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7"/>
  </p:notesMasterIdLst>
  <p:handoutMasterIdLst>
    <p:handoutMasterId r:id="rId68"/>
  </p:handoutMasterIdLst>
  <p:sldIdLst>
    <p:sldId id="670" r:id="rId2"/>
    <p:sldId id="583" r:id="rId3"/>
    <p:sldId id="586" r:id="rId4"/>
    <p:sldId id="587" r:id="rId5"/>
    <p:sldId id="588" r:id="rId6"/>
    <p:sldId id="589" r:id="rId7"/>
    <p:sldId id="590" r:id="rId8"/>
    <p:sldId id="661" r:id="rId9"/>
    <p:sldId id="591" r:id="rId10"/>
    <p:sldId id="592" r:id="rId11"/>
    <p:sldId id="593" r:id="rId12"/>
    <p:sldId id="594" r:id="rId13"/>
    <p:sldId id="595" r:id="rId14"/>
    <p:sldId id="596" r:id="rId15"/>
    <p:sldId id="662" r:id="rId16"/>
    <p:sldId id="597" r:id="rId17"/>
    <p:sldId id="663" r:id="rId18"/>
    <p:sldId id="598" r:id="rId19"/>
    <p:sldId id="599" r:id="rId20"/>
    <p:sldId id="600" r:id="rId21"/>
    <p:sldId id="601" r:id="rId22"/>
    <p:sldId id="602" r:id="rId23"/>
    <p:sldId id="603" r:id="rId24"/>
    <p:sldId id="664" r:id="rId25"/>
    <p:sldId id="604" r:id="rId26"/>
    <p:sldId id="605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665" r:id="rId40"/>
    <p:sldId id="625" r:id="rId41"/>
    <p:sldId id="666" r:id="rId42"/>
    <p:sldId id="626" r:id="rId43"/>
    <p:sldId id="627" r:id="rId44"/>
    <p:sldId id="628" r:id="rId45"/>
    <p:sldId id="629" r:id="rId46"/>
    <p:sldId id="630" r:id="rId47"/>
    <p:sldId id="631" r:id="rId48"/>
    <p:sldId id="632" r:id="rId49"/>
    <p:sldId id="634" r:id="rId50"/>
    <p:sldId id="667" r:id="rId51"/>
    <p:sldId id="635" r:id="rId52"/>
    <p:sldId id="636" r:id="rId53"/>
    <p:sldId id="637" r:id="rId54"/>
    <p:sldId id="638" r:id="rId55"/>
    <p:sldId id="639" r:id="rId56"/>
    <p:sldId id="646" r:id="rId57"/>
    <p:sldId id="647" r:id="rId58"/>
    <p:sldId id="648" r:id="rId59"/>
    <p:sldId id="649" r:id="rId60"/>
    <p:sldId id="668" r:id="rId61"/>
    <p:sldId id="656" r:id="rId62"/>
    <p:sldId id="669" r:id="rId63"/>
    <p:sldId id="657" r:id="rId64"/>
    <p:sldId id="658" r:id="rId65"/>
    <p:sldId id="659" r:id="rId66"/>
  </p:sldIdLst>
  <p:sldSz cx="9144000" cy="6858000" type="screen4x3"/>
  <p:notesSz cx="6881813" cy="92964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670"/>
            <p14:sldId id="583"/>
            <p14:sldId id="586"/>
            <p14:sldId id="587"/>
            <p14:sldId id="588"/>
            <p14:sldId id="589"/>
            <p14:sldId id="590"/>
            <p14:sldId id="661"/>
            <p14:sldId id="591"/>
            <p14:sldId id="592"/>
            <p14:sldId id="593"/>
            <p14:sldId id="594"/>
            <p14:sldId id="595"/>
            <p14:sldId id="596"/>
            <p14:sldId id="662"/>
            <p14:sldId id="597"/>
            <p14:sldId id="663"/>
            <p14:sldId id="598"/>
            <p14:sldId id="599"/>
            <p14:sldId id="600"/>
            <p14:sldId id="601"/>
            <p14:sldId id="602"/>
            <p14:sldId id="603"/>
            <p14:sldId id="664"/>
            <p14:sldId id="604"/>
            <p14:sldId id="605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65"/>
            <p14:sldId id="625"/>
            <p14:sldId id="666"/>
            <p14:sldId id="626"/>
            <p14:sldId id="627"/>
            <p14:sldId id="628"/>
            <p14:sldId id="629"/>
            <p14:sldId id="630"/>
            <p14:sldId id="631"/>
            <p14:sldId id="632"/>
            <p14:sldId id="634"/>
            <p14:sldId id="667"/>
            <p14:sldId id="635"/>
            <p14:sldId id="636"/>
            <p14:sldId id="637"/>
            <p14:sldId id="638"/>
            <p14:sldId id="639"/>
            <p14:sldId id="646"/>
            <p14:sldId id="647"/>
            <p14:sldId id="648"/>
            <p14:sldId id="649"/>
            <p14:sldId id="668"/>
            <p14:sldId id="656"/>
            <p14:sldId id="669"/>
            <p14:sldId id="657"/>
            <p14:sldId id="658"/>
            <p14:sldId id="659"/>
          </p14:sldIdLst>
        </p14:section>
        <p14:section name="Untitled Section" id="{613B0454-8AB1-431B-89AD-8B3BDEB0A7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F3"/>
    <a:srgbClr val="E20000"/>
    <a:srgbClr val="FFFFFF"/>
    <a:srgbClr val="000000"/>
    <a:srgbClr val="0D016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32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11/29/2014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local/devon/hi/people_and_places/newsid_8738000/8738850.s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9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4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BC273F-CD3F-41E5-BF8D-E3565C6890FC}" type="slidenum">
              <a:rPr lang="en-GB"/>
              <a:pPr/>
              <a:t>65</a:t>
            </a:fld>
            <a:endParaRPr lang="en-GB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http://news.bbc.co.uk/local/devon/hi/people_and_places/newsid_8738000/8738850.stm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max function in the denominator, </a:t>
            </a:r>
            <a:r>
              <a:rPr lang="en-US" dirty="0" err="1" smtClean="0"/>
              <a:t>iif</a:t>
            </a:r>
            <a:r>
              <a:rPr lang="en-US" dirty="0" smtClean="0"/>
              <a:t> there is an edge</a:t>
            </a:r>
            <a:r>
              <a:rPr lang="en-US" baseline="0" dirty="0" smtClean="0"/>
              <a:t> between two nodes, their types are the same.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\sigma = E(X-E(X))^2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Indegree</a:t>
            </a:r>
            <a:r>
              <a:rPr lang="en-US" dirty="0" smtClean="0"/>
              <a:t>  is the number (in-)links that point to the blog)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Agarwal’s</a:t>
            </a:r>
            <a:r>
              <a:rPr lang="en-US" baseline="0" dirty="0" smtClean="0"/>
              <a:t> WSDM2008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Indegrees</a:t>
            </a:r>
            <a:r>
              <a:rPr lang="en-US" dirty="0" smtClean="0"/>
              <a:t> vs. mentions, mentions vs. </a:t>
            </a:r>
            <a:r>
              <a:rPr lang="en-US" dirty="0" err="1" smtClean="0"/>
              <a:t>retweets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retweets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indegrees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8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5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Influence and </a:t>
              </a:r>
              <a:r>
                <a:rPr lang="en-US" sz="1400" b="1" i="1" cap="none" spc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Homophily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Influence and </a:t>
            </a:r>
            <a:r>
              <a:rPr lang="en-US" sz="3600" dirty="0" err="1"/>
              <a:t>Homophily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4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Assortativity: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66800"/>
            <a:ext cx="6705601" cy="53187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friendship network in a </a:t>
            </a:r>
            <a:r>
              <a:rPr lang="en-US" dirty="0" smtClean="0"/>
              <a:t>high school in the US in 1994</a:t>
            </a:r>
          </a:p>
          <a:p>
            <a:r>
              <a:rPr lang="en-US" dirty="0"/>
              <a:t>Colors in </a:t>
            </a:r>
            <a:r>
              <a:rPr lang="en-US" dirty="0" smtClean="0"/>
              <a:t>represent </a:t>
            </a:r>
            <a:r>
              <a:rPr lang="en-US" dirty="0"/>
              <a:t>races, </a:t>
            </a:r>
            <a:endParaRPr lang="en-US" dirty="0" smtClean="0"/>
          </a:p>
          <a:p>
            <a:pPr lvl="1"/>
            <a:r>
              <a:rPr lang="en-US" dirty="0" smtClean="0"/>
              <a:t>Whites </a:t>
            </a:r>
            <a:r>
              <a:rPr lang="en-US" dirty="0"/>
              <a:t>are white, </a:t>
            </a:r>
            <a:endParaRPr lang="en-US" dirty="0" smtClean="0"/>
          </a:p>
          <a:p>
            <a:pPr lvl="1"/>
            <a:r>
              <a:rPr lang="en-US" dirty="0" smtClean="0"/>
              <a:t>Blacks are grey</a:t>
            </a:r>
          </a:p>
          <a:p>
            <a:pPr lvl="1"/>
            <a:r>
              <a:rPr lang="en-US" dirty="0" smtClean="0"/>
              <a:t>Hispanics are </a:t>
            </a:r>
            <a:r>
              <a:rPr lang="en-US" dirty="0"/>
              <a:t>light </a:t>
            </a:r>
            <a:r>
              <a:rPr lang="en-US" dirty="0" smtClean="0"/>
              <a:t>grey</a:t>
            </a:r>
          </a:p>
          <a:p>
            <a:pPr lvl="1"/>
            <a:r>
              <a:rPr lang="en-US" dirty="0" smtClean="0"/>
              <a:t>Others are black</a:t>
            </a:r>
          </a:p>
          <a:p>
            <a:r>
              <a:rPr lang="en-US" dirty="0" smtClean="0"/>
              <a:t>There is </a:t>
            </a:r>
            <a:r>
              <a:rPr lang="en-US" dirty="0"/>
              <a:t>a high assortativity between individuals of the same race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45571" y="1826171"/>
            <a:ext cx="6049120" cy="3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0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Assortativity for Nominal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18760"/>
          </a:xfrm>
        </p:spPr>
        <p:txBody>
          <a:bodyPr>
            <a:normAutofit/>
          </a:bodyPr>
          <a:lstStyle/>
          <a:p>
            <a:r>
              <a:rPr lang="en-US" dirty="0" smtClean="0"/>
              <a:t>Where nominal </a:t>
            </a:r>
            <a:r>
              <a:rPr lang="en-US" dirty="0"/>
              <a:t>attributes </a:t>
            </a:r>
            <a:r>
              <a:rPr lang="en-US" dirty="0" smtClean="0"/>
              <a:t>are assigned </a:t>
            </a:r>
            <a:r>
              <a:rPr lang="en-US" dirty="0"/>
              <a:t>to </a:t>
            </a:r>
            <a:r>
              <a:rPr lang="en-US" dirty="0" smtClean="0"/>
              <a:t>nodes (race), we can use edges </a:t>
            </a:r>
            <a:r>
              <a:rPr lang="en-US" dirty="0"/>
              <a:t>that are between </a:t>
            </a:r>
            <a:r>
              <a:rPr lang="en-US" dirty="0" smtClean="0"/>
              <a:t>nodes </a:t>
            </a:r>
            <a:r>
              <a:rPr lang="en-US" dirty="0"/>
              <a:t>of the same </a:t>
            </a:r>
            <a:r>
              <a:rPr lang="en-US" dirty="0" smtClean="0"/>
              <a:t>type (i.e., attribute value) to measure </a:t>
            </a:r>
            <a:r>
              <a:rPr lang="en-US" dirty="0" err="1" smtClean="0"/>
              <a:t>assortativity</a:t>
            </a:r>
            <a:r>
              <a:rPr lang="en-US" dirty="0" smtClean="0"/>
              <a:t> of the network</a:t>
            </a:r>
          </a:p>
          <a:p>
            <a:pPr lvl="1"/>
            <a:r>
              <a:rPr lang="en-US" dirty="0" smtClean="0"/>
              <a:t>Node attributes could </a:t>
            </a:r>
            <a:r>
              <a:rPr lang="en-US" dirty="0"/>
              <a:t>be nationality, race, sex, etc.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6858000" cy="10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5029200"/>
            <a:ext cx="2905125" cy="76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4145" y="6096000"/>
            <a:ext cx="249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Kronecker</a:t>
            </a:r>
            <a:r>
              <a:rPr lang="en-US" dirty="0" smtClean="0"/>
              <a:t> </a:t>
            </a:r>
            <a:r>
              <a:rPr lang="en-US" dirty="0"/>
              <a:t>delta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6534" y="5444526"/>
            <a:ext cx="29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t(v</a:t>
            </a:r>
            <a:r>
              <a:rPr lang="nb-NO" baseline="-25000" dirty="0"/>
              <a:t>i</a:t>
            </a:r>
            <a:r>
              <a:rPr lang="nb-NO" dirty="0"/>
              <a:t>) </a:t>
            </a:r>
            <a:r>
              <a:rPr lang="nb-NO" dirty="0" smtClean="0"/>
              <a:t>denotes </a:t>
            </a:r>
            <a:r>
              <a:rPr lang="nb-NO" dirty="0"/>
              <a:t>type of vertex v</a:t>
            </a:r>
            <a:r>
              <a:rPr lang="nb-NO" baseline="-25000" dirty="0"/>
              <a:t>i</a:t>
            </a:r>
            <a:endParaRPr lang="en-US" baseline="-250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590800" y="4340942"/>
            <a:ext cx="226067" cy="11035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00926" y="5544208"/>
            <a:ext cx="418874" cy="551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Assortativity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318760"/>
          </a:xfrm>
        </p:spPr>
        <p:txBody>
          <a:bodyPr>
            <a:normAutofit/>
          </a:bodyPr>
          <a:lstStyle/>
          <a:p>
            <a:r>
              <a:rPr lang="en-US" dirty="0" smtClean="0"/>
              <a:t>Assortativity significance measures the difference between </a:t>
            </a:r>
            <a:r>
              <a:rPr lang="en-US" dirty="0"/>
              <a:t>the measured assortativity </a:t>
            </a:r>
            <a:r>
              <a:rPr lang="en-US" dirty="0" smtClean="0"/>
              <a:t>and its </a:t>
            </a:r>
            <a:r>
              <a:rPr lang="en-US" dirty="0"/>
              <a:t>expected </a:t>
            </a:r>
            <a:r>
              <a:rPr lang="en-US" dirty="0" smtClean="0"/>
              <a:t>assortativity</a:t>
            </a:r>
            <a:endParaRPr lang="en-US" dirty="0"/>
          </a:p>
          <a:p>
            <a:pPr lvl="1"/>
            <a:r>
              <a:rPr lang="en-US" dirty="0"/>
              <a:t>The higher this value, the more </a:t>
            </a:r>
            <a:r>
              <a:rPr lang="en-US" dirty="0" smtClean="0"/>
              <a:t>significant </a:t>
            </a:r>
            <a:r>
              <a:rPr lang="en-US" dirty="0"/>
              <a:t>the assortativity </a:t>
            </a:r>
            <a:r>
              <a:rPr lang="en-US" dirty="0" smtClean="0"/>
              <a:t>observed</a:t>
            </a:r>
          </a:p>
          <a:p>
            <a:r>
              <a:rPr lang="en-US" b="1" dirty="0" smtClean="0"/>
              <a:t>Example</a:t>
            </a:r>
          </a:p>
          <a:p>
            <a:pPr lvl="1"/>
            <a:r>
              <a:rPr lang="en-US" dirty="0" smtClean="0"/>
              <a:t>Consider a school </a:t>
            </a:r>
            <a:r>
              <a:rPr lang="en-US" dirty="0"/>
              <a:t>where half the population is white and half the population is </a:t>
            </a:r>
            <a:r>
              <a:rPr lang="en-US" dirty="0" smtClean="0"/>
              <a:t>Hispanic. It </a:t>
            </a:r>
            <a:r>
              <a:rPr lang="en-US" dirty="0"/>
              <a:t>is expected for 50% of the connections to be between members </a:t>
            </a:r>
            <a:r>
              <a:rPr lang="en-US" dirty="0" smtClean="0"/>
              <a:t>of different races. </a:t>
            </a:r>
            <a:r>
              <a:rPr lang="en-US" dirty="0"/>
              <a:t>If </a:t>
            </a:r>
            <a:r>
              <a:rPr lang="en-US" dirty="0" smtClean="0"/>
              <a:t>all </a:t>
            </a:r>
            <a:r>
              <a:rPr lang="en-US" dirty="0"/>
              <a:t>connections </a:t>
            </a:r>
            <a:r>
              <a:rPr lang="en-US" dirty="0" smtClean="0"/>
              <a:t>in this school were </a:t>
            </a:r>
            <a:r>
              <a:rPr lang="en-US" dirty="0"/>
              <a:t>between members </a:t>
            </a:r>
            <a:r>
              <a:rPr lang="en-US" dirty="0" smtClean="0"/>
              <a:t>of different races, </a:t>
            </a:r>
            <a:r>
              <a:rPr lang="en-US" dirty="0"/>
              <a:t>then </a:t>
            </a:r>
            <a:r>
              <a:rPr lang="en-US" dirty="0" smtClean="0"/>
              <a:t>we have a </a:t>
            </a:r>
            <a:r>
              <a:rPr lang="en-US" dirty="0"/>
              <a:t>significant finding</a:t>
            </a:r>
          </a:p>
        </p:txBody>
      </p:sp>
    </p:spTree>
    <p:extLst>
      <p:ext uri="{BB962C8B-B14F-4D97-AF65-F5344CB8AC3E}">
        <p14:creationId xmlns:p14="http://schemas.microsoft.com/office/powerpoint/2010/main" val="27761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Assortativity </a:t>
            </a:r>
            <a:r>
              <a:rPr lang="en-US" dirty="0" smtClean="0"/>
              <a:t>Significance: Measuring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" y="2667000"/>
            <a:ext cx="907051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129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expected </a:t>
            </a:r>
            <a:r>
              <a:rPr lang="en-US" dirty="0" err="1" smtClean="0"/>
              <a:t>assortativity</a:t>
            </a:r>
            <a:r>
              <a:rPr lang="en-US" dirty="0" smtClean="0"/>
              <a:t> in </a:t>
            </a:r>
            <a:r>
              <a:rPr lang="en-US" dirty="0"/>
              <a:t>the whole graph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140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Assortativity 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377810" y="1664732"/>
            <a:ext cx="175352" cy="7736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6705600" y="1941731"/>
            <a:ext cx="0" cy="4966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9017" y="5498068"/>
            <a:ext cx="7570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URWPalladioL-Roma"/>
              </a:rPr>
              <a:t>This measure is called modularity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478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Modularity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4" y="1654397"/>
            <a:ext cx="8277726" cy="429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3189" y="990600"/>
            <a:ext cx="83058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maximum happens when all vertices of the same type </a:t>
            </a:r>
            <a:r>
              <a:rPr lang="en-US" sz="2000" dirty="0" smtClean="0"/>
              <a:t>are connected </a:t>
            </a:r>
            <a:r>
              <a:rPr lang="en-US" sz="2000" dirty="0"/>
              <a:t>to one another</a:t>
            </a:r>
          </a:p>
        </p:txBody>
      </p:sp>
    </p:spTree>
    <p:extLst>
      <p:ext uri="{BB962C8B-B14F-4D97-AF65-F5344CB8AC3E}">
        <p14:creationId xmlns:p14="http://schemas.microsoft.com/office/powerpoint/2010/main" val="30952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Modularity: Matrix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        denote </a:t>
            </a:r>
            <a:r>
              <a:rPr lang="en-US" dirty="0"/>
              <a:t>the indicator matrix and let k denote the number of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 </a:t>
            </a:r>
            <a:r>
              <a:rPr lang="en-US" dirty="0" err="1" smtClean="0"/>
              <a:t>Kronecker</a:t>
            </a:r>
            <a:r>
              <a:rPr lang="en-US" dirty="0" smtClean="0"/>
              <a:t> delta function can be reformulated using the indicator matrix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Therefore,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1824479" cy="724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342314" cy="9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239" y="4419600"/>
            <a:ext cx="5210527" cy="1057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176" y="5562600"/>
            <a:ext cx="5559824" cy="8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</a:t>
            </a:r>
            <a:r>
              <a:rPr lang="en-US" dirty="0" smtClean="0"/>
              <a:t>Modularity: Matrix 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600200"/>
            <a:ext cx="48958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42" y="1447800"/>
            <a:ext cx="249890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020" y="1066800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Let Modularity matrix be: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638800" y="1891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Is the degree vector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2814935"/>
            <a:ext cx="665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Then, modularity can be reformulated as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6020" y="3710285"/>
            <a:ext cx="8925893" cy="13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2" y="4953000"/>
            <a:ext cx="2975298" cy="97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2355444" cy="211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737" y="1447800"/>
            <a:ext cx="6508463" cy="161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276600"/>
            <a:ext cx="6136551" cy="17663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754469"/>
            <a:ext cx="8355172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number of edges between nodes of the </a:t>
            </a:r>
            <a:r>
              <a:rPr lang="en-US" b="1" dirty="0"/>
              <a:t>same color </a:t>
            </a:r>
            <a:r>
              <a:rPr lang="en-US" dirty="0"/>
              <a:t>is less than the expected</a:t>
            </a:r>
          </a:p>
          <a:p>
            <a:r>
              <a:rPr lang="en-US" dirty="0"/>
              <a:t>number of edges between them</a:t>
            </a:r>
            <a:endParaRPr kumimoji="0" lang="en-US" b="1" i="0" u="none" strike="noStrike" kern="1200" normalizeH="0" noProof="0" dirty="0" smtClean="0">
              <a:solidFill>
                <a:schemeClr val="bg1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15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Assortativity for Ordinal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measure for analyzing the relationship between ordinal </a:t>
            </a:r>
            <a:r>
              <a:rPr lang="en-US" dirty="0" smtClean="0"/>
              <a:t>values is </a:t>
            </a:r>
            <a:r>
              <a:rPr lang="en-US" dirty="0"/>
              <a:t>covariance. </a:t>
            </a:r>
            <a:endParaRPr lang="en-US" dirty="0" smtClean="0"/>
          </a:p>
          <a:p>
            <a:r>
              <a:rPr lang="en-US" dirty="0" smtClean="0"/>
              <a:t>It describes </a:t>
            </a:r>
            <a:r>
              <a:rPr lang="en-US" dirty="0"/>
              <a:t>how two variables change together. </a:t>
            </a:r>
            <a:endParaRPr lang="en-US" dirty="0" smtClean="0"/>
          </a:p>
          <a:p>
            <a:r>
              <a:rPr lang="en-US" dirty="0" smtClean="0"/>
              <a:t>In our </a:t>
            </a:r>
            <a:r>
              <a:rPr lang="en-US" dirty="0"/>
              <a:t>case we are interested in how values of nodes </a:t>
            </a:r>
            <a:r>
              <a:rPr lang="en-US" dirty="0" smtClean="0"/>
              <a:t>that are </a:t>
            </a:r>
            <a:r>
              <a:rPr lang="en-US" dirty="0"/>
              <a:t>connected via </a:t>
            </a:r>
            <a:r>
              <a:rPr lang="en-US" dirty="0" smtClean="0"/>
              <a:t>edges are </a:t>
            </a:r>
            <a:r>
              <a:rPr lang="en-US" dirty="0"/>
              <a:t>correlated.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7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construct two variables X</a:t>
            </a:r>
            <a:r>
              <a:rPr lang="en-US" baseline="-25000" dirty="0"/>
              <a:t>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X</a:t>
            </a:r>
            <a:r>
              <a:rPr lang="en-US" baseline="-25000" dirty="0" smtClean="0"/>
              <a:t>R</a:t>
            </a:r>
            <a:r>
              <a:rPr lang="en-US" dirty="0" smtClean="0"/>
              <a:t>, </a:t>
            </a:r>
            <a:r>
              <a:rPr lang="en-US" dirty="0"/>
              <a:t>where for any edge (v</a:t>
            </a:r>
            <a:r>
              <a:rPr lang="en-US" baseline="-25000" dirty="0"/>
              <a:t>i</a:t>
            </a:r>
            <a:r>
              <a:rPr lang="en-US" dirty="0"/>
              <a:t>; v</a:t>
            </a:r>
            <a:r>
              <a:rPr lang="en-US" baseline="-25000" dirty="0"/>
              <a:t>j</a:t>
            </a:r>
            <a:r>
              <a:rPr lang="en-US" dirty="0"/>
              <a:t>) </a:t>
            </a:r>
            <a:r>
              <a:rPr lang="en-US" dirty="0" smtClean="0"/>
              <a:t>we assume </a:t>
            </a:r>
            <a:r>
              <a:rPr lang="en-US" dirty="0"/>
              <a:t>that x</a:t>
            </a:r>
            <a:r>
              <a:rPr lang="en-US" baseline="-25000" dirty="0"/>
              <a:t>i</a:t>
            </a:r>
            <a:r>
              <a:rPr lang="en-US" dirty="0"/>
              <a:t> is observed </a:t>
            </a:r>
            <a:r>
              <a:rPr lang="en-US" dirty="0" smtClean="0"/>
              <a:t>from variable X</a:t>
            </a:r>
            <a:r>
              <a:rPr lang="en-US" baseline="-25000" dirty="0" smtClean="0"/>
              <a:t>L</a:t>
            </a:r>
            <a:r>
              <a:rPr lang="en-US" dirty="0" smtClean="0"/>
              <a:t> </a:t>
            </a:r>
            <a:r>
              <a:rPr lang="en-US" dirty="0"/>
              <a:t>and x</a:t>
            </a:r>
            <a:r>
              <a:rPr lang="en-US" baseline="-25000" dirty="0"/>
              <a:t>j</a:t>
            </a:r>
            <a:r>
              <a:rPr lang="en-US" dirty="0"/>
              <a:t> is observed </a:t>
            </a:r>
            <a:r>
              <a:rPr lang="en-US" dirty="0" smtClean="0"/>
              <a:t>from variable X</a:t>
            </a:r>
            <a:r>
              <a:rPr lang="en-US" baseline="-25000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/>
              <a:t>In other words, X</a:t>
            </a:r>
            <a:r>
              <a:rPr lang="en-US" baseline="-25000" dirty="0"/>
              <a:t>L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the ordinal values associated with the </a:t>
            </a:r>
            <a:r>
              <a:rPr lang="en-US" dirty="0" smtClean="0"/>
              <a:t>left node </a:t>
            </a:r>
            <a:r>
              <a:rPr lang="en-US" dirty="0"/>
              <a:t>of the edges and X</a:t>
            </a:r>
            <a:r>
              <a:rPr lang="en-US" baseline="-25000" dirty="0"/>
              <a:t>R </a:t>
            </a:r>
            <a:r>
              <a:rPr lang="en-US" dirty="0" smtClean="0"/>
              <a:t>represents </a:t>
            </a:r>
            <a:r>
              <a:rPr lang="en-US" dirty="0"/>
              <a:t>the values associated with the </a:t>
            </a:r>
            <a:r>
              <a:rPr lang="en-US" dirty="0" smtClean="0"/>
              <a:t>right node </a:t>
            </a:r>
            <a:r>
              <a:rPr lang="en-US" dirty="0"/>
              <a:t>of the </a:t>
            </a:r>
            <a:r>
              <a:rPr lang="en-US" dirty="0" smtClean="0"/>
              <a:t>edges</a:t>
            </a:r>
          </a:p>
          <a:p>
            <a:r>
              <a:rPr lang="en-US" dirty="0"/>
              <a:t>Our problem is therefore reduced to computing the </a:t>
            </a:r>
            <a:r>
              <a:rPr lang="en-US" dirty="0" smtClean="0"/>
              <a:t>covariance between </a:t>
            </a:r>
            <a:r>
              <a:rPr lang="en-US" dirty="0"/>
              <a:t>variables X</a:t>
            </a:r>
            <a:r>
              <a:rPr lang="en-US" baseline="-25000" dirty="0"/>
              <a:t>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X</a:t>
            </a:r>
            <a:r>
              <a:rPr lang="en-US" baseline="-250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Social Forces connect individuals in different ways</a:t>
            </a:r>
          </a:p>
          <a:p>
            <a:r>
              <a:rPr lang="en-US" sz="2400" dirty="0" smtClean="0"/>
              <a:t>Among connected individuals, one often observes high social similarity or </a:t>
            </a:r>
            <a:r>
              <a:rPr lang="en-US" sz="2400" dirty="0" err="1" smtClean="0"/>
              <a:t>assortativity</a:t>
            </a:r>
            <a:endParaRPr lang="en-US" sz="2400" dirty="0" smtClean="0"/>
          </a:p>
          <a:p>
            <a:pPr lvl="1"/>
            <a:r>
              <a:rPr lang="en-US" sz="2000" dirty="0"/>
              <a:t>In networks with </a:t>
            </a:r>
            <a:r>
              <a:rPr lang="en-US" sz="2000" dirty="0" err="1"/>
              <a:t>assortativity</a:t>
            </a:r>
            <a:r>
              <a:rPr lang="en-US" sz="2000" dirty="0"/>
              <a:t>, similar nodes are connected to one </a:t>
            </a:r>
            <a:r>
              <a:rPr lang="en-US" sz="2000" dirty="0" smtClean="0"/>
              <a:t>another more </a:t>
            </a:r>
            <a:r>
              <a:rPr lang="en-US" sz="2000" dirty="0"/>
              <a:t>often than dissimilar nodes.</a:t>
            </a:r>
          </a:p>
          <a:p>
            <a:pPr lvl="1"/>
            <a:r>
              <a:rPr lang="en-US" sz="2000" dirty="0" smtClean="0"/>
              <a:t>In social networks, a high similarity between friends is observed</a:t>
            </a:r>
          </a:p>
          <a:p>
            <a:pPr lvl="1"/>
            <a:r>
              <a:rPr lang="en-US" sz="2000" dirty="0"/>
              <a:t>This similarity is exhibited </a:t>
            </a:r>
            <a:r>
              <a:rPr lang="en-US" sz="2000" dirty="0" smtClean="0"/>
              <a:t>by similar </a:t>
            </a:r>
            <a:r>
              <a:rPr lang="en-US" sz="2000" dirty="0"/>
              <a:t>behavior, similar interests, similar activities, and shared </a:t>
            </a:r>
            <a:r>
              <a:rPr lang="en-US" sz="2000" dirty="0" smtClean="0"/>
              <a:t>attributes such </a:t>
            </a:r>
            <a:r>
              <a:rPr lang="en-US" sz="2000" dirty="0"/>
              <a:t>as language, among others.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Friendship networks are examples of </a:t>
            </a:r>
            <a:r>
              <a:rPr lang="en-US" sz="2400" dirty="0" err="1" smtClean="0"/>
              <a:t>assortative</a:t>
            </a:r>
            <a:r>
              <a:rPr lang="en-US" sz="2400" dirty="0" smtClean="0"/>
              <a:t> networks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4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Variables: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72716"/>
            <a:ext cx="4876800" cy="2928084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L</a:t>
            </a:r>
            <a:r>
              <a:rPr lang="en-US" dirty="0"/>
              <a:t> : </a:t>
            </a:r>
            <a:r>
              <a:rPr lang="en-US" dirty="0" smtClean="0"/>
              <a:t>(18, 21, 21, 20)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(21, 18, 20, 21)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43000"/>
            <a:ext cx="3493765" cy="342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1524000"/>
            <a:ext cx="182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List of edges:</a:t>
            </a:r>
          </a:p>
          <a:p>
            <a:r>
              <a:rPr lang="en-US" sz="2000" b="1" dirty="0" smtClean="0"/>
              <a:t>((</a:t>
            </a:r>
            <a:r>
              <a:rPr lang="en-US" sz="2000" b="1" dirty="0"/>
              <a:t>A, C),</a:t>
            </a:r>
          </a:p>
          <a:p>
            <a:r>
              <a:rPr lang="en-US" sz="2000" b="1" dirty="0"/>
              <a:t> (C, A), </a:t>
            </a:r>
          </a:p>
          <a:p>
            <a:r>
              <a:rPr lang="en-US" sz="2000" b="1" dirty="0"/>
              <a:t> (C, B),</a:t>
            </a:r>
          </a:p>
          <a:p>
            <a:r>
              <a:rPr lang="en-US" sz="2000" b="1" dirty="0"/>
              <a:t> (B, C))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11" y="4572000"/>
            <a:ext cx="4480589" cy="18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327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For two given column variables </a:t>
            </a:r>
            <a:r>
              <a:rPr lang="en-US" sz="2400" dirty="0"/>
              <a:t>X</a:t>
            </a:r>
            <a:r>
              <a:rPr lang="en-US" sz="2400" baseline="-25000" dirty="0"/>
              <a:t>L</a:t>
            </a:r>
            <a:r>
              <a:rPr lang="en-US" sz="2400" dirty="0" smtClean="0"/>
              <a:t> and X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 the </a:t>
            </a:r>
            <a:r>
              <a:rPr lang="en-US" sz="2400" dirty="0"/>
              <a:t>covariance </a:t>
            </a:r>
            <a:r>
              <a:rPr lang="en-US" sz="2400" dirty="0" smtClean="0"/>
              <a:t>is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4191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E(</a:t>
            </a:r>
            <a:r>
              <a:rPr lang="en-US" sz="2000" dirty="0"/>
              <a:t>X</a:t>
            </a:r>
            <a:r>
              <a:rPr lang="en-US" sz="2000" baseline="-25000" dirty="0"/>
              <a:t>L</a:t>
            </a:r>
            <a:r>
              <a:rPr lang="en-US" sz="2000" b="1" dirty="0" smtClean="0"/>
              <a:t>) </a:t>
            </a:r>
            <a:r>
              <a:rPr lang="en-US" sz="2000" b="1" dirty="0"/>
              <a:t>is the mean of the variable and </a:t>
            </a:r>
            <a:r>
              <a:rPr lang="en-US" sz="2000" b="1" dirty="0" smtClean="0"/>
              <a:t>E(</a:t>
            </a:r>
            <a:r>
              <a:rPr lang="en-US" sz="2000" dirty="0"/>
              <a:t>X</a:t>
            </a:r>
            <a:r>
              <a:rPr lang="en-US" sz="2000" baseline="-25000" dirty="0"/>
              <a:t>L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R</a:t>
            </a:r>
            <a:r>
              <a:rPr lang="en-US" sz="2000" b="1" dirty="0" smtClean="0"/>
              <a:t>) </a:t>
            </a:r>
            <a:r>
              <a:rPr lang="en-US" sz="2000" b="1" dirty="0"/>
              <a:t>is the mean of the </a:t>
            </a:r>
            <a:r>
              <a:rPr lang="en-US" sz="2000" b="1" dirty="0" smtClean="0"/>
              <a:t>multiplication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-304800" y="1651027"/>
            <a:ext cx="9397860" cy="2089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895600" y="4648200"/>
            <a:ext cx="6116238" cy="1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916030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</a:t>
            </a:r>
            <a:r>
              <a:rPr lang="en-US" dirty="0"/>
              <a:t>Covariance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5495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Pearson correlation P(X,Y) </a:t>
            </a:r>
            <a:r>
              <a:rPr lang="en-US" sz="2000" dirty="0"/>
              <a:t>is the normalized version of </a:t>
            </a:r>
            <a:r>
              <a:rPr lang="en-US" sz="2000" dirty="0" smtClean="0"/>
              <a:t>covariance</a:t>
            </a:r>
          </a:p>
          <a:p>
            <a:endParaRPr lang="en-US" sz="2000" dirty="0"/>
          </a:p>
          <a:p>
            <a:r>
              <a:rPr lang="en-US" sz="2000" dirty="0" smtClean="0"/>
              <a:t>In our case: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46" y="1042503"/>
            <a:ext cx="3099268" cy="9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935844"/>
            <a:ext cx="1735590" cy="350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1600200" y="2728561"/>
            <a:ext cx="6858000" cy="34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236" y="3505200"/>
            <a:ext cx="3626144" cy="1657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975856"/>
            <a:ext cx="2231473" cy="37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3" y="1119300"/>
            <a:ext cx="2510407" cy="26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0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Measuring Influence</a:t>
            </a:r>
          </a:p>
          <a:p>
            <a:r>
              <a:rPr lang="en-US" dirty="0" smtClean="0"/>
              <a:t>Modeling Influence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Social Influence: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act or power of producing an </a:t>
            </a:r>
            <a:r>
              <a:rPr lang="en-US" dirty="0" smtClean="0"/>
              <a:t>effect </a:t>
            </a:r>
            <a:r>
              <a:rPr lang="en-US" dirty="0"/>
              <a:t>without </a:t>
            </a:r>
            <a:r>
              <a:rPr lang="en-US" dirty="0" smtClean="0"/>
              <a:t>apparent exertion </a:t>
            </a:r>
            <a:r>
              <a:rPr lang="en-US" dirty="0"/>
              <a:t>of force or direct exercise of command</a:t>
            </a:r>
          </a:p>
        </p:txBody>
      </p:sp>
    </p:spTree>
    <p:extLst>
      <p:ext uri="{BB962C8B-B14F-4D97-AF65-F5344CB8AC3E}">
        <p14:creationId xmlns:p14="http://schemas.microsoft.com/office/powerpoint/2010/main" val="8394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</a:t>
            </a:r>
            <a:r>
              <a:rPr lang="en-US" dirty="0" smtClean="0"/>
              <a:t>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18760"/>
          </a:xfrm>
        </p:spPr>
        <p:txBody>
          <a:bodyPr>
            <a:normAutofit/>
          </a:bodyPr>
          <a:lstStyle/>
          <a:p>
            <a:r>
              <a:rPr lang="en-US" dirty="0"/>
              <a:t>Measuring </a:t>
            </a:r>
            <a:r>
              <a:rPr lang="en-US" dirty="0" smtClean="0"/>
              <a:t>influence </a:t>
            </a:r>
            <a:r>
              <a:rPr lang="en-US" dirty="0"/>
              <a:t>is assigning a number to each </a:t>
            </a:r>
            <a:r>
              <a:rPr lang="en-US" dirty="0" smtClean="0"/>
              <a:t>node that </a:t>
            </a:r>
            <a:r>
              <a:rPr lang="en-US" dirty="0"/>
              <a:t>represents the influential power of that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The influence </a:t>
            </a:r>
            <a:r>
              <a:rPr lang="en-US" dirty="0"/>
              <a:t>can be measured either based on prediction or </a:t>
            </a:r>
            <a:r>
              <a:rPr lang="en-US" dirty="0" smtClean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8569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Prediction-based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prediction-based measurement, we </a:t>
            </a:r>
            <a:r>
              <a:rPr lang="en-US" dirty="0" smtClean="0"/>
              <a:t>assume that </a:t>
            </a:r>
            <a:r>
              <a:rPr lang="en-US" dirty="0"/>
              <a:t>an individual’s attribute or the way she is situated in the </a:t>
            </a:r>
            <a:r>
              <a:rPr lang="en-US" dirty="0" smtClean="0"/>
              <a:t>network predicts </a:t>
            </a:r>
            <a:r>
              <a:rPr lang="en-US" dirty="0"/>
              <a:t>how influential she will </a:t>
            </a:r>
            <a:r>
              <a:rPr lang="en-US" dirty="0" smtClean="0"/>
              <a:t>be.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we can assume </a:t>
            </a:r>
            <a:r>
              <a:rPr lang="en-US" dirty="0" smtClean="0"/>
              <a:t>that the </a:t>
            </a:r>
            <a:r>
              <a:rPr lang="en-US" dirty="0"/>
              <a:t>gregariousness (e.g., number of friends) of an individual is </a:t>
            </a:r>
            <a:r>
              <a:rPr lang="en-US" dirty="0" smtClean="0"/>
              <a:t>correlated with </a:t>
            </a:r>
            <a:r>
              <a:rPr lang="en-US" dirty="0"/>
              <a:t>how influential she will be. Therefore, it is natural to use any of </a:t>
            </a:r>
            <a:r>
              <a:rPr lang="en-US" dirty="0" smtClean="0"/>
              <a:t>the centrality </a:t>
            </a:r>
            <a:r>
              <a:rPr lang="en-US" dirty="0"/>
              <a:t>measures discussed in Chapter 3 </a:t>
            </a:r>
            <a:r>
              <a:rPr lang="en-US" dirty="0" smtClean="0"/>
              <a:t>for prediction-based influence measurements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An example: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Twitter, </a:t>
            </a:r>
            <a:r>
              <a:rPr lang="en-US" dirty="0" smtClean="0"/>
              <a:t>in-degree (number of </a:t>
            </a:r>
            <a:r>
              <a:rPr lang="en-US" dirty="0"/>
              <a:t>followers) is a benchmark for measuring influence </a:t>
            </a:r>
            <a:r>
              <a:rPr lang="en-US" dirty="0" smtClean="0"/>
              <a:t>commonly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Why connected people are similar?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187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E20000"/>
                </a:solidFill>
              </a:rPr>
              <a:t>Influence</a:t>
            </a:r>
            <a:r>
              <a:rPr lang="en-US" dirty="0"/>
              <a:t> </a:t>
            </a:r>
          </a:p>
          <a:p>
            <a:r>
              <a:rPr lang="en-US" dirty="0"/>
              <a:t>Influence is the process </a:t>
            </a:r>
            <a:r>
              <a:rPr lang="en-US" dirty="0" smtClean="0"/>
              <a:t>by which </a:t>
            </a:r>
            <a:r>
              <a:rPr lang="en-US" dirty="0"/>
              <a:t>an individual (the influential) </a:t>
            </a:r>
            <a:r>
              <a:rPr lang="en-US" dirty="0" smtClean="0"/>
              <a:t>affects </a:t>
            </a:r>
            <a:r>
              <a:rPr lang="en-US" dirty="0"/>
              <a:t>another individual such </a:t>
            </a:r>
            <a:r>
              <a:rPr lang="en-US" dirty="0" smtClean="0"/>
              <a:t>that the </a:t>
            </a:r>
            <a:r>
              <a:rPr lang="en-US" dirty="0"/>
              <a:t>influenced individual becomes more similar to the influential figure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most of one’s friends switch to a mobile company, he might be influenced by his friends and switch to the company as well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>
                <a:solidFill>
                  <a:srgbClr val="E20000"/>
                </a:solidFill>
              </a:rPr>
              <a:t>Homophily </a:t>
            </a:r>
          </a:p>
          <a:p>
            <a:pPr lvl="1"/>
            <a:r>
              <a:rPr lang="en-US" dirty="0"/>
              <a:t>It is realized </a:t>
            </a:r>
            <a:r>
              <a:rPr lang="en-US" dirty="0" smtClean="0"/>
              <a:t>when similar </a:t>
            </a:r>
            <a:r>
              <a:rPr lang="en-US" dirty="0"/>
              <a:t>individuals become friends due to their high </a:t>
            </a:r>
            <a:r>
              <a:rPr lang="en-US" dirty="0" smtClean="0"/>
              <a:t>similarity.</a:t>
            </a:r>
          </a:p>
          <a:p>
            <a:pPr lvl="2"/>
            <a:r>
              <a:rPr lang="en-US" dirty="0" smtClean="0"/>
              <a:t>Two musicians </a:t>
            </a:r>
            <a:r>
              <a:rPr lang="en-US" dirty="0"/>
              <a:t>are more likely to become friends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E20000"/>
                </a:solidFill>
              </a:rPr>
              <a:t>Confounding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Confounding is </a:t>
            </a:r>
            <a:r>
              <a:rPr lang="en-US" dirty="0"/>
              <a:t>environment’s </a:t>
            </a:r>
            <a:r>
              <a:rPr lang="en-US" dirty="0" smtClean="0"/>
              <a:t>effect </a:t>
            </a:r>
            <a:r>
              <a:rPr lang="en-US" dirty="0"/>
              <a:t>on making individuals similar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Two individuals living in the same city are more likely to become friends than two random individuals</a:t>
            </a:r>
          </a:p>
        </p:txBody>
      </p:sp>
    </p:spTree>
    <p:extLst>
      <p:ext uri="{BB962C8B-B14F-4D97-AF65-F5344CB8AC3E}">
        <p14:creationId xmlns:p14="http://schemas.microsoft.com/office/powerpoint/2010/main" val="2310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Observation-based </a:t>
            </a:r>
            <a:r>
              <a:rPr lang="en-US" dirty="0"/>
              <a:t>Measurement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observation-based we quantify influence </a:t>
            </a:r>
            <a:r>
              <a:rPr lang="en-US" dirty="0"/>
              <a:t>of an individual by measuring the amount of influence </a:t>
            </a:r>
            <a:r>
              <a:rPr lang="en-US" dirty="0" smtClean="0"/>
              <a:t>attributed </a:t>
            </a:r>
            <a:r>
              <a:rPr lang="en-US" dirty="0"/>
              <a:t>to the </a:t>
            </a:r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When an individual is the role model</a:t>
            </a:r>
          </a:p>
          <a:p>
            <a:pPr lvl="2"/>
            <a:r>
              <a:rPr lang="en-US" dirty="0" smtClean="0"/>
              <a:t>Influence measure: size of the audience that has been influenced</a:t>
            </a:r>
          </a:p>
          <a:p>
            <a:pPr lvl="1"/>
            <a:r>
              <a:rPr lang="en-US" dirty="0" smtClean="0"/>
              <a:t>When an individual spreads information:</a:t>
            </a:r>
          </a:p>
          <a:p>
            <a:pPr lvl="2"/>
            <a:r>
              <a:rPr lang="en-US" dirty="0" smtClean="0"/>
              <a:t>Influence measure: the size of the cascade, the population affected, the rate at which the population gets influenced</a:t>
            </a:r>
          </a:p>
          <a:p>
            <a:pPr lvl="1"/>
            <a:r>
              <a:rPr lang="en-US" dirty="0" smtClean="0"/>
              <a:t>When an individual increases values: </a:t>
            </a:r>
          </a:p>
          <a:p>
            <a:pPr lvl="2"/>
            <a:r>
              <a:rPr lang="en-US" dirty="0" smtClean="0"/>
              <a:t>Influence measure: the increase (or rate  of increase) in the value of an item or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Measuring Social Influence on </a:t>
            </a:r>
            <a:r>
              <a:rPr lang="en-US" sz="2400" dirty="0" smtClean="0"/>
              <a:t>Blogosphere</a:t>
            </a:r>
          </a:p>
          <a:p>
            <a:r>
              <a:rPr lang="en-US" sz="2400" dirty="0" smtClean="0"/>
              <a:t>Measuring Social Influence </a:t>
            </a:r>
            <a:r>
              <a:rPr lang="en-US" sz="2400" dirty="0"/>
              <a:t>on Twitter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for Measuring Influence in Social Media</a:t>
            </a:r>
          </a:p>
        </p:txBody>
      </p:sp>
    </p:spTree>
    <p:extLst>
      <p:ext uri="{BB962C8B-B14F-4D97-AF65-F5344CB8AC3E}">
        <p14:creationId xmlns:p14="http://schemas.microsoft.com/office/powerpoint/2010/main" val="27141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Social Influence on Blogosphere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measuring influence in blogosphere is </a:t>
            </a:r>
            <a:r>
              <a:rPr lang="en-US" dirty="0" smtClean="0"/>
              <a:t>to figure </a:t>
            </a:r>
            <a:r>
              <a:rPr lang="en-US" dirty="0"/>
              <a:t>out </a:t>
            </a:r>
            <a:r>
              <a:rPr lang="en-US" dirty="0" smtClean="0"/>
              <a:t>most influential </a:t>
            </a:r>
            <a:r>
              <a:rPr lang="en-US" dirty="0"/>
              <a:t>bloggers on the </a:t>
            </a:r>
            <a:r>
              <a:rPr lang="en-US" dirty="0" smtClean="0"/>
              <a:t>blogosphere</a:t>
            </a:r>
          </a:p>
          <a:p>
            <a:r>
              <a:rPr lang="en-US" dirty="0"/>
              <a:t>Due to limited time </a:t>
            </a:r>
            <a:r>
              <a:rPr lang="en-US" dirty="0" smtClean="0"/>
              <a:t>an individual has, </a:t>
            </a:r>
            <a:r>
              <a:rPr lang="en-US" dirty="0"/>
              <a:t>following </a:t>
            </a:r>
            <a:r>
              <a:rPr lang="en-US" dirty="0" smtClean="0"/>
              <a:t>the influentials </a:t>
            </a:r>
            <a:r>
              <a:rPr lang="en-US" dirty="0"/>
              <a:t>is often </a:t>
            </a:r>
            <a:r>
              <a:rPr lang="en-US" dirty="0" smtClean="0"/>
              <a:t>a good heuristic of filtering what’s uninteresting</a:t>
            </a:r>
          </a:p>
          <a:p>
            <a:r>
              <a:rPr lang="en-US" dirty="0" smtClean="0"/>
              <a:t>One </a:t>
            </a:r>
            <a:r>
              <a:rPr lang="en-US" dirty="0"/>
              <a:t>common measure for quantifying influence </a:t>
            </a:r>
            <a:r>
              <a:rPr lang="en-US" dirty="0" smtClean="0"/>
              <a:t>of bloggers </a:t>
            </a:r>
            <a:r>
              <a:rPr lang="en-US" dirty="0"/>
              <a:t>is to use </a:t>
            </a:r>
            <a:r>
              <a:rPr lang="en-US" dirty="0" err="1" smtClean="0"/>
              <a:t>indegree</a:t>
            </a:r>
            <a:r>
              <a:rPr lang="en-US" dirty="0" smtClean="0"/>
              <a:t> centrality</a:t>
            </a:r>
          </a:p>
          <a:p>
            <a:r>
              <a:rPr lang="en-US" dirty="0" smtClean="0"/>
              <a:t>Due </a:t>
            </a:r>
            <a:r>
              <a:rPr lang="en-US" dirty="0"/>
              <a:t>to </a:t>
            </a:r>
            <a:r>
              <a:rPr lang="en-US" dirty="0" smtClean="0"/>
              <a:t>the sparsity </a:t>
            </a:r>
            <a:r>
              <a:rPr lang="en-US" dirty="0"/>
              <a:t>of </a:t>
            </a:r>
            <a:r>
              <a:rPr lang="en-US" dirty="0" smtClean="0"/>
              <a:t>in-links, </a:t>
            </a:r>
            <a:r>
              <a:rPr lang="en-US" dirty="0"/>
              <a:t>more </a:t>
            </a:r>
            <a:r>
              <a:rPr lang="en-US" dirty="0" smtClean="0"/>
              <a:t>detailed analysis </a:t>
            </a:r>
            <a:r>
              <a:rPr lang="en-US" dirty="0"/>
              <a:t>is required to measure influence in </a:t>
            </a:r>
            <a:r>
              <a:rPr lang="en-US" dirty="0" smtClean="0"/>
              <a:t>blogosphere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iFinder</a:t>
            </a:r>
            <a:r>
              <a:rPr lang="en-US" dirty="0"/>
              <a:t>: </a:t>
            </a:r>
            <a:r>
              <a:rPr lang="en-US" dirty="0" smtClean="0"/>
              <a:t>A System </a:t>
            </a:r>
            <a:r>
              <a:rPr lang="en-US" dirty="0"/>
              <a:t>to measure </a:t>
            </a:r>
            <a:r>
              <a:rPr lang="en-US" dirty="0" smtClean="0"/>
              <a:t>influence on </a:t>
            </a:r>
            <a:r>
              <a:rPr lang="en-US" dirty="0" err="1" smtClean="0"/>
              <a:t>blogsphore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3884"/>
            <a:ext cx="8646836" cy="399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7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Gestures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b="1" dirty="0" smtClean="0"/>
              <a:t>Recognition</a:t>
            </a:r>
            <a:endParaRPr lang="en-US" dirty="0" smtClean="0"/>
          </a:p>
          <a:p>
            <a:pPr lvl="1"/>
            <a:r>
              <a:rPr lang="en-US" dirty="0" smtClean="0"/>
              <a:t>Recognition </a:t>
            </a:r>
            <a:r>
              <a:rPr lang="en-US" dirty="0"/>
              <a:t>for a blogpost </a:t>
            </a:r>
            <a:r>
              <a:rPr lang="en-US" dirty="0" smtClean="0"/>
              <a:t>is the number of the links </a:t>
            </a:r>
            <a:r>
              <a:rPr lang="en-US" dirty="0"/>
              <a:t>that point to the blogpost (in-links). </a:t>
            </a:r>
            <a:endParaRPr lang="en-US" dirty="0" smtClean="0"/>
          </a:p>
          <a:p>
            <a:pPr lvl="2"/>
            <a:r>
              <a:rPr lang="en-US" dirty="0" smtClean="0"/>
              <a:t>Let </a:t>
            </a:r>
            <a:r>
              <a:rPr lang="en-US" dirty="0" err="1"/>
              <a:t>I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denotes the </a:t>
            </a:r>
            <a:r>
              <a:rPr lang="en-US" dirty="0"/>
              <a:t>set of in-links that point to blogpost p.</a:t>
            </a:r>
          </a:p>
          <a:p>
            <a:r>
              <a:rPr lang="en-US" dirty="0"/>
              <a:t> </a:t>
            </a:r>
            <a:r>
              <a:rPr lang="en-US" b="1" dirty="0"/>
              <a:t>Activity </a:t>
            </a:r>
            <a:r>
              <a:rPr lang="en-US" b="1" dirty="0" smtClean="0"/>
              <a:t>Generation</a:t>
            </a:r>
            <a:endParaRPr lang="en-US" dirty="0" smtClean="0"/>
          </a:p>
          <a:p>
            <a:pPr lvl="1"/>
            <a:r>
              <a:rPr lang="en-US" dirty="0" smtClean="0"/>
              <a:t>Activity </a:t>
            </a:r>
            <a:r>
              <a:rPr lang="en-US" dirty="0"/>
              <a:t>generated by a blogpost </a:t>
            </a:r>
            <a:r>
              <a:rPr lang="en-US" dirty="0" smtClean="0"/>
              <a:t>is </a:t>
            </a:r>
            <a:r>
              <a:rPr lang="en-US" dirty="0"/>
              <a:t>the number of comments that p receives. </a:t>
            </a:r>
            <a:endParaRPr lang="en-US" dirty="0" smtClean="0"/>
          </a:p>
          <a:p>
            <a:pPr lvl="2"/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 denotes </a:t>
            </a:r>
            <a:r>
              <a:rPr lang="en-US" dirty="0"/>
              <a:t>the number of comments that blogpost p receives.</a:t>
            </a:r>
          </a:p>
          <a:p>
            <a:r>
              <a:rPr lang="en-US" dirty="0"/>
              <a:t> </a:t>
            </a:r>
            <a:r>
              <a:rPr lang="en-US" b="1" dirty="0" smtClean="0"/>
              <a:t>Novelty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blogpost’s</a:t>
            </a:r>
            <a:r>
              <a:rPr lang="en-US" dirty="0"/>
              <a:t> novelty is inversely correlated with </a:t>
            </a:r>
            <a:r>
              <a:rPr lang="en-US" dirty="0" smtClean="0"/>
              <a:t>the number </a:t>
            </a:r>
            <a:r>
              <a:rPr lang="en-US" dirty="0"/>
              <a:t>of references a blogpost employs. In particular the </a:t>
            </a:r>
            <a:r>
              <a:rPr lang="en-US" dirty="0" smtClean="0"/>
              <a:t>more citations </a:t>
            </a:r>
            <a:r>
              <a:rPr lang="en-US" dirty="0"/>
              <a:t>a blogpost has it is considered less novel. </a:t>
            </a:r>
            <a:endParaRPr lang="en-US" dirty="0" smtClean="0"/>
          </a:p>
          <a:p>
            <a:pPr lvl="2"/>
            <a:r>
              <a:rPr lang="en-US" dirty="0" smtClean="0"/>
              <a:t>O</a:t>
            </a:r>
            <a:r>
              <a:rPr lang="en-US" baseline="-25000" dirty="0" smtClean="0"/>
              <a:t>p</a:t>
            </a:r>
            <a:r>
              <a:rPr lang="en-US" dirty="0" smtClean="0"/>
              <a:t> denotes the </a:t>
            </a:r>
            <a:r>
              <a:rPr lang="en-US" dirty="0"/>
              <a:t>set of out-links for blogpost p.</a:t>
            </a:r>
          </a:p>
          <a:p>
            <a:r>
              <a:rPr lang="en-US" dirty="0"/>
              <a:t> </a:t>
            </a:r>
            <a:r>
              <a:rPr lang="en-US" b="1" dirty="0" smtClean="0"/>
              <a:t>Eloquence</a:t>
            </a:r>
          </a:p>
          <a:p>
            <a:pPr lvl="1"/>
            <a:r>
              <a:rPr lang="en-US" dirty="0" smtClean="0"/>
              <a:t>Eloquence is estimated </a:t>
            </a:r>
            <a:r>
              <a:rPr lang="en-US" dirty="0"/>
              <a:t>by the length of </a:t>
            </a:r>
            <a:r>
              <a:rPr lang="en-US" dirty="0" smtClean="0"/>
              <a:t>the blogpost</a:t>
            </a:r>
            <a:r>
              <a:rPr lang="en-US" dirty="0"/>
              <a:t>. Given the </a:t>
            </a:r>
            <a:r>
              <a:rPr lang="en-US" dirty="0" err="1"/>
              <a:t>unformal</a:t>
            </a:r>
            <a:r>
              <a:rPr lang="en-US" dirty="0"/>
              <a:t> nature of blogs and the </a:t>
            </a:r>
            <a:r>
              <a:rPr lang="en-US" dirty="0" smtClean="0"/>
              <a:t>bloggers tendency </a:t>
            </a:r>
            <a:r>
              <a:rPr lang="en-US" dirty="0"/>
              <a:t>to write short </a:t>
            </a:r>
            <a:r>
              <a:rPr lang="en-US" dirty="0" err="1"/>
              <a:t>blogposts</a:t>
            </a:r>
            <a:r>
              <a:rPr lang="en-US" dirty="0"/>
              <a:t>, longer </a:t>
            </a:r>
            <a:r>
              <a:rPr lang="en-US" dirty="0" err="1"/>
              <a:t>blogposts</a:t>
            </a:r>
            <a:r>
              <a:rPr lang="en-US" dirty="0"/>
              <a:t> are </a:t>
            </a:r>
            <a:r>
              <a:rPr lang="en-US" dirty="0" smtClean="0"/>
              <a:t>believed to </a:t>
            </a:r>
            <a:r>
              <a:rPr lang="en-US" dirty="0"/>
              <a:t>be more eloquent. So the length of a blogpost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can </a:t>
            </a:r>
            <a:r>
              <a:rPr lang="en-US" dirty="0" smtClean="0"/>
              <a:t>be employed </a:t>
            </a:r>
            <a:r>
              <a:rPr lang="en-US" dirty="0"/>
              <a:t>as a measure of </a:t>
            </a:r>
            <a:r>
              <a:rPr lang="en-US" dirty="0" smtClean="0"/>
              <a:t>eloquence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4196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(.) </a:t>
            </a:r>
            <a:r>
              <a:rPr lang="en-US" sz="2400" dirty="0"/>
              <a:t>denotes the influence a blogpost and w</a:t>
            </a:r>
            <a:r>
              <a:rPr lang="en-US" sz="2400" baseline="-25000" dirty="0"/>
              <a:t>in</a:t>
            </a:r>
            <a:r>
              <a:rPr lang="en-US" sz="2400" dirty="0"/>
              <a:t> and </a:t>
            </a:r>
            <a:r>
              <a:rPr lang="en-US" sz="2400" dirty="0" err="1"/>
              <a:t>w</a:t>
            </a:r>
            <a:r>
              <a:rPr lang="en-US" sz="2400" baseline="-25000" dirty="0" err="1"/>
              <a:t>out</a:t>
            </a:r>
            <a:r>
              <a:rPr lang="en-US" sz="2400" baseline="-25000" dirty="0"/>
              <a:t> </a:t>
            </a:r>
            <a:r>
              <a:rPr lang="en-US" sz="2400" dirty="0"/>
              <a:t>are </a:t>
            </a:r>
            <a:r>
              <a:rPr lang="en-US" sz="2400" dirty="0" smtClean="0"/>
              <a:t>the weights </a:t>
            </a:r>
            <a:r>
              <a:rPr lang="en-US" sz="2400" dirty="0"/>
              <a:t>that adjust the contribution of in- and out-links, respectively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148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Influence flow describes a </a:t>
            </a:r>
            <a:r>
              <a:rPr lang="en-US" sz="2400" dirty="0" smtClean="0"/>
              <a:t>measure that accounts </a:t>
            </a:r>
            <a:r>
              <a:rPr lang="en-US" sz="2400" dirty="0"/>
              <a:t>for in-links (recognition) and out-links (novelty).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32507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r>
              <a:rPr lang="en-US" sz="2400" dirty="0" smtClean="0"/>
              <a:t>is the number of </a:t>
            </a:r>
            <a:r>
              <a:rPr lang="en-US" sz="2400" dirty="0" err="1"/>
              <a:t>blogposts</a:t>
            </a:r>
            <a:r>
              <a:rPr lang="en-US" sz="2400" dirty="0"/>
              <a:t> that point to blog post p and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is the number of blog posts </a:t>
            </a:r>
            <a:r>
              <a:rPr lang="en-US" sz="2400" dirty="0"/>
              <a:t>referred to </a:t>
            </a:r>
            <a:r>
              <a:rPr lang="en-US" sz="2400" dirty="0" smtClean="0"/>
              <a:t>in p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0999" y="2743200"/>
            <a:ext cx="8216421" cy="13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Blogpost Influence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41" y="3429000"/>
            <a:ext cx="87269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w</a:t>
            </a:r>
            <a:r>
              <a:rPr lang="en-US" sz="2800" baseline="-25000" dirty="0" err="1" smtClean="0"/>
              <a:t>length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the weight for </a:t>
            </a:r>
            <a:r>
              <a:rPr lang="en-US" sz="2800" dirty="0"/>
              <a:t>the length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blogpost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/>
              <a:t>w</a:t>
            </a:r>
            <a:r>
              <a:rPr lang="en-US" sz="2800" baseline="-25000" dirty="0" err="1"/>
              <a:t>comment</a:t>
            </a:r>
            <a:r>
              <a:rPr lang="en-US" sz="2800" baseline="-25000" dirty="0"/>
              <a:t> </a:t>
            </a:r>
            <a:r>
              <a:rPr lang="en-US" sz="2800" dirty="0"/>
              <a:t>describes how </a:t>
            </a:r>
            <a:r>
              <a:rPr lang="en-US" sz="2800" dirty="0" smtClean="0"/>
              <a:t>the number </a:t>
            </a:r>
            <a:r>
              <a:rPr lang="en-US" sz="2800" dirty="0"/>
              <a:t>of comments </a:t>
            </a:r>
            <a:r>
              <a:rPr lang="en-US" sz="2800" dirty="0" smtClean="0"/>
              <a:t>is weighted in the influence computation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Weights </a:t>
            </a:r>
            <a:r>
              <a:rPr lang="en-US" sz="2800" dirty="0"/>
              <a:t>w</a:t>
            </a:r>
            <a:r>
              <a:rPr lang="en-US" sz="2800" baseline="-25000" dirty="0"/>
              <a:t>in</a:t>
            </a:r>
            <a:r>
              <a:rPr lang="en-US" sz="2800" dirty="0"/>
              <a:t>, </a:t>
            </a:r>
            <a:r>
              <a:rPr lang="en-US" sz="2800" dirty="0" err="1"/>
              <a:t>w</a:t>
            </a:r>
            <a:r>
              <a:rPr lang="en-US" sz="2800" baseline="-25000" dirty="0" err="1"/>
              <a:t>out</a:t>
            </a:r>
            <a:r>
              <a:rPr lang="en-US" sz="2800" dirty="0"/>
              <a:t>, </a:t>
            </a:r>
            <a:r>
              <a:rPr lang="en-US" sz="2800" dirty="0" err="1"/>
              <a:t>w</a:t>
            </a:r>
            <a:r>
              <a:rPr lang="en-US" sz="2800" baseline="-25000" dirty="0" err="1"/>
              <a:t>comments</a:t>
            </a:r>
            <a:r>
              <a:rPr lang="en-US" sz="2800" dirty="0"/>
              <a:t>, and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length</a:t>
            </a:r>
            <a:r>
              <a:rPr lang="en-US" sz="2800" dirty="0" smtClean="0"/>
              <a:t> can be tuned to </a:t>
            </a:r>
            <a:r>
              <a:rPr lang="en-US" sz="2800" dirty="0"/>
              <a:t>make the model </a:t>
            </a:r>
            <a:r>
              <a:rPr lang="en-US" sz="2800" dirty="0" smtClean="0"/>
              <a:t>suitable for different domains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94170" y="1905000"/>
            <a:ext cx="7955659" cy="10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Social Influence on </a:t>
            </a:r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Twitter, </a:t>
            </a:r>
            <a:r>
              <a:rPr lang="en-US" dirty="0"/>
              <a:t>users have </a:t>
            </a:r>
            <a:r>
              <a:rPr lang="en-US" dirty="0" smtClean="0"/>
              <a:t>an option </a:t>
            </a:r>
            <a:r>
              <a:rPr lang="en-US" dirty="0"/>
              <a:t>of following individuals</a:t>
            </a:r>
            <a:r>
              <a:rPr lang="en-US" dirty="0" smtClean="0"/>
              <a:t>, which </a:t>
            </a:r>
            <a:r>
              <a:rPr lang="en-US" dirty="0"/>
              <a:t>allows users to receive tweets from the person </a:t>
            </a:r>
            <a:r>
              <a:rPr lang="en-US" dirty="0" smtClean="0"/>
              <a:t>being followed</a:t>
            </a:r>
          </a:p>
          <a:p>
            <a:r>
              <a:rPr lang="en-US" dirty="0" smtClean="0"/>
              <a:t>Intuitively</a:t>
            </a:r>
            <a:r>
              <a:rPr lang="en-US" dirty="0"/>
              <a:t>, one can think of </a:t>
            </a:r>
            <a:r>
              <a:rPr lang="en-US" dirty="0" smtClean="0"/>
              <a:t>the number </a:t>
            </a:r>
            <a:r>
              <a:rPr lang="en-US" dirty="0"/>
              <a:t>of followers as </a:t>
            </a:r>
            <a:r>
              <a:rPr lang="en-US" dirty="0" smtClean="0"/>
              <a:t>a measure </a:t>
            </a:r>
            <a:r>
              <a:rPr lang="en-US" dirty="0"/>
              <a:t>of influence (</a:t>
            </a:r>
            <a:r>
              <a:rPr lang="en-US" dirty="0" smtClean="0"/>
              <a:t>in-degree </a:t>
            </a:r>
            <a:r>
              <a:rPr lang="en-US" dirty="0"/>
              <a:t>centrality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Social Influence on </a:t>
            </a:r>
            <a:r>
              <a:rPr lang="en-US" dirty="0" smtClean="0"/>
              <a:t>Twitter: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Indegree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users following a person on </a:t>
            </a:r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Indegree denotes the </a:t>
            </a:r>
            <a:r>
              <a:rPr lang="en-US" dirty="0"/>
              <a:t>“audience size” of an individual.</a:t>
            </a:r>
          </a:p>
          <a:p>
            <a:r>
              <a:rPr lang="en-US" b="1" dirty="0" smtClean="0"/>
              <a:t>Number </a:t>
            </a:r>
            <a:r>
              <a:rPr lang="en-US" b="1" dirty="0"/>
              <a:t>of </a:t>
            </a:r>
            <a:r>
              <a:rPr lang="en-US" b="1" dirty="0" smtClean="0"/>
              <a:t>Mentions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times an individual </a:t>
            </a:r>
            <a:r>
              <a:rPr lang="en-US" dirty="0" smtClean="0"/>
              <a:t>is mentioned </a:t>
            </a:r>
            <a:r>
              <a:rPr lang="en-US" dirty="0"/>
              <a:t>in a </a:t>
            </a:r>
            <a:r>
              <a:rPr lang="en-US" dirty="0" smtClean="0"/>
              <a:t>tweet, by  </a:t>
            </a:r>
            <a:r>
              <a:rPr lang="en-US" dirty="0"/>
              <a:t>including @username </a:t>
            </a:r>
            <a:r>
              <a:rPr lang="en-US" dirty="0" smtClean="0"/>
              <a:t>in a tweet. </a:t>
            </a:r>
          </a:p>
          <a:p>
            <a:pPr lvl="1"/>
            <a:r>
              <a:rPr lang="en-US" dirty="0" smtClean="0"/>
              <a:t>The number </a:t>
            </a:r>
            <a:r>
              <a:rPr lang="en-US" dirty="0"/>
              <a:t>of </a:t>
            </a:r>
            <a:r>
              <a:rPr lang="en-US" dirty="0" smtClean="0"/>
              <a:t>mentions suggests </a:t>
            </a:r>
            <a:r>
              <a:rPr lang="en-US" dirty="0"/>
              <a:t>the “</a:t>
            </a:r>
            <a:r>
              <a:rPr lang="en-US" dirty="0" smtClean="0"/>
              <a:t>ability in </a:t>
            </a:r>
            <a:r>
              <a:rPr lang="en-US" dirty="0"/>
              <a:t>engaging others in conversation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b="1" dirty="0" smtClean="0"/>
              <a:t>Number </a:t>
            </a:r>
            <a:r>
              <a:rPr lang="en-US" b="1" dirty="0"/>
              <a:t>of Retweets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Tweeter users have </a:t>
            </a:r>
            <a:r>
              <a:rPr lang="en-US" dirty="0"/>
              <a:t>the </a:t>
            </a:r>
            <a:r>
              <a:rPr lang="en-US" dirty="0" smtClean="0"/>
              <a:t>opportunity to </a:t>
            </a:r>
            <a:r>
              <a:rPr lang="en-US" dirty="0"/>
              <a:t>forward tweets to a broader audience via the retweet capability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number of retweets </a:t>
            </a:r>
            <a:r>
              <a:rPr lang="en-US" dirty="0"/>
              <a:t>indicates individual’s ability in generating content </a:t>
            </a:r>
            <a:r>
              <a:rPr lang="en-US" dirty="0" smtClean="0"/>
              <a:t>that is </a:t>
            </a:r>
            <a:r>
              <a:rPr lang="en-US" dirty="0"/>
              <a:t>worth being passed </a:t>
            </a:r>
            <a:r>
              <a:rPr lang="en-US" dirty="0" smtClean="0"/>
              <a:t>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Social Influence on </a:t>
            </a:r>
            <a:r>
              <a:rPr lang="en-US" dirty="0" smtClean="0"/>
              <a:t>Twitter: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one of these measures by itself can be used to identify </a:t>
            </a:r>
            <a:r>
              <a:rPr lang="en-US" dirty="0" smtClean="0"/>
              <a:t>influential users </a:t>
            </a:r>
            <a:r>
              <a:rPr lang="en-US" dirty="0"/>
              <a:t>in Twitter.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performed by utilizing the measure </a:t>
            </a:r>
            <a:r>
              <a:rPr lang="en-US" dirty="0" smtClean="0"/>
              <a:t>for each </a:t>
            </a:r>
            <a:r>
              <a:rPr lang="en-US" dirty="0"/>
              <a:t>individual and then ranking individuals based on their </a:t>
            </a:r>
            <a:r>
              <a:rPr lang="en-US" dirty="0" smtClean="0"/>
              <a:t>measured influence </a:t>
            </a:r>
            <a:r>
              <a:rPr lang="en-US" dirty="0"/>
              <a:t>value.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Contrary </a:t>
            </a:r>
            <a:r>
              <a:rPr lang="en-US" dirty="0"/>
              <a:t>to public belief, number of </a:t>
            </a:r>
            <a:r>
              <a:rPr lang="en-US" dirty="0" smtClean="0"/>
              <a:t>followers is </a:t>
            </a:r>
            <a:r>
              <a:rPr lang="en-US" dirty="0"/>
              <a:t>considered an inaccurate measure compared to the other two.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rank </a:t>
            </a:r>
            <a:r>
              <a:rPr lang="en-US" dirty="0"/>
              <a:t>individuals </a:t>
            </a:r>
            <a:r>
              <a:rPr lang="en-US" dirty="0" smtClean="0"/>
              <a:t>on twitter </a:t>
            </a:r>
            <a:r>
              <a:rPr lang="en-US" dirty="0"/>
              <a:t>independently based on these three measures.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see if </a:t>
            </a:r>
            <a:r>
              <a:rPr lang="en-US" dirty="0" smtClean="0"/>
              <a:t>they are </a:t>
            </a:r>
            <a:r>
              <a:rPr lang="en-US" dirty="0"/>
              <a:t>correlated or redundant, </a:t>
            </a:r>
            <a:r>
              <a:rPr lang="en-US" dirty="0" smtClean="0"/>
              <a:t>we can compare </a:t>
            </a:r>
            <a:r>
              <a:rPr lang="en-US" dirty="0"/>
              <a:t>ranks of an </a:t>
            </a:r>
            <a:r>
              <a:rPr lang="en-US" dirty="0" smtClean="0"/>
              <a:t>individuals across </a:t>
            </a:r>
            <a:r>
              <a:rPr lang="en-US" dirty="0"/>
              <a:t>three measures using rank correlation measures.</a:t>
            </a:r>
          </a:p>
        </p:txBody>
      </p:sp>
    </p:spTree>
    <p:extLst>
      <p:ext uri="{BB962C8B-B14F-4D97-AF65-F5344CB8AC3E}">
        <p14:creationId xmlns:p14="http://schemas.microsoft.com/office/powerpoint/2010/main" val="5910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Influence, Homophily, and Confounding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" y="1639394"/>
            <a:ext cx="9077861" cy="35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1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Ranks Across Three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order to compare ranks across more than one measure (say, </a:t>
            </a:r>
            <a:r>
              <a:rPr lang="en-US" dirty="0" err="1" smtClean="0"/>
              <a:t>indegree</a:t>
            </a:r>
            <a:r>
              <a:rPr lang="en-US" dirty="0" smtClean="0"/>
              <a:t> and mentions),  we can use </a:t>
            </a:r>
            <a:r>
              <a:rPr lang="en-US" dirty="0"/>
              <a:t>Spearman’s Rank Correlation </a:t>
            </a:r>
            <a:r>
              <a:rPr lang="en-US" dirty="0" smtClean="0"/>
              <a:t>Coefficient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555967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4" y="5419725"/>
            <a:ext cx="8905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2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Spearman’s </a:t>
            </a:r>
            <a:r>
              <a:rPr lang="en-US" dirty="0"/>
              <a:t>rank </a:t>
            </a:r>
            <a:r>
              <a:rPr lang="en-US" dirty="0" smtClean="0"/>
              <a:t>correlation is </a:t>
            </a:r>
            <a:r>
              <a:rPr lang="en-US" dirty="0"/>
              <a:t>the </a:t>
            </a:r>
            <a:r>
              <a:rPr lang="en-US" dirty="0" err="1"/>
              <a:t>Pearsons</a:t>
            </a:r>
            <a:r>
              <a:rPr lang="en-US" dirty="0"/>
              <a:t> correlation </a:t>
            </a:r>
            <a:r>
              <a:rPr lang="en-US" dirty="0" smtClean="0"/>
              <a:t>coefficient </a:t>
            </a:r>
            <a:r>
              <a:rPr lang="en-US" dirty="0"/>
              <a:t>for ordinal variables that </a:t>
            </a:r>
            <a:r>
              <a:rPr lang="en-US" dirty="0" smtClean="0"/>
              <a:t>represent ranks </a:t>
            </a:r>
            <a:r>
              <a:rPr lang="en-US" dirty="0"/>
              <a:t>(i.e., takes values between 1. . . n); hence, the value is </a:t>
            </a:r>
            <a:r>
              <a:rPr lang="en-US" dirty="0" smtClean="0"/>
              <a:t>in range </a:t>
            </a:r>
            <a:r>
              <a:rPr lang="en-US" dirty="0"/>
              <a:t>[-1,1].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Popular </a:t>
            </a:r>
            <a:r>
              <a:rPr lang="en-US" dirty="0"/>
              <a:t>users (users </a:t>
            </a:r>
            <a:r>
              <a:rPr lang="en-US" dirty="0" smtClean="0"/>
              <a:t>with high </a:t>
            </a:r>
            <a:r>
              <a:rPr lang="en-US" dirty="0"/>
              <a:t>in-degree) do not necessarily have high ranks in terms of </a:t>
            </a:r>
            <a:r>
              <a:rPr lang="en-US" dirty="0" smtClean="0"/>
              <a:t>number of </a:t>
            </a:r>
            <a:r>
              <a:rPr lang="en-US" dirty="0"/>
              <a:t>retweets or mentions.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600200" y="4800600"/>
            <a:ext cx="5812873" cy="17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2514601"/>
            <a:ext cx="8763000" cy="3809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time stamp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node </a:t>
            </a:r>
            <a:r>
              <a:rPr lang="en-US" i="1" dirty="0"/>
              <a:t>v</a:t>
            </a:r>
            <a:r>
              <a:rPr lang="en-US" dirty="0"/>
              <a:t> is </a:t>
            </a:r>
            <a:r>
              <a:rPr lang="en-US" dirty="0" smtClean="0"/>
              <a:t>activated and node u is not activated</a:t>
            </a:r>
          </a:p>
          <a:p>
            <a:r>
              <a:rPr lang="en-US" dirty="0" smtClean="0"/>
              <a:t>Node 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en-US" dirty="0" smtClean="0"/>
              <a:t>becomes activated </a:t>
            </a:r>
            <a:r>
              <a:rPr lang="en-US" dirty="0"/>
              <a:t>at </a:t>
            </a:r>
            <a:r>
              <a:rPr lang="en-US" dirty="0" smtClean="0"/>
              <a:t>time stamp t</a:t>
            </a:r>
            <a:r>
              <a:rPr lang="en-US" baseline="-25000" dirty="0" smtClean="0"/>
              <a:t>2</a:t>
            </a:r>
            <a:r>
              <a:rPr lang="en-US" dirty="0" smtClean="0"/>
              <a:t>, as </a:t>
            </a:r>
            <a:r>
              <a:rPr lang="en-US" dirty="0"/>
              <a:t>the </a:t>
            </a:r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dirty="0" smtClean="0"/>
              <a:t>the influence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Each node is started as active or inactive;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A node, once activated, will activate </a:t>
            </a:r>
            <a:r>
              <a:rPr lang="en-US" dirty="0" smtClean="0"/>
              <a:t>its </a:t>
            </a:r>
            <a:r>
              <a:rPr lang="en-US" dirty="0"/>
              <a:t>neighboring </a:t>
            </a:r>
            <a:r>
              <a:rPr lang="en-US" dirty="0" smtClean="0"/>
              <a:t>nodes</a:t>
            </a:r>
            <a:endParaRPr lang="en-US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Once a node is activated, this node cannot be </a:t>
            </a:r>
            <a:r>
              <a:rPr lang="en-US" dirty="0" smtClean="0"/>
              <a:t>deactivated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2238"/>
            <a:ext cx="3029465" cy="97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029465" cy="9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2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Modeling: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 </a:t>
            </a:r>
            <a:r>
              <a:rPr lang="en-US" dirty="0" smtClean="0"/>
              <a:t>we can </a:t>
            </a:r>
            <a:r>
              <a:rPr lang="en-US" dirty="0"/>
              <a:t>assume that the influence process takes place in a </a:t>
            </a:r>
            <a:r>
              <a:rPr lang="en-US" dirty="0" smtClean="0"/>
              <a:t>network of </a:t>
            </a:r>
            <a:r>
              <a:rPr lang="en-US" dirty="0"/>
              <a:t>connected individuals. </a:t>
            </a:r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this network is </a:t>
            </a:r>
            <a:r>
              <a:rPr lang="en-US" dirty="0" smtClean="0"/>
              <a:t>observable (an explicit network) </a:t>
            </a:r>
            <a:r>
              <a:rPr lang="en-US" dirty="0"/>
              <a:t>and sometimes not </a:t>
            </a:r>
            <a:r>
              <a:rPr lang="en-US" dirty="0" smtClean="0"/>
              <a:t>(an implicit network).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observable case</a:t>
            </a:r>
            <a:r>
              <a:rPr lang="en-US" dirty="0"/>
              <a:t>, </a:t>
            </a:r>
            <a:r>
              <a:rPr lang="en-US" dirty="0" smtClean="0"/>
              <a:t>we can </a:t>
            </a:r>
            <a:r>
              <a:rPr lang="en-US" dirty="0"/>
              <a:t>resort to threshold models such as the linear </a:t>
            </a:r>
            <a:r>
              <a:rPr lang="en-US" dirty="0" smtClean="0"/>
              <a:t>threshold model </a:t>
            </a:r>
          </a:p>
          <a:p>
            <a:pPr lvl="1"/>
            <a:r>
              <a:rPr lang="en-US" dirty="0" smtClean="0"/>
              <a:t>In the case of implicit networks, </a:t>
            </a:r>
            <a:r>
              <a:rPr lang="en-US" dirty="0"/>
              <a:t>we can employ methods such as the Linear </a:t>
            </a:r>
            <a:r>
              <a:rPr lang="en-US" dirty="0" smtClean="0"/>
              <a:t>Influence Model </a:t>
            </a:r>
            <a:r>
              <a:rPr lang="en-US" dirty="0"/>
              <a:t>(LIM) that take the number of individuals who get influenced </a:t>
            </a:r>
            <a:r>
              <a:rPr lang="en-US" dirty="0" smtClean="0"/>
              <a:t>at different </a:t>
            </a:r>
            <a:r>
              <a:rPr lang="en-US" dirty="0"/>
              <a:t>times as input, e.g., the number of buyers per week</a:t>
            </a:r>
          </a:p>
        </p:txBody>
      </p:sp>
    </p:spTree>
    <p:extLst>
      <p:ext uri="{BB962C8B-B14F-4D97-AF65-F5344CB8AC3E}">
        <p14:creationId xmlns:p14="http://schemas.microsoft.com/office/powerpoint/2010/main" val="3942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Threshold models are simple, yet </a:t>
            </a:r>
            <a:r>
              <a:rPr lang="en-US" dirty="0" smtClean="0"/>
              <a:t>effective </a:t>
            </a:r>
            <a:r>
              <a:rPr lang="en-US" dirty="0"/>
              <a:t>methods for modeling </a:t>
            </a:r>
            <a:r>
              <a:rPr lang="en-US" dirty="0" smtClean="0"/>
              <a:t>influence in </a:t>
            </a:r>
            <a:r>
              <a:rPr lang="en-US" dirty="0"/>
              <a:t>explicit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 </a:t>
            </a:r>
            <a:r>
              <a:rPr lang="en-US" dirty="0"/>
              <a:t>threshold model </a:t>
            </a:r>
            <a:r>
              <a:rPr lang="en-US" dirty="0" smtClean="0"/>
              <a:t>actors make </a:t>
            </a:r>
            <a:r>
              <a:rPr lang="en-US" dirty="0"/>
              <a:t>decision based on the number or the fraction (the threshold) of </a:t>
            </a:r>
            <a:r>
              <a:rPr lang="en-US" dirty="0" smtClean="0"/>
              <a:t>their neighborhood </a:t>
            </a:r>
            <a:r>
              <a:rPr lang="en-US" dirty="0"/>
              <a:t>that have already decided to make the same </a:t>
            </a:r>
            <a:r>
              <a:rPr lang="en-US" dirty="0" smtClean="0"/>
              <a:t>decision</a:t>
            </a:r>
          </a:p>
          <a:p>
            <a:r>
              <a:rPr lang="en-US" dirty="0"/>
              <a:t>Using a </a:t>
            </a:r>
            <a:r>
              <a:rPr lang="en-US" dirty="0" smtClean="0"/>
              <a:t>threshold model</a:t>
            </a:r>
            <a:r>
              <a:rPr lang="en-US" dirty="0"/>
              <a:t>, Schelling demonstrated that minor preferences in having </a:t>
            </a:r>
            <a:r>
              <a:rPr lang="en-US" dirty="0" smtClean="0"/>
              <a:t>neighbors of </a:t>
            </a:r>
            <a:r>
              <a:rPr lang="en-US" dirty="0"/>
              <a:t>the same color leads to complete racial </a:t>
            </a:r>
            <a:r>
              <a:rPr lang="en-US" dirty="0" smtClean="0"/>
              <a:t>segregation</a:t>
            </a:r>
          </a:p>
          <a:p>
            <a:pPr lvl="1"/>
            <a:r>
              <a:rPr lang="en-US" dirty="0"/>
              <a:t>http://www.youtube.com/watch?v=dnffIS2EJ30</a:t>
            </a:r>
          </a:p>
        </p:txBody>
      </p:sp>
    </p:spTree>
    <p:extLst>
      <p:ext uri="{BB962C8B-B14F-4D97-AF65-F5344CB8AC3E}">
        <p14:creationId xmlns:p14="http://schemas.microsoft.com/office/powerpoint/2010/main" val="37575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Threshold Model (LTM)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>
            <a:normAutofit/>
          </a:bodyPr>
          <a:lstStyle/>
          <a:p>
            <a:pPr marL="0" indent="4763">
              <a:buNone/>
            </a:pPr>
            <a:r>
              <a:rPr lang="en-US" sz="2800" dirty="0" smtClean="0"/>
              <a:t>An actor would take an action if the number of his friends who have taken the action exceeds (reach) a certain threshold</a:t>
            </a:r>
          </a:p>
          <a:p>
            <a:r>
              <a:rPr lang="en-US" sz="2800" dirty="0" smtClean="0"/>
              <a:t>Each node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chooses a threshold </a:t>
            </a:r>
            <a:r>
              <a:rPr lang="el-GR" sz="2800" i="1" dirty="0" smtClean="0"/>
              <a:t>ϴ</a:t>
            </a:r>
            <a:r>
              <a:rPr lang="en-US" sz="2800" i="1" baseline="-25000" dirty="0" err="1" smtClean="0"/>
              <a:t>i</a:t>
            </a:r>
            <a:r>
              <a:rPr lang="en-US" sz="2800" i="1" dirty="0" smtClean="0"/>
              <a:t> randomly from a uniform </a:t>
            </a:r>
            <a:r>
              <a:rPr lang="en-US" sz="2800" dirty="0" smtClean="0"/>
              <a:t>distribution in an interval between 0 and 1.</a:t>
            </a:r>
          </a:p>
          <a:p>
            <a:r>
              <a:rPr lang="en-US" sz="2800" dirty="0" smtClean="0"/>
              <a:t>In each discrete step, all nodes that were active in the previous step remain active</a:t>
            </a:r>
          </a:p>
          <a:p>
            <a:r>
              <a:rPr lang="en-US" sz="2800" dirty="0" smtClean="0"/>
              <a:t>The nodes satisfying the following condition will be activated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62" y="5441230"/>
            <a:ext cx="2736178" cy="9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Threshold Model- An Example </a:t>
            </a:r>
            <a:r>
              <a:rPr lang="en-US" sz="1600" dirty="0" smtClean="0"/>
              <a:t>(Threshold are on top of nodes)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1627"/>
            <a:ext cx="7543800" cy="55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in Implicit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implicit network is one where the influence spreads over </a:t>
            </a:r>
            <a:r>
              <a:rPr lang="en-US" dirty="0" smtClean="0"/>
              <a:t>nodes in the network</a:t>
            </a:r>
          </a:p>
          <a:p>
            <a:r>
              <a:rPr lang="en-US" dirty="0" smtClean="0"/>
              <a:t>Unlike </a:t>
            </a:r>
            <a:r>
              <a:rPr lang="en-US" dirty="0"/>
              <a:t>the threshold </a:t>
            </a:r>
            <a:r>
              <a:rPr lang="en-US" dirty="0" smtClean="0"/>
              <a:t>model, </a:t>
            </a:r>
            <a:r>
              <a:rPr lang="en-US" dirty="0"/>
              <a:t>one </a:t>
            </a:r>
            <a:r>
              <a:rPr lang="en-US" dirty="0" smtClean="0"/>
              <a:t>cannot </a:t>
            </a:r>
            <a:r>
              <a:rPr lang="en-US" dirty="0"/>
              <a:t>observe </a:t>
            </a:r>
            <a:r>
              <a:rPr lang="en-US" dirty="0" smtClean="0"/>
              <a:t>individuals who </a:t>
            </a:r>
            <a:r>
              <a:rPr lang="en-US" dirty="0"/>
              <a:t>are responsible for influencing others </a:t>
            </a:r>
            <a:r>
              <a:rPr lang="en-US" dirty="0" smtClean="0"/>
              <a:t>(the influentials</a:t>
            </a:r>
            <a:r>
              <a:rPr lang="en-US" dirty="0"/>
              <a:t>), but </a:t>
            </a:r>
            <a:r>
              <a:rPr lang="en-US" dirty="0" smtClean="0"/>
              <a:t>only those </a:t>
            </a:r>
            <a:r>
              <a:rPr lang="en-US" dirty="0"/>
              <a:t>who get </a:t>
            </a:r>
            <a:r>
              <a:rPr lang="en-US" dirty="0" smtClean="0"/>
              <a:t>influenced</a:t>
            </a:r>
          </a:p>
          <a:p>
            <a:r>
              <a:rPr lang="en-US" dirty="0" smtClean="0"/>
              <a:t>The </a:t>
            </a:r>
            <a:r>
              <a:rPr lang="en-US" dirty="0"/>
              <a:t>information available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influenced individuals at any time, </a:t>
            </a:r>
            <a:r>
              <a:rPr lang="en-US" dirty="0" smtClean="0"/>
              <a:t>P(t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u</a:t>
            </a:r>
            <a:r>
              <a:rPr lang="en-US" dirty="0" smtClean="0"/>
              <a:t>, where each </a:t>
            </a:r>
            <a:r>
              <a:rPr lang="en-US" dirty="0"/>
              <a:t>individual u </a:t>
            </a:r>
            <a:r>
              <a:rPr lang="en-US" dirty="0" smtClean="0"/>
              <a:t>gets </a:t>
            </a:r>
            <a:r>
              <a:rPr lang="en-US" dirty="0" err="1" smtClean="0"/>
              <a:t>initally</a:t>
            </a:r>
            <a:r>
              <a:rPr lang="en-US" dirty="0" smtClean="0"/>
              <a:t> influenced </a:t>
            </a:r>
            <a:r>
              <a:rPr lang="en-US" dirty="0"/>
              <a:t>(activated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in Implicit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that </a:t>
            </a:r>
            <a:r>
              <a:rPr lang="en-US" dirty="0" smtClean="0"/>
              <a:t>any influenced </a:t>
            </a:r>
            <a:r>
              <a:rPr lang="en-US" dirty="0"/>
              <a:t>individual u can influence </a:t>
            </a:r>
            <a:r>
              <a:rPr lang="en-US" dirty="0" smtClean="0"/>
              <a:t>I(u, </a:t>
            </a:r>
            <a:r>
              <a:rPr lang="en-US" dirty="0"/>
              <a:t>t) non-influenced individuals </a:t>
            </a:r>
            <a:r>
              <a:rPr lang="en-US" dirty="0" smtClean="0"/>
              <a:t>at time </a:t>
            </a:r>
            <a:r>
              <a:rPr lang="en-US" dirty="0"/>
              <a:t>t. </a:t>
            </a:r>
            <a:endParaRPr lang="en-US" dirty="0" smtClean="0"/>
          </a:p>
          <a:p>
            <a:r>
              <a:rPr lang="en-US" dirty="0" smtClean="0"/>
              <a:t>Assuming discrete </a:t>
            </a:r>
            <a:r>
              <a:rPr lang="en-US" dirty="0" err="1" smtClean="0"/>
              <a:t>timesteps</a:t>
            </a:r>
            <a:r>
              <a:rPr lang="en-US" dirty="0" smtClean="0"/>
              <a:t>, we can formulate the size of influence population 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4492490" cy="12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Assortativity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3429000" cy="5166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Both influence and Homophily generate similarity in social </a:t>
            </a:r>
            <a:r>
              <a:rPr lang="en-US" dirty="0" smtClean="0"/>
              <a:t>networks but </a:t>
            </a:r>
            <a:r>
              <a:rPr lang="en-US" dirty="0"/>
              <a:t>in </a:t>
            </a:r>
            <a:r>
              <a:rPr lang="en-US" dirty="0" smtClean="0"/>
              <a:t>different ways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Homophily</a:t>
            </a:r>
            <a:r>
              <a:rPr lang="en-US" dirty="0" smtClean="0"/>
              <a:t> </a:t>
            </a:r>
            <a:r>
              <a:rPr lang="en-US" dirty="0"/>
              <a:t>selects similar nodes and </a:t>
            </a:r>
            <a:r>
              <a:rPr lang="en-US" dirty="0" smtClean="0"/>
              <a:t>links them together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Influence</a:t>
            </a:r>
            <a:r>
              <a:rPr lang="en-US" dirty="0" smtClean="0"/>
              <a:t> makes </a:t>
            </a:r>
            <a:r>
              <a:rPr lang="en-US" dirty="0"/>
              <a:t>the connected nodes </a:t>
            </a:r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smtClean="0"/>
              <a:t>each 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72" y="1600200"/>
            <a:ext cx="5321428" cy="36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</a:t>
            </a:r>
            <a:r>
              <a:rPr lang="en-US" dirty="0"/>
              <a:t>of the </a:t>
            </a:r>
            <a:r>
              <a:rPr lang="en-US" dirty="0" smtClean="0"/>
              <a:t>Influenced Population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66538"/>
            <a:ext cx="4800600" cy="424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168" y="4198203"/>
            <a:ext cx="6184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size of the influenced population as a summation of </a:t>
            </a:r>
            <a:r>
              <a:rPr lang="en-US" sz="2400" dirty="0" smtClean="0"/>
              <a:t>individuals influenced </a:t>
            </a:r>
            <a:r>
              <a:rPr lang="en-US" sz="2400" dirty="0"/>
              <a:t>by activated individuals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88" y="5646003"/>
            <a:ext cx="731921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</a:rPr>
              <a:t>Individuals u, v, </a:t>
            </a:r>
            <a:r>
              <a:rPr lang="en-US" sz="2400" dirty="0" smtClean="0">
                <a:solidFill>
                  <a:schemeClr val="dk1"/>
                </a:solidFill>
              </a:rPr>
              <a:t>and w </a:t>
            </a:r>
            <a:r>
              <a:rPr lang="en-US" sz="2400" dirty="0">
                <a:solidFill>
                  <a:schemeClr val="dk1"/>
                </a:solidFill>
              </a:rPr>
              <a:t>are activated at time steps </a:t>
            </a:r>
            <a:r>
              <a:rPr lang="en-US" sz="2400" dirty="0" err="1">
                <a:solidFill>
                  <a:schemeClr val="dk1"/>
                </a:solidFill>
              </a:rPr>
              <a:t>t</a:t>
            </a:r>
            <a:r>
              <a:rPr lang="en-US" sz="2400" baseline="-25000" dirty="0" err="1">
                <a:solidFill>
                  <a:schemeClr val="dk1"/>
                </a:solidFill>
              </a:rPr>
              <a:t>u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t</a:t>
            </a:r>
            <a:r>
              <a:rPr lang="en-US" sz="2400" baseline="-25000" dirty="0" err="1">
                <a:solidFill>
                  <a:schemeClr val="dk1"/>
                </a:solidFill>
              </a:rPr>
              <a:t>v</a:t>
            </a:r>
            <a:r>
              <a:rPr lang="en-US" sz="2400" dirty="0">
                <a:solidFill>
                  <a:schemeClr val="dk1"/>
                </a:solidFill>
              </a:rPr>
              <a:t>, and </a:t>
            </a:r>
            <a:r>
              <a:rPr lang="en-US" sz="2400" dirty="0" err="1">
                <a:solidFill>
                  <a:schemeClr val="dk1"/>
                </a:solidFill>
              </a:rPr>
              <a:t>t</a:t>
            </a:r>
            <a:r>
              <a:rPr lang="en-US" sz="2400" baseline="-25000" dirty="0" err="1">
                <a:solidFill>
                  <a:schemeClr val="dk1"/>
                </a:solidFill>
              </a:rPr>
              <a:t>w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smtClean="0">
                <a:solidFill>
                  <a:schemeClr val="dk1"/>
                </a:solidFill>
              </a:rPr>
              <a:t>respectively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447800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time </a:t>
            </a:r>
            <a:r>
              <a:rPr lang="en-US" sz="2400" dirty="0" smtClean="0"/>
              <a:t>t, </a:t>
            </a:r>
            <a:r>
              <a:rPr lang="en-US" sz="2400" dirty="0"/>
              <a:t>the </a:t>
            </a:r>
            <a:r>
              <a:rPr lang="en-US" sz="2400" dirty="0" smtClean="0"/>
              <a:t>total number </a:t>
            </a:r>
            <a:r>
              <a:rPr lang="en-US" sz="2400" dirty="0"/>
              <a:t>of influenced individuals is </a:t>
            </a:r>
            <a:r>
              <a:rPr lang="en-US" sz="2400" dirty="0" smtClean="0"/>
              <a:t>the </a:t>
            </a:r>
            <a:r>
              <a:rPr lang="en-US" sz="2400" dirty="0"/>
              <a:t>summation of influence </a:t>
            </a:r>
            <a:r>
              <a:rPr lang="en-US" sz="2400" dirty="0" smtClean="0"/>
              <a:t>functions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u</a:t>
            </a:r>
            <a:r>
              <a:rPr lang="en-US" sz="2400" dirty="0"/>
              <a:t>, I</a:t>
            </a:r>
            <a:r>
              <a:rPr lang="en-US" sz="2400" baseline="-25000" dirty="0"/>
              <a:t>v</a:t>
            </a:r>
            <a:r>
              <a:rPr lang="en-US" sz="2400" dirty="0"/>
              <a:t>, and </a:t>
            </a:r>
            <a:r>
              <a:rPr lang="en-US" sz="2400" dirty="0" err="1"/>
              <a:t>I</a:t>
            </a:r>
            <a:r>
              <a:rPr lang="en-US" sz="2400" baseline="-25000" dirty="0" err="1"/>
              <a:t>w</a:t>
            </a:r>
            <a:r>
              <a:rPr lang="en-US" sz="2400" dirty="0"/>
              <a:t> at time steps t </a:t>
            </a:r>
            <a:r>
              <a:rPr lang="en-US" sz="2400" dirty="0" smtClean="0"/>
              <a:t>-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, t </a:t>
            </a:r>
            <a:r>
              <a:rPr lang="en-US" sz="2400" dirty="0" smtClean="0"/>
              <a:t>- </a:t>
            </a:r>
            <a:r>
              <a:rPr lang="en-US" sz="2400" dirty="0" err="1"/>
              <a:t>t</a:t>
            </a:r>
            <a:r>
              <a:rPr lang="en-US" sz="2400" baseline="-25000" dirty="0" err="1"/>
              <a:t>v</a:t>
            </a:r>
            <a:r>
              <a:rPr lang="en-US" sz="2400" dirty="0"/>
              <a:t>, and t </a:t>
            </a:r>
            <a:r>
              <a:rPr lang="en-US" sz="2400" dirty="0" smtClean="0"/>
              <a:t>- </a:t>
            </a:r>
            <a:r>
              <a:rPr lang="en-US" sz="2400" dirty="0" err="1"/>
              <a:t>t</a:t>
            </a:r>
            <a:r>
              <a:rPr lang="en-US" sz="2400" baseline="-25000" dirty="0" err="1"/>
              <a:t>w</a:t>
            </a:r>
            <a:r>
              <a:rPr lang="en-US" sz="2400" dirty="0"/>
              <a:t>, </a:t>
            </a:r>
            <a:r>
              <a:rPr lang="en-US" sz="2400" dirty="0" smtClean="0"/>
              <a:t>respectively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640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of the Activated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goal is to estimate I(., .) given activation time and the number of influenced individuals at any time</a:t>
            </a:r>
          </a:p>
          <a:p>
            <a:endParaRPr lang="en-US" dirty="0" smtClean="0"/>
          </a:p>
          <a:p>
            <a:r>
              <a:rPr lang="en-US" b="1" dirty="0" smtClean="0"/>
              <a:t>Parametric estimation</a:t>
            </a:r>
          </a:p>
          <a:p>
            <a:r>
              <a:rPr lang="en-US" b="1" dirty="0" smtClean="0"/>
              <a:t>Non-Parametric estimation</a:t>
            </a:r>
          </a:p>
        </p:txBody>
      </p:sp>
    </p:spTree>
    <p:extLst>
      <p:ext uri="{BB962C8B-B14F-4D97-AF65-F5344CB8AC3E}">
        <p14:creationId xmlns:p14="http://schemas.microsoft.com/office/powerpoint/2010/main" val="3749127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some distribution to estimate I function. </a:t>
            </a:r>
            <a:r>
              <a:rPr lang="en-US" dirty="0" smtClean="0"/>
              <a:t>Assume </a:t>
            </a:r>
            <a:r>
              <a:rPr lang="en-US" dirty="0"/>
              <a:t>that </a:t>
            </a:r>
            <a:r>
              <a:rPr lang="en-US" dirty="0" smtClean="0"/>
              <a:t>all </a:t>
            </a:r>
            <a:r>
              <a:rPr lang="en-US" dirty="0"/>
              <a:t>users influence others in the same parametric form</a:t>
            </a:r>
          </a:p>
          <a:p>
            <a:pPr lvl="2"/>
            <a:r>
              <a:rPr lang="en-US" dirty="0"/>
              <a:t>For instance, one can use the </a:t>
            </a:r>
            <a:r>
              <a:rPr lang="en-US" dirty="0" err="1"/>
              <a:t>powerlaw</a:t>
            </a:r>
            <a:r>
              <a:rPr lang="en-US" dirty="0"/>
              <a:t> distribution to estimate influence: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Here we need to estimate the coefficients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511799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53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that nodes can get deactivated </a:t>
            </a:r>
            <a:r>
              <a:rPr lang="en-US" dirty="0" smtClean="0"/>
              <a:t>over time </a:t>
            </a:r>
            <a:r>
              <a:rPr lang="en-US" dirty="0"/>
              <a:t>and can </a:t>
            </a:r>
            <a:r>
              <a:rPr lang="en-US" dirty="0" smtClean="0"/>
              <a:t>no longer </a:t>
            </a:r>
            <a:r>
              <a:rPr lang="en-US" dirty="0"/>
              <a:t>influence others. </a:t>
            </a:r>
            <a:endParaRPr lang="en-US" dirty="0" smtClean="0"/>
          </a:p>
          <a:p>
            <a:pPr lvl="1"/>
            <a:r>
              <a:rPr lang="en-US" sz="2400" dirty="0" smtClean="0"/>
              <a:t>Let A(u, </a:t>
            </a:r>
            <a:r>
              <a:rPr lang="en-US" sz="2400" dirty="0"/>
              <a:t>t) = 1 denote node u </a:t>
            </a:r>
            <a:r>
              <a:rPr lang="en-US" sz="2400" dirty="0" smtClean="0"/>
              <a:t>is active </a:t>
            </a:r>
            <a:r>
              <a:rPr lang="en-US" sz="2400" dirty="0"/>
              <a:t>at time t </a:t>
            </a:r>
            <a:endParaRPr lang="en-US" sz="2400" dirty="0" smtClean="0"/>
          </a:p>
          <a:p>
            <a:pPr lvl="1"/>
            <a:r>
              <a:rPr lang="en-US" sz="2400" dirty="0" smtClean="0"/>
              <a:t>A(u, </a:t>
            </a:r>
            <a:r>
              <a:rPr lang="en-US" sz="2400" dirty="0"/>
              <a:t>t) = 0 </a:t>
            </a:r>
            <a:r>
              <a:rPr lang="en-US" sz="2400" dirty="0" smtClean="0"/>
              <a:t>denotes </a:t>
            </a:r>
            <a:r>
              <a:rPr lang="en-US" sz="2400" dirty="0"/>
              <a:t>that u is either </a:t>
            </a:r>
            <a:r>
              <a:rPr lang="en-US" sz="2400" dirty="0" smtClean="0"/>
              <a:t>deactivated or still not influenced, </a:t>
            </a:r>
          </a:p>
          <a:p>
            <a:pPr lvl="1"/>
            <a:r>
              <a:rPr lang="en-US" sz="2400" dirty="0" smtClean="0"/>
              <a:t>|V</a:t>
            </a:r>
            <a:r>
              <a:rPr lang="en-US" sz="2400" dirty="0"/>
              <a:t>| is the total size of population and T is the last time </a:t>
            </a:r>
            <a:r>
              <a:rPr lang="en-US" sz="2400" dirty="0" smtClean="0"/>
              <a:t>stamp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387" y="5955268"/>
            <a:ext cx="8573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can be solved </a:t>
            </a:r>
            <a:r>
              <a:rPr lang="en-US" sz="2400" dirty="0"/>
              <a:t>using non-negative </a:t>
            </a:r>
            <a:r>
              <a:rPr lang="en-US" sz="2400" dirty="0" smtClean="0"/>
              <a:t>least square </a:t>
            </a:r>
            <a:r>
              <a:rPr lang="en-US" sz="2400" dirty="0"/>
              <a:t>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35" y="4062083"/>
            <a:ext cx="2448422" cy="74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52" y="4076287"/>
            <a:ext cx="1283921" cy="571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06" y="5037683"/>
            <a:ext cx="2200480" cy="7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>
          <a:xfrm>
            <a:off x="228600" y="3886200"/>
            <a:ext cx="51054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“Birds of </a:t>
            </a:r>
            <a:r>
              <a:rPr lang="en-US" dirty="0" smtClean="0"/>
              <a:t>a feather </a:t>
            </a:r>
            <a:r>
              <a:rPr lang="en-US" dirty="0"/>
              <a:t>flock together”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</a:t>
            </a:r>
            <a:br>
              <a:rPr lang="en-US" dirty="0"/>
            </a:br>
            <a:endParaRPr lang="en-US" dirty="0"/>
          </a:p>
        </p:txBody>
      </p:sp>
      <p:pic>
        <p:nvPicPr>
          <p:cNvPr id="13316" name="Picture 4" descr="Wild Quaker Parrots in Flight, Edgewater, New Jersey, Photo 8 of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Homophily-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Homophily (i.e., "love of the same") is the tendency of individuals to associate and bond with similar </a:t>
            </a:r>
            <a:r>
              <a:rPr lang="en-US" dirty="0" smtClean="0"/>
              <a:t>others</a:t>
            </a:r>
          </a:p>
          <a:p>
            <a:r>
              <a:rPr lang="en-US" dirty="0"/>
              <a:t>People interact more often with people who are “like them” than with people who are </a:t>
            </a:r>
            <a:r>
              <a:rPr lang="en-US" dirty="0" smtClean="0"/>
              <a:t>dissimilar</a:t>
            </a:r>
          </a:p>
          <a:p>
            <a:endParaRPr lang="en-US" dirty="0"/>
          </a:p>
          <a:p>
            <a:r>
              <a:rPr lang="en-US" dirty="0" smtClean="0"/>
              <a:t>What leads to Homophily?</a:t>
            </a:r>
          </a:p>
          <a:p>
            <a:pPr lvl="2"/>
            <a:r>
              <a:rPr lang="en-US" dirty="0"/>
              <a:t>Race and </a:t>
            </a:r>
            <a:r>
              <a:rPr lang="en-US" dirty="0" smtClean="0"/>
              <a:t>ethnicity, Sex </a:t>
            </a:r>
            <a:r>
              <a:rPr lang="en-US" dirty="0"/>
              <a:t>and </a:t>
            </a:r>
            <a:r>
              <a:rPr lang="en-US" dirty="0" smtClean="0"/>
              <a:t>Gender, Age, Religion, Education</a:t>
            </a:r>
            <a:r>
              <a:rPr lang="en-US" dirty="0"/>
              <a:t>, Occupation and social </a:t>
            </a:r>
            <a:r>
              <a:rPr lang="en-US" dirty="0" smtClean="0"/>
              <a:t>class, Network positions, Behavior, Attitudes</a:t>
            </a:r>
            <a:r>
              <a:rPr lang="en-US" dirty="0"/>
              <a:t>, Abilities, Believes, and Aspirations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Homophily: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318760"/>
          </a:xfrm>
        </p:spPr>
        <p:txBody>
          <a:bodyPr/>
          <a:lstStyle/>
          <a:p>
            <a:r>
              <a:rPr lang="en-US" dirty="0" smtClean="0"/>
              <a:t>To measure </a:t>
            </a:r>
            <a:r>
              <a:rPr lang="en-US" dirty="0" err="1" smtClean="0"/>
              <a:t>homophily</a:t>
            </a:r>
            <a:r>
              <a:rPr lang="en-US" dirty="0" smtClean="0"/>
              <a:t>, one can measure how the </a:t>
            </a:r>
            <a:r>
              <a:rPr lang="en-US" dirty="0" err="1" smtClean="0"/>
              <a:t>assortativity</a:t>
            </a:r>
            <a:r>
              <a:rPr lang="en-US" dirty="0" smtClean="0"/>
              <a:t> of the network changes over time</a:t>
            </a:r>
          </a:p>
          <a:p>
            <a:pPr lvl="1"/>
            <a:r>
              <a:rPr lang="en-US" dirty="0" smtClean="0"/>
              <a:t>Consider two snapshots of a network </a:t>
            </a:r>
            <a:r>
              <a:rPr lang="en-US" dirty="0" err="1" smtClean="0"/>
              <a:t>Gt</a:t>
            </a:r>
            <a:r>
              <a:rPr lang="en-US" dirty="0" smtClean="0"/>
              <a:t>(V, E) and </a:t>
            </a:r>
            <a:r>
              <a:rPr lang="en-US" dirty="0" err="1" smtClean="0"/>
              <a:t>Gt</a:t>
            </a:r>
            <a:r>
              <a:rPr lang="en-US" dirty="0" smtClean="0"/>
              <a:t>’ (V, E’) at times t and t’, respectively, where t’ &gt; t</a:t>
            </a:r>
          </a:p>
          <a:p>
            <a:pPr lvl="1"/>
            <a:r>
              <a:rPr lang="en-US" dirty="0" smtClean="0"/>
              <a:t>Assume that the number of nodes stay fixed and edges connecting them are added or removed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318760"/>
          </a:xfrm>
        </p:spPr>
        <p:txBody>
          <a:bodyPr/>
          <a:lstStyle/>
          <a:p>
            <a:r>
              <a:rPr lang="en-US" dirty="0" smtClean="0"/>
              <a:t>For nominal </a:t>
            </a:r>
            <a:r>
              <a:rPr lang="en-US" dirty="0"/>
              <a:t>attributes, the homophily index is </a:t>
            </a:r>
            <a:r>
              <a:rPr lang="en-US" dirty="0" smtClean="0"/>
              <a:t>defined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ordinal attributes, the homophily index can be defined </a:t>
            </a:r>
            <a:r>
              <a:rPr lang="en-US" dirty="0" smtClean="0"/>
              <a:t>as the </a:t>
            </a:r>
            <a:r>
              <a:rPr lang="en-US" dirty="0"/>
              <a:t>change </a:t>
            </a:r>
            <a:r>
              <a:rPr lang="en-US" dirty="0" smtClean="0"/>
              <a:t>in Pearson </a:t>
            </a:r>
            <a:r>
              <a:rPr lang="en-US" dirty="0"/>
              <a:t>correlation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42" y="2514600"/>
            <a:ext cx="5965758" cy="71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3305175" cy="8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8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18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model homophily using </a:t>
            </a:r>
            <a:r>
              <a:rPr lang="en-US" dirty="0"/>
              <a:t>a variation of Independent </a:t>
            </a:r>
            <a:r>
              <a:rPr lang="en-US" dirty="0" smtClean="0"/>
              <a:t>Cascade Model </a:t>
            </a:r>
          </a:p>
          <a:p>
            <a:r>
              <a:rPr lang="en-US" dirty="0" smtClean="0"/>
              <a:t>At </a:t>
            </a:r>
            <a:r>
              <a:rPr lang="en-US" dirty="0"/>
              <a:t>each time </a:t>
            </a:r>
            <a:r>
              <a:rPr lang="en-US" dirty="0" smtClean="0"/>
              <a:t>step, a single </a:t>
            </a:r>
            <a:r>
              <a:rPr lang="en-US" dirty="0"/>
              <a:t>node gets activated.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 once activated </a:t>
            </a:r>
            <a:r>
              <a:rPr lang="en-US" dirty="0" smtClean="0"/>
              <a:t>will remain activated. </a:t>
            </a:r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v,w</a:t>
            </a:r>
            <a:r>
              <a:rPr lang="en-US" dirty="0" smtClean="0"/>
              <a:t> </a:t>
            </a:r>
            <a:r>
              <a:rPr lang="en-US" dirty="0"/>
              <a:t>in the ICM model is replaced with the similarity </a:t>
            </a:r>
            <a:r>
              <a:rPr lang="en-US" dirty="0" smtClean="0"/>
              <a:t>between nodes </a:t>
            </a:r>
            <a:r>
              <a:rPr lang="en-US" dirty="0"/>
              <a:t>v and w,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v,w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 smtClean="0"/>
              <a:t>node v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activated, we </a:t>
            </a:r>
            <a:r>
              <a:rPr lang="en-US" dirty="0" smtClean="0"/>
              <a:t>generate a </a:t>
            </a:r>
            <a:r>
              <a:rPr lang="en-US" dirty="0"/>
              <a:t>random tolerance value </a:t>
            </a:r>
            <a:r>
              <a:rPr lang="el-GR" dirty="0" smtClean="0"/>
              <a:t>θ</a:t>
            </a:r>
            <a:r>
              <a:rPr lang="en-US" baseline="-25000" dirty="0" smtClean="0"/>
              <a:t>v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node, </a:t>
            </a:r>
            <a:r>
              <a:rPr lang="en-US" dirty="0"/>
              <a:t>between 0 and 1. </a:t>
            </a:r>
            <a:endParaRPr lang="en-US" dirty="0" smtClean="0"/>
          </a:p>
          <a:p>
            <a:pPr lvl="1"/>
            <a:r>
              <a:rPr lang="en-US" dirty="0" smtClean="0"/>
              <a:t>The tolerance value </a:t>
            </a:r>
            <a:r>
              <a:rPr lang="en-US" dirty="0"/>
              <a:t>defines the minimum similarity, node v tolerates </a:t>
            </a:r>
            <a:r>
              <a:rPr lang="en-US" dirty="0" smtClean="0"/>
              <a:t> or requires for being connected to other </a:t>
            </a:r>
            <a:r>
              <a:rPr lang="en-US" dirty="0"/>
              <a:t>nodes.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for any </a:t>
            </a: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smtClean="0"/>
              <a:t>v, </a:t>
            </a:r>
            <a:r>
              <a:rPr lang="en-US" dirty="0"/>
              <a:t>u) that is still not in the </a:t>
            </a:r>
            <a:r>
              <a:rPr lang="en-US" dirty="0" smtClean="0"/>
              <a:t>edge set</a:t>
            </a:r>
            <a:r>
              <a:rPr lang="en-US" dirty="0"/>
              <a:t>, if the similarity </a:t>
            </a:r>
            <a:r>
              <a:rPr lang="en-US" dirty="0" err="1" smtClean="0"/>
              <a:t>sim</a:t>
            </a:r>
            <a:r>
              <a:rPr lang="en-US" dirty="0" smtClean="0"/>
              <a:t>(v, w</a:t>
            </a:r>
            <a:r>
              <a:rPr lang="en-US" dirty="0"/>
              <a:t>) &gt; </a:t>
            </a:r>
            <a:r>
              <a:rPr lang="el-GR" dirty="0" smtClean="0"/>
              <a:t>θ</a:t>
            </a:r>
            <a:r>
              <a:rPr lang="en-US" baseline="-25000" dirty="0" smtClean="0"/>
              <a:t>v</a:t>
            </a:r>
            <a:r>
              <a:rPr lang="en-US" dirty="0"/>
              <a:t>, the edge (</a:t>
            </a:r>
            <a:r>
              <a:rPr lang="en-US" dirty="0" smtClean="0"/>
              <a:t>v, w</a:t>
            </a:r>
            <a:r>
              <a:rPr lang="en-US" dirty="0"/>
              <a:t>) i</a:t>
            </a:r>
            <a:r>
              <a:rPr lang="en-US" dirty="0" smtClean="0"/>
              <a:t>s </a:t>
            </a:r>
            <a:r>
              <a:rPr lang="en-US" dirty="0"/>
              <a:t>added. </a:t>
            </a:r>
            <a:endParaRPr lang="en-US" dirty="0" smtClean="0"/>
          </a:p>
          <a:p>
            <a:r>
              <a:rPr lang="en-US" dirty="0" smtClean="0"/>
              <a:t>This continues </a:t>
            </a:r>
            <a:r>
              <a:rPr lang="en-US" dirty="0"/>
              <a:t>until all vertices are </a:t>
            </a:r>
            <a:r>
              <a:rPr lang="en-US" dirty="0" smtClean="0"/>
              <a:t>visited.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influence and </a:t>
            </a:r>
            <a:r>
              <a:rPr lang="en-US" dirty="0" err="1" smtClean="0"/>
              <a:t>Homophily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Assortativity: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city's draft tobacco control strategy says more than 60% of under-16s in Plymouth smoke </a:t>
            </a:r>
            <a:r>
              <a:rPr lang="en-US" dirty="0" smtClean="0"/>
              <a:t>regularly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9499"/>
            <a:ext cx="7772400" cy="43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2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Influence and </a:t>
            </a:r>
            <a:r>
              <a:rPr lang="en-US" dirty="0" err="1" smtClean="0"/>
              <a:t>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often interested in understanding which social force (influence </a:t>
            </a:r>
            <a:r>
              <a:rPr lang="en-US" dirty="0" smtClean="0"/>
              <a:t>or </a:t>
            </a:r>
            <a:r>
              <a:rPr lang="en-US" dirty="0" err="1" smtClean="0"/>
              <a:t>homophily</a:t>
            </a:r>
            <a:r>
              <a:rPr lang="en-US" dirty="0"/>
              <a:t>) resulted in an </a:t>
            </a:r>
            <a:r>
              <a:rPr lang="en-US" dirty="0" err="1"/>
              <a:t>assortative</a:t>
            </a:r>
            <a:r>
              <a:rPr lang="en-US" dirty="0"/>
              <a:t> network.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distinguish between </a:t>
            </a:r>
            <a:r>
              <a:rPr lang="en-US" dirty="0" smtClean="0"/>
              <a:t>an influence-based </a:t>
            </a:r>
            <a:r>
              <a:rPr lang="en-US" dirty="0" err="1"/>
              <a:t>assortativity</a:t>
            </a:r>
            <a:r>
              <a:rPr lang="en-US" dirty="0"/>
              <a:t> or </a:t>
            </a:r>
            <a:r>
              <a:rPr lang="en-US" dirty="0" err="1"/>
              <a:t>homophily</a:t>
            </a:r>
            <a:r>
              <a:rPr lang="en-US" dirty="0"/>
              <a:t>-based one, statistical tests </a:t>
            </a:r>
            <a:r>
              <a:rPr lang="en-US" dirty="0" smtClean="0"/>
              <a:t>can be used</a:t>
            </a:r>
          </a:p>
          <a:p>
            <a:endParaRPr lang="en-US" dirty="0"/>
          </a:p>
          <a:p>
            <a:r>
              <a:rPr lang="en-US" dirty="0"/>
              <a:t>Note that in all these tests, we assume that several temporal </a:t>
            </a:r>
            <a:r>
              <a:rPr lang="en-US" dirty="0" smtClean="0"/>
              <a:t>snapshots of </a:t>
            </a:r>
            <a:r>
              <a:rPr lang="en-US" dirty="0"/>
              <a:t>the dataset are available (like the LIM model) where we know exactly</a:t>
            </a:r>
            <a:r>
              <a:rPr lang="en-US" dirty="0" smtClean="0"/>
              <a:t>, when </a:t>
            </a:r>
            <a:r>
              <a:rPr lang="en-US" dirty="0"/>
              <a:t>each node is activated, when edges are formed, or when </a:t>
            </a:r>
            <a:r>
              <a:rPr lang="en-US" dirty="0" smtClean="0"/>
              <a:t>attributes are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92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Shuffle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87" y="914400"/>
            <a:ext cx="8991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20000"/>
                </a:solidFill>
              </a:rPr>
              <a:t>IDEA: </a:t>
            </a:r>
            <a:r>
              <a:rPr lang="en-US" dirty="0"/>
              <a:t>The basic idea behind the </a:t>
            </a:r>
            <a:r>
              <a:rPr lang="en-US" dirty="0" smtClean="0"/>
              <a:t>shuffle </a:t>
            </a:r>
            <a:r>
              <a:rPr lang="en-US" dirty="0"/>
              <a:t>test comes from the fact that </a:t>
            </a:r>
            <a:r>
              <a:rPr lang="en-US" dirty="0" smtClean="0"/>
              <a:t>influence is </a:t>
            </a:r>
            <a:r>
              <a:rPr lang="en-US" dirty="0"/>
              <a:t>temporal. In other words, when u influences v, then v should </a:t>
            </a:r>
            <a:r>
              <a:rPr lang="en-US" dirty="0" smtClean="0"/>
              <a:t>have been </a:t>
            </a:r>
            <a:r>
              <a:rPr lang="en-US" dirty="0"/>
              <a:t>activated after u. So, in </a:t>
            </a:r>
            <a:r>
              <a:rPr lang="en-US" dirty="0" smtClean="0"/>
              <a:t>shuffle </a:t>
            </a:r>
            <a:r>
              <a:rPr lang="en-US" dirty="0"/>
              <a:t>test, we define a temporal </a:t>
            </a:r>
            <a:r>
              <a:rPr lang="en-US" dirty="0" err="1" smtClean="0"/>
              <a:t>assortativity</a:t>
            </a:r>
            <a:r>
              <a:rPr lang="en-US" dirty="0" smtClean="0"/>
              <a:t> measure</a:t>
            </a:r>
            <a:r>
              <a:rPr lang="en-US" dirty="0"/>
              <a:t>. We assume that if there is no influence, then a </a:t>
            </a:r>
            <a:r>
              <a:rPr lang="en-US" dirty="0" smtClean="0"/>
              <a:t>shuffling of </a:t>
            </a:r>
            <a:r>
              <a:rPr lang="en-US" dirty="0"/>
              <a:t>the activation timestamps should not </a:t>
            </a:r>
            <a:r>
              <a:rPr lang="en-US" dirty="0" smtClean="0"/>
              <a:t>affect </a:t>
            </a:r>
            <a:r>
              <a:rPr lang="en-US" dirty="0"/>
              <a:t>the temporal </a:t>
            </a:r>
            <a:r>
              <a:rPr lang="en-US" dirty="0" err="1" smtClean="0"/>
              <a:t>assortativity</a:t>
            </a:r>
            <a:r>
              <a:rPr lang="en-US" dirty="0" smtClean="0"/>
              <a:t> measurement.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1900" i="1" dirty="0" smtClean="0"/>
              <a:t>a is the number of active friends, </a:t>
            </a:r>
          </a:p>
          <a:p>
            <a:pPr lvl="1">
              <a:spcAft>
                <a:spcPts val="0"/>
              </a:spcAft>
            </a:pPr>
            <a:r>
              <a:rPr lang="en-US" sz="1900" i="1" dirty="0" smtClean="0"/>
              <a:t>α the social correlation coefficient and </a:t>
            </a:r>
            <a:r>
              <a:rPr lang="el-GR" sz="1900" i="1" dirty="0" smtClean="0">
                <a:latin typeface="Arial Narrow" pitchFamily="34" charset="0"/>
              </a:rPr>
              <a:t>β</a:t>
            </a:r>
            <a:r>
              <a:rPr lang="en-US" sz="1900" i="1" dirty="0" smtClean="0"/>
              <a:t> a constant to </a:t>
            </a:r>
            <a:r>
              <a:rPr lang="en-US" sz="1900" dirty="0" smtClean="0"/>
              <a:t>explain the innate bias for activation</a:t>
            </a:r>
          </a:p>
        </p:txBody>
      </p:sp>
    </p:spTree>
    <p:extLst>
      <p:ext uri="{BB962C8B-B14F-4D97-AF65-F5344CB8AC3E}">
        <p14:creationId xmlns:p14="http://schemas.microsoft.com/office/powerpoint/2010/main" val="41594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Shuffle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87" y="914400"/>
            <a:ext cx="8991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Assume the probability of activation of node </a:t>
            </a:r>
            <a:r>
              <a:rPr lang="en-US" i="1" dirty="0" smtClean="0"/>
              <a:t>v</a:t>
            </a:r>
            <a:r>
              <a:rPr lang="en-US" dirty="0" smtClean="0"/>
              <a:t> depends on </a:t>
            </a:r>
            <a:r>
              <a:rPr lang="en-US" i="1" dirty="0" smtClean="0"/>
              <a:t>a</a:t>
            </a:r>
            <a:r>
              <a:rPr lang="en-US" dirty="0" smtClean="0"/>
              <a:t>, the number of already-active friends of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assume that his probability can be estimated using a logistic function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spcAft>
                <a:spcPts val="0"/>
              </a:spcAft>
            </a:pPr>
            <a:endParaRPr lang="en-US" sz="1900" i="1" dirty="0" smtClean="0"/>
          </a:p>
          <a:p>
            <a:pPr lvl="1">
              <a:spcAft>
                <a:spcPts val="0"/>
              </a:spcAft>
            </a:pPr>
            <a:endParaRPr lang="en-US" sz="1900" i="1" dirty="0"/>
          </a:p>
          <a:p>
            <a:pPr lvl="1">
              <a:spcAft>
                <a:spcPts val="0"/>
              </a:spcAft>
            </a:pPr>
            <a:r>
              <a:rPr lang="en-US" sz="1900" i="1" dirty="0" smtClean="0"/>
              <a:t>a is the number of active friends, </a:t>
            </a:r>
          </a:p>
          <a:p>
            <a:pPr lvl="1">
              <a:spcAft>
                <a:spcPts val="0"/>
              </a:spcAft>
            </a:pPr>
            <a:r>
              <a:rPr lang="en-US" sz="1900" i="1" dirty="0" smtClean="0"/>
              <a:t>α the social correlation coefficient (variable) and </a:t>
            </a:r>
            <a:r>
              <a:rPr lang="el-GR" sz="1900" i="1" dirty="0" smtClean="0">
                <a:latin typeface="Arial Narrow" pitchFamily="34" charset="0"/>
              </a:rPr>
              <a:t>β</a:t>
            </a:r>
            <a:r>
              <a:rPr lang="en-US" sz="1900" i="1" dirty="0" smtClean="0">
                <a:latin typeface="Arial Narrow" pitchFamily="34" charset="0"/>
              </a:rPr>
              <a:t> (variable)</a:t>
            </a:r>
            <a:r>
              <a:rPr lang="en-US" sz="1900" i="1" dirty="0" smtClean="0"/>
              <a:t> a constant to </a:t>
            </a:r>
            <a:r>
              <a:rPr lang="en-US" sz="1900" dirty="0" smtClean="0"/>
              <a:t>explain the innate bias for activation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76600"/>
            <a:ext cx="2667000" cy="11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/>
              <a:t>Activation </a:t>
            </a:r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Suppose at one time point </a:t>
            </a:r>
            <a:r>
              <a:rPr lang="en-US" i="1" dirty="0" smtClean="0"/>
              <a:t>t 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a,t</a:t>
            </a:r>
            <a:r>
              <a:rPr lang="en-US" i="1" dirty="0" smtClean="0"/>
              <a:t> users with a active friends </a:t>
            </a:r>
            <a:r>
              <a:rPr lang="en-US" dirty="0" smtClean="0"/>
              <a:t>become active, and </a:t>
            </a:r>
            <a:r>
              <a:rPr lang="en-US" i="1" dirty="0" err="1"/>
              <a:t>n</a:t>
            </a:r>
            <a:r>
              <a:rPr lang="en-US" i="1" baseline="-25000" dirty="0" err="1" smtClean="0"/>
              <a:t>a,t</a:t>
            </a:r>
            <a:r>
              <a:rPr lang="en-US" i="1" dirty="0" smtClean="0"/>
              <a:t> users who also have a active friends yet stay inactive at time t . </a:t>
            </a:r>
          </a:p>
          <a:p>
            <a:r>
              <a:rPr lang="en-US" i="1" dirty="0" smtClean="0"/>
              <a:t>The </a:t>
            </a:r>
            <a:r>
              <a:rPr lang="en-US" dirty="0" smtClean="0">
                <a:solidFill>
                  <a:srgbClr val="E20000"/>
                </a:solidFill>
              </a:rPr>
              <a:t>likelihood function</a:t>
            </a:r>
            <a:r>
              <a:rPr lang="en-US" i="1" dirty="0" smtClean="0">
                <a:solidFill>
                  <a:srgbClr val="E20000"/>
                </a:solidFill>
              </a:rPr>
              <a:t> </a:t>
            </a:r>
            <a:r>
              <a:rPr lang="en-US" i="1" dirty="0" smtClean="0"/>
              <a:t>is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Given the user’s activity log, we can compute a correlation coefficient </a:t>
            </a:r>
            <a:r>
              <a:rPr lang="en-US" sz="2800" i="1" dirty="0" smtClean="0"/>
              <a:t>α and bias </a:t>
            </a:r>
            <a:r>
              <a:rPr lang="el-GR" i="1" dirty="0">
                <a:latin typeface="Arial Narrow" pitchFamily="34" charset="0"/>
              </a:rPr>
              <a:t>β </a:t>
            </a:r>
            <a:r>
              <a:rPr lang="en-US" sz="2800" i="1" dirty="0" smtClean="0"/>
              <a:t>to maximize the above </a:t>
            </a:r>
            <a:r>
              <a:rPr lang="en-US" sz="2800" dirty="0" smtClean="0"/>
              <a:t>likelihood (optional: using a maximum likelihood iterative method).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362200"/>
            <a:ext cx="2076510" cy="575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040711"/>
            <a:ext cx="2107502" cy="505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276600"/>
            <a:ext cx="3843093" cy="1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/>
              <a:t>Shuffle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key idea of the shuffle test is that if influence does not play a role, the timing </a:t>
            </a:r>
            <a:r>
              <a:rPr lang="en-US" sz="2800" smtClean="0"/>
              <a:t>of activations </a:t>
            </a:r>
            <a:r>
              <a:rPr lang="en-US" sz="2800" dirty="0" smtClean="0"/>
              <a:t>should be independent </a:t>
            </a:r>
            <a:r>
              <a:rPr lang="en-US" sz="2800" smtClean="0"/>
              <a:t>of users</a:t>
            </a:r>
            <a:r>
              <a:rPr lang="en-US" sz="2800" dirty="0" smtClean="0"/>
              <a:t>. Thus, even if we randomly shuffle the timestamps of user activities, we should obtain a similar </a:t>
            </a:r>
            <a:r>
              <a:rPr lang="en-US" sz="2800" i="1" dirty="0" smtClean="0"/>
              <a:t>α value.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648200"/>
            <a:ext cx="891540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000"/>
                </a:solidFill>
              </a:rPr>
              <a:t>Test of Influence: </a:t>
            </a:r>
          </a:p>
          <a:p>
            <a:r>
              <a:rPr lang="en-US" sz="2000" dirty="0" smtClean="0"/>
              <a:t>After we shuffle the timestamps of user activities, if the new estimate of social correlation is significantly different from the estimate based on the user’s activity log, </a:t>
            </a:r>
            <a:r>
              <a:rPr lang="en-US" sz="2000" b="1" dirty="0" smtClean="0">
                <a:solidFill>
                  <a:srgbClr val="1923F3"/>
                </a:solidFill>
              </a:rPr>
              <a:t>there is evidence of influence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1000" y="3600450"/>
          <a:ext cx="3200400" cy="74295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486400" y="3600450"/>
          <a:ext cx="3200400" cy="74295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38600" y="3657600"/>
            <a:ext cx="1066800" cy="609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GB" dirty="0"/>
              <a:t>The Edge-reversal Test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influence resulted in </a:t>
            </a:r>
            <a:r>
              <a:rPr lang="en-US" dirty="0" smtClean="0"/>
              <a:t>activation, </a:t>
            </a:r>
            <a:r>
              <a:rPr lang="en-US" dirty="0"/>
              <a:t>then the direction </a:t>
            </a:r>
            <a:r>
              <a:rPr lang="en-US" dirty="0" smtClean="0"/>
              <a:t>of edges </a:t>
            </a:r>
            <a:r>
              <a:rPr lang="en-US" dirty="0"/>
              <a:t>should be important (who influenced whom). </a:t>
            </a:r>
            <a:endParaRPr lang="en-US" dirty="0" smtClean="0"/>
          </a:p>
          <a:p>
            <a:r>
              <a:rPr lang="en-GB" smtClean="0"/>
              <a:t>Reverse directions </a:t>
            </a:r>
            <a:r>
              <a:rPr lang="en-GB" dirty="0"/>
              <a:t>of all the edges</a:t>
            </a:r>
          </a:p>
          <a:p>
            <a:r>
              <a:rPr lang="en-GB" dirty="0" smtClean="0"/>
              <a:t>Run </a:t>
            </a:r>
            <a:r>
              <a:rPr lang="en-GB" dirty="0"/>
              <a:t>the same logistic regression on the data using the new graph</a:t>
            </a:r>
          </a:p>
          <a:p>
            <a:r>
              <a:rPr lang="en-GB" dirty="0" smtClean="0"/>
              <a:t>If </a:t>
            </a:r>
            <a:r>
              <a:rPr lang="en-GB" dirty="0"/>
              <a:t>correlation is not due to influence, then α should not </a:t>
            </a:r>
            <a:r>
              <a:rPr lang="en-GB" dirty="0" smtClean="0"/>
              <a:t>change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295400" y="4724400"/>
            <a:ext cx="1905000" cy="1600200"/>
            <a:chOff x="1447800" y="4724400"/>
            <a:chExt cx="1905000" cy="1600200"/>
          </a:xfrm>
        </p:grpSpPr>
        <p:sp>
          <p:nvSpPr>
            <p:cNvPr id="5" name="Oval 4"/>
            <p:cNvSpPr/>
            <p:nvPr/>
          </p:nvSpPr>
          <p:spPr bwMode="auto">
            <a:xfrm>
              <a:off x="1447800" y="51816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895600" y="58674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895600" y="47244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ea typeface="宋体" pitchFamily="2" charset="-122"/>
                </a:rPr>
                <a:t>C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7" idx="2"/>
            </p:cNvCxnSpPr>
            <p:nvPr/>
          </p:nvCxnSpPr>
          <p:spPr bwMode="auto">
            <a:xfrm flipV="1">
              <a:off x="1905000" y="49530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>
              <a:stCxn id="5" idx="6"/>
              <a:endCxn id="6" idx="1"/>
            </p:cNvCxnSpPr>
            <p:nvPr/>
          </p:nvCxnSpPr>
          <p:spPr bwMode="auto">
            <a:xfrm>
              <a:off x="1905000" y="5410200"/>
              <a:ext cx="1057275" cy="523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943600" y="4800600"/>
            <a:ext cx="1905000" cy="1600200"/>
            <a:chOff x="4953000" y="4267200"/>
            <a:chExt cx="1905000" cy="1600200"/>
          </a:xfrm>
        </p:grpSpPr>
        <p:sp>
          <p:nvSpPr>
            <p:cNvPr id="11" name="Oval 10"/>
            <p:cNvSpPr/>
            <p:nvPr/>
          </p:nvSpPr>
          <p:spPr>
            <a:xfrm>
              <a:off x="4953000" y="4876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400800" y="54102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400800" y="42672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ea typeface="宋体" pitchFamily="2" charset="-122"/>
                </a:rPr>
                <a:t>C</a:t>
              </a:r>
            </a:p>
          </p:txBody>
        </p:sp>
        <p:cxnSp>
          <p:nvCxnSpPr>
            <p:cNvPr id="14" name="Straight Arrow Connector 13"/>
            <p:cNvCxnSpPr>
              <a:stCxn id="13" idx="2"/>
              <a:endCxn id="11" idx="6"/>
            </p:cNvCxnSpPr>
            <p:nvPr/>
          </p:nvCxnSpPr>
          <p:spPr>
            <a:xfrm rot="10800000" flipV="1">
              <a:off x="5410200" y="4495800"/>
              <a:ext cx="990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stCxn id="12" idx="1"/>
              <a:endCxn id="11" idx="6"/>
            </p:cNvCxnSpPr>
            <p:nvPr/>
          </p:nvCxnSpPr>
          <p:spPr>
            <a:xfrm rot="16200000" flipV="1">
              <a:off x="5753100" y="4762500"/>
              <a:ext cx="371475" cy="1057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Right Arrow 16"/>
          <p:cNvSpPr/>
          <p:nvPr/>
        </p:nvSpPr>
        <p:spPr>
          <a:xfrm>
            <a:off x="4114800" y="5333999"/>
            <a:ext cx="1066800" cy="609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6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Smoking Behavior In a Group of Friends: why is happening?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715000" cy="5318760"/>
          </a:xfrm>
        </p:spPr>
        <p:txBody>
          <a:bodyPr/>
          <a:lstStyle/>
          <a:p>
            <a:r>
              <a:rPr lang="en-US" dirty="0" smtClean="0"/>
              <a:t>Smoker friends influence their non-smoker friends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Smokers become friends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lots of places that people can smoke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1367135"/>
            <a:ext cx="1828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E20000"/>
                </a:solidFill>
              </a:rPr>
              <a:t>Influence</a:t>
            </a:r>
            <a:r>
              <a:rPr lang="en-US" sz="24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2978491"/>
            <a:ext cx="2438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E20000"/>
                </a:solidFill>
              </a:rPr>
              <a:t>Homophily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589847"/>
            <a:ext cx="2438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E20000"/>
                </a:solidFill>
              </a:rPr>
              <a:t>Confounding </a:t>
            </a:r>
          </a:p>
        </p:txBody>
      </p:sp>
    </p:spTree>
    <p:extLst>
      <p:ext uri="{BB962C8B-B14F-4D97-AF65-F5344CB8AC3E}">
        <p14:creationId xmlns:p14="http://schemas.microsoft.com/office/powerpoint/2010/main" val="41722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in this chapter?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measure </a:t>
            </a:r>
            <a:r>
              <a:rPr lang="en-US" dirty="0" err="1" smtClean="0"/>
              <a:t>assortativity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can we measure influence or </a:t>
            </a:r>
            <a:r>
              <a:rPr lang="en-US" dirty="0" err="1"/>
              <a:t>homophily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can we model influence or </a:t>
            </a:r>
            <a:r>
              <a:rPr lang="en-US" dirty="0" err="1"/>
              <a:t>homophily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can we distinguish the </a:t>
            </a:r>
            <a:r>
              <a:rPr lang="en-US" dirty="0" smtClean="0"/>
              <a:t>two?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Assortativity</a:t>
            </a:r>
          </a:p>
        </p:txBody>
      </p:sp>
    </p:spTree>
    <p:extLst>
      <p:ext uri="{BB962C8B-B14F-4D97-AF65-F5344CB8AC3E}">
        <p14:creationId xmlns:p14="http://schemas.microsoft.com/office/powerpoint/2010/main" val="40389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45698</TotalTime>
  <Words>3350</Words>
  <Application>Microsoft Office PowerPoint</Application>
  <PresentationFormat>On-screen Show (4:3)</PresentationFormat>
  <Paragraphs>358</Paragraphs>
  <Slides>65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宋体</vt:lpstr>
      <vt:lpstr>Arial</vt:lpstr>
      <vt:lpstr>Arial Narrow</vt:lpstr>
      <vt:lpstr>Calibri</vt:lpstr>
      <vt:lpstr>Georgia</vt:lpstr>
      <vt:lpstr>URWPalladioL-Roma</vt:lpstr>
      <vt:lpstr>Wingdings</vt:lpstr>
      <vt:lpstr>LastTemplate</vt:lpstr>
      <vt:lpstr>Influence and Homophily</vt:lpstr>
      <vt:lpstr>Social Forces</vt:lpstr>
      <vt:lpstr>Why connected people are similar?</vt:lpstr>
      <vt:lpstr>Influence, Homophily, and Confounding</vt:lpstr>
      <vt:lpstr>Source of Assortativity in Networks</vt:lpstr>
      <vt:lpstr>Assortativity: An Example</vt:lpstr>
      <vt:lpstr>Smoking Behavior In a Group of Friends: why is happening?</vt:lpstr>
      <vt:lpstr>Our goal in this chapter?</vt:lpstr>
      <vt:lpstr>Measuring Assortativity</vt:lpstr>
      <vt:lpstr>Assortativity: An Example</vt:lpstr>
      <vt:lpstr>Measuring Assortativity for Nominal Attributes</vt:lpstr>
      <vt:lpstr>Assortativity Significance</vt:lpstr>
      <vt:lpstr>Assortativity Significance: Measuring</vt:lpstr>
      <vt:lpstr>Normalized Modularity</vt:lpstr>
      <vt:lpstr>Modularity: Matrix Form</vt:lpstr>
      <vt:lpstr>Normalized Modularity: Matrix Form</vt:lpstr>
      <vt:lpstr>Modularity Example</vt:lpstr>
      <vt:lpstr>Measuring Assortativity for Ordinal Attributes</vt:lpstr>
      <vt:lpstr>Covariance Variables</vt:lpstr>
      <vt:lpstr>Covariance Variables: Example</vt:lpstr>
      <vt:lpstr>Covariance</vt:lpstr>
      <vt:lpstr>Covariance</vt:lpstr>
      <vt:lpstr>Normalizing Covariance</vt:lpstr>
      <vt:lpstr>Correlation Example</vt:lpstr>
      <vt:lpstr>Social Influence </vt:lpstr>
      <vt:lpstr>Social Influence: Definition</vt:lpstr>
      <vt:lpstr>Measuring the Influence</vt:lpstr>
      <vt:lpstr>Measuring Influence</vt:lpstr>
      <vt:lpstr>Prediction-based Measurement </vt:lpstr>
      <vt:lpstr>Observation-based Measurement </vt:lpstr>
      <vt:lpstr>Case Studies for Measuring Influence in Social Media</vt:lpstr>
      <vt:lpstr>Measuring Social Influence on Blogosphere</vt:lpstr>
      <vt:lpstr>iFinder: A System to measure influence on blogsphore</vt:lpstr>
      <vt:lpstr>Social Gestures </vt:lpstr>
      <vt:lpstr>Influence Flow</vt:lpstr>
      <vt:lpstr>Blogpost Influence</vt:lpstr>
      <vt:lpstr>Measuring Social Influence on Twitter</vt:lpstr>
      <vt:lpstr>Measuring Social Influence on Twitter: Measures</vt:lpstr>
      <vt:lpstr>Measuring Social Influence on Twitter: Measures</vt:lpstr>
      <vt:lpstr>Comparing Ranks Across Three Measures</vt:lpstr>
      <vt:lpstr>PowerPoint Presentation</vt:lpstr>
      <vt:lpstr>Influence Modeling</vt:lpstr>
      <vt:lpstr>Influence Modeling</vt:lpstr>
      <vt:lpstr>Influence Modeling: Assumptions</vt:lpstr>
      <vt:lpstr>Threshold Models</vt:lpstr>
      <vt:lpstr>Linear Threshold Model (LTM)</vt:lpstr>
      <vt:lpstr>Linear Threshold Model- An Example (Threshold are on top of nodes)</vt:lpstr>
      <vt:lpstr>Influence in Implicit Networks</vt:lpstr>
      <vt:lpstr>Influence in Implicit Networks</vt:lpstr>
      <vt:lpstr>The Size of the Influenced Population</vt:lpstr>
      <vt:lpstr>Size of the Activated Nodes</vt:lpstr>
      <vt:lpstr>Parametric Estimation</vt:lpstr>
      <vt:lpstr>Non-Parametric Estimation</vt:lpstr>
      <vt:lpstr>Homophily </vt:lpstr>
      <vt:lpstr>Homophily- Definition</vt:lpstr>
      <vt:lpstr>Measuring Homophily: Idea</vt:lpstr>
      <vt:lpstr>Measuring Homophily</vt:lpstr>
      <vt:lpstr>Modeling Homophily</vt:lpstr>
      <vt:lpstr>Distinguishing influence and Homophily</vt:lpstr>
      <vt:lpstr>Distinguishing Influence and Homophily</vt:lpstr>
      <vt:lpstr>Shuffle Test</vt:lpstr>
      <vt:lpstr>Shuffle Test</vt:lpstr>
      <vt:lpstr>Activation Likelihood</vt:lpstr>
      <vt:lpstr>Shuffle Test</vt:lpstr>
      <vt:lpstr>The Edge-reversal Test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Reza Zafarani</cp:lastModifiedBy>
  <cp:revision>2082</cp:revision>
  <cp:lastPrinted>2012-08-17T16:28:21Z</cp:lastPrinted>
  <dcterms:created xsi:type="dcterms:W3CDTF">2010-10-09T16:31:58Z</dcterms:created>
  <dcterms:modified xsi:type="dcterms:W3CDTF">2014-11-30T02:00:07Z</dcterms:modified>
  <cp:category>Social Media Mining</cp:category>
</cp:coreProperties>
</file>