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4"/>
  </p:notesMasterIdLst>
  <p:handoutMasterIdLst>
    <p:handoutMasterId r:id="rId35"/>
  </p:handoutMasterIdLst>
  <p:sldIdLst>
    <p:sldId id="629" r:id="rId2"/>
    <p:sldId id="630" r:id="rId3"/>
    <p:sldId id="631" r:id="rId4"/>
    <p:sldId id="632" r:id="rId5"/>
    <p:sldId id="633" r:id="rId6"/>
    <p:sldId id="634" r:id="rId7"/>
    <p:sldId id="756" r:id="rId8"/>
    <p:sldId id="757" r:id="rId9"/>
    <p:sldId id="635" r:id="rId10"/>
    <p:sldId id="636" r:id="rId11"/>
    <p:sldId id="637" r:id="rId12"/>
    <p:sldId id="640" r:id="rId13"/>
    <p:sldId id="641" r:id="rId14"/>
    <p:sldId id="642" r:id="rId15"/>
    <p:sldId id="643" r:id="rId16"/>
    <p:sldId id="645" r:id="rId17"/>
    <p:sldId id="646" r:id="rId18"/>
    <p:sldId id="647" r:id="rId19"/>
    <p:sldId id="648" r:id="rId20"/>
    <p:sldId id="649" r:id="rId21"/>
    <p:sldId id="650" r:id="rId22"/>
    <p:sldId id="651" r:id="rId23"/>
    <p:sldId id="652" r:id="rId24"/>
    <p:sldId id="653" r:id="rId25"/>
    <p:sldId id="656" r:id="rId26"/>
    <p:sldId id="657" r:id="rId27"/>
    <p:sldId id="658" r:id="rId28"/>
    <p:sldId id="659" r:id="rId29"/>
    <p:sldId id="660" r:id="rId30"/>
    <p:sldId id="662" r:id="rId31"/>
    <p:sldId id="663" r:id="rId32"/>
    <p:sldId id="664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D444"/>
    <a:srgbClr val="FB33F1"/>
    <a:srgbClr val="FC6CF5"/>
    <a:srgbClr val="A50021"/>
    <a:srgbClr val="33CDCD"/>
    <a:srgbClr val="3399FF"/>
    <a:srgbClr val="0066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>
      <p:cViewPr varScale="1">
        <p:scale>
          <a:sx n="110" d="100"/>
          <a:sy n="110" d="100"/>
        </p:scale>
        <p:origin x="-9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1140"/>
    </p:cViewPr>
  </p:sorterViewPr>
  <p:notesViewPr>
    <p:cSldViewPr>
      <p:cViewPr>
        <p:scale>
          <a:sx n="66" d="100"/>
          <a:sy n="66" d="100"/>
        </p:scale>
        <p:origin x="-1290" y="42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67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67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>
                <a:latin typeface="Times New Roman" pitchFamily="18" charset="0"/>
              </a:defRPr>
            </a:lvl1pPr>
          </a:lstStyle>
          <a:p>
            <a:fld id="{3EF6825E-E8CE-455F-B0A6-2CDEE541EF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8876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>
                <a:latin typeface="Times New Roman" pitchFamily="18" charset="0"/>
              </a:defRPr>
            </a:lvl1pPr>
          </a:lstStyle>
          <a:p>
            <a:fld id="{7FD92FDB-6840-4350-B28F-DAA4730E24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460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D2CE134C-CD7B-4B7B-809B-DEBF228971E3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42B49EBB-C306-427C-8B3E-1505663D8988}" type="slidenum">
              <a:rPr lang="en-US" altLang="zh-CN" sz="1200"/>
              <a:pPr/>
              <a:t>10</a:t>
            </a:fld>
            <a:endParaRPr lang="en-US" altLang="zh-CN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142F50E0-F809-4CE6-85FE-B8ED2DDD9431}" type="slidenum">
              <a:rPr lang="en-US" altLang="zh-CN" sz="1200"/>
              <a:pPr/>
              <a:t>11</a:t>
            </a:fld>
            <a:endParaRPr lang="en-US" altLang="zh-CN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76E25141-E17E-4084-BEF3-22E70ADCF935}" type="slidenum">
              <a:rPr lang="en-US" altLang="zh-CN" sz="1200"/>
              <a:pPr/>
              <a:t>12</a:t>
            </a:fld>
            <a:endParaRPr lang="en-US" altLang="zh-CN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0D29469A-0AF1-4957-8350-8B2BEF6977BE}" type="slidenum">
              <a:rPr lang="en-US" altLang="zh-CN" sz="1200"/>
              <a:pPr/>
              <a:t>13</a:t>
            </a:fld>
            <a:endParaRPr lang="en-US" altLang="zh-CN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6B261792-AA44-47E0-92C2-8A7068CEE944}" type="slidenum">
              <a:rPr lang="en-US" altLang="zh-CN" sz="1200"/>
              <a:pPr/>
              <a:t>14</a:t>
            </a:fld>
            <a:endParaRPr lang="en-US" altLang="zh-CN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479C26AB-F8B2-486E-A3D8-35444859C84A}" type="slidenum">
              <a:rPr lang="en-US" altLang="zh-CN" sz="1200"/>
              <a:pPr/>
              <a:t>15</a:t>
            </a:fld>
            <a:endParaRPr lang="en-US" altLang="zh-CN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618AB607-067A-4AEE-B818-17B661D1F573}" type="slidenum">
              <a:rPr lang="en-US" altLang="zh-CN" sz="1200"/>
              <a:pPr/>
              <a:t>16</a:t>
            </a:fld>
            <a:endParaRPr lang="en-US" altLang="zh-CN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AC66E1A6-BA55-44DB-A0A0-7E0E700E5AB9}" type="slidenum">
              <a:rPr lang="en-US" altLang="zh-CN" sz="1200"/>
              <a:pPr/>
              <a:t>18</a:t>
            </a:fld>
            <a:endParaRPr lang="en-US" altLang="zh-CN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69633B04-A992-46D9-A850-C293C9ECB5CE}" type="slidenum">
              <a:rPr lang="en-US" altLang="zh-CN" sz="1200"/>
              <a:pPr/>
              <a:t>19</a:t>
            </a:fld>
            <a:endParaRPr lang="en-US" altLang="zh-CN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A85509DB-73F7-4AB4-B4BD-C289534C4480}" type="slidenum">
              <a:rPr lang="en-US" altLang="zh-CN" sz="1200"/>
              <a:pPr/>
              <a:t>20</a:t>
            </a:fld>
            <a:endParaRPr lang="en-US" altLang="zh-CN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40E9B0A4-DF89-4CD7-9399-0BC92B96CF8D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39ABA711-96C0-4E16-AB1E-C88858B10FC7}" type="slidenum">
              <a:rPr lang="en-US" altLang="zh-CN" sz="1200"/>
              <a:pPr/>
              <a:t>22</a:t>
            </a:fld>
            <a:endParaRPr lang="en-US" altLang="zh-CN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95B9065B-A669-4D4A-8B1C-E3A1E1A2B2DC}" type="slidenum">
              <a:rPr lang="en-US" altLang="zh-CN" sz="1200"/>
              <a:pPr/>
              <a:t>23</a:t>
            </a:fld>
            <a:endParaRPr lang="en-US" altLang="zh-CN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69FEC461-41F0-442B-AE03-A7C18520E661}" type="slidenum">
              <a:rPr lang="en-US" altLang="zh-CN" sz="1200"/>
              <a:pPr/>
              <a:t>24</a:t>
            </a:fld>
            <a:endParaRPr lang="en-US" altLang="zh-CN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62CB22AA-FBA6-4BC7-8D35-C6DBF7DDBFB7}" type="slidenum">
              <a:rPr lang="en-US" altLang="zh-CN" sz="1200"/>
              <a:pPr/>
              <a:t>25</a:t>
            </a:fld>
            <a:endParaRPr lang="en-US" altLang="zh-CN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2C2CB941-80B9-46AC-8423-5A20B218468B}" type="slidenum">
              <a:rPr lang="en-US" altLang="zh-CN" sz="1200"/>
              <a:pPr/>
              <a:t>26</a:t>
            </a:fld>
            <a:endParaRPr lang="en-US" altLang="zh-CN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52625C25-040D-4A0B-8332-06CFC5A4E61E}" type="slidenum">
              <a:rPr lang="en-US" altLang="zh-CN" sz="1200"/>
              <a:pPr/>
              <a:t>27</a:t>
            </a:fld>
            <a:endParaRPr lang="en-US" altLang="zh-CN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A869FC9C-5EF1-4AFD-BB0C-AB48AFF0523C}" type="slidenum">
              <a:rPr lang="en-US" altLang="zh-CN" sz="1200"/>
              <a:pPr/>
              <a:t>28</a:t>
            </a:fld>
            <a:endParaRPr lang="en-US" altLang="zh-CN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7FECBBD8-D4F7-46AC-9471-4EC81372AB5A}" type="slidenum">
              <a:rPr lang="en-US" altLang="zh-CN" sz="1200"/>
              <a:pPr/>
              <a:t>30</a:t>
            </a:fld>
            <a:endParaRPr lang="en-US" altLang="zh-CN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C95FEE9A-FD36-42A4-A0C8-E99366BB90F5}" type="slidenum">
              <a:rPr lang="en-US" altLang="zh-CN" sz="1200"/>
              <a:pPr/>
              <a:t>31</a:t>
            </a:fld>
            <a:endParaRPr lang="en-US" altLang="zh-CN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F48A5918-B969-45F5-8B04-B7081F78825B}" type="slidenum">
              <a:rPr lang="en-US" altLang="zh-CN" sz="1200"/>
              <a:pPr/>
              <a:t>32</a:t>
            </a:fld>
            <a:endParaRPr lang="en-US" altLang="zh-CN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BBF02660-9889-4982-8A17-1F30998ABEC2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08CF2308-241D-4DC2-8064-AC80711AE86B}" type="slidenum">
              <a:rPr lang="en-US" altLang="zh-CN" sz="1200"/>
              <a:pPr/>
              <a:t>4</a:t>
            </a:fld>
            <a:endParaRPr lang="en-US" altLang="zh-CN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8F182F6F-CADB-49D6-AC1F-2EF33991C1F3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57A36371-5AE6-4257-B48C-9AECDAC09969}" type="slidenum">
              <a:rPr lang="en-US" altLang="zh-CN" sz="1200"/>
              <a:pPr/>
              <a:t>6</a:t>
            </a:fld>
            <a:endParaRPr lang="en-US" altLang="zh-CN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r"/>
            <a:fld id="{0973D6FA-8F38-4596-9C77-EFDF0E9D0776}" type="slidenum">
              <a:rPr lang="en-US" altLang="zh-CN" sz="1200"/>
              <a:pPr algn="r"/>
              <a:t>7</a:t>
            </a:fld>
            <a:endParaRPr lang="en-US" altLang="zh-CN" sz="1200"/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57A36371-5AE6-4257-B48C-9AECDAC09969}" type="slidenum">
              <a:rPr lang="en-US" altLang="zh-CN" sz="1200"/>
              <a:pPr/>
              <a:t>8</a:t>
            </a:fld>
            <a:endParaRPr lang="en-US" altLang="zh-CN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F69AB821-44A2-4EA3-A344-B870E4058987}" type="slidenum">
              <a:rPr lang="en-US" altLang="zh-CN" sz="1200"/>
              <a:pPr/>
              <a:t>9</a:t>
            </a:fld>
            <a:endParaRPr lang="en-US" altLang="zh-CN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0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45107" name="Rectangle 19"/>
          <p:cNvSpPr>
            <a:spLocks noGrp="1" noChangeArrowheads="1"/>
          </p:cNvSpPr>
          <p:nvPr>
            <p:ph type="ctrTitle"/>
          </p:nvPr>
        </p:nvSpPr>
        <p:spPr bwMode="white">
          <a:xfrm>
            <a:off x="1143000" y="2590800"/>
            <a:ext cx="7086600" cy="1012825"/>
          </a:xfrm>
          <a:prstGeom prst="rect">
            <a:avLst/>
          </a:prstGeom>
          <a:noFill/>
          <a:effectLst>
            <a:outerShdw dist="53882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45108" name="Rectangle 20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3581400"/>
            <a:ext cx="6705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grpSp>
        <p:nvGrpSpPr>
          <p:cNvPr id="345112" name="Group 28"/>
          <p:cNvGrpSpPr>
            <a:grpSpLocks/>
          </p:cNvGrpSpPr>
          <p:nvPr userDrawn="1"/>
        </p:nvGrpSpPr>
        <p:grpSpPr bwMode="auto">
          <a:xfrm>
            <a:off x="14288" y="6243638"/>
            <a:ext cx="9144000" cy="641350"/>
            <a:chOff x="0" y="3916"/>
            <a:chExt cx="5760" cy="404"/>
          </a:xfrm>
        </p:grpSpPr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 rot="5400000">
              <a:off x="2795" y="1121"/>
              <a:ext cx="169" cy="5760"/>
            </a:xfrm>
            <a:prstGeom prst="rect">
              <a:avLst/>
            </a:prstGeom>
            <a:solidFill>
              <a:srgbClr val="33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800">
                <a:ea typeface="宋体" pitchFamily="2" charset="-122"/>
              </a:endParaRPr>
            </a:p>
          </p:txBody>
        </p:sp>
        <p:sp>
          <p:nvSpPr>
            <p:cNvPr id="1054" name="Rectangle 30"/>
            <p:cNvSpPr>
              <a:spLocks noChangeArrowheads="1"/>
            </p:cNvSpPr>
            <p:nvPr/>
          </p:nvSpPr>
          <p:spPr bwMode="auto">
            <a:xfrm rot="5400000">
              <a:off x="2698" y="1258"/>
              <a:ext cx="364" cy="5760"/>
            </a:xfrm>
            <a:prstGeom prst="rect">
              <a:avLst/>
            </a:prstGeom>
            <a:solidFill>
              <a:srgbClr val="33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800">
                <a:ea typeface="宋体" pitchFamily="2" charset="-122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384175" y="6280150"/>
            <a:ext cx="1827213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12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学以致用</a:t>
            </a:r>
            <a:r>
              <a:rPr lang="en-US" altLang="zh-CN" sz="12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                    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	</a:t>
            </a:r>
            <a:r>
              <a:rPr lang="zh-CN" altLang="en-US" sz="12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用以促学</a:t>
            </a:r>
          </a:p>
        </p:txBody>
      </p:sp>
      <p:sp>
        <p:nvSpPr>
          <p:cNvPr id="345116" name="Text Box 28"/>
          <p:cNvSpPr txBox="1">
            <a:spLocks noChangeArrowheads="1"/>
          </p:cNvSpPr>
          <p:nvPr userDrawn="1"/>
        </p:nvSpPr>
        <p:spPr bwMode="auto">
          <a:xfrm>
            <a:off x="6877050" y="6308725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kumimoji="0" lang="en-US" altLang="zh-CN" sz="1200" b="1">
                <a:solidFill>
                  <a:srgbClr val="FF3300"/>
                </a:solidFill>
                <a:latin typeface="Arial" charset="0"/>
              </a:rPr>
              <a:t>DATABASE@HUST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266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2736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2736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007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52513"/>
            <a:ext cx="8229600" cy="4495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2540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15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53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327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311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120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818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85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24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223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7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4079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endParaRPr lang="en-US" altLang="zh-CN"/>
          </a:p>
        </p:txBody>
      </p:sp>
      <p:grpSp>
        <p:nvGrpSpPr>
          <p:cNvPr id="344093" name="Group 28"/>
          <p:cNvGrpSpPr>
            <a:grpSpLocks/>
          </p:cNvGrpSpPr>
          <p:nvPr userDrawn="1"/>
        </p:nvGrpSpPr>
        <p:grpSpPr bwMode="auto">
          <a:xfrm>
            <a:off x="0" y="6216650"/>
            <a:ext cx="9144000" cy="641350"/>
            <a:chOff x="0" y="3916"/>
            <a:chExt cx="5760" cy="404"/>
          </a:xfrm>
        </p:grpSpPr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 rot="5400000">
              <a:off x="2795" y="1121"/>
              <a:ext cx="169" cy="576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800">
                <a:ea typeface="宋体" pitchFamily="2" charset="-122"/>
              </a:endParaRPr>
            </a:p>
          </p:txBody>
        </p:sp>
        <p:sp>
          <p:nvSpPr>
            <p:cNvPr id="1054" name="Rectangle 30"/>
            <p:cNvSpPr>
              <a:spLocks noChangeArrowheads="1"/>
            </p:cNvSpPr>
            <p:nvPr/>
          </p:nvSpPr>
          <p:spPr bwMode="auto">
            <a:xfrm rot="5400000">
              <a:off x="2698" y="1258"/>
              <a:ext cx="364" cy="5760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800">
                <a:ea typeface="宋体" pitchFamily="2" charset="-122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369888" y="6330950"/>
            <a:ext cx="1827212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12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学以致用</a:t>
            </a:r>
            <a:r>
              <a:rPr lang="en-US" altLang="zh-CN" sz="12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                    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	</a:t>
            </a:r>
            <a:r>
              <a:rPr lang="zh-CN" altLang="en-US" sz="12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用以促学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50000">
                <a:srgbClr val="3399FF"/>
              </a:gs>
              <a:gs pos="100000">
                <a:srgbClr val="0066FF"/>
              </a:gs>
            </a:gsLst>
            <a:lin ang="5400000" scaled="1"/>
          </a:gra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344098" name="Text Box 34"/>
          <p:cNvSpPr txBox="1">
            <a:spLocks noChangeArrowheads="1"/>
          </p:cNvSpPr>
          <p:nvPr userDrawn="1"/>
        </p:nvSpPr>
        <p:spPr bwMode="auto">
          <a:xfrm>
            <a:off x="6913563" y="6446838"/>
            <a:ext cx="2122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kumimoji="0" lang="en-US" altLang="zh-CN" sz="1200" b="1">
                <a:solidFill>
                  <a:srgbClr val="FF3300"/>
                </a:solidFill>
                <a:latin typeface="Arial" charset="0"/>
              </a:rPr>
              <a:t>DATABASE@HUST</a:t>
            </a:r>
          </a:p>
        </p:txBody>
      </p:sp>
      <p:pic>
        <p:nvPicPr>
          <p:cNvPr id="344099" name="Picture 35" descr="软件学院院图标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0"/>
            <a:ext cx="827087" cy="8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196752"/>
            <a:ext cx="7272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索引与哈希</a:t>
            </a:r>
            <a:endParaRPr lang="en-US" altLang="zh-CN" sz="4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4800" dirty="0" smtClean="0"/>
              <a:t>Indexing and Hashing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9021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08" y="44624"/>
            <a:ext cx="8290992" cy="79208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3200" dirty="0" smtClean="0"/>
              <a:t>稀疏索引文件（</a:t>
            </a:r>
            <a:r>
              <a:rPr lang="en-US" sz="3200" dirty="0" smtClean="0"/>
              <a:t>Sparse </a:t>
            </a:r>
            <a:r>
              <a:rPr lang="en-US" sz="3200" dirty="0"/>
              <a:t>Index </a:t>
            </a:r>
            <a:r>
              <a:rPr lang="en-US" sz="3200" dirty="0" smtClean="0"/>
              <a:t>Files</a:t>
            </a:r>
            <a:r>
              <a:rPr lang="zh-CN" altLang="en-US" sz="3200" dirty="0" smtClean="0"/>
              <a:t>）</a:t>
            </a:r>
            <a:endParaRPr lang="en-US" sz="32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08720"/>
            <a:ext cx="8712968" cy="2232248"/>
          </a:xfrm>
        </p:spPr>
        <p:txBody>
          <a:bodyPr/>
          <a:lstStyle/>
          <a:p>
            <a:r>
              <a:rPr lang="zh-CN" altLang="en-US" sz="2200" b="1" dirty="0" smtClean="0"/>
              <a:t>稀疏索引</a:t>
            </a:r>
            <a:r>
              <a:rPr lang="en-US" altLang="zh-CN" sz="2200" b="1" dirty="0" smtClean="0"/>
              <a:t>: </a:t>
            </a:r>
            <a:r>
              <a:rPr lang="zh-CN" altLang="en-US" sz="2200" dirty="0"/>
              <a:t>只</a:t>
            </a:r>
            <a:r>
              <a:rPr lang="zh-CN" altLang="en-US" sz="2200" dirty="0" smtClean="0"/>
              <a:t>为搜索码的某些值建立索引项</a:t>
            </a:r>
            <a:endParaRPr lang="en-US" altLang="zh-CN" sz="2200" dirty="0" smtClean="0"/>
          </a:p>
          <a:p>
            <a:pPr lvl="1"/>
            <a:r>
              <a:rPr lang="zh-CN" altLang="en-US" sz="2000" dirty="0" smtClean="0"/>
              <a:t>只有当关系按照搜索码排列顺序存储时才能使用稀疏索引</a:t>
            </a:r>
            <a:endParaRPr lang="en-US" altLang="zh-CN" sz="2000" dirty="0" smtClean="0"/>
          </a:p>
          <a:p>
            <a:r>
              <a:rPr lang="zh-CN" altLang="en-US" sz="2000" b="1" dirty="0" smtClean="0"/>
              <a:t>稀疏索引中按照搜索码值定位到一条记录 </a:t>
            </a:r>
            <a:r>
              <a:rPr lang="en-US" altLang="zh-CN" sz="2000" b="1" dirty="0"/>
              <a:t>K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的步骤</a:t>
            </a:r>
            <a:r>
              <a:rPr lang="en-US" altLang="zh-CN" sz="2000" b="1" dirty="0" smtClean="0"/>
              <a:t>:</a:t>
            </a:r>
          </a:p>
          <a:p>
            <a:pPr lvl="1"/>
            <a:r>
              <a:rPr lang="zh-CN" altLang="en-US" sz="2000" dirty="0" smtClean="0"/>
              <a:t>首先找到小于搜索码值的最大记录</a:t>
            </a:r>
            <a:r>
              <a:rPr lang="en-US" altLang="zh-CN" sz="2000" dirty="0"/>
              <a:t>;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然后从该索引项指向的记录开始，沿着文件中的指针查找，只到找到所需记录为止</a:t>
            </a:r>
            <a:r>
              <a:rPr lang="en-US" altLang="zh-CN" sz="2000" dirty="0" smtClean="0"/>
              <a:t>.</a:t>
            </a:r>
          </a:p>
        </p:txBody>
      </p:sp>
      <p:pic>
        <p:nvPicPr>
          <p:cNvPr id="3072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8"/>
            <a:ext cx="7200800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4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08" y="44624"/>
            <a:ext cx="8301608" cy="79208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稀疏索引文件</a:t>
            </a:r>
            <a:r>
              <a:rPr lang="en-US" dirty="0" smtClean="0">
                <a:ea typeface="+mj-ea"/>
              </a:rPr>
              <a:t>(Cont</a:t>
            </a:r>
            <a:r>
              <a:rPr lang="en-US" dirty="0">
                <a:ea typeface="+mj-ea"/>
              </a:rPr>
              <a:t>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64704"/>
            <a:ext cx="8496944" cy="2448272"/>
          </a:xfrm>
        </p:spPr>
        <p:txBody>
          <a:bodyPr/>
          <a:lstStyle/>
          <a:p>
            <a:r>
              <a:rPr lang="zh-CN" altLang="en-US" sz="2200" b="1" dirty="0" smtClean="0"/>
              <a:t>和稠密索引比较：</a:t>
            </a:r>
            <a:endParaRPr lang="en-US" altLang="zh-CN" sz="2200" b="1" dirty="0" smtClean="0"/>
          </a:p>
          <a:p>
            <a:pPr lvl="1"/>
            <a:r>
              <a:rPr lang="zh-CN" altLang="en-US" sz="2200" dirty="0" smtClean="0"/>
              <a:t>较小的存储空间，较小的插入和删除的维护代价</a:t>
            </a:r>
            <a:r>
              <a:rPr lang="en-US" altLang="zh-CN" sz="2200" dirty="0" smtClean="0"/>
              <a:t>.</a:t>
            </a:r>
          </a:p>
          <a:p>
            <a:pPr lvl="1"/>
            <a:r>
              <a:rPr lang="zh-CN" altLang="en-US" sz="2200" dirty="0" smtClean="0"/>
              <a:t>一般情况下，定位到一条记录比稠密索引稍慢</a:t>
            </a:r>
            <a:r>
              <a:rPr lang="en-US" altLang="zh-CN" sz="2200" dirty="0" smtClean="0"/>
              <a:t>.</a:t>
            </a:r>
          </a:p>
          <a:p>
            <a:pPr marL="457200" lvl="1" indent="0">
              <a:buNone/>
            </a:pPr>
            <a:r>
              <a:rPr lang="zh-CN" altLang="en-US" sz="2200" dirty="0" smtClean="0"/>
              <a:t>系统设计者必须在存取时间和存储开销上做一个权衡</a:t>
            </a:r>
            <a:endParaRPr lang="en-US" altLang="zh-CN" sz="2200" dirty="0" smtClean="0"/>
          </a:p>
          <a:p>
            <a:r>
              <a:rPr lang="zh-CN" altLang="en-US" sz="2200" b="1" dirty="0" smtClean="0"/>
              <a:t>折中</a:t>
            </a:r>
            <a:r>
              <a:rPr lang="en-US" altLang="zh-CN" sz="2200" dirty="0" smtClean="0"/>
              <a:t>: </a:t>
            </a:r>
            <a:r>
              <a:rPr lang="zh-CN" altLang="en-US" sz="2200" dirty="0" smtClean="0"/>
              <a:t>为每一块建立一个索引 项的稀疏索引是一个较好的折中</a:t>
            </a:r>
            <a:endParaRPr lang="en-US" altLang="zh-CN" sz="2200" dirty="0" smtClean="0"/>
          </a:p>
          <a:p>
            <a:r>
              <a:rPr lang="zh-CN" altLang="en-US" sz="2200" dirty="0" smtClean="0"/>
              <a:t>辅助索引必须是稠密索引</a:t>
            </a:r>
            <a:endParaRPr lang="en-US" altLang="zh-CN" sz="2200" dirty="0" smtClean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5" b="53145"/>
          <a:stretch>
            <a:fillRect/>
          </a:stretch>
        </p:blipFill>
        <p:spPr bwMode="auto">
          <a:xfrm>
            <a:off x="1885057" y="3385592"/>
            <a:ext cx="2974975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07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08" y="44624"/>
            <a:ext cx="8229600" cy="79208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3200" dirty="0" smtClean="0">
                <a:ea typeface="+mj-ea"/>
              </a:rPr>
              <a:t>多级索引（</a:t>
            </a:r>
            <a:r>
              <a:rPr lang="en-US" sz="3200" dirty="0" smtClean="0">
                <a:ea typeface="+mj-ea"/>
              </a:rPr>
              <a:t>Multilevel Index</a:t>
            </a:r>
            <a:r>
              <a:rPr lang="zh-CN" altLang="en-US" sz="3200" dirty="0" smtClean="0">
                <a:ea typeface="+mj-ea"/>
              </a:rPr>
              <a:t>）</a:t>
            </a:r>
            <a:endParaRPr lang="en-US" sz="3200" dirty="0">
              <a:ea typeface="+mj-ea"/>
            </a:endParaRPr>
          </a:p>
        </p:txBody>
      </p:sp>
      <p:sp>
        <p:nvSpPr>
          <p:cNvPr id="134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964183"/>
            <a:ext cx="8964488" cy="49850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如果索引可以放在主存上，那么搜索一个索引项的时间就会很短，但是如果索引不能放到主存，就必须从磁盘上读取索引块，开销就将变得很大</a:t>
            </a:r>
            <a:r>
              <a:rPr lang="en-US" altLang="zh-CN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解决方案：</a:t>
            </a:r>
            <a:r>
              <a:rPr lang="zh-CN" altLang="en-US" sz="2000" dirty="0" smtClean="0"/>
              <a:t>可以像对待其他任何顺序文件一样来对待索引文件，并且在原始的内层索引上构造一个外层索引，由于索引项总是有序的，所以外层索引可以是稀疏的</a:t>
            </a:r>
            <a:r>
              <a:rPr lang="en-US" altLang="zh-CN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/>
              <a:t>外层索引</a:t>
            </a:r>
            <a:r>
              <a:rPr lang="en-US" altLang="zh-CN" sz="2000" b="1" dirty="0" smtClean="0"/>
              <a:t> </a:t>
            </a:r>
            <a:r>
              <a:rPr lang="en-US" altLang="zh-CN" sz="2000" dirty="0" smtClean="0"/>
              <a:t>– </a:t>
            </a:r>
            <a:r>
              <a:rPr lang="zh-CN" altLang="en-US" sz="2000" dirty="0"/>
              <a:t>主</a:t>
            </a:r>
            <a:r>
              <a:rPr lang="zh-CN" altLang="en-US" sz="2000" dirty="0" smtClean="0"/>
              <a:t>索引上的稀疏索引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/>
              <a:t>内层索引</a:t>
            </a:r>
            <a:r>
              <a:rPr lang="en-US" altLang="zh-CN" sz="2000" b="1" dirty="0" smtClean="0"/>
              <a:t> </a:t>
            </a:r>
            <a:r>
              <a:rPr lang="en-US" altLang="zh-CN" sz="2000" dirty="0" smtClean="0"/>
              <a:t>– </a:t>
            </a:r>
            <a:r>
              <a:rPr lang="zh-CN" altLang="en-US" sz="2000" dirty="0" smtClean="0"/>
              <a:t>主索引文件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如果外层 索引仍然非常大不能一次读入到主存，可以考虑在外层索引上继续建立外层索引，依次类推。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如果文件更新了，内层索引和外层索引均需要更新</a:t>
            </a:r>
            <a:r>
              <a:rPr lang="en-US" altLang="zh-CN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986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5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16416" cy="799207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3200" dirty="0" smtClean="0">
                <a:ea typeface="+mj-ea"/>
              </a:rPr>
              <a:t>多级索引</a:t>
            </a:r>
            <a:r>
              <a:rPr lang="en-US" sz="3200" dirty="0" smtClean="0">
                <a:ea typeface="+mj-ea"/>
              </a:rPr>
              <a:t>(</a:t>
            </a:r>
            <a:r>
              <a:rPr lang="en-US" sz="3200" dirty="0">
                <a:ea typeface="+mj-ea"/>
              </a:rPr>
              <a:t>Cont.)</a:t>
            </a:r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08720"/>
            <a:ext cx="4899025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7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-5226" y="90609"/>
            <a:ext cx="8321642" cy="746103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3200" dirty="0" smtClean="0">
                <a:ea typeface="+mj-ea"/>
              </a:rPr>
              <a:t>索引更新</a:t>
            </a:r>
            <a:r>
              <a:rPr lang="en-US" sz="3200" dirty="0" smtClean="0">
                <a:ea typeface="+mj-ea"/>
              </a:rPr>
              <a:t>:  </a:t>
            </a:r>
            <a:r>
              <a:rPr lang="en-US" sz="3200" dirty="0">
                <a:ea typeface="+mj-ea"/>
              </a:rPr>
              <a:t>Deletion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3284984"/>
            <a:ext cx="8918575" cy="2880320"/>
          </a:xfrm>
        </p:spPr>
        <p:txBody>
          <a:bodyPr/>
          <a:lstStyle/>
          <a:p>
            <a:r>
              <a:rPr lang="zh-CN" altLang="en-US" sz="2000" b="1" dirty="0" smtClean="0"/>
              <a:t>单级索引</a:t>
            </a:r>
            <a:r>
              <a:rPr lang="en-US" altLang="zh-CN" sz="2000" b="1" dirty="0" smtClean="0"/>
              <a:t>:</a:t>
            </a:r>
          </a:p>
          <a:p>
            <a:pPr lvl="1">
              <a:lnSpc>
                <a:spcPct val="130000"/>
              </a:lnSpc>
            </a:pPr>
            <a:r>
              <a:rPr lang="zh-CN" altLang="en-US" sz="2000" b="1" dirty="0" smtClean="0"/>
              <a:t>稠密索引</a:t>
            </a:r>
            <a:r>
              <a:rPr lang="en-US" altLang="zh-CN" sz="2000" dirty="0" smtClean="0"/>
              <a:t> – </a:t>
            </a:r>
            <a:r>
              <a:rPr lang="zh-CN" altLang="en-US" sz="2000" dirty="0" smtClean="0"/>
              <a:t>在索引中删除搜索码相应的索引项</a:t>
            </a:r>
            <a:r>
              <a:rPr lang="en-US" altLang="zh-CN" sz="2000" dirty="0" smtClean="0"/>
              <a:t>.</a:t>
            </a:r>
          </a:p>
          <a:p>
            <a:pPr lvl="1">
              <a:lnSpc>
                <a:spcPct val="130000"/>
              </a:lnSpc>
            </a:pPr>
            <a:r>
              <a:rPr lang="zh-CN" altLang="en-US" sz="2000" b="1" dirty="0" smtClean="0"/>
              <a:t>稀疏索引 </a:t>
            </a:r>
            <a:r>
              <a:rPr lang="en-US" altLang="zh-CN" sz="2000" dirty="0" smtClean="0"/>
              <a:t>–</a:t>
            </a:r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 smtClean="0"/>
              <a:t>如果索引不包含删除记录的搜索码值，则索引不需要作任何修改</a:t>
            </a:r>
            <a:endParaRPr lang="en-US" altLang="zh-CN" sz="2000" dirty="0"/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 smtClean="0"/>
              <a:t>如果被删除的记录是具有该搜索码值的唯一记录，系统用下一个搜索码值替换 相应的索引记录，如果下一个搜索码值已经有了索引项，则直接删除该索引项</a:t>
            </a:r>
            <a:r>
              <a:rPr lang="en-US" altLang="zh-CN" sz="2000" dirty="0" smtClean="0"/>
              <a:t>.  </a:t>
            </a:r>
          </a:p>
        </p:txBody>
      </p:sp>
      <p:pic>
        <p:nvPicPr>
          <p:cNvPr id="3891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254" y="890588"/>
            <a:ext cx="60642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Rectangle 3"/>
          <p:cNvSpPr>
            <a:spLocks noChangeArrowheads="1"/>
          </p:cNvSpPr>
          <p:nvPr/>
        </p:nvSpPr>
        <p:spPr bwMode="auto">
          <a:xfrm>
            <a:off x="107504" y="1412776"/>
            <a:ext cx="345638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spcBef>
                <a:spcPct val="35000"/>
              </a:spcBef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spcBef>
                <a:spcPct val="35000"/>
              </a:spcBef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35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35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35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35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如果删除的记录是具有这个特定搜索码值的唯一记录，系统就从索引中删除相应的索引项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87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08" y="44624"/>
            <a:ext cx="8301608" cy="79208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ea typeface="+mj-ea"/>
              </a:rPr>
              <a:t>索引更新</a:t>
            </a:r>
            <a:r>
              <a:rPr lang="en-US" dirty="0" smtClean="0">
                <a:ea typeface="+mj-ea"/>
              </a:rPr>
              <a:t>:  Insertion</a:t>
            </a:r>
            <a:endParaRPr lang="en-US" dirty="0">
              <a:ea typeface="+mj-ea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80728"/>
            <a:ext cx="7920880" cy="43204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单级索引插入 </a:t>
            </a:r>
            <a:r>
              <a:rPr lang="en-US" altLang="zh-CN" sz="2000" b="1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稠密索引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如果搜索码值不在索引中，系统就在索引中合适的位置插入具有该搜索码值的索引项；否则，系统把插入的记录放到具有相同搜索码值的其它记录之后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稀疏索引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假设索引为每一块保存一个索引项，如果系统创建一个新块，系统会将新块中出现的第一个搜索码值插入到索引中；如果新插入的记录中含有块中最小搜索码值，那么系统就更新指向该块的索引项；否则，系统不用对索引做任何改动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74214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44624"/>
            <a:ext cx="8229600" cy="79208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</a:t>
            </a:r>
            <a:r>
              <a:rPr lang="en-US" baseline="30000" dirty="0">
                <a:ea typeface="+mj-ea"/>
              </a:rPr>
              <a:t>+</a:t>
            </a:r>
            <a:r>
              <a:rPr lang="en-US" dirty="0">
                <a:ea typeface="+mj-ea"/>
              </a:rPr>
              <a:t>-Tree Index Files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568952" cy="475252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/>
              <a:t>索引顺序文件的缺陷</a:t>
            </a:r>
            <a:endParaRPr lang="en-US" altLang="zh-CN" sz="2200" b="1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随着文件的增大，索引查找性能和数据顺序扫描性能都会下降</a:t>
            </a:r>
            <a:r>
              <a:rPr lang="en-US" altLang="zh-CN" sz="2200" dirty="0" smtClean="0"/>
              <a:t>. 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需要频繁的对文件进行重新组织</a:t>
            </a:r>
            <a:r>
              <a:rPr lang="en-US" altLang="zh-CN" sz="2200" dirty="0" smtClean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 smtClean="0"/>
              <a:t>B</a:t>
            </a:r>
            <a:r>
              <a:rPr lang="en-US" altLang="zh-CN" sz="2200" baseline="30000" dirty="0" smtClean="0"/>
              <a:t>+</a:t>
            </a:r>
            <a:r>
              <a:rPr lang="en-US" altLang="zh-CN" sz="2200" dirty="0" smtClean="0"/>
              <a:t>-tree </a:t>
            </a:r>
            <a:r>
              <a:rPr lang="zh-CN" altLang="en-US" sz="2200" dirty="0" smtClean="0"/>
              <a:t>索引的优点</a:t>
            </a:r>
            <a:r>
              <a:rPr lang="en-US" altLang="zh-CN" sz="2200" dirty="0" smtClean="0"/>
              <a:t>: 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在插入和删除是自动进行索引的重组织能</a:t>
            </a:r>
            <a:endParaRPr lang="en-US" altLang="zh-CN" sz="2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在插入和删除时保持其执行效率</a:t>
            </a:r>
            <a:r>
              <a:rPr lang="en-US" altLang="zh-CN" sz="2200" dirty="0" smtClean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 smtClean="0"/>
              <a:t>B</a:t>
            </a:r>
            <a:r>
              <a:rPr lang="en-US" altLang="zh-CN" sz="2200" baseline="30000" dirty="0" smtClean="0"/>
              <a:t>+</a:t>
            </a:r>
            <a:r>
              <a:rPr lang="en-US" altLang="zh-CN" sz="2200" dirty="0" smtClean="0"/>
              <a:t>-trees </a:t>
            </a:r>
            <a:r>
              <a:rPr lang="zh-CN" altLang="en-US" sz="2200" dirty="0" smtClean="0"/>
              <a:t>的缺点</a:t>
            </a:r>
            <a:r>
              <a:rPr lang="en-US" altLang="zh-CN" sz="2200" dirty="0" smtClean="0"/>
              <a:t>: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增加文件插入和删除处理的开销；</a:t>
            </a:r>
            <a:endParaRPr lang="en-US" altLang="zh-CN" sz="2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结点可能是半空，会造成空间的浪费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10377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08" y="44624"/>
            <a:ext cx="8301608" cy="792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effectLst/>
              </a:rPr>
              <a:t>B</a:t>
            </a:r>
            <a:r>
              <a:rPr lang="en-US" altLang="zh-CN" sz="3200" baseline="30000" dirty="0" smtClean="0">
                <a:effectLst/>
              </a:rPr>
              <a:t>+</a:t>
            </a:r>
            <a:r>
              <a:rPr lang="en-US" altLang="zh-CN" sz="3200" dirty="0" smtClean="0">
                <a:effectLst/>
              </a:rPr>
              <a:t>-Tree </a:t>
            </a:r>
            <a:r>
              <a:rPr lang="zh-CN" altLang="en-US" sz="3200" dirty="0" smtClean="0">
                <a:effectLst/>
              </a:rPr>
              <a:t>的例子</a:t>
            </a:r>
            <a:endParaRPr lang="en-US" altLang="zh-CN" sz="3200" dirty="0" smtClean="0">
              <a:effectLst/>
            </a:endParaRPr>
          </a:p>
        </p:txBody>
      </p:sp>
      <p:pic>
        <p:nvPicPr>
          <p:cNvPr id="2099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57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44624"/>
            <a:ext cx="8229600" cy="79208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>
                <a:ea typeface="+mj-ea"/>
              </a:rPr>
              <a:t>B</a:t>
            </a:r>
            <a:r>
              <a:rPr lang="en-US" baseline="30000" dirty="0" smtClean="0">
                <a:ea typeface="+mj-ea"/>
              </a:rPr>
              <a:t>+</a:t>
            </a:r>
            <a:r>
              <a:rPr lang="en-US" dirty="0" smtClean="0">
                <a:ea typeface="+mj-ea"/>
              </a:rPr>
              <a:t>-</a:t>
            </a:r>
            <a:r>
              <a:rPr lang="zh-CN" altLang="en-US" dirty="0" smtClean="0">
                <a:ea typeface="+mj-ea"/>
              </a:rPr>
              <a:t>树索引</a:t>
            </a:r>
            <a:endParaRPr lang="en-US" dirty="0">
              <a:ea typeface="+mj-ea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9" y="1558223"/>
            <a:ext cx="7128792" cy="16547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dirty="0" smtClean="0"/>
              <a:t>从根结点到叶结点都具有等长的路径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树中每个非叶结点都具有</a:t>
            </a:r>
            <a:r>
              <a:rPr lang="en-US" altLang="zh-CN" sz="2200" dirty="0" smtClean="0"/>
              <a:t> </a:t>
            </a:r>
            <a:r>
              <a:rPr lang="en-US" altLang="zh-CN" sz="2200" b="1" dirty="0" smtClean="0">
                <a:sym typeface="Symbol" pitchFamily="18" charset="2"/>
              </a:rPr>
              <a:t></a:t>
            </a:r>
            <a:r>
              <a:rPr lang="en-US" altLang="zh-CN" sz="2200" b="1" i="1" dirty="0" smtClean="0"/>
              <a:t>n</a:t>
            </a:r>
            <a:r>
              <a:rPr lang="en-US" altLang="zh-CN" sz="2200" b="1" dirty="0" smtClean="0"/>
              <a:t>/2</a:t>
            </a:r>
            <a:r>
              <a:rPr lang="en-US" altLang="zh-CN" sz="2200" b="1" dirty="0" smtClean="0">
                <a:sym typeface="Symbol" pitchFamily="18" charset="2"/>
              </a:rPr>
              <a:t></a:t>
            </a:r>
            <a:r>
              <a:rPr lang="en-US" altLang="zh-CN" sz="2200" b="1" dirty="0" smtClean="0"/>
              <a:t> </a:t>
            </a:r>
            <a:r>
              <a:rPr lang="en-US" altLang="zh-CN" sz="2200" b="1" dirty="0"/>
              <a:t>~</a:t>
            </a:r>
            <a:r>
              <a:rPr lang="en-US" altLang="zh-CN" sz="2200" b="1" dirty="0" smtClean="0"/>
              <a:t> </a:t>
            </a:r>
            <a:r>
              <a:rPr lang="en-US" altLang="zh-CN" sz="2200" b="1" i="1" dirty="0" smtClean="0"/>
              <a:t>n</a:t>
            </a:r>
            <a:r>
              <a:rPr lang="en-US" altLang="zh-CN" sz="2200" b="1" dirty="0" smtClean="0"/>
              <a:t> </a:t>
            </a:r>
            <a:r>
              <a:rPr lang="zh-CN" altLang="en-US" sz="2200" dirty="0" smtClean="0"/>
              <a:t>个子女</a:t>
            </a:r>
            <a:r>
              <a:rPr lang="en-US" altLang="zh-CN" sz="2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叶子结点有 </a:t>
            </a:r>
            <a:r>
              <a:rPr lang="en-US" altLang="zh-CN" sz="2200" b="1" dirty="0" smtClean="0">
                <a:sym typeface="Symbol" pitchFamily="18" charset="2"/>
              </a:rPr>
              <a:t></a:t>
            </a:r>
            <a:r>
              <a:rPr lang="en-US" altLang="zh-CN" sz="2200" b="1" dirty="0" smtClean="0"/>
              <a:t>(</a:t>
            </a:r>
            <a:r>
              <a:rPr lang="en-US" altLang="zh-CN" sz="2200" b="1" i="1" dirty="0" smtClean="0"/>
              <a:t>n</a:t>
            </a:r>
            <a:r>
              <a:rPr lang="en-US" altLang="zh-CN" sz="2200" b="1" dirty="0" smtClean="0"/>
              <a:t>–1)/2</a:t>
            </a:r>
            <a:r>
              <a:rPr lang="en-US" altLang="zh-CN" sz="2200" b="1" dirty="0" smtClean="0">
                <a:sym typeface="Symbol" pitchFamily="18" charset="2"/>
              </a:rPr>
              <a:t></a:t>
            </a:r>
            <a:r>
              <a:rPr lang="en-US" altLang="zh-CN" sz="2200" b="1" dirty="0" smtClean="0"/>
              <a:t> </a:t>
            </a:r>
            <a:r>
              <a:rPr lang="en-US" altLang="zh-CN" sz="2200" dirty="0" smtClean="0"/>
              <a:t>~ </a:t>
            </a:r>
            <a:r>
              <a:rPr lang="en-US" altLang="zh-CN" sz="2200" dirty="0"/>
              <a:t>(</a:t>
            </a:r>
            <a:r>
              <a:rPr lang="en-US" altLang="zh-CN" sz="2200" i="1" dirty="0" smtClean="0"/>
              <a:t>n</a:t>
            </a:r>
            <a:r>
              <a:rPr lang="en-US" altLang="zh-CN" sz="2200" dirty="0" smtClean="0"/>
              <a:t>–1)  </a:t>
            </a:r>
            <a:r>
              <a:rPr lang="zh-CN" altLang="en-US" sz="2200" dirty="0" smtClean="0"/>
              <a:t>个值</a:t>
            </a:r>
            <a:endParaRPr lang="en-US" altLang="zh-CN" sz="2200" dirty="0" smtClean="0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684856" y="974429"/>
            <a:ext cx="44806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一棵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400" b="1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树具有如下性质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2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08" y="53752"/>
            <a:ext cx="8229600" cy="78296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3200" dirty="0">
                <a:ea typeface="+mj-ea"/>
              </a:rPr>
              <a:t>B</a:t>
            </a:r>
            <a:r>
              <a:rPr lang="en-US" sz="3200" baseline="30000" dirty="0" smtClean="0">
                <a:ea typeface="+mj-ea"/>
              </a:rPr>
              <a:t>+</a:t>
            </a:r>
            <a:r>
              <a:rPr lang="en-US" sz="3200" dirty="0" smtClean="0">
                <a:ea typeface="+mj-ea"/>
              </a:rPr>
              <a:t>-</a:t>
            </a:r>
            <a:r>
              <a:rPr lang="zh-CN" altLang="en-US" sz="3200" dirty="0" smtClean="0">
                <a:ea typeface="+mj-ea"/>
              </a:rPr>
              <a:t>树结点结构</a:t>
            </a:r>
            <a:endParaRPr lang="en-US" sz="3200" dirty="0">
              <a:ea typeface="+mj-ea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291264" cy="4752751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1655763" algn="l"/>
              </a:tabLst>
            </a:pPr>
            <a:r>
              <a:rPr lang="zh-CN" altLang="en-US" sz="2400" b="1" dirty="0" smtClean="0"/>
              <a:t>典型结点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pPr lvl="1">
              <a:lnSpc>
                <a:spcPct val="150000"/>
              </a:lnSpc>
              <a:tabLst>
                <a:tab pos="1655763" algn="l"/>
              </a:tabLst>
            </a:pPr>
            <a:r>
              <a:rPr lang="en-US" altLang="zh-CN" dirty="0" smtClean="0"/>
              <a:t>K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搜索码值</a:t>
            </a:r>
            <a:r>
              <a:rPr lang="en-US" altLang="zh-CN" dirty="0" smtClean="0"/>
              <a:t> </a:t>
            </a:r>
          </a:p>
          <a:p>
            <a:pPr lvl="1">
              <a:lnSpc>
                <a:spcPct val="150000"/>
              </a:lnSpc>
              <a:tabLst>
                <a:tab pos="1655763" algn="l"/>
              </a:tabLst>
            </a:pPr>
            <a:r>
              <a:rPr lang="en-US" altLang="zh-CN" dirty="0" smtClean="0"/>
              <a:t>P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指向叶子结点的指针（非叶子结点）或者指向记录或者记录的桶（叶子结点）</a:t>
            </a:r>
            <a:r>
              <a:rPr lang="en-US" altLang="zh-CN" dirty="0" smtClean="0"/>
              <a:t>.</a:t>
            </a:r>
          </a:p>
          <a:p>
            <a:pPr>
              <a:lnSpc>
                <a:spcPct val="150000"/>
              </a:lnSpc>
              <a:tabLst>
                <a:tab pos="1655763" algn="l"/>
              </a:tabLst>
            </a:pPr>
            <a:r>
              <a:rPr lang="zh-CN" altLang="en-US" sz="2400" dirty="0" smtClean="0"/>
              <a:t>每一个结点的搜索码值满足如下关系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  <a:tabLst>
                <a:tab pos="1655763" algn="l"/>
              </a:tabLst>
            </a:pPr>
            <a:r>
              <a:rPr lang="en-US" altLang="zh-CN" sz="2400" dirty="0" smtClean="0"/>
              <a:t>  		 </a:t>
            </a:r>
            <a:r>
              <a:rPr lang="en-US" altLang="zh-CN" sz="2400" i="1" dirty="0" smtClean="0"/>
              <a:t>K</a:t>
            </a:r>
            <a:r>
              <a:rPr lang="en-US" altLang="zh-CN" sz="2400" baseline="-25000" dirty="0" smtClean="0"/>
              <a:t>1 </a:t>
            </a:r>
            <a:r>
              <a:rPr lang="en-US" altLang="zh-CN" sz="2400" dirty="0" smtClean="0">
                <a:sym typeface="Symbol" pitchFamily="18" charset="2"/>
              </a:rPr>
              <a:t>&lt;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K</a:t>
            </a:r>
            <a:r>
              <a:rPr lang="en-US" altLang="zh-CN" sz="2400" baseline="-25000" dirty="0" smtClean="0"/>
              <a:t>2 </a:t>
            </a:r>
            <a:r>
              <a:rPr lang="en-US" altLang="zh-CN" sz="2400" dirty="0" smtClean="0">
                <a:sym typeface="Symbol" pitchFamily="18" charset="2"/>
              </a:rPr>
              <a:t>&lt;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K</a:t>
            </a:r>
            <a:r>
              <a:rPr lang="en-US" altLang="zh-CN" sz="2400" baseline="-25000" dirty="0" smtClean="0"/>
              <a:t>3 </a:t>
            </a:r>
            <a:r>
              <a:rPr lang="en-US" altLang="zh-CN" sz="2400" dirty="0" smtClean="0">
                <a:sym typeface="Symbol" pitchFamily="18" charset="2"/>
              </a:rPr>
              <a:t>&lt;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. . .</a:t>
            </a:r>
            <a:r>
              <a:rPr lang="en-US" altLang="zh-CN" sz="2400" baseline="-25000" dirty="0" smtClean="0"/>
              <a:t> </a:t>
            </a:r>
            <a:r>
              <a:rPr lang="en-US" altLang="zh-CN" sz="2400" dirty="0" smtClean="0">
                <a:sym typeface="Symbol" pitchFamily="18" charset="2"/>
              </a:rPr>
              <a:t>&lt;</a:t>
            </a:r>
            <a:r>
              <a:rPr lang="en-US" altLang="zh-CN" sz="2400" dirty="0" smtClean="0"/>
              <a:t> </a:t>
            </a:r>
            <a:r>
              <a:rPr lang="en-US" altLang="zh-CN" sz="2400" i="1" dirty="0" err="1" smtClean="0"/>
              <a:t>K</a:t>
            </a:r>
            <a:r>
              <a:rPr lang="en-US" altLang="zh-CN" sz="2400" i="1" baseline="-25000" dirty="0" err="1" smtClean="0"/>
              <a:t>n</a:t>
            </a:r>
            <a:r>
              <a:rPr lang="en-US" altLang="zh-CN" sz="2400" i="1" baseline="-25000" dirty="0" smtClean="0"/>
              <a:t>–</a:t>
            </a:r>
            <a:r>
              <a:rPr lang="en-US" altLang="zh-CN" sz="2400" baseline="-25000" dirty="0" smtClean="0"/>
              <a:t>1</a:t>
            </a:r>
            <a:endParaRPr lang="en-US" altLang="zh-CN" sz="2400" dirty="0" smtClean="0"/>
          </a:p>
          <a:p>
            <a:pPr>
              <a:buFont typeface="Monotype Sorts" charset="2"/>
              <a:buNone/>
              <a:tabLst>
                <a:tab pos="1655763" algn="l"/>
              </a:tabLst>
            </a:pPr>
            <a:endParaRPr lang="en-US" altLang="zh-CN" dirty="0" smtClean="0"/>
          </a:p>
          <a:p>
            <a:pPr>
              <a:buFont typeface="Monotype Sorts" charset="2"/>
              <a:buNone/>
              <a:tabLst>
                <a:tab pos="1655763" algn="l"/>
              </a:tabLst>
            </a:pPr>
            <a:endParaRPr lang="en-US" altLang="zh-CN" dirty="0" smtClean="0"/>
          </a:p>
        </p:txBody>
      </p:sp>
      <p:pic>
        <p:nvPicPr>
          <p:cNvPr id="532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1611313"/>
            <a:ext cx="68405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69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16416" cy="83671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ea typeface="+mj-ea"/>
              </a:rPr>
              <a:t>索引与哈希</a:t>
            </a:r>
            <a:endParaRPr lang="en-US" dirty="0">
              <a:ea typeface="+mj-ea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7744" y="1052736"/>
            <a:ext cx="3970784" cy="280853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顺序索引</a:t>
            </a:r>
            <a:r>
              <a:rPr lang="en-US" altLang="zh-CN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B</a:t>
            </a:r>
            <a:r>
              <a:rPr lang="en-US" altLang="zh-CN" baseline="30000" dirty="0" smtClean="0"/>
              <a:t>+</a:t>
            </a:r>
            <a:r>
              <a:rPr lang="zh-CN" altLang="en-US" dirty="0" smtClean="0"/>
              <a:t>树索引文件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95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44624"/>
            <a:ext cx="8229600" cy="79208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3200" dirty="0" smtClean="0">
                <a:ea typeface="+mj-ea"/>
              </a:rPr>
              <a:t>B</a:t>
            </a:r>
            <a:r>
              <a:rPr lang="en-US" sz="3200" baseline="30000" dirty="0">
                <a:ea typeface="+mj-ea"/>
              </a:rPr>
              <a:t>+</a:t>
            </a:r>
            <a:r>
              <a:rPr lang="en-US" sz="3200" dirty="0">
                <a:ea typeface="+mj-ea"/>
              </a:rPr>
              <a:t>-</a:t>
            </a:r>
            <a:r>
              <a:rPr lang="en-US" sz="3200" dirty="0" smtClean="0">
                <a:ea typeface="+mj-ea"/>
              </a:rPr>
              <a:t>Trees </a:t>
            </a:r>
            <a:r>
              <a:rPr lang="zh-CN" altLang="en-US" sz="3200" dirty="0" smtClean="0">
                <a:ea typeface="+mj-ea"/>
              </a:rPr>
              <a:t>的叶子结点</a:t>
            </a:r>
            <a:endParaRPr lang="en-US" sz="3200" dirty="0">
              <a:ea typeface="+mj-ea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893862"/>
            <a:ext cx="8568952" cy="20310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对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1, 2, . . ., n–1, </a:t>
            </a:r>
            <a:r>
              <a:rPr lang="zh-CN" altLang="en-US" sz="2000" dirty="0" smtClean="0"/>
              <a:t>指针</a:t>
            </a:r>
            <a:r>
              <a:rPr lang="en-US" altLang="zh-CN" sz="2000" dirty="0" smtClean="0"/>
              <a:t> P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指向具有搜索码值 </a:t>
            </a:r>
            <a:r>
              <a:rPr lang="en-US" altLang="zh-CN" sz="2000" dirty="0" smtClean="0"/>
              <a:t>K</a:t>
            </a:r>
            <a:r>
              <a:rPr lang="en-US" altLang="zh-CN" sz="2000" baseline="-25000" dirty="0" smtClean="0"/>
              <a:t>i </a:t>
            </a:r>
            <a:r>
              <a:rPr lang="zh-CN" altLang="en-US" sz="2000" dirty="0" smtClean="0"/>
              <a:t>为的文件记录</a:t>
            </a:r>
            <a:r>
              <a:rPr lang="en-US" altLang="zh-CN" sz="20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若</a:t>
            </a:r>
            <a:r>
              <a:rPr lang="en-US" altLang="zh-CN" sz="2000" dirty="0" smtClean="0"/>
              <a:t> L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L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是两个叶子结点并且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&lt; j,  </a:t>
            </a:r>
            <a:r>
              <a:rPr lang="zh-CN" altLang="en-US" sz="2000" dirty="0" smtClean="0"/>
              <a:t>那么</a:t>
            </a:r>
            <a:r>
              <a:rPr lang="en-US" altLang="zh-CN" sz="2000" dirty="0"/>
              <a:t>L</a:t>
            </a:r>
            <a:r>
              <a:rPr lang="en-US" altLang="zh-CN" sz="2000" baseline="-25000" dirty="0"/>
              <a:t>i </a:t>
            </a:r>
            <a:r>
              <a:rPr lang="zh-CN" altLang="en-US" sz="2000" dirty="0" smtClean="0"/>
              <a:t>中的所有搜索码值都小于或者等于</a:t>
            </a:r>
            <a:r>
              <a:rPr lang="en-US" altLang="zh-CN" sz="2000" dirty="0" err="1"/>
              <a:t>L</a:t>
            </a:r>
            <a:r>
              <a:rPr lang="en-US" altLang="zh-CN" sz="2000" baseline="-25000" dirty="0" err="1"/>
              <a:t>j</a:t>
            </a:r>
            <a:r>
              <a:rPr lang="zh-CN" altLang="en-US" sz="2000" dirty="0" smtClean="0"/>
              <a:t>中的所有的搜索码的值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P</a:t>
            </a:r>
            <a:r>
              <a:rPr lang="en-US" altLang="zh-CN" sz="2000" baseline="-25000" dirty="0" err="1" smtClean="0"/>
              <a:t>n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按照搜索码顺序指向 下一个叶子结点</a:t>
            </a:r>
            <a:endParaRPr lang="en-US" altLang="zh-CN" sz="2000" dirty="0" smtClean="0"/>
          </a:p>
        </p:txBody>
      </p:sp>
      <p:grpSp>
        <p:nvGrpSpPr>
          <p:cNvPr id="55303" name="Group 7"/>
          <p:cNvGrpSpPr>
            <a:grpSpLocks/>
          </p:cNvGrpSpPr>
          <p:nvPr/>
        </p:nvGrpSpPr>
        <p:grpSpPr bwMode="auto">
          <a:xfrm>
            <a:off x="755576" y="2941662"/>
            <a:ext cx="7505700" cy="3295650"/>
            <a:chOff x="961" y="2239"/>
            <a:chExt cx="4527" cy="1961"/>
          </a:xfrm>
        </p:grpSpPr>
        <p:pic>
          <p:nvPicPr>
            <p:cNvPr id="55301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48" b="9171"/>
            <a:stretch>
              <a:fillRect/>
            </a:stretch>
          </p:blipFill>
          <p:spPr bwMode="auto">
            <a:xfrm>
              <a:off x="961" y="2537"/>
              <a:ext cx="4521" cy="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02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744"/>
            <a:stretch>
              <a:fillRect/>
            </a:stretch>
          </p:blipFill>
          <p:spPr bwMode="auto">
            <a:xfrm>
              <a:off x="967" y="2239"/>
              <a:ext cx="4521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191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08" y="44624"/>
            <a:ext cx="8229600" cy="792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3200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树的非叶子结点</a:t>
            </a:r>
            <a:endParaRPr lang="en-US" altLang="zh-CN" sz="32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非叶子结点形成叶子结点上的一个多级稀疏索引，对每一个非叶结点有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个指针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(m &lt; n):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指针指向的子 树的搜索码均小于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2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 </a:t>
            </a:r>
            <a:r>
              <a:rPr lang="en-US" altLang="zh-CN" i="1" dirty="0" err="1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i</a:t>
            </a:r>
            <a:r>
              <a:rPr lang="en-US" altLang="zh-CN" i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 n–1,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所有</a:t>
            </a:r>
            <a:r>
              <a:rPr lang="en-US" altLang="zh-CN" i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P</a:t>
            </a:r>
            <a:r>
              <a:rPr lang="en-US" altLang="zh-CN" i="1" baseline="-25000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的指向的子树中的搜索码大于或者等于</a:t>
            </a:r>
            <a:r>
              <a:rPr lang="en-US" altLang="zh-CN" i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K</a:t>
            </a:r>
            <a:r>
              <a:rPr lang="en-US" altLang="zh-CN" i="1" baseline="-25000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i</a:t>
            </a:r>
            <a:r>
              <a:rPr lang="en-US" altLang="zh-CN" baseline="-25000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–1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且小于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 </a:t>
            </a:r>
            <a:r>
              <a:rPr lang="en-US" altLang="zh-CN" i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K</a:t>
            </a:r>
            <a:r>
              <a:rPr lang="en-US" altLang="zh-CN" i="1" baseline="-25000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i 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Pn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指向的子树的所有搜索码值均大于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 </a:t>
            </a:r>
            <a:r>
              <a:rPr lang="en-US" altLang="zh-CN" i="1" dirty="0" err="1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K</a:t>
            </a:r>
            <a:r>
              <a:rPr lang="en-US" altLang="zh-CN" i="1" baseline="-25000" dirty="0" err="1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n</a:t>
            </a:r>
            <a:r>
              <a:rPr lang="en-US" altLang="zh-CN" baseline="-25000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–1</a:t>
            </a:r>
          </a:p>
        </p:txBody>
      </p:sp>
      <p:pic>
        <p:nvPicPr>
          <p:cNvPr id="20890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869160"/>
            <a:ext cx="684053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24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08" y="44624"/>
            <a:ext cx="8229600" cy="79208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3200" dirty="0" smtClean="0"/>
              <a:t>B</a:t>
            </a:r>
            <a:r>
              <a:rPr lang="en-US" sz="3200" baseline="30000" dirty="0" smtClean="0"/>
              <a:t>+</a:t>
            </a:r>
            <a:r>
              <a:rPr lang="en-US" sz="3200" dirty="0" smtClean="0"/>
              <a:t>-</a:t>
            </a:r>
            <a:r>
              <a:rPr lang="zh-CN" altLang="en-US" sz="3200" dirty="0" smtClean="0"/>
              <a:t>树的例子</a:t>
            </a:r>
            <a:endParaRPr lang="en-US" sz="3200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3746500"/>
            <a:ext cx="8136904" cy="19867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dirty="0" smtClean="0"/>
              <a:t>叶子结点必须有 </a:t>
            </a:r>
            <a:r>
              <a:rPr lang="en-US" altLang="zh-CN" sz="2200" dirty="0" smtClean="0"/>
              <a:t>3 ~ 5 </a:t>
            </a:r>
            <a:r>
              <a:rPr lang="zh-CN" altLang="en-US" sz="2200" dirty="0"/>
              <a:t>值</a:t>
            </a:r>
            <a:r>
              <a:rPr lang="en-US" altLang="zh-CN" sz="2200" dirty="0" smtClean="0"/>
              <a:t>    (</a:t>
            </a:r>
            <a:r>
              <a:rPr lang="en-US" altLang="zh-CN" sz="2200" dirty="0" smtClean="0">
                <a:sym typeface="Symbol" pitchFamily="18" charset="2"/>
              </a:rPr>
              <a:t>(</a:t>
            </a:r>
            <a:r>
              <a:rPr lang="en-US" altLang="zh-CN" sz="2200" i="1" dirty="0" smtClean="0">
                <a:sym typeface="Symbol" pitchFamily="18" charset="2"/>
              </a:rPr>
              <a:t>6</a:t>
            </a:r>
            <a:r>
              <a:rPr lang="en-US" altLang="zh-CN" sz="2200" dirty="0" smtClean="0">
                <a:sym typeface="Symbol" pitchFamily="18" charset="2"/>
              </a:rPr>
              <a:t>–1)/2 ~ </a:t>
            </a:r>
            <a:r>
              <a:rPr lang="en-US" altLang="zh-CN" sz="2200" i="1" dirty="0" smtClean="0">
                <a:sym typeface="Symbol" pitchFamily="18" charset="2"/>
              </a:rPr>
              <a:t>6 </a:t>
            </a:r>
            <a:r>
              <a:rPr lang="en-US" altLang="zh-CN" sz="2200" dirty="0" smtClean="0">
                <a:sym typeface="Symbol" pitchFamily="18" charset="2"/>
              </a:rPr>
              <a:t>–1).</a:t>
            </a: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sym typeface="Symbol" pitchFamily="18" charset="2"/>
              </a:rPr>
              <a:t>非叶子结点必须有</a:t>
            </a:r>
            <a:r>
              <a:rPr lang="en-US" altLang="zh-CN" sz="2200" dirty="0" smtClean="0">
                <a:sym typeface="Symbol" pitchFamily="18" charset="2"/>
              </a:rPr>
              <a:t>3~6</a:t>
            </a:r>
            <a:r>
              <a:rPr lang="zh-CN" altLang="en-US" sz="2200" dirty="0" smtClean="0">
                <a:sym typeface="Symbol" pitchFamily="18" charset="2"/>
              </a:rPr>
              <a:t>个子女    </a:t>
            </a:r>
            <a:r>
              <a:rPr lang="en-US" altLang="zh-CN" sz="2200" dirty="0" smtClean="0">
                <a:sym typeface="Symbol" pitchFamily="18" charset="2"/>
              </a:rPr>
              <a:t> </a:t>
            </a:r>
            <a:r>
              <a:rPr lang="en-US" altLang="zh-CN" sz="2200" dirty="0" smtClean="0"/>
              <a:t>(</a:t>
            </a:r>
            <a:r>
              <a:rPr lang="en-US" altLang="zh-CN" sz="2200" dirty="0" smtClean="0">
                <a:sym typeface="Symbol" pitchFamily="18" charset="2"/>
              </a:rPr>
              <a:t>(</a:t>
            </a:r>
            <a:r>
              <a:rPr lang="en-US" altLang="zh-CN" sz="2200" i="1" dirty="0" smtClean="0">
                <a:sym typeface="Symbol" pitchFamily="18" charset="2"/>
              </a:rPr>
              <a:t>6</a:t>
            </a:r>
            <a:r>
              <a:rPr lang="en-US" altLang="zh-CN" sz="2200" dirty="0" smtClean="0">
                <a:sym typeface="Symbol" pitchFamily="18" charset="2"/>
              </a:rPr>
              <a:t>/2 ~ </a:t>
            </a:r>
            <a:r>
              <a:rPr lang="en-US" altLang="zh-CN" sz="2200" i="1" dirty="0" smtClean="0">
                <a:sym typeface="Symbol" pitchFamily="18" charset="2"/>
              </a:rPr>
              <a:t>n</a:t>
            </a:r>
            <a:r>
              <a:rPr lang="en-US" altLang="zh-CN" sz="2200" dirty="0" smtClean="0">
                <a:sym typeface="Symbol" pitchFamily="18" charset="2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sym typeface="Symbol" pitchFamily="18" charset="2"/>
              </a:rPr>
              <a:t>根结点必须至少有两个孩子结点</a:t>
            </a:r>
            <a:endParaRPr lang="en-US" altLang="zh-CN" sz="2200" dirty="0" smtClean="0">
              <a:sym typeface="Symbol" pitchFamily="18" charset="2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2706688" y="3379788"/>
            <a:ext cx="3314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/>
              <a:t>B</a:t>
            </a:r>
            <a:r>
              <a:rPr lang="en-US" altLang="zh-CN" sz="1800" baseline="30000"/>
              <a:t>+</a:t>
            </a:r>
            <a:r>
              <a:rPr lang="en-US" altLang="zh-CN" sz="1800"/>
              <a:t>-tree for </a:t>
            </a:r>
            <a:r>
              <a:rPr lang="en-US" altLang="zh-CN" sz="1800" i="1"/>
              <a:t>instructor </a:t>
            </a:r>
            <a:r>
              <a:rPr lang="en-US" altLang="zh-CN" sz="1800"/>
              <a:t>file (</a:t>
            </a:r>
            <a:r>
              <a:rPr lang="en-US" altLang="zh-CN" sz="1800" i="1"/>
              <a:t>n</a:t>
            </a:r>
            <a:r>
              <a:rPr lang="en-US" altLang="zh-CN" sz="1800"/>
              <a:t> = 6)</a:t>
            </a:r>
          </a:p>
        </p:txBody>
      </p:sp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" y="1046115"/>
            <a:ext cx="8798817" cy="209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40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2048"/>
            <a:ext cx="8316416" cy="804664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3200" dirty="0" smtClean="0">
                <a:ea typeface="+mj-ea"/>
              </a:rPr>
              <a:t>B</a:t>
            </a:r>
            <a:r>
              <a:rPr lang="en-US" sz="3200" baseline="30000" dirty="0">
                <a:ea typeface="+mj-ea"/>
              </a:rPr>
              <a:t>+</a:t>
            </a:r>
            <a:r>
              <a:rPr lang="en-US" sz="3200" dirty="0">
                <a:ea typeface="+mj-ea"/>
              </a:rPr>
              <a:t>-</a:t>
            </a:r>
            <a:r>
              <a:rPr lang="en-US" sz="3200" dirty="0" smtClean="0">
                <a:ea typeface="+mj-ea"/>
              </a:rPr>
              <a:t>trees</a:t>
            </a:r>
            <a:r>
              <a:rPr lang="zh-CN" altLang="en-US" sz="3200" dirty="0" smtClean="0">
                <a:ea typeface="+mj-ea"/>
              </a:rPr>
              <a:t>分析</a:t>
            </a:r>
            <a:endParaRPr lang="en-US" sz="3200" dirty="0">
              <a:ea typeface="+mj-ea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08720"/>
            <a:ext cx="8352928" cy="51845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因为内层结点的连接是通过指针，逻辑上相邻的结点并不一定要求物理上相邻</a:t>
            </a:r>
            <a:r>
              <a:rPr lang="en-US" altLang="zh-CN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非叶子结点来自于叶子结点的稀疏索引</a:t>
            </a:r>
            <a:r>
              <a:rPr lang="en-US" altLang="zh-CN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B</a:t>
            </a:r>
            <a:r>
              <a:rPr lang="en-US" altLang="zh-CN" sz="2000" baseline="30000" dirty="0" smtClean="0"/>
              <a:t>+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树具有一个相对较小的级</a:t>
            </a:r>
            <a:endParaRPr lang="en-US" altLang="zh-CN" sz="2000" dirty="0" smtClean="0"/>
          </a:p>
          <a:p>
            <a:pPr lvl="2">
              <a:lnSpc>
                <a:spcPct val="150000"/>
              </a:lnSpc>
            </a:pPr>
            <a:r>
              <a:rPr lang="zh-CN" altLang="en-US" sz="2000" dirty="0" smtClean="0"/>
              <a:t>根结点下一级至少有</a:t>
            </a:r>
            <a:r>
              <a:rPr lang="en-US" altLang="zh-CN" sz="2000" dirty="0" smtClean="0"/>
              <a:t> 2* </a:t>
            </a:r>
            <a:r>
              <a:rPr lang="en-US" altLang="zh-CN" sz="2000" dirty="0" smtClean="0">
                <a:sym typeface="Symbol" pitchFamily="18" charset="2"/>
              </a:rPr>
              <a:t></a:t>
            </a:r>
            <a:r>
              <a:rPr lang="en-US" altLang="zh-CN" sz="2000" dirty="0" smtClean="0"/>
              <a:t>n/2</a:t>
            </a:r>
            <a:r>
              <a:rPr lang="en-US" altLang="zh-CN" sz="2000" dirty="0" smtClean="0">
                <a:sym typeface="Symbol" pitchFamily="18" charset="2"/>
              </a:rPr>
              <a:t> </a:t>
            </a:r>
            <a:r>
              <a:rPr lang="zh-CN" altLang="en-US" sz="2000" dirty="0" smtClean="0">
                <a:sym typeface="Symbol" pitchFamily="18" charset="2"/>
              </a:rPr>
              <a:t>个值</a:t>
            </a:r>
            <a:endParaRPr lang="en-US" altLang="zh-CN" sz="2000" dirty="0" smtClean="0"/>
          </a:p>
          <a:p>
            <a:pPr lvl="2">
              <a:lnSpc>
                <a:spcPct val="150000"/>
              </a:lnSpc>
            </a:pPr>
            <a:r>
              <a:rPr lang="zh-CN" altLang="en-US" sz="2000" dirty="0" smtClean="0"/>
              <a:t>再下一级至少</a:t>
            </a:r>
            <a:r>
              <a:rPr lang="en-US" altLang="zh-CN" sz="2000" dirty="0" smtClean="0"/>
              <a:t> 2* </a:t>
            </a:r>
            <a:r>
              <a:rPr lang="en-US" altLang="zh-CN" sz="2000" dirty="0" smtClean="0">
                <a:sym typeface="Symbol" pitchFamily="18" charset="2"/>
              </a:rPr>
              <a:t></a:t>
            </a:r>
            <a:r>
              <a:rPr lang="en-US" altLang="zh-CN" sz="2000" dirty="0" smtClean="0"/>
              <a:t>n/2</a:t>
            </a:r>
            <a:r>
              <a:rPr lang="en-US" altLang="zh-CN" sz="2000" dirty="0" smtClean="0">
                <a:sym typeface="Symbol" pitchFamily="18" charset="2"/>
              </a:rPr>
              <a:t> * </a:t>
            </a:r>
            <a:r>
              <a:rPr lang="en-US" altLang="zh-CN" sz="2000" dirty="0" smtClean="0"/>
              <a:t>n/2</a:t>
            </a:r>
            <a:r>
              <a:rPr lang="en-US" altLang="zh-CN" sz="2000" dirty="0" smtClean="0">
                <a:sym typeface="Symbol" pitchFamily="18" charset="2"/>
              </a:rPr>
              <a:t>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个值       </a:t>
            </a:r>
            <a:r>
              <a:rPr lang="en-US" altLang="zh-CN" sz="2000" dirty="0" smtClean="0"/>
              <a:t>.. etc.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如果有文件中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K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个搜索码，则树的高度不超过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ym typeface="Symbol" pitchFamily="18" charset="2"/>
              </a:rPr>
              <a:t> </a:t>
            </a:r>
            <a:r>
              <a:rPr lang="en-US" altLang="zh-CN" sz="2000" dirty="0" err="1" smtClean="0">
                <a:sym typeface="Symbol" pitchFamily="18" charset="2"/>
              </a:rPr>
              <a:t>log</a:t>
            </a:r>
            <a:r>
              <a:rPr lang="en-US" altLang="zh-CN" sz="2000" baseline="-25000" dirty="0" err="1" smtClean="0">
                <a:sym typeface="Symbol" pitchFamily="18" charset="2"/>
              </a:rPr>
              <a:t></a:t>
            </a:r>
            <a:r>
              <a:rPr lang="en-US" altLang="zh-CN" sz="2000" i="1" baseline="-25000" dirty="0" err="1" smtClean="0">
                <a:sym typeface="Symbol" pitchFamily="18" charset="2"/>
              </a:rPr>
              <a:t>n</a:t>
            </a:r>
            <a:r>
              <a:rPr lang="en-US" altLang="zh-CN" sz="2000" baseline="-25000" dirty="0" smtClean="0">
                <a:sym typeface="Symbol" pitchFamily="18" charset="2"/>
              </a:rPr>
              <a:t>/2</a:t>
            </a:r>
            <a:r>
              <a:rPr lang="en-US" altLang="zh-CN" sz="2000" dirty="0" smtClean="0">
                <a:sym typeface="Symbol" pitchFamily="18" charset="2"/>
              </a:rPr>
              <a:t>(</a:t>
            </a:r>
            <a:r>
              <a:rPr lang="en-US" altLang="zh-CN" sz="2000" i="1" dirty="0" smtClean="0">
                <a:sym typeface="Symbol" pitchFamily="18" charset="2"/>
              </a:rPr>
              <a:t>K</a:t>
            </a:r>
            <a:r>
              <a:rPr lang="en-US" altLang="zh-CN" sz="2000" dirty="0" smtClean="0">
                <a:sym typeface="Symbol" pitchFamily="18" charset="2"/>
              </a:rPr>
              <a:t>)</a:t>
            </a:r>
            <a:r>
              <a:rPr lang="zh-CN" altLang="en-US" sz="2000" dirty="0" smtClean="0">
                <a:sym typeface="Symbol" pitchFamily="18" charset="2"/>
              </a:rPr>
              <a:t>，相比而言，二叉树查找路径到</a:t>
            </a:r>
            <a:r>
              <a:rPr lang="en-US" altLang="zh-CN" sz="2000" dirty="0">
                <a:sym typeface="Symbol" pitchFamily="18" charset="2"/>
              </a:rPr>
              <a:t> </a:t>
            </a:r>
            <a:r>
              <a:rPr lang="en-US" altLang="zh-CN" sz="2000" dirty="0" smtClean="0">
                <a:sym typeface="Symbol" pitchFamily="18" charset="2"/>
              </a:rPr>
              <a:t>log</a:t>
            </a:r>
            <a:r>
              <a:rPr lang="en-US" altLang="zh-CN" sz="2000" baseline="-25000" dirty="0" smtClean="0">
                <a:sym typeface="Symbol" pitchFamily="18" charset="2"/>
              </a:rPr>
              <a:t>2</a:t>
            </a:r>
            <a:r>
              <a:rPr lang="en-US" altLang="zh-CN" sz="2000" dirty="0" smtClean="0">
                <a:sym typeface="Symbol" pitchFamily="18" charset="2"/>
              </a:rPr>
              <a:t>(</a:t>
            </a:r>
            <a:r>
              <a:rPr lang="en-US" altLang="zh-CN" sz="2000" i="1" dirty="0" smtClean="0">
                <a:sym typeface="Symbol" pitchFamily="18" charset="2"/>
              </a:rPr>
              <a:t>K</a:t>
            </a:r>
            <a:r>
              <a:rPr lang="en-US" altLang="zh-CN" sz="2000" dirty="0">
                <a:sym typeface="Symbol" pitchFamily="18" charset="2"/>
              </a:rPr>
              <a:t>)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因此搜索效率很高</a:t>
            </a:r>
            <a:r>
              <a:rPr lang="en-US" altLang="zh-CN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插入和删除能被高效处理，因为索引可以被处理在对数时间内。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1577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08" y="-27384"/>
            <a:ext cx="8229600" cy="864096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3200" dirty="0" smtClean="0">
                <a:ea typeface="+mj-ea"/>
              </a:rPr>
              <a:t>B</a:t>
            </a:r>
            <a:r>
              <a:rPr lang="en-US" sz="3200" baseline="30000" dirty="0">
                <a:ea typeface="+mj-ea"/>
              </a:rPr>
              <a:t>+</a:t>
            </a:r>
            <a:r>
              <a:rPr lang="en-US" sz="3200" dirty="0">
                <a:ea typeface="+mj-ea"/>
              </a:rPr>
              <a:t>-</a:t>
            </a:r>
            <a:r>
              <a:rPr lang="en-US" sz="3200" dirty="0" smtClean="0">
                <a:ea typeface="+mj-ea"/>
              </a:rPr>
              <a:t>Trees</a:t>
            </a:r>
            <a:r>
              <a:rPr lang="zh-CN" altLang="en-US" sz="3200" dirty="0" smtClean="0">
                <a:ea typeface="+mj-ea"/>
              </a:rPr>
              <a:t>查询</a:t>
            </a:r>
            <a:endParaRPr lang="en-US" sz="3200" dirty="0">
              <a:ea typeface="+mj-ea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819150"/>
            <a:ext cx="8629525" cy="2753866"/>
          </a:xfrm>
        </p:spPr>
        <p:txBody>
          <a:bodyPr/>
          <a:lstStyle/>
          <a:p>
            <a:pPr marL="381000" indent="-381000">
              <a:lnSpc>
                <a:spcPct val="80000"/>
              </a:lnSpc>
            </a:pPr>
            <a:r>
              <a:rPr lang="en-US" altLang="zh-CN" sz="1800" dirty="0" smtClean="0"/>
              <a:t>Find record with search-key value </a:t>
            </a:r>
            <a:r>
              <a:rPr lang="en-US" altLang="zh-CN" sz="1800" i="1" dirty="0" smtClean="0"/>
              <a:t>V.</a:t>
            </a:r>
          </a:p>
          <a:p>
            <a:pPr marL="800100" lvl="1" indent="-342900">
              <a:lnSpc>
                <a:spcPct val="80000"/>
              </a:lnSpc>
              <a:buFont typeface="Monotype Sorts" charset="2"/>
              <a:buAutoNum type="arabicPeriod"/>
            </a:pPr>
            <a:r>
              <a:rPr lang="en-US" altLang="zh-CN" sz="1800" i="1" dirty="0" smtClean="0"/>
              <a:t>C=root</a:t>
            </a:r>
          </a:p>
          <a:p>
            <a:pPr marL="800100" lvl="1" indent="-342900">
              <a:lnSpc>
                <a:spcPct val="80000"/>
              </a:lnSpc>
              <a:buFont typeface="Monotype Sorts" charset="2"/>
              <a:buAutoNum type="arabicPeriod"/>
            </a:pPr>
            <a:r>
              <a:rPr lang="en-US" altLang="zh-CN" sz="1800" dirty="0" smtClean="0"/>
              <a:t>While C is not a leaf node {</a:t>
            </a:r>
          </a:p>
          <a:p>
            <a:pPr marL="1200150" lvl="2" indent="-342900">
              <a:lnSpc>
                <a:spcPct val="80000"/>
              </a:lnSpc>
              <a:buFont typeface="Monotype Sorts" charset="2"/>
              <a:buAutoNum type="arabicPeriod"/>
            </a:pPr>
            <a:r>
              <a:rPr lang="en-US" altLang="zh-CN" sz="1800" dirty="0" smtClean="0"/>
              <a:t>Let </a:t>
            </a:r>
            <a:r>
              <a:rPr lang="en-US" altLang="zh-CN" sz="1800" i="1" dirty="0" err="1" smtClean="0"/>
              <a:t>i</a:t>
            </a:r>
            <a:r>
              <a:rPr lang="en-US" altLang="zh-CN" sz="1800" i="1" dirty="0" smtClean="0"/>
              <a:t> </a:t>
            </a:r>
            <a:r>
              <a:rPr lang="en-US" altLang="zh-CN" sz="1800" dirty="0" smtClean="0"/>
              <a:t>be least value </a:t>
            </a:r>
            <a:r>
              <a:rPr lang="en-US" altLang="zh-CN" sz="1800" dirty="0" err="1" smtClean="0"/>
              <a:t>s.t.</a:t>
            </a:r>
            <a:r>
              <a:rPr lang="en-US" altLang="zh-CN" sz="1800" dirty="0" smtClean="0"/>
              <a:t> </a:t>
            </a:r>
            <a:r>
              <a:rPr lang="en-US" altLang="zh-CN" sz="1800" i="1" dirty="0" smtClean="0"/>
              <a:t>V </a:t>
            </a:r>
            <a:r>
              <a:rPr lang="en-US" altLang="zh-CN" sz="1800" i="1" dirty="0" smtClean="0">
                <a:sym typeface="Symbol" pitchFamily="18" charset="2"/>
              </a:rPr>
              <a:t> </a:t>
            </a:r>
            <a:r>
              <a:rPr lang="en-US" altLang="zh-CN" sz="1800" i="1" dirty="0" smtClean="0"/>
              <a:t>K</a:t>
            </a:r>
            <a:r>
              <a:rPr lang="en-US" altLang="zh-CN" sz="1800" i="1" baseline="-25000" dirty="0" smtClean="0"/>
              <a:t>i</a:t>
            </a:r>
            <a:r>
              <a:rPr lang="en-US" altLang="zh-CN" sz="1800" i="1" dirty="0" smtClean="0"/>
              <a:t>.</a:t>
            </a:r>
            <a:endParaRPr lang="en-US" altLang="zh-CN" sz="1800" dirty="0" smtClean="0"/>
          </a:p>
          <a:p>
            <a:pPr marL="1200150" lvl="2" indent="-342900">
              <a:lnSpc>
                <a:spcPct val="80000"/>
              </a:lnSpc>
              <a:buFont typeface="Monotype Sorts" charset="2"/>
              <a:buAutoNum type="arabicPeriod"/>
            </a:pPr>
            <a:r>
              <a:rPr lang="en-US" altLang="zh-CN" sz="1800" dirty="0" smtClean="0"/>
              <a:t>If no such exists, set </a:t>
            </a:r>
            <a:r>
              <a:rPr lang="en-US" altLang="zh-CN" sz="1800" i="1" dirty="0" smtClean="0"/>
              <a:t>C</a:t>
            </a:r>
            <a:r>
              <a:rPr lang="en-US" altLang="zh-CN" sz="1800" dirty="0" smtClean="0"/>
              <a:t> = </a:t>
            </a:r>
            <a:r>
              <a:rPr lang="en-US" altLang="zh-CN" sz="1800" i="1" dirty="0" smtClean="0">
                <a:sym typeface="Symbol" pitchFamily="18" charset="2"/>
              </a:rPr>
              <a:t>last non-null pointer in C</a:t>
            </a:r>
            <a:r>
              <a:rPr lang="en-US" altLang="zh-CN" sz="1800" dirty="0" smtClean="0">
                <a:sym typeface="Symbol" pitchFamily="18" charset="2"/>
              </a:rPr>
              <a:t> </a:t>
            </a:r>
          </a:p>
          <a:p>
            <a:pPr marL="1200150" lvl="2" indent="-342900">
              <a:lnSpc>
                <a:spcPct val="80000"/>
              </a:lnSpc>
              <a:buFont typeface="Monotype Sorts" charset="2"/>
              <a:buAutoNum type="arabicPeriod"/>
            </a:pPr>
            <a:r>
              <a:rPr lang="en-US" altLang="zh-CN" sz="1800" dirty="0" smtClean="0"/>
              <a:t>Else { if (V= </a:t>
            </a:r>
            <a:r>
              <a:rPr lang="en-US" altLang="zh-CN" sz="1800" i="1" dirty="0" smtClean="0"/>
              <a:t>K</a:t>
            </a:r>
            <a:r>
              <a:rPr lang="en-US" altLang="zh-CN" sz="1800" i="1" baseline="-25000" dirty="0" smtClean="0"/>
              <a:t>i</a:t>
            </a:r>
            <a:r>
              <a:rPr lang="en-US" altLang="zh-CN" sz="1800" dirty="0" smtClean="0"/>
              <a:t> ) Set C = </a:t>
            </a:r>
            <a:r>
              <a:rPr lang="en-US" altLang="zh-CN" sz="1800" i="1" dirty="0" smtClean="0"/>
              <a:t>P</a:t>
            </a:r>
            <a:r>
              <a:rPr lang="en-US" altLang="zh-CN" sz="1800" i="1" baseline="-25000" dirty="0" smtClean="0"/>
              <a:t>i +1  </a:t>
            </a:r>
            <a:r>
              <a:rPr lang="en-US" altLang="zh-CN" sz="1800" dirty="0" smtClean="0"/>
              <a:t>else </a:t>
            </a:r>
            <a:r>
              <a:rPr lang="en-US" altLang="zh-CN" sz="1800" dirty="0" smtClean="0">
                <a:sym typeface="Symbol" pitchFamily="18" charset="2"/>
              </a:rPr>
              <a:t>set </a:t>
            </a:r>
            <a:r>
              <a:rPr lang="en-US" altLang="zh-CN" sz="1800" i="1" dirty="0" smtClean="0">
                <a:sym typeface="Symbol" pitchFamily="18" charset="2"/>
              </a:rPr>
              <a:t>C</a:t>
            </a:r>
            <a:r>
              <a:rPr lang="en-US" altLang="zh-CN" sz="1800" dirty="0" smtClean="0">
                <a:sym typeface="Symbol" pitchFamily="18" charset="2"/>
              </a:rPr>
              <a:t> = </a:t>
            </a:r>
            <a:r>
              <a:rPr lang="en-US" altLang="zh-CN" sz="1800" i="1" dirty="0" smtClean="0"/>
              <a:t>P</a:t>
            </a:r>
            <a:r>
              <a:rPr lang="en-US" altLang="zh-CN" sz="1800" i="1" baseline="-25000" dirty="0" smtClean="0"/>
              <a:t>i</a:t>
            </a:r>
            <a:r>
              <a:rPr lang="en-US" altLang="zh-CN" sz="1800" dirty="0" smtClean="0"/>
              <a:t>}  }</a:t>
            </a:r>
          </a:p>
          <a:p>
            <a:pPr marL="800100" lvl="1" indent="-342900">
              <a:lnSpc>
                <a:spcPct val="80000"/>
              </a:lnSpc>
              <a:buFont typeface="Monotype Sorts" charset="2"/>
              <a:buAutoNum type="arabicPeriod"/>
            </a:pPr>
            <a:r>
              <a:rPr lang="en-US" altLang="zh-CN" sz="1800" dirty="0" smtClean="0"/>
              <a:t>Let </a:t>
            </a:r>
            <a:r>
              <a:rPr lang="en-US" altLang="zh-CN" sz="1800" i="1" dirty="0" err="1" smtClean="0"/>
              <a:t>i</a:t>
            </a:r>
            <a:r>
              <a:rPr lang="en-US" altLang="zh-CN" sz="1800" i="1" dirty="0" smtClean="0"/>
              <a:t> </a:t>
            </a:r>
            <a:r>
              <a:rPr lang="en-US" altLang="zh-CN" sz="1800" dirty="0" smtClean="0"/>
              <a:t>be least value </a:t>
            </a:r>
            <a:r>
              <a:rPr lang="en-US" altLang="zh-CN" sz="1800" dirty="0" err="1" smtClean="0"/>
              <a:t>s.t.</a:t>
            </a:r>
            <a:r>
              <a:rPr lang="en-US" altLang="zh-CN" sz="1800" dirty="0" smtClean="0"/>
              <a:t> </a:t>
            </a:r>
            <a:r>
              <a:rPr lang="en-US" altLang="zh-CN" sz="1800" i="1" dirty="0" smtClean="0"/>
              <a:t>K</a:t>
            </a:r>
            <a:r>
              <a:rPr lang="en-US" altLang="zh-CN" sz="1800" i="1" baseline="-25000" dirty="0" smtClean="0"/>
              <a:t>i</a:t>
            </a:r>
            <a:r>
              <a:rPr lang="en-US" altLang="zh-CN" sz="1800" i="1" dirty="0" smtClean="0"/>
              <a:t> = V</a:t>
            </a:r>
          </a:p>
          <a:p>
            <a:pPr marL="800100" lvl="1" indent="-342900">
              <a:lnSpc>
                <a:spcPct val="80000"/>
              </a:lnSpc>
              <a:buFont typeface="Monotype Sorts" charset="2"/>
              <a:buAutoNum type="arabicPeriod"/>
            </a:pPr>
            <a:r>
              <a:rPr lang="en-US" altLang="zh-CN" sz="1800" dirty="0" smtClean="0"/>
              <a:t>If there is such a value </a:t>
            </a:r>
            <a:r>
              <a:rPr lang="en-US" altLang="zh-CN" sz="1800" i="1" dirty="0" err="1" smtClean="0"/>
              <a:t>i</a:t>
            </a:r>
            <a:r>
              <a:rPr lang="en-US" altLang="zh-CN" sz="1800" i="1" dirty="0" smtClean="0"/>
              <a:t>, </a:t>
            </a:r>
            <a:r>
              <a:rPr lang="en-US" altLang="zh-CN" sz="1800" dirty="0" smtClean="0"/>
              <a:t> follow pointer </a:t>
            </a:r>
            <a:r>
              <a:rPr lang="en-US" altLang="zh-CN" sz="1800" i="1" dirty="0" smtClean="0"/>
              <a:t>P</a:t>
            </a:r>
            <a:r>
              <a:rPr lang="en-US" altLang="zh-CN" sz="1800" i="1" baseline="-25000" dirty="0" smtClean="0"/>
              <a:t>i</a:t>
            </a:r>
            <a:r>
              <a:rPr lang="en-US" altLang="zh-CN" sz="1800" i="1" dirty="0" smtClean="0"/>
              <a:t>  </a:t>
            </a:r>
            <a:r>
              <a:rPr lang="en-US" altLang="zh-CN" sz="1800" dirty="0" smtClean="0"/>
              <a:t>to the desired record.</a:t>
            </a:r>
          </a:p>
          <a:p>
            <a:pPr marL="800100" lvl="1" indent="-342900">
              <a:lnSpc>
                <a:spcPct val="80000"/>
              </a:lnSpc>
              <a:buFont typeface="Monotype Sorts" charset="2"/>
              <a:buAutoNum type="arabicPeriod"/>
            </a:pPr>
            <a:r>
              <a:rPr lang="en-US" altLang="zh-CN" sz="1800" dirty="0" smtClean="0"/>
              <a:t>Else no record with search-key value </a:t>
            </a:r>
            <a:r>
              <a:rPr lang="en-US" altLang="zh-CN" sz="1800" i="1" dirty="0" smtClean="0"/>
              <a:t>k</a:t>
            </a:r>
            <a:r>
              <a:rPr lang="en-US" altLang="zh-CN" sz="1800" dirty="0" smtClean="0"/>
              <a:t> exists.</a:t>
            </a:r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29000"/>
            <a:ext cx="895971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8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08" y="53752"/>
            <a:ext cx="8301608" cy="78296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3200" dirty="0" smtClean="0">
                <a:ea typeface="+mj-ea"/>
              </a:rPr>
              <a:t>B</a:t>
            </a:r>
            <a:r>
              <a:rPr lang="en-US" sz="3200" baseline="30000" dirty="0">
                <a:ea typeface="+mj-ea"/>
              </a:rPr>
              <a:t>+-</a:t>
            </a:r>
            <a:r>
              <a:rPr lang="en-US" sz="3200" dirty="0" smtClean="0">
                <a:ea typeface="+mj-ea"/>
              </a:rPr>
              <a:t>Trees</a:t>
            </a:r>
            <a:r>
              <a:rPr lang="zh-CN" altLang="en-US" sz="3200" dirty="0" smtClean="0">
                <a:ea typeface="+mj-ea"/>
              </a:rPr>
              <a:t>查询分析</a:t>
            </a:r>
            <a:endParaRPr lang="en-US" sz="3200" dirty="0">
              <a:ea typeface="+mj-ea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80728"/>
            <a:ext cx="8208912" cy="36724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dirty="0" smtClean="0"/>
              <a:t>若文件中有</a:t>
            </a:r>
            <a:r>
              <a:rPr lang="en-US" altLang="zh-CN" sz="2200" i="1" dirty="0" smtClean="0"/>
              <a:t>K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个搜索码值，则树的 高度不超过</a:t>
            </a:r>
            <a:r>
              <a:rPr lang="en-US" altLang="zh-CN" sz="2200" dirty="0" smtClean="0">
                <a:sym typeface="Symbol" pitchFamily="18" charset="2"/>
              </a:rPr>
              <a:t></a:t>
            </a:r>
            <a:r>
              <a:rPr lang="en-US" altLang="zh-CN" sz="2200" dirty="0" err="1" smtClean="0">
                <a:sym typeface="Symbol" pitchFamily="18" charset="2"/>
              </a:rPr>
              <a:t>log</a:t>
            </a:r>
            <a:r>
              <a:rPr lang="en-US" altLang="zh-CN" sz="2200" baseline="-25000" dirty="0" err="1" smtClean="0">
                <a:sym typeface="Symbol" pitchFamily="18" charset="2"/>
              </a:rPr>
              <a:t></a:t>
            </a:r>
            <a:r>
              <a:rPr lang="en-US" altLang="zh-CN" sz="2200" i="1" baseline="-25000" dirty="0" err="1" smtClean="0">
                <a:sym typeface="Symbol" pitchFamily="18" charset="2"/>
              </a:rPr>
              <a:t>n</a:t>
            </a:r>
            <a:r>
              <a:rPr lang="en-US" altLang="zh-CN" sz="2200" baseline="-25000" dirty="0" smtClean="0">
                <a:sym typeface="Symbol" pitchFamily="18" charset="2"/>
              </a:rPr>
              <a:t>/2</a:t>
            </a:r>
            <a:r>
              <a:rPr lang="en-US" altLang="zh-CN" sz="2200" dirty="0" smtClean="0">
                <a:sym typeface="Symbol" pitchFamily="18" charset="2"/>
              </a:rPr>
              <a:t>(</a:t>
            </a:r>
            <a:r>
              <a:rPr lang="en-US" altLang="zh-CN" sz="2200" i="1" dirty="0" smtClean="0">
                <a:sym typeface="Symbol" pitchFamily="18" charset="2"/>
              </a:rPr>
              <a:t>K</a:t>
            </a:r>
            <a:r>
              <a:rPr lang="en-US" altLang="zh-CN" sz="2200" dirty="0" smtClean="0">
                <a:sym typeface="Symbol" pitchFamily="18" charset="2"/>
              </a:rPr>
              <a:t>).</a:t>
            </a: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sym typeface="Symbol" pitchFamily="18" charset="2"/>
              </a:rPr>
              <a:t>一个结点一般和一个磁盘块大小一致，典型</a:t>
            </a:r>
            <a:r>
              <a:rPr lang="en-US" altLang="zh-CN" sz="2200" dirty="0" smtClean="0">
                <a:sym typeface="Symbol" pitchFamily="18" charset="2"/>
              </a:rPr>
              <a:t> 4 kilobytes</a:t>
            </a:r>
          </a:p>
          <a:p>
            <a:pPr lvl="1">
              <a:lnSpc>
                <a:spcPct val="150000"/>
              </a:lnSpc>
            </a:pPr>
            <a:r>
              <a:rPr lang="en-US" altLang="zh-CN" sz="2200" i="1" dirty="0" smtClean="0">
                <a:sym typeface="Symbol" pitchFamily="18" charset="2"/>
              </a:rPr>
              <a:t>n</a:t>
            </a:r>
            <a:r>
              <a:rPr lang="en-US" altLang="zh-CN" sz="2200" dirty="0" smtClean="0">
                <a:sym typeface="Symbol" pitchFamily="18" charset="2"/>
              </a:rPr>
              <a:t> </a:t>
            </a:r>
            <a:r>
              <a:rPr lang="zh-CN" altLang="en-US" sz="2200" dirty="0" smtClean="0">
                <a:sym typeface="Symbol" pitchFamily="18" charset="2"/>
              </a:rPr>
              <a:t>典型的取值为</a:t>
            </a:r>
            <a:r>
              <a:rPr lang="en-US" altLang="zh-CN" sz="2200" dirty="0" smtClean="0">
                <a:sym typeface="Symbol" pitchFamily="18" charset="2"/>
              </a:rPr>
              <a:t> 100 </a:t>
            </a:r>
            <a:r>
              <a:rPr lang="zh-CN" altLang="en-US" sz="2200" dirty="0" smtClean="0">
                <a:sym typeface="Symbol" pitchFamily="18" charset="2"/>
              </a:rPr>
              <a:t>左右</a:t>
            </a:r>
            <a:r>
              <a:rPr lang="en-US" altLang="zh-CN" sz="2200" dirty="0" smtClean="0">
                <a:sym typeface="Symbol" pitchFamily="18" charset="2"/>
              </a:rPr>
              <a:t> (40 bytes per index entry).</a:t>
            </a: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sym typeface="Symbol" pitchFamily="18" charset="2"/>
              </a:rPr>
              <a:t>假设有</a:t>
            </a:r>
            <a:r>
              <a:rPr lang="en-US" altLang="zh-CN" sz="2200" dirty="0" smtClean="0">
                <a:sym typeface="Symbol" pitchFamily="18" charset="2"/>
              </a:rPr>
              <a:t> 1 </a:t>
            </a:r>
            <a:r>
              <a:rPr lang="zh-CN" altLang="en-US" sz="2200" dirty="0" smtClean="0">
                <a:sym typeface="Symbol" pitchFamily="18" charset="2"/>
              </a:rPr>
              <a:t>百万个搜索码值且</a:t>
            </a:r>
            <a:r>
              <a:rPr lang="en-US" altLang="zh-CN" sz="2200" dirty="0" smtClean="0">
                <a:sym typeface="Symbol" pitchFamily="18" charset="2"/>
              </a:rPr>
              <a:t> </a:t>
            </a:r>
            <a:r>
              <a:rPr lang="en-US" altLang="zh-CN" sz="2200" i="1" dirty="0" smtClean="0">
                <a:sym typeface="Symbol" pitchFamily="18" charset="2"/>
              </a:rPr>
              <a:t>n</a:t>
            </a:r>
            <a:r>
              <a:rPr lang="en-US" altLang="zh-CN" sz="2200" dirty="0" smtClean="0">
                <a:sym typeface="Symbol" pitchFamily="18" charset="2"/>
              </a:rPr>
              <a:t> = 100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 smtClean="0">
                <a:sym typeface="Symbol" pitchFamily="18" charset="2"/>
              </a:rPr>
              <a:t>则最多</a:t>
            </a:r>
            <a:r>
              <a:rPr lang="en-US" altLang="zh-CN" sz="2200" i="1" dirty="0" smtClean="0">
                <a:sym typeface="Symbol" pitchFamily="18" charset="2"/>
              </a:rPr>
              <a:t> log</a:t>
            </a:r>
            <a:r>
              <a:rPr lang="en-US" altLang="zh-CN" sz="2200" baseline="-25000" dirty="0" smtClean="0">
                <a:sym typeface="Symbol" pitchFamily="18" charset="2"/>
              </a:rPr>
              <a:t>50</a:t>
            </a:r>
            <a:r>
              <a:rPr lang="en-US" altLang="zh-CN" sz="2200" dirty="0" smtClean="0">
                <a:sym typeface="Symbol" pitchFamily="18" charset="2"/>
              </a:rPr>
              <a:t>(1,000,000) = 4 nodes </a:t>
            </a:r>
            <a:r>
              <a:rPr lang="zh-CN" altLang="en-US" sz="2200" dirty="0" smtClean="0">
                <a:sym typeface="Symbol" pitchFamily="18" charset="2"/>
              </a:rPr>
              <a:t>就可以获得查询</a:t>
            </a:r>
            <a:r>
              <a:rPr lang="en-US" altLang="zh-CN" sz="2200" dirty="0" smtClean="0">
                <a:sym typeface="Symbol" pitchFamily="18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sym typeface="Symbol" pitchFamily="18" charset="2"/>
              </a:rPr>
              <a:t>对比 平衡二叉树 </a:t>
            </a:r>
            <a:r>
              <a:rPr lang="en-US" altLang="zh-CN" sz="2200" dirty="0" smtClean="0">
                <a:sym typeface="Symbol" pitchFamily="18" charset="2"/>
              </a:rPr>
              <a:t>— </a:t>
            </a:r>
            <a:r>
              <a:rPr lang="zh-CN" altLang="en-US" sz="2200" dirty="0" smtClean="0">
                <a:sym typeface="Symbol" pitchFamily="18" charset="2"/>
              </a:rPr>
              <a:t>大约需要访问</a:t>
            </a:r>
            <a:r>
              <a:rPr lang="en-US" altLang="zh-CN" sz="2200" dirty="0" smtClean="0">
                <a:sym typeface="Symbol" pitchFamily="18" charset="2"/>
              </a:rPr>
              <a:t> 20 </a:t>
            </a:r>
            <a:r>
              <a:rPr lang="zh-CN" altLang="en-US" sz="2200" dirty="0" smtClean="0">
                <a:sym typeface="Symbol" pitchFamily="18" charset="2"/>
              </a:rPr>
              <a:t>个结点才能获得查询</a:t>
            </a:r>
            <a:endParaRPr lang="en-US" altLang="zh-CN" sz="2200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1114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08" y="44624"/>
            <a:ext cx="8301608" cy="79208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3200" dirty="0" smtClean="0">
                <a:ea typeface="+mj-ea"/>
              </a:rPr>
              <a:t>B</a:t>
            </a:r>
            <a:r>
              <a:rPr lang="en-US" sz="3200" baseline="30000" dirty="0">
                <a:ea typeface="+mj-ea"/>
              </a:rPr>
              <a:t>+</a:t>
            </a:r>
            <a:r>
              <a:rPr lang="en-US" sz="3200" dirty="0">
                <a:ea typeface="+mj-ea"/>
              </a:rPr>
              <a:t>-</a:t>
            </a:r>
            <a:r>
              <a:rPr lang="en-US" sz="3200" dirty="0" smtClean="0">
                <a:ea typeface="+mj-ea"/>
              </a:rPr>
              <a:t>Trees</a:t>
            </a:r>
            <a:r>
              <a:rPr lang="zh-CN" altLang="en-US" sz="3200" dirty="0" smtClean="0">
                <a:ea typeface="+mj-ea"/>
              </a:rPr>
              <a:t>更新</a:t>
            </a:r>
            <a:r>
              <a:rPr lang="en-US" sz="3200" dirty="0" smtClean="0">
                <a:ea typeface="+mj-ea"/>
              </a:rPr>
              <a:t>:  </a:t>
            </a:r>
            <a:r>
              <a:rPr lang="zh-CN" altLang="en-US" sz="3200" dirty="0" smtClean="0">
                <a:ea typeface="+mj-ea"/>
              </a:rPr>
              <a:t>插入</a:t>
            </a:r>
            <a:endParaRPr lang="en-US" sz="3200" dirty="0">
              <a:ea typeface="+mj-ea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513"/>
            <a:ext cx="8686800" cy="331259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找到搜索码值可能出现的叶子结点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Monotype Sorts" charset="2"/>
              <a:buAutoNum type="arabicPeriod"/>
            </a:pPr>
            <a:r>
              <a:rPr lang="zh-CN" altLang="en-US" dirty="0" smtClean="0"/>
              <a:t>把记录插入文件中；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 typeface="Monotype Sorts" charset="2"/>
              <a:buAutoNum type="arabicPeriod"/>
            </a:pPr>
            <a:r>
              <a:rPr lang="zh-CN" altLang="en-US" dirty="0" smtClean="0"/>
              <a:t>如果叶子结点中存在空位，将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数据对</a:t>
            </a:r>
            <a:r>
              <a:rPr lang="en-US" altLang="zh-CN" dirty="0" smtClean="0"/>
              <a:t>(key-value, pointer) </a:t>
            </a:r>
            <a:r>
              <a:rPr lang="zh-CN" altLang="en-US" dirty="0" smtClean="0"/>
              <a:t>插入到叶子结点中；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 typeface="Monotype Sorts" charset="2"/>
              <a:buAutoNum type="arabicPeriod"/>
            </a:pPr>
            <a:r>
              <a:rPr lang="zh-CN" altLang="en-US" dirty="0" smtClean="0"/>
              <a:t>否则，对结点进行分裂。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020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Updates on B</a:t>
            </a:r>
            <a:r>
              <a:rPr lang="en-US" baseline="30000">
                <a:ea typeface="+mj-ea"/>
              </a:rPr>
              <a:t>+</a:t>
            </a:r>
            <a:r>
              <a:rPr lang="en-US">
                <a:ea typeface="+mj-ea"/>
              </a:rPr>
              <a:t>-Trees:  Insertion (Cont.)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08720"/>
            <a:ext cx="8640960" cy="3456384"/>
          </a:xfrm>
        </p:spPr>
        <p:txBody>
          <a:bodyPr/>
          <a:lstStyle/>
          <a:p>
            <a:r>
              <a:rPr lang="zh-CN" altLang="en-US" sz="2200" dirty="0" smtClean="0"/>
              <a:t>结点分裂</a:t>
            </a:r>
            <a:r>
              <a:rPr lang="en-US" altLang="zh-CN" sz="2200" dirty="0" smtClean="0"/>
              <a:t>: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 smtClean="0"/>
              <a:t>把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对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(search-key value, pointer) (</a:t>
            </a:r>
            <a:r>
              <a:rPr lang="zh-CN" altLang="en-US" sz="2000" dirty="0" smtClean="0"/>
              <a:t>结点中原有的</a:t>
            </a:r>
            <a:r>
              <a:rPr lang="en-US" altLang="zh-CN" sz="2000" dirty="0" smtClean="0"/>
              <a:t>n-1</a:t>
            </a:r>
            <a:r>
              <a:rPr lang="zh-CN" altLang="en-US" sz="2000" dirty="0" smtClean="0"/>
              <a:t>个值再加上新插入的值）分为两组，前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ym typeface="Symbol" pitchFamily="18" charset="2"/>
              </a:rPr>
              <a:t></a:t>
            </a:r>
            <a:r>
              <a:rPr lang="en-US" altLang="zh-CN" sz="2000" i="1" dirty="0" smtClean="0">
                <a:sym typeface="Symbol" pitchFamily="18" charset="2"/>
              </a:rPr>
              <a:t>n</a:t>
            </a:r>
            <a:r>
              <a:rPr lang="en-US" altLang="zh-CN" sz="2000" dirty="0" smtClean="0">
                <a:sym typeface="Symbol" pitchFamily="18" charset="2"/>
              </a:rPr>
              <a:t>/2</a:t>
            </a:r>
            <a:r>
              <a:rPr lang="zh-CN" altLang="en-US" sz="2000" dirty="0" smtClean="0">
                <a:sym typeface="Symbol" pitchFamily="18" charset="2"/>
              </a:rPr>
              <a:t>个放在原来的结点，剩下的放入到 新的结点</a:t>
            </a:r>
            <a:r>
              <a:rPr lang="en-US" altLang="zh-CN" sz="2000" dirty="0" smtClean="0">
                <a:sym typeface="Symbol" pitchFamily="18" charset="2"/>
              </a:rPr>
              <a:t>.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 smtClean="0">
                <a:sym typeface="Symbol" pitchFamily="18" charset="2"/>
              </a:rPr>
              <a:t>在分裂后，将新的叶结点插入到树结构中</a:t>
            </a:r>
            <a:r>
              <a:rPr lang="en-US" altLang="zh-CN" sz="2000" dirty="0" smtClean="0">
                <a:sym typeface="Symbol" pitchFamily="18" charset="2"/>
              </a:rPr>
              <a:t>. 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 smtClean="0">
                <a:sym typeface="Symbol" pitchFamily="18" charset="2"/>
              </a:rPr>
              <a:t>如果父结点也满了，则父结点必须继续分裂</a:t>
            </a:r>
            <a:r>
              <a:rPr lang="en-US" altLang="zh-CN" sz="2000" dirty="0" smtClean="0">
                <a:sym typeface="Symbol" pitchFamily="18" charset="2"/>
              </a:rPr>
              <a:t>.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 smtClean="0"/>
              <a:t>最坏的情况是，叶结点到根结点的路径上所有的结点均要分裂，如果根本身也要分裂了，那么整棵树的深度就要增加了</a:t>
            </a:r>
            <a:r>
              <a:rPr lang="en-US" altLang="zh-CN" sz="2000" dirty="0" smtClean="0"/>
              <a:t>. 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483586" y="5457418"/>
            <a:ext cx="840889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插入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Adams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后结点分裂的结果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下一步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将条目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(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Califieri,pointer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-to-new-node)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插入到父结点中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168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20"/>
            <a:ext cx="745966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58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192" y="11088"/>
            <a:ext cx="8293224" cy="8256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3200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-Tree 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插入</a:t>
            </a:r>
            <a:endParaRPr lang="en-US" altLang="zh-CN" sz="32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2217738" y="5921375"/>
            <a:ext cx="475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/>
              <a:t>B</a:t>
            </a:r>
            <a:r>
              <a:rPr lang="en-US" altLang="zh-CN" sz="1800" baseline="30000"/>
              <a:t>+</a:t>
            </a:r>
            <a:r>
              <a:rPr lang="en-US" altLang="zh-CN" sz="1800"/>
              <a:t>-Tree before and after insertion of “Adams”</a:t>
            </a:r>
          </a:p>
        </p:txBody>
      </p:sp>
      <p:pic>
        <p:nvPicPr>
          <p:cNvPr id="7373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356991"/>
            <a:ext cx="8909496" cy="256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24"/>
          <a:stretch>
            <a:fillRect/>
          </a:stretch>
        </p:blipFill>
        <p:spPr bwMode="auto">
          <a:xfrm>
            <a:off x="127000" y="906487"/>
            <a:ext cx="8909496" cy="2196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7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08" y="44624"/>
            <a:ext cx="8229600" cy="792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-Tree 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插入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129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9" y="3645024"/>
            <a:ext cx="902749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9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08720"/>
            <a:ext cx="900100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2998" name="Text Box 3"/>
          <p:cNvSpPr txBox="1">
            <a:spLocks noChangeArrowheads="1"/>
          </p:cNvSpPr>
          <p:nvPr/>
        </p:nvSpPr>
        <p:spPr bwMode="auto">
          <a:xfrm>
            <a:off x="81009" y="3824137"/>
            <a:ext cx="20427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 dirty="0" smtClean="0"/>
              <a:t>插入</a:t>
            </a:r>
            <a:r>
              <a:rPr lang="en-US" altLang="zh-CN" sz="1800" dirty="0" smtClean="0"/>
              <a:t>“</a:t>
            </a:r>
            <a:r>
              <a:rPr lang="en-US" altLang="zh-CN" sz="1800" dirty="0" err="1"/>
              <a:t>Lamport</a:t>
            </a:r>
            <a:r>
              <a:rPr lang="en-US" altLang="zh-CN" sz="1800" dirty="0" smtClean="0"/>
              <a:t>”</a:t>
            </a:r>
            <a:r>
              <a:rPr lang="zh-CN" altLang="en-US" sz="1800" dirty="0" smtClean="0"/>
              <a:t>后：</a:t>
            </a:r>
            <a:endParaRPr lang="en-US" altLang="zh-CN" sz="1800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07504" y="908720"/>
            <a:ext cx="20427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 dirty="0" smtClean="0"/>
              <a:t>插入</a:t>
            </a:r>
            <a:r>
              <a:rPr lang="en-US" altLang="zh-CN" sz="1800" dirty="0" smtClean="0"/>
              <a:t>“</a:t>
            </a:r>
            <a:r>
              <a:rPr lang="en-US" altLang="zh-CN" sz="1800" dirty="0" err="1"/>
              <a:t>Lamport</a:t>
            </a:r>
            <a:r>
              <a:rPr lang="en-US" altLang="zh-CN" sz="1800" dirty="0" smtClean="0"/>
              <a:t>”</a:t>
            </a:r>
            <a:r>
              <a:rPr lang="zh-CN" altLang="en-US" sz="1800" dirty="0"/>
              <a:t>前</a:t>
            </a:r>
            <a:r>
              <a:rPr lang="zh-CN" altLang="en-US" sz="1800" dirty="0" smtClean="0"/>
              <a:t>：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4203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16416" cy="83671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§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</a:t>
            </a:r>
            <a:r>
              <a:rPr lang="zh-CN" altLang="en-US" dirty="0" smtClean="0"/>
              <a:t>基本概念</a:t>
            </a:r>
            <a:endParaRPr lang="en-US" dirty="0">
              <a:ea typeface="+mj-ea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08" y="908721"/>
            <a:ext cx="9036496" cy="52565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b="1" dirty="0" smtClean="0"/>
              <a:t>索引机制是用来加速数据的访问</a:t>
            </a:r>
            <a:endParaRPr lang="en-US" altLang="zh-CN" sz="2200" b="1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E.g. </a:t>
            </a:r>
            <a:r>
              <a:rPr lang="zh-CN" altLang="en-US" sz="2000" dirty="0" smtClean="0"/>
              <a:t>图书馆中的作者分类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搜索码</a:t>
            </a:r>
            <a:r>
              <a:rPr lang="en-US" altLang="zh-CN" sz="2000" dirty="0" smtClean="0"/>
              <a:t> –</a:t>
            </a:r>
            <a:r>
              <a:rPr lang="zh-CN" altLang="en-US" sz="2000" dirty="0" smtClean="0"/>
              <a:t>用于在文件中查找记录的属性或者属性集</a:t>
            </a:r>
            <a:r>
              <a:rPr lang="en-US" altLang="zh-CN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一个索引文件由若干索引项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index entries</a:t>
            </a:r>
            <a:r>
              <a:rPr lang="zh-CN" altLang="en-US" sz="2000" dirty="0" smtClean="0"/>
              <a:t>）组成，索引项的格式如下</a:t>
            </a:r>
            <a:r>
              <a:rPr lang="en-US" altLang="zh-CN" sz="2000" dirty="0" smtClean="0"/>
              <a:t>: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由搜索码和指向具有该搜索码值的一条或者多条记录的指针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索引文件远小于原文件</a:t>
            </a:r>
            <a:r>
              <a:rPr lang="en-US" altLang="zh-CN" sz="20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两种基本的索引</a:t>
            </a:r>
            <a:r>
              <a:rPr lang="en-US" altLang="zh-CN" sz="20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/>
              <a:t>顺序索引（</a:t>
            </a:r>
            <a:r>
              <a:rPr lang="en-US" altLang="zh-CN" sz="2000" b="1" dirty="0" smtClean="0"/>
              <a:t>Ordered indices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: </a:t>
            </a:r>
            <a:r>
              <a:rPr lang="zh-CN" altLang="en-US" sz="2000" dirty="0" smtClean="0"/>
              <a:t>搜索码按照一定的顺序存储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/>
              <a:t>哈希索引（</a:t>
            </a:r>
            <a:r>
              <a:rPr lang="en-US" altLang="zh-CN" sz="2000" b="1" dirty="0" smtClean="0"/>
              <a:t>Hash indices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: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采用哈希函数将搜索码平均分布在若干桶中</a:t>
            </a:r>
            <a:endParaRPr lang="en-US" altLang="zh-CN" sz="2000" dirty="0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339752" y="3024188"/>
            <a:ext cx="1599183" cy="5488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zh-CN" sz="1800" dirty="0"/>
              <a:t>search-key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814541" y="3024187"/>
            <a:ext cx="1708571" cy="5488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zh-CN" sz="1800" dirty="0" smtClean="0"/>
              <a:t>Pointer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4039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44624"/>
            <a:ext cx="8229600" cy="79208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3200" dirty="0" smtClean="0">
                <a:ea typeface="+mj-ea"/>
              </a:rPr>
              <a:t>B</a:t>
            </a:r>
            <a:r>
              <a:rPr lang="en-US" sz="3200" baseline="30000" dirty="0">
                <a:ea typeface="+mj-ea"/>
              </a:rPr>
              <a:t>+</a:t>
            </a:r>
            <a:r>
              <a:rPr lang="en-US" sz="3200" dirty="0">
                <a:ea typeface="+mj-ea"/>
              </a:rPr>
              <a:t>-</a:t>
            </a:r>
            <a:r>
              <a:rPr lang="en-US" sz="3200" dirty="0" smtClean="0">
                <a:ea typeface="+mj-ea"/>
              </a:rPr>
              <a:t>Tree</a:t>
            </a:r>
            <a:r>
              <a:rPr lang="zh-CN" altLang="en-US" sz="3200" dirty="0" smtClean="0">
                <a:ea typeface="+mj-ea"/>
              </a:rPr>
              <a:t>删除</a:t>
            </a:r>
            <a:endParaRPr lang="en-US" sz="3200" dirty="0">
              <a:ea typeface="+mj-ea"/>
            </a:endParaRPr>
          </a:p>
        </p:txBody>
      </p:sp>
      <p:sp>
        <p:nvSpPr>
          <p:cNvPr id="139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622" y="5877272"/>
            <a:ext cx="5500514" cy="367754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1600" dirty="0" smtClean="0"/>
              <a:t>Deleting “Srinivasan” causes merging of under-full leaves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06869" y="3229526"/>
            <a:ext cx="30604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dirty="0" smtClean="0"/>
              <a:t>删除</a:t>
            </a:r>
            <a:r>
              <a:rPr lang="en-US" altLang="zh-CN" sz="2400" dirty="0" smtClean="0"/>
              <a:t>“</a:t>
            </a:r>
            <a:r>
              <a:rPr lang="en-US" altLang="zh-CN" sz="2400" dirty="0"/>
              <a:t>Srinivasan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前后</a:t>
            </a:r>
            <a:endParaRPr lang="en-US" altLang="zh-CN" sz="2400" dirty="0"/>
          </a:p>
        </p:txBody>
      </p:sp>
      <p:pic>
        <p:nvPicPr>
          <p:cNvPr id="819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56895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3429000"/>
            <a:ext cx="848042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996697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N=4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82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08" y="44624"/>
            <a:ext cx="8301608" cy="79208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3200" dirty="0" smtClean="0">
                <a:ea typeface="+mj-ea"/>
              </a:rPr>
              <a:t>B</a:t>
            </a:r>
            <a:r>
              <a:rPr lang="en-US" sz="3200" baseline="30000" dirty="0">
                <a:ea typeface="+mj-ea"/>
              </a:rPr>
              <a:t>+</a:t>
            </a:r>
            <a:r>
              <a:rPr lang="en-US" sz="3200" dirty="0">
                <a:ea typeface="+mj-ea"/>
              </a:rPr>
              <a:t>-Tree </a:t>
            </a:r>
            <a:r>
              <a:rPr lang="zh-CN" altLang="en-US" sz="3200" dirty="0" smtClean="0">
                <a:ea typeface="+mj-ea"/>
              </a:rPr>
              <a:t>删除</a:t>
            </a:r>
            <a:endParaRPr lang="en-US" sz="3200" dirty="0">
              <a:ea typeface="+mj-ea"/>
            </a:endParaRP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107504" y="3287306"/>
            <a:ext cx="331236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删除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“Singh”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删除“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Wu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”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8397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81" y="3429000"/>
            <a:ext cx="8256588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6739" name="Rectangle 3"/>
          <p:cNvSpPr>
            <a:spLocks noChangeArrowheads="1"/>
          </p:cNvSpPr>
          <p:nvPr/>
        </p:nvSpPr>
        <p:spPr bwMode="auto">
          <a:xfrm>
            <a:off x="35496" y="5878065"/>
            <a:ext cx="9001000" cy="35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spcBef>
                <a:spcPct val="35000"/>
              </a:spcBef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spcBef>
                <a:spcPct val="35000"/>
              </a:spcBef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spcBef>
                <a:spcPct val="35000"/>
              </a:spcBef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35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35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35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35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删除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Wu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使得叶子节点太空，因此需要执行值的重新分配，将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Kim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移入，父节点的值同时发生改变</a:t>
            </a:r>
            <a:endParaRPr lang="en-US" altLang="zh-CN" sz="16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836712"/>
            <a:ext cx="848042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3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3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44624"/>
            <a:ext cx="8229600" cy="79208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3200" dirty="0" smtClean="0">
                <a:ea typeface="+mj-ea"/>
              </a:rPr>
              <a:t>B</a:t>
            </a:r>
            <a:r>
              <a:rPr lang="en-US" sz="3200" baseline="30000" dirty="0">
                <a:ea typeface="+mj-ea"/>
              </a:rPr>
              <a:t>+</a:t>
            </a:r>
            <a:r>
              <a:rPr lang="en-US" sz="3200" dirty="0">
                <a:ea typeface="+mj-ea"/>
              </a:rPr>
              <a:t>-tree </a:t>
            </a:r>
            <a:r>
              <a:rPr lang="zh-CN" altLang="en-US" sz="3200" dirty="0" smtClean="0">
                <a:ea typeface="+mj-ea"/>
              </a:rPr>
              <a:t>删除</a:t>
            </a:r>
            <a:endParaRPr lang="en-US" sz="3200" dirty="0">
              <a:ea typeface="+mj-ea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458788" y="1052736"/>
            <a:ext cx="15447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r>
              <a:rPr lang="zh-CN" altLang="en-US" sz="1800" dirty="0" smtClean="0"/>
              <a:t>删除</a:t>
            </a:r>
            <a:r>
              <a:rPr lang="en-US" altLang="zh-CN" sz="1800" dirty="0" smtClean="0"/>
              <a:t>“</a:t>
            </a:r>
            <a:r>
              <a:rPr lang="en-US" altLang="zh-CN" sz="1800" dirty="0"/>
              <a:t>Gold” </a:t>
            </a:r>
            <a:r>
              <a:rPr lang="zh-CN" altLang="en-US" sz="1800" dirty="0" smtClean="0"/>
              <a:t>：</a:t>
            </a:r>
            <a:endParaRPr lang="en-US" altLang="zh-CN" sz="1800" dirty="0"/>
          </a:p>
        </p:txBody>
      </p:sp>
      <p:sp>
        <p:nvSpPr>
          <p:cNvPr id="1394691" name="Rectangle 3"/>
          <p:cNvSpPr>
            <a:spLocks noChangeArrowheads="1"/>
          </p:cNvSpPr>
          <p:nvPr/>
        </p:nvSpPr>
        <p:spPr bwMode="auto">
          <a:xfrm>
            <a:off x="201916" y="4759921"/>
            <a:ext cx="8375650" cy="140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>
              <a:spcBef>
                <a:spcPct val="35000"/>
              </a:spcBef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>
              <a:spcBef>
                <a:spcPct val="35000"/>
              </a:spcBef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>
              <a:spcBef>
                <a:spcPct val="35000"/>
              </a:spcBef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35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35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35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35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删除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Gold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后导致叶子节点太空，必须和其兄弟节点合并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这样又导致父节点太空，因此父节点继续和其兄弟节点合并，这次合并使得根节点下移，根结点就只有指针，因此删除，树的深度减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1</a:t>
            </a:r>
            <a:endParaRPr lang="en-US" altLang="zh-CN" sz="1800" dirty="0"/>
          </a:p>
        </p:txBody>
      </p:sp>
      <p:pic>
        <p:nvPicPr>
          <p:cNvPr id="860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140968"/>
            <a:ext cx="8347075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74321"/>
            <a:ext cx="8726934" cy="212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45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69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154"/>
            <a:ext cx="8316416" cy="83155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ea typeface="+mj-ea"/>
              </a:rPr>
              <a:t>索引的评价</a:t>
            </a:r>
            <a:endParaRPr lang="en-US" dirty="0">
              <a:ea typeface="+mj-ea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980728"/>
            <a:ext cx="6408712" cy="449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b="1" dirty="0" smtClean="0"/>
              <a:t>能有效支撑的访问类型</a:t>
            </a:r>
            <a:r>
              <a:rPr lang="en-US" altLang="zh-CN" sz="2200" b="1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zh-CN" altLang="en-US" sz="2200" b="1" dirty="0" smtClean="0"/>
              <a:t>找到具有特定属性值的记录</a:t>
            </a:r>
            <a:endParaRPr lang="en-US" altLang="zh-CN" sz="2200" b="1" dirty="0" smtClean="0"/>
          </a:p>
          <a:p>
            <a:pPr lvl="1">
              <a:lnSpc>
                <a:spcPct val="150000"/>
              </a:lnSpc>
            </a:pPr>
            <a:r>
              <a:rPr lang="zh-CN" altLang="en-US" sz="2200" b="1" dirty="0" smtClean="0"/>
              <a:t>找到属性值落在某个特定范围</a:t>
            </a:r>
            <a:endParaRPr lang="en-US" altLang="zh-CN" sz="2200" b="1" dirty="0" smtClean="0"/>
          </a:p>
          <a:p>
            <a:pPr>
              <a:lnSpc>
                <a:spcPct val="150000"/>
              </a:lnSpc>
            </a:pPr>
            <a:r>
              <a:rPr lang="zh-CN" altLang="en-US" sz="2200" b="1" dirty="0" smtClean="0"/>
              <a:t>访问时间（</a:t>
            </a:r>
            <a:r>
              <a:rPr lang="en-US" altLang="zh-CN" sz="2200" b="1" dirty="0" smtClean="0"/>
              <a:t>Access time</a:t>
            </a:r>
            <a:r>
              <a:rPr lang="zh-CN" altLang="en-US" sz="2200" b="1" dirty="0" smtClean="0"/>
              <a:t>）</a:t>
            </a:r>
            <a:endParaRPr lang="en-US" altLang="zh-CN" sz="2200" b="1" dirty="0" smtClean="0"/>
          </a:p>
          <a:p>
            <a:pPr>
              <a:lnSpc>
                <a:spcPct val="150000"/>
              </a:lnSpc>
            </a:pPr>
            <a:r>
              <a:rPr lang="zh-CN" altLang="en-US" sz="2200" b="1" dirty="0" smtClean="0"/>
              <a:t>插入时间（</a:t>
            </a:r>
            <a:r>
              <a:rPr lang="en-US" altLang="zh-CN" sz="2200" b="1" dirty="0" smtClean="0"/>
              <a:t>Insertion time</a:t>
            </a:r>
            <a:r>
              <a:rPr lang="zh-CN" altLang="en-US" sz="2200" b="1" dirty="0" smtClean="0"/>
              <a:t>）</a:t>
            </a:r>
            <a:endParaRPr lang="en-US" altLang="zh-CN" sz="2200" b="1" dirty="0" smtClean="0"/>
          </a:p>
          <a:p>
            <a:pPr>
              <a:lnSpc>
                <a:spcPct val="150000"/>
              </a:lnSpc>
            </a:pPr>
            <a:r>
              <a:rPr lang="zh-CN" altLang="en-US" sz="2200" b="1" dirty="0" smtClean="0"/>
              <a:t>删除时间（</a:t>
            </a:r>
            <a:r>
              <a:rPr lang="en-US" altLang="zh-CN" sz="2200" b="1" dirty="0" smtClean="0"/>
              <a:t>Deletion time</a:t>
            </a:r>
            <a:r>
              <a:rPr lang="zh-CN" altLang="en-US" sz="2200" b="1" dirty="0" smtClean="0"/>
              <a:t>）</a:t>
            </a:r>
            <a:endParaRPr lang="en-US" altLang="zh-CN" sz="2200" b="1" dirty="0" smtClean="0"/>
          </a:p>
          <a:p>
            <a:pPr>
              <a:lnSpc>
                <a:spcPct val="150000"/>
              </a:lnSpc>
            </a:pPr>
            <a:r>
              <a:rPr lang="zh-CN" altLang="en-US" sz="2200" b="1" dirty="0" smtClean="0"/>
              <a:t>空间开销（</a:t>
            </a:r>
            <a:r>
              <a:rPr lang="en-US" altLang="zh-CN" sz="2200" b="1" dirty="0" smtClean="0"/>
              <a:t>Space overhead</a:t>
            </a:r>
            <a:r>
              <a:rPr lang="zh-CN" altLang="en-US" sz="2200" b="1" dirty="0" smtClean="0"/>
              <a:t>）</a:t>
            </a:r>
            <a:endParaRPr lang="en-US" altLang="zh-CN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24302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08" y="-27384"/>
            <a:ext cx="8301608" cy="864096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ea typeface="+mj-ea"/>
              </a:rPr>
              <a:t>顺序索引</a:t>
            </a:r>
            <a:endParaRPr lang="en-US" dirty="0">
              <a:ea typeface="+mj-ea"/>
            </a:endParaRPr>
          </a:p>
        </p:txBody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908720"/>
            <a:ext cx="8856984" cy="532859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200" b="1" dirty="0" smtClean="0"/>
              <a:t>顺序索引（</a:t>
            </a:r>
            <a:r>
              <a:rPr lang="en-US" altLang="zh-CN" sz="2200" b="1" dirty="0" smtClean="0"/>
              <a:t>ordered index</a:t>
            </a:r>
            <a:r>
              <a:rPr lang="zh-CN" altLang="en-US" sz="2200" b="1" dirty="0" smtClean="0"/>
              <a:t>）按顺序存储搜索码的 值</a:t>
            </a:r>
            <a:endParaRPr lang="en-US" altLang="zh-CN" sz="2200" b="1" dirty="0" smtClean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b="1" dirty="0"/>
              <a:t> </a:t>
            </a:r>
            <a:r>
              <a:rPr lang="en-US" altLang="zh-CN" sz="2200" b="1" dirty="0" smtClean="0"/>
              <a:t>       </a:t>
            </a:r>
            <a:r>
              <a:rPr lang="en-US" altLang="zh-CN" sz="2200" dirty="0" smtClean="0"/>
              <a:t>E.g.,</a:t>
            </a:r>
            <a:r>
              <a:rPr lang="zh-CN" altLang="en-US" sz="2200" dirty="0" smtClean="0"/>
              <a:t>图书馆的目录、书本中的索引等</a:t>
            </a:r>
            <a:r>
              <a:rPr lang="en-US" altLang="zh-CN" sz="2200" dirty="0" smtClean="0"/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黑体" pitchFamily="2" charset="-122"/>
                <a:ea typeface="黑体" pitchFamily="2" charset="-122"/>
              </a:rPr>
              <a:t>主索引</a:t>
            </a: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Primary index</a:t>
            </a:r>
            <a:r>
              <a:rPr lang="zh-CN" altLang="en-US" sz="2200" b="1" dirty="0" smtClean="0"/>
              <a:t>）</a:t>
            </a:r>
            <a:r>
              <a:rPr lang="en-US" altLang="zh-CN" sz="2200" b="1" dirty="0" smtClean="0"/>
              <a:t>: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被索引文件的记录自身也可以按照某种顺序存储，如果文件中的记录按照某个搜索码的顺序排序，那么该搜索码所对应的索引称</a:t>
            </a:r>
            <a:r>
              <a:rPr lang="zh-CN" altLang="en-US" sz="2200" b="1" dirty="0" smtClean="0"/>
              <a:t>为主索引</a:t>
            </a:r>
            <a:r>
              <a:rPr lang="zh-CN" altLang="en-US" sz="2200" dirty="0"/>
              <a:t>，</a:t>
            </a:r>
            <a:r>
              <a:rPr lang="zh-CN" altLang="en-US" sz="2200" dirty="0" smtClean="0"/>
              <a:t>也称为</a:t>
            </a:r>
            <a:r>
              <a:rPr lang="zh-CN" altLang="en-US" sz="2200" b="1" dirty="0" smtClean="0"/>
              <a:t>聚集索引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clustering index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 smtClean="0"/>
              <a:t>主索引听起来是表示建立在主码上的索引，但是实际上它可以建立在任何搜索码上</a:t>
            </a:r>
            <a:r>
              <a:rPr lang="en-US" altLang="zh-CN" sz="2200" dirty="0" smtClean="0"/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黑体" pitchFamily="2" charset="-122"/>
                <a:ea typeface="黑体" pitchFamily="2" charset="-122"/>
              </a:rPr>
              <a:t>辅助索引</a:t>
            </a: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Secondary index</a:t>
            </a:r>
            <a:r>
              <a:rPr lang="zh-CN" altLang="en-US" sz="2200" b="1" dirty="0" smtClean="0"/>
              <a:t>）</a:t>
            </a:r>
            <a:r>
              <a:rPr lang="en-US" altLang="zh-CN" sz="2200" dirty="0" smtClean="0"/>
              <a:t>:</a:t>
            </a:r>
            <a:r>
              <a:rPr lang="zh-CN" altLang="en-US" sz="2200" dirty="0" smtClean="0"/>
              <a:t>搜索码指定的顺序与文件中记录的物理顺序不同的索引，也称为非聚集索引（</a:t>
            </a:r>
            <a:r>
              <a:rPr lang="en-US" altLang="zh-CN" sz="2200" dirty="0" smtClean="0"/>
              <a:t>non-clustering index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200" b="1" dirty="0" smtClean="0"/>
              <a:t>索引顺序文件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Index-sequential file</a:t>
            </a:r>
            <a:r>
              <a:rPr lang="zh-CN" altLang="en-US" sz="2200" dirty="0" smtClean="0"/>
              <a:t>）</a:t>
            </a:r>
            <a:r>
              <a:rPr lang="en-US" altLang="zh-CN" sz="2200" b="1" dirty="0" smtClean="0"/>
              <a:t>:</a:t>
            </a:r>
            <a:r>
              <a:rPr lang="zh-CN" altLang="en-US" sz="2200" dirty="0" smtClean="0"/>
              <a:t>在搜索码上有聚集索引的文件称为索引顺序文件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10851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08" y="53752"/>
            <a:ext cx="8301608" cy="78296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3200" dirty="0" smtClean="0">
                <a:ea typeface="+mj-ea"/>
              </a:rPr>
              <a:t>主索引实例</a:t>
            </a:r>
            <a:endParaRPr lang="en-US" sz="3200" dirty="0">
              <a:ea typeface="+mj-ea"/>
            </a:endParaRPr>
          </a:p>
        </p:txBody>
      </p:sp>
      <p:pic>
        <p:nvPicPr>
          <p:cNvPr id="266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8056562" cy="391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67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316416" cy="774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辅助索引的实例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520" y="4725144"/>
            <a:ext cx="8712968" cy="1080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用一个附加的间接指针层来实现非候选码的搜索码上的辅助索引，指针并不指向文件记录，而是指向一个包含文件指针的桶。</a:t>
            </a:r>
            <a:endParaRPr lang="en-US" altLang="zh-CN" sz="2000" dirty="0" smtClean="0"/>
          </a:p>
        </p:txBody>
      </p:sp>
      <p:pic>
        <p:nvPicPr>
          <p:cNvPr id="22118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79248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4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08" y="53752"/>
            <a:ext cx="8301608" cy="78296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3200" dirty="0" smtClean="0">
                <a:ea typeface="+mj-ea"/>
              </a:rPr>
              <a:t>稠密索引文件（</a:t>
            </a:r>
            <a:r>
              <a:rPr lang="en-US" sz="3200" dirty="0" smtClean="0">
                <a:ea typeface="+mj-ea"/>
              </a:rPr>
              <a:t>Dense </a:t>
            </a:r>
            <a:r>
              <a:rPr lang="en-US" sz="3200" dirty="0">
                <a:ea typeface="+mj-ea"/>
              </a:rPr>
              <a:t>Index </a:t>
            </a:r>
            <a:r>
              <a:rPr lang="zh-CN" altLang="en-US" sz="3200" dirty="0" smtClean="0">
                <a:ea typeface="+mj-ea"/>
              </a:rPr>
              <a:t>）</a:t>
            </a:r>
            <a:endParaRPr lang="en-US" sz="3200" dirty="0">
              <a:ea typeface="+mj-ea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967631"/>
            <a:ext cx="8136904" cy="11652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b="1" dirty="0" smtClean="0"/>
              <a:t>稠密索引</a:t>
            </a:r>
            <a:r>
              <a:rPr lang="en-US" altLang="zh-CN" sz="2200" dirty="0" smtClean="0"/>
              <a:t>—</a:t>
            </a:r>
            <a:r>
              <a:rPr lang="zh-CN" altLang="en-US" sz="2200" dirty="0" smtClean="0"/>
              <a:t>文件中的每一个搜索码值都有一个索引项。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例如 ：</a:t>
            </a:r>
            <a:endParaRPr lang="en-US" altLang="zh-CN" sz="2200" dirty="0" smtClean="0"/>
          </a:p>
        </p:txBody>
      </p:sp>
      <p:pic>
        <p:nvPicPr>
          <p:cNvPr id="266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990" y="1892077"/>
            <a:ext cx="7408490" cy="391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08" y="44624"/>
            <a:ext cx="8301608" cy="79208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3200" dirty="0" smtClean="0">
                <a:ea typeface="+mj-ea"/>
              </a:rPr>
              <a:t>稠密索引文件 </a:t>
            </a:r>
            <a:r>
              <a:rPr lang="en-US" sz="3200" dirty="0" smtClean="0">
                <a:ea typeface="+mj-ea"/>
              </a:rPr>
              <a:t>(</a:t>
            </a:r>
            <a:r>
              <a:rPr lang="en-US" sz="3200" dirty="0">
                <a:ea typeface="+mj-ea"/>
              </a:rPr>
              <a:t>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7661275" cy="432048"/>
          </a:xfrm>
        </p:spPr>
        <p:txBody>
          <a:bodyPr/>
          <a:lstStyle/>
          <a:p>
            <a:r>
              <a:rPr lang="zh-CN" altLang="en-US" sz="2400" dirty="0" smtClean="0"/>
              <a:t> 以</a:t>
            </a:r>
            <a:r>
              <a:rPr lang="en-US" altLang="zh-CN" sz="2400" dirty="0" err="1" smtClean="0"/>
              <a:t>dept_name</a:t>
            </a:r>
            <a:r>
              <a:rPr lang="zh-CN" altLang="en-US" sz="2400" dirty="0" smtClean="0"/>
              <a:t>为搜索码的稠密索引文件</a:t>
            </a:r>
            <a:endParaRPr lang="en-US" altLang="zh-CN" sz="2400" dirty="0" smtClean="0"/>
          </a:p>
        </p:txBody>
      </p:sp>
      <p:pic>
        <p:nvPicPr>
          <p:cNvPr id="2867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124298"/>
            <a:ext cx="8507413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2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商务模板系列34">
  <a:themeElements>
    <a:clrScheme name="商务模板系列34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商务模板系列3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商务模板系列34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模板系列34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模板系列34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16480</TotalTime>
  <Words>2078</Words>
  <Application>Microsoft Office PowerPoint</Application>
  <PresentationFormat>全屏显示(4:3)</PresentationFormat>
  <Paragraphs>195</Paragraphs>
  <Slides>32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商务模板系列34</vt:lpstr>
      <vt:lpstr>PowerPoint 演示文稿</vt:lpstr>
      <vt:lpstr>索引与哈希</vt:lpstr>
      <vt:lpstr>§ 1    基本概念</vt:lpstr>
      <vt:lpstr>索引的评价</vt:lpstr>
      <vt:lpstr>顺序索引</vt:lpstr>
      <vt:lpstr>主索引实例</vt:lpstr>
      <vt:lpstr>辅助索引的实例</vt:lpstr>
      <vt:lpstr>稠密索引文件（Dense Index ）</vt:lpstr>
      <vt:lpstr>稠密索引文件 (Cont.)</vt:lpstr>
      <vt:lpstr>稀疏索引文件（Sparse Index Files）</vt:lpstr>
      <vt:lpstr>稀疏索引文件(Cont.)</vt:lpstr>
      <vt:lpstr>多级索引（Multilevel Index）</vt:lpstr>
      <vt:lpstr>多级索引(Cont.)</vt:lpstr>
      <vt:lpstr>索引更新:  Deletion</vt:lpstr>
      <vt:lpstr>索引更新:  Insertion</vt:lpstr>
      <vt:lpstr>B+-Tree Index Files</vt:lpstr>
      <vt:lpstr>B+-Tree 的例子</vt:lpstr>
      <vt:lpstr>B+-树索引</vt:lpstr>
      <vt:lpstr>B+-树结点结构</vt:lpstr>
      <vt:lpstr>B+-Trees 的叶子结点</vt:lpstr>
      <vt:lpstr>B+-树的非叶子结点</vt:lpstr>
      <vt:lpstr>B+-树的例子</vt:lpstr>
      <vt:lpstr>B+-trees分析</vt:lpstr>
      <vt:lpstr>B+-Trees查询</vt:lpstr>
      <vt:lpstr>B+-Trees查询分析</vt:lpstr>
      <vt:lpstr>B+-Trees更新:  插入</vt:lpstr>
      <vt:lpstr>Updates on B+-Trees:  Insertion (Cont.)</vt:lpstr>
      <vt:lpstr>B+-Tree  插入</vt:lpstr>
      <vt:lpstr>B+-Tree  插入</vt:lpstr>
      <vt:lpstr>B+-Tree删除</vt:lpstr>
      <vt:lpstr>B+-Tree 删除</vt:lpstr>
      <vt:lpstr>B+-tree 删除</vt:lpstr>
    </vt:vector>
  </TitlesOfParts>
  <Company>idke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课程名称：数据库系统概论  课        时：72</dc:title>
  <dc:creator>RUC IDKE</dc:creator>
  <cp:lastModifiedBy>微软用户</cp:lastModifiedBy>
  <cp:revision>778</cp:revision>
  <dcterms:created xsi:type="dcterms:W3CDTF">2000-08-09T08:19:19Z</dcterms:created>
  <dcterms:modified xsi:type="dcterms:W3CDTF">2015-01-05T07:21:27Z</dcterms:modified>
</cp:coreProperties>
</file>