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6"/>
  </p:notesMasterIdLst>
  <p:sldIdLst>
    <p:sldId id="541" r:id="rId2"/>
    <p:sldId id="542" r:id="rId3"/>
    <p:sldId id="544" r:id="rId4"/>
    <p:sldId id="615" r:id="rId5"/>
    <p:sldId id="548" r:id="rId6"/>
    <p:sldId id="550" r:id="rId7"/>
    <p:sldId id="552" r:id="rId8"/>
    <p:sldId id="554" r:id="rId9"/>
    <p:sldId id="557" r:id="rId10"/>
    <p:sldId id="619" r:id="rId11"/>
    <p:sldId id="560" r:id="rId12"/>
    <p:sldId id="562" r:id="rId13"/>
    <p:sldId id="564" r:id="rId14"/>
    <p:sldId id="565" r:id="rId15"/>
    <p:sldId id="566" r:id="rId16"/>
    <p:sldId id="568" r:id="rId17"/>
    <p:sldId id="621" r:id="rId18"/>
    <p:sldId id="623" r:id="rId19"/>
    <p:sldId id="573" r:id="rId20"/>
    <p:sldId id="577" r:id="rId21"/>
    <p:sldId id="578" r:id="rId22"/>
    <p:sldId id="580" r:id="rId23"/>
    <p:sldId id="583" r:id="rId24"/>
    <p:sldId id="626" r:id="rId25"/>
    <p:sldId id="589" r:id="rId26"/>
    <p:sldId id="591" r:id="rId27"/>
    <p:sldId id="592" r:id="rId28"/>
    <p:sldId id="593" r:id="rId29"/>
    <p:sldId id="596" r:id="rId30"/>
    <p:sldId id="599" r:id="rId31"/>
    <p:sldId id="602" r:id="rId32"/>
    <p:sldId id="603" r:id="rId33"/>
    <p:sldId id="604" r:id="rId34"/>
    <p:sldId id="605" r:id="rId35"/>
    <p:sldId id="606" r:id="rId36"/>
    <p:sldId id="608" r:id="rId37"/>
    <p:sldId id="609" r:id="rId38"/>
    <p:sldId id="610" r:id="rId39"/>
    <p:sldId id="611" r:id="rId40"/>
    <p:sldId id="612" r:id="rId41"/>
    <p:sldId id="624" r:id="rId42"/>
    <p:sldId id="625" r:id="rId43"/>
    <p:sldId id="628" r:id="rId44"/>
    <p:sldId id="629" r:id="rId45"/>
    <p:sldId id="630" r:id="rId46"/>
    <p:sldId id="631" r:id="rId47"/>
    <p:sldId id="632" r:id="rId48"/>
    <p:sldId id="635" r:id="rId49"/>
    <p:sldId id="636" r:id="rId50"/>
    <p:sldId id="637" r:id="rId51"/>
    <p:sldId id="638" r:id="rId52"/>
    <p:sldId id="639" r:id="rId53"/>
    <p:sldId id="640" r:id="rId54"/>
    <p:sldId id="642" r:id="rId55"/>
    <p:sldId id="643" r:id="rId56"/>
    <p:sldId id="644" r:id="rId57"/>
    <p:sldId id="646" r:id="rId58"/>
    <p:sldId id="648" r:id="rId59"/>
    <p:sldId id="649" r:id="rId60"/>
    <p:sldId id="651" r:id="rId61"/>
    <p:sldId id="652" r:id="rId62"/>
    <p:sldId id="654" r:id="rId63"/>
    <p:sldId id="655" r:id="rId64"/>
    <p:sldId id="656" r:id="rId65"/>
    <p:sldId id="657" r:id="rId66"/>
    <p:sldId id="658" r:id="rId67"/>
    <p:sldId id="670" r:id="rId68"/>
    <p:sldId id="671" r:id="rId69"/>
    <p:sldId id="672" r:id="rId70"/>
    <p:sldId id="673" r:id="rId71"/>
    <p:sldId id="674" r:id="rId72"/>
    <p:sldId id="675" r:id="rId73"/>
    <p:sldId id="676" r:id="rId74"/>
    <p:sldId id="677" r:id="rId75"/>
    <p:sldId id="678" r:id="rId76"/>
    <p:sldId id="679" r:id="rId77"/>
    <p:sldId id="680" r:id="rId78"/>
    <p:sldId id="682" r:id="rId79"/>
    <p:sldId id="683" r:id="rId80"/>
    <p:sldId id="684" r:id="rId81"/>
    <p:sldId id="685" r:id="rId82"/>
    <p:sldId id="687" r:id="rId83"/>
    <p:sldId id="689" r:id="rId84"/>
    <p:sldId id="696" r:id="rId85"/>
    <p:sldId id="697" r:id="rId86"/>
    <p:sldId id="704" r:id="rId87"/>
    <p:sldId id="705" r:id="rId88"/>
    <p:sldId id="706" r:id="rId89"/>
    <p:sldId id="707" r:id="rId90"/>
    <p:sldId id="708" r:id="rId91"/>
    <p:sldId id="709" r:id="rId92"/>
    <p:sldId id="710" r:id="rId93"/>
    <p:sldId id="786" r:id="rId94"/>
    <p:sldId id="711" r:id="rId95"/>
    <p:sldId id="787" r:id="rId96"/>
    <p:sldId id="713" r:id="rId97"/>
    <p:sldId id="714" r:id="rId98"/>
    <p:sldId id="715" r:id="rId99"/>
    <p:sldId id="716" r:id="rId100"/>
    <p:sldId id="717" r:id="rId101"/>
    <p:sldId id="718" r:id="rId102"/>
    <p:sldId id="719" r:id="rId103"/>
    <p:sldId id="720" r:id="rId104"/>
    <p:sldId id="721" r:id="rId105"/>
    <p:sldId id="722" r:id="rId106"/>
    <p:sldId id="723" r:id="rId107"/>
    <p:sldId id="724" r:id="rId108"/>
    <p:sldId id="725" r:id="rId109"/>
    <p:sldId id="726" r:id="rId110"/>
    <p:sldId id="727" r:id="rId111"/>
    <p:sldId id="728" r:id="rId112"/>
    <p:sldId id="729" r:id="rId113"/>
    <p:sldId id="730" r:id="rId114"/>
    <p:sldId id="732" r:id="rId115"/>
    <p:sldId id="733" r:id="rId116"/>
    <p:sldId id="734" r:id="rId117"/>
    <p:sldId id="735" r:id="rId118"/>
    <p:sldId id="736" r:id="rId119"/>
    <p:sldId id="737" r:id="rId120"/>
    <p:sldId id="738" r:id="rId121"/>
    <p:sldId id="739" r:id="rId122"/>
    <p:sldId id="740" r:id="rId123"/>
    <p:sldId id="741" r:id="rId124"/>
    <p:sldId id="742" r:id="rId125"/>
    <p:sldId id="743" r:id="rId126"/>
    <p:sldId id="744" r:id="rId127"/>
    <p:sldId id="745" r:id="rId128"/>
    <p:sldId id="746" r:id="rId129"/>
    <p:sldId id="747" r:id="rId130"/>
    <p:sldId id="748" r:id="rId131"/>
    <p:sldId id="749" r:id="rId132"/>
    <p:sldId id="750" r:id="rId133"/>
    <p:sldId id="751" r:id="rId134"/>
    <p:sldId id="752" r:id="rId135"/>
    <p:sldId id="753" r:id="rId136"/>
    <p:sldId id="754" r:id="rId137"/>
    <p:sldId id="755" r:id="rId138"/>
    <p:sldId id="756" r:id="rId139"/>
    <p:sldId id="757" r:id="rId140"/>
    <p:sldId id="758" r:id="rId141"/>
    <p:sldId id="759" r:id="rId142"/>
    <p:sldId id="760" r:id="rId143"/>
    <p:sldId id="761" r:id="rId144"/>
    <p:sldId id="763" r:id="rId145"/>
    <p:sldId id="764" r:id="rId146"/>
    <p:sldId id="765" r:id="rId147"/>
    <p:sldId id="766" r:id="rId148"/>
    <p:sldId id="767" r:id="rId149"/>
    <p:sldId id="768" r:id="rId150"/>
    <p:sldId id="769" r:id="rId151"/>
    <p:sldId id="770" r:id="rId152"/>
    <p:sldId id="771" r:id="rId153"/>
    <p:sldId id="772" r:id="rId154"/>
    <p:sldId id="773" r:id="rId155"/>
    <p:sldId id="774" r:id="rId156"/>
    <p:sldId id="775" r:id="rId157"/>
    <p:sldId id="777" r:id="rId158"/>
    <p:sldId id="778" r:id="rId159"/>
    <p:sldId id="779" r:id="rId160"/>
    <p:sldId id="780" r:id="rId161"/>
    <p:sldId id="781" r:id="rId162"/>
    <p:sldId id="783" r:id="rId163"/>
    <p:sldId id="784" r:id="rId164"/>
    <p:sldId id="785" r:id="rId165"/>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130A36"/>
    <a:srgbClr val="FF00FF"/>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4602" autoAdjust="0"/>
  </p:normalViewPr>
  <p:slideViewPr>
    <p:cSldViewPr>
      <p:cViewPr varScale="1">
        <p:scale>
          <a:sx n="104" d="100"/>
          <a:sy n="104" d="100"/>
        </p:scale>
        <p:origin x="-11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4250"/>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smtClean="0"/>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smtClean="0"/>
            </a:lvl1pPr>
          </a:lstStyle>
          <a:p>
            <a:pPr>
              <a:defRPr/>
            </a:pPr>
            <a:endParaRPr lang="en-US" altLang="zh-CN"/>
          </a:p>
        </p:txBody>
      </p:sp>
      <p:sp>
        <p:nvSpPr>
          <p:cNvPr id="173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smtClean="0"/>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smtClean="0"/>
            </a:lvl1pPr>
          </a:lstStyle>
          <a:p>
            <a:pPr>
              <a:defRPr/>
            </a:pPr>
            <a:fld id="{66CD3028-1A18-4EAF-BA4A-21CB611A5D5C}" type="slidenum">
              <a:rPr lang="en-US" altLang="zh-CN"/>
              <a:pPr>
                <a:defRPr/>
              </a:pPr>
              <a:t>‹#›</a:t>
            </a:fld>
            <a:endParaRPr lang="en-US" altLang="zh-CN"/>
          </a:p>
        </p:txBody>
      </p:sp>
    </p:spTree>
    <p:extLst>
      <p:ext uri="{BB962C8B-B14F-4D97-AF65-F5344CB8AC3E}">
        <p14:creationId xmlns:p14="http://schemas.microsoft.com/office/powerpoint/2010/main" val="1670136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fld id="{94F53405-FEB3-4E98-BB67-6C86C0B8C82C}" type="slidenum">
              <a:rPr lang="en-US" altLang="zh-CN" b="0"/>
              <a:pPr eaLnBrk="1" hangingPunct="1"/>
              <a:t>1</a:t>
            </a:fld>
            <a:endParaRPr lang="en-US" altLang="zh-CN" b="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pPr>
              <a:defRPr/>
            </a:pPr>
            <a:endParaRPr lang="zh-CN" altLang="en-US"/>
          </a:p>
        </p:txBody>
      </p:sp>
      <p:sp>
        <p:nvSpPr>
          <p:cNvPr id="5" name="Freeform 3"/>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pPr>
              <a:defRPr/>
            </a:pPr>
            <a:endParaRPr lang="zh-CN" altLang="en-US"/>
          </a:p>
        </p:txBody>
      </p:sp>
      <p:sp>
        <p:nvSpPr>
          <p:cNvPr id="471055"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zh-CN" altLang="en-US"/>
              <a:t>单击此处编辑母版标题样式</a:t>
            </a:r>
          </a:p>
        </p:txBody>
      </p:sp>
      <p:sp>
        <p:nvSpPr>
          <p:cNvPr id="471056"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r>
              <a:rPr lang="zh-CN" altLang="en-US"/>
              <a:t>单击此处编辑母版副标题样式</a:t>
            </a:r>
          </a:p>
        </p:txBody>
      </p:sp>
      <p:sp>
        <p:nvSpPr>
          <p:cNvPr id="6" name="Rectangle 13"/>
          <p:cNvSpPr>
            <a:spLocks noGrp="1" noChangeArrowheads="1"/>
          </p:cNvSpPr>
          <p:nvPr>
            <p:ph type="dt" sz="half" idx="10"/>
          </p:nvPr>
        </p:nvSpPr>
        <p:spPr bwMode="auto">
          <a:xfrm>
            <a:off x="457200" y="6477000"/>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200" b="0" smtClean="0">
                <a:latin typeface="+mn-lt"/>
              </a:defRPr>
            </a:lvl1pPr>
          </a:lstStyle>
          <a:p>
            <a:pPr>
              <a:defRPr/>
            </a:pPr>
            <a:endParaRPr lang="en-US" altLang="zh-CN"/>
          </a:p>
        </p:txBody>
      </p:sp>
      <p:sp>
        <p:nvSpPr>
          <p:cNvPr id="7" name="Rectangle 14"/>
          <p:cNvSpPr>
            <a:spLocks noGrp="1" noChangeArrowheads="1"/>
          </p:cNvSpPr>
          <p:nvPr>
            <p:ph type="ftr" sz="quarter" idx="11"/>
          </p:nvPr>
        </p:nvSpPr>
        <p:spPr bwMode="auto">
          <a:xfrm>
            <a:off x="5364163" y="6381750"/>
            <a:ext cx="3529012" cy="287338"/>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FF3300"/>
                </a:solidFill>
                <a:latin typeface="+mn-lt"/>
              </a:defRPr>
            </a:lvl1pPr>
          </a:lstStyle>
          <a:p>
            <a:pPr>
              <a:defRPr/>
            </a:pPr>
            <a:r>
              <a:rPr lang="en-US" altLang="zh-CN"/>
              <a:t>An Introduction to Database System</a:t>
            </a:r>
          </a:p>
        </p:txBody>
      </p:sp>
    </p:spTree>
    <p:extLst>
      <p:ext uri="{BB962C8B-B14F-4D97-AF65-F5344CB8AC3E}">
        <p14:creationId xmlns:p14="http://schemas.microsoft.com/office/powerpoint/2010/main" val="41911626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482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4625" y="188913"/>
            <a:ext cx="2162175" cy="6135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188913"/>
            <a:ext cx="6337300" cy="6135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7149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188913"/>
            <a:ext cx="73914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69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501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4905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945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565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9858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28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7798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794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nordridesign.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0030" name="Rectangle 14"/>
          <p:cNvSpPr>
            <a:spLocks noGrp="1" noChangeArrowheads="1"/>
          </p:cNvSpPr>
          <p:nvPr>
            <p:ph type="body" idx="1"/>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70033" name="Rectangle 17"/>
          <p:cNvSpPr>
            <a:spLocks noGrp="1" noChangeArrowheads="1"/>
          </p:cNvSpPr>
          <p:nvPr>
            <p:ph type="title"/>
          </p:nvPr>
        </p:nvSpPr>
        <p:spPr bwMode="white">
          <a:xfrm>
            <a:off x="34925" y="188913"/>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7"/>
          <p:cNvSpPr>
            <a:spLocks noChangeArrowheads="1"/>
          </p:cNvSpPr>
          <p:nvPr userDrawn="1"/>
        </p:nvSpPr>
        <p:spPr bwMode="auto">
          <a:xfrm>
            <a:off x="0" y="0"/>
            <a:ext cx="9144000" cy="836613"/>
          </a:xfrm>
          <a:prstGeom prst="rect">
            <a:avLst/>
          </a:prstGeom>
          <a:gradFill rotWithShape="1">
            <a:gsLst>
              <a:gs pos="0">
                <a:srgbClr val="0066FF"/>
              </a:gs>
              <a:gs pos="50000">
                <a:srgbClr val="3399FF"/>
              </a:gs>
              <a:gs pos="100000">
                <a:srgbClr val="0066FF"/>
              </a:gs>
            </a:gsLst>
            <a:lin ang="5400000" scaled="1"/>
          </a:gradFill>
          <a:ln w="9525">
            <a:solidFill>
              <a:schemeClr val="hlink"/>
            </a:solidFill>
            <a:miter lim="800000"/>
            <a:headEnd/>
            <a:tailEnd/>
          </a:ln>
        </p:spPr>
        <p:txBody>
          <a:bodyPr wrap="none" anchor="ctr"/>
          <a:lstStyle/>
          <a:p>
            <a:pPr algn="l">
              <a:defRPr/>
            </a:pPr>
            <a:endParaRPr lang="zh-CN" altLang="en-US" b="0">
              <a:latin typeface="Arial" charset="0"/>
            </a:endParaRPr>
          </a:p>
        </p:txBody>
      </p:sp>
      <p:pic>
        <p:nvPicPr>
          <p:cNvPr id="4101" name="Picture 21" descr="软件学院院图标"/>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43888" y="0"/>
            <a:ext cx="9001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2" name="Group 28"/>
          <p:cNvGrpSpPr>
            <a:grpSpLocks/>
          </p:cNvGrpSpPr>
          <p:nvPr userDrawn="1"/>
        </p:nvGrpSpPr>
        <p:grpSpPr bwMode="auto">
          <a:xfrm>
            <a:off x="-11113" y="6178550"/>
            <a:ext cx="9144001" cy="641350"/>
            <a:chOff x="0" y="3916"/>
            <a:chExt cx="5760" cy="404"/>
          </a:xfrm>
        </p:grpSpPr>
        <p:sp>
          <p:nvSpPr>
            <p:cNvPr id="1053" name="Rectangle 29"/>
            <p:cNvSpPr>
              <a:spLocks noChangeArrowheads="1"/>
            </p:cNvSpPr>
            <p:nvPr/>
          </p:nvSpPr>
          <p:spPr bwMode="auto">
            <a:xfrm rot="5400000">
              <a:off x="2796" y="1120"/>
              <a:ext cx="169" cy="5760"/>
            </a:xfrm>
            <a:prstGeom prst="rect">
              <a:avLst/>
            </a:prstGeom>
            <a:solidFill>
              <a:srgbClr val="C0C0C0"/>
            </a:solidFill>
            <a:ln w="9525">
              <a:noFill/>
              <a:miter lim="800000"/>
              <a:headEnd/>
              <a:tailEnd/>
            </a:ln>
          </p:spPr>
          <p:txBody>
            <a:bodyPr rot="10800000" vert="eaVert" wrap="none" anchor="ctr"/>
            <a:lstStyle/>
            <a:p>
              <a:pPr algn="l">
                <a:defRPr/>
              </a:pPr>
              <a:endParaRPr lang="zh-CN" altLang="en-US" b="0">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p:spPr>
          <p:txBody>
            <a:bodyPr rot="10800000" vert="eaVert" wrap="none" anchor="ctr"/>
            <a:lstStyle/>
            <a:p>
              <a:pPr algn="l">
                <a:defRPr/>
              </a:pPr>
              <a:endParaRPr lang="zh-CN" altLang="en-US" b="0">
                <a:latin typeface="Arial" charset="0"/>
              </a:endParaRPr>
            </a:p>
          </p:txBody>
        </p:sp>
      </p:grpSp>
      <p:sp>
        <p:nvSpPr>
          <p:cNvPr id="36" name="TextBox 35"/>
          <p:cNvSpPr txBox="1"/>
          <p:nvPr userDrawn="1"/>
        </p:nvSpPr>
        <p:spPr>
          <a:xfrm>
            <a:off x="206375" y="6350000"/>
            <a:ext cx="1827213" cy="457200"/>
          </a:xfrm>
          <a:prstGeom prst="rect">
            <a:avLst/>
          </a:prstGeom>
          <a:noFill/>
        </p:spPr>
        <p:txBody>
          <a:bodyPr>
            <a:spAutoFit/>
          </a:bodyPr>
          <a:lstStyle/>
          <a:p>
            <a:pPr algn="l">
              <a:defRPr/>
            </a:pPr>
            <a:r>
              <a:rPr lang="zh-CN" altLang="en-US" sz="1200" dirty="0">
                <a:solidFill>
                  <a:srgbClr val="FF0000"/>
                </a:solidFill>
                <a:latin typeface="Arial" pitchFamily="34" charset="0"/>
              </a:rPr>
              <a:t>学以致用</a:t>
            </a:r>
            <a:r>
              <a:rPr lang="en-US" altLang="zh-CN" sz="1200" dirty="0">
                <a:solidFill>
                  <a:srgbClr val="FF0000"/>
                </a:solidFill>
                <a:latin typeface="Arial" pitchFamily="34" charset="0"/>
              </a:rPr>
              <a:t>                     </a:t>
            </a:r>
          </a:p>
          <a:p>
            <a:pPr algn="l">
              <a:defRPr/>
            </a:pPr>
            <a:r>
              <a:rPr lang="en-US" altLang="zh-CN" sz="1200" dirty="0">
                <a:solidFill>
                  <a:srgbClr val="FF0000"/>
                </a:solidFill>
                <a:latin typeface="Arial" pitchFamily="34" charset="0"/>
              </a:rPr>
              <a:t>	</a:t>
            </a:r>
            <a:r>
              <a:rPr lang="zh-CN" altLang="en-US" sz="1200" dirty="0">
                <a:solidFill>
                  <a:srgbClr val="FF0000"/>
                </a:solidFill>
                <a:latin typeface="Arial" pitchFamily="34" charset="0"/>
              </a:rPr>
              <a:t>用以促学</a:t>
            </a:r>
          </a:p>
        </p:txBody>
      </p:sp>
      <p:sp>
        <p:nvSpPr>
          <p:cNvPr id="35" name="Rectangle 40">
            <a:hlinkClick r:id="rId15"/>
          </p:cNvPr>
          <p:cNvSpPr>
            <a:spLocks noChangeArrowheads="1"/>
          </p:cNvSpPr>
          <p:nvPr userDrawn="1"/>
        </p:nvSpPr>
        <p:spPr bwMode="auto">
          <a:xfrm>
            <a:off x="7078663" y="6400800"/>
            <a:ext cx="1912937" cy="306388"/>
          </a:xfrm>
          <a:prstGeom prst="rect">
            <a:avLst/>
          </a:prstGeom>
          <a:solidFill>
            <a:schemeClr val="accent1">
              <a:alpha val="0"/>
            </a:schemeClr>
          </a:solidFill>
          <a:ln w="9525">
            <a:noFill/>
            <a:miter lim="800000"/>
            <a:headEnd/>
            <a:tailEnd/>
          </a:ln>
        </p:spPr>
        <p:txBody>
          <a:bodyPr>
            <a:spAutoFit/>
          </a:bodyPr>
          <a:lstStyle/>
          <a:p>
            <a:pPr algn="l">
              <a:defRPr/>
            </a:pPr>
            <a:r>
              <a:rPr lang="en-US" altLang="zh-CN" sz="1400">
                <a:latin typeface="Arial" charset="0"/>
              </a:rPr>
              <a:t>DATABASE@HUST</a:t>
            </a:r>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0033"/>
                                        </p:tgtEl>
                                        <p:attrNameLst>
                                          <p:attrName>style.visibility</p:attrName>
                                        </p:attrNameLst>
                                      </p:cBhvr>
                                      <p:to>
                                        <p:strVal val="visible"/>
                                      </p:to>
                                    </p:set>
                                    <p:anim calcmode="lin" valueType="num">
                                      <p:cBhvr additive="base">
                                        <p:cTn id="7" dur="500" fill="hold"/>
                                        <p:tgtEl>
                                          <p:spTgt spid="470033"/>
                                        </p:tgtEl>
                                        <p:attrNameLst>
                                          <p:attrName>ppt_x</p:attrName>
                                        </p:attrNameLst>
                                      </p:cBhvr>
                                      <p:tavLst>
                                        <p:tav tm="0">
                                          <p:val>
                                            <p:strVal val="0-#ppt_w/2"/>
                                          </p:val>
                                        </p:tav>
                                        <p:tav tm="100000">
                                          <p:val>
                                            <p:strVal val="#ppt_x"/>
                                          </p:val>
                                        </p:tav>
                                      </p:tavLst>
                                    </p:anim>
                                    <p:anim calcmode="lin" valueType="num">
                                      <p:cBhvr additive="base">
                                        <p:cTn id="8" dur="500" fill="hold"/>
                                        <p:tgtEl>
                                          <p:spTgt spid="4700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70030"/>
                                        </p:tgtEl>
                                        <p:attrNameLst>
                                          <p:attrName>style.visibility</p:attrName>
                                        </p:attrNameLst>
                                      </p:cBhvr>
                                      <p:to>
                                        <p:strVal val="visible"/>
                                      </p:to>
                                    </p:set>
                                    <p:animEffect transition="in" filter="blinds(horizontal)">
                                      <p:cBhvr>
                                        <p:cTn id="13" dur="500"/>
                                        <p:tgtEl>
                                          <p:spTgt spid="470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30" grpId="0">
        <p:tmplLst>
          <p:tmpl>
            <p:tnLst>
              <p:par>
                <p:cTn presetID="3" presetClass="entr" presetSubtype="10" fill="hold" nodeType="clickEffect">
                  <p:stCondLst>
                    <p:cond delay="0"/>
                  </p:stCondLst>
                  <p:childTnLst>
                    <p:set>
                      <p:cBhvr>
                        <p:cTn dur="1" fill="hold">
                          <p:stCondLst>
                            <p:cond delay="0"/>
                          </p:stCondLst>
                        </p:cTn>
                        <p:tgtEl>
                          <p:spTgt spid="470030"/>
                        </p:tgtEl>
                        <p:attrNameLst>
                          <p:attrName>style.visibility</p:attrName>
                        </p:attrNameLst>
                      </p:cBhvr>
                      <p:to>
                        <p:strVal val="visible"/>
                      </p:to>
                    </p:set>
                    <p:animEffect transition="in" filter="blinds(horizontal)">
                      <p:cBhvr>
                        <p:cTn dur="500"/>
                        <p:tgtEl>
                          <p:spTgt spid="470030"/>
                        </p:tgtEl>
                      </p:cBhvr>
                    </p:animEffect>
                  </p:childTnLst>
                </p:cTn>
              </p:par>
            </p:tnLst>
          </p:tmpl>
        </p:tmplLst>
      </p:bldP>
      <p:bldP spid="470033" grpId="0"/>
    </p:bldLst>
  </p:timing>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755650" y="990600"/>
            <a:ext cx="792480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1" lang="en-US" altLang="zh-CN" sz="4800" dirty="0">
              <a:latin typeface="Arial Black" pitchFamily="34" charset="0"/>
              <a:ea typeface="隶书" pitchFamily="49" charset="-122"/>
            </a:endParaRPr>
          </a:p>
          <a:p>
            <a:r>
              <a:rPr kumimoji="1" lang="zh-CN" altLang="en-US" sz="4800" dirty="0">
                <a:latin typeface="Arial Black" pitchFamily="34" charset="0"/>
                <a:ea typeface="隶书" pitchFamily="49" charset="-122"/>
              </a:rPr>
              <a:t>数据库系统原理</a:t>
            </a:r>
            <a:endParaRPr kumimoji="1" lang="zh-CN" altLang="en-US" sz="4800" dirty="0">
              <a:latin typeface="宋体" pitchFamily="2" charset="-122"/>
            </a:endParaRPr>
          </a:p>
          <a:p>
            <a:endParaRPr kumimoji="1" lang="zh-CN" altLang="en-US" sz="4400" dirty="0"/>
          </a:p>
          <a:p>
            <a:r>
              <a:rPr kumimoji="1" lang="zh-CN" altLang="en-US" sz="4800" dirty="0" smtClean="0">
                <a:solidFill>
                  <a:srgbClr val="3333FF"/>
                </a:solidFill>
                <a:latin typeface="黑体" pitchFamily="2" charset="-122"/>
                <a:ea typeface="黑体" pitchFamily="2" charset="-122"/>
              </a:rPr>
              <a:t>第</a:t>
            </a:r>
            <a:r>
              <a:rPr kumimoji="1" lang="en-US" altLang="zh-CN" sz="4800" dirty="0" smtClean="0">
                <a:solidFill>
                  <a:srgbClr val="3333FF"/>
                </a:solidFill>
                <a:latin typeface="黑体" pitchFamily="2" charset="-122"/>
                <a:ea typeface="黑体" pitchFamily="2" charset="-122"/>
              </a:rPr>
              <a:t>10</a:t>
            </a:r>
            <a:r>
              <a:rPr kumimoji="1" lang="zh-CN" altLang="en-US" sz="4800" dirty="0" smtClean="0">
                <a:solidFill>
                  <a:srgbClr val="3333FF"/>
                </a:solidFill>
                <a:latin typeface="黑体" pitchFamily="2" charset="-122"/>
                <a:ea typeface="黑体" pitchFamily="2" charset="-122"/>
              </a:rPr>
              <a:t>讲  </a:t>
            </a:r>
            <a:r>
              <a:rPr kumimoji="1" lang="zh-CN" altLang="en-US" sz="4800" dirty="0">
                <a:solidFill>
                  <a:srgbClr val="3333FF"/>
                </a:solidFill>
                <a:latin typeface="黑体" pitchFamily="2" charset="-122"/>
                <a:ea typeface="黑体" pitchFamily="2" charset="-122"/>
              </a:rPr>
              <a:t>数据库设计</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§1.3  </a:t>
            </a:r>
            <a:r>
              <a:rPr lang="zh-CN" altLang="en-US" sz="3200" dirty="0">
                <a:latin typeface="仿宋" pitchFamily="49" charset="-122"/>
                <a:ea typeface="仿宋" pitchFamily="49" charset="-122"/>
              </a:rPr>
              <a:t>数据库设计的基本步骤</a:t>
            </a:r>
            <a:endParaRPr lang="zh-CN" altLang="en-US" sz="2800" dirty="0" smtClean="0">
              <a:ea typeface="楷体_GB2312" pitchFamily="49" charset="-122"/>
            </a:endParaRPr>
          </a:p>
        </p:txBody>
      </p:sp>
      <p:sp>
        <p:nvSpPr>
          <p:cNvPr id="18435" name="Rectangle 3"/>
          <p:cNvSpPr>
            <a:spLocks noGrp="1" noChangeArrowheads="1"/>
          </p:cNvSpPr>
          <p:nvPr>
            <p:ph type="body" idx="1"/>
          </p:nvPr>
        </p:nvSpPr>
        <p:spPr>
          <a:xfrm>
            <a:off x="323850" y="949325"/>
            <a:ext cx="8496300" cy="4207867"/>
          </a:xfrm>
        </p:spPr>
        <p:txBody>
          <a:bodyPr/>
          <a:lstStyle/>
          <a:p>
            <a:pPr eaLnBrk="1" hangingPunct="1">
              <a:lnSpc>
                <a:spcPct val="130000"/>
              </a:lnSpc>
              <a:buFont typeface="Wingdings" pitchFamily="2" charset="2"/>
              <a:buNone/>
            </a:pPr>
            <a:r>
              <a:rPr lang="zh-CN" altLang="en-US" sz="2400" b="1" dirty="0" smtClean="0">
                <a:ea typeface="宋体" pitchFamily="2" charset="-122"/>
              </a:rPr>
              <a:t>一、数据库设计的准备工作：选定参加设计的人</a:t>
            </a:r>
          </a:p>
          <a:p>
            <a:pPr eaLnBrk="1" hangingPunct="1">
              <a:lnSpc>
                <a:spcPct val="150000"/>
              </a:lnSpc>
              <a:buFont typeface="Wingdings" pitchFamily="2" charset="2"/>
              <a:buNone/>
            </a:pPr>
            <a:r>
              <a:rPr lang="zh-CN" altLang="en-US" sz="2400" b="1" dirty="0" smtClean="0">
                <a:ea typeface="宋体" pitchFamily="2" charset="-122"/>
              </a:rPr>
              <a:t>    </a:t>
            </a:r>
            <a:r>
              <a:rPr lang="en-US" altLang="zh-CN" sz="2400" b="1" dirty="0" smtClean="0">
                <a:ea typeface="宋体" pitchFamily="2" charset="-122"/>
              </a:rPr>
              <a:t>1</a:t>
            </a:r>
            <a:r>
              <a:rPr lang="zh-CN" altLang="en-US" sz="2400" b="1" dirty="0">
                <a:ea typeface="宋体" pitchFamily="2" charset="-122"/>
              </a:rPr>
              <a:t>）</a:t>
            </a:r>
            <a:r>
              <a:rPr lang="zh-CN" altLang="en-US" sz="2400" b="1" dirty="0" smtClean="0">
                <a:ea typeface="宋体" pitchFamily="2" charset="-122"/>
              </a:rPr>
              <a:t>系统分析人员、数据库设计人员</a:t>
            </a:r>
            <a:r>
              <a:rPr lang="zh-CN" altLang="en-US" b="1" dirty="0" smtClean="0">
                <a:ea typeface="宋体" pitchFamily="2" charset="-122"/>
              </a:rPr>
              <a:t> </a:t>
            </a:r>
          </a:p>
          <a:p>
            <a:pPr lvl="2" eaLnBrk="1" hangingPunct="1">
              <a:lnSpc>
                <a:spcPct val="150000"/>
              </a:lnSpc>
            </a:pPr>
            <a:r>
              <a:rPr lang="zh-CN" altLang="en-US" sz="2000" dirty="0" smtClean="0">
                <a:ea typeface="宋体" pitchFamily="2" charset="-122"/>
              </a:rPr>
              <a:t>自始至终参与数据库设计</a:t>
            </a:r>
          </a:p>
          <a:p>
            <a:pPr eaLnBrk="1" hangingPunct="1">
              <a:lnSpc>
                <a:spcPct val="150000"/>
              </a:lnSpc>
              <a:buFont typeface="Wingdings" pitchFamily="2" charset="2"/>
              <a:buNone/>
            </a:pPr>
            <a:r>
              <a:rPr lang="zh-CN" altLang="en-US" sz="2400" b="1" dirty="0" smtClean="0">
                <a:ea typeface="宋体" pitchFamily="2" charset="-122"/>
              </a:rPr>
              <a:t>    </a:t>
            </a:r>
            <a:r>
              <a:rPr lang="en-US" altLang="zh-CN" sz="2400" b="1" dirty="0" smtClean="0">
                <a:ea typeface="宋体" pitchFamily="2" charset="-122"/>
              </a:rPr>
              <a:t>2</a:t>
            </a:r>
            <a:r>
              <a:rPr lang="zh-CN" altLang="en-US" sz="2400" b="1" dirty="0">
                <a:ea typeface="宋体" pitchFamily="2" charset="-122"/>
              </a:rPr>
              <a:t>）</a:t>
            </a:r>
            <a:r>
              <a:rPr lang="zh-CN" altLang="en-US" sz="2400" b="1" dirty="0" smtClean="0">
                <a:ea typeface="宋体" pitchFamily="2" charset="-122"/>
              </a:rPr>
              <a:t>用户代表和数据库管理员 </a:t>
            </a:r>
          </a:p>
          <a:p>
            <a:pPr lvl="2" eaLnBrk="1" hangingPunct="1">
              <a:lnSpc>
                <a:spcPct val="150000"/>
              </a:lnSpc>
            </a:pPr>
            <a:r>
              <a:rPr lang="zh-CN" altLang="en-US" sz="2000" dirty="0" smtClean="0">
                <a:ea typeface="宋体" pitchFamily="2" charset="-122"/>
              </a:rPr>
              <a:t>主要参加需求分析和数据库的运行维护</a:t>
            </a:r>
          </a:p>
          <a:p>
            <a:pPr eaLnBrk="1" hangingPunct="1">
              <a:lnSpc>
                <a:spcPct val="150000"/>
              </a:lnSpc>
              <a:buFont typeface="Wingdings" pitchFamily="2" charset="2"/>
              <a:buNone/>
            </a:pPr>
            <a:r>
              <a:rPr lang="zh-CN" altLang="en-US" sz="2400" b="1" dirty="0" smtClean="0">
                <a:ea typeface="宋体" pitchFamily="2" charset="-122"/>
              </a:rPr>
              <a:t>    </a:t>
            </a:r>
            <a:r>
              <a:rPr lang="en-US" altLang="zh-CN" sz="2400" b="1" dirty="0" smtClean="0">
                <a:ea typeface="宋体" pitchFamily="2" charset="-122"/>
              </a:rPr>
              <a:t>3</a:t>
            </a:r>
            <a:r>
              <a:rPr lang="zh-CN" altLang="en-US" sz="2400" b="1" dirty="0">
                <a:ea typeface="宋体" pitchFamily="2" charset="-122"/>
              </a:rPr>
              <a:t>）</a:t>
            </a:r>
            <a:r>
              <a:rPr lang="zh-CN" altLang="en-US" sz="2400" b="1" dirty="0" smtClean="0">
                <a:ea typeface="宋体" pitchFamily="2" charset="-122"/>
              </a:rPr>
              <a:t>应用开发人员（程序员和操作员） </a:t>
            </a:r>
          </a:p>
          <a:p>
            <a:pPr lvl="2" eaLnBrk="1" hangingPunct="1">
              <a:lnSpc>
                <a:spcPct val="150000"/>
              </a:lnSpc>
            </a:pPr>
            <a:r>
              <a:rPr lang="zh-CN" altLang="en-US" sz="2000" dirty="0" smtClean="0">
                <a:ea typeface="宋体" pitchFamily="2" charset="-122"/>
              </a:rPr>
              <a:t>在系统实施阶段参与进来，负责编制程序和准备软硬件环境</a:t>
            </a:r>
            <a:r>
              <a:rPr lang="zh-CN" altLang="en-US" dirty="0" smtClean="0">
                <a:ea typeface="宋体" pitchFamily="2" charset="-122"/>
              </a:rPr>
              <a:t> </a:t>
            </a:r>
            <a:endParaRPr lang="zh-CN" altLang="en-US" sz="2000" dirty="0" smtClean="0">
              <a:ea typeface="宋体"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106499" name="Rectangle 3"/>
          <p:cNvSpPr>
            <a:spLocks noGrp="1" noChangeArrowheads="1"/>
          </p:cNvSpPr>
          <p:nvPr>
            <p:ph type="body" idx="1"/>
          </p:nvPr>
        </p:nvSpPr>
        <p:spPr>
          <a:xfrm>
            <a:off x="828675" y="3932238"/>
            <a:ext cx="6696075" cy="2160587"/>
          </a:xfrm>
        </p:spPr>
        <p:txBody>
          <a:bodyPr/>
          <a:lstStyle/>
          <a:p>
            <a:pPr eaLnBrk="1" hangingPunct="1">
              <a:lnSpc>
                <a:spcPct val="130000"/>
              </a:lnSpc>
              <a:spcBef>
                <a:spcPct val="0"/>
              </a:spcBef>
              <a:buFont typeface="Wingdings" pitchFamily="2" charset="2"/>
              <a:buNone/>
            </a:pPr>
            <a:r>
              <a:rPr lang="en-US" altLang="zh-CN" sz="2200" b="1" smtClean="0">
                <a:ea typeface="宋体" pitchFamily="2" charset="-122"/>
              </a:rPr>
              <a:t>【</a:t>
            </a:r>
            <a:r>
              <a:rPr lang="zh-CN" altLang="en-US" sz="2200" b="1" smtClean="0">
                <a:ea typeface="宋体" pitchFamily="2" charset="-122"/>
              </a:rPr>
              <a:t>例</a:t>
            </a:r>
            <a:r>
              <a:rPr lang="en-US" altLang="zh-CN" sz="2200" b="1" smtClean="0">
                <a:ea typeface="宋体" pitchFamily="2" charset="-122"/>
              </a:rPr>
              <a:t>】 </a:t>
            </a:r>
            <a:r>
              <a:rPr lang="zh-CN" altLang="en-US" sz="2200" b="1" smtClean="0">
                <a:ea typeface="宋体" pitchFamily="2" charset="-122"/>
              </a:rPr>
              <a:t>把图中虚线上部的</a:t>
            </a:r>
            <a:r>
              <a:rPr lang="en-US" altLang="zh-CN" sz="2200" b="1" smtClean="0">
                <a:ea typeface="宋体" pitchFamily="2" charset="-122"/>
              </a:rPr>
              <a:t>E-R</a:t>
            </a:r>
            <a:r>
              <a:rPr lang="zh-CN" altLang="en-US" sz="2200" b="1" smtClean="0">
                <a:ea typeface="宋体" pitchFamily="2" charset="-122"/>
              </a:rPr>
              <a:t>图转换为关系模型 </a:t>
            </a:r>
            <a:endParaRPr lang="zh-CN" altLang="en-US" sz="2200" b="1" smtClean="0">
              <a:solidFill>
                <a:schemeClr val="accent2"/>
              </a:solidFill>
              <a:ea typeface="宋体" pitchFamily="2" charset="-122"/>
            </a:endParaRPr>
          </a:p>
          <a:p>
            <a:pPr lvl="1" eaLnBrk="1" hangingPunct="1">
              <a:lnSpc>
                <a:spcPct val="130000"/>
              </a:lnSpc>
              <a:spcBef>
                <a:spcPct val="0"/>
              </a:spcBef>
            </a:pPr>
            <a:r>
              <a:rPr lang="zh-CN" altLang="en-US" sz="1800" b="1" smtClean="0">
                <a:ea typeface="宋体" pitchFamily="2" charset="-122"/>
              </a:rPr>
              <a:t>联系“参加”所对应的关系模式 </a:t>
            </a:r>
          </a:p>
          <a:p>
            <a:pPr lvl="1" eaLnBrk="1" hangingPunct="1">
              <a:lnSpc>
                <a:spcPct val="130000"/>
              </a:lnSpc>
              <a:spcBef>
                <a:spcPct val="0"/>
              </a:spcBef>
              <a:buFont typeface="Wingdings" pitchFamily="2" charset="2"/>
              <a:buNone/>
            </a:pPr>
            <a:r>
              <a:rPr lang="zh-CN" altLang="en-US" sz="1800" b="1" smtClean="0">
                <a:ea typeface="宋体" pitchFamily="2" charset="-122"/>
              </a:rPr>
              <a:t>    职工工作（</a:t>
            </a:r>
            <a:r>
              <a:rPr lang="zh-CN" altLang="en-US" sz="1800" b="1" u="sng" smtClean="0">
                <a:ea typeface="宋体" pitchFamily="2" charset="-122"/>
              </a:rPr>
              <a:t>职工号，产品号</a:t>
            </a:r>
            <a:r>
              <a:rPr lang="zh-CN" altLang="en-US" sz="1800" b="1" smtClean="0">
                <a:ea typeface="宋体" pitchFamily="2" charset="-122"/>
              </a:rPr>
              <a:t>，工作天数，</a:t>
            </a:r>
            <a:r>
              <a:rPr lang="en-US" altLang="zh-CN" sz="1800" b="1" smtClean="0">
                <a:ea typeface="宋体" pitchFamily="2" charset="-122"/>
              </a:rPr>
              <a:t>…</a:t>
            </a:r>
            <a:r>
              <a:rPr lang="zh-CN" altLang="en-US" sz="1800" b="1" smtClean="0">
                <a:ea typeface="宋体" pitchFamily="2" charset="-122"/>
              </a:rPr>
              <a:t>） </a:t>
            </a:r>
          </a:p>
          <a:p>
            <a:pPr lvl="1" eaLnBrk="1" hangingPunct="1">
              <a:lnSpc>
                <a:spcPct val="130000"/>
              </a:lnSpc>
              <a:spcBef>
                <a:spcPct val="0"/>
              </a:spcBef>
            </a:pPr>
            <a:r>
              <a:rPr lang="zh-CN" altLang="en-US" sz="1800" b="1" smtClean="0">
                <a:ea typeface="宋体" pitchFamily="2" charset="-122"/>
              </a:rPr>
              <a:t>联系“供应”所对应的关系模式 </a:t>
            </a:r>
          </a:p>
          <a:p>
            <a:pPr lvl="1" eaLnBrk="1" hangingPunct="1">
              <a:lnSpc>
                <a:spcPct val="130000"/>
              </a:lnSpc>
              <a:spcBef>
                <a:spcPct val="0"/>
              </a:spcBef>
              <a:buFont typeface="Wingdings" pitchFamily="2" charset="2"/>
              <a:buNone/>
            </a:pPr>
            <a:r>
              <a:rPr lang="zh-CN" altLang="en-US" sz="1800" b="1" smtClean="0">
                <a:ea typeface="宋体" pitchFamily="2" charset="-122"/>
              </a:rPr>
              <a:t>   供应（</a:t>
            </a:r>
            <a:r>
              <a:rPr lang="zh-CN" altLang="en-US" sz="1800" b="1" u="sng" smtClean="0">
                <a:ea typeface="宋体" pitchFamily="2" charset="-122"/>
              </a:rPr>
              <a:t>产品号，供应商号，零件号</a:t>
            </a:r>
            <a:r>
              <a:rPr lang="zh-CN" altLang="en-US" sz="1800" b="1" smtClean="0">
                <a:ea typeface="宋体" pitchFamily="2" charset="-122"/>
              </a:rPr>
              <a:t>，供应量）</a:t>
            </a:r>
            <a:r>
              <a:rPr lang="zh-CN" altLang="en-US" b="1" smtClean="0">
                <a:ea typeface="宋体" pitchFamily="2" charset="-122"/>
              </a:rPr>
              <a:t> </a:t>
            </a:r>
          </a:p>
        </p:txBody>
      </p:sp>
      <p:pic>
        <p:nvPicPr>
          <p:cNvPr id="106500" name="Picture 4" descr="未命名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95388"/>
            <a:ext cx="78676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Cambria Math"/>
                <a:ea typeface="Cambria Math"/>
              </a:rPr>
              <a:t>§</a:t>
            </a:r>
            <a:r>
              <a:rPr lang="en-US" altLang="zh-CN" sz="3200" dirty="0" smtClean="0">
                <a:ea typeface="黑体" pitchFamily="2" charset="-122"/>
              </a:rPr>
              <a:t>4  </a:t>
            </a:r>
            <a:r>
              <a:rPr lang="zh-CN" altLang="en-US" sz="3200" dirty="0" smtClean="0">
                <a:ea typeface="黑体" pitchFamily="2" charset="-122"/>
              </a:rPr>
              <a:t>逻辑结构设计</a:t>
            </a:r>
          </a:p>
        </p:txBody>
      </p:sp>
      <p:sp>
        <p:nvSpPr>
          <p:cNvPr id="107523" name="Rectangle 3"/>
          <p:cNvSpPr>
            <a:spLocks noGrp="1" noChangeArrowheads="1"/>
          </p:cNvSpPr>
          <p:nvPr>
            <p:ph type="body" idx="1"/>
          </p:nvPr>
        </p:nvSpPr>
        <p:spPr>
          <a:xfrm>
            <a:off x="1331913" y="1052513"/>
            <a:ext cx="5328319" cy="3096567"/>
          </a:xfrm>
        </p:spPr>
        <p:txBody>
          <a:bodyPr/>
          <a:lstStyle/>
          <a:p>
            <a:pPr marL="0" indent="0" eaLnBrk="1" hangingPunct="1">
              <a:lnSpc>
                <a:spcPct val="180000"/>
              </a:lnSpc>
              <a:buNone/>
            </a:pPr>
            <a:r>
              <a:rPr lang="en-US" altLang="zh-CN" sz="2400" b="1" dirty="0" smtClean="0">
                <a:ea typeface="宋体" pitchFamily="2" charset="-122"/>
              </a:rPr>
              <a:t>4.1 E-R</a:t>
            </a:r>
            <a:r>
              <a:rPr lang="zh-CN" altLang="en-US" sz="2400" b="1" dirty="0" smtClean="0">
                <a:ea typeface="宋体" pitchFamily="2" charset="-122"/>
              </a:rPr>
              <a:t>图向关系模型的转换</a:t>
            </a:r>
          </a:p>
          <a:p>
            <a:pPr marL="0" indent="0" eaLnBrk="1" hangingPunct="1">
              <a:lnSpc>
                <a:spcPct val="180000"/>
              </a:lnSpc>
              <a:buNone/>
            </a:pPr>
            <a:r>
              <a:rPr lang="en-US" altLang="zh-CN" sz="2400" b="1" dirty="0" smtClean="0">
                <a:solidFill>
                  <a:srgbClr val="3333FF"/>
                </a:solidFill>
                <a:ea typeface="宋体" pitchFamily="2" charset="-122"/>
              </a:rPr>
              <a:t>4.2  </a:t>
            </a:r>
            <a:r>
              <a:rPr lang="zh-CN" altLang="en-US" sz="2400" b="1" dirty="0" smtClean="0">
                <a:solidFill>
                  <a:srgbClr val="3333FF"/>
                </a:solidFill>
                <a:ea typeface="宋体" pitchFamily="2" charset="-122"/>
              </a:rPr>
              <a:t>数据模型的优化</a:t>
            </a:r>
          </a:p>
          <a:p>
            <a:pPr marL="0" indent="0" eaLnBrk="1" hangingPunct="1">
              <a:lnSpc>
                <a:spcPct val="180000"/>
              </a:lnSpc>
              <a:buNone/>
            </a:pPr>
            <a:r>
              <a:rPr lang="en-US" altLang="zh-CN" sz="2400" b="1" dirty="0" smtClean="0">
                <a:ea typeface="宋体" pitchFamily="2" charset="-122"/>
              </a:rPr>
              <a:t>4.3 </a:t>
            </a:r>
            <a:r>
              <a:rPr lang="zh-CN" altLang="en-US" sz="2400" b="1" dirty="0" smtClean="0">
                <a:ea typeface="宋体" pitchFamily="2" charset="-122"/>
              </a:rPr>
              <a:t>设计用户子模式</a:t>
            </a:r>
          </a:p>
          <a:p>
            <a:pPr eaLnBrk="1" hangingPunct="1">
              <a:buFont typeface="Wingdings" pitchFamily="2" charset="2"/>
              <a:buNone/>
            </a:pPr>
            <a:endParaRPr lang="en-US" altLang="zh-CN" sz="2400" b="1" dirty="0" smtClean="0">
              <a:ea typeface="宋体"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Cambria Math"/>
                <a:cs typeface="Times New Roman" panose="02020603050405020304" pitchFamily="18" charset="0"/>
              </a:rPr>
              <a:t>§ 4.2  </a:t>
            </a:r>
            <a:r>
              <a:rPr lang="zh-CN" altLang="en-US" sz="3200" dirty="0" smtClean="0">
                <a:latin typeface="宋体" panose="02010600030101010101" pitchFamily="2" charset="-122"/>
                <a:ea typeface="宋体" panose="02010600030101010101" pitchFamily="2" charset="-122"/>
              </a:rPr>
              <a:t>数据模型的优化</a:t>
            </a:r>
          </a:p>
        </p:txBody>
      </p:sp>
      <p:sp>
        <p:nvSpPr>
          <p:cNvPr id="108547" name="Rectangle 3"/>
          <p:cNvSpPr>
            <a:spLocks noGrp="1" noChangeArrowheads="1"/>
          </p:cNvSpPr>
          <p:nvPr>
            <p:ph type="body" idx="1"/>
          </p:nvPr>
        </p:nvSpPr>
        <p:spPr>
          <a:xfrm>
            <a:off x="395536" y="1052736"/>
            <a:ext cx="8229600" cy="2952750"/>
          </a:xfrm>
        </p:spPr>
        <p:txBody>
          <a:bodyPr/>
          <a:lstStyle/>
          <a:p>
            <a:pPr eaLnBrk="1" hangingPunct="1">
              <a:lnSpc>
                <a:spcPct val="160000"/>
              </a:lnSpc>
              <a:spcBef>
                <a:spcPct val="70000"/>
              </a:spcBef>
            </a:pPr>
            <a:r>
              <a:rPr lang="zh-CN" altLang="en-US" sz="2400" b="1" dirty="0" smtClean="0">
                <a:ea typeface="宋体" pitchFamily="2" charset="-122"/>
              </a:rPr>
              <a:t>得到初步数据模型后，还应该适当地修改、调整数据模型的结构，以进一步提高数据库应用系统的性能，这就是数据模型的优化</a:t>
            </a:r>
          </a:p>
          <a:p>
            <a:pPr eaLnBrk="1" hangingPunct="1">
              <a:lnSpc>
                <a:spcPct val="160000"/>
              </a:lnSpc>
              <a:spcBef>
                <a:spcPct val="70000"/>
              </a:spcBef>
            </a:pPr>
            <a:r>
              <a:rPr lang="zh-CN" altLang="en-US" sz="2400" b="1" dirty="0" smtClean="0">
                <a:ea typeface="宋体" pitchFamily="2" charset="-122"/>
              </a:rPr>
              <a:t>关系数据模型的优化通常以规范化理论为指导</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4.2 </a:t>
            </a:r>
            <a:r>
              <a:rPr lang="zh-CN" altLang="en-US" sz="3200" dirty="0" smtClean="0">
                <a:latin typeface="宋体" panose="02010600030101010101" pitchFamily="2" charset="-122"/>
                <a:ea typeface="宋体" panose="02010600030101010101" pitchFamily="2" charset="-122"/>
              </a:rPr>
              <a:t>数据模型的优化</a:t>
            </a:r>
          </a:p>
        </p:txBody>
      </p:sp>
      <p:sp>
        <p:nvSpPr>
          <p:cNvPr id="109571" name="Rectangle 3"/>
          <p:cNvSpPr>
            <a:spLocks noGrp="1" noChangeArrowheads="1"/>
          </p:cNvSpPr>
          <p:nvPr>
            <p:ph type="body" idx="1"/>
          </p:nvPr>
        </p:nvSpPr>
        <p:spPr>
          <a:xfrm>
            <a:off x="179388" y="981075"/>
            <a:ext cx="8748712" cy="5111750"/>
          </a:xfrm>
        </p:spPr>
        <p:txBody>
          <a:bodyPr/>
          <a:lstStyle/>
          <a:p>
            <a:pPr marL="609600" indent="-609600" eaLnBrk="1" hangingPunct="1">
              <a:lnSpc>
                <a:spcPct val="130000"/>
              </a:lnSpc>
              <a:spcBef>
                <a:spcPct val="0"/>
              </a:spcBef>
              <a:buFont typeface="Wingdings" pitchFamily="2" charset="2"/>
              <a:buNone/>
            </a:pPr>
            <a:r>
              <a:rPr lang="zh-CN" altLang="en-US" sz="2400" b="1" dirty="0" smtClean="0">
                <a:ea typeface="宋体" pitchFamily="2" charset="-122"/>
              </a:rPr>
              <a:t>优化数据模型的方法</a:t>
            </a:r>
          </a:p>
          <a:p>
            <a:pPr marL="990600" lvl="1" indent="-533400" eaLnBrk="1" hangingPunct="1">
              <a:lnSpc>
                <a:spcPct val="150000"/>
              </a:lnSpc>
              <a:spcBef>
                <a:spcPct val="0"/>
              </a:spcBef>
              <a:buFont typeface="Wingdings" pitchFamily="2" charset="2"/>
              <a:buNone/>
            </a:pPr>
            <a:r>
              <a:rPr lang="en-US" altLang="zh-CN" sz="2000" b="1" dirty="0" smtClean="0">
                <a:ea typeface="宋体" pitchFamily="2" charset="-122"/>
              </a:rPr>
              <a:t>1. </a:t>
            </a:r>
            <a:r>
              <a:rPr lang="zh-CN" altLang="en-US" sz="2000" b="1" dirty="0" smtClean="0">
                <a:ea typeface="宋体" pitchFamily="2" charset="-122"/>
              </a:rPr>
              <a:t>确定数据依赖</a:t>
            </a:r>
          </a:p>
          <a:p>
            <a:pPr marL="609600" indent="-609600" eaLnBrk="1" hangingPunct="1">
              <a:lnSpc>
                <a:spcPct val="150000"/>
              </a:lnSpc>
              <a:spcBef>
                <a:spcPct val="0"/>
              </a:spcBef>
              <a:buFont typeface="Wingdings" pitchFamily="2" charset="2"/>
              <a:buNone/>
            </a:pPr>
            <a:r>
              <a:rPr lang="zh-CN" altLang="en-US" sz="2400" dirty="0" smtClean="0">
                <a:ea typeface="宋体" pitchFamily="2" charset="-122"/>
              </a:rPr>
              <a:t>	</a:t>
            </a:r>
            <a:r>
              <a:rPr lang="zh-CN" altLang="en-US" sz="2000" dirty="0" smtClean="0">
                <a:ea typeface="宋体" pitchFamily="2" charset="-122"/>
              </a:rPr>
              <a:t>按需求分析阶段所得到的语义，分别写出每个关系模式内部各属性之间的数据依赖以及不同关系模式属性之间数据依赖</a:t>
            </a:r>
          </a:p>
          <a:p>
            <a:pPr marL="990600" lvl="1" indent="-533400" eaLnBrk="1" hangingPunct="1">
              <a:lnSpc>
                <a:spcPct val="150000"/>
              </a:lnSpc>
              <a:spcBef>
                <a:spcPct val="0"/>
              </a:spcBef>
              <a:buFont typeface="Wingdings" pitchFamily="2" charset="2"/>
              <a:buNone/>
            </a:pPr>
            <a:r>
              <a:rPr lang="en-US" altLang="zh-CN" sz="2000" b="1" dirty="0" smtClean="0">
                <a:ea typeface="宋体" pitchFamily="2" charset="-122"/>
              </a:rPr>
              <a:t>2.  </a:t>
            </a:r>
            <a:r>
              <a:rPr lang="zh-CN" altLang="en-US" sz="2000" b="1" dirty="0" smtClean="0">
                <a:ea typeface="宋体" pitchFamily="2" charset="-122"/>
              </a:rPr>
              <a:t>消除 冗余的联系</a:t>
            </a:r>
          </a:p>
          <a:p>
            <a:pPr marL="609600" indent="-609600" eaLnBrk="1" hangingPunct="1">
              <a:lnSpc>
                <a:spcPct val="150000"/>
              </a:lnSpc>
              <a:spcBef>
                <a:spcPct val="0"/>
              </a:spcBef>
              <a:buFont typeface="Wingdings" pitchFamily="2" charset="2"/>
              <a:buNone/>
            </a:pPr>
            <a:r>
              <a:rPr lang="zh-CN" altLang="en-US" sz="2400" b="1" dirty="0" smtClean="0">
                <a:ea typeface="宋体" pitchFamily="2" charset="-122"/>
              </a:rPr>
              <a:t>	</a:t>
            </a:r>
            <a:r>
              <a:rPr lang="zh-CN" altLang="en-US" sz="2000" dirty="0" smtClean="0">
                <a:ea typeface="宋体" pitchFamily="2" charset="-122"/>
              </a:rPr>
              <a:t>对于各个关系模式之间的数据依赖进行极小化处理，消除 冗余的联系。</a:t>
            </a:r>
          </a:p>
          <a:p>
            <a:pPr marL="990600" lvl="1" indent="-533400" eaLnBrk="1" hangingPunct="1">
              <a:lnSpc>
                <a:spcPct val="150000"/>
              </a:lnSpc>
              <a:spcBef>
                <a:spcPct val="0"/>
              </a:spcBef>
              <a:buFont typeface="Wingdings" pitchFamily="2" charset="2"/>
              <a:buNone/>
            </a:pPr>
            <a:r>
              <a:rPr lang="en-US" altLang="zh-CN" sz="2000" b="1" dirty="0" smtClean="0">
                <a:ea typeface="宋体" pitchFamily="2" charset="-122"/>
              </a:rPr>
              <a:t>3. </a:t>
            </a:r>
            <a:r>
              <a:rPr lang="zh-CN" altLang="en-US" sz="2000" b="1" dirty="0" smtClean="0">
                <a:ea typeface="宋体" pitchFamily="2" charset="-122"/>
              </a:rPr>
              <a:t>确定所属范式</a:t>
            </a:r>
          </a:p>
          <a:p>
            <a:pPr marL="1752600" lvl="3" indent="-381000" eaLnBrk="1" hangingPunct="1">
              <a:lnSpc>
                <a:spcPct val="150000"/>
              </a:lnSpc>
              <a:spcBef>
                <a:spcPct val="0"/>
              </a:spcBef>
            </a:pPr>
            <a:r>
              <a:rPr lang="zh-CN" altLang="en-US" dirty="0" smtClean="0">
                <a:ea typeface="宋体" pitchFamily="2" charset="-122"/>
              </a:rPr>
              <a:t>按照数据依赖的理论对关系模式逐一进行分析</a:t>
            </a:r>
          </a:p>
          <a:p>
            <a:pPr marL="1752600" lvl="3" indent="-381000" eaLnBrk="1" hangingPunct="1">
              <a:lnSpc>
                <a:spcPct val="150000"/>
              </a:lnSpc>
              <a:spcBef>
                <a:spcPct val="0"/>
              </a:spcBef>
            </a:pPr>
            <a:r>
              <a:rPr lang="zh-CN" altLang="en-US" dirty="0" smtClean="0">
                <a:ea typeface="宋体" pitchFamily="2" charset="-122"/>
              </a:rPr>
              <a:t>考查是否存在部分函数依赖、传递函数依赖、多值依赖等</a:t>
            </a:r>
          </a:p>
          <a:p>
            <a:pPr marL="1752600" lvl="3" indent="-381000" eaLnBrk="1" hangingPunct="1">
              <a:lnSpc>
                <a:spcPct val="150000"/>
              </a:lnSpc>
              <a:spcBef>
                <a:spcPct val="0"/>
              </a:spcBef>
            </a:pPr>
            <a:r>
              <a:rPr lang="zh-CN" altLang="en-US" dirty="0" smtClean="0">
                <a:ea typeface="宋体" pitchFamily="2" charset="-122"/>
              </a:rPr>
              <a:t>确定各关系模式分别属于第几范式</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4.2  </a:t>
            </a:r>
            <a:r>
              <a:rPr lang="zh-CN" altLang="en-US" sz="3200" dirty="0" smtClean="0">
                <a:latin typeface="宋体" panose="02010600030101010101" pitchFamily="2" charset="-122"/>
                <a:ea typeface="宋体" panose="02010600030101010101" pitchFamily="2" charset="-122"/>
              </a:rPr>
              <a:t>数据模型的优化</a:t>
            </a:r>
          </a:p>
        </p:txBody>
      </p:sp>
      <p:sp>
        <p:nvSpPr>
          <p:cNvPr id="587779" name="Rectangle 3"/>
          <p:cNvSpPr>
            <a:spLocks noGrp="1" noChangeArrowheads="1"/>
          </p:cNvSpPr>
          <p:nvPr>
            <p:ph type="body" idx="1"/>
          </p:nvPr>
        </p:nvSpPr>
        <p:spPr>
          <a:xfrm>
            <a:off x="457200" y="1309688"/>
            <a:ext cx="8229600" cy="3414712"/>
          </a:xfrm>
        </p:spPr>
        <p:txBody>
          <a:bodyPr/>
          <a:lstStyle/>
          <a:p>
            <a:pPr marL="990600" lvl="1" indent="-533400" eaLnBrk="1" hangingPunct="1">
              <a:lnSpc>
                <a:spcPct val="160000"/>
              </a:lnSpc>
              <a:buFont typeface="Wingdings" pitchFamily="2" charset="2"/>
              <a:buNone/>
              <a:defRPr/>
            </a:pPr>
            <a:r>
              <a:rPr lang="en-US" altLang="zh-CN" sz="2000" b="1" dirty="0" smtClean="0">
                <a:ea typeface="宋体" pitchFamily="2" charset="-122"/>
              </a:rPr>
              <a:t>4.    </a:t>
            </a:r>
            <a:r>
              <a:rPr lang="zh-CN" altLang="en-US" sz="2000" b="1" dirty="0" smtClean="0">
                <a:ea typeface="宋体" pitchFamily="2" charset="-122"/>
              </a:rPr>
              <a:t>按照需求分析阶段得到的各种应用对数据处理的要求，分析对于这样的应用环境这些模式是否合适，确定是否要对它们进行合并或分解。</a:t>
            </a:r>
          </a:p>
          <a:p>
            <a:pPr marL="609600" indent="-609600" eaLnBrk="1" hangingPunct="1">
              <a:lnSpc>
                <a:spcPct val="160000"/>
              </a:lnSpc>
              <a:buFont typeface="Wingdings" pitchFamily="2" charset="2"/>
              <a:buNone/>
              <a:defRPr/>
            </a:pPr>
            <a:r>
              <a:rPr lang="zh-CN" altLang="en-US" sz="2400" b="1" dirty="0" smtClean="0">
                <a:effectLst>
                  <a:outerShdw blurRad="38100" dist="38100" dir="2700000" algn="tl">
                    <a:srgbClr val="C0C0C0"/>
                  </a:outerShdw>
                </a:effectLst>
                <a:ea typeface="宋体" pitchFamily="2" charset="-122"/>
              </a:rPr>
              <a:t>  注意：</a:t>
            </a:r>
            <a:r>
              <a:rPr lang="zh-CN" altLang="en-US" sz="2400" b="1" dirty="0" smtClean="0">
                <a:ea typeface="宋体" pitchFamily="2" charset="-122"/>
              </a:rPr>
              <a:t>并不是规范化程度越高的关系就越优，一般说来，第三范式就足够了</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4924" y="0"/>
            <a:ext cx="8137475" cy="836711"/>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宋体" pitchFamily="2" charset="-122"/>
            </a:endParaRPr>
          </a:p>
        </p:txBody>
      </p:sp>
      <p:sp>
        <p:nvSpPr>
          <p:cNvPr id="111619" name="Rectangle 3"/>
          <p:cNvSpPr>
            <a:spLocks noGrp="1" noChangeArrowheads="1"/>
          </p:cNvSpPr>
          <p:nvPr>
            <p:ph type="body" idx="1"/>
          </p:nvPr>
        </p:nvSpPr>
        <p:spPr>
          <a:xfrm>
            <a:off x="611188" y="1125538"/>
            <a:ext cx="7777162" cy="4114800"/>
          </a:xfrm>
        </p:spPr>
        <p:txBody>
          <a:bodyPr/>
          <a:lstStyle/>
          <a:p>
            <a:pPr marL="609600" indent="-609600" eaLnBrk="1" hangingPunct="1">
              <a:lnSpc>
                <a:spcPct val="140000"/>
              </a:lnSpc>
              <a:buFont typeface="Wingdings" pitchFamily="2" charset="2"/>
              <a:buNone/>
            </a:pPr>
            <a:r>
              <a:rPr lang="en-US" altLang="zh-CN" sz="2000" b="1" dirty="0" smtClean="0">
                <a:ea typeface="宋体" pitchFamily="2" charset="-122"/>
              </a:rPr>
              <a:t>【</a:t>
            </a:r>
            <a:r>
              <a:rPr lang="zh-CN" altLang="en-US" sz="2000" b="1" dirty="0" smtClean="0">
                <a:ea typeface="宋体" pitchFamily="2" charset="-122"/>
              </a:rPr>
              <a:t>例</a:t>
            </a:r>
            <a:r>
              <a:rPr lang="en-US" altLang="zh-CN" sz="2000" b="1" dirty="0" smtClean="0">
                <a:ea typeface="宋体" pitchFamily="2" charset="-122"/>
              </a:rPr>
              <a:t>】</a:t>
            </a:r>
            <a:r>
              <a:rPr lang="zh-CN" altLang="en-US" sz="2000" b="1" dirty="0" smtClean="0">
                <a:ea typeface="宋体" pitchFamily="2" charset="-122"/>
              </a:rPr>
              <a:t>在关系模式</a:t>
            </a:r>
          </a:p>
          <a:p>
            <a:pPr marL="609600" indent="-609600" eaLnBrk="1" hangingPunct="1">
              <a:lnSpc>
                <a:spcPct val="140000"/>
              </a:lnSpc>
              <a:buFont typeface="Wingdings" pitchFamily="2" charset="2"/>
              <a:buNone/>
            </a:pPr>
            <a:r>
              <a:rPr lang="zh-CN" altLang="en-US" sz="2000" b="1" dirty="0" smtClean="0">
                <a:ea typeface="宋体" pitchFamily="2" charset="-122"/>
              </a:rPr>
              <a:t>           学生成绩单</a:t>
            </a:r>
            <a:r>
              <a:rPr lang="en-US" altLang="zh-CN" sz="2000" b="1" dirty="0" smtClean="0">
                <a:ea typeface="宋体" pitchFamily="2" charset="-122"/>
              </a:rPr>
              <a:t>(</a:t>
            </a:r>
            <a:r>
              <a:rPr lang="zh-CN" altLang="en-US" sz="2000" b="1" dirty="0" smtClean="0">
                <a:ea typeface="宋体" pitchFamily="2" charset="-122"/>
              </a:rPr>
              <a:t>学号</a:t>
            </a:r>
            <a:r>
              <a:rPr lang="en-US" altLang="zh-CN" sz="2000" b="1" dirty="0" smtClean="0">
                <a:ea typeface="宋体" pitchFamily="2" charset="-122"/>
              </a:rPr>
              <a:t>,</a:t>
            </a:r>
            <a:r>
              <a:rPr lang="zh-CN" altLang="en-US" sz="2000" b="1" dirty="0" smtClean="0">
                <a:ea typeface="宋体" pitchFamily="2" charset="-122"/>
              </a:rPr>
              <a:t>英语</a:t>
            </a:r>
            <a:r>
              <a:rPr lang="en-US" altLang="zh-CN" sz="2000" b="1" dirty="0" smtClean="0">
                <a:ea typeface="宋体" pitchFamily="2" charset="-122"/>
              </a:rPr>
              <a:t>,</a:t>
            </a:r>
            <a:r>
              <a:rPr lang="zh-CN" altLang="en-US" sz="2000" b="1" dirty="0" smtClean="0">
                <a:ea typeface="宋体" pitchFamily="2" charset="-122"/>
              </a:rPr>
              <a:t>数学</a:t>
            </a:r>
            <a:r>
              <a:rPr lang="en-US" altLang="zh-CN" sz="2000" b="1" dirty="0" smtClean="0">
                <a:ea typeface="宋体" pitchFamily="2" charset="-122"/>
              </a:rPr>
              <a:t>,</a:t>
            </a:r>
            <a:r>
              <a:rPr lang="zh-CN" altLang="en-US" sz="2000" b="1" dirty="0" smtClean="0">
                <a:ea typeface="宋体" pitchFamily="2" charset="-122"/>
              </a:rPr>
              <a:t>语文</a:t>
            </a:r>
            <a:r>
              <a:rPr lang="en-US" altLang="zh-CN" sz="2000" b="1" dirty="0" smtClean="0">
                <a:ea typeface="宋体" pitchFamily="2" charset="-122"/>
              </a:rPr>
              <a:t>,</a:t>
            </a:r>
            <a:r>
              <a:rPr lang="zh-CN" altLang="en-US" sz="2000" b="1" dirty="0" smtClean="0">
                <a:ea typeface="宋体" pitchFamily="2" charset="-122"/>
              </a:rPr>
              <a:t>平均成绩</a:t>
            </a:r>
            <a:r>
              <a:rPr lang="en-US" altLang="zh-CN" sz="2000" b="1" dirty="0" smtClean="0">
                <a:ea typeface="宋体" pitchFamily="2" charset="-122"/>
              </a:rPr>
              <a:t>) </a:t>
            </a:r>
          </a:p>
          <a:p>
            <a:pPr marL="609600" indent="-609600" eaLnBrk="1" hangingPunct="1">
              <a:lnSpc>
                <a:spcPct val="140000"/>
              </a:lnSpc>
              <a:buFont typeface="Wingdings" pitchFamily="2" charset="2"/>
              <a:buNone/>
            </a:pPr>
            <a:r>
              <a:rPr lang="en-US" altLang="zh-CN" sz="2000" b="1" dirty="0" smtClean="0">
                <a:ea typeface="宋体" pitchFamily="2" charset="-122"/>
              </a:rPr>
              <a:t>           </a:t>
            </a:r>
            <a:r>
              <a:rPr lang="zh-CN" altLang="en-US" sz="2000" b="1" dirty="0" smtClean="0">
                <a:ea typeface="宋体" pitchFamily="2" charset="-122"/>
              </a:rPr>
              <a:t>中存在下列函数依赖：</a:t>
            </a:r>
          </a:p>
          <a:p>
            <a:pPr marL="609600" indent="-609600" eaLnBrk="1" hangingPunct="1">
              <a:lnSpc>
                <a:spcPct val="140000"/>
              </a:lnSpc>
              <a:buFont typeface="Wingdings" pitchFamily="2" charset="2"/>
              <a:buNone/>
            </a:pPr>
            <a:r>
              <a:rPr lang="zh-CN" altLang="en-US" sz="2000" b="1" dirty="0" smtClean="0">
                <a:ea typeface="宋体" pitchFamily="2" charset="-122"/>
              </a:rPr>
              <a:t>　           学号 → 英语</a:t>
            </a:r>
          </a:p>
          <a:p>
            <a:pPr marL="609600" indent="-609600" eaLnBrk="1" hangingPunct="1">
              <a:lnSpc>
                <a:spcPct val="140000"/>
              </a:lnSpc>
              <a:buFont typeface="Wingdings" pitchFamily="2" charset="2"/>
              <a:buNone/>
            </a:pPr>
            <a:r>
              <a:rPr lang="zh-CN" altLang="en-US" sz="2000" b="1" dirty="0" smtClean="0">
                <a:ea typeface="宋体" pitchFamily="2" charset="-122"/>
              </a:rPr>
              <a:t>　           学号 → 数学</a:t>
            </a:r>
          </a:p>
          <a:p>
            <a:pPr marL="609600" indent="-609600" eaLnBrk="1" hangingPunct="1">
              <a:lnSpc>
                <a:spcPct val="140000"/>
              </a:lnSpc>
              <a:buFont typeface="Wingdings" pitchFamily="2" charset="2"/>
              <a:buNone/>
            </a:pPr>
            <a:r>
              <a:rPr lang="zh-CN" altLang="en-US" sz="2000" b="1" dirty="0" smtClean="0">
                <a:ea typeface="宋体" pitchFamily="2" charset="-122"/>
              </a:rPr>
              <a:t>　           学号 → 语文</a:t>
            </a:r>
          </a:p>
          <a:p>
            <a:pPr marL="609600" indent="-609600" eaLnBrk="1" hangingPunct="1">
              <a:lnSpc>
                <a:spcPct val="140000"/>
              </a:lnSpc>
              <a:buFont typeface="Wingdings" pitchFamily="2" charset="2"/>
              <a:buNone/>
            </a:pPr>
            <a:r>
              <a:rPr lang="zh-CN" altLang="en-US" sz="2000" b="1" dirty="0" smtClean="0">
                <a:ea typeface="宋体" pitchFamily="2" charset="-122"/>
              </a:rPr>
              <a:t>　           学号 → 平均成绩</a:t>
            </a:r>
          </a:p>
          <a:p>
            <a:pPr marL="609600" indent="-609600" eaLnBrk="1" hangingPunct="1">
              <a:lnSpc>
                <a:spcPct val="140000"/>
              </a:lnSpc>
              <a:buFont typeface="Wingdings" pitchFamily="2" charset="2"/>
              <a:buNone/>
            </a:pPr>
            <a:r>
              <a:rPr lang="zh-CN" altLang="en-US" sz="2000" b="1" dirty="0" smtClean="0">
                <a:ea typeface="宋体" pitchFamily="2" charset="-122"/>
              </a:rPr>
              <a:t>	        （英语</a:t>
            </a:r>
            <a:r>
              <a:rPr lang="en-US" altLang="zh-CN" sz="2000" b="1" dirty="0" smtClean="0">
                <a:ea typeface="宋体" pitchFamily="2" charset="-122"/>
              </a:rPr>
              <a:t>, </a:t>
            </a:r>
            <a:r>
              <a:rPr lang="zh-CN" altLang="en-US" sz="2000" b="1" dirty="0" smtClean="0">
                <a:ea typeface="宋体" pitchFamily="2" charset="-122"/>
              </a:rPr>
              <a:t>数学</a:t>
            </a:r>
            <a:r>
              <a:rPr lang="en-US" altLang="zh-CN" sz="2000" b="1" dirty="0" smtClean="0">
                <a:ea typeface="宋体" pitchFamily="2" charset="-122"/>
              </a:rPr>
              <a:t>, </a:t>
            </a:r>
            <a:r>
              <a:rPr lang="zh-CN" altLang="en-US" sz="2000" b="1" dirty="0" smtClean="0">
                <a:ea typeface="宋体" pitchFamily="2" charset="-122"/>
              </a:rPr>
              <a:t>语文</a:t>
            </a:r>
            <a:r>
              <a:rPr lang="zh-CN" altLang="en-US" sz="2000" b="1" dirty="0">
                <a:ea typeface="宋体" pitchFamily="2" charset="-122"/>
              </a:rPr>
              <a:t>）</a:t>
            </a:r>
            <a:r>
              <a:rPr lang="en-US" altLang="zh-CN" sz="2000" b="1" dirty="0" smtClean="0">
                <a:ea typeface="宋体" pitchFamily="2" charset="-122"/>
              </a:rPr>
              <a:t>→ </a:t>
            </a:r>
            <a:r>
              <a:rPr lang="zh-CN" altLang="en-US" sz="2000" b="1" dirty="0" smtClean="0">
                <a:ea typeface="宋体" pitchFamily="2" charset="-122"/>
              </a:rPr>
              <a:t>平均成绩</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itchFamily="2" charset="-122"/>
            </a:endParaRPr>
          </a:p>
        </p:txBody>
      </p:sp>
      <p:sp>
        <p:nvSpPr>
          <p:cNvPr id="112643" name="Rectangle 3"/>
          <p:cNvSpPr>
            <a:spLocks noGrp="1" noChangeArrowheads="1"/>
          </p:cNvSpPr>
          <p:nvPr>
            <p:ph type="body" idx="1"/>
          </p:nvPr>
        </p:nvSpPr>
        <p:spPr>
          <a:xfrm>
            <a:off x="323850" y="1268413"/>
            <a:ext cx="8569325" cy="4114800"/>
          </a:xfrm>
        </p:spPr>
        <p:txBody>
          <a:bodyPr/>
          <a:lstStyle/>
          <a:p>
            <a:pPr marL="609600" indent="-609600" eaLnBrk="1" hangingPunct="1">
              <a:lnSpc>
                <a:spcPct val="120000"/>
              </a:lnSpc>
              <a:buFont typeface="Wingdings" pitchFamily="2" charset="2"/>
              <a:buNone/>
            </a:pPr>
            <a:r>
              <a:rPr lang="zh-CN" altLang="en-US" sz="2400" b="1" dirty="0" smtClean="0">
                <a:ea typeface="宋体" pitchFamily="2" charset="-122"/>
              </a:rPr>
              <a:t>显然有：</a:t>
            </a:r>
          </a:p>
          <a:p>
            <a:pPr marL="609600" indent="-609600" eaLnBrk="1" hangingPunct="1">
              <a:lnSpc>
                <a:spcPct val="120000"/>
              </a:lnSpc>
              <a:buFont typeface="Wingdings" pitchFamily="2" charset="2"/>
              <a:buNone/>
            </a:pPr>
            <a:r>
              <a:rPr lang="zh-CN" altLang="en-US" sz="2400" b="1" dirty="0" smtClean="0">
                <a:ea typeface="宋体" pitchFamily="2" charset="-122"/>
              </a:rPr>
              <a:t>              学号→</a:t>
            </a:r>
            <a:r>
              <a:rPr lang="en-US" altLang="zh-CN" sz="2400" b="1" dirty="0" smtClean="0">
                <a:ea typeface="宋体" pitchFamily="2" charset="-122"/>
              </a:rPr>
              <a:t>(</a:t>
            </a:r>
            <a:r>
              <a:rPr lang="zh-CN" altLang="en-US" sz="2400" b="1" dirty="0" smtClean="0">
                <a:ea typeface="宋体" pitchFamily="2" charset="-122"/>
              </a:rPr>
              <a:t>英语</a:t>
            </a:r>
            <a:r>
              <a:rPr lang="en-US" altLang="zh-CN" sz="2400" b="1" dirty="0" smtClean="0">
                <a:ea typeface="宋体" pitchFamily="2" charset="-122"/>
              </a:rPr>
              <a:t>, </a:t>
            </a:r>
            <a:r>
              <a:rPr lang="zh-CN" altLang="en-US" sz="2400" b="1" dirty="0" smtClean="0">
                <a:ea typeface="宋体" pitchFamily="2" charset="-122"/>
              </a:rPr>
              <a:t>数学</a:t>
            </a:r>
            <a:r>
              <a:rPr lang="en-US" altLang="zh-CN" sz="2400" b="1" dirty="0" smtClean="0">
                <a:ea typeface="宋体" pitchFamily="2" charset="-122"/>
              </a:rPr>
              <a:t>, </a:t>
            </a:r>
            <a:r>
              <a:rPr lang="zh-CN" altLang="en-US" sz="2400" b="1" dirty="0" smtClean="0">
                <a:ea typeface="宋体" pitchFamily="2" charset="-122"/>
              </a:rPr>
              <a:t>语文</a:t>
            </a:r>
            <a:r>
              <a:rPr lang="en-US" altLang="zh-CN" sz="2400" b="1" dirty="0" smtClean="0">
                <a:ea typeface="宋体" pitchFamily="2" charset="-122"/>
              </a:rPr>
              <a:t>)</a:t>
            </a:r>
          </a:p>
          <a:p>
            <a:pPr marL="609600" indent="-609600" eaLnBrk="1" hangingPunct="1">
              <a:lnSpc>
                <a:spcPct val="120000"/>
              </a:lnSpc>
              <a:buFont typeface="Wingdings" pitchFamily="2" charset="2"/>
              <a:buNone/>
            </a:pPr>
            <a:r>
              <a:rPr lang="en-US" altLang="zh-CN" sz="2400" b="1" dirty="0" smtClean="0">
                <a:ea typeface="宋体" pitchFamily="2" charset="-122"/>
              </a:rPr>
              <a:t>	</a:t>
            </a:r>
            <a:r>
              <a:rPr lang="zh-CN" altLang="en-US" sz="2400" b="1" dirty="0" smtClean="0">
                <a:ea typeface="宋体" pitchFamily="2" charset="-122"/>
              </a:rPr>
              <a:t>因此该关系模式中存在传递函数信赖，是</a:t>
            </a:r>
            <a:r>
              <a:rPr lang="en-US" altLang="zh-CN" sz="2400" b="1" dirty="0" smtClean="0">
                <a:ea typeface="宋体" pitchFamily="2" charset="-122"/>
              </a:rPr>
              <a:t>2NF</a:t>
            </a:r>
            <a:r>
              <a:rPr lang="zh-CN" altLang="en-US" sz="2400" b="1" dirty="0" smtClean="0">
                <a:ea typeface="宋体" pitchFamily="2" charset="-122"/>
              </a:rPr>
              <a:t>关系</a:t>
            </a:r>
          </a:p>
          <a:p>
            <a:pPr marL="2209800" lvl="4" indent="-381000" eaLnBrk="1" hangingPunct="1">
              <a:lnSpc>
                <a:spcPct val="120000"/>
              </a:lnSpc>
              <a:buFontTx/>
              <a:buNone/>
            </a:pPr>
            <a:endParaRPr lang="zh-CN" altLang="en-US" sz="2400" b="1" dirty="0" smtClean="0">
              <a:ea typeface="宋体" pitchFamily="2" charset="-122"/>
            </a:endParaRPr>
          </a:p>
          <a:p>
            <a:pPr marL="609600" indent="-609600" eaLnBrk="1" hangingPunct="1">
              <a:lnSpc>
                <a:spcPct val="150000"/>
              </a:lnSpc>
              <a:buFont typeface="Wingdings" pitchFamily="2" charset="2"/>
              <a:buNone/>
            </a:pPr>
            <a:r>
              <a:rPr lang="zh-CN" altLang="en-US" sz="2400" b="1" dirty="0" smtClean="0">
                <a:ea typeface="宋体" pitchFamily="2" charset="-122"/>
              </a:rPr>
              <a:t>       </a:t>
            </a:r>
            <a:r>
              <a:rPr lang="zh-CN" altLang="en-US" sz="2400" dirty="0" smtClean="0">
                <a:ea typeface="宋体" pitchFamily="2" charset="-122"/>
              </a:rPr>
              <a:t>虽然平均成绩可以由其他属性推算出来，但如果应用中需要经常查询学生的平均成绩，为提高效率，仍然可保留该冗余数据，对关系模式不再做进一步分解</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itchFamily="2" charset="-122"/>
            </a:endParaRPr>
          </a:p>
        </p:txBody>
      </p:sp>
      <p:sp>
        <p:nvSpPr>
          <p:cNvPr id="113667" name="Rectangle 3"/>
          <p:cNvSpPr>
            <a:spLocks noGrp="1" noChangeArrowheads="1"/>
          </p:cNvSpPr>
          <p:nvPr>
            <p:ph type="body" idx="1"/>
          </p:nvPr>
        </p:nvSpPr>
        <p:spPr>
          <a:xfrm>
            <a:off x="395288" y="981075"/>
            <a:ext cx="8229600" cy="4495800"/>
          </a:xfrm>
        </p:spPr>
        <p:txBody>
          <a:bodyPr/>
          <a:lstStyle/>
          <a:p>
            <a:pPr marL="609600" indent="-609600" eaLnBrk="1" hangingPunct="1">
              <a:lnSpc>
                <a:spcPct val="150000"/>
              </a:lnSpc>
              <a:buFont typeface="Wingdings" pitchFamily="2" charset="2"/>
              <a:buNone/>
            </a:pPr>
            <a:r>
              <a:rPr lang="en-US" altLang="zh-CN" sz="2400" b="1" dirty="0" smtClean="0">
                <a:ea typeface="宋体" pitchFamily="2" charset="-122"/>
              </a:rPr>
              <a:t>  5.  </a:t>
            </a:r>
            <a:r>
              <a:rPr lang="zh-CN" altLang="en-US" sz="2400" b="1" dirty="0" smtClean="0">
                <a:ea typeface="宋体" pitchFamily="2" charset="-122"/>
              </a:rPr>
              <a:t>按照需求分析阶段得到的各种应用对数据处理的要求，对关系模式进行必要的分解，以提高数据操作的效率和存储空间的利用率</a:t>
            </a:r>
            <a:endParaRPr lang="zh-CN" altLang="en-US" b="1" dirty="0" smtClean="0">
              <a:ea typeface="宋体" pitchFamily="2" charset="-122"/>
            </a:endParaRPr>
          </a:p>
          <a:p>
            <a:pPr marL="990600" lvl="1" indent="-533400" eaLnBrk="1" hangingPunct="1">
              <a:lnSpc>
                <a:spcPct val="120000"/>
              </a:lnSpc>
              <a:spcBef>
                <a:spcPct val="70000"/>
              </a:spcBef>
            </a:pPr>
            <a:r>
              <a:rPr lang="zh-CN" altLang="en-US" b="1" dirty="0" smtClean="0">
                <a:ea typeface="宋体" pitchFamily="2" charset="-122"/>
              </a:rPr>
              <a:t>常用分解方法</a:t>
            </a:r>
          </a:p>
          <a:p>
            <a:pPr marL="1371600" lvl="2" indent="-457200" eaLnBrk="1" hangingPunct="1">
              <a:lnSpc>
                <a:spcPct val="120000"/>
              </a:lnSpc>
              <a:buFont typeface="Wingdings" pitchFamily="2" charset="2"/>
              <a:buChar char="Ø"/>
            </a:pPr>
            <a:r>
              <a:rPr lang="zh-CN" altLang="en-US" sz="2400" dirty="0" smtClean="0">
                <a:ea typeface="宋体" pitchFamily="2" charset="-122"/>
              </a:rPr>
              <a:t>水平分解</a:t>
            </a:r>
          </a:p>
          <a:p>
            <a:pPr marL="1371600" lvl="2" indent="-457200" eaLnBrk="1" hangingPunct="1">
              <a:lnSpc>
                <a:spcPct val="120000"/>
              </a:lnSpc>
              <a:buFont typeface="Wingdings" pitchFamily="2" charset="2"/>
              <a:buChar char="Ø"/>
            </a:pPr>
            <a:r>
              <a:rPr lang="zh-CN" altLang="en-US" sz="2400" dirty="0" smtClean="0">
                <a:ea typeface="宋体" pitchFamily="2" charset="-122"/>
              </a:rPr>
              <a:t>垂直分解</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4924" y="0"/>
            <a:ext cx="8209483" cy="836711"/>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itchFamily="2" charset="-122"/>
            </a:endParaRPr>
          </a:p>
        </p:txBody>
      </p:sp>
      <p:sp>
        <p:nvSpPr>
          <p:cNvPr id="114691" name="Rectangle 3"/>
          <p:cNvSpPr>
            <a:spLocks noGrp="1" noChangeArrowheads="1"/>
          </p:cNvSpPr>
          <p:nvPr>
            <p:ph type="body" idx="1"/>
          </p:nvPr>
        </p:nvSpPr>
        <p:spPr>
          <a:xfrm>
            <a:off x="250825" y="1125538"/>
            <a:ext cx="8281988" cy="4537075"/>
          </a:xfrm>
        </p:spPr>
        <p:txBody>
          <a:bodyPr/>
          <a:lstStyle/>
          <a:p>
            <a:pPr lvl="1" eaLnBrk="1" hangingPunct="1">
              <a:lnSpc>
                <a:spcPct val="140000"/>
              </a:lnSpc>
            </a:pPr>
            <a:r>
              <a:rPr lang="zh-CN" altLang="en-US" sz="2600" b="1" dirty="0" smtClean="0">
                <a:ea typeface="宋体" pitchFamily="2" charset="-122"/>
              </a:rPr>
              <a:t>水平分解</a:t>
            </a:r>
          </a:p>
          <a:p>
            <a:pPr lvl="2" algn="just" eaLnBrk="1" hangingPunct="1">
              <a:lnSpc>
                <a:spcPct val="140000"/>
              </a:lnSpc>
              <a:buFont typeface="Wingdings" pitchFamily="2" charset="2"/>
              <a:buChar char="Ø"/>
            </a:pPr>
            <a:r>
              <a:rPr lang="zh-CN" altLang="en-US" sz="2400" b="1" dirty="0" smtClean="0">
                <a:ea typeface="宋体" pitchFamily="2" charset="-122"/>
              </a:rPr>
              <a:t>什么是水平分解</a:t>
            </a:r>
          </a:p>
          <a:p>
            <a:pPr lvl="3" algn="just" eaLnBrk="1" hangingPunct="1">
              <a:lnSpc>
                <a:spcPct val="140000"/>
              </a:lnSpc>
            </a:pPr>
            <a:r>
              <a:rPr lang="zh-CN" altLang="en-US" sz="2200" dirty="0" smtClean="0">
                <a:ea typeface="宋体" pitchFamily="2" charset="-122"/>
              </a:rPr>
              <a:t>把</a:t>
            </a:r>
            <a:r>
              <a:rPr lang="en-US" altLang="zh-CN" sz="2200" dirty="0" smtClean="0">
                <a:ea typeface="宋体" pitchFamily="2" charset="-122"/>
              </a:rPr>
              <a:t>(</a:t>
            </a:r>
            <a:r>
              <a:rPr lang="zh-CN" altLang="en-US" sz="2200" dirty="0" smtClean="0">
                <a:ea typeface="宋体" pitchFamily="2" charset="-122"/>
              </a:rPr>
              <a:t>基本</a:t>
            </a:r>
            <a:r>
              <a:rPr lang="en-US" altLang="zh-CN" sz="2200" dirty="0" smtClean="0">
                <a:ea typeface="宋体" pitchFamily="2" charset="-122"/>
              </a:rPr>
              <a:t>)</a:t>
            </a:r>
            <a:r>
              <a:rPr lang="zh-CN" altLang="en-US" sz="2200" dirty="0" smtClean="0">
                <a:ea typeface="宋体" pitchFamily="2" charset="-122"/>
              </a:rPr>
              <a:t>关系的元组分为若干子集合，定义每个子集合为一个子关系，以提高系统的效率</a:t>
            </a:r>
          </a:p>
          <a:p>
            <a:pPr lvl="2" algn="just" eaLnBrk="1" hangingPunct="1">
              <a:lnSpc>
                <a:spcPct val="140000"/>
              </a:lnSpc>
              <a:buFont typeface="Wingdings" pitchFamily="2" charset="2"/>
              <a:buChar char="Ø"/>
            </a:pPr>
            <a:r>
              <a:rPr lang="zh-CN" altLang="en-US" sz="2400" b="1" dirty="0" smtClean="0">
                <a:ea typeface="宋体" pitchFamily="2" charset="-122"/>
              </a:rPr>
              <a:t>水平分解的适用范围</a:t>
            </a:r>
          </a:p>
          <a:p>
            <a:pPr lvl="3" algn="just" eaLnBrk="1" hangingPunct="1">
              <a:lnSpc>
                <a:spcPct val="140000"/>
              </a:lnSpc>
            </a:pPr>
            <a:r>
              <a:rPr lang="zh-CN" altLang="en-US" sz="2200" dirty="0" smtClean="0">
                <a:ea typeface="宋体" pitchFamily="2" charset="-122"/>
              </a:rPr>
              <a:t>满足</a:t>
            </a:r>
            <a:r>
              <a:rPr lang="zh-CN" altLang="en-US" sz="2200" dirty="0" smtClean="0">
                <a:solidFill>
                  <a:srgbClr val="3333FF"/>
                </a:solidFill>
                <a:ea typeface="宋体" pitchFamily="2" charset="-122"/>
              </a:rPr>
              <a:t>“</a:t>
            </a:r>
            <a:r>
              <a:rPr lang="en-US" altLang="zh-CN" sz="2200" dirty="0" smtClean="0">
                <a:solidFill>
                  <a:srgbClr val="3333FF"/>
                </a:solidFill>
                <a:ea typeface="宋体" pitchFamily="2" charset="-122"/>
              </a:rPr>
              <a:t>80/20</a:t>
            </a:r>
            <a:r>
              <a:rPr lang="zh-CN" altLang="en-US" sz="2200" dirty="0" smtClean="0">
                <a:solidFill>
                  <a:srgbClr val="3333FF"/>
                </a:solidFill>
                <a:ea typeface="宋体" pitchFamily="2" charset="-122"/>
              </a:rPr>
              <a:t>原则”</a:t>
            </a:r>
            <a:r>
              <a:rPr lang="zh-CN" altLang="en-US" sz="2200" dirty="0" smtClean="0">
                <a:ea typeface="宋体" pitchFamily="2" charset="-122"/>
              </a:rPr>
              <a:t>的应用</a:t>
            </a:r>
          </a:p>
          <a:p>
            <a:pPr lvl="3" algn="just" eaLnBrk="1" hangingPunct="1">
              <a:lnSpc>
                <a:spcPct val="140000"/>
              </a:lnSpc>
              <a:spcBef>
                <a:spcPct val="10000"/>
              </a:spcBef>
            </a:pPr>
            <a:r>
              <a:rPr lang="zh-CN" altLang="en-US" sz="2200" dirty="0" smtClean="0">
                <a:ea typeface="宋体" pitchFamily="2" charset="-122"/>
              </a:rPr>
              <a:t>并发事务经常存取</a:t>
            </a:r>
            <a:r>
              <a:rPr lang="zh-CN" altLang="en-US" sz="2200" dirty="0" smtClean="0">
                <a:solidFill>
                  <a:srgbClr val="3333FF"/>
                </a:solidFill>
                <a:ea typeface="宋体" pitchFamily="2" charset="-122"/>
              </a:rPr>
              <a:t>不相交的数据</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0" y="0"/>
            <a:ext cx="8172400"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4.2 </a:t>
            </a:r>
            <a:r>
              <a:rPr lang="zh-CN" altLang="en-US" sz="3200" dirty="0">
                <a:latin typeface="宋体" panose="02010600030101010101" pitchFamily="2" charset="-122"/>
                <a:ea typeface="宋体" panose="02010600030101010101" pitchFamily="2" charset="-122"/>
              </a:rPr>
              <a:t>数据模型的优化</a:t>
            </a:r>
            <a:endParaRPr lang="zh-CN" altLang="en-US" sz="3200" dirty="0" smtClean="0">
              <a:ea typeface="黑体" pitchFamily="2" charset="-122"/>
            </a:endParaRPr>
          </a:p>
        </p:txBody>
      </p:sp>
      <p:sp>
        <p:nvSpPr>
          <p:cNvPr id="115715" name="Rectangle 3"/>
          <p:cNvSpPr>
            <a:spLocks noGrp="1" noChangeArrowheads="1"/>
          </p:cNvSpPr>
          <p:nvPr>
            <p:ph type="body" idx="1"/>
          </p:nvPr>
        </p:nvSpPr>
        <p:spPr>
          <a:xfrm>
            <a:off x="323850" y="1052513"/>
            <a:ext cx="8569325" cy="4537075"/>
          </a:xfrm>
        </p:spPr>
        <p:txBody>
          <a:bodyPr/>
          <a:lstStyle/>
          <a:p>
            <a:pPr lvl="1" eaLnBrk="1" hangingPunct="1">
              <a:lnSpc>
                <a:spcPct val="130000"/>
              </a:lnSpc>
              <a:spcBef>
                <a:spcPct val="50000"/>
              </a:spcBef>
            </a:pPr>
            <a:r>
              <a:rPr lang="zh-CN" altLang="en-US" b="1" dirty="0" smtClean="0">
                <a:ea typeface="宋体" pitchFamily="2" charset="-122"/>
              </a:rPr>
              <a:t>垂直分解</a:t>
            </a:r>
          </a:p>
          <a:p>
            <a:pPr lvl="2" algn="just" eaLnBrk="1" hangingPunct="1">
              <a:lnSpc>
                <a:spcPct val="130000"/>
              </a:lnSpc>
              <a:spcBef>
                <a:spcPct val="50000"/>
              </a:spcBef>
              <a:buFont typeface="Wingdings" pitchFamily="2" charset="2"/>
              <a:buChar char="Ø"/>
            </a:pPr>
            <a:r>
              <a:rPr lang="zh-CN" altLang="en-US" sz="2400" b="1" dirty="0" smtClean="0">
                <a:ea typeface="宋体" pitchFamily="2" charset="-122"/>
              </a:rPr>
              <a:t>什么是垂直分解</a:t>
            </a:r>
          </a:p>
          <a:p>
            <a:pPr lvl="3" algn="just" eaLnBrk="1" hangingPunct="1">
              <a:lnSpc>
                <a:spcPct val="130000"/>
              </a:lnSpc>
              <a:spcBef>
                <a:spcPct val="50000"/>
              </a:spcBef>
            </a:pPr>
            <a:r>
              <a:rPr lang="zh-CN" altLang="en-US" sz="2400" dirty="0" smtClean="0">
                <a:ea typeface="宋体" pitchFamily="2" charset="-122"/>
              </a:rPr>
              <a:t>把关系模式</a:t>
            </a:r>
            <a:r>
              <a:rPr lang="en-US" altLang="zh-CN" sz="2400" i="1" dirty="0" smtClean="0">
                <a:ea typeface="宋体" pitchFamily="2" charset="-122"/>
              </a:rPr>
              <a:t>R</a:t>
            </a:r>
            <a:r>
              <a:rPr lang="zh-CN" altLang="en-US" sz="2400" dirty="0" smtClean="0">
                <a:ea typeface="宋体" pitchFamily="2" charset="-122"/>
              </a:rPr>
              <a:t>的属性分解为若干子集合，形成若干子关系模式</a:t>
            </a:r>
          </a:p>
          <a:p>
            <a:pPr lvl="2" eaLnBrk="1" hangingPunct="1">
              <a:lnSpc>
                <a:spcPct val="120000"/>
              </a:lnSpc>
              <a:buFont typeface="Wingdings" pitchFamily="2" charset="2"/>
              <a:buChar char="Ø"/>
            </a:pPr>
            <a:r>
              <a:rPr lang="zh-CN" altLang="en-US" sz="2400" b="1" dirty="0" smtClean="0">
                <a:ea typeface="宋体" pitchFamily="2" charset="-122"/>
              </a:rPr>
              <a:t>垂直分解的适用范围</a:t>
            </a:r>
          </a:p>
          <a:p>
            <a:pPr lvl="3" algn="just" eaLnBrk="1" hangingPunct="1">
              <a:lnSpc>
                <a:spcPct val="120000"/>
              </a:lnSpc>
            </a:pPr>
            <a:r>
              <a:rPr lang="zh-CN" altLang="en-US" sz="2400" dirty="0" smtClean="0">
                <a:ea typeface="宋体" pitchFamily="2" charset="-122"/>
              </a:rPr>
              <a:t>取决于分解后</a:t>
            </a:r>
            <a:r>
              <a:rPr lang="en-US" altLang="zh-CN" sz="2400" i="1" dirty="0" smtClean="0">
                <a:ea typeface="宋体" pitchFamily="2" charset="-122"/>
              </a:rPr>
              <a:t>R</a:t>
            </a:r>
            <a:r>
              <a:rPr lang="zh-CN" altLang="en-US" sz="2400" dirty="0" smtClean="0">
                <a:ea typeface="宋体" pitchFamily="2" charset="-122"/>
              </a:rPr>
              <a:t>上的所有事务的总效率是否得到了提高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 y="0"/>
            <a:ext cx="8243888" cy="836712"/>
          </a:xfrm>
        </p:spPr>
        <p:txBody>
          <a:bodyPr/>
          <a:lstStyle/>
          <a:p>
            <a:pPr eaLnBrk="1" hangingPunct="1"/>
            <a:r>
              <a:rPr lang="en-US" altLang="zh-CN" sz="3200" dirty="0">
                <a:latin typeface="Times New Roman" pitchFamily="18" charset="0"/>
                <a:ea typeface="宋体" pitchFamily="2" charset="-122"/>
                <a:cs typeface="Times New Roman" pitchFamily="18" charset="0"/>
              </a:rPr>
              <a:t>§1.3  </a:t>
            </a:r>
            <a:r>
              <a:rPr lang="zh-CN" altLang="en-US" sz="3200" dirty="0">
                <a:latin typeface="仿宋" pitchFamily="49" charset="-122"/>
                <a:ea typeface="仿宋" pitchFamily="49" charset="-122"/>
              </a:rPr>
              <a:t>数据库设计的基本步骤</a:t>
            </a:r>
            <a:endParaRPr lang="zh-CN" altLang="en-US" sz="3000" dirty="0" smtClean="0">
              <a:ea typeface="楷体_GB2312" pitchFamily="49" charset="-122"/>
            </a:endParaRPr>
          </a:p>
        </p:txBody>
      </p:sp>
      <p:sp>
        <p:nvSpPr>
          <p:cNvPr id="19459" name="Rectangle 3"/>
          <p:cNvSpPr>
            <a:spLocks noGrp="1" noChangeArrowheads="1"/>
          </p:cNvSpPr>
          <p:nvPr>
            <p:ph type="body" idx="1"/>
          </p:nvPr>
        </p:nvSpPr>
        <p:spPr>
          <a:xfrm>
            <a:off x="233264" y="3501008"/>
            <a:ext cx="8229600" cy="2463800"/>
          </a:xfrm>
        </p:spPr>
        <p:txBody>
          <a:bodyPr/>
          <a:lstStyle/>
          <a:p>
            <a:pPr>
              <a:lnSpc>
                <a:spcPct val="160000"/>
              </a:lnSpc>
              <a:buNone/>
            </a:pP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en-US" altLang="zh-CN" sz="2400" b="1" dirty="0" smtClean="0">
                <a:latin typeface="宋体" pitchFamily="2" charset="-122"/>
                <a:ea typeface="宋体" pitchFamily="2" charset="-122"/>
                <a:cs typeface="Times New Roman" pitchFamily="18" charset="0"/>
              </a:rPr>
              <a:t>2</a:t>
            </a:r>
            <a:r>
              <a:rPr lang="zh-CN" altLang="en-US" sz="2400" b="1" dirty="0">
                <a:latin typeface="宋体" pitchFamily="2" charset="-122"/>
                <a:ea typeface="宋体" pitchFamily="2" charset="-122"/>
                <a:cs typeface="Times New Roman" pitchFamily="18" charset="0"/>
              </a:rPr>
              <a:t>）</a:t>
            </a:r>
            <a:r>
              <a:rPr lang="zh-CN" altLang="en-US" sz="2400" b="1" dirty="0">
                <a:latin typeface="宋体" pitchFamily="2" charset="-122"/>
                <a:ea typeface="宋体" pitchFamily="2" charset="-122"/>
              </a:rPr>
              <a:t>概念结构设计阶段</a:t>
            </a:r>
          </a:p>
          <a:p>
            <a:pPr lvl="2">
              <a:lnSpc>
                <a:spcPct val="160000"/>
              </a:lnSpc>
            </a:pPr>
            <a:r>
              <a:rPr lang="zh-CN" altLang="en-US" sz="2400" dirty="0">
                <a:latin typeface="Arial" charset="0"/>
              </a:rPr>
              <a:t>整个数据库设计的关键</a:t>
            </a:r>
          </a:p>
          <a:p>
            <a:pPr lvl="2">
              <a:lnSpc>
                <a:spcPct val="160000"/>
              </a:lnSpc>
            </a:pPr>
            <a:r>
              <a:rPr lang="zh-CN" altLang="en-US" sz="2400" dirty="0">
                <a:latin typeface="Arial" charset="0"/>
              </a:rPr>
              <a:t>通过对用户需求进行综合、归纳与抽象，形成一个独立于具体</a:t>
            </a:r>
            <a:r>
              <a:rPr lang="en-US" altLang="zh-CN" sz="2400" dirty="0">
                <a:latin typeface="Arial" charset="0"/>
              </a:rPr>
              <a:t>DBMS</a:t>
            </a:r>
            <a:r>
              <a:rPr lang="zh-CN" altLang="en-US" sz="2400" dirty="0">
                <a:latin typeface="Arial" charset="0"/>
              </a:rPr>
              <a:t>的概念</a:t>
            </a:r>
            <a:r>
              <a:rPr lang="zh-CN" altLang="en-US" sz="2400" dirty="0" smtClean="0">
                <a:latin typeface="Arial" charset="0"/>
              </a:rPr>
              <a:t>模型</a:t>
            </a:r>
            <a:endParaRPr lang="en-US" altLang="zh-CN" sz="2400" b="1" dirty="0" smtClean="0">
              <a:ea typeface="宋体" pitchFamily="2" charset="-122"/>
            </a:endParaRPr>
          </a:p>
        </p:txBody>
      </p:sp>
      <p:sp>
        <p:nvSpPr>
          <p:cNvPr id="19460" name="Rectangle 4"/>
          <p:cNvSpPr>
            <a:spLocks noChangeArrowheads="1"/>
          </p:cNvSpPr>
          <p:nvPr/>
        </p:nvSpPr>
        <p:spPr bwMode="auto">
          <a:xfrm>
            <a:off x="251520" y="980728"/>
            <a:ext cx="82296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Font typeface="Wingdings" pitchFamily="2" charset="2"/>
              <a:buNone/>
            </a:pPr>
            <a:r>
              <a:rPr lang="zh-CN" altLang="en-US" sz="2400" dirty="0">
                <a:latin typeface="宋体" pitchFamily="2" charset="-122"/>
              </a:rPr>
              <a:t>二、数据库设计的过程</a:t>
            </a:r>
            <a:r>
              <a:rPr lang="en-US" altLang="zh-CN" sz="2400" dirty="0">
                <a:latin typeface="宋体" pitchFamily="2" charset="-122"/>
              </a:rPr>
              <a:t>(</a:t>
            </a:r>
            <a:r>
              <a:rPr lang="zh-CN" altLang="en-US" sz="2400" dirty="0">
                <a:latin typeface="宋体" pitchFamily="2" charset="-122"/>
              </a:rPr>
              <a:t>六个阶段</a:t>
            </a:r>
            <a:r>
              <a:rPr lang="en-US" altLang="zh-CN" sz="2400" dirty="0">
                <a:latin typeface="宋体" pitchFamily="2" charset="-122"/>
              </a:rPr>
              <a:t>) </a:t>
            </a:r>
          </a:p>
          <a:p>
            <a:pPr algn="l" eaLnBrk="1" hangingPunct="1">
              <a:lnSpc>
                <a:spcPct val="170000"/>
              </a:lnSpc>
              <a:buFont typeface="Wingdings" pitchFamily="2" charset="2"/>
              <a:buNone/>
            </a:pPr>
            <a:r>
              <a:rPr lang="zh-CN" altLang="en-US" sz="2400" dirty="0">
                <a:latin typeface="宋体" pitchFamily="2" charset="-122"/>
                <a:cs typeface="Times New Roman" pitchFamily="18" charset="0"/>
              </a:rPr>
              <a:t>　</a:t>
            </a:r>
            <a:r>
              <a:rPr lang="zh-CN" altLang="en-US" sz="2400" dirty="0" smtClean="0">
                <a:latin typeface="宋体" pitchFamily="2" charset="-122"/>
                <a:cs typeface="Times New Roman" pitchFamily="18" charset="0"/>
              </a:rPr>
              <a:t> </a:t>
            </a:r>
            <a:r>
              <a:rPr lang="en-US" altLang="zh-CN" sz="2400" dirty="0" smtClean="0">
                <a:latin typeface="宋体" pitchFamily="2" charset="-122"/>
                <a:cs typeface="Times New Roman" pitchFamily="18" charset="0"/>
              </a:rPr>
              <a:t>1</a:t>
            </a:r>
            <a:r>
              <a:rPr lang="zh-CN" altLang="en-US" sz="2400" dirty="0">
                <a:latin typeface="宋体" pitchFamily="2" charset="-122"/>
                <a:cs typeface="Times New Roman" pitchFamily="18" charset="0"/>
              </a:rPr>
              <a:t>）</a:t>
            </a:r>
            <a:r>
              <a:rPr lang="zh-CN" altLang="en-US" sz="2400" dirty="0">
                <a:latin typeface="宋体" pitchFamily="2" charset="-122"/>
              </a:rPr>
              <a:t>需求分析阶段</a:t>
            </a:r>
          </a:p>
          <a:p>
            <a:pPr marL="1257300" lvl="2" indent="-342900" algn="l">
              <a:lnSpc>
                <a:spcPct val="170000"/>
              </a:lnSpc>
              <a:buFont typeface="Arial" pitchFamily="34" charset="0"/>
              <a:buChar char="•"/>
            </a:pPr>
            <a:r>
              <a:rPr lang="zh-CN" altLang="en-US" sz="2400" b="0" dirty="0"/>
              <a:t>准确了解与分析用户需求（包括数据与处理）</a:t>
            </a:r>
          </a:p>
          <a:p>
            <a:pPr marL="1257300" lvl="2" indent="-342900" algn="l">
              <a:lnSpc>
                <a:spcPct val="170000"/>
              </a:lnSpc>
              <a:buFont typeface="Arial" pitchFamily="34" charset="0"/>
              <a:buChar char="•"/>
            </a:pPr>
            <a:r>
              <a:rPr lang="zh-CN" altLang="en-US" sz="2400" b="0" dirty="0"/>
              <a:t>最困难、最耗费时间的一步</a:t>
            </a:r>
            <a:endParaRPr lang="en-US" altLang="zh-CN" sz="2400" b="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4924" y="0"/>
            <a:ext cx="8209483" cy="836711"/>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4   </a:t>
            </a:r>
            <a:r>
              <a:rPr lang="zh-CN" altLang="en-US" sz="3200" dirty="0" smtClean="0">
                <a:ea typeface="黑体" pitchFamily="2" charset="-122"/>
              </a:rPr>
              <a:t>逻辑结构设计</a:t>
            </a:r>
          </a:p>
        </p:txBody>
      </p:sp>
      <p:sp>
        <p:nvSpPr>
          <p:cNvPr id="116739" name="Rectangle 3"/>
          <p:cNvSpPr>
            <a:spLocks noGrp="1" noChangeArrowheads="1"/>
          </p:cNvSpPr>
          <p:nvPr>
            <p:ph type="body" idx="1"/>
          </p:nvPr>
        </p:nvSpPr>
        <p:spPr>
          <a:xfrm>
            <a:off x="2411760" y="1052513"/>
            <a:ext cx="4822998" cy="3168575"/>
          </a:xfrm>
        </p:spPr>
        <p:txBody>
          <a:bodyPr/>
          <a:lstStyle/>
          <a:p>
            <a:pPr marL="0" indent="0" eaLnBrk="1" hangingPunct="1">
              <a:lnSpc>
                <a:spcPct val="250000"/>
              </a:lnSpc>
              <a:buNone/>
            </a:pPr>
            <a:r>
              <a:rPr lang="en-US" altLang="zh-CN" sz="2400" b="1" dirty="0" smtClean="0">
                <a:ea typeface="宋体" pitchFamily="2" charset="-122"/>
              </a:rPr>
              <a:t>4.1 E-R</a:t>
            </a:r>
            <a:r>
              <a:rPr lang="zh-CN" altLang="en-US" sz="2400" b="1" dirty="0" smtClean="0">
                <a:ea typeface="宋体" pitchFamily="2" charset="-122"/>
              </a:rPr>
              <a:t>图向关系模型的转换</a:t>
            </a:r>
          </a:p>
          <a:p>
            <a:pPr marL="0" indent="0" eaLnBrk="1" hangingPunct="1">
              <a:lnSpc>
                <a:spcPct val="250000"/>
              </a:lnSpc>
              <a:buNone/>
            </a:pPr>
            <a:r>
              <a:rPr lang="en-US" altLang="zh-CN" sz="2400" b="1" dirty="0" smtClean="0">
                <a:ea typeface="宋体" pitchFamily="2" charset="-122"/>
              </a:rPr>
              <a:t>4.2 </a:t>
            </a:r>
            <a:r>
              <a:rPr lang="zh-CN" altLang="en-US" sz="2400" b="1" dirty="0" smtClean="0">
                <a:ea typeface="宋体" pitchFamily="2" charset="-122"/>
              </a:rPr>
              <a:t>数据模型的优化</a:t>
            </a:r>
          </a:p>
          <a:p>
            <a:pPr marL="0" indent="0" eaLnBrk="1" hangingPunct="1">
              <a:lnSpc>
                <a:spcPct val="250000"/>
              </a:lnSpc>
              <a:buNone/>
            </a:pPr>
            <a:r>
              <a:rPr lang="en-US" altLang="zh-CN" sz="2400" b="1" dirty="0" smtClean="0">
                <a:solidFill>
                  <a:srgbClr val="3333FF"/>
                </a:solidFill>
                <a:ea typeface="宋体" pitchFamily="2" charset="-122"/>
              </a:rPr>
              <a:t>4.3 </a:t>
            </a:r>
            <a:r>
              <a:rPr lang="zh-CN" altLang="en-US" sz="2400" b="1" dirty="0" smtClean="0">
                <a:solidFill>
                  <a:srgbClr val="3333FF"/>
                </a:solidFill>
                <a:ea typeface="宋体" pitchFamily="2" charset="-122"/>
              </a:rPr>
              <a:t>设计用户子模式</a:t>
            </a:r>
          </a:p>
          <a:p>
            <a:pPr eaLnBrk="1" hangingPunct="1">
              <a:buFont typeface="Wingdings" pitchFamily="2" charset="2"/>
              <a:buNone/>
            </a:pPr>
            <a:endParaRPr lang="en-US" altLang="zh-CN" sz="2400" b="1" dirty="0" smtClean="0">
              <a:solidFill>
                <a:srgbClr val="3333FF"/>
              </a:solidFill>
              <a:ea typeface="宋体"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4.3 </a:t>
            </a:r>
            <a:r>
              <a:rPr lang="zh-CN" altLang="en-US" sz="3200" dirty="0" smtClean="0">
                <a:latin typeface="宋体" panose="02010600030101010101" pitchFamily="2" charset="-122"/>
                <a:ea typeface="宋体" panose="02010600030101010101" pitchFamily="2" charset="-122"/>
              </a:rPr>
              <a:t>设计用户子模式</a:t>
            </a:r>
          </a:p>
        </p:txBody>
      </p:sp>
      <p:sp>
        <p:nvSpPr>
          <p:cNvPr id="117763" name="Rectangle 3"/>
          <p:cNvSpPr>
            <a:spLocks noGrp="1" noChangeArrowheads="1"/>
          </p:cNvSpPr>
          <p:nvPr>
            <p:ph type="body" idx="1"/>
          </p:nvPr>
        </p:nvSpPr>
        <p:spPr>
          <a:xfrm>
            <a:off x="323850" y="908050"/>
            <a:ext cx="8229600" cy="3816350"/>
          </a:xfrm>
        </p:spPr>
        <p:txBody>
          <a:bodyPr/>
          <a:lstStyle/>
          <a:p>
            <a:pPr eaLnBrk="1" hangingPunct="1">
              <a:lnSpc>
                <a:spcPct val="130000"/>
              </a:lnSpc>
            </a:pPr>
            <a:r>
              <a:rPr lang="zh-CN" altLang="en-US" b="1" dirty="0" smtClean="0">
                <a:ea typeface="宋体" pitchFamily="2" charset="-122"/>
              </a:rPr>
              <a:t>定义用户外模式时应该注重的问题</a:t>
            </a:r>
          </a:p>
          <a:p>
            <a:pPr eaLnBrk="1" hangingPunct="1">
              <a:lnSpc>
                <a:spcPct val="130000"/>
              </a:lnSpc>
              <a:buFont typeface="Wingdings" pitchFamily="2" charset="2"/>
              <a:buNone/>
            </a:pPr>
            <a:r>
              <a:rPr lang="zh-CN" altLang="en-US" sz="2400" b="1" dirty="0" smtClean="0">
                <a:ea typeface="宋体" pitchFamily="2" charset="-122"/>
              </a:rPr>
              <a:t>    包括三个方面：</a:t>
            </a:r>
          </a:p>
          <a:p>
            <a:pPr eaLnBrk="1" hangingPunct="1">
              <a:lnSpc>
                <a:spcPct val="130000"/>
              </a:lnSpc>
              <a:buFont typeface="Wingdings" pitchFamily="2" charset="2"/>
              <a:buNone/>
            </a:pPr>
            <a:r>
              <a:rPr lang="zh-CN" altLang="en-US" sz="2400" dirty="0" smtClean="0">
                <a:ea typeface="宋体" pitchFamily="2" charset="-122"/>
              </a:rPr>
              <a:t>         </a:t>
            </a:r>
            <a:r>
              <a:rPr lang="en-US" altLang="zh-CN" sz="2400" dirty="0" smtClean="0">
                <a:ea typeface="宋体" pitchFamily="2" charset="-122"/>
              </a:rPr>
              <a:t>(1)   </a:t>
            </a:r>
            <a:r>
              <a:rPr lang="zh-CN" altLang="en-US" sz="2400" dirty="0" smtClean="0">
                <a:ea typeface="宋体" pitchFamily="2" charset="-122"/>
              </a:rPr>
              <a:t>使用更符合用户习惯的别名</a:t>
            </a:r>
          </a:p>
          <a:p>
            <a:pPr eaLnBrk="1" hangingPunct="1">
              <a:lnSpc>
                <a:spcPct val="130000"/>
              </a:lnSpc>
              <a:buFont typeface="Wingdings" pitchFamily="2" charset="2"/>
              <a:buNone/>
            </a:pPr>
            <a:r>
              <a:rPr lang="zh-CN" altLang="en-US" sz="2400" dirty="0" smtClean="0">
                <a:ea typeface="宋体" pitchFamily="2" charset="-122"/>
              </a:rPr>
              <a:t>         </a:t>
            </a:r>
            <a:r>
              <a:rPr lang="en-US" altLang="zh-CN" sz="2400" dirty="0" smtClean="0">
                <a:ea typeface="宋体" pitchFamily="2" charset="-122"/>
              </a:rPr>
              <a:t>(2)   </a:t>
            </a:r>
            <a:r>
              <a:rPr lang="zh-CN" altLang="en-US" sz="2400" dirty="0" smtClean="0">
                <a:ea typeface="宋体" pitchFamily="2" charset="-122"/>
              </a:rPr>
              <a:t>针对不同级别的用户定义不同的</a:t>
            </a:r>
            <a:r>
              <a:rPr lang="en-US" altLang="zh-CN" sz="2400" dirty="0" smtClean="0">
                <a:ea typeface="宋体" pitchFamily="2" charset="-122"/>
              </a:rPr>
              <a:t>View </a:t>
            </a:r>
            <a:r>
              <a:rPr lang="zh-CN" altLang="en-US" sz="2400" dirty="0" smtClean="0">
                <a:ea typeface="宋体" pitchFamily="2" charset="-122"/>
              </a:rPr>
              <a:t>，以满足系</a:t>
            </a:r>
            <a:endParaRPr lang="en-US" altLang="zh-CN" sz="2400" dirty="0" smtClean="0">
              <a:ea typeface="宋体" pitchFamily="2" charset="-122"/>
            </a:endParaRPr>
          </a:p>
          <a:p>
            <a:pPr eaLnBrk="1" hangingPunct="1">
              <a:lnSpc>
                <a:spcPct val="130000"/>
              </a:lnSpc>
              <a:buFont typeface="Wingdings" pitchFamily="2" charset="2"/>
              <a:buNone/>
            </a:pPr>
            <a:r>
              <a:rPr lang="en-US" altLang="zh-CN" sz="2400" dirty="0" smtClean="0">
                <a:ea typeface="宋体" pitchFamily="2" charset="-122"/>
              </a:rPr>
              <a:t>                 </a:t>
            </a:r>
            <a:r>
              <a:rPr lang="zh-CN" altLang="en-US" sz="2400" dirty="0" smtClean="0">
                <a:ea typeface="宋体" pitchFamily="2" charset="-122"/>
              </a:rPr>
              <a:t>统对安全性的要求。</a:t>
            </a:r>
          </a:p>
          <a:p>
            <a:pPr eaLnBrk="1" hangingPunct="1">
              <a:lnSpc>
                <a:spcPct val="130000"/>
              </a:lnSpc>
              <a:buFont typeface="Wingdings" pitchFamily="2" charset="2"/>
              <a:buNone/>
            </a:pPr>
            <a:r>
              <a:rPr lang="zh-CN" altLang="en-US" sz="2400" dirty="0" smtClean="0">
                <a:ea typeface="宋体" pitchFamily="2" charset="-122"/>
              </a:rPr>
              <a:t>          </a:t>
            </a:r>
            <a:r>
              <a:rPr lang="en-US" altLang="zh-CN" sz="2400" dirty="0" smtClean="0">
                <a:ea typeface="宋体" pitchFamily="2" charset="-122"/>
              </a:rPr>
              <a:t>(3)   </a:t>
            </a:r>
            <a:r>
              <a:rPr lang="zh-CN" altLang="en-US" sz="2400" dirty="0" smtClean="0">
                <a:ea typeface="宋体" pitchFamily="2" charset="-122"/>
              </a:rPr>
              <a:t>简化用户对系统的使用</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4.3 </a:t>
            </a:r>
            <a:r>
              <a:rPr lang="zh-CN" altLang="en-US" sz="3200" dirty="0">
                <a:latin typeface="宋体" panose="02010600030101010101" pitchFamily="2" charset="-122"/>
                <a:ea typeface="宋体" panose="02010600030101010101" pitchFamily="2" charset="-122"/>
              </a:rPr>
              <a:t>设计用户子模式</a:t>
            </a:r>
            <a:endParaRPr lang="zh-CN" altLang="en-US" sz="3200" dirty="0" smtClean="0">
              <a:ea typeface="黑体" pitchFamily="2" charset="-122"/>
            </a:endParaRPr>
          </a:p>
        </p:txBody>
      </p:sp>
      <p:sp>
        <p:nvSpPr>
          <p:cNvPr id="118787" name="Rectangle 3"/>
          <p:cNvSpPr>
            <a:spLocks noGrp="1" noChangeArrowheads="1"/>
          </p:cNvSpPr>
          <p:nvPr>
            <p:ph type="body" idx="1"/>
          </p:nvPr>
        </p:nvSpPr>
        <p:spPr>
          <a:xfrm>
            <a:off x="107950" y="908050"/>
            <a:ext cx="8856663" cy="5257800"/>
          </a:xfrm>
        </p:spPr>
        <p:txBody>
          <a:bodyPr/>
          <a:lstStyle/>
          <a:p>
            <a:pPr eaLnBrk="1" hangingPunct="1">
              <a:buFont typeface="Wingdings" pitchFamily="2" charset="2"/>
              <a:buNone/>
            </a:pPr>
            <a:r>
              <a:rPr lang="en-US" altLang="zh-CN" sz="2000" b="1" dirty="0" smtClean="0">
                <a:ea typeface="宋体" pitchFamily="2" charset="-122"/>
              </a:rPr>
              <a:t>【</a:t>
            </a:r>
            <a:r>
              <a:rPr lang="zh-CN" altLang="en-US" sz="2000" b="1" dirty="0" smtClean="0">
                <a:ea typeface="宋体" pitchFamily="2" charset="-122"/>
              </a:rPr>
              <a:t>例</a:t>
            </a:r>
            <a:r>
              <a:rPr lang="en-US" altLang="zh-CN" sz="2000" b="1" dirty="0" smtClean="0">
                <a:ea typeface="宋体" pitchFamily="2" charset="-122"/>
              </a:rPr>
              <a:t>】</a:t>
            </a:r>
            <a:r>
              <a:rPr lang="zh-CN" altLang="en-US" sz="2000" b="1" dirty="0" smtClean="0">
                <a:ea typeface="宋体" pitchFamily="2" charset="-122"/>
              </a:rPr>
              <a:t>关系模式产品（产品号，产品名，规格，单价，生产车间，生产负    </a:t>
            </a:r>
          </a:p>
          <a:p>
            <a:pPr eaLnBrk="1" hangingPunct="1">
              <a:buFont typeface="Wingdings" pitchFamily="2" charset="2"/>
              <a:buNone/>
            </a:pPr>
            <a:r>
              <a:rPr lang="zh-CN" altLang="en-US" sz="2000" b="1" dirty="0" smtClean="0">
                <a:ea typeface="宋体" pitchFamily="2" charset="-122"/>
              </a:rPr>
              <a:t>           责人，产品成本，产品合格率，质量等级），可以在产品关系上建  </a:t>
            </a:r>
          </a:p>
          <a:p>
            <a:pPr eaLnBrk="1" hangingPunct="1">
              <a:buFont typeface="Wingdings" pitchFamily="2" charset="2"/>
              <a:buNone/>
            </a:pPr>
            <a:r>
              <a:rPr lang="zh-CN" altLang="en-US" sz="2000" b="1" dirty="0" smtClean="0">
                <a:ea typeface="宋体" pitchFamily="2" charset="-122"/>
              </a:rPr>
              <a:t>           立两个视图：</a:t>
            </a:r>
          </a:p>
          <a:p>
            <a:pPr eaLnBrk="1" hangingPunct="1">
              <a:lnSpc>
                <a:spcPct val="150000"/>
              </a:lnSpc>
              <a:buFont typeface="Wingdings" pitchFamily="2" charset="2"/>
              <a:buNone/>
            </a:pPr>
            <a:r>
              <a:rPr lang="zh-CN" altLang="en-US" sz="2000" b="1" dirty="0" smtClean="0">
                <a:ea typeface="宋体" pitchFamily="2" charset="-122"/>
              </a:rPr>
              <a:t>    为一般顾客建立视图：</a:t>
            </a:r>
          </a:p>
          <a:p>
            <a:pPr eaLnBrk="1" hangingPunct="1">
              <a:lnSpc>
                <a:spcPct val="150000"/>
              </a:lnSpc>
              <a:buFont typeface="Wingdings" pitchFamily="2" charset="2"/>
              <a:buNone/>
            </a:pPr>
            <a:r>
              <a:rPr lang="zh-CN" altLang="en-US" sz="2000" b="1" dirty="0" smtClean="0">
                <a:ea typeface="宋体" pitchFamily="2" charset="-122"/>
              </a:rPr>
              <a:t>            产品</a:t>
            </a:r>
            <a:r>
              <a:rPr lang="en-US" altLang="zh-CN" sz="2000" b="1" dirty="0" smtClean="0">
                <a:ea typeface="宋体" pitchFamily="2" charset="-122"/>
              </a:rPr>
              <a:t>1</a:t>
            </a:r>
            <a:r>
              <a:rPr lang="zh-CN" altLang="en-US" sz="2000" b="1" dirty="0" smtClean="0">
                <a:ea typeface="宋体" pitchFamily="2" charset="-122"/>
              </a:rPr>
              <a:t>（产品号，产品名，规格，单价）</a:t>
            </a:r>
          </a:p>
          <a:p>
            <a:pPr eaLnBrk="1" hangingPunct="1">
              <a:lnSpc>
                <a:spcPct val="150000"/>
              </a:lnSpc>
              <a:buFont typeface="Wingdings" pitchFamily="2" charset="2"/>
              <a:buNone/>
            </a:pPr>
            <a:r>
              <a:rPr lang="zh-CN" altLang="en-US" sz="2000" b="1" dirty="0" smtClean="0">
                <a:ea typeface="宋体" pitchFamily="2" charset="-122"/>
              </a:rPr>
              <a:t>    为产品销售部门建立视图：</a:t>
            </a:r>
          </a:p>
          <a:p>
            <a:pPr eaLnBrk="1" hangingPunct="1">
              <a:lnSpc>
                <a:spcPct val="150000"/>
              </a:lnSpc>
              <a:buFont typeface="Wingdings" pitchFamily="2" charset="2"/>
              <a:buNone/>
            </a:pPr>
            <a:r>
              <a:rPr lang="zh-CN" altLang="en-US" sz="2000" b="1" dirty="0" smtClean="0">
                <a:ea typeface="宋体" pitchFamily="2" charset="-122"/>
              </a:rPr>
              <a:t>            产品</a:t>
            </a:r>
            <a:r>
              <a:rPr lang="en-US" altLang="zh-CN" sz="2000" b="1" dirty="0" smtClean="0">
                <a:ea typeface="宋体" pitchFamily="2" charset="-122"/>
              </a:rPr>
              <a:t>2</a:t>
            </a:r>
            <a:r>
              <a:rPr lang="zh-CN" altLang="en-US" sz="2000" b="1" dirty="0" smtClean="0">
                <a:ea typeface="宋体" pitchFamily="2" charset="-122"/>
              </a:rPr>
              <a:t>（产品号，产品名，规格，单价，车间，生产负责人）</a:t>
            </a:r>
          </a:p>
          <a:p>
            <a:pPr lvl="1" eaLnBrk="1" hangingPunct="1">
              <a:lnSpc>
                <a:spcPct val="150000"/>
              </a:lnSpc>
            </a:pPr>
            <a:r>
              <a:rPr lang="zh-CN" altLang="en-US" sz="1800" b="1" dirty="0" smtClean="0">
                <a:ea typeface="宋体" pitchFamily="2" charset="-122"/>
              </a:rPr>
              <a:t>顾客视图中只包含允许顾客查询的属性</a:t>
            </a:r>
          </a:p>
          <a:p>
            <a:pPr lvl="1" eaLnBrk="1" hangingPunct="1">
              <a:lnSpc>
                <a:spcPct val="150000"/>
              </a:lnSpc>
            </a:pPr>
            <a:r>
              <a:rPr lang="zh-CN" altLang="en-US" sz="1800" b="1" dirty="0" smtClean="0">
                <a:ea typeface="宋体" pitchFamily="2" charset="-122"/>
              </a:rPr>
              <a:t>销售部门视图中只包含允许销售部门查询的属性</a:t>
            </a:r>
          </a:p>
          <a:p>
            <a:pPr lvl="1" eaLnBrk="1" hangingPunct="1">
              <a:lnSpc>
                <a:spcPct val="150000"/>
              </a:lnSpc>
            </a:pPr>
            <a:r>
              <a:rPr lang="zh-CN" altLang="en-US" sz="1800" b="1" dirty="0" smtClean="0">
                <a:ea typeface="宋体" pitchFamily="2" charset="-122"/>
              </a:rPr>
              <a:t>生产领导部门则可以查询全部产品数据</a:t>
            </a:r>
          </a:p>
          <a:p>
            <a:pPr lvl="1" eaLnBrk="1" hangingPunct="1">
              <a:lnSpc>
                <a:spcPct val="150000"/>
              </a:lnSpc>
            </a:pPr>
            <a:r>
              <a:rPr lang="zh-CN" altLang="en-US" sz="1800" b="1" dirty="0" smtClean="0">
                <a:ea typeface="宋体" pitchFamily="2" charset="-122"/>
              </a:rPr>
              <a:t>可以防止用户非法访问不允许他们查询的数据，保证系统的安全性</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4924" y="116632"/>
            <a:ext cx="8209483" cy="720079"/>
          </a:xfrm>
        </p:spPr>
        <p:txBody>
          <a:bodyPr/>
          <a:lstStyle/>
          <a:p>
            <a:pPr eaLnBrk="1" hangingPunct="1"/>
            <a:r>
              <a:rPr lang="zh-CN" altLang="en-US" sz="3200" dirty="0" smtClean="0">
                <a:ea typeface="黑体" pitchFamily="2" charset="-122"/>
              </a:rPr>
              <a:t>逻辑结构设计小结</a:t>
            </a:r>
          </a:p>
        </p:txBody>
      </p:sp>
      <p:sp>
        <p:nvSpPr>
          <p:cNvPr id="119811" name="Rectangle 3"/>
          <p:cNvSpPr>
            <a:spLocks noGrp="1" noChangeArrowheads="1"/>
          </p:cNvSpPr>
          <p:nvPr>
            <p:ph type="body" idx="1"/>
          </p:nvPr>
        </p:nvSpPr>
        <p:spPr>
          <a:xfrm>
            <a:off x="539552" y="908720"/>
            <a:ext cx="8280920" cy="5112568"/>
          </a:xfrm>
        </p:spPr>
        <p:txBody>
          <a:bodyPr/>
          <a:lstStyle/>
          <a:p>
            <a:pPr eaLnBrk="1" hangingPunct="1">
              <a:lnSpc>
                <a:spcPct val="150000"/>
              </a:lnSpc>
            </a:pPr>
            <a:r>
              <a:rPr lang="zh-CN" altLang="en-US" sz="2400" b="1" dirty="0" smtClean="0">
                <a:ea typeface="宋体" pitchFamily="2" charset="-122"/>
              </a:rPr>
              <a:t>任务</a:t>
            </a:r>
          </a:p>
          <a:p>
            <a:pPr lvl="1" eaLnBrk="1" hangingPunct="1">
              <a:lnSpc>
                <a:spcPct val="150000"/>
              </a:lnSpc>
              <a:spcBef>
                <a:spcPct val="60000"/>
              </a:spcBef>
            </a:pPr>
            <a:r>
              <a:rPr lang="zh-CN" altLang="en-US" dirty="0" smtClean="0">
                <a:ea typeface="宋体" pitchFamily="2" charset="-122"/>
              </a:rPr>
              <a:t>将概念结构转化为具体的数据模型</a:t>
            </a:r>
          </a:p>
          <a:p>
            <a:pPr eaLnBrk="1" hangingPunct="1">
              <a:lnSpc>
                <a:spcPct val="150000"/>
              </a:lnSpc>
            </a:pPr>
            <a:r>
              <a:rPr lang="zh-CN" altLang="en-US" sz="2400" b="1" dirty="0" smtClean="0">
                <a:ea typeface="宋体" pitchFamily="2" charset="-122"/>
              </a:rPr>
              <a:t>逻辑结构设计的步骤</a:t>
            </a:r>
          </a:p>
          <a:p>
            <a:pPr lvl="1" eaLnBrk="1" hangingPunct="1">
              <a:lnSpc>
                <a:spcPct val="150000"/>
              </a:lnSpc>
            </a:pPr>
            <a:r>
              <a:rPr lang="zh-CN" altLang="en-US" dirty="0" smtClean="0">
                <a:ea typeface="宋体" pitchFamily="2" charset="-122"/>
              </a:rPr>
              <a:t>将概念结构转化为一般的关系、网状、层次模型</a:t>
            </a:r>
          </a:p>
          <a:p>
            <a:pPr lvl="1" eaLnBrk="1" hangingPunct="1">
              <a:lnSpc>
                <a:spcPct val="150000"/>
              </a:lnSpc>
            </a:pPr>
            <a:r>
              <a:rPr lang="zh-CN" altLang="en-US" dirty="0" smtClean="0">
                <a:ea typeface="宋体" pitchFamily="2" charset="-122"/>
              </a:rPr>
              <a:t>将转化来的关系、网状、层次模型向特定</a:t>
            </a:r>
            <a:r>
              <a:rPr lang="en-US" altLang="zh-CN" dirty="0" smtClean="0">
                <a:ea typeface="宋体" pitchFamily="2" charset="-122"/>
              </a:rPr>
              <a:t>DBMS</a:t>
            </a:r>
            <a:r>
              <a:rPr lang="zh-CN" altLang="en-US" dirty="0" smtClean="0">
                <a:ea typeface="宋体" pitchFamily="2" charset="-122"/>
              </a:rPr>
              <a:t>支持下的数据模型转换</a:t>
            </a:r>
          </a:p>
          <a:p>
            <a:pPr lvl="1" eaLnBrk="1" hangingPunct="1">
              <a:lnSpc>
                <a:spcPct val="150000"/>
              </a:lnSpc>
            </a:pPr>
            <a:r>
              <a:rPr lang="zh-CN" altLang="en-US" dirty="0" smtClean="0">
                <a:ea typeface="宋体" pitchFamily="2" charset="-122"/>
              </a:rPr>
              <a:t>对数据模型进行优化</a:t>
            </a:r>
          </a:p>
          <a:p>
            <a:pPr lvl="1" eaLnBrk="1" hangingPunct="1">
              <a:lnSpc>
                <a:spcPct val="150000"/>
              </a:lnSpc>
            </a:pPr>
            <a:r>
              <a:rPr lang="zh-CN" altLang="en-US" dirty="0" smtClean="0">
                <a:ea typeface="宋体" pitchFamily="2" charset="-122"/>
              </a:rPr>
              <a:t>设计用户子模式</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4924" y="0"/>
            <a:ext cx="8209483" cy="836711"/>
          </a:xfrm>
        </p:spPr>
        <p:txBody>
          <a:bodyPr/>
          <a:lstStyle/>
          <a:p>
            <a:pPr eaLnBrk="1" hangingPunct="1"/>
            <a:r>
              <a:rPr lang="zh-CN" altLang="en-US" sz="3200" dirty="0" smtClean="0">
                <a:ea typeface="黑体" pitchFamily="2" charset="-122"/>
              </a:rPr>
              <a:t>逻辑结构设计小结</a:t>
            </a:r>
          </a:p>
        </p:txBody>
      </p:sp>
      <p:sp>
        <p:nvSpPr>
          <p:cNvPr id="120835" name="Rectangle 3"/>
          <p:cNvSpPr>
            <a:spLocks noGrp="1" noChangeArrowheads="1"/>
          </p:cNvSpPr>
          <p:nvPr>
            <p:ph type="body" idx="1"/>
          </p:nvPr>
        </p:nvSpPr>
        <p:spPr>
          <a:xfrm>
            <a:off x="179512" y="980728"/>
            <a:ext cx="8640960" cy="4969222"/>
          </a:xfrm>
        </p:spPr>
        <p:txBody>
          <a:bodyPr/>
          <a:lstStyle/>
          <a:p>
            <a:pPr marL="609600" indent="-609600" eaLnBrk="1" hangingPunct="1">
              <a:lnSpc>
                <a:spcPct val="90000"/>
              </a:lnSpc>
            </a:pPr>
            <a:r>
              <a:rPr lang="zh-CN" altLang="en-US" sz="2600" b="1" dirty="0" smtClean="0">
                <a:ea typeface="宋体" pitchFamily="2" charset="-122"/>
              </a:rPr>
              <a:t>优化数据模型的方法</a:t>
            </a:r>
          </a:p>
          <a:p>
            <a:pPr marL="609600" indent="-609600" eaLnBrk="1" hangingPunct="1">
              <a:lnSpc>
                <a:spcPct val="150000"/>
              </a:lnSpc>
              <a:spcBef>
                <a:spcPct val="4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1. </a:t>
            </a:r>
            <a:r>
              <a:rPr lang="zh-CN" altLang="en-US" sz="2400" dirty="0" smtClean="0">
                <a:ea typeface="宋体" pitchFamily="2" charset="-122"/>
              </a:rPr>
              <a:t>确定数据依赖</a:t>
            </a:r>
          </a:p>
          <a:p>
            <a:pPr marL="609600" indent="-609600" eaLnBrk="1" hangingPunct="1">
              <a:lnSpc>
                <a:spcPct val="150000"/>
              </a:lnSpc>
              <a:spcBef>
                <a:spcPct val="4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2. </a:t>
            </a:r>
            <a:r>
              <a:rPr lang="zh-CN" altLang="en-US" sz="2400" dirty="0" smtClean="0">
                <a:ea typeface="宋体" pitchFamily="2" charset="-122"/>
              </a:rPr>
              <a:t>对于各个关系模式之间的数据依赖进行极小化处理，消除冗余的联系。</a:t>
            </a:r>
          </a:p>
          <a:p>
            <a:pPr marL="609600" indent="-609600" eaLnBrk="1" hangingPunct="1">
              <a:lnSpc>
                <a:spcPct val="150000"/>
              </a:lnSpc>
              <a:spcBef>
                <a:spcPct val="4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3. </a:t>
            </a:r>
            <a:r>
              <a:rPr lang="zh-CN" altLang="en-US" sz="2400" dirty="0" smtClean="0">
                <a:ea typeface="宋体" pitchFamily="2" charset="-122"/>
              </a:rPr>
              <a:t>确定各关系模式分别属于第几范式。</a:t>
            </a:r>
          </a:p>
          <a:p>
            <a:pPr marL="609600" indent="-609600" eaLnBrk="1" hangingPunct="1">
              <a:lnSpc>
                <a:spcPct val="150000"/>
              </a:lnSpc>
              <a:spcBef>
                <a:spcPct val="4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4. </a:t>
            </a:r>
            <a:r>
              <a:rPr lang="zh-CN" altLang="en-US" sz="2400" dirty="0" smtClean="0">
                <a:ea typeface="宋体" pitchFamily="2" charset="-122"/>
              </a:rPr>
              <a:t>分析对于应用环境这些模式是否合适，确定是否要对它们进行合并或分解。</a:t>
            </a:r>
          </a:p>
          <a:p>
            <a:pPr marL="609600" indent="-609600" eaLnBrk="1" hangingPunct="1">
              <a:lnSpc>
                <a:spcPct val="150000"/>
              </a:lnSpc>
              <a:spcBef>
                <a:spcPct val="4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5. </a:t>
            </a:r>
            <a:r>
              <a:rPr lang="zh-CN" altLang="en-US" sz="2400" dirty="0" smtClean="0">
                <a:ea typeface="宋体" pitchFamily="2" charset="-122"/>
              </a:rPr>
              <a:t>对关系模式进行必要的分解或合并</a:t>
            </a:r>
            <a:endParaRPr lang="zh-CN" altLang="en-US" sz="2400" dirty="0" smtClean="0">
              <a:solidFill>
                <a:schemeClr val="accent2"/>
              </a:solidFill>
              <a:ea typeface="宋体"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4924" y="0"/>
            <a:ext cx="8209483" cy="836711"/>
          </a:xfrm>
        </p:spPr>
        <p:txBody>
          <a:bodyPr/>
          <a:lstStyle/>
          <a:p>
            <a:pPr eaLnBrk="1" hangingPunct="1"/>
            <a:r>
              <a:rPr lang="zh-CN" altLang="en-US" sz="3200" dirty="0" smtClean="0">
                <a:ea typeface="黑体" pitchFamily="2" charset="-122"/>
              </a:rPr>
              <a:t>逻辑结构设计小结</a:t>
            </a:r>
          </a:p>
        </p:txBody>
      </p:sp>
      <p:sp>
        <p:nvSpPr>
          <p:cNvPr id="121859" name="Rectangle 3"/>
          <p:cNvSpPr>
            <a:spLocks noGrp="1" noChangeArrowheads="1"/>
          </p:cNvSpPr>
          <p:nvPr>
            <p:ph type="body" idx="1"/>
          </p:nvPr>
        </p:nvSpPr>
        <p:spPr>
          <a:xfrm>
            <a:off x="107950" y="981075"/>
            <a:ext cx="8964613" cy="3814763"/>
          </a:xfrm>
        </p:spPr>
        <p:txBody>
          <a:bodyPr/>
          <a:lstStyle/>
          <a:p>
            <a:pPr eaLnBrk="1" hangingPunct="1">
              <a:lnSpc>
                <a:spcPct val="150000"/>
              </a:lnSpc>
              <a:spcBef>
                <a:spcPct val="60000"/>
              </a:spcBef>
            </a:pPr>
            <a:r>
              <a:rPr lang="en-US" altLang="zh-CN" b="1" dirty="0" smtClean="0">
                <a:ea typeface="宋体" pitchFamily="2" charset="-122"/>
              </a:rPr>
              <a:t>  </a:t>
            </a:r>
            <a:r>
              <a:rPr lang="zh-CN" altLang="en-US" b="1" dirty="0" smtClean="0">
                <a:ea typeface="宋体" pitchFamily="2" charset="-122"/>
              </a:rPr>
              <a:t>设计用户子模式</a:t>
            </a:r>
          </a:p>
          <a:p>
            <a:pPr eaLnBrk="1" hangingPunct="1">
              <a:lnSpc>
                <a:spcPct val="150000"/>
              </a:lnSpc>
              <a:spcBef>
                <a:spcPct val="6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1.   </a:t>
            </a:r>
            <a:r>
              <a:rPr lang="zh-CN" altLang="en-US" sz="2400" dirty="0" smtClean="0">
                <a:ea typeface="宋体" pitchFamily="2" charset="-122"/>
              </a:rPr>
              <a:t>使用更符合用户习惯的别名</a:t>
            </a:r>
          </a:p>
          <a:p>
            <a:pPr eaLnBrk="1" hangingPunct="1">
              <a:lnSpc>
                <a:spcPct val="150000"/>
              </a:lnSpc>
              <a:spcBef>
                <a:spcPct val="6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2.   </a:t>
            </a:r>
            <a:r>
              <a:rPr lang="zh-CN" altLang="en-US" sz="2400" dirty="0" smtClean="0">
                <a:ea typeface="宋体" pitchFamily="2" charset="-122"/>
              </a:rPr>
              <a:t>针对不同级别的用户定义不同的外模式，以满足系统对安</a:t>
            </a:r>
          </a:p>
          <a:p>
            <a:pPr eaLnBrk="1" hangingPunct="1">
              <a:lnSpc>
                <a:spcPct val="150000"/>
              </a:lnSpc>
              <a:spcBef>
                <a:spcPct val="60000"/>
              </a:spcBef>
              <a:buFont typeface="Wingdings" pitchFamily="2" charset="2"/>
              <a:buNone/>
            </a:pPr>
            <a:r>
              <a:rPr lang="zh-CN" altLang="en-US" sz="2400" dirty="0" smtClean="0">
                <a:ea typeface="宋体" pitchFamily="2" charset="-122"/>
              </a:rPr>
              <a:t>             全性的要求。</a:t>
            </a:r>
          </a:p>
          <a:p>
            <a:pPr eaLnBrk="1" hangingPunct="1">
              <a:lnSpc>
                <a:spcPct val="150000"/>
              </a:lnSpc>
              <a:spcBef>
                <a:spcPct val="60000"/>
              </a:spcBef>
              <a:buFont typeface="Wingdings" pitchFamily="2" charset="2"/>
              <a:buNone/>
            </a:pPr>
            <a:r>
              <a:rPr lang="zh-CN" altLang="en-US" sz="2400" dirty="0" smtClean="0">
                <a:ea typeface="宋体" pitchFamily="2" charset="-122"/>
              </a:rPr>
              <a:t>        </a:t>
            </a:r>
            <a:r>
              <a:rPr lang="en-US" altLang="zh-CN" sz="2400" dirty="0" smtClean="0">
                <a:ea typeface="宋体" pitchFamily="2" charset="-122"/>
              </a:rPr>
              <a:t>3.  </a:t>
            </a:r>
            <a:r>
              <a:rPr lang="zh-CN" altLang="en-US" sz="2400" dirty="0" smtClean="0">
                <a:ea typeface="宋体" pitchFamily="2" charset="-122"/>
              </a:rPr>
              <a:t>简化用户对系统的使用</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4924" y="0"/>
            <a:ext cx="8209483" cy="836711"/>
          </a:xfrm>
        </p:spPr>
        <p:txBody>
          <a:bodyPr/>
          <a:lstStyle/>
          <a:p>
            <a:pPr eaLnBrk="1" hangingPunct="1"/>
            <a:r>
              <a:rPr lang="zh-CN" altLang="en-US" dirty="0" smtClean="0">
                <a:ea typeface="黑体" pitchFamily="2" charset="-122"/>
              </a:rPr>
              <a:t>第</a:t>
            </a:r>
            <a:r>
              <a:rPr lang="en-US" altLang="zh-CN" dirty="0" smtClean="0">
                <a:ea typeface="黑体" pitchFamily="2" charset="-122"/>
              </a:rPr>
              <a:t>10</a:t>
            </a:r>
            <a:r>
              <a:rPr lang="zh-CN" altLang="en-US" dirty="0" smtClean="0">
                <a:ea typeface="黑体" pitchFamily="2" charset="-122"/>
              </a:rPr>
              <a:t>讲 数据库设计</a:t>
            </a:r>
          </a:p>
        </p:txBody>
      </p:sp>
      <p:sp>
        <p:nvSpPr>
          <p:cNvPr id="601091" name="Rectangle 3"/>
          <p:cNvSpPr>
            <a:spLocks noGrp="1" noChangeArrowheads="1"/>
          </p:cNvSpPr>
          <p:nvPr>
            <p:ph type="body" idx="1"/>
          </p:nvPr>
        </p:nvSpPr>
        <p:spPr>
          <a:xfrm>
            <a:off x="1763688" y="980728"/>
            <a:ext cx="5688632" cy="4680520"/>
          </a:xfrm>
        </p:spPr>
        <p:txBody>
          <a:bodyPr/>
          <a:lstStyle/>
          <a:p>
            <a:pPr eaLnBrk="1" hangingPunct="1">
              <a:lnSpc>
                <a:spcPct val="150000"/>
              </a:lnSpc>
              <a:buFont typeface="Wingdings" pitchFamily="2" charset="2"/>
              <a:buChar char="Ø"/>
            </a:pPr>
            <a:r>
              <a:rPr lang="en-US" altLang="zh-CN" sz="2400" b="1" dirty="0" smtClean="0">
                <a:ea typeface="宋体" pitchFamily="2" charset="-122"/>
              </a:rPr>
              <a:t>  1. </a:t>
            </a:r>
            <a:r>
              <a:rPr lang="zh-CN" altLang="en-US" sz="2400" b="1" dirty="0" smtClean="0">
                <a:ea typeface="宋体" pitchFamily="2" charset="-122"/>
              </a:rPr>
              <a:t>数据库设计概述</a:t>
            </a:r>
          </a:p>
          <a:p>
            <a:pPr eaLnBrk="1" hangingPunct="1">
              <a:lnSpc>
                <a:spcPct val="150000"/>
              </a:lnSpc>
              <a:buFont typeface="Wingdings" pitchFamily="2" charset="2"/>
              <a:buChar char="Ø"/>
            </a:pPr>
            <a:r>
              <a:rPr lang="zh-CN" altLang="en-US" sz="2400" b="1" dirty="0" smtClean="0">
                <a:ea typeface="宋体" pitchFamily="2" charset="-122"/>
              </a:rPr>
              <a:t>  </a:t>
            </a:r>
            <a:r>
              <a:rPr lang="en-US" altLang="zh-CN" sz="2400" b="1" dirty="0" smtClean="0">
                <a:ea typeface="宋体" pitchFamily="2" charset="-122"/>
              </a:rPr>
              <a:t>2. </a:t>
            </a:r>
            <a:r>
              <a:rPr lang="zh-CN" altLang="en-US" sz="2400" b="1" dirty="0" smtClean="0">
                <a:ea typeface="宋体" pitchFamily="2" charset="-122"/>
              </a:rPr>
              <a:t>需求分析</a:t>
            </a:r>
          </a:p>
          <a:p>
            <a:pPr eaLnBrk="1" hangingPunct="1">
              <a:lnSpc>
                <a:spcPct val="150000"/>
              </a:lnSpc>
              <a:buFont typeface="Wingdings" pitchFamily="2" charset="2"/>
              <a:buChar char="Ø"/>
            </a:pPr>
            <a:r>
              <a:rPr lang="zh-CN" altLang="en-US" sz="2400" b="1" dirty="0" smtClean="0">
                <a:ea typeface="宋体" pitchFamily="2" charset="-122"/>
              </a:rPr>
              <a:t>  </a:t>
            </a:r>
            <a:r>
              <a:rPr lang="en-US" altLang="zh-CN" sz="2400" b="1" dirty="0" smtClean="0">
                <a:ea typeface="宋体" pitchFamily="2" charset="-122"/>
              </a:rPr>
              <a:t>3. </a:t>
            </a:r>
            <a:r>
              <a:rPr lang="zh-CN" altLang="en-US" sz="2400" b="1" dirty="0" smtClean="0">
                <a:ea typeface="宋体" pitchFamily="2" charset="-122"/>
              </a:rPr>
              <a:t>概念结构设计</a:t>
            </a:r>
          </a:p>
          <a:p>
            <a:pPr eaLnBrk="1" hangingPunct="1">
              <a:lnSpc>
                <a:spcPct val="150000"/>
              </a:lnSpc>
              <a:buFont typeface="Wingdings" pitchFamily="2" charset="2"/>
              <a:buChar char="Ø"/>
            </a:pPr>
            <a:r>
              <a:rPr lang="zh-CN" altLang="en-US" sz="2400" b="1" dirty="0" smtClean="0">
                <a:ea typeface="宋体" pitchFamily="2" charset="-122"/>
              </a:rPr>
              <a:t>  </a:t>
            </a:r>
            <a:r>
              <a:rPr lang="en-US" altLang="zh-CN" sz="2400" b="1" dirty="0" smtClean="0">
                <a:ea typeface="宋体" pitchFamily="2" charset="-122"/>
              </a:rPr>
              <a:t>4. </a:t>
            </a:r>
            <a:r>
              <a:rPr lang="zh-CN" altLang="en-US" sz="2400" b="1" dirty="0" smtClean="0">
                <a:ea typeface="宋体" pitchFamily="2" charset="-122"/>
              </a:rPr>
              <a:t>逻辑结构设计</a:t>
            </a:r>
          </a:p>
          <a:p>
            <a:pPr eaLnBrk="1" hangingPunct="1">
              <a:lnSpc>
                <a:spcPct val="150000"/>
              </a:lnSpc>
              <a:buFont typeface="Wingdings" pitchFamily="2" charset="2"/>
              <a:buChar char="Ø"/>
            </a:pPr>
            <a:r>
              <a:rPr lang="zh-CN" altLang="en-US" sz="2400" b="1" dirty="0" smtClean="0">
                <a:solidFill>
                  <a:srgbClr val="3333FF"/>
                </a:solidFill>
                <a:ea typeface="宋体" pitchFamily="2" charset="-122"/>
              </a:rPr>
              <a:t>  </a:t>
            </a:r>
            <a:r>
              <a:rPr lang="en-US" altLang="zh-CN" sz="2400" b="1" dirty="0" smtClean="0">
                <a:solidFill>
                  <a:srgbClr val="3333FF"/>
                </a:solidFill>
                <a:ea typeface="宋体" pitchFamily="2" charset="-122"/>
              </a:rPr>
              <a:t>5. </a:t>
            </a:r>
            <a:r>
              <a:rPr lang="zh-CN" altLang="en-US" sz="2400" b="1" dirty="0" smtClean="0">
                <a:solidFill>
                  <a:srgbClr val="3333FF"/>
                </a:solidFill>
                <a:ea typeface="宋体" pitchFamily="2" charset="-122"/>
              </a:rPr>
              <a:t>数据库的物理设计</a:t>
            </a:r>
          </a:p>
          <a:p>
            <a:pPr eaLnBrk="1" hangingPunct="1">
              <a:lnSpc>
                <a:spcPct val="150000"/>
              </a:lnSpc>
              <a:buFont typeface="Wingdings" pitchFamily="2" charset="2"/>
              <a:buChar char="Ø"/>
            </a:pPr>
            <a:r>
              <a:rPr lang="zh-CN" altLang="en-US" sz="2400" b="1" dirty="0" smtClean="0">
                <a:ea typeface="宋体" pitchFamily="2" charset="-122"/>
              </a:rPr>
              <a:t>  </a:t>
            </a:r>
            <a:r>
              <a:rPr lang="en-US" altLang="zh-CN" sz="2400" b="1" dirty="0" smtClean="0">
                <a:ea typeface="宋体" pitchFamily="2" charset="-122"/>
              </a:rPr>
              <a:t>6. </a:t>
            </a:r>
            <a:r>
              <a:rPr lang="zh-CN" altLang="en-US" sz="2400" b="1" dirty="0" smtClean="0">
                <a:ea typeface="宋体" pitchFamily="2" charset="-122"/>
              </a:rPr>
              <a:t>数据库的实施和维护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withEffect">
                                  <p:stCondLst>
                                    <p:cond delay="0"/>
                                  </p:stCondLst>
                                  <p:childTnLst>
                                    <p:animScale>
                                      <p:cBhvr>
                                        <p:cTn id="6" dur="2000" fill="hold"/>
                                        <p:tgtEl>
                                          <p:spTgt spid="601091">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4924" y="0"/>
            <a:ext cx="8137475" cy="836711"/>
          </a:xfrm>
        </p:spPr>
        <p:txBody>
          <a:bodyPr/>
          <a:lstStyle/>
          <a:p>
            <a:pPr eaLnBrk="1" hangingPunct="1"/>
            <a:r>
              <a:rPr lang="en-US" altLang="zh-CN" sz="3200" dirty="0" smtClean="0">
                <a:latin typeface="Times New Roman" panose="02020603050405020304" pitchFamily="18" charset="0"/>
                <a:ea typeface="Cambria Math"/>
                <a:cs typeface="Times New Roman" panose="02020603050405020304" pitchFamily="18" charset="0"/>
              </a:rPr>
              <a:t>§ 5  </a:t>
            </a:r>
            <a:r>
              <a:rPr lang="zh-CN" altLang="en-US" sz="3200" dirty="0" smtClean="0">
                <a:latin typeface="宋体" panose="02010600030101010101" pitchFamily="2" charset="-122"/>
                <a:ea typeface="宋体" panose="02010600030101010101" pitchFamily="2" charset="-122"/>
              </a:rPr>
              <a:t>数据库的物理设计</a:t>
            </a:r>
          </a:p>
        </p:txBody>
      </p:sp>
      <p:sp>
        <p:nvSpPr>
          <p:cNvPr id="123907" name="Rectangle 3"/>
          <p:cNvSpPr>
            <a:spLocks noGrp="1" noChangeArrowheads="1"/>
          </p:cNvSpPr>
          <p:nvPr>
            <p:ph type="body" idx="1"/>
          </p:nvPr>
        </p:nvSpPr>
        <p:spPr>
          <a:xfrm>
            <a:off x="457200" y="981075"/>
            <a:ext cx="8229600" cy="3887788"/>
          </a:xfrm>
        </p:spPr>
        <p:txBody>
          <a:bodyPr/>
          <a:lstStyle/>
          <a:p>
            <a:pPr eaLnBrk="1" hangingPunct="1"/>
            <a:r>
              <a:rPr lang="zh-CN" altLang="en-US" b="1" dirty="0" smtClean="0">
                <a:ea typeface="宋体" pitchFamily="2" charset="-122"/>
              </a:rPr>
              <a:t>数据库的物理设计</a:t>
            </a:r>
          </a:p>
          <a:p>
            <a:pPr lvl="1" eaLnBrk="1" hangingPunct="1">
              <a:lnSpc>
                <a:spcPct val="180000"/>
              </a:lnSpc>
            </a:pPr>
            <a:r>
              <a:rPr lang="zh-CN" altLang="en-US" dirty="0" smtClean="0">
                <a:ea typeface="宋体" pitchFamily="2" charset="-122"/>
              </a:rPr>
              <a:t>数据库在物理设备上的“</a:t>
            </a:r>
            <a:r>
              <a:rPr lang="zh-CN" altLang="en-US" dirty="0" smtClean="0">
                <a:ea typeface="黑体" pitchFamily="2" charset="-122"/>
              </a:rPr>
              <a:t>存储结构”</a:t>
            </a:r>
            <a:r>
              <a:rPr lang="zh-CN" altLang="en-US" dirty="0" smtClean="0">
                <a:ea typeface="宋体" pitchFamily="2" charset="-122"/>
              </a:rPr>
              <a:t>与“</a:t>
            </a:r>
            <a:r>
              <a:rPr lang="zh-CN" altLang="en-US" dirty="0" smtClean="0">
                <a:ea typeface="黑体" pitchFamily="2" charset="-122"/>
              </a:rPr>
              <a:t>存取方法”</a:t>
            </a:r>
            <a:r>
              <a:rPr lang="zh-CN" altLang="en-US" dirty="0" smtClean="0">
                <a:ea typeface="宋体" pitchFamily="2" charset="-122"/>
              </a:rPr>
              <a:t>称为数据库的物理结构，它依赖于选定的数据库管理系统</a:t>
            </a:r>
          </a:p>
          <a:p>
            <a:pPr lvl="1" eaLnBrk="1" hangingPunct="1">
              <a:lnSpc>
                <a:spcPct val="180000"/>
              </a:lnSpc>
            </a:pPr>
            <a:r>
              <a:rPr lang="zh-CN" altLang="en-US" dirty="0" smtClean="0">
                <a:ea typeface="宋体" pitchFamily="2" charset="-122"/>
              </a:rPr>
              <a:t>为一个给定的逻辑数据模型选取一个最适合应用环境的物理结构的过程，就是数据库的物理设计</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  </a:t>
            </a:r>
            <a:r>
              <a:rPr lang="zh-CN" altLang="en-US" sz="3200" dirty="0">
                <a:latin typeface="宋体" panose="02010600030101010101" pitchFamily="2" charset="-122"/>
                <a:ea typeface="宋体" panose="02010600030101010101" pitchFamily="2" charset="-122"/>
              </a:rPr>
              <a:t>数据库的物理设计</a:t>
            </a:r>
            <a:endParaRPr lang="zh-CN" altLang="en-US" sz="3200" dirty="0" smtClean="0">
              <a:ea typeface="黑体" pitchFamily="2" charset="-122"/>
            </a:endParaRPr>
          </a:p>
        </p:txBody>
      </p:sp>
      <p:sp>
        <p:nvSpPr>
          <p:cNvPr id="124931" name="Rectangle 3"/>
          <p:cNvSpPr>
            <a:spLocks noGrp="1" noChangeArrowheads="1"/>
          </p:cNvSpPr>
          <p:nvPr>
            <p:ph type="body" idx="1"/>
          </p:nvPr>
        </p:nvSpPr>
        <p:spPr>
          <a:xfrm>
            <a:off x="457200" y="1196975"/>
            <a:ext cx="8229600" cy="4495800"/>
          </a:xfrm>
        </p:spPr>
        <p:txBody>
          <a:bodyPr/>
          <a:lstStyle/>
          <a:p>
            <a:pPr eaLnBrk="1" hangingPunct="1">
              <a:lnSpc>
                <a:spcPct val="130000"/>
              </a:lnSpc>
            </a:pPr>
            <a:r>
              <a:rPr lang="zh-CN" altLang="en-US" sz="2400" b="1" dirty="0" smtClean="0">
                <a:ea typeface="宋体" pitchFamily="2" charset="-122"/>
              </a:rPr>
              <a:t>数据库物理设计的步骤</a:t>
            </a:r>
          </a:p>
          <a:p>
            <a:pPr lvl="1" eaLnBrk="1" hangingPunct="1">
              <a:lnSpc>
                <a:spcPct val="160000"/>
              </a:lnSpc>
              <a:spcBef>
                <a:spcPct val="0"/>
              </a:spcBef>
            </a:pPr>
            <a:r>
              <a:rPr lang="zh-CN" altLang="en-US" sz="2200" dirty="0" smtClean="0">
                <a:ea typeface="宋体" pitchFamily="2" charset="-122"/>
              </a:rPr>
              <a:t>确定数据库的物理结构，在关系数据库中主要指</a:t>
            </a:r>
            <a:r>
              <a:rPr lang="zh-CN" altLang="en-US" sz="2200" dirty="0" smtClean="0">
                <a:latin typeface="黑体" pitchFamily="2" charset="-122"/>
                <a:ea typeface="黑体" pitchFamily="2" charset="-122"/>
              </a:rPr>
              <a:t>存取方法</a:t>
            </a:r>
            <a:r>
              <a:rPr lang="zh-CN" altLang="en-US" sz="2200" dirty="0" smtClean="0">
                <a:ea typeface="宋体" pitchFamily="2" charset="-122"/>
              </a:rPr>
              <a:t>和</a:t>
            </a:r>
            <a:r>
              <a:rPr lang="zh-CN" altLang="en-US" sz="2200" dirty="0" smtClean="0">
                <a:latin typeface="黑体" pitchFamily="2" charset="-122"/>
                <a:ea typeface="黑体" pitchFamily="2" charset="-122"/>
              </a:rPr>
              <a:t>存储结构</a:t>
            </a:r>
            <a:r>
              <a:rPr lang="zh-CN" altLang="en-US" sz="2200" dirty="0" smtClean="0">
                <a:ea typeface="宋体" pitchFamily="2" charset="-122"/>
              </a:rPr>
              <a:t> </a:t>
            </a:r>
          </a:p>
          <a:p>
            <a:pPr lvl="1" eaLnBrk="1" hangingPunct="1">
              <a:lnSpc>
                <a:spcPct val="160000"/>
              </a:lnSpc>
              <a:spcBef>
                <a:spcPct val="0"/>
              </a:spcBef>
            </a:pPr>
            <a:r>
              <a:rPr lang="zh-CN" altLang="en-US" sz="2200" dirty="0" smtClean="0">
                <a:ea typeface="宋体" pitchFamily="2" charset="-122"/>
              </a:rPr>
              <a:t>对物理结构进行评价，评价的重点是时间和空间效率</a:t>
            </a:r>
          </a:p>
          <a:p>
            <a:pPr lvl="1" eaLnBrk="1" hangingPunct="1">
              <a:lnSpc>
                <a:spcPct val="160000"/>
              </a:lnSpc>
              <a:spcBef>
                <a:spcPct val="0"/>
              </a:spcBef>
              <a:buFont typeface="Wingdings" pitchFamily="2" charset="2"/>
              <a:buNone/>
            </a:pPr>
            <a:r>
              <a:rPr lang="zh-CN" altLang="en-US" sz="2200" dirty="0" smtClean="0">
                <a:ea typeface="宋体" pitchFamily="2" charset="-122"/>
              </a:rPr>
              <a:t>   如果评价结果满足原设计要求，则可进入到物理实施阶段，否则，就需要重新设计或修改物理结构，有时甚至要返回逻辑设计阶段修改数据模型</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4924" y="0"/>
            <a:ext cx="8209483" cy="836711"/>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  </a:t>
            </a:r>
            <a:r>
              <a:rPr lang="en-US" altLang="zh-CN" sz="3200" dirty="0" smtClean="0">
                <a:latin typeface="Times New Roman" panose="02020603050405020304" pitchFamily="18" charset="0"/>
                <a:ea typeface="Cambria Math"/>
                <a:cs typeface="Times New Roman" panose="02020603050405020304" pitchFamily="18" charset="0"/>
              </a:rPr>
              <a:t> </a:t>
            </a:r>
            <a:r>
              <a:rPr lang="zh-CN" altLang="en-US" sz="3200" dirty="0" smtClean="0">
                <a:latin typeface="宋体" panose="02010600030101010101" pitchFamily="2" charset="-122"/>
                <a:ea typeface="宋体" panose="02010600030101010101" pitchFamily="2" charset="-122"/>
              </a:rPr>
              <a:t>数据库</a:t>
            </a:r>
            <a:r>
              <a:rPr lang="zh-CN" altLang="en-US" sz="3200" dirty="0">
                <a:latin typeface="宋体" panose="02010600030101010101" pitchFamily="2" charset="-122"/>
                <a:ea typeface="宋体" panose="02010600030101010101" pitchFamily="2" charset="-122"/>
              </a:rPr>
              <a:t>的物理</a:t>
            </a:r>
            <a:r>
              <a:rPr lang="zh-CN" altLang="en-US" sz="3200" dirty="0" smtClean="0">
                <a:latin typeface="宋体" panose="02010600030101010101" pitchFamily="2" charset="-122"/>
                <a:ea typeface="宋体" panose="02010600030101010101" pitchFamily="2" charset="-122"/>
              </a:rPr>
              <a:t>设计</a:t>
            </a:r>
            <a:endParaRPr lang="zh-CN" altLang="en-US" sz="3200" dirty="0" smtClean="0">
              <a:ea typeface="黑体" pitchFamily="2" charset="-122"/>
            </a:endParaRPr>
          </a:p>
        </p:txBody>
      </p:sp>
      <p:grpSp>
        <p:nvGrpSpPr>
          <p:cNvPr id="125955" name="Group 3"/>
          <p:cNvGrpSpPr>
            <a:grpSpLocks/>
          </p:cNvGrpSpPr>
          <p:nvPr/>
        </p:nvGrpSpPr>
        <p:grpSpPr bwMode="auto">
          <a:xfrm>
            <a:off x="900113" y="1608138"/>
            <a:ext cx="7723187" cy="4197350"/>
            <a:chOff x="720" y="1008"/>
            <a:chExt cx="4848" cy="2662"/>
          </a:xfrm>
        </p:grpSpPr>
        <p:grpSp>
          <p:nvGrpSpPr>
            <p:cNvPr id="125956" name="Group 4"/>
            <p:cNvGrpSpPr>
              <a:grpSpLocks/>
            </p:cNvGrpSpPr>
            <p:nvPr/>
          </p:nvGrpSpPr>
          <p:grpSpPr bwMode="auto">
            <a:xfrm>
              <a:off x="720" y="1008"/>
              <a:ext cx="4848" cy="2662"/>
              <a:chOff x="624" y="1008"/>
              <a:chExt cx="4848" cy="2662"/>
            </a:xfrm>
          </p:grpSpPr>
          <p:sp>
            <p:nvSpPr>
              <p:cNvPr id="125960" name="Rectangle 5"/>
              <p:cNvSpPr>
                <a:spLocks noChangeArrowheads="1"/>
              </p:cNvSpPr>
              <p:nvPr/>
            </p:nvSpPr>
            <p:spPr bwMode="auto">
              <a:xfrm>
                <a:off x="1432" y="1008"/>
                <a:ext cx="2936" cy="1638"/>
              </a:xfrm>
              <a:prstGeom prst="rect">
                <a:avLst/>
              </a:prstGeom>
              <a:solidFill>
                <a:schemeClr val="bg1"/>
              </a:solidFill>
              <a:ln w="9525">
                <a:solidFill>
                  <a:srgbClr val="000000"/>
                </a:solidFill>
                <a:miter lim="800000"/>
                <a:headEnd/>
                <a:tailEnd/>
              </a:ln>
            </p:spPr>
            <p:txBody>
              <a:bodyPr/>
              <a:lstStyle/>
              <a:p>
                <a:pPr algn="just"/>
                <a:r>
                  <a:rPr kumimoji="1" lang="zh-CN" altLang="en-US" sz="2400"/>
                  <a:t>数据库物理设计</a:t>
                </a:r>
              </a:p>
            </p:txBody>
          </p:sp>
          <p:sp>
            <p:nvSpPr>
              <p:cNvPr id="125961" name="Line 6"/>
              <p:cNvSpPr>
                <a:spLocks noChangeShapeType="1"/>
              </p:cNvSpPr>
              <p:nvPr/>
            </p:nvSpPr>
            <p:spPr bwMode="auto">
              <a:xfrm>
                <a:off x="983" y="1827"/>
                <a:ext cx="7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2" name="Oval 7"/>
              <p:cNvSpPr>
                <a:spLocks noChangeArrowheads="1"/>
              </p:cNvSpPr>
              <p:nvPr/>
            </p:nvSpPr>
            <p:spPr bwMode="auto">
              <a:xfrm>
                <a:off x="1679" y="1418"/>
                <a:ext cx="762" cy="921"/>
              </a:xfrm>
              <a:prstGeom prst="ellipse">
                <a:avLst/>
              </a:prstGeom>
              <a:solidFill>
                <a:schemeClr val="bg1"/>
              </a:solidFill>
              <a:ln w="9525">
                <a:solidFill>
                  <a:srgbClr val="000000"/>
                </a:solidFill>
                <a:round/>
                <a:headEnd/>
                <a:tailEnd/>
              </a:ln>
            </p:spPr>
            <p:txBody>
              <a:bodyPr lIns="0" tIns="0" rIns="0" bIns="0"/>
              <a:lstStyle/>
              <a:p>
                <a:r>
                  <a:rPr kumimoji="1" lang="zh-CN" altLang="en-US"/>
                  <a:t>确定数据库的物理结构</a:t>
                </a:r>
                <a:endParaRPr kumimoji="1" lang="zh-CN" altLang="en-US" sz="1000"/>
              </a:p>
              <a:p>
                <a:endParaRPr kumimoji="1" lang="en-US" altLang="zh-CN" sz="1000"/>
              </a:p>
            </p:txBody>
          </p:sp>
          <p:sp>
            <p:nvSpPr>
              <p:cNvPr id="125963" name="Line 8"/>
              <p:cNvSpPr>
                <a:spLocks noChangeShapeType="1"/>
              </p:cNvSpPr>
              <p:nvPr/>
            </p:nvSpPr>
            <p:spPr bwMode="auto">
              <a:xfrm>
                <a:off x="2448" y="182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4" name="Oval 9"/>
              <p:cNvSpPr>
                <a:spLocks noChangeArrowheads="1"/>
              </p:cNvSpPr>
              <p:nvPr/>
            </p:nvSpPr>
            <p:spPr bwMode="auto">
              <a:xfrm>
                <a:off x="3168" y="1440"/>
                <a:ext cx="857" cy="921"/>
              </a:xfrm>
              <a:prstGeom prst="ellipse">
                <a:avLst/>
              </a:prstGeom>
              <a:solidFill>
                <a:schemeClr val="bg1"/>
              </a:solidFill>
              <a:ln w="9525">
                <a:solidFill>
                  <a:srgbClr val="000000"/>
                </a:solidFill>
                <a:round/>
                <a:headEnd/>
                <a:tailEnd/>
              </a:ln>
            </p:spPr>
            <p:txBody>
              <a:bodyPr lIns="0" tIns="0" rIns="0" bIns="0"/>
              <a:lstStyle/>
              <a:p>
                <a:r>
                  <a:rPr kumimoji="1" lang="zh-CN" altLang="en-US"/>
                  <a:t>评价数据库的物理结构</a:t>
                </a:r>
                <a:endParaRPr kumimoji="1" lang="zh-CN" altLang="en-US" sz="1000"/>
              </a:p>
              <a:p>
                <a:endParaRPr kumimoji="1" lang="en-US" altLang="zh-CN" b="0"/>
              </a:p>
            </p:txBody>
          </p:sp>
          <p:sp>
            <p:nvSpPr>
              <p:cNvPr id="125965" name="Line 10"/>
              <p:cNvSpPr>
                <a:spLocks noChangeShapeType="1"/>
              </p:cNvSpPr>
              <p:nvPr/>
            </p:nvSpPr>
            <p:spPr bwMode="auto">
              <a:xfrm>
                <a:off x="4032" y="1824"/>
                <a:ext cx="812"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66" name="Line 11"/>
              <p:cNvSpPr>
                <a:spLocks noChangeShapeType="1"/>
              </p:cNvSpPr>
              <p:nvPr/>
            </p:nvSpPr>
            <p:spPr bwMode="auto">
              <a:xfrm>
                <a:off x="4664" y="1725"/>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7" name="Line 12"/>
              <p:cNvSpPr>
                <a:spLocks noChangeShapeType="1"/>
              </p:cNvSpPr>
              <p:nvPr/>
            </p:nvSpPr>
            <p:spPr bwMode="auto">
              <a:xfrm>
                <a:off x="1296" y="1728"/>
                <a:ext cx="1"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8" name="Text Box 13"/>
              <p:cNvSpPr txBox="1">
                <a:spLocks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eaLnBrk="1" hangingPunct="1"/>
                <a:r>
                  <a:rPr kumimoji="1" lang="zh-CN" altLang="en-US" sz="2000"/>
                  <a:t>逻辑结</a:t>
                </a:r>
              </a:p>
              <a:p>
                <a:pPr algn="just" eaLnBrk="1" hangingPunct="1"/>
                <a:r>
                  <a:rPr kumimoji="1" lang="zh-CN" altLang="en-US" sz="2000"/>
                  <a:t>构设计</a:t>
                </a:r>
                <a:endParaRPr kumimoji="1" lang="zh-CN" altLang="en-US" sz="1000"/>
              </a:p>
            </p:txBody>
          </p:sp>
          <p:sp>
            <p:nvSpPr>
              <p:cNvPr id="125969" name="Text Box 14"/>
              <p:cNvSpPr txBox="1">
                <a:spLocks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eaLnBrk="1" hangingPunct="1"/>
                <a:r>
                  <a:rPr kumimoji="1" lang="zh-CN" altLang="en-US" sz="2000"/>
                  <a:t>数据库</a:t>
                </a:r>
              </a:p>
              <a:p>
                <a:pPr algn="just" eaLnBrk="1" hangingPunct="1"/>
                <a:r>
                  <a:rPr kumimoji="1" lang="zh-CN" altLang="en-US" sz="2000"/>
                  <a:t>实施</a:t>
                </a:r>
                <a:endParaRPr kumimoji="1" lang="zh-CN" altLang="en-US" sz="1600"/>
              </a:p>
            </p:txBody>
          </p:sp>
          <p:sp>
            <p:nvSpPr>
              <p:cNvPr id="125970" name="AutoShape 15"/>
              <p:cNvSpPr>
                <a:spLocks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r>
                  <a:rPr kumimoji="1" lang="zh-CN" altLang="en-US"/>
                  <a:t>物理</a:t>
                </a:r>
              </a:p>
              <a:p>
                <a:r>
                  <a:rPr kumimoji="1" lang="zh-CN" altLang="en-US"/>
                  <a:t>模型</a:t>
                </a:r>
                <a:endParaRPr kumimoji="1" lang="zh-CN" altLang="en-US" sz="1000"/>
              </a:p>
            </p:txBody>
          </p:sp>
          <p:sp>
            <p:nvSpPr>
              <p:cNvPr id="125971" name="AutoShape 16"/>
              <p:cNvSpPr>
                <a:spLocks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headEnd/>
                <a:tailEnd/>
              </a:ln>
            </p:spPr>
            <p:txBody>
              <a:bodyPr/>
              <a:lstStyle/>
              <a:p>
                <a:endParaRPr lang="zh-CN" altLang="en-US"/>
              </a:p>
            </p:txBody>
          </p:sp>
          <p:sp>
            <p:nvSpPr>
              <p:cNvPr id="125972" name="AutoShape 17"/>
              <p:cNvSpPr>
                <a:spLocks noChangeArrowheads="1"/>
              </p:cNvSpPr>
              <p:nvPr/>
            </p:nvSpPr>
            <p:spPr bwMode="auto">
              <a:xfrm rot="2916161">
                <a:off x="3865" y="2582"/>
                <a:ext cx="1085" cy="92"/>
              </a:xfrm>
              <a:prstGeom prst="rightArrow">
                <a:avLst>
                  <a:gd name="adj1" fmla="val 50000"/>
                  <a:gd name="adj2" fmla="val 294837"/>
                </a:avLst>
              </a:prstGeom>
              <a:solidFill>
                <a:schemeClr val="bg1"/>
              </a:solidFill>
              <a:ln w="9525">
                <a:solidFill>
                  <a:srgbClr val="000000"/>
                </a:solidFill>
                <a:miter lim="800000"/>
                <a:headEnd/>
                <a:tailEnd/>
              </a:ln>
            </p:spPr>
            <p:txBody>
              <a:bodyPr/>
              <a:lstStyle/>
              <a:p>
                <a:endParaRPr lang="zh-CN" altLang="en-US"/>
              </a:p>
            </p:txBody>
          </p:sp>
          <p:sp>
            <p:nvSpPr>
              <p:cNvPr id="125973" name="AutoShape 18"/>
              <p:cNvSpPr>
                <a:spLocks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headEnd/>
                <a:tailEnd/>
              </a:ln>
            </p:spPr>
            <p:txBody>
              <a:bodyPr/>
              <a:lstStyle/>
              <a:p>
                <a:endParaRPr lang="zh-CN" altLang="en-US"/>
              </a:p>
            </p:txBody>
          </p:sp>
        </p:grpSp>
        <p:sp>
          <p:nvSpPr>
            <p:cNvPr id="125957" name="Freeform 19"/>
            <p:cNvSpPr>
              <a:spLocks/>
            </p:cNvSpPr>
            <p:nvPr/>
          </p:nvSpPr>
          <p:spPr bwMode="auto">
            <a:xfrm>
              <a:off x="2400" y="1440"/>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 name="T21" fmla="*/ 0 w 816"/>
                <a:gd name="T22" fmla="*/ 0 h 197"/>
                <a:gd name="T23" fmla="*/ 816 w 816"/>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5958" name="Freeform 20"/>
            <p:cNvSpPr>
              <a:spLocks/>
            </p:cNvSpPr>
            <p:nvPr/>
          </p:nvSpPr>
          <p:spPr bwMode="auto">
            <a:xfrm>
              <a:off x="913" y="1296"/>
              <a:ext cx="2351" cy="361"/>
            </a:xfrm>
            <a:custGeom>
              <a:avLst/>
              <a:gdLst>
                <a:gd name="T0" fmla="*/ 2351 w 2351"/>
                <a:gd name="T1" fmla="*/ 264 h 361"/>
                <a:gd name="T2" fmla="*/ 2000 w 2351"/>
                <a:gd name="T3" fmla="*/ 91 h 361"/>
                <a:gd name="T4" fmla="*/ 1701 w 2351"/>
                <a:gd name="T5" fmla="*/ 15 h 361"/>
                <a:gd name="T6" fmla="*/ 1509 w 2351"/>
                <a:gd name="T7" fmla="*/ 5 h 361"/>
                <a:gd name="T8" fmla="*/ 1036 w 2351"/>
                <a:gd name="T9" fmla="*/ 15 h 361"/>
                <a:gd name="T10" fmla="*/ 678 w 2351"/>
                <a:gd name="T11" fmla="*/ 60 h 361"/>
                <a:gd name="T12" fmla="*/ 316 w 2351"/>
                <a:gd name="T13" fmla="*/ 155 h 361"/>
                <a:gd name="T14" fmla="*/ 0 w 2351"/>
                <a:gd name="T15" fmla="*/ 361 h 361"/>
                <a:gd name="T16" fmla="*/ 0 60000 65536"/>
                <a:gd name="T17" fmla="*/ 0 60000 65536"/>
                <a:gd name="T18" fmla="*/ 0 60000 65536"/>
                <a:gd name="T19" fmla="*/ 0 60000 65536"/>
                <a:gd name="T20" fmla="*/ 0 60000 65536"/>
                <a:gd name="T21" fmla="*/ 0 60000 65536"/>
                <a:gd name="T22" fmla="*/ 0 60000 65536"/>
                <a:gd name="T23" fmla="*/ 0 60000 65536"/>
                <a:gd name="T24" fmla="*/ 0 w 2351"/>
                <a:gd name="T25" fmla="*/ 0 h 361"/>
                <a:gd name="T26" fmla="*/ 2351 w 2351"/>
                <a:gd name="T27" fmla="*/ 361 h 3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51" h="361">
                  <a:moveTo>
                    <a:pt x="2351" y="264"/>
                  </a:moveTo>
                  <a:cubicBezTo>
                    <a:pt x="2293" y="236"/>
                    <a:pt x="2108" y="133"/>
                    <a:pt x="2000" y="91"/>
                  </a:cubicBezTo>
                  <a:cubicBezTo>
                    <a:pt x="1892" y="50"/>
                    <a:pt x="1783" y="29"/>
                    <a:pt x="1701" y="15"/>
                  </a:cubicBezTo>
                  <a:cubicBezTo>
                    <a:pt x="1619" y="0"/>
                    <a:pt x="1619" y="5"/>
                    <a:pt x="1509" y="5"/>
                  </a:cubicBezTo>
                  <a:cubicBezTo>
                    <a:pt x="1399" y="5"/>
                    <a:pt x="1174" y="6"/>
                    <a:pt x="1036" y="15"/>
                  </a:cubicBezTo>
                  <a:cubicBezTo>
                    <a:pt x="897" y="24"/>
                    <a:pt x="798" y="37"/>
                    <a:pt x="678" y="60"/>
                  </a:cubicBezTo>
                  <a:cubicBezTo>
                    <a:pt x="558" y="84"/>
                    <a:pt x="429" y="105"/>
                    <a:pt x="316" y="155"/>
                  </a:cubicBezTo>
                  <a:cubicBezTo>
                    <a:pt x="203" y="205"/>
                    <a:pt x="66" y="318"/>
                    <a:pt x="0" y="361"/>
                  </a:cubicBezTo>
                </a:path>
              </a:pathLst>
            </a:custGeom>
            <a:noFill/>
            <a:ln w="9525" cap="flat" cmpd="sng">
              <a:solidFill>
                <a:srgbClr val="000000"/>
              </a:solidFill>
              <a:prstDash val="sysDot"/>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5959" name="AutoShape 21"/>
            <p:cNvSpPr>
              <a:spLocks noChangeArrowheads="1"/>
            </p:cNvSpPr>
            <p:nvPr/>
          </p:nvSpPr>
          <p:spPr bwMode="auto">
            <a:xfrm>
              <a:off x="1056" y="2928"/>
              <a:ext cx="449" cy="614"/>
            </a:xfrm>
            <a:prstGeom prst="octagon">
              <a:avLst>
                <a:gd name="adj" fmla="val 29287"/>
              </a:avLst>
            </a:prstGeom>
            <a:solidFill>
              <a:schemeClr val="bg1"/>
            </a:solidFill>
            <a:ln w="9525">
              <a:solidFill>
                <a:srgbClr val="000000"/>
              </a:solidFill>
              <a:miter lim="800000"/>
              <a:headEnd/>
              <a:tailEnd/>
            </a:ln>
          </p:spPr>
          <p:txBody>
            <a:bodyPr lIns="0" tIns="0" rIns="0" bIns="0"/>
            <a:lstStyle/>
            <a:p>
              <a:r>
                <a:rPr kumimoji="1" lang="zh-CN" altLang="en-US"/>
                <a:t>逻辑</a:t>
              </a:r>
            </a:p>
            <a:p>
              <a:r>
                <a:rPr kumimoji="1" lang="zh-CN" altLang="en-US"/>
                <a:t>模型</a:t>
              </a:r>
              <a:endParaRPr kumimoji="1" lang="zh-CN" altLang="en-US" sz="10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§1.3  </a:t>
            </a:r>
            <a:r>
              <a:rPr lang="zh-CN" altLang="en-US" sz="3200" dirty="0">
                <a:latin typeface="仿宋" pitchFamily="49" charset="-122"/>
                <a:ea typeface="仿宋" pitchFamily="49" charset="-122"/>
              </a:rPr>
              <a:t>数据库设计的基本步骤</a:t>
            </a:r>
            <a:endParaRPr lang="zh-CN" altLang="en-US" sz="3000" dirty="0" smtClean="0">
              <a:ea typeface="楷体_GB2312" pitchFamily="49" charset="-122"/>
            </a:endParaRPr>
          </a:p>
        </p:txBody>
      </p:sp>
      <p:sp>
        <p:nvSpPr>
          <p:cNvPr id="20483" name="Rectangle 3"/>
          <p:cNvSpPr>
            <a:spLocks noGrp="1" noChangeArrowheads="1"/>
          </p:cNvSpPr>
          <p:nvPr>
            <p:ph type="body" idx="1"/>
          </p:nvPr>
        </p:nvSpPr>
        <p:spPr>
          <a:xfrm>
            <a:off x="395536" y="1052736"/>
            <a:ext cx="8229600" cy="4608513"/>
          </a:xfrm>
        </p:spPr>
        <p:txBody>
          <a:bodyPr/>
          <a:lstStyle/>
          <a:p>
            <a:pPr eaLnBrk="1" hangingPunct="1">
              <a:lnSpc>
                <a:spcPct val="150000"/>
              </a:lnSpc>
              <a:buFont typeface="Wingdings" pitchFamily="2" charset="2"/>
              <a:buNone/>
            </a:pPr>
            <a:r>
              <a:rPr lang="en-US" altLang="zh-CN" b="1" dirty="0" smtClean="0">
                <a:latin typeface="Times New Roman" pitchFamily="18" charset="0"/>
                <a:ea typeface="黑体" pitchFamily="2" charset="-122"/>
                <a:cs typeface="Times New Roman" pitchFamily="18" charset="0"/>
              </a:rPr>
              <a:t>	3</a:t>
            </a:r>
            <a:r>
              <a:rPr lang="zh-CN" altLang="en-US" b="1" dirty="0" smtClean="0">
                <a:latin typeface="Times New Roman" pitchFamily="18" charset="0"/>
                <a:ea typeface="黑体" pitchFamily="2" charset="-122"/>
                <a:cs typeface="Times New Roman" pitchFamily="18" charset="0"/>
              </a:rPr>
              <a:t>）</a:t>
            </a:r>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逻辑结构设计阶段</a:t>
            </a:r>
          </a:p>
          <a:p>
            <a:pPr lvl="2" eaLnBrk="1" hangingPunct="1">
              <a:lnSpc>
                <a:spcPct val="150000"/>
              </a:lnSpc>
            </a:pPr>
            <a:r>
              <a:rPr lang="zh-CN" altLang="en-US" dirty="0" smtClean="0">
                <a:ea typeface="宋体" pitchFamily="2" charset="-122"/>
              </a:rPr>
              <a:t>将概念结构转换为某个</a:t>
            </a:r>
            <a:r>
              <a:rPr lang="en-US" altLang="zh-CN" dirty="0" smtClean="0">
                <a:ea typeface="宋体" pitchFamily="2" charset="-122"/>
              </a:rPr>
              <a:t>DBMS</a:t>
            </a:r>
            <a:r>
              <a:rPr lang="zh-CN" altLang="en-US" dirty="0" smtClean="0">
                <a:ea typeface="宋体" pitchFamily="2" charset="-122"/>
              </a:rPr>
              <a:t>所支持的数据模型</a:t>
            </a:r>
          </a:p>
          <a:p>
            <a:pPr lvl="2" eaLnBrk="1" hangingPunct="1">
              <a:lnSpc>
                <a:spcPct val="150000"/>
              </a:lnSpc>
            </a:pPr>
            <a:r>
              <a:rPr lang="zh-CN" altLang="en-US" dirty="0" smtClean="0">
                <a:ea typeface="宋体" pitchFamily="2" charset="-122"/>
              </a:rPr>
              <a:t>对其进行优化</a:t>
            </a:r>
          </a:p>
          <a:p>
            <a:pPr eaLnBrk="1" hangingPunct="1">
              <a:lnSpc>
                <a:spcPct val="200000"/>
              </a:lnSpc>
              <a:buFont typeface="Wingdings" pitchFamily="2" charset="2"/>
              <a:buNone/>
            </a:pPr>
            <a:r>
              <a:rPr lang="zh-CN" altLang="en-US" b="1" dirty="0" smtClean="0">
                <a:latin typeface="Times New Roman" pitchFamily="18" charset="0"/>
                <a:ea typeface="黑体" pitchFamily="2" charset="-122"/>
                <a:cs typeface="Times New Roman" pitchFamily="18" charset="0"/>
              </a:rPr>
              <a:t>	</a:t>
            </a:r>
            <a:r>
              <a:rPr lang="en-US" altLang="zh-CN" b="1" dirty="0" smtClean="0">
                <a:latin typeface="Times New Roman" pitchFamily="18" charset="0"/>
                <a:ea typeface="黑体" pitchFamily="2" charset="-122"/>
                <a:cs typeface="Times New Roman" pitchFamily="18" charset="0"/>
              </a:rPr>
              <a:t>4</a:t>
            </a:r>
            <a:r>
              <a:rPr lang="zh-CN" altLang="en-US" b="1" dirty="0" smtClean="0">
                <a:latin typeface="Times New Roman" pitchFamily="18" charset="0"/>
                <a:ea typeface="黑体" pitchFamily="2" charset="-122"/>
                <a:cs typeface="Times New Roman" pitchFamily="18" charset="0"/>
              </a:rPr>
              <a:t>）</a:t>
            </a:r>
            <a:r>
              <a:rPr lang="zh-CN" altLang="en-US" b="1" dirty="0" smtClean="0">
                <a:latin typeface="黑体" pitchFamily="2" charset="-122"/>
                <a:ea typeface="黑体" pitchFamily="2" charset="-122"/>
              </a:rPr>
              <a:t>	数据库物理设计阶段</a:t>
            </a:r>
          </a:p>
          <a:p>
            <a:pPr lvl="2" eaLnBrk="1" hangingPunct="1">
              <a:lnSpc>
                <a:spcPct val="200000"/>
              </a:lnSpc>
            </a:pPr>
            <a:r>
              <a:rPr lang="zh-CN" altLang="en-US" dirty="0" smtClean="0">
                <a:ea typeface="宋体" pitchFamily="2" charset="-122"/>
              </a:rPr>
              <a:t>为逻辑数据模型选取一个最适合应用环境的物理结构（包括存储结构和存取方法）</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   </a:t>
            </a:r>
            <a:r>
              <a:rPr lang="zh-CN" altLang="en-US" sz="3200" dirty="0">
                <a:latin typeface="宋体" panose="02010600030101010101" pitchFamily="2" charset="-122"/>
                <a:ea typeface="宋体" panose="02010600030101010101" pitchFamily="2" charset="-122"/>
              </a:rPr>
              <a:t>数据库的物理设计</a:t>
            </a:r>
            <a:endParaRPr lang="zh-CN" altLang="en-US" sz="3200" dirty="0" smtClean="0">
              <a:ea typeface="黑体" pitchFamily="2" charset="-122"/>
            </a:endParaRPr>
          </a:p>
        </p:txBody>
      </p:sp>
      <p:sp>
        <p:nvSpPr>
          <p:cNvPr id="126979" name="Rectangle 3"/>
          <p:cNvSpPr>
            <a:spLocks noGrp="1" noChangeArrowheads="1"/>
          </p:cNvSpPr>
          <p:nvPr>
            <p:ph type="body" idx="1"/>
          </p:nvPr>
        </p:nvSpPr>
        <p:spPr>
          <a:xfrm>
            <a:off x="1176932" y="1052736"/>
            <a:ext cx="6275388" cy="3168352"/>
          </a:xfrm>
        </p:spPr>
        <p:txBody>
          <a:bodyPr/>
          <a:lstStyle/>
          <a:p>
            <a:pPr marL="0" indent="0" eaLnBrk="1" hangingPunct="1">
              <a:lnSpc>
                <a:spcPct val="160000"/>
              </a:lnSpc>
              <a:buNone/>
            </a:pPr>
            <a:r>
              <a:rPr lang="en-US" altLang="zh-CN"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5.1  </a:t>
            </a:r>
            <a:r>
              <a:rPr lang="zh-CN" altLang="en-US" sz="2400" b="1"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数据库物理设计的内容和方法</a:t>
            </a:r>
          </a:p>
          <a:p>
            <a:pPr marL="0" indent="0" eaLnBrk="1" hangingPunct="1">
              <a:lnSpc>
                <a:spcPct val="16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5.2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关系模式存取方法选择</a:t>
            </a:r>
          </a:p>
          <a:p>
            <a:pPr marL="0" indent="0" eaLnBrk="1" hangingPunct="1">
              <a:lnSpc>
                <a:spcPct val="16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5.3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确定数据库的存储结构</a:t>
            </a:r>
          </a:p>
          <a:p>
            <a:pPr marL="0" indent="0" eaLnBrk="1" hangingPunct="1">
              <a:lnSpc>
                <a:spcPct val="160000"/>
              </a:lnSpc>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5.4  </a:t>
            </a:r>
            <a:r>
              <a:rPr lang="zh-CN" altLang="en-US" sz="2400" b="1" dirty="0" smtClean="0">
                <a:latin typeface="宋体" panose="02010600030101010101" pitchFamily="2" charset="-122"/>
                <a:ea typeface="宋体" panose="02010600030101010101" pitchFamily="2" charset="-122"/>
              </a:rPr>
              <a:t>评价物理结构</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0" y="0"/>
            <a:ext cx="8244407" cy="836711"/>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5.1 </a:t>
            </a:r>
            <a:r>
              <a:rPr lang="zh-CN" altLang="en-US" sz="3200" dirty="0" smtClean="0">
                <a:ea typeface="黑体" pitchFamily="2" charset="-122"/>
              </a:rPr>
              <a:t>数据库物理设计的内容和方法</a:t>
            </a:r>
          </a:p>
        </p:txBody>
      </p:sp>
      <p:sp>
        <p:nvSpPr>
          <p:cNvPr id="128003" name="Rectangle 3"/>
          <p:cNvSpPr>
            <a:spLocks noGrp="1" noChangeArrowheads="1"/>
          </p:cNvSpPr>
          <p:nvPr>
            <p:ph type="body" idx="1"/>
          </p:nvPr>
        </p:nvSpPr>
        <p:spPr>
          <a:xfrm>
            <a:off x="107951" y="981075"/>
            <a:ext cx="8856538" cy="3816077"/>
          </a:xfrm>
        </p:spPr>
        <p:txBody>
          <a:bodyPr/>
          <a:lstStyle/>
          <a:p>
            <a:pPr eaLnBrk="1" hangingPunct="1">
              <a:lnSpc>
                <a:spcPct val="150000"/>
              </a:lnSpc>
            </a:pPr>
            <a:r>
              <a:rPr lang="zh-CN" altLang="en-US" sz="2400" b="1" dirty="0" smtClean="0">
                <a:latin typeface="宋体" panose="02010600030101010101" pitchFamily="2" charset="-122"/>
                <a:ea typeface="宋体" panose="02010600030101010101" pitchFamily="2" charset="-122"/>
              </a:rPr>
              <a:t>设计物理数据库结构的准备工作</a:t>
            </a:r>
          </a:p>
          <a:p>
            <a:pPr lvl="1" eaLnBrk="1" hangingPunct="1">
              <a:lnSpc>
                <a:spcPct val="150000"/>
              </a:lnSpc>
              <a:spcBef>
                <a:spcPct val="60000"/>
              </a:spcBef>
            </a:pPr>
            <a:r>
              <a:rPr lang="zh-CN" altLang="en-US" dirty="0" smtClean="0">
                <a:latin typeface="宋体" panose="02010600030101010101" pitchFamily="2" charset="-122"/>
                <a:ea typeface="宋体" panose="02010600030101010101" pitchFamily="2" charset="-122"/>
              </a:rPr>
              <a:t>对要运行的事务进行详细分析，获得选择物理数据库设计所需参数</a:t>
            </a:r>
          </a:p>
          <a:p>
            <a:pPr lvl="1" eaLnBrk="1" hangingPunct="1">
              <a:lnSpc>
                <a:spcPct val="150000"/>
              </a:lnSpc>
              <a:spcBef>
                <a:spcPct val="60000"/>
              </a:spcBef>
            </a:pPr>
            <a:r>
              <a:rPr lang="zh-CN" altLang="en-US" dirty="0" smtClean="0">
                <a:latin typeface="宋体" panose="02010600030101010101" pitchFamily="2" charset="-122"/>
                <a:ea typeface="宋体" panose="02010600030101010101" pitchFamily="2" charset="-122"/>
              </a:rPr>
              <a:t>充分了解所用</a:t>
            </a:r>
            <a:r>
              <a:rPr lang="en-US" altLang="zh-CN" dirty="0" smtClean="0">
                <a:latin typeface="宋体" panose="02010600030101010101" pitchFamily="2" charset="-122"/>
                <a:ea typeface="宋体" panose="02010600030101010101" pitchFamily="2" charset="-122"/>
              </a:rPr>
              <a:t>DBMS</a:t>
            </a:r>
            <a:r>
              <a:rPr lang="zh-CN" altLang="en-US" dirty="0" smtClean="0">
                <a:latin typeface="宋体" panose="02010600030101010101" pitchFamily="2" charset="-122"/>
                <a:ea typeface="宋体" panose="02010600030101010101" pitchFamily="2" charset="-122"/>
              </a:rPr>
              <a:t>的内部特征，特别是系统提供的存取方法和存储结构</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5.1 </a:t>
            </a:r>
            <a:r>
              <a:rPr lang="zh-CN" altLang="en-US" sz="3200" dirty="0">
                <a:ea typeface="黑体" pitchFamily="2" charset="-122"/>
              </a:rPr>
              <a:t>数据库物理设计的内容和方法</a:t>
            </a:r>
            <a:endParaRPr lang="zh-CN" altLang="en-US" sz="2800" dirty="0" smtClean="0">
              <a:ea typeface="宋体" pitchFamily="2" charset="-122"/>
            </a:endParaRPr>
          </a:p>
        </p:txBody>
      </p:sp>
      <p:sp>
        <p:nvSpPr>
          <p:cNvPr id="129027" name="Rectangle 3"/>
          <p:cNvSpPr>
            <a:spLocks noGrp="1" noChangeArrowheads="1"/>
          </p:cNvSpPr>
          <p:nvPr>
            <p:ph type="body" idx="1"/>
          </p:nvPr>
        </p:nvSpPr>
        <p:spPr>
          <a:xfrm>
            <a:off x="457200" y="980728"/>
            <a:ext cx="8229600" cy="4753322"/>
          </a:xfrm>
        </p:spPr>
        <p:txBody>
          <a:bodyPr/>
          <a:lstStyle/>
          <a:p>
            <a:pPr eaLnBrk="1" hangingPunct="1">
              <a:lnSpc>
                <a:spcPct val="160000"/>
              </a:lnSpc>
            </a:pPr>
            <a:r>
              <a:rPr lang="zh-CN" altLang="en-US" sz="2400" b="1" dirty="0" smtClean="0">
                <a:ea typeface="宋体" pitchFamily="2" charset="-122"/>
              </a:rPr>
              <a:t>选择物理数据库设计所需参数</a:t>
            </a:r>
          </a:p>
          <a:p>
            <a:pPr lvl="1" eaLnBrk="1" hangingPunct="1">
              <a:lnSpc>
                <a:spcPct val="160000"/>
              </a:lnSpc>
            </a:pPr>
            <a:r>
              <a:rPr lang="zh-CN" altLang="en-US" b="1" dirty="0" smtClean="0">
                <a:ea typeface="宋体" pitchFamily="2" charset="-122"/>
              </a:rPr>
              <a:t> 数据库查询事务</a:t>
            </a:r>
          </a:p>
          <a:p>
            <a:pPr lvl="2" eaLnBrk="1" hangingPunct="1">
              <a:lnSpc>
                <a:spcPct val="160000"/>
              </a:lnSpc>
              <a:buFont typeface="Wingdings" pitchFamily="2" charset="2"/>
              <a:buChar char="Ø"/>
            </a:pPr>
            <a:r>
              <a:rPr lang="zh-CN" altLang="en-US" sz="2400" dirty="0" smtClean="0">
                <a:ea typeface="宋体" pitchFamily="2" charset="-122"/>
              </a:rPr>
              <a:t> 查询的关系</a:t>
            </a:r>
          </a:p>
          <a:p>
            <a:pPr lvl="2" eaLnBrk="1" hangingPunct="1">
              <a:lnSpc>
                <a:spcPct val="160000"/>
              </a:lnSpc>
              <a:buFont typeface="Wingdings" pitchFamily="2" charset="2"/>
              <a:buChar char="Ø"/>
            </a:pPr>
            <a:r>
              <a:rPr lang="zh-CN" altLang="en-US" sz="2400" dirty="0" smtClean="0">
                <a:ea typeface="宋体" pitchFamily="2" charset="-122"/>
              </a:rPr>
              <a:t> 查询条件所涉及的属性</a:t>
            </a:r>
          </a:p>
          <a:p>
            <a:pPr lvl="2" eaLnBrk="1" hangingPunct="1">
              <a:lnSpc>
                <a:spcPct val="160000"/>
              </a:lnSpc>
              <a:buFont typeface="Wingdings" pitchFamily="2" charset="2"/>
              <a:buChar char="Ø"/>
            </a:pPr>
            <a:r>
              <a:rPr lang="zh-CN" altLang="en-US" sz="2400" dirty="0" smtClean="0">
                <a:ea typeface="宋体" pitchFamily="2" charset="-122"/>
              </a:rPr>
              <a:t> 连接条件所涉及的属性</a:t>
            </a:r>
          </a:p>
          <a:p>
            <a:pPr lvl="2" eaLnBrk="1" hangingPunct="1">
              <a:lnSpc>
                <a:spcPct val="160000"/>
              </a:lnSpc>
              <a:buFont typeface="Wingdings" pitchFamily="2" charset="2"/>
              <a:buChar char="Ø"/>
            </a:pPr>
            <a:r>
              <a:rPr lang="zh-CN" altLang="en-US" sz="2400" dirty="0" smtClean="0">
                <a:ea typeface="宋体" pitchFamily="2" charset="-122"/>
              </a:rPr>
              <a:t> 查询的投影属性</a:t>
            </a:r>
          </a:p>
          <a:p>
            <a:pPr lvl="1" eaLnBrk="1" hangingPunct="1">
              <a:lnSpc>
                <a:spcPct val="90000"/>
              </a:lnSpc>
              <a:buFont typeface="Wingdings" pitchFamily="2" charset="2"/>
              <a:buNone/>
            </a:pPr>
            <a:r>
              <a:rPr lang="zh-CN" altLang="en-US" dirty="0" smtClean="0">
                <a:ea typeface="宋体" pitchFamily="2" charset="-122"/>
              </a:rPr>
              <a:t> </a:t>
            </a:r>
            <a:endParaRPr lang="zh-CN" altLang="en-US" sz="2000" dirty="0" smtClean="0">
              <a:ea typeface="宋体"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5.1 </a:t>
            </a:r>
            <a:r>
              <a:rPr lang="zh-CN" altLang="en-US" sz="3200" dirty="0">
                <a:latin typeface="宋体" panose="02010600030101010101" pitchFamily="2" charset="-122"/>
                <a:ea typeface="宋体" panose="02010600030101010101" pitchFamily="2" charset="-122"/>
              </a:rPr>
              <a:t>数据库物理设计的内容和方法</a:t>
            </a:r>
            <a:endParaRPr lang="zh-CN" altLang="en-US" sz="3200" dirty="0" smtClean="0">
              <a:latin typeface="宋体" panose="02010600030101010101" pitchFamily="2" charset="-122"/>
              <a:ea typeface="宋体" panose="02010600030101010101" pitchFamily="2" charset="-122"/>
            </a:endParaRPr>
          </a:p>
        </p:txBody>
      </p:sp>
      <p:sp>
        <p:nvSpPr>
          <p:cNvPr id="130051" name="Rectangle 3"/>
          <p:cNvSpPr>
            <a:spLocks noGrp="1" noChangeArrowheads="1"/>
          </p:cNvSpPr>
          <p:nvPr>
            <p:ph type="body" idx="1"/>
          </p:nvPr>
        </p:nvSpPr>
        <p:spPr>
          <a:xfrm>
            <a:off x="457200" y="1196975"/>
            <a:ext cx="8435975" cy="4535488"/>
          </a:xfrm>
        </p:spPr>
        <p:txBody>
          <a:bodyPr/>
          <a:lstStyle/>
          <a:p>
            <a:pPr eaLnBrk="1" hangingPunct="1">
              <a:lnSpc>
                <a:spcPct val="140000"/>
              </a:lnSpc>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选择物理数据库设计所需参数</a:t>
            </a:r>
          </a:p>
          <a:p>
            <a:pPr lvl="1" eaLnBrk="1" hangingPunct="1">
              <a:lnSpc>
                <a:spcPct val="140000"/>
              </a:lnSpc>
            </a:pPr>
            <a:r>
              <a:rPr lang="zh-CN" altLang="en-US" b="1" dirty="0" smtClean="0">
                <a:ea typeface="宋体" pitchFamily="2" charset="-122"/>
              </a:rPr>
              <a:t>数据更新事务</a:t>
            </a:r>
          </a:p>
          <a:p>
            <a:pPr lvl="2" eaLnBrk="1" hangingPunct="1">
              <a:lnSpc>
                <a:spcPct val="140000"/>
              </a:lnSpc>
              <a:buFont typeface="Wingdings" pitchFamily="2" charset="2"/>
              <a:buChar char="Ø"/>
            </a:pPr>
            <a:r>
              <a:rPr lang="zh-CN" altLang="en-US" sz="2400" dirty="0" smtClean="0">
                <a:ea typeface="宋体" pitchFamily="2" charset="-122"/>
              </a:rPr>
              <a:t>被更新的关系</a:t>
            </a:r>
          </a:p>
          <a:p>
            <a:pPr lvl="2" eaLnBrk="1" hangingPunct="1">
              <a:lnSpc>
                <a:spcPct val="140000"/>
              </a:lnSpc>
              <a:buFont typeface="Wingdings" pitchFamily="2" charset="2"/>
              <a:buChar char="Ø"/>
            </a:pPr>
            <a:r>
              <a:rPr lang="zh-CN" altLang="en-US" sz="2400" dirty="0" smtClean="0">
                <a:ea typeface="宋体" pitchFamily="2" charset="-122"/>
              </a:rPr>
              <a:t>每个关系上的更新操作条件所涉及的属性</a:t>
            </a:r>
          </a:p>
          <a:p>
            <a:pPr lvl="2" eaLnBrk="1" hangingPunct="1">
              <a:lnSpc>
                <a:spcPct val="140000"/>
              </a:lnSpc>
              <a:buFont typeface="Wingdings" pitchFamily="2" charset="2"/>
              <a:buChar char="Ø"/>
            </a:pPr>
            <a:r>
              <a:rPr lang="zh-CN" altLang="en-US" sz="2400" dirty="0" smtClean="0">
                <a:ea typeface="宋体" pitchFamily="2" charset="-122"/>
              </a:rPr>
              <a:t> 修改操作要改变的属性值</a:t>
            </a:r>
          </a:p>
          <a:p>
            <a:pPr lvl="1" eaLnBrk="1" hangingPunct="1">
              <a:lnSpc>
                <a:spcPct val="140000"/>
              </a:lnSpc>
            </a:pPr>
            <a:r>
              <a:rPr lang="zh-CN" altLang="en-US" b="1" dirty="0" smtClean="0">
                <a:ea typeface="宋体" pitchFamily="2" charset="-122"/>
              </a:rPr>
              <a:t> 每个事务在各关系上运行的频率和性能要求</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0" y="0"/>
            <a:ext cx="8244407" cy="836711"/>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5.1 </a:t>
            </a:r>
            <a:r>
              <a:rPr lang="zh-CN" altLang="en-US" sz="3200" dirty="0">
                <a:ea typeface="黑体" pitchFamily="2" charset="-122"/>
              </a:rPr>
              <a:t>数据库物理设计的内容和方法</a:t>
            </a:r>
            <a:endParaRPr lang="zh-CN" altLang="en-US" sz="3200" dirty="0" smtClean="0">
              <a:ea typeface="黑体" pitchFamily="2" charset="-122"/>
            </a:endParaRPr>
          </a:p>
        </p:txBody>
      </p:sp>
      <p:sp>
        <p:nvSpPr>
          <p:cNvPr id="131075" name="Rectangle 3"/>
          <p:cNvSpPr>
            <a:spLocks noGrp="1" noChangeArrowheads="1"/>
          </p:cNvSpPr>
          <p:nvPr>
            <p:ph type="body" idx="1"/>
          </p:nvPr>
        </p:nvSpPr>
        <p:spPr>
          <a:xfrm>
            <a:off x="457200" y="1123950"/>
            <a:ext cx="8229600" cy="2665413"/>
          </a:xfrm>
        </p:spPr>
        <p:txBody>
          <a:bodyPr/>
          <a:lstStyle/>
          <a:p>
            <a:pPr eaLnBrk="1" hangingPunct="1">
              <a:lnSpc>
                <a:spcPct val="180000"/>
              </a:lnSpc>
            </a:pPr>
            <a:r>
              <a:rPr lang="zh-CN" altLang="en-US" sz="2400" b="1" dirty="0" smtClean="0">
                <a:ea typeface="宋体" pitchFamily="2" charset="-122"/>
              </a:rPr>
              <a:t>关系数据库物理设计的内容</a:t>
            </a:r>
          </a:p>
          <a:p>
            <a:pPr lvl="1" eaLnBrk="1" hangingPunct="1">
              <a:lnSpc>
                <a:spcPct val="180000"/>
              </a:lnSpc>
            </a:pPr>
            <a:r>
              <a:rPr lang="zh-CN" altLang="en-US" dirty="0" smtClean="0">
                <a:ea typeface="宋体" pitchFamily="2" charset="-122"/>
              </a:rPr>
              <a:t>为关系模式选择存取方法</a:t>
            </a:r>
            <a:r>
              <a:rPr lang="en-US" altLang="zh-CN" dirty="0" smtClean="0">
                <a:ea typeface="宋体" pitchFamily="2" charset="-122"/>
              </a:rPr>
              <a:t>(</a:t>
            </a:r>
            <a:r>
              <a:rPr lang="zh-CN" altLang="en-US" dirty="0" smtClean="0">
                <a:ea typeface="宋体" pitchFamily="2" charset="-122"/>
              </a:rPr>
              <a:t>建立存取路径</a:t>
            </a:r>
            <a:r>
              <a:rPr lang="en-US" altLang="zh-CN" dirty="0" smtClean="0">
                <a:ea typeface="宋体" pitchFamily="2" charset="-122"/>
              </a:rPr>
              <a:t>)</a:t>
            </a:r>
          </a:p>
          <a:p>
            <a:pPr lvl="1" eaLnBrk="1" hangingPunct="1">
              <a:lnSpc>
                <a:spcPct val="180000"/>
              </a:lnSpc>
            </a:pPr>
            <a:r>
              <a:rPr lang="en-US" altLang="zh-CN" dirty="0" smtClean="0">
                <a:ea typeface="宋体" pitchFamily="2" charset="-122"/>
              </a:rPr>
              <a:t> </a:t>
            </a:r>
            <a:r>
              <a:rPr lang="zh-CN" altLang="en-US" dirty="0" smtClean="0">
                <a:ea typeface="宋体" pitchFamily="2" charset="-122"/>
              </a:rPr>
              <a:t>设计关系、索引等数据库文件的物理存储结构</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lgn="l" eaLnBrk="1" hangingPunct="1"/>
            <a:r>
              <a:rPr lang="zh-CN" altLang="en-US" sz="3200" smtClean="0">
                <a:ea typeface="黑体" pitchFamily="2" charset="-122"/>
              </a:rPr>
              <a:t>数据库的物理设计</a:t>
            </a:r>
          </a:p>
        </p:txBody>
      </p:sp>
      <p:sp>
        <p:nvSpPr>
          <p:cNvPr id="5" name="Rectangle 3"/>
          <p:cNvSpPr txBox="1">
            <a:spLocks noChangeArrowheads="1"/>
          </p:cNvSpPr>
          <p:nvPr/>
        </p:nvSpPr>
        <p:spPr bwMode="auto">
          <a:xfrm>
            <a:off x="1176932" y="1052736"/>
            <a:ext cx="6275388"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5.1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数据库物理设计的内容和方法</a:t>
            </a:r>
          </a:p>
          <a:p>
            <a:pPr marL="0" indent="0" eaLnBrk="1" hangingPunct="1">
              <a:lnSpc>
                <a:spcPct val="160000"/>
              </a:lnSpc>
              <a:buFont typeface="Wingdings" pitchFamily="2" charset="2"/>
              <a:buNone/>
            </a:pPr>
            <a:r>
              <a:rPr lang="en-US" altLang="zh-CN"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5.2  </a:t>
            </a:r>
            <a:r>
              <a:rPr lang="zh-CN" altLang="en-US"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关系模式存取方法选择</a:t>
            </a:r>
          </a:p>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5.3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确定数据库的存储结构</a:t>
            </a:r>
          </a:p>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5.4  </a:t>
            </a:r>
            <a:r>
              <a:rPr lang="zh-CN" altLang="en-US" sz="2400" b="1" kern="0" dirty="0" smtClean="0">
                <a:latin typeface="宋体" panose="02010600030101010101" pitchFamily="2" charset="-122"/>
                <a:ea typeface="宋体" panose="02010600030101010101" pitchFamily="2" charset="-122"/>
              </a:rPr>
              <a:t>评价物理结构</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Cambria Math"/>
                <a:cs typeface="Times New Roman" panose="02020603050405020304" pitchFamily="18" charset="0"/>
              </a:rPr>
              <a:t>§ 5.2  </a:t>
            </a:r>
            <a:r>
              <a:rPr lang="zh-CN" altLang="en-US" sz="3200" dirty="0" smtClean="0">
                <a:ea typeface="楷体_GB2312" pitchFamily="49" charset="-122"/>
              </a:rPr>
              <a:t>关系模式存取方法选择</a:t>
            </a:r>
          </a:p>
        </p:txBody>
      </p:sp>
      <p:sp>
        <p:nvSpPr>
          <p:cNvPr id="133123" name="Rectangle 3"/>
          <p:cNvSpPr>
            <a:spLocks noGrp="1" noChangeArrowheads="1"/>
          </p:cNvSpPr>
          <p:nvPr>
            <p:ph type="body" idx="1"/>
          </p:nvPr>
        </p:nvSpPr>
        <p:spPr>
          <a:xfrm>
            <a:off x="457200" y="1052513"/>
            <a:ext cx="8229600" cy="3816647"/>
          </a:xfrm>
        </p:spPr>
        <p:txBody>
          <a:bodyPr/>
          <a:lstStyle/>
          <a:p>
            <a:pPr eaLnBrk="1" hangingPunct="1">
              <a:lnSpc>
                <a:spcPct val="200000"/>
              </a:lnSpc>
            </a:pPr>
            <a:r>
              <a:rPr lang="zh-CN" altLang="en-US" sz="2400" dirty="0" smtClean="0">
                <a:ea typeface="宋体" pitchFamily="2" charset="-122"/>
              </a:rPr>
              <a:t>数据库系统是多用户共享的系统，对同一个关系要建立多条存取路径才能满足多用户的多种应用要求</a:t>
            </a:r>
          </a:p>
          <a:p>
            <a:pPr eaLnBrk="1" hangingPunct="1">
              <a:lnSpc>
                <a:spcPct val="200000"/>
              </a:lnSpc>
              <a:spcBef>
                <a:spcPct val="45000"/>
              </a:spcBef>
            </a:pPr>
            <a:r>
              <a:rPr lang="zh-CN" altLang="en-US" sz="2400" dirty="0" smtClean="0">
                <a:ea typeface="宋体" pitchFamily="2" charset="-122"/>
              </a:rPr>
              <a:t>物理设计的任务之一就是要确定选择哪些存取方法，即建立哪些存取路径</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5.2  </a:t>
            </a:r>
            <a:r>
              <a:rPr lang="zh-CN" altLang="en-US" sz="3200" dirty="0">
                <a:ea typeface="楷体_GB2312" pitchFamily="49" charset="-122"/>
              </a:rPr>
              <a:t>关系模式存取方法选择</a:t>
            </a:r>
            <a:endParaRPr lang="zh-CN" altLang="en-US" sz="2800" dirty="0" smtClean="0">
              <a:ea typeface="楷体_GB2312" pitchFamily="49" charset="-122"/>
            </a:endParaRPr>
          </a:p>
        </p:txBody>
      </p:sp>
      <p:sp>
        <p:nvSpPr>
          <p:cNvPr id="134147" name="Rectangle 3"/>
          <p:cNvSpPr>
            <a:spLocks noGrp="1" noChangeArrowheads="1"/>
          </p:cNvSpPr>
          <p:nvPr>
            <p:ph type="body" idx="1"/>
          </p:nvPr>
        </p:nvSpPr>
        <p:spPr>
          <a:xfrm>
            <a:off x="735013" y="1238250"/>
            <a:ext cx="6429375" cy="4495800"/>
          </a:xfrm>
        </p:spPr>
        <p:txBody>
          <a:bodyPr/>
          <a:lstStyle/>
          <a:p>
            <a:pPr eaLnBrk="1" hangingPunct="1"/>
            <a:r>
              <a:rPr lang="en-US" altLang="zh-CN" sz="2400" b="1" dirty="0" smtClean="0">
                <a:ea typeface="宋体" pitchFamily="2" charset="-122"/>
              </a:rPr>
              <a:t>DBMS</a:t>
            </a:r>
            <a:r>
              <a:rPr lang="zh-CN" altLang="en-US" sz="2400" b="1" dirty="0" smtClean="0">
                <a:ea typeface="宋体" pitchFamily="2" charset="-122"/>
              </a:rPr>
              <a:t>常用存取方法</a:t>
            </a:r>
          </a:p>
          <a:p>
            <a:pPr lvl="1" eaLnBrk="1" hangingPunct="1">
              <a:lnSpc>
                <a:spcPct val="190000"/>
              </a:lnSpc>
            </a:pPr>
            <a:r>
              <a:rPr lang="zh-CN" altLang="en-US" sz="2200" b="1" dirty="0" smtClean="0">
                <a:ea typeface="宋体" pitchFamily="2" charset="-122"/>
              </a:rPr>
              <a:t>索引方法</a:t>
            </a:r>
          </a:p>
          <a:p>
            <a:pPr lvl="2" eaLnBrk="1" hangingPunct="1">
              <a:lnSpc>
                <a:spcPct val="190000"/>
              </a:lnSpc>
              <a:buFont typeface="Wingdings" pitchFamily="2" charset="2"/>
              <a:buChar char="Ø"/>
            </a:pPr>
            <a:r>
              <a:rPr lang="zh-CN" altLang="en-US" sz="2400" dirty="0" smtClean="0">
                <a:ea typeface="宋体" pitchFamily="2" charset="-122"/>
              </a:rPr>
              <a:t>目前主要是</a:t>
            </a:r>
            <a:r>
              <a:rPr lang="en-US" altLang="zh-CN" sz="2400" dirty="0" smtClean="0">
                <a:ea typeface="宋体" pitchFamily="2" charset="-122"/>
              </a:rPr>
              <a:t>B+</a:t>
            </a:r>
            <a:r>
              <a:rPr lang="zh-CN" altLang="en-US" sz="2400" dirty="0" smtClean="0">
                <a:ea typeface="宋体" pitchFamily="2" charset="-122"/>
              </a:rPr>
              <a:t>树索引方法</a:t>
            </a:r>
          </a:p>
          <a:p>
            <a:pPr lvl="2" eaLnBrk="1" hangingPunct="1">
              <a:lnSpc>
                <a:spcPct val="190000"/>
              </a:lnSpc>
              <a:buFont typeface="Wingdings" pitchFamily="2" charset="2"/>
              <a:buChar char="Ø"/>
            </a:pPr>
            <a:r>
              <a:rPr lang="zh-CN" altLang="en-US" sz="2400" dirty="0" smtClean="0">
                <a:ea typeface="宋体" pitchFamily="2" charset="-122"/>
              </a:rPr>
              <a:t>经典存取方法，使用最普遍 </a:t>
            </a:r>
          </a:p>
          <a:p>
            <a:pPr lvl="1" eaLnBrk="1" hangingPunct="1">
              <a:lnSpc>
                <a:spcPct val="190000"/>
              </a:lnSpc>
            </a:pPr>
            <a:r>
              <a:rPr lang="zh-CN" altLang="en-US" sz="2200" b="1" dirty="0" smtClean="0">
                <a:ea typeface="宋体" pitchFamily="2" charset="-122"/>
              </a:rPr>
              <a:t>聚簇（</a:t>
            </a:r>
            <a:r>
              <a:rPr lang="en-US" altLang="zh-CN" sz="2200" b="1" dirty="0" smtClean="0">
                <a:ea typeface="宋体" pitchFamily="2" charset="-122"/>
              </a:rPr>
              <a:t>Cluster</a:t>
            </a:r>
            <a:r>
              <a:rPr lang="zh-CN" altLang="en-US" sz="2200" b="1" dirty="0" smtClean="0">
                <a:ea typeface="宋体" pitchFamily="2" charset="-122"/>
              </a:rPr>
              <a:t>）方法</a:t>
            </a:r>
          </a:p>
          <a:p>
            <a:pPr lvl="1" eaLnBrk="1" hangingPunct="1">
              <a:lnSpc>
                <a:spcPct val="190000"/>
              </a:lnSpc>
            </a:pPr>
            <a:r>
              <a:rPr lang="en-US" altLang="zh-CN" sz="2200" b="1" dirty="0" smtClean="0">
                <a:ea typeface="宋体" pitchFamily="2" charset="-122"/>
              </a:rPr>
              <a:t>HASH</a:t>
            </a:r>
            <a:r>
              <a:rPr lang="zh-CN" altLang="en-US" sz="2200" b="1" dirty="0" smtClean="0">
                <a:ea typeface="宋体" pitchFamily="2" charset="-122"/>
              </a:rPr>
              <a:t>方法</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lgn="l" eaLnBrk="1" hangingPunct="1"/>
            <a:r>
              <a:rPr lang="zh-CN" altLang="en-US" sz="3200" smtClean="0">
                <a:ea typeface="楷体_GB2312" pitchFamily="49" charset="-122"/>
              </a:rPr>
              <a:t>索引存取方法的选择</a:t>
            </a:r>
          </a:p>
        </p:txBody>
      </p:sp>
      <p:sp>
        <p:nvSpPr>
          <p:cNvPr id="135171" name="Rectangle 3"/>
          <p:cNvSpPr>
            <a:spLocks noGrp="1" noChangeArrowheads="1"/>
          </p:cNvSpPr>
          <p:nvPr>
            <p:ph type="body" idx="1"/>
          </p:nvPr>
        </p:nvSpPr>
        <p:spPr>
          <a:xfrm>
            <a:off x="395288" y="1125538"/>
            <a:ext cx="8229600" cy="2735262"/>
          </a:xfrm>
        </p:spPr>
        <p:txBody>
          <a:bodyPr/>
          <a:lstStyle/>
          <a:p>
            <a:pPr eaLnBrk="1" hangingPunct="1">
              <a:lnSpc>
                <a:spcPct val="150000"/>
              </a:lnSpc>
            </a:pPr>
            <a:r>
              <a:rPr lang="zh-CN" altLang="en-US" sz="2400" b="1" dirty="0" smtClean="0">
                <a:ea typeface="宋体" pitchFamily="2" charset="-122"/>
              </a:rPr>
              <a:t>根据应用要求确定</a:t>
            </a:r>
          </a:p>
          <a:p>
            <a:pPr lvl="1" eaLnBrk="1" hangingPunct="1">
              <a:lnSpc>
                <a:spcPct val="150000"/>
              </a:lnSpc>
            </a:pPr>
            <a:r>
              <a:rPr lang="zh-CN" altLang="en-US" dirty="0" smtClean="0">
                <a:ea typeface="宋体" pitchFamily="2" charset="-122"/>
              </a:rPr>
              <a:t> 对哪些属性列建立索引</a:t>
            </a:r>
          </a:p>
          <a:p>
            <a:pPr lvl="1" eaLnBrk="1" hangingPunct="1">
              <a:lnSpc>
                <a:spcPct val="150000"/>
              </a:lnSpc>
            </a:pPr>
            <a:r>
              <a:rPr lang="zh-CN" altLang="en-US" dirty="0" smtClean="0">
                <a:ea typeface="宋体" pitchFamily="2" charset="-122"/>
              </a:rPr>
              <a:t> 对哪些属性列建立组合索引</a:t>
            </a:r>
          </a:p>
          <a:p>
            <a:pPr lvl="1" eaLnBrk="1" hangingPunct="1">
              <a:lnSpc>
                <a:spcPct val="150000"/>
              </a:lnSpc>
            </a:pPr>
            <a:r>
              <a:rPr lang="zh-CN" altLang="en-US" dirty="0" smtClean="0">
                <a:ea typeface="宋体" pitchFamily="2" charset="-122"/>
              </a:rPr>
              <a:t> 对哪些索引要设计为唯一索引</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lgn="l" eaLnBrk="1" hangingPunct="1"/>
            <a:r>
              <a:rPr lang="zh-CN" altLang="en-US" sz="2800" smtClean="0">
                <a:ea typeface="楷体_GB2312" pitchFamily="49" charset="-122"/>
              </a:rPr>
              <a:t>索引存取方法的选择</a:t>
            </a:r>
            <a:endParaRPr lang="zh-CN" altLang="en-US" sz="2800" smtClean="0">
              <a:ea typeface="宋体" pitchFamily="2" charset="-122"/>
            </a:endParaRPr>
          </a:p>
        </p:txBody>
      </p:sp>
      <p:sp>
        <p:nvSpPr>
          <p:cNvPr id="136195" name="Rectangle 3"/>
          <p:cNvSpPr>
            <a:spLocks noGrp="1" noChangeArrowheads="1"/>
          </p:cNvSpPr>
          <p:nvPr>
            <p:ph type="body" idx="1"/>
          </p:nvPr>
        </p:nvSpPr>
        <p:spPr>
          <a:xfrm>
            <a:off x="179388" y="908050"/>
            <a:ext cx="8496300" cy="5184775"/>
          </a:xfrm>
        </p:spPr>
        <p:txBody>
          <a:bodyPr/>
          <a:lstStyle/>
          <a:p>
            <a:pPr eaLnBrk="1" hangingPunct="1">
              <a:lnSpc>
                <a:spcPct val="140000"/>
              </a:lnSpc>
              <a:spcBef>
                <a:spcPct val="0"/>
              </a:spcBef>
            </a:pPr>
            <a:r>
              <a:rPr lang="zh-CN" altLang="en-US" sz="2400" b="1" smtClean="0">
                <a:ea typeface="宋体" pitchFamily="2" charset="-122"/>
              </a:rPr>
              <a:t>选择索引存取方法的一般规则</a:t>
            </a:r>
          </a:p>
          <a:p>
            <a:pPr lvl="1" eaLnBrk="1" hangingPunct="1">
              <a:lnSpc>
                <a:spcPct val="150000"/>
              </a:lnSpc>
              <a:spcBef>
                <a:spcPct val="0"/>
              </a:spcBef>
            </a:pPr>
            <a:r>
              <a:rPr lang="zh-CN" altLang="en-US" sz="2000" b="1" smtClean="0">
                <a:ea typeface="宋体" pitchFamily="2" charset="-122"/>
              </a:rPr>
              <a:t>如果一个</a:t>
            </a:r>
            <a:r>
              <a:rPr lang="en-US" altLang="zh-CN" sz="2000" b="1" smtClean="0">
                <a:ea typeface="宋体" pitchFamily="2" charset="-122"/>
              </a:rPr>
              <a:t>(</a:t>
            </a:r>
            <a:r>
              <a:rPr lang="zh-CN" altLang="en-US" sz="2000" b="1" smtClean="0">
                <a:ea typeface="宋体" pitchFamily="2" charset="-122"/>
              </a:rPr>
              <a:t>或一组</a:t>
            </a:r>
            <a:r>
              <a:rPr lang="en-US" altLang="zh-CN" sz="2000" b="1" smtClean="0">
                <a:ea typeface="宋体" pitchFamily="2" charset="-122"/>
              </a:rPr>
              <a:t>)</a:t>
            </a:r>
            <a:r>
              <a:rPr lang="zh-CN" altLang="en-US" sz="2000" b="1" smtClean="0">
                <a:ea typeface="宋体" pitchFamily="2" charset="-122"/>
              </a:rPr>
              <a:t>属性经常在查询条件中出现，则考虑在这个</a:t>
            </a:r>
            <a:r>
              <a:rPr lang="en-US" altLang="zh-CN" sz="2000" b="1" smtClean="0">
                <a:ea typeface="宋体" pitchFamily="2" charset="-122"/>
              </a:rPr>
              <a:t>(</a:t>
            </a:r>
            <a:r>
              <a:rPr lang="zh-CN" altLang="en-US" sz="2000" b="1" smtClean="0">
                <a:ea typeface="宋体" pitchFamily="2" charset="-122"/>
              </a:rPr>
              <a:t>或这组</a:t>
            </a:r>
            <a:r>
              <a:rPr lang="en-US" altLang="zh-CN" sz="2000" b="1" smtClean="0">
                <a:ea typeface="宋体" pitchFamily="2" charset="-122"/>
              </a:rPr>
              <a:t>)</a:t>
            </a:r>
            <a:r>
              <a:rPr lang="zh-CN" altLang="en-US" sz="2000" b="1" smtClean="0">
                <a:ea typeface="宋体" pitchFamily="2" charset="-122"/>
              </a:rPr>
              <a:t>属性上建立索引</a:t>
            </a:r>
            <a:r>
              <a:rPr lang="en-US" altLang="zh-CN" sz="2000" b="1" smtClean="0">
                <a:ea typeface="宋体" pitchFamily="2" charset="-122"/>
              </a:rPr>
              <a:t>(</a:t>
            </a:r>
            <a:r>
              <a:rPr lang="zh-CN" altLang="en-US" sz="2000" b="1" smtClean="0">
                <a:ea typeface="宋体" pitchFamily="2" charset="-122"/>
              </a:rPr>
              <a:t>或组合索引</a:t>
            </a:r>
            <a:r>
              <a:rPr lang="en-US" altLang="zh-CN" sz="2000" b="1" smtClean="0">
                <a:ea typeface="宋体" pitchFamily="2" charset="-122"/>
              </a:rPr>
              <a:t>)</a:t>
            </a:r>
          </a:p>
          <a:p>
            <a:pPr lvl="1" eaLnBrk="1" hangingPunct="1">
              <a:lnSpc>
                <a:spcPct val="150000"/>
              </a:lnSpc>
              <a:spcBef>
                <a:spcPct val="0"/>
              </a:spcBef>
            </a:pPr>
            <a:r>
              <a:rPr lang="zh-CN" altLang="en-US" sz="2000" b="1" smtClean="0">
                <a:ea typeface="宋体" pitchFamily="2" charset="-122"/>
              </a:rPr>
              <a:t>如果一个属性经常作为最大值和最小值等聚集函数的参数，则考虑在这个属性上建立索引</a:t>
            </a:r>
          </a:p>
          <a:p>
            <a:pPr lvl="1" eaLnBrk="1" hangingPunct="1">
              <a:lnSpc>
                <a:spcPct val="150000"/>
              </a:lnSpc>
              <a:spcBef>
                <a:spcPct val="0"/>
              </a:spcBef>
            </a:pPr>
            <a:r>
              <a:rPr lang="zh-CN" altLang="en-US" sz="2000" b="1" smtClean="0">
                <a:ea typeface="宋体" pitchFamily="2" charset="-122"/>
              </a:rPr>
              <a:t>如果一个</a:t>
            </a:r>
            <a:r>
              <a:rPr lang="en-US" altLang="zh-CN" sz="2000" b="1" smtClean="0">
                <a:ea typeface="宋体" pitchFamily="2" charset="-122"/>
              </a:rPr>
              <a:t>(</a:t>
            </a:r>
            <a:r>
              <a:rPr lang="zh-CN" altLang="en-US" sz="2000" b="1" smtClean="0">
                <a:ea typeface="宋体" pitchFamily="2" charset="-122"/>
              </a:rPr>
              <a:t>或一组</a:t>
            </a:r>
            <a:r>
              <a:rPr lang="en-US" altLang="zh-CN" sz="2000" b="1" smtClean="0">
                <a:ea typeface="宋体" pitchFamily="2" charset="-122"/>
              </a:rPr>
              <a:t>)</a:t>
            </a:r>
            <a:r>
              <a:rPr lang="zh-CN" altLang="en-US" sz="2000" b="1" smtClean="0">
                <a:ea typeface="宋体" pitchFamily="2" charset="-122"/>
              </a:rPr>
              <a:t>属性经常在连接操作的连接条件中出现，则考虑在这个</a:t>
            </a:r>
            <a:r>
              <a:rPr lang="en-US" altLang="zh-CN" sz="2000" b="1" smtClean="0">
                <a:ea typeface="宋体" pitchFamily="2" charset="-122"/>
              </a:rPr>
              <a:t>(</a:t>
            </a:r>
            <a:r>
              <a:rPr lang="zh-CN" altLang="en-US" sz="2000" b="1" smtClean="0">
                <a:ea typeface="宋体" pitchFamily="2" charset="-122"/>
              </a:rPr>
              <a:t>或这组</a:t>
            </a:r>
            <a:r>
              <a:rPr lang="en-US" altLang="zh-CN" sz="2000" b="1" smtClean="0">
                <a:ea typeface="宋体" pitchFamily="2" charset="-122"/>
              </a:rPr>
              <a:t>)</a:t>
            </a:r>
            <a:r>
              <a:rPr lang="zh-CN" altLang="en-US" sz="2000" b="1" smtClean="0">
                <a:ea typeface="宋体" pitchFamily="2" charset="-122"/>
              </a:rPr>
              <a:t>属性上建立索引</a:t>
            </a:r>
          </a:p>
          <a:p>
            <a:pPr eaLnBrk="1" hangingPunct="1">
              <a:lnSpc>
                <a:spcPct val="150000"/>
              </a:lnSpc>
              <a:spcBef>
                <a:spcPct val="0"/>
              </a:spcBef>
            </a:pPr>
            <a:r>
              <a:rPr lang="zh-CN" altLang="en-US" sz="2000" b="1" smtClean="0">
                <a:ea typeface="宋体" pitchFamily="2" charset="-122"/>
              </a:rPr>
              <a:t>关系上定义的索引数过多会带来较多的额外开销</a:t>
            </a:r>
          </a:p>
          <a:p>
            <a:pPr lvl="1" eaLnBrk="1" hangingPunct="1">
              <a:lnSpc>
                <a:spcPct val="150000"/>
              </a:lnSpc>
              <a:spcBef>
                <a:spcPct val="0"/>
              </a:spcBef>
            </a:pPr>
            <a:r>
              <a:rPr lang="zh-CN" altLang="en-US" sz="2000" b="1" smtClean="0">
                <a:ea typeface="宋体" pitchFamily="2" charset="-122"/>
              </a:rPr>
              <a:t> 维护索引的开销</a:t>
            </a:r>
          </a:p>
          <a:p>
            <a:pPr lvl="1" eaLnBrk="1" hangingPunct="1">
              <a:lnSpc>
                <a:spcPct val="150000"/>
              </a:lnSpc>
              <a:spcBef>
                <a:spcPct val="0"/>
              </a:spcBef>
            </a:pPr>
            <a:r>
              <a:rPr lang="zh-CN" altLang="en-US" sz="2000" b="1" smtClean="0">
                <a:ea typeface="宋体" pitchFamily="2" charset="-122"/>
              </a:rPr>
              <a:t> 查找索引的开销</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宋体" pitchFamily="2" charset="-122"/>
                <a:cs typeface="Times New Roman" pitchFamily="18" charset="0"/>
              </a:rPr>
              <a:t>§1.3  </a:t>
            </a:r>
            <a:r>
              <a:rPr lang="zh-CN" altLang="en-US" sz="3200" dirty="0">
                <a:latin typeface="仿宋" pitchFamily="49" charset="-122"/>
                <a:ea typeface="仿宋" pitchFamily="49" charset="-122"/>
              </a:rPr>
              <a:t>数据库设计的基本步骤</a:t>
            </a:r>
            <a:endParaRPr lang="zh-CN" altLang="en-US" sz="3000" dirty="0" smtClean="0">
              <a:ea typeface="楷体_GB2312" pitchFamily="49" charset="-122"/>
            </a:endParaRPr>
          </a:p>
        </p:txBody>
      </p:sp>
      <p:sp>
        <p:nvSpPr>
          <p:cNvPr id="21507" name="Rectangle 3"/>
          <p:cNvSpPr>
            <a:spLocks noGrp="1" noChangeArrowheads="1"/>
          </p:cNvSpPr>
          <p:nvPr>
            <p:ph type="body" idx="1"/>
          </p:nvPr>
        </p:nvSpPr>
        <p:spPr>
          <a:xfrm>
            <a:off x="395982" y="981075"/>
            <a:ext cx="8208466" cy="4032250"/>
          </a:xfrm>
        </p:spPr>
        <p:txBody>
          <a:bodyPr/>
          <a:lstStyle/>
          <a:p>
            <a:pPr eaLnBrk="1" hangingPunct="1">
              <a:lnSpc>
                <a:spcPct val="140000"/>
              </a:lnSpc>
              <a:buFont typeface="Wingdings" pitchFamily="2" charset="2"/>
              <a:buNone/>
            </a:pPr>
            <a:r>
              <a:rPr lang="en-US" altLang="zh-CN" b="1" dirty="0" smtClean="0">
                <a:latin typeface="Times New Roman" pitchFamily="18" charset="0"/>
                <a:ea typeface="黑体" pitchFamily="2" charset="-122"/>
                <a:cs typeface="Times New Roman" pitchFamily="18" charset="0"/>
              </a:rPr>
              <a:t>	5</a:t>
            </a:r>
            <a:r>
              <a:rPr lang="zh-CN" altLang="en-US" b="1" dirty="0" smtClean="0">
                <a:latin typeface="Times New Roman" pitchFamily="18" charset="0"/>
                <a:ea typeface="黑体" pitchFamily="2" charset="-122"/>
                <a:cs typeface="Times New Roman" pitchFamily="18" charset="0"/>
              </a:rPr>
              <a:t>）</a:t>
            </a:r>
            <a:r>
              <a:rPr lang="en-US" altLang="zh-CN" b="1" dirty="0" smtClean="0">
                <a:latin typeface="Times New Roman" pitchFamily="18" charset="0"/>
                <a:ea typeface="黑体" pitchFamily="2" charset="-122"/>
                <a:cs typeface="Times New Roman" pitchFamily="18" charset="0"/>
              </a:rPr>
              <a:t>	</a:t>
            </a:r>
            <a:r>
              <a:rPr lang="zh-CN" altLang="en-US" b="1" dirty="0" smtClean="0">
                <a:latin typeface="黑体" pitchFamily="2" charset="-122"/>
                <a:ea typeface="黑体" pitchFamily="2" charset="-122"/>
              </a:rPr>
              <a:t>数据库实施阶段</a:t>
            </a:r>
          </a:p>
          <a:p>
            <a:pPr lvl="2" eaLnBrk="1" hangingPunct="1">
              <a:lnSpc>
                <a:spcPct val="140000"/>
              </a:lnSpc>
            </a:pPr>
            <a:r>
              <a:rPr lang="zh-CN" altLang="en-US" b="1" dirty="0" smtClean="0">
                <a:ea typeface="宋体" pitchFamily="2" charset="-122"/>
              </a:rPr>
              <a:t>运用</a:t>
            </a:r>
            <a:r>
              <a:rPr lang="en-US" altLang="zh-CN" b="1" dirty="0" smtClean="0">
                <a:ea typeface="宋体" pitchFamily="2" charset="-122"/>
              </a:rPr>
              <a:t>DBMS</a:t>
            </a:r>
            <a:r>
              <a:rPr lang="zh-CN" altLang="en-US" b="1" dirty="0" smtClean="0">
                <a:ea typeface="宋体" pitchFamily="2" charset="-122"/>
              </a:rPr>
              <a:t>提供的数据库语言（如</a:t>
            </a:r>
            <a:r>
              <a:rPr lang="en-US" altLang="zh-CN" b="1" dirty="0" smtClean="0">
                <a:ea typeface="宋体" pitchFamily="2" charset="-122"/>
              </a:rPr>
              <a:t>SQL</a:t>
            </a:r>
            <a:r>
              <a:rPr lang="zh-CN" altLang="en-US" b="1" dirty="0" smtClean="0">
                <a:ea typeface="宋体" pitchFamily="2" charset="-122"/>
              </a:rPr>
              <a:t>）及宿主语言，根据逻辑设计和物理设计的结果</a:t>
            </a:r>
          </a:p>
          <a:p>
            <a:pPr lvl="3" eaLnBrk="1" hangingPunct="1">
              <a:lnSpc>
                <a:spcPct val="150000"/>
              </a:lnSpc>
              <a:buFont typeface="Wingdings" pitchFamily="2" charset="2"/>
              <a:buChar char="ü"/>
            </a:pPr>
            <a:r>
              <a:rPr lang="zh-CN" altLang="en-US" b="1" dirty="0" smtClean="0">
                <a:ea typeface="宋体" pitchFamily="2" charset="-122"/>
              </a:rPr>
              <a:t>建立数据库</a:t>
            </a:r>
          </a:p>
          <a:p>
            <a:pPr lvl="3" eaLnBrk="1" hangingPunct="1">
              <a:lnSpc>
                <a:spcPct val="150000"/>
              </a:lnSpc>
              <a:buFont typeface="Wingdings" pitchFamily="2" charset="2"/>
              <a:buChar char="ü"/>
            </a:pPr>
            <a:r>
              <a:rPr lang="zh-CN" altLang="en-US" b="1" dirty="0" smtClean="0">
                <a:ea typeface="宋体" pitchFamily="2" charset="-122"/>
              </a:rPr>
              <a:t>编制与调试应用程序</a:t>
            </a:r>
          </a:p>
          <a:p>
            <a:pPr lvl="3" eaLnBrk="1" hangingPunct="1">
              <a:lnSpc>
                <a:spcPct val="150000"/>
              </a:lnSpc>
              <a:buFont typeface="Wingdings" pitchFamily="2" charset="2"/>
              <a:buChar char="ü"/>
            </a:pPr>
            <a:r>
              <a:rPr lang="zh-CN" altLang="en-US" b="1" dirty="0" smtClean="0">
                <a:ea typeface="宋体" pitchFamily="2" charset="-122"/>
              </a:rPr>
              <a:t>组织数据入库</a:t>
            </a:r>
          </a:p>
          <a:p>
            <a:pPr lvl="3" eaLnBrk="1" hangingPunct="1">
              <a:lnSpc>
                <a:spcPct val="150000"/>
              </a:lnSpc>
              <a:buFont typeface="Wingdings" pitchFamily="2" charset="2"/>
              <a:buChar char="ü"/>
            </a:pPr>
            <a:r>
              <a:rPr lang="zh-CN" altLang="en-US" b="1" dirty="0" smtClean="0">
                <a:ea typeface="宋体" pitchFamily="2" charset="-122"/>
              </a:rPr>
              <a:t>进行试运行</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lgn="l" eaLnBrk="1" hangingPunct="1"/>
            <a:r>
              <a:rPr lang="zh-CN" altLang="en-US" sz="2800" smtClean="0">
                <a:ea typeface="楷体_GB2312" pitchFamily="49" charset="-122"/>
              </a:rPr>
              <a:t>聚簇存取方法的选择</a:t>
            </a:r>
          </a:p>
        </p:txBody>
      </p:sp>
      <p:sp>
        <p:nvSpPr>
          <p:cNvPr id="137219" name="Rectangle 3"/>
          <p:cNvSpPr>
            <a:spLocks noGrp="1" noChangeArrowheads="1"/>
          </p:cNvSpPr>
          <p:nvPr>
            <p:ph type="body" idx="1"/>
          </p:nvPr>
        </p:nvSpPr>
        <p:spPr>
          <a:xfrm>
            <a:off x="457200" y="1125538"/>
            <a:ext cx="8229600" cy="2663825"/>
          </a:xfrm>
        </p:spPr>
        <p:txBody>
          <a:bodyPr/>
          <a:lstStyle/>
          <a:p>
            <a:pPr eaLnBrk="1" hangingPunct="1"/>
            <a:r>
              <a:rPr lang="zh-CN" altLang="en-US" b="1" dirty="0" smtClean="0">
                <a:ea typeface="宋体" pitchFamily="2" charset="-122"/>
              </a:rPr>
              <a:t>聚簇</a:t>
            </a:r>
          </a:p>
          <a:p>
            <a:pPr lvl="1" eaLnBrk="1" hangingPunct="1">
              <a:lnSpc>
                <a:spcPct val="190000"/>
              </a:lnSpc>
              <a:spcBef>
                <a:spcPct val="30000"/>
              </a:spcBef>
            </a:pPr>
            <a:r>
              <a:rPr lang="zh-CN" altLang="en-US" dirty="0" smtClean="0">
                <a:ea typeface="宋体" pitchFamily="2" charset="-122"/>
              </a:rPr>
              <a:t>为了提高某个属性（或属性组）的查询速度，把这个或这些属性（称为聚簇码）上具有相同值的元组集中存放在连续的物理块称为聚簇。</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l" eaLnBrk="1" hangingPunct="1"/>
            <a:r>
              <a:rPr lang="zh-CN" altLang="en-US" sz="2800" smtClean="0">
                <a:ea typeface="楷体_GB2312" pitchFamily="49" charset="-122"/>
              </a:rPr>
              <a:t>聚簇存取方法的选择</a:t>
            </a:r>
          </a:p>
        </p:txBody>
      </p:sp>
      <p:sp>
        <p:nvSpPr>
          <p:cNvPr id="138243" name="Rectangle 3"/>
          <p:cNvSpPr>
            <a:spLocks noGrp="1" noChangeArrowheads="1"/>
          </p:cNvSpPr>
          <p:nvPr>
            <p:ph type="body" idx="1"/>
          </p:nvPr>
        </p:nvSpPr>
        <p:spPr>
          <a:xfrm>
            <a:off x="107504" y="981075"/>
            <a:ext cx="8893175" cy="5184229"/>
          </a:xfrm>
        </p:spPr>
        <p:txBody>
          <a:bodyPr/>
          <a:lstStyle/>
          <a:p>
            <a:pPr eaLnBrk="1" hangingPunct="1">
              <a:lnSpc>
                <a:spcPct val="130000"/>
              </a:lnSpc>
            </a:pPr>
            <a:r>
              <a:rPr lang="zh-CN" altLang="en-US" sz="2400" b="1" dirty="0" smtClean="0">
                <a:ea typeface="黑体" pitchFamily="2" charset="-122"/>
              </a:rPr>
              <a:t>聚簇的用途</a:t>
            </a:r>
          </a:p>
          <a:p>
            <a:pPr lvl="1" eaLnBrk="1" hangingPunct="1">
              <a:lnSpc>
                <a:spcPct val="150000"/>
              </a:lnSpc>
              <a:spcBef>
                <a:spcPct val="0"/>
              </a:spcBef>
            </a:pPr>
            <a:r>
              <a:rPr lang="en-US" altLang="zh-CN" dirty="0" smtClean="0">
                <a:ea typeface="宋体" pitchFamily="2" charset="-122"/>
              </a:rPr>
              <a:t>1. </a:t>
            </a:r>
            <a:r>
              <a:rPr lang="zh-CN" altLang="en-US" dirty="0" smtClean="0">
                <a:ea typeface="宋体" pitchFamily="2" charset="-122"/>
              </a:rPr>
              <a:t>大大提高按聚簇码进行查询的效率</a:t>
            </a:r>
          </a:p>
          <a:p>
            <a:pPr lvl="1" eaLnBrk="1" hangingPunct="1">
              <a:lnSpc>
                <a:spcPct val="150000"/>
              </a:lnSpc>
              <a:spcBef>
                <a:spcPct val="0"/>
              </a:spcBef>
              <a:buFont typeface="Wingdings" pitchFamily="2" charset="2"/>
              <a:buNone/>
            </a:pPr>
            <a:r>
              <a:rPr lang="zh-CN" altLang="en-US" dirty="0" smtClean="0">
                <a:ea typeface="宋体" pitchFamily="2" charset="-122"/>
              </a:rPr>
              <a:t>   例：假设学生关系按所在系建有索引，现在要查询信息系的所有学生名单。</a:t>
            </a:r>
          </a:p>
          <a:p>
            <a:pPr lvl="2" eaLnBrk="1" hangingPunct="1">
              <a:lnSpc>
                <a:spcPct val="150000"/>
              </a:lnSpc>
              <a:spcBef>
                <a:spcPct val="0"/>
              </a:spcBef>
              <a:buFont typeface="Wingdings" pitchFamily="2" charset="2"/>
              <a:buChar char="Ø"/>
            </a:pPr>
            <a:r>
              <a:rPr lang="zh-CN" altLang="en-US" sz="2400" dirty="0" smtClean="0">
                <a:ea typeface="宋体" pitchFamily="2" charset="-122"/>
              </a:rPr>
              <a:t>信息系的</a:t>
            </a:r>
            <a:r>
              <a:rPr lang="en-US" altLang="zh-CN" sz="2400" dirty="0" smtClean="0">
                <a:ea typeface="宋体" pitchFamily="2" charset="-122"/>
              </a:rPr>
              <a:t>500</a:t>
            </a:r>
            <a:r>
              <a:rPr lang="zh-CN" altLang="en-US" sz="2400" dirty="0" smtClean="0">
                <a:ea typeface="宋体" pitchFamily="2" charset="-122"/>
              </a:rPr>
              <a:t>名学生分布在</a:t>
            </a:r>
            <a:r>
              <a:rPr lang="en-US" altLang="zh-CN" sz="2400" dirty="0" smtClean="0">
                <a:ea typeface="宋体" pitchFamily="2" charset="-122"/>
              </a:rPr>
              <a:t>500</a:t>
            </a:r>
            <a:r>
              <a:rPr lang="zh-CN" altLang="en-US" sz="2400" dirty="0" smtClean="0">
                <a:ea typeface="宋体" pitchFamily="2" charset="-122"/>
              </a:rPr>
              <a:t>个不同的物理块上时，至少要执行</a:t>
            </a:r>
            <a:r>
              <a:rPr lang="en-US" altLang="zh-CN" sz="2400" dirty="0" smtClean="0">
                <a:ea typeface="宋体" pitchFamily="2" charset="-122"/>
              </a:rPr>
              <a:t>500</a:t>
            </a:r>
            <a:r>
              <a:rPr lang="zh-CN" altLang="en-US" sz="2400" dirty="0" smtClean="0">
                <a:ea typeface="宋体" pitchFamily="2" charset="-122"/>
              </a:rPr>
              <a:t>次</a:t>
            </a:r>
            <a:r>
              <a:rPr lang="en-US" altLang="zh-CN" sz="2400" dirty="0" smtClean="0">
                <a:ea typeface="宋体" pitchFamily="2" charset="-122"/>
              </a:rPr>
              <a:t>I/O</a:t>
            </a:r>
            <a:r>
              <a:rPr lang="zh-CN" altLang="en-US" sz="2400" dirty="0" smtClean="0">
                <a:ea typeface="宋体" pitchFamily="2" charset="-122"/>
              </a:rPr>
              <a:t>操作</a:t>
            </a:r>
          </a:p>
          <a:p>
            <a:pPr lvl="2" eaLnBrk="1" hangingPunct="1">
              <a:lnSpc>
                <a:spcPct val="150000"/>
              </a:lnSpc>
              <a:spcBef>
                <a:spcPct val="0"/>
              </a:spcBef>
              <a:buFont typeface="Wingdings" pitchFamily="2" charset="2"/>
              <a:buChar char="Ø"/>
            </a:pPr>
            <a:r>
              <a:rPr lang="zh-CN" altLang="en-US" sz="2400" dirty="0" smtClean="0">
                <a:ea typeface="宋体" pitchFamily="2" charset="-122"/>
              </a:rPr>
              <a:t>如果将同一系的学生元组集中存放，则每读一个物理块可得到多个满足查询条件的元组，从而显著地减少了访问磁盘的次数</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p>
        </p:txBody>
      </p:sp>
      <p:sp>
        <p:nvSpPr>
          <p:cNvPr id="139267" name="Rectangle 3"/>
          <p:cNvSpPr>
            <a:spLocks noGrp="1" noChangeArrowheads="1"/>
          </p:cNvSpPr>
          <p:nvPr>
            <p:ph type="body" idx="1"/>
          </p:nvPr>
        </p:nvSpPr>
        <p:spPr>
          <a:xfrm>
            <a:off x="179389" y="1125538"/>
            <a:ext cx="8713092" cy="4607718"/>
          </a:xfrm>
        </p:spPr>
        <p:txBody>
          <a:bodyPr/>
          <a:lstStyle/>
          <a:p>
            <a:pPr lvl="1" eaLnBrk="1" hangingPunct="1">
              <a:lnSpc>
                <a:spcPct val="190000"/>
              </a:lnSpc>
            </a:pPr>
            <a:r>
              <a:rPr lang="en-US" altLang="zh-CN" b="1" dirty="0" smtClean="0">
                <a:ea typeface="宋体" pitchFamily="2" charset="-122"/>
              </a:rPr>
              <a:t>2. </a:t>
            </a:r>
            <a:r>
              <a:rPr lang="zh-CN" altLang="en-US" b="1" dirty="0" smtClean="0">
                <a:ea typeface="宋体" pitchFamily="2" charset="-122"/>
              </a:rPr>
              <a:t>节省存储空间</a:t>
            </a:r>
          </a:p>
          <a:p>
            <a:pPr lvl="2" eaLnBrk="1" hangingPunct="1">
              <a:lnSpc>
                <a:spcPct val="190000"/>
              </a:lnSpc>
              <a:buFont typeface="Wingdings" pitchFamily="2" charset="2"/>
              <a:buChar char="Ø"/>
            </a:pPr>
            <a:r>
              <a:rPr lang="zh-CN" altLang="en-US" sz="2400" dirty="0" smtClean="0">
                <a:ea typeface="宋体" pitchFamily="2" charset="-122"/>
              </a:rPr>
              <a:t> 聚簇以后，聚簇码相同的元组集中在一起了，因而聚簇码值不必在每个元组中重复存储，只要在一组中存一次就行了</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p>
        </p:txBody>
      </p:sp>
      <p:sp>
        <p:nvSpPr>
          <p:cNvPr id="140291" name="Rectangle 3"/>
          <p:cNvSpPr>
            <a:spLocks noGrp="1" noChangeArrowheads="1"/>
          </p:cNvSpPr>
          <p:nvPr>
            <p:ph type="body" idx="1"/>
          </p:nvPr>
        </p:nvSpPr>
        <p:spPr>
          <a:xfrm>
            <a:off x="179512" y="1124744"/>
            <a:ext cx="8964488" cy="4752528"/>
          </a:xfrm>
        </p:spPr>
        <p:txBody>
          <a:bodyPr/>
          <a:lstStyle/>
          <a:p>
            <a:pPr eaLnBrk="1" hangingPunct="1">
              <a:lnSpc>
                <a:spcPct val="150000"/>
              </a:lnSpc>
            </a:pPr>
            <a:r>
              <a:rPr lang="zh-CN" altLang="en-US" sz="2400" b="1" dirty="0" smtClean="0">
                <a:ea typeface="宋体" pitchFamily="2" charset="-122"/>
              </a:rPr>
              <a:t>聚簇的局限性</a:t>
            </a:r>
          </a:p>
          <a:p>
            <a:pPr lvl="1" eaLnBrk="1" hangingPunct="1">
              <a:lnSpc>
                <a:spcPct val="150000"/>
              </a:lnSpc>
            </a:pPr>
            <a:r>
              <a:rPr lang="en-US" altLang="zh-CN" dirty="0" smtClean="0">
                <a:ea typeface="宋体" pitchFamily="2" charset="-122"/>
              </a:rPr>
              <a:t>1. </a:t>
            </a:r>
            <a:r>
              <a:rPr lang="zh-CN" altLang="en-US" dirty="0" smtClean="0">
                <a:ea typeface="宋体" pitchFamily="2" charset="-122"/>
              </a:rPr>
              <a:t>聚簇只能提高某些特定应用的性能</a:t>
            </a:r>
          </a:p>
          <a:p>
            <a:pPr lvl="1" eaLnBrk="1" hangingPunct="1">
              <a:lnSpc>
                <a:spcPct val="150000"/>
              </a:lnSpc>
            </a:pPr>
            <a:r>
              <a:rPr lang="en-US" altLang="zh-CN" dirty="0" smtClean="0">
                <a:ea typeface="宋体" pitchFamily="2" charset="-122"/>
              </a:rPr>
              <a:t>2. </a:t>
            </a:r>
            <a:r>
              <a:rPr lang="zh-CN" altLang="en-US" dirty="0" smtClean="0">
                <a:ea typeface="宋体" pitchFamily="2" charset="-122"/>
              </a:rPr>
              <a:t>建立与维护聚簇的开销相当大</a:t>
            </a:r>
          </a:p>
          <a:p>
            <a:pPr lvl="2" eaLnBrk="1" hangingPunct="1">
              <a:lnSpc>
                <a:spcPct val="150000"/>
              </a:lnSpc>
              <a:buFont typeface="Wingdings" pitchFamily="2" charset="2"/>
              <a:buChar char="Ø"/>
            </a:pPr>
            <a:r>
              <a:rPr lang="zh-CN" altLang="en-US" sz="2400" dirty="0" smtClean="0">
                <a:ea typeface="宋体" pitchFamily="2" charset="-122"/>
              </a:rPr>
              <a:t> 对已有关系建立聚簇，将导致关系中元组移动其物理存储位置，并使此关系上原有的索引无效，必须重建</a:t>
            </a:r>
          </a:p>
          <a:p>
            <a:pPr lvl="2" eaLnBrk="1" hangingPunct="1">
              <a:lnSpc>
                <a:spcPct val="150000"/>
              </a:lnSpc>
              <a:buFont typeface="Wingdings" pitchFamily="2" charset="2"/>
              <a:buChar char="Ø"/>
            </a:pPr>
            <a:r>
              <a:rPr lang="zh-CN" altLang="en-US" sz="2400" dirty="0" smtClean="0">
                <a:ea typeface="宋体" pitchFamily="2" charset="-122"/>
              </a:rPr>
              <a:t> 当一个元组的聚簇码改变时，该元组的存储位置也要做相应移动</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p>
        </p:txBody>
      </p:sp>
      <p:sp>
        <p:nvSpPr>
          <p:cNvPr id="141315" name="Rectangle 3"/>
          <p:cNvSpPr>
            <a:spLocks noGrp="1" noChangeArrowheads="1"/>
          </p:cNvSpPr>
          <p:nvPr>
            <p:ph type="body" idx="1"/>
          </p:nvPr>
        </p:nvSpPr>
        <p:spPr>
          <a:xfrm>
            <a:off x="179388" y="908050"/>
            <a:ext cx="8569076" cy="5185246"/>
          </a:xfrm>
        </p:spPr>
        <p:txBody>
          <a:bodyPr/>
          <a:lstStyle/>
          <a:p>
            <a:pPr eaLnBrk="1" hangingPunct="1">
              <a:lnSpc>
                <a:spcPct val="150000"/>
              </a:lnSpc>
              <a:spcBef>
                <a:spcPct val="0"/>
              </a:spcBef>
            </a:pPr>
            <a:r>
              <a:rPr lang="zh-CN" altLang="en-US" b="1" dirty="0" smtClean="0">
                <a:ea typeface="宋体" pitchFamily="2" charset="-122"/>
              </a:rPr>
              <a:t>聚簇的适用范围</a:t>
            </a:r>
          </a:p>
          <a:p>
            <a:pPr lvl="1" eaLnBrk="1" hangingPunct="1">
              <a:lnSpc>
                <a:spcPct val="150000"/>
              </a:lnSpc>
              <a:spcBef>
                <a:spcPct val="0"/>
              </a:spcBef>
            </a:pPr>
            <a:r>
              <a:rPr lang="en-US" altLang="zh-CN" b="1" dirty="0" smtClean="0">
                <a:ea typeface="宋体" pitchFamily="2" charset="-122"/>
              </a:rPr>
              <a:t>1)   </a:t>
            </a:r>
            <a:r>
              <a:rPr lang="zh-CN" altLang="en-US" b="1" dirty="0" smtClean="0">
                <a:ea typeface="宋体" pitchFamily="2" charset="-122"/>
              </a:rPr>
              <a:t>既适用于单个关系独立聚簇，也适用于多个关系组合聚簇</a:t>
            </a:r>
            <a:r>
              <a:rPr lang="zh-CN" altLang="en-US" dirty="0" smtClean="0">
                <a:ea typeface="宋体" pitchFamily="2" charset="-122"/>
              </a:rPr>
              <a:t>	</a:t>
            </a:r>
            <a:endParaRPr lang="en-US" altLang="zh-CN" dirty="0" smtClean="0">
              <a:ea typeface="宋体" pitchFamily="2" charset="-122"/>
            </a:endParaRPr>
          </a:p>
          <a:p>
            <a:pPr lvl="1" eaLnBrk="1" hangingPunct="1">
              <a:lnSpc>
                <a:spcPct val="150000"/>
              </a:lnSpc>
              <a:spcBef>
                <a:spcPct val="0"/>
              </a:spcBef>
              <a:buFont typeface="Wingdings" pitchFamily="2" charset="2"/>
              <a:buNone/>
            </a:pPr>
            <a:r>
              <a:rPr lang="en-US" altLang="zh-CN" dirty="0" smtClean="0">
                <a:ea typeface="宋体" pitchFamily="2" charset="-122"/>
              </a:rPr>
              <a:t>     </a:t>
            </a:r>
            <a:r>
              <a:rPr lang="en-US" altLang="zh-CN" b="1" dirty="0" smtClean="0">
                <a:ea typeface="宋体" pitchFamily="2" charset="-122"/>
              </a:rPr>
              <a:t>[</a:t>
            </a:r>
            <a:r>
              <a:rPr lang="zh-CN" altLang="en-US" b="1" dirty="0" smtClean="0">
                <a:ea typeface="宋体" pitchFamily="2" charset="-122"/>
              </a:rPr>
              <a:t>例</a:t>
            </a:r>
            <a:r>
              <a:rPr lang="en-US" altLang="zh-CN" b="1" dirty="0" smtClean="0">
                <a:ea typeface="宋体" pitchFamily="2" charset="-122"/>
              </a:rPr>
              <a:t>] </a:t>
            </a:r>
            <a:r>
              <a:rPr lang="zh-CN" altLang="en-US" dirty="0" smtClean="0">
                <a:ea typeface="宋体" pitchFamily="2" charset="-122"/>
              </a:rPr>
              <a:t>假设用户经常要按系别查询学生成绩单，这一查询涉及学生关系和选修关系的连接操作，即需要按学号连接这两个关系，为提高连接操作的效率，可以把具有相同学号值的学生元组和选修元组在物理上聚簇在一起。这就相当于把多个关系按“预连接”的形式存放，从而大大提高连接操作的效率</a:t>
            </a:r>
            <a:r>
              <a:rPr lang="zh-CN" altLang="en-US" sz="2200" b="1" dirty="0" smtClean="0">
                <a:ea typeface="宋体" pitchFamily="2" charset="-122"/>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p>
        </p:txBody>
      </p:sp>
      <p:sp>
        <p:nvSpPr>
          <p:cNvPr id="142339" name="Rectangle 3"/>
          <p:cNvSpPr>
            <a:spLocks noGrp="1" noChangeArrowheads="1"/>
          </p:cNvSpPr>
          <p:nvPr>
            <p:ph type="body" idx="1"/>
          </p:nvPr>
        </p:nvSpPr>
        <p:spPr>
          <a:xfrm>
            <a:off x="250949" y="980727"/>
            <a:ext cx="8713539" cy="4608513"/>
          </a:xfrm>
        </p:spPr>
        <p:txBody>
          <a:bodyPr/>
          <a:lstStyle/>
          <a:p>
            <a:pPr lvl="1" eaLnBrk="1" hangingPunct="1">
              <a:lnSpc>
                <a:spcPct val="170000"/>
              </a:lnSpc>
            </a:pPr>
            <a:r>
              <a:rPr lang="en-US" altLang="zh-CN" b="1" dirty="0" smtClean="0">
                <a:ea typeface="宋体" pitchFamily="2" charset="-122"/>
              </a:rPr>
              <a:t>2)  </a:t>
            </a:r>
            <a:r>
              <a:rPr lang="zh-CN" altLang="en-US" b="1" dirty="0" smtClean="0">
                <a:ea typeface="宋体" pitchFamily="2" charset="-122"/>
              </a:rPr>
              <a:t>当通过聚簇码进行访问或连接是该关系的主要应用，与聚簇码无关的其他访问很少或者是次要的时，可以使用聚簇。</a:t>
            </a:r>
          </a:p>
          <a:p>
            <a:pPr lvl="2" eaLnBrk="1" hangingPunct="1">
              <a:lnSpc>
                <a:spcPct val="170000"/>
              </a:lnSpc>
              <a:buFont typeface="Wingdings" pitchFamily="2" charset="2"/>
              <a:buChar char="Ø"/>
            </a:pPr>
            <a:r>
              <a:rPr lang="zh-CN" altLang="en-US" sz="2400" dirty="0" smtClean="0">
                <a:ea typeface="宋体" pitchFamily="2" charset="-122"/>
              </a:rPr>
              <a:t>尤其当</a:t>
            </a:r>
            <a:r>
              <a:rPr lang="en-US" altLang="zh-CN" sz="2400" dirty="0" smtClean="0">
                <a:ea typeface="宋体" pitchFamily="2" charset="-122"/>
              </a:rPr>
              <a:t>SQL</a:t>
            </a:r>
            <a:r>
              <a:rPr lang="zh-CN" altLang="en-US" sz="2400" dirty="0" smtClean="0">
                <a:ea typeface="宋体" pitchFamily="2" charset="-122"/>
              </a:rPr>
              <a:t>语句中包含有与聚簇码有关的</a:t>
            </a:r>
            <a:r>
              <a:rPr lang="en-US" altLang="zh-CN" sz="2400" dirty="0" smtClean="0">
                <a:ea typeface="宋体" pitchFamily="2" charset="-122"/>
              </a:rPr>
              <a:t>ORDER BY</a:t>
            </a:r>
            <a:r>
              <a:rPr lang="zh-CN" altLang="en-US" sz="2400" dirty="0" smtClean="0">
                <a:ea typeface="宋体" pitchFamily="2" charset="-122"/>
              </a:rPr>
              <a:t>，</a:t>
            </a:r>
            <a:r>
              <a:rPr lang="en-US" altLang="zh-CN" sz="2400" dirty="0" smtClean="0">
                <a:ea typeface="宋体" pitchFamily="2" charset="-122"/>
              </a:rPr>
              <a:t>GROUP BY</a:t>
            </a:r>
            <a:r>
              <a:rPr lang="zh-CN" altLang="en-US" sz="2400" dirty="0" smtClean="0">
                <a:ea typeface="宋体" pitchFamily="2" charset="-122"/>
              </a:rPr>
              <a:t>，</a:t>
            </a:r>
            <a:r>
              <a:rPr lang="en-US" altLang="zh-CN" sz="2400" dirty="0" smtClean="0">
                <a:ea typeface="宋体" pitchFamily="2" charset="-122"/>
              </a:rPr>
              <a:t>UNION</a:t>
            </a:r>
            <a:r>
              <a:rPr lang="zh-CN" altLang="en-US" sz="2400" dirty="0" smtClean="0">
                <a:ea typeface="宋体" pitchFamily="2" charset="-122"/>
              </a:rPr>
              <a:t>，</a:t>
            </a:r>
            <a:r>
              <a:rPr lang="en-US" altLang="zh-CN" sz="2400" dirty="0" smtClean="0">
                <a:ea typeface="宋体" pitchFamily="2" charset="-122"/>
              </a:rPr>
              <a:t>DISTINCT</a:t>
            </a:r>
            <a:r>
              <a:rPr lang="zh-CN" altLang="en-US" sz="2400" dirty="0" smtClean="0">
                <a:ea typeface="宋体" pitchFamily="2" charset="-122"/>
              </a:rPr>
              <a:t>等子句或短语时，使用聚簇特别有利，可以省去对结果集的排序操作</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p>
        </p:txBody>
      </p:sp>
      <p:sp>
        <p:nvSpPr>
          <p:cNvPr id="143363" name="Rectangle 3"/>
          <p:cNvSpPr>
            <a:spLocks noGrp="1" noChangeArrowheads="1"/>
          </p:cNvSpPr>
          <p:nvPr>
            <p:ph type="body" idx="1"/>
          </p:nvPr>
        </p:nvSpPr>
        <p:spPr>
          <a:xfrm>
            <a:off x="251520" y="981075"/>
            <a:ext cx="8353425" cy="4248125"/>
          </a:xfrm>
        </p:spPr>
        <p:txBody>
          <a:bodyPr/>
          <a:lstStyle/>
          <a:p>
            <a:pPr marL="533400" indent="-533400" eaLnBrk="1" hangingPunct="1">
              <a:lnSpc>
                <a:spcPct val="130000"/>
              </a:lnSpc>
            </a:pPr>
            <a:r>
              <a:rPr lang="zh-CN" altLang="en-US" sz="2400" b="1" dirty="0" smtClean="0">
                <a:ea typeface="宋体" pitchFamily="2" charset="-122"/>
              </a:rPr>
              <a:t>设计候选聚簇</a:t>
            </a:r>
            <a:r>
              <a:rPr lang="en-US" altLang="zh-CN" sz="2400" b="1" dirty="0" smtClean="0">
                <a:ea typeface="宋体" pitchFamily="2" charset="-122"/>
              </a:rPr>
              <a:t>:</a:t>
            </a:r>
            <a:endParaRPr lang="zh-CN" altLang="en-US" sz="2400" b="1" dirty="0" smtClean="0">
              <a:ea typeface="宋体" pitchFamily="2" charset="-122"/>
            </a:endParaRPr>
          </a:p>
          <a:p>
            <a:pPr marL="914400" lvl="1" indent="-457200" eaLnBrk="1" hangingPunct="1">
              <a:lnSpc>
                <a:spcPct val="150000"/>
              </a:lnSpc>
              <a:buFont typeface="Wingdings" pitchFamily="2" charset="2"/>
              <a:buChar char="Ø"/>
            </a:pPr>
            <a:r>
              <a:rPr lang="zh-CN" altLang="en-US" dirty="0" smtClean="0">
                <a:ea typeface="宋体" pitchFamily="2" charset="-122"/>
              </a:rPr>
              <a:t>对经常在一起进行连接操作的关系可以建立聚簇</a:t>
            </a:r>
          </a:p>
          <a:p>
            <a:pPr marL="914400" lvl="1" indent="-457200" eaLnBrk="1" hangingPunct="1">
              <a:lnSpc>
                <a:spcPct val="150000"/>
              </a:lnSpc>
              <a:buFont typeface="Wingdings" pitchFamily="2" charset="2"/>
              <a:buChar char="Ø"/>
            </a:pPr>
            <a:r>
              <a:rPr lang="zh-CN" altLang="en-US" dirty="0" smtClean="0">
                <a:ea typeface="宋体" pitchFamily="2" charset="-122"/>
              </a:rPr>
              <a:t>如果一个关系的一组属性经常出现在相等比较条件中，则该单个关系可建立聚簇</a:t>
            </a:r>
          </a:p>
          <a:p>
            <a:pPr marL="914400" lvl="1" indent="-457200" eaLnBrk="1" hangingPunct="1">
              <a:lnSpc>
                <a:spcPct val="150000"/>
              </a:lnSpc>
              <a:buFont typeface="Wingdings" pitchFamily="2" charset="2"/>
              <a:buChar char="Ø"/>
            </a:pPr>
            <a:r>
              <a:rPr lang="zh-CN" altLang="en-US" dirty="0" smtClean="0">
                <a:ea typeface="宋体" pitchFamily="2" charset="-122"/>
              </a:rPr>
              <a:t>如果一个关系的一个</a:t>
            </a:r>
            <a:r>
              <a:rPr lang="en-US" altLang="zh-CN" dirty="0" smtClean="0">
                <a:ea typeface="宋体" pitchFamily="2" charset="-122"/>
              </a:rPr>
              <a:t>(</a:t>
            </a:r>
            <a:r>
              <a:rPr lang="zh-CN" altLang="en-US" dirty="0" smtClean="0">
                <a:ea typeface="宋体" pitchFamily="2" charset="-122"/>
              </a:rPr>
              <a:t>或一组</a:t>
            </a:r>
            <a:r>
              <a:rPr lang="en-US" altLang="zh-CN" dirty="0" smtClean="0">
                <a:ea typeface="宋体" pitchFamily="2" charset="-122"/>
              </a:rPr>
              <a:t>)</a:t>
            </a:r>
            <a:r>
              <a:rPr lang="zh-CN" altLang="en-US" dirty="0" smtClean="0">
                <a:ea typeface="宋体" pitchFamily="2" charset="-122"/>
              </a:rPr>
              <a:t>属性上的值重复率很高，则此单个关系可建立聚簇。即对应每个聚簇码值的平均元组数不太少。太少了，聚簇的效果不明显</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l" eaLnBrk="1" hangingPunct="1"/>
            <a:r>
              <a:rPr lang="zh-CN" altLang="en-US" sz="3200" smtClean="0">
                <a:ea typeface="楷体_GB2312" pitchFamily="49" charset="-122"/>
              </a:rPr>
              <a:t>聚簇存取方法的选择</a:t>
            </a:r>
          </a:p>
        </p:txBody>
      </p:sp>
      <p:sp>
        <p:nvSpPr>
          <p:cNvPr id="144387" name="Rectangle 3"/>
          <p:cNvSpPr>
            <a:spLocks noGrp="1" noChangeArrowheads="1"/>
          </p:cNvSpPr>
          <p:nvPr>
            <p:ph type="body" idx="1"/>
          </p:nvPr>
        </p:nvSpPr>
        <p:spPr>
          <a:xfrm>
            <a:off x="250824" y="1052513"/>
            <a:ext cx="8713663" cy="5112791"/>
          </a:xfrm>
        </p:spPr>
        <p:txBody>
          <a:bodyPr/>
          <a:lstStyle/>
          <a:p>
            <a:pPr eaLnBrk="1" hangingPunct="1">
              <a:lnSpc>
                <a:spcPct val="160000"/>
              </a:lnSpc>
            </a:pPr>
            <a:r>
              <a:rPr lang="zh-CN" altLang="en-US" sz="2400" b="1" dirty="0" smtClean="0">
                <a:ea typeface="宋体" pitchFamily="2" charset="-122"/>
              </a:rPr>
              <a:t>优化聚簇设计</a:t>
            </a:r>
          </a:p>
          <a:p>
            <a:pPr lvl="1" eaLnBrk="1" hangingPunct="1">
              <a:lnSpc>
                <a:spcPct val="160000"/>
              </a:lnSpc>
              <a:buFont typeface="Wingdings" pitchFamily="2" charset="2"/>
              <a:buChar char="Ø"/>
            </a:pPr>
            <a:r>
              <a:rPr lang="zh-CN" altLang="en-US" dirty="0" smtClean="0">
                <a:ea typeface="宋体" pitchFamily="2" charset="-122"/>
              </a:rPr>
              <a:t>从聚簇中删除经常进行全表扫描的关系；</a:t>
            </a:r>
          </a:p>
          <a:p>
            <a:pPr lvl="1" eaLnBrk="1" hangingPunct="1">
              <a:lnSpc>
                <a:spcPct val="160000"/>
              </a:lnSpc>
              <a:buFont typeface="Wingdings" pitchFamily="2" charset="2"/>
              <a:buChar char="Ø"/>
            </a:pPr>
            <a:r>
              <a:rPr lang="zh-CN" altLang="en-US" dirty="0" smtClean="0">
                <a:ea typeface="宋体" pitchFamily="2" charset="-122"/>
              </a:rPr>
              <a:t>从聚簇中删除更新操作远多于连接操作的关系；</a:t>
            </a:r>
          </a:p>
          <a:p>
            <a:pPr lvl="1" eaLnBrk="1" hangingPunct="1">
              <a:lnSpc>
                <a:spcPct val="160000"/>
              </a:lnSpc>
              <a:buFont typeface="Wingdings" pitchFamily="2" charset="2"/>
              <a:buChar char="Ø"/>
            </a:pPr>
            <a:r>
              <a:rPr lang="zh-CN" altLang="en-US" dirty="0" smtClean="0">
                <a:ea typeface="宋体" pitchFamily="2" charset="-122"/>
              </a:rPr>
              <a:t>不同的聚簇中可能包含相同的关系，一个关系可以在某一个聚簇中，但不能同时加入多个聚簇 </a:t>
            </a:r>
          </a:p>
          <a:p>
            <a:pPr lvl="3" eaLnBrk="1" hangingPunct="1">
              <a:lnSpc>
                <a:spcPct val="160000"/>
              </a:lnSpc>
            </a:pPr>
            <a:r>
              <a:rPr lang="zh-CN" altLang="en-US" sz="2400" dirty="0" smtClean="0">
                <a:ea typeface="宋体" pitchFamily="2" charset="-122"/>
              </a:rPr>
              <a:t>从这多个聚簇方案</a:t>
            </a:r>
            <a:r>
              <a:rPr lang="en-US" altLang="zh-CN" sz="2400" dirty="0" smtClean="0">
                <a:ea typeface="宋体" pitchFamily="2" charset="-122"/>
              </a:rPr>
              <a:t>(</a:t>
            </a:r>
            <a:r>
              <a:rPr lang="zh-CN" altLang="en-US" sz="2400" dirty="0" smtClean="0">
                <a:ea typeface="宋体" pitchFamily="2" charset="-122"/>
              </a:rPr>
              <a:t>包括不建立聚簇</a:t>
            </a:r>
            <a:r>
              <a:rPr lang="en-US" altLang="zh-CN" sz="2400" dirty="0" smtClean="0">
                <a:ea typeface="宋体" pitchFamily="2" charset="-122"/>
              </a:rPr>
              <a:t>)</a:t>
            </a:r>
            <a:r>
              <a:rPr lang="zh-CN" altLang="en-US" sz="2400" dirty="0" smtClean="0">
                <a:ea typeface="宋体" pitchFamily="2" charset="-122"/>
              </a:rPr>
              <a:t>中选择一个较优的，即在这个聚簇上运行各种事务的总代价最小</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l" eaLnBrk="1" hangingPunct="1"/>
            <a:r>
              <a:rPr lang="en-US" altLang="zh-CN" sz="2800" smtClean="0">
                <a:latin typeface="楷体_GB2312" pitchFamily="49" charset="-122"/>
                <a:ea typeface="楷体_GB2312" pitchFamily="49" charset="-122"/>
              </a:rPr>
              <a:t>HASH</a:t>
            </a:r>
            <a:r>
              <a:rPr lang="zh-CN" altLang="en-US" sz="2800" smtClean="0">
                <a:latin typeface="楷体_GB2312" pitchFamily="49" charset="-122"/>
                <a:ea typeface="楷体_GB2312" pitchFamily="49" charset="-122"/>
              </a:rPr>
              <a:t>存取方法的选择</a:t>
            </a:r>
          </a:p>
        </p:txBody>
      </p:sp>
      <p:sp>
        <p:nvSpPr>
          <p:cNvPr id="145411" name="Rectangle 3"/>
          <p:cNvSpPr>
            <a:spLocks noGrp="1" noChangeArrowheads="1"/>
          </p:cNvSpPr>
          <p:nvPr>
            <p:ph type="body" idx="1"/>
          </p:nvPr>
        </p:nvSpPr>
        <p:spPr>
          <a:xfrm>
            <a:off x="107504" y="980728"/>
            <a:ext cx="8784976" cy="4968552"/>
          </a:xfrm>
        </p:spPr>
        <p:txBody>
          <a:bodyPr/>
          <a:lstStyle/>
          <a:p>
            <a:pPr eaLnBrk="1" hangingPunct="1">
              <a:lnSpc>
                <a:spcPct val="140000"/>
              </a:lnSpc>
            </a:pPr>
            <a:r>
              <a:rPr lang="zh-CN" altLang="en-US" sz="2400" b="1" dirty="0" smtClean="0">
                <a:ea typeface="宋体" pitchFamily="2" charset="-122"/>
              </a:rPr>
              <a:t>选择</a:t>
            </a:r>
            <a:r>
              <a:rPr lang="en-US" altLang="zh-CN" sz="2400" b="1" dirty="0" smtClean="0">
                <a:ea typeface="宋体" pitchFamily="2" charset="-122"/>
              </a:rPr>
              <a:t>HASH</a:t>
            </a:r>
            <a:r>
              <a:rPr lang="zh-CN" altLang="en-US" sz="2400" b="1" dirty="0" smtClean="0">
                <a:ea typeface="宋体" pitchFamily="2" charset="-122"/>
              </a:rPr>
              <a:t>存取方法的规则</a:t>
            </a:r>
          </a:p>
          <a:p>
            <a:pPr lvl="1" eaLnBrk="1" hangingPunct="1">
              <a:lnSpc>
                <a:spcPct val="130000"/>
              </a:lnSpc>
            </a:pPr>
            <a:r>
              <a:rPr lang="zh-CN" altLang="en-US" dirty="0" smtClean="0">
                <a:ea typeface="宋体" pitchFamily="2" charset="-122"/>
              </a:rPr>
              <a:t>当一个关系满足下列两个条件时，可以选择</a:t>
            </a:r>
            <a:r>
              <a:rPr lang="en-US" altLang="zh-CN" dirty="0" smtClean="0">
                <a:ea typeface="宋体" pitchFamily="2" charset="-122"/>
              </a:rPr>
              <a:t>HASH</a:t>
            </a:r>
            <a:r>
              <a:rPr lang="zh-CN" altLang="en-US" dirty="0" smtClean="0">
                <a:ea typeface="宋体" pitchFamily="2" charset="-122"/>
              </a:rPr>
              <a:t>存取方法</a:t>
            </a:r>
          </a:p>
          <a:p>
            <a:pPr lvl="2" eaLnBrk="1" hangingPunct="1">
              <a:lnSpc>
                <a:spcPct val="130000"/>
              </a:lnSpc>
              <a:buFont typeface="Wingdings" pitchFamily="2" charset="2"/>
              <a:buChar char="Ø"/>
            </a:pPr>
            <a:r>
              <a:rPr lang="zh-CN" altLang="en-US" sz="2400" dirty="0" smtClean="0">
                <a:ea typeface="宋体" pitchFamily="2" charset="-122"/>
              </a:rPr>
              <a:t>该关系的属性主要出现在“</a:t>
            </a:r>
            <a:r>
              <a:rPr lang="zh-CN" altLang="en-US" sz="2400" dirty="0" smtClean="0">
                <a:latin typeface="黑体" panose="02010609060101010101" pitchFamily="49" charset="-122"/>
                <a:ea typeface="黑体" panose="02010609060101010101" pitchFamily="49" charset="-122"/>
              </a:rPr>
              <a:t>等值连接</a:t>
            </a:r>
            <a:r>
              <a:rPr lang="zh-CN" altLang="en-US" sz="2400" dirty="0" smtClean="0">
                <a:ea typeface="宋体" pitchFamily="2" charset="-122"/>
              </a:rPr>
              <a:t>”条件中或主要出现在“</a:t>
            </a:r>
            <a:r>
              <a:rPr lang="zh-CN" altLang="en-US" sz="2400" dirty="0" smtClean="0">
                <a:latin typeface="黑体" panose="02010609060101010101" pitchFamily="49" charset="-122"/>
                <a:ea typeface="黑体" panose="02010609060101010101" pitchFamily="49" charset="-122"/>
              </a:rPr>
              <a:t>相等比较</a:t>
            </a:r>
            <a:r>
              <a:rPr lang="zh-CN" altLang="en-US" sz="2400" dirty="0" smtClean="0">
                <a:ea typeface="宋体" pitchFamily="2" charset="-122"/>
              </a:rPr>
              <a:t>”选择条件中</a:t>
            </a:r>
          </a:p>
          <a:p>
            <a:pPr lvl="2" eaLnBrk="1" hangingPunct="1">
              <a:lnSpc>
                <a:spcPct val="130000"/>
              </a:lnSpc>
              <a:buFont typeface="Wingdings" pitchFamily="2" charset="2"/>
              <a:buChar char="Ø"/>
            </a:pPr>
            <a:r>
              <a:rPr lang="zh-CN" altLang="en-US" sz="2400" dirty="0" smtClean="0">
                <a:ea typeface="宋体" pitchFamily="2" charset="-122"/>
              </a:rPr>
              <a:t>该关系的大小可预知，而且不变； </a:t>
            </a:r>
          </a:p>
          <a:p>
            <a:pPr lvl="2" eaLnBrk="1" hangingPunct="1">
              <a:lnSpc>
                <a:spcPct val="130000"/>
              </a:lnSpc>
              <a:buFontTx/>
              <a:buNone/>
            </a:pPr>
            <a:r>
              <a:rPr lang="zh-CN" altLang="en-US" sz="2400" dirty="0" smtClean="0">
                <a:ea typeface="宋体" pitchFamily="2" charset="-122"/>
              </a:rPr>
              <a:t>         </a:t>
            </a:r>
            <a:r>
              <a:rPr lang="zh-CN" altLang="en-US" sz="2400" b="1" dirty="0" smtClean="0">
                <a:ea typeface="宋体" pitchFamily="2" charset="-122"/>
              </a:rPr>
              <a:t> 或</a:t>
            </a:r>
          </a:p>
          <a:p>
            <a:pPr lvl="2" eaLnBrk="1" hangingPunct="1">
              <a:lnSpc>
                <a:spcPct val="130000"/>
              </a:lnSpc>
              <a:buFontTx/>
              <a:buNone/>
            </a:pPr>
            <a:r>
              <a:rPr lang="zh-CN" altLang="en-US" sz="2400" dirty="0" smtClean="0">
                <a:ea typeface="宋体" pitchFamily="2" charset="-122"/>
              </a:rPr>
              <a:t>  该关系的大小动态改变，但所选用的</a:t>
            </a:r>
            <a:r>
              <a:rPr lang="en-US" altLang="zh-CN" sz="2400" dirty="0" smtClean="0">
                <a:ea typeface="宋体" pitchFamily="2" charset="-122"/>
              </a:rPr>
              <a:t>DBMS</a:t>
            </a:r>
            <a:r>
              <a:rPr lang="zh-CN" altLang="en-US" sz="2400" dirty="0" smtClean="0">
                <a:ea typeface="宋体" pitchFamily="2" charset="-122"/>
              </a:rPr>
              <a:t>提供了动态</a:t>
            </a:r>
            <a:r>
              <a:rPr lang="en-US" altLang="zh-CN" sz="2400" dirty="0" smtClean="0">
                <a:ea typeface="宋体" pitchFamily="2" charset="-122"/>
              </a:rPr>
              <a:t>HASH</a:t>
            </a:r>
            <a:r>
              <a:rPr lang="zh-CN" altLang="en-US" sz="2400" dirty="0" smtClean="0">
                <a:ea typeface="宋体" pitchFamily="2" charset="-122"/>
              </a:rPr>
              <a:t>存取方法</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eaLnBrk="1" hangingPunct="1"/>
            <a:r>
              <a:rPr lang="zh-CN" altLang="en-US" sz="3200" smtClean="0">
                <a:ea typeface="黑体" pitchFamily="2" charset="-122"/>
              </a:rPr>
              <a:t>数据库的物理设计</a:t>
            </a:r>
          </a:p>
        </p:txBody>
      </p:sp>
      <p:sp>
        <p:nvSpPr>
          <p:cNvPr id="4" name="Rectangle 3"/>
          <p:cNvSpPr txBox="1">
            <a:spLocks noChangeArrowheads="1"/>
          </p:cNvSpPr>
          <p:nvPr/>
        </p:nvSpPr>
        <p:spPr bwMode="auto">
          <a:xfrm>
            <a:off x="1176932" y="1052736"/>
            <a:ext cx="6275388"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5.1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数据库物理设计的内容和方法</a:t>
            </a:r>
          </a:p>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5.2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关系模式存取方法选择</a:t>
            </a:r>
          </a:p>
          <a:p>
            <a:pPr marL="0" indent="0" eaLnBrk="1" hangingPunct="1">
              <a:lnSpc>
                <a:spcPct val="160000"/>
              </a:lnSpc>
              <a:buFont typeface="Wingdings" pitchFamily="2" charset="2"/>
              <a:buNone/>
            </a:pPr>
            <a:r>
              <a:rPr lang="en-US" altLang="zh-CN"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5.3  </a:t>
            </a:r>
            <a:r>
              <a:rPr lang="zh-CN" altLang="en-US"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确定数据库的存储结构</a:t>
            </a:r>
          </a:p>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5.4  </a:t>
            </a:r>
            <a:r>
              <a:rPr lang="zh-CN" altLang="en-US" sz="2400" b="1" kern="0" dirty="0" smtClean="0">
                <a:latin typeface="宋体" panose="02010600030101010101" pitchFamily="2" charset="-122"/>
                <a:ea typeface="宋体" panose="02010600030101010101" pitchFamily="2" charset="-122"/>
              </a:rPr>
              <a:t>评价物理结构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宋体" pitchFamily="2" charset="-122"/>
                <a:cs typeface="Times New Roman" pitchFamily="18" charset="0"/>
              </a:rPr>
              <a:t>§1.3  </a:t>
            </a:r>
            <a:r>
              <a:rPr lang="zh-CN" altLang="en-US" sz="3200" dirty="0">
                <a:latin typeface="仿宋" pitchFamily="49" charset="-122"/>
                <a:ea typeface="仿宋" pitchFamily="49" charset="-122"/>
              </a:rPr>
              <a:t>数据库设计的基本步骤</a:t>
            </a:r>
            <a:endParaRPr lang="zh-CN" altLang="en-US" sz="3000" dirty="0" smtClean="0">
              <a:latin typeface="楷体" pitchFamily="49" charset="-122"/>
              <a:ea typeface="楷体" pitchFamily="49" charset="-122"/>
            </a:endParaRPr>
          </a:p>
        </p:txBody>
      </p:sp>
      <p:sp>
        <p:nvSpPr>
          <p:cNvPr id="22531" name="Rectangle 3"/>
          <p:cNvSpPr>
            <a:spLocks noGrp="1" noChangeArrowheads="1"/>
          </p:cNvSpPr>
          <p:nvPr>
            <p:ph type="body" idx="1"/>
          </p:nvPr>
        </p:nvSpPr>
        <p:spPr>
          <a:xfrm>
            <a:off x="107950" y="908050"/>
            <a:ext cx="8497888" cy="2952750"/>
          </a:xfrm>
        </p:spPr>
        <p:txBody>
          <a:bodyPr/>
          <a:lstStyle/>
          <a:p>
            <a:pPr eaLnBrk="1" hangingPunct="1">
              <a:lnSpc>
                <a:spcPct val="170000"/>
              </a:lnSpc>
              <a:buFont typeface="Wingdings" pitchFamily="2" charset="2"/>
              <a:buNone/>
            </a:pPr>
            <a:r>
              <a:rPr lang="en-US" altLang="zh-CN" b="1" dirty="0">
                <a:latin typeface="Times New Roman" pitchFamily="18" charset="0"/>
                <a:ea typeface="黑体" pitchFamily="2" charset="-122"/>
                <a:cs typeface="Times New Roman" pitchFamily="18" charset="0"/>
              </a:rPr>
              <a:t> </a:t>
            </a:r>
            <a:r>
              <a:rPr lang="en-US" altLang="zh-CN" b="1" dirty="0" smtClean="0">
                <a:latin typeface="Times New Roman" pitchFamily="18" charset="0"/>
                <a:ea typeface="黑体" pitchFamily="2" charset="-122"/>
                <a:cs typeface="Times New Roman" pitchFamily="18" charset="0"/>
              </a:rPr>
              <a:t>   6</a:t>
            </a:r>
            <a:r>
              <a:rPr lang="zh-CN" altLang="en-US" b="1" dirty="0" smtClean="0">
                <a:latin typeface="Times New Roman" pitchFamily="18" charset="0"/>
                <a:ea typeface="黑体" pitchFamily="2" charset="-122"/>
                <a:cs typeface="Times New Roman" pitchFamily="18" charset="0"/>
              </a:rPr>
              <a:t>）</a:t>
            </a:r>
            <a:r>
              <a:rPr lang="zh-CN" altLang="en-US" b="1" dirty="0" smtClean="0">
                <a:latin typeface="黑体" pitchFamily="2" charset="-122"/>
                <a:ea typeface="黑体" pitchFamily="2" charset="-122"/>
              </a:rPr>
              <a:t>数据库运行和维护阶段</a:t>
            </a:r>
          </a:p>
          <a:p>
            <a:pPr lvl="2" eaLnBrk="1" hangingPunct="1">
              <a:lnSpc>
                <a:spcPct val="170000"/>
              </a:lnSpc>
            </a:pPr>
            <a:r>
              <a:rPr lang="zh-CN" altLang="en-US" b="1" dirty="0" smtClean="0">
                <a:ea typeface="宋体" pitchFamily="2" charset="-122"/>
              </a:rPr>
              <a:t>数据库应用系统经过试运行后即可投入正式运行</a:t>
            </a:r>
          </a:p>
          <a:p>
            <a:pPr lvl="2" eaLnBrk="1" hangingPunct="1">
              <a:lnSpc>
                <a:spcPct val="170000"/>
              </a:lnSpc>
            </a:pPr>
            <a:r>
              <a:rPr lang="zh-CN" altLang="en-US" b="1" dirty="0" smtClean="0">
                <a:ea typeface="宋体" pitchFamily="2" charset="-122"/>
              </a:rPr>
              <a:t>在数据库系统运行过程中必须不断地对其进行评价、调整与修改</a:t>
            </a:r>
            <a:endParaRPr lang="zh-CN" altLang="en-US" sz="2000" b="1" dirty="0" smtClean="0">
              <a:ea typeface="宋体" pitchFamily="2"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0"/>
            <a:ext cx="8316913" cy="836712"/>
          </a:xfrm>
        </p:spPr>
        <p:txBody>
          <a:bodyPr/>
          <a:lstStyle/>
          <a:p>
            <a:pPr eaLnBrk="1" hangingPunct="1"/>
            <a:r>
              <a:rPr lang="en-US" altLang="zh-CN" sz="3200" dirty="0" smtClean="0">
                <a:latin typeface="Times New Roman" panose="02020603050405020304" pitchFamily="18" charset="0"/>
                <a:ea typeface="Cambria Math"/>
                <a:cs typeface="Times New Roman" panose="02020603050405020304" pitchFamily="18" charset="0"/>
              </a:rPr>
              <a:t>§ 5.3   </a:t>
            </a:r>
            <a:r>
              <a:rPr lang="zh-CN" altLang="en-US" sz="3200" dirty="0" smtClean="0">
                <a:ea typeface="楷体_GB2312" pitchFamily="49" charset="-122"/>
              </a:rPr>
              <a:t>确定数据库的存储结构</a:t>
            </a:r>
          </a:p>
        </p:txBody>
      </p:sp>
      <p:sp>
        <p:nvSpPr>
          <p:cNvPr id="147459" name="Rectangle 3"/>
          <p:cNvSpPr>
            <a:spLocks noGrp="1" noChangeArrowheads="1"/>
          </p:cNvSpPr>
          <p:nvPr>
            <p:ph type="body" idx="1"/>
          </p:nvPr>
        </p:nvSpPr>
        <p:spPr>
          <a:xfrm>
            <a:off x="827336" y="980728"/>
            <a:ext cx="6552976" cy="4536727"/>
          </a:xfrm>
        </p:spPr>
        <p:txBody>
          <a:bodyPr/>
          <a:lstStyle/>
          <a:p>
            <a:pPr eaLnBrk="1" hangingPunct="1">
              <a:lnSpc>
                <a:spcPct val="130000"/>
              </a:lnSpc>
            </a:pPr>
            <a:r>
              <a:rPr lang="zh-CN" altLang="en-US" b="1" dirty="0" smtClean="0">
                <a:ea typeface="宋体" pitchFamily="2" charset="-122"/>
              </a:rPr>
              <a:t> 确定</a:t>
            </a:r>
            <a:r>
              <a:rPr lang="zh-CN" altLang="en-US" b="1" dirty="0" smtClean="0">
                <a:ea typeface="宋体" pitchFamily="2" charset="-122"/>
              </a:rPr>
              <a:t>数据库物理结构的内容</a:t>
            </a:r>
          </a:p>
          <a:p>
            <a:pPr lvl="1" eaLnBrk="1" hangingPunct="1">
              <a:lnSpc>
                <a:spcPct val="130000"/>
              </a:lnSpc>
            </a:pPr>
            <a:r>
              <a:rPr lang="en-US" altLang="zh-CN" b="1" dirty="0" smtClean="0">
                <a:ea typeface="宋体" pitchFamily="2" charset="-122"/>
              </a:rPr>
              <a:t>1. </a:t>
            </a:r>
            <a:r>
              <a:rPr lang="zh-CN" altLang="en-US" b="1" dirty="0" smtClean="0">
                <a:ea typeface="宋体" pitchFamily="2" charset="-122"/>
              </a:rPr>
              <a:t>确定数据的存放位置和存储结构</a:t>
            </a:r>
          </a:p>
          <a:p>
            <a:pPr lvl="2" eaLnBrk="1" hangingPunct="1">
              <a:lnSpc>
                <a:spcPct val="130000"/>
              </a:lnSpc>
              <a:buFont typeface="Wingdings" pitchFamily="2" charset="2"/>
              <a:buChar char="Ø"/>
            </a:pPr>
            <a:r>
              <a:rPr lang="zh-CN" altLang="en-US" sz="2400" dirty="0" smtClean="0">
                <a:ea typeface="宋体" pitchFamily="2" charset="-122"/>
              </a:rPr>
              <a:t> 关系</a:t>
            </a:r>
          </a:p>
          <a:p>
            <a:pPr lvl="2" eaLnBrk="1" hangingPunct="1">
              <a:lnSpc>
                <a:spcPct val="130000"/>
              </a:lnSpc>
              <a:buFont typeface="Wingdings" pitchFamily="2" charset="2"/>
              <a:buChar char="Ø"/>
            </a:pPr>
            <a:r>
              <a:rPr lang="zh-CN" altLang="en-US" sz="2400" dirty="0" smtClean="0">
                <a:ea typeface="宋体" pitchFamily="2" charset="-122"/>
              </a:rPr>
              <a:t> 索引</a:t>
            </a:r>
          </a:p>
          <a:p>
            <a:pPr lvl="2" eaLnBrk="1" hangingPunct="1">
              <a:lnSpc>
                <a:spcPct val="130000"/>
              </a:lnSpc>
              <a:buFont typeface="Wingdings" pitchFamily="2" charset="2"/>
              <a:buChar char="Ø"/>
            </a:pPr>
            <a:r>
              <a:rPr lang="zh-CN" altLang="en-US" sz="2400" dirty="0" smtClean="0">
                <a:ea typeface="宋体" pitchFamily="2" charset="-122"/>
              </a:rPr>
              <a:t> 聚簇</a:t>
            </a:r>
          </a:p>
          <a:p>
            <a:pPr lvl="2" eaLnBrk="1" hangingPunct="1">
              <a:lnSpc>
                <a:spcPct val="130000"/>
              </a:lnSpc>
              <a:buFont typeface="Wingdings" pitchFamily="2" charset="2"/>
              <a:buChar char="Ø"/>
            </a:pPr>
            <a:r>
              <a:rPr lang="zh-CN" altLang="en-US" sz="2400" dirty="0" smtClean="0">
                <a:ea typeface="宋体" pitchFamily="2" charset="-122"/>
              </a:rPr>
              <a:t> 日志</a:t>
            </a:r>
          </a:p>
          <a:p>
            <a:pPr lvl="2" eaLnBrk="1" hangingPunct="1">
              <a:lnSpc>
                <a:spcPct val="130000"/>
              </a:lnSpc>
              <a:buFont typeface="Wingdings" pitchFamily="2" charset="2"/>
              <a:buChar char="Ø"/>
            </a:pPr>
            <a:r>
              <a:rPr lang="zh-CN" altLang="en-US" sz="2400" dirty="0" smtClean="0">
                <a:ea typeface="宋体" pitchFamily="2" charset="-122"/>
              </a:rPr>
              <a:t> 备份</a:t>
            </a:r>
          </a:p>
          <a:p>
            <a:pPr lvl="1" eaLnBrk="1" hangingPunct="1">
              <a:lnSpc>
                <a:spcPct val="130000"/>
              </a:lnSpc>
            </a:pPr>
            <a:r>
              <a:rPr lang="en-US" altLang="zh-CN" b="1" dirty="0" smtClean="0">
                <a:ea typeface="宋体" pitchFamily="2" charset="-122"/>
              </a:rPr>
              <a:t>2. </a:t>
            </a:r>
            <a:r>
              <a:rPr lang="zh-CN" altLang="en-US" b="1" dirty="0" smtClean="0">
                <a:ea typeface="宋体" pitchFamily="2" charset="-122"/>
              </a:rPr>
              <a:t>确定系统配置</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 y="0"/>
            <a:ext cx="8244408" cy="836711"/>
          </a:xfrm>
        </p:spPr>
        <p:txBody>
          <a:bodyPr/>
          <a:lstStyle/>
          <a:p>
            <a:pPr eaLnBrk="1" hangingPunct="1"/>
            <a:r>
              <a:rPr lang="en-US" altLang="zh-CN" sz="3200" dirty="0" smtClean="0">
                <a:latin typeface="Times New Roman" panose="02020603050405020304" pitchFamily="18" charset="0"/>
                <a:ea typeface="Cambria Math"/>
                <a:cs typeface="Times New Roman" panose="02020603050405020304" pitchFamily="18" charset="0"/>
              </a:rPr>
              <a:t>§ 5.3.</a:t>
            </a:r>
            <a:r>
              <a:rPr lang="en-US" altLang="zh-CN" sz="3200" dirty="0" smtClean="0">
                <a:latin typeface="楷体_GB2312" pitchFamily="49" charset="-122"/>
                <a:ea typeface="楷体_GB2312" pitchFamily="49" charset="-122"/>
              </a:rPr>
              <a:t>1 </a:t>
            </a:r>
            <a:r>
              <a:rPr lang="zh-CN" altLang="en-US" sz="3200" dirty="0" smtClean="0">
                <a:latin typeface="楷体_GB2312" pitchFamily="49" charset="-122"/>
                <a:ea typeface="楷体_GB2312" pitchFamily="49" charset="-122"/>
              </a:rPr>
              <a:t>确定数据的存放位置</a:t>
            </a:r>
          </a:p>
        </p:txBody>
      </p:sp>
      <p:sp>
        <p:nvSpPr>
          <p:cNvPr id="148483" name="Rectangle 3"/>
          <p:cNvSpPr>
            <a:spLocks noGrp="1" noChangeArrowheads="1"/>
          </p:cNvSpPr>
          <p:nvPr>
            <p:ph type="body" idx="1"/>
          </p:nvPr>
        </p:nvSpPr>
        <p:spPr>
          <a:xfrm>
            <a:off x="395288" y="981075"/>
            <a:ext cx="8281168" cy="4896197"/>
          </a:xfrm>
        </p:spPr>
        <p:txBody>
          <a:bodyPr/>
          <a:lstStyle/>
          <a:p>
            <a:pPr eaLnBrk="1" hangingPunct="1">
              <a:lnSpc>
                <a:spcPct val="135000"/>
              </a:lnSpc>
              <a:spcBef>
                <a:spcPct val="5000"/>
              </a:spcBef>
            </a:pPr>
            <a:r>
              <a:rPr lang="zh-CN" altLang="en-US" sz="2400" b="1" dirty="0" smtClean="0">
                <a:ea typeface="宋体" pitchFamily="2" charset="-122"/>
              </a:rPr>
              <a:t>确定数据存放位置和存储结构的因素</a:t>
            </a:r>
          </a:p>
          <a:p>
            <a:pPr lvl="1" eaLnBrk="1" hangingPunct="1">
              <a:lnSpc>
                <a:spcPct val="135000"/>
              </a:lnSpc>
              <a:spcBef>
                <a:spcPct val="5000"/>
              </a:spcBef>
            </a:pPr>
            <a:r>
              <a:rPr lang="zh-CN" altLang="en-US" b="1" dirty="0" smtClean="0">
                <a:ea typeface="宋体" pitchFamily="2" charset="-122"/>
              </a:rPr>
              <a:t>存取时间</a:t>
            </a:r>
          </a:p>
          <a:p>
            <a:pPr lvl="1" eaLnBrk="1" hangingPunct="1">
              <a:lnSpc>
                <a:spcPct val="135000"/>
              </a:lnSpc>
              <a:spcBef>
                <a:spcPct val="5000"/>
              </a:spcBef>
            </a:pPr>
            <a:r>
              <a:rPr lang="zh-CN" altLang="en-US" b="1" dirty="0" smtClean="0">
                <a:ea typeface="宋体" pitchFamily="2" charset="-122"/>
              </a:rPr>
              <a:t>存储空间利用率</a:t>
            </a:r>
          </a:p>
          <a:p>
            <a:pPr lvl="1" eaLnBrk="1" hangingPunct="1">
              <a:lnSpc>
                <a:spcPct val="135000"/>
              </a:lnSpc>
              <a:spcBef>
                <a:spcPct val="5000"/>
              </a:spcBef>
            </a:pPr>
            <a:r>
              <a:rPr lang="zh-CN" altLang="en-US" b="1" dirty="0" smtClean="0">
                <a:ea typeface="宋体" pitchFamily="2" charset="-122"/>
              </a:rPr>
              <a:t>维护代价</a:t>
            </a:r>
          </a:p>
          <a:p>
            <a:pPr lvl="1" eaLnBrk="1" hangingPunct="1">
              <a:lnSpc>
                <a:spcPct val="135000"/>
              </a:lnSpc>
              <a:spcBef>
                <a:spcPct val="5000"/>
              </a:spcBef>
              <a:buFont typeface="Wingdings" pitchFamily="2" charset="2"/>
              <a:buNone/>
            </a:pPr>
            <a:r>
              <a:rPr lang="zh-CN" altLang="en-US" dirty="0" smtClean="0">
                <a:ea typeface="宋体" pitchFamily="2" charset="-122"/>
              </a:rPr>
              <a:t>    这三个方面常常是相互矛盾的</a:t>
            </a:r>
          </a:p>
          <a:p>
            <a:pPr lvl="1" eaLnBrk="1" hangingPunct="1">
              <a:lnSpc>
                <a:spcPct val="135000"/>
              </a:lnSpc>
              <a:spcBef>
                <a:spcPct val="5000"/>
              </a:spcBef>
              <a:buFont typeface="Wingdings" pitchFamily="2" charset="2"/>
              <a:buNone/>
            </a:pPr>
            <a:r>
              <a:rPr lang="zh-CN" altLang="en-US" dirty="0" smtClean="0">
                <a:ea typeface="宋体" pitchFamily="2" charset="-122"/>
              </a:rPr>
              <a:t>    例：消除一切冗余数据虽能够节约存储空间和减少维护代价，但往往会导致检索代价的增加</a:t>
            </a:r>
          </a:p>
          <a:p>
            <a:pPr lvl="1" eaLnBrk="1" hangingPunct="1">
              <a:lnSpc>
                <a:spcPct val="135000"/>
              </a:lnSpc>
              <a:spcBef>
                <a:spcPct val="5000"/>
              </a:spcBef>
              <a:buFont typeface="Wingdings" pitchFamily="2" charset="2"/>
              <a:buNone/>
            </a:pPr>
            <a:r>
              <a:rPr lang="zh-CN" altLang="en-US" dirty="0" smtClean="0">
                <a:ea typeface="宋体" pitchFamily="2" charset="-122"/>
              </a:rPr>
              <a:t>    必须进行权衡，选择一个折中方案</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5.3.</a:t>
            </a:r>
            <a:r>
              <a:rPr lang="en-US" altLang="zh-CN" sz="3200" dirty="0" smtClean="0">
                <a:latin typeface="楷体_GB2312" pitchFamily="49" charset="-122"/>
                <a:ea typeface="楷体_GB2312" pitchFamily="49" charset="-122"/>
              </a:rPr>
              <a:t>1 </a:t>
            </a:r>
            <a:r>
              <a:rPr lang="zh-CN" altLang="en-US" sz="3200" dirty="0" smtClean="0">
                <a:latin typeface="楷体_GB2312" pitchFamily="49" charset="-122"/>
                <a:ea typeface="楷体_GB2312" pitchFamily="49" charset="-122"/>
              </a:rPr>
              <a:t>确定数据的存放位置</a:t>
            </a:r>
            <a:r>
              <a:rPr lang="en-US" altLang="zh-CN" sz="3200" dirty="0" smtClean="0">
                <a:latin typeface="楷体_GB2312" pitchFamily="49" charset="-122"/>
                <a:ea typeface="楷体_GB2312" pitchFamily="49" charset="-122"/>
              </a:rPr>
              <a:t>(</a:t>
            </a:r>
            <a:r>
              <a:rPr lang="zh-CN" altLang="en-US" sz="3200" dirty="0" smtClean="0">
                <a:latin typeface="楷体_GB2312" pitchFamily="49" charset="-122"/>
                <a:ea typeface="楷体_GB2312" pitchFamily="49" charset="-122"/>
              </a:rPr>
              <a:t>续</a:t>
            </a:r>
            <a:r>
              <a:rPr lang="en-US" altLang="zh-CN" sz="3200" dirty="0" smtClean="0">
                <a:latin typeface="楷体_GB2312" pitchFamily="49" charset="-122"/>
                <a:ea typeface="楷体_GB2312" pitchFamily="49" charset="-122"/>
              </a:rPr>
              <a:t>1)</a:t>
            </a:r>
          </a:p>
        </p:txBody>
      </p:sp>
      <p:sp>
        <p:nvSpPr>
          <p:cNvPr id="149507" name="Rectangle 3"/>
          <p:cNvSpPr>
            <a:spLocks noGrp="1" noChangeArrowheads="1"/>
          </p:cNvSpPr>
          <p:nvPr>
            <p:ph type="body" idx="1"/>
          </p:nvPr>
        </p:nvSpPr>
        <p:spPr>
          <a:xfrm>
            <a:off x="468313" y="1196975"/>
            <a:ext cx="8351837" cy="3455988"/>
          </a:xfrm>
        </p:spPr>
        <p:txBody>
          <a:bodyPr/>
          <a:lstStyle/>
          <a:p>
            <a:pPr eaLnBrk="1" hangingPunct="1">
              <a:lnSpc>
                <a:spcPct val="150000"/>
              </a:lnSpc>
            </a:pPr>
            <a:r>
              <a:rPr lang="zh-CN" altLang="en-US" b="1" dirty="0" smtClean="0">
                <a:ea typeface="宋体" pitchFamily="2" charset="-122"/>
              </a:rPr>
              <a:t>基本原则</a:t>
            </a:r>
          </a:p>
          <a:p>
            <a:pPr lvl="1" eaLnBrk="1" hangingPunct="1">
              <a:lnSpc>
                <a:spcPct val="150000"/>
              </a:lnSpc>
            </a:pPr>
            <a:r>
              <a:rPr lang="zh-CN" altLang="en-US" b="1" dirty="0" smtClean="0">
                <a:ea typeface="宋体" pitchFamily="2" charset="-122"/>
              </a:rPr>
              <a:t>根据应用情况将</a:t>
            </a:r>
          </a:p>
          <a:p>
            <a:pPr lvl="2" eaLnBrk="1" hangingPunct="1">
              <a:lnSpc>
                <a:spcPct val="150000"/>
              </a:lnSpc>
              <a:buFont typeface="Wingdings" pitchFamily="2" charset="2"/>
              <a:buChar char="Ø"/>
            </a:pPr>
            <a:r>
              <a:rPr lang="zh-CN" altLang="en-US" sz="2400" dirty="0" smtClean="0">
                <a:ea typeface="宋体" pitchFamily="2" charset="-122"/>
              </a:rPr>
              <a:t> 易变部分与稳定部分分开存放</a:t>
            </a:r>
          </a:p>
          <a:p>
            <a:pPr lvl="2" eaLnBrk="1" hangingPunct="1">
              <a:lnSpc>
                <a:spcPct val="150000"/>
              </a:lnSpc>
              <a:buFont typeface="Wingdings" pitchFamily="2" charset="2"/>
              <a:buChar char="Ø"/>
            </a:pPr>
            <a:r>
              <a:rPr lang="zh-CN" altLang="en-US" sz="2400" dirty="0" smtClean="0">
                <a:ea typeface="宋体" pitchFamily="2" charset="-122"/>
              </a:rPr>
              <a:t> 存取频率较高部分与存取频率较低部分，分开存放</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0"/>
            <a:ext cx="8244408" cy="764704"/>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5.3.</a:t>
            </a:r>
            <a:r>
              <a:rPr lang="en-US" altLang="zh-CN" sz="3200" dirty="0" smtClean="0">
                <a:latin typeface="楷体_GB2312" pitchFamily="49" charset="-122"/>
                <a:ea typeface="楷体_GB2312" pitchFamily="49" charset="-122"/>
              </a:rPr>
              <a:t>1 </a:t>
            </a:r>
            <a:r>
              <a:rPr lang="zh-CN" altLang="en-US" sz="3200" dirty="0" smtClean="0">
                <a:latin typeface="楷体_GB2312" pitchFamily="49" charset="-122"/>
                <a:ea typeface="楷体_GB2312" pitchFamily="49" charset="-122"/>
              </a:rPr>
              <a:t>确定数据的存放位置</a:t>
            </a:r>
            <a:r>
              <a:rPr lang="en-US" altLang="zh-CN" sz="3200" dirty="0" smtClean="0">
                <a:latin typeface="楷体_GB2312" pitchFamily="49" charset="-122"/>
                <a:ea typeface="楷体_GB2312" pitchFamily="49" charset="-122"/>
              </a:rPr>
              <a:t>(</a:t>
            </a:r>
            <a:r>
              <a:rPr lang="zh-CN" altLang="en-US" sz="3200" dirty="0" smtClean="0">
                <a:latin typeface="楷体_GB2312" pitchFamily="49" charset="-122"/>
                <a:ea typeface="楷体_GB2312" pitchFamily="49" charset="-122"/>
              </a:rPr>
              <a:t>续</a:t>
            </a:r>
            <a:r>
              <a:rPr lang="en-US" altLang="zh-CN" sz="3200" dirty="0" smtClean="0">
                <a:latin typeface="楷体_GB2312" pitchFamily="49" charset="-122"/>
                <a:ea typeface="楷体_GB2312" pitchFamily="49" charset="-122"/>
              </a:rPr>
              <a:t>2)</a:t>
            </a:r>
          </a:p>
        </p:txBody>
      </p:sp>
      <p:sp>
        <p:nvSpPr>
          <p:cNvPr id="150531" name="Rectangle 3"/>
          <p:cNvSpPr>
            <a:spLocks noGrp="1" noChangeArrowheads="1"/>
          </p:cNvSpPr>
          <p:nvPr>
            <p:ph type="body" idx="1"/>
          </p:nvPr>
        </p:nvSpPr>
        <p:spPr>
          <a:xfrm>
            <a:off x="323527" y="908050"/>
            <a:ext cx="8352929" cy="5113338"/>
          </a:xfrm>
        </p:spPr>
        <p:txBody>
          <a:bodyPr/>
          <a:lstStyle/>
          <a:p>
            <a:pPr lvl="1" eaLnBrk="1" hangingPunct="1">
              <a:buFont typeface="Wingdings" pitchFamily="2" charset="2"/>
              <a:buNone/>
            </a:pPr>
            <a:r>
              <a:rPr lang="en-US" altLang="zh-CN" b="1" dirty="0" smtClean="0">
                <a:ea typeface="宋体" pitchFamily="2" charset="-122"/>
              </a:rPr>
              <a:t>【</a:t>
            </a:r>
            <a:r>
              <a:rPr lang="zh-CN" altLang="en-US" b="1" dirty="0" smtClean="0">
                <a:ea typeface="宋体" pitchFamily="2" charset="-122"/>
              </a:rPr>
              <a:t>例</a:t>
            </a:r>
            <a:r>
              <a:rPr lang="en-US" altLang="zh-CN" b="1" dirty="0" smtClean="0">
                <a:ea typeface="宋体" pitchFamily="2" charset="-122"/>
              </a:rPr>
              <a:t>】</a:t>
            </a:r>
            <a:endParaRPr lang="zh-CN" altLang="en-US" b="1" dirty="0" smtClean="0">
              <a:ea typeface="宋体" pitchFamily="2" charset="-122"/>
            </a:endParaRPr>
          </a:p>
          <a:p>
            <a:pPr eaLnBrk="1" hangingPunct="1">
              <a:lnSpc>
                <a:spcPct val="160000"/>
              </a:lnSpc>
              <a:spcBef>
                <a:spcPct val="60000"/>
              </a:spcBef>
              <a:buFont typeface="Wingdings" pitchFamily="2" charset="2"/>
              <a:buChar char="Ø"/>
            </a:pPr>
            <a:r>
              <a:rPr lang="zh-CN" altLang="en-US" sz="2400" dirty="0" smtClean="0">
                <a:ea typeface="宋体" pitchFamily="2" charset="-122"/>
              </a:rPr>
              <a:t>如果计算机有多个磁盘或磁盘阵列 ，可以考虑将表和索引分别放在不同的磁盘上，在查询时，由于磁盘驱动器并行工作，可以提高物理</a:t>
            </a:r>
            <a:r>
              <a:rPr lang="en-US" altLang="zh-CN" sz="2400" dirty="0" smtClean="0">
                <a:ea typeface="宋体" pitchFamily="2" charset="-122"/>
              </a:rPr>
              <a:t>I/O</a:t>
            </a:r>
            <a:r>
              <a:rPr lang="zh-CN" altLang="en-US" sz="2400" dirty="0" smtClean="0">
                <a:ea typeface="宋体" pitchFamily="2" charset="-122"/>
              </a:rPr>
              <a:t>读写的效率 </a:t>
            </a:r>
            <a:endParaRPr lang="en-US" altLang="zh-CN" sz="2400" dirty="0" smtClean="0">
              <a:ea typeface="宋体" pitchFamily="2" charset="-122"/>
            </a:endParaRPr>
          </a:p>
          <a:p>
            <a:pPr eaLnBrk="1" hangingPunct="1">
              <a:lnSpc>
                <a:spcPct val="160000"/>
              </a:lnSpc>
              <a:spcBef>
                <a:spcPts val="0"/>
              </a:spcBef>
              <a:buFont typeface="Wingdings" pitchFamily="2" charset="2"/>
              <a:buChar char="Ø"/>
            </a:pPr>
            <a:r>
              <a:rPr lang="zh-CN" altLang="en-US" sz="2400" dirty="0" smtClean="0">
                <a:ea typeface="宋体" pitchFamily="2" charset="-122"/>
              </a:rPr>
              <a:t>可以将比较大的表分别放在两个磁盘上，以加快存取速度，这在多用户环境下特别有效</a:t>
            </a:r>
          </a:p>
          <a:p>
            <a:pPr eaLnBrk="1" hangingPunct="1">
              <a:lnSpc>
                <a:spcPct val="180000"/>
              </a:lnSpc>
              <a:spcBef>
                <a:spcPts val="0"/>
              </a:spcBef>
              <a:buFont typeface="Wingdings" pitchFamily="2" charset="2"/>
              <a:buChar char="Ø"/>
            </a:pPr>
            <a:r>
              <a:rPr lang="zh-CN" altLang="en-US" sz="2400" dirty="0" smtClean="0">
                <a:ea typeface="宋体" pitchFamily="2" charset="-122"/>
              </a:rPr>
              <a:t>可以将日志文件与数据库对象（表、索引等）放在不同的磁盘以改进系统的性能</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a:t>
            </a:r>
            <a:r>
              <a:rPr lang="en-US" altLang="zh-CN" sz="3200" dirty="0" smtClean="0">
                <a:latin typeface="Times New Roman" panose="02020603050405020304" pitchFamily="18" charset="0"/>
                <a:ea typeface="Cambria Math"/>
                <a:cs typeface="Times New Roman" panose="02020603050405020304" pitchFamily="18" charset="0"/>
              </a:rPr>
              <a:t>5.3.</a:t>
            </a:r>
            <a:r>
              <a:rPr lang="en-US" altLang="zh-CN" sz="3200" dirty="0" smtClean="0">
                <a:latin typeface="Times New Roman" panose="02020603050405020304" pitchFamily="18" charset="0"/>
                <a:ea typeface="楷体_GB2312" pitchFamily="49" charset="-122"/>
                <a:cs typeface="Times New Roman" panose="02020603050405020304" pitchFamily="18" charset="0"/>
              </a:rPr>
              <a:t>2  </a:t>
            </a:r>
            <a:r>
              <a:rPr lang="zh-CN" altLang="en-US" sz="3200" dirty="0" smtClean="0">
                <a:latin typeface="楷体_GB2312" pitchFamily="49" charset="-122"/>
                <a:ea typeface="楷体_GB2312" pitchFamily="49" charset="-122"/>
              </a:rPr>
              <a:t>确定系统配置</a:t>
            </a:r>
          </a:p>
        </p:txBody>
      </p:sp>
      <p:sp>
        <p:nvSpPr>
          <p:cNvPr id="151555" name="Rectangle 3"/>
          <p:cNvSpPr>
            <a:spLocks noGrp="1" noChangeArrowheads="1"/>
          </p:cNvSpPr>
          <p:nvPr>
            <p:ph type="body" idx="1"/>
          </p:nvPr>
        </p:nvSpPr>
        <p:spPr>
          <a:xfrm>
            <a:off x="468313" y="981075"/>
            <a:ext cx="8229600" cy="4495800"/>
          </a:xfrm>
        </p:spPr>
        <p:txBody>
          <a:bodyPr/>
          <a:lstStyle/>
          <a:p>
            <a:pPr eaLnBrk="1" hangingPunct="1">
              <a:lnSpc>
                <a:spcPct val="125000"/>
              </a:lnSpc>
            </a:pPr>
            <a:r>
              <a:rPr lang="en-US" altLang="zh-CN" sz="2400" b="1" dirty="0" smtClean="0">
                <a:latin typeface="宋体" pitchFamily="2" charset="-122"/>
                <a:ea typeface="宋体" pitchFamily="2" charset="-122"/>
              </a:rPr>
              <a:t>DBMS</a:t>
            </a:r>
            <a:r>
              <a:rPr lang="zh-CN" altLang="en-US" sz="2400" b="1" dirty="0" smtClean="0">
                <a:latin typeface="宋体" pitchFamily="2" charset="-122"/>
                <a:ea typeface="宋体" pitchFamily="2" charset="-122"/>
              </a:rPr>
              <a:t>产品一般都提供了一些存储分配参数</a:t>
            </a:r>
          </a:p>
          <a:p>
            <a:pPr lvl="1" eaLnBrk="1" hangingPunct="1">
              <a:lnSpc>
                <a:spcPct val="125000"/>
              </a:lnSpc>
            </a:pPr>
            <a:r>
              <a:rPr lang="zh-CN" altLang="en-US" dirty="0" smtClean="0">
                <a:latin typeface="宋体" pitchFamily="2" charset="-122"/>
                <a:ea typeface="宋体" pitchFamily="2" charset="-122"/>
              </a:rPr>
              <a:t> 同时使用数据库的用户数</a:t>
            </a:r>
          </a:p>
          <a:p>
            <a:pPr lvl="1" eaLnBrk="1" hangingPunct="1">
              <a:lnSpc>
                <a:spcPct val="125000"/>
              </a:lnSpc>
            </a:pPr>
            <a:r>
              <a:rPr lang="zh-CN" altLang="en-US" dirty="0" smtClean="0">
                <a:latin typeface="宋体" pitchFamily="2" charset="-122"/>
                <a:ea typeface="宋体" pitchFamily="2" charset="-122"/>
              </a:rPr>
              <a:t> 同时打开的数据库对象数</a:t>
            </a:r>
          </a:p>
          <a:p>
            <a:pPr lvl="1" eaLnBrk="1" hangingPunct="1">
              <a:lnSpc>
                <a:spcPct val="125000"/>
              </a:lnSpc>
            </a:pPr>
            <a:r>
              <a:rPr lang="zh-CN" altLang="en-US" dirty="0" smtClean="0">
                <a:latin typeface="宋体" pitchFamily="2" charset="-122"/>
                <a:ea typeface="宋体" pitchFamily="2" charset="-122"/>
              </a:rPr>
              <a:t> 内存分配参数 </a:t>
            </a:r>
          </a:p>
          <a:p>
            <a:pPr lvl="1" eaLnBrk="1" hangingPunct="1">
              <a:lnSpc>
                <a:spcPct val="125000"/>
              </a:lnSpc>
            </a:pPr>
            <a:r>
              <a:rPr lang="zh-CN" altLang="en-US" dirty="0" smtClean="0">
                <a:latin typeface="宋体" pitchFamily="2" charset="-122"/>
                <a:ea typeface="宋体" pitchFamily="2" charset="-122"/>
              </a:rPr>
              <a:t> 使用的缓冲区长度、个数</a:t>
            </a:r>
          </a:p>
          <a:p>
            <a:pPr lvl="1" eaLnBrk="1" hangingPunct="1">
              <a:lnSpc>
                <a:spcPct val="125000"/>
              </a:lnSpc>
            </a:pPr>
            <a:r>
              <a:rPr lang="zh-CN" altLang="en-US" dirty="0" smtClean="0">
                <a:latin typeface="宋体" pitchFamily="2" charset="-122"/>
                <a:ea typeface="宋体" pitchFamily="2" charset="-122"/>
              </a:rPr>
              <a:t> 存储分配参数 </a:t>
            </a:r>
          </a:p>
          <a:p>
            <a:pPr lvl="1" eaLnBrk="1" hangingPunct="1">
              <a:lnSpc>
                <a:spcPct val="125000"/>
              </a:lnSpc>
            </a:pPr>
            <a:r>
              <a:rPr lang="zh-CN" altLang="en-US" b="1" dirty="0" smtClean="0">
                <a:latin typeface="宋体" pitchFamily="2" charset="-122"/>
                <a:ea typeface="宋体" pitchFamily="2" charset="-122"/>
              </a:rPr>
              <a:t> </a:t>
            </a:r>
            <a:r>
              <a:rPr lang="en-US" altLang="zh-CN" b="1" dirty="0" smtClean="0">
                <a:latin typeface="宋体" pitchFamily="2" charset="-122"/>
                <a:ea typeface="宋体" pitchFamily="2" charset="-122"/>
              </a:rPr>
              <a:t>……</a:t>
            </a:r>
          </a:p>
          <a:p>
            <a:pPr lvl="1" eaLnBrk="1" hangingPunct="1"/>
            <a:endParaRPr lang="en-US" altLang="zh-CN" dirty="0" smtClean="0">
              <a:latin typeface="宋体" pitchFamily="2" charset="-122"/>
              <a:ea typeface="宋体" pitchFamily="2" charset="-122"/>
            </a:endParaRPr>
          </a:p>
          <a:p>
            <a:pPr lvl="1" eaLnBrk="1" hangingPunct="1"/>
            <a:endParaRPr lang="en-US" altLang="zh-CN" sz="2600" dirty="0" smtClean="0">
              <a:ea typeface="宋体" pitchFamily="2"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l" eaLnBrk="1" hangingPunct="1"/>
            <a:r>
              <a:rPr lang="zh-CN" altLang="en-US" sz="3200" smtClean="0">
                <a:ea typeface="黑体" pitchFamily="2" charset="-122"/>
              </a:rPr>
              <a:t>数据库的物理设计</a:t>
            </a:r>
          </a:p>
        </p:txBody>
      </p:sp>
      <p:sp>
        <p:nvSpPr>
          <p:cNvPr id="5" name="Rectangle 3"/>
          <p:cNvSpPr txBox="1">
            <a:spLocks noChangeArrowheads="1"/>
          </p:cNvSpPr>
          <p:nvPr/>
        </p:nvSpPr>
        <p:spPr bwMode="auto">
          <a:xfrm>
            <a:off x="1176932" y="1052736"/>
            <a:ext cx="6275388"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5.1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数据库物理设计的内容和方法</a:t>
            </a:r>
          </a:p>
          <a:p>
            <a:pPr marL="0" indent="0" eaLnBrk="1" hangingPunct="1">
              <a:lnSpc>
                <a:spcPct val="160000"/>
              </a:lnSpc>
              <a:buFont typeface="Wingdings" pitchFamily="2" charset="2"/>
              <a:buNone/>
            </a:pPr>
            <a:r>
              <a:rPr lang="en-US" altLang="zh-CN" sz="2400" b="1" kern="0" dirty="0" smtClean="0">
                <a:latin typeface="Times New Roman" panose="02020603050405020304" pitchFamily="18" charset="0"/>
                <a:ea typeface="宋体" panose="02010600030101010101" pitchFamily="2" charset="-122"/>
                <a:cs typeface="Times New Roman" panose="02020603050405020304" pitchFamily="18" charset="0"/>
              </a:rPr>
              <a:t>5.2  </a:t>
            </a:r>
            <a:r>
              <a:rPr lang="zh-CN" altLang="en-US" sz="2400" b="1" kern="0" dirty="0" smtClean="0">
                <a:latin typeface="Times New Roman" panose="02020603050405020304" pitchFamily="18" charset="0"/>
                <a:ea typeface="宋体" panose="02010600030101010101" pitchFamily="2" charset="-122"/>
                <a:cs typeface="Times New Roman" panose="02020603050405020304" pitchFamily="18" charset="0"/>
              </a:rPr>
              <a:t>关系模式存取方法选择</a:t>
            </a:r>
          </a:p>
          <a:p>
            <a:pPr marL="0" indent="0" eaLnBrk="1" hangingPunct="1">
              <a:lnSpc>
                <a:spcPct val="160000"/>
              </a:lnSpc>
              <a:buFont typeface="Wingdings" pitchFamily="2" charset="2"/>
              <a:buNone/>
            </a:pPr>
            <a:r>
              <a:rPr lang="en-US" altLang="zh-CN" sz="2400" b="1" kern="0" dirty="0" smtClean="0">
                <a:solidFill>
                  <a:srgbClr val="130A36"/>
                </a:solidFill>
                <a:latin typeface="Times New Roman" panose="02020603050405020304" pitchFamily="18" charset="0"/>
                <a:ea typeface="宋体" panose="02010600030101010101" pitchFamily="2" charset="-122"/>
                <a:cs typeface="Times New Roman" panose="02020603050405020304" pitchFamily="18" charset="0"/>
              </a:rPr>
              <a:t>5.3  </a:t>
            </a:r>
            <a:r>
              <a:rPr lang="zh-CN" altLang="en-US" sz="2400" b="1" kern="0" dirty="0" smtClean="0">
                <a:solidFill>
                  <a:srgbClr val="130A36"/>
                </a:solidFill>
                <a:latin typeface="Times New Roman" panose="02020603050405020304" pitchFamily="18" charset="0"/>
                <a:ea typeface="宋体" panose="02010600030101010101" pitchFamily="2" charset="-122"/>
                <a:cs typeface="Times New Roman" panose="02020603050405020304" pitchFamily="18" charset="0"/>
              </a:rPr>
              <a:t>确定数据库的存储结构</a:t>
            </a:r>
          </a:p>
          <a:p>
            <a:pPr marL="0" indent="0" eaLnBrk="1" hangingPunct="1">
              <a:lnSpc>
                <a:spcPct val="160000"/>
              </a:lnSpc>
              <a:buFont typeface="Wingdings" pitchFamily="2" charset="2"/>
              <a:buNone/>
            </a:pPr>
            <a:r>
              <a:rPr lang="en-US" altLang="zh-CN" sz="2400" b="1" kern="0" dirty="0" smtClean="0">
                <a:solidFill>
                  <a:srgbClr val="3333FF"/>
                </a:solidFill>
                <a:latin typeface="Times New Roman" panose="02020603050405020304" pitchFamily="18" charset="0"/>
                <a:ea typeface="宋体" panose="02010600030101010101" pitchFamily="2" charset="-122"/>
                <a:cs typeface="Times New Roman" panose="02020603050405020304" pitchFamily="18" charset="0"/>
              </a:rPr>
              <a:t>5.4  </a:t>
            </a:r>
            <a:r>
              <a:rPr lang="zh-CN" altLang="en-US" sz="2400" b="1" kern="0" dirty="0" smtClean="0">
                <a:solidFill>
                  <a:srgbClr val="3333FF"/>
                </a:solidFill>
                <a:latin typeface="宋体" panose="02010600030101010101" pitchFamily="2" charset="-122"/>
                <a:ea typeface="宋体" panose="02010600030101010101" pitchFamily="2" charset="-122"/>
              </a:rPr>
              <a:t>评价物理结构</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4924" y="0"/>
            <a:ext cx="8209483" cy="836711"/>
          </a:xfrm>
        </p:spPr>
        <p:txBody>
          <a:bodyPr/>
          <a:lstStyle/>
          <a:p>
            <a:pPr eaLnBrk="1" hangingPunct="1"/>
            <a:r>
              <a:rPr lang="en-US" altLang="zh-CN" sz="3200" dirty="0" smtClean="0">
                <a:latin typeface="Times New Roman" panose="02020603050405020304" pitchFamily="18" charset="0"/>
                <a:ea typeface="Cambria Math"/>
                <a:cs typeface="Times New Roman" panose="02020603050405020304" pitchFamily="18" charset="0"/>
              </a:rPr>
              <a:t>§ 5.4 </a:t>
            </a:r>
            <a:r>
              <a:rPr lang="zh-CN" altLang="en-US" sz="3200" dirty="0" smtClean="0">
                <a:ea typeface="楷体_GB2312" pitchFamily="49" charset="-122"/>
              </a:rPr>
              <a:t>评价物理结构</a:t>
            </a:r>
          </a:p>
        </p:txBody>
      </p:sp>
      <p:sp>
        <p:nvSpPr>
          <p:cNvPr id="153603" name="Rectangle 3"/>
          <p:cNvSpPr>
            <a:spLocks noGrp="1" noChangeArrowheads="1"/>
          </p:cNvSpPr>
          <p:nvPr>
            <p:ph type="body" idx="1"/>
          </p:nvPr>
        </p:nvSpPr>
        <p:spPr>
          <a:xfrm>
            <a:off x="395536" y="1052736"/>
            <a:ext cx="8507288" cy="4495800"/>
          </a:xfrm>
        </p:spPr>
        <p:txBody>
          <a:bodyPr/>
          <a:lstStyle/>
          <a:p>
            <a:pPr eaLnBrk="1" hangingPunct="1">
              <a:lnSpc>
                <a:spcPct val="160000"/>
              </a:lnSpc>
            </a:pPr>
            <a:r>
              <a:rPr lang="zh-CN" altLang="en-US" sz="2400" b="1" dirty="0" smtClean="0">
                <a:ea typeface="宋体" pitchFamily="2" charset="-122"/>
              </a:rPr>
              <a:t>评价内容</a:t>
            </a:r>
          </a:p>
          <a:p>
            <a:pPr lvl="1" eaLnBrk="1" hangingPunct="1">
              <a:lnSpc>
                <a:spcPct val="160000"/>
              </a:lnSpc>
            </a:pPr>
            <a:r>
              <a:rPr lang="zh-CN" altLang="en-US" dirty="0" smtClean="0">
                <a:ea typeface="宋体" pitchFamily="2" charset="-122"/>
              </a:rPr>
              <a:t>对数据库物理设计过程中产生的多种方案进行细致的评价，从中选择一个较优的方案作为数据库的物理结构</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Cambria Math"/>
                <a:cs typeface="Times New Roman" panose="02020603050405020304" pitchFamily="18" charset="0"/>
              </a:rPr>
              <a:t>§ 5.4 </a:t>
            </a:r>
            <a:r>
              <a:rPr lang="zh-CN" altLang="en-US" sz="3200" dirty="0">
                <a:ea typeface="楷体_GB2312" pitchFamily="49" charset="-122"/>
              </a:rPr>
              <a:t>评价物理结构</a:t>
            </a:r>
            <a:endParaRPr lang="zh-CN" altLang="en-US" sz="2800" dirty="0" smtClean="0">
              <a:ea typeface="楷体_GB2312" pitchFamily="49" charset="-122"/>
            </a:endParaRPr>
          </a:p>
        </p:txBody>
      </p:sp>
      <p:sp>
        <p:nvSpPr>
          <p:cNvPr id="154627" name="Rectangle 3"/>
          <p:cNvSpPr>
            <a:spLocks noGrp="1" noChangeArrowheads="1"/>
          </p:cNvSpPr>
          <p:nvPr>
            <p:ph type="body" idx="1"/>
          </p:nvPr>
        </p:nvSpPr>
        <p:spPr>
          <a:xfrm>
            <a:off x="323850" y="981075"/>
            <a:ext cx="8640763" cy="4824413"/>
          </a:xfrm>
        </p:spPr>
        <p:txBody>
          <a:bodyPr/>
          <a:lstStyle/>
          <a:p>
            <a:pPr eaLnBrk="1" hangingPunct="1">
              <a:lnSpc>
                <a:spcPct val="150000"/>
              </a:lnSpc>
            </a:pPr>
            <a:r>
              <a:rPr lang="zh-CN" altLang="en-US" sz="2400" b="1" dirty="0" smtClean="0">
                <a:ea typeface="宋体" pitchFamily="2" charset="-122"/>
              </a:rPr>
              <a:t>评价方法（完全依赖于所选用的</a:t>
            </a:r>
            <a:r>
              <a:rPr lang="en-US" altLang="zh-CN" sz="2400" b="1" dirty="0" smtClean="0">
                <a:ea typeface="宋体" pitchFamily="2" charset="-122"/>
              </a:rPr>
              <a:t>DBMS </a:t>
            </a:r>
            <a:r>
              <a:rPr lang="zh-CN" altLang="en-US" sz="2400" b="1" dirty="0" smtClean="0">
                <a:ea typeface="宋体" pitchFamily="2" charset="-122"/>
              </a:rPr>
              <a:t>）</a:t>
            </a:r>
          </a:p>
          <a:p>
            <a:pPr lvl="1" eaLnBrk="1" hangingPunct="1">
              <a:lnSpc>
                <a:spcPct val="150000"/>
              </a:lnSpc>
            </a:pPr>
            <a:r>
              <a:rPr lang="zh-CN" altLang="en-US" b="1" dirty="0" smtClean="0">
                <a:ea typeface="宋体" pitchFamily="2" charset="-122"/>
              </a:rPr>
              <a:t>定量估算各种方案</a:t>
            </a:r>
          </a:p>
          <a:p>
            <a:pPr lvl="2" eaLnBrk="1" hangingPunct="1">
              <a:lnSpc>
                <a:spcPct val="150000"/>
              </a:lnSpc>
              <a:buFont typeface="Wingdings" pitchFamily="2" charset="2"/>
              <a:buChar char="Ø"/>
            </a:pPr>
            <a:r>
              <a:rPr lang="zh-CN" altLang="en-US" dirty="0" smtClean="0">
                <a:ea typeface="宋体" pitchFamily="2" charset="-122"/>
              </a:rPr>
              <a:t> 存储空间</a:t>
            </a:r>
          </a:p>
          <a:p>
            <a:pPr lvl="2" eaLnBrk="1" hangingPunct="1">
              <a:lnSpc>
                <a:spcPct val="150000"/>
              </a:lnSpc>
              <a:buFont typeface="Wingdings" pitchFamily="2" charset="2"/>
              <a:buChar char="Ø"/>
            </a:pPr>
            <a:r>
              <a:rPr lang="zh-CN" altLang="en-US" dirty="0" smtClean="0">
                <a:ea typeface="宋体" pitchFamily="2" charset="-122"/>
              </a:rPr>
              <a:t> 存取时间</a:t>
            </a:r>
          </a:p>
          <a:p>
            <a:pPr lvl="2" eaLnBrk="1" hangingPunct="1">
              <a:lnSpc>
                <a:spcPct val="150000"/>
              </a:lnSpc>
              <a:buFont typeface="Wingdings" pitchFamily="2" charset="2"/>
              <a:buChar char="Ø"/>
            </a:pPr>
            <a:r>
              <a:rPr lang="zh-CN" altLang="en-US" dirty="0" smtClean="0">
                <a:ea typeface="宋体" pitchFamily="2" charset="-122"/>
              </a:rPr>
              <a:t> 维护代价</a:t>
            </a:r>
          </a:p>
          <a:p>
            <a:pPr lvl="1" eaLnBrk="1" hangingPunct="1">
              <a:lnSpc>
                <a:spcPct val="150000"/>
              </a:lnSpc>
            </a:pPr>
            <a:r>
              <a:rPr lang="zh-CN" altLang="en-US" dirty="0" smtClean="0">
                <a:ea typeface="宋体" pitchFamily="2" charset="-122"/>
              </a:rPr>
              <a:t>对估算结果进行权衡、比较，选择出一个较优的合理的物理结构</a:t>
            </a:r>
          </a:p>
          <a:p>
            <a:pPr lvl="1" eaLnBrk="1" hangingPunct="1">
              <a:lnSpc>
                <a:spcPct val="150000"/>
              </a:lnSpc>
            </a:pPr>
            <a:r>
              <a:rPr lang="zh-CN" altLang="en-US" dirty="0" smtClean="0">
                <a:ea typeface="宋体" pitchFamily="2" charset="-122"/>
              </a:rPr>
              <a:t>如果该结构不符合用户需求，则需要修改设计</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0" y="0"/>
            <a:ext cx="8244407" cy="836711"/>
          </a:xfrm>
        </p:spPr>
        <p:txBody>
          <a:bodyPr/>
          <a:lstStyle/>
          <a:p>
            <a:pPr eaLnBrk="1" hangingPunct="1"/>
            <a:r>
              <a:rPr lang="zh-CN" altLang="en-US" dirty="0" smtClean="0">
                <a:latin typeface="宋体" panose="02010600030101010101" pitchFamily="2" charset="-122"/>
                <a:ea typeface="宋体" panose="02010600030101010101" pitchFamily="2" charset="-122"/>
              </a:rPr>
              <a:t>数据库设计</a:t>
            </a:r>
          </a:p>
        </p:txBody>
      </p:sp>
      <p:sp>
        <p:nvSpPr>
          <p:cNvPr id="5" name="Rectangle 3"/>
          <p:cNvSpPr txBox="1">
            <a:spLocks noChangeArrowheads="1"/>
          </p:cNvSpPr>
          <p:nvPr/>
        </p:nvSpPr>
        <p:spPr bwMode="auto">
          <a:xfrm>
            <a:off x="1907704" y="980728"/>
            <a:ext cx="5688632"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50000"/>
              </a:lnSpc>
              <a:buNone/>
            </a:pPr>
            <a:r>
              <a:rPr lang="en-US" altLang="zh-CN" sz="2400" b="1" kern="0" dirty="0" smtClean="0">
                <a:ea typeface="宋体" pitchFamily="2" charset="-122"/>
              </a:rPr>
              <a:t>  1. </a:t>
            </a:r>
            <a:r>
              <a:rPr lang="zh-CN" altLang="en-US" sz="2400" b="1" kern="0" dirty="0" smtClean="0">
                <a:ea typeface="宋体" pitchFamily="2" charset="-122"/>
              </a:rPr>
              <a:t>数据库设计概述</a:t>
            </a:r>
          </a:p>
          <a:p>
            <a:pPr marL="0" indent="0" eaLnBrk="1" hangingPunct="1">
              <a:lnSpc>
                <a:spcPct val="150000"/>
              </a:lnSpc>
              <a:buNone/>
            </a:pPr>
            <a:r>
              <a:rPr lang="zh-CN" altLang="en-US" sz="2400" b="1" kern="0" dirty="0" smtClean="0">
                <a:ea typeface="宋体" pitchFamily="2" charset="-122"/>
              </a:rPr>
              <a:t>  </a:t>
            </a:r>
            <a:r>
              <a:rPr lang="en-US" altLang="zh-CN" sz="2400" b="1" kern="0" dirty="0" smtClean="0">
                <a:ea typeface="宋体" pitchFamily="2" charset="-122"/>
              </a:rPr>
              <a:t>2. </a:t>
            </a:r>
            <a:r>
              <a:rPr lang="zh-CN" altLang="en-US" sz="2400" b="1" kern="0" dirty="0" smtClean="0">
                <a:ea typeface="宋体" pitchFamily="2" charset="-122"/>
              </a:rPr>
              <a:t>需求分析</a:t>
            </a:r>
          </a:p>
          <a:p>
            <a:pPr marL="0" indent="0" eaLnBrk="1" hangingPunct="1">
              <a:lnSpc>
                <a:spcPct val="150000"/>
              </a:lnSpc>
              <a:buNone/>
            </a:pPr>
            <a:r>
              <a:rPr lang="zh-CN" altLang="en-US" sz="2400" b="1" kern="0" dirty="0" smtClean="0">
                <a:ea typeface="宋体" pitchFamily="2" charset="-122"/>
              </a:rPr>
              <a:t>  </a:t>
            </a:r>
            <a:r>
              <a:rPr lang="en-US" altLang="zh-CN" sz="2400" b="1" kern="0" dirty="0" smtClean="0">
                <a:ea typeface="宋体" pitchFamily="2" charset="-122"/>
              </a:rPr>
              <a:t>3. </a:t>
            </a:r>
            <a:r>
              <a:rPr lang="zh-CN" altLang="en-US" sz="2400" b="1" kern="0" dirty="0" smtClean="0">
                <a:ea typeface="宋体" pitchFamily="2" charset="-122"/>
              </a:rPr>
              <a:t>概念结构设计</a:t>
            </a:r>
          </a:p>
          <a:p>
            <a:pPr marL="0" indent="0" eaLnBrk="1" hangingPunct="1">
              <a:lnSpc>
                <a:spcPct val="150000"/>
              </a:lnSpc>
              <a:buNone/>
            </a:pPr>
            <a:r>
              <a:rPr lang="zh-CN" altLang="en-US" sz="2400" b="1" kern="0" dirty="0" smtClean="0">
                <a:ea typeface="宋体" pitchFamily="2" charset="-122"/>
              </a:rPr>
              <a:t>  </a:t>
            </a:r>
            <a:r>
              <a:rPr lang="en-US" altLang="zh-CN" sz="2400" b="1" kern="0" dirty="0" smtClean="0">
                <a:ea typeface="宋体" pitchFamily="2" charset="-122"/>
              </a:rPr>
              <a:t>4. </a:t>
            </a:r>
            <a:r>
              <a:rPr lang="zh-CN" altLang="en-US" sz="2400" b="1" kern="0" dirty="0" smtClean="0">
                <a:ea typeface="宋体" pitchFamily="2" charset="-122"/>
              </a:rPr>
              <a:t>逻辑结构设计</a:t>
            </a:r>
          </a:p>
          <a:p>
            <a:pPr marL="0" indent="0" eaLnBrk="1" hangingPunct="1">
              <a:lnSpc>
                <a:spcPct val="150000"/>
              </a:lnSpc>
              <a:buNone/>
            </a:pPr>
            <a:r>
              <a:rPr lang="zh-CN" altLang="en-US" sz="2400" b="1" kern="0" dirty="0" smtClean="0">
                <a:solidFill>
                  <a:srgbClr val="130A36"/>
                </a:solidFill>
                <a:ea typeface="宋体" pitchFamily="2" charset="-122"/>
              </a:rPr>
              <a:t>  </a:t>
            </a:r>
            <a:r>
              <a:rPr lang="en-US" altLang="zh-CN" sz="2400" b="1" kern="0" dirty="0" smtClean="0">
                <a:solidFill>
                  <a:srgbClr val="130A36"/>
                </a:solidFill>
                <a:ea typeface="宋体" pitchFamily="2" charset="-122"/>
              </a:rPr>
              <a:t>5. </a:t>
            </a:r>
            <a:r>
              <a:rPr lang="zh-CN" altLang="en-US" sz="2400" b="1" kern="0" dirty="0" smtClean="0">
                <a:solidFill>
                  <a:srgbClr val="130A36"/>
                </a:solidFill>
                <a:ea typeface="宋体" pitchFamily="2" charset="-122"/>
              </a:rPr>
              <a:t>数据库的物理设计</a:t>
            </a:r>
          </a:p>
          <a:p>
            <a:pPr marL="0" indent="0" eaLnBrk="1" hangingPunct="1">
              <a:lnSpc>
                <a:spcPct val="150000"/>
              </a:lnSpc>
              <a:buNone/>
            </a:pPr>
            <a:r>
              <a:rPr lang="zh-CN" altLang="en-US" sz="2400" b="1" kern="0" dirty="0" smtClean="0">
                <a:solidFill>
                  <a:srgbClr val="3333FF"/>
                </a:solidFill>
                <a:ea typeface="宋体" pitchFamily="2" charset="-122"/>
              </a:rPr>
              <a:t>  </a:t>
            </a:r>
            <a:r>
              <a:rPr lang="en-US" altLang="zh-CN" sz="2400" b="1" kern="0" dirty="0" smtClean="0">
                <a:solidFill>
                  <a:srgbClr val="3333FF"/>
                </a:solidFill>
                <a:ea typeface="宋体" pitchFamily="2" charset="-122"/>
              </a:rPr>
              <a:t>6. </a:t>
            </a:r>
            <a:r>
              <a:rPr lang="zh-CN" altLang="en-US" sz="2400" b="1" kern="0" dirty="0" smtClean="0">
                <a:solidFill>
                  <a:srgbClr val="3333FF"/>
                </a:solidFill>
                <a:ea typeface="宋体" pitchFamily="2" charset="-122"/>
              </a:rPr>
              <a:t>数据库的实施和维护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5">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Cambria Math"/>
                <a:ea typeface="Cambria Math"/>
              </a:rPr>
              <a:t>§ 6  </a:t>
            </a:r>
            <a:r>
              <a:rPr lang="zh-CN" altLang="en-US" sz="3200" dirty="0" smtClean="0">
                <a:ea typeface="楷体_GB2312" pitchFamily="49" charset="-122"/>
              </a:rPr>
              <a:t>数据库实施和维护</a:t>
            </a:r>
          </a:p>
        </p:txBody>
      </p:sp>
      <p:sp>
        <p:nvSpPr>
          <p:cNvPr id="156675" name="Rectangle 3"/>
          <p:cNvSpPr>
            <a:spLocks noGrp="1" noChangeArrowheads="1"/>
          </p:cNvSpPr>
          <p:nvPr>
            <p:ph type="body" idx="1"/>
          </p:nvPr>
        </p:nvSpPr>
        <p:spPr>
          <a:xfrm>
            <a:off x="1475656" y="1124744"/>
            <a:ext cx="5832648" cy="2304256"/>
          </a:xfrm>
        </p:spPr>
        <p:txBody>
          <a:bodyPr/>
          <a:lstStyle/>
          <a:p>
            <a:pPr marL="0" indent="0" eaLnBrk="1" hangingPunct="1">
              <a:lnSpc>
                <a:spcPct val="170000"/>
              </a:lnSpc>
              <a:buNone/>
            </a:pPr>
            <a:r>
              <a:rPr lang="en-US" altLang="zh-CN" sz="2400" b="1" dirty="0" smtClean="0">
                <a:solidFill>
                  <a:srgbClr val="3333FF"/>
                </a:solidFill>
                <a:ea typeface="宋体" pitchFamily="2" charset="-122"/>
              </a:rPr>
              <a:t>6.1  </a:t>
            </a:r>
            <a:r>
              <a:rPr lang="zh-CN" altLang="en-US" sz="2400" b="1" dirty="0" smtClean="0">
                <a:solidFill>
                  <a:srgbClr val="3333FF"/>
                </a:solidFill>
                <a:ea typeface="宋体" pitchFamily="2" charset="-122"/>
              </a:rPr>
              <a:t>数据的载入和应用程序的调试</a:t>
            </a:r>
          </a:p>
          <a:p>
            <a:pPr marL="0" indent="0" eaLnBrk="1" hangingPunct="1">
              <a:lnSpc>
                <a:spcPct val="170000"/>
              </a:lnSpc>
              <a:buNone/>
            </a:pPr>
            <a:r>
              <a:rPr lang="en-US" altLang="zh-CN" sz="2400" b="1" dirty="0" smtClean="0">
                <a:ea typeface="宋体" pitchFamily="2" charset="-122"/>
              </a:rPr>
              <a:t>6.2 </a:t>
            </a:r>
            <a:r>
              <a:rPr lang="zh-CN" altLang="en-US" sz="2400" b="1" dirty="0" smtClean="0">
                <a:ea typeface="宋体" pitchFamily="2" charset="-122"/>
              </a:rPr>
              <a:t> 数据库的试运行 </a:t>
            </a:r>
            <a:endParaRPr lang="zh-CN" altLang="en-US" sz="2400" b="1" dirty="0" smtClean="0">
              <a:solidFill>
                <a:schemeClr val="accent2"/>
              </a:solidFill>
              <a:ea typeface="宋体" pitchFamily="2" charset="-122"/>
            </a:endParaRPr>
          </a:p>
          <a:p>
            <a:pPr marL="0" indent="0" eaLnBrk="1" hangingPunct="1">
              <a:lnSpc>
                <a:spcPct val="170000"/>
              </a:lnSpc>
              <a:buNone/>
            </a:pPr>
            <a:r>
              <a:rPr lang="en-US" altLang="zh-CN" sz="2400" b="1" dirty="0" smtClean="0">
                <a:ea typeface="宋体" pitchFamily="2" charset="-122"/>
              </a:rPr>
              <a:t>6.3  </a:t>
            </a:r>
            <a:r>
              <a:rPr lang="zh-CN" altLang="en-US" sz="2400" b="1" dirty="0" smtClean="0">
                <a:ea typeface="宋体" pitchFamily="2" charset="-122"/>
              </a:rPr>
              <a:t>数据库的运行和维护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宋体" pitchFamily="2" charset="-122"/>
                <a:cs typeface="Times New Roman" pitchFamily="18" charset="0"/>
              </a:rPr>
              <a:t>§1.3  </a:t>
            </a:r>
            <a:r>
              <a:rPr lang="zh-CN" altLang="en-US" sz="3200" dirty="0">
                <a:latin typeface="仿宋" pitchFamily="49" charset="-122"/>
                <a:ea typeface="仿宋" pitchFamily="49" charset="-122"/>
              </a:rPr>
              <a:t>数据库设计的基本步骤</a:t>
            </a:r>
            <a:endParaRPr lang="zh-CN" altLang="en-US" sz="3000" dirty="0" smtClean="0">
              <a:ea typeface="楷体_GB2312" pitchFamily="49" charset="-122"/>
            </a:endParaRPr>
          </a:p>
        </p:txBody>
      </p:sp>
      <p:sp>
        <p:nvSpPr>
          <p:cNvPr id="23555" name="Rectangle 3"/>
          <p:cNvSpPr>
            <a:spLocks noGrp="1" noChangeArrowheads="1"/>
          </p:cNvSpPr>
          <p:nvPr>
            <p:ph type="body" idx="1"/>
          </p:nvPr>
        </p:nvSpPr>
        <p:spPr>
          <a:xfrm>
            <a:off x="34925" y="908050"/>
            <a:ext cx="9109075" cy="5184775"/>
          </a:xfrm>
        </p:spPr>
        <p:txBody>
          <a:bodyPr/>
          <a:lstStyle/>
          <a:p>
            <a:pPr eaLnBrk="1" hangingPunct="1">
              <a:lnSpc>
                <a:spcPct val="180000"/>
              </a:lnSpc>
              <a:buFont typeface="Wingdings" pitchFamily="2" charset="2"/>
              <a:buNone/>
            </a:pPr>
            <a:r>
              <a:rPr lang="zh-CN" altLang="en-US" sz="2400" b="1" dirty="0" smtClean="0">
                <a:latin typeface="黑体" pitchFamily="2" charset="-122"/>
                <a:ea typeface="黑体" pitchFamily="2" charset="-122"/>
              </a:rPr>
              <a:t>设计一个完善的数据库应用系统往往是上述六个阶段的不断反复</a:t>
            </a:r>
          </a:p>
          <a:p>
            <a:pPr eaLnBrk="1" hangingPunct="1">
              <a:lnSpc>
                <a:spcPct val="180000"/>
              </a:lnSpc>
              <a:buFont typeface="Wingdings" pitchFamily="2" charset="2"/>
              <a:buNone/>
            </a:pPr>
            <a:endParaRPr lang="zh-CN" altLang="en-US" sz="800" b="1" dirty="0" smtClean="0">
              <a:ea typeface="宋体" pitchFamily="2" charset="-122"/>
            </a:endParaRPr>
          </a:p>
          <a:p>
            <a:pPr lvl="1" eaLnBrk="1" hangingPunct="1">
              <a:lnSpc>
                <a:spcPct val="170000"/>
              </a:lnSpc>
            </a:pPr>
            <a:r>
              <a:rPr lang="zh-CN" altLang="en-US" sz="2000" b="1" dirty="0" smtClean="0">
                <a:ea typeface="宋体" pitchFamily="2" charset="-122"/>
              </a:rPr>
              <a:t>把数据库设计和对数据库中数据处理的设计紧密结合起来</a:t>
            </a:r>
          </a:p>
          <a:p>
            <a:pPr lvl="1" eaLnBrk="1" hangingPunct="1">
              <a:lnSpc>
                <a:spcPct val="170000"/>
              </a:lnSpc>
            </a:pPr>
            <a:r>
              <a:rPr lang="zh-CN" altLang="en-US" sz="2000" b="1" dirty="0" smtClean="0">
                <a:ea typeface="宋体" pitchFamily="2" charset="-122"/>
              </a:rPr>
              <a:t>将这两个方面的需求分析、抽象、设计、实现在各个阶段同时进行，相互参照，相互补充，以完善两方面的设计</a:t>
            </a:r>
            <a:endParaRPr lang="en-US" altLang="zh-CN" sz="2000" b="1" dirty="0" smtClean="0">
              <a:ea typeface="宋体" pitchFamily="2" charset="-122"/>
            </a:endParaRPr>
          </a:p>
          <a:p>
            <a:pPr marL="457200" lvl="1" indent="0" eaLnBrk="1" hangingPunct="1">
              <a:lnSpc>
                <a:spcPct val="170000"/>
              </a:lnSpc>
              <a:buNone/>
            </a:pPr>
            <a:endParaRPr lang="en-US" altLang="zh-CN" sz="2000" b="1" dirty="0" smtClean="0">
              <a:ea typeface="宋体" pitchFamily="2" charset="-122"/>
            </a:endParaRPr>
          </a:p>
          <a:p>
            <a:pPr lvl="1" eaLnBrk="1" hangingPunct="1">
              <a:lnSpc>
                <a:spcPct val="170000"/>
              </a:lnSpc>
            </a:pPr>
            <a:r>
              <a:rPr lang="zh-CN" altLang="en-US" sz="2000" b="1" dirty="0" smtClean="0">
                <a:ea typeface="宋体" pitchFamily="2" charset="-122"/>
              </a:rPr>
              <a:t>这个设计步骤既是数据库设计的过程，也是数据库应用系统的设计过程，在设计过程中把数据库的设计和数据库中数据处理的设计结合起来，在各个阶段同时进行，相互参照，互相补充，以完善两方面的设计。</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4924" y="0"/>
            <a:ext cx="8209483" cy="836711"/>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§6.1 </a:t>
            </a:r>
            <a:r>
              <a:rPr lang="zh-CN" altLang="en-US" sz="3200" dirty="0" smtClean="0">
                <a:latin typeface="宋体" panose="02010600030101010101" pitchFamily="2" charset="-122"/>
                <a:ea typeface="宋体" panose="02010600030101010101" pitchFamily="2" charset="-122"/>
              </a:rPr>
              <a:t>数据的载入和应用程序的调试</a:t>
            </a:r>
          </a:p>
        </p:txBody>
      </p:sp>
      <p:sp>
        <p:nvSpPr>
          <p:cNvPr id="157699" name="Rectangle 3"/>
          <p:cNvSpPr>
            <a:spLocks noGrp="1" noChangeArrowheads="1"/>
          </p:cNvSpPr>
          <p:nvPr>
            <p:ph type="body" idx="1"/>
          </p:nvPr>
        </p:nvSpPr>
        <p:spPr>
          <a:xfrm>
            <a:off x="1691680" y="1124744"/>
            <a:ext cx="5399955" cy="2160587"/>
          </a:xfrm>
        </p:spPr>
        <p:txBody>
          <a:bodyPr/>
          <a:lstStyle/>
          <a:p>
            <a:pPr marL="0" indent="0" eaLnBrk="1" hangingPunct="1">
              <a:lnSpc>
                <a:spcPct val="170000"/>
              </a:lnSpc>
              <a:buNone/>
            </a:pPr>
            <a:r>
              <a:rPr lang="en-US" altLang="zh-CN" sz="2400" b="1" dirty="0" smtClean="0">
                <a:latin typeface="宋体" panose="02010600030101010101" pitchFamily="2" charset="-122"/>
                <a:ea typeface="宋体" panose="02010600030101010101" pitchFamily="2" charset="-122"/>
              </a:rPr>
              <a:t>1)  </a:t>
            </a:r>
            <a:r>
              <a:rPr lang="zh-CN" altLang="en-US" sz="2400" b="1" dirty="0" smtClean="0">
                <a:latin typeface="宋体" panose="02010600030101010101" pitchFamily="2" charset="-122"/>
                <a:ea typeface="宋体" panose="02010600030101010101" pitchFamily="2" charset="-122"/>
              </a:rPr>
              <a:t>数据的载入 </a:t>
            </a:r>
          </a:p>
          <a:p>
            <a:pPr marL="0" indent="0" eaLnBrk="1" hangingPunct="1">
              <a:lnSpc>
                <a:spcPct val="170000"/>
              </a:lnSpc>
              <a:buNone/>
            </a:pPr>
            <a:r>
              <a:rPr lang="en-US" altLang="zh-CN" sz="2400" b="1" dirty="0" smtClean="0">
                <a:latin typeface="宋体" panose="02010600030101010101" pitchFamily="2" charset="-122"/>
                <a:ea typeface="宋体" panose="02010600030101010101" pitchFamily="2" charset="-122"/>
              </a:rPr>
              <a:t>2)  </a:t>
            </a:r>
            <a:r>
              <a:rPr lang="zh-CN" altLang="en-US" sz="2400" b="1" dirty="0" smtClean="0">
                <a:latin typeface="宋体" panose="02010600030101010101" pitchFamily="2" charset="-122"/>
                <a:ea typeface="宋体" panose="02010600030101010101" pitchFamily="2" charset="-122"/>
              </a:rPr>
              <a:t>应用程序的编码和调试</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0" y="0"/>
            <a:ext cx="8244407" cy="836711"/>
          </a:xfrm>
        </p:spPr>
        <p:txBody>
          <a:bodyPr/>
          <a:lstStyle/>
          <a:p>
            <a:pPr algn="l" eaLnBrk="1" hangingPunct="1"/>
            <a:r>
              <a:rPr lang="en-US" altLang="zh-CN" sz="3200" dirty="0" smtClean="0">
                <a:ea typeface="宋体" pitchFamily="2" charset="-122"/>
              </a:rPr>
              <a:t>1</a:t>
            </a:r>
            <a:r>
              <a:rPr lang="zh-CN" altLang="en-US" sz="3200" dirty="0" smtClean="0">
                <a:ea typeface="宋体" pitchFamily="2" charset="-122"/>
              </a:rPr>
              <a:t>）数据的载入 </a:t>
            </a:r>
          </a:p>
        </p:txBody>
      </p:sp>
      <p:sp>
        <p:nvSpPr>
          <p:cNvPr id="158723" name="Rectangle 3"/>
          <p:cNvSpPr>
            <a:spLocks noGrp="1" noChangeArrowheads="1"/>
          </p:cNvSpPr>
          <p:nvPr>
            <p:ph type="body" idx="1"/>
          </p:nvPr>
        </p:nvSpPr>
        <p:spPr>
          <a:xfrm>
            <a:off x="323528" y="1124744"/>
            <a:ext cx="8229600" cy="4495800"/>
          </a:xfrm>
        </p:spPr>
        <p:txBody>
          <a:bodyPr/>
          <a:lstStyle/>
          <a:p>
            <a:pPr eaLnBrk="1" hangingPunct="1">
              <a:lnSpc>
                <a:spcPct val="140000"/>
              </a:lnSpc>
            </a:pPr>
            <a:r>
              <a:rPr lang="zh-CN" altLang="en-US" sz="2400" b="1" dirty="0" smtClean="0">
                <a:ea typeface="宋体" pitchFamily="2" charset="-122"/>
              </a:rPr>
              <a:t>数据库结构建立好后，就可以向数据库中装载数据了。组织数据入库是数据库实施阶段最主要的工作。</a:t>
            </a:r>
          </a:p>
          <a:p>
            <a:pPr eaLnBrk="1" hangingPunct="1">
              <a:lnSpc>
                <a:spcPct val="140000"/>
              </a:lnSpc>
            </a:pPr>
            <a:endParaRPr lang="zh-CN" altLang="en-US" sz="2400" b="1" dirty="0" smtClean="0">
              <a:ea typeface="宋体" pitchFamily="2" charset="-122"/>
            </a:endParaRPr>
          </a:p>
          <a:p>
            <a:pPr eaLnBrk="1" hangingPunct="1">
              <a:lnSpc>
                <a:spcPct val="140000"/>
              </a:lnSpc>
            </a:pPr>
            <a:r>
              <a:rPr lang="zh-CN" altLang="en-US" sz="2400" b="1" dirty="0" smtClean="0">
                <a:ea typeface="宋体" pitchFamily="2" charset="-122"/>
              </a:rPr>
              <a:t>数据装载方法</a:t>
            </a:r>
          </a:p>
          <a:p>
            <a:pPr lvl="1" eaLnBrk="1" hangingPunct="1">
              <a:lnSpc>
                <a:spcPct val="140000"/>
              </a:lnSpc>
            </a:pPr>
            <a:r>
              <a:rPr lang="zh-CN" altLang="en-US" b="1" dirty="0" smtClean="0">
                <a:ea typeface="宋体" pitchFamily="2" charset="-122"/>
              </a:rPr>
              <a:t>人工方法</a:t>
            </a:r>
          </a:p>
          <a:p>
            <a:pPr lvl="1" eaLnBrk="1" hangingPunct="1">
              <a:lnSpc>
                <a:spcPct val="140000"/>
              </a:lnSpc>
            </a:pPr>
            <a:r>
              <a:rPr lang="zh-CN" altLang="en-US" b="1" dirty="0" smtClean="0">
                <a:ea typeface="宋体" pitchFamily="2" charset="-122"/>
              </a:rPr>
              <a:t>计算机辅助数据入库</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0"/>
            <a:ext cx="8244408" cy="836712"/>
          </a:xfrm>
        </p:spPr>
        <p:txBody>
          <a:bodyPr/>
          <a:lstStyle/>
          <a:p>
            <a:pPr algn="l" eaLnBrk="1" hangingPunct="1"/>
            <a:r>
              <a:rPr lang="en-US" altLang="zh-CN" sz="3200" dirty="0" smtClean="0">
                <a:latin typeface="宋体" panose="02010600030101010101" pitchFamily="2" charset="-122"/>
                <a:ea typeface="宋体" panose="02010600030101010101" pitchFamily="2" charset="-122"/>
              </a:rPr>
              <a:t>2) </a:t>
            </a:r>
            <a:r>
              <a:rPr lang="zh-CN" altLang="en-US" sz="3200" dirty="0" smtClean="0">
                <a:latin typeface="宋体" panose="02010600030101010101" pitchFamily="2" charset="-122"/>
                <a:ea typeface="宋体" panose="02010600030101010101" pitchFamily="2" charset="-122"/>
              </a:rPr>
              <a:t>应用程序的编码和调试</a:t>
            </a:r>
          </a:p>
        </p:txBody>
      </p:sp>
      <p:sp>
        <p:nvSpPr>
          <p:cNvPr id="159747" name="Rectangle 3"/>
          <p:cNvSpPr>
            <a:spLocks noGrp="1" noChangeArrowheads="1"/>
          </p:cNvSpPr>
          <p:nvPr>
            <p:ph type="body" idx="1"/>
          </p:nvPr>
        </p:nvSpPr>
        <p:spPr>
          <a:xfrm>
            <a:off x="611188" y="1268413"/>
            <a:ext cx="8208962" cy="1944687"/>
          </a:xfrm>
        </p:spPr>
        <p:txBody>
          <a:bodyPr/>
          <a:lstStyle/>
          <a:p>
            <a:pPr eaLnBrk="1" hangingPunct="1">
              <a:lnSpc>
                <a:spcPct val="170000"/>
              </a:lnSpc>
            </a:pPr>
            <a:r>
              <a:rPr lang="zh-CN" altLang="en-US" sz="2400" b="1" smtClean="0">
                <a:ea typeface="宋体" pitchFamily="2" charset="-122"/>
              </a:rPr>
              <a:t>数据库应用程序的设计应该与数据设计并行进行</a:t>
            </a:r>
          </a:p>
          <a:p>
            <a:pPr eaLnBrk="1" hangingPunct="1">
              <a:lnSpc>
                <a:spcPct val="170000"/>
              </a:lnSpc>
            </a:pPr>
            <a:r>
              <a:rPr lang="zh-CN" altLang="en-US" sz="2400" b="1" smtClean="0">
                <a:ea typeface="宋体" pitchFamily="2" charset="-122"/>
              </a:rPr>
              <a:t>在组织数据入库的同时还要调试应用程序</a:t>
            </a:r>
            <a:r>
              <a:rPr lang="zh-CN" altLang="en-US" b="1" smtClean="0">
                <a:ea typeface="宋体" pitchFamily="2" charset="-122"/>
              </a:rPr>
              <a:t> </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0"/>
            <a:ext cx="8244407" cy="836711"/>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  </a:t>
            </a:r>
            <a:r>
              <a:rPr lang="zh-CN" altLang="en-US" sz="3200" dirty="0" smtClean="0">
                <a:latin typeface="宋体" panose="02010600030101010101" pitchFamily="2" charset="-122"/>
                <a:ea typeface="宋体" panose="02010600030101010101" pitchFamily="2" charset="-122"/>
              </a:rPr>
              <a:t>数据库实施和维护</a:t>
            </a:r>
          </a:p>
        </p:txBody>
      </p:sp>
      <p:sp>
        <p:nvSpPr>
          <p:cNvPr id="160771" name="Rectangle 3"/>
          <p:cNvSpPr>
            <a:spLocks noGrp="1" noChangeArrowheads="1"/>
          </p:cNvSpPr>
          <p:nvPr>
            <p:ph type="body" idx="1"/>
          </p:nvPr>
        </p:nvSpPr>
        <p:spPr>
          <a:xfrm>
            <a:off x="1763688" y="1196752"/>
            <a:ext cx="5976664" cy="2592288"/>
          </a:xfrm>
        </p:spPr>
        <p:txBody>
          <a:bodyPr/>
          <a:lstStyle/>
          <a:p>
            <a:pPr marL="0" indent="0" eaLnBrk="1" hangingPunct="1">
              <a:lnSpc>
                <a:spcPct val="160000"/>
              </a:lnSpc>
              <a:buNone/>
            </a:pPr>
            <a:r>
              <a:rPr lang="en-US" altLang="zh-CN" b="1" dirty="0" smtClean="0">
                <a:ea typeface="宋体" pitchFamily="2" charset="-122"/>
              </a:rPr>
              <a:t>6.1  </a:t>
            </a:r>
            <a:r>
              <a:rPr lang="zh-CN" altLang="en-US" b="1" dirty="0" smtClean="0">
                <a:ea typeface="宋体" pitchFamily="2" charset="-122"/>
              </a:rPr>
              <a:t>数据的载入和应用程序的调试</a:t>
            </a:r>
          </a:p>
          <a:p>
            <a:pPr marL="0" indent="0" eaLnBrk="1" hangingPunct="1">
              <a:lnSpc>
                <a:spcPct val="160000"/>
              </a:lnSpc>
              <a:buNone/>
            </a:pPr>
            <a:r>
              <a:rPr lang="en-US" altLang="zh-CN" b="1" dirty="0" smtClean="0">
                <a:solidFill>
                  <a:srgbClr val="3333FF"/>
                </a:solidFill>
                <a:ea typeface="宋体" pitchFamily="2" charset="-122"/>
              </a:rPr>
              <a:t>6.2  </a:t>
            </a:r>
            <a:r>
              <a:rPr lang="zh-CN" altLang="en-US" b="1" dirty="0" smtClean="0">
                <a:solidFill>
                  <a:srgbClr val="3333FF"/>
                </a:solidFill>
                <a:ea typeface="宋体" pitchFamily="2" charset="-122"/>
              </a:rPr>
              <a:t>数据库的试运行 </a:t>
            </a:r>
          </a:p>
          <a:p>
            <a:pPr marL="0" indent="0" eaLnBrk="1" hangingPunct="1">
              <a:lnSpc>
                <a:spcPct val="160000"/>
              </a:lnSpc>
              <a:buNone/>
            </a:pPr>
            <a:r>
              <a:rPr lang="en-US" altLang="zh-CN" b="1" dirty="0" smtClean="0">
                <a:ea typeface="宋体" pitchFamily="2" charset="-122"/>
              </a:rPr>
              <a:t>6.3  </a:t>
            </a:r>
            <a:r>
              <a:rPr lang="zh-CN" altLang="en-US" b="1" dirty="0" smtClean="0">
                <a:ea typeface="宋体" pitchFamily="2" charset="-122"/>
              </a:rPr>
              <a:t>数据库的运行和维护 </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4924" y="0"/>
            <a:ext cx="8137475" cy="836711"/>
          </a:xfrm>
        </p:spPr>
        <p:txBody>
          <a:bodyPr/>
          <a:lstStyle/>
          <a:p>
            <a:pPr eaLnBrk="1" hangingPunct="1"/>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§6.2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数据库的试运行</a:t>
            </a:r>
          </a:p>
        </p:txBody>
      </p:sp>
      <p:sp>
        <p:nvSpPr>
          <p:cNvPr id="161795" name="Rectangle 3"/>
          <p:cNvSpPr>
            <a:spLocks noGrp="1" noChangeArrowheads="1"/>
          </p:cNvSpPr>
          <p:nvPr>
            <p:ph type="body" idx="1"/>
          </p:nvPr>
        </p:nvSpPr>
        <p:spPr>
          <a:xfrm>
            <a:off x="250825" y="908050"/>
            <a:ext cx="8713788" cy="5257800"/>
          </a:xfrm>
        </p:spPr>
        <p:txBody>
          <a:bodyPr/>
          <a:lstStyle/>
          <a:p>
            <a:pPr eaLnBrk="1" hangingPunct="1">
              <a:lnSpc>
                <a:spcPct val="105000"/>
              </a:lnSpc>
            </a:pPr>
            <a:r>
              <a:rPr lang="zh-CN" altLang="en-US" sz="2200" b="1" dirty="0" smtClean="0">
                <a:ea typeface="宋体" pitchFamily="2" charset="-122"/>
              </a:rPr>
              <a:t>在原有系统的数据有一小部分已输入数据库后，就可以开始对数据库系统进行联合调试，称为数据库的试运行 </a:t>
            </a:r>
          </a:p>
          <a:p>
            <a:pPr eaLnBrk="1" hangingPunct="1">
              <a:lnSpc>
                <a:spcPct val="105000"/>
              </a:lnSpc>
            </a:pPr>
            <a:r>
              <a:rPr lang="zh-CN" altLang="en-US" sz="2200" b="1" dirty="0" smtClean="0">
                <a:ea typeface="宋体" pitchFamily="2" charset="-122"/>
              </a:rPr>
              <a:t>数据库试运行主要工作包括：</a:t>
            </a:r>
          </a:p>
          <a:p>
            <a:pPr lvl="1" eaLnBrk="1" hangingPunct="1">
              <a:lnSpc>
                <a:spcPct val="105000"/>
              </a:lnSpc>
              <a:buFont typeface="Wingdings" pitchFamily="2" charset="2"/>
              <a:buNone/>
            </a:pPr>
            <a:r>
              <a:rPr lang="en-US" altLang="zh-CN" b="1" dirty="0" smtClean="0">
                <a:ea typeface="宋体" pitchFamily="2" charset="-122"/>
              </a:rPr>
              <a:t>1</a:t>
            </a:r>
            <a:r>
              <a:rPr lang="zh-CN" altLang="en-US" b="1" dirty="0" smtClean="0">
                <a:ea typeface="宋体" pitchFamily="2" charset="-122"/>
              </a:rPr>
              <a:t>）功能测试</a:t>
            </a:r>
          </a:p>
          <a:p>
            <a:pPr lvl="1" eaLnBrk="1" hangingPunct="1">
              <a:lnSpc>
                <a:spcPct val="105000"/>
              </a:lnSpc>
            </a:pPr>
            <a:r>
              <a:rPr lang="zh-CN" altLang="en-US" sz="2200" dirty="0" smtClean="0">
                <a:ea typeface="宋体" pitchFamily="2" charset="-122"/>
              </a:rPr>
              <a:t>实际运行数据库应用程序，执行对数据库的各种操作，测试应用程序的功能是否满足设计要求 </a:t>
            </a:r>
          </a:p>
          <a:p>
            <a:pPr lvl="1" eaLnBrk="1" hangingPunct="1">
              <a:lnSpc>
                <a:spcPct val="105000"/>
              </a:lnSpc>
            </a:pPr>
            <a:r>
              <a:rPr lang="zh-CN" altLang="en-US" sz="2200" dirty="0" smtClean="0">
                <a:ea typeface="宋体" pitchFamily="2" charset="-122"/>
              </a:rPr>
              <a:t>如果不满足，对应用程序部分则要修改、调整，直到达到设计要求</a:t>
            </a:r>
          </a:p>
          <a:p>
            <a:pPr lvl="1" eaLnBrk="1" hangingPunct="1">
              <a:lnSpc>
                <a:spcPct val="105000"/>
              </a:lnSpc>
              <a:buFont typeface="Wingdings" pitchFamily="2" charset="2"/>
              <a:buNone/>
            </a:pPr>
            <a:r>
              <a:rPr lang="en-US" altLang="zh-CN" sz="2200" b="1" dirty="0" smtClean="0">
                <a:ea typeface="宋体" pitchFamily="2" charset="-122"/>
              </a:rPr>
              <a:t>2</a:t>
            </a:r>
            <a:r>
              <a:rPr lang="zh-CN" altLang="en-US" sz="2200" b="1" dirty="0" smtClean="0">
                <a:ea typeface="宋体" pitchFamily="2" charset="-122"/>
              </a:rPr>
              <a:t>）性能测试</a:t>
            </a:r>
          </a:p>
          <a:p>
            <a:pPr lvl="1" eaLnBrk="1" hangingPunct="1">
              <a:lnSpc>
                <a:spcPct val="105000"/>
              </a:lnSpc>
            </a:pPr>
            <a:r>
              <a:rPr lang="zh-CN" altLang="en-US" sz="2200" dirty="0" smtClean="0">
                <a:ea typeface="宋体" pitchFamily="2" charset="-122"/>
              </a:rPr>
              <a:t>测量系统的性能指标，分析是否达到设计目标</a:t>
            </a:r>
          </a:p>
          <a:p>
            <a:pPr lvl="1" eaLnBrk="1" hangingPunct="1">
              <a:lnSpc>
                <a:spcPct val="105000"/>
              </a:lnSpc>
            </a:pPr>
            <a:r>
              <a:rPr lang="zh-CN" altLang="en-US" sz="2200" dirty="0" smtClean="0">
                <a:ea typeface="宋体" pitchFamily="2" charset="-122"/>
              </a:rPr>
              <a:t>如果测试的结果与设计目标不符，则要返回物理设计阶段，重新调整物理结构，修改系统参数，某些情况下甚至要返回逻辑设计阶段，修改逻辑结构 </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0" y="0"/>
            <a:ext cx="8172400"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§6.2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数据库的试运行</a:t>
            </a:r>
            <a:endParaRPr lang="zh-CN" altLang="en-US" sz="3200" dirty="0" smtClean="0">
              <a:ea typeface="黑体" pitchFamily="2" charset="-122"/>
            </a:endParaRPr>
          </a:p>
        </p:txBody>
      </p:sp>
      <p:sp>
        <p:nvSpPr>
          <p:cNvPr id="162819" name="Rectangle 3"/>
          <p:cNvSpPr>
            <a:spLocks noGrp="1" noChangeArrowheads="1"/>
          </p:cNvSpPr>
          <p:nvPr>
            <p:ph type="body" idx="1"/>
          </p:nvPr>
        </p:nvSpPr>
        <p:spPr>
          <a:xfrm>
            <a:off x="251520" y="981075"/>
            <a:ext cx="8712968" cy="5040213"/>
          </a:xfrm>
        </p:spPr>
        <p:txBody>
          <a:bodyPr/>
          <a:lstStyle/>
          <a:p>
            <a:pPr eaLnBrk="1" hangingPunct="1">
              <a:lnSpc>
                <a:spcPct val="115000"/>
              </a:lnSpc>
              <a:buFont typeface="Wingdings" pitchFamily="2" charset="2"/>
              <a:buNone/>
            </a:pPr>
            <a:r>
              <a:rPr lang="zh-CN" altLang="en-US" sz="2400" b="1" dirty="0" smtClean="0">
                <a:ea typeface="宋体" pitchFamily="2" charset="-122"/>
              </a:rPr>
              <a:t>强调两点：</a:t>
            </a:r>
          </a:p>
          <a:p>
            <a:pPr eaLnBrk="1" hangingPunct="1">
              <a:lnSpc>
                <a:spcPct val="150000"/>
              </a:lnSpc>
            </a:pPr>
            <a:r>
              <a:rPr lang="zh-CN" altLang="en-US" sz="2400" b="1" dirty="0" smtClean="0">
                <a:ea typeface="宋体" pitchFamily="2" charset="-122"/>
              </a:rPr>
              <a:t>分期分批组织数据入库 </a:t>
            </a:r>
          </a:p>
          <a:p>
            <a:pPr lvl="1" eaLnBrk="1" hangingPunct="1">
              <a:lnSpc>
                <a:spcPct val="150000"/>
              </a:lnSpc>
            </a:pPr>
            <a:r>
              <a:rPr lang="zh-CN" altLang="en-US" dirty="0" smtClean="0">
                <a:ea typeface="宋体" pitchFamily="2" charset="-122"/>
              </a:rPr>
              <a:t>重新设计物理结构甚至逻辑结构，会导致数据重新入库。</a:t>
            </a:r>
          </a:p>
          <a:p>
            <a:pPr lvl="1" eaLnBrk="1" hangingPunct="1">
              <a:lnSpc>
                <a:spcPct val="150000"/>
              </a:lnSpc>
            </a:pPr>
            <a:r>
              <a:rPr lang="zh-CN" altLang="en-US" dirty="0" smtClean="0">
                <a:ea typeface="宋体" pitchFamily="2" charset="-122"/>
              </a:rPr>
              <a:t>由于数据入库工作量实在太大，费时、费力，所以应分期分批地组织数据入库</a:t>
            </a:r>
          </a:p>
          <a:p>
            <a:pPr lvl="1" eaLnBrk="1" hangingPunct="1">
              <a:lnSpc>
                <a:spcPct val="150000"/>
              </a:lnSpc>
            </a:pPr>
            <a:r>
              <a:rPr lang="zh-CN" altLang="en-US" dirty="0" smtClean="0">
                <a:ea typeface="宋体" pitchFamily="2" charset="-122"/>
              </a:rPr>
              <a:t>先输入小批量数据供调试用</a:t>
            </a:r>
          </a:p>
          <a:p>
            <a:pPr lvl="2" eaLnBrk="1" hangingPunct="1">
              <a:lnSpc>
                <a:spcPct val="150000"/>
              </a:lnSpc>
              <a:buFont typeface="Wingdings" pitchFamily="2" charset="2"/>
              <a:buChar char="Ø"/>
            </a:pPr>
            <a:r>
              <a:rPr lang="zh-CN" altLang="en-US" sz="2400" dirty="0" smtClean="0">
                <a:ea typeface="宋体" pitchFamily="2" charset="-122"/>
              </a:rPr>
              <a:t>待试运行基本合格后再大批量输入数据</a:t>
            </a:r>
          </a:p>
          <a:p>
            <a:pPr lvl="2" eaLnBrk="1" hangingPunct="1">
              <a:lnSpc>
                <a:spcPct val="150000"/>
              </a:lnSpc>
              <a:buFont typeface="Wingdings" pitchFamily="2" charset="2"/>
              <a:buChar char="Ø"/>
            </a:pPr>
            <a:r>
              <a:rPr lang="zh-CN" altLang="en-US" sz="2400" dirty="0" smtClean="0">
                <a:ea typeface="宋体" pitchFamily="2" charset="-122"/>
              </a:rPr>
              <a:t>逐步增加数据量，逐步完成运行评价</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§6.2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数据库的试运行</a:t>
            </a:r>
            <a:endParaRPr lang="zh-CN" altLang="en-US" sz="3200" dirty="0" smtClean="0">
              <a:ea typeface="黑体" pitchFamily="2" charset="-122"/>
            </a:endParaRPr>
          </a:p>
        </p:txBody>
      </p:sp>
      <p:sp>
        <p:nvSpPr>
          <p:cNvPr id="163843" name="Rectangle 3"/>
          <p:cNvSpPr>
            <a:spLocks noGrp="1" noChangeArrowheads="1"/>
          </p:cNvSpPr>
          <p:nvPr>
            <p:ph type="body" idx="1"/>
          </p:nvPr>
        </p:nvSpPr>
        <p:spPr>
          <a:xfrm>
            <a:off x="251520" y="1052736"/>
            <a:ext cx="8640960" cy="3672408"/>
          </a:xfrm>
        </p:spPr>
        <p:txBody>
          <a:bodyPr/>
          <a:lstStyle/>
          <a:p>
            <a:pPr eaLnBrk="1" hangingPunct="1">
              <a:lnSpc>
                <a:spcPct val="130000"/>
              </a:lnSpc>
            </a:pPr>
            <a:r>
              <a:rPr lang="zh-CN" altLang="en-US" sz="2400" b="1" dirty="0" smtClean="0">
                <a:ea typeface="宋体" pitchFamily="2" charset="-122"/>
              </a:rPr>
              <a:t>数据库的转储和恢复</a:t>
            </a:r>
          </a:p>
          <a:p>
            <a:pPr lvl="1" eaLnBrk="1" hangingPunct="1">
              <a:lnSpc>
                <a:spcPct val="150000"/>
              </a:lnSpc>
            </a:pPr>
            <a:r>
              <a:rPr lang="zh-CN" altLang="en-US" dirty="0" smtClean="0">
                <a:ea typeface="宋体" pitchFamily="2" charset="-122"/>
              </a:rPr>
              <a:t>在数据库试运行阶段，系统还不稳定，硬、软件故障随时都可能发生</a:t>
            </a:r>
          </a:p>
          <a:p>
            <a:pPr lvl="1" eaLnBrk="1" hangingPunct="1">
              <a:lnSpc>
                <a:spcPct val="150000"/>
              </a:lnSpc>
            </a:pPr>
            <a:r>
              <a:rPr lang="zh-CN" altLang="en-US" dirty="0" smtClean="0">
                <a:ea typeface="宋体" pitchFamily="2" charset="-122"/>
              </a:rPr>
              <a:t>系统的操作人员对新系统还不熟悉，误操作也不可避免</a:t>
            </a:r>
          </a:p>
          <a:p>
            <a:pPr lvl="1" eaLnBrk="1" hangingPunct="1">
              <a:lnSpc>
                <a:spcPct val="150000"/>
              </a:lnSpc>
            </a:pPr>
            <a:r>
              <a:rPr lang="zh-CN" altLang="en-US" dirty="0" smtClean="0">
                <a:ea typeface="宋体" pitchFamily="2" charset="-122"/>
              </a:rPr>
              <a:t>因此必须做好数据库的转储和恢复工作，尽量减少对数据库的破坏。</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smtClean="0">
                <a:latin typeface="宋体" panose="02010600030101010101" pitchFamily="2" charset="-122"/>
                <a:ea typeface="宋体" panose="02010600030101010101" pitchFamily="2" charset="-122"/>
              </a:rPr>
              <a:t>数据库的运行与维护</a:t>
            </a:r>
          </a:p>
        </p:txBody>
      </p:sp>
      <p:sp>
        <p:nvSpPr>
          <p:cNvPr id="164867" name="Rectangle 3"/>
          <p:cNvSpPr>
            <a:spLocks noGrp="1" noChangeArrowheads="1"/>
          </p:cNvSpPr>
          <p:nvPr>
            <p:ph type="body" idx="1"/>
          </p:nvPr>
        </p:nvSpPr>
        <p:spPr>
          <a:xfrm>
            <a:off x="323850" y="1125538"/>
            <a:ext cx="8351838" cy="4679950"/>
          </a:xfrm>
        </p:spPr>
        <p:txBody>
          <a:bodyPr/>
          <a:lstStyle/>
          <a:p>
            <a:pPr eaLnBrk="1" hangingPunct="1">
              <a:lnSpc>
                <a:spcPct val="130000"/>
              </a:lnSpc>
            </a:pPr>
            <a:r>
              <a:rPr lang="zh-CN" altLang="en-US" sz="2400" dirty="0" smtClean="0">
                <a:ea typeface="宋体" pitchFamily="2" charset="-122"/>
              </a:rPr>
              <a:t>数据库试运行合格后，数据库即可投入正式运行。</a:t>
            </a:r>
          </a:p>
          <a:p>
            <a:pPr eaLnBrk="1" hangingPunct="1">
              <a:lnSpc>
                <a:spcPct val="130000"/>
              </a:lnSpc>
              <a:spcBef>
                <a:spcPct val="40000"/>
              </a:spcBef>
            </a:pPr>
            <a:r>
              <a:rPr lang="zh-CN" altLang="en-US" sz="2400" dirty="0" smtClean="0">
                <a:ea typeface="宋体" pitchFamily="2" charset="-122"/>
              </a:rPr>
              <a:t>数据库投入运行标志着开发任务的基本完成和维护工作的开始</a:t>
            </a:r>
          </a:p>
          <a:p>
            <a:pPr eaLnBrk="1" hangingPunct="1">
              <a:lnSpc>
                <a:spcPct val="130000"/>
              </a:lnSpc>
              <a:spcBef>
                <a:spcPct val="40000"/>
              </a:spcBef>
            </a:pPr>
            <a:r>
              <a:rPr lang="zh-CN" altLang="en-US" sz="2400" dirty="0" smtClean="0">
                <a:ea typeface="宋体" pitchFamily="2" charset="-122"/>
              </a:rPr>
              <a:t>对数据库设计进行评价、调整、修改等维护工作是一个长期的任务，也是设计工作的继续和提高。</a:t>
            </a:r>
          </a:p>
          <a:p>
            <a:pPr marL="819150" lvl="1" eaLnBrk="1" hangingPunct="1">
              <a:lnSpc>
                <a:spcPct val="130000"/>
              </a:lnSpc>
            </a:pPr>
            <a:r>
              <a:rPr lang="zh-CN" altLang="en-US" dirty="0" smtClean="0">
                <a:ea typeface="宋体" pitchFamily="2" charset="-122"/>
              </a:rPr>
              <a:t>应用环境在不断变化</a:t>
            </a:r>
          </a:p>
          <a:p>
            <a:pPr marL="819150" lvl="1" eaLnBrk="1" hangingPunct="1">
              <a:lnSpc>
                <a:spcPct val="130000"/>
              </a:lnSpc>
            </a:pPr>
            <a:r>
              <a:rPr lang="zh-CN" altLang="en-US" dirty="0" smtClean="0">
                <a:ea typeface="宋体" pitchFamily="2" charset="-122"/>
              </a:rPr>
              <a:t>数据库运行过程中物理存储会不断变化</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ea typeface="黑体" pitchFamily="2" charset="-122"/>
            </a:endParaRPr>
          </a:p>
        </p:txBody>
      </p:sp>
      <p:sp>
        <p:nvSpPr>
          <p:cNvPr id="165891" name="Rectangle 3"/>
          <p:cNvSpPr>
            <a:spLocks noGrp="1" noChangeArrowheads="1"/>
          </p:cNvSpPr>
          <p:nvPr>
            <p:ph type="body" idx="1"/>
          </p:nvPr>
        </p:nvSpPr>
        <p:spPr>
          <a:xfrm>
            <a:off x="539750" y="1196975"/>
            <a:ext cx="8353425" cy="4114800"/>
          </a:xfrm>
        </p:spPr>
        <p:txBody>
          <a:bodyPr/>
          <a:lstStyle/>
          <a:p>
            <a:pPr marL="533400" indent="-533400" eaLnBrk="1" hangingPunct="1">
              <a:lnSpc>
                <a:spcPct val="120000"/>
              </a:lnSpc>
            </a:pPr>
            <a:r>
              <a:rPr lang="zh-CN" altLang="en-US" sz="2400" b="1" dirty="0" smtClean="0">
                <a:ea typeface="宋体" pitchFamily="2" charset="-122"/>
              </a:rPr>
              <a:t>在数据库运行阶段，对数据库经常性的维护工作主要是由</a:t>
            </a:r>
            <a:r>
              <a:rPr lang="en-US" altLang="zh-CN" sz="2400" b="1" dirty="0" smtClean="0">
                <a:ea typeface="宋体" pitchFamily="2" charset="-122"/>
              </a:rPr>
              <a:t>DBA</a:t>
            </a:r>
            <a:r>
              <a:rPr lang="zh-CN" altLang="en-US" sz="2400" b="1" dirty="0" smtClean="0">
                <a:ea typeface="宋体" pitchFamily="2" charset="-122"/>
              </a:rPr>
              <a:t>完成的，包括：    </a:t>
            </a:r>
          </a:p>
          <a:p>
            <a:pPr marL="533400" indent="-533400" eaLnBrk="1" hangingPunct="1">
              <a:lnSpc>
                <a:spcPct val="150000"/>
              </a:lnSpc>
              <a:buFont typeface="Wingdings" pitchFamily="2" charset="2"/>
              <a:buAutoNum type="arabicPeriod"/>
            </a:pPr>
            <a:r>
              <a:rPr lang="zh-CN" altLang="en-US" sz="2400" dirty="0" smtClean="0">
                <a:ea typeface="宋体" pitchFamily="2" charset="-122"/>
              </a:rPr>
              <a:t>数据库的转储和恢复</a:t>
            </a:r>
          </a:p>
          <a:p>
            <a:pPr marL="533400" indent="-533400" eaLnBrk="1" hangingPunct="1">
              <a:lnSpc>
                <a:spcPct val="150000"/>
              </a:lnSpc>
              <a:buFont typeface="Wingdings" pitchFamily="2" charset="2"/>
              <a:buAutoNum type="arabicPeriod"/>
            </a:pPr>
            <a:r>
              <a:rPr lang="zh-CN" altLang="en-US" sz="2400" dirty="0" smtClean="0">
                <a:ea typeface="宋体" pitchFamily="2" charset="-122"/>
              </a:rPr>
              <a:t>数据库的安全性、完整性控制</a:t>
            </a:r>
          </a:p>
          <a:p>
            <a:pPr marL="533400" indent="-533400" eaLnBrk="1" hangingPunct="1">
              <a:lnSpc>
                <a:spcPct val="150000"/>
              </a:lnSpc>
              <a:buFont typeface="Wingdings" pitchFamily="2" charset="2"/>
              <a:buAutoNum type="arabicPeriod"/>
            </a:pPr>
            <a:r>
              <a:rPr lang="zh-CN" altLang="en-US" sz="2400" dirty="0" smtClean="0">
                <a:ea typeface="宋体" pitchFamily="2" charset="-122"/>
              </a:rPr>
              <a:t>数据库性能的监督、分析和改进</a:t>
            </a:r>
          </a:p>
          <a:p>
            <a:pPr marL="533400" indent="-533400" eaLnBrk="1" hangingPunct="1">
              <a:lnSpc>
                <a:spcPct val="150000"/>
              </a:lnSpc>
              <a:buFont typeface="Wingdings" pitchFamily="2" charset="2"/>
              <a:buAutoNum type="arabicPeriod"/>
            </a:pPr>
            <a:r>
              <a:rPr lang="zh-CN" altLang="en-US" sz="2400" dirty="0" smtClean="0">
                <a:ea typeface="宋体" pitchFamily="2" charset="-122"/>
              </a:rPr>
              <a:t>数据库的重组织和重构造</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0"/>
            <a:ext cx="8244407" cy="836711"/>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ea typeface="黑体" pitchFamily="2" charset="-122"/>
            </a:endParaRPr>
          </a:p>
        </p:txBody>
      </p:sp>
      <p:sp>
        <p:nvSpPr>
          <p:cNvPr id="166915" name="Rectangle 3"/>
          <p:cNvSpPr>
            <a:spLocks noGrp="1" noChangeArrowheads="1"/>
          </p:cNvSpPr>
          <p:nvPr>
            <p:ph type="body" idx="1"/>
          </p:nvPr>
        </p:nvSpPr>
        <p:spPr>
          <a:xfrm>
            <a:off x="468313" y="1268413"/>
            <a:ext cx="8229600" cy="4495800"/>
          </a:xfrm>
        </p:spPr>
        <p:txBody>
          <a:bodyPr/>
          <a:lstStyle/>
          <a:p>
            <a:pPr marL="533400" indent="-533400" eaLnBrk="1" hangingPunct="1">
              <a:lnSpc>
                <a:spcPct val="120000"/>
              </a:lnSpc>
            </a:pPr>
            <a:r>
              <a:rPr lang="zh-CN" altLang="en-US" sz="2400" b="1" dirty="0" smtClean="0">
                <a:ea typeface="宋体" pitchFamily="2" charset="-122"/>
              </a:rPr>
              <a:t>数据库的重组织和重构造</a:t>
            </a:r>
          </a:p>
          <a:p>
            <a:pPr marL="914400" lvl="1" indent="-457200" eaLnBrk="1" hangingPunct="1">
              <a:lnSpc>
                <a:spcPct val="150000"/>
              </a:lnSpc>
            </a:pPr>
            <a:r>
              <a:rPr lang="zh-CN" altLang="en-US" b="1" dirty="0" smtClean="0">
                <a:ea typeface="宋体" pitchFamily="2" charset="-122"/>
              </a:rPr>
              <a:t>重组织的形式</a:t>
            </a:r>
          </a:p>
          <a:p>
            <a:pPr marL="1333500" lvl="2" indent="-419100" eaLnBrk="1" hangingPunct="1">
              <a:lnSpc>
                <a:spcPct val="150000"/>
              </a:lnSpc>
              <a:buFont typeface="Wingdings" pitchFamily="2" charset="2"/>
              <a:buChar char="Ø"/>
            </a:pPr>
            <a:r>
              <a:rPr lang="zh-CN" altLang="en-US" dirty="0" smtClean="0">
                <a:ea typeface="宋体" pitchFamily="2" charset="-122"/>
              </a:rPr>
              <a:t>全部重组织</a:t>
            </a:r>
          </a:p>
          <a:p>
            <a:pPr marL="1333500" lvl="2" indent="-419100" eaLnBrk="1" hangingPunct="1">
              <a:lnSpc>
                <a:spcPct val="150000"/>
              </a:lnSpc>
              <a:buFont typeface="Wingdings" pitchFamily="2" charset="2"/>
              <a:buChar char="Ø"/>
            </a:pPr>
            <a:r>
              <a:rPr lang="zh-CN" altLang="en-US" dirty="0" smtClean="0">
                <a:ea typeface="宋体" pitchFamily="2" charset="-122"/>
              </a:rPr>
              <a:t>部分重组织</a:t>
            </a:r>
          </a:p>
          <a:p>
            <a:pPr marL="1752600" lvl="3" indent="-381000" eaLnBrk="1" hangingPunct="1">
              <a:lnSpc>
                <a:spcPct val="150000"/>
              </a:lnSpc>
            </a:pPr>
            <a:r>
              <a:rPr lang="zh-CN" altLang="en-US" b="1" dirty="0" smtClean="0">
                <a:ea typeface="宋体" pitchFamily="2" charset="-122"/>
              </a:rPr>
              <a:t>只对频繁增、删的表进行重组织</a:t>
            </a:r>
          </a:p>
          <a:p>
            <a:pPr marL="914400" lvl="1" indent="-457200" eaLnBrk="1" hangingPunct="1">
              <a:lnSpc>
                <a:spcPct val="150000"/>
              </a:lnSpc>
            </a:pPr>
            <a:r>
              <a:rPr lang="zh-CN" altLang="en-US" b="1" dirty="0" smtClean="0">
                <a:ea typeface="宋体" pitchFamily="2" charset="-122"/>
              </a:rPr>
              <a:t>重组织的目标</a:t>
            </a:r>
            <a:endParaRPr lang="zh-CN" altLang="en-US" sz="3200" b="1" dirty="0" smtClean="0">
              <a:ea typeface="宋体" pitchFamily="2" charset="-122"/>
            </a:endParaRPr>
          </a:p>
          <a:p>
            <a:pPr marL="1333500" lvl="2" indent="-419100" eaLnBrk="1" hangingPunct="1">
              <a:lnSpc>
                <a:spcPct val="150000"/>
              </a:lnSpc>
              <a:buFont typeface="Wingdings" pitchFamily="2" charset="2"/>
              <a:buChar char="Ø"/>
            </a:pPr>
            <a:r>
              <a:rPr lang="zh-CN" altLang="en-US" dirty="0" smtClean="0">
                <a:ea typeface="宋体" pitchFamily="2" charset="-122"/>
              </a:rPr>
              <a:t>提高系统性能</a:t>
            </a:r>
          </a:p>
          <a:p>
            <a:pPr marL="533400" indent="-533400" eaLnBrk="1" hangingPunct="1">
              <a:lnSpc>
                <a:spcPct val="120000"/>
              </a:lnSpc>
            </a:pPr>
            <a:endParaRPr lang="en-US" altLang="zh-CN" sz="2400" dirty="0" smtClean="0">
              <a:solidFill>
                <a:srgbClr val="3333FF"/>
              </a:solidFill>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45" descr="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4579" name="Rectangle 146"/>
          <p:cNvSpPr>
            <a:spLocks noChangeArrowheads="1"/>
          </p:cNvSpPr>
          <p:nvPr/>
        </p:nvSpPr>
        <p:spPr bwMode="auto">
          <a:xfrm>
            <a:off x="3487738" y="6596063"/>
            <a:ext cx="267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p>
            <a:r>
              <a:rPr kumimoji="1" lang="zh-CN" altLang="en-US" sz="1400"/>
              <a:t>数据库设计各个阶段的设计描述</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ea typeface="黑体" pitchFamily="2" charset="-122"/>
            </a:endParaRPr>
          </a:p>
        </p:txBody>
      </p:sp>
      <p:sp>
        <p:nvSpPr>
          <p:cNvPr id="167939" name="Rectangle 3"/>
          <p:cNvSpPr>
            <a:spLocks noGrp="1" noChangeArrowheads="1"/>
          </p:cNvSpPr>
          <p:nvPr>
            <p:ph type="body" idx="1"/>
          </p:nvPr>
        </p:nvSpPr>
        <p:spPr>
          <a:xfrm>
            <a:off x="251520" y="980728"/>
            <a:ext cx="8229600" cy="4495800"/>
          </a:xfrm>
        </p:spPr>
        <p:txBody>
          <a:bodyPr/>
          <a:lstStyle/>
          <a:p>
            <a:pPr lvl="1" eaLnBrk="1" hangingPunct="1">
              <a:lnSpc>
                <a:spcPct val="150000"/>
              </a:lnSpc>
            </a:pPr>
            <a:r>
              <a:rPr lang="zh-CN" altLang="en-US" b="1" dirty="0" smtClean="0">
                <a:ea typeface="宋体" pitchFamily="2" charset="-122"/>
              </a:rPr>
              <a:t>重组织的工作</a:t>
            </a:r>
          </a:p>
          <a:p>
            <a:pPr lvl="2" eaLnBrk="1" hangingPunct="1">
              <a:lnSpc>
                <a:spcPct val="150000"/>
              </a:lnSpc>
              <a:buFont typeface="Wingdings" pitchFamily="2" charset="2"/>
              <a:buChar char="Ø"/>
            </a:pPr>
            <a:r>
              <a:rPr lang="zh-CN" altLang="en-US" sz="2400" b="1" dirty="0" smtClean="0">
                <a:ea typeface="宋体" pitchFamily="2" charset="-122"/>
              </a:rPr>
              <a:t>按原设计要求</a:t>
            </a:r>
          </a:p>
          <a:p>
            <a:pPr lvl="3" eaLnBrk="1" hangingPunct="1">
              <a:lnSpc>
                <a:spcPct val="150000"/>
              </a:lnSpc>
            </a:pPr>
            <a:r>
              <a:rPr lang="zh-CN" altLang="en-US" sz="2400" dirty="0" smtClean="0">
                <a:ea typeface="宋体" pitchFamily="2" charset="-122"/>
              </a:rPr>
              <a:t>重新安排存储位置</a:t>
            </a:r>
          </a:p>
          <a:p>
            <a:pPr lvl="3" eaLnBrk="1" hangingPunct="1">
              <a:lnSpc>
                <a:spcPct val="150000"/>
              </a:lnSpc>
            </a:pPr>
            <a:r>
              <a:rPr lang="zh-CN" altLang="en-US" sz="2400" dirty="0" smtClean="0">
                <a:ea typeface="宋体" pitchFamily="2" charset="-122"/>
              </a:rPr>
              <a:t>回收垃圾</a:t>
            </a:r>
          </a:p>
          <a:p>
            <a:pPr lvl="3" eaLnBrk="1" hangingPunct="1">
              <a:lnSpc>
                <a:spcPct val="150000"/>
              </a:lnSpc>
            </a:pPr>
            <a:r>
              <a:rPr lang="zh-CN" altLang="en-US" sz="2400" dirty="0" smtClean="0">
                <a:ea typeface="宋体" pitchFamily="2" charset="-122"/>
              </a:rPr>
              <a:t>减少指针链</a:t>
            </a:r>
          </a:p>
          <a:p>
            <a:pPr lvl="2" eaLnBrk="1" hangingPunct="1">
              <a:lnSpc>
                <a:spcPct val="150000"/>
              </a:lnSpc>
              <a:buFont typeface="Wingdings" pitchFamily="2" charset="2"/>
              <a:buChar char="Ø"/>
            </a:pPr>
            <a:r>
              <a:rPr lang="zh-CN" altLang="en-US" sz="2400" b="1" dirty="0" smtClean="0">
                <a:ea typeface="宋体" pitchFamily="2" charset="-122"/>
              </a:rPr>
              <a:t>数据库的重组织不会改变原设计的数据逻辑结构和物理结构</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0" y="0"/>
            <a:ext cx="8172400" cy="836712"/>
          </a:xfrm>
        </p:spPr>
        <p:txBody>
          <a:bodyPr/>
          <a:lstStyle/>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§6.3  </a:t>
            </a:r>
            <a:r>
              <a:rPr lang="zh-CN" altLang="en-US" sz="3200" dirty="0">
                <a:latin typeface="宋体" panose="02010600030101010101" pitchFamily="2" charset="-122"/>
                <a:ea typeface="宋体" panose="02010600030101010101" pitchFamily="2" charset="-122"/>
              </a:rPr>
              <a:t>数据库的运行与维护</a:t>
            </a:r>
            <a:endParaRPr lang="zh-CN" altLang="en-US" sz="3200" dirty="0" smtClean="0">
              <a:latin typeface="宋体" panose="02010600030101010101" pitchFamily="2" charset="-122"/>
              <a:ea typeface="宋体" panose="02010600030101010101" pitchFamily="2" charset="-122"/>
            </a:endParaRPr>
          </a:p>
        </p:txBody>
      </p:sp>
      <p:sp>
        <p:nvSpPr>
          <p:cNvPr id="168963" name="Rectangle 3"/>
          <p:cNvSpPr>
            <a:spLocks noGrp="1" noChangeArrowheads="1"/>
          </p:cNvSpPr>
          <p:nvPr>
            <p:ph type="body" idx="1"/>
          </p:nvPr>
        </p:nvSpPr>
        <p:spPr>
          <a:xfrm>
            <a:off x="323528" y="1052736"/>
            <a:ext cx="8229600" cy="4495800"/>
          </a:xfrm>
        </p:spPr>
        <p:txBody>
          <a:bodyPr/>
          <a:lstStyle/>
          <a:p>
            <a:pPr lvl="1" eaLnBrk="1" hangingPunct="1">
              <a:lnSpc>
                <a:spcPct val="150000"/>
              </a:lnSpc>
            </a:pPr>
            <a:r>
              <a:rPr lang="zh-CN" altLang="en-US" b="1" dirty="0" smtClean="0">
                <a:ea typeface="宋体" pitchFamily="2" charset="-122"/>
              </a:rPr>
              <a:t>数据库重构造</a:t>
            </a:r>
          </a:p>
          <a:p>
            <a:pPr lvl="1" eaLnBrk="1" hangingPunct="1">
              <a:lnSpc>
                <a:spcPct val="150000"/>
              </a:lnSpc>
              <a:buFont typeface="Wingdings" pitchFamily="2" charset="2"/>
              <a:buNone/>
            </a:pPr>
            <a:r>
              <a:rPr lang="zh-CN" altLang="en-US" b="1" dirty="0" smtClean="0">
                <a:ea typeface="宋体" pitchFamily="2" charset="-122"/>
              </a:rPr>
              <a:t>	根据新环境调整数据库的模式和内模式</a:t>
            </a:r>
          </a:p>
          <a:p>
            <a:pPr lvl="3" eaLnBrk="1" hangingPunct="1">
              <a:lnSpc>
                <a:spcPct val="150000"/>
              </a:lnSpc>
            </a:pPr>
            <a:r>
              <a:rPr lang="zh-CN" altLang="en-US" sz="2400" dirty="0" smtClean="0">
                <a:ea typeface="宋体" pitchFamily="2" charset="-122"/>
              </a:rPr>
              <a:t>增加新的数据项</a:t>
            </a:r>
          </a:p>
          <a:p>
            <a:pPr lvl="3" eaLnBrk="1" hangingPunct="1">
              <a:lnSpc>
                <a:spcPct val="150000"/>
              </a:lnSpc>
            </a:pPr>
            <a:r>
              <a:rPr lang="zh-CN" altLang="en-US" sz="2400" dirty="0" smtClean="0">
                <a:ea typeface="宋体" pitchFamily="2" charset="-122"/>
              </a:rPr>
              <a:t>改变数据项的类型</a:t>
            </a:r>
          </a:p>
          <a:p>
            <a:pPr lvl="3" eaLnBrk="1" hangingPunct="1">
              <a:lnSpc>
                <a:spcPct val="150000"/>
              </a:lnSpc>
            </a:pPr>
            <a:r>
              <a:rPr lang="zh-CN" altLang="en-US" sz="2400" dirty="0" smtClean="0">
                <a:ea typeface="宋体" pitchFamily="2" charset="-122"/>
              </a:rPr>
              <a:t>改变数据库的容量</a:t>
            </a:r>
          </a:p>
          <a:p>
            <a:pPr lvl="3" eaLnBrk="1" hangingPunct="1">
              <a:lnSpc>
                <a:spcPct val="150000"/>
              </a:lnSpc>
            </a:pPr>
            <a:r>
              <a:rPr lang="zh-CN" altLang="en-US" sz="2400" dirty="0" smtClean="0">
                <a:ea typeface="宋体" pitchFamily="2" charset="-122"/>
              </a:rPr>
              <a:t>增加或删除索引</a:t>
            </a:r>
          </a:p>
          <a:p>
            <a:pPr lvl="3" eaLnBrk="1" hangingPunct="1">
              <a:lnSpc>
                <a:spcPct val="150000"/>
              </a:lnSpc>
            </a:pPr>
            <a:r>
              <a:rPr lang="zh-CN" altLang="en-US" sz="2400" dirty="0" smtClean="0">
                <a:ea typeface="宋体" pitchFamily="2" charset="-122"/>
              </a:rPr>
              <a:t>修改完整性约束条件</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0"/>
            <a:ext cx="8244407" cy="836711"/>
          </a:xfrm>
        </p:spPr>
        <p:txBody>
          <a:bodyPr/>
          <a:lstStyle/>
          <a:p>
            <a:pPr eaLnBrk="1" hangingPunct="1"/>
            <a:r>
              <a:rPr lang="zh-CN" altLang="en-US" dirty="0" smtClean="0">
                <a:ea typeface="黑体" pitchFamily="2" charset="-122"/>
              </a:rPr>
              <a:t>小  结</a:t>
            </a:r>
          </a:p>
        </p:txBody>
      </p:sp>
      <p:sp>
        <p:nvSpPr>
          <p:cNvPr id="169987" name="Rectangle 3"/>
          <p:cNvSpPr>
            <a:spLocks noGrp="1" noChangeArrowheads="1"/>
          </p:cNvSpPr>
          <p:nvPr>
            <p:ph type="body" idx="1"/>
          </p:nvPr>
        </p:nvSpPr>
        <p:spPr>
          <a:xfrm>
            <a:off x="827584" y="980728"/>
            <a:ext cx="6264696" cy="3816424"/>
          </a:xfrm>
        </p:spPr>
        <p:txBody>
          <a:bodyPr/>
          <a:lstStyle/>
          <a:p>
            <a:pPr eaLnBrk="1" hangingPunct="1">
              <a:lnSpc>
                <a:spcPct val="120000"/>
              </a:lnSpc>
            </a:pPr>
            <a:r>
              <a:rPr lang="zh-CN" altLang="en-US" b="1" dirty="0" smtClean="0">
                <a:ea typeface="宋体" pitchFamily="2" charset="-122"/>
              </a:rPr>
              <a:t>数据库的设计过程</a:t>
            </a:r>
          </a:p>
          <a:p>
            <a:pPr lvl="1" eaLnBrk="1" hangingPunct="1">
              <a:lnSpc>
                <a:spcPct val="150000"/>
              </a:lnSpc>
            </a:pPr>
            <a:r>
              <a:rPr lang="zh-CN" altLang="en-US" dirty="0" smtClean="0">
                <a:ea typeface="宋体" pitchFamily="2" charset="-122"/>
              </a:rPr>
              <a:t>需求分析</a:t>
            </a:r>
          </a:p>
          <a:p>
            <a:pPr lvl="1" eaLnBrk="1" hangingPunct="1">
              <a:lnSpc>
                <a:spcPct val="150000"/>
              </a:lnSpc>
            </a:pPr>
            <a:r>
              <a:rPr lang="zh-CN" altLang="en-US" dirty="0" smtClean="0">
                <a:ea typeface="宋体" pitchFamily="2" charset="-122"/>
              </a:rPr>
              <a:t>概念结构设计</a:t>
            </a:r>
          </a:p>
          <a:p>
            <a:pPr lvl="1" eaLnBrk="1" hangingPunct="1">
              <a:lnSpc>
                <a:spcPct val="150000"/>
              </a:lnSpc>
            </a:pPr>
            <a:r>
              <a:rPr lang="zh-CN" altLang="en-US" dirty="0" smtClean="0">
                <a:ea typeface="宋体" pitchFamily="2" charset="-122"/>
              </a:rPr>
              <a:t>逻辑结构设计</a:t>
            </a:r>
          </a:p>
          <a:p>
            <a:pPr lvl="1" eaLnBrk="1" hangingPunct="1">
              <a:lnSpc>
                <a:spcPct val="150000"/>
              </a:lnSpc>
            </a:pPr>
            <a:r>
              <a:rPr lang="zh-CN" altLang="en-US" dirty="0" smtClean="0">
                <a:ea typeface="宋体" pitchFamily="2" charset="-122"/>
              </a:rPr>
              <a:t>物理设计</a:t>
            </a:r>
          </a:p>
          <a:p>
            <a:pPr lvl="1" eaLnBrk="1" hangingPunct="1">
              <a:lnSpc>
                <a:spcPct val="150000"/>
              </a:lnSpc>
            </a:pPr>
            <a:r>
              <a:rPr lang="zh-CN" altLang="en-US" dirty="0" smtClean="0">
                <a:ea typeface="宋体" pitchFamily="2" charset="-122"/>
              </a:rPr>
              <a:t>实施和维护</a:t>
            </a:r>
          </a:p>
          <a:p>
            <a:pPr lvl="1" eaLnBrk="1" hangingPunct="1">
              <a:lnSpc>
                <a:spcPct val="120000"/>
              </a:lnSpc>
              <a:buFont typeface="Wingdings" pitchFamily="2" charset="2"/>
              <a:buNone/>
            </a:pP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0" y="0"/>
            <a:ext cx="8244407" cy="836711"/>
          </a:xfrm>
        </p:spPr>
        <p:txBody>
          <a:bodyPr/>
          <a:lstStyle/>
          <a:p>
            <a:pPr eaLnBrk="1" hangingPunct="1"/>
            <a:r>
              <a:rPr lang="zh-CN" altLang="en-US" dirty="0" smtClean="0">
                <a:ea typeface="黑体" pitchFamily="2" charset="-122"/>
              </a:rPr>
              <a:t>小  结</a:t>
            </a:r>
          </a:p>
        </p:txBody>
      </p:sp>
      <p:sp>
        <p:nvSpPr>
          <p:cNvPr id="171011" name="Rectangle 3"/>
          <p:cNvSpPr>
            <a:spLocks noGrp="1" noChangeArrowheads="1"/>
          </p:cNvSpPr>
          <p:nvPr>
            <p:ph type="body" idx="1"/>
          </p:nvPr>
        </p:nvSpPr>
        <p:spPr>
          <a:xfrm>
            <a:off x="395536" y="1052736"/>
            <a:ext cx="8229600" cy="4495800"/>
          </a:xfrm>
        </p:spPr>
        <p:txBody>
          <a:bodyPr/>
          <a:lstStyle/>
          <a:p>
            <a:pPr eaLnBrk="1" hangingPunct="1"/>
            <a:r>
              <a:rPr lang="zh-CN" altLang="en-US" sz="2400" b="1" dirty="0" smtClean="0">
                <a:ea typeface="宋体" pitchFamily="2" charset="-122"/>
              </a:rPr>
              <a:t>数据库各级模式的形成</a:t>
            </a:r>
          </a:p>
          <a:p>
            <a:pPr lvl="1" eaLnBrk="1" hangingPunct="1">
              <a:lnSpc>
                <a:spcPct val="150000"/>
              </a:lnSpc>
              <a:spcBef>
                <a:spcPct val="50000"/>
              </a:spcBef>
            </a:pPr>
            <a:r>
              <a:rPr lang="zh-CN" altLang="en-US" dirty="0" smtClean="0">
                <a:ea typeface="宋体" pitchFamily="2" charset="-122"/>
              </a:rPr>
              <a:t>数据库的各级模式是在设计过程中逐步形成的</a:t>
            </a:r>
          </a:p>
          <a:p>
            <a:pPr lvl="1" eaLnBrk="1" hangingPunct="1">
              <a:lnSpc>
                <a:spcPct val="150000"/>
              </a:lnSpc>
              <a:spcBef>
                <a:spcPct val="50000"/>
              </a:spcBef>
            </a:pPr>
            <a:r>
              <a:rPr lang="zh-CN" altLang="en-US" dirty="0" smtClean="0">
                <a:ea typeface="宋体" pitchFamily="2" charset="-122"/>
              </a:rPr>
              <a:t>需求分析阶段综合各个用户的应用需求（现实世界的需求）</a:t>
            </a:r>
          </a:p>
          <a:p>
            <a:pPr lvl="1" eaLnBrk="1" hangingPunct="1">
              <a:lnSpc>
                <a:spcPct val="150000"/>
              </a:lnSpc>
              <a:spcBef>
                <a:spcPct val="50000"/>
              </a:spcBef>
            </a:pPr>
            <a:r>
              <a:rPr lang="zh-CN" altLang="en-US" dirty="0" smtClean="0">
                <a:ea typeface="宋体" pitchFamily="2" charset="-122"/>
              </a:rPr>
              <a:t>概念设计阶段形成独立于机器特点、独立于各个</a:t>
            </a:r>
            <a:r>
              <a:rPr lang="en-US" altLang="zh-CN" dirty="0" smtClean="0">
                <a:ea typeface="宋体" pitchFamily="2" charset="-122"/>
              </a:rPr>
              <a:t>DBMS</a:t>
            </a:r>
            <a:r>
              <a:rPr lang="zh-CN" altLang="en-US" dirty="0" smtClean="0">
                <a:ea typeface="宋体" pitchFamily="2" charset="-122"/>
              </a:rPr>
              <a:t>产品的概念模式（信息世界模型），用</a:t>
            </a:r>
            <a:r>
              <a:rPr lang="en-US" altLang="zh-CN" dirty="0" smtClean="0">
                <a:ea typeface="宋体" pitchFamily="2" charset="-122"/>
              </a:rPr>
              <a:t>E-R</a:t>
            </a:r>
            <a:r>
              <a:rPr lang="zh-CN" altLang="en-US" dirty="0" smtClean="0">
                <a:ea typeface="宋体" pitchFamily="2" charset="-122"/>
              </a:rPr>
              <a:t>图来描述</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0" y="0"/>
            <a:ext cx="8244407" cy="836711"/>
          </a:xfrm>
        </p:spPr>
        <p:txBody>
          <a:bodyPr/>
          <a:lstStyle/>
          <a:p>
            <a:pPr eaLnBrk="1" hangingPunct="1"/>
            <a:r>
              <a:rPr lang="zh-CN" altLang="en-US" dirty="0" smtClean="0">
                <a:ea typeface="黑体" pitchFamily="2" charset="-122"/>
              </a:rPr>
              <a:t>小   结</a:t>
            </a:r>
          </a:p>
        </p:txBody>
      </p:sp>
      <p:sp>
        <p:nvSpPr>
          <p:cNvPr id="172035" name="Rectangle 3"/>
          <p:cNvSpPr>
            <a:spLocks noGrp="1" noChangeArrowheads="1"/>
          </p:cNvSpPr>
          <p:nvPr>
            <p:ph type="body" idx="1"/>
          </p:nvPr>
        </p:nvSpPr>
        <p:spPr>
          <a:xfrm>
            <a:off x="467544" y="1052736"/>
            <a:ext cx="8229600" cy="3960440"/>
          </a:xfrm>
        </p:spPr>
        <p:txBody>
          <a:bodyPr/>
          <a:lstStyle/>
          <a:p>
            <a:pPr lvl="1" eaLnBrk="1" hangingPunct="1">
              <a:lnSpc>
                <a:spcPct val="150000"/>
              </a:lnSpc>
              <a:spcBef>
                <a:spcPct val="50000"/>
              </a:spcBef>
            </a:pPr>
            <a:r>
              <a:rPr lang="zh-CN" altLang="en-US" dirty="0" smtClean="0">
                <a:ea typeface="宋体" pitchFamily="2" charset="-122"/>
              </a:rPr>
              <a:t>在逻辑设计阶段将</a:t>
            </a:r>
            <a:r>
              <a:rPr lang="en-US" altLang="zh-CN" dirty="0" smtClean="0">
                <a:ea typeface="宋体" pitchFamily="2" charset="-122"/>
              </a:rPr>
              <a:t>E-R</a:t>
            </a:r>
            <a:r>
              <a:rPr lang="zh-CN" altLang="en-US" dirty="0" smtClean="0">
                <a:ea typeface="宋体" pitchFamily="2" charset="-122"/>
              </a:rPr>
              <a:t>图转换成具体的数据库产品支持的数据模型如关系模型，形成数据库逻辑模式。然后根据用户处理的要求，安全性的考虑，在基本表的基础上再建立必要的视图（</a:t>
            </a:r>
            <a:r>
              <a:rPr lang="en-US" altLang="zh-CN" dirty="0" smtClean="0">
                <a:ea typeface="宋体" pitchFamily="2" charset="-122"/>
              </a:rPr>
              <a:t>VIEW</a:t>
            </a:r>
            <a:r>
              <a:rPr lang="zh-CN" altLang="en-US" dirty="0" smtClean="0">
                <a:ea typeface="宋体" pitchFamily="2" charset="-122"/>
              </a:rPr>
              <a:t>）形成数据的外模式</a:t>
            </a:r>
          </a:p>
          <a:p>
            <a:pPr lvl="1" eaLnBrk="1" hangingPunct="1">
              <a:lnSpc>
                <a:spcPct val="150000"/>
              </a:lnSpc>
              <a:spcBef>
                <a:spcPct val="50000"/>
              </a:spcBef>
            </a:pPr>
            <a:r>
              <a:rPr lang="zh-CN" altLang="en-US" dirty="0" smtClean="0">
                <a:ea typeface="宋体" pitchFamily="2" charset="-122"/>
              </a:rPr>
              <a:t>在物理设计阶段根据</a:t>
            </a:r>
            <a:r>
              <a:rPr lang="en-US" altLang="zh-CN" dirty="0" smtClean="0">
                <a:ea typeface="宋体" pitchFamily="2" charset="-122"/>
              </a:rPr>
              <a:t>DBMS</a:t>
            </a:r>
            <a:r>
              <a:rPr lang="zh-CN" altLang="en-US" dirty="0" smtClean="0">
                <a:ea typeface="宋体" pitchFamily="2" charset="-122"/>
              </a:rPr>
              <a:t>特点和处理的需要，进行物理存储安排，设计索引，形成数据库内模式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a:t>
            </a:r>
            <a:r>
              <a:rPr lang="en-US" altLang="zh-CN" sz="3200" dirty="0" smtClean="0">
                <a:latin typeface="Times New Roman" pitchFamily="18" charset="0"/>
                <a:ea typeface="宋体" pitchFamily="2" charset="-122"/>
                <a:cs typeface="Times New Roman" pitchFamily="18" charset="0"/>
              </a:rPr>
              <a:t>1.4  </a:t>
            </a:r>
            <a:r>
              <a:rPr lang="zh-CN" altLang="en-US" sz="3200" dirty="0" smtClean="0">
                <a:latin typeface="宋体" pitchFamily="2" charset="-122"/>
                <a:ea typeface="宋体" pitchFamily="2" charset="-122"/>
              </a:rPr>
              <a:t>骤数据库设计过程中的各级模式</a:t>
            </a:r>
          </a:p>
        </p:txBody>
      </p:sp>
      <p:sp>
        <p:nvSpPr>
          <p:cNvPr id="25604" name="Text Box 5"/>
          <p:cNvSpPr txBox="1">
            <a:spLocks noChangeArrowheads="1"/>
          </p:cNvSpPr>
          <p:nvPr/>
        </p:nvSpPr>
        <p:spPr bwMode="auto">
          <a:xfrm>
            <a:off x="3275856" y="5589239"/>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sz="1600" dirty="0">
                <a:latin typeface="华文楷体" pitchFamily="2" charset="-122"/>
                <a:ea typeface="华文楷体" pitchFamily="2" charset="-122"/>
              </a:rPr>
              <a:t>数据库的各级模式</a:t>
            </a:r>
            <a:r>
              <a:rPr lang="zh-CN" altLang="en-US" dirty="0">
                <a:latin typeface="华文楷体" pitchFamily="2" charset="-122"/>
                <a:ea typeface="华文楷体" pitchFamily="2" charset="-122"/>
              </a:rPr>
              <a:t> </a:t>
            </a:r>
          </a:p>
        </p:txBody>
      </p:sp>
      <p:pic>
        <p:nvPicPr>
          <p:cNvPr id="25605" name="Picture 6" descr="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1416596"/>
            <a:ext cx="7345362"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8244407" cy="836711"/>
          </a:xfrm>
        </p:spPr>
        <p:txBody>
          <a:bodyPr/>
          <a:lstStyle/>
          <a:p>
            <a:pPr eaLnBrk="1" hangingPunct="1"/>
            <a:r>
              <a:rPr lang="zh-CN" altLang="en-US" sz="3200" dirty="0" smtClean="0">
                <a:ea typeface="黑体" pitchFamily="2" charset="-122"/>
              </a:rPr>
              <a:t>数据库设计</a:t>
            </a:r>
          </a:p>
        </p:txBody>
      </p:sp>
      <p:sp>
        <p:nvSpPr>
          <p:cNvPr id="5" name="TextBox 4"/>
          <p:cNvSpPr txBox="1"/>
          <p:nvPr/>
        </p:nvSpPr>
        <p:spPr>
          <a:xfrm>
            <a:off x="2120296" y="1091624"/>
            <a:ext cx="4520512" cy="4358116"/>
          </a:xfrm>
          <a:prstGeom prst="rect">
            <a:avLst/>
          </a:prstGeom>
          <a:noFill/>
        </p:spPr>
        <p:txBody>
          <a:bodyPr wrap="square" rtlCol="0">
            <a:spAutoFit/>
          </a:bodyPr>
          <a:lstStyle/>
          <a:p>
            <a:pPr algn="l" eaLnBrk="1" hangingPunct="1">
              <a:lnSpc>
                <a:spcPct val="180000"/>
              </a:lnSpc>
            </a:pPr>
            <a:r>
              <a:rPr lang="en-US" altLang="zh-CN" sz="2400" dirty="0" smtClean="0"/>
              <a:t>1</a:t>
            </a:r>
            <a:r>
              <a:rPr lang="en-US" altLang="zh-CN" sz="2400" dirty="0"/>
              <a:t>. </a:t>
            </a:r>
            <a:r>
              <a:rPr lang="zh-CN" altLang="en-US" sz="2400" dirty="0"/>
              <a:t>数据库设计概述</a:t>
            </a:r>
          </a:p>
          <a:p>
            <a:pPr algn="l" eaLnBrk="1" hangingPunct="1">
              <a:lnSpc>
                <a:spcPct val="180000"/>
              </a:lnSpc>
            </a:pPr>
            <a:r>
              <a:rPr lang="en-US" altLang="zh-CN" sz="2400" dirty="0" smtClean="0">
                <a:solidFill>
                  <a:srgbClr val="3333FF"/>
                </a:solidFill>
              </a:rPr>
              <a:t>2</a:t>
            </a:r>
            <a:r>
              <a:rPr lang="en-US" altLang="zh-CN" sz="2400" dirty="0">
                <a:solidFill>
                  <a:srgbClr val="3333FF"/>
                </a:solidFill>
              </a:rPr>
              <a:t>. </a:t>
            </a:r>
            <a:r>
              <a:rPr lang="zh-CN" altLang="en-US" sz="2400" dirty="0">
                <a:solidFill>
                  <a:srgbClr val="3333FF"/>
                </a:solidFill>
              </a:rPr>
              <a:t>需求分析</a:t>
            </a:r>
          </a:p>
          <a:p>
            <a:pPr algn="l" eaLnBrk="1" hangingPunct="1">
              <a:lnSpc>
                <a:spcPct val="180000"/>
              </a:lnSpc>
            </a:pPr>
            <a:r>
              <a:rPr lang="en-US" altLang="zh-CN" sz="2400" dirty="0" smtClean="0"/>
              <a:t>3</a:t>
            </a:r>
            <a:r>
              <a:rPr lang="en-US" altLang="zh-CN" sz="2400" dirty="0"/>
              <a:t>. </a:t>
            </a:r>
            <a:r>
              <a:rPr lang="zh-CN" altLang="en-US" sz="2400" dirty="0" smtClean="0"/>
              <a:t>概念结构设计</a:t>
            </a:r>
            <a:endParaRPr lang="zh-CN" altLang="en-US" sz="2400" dirty="0"/>
          </a:p>
          <a:p>
            <a:pPr algn="l" eaLnBrk="1" hangingPunct="1">
              <a:lnSpc>
                <a:spcPct val="180000"/>
              </a:lnSpc>
            </a:pPr>
            <a:r>
              <a:rPr lang="en-US" altLang="zh-CN" sz="2400" dirty="0" smtClean="0"/>
              <a:t>4.  </a:t>
            </a:r>
            <a:r>
              <a:rPr lang="zh-CN" altLang="en-US" sz="2400" dirty="0" smtClean="0"/>
              <a:t>逻辑结构设计</a:t>
            </a:r>
          </a:p>
          <a:p>
            <a:pPr algn="l" eaLnBrk="1" hangingPunct="1">
              <a:lnSpc>
                <a:spcPct val="180000"/>
              </a:lnSpc>
            </a:pPr>
            <a:r>
              <a:rPr lang="en-US" altLang="zh-CN" sz="2400" dirty="0" smtClean="0"/>
              <a:t>5</a:t>
            </a:r>
            <a:r>
              <a:rPr lang="en-US" altLang="zh-CN" sz="2400" dirty="0"/>
              <a:t>.  </a:t>
            </a:r>
            <a:r>
              <a:rPr lang="zh-CN" altLang="en-US" sz="2400" dirty="0"/>
              <a:t>物理数据库设计</a:t>
            </a:r>
          </a:p>
          <a:p>
            <a:pPr algn="l" eaLnBrk="1" hangingPunct="1">
              <a:lnSpc>
                <a:spcPct val="180000"/>
              </a:lnSpc>
            </a:pPr>
            <a:r>
              <a:rPr lang="en-US" altLang="zh-CN" sz="2400" dirty="0" smtClean="0"/>
              <a:t>6</a:t>
            </a:r>
            <a:r>
              <a:rPr lang="en-US" altLang="zh-CN" sz="2400" dirty="0"/>
              <a:t>.  </a:t>
            </a:r>
            <a:r>
              <a:rPr lang="zh-CN" altLang="en-US" sz="2400" dirty="0"/>
              <a:t>数据库的</a:t>
            </a:r>
            <a:r>
              <a:rPr lang="zh-CN" altLang="en-US" sz="2400" dirty="0" smtClean="0"/>
              <a:t>管理</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34" presetClass="emph" presetSubtype="0" fill="hold" nodeType="with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xEl>
                                              <p:pRg st="1" end="1"/>
                                            </p:txEl>
                                          </p:spTgt>
                                        </p:tgtEl>
                                        <p:attrNameLst>
                                          <p:attrName>ppt_x</p:attrName>
                                          <p:attrName>ppt_y</p:attrName>
                                        </p:attrNameLst>
                                      </p:cBhvr>
                                    </p:animMotion>
                                    <p:animRot by="1500000">
                                      <p:cBhvr>
                                        <p:cTn id="12" dur="125" fill="hold">
                                          <p:stCondLst>
                                            <p:cond delay="0"/>
                                          </p:stCondLst>
                                        </p:cTn>
                                        <p:tgtEl>
                                          <p:spTgt spid="5">
                                            <p:txEl>
                                              <p:pRg st="1" end="1"/>
                                            </p:txEl>
                                          </p:spTgt>
                                        </p:tgtEl>
                                        <p:attrNameLst>
                                          <p:attrName>r</p:attrName>
                                        </p:attrNameLst>
                                      </p:cBhvr>
                                    </p:animRot>
                                    <p:animRot by="-1500000">
                                      <p:cBhvr>
                                        <p:cTn id="13" dur="125" fill="hold">
                                          <p:stCondLst>
                                            <p:cond delay="125"/>
                                          </p:stCondLst>
                                        </p:cTn>
                                        <p:tgtEl>
                                          <p:spTgt spid="5">
                                            <p:txEl>
                                              <p:pRg st="1" end="1"/>
                                            </p:txEl>
                                          </p:spTgt>
                                        </p:tgtEl>
                                        <p:attrNameLst>
                                          <p:attrName>r</p:attrName>
                                        </p:attrNameLst>
                                      </p:cBhvr>
                                    </p:animRot>
                                    <p:animRot by="-1500000">
                                      <p:cBhvr>
                                        <p:cTn id="14" dur="125" fill="hold">
                                          <p:stCondLst>
                                            <p:cond delay="250"/>
                                          </p:stCondLst>
                                        </p:cTn>
                                        <p:tgtEl>
                                          <p:spTgt spid="5">
                                            <p:txEl>
                                              <p:pRg st="1" end="1"/>
                                            </p:txEl>
                                          </p:spTgt>
                                        </p:tgtEl>
                                        <p:attrNameLst>
                                          <p:attrName>r</p:attrName>
                                        </p:attrNameLst>
                                      </p:cBhvr>
                                    </p:animRot>
                                    <p:animRot by="1500000">
                                      <p:cBhvr>
                                        <p:cTn id="15" dur="125" fill="hold">
                                          <p:stCondLst>
                                            <p:cond delay="375"/>
                                          </p:stCondLst>
                                        </p:cTn>
                                        <p:tgtEl>
                                          <p:spTgt spid="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  </a:t>
            </a:r>
            <a:r>
              <a:rPr lang="zh-CN" altLang="en-US" sz="3200" dirty="0" smtClean="0">
                <a:latin typeface="宋体" panose="02010600030101010101" pitchFamily="2" charset="-122"/>
                <a:ea typeface="宋体" panose="02010600030101010101" pitchFamily="2" charset="-122"/>
              </a:rPr>
              <a:t>需求分析</a:t>
            </a:r>
          </a:p>
        </p:txBody>
      </p:sp>
      <p:sp>
        <p:nvSpPr>
          <p:cNvPr id="27651" name="Rectangle 3"/>
          <p:cNvSpPr>
            <a:spLocks noGrp="1" noChangeArrowheads="1"/>
          </p:cNvSpPr>
          <p:nvPr>
            <p:ph type="body" idx="1"/>
          </p:nvPr>
        </p:nvSpPr>
        <p:spPr>
          <a:xfrm>
            <a:off x="1835696" y="1124744"/>
            <a:ext cx="4896544" cy="3096344"/>
          </a:xfrm>
        </p:spPr>
        <p:txBody>
          <a:bodyPr/>
          <a:lstStyle/>
          <a:p>
            <a:pPr marL="457200" lvl="1" indent="0" eaLnBrk="1" hangingPunct="1">
              <a:lnSpc>
                <a:spcPct val="200000"/>
              </a:lnSpc>
              <a:buNone/>
            </a:pPr>
            <a:r>
              <a:rPr lang="en-US" altLang="zh-CN" b="1" dirty="0" smtClean="0">
                <a:solidFill>
                  <a:srgbClr val="130A36"/>
                </a:solidFill>
                <a:latin typeface="Times New Roman" pitchFamily="18" charset="0"/>
                <a:ea typeface="宋体" pitchFamily="2" charset="-122"/>
                <a:cs typeface="Times New Roman" pitchFamily="18" charset="0"/>
              </a:rPr>
              <a:t>2.1  </a:t>
            </a:r>
            <a:r>
              <a:rPr lang="zh-CN" altLang="en-US" b="1" dirty="0" smtClean="0">
                <a:solidFill>
                  <a:srgbClr val="130A36"/>
                </a:solidFill>
                <a:latin typeface="Times New Roman" pitchFamily="18" charset="0"/>
                <a:ea typeface="宋体" pitchFamily="2" charset="-122"/>
                <a:cs typeface="Times New Roman" pitchFamily="18" charset="0"/>
              </a:rPr>
              <a:t>需求分析的任务</a:t>
            </a:r>
          </a:p>
          <a:p>
            <a:pPr marL="457200" lvl="1" indent="0" eaLnBrk="1" hangingPunct="1">
              <a:lnSpc>
                <a:spcPct val="200000"/>
              </a:lnSpc>
              <a:buNone/>
            </a:pPr>
            <a:r>
              <a:rPr lang="en-US" altLang="zh-CN" b="1" dirty="0" smtClean="0">
                <a:latin typeface="Times New Roman" pitchFamily="18" charset="0"/>
                <a:ea typeface="宋体" pitchFamily="2" charset="-122"/>
                <a:cs typeface="Times New Roman" pitchFamily="18" charset="0"/>
              </a:rPr>
              <a:t>2.2  </a:t>
            </a:r>
            <a:r>
              <a:rPr lang="zh-CN" altLang="en-US" b="1" dirty="0" smtClean="0">
                <a:latin typeface="Times New Roman" pitchFamily="18" charset="0"/>
                <a:ea typeface="宋体" pitchFamily="2" charset="-122"/>
                <a:cs typeface="Times New Roman" pitchFamily="18" charset="0"/>
              </a:rPr>
              <a:t>需求分析的方法</a:t>
            </a:r>
          </a:p>
          <a:p>
            <a:pPr marL="457200" lvl="1" indent="0" eaLnBrk="1" hangingPunct="1">
              <a:lnSpc>
                <a:spcPct val="200000"/>
              </a:lnSpc>
              <a:buNone/>
            </a:pPr>
            <a:r>
              <a:rPr lang="en-US" altLang="zh-CN" b="1" dirty="0" smtClean="0">
                <a:latin typeface="Times New Roman" pitchFamily="18" charset="0"/>
                <a:ea typeface="宋体" pitchFamily="2" charset="-122"/>
                <a:cs typeface="Times New Roman" pitchFamily="18" charset="0"/>
              </a:rPr>
              <a:t>2.3  </a:t>
            </a:r>
            <a:r>
              <a:rPr lang="zh-CN" altLang="en-US" b="1" dirty="0" smtClean="0">
                <a:latin typeface="Times New Roman" pitchFamily="18" charset="0"/>
                <a:ea typeface="宋体" pitchFamily="2" charset="-122"/>
                <a:cs typeface="Times New Roman" pitchFamily="18" charset="0"/>
              </a:rPr>
              <a:t>数据字典</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黑体" pitchFamily="2" charset="-122"/>
                <a:ea typeface="黑体" pitchFamily="2" charset="-122"/>
              </a:rPr>
              <a:t>第</a:t>
            </a:r>
            <a:r>
              <a:rPr lang="en-US" altLang="zh-CN" sz="3200" dirty="0" smtClean="0">
                <a:latin typeface="黑体" pitchFamily="2" charset="-122"/>
                <a:ea typeface="黑体" pitchFamily="2" charset="-122"/>
              </a:rPr>
              <a:t>10</a:t>
            </a:r>
            <a:r>
              <a:rPr lang="zh-CN" altLang="en-US" sz="3200" dirty="0" smtClean="0">
                <a:latin typeface="黑体" pitchFamily="2" charset="-122"/>
                <a:ea typeface="黑体" pitchFamily="2" charset="-122"/>
              </a:rPr>
              <a:t>讲  数据库设计</a:t>
            </a:r>
          </a:p>
        </p:txBody>
      </p:sp>
      <p:sp>
        <p:nvSpPr>
          <p:cNvPr id="3" name="TextBox 2"/>
          <p:cNvSpPr txBox="1"/>
          <p:nvPr/>
        </p:nvSpPr>
        <p:spPr>
          <a:xfrm>
            <a:off x="2555776" y="983104"/>
            <a:ext cx="3800432" cy="4358116"/>
          </a:xfrm>
          <a:prstGeom prst="rect">
            <a:avLst/>
          </a:prstGeom>
          <a:noFill/>
        </p:spPr>
        <p:txBody>
          <a:bodyPr wrap="square" rtlCol="0">
            <a:spAutoFit/>
          </a:bodyPr>
          <a:lstStyle/>
          <a:p>
            <a:pPr algn="l" eaLnBrk="1" hangingPunct="1">
              <a:lnSpc>
                <a:spcPct val="180000"/>
              </a:lnSpc>
            </a:pPr>
            <a:r>
              <a:rPr lang="en-US" altLang="zh-CN" sz="2400" dirty="0"/>
              <a:t>1</a:t>
            </a:r>
            <a:r>
              <a:rPr lang="en-US" altLang="zh-CN" sz="2400" dirty="0" smtClean="0"/>
              <a:t>.  </a:t>
            </a:r>
            <a:r>
              <a:rPr lang="zh-CN" altLang="en-US" sz="2400" dirty="0"/>
              <a:t>数据库设计概述</a:t>
            </a:r>
          </a:p>
          <a:p>
            <a:pPr algn="l" eaLnBrk="1" hangingPunct="1">
              <a:lnSpc>
                <a:spcPct val="180000"/>
              </a:lnSpc>
            </a:pPr>
            <a:r>
              <a:rPr lang="en-US" altLang="zh-CN" sz="2400" dirty="0" smtClean="0"/>
              <a:t>2</a:t>
            </a:r>
            <a:r>
              <a:rPr lang="en-US" altLang="zh-CN" sz="2400" dirty="0"/>
              <a:t>. </a:t>
            </a:r>
            <a:r>
              <a:rPr lang="en-US" altLang="zh-CN" sz="2400" dirty="0" smtClean="0"/>
              <a:t> </a:t>
            </a:r>
            <a:r>
              <a:rPr lang="zh-CN" altLang="en-US" sz="2400" dirty="0" smtClean="0"/>
              <a:t>需求分析</a:t>
            </a:r>
            <a:endParaRPr lang="zh-CN" altLang="en-US" sz="2400" dirty="0"/>
          </a:p>
          <a:p>
            <a:pPr algn="l" eaLnBrk="1" hangingPunct="1">
              <a:lnSpc>
                <a:spcPct val="180000"/>
              </a:lnSpc>
            </a:pPr>
            <a:r>
              <a:rPr lang="en-US" altLang="zh-CN" sz="2400" dirty="0" smtClean="0"/>
              <a:t>3</a:t>
            </a:r>
            <a:r>
              <a:rPr lang="en-US" altLang="zh-CN" sz="2400" dirty="0"/>
              <a:t>. </a:t>
            </a:r>
            <a:r>
              <a:rPr lang="en-US" altLang="zh-CN" sz="2400" dirty="0" smtClean="0"/>
              <a:t> </a:t>
            </a:r>
            <a:r>
              <a:rPr lang="zh-CN" altLang="en-US" sz="2400" dirty="0" smtClean="0"/>
              <a:t>概念</a:t>
            </a:r>
            <a:r>
              <a:rPr lang="zh-CN" altLang="en-US" sz="2400" dirty="0"/>
              <a:t>数据建模</a:t>
            </a:r>
          </a:p>
          <a:p>
            <a:pPr algn="l" eaLnBrk="1" hangingPunct="1">
              <a:lnSpc>
                <a:spcPct val="180000"/>
              </a:lnSpc>
            </a:pPr>
            <a:r>
              <a:rPr lang="en-US" altLang="zh-CN" sz="2400" dirty="0" smtClean="0"/>
              <a:t>4</a:t>
            </a:r>
            <a:r>
              <a:rPr lang="en-US" altLang="zh-CN" sz="2400" dirty="0"/>
              <a:t>.  </a:t>
            </a:r>
            <a:r>
              <a:rPr lang="zh-CN" altLang="en-US" sz="2400" dirty="0"/>
              <a:t>逻辑结构设计</a:t>
            </a:r>
          </a:p>
          <a:p>
            <a:pPr algn="l" eaLnBrk="1" hangingPunct="1">
              <a:lnSpc>
                <a:spcPct val="180000"/>
              </a:lnSpc>
            </a:pPr>
            <a:r>
              <a:rPr lang="en-US" altLang="zh-CN" sz="2400" dirty="0" smtClean="0"/>
              <a:t>5</a:t>
            </a:r>
            <a:r>
              <a:rPr lang="en-US" altLang="zh-CN" sz="2400" dirty="0"/>
              <a:t>.  </a:t>
            </a:r>
            <a:r>
              <a:rPr lang="zh-CN" altLang="en-US" sz="2400" dirty="0"/>
              <a:t>物理数据库设计</a:t>
            </a:r>
          </a:p>
          <a:p>
            <a:pPr algn="l" eaLnBrk="1" hangingPunct="1">
              <a:lnSpc>
                <a:spcPct val="180000"/>
              </a:lnSpc>
            </a:pPr>
            <a:r>
              <a:rPr lang="en-US" altLang="zh-CN" sz="2400" dirty="0" smtClean="0"/>
              <a:t>6</a:t>
            </a:r>
            <a:r>
              <a:rPr lang="en-US" altLang="zh-CN" sz="2400" dirty="0"/>
              <a:t>.  </a:t>
            </a:r>
            <a:r>
              <a:rPr lang="zh-CN" altLang="en-US" sz="2400" dirty="0"/>
              <a:t>数据库的管理</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mph" presetSubtype="2" fill="hold" nodeType="clickEffect">
                                  <p:stCondLst>
                                    <p:cond delay="0"/>
                                  </p:stCondLst>
                                  <p:iterate type="lt">
                                    <p:tmPct val="0"/>
                                  </p:iterate>
                                  <p:childTnLst>
                                    <p:animClr clrSpc="rgb" dir="cw">
                                      <p:cBhvr override="childStyle">
                                        <p:cTn id="48" dur="500" fill="hold"/>
                                        <p:tgtEl>
                                          <p:spTgt spid="3">
                                            <p:txEl>
                                              <p:pRg st="0" end="0"/>
                                            </p:txEl>
                                          </p:spTgt>
                                        </p:tgtEl>
                                        <p:attrNameLst>
                                          <p:attrName>style.color</p:attrName>
                                        </p:attrNameLst>
                                      </p:cBhvr>
                                      <p:to>
                                        <a:srgbClr val="2B0FFD"/>
                                      </p:to>
                                    </p:animClr>
                                  </p:childTnLst>
                                </p:cTn>
                              </p:par>
                              <p:par>
                                <p:cTn id="49" presetID="34" presetClass="emph" presetSubtype="0" fill="hold" nodeType="withEffect">
                                  <p:stCondLst>
                                    <p:cond delay="0"/>
                                  </p:stCondLst>
                                  <p:iterate type="lt">
                                    <p:tmPct val="10000"/>
                                  </p:iterate>
                                  <p:childTnLst>
                                    <p:animMotion origin="layout" path="M 0.0 0.0 L 0.0 -0.07213" pathEditMode="relative" ptsTypes="">
                                      <p:cBhvr>
                                        <p:cTn id="50" dur="250" accel="50000" decel="50000" autoRev="1" fill="hold">
                                          <p:stCondLst>
                                            <p:cond delay="0"/>
                                          </p:stCondLst>
                                        </p:cTn>
                                        <p:tgtEl>
                                          <p:spTgt spid="3">
                                            <p:txEl>
                                              <p:pRg st="0" end="0"/>
                                            </p:txEl>
                                          </p:spTgt>
                                        </p:tgtEl>
                                        <p:attrNameLst>
                                          <p:attrName>ppt_x</p:attrName>
                                          <p:attrName>ppt_y</p:attrName>
                                        </p:attrNameLst>
                                      </p:cBhvr>
                                    </p:animMotion>
                                    <p:animRot by="1500000">
                                      <p:cBhvr>
                                        <p:cTn id="51" dur="125" fill="hold">
                                          <p:stCondLst>
                                            <p:cond delay="0"/>
                                          </p:stCondLst>
                                        </p:cTn>
                                        <p:tgtEl>
                                          <p:spTgt spid="3">
                                            <p:txEl>
                                              <p:pRg st="0" end="0"/>
                                            </p:txEl>
                                          </p:spTgt>
                                        </p:tgtEl>
                                        <p:attrNameLst>
                                          <p:attrName>r</p:attrName>
                                        </p:attrNameLst>
                                      </p:cBhvr>
                                    </p:animRot>
                                    <p:animRot by="-1500000">
                                      <p:cBhvr>
                                        <p:cTn id="52" dur="125" fill="hold">
                                          <p:stCondLst>
                                            <p:cond delay="125"/>
                                          </p:stCondLst>
                                        </p:cTn>
                                        <p:tgtEl>
                                          <p:spTgt spid="3">
                                            <p:txEl>
                                              <p:pRg st="0" end="0"/>
                                            </p:txEl>
                                          </p:spTgt>
                                        </p:tgtEl>
                                        <p:attrNameLst>
                                          <p:attrName>r</p:attrName>
                                        </p:attrNameLst>
                                      </p:cBhvr>
                                    </p:animRot>
                                    <p:animRot by="-1500000">
                                      <p:cBhvr>
                                        <p:cTn id="53" dur="125" fill="hold">
                                          <p:stCondLst>
                                            <p:cond delay="250"/>
                                          </p:stCondLst>
                                        </p:cTn>
                                        <p:tgtEl>
                                          <p:spTgt spid="3">
                                            <p:txEl>
                                              <p:pRg st="0" end="0"/>
                                            </p:txEl>
                                          </p:spTgt>
                                        </p:tgtEl>
                                        <p:attrNameLst>
                                          <p:attrName>r</p:attrName>
                                        </p:attrNameLst>
                                      </p:cBhvr>
                                    </p:animRot>
                                    <p:animRot by="1500000">
                                      <p:cBhvr>
                                        <p:cTn id="54"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§2.1.1 </a:t>
            </a:r>
            <a:r>
              <a:rPr lang="zh-CN" altLang="en-US" sz="3200" dirty="0" smtClean="0">
                <a:latin typeface="宋体" pitchFamily="2" charset="-122"/>
                <a:ea typeface="宋体" pitchFamily="2" charset="-122"/>
              </a:rPr>
              <a:t>需求分析的任务</a:t>
            </a:r>
          </a:p>
        </p:txBody>
      </p:sp>
      <p:sp>
        <p:nvSpPr>
          <p:cNvPr id="29699" name="Rectangle 3"/>
          <p:cNvSpPr>
            <a:spLocks noGrp="1" noChangeArrowheads="1"/>
          </p:cNvSpPr>
          <p:nvPr>
            <p:ph type="body" idx="1"/>
          </p:nvPr>
        </p:nvSpPr>
        <p:spPr>
          <a:xfrm>
            <a:off x="467544" y="1052736"/>
            <a:ext cx="8229600" cy="4495800"/>
          </a:xfrm>
        </p:spPr>
        <p:txBody>
          <a:bodyPr/>
          <a:lstStyle/>
          <a:p>
            <a:pPr eaLnBrk="1" hangingPunct="1">
              <a:lnSpc>
                <a:spcPct val="170000"/>
              </a:lnSpc>
            </a:pPr>
            <a:r>
              <a:rPr lang="zh-CN" altLang="en-US" sz="2400" b="1" dirty="0" smtClean="0">
                <a:ea typeface="宋体" pitchFamily="2" charset="-122"/>
              </a:rPr>
              <a:t>详细调查现实世界要处理的对象（组织、部门、企业等）</a:t>
            </a:r>
          </a:p>
          <a:p>
            <a:pPr eaLnBrk="1" hangingPunct="1">
              <a:lnSpc>
                <a:spcPct val="170000"/>
              </a:lnSpc>
            </a:pPr>
            <a:r>
              <a:rPr lang="zh-CN" altLang="en-US" sz="2400" b="1" dirty="0" smtClean="0">
                <a:ea typeface="宋体" pitchFamily="2" charset="-122"/>
              </a:rPr>
              <a:t>充分了解原系统（手工系统或计算机系统）</a:t>
            </a:r>
          </a:p>
          <a:p>
            <a:pPr eaLnBrk="1" hangingPunct="1">
              <a:lnSpc>
                <a:spcPct val="170000"/>
              </a:lnSpc>
            </a:pPr>
            <a:r>
              <a:rPr lang="zh-CN" altLang="en-US" sz="2400" b="1" dirty="0" smtClean="0">
                <a:ea typeface="宋体" pitchFamily="2" charset="-122"/>
              </a:rPr>
              <a:t>明确用户的各种需求</a:t>
            </a:r>
          </a:p>
          <a:p>
            <a:pPr eaLnBrk="1" hangingPunct="1">
              <a:lnSpc>
                <a:spcPct val="170000"/>
              </a:lnSpc>
            </a:pPr>
            <a:r>
              <a:rPr lang="zh-CN" altLang="en-US" sz="2400" b="1" dirty="0" smtClean="0">
                <a:ea typeface="宋体" pitchFamily="2" charset="-122"/>
              </a:rPr>
              <a:t>确定新系统的功能</a:t>
            </a:r>
          </a:p>
          <a:p>
            <a:pPr eaLnBrk="1" hangingPunct="1">
              <a:lnSpc>
                <a:spcPct val="170000"/>
              </a:lnSpc>
            </a:pPr>
            <a:r>
              <a:rPr lang="zh-CN" altLang="en-US" sz="2400" b="1" dirty="0" smtClean="0">
                <a:ea typeface="宋体" pitchFamily="2" charset="-122"/>
              </a:rPr>
              <a:t>充分考虑今后可能的扩充和改变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§2.1.2 </a:t>
            </a:r>
            <a:r>
              <a:rPr lang="zh-CN" altLang="en-US" sz="3200" dirty="0" smtClean="0">
                <a:latin typeface="宋体" pitchFamily="2" charset="-122"/>
                <a:ea typeface="宋体" pitchFamily="2" charset="-122"/>
              </a:rPr>
              <a:t>需求分析的重点</a:t>
            </a:r>
          </a:p>
        </p:txBody>
      </p:sp>
      <p:sp>
        <p:nvSpPr>
          <p:cNvPr id="30723" name="Rectangle 3"/>
          <p:cNvSpPr>
            <a:spLocks noGrp="1" noChangeArrowheads="1"/>
          </p:cNvSpPr>
          <p:nvPr>
            <p:ph type="body" idx="1"/>
          </p:nvPr>
        </p:nvSpPr>
        <p:spPr>
          <a:xfrm>
            <a:off x="251520" y="1052737"/>
            <a:ext cx="8568952" cy="3672408"/>
          </a:xfrm>
        </p:spPr>
        <p:txBody>
          <a:bodyPr/>
          <a:lstStyle/>
          <a:p>
            <a:pPr eaLnBrk="1" hangingPunct="1">
              <a:lnSpc>
                <a:spcPct val="150000"/>
              </a:lnSpc>
            </a:pPr>
            <a:r>
              <a:rPr lang="zh-CN" altLang="en-US" sz="2400" b="1" dirty="0" smtClean="0">
                <a:ea typeface="宋体" pitchFamily="2" charset="-122"/>
              </a:rPr>
              <a:t>调查的重点是“数据”和“处理”，获得用户对数据库要求</a:t>
            </a:r>
            <a:endParaRPr lang="zh-CN" altLang="en-US" sz="2000" b="1" dirty="0" smtClean="0">
              <a:ea typeface="宋体" pitchFamily="2" charset="-122"/>
            </a:endParaRPr>
          </a:p>
          <a:p>
            <a:pPr lvl="1" eaLnBrk="1" hangingPunct="1">
              <a:lnSpc>
                <a:spcPct val="150000"/>
              </a:lnSpc>
            </a:pPr>
            <a:r>
              <a:rPr lang="zh-CN" altLang="en-US" sz="1800" b="1" dirty="0" smtClean="0">
                <a:ea typeface="宋体" pitchFamily="2" charset="-122"/>
              </a:rPr>
              <a:t> </a:t>
            </a:r>
            <a:r>
              <a:rPr lang="zh-CN" altLang="en-US" sz="2200" b="1" dirty="0" smtClean="0">
                <a:latin typeface="黑体" pitchFamily="2" charset="-122"/>
                <a:ea typeface="黑体" pitchFamily="2" charset="-122"/>
              </a:rPr>
              <a:t>信息要求：</a:t>
            </a:r>
            <a:r>
              <a:rPr lang="zh-CN" altLang="en-US" sz="2200" dirty="0" smtClean="0">
                <a:ea typeface="宋体" pitchFamily="2" charset="-122"/>
              </a:rPr>
              <a:t>用户需要从数据库中获得信息的内容与性质，由信息要求可以导出数据要求，及数据库中要存哪些数据；</a:t>
            </a:r>
          </a:p>
          <a:p>
            <a:pPr lvl="1" eaLnBrk="1" hangingPunct="1">
              <a:lnSpc>
                <a:spcPct val="180000"/>
              </a:lnSpc>
            </a:pPr>
            <a:r>
              <a:rPr lang="zh-CN" altLang="en-US" sz="2200" b="1" dirty="0" smtClean="0">
                <a:latin typeface="黑体" pitchFamily="2" charset="-122"/>
                <a:ea typeface="黑体" pitchFamily="2" charset="-122"/>
              </a:rPr>
              <a:t>处理要求：</a:t>
            </a:r>
            <a:r>
              <a:rPr lang="zh-CN" altLang="en-US" sz="2200" dirty="0" smtClean="0">
                <a:ea typeface="宋体" pitchFamily="2" charset="-122"/>
              </a:rPr>
              <a:t>指用户要完成什么样的处理功能，对处理的响应时间有什么要求，处理的方式是什么；</a:t>
            </a:r>
          </a:p>
          <a:p>
            <a:pPr lvl="1" eaLnBrk="1" hangingPunct="1">
              <a:lnSpc>
                <a:spcPct val="180000"/>
              </a:lnSpc>
            </a:pPr>
            <a:r>
              <a:rPr lang="zh-CN" altLang="en-US" sz="2200" b="1" dirty="0" smtClean="0">
                <a:latin typeface="黑体" pitchFamily="2" charset="-122"/>
                <a:ea typeface="黑体" pitchFamily="2" charset="-122"/>
              </a:rPr>
              <a:t>安全性与完整性要求</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宋体" pitchFamily="2" charset="-122"/>
                <a:cs typeface="Times New Roman" pitchFamily="18" charset="0"/>
              </a:rPr>
              <a:t>§2.1.3  </a:t>
            </a:r>
            <a:r>
              <a:rPr lang="zh-CN" altLang="en-US" sz="3200" dirty="0" smtClean="0">
                <a:latin typeface="宋体" pitchFamily="2" charset="-122"/>
                <a:ea typeface="宋体" pitchFamily="2" charset="-122"/>
              </a:rPr>
              <a:t>需求分析的难点</a:t>
            </a:r>
          </a:p>
        </p:txBody>
      </p:sp>
      <p:sp>
        <p:nvSpPr>
          <p:cNvPr id="31747" name="Rectangle 3"/>
          <p:cNvSpPr>
            <a:spLocks noGrp="1" noChangeArrowheads="1"/>
          </p:cNvSpPr>
          <p:nvPr>
            <p:ph type="body" idx="1"/>
          </p:nvPr>
        </p:nvSpPr>
        <p:spPr>
          <a:xfrm>
            <a:off x="755576" y="980728"/>
            <a:ext cx="7772400" cy="3816350"/>
          </a:xfrm>
        </p:spPr>
        <p:txBody>
          <a:bodyPr/>
          <a:lstStyle/>
          <a:p>
            <a:pPr eaLnBrk="1" hangingPunct="1">
              <a:lnSpc>
                <a:spcPct val="190000"/>
              </a:lnSpc>
            </a:pPr>
            <a:r>
              <a:rPr lang="zh-CN" altLang="en-US" sz="2400" b="1" dirty="0" smtClean="0">
                <a:latin typeface="黑体" pitchFamily="2" charset="-122"/>
                <a:ea typeface="黑体" pitchFamily="2" charset="-122"/>
              </a:rPr>
              <a:t>确定用户最终需求</a:t>
            </a:r>
          </a:p>
          <a:p>
            <a:pPr lvl="1" eaLnBrk="1" hangingPunct="1">
              <a:lnSpc>
                <a:spcPct val="190000"/>
              </a:lnSpc>
            </a:pPr>
            <a:r>
              <a:rPr lang="zh-CN" altLang="en-US" sz="2200" dirty="0" smtClean="0">
                <a:latin typeface="黑体" pitchFamily="2" charset="-122"/>
                <a:ea typeface="黑体" pitchFamily="2" charset="-122"/>
              </a:rPr>
              <a:t>用户 </a:t>
            </a:r>
            <a:r>
              <a:rPr lang="zh-CN" altLang="en-US" sz="2200" dirty="0" smtClean="0">
                <a:ea typeface="宋体" pitchFamily="2" charset="-122"/>
              </a:rPr>
              <a:t>缺少计算机知识</a:t>
            </a:r>
          </a:p>
          <a:p>
            <a:pPr lvl="1" eaLnBrk="1" hangingPunct="1">
              <a:lnSpc>
                <a:spcPct val="190000"/>
              </a:lnSpc>
            </a:pPr>
            <a:r>
              <a:rPr lang="zh-CN" altLang="en-US" sz="2200" dirty="0" smtClean="0">
                <a:latin typeface="黑体" pitchFamily="2" charset="-122"/>
                <a:ea typeface="黑体" pitchFamily="2" charset="-122"/>
              </a:rPr>
              <a:t>设计人员 </a:t>
            </a:r>
            <a:r>
              <a:rPr lang="zh-CN" altLang="en-US" sz="2200" dirty="0" smtClean="0">
                <a:ea typeface="宋体" pitchFamily="2" charset="-122"/>
              </a:rPr>
              <a:t>缺少用户的专业知识</a:t>
            </a:r>
          </a:p>
          <a:p>
            <a:pPr eaLnBrk="1" hangingPunct="1">
              <a:lnSpc>
                <a:spcPct val="150000"/>
              </a:lnSpc>
            </a:pPr>
            <a:r>
              <a:rPr lang="zh-CN" altLang="en-US" sz="2400" b="1" dirty="0" smtClean="0">
                <a:latin typeface="黑体" pitchFamily="2" charset="-122"/>
                <a:ea typeface="黑体" pitchFamily="2" charset="-122"/>
              </a:rPr>
              <a:t>解决方法</a:t>
            </a:r>
          </a:p>
          <a:p>
            <a:pPr lvl="1" eaLnBrk="1" hangingPunct="1">
              <a:lnSpc>
                <a:spcPct val="150000"/>
              </a:lnSpc>
            </a:pPr>
            <a:r>
              <a:rPr lang="zh-CN" altLang="en-US" dirty="0" smtClean="0">
                <a:solidFill>
                  <a:srgbClr val="130A36"/>
                </a:solidFill>
                <a:ea typeface="宋体" pitchFamily="2" charset="-122"/>
              </a:rPr>
              <a:t>设计人员必须不断深入地与用户进行交流</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8244407" cy="836712"/>
          </a:xfrm>
        </p:spPr>
        <p:txBody>
          <a:bodyPr/>
          <a:lstStyle/>
          <a:p>
            <a:pPr eaLnBrk="1" hangingPunct="1"/>
            <a:r>
              <a:rPr lang="en-US" altLang="zh-CN" sz="3200" dirty="0" smtClean="0">
                <a:latin typeface="Times New Roman" pitchFamily="18" charset="0"/>
                <a:ea typeface="宋体" pitchFamily="2" charset="-122"/>
                <a:cs typeface="Times New Roman" pitchFamily="18" charset="0"/>
              </a:rPr>
              <a:t>§2.2  </a:t>
            </a:r>
            <a:r>
              <a:rPr lang="zh-CN" altLang="en-US" sz="3200" dirty="0" smtClean="0">
                <a:latin typeface="宋体" pitchFamily="2" charset="-122"/>
                <a:ea typeface="宋体" pitchFamily="2" charset="-122"/>
              </a:rPr>
              <a:t>需求分析的方法</a:t>
            </a:r>
          </a:p>
        </p:txBody>
      </p:sp>
      <p:sp>
        <p:nvSpPr>
          <p:cNvPr id="32771" name="Rectangle 3"/>
          <p:cNvSpPr>
            <a:spLocks noGrp="1" noChangeArrowheads="1"/>
          </p:cNvSpPr>
          <p:nvPr>
            <p:ph type="body" idx="1"/>
          </p:nvPr>
        </p:nvSpPr>
        <p:spPr>
          <a:xfrm>
            <a:off x="2267744" y="1052736"/>
            <a:ext cx="5400675" cy="2447925"/>
          </a:xfrm>
        </p:spPr>
        <p:txBody>
          <a:bodyPr/>
          <a:lstStyle/>
          <a:p>
            <a:pPr eaLnBrk="1" hangingPunct="1">
              <a:lnSpc>
                <a:spcPct val="180000"/>
              </a:lnSpc>
            </a:pPr>
            <a:r>
              <a:rPr lang="zh-CN" altLang="en-US" sz="2400" b="1" dirty="0" smtClean="0">
                <a:ea typeface="宋体" pitchFamily="2" charset="-122"/>
              </a:rPr>
              <a:t>调查需求</a:t>
            </a:r>
          </a:p>
          <a:p>
            <a:pPr eaLnBrk="1" hangingPunct="1">
              <a:lnSpc>
                <a:spcPct val="180000"/>
              </a:lnSpc>
            </a:pPr>
            <a:r>
              <a:rPr lang="zh-CN" altLang="en-US" sz="2400" b="1" dirty="0" smtClean="0">
                <a:ea typeface="宋体" pitchFamily="2" charset="-122"/>
              </a:rPr>
              <a:t>达成共识</a:t>
            </a:r>
          </a:p>
          <a:p>
            <a:pPr eaLnBrk="1" hangingPunct="1">
              <a:lnSpc>
                <a:spcPct val="180000"/>
              </a:lnSpc>
            </a:pPr>
            <a:r>
              <a:rPr lang="zh-CN" altLang="en-US" sz="2400" b="1" dirty="0" smtClean="0">
                <a:ea typeface="宋体" pitchFamily="2" charset="-122"/>
              </a:rPr>
              <a:t>分析表达需求</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4924" y="0"/>
            <a:ext cx="8137475" cy="836711"/>
          </a:xfrm>
        </p:spPr>
        <p:txBody>
          <a:bodyPr/>
          <a:lstStyle/>
          <a:p>
            <a:pPr eaLnBrk="1" hangingPunct="1"/>
            <a:r>
              <a:rPr lang="zh-CN" altLang="en-US" sz="3200" b="0" dirty="0" smtClean="0">
                <a:ea typeface="黑体" pitchFamily="2" charset="-122"/>
              </a:rPr>
              <a:t>调查用户需求的具体步骤</a:t>
            </a:r>
          </a:p>
        </p:txBody>
      </p:sp>
      <p:sp>
        <p:nvSpPr>
          <p:cNvPr id="33795" name="Rectangle 3"/>
          <p:cNvSpPr>
            <a:spLocks noGrp="1" noChangeArrowheads="1"/>
          </p:cNvSpPr>
          <p:nvPr>
            <p:ph type="body" idx="1"/>
          </p:nvPr>
        </p:nvSpPr>
        <p:spPr>
          <a:xfrm>
            <a:off x="251520" y="1051719"/>
            <a:ext cx="8496300" cy="4681537"/>
          </a:xfrm>
        </p:spPr>
        <p:txBody>
          <a:bodyPr/>
          <a:lstStyle/>
          <a:p>
            <a:pPr eaLnBrk="1" hangingPunct="1">
              <a:lnSpc>
                <a:spcPct val="150000"/>
              </a:lnSpc>
              <a:buFont typeface="Wingdings" pitchFamily="2" charset="2"/>
              <a:buNone/>
            </a:pP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a:t>
            </a:r>
            <a:r>
              <a:rPr lang="en-US" altLang="zh-CN" sz="2400" b="1" dirty="0" smtClean="0">
                <a:latin typeface="Times New Roman" pitchFamily="18" charset="0"/>
                <a:ea typeface="宋体" pitchFamily="2" charset="-122"/>
              </a:rPr>
              <a:t> </a:t>
            </a:r>
            <a:r>
              <a:rPr lang="zh-CN" altLang="en-US" sz="2400" b="1" dirty="0" smtClean="0">
                <a:ea typeface="宋体" pitchFamily="2" charset="-122"/>
              </a:rPr>
              <a:t>调查组织机构情况（</a:t>
            </a:r>
            <a:r>
              <a:rPr lang="zh-CN" altLang="en-US" sz="2400" dirty="0" smtClean="0">
                <a:ea typeface="宋体" pitchFamily="2" charset="-122"/>
              </a:rPr>
              <a:t>部门的组成，部门的职责等</a:t>
            </a:r>
            <a:r>
              <a:rPr lang="zh-CN" altLang="en-US" sz="2400" b="1" dirty="0" smtClean="0">
                <a:ea typeface="宋体" pitchFamily="2" charset="-122"/>
              </a:rPr>
              <a:t>）</a:t>
            </a:r>
          </a:p>
          <a:p>
            <a:pPr eaLnBrk="1" hangingPunct="1">
              <a:lnSpc>
                <a:spcPct val="150000"/>
              </a:lnSpc>
              <a:buFont typeface="Wingdings" pitchFamily="2" charset="2"/>
              <a:buNone/>
            </a:pPr>
            <a:r>
              <a:rPr lang="en-US" altLang="zh-CN" sz="2400" b="1" dirty="0" smtClean="0">
                <a:latin typeface="Times New Roman" pitchFamily="18" charset="0"/>
                <a:ea typeface="宋体" pitchFamily="2" charset="-122"/>
              </a:rPr>
              <a:t>2</a:t>
            </a:r>
            <a:r>
              <a:rPr lang="zh-CN" altLang="en-US" sz="2400" b="1" dirty="0" smtClean="0">
                <a:latin typeface="Times New Roman" pitchFamily="18" charset="0"/>
                <a:ea typeface="宋体" pitchFamily="2" charset="-122"/>
              </a:rPr>
              <a:t>）</a:t>
            </a:r>
            <a:r>
              <a:rPr lang="zh-CN" altLang="en-US" sz="2400" b="1" dirty="0" smtClean="0">
                <a:ea typeface="宋体" pitchFamily="2" charset="-122"/>
              </a:rPr>
              <a:t>调查各部门的业务活动情况</a:t>
            </a:r>
            <a:r>
              <a:rPr lang="zh-CN" altLang="en-US" sz="2400" dirty="0" smtClean="0">
                <a:ea typeface="宋体" pitchFamily="2" charset="-122"/>
              </a:rPr>
              <a:t> </a:t>
            </a:r>
            <a:r>
              <a:rPr lang="en-US" altLang="zh-CN" sz="2400" dirty="0" smtClean="0">
                <a:ea typeface="宋体" pitchFamily="2" charset="-122"/>
              </a:rPr>
              <a:t>(</a:t>
            </a:r>
            <a:r>
              <a:rPr lang="zh-CN" altLang="en-US" sz="2400" dirty="0" smtClean="0">
                <a:ea typeface="宋体" pitchFamily="2" charset="-122"/>
              </a:rPr>
              <a:t>各个部门的输入数据、如何加工处理这些数据，输出什么数据，输出到什么部门，输出数据的格式等等</a:t>
            </a:r>
            <a:r>
              <a:rPr lang="en-US" altLang="zh-CN" sz="2400" dirty="0" smtClean="0">
                <a:ea typeface="宋体" pitchFamily="2" charset="-122"/>
              </a:rPr>
              <a:t>)</a:t>
            </a:r>
            <a:r>
              <a:rPr lang="zh-CN" altLang="en-US" sz="2400" dirty="0" smtClean="0">
                <a:ea typeface="宋体" pitchFamily="2" charset="-122"/>
              </a:rPr>
              <a:t>。</a:t>
            </a:r>
          </a:p>
          <a:p>
            <a:pPr eaLnBrk="1" hangingPunct="1">
              <a:lnSpc>
                <a:spcPct val="150000"/>
              </a:lnSpc>
              <a:buFont typeface="Wingdings" pitchFamily="2" charset="2"/>
              <a:buNone/>
            </a:pPr>
            <a:r>
              <a:rPr lang="en-US" altLang="zh-CN" sz="2400" b="1" dirty="0" smtClean="0">
                <a:ea typeface="宋体" pitchFamily="2" charset="-122"/>
              </a:rPr>
              <a:t>3</a:t>
            </a:r>
            <a:r>
              <a:rPr lang="zh-CN" altLang="en-US" sz="2400" b="1" dirty="0" smtClean="0">
                <a:ea typeface="宋体" pitchFamily="2" charset="-122"/>
              </a:rPr>
              <a:t>）在熟悉业务活动的基础上，协助用户明确对新系统的各 种要求</a:t>
            </a:r>
            <a:r>
              <a:rPr lang="zh-CN" altLang="en-US" sz="2400" dirty="0" smtClean="0">
                <a:ea typeface="宋体" pitchFamily="2" charset="-122"/>
              </a:rPr>
              <a:t>（包括信息要求、处理要求、安全性与完整性要求）。</a:t>
            </a:r>
          </a:p>
          <a:p>
            <a:pPr eaLnBrk="1" hangingPunct="1">
              <a:lnSpc>
                <a:spcPct val="150000"/>
              </a:lnSpc>
              <a:buFont typeface="Wingdings" pitchFamily="2" charset="2"/>
              <a:buNone/>
            </a:pPr>
            <a:r>
              <a:rPr lang="en-US" altLang="zh-CN" sz="2400" b="1" dirty="0" smtClean="0">
                <a:ea typeface="宋体" pitchFamily="2" charset="-122"/>
              </a:rPr>
              <a:t>4</a:t>
            </a:r>
            <a:r>
              <a:rPr lang="zh-CN" altLang="en-US" sz="2400" b="1" dirty="0" smtClean="0">
                <a:ea typeface="宋体" pitchFamily="2" charset="-122"/>
              </a:rPr>
              <a:t>）确定新系统的边界（</a:t>
            </a:r>
            <a:r>
              <a:rPr lang="zh-CN" altLang="en-US" sz="2400" dirty="0" smtClean="0">
                <a:ea typeface="宋体" pitchFamily="2" charset="-122"/>
              </a:rPr>
              <a:t>确定哪些功能由计算机完成，哪些由人工完成</a:t>
            </a:r>
            <a:r>
              <a:rPr lang="zh-CN" altLang="en-US" sz="2400" b="1" dirty="0" smtClean="0">
                <a:ea typeface="宋体" pitchFamily="2"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zh-CN" altLang="en-US" sz="3200" b="0" smtClean="0">
                <a:ea typeface="黑体" pitchFamily="2" charset="-122"/>
              </a:rPr>
              <a:t>常用调查方法</a:t>
            </a:r>
          </a:p>
        </p:txBody>
      </p:sp>
      <p:sp>
        <p:nvSpPr>
          <p:cNvPr id="34819" name="Rectangle 3"/>
          <p:cNvSpPr>
            <a:spLocks noGrp="1" noChangeArrowheads="1"/>
          </p:cNvSpPr>
          <p:nvPr>
            <p:ph type="body" idx="1"/>
          </p:nvPr>
        </p:nvSpPr>
        <p:spPr>
          <a:xfrm>
            <a:off x="457200" y="981075"/>
            <a:ext cx="7787208" cy="4176117"/>
          </a:xfrm>
        </p:spPr>
        <p:txBody>
          <a:bodyPr/>
          <a:lstStyle/>
          <a:p>
            <a:pPr lvl="1" eaLnBrk="1" hangingPunct="1">
              <a:lnSpc>
                <a:spcPct val="150000"/>
              </a:lnSpc>
              <a:spcBef>
                <a:spcPct val="0"/>
              </a:spcBef>
              <a:buFont typeface="Wingdings" pitchFamily="2" charset="2"/>
              <a:buNone/>
            </a:pPr>
            <a:r>
              <a:rPr lang="en-US" altLang="zh-CN" b="1" dirty="0" smtClean="0">
                <a:latin typeface="宋体" pitchFamily="2" charset="-122"/>
                <a:ea typeface="宋体" pitchFamily="2" charset="-122"/>
              </a:rPr>
              <a:t>    </a:t>
            </a:r>
            <a:r>
              <a:rPr lang="en-US" altLang="zh-CN" b="1" dirty="0">
                <a:latin typeface="宋体" pitchFamily="2" charset="-122"/>
                <a:ea typeface="宋体" pitchFamily="2" charset="-122"/>
              </a:rPr>
              <a:t>(</a:t>
            </a:r>
            <a:r>
              <a:rPr lang="en-US" altLang="zh-CN" b="1" dirty="0" smtClean="0">
                <a:latin typeface="宋体" pitchFamily="2" charset="-122"/>
                <a:ea typeface="宋体" pitchFamily="2" charset="-122"/>
              </a:rPr>
              <a:t>1) </a:t>
            </a:r>
            <a:r>
              <a:rPr lang="zh-CN" altLang="en-US" b="1" dirty="0" smtClean="0">
                <a:latin typeface="宋体" pitchFamily="2" charset="-122"/>
                <a:ea typeface="宋体" pitchFamily="2" charset="-122"/>
              </a:rPr>
              <a:t>跟班作业</a:t>
            </a:r>
          </a:p>
          <a:p>
            <a:pPr lvl="1" eaLnBrk="1" hangingPunct="1">
              <a:lnSpc>
                <a:spcPct val="150000"/>
              </a:lnSpc>
              <a:spcBef>
                <a:spcPct val="0"/>
              </a:spcBef>
              <a:buFont typeface="Wingdings" pitchFamily="2" charset="2"/>
              <a:buNone/>
            </a:pPr>
            <a:r>
              <a:rPr lang="en-US" altLang="zh-CN" b="1" dirty="0" smtClean="0">
                <a:latin typeface="宋体" pitchFamily="2" charset="-122"/>
                <a:ea typeface="宋体" pitchFamily="2" charset="-122"/>
              </a:rPr>
              <a:t>    (2) </a:t>
            </a:r>
            <a:r>
              <a:rPr lang="zh-CN" altLang="en-US" b="1" dirty="0" smtClean="0">
                <a:latin typeface="宋体" pitchFamily="2" charset="-122"/>
                <a:ea typeface="宋体" pitchFamily="2" charset="-122"/>
              </a:rPr>
              <a:t>开调查会</a:t>
            </a:r>
          </a:p>
          <a:p>
            <a:pPr lvl="1" eaLnBrk="1" hangingPunct="1">
              <a:lnSpc>
                <a:spcPct val="150000"/>
              </a:lnSpc>
              <a:spcBef>
                <a:spcPct val="0"/>
              </a:spcBef>
              <a:buFont typeface="Wingdings" pitchFamily="2" charset="2"/>
              <a:buNone/>
            </a:pPr>
            <a:r>
              <a:rPr lang="en-US" altLang="zh-CN" b="1" dirty="0" smtClean="0">
                <a:latin typeface="宋体" pitchFamily="2" charset="-122"/>
                <a:ea typeface="宋体" pitchFamily="2" charset="-122"/>
              </a:rPr>
              <a:t>    (3) </a:t>
            </a:r>
            <a:r>
              <a:rPr lang="zh-CN" altLang="en-US" b="1" dirty="0" smtClean="0">
                <a:latin typeface="宋体" pitchFamily="2" charset="-122"/>
                <a:ea typeface="宋体" pitchFamily="2" charset="-122"/>
              </a:rPr>
              <a:t>请专人介绍</a:t>
            </a:r>
          </a:p>
          <a:p>
            <a:pPr lvl="1" eaLnBrk="1" hangingPunct="1">
              <a:lnSpc>
                <a:spcPct val="150000"/>
              </a:lnSpc>
              <a:spcBef>
                <a:spcPct val="0"/>
              </a:spcBef>
              <a:buFont typeface="Wingdings" pitchFamily="2" charset="2"/>
              <a:buNone/>
            </a:pPr>
            <a:r>
              <a:rPr lang="en-US" altLang="zh-CN" b="1" dirty="0" smtClean="0">
                <a:latin typeface="宋体" pitchFamily="2" charset="-122"/>
                <a:ea typeface="宋体" pitchFamily="2" charset="-122"/>
              </a:rPr>
              <a:t>    (4) </a:t>
            </a:r>
            <a:r>
              <a:rPr lang="zh-CN" altLang="en-US" b="1" dirty="0" smtClean="0">
                <a:latin typeface="宋体" pitchFamily="2" charset="-122"/>
                <a:ea typeface="宋体" pitchFamily="2" charset="-122"/>
              </a:rPr>
              <a:t>询问</a:t>
            </a:r>
          </a:p>
          <a:p>
            <a:pPr lvl="1" eaLnBrk="1" hangingPunct="1">
              <a:lnSpc>
                <a:spcPct val="150000"/>
              </a:lnSpc>
              <a:spcBef>
                <a:spcPct val="0"/>
              </a:spcBef>
              <a:buFont typeface="Wingdings" pitchFamily="2" charset="2"/>
              <a:buNone/>
            </a:pPr>
            <a:r>
              <a:rPr lang="en-US" altLang="zh-CN" b="1" dirty="0" smtClean="0">
                <a:latin typeface="宋体" pitchFamily="2" charset="-122"/>
                <a:ea typeface="宋体" pitchFamily="2" charset="-122"/>
              </a:rPr>
              <a:t>    (5) </a:t>
            </a:r>
            <a:r>
              <a:rPr lang="zh-CN" altLang="en-US" b="1" dirty="0" smtClean="0">
                <a:latin typeface="宋体" pitchFamily="2" charset="-122"/>
                <a:ea typeface="宋体" pitchFamily="2" charset="-122"/>
              </a:rPr>
              <a:t>设计调查表请用户填写 </a:t>
            </a:r>
          </a:p>
          <a:p>
            <a:pPr lvl="1" eaLnBrk="1" hangingPunct="1">
              <a:lnSpc>
                <a:spcPct val="150000"/>
              </a:lnSpc>
              <a:spcBef>
                <a:spcPct val="0"/>
              </a:spcBef>
              <a:buFont typeface="Wingdings" pitchFamily="2" charset="2"/>
              <a:buNone/>
            </a:pPr>
            <a:r>
              <a:rPr lang="en-US" altLang="zh-CN" b="1" dirty="0" smtClean="0">
                <a:latin typeface="宋体" pitchFamily="2" charset="-122"/>
                <a:ea typeface="宋体" pitchFamily="2" charset="-122"/>
              </a:rPr>
              <a:t>    (6) </a:t>
            </a:r>
            <a:r>
              <a:rPr lang="zh-CN" altLang="en-US" b="1" dirty="0" smtClean="0">
                <a:latin typeface="宋体" pitchFamily="2" charset="-122"/>
                <a:ea typeface="宋体" pitchFamily="2" charset="-122"/>
              </a:rPr>
              <a:t>查阅记录</a:t>
            </a:r>
          </a:p>
          <a:p>
            <a:pPr lvl="1" eaLnBrk="1" hangingPunct="1">
              <a:lnSpc>
                <a:spcPct val="160000"/>
              </a:lnSpc>
              <a:buFont typeface="Wingdings" pitchFamily="2" charset="2"/>
              <a:buNone/>
            </a:pPr>
            <a:r>
              <a:rPr lang="zh-CN" altLang="en-US" b="1" dirty="0" smtClean="0">
                <a:ea typeface="宋体" pitchFamily="2" charset="-122"/>
              </a:rPr>
              <a:t>无论采用哪种方法，对必须有用户的积极参与与配合</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8244408" cy="836712"/>
          </a:xfrm>
        </p:spPr>
        <p:txBody>
          <a:bodyPr/>
          <a:lstStyle/>
          <a:p>
            <a:pPr eaLnBrk="1" hangingPunct="1"/>
            <a:r>
              <a:rPr lang="zh-CN" altLang="en-US" sz="2800" dirty="0" smtClean="0">
                <a:ea typeface="楷体_GB2312" pitchFamily="49" charset="-122"/>
              </a:rPr>
              <a:t>进一步分析和表达用户需求</a:t>
            </a:r>
          </a:p>
        </p:txBody>
      </p:sp>
      <p:sp>
        <p:nvSpPr>
          <p:cNvPr id="35843" name="Rectangle 3"/>
          <p:cNvSpPr>
            <a:spLocks noGrp="1" noChangeArrowheads="1"/>
          </p:cNvSpPr>
          <p:nvPr>
            <p:ph type="body" idx="1"/>
          </p:nvPr>
        </p:nvSpPr>
        <p:spPr>
          <a:xfrm>
            <a:off x="179512" y="1052737"/>
            <a:ext cx="8712968" cy="3312368"/>
          </a:xfrm>
        </p:spPr>
        <p:txBody>
          <a:bodyPr/>
          <a:lstStyle/>
          <a:p>
            <a:pPr eaLnBrk="1" hangingPunct="1">
              <a:lnSpc>
                <a:spcPct val="160000"/>
              </a:lnSpc>
            </a:pPr>
            <a:r>
              <a:rPr lang="zh-CN" altLang="en-US" sz="2400" b="1" dirty="0" smtClean="0">
                <a:ea typeface="宋体" pitchFamily="2" charset="-122"/>
              </a:rPr>
              <a:t>调查了解了用户的需求后，要进一步地“</a:t>
            </a:r>
            <a:r>
              <a:rPr lang="zh-CN" altLang="en-US" sz="2400" b="1" dirty="0" smtClean="0">
                <a:latin typeface="黑体" pitchFamily="2" charset="-122"/>
                <a:ea typeface="黑体" pitchFamily="2" charset="-122"/>
              </a:rPr>
              <a:t>分析</a:t>
            </a:r>
            <a:r>
              <a:rPr lang="zh-CN" altLang="en-US" sz="2400" b="1" dirty="0" smtClean="0">
                <a:ea typeface="宋体" pitchFamily="2" charset="-122"/>
              </a:rPr>
              <a:t>”和“</a:t>
            </a:r>
            <a:r>
              <a:rPr lang="zh-CN" altLang="en-US" sz="2400" b="1" dirty="0" smtClean="0">
                <a:latin typeface="黑体" pitchFamily="2" charset="-122"/>
                <a:ea typeface="黑体" pitchFamily="2" charset="-122"/>
              </a:rPr>
              <a:t>表达</a:t>
            </a:r>
            <a:r>
              <a:rPr lang="zh-CN" altLang="en-US" sz="2400" b="1" dirty="0" smtClean="0">
                <a:ea typeface="宋体" pitchFamily="2" charset="-122"/>
              </a:rPr>
              <a:t>”用户的需求</a:t>
            </a:r>
            <a:endParaRPr lang="en-US" altLang="zh-CN" sz="2400" b="1" dirty="0" smtClean="0">
              <a:ea typeface="宋体" pitchFamily="2" charset="-122"/>
            </a:endParaRPr>
          </a:p>
          <a:p>
            <a:pPr eaLnBrk="1" hangingPunct="1">
              <a:lnSpc>
                <a:spcPct val="160000"/>
              </a:lnSpc>
              <a:buFont typeface="Wingdings" pitchFamily="2" charset="2"/>
              <a:buNone/>
            </a:pPr>
            <a:r>
              <a:rPr lang="zh-CN" altLang="en-US" sz="2400" b="1" dirty="0" smtClean="0">
                <a:ea typeface="宋体" pitchFamily="2" charset="-122"/>
              </a:rPr>
              <a:t>     结构化分析方法（</a:t>
            </a:r>
            <a:r>
              <a:rPr lang="en-US" altLang="zh-CN" sz="2400" b="1" dirty="0" smtClean="0">
                <a:ea typeface="宋体" pitchFamily="2" charset="-122"/>
              </a:rPr>
              <a:t>Structured Analysis</a:t>
            </a:r>
            <a:r>
              <a:rPr lang="zh-CN" altLang="en-US" sz="2400" b="1" dirty="0" smtClean="0">
                <a:ea typeface="宋体" pitchFamily="2" charset="-122"/>
              </a:rPr>
              <a:t>，简称</a:t>
            </a:r>
            <a:r>
              <a:rPr lang="en-US" altLang="zh-CN" sz="2400" b="1" dirty="0" smtClean="0">
                <a:ea typeface="宋体" pitchFamily="2" charset="-122"/>
              </a:rPr>
              <a:t>SA</a:t>
            </a:r>
            <a:r>
              <a:rPr lang="zh-CN" altLang="en-US" sz="2400" b="1" dirty="0" smtClean="0">
                <a:ea typeface="宋体" pitchFamily="2" charset="-122"/>
              </a:rPr>
              <a:t>方法）</a:t>
            </a:r>
          </a:p>
          <a:p>
            <a:pPr lvl="1" eaLnBrk="1" hangingPunct="1">
              <a:lnSpc>
                <a:spcPct val="160000"/>
              </a:lnSpc>
            </a:pPr>
            <a:r>
              <a:rPr lang="zh-CN" altLang="en-US" sz="2200" b="1" dirty="0" smtClean="0">
                <a:ea typeface="宋体" pitchFamily="2" charset="-122"/>
              </a:rPr>
              <a:t>	从最上层的系统组织机构入手</a:t>
            </a:r>
          </a:p>
          <a:p>
            <a:pPr lvl="1" eaLnBrk="1" hangingPunct="1">
              <a:lnSpc>
                <a:spcPct val="160000"/>
              </a:lnSpc>
            </a:pPr>
            <a:r>
              <a:rPr lang="zh-CN" altLang="en-US" sz="2200" b="1" dirty="0" smtClean="0">
                <a:ea typeface="宋体" pitchFamily="2" charset="-122"/>
              </a:rPr>
              <a:t>  自顶向下、逐层分解分析系统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8244408" cy="836712"/>
          </a:xfrm>
        </p:spPr>
        <p:txBody>
          <a:bodyPr/>
          <a:lstStyle/>
          <a:p>
            <a:pPr eaLnBrk="1" hangingPunct="1"/>
            <a:r>
              <a:rPr lang="zh-CN" altLang="en-US" sz="3200" b="0" dirty="0" smtClean="0">
                <a:ea typeface="黑体" pitchFamily="2" charset="-122"/>
              </a:rPr>
              <a:t>进一步分析和表达用户需求</a:t>
            </a:r>
          </a:p>
        </p:txBody>
      </p:sp>
      <p:grpSp>
        <p:nvGrpSpPr>
          <p:cNvPr id="36868" name="Group 4"/>
          <p:cNvGrpSpPr>
            <a:grpSpLocks/>
          </p:cNvGrpSpPr>
          <p:nvPr/>
        </p:nvGrpSpPr>
        <p:grpSpPr bwMode="auto">
          <a:xfrm>
            <a:off x="1089025" y="2209800"/>
            <a:ext cx="7315200" cy="2286000"/>
            <a:chOff x="768" y="1824"/>
            <a:chExt cx="4608" cy="1440"/>
          </a:xfrm>
        </p:grpSpPr>
        <p:sp>
          <p:nvSpPr>
            <p:cNvPr id="36869" name="Text Box 5"/>
            <p:cNvSpPr txBox="1">
              <a:spLocks noChangeArrowheads="1"/>
            </p:cNvSpPr>
            <p:nvPr/>
          </p:nvSpPr>
          <p:spPr bwMode="auto">
            <a:xfrm>
              <a:off x="2621" y="2544"/>
              <a:ext cx="64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dirty="0">
                  <a:latin typeface="华文行楷" pitchFamily="2" charset="-122"/>
                  <a:ea typeface="华文行楷" pitchFamily="2" charset="-122"/>
                </a:rPr>
                <a:t>数据流</a:t>
              </a:r>
              <a:endParaRPr lang="zh-CN" altLang="en-US" dirty="0">
                <a:latin typeface="华文行楷" pitchFamily="2" charset="-122"/>
                <a:ea typeface="华文行楷" pitchFamily="2" charset="-122"/>
              </a:endParaRPr>
            </a:p>
          </p:txBody>
        </p:sp>
        <p:sp>
          <p:nvSpPr>
            <p:cNvPr id="36870" name="Text Box 6"/>
            <p:cNvSpPr txBox="1">
              <a:spLocks noChangeArrowheads="1"/>
            </p:cNvSpPr>
            <p:nvPr/>
          </p:nvSpPr>
          <p:spPr bwMode="auto">
            <a:xfrm>
              <a:off x="1481" y="2544"/>
              <a:ext cx="57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dirty="0">
                  <a:latin typeface="华文行楷" pitchFamily="2" charset="-122"/>
                  <a:ea typeface="华文行楷" pitchFamily="2" charset="-122"/>
                </a:rPr>
                <a:t>数据流</a:t>
              </a:r>
              <a:endParaRPr lang="zh-CN" altLang="en-US" b="0" dirty="0">
                <a:latin typeface="华文行楷" pitchFamily="2" charset="-122"/>
                <a:ea typeface="华文行楷" pitchFamily="2" charset="-122"/>
              </a:endParaRPr>
            </a:p>
          </p:txBody>
        </p:sp>
        <p:sp>
          <p:nvSpPr>
            <p:cNvPr id="36871" name="Oval 7"/>
            <p:cNvSpPr>
              <a:spLocks noChangeArrowheads="1"/>
            </p:cNvSpPr>
            <p:nvPr/>
          </p:nvSpPr>
          <p:spPr bwMode="auto">
            <a:xfrm>
              <a:off x="2051" y="2647"/>
              <a:ext cx="570" cy="61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zh-CN" altLang="en-US"/>
            </a:p>
          </p:txBody>
        </p:sp>
        <p:sp>
          <p:nvSpPr>
            <p:cNvPr id="36872" name="Text Box 8"/>
            <p:cNvSpPr txBox="1">
              <a:spLocks noChangeArrowheads="1"/>
            </p:cNvSpPr>
            <p:nvPr/>
          </p:nvSpPr>
          <p:spPr bwMode="auto">
            <a:xfrm>
              <a:off x="1980" y="1824"/>
              <a:ext cx="712" cy="4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a:t>数据</a:t>
              </a:r>
            </a:p>
            <a:p>
              <a:r>
                <a:rPr lang="zh-CN" altLang="en-US" sz="2000"/>
                <a:t>存储</a:t>
              </a:r>
            </a:p>
          </p:txBody>
        </p:sp>
        <p:sp>
          <p:nvSpPr>
            <p:cNvPr id="36873" name="Text Box 9"/>
            <p:cNvSpPr txBox="1">
              <a:spLocks noChangeArrowheads="1"/>
            </p:cNvSpPr>
            <p:nvPr/>
          </p:nvSpPr>
          <p:spPr bwMode="auto">
            <a:xfrm>
              <a:off x="4656" y="2016"/>
              <a:ext cx="713"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a:t>信息要求</a:t>
              </a:r>
              <a:endParaRPr lang="zh-CN" altLang="en-US" b="0"/>
            </a:p>
          </p:txBody>
        </p:sp>
        <p:sp>
          <p:nvSpPr>
            <p:cNvPr id="36874" name="Line 10"/>
            <p:cNvSpPr>
              <a:spLocks noChangeShapeType="1"/>
            </p:cNvSpPr>
            <p:nvPr/>
          </p:nvSpPr>
          <p:spPr bwMode="auto">
            <a:xfrm flipH="1">
              <a:off x="4224" y="2112"/>
              <a:ext cx="3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75" name="Text Box 11"/>
            <p:cNvSpPr txBox="1">
              <a:spLocks noChangeArrowheads="1"/>
            </p:cNvSpPr>
            <p:nvPr/>
          </p:nvSpPr>
          <p:spPr bwMode="auto">
            <a:xfrm>
              <a:off x="768" y="2750"/>
              <a:ext cx="713"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a:t>数据</a:t>
              </a:r>
              <a:endParaRPr lang="zh-CN" altLang="en-US"/>
            </a:p>
            <a:p>
              <a:r>
                <a:rPr lang="zh-CN" altLang="en-US" sz="2000"/>
                <a:t>来源</a:t>
              </a:r>
              <a:endParaRPr lang="zh-CN" altLang="en-US"/>
            </a:p>
          </p:txBody>
        </p:sp>
        <p:sp>
          <p:nvSpPr>
            <p:cNvPr id="36876" name="Line 12"/>
            <p:cNvSpPr>
              <a:spLocks noChangeShapeType="1"/>
            </p:cNvSpPr>
            <p:nvPr/>
          </p:nvSpPr>
          <p:spPr bwMode="auto">
            <a:xfrm>
              <a:off x="1481" y="2955"/>
              <a:ext cx="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77" name="Text Box 13"/>
            <p:cNvSpPr txBox="1">
              <a:spLocks noChangeArrowheads="1"/>
            </p:cNvSpPr>
            <p:nvPr/>
          </p:nvSpPr>
          <p:spPr bwMode="auto">
            <a:xfrm>
              <a:off x="2122" y="2750"/>
              <a:ext cx="4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dirty="0"/>
                <a:t>处理</a:t>
              </a:r>
              <a:endParaRPr lang="zh-CN" altLang="en-US" dirty="0"/>
            </a:p>
          </p:txBody>
        </p:sp>
        <p:sp>
          <p:nvSpPr>
            <p:cNvPr id="36878" name="Line 14"/>
            <p:cNvSpPr>
              <a:spLocks noChangeShapeType="1"/>
            </p:cNvSpPr>
            <p:nvPr/>
          </p:nvSpPr>
          <p:spPr bwMode="auto">
            <a:xfrm>
              <a:off x="2692" y="2955"/>
              <a:ext cx="57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79" name="Text Box 15"/>
            <p:cNvSpPr txBox="1">
              <a:spLocks noChangeArrowheads="1"/>
            </p:cNvSpPr>
            <p:nvPr/>
          </p:nvSpPr>
          <p:spPr bwMode="auto">
            <a:xfrm>
              <a:off x="3263" y="2750"/>
              <a:ext cx="855"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a:t>数据</a:t>
              </a:r>
              <a:endParaRPr lang="zh-CN" altLang="en-US"/>
            </a:p>
            <a:p>
              <a:r>
                <a:rPr lang="zh-CN" altLang="en-US" sz="2000"/>
                <a:t>输出</a:t>
              </a:r>
            </a:p>
          </p:txBody>
        </p:sp>
        <p:sp>
          <p:nvSpPr>
            <p:cNvPr id="36880" name="Line 16"/>
            <p:cNvSpPr>
              <a:spLocks noChangeShapeType="1"/>
            </p:cNvSpPr>
            <p:nvPr/>
          </p:nvSpPr>
          <p:spPr bwMode="auto">
            <a:xfrm flipH="1">
              <a:off x="4320" y="2976"/>
              <a:ext cx="2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36881" name="Text Box 17"/>
            <p:cNvSpPr txBox="1">
              <a:spLocks noChangeArrowheads="1"/>
            </p:cNvSpPr>
            <p:nvPr/>
          </p:nvSpPr>
          <p:spPr bwMode="auto">
            <a:xfrm>
              <a:off x="4663" y="2832"/>
              <a:ext cx="71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000"/>
                <a:t>处理要求</a:t>
              </a:r>
              <a:endParaRPr lang="zh-CN" altLang="en-US" b="0"/>
            </a:p>
          </p:txBody>
        </p:sp>
        <p:sp>
          <p:nvSpPr>
            <p:cNvPr id="36882" name="Line 18"/>
            <p:cNvSpPr>
              <a:spLocks noChangeShapeType="1"/>
            </p:cNvSpPr>
            <p:nvPr/>
          </p:nvSpPr>
          <p:spPr bwMode="auto">
            <a:xfrm>
              <a:off x="2336" y="2235"/>
              <a:ext cx="0" cy="41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3" name="TextBox 2"/>
          <p:cNvSpPr txBox="1"/>
          <p:nvPr/>
        </p:nvSpPr>
        <p:spPr>
          <a:xfrm>
            <a:off x="443831" y="1124743"/>
            <a:ext cx="4272185" cy="830997"/>
          </a:xfrm>
          <a:prstGeom prst="rect">
            <a:avLst/>
          </a:prstGeom>
          <a:noFill/>
        </p:spPr>
        <p:txBody>
          <a:bodyPr wrap="square" rtlCol="0">
            <a:spAutoFit/>
          </a:bodyPr>
          <a:lstStyle/>
          <a:p>
            <a:pPr algn="l">
              <a:lnSpc>
                <a:spcPct val="150000"/>
              </a:lnSpc>
            </a:pPr>
            <a:r>
              <a:rPr lang="en-US" altLang="zh-CN" sz="2000" dirty="0"/>
              <a:t>1</a:t>
            </a:r>
            <a:r>
              <a:rPr lang="zh-CN" altLang="en-US" sz="2000" dirty="0"/>
              <a:t>）首先把任何一个系统都抽象为：</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8244408" cy="836712"/>
          </a:xfrm>
        </p:spPr>
        <p:txBody>
          <a:bodyPr/>
          <a:lstStyle/>
          <a:p>
            <a:pPr eaLnBrk="1" hangingPunct="1"/>
            <a:r>
              <a:rPr lang="zh-CN" altLang="en-US" sz="3200" b="0" dirty="0" smtClean="0">
                <a:ea typeface="黑体" pitchFamily="2" charset="-122"/>
              </a:rPr>
              <a:t>进一步分析和表达用户需求</a:t>
            </a:r>
          </a:p>
        </p:txBody>
      </p:sp>
      <p:sp>
        <p:nvSpPr>
          <p:cNvPr id="37891" name="Rectangle 3"/>
          <p:cNvSpPr>
            <a:spLocks noGrp="1" noChangeArrowheads="1"/>
          </p:cNvSpPr>
          <p:nvPr>
            <p:ph type="body" idx="1"/>
          </p:nvPr>
        </p:nvSpPr>
        <p:spPr>
          <a:xfrm>
            <a:off x="216024" y="908050"/>
            <a:ext cx="8604448" cy="5113338"/>
          </a:xfrm>
        </p:spPr>
        <p:txBody>
          <a:bodyPr/>
          <a:lstStyle/>
          <a:p>
            <a:pPr eaLnBrk="1" hangingPunct="1">
              <a:lnSpc>
                <a:spcPct val="150000"/>
              </a:lnSpc>
              <a:buFont typeface="Wingdings" pitchFamily="2" charset="2"/>
              <a:buNone/>
            </a:pPr>
            <a:r>
              <a:rPr lang="en-US" altLang="zh-CN" sz="2400" b="1" dirty="0" smtClean="0">
                <a:ea typeface="宋体" pitchFamily="2" charset="-122"/>
              </a:rPr>
              <a:t>2</a:t>
            </a:r>
            <a:r>
              <a:rPr lang="zh-CN" altLang="en-US" sz="2400" b="1" dirty="0" smtClean="0">
                <a:ea typeface="宋体" pitchFamily="2" charset="-122"/>
              </a:rPr>
              <a:t>）分解处理功能和数据</a:t>
            </a:r>
          </a:p>
          <a:p>
            <a:pPr eaLnBrk="1" hangingPunct="1">
              <a:lnSpc>
                <a:spcPct val="110000"/>
              </a:lnSpc>
              <a:buFont typeface="Wingdings" pitchFamily="2" charset="2"/>
              <a:buNone/>
            </a:pPr>
            <a:r>
              <a:rPr lang="zh-CN" altLang="en-US" sz="2200" b="1" dirty="0" smtClean="0">
                <a:ea typeface="宋体" pitchFamily="2" charset="-122"/>
              </a:rPr>
              <a:t>     （</a:t>
            </a:r>
            <a:r>
              <a:rPr lang="en-US" altLang="zh-CN" sz="2200" dirty="0" smtClean="0">
                <a:ea typeface="宋体" pitchFamily="2" charset="-122"/>
              </a:rPr>
              <a:t>1</a:t>
            </a:r>
            <a:r>
              <a:rPr lang="zh-CN" altLang="en-US" sz="2200" b="1" dirty="0" smtClean="0">
                <a:ea typeface="宋体" pitchFamily="2" charset="-122"/>
              </a:rPr>
              <a:t>）</a:t>
            </a:r>
            <a:r>
              <a:rPr lang="en-US" altLang="zh-CN" sz="2200" b="1" dirty="0" smtClean="0">
                <a:ea typeface="宋体" pitchFamily="2" charset="-122"/>
              </a:rPr>
              <a:t>  </a:t>
            </a:r>
            <a:r>
              <a:rPr lang="zh-CN" altLang="en-US" sz="2200" b="1" dirty="0" smtClean="0">
                <a:ea typeface="宋体" pitchFamily="2" charset="-122"/>
              </a:rPr>
              <a:t>分解处理功能</a:t>
            </a:r>
          </a:p>
          <a:p>
            <a:pPr marL="1162050" lvl="2" eaLnBrk="1" hangingPunct="1">
              <a:lnSpc>
                <a:spcPct val="110000"/>
              </a:lnSpc>
              <a:buFont typeface="Wingdings" pitchFamily="2" charset="2"/>
              <a:buChar char="Ø"/>
            </a:pPr>
            <a:r>
              <a:rPr lang="zh-CN" altLang="en-US" dirty="0" smtClean="0">
                <a:ea typeface="宋体" pitchFamily="2" charset="-122"/>
              </a:rPr>
              <a:t> 将处理功能的具体内容分解为若干子功能</a:t>
            </a:r>
          </a:p>
          <a:p>
            <a:pPr eaLnBrk="1" hangingPunct="1">
              <a:lnSpc>
                <a:spcPct val="110000"/>
              </a:lnSpc>
              <a:buFont typeface="Wingdings" pitchFamily="2" charset="2"/>
              <a:buNone/>
            </a:pPr>
            <a:r>
              <a:rPr lang="zh-CN" altLang="en-US" sz="2200" b="1" dirty="0" smtClean="0">
                <a:ea typeface="宋体" pitchFamily="2" charset="-122"/>
              </a:rPr>
              <a:t>     （</a:t>
            </a:r>
            <a:r>
              <a:rPr lang="en-US" altLang="zh-CN" sz="2200" dirty="0" smtClean="0">
                <a:ea typeface="宋体" pitchFamily="2" charset="-122"/>
              </a:rPr>
              <a:t>2</a:t>
            </a:r>
            <a:r>
              <a:rPr lang="zh-CN" altLang="en-US" sz="2200" b="1" dirty="0" smtClean="0">
                <a:ea typeface="宋体" pitchFamily="2" charset="-122"/>
              </a:rPr>
              <a:t>）分解数据</a:t>
            </a:r>
          </a:p>
          <a:p>
            <a:pPr marL="1162050" lvl="2" eaLnBrk="1" hangingPunct="1">
              <a:lnSpc>
                <a:spcPct val="110000"/>
              </a:lnSpc>
              <a:buFont typeface="Wingdings" pitchFamily="2" charset="2"/>
              <a:buChar char="Ø"/>
            </a:pPr>
            <a:r>
              <a:rPr lang="zh-CN" altLang="en-US" dirty="0" smtClean="0">
                <a:ea typeface="宋体" pitchFamily="2" charset="-122"/>
              </a:rPr>
              <a:t> 处理功能逐步分解同时，逐级分解所用数据，形成若干层次的数据流图</a:t>
            </a:r>
          </a:p>
          <a:p>
            <a:pPr eaLnBrk="1" hangingPunct="1">
              <a:lnSpc>
                <a:spcPct val="110000"/>
              </a:lnSpc>
              <a:buFont typeface="Wingdings" pitchFamily="2" charset="2"/>
              <a:buNone/>
            </a:pPr>
            <a:r>
              <a:rPr lang="zh-CN" altLang="en-US" sz="2400" b="1" dirty="0" smtClean="0">
                <a:ea typeface="宋体" pitchFamily="2" charset="-122"/>
              </a:rPr>
              <a:t>     </a:t>
            </a:r>
            <a:r>
              <a:rPr lang="zh-CN" altLang="en-US" sz="2200" b="1" dirty="0" smtClean="0">
                <a:ea typeface="宋体" pitchFamily="2" charset="-122"/>
              </a:rPr>
              <a:t>（</a:t>
            </a:r>
            <a:r>
              <a:rPr lang="en-US" altLang="zh-CN" sz="2200" dirty="0" smtClean="0">
                <a:ea typeface="宋体" pitchFamily="2" charset="-122"/>
              </a:rPr>
              <a:t>3</a:t>
            </a:r>
            <a:r>
              <a:rPr lang="zh-CN" altLang="en-US" sz="2200" b="1" dirty="0" smtClean="0">
                <a:ea typeface="宋体" pitchFamily="2" charset="-122"/>
              </a:rPr>
              <a:t>）表达方法</a:t>
            </a:r>
          </a:p>
          <a:p>
            <a:pPr marL="1162050" lvl="2" eaLnBrk="1" hangingPunct="1">
              <a:lnSpc>
                <a:spcPct val="110000"/>
              </a:lnSpc>
              <a:buFont typeface="Wingdings" pitchFamily="2" charset="2"/>
              <a:buChar char="Ø"/>
            </a:pPr>
            <a:r>
              <a:rPr lang="zh-CN" altLang="en-US" b="1" dirty="0" smtClean="0">
                <a:ea typeface="宋体" pitchFamily="2" charset="-122"/>
              </a:rPr>
              <a:t> 处理逻辑：</a:t>
            </a:r>
            <a:r>
              <a:rPr lang="zh-CN" altLang="en-US" dirty="0" smtClean="0">
                <a:ea typeface="宋体" pitchFamily="2" charset="-122"/>
              </a:rPr>
              <a:t>用判定表或判定树来描述</a:t>
            </a:r>
          </a:p>
          <a:p>
            <a:pPr marL="1162050" lvl="2" eaLnBrk="1" hangingPunct="1">
              <a:lnSpc>
                <a:spcPct val="110000"/>
              </a:lnSpc>
              <a:buFont typeface="Wingdings" pitchFamily="2" charset="2"/>
              <a:buChar char="Ø"/>
            </a:pPr>
            <a:r>
              <a:rPr lang="zh-CN" altLang="en-US" b="1" dirty="0" smtClean="0">
                <a:ea typeface="宋体" pitchFamily="2" charset="-122"/>
              </a:rPr>
              <a:t> 数据：</a:t>
            </a:r>
            <a:r>
              <a:rPr lang="zh-CN" altLang="en-US" dirty="0" smtClean="0">
                <a:ea typeface="宋体" pitchFamily="2" charset="-122"/>
              </a:rPr>
              <a:t>用数据字典来描述</a:t>
            </a:r>
          </a:p>
          <a:p>
            <a:pPr eaLnBrk="1" hangingPunct="1">
              <a:lnSpc>
                <a:spcPct val="110000"/>
              </a:lnSpc>
              <a:spcBef>
                <a:spcPct val="60000"/>
              </a:spcBef>
              <a:buFont typeface="Wingdings" pitchFamily="2" charset="2"/>
              <a:buNone/>
            </a:pPr>
            <a:r>
              <a:rPr lang="en-US" altLang="zh-CN" sz="2400" b="1" dirty="0" smtClean="0">
                <a:ea typeface="宋体" pitchFamily="2" charset="-122"/>
              </a:rPr>
              <a:t>3</a:t>
            </a:r>
            <a:r>
              <a:rPr lang="zh-CN" altLang="en-US" sz="2400" b="1" dirty="0" smtClean="0">
                <a:ea typeface="宋体" pitchFamily="2" charset="-122"/>
              </a:rPr>
              <a:t>）将分析结果再次提交给用户，征得用户的认可</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8244408" cy="836712"/>
          </a:xfrm>
        </p:spPr>
        <p:txBody>
          <a:bodyPr/>
          <a:lstStyle/>
          <a:p>
            <a:pPr eaLnBrk="1" hangingPunct="1"/>
            <a:r>
              <a:rPr lang="zh-CN" altLang="en-US" sz="3200" dirty="0" smtClean="0">
                <a:ea typeface="黑体" pitchFamily="2" charset="-122"/>
              </a:rPr>
              <a:t>需求分析过程</a:t>
            </a:r>
          </a:p>
        </p:txBody>
      </p:sp>
      <p:pic>
        <p:nvPicPr>
          <p:cNvPr id="38915" name="Picture 5" descr="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1149350"/>
            <a:ext cx="6481762"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6"/>
          <p:cNvSpPr txBox="1">
            <a:spLocks noChangeArrowheads="1"/>
          </p:cNvSpPr>
          <p:nvPr/>
        </p:nvSpPr>
        <p:spPr bwMode="auto">
          <a:xfrm>
            <a:off x="3492500" y="4545013"/>
            <a:ext cx="172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sz="2000"/>
              <a:t>需求分析过程</a:t>
            </a:r>
            <a:r>
              <a:rPr lang="zh-CN" altLang="en-US" sz="1600" b="0"/>
              <a:t> </a:t>
            </a:r>
          </a:p>
        </p:txBody>
      </p:sp>
      <p:sp>
        <p:nvSpPr>
          <p:cNvPr id="38917" name="TextBox 4"/>
          <p:cNvSpPr txBox="1">
            <a:spLocks noChangeArrowheads="1"/>
          </p:cNvSpPr>
          <p:nvPr/>
        </p:nvSpPr>
        <p:spPr bwMode="auto">
          <a:xfrm>
            <a:off x="1042988" y="5291138"/>
            <a:ext cx="388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en-US" altLang="zh-CN"/>
              <a:t>DD (Data Dictionary)</a:t>
            </a:r>
            <a:r>
              <a:rPr lang="zh-CN" altLang="en-US"/>
              <a:t>：</a:t>
            </a:r>
            <a:r>
              <a:rPr lang="en-US" altLang="zh-CN"/>
              <a:t> </a:t>
            </a:r>
            <a:r>
              <a:rPr lang="zh-CN" altLang="en-US"/>
              <a:t>数据字典</a:t>
            </a:r>
          </a:p>
        </p:txBody>
      </p:sp>
      <p:sp>
        <p:nvSpPr>
          <p:cNvPr id="38918" name="TextBox 5"/>
          <p:cNvSpPr txBox="1">
            <a:spLocks noChangeArrowheads="1"/>
          </p:cNvSpPr>
          <p:nvPr/>
        </p:nvSpPr>
        <p:spPr bwMode="auto">
          <a:xfrm>
            <a:off x="1116013" y="5724525"/>
            <a:ext cx="4392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en-US" altLang="zh-CN"/>
              <a:t>DFD(Data Flow Diagram)</a:t>
            </a:r>
            <a:r>
              <a:rPr lang="zh-CN" altLang="en-US"/>
              <a:t>：</a:t>
            </a:r>
            <a:r>
              <a:rPr lang="en-US" altLang="zh-CN"/>
              <a:t> </a:t>
            </a:r>
            <a:r>
              <a:rPr lang="zh-CN" altLang="en-US"/>
              <a:t>数据流程图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宋体" pitchFamily="2" charset="-122"/>
                <a:ea typeface="宋体" pitchFamily="2" charset="-122"/>
              </a:rPr>
              <a:t>§1. </a:t>
            </a:r>
            <a:r>
              <a:rPr lang="zh-CN" altLang="en-US" sz="3200" dirty="0" smtClean="0">
                <a:latin typeface="宋体" pitchFamily="2" charset="-122"/>
                <a:ea typeface="宋体" pitchFamily="2" charset="-122"/>
              </a:rPr>
              <a:t>数据库设计概述</a:t>
            </a:r>
          </a:p>
        </p:txBody>
      </p:sp>
      <p:sp>
        <p:nvSpPr>
          <p:cNvPr id="8195" name="Rectangle 3"/>
          <p:cNvSpPr>
            <a:spLocks noGrp="1" noChangeArrowheads="1"/>
          </p:cNvSpPr>
          <p:nvPr>
            <p:ph type="body" idx="1"/>
          </p:nvPr>
        </p:nvSpPr>
        <p:spPr>
          <a:xfrm>
            <a:off x="250825" y="981075"/>
            <a:ext cx="8507413" cy="4967288"/>
          </a:xfrm>
        </p:spPr>
        <p:txBody>
          <a:bodyPr/>
          <a:lstStyle/>
          <a:p>
            <a:pPr eaLnBrk="1" hangingPunct="1">
              <a:lnSpc>
                <a:spcPct val="90000"/>
              </a:lnSpc>
            </a:pPr>
            <a:r>
              <a:rPr lang="en-US" altLang="zh-CN" sz="2400" b="1" dirty="0" smtClean="0">
                <a:ea typeface="宋体" pitchFamily="2" charset="-122"/>
              </a:rPr>
              <a:t> </a:t>
            </a:r>
            <a:r>
              <a:rPr lang="zh-CN" altLang="en-US" sz="2400" b="1" dirty="0" smtClean="0">
                <a:ea typeface="宋体" pitchFamily="2" charset="-122"/>
              </a:rPr>
              <a:t>数据库设计</a:t>
            </a:r>
          </a:p>
          <a:p>
            <a:pPr eaLnBrk="1" hangingPunct="1">
              <a:lnSpc>
                <a:spcPct val="90000"/>
              </a:lnSpc>
              <a:buFont typeface="Wingdings" pitchFamily="2" charset="2"/>
              <a:buNone/>
            </a:pPr>
            <a:r>
              <a:rPr lang="zh-CN" altLang="en-US" sz="2400" dirty="0" smtClean="0">
                <a:ea typeface="宋体" pitchFamily="2" charset="-122"/>
              </a:rPr>
              <a:t>                             “</a:t>
            </a:r>
            <a:r>
              <a:rPr lang="zh-CN" altLang="en-US" sz="2400" b="1" dirty="0" smtClean="0">
                <a:latin typeface="黑体" pitchFamily="2" charset="-122"/>
                <a:ea typeface="黑体" pitchFamily="2" charset="-122"/>
              </a:rPr>
              <a:t>广义”</a:t>
            </a:r>
            <a:r>
              <a:rPr lang="zh-CN" altLang="en-US" sz="2400" b="1" dirty="0" smtClean="0">
                <a:latin typeface="仿宋_GB2312" pitchFamily="49" charset="-122"/>
                <a:ea typeface="仿宋_GB2312" pitchFamily="49" charset="-122"/>
              </a:rPr>
              <a:t>  和  “</a:t>
            </a:r>
            <a:r>
              <a:rPr lang="zh-CN" altLang="en-US" sz="2400" b="1" dirty="0" smtClean="0">
                <a:latin typeface="黑体" pitchFamily="2" charset="-122"/>
                <a:ea typeface="黑体" pitchFamily="2" charset="-122"/>
              </a:rPr>
              <a:t>狭义”</a:t>
            </a:r>
          </a:p>
          <a:p>
            <a:pPr lvl="1" eaLnBrk="1" hangingPunct="1">
              <a:lnSpc>
                <a:spcPct val="140000"/>
              </a:lnSpc>
              <a:spcBef>
                <a:spcPct val="40000"/>
              </a:spcBef>
              <a:spcAft>
                <a:spcPct val="20000"/>
              </a:spcAft>
            </a:pPr>
            <a:r>
              <a:rPr lang="zh-CN" altLang="en-US" dirty="0" smtClean="0">
                <a:ea typeface="宋体" pitchFamily="2" charset="-122"/>
              </a:rPr>
              <a:t>数据库设计是指对于一个给定的应用环境，构造（设计）优化的数据库逻辑模式和物理结构，并据此建立数据库及其应用系统，使之能够有效地存储和管理数据，满足各种用户的应用需求，包括</a:t>
            </a:r>
            <a:r>
              <a:rPr lang="zh-CN" altLang="en-US" b="1" dirty="0" smtClean="0">
                <a:ea typeface="宋体" pitchFamily="2" charset="-122"/>
              </a:rPr>
              <a:t>“信息管理要求”</a:t>
            </a:r>
            <a:r>
              <a:rPr lang="zh-CN" altLang="en-US" dirty="0" smtClean="0">
                <a:ea typeface="宋体" pitchFamily="2" charset="-122"/>
              </a:rPr>
              <a:t>和</a:t>
            </a:r>
            <a:r>
              <a:rPr lang="zh-CN" altLang="en-US" b="1" dirty="0" smtClean="0">
                <a:ea typeface="宋体" pitchFamily="2" charset="-122"/>
              </a:rPr>
              <a:t>“数据操作要求”</a:t>
            </a:r>
            <a:r>
              <a:rPr lang="zh-CN" altLang="en-US" dirty="0" smtClean="0">
                <a:ea typeface="宋体" pitchFamily="2" charset="-122"/>
              </a:rPr>
              <a:t>。</a:t>
            </a:r>
          </a:p>
          <a:p>
            <a:pPr lvl="1" eaLnBrk="1" hangingPunct="1">
              <a:lnSpc>
                <a:spcPct val="140000"/>
              </a:lnSpc>
              <a:spcBef>
                <a:spcPct val="40000"/>
              </a:spcBef>
              <a:spcAft>
                <a:spcPct val="20000"/>
              </a:spcAft>
            </a:pPr>
            <a:r>
              <a:rPr lang="zh-CN" altLang="en-US" b="1" dirty="0" smtClean="0">
                <a:ea typeface="黑体" pitchFamily="2" charset="-122"/>
              </a:rPr>
              <a:t>目标：</a:t>
            </a:r>
            <a:r>
              <a:rPr lang="zh-CN" altLang="en-US" dirty="0" smtClean="0">
                <a:ea typeface="宋体" pitchFamily="2" charset="-122"/>
              </a:rPr>
              <a:t>为用户和各种应用系统提供一个信息基础设施和</a:t>
            </a:r>
            <a:r>
              <a:rPr lang="zh-CN" altLang="en-US" b="1" dirty="0" smtClean="0">
                <a:ea typeface="宋体" pitchFamily="2" charset="-122"/>
              </a:rPr>
              <a:t>高效率</a:t>
            </a:r>
            <a:r>
              <a:rPr lang="zh-CN" altLang="en-US" dirty="0" smtClean="0">
                <a:ea typeface="宋体" pitchFamily="2" charset="-122"/>
              </a:rPr>
              <a:t>的运行环境</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Times New Roman" pitchFamily="18" charset="0"/>
                <a:ea typeface="宋体" pitchFamily="2" charset="-122"/>
                <a:cs typeface="Times New Roman" pitchFamily="18" charset="0"/>
              </a:rPr>
              <a:t>§2.3  </a:t>
            </a:r>
            <a:r>
              <a:rPr lang="zh-CN" altLang="en-US" sz="3200" dirty="0" smtClean="0">
                <a:latin typeface="宋体" pitchFamily="2" charset="-122"/>
                <a:ea typeface="宋体" pitchFamily="2" charset="-122"/>
              </a:rPr>
              <a:t>数据字典</a:t>
            </a:r>
          </a:p>
        </p:txBody>
      </p:sp>
      <p:sp>
        <p:nvSpPr>
          <p:cNvPr id="39939" name="Rectangle 3"/>
          <p:cNvSpPr>
            <a:spLocks noGrp="1" noChangeArrowheads="1"/>
          </p:cNvSpPr>
          <p:nvPr>
            <p:ph type="body" idx="1"/>
          </p:nvPr>
        </p:nvSpPr>
        <p:spPr>
          <a:xfrm>
            <a:off x="683568" y="980728"/>
            <a:ext cx="8229600" cy="4824413"/>
          </a:xfrm>
        </p:spPr>
        <p:txBody>
          <a:bodyPr/>
          <a:lstStyle/>
          <a:p>
            <a:pPr eaLnBrk="1" hangingPunct="1">
              <a:lnSpc>
                <a:spcPct val="150000"/>
              </a:lnSpc>
            </a:pPr>
            <a:r>
              <a:rPr lang="en-US" altLang="zh-CN" sz="2400" b="1" dirty="0" smtClean="0">
                <a:ea typeface="宋体" pitchFamily="2" charset="-122"/>
              </a:rPr>
              <a:t> </a:t>
            </a:r>
            <a:r>
              <a:rPr lang="zh-CN" altLang="en-US" sz="2400" b="1" dirty="0" smtClean="0">
                <a:ea typeface="宋体" pitchFamily="2" charset="-122"/>
              </a:rPr>
              <a:t>数据字典的用途</a:t>
            </a:r>
          </a:p>
          <a:p>
            <a:pPr lvl="1" eaLnBrk="1" hangingPunct="1">
              <a:lnSpc>
                <a:spcPct val="150000"/>
              </a:lnSpc>
            </a:pPr>
            <a:r>
              <a:rPr lang="zh-CN" altLang="en-US" sz="2000" dirty="0" smtClean="0">
                <a:ea typeface="宋体" pitchFamily="2" charset="-122"/>
              </a:rPr>
              <a:t>进行详细的数据收集和数据分析所获得的主要结果</a:t>
            </a:r>
          </a:p>
          <a:p>
            <a:pPr eaLnBrk="1" hangingPunct="1">
              <a:lnSpc>
                <a:spcPct val="150000"/>
              </a:lnSpc>
            </a:pPr>
            <a:r>
              <a:rPr lang="zh-CN" altLang="en-US" sz="2400" b="1" dirty="0" smtClean="0">
                <a:ea typeface="宋体" pitchFamily="2" charset="-122"/>
              </a:rPr>
              <a:t> 数据字典的内容</a:t>
            </a:r>
          </a:p>
          <a:p>
            <a:pPr lvl="1" eaLnBrk="1" hangingPunct="1">
              <a:lnSpc>
                <a:spcPct val="150000"/>
              </a:lnSpc>
            </a:pPr>
            <a:r>
              <a:rPr lang="zh-CN" altLang="en-US" sz="2200" dirty="0" smtClean="0">
                <a:ea typeface="宋体" pitchFamily="2" charset="-122"/>
              </a:rPr>
              <a:t>数据项</a:t>
            </a:r>
          </a:p>
          <a:p>
            <a:pPr lvl="1" eaLnBrk="1" hangingPunct="1">
              <a:lnSpc>
                <a:spcPct val="150000"/>
              </a:lnSpc>
            </a:pPr>
            <a:r>
              <a:rPr lang="zh-CN" altLang="en-US" sz="2200" dirty="0" smtClean="0">
                <a:ea typeface="宋体" pitchFamily="2" charset="-122"/>
              </a:rPr>
              <a:t>数据结构</a:t>
            </a:r>
          </a:p>
          <a:p>
            <a:pPr lvl="1" eaLnBrk="1" hangingPunct="1">
              <a:lnSpc>
                <a:spcPct val="150000"/>
              </a:lnSpc>
            </a:pPr>
            <a:r>
              <a:rPr lang="zh-CN" altLang="en-US" sz="2200" dirty="0" smtClean="0">
                <a:ea typeface="宋体" pitchFamily="2" charset="-122"/>
              </a:rPr>
              <a:t>数据流</a:t>
            </a:r>
          </a:p>
          <a:p>
            <a:pPr lvl="1" eaLnBrk="1" hangingPunct="1">
              <a:lnSpc>
                <a:spcPct val="150000"/>
              </a:lnSpc>
            </a:pPr>
            <a:r>
              <a:rPr lang="zh-CN" altLang="en-US" sz="2200" dirty="0" smtClean="0">
                <a:ea typeface="宋体" pitchFamily="2" charset="-122"/>
              </a:rPr>
              <a:t>数据存储</a:t>
            </a:r>
          </a:p>
          <a:p>
            <a:pPr lvl="1" eaLnBrk="1" hangingPunct="1">
              <a:lnSpc>
                <a:spcPct val="150000"/>
              </a:lnSpc>
            </a:pPr>
            <a:r>
              <a:rPr lang="zh-CN" altLang="en-US" sz="2200" dirty="0" smtClean="0">
                <a:ea typeface="宋体" pitchFamily="2" charset="-122"/>
              </a:rPr>
              <a:t>处理过程</a:t>
            </a:r>
            <a:endParaRPr lang="zh-CN" altLang="en-US" sz="2000" dirty="0" smtClean="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§2.3 </a:t>
            </a:r>
            <a:r>
              <a:rPr lang="zh-CN" altLang="en-US" sz="3200" dirty="0" smtClean="0">
                <a:latin typeface="宋体" pitchFamily="2" charset="-122"/>
                <a:ea typeface="宋体" pitchFamily="2" charset="-122"/>
              </a:rPr>
              <a:t>数据字典</a:t>
            </a:r>
            <a:r>
              <a:rPr lang="zh-CN" altLang="en-US" sz="3200" dirty="0" smtClean="0">
                <a:ea typeface="楷体_GB2312" pitchFamily="49" charset="-122"/>
              </a:rPr>
              <a:t> </a:t>
            </a:r>
            <a:r>
              <a:rPr lang="en-US" altLang="zh-CN" sz="3200" dirty="0" smtClean="0">
                <a:ea typeface="楷体_GB2312" pitchFamily="49" charset="-122"/>
              </a:rPr>
              <a:t>——</a:t>
            </a:r>
            <a:r>
              <a:rPr lang="zh-CN" altLang="en-US" sz="2800" dirty="0">
                <a:ea typeface="楷体_GB2312" pitchFamily="49" charset="-122"/>
              </a:rPr>
              <a:t>（</a:t>
            </a:r>
            <a:r>
              <a:rPr lang="en-US" altLang="zh-CN" sz="2800" dirty="0" smtClean="0">
                <a:ea typeface="楷体_GB2312" pitchFamily="49" charset="-122"/>
              </a:rPr>
              <a:t>1</a:t>
            </a:r>
            <a:r>
              <a:rPr lang="zh-CN" altLang="en-US" sz="2800" dirty="0">
                <a:ea typeface="楷体_GB2312" pitchFamily="49" charset="-122"/>
              </a:rPr>
              <a:t>）</a:t>
            </a:r>
            <a:r>
              <a:rPr lang="zh-CN" altLang="en-US" sz="2800" dirty="0" smtClean="0">
                <a:ea typeface="楷体_GB2312" pitchFamily="49" charset="-122"/>
              </a:rPr>
              <a:t>数据项</a:t>
            </a:r>
          </a:p>
        </p:txBody>
      </p:sp>
      <p:sp>
        <p:nvSpPr>
          <p:cNvPr id="40963" name="Rectangle 3"/>
          <p:cNvSpPr>
            <a:spLocks noGrp="1" noChangeArrowheads="1"/>
          </p:cNvSpPr>
          <p:nvPr>
            <p:ph type="body" idx="1"/>
          </p:nvPr>
        </p:nvSpPr>
        <p:spPr>
          <a:xfrm>
            <a:off x="251520" y="908050"/>
            <a:ext cx="8712968" cy="5257254"/>
          </a:xfrm>
        </p:spPr>
        <p:txBody>
          <a:bodyPr/>
          <a:lstStyle/>
          <a:p>
            <a:pPr eaLnBrk="1" hangingPunct="1">
              <a:lnSpc>
                <a:spcPct val="120000"/>
              </a:lnSpc>
            </a:pPr>
            <a:r>
              <a:rPr lang="en-US" altLang="zh-CN" sz="2200" b="1" dirty="0" smtClean="0">
                <a:ea typeface="宋体" pitchFamily="2" charset="-122"/>
              </a:rPr>
              <a:t> </a:t>
            </a:r>
            <a:r>
              <a:rPr lang="zh-CN" altLang="en-US" sz="2200" b="1" dirty="0" smtClean="0">
                <a:ea typeface="宋体" pitchFamily="2" charset="-122"/>
              </a:rPr>
              <a:t>数据项是不可再分的数据单位</a:t>
            </a:r>
          </a:p>
          <a:p>
            <a:pPr eaLnBrk="1" hangingPunct="1">
              <a:lnSpc>
                <a:spcPct val="120000"/>
              </a:lnSpc>
              <a:spcBef>
                <a:spcPct val="60000"/>
              </a:spcBef>
            </a:pPr>
            <a:r>
              <a:rPr lang="zh-CN" altLang="en-US" sz="2200" b="1" dirty="0" smtClean="0">
                <a:ea typeface="宋体" pitchFamily="2" charset="-122"/>
              </a:rPr>
              <a:t> 对数据项的描述</a:t>
            </a:r>
          </a:p>
          <a:p>
            <a:pPr eaLnBrk="1" hangingPunct="1">
              <a:lnSpc>
                <a:spcPct val="120000"/>
              </a:lnSpc>
              <a:buFont typeface="Wingdings" pitchFamily="2" charset="2"/>
              <a:buNone/>
            </a:pPr>
            <a:r>
              <a:rPr lang="zh-CN" altLang="en-US" sz="2000" b="1" dirty="0" smtClean="0">
                <a:ea typeface="宋体" pitchFamily="2" charset="-122"/>
              </a:rPr>
              <a:t>	 </a:t>
            </a:r>
            <a:r>
              <a:rPr lang="zh-CN" altLang="en-US" sz="1800" b="1" dirty="0" smtClean="0">
                <a:ea typeface="黑体" pitchFamily="2" charset="-122"/>
              </a:rPr>
              <a:t>数据项描述</a:t>
            </a:r>
            <a:r>
              <a:rPr lang="zh-CN" altLang="en-US" sz="2000" dirty="0" smtClean="0">
                <a:ea typeface="宋体" pitchFamily="2" charset="-122"/>
              </a:rPr>
              <a:t>＝｛    数据项名，数据项含义说明，别名， 数据类型，</a:t>
            </a:r>
            <a:endParaRPr lang="en-US" altLang="zh-CN" sz="2000" dirty="0" smtClean="0">
              <a:ea typeface="宋体" pitchFamily="2" charset="-122"/>
            </a:endParaRPr>
          </a:p>
          <a:p>
            <a:pPr eaLnBrk="1" hangingPunct="1">
              <a:lnSpc>
                <a:spcPct val="120000"/>
              </a:lnSpc>
              <a:buFont typeface="Wingdings" pitchFamily="2" charset="2"/>
              <a:buNone/>
            </a:pPr>
            <a:r>
              <a:rPr lang="en-US" altLang="zh-CN" sz="2000" dirty="0">
                <a:ea typeface="宋体" pitchFamily="2" charset="-122"/>
              </a:rPr>
              <a:t> </a:t>
            </a:r>
            <a:r>
              <a:rPr lang="en-US" altLang="zh-CN" sz="2000" dirty="0" smtClean="0">
                <a:ea typeface="宋体" pitchFamily="2" charset="-122"/>
              </a:rPr>
              <a:t>                                </a:t>
            </a:r>
            <a:r>
              <a:rPr lang="zh-CN" altLang="en-US" sz="2000" dirty="0" smtClean="0">
                <a:ea typeface="宋体" pitchFamily="2" charset="-122"/>
              </a:rPr>
              <a:t>长度，取值范围，取值含义，</a:t>
            </a:r>
            <a:endParaRPr lang="en-US" altLang="zh-CN" sz="2000" dirty="0" smtClean="0">
              <a:ea typeface="宋体" pitchFamily="2" charset="-122"/>
            </a:endParaRPr>
          </a:p>
          <a:p>
            <a:pPr eaLnBrk="1" hangingPunct="1">
              <a:lnSpc>
                <a:spcPct val="120000"/>
              </a:lnSpc>
              <a:buFont typeface="Wingdings" pitchFamily="2" charset="2"/>
              <a:buNone/>
            </a:pPr>
            <a:r>
              <a:rPr lang="en-US" altLang="zh-CN" sz="2000" dirty="0">
                <a:ea typeface="宋体" pitchFamily="2" charset="-122"/>
              </a:rPr>
              <a:t> </a:t>
            </a:r>
            <a:r>
              <a:rPr lang="en-US" altLang="zh-CN" sz="2000" dirty="0" smtClean="0">
                <a:ea typeface="宋体" pitchFamily="2" charset="-122"/>
              </a:rPr>
              <a:t>                               </a:t>
            </a:r>
            <a:r>
              <a:rPr lang="zh-CN" altLang="en-US" sz="2000" dirty="0" smtClean="0">
                <a:ea typeface="宋体" pitchFamily="2" charset="-122"/>
              </a:rPr>
              <a:t>与其他数据项的逻辑关系，</a:t>
            </a:r>
            <a:endParaRPr lang="en-US" altLang="zh-CN" sz="2000" dirty="0" smtClean="0">
              <a:ea typeface="宋体" pitchFamily="2" charset="-122"/>
            </a:endParaRPr>
          </a:p>
          <a:p>
            <a:pPr eaLnBrk="1" hangingPunct="1">
              <a:lnSpc>
                <a:spcPct val="120000"/>
              </a:lnSpc>
              <a:buFont typeface="Wingdings" pitchFamily="2" charset="2"/>
              <a:buNone/>
            </a:pPr>
            <a:r>
              <a:rPr lang="en-US" altLang="zh-CN" sz="2000" dirty="0">
                <a:ea typeface="宋体" pitchFamily="2" charset="-122"/>
              </a:rPr>
              <a:t> </a:t>
            </a:r>
            <a:r>
              <a:rPr lang="en-US" altLang="zh-CN" sz="2000" dirty="0" smtClean="0">
                <a:ea typeface="宋体" pitchFamily="2" charset="-122"/>
              </a:rPr>
              <a:t>                               </a:t>
            </a:r>
            <a:r>
              <a:rPr lang="zh-CN" altLang="en-US" sz="2000" dirty="0" smtClean="0">
                <a:ea typeface="宋体" pitchFamily="2" charset="-122"/>
              </a:rPr>
              <a:t>数据项之间的联系</a:t>
            </a:r>
          </a:p>
          <a:p>
            <a:pPr eaLnBrk="1" hangingPunct="1">
              <a:lnSpc>
                <a:spcPct val="120000"/>
              </a:lnSpc>
              <a:buFont typeface="Wingdings" pitchFamily="2" charset="2"/>
              <a:buNone/>
            </a:pPr>
            <a:r>
              <a:rPr lang="zh-CN" altLang="en-US" sz="1800" b="1" dirty="0" smtClean="0">
                <a:ea typeface="宋体" pitchFamily="2" charset="-122"/>
              </a:rPr>
              <a:t>                                ｝</a:t>
            </a:r>
          </a:p>
          <a:p>
            <a:pPr eaLnBrk="1" hangingPunct="1">
              <a:lnSpc>
                <a:spcPct val="150000"/>
              </a:lnSpc>
              <a:buFont typeface="Wingdings" pitchFamily="2" charset="2"/>
              <a:buNone/>
            </a:pPr>
            <a:r>
              <a:rPr lang="zh-CN" altLang="en-US" sz="1800" b="1" dirty="0" smtClean="0">
                <a:ea typeface="宋体" pitchFamily="2" charset="-122"/>
              </a:rPr>
              <a:t>    </a:t>
            </a:r>
            <a:r>
              <a:rPr lang="zh-CN" altLang="en-US" sz="2000" b="1" dirty="0" smtClean="0">
                <a:ea typeface="宋体" pitchFamily="2" charset="-122"/>
              </a:rPr>
              <a:t>         </a:t>
            </a:r>
            <a:r>
              <a:rPr lang="zh-CN" altLang="en-US" sz="2200" dirty="0" smtClean="0">
                <a:ea typeface="宋体" pitchFamily="2" charset="-122"/>
              </a:rPr>
              <a:t>其中“取值范围”、“与其他数据项的逻辑关系”定义了数据的完整性约束条件，是设计数据检验功能的依据。即按实际语义，写出每个数据项之间的数据依赖，它们是数据库逻辑设计阶段数据模型优化的依据。</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§2.3 </a:t>
            </a:r>
            <a:r>
              <a:rPr lang="zh-CN" altLang="en-US" sz="3200" dirty="0">
                <a:latin typeface="宋体" pitchFamily="2" charset="-122"/>
                <a:ea typeface="宋体" pitchFamily="2" charset="-122"/>
              </a:rPr>
              <a:t>数据字典</a:t>
            </a:r>
            <a:r>
              <a:rPr lang="zh-CN" altLang="en-US" sz="3200" dirty="0">
                <a:ea typeface="楷体_GB2312" pitchFamily="49" charset="-122"/>
              </a:rPr>
              <a:t> </a:t>
            </a:r>
            <a:r>
              <a:rPr lang="en-US" altLang="zh-CN" sz="3200" dirty="0">
                <a:ea typeface="楷体_GB2312" pitchFamily="49" charset="-122"/>
              </a:rPr>
              <a:t>—— </a:t>
            </a:r>
            <a:r>
              <a:rPr lang="zh-CN" altLang="en-US" sz="2800" dirty="0" smtClean="0">
                <a:ea typeface="楷体_GB2312" pitchFamily="49" charset="-122"/>
              </a:rPr>
              <a:t>（</a:t>
            </a:r>
            <a:r>
              <a:rPr lang="en-US" altLang="zh-CN" sz="2800" dirty="0" smtClean="0">
                <a:latin typeface="楷体_GB2312" pitchFamily="49" charset="-122"/>
                <a:ea typeface="楷体_GB2312" pitchFamily="49" charset="-122"/>
              </a:rPr>
              <a:t>2</a:t>
            </a:r>
            <a:r>
              <a:rPr lang="zh-CN" altLang="en-US" sz="2800" dirty="0">
                <a:latin typeface="楷体_GB2312" pitchFamily="49" charset="-122"/>
                <a:ea typeface="楷体_GB2312" pitchFamily="49" charset="-122"/>
              </a:rPr>
              <a:t>）</a:t>
            </a:r>
            <a:r>
              <a:rPr lang="zh-CN" altLang="en-US" sz="2800" dirty="0" smtClean="0">
                <a:ea typeface="楷体_GB2312" pitchFamily="49" charset="-122"/>
              </a:rPr>
              <a:t>数据结构</a:t>
            </a:r>
          </a:p>
        </p:txBody>
      </p:sp>
      <p:sp>
        <p:nvSpPr>
          <p:cNvPr id="41987" name="Rectangle 3"/>
          <p:cNvSpPr>
            <a:spLocks noGrp="1" noChangeArrowheads="1"/>
          </p:cNvSpPr>
          <p:nvPr>
            <p:ph type="body" idx="1"/>
          </p:nvPr>
        </p:nvSpPr>
        <p:spPr>
          <a:xfrm>
            <a:off x="457200" y="1196975"/>
            <a:ext cx="8435975" cy="4032250"/>
          </a:xfrm>
        </p:spPr>
        <p:txBody>
          <a:bodyPr/>
          <a:lstStyle/>
          <a:p>
            <a:pPr eaLnBrk="1" hangingPunct="1">
              <a:lnSpc>
                <a:spcPct val="150000"/>
              </a:lnSpc>
              <a:spcBef>
                <a:spcPct val="60000"/>
              </a:spcBef>
            </a:pPr>
            <a:r>
              <a:rPr lang="zh-CN" altLang="en-US" sz="2200" b="1" dirty="0" smtClean="0">
                <a:ea typeface="宋体" pitchFamily="2" charset="-122"/>
              </a:rPr>
              <a:t>数据结构反映了数据之间的组合关系。</a:t>
            </a:r>
          </a:p>
          <a:p>
            <a:pPr eaLnBrk="1" hangingPunct="1">
              <a:lnSpc>
                <a:spcPct val="150000"/>
              </a:lnSpc>
              <a:spcBef>
                <a:spcPct val="60000"/>
              </a:spcBef>
            </a:pPr>
            <a:r>
              <a:rPr lang="zh-CN" altLang="en-US" sz="2200" b="1" dirty="0" smtClean="0">
                <a:ea typeface="宋体" pitchFamily="2" charset="-122"/>
              </a:rPr>
              <a:t> 一个数据结构可以由若干个数据项组成，也可以由若干个数据结构组成，或由若干个数据项和数据结构混合组成。</a:t>
            </a:r>
          </a:p>
          <a:p>
            <a:pPr eaLnBrk="1" hangingPunct="1">
              <a:lnSpc>
                <a:spcPct val="150000"/>
              </a:lnSpc>
              <a:spcBef>
                <a:spcPct val="60000"/>
              </a:spcBef>
            </a:pPr>
            <a:r>
              <a:rPr lang="zh-CN" altLang="en-US" sz="2200" b="1" dirty="0" smtClean="0">
                <a:ea typeface="宋体" pitchFamily="2" charset="-122"/>
              </a:rPr>
              <a:t> 对数据结构的描述</a:t>
            </a:r>
          </a:p>
          <a:p>
            <a:pPr eaLnBrk="1" hangingPunct="1">
              <a:lnSpc>
                <a:spcPct val="150000"/>
              </a:lnSpc>
              <a:buFont typeface="Wingdings" pitchFamily="2" charset="2"/>
              <a:buNone/>
            </a:pPr>
            <a:r>
              <a:rPr lang="zh-CN" altLang="en-US" sz="2200" b="1" dirty="0" smtClean="0">
                <a:ea typeface="宋体" pitchFamily="2" charset="-122"/>
              </a:rPr>
              <a:t>	   数据结构描述＝</a:t>
            </a:r>
            <a:r>
              <a:rPr lang="zh-CN" altLang="en-US" sz="2200" b="1" dirty="0" smtClean="0">
                <a:latin typeface="Times New Roman" pitchFamily="18" charset="0"/>
                <a:ea typeface="宋体" pitchFamily="2" charset="-122"/>
              </a:rPr>
              <a:t>｛  </a:t>
            </a:r>
            <a:r>
              <a:rPr lang="zh-CN" altLang="en-US" sz="2200" dirty="0" smtClean="0">
                <a:latin typeface="Times New Roman" pitchFamily="18" charset="0"/>
                <a:ea typeface="宋体" pitchFamily="2" charset="-122"/>
              </a:rPr>
              <a:t>数据结构名，含义说明，</a:t>
            </a:r>
          </a:p>
          <a:p>
            <a:pPr eaLnBrk="1" hangingPunct="1">
              <a:lnSpc>
                <a:spcPct val="150000"/>
              </a:lnSpc>
              <a:buFont typeface="Wingdings" pitchFamily="2" charset="2"/>
              <a:buNone/>
            </a:pPr>
            <a:r>
              <a:rPr lang="zh-CN" altLang="en-US" sz="2200" dirty="0" smtClean="0">
                <a:latin typeface="Times New Roman" pitchFamily="18" charset="0"/>
                <a:ea typeface="宋体" pitchFamily="2" charset="-122"/>
              </a:rPr>
              <a:t>                                          组成</a:t>
            </a:r>
            <a:r>
              <a:rPr lang="en-US" altLang="zh-CN" sz="2200" dirty="0" smtClean="0">
                <a:latin typeface="Times New Roman" pitchFamily="18" charset="0"/>
                <a:ea typeface="宋体" pitchFamily="2" charset="-122"/>
              </a:rPr>
              <a:t>:</a:t>
            </a:r>
            <a:r>
              <a:rPr lang="zh-CN" altLang="en-US" sz="2200" dirty="0" smtClean="0">
                <a:latin typeface="Times New Roman" pitchFamily="18" charset="0"/>
                <a:ea typeface="宋体" pitchFamily="2" charset="-122"/>
              </a:rPr>
              <a:t>｛数据项或数据结构｝</a:t>
            </a:r>
          </a:p>
          <a:p>
            <a:pPr eaLnBrk="1" hangingPunct="1">
              <a:lnSpc>
                <a:spcPct val="150000"/>
              </a:lnSpc>
              <a:buFont typeface="Wingdings" pitchFamily="2" charset="2"/>
              <a:buNone/>
            </a:pPr>
            <a:r>
              <a:rPr lang="zh-CN" altLang="en-US" sz="2200" b="1" dirty="0" smtClean="0">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§2.3  </a:t>
            </a:r>
            <a:r>
              <a:rPr lang="zh-CN" altLang="en-US" sz="3200" dirty="0" smtClean="0">
                <a:latin typeface="宋体" pitchFamily="2" charset="-122"/>
                <a:ea typeface="宋体" pitchFamily="2" charset="-122"/>
              </a:rPr>
              <a:t>数据字典</a:t>
            </a:r>
            <a:r>
              <a:rPr lang="zh-CN" altLang="en-US" sz="3200" dirty="0" smtClean="0">
                <a:ea typeface="楷体_GB2312" pitchFamily="49" charset="-122"/>
              </a:rPr>
              <a:t> </a:t>
            </a:r>
            <a:r>
              <a:rPr lang="en-US" altLang="zh-CN" sz="3200" dirty="0" smtClean="0">
                <a:ea typeface="楷体_GB2312" pitchFamily="49" charset="-122"/>
              </a:rPr>
              <a:t>——</a:t>
            </a:r>
            <a:r>
              <a:rPr lang="zh-CN" altLang="en-US" sz="2800" dirty="0" smtClean="0">
                <a:ea typeface="楷体_GB2312" pitchFamily="49" charset="-122"/>
              </a:rPr>
              <a:t>（</a:t>
            </a:r>
            <a:r>
              <a:rPr lang="en-US" altLang="zh-CN" sz="2800" dirty="0" smtClean="0">
                <a:latin typeface="楷体_GB2312" pitchFamily="49" charset="-122"/>
                <a:ea typeface="楷体_GB2312" pitchFamily="49" charset="-122"/>
              </a:rPr>
              <a:t>3</a:t>
            </a:r>
            <a:r>
              <a:rPr lang="zh-CN" altLang="en-US" sz="2800" dirty="0" smtClean="0">
                <a:latin typeface="楷体_GB2312" pitchFamily="49" charset="-122"/>
                <a:ea typeface="楷体_GB2312" pitchFamily="49" charset="-122"/>
              </a:rPr>
              <a:t>）数据流</a:t>
            </a:r>
          </a:p>
        </p:txBody>
      </p:sp>
      <p:sp>
        <p:nvSpPr>
          <p:cNvPr id="43011" name="Rectangle 3"/>
          <p:cNvSpPr>
            <a:spLocks noGrp="1" noChangeArrowheads="1"/>
          </p:cNvSpPr>
          <p:nvPr>
            <p:ph type="body" idx="1"/>
          </p:nvPr>
        </p:nvSpPr>
        <p:spPr>
          <a:xfrm>
            <a:off x="228600" y="836613"/>
            <a:ext cx="8686800" cy="5184775"/>
          </a:xfrm>
        </p:spPr>
        <p:txBody>
          <a:bodyPr/>
          <a:lstStyle/>
          <a:p>
            <a:pPr eaLnBrk="1" hangingPunct="1">
              <a:lnSpc>
                <a:spcPct val="150000"/>
              </a:lnSpc>
            </a:pPr>
            <a:r>
              <a:rPr lang="en-US" altLang="zh-CN" sz="2000" b="1" dirty="0" smtClean="0">
                <a:ea typeface="宋体" pitchFamily="2" charset="-122"/>
              </a:rPr>
              <a:t> </a:t>
            </a:r>
            <a:r>
              <a:rPr lang="zh-CN" altLang="en-US" sz="2000" b="1" dirty="0" smtClean="0">
                <a:ea typeface="宋体" pitchFamily="2" charset="-122"/>
              </a:rPr>
              <a:t>数据流是数据结构在系统内传输的路径</a:t>
            </a:r>
          </a:p>
          <a:p>
            <a:pPr eaLnBrk="1" hangingPunct="1">
              <a:lnSpc>
                <a:spcPct val="150000"/>
              </a:lnSpc>
              <a:spcBef>
                <a:spcPct val="60000"/>
              </a:spcBef>
            </a:pPr>
            <a:r>
              <a:rPr lang="zh-CN" altLang="en-US" sz="2000" b="1" dirty="0" smtClean="0">
                <a:ea typeface="宋体" pitchFamily="2" charset="-122"/>
              </a:rPr>
              <a:t> 对数据流的描述</a:t>
            </a:r>
          </a:p>
          <a:p>
            <a:pPr eaLnBrk="1" hangingPunct="1">
              <a:lnSpc>
                <a:spcPct val="150000"/>
              </a:lnSpc>
              <a:buFont typeface="Wingdings" pitchFamily="2" charset="2"/>
              <a:buNone/>
            </a:pPr>
            <a:r>
              <a:rPr lang="zh-CN" altLang="en-US" sz="2000" b="1" dirty="0" smtClean="0">
                <a:ea typeface="宋体" pitchFamily="2" charset="-122"/>
              </a:rPr>
              <a:t>　   </a:t>
            </a:r>
            <a:r>
              <a:rPr lang="zh-CN" altLang="en-US" sz="2000" b="1" dirty="0" smtClean="0">
                <a:ea typeface="黑体" pitchFamily="2" charset="-122"/>
              </a:rPr>
              <a:t>数据流描述</a:t>
            </a:r>
            <a:r>
              <a:rPr lang="zh-CN" altLang="en-US" sz="2000" b="1" dirty="0" smtClean="0">
                <a:ea typeface="宋体" pitchFamily="2" charset="-122"/>
              </a:rPr>
              <a:t>＝｛   </a:t>
            </a:r>
            <a:r>
              <a:rPr lang="zh-CN" altLang="en-US" sz="2200" dirty="0" smtClean="0">
                <a:ea typeface="宋体" pitchFamily="2" charset="-122"/>
              </a:rPr>
              <a:t>数据流名，说明，数据流来源，</a:t>
            </a:r>
          </a:p>
          <a:p>
            <a:pPr eaLnBrk="1" hangingPunct="1">
              <a:lnSpc>
                <a:spcPct val="150000"/>
              </a:lnSpc>
              <a:buFont typeface="Wingdings" pitchFamily="2" charset="2"/>
              <a:buNone/>
            </a:pPr>
            <a:r>
              <a:rPr lang="zh-CN" altLang="en-US" sz="2200" dirty="0" smtClean="0">
                <a:ea typeface="宋体" pitchFamily="2" charset="-122"/>
              </a:rPr>
              <a:t>                               数据流去向，组成</a:t>
            </a:r>
            <a:r>
              <a:rPr lang="en-US" altLang="zh-CN" sz="2200" dirty="0" smtClean="0">
                <a:ea typeface="宋体" pitchFamily="2" charset="-122"/>
              </a:rPr>
              <a:t>:</a:t>
            </a:r>
            <a:r>
              <a:rPr lang="zh-CN" altLang="en-US" sz="2200" dirty="0" smtClean="0">
                <a:ea typeface="宋体" pitchFamily="2" charset="-122"/>
              </a:rPr>
              <a:t>｛数据结构｝，平均流量，</a:t>
            </a:r>
            <a:endParaRPr lang="en-US" altLang="zh-CN" sz="2200" dirty="0" smtClean="0">
              <a:ea typeface="宋体" pitchFamily="2" charset="-122"/>
            </a:endParaRPr>
          </a:p>
          <a:p>
            <a:pPr eaLnBrk="1" hangingPunct="1">
              <a:lnSpc>
                <a:spcPct val="150000"/>
              </a:lnSpc>
              <a:buFont typeface="Wingdings" pitchFamily="2" charset="2"/>
              <a:buNone/>
            </a:pPr>
            <a:r>
              <a:rPr lang="en-US" altLang="zh-CN" sz="2200" dirty="0">
                <a:ea typeface="宋体" pitchFamily="2" charset="-122"/>
              </a:rPr>
              <a:t> </a:t>
            </a:r>
            <a:r>
              <a:rPr lang="en-US" altLang="zh-CN" sz="2200" dirty="0" smtClean="0">
                <a:ea typeface="宋体" pitchFamily="2" charset="-122"/>
              </a:rPr>
              <a:t>                              </a:t>
            </a:r>
            <a:r>
              <a:rPr lang="zh-CN" altLang="en-US" sz="2200" dirty="0" smtClean="0">
                <a:ea typeface="宋体" pitchFamily="2" charset="-122"/>
              </a:rPr>
              <a:t>高峰期流量</a:t>
            </a:r>
          </a:p>
          <a:p>
            <a:pPr eaLnBrk="1" hangingPunct="1">
              <a:lnSpc>
                <a:spcPct val="150000"/>
              </a:lnSpc>
              <a:buFont typeface="Wingdings" pitchFamily="2" charset="2"/>
              <a:buNone/>
            </a:pPr>
            <a:r>
              <a:rPr lang="zh-CN" altLang="en-US" sz="2000" b="1" dirty="0" smtClean="0">
                <a:ea typeface="宋体" pitchFamily="2" charset="-122"/>
              </a:rPr>
              <a:t>                               ｝</a:t>
            </a:r>
          </a:p>
          <a:p>
            <a:pPr eaLnBrk="1" hangingPunct="1">
              <a:lnSpc>
                <a:spcPct val="150000"/>
              </a:lnSpc>
              <a:buFont typeface="Wingdings" pitchFamily="2" charset="2"/>
              <a:buNone/>
            </a:pPr>
            <a:r>
              <a:rPr lang="zh-CN" altLang="en-US" sz="2200" b="1" dirty="0" smtClean="0">
                <a:ea typeface="宋体" pitchFamily="2" charset="-122"/>
              </a:rPr>
              <a:t>           其中“数据流来源”说明数据流来自于哪个过程，“数据流去向”说明数据流将到哪个过程去，“平均流量”指在单位时间内的传输次数，“高峰期流量”指在高峰时期的数据流量。</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§2.3 </a:t>
            </a:r>
            <a:r>
              <a:rPr lang="zh-CN" altLang="en-US" sz="3200" dirty="0">
                <a:latin typeface="宋体" pitchFamily="2" charset="-122"/>
                <a:ea typeface="宋体" pitchFamily="2" charset="-122"/>
              </a:rPr>
              <a:t>数据字典</a:t>
            </a:r>
            <a:r>
              <a:rPr lang="zh-CN" altLang="en-US" sz="3200" dirty="0">
                <a:ea typeface="楷体_GB2312" pitchFamily="49" charset="-122"/>
              </a:rPr>
              <a:t> </a:t>
            </a:r>
            <a:r>
              <a:rPr lang="en-US" altLang="zh-CN" sz="3200" dirty="0">
                <a:ea typeface="楷体_GB2312" pitchFamily="49" charset="-122"/>
              </a:rPr>
              <a:t>—— </a:t>
            </a:r>
            <a:r>
              <a:rPr lang="en-US" altLang="zh-CN" sz="3200" dirty="0" smtClean="0">
                <a:ea typeface="楷体_GB2312" pitchFamily="49" charset="-122"/>
              </a:rPr>
              <a:t> </a:t>
            </a:r>
            <a:r>
              <a:rPr lang="zh-CN" altLang="en-US" sz="2800" dirty="0" smtClean="0">
                <a:ea typeface="楷体_GB2312" pitchFamily="49" charset="-122"/>
              </a:rPr>
              <a:t>（</a:t>
            </a:r>
            <a:r>
              <a:rPr lang="en-US" altLang="zh-CN" sz="2800" dirty="0" smtClean="0">
                <a:latin typeface="楷体_GB2312" pitchFamily="49" charset="-122"/>
                <a:ea typeface="楷体_GB2312" pitchFamily="49" charset="-122"/>
              </a:rPr>
              <a:t>4</a:t>
            </a:r>
            <a:r>
              <a:rPr lang="zh-CN" altLang="en-US" sz="2800" dirty="0" smtClean="0">
                <a:latin typeface="楷体_GB2312" pitchFamily="49" charset="-122"/>
                <a:ea typeface="楷体_GB2312" pitchFamily="49" charset="-122"/>
              </a:rPr>
              <a:t>）数据存储</a:t>
            </a:r>
          </a:p>
        </p:txBody>
      </p:sp>
      <p:sp>
        <p:nvSpPr>
          <p:cNvPr id="44035" name="Rectangle 3"/>
          <p:cNvSpPr>
            <a:spLocks noGrp="1" noChangeArrowheads="1"/>
          </p:cNvSpPr>
          <p:nvPr>
            <p:ph type="body" idx="1"/>
          </p:nvPr>
        </p:nvSpPr>
        <p:spPr>
          <a:xfrm>
            <a:off x="179512" y="908050"/>
            <a:ext cx="8713663" cy="5257800"/>
          </a:xfrm>
        </p:spPr>
        <p:txBody>
          <a:bodyPr/>
          <a:lstStyle/>
          <a:p>
            <a:pPr eaLnBrk="1" hangingPunct="1">
              <a:lnSpc>
                <a:spcPct val="150000"/>
              </a:lnSpc>
            </a:pPr>
            <a:r>
              <a:rPr lang="zh-CN" altLang="en-US" sz="2400" b="1" dirty="0" smtClean="0">
                <a:ea typeface="宋体" pitchFamily="2" charset="-122"/>
              </a:rPr>
              <a:t>数据存储是数据结构停留或保存的地方，也是数据流的来源和去向之一。</a:t>
            </a:r>
          </a:p>
          <a:p>
            <a:pPr eaLnBrk="1" hangingPunct="1">
              <a:lnSpc>
                <a:spcPct val="150000"/>
              </a:lnSpc>
            </a:pPr>
            <a:r>
              <a:rPr lang="zh-CN" altLang="en-US" sz="2400" b="1" dirty="0" smtClean="0">
                <a:ea typeface="宋体" pitchFamily="2" charset="-122"/>
              </a:rPr>
              <a:t>对数据存储的描述</a:t>
            </a:r>
          </a:p>
          <a:p>
            <a:pPr eaLnBrk="1" hangingPunct="1">
              <a:lnSpc>
                <a:spcPct val="150000"/>
              </a:lnSpc>
              <a:buFont typeface="Wingdings" pitchFamily="2" charset="2"/>
              <a:buNone/>
            </a:pPr>
            <a:r>
              <a:rPr lang="zh-CN" altLang="en-US" sz="2400" b="1" dirty="0" smtClean="0">
                <a:ea typeface="宋体" pitchFamily="2" charset="-122"/>
              </a:rPr>
              <a:t>   </a:t>
            </a:r>
            <a:r>
              <a:rPr lang="zh-CN" altLang="en-US" sz="2400" b="1" dirty="0" smtClean="0">
                <a:ea typeface="黑体" pitchFamily="2" charset="-122"/>
              </a:rPr>
              <a:t>数据存储描述</a:t>
            </a:r>
            <a:r>
              <a:rPr lang="zh-CN" altLang="en-US" sz="2400" b="1" dirty="0" smtClean="0">
                <a:ea typeface="宋体" pitchFamily="2" charset="-122"/>
              </a:rPr>
              <a:t>＝｛  </a:t>
            </a:r>
            <a:r>
              <a:rPr lang="zh-CN" altLang="en-US" sz="2200" dirty="0" smtClean="0">
                <a:ea typeface="宋体" pitchFamily="2" charset="-122"/>
              </a:rPr>
              <a:t>数据存储名，说明，编号， 输入的数据流 ，</a:t>
            </a:r>
          </a:p>
          <a:p>
            <a:pPr eaLnBrk="1" hangingPunct="1">
              <a:lnSpc>
                <a:spcPct val="150000"/>
              </a:lnSpc>
              <a:buFont typeface="Wingdings" pitchFamily="2" charset="2"/>
              <a:buNone/>
            </a:pPr>
            <a:r>
              <a:rPr lang="zh-CN" altLang="en-US" sz="2200" dirty="0" smtClean="0">
                <a:ea typeface="宋体" pitchFamily="2" charset="-122"/>
              </a:rPr>
              <a:t>                                     输出的数据流 ， 组成</a:t>
            </a:r>
            <a:r>
              <a:rPr lang="en-US" altLang="zh-CN" sz="2200" dirty="0" smtClean="0">
                <a:ea typeface="宋体" pitchFamily="2" charset="-122"/>
              </a:rPr>
              <a:t>:</a:t>
            </a:r>
            <a:r>
              <a:rPr lang="zh-CN" altLang="en-US" sz="2200" dirty="0" smtClean="0">
                <a:ea typeface="宋体" pitchFamily="2" charset="-122"/>
              </a:rPr>
              <a:t>｛数据结构｝，</a:t>
            </a:r>
          </a:p>
          <a:p>
            <a:pPr eaLnBrk="1" hangingPunct="1">
              <a:lnSpc>
                <a:spcPct val="150000"/>
              </a:lnSpc>
              <a:buFont typeface="Wingdings" pitchFamily="2" charset="2"/>
              <a:buNone/>
            </a:pPr>
            <a:r>
              <a:rPr lang="zh-CN" altLang="en-US" sz="2200" dirty="0" smtClean="0">
                <a:ea typeface="宋体" pitchFamily="2" charset="-122"/>
              </a:rPr>
              <a:t>                                     数据量，存取频度，存取方式  </a:t>
            </a:r>
          </a:p>
          <a:p>
            <a:pPr eaLnBrk="1" hangingPunct="1">
              <a:lnSpc>
                <a:spcPct val="150000"/>
              </a:lnSpc>
              <a:buFont typeface="Wingdings" pitchFamily="2" charset="2"/>
              <a:buNone/>
            </a:pPr>
            <a:r>
              <a:rPr lang="zh-CN" altLang="en-US" sz="2000" b="1" dirty="0" smtClean="0">
                <a:ea typeface="宋体" pitchFamily="2" charset="-122"/>
              </a:rPr>
              <a:t>                                     </a:t>
            </a:r>
            <a:r>
              <a:rPr lang="zh-CN" altLang="en-US" sz="2400" b="1" dirty="0" smtClean="0">
                <a:ea typeface="宋体" pitchFamily="2" charset="-122"/>
              </a:rPr>
              <a:t>｝</a:t>
            </a:r>
          </a:p>
          <a:p>
            <a:pPr eaLnBrk="1" hangingPunct="1">
              <a:lnSpc>
                <a:spcPct val="150000"/>
              </a:lnSpc>
              <a:buFont typeface="Wingdings" pitchFamily="2" charset="2"/>
              <a:buNone/>
            </a:pPr>
            <a:r>
              <a:rPr lang="zh-CN" altLang="en-US" sz="1800" b="1" dirty="0" smtClean="0">
                <a:latin typeface="黑体" pitchFamily="2" charset="-122"/>
                <a:ea typeface="黑体" pitchFamily="2" charset="-122"/>
              </a:rPr>
              <a:t>存取频度：</a:t>
            </a:r>
            <a:r>
              <a:rPr lang="zh-CN" altLang="en-US" sz="1800" dirty="0" smtClean="0">
                <a:ea typeface="宋体" pitchFamily="2" charset="-122"/>
              </a:rPr>
              <a:t>指每小时或者每天存取几次、每次存取多少数据等信息；</a:t>
            </a:r>
          </a:p>
          <a:p>
            <a:pPr eaLnBrk="1" hangingPunct="1">
              <a:lnSpc>
                <a:spcPct val="150000"/>
              </a:lnSpc>
              <a:buFont typeface="Wingdings" pitchFamily="2" charset="2"/>
              <a:buNone/>
            </a:pPr>
            <a:r>
              <a:rPr lang="zh-CN" altLang="en-US" sz="1800" b="1" dirty="0" smtClean="0">
                <a:latin typeface="黑体" pitchFamily="2" charset="-122"/>
                <a:ea typeface="黑体" pitchFamily="2" charset="-122"/>
              </a:rPr>
              <a:t>存取方式：</a:t>
            </a:r>
            <a:r>
              <a:rPr lang="zh-CN" altLang="en-US" sz="1800" dirty="0" smtClean="0">
                <a:ea typeface="宋体" pitchFamily="2" charset="-122"/>
              </a:rPr>
              <a:t>是批处理还是联机处理，是检索还是更新，是顺序检索还是随机检索等</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§2.3 </a:t>
            </a:r>
            <a:r>
              <a:rPr lang="zh-CN" altLang="en-US" sz="3200" dirty="0">
                <a:latin typeface="宋体" pitchFamily="2" charset="-122"/>
                <a:ea typeface="宋体" pitchFamily="2" charset="-122"/>
              </a:rPr>
              <a:t>数据字典</a:t>
            </a:r>
            <a:r>
              <a:rPr lang="zh-CN" altLang="en-US" sz="3200" dirty="0">
                <a:ea typeface="楷体_GB2312" pitchFamily="49" charset="-122"/>
              </a:rPr>
              <a:t> </a:t>
            </a:r>
            <a:r>
              <a:rPr lang="en-US" altLang="zh-CN" sz="3200" dirty="0">
                <a:ea typeface="楷体_GB2312" pitchFamily="49" charset="-122"/>
              </a:rPr>
              <a:t>—— </a:t>
            </a:r>
            <a:r>
              <a:rPr lang="en-US" altLang="zh-CN" sz="2800" dirty="0" smtClean="0">
                <a:latin typeface="楷体_GB2312" pitchFamily="49" charset="-122"/>
                <a:ea typeface="楷体_GB2312" pitchFamily="49" charset="-122"/>
              </a:rPr>
              <a:t>(5) </a:t>
            </a:r>
            <a:r>
              <a:rPr lang="zh-CN" altLang="en-US" sz="2800" dirty="0" smtClean="0">
                <a:latin typeface="楷体_GB2312" pitchFamily="49" charset="-122"/>
                <a:ea typeface="楷体_GB2312" pitchFamily="49" charset="-122"/>
              </a:rPr>
              <a:t>处理过程</a:t>
            </a:r>
          </a:p>
        </p:txBody>
      </p:sp>
      <p:sp>
        <p:nvSpPr>
          <p:cNvPr id="45059" name="Rectangle 3"/>
          <p:cNvSpPr>
            <a:spLocks noGrp="1" noChangeArrowheads="1"/>
          </p:cNvSpPr>
          <p:nvPr>
            <p:ph type="body" idx="1"/>
          </p:nvPr>
        </p:nvSpPr>
        <p:spPr>
          <a:xfrm>
            <a:off x="250825" y="908050"/>
            <a:ext cx="8713788" cy="5184775"/>
          </a:xfrm>
        </p:spPr>
        <p:txBody>
          <a:bodyPr/>
          <a:lstStyle/>
          <a:p>
            <a:pPr eaLnBrk="1" hangingPunct="1">
              <a:lnSpc>
                <a:spcPct val="150000"/>
              </a:lnSpc>
            </a:pPr>
            <a:r>
              <a:rPr lang="zh-CN" altLang="en-US" sz="2000" b="1" dirty="0" smtClean="0">
                <a:ea typeface="宋体" pitchFamily="2" charset="-122"/>
              </a:rPr>
              <a:t>具体处理逻辑一般用判定表或判定树来描述，数据字典中只需描述处理过程的说明性信息，</a:t>
            </a:r>
          </a:p>
          <a:p>
            <a:pPr eaLnBrk="1" hangingPunct="1">
              <a:lnSpc>
                <a:spcPct val="150000"/>
              </a:lnSpc>
              <a:buFont typeface="Wingdings" pitchFamily="2" charset="2"/>
              <a:buNone/>
            </a:pPr>
            <a:r>
              <a:rPr lang="zh-CN" altLang="en-US" sz="2000" b="1" dirty="0" smtClean="0">
                <a:ea typeface="宋体" pitchFamily="2" charset="-122"/>
              </a:rPr>
              <a:t>　     </a:t>
            </a:r>
            <a:r>
              <a:rPr lang="zh-CN" altLang="en-US" sz="2000" b="1" dirty="0" smtClean="0">
                <a:ea typeface="黑体" pitchFamily="2" charset="-122"/>
              </a:rPr>
              <a:t>处理过程描述</a:t>
            </a:r>
            <a:r>
              <a:rPr lang="zh-CN" altLang="en-US" sz="2000" b="1" dirty="0" smtClean="0">
                <a:ea typeface="宋体" pitchFamily="2" charset="-122"/>
              </a:rPr>
              <a:t>＝｛  </a:t>
            </a:r>
            <a:r>
              <a:rPr lang="zh-CN" altLang="en-US" sz="2000" dirty="0" smtClean="0">
                <a:ea typeface="宋体" pitchFamily="2" charset="-122"/>
              </a:rPr>
              <a:t>处理过程名，说明，输入</a:t>
            </a:r>
            <a:r>
              <a:rPr lang="en-US" altLang="zh-CN" sz="2000" dirty="0" smtClean="0">
                <a:ea typeface="宋体" pitchFamily="2" charset="-122"/>
              </a:rPr>
              <a:t>:</a:t>
            </a:r>
            <a:r>
              <a:rPr lang="zh-CN" altLang="en-US" sz="2000" dirty="0" smtClean="0">
                <a:ea typeface="宋体" pitchFamily="2" charset="-122"/>
              </a:rPr>
              <a:t>｛数据流｝， </a:t>
            </a:r>
          </a:p>
          <a:p>
            <a:pPr eaLnBrk="1" hangingPunct="1">
              <a:lnSpc>
                <a:spcPct val="150000"/>
              </a:lnSpc>
              <a:buFont typeface="Wingdings" pitchFamily="2" charset="2"/>
              <a:buNone/>
            </a:pPr>
            <a:r>
              <a:rPr lang="zh-CN" altLang="en-US" sz="2000" dirty="0" smtClean="0">
                <a:ea typeface="宋体" pitchFamily="2" charset="-122"/>
              </a:rPr>
              <a:t>                                         输出</a:t>
            </a:r>
            <a:r>
              <a:rPr lang="en-US" altLang="zh-CN" sz="2000" dirty="0" smtClean="0">
                <a:ea typeface="宋体" pitchFamily="2" charset="-122"/>
              </a:rPr>
              <a:t>:</a:t>
            </a:r>
            <a:r>
              <a:rPr lang="zh-CN" altLang="en-US" sz="2000" dirty="0" smtClean="0">
                <a:ea typeface="宋体" pitchFamily="2" charset="-122"/>
              </a:rPr>
              <a:t>｛数据流｝，处理</a:t>
            </a:r>
            <a:r>
              <a:rPr lang="en-US" altLang="zh-CN" sz="2000" dirty="0" smtClean="0">
                <a:ea typeface="宋体" pitchFamily="2" charset="-122"/>
              </a:rPr>
              <a:t>:</a:t>
            </a:r>
            <a:r>
              <a:rPr lang="zh-CN" altLang="en-US" sz="2000" dirty="0" smtClean="0">
                <a:ea typeface="宋体" pitchFamily="2" charset="-122"/>
              </a:rPr>
              <a:t>｛简要说明｝</a:t>
            </a:r>
          </a:p>
          <a:p>
            <a:pPr eaLnBrk="1" hangingPunct="1">
              <a:lnSpc>
                <a:spcPct val="150000"/>
              </a:lnSpc>
              <a:buFont typeface="Wingdings" pitchFamily="2" charset="2"/>
              <a:buNone/>
            </a:pPr>
            <a:r>
              <a:rPr lang="zh-CN" altLang="en-US" sz="2000" b="1" dirty="0" smtClean="0">
                <a:ea typeface="宋体" pitchFamily="2" charset="-122"/>
              </a:rPr>
              <a:t>                                     ｝</a:t>
            </a:r>
          </a:p>
          <a:p>
            <a:pPr eaLnBrk="1" hangingPunct="1">
              <a:lnSpc>
                <a:spcPct val="150000"/>
              </a:lnSpc>
              <a:buFont typeface="Wingdings" pitchFamily="2" charset="2"/>
              <a:buNone/>
            </a:pPr>
            <a:r>
              <a:rPr lang="zh-CN" altLang="en-US" sz="2000" b="1" dirty="0" smtClean="0">
                <a:ea typeface="宋体" pitchFamily="2" charset="-122"/>
              </a:rPr>
              <a:t>    “简要说明”中主要说明该处理过程的功能及处理要求，功能是指该处理过程用来做什么，处理要求包括处理频度要求，如单位时间内处理多少事务、多少数据量、响应时间要求等等。</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itchFamily="2" charset="-122"/>
              </a:rPr>
              <a:t>数据字典举例</a:t>
            </a:r>
          </a:p>
        </p:txBody>
      </p:sp>
      <p:sp>
        <p:nvSpPr>
          <p:cNvPr id="46083" name="Rectangle 3"/>
          <p:cNvSpPr>
            <a:spLocks noGrp="1" noChangeArrowheads="1"/>
          </p:cNvSpPr>
          <p:nvPr>
            <p:ph type="body" idx="1"/>
          </p:nvPr>
        </p:nvSpPr>
        <p:spPr>
          <a:xfrm>
            <a:off x="468313" y="1125538"/>
            <a:ext cx="8280400" cy="4751387"/>
          </a:xfrm>
        </p:spPr>
        <p:txBody>
          <a:bodyPr/>
          <a:lstStyle/>
          <a:p>
            <a:pPr eaLnBrk="1" hangingPunct="1">
              <a:lnSpc>
                <a:spcPct val="110000"/>
              </a:lnSpc>
              <a:buFont typeface="Wingdings" pitchFamily="2" charset="2"/>
              <a:buNone/>
            </a:pPr>
            <a:r>
              <a:rPr lang="en-US" altLang="zh-CN" sz="2400" b="1" smtClean="0">
                <a:ea typeface="宋体" pitchFamily="2" charset="-122"/>
              </a:rPr>
              <a:t>【</a:t>
            </a:r>
            <a:r>
              <a:rPr lang="zh-CN" altLang="en-US" sz="2400" b="1" smtClean="0">
                <a:ea typeface="宋体" pitchFamily="2" charset="-122"/>
              </a:rPr>
              <a:t>例</a:t>
            </a:r>
            <a:r>
              <a:rPr lang="en-US" altLang="zh-CN" sz="2400" b="1" smtClean="0">
                <a:ea typeface="宋体" pitchFamily="2" charset="-122"/>
              </a:rPr>
              <a:t>】</a:t>
            </a:r>
            <a:r>
              <a:rPr lang="zh-CN" altLang="en-US" sz="2400" b="1" smtClean="0">
                <a:ea typeface="宋体" pitchFamily="2" charset="-122"/>
              </a:rPr>
              <a:t>学生学籍管理子系统的数据字典</a:t>
            </a:r>
          </a:p>
          <a:p>
            <a:pPr eaLnBrk="1" hangingPunct="1">
              <a:lnSpc>
                <a:spcPct val="110000"/>
              </a:lnSpc>
              <a:spcBef>
                <a:spcPct val="60000"/>
              </a:spcBef>
              <a:buFont typeface="Wingdings" pitchFamily="2" charset="2"/>
              <a:buNone/>
            </a:pPr>
            <a:r>
              <a:rPr lang="zh-CN" altLang="en-US" sz="2000" b="1" smtClean="0">
                <a:solidFill>
                  <a:srgbClr val="0066FF"/>
                </a:solidFill>
                <a:ea typeface="宋体" pitchFamily="2" charset="-122"/>
              </a:rPr>
              <a:t>        </a:t>
            </a:r>
            <a:r>
              <a:rPr lang="zh-CN" altLang="en-US" sz="2200" b="1" smtClean="0">
                <a:latin typeface="黑体" pitchFamily="2" charset="-122"/>
                <a:ea typeface="黑体" pitchFamily="2" charset="-122"/>
              </a:rPr>
              <a:t>数据项（以“学号”为例）：</a:t>
            </a:r>
          </a:p>
          <a:p>
            <a:pPr eaLnBrk="1" hangingPunct="1">
              <a:lnSpc>
                <a:spcPct val="110000"/>
              </a:lnSpc>
              <a:buFont typeface="Wingdings" pitchFamily="2" charset="2"/>
              <a:buNone/>
            </a:pPr>
            <a:r>
              <a:rPr lang="zh-CN" altLang="en-US" sz="2000" b="1" smtClean="0">
                <a:ea typeface="宋体" pitchFamily="2" charset="-122"/>
              </a:rPr>
              <a:t>         数据项：　学号</a:t>
            </a:r>
          </a:p>
          <a:p>
            <a:pPr eaLnBrk="1" hangingPunct="1">
              <a:lnSpc>
                <a:spcPct val="110000"/>
              </a:lnSpc>
              <a:buFont typeface="Wingdings" pitchFamily="2" charset="2"/>
              <a:buNone/>
            </a:pPr>
            <a:r>
              <a:rPr lang="zh-CN" altLang="en-US" sz="2000" b="1" smtClean="0">
                <a:ea typeface="宋体" pitchFamily="2" charset="-122"/>
              </a:rPr>
              <a:t>         含义说明：唯一标识每个学生</a:t>
            </a:r>
          </a:p>
          <a:p>
            <a:pPr eaLnBrk="1" hangingPunct="1">
              <a:lnSpc>
                <a:spcPct val="110000"/>
              </a:lnSpc>
              <a:buFont typeface="Wingdings" pitchFamily="2" charset="2"/>
              <a:buNone/>
            </a:pPr>
            <a:r>
              <a:rPr lang="zh-CN" altLang="en-US" sz="2000" b="1" smtClean="0">
                <a:ea typeface="宋体" pitchFamily="2" charset="-122"/>
              </a:rPr>
              <a:t>　     别名：　　学生编号</a:t>
            </a:r>
          </a:p>
          <a:p>
            <a:pPr eaLnBrk="1" hangingPunct="1">
              <a:lnSpc>
                <a:spcPct val="110000"/>
              </a:lnSpc>
              <a:buFont typeface="Wingdings" pitchFamily="2" charset="2"/>
              <a:buNone/>
            </a:pPr>
            <a:r>
              <a:rPr lang="zh-CN" altLang="en-US" sz="2000" b="1" smtClean="0">
                <a:ea typeface="宋体" pitchFamily="2" charset="-122"/>
              </a:rPr>
              <a:t>         类型：　　字符型</a:t>
            </a:r>
          </a:p>
          <a:p>
            <a:pPr eaLnBrk="1" hangingPunct="1">
              <a:lnSpc>
                <a:spcPct val="110000"/>
              </a:lnSpc>
              <a:buFont typeface="Wingdings" pitchFamily="2" charset="2"/>
              <a:buNone/>
            </a:pPr>
            <a:r>
              <a:rPr lang="zh-CN" altLang="en-US" sz="2000" b="1" smtClean="0">
                <a:ea typeface="宋体" pitchFamily="2" charset="-122"/>
              </a:rPr>
              <a:t>         长度：　　</a:t>
            </a:r>
            <a:r>
              <a:rPr lang="en-US" altLang="zh-CN" sz="2000" b="1" smtClean="0">
                <a:ea typeface="宋体" pitchFamily="2" charset="-122"/>
              </a:rPr>
              <a:t>8</a:t>
            </a:r>
          </a:p>
          <a:p>
            <a:pPr eaLnBrk="1" hangingPunct="1">
              <a:lnSpc>
                <a:spcPct val="110000"/>
              </a:lnSpc>
              <a:buFont typeface="Wingdings" pitchFamily="2" charset="2"/>
              <a:buNone/>
            </a:pPr>
            <a:r>
              <a:rPr lang="en-US" altLang="zh-CN" sz="2000" b="1" smtClean="0">
                <a:ea typeface="宋体" pitchFamily="2" charset="-122"/>
              </a:rPr>
              <a:t>         </a:t>
            </a:r>
            <a:r>
              <a:rPr lang="zh-CN" altLang="en-US" sz="2000" b="1" smtClean="0">
                <a:ea typeface="宋体" pitchFamily="2" charset="-122"/>
              </a:rPr>
              <a:t>取值范围：</a:t>
            </a:r>
            <a:r>
              <a:rPr lang="en-US" altLang="zh-CN" sz="2000" b="1" smtClean="0">
                <a:ea typeface="宋体" pitchFamily="2" charset="-122"/>
              </a:rPr>
              <a:t>00000000</a:t>
            </a:r>
            <a:r>
              <a:rPr lang="zh-CN" altLang="en-US" sz="2000" b="1" smtClean="0">
                <a:ea typeface="宋体" pitchFamily="2" charset="-122"/>
              </a:rPr>
              <a:t>至</a:t>
            </a:r>
            <a:r>
              <a:rPr lang="en-US" altLang="zh-CN" sz="2000" b="1" smtClean="0">
                <a:ea typeface="宋体" pitchFamily="2" charset="-122"/>
              </a:rPr>
              <a:t>99999999</a:t>
            </a:r>
          </a:p>
          <a:p>
            <a:pPr eaLnBrk="1" hangingPunct="1">
              <a:lnSpc>
                <a:spcPct val="110000"/>
              </a:lnSpc>
              <a:buFont typeface="Wingdings" pitchFamily="2" charset="2"/>
              <a:buNone/>
            </a:pPr>
            <a:r>
              <a:rPr lang="zh-CN" altLang="en-US" sz="2000" b="1" smtClean="0">
                <a:ea typeface="宋体" pitchFamily="2" charset="-122"/>
              </a:rPr>
              <a:t>　     取值含义：前两位标别该学生所在年级，</a:t>
            </a:r>
          </a:p>
          <a:p>
            <a:pPr eaLnBrk="1" hangingPunct="1">
              <a:lnSpc>
                <a:spcPct val="110000"/>
              </a:lnSpc>
              <a:buFont typeface="Wingdings" pitchFamily="2" charset="2"/>
              <a:buNone/>
            </a:pPr>
            <a:r>
              <a:rPr lang="zh-CN" altLang="en-US" sz="2000" b="1" smtClean="0">
                <a:ea typeface="宋体" pitchFamily="2" charset="-122"/>
              </a:rPr>
              <a:t>                           后六位按顺序编号</a:t>
            </a:r>
          </a:p>
          <a:p>
            <a:pPr eaLnBrk="1" hangingPunct="1">
              <a:lnSpc>
                <a:spcPct val="110000"/>
              </a:lnSpc>
              <a:buFont typeface="Wingdings" pitchFamily="2" charset="2"/>
              <a:buNone/>
            </a:pPr>
            <a:r>
              <a:rPr lang="zh-CN" altLang="en-US" sz="1800" b="1" smtClean="0">
                <a:ea typeface="宋体" pitchFamily="2" charset="-122"/>
              </a:rPr>
              <a:t>　      </a:t>
            </a:r>
            <a:r>
              <a:rPr lang="zh-CN" altLang="en-US" sz="2000" b="1" smtClean="0">
                <a:ea typeface="宋体" pitchFamily="2" charset="-122"/>
              </a:rPr>
              <a:t>与其他数据项的逻辑关系：</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itchFamily="2" charset="-122"/>
              </a:rPr>
              <a:t>数据字典举例</a:t>
            </a:r>
            <a:r>
              <a:rPr lang="en-US" altLang="zh-CN" sz="3200" dirty="0">
                <a:latin typeface="黑体" pitchFamily="2" charset="-122"/>
                <a:ea typeface="黑体" pitchFamily="2" charset="-122"/>
              </a:rPr>
              <a:t>——</a:t>
            </a:r>
            <a:r>
              <a:rPr lang="zh-CN" altLang="en-US" sz="3000" dirty="0" smtClean="0">
                <a:ea typeface="仿宋_GB2312" pitchFamily="49" charset="-122"/>
              </a:rPr>
              <a:t>数据结构</a:t>
            </a:r>
          </a:p>
        </p:txBody>
      </p:sp>
      <p:sp>
        <p:nvSpPr>
          <p:cNvPr id="47107" name="Rectangle 3"/>
          <p:cNvSpPr>
            <a:spLocks noGrp="1" noChangeArrowheads="1"/>
          </p:cNvSpPr>
          <p:nvPr>
            <p:ph type="body" idx="1"/>
          </p:nvPr>
        </p:nvSpPr>
        <p:spPr>
          <a:xfrm>
            <a:off x="323850" y="981075"/>
            <a:ext cx="8382000" cy="4402138"/>
          </a:xfrm>
        </p:spPr>
        <p:txBody>
          <a:bodyPr/>
          <a:lstStyle/>
          <a:p>
            <a:pPr eaLnBrk="1" hangingPunct="1">
              <a:lnSpc>
                <a:spcPct val="120000"/>
              </a:lnSpc>
              <a:buFont typeface="Wingdings" pitchFamily="2" charset="2"/>
              <a:buNone/>
            </a:pPr>
            <a:r>
              <a:rPr lang="en-US" altLang="zh-CN" sz="2200" b="1" smtClean="0">
                <a:solidFill>
                  <a:srgbClr val="0066FF"/>
                </a:solidFill>
                <a:latin typeface="黑体" pitchFamily="2" charset="-122"/>
                <a:ea typeface="黑体" pitchFamily="2" charset="-122"/>
              </a:rPr>
              <a:t>	</a:t>
            </a:r>
            <a:r>
              <a:rPr lang="zh-CN" altLang="en-US" sz="2200" b="1" smtClean="0">
                <a:latin typeface="黑体" pitchFamily="2" charset="-122"/>
                <a:ea typeface="黑体" pitchFamily="2" charset="-122"/>
              </a:rPr>
              <a:t>数据结构 </a:t>
            </a:r>
            <a:r>
              <a:rPr lang="en-US" altLang="zh-CN" sz="2200" b="1" smtClean="0">
                <a:latin typeface="黑体" pitchFamily="2" charset="-122"/>
                <a:ea typeface="黑体" pitchFamily="2" charset="-122"/>
              </a:rPr>
              <a:t>(</a:t>
            </a:r>
            <a:r>
              <a:rPr lang="zh-CN" altLang="en-US" sz="2200" b="1" smtClean="0">
                <a:latin typeface="黑体" pitchFamily="2" charset="-122"/>
                <a:ea typeface="黑体" pitchFamily="2" charset="-122"/>
              </a:rPr>
              <a:t>以“学生”为例 </a:t>
            </a:r>
            <a:r>
              <a:rPr lang="en-US" altLang="zh-CN" sz="2200" b="1" smtClean="0">
                <a:latin typeface="黑体" pitchFamily="2" charset="-122"/>
                <a:ea typeface="黑体" pitchFamily="2" charset="-122"/>
              </a:rPr>
              <a:t>)</a:t>
            </a:r>
          </a:p>
          <a:p>
            <a:pPr eaLnBrk="1" hangingPunct="1">
              <a:lnSpc>
                <a:spcPct val="120000"/>
              </a:lnSpc>
              <a:buFont typeface="Wingdings" pitchFamily="2" charset="2"/>
              <a:buNone/>
            </a:pPr>
            <a:endParaRPr lang="en-US" altLang="zh-CN" sz="2200" b="1" smtClean="0">
              <a:ea typeface="宋体" pitchFamily="2" charset="-122"/>
            </a:endParaRPr>
          </a:p>
          <a:p>
            <a:pPr eaLnBrk="1" hangingPunct="1">
              <a:lnSpc>
                <a:spcPct val="120000"/>
              </a:lnSpc>
              <a:buFont typeface="Wingdings" pitchFamily="2" charset="2"/>
              <a:buNone/>
            </a:pPr>
            <a:r>
              <a:rPr lang="en-US" altLang="zh-CN" sz="2200" b="1" smtClean="0">
                <a:ea typeface="宋体" pitchFamily="2" charset="-122"/>
              </a:rPr>
              <a:t>	“</a:t>
            </a:r>
            <a:r>
              <a:rPr lang="zh-CN" altLang="en-US" sz="2200" b="1" smtClean="0">
                <a:ea typeface="宋体" pitchFamily="2" charset="-122"/>
              </a:rPr>
              <a:t>学生”是该系统中的一个核心数据结构：</a:t>
            </a:r>
          </a:p>
          <a:p>
            <a:pPr eaLnBrk="1" hangingPunct="1">
              <a:lnSpc>
                <a:spcPct val="120000"/>
              </a:lnSpc>
              <a:buFont typeface="Wingdings" pitchFamily="2" charset="2"/>
              <a:buNone/>
            </a:pPr>
            <a:r>
              <a:rPr lang="zh-CN" altLang="en-US" sz="2200" b="1" smtClean="0">
                <a:ea typeface="宋体" pitchFamily="2" charset="-122"/>
              </a:rPr>
              <a:t>        数据结构：　学生</a:t>
            </a:r>
          </a:p>
          <a:p>
            <a:pPr eaLnBrk="1" hangingPunct="1">
              <a:lnSpc>
                <a:spcPct val="120000"/>
              </a:lnSpc>
              <a:buFont typeface="Wingdings" pitchFamily="2" charset="2"/>
              <a:buNone/>
            </a:pPr>
            <a:r>
              <a:rPr lang="zh-CN" altLang="en-US" sz="2200" b="1" smtClean="0">
                <a:ea typeface="宋体" pitchFamily="2" charset="-122"/>
              </a:rPr>
              <a:t>        含义说明：　是学籍管理子系统的主体数据结构，</a:t>
            </a:r>
          </a:p>
          <a:p>
            <a:pPr eaLnBrk="1" hangingPunct="1">
              <a:lnSpc>
                <a:spcPct val="120000"/>
              </a:lnSpc>
              <a:buFont typeface="Wingdings" pitchFamily="2" charset="2"/>
              <a:buNone/>
            </a:pPr>
            <a:r>
              <a:rPr lang="zh-CN" altLang="en-US" sz="2200" b="1" smtClean="0">
                <a:ea typeface="宋体" pitchFamily="2" charset="-122"/>
              </a:rPr>
              <a:t>                              定义了一个学生的有关信息</a:t>
            </a:r>
          </a:p>
          <a:p>
            <a:pPr eaLnBrk="1" hangingPunct="1">
              <a:lnSpc>
                <a:spcPct val="120000"/>
              </a:lnSpc>
              <a:buFont typeface="Wingdings" pitchFamily="2" charset="2"/>
              <a:buNone/>
            </a:pPr>
            <a:r>
              <a:rPr lang="zh-CN" altLang="en-US" sz="2200" b="1" smtClean="0">
                <a:ea typeface="宋体" pitchFamily="2" charset="-122"/>
              </a:rPr>
              <a:t>        组成：　　学号，姓名，性别，年龄，所在系，年级</a:t>
            </a:r>
          </a:p>
          <a:p>
            <a:pPr eaLnBrk="1" hangingPunct="1">
              <a:lnSpc>
                <a:spcPct val="90000"/>
              </a:lnSpc>
              <a:buFont typeface="Wingdings" pitchFamily="2" charset="2"/>
              <a:buNone/>
            </a:pPr>
            <a:r>
              <a:rPr lang="zh-CN" altLang="en-US" sz="2400" smtClean="0">
                <a:ea typeface="宋体" pitchFamily="2" charset="-122"/>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itchFamily="2" charset="-122"/>
              </a:rPr>
              <a:t>数据字典举例</a:t>
            </a:r>
            <a:r>
              <a:rPr lang="en-US" altLang="zh-CN" sz="3200" dirty="0" smtClean="0">
                <a:ea typeface="黑体" pitchFamily="2" charset="-122"/>
              </a:rPr>
              <a:t>——</a:t>
            </a:r>
            <a:r>
              <a:rPr lang="zh-CN" altLang="en-US" sz="3000" dirty="0" smtClean="0">
                <a:ea typeface="楷体_GB2312" pitchFamily="49" charset="-122"/>
              </a:rPr>
              <a:t>数据流</a:t>
            </a:r>
          </a:p>
        </p:txBody>
      </p:sp>
      <p:sp>
        <p:nvSpPr>
          <p:cNvPr id="48131" name="Rectangle 3"/>
          <p:cNvSpPr>
            <a:spLocks noGrp="1" noChangeArrowheads="1"/>
          </p:cNvSpPr>
          <p:nvPr>
            <p:ph type="body" idx="1"/>
          </p:nvPr>
        </p:nvSpPr>
        <p:spPr>
          <a:xfrm>
            <a:off x="179388" y="981075"/>
            <a:ext cx="8640762" cy="5111750"/>
          </a:xfrm>
        </p:spPr>
        <p:txBody>
          <a:bodyPr/>
          <a:lstStyle/>
          <a:p>
            <a:pPr eaLnBrk="1" hangingPunct="1">
              <a:lnSpc>
                <a:spcPct val="150000"/>
              </a:lnSpc>
              <a:buFont typeface="Wingdings" pitchFamily="2" charset="2"/>
              <a:buNone/>
            </a:pPr>
            <a:r>
              <a:rPr lang="zh-CN" altLang="en-US" sz="2400" b="1" smtClean="0">
                <a:latin typeface="黑体" pitchFamily="2" charset="-122"/>
                <a:ea typeface="黑体" pitchFamily="2" charset="-122"/>
              </a:rPr>
              <a:t> 数据流</a:t>
            </a:r>
            <a:r>
              <a:rPr lang="en-US" altLang="zh-CN" sz="2400" b="1" smtClean="0">
                <a:latin typeface="黑体" pitchFamily="2" charset="-122"/>
                <a:ea typeface="黑体" pitchFamily="2" charset="-122"/>
              </a:rPr>
              <a:t>:  </a:t>
            </a:r>
            <a:r>
              <a:rPr lang="zh-CN" altLang="en-US" sz="2400" b="1" smtClean="0">
                <a:ea typeface="宋体" pitchFamily="2" charset="-122"/>
              </a:rPr>
              <a:t>数据结构在系统内传输的路径</a:t>
            </a:r>
            <a:endParaRPr lang="en-US" altLang="zh-CN" sz="2400" b="1" smtClean="0">
              <a:latin typeface="黑体" pitchFamily="2" charset="-122"/>
              <a:ea typeface="黑体" pitchFamily="2" charset="-122"/>
            </a:endParaRPr>
          </a:p>
          <a:p>
            <a:pPr eaLnBrk="1" hangingPunct="1">
              <a:lnSpc>
                <a:spcPct val="150000"/>
              </a:lnSpc>
              <a:buFont typeface="Wingdings" pitchFamily="2" charset="2"/>
              <a:buNone/>
            </a:pPr>
            <a:r>
              <a:rPr lang="zh-CN" altLang="en-US" sz="2400" b="1" smtClean="0">
                <a:latin typeface="黑体" pitchFamily="2" charset="-122"/>
                <a:ea typeface="黑体" pitchFamily="2" charset="-122"/>
              </a:rPr>
              <a:t>“体检结果”可如下描述：</a:t>
            </a:r>
          </a:p>
          <a:p>
            <a:pPr eaLnBrk="1" hangingPunct="1">
              <a:lnSpc>
                <a:spcPct val="150000"/>
              </a:lnSpc>
              <a:buFont typeface="Wingdings" pitchFamily="2" charset="2"/>
              <a:buNone/>
            </a:pPr>
            <a:r>
              <a:rPr lang="zh-CN" altLang="en-US" sz="2200" b="1" smtClean="0">
                <a:ea typeface="宋体" pitchFamily="2" charset="-122"/>
              </a:rPr>
              <a:t>     数据流：　　体检结果</a:t>
            </a:r>
          </a:p>
          <a:p>
            <a:pPr eaLnBrk="1" hangingPunct="1">
              <a:lnSpc>
                <a:spcPct val="150000"/>
              </a:lnSpc>
              <a:buFont typeface="Wingdings" pitchFamily="2" charset="2"/>
              <a:buNone/>
            </a:pPr>
            <a:r>
              <a:rPr lang="zh-CN" altLang="en-US" sz="2200" b="1" smtClean="0">
                <a:ea typeface="宋体" pitchFamily="2" charset="-122"/>
              </a:rPr>
              <a:t>     说明：　　　学生参加体格检查的最终结果</a:t>
            </a:r>
          </a:p>
          <a:p>
            <a:pPr eaLnBrk="1" hangingPunct="1">
              <a:lnSpc>
                <a:spcPct val="150000"/>
              </a:lnSpc>
              <a:buFont typeface="Wingdings" pitchFamily="2" charset="2"/>
              <a:buNone/>
            </a:pPr>
            <a:r>
              <a:rPr lang="zh-CN" altLang="en-US" sz="2200" b="1" smtClean="0">
                <a:ea typeface="宋体" pitchFamily="2" charset="-122"/>
              </a:rPr>
              <a:t>     数据流来源：体检</a:t>
            </a:r>
          </a:p>
          <a:p>
            <a:pPr eaLnBrk="1" hangingPunct="1">
              <a:lnSpc>
                <a:spcPct val="150000"/>
              </a:lnSpc>
              <a:buFont typeface="Wingdings" pitchFamily="2" charset="2"/>
              <a:buNone/>
            </a:pPr>
            <a:r>
              <a:rPr lang="zh-CN" altLang="en-US" sz="2200" b="1" smtClean="0">
                <a:ea typeface="宋体" pitchFamily="2" charset="-122"/>
              </a:rPr>
              <a:t>     数据流去向：批准</a:t>
            </a:r>
          </a:p>
          <a:p>
            <a:pPr eaLnBrk="1" hangingPunct="1">
              <a:lnSpc>
                <a:spcPct val="150000"/>
              </a:lnSpc>
              <a:buFont typeface="Wingdings" pitchFamily="2" charset="2"/>
              <a:buNone/>
            </a:pPr>
            <a:r>
              <a:rPr lang="zh-CN" altLang="en-US" sz="2200" b="1" smtClean="0">
                <a:ea typeface="宋体" pitchFamily="2" charset="-122"/>
              </a:rPr>
              <a:t>     组成：　　　</a:t>
            </a:r>
            <a:r>
              <a:rPr lang="en-US" altLang="zh-CN" sz="2200" b="1" smtClean="0">
                <a:ea typeface="宋体" pitchFamily="2" charset="-122"/>
              </a:rPr>
              <a:t>……</a:t>
            </a:r>
          </a:p>
          <a:p>
            <a:pPr eaLnBrk="1" hangingPunct="1">
              <a:lnSpc>
                <a:spcPct val="150000"/>
              </a:lnSpc>
              <a:buFont typeface="Wingdings" pitchFamily="2" charset="2"/>
              <a:buNone/>
            </a:pPr>
            <a:r>
              <a:rPr lang="zh-CN" altLang="en-US" sz="2200" b="1" smtClean="0">
                <a:ea typeface="宋体" pitchFamily="2" charset="-122"/>
              </a:rPr>
              <a:t>　 平均流量：　</a:t>
            </a:r>
            <a:r>
              <a:rPr lang="en-US" altLang="zh-CN" sz="2200" b="1" smtClean="0">
                <a:ea typeface="宋体" pitchFamily="2" charset="-122"/>
              </a:rPr>
              <a:t>……</a:t>
            </a:r>
          </a:p>
          <a:p>
            <a:pPr eaLnBrk="1" hangingPunct="1">
              <a:lnSpc>
                <a:spcPct val="150000"/>
              </a:lnSpc>
              <a:buFont typeface="Wingdings" pitchFamily="2" charset="2"/>
              <a:buNone/>
            </a:pPr>
            <a:r>
              <a:rPr lang="zh-CN" altLang="en-US" sz="2200" b="1" smtClean="0">
                <a:ea typeface="宋体" pitchFamily="2" charset="-122"/>
              </a:rPr>
              <a:t>　 高峰期流量：</a:t>
            </a:r>
            <a:r>
              <a:rPr lang="en-US" altLang="zh-CN" sz="2200" b="1" smtClean="0">
                <a:ea typeface="宋体" pitchFamily="2" charset="-122"/>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itchFamily="2" charset="-122"/>
              </a:rPr>
              <a:t>数据字典举例</a:t>
            </a:r>
            <a:r>
              <a:rPr lang="en-US" altLang="zh-CN" sz="3200" dirty="0" smtClean="0">
                <a:ea typeface="黑体" pitchFamily="2" charset="-122"/>
              </a:rPr>
              <a:t>——</a:t>
            </a:r>
            <a:r>
              <a:rPr lang="zh-CN" altLang="en-US" sz="3000" dirty="0" smtClean="0">
                <a:ea typeface="楷体_GB2312" pitchFamily="49" charset="-122"/>
              </a:rPr>
              <a:t>数据存储</a:t>
            </a:r>
          </a:p>
        </p:txBody>
      </p:sp>
      <p:sp>
        <p:nvSpPr>
          <p:cNvPr id="49155" name="Rectangle 3"/>
          <p:cNvSpPr>
            <a:spLocks noGrp="1" noChangeArrowheads="1"/>
          </p:cNvSpPr>
          <p:nvPr>
            <p:ph type="body" idx="1"/>
          </p:nvPr>
        </p:nvSpPr>
        <p:spPr>
          <a:xfrm>
            <a:off x="323850" y="908050"/>
            <a:ext cx="8496300" cy="5041900"/>
          </a:xfrm>
        </p:spPr>
        <p:txBody>
          <a:bodyPr/>
          <a:lstStyle/>
          <a:p>
            <a:pPr eaLnBrk="1" hangingPunct="1">
              <a:lnSpc>
                <a:spcPct val="150000"/>
              </a:lnSpc>
              <a:buFont typeface="Wingdings" pitchFamily="2" charset="2"/>
              <a:buNone/>
            </a:pPr>
            <a:r>
              <a:rPr lang="zh-CN" altLang="en-US" sz="2400" b="1" smtClean="0">
                <a:ea typeface="宋体" pitchFamily="2" charset="-122"/>
              </a:rPr>
              <a:t> </a:t>
            </a:r>
            <a:r>
              <a:rPr lang="zh-CN" altLang="en-US" sz="2400" b="1" smtClean="0">
                <a:latin typeface="黑体" pitchFamily="2" charset="-122"/>
                <a:ea typeface="黑体" pitchFamily="2" charset="-122"/>
              </a:rPr>
              <a:t> 数据存储：</a:t>
            </a:r>
            <a:r>
              <a:rPr lang="zh-CN" altLang="en-US" sz="2200" b="1" smtClean="0">
                <a:ea typeface="宋体" pitchFamily="2" charset="-122"/>
              </a:rPr>
              <a:t>数据结构停留或者保存的地方</a:t>
            </a:r>
            <a:endParaRPr lang="en-US" altLang="zh-CN" sz="2200" b="1" smtClean="0">
              <a:ea typeface="宋体" pitchFamily="2" charset="-122"/>
            </a:endParaRPr>
          </a:p>
          <a:p>
            <a:pPr eaLnBrk="1" hangingPunct="1">
              <a:lnSpc>
                <a:spcPct val="150000"/>
              </a:lnSpc>
              <a:buFont typeface="Wingdings" pitchFamily="2" charset="2"/>
              <a:buNone/>
            </a:pPr>
            <a:r>
              <a:rPr lang="zh-CN" altLang="en-US" sz="2400" b="1" smtClean="0">
                <a:ea typeface="宋体" pitchFamily="2" charset="-122"/>
              </a:rPr>
              <a:t>“学生登记表”可如下描述：</a:t>
            </a:r>
          </a:p>
          <a:p>
            <a:pPr eaLnBrk="1" hangingPunct="1">
              <a:lnSpc>
                <a:spcPct val="150000"/>
              </a:lnSpc>
              <a:buFont typeface="Wingdings" pitchFamily="2" charset="2"/>
              <a:buNone/>
            </a:pPr>
            <a:r>
              <a:rPr lang="zh-CN" altLang="en-US" sz="2400" b="1" smtClean="0">
                <a:ea typeface="宋体" pitchFamily="2" charset="-122"/>
              </a:rPr>
              <a:t>    数据存储：　学生登记表</a:t>
            </a:r>
          </a:p>
          <a:p>
            <a:pPr eaLnBrk="1" hangingPunct="1">
              <a:lnSpc>
                <a:spcPct val="150000"/>
              </a:lnSpc>
              <a:buFont typeface="Wingdings" pitchFamily="2" charset="2"/>
              <a:buNone/>
            </a:pPr>
            <a:r>
              <a:rPr lang="zh-CN" altLang="en-US" sz="2000" b="1" smtClean="0">
                <a:ea typeface="宋体" pitchFamily="2" charset="-122"/>
              </a:rPr>
              <a:t>    说明：　　　记录学生的基本情况</a:t>
            </a:r>
          </a:p>
          <a:p>
            <a:pPr eaLnBrk="1" hangingPunct="1">
              <a:lnSpc>
                <a:spcPct val="150000"/>
              </a:lnSpc>
              <a:buFont typeface="Wingdings" pitchFamily="2" charset="2"/>
              <a:buNone/>
            </a:pPr>
            <a:r>
              <a:rPr lang="zh-CN" altLang="en-US" sz="2000" b="1" smtClean="0">
                <a:ea typeface="宋体" pitchFamily="2" charset="-122"/>
              </a:rPr>
              <a:t>　流入数据流：</a:t>
            </a:r>
            <a:r>
              <a:rPr lang="en-US" altLang="zh-CN" sz="2000" b="1" smtClean="0">
                <a:ea typeface="宋体" pitchFamily="2" charset="-122"/>
              </a:rPr>
              <a:t>……</a:t>
            </a:r>
          </a:p>
          <a:p>
            <a:pPr eaLnBrk="1" hangingPunct="1">
              <a:lnSpc>
                <a:spcPct val="150000"/>
              </a:lnSpc>
              <a:buFont typeface="Wingdings" pitchFamily="2" charset="2"/>
              <a:buNone/>
            </a:pPr>
            <a:r>
              <a:rPr lang="en-US" altLang="zh-CN" sz="2000" b="1" smtClean="0">
                <a:ea typeface="宋体" pitchFamily="2" charset="-122"/>
              </a:rPr>
              <a:t>    </a:t>
            </a:r>
            <a:r>
              <a:rPr lang="zh-CN" altLang="en-US" sz="2000" b="1" smtClean="0">
                <a:ea typeface="宋体" pitchFamily="2" charset="-122"/>
              </a:rPr>
              <a:t>流出数据流：</a:t>
            </a:r>
            <a:r>
              <a:rPr lang="en-US" altLang="zh-CN" sz="2000" b="1" smtClean="0">
                <a:ea typeface="宋体" pitchFamily="2" charset="-122"/>
              </a:rPr>
              <a:t>……</a:t>
            </a:r>
          </a:p>
          <a:p>
            <a:pPr eaLnBrk="1" hangingPunct="1">
              <a:lnSpc>
                <a:spcPct val="150000"/>
              </a:lnSpc>
              <a:buFont typeface="Wingdings" pitchFamily="2" charset="2"/>
              <a:buNone/>
            </a:pPr>
            <a:r>
              <a:rPr lang="en-US" altLang="zh-CN" sz="2000" b="1" smtClean="0">
                <a:ea typeface="宋体" pitchFamily="2" charset="-122"/>
              </a:rPr>
              <a:t>    </a:t>
            </a:r>
            <a:r>
              <a:rPr lang="zh-CN" altLang="en-US" sz="2000" b="1" smtClean="0">
                <a:ea typeface="宋体" pitchFamily="2" charset="-122"/>
              </a:rPr>
              <a:t>组成：　　　</a:t>
            </a:r>
            <a:r>
              <a:rPr lang="en-US" altLang="zh-CN" sz="2000" b="1" smtClean="0">
                <a:ea typeface="宋体" pitchFamily="2" charset="-122"/>
              </a:rPr>
              <a:t>……</a:t>
            </a:r>
          </a:p>
          <a:p>
            <a:pPr eaLnBrk="1" hangingPunct="1">
              <a:lnSpc>
                <a:spcPct val="150000"/>
              </a:lnSpc>
              <a:buFont typeface="Wingdings" pitchFamily="2" charset="2"/>
              <a:buNone/>
            </a:pPr>
            <a:r>
              <a:rPr lang="en-US" altLang="zh-CN" sz="2000" b="1" smtClean="0">
                <a:ea typeface="宋体" pitchFamily="2" charset="-122"/>
              </a:rPr>
              <a:t>    </a:t>
            </a:r>
            <a:r>
              <a:rPr lang="zh-CN" altLang="en-US" sz="2000" b="1" smtClean="0">
                <a:ea typeface="宋体" pitchFamily="2" charset="-122"/>
              </a:rPr>
              <a:t>数据量：　　每年</a:t>
            </a:r>
            <a:r>
              <a:rPr lang="en-US" altLang="zh-CN" sz="2000" b="1" smtClean="0">
                <a:ea typeface="宋体" pitchFamily="2" charset="-122"/>
              </a:rPr>
              <a:t>3000</a:t>
            </a:r>
            <a:r>
              <a:rPr lang="zh-CN" altLang="en-US" sz="2000" b="1" smtClean="0">
                <a:ea typeface="宋体" pitchFamily="2" charset="-122"/>
              </a:rPr>
              <a:t>张</a:t>
            </a:r>
          </a:p>
          <a:p>
            <a:pPr eaLnBrk="1" hangingPunct="1">
              <a:lnSpc>
                <a:spcPct val="150000"/>
              </a:lnSpc>
              <a:buFont typeface="Wingdings" pitchFamily="2" charset="2"/>
              <a:buNone/>
            </a:pPr>
            <a:r>
              <a:rPr lang="zh-CN" altLang="en-US" sz="2000" b="1" smtClean="0">
                <a:ea typeface="宋体" pitchFamily="2" charset="-122"/>
              </a:rPr>
              <a:t>    存取方式：　随机存取</a:t>
            </a:r>
          </a:p>
          <a:p>
            <a:pPr eaLnBrk="1" hangingPunct="1">
              <a:lnSpc>
                <a:spcPct val="90000"/>
              </a:lnSpc>
              <a:buFont typeface="Wingdings" pitchFamily="2" charset="2"/>
              <a:buNone/>
            </a:pPr>
            <a:r>
              <a:rPr lang="zh-CN" altLang="en-US" sz="2400" smtClean="0">
                <a:ea typeface="宋体" pitchFamily="2" charset="-12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44624"/>
            <a:ext cx="8244408" cy="792088"/>
          </a:xfrm>
        </p:spPr>
        <p:txBody>
          <a:bodyPr/>
          <a:lstStyle/>
          <a:p>
            <a:pPr eaLnBrk="1" hangingPunct="1"/>
            <a:r>
              <a:rPr lang="en-US" altLang="zh-CN" sz="3200" dirty="0" smtClean="0">
                <a:latin typeface="宋体" pitchFamily="2" charset="-122"/>
                <a:ea typeface="宋体" pitchFamily="2" charset="-122"/>
              </a:rPr>
              <a:t>§1. </a:t>
            </a:r>
            <a:r>
              <a:rPr lang="zh-CN" altLang="en-US" sz="3200" dirty="0" smtClean="0">
                <a:latin typeface="宋体" pitchFamily="2" charset="-122"/>
                <a:ea typeface="宋体" pitchFamily="2" charset="-122"/>
              </a:rPr>
              <a:t>数据库</a:t>
            </a:r>
            <a:r>
              <a:rPr lang="zh-CN" altLang="en-US" sz="3200" dirty="0">
                <a:latin typeface="宋体" pitchFamily="2" charset="-122"/>
                <a:ea typeface="宋体" pitchFamily="2" charset="-122"/>
              </a:rPr>
              <a:t>设计概述</a:t>
            </a:r>
            <a:endParaRPr lang="zh-CN" altLang="en-US" sz="3200" dirty="0" smtClean="0">
              <a:ea typeface="黑体" pitchFamily="2" charset="-122"/>
            </a:endParaRPr>
          </a:p>
        </p:txBody>
      </p:sp>
      <p:sp>
        <p:nvSpPr>
          <p:cNvPr id="9219" name="Rectangle 3"/>
          <p:cNvSpPr>
            <a:spLocks noGrp="1" noChangeArrowheads="1"/>
          </p:cNvSpPr>
          <p:nvPr>
            <p:ph type="body" idx="1"/>
          </p:nvPr>
        </p:nvSpPr>
        <p:spPr>
          <a:xfrm>
            <a:off x="1907704" y="1196752"/>
            <a:ext cx="5472608" cy="2664296"/>
          </a:xfrm>
        </p:spPr>
        <p:txBody>
          <a:bodyPr/>
          <a:lstStyle/>
          <a:p>
            <a:pPr eaLnBrk="1" hangingPunct="1">
              <a:lnSpc>
                <a:spcPct val="150000"/>
              </a:lnSpc>
              <a:buFont typeface="Wingdings" pitchFamily="2" charset="2"/>
              <a:buNone/>
            </a:pPr>
            <a:r>
              <a:rPr lang="en-US" altLang="zh-CN" sz="2400" b="1" dirty="0" smtClean="0">
                <a:solidFill>
                  <a:srgbClr val="3333FF"/>
                </a:solidFill>
                <a:latin typeface="Times New Roman" pitchFamily="18" charset="0"/>
                <a:ea typeface="宋体" pitchFamily="2" charset="-122"/>
                <a:cs typeface="Times New Roman" pitchFamily="18" charset="0"/>
              </a:rPr>
              <a:t>1.1  </a:t>
            </a:r>
            <a:r>
              <a:rPr lang="zh-CN" altLang="en-US" sz="2400" b="1" dirty="0" smtClean="0">
                <a:solidFill>
                  <a:srgbClr val="3333FF"/>
                </a:solidFill>
                <a:latin typeface="Times New Roman" pitchFamily="18" charset="0"/>
                <a:ea typeface="宋体" pitchFamily="2" charset="-122"/>
                <a:cs typeface="Times New Roman" pitchFamily="18" charset="0"/>
              </a:rPr>
              <a:t>数据库设计的特点</a:t>
            </a:r>
          </a:p>
          <a:p>
            <a:pPr eaLnBrk="1" hangingPunct="1">
              <a:lnSpc>
                <a:spcPct val="150000"/>
              </a:lnSpc>
              <a:buNone/>
            </a:pPr>
            <a:r>
              <a:rPr lang="en-US" altLang="zh-CN" sz="2400" b="1" dirty="0" smtClean="0">
                <a:latin typeface="Times New Roman" pitchFamily="18" charset="0"/>
                <a:ea typeface="宋体" pitchFamily="2" charset="-122"/>
                <a:cs typeface="Times New Roman" pitchFamily="18" charset="0"/>
              </a:rPr>
              <a:t>1.2  </a:t>
            </a:r>
            <a:r>
              <a:rPr lang="zh-CN" altLang="en-US" sz="2400" b="1" dirty="0" smtClean="0">
                <a:latin typeface="Times New Roman" pitchFamily="18" charset="0"/>
                <a:ea typeface="宋体" pitchFamily="2" charset="-122"/>
                <a:cs typeface="Times New Roman" pitchFamily="18" charset="0"/>
              </a:rPr>
              <a:t>数据库设计方法</a:t>
            </a:r>
          </a:p>
          <a:p>
            <a:pPr eaLnBrk="1" hangingPunct="1">
              <a:lnSpc>
                <a:spcPct val="150000"/>
              </a:lnSpc>
              <a:buNone/>
            </a:pPr>
            <a:r>
              <a:rPr lang="en-US" altLang="zh-CN" sz="2400" b="1" dirty="0" smtClean="0">
                <a:latin typeface="Times New Roman" pitchFamily="18" charset="0"/>
                <a:ea typeface="宋体" pitchFamily="2" charset="-122"/>
                <a:cs typeface="Times New Roman" pitchFamily="18" charset="0"/>
              </a:rPr>
              <a:t>1.3  </a:t>
            </a:r>
            <a:r>
              <a:rPr lang="zh-CN" altLang="en-US" sz="2400" b="1" dirty="0" smtClean="0">
                <a:latin typeface="Times New Roman" pitchFamily="18" charset="0"/>
                <a:ea typeface="宋体" pitchFamily="2" charset="-122"/>
                <a:cs typeface="Times New Roman" pitchFamily="18" charset="0"/>
              </a:rPr>
              <a:t>数据库设计的基本步骤</a:t>
            </a:r>
          </a:p>
          <a:p>
            <a:pPr eaLnBrk="1" hangingPunct="1">
              <a:lnSpc>
                <a:spcPct val="150000"/>
              </a:lnSpc>
              <a:buNone/>
            </a:pPr>
            <a:r>
              <a:rPr lang="en-US" altLang="zh-CN" sz="2400" b="1" dirty="0" smtClean="0">
                <a:latin typeface="Times New Roman" pitchFamily="18" charset="0"/>
                <a:ea typeface="宋体" pitchFamily="2" charset="-122"/>
                <a:cs typeface="Times New Roman" pitchFamily="18" charset="0"/>
              </a:rPr>
              <a:t>1.4  </a:t>
            </a:r>
            <a:r>
              <a:rPr lang="zh-CN" altLang="en-US" sz="2400" b="1" dirty="0" smtClean="0">
                <a:ea typeface="宋体" pitchFamily="2" charset="-122"/>
              </a:rPr>
              <a:t>数据库设计过程中的各级模式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0"/>
            <a:ext cx="8244408" cy="836712"/>
          </a:xfrm>
        </p:spPr>
        <p:txBody>
          <a:bodyPr/>
          <a:lstStyle/>
          <a:p>
            <a:pPr algn="l" eaLnBrk="1" hangingPunct="1"/>
            <a:r>
              <a:rPr lang="zh-CN" altLang="en-US" sz="3200" dirty="0" smtClean="0">
                <a:ea typeface="黑体" pitchFamily="2" charset="-122"/>
              </a:rPr>
              <a:t>数据字典举例</a:t>
            </a:r>
            <a:r>
              <a:rPr lang="en-US" altLang="zh-CN" sz="3200" dirty="0" smtClean="0">
                <a:ea typeface="黑体" pitchFamily="2" charset="-122"/>
              </a:rPr>
              <a:t>——</a:t>
            </a:r>
            <a:r>
              <a:rPr lang="zh-CN" altLang="en-US" sz="3000" dirty="0" smtClean="0">
                <a:ea typeface="楷体_GB2312" pitchFamily="49" charset="-122"/>
              </a:rPr>
              <a:t>处理过程</a:t>
            </a:r>
          </a:p>
        </p:txBody>
      </p:sp>
      <p:sp>
        <p:nvSpPr>
          <p:cNvPr id="50179" name="Rectangle 3"/>
          <p:cNvSpPr>
            <a:spLocks noGrp="1" noChangeArrowheads="1"/>
          </p:cNvSpPr>
          <p:nvPr>
            <p:ph type="body" idx="1"/>
          </p:nvPr>
        </p:nvSpPr>
        <p:spPr>
          <a:xfrm>
            <a:off x="228600" y="981075"/>
            <a:ext cx="8534400" cy="4751388"/>
          </a:xfrm>
        </p:spPr>
        <p:txBody>
          <a:bodyPr/>
          <a:lstStyle/>
          <a:p>
            <a:pPr eaLnBrk="1" hangingPunct="1">
              <a:lnSpc>
                <a:spcPct val="110000"/>
              </a:lnSpc>
              <a:buFont typeface="Wingdings" pitchFamily="2" charset="2"/>
              <a:buNone/>
            </a:pPr>
            <a:r>
              <a:rPr lang="zh-CN" altLang="en-US" sz="2400" b="1" smtClean="0">
                <a:latin typeface="黑体" pitchFamily="2" charset="-122"/>
                <a:ea typeface="黑体" pitchFamily="2" charset="-122"/>
              </a:rPr>
              <a:t>  处理过程 </a:t>
            </a:r>
            <a:r>
              <a:rPr lang="zh-CN" altLang="en-US" sz="2200" b="1" smtClean="0">
                <a:ea typeface="宋体" pitchFamily="2" charset="-122"/>
              </a:rPr>
              <a:t>“分配宿舍”可如下描述：</a:t>
            </a:r>
          </a:p>
          <a:p>
            <a:pPr eaLnBrk="1" hangingPunct="1">
              <a:lnSpc>
                <a:spcPct val="110000"/>
              </a:lnSpc>
              <a:buFont typeface="Wingdings" pitchFamily="2" charset="2"/>
              <a:buNone/>
            </a:pPr>
            <a:r>
              <a:rPr lang="zh-CN" altLang="en-US" sz="2200" b="1" smtClean="0">
                <a:ea typeface="宋体" pitchFamily="2" charset="-122"/>
              </a:rPr>
              <a:t>　处理过程：分配宿舍</a:t>
            </a:r>
          </a:p>
          <a:p>
            <a:pPr eaLnBrk="1" hangingPunct="1">
              <a:lnSpc>
                <a:spcPct val="110000"/>
              </a:lnSpc>
              <a:buFont typeface="Wingdings" pitchFamily="2" charset="2"/>
              <a:buNone/>
            </a:pPr>
            <a:r>
              <a:rPr lang="zh-CN" altLang="en-US" sz="2200" b="1" smtClean="0">
                <a:ea typeface="宋体" pitchFamily="2" charset="-122"/>
              </a:rPr>
              <a:t>　说明：　　为所有新生分配学生宿舍</a:t>
            </a:r>
          </a:p>
          <a:p>
            <a:pPr eaLnBrk="1" hangingPunct="1">
              <a:lnSpc>
                <a:spcPct val="110000"/>
              </a:lnSpc>
              <a:buFont typeface="Wingdings" pitchFamily="2" charset="2"/>
              <a:buNone/>
            </a:pPr>
            <a:r>
              <a:rPr lang="zh-CN" altLang="en-US" sz="2200" b="1" smtClean="0">
                <a:ea typeface="宋体" pitchFamily="2" charset="-122"/>
              </a:rPr>
              <a:t>　输入：　　学生，宿舍</a:t>
            </a:r>
          </a:p>
          <a:p>
            <a:pPr eaLnBrk="1" hangingPunct="1">
              <a:lnSpc>
                <a:spcPct val="110000"/>
              </a:lnSpc>
              <a:buFont typeface="Wingdings" pitchFamily="2" charset="2"/>
              <a:buNone/>
            </a:pPr>
            <a:r>
              <a:rPr lang="zh-CN" altLang="en-US" sz="2200" b="1" smtClean="0">
                <a:ea typeface="宋体" pitchFamily="2" charset="-122"/>
              </a:rPr>
              <a:t>　输出：　　宿舍安排</a:t>
            </a:r>
          </a:p>
          <a:p>
            <a:pPr eaLnBrk="1" hangingPunct="1">
              <a:lnSpc>
                <a:spcPct val="110000"/>
              </a:lnSpc>
              <a:buFont typeface="Wingdings" pitchFamily="2" charset="2"/>
              <a:buNone/>
            </a:pPr>
            <a:r>
              <a:rPr lang="zh-CN" altLang="en-US" sz="2200" b="1" smtClean="0">
                <a:ea typeface="宋体" pitchFamily="2" charset="-122"/>
              </a:rPr>
              <a:t>　处理：　　在新生报到后，为所有新生分配学生宿舍。</a:t>
            </a:r>
          </a:p>
          <a:p>
            <a:pPr eaLnBrk="1" hangingPunct="1">
              <a:lnSpc>
                <a:spcPct val="110000"/>
              </a:lnSpc>
              <a:buFont typeface="Wingdings" pitchFamily="2" charset="2"/>
              <a:buNone/>
            </a:pPr>
            <a:r>
              <a:rPr lang="zh-CN" altLang="en-US" sz="2200" b="1" smtClean="0">
                <a:ea typeface="宋体" pitchFamily="2" charset="-122"/>
              </a:rPr>
              <a:t>                       要求同一间宿舍只能安排同一性别的学生，</a:t>
            </a:r>
          </a:p>
          <a:p>
            <a:pPr eaLnBrk="1" hangingPunct="1">
              <a:lnSpc>
                <a:spcPct val="110000"/>
              </a:lnSpc>
              <a:buFont typeface="Wingdings" pitchFamily="2" charset="2"/>
              <a:buNone/>
            </a:pPr>
            <a:r>
              <a:rPr lang="zh-CN" altLang="en-US" sz="2200" b="1" smtClean="0">
                <a:ea typeface="宋体" pitchFamily="2" charset="-122"/>
              </a:rPr>
              <a:t>                       同一个学生只能安排在一个宿舍中。</a:t>
            </a:r>
          </a:p>
          <a:p>
            <a:pPr eaLnBrk="1" hangingPunct="1">
              <a:lnSpc>
                <a:spcPct val="110000"/>
              </a:lnSpc>
              <a:buFont typeface="Wingdings" pitchFamily="2" charset="2"/>
              <a:buNone/>
            </a:pPr>
            <a:r>
              <a:rPr lang="zh-CN" altLang="en-US" sz="2200" b="1" smtClean="0">
                <a:ea typeface="宋体" pitchFamily="2" charset="-122"/>
              </a:rPr>
              <a:t>                       每个学生的居住面积不小于</a:t>
            </a:r>
            <a:r>
              <a:rPr lang="en-US" altLang="zh-CN" sz="2200" b="1" smtClean="0">
                <a:ea typeface="宋体" pitchFamily="2" charset="-122"/>
              </a:rPr>
              <a:t>3</a:t>
            </a:r>
            <a:r>
              <a:rPr lang="zh-CN" altLang="en-US" sz="2200" b="1" smtClean="0">
                <a:ea typeface="宋体" pitchFamily="2" charset="-122"/>
              </a:rPr>
              <a:t>平方米。</a:t>
            </a:r>
          </a:p>
          <a:p>
            <a:pPr eaLnBrk="1" hangingPunct="1">
              <a:lnSpc>
                <a:spcPct val="110000"/>
              </a:lnSpc>
              <a:buFont typeface="Wingdings" pitchFamily="2" charset="2"/>
              <a:buNone/>
            </a:pPr>
            <a:r>
              <a:rPr lang="zh-CN" altLang="en-US" sz="2200" b="1" smtClean="0">
                <a:ea typeface="宋体" pitchFamily="2" charset="-122"/>
              </a:rPr>
              <a:t>                       安排新生宿舍其处理时间应不超过</a:t>
            </a:r>
            <a:r>
              <a:rPr lang="en-US" altLang="zh-CN" sz="2200" b="1" smtClean="0">
                <a:ea typeface="宋体" pitchFamily="2" charset="-122"/>
              </a:rPr>
              <a:t>15</a:t>
            </a:r>
            <a:r>
              <a:rPr lang="zh-CN" altLang="en-US" sz="2200" b="1" smtClean="0">
                <a:ea typeface="宋体" pitchFamily="2" charset="-122"/>
              </a:rPr>
              <a:t>分钟。</a:t>
            </a:r>
            <a:r>
              <a:rPr lang="zh-CN" altLang="en-US" sz="2400" b="1" smtClean="0">
                <a:ea typeface="宋体" pitchFamily="2" charset="-12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zh-CN" altLang="en-US" sz="3200" smtClean="0">
                <a:ea typeface="黑体" pitchFamily="2" charset="-122"/>
              </a:rPr>
              <a:t>数据字典</a:t>
            </a:r>
          </a:p>
        </p:txBody>
      </p:sp>
      <p:sp>
        <p:nvSpPr>
          <p:cNvPr id="51203" name="Rectangle 3"/>
          <p:cNvSpPr>
            <a:spLocks noGrp="1" noChangeArrowheads="1"/>
          </p:cNvSpPr>
          <p:nvPr>
            <p:ph type="body" idx="1"/>
          </p:nvPr>
        </p:nvSpPr>
        <p:spPr>
          <a:xfrm>
            <a:off x="304800" y="1484313"/>
            <a:ext cx="8650288" cy="2592387"/>
          </a:xfrm>
        </p:spPr>
        <p:txBody>
          <a:bodyPr/>
          <a:lstStyle/>
          <a:p>
            <a:pPr eaLnBrk="1" hangingPunct="1">
              <a:lnSpc>
                <a:spcPct val="150000"/>
              </a:lnSpc>
            </a:pPr>
            <a:r>
              <a:rPr lang="zh-CN" altLang="en-US" sz="2400" b="1" smtClean="0">
                <a:ea typeface="宋体" pitchFamily="2" charset="-122"/>
              </a:rPr>
              <a:t>数据字典是关于数据库中数据的描述，是元数据，而不是数据本身</a:t>
            </a:r>
          </a:p>
          <a:p>
            <a:pPr eaLnBrk="1" hangingPunct="1">
              <a:lnSpc>
                <a:spcPct val="150000"/>
              </a:lnSpc>
            </a:pPr>
            <a:r>
              <a:rPr lang="zh-CN" altLang="en-US" sz="2400" b="1" smtClean="0">
                <a:ea typeface="宋体" pitchFamily="2" charset="-122"/>
              </a:rPr>
              <a:t>数据字典在需求分析阶段建立，在数据库设计过程中不断修改、充实、完善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3200" dirty="0" smtClean="0">
                <a:ea typeface="宋体" pitchFamily="2" charset="-122"/>
              </a:rPr>
              <a:t>需求分析小结</a:t>
            </a:r>
          </a:p>
        </p:txBody>
      </p:sp>
      <p:sp>
        <p:nvSpPr>
          <p:cNvPr id="52227" name="Rectangle 3"/>
          <p:cNvSpPr>
            <a:spLocks noGrp="1" noChangeArrowheads="1"/>
          </p:cNvSpPr>
          <p:nvPr>
            <p:ph type="body" idx="1"/>
          </p:nvPr>
        </p:nvSpPr>
        <p:spPr>
          <a:xfrm>
            <a:off x="304800" y="1052513"/>
            <a:ext cx="8650288" cy="2592387"/>
          </a:xfrm>
        </p:spPr>
        <p:txBody>
          <a:bodyPr/>
          <a:lstStyle/>
          <a:p>
            <a:pPr eaLnBrk="1" hangingPunct="1">
              <a:lnSpc>
                <a:spcPct val="160000"/>
              </a:lnSpc>
            </a:pPr>
            <a:r>
              <a:rPr lang="zh-CN" altLang="en-US" sz="2400" b="1" smtClean="0">
                <a:ea typeface="宋体" pitchFamily="2" charset="-122"/>
              </a:rPr>
              <a:t>需求分析阶段一个重要而困难的任务是收集将来应用所涉及的数据，设计人员应充分考虑到可能的扩充和改变，使设计易于更改，系统易于扩充 ；</a:t>
            </a:r>
          </a:p>
          <a:p>
            <a:pPr eaLnBrk="1" hangingPunct="1">
              <a:lnSpc>
                <a:spcPct val="160000"/>
              </a:lnSpc>
            </a:pPr>
            <a:r>
              <a:rPr lang="zh-CN" altLang="en-US" sz="2400" b="1" smtClean="0">
                <a:ea typeface="宋体" pitchFamily="2" charset="-122"/>
              </a:rPr>
              <a:t>必须强调用户的参与，这是数据库应用系统设计的特点</a:t>
            </a:r>
            <a:r>
              <a:rPr lang="zh-CN" altLang="en-US" sz="2600" b="1" smtClean="0">
                <a:ea typeface="宋体" pitchFamily="2" charset="-12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宋体" pitchFamily="2" charset="-122"/>
                <a:ea typeface="宋体" pitchFamily="2" charset="-122"/>
              </a:rPr>
              <a:t>第</a:t>
            </a:r>
            <a:r>
              <a:rPr lang="en-US" altLang="zh-CN" sz="3200" dirty="0" smtClean="0">
                <a:latin typeface="宋体" pitchFamily="2" charset="-122"/>
                <a:ea typeface="宋体" pitchFamily="2" charset="-122"/>
              </a:rPr>
              <a:t>10</a:t>
            </a:r>
            <a:r>
              <a:rPr lang="zh-CN" altLang="en-US" sz="3200" dirty="0" smtClean="0">
                <a:latin typeface="宋体" pitchFamily="2" charset="-122"/>
                <a:ea typeface="宋体" pitchFamily="2" charset="-122"/>
              </a:rPr>
              <a:t>讲 数据库设计</a:t>
            </a:r>
          </a:p>
        </p:txBody>
      </p:sp>
      <p:sp>
        <p:nvSpPr>
          <p:cNvPr id="5" name="TextBox 4"/>
          <p:cNvSpPr txBox="1"/>
          <p:nvPr/>
        </p:nvSpPr>
        <p:spPr>
          <a:xfrm>
            <a:off x="2267744" y="949848"/>
            <a:ext cx="5040560" cy="4801314"/>
          </a:xfrm>
          <a:prstGeom prst="rect">
            <a:avLst/>
          </a:prstGeom>
          <a:noFill/>
        </p:spPr>
        <p:txBody>
          <a:bodyPr wrap="square" rtlCol="0">
            <a:spAutoFit/>
          </a:bodyPr>
          <a:lstStyle/>
          <a:p>
            <a:pPr algn="l" eaLnBrk="1" hangingPunct="1">
              <a:lnSpc>
                <a:spcPct val="200000"/>
              </a:lnSpc>
            </a:pPr>
            <a:r>
              <a:rPr lang="en-US" altLang="zh-CN" sz="2400" dirty="0" smtClean="0"/>
              <a:t>1</a:t>
            </a:r>
            <a:r>
              <a:rPr lang="en-US" altLang="zh-CN" sz="2400" dirty="0"/>
              <a:t>. </a:t>
            </a:r>
            <a:r>
              <a:rPr lang="zh-CN" altLang="en-US" sz="2400" dirty="0"/>
              <a:t>数据库设计概述</a:t>
            </a:r>
          </a:p>
          <a:p>
            <a:pPr algn="l" eaLnBrk="1" hangingPunct="1">
              <a:lnSpc>
                <a:spcPct val="200000"/>
              </a:lnSpc>
            </a:pPr>
            <a:r>
              <a:rPr lang="en-US" altLang="zh-CN" sz="2400" dirty="0" smtClean="0"/>
              <a:t>2</a:t>
            </a:r>
            <a:r>
              <a:rPr lang="en-US" altLang="zh-CN" sz="2400" dirty="0"/>
              <a:t>. </a:t>
            </a:r>
            <a:r>
              <a:rPr lang="zh-CN" altLang="en-US" sz="2400" dirty="0"/>
              <a:t>需求分析</a:t>
            </a:r>
          </a:p>
          <a:p>
            <a:pPr algn="l" eaLnBrk="1" hangingPunct="1">
              <a:lnSpc>
                <a:spcPct val="200000"/>
              </a:lnSpc>
            </a:pPr>
            <a:r>
              <a:rPr lang="en-US" altLang="zh-CN" sz="2400" dirty="0" smtClean="0">
                <a:solidFill>
                  <a:srgbClr val="3333FF"/>
                </a:solidFill>
              </a:rPr>
              <a:t>3</a:t>
            </a:r>
            <a:r>
              <a:rPr lang="en-US" altLang="zh-CN" sz="2400" dirty="0">
                <a:solidFill>
                  <a:srgbClr val="3333FF"/>
                </a:solidFill>
              </a:rPr>
              <a:t>. </a:t>
            </a:r>
            <a:r>
              <a:rPr lang="zh-CN" altLang="en-US" sz="2400" dirty="0" smtClean="0">
                <a:solidFill>
                  <a:srgbClr val="3333FF"/>
                </a:solidFill>
              </a:rPr>
              <a:t>概念结构设计</a:t>
            </a:r>
            <a:endParaRPr lang="zh-CN" altLang="en-US" sz="2400" dirty="0">
              <a:solidFill>
                <a:srgbClr val="3333FF"/>
              </a:solidFill>
            </a:endParaRPr>
          </a:p>
          <a:p>
            <a:pPr algn="l" eaLnBrk="1" hangingPunct="1">
              <a:lnSpc>
                <a:spcPct val="200000"/>
              </a:lnSpc>
            </a:pPr>
            <a:r>
              <a:rPr lang="en-US" altLang="zh-CN" sz="2400" dirty="0" smtClean="0"/>
              <a:t>4</a:t>
            </a:r>
            <a:r>
              <a:rPr lang="en-US" altLang="zh-CN" sz="2400" dirty="0"/>
              <a:t>.  </a:t>
            </a:r>
            <a:r>
              <a:rPr lang="zh-CN" altLang="en-US" sz="2400" dirty="0"/>
              <a:t>逻辑结构设计</a:t>
            </a:r>
          </a:p>
          <a:p>
            <a:pPr algn="l" eaLnBrk="1" hangingPunct="1">
              <a:lnSpc>
                <a:spcPct val="200000"/>
              </a:lnSpc>
            </a:pPr>
            <a:r>
              <a:rPr lang="en-US" altLang="zh-CN" sz="2400" dirty="0" smtClean="0"/>
              <a:t> 5</a:t>
            </a:r>
            <a:r>
              <a:rPr lang="en-US" altLang="zh-CN" sz="2400" dirty="0"/>
              <a:t>.  </a:t>
            </a:r>
            <a:r>
              <a:rPr lang="zh-CN" altLang="en-US" sz="2400" dirty="0"/>
              <a:t>物理数据库设计</a:t>
            </a:r>
          </a:p>
          <a:p>
            <a:pPr algn="l" eaLnBrk="1" hangingPunct="1">
              <a:lnSpc>
                <a:spcPct val="200000"/>
              </a:lnSpc>
            </a:pPr>
            <a:r>
              <a:rPr lang="en-US" altLang="zh-CN" sz="2400" dirty="0" smtClean="0"/>
              <a:t> 6</a:t>
            </a:r>
            <a:r>
              <a:rPr lang="en-US" altLang="zh-CN" sz="2400" dirty="0"/>
              <a:t>.  </a:t>
            </a:r>
            <a:r>
              <a:rPr lang="zh-CN" altLang="en-US" sz="2400" dirty="0"/>
              <a:t>数据库的管理</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34" presetClass="emph" presetSubtype="0" fill="hold" nodeType="with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xEl>
                                              <p:pRg st="2" end="2"/>
                                            </p:txEl>
                                          </p:spTgt>
                                        </p:tgtEl>
                                        <p:attrNameLst>
                                          <p:attrName>ppt_x</p:attrName>
                                          <p:attrName>ppt_y</p:attrName>
                                        </p:attrNameLst>
                                      </p:cBhvr>
                                    </p:animMotion>
                                    <p:animRot by="1500000">
                                      <p:cBhvr>
                                        <p:cTn id="12" dur="125" fill="hold">
                                          <p:stCondLst>
                                            <p:cond delay="0"/>
                                          </p:stCondLst>
                                        </p:cTn>
                                        <p:tgtEl>
                                          <p:spTgt spid="5">
                                            <p:txEl>
                                              <p:pRg st="2" end="2"/>
                                            </p:txEl>
                                          </p:spTgt>
                                        </p:tgtEl>
                                        <p:attrNameLst>
                                          <p:attrName>r</p:attrName>
                                        </p:attrNameLst>
                                      </p:cBhvr>
                                    </p:animRot>
                                    <p:animRot by="-1500000">
                                      <p:cBhvr>
                                        <p:cTn id="13" dur="125" fill="hold">
                                          <p:stCondLst>
                                            <p:cond delay="125"/>
                                          </p:stCondLst>
                                        </p:cTn>
                                        <p:tgtEl>
                                          <p:spTgt spid="5">
                                            <p:txEl>
                                              <p:pRg st="2" end="2"/>
                                            </p:txEl>
                                          </p:spTgt>
                                        </p:tgtEl>
                                        <p:attrNameLst>
                                          <p:attrName>r</p:attrName>
                                        </p:attrNameLst>
                                      </p:cBhvr>
                                    </p:animRot>
                                    <p:animRot by="-1500000">
                                      <p:cBhvr>
                                        <p:cTn id="14" dur="125" fill="hold">
                                          <p:stCondLst>
                                            <p:cond delay="250"/>
                                          </p:stCondLst>
                                        </p:cTn>
                                        <p:tgtEl>
                                          <p:spTgt spid="5">
                                            <p:txEl>
                                              <p:pRg st="2" end="2"/>
                                            </p:txEl>
                                          </p:spTgt>
                                        </p:tgtEl>
                                        <p:attrNameLst>
                                          <p:attrName>r</p:attrName>
                                        </p:attrNameLst>
                                      </p:cBhvr>
                                    </p:animRot>
                                    <p:animRot by="1500000">
                                      <p:cBhvr>
                                        <p:cTn id="15" dur="125" fill="hold">
                                          <p:stCondLst>
                                            <p:cond delay="375"/>
                                          </p:stCondLst>
                                        </p:cTn>
                                        <p:tgtEl>
                                          <p:spTgt spid="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a:t>
            </a:r>
            <a:r>
              <a:rPr lang="en-US" altLang="zh-CN" sz="3200" dirty="0" smtClean="0">
                <a:latin typeface="Times New Roman" pitchFamily="18" charset="0"/>
                <a:ea typeface="宋体" pitchFamily="2" charset="-122"/>
                <a:cs typeface="Times New Roman" pitchFamily="18" charset="0"/>
              </a:rPr>
              <a:t>3   </a:t>
            </a:r>
            <a:r>
              <a:rPr lang="zh-CN" altLang="en-US" sz="3200" dirty="0" smtClean="0">
                <a:latin typeface="宋体" pitchFamily="2" charset="-122"/>
                <a:ea typeface="宋体" pitchFamily="2" charset="-122"/>
              </a:rPr>
              <a:t>概念结构设计</a:t>
            </a:r>
          </a:p>
        </p:txBody>
      </p:sp>
      <p:sp>
        <p:nvSpPr>
          <p:cNvPr id="54275" name="Rectangle 3"/>
          <p:cNvSpPr>
            <a:spLocks noGrp="1" noChangeArrowheads="1"/>
          </p:cNvSpPr>
          <p:nvPr>
            <p:ph type="body" idx="1"/>
          </p:nvPr>
        </p:nvSpPr>
        <p:spPr>
          <a:xfrm>
            <a:off x="2123728" y="1052736"/>
            <a:ext cx="6192688" cy="4320480"/>
          </a:xfrm>
        </p:spPr>
        <p:txBody>
          <a:bodyPr/>
          <a:lstStyle/>
          <a:p>
            <a:pPr eaLnBrk="1" hangingPunct="1">
              <a:lnSpc>
                <a:spcPct val="160000"/>
              </a:lnSpc>
              <a:buFont typeface="Wingdings" pitchFamily="2" charset="2"/>
              <a:buNone/>
            </a:pPr>
            <a:r>
              <a:rPr lang="en-US" altLang="zh-CN" b="1" dirty="0" smtClean="0">
                <a:solidFill>
                  <a:srgbClr val="3333FF"/>
                </a:solidFill>
                <a:latin typeface="Times New Roman" pitchFamily="18" charset="0"/>
                <a:ea typeface="宋体" pitchFamily="2" charset="-122"/>
                <a:cs typeface="Times New Roman" pitchFamily="18" charset="0"/>
              </a:rPr>
              <a:t>3.1   </a:t>
            </a:r>
            <a:r>
              <a:rPr lang="zh-CN" altLang="en-US" b="1" dirty="0" smtClean="0">
                <a:solidFill>
                  <a:srgbClr val="3333FF"/>
                </a:solidFill>
                <a:latin typeface="Times New Roman" pitchFamily="18" charset="0"/>
                <a:ea typeface="宋体" pitchFamily="2" charset="-122"/>
                <a:cs typeface="Times New Roman" pitchFamily="18" charset="0"/>
              </a:rPr>
              <a:t>概念结构</a:t>
            </a:r>
          </a:p>
          <a:p>
            <a:pPr eaLnBrk="1" hangingPunct="1">
              <a:lnSpc>
                <a:spcPct val="160000"/>
              </a:lnSpc>
              <a:buNone/>
            </a:pPr>
            <a:r>
              <a:rPr lang="en-US" altLang="zh-CN" b="1" dirty="0" smtClean="0">
                <a:latin typeface="Times New Roman" pitchFamily="18" charset="0"/>
                <a:ea typeface="宋体" pitchFamily="2" charset="-122"/>
                <a:cs typeface="Times New Roman" pitchFamily="18" charset="0"/>
              </a:rPr>
              <a:t>3.2   </a:t>
            </a:r>
            <a:r>
              <a:rPr lang="zh-CN" altLang="en-US" b="1" dirty="0" smtClean="0">
                <a:latin typeface="Times New Roman" pitchFamily="18" charset="0"/>
                <a:ea typeface="宋体" pitchFamily="2" charset="-122"/>
                <a:cs typeface="Times New Roman" pitchFamily="18" charset="0"/>
              </a:rPr>
              <a:t>概念结构设计的方法与步骤</a:t>
            </a:r>
          </a:p>
          <a:p>
            <a:pPr eaLnBrk="1" hangingPunct="1">
              <a:lnSpc>
                <a:spcPct val="160000"/>
              </a:lnSpc>
              <a:buNone/>
            </a:pPr>
            <a:r>
              <a:rPr lang="en-US" altLang="zh-CN" b="1" dirty="0" smtClean="0">
                <a:latin typeface="Times New Roman" pitchFamily="18" charset="0"/>
                <a:ea typeface="宋体" pitchFamily="2" charset="-122"/>
                <a:cs typeface="Times New Roman" pitchFamily="18" charset="0"/>
              </a:rPr>
              <a:t>3.3   </a:t>
            </a:r>
            <a:r>
              <a:rPr lang="zh-CN" altLang="en-US" b="1" dirty="0" smtClean="0">
                <a:latin typeface="Times New Roman" pitchFamily="18" charset="0"/>
                <a:ea typeface="宋体" pitchFamily="2" charset="-122"/>
                <a:cs typeface="Times New Roman" pitchFamily="18" charset="0"/>
              </a:rPr>
              <a:t>数据抽象与局部视图设计</a:t>
            </a:r>
          </a:p>
          <a:p>
            <a:pPr eaLnBrk="1" hangingPunct="1">
              <a:lnSpc>
                <a:spcPct val="160000"/>
              </a:lnSpc>
              <a:buNone/>
            </a:pPr>
            <a:r>
              <a:rPr lang="en-US" altLang="zh-CN" b="1" dirty="0" smtClean="0">
                <a:latin typeface="Times New Roman" pitchFamily="18" charset="0"/>
                <a:ea typeface="宋体" pitchFamily="2" charset="-122"/>
                <a:cs typeface="Times New Roman" pitchFamily="18" charset="0"/>
              </a:rPr>
              <a:t>3.4   </a:t>
            </a:r>
            <a:r>
              <a:rPr lang="zh-CN" altLang="en-US" b="1" dirty="0" smtClean="0">
                <a:latin typeface="Times New Roman" pitchFamily="18" charset="0"/>
                <a:ea typeface="宋体" pitchFamily="2" charset="-122"/>
                <a:cs typeface="Times New Roman" pitchFamily="18" charset="0"/>
              </a:rPr>
              <a:t>视图的集成</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itchFamily="2" charset="-122"/>
                <a:cs typeface="Times New Roman" panose="02020603050405020304" pitchFamily="18" charset="0"/>
              </a:rPr>
              <a:t>§3.1  </a:t>
            </a:r>
            <a:r>
              <a:rPr lang="zh-CN" altLang="en-US" sz="3200" dirty="0" smtClean="0">
                <a:latin typeface="宋体" panose="02010600030101010101" pitchFamily="2" charset="-122"/>
                <a:ea typeface="宋体" panose="02010600030101010101" pitchFamily="2" charset="-122"/>
              </a:rPr>
              <a:t>概念结构</a:t>
            </a:r>
          </a:p>
        </p:txBody>
      </p:sp>
      <p:sp>
        <p:nvSpPr>
          <p:cNvPr id="55299" name="Rectangle 3"/>
          <p:cNvSpPr>
            <a:spLocks noGrp="1" noChangeArrowheads="1"/>
          </p:cNvSpPr>
          <p:nvPr>
            <p:ph type="body" idx="1"/>
          </p:nvPr>
        </p:nvSpPr>
        <p:spPr>
          <a:xfrm>
            <a:off x="251520" y="1052736"/>
            <a:ext cx="8569325" cy="4176464"/>
          </a:xfrm>
        </p:spPr>
        <p:txBody>
          <a:bodyPr/>
          <a:lstStyle/>
          <a:p>
            <a:pPr eaLnBrk="1" hangingPunct="1">
              <a:lnSpc>
                <a:spcPct val="130000"/>
              </a:lnSpc>
            </a:pPr>
            <a:r>
              <a:rPr lang="zh-CN" altLang="en-US" sz="2400" b="1" dirty="0" smtClean="0">
                <a:ea typeface="宋体" pitchFamily="2" charset="-122"/>
              </a:rPr>
              <a:t>什么是概念结构设计</a:t>
            </a:r>
          </a:p>
          <a:p>
            <a:pPr lvl="1" eaLnBrk="1" hangingPunct="1">
              <a:lnSpc>
                <a:spcPct val="170000"/>
              </a:lnSpc>
            </a:pPr>
            <a:r>
              <a:rPr lang="zh-CN" altLang="en-US" dirty="0" smtClean="0">
                <a:ea typeface="宋体" pitchFamily="2" charset="-122"/>
              </a:rPr>
              <a:t>将需求分析得到的用户需求抽象为信息结构即概念模型的过程就是概念结构设计</a:t>
            </a:r>
          </a:p>
          <a:p>
            <a:pPr lvl="1" eaLnBrk="1" hangingPunct="1">
              <a:lnSpc>
                <a:spcPct val="170000"/>
              </a:lnSpc>
            </a:pPr>
            <a:r>
              <a:rPr lang="zh-CN" altLang="en-US" dirty="0" smtClean="0">
                <a:ea typeface="宋体" pitchFamily="2" charset="-122"/>
              </a:rPr>
              <a:t>概念结构是各种数据模型的共同基础，它比数据模型更独立于机器、更抽象，从而更加稳定</a:t>
            </a:r>
          </a:p>
          <a:p>
            <a:pPr lvl="1" eaLnBrk="1" hangingPunct="1">
              <a:lnSpc>
                <a:spcPct val="170000"/>
              </a:lnSpc>
            </a:pPr>
            <a:r>
              <a:rPr lang="zh-CN" altLang="en-US" dirty="0" smtClean="0">
                <a:ea typeface="宋体" pitchFamily="2" charset="-122"/>
              </a:rPr>
              <a:t>概念结构设计是整个数据库设计的关键</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§3.1 </a:t>
            </a:r>
            <a:r>
              <a:rPr lang="en-US" altLang="zh-CN" sz="3200" dirty="0" smtClean="0">
                <a:latin typeface="Times New Roman" pitchFamily="18" charset="0"/>
                <a:ea typeface="宋体" pitchFamily="2" charset="-122"/>
                <a:cs typeface="Times New Roman" pitchFamily="18" charset="0"/>
              </a:rPr>
              <a:t>  </a:t>
            </a:r>
            <a:r>
              <a:rPr lang="zh-CN" altLang="en-US" sz="3200" dirty="0" smtClean="0">
                <a:latin typeface="宋体" pitchFamily="2" charset="-122"/>
                <a:ea typeface="宋体" pitchFamily="2" charset="-122"/>
              </a:rPr>
              <a:t>概念结构</a:t>
            </a:r>
            <a:endParaRPr lang="zh-CN" altLang="en-US" sz="3200" b="0" dirty="0" smtClean="0">
              <a:latin typeface="宋体" pitchFamily="2" charset="-122"/>
              <a:ea typeface="宋体" pitchFamily="2" charset="-122"/>
            </a:endParaRPr>
          </a:p>
        </p:txBody>
      </p:sp>
      <p:grpSp>
        <p:nvGrpSpPr>
          <p:cNvPr id="56323" name="Group 3"/>
          <p:cNvGrpSpPr>
            <a:grpSpLocks/>
          </p:cNvGrpSpPr>
          <p:nvPr/>
        </p:nvGrpSpPr>
        <p:grpSpPr bwMode="auto">
          <a:xfrm>
            <a:off x="1403350" y="1484313"/>
            <a:ext cx="5867400" cy="3124200"/>
            <a:chOff x="2400" y="6840"/>
            <a:chExt cx="4440" cy="2760"/>
          </a:xfrm>
        </p:grpSpPr>
        <p:sp>
          <p:nvSpPr>
            <p:cNvPr id="56324" name="Text Box 4"/>
            <p:cNvSpPr txBox="1">
              <a:spLocks noChangeArrowheads="1"/>
            </p:cNvSpPr>
            <p:nvPr/>
          </p:nvSpPr>
          <p:spPr bwMode="auto">
            <a:xfrm>
              <a:off x="2400" y="684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800"/>
                <a:t>现实世界</a:t>
              </a:r>
            </a:p>
          </p:txBody>
        </p:sp>
        <p:sp>
          <p:nvSpPr>
            <p:cNvPr id="56325" name="Text Box 5"/>
            <p:cNvSpPr txBox="1">
              <a:spLocks noChangeArrowheads="1"/>
            </p:cNvSpPr>
            <p:nvPr/>
          </p:nvSpPr>
          <p:spPr bwMode="auto">
            <a:xfrm>
              <a:off x="2400" y="900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800"/>
                <a:t>机器世界</a:t>
              </a:r>
              <a:endParaRPr lang="zh-CN" altLang="en-US" sz="2400" b="0"/>
            </a:p>
          </p:txBody>
        </p:sp>
        <p:sp>
          <p:nvSpPr>
            <p:cNvPr id="56326" name="Text Box 6"/>
            <p:cNvSpPr txBox="1">
              <a:spLocks noChangeArrowheads="1"/>
            </p:cNvSpPr>
            <p:nvPr/>
          </p:nvSpPr>
          <p:spPr bwMode="auto">
            <a:xfrm>
              <a:off x="2400" y="792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800"/>
                <a:t>信息世界</a:t>
              </a:r>
              <a:endParaRPr lang="zh-CN" altLang="en-US" sz="2400" b="0"/>
            </a:p>
          </p:txBody>
        </p:sp>
        <p:sp>
          <p:nvSpPr>
            <p:cNvPr id="56327" name="Line 7"/>
            <p:cNvSpPr>
              <a:spLocks noChangeShapeType="1"/>
            </p:cNvSpPr>
            <p:nvPr/>
          </p:nvSpPr>
          <p:spPr bwMode="auto">
            <a:xfrm>
              <a:off x="3000" y="744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8" name="Line 8"/>
            <p:cNvSpPr>
              <a:spLocks noChangeShapeType="1"/>
            </p:cNvSpPr>
            <p:nvPr/>
          </p:nvSpPr>
          <p:spPr bwMode="auto">
            <a:xfrm>
              <a:off x="3000" y="852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9" name="Text Box 9"/>
            <p:cNvSpPr txBox="1">
              <a:spLocks noChangeArrowheads="1"/>
            </p:cNvSpPr>
            <p:nvPr/>
          </p:nvSpPr>
          <p:spPr bwMode="auto">
            <a:xfrm>
              <a:off x="4800" y="6840"/>
              <a:ext cx="13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a:r>
                <a:rPr lang="zh-CN" altLang="en-US" sz="2400"/>
                <a:t>需求分析</a:t>
              </a:r>
            </a:p>
          </p:txBody>
        </p:sp>
        <p:sp>
          <p:nvSpPr>
            <p:cNvPr id="56330" name="Text Box 10"/>
            <p:cNvSpPr txBox="1">
              <a:spLocks noChangeArrowheads="1"/>
            </p:cNvSpPr>
            <p:nvPr/>
          </p:nvSpPr>
          <p:spPr bwMode="auto">
            <a:xfrm>
              <a:off x="4800" y="7920"/>
              <a:ext cx="20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a:r>
                <a:rPr lang="zh-CN" altLang="en-US" sz="2400"/>
                <a:t>概念结构设计</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宋体" pitchFamily="2" charset="-122"/>
                <a:ea typeface="宋体" pitchFamily="2" charset="-122"/>
              </a:rPr>
              <a:t>概念结构设计的特点</a:t>
            </a:r>
          </a:p>
        </p:txBody>
      </p:sp>
      <p:sp>
        <p:nvSpPr>
          <p:cNvPr id="57347" name="Rectangle 3"/>
          <p:cNvSpPr>
            <a:spLocks noGrp="1" noChangeArrowheads="1"/>
          </p:cNvSpPr>
          <p:nvPr>
            <p:ph type="body" idx="1"/>
          </p:nvPr>
        </p:nvSpPr>
        <p:spPr>
          <a:xfrm>
            <a:off x="62928" y="882432"/>
            <a:ext cx="8973568" cy="5257800"/>
          </a:xfrm>
        </p:spPr>
        <p:txBody>
          <a:bodyPr/>
          <a:lstStyle/>
          <a:p>
            <a:pPr eaLnBrk="1" hangingPunct="1">
              <a:lnSpc>
                <a:spcPct val="160000"/>
              </a:lnSpc>
            </a:pPr>
            <a:r>
              <a:rPr lang="zh-CN" altLang="en-US" sz="2400" b="1" dirty="0" smtClean="0">
                <a:latin typeface="宋体" pitchFamily="2" charset="-122"/>
                <a:ea typeface="宋体" pitchFamily="2" charset="-122"/>
              </a:rPr>
              <a:t>概念结构设计的特点</a:t>
            </a:r>
          </a:p>
          <a:p>
            <a:pPr eaLnBrk="1" hangingPunct="1">
              <a:lnSpc>
                <a:spcPct val="130000"/>
              </a:lnSpc>
              <a:spcBef>
                <a:spcPts val="0"/>
              </a:spcBef>
              <a:buFont typeface="Wingdings" pitchFamily="2" charset="2"/>
              <a:buNone/>
            </a:pPr>
            <a:r>
              <a:rPr lang="en-US" altLang="zh-CN" sz="2200" dirty="0" smtClean="0">
                <a:latin typeface="宋体" pitchFamily="2" charset="-122"/>
                <a:ea typeface="宋体" pitchFamily="2" charset="-122"/>
              </a:rPr>
              <a:t> </a:t>
            </a:r>
            <a:r>
              <a:rPr lang="en-US" altLang="zh-CN" sz="2200" b="1" dirty="0" smtClean="0">
                <a:latin typeface="宋体" pitchFamily="2" charset="-122"/>
                <a:ea typeface="宋体" pitchFamily="2" charset="-122"/>
              </a:rPr>
              <a:t> (1) </a:t>
            </a:r>
            <a:r>
              <a:rPr lang="zh-CN" altLang="en-US" sz="2200" dirty="0" smtClean="0">
                <a:latin typeface="宋体" pitchFamily="2" charset="-122"/>
                <a:ea typeface="宋体" pitchFamily="2" charset="-122"/>
              </a:rPr>
              <a:t>能真实、充分地反映现实世界：包括事物和事物之间的联系，能 </a:t>
            </a:r>
            <a:endParaRPr lang="en-US" altLang="zh-CN" sz="2200" dirty="0" smtClean="0">
              <a:latin typeface="宋体" pitchFamily="2" charset="-122"/>
              <a:ea typeface="宋体" pitchFamily="2" charset="-122"/>
            </a:endParaRPr>
          </a:p>
          <a:p>
            <a:pPr eaLnBrk="1" hangingPunct="1">
              <a:lnSpc>
                <a:spcPct val="130000"/>
              </a:lnSpc>
              <a:spcBef>
                <a:spcPts val="0"/>
              </a:spcBef>
              <a:buFont typeface="Wingdings" pitchFamily="2" charset="2"/>
              <a:buNone/>
            </a:pPr>
            <a:r>
              <a:rPr lang="en-US" altLang="zh-CN" sz="2200" dirty="0">
                <a:latin typeface="宋体" pitchFamily="2" charset="-122"/>
                <a:ea typeface="宋体" pitchFamily="2" charset="-122"/>
              </a:rPr>
              <a:t> </a:t>
            </a:r>
            <a:r>
              <a:rPr lang="en-US" altLang="zh-CN" sz="2200" dirty="0" smtClean="0">
                <a:latin typeface="宋体" pitchFamily="2" charset="-122"/>
                <a:ea typeface="宋体" pitchFamily="2" charset="-122"/>
              </a:rPr>
              <a:t>     </a:t>
            </a:r>
            <a:r>
              <a:rPr lang="zh-CN" altLang="en-US" sz="2200" dirty="0" smtClean="0">
                <a:latin typeface="宋体" pitchFamily="2" charset="-122"/>
                <a:ea typeface="宋体" pitchFamily="2" charset="-122"/>
              </a:rPr>
              <a:t>满足用户对数据的处理要求，是对现实世界的一个真实模型。</a:t>
            </a:r>
          </a:p>
          <a:p>
            <a:pPr eaLnBrk="1" hangingPunct="1">
              <a:lnSpc>
                <a:spcPct val="130000"/>
              </a:lnSpc>
              <a:spcBef>
                <a:spcPts val="0"/>
              </a:spcBef>
              <a:buFont typeface="Wingdings" pitchFamily="2" charset="2"/>
              <a:buNone/>
            </a:pPr>
            <a:r>
              <a:rPr lang="en-US" altLang="zh-CN" sz="2200" b="1" dirty="0" smtClean="0">
                <a:latin typeface="宋体" pitchFamily="2" charset="-122"/>
                <a:ea typeface="宋体" pitchFamily="2" charset="-122"/>
              </a:rPr>
              <a:t>  (2) </a:t>
            </a:r>
            <a:r>
              <a:rPr lang="zh-CN" altLang="en-US" sz="2200" dirty="0" smtClean="0">
                <a:latin typeface="宋体" pitchFamily="2" charset="-122"/>
                <a:ea typeface="宋体" pitchFamily="2" charset="-122"/>
              </a:rPr>
              <a:t>易于理解：从而可以用它和不熟悉计算机的用户交换意见，用户</a:t>
            </a:r>
            <a:endParaRPr lang="en-US" altLang="zh-CN" sz="2200" dirty="0" smtClean="0">
              <a:latin typeface="宋体" pitchFamily="2" charset="-122"/>
              <a:ea typeface="宋体" pitchFamily="2" charset="-122"/>
            </a:endParaRPr>
          </a:p>
          <a:p>
            <a:pPr eaLnBrk="1" hangingPunct="1">
              <a:lnSpc>
                <a:spcPct val="130000"/>
              </a:lnSpc>
              <a:spcBef>
                <a:spcPts val="0"/>
              </a:spcBef>
              <a:buFont typeface="Wingdings" pitchFamily="2" charset="2"/>
              <a:buNone/>
            </a:pPr>
            <a:r>
              <a:rPr lang="en-US" altLang="zh-CN" sz="2200" dirty="0">
                <a:latin typeface="宋体" pitchFamily="2" charset="-122"/>
                <a:ea typeface="宋体" pitchFamily="2" charset="-122"/>
              </a:rPr>
              <a:t> </a:t>
            </a:r>
            <a:r>
              <a:rPr lang="en-US" altLang="zh-CN" sz="2200" dirty="0" smtClean="0">
                <a:latin typeface="宋体" pitchFamily="2" charset="-122"/>
                <a:ea typeface="宋体" pitchFamily="2" charset="-122"/>
              </a:rPr>
              <a:t>     </a:t>
            </a:r>
            <a:r>
              <a:rPr lang="zh-CN" altLang="en-US" sz="2200" dirty="0" smtClean="0">
                <a:latin typeface="宋体" pitchFamily="2" charset="-122"/>
                <a:ea typeface="宋体" pitchFamily="2" charset="-122"/>
              </a:rPr>
              <a:t>的积极参与是数据库设计成功的关键；</a:t>
            </a:r>
          </a:p>
          <a:p>
            <a:pPr eaLnBrk="1" hangingPunct="1">
              <a:lnSpc>
                <a:spcPct val="130000"/>
              </a:lnSpc>
              <a:spcBef>
                <a:spcPts val="0"/>
              </a:spcBef>
              <a:buFont typeface="Wingdings" pitchFamily="2" charset="2"/>
              <a:buNone/>
            </a:pPr>
            <a:r>
              <a:rPr lang="en-US" altLang="zh-CN" sz="2200" dirty="0" smtClean="0">
                <a:latin typeface="宋体" pitchFamily="2" charset="-122"/>
                <a:ea typeface="宋体" pitchFamily="2" charset="-122"/>
              </a:rPr>
              <a:t>  </a:t>
            </a:r>
            <a:r>
              <a:rPr lang="en-US" altLang="zh-CN" sz="2200" b="1" dirty="0" smtClean="0">
                <a:latin typeface="宋体" pitchFamily="2" charset="-122"/>
                <a:ea typeface="宋体" pitchFamily="2" charset="-122"/>
              </a:rPr>
              <a:t>(3) </a:t>
            </a:r>
            <a:r>
              <a:rPr lang="zh-CN" altLang="en-US" sz="2200" dirty="0" smtClean="0">
                <a:latin typeface="宋体" pitchFamily="2" charset="-122"/>
                <a:ea typeface="宋体" pitchFamily="2" charset="-122"/>
              </a:rPr>
              <a:t>易于更改：当应用环境和应用要求改变时，容易对概念模型修改</a:t>
            </a:r>
            <a:endParaRPr lang="en-US" altLang="zh-CN" sz="2200" dirty="0" smtClean="0">
              <a:latin typeface="宋体" pitchFamily="2" charset="-122"/>
              <a:ea typeface="宋体" pitchFamily="2" charset="-122"/>
            </a:endParaRPr>
          </a:p>
          <a:p>
            <a:pPr eaLnBrk="1" hangingPunct="1">
              <a:lnSpc>
                <a:spcPct val="130000"/>
              </a:lnSpc>
              <a:spcBef>
                <a:spcPts val="0"/>
              </a:spcBef>
              <a:buFont typeface="Wingdings" pitchFamily="2" charset="2"/>
              <a:buNone/>
            </a:pPr>
            <a:r>
              <a:rPr lang="en-US" altLang="zh-CN" sz="2200" dirty="0">
                <a:latin typeface="宋体" pitchFamily="2" charset="-122"/>
                <a:ea typeface="宋体" pitchFamily="2" charset="-122"/>
              </a:rPr>
              <a:t> </a:t>
            </a:r>
            <a:r>
              <a:rPr lang="en-US" altLang="zh-CN" sz="2200" dirty="0" smtClean="0">
                <a:latin typeface="宋体" pitchFamily="2" charset="-122"/>
                <a:ea typeface="宋体" pitchFamily="2" charset="-122"/>
              </a:rPr>
              <a:t>     </a:t>
            </a:r>
            <a:r>
              <a:rPr lang="zh-CN" altLang="en-US" sz="2200" dirty="0" smtClean="0">
                <a:latin typeface="宋体" pitchFamily="2" charset="-122"/>
                <a:ea typeface="宋体" pitchFamily="2" charset="-122"/>
              </a:rPr>
              <a:t>和扩充；</a:t>
            </a:r>
          </a:p>
          <a:p>
            <a:pPr eaLnBrk="1" hangingPunct="1">
              <a:lnSpc>
                <a:spcPct val="130000"/>
              </a:lnSpc>
              <a:spcBef>
                <a:spcPts val="0"/>
              </a:spcBef>
              <a:buFont typeface="Wingdings" pitchFamily="2" charset="2"/>
              <a:buNone/>
            </a:pPr>
            <a:r>
              <a:rPr lang="en-US" altLang="zh-CN" sz="2200" dirty="0" smtClean="0">
                <a:latin typeface="宋体" pitchFamily="2" charset="-122"/>
                <a:ea typeface="宋体" pitchFamily="2" charset="-122"/>
              </a:rPr>
              <a:t>  </a:t>
            </a:r>
            <a:r>
              <a:rPr lang="en-US" altLang="zh-CN" sz="2200" b="1" dirty="0" smtClean="0">
                <a:latin typeface="宋体" pitchFamily="2" charset="-122"/>
                <a:ea typeface="宋体" pitchFamily="2" charset="-122"/>
              </a:rPr>
              <a:t>(4) </a:t>
            </a:r>
            <a:r>
              <a:rPr lang="zh-CN" altLang="en-US" sz="2200" dirty="0" smtClean="0">
                <a:latin typeface="宋体" pitchFamily="2" charset="-122"/>
                <a:ea typeface="宋体" pitchFamily="2" charset="-122"/>
              </a:rPr>
              <a:t>易于向关系、网状、层次等各种数据模型转换</a:t>
            </a:r>
            <a:endParaRPr lang="en-US" altLang="zh-CN" sz="2200" dirty="0" smtClean="0">
              <a:latin typeface="宋体" pitchFamily="2" charset="-122"/>
              <a:ea typeface="宋体" pitchFamily="2" charset="-122"/>
            </a:endParaRPr>
          </a:p>
          <a:p>
            <a:pPr eaLnBrk="1" hangingPunct="1">
              <a:lnSpc>
                <a:spcPct val="80000"/>
              </a:lnSpc>
              <a:spcBef>
                <a:spcPts val="1800"/>
              </a:spcBef>
            </a:pPr>
            <a:r>
              <a:rPr lang="zh-CN" altLang="en-US" sz="2400" b="1" dirty="0" smtClean="0">
                <a:latin typeface="宋体" pitchFamily="2" charset="-122"/>
                <a:ea typeface="宋体" pitchFamily="2" charset="-122"/>
              </a:rPr>
              <a:t>描述概念模型的工具</a:t>
            </a:r>
          </a:p>
          <a:p>
            <a:pPr lvl="1" eaLnBrk="1" hangingPunct="1">
              <a:lnSpc>
                <a:spcPct val="180000"/>
              </a:lnSpc>
            </a:pPr>
            <a:r>
              <a:rPr lang="en-US" altLang="zh-CN" b="1" dirty="0" smtClean="0">
                <a:latin typeface="Times New Roman" pitchFamily="18" charset="0"/>
                <a:ea typeface="黑体" panose="02010609060101010101" pitchFamily="49" charset="-122"/>
                <a:cs typeface="Times New Roman" pitchFamily="18" charset="0"/>
              </a:rPr>
              <a:t>E-R</a:t>
            </a:r>
            <a:r>
              <a:rPr lang="zh-CN" altLang="en-US" b="1" dirty="0" smtClean="0">
                <a:latin typeface="黑体" panose="02010609060101010101" pitchFamily="49" charset="-122"/>
                <a:ea typeface="黑体" panose="02010609060101010101" pitchFamily="49" charset="-122"/>
              </a:rPr>
              <a:t>模型</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8244408" cy="836712"/>
          </a:xfrm>
        </p:spPr>
        <p:txBody>
          <a:bodyPr/>
          <a:lstStyle/>
          <a:p>
            <a:pPr eaLnBrk="1" hangingPunct="1"/>
            <a:r>
              <a:rPr lang="en-US" altLang="zh-CN" sz="3200" b="0" dirty="0" smtClean="0">
                <a:latin typeface="Times New Roman" pitchFamily="18" charset="0"/>
                <a:ea typeface="黑体" pitchFamily="2" charset="-122"/>
                <a:cs typeface="Times New Roman" pitchFamily="18" charset="0"/>
              </a:rPr>
              <a:t>§3.2  </a:t>
            </a:r>
            <a:r>
              <a:rPr lang="zh-CN" altLang="en-US" sz="3200" dirty="0" smtClean="0">
                <a:latin typeface="宋体" pitchFamily="2" charset="-122"/>
                <a:ea typeface="宋体" pitchFamily="2" charset="-122"/>
              </a:rPr>
              <a:t>概念结构设计的方法与步骤</a:t>
            </a:r>
          </a:p>
        </p:txBody>
      </p:sp>
      <p:pic>
        <p:nvPicPr>
          <p:cNvPr id="58372" name="Picture 4" descr="6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3608" y="1988840"/>
            <a:ext cx="64087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3546301" y="5797316"/>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sz="1600" dirty="0"/>
              <a:t>自顶向下策略</a:t>
            </a:r>
          </a:p>
        </p:txBody>
      </p:sp>
      <p:sp>
        <p:nvSpPr>
          <p:cNvPr id="2" name="TextBox 1"/>
          <p:cNvSpPr txBox="1"/>
          <p:nvPr/>
        </p:nvSpPr>
        <p:spPr>
          <a:xfrm>
            <a:off x="539552" y="836712"/>
            <a:ext cx="7488832" cy="1107996"/>
          </a:xfrm>
          <a:prstGeom prst="rect">
            <a:avLst/>
          </a:prstGeom>
          <a:noFill/>
        </p:spPr>
        <p:txBody>
          <a:bodyPr wrap="square" rtlCol="0">
            <a:spAutoFit/>
          </a:bodyPr>
          <a:lstStyle/>
          <a:p>
            <a:pPr algn="l" eaLnBrk="1" hangingPunct="1">
              <a:lnSpc>
                <a:spcPct val="150000"/>
              </a:lnSpc>
            </a:pPr>
            <a:r>
              <a:rPr lang="zh-CN" altLang="en-US" sz="2200" dirty="0">
                <a:latin typeface="黑体" pitchFamily="2" charset="-122"/>
                <a:ea typeface="黑体" pitchFamily="2" charset="-122"/>
              </a:rPr>
              <a:t>设计概念结构的四类方法</a:t>
            </a:r>
          </a:p>
          <a:p>
            <a:pPr lvl="1" algn="l" eaLnBrk="1" hangingPunct="1">
              <a:lnSpc>
                <a:spcPct val="150000"/>
              </a:lnSpc>
            </a:pPr>
            <a:r>
              <a:rPr lang="zh-CN" altLang="en-US" sz="2200" dirty="0" smtClean="0"/>
              <a:t>自顶向下：</a:t>
            </a:r>
            <a:r>
              <a:rPr lang="zh-CN" altLang="en-US" sz="2000" dirty="0" smtClean="0"/>
              <a:t>  </a:t>
            </a:r>
            <a:r>
              <a:rPr lang="zh-CN" altLang="en-US" sz="2000" dirty="0"/>
              <a:t>首先定义全局概念结构的框架，然后逐步</a:t>
            </a:r>
            <a:r>
              <a:rPr lang="zh-CN" altLang="en-US" sz="2000" dirty="0" smtClean="0"/>
              <a:t>细化</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黑体" pitchFamily="2" charset="-122"/>
                <a:cs typeface="Times New Roman" pitchFamily="18" charset="0"/>
              </a:rPr>
              <a:t>§</a:t>
            </a:r>
            <a:r>
              <a:rPr lang="en-US" altLang="zh-CN" sz="3200" b="0" dirty="0" smtClean="0">
                <a:latin typeface="Times New Roman" pitchFamily="18" charset="0"/>
                <a:ea typeface="黑体" pitchFamily="2" charset="-122"/>
                <a:cs typeface="Times New Roman" pitchFamily="18" charset="0"/>
              </a:rPr>
              <a:t>3.2   </a:t>
            </a:r>
            <a:r>
              <a:rPr lang="zh-CN" altLang="en-US" sz="3200" dirty="0" smtClean="0">
                <a:latin typeface="宋体" pitchFamily="2" charset="-122"/>
                <a:ea typeface="宋体" pitchFamily="2" charset="-122"/>
              </a:rPr>
              <a:t>概念结构设计的方法与步骤</a:t>
            </a:r>
          </a:p>
        </p:txBody>
      </p:sp>
      <p:pic>
        <p:nvPicPr>
          <p:cNvPr id="59396" name="Picture 4" descr="63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713" y="2349500"/>
            <a:ext cx="574357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5"/>
          <p:cNvSpPr>
            <a:spLocks noChangeArrowheads="1"/>
          </p:cNvSpPr>
          <p:nvPr/>
        </p:nvSpPr>
        <p:spPr bwMode="auto">
          <a:xfrm>
            <a:off x="3875088" y="5805488"/>
            <a:ext cx="156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p>
            <a:pPr marL="342900" indent="-342900"/>
            <a:r>
              <a:rPr lang="zh-CN" altLang="en-US"/>
              <a:t>自底向上策略</a:t>
            </a:r>
          </a:p>
        </p:txBody>
      </p:sp>
      <p:sp>
        <p:nvSpPr>
          <p:cNvPr id="2" name="TextBox 1"/>
          <p:cNvSpPr txBox="1"/>
          <p:nvPr/>
        </p:nvSpPr>
        <p:spPr>
          <a:xfrm>
            <a:off x="179512" y="858594"/>
            <a:ext cx="8509780" cy="1130246"/>
          </a:xfrm>
          <a:prstGeom prst="rect">
            <a:avLst/>
          </a:prstGeom>
          <a:noFill/>
        </p:spPr>
        <p:txBody>
          <a:bodyPr wrap="square" rtlCol="0">
            <a:spAutoFit/>
          </a:bodyPr>
          <a:lstStyle/>
          <a:p>
            <a:pPr algn="l" eaLnBrk="1" hangingPunct="1">
              <a:lnSpc>
                <a:spcPct val="150000"/>
              </a:lnSpc>
            </a:pPr>
            <a:r>
              <a:rPr lang="zh-CN" altLang="en-US" sz="2400" dirty="0" smtClean="0"/>
              <a:t>自底向上：</a:t>
            </a:r>
            <a:r>
              <a:rPr lang="zh-CN" altLang="en-US" sz="2400" b="0" dirty="0" smtClean="0"/>
              <a:t>首先</a:t>
            </a:r>
            <a:r>
              <a:rPr lang="zh-CN" altLang="en-US" sz="2400" b="0" dirty="0"/>
              <a:t>定义各局部应用的概念结构，然后将它们</a:t>
            </a:r>
            <a:r>
              <a:rPr lang="zh-CN" altLang="en-US" sz="2400" b="0" dirty="0" smtClean="0"/>
              <a:t>集 </a:t>
            </a:r>
            <a:endParaRPr lang="en-US" altLang="zh-CN" sz="2400" b="0" dirty="0" smtClean="0"/>
          </a:p>
          <a:p>
            <a:pPr algn="l" eaLnBrk="1" hangingPunct="1">
              <a:lnSpc>
                <a:spcPct val="150000"/>
              </a:lnSpc>
            </a:pPr>
            <a:r>
              <a:rPr lang="en-US" altLang="zh-CN" sz="2400" b="0" dirty="0"/>
              <a:t> </a:t>
            </a:r>
            <a:r>
              <a:rPr lang="en-US" altLang="zh-CN" sz="2400" b="0" dirty="0" smtClean="0"/>
              <a:t>                   </a:t>
            </a:r>
            <a:r>
              <a:rPr lang="zh-CN" altLang="en-US" sz="2400" b="0" dirty="0" smtClean="0"/>
              <a:t>成</a:t>
            </a:r>
            <a:r>
              <a:rPr lang="zh-CN" altLang="en-US" sz="2400" b="0" dirty="0"/>
              <a:t>起来，得到全局</a:t>
            </a:r>
            <a:r>
              <a:rPr lang="zh-CN" altLang="en-US" sz="2400" b="0" dirty="0" smtClean="0"/>
              <a:t>概念结构</a:t>
            </a:r>
            <a:endParaRPr lang="zh-CN" altLang="en-US"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a:t>
            </a:r>
            <a:r>
              <a:rPr lang="en-US" altLang="zh-CN" sz="3200" dirty="0" smtClean="0">
                <a:latin typeface="Times New Roman" pitchFamily="18" charset="0"/>
                <a:ea typeface="宋体" pitchFamily="2" charset="-122"/>
                <a:cs typeface="Times New Roman" pitchFamily="18" charset="0"/>
              </a:rPr>
              <a:t>1.1  </a:t>
            </a:r>
            <a:r>
              <a:rPr lang="zh-CN" altLang="en-US" sz="3200" dirty="0" smtClean="0">
                <a:latin typeface="宋体" pitchFamily="2" charset="-122"/>
                <a:ea typeface="宋体" pitchFamily="2" charset="-122"/>
              </a:rPr>
              <a:t>数据库设计的特点</a:t>
            </a:r>
          </a:p>
        </p:txBody>
      </p:sp>
      <p:sp>
        <p:nvSpPr>
          <p:cNvPr id="10243" name="Rectangle 3"/>
          <p:cNvSpPr>
            <a:spLocks noGrp="1" noChangeArrowheads="1"/>
          </p:cNvSpPr>
          <p:nvPr>
            <p:ph type="body" idx="1"/>
          </p:nvPr>
        </p:nvSpPr>
        <p:spPr>
          <a:xfrm>
            <a:off x="611560" y="908720"/>
            <a:ext cx="7776864" cy="5112568"/>
          </a:xfrm>
        </p:spPr>
        <p:txBody>
          <a:bodyPr/>
          <a:lstStyle/>
          <a:p>
            <a:pPr eaLnBrk="1" hangingPunct="1">
              <a:lnSpc>
                <a:spcPct val="120000"/>
              </a:lnSpc>
            </a:pPr>
            <a:r>
              <a:rPr lang="zh-CN" altLang="en-US" sz="2400" b="1" dirty="0" smtClean="0">
                <a:ea typeface="宋体" pitchFamily="2" charset="-122"/>
              </a:rPr>
              <a:t>数据库建设的基本规律</a:t>
            </a:r>
          </a:p>
          <a:p>
            <a:pPr lvl="1" eaLnBrk="1" hangingPunct="1">
              <a:lnSpc>
                <a:spcPct val="120000"/>
              </a:lnSpc>
            </a:pPr>
            <a:r>
              <a:rPr lang="zh-CN" altLang="en-US" sz="2000" b="1" dirty="0" smtClean="0">
                <a:ea typeface="宋体" pitchFamily="2" charset="-122"/>
              </a:rPr>
              <a:t>三分技术，七分管理，十二分基础数据 </a:t>
            </a:r>
          </a:p>
          <a:p>
            <a:pPr lvl="1" eaLnBrk="1" hangingPunct="1">
              <a:lnSpc>
                <a:spcPct val="120000"/>
              </a:lnSpc>
            </a:pPr>
            <a:r>
              <a:rPr lang="zh-CN" altLang="en-US" sz="2000" b="1" dirty="0" smtClean="0">
                <a:ea typeface="宋体" pitchFamily="2" charset="-122"/>
              </a:rPr>
              <a:t>管理 </a:t>
            </a:r>
          </a:p>
          <a:p>
            <a:pPr lvl="2" eaLnBrk="1" hangingPunct="1">
              <a:lnSpc>
                <a:spcPct val="120000"/>
              </a:lnSpc>
              <a:buFont typeface="Wingdings" pitchFamily="2" charset="2"/>
              <a:buChar char="Ø"/>
            </a:pPr>
            <a:r>
              <a:rPr lang="zh-CN" altLang="en-US" sz="2000" dirty="0" smtClean="0">
                <a:ea typeface="宋体" pitchFamily="2" charset="-122"/>
              </a:rPr>
              <a:t>数据库建设项目管理 </a:t>
            </a:r>
          </a:p>
          <a:p>
            <a:pPr lvl="2" eaLnBrk="1" hangingPunct="1">
              <a:lnSpc>
                <a:spcPct val="120000"/>
              </a:lnSpc>
              <a:buFont typeface="Wingdings" pitchFamily="2" charset="2"/>
              <a:buChar char="Ø"/>
            </a:pPr>
            <a:r>
              <a:rPr lang="zh-CN" altLang="en-US" sz="2000" dirty="0" smtClean="0">
                <a:ea typeface="宋体" pitchFamily="2" charset="-122"/>
              </a:rPr>
              <a:t>企业（即应用部门）的业务管理 </a:t>
            </a:r>
          </a:p>
          <a:p>
            <a:pPr lvl="1" eaLnBrk="1" hangingPunct="1">
              <a:lnSpc>
                <a:spcPct val="120000"/>
              </a:lnSpc>
            </a:pPr>
            <a:r>
              <a:rPr lang="zh-CN" altLang="en-US" sz="2000" b="1" dirty="0" smtClean="0">
                <a:ea typeface="宋体" pitchFamily="2" charset="-122"/>
              </a:rPr>
              <a:t>基础数据  </a:t>
            </a:r>
          </a:p>
          <a:p>
            <a:pPr lvl="2" eaLnBrk="1" hangingPunct="1">
              <a:lnSpc>
                <a:spcPct val="120000"/>
              </a:lnSpc>
              <a:buFont typeface="Wingdings" pitchFamily="2" charset="2"/>
              <a:buChar char="Ø"/>
            </a:pPr>
            <a:r>
              <a:rPr lang="zh-CN" altLang="en-US" sz="2000" dirty="0" smtClean="0">
                <a:ea typeface="宋体" pitchFamily="2" charset="-122"/>
              </a:rPr>
              <a:t>收集、入库 </a:t>
            </a:r>
          </a:p>
          <a:p>
            <a:pPr lvl="2" eaLnBrk="1" hangingPunct="1">
              <a:lnSpc>
                <a:spcPct val="120000"/>
              </a:lnSpc>
              <a:buFont typeface="Wingdings" pitchFamily="2" charset="2"/>
              <a:buChar char="Ø"/>
            </a:pPr>
            <a:r>
              <a:rPr lang="zh-CN" altLang="en-US" sz="2000" dirty="0" smtClean="0">
                <a:ea typeface="宋体" pitchFamily="2" charset="-122"/>
              </a:rPr>
              <a:t>更新新的数据</a:t>
            </a:r>
          </a:p>
          <a:p>
            <a:pPr eaLnBrk="1" hangingPunct="1">
              <a:lnSpc>
                <a:spcPct val="120000"/>
              </a:lnSpc>
              <a:spcBef>
                <a:spcPct val="40000"/>
              </a:spcBef>
            </a:pPr>
            <a:r>
              <a:rPr lang="zh-CN" altLang="en-US" sz="2400" b="1" dirty="0" smtClean="0">
                <a:ea typeface="宋体" pitchFamily="2" charset="-122"/>
              </a:rPr>
              <a:t>结构（数据）设计和行为（处理）设计相结合 </a:t>
            </a:r>
          </a:p>
          <a:p>
            <a:pPr lvl="1" eaLnBrk="1" hangingPunct="1">
              <a:lnSpc>
                <a:spcPct val="120000"/>
              </a:lnSpc>
            </a:pPr>
            <a:r>
              <a:rPr lang="zh-CN" altLang="en-US" sz="2000" dirty="0" smtClean="0">
                <a:ea typeface="宋体" pitchFamily="2" charset="-122"/>
              </a:rPr>
              <a:t>将数据库设计和应用程序的设计密切结合</a:t>
            </a:r>
          </a:p>
          <a:p>
            <a:pPr lvl="1" eaLnBrk="1" hangingPunct="1">
              <a:lnSpc>
                <a:spcPct val="120000"/>
              </a:lnSpc>
            </a:pPr>
            <a:r>
              <a:rPr lang="zh-CN" altLang="en-US" sz="2000" dirty="0" smtClean="0">
                <a:ea typeface="宋体" pitchFamily="2" charset="-122"/>
              </a:rPr>
              <a:t>传统的软件工程忽视对应用中数据语义的分析和抽象。</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黑体" pitchFamily="2" charset="-122"/>
                <a:cs typeface="Times New Roman" pitchFamily="18" charset="0"/>
              </a:rPr>
              <a:t>§3.2 </a:t>
            </a:r>
            <a:r>
              <a:rPr lang="en-US" altLang="zh-CN" sz="3200" b="0" dirty="0" smtClean="0">
                <a:latin typeface="Times New Roman" pitchFamily="18" charset="0"/>
                <a:ea typeface="黑体" pitchFamily="2" charset="-122"/>
                <a:cs typeface="Times New Roman" pitchFamily="18" charset="0"/>
              </a:rPr>
              <a:t>  </a:t>
            </a:r>
            <a:r>
              <a:rPr lang="zh-CN" altLang="en-US" sz="3200" dirty="0" smtClean="0">
                <a:latin typeface="宋体" pitchFamily="2" charset="-122"/>
                <a:ea typeface="宋体" pitchFamily="2" charset="-122"/>
              </a:rPr>
              <a:t>概念结构</a:t>
            </a:r>
            <a:r>
              <a:rPr lang="zh-CN" altLang="en-US" sz="3200" dirty="0">
                <a:latin typeface="宋体" pitchFamily="2" charset="-122"/>
                <a:ea typeface="宋体" pitchFamily="2" charset="-122"/>
              </a:rPr>
              <a:t>设计的方法与步骤</a:t>
            </a:r>
            <a:endParaRPr lang="zh-CN" altLang="en-US" sz="3200" dirty="0" smtClean="0">
              <a:ea typeface="黑体" pitchFamily="2" charset="-122"/>
            </a:endParaRPr>
          </a:p>
        </p:txBody>
      </p:sp>
      <p:pic>
        <p:nvPicPr>
          <p:cNvPr id="60420" name="Picture 4" descr="6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2870889"/>
            <a:ext cx="5990357" cy="28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5"/>
          <p:cNvSpPr>
            <a:spLocks noChangeArrowheads="1"/>
          </p:cNvSpPr>
          <p:nvPr/>
        </p:nvSpPr>
        <p:spPr bwMode="auto">
          <a:xfrm>
            <a:off x="3559175" y="5589588"/>
            <a:ext cx="18049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p>
            <a:pPr marL="342900" indent="-342900"/>
            <a:r>
              <a:rPr lang="zh-CN" altLang="en-US"/>
              <a:t>逐步扩张策略</a:t>
            </a:r>
          </a:p>
        </p:txBody>
      </p:sp>
      <p:sp>
        <p:nvSpPr>
          <p:cNvPr id="2" name="TextBox 1"/>
          <p:cNvSpPr txBox="1"/>
          <p:nvPr/>
        </p:nvSpPr>
        <p:spPr>
          <a:xfrm>
            <a:off x="35496" y="836712"/>
            <a:ext cx="8640960" cy="1684244"/>
          </a:xfrm>
          <a:prstGeom prst="rect">
            <a:avLst/>
          </a:prstGeom>
          <a:noFill/>
        </p:spPr>
        <p:txBody>
          <a:bodyPr wrap="square" rtlCol="0">
            <a:spAutoFit/>
          </a:bodyPr>
          <a:lstStyle/>
          <a:p>
            <a:pPr lvl="1" algn="l" eaLnBrk="1" hangingPunct="1">
              <a:lnSpc>
                <a:spcPct val="150000"/>
              </a:lnSpc>
            </a:pPr>
            <a:r>
              <a:rPr lang="zh-CN" altLang="en-US" sz="2400" dirty="0">
                <a:latin typeface="黑体" pitchFamily="2" charset="-122"/>
                <a:ea typeface="黑体" pitchFamily="2" charset="-122"/>
              </a:rPr>
              <a:t>逐步</a:t>
            </a:r>
            <a:r>
              <a:rPr lang="zh-CN" altLang="en-US" sz="2400" dirty="0" smtClean="0">
                <a:latin typeface="黑体" pitchFamily="2" charset="-122"/>
                <a:ea typeface="黑体" pitchFamily="2" charset="-122"/>
              </a:rPr>
              <a:t>扩张： </a:t>
            </a:r>
            <a:r>
              <a:rPr lang="zh-CN" altLang="en-US" sz="2400" dirty="0"/>
              <a:t>首先定义最重要的核心概念结构，然后向外</a:t>
            </a:r>
            <a:r>
              <a:rPr lang="zh-CN" altLang="en-US" sz="2400" dirty="0" smtClean="0"/>
              <a:t>扩</a:t>
            </a:r>
            <a:endParaRPr lang="en-US" altLang="zh-CN" sz="2400" dirty="0" smtClean="0"/>
          </a:p>
          <a:p>
            <a:pPr lvl="1" algn="l" eaLnBrk="1" hangingPunct="1">
              <a:lnSpc>
                <a:spcPct val="150000"/>
              </a:lnSpc>
            </a:pPr>
            <a:r>
              <a:rPr lang="en-US" altLang="zh-CN" sz="2400" dirty="0"/>
              <a:t> </a:t>
            </a:r>
            <a:r>
              <a:rPr lang="en-US" altLang="zh-CN" sz="2400" dirty="0" smtClean="0"/>
              <a:t>                     </a:t>
            </a:r>
            <a:r>
              <a:rPr lang="zh-CN" altLang="en-US" sz="2400" dirty="0" smtClean="0"/>
              <a:t>充</a:t>
            </a:r>
            <a:r>
              <a:rPr lang="zh-CN" altLang="en-US" sz="2400" dirty="0"/>
              <a:t>，以滚雪球的方式逐步生成其他概念结构</a:t>
            </a:r>
            <a:r>
              <a:rPr lang="zh-CN" altLang="en-US" sz="2400" dirty="0" smtClean="0"/>
              <a:t>，</a:t>
            </a:r>
            <a:endParaRPr lang="en-US" altLang="zh-CN" sz="2400" dirty="0" smtClean="0"/>
          </a:p>
          <a:p>
            <a:pPr lvl="1" algn="l" eaLnBrk="1" hangingPunct="1">
              <a:lnSpc>
                <a:spcPct val="150000"/>
              </a:lnSpc>
            </a:pPr>
            <a:r>
              <a:rPr lang="en-US" altLang="zh-CN" sz="2400" dirty="0"/>
              <a:t> </a:t>
            </a:r>
            <a:r>
              <a:rPr lang="en-US" altLang="zh-CN" sz="2400" dirty="0" smtClean="0"/>
              <a:t>                     </a:t>
            </a:r>
            <a:r>
              <a:rPr lang="zh-CN" altLang="en-US" sz="2400" dirty="0" smtClean="0"/>
              <a:t>直至</a:t>
            </a:r>
            <a:r>
              <a:rPr lang="zh-CN" altLang="en-US" sz="2400" dirty="0"/>
              <a:t>总体</a:t>
            </a:r>
            <a:r>
              <a:rPr lang="zh-CN" altLang="en-US" sz="2400" dirty="0" smtClean="0"/>
              <a:t>概念结构</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黑体" pitchFamily="2" charset="-122"/>
                <a:cs typeface="Times New Roman" pitchFamily="18" charset="0"/>
              </a:rPr>
              <a:t>§3.2 </a:t>
            </a:r>
            <a:r>
              <a:rPr lang="en-US" altLang="zh-CN" sz="3200" dirty="0" smtClean="0">
                <a:latin typeface="Times New Roman" pitchFamily="18" charset="0"/>
                <a:ea typeface="黑体" pitchFamily="2" charset="-122"/>
                <a:cs typeface="Times New Roman" pitchFamily="18" charset="0"/>
              </a:rPr>
              <a:t> </a:t>
            </a:r>
            <a:r>
              <a:rPr lang="zh-CN" altLang="en-US" sz="3200" dirty="0" smtClean="0">
                <a:latin typeface="宋体" pitchFamily="2" charset="-122"/>
                <a:ea typeface="宋体" pitchFamily="2" charset="-122"/>
              </a:rPr>
              <a:t>概念结构</a:t>
            </a:r>
            <a:r>
              <a:rPr lang="zh-CN" altLang="en-US" sz="3200" dirty="0">
                <a:latin typeface="宋体" pitchFamily="2" charset="-122"/>
                <a:ea typeface="宋体" pitchFamily="2" charset="-122"/>
              </a:rPr>
              <a:t>设计的方法与步骤</a:t>
            </a:r>
            <a:endParaRPr lang="zh-CN" altLang="en-US" sz="3200" dirty="0" smtClean="0">
              <a:ea typeface="黑体" pitchFamily="2" charset="-122"/>
            </a:endParaRPr>
          </a:p>
        </p:txBody>
      </p:sp>
      <p:sp>
        <p:nvSpPr>
          <p:cNvPr id="61443" name="Rectangle 3"/>
          <p:cNvSpPr>
            <a:spLocks noGrp="1" noChangeArrowheads="1"/>
          </p:cNvSpPr>
          <p:nvPr>
            <p:ph type="body" idx="1"/>
          </p:nvPr>
        </p:nvSpPr>
        <p:spPr>
          <a:xfrm>
            <a:off x="395536" y="1124744"/>
            <a:ext cx="8229600" cy="2520950"/>
          </a:xfrm>
        </p:spPr>
        <p:txBody>
          <a:bodyPr/>
          <a:lstStyle/>
          <a:p>
            <a:pPr lvl="1" eaLnBrk="1" hangingPunct="1"/>
            <a:r>
              <a:rPr lang="zh-CN" altLang="en-US" b="1" dirty="0" smtClean="0">
                <a:ea typeface="宋体" pitchFamily="2" charset="-122"/>
              </a:rPr>
              <a:t>混合策略</a:t>
            </a:r>
          </a:p>
          <a:p>
            <a:pPr lvl="2" eaLnBrk="1" hangingPunct="1">
              <a:lnSpc>
                <a:spcPct val="170000"/>
              </a:lnSpc>
              <a:buFont typeface="Wingdings" pitchFamily="2" charset="2"/>
              <a:buNone/>
            </a:pPr>
            <a:r>
              <a:rPr lang="zh-CN" altLang="en-US" dirty="0" smtClean="0">
                <a:ea typeface="宋体" pitchFamily="2" charset="-122"/>
              </a:rPr>
              <a:t>   将自顶向下和自底向上相结合，用自顶向下策略设计一个全局概念结构的框架，以它为骨架集成由自底向上策略中设计的各局部概念结构。</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黑体" pitchFamily="2" charset="-122"/>
                <a:cs typeface="Times New Roman" pitchFamily="18" charset="0"/>
              </a:rPr>
              <a:t>§3.2 </a:t>
            </a:r>
            <a:r>
              <a:rPr lang="en-US" altLang="zh-CN" sz="3200" b="0" dirty="0" smtClean="0">
                <a:latin typeface="Times New Roman" pitchFamily="18" charset="0"/>
                <a:ea typeface="黑体" pitchFamily="2" charset="-122"/>
                <a:cs typeface="Times New Roman" pitchFamily="18" charset="0"/>
              </a:rPr>
              <a:t> </a:t>
            </a:r>
            <a:r>
              <a:rPr lang="zh-CN" altLang="en-US" sz="3200" b="0" dirty="0" smtClean="0">
                <a:latin typeface="宋体" pitchFamily="2" charset="-122"/>
                <a:ea typeface="宋体" pitchFamily="2" charset="-122"/>
              </a:rPr>
              <a:t>概念结构</a:t>
            </a:r>
            <a:r>
              <a:rPr lang="zh-CN" altLang="en-US" sz="3200" b="0" dirty="0">
                <a:latin typeface="宋体" pitchFamily="2" charset="-122"/>
                <a:ea typeface="宋体" pitchFamily="2" charset="-122"/>
              </a:rPr>
              <a:t>设计的方法与步骤</a:t>
            </a:r>
            <a:endParaRPr lang="zh-CN" altLang="en-US" sz="3200" b="0" dirty="0" smtClean="0">
              <a:ea typeface="黑体" pitchFamily="2" charset="-122"/>
            </a:endParaRPr>
          </a:p>
        </p:txBody>
      </p:sp>
      <p:sp>
        <p:nvSpPr>
          <p:cNvPr id="1028" name="Rectangle 3"/>
          <p:cNvSpPr>
            <a:spLocks noGrp="1" noChangeArrowheads="1"/>
          </p:cNvSpPr>
          <p:nvPr>
            <p:ph type="body" sz="half" idx="1"/>
          </p:nvPr>
        </p:nvSpPr>
        <p:spPr>
          <a:xfrm>
            <a:off x="323850" y="836613"/>
            <a:ext cx="7777163" cy="576262"/>
          </a:xfrm>
        </p:spPr>
        <p:txBody>
          <a:bodyPr/>
          <a:lstStyle/>
          <a:p>
            <a:pPr eaLnBrk="1" hangingPunct="1">
              <a:lnSpc>
                <a:spcPct val="130000"/>
              </a:lnSpc>
            </a:pPr>
            <a:r>
              <a:rPr lang="zh-CN" altLang="en-US" sz="2000" b="1" smtClean="0">
                <a:ea typeface="宋体" pitchFamily="2" charset="-122"/>
              </a:rPr>
              <a:t>常用策略</a:t>
            </a:r>
            <a:r>
              <a:rPr lang="en-US" altLang="zh-CN" sz="2000" b="1" smtClean="0">
                <a:ea typeface="宋体" pitchFamily="2" charset="-122"/>
              </a:rPr>
              <a:t>:    </a:t>
            </a:r>
            <a:r>
              <a:rPr lang="zh-CN" altLang="en-US" sz="1800" b="1" smtClean="0">
                <a:ea typeface="宋体" pitchFamily="2" charset="-122"/>
              </a:rPr>
              <a:t>自顶向下地进行需求分析；自底向上地设计概念结构</a:t>
            </a:r>
          </a:p>
        </p:txBody>
      </p:sp>
      <p:graphicFrame>
        <p:nvGraphicFramePr>
          <p:cNvPr id="1026" name="Object 4"/>
          <p:cNvGraphicFramePr>
            <a:graphicFrameLocks noGrp="1" noChangeAspect="1"/>
          </p:cNvGraphicFramePr>
          <p:nvPr>
            <p:ph sz="half" idx="2"/>
          </p:nvPr>
        </p:nvGraphicFramePr>
        <p:xfrm>
          <a:off x="34925" y="1412875"/>
          <a:ext cx="9072563" cy="5445125"/>
        </p:xfrm>
        <a:graphic>
          <a:graphicData uri="http://schemas.openxmlformats.org/presentationml/2006/ole">
            <mc:AlternateContent xmlns:mc="http://schemas.openxmlformats.org/markup-compatibility/2006">
              <mc:Choice xmlns:v="urn:schemas-microsoft-com:vml" Requires="v">
                <p:oleObj spid="_x0000_s1120" name="Image" r:id="rId3" imgW="6349206" imgH="4495238" progId="Photoshop.Image.7">
                  <p:embed/>
                </p:oleObj>
              </mc:Choice>
              <mc:Fallback>
                <p:oleObj name="Image" r:id="rId3" imgW="6349206" imgH="4495238"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412875"/>
                        <a:ext cx="9072563" cy="54451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44624"/>
            <a:ext cx="8244408" cy="792088"/>
          </a:xfrm>
        </p:spPr>
        <p:txBody>
          <a:bodyPr/>
          <a:lstStyle/>
          <a:p>
            <a:pPr eaLnBrk="1" hangingPunct="1"/>
            <a:r>
              <a:rPr lang="en-US" altLang="zh-CN" sz="3200" b="0" dirty="0">
                <a:latin typeface="Times New Roman" pitchFamily="18" charset="0"/>
                <a:ea typeface="黑体" pitchFamily="2" charset="-122"/>
                <a:cs typeface="Times New Roman" pitchFamily="18" charset="0"/>
              </a:rPr>
              <a:t>§3.2 </a:t>
            </a:r>
            <a:r>
              <a:rPr lang="en-US" altLang="zh-CN" sz="3200" b="0" dirty="0" smtClean="0">
                <a:latin typeface="Times New Roman" pitchFamily="18" charset="0"/>
                <a:ea typeface="黑体" pitchFamily="2" charset="-122"/>
                <a:cs typeface="Times New Roman" pitchFamily="18" charset="0"/>
              </a:rPr>
              <a:t> </a:t>
            </a:r>
            <a:r>
              <a:rPr lang="zh-CN" altLang="en-US" sz="3200" b="0" dirty="0" smtClean="0">
                <a:latin typeface="宋体" pitchFamily="2" charset="-122"/>
                <a:ea typeface="宋体" pitchFamily="2" charset="-122"/>
              </a:rPr>
              <a:t>概念结构</a:t>
            </a:r>
            <a:r>
              <a:rPr lang="zh-CN" altLang="en-US" sz="3200" b="0" dirty="0">
                <a:latin typeface="宋体" pitchFamily="2" charset="-122"/>
                <a:ea typeface="宋体" pitchFamily="2" charset="-122"/>
              </a:rPr>
              <a:t>设计的方法与步骤</a:t>
            </a:r>
            <a:endParaRPr lang="zh-CN" altLang="en-US" sz="3200" dirty="0" smtClean="0">
              <a:ea typeface="宋体" pitchFamily="2" charset="-122"/>
            </a:endParaRPr>
          </a:p>
        </p:txBody>
      </p:sp>
      <p:pic>
        <p:nvPicPr>
          <p:cNvPr id="62467" name="Picture 3" descr="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420888"/>
            <a:ext cx="6913562"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4"/>
          <p:cNvSpPr>
            <a:spLocks noChangeArrowheads="1"/>
          </p:cNvSpPr>
          <p:nvPr/>
        </p:nvSpPr>
        <p:spPr bwMode="auto">
          <a:xfrm>
            <a:off x="611560" y="836712"/>
            <a:ext cx="7129586"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p>
            <a:pPr marL="342900" indent="-342900" algn="l">
              <a:lnSpc>
                <a:spcPct val="125000"/>
              </a:lnSpc>
              <a:spcBef>
                <a:spcPct val="5000"/>
              </a:spcBef>
              <a:buClr>
                <a:schemeClr val="hlink"/>
              </a:buClr>
              <a:buFont typeface="Wingdings" pitchFamily="2" charset="2"/>
              <a:buChar char="v"/>
            </a:pPr>
            <a:r>
              <a:rPr lang="zh-CN" altLang="en-US" sz="2400" dirty="0"/>
              <a:t>自底向上设计概念结构的步骤                                       </a:t>
            </a:r>
          </a:p>
          <a:p>
            <a:pPr lvl="1" algn="l">
              <a:lnSpc>
                <a:spcPct val="150000"/>
              </a:lnSpc>
              <a:spcBef>
                <a:spcPct val="5000"/>
              </a:spcBef>
            </a:pPr>
            <a:r>
              <a:rPr lang="zh-CN" altLang="en-US" sz="2000" b="0" dirty="0" smtClean="0"/>
              <a:t>第</a:t>
            </a:r>
            <a:r>
              <a:rPr lang="en-US" altLang="zh-CN" sz="2000" b="0" dirty="0"/>
              <a:t>1</a:t>
            </a:r>
            <a:r>
              <a:rPr lang="zh-CN" altLang="en-US" sz="2000" b="0" dirty="0"/>
              <a:t>步：抽象数据并设计局部视图</a:t>
            </a:r>
          </a:p>
          <a:p>
            <a:pPr lvl="1" algn="l">
              <a:lnSpc>
                <a:spcPct val="150000"/>
              </a:lnSpc>
              <a:spcBef>
                <a:spcPct val="5000"/>
              </a:spcBef>
            </a:pPr>
            <a:r>
              <a:rPr lang="zh-CN" altLang="en-US" sz="2000" b="0" dirty="0" smtClean="0"/>
              <a:t>第</a:t>
            </a:r>
            <a:r>
              <a:rPr lang="en-US" altLang="zh-CN" sz="2000" b="0" dirty="0"/>
              <a:t>2</a:t>
            </a:r>
            <a:r>
              <a:rPr lang="zh-CN" altLang="en-US" sz="2000" b="0" dirty="0"/>
              <a:t>步：集成局部视图，得到全局概念结构</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8244408" cy="836712"/>
          </a:xfrm>
        </p:spPr>
        <p:txBody>
          <a:bodyPr/>
          <a:lstStyle/>
          <a:p>
            <a:pPr eaLnBrk="1" hangingPunct="1"/>
            <a:r>
              <a:rPr lang="en-US" altLang="zh-CN" sz="3200" dirty="0" smtClean="0">
                <a:latin typeface="Times New Roman" panose="02020603050405020304" pitchFamily="18" charset="0"/>
                <a:ea typeface="黑体" pitchFamily="2" charset="-122"/>
                <a:cs typeface="Times New Roman" panose="02020603050405020304" pitchFamily="18" charset="0"/>
              </a:rPr>
              <a:t>§3.3  </a:t>
            </a:r>
            <a:r>
              <a:rPr lang="zh-CN" altLang="en-US" sz="3200" dirty="0" smtClean="0">
                <a:latin typeface="宋体" pitchFamily="2" charset="-122"/>
                <a:ea typeface="宋体" pitchFamily="2" charset="-122"/>
              </a:rPr>
              <a:t>数据抽象与局部视图设计</a:t>
            </a:r>
          </a:p>
        </p:txBody>
      </p:sp>
      <p:sp>
        <p:nvSpPr>
          <p:cNvPr id="63491" name="Rectangle 3"/>
          <p:cNvSpPr>
            <a:spLocks noGrp="1" noChangeArrowheads="1"/>
          </p:cNvSpPr>
          <p:nvPr>
            <p:ph type="body" idx="1"/>
          </p:nvPr>
        </p:nvSpPr>
        <p:spPr>
          <a:xfrm>
            <a:off x="1619672" y="1124744"/>
            <a:ext cx="5616575" cy="2303462"/>
          </a:xfrm>
        </p:spPr>
        <p:txBody>
          <a:bodyPr/>
          <a:lstStyle/>
          <a:p>
            <a:pPr marL="0" indent="0" eaLnBrk="1" hangingPunct="1">
              <a:lnSpc>
                <a:spcPct val="180000"/>
              </a:lnSpc>
              <a:buNone/>
            </a:pPr>
            <a:r>
              <a:rPr lang="en-US" altLang="zh-CN" b="1" dirty="0" smtClean="0">
                <a:ea typeface="宋体" pitchFamily="2" charset="-122"/>
              </a:rPr>
              <a:t>3.3.1  </a:t>
            </a:r>
            <a:r>
              <a:rPr lang="zh-CN" altLang="en-US" b="1" dirty="0" smtClean="0">
                <a:ea typeface="宋体" pitchFamily="2" charset="-122"/>
              </a:rPr>
              <a:t>数据抽象</a:t>
            </a:r>
          </a:p>
          <a:p>
            <a:pPr marL="0" indent="0" eaLnBrk="1" hangingPunct="1">
              <a:lnSpc>
                <a:spcPct val="180000"/>
              </a:lnSpc>
              <a:buNone/>
            </a:pPr>
            <a:r>
              <a:rPr lang="en-US" altLang="zh-CN" b="1" dirty="0" smtClean="0">
                <a:ea typeface="宋体" pitchFamily="2" charset="-122"/>
              </a:rPr>
              <a:t>3.3.2  </a:t>
            </a:r>
            <a:r>
              <a:rPr lang="zh-CN" altLang="en-US" b="1" dirty="0" smtClean="0">
                <a:ea typeface="宋体" pitchFamily="2" charset="-122"/>
              </a:rPr>
              <a:t>局部视图设计</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8244408" cy="836712"/>
          </a:xfrm>
        </p:spPr>
        <p:txBody>
          <a:bodyPr/>
          <a:lstStyle/>
          <a:p>
            <a:pPr eaLnBrk="1" hangingPunct="1"/>
            <a:r>
              <a:rPr lang="en-US" altLang="zh-CN" sz="3200" b="0" dirty="0" smtClean="0">
                <a:latin typeface="Times New Roman" pitchFamily="18" charset="0"/>
                <a:ea typeface="宋体" pitchFamily="2" charset="-122"/>
                <a:cs typeface="Times New Roman" pitchFamily="18" charset="0"/>
              </a:rPr>
              <a:t>§3.3.1  </a:t>
            </a:r>
            <a:r>
              <a:rPr lang="zh-CN" altLang="en-US" sz="3200" dirty="0" smtClean="0">
                <a:ea typeface="宋体" pitchFamily="2" charset="-122"/>
              </a:rPr>
              <a:t>数据抽象</a:t>
            </a:r>
          </a:p>
        </p:txBody>
      </p:sp>
      <p:sp>
        <p:nvSpPr>
          <p:cNvPr id="64515" name="Rectangle 3"/>
          <p:cNvSpPr>
            <a:spLocks noGrp="1" noChangeArrowheads="1"/>
          </p:cNvSpPr>
          <p:nvPr>
            <p:ph type="body" idx="1"/>
          </p:nvPr>
        </p:nvSpPr>
        <p:spPr>
          <a:xfrm>
            <a:off x="250825" y="981075"/>
            <a:ext cx="8229600" cy="2592388"/>
          </a:xfrm>
        </p:spPr>
        <p:txBody>
          <a:bodyPr/>
          <a:lstStyle/>
          <a:p>
            <a:pPr eaLnBrk="1" hangingPunct="1">
              <a:lnSpc>
                <a:spcPct val="150000"/>
              </a:lnSpc>
              <a:spcBef>
                <a:spcPct val="60000"/>
              </a:spcBef>
            </a:pPr>
            <a:r>
              <a:rPr lang="zh-CN" altLang="en-US" sz="2400" b="1" dirty="0" smtClean="0">
                <a:ea typeface="宋体" pitchFamily="2" charset="-122"/>
              </a:rPr>
              <a:t>抽象是对实际的人、物、事和概念中抽取所关心的共同特性，忽略非本质的细节，并把这些特性用各种概念精确地加以描述。</a:t>
            </a:r>
          </a:p>
          <a:p>
            <a:pPr lvl="1" eaLnBrk="1" hangingPunct="1">
              <a:lnSpc>
                <a:spcPct val="150000"/>
              </a:lnSpc>
              <a:spcBef>
                <a:spcPct val="60000"/>
              </a:spcBef>
            </a:pPr>
            <a:r>
              <a:rPr lang="zh-CN" altLang="en-US" b="1" dirty="0" smtClean="0">
                <a:ea typeface="宋体" pitchFamily="2" charset="-122"/>
              </a:rPr>
              <a:t>概念结构是对现实世界的一种抽象</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§3.3.1  </a:t>
            </a:r>
            <a:r>
              <a:rPr lang="zh-CN" altLang="en-US" sz="3200" dirty="0" smtClean="0">
                <a:ea typeface="宋体" pitchFamily="2" charset="-122"/>
              </a:rPr>
              <a:t>数据抽象</a:t>
            </a:r>
            <a:r>
              <a:rPr lang="en-US" altLang="zh-CN" sz="3200" b="0" dirty="0" smtClean="0">
                <a:latin typeface="黑体" pitchFamily="2" charset="-122"/>
                <a:ea typeface="黑体" pitchFamily="2" charset="-122"/>
              </a:rPr>
              <a:t>——</a:t>
            </a:r>
            <a:r>
              <a:rPr lang="zh-CN" altLang="en-US" sz="2800" b="0" dirty="0" smtClean="0">
                <a:latin typeface="黑体" pitchFamily="2" charset="-122"/>
                <a:ea typeface="黑体" pitchFamily="2" charset="-122"/>
              </a:rPr>
              <a:t>（</a:t>
            </a:r>
            <a:r>
              <a:rPr lang="en-US" altLang="zh-CN" sz="2800" b="0" dirty="0" smtClean="0">
                <a:latin typeface="黑体" pitchFamily="2" charset="-122"/>
                <a:ea typeface="黑体" pitchFamily="2" charset="-122"/>
              </a:rPr>
              <a:t>1</a:t>
            </a:r>
            <a:r>
              <a:rPr lang="zh-CN" altLang="en-US" sz="2800" b="0" dirty="0" smtClean="0">
                <a:latin typeface="黑体" pitchFamily="2" charset="-122"/>
                <a:ea typeface="黑体" pitchFamily="2" charset="-122"/>
              </a:rPr>
              <a:t>）</a:t>
            </a:r>
            <a:r>
              <a:rPr lang="zh-CN" altLang="en-US" sz="2800" b="0" dirty="0" smtClean="0">
                <a:latin typeface="楷体" pitchFamily="49" charset="-122"/>
                <a:ea typeface="楷体" pitchFamily="49" charset="-122"/>
              </a:rPr>
              <a:t>分类</a:t>
            </a:r>
          </a:p>
        </p:txBody>
      </p:sp>
      <p:sp>
        <p:nvSpPr>
          <p:cNvPr id="65539" name="Rectangle 3"/>
          <p:cNvSpPr>
            <a:spLocks noGrp="1" noChangeArrowheads="1"/>
          </p:cNvSpPr>
          <p:nvPr>
            <p:ph type="body" idx="1"/>
          </p:nvPr>
        </p:nvSpPr>
        <p:spPr>
          <a:xfrm>
            <a:off x="0" y="836613"/>
            <a:ext cx="9144000" cy="2232025"/>
          </a:xfrm>
        </p:spPr>
        <p:txBody>
          <a:bodyPr/>
          <a:lstStyle/>
          <a:p>
            <a:pPr eaLnBrk="1" hangingPunct="1">
              <a:lnSpc>
                <a:spcPct val="150000"/>
              </a:lnSpc>
            </a:pPr>
            <a:r>
              <a:rPr lang="zh-CN" altLang="en-US" sz="2400" b="1" dirty="0" smtClean="0">
                <a:ea typeface="宋体" pitchFamily="2" charset="-122"/>
              </a:rPr>
              <a:t>三种常用抽象</a:t>
            </a:r>
          </a:p>
          <a:p>
            <a:pPr eaLnBrk="1" hangingPunct="1">
              <a:lnSpc>
                <a:spcPct val="150000"/>
              </a:lnSpc>
              <a:buFont typeface="Wingdings" pitchFamily="2" charset="2"/>
              <a:buNone/>
            </a:pPr>
            <a:r>
              <a:rPr lang="zh-CN" altLang="en-US" sz="2000" b="1" dirty="0" smtClean="0">
                <a:latin typeface="黑体" pitchFamily="2" charset="-122"/>
                <a:ea typeface="黑体" pitchFamily="2" charset="-122"/>
              </a:rPr>
              <a:t>   （</a:t>
            </a:r>
            <a:r>
              <a:rPr lang="en-US" altLang="zh-CN" sz="2000" b="1" dirty="0" smtClean="0">
                <a:latin typeface="黑体" pitchFamily="2" charset="-122"/>
                <a:ea typeface="黑体" pitchFamily="2" charset="-122"/>
              </a:rPr>
              <a:t>1</a:t>
            </a:r>
            <a:r>
              <a:rPr lang="zh-CN" altLang="en-US" sz="2000" b="1" dirty="0" smtClean="0">
                <a:latin typeface="黑体" pitchFamily="2" charset="-122"/>
                <a:ea typeface="黑体" pitchFamily="2" charset="-122"/>
              </a:rPr>
              <a:t>）</a:t>
            </a:r>
            <a:r>
              <a:rPr lang="en-US" altLang="zh-CN" sz="2000" b="1" dirty="0" smtClean="0">
                <a:latin typeface="黑体" pitchFamily="2" charset="-122"/>
                <a:ea typeface="黑体" pitchFamily="2" charset="-122"/>
              </a:rPr>
              <a:t> </a:t>
            </a:r>
            <a:r>
              <a:rPr lang="zh-CN" altLang="en-US" sz="2000" b="1" dirty="0" smtClean="0">
                <a:latin typeface="黑体" pitchFamily="2" charset="-122"/>
                <a:ea typeface="黑体" pitchFamily="2" charset="-122"/>
              </a:rPr>
              <a:t>分类（</a:t>
            </a:r>
            <a:r>
              <a:rPr lang="en-US" altLang="zh-CN" sz="2000" b="1" dirty="0" smtClean="0">
                <a:latin typeface="Times New Roman" pitchFamily="18" charset="0"/>
                <a:ea typeface="黑体" pitchFamily="2" charset="-122"/>
                <a:cs typeface="Times New Roman" pitchFamily="18" charset="0"/>
              </a:rPr>
              <a:t>Classification</a:t>
            </a:r>
            <a:r>
              <a:rPr lang="zh-CN" altLang="en-US" sz="2000" b="1" dirty="0" smtClean="0">
                <a:latin typeface="黑体" pitchFamily="2" charset="-122"/>
                <a:ea typeface="黑体" pitchFamily="2" charset="-122"/>
              </a:rPr>
              <a:t>）</a:t>
            </a:r>
          </a:p>
          <a:p>
            <a:pPr lvl="1" eaLnBrk="1" hangingPunct="1">
              <a:lnSpc>
                <a:spcPct val="150000"/>
              </a:lnSpc>
            </a:pPr>
            <a:r>
              <a:rPr lang="zh-CN" altLang="en-US" sz="2000" b="1" dirty="0" smtClean="0">
                <a:ea typeface="宋体" pitchFamily="2" charset="-122"/>
              </a:rPr>
              <a:t>定义某一类概念作为现实世界中一组对象的类型</a:t>
            </a:r>
          </a:p>
          <a:p>
            <a:pPr lvl="1" eaLnBrk="1" hangingPunct="1">
              <a:lnSpc>
                <a:spcPct val="150000"/>
              </a:lnSpc>
            </a:pPr>
            <a:r>
              <a:rPr lang="zh-CN" altLang="en-US" sz="2000" b="1" dirty="0" smtClean="0">
                <a:ea typeface="宋体" pitchFamily="2" charset="-122"/>
              </a:rPr>
              <a:t>抽象了对象值和型之间的“</a:t>
            </a:r>
            <a:r>
              <a:rPr lang="en-US" altLang="zh-CN" sz="2000" b="1" dirty="0" smtClean="0">
                <a:latin typeface="Times New Roman" pitchFamily="18" charset="0"/>
                <a:ea typeface="宋体" pitchFamily="2" charset="-122"/>
                <a:cs typeface="Times New Roman" pitchFamily="18" charset="0"/>
              </a:rPr>
              <a:t>is member of</a:t>
            </a:r>
            <a:r>
              <a:rPr lang="en-US" altLang="zh-CN" sz="2000" b="1" dirty="0" smtClean="0">
                <a:ea typeface="宋体" pitchFamily="2" charset="-122"/>
              </a:rPr>
              <a:t>”</a:t>
            </a:r>
            <a:r>
              <a:rPr lang="zh-CN" altLang="en-US" sz="2000" b="1" dirty="0" smtClean="0">
                <a:ea typeface="宋体" pitchFamily="2" charset="-122"/>
              </a:rPr>
              <a:t>的语义，实体型就是这种抽象</a:t>
            </a:r>
          </a:p>
        </p:txBody>
      </p:sp>
      <p:pic>
        <p:nvPicPr>
          <p:cNvPr id="65540" name="Picture 4" descr="7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3213100"/>
            <a:ext cx="5616624"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p:cTn id="7" dur="500" fill="hold"/>
                                        <p:tgtEl>
                                          <p:spTgt spid="65540"/>
                                        </p:tgtEl>
                                        <p:attrNameLst>
                                          <p:attrName>ppt_w</p:attrName>
                                        </p:attrNameLst>
                                      </p:cBhvr>
                                      <p:tavLst>
                                        <p:tav tm="0">
                                          <p:val>
                                            <p:fltVal val="0"/>
                                          </p:val>
                                        </p:tav>
                                        <p:tav tm="100000">
                                          <p:val>
                                            <p:strVal val="#ppt_w"/>
                                          </p:val>
                                        </p:tav>
                                      </p:tavLst>
                                    </p:anim>
                                    <p:anim calcmode="lin" valueType="num">
                                      <p:cBhvr>
                                        <p:cTn id="8" dur="500" fill="hold"/>
                                        <p:tgtEl>
                                          <p:spTgt spid="65540"/>
                                        </p:tgtEl>
                                        <p:attrNameLst>
                                          <p:attrName>ppt_h</p:attrName>
                                        </p:attrNameLst>
                                      </p:cBhvr>
                                      <p:tavLst>
                                        <p:tav tm="0">
                                          <p:val>
                                            <p:fltVal val="0"/>
                                          </p:val>
                                        </p:tav>
                                        <p:tav tm="100000">
                                          <p:val>
                                            <p:strVal val="#ppt_h"/>
                                          </p:val>
                                        </p:tav>
                                      </p:tavLst>
                                    </p:anim>
                                    <p:animEffect transition="in" filter="fade">
                                      <p:cBhvr>
                                        <p:cTn id="9"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§3.3.1  </a:t>
            </a:r>
            <a:r>
              <a:rPr lang="zh-CN" altLang="en-US" sz="3200" dirty="0">
                <a:ea typeface="宋体" pitchFamily="2" charset="-122"/>
              </a:rPr>
              <a:t>数据抽象</a:t>
            </a:r>
            <a:r>
              <a:rPr lang="en-US" altLang="zh-CN" sz="3200" b="0" dirty="0" smtClean="0">
                <a:latin typeface="黑体" pitchFamily="2" charset="-122"/>
                <a:ea typeface="黑体" pitchFamily="2" charset="-122"/>
              </a:rPr>
              <a:t>——</a:t>
            </a:r>
            <a:r>
              <a:rPr lang="zh-CN" altLang="en-US" sz="3200" b="0" dirty="0" smtClean="0">
                <a:latin typeface="黑体" pitchFamily="2" charset="-122"/>
                <a:ea typeface="黑体" pitchFamily="2" charset="-122"/>
              </a:rPr>
              <a:t>（</a:t>
            </a:r>
            <a:r>
              <a:rPr lang="en-US" altLang="zh-CN" sz="3200" b="0" dirty="0" smtClean="0">
                <a:latin typeface="黑体" pitchFamily="2" charset="-122"/>
                <a:ea typeface="黑体" pitchFamily="2" charset="-122"/>
              </a:rPr>
              <a:t>2</a:t>
            </a:r>
            <a:r>
              <a:rPr lang="zh-CN" altLang="en-US" sz="3200" b="0" dirty="0" smtClean="0">
                <a:latin typeface="黑体" pitchFamily="2" charset="-122"/>
                <a:ea typeface="黑体" pitchFamily="2" charset="-122"/>
              </a:rPr>
              <a:t>）</a:t>
            </a:r>
            <a:r>
              <a:rPr lang="zh-CN" altLang="en-US" sz="3200" b="0" dirty="0" smtClean="0">
                <a:ea typeface="仿宋_GB2312" pitchFamily="49" charset="-122"/>
              </a:rPr>
              <a:t>聚集</a:t>
            </a:r>
          </a:p>
        </p:txBody>
      </p:sp>
      <p:sp>
        <p:nvSpPr>
          <p:cNvPr id="2052" name="Rectangle 3"/>
          <p:cNvSpPr>
            <a:spLocks noGrp="1" noChangeArrowheads="1"/>
          </p:cNvSpPr>
          <p:nvPr>
            <p:ph type="body" idx="1"/>
          </p:nvPr>
        </p:nvSpPr>
        <p:spPr>
          <a:xfrm>
            <a:off x="250825" y="836613"/>
            <a:ext cx="8229600" cy="1800225"/>
          </a:xfrm>
        </p:spPr>
        <p:txBody>
          <a:bodyPr/>
          <a:lstStyle/>
          <a:p>
            <a:pPr eaLnBrk="1" hangingPunct="1">
              <a:lnSpc>
                <a:spcPct val="160000"/>
              </a:lnSpc>
              <a:buFont typeface="Wingdings" pitchFamily="2" charset="2"/>
              <a:buNone/>
            </a:pPr>
            <a:r>
              <a:rPr lang="zh-CN" altLang="en-US" sz="2400" b="1" dirty="0" smtClean="0">
                <a:latin typeface="Times New Roman" pitchFamily="18" charset="0"/>
                <a:ea typeface="宋体" pitchFamily="2" charset="-122"/>
                <a:cs typeface="Times New Roman" pitchFamily="18" charset="0"/>
              </a:rPr>
              <a:t>（</a:t>
            </a:r>
            <a:r>
              <a:rPr lang="en-US" altLang="zh-CN" sz="2400" b="1" dirty="0" smtClean="0">
                <a:latin typeface="Times New Roman" pitchFamily="18" charset="0"/>
                <a:ea typeface="宋体" pitchFamily="2" charset="-122"/>
                <a:cs typeface="Times New Roman" pitchFamily="18" charset="0"/>
              </a:rPr>
              <a:t>2</a:t>
            </a:r>
            <a:r>
              <a:rPr lang="zh-CN" altLang="en-US" sz="2400" b="1" dirty="0">
                <a:latin typeface="Times New Roman" pitchFamily="18" charset="0"/>
                <a:ea typeface="宋体" pitchFamily="2" charset="-122"/>
                <a:cs typeface="Times New Roman" pitchFamily="18" charset="0"/>
              </a:rPr>
              <a:t>）</a:t>
            </a:r>
            <a:r>
              <a:rPr lang="en-US" altLang="zh-CN" sz="2400" b="1" dirty="0" smtClean="0">
                <a:latin typeface="Times New Roman" pitchFamily="18" charset="0"/>
                <a:ea typeface="宋体" pitchFamily="2" charset="-122"/>
                <a:cs typeface="Times New Roman" pitchFamily="18" charset="0"/>
              </a:rPr>
              <a:t> </a:t>
            </a:r>
            <a:r>
              <a:rPr lang="zh-CN" altLang="en-US" sz="2400" b="1" dirty="0" smtClean="0">
                <a:ea typeface="宋体" pitchFamily="2" charset="-122"/>
              </a:rPr>
              <a:t>聚集（</a:t>
            </a:r>
            <a:r>
              <a:rPr lang="en-US" altLang="zh-CN" sz="2400" b="1" dirty="0" smtClean="0">
                <a:latin typeface="Times New Roman" pitchFamily="18" charset="0"/>
                <a:ea typeface="宋体" pitchFamily="2" charset="-122"/>
                <a:cs typeface="Times New Roman" pitchFamily="18" charset="0"/>
              </a:rPr>
              <a:t>Aggregation</a:t>
            </a:r>
            <a:r>
              <a:rPr lang="zh-CN" altLang="en-US" sz="2400" b="1" dirty="0" smtClean="0">
                <a:ea typeface="宋体" pitchFamily="2" charset="-122"/>
              </a:rPr>
              <a:t>）</a:t>
            </a:r>
          </a:p>
          <a:p>
            <a:pPr lvl="1" eaLnBrk="1" hangingPunct="1">
              <a:lnSpc>
                <a:spcPct val="160000"/>
              </a:lnSpc>
            </a:pPr>
            <a:r>
              <a:rPr lang="zh-CN" altLang="en-US" sz="2000" b="1" dirty="0" smtClean="0">
                <a:ea typeface="宋体" pitchFamily="2" charset="-122"/>
              </a:rPr>
              <a:t>定义某一类型的组成成分</a:t>
            </a:r>
          </a:p>
          <a:p>
            <a:pPr lvl="1" eaLnBrk="1" hangingPunct="1">
              <a:lnSpc>
                <a:spcPct val="160000"/>
              </a:lnSpc>
            </a:pPr>
            <a:r>
              <a:rPr lang="zh-CN" altLang="en-US" sz="2000" b="1" dirty="0" smtClean="0">
                <a:ea typeface="宋体" pitchFamily="2" charset="-122"/>
              </a:rPr>
              <a:t>抽象了对象内部类型和成分之间“</a:t>
            </a:r>
            <a:r>
              <a:rPr lang="en-US" altLang="zh-CN" sz="2000" b="1" dirty="0" smtClean="0">
                <a:latin typeface="Times New Roman" pitchFamily="18" charset="0"/>
                <a:ea typeface="宋体" pitchFamily="2" charset="-122"/>
                <a:cs typeface="Times New Roman" pitchFamily="18" charset="0"/>
              </a:rPr>
              <a:t>is part of</a:t>
            </a:r>
            <a:r>
              <a:rPr lang="en-US" altLang="zh-CN" sz="2000" b="1" dirty="0" smtClean="0">
                <a:ea typeface="宋体" pitchFamily="2" charset="-122"/>
              </a:rPr>
              <a:t>”</a:t>
            </a:r>
            <a:r>
              <a:rPr lang="zh-CN" altLang="en-US" sz="2000" b="1" dirty="0" smtClean="0">
                <a:ea typeface="宋体" pitchFamily="2" charset="-122"/>
              </a:rPr>
              <a:t>的语义</a:t>
            </a:r>
          </a:p>
        </p:txBody>
      </p:sp>
      <p:graphicFrame>
        <p:nvGraphicFramePr>
          <p:cNvPr id="2050" name="Object 4"/>
          <p:cNvGraphicFramePr>
            <a:graphicFrameLocks noChangeAspect="1"/>
          </p:cNvGraphicFramePr>
          <p:nvPr>
            <p:extLst>
              <p:ext uri="{D42A27DB-BD31-4B8C-83A1-F6EECF244321}">
                <p14:modId xmlns:p14="http://schemas.microsoft.com/office/powerpoint/2010/main" val="223080568"/>
              </p:ext>
            </p:extLst>
          </p:nvPr>
        </p:nvGraphicFramePr>
        <p:xfrm>
          <a:off x="755576" y="2852936"/>
          <a:ext cx="7559675" cy="2233613"/>
        </p:xfrm>
        <a:graphic>
          <a:graphicData uri="http://schemas.openxmlformats.org/presentationml/2006/ole">
            <mc:AlternateContent xmlns:mc="http://schemas.openxmlformats.org/markup-compatibility/2006">
              <mc:Choice xmlns:v="urn:schemas-microsoft-com:vml" Requires="v">
                <p:oleObj spid="_x0000_s2144" name="图片" r:id="rId3" imgW="3069125" imgH="751438" progId="Word.Picture.8">
                  <p:embed/>
                </p:oleObj>
              </mc:Choice>
              <mc:Fallback>
                <p:oleObj name="图片" r:id="rId3" imgW="3069125" imgH="75143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852936"/>
                        <a:ext cx="7559675" cy="223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§3.3.1  </a:t>
            </a:r>
            <a:r>
              <a:rPr lang="zh-CN" altLang="en-US" sz="3200" dirty="0">
                <a:ea typeface="宋体" pitchFamily="2" charset="-122"/>
              </a:rPr>
              <a:t>数据抽象</a:t>
            </a:r>
            <a:r>
              <a:rPr lang="en-US" altLang="zh-CN" sz="3200" b="0" dirty="0">
                <a:latin typeface="黑体" pitchFamily="2" charset="-122"/>
                <a:ea typeface="黑体" pitchFamily="2" charset="-122"/>
              </a:rPr>
              <a:t>——</a:t>
            </a:r>
            <a:r>
              <a:rPr lang="zh-CN" altLang="en-US" sz="2800" b="0" dirty="0">
                <a:latin typeface="黑体" pitchFamily="2" charset="-122"/>
                <a:ea typeface="黑体" pitchFamily="2" charset="-122"/>
              </a:rPr>
              <a:t>（</a:t>
            </a:r>
            <a:r>
              <a:rPr lang="en-US" altLang="zh-CN" sz="2800" b="0" dirty="0">
                <a:latin typeface="黑体" pitchFamily="2" charset="-122"/>
                <a:ea typeface="黑体" pitchFamily="2" charset="-122"/>
              </a:rPr>
              <a:t>2</a:t>
            </a:r>
            <a:r>
              <a:rPr lang="zh-CN" altLang="en-US" sz="2800" b="0" dirty="0">
                <a:latin typeface="黑体" pitchFamily="2" charset="-122"/>
                <a:ea typeface="黑体" pitchFamily="2" charset="-122"/>
              </a:rPr>
              <a:t>）</a:t>
            </a:r>
            <a:r>
              <a:rPr lang="zh-CN" altLang="en-US" sz="3200" b="0" dirty="0" smtClean="0">
                <a:ea typeface="仿宋_GB2312" pitchFamily="49" charset="-122"/>
              </a:rPr>
              <a:t>聚集</a:t>
            </a:r>
          </a:p>
        </p:txBody>
      </p:sp>
      <p:sp>
        <p:nvSpPr>
          <p:cNvPr id="66563" name="Rectangle 3"/>
          <p:cNvSpPr>
            <a:spLocks noChangeArrowheads="1"/>
          </p:cNvSpPr>
          <p:nvPr/>
        </p:nvSpPr>
        <p:spPr bwMode="auto">
          <a:xfrm>
            <a:off x="323850" y="1268413"/>
            <a:ext cx="84248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p>
            <a:pPr lvl="1" algn="l">
              <a:lnSpc>
                <a:spcPct val="110000"/>
              </a:lnSpc>
              <a:spcBef>
                <a:spcPct val="20000"/>
              </a:spcBef>
              <a:buClr>
                <a:schemeClr val="accent1"/>
              </a:buClr>
              <a:buFont typeface="Wingdings" pitchFamily="2" charset="2"/>
              <a:buChar char="§"/>
            </a:pPr>
            <a:r>
              <a:rPr kumimoji="1" lang="en-US" altLang="zh-CN" sz="2400"/>
              <a:t>  </a:t>
            </a:r>
            <a:r>
              <a:rPr kumimoji="1" lang="zh-CN" altLang="en-US" sz="2400"/>
              <a:t>复杂的聚集，某一类型的成分仍是一个聚集</a:t>
            </a:r>
            <a:endParaRPr kumimoji="1" lang="en-US" altLang="zh-CN" sz="2400"/>
          </a:p>
        </p:txBody>
      </p:sp>
      <p:pic>
        <p:nvPicPr>
          <p:cNvPr id="66564" name="Picture 4" descr="7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4788" y="2492375"/>
            <a:ext cx="64817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5"/>
          <p:cNvSpPr txBox="1">
            <a:spLocks noChangeArrowheads="1"/>
          </p:cNvSpPr>
          <p:nvPr/>
        </p:nvSpPr>
        <p:spPr bwMode="auto">
          <a:xfrm>
            <a:off x="3851275" y="4581525"/>
            <a:ext cx="161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a:t>更复杂的聚集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§3.3.1  </a:t>
            </a:r>
            <a:r>
              <a:rPr lang="zh-CN" altLang="en-US" sz="3200" dirty="0">
                <a:ea typeface="宋体" pitchFamily="2" charset="-122"/>
              </a:rPr>
              <a:t>数据抽象</a:t>
            </a:r>
            <a:r>
              <a:rPr lang="en-US" altLang="zh-CN" sz="3200" b="0" dirty="0">
                <a:latin typeface="黑体" pitchFamily="2" charset="-122"/>
                <a:ea typeface="黑体" pitchFamily="2" charset="-122"/>
              </a:rPr>
              <a:t>——</a:t>
            </a:r>
            <a:r>
              <a:rPr lang="zh-CN" altLang="en-US" sz="2800" b="0" dirty="0" smtClean="0">
                <a:latin typeface="黑体" pitchFamily="2" charset="-122"/>
                <a:ea typeface="黑体" pitchFamily="2" charset="-122"/>
              </a:rPr>
              <a:t>（</a:t>
            </a:r>
            <a:r>
              <a:rPr lang="en-US" altLang="zh-CN" sz="2800" b="0" dirty="0" smtClean="0">
                <a:latin typeface="黑体" pitchFamily="2" charset="-122"/>
                <a:ea typeface="黑体" pitchFamily="2" charset="-122"/>
              </a:rPr>
              <a:t>3</a:t>
            </a:r>
            <a:r>
              <a:rPr lang="zh-CN" altLang="en-US" sz="2800" b="0" dirty="0" smtClean="0">
                <a:latin typeface="黑体" pitchFamily="2" charset="-122"/>
                <a:ea typeface="黑体" pitchFamily="2" charset="-122"/>
              </a:rPr>
              <a:t>）</a:t>
            </a:r>
            <a:r>
              <a:rPr lang="zh-CN" altLang="en-US" sz="3200" dirty="0" smtClean="0">
                <a:ea typeface="仿宋_GB2312" pitchFamily="49" charset="-122"/>
              </a:rPr>
              <a:t>概括</a:t>
            </a:r>
          </a:p>
        </p:txBody>
      </p:sp>
      <p:sp>
        <p:nvSpPr>
          <p:cNvPr id="67587" name="Rectangle 3"/>
          <p:cNvSpPr>
            <a:spLocks noGrp="1" noChangeArrowheads="1"/>
          </p:cNvSpPr>
          <p:nvPr>
            <p:ph type="body" idx="1"/>
          </p:nvPr>
        </p:nvSpPr>
        <p:spPr>
          <a:xfrm>
            <a:off x="395288" y="765175"/>
            <a:ext cx="8229600" cy="2016125"/>
          </a:xfrm>
        </p:spPr>
        <p:txBody>
          <a:bodyPr/>
          <a:lstStyle/>
          <a:p>
            <a:pPr eaLnBrk="1" hangingPunct="1">
              <a:lnSpc>
                <a:spcPct val="170000"/>
              </a:lnSpc>
              <a:buFont typeface="Wingdings" pitchFamily="2" charset="2"/>
              <a:buNone/>
            </a:pPr>
            <a:r>
              <a:rPr lang="zh-CN" altLang="en-US" sz="2000" b="1" dirty="0" smtClean="0">
                <a:ea typeface="宋体" pitchFamily="2" charset="-122"/>
              </a:rPr>
              <a:t>（</a:t>
            </a:r>
            <a:r>
              <a:rPr lang="en-US" altLang="zh-CN" sz="2000" b="1" dirty="0" smtClean="0">
                <a:ea typeface="宋体" pitchFamily="2" charset="-122"/>
              </a:rPr>
              <a:t>3</a:t>
            </a:r>
            <a:r>
              <a:rPr lang="zh-CN" altLang="en-US" sz="2000" b="1" dirty="0">
                <a:ea typeface="宋体" pitchFamily="2" charset="-122"/>
              </a:rPr>
              <a:t>）</a:t>
            </a:r>
            <a:r>
              <a:rPr lang="en-US" altLang="zh-CN" sz="2000" b="1" dirty="0" smtClean="0">
                <a:ea typeface="宋体" pitchFamily="2" charset="-122"/>
              </a:rPr>
              <a:t> </a:t>
            </a:r>
            <a:r>
              <a:rPr lang="zh-CN" altLang="en-US" sz="2000" b="1" dirty="0" smtClean="0">
                <a:ea typeface="宋体" pitchFamily="2" charset="-122"/>
              </a:rPr>
              <a:t>概括（</a:t>
            </a:r>
            <a:r>
              <a:rPr lang="en-US" altLang="zh-CN" sz="2000" b="1" dirty="0" smtClean="0">
                <a:ea typeface="宋体" pitchFamily="2" charset="-122"/>
              </a:rPr>
              <a:t>Generalization</a:t>
            </a:r>
            <a:r>
              <a:rPr lang="zh-CN" altLang="en-US" sz="2000" b="1" dirty="0" smtClean="0">
                <a:ea typeface="宋体" pitchFamily="2" charset="-122"/>
              </a:rPr>
              <a:t>）</a:t>
            </a:r>
          </a:p>
          <a:p>
            <a:pPr lvl="1" eaLnBrk="1" hangingPunct="1">
              <a:lnSpc>
                <a:spcPct val="120000"/>
              </a:lnSpc>
            </a:pPr>
            <a:r>
              <a:rPr lang="zh-CN" altLang="en-US" sz="2000" b="1" dirty="0" smtClean="0">
                <a:ea typeface="宋体" pitchFamily="2" charset="-122"/>
              </a:rPr>
              <a:t>定义类型之间的一种子集联系</a:t>
            </a:r>
          </a:p>
          <a:p>
            <a:pPr lvl="1" eaLnBrk="1" hangingPunct="1">
              <a:lnSpc>
                <a:spcPct val="120000"/>
              </a:lnSpc>
            </a:pPr>
            <a:r>
              <a:rPr lang="zh-CN" altLang="en-US" sz="2000" b="1" dirty="0" smtClean="0">
                <a:ea typeface="宋体" pitchFamily="2" charset="-122"/>
              </a:rPr>
              <a:t>抽象了类型之间的“</a:t>
            </a:r>
            <a:r>
              <a:rPr lang="en-US" altLang="zh-CN" sz="2000" b="1" dirty="0" smtClean="0">
                <a:ea typeface="宋体" pitchFamily="2" charset="-122"/>
              </a:rPr>
              <a:t>is subset of”</a:t>
            </a:r>
            <a:r>
              <a:rPr lang="zh-CN" altLang="en-US" sz="2000" b="1" dirty="0" smtClean="0">
                <a:ea typeface="宋体" pitchFamily="2" charset="-122"/>
              </a:rPr>
              <a:t>的语义</a:t>
            </a:r>
          </a:p>
          <a:p>
            <a:pPr lvl="1" eaLnBrk="1" hangingPunct="1">
              <a:lnSpc>
                <a:spcPct val="120000"/>
              </a:lnSpc>
            </a:pPr>
            <a:r>
              <a:rPr lang="zh-CN" altLang="en-US" sz="2000" b="1" dirty="0" smtClean="0">
                <a:ea typeface="宋体" pitchFamily="2" charset="-122"/>
              </a:rPr>
              <a:t>继承性</a:t>
            </a:r>
          </a:p>
        </p:txBody>
      </p:sp>
      <p:pic>
        <p:nvPicPr>
          <p:cNvPr id="67588" name="Picture 4" descr="7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475" y="2924175"/>
            <a:ext cx="5616575"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p:cTn id="7" dur="500" fill="hold"/>
                                        <p:tgtEl>
                                          <p:spTgt spid="67588"/>
                                        </p:tgtEl>
                                        <p:attrNameLst>
                                          <p:attrName>ppt_w</p:attrName>
                                        </p:attrNameLst>
                                      </p:cBhvr>
                                      <p:tavLst>
                                        <p:tav tm="0">
                                          <p:val>
                                            <p:fltVal val="0"/>
                                          </p:val>
                                        </p:tav>
                                        <p:tav tm="100000">
                                          <p:val>
                                            <p:strVal val="#ppt_w"/>
                                          </p:val>
                                        </p:tav>
                                      </p:tavLst>
                                    </p:anim>
                                    <p:anim calcmode="lin" valueType="num">
                                      <p:cBhvr>
                                        <p:cTn id="8" dur="500" fill="hold"/>
                                        <p:tgtEl>
                                          <p:spTgt spid="67588"/>
                                        </p:tgtEl>
                                        <p:attrNameLst>
                                          <p:attrName>ppt_h</p:attrName>
                                        </p:attrNameLst>
                                      </p:cBhvr>
                                      <p:tavLst>
                                        <p:tav tm="0">
                                          <p:val>
                                            <p:fltVal val="0"/>
                                          </p:val>
                                        </p:tav>
                                        <p:tav tm="100000">
                                          <p:val>
                                            <p:strVal val="#ppt_h"/>
                                          </p:val>
                                        </p:tav>
                                      </p:tavLst>
                                    </p:anim>
                                    <p:animEffect transition="in" filter="fade">
                                      <p:cBhvr>
                                        <p:cTn id="9"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§1.1  </a:t>
            </a:r>
            <a:r>
              <a:rPr lang="zh-CN" altLang="en-US" sz="3200" dirty="0">
                <a:latin typeface="宋体" pitchFamily="2" charset="-122"/>
                <a:ea typeface="宋体" pitchFamily="2" charset="-122"/>
              </a:rPr>
              <a:t>数据库设计的特点</a:t>
            </a:r>
            <a:endParaRPr lang="zh-CN" altLang="en-US" sz="3200" dirty="0" smtClean="0">
              <a:ea typeface="黑体" pitchFamily="2" charset="-122"/>
            </a:endParaRPr>
          </a:p>
        </p:txBody>
      </p:sp>
      <p:grpSp>
        <p:nvGrpSpPr>
          <p:cNvPr id="11267" name="Group 3"/>
          <p:cNvGrpSpPr>
            <a:grpSpLocks/>
          </p:cNvGrpSpPr>
          <p:nvPr/>
        </p:nvGrpSpPr>
        <p:grpSpPr bwMode="auto">
          <a:xfrm>
            <a:off x="1812450" y="1125538"/>
            <a:ext cx="5826600" cy="4495800"/>
            <a:chOff x="4778" y="7588"/>
            <a:chExt cx="3619" cy="3903"/>
          </a:xfrm>
        </p:grpSpPr>
        <p:sp>
          <p:nvSpPr>
            <p:cNvPr id="11269" name="Freeform 4"/>
            <p:cNvSpPr>
              <a:spLocks/>
            </p:cNvSpPr>
            <p:nvPr/>
          </p:nvSpPr>
          <p:spPr bwMode="auto">
            <a:xfrm>
              <a:off x="5836" y="7588"/>
              <a:ext cx="1319" cy="431"/>
            </a:xfrm>
            <a:custGeom>
              <a:avLst/>
              <a:gdLst>
                <a:gd name="T0" fmla="*/ 95 w 2106"/>
                <a:gd name="T1" fmla="*/ 54 h 774"/>
                <a:gd name="T2" fmla="*/ 217 w 2106"/>
                <a:gd name="T3" fmla="*/ 0 h 774"/>
                <a:gd name="T4" fmla="*/ 1753 w 2106"/>
                <a:gd name="T5" fmla="*/ 14 h 774"/>
                <a:gd name="T6" fmla="*/ 2106 w 2106"/>
                <a:gd name="T7" fmla="*/ 285 h 774"/>
                <a:gd name="T8" fmla="*/ 2092 w 2106"/>
                <a:gd name="T9" fmla="*/ 489 h 774"/>
                <a:gd name="T10" fmla="*/ 2051 w 2106"/>
                <a:gd name="T11" fmla="*/ 571 h 774"/>
                <a:gd name="T12" fmla="*/ 1970 w 2106"/>
                <a:gd name="T13" fmla="*/ 584 h 774"/>
                <a:gd name="T14" fmla="*/ 1861 w 2106"/>
                <a:gd name="T15" fmla="*/ 611 h 774"/>
                <a:gd name="T16" fmla="*/ 1562 w 2106"/>
                <a:gd name="T17" fmla="*/ 679 h 774"/>
                <a:gd name="T18" fmla="*/ 1182 w 2106"/>
                <a:gd name="T19" fmla="*/ 720 h 774"/>
                <a:gd name="T20" fmla="*/ 829 w 2106"/>
                <a:gd name="T21" fmla="*/ 774 h 774"/>
                <a:gd name="T22" fmla="*/ 448 w 2106"/>
                <a:gd name="T23" fmla="*/ 720 h 774"/>
                <a:gd name="T24" fmla="*/ 177 w 2106"/>
                <a:gd name="T25" fmla="*/ 625 h 774"/>
                <a:gd name="T26" fmla="*/ 82 w 2106"/>
                <a:gd name="T27" fmla="*/ 516 h 774"/>
                <a:gd name="T28" fmla="*/ 68 w 2106"/>
                <a:gd name="T29" fmla="*/ 476 h 774"/>
                <a:gd name="T30" fmla="*/ 41 w 2106"/>
                <a:gd name="T31" fmla="*/ 435 h 774"/>
                <a:gd name="T32" fmla="*/ 0 w 2106"/>
                <a:gd name="T33" fmla="*/ 299 h 774"/>
                <a:gd name="T34" fmla="*/ 14 w 2106"/>
                <a:gd name="T35" fmla="*/ 163 h 774"/>
                <a:gd name="T36" fmla="*/ 82 w 2106"/>
                <a:gd name="T37" fmla="*/ 95 h 774"/>
                <a:gd name="T38" fmla="*/ 95 w 2106"/>
                <a:gd name="T39" fmla="*/ 54 h 7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6"/>
                <a:gd name="T61" fmla="*/ 0 h 774"/>
                <a:gd name="T62" fmla="*/ 2106 w 2106"/>
                <a:gd name="T63" fmla="*/ 774 h 7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Text Box 5"/>
            <p:cNvSpPr txBox="1">
              <a:spLocks noChangeArrowheads="1"/>
            </p:cNvSpPr>
            <p:nvPr/>
          </p:nvSpPr>
          <p:spPr bwMode="auto">
            <a:xfrm>
              <a:off x="6040" y="7599"/>
              <a:ext cx="89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现实世界</a:t>
              </a:r>
            </a:p>
          </p:txBody>
        </p:sp>
        <p:sp>
          <p:nvSpPr>
            <p:cNvPr id="11271" name="Text Box 6"/>
            <p:cNvSpPr txBox="1">
              <a:spLocks noChangeArrowheads="1"/>
            </p:cNvSpPr>
            <p:nvPr/>
          </p:nvSpPr>
          <p:spPr bwMode="auto">
            <a:xfrm>
              <a:off x="4778" y="8870"/>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概念模型设计</a:t>
              </a:r>
            </a:p>
          </p:txBody>
        </p:sp>
        <p:sp>
          <p:nvSpPr>
            <p:cNvPr id="11272" name="Text Box 7"/>
            <p:cNvSpPr txBox="1">
              <a:spLocks noChangeArrowheads="1"/>
            </p:cNvSpPr>
            <p:nvPr/>
          </p:nvSpPr>
          <p:spPr bwMode="auto">
            <a:xfrm>
              <a:off x="4825" y="10573"/>
              <a:ext cx="107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子模式设计</a:t>
              </a:r>
            </a:p>
          </p:txBody>
        </p:sp>
        <p:sp>
          <p:nvSpPr>
            <p:cNvPr id="11273" name="Text Box 8"/>
            <p:cNvSpPr txBox="1">
              <a:spLocks noChangeArrowheads="1"/>
            </p:cNvSpPr>
            <p:nvPr/>
          </p:nvSpPr>
          <p:spPr bwMode="auto">
            <a:xfrm>
              <a:off x="4792" y="10005"/>
              <a:ext cx="1241"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物理数据库设计</a:t>
              </a:r>
            </a:p>
          </p:txBody>
        </p:sp>
        <p:sp>
          <p:nvSpPr>
            <p:cNvPr id="11274" name="Text Box 9"/>
            <p:cNvSpPr txBox="1">
              <a:spLocks noChangeArrowheads="1"/>
            </p:cNvSpPr>
            <p:nvPr/>
          </p:nvSpPr>
          <p:spPr bwMode="auto">
            <a:xfrm>
              <a:off x="4795" y="9438"/>
              <a:ext cx="1226"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逻辑数据库设计</a:t>
              </a:r>
            </a:p>
          </p:txBody>
        </p:sp>
        <p:sp>
          <p:nvSpPr>
            <p:cNvPr id="11275" name="Text Box 10"/>
            <p:cNvSpPr txBox="1">
              <a:spLocks noChangeArrowheads="1"/>
            </p:cNvSpPr>
            <p:nvPr/>
          </p:nvSpPr>
          <p:spPr bwMode="auto">
            <a:xfrm>
              <a:off x="4915" y="1114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a:r>
                <a:rPr lang="zh-CN" altLang="en-US" dirty="0"/>
                <a:t>建立数据库</a:t>
              </a:r>
            </a:p>
          </p:txBody>
        </p:sp>
        <p:sp>
          <p:nvSpPr>
            <p:cNvPr id="11276" name="Text Box 11"/>
            <p:cNvSpPr txBox="1">
              <a:spLocks noChangeArrowheads="1"/>
            </p:cNvSpPr>
            <p:nvPr/>
          </p:nvSpPr>
          <p:spPr bwMode="auto">
            <a:xfrm>
              <a:off x="4915"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数据分析</a:t>
              </a:r>
            </a:p>
          </p:txBody>
        </p:sp>
        <p:sp>
          <p:nvSpPr>
            <p:cNvPr id="11277" name="Text Box 12"/>
            <p:cNvSpPr txBox="1">
              <a:spLocks noChangeArrowheads="1"/>
            </p:cNvSpPr>
            <p:nvPr/>
          </p:nvSpPr>
          <p:spPr bwMode="auto">
            <a:xfrm>
              <a:off x="6938"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功能分析</a:t>
              </a:r>
            </a:p>
          </p:txBody>
        </p:sp>
        <p:sp>
          <p:nvSpPr>
            <p:cNvPr id="11278" name="Text Box 13"/>
            <p:cNvSpPr txBox="1">
              <a:spLocks noChangeArrowheads="1"/>
            </p:cNvSpPr>
            <p:nvPr/>
          </p:nvSpPr>
          <p:spPr bwMode="auto">
            <a:xfrm>
              <a:off x="6397" y="8870"/>
              <a:ext cx="923"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功能模型</a:t>
              </a:r>
            </a:p>
          </p:txBody>
        </p:sp>
        <p:sp>
          <p:nvSpPr>
            <p:cNvPr id="11279" name="Text Box 14"/>
            <p:cNvSpPr txBox="1">
              <a:spLocks noChangeArrowheads="1"/>
            </p:cNvSpPr>
            <p:nvPr/>
          </p:nvSpPr>
          <p:spPr bwMode="auto">
            <a:xfrm>
              <a:off x="7473" y="887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功能说明</a:t>
              </a:r>
            </a:p>
          </p:txBody>
        </p:sp>
        <p:sp>
          <p:nvSpPr>
            <p:cNvPr id="11280" name="Text Box 15"/>
            <p:cNvSpPr txBox="1">
              <a:spLocks noChangeArrowheads="1"/>
            </p:cNvSpPr>
            <p:nvPr/>
          </p:nvSpPr>
          <p:spPr bwMode="auto">
            <a:xfrm>
              <a:off x="6938" y="9438"/>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事务设计</a:t>
              </a:r>
            </a:p>
          </p:txBody>
        </p:sp>
        <p:sp>
          <p:nvSpPr>
            <p:cNvPr id="11281" name="Text Box 16"/>
            <p:cNvSpPr txBox="1">
              <a:spLocks noChangeArrowheads="1"/>
            </p:cNvSpPr>
            <p:nvPr/>
          </p:nvSpPr>
          <p:spPr bwMode="auto">
            <a:xfrm>
              <a:off x="6938" y="10005"/>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程序说明</a:t>
              </a:r>
            </a:p>
          </p:txBody>
        </p:sp>
        <p:sp>
          <p:nvSpPr>
            <p:cNvPr id="11282" name="Text Box 17"/>
            <p:cNvSpPr txBox="1">
              <a:spLocks noChangeArrowheads="1"/>
            </p:cNvSpPr>
            <p:nvPr/>
          </p:nvSpPr>
          <p:spPr bwMode="auto">
            <a:xfrm>
              <a:off x="6801" y="10573"/>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应用程序设计</a:t>
              </a:r>
            </a:p>
          </p:txBody>
        </p:sp>
        <p:sp>
          <p:nvSpPr>
            <p:cNvPr id="11283" name="Text Box 18"/>
            <p:cNvSpPr txBox="1">
              <a:spLocks noChangeArrowheads="1"/>
            </p:cNvSpPr>
            <p:nvPr/>
          </p:nvSpPr>
          <p:spPr bwMode="auto">
            <a:xfrm>
              <a:off x="6796" y="11140"/>
              <a:ext cx="1216" cy="3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dirty="0"/>
                <a:t>程序编码调试</a:t>
              </a:r>
            </a:p>
          </p:txBody>
        </p:sp>
        <p:sp>
          <p:nvSpPr>
            <p:cNvPr id="11284" name="Line 19"/>
            <p:cNvSpPr>
              <a:spLocks noChangeShapeType="1"/>
            </p:cNvSpPr>
            <p:nvPr/>
          </p:nvSpPr>
          <p:spPr bwMode="auto">
            <a:xfrm flipH="1">
              <a:off x="5362" y="7988"/>
              <a:ext cx="631" cy="28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5" name="Line 20"/>
            <p:cNvSpPr>
              <a:spLocks noChangeShapeType="1"/>
            </p:cNvSpPr>
            <p:nvPr/>
          </p:nvSpPr>
          <p:spPr bwMode="auto">
            <a:xfrm>
              <a:off x="5392" y="8637"/>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6" name="Line 21"/>
            <p:cNvSpPr>
              <a:spLocks noChangeShapeType="1"/>
            </p:cNvSpPr>
            <p:nvPr/>
          </p:nvSpPr>
          <p:spPr bwMode="auto">
            <a:xfrm flipH="1">
              <a:off x="5366" y="9214"/>
              <a:ext cx="0"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7" name="Line 22"/>
            <p:cNvSpPr>
              <a:spLocks noChangeShapeType="1"/>
            </p:cNvSpPr>
            <p:nvPr/>
          </p:nvSpPr>
          <p:spPr bwMode="auto">
            <a:xfrm>
              <a:off x="5358" y="9786"/>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8" name="Line 23"/>
            <p:cNvSpPr>
              <a:spLocks noChangeShapeType="1"/>
            </p:cNvSpPr>
            <p:nvPr/>
          </p:nvSpPr>
          <p:spPr bwMode="auto">
            <a:xfrm>
              <a:off x="5358" y="10354"/>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89" name="Line 24"/>
            <p:cNvSpPr>
              <a:spLocks noChangeShapeType="1"/>
            </p:cNvSpPr>
            <p:nvPr/>
          </p:nvSpPr>
          <p:spPr bwMode="auto">
            <a:xfrm>
              <a:off x="5366" y="1092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0" name="Line 25"/>
            <p:cNvSpPr>
              <a:spLocks noChangeShapeType="1"/>
            </p:cNvSpPr>
            <p:nvPr/>
          </p:nvSpPr>
          <p:spPr bwMode="auto">
            <a:xfrm>
              <a:off x="6785" y="7988"/>
              <a:ext cx="467" cy="28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1" name="Line 26"/>
            <p:cNvSpPr>
              <a:spLocks noChangeShapeType="1"/>
            </p:cNvSpPr>
            <p:nvPr/>
          </p:nvSpPr>
          <p:spPr bwMode="auto">
            <a:xfrm flipH="1">
              <a:off x="6893" y="8652"/>
              <a:ext cx="434"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2" name="Line 27"/>
            <p:cNvSpPr>
              <a:spLocks noChangeShapeType="1"/>
            </p:cNvSpPr>
            <p:nvPr/>
          </p:nvSpPr>
          <p:spPr bwMode="auto">
            <a:xfrm>
              <a:off x="7473" y="8637"/>
              <a:ext cx="51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3" name="Line 28"/>
            <p:cNvSpPr>
              <a:spLocks noChangeShapeType="1"/>
            </p:cNvSpPr>
            <p:nvPr/>
          </p:nvSpPr>
          <p:spPr bwMode="auto">
            <a:xfrm>
              <a:off x="6893" y="9204"/>
              <a:ext cx="434"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4" name="Line 29"/>
            <p:cNvSpPr>
              <a:spLocks noChangeShapeType="1"/>
            </p:cNvSpPr>
            <p:nvPr/>
          </p:nvSpPr>
          <p:spPr bwMode="auto">
            <a:xfrm flipH="1">
              <a:off x="7610" y="9204"/>
              <a:ext cx="366"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5" name="Line 30"/>
            <p:cNvSpPr>
              <a:spLocks noChangeShapeType="1"/>
            </p:cNvSpPr>
            <p:nvPr/>
          </p:nvSpPr>
          <p:spPr bwMode="auto">
            <a:xfrm>
              <a:off x="7406" y="977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6" name="Line 31"/>
            <p:cNvSpPr>
              <a:spLocks noChangeShapeType="1"/>
            </p:cNvSpPr>
            <p:nvPr/>
          </p:nvSpPr>
          <p:spPr bwMode="auto">
            <a:xfrm>
              <a:off x="7408" y="10339"/>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297" name="Line 32"/>
            <p:cNvSpPr>
              <a:spLocks noChangeShapeType="1"/>
            </p:cNvSpPr>
            <p:nvPr/>
          </p:nvSpPr>
          <p:spPr bwMode="auto">
            <a:xfrm>
              <a:off x="7417" y="10921"/>
              <a:ext cx="0" cy="231"/>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grpSp>
      <p:sp>
        <p:nvSpPr>
          <p:cNvPr id="11268" name="Rectangle 33"/>
          <p:cNvSpPr>
            <a:spLocks noChangeArrowheads="1"/>
          </p:cNvSpPr>
          <p:nvPr/>
        </p:nvSpPr>
        <p:spPr bwMode="auto">
          <a:xfrm>
            <a:off x="2626320" y="5805264"/>
            <a:ext cx="460997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nchor="ctr">
            <a:spAutoFit/>
          </a:bodyPr>
          <a:lstStyle/>
          <a:p>
            <a:r>
              <a:rPr kumimoji="1" lang="zh-CN" altLang="en-US" dirty="0">
                <a:latin typeface="仿宋_GB2312" pitchFamily="49" charset="-122"/>
                <a:ea typeface="仿宋_GB2312" pitchFamily="49" charset="-122"/>
              </a:rPr>
              <a:t>早期数据库开发：结构和行为分离的设计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a:t>
            </a:r>
            <a:r>
              <a:rPr lang="en-US" altLang="zh-CN" sz="3200" b="0" dirty="0" smtClean="0">
                <a:latin typeface="Times New Roman" pitchFamily="18" charset="0"/>
                <a:ea typeface="宋体" pitchFamily="2" charset="-122"/>
                <a:cs typeface="Times New Roman" pitchFamily="18" charset="0"/>
              </a:rPr>
              <a:t>3.3.2 </a:t>
            </a:r>
            <a:r>
              <a:rPr lang="zh-CN" altLang="en-US" sz="3200" b="0" dirty="0" smtClean="0">
                <a:ea typeface="黑体" pitchFamily="2" charset="-122"/>
              </a:rPr>
              <a:t>局部视图设计</a:t>
            </a:r>
          </a:p>
        </p:txBody>
      </p:sp>
      <p:sp>
        <p:nvSpPr>
          <p:cNvPr id="68611" name="Rectangle 3"/>
          <p:cNvSpPr>
            <a:spLocks noGrp="1" noChangeArrowheads="1"/>
          </p:cNvSpPr>
          <p:nvPr>
            <p:ph type="body" idx="1"/>
          </p:nvPr>
        </p:nvSpPr>
        <p:spPr>
          <a:xfrm>
            <a:off x="1187624" y="980728"/>
            <a:ext cx="6754044" cy="2520280"/>
          </a:xfrm>
        </p:spPr>
        <p:txBody>
          <a:bodyPr/>
          <a:lstStyle/>
          <a:p>
            <a:pPr eaLnBrk="1" hangingPunct="1">
              <a:lnSpc>
                <a:spcPct val="180000"/>
              </a:lnSpc>
              <a:buFont typeface="Wingdings" pitchFamily="2" charset="2"/>
              <a:buNone/>
            </a:pPr>
            <a:r>
              <a:rPr lang="zh-CN" altLang="en-US" b="1" dirty="0" smtClean="0">
                <a:ea typeface="宋体" pitchFamily="2" charset="-122"/>
              </a:rPr>
              <a:t>设计分</a:t>
            </a:r>
            <a:r>
              <a:rPr lang="en-US" altLang="zh-CN" b="1" dirty="0" smtClean="0">
                <a:ea typeface="宋体" pitchFamily="2" charset="-122"/>
              </a:rPr>
              <a:t>E-R</a:t>
            </a:r>
            <a:r>
              <a:rPr lang="zh-CN" altLang="en-US" b="1" dirty="0" smtClean="0">
                <a:ea typeface="宋体" pitchFamily="2" charset="-122"/>
              </a:rPr>
              <a:t>图的步骤</a:t>
            </a:r>
            <a:r>
              <a:rPr lang="en-US" altLang="zh-CN" b="1" dirty="0" smtClean="0">
                <a:ea typeface="宋体" pitchFamily="2" charset="-122"/>
              </a:rPr>
              <a:t>:</a:t>
            </a:r>
          </a:p>
          <a:p>
            <a:pPr eaLnBrk="1" hangingPunct="1">
              <a:lnSpc>
                <a:spcPct val="180000"/>
              </a:lnSpc>
              <a:buFont typeface="Wingdings" pitchFamily="2" charset="2"/>
              <a:buNone/>
            </a:pPr>
            <a:r>
              <a:rPr lang="zh-CN" altLang="en-US" sz="2400" dirty="0" smtClean="0">
                <a:ea typeface="宋体" pitchFamily="2" charset="-122"/>
              </a:rPr>
              <a:t>  （</a:t>
            </a:r>
            <a:r>
              <a:rPr lang="en-US" altLang="zh-CN" sz="2400" dirty="0" smtClean="0">
                <a:ea typeface="宋体" pitchFamily="2" charset="-122"/>
              </a:rPr>
              <a:t>1</a:t>
            </a:r>
            <a:r>
              <a:rPr lang="zh-CN" altLang="en-US" sz="2400" dirty="0" smtClean="0">
                <a:ea typeface="宋体" pitchFamily="2" charset="-122"/>
              </a:rPr>
              <a:t>）选择局部应用</a:t>
            </a:r>
          </a:p>
          <a:p>
            <a:pPr eaLnBrk="1" hangingPunct="1">
              <a:lnSpc>
                <a:spcPct val="180000"/>
              </a:lnSpc>
              <a:buFont typeface="Wingdings" pitchFamily="2" charset="2"/>
              <a:buNone/>
            </a:pPr>
            <a:r>
              <a:rPr lang="zh-CN" altLang="en-US" sz="2400" dirty="0" smtClean="0">
                <a:ea typeface="宋体" pitchFamily="2" charset="-122"/>
              </a:rPr>
              <a:t>  （</a:t>
            </a:r>
            <a:r>
              <a:rPr lang="en-US" altLang="zh-CN" sz="2400" dirty="0" smtClean="0">
                <a:ea typeface="宋体" pitchFamily="2" charset="-122"/>
              </a:rPr>
              <a:t>2</a:t>
            </a:r>
            <a:r>
              <a:rPr lang="zh-CN" altLang="en-US" sz="2400" dirty="0" smtClean="0">
                <a:ea typeface="宋体" pitchFamily="2" charset="-122"/>
              </a:rPr>
              <a:t>）逐一设计分</a:t>
            </a:r>
            <a:r>
              <a:rPr lang="en-US" altLang="zh-CN" sz="2400" dirty="0" smtClean="0">
                <a:ea typeface="宋体" pitchFamily="2" charset="-122"/>
              </a:rPr>
              <a:t>E-R</a:t>
            </a:r>
            <a:r>
              <a:rPr lang="zh-CN" altLang="en-US" sz="2400" dirty="0" smtClean="0">
                <a:ea typeface="宋体" pitchFamily="2" charset="-122"/>
              </a:rPr>
              <a:t>图</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44624"/>
            <a:ext cx="8224838" cy="792088"/>
          </a:xfrm>
        </p:spPr>
        <p:txBody>
          <a:bodyPr/>
          <a:lstStyle/>
          <a:p>
            <a:pPr eaLnBrk="1" hangingPunct="1"/>
            <a:r>
              <a:rPr lang="en-US" altLang="zh-CN" sz="3200" b="0" dirty="0">
                <a:latin typeface="Times New Roman" pitchFamily="18" charset="0"/>
                <a:ea typeface="宋体" pitchFamily="2" charset="-122"/>
                <a:cs typeface="Times New Roman" pitchFamily="18" charset="0"/>
              </a:rPr>
              <a:t>§3.3.2 </a:t>
            </a:r>
            <a:r>
              <a:rPr lang="en-US" altLang="zh-CN" sz="3200" b="0" dirty="0" smtClean="0">
                <a:latin typeface="Times New Roman" pitchFamily="18" charset="0"/>
                <a:ea typeface="宋体" pitchFamily="2" charset="-122"/>
                <a:cs typeface="Times New Roman" pitchFamily="18" charset="0"/>
              </a:rPr>
              <a:t> </a:t>
            </a:r>
            <a:r>
              <a:rPr lang="zh-CN" altLang="en-US" sz="3200" b="0" dirty="0" smtClean="0">
                <a:ea typeface="黑体" pitchFamily="2" charset="-122"/>
              </a:rPr>
              <a:t>局部</a:t>
            </a:r>
            <a:r>
              <a:rPr lang="zh-CN" altLang="en-US" sz="3200" b="0" dirty="0">
                <a:ea typeface="黑体" pitchFamily="2" charset="-122"/>
              </a:rPr>
              <a:t>视图</a:t>
            </a:r>
            <a:r>
              <a:rPr lang="zh-CN" altLang="en-US" sz="3200" b="0" dirty="0" smtClean="0">
                <a:ea typeface="黑体" pitchFamily="2" charset="-122"/>
              </a:rPr>
              <a:t>设计</a:t>
            </a:r>
            <a:r>
              <a:rPr lang="en-US" altLang="zh-CN" sz="3200" b="0" dirty="0" smtClean="0">
                <a:ea typeface="黑体" pitchFamily="2" charset="-122"/>
              </a:rPr>
              <a:t>——</a:t>
            </a:r>
            <a:r>
              <a:rPr lang="zh-CN" altLang="en-US" sz="2800" dirty="0" smtClean="0">
                <a:ea typeface="仿宋_GB2312" pitchFamily="49" charset="-122"/>
              </a:rPr>
              <a:t>选择局部应用</a:t>
            </a:r>
          </a:p>
        </p:txBody>
      </p:sp>
      <p:sp>
        <p:nvSpPr>
          <p:cNvPr id="69635" name="Rectangle 3"/>
          <p:cNvSpPr>
            <a:spLocks noGrp="1" noChangeArrowheads="1"/>
          </p:cNvSpPr>
          <p:nvPr>
            <p:ph type="body" idx="1"/>
          </p:nvPr>
        </p:nvSpPr>
        <p:spPr>
          <a:xfrm>
            <a:off x="107950" y="836712"/>
            <a:ext cx="8820150" cy="1511300"/>
          </a:xfrm>
        </p:spPr>
        <p:txBody>
          <a:bodyPr/>
          <a:lstStyle/>
          <a:p>
            <a:pPr eaLnBrk="1" hangingPunct="1">
              <a:lnSpc>
                <a:spcPct val="180000"/>
              </a:lnSpc>
              <a:spcBef>
                <a:spcPct val="60000"/>
              </a:spcBef>
            </a:pPr>
            <a:r>
              <a:rPr lang="zh-CN" altLang="en-US" sz="1800" b="1" dirty="0" smtClean="0">
                <a:ea typeface="宋体" pitchFamily="2" charset="-122"/>
              </a:rPr>
              <a:t>在多层的数据流图中选择一个适当层次的数据流图，作为设计分</a:t>
            </a:r>
            <a:r>
              <a:rPr lang="en-US" altLang="zh-CN" sz="1800" b="1" dirty="0" smtClean="0">
                <a:ea typeface="宋体" pitchFamily="2" charset="-122"/>
              </a:rPr>
              <a:t>E-R</a:t>
            </a:r>
            <a:r>
              <a:rPr lang="zh-CN" altLang="en-US" sz="1800" b="1" dirty="0" smtClean="0">
                <a:ea typeface="宋体" pitchFamily="2" charset="-122"/>
              </a:rPr>
              <a:t>图的出发点 </a:t>
            </a:r>
          </a:p>
          <a:p>
            <a:pPr eaLnBrk="1" hangingPunct="1">
              <a:lnSpc>
                <a:spcPct val="180000"/>
              </a:lnSpc>
              <a:spcBef>
                <a:spcPct val="60000"/>
              </a:spcBef>
            </a:pPr>
            <a:r>
              <a:rPr lang="zh-CN" altLang="en-US" sz="1800" b="1" dirty="0" smtClean="0">
                <a:ea typeface="宋体" pitchFamily="2" charset="-122"/>
              </a:rPr>
              <a:t>通常以中层数据流图作为设计分</a:t>
            </a:r>
            <a:r>
              <a:rPr lang="en-US" altLang="zh-CN" sz="1800" b="1" dirty="0" smtClean="0">
                <a:ea typeface="宋体" pitchFamily="2" charset="-122"/>
              </a:rPr>
              <a:t>E-R</a:t>
            </a:r>
            <a:r>
              <a:rPr lang="zh-CN" altLang="en-US" sz="1800" b="1" dirty="0" smtClean="0">
                <a:ea typeface="宋体" pitchFamily="2" charset="-122"/>
              </a:rPr>
              <a:t>图的依据</a:t>
            </a:r>
          </a:p>
        </p:txBody>
      </p:sp>
      <p:pic>
        <p:nvPicPr>
          <p:cNvPr id="69636" name="Picture 4" descr="7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348880"/>
            <a:ext cx="718026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p:cTn id="7" dur="500" fill="hold"/>
                                        <p:tgtEl>
                                          <p:spTgt spid="69636"/>
                                        </p:tgtEl>
                                        <p:attrNameLst>
                                          <p:attrName>ppt_w</p:attrName>
                                        </p:attrNameLst>
                                      </p:cBhvr>
                                      <p:tavLst>
                                        <p:tav tm="0">
                                          <p:val>
                                            <p:fltVal val="0"/>
                                          </p:val>
                                        </p:tav>
                                        <p:tav tm="100000">
                                          <p:val>
                                            <p:strVal val="#ppt_w"/>
                                          </p:val>
                                        </p:tav>
                                      </p:tavLst>
                                    </p:anim>
                                    <p:anim calcmode="lin" valueType="num">
                                      <p:cBhvr>
                                        <p:cTn id="8" dur="500" fill="hold"/>
                                        <p:tgtEl>
                                          <p:spTgt spid="69636"/>
                                        </p:tgtEl>
                                        <p:attrNameLst>
                                          <p:attrName>ppt_h</p:attrName>
                                        </p:attrNameLst>
                                      </p:cBhvr>
                                      <p:tavLst>
                                        <p:tav tm="0">
                                          <p:val>
                                            <p:fltVal val="0"/>
                                          </p:val>
                                        </p:tav>
                                        <p:tav tm="100000">
                                          <p:val>
                                            <p:strVal val="#ppt_h"/>
                                          </p:val>
                                        </p:tav>
                                      </p:tavLst>
                                    </p:anim>
                                    <p:animEffect transition="in" filter="fade">
                                      <p:cBhvr>
                                        <p:cTn id="9"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 y="0"/>
            <a:ext cx="8244408"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§3.3.2  </a:t>
            </a:r>
            <a:r>
              <a:rPr lang="zh-CN" altLang="en-US" sz="3200" b="0" dirty="0">
                <a:ea typeface="黑体" pitchFamily="2" charset="-122"/>
              </a:rPr>
              <a:t>局部视图</a:t>
            </a:r>
            <a:r>
              <a:rPr lang="zh-CN" altLang="en-US" sz="3200" b="0" dirty="0" smtClean="0">
                <a:ea typeface="黑体" pitchFamily="2" charset="-122"/>
              </a:rPr>
              <a:t>设计</a:t>
            </a:r>
            <a:r>
              <a:rPr lang="en-US" altLang="zh-CN" sz="3200" b="0" dirty="0" smtClean="0">
                <a:ea typeface="黑体" pitchFamily="2" charset="-122"/>
              </a:rPr>
              <a:t>——</a:t>
            </a:r>
            <a:r>
              <a:rPr lang="zh-CN" altLang="en-US" sz="2800" dirty="0" smtClean="0">
                <a:latin typeface="仿宋_GB2312" pitchFamily="49" charset="-122"/>
                <a:ea typeface="仿宋_GB2312" pitchFamily="49" charset="-122"/>
              </a:rPr>
              <a:t>逐一设计分</a:t>
            </a:r>
            <a:r>
              <a:rPr lang="en-US" altLang="zh-CN" sz="2800" dirty="0" smtClean="0">
                <a:latin typeface="仿宋_GB2312" pitchFamily="49" charset="-122"/>
                <a:ea typeface="仿宋_GB2312" pitchFamily="49" charset="-122"/>
              </a:rPr>
              <a:t>E-R</a:t>
            </a:r>
            <a:r>
              <a:rPr lang="zh-CN" altLang="en-US" sz="2800" dirty="0" smtClean="0">
                <a:latin typeface="仿宋_GB2312" pitchFamily="49" charset="-122"/>
                <a:ea typeface="仿宋_GB2312" pitchFamily="49" charset="-122"/>
              </a:rPr>
              <a:t>图</a:t>
            </a:r>
          </a:p>
        </p:txBody>
      </p:sp>
      <p:sp>
        <p:nvSpPr>
          <p:cNvPr id="70659" name="Rectangle 3"/>
          <p:cNvSpPr>
            <a:spLocks noGrp="1" noChangeArrowheads="1"/>
          </p:cNvSpPr>
          <p:nvPr>
            <p:ph type="body" idx="1"/>
          </p:nvPr>
        </p:nvSpPr>
        <p:spPr>
          <a:xfrm>
            <a:off x="468313" y="1125538"/>
            <a:ext cx="8064500" cy="3671887"/>
          </a:xfrm>
        </p:spPr>
        <p:txBody>
          <a:bodyPr/>
          <a:lstStyle/>
          <a:p>
            <a:pPr eaLnBrk="1" hangingPunct="1">
              <a:lnSpc>
                <a:spcPct val="140000"/>
              </a:lnSpc>
            </a:pPr>
            <a:r>
              <a:rPr lang="zh-CN" altLang="en-US" b="1" dirty="0" smtClean="0">
                <a:ea typeface="宋体" pitchFamily="2" charset="-122"/>
              </a:rPr>
              <a:t>任务</a:t>
            </a:r>
          </a:p>
          <a:p>
            <a:pPr lvl="1" eaLnBrk="1" hangingPunct="1">
              <a:lnSpc>
                <a:spcPct val="140000"/>
              </a:lnSpc>
            </a:pPr>
            <a:r>
              <a:rPr lang="zh-CN" altLang="en-US" sz="2000" b="1" dirty="0" smtClean="0">
                <a:ea typeface="宋体" pitchFamily="2" charset="-122"/>
              </a:rPr>
              <a:t>将各局部应用涉及的数据分别从数据字典中抽取出来</a:t>
            </a:r>
          </a:p>
          <a:p>
            <a:pPr lvl="1" eaLnBrk="1" hangingPunct="1">
              <a:lnSpc>
                <a:spcPct val="140000"/>
              </a:lnSpc>
            </a:pPr>
            <a:r>
              <a:rPr lang="zh-CN" altLang="en-US" sz="2000" b="1" dirty="0" smtClean="0">
                <a:ea typeface="宋体" pitchFamily="2" charset="-122"/>
              </a:rPr>
              <a:t>参照数据流图，标定各局部应用中的实体、实体的属性、标识实体的码</a:t>
            </a:r>
          </a:p>
          <a:p>
            <a:pPr lvl="1" eaLnBrk="1" hangingPunct="1">
              <a:lnSpc>
                <a:spcPct val="140000"/>
              </a:lnSpc>
            </a:pPr>
            <a:r>
              <a:rPr lang="zh-CN" altLang="en-US" sz="2000" b="1" dirty="0" smtClean="0">
                <a:ea typeface="宋体" pitchFamily="2" charset="-122"/>
              </a:rPr>
              <a:t>确定实体之间的联系及其类型（</a:t>
            </a:r>
            <a:r>
              <a:rPr lang="en-US" altLang="zh-CN" sz="2000" b="1" dirty="0" smtClean="0">
                <a:ea typeface="宋体" pitchFamily="2" charset="-122"/>
              </a:rPr>
              <a:t>1:1</a:t>
            </a:r>
            <a:r>
              <a:rPr lang="zh-CN" altLang="en-US" sz="2000" b="1" dirty="0" smtClean="0">
                <a:ea typeface="宋体" pitchFamily="2" charset="-122"/>
              </a:rPr>
              <a:t>，</a:t>
            </a:r>
            <a:r>
              <a:rPr lang="en-US" altLang="zh-CN" sz="2000" b="1" dirty="0" smtClean="0">
                <a:ea typeface="宋体" pitchFamily="2" charset="-122"/>
              </a:rPr>
              <a:t>1:n</a:t>
            </a:r>
            <a:r>
              <a:rPr lang="zh-CN" altLang="en-US" sz="2000" b="1" dirty="0" smtClean="0">
                <a:ea typeface="宋体" pitchFamily="2" charset="-122"/>
              </a:rPr>
              <a:t>，</a:t>
            </a:r>
            <a:r>
              <a:rPr lang="en-US" altLang="zh-CN" sz="2000" b="1" dirty="0" smtClean="0">
                <a:ea typeface="宋体" pitchFamily="2" charset="-122"/>
              </a:rPr>
              <a:t>m:n</a:t>
            </a:r>
            <a:r>
              <a:rPr lang="zh-CN" altLang="en-US" sz="2000" b="1" dirty="0" smtClean="0">
                <a:ea typeface="宋体" pitchFamily="2" charset="-122"/>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8244407"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§3.3.2  </a:t>
            </a:r>
            <a:r>
              <a:rPr lang="zh-CN" altLang="en-US" sz="3200" b="0" dirty="0">
                <a:ea typeface="黑体" pitchFamily="2" charset="-122"/>
              </a:rPr>
              <a:t>局部视图设计</a:t>
            </a:r>
            <a:r>
              <a:rPr lang="en-US" altLang="zh-CN" sz="3200" b="0" dirty="0">
                <a:ea typeface="黑体" pitchFamily="2" charset="-122"/>
              </a:rPr>
              <a:t>——</a:t>
            </a:r>
            <a:r>
              <a:rPr lang="zh-CN" altLang="en-US" sz="2800" dirty="0">
                <a:latin typeface="仿宋_GB2312" pitchFamily="49" charset="-122"/>
                <a:ea typeface="仿宋_GB2312" pitchFamily="49" charset="-122"/>
              </a:rPr>
              <a:t>逐一设计分</a:t>
            </a:r>
            <a:r>
              <a:rPr lang="en-US" altLang="zh-CN" sz="2800" dirty="0">
                <a:latin typeface="仿宋_GB2312" pitchFamily="49" charset="-122"/>
                <a:ea typeface="仿宋_GB2312" pitchFamily="49" charset="-122"/>
              </a:rPr>
              <a:t>E-R</a:t>
            </a:r>
            <a:r>
              <a:rPr lang="zh-CN" altLang="en-US" sz="2800" dirty="0">
                <a:latin typeface="仿宋_GB2312" pitchFamily="49" charset="-122"/>
                <a:ea typeface="仿宋_GB2312" pitchFamily="49" charset="-122"/>
              </a:rPr>
              <a:t>图</a:t>
            </a:r>
            <a:endParaRPr lang="zh-CN" altLang="en-US" sz="3200" dirty="0" smtClean="0">
              <a:latin typeface="仿宋_GB2312" pitchFamily="49" charset="-122"/>
              <a:ea typeface="仿宋_GB2312" pitchFamily="49" charset="-122"/>
            </a:endParaRPr>
          </a:p>
        </p:txBody>
      </p:sp>
      <p:sp>
        <p:nvSpPr>
          <p:cNvPr id="71683" name="Rectangle 3"/>
          <p:cNvSpPr>
            <a:spLocks noGrp="1" noChangeArrowheads="1"/>
          </p:cNvSpPr>
          <p:nvPr>
            <p:ph type="body" idx="1"/>
          </p:nvPr>
        </p:nvSpPr>
        <p:spPr>
          <a:xfrm>
            <a:off x="179388" y="908050"/>
            <a:ext cx="8857108" cy="3961110"/>
          </a:xfrm>
        </p:spPr>
        <p:txBody>
          <a:bodyPr/>
          <a:lstStyle/>
          <a:p>
            <a:pPr eaLnBrk="1" hangingPunct="1">
              <a:lnSpc>
                <a:spcPct val="150000"/>
              </a:lnSpc>
            </a:pPr>
            <a:r>
              <a:rPr lang="zh-CN" altLang="en-US" sz="2400" b="1" dirty="0" smtClean="0">
                <a:ea typeface="宋体" pitchFamily="2" charset="-122"/>
              </a:rPr>
              <a:t>实体和属性的划分准则：</a:t>
            </a:r>
          </a:p>
          <a:p>
            <a:pPr lvl="1" eaLnBrk="1" hangingPunct="1">
              <a:lnSpc>
                <a:spcPct val="150000"/>
              </a:lnSpc>
              <a:buFont typeface="Wingdings" pitchFamily="2" charset="2"/>
              <a:buNone/>
            </a:pP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 属性不能再具有需要描述的性质，即属性必须是不可分的数据项，不能再由另一些属性组成；</a:t>
            </a:r>
          </a:p>
          <a:p>
            <a:pPr lvl="1" eaLnBrk="1" hangingPunct="1">
              <a:lnSpc>
                <a:spcPct val="150000"/>
              </a:lnSpc>
              <a:buFont typeface="Wingdings" pitchFamily="2" charset="2"/>
              <a:buNone/>
            </a:pPr>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 属性不能与其他实体具有联系，联系只发生在实体之间。</a:t>
            </a:r>
          </a:p>
          <a:p>
            <a:pPr lvl="1" eaLnBrk="1" hangingPunct="1">
              <a:lnSpc>
                <a:spcPct val="150000"/>
              </a:lnSpc>
              <a:buFont typeface="Wingdings" pitchFamily="2" charset="2"/>
              <a:buNone/>
            </a:pPr>
            <a:r>
              <a:rPr lang="zh-CN" altLang="en-US" dirty="0" smtClean="0">
                <a:ea typeface="宋体" pitchFamily="2" charset="-122"/>
              </a:rPr>
              <a:t>（</a:t>
            </a:r>
            <a:r>
              <a:rPr lang="en-US" altLang="zh-CN" dirty="0" smtClean="0">
                <a:ea typeface="宋体" pitchFamily="2" charset="-122"/>
              </a:rPr>
              <a:t>3</a:t>
            </a:r>
            <a:r>
              <a:rPr lang="zh-CN" altLang="en-US" dirty="0" smtClean="0">
                <a:ea typeface="宋体" pitchFamily="2" charset="-122"/>
              </a:rPr>
              <a:t>） 为了简化</a:t>
            </a:r>
            <a:r>
              <a:rPr lang="en-US" altLang="zh-CN" dirty="0" smtClean="0">
                <a:ea typeface="宋体" pitchFamily="2" charset="-122"/>
              </a:rPr>
              <a:t>E-R</a:t>
            </a:r>
            <a:r>
              <a:rPr lang="zh-CN" altLang="en-US" dirty="0" smtClean="0">
                <a:ea typeface="宋体" pitchFamily="2" charset="-122"/>
              </a:rPr>
              <a:t>图的处置，现实世界中的事物能作为属性对待的，量作 为属性对待。</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8244407" cy="836711"/>
          </a:xfrm>
        </p:spPr>
        <p:txBody>
          <a:bodyPr/>
          <a:lstStyle/>
          <a:p>
            <a:pPr eaLnBrk="1" hangingPunct="1"/>
            <a:r>
              <a:rPr lang="en-US" altLang="zh-CN" sz="3200" b="0" dirty="0">
                <a:latin typeface="Times New Roman" pitchFamily="18" charset="0"/>
                <a:ea typeface="宋体" pitchFamily="2" charset="-122"/>
                <a:cs typeface="Times New Roman" pitchFamily="18" charset="0"/>
              </a:rPr>
              <a:t>§3.3.2  </a:t>
            </a:r>
            <a:r>
              <a:rPr lang="zh-CN" altLang="en-US" sz="3200" b="0" dirty="0">
                <a:ea typeface="黑体" pitchFamily="2" charset="-122"/>
              </a:rPr>
              <a:t>局部视图设计</a:t>
            </a:r>
            <a:r>
              <a:rPr lang="en-US" altLang="zh-CN" sz="3200" b="0" dirty="0">
                <a:ea typeface="黑体" pitchFamily="2" charset="-122"/>
              </a:rPr>
              <a:t>——</a:t>
            </a:r>
            <a:r>
              <a:rPr lang="zh-CN" altLang="en-US" sz="2800" dirty="0">
                <a:latin typeface="仿宋_GB2312" pitchFamily="49" charset="-122"/>
                <a:ea typeface="仿宋_GB2312" pitchFamily="49" charset="-122"/>
              </a:rPr>
              <a:t>逐一设计分</a:t>
            </a:r>
            <a:r>
              <a:rPr lang="en-US" altLang="zh-CN" sz="2800" dirty="0">
                <a:latin typeface="仿宋_GB2312" pitchFamily="49" charset="-122"/>
                <a:ea typeface="仿宋_GB2312" pitchFamily="49" charset="-122"/>
              </a:rPr>
              <a:t>E-R</a:t>
            </a:r>
            <a:r>
              <a:rPr lang="zh-CN" altLang="en-US" sz="2800" dirty="0">
                <a:latin typeface="仿宋_GB2312" pitchFamily="49" charset="-122"/>
                <a:ea typeface="仿宋_GB2312" pitchFamily="49" charset="-122"/>
              </a:rPr>
              <a:t>图</a:t>
            </a:r>
            <a:endParaRPr lang="zh-CN" altLang="en-US" sz="3200" dirty="0" smtClean="0">
              <a:latin typeface="仿宋_GB2312" pitchFamily="49" charset="-122"/>
              <a:ea typeface="仿宋_GB2312" pitchFamily="49" charset="-122"/>
            </a:endParaRPr>
          </a:p>
        </p:txBody>
      </p:sp>
      <p:sp>
        <p:nvSpPr>
          <p:cNvPr id="72707" name="Rectangle 3"/>
          <p:cNvSpPr>
            <a:spLocks noChangeArrowheads="1"/>
          </p:cNvSpPr>
          <p:nvPr/>
        </p:nvSpPr>
        <p:spPr bwMode="auto">
          <a:xfrm>
            <a:off x="4932363" y="5589588"/>
            <a:ext cx="244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p>
            <a:pPr algn="l"/>
            <a:r>
              <a:rPr kumimoji="1" lang="zh-CN" altLang="en-US" sz="2000"/>
              <a:t>职称作为一个实体</a:t>
            </a:r>
          </a:p>
        </p:txBody>
      </p:sp>
      <p:pic>
        <p:nvPicPr>
          <p:cNvPr id="72708" name="Picture 4" descr="7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1366838"/>
            <a:ext cx="64087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5"/>
          <p:cNvSpPr txBox="1">
            <a:spLocks noChangeArrowheads="1"/>
          </p:cNvSpPr>
          <p:nvPr/>
        </p:nvSpPr>
        <p:spPr bwMode="auto">
          <a:xfrm>
            <a:off x="323850" y="1196975"/>
            <a:ext cx="2663825" cy="2708275"/>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l" eaLnBrk="1" hangingPunct="1">
              <a:spcBef>
                <a:spcPct val="50000"/>
              </a:spcBef>
            </a:pPr>
            <a:r>
              <a:rPr lang="en-US" altLang="zh-CN" sz="2000" dirty="0"/>
              <a:t>  </a:t>
            </a:r>
            <a:r>
              <a:rPr lang="zh-CN" altLang="en-US" sz="2000" dirty="0"/>
              <a:t>职称如果没有和工资</a:t>
            </a:r>
          </a:p>
          <a:p>
            <a:pPr algn="l" eaLnBrk="1" hangingPunct="1">
              <a:spcBef>
                <a:spcPct val="50000"/>
              </a:spcBef>
            </a:pPr>
            <a:r>
              <a:rPr lang="zh-CN" altLang="en-US" sz="2000" dirty="0"/>
              <a:t>福利挂钩，没有需要</a:t>
            </a:r>
          </a:p>
          <a:p>
            <a:pPr algn="l" eaLnBrk="1" hangingPunct="1">
              <a:spcBef>
                <a:spcPct val="50000"/>
              </a:spcBef>
            </a:pPr>
            <a:r>
              <a:rPr lang="zh-CN" altLang="en-US" sz="2000" dirty="0"/>
              <a:t>进一步描述的特性，</a:t>
            </a:r>
          </a:p>
          <a:p>
            <a:pPr algn="l" eaLnBrk="1" hangingPunct="1">
              <a:spcBef>
                <a:spcPct val="50000"/>
              </a:spcBef>
            </a:pPr>
            <a:r>
              <a:rPr lang="zh-CN" altLang="en-US" sz="2000" dirty="0"/>
              <a:t>则可以作为属性，如</a:t>
            </a:r>
          </a:p>
          <a:p>
            <a:pPr algn="l" eaLnBrk="1" hangingPunct="1">
              <a:spcBef>
                <a:spcPct val="50000"/>
              </a:spcBef>
            </a:pPr>
            <a:r>
              <a:rPr lang="zh-CN" altLang="en-US" sz="2000" dirty="0"/>
              <a:t>上图；否则如下图所</a:t>
            </a:r>
          </a:p>
          <a:p>
            <a:pPr algn="l" eaLnBrk="1" hangingPunct="1">
              <a:spcBef>
                <a:spcPct val="50000"/>
              </a:spcBef>
            </a:pPr>
            <a:r>
              <a:rPr lang="zh-CN" altLang="en-US" sz="2000" dirty="0"/>
              <a:t>示</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8244407" cy="836712"/>
          </a:xfrm>
        </p:spPr>
        <p:txBody>
          <a:bodyPr/>
          <a:lstStyle/>
          <a:p>
            <a:pPr eaLnBrk="1" hangingPunct="1"/>
            <a:r>
              <a:rPr lang="en-US" altLang="zh-CN" sz="3200" b="0" dirty="0">
                <a:latin typeface="Times New Roman" pitchFamily="18" charset="0"/>
                <a:ea typeface="宋体" pitchFamily="2" charset="-122"/>
                <a:cs typeface="Times New Roman" pitchFamily="18" charset="0"/>
              </a:rPr>
              <a:t>§3.3.2  </a:t>
            </a:r>
            <a:r>
              <a:rPr lang="zh-CN" altLang="en-US" sz="3200" b="0" dirty="0">
                <a:ea typeface="黑体" pitchFamily="2" charset="-122"/>
              </a:rPr>
              <a:t>局部视图设计</a:t>
            </a:r>
            <a:r>
              <a:rPr lang="en-US" altLang="zh-CN" sz="3200" b="0" dirty="0">
                <a:ea typeface="黑体" pitchFamily="2" charset="-122"/>
              </a:rPr>
              <a:t>——</a:t>
            </a:r>
            <a:r>
              <a:rPr lang="zh-CN" altLang="en-US" sz="2800" dirty="0">
                <a:latin typeface="仿宋_GB2312" pitchFamily="49" charset="-122"/>
                <a:ea typeface="仿宋_GB2312" pitchFamily="49" charset="-122"/>
              </a:rPr>
              <a:t>逐一设计分</a:t>
            </a:r>
            <a:r>
              <a:rPr lang="en-US" altLang="zh-CN" sz="2800" dirty="0">
                <a:latin typeface="仿宋_GB2312" pitchFamily="49" charset="-122"/>
                <a:ea typeface="仿宋_GB2312" pitchFamily="49" charset="-122"/>
              </a:rPr>
              <a:t>E-R</a:t>
            </a:r>
            <a:r>
              <a:rPr lang="zh-CN" altLang="en-US" sz="2800" dirty="0">
                <a:latin typeface="仿宋_GB2312" pitchFamily="49" charset="-122"/>
                <a:ea typeface="仿宋_GB2312" pitchFamily="49" charset="-122"/>
              </a:rPr>
              <a:t>图</a:t>
            </a:r>
            <a:endParaRPr lang="zh-CN" altLang="en-US" sz="3200" dirty="0" smtClean="0">
              <a:latin typeface="仿宋_GB2312" pitchFamily="49" charset="-122"/>
              <a:ea typeface="仿宋_GB2312" pitchFamily="49" charset="-122"/>
            </a:endParaRPr>
          </a:p>
        </p:txBody>
      </p:sp>
      <p:sp>
        <p:nvSpPr>
          <p:cNvPr id="73731" name="Rectangle 3"/>
          <p:cNvSpPr>
            <a:spLocks noChangeArrowheads="1"/>
          </p:cNvSpPr>
          <p:nvPr/>
        </p:nvSpPr>
        <p:spPr bwMode="auto">
          <a:xfrm>
            <a:off x="539750" y="5381625"/>
            <a:ext cx="8135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p>
            <a:pPr algn="l"/>
            <a:r>
              <a:rPr kumimoji="1" lang="zh-CN" altLang="en-US" sz="2000"/>
              <a:t>若病房还要与医生实体发生联系，则根据准则二，病房作为一个实体</a:t>
            </a:r>
          </a:p>
        </p:txBody>
      </p:sp>
      <p:pic>
        <p:nvPicPr>
          <p:cNvPr id="73732" name="Picture 4" descr="7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484313"/>
            <a:ext cx="8280400"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4924" y="0"/>
            <a:ext cx="8209483" cy="752475"/>
          </a:xfrm>
        </p:spPr>
        <p:txBody>
          <a:bodyPr/>
          <a:lstStyle/>
          <a:p>
            <a:pPr eaLnBrk="1" hangingPunct="1"/>
            <a:r>
              <a:rPr lang="en-US" altLang="zh-CN" sz="3200" b="0" dirty="0">
                <a:latin typeface="Times New Roman" pitchFamily="18" charset="0"/>
                <a:ea typeface="宋体" pitchFamily="2" charset="-122"/>
                <a:cs typeface="Times New Roman" pitchFamily="18" charset="0"/>
              </a:rPr>
              <a:t>§3.3.2  </a:t>
            </a:r>
            <a:r>
              <a:rPr lang="zh-CN" altLang="en-US" sz="3200" b="0" dirty="0">
                <a:ea typeface="黑体" pitchFamily="2" charset="-122"/>
              </a:rPr>
              <a:t>局部视图设计</a:t>
            </a:r>
            <a:r>
              <a:rPr lang="en-US" altLang="zh-CN" sz="3200" b="0" dirty="0">
                <a:ea typeface="黑体" pitchFamily="2" charset="-122"/>
              </a:rPr>
              <a:t>——</a:t>
            </a:r>
            <a:r>
              <a:rPr lang="zh-CN" altLang="en-US" sz="2800" dirty="0">
                <a:latin typeface="仿宋_GB2312" pitchFamily="49" charset="-122"/>
                <a:ea typeface="仿宋_GB2312" pitchFamily="49" charset="-122"/>
              </a:rPr>
              <a:t>逐一设计分</a:t>
            </a:r>
            <a:r>
              <a:rPr lang="en-US" altLang="zh-CN" sz="2800" dirty="0">
                <a:latin typeface="仿宋_GB2312" pitchFamily="49" charset="-122"/>
                <a:ea typeface="仿宋_GB2312" pitchFamily="49" charset="-122"/>
              </a:rPr>
              <a:t>E-R</a:t>
            </a:r>
            <a:r>
              <a:rPr lang="zh-CN" altLang="en-US" sz="2800" dirty="0">
                <a:latin typeface="仿宋_GB2312" pitchFamily="49" charset="-122"/>
                <a:ea typeface="仿宋_GB2312" pitchFamily="49" charset="-122"/>
              </a:rPr>
              <a:t>图</a:t>
            </a:r>
            <a:endParaRPr lang="zh-CN" altLang="en-US" sz="3200" dirty="0" smtClean="0">
              <a:latin typeface="仿宋_GB2312" pitchFamily="49" charset="-122"/>
              <a:ea typeface="仿宋_GB2312" pitchFamily="49" charset="-122"/>
            </a:endParaRPr>
          </a:p>
        </p:txBody>
      </p:sp>
      <p:sp>
        <p:nvSpPr>
          <p:cNvPr id="74755" name="Rectangle 3"/>
          <p:cNvSpPr>
            <a:spLocks noChangeArrowheads="1"/>
          </p:cNvSpPr>
          <p:nvPr/>
        </p:nvSpPr>
        <p:spPr bwMode="auto">
          <a:xfrm>
            <a:off x="395288" y="4392613"/>
            <a:ext cx="835342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p>
            <a:pPr algn="l">
              <a:lnSpc>
                <a:spcPct val="150000"/>
              </a:lnSpc>
            </a:pPr>
            <a:r>
              <a:rPr kumimoji="1" lang="en-US" altLang="zh-CN" dirty="0"/>
              <a:t>       </a:t>
            </a:r>
            <a:r>
              <a:rPr kumimoji="1" lang="zh-CN" altLang="en-US" dirty="0"/>
              <a:t>如果一种货物只存放在一个仓库中，则可以把仓库的仓库号作为描述货物存放地点的属性，但是若一种货物可以存放到多个仓库中，而且仓库本身又各种属性（比如面积），以及仓库可能会和其它实体发生联系（比如与职工发生管理上的联系），则仓库作为一个实体。</a:t>
            </a:r>
          </a:p>
        </p:txBody>
      </p:sp>
      <p:pic>
        <p:nvPicPr>
          <p:cNvPr id="74756" name="Picture 4" descr="7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908050"/>
            <a:ext cx="83534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200" b="0" dirty="0" smtClean="0">
                <a:latin typeface="Times New Roman" pitchFamily="18" charset="0"/>
                <a:ea typeface="黑体" pitchFamily="2" charset="-122"/>
                <a:cs typeface="Times New Roman" pitchFamily="18" charset="0"/>
              </a:rPr>
              <a:t>§3.4  </a:t>
            </a:r>
            <a:r>
              <a:rPr lang="zh-CN" altLang="en-US" sz="3000" dirty="0" smtClean="0">
                <a:latin typeface="宋体" pitchFamily="2" charset="-122"/>
                <a:ea typeface="宋体" pitchFamily="2" charset="-122"/>
              </a:rPr>
              <a:t>视图的集成</a:t>
            </a:r>
          </a:p>
        </p:txBody>
      </p:sp>
      <p:sp>
        <p:nvSpPr>
          <p:cNvPr id="75779" name="Rectangle 3"/>
          <p:cNvSpPr>
            <a:spLocks noGrp="1" noChangeArrowheads="1"/>
          </p:cNvSpPr>
          <p:nvPr>
            <p:ph type="body" idx="1"/>
          </p:nvPr>
        </p:nvSpPr>
        <p:spPr>
          <a:xfrm>
            <a:off x="457200" y="1268413"/>
            <a:ext cx="8229600" cy="1655762"/>
          </a:xfrm>
        </p:spPr>
        <p:txBody>
          <a:bodyPr/>
          <a:lstStyle/>
          <a:p>
            <a:pPr eaLnBrk="1" hangingPunct="1">
              <a:lnSpc>
                <a:spcPct val="170000"/>
              </a:lnSpc>
            </a:pPr>
            <a:r>
              <a:rPr lang="zh-CN" altLang="en-US" sz="2400" b="1" smtClean="0">
                <a:ea typeface="宋体" pitchFamily="2" charset="-122"/>
              </a:rPr>
              <a:t>各个局部视图即分</a:t>
            </a:r>
            <a:r>
              <a:rPr lang="en-US" altLang="zh-CN" sz="2400" b="1" smtClean="0">
                <a:ea typeface="宋体" pitchFamily="2" charset="-122"/>
              </a:rPr>
              <a:t>E-R</a:t>
            </a:r>
            <a:r>
              <a:rPr lang="zh-CN" altLang="en-US" sz="2400" b="1" smtClean="0">
                <a:ea typeface="宋体" pitchFamily="2" charset="-122"/>
              </a:rPr>
              <a:t>图建立好后，还需要对它们进行合并，集成为一个整体的数据概念结构即总</a:t>
            </a:r>
            <a:r>
              <a:rPr lang="en-US" altLang="zh-CN" sz="2400" b="1" smtClean="0">
                <a:ea typeface="宋体" pitchFamily="2" charset="-122"/>
              </a:rPr>
              <a:t>E-R</a:t>
            </a:r>
            <a:r>
              <a:rPr lang="zh-CN" altLang="en-US" sz="2400" b="1" smtClean="0">
                <a:ea typeface="宋体" pitchFamily="2" charset="-122"/>
              </a:rPr>
              <a:t>图。</a:t>
            </a:r>
          </a:p>
          <a:p>
            <a:pPr eaLnBrk="1" hangingPunct="1"/>
            <a:endParaRPr lang="en-US" altLang="zh-CN" sz="2400" smtClean="0">
              <a:ea typeface="宋体"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4" descr="725"/>
          <p:cNvPicPr>
            <a:picLocks noChangeAspect="1" noChangeArrowheads="1"/>
          </p:cNvPicPr>
          <p:nvPr/>
        </p:nvPicPr>
        <p:blipFill>
          <a:blip r:embed="rId2">
            <a:extLst>
              <a:ext uri="{28A0092B-C50C-407E-A947-70E740481C1C}">
                <a14:useLocalDpi xmlns:a14="http://schemas.microsoft.com/office/drawing/2010/main" val="0"/>
              </a:ext>
            </a:extLst>
          </a:blip>
          <a:srcRect r="44945" b="6844"/>
          <a:stretch>
            <a:fillRect/>
          </a:stretch>
        </p:blipFill>
        <p:spPr bwMode="auto">
          <a:xfrm>
            <a:off x="1403648" y="2348880"/>
            <a:ext cx="5400675"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Rectangle 2"/>
          <p:cNvSpPr>
            <a:spLocks noGrp="1" noChangeArrowheads="1"/>
          </p:cNvSpPr>
          <p:nvPr>
            <p:ph type="title"/>
          </p:nvPr>
        </p:nvSpPr>
        <p:spPr>
          <a:xfrm>
            <a:off x="0" y="0"/>
            <a:ext cx="8244407" cy="836711"/>
          </a:xfrm>
        </p:spPr>
        <p:txBody>
          <a:bodyPr/>
          <a:lstStyle/>
          <a:p>
            <a:pPr eaLnBrk="1" hangingPunct="1"/>
            <a:r>
              <a:rPr lang="zh-CN" altLang="en-US" sz="3200" b="0" dirty="0" smtClean="0">
                <a:latin typeface="宋体" pitchFamily="2" charset="-122"/>
                <a:ea typeface="宋体" pitchFamily="2" charset="-122"/>
              </a:rPr>
              <a:t>视图集成的两种方式</a:t>
            </a:r>
          </a:p>
        </p:txBody>
      </p:sp>
      <p:sp>
        <p:nvSpPr>
          <p:cNvPr id="76804" name="Rectangle 3"/>
          <p:cNvSpPr>
            <a:spLocks noGrp="1" noChangeArrowheads="1"/>
          </p:cNvSpPr>
          <p:nvPr>
            <p:ph type="body" idx="1"/>
          </p:nvPr>
        </p:nvSpPr>
        <p:spPr>
          <a:xfrm>
            <a:off x="457200" y="981075"/>
            <a:ext cx="8229600" cy="1871663"/>
          </a:xfrm>
        </p:spPr>
        <p:txBody>
          <a:bodyPr/>
          <a:lstStyle/>
          <a:p>
            <a:pPr eaLnBrk="1" hangingPunct="1">
              <a:lnSpc>
                <a:spcPct val="150000"/>
              </a:lnSpc>
            </a:pPr>
            <a:r>
              <a:rPr lang="zh-CN" altLang="en-US" sz="2400" b="1" dirty="0" smtClean="0">
                <a:ea typeface="宋体" pitchFamily="2" charset="-122"/>
              </a:rPr>
              <a:t>（</a:t>
            </a:r>
            <a:r>
              <a:rPr lang="en-US" altLang="zh-CN" sz="2400" b="1" dirty="0" smtClean="0">
                <a:ea typeface="宋体" pitchFamily="2" charset="-122"/>
              </a:rPr>
              <a:t>1</a:t>
            </a:r>
            <a:r>
              <a:rPr lang="zh-CN" altLang="en-US" sz="2400" b="1" dirty="0" smtClean="0">
                <a:ea typeface="宋体" pitchFamily="2" charset="-122"/>
              </a:rPr>
              <a:t>）多个分</a:t>
            </a:r>
            <a:r>
              <a:rPr lang="en-US" altLang="zh-CN" sz="2400" b="1" dirty="0" smtClean="0">
                <a:ea typeface="宋体" pitchFamily="2" charset="-122"/>
              </a:rPr>
              <a:t>E-R</a:t>
            </a:r>
            <a:r>
              <a:rPr lang="zh-CN" altLang="en-US" sz="2400" b="1" dirty="0" smtClean="0">
                <a:ea typeface="宋体" pitchFamily="2" charset="-122"/>
              </a:rPr>
              <a:t>图一次集成 </a:t>
            </a:r>
          </a:p>
          <a:p>
            <a:pPr lvl="2" eaLnBrk="1" hangingPunct="1">
              <a:lnSpc>
                <a:spcPct val="150000"/>
              </a:lnSpc>
              <a:buFont typeface="Wingdings" pitchFamily="2" charset="2"/>
              <a:buChar char="Ø"/>
            </a:pPr>
            <a:r>
              <a:rPr lang="zh-CN" altLang="en-US" dirty="0" smtClean="0">
                <a:ea typeface="宋体" pitchFamily="2" charset="-122"/>
              </a:rPr>
              <a:t>  一次集成多个分</a:t>
            </a:r>
            <a:r>
              <a:rPr lang="en-US" altLang="zh-CN" dirty="0" smtClean="0">
                <a:ea typeface="宋体" pitchFamily="2" charset="-122"/>
              </a:rPr>
              <a:t>E-R</a:t>
            </a:r>
            <a:r>
              <a:rPr lang="zh-CN" altLang="en-US" dirty="0" smtClean="0">
                <a:ea typeface="宋体" pitchFamily="2" charset="-122"/>
              </a:rPr>
              <a:t>图</a:t>
            </a:r>
          </a:p>
          <a:p>
            <a:pPr lvl="2" eaLnBrk="1" hangingPunct="1">
              <a:lnSpc>
                <a:spcPct val="150000"/>
              </a:lnSpc>
              <a:buFont typeface="Wingdings" pitchFamily="2" charset="2"/>
              <a:buChar char="Ø"/>
            </a:pPr>
            <a:r>
              <a:rPr lang="zh-CN" altLang="en-US" dirty="0" smtClean="0">
                <a:ea typeface="宋体" pitchFamily="2" charset="-122"/>
              </a:rPr>
              <a:t>  通常用于局部视图比较简单时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p:cTn id="7" dur="500" fill="hold"/>
                                        <p:tgtEl>
                                          <p:spTgt spid="76802"/>
                                        </p:tgtEl>
                                        <p:attrNameLst>
                                          <p:attrName>ppt_w</p:attrName>
                                        </p:attrNameLst>
                                      </p:cBhvr>
                                      <p:tavLst>
                                        <p:tav tm="0">
                                          <p:val>
                                            <p:fltVal val="0"/>
                                          </p:val>
                                        </p:tav>
                                        <p:tav tm="100000">
                                          <p:val>
                                            <p:strVal val="#ppt_w"/>
                                          </p:val>
                                        </p:tav>
                                      </p:tavLst>
                                    </p:anim>
                                    <p:anim calcmode="lin" valueType="num">
                                      <p:cBhvr>
                                        <p:cTn id="8" dur="500" fill="hold"/>
                                        <p:tgtEl>
                                          <p:spTgt spid="76802"/>
                                        </p:tgtEl>
                                        <p:attrNameLst>
                                          <p:attrName>ppt_h</p:attrName>
                                        </p:attrNameLst>
                                      </p:cBhvr>
                                      <p:tavLst>
                                        <p:tav tm="0">
                                          <p:val>
                                            <p:fltVal val="0"/>
                                          </p:val>
                                        </p:tav>
                                        <p:tav tm="100000">
                                          <p:val>
                                            <p:strVal val="#ppt_h"/>
                                          </p:val>
                                        </p:tav>
                                      </p:tavLst>
                                    </p:anim>
                                    <p:animEffect transition="in" filter="fade">
                                      <p:cBhvr>
                                        <p:cTn id="9"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725"/>
          <p:cNvPicPr>
            <a:picLocks noChangeAspect="1" noChangeArrowheads="1"/>
          </p:cNvPicPr>
          <p:nvPr/>
        </p:nvPicPr>
        <p:blipFill>
          <a:blip r:embed="rId2" cstate="print">
            <a:extLst>
              <a:ext uri="{28A0092B-C50C-407E-A947-70E740481C1C}">
                <a14:useLocalDpi xmlns:a14="http://schemas.microsoft.com/office/drawing/2010/main" val="0"/>
              </a:ext>
            </a:extLst>
          </a:blip>
          <a:srcRect l="55432" b="7477"/>
          <a:stretch>
            <a:fillRect/>
          </a:stretch>
        </p:blipFill>
        <p:spPr bwMode="auto">
          <a:xfrm>
            <a:off x="1908175" y="2708275"/>
            <a:ext cx="4176713" cy="299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title"/>
          </p:nvPr>
        </p:nvSpPr>
        <p:spPr>
          <a:xfrm>
            <a:off x="0" y="44624"/>
            <a:ext cx="8244408" cy="792088"/>
          </a:xfrm>
        </p:spPr>
        <p:txBody>
          <a:bodyPr/>
          <a:lstStyle/>
          <a:p>
            <a:pPr eaLnBrk="1" hangingPunct="1"/>
            <a:r>
              <a:rPr lang="zh-CN" altLang="en-US" sz="3200" b="0" dirty="0">
                <a:latin typeface="宋体" pitchFamily="2" charset="-122"/>
                <a:ea typeface="宋体" pitchFamily="2" charset="-122"/>
              </a:rPr>
              <a:t>视图集成的两种方式</a:t>
            </a:r>
            <a:endParaRPr lang="zh-CN" altLang="en-US" sz="3200" b="0" dirty="0" smtClean="0">
              <a:ea typeface="仿宋_GB2312" pitchFamily="49" charset="-122"/>
            </a:endParaRPr>
          </a:p>
        </p:txBody>
      </p:sp>
      <p:sp>
        <p:nvSpPr>
          <p:cNvPr id="77828" name="Rectangle 4"/>
          <p:cNvSpPr>
            <a:spLocks noGrp="1" noChangeArrowheads="1"/>
          </p:cNvSpPr>
          <p:nvPr>
            <p:ph type="body" idx="1"/>
          </p:nvPr>
        </p:nvSpPr>
        <p:spPr>
          <a:xfrm>
            <a:off x="323528" y="1052736"/>
            <a:ext cx="8229600" cy="1239838"/>
          </a:xfrm>
        </p:spPr>
        <p:txBody>
          <a:bodyPr/>
          <a:lstStyle/>
          <a:p>
            <a:pPr eaLnBrk="1" hangingPunct="1">
              <a:lnSpc>
                <a:spcPct val="130000"/>
              </a:lnSpc>
            </a:pPr>
            <a:r>
              <a:rPr lang="zh-CN" altLang="en-US" b="1" dirty="0" smtClean="0">
                <a:ea typeface="宋体" pitchFamily="2" charset="-122"/>
              </a:rPr>
              <a:t>（</a:t>
            </a:r>
            <a:r>
              <a:rPr lang="en-US" altLang="zh-CN" b="1" dirty="0" smtClean="0">
                <a:ea typeface="宋体" pitchFamily="2" charset="-122"/>
              </a:rPr>
              <a:t>2</a:t>
            </a:r>
            <a:r>
              <a:rPr lang="zh-CN" altLang="en-US" b="1" dirty="0" smtClean="0">
                <a:ea typeface="宋体" pitchFamily="2" charset="-122"/>
              </a:rPr>
              <a:t>）逐步集成</a:t>
            </a:r>
          </a:p>
          <a:p>
            <a:pPr lvl="1" eaLnBrk="1" hangingPunct="1">
              <a:lnSpc>
                <a:spcPct val="130000"/>
              </a:lnSpc>
              <a:buFont typeface="Wingdings" pitchFamily="2" charset="2"/>
              <a:buNone/>
            </a:pPr>
            <a:r>
              <a:rPr lang="zh-CN" altLang="en-US" b="1" dirty="0" smtClean="0">
                <a:ea typeface="宋体" pitchFamily="2" charset="-122"/>
              </a:rPr>
              <a:t>       </a:t>
            </a:r>
            <a:r>
              <a:rPr lang="zh-CN" altLang="en-US" dirty="0" smtClean="0">
                <a:ea typeface="宋体" pitchFamily="2" charset="-122"/>
              </a:rPr>
              <a:t>用累加的方式一次集成两个分</a:t>
            </a:r>
            <a:r>
              <a:rPr lang="en-US" altLang="zh-CN" dirty="0" smtClean="0">
                <a:ea typeface="宋体" pitchFamily="2" charset="-122"/>
              </a:rPr>
              <a:t>E-R</a:t>
            </a:r>
            <a:r>
              <a:rPr lang="zh-CN" altLang="en-US" dirty="0" smtClean="0">
                <a:ea typeface="宋体" pitchFamily="2" charset="-122"/>
              </a:rPr>
              <a:t>图 </a:t>
            </a:r>
            <a:endParaRPr lang="zh-CN" altLang="en-US" sz="200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p:cTn id="7" dur="500" fill="hold"/>
                                        <p:tgtEl>
                                          <p:spTgt spid="77826"/>
                                        </p:tgtEl>
                                        <p:attrNameLst>
                                          <p:attrName>ppt_w</p:attrName>
                                        </p:attrNameLst>
                                      </p:cBhvr>
                                      <p:tavLst>
                                        <p:tav tm="0">
                                          <p:val>
                                            <p:fltVal val="0"/>
                                          </p:val>
                                        </p:tav>
                                        <p:tav tm="100000">
                                          <p:val>
                                            <p:strVal val="#ppt_w"/>
                                          </p:val>
                                        </p:tav>
                                      </p:tavLst>
                                    </p:anim>
                                    <p:anim calcmode="lin" valueType="num">
                                      <p:cBhvr>
                                        <p:cTn id="8" dur="500" fill="hold"/>
                                        <p:tgtEl>
                                          <p:spTgt spid="77826"/>
                                        </p:tgtEl>
                                        <p:attrNameLst>
                                          <p:attrName>ppt_h</p:attrName>
                                        </p:attrNameLst>
                                      </p:cBhvr>
                                      <p:tavLst>
                                        <p:tav tm="0">
                                          <p:val>
                                            <p:fltVal val="0"/>
                                          </p:val>
                                        </p:tav>
                                        <p:tav tm="100000">
                                          <p:val>
                                            <p:strVal val="#ppt_h"/>
                                          </p:val>
                                        </p:tav>
                                      </p:tavLst>
                                    </p:anim>
                                    <p:animEffect transition="in" filter="fade">
                                      <p:cBhvr>
                                        <p:cTn id="9"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a:t>
            </a:r>
            <a:r>
              <a:rPr lang="en-US" altLang="zh-CN" sz="3200" dirty="0" smtClean="0">
                <a:latin typeface="Times New Roman" pitchFamily="18" charset="0"/>
                <a:ea typeface="宋体" pitchFamily="2" charset="-122"/>
                <a:cs typeface="Times New Roman" pitchFamily="18" charset="0"/>
              </a:rPr>
              <a:t>1.2  </a:t>
            </a:r>
            <a:r>
              <a:rPr lang="zh-CN" altLang="en-US" sz="3200" dirty="0" smtClean="0">
                <a:latin typeface="宋体" pitchFamily="2" charset="-122"/>
                <a:ea typeface="宋体" pitchFamily="2" charset="-122"/>
              </a:rPr>
              <a:t>数据库设计方法</a:t>
            </a:r>
          </a:p>
        </p:txBody>
      </p:sp>
      <p:sp>
        <p:nvSpPr>
          <p:cNvPr id="13315" name="Rectangle 3"/>
          <p:cNvSpPr>
            <a:spLocks noGrp="1" noChangeArrowheads="1"/>
          </p:cNvSpPr>
          <p:nvPr>
            <p:ph type="body" idx="1"/>
          </p:nvPr>
        </p:nvSpPr>
        <p:spPr>
          <a:xfrm>
            <a:off x="323850" y="1052513"/>
            <a:ext cx="8229600" cy="3456607"/>
          </a:xfrm>
        </p:spPr>
        <p:txBody>
          <a:bodyPr/>
          <a:lstStyle/>
          <a:p>
            <a:pPr eaLnBrk="1" hangingPunct="1">
              <a:lnSpc>
                <a:spcPct val="150000"/>
              </a:lnSpc>
            </a:pPr>
            <a:r>
              <a:rPr lang="en-US" altLang="zh-CN" sz="2400" b="1" dirty="0" smtClean="0">
                <a:ea typeface="宋体" pitchFamily="2" charset="-122"/>
              </a:rPr>
              <a:t> </a:t>
            </a:r>
            <a:r>
              <a:rPr lang="zh-CN" altLang="en-US" sz="2400" b="1" dirty="0" smtClean="0">
                <a:ea typeface="宋体" pitchFamily="2" charset="-122"/>
              </a:rPr>
              <a:t>早期的数据库设计：手工与经验相结合方法</a:t>
            </a:r>
            <a:r>
              <a:rPr lang="zh-CN" altLang="en-US" b="1" dirty="0" smtClean="0">
                <a:ea typeface="宋体" pitchFamily="2" charset="-122"/>
              </a:rPr>
              <a:t> </a:t>
            </a:r>
            <a:endParaRPr lang="zh-CN" altLang="en-US" sz="3200" b="1" dirty="0" smtClean="0">
              <a:ea typeface="宋体" pitchFamily="2" charset="-122"/>
            </a:endParaRPr>
          </a:p>
          <a:p>
            <a:pPr lvl="1" eaLnBrk="1" hangingPunct="1">
              <a:lnSpc>
                <a:spcPct val="150000"/>
              </a:lnSpc>
              <a:spcAft>
                <a:spcPct val="30000"/>
              </a:spcAft>
            </a:pPr>
            <a:r>
              <a:rPr lang="zh-CN" altLang="en-US" sz="2000" dirty="0" smtClean="0">
                <a:ea typeface="宋体" pitchFamily="2" charset="-122"/>
              </a:rPr>
              <a:t>设计质量与设计人员的经验和水平有直接关系</a:t>
            </a:r>
          </a:p>
          <a:p>
            <a:pPr lvl="1" eaLnBrk="1" hangingPunct="1">
              <a:lnSpc>
                <a:spcPct val="150000"/>
              </a:lnSpc>
              <a:spcAft>
                <a:spcPct val="30000"/>
              </a:spcAft>
            </a:pPr>
            <a:r>
              <a:rPr lang="zh-CN" altLang="en-US" sz="2000" dirty="0" smtClean="0">
                <a:ea typeface="宋体" pitchFamily="2" charset="-122"/>
              </a:rPr>
              <a:t>数据库运行一段时间后常常不同程度地发现各种问题，增加了维护代价</a:t>
            </a:r>
          </a:p>
          <a:p>
            <a:pPr eaLnBrk="1" hangingPunct="1"/>
            <a:r>
              <a:rPr lang="zh-CN" altLang="en-US" sz="2400" b="1" dirty="0" smtClean="0">
                <a:ea typeface="宋体" pitchFamily="2" charset="-122"/>
              </a:rPr>
              <a:t>规范设计法</a:t>
            </a:r>
          </a:p>
          <a:p>
            <a:pPr lvl="1" eaLnBrk="1" hangingPunct="1">
              <a:spcBef>
                <a:spcPct val="50000"/>
              </a:spcBef>
            </a:pPr>
            <a:r>
              <a:rPr lang="zh-CN" altLang="en-US" sz="2000" dirty="0" smtClean="0">
                <a:ea typeface="宋体" pitchFamily="2" charset="-122"/>
              </a:rPr>
              <a:t>基本思想：过程迭代和逐步求精</a:t>
            </a:r>
          </a:p>
          <a:p>
            <a:pPr eaLnBrk="1" hangingPunct="1"/>
            <a:endParaRPr lang="en-US" altLang="zh-CN" sz="2000" b="1" dirty="0" smtClean="0">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0"/>
            <a:ext cx="8244408" cy="836712"/>
          </a:xfrm>
        </p:spPr>
        <p:txBody>
          <a:bodyPr/>
          <a:lstStyle/>
          <a:p>
            <a:pPr eaLnBrk="1" hangingPunct="1"/>
            <a:r>
              <a:rPr lang="en-US" altLang="zh-CN" sz="3200" b="0" dirty="0">
                <a:latin typeface="Times New Roman" pitchFamily="18" charset="0"/>
                <a:ea typeface="黑体" pitchFamily="2" charset="-122"/>
                <a:cs typeface="Times New Roman" pitchFamily="18" charset="0"/>
              </a:rPr>
              <a:t>§</a:t>
            </a:r>
            <a:r>
              <a:rPr lang="en-US" altLang="zh-CN" sz="3200" b="0" dirty="0" smtClean="0">
                <a:latin typeface="Times New Roman" pitchFamily="18" charset="0"/>
                <a:ea typeface="黑体" pitchFamily="2" charset="-122"/>
                <a:cs typeface="Times New Roman" pitchFamily="18" charset="0"/>
              </a:rPr>
              <a:t>3.4  </a:t>
            </a:r>
            <a:r>
              <a:rPr lang="zh-CN" altLang="en-US" sz="3200" b="0" dirty="0" smtClean="0">
                <a:latin typeface="宋体" pitchFamily="2" charset="-122"/>
                <a:ea typeface="宋体" pitchFamily="2" charset="-122"/>
              </a:rPr>
              <a:t>视图的集成</a:t>
            </a:r>
          </a:p>
        </p:txBody>
      </p:sp>
      <p:sp>
        <p:nvSpPr>
          <p:cNvPr id="78851" name="Rectangle 3"/>
          <p:cNvSpPr>
            <a:spLocks noGrp="1" noChangeArrowheads="1"/>
          </p:cNvSpPr>
          <p:nvPr>
            <p:ph type="body" idx="1"/>
          </p:nvPr>
        </p:nvSpPr>
        <p:spPr>
          <a:xfrm>
            <a:off x="1835696" y="1124744"/>
            <a:ext cx="5986462" cy="3097213"/>
          </a:xfrm>
        </p:spPr>
        <p:txBody>
          <a:bodyPr/>
          <a:lstStyle/>
          <a:p>
            <a:pPr marL="533400" indent="-533400" eaLnBrk="1" hangingPunct="1">
              <a:lnSpc>
                <a:spcPct val="170000"/>
              </a:lnSpc>
            </a:pPr>
            <a:r>
              <a:rPr lang="zh-CN" altLang="en-US" sz="2400" b="1" dirty="0" smtClean="0">
                <a:ea typeface="宋体" pitchFamily="2" charset="-122"/>
              </a:rPr>
              <a:t>集成局部</a:t>
            </a:r>
            <a:r>
              <a:rPr lang="en-US" altLang="zh-CN" sz="2400" b="1" dirty="0" smtClean="0">
                <a:ea typeface="宋体" pitchFamily="2" charset="-122"/>
              </a:rPr>
              <a:t>E-R</a:t>
            </a:r>
            <a:r>
              <a:rPr lang="zh-CN" altLang="en-US" sz="2400" b="1" dirty="0" smtClean="0">
                <a:ea typeface="宋体" pitchFamily="2" charset="-122"/>
              </a:rPr>
              <a:t>图的步骤</a:t>
            </a:r>
          </a:p>
          <a:p>
            <a:pPr marL="914400" lvl="1" indent="-457200" eaLnBrk="1" hangingPunct="1">
              <a:lnSpc>
                <a:spcPct val="170000"/>
              </a:lnSpc>
              <a:buFont typeface="Wingdings" pitchFamily="2" charset="2"/>
              <a:buNone/>
            </a:pPr>
            <a:r>
              <a:rPr lang="en-US" altLang="zh-CN" dirty="0" smtClean="0">
                <a:ea typeface="宋体" pitchFamily="2" charset="-122"/>
              </a:rPr>
              <a:t>    1. </a:t>
            </a:r>
            <a:r>
              <a:rPr lang="zh-CN" altLang="en-US" dirty="0" smtClean="0">
                <a:ea typeface="宋体" pitchFamily="2" charset="-122"/>
              </a:rPr>
              <a:t>合并</a:t>
            </a:r>
          </a:p>
          <a:p>
            <a:pPr marL="914400" lvl="1" indent="-457200" eaLnBrk="1" hangingPunct="1">
              <a:lnSpc>
                <a:spcPct val="170000"/>
              </a:lnSpc>
              <a:buFont typeface="Wingdings" pitchFamily="2" charset="2"/>
              <a:buNone/>
            </a:pPr>
            <a:r>
              <a:rPr lang="en-US" altLang="zh-CN" dirty="0" smtClean="0">
                <a:ea typeface="宋体" pitchFamily="2" charset="-122"/>
              </a:rPr>
              <a:t>    2. </a:t>
            </a:r>
            <a:r>
              <a:rPr lang="zh-CN" altLang="en-US" dirty="0" smtClean="0">
                <a:ea typeface="宋体" pitchFamily="2" charset="-122"/>
              </a:rPr>
              <a:t>修改与重构</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624"/>
            <a:ext cx="8244408" cy="792088"/>
          </a:xfrm>
        </p:spPr>
        <p:txBody>
          <a:bodyPr/>
          <a:lstStyle/>
          <a:p>
            <a:pPr eaLnBrk="1" hangingPunct="1"/>
            <a:r>
              <a:rPr lang="en-US" altLang="zh-CN" sz="3200" b="0" dirty="0">
                <a:latin typeface="Times New Roman" pitchFamily="18" charset="0"/>
                <a:ea typeface="黑体" pitchFamily="2" charset="-122"/>
                <a:cs typeface="Times New Roman" pitchFamily="18" charset="0"/>
              </a:rPr>
              <a:t>§3.4  </a:t>
            </a:r>
            <a:r>
              <a:rPr lang="zh-CN" altLang="en-US" sz="3200" b="0" dirty="0">
                <a:latin typeface="宋体" pitchFamily="2" charset="-122"/>
                <a:ea typeface="宋体" pitchFamily="2" charset="-122"/>
              </a:rPr>
              <a:t>视图的集成</a:t>
            </a:r>
            <a:endParaRPr lang="zh-CN" altLang="en-US" sz="3200" dirty="0" smtClean="0">
              <a:ea typeface="黑体" pitchFamily="2" charset="-122"/>
            </a:endParaRPr>
          </a:p>
        </p:txBody>
      </p:sp>
      <p:pic>
        <p:nvPicPr>
          <p:cNvPr id="79875" name="Picture 3" descr="7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1196975"/>
            <a:ext cx="6121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4"/>
          <p:cNvSpPr txBox="1">
            <a:spLocks noChangeArrowheads="1"/>
          </p:cNvSpPr>
          <p:nvPr/>
        </p:nvSpPr>
        <p:spPr bwMode="auto">
          <a:xfrm>
            <a:off x="4064000" y="5734050"/>
            <a:ext cx="1947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a:t>视图集成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z="2800" dirty="0" smtClean="0">
                <a:ea typeface="宋体" pitchFamily="2" charset="-122"/>
              </a:rPr>
              <a:t>合并分</a:t>
            </a:r>
            <a:r>
              <a:rPr lang="en-US" altLang="zh-CN" sz="2800" dirty="0" smtClean="0">
                <a:ea typeface="宋体" pitchFamily="2" charset="-122"/>
              </a:rPr>
              <a:t>E-R</a:t>
            </a:r>
            <a:r>
              <a:rPr lang="zh-CN" altLang="en-US" sz="2800" dirty="0" smtClean="0">
                <a:ea typeface="宋体" pitchFamily="2" charset="-122"/>
              </a:rPr>
              <a:t>图，生成初步</a:t>
            </a:r>
            <a:r>
              <a:rPr lang="en-US" altLang="zh-CN" sz="2800" dirty="0" smtClean="0">
                <a:ea typeface="宋体" pitchFamily="2" charset="-122"/>
              </a:rPr>
              <a:t>E-R</a:t>
            </a:r>
            <a:r>
              <a:rPr lang="zh-CN" altLang="en-US" sz="2800" dirty="0" smtClean="0">
                <a:ea typeface="宋体" pitchFamily="2" charset="-122"/>
              </a:rPr>
              <a:t>图</a:t>
            </a:r>
          </a:p>
        </p:txBody>
      </p:sp>
      <p:sp>
        <p:nvSpPr>
          <p:cNvPr id="80899" name="Rectangle 3"/>
          <p:cNvSpPr>
            <a:spLocks noGrp="1" noChangeArrowheads="1"/>
          </p:cNvSpPr>
          <p:nvPr>
            <p:ph type="body" idx="1"/>
          </p:nvPr>
        </p:nvSpPr>
        <p:spPr>
          <a:xfrm>
            <a:off x="457200" y="1268413"/>
            <a:ext cx="8229600" cy="3455987"/>
          </a:xfrm>
        </p:spPr>
        <p:txBody>
          <a:bodyPr/>
          <a:lstStyle/>
          <a:p>
            <a:pPr eaLnBrk="1" hangingPunct="1">
              <a:lnSpc>
                <a:spcPct val="150000"/>
              </a:lnSpc>
            </a:pPr>
            <a:r>
              <a:rPr lang="en-US" altLang="zh-CN" sz="2400" b="1" dirty="0" smtClean="0">
                <a:ea typeface="宋体" pitchFamily="2" charset="-122"/>
              </a:rPr>
              <a:t> </a:t>
            </a:r>
            <a:r>
              <a:rPr lang="zh-CN" altLang="en-US" sz="2400" b="1" dirty="0" smtClean="0">
                <a:ea typeface="宋体" pitchFamily="2" charset="-122"/>
              </a:rPr>
              <a:t>各分</a:t>
            </a:r>
            <a:r>
              <a:rPr lang="en-US" altLang="zh-CN" sz="2400" b="1" dirty="0" smtClean="0">
                <a:ea typeface="宋体" pitchFamily="2" charset="-122"/>
              </a:rPr>
              <a:t>E-R</a:t>
            </a:r>
            <a:r>
              <a:rPr lang="zh-CN" altLang="en-US" sz="2400" b="1" dirty="0" smtClean="0">
                <a:ea typeface="宋体" pitchFamily="2" charset="-122"/>
              </a:rPr>
              <a:t>图存在冲突</a:t>
            </a:r>
          </a:p>
          <a:p>
            <a:pPr lvl="1" eaLnBrk="1" hangingPunct="1">
              <a:lnSpc>
                <a:spcPct val="150000"/>
              </a:lnSpc>
            </a:pPr>
            <a:r>
              <a:rPr lang="zh-CN" altLang="en-US" dirty="0" smtClean="0">
                <a:ea typeface="宋体" pitchFamily="2" charset="-122"/>
              </a:rPr>
              <a:t>各个分</a:t>
            </a:r>
            <a:r>
              <a:rPr lang="en-US" altLang="zh-CN" dirty="0" smtClean="0">
                <a:ea typeface="宋体" pitchFamily="2" charset="-122"/>
              </a:rPr>
              <a:t>E-R</a:t>
            </a:r>
            <a:r>
              <a:rPr lang="zh-CN" altLang="en-US" dirty="0" smtClean="0">
                <a:ea typeface="宋体" pitchFamily="2" charset="-122"/>
              </a:rPr>
              <a:t>图之间必定会存在许多不一致的地方</a:t>
            </a:r>
          </a:p>
          <a:p>
            <a:pPr lvl="1" eaLnBrk="1" hangingPunct="1">
              <a:lnSpc>
                <a:spcPct val="150000"/>
              </a:lnSpc>
            </a:pPr>
            <a:endParaRPr lang="zh-CN" altLang="en-US" b="1" dirty="0" smtClean="0">
              <a:ea typeface="宋体" pitchFamily="2" charset="-122"/>
            </a:endParaRPr>
          </a:p>
          <a:p>
            <a:pPr eaLnBrk="1" hangingPunct="1">
              <a:lnSpc>
                <a:spcPct val="150000"/>
              </a:lnSpc>
            </a:pPr>
            <a:r>
              <a:rPr lang="zh-CN" altLang="en-US" sz="2400" b="1" dirty="0" smtClean="0">
                <a:ea typeface="宋体" pitchFamily="2" charset="-122"/>
              </a:rPr>
              <a:t>合并分</a:t>
            </a:r>
            <a:r>
              <a:rPr lang="en-US" altLang="zh-CN" sz="2400" b="1" dirty="0" smtClean="0">
                <a:ea typeface="宋体" pitchFamily="2" charset="-122"/>
              </a:rPr>
              <a:t>E-R</a:t>
            </a:r>
            <a:r>
              <a:rPr lang="zh-CN" altLang="en-US" sz="2400" b="1" dirty="0" smtClean="0">
                <a:ea typeface="宋体" pitchFamily="2" charset="-122"/>
              </a:rPr>
              <a:t>图的主要工作与关键</a:t>
            </a:r>
          </a:p>
          <a:p>
            <a:pPr lvl="1" eaLnBrk="1" hangingPunct="1">
              <a:lnSpc>
                <a:spcPct val="150000"/>
              </a:lnSpc>
            </a:pPr>
            <a:r>
              <a:rPr lang="zh-CN" altLang="en-US" dirty="0" smtClean="0">
                <a:ea typeface="宋体" pitchFamily="2" charset="-122"/>
              </a:rPr>
              <a:t>合理消除各分</a:t>
            </a:r>
            <a:r>
              <a:rPr lang="en-US" altLang="zh-CN" dirty="0" smtClean="0">
                <a:ea typeface="宋体" pitchFamily="2" charset="-122"/>
              </a:rPr>
              <a:t>E-R</a:t>
            </a:r>
            <a:r>
              <a:rPr lang="zh-CN" altLang="en-US" dirty="0" smtClean="0">
                <a:ea typeface="宋体" pitchFamily="2" charset="-122"/>
              </a:rPr>
              <a:t>图的冲突</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8244408" cy="836712"/>
          </a:xfrm>
        </p:spPr>
        <p:txBody>
          <a:bodyPr/>
          <a:lstStyle/>
          <a:p>
            <a:pPr eaLnBrk="1" hangingPunct="1"/>
            <a:r>
              <a:rPr lang="zh-CN" altLang="en-US" sz="2800" dirty="0" smtClean="0">
                <a:latin typeface="楷体_GB2312" pitchFamily="49" charset="-122"/>
                <a:ea typeface="楷体_GB2312" pitchFamily="49" charset="-122"/>
              </a:rPr>
              <a:t>合并分</a:t>
            </a:r>
            <a:r>
              <a:rPr lang="en-US" altLang="zh-CN" sz="2800" dirty="0" smtClean="0">
                <a:latin typeface="楷体_GB2312" pitchFamily="49" charset="-122"/>
                <a:ea typeface="楷体_GB2312" pitchFamily="49" charset="-122"/>
              </a:rPr>
              <a:t>E-R</a:t>
            </a:r>
            <a:r>
              <a:rPr lang="zh-CN" altLang="en-US" sz="2800" dirty="0" smtClean="0">
                <a:latin typeface="楷体_GB2312" pitchFamily="49" charset="-122"/>
                <a:ea typeface="楷体_GB2312" pitchFamily="49" charset="-122"/>
              </a:rPr>
              <a:t>图，生成初步</a:t>
            </a:r>
            <a:r>
              <a:rPr lang="en-US" altLang="zh-CN" sz="2800" dirty="0" smtClean="0">
                <a:latin typeface="楷体_GB2312" pitchFamily="49" charset="-122"/>
                <a:ea typeface="楷体_GB2312" pitchFamily="49" charset="-122"/>
              </a:rPr>
              <a:t>E-R</a:t>
            </a:r>
            <a:r>
              <a:rPr lang="zh-CN" altLang="en-US" sz="2800" dirty="0" smtClean="0">
                <a:latin typeface="楷体_GB2312" pitchFamily="49" charset="-122"/>
                <a:ea typeface="楷体_GB2312" pitchFamily="49" charset="-122"/>
              </a:rPr>
              <a:t>图</a:t>
            </a:r>
          </a:p>
        </p:txBody>
      </p:sp>
      <p:sp>
        <p:nvSpPr>
          <p:cNvPr id="81923" name="Rectangle 3"/>
          <p:cNvSpPr>
            <a:spLocks noGrp="1" noChangeArrowheads="1"/>
          </p:cNvSpPr>
          <p:nvPr>
            <p:ph type="body" idx="1"/>
          </p:nvPr>
        </p:nvSpPr>
        <p:spPr>
          <a:xfrm>
            <a:off x="889000" y="1052513"/>
            <a:ext cx="5555208" cy="2592511"/>
          </a:xfrm>
        </p:spPr>
        <p:txBody>
          <a:bodyPr/>
          <a:lstStyle/>
          <a:p>
            <a:pPr eaLnBrk="1" hangingPunct="1"/>
            <a:r>
              <a:rPr lang="en-US" altLang="zh-CN" b="1" dirty="0" smtClean="0">
                <a:ea typeface="宋体" pitchFamily="2" charset="-122"/>
              </a:rPr>
              <a:t>  </a:t>
            </a:r>
            <a:r>
              <a:rPr lang="zh-CN" altLang="en-US" b="1" dirty="0" smtClean="0">
                <a:ea typeface="宋体" pitchFamily="2" charset="-122"/>
              </a:rPr>
              <a:t>冲突的种类</a:t>
            </a:r>
          </a:p>
          <a:p>
            <a:pPr lvl="1" eaLnBrk="1" hangingPunct="1">
              <a:lnSpc>
                <a:spcPct val="140000"/>
              </a:lnSpc>
            </a:pP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）属性冲突</a:t>
            </a:r>
          </a:p>
          <a:p>
            <a:pPr lvl="1" eaLnBrk="1" hangingPunct="1">
              <a:lnSpc>
                <a:spcPct val="140000"/>
              </a:lnSpc>
            </a:pPr>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）命名冲突</a:t>
            </a:r>
          </a:p>
          <a:p>
            <a:pPr lvl="1" eaLnBrk="1" hangingPunct="1">
              <a:lnSpc>
                <a:spcPct val="140000"/>
              </a:lnSpc>
            </a:pPr>
            <a:r>
              <a:rPr lang="zh-CN" altLang="en-US" dirty="0" smtClean="0">
                <a:ea typeface="宋体" pitchFamily="2" charset="-122"/>
              </a:rPr>
              <a:t>（</a:t>
            </a:r>
            <a:r>
              <a:rPr lang="en-US" altLang="zh-CN" dirty="0" smtClean="0">
                <a:ea typeface="宋体" pitchFamily="2" charset="-122"/>
              </a:rPr>
              <a:t>3</a:t>
            </a:r>
            <a:r>
              <a:rPr lang="zh-CN" altLang="en-US" dirty="0" smtClean="0">
                <a:ea typeface="宋体" pitchFamily="2" charset="-122"/>
              </a:rPr>
              <a:t>）结构冲突</a:t>
            </a:r>
          </a:p>
          <a:p>
            <a:pPr eaLnBrk="1" hangingPunct="1"/>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楷体_GB2312" pitchFamily="49" charset="-122"/>
                <a:ea typeface="楷体_GB2312" pitchFamily="49" charset="-122"/>
              </a:rPr>
              <a:t>⒈ </a:t>
            </a:r>
            <a:r>
              <a:rPr lang="zh-CN" altLang="en-US" sz="3200" dirty="0" smtClean="0">
                <a:latin typeface="楷体_GB2312" pitchFamily="49" charset="-122"/>
                <a:ea typeface="楷体_GB2312" pitchFamily="49" charset="-122"/>
              </a:rPr>
              <a:t>属性冲突</a:t>
            </a:r>
          </a:p>
        </p:txBody>
      </p:sp>
      <p:sp>
        <p:nvSpPr>
          <p:cNvPr id="82947" name="Rectangle 3"/>
          <p:cNvSpPr>
            <a:spLocks noGrp="1" noChangeArrowheads="1"/>
          </p:cNvSpPr>
          <p:nvPr>
            <p:ph type="body" idx="1"/>
          </p:nvPr>
        </p:nvSpPr>
        <p:spPr>
          <a:xfrm>
            <a:off x="250825" y="981075"/>
            <a:ext cx="8642350" cy="4968875"/>
          </a:xfrm>
        </p:spPr>
        <p:txBody>
          <a:bodyPr/>
          <a:lstStyle/>
          <a:p>
            <a:pPr eaLnBrk="1" hangingPunct="1">
              <a:lnSpc>
                <a:spcPct val="150000"/>
              </a:lnSpc>
            </a:pPr>
            <a:r>
              <a:rPr lang="zh-CN" altLang="en-US" sz="2400" b="1" dirty="0" smtClean="0">
                <a:ea typeface="宋体" pitchFamily="2" charset="-122"/>
              </a:rPr>
              <a:t>两类属性冲突</a:t>
            </a:r>
          </a:p>
          <a:p>
            <a:pPr lvl="1" eaLnBrk="1" hangingPunct="1">
              <a:lnSpc>
                <a:spcPct val="150000"/>
              </a:lnSpc>
            </a:pPr>
            <a:r>
              <a:rPr lang="zh-CN" altLang="en-US" sz="2200" b="1" dirty="0" smtClean="0">
                <a:ea typeface="宋体" pitchFamily="2" charset="-122"/>
              </a:rPr>
              <a:t>属性域冲突</a:t>
            </a:r>
          </a:p>
          <a:p>
            <a:pPr lvl="2" eaLnBrk="1" hangingPunct="1">
              <a:lnSpc>
                <a:spcPct val="150000"/>
              </a:lnSpc>
              <a:buFont typeface="Wingdings" pitchFamily="2" charset="2"/>
              <a:buChar char="Ø"/>
            </a:pPr>
            <a:r>
              <a:rPr lang="zh-CN" altLang="en-US" dirty="0" smtClean="0">
                <a:ea typeface="宋体" pitchFamily="2" charset="-122"/>
              </a:rPr>
              <a:t> 属性值的类型</a:t>
            </a:r>
          </a:p>
          <a:p>
            <a:pPr lvl="2" eaLnBrk="1" hangingPunct="1">
              <a:lnSpc>
                <a:spcPct val="150000"/>
              </a:lnSpc>
              <a:buFont typeface="Wingdings" pitchFamily="2" charset="2"/>
              <a:buChar char="Ø"/>
            </a:pPr>
            <a:r>
              <a:rPr lang="zh-CN" altLang="en-US" dirty="0" smtClean="0">
                <a:ea typeface="宋体" pitchFamily="2" charset="-122"/>
              </a:rPr>
              <a:t> 取值范围</a:t>
            </a:r>
          </a:p>
          <a:p>
            <a:pPr lvl="2" eaLnBrk="1" hangingPunct="1">
              <a:lnSpc>
                <a:spcPct val="150000"/>
              </a:lnSpc>
              <a:buFont typeface="Wingdings" pitchFamily="2" charset="2"/>
              <a:buChar char="Ø"/>
            </a:pPr>
            <a:r>
              <a:rPr lang="zh-CN" altLang="en-US" dirty="0" smtClean="0">
                <a:ea typeface="宋体" pitchFamily="2" charset="-122"/>
              </a:rPr>
              <a:t> 取值集合不同</a:t>
            </a:r>
          </a:p>
          <a:p>
            <a:pPr lvl="2" eaLnBrk="1" hangingPunct="1">
              <a:lnSpc>
                <a:spcPct val="150000"/>
              </a:lnSpc>
              <a:buFont typeface="Wingdings" pitchFamily="2" charset="2"/>
              <a:buNone/>
            </a:pPr>
            <a:r>
              <a:rPr lang="zh-CN" altLang="en-US" dirty="0" smtClean="0">
                <a:ea typeface="宋体" pitchFamily="2" charset="-122"/>
              </a:rPr>
              <a:t>    例如：产品编号有的部门定义成整数型，而有的单位定义成为字符型。</a:t>
            </a:r>
          </a:p>
          <a:p>
            <a:pPr lvl="1" eaLnBrk="1" hangingPunct="1">
              <a:lnSpc>
                <a:spcPct val="150000"/>
              </a:lnSpc>
            </a:pPr>
            <a:r>
              <a:rPr lang="zh-CN" altLang="en-US" sz="2200" b="1" dirty="0" smtClean="0">
                <a:ea typeface="宋体" pitchFamily="2" charset="-122"/>
              </a:rPr>
              <a:t>属性取值单位冲突（比如重量单位：有的取公斤，有的取吨）</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楷体_GB2312" pitchFamily="49" charset="-122"/>
                <a:ea typeface="楷体_GB2312" pitchFamily="49" charset="-122"/>
              </a:rPr>
              <a:t>⒉ </a:t>
            </a:r>
            <a:r>
              <a:rPr lang="zh-CN" altLang="en-US" sz="3200" dirty="0" smtClean="0">
                <a:latin typeface="楷体_GB2312" pitchFamily="49" charset="-122"/>
                <a:ea typeface="楷体_GB2312" pitchFamily="49" charset="-122"/>
              </a:rPr>
              <a:t>命名冲突</a:t>
            </a:r>
          </a:p>
        </p:txBody>
      </p:sp>
      <p:sp>
        <p:nvSpPr>
          <p:cNvPr id="83971" name="Rectangle 3"/>
          <p:cNvSpPr>
            <a:spLocks noGrp="1" noChangeArrowheads="1"/>
          </p:cNvSpPr>
          <p:nvPr>
            <p:ph type="body" idx="1"/>
          </p:nvPr>
        </p:nvSpPr>
        <p:spPr>
          <a:xfrm>
            <a:off x="250825" y="1052513"/>
            <a:ext cx="8435975" cy="3167062"/>
          </a:xfrm>
        </p:spPr>
        <p:txBody>
          <a:bodyPr/>
          <a:lstStyle/>
          <a:p>
            <a:pPr eaLnBrk="1" hangingPunct="1">
              <a:lnSpc>
                <a:spcPct val="150000"/>
              </a:lnSpc>
            </a:pPr>
            <a:r>
              <a:rPr lang="zh-CN" altLang="en-US" sz="2400" b="1" dirty="0" smtClean="0">
                <a:ea typeface="宋体" pitchFamily="2" charset="-122"/>
              </a:rPr>
              <a:t>两类命名冲突</a:t>
            </a:r>
          </a:p>
          <a:p>
            <a:pPr lvl="1" eaLnBrk="1" hangingPunct="1">
              <a:lnSpc>
                <a:spcPct val="150000"/>
              </a:lnSpc>
            </a:pPr>
            <a:r>
              <a:rPr lang="zh-CN" altLang="en-US" sz="2200" b="1" dirty="0" smtClean="0">
                <a:ea typeface="宋体" pitchFamily="2" charset="-122"/>
              </a:rPr>
              <a:t>同名异义：</a:t>
            </a:r>
            <a:r>
              <a:rPr lang="zh-CN" altLang="en-US" sz="2200" dirty="0" smtClean="0">
                <a:ea typeface="宋体" pitchFamily="2" charset="-122"/>
              </a:rPr>
              <a:t>不同意义的对象在不同的局部应用中具有相同的名字</a:t>
            </a:r>
          </a:p>
          <a:p>
            <a:pPr lvl="1" eaLnBrk="1" hangingPunct="1">
              <a:lnSpc>
                <a:spcPct val="150000"/>
              </a:lnSpc>
            </a:pPr>
            <a:r>
              <a:rPr lang="zh-CN" altLang="en-US" sz="2200" b="1" dirty="0" smtClean="0">
                <a:ea typeface="宋体" pitchFamily="2" charset="-122"/>
              </a:rPr>
              <a:t>异名同义（一义多名）：</a:t>
            </a:r>
            <a:r>
              <a:rPr lang="zh-CN" altLang="en-US" sz="2200" dirty="0" smtClean="0">
                <a:ea typeface="宋体" pitchFamily="2" charset="-122"/>
              </a:rPr>
              <a:t>同一意义的对象在不同的局部应用中具有不同的名字（例如科研项目，财务处命名为项目、科研处命名为课题、生产管理处命名为工程）</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4924" y="44624"/>
            <a:ext cx="8137475" cy="792088"/>
          </a:xfrm>
        </p:spPr>
        <p:txBody>
          <a:bodyPr/>
          <a:lstStyle/>
          <a:p>
            <a:pPr eaLnBrk="1" hangingPunct="1"/>
            <a:r>
              <a:rPr lang="en-US" altLang="zh-CN" sz="3200" dirty="0" smtClean="0">
                <a:latin typeface="楷体_GB2312" pitchFamily="49" charset="-122"/>
                <a:ea typeface="楷体_GB2312" pitchFamily="49" charset="-122"/>
              </a:rPr>
              <a:t>⒊ </a:t>
            </a:r>
            <a:r>
              <a:rPr lang="zh-CN" altLang="en-US" sz="3200" dirty="0" smtClean="0">
                <a:latin typeface="楷体_GB2312" pitchFamily="49" charset="-122"/>
                <a:ea typeface="楷体_GB2312" pitchFamily="49" charset="-122"/>
              </a:rPr>
              <a:t>结构冲突</a:t>
            </a:r>
          </a:p>
        </p:txBody>
      </p:sp>
      <p:sp>
        <p:nvSpPr>
          <p:cNvPr id="84995" name="Rectangle 3"/>
          <p:cNvSpPr>
            <a:spLocks noGrp="1" noChangeArrowheads="1"/>
          </p:cNvSpPr>
          <p:nvPr>
            <p:ph type="body" idx="1"/>
          </p:nvPr>
        </p:nvSpPr>
        <p:spPr>
          <a:xfrm>
            <a:off x="35496" y="836712"/>
            <a:ext cx="8856984" cy="5256584"/>
          </a:xfrm>
        </p:spPr>
        <p:txBody>
          <a:bodyPr/>
          <a:lstStyle/>
          <a:p>
            <a:pPr eaLnBrk="1" hangingPunct="1">
              <a:lnSpc>
                <a:spcPct val="140000"/>
              </a:lnSpc>
            </a:pPr>
            <a:r>
              <a:rPr lang="zh-CN" altLang="en-US" b="1" dirty="0" smtClean="0">
                <a:latin typeface="宋体" pitchFamily="2" charset="-122"/>
                <a:ea typeface="宋体" pitchFamily="2" charset="-122"/>
              </a:rPr>
              <a:t>三类结构冲突</a:t>
            </a:r>
          </a:p>
          <a:p>
            <a:pPr lvl="1" eaLnBrk="1" hangingPunct="1">
              <a:lnSpc>
                <a:spcPct val="150000"/>
              </a:lnSpc>
            </a:pPr>
            <a:r>
              <a:rPr lang="zh-CN" altLang="en-US" b="1" dirty="0" smtClean="0">
                <a:latin typeface="宋体" pitchFamily="2" charset="-122"/>
                <a:ea typeface="宋体" pitchFamily="2" charset="-122"/>
              </a:rPr>
              <a:t>同一对象在不同应用中具有不同的抽象：</a:t>
            </a:r>
            <a:r>
              <a:rPr lang="zh-CN" altLang="en-US" dirty="0" smtClean="0">
                <a:latin typeface="宋体" pitchFamily="2" charset="-122"/>
                <a:ea typeface="宋体" pitchFamily="2" charset="-122"/>
              </a:rPr>
              <a:t>例如职工在某一局部应用中当做实体，在另一局部应用中则被当做属性；</a:t>
            </a:r>
          </a:p>
          <a:p>
            <a:pPr lvl="1" eaLnBrk="1" hangingPunct="1">
              <a:lnSpc>
                <a:spcPct val="150000"/>
              </a:lnSpc>
            </a:pPr>
            <a:r>
              <a:rPr lang="zh-CN" altLang="en-US" b="1" dirty="0" smtClean="0">
                <a:latin typeface="宋体" pitchFamily="2" charset="-122"/>
                <a:ea typeface="宋体" pitchFamily="2" charset="-122"/>
              </a:rPr>
              <a:t>同一实体在不同分</a:t>
            </a:r>
            <a:r>
              <a:rPr lang="en-US" altLang="zh-CN" b="1" dirty="0" smtClean="0">
                <a:latin typeface="宋体" pitchFamily="2" charset="-122"/>
                <a:ea typeface="宋体" pitchFamily="2" charset="-122"/>
              </a:rPr>
              <a:t>E-R</a:t>
            </a:r>
            <a:r>
              <a:rPr lang="zh-CN" altLang="en-US" b="1" dirty="0" smtClean="0">
                <a:latin typeface="宋体" pitchFamily="2" charset="-122"/>
                <a:ea typeface="宋体" pitchFamily="2" charset="-122"/>
              </a:rPr>
              <a:t>图中所包含的属性个数和属性排列次序不完全相同</a:t>
            </a:r>
          </a:p>
          <a:p>
            <a:pPr lvl="1" eaLnBrk="1" hangingPunct="1">
              <a:lnSpc>
                <a:spcPct val="150000"/>
              </a:lnSpc>
            </a:pPr>
            <a:r>
              <a:rPr lang="zh-CN" altLang="en-US" b="1" dirty="0" smtClean="0">
                <a:latin typeface="宋体" pitchFamily="2" charset="-122"/>
                <a:ea typeface="宋体" pitchFamily="2" charset="-122"/>
              </a:rPr>
              <a:t>实体之间的联系在不同局部视图中呈现不同的类型：</a:t>
            </a:r>
            <a:r>
              <a:rPr lang="zh-CN" altLang="en-US" dirty="0" smtClean="0">
                <a:latin typeface="宋体" pitchFamily="2" charset="-122"/>
                <a:ea typeface="宋体" pitchFamily="2" charset="-122"/>
              </a:rPr>
              <a:t>例如实体</a:t>
            </a:r>
            <a:r>
              <a:rPr lang="en-US" altLang="zh-CN" dirty="0" smtClean="0">
                <a:latin typeface="宋体" pitchFamily="2" charset="-122"/>
                <a:ea typeface="宋体" pitchFamily="2" charset="-122"/>
              </a:rPr>
              <a:t>E1</a:t>
            </a:r>
            <a:r>
              <a:rPr lang="zh-CN" altLang="en-US" dirty="0" smtClean="0">
                <a:latin typeface="宋体" pitchFamily="2" charset="-122"/>
                <a:ea typeface="宋体" pitchFamily="2" charset="-122"/>
              </a:rPr>
              <a:t>与</a:t>
            </a:r>
            <a:r>
              <a:rPr lang="en-US" altLang="zh-CN" dirty="0" smtClean="0">
                <a:latin typeface="宋体" pitchFamily="2" charset="-122"/>
                <a:ea typeface="宋体" pitchFamily="2" charset="-122"/>
              </a:rPr>
              <a:t>E2</a:t>
            </a:r>
            <a:r>
              <a:rPr lang="zh-CN" altLang="en-US" dirty="0" smtClean="0">
                <a:latin typeface="宋体" pitchFamily="2" charset="-122"/>
                <a:ea typeface="宋体" pitchFamily="2" charset="-122"/>
              </a:rPr>
              <a:t>在一个分</a:t>
            </a:r>
            <a:r>
              <a:rPr lang="en-US" altLang="zh-CN" dirty="0" smtClean="0">
                <a:latin typeface="宋体" pitchFamily="2" charset="-122"/>
                <a:ea typeface="宋体" pitchFamily="2" charset="-122"/>
              </a:rPr>
              <a:t>E-R</a:t>
            </a:r>
            <a:r>
              <a:rPr lang="zh-CN" altLang="en-US" dirty="0" smtClean="0">
                <a:latin typeface="宋体" pitchFamily="2" charset="-122"/>
                <a:ea typeface="宋体" pitchFamily="2" charset="-122"/>
              </a:rPr>
              <a:t>图中是多对多的联系，而在另外一个分</a:t>
            </a:r>
            <a:r>
              <a:rPr lang="en-US" altLang="zh-CN" dirty="0" smtClean="0">
                <a:latin typeface="宋体" pitchFamily="2" charset="-122"/>
                <a:ea typeface="宋体" pitchFamily="2" charset="-122"/>
              </a:rPr>
              <a:t>E-R</a:t>
            </a:r>
            <a:r>
              <a:rPr lang="zh-CN" altLang="en-US" dirty="0" smtClean="0">
                <a:latin typeface="宋体" pitchFamily="2" charset="-122"/>
                <a:ea typeface="宋体" pitchFamily="2" charset="-122"/>
              </a:rPr>
              <a:t>图中则是一对多联系，解决的方法是应用语义对实体联系的类型进行综合调整。</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5496" y="0"/>
            <a:ext cx="8229029" cy="836712"/>
          </a:xfrm>
        </p:spPr>
        <p:txBody>
          <a:bodyPr/>
          <a:lstStyle/>
          <a:p>
            <a:pPr eaLnBrk="1" hangingPunct="1"/>
            <a:r>
              <a:rPr lang="zh-CN" altLang="en-US" sz="3200" b="0" dirty="0" smtClean="0">
                <a:latin typeface="楷体_GB2312" pitchFamily="49" charset="-122"/>
                <a:ea typeface="楷体_GB2312" pitchFamily="49" charset="-122"/>
              </a:rPr>
              <a:t>消除不必要的冗余，设计基本</a:t>
            </a:r>
            <a:r>
              <a:rPr lang="en-US" altLang="zh-CN" sz="3200" b="0" dirty="0" smtClean="0">
                <a:latin typeface="楷体_GB2312" pitchFamily="49" charset="-122"/>
                <a:ea typeface="楷体_GB2312" pitchFamily="49" charset="-122"/>
              </a:rPr>
              <a:t>E-R</a:t>
            </a:r>
            <a:r>
              <a:rPr lang="zh-CN" altLang="en-US" sz="3200" b="0" dirty="0" smtClean="0">
                <a:latin typeface="楷体_GB2312" pitchFamily="49" charset="-122"/>
                <a:ea typeface="楷体_GB2312" pitchFamily="49" charset="-122"/>
              </a:rPr>
              <a:t>图</a:t>
            </a:r>
          </a:p>
        </p:txBody>
      </p:sp>
      <p:sp>
        <p:nvSpPr>
          <p:cNvPr id="86019" name="Rectangle 3"/>
          <p:cNvSpPr>
            <a:spLocks noGrp="1" noChangeArrowheads="1"/>
          </p:cNvSpPr>
          <p:nvPr>
            <p:ph type="body" idx="1"/>
          </p:nvPr>
        </p:nvSpPr>
        <p:spPr>
          <a:xfrm>
            <a:off x="457200" y="1052736"/>
            <a:ext cx="8229600" cy="4640039"/>
          </a:xfrm>
        </p:spPr>
        <p:txBody>
          <a:bodyPr/>
          <a:lstStyle/>
          <a:p>
            <a:pPr eaLnBrk="1" hangingPunct="1"/>
            <a:r>
              <a:rPr lang="zh-CN" altLang="en-US" sz="2600" b="1" dirty="0" smtClean="0">
                <a:ea typeface="宋体" pitchFamily="2" charset="-122"/>
              </a:rPr>
              <a:t>基本任务</a:t>
            </a:r>
          </a:p>
          <a:p>
            <a:pPr lvl="1" eaLnBrk="1" hangingPunct="1"/>
            <a:r>
              <a:rPr lang="zh-CN" altLang="en-US" b="1" dirty="0" smtClean="0">
                <a:ea typeface="宋体" pitchFamily="2" charset="-122"/>
              </a:rPr>
              <a:t>消除不必要的冗余，设计生成基本</a:t>
            </a:r>
            <a:r>
              <a:rPr lang="en-US" altLang="zh-CN" b="1" dirty="0" smtClean="0">
                <a:ea typeface="宋体" pitchFamily="2" charset="-122"/>
              </a:rPr>
              <a:t>E-R</a:t>
            </a:r>
            <a:r>
              <a:rPr lang="zh-CN" altLang="en-US" b="1" dirty="0" smtClean="0">
                <a:ea typeface="宋体" pitchFamily="2" charset="-122"/>
              </a:rPr>
              <a:t>图</a:t>
            </a:r>
          </a:p>
        </p:txBody>
      </p:sp>
      <p:grpSp>
        <p:nvGrpSpPr>
          <p:cNvPr id="86020" name="Group 4"/>
          <p:cNvGrpSpPr>
            <a:grpSpLocks/>
          </p:cNvGrpSpPr>
          <p:nvPr/>
        </p:nvGrpSpPr>
        <p:grpSpPr bwMode="auto">
          <a:xfrm>
            <a:off x="1692275" y="2689225"/>
            <a:ext cx="6572250" cy="2971800"/>
            <a:chOff x="672" y="1920"/>
            <a:chExt cx="4140" cy="1872"/>
          </a:xfrm>
        </p:grpSpPr>
        <p:sp>
          <p:nvSpPr>
            <p:cNvPr id="86021" name="Line 5"/>
            <p:cNvSpPr>
              <a:spLocks noChangeShapeType="1"/>
            </p:cNvSpPr>
            <p:nvPr/>
          </p:nvSpPr>
          <p:spPr bwMode="auto">
            <a:xfrm>
              <a:off x="1228" y="2232"/>
              <a:ext cx="0" cy="4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2" name="Text Box 6"/>
            <p:cNvSpPr txBox="1">
              <a:spLocks noChangeArrowheads="1"/>
            </p:cNvSpPr>
            <p:nvPr/>
          </p:nvSpPr>
          <p:spPr bwMode="auto">
            <a:xfrm>
              <a:off x="1308" y="2294"/>
              <a:ext cx="7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a:r>
                <a:rPr lang="zh-CN" altLang="en-US" sz="2400"/>
                <a:t>合并</a:t>
              </a:r>
              <a:endParaRPr lang="zh-CN" altLang="en-US" sz="1600" b="0"/>
            </a:p>
          </p:txBody>
        </p:sp>
        <p:sp>
          <p:nvSpPr>
            <p:cNvPr id="86023" name="Text Box 7"/>
            <p:cNvSpPr txBox="1">
              <a:spLocks noChangeArrowheads="1"/>
            </p:cNvSpPr>
            <p:nvPr/>
          </p:nvSpPr>
          <p:spPr bwMode="auto">
            <a:xfrm>
              <a:off x="672" y="2731"/>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400">
                  <a:solidFill>
                    <a:srgbClr val="FF0000"/>
                  </a:solidFill>
                </a:rPr>
                <a:t>初步</a:t>
              </a:r>
              <a:r>
                <a:rPr lang="en-US" altLang="zh-CN" sz="2400">
                  <a:solidFill>
                    <a:srgbClr val="FF0000"/>
                  </a:solidFill>
                </a:rPr>
                <a:t>E-R</a:t>
              </a:r>
              <a:r>
                <a:rPr lang="zh-CN" altLang="en-US" sz="2400">
                  <a:solidFill>
                    <a:srgbClr val="FF0000"/>
                  </a:solidFill>
                </a:rPr>
                <a:t>图</a:t>
              </a:r>
            </a:p>
          </p:txBody>
        </p:sp>
        <p:sp>
          <p:nvSpPr>
            <p:cNvPr id="86024" name="Text Box 8"/>
            <p:cNvSpPr txBox="1">
              <a:spLocks noChangeArrowheads="1"/>
            </p:cNvSpPr>
            <p:nvPr/>
          </p:nvSpPr>
          <p:spPr bwMode="auto">
            <a:xfrm>
              <a:off x="751" y="1920"/>
              <a:ext cx="954"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a:r>
                <a:rPr lang="zh-CN" altLang="en-US" sz="2400" dirty="0"/>
                <a:t>分</a:t>
              </a:r>
              <a:r>
                <a:rPr lang="en-US" altLang="zh-CN" sz="2400" dirty="0"/>
                <a:t>E-R</a:t>
              </a:r>
              <a:r>
                <a:rPr lang="zh-CN" altLang="en-US" sz="2400" dirty="0"/>
                <a:t>图</a:t>
              </a:r>
            </a:p>
          </p:txBody>
        </p:sp>
        <p:sp>
          <p:nvSpPr>
            <p:cNvPr id="86025" name="Text Box 9"/>
            <p:cNvSpPr txBox="1">
              <a:spLocks noChangeArrowheads="1"/>
            </p:cNvSpPr>
            <p:nvPr/>
          </p:nvSpPr>
          <p:spPr bwMode="auto">
            <a:xfrm>
              <a:off x="2940" y="2341"/>
              <a:ext cx="18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a:r>
                <a:rPr lang="zh-CN" altLang="en-US" sz="2200"/>
                <a:t>可能存在冗余的数据</a:t>
              </a:r>
            </a:p>
            <a:p>
              <a:pPr algn="just"/>
              <a:r>
                <a:rPr lang="zh-CN" altLang="en-US" sz="2200"/>
                <a:t>和冗余的实体间联系</a:t>
              </a:r>
            </a:p>
          </p:txBody>
        </p:sp>
        <p:sp>
          <p:nvSpPr>
            <p:cNvPr id="86026" name="Text Box 10"/>
            <p:cNvSpPr txBox="1">
              <a:spLocks noChangeArrowheads="1"/>
            </p:cNvSpPr>
            <p:nvPr/>
          </p:nvSpPr>
          <p:spPr bwMode="auto">
            <a:xfrm>
              <a:off x="672" y="3480"/>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r>
                <a:rPr lang="zh-CN" altLang="en-US" sz="2400"/>
                <a:t>基本</a:t>
              </a:r>
              <a:r>
                <a:rPr lang="en-US" altLang="zh-CN" sz="2400"/>
                <a:t>E-R</a:t>
              </a:r>
              <a:r>
                <a:rPr lang="zh-CN" altLang="en-US" sz="2400"/>
                <a:t>图</a:t>
              </a:r>
            </a:p>
          </p:txBody>
        </p:sp>
        <p:sp>
          <p:nvSpPr>
            <p:cNvPr id="86027" name="Line 11"/>
            <p:cNvSpPr>
              <a:spLocks noChangeShapeType="1"/>
            </p:cNvSpPr>
            <p:nvPr/>
          </p:nvSpPr>
          <p:spPr bwMode="auto">
            <a:xfrm>
              <a:off x="1228" y="3043"/>
              <a:ext cx="0" cy="4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028" name="Text Box 12"/>
            <p:cNvSpPr txBox="1">
              <a:spLocks noChangeArrowheads="1"/>
            </p:cNvSpPr>
            <p:nvPr/>
          </p:nvSpPr>
          <p:spPr bwMode="auto">
            <a:xfrm>
              <a:off x="1308" y="3106"/>
              <a:ext cx="17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algn="just"/>
              <a:r>
                <a:rPr lang="zh-CN" altLang="en-US" sz="2000"/>
                <a:t>消除不必要的冗余</a:t>
              </a:r>
              <a:endParaRPr lang="zh-CN" altLang="en-US" sz="2000" b="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 calcmode="lin" valueType="num">
                                      <p:cBhvr>
                                        <p:cTn id="7" dur="500" fill="hold"/>
                                        <p:tgtEl>
                                          <p:spTgt spid="86020"/>
                                        </p:tgtEl>
                                        <p:attrNameLst>
                                          <p:attrName>ppt_w</p:attrName>
                                        </p:attrNameLst>
                                      </p:cBhvr>
                                      <p:tavLst>
                                        <p:tav tm="0">
                                          <p:val>
                                            <p:fltVal val="0"/>
                                          </p:val>
                                        </p:tav>
                                        <p:tav tm="100000">
                                          <p:val>
                                            <p:strVal val="#ppt_w"/>
                                          </p:val>
                                        </p:tav>
                                      </p:tavLst>
                                    </p:anim>
                                    <p:anim calcmode="lin" valueType="num">
                                      <p:cBhvr>
                                        <p:cTn id="8" dur="500" fill="hold"/>
                                        <p:tgtEl>
                                          <p:spTgt spid="86020"/>
                                        </p:tgtEl>
                                        <p:attrNameLst>
                                          <p:attrName>ppt_h</p:attrName>
                                        </p:attrNameLst>
                                      </p:cBhvr>
                                      <p:tavLst>
                                        <p:tav tm="0">
                                          <p:val>
                                            <p:fltVal val="0"/>
                                          </p:val>
                                        </p:tav>
                                        <p:tav tm="100000">
                                          <p:val>
                                            <p:strVal val="#ppt_h"/>
                                          </p:val>
                                        </p:tav>
                                      </p:tavLst>
                                    </p:anim>
                                    <p:animEffect transition="in" filter="fade">
                                      <p:cBhvr>
                                        <p:cTn id="9"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l" eaLnBrk="1" hangingPunct="1"/>
            <a:r>
              <a:rPr lang="zh-CN" altLang="en-US" sz="2800" smtClean="0">
                <a:ea typeface="黑体" pitchFamily="2" charset="-122"/>
              </a:rPr>
              <a:t>冗  余</a:t>
            </a:r>
          </a:p>
        </p:txBody>
      </p:sp>
      <p:sp>
        <p:nvSpPr>
          <p:cNvPr id="87043" name="Rectangle 3"/>
          <p:cNvSpPr>
            <a:spLocks noGrp="1" noChangeArrowheads="1"/>
          </p:cNvSpPr>
          <p:nvPr>
            <p:ph type="body" idx="1"/>
          </p:nvPr>
        </p:nvSpPr>
        <p:spPr>
          <a:xfrm>
            <a:off x="457200" y="1268413"/>
            <a:ext cx="8229600" cy="3384550"/>
          </a:xfrm>
        </p:spPr>
        <p:txBody>
          <a:bodyPr/>
          <a:lstStyle/>
          <a:p>
            <a:pPr eaLnBrk="1" hangingPunct="1">
              <a:lnSpc>
                <a:spcPct val="150000"/>
              </a:lnSpc>
            </a:pPr>
            <a:r>
              <a:rPr lang="zh-CN" altLang="en-US" sz="2400" b="1" smtClean="0">
                <a:ea typeface="宋体" pitchFamily="2" charset="-122"/>
              </a:rPr>
              <a:t>冗余的数据是指可由基本数据导出的数据</a:t>
            </a:r>
          </a:p>
          <a:p>
            <a:pPr eaLnBrk="1" hangingPunct="1">
              <a:lnSpc>
                <a:spcPct val="150000"/>
              </a:lnSpc>
              <a:buFont typeface="Wingdings" pitchFamily="2" charset="2"/>
              <a:buNone/>
            </a:pPr>
            <a:r>
              <a:rPr lang="zh-CN" altLang="en-US" sz="2400" b="1" smtClean="0">
                <a:ea typeface="宋体" pitchFamily="2" charset="-122"/>
              </a:rPr>
              <a:t>	冗余的联系是指可由其他联系导出的联系 </a:t>
            </a:r>
          </a:p>
          <a:p>
            <a:pPr eaLnBrk="1" hangingPunct="1">
              <a:lnSpc>
                <a:spcPct val="150000"/>
              </a:lnSpc>
            </a:pPr>
            <a:r>
              <a:rPr lang="zh-CN" altLang="en-US" sz="2400" b="1" smtClean="0">
                <a:ea typeface="宋体" pitchFamily="2" charset="-122"/>
              </a:rPr>
              <a:t>冗余数据和冗余联系容易破坏数据库的完整性，给数据库维护增加困难</a:t>
            </a:r>
          </a:p>
          <a:p>
            <a:pPr eaLnBrk="1" hangingPunct="1">
              <a:lnSpc>
                <a:spcPct val="150000"/>
              </a:lnSpc>
            </a:pPr>
            <a:r>
              <a:rPr lang="zh-CN" altLang="en-US" sz="2400" b="1" smtClean="0">
                <a:ea typeface="宋体" pitchFamily="2" charset="-122"/>
              </a:rPr>
              <a:t>消除不必要的冗余后的初步</a:t>
            </a:r>
            <a:r>
              <a:rPr lang="en-US" altLang="zh-CN" sz="2400" b="1" smtClean="0">
                <a:ea typeface="宋体" pitchFamily="2" charset="-122"/>
              </a:rPr>
              <a:t>E-R</a:t>
            </a:r>
            <a:r>
              <a:rPr lang="zh-CN" altLang="en-US" sz="2400" b="1" smtClean="0">
                <a:ea typeface="宋体" pitchFamily="2" charset="-122"/>
              </a:rPr>
              <a:t>图称为基本</a:t>
            </a:r>
            <a:r>
              <a:rPr lang="en-US" altLang="zh-CN" sz="2400" b="1" smtClean="0">
                <a:ea typeface="宋体" pitchFamily="2" charset="-122"/>
              </a:rPr>
              <a:t>E-R</a:t>
            </a:r>
            <a:r>
              <a:rPr lang="zh-CN" altLang="en-US" sz="2400" b="1" smtClean="0">
                <a:ea typeface="宋体" pitchFamily="2" charset="-122"/>
              </a:rPr>
              <a:t>图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eaLnBrk="1" hangingPunct="1"/>
            <a:r>
              <a:rPr lang="zh-CN" altLang="en-US" sz="3200" smtClean="0">
                <a:ea typeface="楷体_GB2312" pitchFamily="49" charset="-122"/>
              </a:rPr>
              <a:t>消除冗余的方法</a:t>
            </a:r>
          </a:p>
        </p:txBody>
      </p:sp>
      <p:sp>
        <p:nvSpPr>
          <p:cNvPr id="88067" name="Rectangle 3"/>
          <p:cNvSpPr>
            <a:spLocks noGrp="1" noChangeArrowheads="1"/>
          </p:cNvSpPr>
          <p:nvPr>
            <p:ph type="body" idx="1"/>
          </p:nvPr>
        </p:nvSpPr>
        <p:spPr>
          <a:xfrm>
            <a:off x="395536" y="1052736"/>
            <a:ext cx="8229600" cy="1816100"/>
          </a:xfrm>
        </p:spPr>
        <p:txBody>
          <a:bodyPr/>
          <a:lstStyle/>
          <a:p>
            <a:pPr eaLnBrk="1" hangingPunct="1">
              <a:lnSpc>
                <a:spcPct val="130000"/>
              </a:lnSpc>
            </a:pPr>
            <a:r>
              <a:rPr lang="zh-CN" altLang="en-US" sz="2400" b="1" dirty="0" smtClean="0">
                <a:ea typeface="宋体" pitchFamily="2" charset="-122"/>
              </a:rPr>
              <a:t>分析方法</a:t>
            </a:r>
          </a:p>
          <a:p>
            <a:pPr lvl="1" eaLnBrk="1" hangingPunct="1">
              <a:lnSpc>
                <a:spcPct val="130000"/>
              </a:lnSpc>
            </a:pPr>
            <a:r>
              <a:rPr lang="zh-CN" altLang="en-US" dirty="0" smtClean="0">
                <a:ea typeface="宋体" pitchFamily="2" charset="-122"/>
              </a:rPr>
              <a:t>以数据字典和数据流图为依据</a:t>
            </a:r>
          </a:p>
          <a:p>
            <a:pPr lvl="1" eaLnBrk="1" hangingPunct="1">
              <a:lnSpc>
                <a:spcPct val="130000"/>
              </a:lnSpc>
            </a:pPr>
            <a:r>
              <a:rPr lang="zh-CN" altLang="en-US" dirty="0" smtClean="0">
                <a:ea typeface="宋体" pitchFamily="2" charset="-122"/>
              </a:rPr>
              <a:t>根据数据字典中关于数据项之间的逻辑关系</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§1.2  </a:t>
            </a:r>
            <a:r>
              <a:rPr lang="zh-CN" altLang="en-US" sz="3200" dirty="0">
                <a:latin typeface="宋体" pitchFamily="2" charset="-122"/>
                <a:ea typeface="宋体" pitchFamily="2" charset="-122"/>
              </a:rPr>
              <a:t>数据库设计方法</a:t>
            </a:r>
            <a:endParaRPr lang="zh-CN" altLang="en-US" sz="3200" dirty="0" smtClean="0">
              <a:ea typeface="黑体" pitchFamily="2" charset="-122"/>
            </a:endParaRPr>
          </a:p>
        </p:txBody>
      </p:sp>
      <p:sp>
        <p:nvSpPr>
          <p:cNvPr id="14339" name="Rectangle 3"/>
          <p:cNvSpPr>
            <a:spLocks noGrp="1" noChangeArrowheads="1"/>
          </p:cNvSpPr>
          <p:nvPr>
            <p:ph type="body" idx="1"/>
          </p:nvPr>
        </p:nvSpPr>
        <p:spPr>
          <a:xfrm>
            <a:off x="288032" y="836613"/>
            <a:ext cx="8676456" cy="5328691"/>
          </a:xfrm>
        </p:spPr>
        <p:txBody>
          <a:bodyPr/>
          <a:lstStyle/>
          <a:p>
            <a:pPr eaLnBrk="1" hangingPunct="1">
              <a:lnSpc>
                <a:spcPct val="150000"/>
              </a:lnSpc>
              <a:spcBef>
                <a:spcPct val="0"/>
              </a:spcBef>
              <a:buFont typeface="Wingdings" pitchFamily="2" charset="2"/>
              <a:buChar char="u"/>
            </a:pPr>
            <a:r>
              <a:rPr lang="zh-CN" altLang="en-US" sz="2000" b="1" dirty="0" smtClean="0">
                <a:ea typeface="宋体" pitchFamily="2" charset="-122"/>
              </a:rPr>
              <a:t>新奥尔良（</a:t>
            </a:r>
            <a:r>
              <a:rPr lang="en-US" altLang="zh-CN" sz="2000" b="1" dirty="0" smtClean="0">
                <a:ea typeface="宋体" pitchFamily="2" charset="-122"/>
              </a:rPr>
              <a:t>New Orleans</a:t>
            </a:r>
            <a:r>
              <a:rPr lang="zh-CN" altLang="en-US" sz="2000" b="1" dirty="0" smtClean="0">
                <a:ea typeface="宋体" pitchFamily="2" charset="-122"/>
              </a:rPr>
              <a:t>）方法</a:t>
            </a:r>
          </a:p>
          <a:p>
            <a:pPr lvl="1" eaLnBrk="1" hangingPunct="1">
              <a:lnSpc>
                <a:spcPct val="150000"/>
              </a:lnSpc>
              <a:spcBef>
                <a:spcPct val="0"/>
              </a:spcBef>
              <a:buFont typeface="Wingdings" pitchFamily="2" charset="2"/>
              <a:buChar char="Ø"/>
            </a:pPr>
            <a:r>
              <a:rPr lang="zh-CN" altLang="en-US" sz="1800" dirty="0" smtClean="0">
                <a:ea typeface="宋体" pitchFamily="2" charset="-122"/>
              </a:rPr>
              <a:t>将数据库设计分为若干阶段和步骤 ，按照一定的设计规程用工程化的方法设计数据库，属于规范设计法；</a:t>
            </a:r>
          </a:p>
          <a:p>
            <a:pPr eaLnBrk="1" hangingPunct="1">
              <a:lnSpc>
                <a:spcPct val="150000"/>
              </a:lnSpc>
              <a:spcBef>
                <a:spcPct val="0"/>
              </a:spcBef>
              <a:buFont typeface="Wingdings" pitchFamily="2" charset="2"/>
              <a:buChar char="u"/>
            </a:pPr>
            <a:r>
              <a:rPr lang="zh-CN" altLang="en-US" sz="2000" b="1" dirty="0" smtClean="0">
                <a:ea typeface="宋体" pitchFamily="2" charset="-122"/>
              </a:rPr>
              <a:t>基于</a:t>
            </a:r>
            <a:r>
              <a:rPr lang="en-US" altLang="zh-CN" sz="2000" b="1" dirty="0" smtClean="0">
                <a:ea typeface="宋体" pitchFamily="2" charset="-122"/>
              </a:rPr>
              <a:t>E-R</a:t>
            </a:r>
            <a:r>
              <a:rPr lang="zh-CN" altLang="en-US" sz="2000" b="1" dirty="0" smtClean="0">
                <a:ea typeface="宋体" pitchFamily="2" charset="-122"/>
              </a:rPr>
              <a:t>模型的数据库设计方法</a:t>
            </a:r>
          </a:p>
          <a:p>
            <a:pPr lvl="1" eaLnBrk="1" hangingPunct="1">
              <a:lnSpc>
                <a:spcPct val="150000"/>
              </a:lnSpc>
              <a:spcBef>
                <a:spcPct val="0"/>
              </a:spcBef>
              <a:buFont typeface="Wingdings" pitchFamily="2" charset="2"/>
              <a:buChar char="Ø"/>
            </a:pPr>
            <a:r>
              <a:rPr lang="zh-CN" altLang="en-US" sz="1800" dirty="0" smtClean="0">
                <a:ea typeface="宋体" pitchFamily="2" charset="-122"/>
              </a:rPr>
              <a:t>该方法用</a:t>
            </a:r>
            <a:r>
              <a:rPr lang="en-US" altLang="zh-CN" sz="1800" dirty="0" smtClean="0">
                <a:ea typeface="宋体" pitchFamily="2" charset="-122"/>
              </a:rPr>
              <a:t>E-R</a:t>
            </a:r>
            <a:r>
              <a:rPr lang="zh-CN" altLang="en-US" sz="1800" dirty="0" smtClean="0">
                <a:ea typeface="宋体" pitchFamily="2" charset="-122"/>
              </a:rPr>
              <a:t>模型来设计数据库的概念模型，在数据库概念设计阶段广泛采用</a:t>
            </a:r>
          </a:p>
          <a:p>
            <a:pPr eaLnBrk="1" hangingPunct="1">
              <a:lnSpc>
                <a:spcPct val="150000"/>
              </a:lnSpc>
              <a:spcBef>
                <a:spcPct val="0"/>
              </a:spcBef>
              <a:buFont typeface="Wingdings" pitchFamily="2" charset="2"/>
              <a:buChar char="u"/>
            </a:pPr>
            <a:r>
              <a:rPr lang="en-US" altLang="zh-CN" sz="2000" b="1" dirty="0" smtClean="0">
                <a:ea typeface="宋体" pitchFamily="2" charset="-122"/>
              </a:rPr>
              <a:t>3NF</a:t>
            </a:r>
            <a:r>
              <a:rPr lang="zh-CN" altLang="en-US" sz="2000" b="1" dirty="0" smtClean="0">
                <a:ea typeface="宋体" pitchFamily="2" charset="-122"/>
              </a:rPr>
              <a:t>（第三范式）的设计方法</a:t>
            </a:r>
          </a:p>
          <a:p>
            <a:pPr lvl="1" eaLnBrk="1" hangingPunct="1">
              <a:lnSpc>
                <a:spcPct val="150000"/>
              </a:lnSpc>
              <a:spcBef>
                <a:spcPct val="0"/>
              </a:spcBef>
              <a:buFont typeface="Wingdings" pitchFamily="2" charset="2"/>
              <a:buChar char="Ø"/>
            </a:pPr>
            <a:r>
              <a:rPr lang="zh-CN" altLang="en-US" sz="1800" dirty="0" smtClean="0">
                <a:ea typeface="宋体" pitchFamily="2" charset="-122"/>
              </a:rPr>
              <a:t>该方法以关系数据理论为指导来设计数据库的逻辑模型，在设计关系数据库时在逻辑阶段可采用的有效方法</a:t>
            </a:r>
            <a:r>
              <a:rPr lang="zh-CN" altLang="en-US" sz="2000" dirty="0" smtClean="0">
                <a:ea typeface="宋体" pitchFamily="2" charset="-122"/>
              </a:rPr>
              <a:t> </a:t>
            </a:r>
          </a:p>
          <a:p>
            <a:pPr eaLnBrk="1" hangingPunct="1">
              <a:lnSpc>
                <a:spcPct val="150000"/>
              </a:lnSpc>
              <a:spcBef>
                <a:spcPct val="0"/>
              </a:spcBef>
              <a:buFont typeface="Wingdings" pitchFamily="2" charset="2"/>
              <a:buChar char="u"/>
            </a:pPr>
            <a:r>
              <a:rPr lang="en-US" altLang="zh-CN" sz="2000" b="1" dirty="0" smtClean="0">
                <a:ea typeface="宋体" pitchFamily="2" charset="-122"/>
              </a:rPr>
              <a:t>ODL</a:t>
            </a:r>
            <a:r>
              <a:rPr lang="zh-CN" altLang="en-US" sz="2000" b="1" dirty="0" smtClean="0">
                <a:ea typeface="宋体" pitchFamily="2" charset="-122"/>
              </a:rPr>
              <a:t>（</a:t>
            </a:r>
            <a:r>
              <a:rPr lang="en-US" altLang="zh-CN" sz="2000" b="1" dirty="0" smtClean="0">
                <a:ea typeface="宋体" pitchFamily="2" charset="-122"/>
              </a:rPr>
              <a:t>Object Definition Language</a:t>
            </a:r>
            <a:r>
              <a:rPr lang="zh-CN" altLang="en-US" sz="2000" b="1" dirty="0" smtClean="0">
                <a:ea typeface="宋体" pitchFamily="2" charset="-122"/>
              </a:rPr>
              <a:t>）方法</a:t>
            </a:r>
            <a:endParaRPr lang="en-US" altLang="zh-CN" sz="2000" b="1" dirty="0" smtClean="0">
              <a:ea typeface="宋体" pitchFamily="2" charset="-122"/>
            </a:endParaRPr>
          </a:p>
          <a:p>
            <a:pPr lvl="1" eaLnBrk="1" hangingPunct="1">
              <a:lnSpc>
                <a:spcPct val="150000"/>
              </a:lnSpc>
              <a:spcBef>
                <a:spcPct val="0"/>
              </a:spcBef>
              <a:buFont typeface="Wingdings" pitchFamily="2" charset="2"/>
              <a:buChar char="Ø"/>
            </a:pPr>
            <a:r>
              <a:rPr lang="zh-CN" altLang="en-US" sz="1800" dirty="0" smtClean="0">
                <a:ea typeface="宋体" pitchFamily="2" charset="-122"/>
              </a:rPr>
              <a:t>该方法用面向对象的概念和术语来说明数据库结构，可以直接转换为面向对象的数据库</a:t>
            </a:r>
            <a:endParaRPr lang="en-US" altLang="zh-CN" sz="1800" dirty="0">
              <a:ea typeface="宋体" pitchFamily="2" charset="-122"/>
            </a:endParaRPr>
          </a:p>
          <a:p>
            <a:pPr eaLnBrk="1" hangingPunct="1">
              <a:lnSpc>
                <a:spcPct val="150000"/>
              </a:lnSpc>
              <a:spcBef>
                <a:spcPct val="0"/>
              </a:spcBef>
              <a:buFont typeface="Wingdings" pitchFamily="2" charset="2"/>
              <a:buChar char="u"/>
            </a:pPr>
            <a:r>
              <a:rPr lang="zh-CN" altLang="en-US" sz="2000" b="1" dirty="0">
                <a:ea typeface="宋体" pitchFamily="2" charset="-122"/>
              </a:rPr>
              <a:t>统一建模语言</a:t>
            </a:r>
            <a:r>
              <a:rPr lang="en-US" altLang="zh-CN" sz="2000" b="1" dirty="0">
                <a:ea typeface="宋体" pitchFamily="2" charset="-122"/>
              </a:rPr>
              <a:t>(Unified Model Language, UML)</a:t>
            </a:r>
            <a:r>
              <a:rPr lang="zh-CN" altLang="en-US" sz="2000" b="1" dirty="0">
                <a:ea typeface="宋体" pitchFamily="2" charset="-122"/>
              </a:rPr>
              <a:t>方法</a:t>
            </a:r>
            <a:endParaRPr lang="en-US" altLang="zh-CN" sz="2000" b="1" dirty="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4925" y="188913"/>
            <a:ext cx="3600450" cy="563562"/>
          </a:xfrm>
        </p:spPr>
        <p:txBody>
          <a:bodyPr/>
          <a:lstStyle/>
          <a:p>
            <a:pPr algn="l" eaLnBrk="1" hangingPunct="1"/>
            <a:r>
              <a:rPr lang="zh-CN" altLang="en-US" sz="3200" b="0" smtClean="0">
                <a:latin typeface="黑体" pitchFamily="2" charset="-122"/>
                <a:ea typeface="黑体" pitchFamily="2" charset="-122"/>
              </a:rPr>
              <a:t>消除冗余的方法</a:t>
            </a:r>
          </a:p>
        </p:txBody>
      </p:sp>
      <p:sp>
        <p:nvSpPr>
          <p:cNvPr id="3076" name="Text Box 3"/>
          <p:cNvSpPr txBox="1">
            <a:spLocks noChangeArrowheads="1"/>
          </p:cNvSpPr>
          <p:nvPr/>
        </p:nvSpPr>
        <p:spPr bwMode="auto">
          <a:xfrm>
            <a:off x="3635374" y="5300663"/>
            <a:ext cx="136867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dirty="0">
                <a:latin typeface="黑体" pitchFamily="2" charset="-122"/>
                <a:ea typeface="黑体" pitchFamily="2" charset="-122"/>
              </a:rPr>
              <a:t>消除冗余</a:t>
            </a:r>
            <a:r>
              <a:rPr lang="zh-CN" altLang="en-US" b="0" dirty="0">
                <a:latin typeface="黑体" pitchFamily="2" charset="-122"/>
                <a:ea typeface="黑体" pitchFamily="2" charset="-122"/>
              </a:rPr>
              <a:t> </a:t>
            </a:r>
          </a:p>
        </p:txBody>
      </p:sp>
      <p:graphicFrame>
        <p:nvGraphicFramePr>
          <p:cNvPr id="3074" name="Object 4"/>
          <p:cNvGraphicFramePr>
            <a:graphicFrameLocks noGrp="1" noChangeAspect="1"/>
          </p:cNvGraphicFramePr>
          <p:nvPr>
            <p:ph idx="1"/>
          </p:nvPr>
        </p:nvGraphicFramePr>
        <p:xfrm>
          <a:off x="900113" y="1484313"/>
          <a:ext cx="7751762" cy="3317875"/>
        </p:xfrm>
        <a:graphic>
          <a:graphicData uri="http://schemas.openxmlformats.org/presentationml/2006/ole">
            <mc:AlternateContent xmlns:mc="http://schemas.openxmlformats.org/markup-compatibility/2006">
              <mc:Choice xmlns:v="urn:schemas-microsoft-com:vml" Requires="v">
                <p:oleObj spid="_x0000_s3168" name="Image" r:id="rId3" imgW="6349206" imgH="2717460" progId="Photoshop.Image.7">
                  <p:embed/>
                </p:oleObj>
              </mc:Choice>
              <mc:Fallback>
                <p:oleObj name="Image" r:id="rId3" imgW="6349206" imgH="2717460"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84313"/>
                        <a:ext cx="7751762" cy="3317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lgn="l" eaLnBrk="1" hangingPunct="1"/>
            <a:r>
              <a:rPr lang="zh-CN" altLang="en-US" sz="3200" b="0" smtClean="0">
                <a:latin typeface="黑体" pitchFamily="2" charset="-122"/>
                <a:ea typeface="黑体" pitchFamily="2" charset="-122"/>
              </a:rPr>
              <a:t>通过分析方法来消除冗余</a:t>
            </a:r>
          </a:p>
        </p:txBody>
      </p:sp>
      <p:sp>
        <p:nvSpPr>
          <p:cNvPr id="89091" name="Rectangle 3"/>
          <p:cNvSpPr>
            <a:spLocks noGrp="1" noChangeArrowheads="1"/>
          </p:cNvSpPr>
          <p:nvPr>
            <p:ph type="body" idx="1"/>
          </p:nvPr>
        </p:nvSpPr>
        <p:spPr>
          <a:xfrm>
            <a:off x="250825" y="981075"/>
            <a:ext cx="8435975" cy="3816350"/>
          </a:xfrm>
        </p:spPr>
        <p:txBody>
          <a:bodyPr/>
          <a:lstStyle/>
          <a:p>
            <a:pPr lvl="1" eaLnBrk="1" hangingPunct="1">
              <a:lnSpc>
                <a:spcPct val="170000"/>
              </a:lnSpc>
            </a:pPr>
            <a:r>
              <a:rPr lang="zh-CN" altLang="en-US" sz="2000" b="1" smtClean="0">
                <a:ea typeface="宋体" pitchFamily="2" charset="-122"/>
              </a:rPr>
              <a:t>效率</a:t>
            </a:r>
            <a:r>
              <a:rPr lang="en-US" altLang="zh-CN" sz="2000" b="1" smtClean="0">
                <a:ea typeface="宋体" pitchFamily="2" charset="-122"/>
              </a:rPr>
              <a:t>VS</a:t>
            </a:r>
            <a:r>
              <a:rPr lang="zh-CN" altLang="en-US" sz="2000" b="1" smtClean="0">
                <a:ea typeface="宋体" pitchFamily="2" charset="-122"/>
              </a:rPr>
              <a:t>冗余信息</a:t>
            </a:r>
          </a:p>
          <a:p>
            <a:pPr lvl="2" eaLnBrk="1" hangingPunct="1">
              <a:lnSpc>
                <a:spcPct val="170000"/>
              </a:lnSpc>
            </a:pPr>
            <a:r>
              <a:rPr lang="zh-CN" altLang="en-US" sz="2000" b="1" smtClean="0">
                <a:ea typeface="宋体" pitchFamily="2" charset="-122"/>
              </a:rPr>
              <a:t>需要根据用户的整体需求来确定</a:t>
            </a:r>
          </a:p>
          <a:p>
            <a:pPr lvl="1" eaLnBrk="1" hangingPunct="1">
              <a:lnSpc>
                <a:spcPct val="170000"/>
              </a:lnSpc>
            </a:pPr>
            <a:r>
              <a:rPr lang="zh-CN" altLang="en-US" sz="2000" b="1" smtClean="0">
                <a:ea typeface="宋体" pitchFamily="2" charset="-122"/>
              </a:rPr>
              <a:t>若人为地保留了一些冗余数据，则应把数据字典中数据关联的说明作为完整性约束条件</a:t>
            </a:r>
          </a:p>
          <a:p>
            <a:pPr lvl="2" eaLnBrk="1" hangingPunct="1">
              <a:lnSpc>
                <a:spcPct val="170000"/>
              </a:lnSpc>
            </a:pPr>
            <a:r>
              <a:rPr lang="en-US" altLang="zh-CN" sz="2000" b="1" i="1" smtClean="0">
                <a:ea typeface="宋体" pitchFamily="2" charset="-122"/>
              </a:rPr>
              <a:t>Q</a:t>
            </a:r>
            <a:r>
              <a:rPr lang="en-US" altLang="zh-CN" sz="2000" b="1" smtClean="0">
                <a:ea typeface="宋体" pitchFamily="2" charset="-122"/>
              </a:rPr>
              <a:t>4=∑</a:t>
            </a:r>
            <a:r>
              <a:rPr lang="en-US" altLang="zh-CN" sz="2000" b="1" i="1" smtClean="0">
                <a:ea typeface="宋体" pitchFamily="2" charset="-122"/>
              </a:rPr>
              <a:t>Q</a:t>
            </a:r>
            <a:r>
              <a:rPr lang="en-US" altLang="zh-CN" sz="2000" b="1" smtClean="0">
                <a:ea typeface="宋体" pitchFamily="2" charset="-122"/>
              </a:rPr>
              <a:t>5</a:t>
            </a:r>
          </a:p>
          <a:p>
            <a:pPr lvl="2" eaLnBrk="1" hangingPunct="1">
              <a:lnSpc>
                <a:spcPct val="170000"/>
              </a:lnSpc>
            </a:pPr>
            <a:r>
              <a:rPr lang="zh-CN" altLang="en-US" sz="2000" b="1" smtClean="0">
                <a:ea typeface="宋体" pitchFamily="2" charset="-122"/>
              </a:rPr>
              <a:t>一旦</a:t>
            </a:r>
            <a:r>
              <a:rPr lang="en-US" altLang="zh-CN" sz="2000" b="1" smtClean="0">
                <a:ea typeface="宋体" pitchFamily="2" charset="-122"/>
              </a:rPr>
              <a:t>Q5</a:t>
            </a:r>
            <a:r>
              <a:rPr lang="zh-CN" altLang="en-US" sz="2000" b="1" smtClean="0">
                <a:ea typeface="宋体" pitchFamily="2" charset="-122"/>
              </a:rPr>
              <a:t>修改后就应当触发完整性检查，对</a:t>
            </a:r>
            <a:r>
              <a:rPr lang="en-US" altLang="zh-CN" sz="2000" b="1" smtClean="0">
                <a:ea typeface="宋体" pitchFamily="2" charset="-122"/>
              </a:rPr>
              <a:t>Q4</a:t>
            </a:r>
            <a:r>
              <a:rPr lang="zh-CN" altLang="en-US" sz="2000" b="1" smtClean="0">
                <a:ea typeface="宋体" pitchFamily="2" charset="-122"/>
              </a:rPr>
              <a:t>进行修改</a:t>
            </a:r>
          </a:p>
        </p:txBody>
      </p:sp>
      <p:sp>
        <p:nvSpPr>
          <p:cNvPr id="549892" name="Rectangle 4"/>
          <p:cNvSpPr>
            <a:spLocks noChangeArrowheads="1"/>
          </p:cNvSpPr>
          <p:nvPr/>
        </p:nvSpPr>
        <p:spPr bwMode="auto">
          <a:xfrm>
            <a:off x="519113" y="4941888"/>
            <a:ext cx="8229600"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hlink"/>
              </a:buClr>
              <a:buFont typeface="Wingdings" pitchFamily="2" charset="2"/>
              <a:buNone/>
            </a:pPr>
            <a:r>
              <a:rPr lang="zh-CN" altLang="en-US" sz="2400">
                <a:latin typeface="Arial" charset="0"/>
              </a:rPr>
              <a:t>规范化理论</a:t>
            </a:r>
          </a:p>
          <a:p>
            <a:pPr marL="742950" lvl="1" indent="-285750" algn="l">
              <a:lnSpc>
                <a:spcPct val="180000"/>
              </a:lnSpc>
              <a:spcBef>
                <a:spcPct val="20000"/>
              </a:spcBef>
              <a:buClr>
                <a:schemeClr val="accent1"/>
              </a:buClr>
              <a:buFont typeface="Wingdings" pitchFamily="2" charset="2"/>
              <a:buChar char="§"/>
            </a:pPr>
            <a:r>
              <a:rPr lang="zh-CN" altLang="en-US" sz="2000">
                <a:latin typeface="Arial" charset="0"/>
              </a:rPr>
              <a:t>函数依赖的概念提供了消除冗余联系的形式化工具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892"/>
                                        </p:tgtEl>
                                        <p:attrNameLst>
                                          <p:attrName>style.visibility</p:attrName>
                                        </p:attrNameLst>
                                      </p:cBhvr>
                                      <p:to>
                                        <p:strVal val="visible"/>
                                      </p:to>
                                    </p:set>
                                    <p:animEffect transition="in" filter="blinds(horizontal)">
                                      <p:cBhvr>
                                        <p:cTn id="7" dur="500"/>
                                        <p:tgtEl>
                                          <p:spTgt spid="549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925" y="188913"/>
            <a:ext cx="4537075" cy="563562"/>
          </a:xfrm>
        </p:spPr>
        <p:txBody>
          <a:bodyPr/>
          <a:lstStyle/>
          <a:p>
            <a:pPr algn="l" eaLnBrk="1" hangingPunct="1"/>
            <a:r>
              <a:rPr lang="zh-CN" altLang="en-US" sz="2800" b="0" dirty="0" smtClean="0">
                <a:latin typeface="黑体" pitchFamily="2" charset="-122"/>
                <a:ea typeface="黑体" pitchFamily="2" charset="-122"/>
              </a:rPr>
              <a:t>用规范化理论来消除冗余</a:t>
            </a:r>
          </a:p>
        </p:txBody>
      </p:sp>
      <p:pic>
        <p:nvPicPr>
          <p:cNvPr id="90116" name="Picture 4" descr="7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2636838"/>
            <a:ext cx="3671888"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Text Box 5"/>
          <p:cNvSpPr txBox="1">
            <a:spLocks noChangeArrowheads="1"/>
          </p:cNvSpPr>
          <p:nvPr/>
        </p:nvSpPr>
        <p:spPr bwMode="auto">
          <a:xfrm>
            <a:off x="1187450" y="5516563"/>
            <a:ext cx="2433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sz="1600"/>
              <a:t>劳动人事管理的分</a:t>
            </a:r>
            <a:r>
              <a:rPr lang="en-US" altLang="zh-CN" sz="1600"/>
              <a:t>E-R</a:t>
            </a:r>
            <a:r>
              <a:rPr lang="zh-CN" altLang="en-US" sz="1600"/>
              <a:t>图</a:t>
            </a:r>
            <a:r>
              <a:rPr lang="zh-CN" altLang="en-US"/>
              <a:t> </a:t>
            </a:r>
          </a:p>
        </p:txBody>
      </p:sp>
      <p:sp>
        <p:nvSpPr>
          <p:cNvPr id="90118" name="Rectangle 6"/>
          <p:cNvSpPr>
            <a:spLocks noChangeArrowheads="1"/>
          </p:cNvSpPr>
          <p:nvPr/>
        </p:nvSpPr>
        <p:spPr bwMode="auto">
          <a:xfrm>
            <a:off x="4355976" y="2276474"/>
            <a:ext cx="4465637"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l">
              <a:lnSpc>
                <a:spcPct val="125000"/>
              </a:lnSpc>
              <a:spcBef>
                <a:spcPct val="20000"/>
              </a:spcBef>
              <a:buClr>
                <a:schemeClr val="accent1"/>
              </a:buClr>
              <a:buFont typeface="Wingdings" pitchFamily="2" charset="2"/>
              <a:buChar char="§"/>
            </a:pPr>
            <a:r>
              <a:rPr lang="zh-CN" altLang="en-US" dirty="0"/>
              <a:t>部门和职工之间一对多的联系可表示为：</a:t>
            </a:r>
          </a:p>
          <a:p>
            <a:pPr marL="742950" lvl="1" indent="-285750" algn="l">
              <a:lnSpc>
                <a:spcPct val="125000"/>
              </a:lnSpc>
              <a:spcBef>
                <a:spcPct val="20000"/>
              </a:spcBef>
              <a:buClr>
                <a:schemeClr val="accent1"/>
              </a:buClr>
              <a:buFont typeface="Wingdings" pitchFamily="2" charset="2"/>
              <a:buNone/>
            </a:pPr>
            <a:r>
              <a:rPr lang="zh-CN" altLang="en-US" dirty="0"/>
              <a:t>           职工号→部门号</a:t>
            </a:r>
          </a:p>
          <a:p>
            <a:pPr marL="742950" lvl="1" indent="-285750" algn="l">
              <a:lnSpc>
                <a:spcPct val="125000"/>
              </a:lnSpc>
              <a:spcBef>
                <a:spcPct val="20000"/>
              </a:spcBef>
              <a:buClr>
                <a:schemeClr val="accent1"/>
              </a:buClr>
              <a:buFont typeface="Wingdings" pitchFamily="2" charset="2"/>
              <a:buChar char="§"/>
            </a:pPr>
            <a:r>
              <a:rPr lang="zh-CN" altLang="en-US" dirty="0"/>
              <a:t>职工和项目之间多对多的联系可表示为：</a:t>
            </a:r>
          </a:p>
          <a:p>
            <a:pPr marL="742950" lvl="1" indent="-285750" algn="l">
              <a:lnSpc>
                <a:spcPct val="125000"/>
              </a:lnSpc>
              <a:spcBef>
                <a:spcPct val="20000"/>
              </a:spcBef>
              <a:buClr>
                <a:schemeClr val="accent1"/>
              </a:buClr>
              <a:buFont typeface="Wingdings" pitchFamily="2" charset="2"/>
              <a:buNone/>
            </a:pPr>
            <a:r>
              <a:rPr lang="zh-CN" altLang="en-US" dirty="0"/>
              <a:t>  （职工号，项目号）→工作天数 </a:t>
            </a:r>
          </a:p>
          <a:p>
            <a:pPr marL="742950" lvl="1" indent="-285750" algn="l">
              <a:lnSpc>
                <a:spcPct val="125000"/>
              </a:lnSpc>
              <a:spcBef>
                <a:spcPct val="20000"/>
              </a:spcBef>
              <a:buClr>
                <a:schemeClr val="accent1"/>
              </a:buClr>
              <a:buFont typeface="Wingdings" pitchFamily="2" charset="2"/>
              <a:buChar char="§"/>
            </a:pPr>
            <a:r>
              <a:rPr lang="zh-CN" altLang="en-US" dirty="0"/>
              <a:t>得到函数依赖集 </a:t>
            </a:r>
            <a:r>
              <a:rPr lang="en-US" altLang="zh-CN" i="1" dirty="0"/>
              <a:t>F</a:t>
            </a:r>
            <a:r>
              <a:rPr lang="en-US" altLang="zh-CN" i="1" baseline="-25000" dirty="0"/>
              <a:t>L</a:t>
            </a:r>
            <a:r>
              <a:rPr lang="en-US" altLang="zh-CN" sz="2400" dirty="0"/>
              <a:t> </a:t>
            </a:r>
          </a:p>
        </p:txBody>
      </p:sp>
      <p:sp>
        <p:nvSpPr>
          <p:cNvPr id="2" name="TextBox 1"/>
          <p:cNvSpPr txBox="1"/>
          <p:nvPr/>
        </p:nvSpPr>
        <p:spPr>
          <a:xfrm>
            <a:off x="107504" y="880844"/>
            <a:ext cx="8799784" cy="1107996"/>
          </a:xfrm>
          <a:prstGeom prst="rect">
            <a:avLst/>
          </a:prstGeom>
          <a:noFill/>
        </p:spPr>
        <p:txBody>
          <a:bodyPr wrap="square" rtlCol="0">
            <a:spAutoFit/>
          </a:bodyPr>
          <a:lstStyle/>
          <a:p>
            <a:pPr algn="l" eaLnBrk="1" hangingPunct="1">
              <a:lnSpc>
                <a:spcPct val="150000"/>
              </a:lnSpc>
            </a:pPr>
            <a:r>
              <a:rPr lang="zh-CN" altLang="en-US" sz="2400" dirty="0" smtClean="0">
                <a:ea typeface="黑体" pitchFamily="2" charset="-122"/>
              </a:rPr>
              <a:t>方法：</a:t>
            </a:r>
            <a:endParaRPr lang="zh-CN" altLang="en-US" sz="2400" dirty="0">
              <a:ea typeface="黑体" pitchFamily="2" charset="-122"/>
            </a:endParaRPr>
          </a:p>
          <a:p>
            <a:pPr lvl="1" algn="l" eaLnBrk="1" hangingPunct="1">
              <a:lnSpc>
                <a:spcPct val="150000"/>
              </a:lnSpc>
              <a:buFont typeface="Wingdings" pitchFamily="2" charset="2"/>
              <a:buNone/>
            </a:pPr>
            <a:r>
              <a:rPr lang="en-US" altLang="zh-CN" sz="2000" dirty="0"/>
              <a:t>1. </a:t>
            </a:r>
            <a:r>
              <a:rPr lang="zh-CN" altLang="en-US" sz="2000" dirty="0"/>
              <a:t>确定分</a:t>
            </a:r>
            <a:r>
              <a:rPr lang="en-US" altLang="zh-CN" sz="2000" dirty="0"/>
              <a:t>E-R</a:t>
            </a:r>
            <a:r>
              <a:rPr lang="zh-CN" altLang="en-US" sz="2000" dirty="0"/>
              <a:t>图实体之间的数据依赖 ，并用实体码之间的函数依赖</a:t>
            </a:r>
            <a:r>
              <a:rPr lang="zh-CN" altLang="en-US" sz="2000" dirty="0" smtClean="0"/>
              <a:t>表示</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l" eaLnBrk="1" hangingPunct="1"/>
            <a:r>
              <a:rPr lang="zh-CN" altLang="en-US" sz="3200" b="0" smtClean="0">
                <a:ea typeface="楷体_GB2312" pitchFamily="49" charset="-122"/>
              </a:rPr>
              <a:t>消除冗余的方法</a:t>
            </a:r>
          </a:p>
        </p:txBody>
      </p:sp>
      <p:sp>
        <p:nvSpPr>
          <p:cNvPr id="91139" name="Rectangle 3"/>
          <p:cNvSpPr>
            <a:spLocks noGrp="1" noChangeArrowheads="1"/>
          </p:cNvSpPr>
          <p:nvPr>
            <p:ph type="body" idx="1"/>
          </p:nvPr>
        </p:nvSpPr>
        <p:spPr>
          <a:xfrm>
            <a:off x="251520" y="980728"/>
            <a:ext cx="8640514" cy="4752751"/>
          </a:xfrm>
        </p:spPr>
        <p:txBody>
          <a:bodyPr/>
          <a:lstStyle/>
          <a:p>
            <a:pPr lvl="1" eaLnBrk="1" hangingPunct="1">
              <a:lnSpc>
                <a:spcPct val="150000"/>
              </a:lnSpc>
              <a:buFont typeface="Wingdings" pitchFamily="2" charset="2"/>
              <a:buNone/>
            </a:pPr>
            <a:r>
              <a:rPr lang="en-US" altLang="zh-CN" b="1" dirty="0" smtClean="0">
                <a:ea typeface="宋体" pitchFamily="2" charset="-122"/>
              </a:rPr>
              <a:t>2. </a:t>
            </a:r>
            <a:r>
              <a:rPr lang="zh-CN" altLang="en-US" b="1" dirty="0" smtClean="0">
                <a:ea typeface="宋体" pitchFamily="2" charset="-122"/>
              </a:rPr>
              <a:t>求</a:t>
            </a:r>
            <a:r>
              <a:rPr lang="en-US" altLang="zh-CN" b="1" i="1" dirty="0" smtClean="0">
                <a:ea typeface="宋体" pitchFamily="2" charset="-122"/>
              </a:rPr>
              <a:t>F</a:t>
            </a:r>
            <a:r>
              <a:rPr lang="en-US" altLang="zh-CN" b="1" i="1" baseline="-25000" dirty="0" smtClean="0">
                <a:ea typeface="宋体" pitchFamily="2" charset="-122"/>
              </a:rPr>
              <a:t>L</a:t>
            </a:r>
            <a:r>
              <a:rPr lang="zh-CN" altLang="en-US" b="1" dirty="0" smtClean="0">
                <a:ea typeface="宋体" pitchFamily="2" charset="-122"/>
              </a:rPr>
              <a:t>的最小覆盖</a:t>
            </a:r>
            <a:r>
              <a:rPr lang="en-US" altLang="zh-CN" b="1" i="1" dirty="0" smtClean="0">
                <a:ea typeface="宋体" pitchFamily="2" charset="-122"/>
              </a:rPr>
              <a:t>G</a:t>
            </a:r>
            <a:r>
              <a:rPr lang="en-US" altLang="zh-CN" b="1" i="1" baseline="-25000" dirty="0" smtClean="0">
                <a:ea typeface="宋体" pitchFamily="2" charset="-122"/>
              </a:rPr>
              <a:t>L</a:t>
            </a:r>
            <a:r>
              <a:rPr lang="en-US" altLang="zh-CN" b="1" dirty="0" smtClean="0">
                <a:ea typeface="宋体" pitchFamily="2" charset="-122"/>
              </a:rPr>
              <a:t> </a:t>
            </a:r>
            <a:r>
              <a:rPr lang="zh-CN" altLang="en-US" b="1" dirty="0" smtClean="0">
                <a:ea typeface="宋体" pitchFamily="2" charset="-122"/>
              </a:rPr>
              <a:t>，差集为</a:t>
            </a:r>
            <a:r>
              <a:rPr lang="en-US" altLang="zh-CN" b="1" i="1" dirty="0" smtClean="0">
                <a:ea typeface="宋体" pitchFamily="2" charset="-122"/>
              </a:rPr>
              <a:t>D</a:t>
            </a:r>
            <a:r>
              <a:rPr lang="en-US" altLang="zh-CN" b="1" dirty="0" smtClean="0">
                <a:ea typeface="宋体" pitchFamily="2" charset="-122"/>
              </a:rPr>
              <a:t> = </a:t>
            </a:r>
            <a:r>
              <a:rPr lang="en-US" altLang="zh-CN" b="1" i="1" dirty="0" smtClean="0">
                <a:ea typeface="宋体" pitchFamily="2" charset="-122"/>
              </a:rPr>
              <a:t>F</a:t>
            </a:r>
            <a:r>
              <a:rPr lang="en-US" altLang="zh-CN" b="1" i="1" baseline="-25000" dirty="0" smtClean="0">
                <a:ea typeface="宋体" pitchFamily="2" charset="-122"/>
              </a:rPr>
              <a:t>L</a:t>
            </a:r>
            <a:r>
              <a:rPr lang="en-US" altLang="zh-CN" b="1" dirty="0" smtClean="0">
                <a:ea typeface="宋体" pitchFamily="2" charset="-122"/>
              </a:rPr>
              <a:t>-</a:t>
            </a:r>
            <a:r>
              <a:rPr lang="en-US" altLang="zh-CN" b="1" i="1" dirty="0" smtClean="0">
                <a:ea typeface="宋体" pitchFamily="2" charset="-122"/>
              </a:rPr>
              <a:t>G</a:t>
            </a:r>
            <a:r>
              <a:rPr lang="en-US" altLang="zh-CN" b="1" i="1" baseline="-25000" dirty="0" smtClean="0">
                <a:ea typeface="宋体" pitchFamily="2" charset="-122"/>
              </a:rPr>
              <a:t>L</a:t>
            </a:r>
            <a:r>
              <a:rPr lang="zh-CN" altLang="en-US" b="1" dirty="0" smtClean="0">
                <a:ea typeface="宋体" pitchFamily="2" charset="-122"/>
              </a:rPr>
              <a:t>。</a:t>
            </a:r>
          </a:p>
          <a:p>
            <a:pPr lvl="1" eaLnBrk="1" hangingPunct="1">
              <a:lnSpc>
                <a:spcPct val="150000"/>
              </a:lnSpc>
              <a:buFont typeface="Wingdings" pitchFamily="2" charset="2"/>
              <a:buNone/>
            </a:pPr>
            <a:r>
              <a:rPr lang="zh-CN" altLang="en-US" b="1" dirty="0" smtClean="0">
                <a:ea typeface="宋体" pitchFamily="2" charset="-122"/>
              </a:rPr>
              <a:t>   逐一考察</a:t>
            </a:r>
            <a:r>
              <a:rPr lang="en-US" altLang="zh-CN" b="1" i="1" dirty="0" smtClean="0">
                <a:ea typeface="宋体" pitchFamily="2" charset="-122"/>
              </a:rPr>
              <a:t>D</a:t>
            </a:r>
            <a:r>
              <a:rPr lang="zh-CN" altLang="en-US" b="1" dirty="0" smtClean="0">
                <a:ea typeface="宋体" pitchFamily="2" charset="-122"/>
              </a:rPr>
              <a:t>中的函数依赖，确定是否是冗余的联系，若是，就把它去掉。</a:t>
            </a:r>
          </a:p>
          <a:p>
            <a:pPr lvl="2" eaLnBrk="1" hangingPunct="1">
              <a:lnSpc>
                <a:spcPct val="150000"/>
              </a:lnSpc>
            </a:pPr>
            <a:r>
              <a:rPr lang="en-US" altLang="zh-CN" dirty="0" smtClean="0">
                <a:ea typeface="宋体" pitchFamily="2" charset="-122"/>
              </a:rPr>
              <a:t>(1) </a:t>
            </a:r>
            <a:r>
              <a:rPr lang="zh-CN" altLang="en-US" dirty="0" smtClean="0">
                <a:ea typeface="宋体" pitchFamily="2" charset="-122"/>
              </a:rPr>
              <a:t>冗余的联系一定在</a:t>
            </a:r>
            <a:r>
              <a:rPr lang="en-US" altLang="zh-CN" dirty="0" smtClean="0">
                <a:ea typeface="宋体" pitchFamily="2" charset="-122"/>
              </a:rPr>
              <a:t>D</a:t>
            </a:r>
            <a:r>
              <a:rPr lang="zh-CN" altLang="en-US" dirty="0" smtClean="0">
                <a:ea typeface="宋体" pitchFamily="2" charset="-122"/>
              </a:rPr>
              <a:t>中，而</a:t>
            </a:r>
            <a:r>
              <a:rPr lang="en-US" altLang="zh-CN" dirty="0" smtClean="0">
                <a:ea typeface="宋体" pitchFamily="2" charset="-122"/>
              </a:rPr>
              <a:t>D</a:t>
            </a:r>
            <a:r>
              <a:rPr lang="zh-CN" altLang="en-US" dirty="0" smtClean="0">
                <a:ea typeface="宋体" pitchFamily="2" charset="-122"/>
              </a:rPr>
              <a:t>中的联系不一定是冗余的；</a:t>
            </a:r>
          </a:p>
          <a:p>
            <a:pPr lvl="2" eaLnBrk="1" hangingPunct="1">
              <a:lnSpc>
                <a:spcPct val="150000"/>
              </a:lnSpc>
            </a:pPr>
            <a:r>
              <a:rPr lang="en-US" altLang="zh-CN" dirty="0" smtClean="0">
                <a:ea typeface="宋体" pitchFamily="2" charset="-122"/>
              </a:rPr>
              <a:t>(2) </a:t>
            </a:r>
            <a:r>
              <a:rPr lang="zh-CN" altLang="en-US" dirty="0" smtClean="0">
                <a:ea typeface="宋体" pitchFamily="2" charset="-122"/>
              </a:rPr>
              <a:t>当实体之间存在多种联系时要将实体之间的联系在形式上加以区分。</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l" eaLnBrk="1" hangingPunct="1"/>
            <a:r>
              <a:rPr lang="zh-CN" altLang="en-US" sz="3200" smtClean="0">
                <a:ea typeface="黑体" pitchFamily="2" charset="-122"/>
              </a:rPr>
              <a:t>验证整体概念结构</a:t>
            </a:r>
          </a:p>
        </p:txBody>
      </p:sp>
      <p:sp>
        <p:nvSpPr>
          <p:cNvPr id="92163" name="Rectangle 3"/>
          <p:cNvSpPr>
            <a:spLocks noGrp="1" noChangeArrowheads="1"/>
          </p:cNvSpPr>
          <p:nvPr>
            <p:ph type="body" idx="1"/>
          </p:nvPr>
        </p:nvSpPr>
        <p:spPr>
          <a:xfrm>
            <a:off x="107504" y="1052737"/>
            <a:ext cx="8856984" cy="4176464"/>
          </a:xfrm>
        </p:spPr>
        <p:txBody>
          <a:bodyPr/>
          <a:lstStyle/>
          <a:p>
            <a:pPr eaLnBrk="1" hangingPunct="1">
              <a:lnSpc>
                <a:spcPct val="160000"/>
              </a:lnSpc>
            </a:pPr>
            <a:r>
              <a:rPr lang="zh-CN" altLang="en-US" sz="2400" b="1" dirty="0" smtClean="0">
                <a:ea typeface="宋体" pitchFamily="2" charset="-122"/>
              </a:rPr>
              <a:t>视图集成后形成一个整体的数据库概念结构，对该整体概念结构还必须进行进一步验证，确保它能够满足下列条件</a:t>
            </a:r>
            <a:r>
              <a:rPr lang="zh-CN" altLang="en-US" b="1" dirty="0" smtClean="0">
                <a:ea typeface="宋体" pitchFamily="2" charset="-122"/>
              </a:rPr>
              <a:t>：</a:t>
            </a:r>
          </a:p>
          <a:p>
            <a:pPr lvl="1" eaLnBrk="1" hangingPunct="1">
              <a:lnSpc>
                <a:spcPct val="160000"/>
              </a:lnSpc>
            </a:pPr>
            <a:r>
              <a:rPr lang="zh-CN" altLang="en-US" dirty="0" smtClean="0">
                <a:ea typeface="宋体" pitchFamily="2" charset="-122"/>
              </a:rPr>
              <a:t>整体概念结构内部必须具有一致性，不存在互相矛盾的表达</a:t>
            </a:r>
          </a:p>
          <a:p>
            <a:pPr lvl="1" eaLnBrk="1" hangingPunct="1">
              <a:lnSpc>
                <a:spcPct val="160000"/>
              </a:lnSpc>
            </a:pPr>
            <a:r>
              <a:rPr lang="zh-CN" altLang="en-US" dirty="0" smtClean="0">
                <a:ea typeface="宋体" pitchFamily="2" charset="-122"/>
              </a:rPr>
              <a:t>整体概念结构能准确地反映原来的每个视图结构，包括属性、实体及实体间的联系</a:t>
            </a:r>
          </a:p>
          <a:p>
            <a:pPr lvl="1" eaLnBrk="1" hangingPunct="1">
              <a:lnSpc>
                <a:spcPct val="160000"/>
              </a:lnSpc>
            </a:pPr>
            <a:r>
              <a:rPr lang="zh-CN" altLang="en-US" dirty="0" smtClean="0">
                <a:ea typeface="宋体" pitchFamily="2" charset="-122"/>
              </a:rPr>
              <a:t>整体概念结构能满足需要分析阶段所确定的所有要求</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eaLnBrk="1" hangingPunct="1"/>
            <a:r>
              <a:rPr lang="zh-CN" altLang="en-US" sz="3200" smtClean="0">
                <a:ea typeface="黑体" pitchFamily="2" charset="-122"/>
              </a:rPr>
              <a:t>验证整体概念结构</a:t>
            </a:r>
          </a:p>
        </p:txBody>
      </p:sp>
      <p:sp>
        <p:nvSpPr>
          <p:cNvPr id="93187" name="Rectangle 3"/>
          <p:cNvSpPr>
            <a:spLocks noGrp="1" noChangeArrowheads="1"/>
          </p:cNvSpPr>
          <p:nvPr>
            <p:ph type="body" idx="1"/>
          </p:nvPr>
        </p:nvSpPr>
        <p:spPr>
          <a:xfrm>
            <a:off x="457200" y="1125538"/>
            <a:ext cx="8229600" cy="3382962"/>
          </a:xfrm>
        </p:spPr>
        <p:txBody>
          <a:bodyPr/>
          <a:lstStyle/>
          <a:p>
            <a:pPr eaLnBrk="1" hangingPunct="1">
              <a:lnSpc>
                <a:spcPct val="220000"/>
              </a:lnSpc>
            </a:pPr>
            <a:r>
              <a:rPr lang="zh-CN" altLang="en-US" sz="2400" dirty="0" smtClean="0">
                <a:ea typeface="宋体" pitchFamily="2" charset="-122"/>
              </a:rPr>
              <a:t>整体概念结构最终还应该提交给用户，征求用户和有关人员的意见，进行评审、修改和优化，然后把它确定下来，作为数据库的概念结构，作为进一步设计数据库的依据。</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8244408" cy="836712"/>
          </a:xfrm>
        </p:spPr>
        <p:txBody>
          <a:bodyPr/>
          <a:lstStyle/>
          <a:p>
            <a:pPr eaLnBrk="1" hangingPunct="1"/>
            <a:r>
              <a:rPr lang="zh-CN" altLang="en-US" sz="3200" dirty="0" smtClean="0">
                <a:latin typeface="宋体" pitchFamily="2" charset="-122"/>
                <a:ea typeface="宋体" pitchFamily="2" charset="-122"/>
              </a:rPr>
              <a:t>第</a:t>
            </a:r>
            <a:r>
              <a:rPr lang="en-US" altLang="zh-CN" sz="3200" dirty="0" smtClean="0">
                <a:latin typeface="宋体" pitchFamily="2" charset="-122"/>
                <a:ea typeface="宋体" pitchFamily="2" charset="-122"/>
              </a:rPr>
              <a:t>10</a:t>
            </a:r>
            <a:r>
              <a:rPr lang="zh-CN" altLang="en-US" sz="3200" dirty="0" smtClean="0">
                <a:latin typeface="宋体" pitchFamily="2" charset="-122"/>
                <a:ea typeface="宋体" pitchFamily="2" charset="-122"/>
              </a:rPr>
              <a:t>讲 数据库设计</a:t>
            </a:r>
          </a:p>
        </p:txBody>
      </p:sp>
      <p:sp>
        <p:nvSpPr>
          <p:cNvPr id="5" name="TextBox 4"/>
          <p:cNvSpPr txBox="1"/>
          <p:nvPr/>
        </p:nvSpPr>
        <p:spPr>
          <a:xfrm>
            <a:off x="2267744" y="908720"/>
            <a:ext cx="4520512" cy="4801314"/>
          </a:xfrm>
          <a:prstGeom prst="rect">
            <a:avLst/>
          </a:prstGeom>
          <a:noFill/>
        </p:spPr>
        <p:txBody>
          <a:bodyPr wrap="square" rtlCol="0">
            <a:spAutoFit/>
          </a:bodyPr>
          <a:lstStyle/>
          <a:p>
            <a:pPr algn="l" eaLnBrk="1" hangingPunct="1">
              <a:lnSpc>
                <a:spcPct val="200000"/>
              </a:lnSpc>
            </a:pPr>
            <a:r>
              <a:rPr lang="en-US" altLang="zh-CN" sz="2400" dirty="0" smtClean="0"/>
              <a:t>1</a:t>
            </a:r>
            <a:r>
              <a:rPr lang="en-US" altLang="zh-CN" sz="2400" dirty="0"/>
              <a:t>. </a:t>
            </a:r>
            <a:r>
              <a:rPr lang="en-US" altLang="zh-CN" sz="2400" dirty="0" smtClean="0"/>
              <a:t> </a:t>
            </a:r>
            <a:r>
              <a:rPr lang="zh-CN" altLang="en-US" sz="2400" dirty="0" smtClean="0"/>
              <a:t>数据库</a:t>
            </a:r>
            <a:r>
              <a:rPr lang="zh-CN" altLang="en-US" sz="2400" dirty="0"/>
              <a:t>设计概述</a:t>
            </a:r>
          </a:p>
          <a:p>
            <a:pPr algn="l" eaLnBrk="1" hangingPunct="1">
              <a:lnSpc>
                <a:spcPct val="200000"/>
              </a:lnSpc>
            </a:pPr>
            <a:r>
              <a:rPr lang="en-US" altLang="zh-CN" sz="2400" dirty="0" smtClean="0"/>
              <a:t>2</a:t>
            </a:r>
            <a:r>
              <a:rPr lang="en-US" altLang="zh-CN" sz="2400" dirty="0"/>
              <a:t>. </a:t>
            </a:r>
            <a:r>
              <a:rPr lang="en-US" altLang="zh-CN" sz="2400" dirty="0" smtClean="0"/>
              <a:t> </a:t>
            </a:r>
            <a:r>
              <a:rPr lang="zh-CN" altLang="en-US" sz="2400" dirty="0" smtClean="0"/>
              <a:t>需求分析</a:t>
            </a:r>
            <a:endParaRPr lang="zh-CN" altLang="en-US" sz="2400" dirty="0"/>
          </a:p>
          <a:p>
            <a:pPr algn="l" eaLnBrk="1" hangingPunct="1">
              <a:lnSpc>
                <a:spcPct val="200000"/>
              </a:lnSpc>
            </a:pPr>
            <a:r>
              <a:rPr lang="en-US" altLang="zh-CN" sz="2400" dirty="0" smtClean="0"/>
              <a:t>3</a:t>
            </a:r>
            <a:r>
              <a:rPr lang="en-US" altLang="zh-CN" sz="2400" dirty="0"/>
              <a:t>. </a:t>
            </a:r>
            <a:r>
              <a:rPr lang="en-US" altLang="zh-CN" sz="2400" dirty="0" smtClean="0"/>
              <a:t> </a:t>
            </a:r>
            <a:r>
              <a:rPr lang="zh-CN" altLang="en-US" sz="2400" dirty="0" smtClean="0"/>
              <a:t>概念结构设计</a:t>
            </a:r>
            <a:endParaRPr lang="zh-CN" altLang="en-US" sz="2400" dirty="0"/>
          </a:p>
          <a:p>
            <a:pPr algn="l" eaLnBrk="1" hangingPunct="1">
              <a:lnSpc>
                <a:spcPct val="200000"/>
              </a:lnSpc>
            </a:pPr>
            <a:r>
              <a:rPr lang="en-US" altLang="zh-CN" sz="2400" dirty="0" smtClean="0">
                <a:solidFill>
                  <a:srgbClr val="3333FF"/>
                </a:solidFill>
                <a:ea typeface="黑体" pitchFamily="2" charset="-122"/>
                <a:cs typeface="Times New Roman" pitchFamily="18" charset="0"/>
              </a:rPr>
              <a:t>4.   </a:t>
            </a:r>
            <a:r>
              <a:rPr lang="zh-CN" altLang="en-US" sz="2400" dirty="0" smtClean="0">
                <a:solidFill>
                  <a:srgbClr val="3333FF"/>
                </a:solidFill>
                <a:latin typeface="黑体" pitchFamily="2" charset="-122"/>
                <a:ea typeface="黑体" pitchFamily="2" charset="-122"/>
              </a:rPr>
              <a:t>逻辑</a:t>
            </a:r>
            <a:r>
              <a:rPr lang="zh-CN" altLang="en-US" sz="2400" dirty="0">
                <a:solidFill>
                  <a:srgbClr val="3333FF"/>
                </a:solidFill>
                <a:latin typeface="黑体" pitchFamily="2" charset="-122"/>
                <a:ea typeface="黑体" pitchFamily="2" charset="-122"/>
              </a:rPr>
              <a:t>结构设计</a:t>
            </a:r>
          </a:p>
          <a:p>
            <a:pPr algn="l" eaLnBrk="1" hangingPunct="1">
              <a:lnSpc>
                <a:spcPct val="200000"/>
              </a:lnSpc>
            </a:pPr>
            <a:r>
              <a:rPr lang="en-US" altLang="zh-CN" sz="2400" dirty="0" smtClean="0"/>
              <a:t> 5</a:t>
            </a:r>
            <a:r>
              <a:rPr lang="en-US" altLang="zh-CN" sz="2400" dirty="0"/>
              <a:t>.  </a:t>
            </a:r>
            <a:r>
              <a:rPr lang="zh-CN" altLang="en-US" sz="2400" dirty="0"/>
              <a:t>物理数据库设计</a:t>
            </a:r>
          </a:p>
          <a:p>
            <a:pPr algn="l" eaLnBrk="1" hangingPunct="1">
              <a:lnSpc>
                <a:spcPct val="200000"/>
              </a:lnSpc>
            </a:pPr>
            <a:r>
              <a:rPr lang="en-US" altLang="zh-CN" sz="2400" dirty="0" smtClean="0"/>
              <a:t> 6</a:t>
            </a:r>
            <a:r>
              <a:rPr lang="en-US" altLang="zh-CN" sz="2400" dirty="0"/>
              <a:t>.  </a:t>
            </a:r>
            <a:r>
              <a:rPr lang="zh-CN" altLang="en-US" sz="2400" dirty="0"/>
              <a:t>数据库的管理</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34" presetClass="emph" presetSubtype="0" fill="hold" nodeType="with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xEl>
                                              <p:pRg st="3" end="3"/>
                                            </p:txEl>
                                          </p:spTgt>
                                        </p:tgtEl>
                                        <p:attrNameLst>
                                          <p:attrName>ppt_x</p:attrName>
                                          <p:attrName>ppt_y</p:attrName>
                                        </p:attrNameLst>
                                      </p:cBhvr>
                                    </p:animMotion>
                                    <p:animRot by="1500000">
                                      <p:cBhvr>
                                        <p:cTn id="12" dur="125" fill="hold">
                                          <p:stCondLst>
                                            <p:cond delay="0"/>
                                          </p:stCondLst>
                                        </p:cTn>
                                        <p:tgtEl>
                                          <p:spTgt spid="5">
                                            <p:txEl>
                                              <p:pRg st="3" end="3"/>
                                            </p:txEl>
                                          </p:spTgt>
                                        </p:tgtEl>
                                        <p:attrNameLst>
                                          <p:attrName>r</p:attrName>
                                        </p:attrNameLst>
                                      </p:cBhvr>
                                    </p:animRot>
                                    <p:animRot by="-1500000">
                                      <p:cBhvr>
                                        <p:cTn id="13" dur="125" fill="hold">
                                          <p:stCondLst>
                                            <p:cond delay="125"/>
                                          </p:stCondLst>
                                        </p:cTn>
                                        <p:tgtEl>
                                          <p:spTgt spid="5">
                                            <p:txEl>
                                              <p:pRg st="3" end="3"/>
                                            </p:txEl>
                                          </p:spTgt>
                                        </p:tgtEl>
                                        <p:attrNameLst>
                                          <p:attrName>r</p:attrName>
                                        </p:attrNameLst>
                                      </p:cBhvr>
                                    </p:animRot>
                                    <p:animRot by="-1500000">
                                      <p:cBhvr>
                                        <p:cTn id="14" dur="125" fill="hold">
                                          <p:stCondLst>
                                            <p:cond delay="250"/>
                                          </p:stCondLst>
                                        </p:cTn>
                                        <p:tgtEl>
                                          <p:spTgt spid="5">
                                            <p:txEl>
                                              <p:pRg st="3" end="3"/>
                                            </p:txEl>
                                          </p:spTgt>
                                        </p:tgtEl>
                                        <p:attrNameLst>
                                          <p:attrName>r</p:attrName>
                                        </p:attrNameLst>
                                      </p:cBhvr>
                                    </p:animRot>
                                    <p:animRot by="1500000">
                                      <p:cBhvr>
                                        <p:cTn id="15" dur="125" fill="hold">
                                          <p:stCondLst>
                                            <p:cond delay="375"/>
                                          </p:stCondLst>
                                        </p:cTn>
                                        <p:tgtEl>
                                          <p:spTgt spid="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4924" y="0"/>
            <a:ext cx="8209483" cy="836712"/>
          </a:xfrm>
        </p:spPr>
        <p:txBody>
          <a:bodyPr/>
          <a:lstStyle/>
          <a:p>
            <a:pPr eaLnBrk="1" hangingPunct="1"/>
            <a:r>
              <a:rPr lang="en-US" altLang="zh-CN" sz="3200" dirty="0" smtClean="0">
                <a:latin typeface="Times New Roman" pitchFamily="18" charset="0"/>
                <a:ea typeface="黑体" pitchFamily="2" charset="-122"/>
                <a:cs typeface="Times New Roman" pitchFamily="18" charset="0"/>
              </a:rPr>
              <a:t>§4   </a:t>
            </a:r>
            <a:r>
              <a:rPr lang="zh-CN" altLang="en-US" sz="3200" dirty="0" smtClean="0">
                <a:ea typeface="黑体" pitchFamily="2" charset="-122"/>
              </a:rPr>
              <a:t>逻辑结构设计</a:t>
            </a:r>
          </a:p>
        </p:txBody>
      </p:sp>
      <p:sp>
        <p:nvSpPr>
          <p:cNvPr id="95235" name="Rectangle 3"/>
          <p:cNvSpPr>
            <a:spLocks noGrp="1" noChangeArrowheads="1"/>
          </p:cNvSpPr>
          <p:nvPr>
            <p:ph type="body" idx="1"/>
          </p:nvPr>
        </p:nvSpPr>
        <p:spPr>
          <a:xfrm>
            <a:off x="395536" y="980728"/>
            <a:ext cx="8229600" cy="4535487"/>
          </a:xfrm>
        </p:spPr>
        <p:txBody>
          <a:bodyPr/>
          <a:lstStyle/>
          <a:p>
            <a:pPr eaLnBrk="1" hangingPunct="1">
              <a:lnSpc>
                <a:spcPct val="150000"/>
              </a:lnSpc>
              <a:spcBef>
                <a:spcPct val="0"/>
              </a:spcBef>
            </a:pPr>
            <a:r>
              <a:rPr lang="zh-CN" altLang="en-US" sz="2400" b="1" dirty="0" smtClean="0">
                <a:ea typeface="黑体" pitchFamily="2" charset="-122"/>
              </a:rPr>
              <a:t>逻辑结构设计的任务</a:t>
            </a:r>
          </a:p>
          <a:p>
            <a:pPr lvl="1" eaLnBrk="1" hangingPunct="1">
              <a:lnSpc>
                <a:spcPct val="150000"/>
              </a:lnSpc>
              <a:spcBef>
                <a:spcPct val="0"/>
              </a:spcBef>
            </a:pPr>
            <a:r>
              <a:rPr lang="zh-CN" altLang="en-US" dirty="0" smtClean="0">
                <a:ea typeface="宋体" pitchFamily="2" charset="-122"/>
              </a:rPr>
              <a:t>把概念结构设计阶段设计好的基本</a:t>
            </a:r>
            <a:r>
              <a:rPr lang="en-US" altLang="zh-CN" dirty="0" smtClean="0">
                <a:ea typeface="宋体" pitchFamily="2" charset="-122"/>
              </a:rPr>
              <a:t>E-R</a:t>
            </a:r>
            <a:r>
              <a:rPr lang="zh-CN" altLang="en-US" dirty="0" smtClean="0">
                <a:ea typeface="宋体" pitchFamily="2" charset="-122"/>
              </a:rPr>
              <a:t>图转换为与选用</a:t>
            </a:r>
            <a:r>
              <a:rPr lang="en-US" altLang="zh-CN" dirty="0" smtClean="0">
                <a:ea typeface="宋体" pitchFamily="2" charset="-122"/>
              </a:rPr>
              <a:t>DBMS</a:t>
            </a:r>
            <a:r>
              <a:rPr lang="zh-CN" altLang="en-US" dirty="0" smtClean="0">
                <a:ea typeface="宋体" pitchFamily="2" charset="-122"/>
              </a:rPr>
              <a:t>产品所支持的数据模型相符合的逻辑结构</a:t>
            </a:r>
          </a:p>
          <a:p>
            <a:pPr eaLnBrk="1" hangingPunct="1">
              <a:lnSpc>
                <a:spcPct val="150000"/>
              </a:lnSpc>
              <a:spcBef>
                <a:spcPct val="0"/>
              </a:spcBef>
            </a:pPr>
            <a:r>
              <a:rPr lang="zh-CN" altLang="en-US" sz="2400" b="1" dirty="0" smtClean="0">
                <a:ea typeface="黑体" pitchFamily="2" charset="-122"/>
              </a:rPr>
              <a:t>逻辑结构设计的步骤</a:t>
            </a:r>
          </a:p>
          <a:p>
            <a:pPr lvl="1" eaLnBrk="1" hangingPunct="1">
              <a:lnSpc>
                <a:spcPct val="150000"/>
              </a:lnSpc>
              <a:spcBef>
                <a:spcPct val="0"/>
              </a:spcBef>
            </a:pPr>
            <a:r>
              <a:rPr lang="zh-CN" altLang="en-US" dirty="0" smtClean="0">
                <a:ea typeface="宋体" pitchFamily="2" charset="-122"/>
              </a:rPr>
              <a:t>将概念结构转化为一般的关系、网状、层次模型</a:t>
            </a:r>
          </a:p>
          <a:p>
            <a:pPr lvl="1" eaLnBrk="1" hangingPunct="1">
              <a:lnSpc>
                <a:spcPct val="150000"/>
              </a:lnSpc>
              <a:spcBef>
                <a:spcPct val="0"/>
              </a:spcBef>
            </a:pPr>
            <a:r>
              <a:rPr lang="zh-CN" altLang="en-US" dirty="0" smtClean="0">
                <a:ea typeface="宋体" pitchFamily="2" charset="-122"/>
              </a:rPr>
              <a:t>将转换来的关系、网状、层次模型向特定</a:t>
            </a:r>
            <a:r>
              <a:rPr lang="en-US" altLang="zh-CN" dirty="0" smtClean="0">
                <a:ea typeface="宋体" pitchFamily="2" charset="-122"/>
              </a:rPr>
              <a:t>DBMS</a:t>
            </a:r>
            <a:r>
              <a:rPr lang="zh-CN" altLang="en-US" dirty="0" smtClean="0">
                <a:ea typeface="宋体" pitchFamily="2" charset="-122"/>
              </a:rPr>
              <a:t>支持下的数据模型转换</a:t>
            </a:r>
          </a:p>
          <a:p>
            <a:pPr lvl="1" eaLnBrk="1" hangingPunct="1">
              <a:lnSpc>
                <a:spcPct val="150000"/>
              </a:lnSpc>
              <a:spcBef>
                <a:spcPct val="0"/>
              </a:spcBef>
            </a:pPr>
            <a:r>
              <a:rPr lang="zh-CN" altLang="en-US" dirty="0" smtClean="0">
                <a:ea typeface="宋体" pitchFamily="2" charset="-122"/>
              </a:rPr>
              <a:t>对数据模型进行优化</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p:txBody>
          <a:bodyPr/>
          <a:lstStyle/>
          <a:p>
            <a:pPr eaLnBrk="1" hangingPunct="1">
              <a:buFont typeface="Wingdings" pitchFamily="2" charset="2"/>
              <a:buNone/>
            </a:pPr>
            <a:r>
              <a:rPr lang="en-US" altLang="zh-CN" smtClean="0">
                <a:ea typeface="宋体" pitchFamily="2" charset="-122"/>
              </a:rPr>
              <a:t> </a:t>
            </a:r>
          </a:p>
        </p:txBody>
      </p:sp>
      <p:sp>
        <p:nvSpPr>
          <p:cNvPr id="96259" name="Rectangle 3"/>
          <p:cNvSpPr>
            <a:spLocks noGrp="1" noChangeArrowheads="1"/>
          </p:cNvSpPr>
          <p:nvPr>
            <p:ph type="title"/>
          </p:nvPr>
        </p:nvSpPr>
        <p:spPr>
          <a:xfrm>
            <a:off x="0" y="44624"/>
            <a:ext cx="8244408" cy="792088"/>
          </a:xfrm>
        </p:spPr>
        <p:txBody>
          <a:bodyPr/>
          <a:lstStyle/>
          <a:p>
            <a:pPr eaLnBrk="1" hangingPunct="1"/>
            <a:r>
              <a:rPr lang="en-US" altLang="zh-CN" sz="3200" dirty="0">
                <a:latin typeface="Times New Roman" pitchFamily="18" charset="0"/>
                <a:ea typeface="黑体" pitchFamily="2" charset="-122"/>
                <a:cs typeface="Times New Roman" pitchFamily="18" charset="0"/>
              </a:rPr>
              <a:t>§4   </a:t>
            </a:r>
            <a:r>
              <a:rPr lang="zh-CN" altLang="en-US" sz="3200" dirty="0">
                <a:ea typeface="黑体" pitchFamily="2" charset="-122"/>
              </a:rPr>
              <a:t>逻辑结构设计</a:t>
            </a:r>
            <a:endParaRPr lang="zh-CN" altLang="en-US" sz="3200" dirty="0" smtClean="0">
              <a:ea typeface="黑体" pitchFamily="2" charset="-122"/>
            </a:endParaRPr>
          </a:p>
        </p:txBody>
      </p:sp>
      <p:sp>
        <p:nvSpPr>
          <p:cNvPr id="96260" name="Text Box 4"/>
          <p:cNvSpPr txBox="1">
            <a:spLocks noChangeArrowheads="1"/>
          </p:cNvSpPr>
          <p:nvPr/>
        </p:nvSpPr>
        <p:spPr bwMode="auto">
          <a:xfrm>
            <a:off x="2916238" y="4652963"/>
            <a:ext cx="295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r>
              <a:rPr lang="zh-CN" altLang="en-US"/>
              <a:t>逻辑结构设计时的</a:t>
            </a:r>
            <a:r>
              <a:rPr lang="en-US" altLang="zh-CN"/>
              <a:t>3</a:t>
            </a:r>
            <a:r>
              <a:rPr lang="zh-CN" altLang="en-US"/>
              <a:t>个步骤 </a:t>
            </a:r>
          </a:p>
        </p:txBody>
      </p:sp>
      <p:pic>
        <p:nvPicPr>
          <p:cNvPr id="96261" name="Picture 5" descr="7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773238"/>
            <a:ext cx="7777162"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黑体" pitchFamily="2" charset="-122"/>
                <a:cs typeface="Times New Roman" pitchFamily="18" charset="0"/>
              </a:rPr>
              <a:t>§4   </a:t>
            </a:r>
            <a:r>
              <a:rPr lang="zh-CN" altLang="en-US" sz="3200" dirty="0">
                <a:ea typeface="黑体" pitchFamily="2" charset="-122"/>
              </a:rPr>
              <a:t>逻辑结构设计</a:t>
            </a:r>
            <a:endParaRPr lang="zh-CN" altLang="en-US" sz="3200" dirty="0" smtClean="0">
              <a:ea typeface="黑体" pitchFamily="2" charset="-122"/>
            </a:endParaRPr>
          </a:p>
        </p:txBody>
      </p:sp>
      <p:sp>
        <p:nvSpPr>
          <p:cNvPr id="97283" name="Rectangle 3"/>
          <p:cNvSpPr>
            <a:spLocks noGrp="1" noChangeArrowheads="1"/>
          </p:cNvSpPr>
          <p:nvPr>
            <p:ph type="body" idx="1"/>
          </p:nvPr>
        </p:nvSpPr>
        <p:spPr>
          <a:xfrm>
            <a:off x="2051720" y="1052736"/>
            <a:ext cx="5184575" cy="2447925"/>
          </a:xfrm>
        </p:spPr>
        <p:txBody>
          <a:bodyPr/>
          <a:lstStyle/>
          <a:p>
            <a:pPr marL="0" indent="0" eaLnBrk="1" hangingPunct="1">
              <a:lnSpc>
                <a:spcPct val="200000"/>
              </a:lnSpc>
              <a:buNone/>
            </a:pPr>
            <a:r>
              <a:rPr lang="en-US" altLang="zh-CN" sz="2400" b="1" dirty="0" smtClean="0">
                <a:solidFill>
                  <a:srgbClr val="3333FF"/>
                </a:solidFill>
                <a:ea typeface="宋体" pitchFamily="2" charset="-122"/>
              </a:rPr>
              <a:t>4.1 E-R</a:t>
            </a:r>
            <a:r>
              <a:rPr lang="zh-CN" altLang="en-US" sz="2400" b="1" dirty="0" smtClean="0">
                <a:solidFill>
                  <a:srgbClr val="3333FF"/>
                </a:solidFill>
                <a:ea typeface="宋体" pitchFamily="2" charset="-122"/>
              </a:rPr>
              <a:t>图向关系模型的转换</a:t>
            </a:r>
          </a:p>
          <a:p>
            <a:pPr marL="0" indent="0" eaLnBrk="1" hangingPunct="1">
              <a:lnSpc>
                <a:spcPct val="200000"/>
              </a:lnSpc>
              <a:buNone/>
            </a:pPr>
            <a:r>
              <a:rPr lang="en-US" altLang="zh-CN" sz="2400" b="1" dirty="0" smtClean="0">
                <a:ea typeface="宋体" pitchFamily="2" charset="-122"/>
              </a:rPr>
              <a:t>4.2 </a:t>
            </a:r>
            <a:r>
              <a:rPr lang="zh-CN" altLang="en-US" sz="2400" b="1" dirty="0" smtClean="0">
                <a:ea typeface="宋体" pitchFamily="2" charset="-122"/>
              </a:rPr>
              <a:t>数据模型的优化</a:t>
            </a:r>
          </a:p>
          <a:p>
            <a:pPr marL="0" indent="0" eaLnBrk="1" hangingPunct="1">
              <a:lnSpc>
                <a:spcPct val="200000"/>
              </a:lnSpc>
              <a:buNone/>
            </a:pPr>
            <a:r>
              <a:rPr lang="en-US" altLang="zh-CN" sz="2400" b="1" dirty="0" smtClean="0">
                <a:ea typeface="宋体" pitchFamily="2" charset="-122"/>
              </a:rPr>
              <a:t>4.3 </a:t>
            </a:r>
            <a:r>
              <a:rPr lang="zh-CN" altLang="en-US" sz="2400" b="1" dirty="0" smtClean="0">
                <a:ea typeface="宋体" pitchFamily="2" charset="-122"/>
              </a:rPr>
              <a:t>设计用户子模式</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宋体" pitchFamily="2" charset="-122"/>
                <a:cs typeface="Times New Roman" pitchFamily="18" charset="0"/>
              </a:rPr>
              <a:t>§</a:t>
            </a:r>
            <a:r>
              <a:rPr lang="en-US" altLang="zh-CN" sz="3200" dirty="0" smtClean="0">
                <a:latin typeface="Times New Roman" pitchFamily="18" charset="0"/>
                <a:ea typeface="宋体" pitchFamily="2" charset="-122"/>
                <a:cs typeface="Times New Roman" pitchFamily="18" charset="0"/>
              </a:rPr>
              <a:t>1.3  </a:t>
            </a:r>
            <a:r>
              <a:rPr lang="zh-CN" altLang="en-US" sz="3000" dirty="0" smtClean="0">
                <a:latin typeface="仿宋" pitchFamily="49" charset="-122"/>
                <a:ea typeface="仿宋" pitchFamily="49" charset="-122"/>
              </a:rPr>
              <a:t>数据库设计的基本步骤</a:t>
            </a:r>
          </a:p>
        </p:txBody>
      </p:sp>
      <p:sp>
        <p:nvSpPr>
          <p:cNvPr id="17411" name="Rectangle 3"/>
          <p:cNvSpPr>
            <a:spLocks noGrp="1" noChangeArrowheads="1"/>
          </p:cNvSpPr>
          <p:nvPr>
            <p:ph type="body" idx="1"/>
          </p:nvPr>
        </p:nvSpPr>
        <p:spPr>
          <a:xfrm>
            <a:off x="395288" y="981075"/>
            <a:ext cx="8424862" cy="5040313"/>
          </a:xfrm>
        </p:spPr>
        <p:txBody>
          <a:bodyPr/>
          <a:lstStyle/>
          <a:p>
            <a:pPr eaLnBrk="1" hangingPunct="1">
              <a:lnSpc>
                <a:spcPct val="170000"/>
              </a:lnSpc>
            </a:pPr>
            <a:r>
              <a:rPr lang="zh-CN" altLang="en-US" sz="2400" b="1" dirty="0" smtClean="0">
                <a:ea typeface="宋体" pitchFamily="2" charset="-122"/>
              </a:rPr>
              <a:t>数据库设计分</a:t>
            </a:r>
            <a:r>
              <a:rPr lang="en-US" altLang="zh-CN" sz="2400" b="1" dirty="0" smtClean="0">
                <a:ea typeface="宋体" pitchFamily="2" charset="-122"/>
              </a:rPr>
              <a:t>6</a:t>
            </a:r>
            <a:r>
              <a:rPr lang="zh-CN" altLang="en-US" sz="2400" b="1" dirty="0" smtClean="0">
                <a:ea typeface="宋体" pitchFamily="2" charset="-122"/>
              </a:rPr>
              <a:t>个阶段</a:t>
            </a:r>
          </a:p>
          <a:p>
            <a:pPr lvl="1" eaLnBrk="1" hangingPunct="1">
              <a:lnSpc>
                <a:spcPct val="120000"/>
              </a:lnSpc>
            </a:pPr>
            <a:r>
              <a:rPr lang="zh-CN" altLang="en-US" sz="2000" dirty="0" smtClean="0">
                <a:ea typeface="宋体" pitchFamily="2" charset="-122"/>
              </a:rPr>
              <a:t>需求分析</a:t>
            </a:r>
          </a:p>
          <a:p>
            <a:pPr lvl="1" eaLnBrk="1" hangingPunct="1">
              <a:lnSpc>
                <a:spcPct val="120000"/>
              </a:lnSpc>
            </a:pPr>
            <a:r>
              <a:rPr lang="zh-CN" altLang="en-US" sz="2000" dirty="0" smtClean="0">
                <a:ea typeface="宋体" pitchFamily="2" charset="-122"/>
              </a:rPr>
              <a:t>语义数据库建模（概念结构设计）</a:t>
            </a:r>
          </a:p>
          <a:p>
            <a:pPr lvl="1" eaLnBrk="1" hangingPunct="1">
              <a:lnSpc>
                <a:spcPct val="120000"/>
              </a:lnSpc>
            </a:pPr>
            <a:r>
              <a:rPr lang="zh-CN" altLang="en-US" sz="2000" dirty="0" smtClean="0">
                <a:ea typeface="宋体" pitchFamily="2" charset="-122"/>
              </a:rPr>
              <a:t>逻辑结构设计</a:t>
            </a:r>
          </a:p>
          <a:p>
            <a:pPr lvl="1" eaLnBrk="1" hangingPunct="1">
              <a:lnSpc>
                <a:spcPct val="120000"/>
              </a:lnSpc>
            </a:pPr>
            <a:r>
              <a:rPr lang="zh-CN" altLang="en-US" sz="2000" dirty="0" smtClean="0">
                <a:ea typeface="宋体" pitchFamily="2" charset="-122"/>
              </a:rPr>
              <a:t>物理结构设计</a:t>
            </a:r>
          </a:p>
          <a:p>
            <a:pPr lvl="1" eaLnBrk="1" hangingPunct="1">
              <a:lnSpc>
                <a:spcPct val="120000"/>
              </a:lnSpc>
            </a:pPr>
            <a:r>
              <a:rPr lang="zh-CN" altLang="en-US" sz="2000" dirty="0" smtClean="0">
                <a:ea typeface="宋体" pitchFamily="2" charset="-122"/>
              </a:rPr>
              <a:t>数据库实现</a:t>
            </a:r>
          </a:p>
          <a:p>
            <a:pPr lvl="1" eaLnBrk="1" hangingPunct="1">
              <a:lnSpc>
                <a:spcPct val="120000"/>
              </a:lnSpc>
            </a:pPr>
            <a:r>
              <a:rPr lang="zh-CN" altLang="en-US" sz="2000" dirty="0" smtClean="0">
                <a:ea typeface="宋体" pitchFamily="2" charset="-122"/>
              </a:rPr>
              <a:t>数据库运行管理与维护</a:t>
            </a:r>
            <a:r>
              <a:rPr lang="zh-CN" altLang="en-US" sz="1800" dirty="0" smtClean="0">
                <a:ea typeface="宋体" pitchFamily="2" charset="-122"/>
              </a:rPr>
              <a:t> </a:t>
            </a:r>
          </a:p>
          <a:p>
            <a:pPr eaLnBrk="1" hangingPunct="1">
              <a:lnSpc>
                <a:spcPct val="170000"/>
              </a:lnSpc>
            </a:pPr>
            <a:r>
              <a:rPr lang="zh-CN" altLang="en-US" sz="2400" b="1" dirty="0" smtClean="0">
                <a:ea typeface="宋体" pitchFamily="2" charset="-122"/>
              </a:rPr>
              <a:t>需求分析和概念设计独立于任何数据库管理系统 </a:t>
            </a:r>
          </a:p>
          <a:p>
            <a:pPr eaLnBrk="1" hangingPunct="1">
              <a:lnSpc>
                <a:spcPct val="170000"/>
              </a:lnSpc>
            </a:pPr>
            <a:r>
              <a:rPr lang="zh-CN" altLang="en-US" sz="2400" b="1" dirty="0" smtClean="0">
                <a:ea typeface="宋体" pitchFamily="2" charset="-122"/>
              </a:rPr>
              <a:t>逻辑设计和物理设计与选用的</a:t>
            </a:r>
            <a:r>
              <a:rPr lang="en-US" altLang="zh-CN" sz="2400" b="1" dirty="0" smtClean="0">
                <a:ea typeface="宋体" pitchFamily="2" charset="-122"/>
              </a:rPr>
              <a:t>DBMS</a:t>
            </a:r>
            <a:r>
              <a:rPr lang="zh-CN" altLang="en-US" sz="2400" b="1" dirty="0" smtClean="0">
                <a:ea typeface="宋体" pitchFamily="2" charset="-122"/>
              </a:rPr>
              <a:t>密切相关</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0"/>
            <a:ext cx="8244408" cy="836712"/>
          </a:xfrm>
        </p:spPr>
        <p:txBody>
          <a:bodyPr/>
          <a:lstStyle/>
          <a:p>
            <a:pPr eaLnBrk="1" hangingPunct="1"/>
            <a:r>
              <a:rPr lang="en-US" altLang="zh-CN" sz="2800" dirty="0" smtClean="0">
                <a:latin typeface="Times New Roman" pitchFamily="18" charset="0"/>
                <a:ea typeface="楷体_GB2312" pitchFamily="49" charset="-122"/>
                <a:cs typeface="Times New Roman" pitchFamily="18" charset="0"/>
              </a:rPr>
              <a:t>§4.1  E-R</a:t>
            </a:r>
            <a:r>
              <a:rPr lang="zh-CN" altLang="en-US" sz="2800" dirty="0" smtClean="0">
                <a:latin typeface="Times New Roman" pitchFamily="18" charset="0"/>
                <a:ea typeface="楷体_GB2312" pitchFamily="49" charset="-122"/>
                <a:cs typeface="Times New Roman" pitchFamily="18" charset="0"/>
              </a:rPr>
              <a:t>图向关系模型的转换</a:t>
            </a:r>
          </a:p>
        </p:txBody>
      </p:sp>
      <p:sp>
        <p:nvSpPr>
          <p:cNvPr id="98307" name="Rectangle 3"/>
          <p:cNvSpPr>
            <a:spLocks noGrp="1" noChangeArrowheads="1"/>
          </p:cNvSpPr>
          <p:nvPr>
            <p:ph type="body" idx="1"/>
          </p:nvPr>
        </p:nvSpPr>
        <p:spPr>
          <a:xfrm>
            <a:off x="2267744" y="980728"/>
            <a:ext cx="3394075" cy="2951162"/>
          </a:xfrm>
        </p:spPr>
        <p:txBody>
          <a:bodyPr/>
          <a:lstStyle/>
          <a:p>
            <a:pPr eaLnBrk="1" hangingPunct="1">
              <a:lnSpc>
                <a:spcPct val="180000"/>
              </a:lnSpc>
            </a:pPr>
            <a:r>
              <a:rPr lang="zh-CN" altLang="en-US" b="1" dirty="0" smtClean="0">
                <a:ea typeface="宋体" pitchFamily="2" charset="-122"/>
              </a:rPr>
              <a:t>转换内容</a:t>
            </a:r>
          </a:p>
          <a:p>
            <a:pPr eaLnBrk="1" hangingPunct="1">
              <a:lnSpc>
                <a:spcPct val="180000"/>
              </a:lnSpc>
            </a:pPr>
            <a:r>
              <a:rPr lang="zh-CN" altLang="en-US" b="1" dirty="0" smtClean="0">
                <a:ea typeface="宋体" pitchFamily="2" charset="-122"/>
              </a:rPr>
              <a:t>转换原则</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99331" name="Rectangle 3"/>
          <p:cNvSpPr>
            <a:spLocks noGrp="1" noChangeArrowheads="1"/>
          </p:cNvSpPr>
          <p:nvPr>
            <p:ph type="body" idx="1"/>
          </p:nvPr>
        </p:nvSpPr>
        <p:spPr>
          <a:xfrm>
            <a:off x="457200" y="981075"/>
            <a:ext cx="8229600" cy="4279900"/>
          </a:xfrm>
        </p:spPr>
        <p:txBody>
          <a:bodyPr/>
          <a:lstStyle/>
          <a:p>
            <a:pPr eaLnBrk="1" hangingPunct="1"/>
            <a:r>
              <a:rPr lang="zh-CN" altLang="en-US" sz="2400" b="1" dirty="0" smtClean="0">
                <a:ea typeface="宋体" pitchFamily="2" charset="-122"/>
              </a:rPr>
              <a:t>转换内容</a:t>
            </a:r>
          </a:p>
          <a:p>
            <a:pPr lvl="1" eaLnBrk="1" hangingPunct="1">
              <a:lnSpc>
                <a:spcPct val="120000"/>
              </a:lnSpc>
              <a:spcBef>
                <a:spcPct val="60000"/>
              </a:spcBef>
            </a:pPr>
            <a:r>
              <a:rPr lang="zh-CN" altLang="en-US" dirty="0" smtClean="0">
                <a:ea typeface="宋体" pitchFamily="2" charset="-122"/>
              </a:rPr>
              <a:t>将</a:t>
            </a:r>
            <a:r>
              <a:rPr lang="en-US" altLang="zh-CN" dirty="0" smtClean="0">
                <a:ea typeface="宋体" pitchFamily="2" charset="-122"/>
              </a:rPr>
              <a:t>E-R</a:t>
            </a:r>
            <a:r>
              <a:rPr lang="zh-CN" altLang="en-US" dirty="0" smtClean="0">
                <a:ea typeface="宋体" pitchFamily="2" charset="-122"/>
              </a:rPr>
              <a:t>图转换为关系模型：将实体、实体的属性和实体之间的联系转换为关系模式。</a:t>
            </a:r>
          </a:p>
          <a:p>
            <a:pPr lvl="1" eaLnBrk="1" hangingPunct="1">
              <a:lnSpc>
                <a:spcPct val="120000"/>
              </a:lnSpc>
              <a:spcBef>
                <a:spcPct val="60000"/>
              </a:spcBef>
            </a:pPr>
            <a:endParaRPr lang="zh-CN" altLang="en-US" sz="2000" b="1" dirty="0" smtClean="0">
              <a:ea typeface="宋体" pitchFamily="2" charset="-122"/>
            </a:endParaRPr>
          </a:p>
          <a:p>
            <a:pPr eaLnBrk="1" hangingPunct="1"/>
            <a:r>
              <a:rPr lang="en-US" altLang="zh-CN" sz="2400" dirty="0" smtClean="0">
                <a:ea typeface="宋体" pitchFamily="2" charset="-122"/>
              </a:rPr>
              <a:t>E-R</a:t>
            </a:r>
            <a:r>
              <a:rPr lang="zh-CN" altLang="en-US" sz="2400" b="1" dirty="0" smtClean="0">
                <a:ea typeface="宋体" pitchFamily="2" charset="-122"/>
              </a:rPr>
              <a:t>图向关系模型的转换要解决的问题</a:t>
            </a:r>
            <a:r>
              <a:rPr lang="zh-CN" altLang="en-US" sz="2400" dirty="0" smtClean="0">
                <a:ea typeface="宋体" pitchFamily="2" charset="-122"/>
              </a:rPr>
              <a:t> </a:t>
            </a:r>
          </a:p>
          <a:p>
            <a:pPr lvl="1" eaLnBrk="1" hangingPunct="1">
              <a:lnSpc>
                <a:spcPct val="120000"/>
              </a:lnSpc>
              <a:spcBef>
                <a:spcPct val="60000"/>
              </a:spcBef>
            </a:pPr>
            <a:r>
              <a:rPr lang="zh-CN" altLang="en-US" dirty="0" smtClean="0">
                <a:ea typeface="宋体" pitchFamily="2" charset="-122"/>
              </a:rPr>
              <a:t>如何将实体型和实体间的联系转换为关系模式</a:t>
            </a:r>
          </a:p>
          <a:p>
            <a:pPr lvl="1" eaLnBrk="1" hangingPunct="1">
              <a:lnSpc>
                <a:spcPct val="120000"/>
              </a:lnSpc>
              <a:spcBef>
                <a:spcPct val="60000"/>
              </a:spcBef>
            </a:pPr>
            <a:r>
              <a:rPr lang="zh-CN" altLang="en-US" dirty="0" smtClean="0">
                <a:ea typeface="宋体" pitchFamily="2" charset="-122"/>
              </a:rPr>
              <a:t>如何确定这些关系模式的属性和码 </a:t>
            </a:r>
          </a:p>
          <a:p>
            <a:pPr lvl="1" eaLnBrk="1" hangingPunct="1">
              <a:lnSpc>
                <a:spcPct val="120000"/>
              </a:lnSpc>
              <a:spcBef>
                <a:spcPct val="60000"/>
              </a:spcBef>
              <a:buFont typeface="Wingdings" pitchFamily="2" charset="2"/>
              <a:buNone/>
            </a:pP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100355" name="Rectangle 3"/>
          <p:cNvSpPr>
            <a:spLocks noGrp="1" noChangeArrowheads="1"/>
          </p:cNvSpPr>
          <p:nvPr>
            <p:ph type="body" idx="1"/>
          </p:nvPr>
        </p:nvSpPr>
        <p:spPr>
          <a:xfrm>
            <a:off x="132977" y="712916"/>
            <a:ext cx="8964488" cy="2736404"/>
          </a:xfrm>
        </p:spPr>
        <p:txBody>
          <a:bodyPr/>
          <a:lstStyle/>
          <a:p>
            <a:pPr marL="533400" indent="-533400" eaLnBrk="1" hangingPunct="1">
              <a:lnSpc>
                <a:spcPct val="160000"/>
              </a:lnSpc>
              <a:spcBef>
                <a:spcPct val="0"/>
              </a:spcBef>
              <a:buFont typeface="Wingdings" pitchFamily="2" charset="2"/>
              <a:buNone/>
            </a:pPr>
            <a:r>
              <a:rPr lang="zh-CN" altLang="en-US" sz="2400" b="1" dirty="0" smtClean="0">
                <a:latin typeface="Times New Roman" pitchFamily="18" charset="0"/>
                <a:ea typeface="宋体" pitchFamily="2" charset="-122"/>
              </a:rPr>
              <a:t>实体型间的联系有以下不同情况 ：</a:t>
            </a:r>
            <a:endParaRPr lang="zh-CN" altLang="en-US" sz="2400" b="1" dirty="0" smtClean="0">
              <a:solidFill>
                <a:schemeClr val="accent2"/>
              </a:solidFill>
              <a:latin typeface="Times New Roman" pitchFamily="18" charset="0"/>
              <a:ea typeface="宋体" pitchFamily="2" charset="-122"/>
            </a:endParaRPr>
          </a:p>
          <a:p>
            <a:pPr marL="533400" indent="-533400" eaLnBrk="1" hangingPunct="1">
              <a:lnSpc>
                <a:spcPct val="160000"/>
              </a:lnSpc>
              <a:spcBef>
                <a:spcPct val="0"/>
              </a:spcBef>
              <a:buFont typeface="Wingdings" pitchFamily="2" charset="2"/>
              <a:buNone/>
            </a:pPr>
            <a:r>
              <a:rPr lang="zh-CN" altLang="en-US" sz="2200" b="1" dirty="0" smtClean="0">
                <a:latin typeface="Times New Roman" pitchFamily="18" charset="0"/>
                <a:ea typeface="宋体" pitchFamily="2" charset="-122"/>
              </a:rPr>
              <a:t> </a:t>
            </a:r>
            <a:r>
              <a:rPr lang="en-US" altLang="zh-CN" sz="2200" b="1" dirty="0" smtClean="0">
                <a:latin typeface="Times New Roman" pitchFamily="18" charset="0"/>
                <a:ea typeface="宋体" pitchFamily="2" charset="-122"/>
              </a:rPr>
              <a:t>(</a:t>
            </a:r>
            <a:r>
              <a:rPr lang="en-US" altLang="zh-CN" sz="2200" b="1" dirty="0" smtClean="0">
                <a:latin typeface="Times New Roman" pitchFamily="18" charset="0"/>
                <a:ea typeface="宋体" pitchFamily="2" charset="-122"/>
              </a:rPr>
              <a:t>1)  </a:t>
            </a:r>
            <a:r>
              <a:rPr lang="zh-CN" altLang="en-US" sz="2200" b="1" dirty="0" smtClean="0">
                <a:latin typeface="Times New Roman" pitchFamily="18" charset="0"/>
                <a:ea typeface="宋体" pitchFamily="2" charset="-122"/>
              </a:rPr>
              <a:t>一个 </a:t>
            </a:r>
            <a:r>
              <a:rPr lang="en-US" altLang="zh-CN" sz="2200" b="1" dirty="0" smtClean="0">
                <a:latin typeface="Times New Roman" pitchFamily="18" charset="0"/>
                <a:ea typeface="宋体" pitchFamily="2" charset="-122"/>
              </a:rPr>
              <a:t>1:1 </a:t>
            </a:r>
            <a:r>
              <a:rPr lang="zh-CN" altLang="en-US" sz="2200" b="1" dirty="0" smtClean="0">
                <a:latin typeface="Times New Roman" pitchFamily="18" charset="0"/>
                <a:ea typeface="宋体" pitchFamily="2" charset="-122"/>
              </a:rPr>
              <a:t>联系</a:t>
            </a:r>
            <a:r>
              <a:rPr lang="zh-CN" altLang="en-US" sz="2200" b="1" dirty="0" smtClean="0">
                <a:latin typeface="Times New Roman" pitchFamily="18" charset="0"/>
                <a:ea typeface="宋体" pitchFamily="2" charset="-122"/>
              </a:rPr>
              <a:t>可以转换为一个独立的关系模式，也可以与任意</a:t>
            </a:r>
            <a:r>
              <a:rPr lang="zh-CN" altLang="en-US" sz="2200" b="1" dirty="0" smtClean="0">
                <a:latin typeface="Times New Roman" pitchFamily="18" charset="0"/>
                <a:ea typeface="宋体" pitchFamily="2" charset="-122"/>
              </a:rPr>
              <a:t>一</a:t>
            </a:r>
            <a:r>
              <a:rPr lang="en-US" altLang="zh-CN" sz="2200" b="1" dirty="0" smtClean="0">
                <a:latin typeface="Times New Roman" pitchFamily="18" charset="0"/>
                <a:ea typeface="宋体" pitchFamily="2" charset="-122"/>
              </a:rPr>
              <a:t> </a:t>
            </a:r>
            <a:r>
              <a:rPr lang="zh-CN" altLang="en-US" sz="2200" b="1" dirty="0" smtClean="0">
                <a:latin typeface="Times New Roman" pitchFamily="18" charset="0"/>
                <a:ea typeface="宋体" pitchFamily="2" charset="-122"/>
              </a:rPr>
              <a:t>端</a:t>
            </a:r>
            <a:r>
              <a:rPr lang="zh-CN" altLang="en-US" sz="2200" b="1" dirty="0" smtClean="0">
                <a:latin typeface="Times New Roman" pitchFamily="18" charset="0"/>
                <a:ea typeface="宋体" pitchFamily="2" charset="-122"/>
              </a:rPr>
              <a:t>对 应的关系模式合并</a:t>
            </a:r>
          </a:p>
          <a:p>
            <a:pPr marL="533400" indent="-419100" eaLnBrk="1" hangingPunct="1">
              <a:lnSpc>
                <a:spcPct val="150000"/>
              </a:lnSpc>
              <a:spcBef>
                <a:spcPts val="600"/>
              </a:spcBef>
            </a:pPr>
            <a:r>
              <a:rPr lang="zh-CN" altLang="en-US" sz="2000" dirty="0" smtClean="0">
                <a:latin typeface="Times New Roman" pitchFamily="18" charset="0"/>
                <a:ea typeface="宋体" pitchFamily="2" charset="-122"/>
              </a:rPr>
              <a:t>转换为一个独立的关系模式</a:t>
            </a:r>
          </a:p>
          <a:p>
            <a:pPr marL="533400" indent="-419100" eaLnBrk="1" hangingPunct="1">
              <a:lnSpc>
                <a:spcPct val="150000"/>
              </a:lnSpc>
              <a:spcBef>
                <a:spcPts val="600"/>
              </a:spcBef>
            </a:pPr>
            <a:r>
              <a:rPr lang="zh-CN" altLang="en-US" sz="2000" dirty="0" smtClean="0">
                <a:latin typeface="Times New Roman" pitchFamily="18" charset="0"/>
                <a:ea typeface="宋体" pitchFamily="2" charset="-122"/>
              </a:rPr>
              <a:t>与</a:t>
            </a:r>
            <a:r>
              <a:rPr lang="zh-CN" altLang="en-US" sz="2000" dirty="0" smtClean="0">
                <a:latin typeface="Times New Roman" pitchFamily="18" charset="0"/>
                <a:ea typeface="宋体" pitchFamily="2" charset="-122"/>
              </a:rPr>
              <a:t>某一端实体对应的关系模式合并</a:t>
            </a:r>
          </a:p>
        </p:txBody>
      </p:sp>
      <p:grpSp>
        <p:nvGrpSpPr>
          <p:cNvPr id="21" name="组合 20"/>
          <p:cNvGrpSpPr/>
          <p:nvPr/>
        </p:nvGrpSpPr>
        <p:grpSpPr>
          <a:xfrm>
            <a:off x="4615221" y="1844824"/>
            <a:ext cx="4644704" cy="1352662"/>
            <a:chOff x="467544" y="3789040"/>
            <a:chExt cx="5112568" cy="1352662"/>
          </a:xfrm>
        </p:grpSpPr>
        <p:sp>
          <p:nvSpPr>
            <p:cNvPr id="3" name="TextBox 2"/>
            <p:cNvSpPr txBox="1"/>
            <p:nvPr/>
          </p:nvSpPr>
          <p:spPr>
            <a:xfrm>
              <a:off x="1187624" y="3944472"/>
              <a:ext cx="1008112" cy="369332"/>
            </a:xfrm>
            <a:prstGeom prst="rect">
              <a:avLst/>
            </a:prstGeom>
            <a:noFill/>
            <a:ln>
              <a:solidFill>
                <a:schemeClr val="tx1"/>
              </a:solidFill>
            </a:ln>
          </p:spPr>
          <p:txBody>
            <a:bodyPr wrap="square" rtlCol="0">
              <a:spAutoFit/>
            </a:bodyPr>
            <a:lstStyle/>
            <a:p>
              <a:r>
                <a:rPr lang="zh-CN" altLang="en-US" dirty="0" smtClean="0"/>
                <a:t>学  院</a:t>
              </a:r>
              <a:endParaRPr lang="zh-CN" altLang="en-US" dirty="0"/>
            </a:p>
          </p:txBody>
        </p:sp>
        <p:cxnSp>
          <p:nvCxnSpPr>
            <p:cNvPr id="5" name="直接连接符 4"/>
            <p:cNvCxnSpPr>
              <a:stCxn id="3" idx="3"/>
            </p:cNvCxnSpPr>
            <p:nvPr/>
          </p:nvCxnSpPr>
          <p:spPr bwMode="auto">
            <a:xfrm>
              <a:off x="2195736" y="4129138"/>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8" name="TextBox 7"/>
            <p:cNvSpPr txBox="1"/>
            <p:nvPr/>
          </p:nvSpPr>
          <p:spPr>
            <a:xfrm>
              <a:off x="4293112" y="3923764"/>
              <a:ext cx="1008112" cy="369332"/>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sp>
          <p:nvSpPr>
            <p:cNvPr id="7" name="菱形 6"/>
            <p:cNvSpPr/>
            <p:nvPr/>
          </p:nvSpPr>
          <p:spPr bwMode="auto">
            <a:xfrm>
              <a:off x="2771800" y="3825616"/>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TextBox 8"/>
            <p:cNvSpPr txBox="1"/>
            <p:nvPr/>
          </p:nvSpPr>
          <p:spPr>
            <a:xfrm>
              <a:off x="2880384" y="3933056"/>
              <a:ext cx="720080" cy="369332"/>
            </a:xfrm>
            <a:prstGeom prst="rect">
              <a:avLst/>
            </a:prstGeom>
            <a:noFill/>
          </p:spPr>
          <p:txBody>
            <a:bodyPr wrap="square" rtlCol="0">
              <a:spAutoFit/>
            </a:bodyPr>
            <a:lstStyle/>
            <a:p>
              <a:r>
                <a:rPr lang="zh-CN" altLang="en-US" dirty="0" smtClean="0"/>
                <a:t>管理</a:t>
              </a:r>
              <a:endParaRPr lang="zh-CN" altLang="en-US" dirty="0"/>
            </a:p>
          </p:txBody>
        </p:sp>
        <p:cxnSp>
          <p:nvCxnSpPr>
            <p:cNvPr id="17" name="直接连接符 16"/>
            <p:cNvCxnSpPr/>
            <p:nvPr/>
          </p:nvCxnSpPr>
          <p:spPr bwMode="auto">
            <a:xfrm>
              <a:off x="3717048" y="4121648"/>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5" name="TextBox 14"/>
            <p:cNvSpPr txBox="1"/>
            <p:nvPr/>
          </p:nvSpPr>
          <p:spPr>
            <a:xfrm>
              <a:off x="2339752" y="3789040"/>
              <a:ext cx="288032" cy="369332"/>
            </a:xfrm>
            <a:prstGeom prst="rect">
              <a:avLst/>
            </a:prstGeom>
            <a:noFill/>
          </p:spPr>
          <p:txBody>
            <a:bodyPr wrap="square" rtlCol="0">
              <a:spAutoFit/>
            </a:bodyPr>
            <a:lstStyle/>
            <a:p>
              <a:r>
                <a:rPr lang="en-US" altLang="zh-CN" dirty="0" smtClean="0"/>
                <a:t>1</a:t>
              </a:r>
              <a:endParaRPr lang="zh-CN" altLang="en-US" dirty="0"/>
            </a:p>
          </p:txBody>
        </p:sp>
        <p:sp>
          <p:nvSpPr>
            <p:cNvPr id="16" name="TextBox 15"/>
            <p:cNvSpPr txBox="1"/>
            <p:nvPr/>
          </p:nvSpPr>
          <p:spPr>
            <a:xfrm>
              <a:off x="3851920" y="3789040"/>
              <a:ext cx="441192" cy="369332"/>
            </a:xfrm>
            <a:prstGeom prst="rect">
              <a:avLst/>
            </a:prstGeom>
            <a:noFill/>
          </p:spPr>
          <p:txBody>
            <a:bodyPr wrap="square" rtlCol="0">
              <a:spAutoFit/>
            </a:bodyPr>
            <a:lstStyle/>
            <a:p>
              <a:r>
                <a:rPr lang="en-US" altLang="zh-CN" dirty="0" smtClean="0"/>
                <a:t>1</a:t>
              </a:r>
              <a:endParaRPr lang="zh-CN" altLang="en-US" dirty="0"/>
            </a:p>
          </p:txBody>
        </p:sp>
        <p:grpSp>
          <p:nvGrpSpPr>
            <p:cNvPr id="6" name="组合 5"/>
            <p:cNvGrpSpPr/>
            <p:nvPr/>
          </p:nvGrpSpPr>
          <p:grpSpPr>
            <a:xfrm>
              <a:off x="467544" y="4709654"/>
              <a:ext cx="936104" cy="432048"/>
              <a:chOff x="637848" y="4725144"/>
              <a:chExt cx="936104" cy="432048"/>
            </a:xfrm>
          </p:grpSpPr>
          <p:sp>
            <p:nvSpPr>
              <p:cNvPr id="2" name="椭圆 1"/>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TextBox 3"/>
              <p:cNvSpPr txBox="1"/>
              <p:nvPr/>
            </p:nvSpPr>
            <p:spPr>
              <a:xfrm>
                <a:off x="637848" y="4751432"/>
                <a:ext cx="936104" cy="338554"/>
              </a:xfrm>
              <a:prstGeom prst="rect">
                <a:avLst/>
              </a:prstGeom>
              <a:noFill/>
            </p:spPr>
            <p:txBody>
              <a:bodyPr wrap="square" rtlCol="0">
                <a:spAutoFit/>
              </a:bodyPr>
              <a:lstStyle/>
              <a:p>
                <a:r>
                  <a:rPr lang="zh-CN" altLang="en-US" sz="1600" dirty="0" smtClean="0"/>
                  <a:t>学院名</a:t>
                </a:r>
                <a:endParaRPr lang="zh-CN" altLang="en-US" sz="1600" dirty="0"/>
              </a:p>
            </p:txBody>
          </p:sp>
        </p:grpSp>
        <p:grpSp>
          <p:nvGrpSpPr>
            <p:cNvPr id="18" name="组合 17"/>
            <p:cNvGrpSpPr/>
            <p:nvPr/>
          </p:nvGrpSpPr>
          <p:grpSpPr>
            <a:xfrm>
              <a:off x="1547664" y="4709654"/>
              <a:ext cx="936104" cy="432048"/>
              <a:chOff x="637848" y="4725144"/>
              <a:chExt cx="936104" cy="432048"/>
            </a:xfrm>
          </p:grpSpPr>
          <p:sp>
            <p:nvSpPr>
              <p:cNvPr id="19" name="椭圆 18"/>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TextBox 19"/>
              <p:cNvSpPr txBox="1"/>
              <p:nvPr/>
            </p:nvSpPr>
            <p:spPr>
              <a:xfrm>
                <a:off x="637848" y="4751432"/>
                <a:ext cx="936104" cy="338554"/>
              </a:xfrm>
              <a:prstGeom prst="rect">
                <a:avLst/>
              </a:prstGeom>
              <a:noFill/>
            </p:spPr>
            <p:txBody>
              <a:bodyPr wrap="square" rtlCol="0">
                <a:spAutoFit/>
              </a:bodyPr>
              <a:lstStyle/>
              <a:p>
                <a:r>
                  <a:rPr lang="zh-CN" altLang="en-US" sz="1600" dirty="0" smtClean="0"/>
                  <a:t>学院号</a:t>
                </a:r>
                <a:endParaRPr lang="zh-CN" altLang="en-US" sz="1600" dirty="0"/>
              </a:p>
            </p:txBody>
          </p:sp>
        </p:grpSp>
        <p:cxnSp>
          <p:nvCxnSpPr>
            <p:cNvPr id="11" name="直接连接符 10"/>
            <p:cNvCxnSpPr/>
            <p:nvPr/>
          </p:nvCxnSpPr>
          <p:spPr bwMode="auto">
            <a:xfrm flipH="1">
              <a:off x="1043608" y="4313804"/>
              <a:ext cx="261744"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1989428" y="4313804"/>
              <a:ext cx="134300"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grpSp>
          <p:nvGrpSpPr>
            <p:cNvPr id="22" name="组合 21"/>
            <p:cNvGrpSpPr/>
            <p:nvPr/>
          </p:nvGrpSpPr>
          <p:grpSpPr>
            <a:xfrm>
              <a:off x="3563888" y="4673456"/>
              <a:ext cx="936104" cy="432048"/>
              <a:chOff x="637848" y="4725144"/>
              <a:chExt cx="936104" cy="432048"/>
            </a:xfrm>
          </p:grpSpPr>
          <p:sp>
            <p:nvSpPr>
              <p:cNvPr id="23" name="椭圆 22"/>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4" name="TextBox 23"/>
              <p:cNvSpPr txBox="1"/>
              <p:nvPr/>
            </p:nvSpPr>
            <p:spPr>
              <a:xfrm>
                <a:off x="637848" y="4751432"/>
                <a:ext cx="936104" cy="338554"/>
              </a:xfrm>
              <a:prstGeom prst="rect">
                <a:avLst/>
              </a:prstGeom>
              <a:noFill/>
            </p:spPr>
            <p:txBody>
              <a:bodyPr wrap="square" rtlCol="0">
                <a:spAutoFit/>
              </a:bodyPr>
              <a:lstStyle/>
              <a:p>
                <a:r>
                  <a:rPr lang="zh-CN" altLang="en-US" sz="1600" dirty="0"/>
                  <a:t>职工号</a:t>
                </a:r>
              </a:p>
            </p:txBody>
          </p:sp>
        </p:grpSp>
        <p:grpSp>
          <p:nvGrpSpPr>
            <p:cNvPr id="25" name="组合 24"/>
            <p:cNvGrpSpPr/>
            <p:nvPr/>
          </p:nvGrpSpPr>
          <p:grpSpPr>
            <a:xfrm>
              <a:off x="4644008" y="4673456"/>
              <a:ext cx="936104" cy="432048"/>
              <a:chOff x="637848" y="4725144"/>
              <a:chExt cx="936104" cy="432048"/>
            </a:xfrm>
          </p:grpSpPr>
          <p:sp>
            <p:nvSpPr>
              <p:cNvPr id="26" name="椭圆 25"/>
              <p:cNvSpPr/>
              <p:nvPr/>
            </p:nvSpPr>
            <p:spPr bwMode="auto">
              <a:xfrm>
                <a:off x="683568" y="4725144"/>
                <a:ext cx="792088" cy="432048"/>
              </a:xfrm>
              <a:prstGeom prst="ellips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TextBox 26"/>
              <p:cNvSpPr txBox="1"/>
              <p:nvPr/>
            </p:nvSpPr>
            <p:spPr>
              <a:xfrm>
                <a:off x="637848" y="4751432"/>
                <a:ext cx="936104" cy="338554"/>
              </a:xfrm>
              <a:prstGeom prst="rect">
                <a:avLst/>
              </a:prstGeom>
              <a:noFill/>
            </p:spPr>
            <p:txBody>
              <a:bodyPr wrap="square" rtlCol="0">
                <a:spAutoFit/>
              </a:bodyPr>
              <a:lstStyle/>
              <a:p>
                <a:r>
                  <a:rPr lang="zh-CN" altLang="en-US" sz="1600" dirty="0"/>
                  <a:t>姓名</a:t>
                </a:r>
              </a:p>
            </p:txBody>
          </p:sp>
        </p:grpSp>
        <p:cxnSp>
          <p:nvCxnSpPr>
            <p:cNvPr id="28" name="直接连接符 27"/>
            <p:cNvCxnSpPr/>
            <p:nvPr/>
          </p:nvCxnSpPr>
          <p:spPr bwMode="auto">
            <a:xfrm flipH="1">
              <a:off x="4139952" y="4277606"/>
              <a:ext cx="261744"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4932040" y="4277606"/>
              <a:ext cx="288032" cy="39585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5" name="矩形 4"/>
          <p:cNvSpPr/>
          <p:nvPr/>
        </p:nvSpPr>
        <p:spPr>
          <a:xfrm>
            <a:off x="467544" y="980728"/>
            <a:ext cx="8208912" cy="2160591"/>
          </a:xfrm>
          <a:prstGeom prst="rect">
            <a:avLst/>
          </a:prstGeom>
        </p:spPr>
        <p:txBody>
          <a:bodyPr wrap="square">
            <a:spAutoFit/>
          </a:bodyPr>
          <a:lstStyle/>
          <a:p>
            <a:pPr marL="533400" indent="-533400" algn="l">
              <a:lnSpc>
                <a:spcPct val="160000"/>
              </a:lnSpc>
            </a:pPr>
            <a:r>
              <a:rPr lang="zh-CN" altLang="en-US" sz="2200" dirty="0"/>
              <a:t> </a:t>
            </a:r>
            <a:r>
              <a:rPr lang="en-US" altLang="zh-CN" sz="2200" dirty="0"/>
              <a:t>(2)   </a:t>
            </a:r>
            <a:r>
              <a:rPr lang="zh-CN" altLang="en-US" sz="2200" dirty="0" smtClean="0"/>
              <a:t>一</a:t>
            </a:r>
            <a:r>
              <a:rPr lang="zh-CN" altLang="en-US" sz="2200" dirty="0"/>
              <a:t>个</a:t>
            </a:r>
            <a:r>
              <a:rPr lang="en-US" altLang="zh-CN" sz="2200" dirty="0">
                <a:solidFill>
                  <a:srgbClr val="3333FF"/>
                </a:solidFill>
              </a:rPr>
              <a:t>1:n</a:t>
            </a:r>
            <a:r>
              <a:rPr lang="zh-CN" altLang="en-US" sz="2200" dirty="0"/>
              <a:t>联系可以转换为一个独立的关系模式，也可以与</a:t>
            </a:r>
            <a:r>
              <a:rPr lang="en-US" altLang="zh-CN" sz="2200" dirty="0"/>
              <a:t>n</a:t>
            </a:r>
            <a:r>
              <a:rPr lang="zh-CN" altLang="en-US" sz="2200" dirty="0"/>
              <a:t>端对应的关系模式合并</a:t>
            </a:r>
          </a:p>
          <a:p>
            <a:pPr marL="1333500" lvl="2" indent="-419100" algn="l">
              <a:lnSpc>
                <a:spcPct val="160000"/>
              </a:lnSpc>
              <a:buFont typeface="Arial" pitchFamily="34" charset="0"/>
              <a:buChar char="•"/>
            </a:pPr>
            <a:r>
              <a:rPr lang="zh-CN" altLang="en-US" sz="2000" b="0" dirty="0"/>
              <a:t> 转换为一个独立的关系模式</a:t>
            </a:r>
          </a:p>
          <a:p>
            <a:pPr marL="1333500" lvl="2" indent="-419100" algn="l">
              <a:lnSpc>
                <a:spcPct val="160000"/>
              </a:lnSpc>
              <a:buFont typeface="Arial" pitchFamily="34" charset="0"/>
              <a:buChar char="•"/>
            </a:pPr>
            <a:r>
              <a:rPr lang="zh-CN" altLang="en-US" sz="2000" b="0" dirty="0"/>
              <a:t>与</a:t>
            </a:r>
            <a:r>
              <a:rPr lang="en-US" altLang="zh-CN" sz="2000" b="0" dirty="0"/>
              <a:t>n</a:t>
            </a:r>
            <a:r>
              <a:rPr lang="zh-CN" altLang="en-US" sz="2000" b="0" dirty="0"/>
              <a:t>端对应的关系模式合并</a:t>
            </a:r>
          </a:p>
        </p:txBody>
      </p:sp>
      <p:sp>
        <p:nvSpPr>
          <p:cNvPr id="6" name="TextBox 5"/>
          <p:cNvSpPr txBox="1"/>
          <p:nvPr/>
        </p:nvSpPr>
        <p:spPr>
          <a:xfrm>
            <a:off x="1187624" y="3671930"/>
            <a:ext cx="1008112" cy="369332"/>
          </a:xfrm>
          <a:prstGeom prst="rect">
            <a:avLst/>
          </a:prstGeom>
          <a:noFill/>
          <a:ln>
            <a:solidFill>
              <a:schemeClr val="tx1"/>
            </a:solidFill>
          </a:ln>
        </p:spPr>
        <p:txBody>
          <a:bodyPr wrap="square" rtlCol="0">
            <a:spAutoFit/>
          </a:bodyPr>
          <a:lstStyle/>
          <a:p>
            <a:r>
              <a:rPr lang="zh-CN" altLang="en-US" dirty="0" smtClean="0"/>
              <a:t>校  长</a:t>
            </a:r>
            <a:endParaRPr lang="zh-CN" altLang="en-US" dirty="0"/>
          </a:p>
        </p:txBody>
      </p:sp>
      <p:cxnSp>
        <p:nvCxnSpPr>
          <p:cNvPr id="7" name="直接连接符 6"/>
          <p:cNvCxnSpPr>
            <a:stCxn id="6" idx="3"/>
          </p:cNvCxnSpPr>
          <p:nvPr/>
        </p:nvCxnSpPr>
        <p:spPr bwMode="auto">
          <a:xfrm>
            <a:off x="2195736" y="385659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8" name="TextBox 7"/>
          <p:cNvSpPr txBox="1"/>
          <p:nvPr/>
        </p:nvSpPr>
        <p:spPr>
          <a:xfrm>
            <a:off x="4293112" y="3651222"/>
            <a:ext cx="1008112" cy="369332"/>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sp>
        <p:nvSpPr>
          <p:cNvPr id="9" name="菱形 8"/>
          <p:cNvSpPr/>
          <p:nvPr/>
        </p:nvSpPr>
        <p:spPr bwMode="auto">
          <a:xfrm>
            <a:off x="2771800" y="3553074"/>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extBox 9"/>
          <p:cNvSpPr txBox="1"/>
          <p:nvPr/>
        </p:nvSpPr>
        <p:spPr>
          <a:xfrm>
            <a:off x="2880384" y="3660514"/>
            <a:ext cx="720080" cy="369332"/>
          </a:xfrm>
          <a:prstGeom prst="rect">
            <a:avLst/>
          </a:prstGeom>
          <a:noFill/>
        </p:spPr>
        <p:txBody>
          <a:bodyPr wrap="square" rtlCol="0">
            <a:spAutoFit/>
          </a:bodyPr>
          <a:lstStyle/>
          <a:p>
            <a:r>
              <a:rPr lang="zh-CN" altLang="en-US" dirty="0" smtClean="0"/>
              <a:t>管理</a:t>
            </a:r>
            <a:endParaRPr lang="zh-CN" altLang="en-US" dirty="0"/>
          </a:p>
        </p:txBody>
      </p:sp>
      <p:cxnSp>
        <p:nvCxnSpPr>
          <p:cNvPr id="11" name="直接连接符 10"/>
          <p:cNvCxnSpPr/>
          <p:nvPr/>
        </p:nvCxnSpPr>
        <p:spPr bwMode="auto">
          <a:xfrm>
            <a:off x="3717048" y="384910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2" name="TextBox 11"/>
          <p:cNvSpPr txBox="1"/>
          <p:nvPr/>
        </p:nvSpPr>
        <p:spPr>
          <a:xfrm>
            <a:off x="2276888" y="3553074"/>
            <a:ext cx="494912" cy="369332"/>
          </a:xfrm>
          <a:prstGeom prst="rect">
            <a:avLst/>
          </a:prstGeom>
          <a:noFill/>
        </p:spPr>
        <p:txBody>
          <a:bodyPr wrap="square" rtlCol="0">
            <a:spAutoFit/>
          </a:bodyPr>
          <a:lstStyle/>
          <a:p>
            <a:r>
              <a:rPr lang="en-US" altLang="zh-CN" dirty="0" smtClean="0"/>
              <a:t>1</a:t>
            </a:r>
            <a:endParaRPr lang="zh-CN" altLang="en-US" dirty="0"/>
          </a:p>
        </p:txBody>
      </p:sp>
      <p:sp>
        <p:nvSpPr>
          <p:cNvPr id="13" name="TextBox 12"/>
          <p:cNvSpPr txBox="1"/>
          <p:nvPr/>
        </p:nvSpPr>
        <p:spPr>
          <a:xfrm>
            <a:off x="3717048" y="3501008"/>
            <a:ext cx="576064" cy="369332"/>
          </a:xfrm>
          <a:prstGeom prst="rect">
            <a:avLst/>
          </a:prstGeom>
          <a:noFill/>
        </p:spPr>
        <p:txBody>
          <a:bodyPr wrap="square" rtlCol="0">
            <a:spAutoFit/>
          </a:bodyPr>
          <a:lstStyle/>
          <a:p>
            <a:r>
              <a:rPr lang="en-US" altLang="zh-CN" i="1" dirty="0" smtClean="0"/>
              <a:t>n</a:t>
            </a:r>
            <a:endParaRPr lang="zh-CN" altLang="en-US" i="1" dirty="0"/>
          </a:p>
        </p:txBody>
      </p:sp>
    </p:spTree>
    <p:extLst>
      <p:ext uri="{BB962C8B-B14F-4D97-AF65-F5344CB8AC3E}">
        <p14:creationId xmlns:p14="http://schemas.microsoft.com/office/powerpoint/2010/main" val="20610231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0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101379" name="Rectangle 3"/>
          <p:cNvSpPr>
            <a:spLocks noGrp="1" noChangeArrowheads="1"/>
          </p:cNvSpPr>
          <p:nvPr>
            <p:ph type="body" idx="1"/>
          </p:nvPr>
        </p:nvSpPr>
        <p:spPr>
          <a:xfrm>
            <a:off x="457200" y="981075"/>
            <a:ext cx="8362950" cy="2015877"/>
          </a:xfrm>
        </p:spPr>
        <p:txBody>
          <a:bodyPr/>
          <a:lstStyle/>
          <a:p>
            <a:pPr eaLnBrk="1" hangingPunct="1">
              <a:lnSpc>
                <a:spcPct val="150000"/>
              </a:lnSpc>
              <a:buFont typeface="Wingdings" pitchFamily="2" charset="2"/>
              <a:buNone/>
            </a:pPr>
            <a:r>
              <a:rPr lang="en-US" altLang="zh-CN" sz="2000" b="1" dirty="0" smtClean="0">
                <a:ea typeface="宋体" pitchFamily="2" charset="-122"/>
              </a:rPr>
              <a:t>(3)  </a:t>
            </a:r>
            <a:r>
              <a:rPr lang="zh-CN" altLang="en-US" sz="2000" b="1" dirty="0" smtClean="0">
                <a:ea typeface="宋体" pitchFamily="2" charset="-122"/>
              </a:rPr>
              <a:t>一个</a:t>
            </a:r>
            <a:r>
              <a:rPr lang="en-US" altLang="zh-CN" sz="2000" b="1" dirty="0" smtClean="0">
                <a:solidFill>
                  <a:srgbClr val="3333FF"/>
                </a:solidFill>
                <a:ea typeface="宋体" pitchFamily="2" charset="-122"/>
              </a:rPr>
              <a:t>m:n</a:t>
            </a:r>
            <a:r>
              <a:rPr lang="zh-CN" altLang="en-US" sz="2000" b="1" dirty="0" smtClean="0">
                <a:ea typeface="宋体" pitchFamily="2" charset="-122"/>
              </a:rPr>
              <a:t>联系转换为一个关系模式</a:t>
            </a:r>
          </a:p>
          <a:p>
            <a:pPr eaLnBrk="1" hangingPunct="1">
              <a:lnSpc>
                <a:spcPct val="150000"/>
              </a:lnSpc>
              <a:buFont typeface="Wingdings" pitchFamily="2" charset="2"/>
              <a:buNone/>
            </a:pPr>
            <a:r>
              <a:rPr lang="zh-CN" altLang="en-US" sz="2000" b="1" dirty="0" smtClean="0">
                <a:ea typeface="宋体" pitchFamily="2" charset="-122"/>
              </a:rPr>
              <a:t>	   例，“选修”联系是一个 </a:t>
            </a:r>
            <a:r>
              <a:rPr lang="en-US" altLang="zh-CN" sz="2000" b="1" i="1" dirty="0" smtClean="0">
                <a:latin typeface="Times New Roman" pitchFamily="18" charset="0"/>
                <a:ea typeface="宋体" pitchFamily="2" charset="-122"/>
                <a:cs typeface="Times New Roman" pitchFamily="18" charset="0"/>
              </a:rPr>
              <a:t>m</a:t>
            </a:r>
            <a:r>
              <a:rPr lang="en-US" altLang="zh-CN" sz="2000" b="1" dirty="0" smtClean="0">
                <a:latin typeface="Times New Roman" pitchFamily="18" charset="0"/>
                <a:ea typeface="宋体" pitchFamily="2" charset="-122"/>
                <a:cs typeface="Times New Roman" pitchFamily="18" charset="0"/>
              </a:rPr>
              <a:t>:</a:t>
            </a:r>
            <a:r>
              <a:rPr lang="en-US" altLang="zh-CN" sz="2000" b="1" i="1" dirty="0" smtClean="0">
                <a:latin typeface="Times New Roman" pitchFamily="18" charset="0"/>
                <a:ea typeface="宋体" pitchFamily="2" charset="-122"/>
                <a:cs typeface="Times New Roman" pitchFamily="18" charset="0"/>
              </a:rPr>
              <a:t>n </a:t>
            </a:r>
            <a:r>
              <a:rPr lang="zh-CN" altLang="en-US" sz="2000" b="1" dirty="0" smtClean="0">
                <a:ea typeface="宋体" pitchFamily="2" charset="-122"/>
              </a:rPr>
              <a:t>联系，可以将它转换为如下关系模 式，其中学号与课程号为关系的组合码：</a:t>
            </a:r>
          </a:p>
          <a:p>
            <a:pPr eaLnBrk="1" hangingPunct="1">
              <a:lnSpc>
                <a:spcPct val="150000"/>
              </a:lnSpc>
              <a:buFont typeface="Wingdings" pitchFamily="2" charset="2"/>
              <a:buNone/>
            </a:pPr>
            <a:r>
              <a:rPr lang="zh-CN" altLang="en-US" sz="2000" b="1" dirty="0" smtClean="0">
                <a:ea typeface="宋体" pitchFamily="2" charset="-122"/>
              </a:rPr>
              <a:t>　　        选修（</a:t>
            </a:r>
            <a:r>
              <a:rPr lang="zh-CN" altLang="en-US" sz="2000" b="1" u="sng" dirty="0" smtClean="0">
                <a:ea typeface="宋体" pitchFamily="2" charset="-122"/>
              </a:rPr>
              <a:t>学号</a:t>
            </a:r>
            <a:r>
              <a:rPr lang="zh-CN" altLang="en-US" sz="2000" b="1" dirty="0" smtClean="0">
                <a:ea typeface="宋体" pitchFamily="2" charset="-122"/>
              </a:rPr>
              <a:t>，</a:t>
            </a:r>
            <a:r>
              <a:rPr lang="zh-CN" altLang="en-US" sz="2000" b="1" u="sng" dirty="0" smtClean="0">
                <a:ea typeface="宋体" pitchFamily="2" charset="-122"/>
              </a:rPr>
              <a:t>课程号</a:t>
            </a:r>
            <a:r>
              <a:rPr lang="zh-CN" altLang="en-US" sz="2000" b="1" dirty="0" smtClean="0">
                <a:ea typeface="宋体" pitchFamily="2" charset="-122"/>
              </a:rPr>
              <a:t>，成绩）</a:t>
            </a:r>
          </a:p>
          <a:p>
            <a:pPr eaLnBrk="1" hangingPunct="1">
              <a:lnSpc>
                <a:spcPct val="150000"/>
              </a:lnSpc>
              <a:buFont typeface="Wingdings" pitchFamily="2" charset="2"/>
              <a:buNone/>
            </a:pPr>
            <a:endParaRPr lang="zh-CN" altLang="en-US" sz="2000" dirty="0" smtClean="0">
              <a:ea typeface="宋体" pitchFamily="2" charset="-122"/>
            </a:endParaRPr>
          </a:p>
        </p:txBody>
      </p:sp>
      <p:sp>
        <p:nvSpPr>
          <p:cNvPr id="4" name="TextBox 3"/>
          <p:cNvSpPr txBox="1"/>
          <p:nvPr/>
        </p:nvSpPr>
        <p:spPr>
          <a:xfrm>
            <a:off x="1250488" y="3671930"/>
            <a:ext cx="1008112" cy="369332"/>
          </a:xfrm>
          <a:prstGeom prst="rect">
            <a:avLst/>
          </a:prstGeom>
          <a:noFill/>
          <a:ln>
            <a:solidFill>
              <a:schemeClr val="tx1"/>
            </a:solidFill>
          </a:ln>
        </p:spPr>
        <p:txBody>
          <a:bodyPr wrap="square" rtlCol="0">
            <a:spAutoFit/>
          </a:bodyPr>
          <a:lstStyle/>
          <a:p>
            <a:r>
              <a:rPr lang="zh-CN" altLang="en-US" dirty="0" smtClean="0"/>
              <a:t>学  生</a:t>
            </a:r>
            <a:endParaRPr lang="zh-CN" altLang="en-US" dirty="0"/>
          </a:p>
        </p:txBody>
      </p:sp>
      <p:cxnSp>
        <p:nvCxnSpPr>
          <p:cNvPr id="5" name="直接连接符 4"/>
          <p:cNvCxnSpPr>
            <a:stCxn id="4" idx="3"/>
          </p:cNvCxnSpPr>
          <p:nvPr/>
        </p:nvCxnSpPr>
        <p:spPr bwMode="auto">
          <a:xfrm>
            <a:off x="2258600" y="385659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6" name="TextBox 5"/>
          <p:cNvSpPr txBox="1"/>
          <p:nvPr/>
        </p:nvSpPr>
        <p:spPr>
          <a:xfrm>
            <a:off x="4355976" y="3651222"/>
            <a:ext cx="1008112" cy="369332"/>
          </a:xfrm>
          <a:prstGeom prst="rect">
            <a:avLst/>
          </a:prstGeom>
          <a:noFill/>
          <a:ln>
            <a:solidFill>
              <a:schemeClr val="tx1"/>
            </a:solidFill>
          </a:ln>
        </p:spPr>
        <p:txBody>
          <a:bodyPr wrap="square" rtlCol="0">
            <a:spAutoFit/>
          </a:bodyPr>
          <a:lstStyle/>
          <a:p>
            <a:r>
              <a:rPr lang="zh-CN" altLang="en-US" dirty="0" smtClean="0"/>
              <a:t>课  程</a:t>
            </a:r>
            <a:endParaRPr lang="zh-CN" altLang="en-US" dirty="0"/>
          </a:p>
        </p:txBody>
      </p:sp>
      <p:sp>
        <p:nvSpPr>
          <p:cNvPr id="7" name="菱形 6"/>
          <p:cNvSpPr/>
          <p:nvPr/>
        </p:nvSpPr>
        <p:spPr bwMode="auto">
          <a:xfrm>
            <a:off x="2834664" y="3553074"/>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Box 7"/>
          <p:cNvSpPr txBox="1"/>
          <p:nvPr/>
        </p:nvSpPr>
        <p:spPr>
          <a:xfrm>
            <a:off x="2943248" y="3660514"/>
            <a:ext cx="720080" cy="369332"/>
          </a:xfrm>
          <a:prstGeom prst="rect">
            <a:avLst/>
          </a:prstGeom>
          <a:noFill/>
        </p:spPr>
        <p:txBody>
          <a:bodyPr wrap="square" rtlCol="0">
            <a:spAutoFit/>
          </a:bodyPr>
          <a:lstStyle/>
          <a:p>
            <a:r>
              <a:rPr lang="zh-CN" altLang="en-US" dirty="0" smtClean="0"/>
              <a:t>选 修</a:t>
            </a:r>
            <a:endParaRPr lang="zh-CN" altLang="en-US" dirty="0"/>
          </a:p>
        </p:txBody>
      </p:sp>
      <p:cxnSp>
        <p:nvCxnSpPr>
          <p:cNvPr id="9" name="直接连接符 8"/>
          <p:cNvCxnSpPr/>
          <p:nvPr/>
        </p:nvCxnSpPr>
        <p:spPr bwMode="auto">
          <a:xfrm>
            <a:off x="3779912" y="3849106"/>
            <a:ext cx="576064" cy="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0" name="TextBox 9"/>
          <p:cNvSpPr txBox="1"/>
          <p:nvPr/>
        </p:nvSpPr>
        <p:spPr>
          <a:xfrm>
            <a:off x="2339752" y="3553074"/>
            <a:ext cx="494912" cy="369332"/>
          </a:xfrm>
          <a:prstGeom prst="rect">
            <a:avLst/>
          </a:prstGeom>
          <a:noFill/>
        </p:spPr>
        <p:txBody>
          <a:bodyPr wrap="square" rtlCol="0">
            <a:spAutoFit/>
          </a:bodyPr>
          <a:lstStyle/>
          <a:p>
            <a:r>
              <a:rPr lang="en-US" altLang="zh-CN" i="1" dirty="0" smtClean="0"/>
              <a:t>m</a:t>
            </a:r>
            <a:endParaRPr lang="zh-CN" altLang="en-US" i="1" dirty="0"/>
          </a:p>
        </p:txBody>
      </p:sp>
      <p:sp>
        <p:nvSpPr>
          <p:cNvPr id="11" name="TextBox 10"/>
          <p:cNvSpPr txBox="1"/>
          <p:nvPr/>
        </p:nvSpPr>
        <p:spPr>
          <a:xfrm>
            <a:off x="3779912" y="3501008"/>
            <a:ext cx="576064" cy="369332"/>
          </a:xfrm>
          <a:prstGeom prst="rect">
            <a:avLst/>
          </a:prstGeom>
          <a:noFill/>
        </p:spPr>
        <p:txBody>
          <a:bodyPr wrap="square" rtlCol="0">
            <a:spAutoFit/>
          </a:bodyPr>
          <a:lstStyle/>
          <a:p>
            <a:r>
              <a:rPr lang="en-US" altLang="zh-CN" i="1" dirty="0" smtClean="0"/>
              <a:t>n</a:t>
            </a:r>
            <a:endParaRPr lang="zh-CN" altLang="en-US" i="1"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0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5" name="矩形 4"/>
          <p:cNvSpPr/>
          <p:nvPr/>
        </p:nvSpPr>
        <p:spPr>
          <a:xfrm>
            <a:off x="323528" y="980728"/>
            <a:ext cx="8568952" cy="2492990"/>
          </a:xfrm>
          <a:prstGeom prst="rect">
            <a:avLst/>
          </a:prstGeom>
        </p:spPr>
        <p:txBody>
          <a:bodyPr wrap="square">
            <a:spAutoFit/>
          </a:bodyPr>
          <a:lstStyle/>
          <a:p>
            <a:pPr algn="l" eaLnBrk="1" hangingPunct="1">
              <a:lnSpc>
                <a:spcPct val="200000"/>
              </a:lnSpc>
              <a:buFont typeface="Wingdings" pitchFamily="2" charset="2"/>
              <a:buNone/>
            </a:pPr>
            <a:r>
              <a:rPr lang="en-US" altLang="zh-CN" sz="2000" dirty="0"/>
              <a:t>(4)  </a:t>
            </a:r>
            <a:r>
              <a:rPr lang="zh-CN" altLang="en-US" sz="2000" dirty="0"/>
              <a:t>三个或三个以上实体间的一个</a:t>
            </a:r>
            <a:r>
              <a:rPr lang="zh-CN" altLang="en-US" sz="2000" dirty="0">
                <a:solidFill>
                  <a:srgbClr val="3333FF"/>
                </a:solidFill>
              </a:rPr>
              <a:t>多元联系</a:t>
            </a:r>
            <a:r>
              <a:rPr lang="zh-CN" altLang="en-US" sz="2000" dirty="0"/>
              <a:t>转换为一个关 系模式</a:t>
            </a:r>
            <a:r>
              <a:rPr lang="zh-CN" altLang="en-US" sz="2000" dirty="0" smtClean="0"/>
              <a:t>。</a:t>
            </a:r>
          </a:p>
          <a:p>
            <a:pPr algn="l" eaLnBrk="1" hangingPunct="1">
              <a:lnSpc>
                <a:spcPct val="200000"/>
              </a:lnSpc>
              <a:buFont typeface="Wingdings" pitchFamily="2" charset="2"/>
              <a:buNone/>
            </a:pPr>
            <a:r>
              <a:rPr lang="zh-CN" altLang="en-US" sz="2000" dirty="0"/>
              <a:t> </a:t>
            </a:r>
            <a:r>
              <a:rPr lang="zh-CN" altLang="en-US" sz="2000" dirty="0" smtClean="0"/>
              <a:t>     </a:t>
            </a:r>
            <a:r>
              <a:rPr lang="zh-CN" altLang="en-US" dirty="0" smtClean="0"/>
              <a:t>例，“讲授”联系是一个三元联系，可以将它转换为如下关系模式，  </a:t>
            </a:r>
            <a:endParaRPr lang="en-US" altLang="zh-CN" dirty="0" smtClean="0"/>
          </a:p>
          <a:p>
            <a:pPr algn="l" eaLnBrk="1" hangingPunct="1">
              <a:lnSpc>
                <a:spcPct val="200000"/>
              </a:lnSpc>
              <a:buFont typeface="Wingdings" pitchFamily="2" charset="2"/>
              <a:buNone/>
            </a:pPr>
            <a:r>
              <a:rPr lang="en-US" altLang="zh-CN" dirty="0" smtClean="0"/>
              <a:t>      </a:t>
            </a:r>
            <a:r>
              <a:rPr lang="zh-CN" altLang="en-US" dirty="0" smtClean="0"/>
              <a:t>其中</a:t>
            </a:r>
            <a:r>
              <a:rPr lang="zh-CN" altLang="en-US" dirty="0"/>
              <a:t>课程号、职工号和书号为关系的组合码：</a:t>
            </a:r>
          </a:p>
          <a:p>
            <a:pPr algn="l" eaLnBrk="1" hangingPunct="1">
              <a:lnSpc>
                <a:spcPct val="200000"/>
              </a:lnSpc>
              <a:buFont typeface="Wingdings" pitchFamily="2" charset="2"/>
              <a:buNone/>
            </a:pPr>
            <a:r>
              <a:rPr lang="zh-CN" altLang="en-US" dirty="0"/>
              <a:t>　　</a:t>
            </a:r>
            <a:r>
              <a:rPr lang="zh-CN" altLang="en-US" sz="2000" b="0" dirty="0"/>
              <a:t>           讲授（</a:t>
            </a:r>
            <a:r>
              <a:rPr lang="zh-CN" altLang="en-US" sz="2000" b="0" u="sng" dirty="0"/>
              <a:t>课程号，职工号，书号</a:t>
            </a:r>
            <a:r>
              <a:rPr lang="zh-CN" altLang="en-US" sz="2000" b="0" dirty="0"/>
              <a:t>）</a:t>
            </a:r>
          </a:p>
        </p:txBody>
      </p:sp>
      <p:sp>
        <p:nvSpPr>
          <p:cNvPr id="6" name="TextBox 5"/>
          <p:cNvSpPr txBox="1"/>
          <p:nvPr/>
        </p:nvSpPr>
        <p:spPr>
          <a:xfrm>
            <a:off x="1115616" y="4175986"/>
            <a:ext cx="1008112" cy="369332"/>
          </a:xfrm>
          <a:prstGeom prst="rect">
            <a:avLst/>
          </a:prstGeom>
          <a:noFill/>
          <a:ln>
            <a:solidFill>
              <a:schemeClr val="tx1"/>
            </a:solidFill>
          </a:ln>
        </p:spPr>
        <p:txBody>
          <a:bodyPr wrap="square" rtlCol="0">
            <a:spAutoFit/>
          </a:bodyPr>
          <a:lstStyle/>
          <a:p>
            <a:r>
              <a:rPr lang="zh-CN" altLang="en-US" dirty="0" smtClean="0"/>
              <a:t>教  师</a:t>
            </a:r>
            <a:endParaRPr lang="zh-CN" altLang="en-US" dirty="0"/>
          </a:p>
        </p:txBody>
      </p:sp>
      <p:cxnSp>
        <p:nvCxnSpPr>
          <p:cNvPr id="7" name="直接连接符 6"/>
          <p:cNvCxnSpPr>
            <a:stCxn id="6" idx="3"/>
            <a:endCxn id="9" idx="1"/>
          </p:cNvCxnSpPr>
          <p:nvPr/>
        </p:nvCxnSpPr>
        <p:spPr bwMode="auto">
          <a:xfrm>
            <a:off x="2123728" y="4360652"/>
            <a:ext cx="576064" cy="282513"/>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8" name="TextBox 7"/>
          <p:cNvSpPr txBox="1"/>
          <p:nvPr/>
        </p:nvSpPr>
        <p:spPr>
          <a:xfrm>
            <a:off x="4221104" y="4077072"/>
            <a:ext cx="1008112" cy="369332"/>
          </a:xfrm>
          <a:prstGeom prst="rect">
            <a:avLst/>
          </a:prstGeom>
          <a:noFill/>
          <a:ln>
            <a:solidFill>
              <a:schemeClr val="tx1"/>
            </a:solidFill>
          </a:ln>
        </p:spPr>
        <p:txBody>
          <a:bodyPr wrap="square" rtlCol="0">
            <a:spAutoFit/>
          </a:bodyPr>
          <a:lstStyle/>
          <a:p>
            <a:r>
              <a:rPr lang="zh-CN" altLang="en-US" dirty="0" smtClean="0"/>
              <a:t>课  程</a:t>
            </a:r>
            <a:endParaRPr lang="zh-CN" altLang="en-US" dirty="0"/>
          </a:p>
        </p:txBody>
      </p:sp>
      <p:sp>
        <p:nvSpPr>
          <p:cNvPr id="9" name="菱形 8"/>
          <p:cNvSpPr/>
          <p:nvPr/>
        </p:nvSpPr>
        <p:spPr bwMode="auto">
          <a:xfrm>
            <a:off x="2699792" y="4345162"/>
            <a:ext cx="936104" cy="596006"/>
          </a:xfrm>
          <a:prstGeom prst="diamond">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extBox 9"/>
          <p:cNvSpPr txBox="1"/>
          <p:nvPr/>
        </p:nvSpPr>
        <p:spPr>
          <a:xfrm>
            <a:off x="2808376" y="4499828"/>
            <a:ext cx="720080" cy="369332"/>
          </a:xfrm>
          <a:prstGeom prst="rect">
            <a:avLst/>
          </a:prstGeom>
          <a:noFill/>
        </p:spPr>
        <p:txBody>
          <a:bodyPr wrap="square" rtlCol="0">
            <a:spAutoFit/>
          </a:bodyPr>
          <a:lstStyle/>
          <a:p>
            <a:r>
              <a:rPr lang="zh-CN" altLang="en-US" dirty="0"/>
              <a:t>讲授</a:t>
            </a:r>
          </a:p>
        </p:txBody>
      </p:sp>
      <p:cxnSp>
        <p:nvCxnSpPr>
          <p:cNvPr id="11" name="直接连接符 10"/>
          <p:cNvCxnSpPr>
            <a:stCxn id="9" idx="3"/>
            <a:endCxn id="8" idx="1"/>
          </p:cNvCxnSpPr>
          <p:nvPr/>
        </p:nvCxnSpPr>
        <p:spPr bwMode="auto">
          <a:xfrm flipV="1">
            <a:off x="3635896" y="4261738"/>
            <a:ext cx="585208" cy="381427"/>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12" name="TextBox 11"/>
          <p:cNvSpPr txBox="1"/>
          <p:nvPr/>
        </p:nvSpPr>
        <p:spPr>
          <a:xfrm rot="1606382">
            <a:off x="2220231" y="4192132"/>
            <a:ext cx="494912" cy="369332"/>
          </a:xfrm>
          <a:prstGeom prst="rect">
            <a:avLst/>
          </a:prstGeom>
          <a:noFill/>
        </p:spPr>
        <p:txBody>
          <a:bodyPr wrap="square" rtlCol="0">
            <a:spAutoFit/>
          </a:bodyPr>
          <a:lstStyle/>
          <a:p>
            <a:r>
              <a:rPr lang="en-US" altLang="zh-CN" i="1" dirty="0" smtClean="0"/>
              <a:t>m</a:t>
            </a:r>
            <a:endParaRPr lang="zh-CN" altLang="en-US" i="1" dirty="0"/>
          </a:p>
        </p:txBody>
      </p:sp>
      <p:sp>
        <p:nvSpPr>
          <p:cNvPr id="13" name="TextBox 12"/>
          <p:cNvSpPr txBox="1"/>
          <p:nvPr/>
        </p:nvSpPr>
        <p:spPr>
          <a:xfrm rot="19733356">
            <a:off x="3545869" y="4161540"/>
            <a:ext cx="576064" cy="369332"/>
          </a:xfrm>
          <a:prstGeom prst="rect">
            <a:avLst/>
          </a:prstGeom>
          <a:noFill/>
        </p:spPr>
        <p:txBody>
          <a:bodyPr wrap="square" rtlCol="0">
            <a:spAutoFit/>
          </a:bodyPr>
          <a:lstStyle/>
          <a:p>
            <a:r>
              <a:rPr lang="en-US" altLang="zh-CN" i="1" dirty="0" smtClean="0"/>
              <a:t>n</a:t>
            </a:r>
            <a:endParaRPr lang="zh-CN" altLang="en-US" i="1" dirty="0"/>
          </a:p>
        </p:txBody>
      </p:sp>
      <p:sp>
        <p:nvSpPr>
          <p:cNvPr id="14" name="TextBox 13"/>
          <p:cNvSpPr txBox="1"/>
          <p:nvPr/>
        </p:nvSpPr>
        <p:spPr>
          <a:xfrm>
            <a:off x="2707808" y="5579948"/>
            <a:ext cx="945248" cy="369332"/>
          </a:xfrm>
          <a:prstGeom prst="rect">
            <a:avLst/>
          </a:prstGeom>
          <a:noFill/>
          <a:ln>
            <a:solidFill>
              <a:schemeClr val="tx1"/>
            </a:solidFill>
          </a:ln>
        </p:spPr>
        <p:txBody>
          <a:bodyPr wrap="square" rtlCol="0">
            <a:spAutoFit/>
          </a:bodyPr>
          <a:lstStyle/>
          <a:p>
            <a:r>
              <a:rPr lang="zh-CN" altLang="en-US" dirty="0" smtClean="0"/>
              <a:t>参考书</a:t>
            </a:r>
            <a:endParaRPr lang="zh-CN" altLang="en-US" dirty="0"/>
          </a:p>
        </p:txBody>
      </p:sp>
      <p:cxnSp>
        <p:nvCxnSpPr>
          <p:cNvPr id="16" name="直接连接符 15"/>
          <p:cNvCxnSpPr>
            <a:endCxn id="14" idx="0"/>
          </p:cNvCxnSpPr>
          <p:nvPr/>
        </p:nvCxnSpPr>
        <p:spPr bwMode="auto">
          <a:xfrm>
            <a:off x="3168416" y="4941168"/>
            <a:ext cx="12016" cy="638780"/>
          </a:xfrm>
          <a:prstGeom prst="line">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cxnSp>
      <p:sp>
        <p:nvSpPr>
          <p:cNvPr id="21" name="TextBox 20"/>
          <p:cNvSpPr txBox="1"/>
          <p:nvPr/>
        </p:nvSpPr>
        <p:spPr>
          <a:xfrm>
            <a:off x="2771800" y="5075892"/>
            <a:ext cx="576064" cy="369332"/>
          </a:xfrm>
          <a:prstGeom prst="rect">
            <a:avLst/>
          </a:prstGeom>
          <a:noFill/>
        </p:spPr>
        <p:txBody>
          <a:bodyPr wrap="square" rtlCol="0">
            <a:spAutoFit/>
          </a:bodyPr>
          <a:lstStyle/>
          <a:p>
            <a:r>
              <a:rPr lang="en-US" altLang="zh-CN" i="1" dirty="0" smtClean="0"/>
              <a:t>p</a:t>
            </a:r>
            <a:endParaRPr lang="zh-CN" altLang="en-US" i="1" dirty="0"/>
          </a:p>
        </p:txBody>
      </p:sp>
    </p:spTree>
    <p:extLst>
      <p:ext uri="{BB962C8B-B14F-4D97-AF65-F5344CB8AC3E}">
        <p14:creationId xmlns:p14="http://schemas.microsoft.com/office/powerpoint/2010/main" val="1430489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0"/>
            <a:ext cx="8244408"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000" dirty="0" smtClean="0">
                <a:latin typeface="楷体_GB2312" pitchFamily="49" charset="-122"/>
                <a:ea typeface="楷体_GB2312" pitchFamily="49" charset="-122"/>
              </a:rPr>
              <a:t>E-R</a:t>
            </a:r>
            <a:r>
              <a:rPr lang="zh-CN" altLang="en-US" sz="3000" dirty="0" smtClean="0">
                <a:latin typeface="楷体_GB2312" pitchFamily="49" charset="-122"/>
                <a:ea typeface="楷体_GB2312" pitchFamily="49" charset="-122"/>
              </a:rPr>
              <a:t>图向关系模型的转换</a:t>
            </a:r>
          </a:p>
        </p:txBody>
      </p:sp>
      <p:sp>
        <p:nvSpPr>
          <p:cNvPr id="102403" name="Rectangle 3"/>
          <p:cNvSpPr>
            <a:spLocks noGrp="1" noChangeArrowheads="1"/>
          </p:cNvSpPr>
          <p:nvPr>
            <p:ph type="body" idx="1"/>
          </p:nvPr>
        </p:nvSpPr>
        <p:spPr>
          <a:xfrm>
            <a:off x="179512" y="1052736"/>
            <a:ext cx="8229600" cy="4495800"/>
          </a:xfrm>
        </p:spPr>
        <p:txBody>
          <a:bodyPr/>
          <a:lstStyle/>
          <a:p>
            <a:pPr eaLnBrk="1" hangingPunct="1">
              <a:lnSpc>
                <a:spcPct val="160000"/>
              </a:lnSpc>
              <a:spcBef>
                <a:spcPct val="50000"/>
              </a:spcBef>
              <a:buFont typeface="Wingdings" pitchFamily="2" charset="2"/>
              <a:buNone/>
            </a:pPr>
            <a:r>
              <a:rPr lang="en-US" altLang="zh-CN" sz="2400" b="1" dirty="0" smtClean="0">
                <a:ea typeface="宋体" pitchFamily="2" charset="-122"/>
              </a:rPr>
              <a:t>(5) </a:t>
            </a:r>
            <a:r>
              <a:rPr lang="zh-CN" altLang="en-US" sz="2400" b="1" dirty="0" smtClean="0">
                <a:ea typeface="宋体" pitchFamily="2" charset="-122"/>
              </a:rPr>
              <a:t>具有相同码的关系模式可合并</a:t>
            </a:r>
          </a:p>
          <a:p>
            <a:pPr lvl="1" eaLnBrk="1" hangingPunct="1">
              <a:lnSpc>
                <a:spcPct val="180000"/>
              </a:lnSpc>
              <a:spcBef>
                <a:spcPct val="50000"/>
              </a:spcBef>
            </a:pPr>
            <a:r>
              <a:rPr lang="zh-CN" altLang="en-US" sz="2200" b="1" dirty="0" smtClean="0">
                <a:ea typeface="宋体" pitchFamily="2" charset="-122"/>
              </a:rPr>
              <a:t>目的：</a:t>
            </a:r>
            <a:r>
              <a:rPr lang="zh-CN" altLang="en-US" dirty="0" smtClean="0">
                <a:ea typeface="宋体" pitchFamily="2" charset="-122"/>
              </a:rPr>
              <a:t>减少系统中的关系个数</a:t>
            </a:r>
          </a:p>
          <a:p>
            <a:pPr lvl="1" eaLnBrk="1" hangingPunct="1">
              <a:lnSpc>
                <a:spcPct val="180000"/>
              </a:lnSpc>
              <a:spcBef>
                <a:spcPct val="50000"/>
              </a:spcBef>
            </a:pPr>
            <a:r>
              <a:rPr lang="zh-CN" altLang="en-US" sz="2200" b="1" dirty="0" smtClean="0">
                <a:ea typeface="宋体" pitchFamily="2" charset="-122"/>
              </a:rPr>
              <a:t>合并方法：</a:t>
            </a:r>
            <a:r>
              <a:rPr lang="zh-CN" altLang="en-US" dirty="0" smtClean="0">
                <a:ea typeface="宋体" pitchFamily="2" charset="-122"/>
              </a:rPr>
              <a:t>将其中一个关系模式的全部属性加入到另一个关系模式中，然后去掉其中的同义属性（可能同名也可能不同名），并适当调整属性的次序</a:t>
            </a:r>
            <a:endParaRPr lang="zh-CN" altLang="en-US" dirty="0" smtClean="0">
              <a:solidFill>
                <a:schemeClr val="accent2"/>
              </a:solidFill>
              <a:ea typeface="宋体"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0"/>
            <a:ext cx="8244407" cy="836712"/>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103427" name="Rectangle 3"/>
          <p:cNvSpPr>
            <a:spLocks noGrp="1" noChangeArrowheads="1"/>
          </p:cNvSpPr>
          <p:nvPr>
            <p:ph type="body" idx="1"/>
          </p:nvPr>
        </p:nvSpPr>
        <p:spPr>
          <a:xfrm>
            <a:off x="179388" y="1052512"/>
            <a:ext cx="8893175" cy="5112791"/>
          </a:xfrm>
        </p:spPr>
        <p:txBody>
          <a:bodyPr/>
          <a:lstStyle/>
          <a:p>
            <a:pPr eaLnBrk="1" hangingPunct="1">
              <a:lnSpc>
                <a:spcPct val="140000"/>
              </a:lnSpc>
              <a:spcBef>
                <a:spcPct val="10000"/>
              </a:spcBef>
              <a:buFont typeface="Wingdings" pitchFamily="2" charset="2"/>
              <a:buNone/>
            </a:pPr>
            <a:r>
              <a:rPr lang="zh-CN" altLang="en-US" sz="2400" b="1" dirty="0" smtClean="0">
                <a:ea typeface="宋体" pitchFamily="2" charset="-122"/>
              </a:rPr>
              <a:t>注意：</a:t>
            </a:r>
          </a:p>
          <a:p>
            <a:pPr eaLnBrk="1" hangingPunct="1">
              <a:lnSpc>
                <a:spcPct val="150000"/>
              </a:lnSpc>
              <a:spcBef>
                <a:spcPct val="10000"/>
              </a:spcBef>
              <a:buClr>
                <a:schemeClr val="accent1"/>
              </a:buClr>
            </a:pPr>
            <a:r>
              <a:rPr lang="zh-CN" altLang="en-US" sz="2400" dirty="0" smtClean="0">
                <a:ea typeface="宋体" pitchFamily="2" charset="-122"/>
              </a:rPr>
              <a:t>从理论上讲，</a:t>
            </a:r>
            <a:r>
              <a:rPr lang="en-US" altLang="zh-CN" sz="2400" dirty="0" smtClean="0">
                <a:ea typeface="宋体" pitchFamily="2" charset="-122"/>
              </a:rPr>
              <a:t>1:1</a:t>
            </a:r>
            <a:r>
              <a:rPr lang="zh-CN" altLang="en-US" sz="2400" dirty="0" smtClean="0">
                <a:ea typeface="宋体" pitchFamily="2" charset="-122"/>
              </a:rPr>
              <a:t>联系可以与任意一端对应的关系模式合并</a:t>
            </a:r>
          </a:p>
          <a:p>
            <a:pPr eaLnBrk="1" hangingPunct="1">
              <a:lnSpc>
                <a:spcPct val="150000"/>
              </a:lnSpc>
              <a:spcBef>
                <a:spcPct val="10000"/>
              </a:spcBef>
              <a:buClr>
                <a:schemeClr val="accent1"/>
              </a:buClr>
            </a:pPr>
            <a:r>
              <a:rPr lang="zh-CN" altLang="en-US" sz="2400" dirty="0" smtClean="0">
                <a:ea typeface="宋体" pitchFamily="2" charset="-122"/>
              </a:rPr>
              <a:t>但在一些情况下，与不同的关系模式合并效率会大不一样。因此究竟应该与哪端的关系模式合并需要依应用的具体情况而定。</a:t>
            </a:r>
          </a:p>
          <a:p>
            <a:pPr eaLnBrk="1" hangingPunct="1">
              <a:lnSpc>
                <a:spcPct val="150000"/>
              </a:lnSpc>
              <a:spcBef>
                <a:spcPct val="10000"/>
              </a:spcBef>
              <a:buClr>
                <a:schemeClr val="accent1"/>
              </a:buClr>
            </a:pPr>
            <a:r>
              <a:rPr lang="zh-CN" altLang="en-US" sz="2400" dirty="0" smtClean="0">
                <a:ea typeface="宋体" pitchFamily="2" charset="-122"/>
              </a:rPr>
              <a:t>由于连接操作是最费时的操作，所以一般应以尽量减少连接操作为目标。</a:t>
            </a:r>
          </a:p>
          <a:p>
            <a:pPr eaLnBrk="1" hangingPunct="1">
              <a:lnSpc>
                <a:spcPct val="150000"/>
              </a:lnSpc>
              <a:spcBef>
                <a:spcPct val="10000"/>
              </a:spcBef>
              <a:buClr>
                <a:schemeClr val="accent1"/>
              </a:buClr>
              <a:buFont typeface="Wingdings" pitchFamily="2" charset="2"/>
              <a:buNone/>
            </a:pPr>
            <a:r>
              <a:rPr lang="zh-CN" altLang="en-US" sz="2400" b="1" dirty="0" smtClean="0">
                <a:ea typeface="宋体" pitchFamily="2" charset="-122"/>
              </a:rPr>
              <a:t>            例如</a:t>
            </a:r>
            <a:r>
              <a:rPr lang="en-US" altLang="zh-CN" sz="2400" b="1" dirty="0" smtClean="0">
                <a:ea typeface="宋体" pitchFamily="2" charset="-122"/>
              </a:rPr>
              <a:t>:  </a:t>
            </a:r>
            <a:r>
              <a:rPr lang="zh-CN" altLang="en-US" sz="2400" dirty="0" smtClean="0">
                <a:ea typeface="宋体" pitchFamily="2" charset="-122"/>
              </a:rPr>
              <a:t>如果经常要查询某个班级的班主任姓名，则将管理联系与教师关系合并更好些。</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0"/>
            <a:ext cx="8244407" cy="836613"/>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000" dirty="0" smtClean="0">
                <a:latin typeface="楷体_GB2312" pitchFamily="49" charset="-122"/>
                <a:ea typeface="楷体_GB2312" pitchFamily="49" charset="-122"/>
              </a:rPr>
              <a:t>E-R</a:t>
            </a:r>
            <a:r>
              <a:rPr lang="zh-CN" altLang="en-US" sz="3000" dirty="0" smtClean="0">
                <a:latin typeface="楷体_GB2312" pitchFamily="49" charset="-122"/>
                <a:ea typeface="楷体_GB2312" pitchFamily="49" charset="-122"/>
              </a:rPr>
              <a:t>图向关系模型的转换</a:t>
            </a:r>
          </a:p>
        </p:txBody>
      </p:sp>
      <p:sp>
        <p:nvSpPr>
          <p:cNvPr id="104451" name="Rectangle 3"/>
          <p:cNvSpPr>
            <a:spLocks noGrp="1" noChangeArrowheads="1"/>
          </p:cNvSpPr>
          <p:nvPr>
            <p:ph type="body" idx="1"/>
          </p:nvPr>
        </p:nvSpPr>
        <p:spPr>
          <a:xfrm>
            <a:off x="179513" y="3140968"/>
            <a:ext cx="7704856" cy="3024336"/>
          </a:xfrm>
        </p:spPr>
        <p:txBody>
          <a:bodyPr/>
          <a:lstStyle/>
          <a:p>
            <a:pPr eaLnBrk="1" hangingPunct="1">
              <a:lnSpc>
                <a:spcPct val="150000"/>
              </a:lnSpc>
              <a:spcBef>
                <a:spcPct val="0"/>
              </a:spcBef>
              <a:buFont typeface="Wingdings" pitchFamily="2" charset="2"/>
              <a:buNone/>
            </a:pPr>
            <a:r>
              <a:rPr lang="en-US" altLang="zh-CN" sz="1800" b="1" dirty="0" smtClean="0">
                <a:ea typeface="宋体" pitchFamily="2" charset="-122"/>
              </a:rPr>
              <a:t>【</a:t>
            </a:r>
            <a:r>
              <a:rPr lang="zh-CN" altLang="en-US" sz="1800" b="1" dirty="0" smtClean="0">
                <a:ea typeface="宋体" pitchFamily="2" charset="-122"/>
              </a:rPr>
              <a:t>例</a:t>
            </a:r>
            <a:r>
              <a:rPr lang="en-US" altLang="zh-CN" sz="1800" b="1" dirty="0" smtClean="0">
                <a:ea typeface="宋体" pitchFamily="2" charset="-122"/>
              </a:rPr>
              <a:t>】 </a:t>
            </a:r>
            <a:r>
              <a:rPr lang="zh-CN" altLang="en-US" sz="1800" b="1" dirty="0" smtClean="0">
                <a:ea typeface="宋体" pitchFamily="2" charset="-122"/>
              </a:rPr>
              <a:t>把图中虚线上部的</a:t>
            </a:r>
            <a:r>
              <a:rPr lang="en-US" altLang="zh-CN" sz="1800" b="1" dirty="0" smtClean="0">
                <a:ea typeface="宋体" pitchFamily="2" charset="-122"/>
              </a:rPr>
              <a:t>E-R</a:t>
            </a:r>
            <a:r>
              <a:rPr lang="zh-CN" altLang="en-US" sz="1800" b="1" dirty="0" smtClean="0">
                <a:ea typeface="宋体" pitchFamily="2" charset="-122"/>
              </a:rPr>
              <a:t>图转换为关系模型</a:t>
            </a:r>
            <a:r>
              <a:rPr lang="zh-CN" altLang="en-US" sz="2000" b="1" dirty="0" smtClean="0">
                <a:ea typeface="宋体" pitchFamily="2" charset="-122"/>
              </a:rPr>
              <a:t> </a:t>
            </a:r>
            <a:endParaRPr lang="zh-CN" altLang="en-US" sz="2000" b="1" dirty="0" smtClean="0">
              <a:solidFill>
                <a:schemeClr val="accent2"/>
              </a:solidFill>
              <a:ea typeface="宋体" pitchFamily="2" charset="-122"/>
            </a:endParaRPr>
          </a:p>
          <a:p>
            <a:pPr lvl="1" eaLnBrk="1" hangingPunct="1">
              <a:lnSpc>
                <a:spcPct val="150000"/>
              </a:lnSpc>
              <a:spcBef>
                <a:spcPct val="0"/>
              </a:spcBef>
            </a:pPr>
            <a:r>
              <a:rPr lang="zh-CN" altLang="en-US" sz="1600" b="1" dirty="0" smtClean="0">
                <a:ea typeface="宋体" pitchFamily="2" charset="-122"/>
              </a:rPr>
              <a:t>部门实体对应的关系模式 </a:t>
            </a:r>
          </a:p>
          <a:p>
            <a:pPr lvl="1" eaLnBrk="1" hangingPunct="1">
              <a:lnSpc>
                <a:spcPct val="150000"/>
              </a:lnSpc>
              <a:spcBef>
                <a:spcPct val="0"/>
              </a:spcBef>
              <a:buFont typeface="Wingdings" pitchFamily="2" charset="2"/>
              <a:buNone/>
            </a:pPr>
            <a:r>
              <a:rPr lang="zh-CN" altLang="en-US" sz="1600" b="1" dirty="0" smtClean="0">
                <a:ea typeface="宋体" pitchFamily="2" charset="-122"/>
              </a:rPr>
              <a:t>    部门（</a:t>
            </a:r>
            <a:r>
              <a:rPr lang="zh-CN" altLang="en-US" sz="1600" b="1" u="sng" dirty="0" smtClean="0">
                <a:ea typeface="宋体" pitchFamily="2" charset="-122"/>
              </a:rPr>
              <a:t>部门号</a:t>
            </a:r>
            <a:r>
              <a:rPr lang="zh-CN" altLang="en-US" sz="1600" b="1" dirty="0" smtClean="0">
                <a:ea typeface="宋体" pitchFamily="2" charset="-122"/>
              </a:rPr>
              <a:t>，部门名，经理的职工号，</a:t>
            </a:r>
            <a:r>
              <a:rPr lang="en-US" altLang="zh-CN" sz="1600" b="1" dirty="0" smtClean="0">
                <a:ea typeface="宋体" pitchFamily="2" charset="-122"/>
              </a:rPr>
              <a:t>…</a:t>
            </a:r>
            <a:r>
              <a:rPr lang="zh-CN" altLang="en-US" sz="1600" b="1" dirty="0" smtClean="0">
                <a:ea typeface="宋体" pitchFamily="2" charset="-122"/>
              </a:rPr>
              <a:t>） </a:t>
            </a:r>
          </a:p>
          <a:p>
            <a:pPr lvl="2" eaLnBrk="1" hangingPunct="1">
              <a:lnSpc>
                <a:spcPct val="150000"/>
              </a:lnSpc>
              <a:spcBef>
                <a:spcPct val="0"/>
              </a:spcBef>
              <a:buFont typeface="Wingdings" pitchFamily="2" charset="2"/>
              <a:buChar char="Ø"/>
            </a:pPr>
            <a:r>
              <a:rPr lang="zh-CN" altLang="en-US" sz="1600" b="1" dirty="0" smtClean="0">
                <a:ea typeface="宋体" pitchFamily="2" charset="-122"/>
              </a:rPr>
              <a:t>此关系模式已包含了联系“领导”所对应的关系模式 </a:t>
            </a:r>
          </a:p>
          <a:p>
            <a:pPr lvl="2" eaLnBrk="1" hangingPunct="1">
              <a:lnSpc>
                <a:spcPct val="150000"/>
              </a:lnSpc>
              <a:spcBef>
                <a:spcPct val="0"/>
              </a:spcBef>
              <a:buFont typeface="Wingdings" pitchFamily="2" charset="2"/>
              <a:buChar char="Ø"/>
            </a:pPr>
            <a:r>
              <a:rPr lang="zh-CN" altLang="en-US" sz="1600" b="1" dirty="0" smtClean="0">
                <a:ea typeface="宋体" pitchFamily="2" charset="-122"/>
              </a:rPr>
              <a:t>经理的职工号是关系的候选码 </a:t>
            </a:r>
            <a:endParaRPr lang="zh-CN" altLang="en-US" sz="1600" b="1" dirty="0" smtClean="0">
              <a:solidFill>
                <a:schemeClr val="accent2"/>
              </a:solidFill>
              <a:ea typeface="宋体" pitchFamily="2" charset="-122"/>
            </a:endParaRPr>
          </a:p>
          <a:p>
            <a:pPr lvl="1" eaLnBrk="1" hangingPunct="1">
              <a:lnSpc>
                <a:spcPct val="150000"/>
              </a:lnSpc>
              <a:spcBef>
                <a:spcPct val="0"/>
              </a:spcBef>
            </a:pPr>
            <a:r>
              <a:rPr lang="zh-CN" altLang="en-US" sz="1600" b="1" dirty="0" smtClean="0">
                <a:ea typeface="宋体" pitchFamily="2" charset="-122"/>
              </a:rPr>
              <a:t>职工实体对应的关系模式 </a:t>
            </a:r>
          </a:p>
          <a:p>
            <a:pPr lvl="1" eaLnBrk="1" hangingPunct="1">
              <a:lnSpc>
                <a:spcPct val="150000"/>
              </a:lnSpc>
              <a:spcBef>
                <a:spcPct val="0"/>
              </a:spcBef>
              <a:buFont typeface="Wingdings" pitchFamily="2" charset="2"/>
              <a:buNone/>
            </a:pPr>
            <a:r>
              <a:rPr lang="zh-CN" altLang="en-US" sz="1600" b="1" dirty="0" smtClean="0">
                <a:ea typeface="宋体" pitchFamily="2" charset="-122"/>
              </a:rPr>
              <a:t>      职工（</a:t>
            </a:r>
            <a:r>
              <a:rPr lang="zh-CN" altLang="en-US" sz="1600" b="1" u="sng" dirty="0" smtClean="0">
                <a:ea typeface="宋体" pitchFamily="2" charset="-122"/>
              </a:rPr>
              <a:t>职工号</a:t>
            </a:r>
            <a:r>
              <a:rPr lang="zh-CN" altLang="en-US" sz="1600" b="1" dirty="0" smtClean="0">
                <a:ea typeface="宋体" pitchFamily="2" charset="-122"/>
              </a:rPr>
              <a:t>、部门号，职工名，职务，</a:t>
            </a:r>
            <a:r>
              <a:rPr lang="en-US" altLang="zh-CN" sz="1600" b="1" dirty="0" smtClean="0">
                <a:ea typeface="宋体" pitchFamily="2" charset="-122"/>
              </a:rPr>
              <a:t>…</a:t>
            </a:r>
            <a:r>
              <a:rPr lang="zh-CN" altLang="en-US" sz="1600" b="1" dirty="0" smtClean="0">
                <a:ea typeface="宋体" pitchFamily="2" charset="-122"/>
              </a:rPr>
              <a:t>） </a:t>
            </a:r>
          </a:p>
          <a:p>
            <a:pPr lvl="2" eaLnBrk="1" hangingPunct="1">
              <a:lnSpc>
                <a:spcPct val="150000"/>
              </a:lnSpc>
              <a:spcBef>
                <a:spcPct val="0"/>
              </a:spcBef>
              <a:buFont typeface="Wingdings" pitchFamily="2" charset="2"/>
              <a:buChar char="Ø"/>
            </a:pPr>
            <a:r>
              <a:rPr lang="zh-CN" altLang="en-US" sz="1600" b="1" dirty="0" smtClean="0">
                <a:ea typeface="宋体" pitchFamily="2" charset="-122"/>
              </a:rPr>
              <a:t>该关系模式已包含了联系“属于”所对应的关系模式 </a:t>
            </a:r>
          </a:p>
        </p:txBody>
      </p:sp>
      <p:pic>
        <p:nvPicPr>
          <p:cNvPr id="104452" name="Picture 4" descr="未命名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36613"/>
            <a:ext cx="7867650" cy="244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0" y="0"/>
            <a:ext cx="8244408" cy="836613"/>
          </a:xfrm>
        </p:spPr>
        <p:txBody>
          <a:bodyPr/>
          <a:lstStyle/>
          <a:p>
            <a:pPr eaLnBrk="1" hangingPunct="1"/>
            <a:r>
              <a:rPr lang="en-US" altLang="zh-CN" sz="3200" dirty="0">
                <a:latin typeface="Times New Roman" pitchFamily="18" charset="0"/>
                <a:ea typeface="楷体_GB2312" pitchFamily="49" charset="-122"/>
                <a:cs typeface="Times New Roman" pitchFamily="18" charset="0"/>
              </a:rPr>
              <a:t>§4.1 </a:t>
            </a:r>
            <a:r>
              <a:rPr lang="en-US" altLang="zh-CN" sz="3200" dirty="0" smtClean="0">
                <a:latin typeface="Times New Roman" pitchFamily="18" charset="0"/>
                <a:ea typeface="楷体_GB2312" pitchFamily="49" charset="-122"/>
                <a:cs typeface="Times New Roman" pitchFamily="18" charset="0"/>
              </a:rPr>
              <a:t> </a:t>
            </a:r>
            <a:r>
              <a:rPr lang="en-US" altLang="zh-CN" sz="3200" dirty="0" smtClean="0">
                <a:latin typeface="楷体_GB2312" pitchFamily="49" charset="-122"/>
                <a:ea typeface="楷体_GB2312" pitchFamily="49" charset="-122"/>
              </a:rPr>
              <a:t>E-R</a:t>
            </a:r>
            <a:r>
              <a:rPr lang="zh-CN" altLang="en-US" sz="3200" dirty="0" smtClean="0">
                <a:latin typeface="楷体_GB2312" pitchFamily="49" charset="-122"/>
                <a:ea typeface="楷体_GB2312" pitchFamily="49" charset="-122"/>
              </a:rPr>
              <a:t>图向关系模型的转换</a:t>
            </a:r>
          </a:p>
        </p:txBody>
      </p:sp>
      <p:sp>
        <p:nvSpPr>
          <p:cNvPr id="105475" name="Rectangle 3"/>
          <p:cNvSpPr>
            <a:spLocks noGrp="1" noChangeArrowheads="1"/>
          </p:cNvSpPr>
          <p:nvPr>
            <p:ph type="body" idx="1"/>
          </p:nvPr>
        </p:nvSpPr>
        <p:spPr>
          <a:xfrm>
            <a:off x="950913" y="3357563"/>
            <a:ext cx="6357937" cy="2808287"/>
          </a:xfrm>
        </p:spPr>
        <p:txBody>
          <a:bodyPr/>
          <a:lstStyle/>
          <a:p>
            <a:pPr eaLnBrk="1" hangingPunct="1">
              <a:lnSpc>
                <a:spcPct val="150000"/>
              </a:lnSpc>
              <a:spcBef>
                <a:spcPct val="0"/>
              </a:spcBef>
              <a:buFont typeface="Wingdings" pitchFamily="2" charset="2"/>
              <a:buNone/>
            </a:pPr>
            <a:r>
              <a:rPr lang="en-US" altLang="zh-CN" sz="2000" b="1" dirty="0" smtClean="0">
                <a:ea typeface="宋体" pitchFamily="2" charset="-122"/>
              </a:rPr>
              <a:t>【</a:t>
            </a:r>
            <a:r>
              <a:rPr lang="zh-CN" altLang="en-US" sz="2000" b="1" dirty="0" smtClean="0">
                <a:ea typeface="宋体" pitchFamily="2" charset="-122"/>
              </a:rPr>
              <a:t>例</a:t>
            </a:r>
            <a:r>
              <a:rPr lang="en-US" altLang="zh-CN" sz="2000" b="1" dirty="0" smtClean="0">
                <a:ea typeface="宋体" pitchFamily="2" charset="-122"/>
              </a:rPr>
              <a:t>】 </a:t>
            </a:r>
            <a:r>
              <a:rPr lang="zh-CN" altLang="en-US" sz="2000" b="1" dirty="0" smtClean="0">
                <a:ea typeface="宋体" pitchFamily="2" charset="-122"/>
              </a:rPr>
              <a:t>把图中虚线上部的</a:t>
            </a:r>
            <a:r>
              <a:rPr lang="en-US" altLang="zh-CN" sz="2000" b="1" dirty="0" smtClean="0">
                <a:ea typeface="宋体" pitchFamily="2" charset="-122"/>
              </a:rPr>
              <a:t>E-R</a:t>
            </a:r>
            <a:r>
              <a:rPr lang="zh-CN" altLang="en-US" sz="2000" b="1" dirty="0" smtClean="0">
                <a:ea typeface="宋体" pitchFamily="2" charset="-122"/>
              </a:rPr>
              <a:t>图转换为关系模型</a:t>
            </a:r>
            <a:endParaRPr lang="zh-CN" altLang="en-US" sz="2000" b="1" dirty="0" smtClean="0">
              <a:solidFill>
                <a:schemeClr val="accent2"/>
              </a:solidFill>
              <a:ea typeface="宋体" pitchFamily="2" charset="-122"/>
            </a:endParaRPr>
          </a:p>
          <a:p>
            <a:pPr lvl="1" eaLnBrk="1" hangingPunct="1">
              <a:lnSpc>
                <a:spcPct val="150000"/>
              </a:lnSpc>
              <a:spcBef>
                <a:spcPct val="0"/>
              </a:spcBef>
            </a:pPr>
            <a:r>
              <a:rPr lang="zh-CN" altLang="en-US" sz="1600" b="1" dirty="0" smtClean="0">
                <a:ea typeface="宋体" pitchFamily="2" charset="-122"/>
              </a:rPr>
              <a:t>产品实体对应的关系模式 </a:t>
            </a:r>
          </a:p>
          <a:p>
            <a:pPr lvl="1" eaLnBrk="1" hangingPunct="1">
              <a:lnSpc>
                <a:spcPct val="150000"/>
              </a:lnSpc>
              <a:spcBef>
                <a:spcPct val="0"/>
              </a:spcBef>
              <a:buFont typeface="Wingdings" pitchFamily="2" charset="2"/>
              <a:buNone/>
            </a:pPr>
            <a:r>
              <a:rPr lang="zh-CN" altLang="en-US" sz="1600" b="1" dirty="0" smtClean="0">
                <a:ea typeface="宋体" pitchFamily="2" charset="-122"/>
              </a:rPr>
              <a:t>    产品（</a:t>
            </a:r>
            <a:r>
              <a:rPr lang="zh-CN" altLang="en-US" sz="1600" b="1" u="sng" dirty="0" smtClean="0">
                <a:ea typeface="宋体" pitchFamily="2" charset="-122"/>
              </a:rPr>
              <a:t>产品号</a:t>
            </a:r>
            <a:r>
              <a:rPr lang="zh-CN" altLang="en-US" sz="1600" b="1" dirty="0" smtClean="0">
                <a:ea typeface="宋体" pitchFamily="2" charset="-122"/>
              </a:rPr>
              <a:t>，产品名，产品组长的职工号，</a:t>
            </a:r>
            <a:r>
              <a:rPr lang="en-US" altLang="zh-CN" sz="1600" b="1" dirty="0" smtClean="0">
                <a:ea typeface="宋体" pitchFamily="2" charset="-122"/>
              </a:rPr>
              <a:t>…</a:t>
            </a:r>
            <a:r>
              <a:rPr lang="zh-CN" altLang="en-US" sz="1600" b="1" dirty="0" smtClean="0">
                <a:ea typeface="宋体" pitchFamily="2" charset="-122"/>
              </a:rPr>
              <a:t>）</a:t>
            </a:r>
          </a:p>
          <a:p>
            <a:pPr lvl="1" eaLnBrk="1" hangingPunct="1">
              <a:lnSpc>
                <a:spcPct val="150000"/>
              </a:lnSpc>
              <a:spcBef>
                <a:spcPct val="0"/>
              </a:spcBef>
            </a:pPr>
            <a:r>
              <a:rPr lang="zh-CN" altLang="en-US" sz="1600" b="1" dirty="0" smtClean="0">
                <a:ea typeface="宋体" pitchFamily="2" charset="-122"/>
              </a:rPr>
              <a:t>供应商实体对应的关系模式 </a:t>
            </a:r>
          </a:p>
          <a:p>
            <a:pPr lvl="1" eaLnBrk="1" hangingPunct="1">
              <a:lnSpc>
                <a:spcPct val="150000"/>
              </a:lnSpc>
              <a:spcBef>
                <a:spcPct val="0"/>
              </a:spcBef>
              <a:buFont typeface="Wingdings" pitchFamily="2" charset="2"/>
              <a:buNone/>
            </a:pPr>
            <a:r>
              <a:rPr lang="zh-CN" altLang="en-US" sz="1600" b="1" dirty="0" smtClean="0">
                <a:ea typeface="宋体" pitchFamily="2" charset="-122"/>
              </a:rPr>
              <a:t>    供应商（</a:t>
            </a:r>
            <a:r>
              <a:rPr lang="zh-CN" altLang="en-US" sz="1600" b="1" u="sng" dirty="0" smtClean="0">
                <a:ea typeface="宋体" pitchFamily="2" charset="-122"/>
              </a:rPr>
              <a:t>供应商号</a:t>
            </a:r>
            <a:r>
              <a:rPr lang="zh-CN" altLang="en-US" sz="1600" b="1" dirty="0" smtClean="0">
                <a:ea typeface="宋体" pitchFamily="2" charset="-122"/>
              </a:rPr>
              <a:t>，姓名，</a:t>
            </a:r>
            <a:r>
              <a:rPr lang="en-US" altLang="zh-CN" sz="1600" b="1" dirty="0" smtClean="0">
                <a:ea typeface="宋体" pitchFamily="2" charset="-122"/>
              </a:rPr>
              <a:t>…</a:t>
            </a:r>
            <a:r>
              <a:rPr lang="zh-CN" altLang="en-US" sz="1600" b="1" dirty="0" smtClean="0">
                <a:ea typeface="宋体" pitchFamily="2" charset="-122"/>
              </a:rPr>
              <a:t>） </a:t>
            </a:r>
          </a:p>
          <a:p>
            <a:pPr lvl="1" eaLnBrk="1" hangingPunct="1">
              <a:lnSpc>
                <a:spcPct val="150000"/>
              </a:lnSpc>
              <a:spcBef>
                <a:spcPct val="0"/>
              </a:spcBef>
            </a:pPr>
            <a:r>
              <a:rPr lang="zh-CN" altLang="en-US" sz="1600" b="1" dirty="0" smtClean="0">
                <a:ea typeface="宋体" pitchFamily="2" charset="-122"/>
              </a:rPr>
              <a:t>零件实体对应的关系模式 </a:t>
            </a:r>
          </a:p>
          <a:p>
            <a:pPr lvl="1" eaLnBrk="1" hangingPunct="1">
              <a:lnSpc>
                <a:spcPct val="150000"/>
              </a:lnSpc>
              <a:spcBef>
                <a:spcPct val="0"/>
              </a:spcBef>
              <a:buFont typeface="Wingdings" pitchFamily="2" charset="2"/>
              <a:buNone/>
            </a:pPr>
            <a:r>
              <a:rPr lang="zh-CN" altLang="en-US" sz="1600" b="1" dirty="0" smtClean="0">
                <a:ea typeface="宋体" pitchFamily="2" charset="-122"/>
              </a:rPr>
              <a:t>    零件（</a:t>
            </a:r>
            <a:r>
              <a:rPr lang="zh-CN" altLang="en-US" sz="1600" b="1" u="sng" dirty="0" smtClean="0">
                <a:ea typeface="宋体" pitchFamily="2" charset="-122"/>
              </a:rPr>
              <a:t>零件号</a:t>
            </a:r>
            <a:r>
              <a:rPr lang="zh-CN" altLang="en-US" sz="1600" b="1" dirty="0" smtClean="0">
                <a:ea typeface="宋体" pitchFamily="2" charset="-122"/>
              </a:rPr>
              <a:t>，零件名，</a:t>
            </a:r>
            <a:r>
              <a:rPr lang="en-US" altLang="zh-CN" sz="1600" b="1" dirty="0" smtClean="0">
                <a:ea typeface="宋体" pitchFamily="2" charset="-122"/>
              </a:rPr>
              <a:t>…</a:t>
            </a:r>
            <a:r>
              <a:rPr lang="zh-CN" altLang="en-US" sz="1600" b="1" dirty="0" smtClean="0">
                <a:ea typeface="宋体" pitchFamily="2" charset="-122"/>
              </a:rPr>
              <a:t>） </a:t>
            </a:r>
          </a:p>
        </p:txBody>
      </p:sp>
      <p:pic>
        <p:nvPicPr>
          <p:cNvPr id="105476" name="Picture 4" descr="未命名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36613"/>
            <a:ext cx="78676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Database</Template>
  <TotalTime>6785</TotalTime>
  <Words>7921</Words>
  <Application>Microsoft Office PowerPoint</Application>
  <PresentationFormat>全屏显示(4:3)</PresentationFormat>
  <Paragraphs>991</Paragraphs>
  <Slides>164</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164</vt:i4>
      </vt:variant>
    </vt:vector>
  </HeadingPairs>
  <TitlesOfParts>
    <vt:vector size="167" baseType="lpstr">
      <vt:lpstr>商务模板系列34</vt:lpstr>
      <vt:lpstr>Image</vt:lpstr>
      <vt:lpstr>图片</vt:lpstr>
      <vt:lpstr>PowerPoint 演示文稿</vt:lpstr>
      <vt:lpstr>第10讲  数据库设计</vt:lpstr>
      <vt:lpstr>§1. 数据库设计概述</vt:lpstr>
      <vt:lpstr>§1. 数据库设计概述</vt:lpstr>
      <vt:lpstr>§1.1  数据库设计的特点</vt:lpstr>
      <vt:lpstr>§1.1  数据库设计的特点</vt:lpstr>
      <vt:lpstr>§1.2  数据库设计方法</vt:lpstr>
      <vt:lpstr>§1.2  数据库设计方法</vt:lpstr>
      <vt:lpstr>§1.3  数据库设计的基本步骤</vt:lpstr>
      <vt:lpstr>§1.3  数据库设计的基本步骤</vt:lpstr>
      <vt:lpstr>§1.3  数据库设计的基本步骤</vt:lpstr>
      <vt:lpstr>§1.3  数据库设计的基本步骤</vt:lpstr>
      <vt:lpstr>§1.3  数据库设计的基本步骤</vt:lpstr>
      <vt:lpstr>§1.3  数据库设计的基本步骤</vt:lpstr>
      <vt:lpstr>§1.3  数据库设计的基本步骤</vt:lpstr>
      <vt:lpstr>PowerPoint 演示文稿</vt:lpstr>
      <vt:lpstr>§1.4  骤数据库设计过程中的各级模式</vt:lpstr>
      <vt:lpstr>数据库设计</vt:lpstr>
      <vt:lpstr>§2.  需求分析</vt:lpstr>
      <vt:lpstr>§2.1.1 需求分析的任务</vt:lpstr>
      <vt:lpstr>§2.1.2 需求分析的重点</vt:lpstr>
      <vt:lpstr>§2.1.3  需求分析的难点</vt:lpstr>
      <vt:lpstr>§2.2  需求分析的方法</vt:lpstr>
      <vt:lpstr>调查用户需求的具体步骤</vt:lpstr>
      <vt:lpstr>常用调查方法</vt:lpstr>
      <vt:lpstr>进一步分析和表达用户需求</vt:lpstr>
      <vt:lpstr>进一步分析和表达用户需求</vt:lpstr>
      <vt:lpstr>进一步分析和表达用户需求</vt:lpstr>
      <vt:lpstr>需求分析过程</vt:lpstr>
      <vt:lpstr>§2.3  数据字典</vt:lpstr>
      <vt:lpstr>§2.3 数据字典 ——（1）数据项</vt:lpstr>
      <vt:lpstr>§2.3 数据字典 —— （2）数据结构</vt:lpstr>
      <vt:lpstr>§2.3  数据字典 ——（3）数据流</vt:lpstr>
      <vt:lpstr>§2.3 数据字典 ——  （4）数据存储</vt:lpstr>
      <vt:lpstr>§2.3 数据字典 —— (5) 处理过程</vt:lpstr>
      <vt:lpstr>数据字典举例</vt:lpstr>
      <vt:lpstr>数据字典举例——数据结构</vt:lpstr>
      <vt:lpstr>数据字典举例——数据流</vt:lpstr>
      <vt:lpstr>数据字典举例——数据存储</vt:lpstr>
      <vt:lpstr>数据字典举例——处理过程</vt:lpstr>
      <vt:lpstr>数据字典</vt:lpstr>
      <vt:lpstr>需求分析小结</vt:lpstr>
      <vt:lpstr>第10讲 数据库设计</vt:lpstr>
      <vt:lpstr>§3   概念结构设计</vt:lpstr>
      <vt:lpstr>§3.1  概念结构</vt:lpstr>
      <vt:lpstr>§3.1   概念结构</vt:lpstr>
      <vt:lpstr>概念结构设计的特点</vt:lpstr>
      <vt:lpstr>§3.2  概念结构设计的方法与步骤</vt:lpstr>
      <vt:lpstr>§3.2   概念结构设计的方法与步骤</vt:lpstr>
      <vt:lpstr>§3.2   概念结构设计的方法与步骤</vt:lpstr>
      <vt:lpstr>§3.2  概念结构设计的方法与步骤</vt:lpstr>
      <vt:lpstr>§3.2  概念结构设计的方法与步骤</vt:lpstr>
      <vt:lpstr>§3.2  概念结构设计的方法与步骤</vt:lpstr>
      <vt:lpstr>§3.3  数据抽象与局部视图设计</vt:lpstr>
      <vt:lpstr>§3.3.1  数据抽象</vt:lpstr>
      <vt:lpstr>§3.3.1  数据抽象——（1）分类</vt:lpstr>
      <vt:lpstr>§3.3.1  数据抽象——（2）聚集</vt:lpstr>
      <vt:lpstr>§3.3.1  数据抽象——（2）聚集</vt:lpstr>
      <vt:lpstr>§3.3.1  数据抽象——（3）概括</vt:lpstr>
      <vt:lpstr>§3.3.2 局部视图设计</vt:lpstr>
      <vt:lpstr>§3.3.2  局部视图设计——选择局部应用</vt:lpstr>
      <vt:lpstr>§3.3.2  局部视图设计——逐一设计分E-R图</vt:lpstr>
      <vt:lpstr>§3.3.2  局部视图设计——逐一设计分E-R图</vt:lpstr>
      <vt:lpstr>§3.3.2  局部视图设计——逐一设计分E-R图</vt:lpstr>
      <vt:lpstr>§3.3.2  局部视图设计——逐一设计分E-R图</vt:lpstr>
      <vt:lpstr>§3.3.2  局部视图设计——逐一设计分E-R图</vt:lpstr>
      <vt:lpstr>§3.4  视图的集成</vt:lpstr>
      <vt:lpstr>视图集成的两种方式</vt:lpstr>
      <vt:lpstr>视图集成的两种方式</vt:lpstr>
      <vt:lpstr>§3.4  视图的集成</vt:lpstr>
      <vt:lpstr>§3.4  视图的集成</vt:lpstr>
      <vt:lpstr>合并分E-R图，生成初步E-R图</vt:lpstr>
      <vt:lpstr>合并分E-R图，生成初步E-R图</vt:lpstr>
      <vt:lpstr>⒈ 属性冲突</vt:lpstr>
      <vt:lpstr>⒉ 命名冲突</vt:lpstr>
      <vt:lpstr>⒊ 结构冲突</vt:lpstr>
      <vt:lpstr>消除不必要的冗余，设计基本E-R图</vt:lpstr>
      <vt:lpstr>冗  余</vt:lpstr>
      <vt:lpstr>消除冗余的方法</vt:lpstr>
      <vt:lpstr>消除冗余的方法</vt:lpstr>
      <vt:lpstr>通过分析方法来消除冗余</vt:lpstr>
      <vt:lpstr>用规范化理论来消除冗余</vt:lpstr>
      <vt:lpstr>消除冗余的方法</vt:lpstr>
      <vt:lpstr>验证整体概念结构</vt:lpstr>
      <vt:lpstr>验证整体概念结构</vt:lpstr>
      <vt:lpstr>第10讲 数据库设计</vt:lpstr>
      <vt:lpstr>§4   逻辑结构设计</vt:lpstr>
      <vt:lpstr>§4   逻辑结构设计</vt:lpstr>
      <vt:lpstr>§4   逻辑结构设计</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§4.1  E-R图向关系模型的转换</vt:lpstr>
      <vt:lpstr>§4  逻辑结构设计</vt:lpstr>
      <vt:lpstr>§ 4.2  数据模型的优化</vt:lpstr>
      <vt:lpstr>§ 4.2 数据模型的优化</vt:lpstr>
      <vt:lpstr>§ 4.2  数据模型的优化</vt:lpstr>
      <vt:lpstr>§ 4.2  数据模型的优化</vt:lpstr>
      <vt:lpstr>§ 4.2 数据模型的优化</vt:lpstr>
      <vt:lpstr>§ 4.2 数据模型的优化</vt:lpstr>
      <vt:lpstr>§ 4.2 数据模型的优化</vt:lpstr>
      <vt:lpstr>§ 4.2 数据模型的优化</vt:lpstr>
      <vt:lpstr>§ 4   逻辑结构设计</vt:lpstr>
      <vt:lpstr>§ 4.3 设计用户子模式</vt:lpstr>
      <vt:lpstr>§ 4.3 设计用户子模式</vt:lpstr>
      <vt:lpstr>逻辑结构设计小结</vt:lpstr>
      <vt:lpstr>逻辑结构设计小结</vt:lpstr>
      <vt:lpstr>逻辑结构设计小结</vt:lpstr>
      <vt:lpstr>第10讲 数据库设计</vt:lpstr>
      <vt:lpstr>§ 5  数据库的物理设计</vt:lpstr>
      <vt:lpstr>§ 5  数据库的物理设计</vt:lpstr>
      <vt:lpstr>§ 5   数据库的物理设计</vt:lpstr>
      <vt:lpstr>§ 5   数据库的物理设计</vt:lpstr>
      <vt:lpstr>§ 5.1 数据库物理设计的内容和方法</vt:lpstr>
      <vt:lpstr>§ 5.1 数据库物理设计的内容和方法</vt:lpstr>
      <vt:lpstr>§ 5.1 数据库物理设计的内容和方法</vt:lpstr>
      <vt:lpstr>§ 5.1 数据库物理设计的内容和方法</vt:lpstr>
      <vt:lpstr>数据库的物理设计</vt:lpstr>
      <vt:lpstr>§ 5.2  关系模式存取方法选择</vt:lpstr>
      <vt:lpstr>§ 5.2  关系模式存取方法选择</vt:lpstr>
      <vt:lpstr>索引存取方法的选择</vt:lpstr>
      <vt:lpstr>索引存取方法的选择</vt:lpstr>
      <vt:lpstr>聚簇存取方法的选择</vt:lpstr>
      <vt:lpstr>聚簇存取方法的选择</vt:lpstr>
      <vt:lpstr>聚簇存取方法的选择</vt:lpstr>
      <vt:lpstr>聚簇存取方法的选择</vt:lpstr>
      <vt:lpstr>聚簇存取方法的选择</vt:lpstr>
      <vt:lpstr>聚簇存取方法的选择</vt:lpstr>
      <vt:lpstr>聚簇存取方法的选择</vt:lpstr>
      <vt:lpstr>聚簇存取方法的选择</vt:lpstr>
      <vt:lpstr>HASH存取方法的选择</vt:lpstr>
      <vt:lpstr>数据库的物理设计</vt:lpstr>
      <vt:lpstr>§ 5.3   确定数据库的存储结构</vt:lpstr>
      <vt:lpstr>§ 5.3.1 确定数据的存放位置</vt:lpstr>
      <vt:lpstr>§ 5.3.1 确定数据的存放位置(续1)</vt:lpstr>
      <vt:lpstr>§ 5.3.1 确定数据的存放位置(续2)</vt:lpstr>
      <vt:lpstr>§ 5.3.2  确定系统配置</vt:lpstr>
      <vt:lpstr>数据库的物理设计</vt:lpstr>
      <vt:lpstr>§ 5.4 评价物理结构</vt:lpstr>
      <vt:lpstr>§ 5.4 评价物理结构</vt:lpstr>
      <vt:lpstr>数据库设计</vt:lpstr>
      <vt:lpstr>§ 6  数据库实施和维护</vt:lpstr>
      <vt:lpstr>§6.1 数据的载入和应用程序的调试</vt:lpstr>
      <vt:lpstr>1）数据的载入 </vt:lpstr>
      <vt:lpstr>2) 应用程序的编码和调试</vt:lpstr>
      <vt:lpstr>§6  数据库实施和维护</vt:lpstr>
      <vt:lpstr>§6.2   数据库的试运行</vt:lpstr>
      <vt:lpstr>§6.2  数据库的试运行</vt:lpstr>
      <vt:lpstr>§6.2  数据库的试运行</vt:lpstr>
      <vt:lpstr>§6.3  数据库的运行与维护</vt:lpstr>
      <vt:lpstr>§6.3  数据库的运行与维护</vt:lpstr>
      <vt:lpstr>§6.3  数据库的运行与维护</vt:lpstr>
      <vt:lpstr>§6.3  数据库的运行与维护</vt:lpstr>
      <vt:lpstr>§6.3  数据库的运行与维护</vt:lpstr>
      <vt:lpstr>小  结</vt:lpstr>
      <vt:lpstr>小  结</vt:lpstr>
      <vt:lpstr>小   结</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微软用户</cp:lastModifiedBy>
  <cp:revision>510</cp:revision>
  <dcterms:created xsi:type="dcterms:W3CDTF">2000-08-09T08:19:19Z</dcterms:created>
  <dcterms:modified xsi:type="dcterms:W3CDTF">2014-12-30T02:29:02Z</dcterms:modified>
</cp:coreProperties>
</file>