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24"/>
  </p:notesMasterIdLst>
  <p:sldIdLst>
    <p:sldId id="791" r:id="rId2"/>
    <p:sldId id="1018" r:id="rId3"/>
    <p:sldId id="792" r:id="rId4"/>
    <p:sldId id="793" r:id="rId5"/>
    <p:sldId id="900" r:id="rId6"/>
    <p:sldId id="1007" r:id="rId7"/>
    <p:sldId id="906" r:id="rId8"/>
    <p:sldId id="903" r:id="rId9"/>
    <p:sldId id="798" r:id="rId10"/>
    <p:sldId id="904" r:id="rId11"/>
    <p:sldId id="800" r:id="rId12"/>
    <p:sldId id="802" r:id="rId13"/>
    <p:sldId id="803" r:id="rId14"/>
    <p:sldId id="806" r:id="rId15"/>
    <p:sldId id="807" r:id="rId16"/>
    <p:sldId id="808" r:id="rId17"/>
    <p:sldId id="811" r:id="rId18"/>
    <p:sldId id="813" r:id="rId19"/>
    <p:sldId id="905" r:id="rId20"/>
    <p:sldId id="912" r:id="rId21"/>
    <p:sldId id="820" r:id="rId22"/>
    <p:sldId id="914" r:id="rId23"/>
    <p:sldId id="915" r:id="rId24"/>
    <p:sldId id="916" r:id="rId25"/>
    <p:sldId id="920" r:id="rId26"/>
    <p:sldId id="917" r:id="rId27"/>
    <p:sldId id="918" r:id="rId28"/>
    <p:sldId id="919" r:id="rId29"/>
    <p:sldId id="921" r:id="rId30"/>
    <p:sldId id="922" r:id="rId31"/>
    <p:sldId id="842" r:id="rId32"/>
    <p:sldId id="843" r:id="rId33"/>
    <p:sldId id="844" r:id="rId34"/>
    <p:sldId id="845" r:id="rId35"/>
    <p:sldId id="846" r:id="rId36"/>
    <p:sldId id="849" r:id="rId37"/>
    <p:sldId id="862" r:id="rId38"/>
    <p:sldId id="863" r:id="rId39"/>
    <p:sldId id="864" r:id="rId40"/>
    <p:sldId id="1019" r:id="rId41"/>
    <p:sldId id="1020" r:id="rId42"/>
    <p:sldId id="1021" r:id="rId43"/>
    <p:sldId id="1022" r:id="rId44"/>
    <p:sldId id="924" r:id="rId45"/>
    <p:sldId id="886" r:id="rId46"/>
    <p:sldId id="925" r:id="rId47"/>
    <p:sldId id="926" r:id="rId48"/>
    <p:sldId id="1008" r:id="rId49"/>
    <p:sldId id="927" r:id="rId50"/>
    <p:sldId id="928" r:id="rId51"/>
    <p:sldId id="929" r:id="rId52"/>
    <p:sldId id="934" r:id="rId53"/>
    <p:sldId id="936" r:id="rId54"/>
    <p:sldId id="933" r:id="rId55"/>
    <p:sldId id="935" r:id="rId56"/>
    <p:sldId id="937" r:id="rId57"/>
    <p:sldId id="1010" r:id="rId58"/>
    <p:sldId id="938" r:id="rId59"/>
    <p:sldId id="939" r:id="rId60"/>
    <p:sldId id="940" r:id="rId61"/>
    <p:sldId id="941" r:id="rId62"/>
    <p:sldId id="1011" r:id="rId63"/>
    <p:sldId id="942" r:id="rId64"/>
    <p:sldId id="943" r:id="rId65"/>
    <p:sldId id="947" r:id="rId66"/>
    <p:sldId id="948" r:id="rId67"/>
    <p:sldId id="949" r:id="rId68"/>
    <p:sldId id="950" r:id="rId69"/>
    <p:sldId id="951" r:id="rId70"/>
    <p:sldId id="1012" r:id="rId71"/>
    <p:sldId id="952" r:id="rId72"/>
    <p:sldId id="953" r:id="rId73"/>
    <p:sldId id="954" r:id="rId74"/>
    <p:sldId id="955" r:id="rId75"/>
    <p:sldId id="960" r:id="rId76"/>
    <p:sldId id="963" r:id="rId77"/>
    <p:sldId id="959" r:id="rId78"/>
    <p:sldId id="962" r:id="rId79"/>
    <p:sldId id="964" r:id="rId80"/>
    <p:sldId id="961" r:id="rId81"/>
    <p:sldId id="958" r:id="rId82"/>
    <p:sldId id="967" r:id="rId83"/>
    <p:sldId id="968" r:id="rId84"/>
    <p:sldId id="970" r:id="rId85"/>
    <p:sldId id="1013" r:id="rId86"/>
    <p:sldId id="971" r:id="rId87"/>
    <p:sldId id="1014" r:id="rId88"/>
    <p:sldId id="972" r:id="rId89"/>
    <p:sldId id="975" r:id="rId90"/>
    <p:sldId id="976" r:id="rId91"/>
    <p:sldId id="977" r:id="rId92"/>
    <p:sldId id="978" r:id="rId93"/>
    <p:sldId id="979" r:id="rId94"/>
    <p:sldId id="980" r:id="rId95"/>
    <p:sldId id="1015" r:id="rId96"/>
    <p:sldId id="981" r:id="rId97"/>
    <p:sldId id="982" r:id="rId98"/>
    <p:sldId id="974" r:id="rId99"/>
    <p:sldId id="983" r:id="rId100"/>
    <p:sldId id="984" r:id="rId101"/>
    <p:sldId id="1016" r:id="rId102"/>
    <p:sldId id="985" r:id="rId103"/>
    <p:sldId id="986" r:id="rId104"/>
    <p:sldId id="987" r:id="rId105"/>
    <p:sldId id="988" r:id="rId106"/>
    <p:sldId id="1017" r:id="rId107"/>
    <p:sldId id="992" r:id="rId108"/>
    <p:sldId id="993" r:id="rId109"/>
    <p:sldId id="995" r:id="rId110"/>
    <p:sldId id="994" r:id="rId111"/>
    <p:sldId id="996" r:id="rId112"/>
    <p:sldId id="997" r:id="rId113"/>
    <p:sldId id="998" r:id="rId114"/>
    <p:sldId id="999" r:id="rId115"/>
    <p:sldId id="989" r:id="rId116"/>
    <p:sldId id="990" r:id="rId117"/>
    <p:sldId id="1000" r:id="rId118"/>
    <p:sldId id="1001" r:id="rId119"/>
    <p:sldId id="1002" r:id="rId120"/>
    <p:sldId id="991" r:id="rId121"/>
    <p:sldId id="1003" r:id="rId122"/>
    <p:sldId id="1004" r:id="rId123"/>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33CC"/>
    <a:srgbClr val="FFFFFF"/>
    <a:srgbClr val="E02920"/>
    <a:srgbClr val="400800"/>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EDB4CED-2413-49E8-9E0E-0E2BABDBBBB1}" type="slidenum">
              <a:rPr lang="zh-CN" altLang="zh-CN"/>
              <a:pPr/>
              <a:t>‹#›</a:t>
            </a:fld>
            <a:endParaRPr lang="zh-CN" altLang="zh-CN"/>
          </a:p>
        </p:txBody>
      </p:sp>
    </p:spTree>
    <p:extLst>
      <p:ext uri="{BB962C8B-B14F-4D97-AF65-F5344CB8AC3E}">
        <p14:creationId xmlns:p14="http://schemas.microsoft.com/office/powerpoint/2010/main" val="30483680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050" name="未知"/>
          <p:cNvSpPr>
            <a:spLocks/>
          </p:cNvSpPr>
          <p:nvPr/>
        </p:nvSpPr>
        <p:spPr bwMode="auto">
          <a:xfrm>
            <a:off x="0" y="1447800"/>
            <a:ext cx="9155113"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0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 name="未知"/>
          <p:cNvSpPr>
            <a:spLocks/>
          </p:cNvSpPr>
          <p:nvPr/>
        </p:nvSpPr>
        <p:spPr bwMode="auto">
          <a:xfrm>
            <a:off x="0" y="1730375"/>
            <a:ext cx="9140825"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2" name="Group 4"/>
          <p:cNvGrpSpPr>
            <a:grpSpLocks/>
          </p:cNvGrpSpPr>
          <p:nvPr/>
        </p:nvGrpSpPr>
        <p:grpSpPr bwMode="auto">
          <a:xfrm>
            <a:off x="7086600" y="1947863"/>
            <a:ext cx="533400" cy="533400"/>
            <a:chOff x="0" y="0"/>
            <a:chExt cx="288" cy="288"/>
          </a:xfrm>
        </p:grpSpPr>
        <p:sp>
          <p:nvSpPr>
            <p:cNvPr id="2053" name="Oval 5"/>
            <p:cNvSpPr>
              <a:spLocks noChangeArrowheads="1"/>
            </p:cNvSpPr>
            <p:nvPr userDrawn="1"/>
          </p:nvSpPr>
          <p:spPr bwMode="auto">
            <a:xfrm>
              <a:off x="0" y="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Oval 6"/>
            <p:cNvSpPr>
              <a:spLocks noChangeArrowheads="1"/>
            </p:cNvSpPr>
            <p:nvPr userDrawn="1"/>
          </p:nvSpPr>
          <p:spPr bwMode="auto">
            <a:xfrm>
              <a:off x="0" y="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5" name="Group 7"/>
          <p:cNvGrpSpPr>
            <a:grpSpLocks/>
          </p:cNvGrpSpPr>
          <p:nvPr/>
        </p:nvGrpSpPr>
        <p:grpSpPr bwMode="auto">
          <a:xfrm>
            <a:off x="7620000" y="1371600"/>
            <a:ext cx="914400" cy="914400"/>
            <a:chOff x="0" y="0"/>
            <a:chExt cx="576" cy="576"/>
          </a:xfrm>
        </p:grpSpPr>
        <p:sp>
          <p:nvSpPr>
            <p:cNvPr id="2056" name="Oval 8"/>
            <p:cNvSpPr>
              <a:spLocks noChangeArrowheads="1"/>
            </p:cNvSpPr>
            <p:nvPr userDrawn="1"/>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Oval 9"/>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 name="Group 10"/>
          <p:cNvGrpSpPr>
            <a:grpSpLocks/>
          </p:cNvGrpSpPr>
          <p:nvPr/>
        </p:nvGrpSpPr>
        <p:grpSpPr bwMode="auto">
          <a:xfrm>
            <a:off x="304800" y="3429000"/>
            <a:ext cx="1295400" cy="1371600"/>
            <a:chOff x="0" y="0"/>
            <a:chExt cx="576" cy="576"/>
          </a:xfrm>
        </p:grpSpPr>
        <p:sp>
          <p:nvSpPr>
            <p:cNvPr id="2059" name="Oval 11"/>
            <p:cNvSpPr>
              <a:spLocks noChangeArrowheads="1"/>
            </p:cNvSpPr>
            <p:nvPr userDrawn="1"/>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Oval 12"/>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1" name="Rectangle 13"/>
          <p:cNvSpPr>
            <a:spLocks noGrp="1" noChangeArrowheads="1"/>
          </p:cNvSpPr>
          <p:nvPr>
            <p:ph type="dt" sz="half" idx="2"/>
          </p:nvPr>
        </p:nvSpPr>
        <p:spPr bwMode="auto">
          <a:xfrm>
            <a:off x="457200" y="6477000"/>
            <a:ext cx="2133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zh-CN" altLang="zh-CN"/>
          </a:p>
        </p:txBody>
      </p:sp>
      <p:sp>
        <p:nvSpPr>
          <p:cNvPr id="2062" name="Rectangle 14"/>
          <p:cNvSpPr>
            <a:spLocks noGrp="1" noChangeArrowheads="1"/>
          </p:cNvSpPr>
          <p:nvPr>
            <p:ph type="ftr" sz="quarter" idx="3"/>
          </p:nvPr>
        </p:nvSpPr>
        <p:spPr bwMode="auto">
          <a:xfrm>
            <a:off x="5364163" y="6381750"/>
            <a:ext cx="3529012" cy="2873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3300"/>
                </a:solidFill>
                <a:latin typeface="+mn-lt"/>
              </a:defRPr>
            </a:lvl1pPr>
          </a:lstStyle>
          <a:p>
            <a:r>
              <a:rPr lang="zh-CN" altLang="zh-CN"/>
              <a:t>An Introduction to Database System</a:t>
            </a:r>
          </a:p>
        </p:txBody>
      </p:sp>
      <p:sp>
        <p:nvSpPr>
          <p:cNvPr id="2063"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noProof="0" smtClean="0"/>
              <a:t>单击此处编辑母版标题样式</a:t>
            </a:r>
          </a:p>
        </p:txBody>
      </p:sp>
      <p:sp>
        <p:nvSpPr>
          <p:cNvPr id="2064" name="Rectangle 16"/>
          <p:cNvSpPr>
            <a:spLocks noGrp="1" noChangeArrowheads="1"/>
          </p:cNvSpPr>
          <p:nvPr>
            <p:ph type="subTitle" idx="1"/>
          </p:nvPr>
        </p:nvSpPr>
        <p:spPr>
          <a:xfrm>
            <a:off x="1295400" y="3581400"/>
            <a:ext cx="6705600" cy="381000"/>
          </a:xfrm>
        </p:spPr>
        <p:txBody>
          <a:bodyPr/>
          <a:lstStyle>
            <a:lvl1pPr marL="0" indent="0" algn="ctr">
              <a:buFont typeface="Wingdings" pitchFamily="2" charset="2"/>
              <a:buNone/>
              <a:defRPr sz="2000"/>
            </a:lvl1pPr>
          </a:lstStyle>
          <a:p>
            <a:pPr lvl="0"/>
            <a:r>
              <a:rPr lang="zh-CN"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80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5" y="188913"/>
            <a:ext cx="2162175"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188913"/>
            <a:ext cx="63373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8426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1889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43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148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188913"/>
            <a:ext cx="7391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84313"/>
            <a:ext cx="8229600" cy="4495800"/>
          </a:xfrm>
        </p:spPr>
        <p:txBody>
          <a:bodyPr/>
          <a:lstStyle/>
          <a:p>
            <a:endParaRPr lang="zh-CN" altLang="en-US"/>
          </a:p>
        </p:txBody>
      </p:sp>
    </p:spTree>
    <p:extLst>
      <p:ext uri="{BB962C8B-B14F-4D97-AF65-F5344CB8AC3E}">
        <p14:creationId xmlns:p14="http://schemas.microsoft.com/office/powerpoint/2010/main" val="237141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635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5927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016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431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7290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95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3817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8168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nordridesign.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484313"/>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title"/>
          </p:nvPr>
        </p:nvSpPr>
        <p:spPr bwMode="auto">
          <a:xfrm>
            <a:off x="34925" y="188913"/>
            <a:ext cx="7391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7"/>
          <p:cNvSpPr>
            <a:spLocks noChangeArrowheads="1"/>
          </p:cNvSpPr>
          <p:nvPr userDrawn="1"/>
        </p:nvSpPr>
        <p:spPr bwMode="auto">
          <a:xfrm>
            <a:off x="0" y="0"/>
            <a:ext cx="9144000" cy="836613"/>
          </a:xfrm>
          <a:prstGeom prst="rect">
            <a:avLst/>
          </a:prstGeom>
          <a:gradFill rotWithShape="1">
            <a:gsLst>
              <a:gs pos="0">
                <a:srgbClr val="0066FF"/>
              </a:gs>
              <a:gs pos="50000">
                <a:srgbClr val="3399FF"/>
              </a:gs>
              <a:gs pos="100000">
                <a:srgbClr val="0066FF"/>
              </a:gs>
            </a:gsLst>
            <a:lin ang="5400000" scaled="1"/>
          </a:gradFill>
          <a:ln w="9525">
            <a:solidFill>
              <a:schemeClr val="hlink"/>
            </a:solidFill>
            <a:miter lim="800000"/>
            <a:headEnd/>
            <a:tailEnd/>
          </a:ln>
        </p:spPr>
        <p:txBody>
          <a:bodyPr wrap="none" anchor="ctr"/>
          <a:lstStyle/>
          <a:p>
            <a:endParaRPr lang="zh-CN" altLang="en-US" b="0">
              <a:latin typeface="Arial" pitchFamily="34" charset="0"/>
            </a:endParaRPr>
          </a:p>
        </p:txBody>
      </p:sp>
      <p:pic>
        <p:nvPicPr>
          <p:cNvPr id="1030" name="Picture 6" descr="软件学院院图标"/>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43888" y="0"/>
            <a:ext cx="9001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Group 7"/>
          <p:cNvGrpSpPr>
            <a:grpSpLocks/>
          </p:cNvGrpSpPr>
          <p:nvPr userDrawn="1"/>
        </p:nvGrpSpPr>
        <p:grpSpPr bwMode="auto">
          <a:xfrm>
            <a:off x="-1588" y="6178550"/>
            <a:ext cx="9134476" cy="641350"/>
            <a:chOff x="0" y="0"/>
            <a:chExt cx="5760" cy="404"/>
          </a:xfrm>
        </p:grpSpPr>
        <p:sp>
          <p:nvSpPr>
            <p:cNvPr id="1032" name="Rectangle 29"/>
            <p:cNvSpPr>
              <a:spLocks noChangeArrowheads="1"/>
            </p:cNvSpPr>
            <p:nvPr/>
          </p:nvSpPr>
          <p:spPr bwMode="auto">
            <a:xfrm rot="5400000">
              <a:off x="2789" y="-2795"/>
              <a:ext cx="169" cy="57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b="0">
                <a:latin typeface="Arial" pitchFamily="34" charset="0"/>
              </a:endParaRPr>
            </a:p>
          </p:txBody>
        </p:sp>
        <p:sp>
          <p:nvSpPr>
            <p:cNvPr id="1033" name="Rectangle 30"/>
            <p:cNvSpPr>
              <a:spLocks noChangeArrowheads="1"/>
            </p:cNvSpPr>
            <p:nvPr/>
          </p:nvSpPr>
          <p:spPr bwMode="auto">
            <a:xfrm rot="5400000">
              <a:off x="2698" y="-2658"/>
              <a:ext cx="364" cy="5760"/>
            </a:xfrm>
            <a:prstGeom prst="rect">
              <a:avLst/>
            </a:prstGeom>
            <a:gradFill rotWithShape="1">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b="0">
                <a:latin typeface="Arial" pitchFamily="34" charset="0"/>
              </a:endParaRPr>
            </a:p>
          </p:txBody>
        </p:sp>
      </p:grpSp>
      <p:sp>
        <p:nvSpPr>
          <p:cNvPr id="1034" name="TextBox 35"/>
          <p:cNvSpPr txBox="1">
            <a:spLocks noChangeArrowheads="1"/>
          </p:cNvSpPr>
          <p:nvPr userDrawn="1"/>
        </p:nvSpPr>
        <p:spPr bwMode="auto">
          <a:xfrm>
            <a:off x="206375" y="6350000"/>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r>
              <a:rPr lang="zh-CN" altLang="en-US" sz="1200">
                <a:solidFill>
                  <a:srgbClr val="FF0000"/>
                </a:solidFill>
                <a:latin typeface="Arial" pitchFamily="34" charset="0"/>
              </a:rPr>
              <a:t>学以致用                     </a:t>
            </a:r>
          </a:p>
          <a:p>
            <a:r>
              <a:rPr lang="zh-CN" altLang="en-US" sz="1200">
                <a:solidFill>
                  <a:srgbClr val="FF0000"/>
                </a:solidFill>
                <a:latin typeface="Arial" pitchFamily="34" charset="0"/>
              </a:rPr>
              <a:t>	用以促学</a:t>
            </a:r>
          </a:p>
        </p:txBody>
      </p:sp>
      <p:sp>
        <p:nvSpPr>
          <p:cNvPr id="1035" name="Rectangle 40">
            <a:hlinkClick r:id="rId16"/>
          </p:cNvPr>
          <p:cNvSpPr>
            <a:spLocks noChangeArrowheads="1"/>
          </p:cNvSpPr>
          <p:nvPr userDrawn="1"/>
        </p:nvSpPr>
        <p:spPr bwMode="auto">
          <a:xfrm>
            <a:off x="7078663" y="6400800"/>
            <a:ext cx="1912937" cy="304800"/>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latin typeface="Arial" pitchFamily="34" charset="0"/>
              </a:rPr>
              <a:t>DATABASE@HUST</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0-#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blinds(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tmplLst>
          <p:tmpl>
            <p:tnLst>
              <p:par>
                <p:cTn presetID="3" presetClass="entr" presetSubtype="1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linds(horizontal)">
                      <p:cBhvr>
                        <p:cTn dur="500"/>
                        <p:tgtEl>
                          <p:spTgt spid="1027"/>
                        </p:tgtEl>
                      </p:cBhvr>
                    </p:animEffect>
                  </p:childTnLst>
                </p:cTn>
              </p:par>
            </p:tnLst>
          </p:tmpl>
        </p:tmplLst>
      </p:bldP>
      <p:bldP spid="1028" grpId="0" autoUpdateAnimBg="0"/>
    </p:bldLst>
  </p:timing>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itchFamily="34" charset="0"/>
        </a:defRPr>
      </a:lvl2pPr>
      <a:lvl3pPr algn="ctr" rtl="0" fontAlgn="base">
        <a:spcBef>
          <a:spcPct val="0"/>
        </a:spcBef>
        <a:spcAft>
          <a:spcPct val="0"/>
        </a:spcAft>
        <a:defRPr sz="3600" b="1">
          <a:solidFill>
            <a:schemeClr val="bg1"/>
          </a:solidFill>
          <a:latin typeface="Arial" pitchFamily="34" charset="0"/>
        </a:defRPr>
      </a:lvl3pPr>
      <a:lvl4pPr algn="ctr" rtl="0" fontAlgn="base">
        <a:spcBef>
          <a:spcPct val="0"/>
        </a:spcBef>
        <a:spcAft>
          <a:spcPct val="0"/>
        </a:spcAft>
        <a:defRPr sz="3600" b="1">
          <a:solidFill>
            <a:schemeClr val="bg1"/>
          </a:solidFill>
          <a:latin typeface="Arial" pitchFamily="34" charset="0"/>
        </a:defRPr>
      </a:lvl4pPr>
      <a:lvl5pPr algn="ctr" rtl="0" fontAlgn="base">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1484313"/>
            <a:ext cx="8147050"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6000" dirty="0">
                <a:latin typeface="Arial Black" pitchFamily="34" charset="0"/>
                <a:ea typeface="隶书" pitchFamily="49" charset="-122"/>
              </a:rPr>
              <a:t>数据库系统原理</a:t>
            </a:r>
            <a:endParaRPr lang="zh-CN" sz="6000" dirty="0">
              <a:latin typeface="宋体" pitchFamily="2" charset="-122"/>
            </a:endParaRPr>
          </a:p>
          <a:p>
            <a:pPr algn="ctr"/>
            <a:r>
              <a:rPr lang="zh-CN" sz="4400" dirty="0"/>
              <a:t> </a:t>
            </a:r>
          </a:p>
          <a:p>
            <a:pPr algn="ctr"/>
            <a:r>
              <a:rPr lang="zh-CN" sz="4400" dirty="0">
                <a:solidFill>
                  <a:schemeClr val="tx2"/>
                </a:solidFill>
                <a:latin typeface="楷体_GB2312" pitchFamily="49" charset="-122"/>
                <a:ea typeface="楷体_GB2312" pitchFamily="49" charset="-122"/>
              </a:rPr>
              <a:t>第</a:t>
            </a:r>
            <a:r>
              <a:rPr lang="zh-CN" altLang="zh-CN" sz="4400" dirty="0">
                <a:solidFill>
                  <a:schemeClr val="tx2"/>
                </a:solidFill>
                <a:latin typeface="楷体_GB2312" pitchFamily="49" charset="-122"/>
                <a:ea typeface="楷体_GB2312" pitchFamily="49" charset="-122"/>
              </a:rPr>
              <a:t>11</a:t>
            </a:r>
            <a:r>
              <a:rPr lang="zh-CN" sz="4400" dirty="0">
                <a:solidFill>
                  <a:schemeClr val="tx2"/>
                </a:solidFill>
                <a:latin typeface="楷体_GB2312" pitchFamily="49" charset="-122"/>
                <a:ea typeface="楷体_GB2312" pitchFamily="49" charset="-122"/>
              </a:rPr>
              <a:t>讲 数据库编程</a:t>
            </a:r>
            <a:endParaRPr lang="zh-CN" sz="3600" dirty="0">
              <a:solidFill>
                <a:schemeClr val="tx2"/>
              </a:solidFill>
              <a:latin typeface="楷体_GB2312" pitchFamily="49" charset="-122"/>
              <a:ea typeface="楷体_GB2312" pitchFamily="49"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8243888" cy="836712"/>
          </a:xfrm>
        </p:spPr>
        <p:txBody>
          <a:bodyPr/>
          <a:lstStyle/>
          <a:p>
            <a:r>
              <a:rPr lang="en-US" altLang="zh-CN" sz="3200" dirty="0">
                <a:latin typeface="Times New Roman" panose="02020603050405020304" pitchFamily="18" charset="0"/>
                <a:ea typeface="Cambria Math"/>
                <a:cs typeface="Times New Roman" panose="02020603050405020304" pitchFamily="18" charset="0"/>
              </a:rPr>
              <a:t>§</a:t>
            </a:r>
            <a:r>
              <a:rPr lang="en-US" altLang="zh-CN" sz="3200" dirty="0" smtClean="0">
                <a:latin typeface="Times New Roman" panose="02020603050405020304" pitchFamily="18" charset="0"/>
                <a:ea typeface="Cambria Math"/>
                <a:cs typeface="Times New Roman" panose="02020603050405020304" pitchFamily="18" charset="0"/>
              </a:rPr>
              <a:t>11.1.2  </a:t>
            </a:r>
            <a:r>
              <a:rPr lang="zh-CN" altLang="en-US" sz="2800" dirty="0" smtClean="0">
                <a:latin typeface="楷体_GB2312" pitchFamily="49" charset="-122"/>
                <a:ea typeface="楷体_GB2312" pitchFamily="49" charset="-122"/>
              </a:rPr>
              <a:t>嵌入式</a:t>
            </a:r>
            <a:r>
              <a:rPr lang="en-US" sz="2800" dirty="0">
                <a:latin typeface="楷体_GB2312" pitchFamily="49" charset="-122"/>
                <a:ea typeface="楷体_GB2312" pitchFamily="49" charset="-122"/>
              </a:rPr>
              <a:t>SQL</a:t>
            </a:r>
            <a:r>
              <a:rPr lang="zh-CN" altLang="en-US" sz="2800" dirty="0">
                <a:latin typeface="楷体_GB2312" pitchFamily="49" charset="-122"/>
                <a:ea typeface="楷体_GB2312" pitchFamily="49" charset="-122"/>
              </a:rPr>
              <a:t>语句与主语言之间的通信</a:t>
            </a:r>
          </a:p>
        </p:txBody>
      </p:sp>
      <p:sp>
        <p:nvSpPr>
          <p:cNvPr id="13315" name="Rectangle 3"/>
          <p:cNvSpPr>
            <a:spLocks noGrp="1" noChangeArrowheads="1"/>
          </p:cNvSpPr>
          <p:nvPr>
            <p:ph type="body" idx="1"/>
          </p:nvPr>
        </p:nvSpPr>
        <p:spPr>
          <a:xfrm>
            <a:off x="468313" y="908050"/>
            <a:ext cx="8229600" cy="5113338"/>
          </a:xfrm>
        </p:spPr>
        <p:txBody>
          <a:bodyPr/>
          <a:lstStyle/>
          <a:p>
            <a:pPr>
              <a:lnSpc>
                <a:spcPct val="200000"/>
              </a:lnSpc>
            </a:pPr>
            <a:r>
              <a:rPr lang="zh-CN" altLang="en-US" sz="2400" b="1" dirty="0">
                <a:ea typeface="宋体" pitchFamily="2" charset="-122"/>
              </a:rPr>
              <a:t>数据库工作单元与源程序工作单元之间的通信：</a:t>
            </a:r>
          </a:p>
          <a:p>
            <a:pPr lvl="1">
              <a:lnSpc>
                <a:spcPct val="140000"/>
              </a:lnSpc>
              <a:spcBef>
                <a:spcPct val="0"/>
              </a:spcBef>
              <a:buSzPct val="75000"/>
              <a:buFont typeface="Wingdings" pitchFamily="2" charset="2"/>
              <a:buChar char="n"/>
            </a:pPr>
            <a:r>
              <a:rPr lang="en-US" sz="2200" b="1" dirty="0">
                <a:ea typeface="宋体" pitchFamily="2" charset="-122"/>
              </a:rPr>
              <a:t>1. SQL</a:t>
            </a:r>
            <a:r>
              <a:rPr lang="zh-CN" altLang="en-US" sz="2200" b="1" dirty="0">
                <a:ea typeface="宋体" pitchFamily="2" charset="-122"/>
              </a:rPr>
              <a:t>通信区</a:t>
            </a:r>
          </a:p>
          <a:p>
            <a:pPr lvl="2">
              <a:lnSpc>
                <a:spcPct val="140000"/>
              </a:lnSpc>
              <a:spcBef>
                <a:spcPct val="0"/>
              </a:spcBef>
              <a:buFont typeface="Wingdings" pitchFamily="2" charset="2"/>
              <a:buChar char="Ø"/>
            </a:pPr>
            <a:r>
              <a:rPr lang="zh-CN" altLang="en-US" dirty="0">
                <a:ea typeface="宋体" pitchFamily="2" charset="-122"/>
              </a:rPr>
              <a:t>向主语言传递</a:t>
            </a:r>
            <a:r>
              <a:rPr lang="en-US" dirty="0">
                <a:ea typeface="宋体" pitchFamily="2" charset="-122"/>
              </a:rPr>
              <a:t>SQL</a:t>
            </a:r>
            <a:r>
              <a:rPr lang="zh-CN" altLang="en-US" dirty="0">
                <a:ea typeface="宋体" pitchFamily="2" charset="-122"/>
              </a:rPr>
              <a:t>语句的执行状态信息</a:t>
            </a:r>
          </a:p>
          <a:p>
            <a:pPr lvl="2">
              <a:lnSpc>
                <a:spcPct val="140000"/>
              </a:lnSpc>
              <a:spcBef>
                <a:spcPct val="0"/>
              </a:spcBef>
              <a:buFont typeface="Wingdings" pitchFamily="2" charset="2"/>
              <a:buChar char="Ø"/>
            </a:pPr>
            <a:r>
              <a:rPr lang="zh-CN" altLang="en-US" dirty="0">
                <a:ea typeface="宋体" pitchFamily="2" charset="-122"/>
              </a:rPr>
              <a:t>使主语言能够据此控制程序流程</a:t>
            </a:r>
          </a:p>
          <a:p>
            <a:pPr lvl="1">
              <a:lnSpc>
                <a:spcPct val="140000"/>
              </a:lnSpc>
              <a:spcBef>
                <a:spcPct val="0"/>
              </a:spcBef>
              <a:buSzPct val="75000"/>
              <a:buFont typeface="Wingdings" pitchFamily="2" charset="2"/>
              <a:buChar char="n"/>
            </a:pPr>
            <a:r>
              <a:rPr lang="en-US" sz="2200" b="1" dirty="0">
                <a:ea typeface="宋体" pitchFamily="2" charset="-122"/>
              </a:rPr>
              <a:t>2. </a:t>
            </a:r>
            <a:r>
              <a:rPr lang="zh-CN" altLang="en-US" sz="2200" b="1" dirty="0">
                <a:ea typeface="宋体" pitchFamily="2" charset="-122"/>
              </a:rPr>
              <a:t>主变量</a:t>
            </a:r>
          </a:p>
          <a:p>
            <a:pPr lvl="2">
              <a:lnSpc>
                <a:spcPct val="140000"/>
              </a:lnSpc>
              <a:spcBef>
                <a:spcPct val="0"/>
              </a:spcBef>
              <a:buFont typeface="Wingdings" pitchFamily="2" charset="2"/>
              <a:buChar char="Ø"/>
            </a:pPr>
            <a:r>
              <a:rPr lang="zh-CN" altLang="en-US" dirty="0">
                <a:ea typeface="宋体" pitchFamily="2" charset="-122"/>
              </a:rPr>
              <a:t>主语言向</a:t>
            </a:r>
            <a:r>
              <a:rPr lang="en-US" dirty="0">
                <a:ea typeface="宋体" pitchFamily="2" charset="-122"/>
              </a:rPr>
              <a:t>SQL</a:t>
            </a:r>
            <a:r>
              <a:rPr lang="zh-CN" altLang="en-US" dirty="0">
                <a:ea typeface="宋体" pitchFamily="2" charset="-122"/>
              </a:rPr>
              <a:t>语句提供参数</a:t>
            </a:r>
          </a:p>
          <a:p>
            <a:pPr lvl="2">
              <a:lnSpc>
                <a:spcPct val="140000"/>
              </a:lnSpc>
              <a:spcBef>
                <a:spcPct val="0"/>
              </a:spcBef>
              <a:buFont typeface="Wingdings" pitchFamily="2" charset="2"/>
              <a:buChar char="Ø"/>
            </a:pPr>
            <a:r>
              <a:rPr lang="zh-CN" altLang="en-US" dirty="0">
                <a:ea typeface="宋体" pitchFamily="2" charset="-122"/>
              </a:rPr>
              <a:t>将</a:t>
            </a:r>
            <a:r>
              <a:rPr lang="en-US" dirty="0">
                <a:ea typeface="宋体" pitchFamily="2" charset="-122"/>
              </a:rPr>
              <a:t>SQL</a:t>
            </a:r>
            <a:r>
              <a:rPr lang="zh-CN" altLang="en-US" dirty="0">
                <a:ea typeface="宋体" pitchFamily="2" charset="-122"/>
              </a:rPr>
              <a:t>语句查询数据库的结果交主语言进一步处理</a:t>
            </a:r>
          </a:p>
          <a:p>
            <a:pPr lvl="1">
              <a:lnSpc>
                <a:spcPct val="140000"/>
              </a:lnSpc>
              <a:spcBef>
                <a:spcPct val="0"/>
              </a:spcBef>
              <a:buSzPct val="75000"/>
              <a:buFont typeface="Wingdings" pitchFamily="2" charset="2"/>
              <a:buChar char="n"/>
            </a:pPr>
            <a:r>
              <a:rPr lang="en-US" sz="2200" b="1" dirty="0">
                <a:ea typeface="宋体" pitchFamily="2" charset="-122"/>
              </a:rPr>
              <a:t>3. </a:t>
            </a:r>
            <a:r>
              <a:rPr lang="zh-CN" altLang="en-US" sz="2200" b="1" dirty="0">
                <a:ea typeface="宋体" pitchFamily="2" charset="-122"/>
              </a:rPr>
              <a:t>游标</a:t>
            </a:r>
          </a:p>
          <a:p>
            <a:pPr lvl="2">
              <a:lnSpc>
                <a:spcPct val="140000"/>
              </a:lnSpc>
              <a:spcBef>
                <a:spcPct val="0"/>
              </a:spcBef>
              <a:buFont typeface="Wingdings" pitchFamily="2" charset="2"/>
              <a:buChar char="Ø"/>
            </a:pPr>
            <a:r>
              <a:rPr lang="zh-CN" altLang="en-US" dirty="0">
                <a:ea typeface="宋体" pitchFamily="2" charset="-122"/>
              </a:rPr>
              <a:t>解决集合性操作语言与过程性操作语言的不匹配</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的工作流程</a:t>
            </a:r>
          </a:p>
        </p:txBody>
      </p:sp>
      <p:sp>
        <p:nvSpPr>
          <p:cNvPr id="105475" name="Rectangle 3"/>
          <p:cNvSpPr>
            <a:spLocks noGrp="1" noChangeArrowheads="1"/>
          </p:cNvSpPr>
          <p:nvPr>
            <p:ph type="body" idx="1"/>
          </p:nvPr>
        </p:nvSpPr>
        <p:spPr>
          <a:xfrm>
            <a:off x="250825" y="1412875"/>
            <a:ext cx="8435975" cy="4495800"/>
          </a:xfrm>
        </p:spPr>
        <p:txBody>
          <a:bodyPr/>
          <a:lstStyle/>
          <a:p>
            <a:pPr>
              <a:buFont typeface="Wingdings" pitchFamily="2" charset="2"/>
              <a:buNone/>
            </a:pPr>
            <a:r>
              <a:rPr lang="en-US">
                <a:ea typeface="宋体" pitchFamily="2" charset="-122"/>
              </a:rPr>
              <a:t>【</a:t>
            </a:r>
            <a:r>
              <a:rPr lang="zh-CN" altLang="en-US">
                <a:ea typeface="宋体" pitchFamily="2" charset="-122"/>
              </a:rPr>
              <a:t>例</a:t>
            </a:r>
            <a:r>
              <a:rPr lang="en-US">
                <a:ea typeface="宋体" pitchFamily="2" charset="-122"/>
              </a:rPr>
              <a:t>】</a:t>
            </a:r>
            <a:r>
              <a:rPr lang="zh-CN" altLang="en-US">
                <a:ea typeface="宋体" pitchFamily="2" charset="-122"/>
              </a:rPr>
              <a:t>将</a:t>
            </a:r>
            <a:r>
              <a:rPr lang="en-US">
                <a:ea typeface="宋体" pitchFamily="2" charset="-122"/>
              </a:rPr>
              <a:t>KingbaseES</a:t>
            </a:r>
            <a:r>
              <a:rPr lang="zh-CN" altLang="en-US">
                <a:ea typeface="宋体" pitchFamily="2" charset="-122"/>
              </a:rPr>
              <a:t>数据库中</a:t>
            </a:r>
            <a:r>
              <a:rPr lang="en-US">
                <a:ea typeface="宋体" pitchFamily="2" charset="-122"/>
              </a:rPr>
              <a:t>Student</a:t>
            </a:r>
            <a:r>
              <a:rPr lang="zh-CN" altLang="en-US">
                <a:ea typeface="宋体" pitchFamily="2" charset="-122"/>
              </a:rPr>
              <a:t>表的数据备份到</a:t>
            </a:r>
            <a:r>
              <a:rPr lang="en-US">
                <a:ea typeface="宋体" pitchFamily="2" charset="-122"/>
              </a:rPr>
              <a:t>SQL SERVER</a:t>
            </a:r>
            <a:r>
              <a:rPr lang="zh-CN" altLang="en-US">
                <a:ea typeface="宋体" pitchFamily="2" charset="-122"/>
              </a:rPr>
              <a:t>数据库中。</a:t>
            </a:r>
          </a:p>
          <a:p>
            <a:pPr lvl="1">
              <a:lnSpc>
                <a:spcPct val="170000"/>
              </a:lnSpc>
              <a:buSzPct val="75000"/>
              <a:buFont typeface="Wingdings" pitchFamily="2" charset="2"/>
              <a:buChar char="n"/>
            </a:pPr>
            <a:r>
              <a:rPr lang="zh-CN" altLang="en-US">
                <a:ea typeface="宋体" pitchFamily="2" charset="-122"/>
              </a:rPr>
              <a:t>该应用涉及两个不同的</a:t>
            </a:r>
            <a:r>
              <a:rPr lang="en-US">
                <a:ea typeface="宋体" pitchFamily="2" charset="-122"/>
              </a:rPr>
              <a:t>RDBMS</a:t>
            </a:r>
            <a:r>
              <a:rPr lang="zh-CN" altLang="en-US">
                <a:ea typeface="宋体" pitchFamily="2" charset="-122"/>
              </a:rPr>
              <a:t>中的数据源</a:t>
            </a:r>
          </a:p>
          <a:p>
            <a:pPr lvl="1">
              <a:lnSpc>
                <a:spcPct val="170000"/>
              </a:lnSpc>
              <a:buSzPct val="75000"/>
              <a:buFont typeface="Wingdings" pitchFamily="2" charset="2"/>
              <a:buChar char="n"/>
            </a:pPr>
            <a:r>
              <a:rPr lang="zh-CN" altLang="en-US">
                <a:ea typeface="宋体" pitchFamily="2" charset="-122"/>
              </a:rPr>
              <a:t>使用</a:t>
            </a:r>
            <a:r>
              <a:rPr lang="en-US">
                <a:ea typeface="宋体" pitchFamily="2" charset="-122"/>
              </a:rPr>
              <a:t>ODBC</a:t>
            </a:r>
            <a:r>
              <a:rPr lang="zh-CN" altLang="en-US">
                <a:ea typeface="宋体" pitchFamily="2" charset="-122"/>
              </a:rPr>
              <a:t>来开发应用程序，只要改变应用程序中连接函数（</a:t>
            </a:r>
            <a:r>
              <a:rPr lang="en-US">
                <a:ea typeface="宋体" pitchFamily="2" charset="-122"/>
              </a:rPr>
              <a:t>SQLConnect</a:t>
            </a:r>
            <a:r>
              <a:rPr lang="zh-CN" altLang="en-US">
                <a:ea typeface="宋体" pitchFamily="2" charset="-122"/>
              </a:rPr>
              <a:t>）的参数，就可以连接不同</a:t>
            </a:r>
            <a:r>
              <a:rPr lang="en-US">
                <a:ea typeface="宋体" pitchFamily="2" charset="-122"/>
              </a:rPr>
              <a:t>RDBMS</a:t>
            </a:r>
            <a:r>
              <a:rPr lang="zh-CN" altLang="en-US">
                <a:ea typeface="宋体" pitchFamily="2" charset="-122"/>
              </a:rPr>
              <a:t>的驱动程序，连接两个数据源</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的工作流程</a:t>
            </a:r>
          </a:p>
        </p:txBody>
      </p:sp>
      <p:sp>
        <p:nvSpPr>
          <p:cNvPr id="106499" name="Rectangle 3"/>
          <p:cNvSpPr>
            <a:spLocks noGrp="1" noChangeArrowheads="1"/>
          </p:cNvSpPr>
          <p:nvPr>
            <p:ph type="body" idx="1"/>
          </p:nvPr>
        </p:nvSpPr>
        <p:spPr/>
        <p:txBody>
          <a:bodyPr/>
          <a:lstStyle/>
          <a:p>
            <a:pPr>
              <a:lnSpc>
                <a:spcPct val="140000"/>
              </a:lnSpc>
              <a:buClr>
                <a:schemeClr val="accent1"/>
              </a:buClr>
              <a:buSzPct val="75000"/>
              <a:buFont typeface="Wingdings" pitchFamily="2" charset="2"/>
              <a:buChar char="n"/>
            </a:pPr>
            <a:r>
              <a:rPr lang="zh-CN" altLang="en-US" sz="2400">
                <a:ea typeface="宋体" pitchFamily="2" charset="-122"/>
              </a:rPr>
              <a:t> 在应用程序运行前，已经在</a:t>
            </a:r>
            <a:r>
              <a:rPr lang="en-US" sz="2400">
                <a:ea typeface="宋体" pitchFamily="2" charset="-122"/>
              </a:rPr>
              <a:t>KingbaseES</a:t>
            </a:r>
            <a:r>
              <a:rPr lang="zh-CN" altLang="en-US" sz="2400">
                <a:ea typeface="宋体" pitchFamily="2" charset="-122"/>
              </a:rPr>
              <a:t>和</a:t>
            </a:r>
            <a:r>
              <a:rPr lang="en-US" sz="2400">
                <a:ea typeface="宋体" pitchFamily="2" charset="-122"/>
              </a:rPr>
              <a:t>SQL SERVER</a:t>
            </a:r>
            <a:r>
              <a:rPr lang="zh-CN" altLang="en-US" sz="2400">
                <a:ea typeface="宋体" pitchFamily="2" charset="-122"/>
              </a:rPr>
              <a:t>中分别建立了</a:t>
            </a:r>
            <a:r>
              <a:rPr lang="en-US" sz="2400">
                <a:ea typeface="宋体" pitchFamily="2" charset="-122"/>
              </a:rPr>
              <a:t>STUDENT</a:t>
            </a:r>
            <a:r>
              <a:rPr lang="zh-CN" altLang="en-US" sz="2400">
                <a:ea typeface="宋体" pitchFamily="2" charset="-122"/>
              </a:rPr>
              <a:t>关系表</a:t>
            </a:r>
          </a:p>
          <a:p>
            <a:pPr>
              <a:buFont typeface="Wingdings" pitchFamily="2" charset="2"/>
              <a:buNone/>
            </a:pPr>
            <a:r>
              <a:rPr lang="zh-CN" altLang="en-US">
                <a:ea typeface="宋体" pitchFamily="2" charset="-122"/>
              </a:rPr>
              <a:t> </a:t>
            </a:r>
            <a:r>
              <a:rPr lang="en-US" sz="2200">
                <a:ea typeface="宋体" pitchFamily="2" charset="-122"/>
              </a:rPr>
              <a:t>CREATE TABLE Student     </a:t>
            </a:r>
          </a:p>
          <a:p>
            <a:pPr>
              <a:buFont typeface="Wingdings" pitchFamily="2" charset="2"/>
              <a:buNone/>
            </a:pPr>
            <a:r>
              <a:rPr lang="en-US" sz="2200">
                <a:ea typeface="宋体" pitchFamily="2" charset="-122"/>
              </a:rPr>
              <a:t>     </a:t>
            </a:r>
            <a:r>
              <a:rPr lang="zh-CN" altLang="en-US" sz="2200">
                <a:ea typeface="宋体" pitchFamily="2" charset="-122"/>
              </a:rPr>
              <a:t>（ </a:t>
            </a:r>
            <a:r>
              <a:rPr lang="en-US" sz="2200">
                <a:ea typeface="宋体" pitchFamily="2" charset="-122"/>
              </a:rPr>
              <a:t>Sno   CHAR</a:t>
            </a:r>
            <a:r>
              <a:rPr lang="zh-CN" altLang="en-US" sz="2200">
                <a:ea typeface="宋体" pitchFamily="2" charset="-122"/>
              </a:rPr>
              <a:t>（</a:t>
            </a:r>
            <a:r>
              <a:rPr lang="en-US" sz="2200">
                <a:ea typeface="宋体" pitchFamily="2" charset="-122"/>
              </a:rPr>
              <a:t>9</a:t>
            </a:r>
            <a:r>
              <a:rPr lang="zh-CN" altLang="en-US" sz="2200">
                <a:ea typeface="宋体" pitchFamily="2" charset="-122"/>
              </a:rPr>
              <a:t>） </a:t>
            </a:r>
            <a:r>
              <a:rPr lang="en-US" sz="2200">
                <a:ea typeface="宋体" pitchFamily="2" charset="-122"/>
              </a:rPr>
              <a:t>PRIMARY KEY</a:t>
            </a:r>
            <a:r>
              <a:rPr lang="zh-CN" altLang="en-US" sz="2200">
                <a:ea typeface="宋体" pitchFamily="2" charset="-122"/>
              </a:rPr>
              <a:t>， </a:t>
            </a:r>
          </a:p>
          <a:p>
            <a:pPr>
              <a:buFont typeface="Wingdings" pitchFamily="2" charset="2"/>
              <a:buNone/>
            </a:pPr>
            <a:r>
              <a:rPr lang="zh-CN" altLang="en-US" sz="2200">
                <a:ea typeface="宋体" pitchFamily="2" charset="-122"/>
              </a:rPr>
              <a:t>          </a:t>
            </a:r>
            <a:r>
              <a:rPr lang="en-US" sz="2200">
                <a:ea typeface="宋体" pitchFamily="2" charset="-122"/>
              </a:rPr>
              <a:t>Sname  CHAR</a:t>
            </a:r>
            <a:r>
              <a:rPr lang="zh-CN" altLang="en-US" sz="2200">
                <a:ea typeface="宋体" pitchFamily="2" charset="-122"/>
              </a:rPr>
              <a:t>（</a:t>
            </a:r>
            <a:r>
              <a:rPr lang="en-US" sz="2200">
                <a:ea typeface="宋体" pitchFamily="2" charset="-122"/>
              </a:rPr>
              <a:t>20</a:t>
            </a:r>
            <a:r>
              <a:rPr lang="zh-CN" altLang="en-US" sz="2200">
                <a:ea typeface="宋体" pitchFamily="2" charset="-122"/>
              </a:rPr>
              <a:t>） </a:t>
            </a:r>
            <a:r>
              <a:rPr lang="en-US" sz="2200">
                <a:ea typeface="宋体" pitchFamily="2" charset="-122"/>
              </a:rPr>
              <a:t>UNQUE </a:t>
            </a:r>
          </a:p>
          <a:p>
            <a:pPr>
              <a:buFont typeface="Wingdings" pitchFamily="2" charset="2"/>
              <a:buNone/>
            </a:pPr>
            <a:r>
              <a:rPr lang="en-US" sz="2200">
                <a:ea typeface="宋体" pitchFamily="2" charset="-122"/>
              </a:rPr>
              <a:t>          Ssex   CHAR</a:t>
            </a:r>
            <a:r>
              <a:rPr lang="zh-CN" altLang="en-US" sz="2200">
                <a:ea typeface="宋体" pitchFamily="2" charset="-122"/>
              </a:rPr>
              <a:t>（</a:t>
            </a:r>
            <a:r>
              <a:rPr lang="en-US" sz="2200">
                <a:ea typeface="宋体" pitchFamily="2" charset="-122"/>
              </a:rPr>
              <a:t>2</a:t>
            </a:r>
            <a:r>
              <a:rPr lang="zh-CN" altLang="en-US" sz="2200">
                <a:ea typeface="宋体" pitchFamily="2" charset="-122"/>
              </a:rPr>
              <a:t>），</a:t>
            </a:r>
          </a:p>
          <a:p>
            <a:pPr>
              <a:buFont typeface="Wingdings" pitchFamily="2" charset="2"/>
              <a:buNone/>
            </a:pPr>
            <a:r>
              <a:rPr lang="zh-CN" altLang="en-US" sz="2200">
                <a:ea typeface="宋体" pitchFamily="2" charset="-122"/>
              </a:rPr>
              <a:t>          </a:t>
            </a:r>
            <a:r>
              <a:rPr lang="en-US" sz="2200">
                <a:ea typeface="宋体" pitchFamily="2" charset="-122"/>
              </a:rPr>
              <a:t>Sage   SMALLINT</a:t>
            </a:r>
            <a:r>
              <a:rPr lang="zh-CN" altLang="en-US" sz="2200">
                <a:ea typeface="宋体" pitchFamily="2" charset="-122"/>
              </a:rPr>
              <a:t>，</a:t>
            </a:r>
          </a:p>
          <a:p>
            <a:pPr>
              <a:buFont typeface="Wingdings" pitchFamily="2" charset="2"/>
              <a:buNone/>
            </a:pPr>
            <a:r>
              <a:rPr lang="zh-CN" altLang="en-US" sz="2200">
                <a:ea typeface="宋体" pitchFamily="2" charset="-122"/>
              </a:rPr>
              <a:t>	      </a:t>
            </a:r>
            <a:r>
              <a:rPr lang="en-US" sz="2200">
                <a:ea typeface="宋体" pitchFamily="2" charset="-122"/>
              </a:rPr>
              <a:t>Sdept  CHAR</a:t>
            </a:r>
            <a:r>
              <a:rPr lang="zh-CN" altLang="en-US" sz="2200">
                <a:ea typeface="宋体" pitchFamily="2" charset="-122"/>
              </a:rPr>
              <a:t>（</a:t>
            </a:r>
            <a:r>
              <a:rPr lang="en-US" sz="2200">
                <a:ea typeface="宋体" pitchFamily="2" charset="-122"/>
              </a:rPr>
              <a:t>20</a:t>
            </a:r>
            <a:r>
              <a:rPr lang="zh-CN" altLang="en-US" sz="2200">
                <a:ea typeface="宋体" pitchFamily="2" charset="-122"/>
              </a:rPr>
              <a:t>）</a:t>
            </a:r>
          </a:p>
          <a:p>
            <a:pPr>
              <a:buFont typeface="Wingdings" pitchFamily="2" charset="2"/>
              <a:buNone/>
            </a:pPr>
            <a:r>
              <a:rPr lang="zh-CN" altLang="en-US" sz="2200">
                <a:ea typeface="宋体" pitchFamily="2" charset="-122"/>
              </a:rPr>
              <a:t>       ）；</a:t>
            </a:r>
          </a:p>
          <a:p>
            <a:endParaRPr lang="zh-CN" altLang="en-US" sz="2600">
              <a:ea typeface="宋体"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的工作流程</a:t>
            </a:r>
          </a:p>
        </p:txBody>
      </p:sp>
      <p:sp>
        <p:nvSpPr>
          <p:cNvPr id="107523" name="Rectangle 3"/>
          <p:cNvSpPr>
            <a:spLocks noGrp="1" noChangeArrowheads="1"/>
          </p:cNvSpPr>
          <p:nvPr>
            <p:ph type="body" idx="1"/>
          </p:nvPr>
        </p:nvSpPr>
        <p:spPr/>
        <p:txBody>
          <a:bodyPr/>
          <a:lstStyle/>
          <a:p>
            <a:pPr>
              <a:lnSpc>
                <a:spcPct val="160000"/>
              </a:lnSpc>
            </a:pPr>
            <a:r>
              <a:rPr lang="zh-CN" altLang="en-US" sz="2400">
                <a:ea typeface="宋体" pitchFamily="2" charset="-122"/>
              </a:rPr>
              <a:t>应用程序要执行的操作是：</a:t>
            </a:r>
          </a:p>
          <a:p>
            <a:pPr lvl="1">
              <a:lnSpc>
                <a:spcPct val="160000"/>
              </a:lnSpc>
            </a:pPr>
            <a:r>
              <a:rPr lang="zh-CN" altLang="en-US">
                <a:ea typeface="宋体" pitchFamily="2" charset="-122"/>
              </a:rPr>
              <a:t>在</a:t>
            </a:r>
            <a:r>
              <a:rPr lang="en-US">
                <a:ea typeface="宋体" pitchFamily="2" charset="-122"/>
              </a:rPr>
              <a:t>KingbaseES</a:t>
            </a:r>
            <a:r>
              <a:rPr lang="zh-CN" altLang="en-US">
                <a:ea typeface="宋体" pitchFamily="2" charset="-122"/>
              </a:rPr>
              <a:t>上执行</a:t>
            </a:r>
            <a:r>
              <a:rPr lang="en-US">
                <a:ea typeface="宋体" pitchFamily="2" charset="-122"/>
              </a:rPr>
              <a:t>SELECT * FROM STUDENT</a:t>
            </a:r>
            <a:r>
              <a:rPr lang="zh-CN" altLang="en-US">
                <a:ea typeface="宋体" pitchFamily="2" charset="-122"/>
              </a:rPr>
              <a:t>；</a:t>
            </a:r>
          </a:p>
          <a:p>
            <a:pPr lvl="1">
              <a:lnSpc>
                <a:spcPct val="160000"/>
              </a:lnSpc>
            </a:pPr>
            <a:r>
              <a:rPr lang="zh-CN" altLang="en-US">
                <a:ea typeface="宋体" pitchFamily="2" charset="-122"/>
              </a:rPr>
              <a:t>把获取的结果集，通过多次执行</a:t>
            </a:r>
          </a:p>
          <a:p>
            <a:pPr lvl="1">
              <a:lnSpc>
                <a:spcPct val="160000"/>
              </a:lnSpc>
              <a:buFont typeface="Wingdings" pitchFamily="2" charset="2"/>
              <a:buNone/>
            </a:pPr>
            <a:r>
              <a:rPr lang="zh-CN" altLang="en-US">
                <a:ea typeface="宋体" pitchFamily="2" charset="-122"/>
              </a:rPr>
              <a:t>    </a:t>
            </a:r>
            <a:r>
              <a:rPr lang="en-US" sz="2200">
                <a:ea typeface="宋体" pitchFamily="2" charset="-122"/>
              </a:rPr>
              <a:t>INSERT INTO STUDENT </a:t>
            </a:r>
            <a:r>
              <a:rPr lang="zh-CN" altLang="en-US" sz="2200">
                <a:ea typeface="宋体" pitchFamily="2" charset="-122"/>
              </a:rPr>
              <a:t>（</a:t>
            </a:r>
            <a:r>
              <a:rPr lang="en-US" sz="2200">
                <a:ea typeface="宋体" pitchFamily="2" charset="-122"/>
              </a:rPr>
              <a:t>Sno</a:t>
            </a:r>
            <a:r>
              <a:rPr lang="zh-CN" altLang="en-US" sz="2200">
                <a:ea typeface="宋体" pitchFamily="2" charset="-122"/>
              </a:rPr>
              <a:t>，</a:t>
            </a:r>
            <a:r>
              <a:rPr lang="en-US" sz="2200">
                <a:ea typeface="宋体" pitchFamily="2" charset="-122"/>
              </a:rPr>
              <a:t>Sname</a:t>
            </a:r>
            <a:r>
              <a:rPr lang="zh-CN" altLang="en-US" sz="2200">
                <a:ea typeface="宋体" pitchFamily="2" charset="-122"/>
              </a:rPr>
              <a:t>，</a:t>
            </a:r>
            <a:r>
              <a:rPr lang="en-US" sz="2200">
                <a:ea typeface="宋体" pitchFamily="2" charset="-122"/>
              </a:rPr>
              <a:t>Ssex</a:t>
            </a:r>
            <a:r>
              <a:rPr lang="zh-CN" altLang="en-US" sz="2200">
                <a:ea typeface="宋体" pitchFamily="2" charset="-122"/>
              </a:rPr>
              <a:t>，</a:t>
            </a:r>
            <a:r>
              <a:rPr lang="en-US" sz="2200">
                <a:ea typeface="宋体" pitchFamily="2" charset="-122"/>
              </a:rPr>
              <a:t>Sage</a:t>
            </a:r>
            <a:r>
              <a:rPr lang="zh-CN" altLang="en-US" sz="2200">
                <a:ea typeface="宋体" pitchFamily="2" charset="-122"/>
              </a:rPr>
              <a:t>，</a:t>
            </a:r>
            <a:r>
              <a:rPr lang="en-US" sz="2200">
                <a:ea typeface="宋体" pitchFamily="2" charset="-122"/>
              </a:rPr>
              <a:t>Sddept</a:t>
            </a:r>
            <a:r>
              <a:rPr lang="zh-CN" altLang="en-US" sz="2200">
                <a:ea typeface="宋体" pitchFamily="2" charset="-122"/>
              </a:rPr>
              <a:t>） </a:t>
            </a:r>
            <a:r>
              <a:rPr lang="en-US" sz="2200">
                <a:ea typeface="宋体" pitchFamily="2" charset="-122"/>
              </a:rPr>
              <a:t>VALUES </a:t>
            </a:r>
            <a:r>
              <a:rPr lang="zh-CN" altLang="en-US" sz="2200">
                <a:ea typeface="宋体" pitchFamily="2" charset="-122"/>
              </a:rPr>
              <a:t>（</a:t>
            </a:r>
            <a:r>
              <a:rPr lang="en-US" sz="2200">
                <a:ea typeface="宋体" pitchFamily="2" charset="-122"/>
              </a:rPr>
              <a:t>?</a:t>
            </a:r>
            <a:r>
              <a:rPr lang="zh-CN" altLang="en-US" sz="2200">
                <a:ea typeface="宋体" pitchFamily="2" charset="-122"/>
              </a:rPr>
              <a:t>， </a:t>
            </a:r>
            <a:r>
              <a:rPr lang="en-US" sz="2200">
                <a:ea typeface="宋体" pitchFamily="2" charset="-122"/>
              </a:rPr>
              <a:t>?</a:t>
            </a:r>
            <a:r>
              <a:rPr lang="zh-CN" altLang="en-US" sz="2200">
                <a:ea typeface="宋体" pitchFamily="2" charset="-122"/>
              </a:rPr>
              <a:t>， </a:t>
            </a:r>
            <a:r>
              <a:rPr lang="en-US" sz="2200">
                <a:ea typeface="宋体" pitchFamily="2" charset="-122"/>
              </a:rPr>
              <a:t>?</a:t>
            </a:r>
            <a:r>
              <a:rPr lang="zh-CN" altLang="en-US" sz="2200">
                <a:ea typeface="宋体" pitchFamily="2" charset="-122"/>
              </a:rPr>
              <a:t>， </a:t>
            </a:r>
            <a:r>
              <a:rPr lang="en-US" sz="2200">
                <a:ea typeface="宋体" pitchFamily="2" charset="-122"/>
              </a:rPr>
              <a:t>?</a:t>
            </a:r>
            <a:r>
              <a:rPr lang="zh-CN" altLang="en-US" sz="2200">
                <a:ea typeface="宋体" pitchFamily="2" charset="-122"/>
              </a:rPr>
              <a:t>， </a:t>
            </a:r>
            <a:r>
              <a:rPr lang="en-US" sz="2200">
                <a:ea typeface="宋体" pitchFamily="2" charset="-122"/>
              </a:rPr>
              <a:t>?</a:t>
            </a:r>
            <a:r>
              <a:rPr lang="zh-CN" altLang="en-US" sz="2200">
                <a:ea typeface="宋体" pitchFamily="2" charset="-122"/>
              </a:rPr>
              <a:t>）</a:t>
            </a:r>
            <a:r>
              <a:rPr lang="en-US" sz="2200">
                <a:ea typeface="宋体" pitchFamily="2" charset="-122"/>
              </a:rPr>
              <a:t>; </a:t>
            </a:r>
          </a:p>
          <a:p>
            <a:pPr lvl="1">
              <a:lnSpc>
                <a:spcPct val="160000"/>
              </a:lnSpc>
            </a:pPr>
            <a:r>
              <a:rPr lang="zh-CN" altLang="en-US">
                <a:ea typeface="宋体" pitchFamily="2" charset="-122"/>
              </a:rPr>
              <a:t>插入到</a:t>
            </a:r>
            <a:r>
              <a:rPr lang="en-US">
                <a:ea typeface="宋体" pitchFamily="2" charset="-122"/>
              </a:rPr>
              <a:t>SQL SERVER</a:t>
            </a:r>
            <a:r>
              <a:rPr lang="zh-CN" altLang="en-US">
                <a:ea typeface="宋体" pitchFamily="2" charset="-122"/>
              </a:rPr>
              <a:t>的</a:t>
            </a:r>
            <a:r>
              <a:rPr lang="en-US">
                <a:ea typeface="宋体" pitchFamily="2" charset="-122"/>
              </a:rPr>
              <a:t>STUDENT</a:t>
            </a:r>
            <a:r>
              <a:rPr lang="zh-CN" altLang="en-US">
                <a:ea typeface="宋体" pitchFamily="2" charset="-122"/>
              </a:rPr>
              <a:t>表中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的工作流程</a:t>
            </a:r>
          </a:p>
        </p:txBody>
      </p:sp>
      <p:sp>
        <p:nvSpPr>
          <p:cNvPr id="108547" name="Rectangle 3"/>
          <p:cNvSpPr>
            <a:spLocks noGrp="1" noChangeArrowheads="1"/>
          </p:cNvSpPr>
          <p:nvPr>
            <p:ph type="body" idx="1"/>
          </p:nvPr>
        </p:nvSpPr>
        <p:spPr>
          <a:xfrm>
            <a:off x="395288" y="1341438"/>
            <a:ext cx="8291512" cy="4495800"/>
          </a:xfrm>
        </p:spPr>
        <p:txBody>
          <a:bodyPr/>
          <a:lstStyle/>
          <a:p>
            <a:pPr>
              <a:lnSpc>
                <a:spcPct val="120000"/>
              </a:lnSpc>
            </a:pPr>
            <a:r>
              <a:rPr lang="zh-CN" altLang="en-US">
                <a:ea typeface="宋体" pitchFamily="2" charset="-122"/>
              </a:rPr>
              <a:t>操作步骤：</a:t>
            </a:r>
          </a:p>
          <a:p>
            <a:pPr>
              <a:lnSpc>
                <a:spcPct val="120000"/>
              </a:lnSpc>
              <a:buFont typeface="Wingdings" pitchFamily="2" charset="2"/>
              <a:buNone/>
            </a:pPr>
            <a:r>
              <a:rPr lang="zh-CN" altLang="en-US">
                <a:ea typeface="宋体" pitchFamily="2" charset="-122"/>
              </a:rPr>
              <a:t>		</a:t>
            </a:r>
            <a:r>
              <a:rPr lang="zh-CN" altLang="en-US" sz="2400">
                <a:ea typeface="宋体" pitchFamily="2" charset="-122"/>
              </a:rPr>
              <a:t>一、 配置数据源</a:t>
            </a:r>
          </a:p>
          <a:p>
            <a:pPr>
              <a:lnSpc>
                <a:spcPct val="120000"/>
              </a:lnSpc>
              <a:buFont typeface="Wingdings" pitchFamily="2" charset="2"/>
              <a:buNone/>
            </a:pPr>
            <a:r>
              <a:rPr lang="zh-CN" altLang="en-US" sz="2400">
                <a:ea typeface="宋体" pitchFamily="2" charset="-122"/>
              </a:rPr>
              <a:t>		二、 初始化环境</a:t>
            </a:r>
          </a:p>
          <a:p>
            <a:pPr>
              <a:lnSpc>
                <a:spcPct val="120000"/>
              </a:lnSpc>
              <a:buFont typeface="Wingdings" pitchFamily="2" charset="2"/>
              <a:buNone/>
            </a:pPr>
            <a:r>
              <a:rPr lang="zh-CN" altLang="en-US" sz="2400">
                <a:ea typeface="宋体" pitchFamily="2" charset="-122"/>
              </a:rPr>
              <a:t>		三、 建立连接 </a:t>
            </a:r>
          </a:p>
          <a:p>
            <a:pPr>
              <a:lnSpc>
                <a:spcPct val="120000"/>
              </a:lnSpc>
              <a:buFont typeface="Wingdings" pitchFamily="2" charset="2"/>
              <a:buNone/>
            </a:pPr>
            <a:r>
              <a:rPr lang="zh-CN" altLang="en-US" sz="2400">
                <a:ea typeface="宋体" pitchFamily="2" charset="-122"/>
              </a:rPr>
              <a:t>		四、 分配语句句柄</a:t>
            </a:r>
          </a:p>
          <a:p>
            <a:pPr>
              <a:lnSpc>
                <a:spcPct val="120000"/>
              </a:lnSpc>
              <a:buFont typeface="Wingdings" pitchFamily="2" charset="2"/>
              <a:buNone/>
            </a:pPr>
            <a:r>
              <a:rPr lang="zh-CN" altLang="en-US" sz="2400">
                <a:ea typeface="宋体" pitchFamily="2" charset="-122"/>
              </a:rPr>
              <a:t>		五、 执行</a:t>
            </a:r>
            <a:r>
              <a:rPr lang="en-US" sz="2400">
                <a:ea typeface="宋体" pitchFamily="2" charset="-122"/>
              </a:rPr>
              <a:t>SQL</a:t>
            </a:r>
            <a:r>
              <a:rPr lang="zh-CN" altLang="en-US" sz="2400">
                <a:ea typeface="宋体" pitchFamily="2" charset="-122"/>
              </a:rPr>
              <a:t>语句</a:t>
            </a:r>
          </a:p>
          <a:p>
            <a:pPr>
              <a:lnSpc>
                <a:spcPct val="120000"/>
              </a:lnSpc>
              <a:buFont typeface="Wingdings" pitchFamily="2" charset="2"/>
              <a:buNone/>
            </a:pPr>
            <a:r>
              <a:rPr lang="zh-CN" altLang="en-US" sz="2400">
                <a:ea typeface="宋体" pitchFamily="2" charset="-122"/>
              </a:rPr>
              <a:t>		六、 结果集处理</a:t>
            </a:r>
          </a:p>
          <a:p>
            <a:pPr>
              <a:lnSpc>
                <a:spcPct val="120000"/>
              </a:lnSpc>
              <a:buFont typeface="Wingdings" pitchFamily="2" charset="2"/>
              <a:buNone/>
            </a:pPr>
            <a:r>
              <a:rPr lang="zh-CN" altLang="en-US" sz="2400">
                <a:ea typeface="宋体" pitchFamily="2" charset="-122"/>
              </a:rPr>
              <a:t>		七、 中止处理</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一、 配置数据源</a:t>
            </a:r>
          </a:p>
        </p:txBody>
      </p:sp>
      <p:sp>
        <p:nvSpPr>
          <p:cNvPr id="109571" name="Rectangle 3"/>
          <p:cNvSpPr>
            <a:spLocks noGrp="1" noChangeArrowheads="1"/>
          </p:cNvSpPr>
          <p:nvPr>
            <p:ph type="body" idx="1"/>
          </p:nvPr>
        </p:nvSpPr>
        <p:spPr>
          <a:xfrm>
            <a:off x="468313" y="1196975"/>
            <a:ext cx="8229600" cy="4495800"/>
          </a:xfrm>
        </p:spPr>
        <p:txBody>
          <a:bodyPr/>
          <a:lstStyle/>
          <a:p>
            <a:pPr marL="533400" indent="-533400">
              <a:lnSpc>
                <a:spcPct val="160000"/>
              </a:lnSpc>
            </a:pPr>
            <a:r>
              <a:rPr lang="zh-CN" altLang="en-US" sz="2400">
                <a:ea typeface="宋体" pitchFamily="2" charset="-122"/>
              </a:rPr>
              <a:t>配置数据源两种方法：</a:t>
            </a:r>
          </a:p>
          <a:p>
            <a:pPr marL="914400" lvl="1" indent="-457200">
              <a:lnSpc>
                <a:spcPct val="160000"/>
              </a:lnSpc>
              <a:buFont typeface="Wingdings" pitchFamily="2" charset="2"/>
              <a:buNone/>
            </a:pPr>
            <a:r>
              <a:rPr lang="zh-CN" altLang="en-US" sz="2200">
                <a:ea typeface="宋体" pitchFamily="2" charset="-122"/>
              </a:rPr>
              <a:t>       ⑴运行数据源管理工具来进行配置；</a:t>
            </a:r>
          </a:p>
          <a:p>
            <a:pPr marL="914400" lvl="1" indent="-457200">
              <a:lnSpc>
                <a:spcPct val="160000"/>
              </a:lnSpc>
              <a:buFont typeface="Wingdings" pitchFamily="2" charset="2"/>
              <a:buNone/>
            </a:pPr>
            <a:r>
              <a:rPr lang="zh-CN" altLang="en-US" sz="2200">
                <a:ea typeface="宋体" pitchFamily="2" charset="-122"/>
              </a:rPr>
              <a:t>      ⑵使用</a:t>
            </a:r>
            <a:r>
              <a:rPr lang="en-US" sz="2200">
                <a:ea typeface="宋体" pitchFamily="2" charset="-122"/>
              </a:rPr>
              <a:t>Driver Manager </a:t>
            </a:r>
            <a:r>
              <a:rPr lang="zh-CN" altLang="en-US" sz="2200">
                <a:ea typeface="宋体" pitchFamily="2" charset="-122"/>
              </a:rPr>
              <a:t>提供的</a:t>
            </a:r>
            <a:r>
              <a:rPr lang="en-US" sz="2200">
                <a:ea typeface="宋体" pitchFamily="2" charset="-122"/>
              </a:rPr>
              <a:t>ConfigDsn</a:t>
            </a:r>
            <a:r>
              <a:rPr lang="zh-CN" altLang="en-US" sz="2200">
                <a:ea typeface="宋体" pitchFamily="2" charset="-122"/>
              </a:rPr>
              <a:t>函数来增加、修</a:t>
            </a:r>
            <a:br>
              <a:rPr lang="zh-CN" altLang="en-US" sz="2200">
                <a:ea typeface="宋体" pitchFamily="2" charset="-122"/>
              </a:rPr>
            </a:br>
            <a:r>
              <a:rPr lang="zh-CN" altLang="en-US" sz="2200">
                <a:ea typeface="宋体" pitchFamily="2" charset="-122"/>
              </a:rPr>
              <a:t>    改或删除数据源</a:t>
            </a:r>
          </a:p>
          <a:p>
            <a:pPr marL="533400" indent="-533400">
              <a:lnSpc>
                <a:spcPct val="160000"/>
              </a:lnSpc>
            </a:pPr>
            <a:r>
              <a:rPr lang="zh-CN" altLang="en-US" sz="2200">
                <a:ea typeface="宋体" pitchFamily="2" charset="-122"/>
              </a:rPr>
              <a:t>在［例</a:t>
            </a:r>
            <a:r>
              <a:rPr lang="en-US" sz="2200">
                <a:ea typeface="宋体" pitchFamily="2" charset="-122"/>
              </a:rPr>
              <a:t>13</a:t>
            </a:r>
            <a:r>
              <a:rPr lang="zh-CN" altLang="en-US" sz="2200">
                <a:ea typeface="宋体" pitchFamily="2" charset="-122"/>
              </a:rPr>
              <a:t>］中，采用了第一种方法创建数据源。因为要同时用到</a:t>
            </a:r>
            <a:r>
              <a:rPr lang="en-US" sz="2200">
                <a:ea typeface="宋体" pitchFamily="2" charset="-122"/>
              </a:rPr>
              <a:t>KingbaseES</a:t>
            </a:r>
            <a:r>
              <a:rPr lang="zh-CN" altLang="en-US" sz="2200">
                <a:ea typeface="宋体" pitchFamily="2" charset="-122"/>
              </a:rPr>
              <a:t>和</a:t>
            </a:r>
            <a:r>
              <a:rPr lang="en-US" sz="2200">
                <a:ea typeface="宋体" pitchFamily="2" charset="-122"/>
              </a:rPr>
              <a:t>SQL Server</a:t>
            </a:r>
            <a:r>
              <a:rPr lang="zh-CN" altLang="en-US" sz="2200">
                <a:ea typeface="宋体" pitchFamily="2" charset="-122"/>
              </a:rPr>
              <a:t>，所以分别建立两个数据源，将其取名为</a:t>
            </a:r>
            <a:r>
              <a:rPr lang="en-US" sz="2200">
                <a:ea typeface="宋体" pitchFamily="2" charset="-122"/>
              </a:rPr>
              <a:t>KingbaseES ODBC</a:t>
            </a:r>
            <a:r>
              <a:rPr lang="zh-CN" altLang="en-US" sz="2200">
                <a:ea typeface="宋体" pitchFamily="2" charset="-122"/>
              </a:rPr>
              <a:t>和</a:t>
            </a:r>
            <a:r>
              <a:rPr lang="en-US" sz="2200">
                <a:ea typeface="宋体" pitchFamily="2" charset="-122"/>
              </a:rPr>
              <a:t>SQLServer</a:t>
            </a:r>
            <a:r>
              <a:rPr lang="zh-CN" altLang="en-US" sz="2200">
                <a:ea typeface="宋体" pitchFamily="2" charset="-122"/>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一、 配置数据源</a:t>
            </a:r>
          </a:p>
        </p:txBody>
      </p:sp>
      <p:sp>
        <p:nvSpPr>
          <p:cNvPr id="110595" name="Rectangle 3"/>
          <p:cNvSpPr>
            <a:spLocks noGrp="1" noChangeArrowheads="1"/>
          </p:cNvSpPr>
          <p:nvPr>
            <p:ph type="body" idx="1"/>
          </p:nvPr>
        </p:nvSpPr>
        <p:spPr>
          <a:xfrm>
            <a:off x="684213" y="1341438"/>
            <a:ext cx="8002587" cy="3600450"/>
          </a:xfrm>
        </p:spPr>
        <p:txBody>
          <a:bodyPr/>
          <a:lstStyle/>
          <a:p>
            <a:pPr>
              <a:buFont typeface="Wingdings" pitchFamily="2" charset="2"/>
              <a:buNone/>
            </a:pPr>
            <a:r>
              <a:rPr lang="zh-CN" altLang="en-US" sz="2000">
                <a:ea typeface="宋体" pitchFamily="2" charset="-122"/>
              </a:rPr>
              <a:t>【例】创建数据源的详细过程 </a:t>
            </a:r>
            <a:endParaRPr lang="zh-CN" altLang="en-US" sz="1000">
              <a:ea typeface="宋体" pitchFamily="2" charset="-122"/>
            </a:endParaRPr>
          </a:p>
          <a:p>
            <a:pPr>
              <a:buFont typeface="Wingdings" pitchFamily="2" charset="2"/>
              <a:buNone/>
            </a:pPr>
            <a:r>
              <a:rPr lang="zh-CN" altLang="en-US" sz="1600">
                <a:ea typeface="宋体" pitchFamily="2" charset="-122"/>
              </a:rPr>
              <a:t>#include &lt;stdlib.h&gt;</a:t>
            </a:r>
          </a:p>
          <a:p>
            <a:pPr>
              <a:buFont typeface="Wingdings" pitchFamily="2" charset="2"/>
              <a:buNone/>
            </a:pPr>
            <a:r>
              <a:rPr lang="zh-CN" altLang="en-US" sz="1600">
                <a:ea typeface="宋体" pitchFamily="2" charset="-122"/>
              </a:rPr>
              <a:t>#include &lt;stdio.h&gt;</a:t>
            </a:r>
          </a:p>
          <a:p>
            <a:pPr>
              <a:buFont typeface="Wingdings" pitchFamily="2" charset="2"/>
              <a:buNone/>
            </a:pPr>
            <a:r>
              <a:rPr lang="zh-CN" altLang="en-US" sz="1600">
                <a:ea typeface="宋体" pitchFamily="2" charset="-122"/>
              </a:rPr>
              <a:t>#include &lt;windows.h&gt;</a:t>
            </a:r>
          </a:p>
          <a:p>
            <a:pPr>
              <a:buFont typeface="Wingdings" pitchFamily="2" charset="2"/>
              <a:buNone/>
            </a:pPr>
            <a:r>
              <a:rPr lang="zh-CN" altLang="en-US" sz="1600">
                <a:ea typeface="宋体" pitchFamily="2" charset="-122"/>
              </a:rPr>
              <a:t>#include &lt;sql.h&gt;</a:t>
            </a:r>
          </a:p>
          <a:p>
            <a:pPr>
              <a:buFont typeface="Wingdings" pitchFamily="2" charset="2"/>
              <a:buNone/>
            </a:pPr>
            <a:r>
              <a:rPr lang="zh-CN" altLang="en-US" sz="1600">
                <a:ea typeface="宋体" pitchFamily="2" charset="-122"/>
              </a:rPr>
              <a:t>#include &lt;sqlext.h&gt;</a:t>
            </a:r>
          </a:p>
          <a:p>
            <a:pPr>
              <a:buFont typeface="Wingdings" pitchFamily="2" charset="2"/>
              <a:buNone/>
            </a:pPr>
            <a:r>
              <a:rPr lang="zh-CN" altLang="en-US" sz="1600">
                <a:ea typeface="宋体" pitchFamily="2" charset="-122"/>
              </a:rPr>
              <a:t>#include &lt;Sqltypes.h&gt;</a:t>
            </a:r>
          </a:p>
          <a:p>
            <a:pPr>
              <a:buFont typeface="Wingdings" pitchFamily="2" charset="2"/>
              <a:buNone/>
            </a:pPr>
            <a:r>
              <a:rPr lang="zh-CN" altLang="en-US" sz="1600">
                <a:ea typeface="宋体" pitchFamily="2" charset="-122"/>
              </a:rPr>
              <a:t>#define SNO_LEN 30</a:t>
            </a:r>
          </a:p>
          <a:p>
            <a:pPr>
              <a:buFont typeface="Wingdings" pitchFamily="2" charset="2"/>
              <a:buNone/>
            </a:pPr>
            <a:r>
              <a:rPr lang="zh-CN" altLang="en-US" sz="1600">
                <a:ea typeface="宋体" pitchFamily="2" charset="-122"/>
              </a:rPr>
              <a:t>#define NAME_LEN 50</a:t>
            </a:r>
          </a:p>
          <a:p>
            <a:pPr>
              <a:buFont typeface="Wingdings" pitchFamily="2" charset="2"/>
              <a:buNone/>
            </a:pPr>
            <a:r>
              <a:rPr lang="zh-CN" altLang="en-US" sz="1600">
                <a:ea typeface="宋体" pitchFamily="2" charset="-122"/>
              </a:rPr>
              <a:t>#define DEPART_LEN 100</a:t>
            </a:r>
          </a:p>
          <a:p>
            <a:pPr>
              <a:buFont typeface="Wingdings" pitchFamily="2" charset="2"/>
              <a:buNone/>
            </a:pPr>
            <a:r>
              <a:rPr lang="zh-CN" altLang="en-US" sz="1600">
                <a:ea typeface="宋体" pitchFamily="2" charset="-122"/>
              </a:rPr>
              <a:t>#define SSEX_LEN 5</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一、 配置数据源</a:t>
            </a:r>
          </a:p>
        </p:txBody>
      </p:sp>
      <p:sp>
        <p:nvSpPr>
          <p:cNvPr id="111619" name="Rectangle 3"/>
          <p:cNvSpPr>
            <a:spLocks noGrp="1" noChangeArrowheads="1"/>
          </p:cNvSpPr>
          <p:nvPr>
            <p:ph type="body" idx="1"/>
          </p:nvPr>
        </p:nvSpPr>
        <p:spPr>
          <a:xfrm>
            <a:off x="457200" y="1196975"/>
            <a:ext cx="8229600" cy="5029200"/>
          </a:xfrm>
        </p:spPr>
        <p:txBody>
          <a:bodyPr/>
          <a:lstStyle/>
          <a:p>
            <a:pPr>
              <a:lnSpc>
                <a:spcPct val="90000"/>
              </a:lnSpc>
              <a:buFont typeface="Wingdings" pitchFamily="2" charset="2"/>
              <a:buNone/>
            </a:pPr>
            <a:r>
              <a:rPr lang="zh-CN" altLang="en-US" sz="2200">
                <a:ea typeface="宋体" pitchFamily="2" charset="-122"/>
              </a:rPr>
              <a:t>【例】创建数据源---第一步：定义句柄和变量</a:t>
            </a:r>
          </a:p>
          <a:p>
            <a:pPr>
              <a:lnSpc>
                <a:spcPct val="90000"/>
              </a:lnSpc>
              <a:buFont typeface="Wingdings" pitchFamily="2" charset="2"/>
              <a:buNone/>
            </a:pPr>
            <a:r>
              <a:rPr lang="zh-CN" altLang="en-US" sz="1800">
                <a:ea typeface="宋体" pitchFamily="2" charset="-122"/>
              </a:rPr>
              <a:t>int main()</a:t>
            </a:r>
          </a:p>
          <a:p>
            <a:pPr>
              <a:lnSpc>
                <a:spcPct val="90000"/>
              </a:lnSpc>
              <a:buFont typeface="Wingdings" pitchFamily="2" charset="2"/>
              <a:buNone/>
            </a:pPr>
            <a:r>
              <a:rPr lang="zh-CN" altLang="en-US" sz="1800">
                <a:ea typeface="宋体" pitchFamily="2" charset="-122"/>
              </a:rPr>
              <a:t>{</a:t>
            </a:r>
          </a:p>
          <a:p>
            <a:pPr>
              <a:lnSpc>
                <a:spcPct val="90000"/>
              </a:lnSpc>
              <a:buFont typeface="Wingdings" pitchFamily="2" charset="2"/>
              <a:buNone/>
            </a:pPr>
            <a:r>
              <a:rPr lang="zh-CN" altLang="en-US" sz="1800">
                <a:ea typeface="宋体" pitchFamily="2" charset="-122"/>
              </a:rPr>
              <a:t>	/* Step 1 定义句柄和变量 */</a:t>
            </a:r>
          </a:p>
          <a:p>
            <a:pPr>
              <a:lnSpc>
                <a:spcPct val="90000"/>
              </a:lnSpc>
              <a:buFont typeface="Wingdings" pitchFamily="2" charset="2"/>
              <a:buNone/>
            </a:pPr>
            <a:r>
              <a:rPr lang="zh-CN" altLang="en-US" sz="1800">
                <a:ea typeface="宋体" pitchFamily="2" charset="-122"/>
              </a:rPr>
              <a:t>	//以king开头的表示的是连接KingbaseES的变量</a:t>
            </a:r>
          </a:p>
          <a:p>
            <a:pPr>
              <a:lnSpc>
                <a:spcPct val="90000"/>
              </a:lnSpc>
              <a:buFont typeface="Wingdings" pitchFamily="2" charset="2"/>
              <a:buNone/>
            </a:pPr>
            <a:r>
              <a:rPr lang="zh-CN" altLang="en-US" sz="1800">
                <a:ea typeface="宋体" pitchFamily="2" charset="-122"/>
              </a:rPr>
              <a:t>	//以server开头的表示的是连接SQLSERVER的变量</a:t>
            </a:r>
          </a:p>
          <a:p>
            <a:pPr>
              <a:lnSpc>
                <a:spcPct val="90000"/>
              </a:lnSpc>
              <a:buFont typeface="Wingdings" pitchFamily="2" charset="2"/>
              <a:buNone/>
            </a:pPr>
            <a:r>
              <a:rPr lang="zh-CN" altLang="en-US" sz="1800">
                <a:ea typeface="宋体" pitchFamily="2" charset="-122"/>
              </a:rPr>
              <a:t>	SQLHENV    kinghenv， serverhenv;                    	//环境句柄</a:t>
            </a:r>
          </a:p>
          <a:p>
            <a:pPr>
              <a:lnSpc>
                <a:spcPct val="90000"/>
              </a:lnSpc>
              <a:buFont typeface="Wingdings" pitchFamily="2" charset="2"/>
              <a:buNone/>
            </a:pPr>
            <a:r>
              <a:rPr lang="zh-CN" altLang="en-US" sz="1800">
                <a:ea typeface="宋体" pitchFamily="2" charset="-122"/>
              </a:rPr>
              <a:t>	SQLHDBC 		kinghdbc，serverhdbc;                	//连接句柄</a:t>
            </a:r>
          </a:p>
          <a:p>
            <a:pPr>
              <a:lnSpc>
                <a:spcPct val="90000"/>
              </a:lnSpc>
              <a:buFont typeface="Wingdings" pitchFamily="2" charset="2"/>
              <a:buNone/>
            </a:pPr>
            <a:r>
              <a:rPr lang="zh-CN" altLang="en-US" sz="1800">
                <a:ea typeface="宋体" pitchFamily="2" charset="-122"/>
              </a:rPr>
              <a:t>	SQLHSTMT 		kinghstmt，serverhstmt;	 //语句句柄</a:t>
            </a:r>
          </a:p>
          <a:p>
            <a:pPr>
              <a:lnSpc>
                <a:spcPct val="90000"/>
              </a:lnSpc>
              <a:buFont typeface="Wingdings" pitchFamily="2" charset="2"/>
              <a:buNone/>
            </a:pPr>
            <a:r>
              <a:rPr lang="zh-CN" altLang="en-US" sz="1800">
                <a:ea typeface="宋体" pitchFamily="2" charset="-122"/>
              </a:rPr>
              <a:t>	SQLRETURN		ret;</a:t>
            </a:r>
          </a:p>
          <a:p>
            <a:pPr>
              <a:lnSpc>
                <a:spcPct val="90000"/>
              </a:lnSpc>
              <a:buFont typeface="Wingdings" pitchFamily="2" charset="2"/>
              <a:buNone/>
            </a:pPr>
            <a:r>
              <a:rPr lang="zh-CN" altLang="en-US" sz="1800">
                <a:ea typeface="宋体" pitchFamily="2" charset="-122"/>
              </a:rPr>
              <a:t>	SQLCHAR  sName［NAME_LEN］，sDepart［DEPART_LEN］，</a:t>
            </a:r>
          </a:p>
          <a:p>
            <a:pPr>
              <a:lnSpc>
                <a:spcPct val="90000"/>
              </a:lnSpc>
              <a:buFont typeface="Wingdings" pitchFamily="2" charset="2"/>
              <a:buNone/>
            </a:pPr>
            <a:r>
              <a:rPr lang="zh-CN" altLang="en-US" sz="1800">
                <a:ea typeface="宋体" pitchFamily="2" charset="-122"/>
              </a:rPr>
              <a:t>	sSex［SSEX_LEN］， sSno［SNO_LEN］;</a:t>
            </a:r>
          </a:p>
          <a:p>
            <a:pPr>
              <a:lnSpc>
                <a:spcPct val="90000"/>
              </a:lnSpc>
              <a:buFont typeface="Wingdings" pitchFamily="2" charset="2"/>
              <a:buNone/>
            </a:pPr>
            <a:r>
              <a:rPr lang="zh-CN" altLang="en-US" sz="1800">
                <a:ea typeface="宋体" pitchFamily="2" charset="-122"/>
              </a:rPr>
              <a:t>	SQLINTEGER    sAge;</a:t>
            </a:r>
          </a:p>
          <a:p>
            <a:pPr>
              <a:lnSpc>
                <a:spcPct val="90000"/>
              </a:lnSpc>
              <a:buFont typeface="Wingdings" pitchFamily="2" charset="2"/>
              <a:buNone/>
            </a:pPr>
            <a:r>
              <a:rPr lang="zh-CN" altLang="en-US" sz="1800">
                <a:ea typeface="宋体" pitchFamily="2" charset="-122"/>
              </a:rPr>
              <a:t>	SQLINTEGER  cbAge=0， cbSno=SQL_NTS， cbSex=SQL_NTS，</a:t>
            </a:r>
          </a:p>
          <a:p>
            <a:pPr>
              <a:lnSpc>
                <a:spcPct val="90000"/>
              </a:lnSpc>
              <a:buFont typeface="Wingdings" pitchFamily="2" charset="2"/>
              <a:buNone/>
            </a:pPr>
            <a:r>
              <a:rPr lang="zh-CN" altLang="en-US" sz="1800">
                <a:ea typeface="宋体" pitchFamily="2" charset="-122"/>
              </a:rPr>
              <a:t>	cbName=SQL_NTS，cbDepart=SQL_NTS;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l"/>
            <a:r>
              <a:rPr lang="zh-CN" altLang="en-US" sz="3200">
                <a:ea typeface="宋体" pitchFamily="2" charset="-122"/>
              </a:rPr>
              <a:t>二、初始化环境</a:t>
            </a:r>
          </a:p>
        </p:txBody>
      </p:sp>
      <p:sp>
        <p:nvSpPr>
          <p:cNvPr id="112643" name="Rectangle 3"/>
          <p:cNvSpPr>
            <a:spLocks noGrp="1" noChangeArrowheads="1"/>
          </p:cNvSpPr>
          <p:nvPr>
            <p:ph type="body" idx="1"/>
          </p:nvPr>
        </p:nvSpPr>
        <p:spPr>
          <a:xfrm>
            <a:off x="457200" y="1125538"/>
            <a:ext cx="8148638" cy="3600450"/>
          </a:xfrm>
        </p:spPr>
        <p:txBody>
          <a:bodyPr/>
          <a:lstStyle/>
          <a:p>
            <a:pPr>
              <a:lnSpc>
                <a:spcPct val="210000"/>
              </a:lnSpc>
            </a:pPr>
            <a:r>
              <a:rPr lang="zh-CN" altLang="en-US" sz="2000">
                <a:ea typeface="宋体" pitchFamily="2" charset="-122"/>
              </a:rPr>
              <a:t>没有和具体的驱动程序相关联，由</a:t>
            </a:r>
            <a:r>
              <a:rPr lang="en-US" sz="2000">
                <a:ea typeface="宋体" pitchFamily="2" charset="-122"/>
              </a:rPr>
              <a:t>Driver Manager</a:t>
            </a:r>
            <a:r>
              <a:rPr lang="zh-CN" altLang="en-US" sz="2000">
                <a:ea typeface="宋体" pitchFamily="2" charset="-122"/>
              </a:rPr>
              <a:t>来进行控制 ，并配置环境属性 </a:t>
            </a:r>
          </a:p>
          <a:p>
            <a:pPr>
              <a:lnSpc>
                <a:spcPct val="210000"/>
              </a:lnSpc>
            </a:pPr>
            <a:r>
              <a:rPr lang="zh-CN" altLang="en-US" sz="2000">
                <a:ea typeface="宋体" pitchFamily="2" charset="-122"/>
              </a:rPr>
              <a:t>应用程序通过调用连接函数和某个数据源进行连接后，</a:t>
            </a:r>
            <a:r>
              <a:rPr lang="en-US" sz="2000">
                <a:ea typeface="宋体" pitchFamily="2" charset="-122"/>
              </a:rPr>
              <a:t>Driver Manager</a:t>
            </a:r>
            <a:r>
              <a:rPr lang="zh-CN" altLang="en-US" sz="2000">
                <a:ea typeface="宋体" pitchFamily="2" charset="-122"/>
              </a:rPr>
              <a:t>才调用所连的驱动程序中的</a:t>
            </a:r>
            <a:r>
              <a:rPr lang="en-US" sz="2000">
                <a:ea typeface="宋体" pitchFamily="2" charset="-122"/>
              </a:rPr>
              <a:t>SQLAllocHandle</a:t>
            </a:r>
            <a:r>
              <a:rPr lang="zh-CN" altLang="en-US" sz="2000">
                <a:ea typeface="宋体" pitchFamily="2" charset="-122"/>
              </a:rPr>
              <a:t>，来真正分配环境句柄的数据结构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l"/>
            <a:r>
              <a:rPr lang="zh-CN" altLang="en-US" sz="3200" b="0">
                <a:ea typeface="黑体" pitchFamily="2" charset="-122"/>
              </a:rPr>
              <a:t>初始化环境代码</a:t>
            </a:r>
          </a:p>
        </p:txBody>
      </p:sp>
      <p:sp>
        <p:nvSpPr>
          <p:cNvPr id="113667" name="Rectangle 3"/>
          <p:cNvSpPr>
            <a:spLocks noGrp="1" noChangeArrowheads="1"/>
          </p:cNvSpPr>
          <p:nvPr>
            <p:ph type="body" idx="1"/>
          </p:nvPr>
        </p:nvSpPr>
        <p:spPr/>
        <p:txBody>
          <a:bodyPr/>
          <a:lstStyle/>
          <a:p>
            <a:pPr>
              <a:lnSpc>
                <a:spcPct val="90000"/>
              </a:lnSpc>
              <a:buFont typeface="Wingdings" pitchFamily="2" charset="2"/>
              <a:buNone/>
            </a:pPr>
            <a:r>
              <a:rPr lang="zh-CN" altLang="en-US" sz="1800">
                <a:ea typeface="宋体" pitchFamily="2" charset="-122"/>
              </a:rPr>
              <a:t>【例】创建数据源---第二步：初始化环境</a:t>
            </a:r>
          </a:p>
          <a:p>
            <a:pPr>
              <a:lnSpc>
                <a:spcPct val="150000"/>
              </a:lnSpc>
              <a:buFont typeface="Wingdings" pitchFamily="2" charset="2"/>
              <a:buNone/>
            </a:pPr>
            <a:r>
              <a:rPr lang="zh-CN" altLang="en-US" sz="1800">
                <a:ea typeface="宋体" pitchFamily="2" charset="-122"/>
              </a:rPr>
              <a:t>	</a:t>
            </a:r>
          </a:p>
          <a:p>
            <a:pPr>
              <a:lnSpc>
                <a:spcPct val="150000"/>
              </a:lnSpc>
              <a:buFont typeface="Wingdings" pitchFamily="2" charset="2"/>
              <a:buNone/>
            </a:pPr>
            <a:r>
              <a:rPr lang="zh-CN" altLang="en-US" sz="1600">
                <a:ea typeface="宋体" pitchFamily="2" charset="-122"/>
              </a:rPr>
              <a:t>/* Step 2 初始化环境 */</a:t>
            </a:r>
          </a:p>
          <a:p>
            <a:pPr>
              <a:lnSpc>
                <a:spcPct val="150000"/>
              </a:lnSpc>
              <a:buFont typeface="Wingdings" pitchFamily="2" charset="2"/>
              <a:buNone/>
            </a:pPr>
            <a:r>
              <a:rPr lang="zh-CN" altLang="en-US" sz="1600">
                <a:ea typeface="宋体" pitchFamily="2" charset="-122"/>
              </a:rPr>
              <a:t>	ret=SQLAllocHandle(SQL_HANDLE_ENV，SQL_NULL_HANDLE， &amp;kinghenv);</a:t>
            </a:r>
          </a:p>
          <a:p>
            <a:pPr>
              <a:lnSpc>
                <a:spcPct val="150000"/>
              </a:lnSpc>
              <a:buFont typeface="Wingdings" pitchFamily="2" charset="2"/>
              <a:buNone/>
            </a:pPr>
            <a:r>
              <a:rPr lang="zh-CN" altLang="en-US" sz="1600">
                <a:ea typeface="宋体" pitchFamily="2" charset="-122"/>
              </a:rPr>
              <a:t>	ret=SQLAllocHandle(SQL_HANDLE_ENV，SQL_NULL_HANDLE， &amp;serverhenv);</a:t>
            </a:r>
          </a:p>
          <a:p>
            <a:pPr>
              <a:lnSpc>
                <a:spcPct val="150000"/>
              </a:lnSpc>
              <a:buFont typeface="Wingdings" pitchFamily="2" charset="2"/>
              <a:buNone/>
            </a:pPr>
            <a:r>
              <a:rPr lang="zh-CN" altLang="en-US" sz="1600">
                <a:ea typeface="宋体" pitchFamily="2" charset="-122"/>
              </a:rPr>
              <a:t>	ret=SQLSetEnvAttr(kinghenv，	SQL_ATTR_ODBC_VERSION， 		(void*)SQL_OV_ODBC3， 0);</a:t>
            </a:r>
          </a:p>
          <a:p>
            <a:pPr>
              <a:lnSpc>
                <a:spcPct val="150000"/>
              </a:lnSpc>
              <a:buFont typeface="Wingdings" pitchFamily="2" charset="2"/>
              <a:buNone/>
            </a:pPr>
            <a:r>
              <a:rPr lang="zh-CN" altLang="en-US" sz="1600">
                <a:ea typeface="宋体" pitchFamily="2" charset="-122"/>
              </a:rPr>
              <a:t>	ret=SQLSetEnvAttr(serverhenv，	SQL_ATTR_ODBC_VERSION， 		(void*)SQL_OV_ODBC3， 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l"/>
            <a:r>
              <a:rPr lang="zh-CN" altLang="en-US" sz="3200">
                <a:ea typeface="宋体" pitchFamily="2" charset="-122"/>
              </a:rPr>
              <a:t>三、 建立连接 </a:t>
            </a:r>
          </a:p>
        </p:txBody>
      </p:sp>
      <p:sp>
        <p:nvSpPr>
          <p:cNvPr id="114691" name="Rectangle 3"/>
          <p:cNvSpPr>
            <a:spLocks noGrp="1" noChangeArrowheads="1"/>
          </p:cNvSpPr>
          <p:nvPr>
            <p:ph type="body" idx="1"/>
          </p:nvPr>
        </p:nvSpPr>
        <p:spPr/>
        <p:txBody>
          <a:bodyPr/>
          <a:lstStyle/>
          <a:p>
            <a:pPr>
              <a:lnSpc>
                <a:spcPct val="120000"/>
              </a:lnSpc>
            </a:pPr>
            <a:r>
              <a:rPr lang="zh-CN" altLang="en-US" sz="2400">
                <a:ea typeface="宋体" pitchFamily="2" charset="-122"/>
              </a:rPr>
              <a:t>应用程序调用</a:t>
            </a:r>
            <a:r>
              <a:rPr lang="en-US" sz="2400">
                <a:ea typeface="宋体" pitchFamily="2" charset="-122"/>
              </a:rPr>
              <a:t>SQLAllocHandle</a:t>
            </a:r>
            <a:r>
              <a:rPr lang="zh-CN" altLang="en-US" sz="2400">
                <a:ea typeface="宋体" pitchFamily="2" charset="-122"/>
              </a:rPr>
              <a:t>分配连接句柄，通过</a:t>
            </a:r>
            <a:r>
              <a:rPr lang="en-US" sz="2400">
                <a:ea typeface="宋体" pitchFamily="2" charset="-122"/>
              </a:rPr>
              <a:t>SQLConnect</a:t>
            </a:r>
            <a:r>
              <a:rPr lang="zh-CN" altLang="en-US" sz="2400">
                <a:ea typeface="宋体" pitchFamily="2" charset="-122"/>
              </a:rPr>
              <a:t>、</a:t>
            </a:r>
            <a:r>
              <a:rPr lang="en-US" sz="2400">
                <a:ea typeface="宋体" pitchFamily="2" charset="-122"/>
              </a:rPr>
              <a:t>SQLDriverConnect</a:t>
            </a:r>
            <a:r>
              <a:rPr lang="zh-CN" altLang="en-US" sz="2400">
                <a:ea typeface="宋体" pitchFamily="2" charset="-122"/>
              </a:rPr>
              <a:t>或</a:t>
            </a:r>
            <a:r>
              <a:rPr lang="en-US" sz="2400">
                <a:ea typeface="宋体" pitchFamily="2" charset="-122"/>
              </a:rPr>
              <a:t>SQLBrowseConnect</a:t>
            </a:r>
            <a:r>
              <a:rPr lang="zh-CN" altLang="en-US" sz="2400">
                <a:ea typeface="宋体" pitchFamily="2" charset="-122"/>
              </a:rPr>
              <a:t>与数据源连接 </a:t>
            </a:r>
          </a:p>
          <a:p>
            <a:pPr>
              <a:lnSpc>
                <a:spcPct val="120000"/>
              </a:lnSpc>
            </a:pPr>
            <a:r>
              <a:rPr lang="en-US" sz="2400">
                <a:ea typeface="宋体" pitchFamily="2" charset="-122"/>
              </a:rPr>
              <a:t>SQLConnect</a:t>
            </a:r>
            <a:r>
              <a:rPr lang="zh-CN" altLang="en-US" sz="2400">
                <a:ea typeface="宋体" pitchFamily="2" charset="-122"/>
              </a:rPr>
              <a:t>连接函数，输入参数为：</a:t>
            </a:r>
          </a:p>
          <a:p>
            <a:pPr lvl="1">
              <a:lnSpc>
                <a:spcPct val="120000"/>
              </a:lnSpc>
            </a:pPr>
            <a:r>
              <a:rPr lang="zh-CN" altLang="en-US" sz="2200">
                <a:ea typeface="宋体" pitchFamily="2" charset="-122"/>
              </a:rPr>
              <a:t>配置好的数据源名称</a:t>
            </a:r>
          </a:p>
          <a:p>
            <a:pPr lvl="1">
              <a:lnSpc>
                <a:spcPct val="120000"/>
              </a:lnSpc>
            </a:pPr>
            <a:r>
              <a:rPr lang="zh-CN" altLang="en-US" sz="2200">
                <a:ea typeface="宋体" pitchFamily="2" charset="-122"/>
              </a:rPr>
              <a:t>用户</a:t>
            </a:r>
            <a:r>
              <a:rPr lang="en-US" sz="2200">
                <a:ea typeface="宋体" pitchFamily="2" charset="-122"/>
              </a:rPr>
              <a:t>ID</a:t>
            </a:r>
          </a:p>
          <a:p>
            <a:pPr lvl="1">
              <a:lnSpc>
                <a:spcPct val="120000"/>
              </a:lnSpc>
            </a:pPr>
            <a:r>
              <a:rPr lang="zh-CN" altLang="en-US" sz="2200">
                <a:ea typeface="宋体" pitchFamily="2" charset="-122"/>
              </a:rPr>
              <a:t>口令</a:t>
            </a:r>
            <a:r>
              <a:rPr lang="zh-CN" altLang="en-US">
                <a:ea typeface="宋体" pitchFamily="2" charset="-122"/>
              </a:rPr>
              <a:t> </a:t>
            </a:r>
          </a:p>
          <a:p>
            <a:pPr>
              <a:lnSpc>
                <a:spcPct val="120000"/>
              </a:lnSpc>
            </a:pPr>
            <a:r>
              <a:rPr lang="en-US" sz="2400">
                <a:ea typeface="宋体" pitchFamily="2" charset="-122"/>
              </a:rPr>
              <a:t>[</a:t>
            </a:r>
            <a:r>
              <a:rPr lang="zh-CN" altLang="en-US" sz="2400">
                <a:ea typeface="宋体" pitchFamily="2" charset="-122"/>
              </a:rPr>
              <a:t>例</a:t>
            </a:r>
            <a:r>
              <a:rPr lang="en-US" sz="2400">
                <a:ea typeface="宋体" pitchFamily="2" charset="-122"/>
              </a:rPr>
              <a:t>13]</a:t>
            </a:r>
            <a:r>
              <a:rPr lang="zh-CN" altLang="en-US" sz="2400">
                <a:ea typeface="宋体" pitchFamily="2" charset="-122"/>
              </a:rPr>
              <a:t>中</a:t>
            </a:r>
            <a:r>
              <a:rPr lang="en-US" sz="2400">
                <a:ea typeface="宋体" pitchFamily="2" charset="-122"/>
              </a:rPr>
              <a:t>KingbaseES ODBC</a:t>
            </a:r>
            <a:r>
              <a:rPr lang="zh-CN" altLang="en-US" sz="2400">
                <a:ea typeface="宋体" pitchFamily="2" charset="-122"/>
              </a:rPr>
              <a:t>为数据源名字，</a:t>
            </a:r>
            <a:r>
              <a:rPr lang="en-US" sz="2400">
                <a:ea typeface="宋体" pitchFamily="2" charset="-122"/>
              </a:rPr>
              <a:t>SYSTEM</a:t>
            </a:r>
            <a:r>
              <a:rPr lang="zh-CN" altLang="en-US" sz="2400">
                <a:ea typeface="宋体" pitchFamily="2" charset="-122"/>
              </a:rPr>
              <a:t>为用户名，</a:t>
            </a:r>
            <a:r>
              <a:rPr lang="en-US" sz="2400">
                <a:ea typeface="宋体" pitchFamily="2" charset="-122"/>
              </a:rPr>
              <a:t>MANAGER</a:t>
            </a:r>
            <a:r>
              <a:rPr lang="zh-CN" altLang="en-US" sz="2400">
                <a:ea typeface="宋体" pitchFamily="2" charset="-122"/>
              </a:rPr>
              <a:t>为用户密码</a:t>
            </a:r>
            <a:r>
              <a:rPr lang="zh-CN" altLang="en-US">
                <a:ea typeface="宋体"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244408" cy="836712"/>
          </a:xfrm>
        </p:spPr>
        <p:txBody>
          <a:bodyPr/>
          <a:lstStyle/>
          <a:p>
            <a:r>
              <a:rPr lang="en-US" sz="3200" dirty="0" smtClean="0">
                <a:latin typeface="黑体" pitchFamily="2" charset="-122"/>
                <a:ea typeface="黑体" pitchFamily="2" charset="-122"/>
              </a:rPr>
              <a:t>1</a:t>
            </a:r>
            <a:r>
              <a:rPr lang="zh-CN" altLang="en-US" sz="3200" dirty="0" smtClean="0">
                <a:latin typeface="黑体" pitchFamily="2" charset="-122"/>
                <a:ea typeface="黑体" pitchFamily="2" charset="-122"/>
              </a:rPr>
              <a:t>） </a:t>
            </a:r>
            <a:r>
              <a:rPr lang="en-US" sz="3200" dirty="0" smtClean="0">
                <a:latin typeface="黑体" pitchFamily="2" charset="-122"/>
                <a:ea typeface="黑体" pitchFamily="2" charset="-122"/>
              </a:rPr>
              <a:t>SQL</a:t>
            </a:r>
            <a:r>
              <a:rPr lang="zh-CN" altLang="en-US" sz="3200" dirty="0">
                <a:latin typeface="黑体" pitchFamily="2" charset="-122"/>
                <a:ea typeface="黑体" pitchFamily="2" charset="-122"/>
              </a:rPr>
              <a:t>通信区</a:t>
            </a:r>
          </a:p>
        </p:txBody>
      </p:sp>
      <p:sp>
        <p:nvSpPr>
          <p:cNvPr id="14339" name="Rectangle 3"/>
          <p:cNvSpPr>
            <a:spLocks noGrp="1" noChangeArrowheads="1"/>
          </p:cNvSpPr>
          <p:nvPr>
            <p:ph type="body" idx="1"/>
          </p:nvPr>
        </p:nvSpPr>
        <p:spPr>
          <a:xfrm>
            <a:off x="468313" y="980729"/>
            <a:ext cx="7772400" cy="4969222"/>
          </a:xfrm>
        </p:spPr>
        <p:txBody>
          <a:bodyPr/>
          <a:lstStyle/>
          <a:p>
            <a:pPr>
              <a:lnSpc>
                <a:spcPct val="120000"/>
              </a:lnSpc>
            </a:pPr>
            <a:r>
              <a:rPr lang="en-US" sz="2400" b="1" dirty="0">
                <a:ea typeface="宋体" pitchFamily="2" charset="-122"/>
              </a:rPr>
              <a:t>SQLCA</a:t>
            </a:r>
            <a:r>
              <a:rPr lang="zh-CN" altLang="en-US" sz="2400" b="1" dirty="0">
                <a:ea typeface="宋体" pitchFamily="2" charset="-122"/>
              </a:rPr>
              <a:t>： </a:t>
            </a:r>
            <a:r>
              <a:rPr lang="en-US" sz="2400" b="1" dirty="0">
                <a:ea typeface="宋体" pitchFamily="2" charset="-122"/>
              </a:rPr>
              <a:t>SQL Communication Area</a:t>
            </a:r>
          </a:p>
          <a:p>
            <a:pPr lvl="1">
              <a:lnSpc>
                <a:spcPct val="120000"/>
              </a:lnSpc>
              <a:buSzPct val="75000"/>
              <a:buFont typeface="Wingdings" pitchFamily="2" charset="2"/>
              <a:buChar char="n"/>
            </a:pPr>
            <a:r>
              <a:rPr lang="en-US" sz="2200" dirty="0">
                <a:ea typeface="宋体" pitchFamily="2" charset="-122"/>
              </a:rPr>
              <a:t>SQLCA</a:t>
            </a:r>
            <a:r>
              <a:rPr lang="zh-CN" altLang="en-US" sz="2200" dirty="0">
                <a:ea typeface="宋体" pitchFamily="2" charset="-122"/>
              </a:rPr>
              <a:t>是一个数据结构</a:t>
            </a:r>
          </a:p>
          <a:p>
            <a:pPr>
              <a:lnSpc>
                <a:spcPct val="120000"/>
              </a:lnSpc>
            </a:pPr>
            <a:r>
              <a:rPr lang="en-US" sz="2400" b="1" dirty="0">
                <a:ea typeface="宋体" pitchFamily="2" charset="-122"/>
              </a:rPr>
              <a:t>SQLCA</a:t>
            </a:r>
            <a:r>
              <a:rPr lang="zh-CN" altLang="en-US" sz="2400" b="1" dirty="0">
                <a:ea typeface="宋体" pitchFamily="2" charset="-122"/>
              </a:rPr>
              <a:t>的用途</a:t>
            </a:r>
          </a:p>
          <a:p>
            <a:pPr lvl="1">
              <a:lnSpc>
                <a:spcPct val="120000"/>
              </a:lnSpc>
              <a:buSzPct val="75000"/>
              <a:buFont typeface="Wingdings" pitchFamily="2" charset="2"/>
              <a:buChar char="n"/>
            </a:pPr>
            <a:r>
              <a:rPr lang="en-US" sz="2200" dirty="0">
                <a:ea typeface="宋体" pitchFamily="2" charset="-122"/>
              </a:rPr>
              <a:t>SQL</a:t>
            </a:r>
            <a:r>
              <a:rPr lang="zh-CN" altLang="en-US" sz="2200" dirty="0">
                <a:ea typeface="宋体" pitchFamily="2" charset="-122"/>
              </a:rPr>
              <a:t>语句执行后，</a:t>
            </a:r>
            <a:r>
              <a:rPr lang="en-US" sz="2200" dirty="0">
                <a:ea typeface="宋体" pitchFamily="2" charset="-122"/>
              </a:rPr>
              <a:t>RDBMS</a:t>
            </a:r>
            <a:r>
              <a:rPr lang="zh-CN" altLang="en-US" sz="2200" dirty="0">
                <a:ea typeface="宋体" pitchFamily="2" charset="-122"/>
              </a:rPr>
              <a:t>反馈给应用程序信息</a:t>
            </a:r>
          </a:p>
          <a:p>
            <a:pPr lvl="2">
              <a:lnSpc>
                <a:spcPct val="120000"/>
              </a:lnSpc>
              <a:buFont typeface="Wingdings" pitchFamily="2" charset="2"/>
              <a:buChar char="Ø"/>
            </a:pPr>
            <a:r>
              <a:rPr lang="zh-CN" altLang="en-US" sz="2600" dirty="0">
                <a:ea typeface="宋体" pitchFamily="2" charset="-122"/>
              </a:rPr>
              <a:t> </a:t>
            </a:r>
            <a:r>
              <a:rPr lang="zh-CN" altLang="en-US" sz="2000" dirty="0">
                <a:ea typeface="宋体" pitchFamily="2" charset="-122"/>
              </a:rPr>
              <a:t>描述系统当前工作状态</a:t>
            </a:r>
          </a:p>
          <a:p>
            <a:pPr lvl="2">
              <a:lnSpc>
                <a:spcPct val="120000"/>
              </a:lnSpc>
              <a:buFont typeface="Wingdings" pitchFamily="2" charset="2"/>
              <a:buChar char="Ø"/>
            </a:pPr>
            <a:r>
              <a:rPr lang="zh-CN" altLang="en-US" sz="2000" dirty="0">
                <a:ea typeface="宋体" pitchFamily="2" charset="-122"/>
              </a:rPr>
              <a:t> 描述运行环境</a:t>
            </a:r>
          </a:p>
          <a:p>
            <a:pPr lvl="1">
              <a:lnSpc>
                <a:spcPct val="120000"/>
              </a:lnSpc>
              <a:buSzPct val="75000"/>
              <a:buFont typeface="Wingdings" pitchFamily="2" charset="2"/>
              <a:buChar char="n"/>
            </a:pPr>
            <a:r>
              <a:rPr lang="zh-CN" altLang="en-US" sz="2200" dirty="0">
                <a:ea typeface="宋体" pitchFamily="2" charset="-122"/>
              </a:rPr>
              <a:t>这些信息将送到</a:t>
            </a:r>
            <a:r>
              <a:rPr lang="en-US" sz="2200" dirty="0">
                <a:ea typeface="宋体" pitchFamily="2" charset="-122"/>
              </a:rPr>
              <a:t>SQL</a:t>
            </a:r>
            <a:r>
              <a:rPr lang="zh-CN" altLang="en-US" sz="2200" dirty="0">
                <a:ea typeface="宋体" pitchFamily="2" charset="-122"/>
              </a:rPr>
              <a:t>通信区</a:t>
            </a:r>
            <a:r>
              <a:rPr lang="en-US" sz="2200" dirty="0">
                <a:ea typeface="宋体" pitchFamily="2" charset="-122"/>
              </a:rPr>
              <a:t>SQLCA</a:t>
            </a:r>
            <a:r>
              <a:rPr lang="zh-CN" altLang="en-US" sz="2200" dirty="0">
                <a:ea typeface="宋体" pitchFamily="2" charset="-122"/>
              </a:rPr>
              <a:t>中</a:t>
            </a:r>
          </a:p>
          <a:p>
            <a:pPr lvl="1">
              <a:lnSpc>
                <a:spcPct val="120000"/>
              </a:lnSpc>
              <a:buSzPct val="75000"/>
              <a:buFont typeface="Wingdings" pitchFamily="2" charset="2"/>
              <a:buChar char="n"/>
            </a:pPr>
            <a:r>
              <a:rPr lang="zh-CN" altLang="en-US" sz="2200" dirty="0">
                <a:ea typeface="宋体" pitchFamily="2" charset="-122"/>
              </a:rPr>
              <a:t>应用程序从</a:t>
            </a:r>
            <a:r>
              <a:rPr lang="en-US" sz="2200" dirty="0">
                <a:ea typeface="宋体" pitchFamily="2" charset="-122"/>
              </a:rPr>
              <a:t>SQLCA</a:t>
            </a:r>
            <a:r>
              <a:rPr lang="zh-CN" altLang="en-US" sz="2200" dirty="0">
                <a:ea typeface="宋体" pitchFamily="2" charset="-122"/>
              </a:rPr>
              <a:t>中取出这些状态信息，据此决定接下来执行的语句</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l"/>
            <a:r>
              <a:rPr lang="zh-CN" altLang="en-US" sz="3200">
                <a:ea typeface="宋体" pitchFamily="2" charset="-122"/>
              </a:rPr>
              <a:t>建立连接代码</a:t>
            </a:r>
          </a:p>
        </p:txBody>
      </p:sp>
      <p:sp>
        <p:nvSpPr>
          <p:cNvPr id="115715" name="Rectangle 3"/>
          <p:cNvSpPr>
            <a:spLocks noGrp="1" noChangeArrowheads="1"/>
          </p:cNvSpPr>
          <p:nvPr>
            <p:ph type="body" idx="1"/>
          </p:nvPr>
        </p:nvSpPr>
        <p:spPr/>
        <p:txBody>
          <a:bodyPr/>
          <a:lstStyle/>
          <a:p>
            <a:pPr>
              <a:lnSpc>
                <a:spcPct val="90000"/>
              </a:lnSpc>
              <a:buFont typeface="Wingdings" pitchFamily="2" charset="2"/>
              <a:buNone/>
            </a:pPr>
            <a:r>
              <a:rPr lang="zh-CN" altLang="en-US" sz="2200">
                <a:ea typeface="宋体" pitchFamily="2" charset="-122"/>
              </a:rPr>
              <a:t>【例】创建数据源---第三步：建立连接</a:t>
            </a:r>
          </a:p>
          <a:p>
            <a:pPr>
              <a:lnSpc>
                <a:spcPct val="90000"/>
              </a:lnSpc>
              <a:buFont typeface="Wingdings" pitchFamily="2" charset="2"/>
              <a:buNone/>
            </a:pPr>
            <a:r>
              <a:rPr lang="zh-CN" altLang="en-US" sz="2000">
                <a:ea typeface="宋体" pitchFamily="2" charset="-122"/>
              </a:rPr>
              <a:t>/* Step 3 :建立连接 */</a:t>
            </a:r>
          </a:p>
          <a:p>
            <a:pPr>
              <a:lnSpc>
                <a:spcPct val="90000"/>
              </a:lnSpc>
              <a:buFont typeface="Wingdings" pitchFamily="2" charset="2"/>
              <a:buNone/>
            </a:pPr>
            <a:r>
              <a:rPr lang="zh-CN" altLang="en-US" sz="2000">
                <a:ea typeface="宋体" pitchFamily="2" charset="-122"/>
              </a:rPr>
              <a:t>ret=SQLAllocHandle(SQL_HANDLE_DBC， kinghenv， &amp;kinghdbc);</a:t>
            </a:r>
          </a:p>
          <a:p>
            <a:pPr>
              <a:lnSpc>
                <a:spcPct val="90000"/>
              </a:lnSpc>
              <a:buFont typeface="Wingdings" pitchFamily="2" charset="2"/>
              <a:buNone/>
            </a:pPr>
            <a:r>
              <a:rPr lang="zh-CN" altLang="en-US" sz="2000">
                <a:ea typeface="宋体" pitchFamily="2" charset="-122"/>
              </a:rPr>
              <a:t>ret=SQLAllocHandle(SQL_HANDLE_DBC， serverhenv， &amp;serverhdbc);</a:t>
            </a:r>
          </a:p>
          <a:p>
            <a:pPr>
              <a:lnSpc>
                <a:spcPct val="90000"/>
              </a:lnSpc>
              <a:buFont typeface="Wingdings" pitchFamily="2" charset="2"/>
              <a:buNone/>
            </a:pPr>
            <a:r>
              <a:rPr lang="zh-CN" altLang="en-US" sz="2000">
                <a:ea typeface="宋体" pitchFamily="2" charset="-122"/>
              </a:rPr>
              <a:t>ret=SQLConnect(kinghdbc，"KingbaseES ODBC"，SQL_NTS， "SYSTEM"，SQL_NTS， "MANAGER"，SQL_NTS);</a:t>
            </a:r>
          </a:p>
          <a:p>
            <a:pPr>
              <a:lnSpc>
                <a:spcPct val="90000"/>
              </a:lnSpc>
              <a:buFont typeface="Wingdings" pitchFamily="2" charset="2"/>
              <a:buNone/>
            </a:pPr>
            <a:r>
              <a:rPr lang="zh-CN" altLang="en-US" sz="2000">
                <a:ea typeface="宋体" pitchFamily="2" charset="-122"/>
              </a:rPr>
              <a:t>if (!SQL_SUCCEEDED(ret))//连接失败时返回错误值</a:t>
            </a:r>
          </a:p>
          <a:p>
            <a:pPr>
              <a:lnSpc>
                <a:spcPct val="90000"/>
              </a:lnSpc>
              <a:buFont typeface="Wingdings" pitchFamily="2" charset="2"/>
              <a:buNone/>
            </a:pPr>
            <a:r>
              <a:rPr lang="zh-CN" altLang="en-US" sz="2000">
                <a:ea typeface="宋体" pitchFamily="2" charset="-122"/>
              </a:rPr>
              <a:t>	return-1;</a:t>
            </a:r>
          </a:p>
          <a:p>
            <a:pPr>
              <a:lnSpc>
                <a:spcPct val="90000"/>
              </a:lnSpc>
              <a:buFont typeface="Wingdings" pitchFamily="2" charset="2"/>
              <a:buNone/>
            </a:pPr>
            <a:r>
              <a:rPr lang="zh-CN" altLang="en-US" sz="2000">
                <a:ea typeface="宋体" pitchFamily="2" charset="-122"/>
              </a:rPr>
              <a:t>ret=SQLConnect(serverhdbc， "SQLServer"， SQL_NTS， "sa"，</a:t>
            </a:r>
          </a:p>
          <a:p>
            <a:pPr>
              <a:lnSpc>
                <a:spcPct val="90000"/>
              </a:lnSpc>
              <a:buFont typeface="Wingdings" pitchFamily="2" charset="2"/>
              <a:buNone/>
            </a:pPr>
            <a:r>
              <a:rPr lang="zh-CN" altLang="en-US" sz="2000">
                <a:ea typeface="宋体" pitchFamily="2" charset="-122"/>
              </a:rPr>
              <a:t>	SQL_NTS，"sa"，SQL_NTS);</a:t>
            </a:r>
          </a:p>
          <a:p>
            <a:pPr>
              <a:lnSpc>
                <a:spcPct val="90000"/>
              </a:lnSpc>
              <a:buFont typeface="Wingdings" pitchFamily="2" charset="2"/>
              <a:buNone/>
            </a:pPr>
            <a:r>
              <a:rPr lang="zh-CN" altLang="en-US" sz="2000">
                <a:ea typeface="宋体" pitchFamily="2" charset="-122"/>
              </a:rPr>
              <a:t>if (!SQL_SUCCEEDED(ret) )		    //连接失败时返回错误值</a:t>
            </a:r>
          </a:p>
          <a:p>
            <a:pPr>
              <a:lnSpc>
                <a:spcPct val="90000"/>
              </a:lnSpc>
              <a:buFont typeface="Wingdings" pitchFamily="2" charset="2"/>
              <a:buNone/>
            </a:pPr>
            <a:r>
              <a:rPr lang="zh-CN" altLang="en-US" sz="2000">
                <a:ea typeface="宋体" pitchFamily="2" charset="-122"/>
              </a:rPr>
              <a:t>	return -1;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a:r>
              <a:rPr lang="zh-CN" altLang="en-US" sz="3200">
                <a:ea typeface="宋体" pitchFamily="2" charset="-122"/>
              </a:rPr>
              <a:t>四、分配语句句柄</a:t>
            </a:r>
          </a:p>
        </p:txBody>
      </p:sp>
      <p:sp>
        <p:nvSpPr>
          <p:cNvPr id="116739" name="Rectangle 3"/>
          <p:cNvSpPr>
            <a:spLocks noGrp="1" noChangeArrowheads="1"/>
          </p:cNvSpPr>
          <p:nvPr>
            <p:ph type="body" idx="1"/>
          </p:nvPr>
        </p:nvSpPr>
        <p:spPr>
          <a:xfrm>
            <a:off x="457200" y="1123950"/>
            <a:ext cx="8435975" cy="3889375"/>
          </a:xfrm>
        </p:spPr>
        <p:txBody>
          <a:bodyPr/>
          <a:lstStyle/>
          <a:p>
            <a:pPr>
              <a:lnSpc>
                <a:spcPct val="150000"/>
              </a:lnSpc>
            </a:pPr>
            <a:r>
              <a:rPr lang="zh-CN" altLang="en-US" sz="1800">
                <a:ea typeface="宋体" pitchFamily="2" charset="-122"/>
              </a:rPr>
              <a:t>处理任何SQL语句之前，应用程序还需要首先分配一个语句句柄 </a:t>
            </a:r>
          </a:p>
          <a:p>
            <a:pPr>
              <a:lnSpc>
                <a:spcPct val="150000"/>
              </a:lnSpc>
            </a:pPr>
            <a:r>
              <a:rPr lang="zh-CN" altLang="en-US" sz="1800">
                <a:ea typeface="宋体" pitchFamily="2" charset="-122"/>
              </a:rPr>
              <a:t>语句句柄含有具体的SQL语句以及输出的结果集等信息 </a:t>
            </a:r>
          </a:p>
          <a:p>
            <a:pPr>
              <a:lnSpc>
                <a:spcPct val="150000"/>
              </a:lnSpc>
            </a:pPr>
            <a:r>
              <a:rPr lang="zh-CN" altLang="en-US" sz="1800">
                <a:ea typeface="宋体" pitchFamily="2" charset="-122"/>
              </a:rPr>
              <a:t>上例中分配了两个语句句柄：</a:t>
            </a:r>
          </a:p>
          <a:p>
            <a:pPr lvl="1">
              <a:lnSpc>
                <a:spcPct val="150000"/>
              </a:lnSpc>
            </a:pPr>
            <a:r>
              <a:rPr lang="zh-CN" altLang="en-US" sz="1800">
                <a:ea typeface="宋体" pitchFamily="2" charset="-122"/>
              </a:rPr>
              <a:t>一个用来从KingbaseES中读取数据产生结果集（kinghstmt）</a:t>
            </a:r>
          </a:p>
          <a:p>
            <a:pPr lvl="1">
              <a:lnSpc>
                <a:spcPct val="150000"/>
              </a:lnSpc>
            </a:pPr>
            <a:r>
              <a:rPr lang="zh-CN" altLang="en-US" sz="1800">
                <a:ea typeface="宋体" pitchFamily="2" charset="-122"/>
              </a:rPr>
              <a:t>一个用来向SQLSERVER插入数据（serverhstmt） </a:t>
            </a:r>
          </a:p>
          <a:p>
            <a:pPr>
              <a:lnSpc>
                <a:spcPct val="150000"/>
              </a:lnSpc>
            </a:pPr>
            <a:r>
              <a:rPr lang="zh-CN" altLang="en-US" sz="1800">
                <a:ea typeface="宋体" pitchFamily="2" charset="-122"/>
              </a:rPr>
              <a:t>应用程序还可以通过SQLtStmtAttr来设置语句属性（也可以使用默认值） </a:t>
            </a:r>
            <a:r>
              <a:rPr lang="zh-CN" altLang="en-US" sz="2000">
                <a:ea typeface="宋体" pitchFamily="2" charset="-122"/>
              </a:rPr>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l"/>
            <a:r>
              <a:rPr lang="zh-CN" altLang="en-US" sz="3200">
                <a:ea typeface="宋体" pitchFamily="2" charset="-122"/>
              </a:rPr>
              <a:t>分配语句句柄代码</a:t>
            </a:r>
          </a:p>
        </p:txBody>
      </p:sp>
      <p:sp>
        <p:nvSpPr>
          <p:cNvPr id="117763" name="Rectangle 3"/>
          <p:cNvSpPr>
            <a:spLocks noGrp="1" noChangeArrowheads="1"/>
          </p:cNvSpPr>
          <p:nvPr>
            <p:ph type="body" idx="1"/>
          </p:nvPr>
        </p:nvSpPr>
        <p:spPr>
          <a:xfrm>
            <a:off x="457200" y="1123950"/>
            <a:ext cx="8229600" cy="4495800"/>
          </a:xfrm>
        </p:spPr>
        <p:txBody>
          <a:bodyPr/>
          <a:lstStyle/>
          <a:p>
            <a:pPr>
              <a:lnSpc>
                <a:spcPct val="90000"/>
              </a:lnSpc>
              <a:buFont typeface="Wingdings" pitchFamily="2" charset="2"/>
              <a:buNone/>
            </a:pPr>
            <a:r>
              <a:rPr lang="zh-CN" altLang="en-US" sz="2200">
                <a:ea typeface="宋体" pitchFamily="2" charset="-122"/>
              </a:rPr>
              <a:t>【例】创建数据源---第四步</a:t>
            </a:r>
          </a:p>
          <a:p>
            <a:pPr>
              <a:lnSpc>
                <a:spcPct val="130000"/>
              </a:lnSpc>
              <a:buFont typeface="Wingdings" pitchFamily="2" charset="2"/>
              <a:buNone/>
            </a:pPr>
            <a:endParaRPr lang="zh-CN" altLang="en-US" sz="2000">
              <a:ea typeface="宋体" pitchFamily="2" charset="-122"/>
            </a:endParaRPr>
          </a:p>
          <a:p>
            <a:pPr>
              <a:lnSpc>
                <a:spcPct val="130000"/>
              </a:lnSpc>
              <a:buFont typeface="Wingdings" pitchFamily="2" charset="2"/>
              <a:buNone/>
            </a:pPr>
            <a:r>
              <a:rPr lang="zh-CN" altLang="en-US" sz="2000">
                <a:ea typeface="宋体" pitchFamily="2" charset="-122"/>
              </a:rPr>
              <a:t>/* Step 4 :初始化语句句柄 */</a:t>
            </a:r>
          </a:p>
          <a:p>
            <a:pPr>
              <a:lnSpc>
                <a:spcPct val="130000"/>
              </a:lnSpc>
              <a:buFont typeface="Wingdings" pitchFamily="2" charset="2"/>
              <a:buNone/>
            </a:pPr>
            <a:r>
              <a:rPr lang="zh-CN" altLang="en-US" sz="2000">
                <a:ea typeface="宋体" pitchFamily="2" charset="-122"/>
              </a:rPr>
              <a:t>ret=SQLAllocHandle(SQL_HANDLE_STMT， kinghdbc， &amp;kinghstmt);</a:t>
            </a:r>
          </a:p>
          <a:p>
            <a:pPr>
              <a:lnSpc>
                <a:spcPct val="130000"/>
              </a:lnSpc>
              <a:buFont typeface="Wingdings" pitchFamily="2" charset="2"/>
              <a:buNone/>
            </a:pPr>
            <a:r>
              <a:rPr lang="zh-CN" altLang="en-US" sz="2000">
                <a:ea typeface="宋体" pitchFamily="2" charset="-122"/>
              </a:rPr>
              <a:t>ret=SQLSetStmtAttr(kinghstmt，SQL_ATTR_ROW_BIND_TYPE， (SQLPOINTER)</a:t>
            </a:r>
          </a:p>
          <a:p>
            <a:pPr>
              <a:lnSpc>
                <a:spcPct val="130000"/>
              </a:lnSpc>
              <a:buFont typeface="Wingdings" pitchFamily="2" charset="2"/>
              <a:buNone/>
            </a:pPr>
            <a:r>
              <a:rPr lang="zh-CN" altLang="en-US" sz="2000">
                <a:ea typeface="宋体" pitchFamily="2" charset="-122"/>
              </a:rPr>
              <a:t>    SQL_BIND_BY_COLUMN，SQL_IS_INTEGER );</a:t>
            </a:r>
          </a:p>
          <a:p>
            <a:pPr>
              <a:lnSpc>
                <a:spcPct val="130000"/>
              </a:lnSpc>
              <a:buFont typeface="Wingdings" pitchFamily="2" charset="2"/>
              <a:buNone/>
            </a:pPr>
            <a:r>
              <a:rPr lang="zh-CN" altLang="en-US" sz="2000">
                <a:ea typeface="宋体" pitchFamily="2" charset="-122"/>
              </a:rPr>
              <a:t>ret=SQLAllocHandle(SQL_HANDLE_STMT， serverhdbc， &amp;serverhstmt);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l"/>
            <a:r>
              <a:rPr lang="zh-CN" altLang="en-US" sz="3200">
                <a:ea typeface="宋体" pitchFamily="2" charset="-122"/>
              </a:rPr>
              <a:t>五、 执行</a:t>
            </a:r>
            <a:r>
              <a:rPr lang="en-US" sz="3200">
                <a:ea typeface="宋体" pitchFamily="2" charset="-122"/>
              </a:rPr>
              <a:t>SQL</a:t>
            </a:r>
            <a:r>
              <a:rPr lang="zh-CN" altLang="en-US" sz="3200">
                <a:ea typeface="宋体" pitchFamily="2" charset="-122"/>
              </a:rPr>
              <a:t>语句</a:t>
            </a:r>
          </a:p>
        </p:txBody>
      </p:sp>
      <p:sp>
        <p:nvSpPr>
          <p:cNvPr id="118787" name="Rectangle 3"/>
          <p:cNvSpPr>
            <a:spLocks noGrp="1" noChangeArrowheads="1"/>
          </p:cNvSpPr>
          <p:nvPr>
            <p:ph type="body" idx="1"/>
          </p:nvPr>
        </p:nvSpPr>
        <p:spPr>
          <a:xfrm>
            <a:off x="468313" y="1196975"/>
            <a:ext cx="8424862" cy="4495800"/>
          </a:xfrm>
        </p:spPr>
        <p:txBody>
          <a:bodyPr/>
          <a:lstStyle/>
          <a:p>
            <a:pPr>
              <a:lnSpc>
                <a:spcPct val="130000"/>
              </a:lnSpc>
            </a:pPr>
            <a:r>
              <a:rPr lang="zh-CN" altLang="en-US" sz="2400">
                <a:ea typeface="宋体" pitchFamily="2" charset="-122"/>
              </a:rPr>
              <a:t>应用程序处理</a:t>
            </a:r>
            <a:r>
              <a:rPr lang="en-US" sz="2400">
                <a:ea typeface="宋体" pitchFamily="2" charset="-122"/>
              </a:rPr>
              <a:t>SQL</a:t>
            </a:r>
            <a:r>
              <a:rPr lang="zh-CN" altLang="en-US" sz="2400">
                <a:ea typeface="宋体" pitchFamily="2" charset="-122"/>
              </a:rPr>
              <a:t>语句的两种方式：</a:t>
            </a:r>
          </a:p>
          <a:p>
            <a:pPr lvl="1">
              <a:lnSpc>
                <a:spcPct val="130000"/>
              </a:lnSpc>
            </a:pPr>
            <a:r>
              <a:rPr lang="zh-CN" altLang="en-US" sz="2200">
                <a:ea typeface="宋体" pitchFamily="2" charset="-122"/>
              </a:rPr>
              <a:t>预处理（</a:t>
            </a:r>
            <a:r>
              <a:rPr lang="en-US" sz="2200">
                <a:ea typeface="宋体" pitchFamily="2" charset="-122"/>
              </a:rPr>
              <a:t>SQLPrepare</a:t>
            </a:r>
            <a:r>
              <a:rPr lang="zh-CN" altLang="en-US" sz="2200">
                <a:ea typeface="宋体" pitchFamily="2" charset="-122"/>
              </a:rPr>
              <a:t>、</a:t>
            </a:r>
            <a:r>
              <a:rPr lang="en-US" sz="2200">
                <a:ea typeface="宋体" pitchFamily="2" charset="-122"/>
              </a:rPr>
              <a:t>SQLExecute</a:t>
            </a:r>
            <a:r>
              <a:rPr lang="zh-CN" altLang="en-US" sz="2200">
                <a:ea typeface="宋体" pitchFamily="2" charset="-122"/>
              </a:rPr>
              <a:t>适用于语句的多次执行）</a:t>
            </a:r>
          </a:p>
          <a:p>
            <a:pPr lvl="1">
              <a:lnSpc>
                <a:spcPct val="130000"/>
              </a:lnSpc>
            </a:pPr>
            <a:r>
              <a:rPr lang="zh-CN" altLang="en-US" sz="2200">
                <a:ea typeface="宋体" pitchFamily="2" charset="-122"/>
              </a:rPr>
              <a:t>直接执行（</a:t>
            </a:r>
            <a:r>
              <a:rPr lang="en-US" sz="2200">
                <a:ea typeface="宋体" pitchFamily="2" charset="-122"/>
              </a:rPr>
              <a:t>SQLExecdirect</a:t>
            </a:r>
            <a:r>
              <a:rPr lang="zh-CN" altLang="en-US" sz="2200">
                <a:ea typeface="宋体" pitchFamily="2" charset="-122"/>
              </a:rPr>
              <a:t>）</a:t>
            </a:r>
            <a:r>
              <a:rPr lang="zh-CN" altLang="en-US">
                <a:ea typeface="宋体" pitchFamily="2" charset="-122"/>
              </a:rPr>
              <a:t> </a:t>
            </a:r>
          </a:p>
          <a:p>
            <a:pPr>
              <a:lnSpc>
                <a:spcPct val="130000"/>
              </a:lnSpc>
            </a:pPr>
            <a:r>
              <a:rPr lang="zh-CN" altLang="en-US" sz="2400">
                <a:ea typeface="宋体" pitchFamily="2" charset="-122"/>
              </a:rPr>
              <a:t>如果</a:t>
            </a:r>
            <a:r>
              <a:rPr lang="en-US" sz="2400">
                <a:ea typeface="宋体" pitchFamily="2" charset="-122"/>
              </a:rPr>
              <a:t>SQL</a:t>
            </a:r>
            <a:r>
              <a:rPr lang="zh-CN" altLang="en-US" sz="2400">
                <a:ea typeface="宋体" pitchFamily="2" charset="-122"/>
              </a:rPr>
              <a:t>语句含有参数，应用程序为每个参数调用</a:t>
            </a:r>
            <a:r>
              <a:rPr lang="en-US" sz="2400">
                <a:ea typeface="宋体" pitchFamily="2" charset="-122"/>
              </a:rPr>
              <a:t>SQLBindParameter</a:t>
            </a:r>
            <a:r>
              <a:rPr lang="zh-CN" altLang="en-US" sz="2400">
                <a:ea typeface="宋体" pitchFamily="2" charset="-122"/>
              </a:rPr>
              <a:t>，并把它们绑定至应用程序变量</a:t>
            </a:r>
            <a:r>
              <a:rPr lang="zh-CN" altLang="en-US">
                <a:ea typeface="宋体" pitchFamily="2" charset="-122"/>
              </a:rPr>
              <a:t> </a:t>
            </a:r>
          </a:p>
          <a:p>
            <a:pPr>
              <a:lnSpc>
                <a:spcPct val="130000"/>
              </a:lnSpc>
            </a:pPr>
            <a:r>
              <a:rPr lang="zh-CN" altLang="en-US" sz="2400">
                <a:ea typeface="宋体" pitchFamily="2" charset="-122"/>
              </a:rPr>
              <a:t>应用程序可以直接通过改变应用程序缓冲区的内容从而在程序中动态的改变</a:t>
            </a:r>
            <a:r>
              <a:rPr lang="en-US" sz="2400">
                <a:ea typeface="宋体" pitchFamily="2" charset="-122"/>
              </a:rPr>
              <a:t>SQL</a:t>
            </a:r>
            <a:r>
              <a:rPr lang="zh-CN" altLang="en-US" sz="2400">
                <a:ea typeface="宋体" pitchFamily="2" charset="-122"/>
              </a:rPr>
              <a:t>语句的具体执行</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l"/>
            <a:r>
              <a:rPr lang="zh-CN" altLang="en-US" sz="3200">
                <a:ea typeface="宋体" pitchFamily="2" charset="-122"/>
              </a:rPr>
              <a:t>执行</a:t>
            </a:r>
            <a:r>
              <a:rPr lang="en-US" sz="3200">
                <a:ea typeface="宋体" pitchFamily="2" charset="-122"/>
              </a:rPr>
              <a:t>SQL</a:t>
            </a:r>
            <a:r>
              <a:rPr lang="zh-CN" altLang="en-US" sz="3200">
                <a:ea typeface="宋体" pitchFamily="2" charset="-122"/>
              </a:rPr>
              <a:t>语句</a:t>
            </a:r>
          </a:p>
        </p:txBody>
      </p:sp>
      <p:sp>
        <p:nvSpPr>
          <p:cNvPr id="119811" name="Rectangle 3"/>
          <p:cNvSpPr>
            <a:spLocks noGrp="1" noChangeArrowheads="1"/>
          </p:cNvSpPr>
          <p:nvPr>
            <p:ph type="body" idx="1"/>
          </p:nvPr>
        </p:nvSpPr>
        <p:spPr/>
        <p:txBody>
          <a:bodyPr/>
          <a:lstStyle/>
          <a:p>
            <a:pPr>
              <a:lnSpc>
                <a:spcPct val="120000"/>
              </a:lnSpc>
            </a:pPr>
            <a:r>
              <a:rPr lang="zh-CN" altLang="en-US" sz="2200">
                <a:ea typeface="宋体" pitchFamily="2" charset="-122"/>
              </a:rPr>
              <a:t>应用程序根据语句的类型进行的处理</a:t>
            </a:r>
          </a:p>
          <a:p>
            <a:pPr lvl="1">
              <a:lnSpc>
                <a:spcPct val="120000"/>
              </a:lnSpc>
            </a:pPr>
            <a:r>
              <a:rPr lang="zh-CN" altLang="en-US" sz="2000">
                <a:ea typeface="宋体" pitchFamily="2" charset="-122"/>
              </a:rPr>
              <a:t>有结果集的语句（select或是编目函数），则进行结果集处理。</a:t>
            </a:r>
          </a:p>
          <a:p>
            <a:pPr lvl="1">
              <a:lnSpc>
                <a:spcPct val="120000"/>
              </a:lnSpc>
            </a:pPr>
            <a:r>
              <a:rPr lang="zh-CN" altLang="en-US" sz="2000">
                <a:ea typeface="宋体" pitchFamily="2" charset="-122"/>
              </a:rPr>
              <a:t>没有结果集的函数，可以直接利用本语句句柄继续执行新的语句或是获取行计数（本次执行所影响的行数）之后继续执行。</a:t>
            </a:r>
            <a:r>
              <a:rPr lang="zh-CN" altLang="en-US" sz="2200">
                <a:ea typeface="宋体" pitchFamily="2" charset="-122"/>
              </a:rPr>
              <a:t> </a:t>
            </a:r>
          </a:p>
          <a:p>
            <a:pPr>
              <a:lnSpc>
                <a:spcPct val="120000"/>
              </a:lnSpc>
            </a:pPr>
            <a:r>
              <a:rPr lang="zh-CN" altLang="en-US" sz="2200">
                <a:ea typeface="宋体" pitchFamily="2" charset="-122"/>
              </a:rPr>
              <a:t>在上例中，使用SQLExecdirect获取KingbaseES中的结果集，并将结果集根据各列不同的数据类型绑定到用户程序缓冲区 </a:t>
            </a:r>
          </a:p>
          <a:p>
            <a:pPr>
              <a:lnSpc>
                <a:spcPct val="120000"/>
              </a:lnSpc>
            </a:pPr>
            <a:r>
              <a:rPr lang="zh-CN" altLang="en-US" sz="2200">
                <a:ea typeface="宋体" pitchFamily="2" charset="-122"/>
              </a:rPr>
              <a:t>在插入数据时，采用了预编译的方式，首先通过SQLPrepare来预处理SQL语句，将每一列绑定到用户缓冲区 </a:t>
            </a:r>
          </a:p>
          <a:p>
            <a:pPr>
              <a:lnSpc>
                <a:spcPct val="120000"/>
              </a:lnSpc>
            </a:pPr>
            <a:r>
              <a:rPr lang="zh-CN" altLang="en-US" sz="2200">
                <a:ea typeface="宋体" pitchFamily="2" charset="-122"/>
              </a:rPr>
              <a:t>应用程序可以直接修改结果集缓冲区的内容</a:t>
            </a:r>
            <a:r>
              <a:rPr lang="zh-CN" altLang="en-US" sz="2400">
                <a:ea typeface="宋体" pitchFamily="2" charset="-122"/>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l"/>
            <a:r>
              <a:rPr lang="zh-CN" altLang="en-US" sz="3200">
                <a:ea typeface="宋体" pitchFamily="2" charset="-122"/>
              </a:rPr>
              <a:t>程序源码</a:t>
            </a:r>
          </a:p>
        </p:txBody>
      </p:sp>
      <p:sp>
        <p:nvSpPr>
          <p:cNvPr id="120835" name="Rectangle 3"/>
          <p:cNvSpPr>
            <a:spLocks noGrp="1" noChangeArrowheads="1"/>
          </p:cNvSpPr>
          <p:nvPr>
            <p:ph type="body" idx="1"/>
          </p:nvPr>
        </p:nvSpPr>
        <p:spPr>
          <a:xfrm>
            <a:off x="323850" y="1268413"/>
            <a:ext cx="8712200" cy="4767262"/>
          </a:xfrm>
        </p:spPr>
        <p:txBody>
          <a:bodyPr/>
          <a:lstStyle/>
          <a:p>
            <a:pPr>
              <a:lnSpc>
                <a:spcPct val="80000"/>
              </a:lnSpc>
              <a:buFont typeface="Wingdings" pitchFamily="2" charset="2"/>
              <a:buNone/>
            </a:pPr>
            <a:r>
              <a:rPr lang="zh-CN" altLang="en-US" sz="2000" b="1">
                <a:ea typeface="宋体" pitchFamily="2" charset="-122"/>
              </a:rPr>
              <a:t>【例】创建数据源</a:t>
            </a:r>
            <a:r>
              <a:rPr lang="en-US" sz="2000" b="1">
                <a:ea typeface="宋体" pitchFamily="2" charset="-122"/>
              </a:rPr>
              <a:t>---</a:t>
            </a:r>
            <a:r>
              <a:rPr lang="zh-CN" altLang="en-US" sz="2000" b="1">
                <a:ea typeface="宋体" pitchFamily="2" charset="-122"/>
              </a:rPr>
              <a:t>第五步：执行</a:t>
            </a:r>
            <a:r>
              <a:rPr lang="en-US" sz="2000" b="1">
                <a:ea typeface="宋体" pitchFamily="2" charset="-122"/>
              </a:rPr>
              <a:t>SQL</a:t>
            </a:r>
            <a:r>
              <a:rPr lang="zh-CN" altLang="en-US" sz="2000" b="1">
                <a:ea typeface="宋体" pitchFamily="2" charset="-122"/>
              </a:rPr>
              <a:t>语句</a:t>
            </a:r>
          </a:p>
          <a:p>
            <a:pPr>
              <a:lnSpc>
                <a:spcPct val="80000"/>
              </a:lnSpc>
              <a:buFont typeface="Wingdings" pitchFamily="2" charset="2"/>
              <a:buNone/>
            </a:pPr>
            <a:endParaRPr lang="zh-CN" altLang="en-US" sz="1800">
              <a:ea typeface="宋体" pitchFamily="2" charset="-122"/>
            </a:endParaRPr>
          </a:p>
          <a:p>
            <a:pPr>
              <a:lnSpc>
                <a:spcPct val="90000"/>
              </a:lnSpc>
              <a:buFont typeface="Wingdings" pitchFamily="2" charset="2"/>
              <a:buNone/>
            </a:pPr>
            <a:r>
              <a:rPr lang="en-US" sz="1800">
                <a:ea typeface="宋体" pitchFamily="2" charset="-122"/>
              </a:rPr>
              <a:t>/* Step 5 :</a:t>
            </a:r>
            <a:r>
              <a:rPr lang="zh-CN" altLang="en-US" sz="1800">
                <a:ea typeface="宋体" pitchFamily="2" charset="-122"/>
              </a:rPr>
              <a:t>两种方式执行语句 *</a:t>
            </a:r>
            <a:r>
              <a:rPr lang="en-US" sz="1800">
                <a:ea typeface="宋体" pitchFamily="2" charset="-122"/>
              </a:rPr>
              <a:t>/</a:t>
            </a:r>
          </a:p>
          <a:p>
            <a:pPr>
              <a:lnSpc>
                <a:spcPct val="90000"/>
              </a:lnSpc>
              <a:buFont typeface="Wingdings" pitchFamily="2" charset="2"/>
              <a:buNone/>
            </a:pPr>
            <a:r>
              <a:rPr lang="en-US" sz="1800">
                <a:ea typeface="宋体" pitchFamily="2" charset="-122"/>
              </a:rPr>
              <a:t>/* </a:t>
            </a:r>
            <a:r>
              <a:rPr lang="zh-CN" altLang="en-US" sz="1800">
                <a:ea typeface="宋体" pitchFamily="2" charset="-122"/>
              </a:rPr>
              <a:t>预编译带有参数的语句 *</a:t>
            </a:r>
            <a:r>
              <a:rPr lang="en-US" sz="1800">
                <a:ea typeface="宋体" pitchFamily="2" charset="-122"/>
              </a:rPr>
              <a:t>/</a:t>
            </a:r>
          </a:p>
          <a:p>
            <a:pPr>
              <a:lnSpc>
                <a:spcPct val="90000"/>
              </a:lnSpc>
              <a:buFont typeface="Wingdings" pitchFamily="2" charset="2"/>
              <a:buNone/>
            </a:pPr>
            <a:r>
              <a:rPr lang="en-US" sz="1800">
                <a:ea typeface="宋体" pitchFamily="2" charset="-122"/>
              </a:rPr>
              <a:t>ret=SQLPrepare(serverhstmt</a:t>
            </a:r>
            <a:r>
              <a:rPr lang="zh-CN" altLang="en-US" sz="1800">
                <a:ea typeface="宋体" pitchFamily="2" charset="-122"/>
              </a:rPr>
              <a:t>，</a:t>
            </a:r>
            <a:r>
              <a:rPr lang="en-US" sz="1800">
                <a:ea typeface="宋体" pitchFamily="2" charset="-122"/>
              </a:rPr>
              <a:t>"INSERT INTO STUDENT(SNO</a:t>
            </a:r>
            <a:r>
              <a:rPr lang="zh-CN" altLang="en-US" sz="1800">
                <a:ea typeface="宋体" pitchFamily="2" charset="-122"/>
              </a:rPr>
              <a:t>，</a:t>
            </a:r>
            <a:r>
              <a:rPr lang="en-US" sz="1800">
                <a:ea typeface="宋体" pitchFamily="2" charset="-122"/>
              </a:rPr>
              <a:t>SNAME</a:t>
            </a:r>
            <a:r>
              <a:rPr lang="zh-CN" altLang="en-US" sz="1800">
                <a:ea typeface="宋体" pitchFamily="2" charset="-122"/>
              </a:rPr>
              <a:t>，</a:t>
            </a:r>
            <a:r>
              <a:rPr lang="en-US" sz="1800">
                <a:ea typeface="宋体" pitchFamily="2" charset="-122"/>
              </a:rPr>
              <a:t>SSEX</a:t>
            </a:r>
            <a:r>
              <a:rPr lang="zh-CN" altLang="en-US" sz="1800">
                <a:ea typeface="宋体" pitchFamily="2" charset="-122"/>
              </a:rPr>
              <a:t>， </a:t>
            </a:r>
            <a:r>
              <a:rPr lang="en-US" sz="1800">
                <a:ea typeface="宋体" pitchFamily="2" charset="-122"/>
              </a:rPr>
              <a:t>SAGE</a:t>
            </a:r>
            <a:r>
              <a:rPr lang="zh-CN" altLang="en-US" sz="1800">
                <a:ea typeface="宋体" pitchFamily="2" charset="-122"/>
              </a:rPr>
              <a:t>，</a:t>
            </a:r>
            <a:r>
              <a:rPr lang="en-US" sz="1800">
                <a:ea typeface="宋体" pitchFamily="2" charset="-122"/>
              </a:rPr>
              <a:t>SDEPT) VALUES (?</a:t>
            </a:r>
            <a:r>
              <a:rPr lang="zh-CN" altLang="en-US" sz="1800">
                <a:ea typeface="宋体" pitchFamily="2" charset="-122"/>
              </a:rPr>
              <a:t>， </a:t>
            </a:r>
            <a:r>
              <a:rPr lang="en-US" sz="1800">
                <a:ea typeface="宋体" pitchFamily="2" charset="-122"/>
              </a:rPr>
              <a:t>?</a:t>
            </a:r>
            <a:r>
              <a:rPr lang="zh-CN" altLang="en-US" sz="1800">
                <a:ea typeface="宋体" pitchFamily="2" charset="-122"/>
              </a:rPr>
              <a:t>， </a:t>
            </a:r>
            <a:r>
              <a:rPr lang="en-US" sz="1800">
                <a:ea typeface="宋体" pitchFamily="2" charset="-122"/>
              </a:rPr>
              <a:t>?</a:t>
            </a:r>
            <a:r>
              <a:rPr lang="zh-CN" altLang="en-US" sz="1800">
                <a:ea typeface="宋体" pitchFamily="2" charset="-122"/>
              </a:rPr>
              <a:t>， </a:t>
            </a:r>
            <a:r>
              <a:rPr lang="en-US" sz="1800">
                <a:ea typeface="宋体" pitchFamily="2" charset="-122"/>
              </a:rPr>
              <a:t>?</a:t>
            </a:r>
            <a:r>
              <a:rPr lang="zh-CN" altLang="en-US" sz="1800">
                <a:ea typeface="宋体" pitchFamily="2" charset="-122"/>
              </a:rPr>
              <a:t>， </a:t>
            </a:r>
            <a:r>
              <a:rPr lang="en-US" sz="1800">
                <a:ea typeface="宋体" pitchFamily="2" charset="-122"/>
              </a:rPr>
              <a:t>?)"</a:t>
            </a:r>
            <a:r>
              <a:rPr lang="zh-CN" altLang="en-US" sz="1800">
                <a:ea typeface="宋体" pitchFamily="2" charset="-122"/>
              </a:rPr>
              <a:t>， </a:t>
            </a:r>
            <a:r>
              <a:rPr lang="en-US" sz="1800">
                <a:ea typeface="宋体" pitchFamily="2" charset="-122"/>
              </a:rPr>
              <a:t>SQL_NTS);</a:t>
            </a:r>
          </a:p>
          <a:p>
            <a:pPr>
              <a:lnSpc>
                <a:spcPct val="90000"/>
              </a:lnSpc>
              <a:buFont typeface="Wingdings" pitchFamily="2" charset="2"/>
              <a:buNone/>
            </a:pPr>
            <a:r>
              <a:rPr lang="en-US" sz="1800">
                <a:ea typeface="宋体" pitchFamily="2" charset="-122"/>
              </a:rPr>
              <a:t>if (ret==SQL_SUCCESS || ret==SQL_SUCCESS_WITH_INFO)</a:t>
            </a:r>
          </a:p>
          <a:p>
            <a:pPr>
              <a:lnSpc>
                <a:spcPct val="90000"/>
              </a:lnSpc>
              <a:buFont typeface="Wingdings" pitchFamily="2" charset="2"/>
              <a:buNone/>
            </a:pPr>
            <a:r>
              <a:rPr lang="en-US" sz="1800">
                <a:ea typeface="宋体" pitchFamily="2" charset="-122"/>
              </a:rPr>
              <a:t>{</a:t>
            </a:r>
          </a:p>
          <a:p>
            <a:pPr>
              <a:lnSpc>
                <a:spcPct val="90000"/>
              </a:lnSpc>
              <a:buFont typeface="Wingdings" pitchFamily="2" charset="2"/>
              <a:buNone/>
            </a:pPr>
            <a:r>
              <a:rPr lang="en-US" sz="1800">
                <a:ea typeface="宋体" pitchFamily="2" charset="-122"/>
              </a:rPr>
              <a:t>ret=SQLBindParameter(serverhstmt</a:t>
            </a:r>
            <a:r>
              <a:rPr lang="zh-CN" altLang="en-US" sz="1800">
                <a:ea typeface="宋体" pitchFamily="2" charset="-122"/>
              </a:rPr>
              <a:t>，</a:t>
            </a:r>
            <a:r>
              <a:rPr lang="en-US" sz="1800">
                <a:ea typeface="宋体" pitchFamily="2" charset="-122"/>
              </a:rPr>
              <a:t>1</a:t>
            </a:r>
            <a:r>
              <a:rPr lang="zh-CN" altLang="en-US" sz="1800">
                <a:ea typeface="宋体" pitchFamily="2" charset="-122"/>
              </a:rPr>
              <a:t>，</a:t>
            </a:r>
            <a:r>
              <a:rPr lang="en-US" sz="1800">
                <a:ea typeface="宋体" pitchFamily="2" charset="-122"/>
              </a:rPr>
              <a:t>SQL_PARAM_INPUT</a:t>
            </a:r>
            <a:r>
              <a:rPr lang="zh-CN" altLang="en-US" sz="1800">
                <a:ea typeface="宋体" pitchFamily="2" charset="-122"/>
              </a:rPr>
              <a:t>，</a:t>
            </a:r>
            <a:r>
              <a:rPr lang="en-US" sz="1800">
                <a:ea typeface="宋体" pitchFamily="2" charset="-122"/>
              </a:rPr>
              <a:t>SQL_C_CHAR</a:t>
            </a:r>
            <a:r>
              <a:rPr lang="zh-CN" altLang="en-US" sz="1800">
                <a:ea typeface="宋体" pitchFamily="2" charset="-122"/>
              </a:rPr>
              <a:t>，</a:t>
            </a:r>
            <a:r>
              <a:rPr lang="en-US" sz="1800">
                <a:ea typeface="宋体" pitchFamily="2" charset="-122"/>
              </a:rPr>
              <a:t>SQL_CHAR</a:t>
            </a:r>
            <a:r>
              <a:rPr lang="zh-CN" altLang="en-US" sz="1800">
                <a:ea typeface="宋体" pitchFamily="2" charset="-122"/>
              </a:rPr>
              <a:t>， </a:t>
            </a:r>
            <a:r>
              <a:rPr lang="en-US" sz="1800">
                <a:ea typeface="宋体" pitchFamily="2" charset="-122"/>
              </a:rPr>
              <a:t>SNO_LEN</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sSno</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&amp;cbSno); </a:t>
            </a:r>
          </a:p>
          <a:p>
            <a:pPr>
              <a:lnSpc>
                <a:spcPct val="90000"/>
              </a:lnSpc>
              <a:buFont typeface="Wingdings" pitchFamily="2" charset="2"/>
              <a:buNone/>
            </a:pPr>
            <a:r>
              <a:rPr lang="en-US" sz="1800">
                <a:ea typeface="宋体" pitchFamily="2" charset="-122"/>
              </a:rPr>
              <a:t>ret=SQLBindParameter(serverhstmt</a:t>
            </a:r>
            <a:r>
              <a:rPr lang="zh-CN" altLang="en-US" sz="1800">
                <a:ea typeface="宋体" pitchFamily="2" charset="-122"/>
              </a:rPr>
              <a:t>，</a:t>
            </a:r>
            <a:r>
              <a:rPr lang="en-US" sz="1800">
                <a:ea typeface="宋体" pitchFamily="2" charset="-122"/>
              </a:rPr>
              <a:t>2</a:t>
            </a:r>
            <a:r>
              <a:rPr lang="zh-CN" altLang="en-US" sz="1800">
                <a:ea typeface="宋体" pitchFamily="2" charset="-122"/>
              </a:rPr>
              <a:t>，</a:t>
            </a:r>
            <a:r>
              <a:rPr lang="en-US" sz="1800">
                <a:ea typeface="宋体" pitchFamily="2" charset="-122"/>
              </a:rPr>
              <a:t>SQL_PARAM_INPUT</a:t>
            </a:r>
            <a:r>
              <a:rPr lang="zh-CN" altLang="en-US" sz="1800">
                <a:ea typeface="宋体" pitchFamily="2" charset="-122"/>
              </a:rPr>
              <a:t>， </a:t>
            </a:r>
            <a:r>
              <a:rPr lang="en-US" sz="1800">
                <a:ea typeface="宋体" pitchFamily="2" charset="-122"/>
              </a:rPr>
              <a:t>SQL_C_CHAR</a:t>
            </a:r>
            <a:r>
              <a:rPr lang="zh-CN" altLang="en-US" sz="1800">
                <a:ea typeface="宋体" pitchFamily="2" charset="-122"/>
              </a:rPr>
              <a:t>，</a:t>
            </a:r>
            <a:r>
              <a:rPr lang="en-US" sz="1800">
                <a:ea typeface="宋体" pitchFamily="2" charset="-122"/>
              </a:rPr>
              <a:t>SQL_CHAR</a:t>
            </a:r>
            <a:r>
              <a:rPr lang="zh-CN" altLang="en-US" sz="1800">
                <a:ea typeface="宋体" pitchFamily="2" charset="-122"/>
              </a:rPr>
              <a:t>， </a:t>
            </a:r>
            <a:r>
              <a:rPr lang="en-US" sz="1800">
                <a:ea typeface="宋体" pitchFamily="2" charset="-122"/>
              </a:rPr>
              <a:t>NAME_LEN</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sName</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&amp;cbName);</a:t>
            </a:r>
          </a:p>
          <a:p>
            <a:pPr>
              <a:lnSpc>
                <a:spcPct val="90000"/>
              </a:lnSpc>
              <a:buFont typeface="Wingdings" pitchFamily="2" charset="2"/>
              <a:buNone/>
            </a:pPr>
            <a:r>
              <a:rPr lang="en-US" sz="1800">
                <a:ea typeface="宋体" pitchFamily="2" charset="-122"/>
              </a:rPr>
              <a:t>ret=SQLBindParameter(serverhstmt</a:t>
            </a:r>
            <a:r>
              <a:rPr lang="zh-CN" altLang="en-US" sz="1800">
                <a:ea typeface="宋体" pitchFamily="2" charset="-122"/>
              </a:rPr>
              <a:t>，</a:t>
            </a:r>
            <a:r>
              <a:rPr lang="en-US" sz="1800">
                <a:ea typeface="宋体" pitchFamily="2" charset="-122"/>
              </a:rPr>
              <a:t>3</a:t>
            </a:r>
            <a:r>
              <a:rPr lang="zh-CN" altLang="en-US" sz="1800">
                <a:ea typeface="宋体" pitchFamily="2" charset="-122"/>
              </a:rPr>
              <a:t>，</a:t>
            </a:r>
            <a:r>
              <a:rPr lang="en-US" sz="1800">
                <a:ea typeface="宋体" pitchFamily="2" charset="-122"/>
              </a:rPr>
              <a:t>SQL_PARAM_INPUT</a:t>
            </a:r>
            <a:r>
              <a:rPr lang="zh-CN" altLang="en-US" sz="1800">
                <a:ea typeface="宋体" pitchFamily="2" charset="-122"/>
              </a:rPr>
              <a:t>，</a:t>
            </a:r>
            <a:r>
              <a:rPr lang="en-US" sz="1800">
                <a:ea typeface="宋体" pitchFamily="2" charset="-122"/>
              </a:rPr>
              <a:t>SQL_C_CHAR</a:t>
            </a:r>
            <a:r>
              <a:rPr lang="zh-CN" altLang="en-US" sz="1800">
                <a:ea typeface="宋体" pitchFamily="2" charset="-122"/>
              </a:rPr>
              <a:t>，</a:t>
            </a:r>
            <a:r>
              <a:rPr lang="en-US" sz="1800">
                <a:ea typeface="宋体" pitchFamily="2" charset="-122"/>
              </a:rPr>
              <a:t>SQL_CHAR</a:t>
            </a:r>
            <a:r>
              <a:rPr lang="zh-CN" altLang="en-US" sz="1800">
                <a:ea typeface="宋体" pitchFamily="2" charset="-122"/>
              </a:rPr>
              <a:t>， </a:t>
            </a:r>
            <a:r>
              <a:rPr lang="en-US" sz="1800">
                <a:ea typeface="宋体" pitchFamily="2" charset="-122"/>
              </a:rPr>
              <a:t>2</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sSex</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&amp;cbSex);</a:t>
            </a:r>
          </a:p>
          <a:p>
            <a:pPr>
              <a:lnSpc>
                <a:spcPct val="90000"/>
              </a:lnSpc>
              <a:buFont typeface="Wingdings" pitchFamily="2" charset="2"/>
              <a:buNone/>
            </a:pPr>
            <a:r>
              <a:rPr lang="en-US" sz="1800">
                <a:ea typeface="宋体" pitchFamily="2" charset="-122"/>
              </a:rPr>
              <a:t>ret=SQLBindParameter(serverhstmt</a:t>
            </a:r>
            <a:r>
              <a:rPr lang="zh-CN" altLang="en-US" sz="1800">
                <a:ea typeface="宋体" pitchFamily="2" charset="-122"/>
              </a:rPr>
              <a:t>，</a:t>
            </a:r>
            <a:r>
              <a:rPr lang="en-US" sz="1800">
                <a:ea typeface="宋体" pitchFamily="2" charset="-122"/>
              </a:rPr>
              <a:t>4</a:t>
            </a:r>
            <a:r>
              <a:rPr lang="zh-CN" altLang="en-US" sz="1800">
                <a:ea typeface="宋体" pitchFamily="2" charset="-122"/>
              </a:rPr>
              <a:t>，</a:t>
            </a:r>
            <a:r>
              <a:rPr lang="en-US" sz="1800">
                <a:ea typeface="宋体" pitchFamily="2" charset="-122"/>
              </a:rPr>
              <a:t>SQL_PARAM_INPUT</a:t>
            </a:r>
            <a:r>
              <a:rPr lang="zh-CN" altLang="en-US" sz="1800">
                <a:ea typeface="宋体" pitchFamily="2" charset="-122"/>
              </a:rPr>
              <a:t>，</a:t>
            </a:r>
          </a:p>
          <a:p>
            <a:pPr>
              <a:lnSpc>
                <a:spcPct val="90000"/>
              </a:lnSpc>
              <a:buFont typeface="Wingdings" pitchFamily="2" charset="2"/>
              <a:buNone/>
            </a:pPr>
            <a:r>
              <a:rPr lang="en-US" sz="1800">
                <a:ea typeface="宋体" pitchFamily="2" charset="-122"/>
              </a:rPr>
              <a:t>SQL_C_LONG</a:t>
            </a:r>
            <a:r>
              <a:rPr lang="zh-CN" altLang="en-US" sz="1800">
                <a:ea typeface="宋体" pitchFamily="2" charset="-122"/>
              </a:rPr>
              <a:t>，</a:t>
            </a:r>
            <a:r>
              <a:rPr lang="en-US" sz="1800">
                <a:ea typeface="宋体" pitchFamily="2" charset="-122"/>
              </a:rPr>
              <a:t>SQL_INTEGER</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&amp;sAge</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&amp;cbAge);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a:r>
              <a:rPr lang="zh-CN" altLang="en-US" sz="3200">
                <a:ea typeface="宋体" pitchFamily="2" charset="-122"/>
              </a:rPr>
              <a:t>程序源码</a:t>
            </a:r>
          </a:p>
        </p:txBody>
      </p:sp>
      <p:sp>
        <p:nvSpPr>
          <p:cNvPr id="121859" name="Rectangle 3"/>
          <p:cNvSpPr>
            <a:spLocks noGrp="1" noChangeArrowheads="1"/>
          </p:cNvSpPr>
          <p:nvPr>
            <p:ph type="body" idx="1"/>
          </p:nvPr>
        </p:nvSpPr>
        <p:spPr>
          <a:xfrm>
            <a:off x="457200" y="1196975"/>
            <a:ext cx="8435975" cy="5111750"/>
          </a:xfrm>
        </p:spPr>
        <p:txBody>
          <a:bodyPr/>
          <a:lstStyle/>
          <a:p>
            <a:pPr>
              <a:lnSpc>
                <a:spcPct val="80000"/>
              </a:lnSpc>
              <a:buFont typeface="Wingdings" pitchFamily="2" charset="2"/>
              <a:buNone/>
            </a:pPr>
            <a:r>
              <a:rPr lang="en-US" sz="1800">
                <a:ea typeface="宋体" pitchFamily="2" charset="-122"/>
              </a:rPr>
              <a:t>ret=SQLBindParameter(serverhstmt</a:t>
            </a:r>
            <a:r>
              <a:rPr lang="zh-CN" altLang="en-US" sz="1800">
                <a:ea typeface="宋体" pitchFamily="2" charset="-122"/>
              </a:rPr>
              <a:t>，</a:t>
            </a:r>
            <a:r>
              <a:rPr lang="en-US" sz="1800">
                <a:ea typeface="宋体" pitchFamily="2" charset="-122"/>
              </a:rPr>
              <a:t>5</a:t>
            </a:r>
            <a:r>
              <a:rPr lang="zh-CN" altLang="en-US" sz="1800">
                <a:ea typeface="宋体" pitchFamily="2" charset="-122"/>
              </a:rPr>
              <a:t>，</a:t>
            </a:r>
            <a:r>
              <a:rPr lang="en-US" sz="1800">
                <a:ea typeface="宋体" pitchFamily="2" charset="-122"/>
              </a:rPr>
              <a:t>SQL_PARAM_INPUT</a:t>
            </a:r>
            <a:r>
              <a:rPr lang="zh-CN" altLang="en-US" sz="1800">
                <a:ea typeface="宋体" pitchFamily="2" charset="-122"/>
              </a:rPr>
              <a:t>，</a:t>
            </a:r>
            <a:r>
              <a:rPr lang="en-US" sz="1800">
                <a:ea typeface="宋体" pitchFamily="2" charset="-122"/>
              </a:rPr>
              <a:t>SQL_C_CHAR</a:t>
            </a:r>
            <a:r>
              <a:rPr lang="zh-CN" altLang="en-US" sz="1800">
                <a:ea typeface="宋体" pitchFamily="2" charset="-122"/>
              </a:rPr>
              <a:t>，</a:t>
            </a:r>
          </a:p>
          <a:p>
            <a:pPr>
              <a:lnSpc>
                <a:spcPct val="80000"/>
              </a:lnSpc>
              <a:buFont typeface="Wingdings" pitchFamily="2" charset="2"/>
              <a:buNone/>
            </a:pPr>
            <a:r>
              <a:rPr lang="en-US" sz="1800">
                <a:ea typeface="宋体" pitchFamily="2" charset="-122"/>
              </a:rPr>
              <a:t>SQL_CHAR</a:t>
            </a:r>
            <a:r>
              <a:rPr lang="zh-CN" altLang="en-US" sz="1800">
                <a:ea typeface="宋体" pitchFamily="2" charset="-122"/>
              </a:rPr>
              <a:t>， </a:t>
            </a:r>
            <a:r>
              <a:rPr lang="en-US" sz="1800">
                <a:ea typeface="宋体" pitchFamily="2" charset="-122"/>
              </a:rPr>
              <a:t>DEPART_LEN</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sDepart</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&amp;cbDepart);</a:t>
            </a:r>
          </a:p>
          <a:p>
            <a:pPr>
              <a:lnSpc>
                <a:spcPct val="80000"/>
              </a:lnSpc>
              <a:buFont typeface="Wingdings" pitchFamily="2" charset="2"/>
              <a:buNone/>
            </a:pPr>
            <a:r>
              <a:rPr lang="en-US" sz="1800">
                <a:ea typeface="宋体" pitchFamily="2" charset="-122"/>
              </a:rPr>
              <a:t>}</a:t>
            </a:r>
          </a:p>
          <a:p>
            <a:pPr>
              <a:lnSpc>
                <a:spcPct val="80000"/>
              </a:lnSpc>
              <a:buFont typeface="Wingdings" pitchFamily="2" charset="2"/>
              <a:buNone/>
            </a:pPr>
            <a:r>
              <a:rPr lang="en-US" sz="1800">
                <a:ea typeface="宋体" pitchFamily="2" charset="-122"/>
              </a:rPr>
              <a:t>   /*</a:t>
            </a:r>
            <a:r>
              <a:rPr lang="zh-CN" altLang="en-US" sz="1800">
                <a:ea typeface="宋体" pitchFamily="2" charset="-122"/>
              </a:rPr>
              <a:t>执行</a:t>
            </a:r>
            <a:r>
              <a:rPr lang="en-US" sz="1800">
                <a:ea typeface="宋体" pitchFamily="2" charset="-122"/>
              </a:rPr>
              <a:t>SQL</a:t>
            </a:r>
            <a:r>
              <a:rPr lang="zh-CN" altLang="en-US" sz="1800">
                <a:ea typeface="宋体" pitchFamily="2" charset="-122"/>
              </a:rPr>
              <a:t>语句*</a:t>
            </a:r>
            <a:r>
              <a:rPr lang="en-US" sz="1800">
                <a:ea typeface="宋体" pitchFamily="2" charset="-122"/>
              </a:rPr>
              <a:t>/</a:t>
            </a:r>
          </a:p>
          <a:p>
            <a:pPr>
              <a:lnSpc>
                <a:spcPct val="80000"/>
              </a:lnSpc>
              <a:buFont typeface="Wingdings" pitchFamily="2" charset="2"/>
              <a:buNone/>
            </a:pPr>
            <a:r>
              <a:rPr lang="en-US" sz="1800">
                <a:ea typeface="宋体" pitchFamily="2" charset="-122"/>
              </a:rPr>
              <a:t>ret=SQLExecDirect(kinghstmt</a:t>
            </a:r>
            <a:r>
              <a:rPr lang="zh-CN" altLang="en-US" sz="1800">
                <a:ea typeface="宋体" pitchFamily="2" charset="-122"/>
              </a:rPr>
              <a:t>，</a:t>
            </a:r>
            <a:r>
              <a:rPr lang="en-US" sz="1800">
                <a:ea typeface="宋体" pitchFamily="2" charset="-122"/>
              </a:rPr>
              <a:t>"SELECT * FROM STUDENT"</a:t>
            </a:r>
            <a:r>
              <a:rPr lang="zh-CN" altLang="en-US" sz="1800">
                <a:ea typeface="宋体" pitchFamily="2" charset="-122"/>
              </a:rPr>
              <a:t>，</a:t>
            </a:r>
            <a:r>
              <a:rPr lang="en-US" sz="1800">
                <a:ea typeface="宋体" pitchFamily="2" charset="-122"/>
              </a:rPr>
              <a:t>SQL_NTS);</a:t>
            </a:r>
          </a:p>
          <a:p>
            <a:pPr>
              <a:lnSpc>
                <a:spcPct val="80000"/>
              </a:lnSpc>
              <a:buFont typeface="Wingdings" pitchFamily="2" charset="2"/>
              <a:buNone/>
            </a:pPr>
            <a:r>
              <a:rPr lang="en-US" sz="1800">
                <a:ea typeface="宋体" pitchFamily="2" charset="-122"/>
              </a:rPr>
              <a:t>if (ret==SQL_SUCCESS || ret==SQL_SUCCESS_WITH_INFO) </a:t>
            </a:r>
          </a:p>
          <a:p>
            <a:pPr>
              <a:lnSpc>
                <a:spcPct val="80000"/>
              </a:lnSpc>
              <a:buFont typeface="Wingdings" pitchFamily="2" charset="2"/>
              <a:buNone/>
            </a:pPr>
            <a:r>
              <a:rPr lang="en-US" sz="1800">
                <a:ea typeface="宋体" pitchFamily="2" charset="-122"/>
              </a:rPr>
              <a:t>{</a:t>
            </a:r>
          </a:p>
          <a:p>
            <a:pPr lvl="1">
              <a:lnSpc>
                <a:spcPct val="80000"/>
              </a:lnSpc>
              <a:buFont typeface="Wingdings" pitchFamily="2" charset="2"/>
              <a:buNone/>
            </a:pPr>
            <a:r>
              <a:rPr lang="en-US" sz="1800">
                <a:ea typeface="宋体" pitchFamily="2" charset="-122"/>
              </a:rPr>
              <a:t>ret=SQLBindCol(kinghstmt</a:t>
            </a:r>
            <a:r>
              <a:rPr lang="zh-CN" altLang="en-US" sz="1800">
                <a:ea typeface="宋体" pitchFamily="2" charset="-122"/>
              </a:rPr>
              <a:t>， </a:t>
            </a:r>
            <a:r>
              <a:rPr lang="en-US" sz="1800">
                <a:ea typeface="宋体" pitchFamily="2" charset="-122"/>
              </a:rPr>
              <a:t>1</a:t>
            </a:r>
            <a:r>
              <a:rPr lang="zh-CN" altLang="en-US" sz="1800">
                <a:ea typeface="宋体" pitchFamily="2" charset="-122"/>
              </a:rPr>
              <a:t>， </a:t>
            </a:r>
            <a:r>
              <a:rPr lang="en-US" sz="1800">
                <a:ea typeface="宋体" pitchFamily="2" charset="-122"/>
              </a:rPr>
              <a:t>SQL_C_CHAR</a:t>
            </a:r>
            <a:r>
              <a:rPr lang="zh-CN" altLang="en-US" sz="1800">
                <a:ea typeface="宋体" pitchFamily="2" charset="-122"/>
              </a:rPr>
              <a:t>，</a:t>
            </a:r>
            <a:r>
              <a:rPr lang="en-US" sz="1800">
                <a:ea typeface="宋体" pitchFamily="2" charset="-122"/>
              </a:rPr>
              <a:t>sSno</a:t>
            </a:r>
            <a:r>
              <a:rPr lang="zh-CN" altLang="en-US" sz="1800">
                <a:ea typeface="宋体" pitchFamily="2" charset="-122"/>
              </a:rPr>
              <a:t>，</a:t>
            </a:r>
            <a:r>
              <a:rPr lang="en-US" sz="1800">
                <a:ea typeface="宋体" pitchFamily="2" charset="-122"/>
              </a:rPr>
              <a:t>SNO_LEN</a:t>
            </a:r>
            <a:r>
              <a:rPr lang="zh-CN" altLang="en-US" sz="1800">
                <a:ea typeface="宋体" pitchFamily="2" charset="-122"/>
              </a:rPr>
              <a:t>，</a:t>
            </a:r>
            <a:r>
              <a:rPr lang="en-US" sz="1800">
                <a:ea typeface="宋体" pitchFamily="2" charset="-122"/>
              </a:rPr>
              <a:t>&amp;cbSno);</a:t>
            </a:r>
          </a:p>
          <a:p>
            <a:pPr lvl="1">
              <a:lnSpc>
                <a:spcPct val="80000"/>
              </a:lnSpc>
              <a:buFont typeface="Wingdings" pitchFamily="2" charset="2"/>
              <a:buNone/>
            </a:pPr>
            <a:r>
              <a:rPr lang="en-US" sz="1800">
                <a:ea typeface="宋体" pitchFamily="2" charset="-122"/>
              </a:rPr>
              <a:t>ret=SQLBindCol(kinghstmt</a:t>
            </a:r>
            <a:r>
              <a:rPr lang="zh-CN" altLang="en-US" sz="1800">
                <a:ea typeface="宋体" pitchFamily="2" charset="-122"/>
              </a:rPr>
              <a:t>， </a:t>
            </a:r>
            <a:r>
              <a:rPr lang="en-US" sz="1800">
                <a:ea typeface="宋体" pitchFamily="2" charset="-122"/>
              </a:rPr>
              <a:t>2</a:t>
            </a:r>
            <a:r>
              <a:rPr lang="zh-CN" altLang="en-US" sz="1800">
                <a:ea typeface="宋体" pitchFamily="2" charset="-122"/>
              </a:rPr>
              <a:t>， </a:t>
            </a:r>
            <a:r>
              <a:rPr lang="en-US" sz="1800">
                <a:ea typeface="宋体" pitchFamily="2" charset="-122"/>
              </a:rPr>
              <a:t>SQL_C_CHAR</a:t>
            </a:r>
            <a:r>
              <a:rPr lang="zh-CN" altLang="en-US" sz="1800">
                <a:ea typeface="宋体" pitchFamily="2" charset="-122"/>
              </a:rPr>
              <a:t>，</a:t>
            </a:r>
            <a:r>
              <a:rPr lang="en-US" sz="1800">
                <a:ea typeface="宋体" pitchFamily="2" charset="-122"/>
              </a:rPr>
              <a:t>sName</a:t>
            </a:r>
            <a:r>
              <a:rPr lang="zh-CN" altLang="en-US" sz="1800">
                <a:ea typeface="宋体" pitchFamily="2" charset="-122"/>
              </a:rPr>
              <a:t>，</a:t>
            </a:r>
            <a:r>
              <a:rPr lang="en-US" sz="1800">
                <a:ea typeface="宋体" pitchFamily="2" charset="-122"/>
              </a:rPr>
              <a:t>NAME_LEN</a:t>
            </a:r>
            <a:r>
              <a:rPr lang="zh-CN" altLang="en-US" sz="1800">
                <a:ea typeface="宋体" pitchFamily="2" charset="-122"/>
              </a:rPr>
              <a:t>， </a:t>
            </a:r>
            <a:r>
              <a:rPr lang="en-US" sz="1800">
                <a:ea typeface="宋体" pitchFamily="2" charset="-122"/>
              </a:rPr>
              <a:t>&amp;cbName);</a:t>
            </a:r>
          </a:p>
          <a:p>
            <a:pPr lvl="1">
              <a:lnSpc>
                <a:spcPct val="80000"/>
              </a:lnSpc>
              <a:buFont typeface="Wingdings" pitchFamily="2" charset="2"/>
              <a:buNone/>
            </a:pPr>
            <a:r>
              <a:rPr lang="en-US" sz="1800">
                <a:ea typeface="宋体" pitchFamily="2" charset="-122"/>
              </a:rPr>
              <a:t>ret=SQLBindCol(kinghstmt</a:t>
            </a:r>
            <a:r>
              <a:rPr lang="zh-CN" altLang="en-US" sz="1800">
                <a:ea typeface="宋体" pitchFamily="2" charset="-122"/>
              </a:rPr>
              <a:t>， </a:t>
            </a:r>
            <a:r>
              <a:rPr lang="en-US" sz="1800">
                <a:ea typeface="宋体" pitchFamily="2" charset="-122"/>
              </a:rPr>
              <a:t>3</a:t>
            </a:r>
            <a:r>
              <a:rPr lang="zh-CN" altLang="en-US" sz="1800">
                <a:ea typeface="宋体" pitchFamily="2" charset="-122"/>
              </a:rPr>
              <a:t>， </a:t>
            </a:r>
            <a:r>
              <a:rPr lang="en-US" sz="1800">
                <a:ea typeface="宋体" pitchFamily="2" charset="-122"/>
              </a:rPr>
              <a:t>SQL_C_CHAR</a:t>
            </a:r>
            <a:r>
              <a:rPr lang="zh-CN" altLang="en-US" sz="1800">
                <a:ea typeface="宋体" pitchFamily="2" charset="-122"/>
              </a:rPr>
              <a:t>， </a:t>
            </a:r>
            <a:r>
              <a:rPr lang="en-US" sz="1800">
                <a:ea typeface="宋体" pitchFamily="2" charset="-122"/>
              </a:rPr>
              <a:t>sSex</a:t>
            </a:r>
            <a:r>
              <a:rPr lang="zh-CN" altLang="en-US" sz="1800">
                <a:ea typeface="宋体" pitchFamily="2" charset="-122"/>
              </a:rPr>
              <a:t>， </a:t>
            </a:r>
            <a:r>
              <a:rPr lang="en-US" sz="1800">
                <a:ea typeface="宋体" pitchFamily="2" charset="-122"/>
              </a:rPr>
              <a:t>SSEX_LEN</a:t>
            </a:r>
            <a:r>
              <a:rPr lang="zh-CN" altLang="en-US" sz="1800">
                <a:ea typeface="宋体" pitchFamily="2" charset="-122"/>
              </a:rPr>
              <a:t>， </a:t>
            </a:r>
            <a:r>
              <a:rPr lang="en-US" sz="1800">
                <a:ea typeface="宋体" pitchFamily="2" charset="-122"/>
              </a:rPr>
              <a:t>&amp;cbSex);</a:t>
            </a:r>
          </a:p>
          <a:p>
            <a:pPr lvl="1">
              <a:lnSpc>
                <a:spcPct val="80000"/>
              </a:lnSpc>
              <a:buFont typeface="Wingdings" pitchFamily="2" charset="2"/>
              <a:buNone/>
            </a:pPr>
            <a:r>
              <a:rPr lang="en-US" sz="1800">
                <a:ea typeface="宋体" pitchFamily="2" charset="-122"/>
              </a:rPr>
              <a:t>ret=SQLBindCol(kinghstmt</a:t>
            </a:r>
            <a:r>
              <a:rPr lang="zh-CN" altLang="en-US" sz="1800">
                <a:ea typeface="宋体" pitchFamily="2" charset="-122"/>
              </a:rPr>
              <a:t>， </a:t>
            </a:r>
            <a:r>
              <a:rPr lang="en-US" sz="1800">
                <a:ea typeface="宋体" pitchFamily="2" charset="-122"/>
              </a:rPr>
              <a:t>4</a:t>
            </a:r>
            <a:r>
              <a:rPr lang="zh-CN" altLang="en-US" sz="1800">
                <a:ea typeface="宋体" pitchFamily="2" charset="-122"/>
              </a:rPr>
              <a:t>， </a:t>
            </a:r>
            <a:r>
              <a:rPr lang="en-US" sz="1800">
                <a:ea typeface="宋体" pitchFamily="2" charset="-122"/>
              </a:rPr>
              <a:t>SQL_C_LONG</a:t>
            </a:r>
            <a:r>
              <a:rPr lang="zh-CN" altLang="en-US" sz="1800">
                <a:ea typeface="宋体" pitchFamily="2" charset="-122"/>
              </a:rPr>
              <a:t>， </a:t>
            </a:r>
            <a:r>
              <a:rPr lang="en-US" sz="1800">
                <a:ea typeface="宋体" pitchFamily="2" charset="-122"/>
              </a:rPr>
              <a:t>&amp;sAge</a:t>
            </a:r>
            <a:r>
              <a:rPr lang="zh-CN" altLang="en-US" sz="1800">
                <a:ea typeface="宋体" pitchFamily="2" charset="-122"/>
              </a:rPr>
              <a:t>， </a:t>
            </a:r>
            <a:r>
              <a:rPr lang="en-US" sz="1800">
                <a:ea typeface="宋体" pitchFamily="2" charset="-122"/>
              </a:rPr>
              <a:t>0</a:t>
            </a:r>
            <a:r>
              <a:rPr lang="zh-CN" altLang="en-US" sz="1800">
                <a:ea typeface="宋体" pitchFamily="2" charset="-122"/>
              </a:rPr>
              <a:t>， </a:t>
            </a:r>
            <a:r>
              <a:rPr lang="en-US" sz="1800">
                <a:ea typeface="宋体" pitchFamily="2" charset="-122"/>
              </a:rPr>
              <a:t>&amp;cbAge);</a:t>
            </a:r>
          </a:p>
          <a:p>
            <a:pPr lvl="1">
              <a:lnSpc>
                <a:spcPct val="80000"/>
              </a:lnSpc>
              <a:buFont typeface="Wingdings" pitchFamily="2" charset="2"/>
              <a:buNone/>
            </a:pPr>
            <a:r>
              <a:rPr lang="en-US" sz="1800">
                <a:ea typeface="宋体" pitchFamily="2" charset="-122"/>
              </a:rPr>
              <a:t>ret=SQLBindCol(kinghstmt</a:t>
            </a:r>
            <a:r>
              <a:rPr lang="zh-CN" altLang="en-US" sz="1800">
                <a:ea typeface="宋体" pitchFamily="2" charset="-122"/>
              </a:rPr>
              <a:t>， </a:t>
            </a:r>
            <a:r>
              <a:rPr lang="en-US" sz="1800">
                <a:ea typeface="宋体" pitchFamily="2" charset="-122"/>
              </a:rPr>
              <a:t>5</a:t>
            </a:r>
            <a:r>
              <a:rPr lang="zh-CN" altLang="en-US" sz="1800">
                <a:ea typeface="宋体" pitchFamily="2" charset="-122"/>
              </a:rPr>
              <a:t>， </a:t>
            </a:r>
            <a:r>
              <a:rPr lang="en-US" sz="1800">
                <a:ea typeface="宋体" pitchFamily="2" charset="-122"/>
              </a:rPr>
              <a:t>SQL_C_CHAR</a:t>
            </a:r>
            <a:r>
              <a:rPr lang="zh-CN" altLang="en-US" sz="1800">
                <a:ea typeface="宋体" pitchFamily="2" charset="-122"/>
              </a:rPr>
              <a:t>， </a:t>
            </a:r>
            <a:r>
              <a:rPr lang="en-US" sz="1800">
                <a:ea typeface="宋体" pitchFamily="2" charset="-122"/>
              </a:rPr>
              <a:t>sDepart</a:t>
            </a:r>
            <a:r>
              <a:rPr lang="zh-CN" altLang="en-US" sz="1800">
                <a:ea typeface="宋体" pitchFamily="2" charset="-122"/>
              </a:rPr>
              <a:t>， </a:t>
            </a:r>
            <a:r>
              <a:rPr lang="en-US" sz="1800">
                <a:ea typeface="宋体" pitchFamily="2" charset="-122"/>
              </a:rPr>
              <a:t>DEPART_LEN</a:t>
            </a:r>
            <a:r>
              <a:rPr lang="zh-CN" altLang="en-US" sz="1800">
                <a:ea typeface="宋体" pitchFamily="2" charset="-122"/>
              </a:rPr>
              <a:t>， </a:t>
            </a:r>
            <a:r>
              <a:rPr lang="en-US" sz="1800">
                <a:ea typeface="宋体" pitchFamily="2" charset="-122"/>
              </a:rPr>
              <a:t>&amp;cbDepart);</a:t>
            </a:r>
          </a:p>
          <a:p>
            <a:pPr>
              <a:lnSpc>
                <a:spcPct val="80000"/>
              </a:lnSpc>
              <a:buFont typeface="Wingdings" pitchFamily="2" charset="2"/>
              <a:buNone/>
            </a:pPr>
            <a:r>
              <a:rPr lang="en-US" sz="1800">
                <a:ea typeface="宋体" pitchFamily="2" charset="-122"/>
              </a:rPr>
              <a:t>}</a:t>
            </a:r>
          </a:p>
          <a:p>
            <a:pPr>
              <a:lnSpc>
                <a:spcPct val="80000"/>
              </a:lnSpc>
              <a:buFont typeface="Wingdings" pitchFamily="2" charset="2"/>
              <a:buNone/>
            </a:pPr>
            <a:r>
              <a:rPr lang="en-US" sz="1600">
                <a:ea typeface="宋体" pitchFamily="2" charset="-122"/>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六、结果集处理 </a:t>
            </a:r>
          </a:p>
        </p:txBody>
      </p:sp>
      <p:sp>
        <p:nvSpPr>
          <p:cNvPr id="122883" name="Rectangle 3"/>
          <p:cNvSpPr>
            <a:spLocks noGrp="1" noChangeArrowheads="1"/>
          </p:cNvSpPr>
          <p:nvPr>
            <p:ph type="body" idx="1"/>
          </p:nvPr>
        </p:nvSpPr>
        <p:spPr>
          <a:xfrm>
            <a:off x="109538" y="1123950"/>
            <a:ext cx="8785225" cy="2952750"/>
          </a:xfrm>
        </p:spPr>
        <p:txBody>
          <a:bodyPr/>
          <a:lstStyle/>
          <a:p>
            <a:pPr>
              <a:lnSpc>
                <a:spcPct val="210000"/>
              </a:lnSpc>
            </a:pPr>
            <a:r>
              <a:rPr lang="zh-CN" altLang="en-US" sz="2400">
                <a:ea typeface="宋体" pitchFamily="2" charset="-122"/>
              </a:rPr>
              <a:t>应用程序可以通过</a:t>
            </a:r>
            <a:r>
              <a:rPr lang="en-US" sz="2400">
                <a:ea typeface="宋体" pitchFamily="2" charset="-122"/>
              </a:rPr>
              <a:t>SQLNumResultCols</a:t>
            </a:r>
            <a:r>
              <a:rPr lang="zh-CN" altLang="en-US" sz="2400">
                <a:ea typeface="宋体" pitchFamily="2" charset="-122"/>
              </a:rPr>
              <a:t>来获取结果集中的列数</a:t>
            </a:r>
          </a:p>
          <a:p>
            <a:pPr>
              <a:lnSpc>
                <a:spcPct val="210000"/>
              </a:lnSpc>
            </a:pPr>
            <a:r>
              <a:rPr lang="zh-CN" altLang="en-US" sz="2400">
                <a:ea typeface="宋体" pitchFamily="2" charset="-122"/>
              </a:rPr>
              <a:t>通过</a:t>
            </a:r>
            <a:r>
              <a:rPr lang="en-US" sz="2400">
                <a:ea typeface="宋体" pitchFamily="2" charset="-122"/>
              </a:rPr>
              <a:t>SQLDescribeCol</a:t>
            </a:r>
            <a:r>
              <a:rPr lang="zh-CN" altLang="en-US" sz="2400">
                <a:ea typeface="宋体" pitchFamily="2" charset="-122"/>
              </a:rPr>
              <a:t>或是</a:t>
            </a:r>
            <a:r>
              <a:rPr lang="en-US" sz="2400">
                <a:ea typeface="宋体" pitchFamily="2" charset="-122"/>
              </a:rPr>
              <a:t>SQLColAttrbute</a:t>
            </a:r>
            <a:r>
              <a:rPr lang="zh-CN" altLang="en-US" sz="2400">
                <a:ea typeface="宋体" pitchFamily="2" charset="-122"/>
              </a:rPr>
              <a:t>函数来获取结果集每一列的名称、数据类型、精度和范围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l"/>
            <a:r>
              <a:rPr lang="zh-CN" altLang="en-US" sz="3200">
                <a:ea typeface="宋体" pitchFamily="2" charset="-122"/>
              </a:rPr>
              <a:t>结果集处理</a:t>
            </a:r>
          </a:p>
        </p:txBody>
      </p:sp>
      <p:sp>
        <p:nvSpPr>
          <p:cNvPr id="123907" name="Rectangle 3"/>
          <p:cNvSpPr>
            <a:spLocks noGrp="1" noChangeArrowheads="1"/>
          </p:cNvSpPr>
          <p:nvPr>
            <p:ph type="body" idx="1"/>
          </p:nvPr>
        </p:nvSpPr>
        <p:spPr>
          <a:xfrm>
            <a:off x="457200" y="1123950"/>
            <a:ext cx="8229600" cy="4495800"/>
          </a:xfrm>
        </p:spPr>
        <p:txBody>
          <a:bodyPr/>
          <a:lstStyle/>
          <a:p>
            <a:pPr>
              <a:lnSpc>
                <a:spcPct val="140000"/>
              </a:lnSpc>
            </a:pPr>
            <a:r>
              <a:rPr lang="en-US" sz="2400">
                <a:ea typeface="宋体" pitchFamily="2" charset="-122"/>
              </a:rPr>
              <a:t>ODBC</a:t>
            </a:r>
            <a:r>
              <a:rPr lang="zh-CN" altLang="en-US" sz="2400">
                <a:ea typeface="宋体" pitchFamily="2" charset="-122"/>
              </a:rPr>
              <a:t>中使用</a:t>
            </a:r>
            <a:r>
              <a:rPr lang="zh-CN" altLang="en-US" sz="2400">
                <a:solidFill>
                  <a:srgbClr val="FF00FF"/>
                </a:solidFill>
                <a:ea typeface="宋体" pitchFamily="2" charset="-122"/>
              </a:rPr>
              <a:t>游标</a:t>
            </a:r>
            <a:r>
              <a:rPr lang="zh-CN" altLang="en-US" sz="2400">
                <a:ea typeface="宋体" pitchFamily="2" charset="-122"/>
              </a:rPr>
              <a:t>来处理结果集数据 </a:t>
            </a:r>
          </a:p>
          <a:p>
            <a:pPr>
              <a:lnSpc>
                <a:spcPct val="140000"/>
              </a:lnSpc>
            </a:pPr>
            <a:r>
              <a:rPr lang="en-US" sz="2400">
                <a:ea typeface="宋体" pitchFamily="2" charset="-122"/>
              </a:rPr>
              <a:t>ODBC</a:t>
            </a:r>
            <a:r>
              <a:rPr lang="zh-CN" altLang="en-US" sz="2400">
                <a:ea typeface="宋体" pitchFamily="2" charset="-122"/>
              </a:rPr>
              <a:t>中游标类型：</a:t>
            </a:r>
          </a:p>
          <a:p>
            <a:pPr lvl="1">
              <a:lnSpc>
                <a:spcPct val="140000"/>
              </a:lnSpc>
            </a:pPr>
            <a:r>
              <a:rPr lang="en-US" sz="2200">
                <a:ea typeface="宋体" pitchFamily="2" charset="-122"/>
              </a:rPr>
              <a:t>forward-only</a:t>
            </a:r>
            <a:r>
              <a:rPr lang="zh-CN" altLang="en-US" sz="2200">
                <a:ea typeface="宋体" pitchFamily="2" charset="-122"/>
              </a:rPr>
              <a:t>游标，是</a:t>
            </a:r>
            <a:r>
              <a:rPr lang="en-US" sz="2200">
                <a:ea typeface="宋体" pitchFamily="2" charset="-122"/>
              </a:rPr>
              <a:t>ODBC</a:t>
            </a:r>
            <a:r>
              <a:rPr lang="zh-CN" altLang="en-US" sz="2200">
                <a:ea typeface="宋体" pitchFamily="2" charset="-122"/>
              </a:rPr>
              <a:t>的默认游标类型 </a:t>
            </a:r>
          </a:p>
          <a:p>
            <a:pPr lvl="1">
              <a:lnSpc>
                <a:spcPct val="140000"/>
              </a:lnSpc>
            </a:pPr>
            <a:r>
              <a:rPr lang="zh-CN" altLang="en-US" sz="2200">
                <a:ea typeface="宋体" pitchFamily="2" charset="-122"/>
              </a:rPr>
              <a:t>可滚动（</a:t>
            </a:r>
            <a:r>
              <a:rPr lang="en-US" sz="2200">
                <a:ea typeface="宋体" pitchFamily="2" charset="-122"/>
              </a:rPr>
              <a:t>scroll</a:t>
            </a:r>
            <a:r>
              <a:rPr lang="zh-CN" altLang="en-US" sz="2200">
                <a:ea typeface="宋体" pitchFamily="2" charset="-122"/>
              </a:rPr>
              <a:t>）游标：</a:t>
            </a:r>
          </a:p>
          <a:p>
            <a:pPr lvl="2">
              <a:lnSpc>
                <a:spcPct val="140000"/>
              </a:lnSpc>
              <a:buFont typeface="Wingdings" pitchFamily="2" charset="2"/>
              <a:buChar char="Ø"/>
            </a:pPr>
            <a:r>
              <a:rPr lang="zh-CN" altLang="en-US">
                <a:ea typeface="宋体" pitchFamily="2" charset="-122"/>
              </a:rPr>
              <a:t>静态（</a:t>
            </a:r>
            <a:r>
              <a:rPr lang="en-US">
                <a:ea typeface="宋体" pitchFamily="2" charset="-122"/>
              </a:rPr>
              <a:t>static</a:t>
            </a:r>
            <a:r>
              <a:rPr lang="zh-CN" altLang="en-US">
                <a:ea typeface="宋体" pitchFamily="2" charset="-122"/>
              </a:rPr>
              <a:t>）</a:t>
            </a:r>
          </a:p>
          <a:p>
            <a:pPr lvl="2">
              <a:lnSpc>
                <a:spcPct val="140000"/>
              </a:lnSpc>
              <a:buFont typeface="Wingdings" pitchFamily="2" charset="2"/>
              <a:buChar char="Ø"/>
            </a:pPr>
            <a:r>
              <a:rPr lang="zh-CN" altLang="en-US">
                <a:ea typeface="宋体" pitchFamily="2" charset="-122"/>
              </a:rPr>
              <a:t>动态（</a:t>
            </a:r>
            <a:r>
              <a:rPr lang="en-US">
                <a:ea typeface="宋体" pitchFamily="2" charset="-122"/>
              </a:rPr>
              <a:t>dynamic</a:t>
            </a:r>
            <a:r>
              <a:rPr lang="zh-CN" altLang="en-US">
                <a:ea typeface="宋体" pitchFamily="2" charset="-122"/>
              </a:rPr>
              <a:t>）</a:t>
            </a:r>
          </a:p>
          <a:p>
            <a:pPr lvl="2">
              <a:lnSpc>
                <a:spcPct val="140000"/>
              </a:lnSpc>
              <a:buFont typeface="Wingdings" pitchFamily="2" charset="2"/>
              <a:buChar char="Ø"/>
            </a:pPr>
            <a:r>
              <a:rPr lang="zh-CN" altLang="en-US">
                <a:ea typeface="宋体" pitchFamily="2" charset="-122"/>
              </a:rPr>
              <a:t>码集驱动（</a:t>
            </a:r>
            <a:r>
              <a:rPr lang="en-US">
                <a:ea typeface="宋体" pitchFamily="2" charset="-122"/>
              </a:rPr>
              <a:t>keyset-driven</a:t>
            </a:r>
            <a:r>
              <a:rPr lang="zh-CN" altLang="en-US">
                <a:ea typeface="宋体" pitchFamily="2" charset="-122"/>
              </a:rPr>
              <a:t>）</a:t>
            </a:r>
          </a:p>
          <a:p>
            <a:pPr lvl="2">
              <a:lnSpc>
                <a:spcPct val="140000"/>
              </a:lnSpc>
              <a:buFont typeface="Wingdings" pitchFamily="2" charset="2"/>
              <a:buChar char="Ø"/>
            </a:pPr>
            <a:r>
              <a:rPr lang="zh-CN" altLang="en-US">
                <a:ea typeface="宋体" pitchFamily="2" charset="-122"/>
              </a:rPr>
              <a:t>混合型（</a:t>
            </a:r>
            <a:r>
              <a:rPr lang="en-US">
                <a:ea typeface="宋体" pitchFamily="2" charset="-122"/>
              </a:rPr>
              <a:t>mixed</a:t>
            </a:r>
            <a:r>
              <a:rPr lang="zh-CN" altLang="en-US">
                <a:ea typeface="宋体" pitchFamily="2" charset="-122"/>
              </a:rPr>
              <a:t>）</a:t>
            </a:r>
            <a:endParaRPr lang="zh-CN" altLang="en-US" sz="2000">
              <a:ea typeface="宋体"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l"/>
            <a:r>
              <a:rPr lang="zh-CN" altLang="en-US" sz="3200">
                <a:ea typeface="宋体" pitchFamily="2" charset="-122"/>
              </a:rPr>
              <a:t>结果集处理</a:t>
            </a:r>
          </a:p>
        </p:txBody>
      </p:sp>
      <p:sp>
        <p:nvSpPr>
          <p:cNvPr id="124931" name="Rectangle 3"/>
          <p:cNvSpPr>
            <a:spLocks noGrp="1" noChangeArrowheads="1"/>
          </p:cNvSpPr>
          <p:nvPr>
            <p:ph type="body" idx="1"/>
          </p:nvPr>
        </p:nvSpPr>
        <p:spPr>
          <a:xfrm>
            <a:off x="457200" y="1123950"/>
            <a:ext cx="8229600" cy="4495800"/>
          </a:xfrm>
        </p:spPr>
        <p:txBody>
          <a:bodyPr/>
          <a:lstStyle/>
          <a:p>
            <a:pPr>
              <a:lnSpc>
                <a:spcPct val="130000"/>
              </a:lnSpc>
            </a:pPr>
            <a:r>
              <a:rPr lang="zh-CN" altLang="en-US" sz="2400" b="1">
                <a:ea typeface="宋体" pitchFamily="2" charset="-122"/>
              </a:rPr>
              <a:t>结果集处理步骤：</a:t>
            </a:r>
          </a:p>
          <a:p>
            <a:pPr lvl="1">
              <a:lnSpc>
                <a:spcPct val="130000"/>
              </a:lnSpc>
            </a:pPr>
            <a:r>
              <a:rPr lang="en-US" sz="2000">
                <a:ea typeface="宋体" pitchFamily="2" charset="-122"/>
              </a:rPr>
              <a:t>ODBC</a:t>
            </a:r>
            <a:r>
              <a:rPr lang="zh-CN" altLang="en-US" sz="2000">
                <a:ea typeface="宋体" pitchFamily="2" charset="-122"/>
              </a:rPr>
              <a:t>游标打开方式不同于嵌入式</a:t>
            </a:r>
            <a:r>
              <a:rPr lang="en-US" sz="2000">
                <a:ea typeface="宋体" pitchFamily="2" charset="-122"/>
              </a:rPr>
              <a:t>SQL</a:t>
            </a:r>
            <a:r>
              <a:rPr lang="zh-CN" altLang="en-US" sz="2000">
                <a:ea typeface="宋体" pitchFamily="2" charset="-122"/>
              </a:rPr>
              <a:t>，不是显式声明而是系统自动产生一个游标（</a:t>
            </a:r>
            <a:r>
              <a:rPr lang="en-US" sz="2000">
                <a:ea typeface="宋体" pitchFamily="2" charset="-122"/>
              </a:rPr>
              <a:t>Cursor</a:t>
            </a:r>
            <a:r>
              <a:rPr lang="zh-CN" altLang="en-US" sz="2000">
                <a:ea typeface="宋体" pitchFamily="2" charset="-122"/>
              </a:rPr>
              <a:t>），当结果集刚刚生成时，游标指向第一行数据之前  </a:t>
            </a:r>
          </a:p>
          <a:p>
            <a:pPr lvl="1">
              <a:lnSpc>
                <a:spcPct val="130000"/>
              </a:lnSpc>
            </a:pPr>
            <a:r>
              <a:rPr lang="zh-CN" altLang="en-US" sz="2000">
                <a:ea typeface="宋体" pitchFamily="2" charset="-122"/>
              </a:rPr>
              <a:t>应用程序通过</a:t>
            </a:r>
            <a:r>
              <a:rPr lang="en-US" sz="2000">
                <a:ea typeface="宋体" pitchFamily="2" charset="-122"/>
              </a:rPr>
              <a:t>SQLBindCol</a:t>
            </a:r>
            <a:r>
              <a:rPr lang="zh-CN" altLang="en-US" sz="2000">
                <a:ea typeface="宋体" pitchFamily="2" charset="-122"/>
              </a:rPr>
              <a:t>，把查询结果绑定到应用程序缓冲区中，通过</a:t>
            </a:r>
            <a:r>
              <a:rPr lang="en-US" sz="2000">
                <a:ea typeface="宋体" pitchFamily="2" charset="-122"/>
              </a:rPr>
              <a:t>SQLFetch</a:t>
            </a:r>
            <a:r>
              <a:rPr lang="zh-CN" altLang="en-US" sz="2000">
                <a:ea typeface="宋体" pitchFamily="2" charset="-122"/>
              </a:rPr>
              <a:t>或是</a:t>
            </a:r>
            <a:r>
              <a:rPr lang="en-US" sz="2000">
                <a:ea typeface="宋体" pitchFamily="2" charset="-122"/>
              </a:rPr>
              <a:t>SQLFetchScroll</a:t>
            </a:r>
            <a:r>
              <a:rPr lang="zh-CN" altLang="en-US" sz="2000">
                <a:ea typeface="宋体" pitchFamily="2" charset="-122"/>
              </a:rPr>
              <a:t>来移动游标获取结果集中的每一行数据</a:t>
            </a:r>
          </a:p>
          <a:p>
            <a:pPr lvl="1">
              <a:lnSpc>
                <a:spcPct val="130000"/>
              </a:lnSpc>
            </a:pPr>
            <a:r>
              <a:rPr lang="zh-CN" altLang="en-US" sz="2000">
                <a:ea typeface="宋体" pitchFamily="2" charset="-122"/>
              </a:rPr>
              <a:t>对于如图像这类特别的数据类型当一个缓冲区不足以容纳所有的数据时，可以通过</a:t>
            </a:r>
            <a:r>
              <a:rPr lang="en-US" sz="2000">
                <a:ea typeface="宋体" pitchFamily="2" charset="-122"/>
              </a:rPr>
              <a:t>SQLGetdata</a:t>
            </a:r>
            <a:r>
              <a:rPr lang="zh-CN" altLang="en-US" sz="2000">
                <a:ea typeface="宋体" pitchFamily="2" charset="-122"/>
              </a:rPr>
              <a:t>分多次获取 </a:t>
            </a:r>
          </a:p>
          <a:p>
            <a:pPr lvl="1">
              <a:lnSpc>
                <a:spcPct val="130000"/>
              </a:lnSpc>
            </a:pPr>
            <a:r>
              <a:rPr lang="zh-CN" altLang="en-US" sz="2000">
                <a:ea typeface="宋体" pitchFamily="2" charset="-122"/>
              </a:rPr>
              <a:t>最后通过</a:t>
            </a:r>
            <a:r>
              <a:rPr lang="en-US" sz="2000">
                <a:ea typeface="宋体" pitchFamily="2" charset="-122"/>
              </a:rPr>
              <a:t>SQLClosecursor</a:t>
            </a:r>
            <a:r>
              <a:rPr lang="zh-CN" altLang="en-US" sz="2000">
                <a:ea typeface="宋体" pitchFamily="2" charset="-122"/>
              </a:rPr>
              <a:t>来关闭游标</a:t>
            </a:r>
            <a:r>
              <a:rPr lang="zh-CN" altLang="en-US" sz="1800">
                <a:ea typeface="宋体"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925" y="0"/>
            <a:ext cx="8209483" cy="836711"/>
          </a:xfrm>
        </p:spPr>
        <p:txBody>
          <a:bodyPr/>
          <a:lstStyle/>
          <a:p>
            <a:r>
              <a:rPr lang="en-US" sz="3200" dirty="0" smtClean="0">
                <a:ea typeface="宋体" pitchFamily="2" charset="-122"/>
              </a:rPr>
              <a:t>1</a:t>
            </a:r>
            <a:r>
              <a:rPr lang="zh-CN" altLang="en-US" sz="3200" dirty="0" smtClean="0">
                <a:ea typeface="宋体" pitchFamily="2" charset="-122"/>
              </a:rPr>
              <a:t>） </a:t>
            </a:r>
            <a:r>
              <a:rPr lang="en-US" sz="3200" dirty="0" smtClean="0">
                <a:ea typeface="宋体" pitchFamily="2" charset="-122"/>
              </a:rPr>
              <a:t>SQL</a:t>
            </a:r>
            <a:r>
              <a:rPr lang="zh-CN" altLang="en-US" sz="3200" dirty="0">
                <a:ea typeface="宋体" pitchFamily="2" charset="-122"/>
              </a:rPr>
              <a:t>通信区</a:t>
            </a:r>
          </a:p>
        </p:txBody>
      </p:sp>
      <p:sp>
        <p:nvSpPr>
          <p:cNvPr id="15363" name="Rectangle 3"/>
          <p:cNvSpPr>
            <a:spLocks noGrp="1" noChangeArrowheads="1"/>
          </p:cNvSpPr>
          <p:nvPr>
            <p:ph type="body" idx="1"/>
          </p:nvPr>
        </p:nvSpPr>
        <p:spPr>
          <a:xfrm>
            <a:off x="179388" y="1196975"/>
            <a:ext cx="8640762" cy="4679950"/>
          </a:xfrm>
        </p:spPr>
        <p:txBody>
          <a:bodyPr/>
          <a:lstStyle/>
          <a:p>
            <a:r>
              <a:rPr lang="en-US" sz="2400" b="1">
                <a:ea typeface="宋体" pitchFamily="2" charset="-122"/>
              </a:rPr>
              <a:t>SQLCA</a:t>
            </a:r>
            <a:r>
              <a:rPr lang="zh-CN" altLang="en-US" sz="2400" b="1">
                <a:ea typeface="宋体" pitchFamily="2" charset="-122"/>
              </a:rPr>
              <a:t>使用方法：</a:t>
            </a:r>
          </a:p>
          <a:p>
            <a:pPr lvl="1">
              <a:lnSpc>
                <a:spcPct val="130000"/>
              </a:lnSpc>
            </a:pPr>
            <a:r>
              <a:rPr lang="zh-CN" altLang="en-US" sz="2200" b="1">
                <a:ea typeface="宋体" pitchFamily="2" charset="-122"/>
              </a:rPr>
              <a:t>定义</a:t>
            </a:r>
            <a:r>
              <a:rPr lang="en-US" sz="2200" b="1">
                <a:ea typeface="宋体" pitchFamily="2" charset="-122"/>
              </a:rPr>
              <a:t>SQLCA</a:t>
            </a:r>
          </a:p>
          <a:p>
            <a:pPr lvl="2">
              <a:lnSpc>
                <a:spcPct val="130000"/>
              </a:lnSpc>
              <a:buFont typeface="Wingdings" pitchFamily="2" charset="2"/>
              <a:buChar char="Ø"/>
            </a:pPr>
            <a:r>
              <a:rPr lang="en-US">
                <a:ea typeface="宋体" pitchFamily="2" charset="-122"/>
              </a:rPr>
              <a:t> </a:t>
            </a:r>
            <a:r>
              <a:rPr lang="zh-CN" altLang="en-US" sz="2000">
                <a:ea typeface="宋体" pitchFamily="2" charset="-122"/>
              </a:rPr>
              <a:t>用</a:t>
            </a:r>
            <a:r>
              <a:rPr lang="en-US" sz="2000">
                <a:ea typeface="宋体" pitchFamily="2" charset="-122"/>
              </a:rPr>
              <a:t>EXEC SQL INCLUDE SQLCA</a:t>
            </a:r>
            <a:r>
              <a:rPr lang="zh-CN" altLang="en-US" sz="2000">
                <a:ea typeface="宋体" pitchFamily="2" charset="-122"/>
              </a:rPr>
              <a:t>定义</a:t>
            </a:r>
          </a:p>
          <a:p>
            <a:pPr lvl="1">
              <a:lnSpc>
                <a:spcPct val="130000"/>
              </a:lnSpc>
            </a:pPr>
            <a:r>
              <a:rPr lang="zh-CN" altLang="en-US" sz="2200" b="1">
                <a:ea typeface="宋体" pitchFamily="2" charset="-122"/>
              </a:rPr>
              <a:t>使用</a:t>
            </a:r>
            <a:r>
              <a:rPr lang="en-US" sz="2200" b="1">
                <a:ea typeface="宋体" pitchFamily="2" charset="-122"/>
              </a:rPr>
              <a:t>SQLCA</a:t>
            </a:r>
          </a:p>
          <a:p>
            <a:pPr lvl="2">
              <a:lnSpc>
                <a:spcPct val="130000"/>
              </a:lnSpc>
              <a:buFont typeface="Wingdings" pitchFamily="2" charset="2"/>
              <a:buChar char="Ø"/>
            </a:pPr>
            <a:r>
              <a:rPr lang="en-US" sz="2000">
                <a:ea typeface="宋体" pitchFamily="2" charset="-122"/>
              </a:rPr>
              <a:t>SQLCA</a:t>
            </a:r>
            <a:r>
              <a:rPr lang="zh-CN" altLang="en-US" sz="2000">
                <a:ea typeface="宋体" pitchFamily="2" charset="-122"/>
              </a:rPr>
              <a:t>中有一个存放每次执行</a:t>
            </a:r>
            <a:r>
              <a:rPr lang="en-US" sz="2000">
                <a:ea typeface="宋体" pitchFamily="2" charset="-122"/>
              </a:rPr>
              <a:t>SQL</a:t>
            </a:r>
            <a:r>
              <a:rPr lang="zh-CN" altLang="en-US" sz="2000">
                <a:ea typeface="宋体" pitchFamily="2" charset="-122"/>
              </a:rPr>
              <a:t>语句后返回代码的变量</a:t>
            </a:r>
            <a:r>
              <a:rPr lang="en-US" sz="2000">
                <a:ea typeface="宋体" pitchFamily="2" charset="-122"/>
              </a:rPr>
              <a:t>SQLCODE</a:t>
            </a:r>
          </a:p>
          <a:p>
            <a:pPr lvl="2">
              <a:lnSpc>
                <a:spcPct val="130000"/>
              </a:lnSpc>
              <a:buFont typeface="Wingdings" pitchFamily="2" charset="2"/>
              <a:buChar char="Ø"/>
            </a:pPr>
            <a:r>
              <a:rPr lang="zh-CN" altLang="en-US" sz="2000">
                <a:ea typeface="宋体" pitchFamily="2" charset="-122"/>
              </a:rPr>
              <a:t>如果</a:t>
            </a:r>
            <a:r>
              <a:rPr lang="en-US" sz="2000">
                <a:ea typeface="宋体" pitchFamily="2" charset="-122"/>
              </a:rPr>
              <a:t>SQLCODE</a:t>
            </a:r>
            <a:r>
              <a:rPr lang="zh-CN" altLang="en-US" sz="2000">
                <a:ea typeface="宋体" pitchFamily="2" charset="-122"/>
              </a:rPr>
              <a:t>等于预定义的常量</a:t>
            </a:r>
            <a:r>
              <a:rPr lang="en-US" sz="2000">
                <a:ea typeface="宋体" pitchFamily="2" charset="-122"/>
              </a:rPr>
              <a:t>SUCCESS</a:t>
            </a:r>
            <a:r>
              <a:rPr lang="zh-CN" altLang="en-US" sz="2000">
                <a:ea typeface="宋体" pitchFamily="2" charset="-122"/>
              </a:rPr>
              <a:t>，则表示</a:t>
            </a:r>
            <a:r>
              <a:rPr lang="en-US" sz="2000">
                <a:ea typeface="宋体" pitchFamily="2" charset="-122"/>
              </a:rPr>
              <a:t>SQL</a:t>
            </a:r>
            <a:r>
              <a:rPr lang="zh-CN" altLang="en-US" sz="2000">
                <a:ea typeface="宋体" pitchFamily="2" charset="-122"/>
              </a:rPr>
              <a:t>语句成功，否则表示出错</a:t>
            </a:r>
          </a:p>
          <a:p>
            <a:pPr lvl="2">
              <a:lnSpc>
                <a:spcPct val="130000"/>
              </a:lnSpc>
              <a:buFont typeface="Wingdings" pitchFamily="2" charset="2"/>
              <a:buChar char="Ø"/>
            </a:pPr>
            <a:r>
              <a:rPr lang="zh-CN" altLang="en-US" sz="2000">
                <a:ea typeface="宋体" pitchFamily="2" charset="-122"/>
              </a:rPr>
              <a:t>应用程序每执行完一条</a:t>
            </a:r>
            <a:r>
              <a:rPr lang="en-US" sz="2000">
                <a:ea typeface="宋体" pitchFamily="2" charset="-122"/>
              </a:rPr>
              <a:t>SQL </a:t>
            </a:r>
            <a:r>
              <a:rPr lang="zh-CN" altLang="en-US" sz="2000">
                <a:ea typeface="宋体" pitchFamily="2" charset="-122"/>
              </a:rPr>
              <a:t>语句之后都应该测试一下</a:t>
            </a:r>
            <a:r>
              <a:rPr lang="en-US" sz="2000">
                <a:ea typeface="宋体" pitchFamily="2" charset="-122"/>
              </a:rPr>
              <a:t>SQLCODE</a:t>
            </a:r>
            <a:r>
              <a:rPr lang="zh-CN" altLang="en-US" sz="2000">
                <a:ea typeface="宋体" pitchFamily="2" charset="-122"/>
              </a:rPr>
              <a:t>的值，以了解该</a:t>
            </a:r>
            <a:r>
              <a:rPr lang="en-US" sz="2000">
                <a:ea typeface="宋体" pitchFamily="2" charset="-122"/>
              </a:rPr>
              <a:t>SQL</a:t>
            </a:r>
            <a:r>
              <a:rPr lang="zh-CN" altLang="en-US" sz="2000">
                <a:ea typeface="宋体" pitchFamily="2" charset="-122"/>
              </a:rPr>
              <a:t>语句执行情况并做相应处理</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l"/>
            <a:r>
              <a:rPr lang="zh-CN" altLang="en-US" sz="3200">
                <a:ea typeface="宋体" pitchFamily="2" charset="-122"/>
              </a:rPr>
              <a:t>程序源码代码</a:t>
            </a:r>
          </a:p>
        </p:txBody>
      </p:sp>
      <p:sp>
        <p:nvSpPr>
          <p:cNvPr id="125955" name="Rectangle 3"/>
          <p:cNvSpPr>
            <a:spLocks noGrp="1" noChangeArrowheads="1"/>
          </p:cNvSpPr>
          <p:nvPr>
            <p:ph type="body" idx="1"/>
          </p:nvPr>
        </p:nvSpPr>
        <p:spPr>
          <a:xfrm>
            <a:off x="179388" y="1557338"/>
            <a:ext cx="8964612" cy="4767262"/>
          </a:xfrm>
        </p:spPr>
        <p:txBody>
          <a:bodyPr/>
          <a:lstStyle/>
          <a:p>
            <a:pPr>
              <a:buFont typeface="Wingdings" pitchFamily="2" charset="2"/>
              <a:buNone/>
            </a:pPr>
            <a:r>
              <a:rPr lang="zh-CN" altLang="en-US" sz="2400" b="1">
                <a:ea typeface="宋体" pitchFamily="2" charset="-122"/>
              </a:rPr>
              <a:t>【例】创建数据源---第六步：结果集处理</a:t>
            </a:r>
          </a:p>
          <a:p>
            <a:pPr lvl="1">
              <a:buFont typeface="Wingdings" pitchFamily="2" charset="2"/>
              <a:buNone/>
            </a:pPr>
            <a:endParaRPr lang="zh-CN" altLang="en-US">
              <a:ea typeface="宋体" pitchFamily="2" charset="-122"/>
            </a:endParaRPr>
          </a:p>
          <a:p>
            <a:pPr lvl="1">
              <a:buFont typeface="Wingdings" pitchFamily="2" charset="2"/>
              <a:buNone/>
            </a:pPr>
            <a:r>
              <a:rPr lang="zh-CN" altLang="en-US" sz="2200">
                <a:ea typeface="宋体" pitchFamily="2" charset="-122"/>
              </a:rPr>
              <a:t>/* Step 6 ：处理结果集并执行预编译后的语句*/</a:t>
            </a:r>
          </a:p>
          <a:p>
            <a:pPr lvl="1">
              <a:buFont typeface="Wingdings" pitchFamily="2" charset="2"/>
              <a:buNone/>
            </a:pPr>
            <a:r>
              <a:rPr lang="zh-CN" altLang="en-US" sz="2200">
                <a:ea typeface="宋体" pitchFamily="2" charset="-122"/>
              </a:rPr>
              <a:t> while ( (ret=SQLFetch(kinghstmt) ) !=SQL_NO_DATA_FOUND) </a:t>
            </a:r>
          </a:p>
          <a:p>
            <a:pPr lvl="1">
              <a:buFont typeface="Wingdings" pitchFamily="2" charset="2"/>
              <a:buNone/>
            </a:pPr>
            <a:r>
              <a:rPr lang="zh-CN" altLang="en-US" sz="2200">
                <a:ea typeface="宋体" pitchFamily="2" charset="-122"/>
              </a:rPr>
              <a:t> {  </a:t>
            </a:r>
          </a:p>
          <a:p>
            <a:pPr lvl="1">
              <a:buFont typeface="Wingdings" pitchFamily="2" charset="2"/>
              <a:buNone/>
            </a:pPr>
            <a:r>
              <a:rPr lang="zh-CN" altLang="en-US" sz="2200">
                <a:ea typeface="宋体" pitchFamily="2" charset="-122"/>
              </a:rPr>
              <a:t>		if(ret==SQL_ERROR)  printf("Fetch error＼n");</a:t>
            </a:r>
          </a:p>
          <a:p>
            <a:pPr lvl="1">
              <a:buFont typeface="Wingdings" pitchFamily="2" charset="2"/>
              <a:buNone/>
            </a:pPr>
            <a:r>
              <a:rPr lang="zh-CN" altLang="en-US" sz="2200">
                <a:ea typeface="宋体" pitchFamily="2" charset="-122"/>
              </a:rPr>
              <a:t>		else  </a:t>
            </a:r>
          </a:p>
          <a:p>
            <a:pPr lvl="1">
              <a:buFont typeface="Wingdings" pitchFamily="2" charset="2"/>
              <a:buNone/>
            </a:pPr>
            <a:r>
              <a:rPr lang="zh-CN" altLang="en-US" sz="2200">
                <a:ea typeface="宋体" pitchFamily="2" charset="-122"/>
              </a:rPr>
              <a:t>			ret=SQLExecute(serverhstmt);</a:t>
            </a:r>
          </a:p>
          <a:p>
            <a:pPr lvl="1">
              <a:buFont typeface="Wingdings" pitchFamily="2" charset="2"/>
              <a:buNone/>
            </a:pPr>
            <a:r>
              <a:rPr lang="zh-CN" altLang="en-US" sz="2200">
                <a:ea typeface="宋体" pitchFamily="2" charset="-122"/>
              </a:rPr>
              <a:t>}</a:t>
            </a:r>
          </a:p>
          <a:p>
            <a:pPr lvl="1">
              <a:buFont typeface="Wingdings" pitchFamily="2" charset="2"/>
              <a:buNone/>
            </a:pPr>
            <a:r>
              <a:rPr lang="zh-CN" altLang="en-US" sz="2200">
                <a:ea typeface="宋体" pitchFamily="2" charset="-122"/>
              </a:rPr>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七、中止处理 </a:t>
            </a:r>
          </a:p>
        </p:txBody>
      </p:sp>
      <p:sp>
        <p:nvSpPr>
          <p:cNvPr id="126979" name="Rectangle 3"/>
          <p:cNvSpPr>
            <a:spLocks noGrp="1" noChangeArrowheads="1"/>
          </p:cNvSpPr>
          <p:nvPr>
            <p:ph type="body" idx="1"/>
          </p:nvPr>
        </p:nvSpPr>
        <p:spPr/>
        <p:txBody>
          <a:bodyPr/>
          <a:lstStyle/>
          <a:p>
            <a:pPr>
              <a:lnSpc>
                <a:spcPct val="150000"/>
              </a:lnSpc>
            </a:pPr>
            <a:r>
              <a:rPr lang="zh-CN" altLang="en-US" b="1">
                <a:ea typeface="宋体" pitchFamily="2" charset="-122"/>
              </a:rPr>
              <a:t>应用程序中止步骤：</a:t>
            </a:r>
          </a:p>
          <a:p>
            <a:pPr lvl="1">
              <a:lnSpc>
                <a:spcPct val="150000"/>
              </a:lnSpc>
            </a:pPr>
            <a:r>
              <a:rPr lang="zh-CN" altLang="en-US">
                <a:ea typeface="宋体" pitchFamily="2" charset="-122"/>
              </a:rPr>
              <a:t>首先释放语句句柄 </a:t>
            </a:r>
          </a:p>
          <a:p>
            <a:pPr lvl="1">
              <a:lnSpc>
                <a:spcPct val="150000"/>
              </a:lnSpc>
            </a:pPr>
            <a:r>
              <a:rPr lang="zh-CN" altLang="en-US">
                <a:ea typeface="宋体" pitchFamily="2" charset="-122"/>
              </a:rPr>
              <a:t>释放数据库连接 </a:t>
            </a:r>
          </a:p>
          <a:p>
            <a:pPr lvl="1">
              <a:lnSpc>
                <a:spcPct val="150000"/>
              </a:lnSpc>
            </a:pPr>
            <a:r>
              <a:rPr lang="zh-CN" altLang="en-US">
                <a:ea typeface="宋体" pitchFamily="2" charset="-122"/>
              </a:rPr>
              <a:t>与数据库服务器断开 </a:t>
            </a:r>
          </a:p>
          <a:p>
            <a:pPr lvl="1">
              <a:lnSpc>
                <a:spcPct val="150000"/>
              </a:lnSpc>
            </a:pPr>
            <a:r>
              <a:rPr lang="zh-CN" altLang="en-US">
                <a:ea typeface="宋体" pitchFamily="2" charset="-122"/>
              </a:rPr>
              <a:t>释放</a:t>
            </a:r>
            <a:r>
              <a:rPr lang="en-US">
                <a:ea typeface="宋体" pitchFamily="2" charset="-122"/>
              </a:rPr>
              <a:t>ODBC</a:t>
            </a:r>
            <a:r>
              <a:rPr lang="zh-CN" altLang="en-US">
                <a:ea typeface="宋体" pitchFamily="2" charset="-122"/>
              </a:rPr>
              <a:t>环境</a:t>
            </a:r>
            <a:r>
              <a:rPr lang="zh-CN" altLang="en-US" sz="2800">
                <a:ea typeface="宋体" pitchFamily="2" charset="-122"/>
              </a:rPr>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l"/>
            <a:r>
              <a:rPr lang="zh-CN" altLang="en-US" sz="3200">
                <a:ea typeface="宋体" pitchFamily="2" charset="-122"/>
              </a:rPr>
              <a:t>中止处理代码</a:t>
            </a:r>
          </a:p>
        </p:txBody>
      </p:sp>
      <p:sp>
        <p:nvSpPr>
          <p:cNvPr id="128003" name="Rectangle 3"/>
          <p:cNvSpPr>
            <a:spLocks noGrp="1" noChangeArrowheads="1"/>
          </p:cNvSpPr>
          <p:nvPr>
            <p:ph type="body" idx="1"/>
          </p:nvPr>
        </p:nvSpPr>
        <p:spPr/>
        <p:txBody>
          <a:bodyPr/>
          <a:lstStyle/>
          <a:p>
            <a:pPr>
              <a:lnSpc>
                <a:spcPct val="80000"/>
              </a:lnSpc>
              <a:buFont typeface="Wingdings" pitchFamily="2" charset="2"/>
              <a:buNone/>
            </a:pPr>
            <a:r>
              <a:rPr lang="en-US" sz="2400">
                <a:ea typeface="宋体" pitchFamily="2" charset="-122"/>
              </a:rPr>
              <a:t>【</a:t>
            </a:r>
            <a:r>
              <a:rPr lang="zh-CN" altLang="en-US" sz="2400">
                <a:ea typeface="宋体" pitchFamily="2" charset="-122"/>
              </a:rPr>
              <a:t>例</a:t>
            </a:r>
            <a:r>
              <a:rPr lang="en-US" sz="2400">
                <a:ea typeface="宋体" pitchFamily="2" charset="-122"/>
              </a:rPr>
              <a:t>】</a:t>
            </a:r>
            <a:r>
              <a:rPr lang="zh-CN" altLang="en-US" sz="2400">
                <a:ea typeface="宋体" pitchFamily="2" charset="-122"/>
              </a:rPr>
              <a:t>创建数据源</a:t>
            </a:r>
            <a:r>
              <a:rPr lang="en-US" sz="2400">
                <a:ea typeface="宋体" pitchFamily="2" charset="-122"/>
              </a:rPr>
              <a:t>---</a:t>
            </a:r>
            <a:r>
              <a:rPr lang="zh-CN" altLang="en-US" sz="2400">
                <a:ea typeface="宋体" pitchFamily="2" charset="-122"/>
              </a:rPr>
              <a:t>第七步：中止处理</a:t>
            </a:r>
          </a:p>
          <a:p>
            <a:pPr>
              <a:lnSpc>
                <a:spcPct val="80000"/>
              </a:lnSpc>
              <a:buFont typeface="Wingdings" pitchFamily="2" charset="2"/>
              <a:buNone/>
            </a:pPr>
            <a:endParaRPr lang="zh-CN" altLang="en-US" sz="2400">
              <a:ea typeface="宋体" pitchFamily="2" charset="-122"/>
            </a:endParaRPr>
          </a:p>
          <a:p>
            <a:pPr lvl="1">
              <a:lnSpc>
                <a:spcPct val="80000"/>
              </a:lnSpc>
              <a:buFont typeface="Wingdings" pitchFamily="2" charset="2"/>
              <a:buNone/>
            </a:pPr>
            <a:r>
              <a:rPr lang="en-US" sz="2000">
                <a:ea typeface="宋体" pitchFamily="2" charset="-122"/>
              </a:rPr>
              <a:t>/* Step 7 </a:t>
            </a:r>
            <a:r>
              <a:rPr lang="zh-CN" altLang="en-US" sz="2000">
                <a:ea typeface="宋体" pitchFamily="2" charset="-122"/>
              </a:rPr>
              <a:t>中止处理*</a:t>
            </a:r>
            <a:r>
              <a:rPr lang="en-US" sz="2000">
                <a:ea typeface="宋体" pitchFamily="2" charset="-122"/>
              </a:rPr>
              <a:t>/</a:t>
            </a:r>
          </a:p>
          <a:p>
            <a:pPr lvl="1">
              <a:lnSpc>
                <a:spcPct val="80000"/>
              </a:lnSpc>
              <a:buFont typeface="Wingdings" pitchFamily="2" charset="2"/>
              <a:buNone/>
            </a:pPr>
            <a:r>
              <a:rPr lang="en-US" sz="2000">
                <a:ea typeface="宋体" pitchFamily="2" charset="-122"/>
              </a:rPr>
              <a:t>SQLFreeHandle(SQL_HANDLE_STMT</a:t>
            </a:r>
            <a:r>
              <a:rPr lang="zh-CN" altLang="en-US" sz="2000">
                <a:ea typeface="宋体" pitchFamily="2" charset="-122"/>
              </a:rPr>
              <a:t>，</a:t>
            </a:r>
            <a:r>
              <a:rPr lang="en-US" sz="2000">
                <a:ea typeface="宋体" pitchFamily="2" charset="-122"/>
              </a:rPr>
              <a:t>kinghstmt);</a:t>
            </a:r>
          </a:p>
          <a:p>
            <a:pPr lvl="1">
              <a:lnSpc>
                <a:spcPct val="80000"/>
              </a:lnSpc>
              <a:buFont typeface="Wingdings" pitchFamily="2" charset="2"/>
              <a:buNone/>
            </a:pPr>
            <a:r>
              <a:rPr lang="en-US" sz="2000">
                <a:ea typeface="宋体" pitchFamily="2" charset="-122"/>
              </a:rPr>
              <a:t>SQLDisconnect(kinghdbc);</a:t>
            </a:r>
          </a:p>
          <a:p>
            <a:pPr lvl="1">
              <a:lnSpc>
                <a:spcPct val="80000"/>
              </a:lnSpc>
              <a:buFont typeface="Wingdings" pitchFamily="2" charset="2"/>
              <a:buNone/>
            </a:pPr>
            <a:r>
              <a:rPr lang="en-US" sz="2000">
                <a:ea typeface="宋体" pitchFamily="2" charset="-122"/>
              </a:rPr>
              <a:t>SQLFreeHandle(SQL_HANDLE_DBC</a:t>
            </a:r>
            <a:r>
              <a:rPr lang="zh-CN" altLang="en-US" sz="2000">
                <a:ea typeface="宋体" pitchFamily="2" charset="-122"/>
              </a:rPr>
              <a:t>， </a:t>
            </a:r>
            <a:r>
              <a:rPr lang="en-US" sz="2000">
                <a:ea typeface="宋体" pitchFamily="2" charset="-122"/>
              </a:rPr>
              <a:t>kinghdbc);</a:t>
            </a:r>
          </a:p>
          <a:p>
            <a:pPr lvl="1">
              <a:lnSpc>
                <a:spcPct val="80000"/>
              </a:lnSpc>
              <a:buFont typeface="Wingdings" pitchFamily="2" charset="2"/>
              <a:buNone/>
            </a:pPr>
            <a:r>
              <a:rPr lang="en-US" sz="2000">
                <a:ea typeface="宋体" pitchFamily="2" charset="-122"/>
              </a:rPr>
              <a:t>SQLFreeHandle(SQL_HANDLE_ENV</a:t>
            </a:r>
            <a:r>
              <a:rPr lang="zh-CN" altLang="en-US" sz="2000">
                <a:ea typeface="宋体" pitchFamily="2" charset="-122"/>
              </a:rPr>
              <a:t>，</a:t>
            </a:r>
            <a:r>
              <a:rPr lang="en-US" sz="2000">
                <a:ea typeface="宋体" pitchFamily="2" charset="-122"/>
              </a:rPr>
              <a:t>kinghenv);</a:t>
            </a:r>
          </a:p>
          <a:p>
            <a:pPr lvl="1">
              <a:lnSpc>
                <a:spcPct val="80000"/>
              </a:lnSpc>
              <a:buFont typeface="Wingdings" pitchFamily="2" charset="2"/>
              <a:buNone/>
            </a:pPr>
            <a:r>
              <a:rPr lang="en-US" sz="2000">
                <a:ea typeface="宋体" pitchFamily="2" charset="-122"/>
              </a:rPr>
              <a:t>SQLFreeHandle(SQL_HANDLE_STMT</a:t>
            </a:r>
            <a:r>
              <a:rPr lang="zh-CN" altLang="en-US" sz="2000">
                <a:ea typeface="宋体" pitchFamily="2" charset="-122"/>
              </a:rPr>
              <a:t>， </a:t>
            </a:r>
            <a:r>
              <a:rPr lang="en-US" sz="2000">
                <a:ea typeface="宋体" pitchFamily="2" charset="-122"/>
              </a:rPr>
              <a:t>serverhstmt);</a:t>
            </a:r>
          </a:p>
          <a:p>
            <a:pPr lvl="1">
              <a:lnSpc>
                <a:spcPct val="80000"/>
              </a:lnSpc>
              <a:buFont typeface="Wingdings" pitchFamily="2" charset="2"/>
              <a:buNone/>
            </a:pPr>
            <a:r>
              <a:rPr lang="en-US" sz="2000">
                <a:ea typeface="宋体" pitchFamily="2" charset="-122"/>
              </a:rPr>
              <a:t>SQLDisconnect(serverhdbc);</a:t>
            </a:r>
          </a:p>
          <a:p>
            <a:pPr lvl="1">
              <a:lnSpc>
                <a:spcPct val="80000"/>
              </a:lnSpc>
              <a:buFont typeface="Wingdings" pitchFamily="2" charset="2"/>
              <a:buNone/>
            </a:pPr>
            <a:r>
              <a:rPr lang="en-US" sz="2000">
                <a:ea typeface="宋体" pitchFamily="2" charset="-122"/>
              </a:rPr>
              <a:t>SQLFreeHandle(SQL_HANDLE_DBC</a:t>
            </a:r>
            <a:r>
              <a:rPr lang="zh-CN" altLang="en-US" sz="2000">
                <a:ea typeface="宋体" pitchFamily="2" charset="-122"/>
              </a:rPr>
              <a:t>， </a:t>
            </a:r>
            <a:r>
              <a:rPr lang="en-US" sz="2000">
                <a:ea typeface="宋体" pitchFamily="2" charset="-122"/>
              </a:rPr>
              <a:t>serverhdbc);</a:t>
            </a:r>
          </a:p>
          <a:p>
            <a:pPr lvl="1">
              <a:lnSpc>
                <a:spcPct val="80000"/>
              </a:lnSpc>
              <a:buFont typeface="Wingdings" pitchFamily="2" charset="2"/>
              <a:buNone/>
            </a:pPr>
            <a:r>
              <a:rPr lang="en-US" sz="2000">
                <a:ea typeface="宋体" pitchFamily="2" charset="-122"/>
              </a:rPr>
              <a:t>SQLFreeHandle(SQL_HANDLE_ENV</a:t>
            </a:r>
            <a:r>
              <a:rPr lang="zh-CN" altLang="en-US" sz="2000">
                <a:ea typeface="宋体" pitchFamily="2" charset="-122"/>
              </a:rPr>
              <a:t>， </a:t>
            </a:r>
            <a:r>
              <a:rPr lang="en-US" sz="2000">
                <a:ea typeface="宋体" pitchFamily="2" charset="-122"/>
              </a:rPr>
              <a:t>serverhenv);</a:t>
            </a:r>
          </a:p>
          <a:p>
            <a:pPr lvl="1">
              <a:lnSpc>
                <a:spcPct val="80000"/>
              </a:lnSpc>
              <a:buFont typeface="Wingdings" pitchFamily="2" charset="2"/>
              <a:buNone/>
            </a:pPr>
            <a:r>
              <a:rPr lang="en-US" sz="2000">
                <a:ea typeface="宋体" pitchFamily="2" charset="-122"/>
              </a:rPr>
              <a:t>return 0;</a:t>
            </a:r>
          </a:p>
          <a:p>
            <a:pPr>
              <a:lnSpc>
                <a:spcPct val="80000"/>
              </a:lnSpc>
              <a:buFont typeface="Wingdings" pitchFamily="2" charset="2"/>
              <a:buNone/>
            </a:pPr>
            <a:r>
              <a:rPr lang="en-US" sz="2400">
                <a:ea typeface="宋体" pitchFamily="2" charset="-122"/>
              </a:rPr>
              <a:t>} </a:t>
            </a:r>
          </a:p>
          <a:p>
            <a:pPr>
              <a:lnSpc>
                <a:spcPct val="80000"/>
              </a:lnSpc>
            </a:pPr>
            <a:endParaRPr lang="zh-CN" altLang="en-US" sz="240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8172399" cy="836711"/>
          </a:xfrm>
        </p:spPr>
        <p:txBody>
          <a:bodyPr/>
          <a:lstStyle/>
          <a:p>
            <a:r>
              <a:rPr lang="en-US" sz="3200" dirty="0" smtClean="0">
                <a:ea typeface="宋体" pitchFamily="2" charset="-122"/>
              </a:rPr>
              <a:t>2</a:t>
            </a:r>
            <a:r>
              <a:rPr lang="zh-CN" altLang="en-US" sz="3200" dirty="0" smtClean="0">
                <a:ea typeface="宋体" pitchFamily="2" charset="-122"/>
              </a:rPr>
              <a:t>）主</a:t>
            </a:r>
            <a:r>
              <a:rPr lang="zh-CN" altLang="en-US" sz="3200" dirty="0">
                <a:ea typeface="宋体" pitchFamily="2" charset="-122"/>
              </a:rPr>
              <a:t>变量</a:t>
            </a:r>
            <a:r>
              <a:rPr lang="zh-CN" altLang="en-US" dirty="0">
                <a:ea typeface="宋体" pitchFamily="2" charset="-122"/>
              </a:rPr>
              <a:t> </a:t>
            </a:r>
          </a:p>
        </p:txBody>
      </p:sp>
      <p:sp>
        <p:nvSpPr>
          <p:cNvPr id="16387" name="Rectangle 3"/>
          <p:cNvSpPr>
            <a:spLocks noGrp="1" noChangeArrowheads="1"/>
          </p:cNvSpPr>
          <p:nvPr>
            <p:ph type="body" idx="1"/>
          </p:nvPr>
        </p:nvSpPr>
        <p:spPr>
          <a:xfrm>
            <a:off x="34925" y="1052513"/>
            <a:ext cx="9109075" cy="5040312"/>
          </a:xfrm>
        </p:spPr>
        <p:txBody>
          <a:bodyPr/>
          <a:lstStyle/>
          <a:p>
            <a:pPr>
              <a:lnSpc>
                <a:spcPct val="170000"/>
              </a:lnSpc>
              <a:spcBef>
                <a:spcPct val="0"/>
              </a:spcBef>
            </a:pPr>
            <a:r>
              <a:rPr lang="zh-CN" altLang="en-US" sz="2000" b="1">
                <a:ea typeface="宋体" pitchFamily="2" charset="-122"/>
              </a:rPr>
              <a:t>主变量</a:t>
            </a:r>
          </a:p>
          <a:p>
            <a:pPr lvl="1">
              <a:lnSpc>
                <a:spcPct val="170000"/>
              </a:lnSpc>
              <a:spcBef>
                <a:spcPct val="0"/>
              </a:spcBef>
            </a:pPr>
            <a:r>
              <a:rPr lang="zh-CN" altLang="en-US" sz="2000">
                <a:ea typeface="宋体" pitchFamily="2" charset="-122"/>
              </a:rPr>
              <a:t>嵌入式</a:t>
            </a:r>
            <a:r>
              <a:rPr lang="en-US" sz="2000">
                <a:ea typeface="宋体" pitchFamily="2" charset="-122"/>
              </a:rPr>
              <a:t>SQL</a:t>
            </a:r>
            <a:r>
              <a:rPr lang="zh-CN" altLang="en-US" sz="2000">
                <a:ea typeface="宋体" pitchFamily="2" charset="-122"/>
              </a:rPr>
              <a:t>语句中可以使用主语言的程序变量来输入或输出数据</a:t>
            </a:r>
          </a:p>
          <a:p>
            <a:pPr lvl="1">
              <a:lnSpc>
                <a:spcPct val="170000"/>
              </a:lnSpc>
              <a:spcBef>
                <a:spcPct val="0"/>
              </a:spcBef>
            </a:pPr>
            <a:r>
              <a:rPr lang="zh-CN" altLang="en-US" sz="2000">
                <a:ea typeface="宋体" pitchFamily="2" charset="-122"/>
              </a:rPr>
              <a:t>在</a:t>
            </a:r>
            <a:r>
              <a:rPr lang="en-US" sz="2000">
                <a:ea typeface="宋体" pitchFamily="2" charset="-122"/>
              </a:rPr>
              <a:t>SQL</a:t>
            </a:r>
            <a:r>
              <a:rPr lang="zh-CN" altLang="en-US" sz="2000">
                <a:ea typeface="宋体" pitchFamily="2" charset="-122"/>
              </a:rPr>
              <a:t>语句中使用的主语言程序变量简称为主变量（</a:t>
            </a:r>
            <a:r>
              <a:rPr lang="en-US" sz="2000">
                <a:ea typeface="宋体" pitchFamily="2" charset="-122"/>
              </a:rPr>
              <a:t>Host Variable</a:t>
            </a:r>
            <a:r>
              <a:rPr lang="zh-CN" altLang="en-US" sz="2000">
                <a:ea typeface="宋体" pitchFamily="2" charset="-122"/>
              </a:rPr>
              <a:t>）</a:t>
            </a:r>
          </a:p>
          <a:p>
            <a:pPr>
              <a:lnSpc>
                <a:spcPct val="170000"/>
              </a:lnSpc>
              <a:spcBef>
                <a:spcPct val="0"/>
              </a:spcBef>
            </a:pPr>
            <a:r>
              <a:rPr lang="zh-CN" altLang="en-US" sz="2000" b="1">
                <a:ea typeface="宋体" pitchFamily="2" charset="-122"/>
              </a:rPr>
              <a:t>主变量的类型</a:t>
            </a:r>
          </a:p>
          <a:p>
            <a:pPr lvl="1">
              <a:lnSpc>
                <a:spcPct val="170000"/>
              </a:lnSpc>
              <a:spcBef>
                <a:spcPct val="0"/>
              </a:spcBef>
            </a:pPr>
            <a:r>
              <a:rPr lang="zh-CN" altLang="en-US" sz="2000">
                <a:ea typeface="宋体" pitchFamily="2" charset="-122"/>
              </a:rPr>
              <a:t>输入主变量：</a:t>
            </a:r>
            <a:r>
              <a:rPr lang="zh-CN" altLang="en-US" sz="1800">
                <a:ea typeface="宋体" pitchFamily="2" charset="-122"/>
              </a:rPr>
              <a:t>由应用程序对其赋值，</a:t>
            </a:r>
            <a:r>
              <a:rPr lang="en-US" sz="1800">
                <a:ea typeface="宋体" pitchFamily="2" charset="-122"/>
              </a:rPr>
              <a:t>SQL</a:t>
            </a:r>
            <a:r>
              <a:rPr lang="zh-CN" altLang="en-US" sz="1800">
                <a:ea typeface="宋体" pitchFamily="2" charset="-122"/>
              </a:rPr>
              <a:t>语句引用</a:t>
            </a:r>
            <a:r>
              <a:rPr lang="zh-CN" altLang="en-US" sz="2000">
                <a:ea typeface="宋体" pitchFamily="2" charset="-122"/>
              </a:rPr>
              <a:t>；</a:t>
            </a:r>
          </a:p>
          <a:p>
            <a:pPr lvl="1">
              <a:lnSpc>
                <a:spcPct val="170000"/>
              </a:lnSpc>
              <a:spcBef>
                <a:spcPct val="0"/>
              </a:spcBef>
            </a:pPr>
            <a:r>
              <a:rPr lang="zh-CN" altLang="en-US" sz="2000">
                <a:ea typeface="宋体" pitchFamily="2" charset="-122"/>
              </a:rPr>
              <a:t>输出主变量：又</a:t>
            </a:r>
            <a:r>
              <a:rPr lang="en-US" sz="2000">
                <a:ea typeface="宋体" pitchFamily="2" charset="-122"/>
              </a:rPr>
              <a:t>SQL</a:t>
            </a:r>
            <a:r>
              <a:rPr lang="zh-CN" altLang="en-US" sz="2000">
                <a:ea typeface="宋体" pitchFamily="2" charset="-122"/>
              </a:rPr>
              <a:t>语句对其赋值或者设置状态信息，返回给应用程序；</a:t>
            </a:r>
          </a:p>
          <a:p>
            <a:pPr lvl="1">
              <a:lnSpc>
                <a:spcPct val="170000"/>
              </a:lnSpc>
              <a:spcBef>
                <a:spcPct val="0"/>
              </a:spcBef>
            </a:pPr>
            <a:r>
              <a:rPr lang="zh-CN" altLang="en-US" sz="2000">
                <a:ea typeface="宋体" pitchFamily="2" charset="-122"/>
              </a:rPr>
              <a:t>一个主变量有可能既是输入主变量又是输出主变量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8172399" cy="836711"/>
          </a:xfrm>
        </p:spPr>
        <p:txBody>
          <a:bodyPr/>
          <a:lstStyle/>
          <a:p>
            <a:r>
              <a:rPr lang="en-US" sz="3200" dirty="0" smtClean="0">
                <a:ea typeface="宋体" pitchFamily="2" charset="-122"/>
              </a:rPr>
              <a:t>2</a:t>
            </a:r>
            <a:r>
              <a:rPr lang="zh-CN" altLang="en-US" sz="3200" dirty="0" smtClean="0">
                <a:ea typeface="宋体" pitchFamily="2" charset="-122"/>
              </a:rPr>
              <a:t>）主</a:t>
            </a:r>
            <a:r>
              <a:rPr lang="zh-CN" altLang="en-US" sz="3200" dirty="0">
                <a:ea typeface="宋体" pitchFamily="2" charset="-122"/>
              </a:rPr>
              <a:t>变量</a:t>
            </a:r>
            <a:endParaRPr lang="zh-CN" altLang="en-US" dirty="0">
              <a:ea typeface="宋体" pitchFamily="2" charset="-122"/>
            </a:endParaRPr>
          </a:p>
        </p:txBody>
      </p:sp>
      <p:sp>
        <p:nvSpPr>
          <p:cNvPr id="17411" name="Rectangle 3"/>
          <p:cNvSpPr>
            <a:spLocks noGrp="1" noChangeArrowheads="1"/>
          </p:cNvSpPr>
          <p:nvPr>
            <p:ph type="body" idx="1"/>
          </p:nvPr>
        </p:nvSpPr>
        <p:spPr>
          <a:xfrm>
            <a:off x="250825" y="1268413"/>
            <a:ext cx="8686800" cy="4176712"/>
          </a:xfrm>
        </p:spPr>
        <p:txBody>
          <a:bodyPr/>
          <a:lstStyle/>
          <a:p>
            <a:pPr>
              <a:lnSpc>
                <a:spcPct val="130000"/>
              </a:lnSpc>
            </a:pPr>
            <a:r>
              <a:rPr lang="zh-CN" altLang="en-US" sz="2400" b="1">
                <a:ea typeface="宋体" pitchFamily="2" charset="-122"/>
              </a:rPr>
              <a:t>指示变量：</a:t>
            </a:r>
          </a:p>
          <a:p>
            <a:pPr lvl="1">
              <a:lnSpc>
                <a:spcPct val="130000"/>
              </a:lnSpc>
            </a:pPr>
            <a:r>
              <a:rPr lang="zh-CN" altLang="en-US">
                <a:ea typeface="宋体" pitchFamily="2" charset="-122"/>
              </a:rPr>
              <a:t>一个主变量可以附带一个指示变量（</a:t>
            </a:r>
            <a:r>
              <a:rPr lang="en-US">
                <a:ea typeface="宋体" pitchFamily="2" charset="-122"/>
              </a:rPr>
              <a:t>Indicator Variable</a:t>
            </a:r>
            <a:r>
              <a:rPr lang="zh-CN" altLang="en-US">
                <a:ea typeface="宋体" pitchFamily="2" charset="-122"/>
              </a:rPr>
              <a:t>）</a:t>
            </a:r>
          </a:p>
          <a:p>
            <a:pPr lvl="1">
              <a:lnSpc>
                <a:spcPct val="130000"/>
              </a:lnSpc>
            </a:pPr>
            <a:r>
              <a:rPr lang="zh-CN" altLang="en-US" b="1">
                <a:ea typeface="宋体" pitchFamily="2" charset="-122"/>
              </a:rPr>
              <a:t>什么是指示变量：</a:t>
            </a:r>
            <a:r>
              <a:rPr lang="zh-CN" altLang="en-US" sz="2000">
                <a:ea typeface="宋体" pitchFamily="2" charset="-122"/>
              </a:rPr>
              <a:t>是一个整型变量，用来指示所指主变量的值或者条件；</a:t>
            </a:r>
          </a:p>
          <a:p>
            <a:pPr lvl="1">
              <a:lnSpc>
                <a:spcPct val="130000"/>
              </a:lnSpc>
            </a:pPr>
            <a:r>
              <a:rPr lang="zh-CN" altLang="en-US" b="1">
                <a:ea typeface="宋体" pitchFamily="2" charset="-122"/>
              </a:rPr>
              <a:t>指示变量的用途：</a:t>
            </a:r>
            <a:r>
              <a:rPr lang="zh-CN" altLang="en-US" sz="2000">
                <a:ea typeface="宋体" pitchFamily="2" charset="-122"/>
              </a:rPr>
              <a:t>可以指示输入主变量是否为空值，可以检测输出主变量是否为空值，值是否被截断。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924" y="0"/>
            <a:ext cx="8209483" cy="836712"/>
          </a:xfrm>
        </p:spPr>
        <p:txBody>
          <a:bodyPr/>
          <a:lstStyle/>
          <a:p>
            <a:r>
              <a:rPr lang="en-US" sz="3200" dirty="0" smtClean="0">
                <a:latin typeface="黑体" pitchFamily="2" charset="-122"/>
                <a:ea typeface="黑体" pitchFamily="2" charset="-122"/>
              </a:rPr>
              <a:t>2</a:t>
            </a:r>
            <a:r>
              <a:rPr lang="zh-CN" altLang="en-US" sz="3200" dirty="0" smtClean="0">
                <a:latin typeface="黑体" pitchFamily="2" charset="-122"/>
                <a:ea typeface="黑体" pitchFamily="2" charset="-122"/>
              </a:rPr>
              <a:t>） 主</a:t>
            </a:r>
            <a:r>
              <a:rPr lang="zh-CN" altLang="en-US" sz="3200" dirty="0">
                <a:latin typeface="黑体" pitchFamily="2" charset="-122"/>
                <a:ea typeface="黑体" pitchFamily="2" charset="-122"/>
              </a:rPr>
              <a:t>变量</a:t>
            </a:r>
            <a:endParaRPr lang="zh-CN" altLang="en-US" dirty="0">
              <a:latin typeface="黑体" pitchFamily="2" charset="-122"/>
              <a:ea typeface="黑体" pitchFamily="2" charset="-122"/>
            </a:endParaRPr>
          </a:p>
        </p:txBody>
      </p:sp>
      <p:sp>
        <p:nvSpPr>
          <p:cNvPr id="18435" name="Rectangle 3"/>
          <p:cNvSpPr>
            <a:spLocks noGrp="1" noChangeArrowheads="1"/>
          </p:cNvSpPr>
          <p:nvPr>
            <p:ph type="body" idx="1"/>
          </p:nvPr>
        </p:nvSpPr>
        <p:spPr>
          <a:xfrm>
            <a:off x="395288" y="1341438"/>
            <a:ext cx="8229600" cy="3600450"/>
          </a:xfrm>
        </p:spPr>
        <p:txBody>
          <a:bodyPr/>
          <a:lstStyle/>
          <a:p>
            <a:pPr>
              <a:lnSpc>
                <a:spcPct val="120000"/>
              </a:lnSpc>
            </a:pPr>
            <a:r>
              <a:rPr lang="zh-CN" altLang="en-US" sz="2400" dirty="0">
                <a:ea typeface="宋体" pitchFamily="2" charset="-122"/>
              </a:rPr>
              <a:t>在</a:t>
            </a:r>
            <a:r>
              <a:rPr lang="en-US" sz="2400" dirty="0">
                <a:ea typeface="宋体" pitchFamily="2" charset="-122"/>
              </a:rPr>
              <a:t>SQL</a:t>
            </a:r>
            <a:r>
              <a:rPr lang="zh-CN" altLang="en-US" sz="2400" dirty="0">
                <a:ea typeface="宋体" pitchFamily="2" charset="-122"/>
              </a:rPr>
              <a:t>语句中使用主变量和指示变量的方法</a:t>
            </a:r>
          </a:p>
          <a:p>
            <a:pPr lvl="1">
              <a:lnSpc>
                <a:spcPct val="120000"/>
              </a:lnSpc>
            </a:pPr>
            <a:r>
              <a:rPr lang="zh-CN" altLang="en-US" sz="2000" b="1" dirty="0" smtClean="0">
                <a:ea typeface="宋体" pitchFamily="2" charset="-122"/>
              </a:rPr>
              <a:t>（</a:t>
            </a:r>
            <a:r>
              <a:rPr lang="en-US" altLang="zh-CN" sz="2000" b="1" dirty="0" smtClean="0">
                <a:ea typeface="宋体" pitchFamily="2" charset="-122"/>
              </a:rPr>
              <a:t>1</a:t>
            </a:r>
            <a:r>
              <a:rPr lang="zh-CN" altLang="en-US" sz="2000" b="1" dirty="0" smtClean="0">
                <a:ea typeface="宋体" pitchFamily="2" charset="-122"/>
              </a:rPr>
              <a:t>）</a:t>
            </a:r>
            <a:r>
              <a:rPr lang="en-US" sz="2000" b="1" dirty="0" smtClean="0">
                <a:ea typeface="宋体" pitchFamily="2" charset="-122"/>
              </a:rPr>
              <a:t> </a:t>
            </a:r>
            <a:r>
              <a:rPr lang="zh-CN" altLang="en-US" sz="2000" b="1" dirty="0">
                <a:ea typeface="宋体" pitchFamily="2" charset="-122"/>
              </a:rPr>
              <a:t>说明主变量和指示变量</a:t>
            </a:r>
          </a:p>
          <a:p>
            <a:pPr lvl="2">
              <a:lnSpc>
                <a:spcPct val="120000"/>
              </a:lnSpc>
              <a:buFontTx/>
              <a:buNone/>
            </a:pPr>
            <a:r>
              <a:rPr lang="zh-CN" altLang="en-US" sz="2000" dirty="0">
                <a:ea typeface="宋体" pitchFamily="2" charset="-122"/>
              </a:rPr>
              <a:t>     </a:t>
            </a:r>
          </a:p>
          <a:p>
            <a:pPr lvl="2">
              <a:lnSpc>
                <a:spcPct val="120000"/>
              </a:lnSpc>
              <a:buFontTx/>
              <a:buNone/>
            </a:pPr>
            <a:r>
              <a:rPr lang="en-US" sz="2000" dirty="0">
                <a:ea typeface="宋体" pitchFamily="2" charset="-122"/>
              </a:rPr>
              <a:t>BEGIN DECLARE SECTION</a:t>
            </a:r>
          </a:p>
          <a:p>
            <a:pPr lvl="2">
              <a:lnSpc>
                <a:spcPct val="120000"/>
              </a:lnSpc>
              <a:buFontTx/>
              <a:buNone/>
            </a:pPr>
            <a:r>
              <a:rPr lang="en-US" sz="2000" dirty="0">
                <a:ea typeface="宋体" pitchFamily="2" charset="-122"/>
              </a:rPr>
              <a:t>	    ......... </a:t>
            </a:r>
          </a:p>
          <a:p>
            <a:pPr lvl="2">
              <a:lnSpc>
                <a:spcPct val="120000"/>
              </a:lnSpc>
              <a:buFontTx/>
              <a:buNone/>
            </a:pPr>
            <a:r>
              <a:rPr lang="en-US" sz="2000" dirty="0">
                <a:ea typeface="宋体" pitchFamily="2" charset="-122"/>
              </a:rPr>
              <a:t>	    .........     (</a:t>
            </a:r>
            <a:r>
              <a:rPr lang="zh-CN" altLang="en-US" sz="2000" dirty="0">
                <a:ea typeface="宋体" pitchFamily="2" charset="-122"/>
              </a:rPr>
              <a:t>说明主变量和指示变量</a:t>
            </a:r>
            <a:r>
              <a:rPr lang="en-US" sz="2000" dirty="0">
                <a:ea typeface="宋体" pitchFamily="2" charset="-122"/>
              </a:rPr>
              <a:t>)</a:t>
            </a:r>
          </a:p>
          <a:p>
            <a:pPr lvl="2">
              <a:lnSpc>
                <a:spcPct val="120000"/>
              </a:lnSpc>
              <a:buFontTx/>
              <a:buNone/>
            </a:pPr>
            <a:r>
              <a:rPr lang="en-US" sz="2000" dirty="0">
                <a:ea typeface="宋体" pitchFamily="2" charset="-122"/>
              </a:rPr>
              <a:t>	    .........</a:t>
            </a:r>
          </a:p>
          <a:p>
            <a:pPr lvl="2">
              <a:lnSpc>
                <a:spcPct val="120000"/>
              </a:lnSpc>
              <a:buFontTx/>
              <a:buNone/>
            </a:pPr>
            <a:r>
              <a:rPr lang="en-US" sz="2000" dirty="0">
                <a:ea typeface="宋体" pitchFamily="2" charset="-122"/>
              </a:rPr>
              <a:t>    END DECLARE SECTION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924" y="0"/>
            <a:ext cx="8137475" cy="836711"/>
          </a:xfrm>
        </p:spPr>
        <p:txBody>
          <a:bodyPr/>
          <a:lstStyle/>
          <a:p>
            <a:r>
              <a:rPr lang="en-US" sz="3200" dirty="0" smtClean="0">
                <a:latin typeface="黑体" pitchFamily="2" charset="-122"/>
                <a:ea typeface="黑体" pitchFamily="2" charset="-122"/>
              </a:rPr>
              <a:t>2</a:t>
            </a:r>
            <a:r>
              <a:rPr lang="zh-CN" altLang="en-US" sz="3200" dirty="0" smtClean="0">
                <a:latin typeface="黑体" pitchFamily="2" charset="-122"/>
                <a:ea typeface="黑体" pitchFamily="2" charset="-122"/>
              </a:rPr>
              <a:t>）主</a:t>
            </a:r>
            <a:r>
              <a:rPr lang="zh-CN" altLang="en-US" sz="3200" dirty="0">
                <a:latin typeface="黑体" pitchFamily="2" charset="-122"/>
                <a:ea typeface="黑体" pitchFamily="2" charset="-122"/>
              </a:rPr>
              <a:t>变量</a:t>
            </a:r>
            <a:endParaRPr lang="zh-CN" altLang="en-US" dirty="0">
              <a:latin typeface="黑体" pitchFamily="2" charset="-122"/>
              <a:ea typeface="黑体" pitchFamily="2" charset="-122"/>
            </a:endParaRPr>
          </a:p>
        </p:txBody>
      </p:sp>
      <p:sp>
        <p:nvSpPr>
          <p:cNvPr id="19459" name="Rectangle 3"/>
          <p:cNvSpPr>
            <a:spLocks noGrp="1" noChangeArrowheads="1"/>
          </p:cNvSpPr>
          <p:nvPr>
            <p:ph type="body" idx="1"/>
          </p:nvPr>
        </p:nvSpPr>
        <p:spPr>
          <a:xfrm>
            <a:off x="179388" y="1052513"/>
            <a:ext cx="8229600" cy="4897437"/>
          </a:xfrm>
        </p:spPr>
        <p:txBody>
          <a:bodyPr/>
          <a:lstStyle/>
          <a:p>
            <a:pPr lvl="1">
              <a:lnSpc>
                <a:spcPct val="140000"/>
              </a:lnSpc>
            </a:pPr>
            <a:r>
              <a:rPr lang="zh-CN" altLang="en-US" sz="2000" b="1" dirty="0" smtClean="0">
                <a:ea typeface="宋体" pitchFamily="2" charset="-122"/>
              </a:rPr>
              <a:t>（</a:t>
            </a:r>
            <a:r>
              <a:rPr lang="en-US" altLang="zh-CN" sz="2000" b="1" dirty="0" smtClean="0">
                <a:ea typeface="宋体" pitchFamily="2" charset="-122"/>
              </a:rPr>
              <a:t>2</a:t>
            </a:r>
            <a:r>
              <a:rPr lang="zh-CN" altLang="en-US" sz="2000" b="1" dirty="0" smtClean="0">
                <a:ea typeface="宋体" pitchFamily="2" charset="-122"/>
              </a:rPr>
              <a:t>）使用</a:t>
            </a:r>
            <a:r>
              <a:rPr lang="zh-CN" altLang="en-US" sz="2000" b="1" dirty="0">
                <a:ea typeface="宋体" pitchFamily="2" charset="-122"/>
              </a:rPr>
              <a:t>主变量</a:t>
            </a:r>
          </a:p>
          <a:p>
            <a:pPr lvl="2">
              <a:lnSpc>
                <a:spcPct val="140000"/>
              </a:lnSpc>
              <a:buFont typeface="Wingdings" pitchFamily="2" charset="2"/>
              <a:buChar char="Ø"/>
            </a:pPr>
            <a:r>
              <a:rPr lang="zh-CN" altLang="en-US" sz="2000" dirty="0">
                <a:ea typeface="宋体" pitchFamily="2" charset="-122"/>
              </a:rPr>
              <a:t>说明之后的主变量可以在</a:t>
            </a:r>
            <a:r>
              <a:rPr lang="en-US" sz="2000" dirty="0">
                <a:ea typeface="宋体" pitchFamily="2" charset="-122"/>
              </a:rPr>
              <a:t>SQL</a:t>
            </a:r>
            <a:r>
              <a:rPr lang="zh-CN" altLang="en-US" sz="2000" dirty="0">
                <a:ea typeface="宋体" pitchFamily="2" charset="-122"/>
              </a:rPr>
              <a:t>语句中任何一个能够使用表达式的地方出现</a:t>
            </a:r>
          </a:p>
          <a:p>
            <a:pPr lvl="2">
              <a:lnSpc>
                <a:spcPct val="140000"/>
              </a:lnSpc>
              <a:buFont typeface="Wingdings" pitchFamily="2" charset="2"/>
              <a:buChar char="Ø"/>
            </a:pPr>
            <a:r>
              <a:rPr lang="zh-CN" altLang="en-US" sz="2000" dirty="0">
                <a:ea typeface="宋体" pitchFamily="2" charset="-122"/>
              </a:rPr>
              <a:t>为了与数据库对象名（表名、视图名、列名等）区别，</a:t>
            </a:r>
            <a:r>
              <a:rPr lang="en-US" sz="2000" dirty="0">
                <a:ea typeface="宋体" pitchFamily="2" charset="-122"/>
              </a:rPr>
              <a:t>SQL</a:t>
            </a:r>
            <a:r>
              <a:rPr lang="zh-CN" altLang="en-US" sz="2000" dirty="0">
                <a:ea typeface="宋体" pitchFamily="2" charset="-122"/>
              </a:rPr>
              <a:t>语句中的主变量名前要加冒号（</a:t>
            </a:r>
            <a:r>
              <a:rPr lang="en-US" sz="2000" dirty="0">
                <a:ea typeface="宋体" pitchFamily="2" charset="-122"/>
              </a:rPr>
              <a:t>:</a:t>
            </a:r>
            <a:r>
              <a:rPr lang="zh-CN" altLang="en-US" sz="2000" dirty="0">
                <a:ea typeface="宋体" pitchFamily="2" charset="-122"/>
              </a:rPr>
              <a:t>）作为标志</a:t>
            </a:r>
          </a:p>
          <a:p>
            <a:pPr lvl="1">
              <a:lnSpc>
                <a:spcPct val="140000"/>
              </a:lnSpc>
            </a:pPr>
            <a:r>
              <a:rPr lang="zh-CN" altLang="en-US" sz="2000" b="1" dirty="0" smtClean="0">
                <a:ea typeface="宋体" pitchFamily="2" charset="-122"/>
              </a:rPr>
              <a:t>（</a:t>
            </a:r>
            <a:r>
              <a:rPr lang="en-US" altLang="zh-CN" sz="2000" b="1" dirty="0" smtClean="0">
                <a:ea typeface="宋体" pitchFamily="2" charset="-122"/>
              </a:rPr>
              <a:t>3</a:t>
            </a:r>
            <a:r>
              <a:rPr lang="zh-CN" altLang="en-US" sz="2000" b="1" dirty="0" smtClean="0">
                <a:ea typeface="宋体" pitchFamily="2" charset="-122"/>
              </a:rPr>
              <a:t>）</a:t>
            </a:r>
            <a:r>
              <a:rPr lang="en-US" sz="2000" b="1" dirty="0" smtClean="0">
                <a:ea typeface="宋体" pitchFamily="2" charset="-122"/>
              </a:rPr>
              <a:t> </a:t>
            </a:r>
            <a:r>
              <a:rPr lang="zh-CN" altLang="en-US" sz="2000" b="1" dirty="0">
                <a:ea typeface="宋体" pitchFamily="2" charset="-122"/>
              </a:rPr>
              <a:t>使用指示变量</a:t>
            </a:r>
          </a:p>
          <a:p>
            <a:pPr lvl="2">
              <a:lnSpc>
                <a:spcPct val="140000"/>
              </a:lnSpc>
              <a:buFont typeface="Wingdings" pitchFamily="2" charset="2"/>
              <a:buChar char="Ø"/>
            </a:pPr>
            <a:r>
              <a:rPr lang="zh-CN" altLang="en-US" dirty="0">
                <a:ea typeface="宋体" pitchFamily="2" charset="-122"/>
              </a:rPr>
              <a:t> </a:t>
            </a:r>
            <a:r>
              <a:rPr lang="zh-CN" altLang="en-US" sz="2000" dirty="0">
                <a:ea typeface="宋体" pitchFamily="2" charset="-122"/>
              </a:rPr>
              <a:t>指示变量前也必须加冒号标志</a:t>
            </a:r>
          </a:p>
          <a:p>
            <a:pPr lvl="2">
              <a:lnSpc>
                <a:spcPct val="140000"/>
              </a:lnSpc>
              <a:buFont typeface="Wingdings" pitchFamily="2" charset="2"/>
              <a:buChar char="Ø"/>
            </a:pPr>
            <a:r>
              <a:rPr lang="zh-CN" altLang="en-US" sz="2000" dirty="0">
                <a:ea typeface="宋体" pitchFamily="2" charset="-122"/>
              </a:rPr>
              <a:t> 必须紧跟在所指主变量之后</a:t>
            </a:r>
          </a:p>
          <a:p>
            <a:pPr lvl="1">
              <a:lnSpc>
                <a:spcPct val="140000"/>
              </a:lnSpc>
              <a:buFont typeface="Wingdings" pitchFamily="2" charset="2"/>
              <a:buChar char="n"/>
            </a:pPr>
            <a:r>
              <a:rPr lang="zh-CN" altLang="en-US" sz="1800" dirty="0">
                <a:ea typeface="宋体" pitchFamily="2" charset="-122"/>
              </a:rPr>
              <a:t> 在</a:t>
            </a:r>
            <a:r>
              <a:rPr lang="en-US" sz="1800" dirty="0">
                <a:ea typeface="宋体" pitchFamily="2" charset="-122"/>
              </a:rPr>
              <a:t>SQL</a:t>
            </a:r>
            <a:r>
              <a:rPr lang="zh-CN" altLang="en-US" sz="1800" dirty="0">
                <a:ea typeface="宋体" pitchFamily="2" charset="-122"/>
              </a:rPr>
              <a:t>语句之外</a:t>
            </a:r>
            <a:r>
              <a:rPr lang="en-US" sz="1800" dirty="0">
                <a:ea typeface="宋体" pitchFamily="2" charset="-122"/>
              </a:rPr>
              <a:t>(</a:t>
            </a:r>
            <a:r>
              <a:rPr lang="zh-CN" altLang="en-US" sz="1800" dirty="0">
                <a:ea typeface="宋体" pitchFamily="2" charset="-122"/>
              </a:rPr>
              <a:t>主语言语句中</a:t>
            </a:r>
            <a:r>
              <a:rPr lang="en-US" sz="1800" dirty="0">
                <a:ea typeface="宋体" pitchFamily="2" charset="-122"/>
              </a:rPr>
              <a:t>)</a:t>
            </a:r>
            <a:r>
              <a:rPr lang="zh-CN" altLang="en-US" sz="1800" dirty="0">
                <a:ea typeface="宋体" pitchFamily="2" charset="-122"/>
              </a:rPr>
              <a:t>使用主变量和指示变量的方法</a:t>
            </a:r>
          </a:p>
          <a:p>
            <a:pPr lvl="2">
              <a:lnSpc>
                <a:spcPct val="140000"/>
              </a:lnSpc>
            </a:pPr>
            <a:r>
              <a:rPr lang="zh-CN" altLang="en-US" sz="2000" dirty="0">
                <a:ea typeface="宋体" pitchFamily="2" charset="-122"/>
              </a:rPr>
              <a:t>可以直接引用，不必加冒号</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244408" cy="836712"/>
          </a:xfrm>
        </p:spPr>
        <p:txBody>
          <a:bodyPr/>
          <a:lstStyle/>
          <a:p>
            <a:r>
              <a:rPr lang="en-US" sz="3200" dirty="0" smtClean="0">
                <a:latin typeface="黑体" pitchFamily="2" charset="-122"/>
                <a:ea typeface="黑体" pitchFamily="2" charset="-122"/>
              </a:rPr>
              <a:t>3</a:t>
            </a:r>
            <a:r>
              <a:rPr lang="zh-CN" altLang="en-US" sz="3200" dirty="0" smtClean="0">
                <a:latin typeface="黑体" pitchFamily="2" charset="-122"/>
                <a:ea typeface="黑体" pitchFamily="2" charset="-122"/>
              </a:rPr>
              <a:t>）游标</a:t>
            </a:r>
            <a:r>
              <a:rPr lang="zh-CN" altLang="en-US" sz="3200" dirty="0">
                <a:latin typeface="黑体" pitchFamily="2" charset="-122"/>
                <a:ea typeface="黑体" pitchFamily="2" charset="-122"/>
              </a:rPr>
              <a:t>（</a:t>
            </a:r>
            <a:r>
              <a:rPr lang="en-US" sz="3200" dirty="0">
                <a:latin typeface="黑体" pitchFamily="2" charset="-122"/>
                <a:ea typeface="黑体" pitchFamily="2" charset="-122"/>
              </a:rPr>
              <a:t>cursor</a:t>
            </a:r>
            <a:r>
              <a:rPr lang="zh-CN" altLang="en-US" sz="3200" dirty="0">
                <a:latin typeface="黑体" pitchFamily="2" charset="-122"/>
                <a:ea typeface="黑体" pitchFamily="2" charset="-122"/>
              </a:rPr>
              <a:t>）</a:t>
            </a:r>
          </a:p>
        </p:txBody>
      </p:sp>
      <p:sp>
        <p:nvSpPr>
          <p:cNvPr id="20483" name="Rectangle 3"/>
          <p:cNvSpPr>
            <a:spLocks noGrp="1" noChangeArrowheads="1"/>
          </p:cNvSpPr>
          <p:nvPr>
            <p:ph type="body" idx="1"/>
          </p:nvPr>
        </p:nvSpPr>
        <p:spPr>
          <a:xfrm>
            <a:off x="250825" y="1104900"/>
            <a:ext cx="8353425" cy="4845050"/>
          </a:xfrm>
        </p:spPr>
        <p:txBody>
          <a:bodyPr/>
          <a:lstStyle/>
          <a:p>
            <a:pPr>
              <a:lnSpc>
                <a:spcPct val="170000"/>
              </a:lnSpc>
            </a:pPr>
            <a:r>
              <a:rPr lang="zh-CN" altLang="en-US" sz="2400" b="1">
                <a:ea typeface="宋体" pitchFamily="2" charset="-122"/>
              </a:rPr>
              <a:t>为什么要使用游标</a:t>
            </a:r>
          </a:p>
          <a:p>
            <a:pPr lvl="1">
              <a:lnSpc>
                <a:spcPct val="160000"/>
              </a:lnSpc>
            </a:pPr>
            <a:r>
              <a:rPr lang="zh-CN" altLang="en-US" sz="2000">
                <a:ea typeface="宋体" pitchFamily="2" charset="-122"/>
              </a:rPr>
              <a:t> </a:t>
            </a:r>
            <a:r>
              <a:rPr lang="en-US" sz="2000">
                <a:ea typeface="宋体" pitchFamily="2" charset="-122"/>
              </a:rPr>
              <a:t>SQL</a:t>
            </a:r>
            <a:r>
              <a:rPr lang="zh-CN" altLang="en-US" sz="2000">
                <a:ea typeface="宋体" pitchFamily="2" charset="-122"/>
              </a:rPr>
              <a:t>语言与主语言具有不同数据处理方式</a:t>
            </a:r>
          </a:p>
          <a:p>
            <a:pPr lvl="1">
              <a:lnSpc>
                <a:spcPct val="160000"/>
              </a:lnSpc>
            </a:pPr>
            <a:r>
              <a:rPr lang="en-US" sz="2000">
                <a:ea typeface="宋体" pitchFamily="2" charset="-122"/>
              </a:rPr>
              <a:t>SQL</a:t>
            </a:r>
            <a:r>
              <a:rPr lang="zh-CN" altLang="en-US" sz="2000">
                <a:ea typeface="宋体" pitchFamily="2" charset="-122"/>
              </a:rPr>
              <a:t>语言是面向集合的，一条</a:t>
            </a:r>
            <a:r>
              <a:rPr lang="en-US" sz="2000">
                <a:ea typeface="宋体" pitchFamily="2" charset="-122"/>
              </a:rPr>
              <a:t>SQL</a:t>
            </a:r>
            <a:r>
              <a:rPr lang="zh-CN" altLang="en-US" sz="2000">
                <a:ea typeface="宋体" pitchFamily="2" charset="-122"/>
              </a:rPr>
              <a:t>语句原则上可以产生或处理多条记录</a:t>
            </a:r>
          </a:p>
          <a:p>
            <a:pPr lvl="1">
              <a:lnSpc>
                <a:spcPct val="160000"/>
              </a:lnSpc>
            </a:pPr>
            <a:r>
              <a:rPr lang="zh-CN" altLang="en-US" sz="2000">
                <a:ea typeface="宋体" pitchFamily="2" charset="-122"/>
              </a:rPr>
              <a:t>主语言是面向记录的，一组主变量一次只能存放一条记录</a:t>
            </a:r>
          </a:p>
          <a:p>
            <a:pPr lvl="1">
              <a:lnSpc>
                <a:spcPct val="160000"/>
              </a:lnSpc>
            </a:pPr>
            <a:r>
              <a:rPr lang="zh-CN" altLang="en-US" sz="2000">
                <a:ea typeface="宋体" pitchFamily="2" charset="-122"/>
              </a:rPr>
              <a:t>仅使用主变量并不能完全满足</a:t>
            </a:r>
            <a:r>
              <a:rPr lang="en-US" sz="2000">
                <a:ea typeface="宋体" pitchFamily="2" charset="-122"/>
              </a:rPr>
              <a:t>SQL</a:t>
            </a:r>
            <a:r>
              <a:rPr lang="zh-CN" altLang="en-US" sz="2000">
                <a:ea typeface="宋体" pitchFamily="2" charset="-122"/>
              </a:rPr>
              <a:t>语句向应用程序输出数据的要求</a:t>
            </a:r>
          </a:p>
          <a:p>
            <a:pPr lvl="1">
              <a:lnSpc>
                <a:spcPct val="160000"/>
              </a:lnSpc>
            </a:pPr>
            <a:r>
              <a:rPr lang="zh-CN" altLang="en-US" sz="2000">
                <a:ea typeface="宋体" pitchFamily="2" charset="-122"/>
              </a:rPr>
              <a:t>嵌入式</a:t>
            </a:r>
            <a:r>
              <a:rPr lang="en-US" sz="2000">
                <a:ea typeface="宋体" pitchFamily="2" charset="-122"/>
              </a:rPr>
              <a:t>SQL</a:t>
            </a:r>
            <a:r>
              <a:rPr lang="zh-CN" altLang="en-US" sz="2000">
                <a:ea typeface="宋体" pitchFamily="2" charset="-122"/>
              </a:rPr>
              <a:t>引入了游标的概念，用来协调这两种不同的处理方式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244408" cy="836712"/>
          </a:xfrm>
        </p:spPr>
        <p:txBody>
          <a:bodyPr/>
          <a:lstStyle/>
          <a:p>
            <a:r>
              <a:rPr lang="zh-CN" altLang="en-US" sz="3200" dirty="0">
                <a:latin typeface="黑体" pitchFamily="2" charset="-122"/>
                <a:ea typeface="黑体" pitchFamily="2" charset="-122"/>
              </a:rPr>
              <a:t> </a:t>
            </a:r>
            <a:r>
              <a:rPr lang="en-US" sz="3200" dirty="0" smtClean="0">
                <a:latin typeface="黑体" pitchFamily="2" charset="-122"/>
                <a:ea typeface="黑体" pitchFamily="2" charset="-122"/>
              </a:rPr>
              <a:t>3</a:t>
            </a:r>
            <a:r>
              <a:rPr lang="zh-CN" altLang="en-US" sz="3200" dirty="0" smtClean="0">
                <a:latin typeface="黑体" pitchFamily="2" charset="-122"/>
                <a:ea typeface="黑体" pitchFamily="2" charset="-122"/>
              </a:rPr>
              <a:t>）游标</a:t>
            </a:r>
            <a:endParaRPr lang="zh-CN" altLang="en-US" sz="3200" dirty="0">
              <a:latin typeface="黑体" pitchFamily="2" charset="-122"/>
              <a:ea typeface="黑体" pitchFamily="2" charset="-122"/>
            </a:endParaRPr>
          </a:p>
        </p:txBody>
      </p:sp>
      <p:sp>
        <p:nvSpPr>
          <p:cNvPr id="21507" name="Rectangle 3"/>
          <p:cNvSpPr>
            <a:spLocks noGrp="1" noChangeArrowheads="1"/>
          </p:cNvSpPr>
          <p:nvPr>
            <p:ph type="body" idx="1"/>
          </p:nvPr>
        </p:nvSpPr>
        <p:spPr>
          <a:xfrm>
            <a:off x="323850" y="1268413"/>
            <a:ext cx="8424863" cy="3600450"/>
          </a:xfrm>
        </p:spPr>
        <p:txBody>
          <a:bodyPr/>
          <a:lstStyle/>
          <a:p>
            <a:pPr>
              <a:lnSpc>
                <a:spcPct val="130000"/>
              </a:lnSpc>
            </a:pPr>
            <a:r>
              <a:rPr lang="zh-CN" altLang="en-US" b="1">
                <a:ea typeface="宋体" pitchFamily="2" charset="-122"/>
              </a:rPr>
              <a:t>游标</a:t>
            </a:r>
            <a:endParaRPr lang="zh-CN" altLang="en-US" sz="3200" b="1">
              <a:ea typeface="宋体" pitchFamily="2" charset="-122"/>
            </a:endParaRPr>
          </a:p>
          <a:p>
            <a:pPr lvl="1">
              <a:lnSpc>
                <a:spcPct val="130000"/>
              </a:lnSpc>
              <a:spcAft>
                <a:spcPct val="25000"/>
              </a:spcAft>
            </a:pPr>
            <a:r>
              <a:rPr lang="zh-CN" altLang="en-US">
                <a:ea typeface="宋体" pitchFamily="2" charset="-122"/>
              </a:rPr>
              <a:t>游标是系统为用户开设的一个数据缓冲区，存放</a:t>
            </a:r>
            <a:r>
              <a:rPr lang="en-US">
                <a:ea typeface="宋体" pitchFamily="2" charset="-122"/>
              </a:rPr>
              <a:t>SQL</a:t>
            </a:r>
            <a:r>
              <a:rPr lang="zh-CN" altLang="en-US">
                <a:ea typeface="宋体" pitchFamily="2" charset="-122"/>
              </a:rPr>
              <a:t>语句的执行结果</a:t>
            </a:r>
          </a:p>
          <a:p>
            <a:pPr lvl="1">
              <a:lnSpc>
                <a:spcPct val="130000"/>
              </a:lnSpc>
              <a:spcAft>
                <a:spcPct val="25000"/>
              </a:spcAft>
            </a:pPr>
            <a:r>
              <a:rPr lang="zh-CN" altLang="en-US">
                <a:ea typeface="宋体" pitchFamily="2" charset="-122"/>
              </a:rPr>
              <a:t>每个游标区都有一个名字</a:t>
            </a:r>
          </a:p>
          <a:p>
            <a:pPr lvl="1">
              <a:lnSpc>
                <a:spcPct val="130000"/>
              </a:lnSpc>
              <a:spcAft>
                <a:spcPct val="25000"/>
              </a:spcAft>
            </a:pPr>
            <a:r>
              <a:rPr lang="zh-CN" altLang="en-US">
                <a:ea typeface="宋体" pitchFamily="2" charset="-122"/>
              </a:rPr>
              <a:t>用户可以用</a:t>
            </a:r>
            <a:r>
              <a:rPr lang="en-US">
                <a:ea typeface="宋体" pitchFamily="2" charset="-122"/>
              </a:rPr>
              <a:t>SQL</a:t>
            </a:r>
            <a:r>
              <a:rPr lang="zh-CN" altLang="en-US">
                <a:ea typeface="宋体" pitchFamily="2" charset="-122"/>
              </a:rPr>
              <a:t>语句逐一从游标中获取记录，并赋给主变量，交由主语言进一步处理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8244408" cy="836712"/>
          </a:xfrm>
        </p:spPr>
        <p:txBody>
          <a:bodyPr/>
          <a:lstStyle/>
          <a:p>
            <a:r>
              <a:rPr lang="en-US" sz="3200" dirty="0" smtClean="0">
                <a:latin typeface="黑体" pitchFamily="2" charset="-122"/>
                <a:ea typeface="黑体" pitchFamily="2" charset="-122"/>
              </a:rPr>
              <a:t>4</a:t>
            </a:r>
            <a:r>
              <a:rPr lang="zh-CN" altLang="en-US" sz="3200" dirty="0" smtClean="0">
                <a:latin typeface="黑体" pitchFamily="2" charset="-122"/>
                <a:ea typeface="黑体" pitchFamily="2" charset="-122"/>
              </a:rPr>
              <a:t>）</a:t>
            </a:r>
            <a:r>
              <a:rPr lang="zh-CN" altLang="en-US" sz="3200" dirty="0" smtClean="0">
                <a:latin typeface="宋体" panose="02010600030101010101" pitchFamily="2" charset="-122"/>
                <a:ea typeface="宋体" panose="02010600030101010101" pitchFamily="2" charset="-122"/>
              </a:rPr>
              <a:t>建立</a:t>
            </a:r>
            <a:r>
              <a:rPr lang="zh-CN" altLang="en-US" sz="3200" dirty="0">
                <a:latin typeface="宋体" panose="02010600030101010101" pitchFamily="2" charset="-122"/>
                <a:ea typeface="宋体" panose="02010600030101010101" pitchFamily="2" charset="-122"/>
              </a:rPr>
              <a:t>和关闭数据库连接</a:t>
            </a:r>
          </a:p>
        </p:txBody>
      </p:sp>
      <p:sp>
        <p:nvSpPr>
          <p:cNvPr id="22531" name="Rectangle 3"/>
          <p:cNvSpPr>
            <a:spLocks noGrp="1" noChangeArrowheads="1"/>
          </p:cNvSpPr>
          <p:nvPr>
            <p:ph type="body" idx="1"/>
          </p:nvPr>
        </p:nvSpPr>
        <p:spPr>
          <a:xfrm>
            <a:off x="216346" y="1052736"/>
            <a:ext cx="8820150" cy="4711700"/>
          </a:xfrm>
        </p:spPr>
        <p:txBody>
          <a:bodyPr/>
          <a:lstStyle/>
          <a:p>
            <a:pPr>
              <a:lnSpc>
                <a:spcPct val="90000"/>
              </a:lnSpc>
            </a:pPr>
            <a:r>
              <a:rPr lang="zh-CN" altLang="en-US" sz="2400" dirty="0">
                <a:ea typeface="宋体" pitchFamily="2" charset="-122"/>
              </a:rPr>
              <a:t>建立数据库连接 </a:t>
            </a:r>
          </a:p>
          <a:p>
            <a:pPr>
              <a:lnSpc>
                <a:spcPct val="90000"/>
              </a:lnSpc>
              <a:buFont typeface="Wingdings" pitchFamily="2" charset="2"/>
              <a:buNone/>
            </a:pPr>
            <a:r>
              <a:rPr lang="zh-CN" altLang="en-US" dirty="0">
                <a:ea typeface="宋体" pitchFamily="2" charset="-122"/>
              </a:rPr>
              <a:t>	  </a:t>
            </a:r>
            <a:r>
              <a:rPr lang="en-US" sz="1800" dirty="0">
                <a:ea typeface="宋体" pitchFamily="2" charset="-122"/>
              </a:rPr>
              <a:t>EXEC SQL CONNECT TO </a:t>
            </a:r>
            <a:r>
              <a:rPr lang="en-US" sz="1800" i="1" dirty="0">
                <a:ea typeface="宋体" pitchFamily="2" charset="-122"/>
              </a:rPr>
              <a:t>target</a:t>
            </a:r>
            <a:r>
              <a:rPr lang="en-US" sz="1800" dirty="0">
                <a:ea typeface="宋体" pitchFamily="2" charset="-122"/>
              </a:rPr>
              <a:t> [AS </a:t>
            </a:r>
            <a:r>
              <a:rPr lang="en-US" sz="1800" i="1" dirty="0">
                <a:ea typeface="宋体" pitchFamily="2" charset="-122"/>
              </a:rPr>
              <a:t>connection-name</a:t>
            </a:r>
            <a:r>
              <a:rPr lang="en-US" sz="1800" dirty="0">
                <a:ea typeface="宋体" pitchFamily="2" charset="-122"/>
              </a:rPr>
              <a:t>] [USER </a:t>
            </a:r>
            <a:r>
              <a:rPr lang="en-US" sz="1800" i="1" dirty="0">
                <a:ea typeface="宋体" pitchFamily="2" charset="-122"/>
              </a:rPr>
              <a:t>user-name</a:t>
            </a:r>
            <a:r>
              <a:rPr lang="en-US" sz="1800" dirty="0">
                <a:ea typeface="宋体" pitchFamily="2" charset="-122"/>
              </a:rPr>
              <a:t>];</a:t>
            </a:r>
            <a:r>
              <a:rPr lang="en-US" dirty="0">
                <a:ea typeface="宋体" pitchFamily="2" charset="-122"/>
              </a:rPr>
              <a:t> </a:t>
            </a:r>
          </a:p>
          <a:p>
            <a:pPr>
              <a:lnSpc>
                <a:spcPct val="90000"/>
              </a:lnSpc>
              <a:buFont typeface="Wingdings" pitchFamily="2" charset="2"/>
              <a:buNone/>
            </a:pPr>
            <a:r>
              <a:rPr lang="en-US" sz="2000" i="1" dirty="0">
                <a:ea typeface="宋体" pitchFamily="2" charset="-122"/>
              </a:rPr>
              <a:t>       target</a:t>
            </a:r>
            <a:r>
              <a:rPr lang="zh-CN" altLang="en-US" sz="2000" dirty="0">
                <a:ea typeface="宋体" pitchFamily="2" charset="-122"/>
              </a:rPr>
              <a:t>是要连接的数据库服务器：</a:t>
            </a:r>
          </a:p>
          <a:p>
            <a:pPr lvl="1">
              <a:lnSpc>
                <a:spcPct val="90000"/>
              </a:lnSpc>
              <a:buFont typeface="Wingdings" pitchFamily="2" charset="2"/>
              <a:buChar char="l"/>
            </a:pPr>
            <a:r>
              <a:rPr lang="zh-CN" altLang="en-US" sz="2000" dirty="0">
                <a:ea typeface="宋体" pitchFamily="2" charset="-122"/>
              </a:rPr>
              <a:t>常见的服务器标识串，如</a:t>
            </a:r>
            <a:r>
              <a:rPr lang="en-US" sz="2000" dirty="0">
                <a:ea typeface="宋体" pitchFamily="2" charset="-122"/>
              </a:rPr>
              <a:t>&lt;</a:t>
            </a:r>
            <a:r>
              <a:rPr lang="en-US" sz="2000" dirty="0" err="1">
                <a:ea typeface="宋体" pitchFamily="2" charset="-122"/>
              </a:rPr>
              <a:t>dbname</a:t>
            </a:r>
            <a:r>
              <a:rPr lang="en-US" sz="2000" dirty="0">
                <a:ea typeface="宋体" pitchFamily="2" charset="-122"/>
              </a:rPr>
              <a:t>&gt;@&lt;hostname&gt;:&lt;port&gt; </a:t>
            </a:r>
          </a:p>
          <a:p>
            <a:pPr lvl="1">
              <a:lnSpc>
                <a:spcPct val="90000"/>
              </a:lnSpc>
              <a:buFont typeface="Wingdings" pitchFamily="2" charset="2"/>
              <a:buChar char="l"/>
            </a:pPr>
            <a:r>
              <a:rPr lang="zh-CN" altLang="en-US" sz="2000" dirty="0">
                <a:ea typeface="宋体" pitchFamily="2" charset="-122"/>
              </a:rPr>
              <a:t>包含服务器标识的</a:t>
            </a:r>
            <a:r>
              <a:rPr lang="en-US" sz="2000" dirty="0">
                <a:ea typeface="宋体" pitchFamily="2" charset="-122"/>
              </a:rPr>
              <a:t>SQL</a:t>
            </a:r>
            <a:r>
              <a:rPr lang="zh-CN" altLang="en-US" sz="2000" dirty="0">
                <a:ea typeface="宋体" pitchFamily="2" charset="-122"/>
              </a:rPr>
              <a:t>串常量 </a:t>
            </a:r>
          </a:p>
          <a:p>
            <a:pPr lvl="1">
              <a:lnSpc>
                <a:spcPct val="90000"/>
              </a:lnSpc>
              <a:buFont typeface="Wingdings" pitchFamily="2" charset="2"/>
              <a:buChar char="l"/>
            </a:pPr>
            <a:r>
              <a:rPr lang="en-US" sz="2000" dirty="0">
                <a:ea typeface="宋体" pitchFamily="2" charset="-122"/>
              </a:rPr>
              <a:t>DEFAULT  </a:t>
            </a:r>
          </a:p>
          <a:p>
            <a:pPr>
              <a:lnSpc>
                <a:spcPct val="90000"/>
              </a:lnSpc>
              <a:buFont typeface="Wingdings" pitchFamily="2" charset="2"/>
              <a:buNone/>
            </a:pPr>
            <a:r>
              <a:rPr lang="en-US" sz="2000" i="1" dirty="0">
                <a:ea typeface="宋体" pitchFamily="2" charset="-122"/>
              </a:rPr>
              <a:t>   connect-name</a:t>
            </a:r>
            <a:r>
              <a:rPr lang="zh-CN" altLang="en-US" sz="2000" dirty="0">
                <a:ea typeface="宋体" pitchFamily="2" charset="-122"/>
              </a:rPr>
              <a:t>是可选的连接名，连接必须是一个有效的标识符 </a:t>
            </a:r>
          </a:p>
          <a:p>
            <a:pPr>
              <a:lnSpc>
                <a:spcPct val="90000"/>
              </a:lnSpc>
              <a:buFont typeface="Wingdings" pitchFamily="2" charset="2"/>
              <a:buNone/>
            </a:pPr>
            <a:r>
              <a:rPr lang="zh-CN" altLang="en-US" sz="2000" dirty="0">
                <a:ea typeface="宋体" pitchFamily="2" charset="-122"/>
              </a:rPr>
              <a:t>  在整个程序内只有一个连接时可以不指定连接名</a:t>
            </a:r>
          </a:p>
          <a:p>
            <a:pPr>
              <a:lnSpc>
                <a:spcPct val="90000"/>
              </a:lnSpc>
            </a:pPr>
            <a:r>
              <a:rPr lang="zh-CN" altLang="en-US" sz="2400" dirty="0">
                <a:ea typeface="宋体" pitchFamily="2" charset="-122"/>
              </a:rPr>
              <a:t>关闭数据库连接 </a:t>
            </a:r>
          </a:p>
          <a:p>
            <a:pPr>
              <a:lnSpc>
                <a:spcPct val="90000"/>
              </a:lnSpc>
              <a:buFont typeface="Wingdings" pitchFamily="2" charset="2"/>
              <a:buNone/>
            </a:pPr>
            <a:r>
              <a:rPr lang="zh-CN" altLang="en-US" sz="1800" dirty="0">
                <a:solidFill>
                  <a:srgbClr val="E02920"/>
                </a:solidFill>
                <a:ea typeface="宋体" pitchFamily="2" charset="-122"/>
              </a:rPr>
              <a:t>	</a:t>
            </a:r>
            <a:r>
              <a:rPr lang="en-US" sz="1800" dirty="0">
                <a:solidFill>
                  <a:srgbClr val="E02920"/>
                </a:solidFill>
                <a:ea typeface="宋体" pitchFamily="2" charset="-122"/>
              </a:rPr>
              <a:t>EXEC SQL DISCONNECT [</a:t>
            </a:r>
            <a:r>
              <a:rPr lang="en-US" sz="1800" i="1" dirty="0">
                <a:solidFill>
                  <a:srgbClr val="E02920"/>
                </a:solidFill>
                <a:ea typeface="宋体" pitchFamily="2" charset="-122"/>
              </a:rPr>
              <a:t>connection</a:t>
            </a:r>
            <a:r>
              <a:rPr lang="en-US" sz="1800" dirty="0">
                <a:solidFill>
                  <a:srgbClr val="E02920"/>
                </a:solidFill>
                <a:ea typeface="宋体" pitchFamily="2" charset="-122"/>
              </a:rPr>
              <a:t>];</a:t>
            </a:r>
          </a:p>
          <a:p>
            <a:pPr>
              <a:lnSpc>
                <a:spcPct val="90000"/>
              </a:lnSpc>
            </a:pPr>
            <a:r>
              <a:rPr lang="zh-CN" altLang="en-US" sz="2000" dirty="0">
                <a:ea typeface="宋体" pitchFamily="2" charset="-122"/>
              </a:rPr>
              <a:t>程序运行过程中可以修改当前连接 ：</a:t>
            </a:r>
          </a:p>
          <a:p>
            <a:pPr>
              <a:lnSpc>
                <a:spcPct val="90000"/>
              </a:lnSpc>
              <a:buFont typeface="Wingdings" pitchFamily="2" charset="2"/>
              <a:buNone/>
            </a:pPr>
            <a:r>
              <a:rPr lang="zh-CN" altLang="en-US" sz="2000" dirty="0">
                <a:ea typeface="宋体" pitchFamily="2" charset="-122"/>
              </a:rPr>
              <a:t>	</a:t>
            </a:r>
            <a:r>
              <a:rPr lang="en-US" sz="2000" dirty="0">
                <a:solidFill>
                  <a:srgbClr val="E02920"/>
                </a:solidFill>
                <a:ea typeface="宋体" pitchFamily="2" charset="-122"/>
              </a:rPr>
              <a:t>EXEC SQL SET CONNECTION </a:t>
            </a:r>
            <a:r>
              <a:rPr lang="en-US" sz="2000" i="1" dirty="0">
                <a:solidFill>
                  <a:srgbClr val="E02920"/>
                </a:solidFill>
                <a:ea typeface="宋体" pitchFamily="2" charset="-122"/>
              </a:rPr>
              <a:t>connection-name </a:t>
            </a:r>
            <a:r>
              <a:rPr lang="en-US" sz="2000" dirty="0">
                <a:solidFill>
                  <a:srgbClr val="E02920"/>
                </a:solidFill>
                <a:ea typeface="宋体" pitchFamily="2" charset="-122"/>
              </a:rPr>
              <a:t>| DEFAULT;</a:t>
            </a:r>
          </a:p>
          <a:p>
            <a:pPr>
              <a:lnSpc>
                <a:spcPct val="90000"/>
              </a:lnSpc>
              <a:buFont typeface="Wingdings" pitchFamily="2" charset="2"/>
              <a:buNone/>
            </a:pPr>
            <a:endParaRPr lang="zh-CN" altLang="en-US" sz="1800" dirty="0">
              <a:solidFill>
                <a:srgbClr val="E02920"/>
              </a:solidFill>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23528" y="980728"/>
            <a:ext cx="8435975" cy="4495800"/>
          </a:xfrm>
        </p:spPr>
        <p:txBody>
          <a:bodyPr/>
          <a:lstStyle/>
          <a:p>
            <a:pPr>
              <a:lnSpc>
                <a:spcPct val="160000"/>
              </a:lnSpc>
              <a:spcBef>
                <a:spcPct val="0"/>
              </a:spcBef>
            </a:pPr>
            <a:r>
              <a:rPr lang="zh-CN" altLang="en-US" sz="2400" b="1" dirty="0">
                <a:ea typeface="宋体" pitchFamily="2" charset="-122"/>
              </a:rPr>
              <a:t>标准</a:t>
            </a:r>
            <a:r>
              <a:rPr lang="en-US" sz="2400" b="1" dirty="0">
                <a:ea typeface="宋体" pitchFamily="2" charset="-122"/>
              </a:rPr>
              <a:t>SQL</a:t>
            </a:r>
            <a:r>
              <a:rPr lang="zh-CN" altLang="en-US" sz="2400" b="1" dirty="0">
                <a:ea typeface="宋体" pitchFamily="2" charset="-122"/>
              </a:rPr>
              <a:t>是非过程化的查询语言</a:t>
            </a:r>
          </a:p>
          <a:p>
            <a:pPr>
              <a:lnSpc>
                <a:spcPct val="160000"/>
              </a:lnSpc>
              <a:spcBef>
                <a:spcPct val="0"/>
              </a:spcBef>
              <a:buFont typeface="Wingdings" pitchFamily="2" charset="2"/>
              <a:buNone/>
            </a:pPr>
            <a:r>
              <a:rPr lang="zh-CN" altLang="en-US" sz="2400" dirty="0">
                <a:ea typeface="宋体" pitchFamily="2" charset="-122"/>
              </a:rPr>
              <a:t>        </a:t>
            </a:r>
            <a:r>
              <a:rPr lang="zh-CN" altLang="en-US" sz="2400" b="1" dirty="0">
                <a:ea typeface="宋体" pitchFamily="2" charset="-122"/>
              </a:rPr>
              <a:t>优点：</a:t>
            </a:r>
            <a:r>
              <a:rPr lang="zh-CN" altLang="en-US" sz="2400" dirty="0">
                <a:ea typeface="宋体" pitchFamily="2" charset="-122"/>
              </a:rPr>
              <a:t>具有操作统一、面向集合、功能丰富、使用简单</a:t>
            </a:r>
          </a:p>
          <a:p>
            <a:pPr>
              <a:lnSpc>
                <a:spcPct val="160000"/>
              </a:lnSpc>
              <a:spcBef>
                <a:spcPct val="0"/>
              </a:spcBef>
              <a:buFont typeface="Wingdings" pitchFamily="2" charset="2"/>
              <a:buNone/>
            </a:pPr>
            <a:r>
              <a:rPr lang="zh-CN" altLang="en-US" sz="2400" dirty="0">
                <a:ea typeface="宋体" pitchFamily="2" charset="-122"/>
              </a:rPr>
              <a:t>                    的优点；</a:t>
            </a:r>
          </a:p>
          <a:p>
            <a:pPr>
              <a:lnSpc>
                <a:spcPct val="160000"/>
              </a:lnSpc>
              <a:spcBef>
                <a:spcPct val="0"/>
              </a:spcBef>
              <a:buFont typeface="Wingdings" pitchFamily="2" charset="2"/>
              <a:buNone/>
            </a:pPr>
            <a:r>
              <a:rPr lang="zh-CN" altLang="en-US" sz="2400" dirty="0">
                <a:ea typeface="宋体" pitchFamily="2" charset="-122"/>
              </a:rPr>
              <a:t>        </a:t>
            </a:r>
            <a:r>
              <a:rPr lang="zh-CN" altLang="en-US" sz="2400" b="1" dirty="0">
                <a:ea typeface="宋体" pitchFamily="2" charset="-122"/>
              </a:rPr>
              <a:t>缺点：</a:t>
            </a:r>
            <a:r>
              <a:rPr lang="zh-CN" altLang="en-US" sz="2400" dirty="0">
                <a:ea typeface="宋体" pitchFamily="2" charset="-122"/>
              </a:rPr>
              <a:t>缺少流程控制能力，难于实现应用业务中的逻辑</a:t>
            </a:r>
          </a:p>
          <a:p>
            <a:pPr>
              <a:lnSpc>
                <a:spcPct val="160000"/>
              </a:lnSpc>
              <a:spcBef>
                <a:spcPct val="0"/>
              </a:spcBef>
              <a:buFont typeface="Wingdings" pitchFamily="2" charset="2"/>
              <a:buNone/>
            </a:pPr>
            <a:r>
              <a:rPr lang="zh-CN" altLang="en-US" sz="2400" dirty="0">
                <a:ea typeface="宋体" pitchFamily="2" charset="-122"/>
              </a:rPr>
              <a:t>                    控制。</a:t>
            </a:r>
          </a:p>
          <a:p>
            <a:pPr>
              <a:lnSpc>
                <a:spcPct val="160000"/>
              </a:lnSpc>
              <a:spcBef>
                <a:spcPct val="0"/>
              </a:spcBef>
              <a:buFont typeface="Wingdings" pitchFamily="2" charset="2"/>
              <a:buNone/>
            </a:pPr>
            <a:endParaRPr lang="zh-CN" altLang="en-US" sz="2400" dirty="0">
              <a:ea typeface="宋体" pitchFamily="2" charset="-122"/>
            </a:endParaRPr>
          </a:p>
          <a:p>
            <a:pPr>
              <a:lnSpc>
                <a:spcPct val="160000"/>
              </a:lnSpc>
              <a:spcBef>
                <a:spcPct val="0"/>
              </a:spcBef>
            </a:pPr>
            <a:r>
              <a:rPr lang="en-US" sz="2400" dirty="0">
                <a:ea typeface="宋体" pitchFamily="2" charset="-122"/>
              </a:rPr>
              <a:t>SQL</a:t>
            </a:r>
            <a:r>
              <a:rPr lang="zh-CN" altLang="en-US" sz="2400" dirty="0">
                <a:ea typeface="宋体" pitchFamily="2" charset="-122"/>
              </a:rPr>
              <a:t>编程技术可以需要克服</a:t>
            </a:r>
            <a:r>
              <a:rPr lang="en-US" sz="2400" dirty="0">
                <a:ea typeface="宋体" pitchFamily="2" charset="-122"/>
              </a:rPr>
              <a:t>SQL</a:t>
            </a:r>
            <a:r>
              <a:rPr lang="zh-CN" altLang="en-US" sz="2400" dirty="0">
                <a:ea typeface="宋体" pitchFamily="2" charset="-122"/>
              </a:rPr>
              <a:t>语言实现应用方面的不足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zh-CN" altLang="en-US">
                <a:latin typeface="黑体" pitchFamily="2" charset="-122"/>
                <a:ea typeface="黑体" pitchFamily="2" charset="-122"/>
              </a:rPr>
              <a:t>嵌入式</a:t>
            </a:r>
            <a:r>
              <a:rPr lang="en-US">
                <a:latin typeface="黑体" pitchFamily="2" charset="-122"/>
                <a:ea typeface="黑体" pitchFamily="2" charset="-122"/>
              </a:rPr>
              <a:t>SQL</a:t>
            </a:r>
          </a:p>
        </p:txBody>
      </p:sp>
      <p:sp>
        <p:nvSpPr>
          <p:cNvPr id="23555" name="Rectangle 3"/>
          <p:cNvSpPr>
            <a:spLocks noGrp="1" noChangeArrowheads="1"/>
          </p:cNvSpPr>
          <p:nvPr>
            <p:ph type="body" idx="1"/>
          </p:nvPr>
        </p:nvSpPr>
        <p:spPr>
          <a:xfrm>
            <a:off x="960438" y="1125538"/>
            <a:ext cx="6635750" cy="3816350"/>
          </a:xfrm>
        </p:spPr>
        <p:txBody>
          <a:bodyPr/>
          <a:lstStyle/>
          <a:p>
            <a:pPr>
              <a:lnSpc>
                <a:spcPct val="140000"/>
              </a:lnSpc>
              <a:buFont typeface="Wingdings" pitchFamily="2" charset="2"/>
              <a:buChar char="Ø"/>
            </a:pPr>
            <a:r>
              <a:rPr lang="zh-CN" altLang="en-US" sz="2600" b="1">
                <a:ea typeface="宋体" pitchFamily="2" charset="-122"/>
              </a:rPr>
              <a:t>嵌入式</a:t>
            </a:r>
            <a:r>
              <a:rPr lang="en-US" sz="2600" b="1">
                <a:ea typeface="宋体" pitchFamily="2" charset="-122"/>
              </a:rPr>
              <a:t>SQL</a:t>
            </a:r>
            <a:r>
              <a:rPr lang="zh-CN" altLang="en-US" sz="2600" b="1">
                <a:ea typeface="宋体" pitchFamily="2" charset="-122"/>
              </a:rPr>
              <a:t>的处理过程</a:t>
            </a:r>
          </a:p>
          <a:p>
            <a:pPr>
              <a:lnSpc>
                <a:spcPct val="140000"/>
              </a:lnSpc>
              <a:buFont typeface="Wingdings" pitchFamily="2" charset="2"/>
              <a:buChar char="Ø"/>
            </a:pPr>
            <a:r>
              <a:rPr lang="zh-CN" altLang="en-US" sz="2600" b="1">
                <a:ea typeface="宋体" pitchFamily="2" charset="-122"/>
              </a:rPr>
              <a:t>嵌入式</a:t>
            </a:r>
            <a:r>
              <a:rPr lang="en-US" sz="2600" b="1">
                <a:ea typeface="宋体" pitchFamily="2" charset="-122"/>
              </a:rPr>
              <a:t>SQL</a:t>
            </a:r>
            <a:r>
              <a:rPr lang="zh-CN" altLang="en-US" sz="2600" b="1">
                <a:ea typeface="宋体" pitchFamily="2" charset="-122"/>
              </a:rPr>
              <a:t>语句与主语言之间的通信</a:t>
            </a:r>
          </a:p>
          <a:p>
            <a:pPr>
              <a:lnSpc>
                <a:spcPct val="140000"/>
              </a:lnSpc>
              <a:buFont typeface="Wingdings" pitchFamily="2" charset="2"/>
              <a:buChar char="Ø"/>
            </a:pPr>
            <a:r>
              <a:rPr lang="zh-CN" altLang="en-US" sz="2600" b="1">
                <a:solidFill>
                  <a:srgbClr val="0033CC"/>
                </a:solidFill>
                <a:ea typeface="宋体" pitchFamily="2" charset="-122"/>
              </a:rPr>
              <a:t>不使用游标的</a:t>
            </a:r>
            <a:r>
              <a:rPr lang="en-US" sz="2600" b="1">
                <a:solidFill>
                  <a:srgbClr val="0033CC"/>
                </a:solidFill>
                <a:ea typeface="宋体" pitchFamily="2" charset="-122"/>
              </a:rPr>
              <a:t>SQL</a:t>
            </a:r>
            <a:r>
              <a:rPr lang="zh-CN" altLang="en-US" sz="2600" b="1">
                <a:solidFill>
                  <a:srgbClr val="0033CC"/>
                </a:solidFill>
                <a:ea typeface="宋体" pitchFamily="2" charset="-122"/>
              </a:rPr>
              <a:t>语句</a:t>
            </a:r>
          </a:p>
          <a:p>
            <a:pPr>
              <a:lnSpc>
                <a:spcPct val="140000"/>
              </a:lnSpc>
              <a:buFont typeface="Wingdings" pitchFamily="2" charset="2"/>
              <a:buChar char="Ø"/>
            </a:pPr>
            <a:r>
              <a:rPr lang="zh-CN" altLang="en-US" sz="2600" b="1">
                <a:ea typeface="宋体" pitchFamily="2" charset="-122"/>
              </a:rPr>
              <a:t>使用游标的</a:t>
            </a:r>
            <a:r>
              <a:rPr lang="en-US" sz="2600" b="1">
                <a:ea typeface="宋体" pitchFamily="2" charset="-122"/>
              </a:rPr>
              <a:t>SQL</a:t>
            </a:r>
            <a:r>
              <a:rPr lang="zh-CN" altLang="en-US" sz="2600" b="1">
                <a:ea typeface="宋体" pitchFamily="2" charset="-122"/>
              </a:rPr>
              <a:t>语句</a:t>
            </a:r>
          </a:p>
          <a:p>
            <a:pPr>
              <a:lnSpc>
                <a:spcPct val="140000"/>
              </a:lnSpc>
              <a:buFont typeface="Wingdings" pitchFamily="2" charset="2"/>
              <a:buChar char="Ø"/>
            </a:pPr>
            <a:r>
              <a:rPr lang="zh-CN" altLang="en-US" sz="2600" b="1">
                <a:ea typeface="宋体" pitchFamily="2" charset="-122"/>
              </a:rPr>
              <a:t>动态</a:t>
            </a:r>
            <a:r>
              <a:rPr lang="en-US" sz="2600" b="1">
                <a:ea typeface="宋体" pitchFamily="2" charset="-122"/>
              </a:rPr>
              <a:t>SQL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不用游标的</a:t>
            </a:r>
            <a:r>
              <a:rPr lang="en-US" sz="3200">
                <a:latin typeface="黑体" pitchFamily="2" charset="-122"/>
                <a:ea typeface="黑体" pitchFamily="2" charset="-122"/>
              </a:rPr>
              <a:t>SQL</a:t>
            </a:r>
            <a:r>
              <a:rPr lang="zh-CN" altLang="en-US" sz="3200">
                <a:latin typeface="黑体" pitchFamily="2" charset="-122"/>
                <a:ea typeface="黑体" pitchFamily="2" charset="-122"/>
              </a:rPr>
              <a:t>语句</a:t>
            </a:r>
          </a:p>
        </p:txBody>
      </p:sp>
      <p:sp>
        <p:nvSpPr>
          <p:cNvPr id="24579" name="Rectangle 3"/>
          <p:cNvSpPr>
            <a:spLocks noGrp="1" noChangeArrowheads="1"/>
          </p:cNvSpPr>
          <p:nvPr>
            <p:ph type="body" idx="1"/>
          </p:nvPr>
        </p:nvSpPr>
        <p:spPr>
          <a:xfrm>
            <a:off x="457200" y="1196975"/>
            <a:ext cx="8229600" cy="4495800"/>
          </a:xfrm>
        </p:spPr>
        <p:txBody>
          <a:bodyPr/>
          <a:lstStyle/>
          <a:p>
            <a:pPr>
              <a:lnSpc>
                <a:spcPct val="140000"/>
              </a:lnSpc>
            </a:pPr>
            <a:r>
              <a:rPr lang="zh-CN" altLang="en-US">
                <a:ea typeface="宋体" pitchFamily="2" charset="-122"/>
              </a:rPr>
              <a:t>不用游标的</a:t>
            </a:r>
            <a:r>
              <a:rPr lang="en-US">
                <a:ea typeface="宋体" pitchFamily="2" charset="-122"/>
              </a:rPr>
              <a:t>SQL</a:t>
            </a:r>
            <a:r>
              <a:rPr lang="zh-CN" altLang="en-US">
                <a:ea typeface="宋体" pitchFamily="2" charset="-122"/>
              </a:rPr>
              <a:t>语句的种类</a:t>
            </a:r>
          </a:p>
          <a:p>
            <a:pPr lvl="1">
              <a:lnSpc>
                <a:spcPct val="140000"/>
              </a:lnSpc>
            </a:pPr>
            <a:r>
              <a:rPr lang="zh-CN" altLang="en-US">
                <a:ea typeface="宋体" pitchFamily="2" charset="-122"/>
              </a:rPr>
              <a:t> 说明性语句</a:t>
            </a:r>
          </a:p>
          <a:p>
            <a:pPr lvl="1">
              <a:lnSpc>
                <a:spcPct val="140000"/>
              </a:lnSpc>
            </a:pPr>
            <a:r>
              <a:rPr lang="zh-CN" altLang="en-US">
                <a:ea typeface="宋体" pitchFamily="2" charset="-122"/>
              </a:rPr>
              <a:t> 数据定义语句</a:t>
            </a:r>
          </a:p>
          <a:p>
            <a:pPr lvl="1">
              <a:lnSpc>
                <a:spcPct val="140000"/>
              </a:lnSpc>
            </a:pPr>
            <a:r>
              <a:rPr lang="zh-CN" altLang="en-US">
                <a:ea typeface="宋体" pitchFamily="2" charset="-122"/>
              </a:rPr>
              <a:t> 数据控制语句</a:t>
            </a:r>
          </a:p>
          <a:p>
            <a:pPr lvl="1">
              <a:lnSpc>
                <a:spcPct val="140000"/>
              </a:lnSpc>
            </a:pPr>
            <a:r>
              <a:rPr lang="zh-CN" altLang="en-US">
                <a:ea typeface="宋体" pitchFamily="2" charset="-122"/>
              </a:rPr>
              <a:t> 查询结果为单记录的</a:t>
            </a:r>
            <a:r>
              <a:rPr lang="en-US">
                <a:ea typeface="宋体" pitchFamily="2" charset="-122"/>
              </a:rPr>
              <a:t>SELECT</a:t>
            </a:r>
            <a:r>
              <a:rPr lang="zh-CN" altLang="en-US">
                <a:ea typeface="宋体" pitchFamily="2" charset="-122"/>
              </a:rPr>
              <a:t>语句</a:t>
            </a:r>
          </a:p>
          <a:p>
            <a:pPr lvl="1">
              <a:lnSpc>
                <a:spcPct val="140000"/>
              </a:lnSpc>
            </a:pPr>
            <a:r>
              <a:rPr lang="zh-CN" altLang="en-US">
                <a:ea typeface="宋体" pitchFamily="2" charset="-122"/>
              </a:rPr>
              <a:t> 非</a:t>
            </a:r>
            <a:r>
              <a:rPr lang="en-US">
                <a:ea typeface="宋体" pitchFamily="2" charset="-122"/>
              </a:rPr>
              <a:t>CURRENT</a:t>
            </a:r>
            <a:r>
              <a:rPr lang="zh-CN" altLang="en-US">
                <a:ea typeface="宋体" pitchFamily="2" charset="-122"/>
              </a:rPr>
              <a:t>形式的增删改语句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不用游标的</a:t>
            </a:r>
            <a:r>
              <a:rPr lang="en-US" sz="3200">
                <a:latin typeface="黑体" pitchFamily="2" charset="-122"/>
                <a:ea typeface="黑体" pitchFamily="2" charset="-122"/>
              </a:rPr>
              <a:t>SQL</a:t>
            </a:r>
            <a:r>
              <a:rPr lang="zh-CN" altLang="en-US" sz="3200">
                <a:latin typeface="黑体" pitchFamily="2" charset="-122"/>
                <a:ea typeface="黑体" pitchFamily="2" charset="-122"/>
              </a:rPr>
              <a:t>语句</a:t>
            </a:r>
          </a:p>
        </p:txBody>
      </p:sp>
      <p:sp>
        <p:nvSpPr>
          <p:cNvPr id="25603" name="Rectangle 3"/>
          <p:cNvSpPr>
            <a:spLocks noGrp="1" noChangeArrowheads="1"/>
          </p:cNvSpPr>
          <p:nvPr>
            <p:ph type="body" idx="1"/>
          </p:nvPr>
        </p:nvSpPr>
        <p:spPr/>
        <p:txBody>
          <a:bodyPr/>
          <a:lstStyle/>
          <a:p>
            <a:pPr>
              <a:lnSpc>
                <a:spcPct val="150000"/>
              </a:lnSpc>
            </a:pPr>
            <a:r>
              <a:rPr lang="zh-CN" altLang="en-US">
                <a:ea typeface="宋体" pitchFamily="2" charset="-122"/>
              </a:rPr>
              <a:t>一、查询结果为单记录的</a:t>
            </a:r>
            <a:r>
              <a:rPr lang="en-US">
                <a:ea typeface="宋体" pitchFamily="2" charset="-122"/>
              </a:rPr>
              <a:t>SELECT</a:t>
            </a:r>
            <a:r>
              <a:rPr lang="zh-CN" altLang="en-US">
                <a:ea typeface="宋体" pitchFamily="2" charset="-122"/>
              </a:rPr>
              <a:t>语句 </a:t>
            </a:r>
          </a:p>
          <a:p>
            <a:pPr>
              <a:lnSpc>
                <a:spcPct val="150000"/>
              </a:lnSpc>
            </a:pPr>
            <a:r>
              <a:rPr lang="zh-CN" altLang="en-US">
                <a:ea typeface="宋体" pitchFamily="2" charset="-122"/>
              </a:rPr>
              <a:t>二、非</a:t>
            </a:r>
            <a:r>
              <a:rPr lang="en-US">
                <a:ea typeface="宋体" pitchFamily="2" charset="-122"/>
              </a:rPr>
              <a:t>CURRENT</a:t>
            </a:r>
            <a:r>
              <a:rPr lang="zh-CN" altLang="en-US">
                <a:ea typeface="宋体" pitchFamily="2" charset="-122"/>
              </a:rPr>
              <a:t>形式的增删改语句</a:t>
            </a:r>
          </a:p>
          <a:p>
            <a:endParaRPr lang="zh-CN" altLang="en-US">
              <a:ea typeface="宋体" pitchFamily="2" charset="-122"/>
            </a:endParaRPr>
          </a:p>
          <a:p>
            <a:endParaRPr lang="zh-CN" altLang="en-US">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4925" y="188913"/>
            <a:ext cx="8066088" cy="563562"/>
          </a:xfrm>
        </p:spPr>
        <p:txBody>
          <a:bodyPr/>
          <a:lstStyle/>
          <a:p>
            <a:pPr algn="l"/>
            <a:r>
              <a:rPr lang="zh-CN" altLang="en-US" sz="3200">
                <a:latin typeface="黑体" pitchFamily="2" charset="-122"/>
                <a:ea typeface="黑体" pitchFamily="2" charset="-122"/>
              </a:rPr>
              <a:t>一、查询结果为单记录的</a:t>
            </a:r>
            <a:r>
              <a:rPr lang="en-US" sz="3200">
                <a:latin typeface="黑体" pitchFamily="2" charset="-122"/>
                <a:ea typeface="黑体" pitchFamily="2" charset="-122"/>
              </a:rPr>
              <a:t>SELECT</a:t>
            </a:r>
            <a:r>
              <a:rPr lang="zh-CN" altLang="en-US" sz="3200">
                <a:latin typeface="黑体" pitchFamily="2" charset="-122"/>
                <a:ea typeface="黑体" pitchFamily="2" charset="-122"/>
              </a:rPr>
              <a:t>语句</a:t>
            </a:r>
            <a:r>
              <a:rPr lang="en-US" sz="3200">
                <a:latin typeface="黑体" pitchFamily="2" charset="-122"/>
                <a:ea typeface="黑体" pitchFamily="2" charset="-122"/>
              </a:rPr>
              <a:t>(1)</a:t>
            </a:r>
          </a:p>
        </p:txBody>
      </p:sp>
      <p:sp>
        <p:nvSpPr>
          <p:cNvPr id="26627" name="Rectangle 3"/>
          <p:cNvSpPr>
            <a:spLocks noGrp="1" noChangeArrowheads="1"/>
          </p:cNvSpPr>
          <p:nvPr>
            <p:ph type="body" idx="1"/>
          </p:nvPr>
        </p:nvSpPr>
        <p:spPr>
          <a:xfrm>
            <a:off x="250825" y="1268413"/>
            <a:ext cx="8229600" cy="4495800"/>
          </a:xfrm>
        </p:spPr>
        <p:txBody>
          <a:bodyPr/>
          <a:lstStyle/>
          <a:p>
            <a:pPr>
              <a:lnSpc>
                <a:spcPct val="140000"/>
              </a:lnSpc>
              <a:spcBef>
                <a:spcPct val="0"/>
              </a:spcBef>
              <a:buClr>
                <a:schemeClr val="accent1"/>
              </a:buClr>
            </a:pPr>
            <a:r>
              <a:rPr lang="zh-CN" altLang="en-US" sz="2000">
                <a:ea typeface="宋体" pitchFamily="2" charset="-122"/>
              </a:rPr>
              <a:t>这类语句不需要使用游标，只需要用INTO子句指定存放查询结果的主变量 </a:t>
            </a:r>
          </a:p>
          <a:p>
            <a:pPr>
              <a:lnSpc>
                <a:spcPct val="140000"/>
              </a:lnSpc>
              <a:spcBef>
                <a:spcPct val="0"/>
              </a:spcBef>
              <a:buClr>
                <a:schemeClr val="accent1"/>
              </a:buClr>
            </a:pPr>
            <a:r>
              <a:rPr lang="zh-CN" altLang="en-US" sz="2000">
                <a:ea typeface="宋体" pitchFamily="2" charset="-122"/>
              </a:rPr>
              <a:t>【</a:t>
            </a:r>
            <a:r>
              <a:rPr lang="zh-CN" altLang="en-US" sz="2000" b="1">
                <a:ea typeface="宋体" pitchFamily="2" charset="-122"/>
              </a:rPr>
              <a:t>例</a:t>
            </a:r>
            <a:r>
              <a:rPr lang="zh-CN" altLang="en-US" sz="2000">
                <a:ea typeface="宋体" pitchFamily="2" charset="-122"/>
              </a:rPr>
              <a:t>】 根据学生号码查询学生信息。假设已经把要查询的学生的学号赋给了主变量givensno。</a:t>
            </a:r>
          </a:p>
          <a:p>
            <a:pPr>
              <a:lnSpc>
                <a:spcPct val="140000"/>
              </a:lnSpc>
              <a:spcBef>
                <a:spcPct val="0"/>
              </a:spcBef>
              <a:buFont typeface="Wingdings" pitchFamily="2" charset="2"/>
              <a:buNone/>
            </a:pPr>
            <a:endParaRPr lang="zh-CN" altLang="en-US" sz="2000">
              <a:ea typeface="宋体" pitchFamily="2" charset="-122"/>
            </a:endParaRPr>
          </a:p>
          <a:p>
            <a:pPr>
              <a:lnSpc>
                <a:spcPct val="140000"/>
              </a:lnSpc>
              <a:spcBef>
                <a:spcPct val="0"/>
              </a:spcBef>
              <a:buFont typeface="Wingdings" pitchFamily="2" charset="2"/>
              <a:buNone/>
            </a:pPr>
            <a:r>
              <a:rPr lang="zh-CN" altLang="en-US" sz="2000">
                <a:ea typeface="宋体" pitchFamily="2" charset="-122"/>
              </a:rPr>
              <a:t>      EXEC SQL SELECT Sno，Sname，Ssex，Sage，Sdept        	       INTO  </a:t>
            </a:r>
            <a:r>
              <a:rPr lang="zh-CN" altLang="en-US" sz="2000" b="1">
                <a:ea typeface="宋体" pitchFamily="2" charset="-122"/>
              </a:rPr>
              <a:t>:</a:t>
            </a:r>
            <a:r>
              <a:rPr lang="zh-CN" altLang="en-US" sz="2000">
                <a:ea typeface="宋体" pitchFamily="2" charset="-122"/>
              </a:rPr>
              <a:t>Hsno， </a:t>
            </a:r>
            <a:r>
              <a:rPr lang="zh-CN" altLang="en-US" sz="2000" b="1">
                <a:ea typeface="宋体" pitchFamily="2" charset="-122"/>
              </a:rPr>
              <a:t>:</a:t>
            </a:r>
            <a:r>
              <a:rPr lang="zh-CN" altLang="en-US" sz="2000">
                <a:ea typeface="宋体" pitchFamily="2" charset="-122"/>
              </a:rPr>
              <a:t> Hname ，</a:t>
            </a:r>
            <a:r>
              <a:rPr lang="zh-CN" altLang="en-US" sz="2000" b="1">
                <a:ea typeface="宋体" pitchFamily="2" charset="-122"/>
              </a:rPr>
              <a:t>:</a:t>
            </a:r>
            <a:r>
              <a:rPr lang="zh-CN" altLang="en-US" sz="2000">
                <a:ea typeface="宋体" pitchFamily="2" charset="-122"/>
              </a:rPr>
              <a:t>Hsex，</a:t>
            </a:r>
            <a:r>
              <a:rPr lang="zh-CN" altLang="en-US" sz="2000" b="1">
                <a:ea typeface="宋体" pitchFamily="2" charset="-122"/>
              </a:rPr>
              <a:t>:</a:t>
            </a:r>
            <a:r>
              <a:rPr lang="zh-CN" altLang="en-US" sz="2000">
                <a:ea typeface="宋体" pitchFamily="2" charset="-122"/>
              </a:rPr>
              <a:t>Hage，</a:t>
            </a:r>
            <a:r>
              <a:rPr lang="zh-CN" altLang="en-US" sz="2000" b="1">
                <a:ea typeface="宋体" pitchFamily="2" charset="-122"/>
              </a:rPr>
              <a:t>:</a:t>
            </a:r>
            <a:r>
              <a:rPr lang="zh-CN" altLang="en-US" sz="2000">
                <a:ea typeface="宋体" pitchFamily="2" charset="-122"/>
              </a:rPr>
              <a:t>Hdept</a:t>
            </a:r>
          </a:p>
          <a:p>
            <a:pPr>
              <a:lnSpc>
                <a:spcPct val="140000"/>
              </a:lnSpc>
              <a:spcBef>
                <a:spcPct val="0"/>
              </a:spcBef>
              <a:buFont typeface="Wingdings" pitchFamily="2" charset="2"/>
              <a:buNone/>
            </a:pPr>
            <a:r>
              <a:rPr lang="zh-CN" altLang="en-US" sz="2000">
                <a:ea typeface="宋体" pitchFamily="2" charset="-122"/>
              </a:rPr>
              <a:t>                    FROM  Student</a:t>
            </a:r>
          </a:p>
          <a:p>
            <a:pPr>
              <a:lnSpc>
                <a:spcPct val="140000"/>
              </a:lnSpc>
              <a:spcBef>
                <a:spcPct val="0"/>
              </a:spcBef>
              <a:buFont typeface="Wingdings" pitchFamily="2" charset="2"/>
              <a:buNone/>
            </a:pPr>
            <a:r>
              <a:rPr lang="zh-CN" altLang="en-US" sz="2000">
                <a:ea typeface="宋体" pitchFamily="2" charset="-122"/>
              </a:rPr>
              <a:t>                    WHERE Sno=</a:t>
            </a:r>
            <a:r>
              <a:rPr lang="zh-CN" altLang="en-US" sz="2000" b="1">
                <a:ea typeface="宋体" pitchFamily="2" charset="-122"/>
              </a:rPr>
              <a:t>:</a:t>
            </a:r>
            <a:r>
              <a:rPr lang="zh-CN" altLang="en-US" sz="2000">
                <a:ea typeface="宋体" pitchFamily="2" charset="-122"/>
              </a:rPr>
              <a:t>givensno；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4925" y="188913"/>
            <a:ext cx="7993063" cy="563562"/>
          </a:xfrm>
        </p:spPr>
        <p:txBody>
          <a:bodyPr/>
          <a:lstStyle/>
          <a:p>
            <a:pPr algn="l"/>
            <a:r>
              <a:rPr lang="zh-CN" altLang="en-US" sz="3200">
                <a:latin typeface="黑体" pitchFamily="2" charset="-122"/>
                <a:ea typeface="黑体" pitchFamily="2" charset="-122"/>
              </a:rPr>
              <a:t>一 、查询结果为单记录的</a:t>
            </a:r>
            <a:r>
              <a:rPr lang="en-US" sz="3200">
                <a:latin typeface="黑体" pitchFamily="2" charset="-122"/>
                <a:ea typeface="黑体" pitchFamily="2" charset="-122"/>
              </a:rPr>
              <a:t>SELECT</a:t>
            </a:r>
            <a:r>
              <a:rPr lang="zh-CN" altLang="en-US" sz="3200">
                <a:latin typeface="黑体" pitchFamily="2" charset="-122"/>
                <a:ea typeface="黑体" pitchFamily="2" charset="-122"/>
              </a:rPr>
              <a:t>语句</a:t>
            </a:r>
            <a:r>
              <a:rPr lang="en-US" sz="3200">
                <a:latin typeface="黑体" pitchFamily="2" charset="-122"/>
                <a:ea typeface="黑体" pitchFamily="2" charset="-122"/>
              </a:rPr>
              <a:t>(2)</a:t>
            </a:r>
          </a:p>
        </p:txBody>
      </p:sp>
      <p:sp>
        <p:nvSpPr>
          <p:cNvPr id="27651" name="Rectangle 3"/>
          <p:cNvSpPr>
            <a:spLocks noGrp="1" noChangeArrowheads="1"/>
          </p:cNvSpPr>
          <p:nvPr>
            <p:ph type="body" idx="1"/>
          </p:nvPr>
        </p:nvSpPr>
        <p:spPr>
          <a:xfrm>
            <a:off x="179388" y="1125538"/>
            <a:ext cx="8686800" cy="3598862"/>
          </a:xfrm>
        </p:spPr>
        <p:txBody>
          <a:bodyPr/>
          <a:lstStyle/>
          <a:p>
            <a:pPr marL="533400" indent="-533400">
              <a:lnSpc>
                <a:spcPct val="160000"/>
              </a:lnSpc>
              <a:spcBef>
                <a:spcPct val="0"/>
              </a:spcBef>
              <a:buFont typeface="Wingdings" pitchFamily="2" charset="2"/>
              <a:buNone/>
            </a:pPr>
            <a:r>
              <a:rPr lang="zh-CN" altLang="en-US" sz="2400">
                <a:ea typeface="宋体" pitchFamily="2" charset="-122"/>
              </a:rPr>
              <a:t>（</a:t>
            </a:r>
            <a:r>
              <a:rPr lang="en-US" sz="2400">
                <a:ea typeface="宋体" pitchFamily="2" charset="-122"/>
              </a:rPr>
              <a:t>1</a:t>
            </a:r>
            <a:r>
              <a:rPr lang="zh-CN" altLang="en-US" sz="2400">
                <a:ea typeface="宋体" pitchFamily="2" charset="-122"/>
              </a:rPr>
              <a:t>）</a:t>
            </a:r>
            <a:r>
              <a:rPr lang="en-US" sz="2400">
                <a:ea typeface="宋体" pitchFamily="2" charset="-122"/>
              </a:rPr>
              <a:t>INTO</a:t>
            </a:r>
            <a:r>
              <a:rPr lang="zh-CN" altLang="en-US" sz="2400">
                <a:ea typeface="宋体" pitchFamily="2" charset="-122"/>
              </a:rPr>
              <a:t>子句、</a:t>
            </a:r>
            <a:r>
              <a:rPr lang="en-US" sz="2400">
                <a:ea typeface="宋体" pitchFamily="2" charset="-122"/>
              </a:rPr>
              <a:t>WHERE</a:t>
            </a:r>
            <a:r>
              <a:rPr lang="zh-CN" altLang="en-US" sz="2400">
                <a:ea typeface="宋体" pitchFamily="2" charset="-122"/>
              </a:rPr>
              <a:t>子句和</a:t>
            </a:r>
            <a:r>
              <a:rPr lang="en-US" sz="2400">
                <a:ea typeface="宋体" pitchFamily="2" charset="-122"/>
              </a:rPr>
              <a:t>HAVING</a:t>
            </a:r>
            <a:r>
              <a:rPr lang="zh-CN" altLang="en-US" sz="2400">
                <a:ea typeface="宋体" pitchFamily="2" charset="-122"/>
              </a:rPr>
              <a:t>短语的条件表达 </a:t>
            </a:r>
          </a:p>
          <a:p>
            <a:pPr marL="533400" indent="-533400">
              <a:lnSpc>
                <a:spcPct val="160000"/>
              </a:lnSpc>
              <a:spcBef>
                <a:spcPct val="0"/>
              </a:spcBef>
              <a:buFont typeface="Wingdings" pitchFamily="2" charset="2"/>
              <a:buNone/>
            </a:pPr>
            <a:r>
              <a:rPr lang="zh-CN" altLang="en-US" sz="2400">
                <a:ea typeface="宋体" pitchFamily="2" charset="-122"/>
              </a:rPr>
              <a:t>         式中均可以使用主变量</a:t>
            </a:r>
          </a:p>
          <a:p>
            <a:pPr marL="533400" indent="-533400">
              <a:lnSpc>
                <a:spcPct val="160000"/>
              </a:lnSpc>
              <a:spcBef>
                <a:spcPct val="0"/>
              </a:spcBef>
              <a:buFont typeface="Wingdings" pitchFamily="2" charset="2"/>
              <a:buNone/>
            </a:pPr>
            <a:r>
              <a:rPr lang="zh-CN" altLang="en-US" sz="2400">
                <a:ea typeface="宋体" pitchFamily="2" charset="-122"/>
              </a:rPr>
              <a:t>（</a:t>
            </a:r>
            <a:r>
              <a:rPr lang="en-US" sz="2400">
                <a:ea typeface="宋体" pitchFamily="2" charset="-122"/>
              </a:rPr>
              <a:t>2</a:t>
            </a:r>
            <a:r>
              <a:rPr lang="zh-CN" altLang="en-US" sz="2400">
                <a:ea typeface="宋体" pitchFamily="2" charset="-122"/>
              </a:rPr>
              <a:t>）查询返回的记录中，可能某些列为空值</a:t>
            </a:r>
            <a:r>
              <a:rPr lang="en-US" sz="2400">
                <a:ea typeface="宋体" pitchFamily="2" charset="-122"/>
              </a:rPr>
              <a:t>NULL</a:t>
            </a:r>
            <a:r>
              <a:rPr lang="zh-CN" altLang="en-US" sz="2400">
                <a:ea typeface="宋体" pitchFamily="2" charset="-122"/>
              </a:rPr>
              <a:t>。</a:t>
            </a:r>
          </a:p>
          <a:p>
            <a:pPr marL="533400" indent="-533400">
              <a:lnSpc>
                <a:spcPct val="160000"/>
              </a:lnSpc>
              <a:spcBef>
                <a:spcPct val="0"/>
              </a:spcBef>
              <a:buFont typeface="Wingdings" pitchFamily="2" charset="2"/>
              <a:buNone/>
            </a:pPr>
            <a:r>
              <a:rPr lang="zh-CN" altLang="en-US" sz="2400">
                <a:ea typeface="宋体" pitchFamily="2" charset="-122"/>
              </a:rPr>
              <a:t>（</a:t>
            </a:r>
            <a:r>
              <a:rPr lang="en-US" sz="2400">
                <a:ea typeface="宋体" pitchFamily="2" charset="-122"/>
              </a:rPr>
              <a:t>3</a:t>
            </a:r>
            <a:r>
              <a:rPr lang="zh-CN" altLang="en-US" sz="2400">
                <a:ea typeface="宋体" pitchFamily="2" charset="-122"/>
              </a:rPr>
              <a:t>）如果查询结果实际上并不是单条记录，而是多条记 </a:t>
            </a:r>
          </a:p>
          <a:p>
            <a:pPr marL="533400" indent="-533400">
              <a:lnSpc>
                <a:spcPct val="160000"/>
              </a:lnSpc>
              <a:spcBef>
                <a:spcPct val="0"/>
              </a:spcBef>
              <a:buFont typeface="Wingdings" pitchFamily="2" charset="2"/>
              <a:buNone/>
            </a:pPr>
            <a:r>
              <a:rPr lang="zh-CN" altLang="en-US" sz="2400">
                <a:ea typeface="宋体" pitchFamily="2" charset="-122"/>
              </a:rPr>
              <a:t>          录，则程序出错，</a:t>
            </a:r>
            <a:r>
              <a:rPr lang="en-US" sz="2400">
                <a:ea typeface="宋体" pitchFamily="2" charset="-122"/>
              </a:rPr>
              <a:t>RDBMS</a:t>
            </a:r>
            <a:r>
              <a:rPr lang="zh-CN" altLang="en-US" sz="2400">
                <a:ea typeface="宋体" pitchFamily="2" charset="-122"/>
              </a:rPr>
              <a:t>会在</a:t>
            </a:r>
            <a:r>
              <a:rPr lang="en-US" sz="2400">
                <a:ea typeface="宋体" pitchFamily="2" charset="-122"/>
              </a:rPr>
              <a:t>SQLCA</a:t>
            </a:r>
            <a:r>
              <a:rPr lang="zh-CN" altLang="en-US" sz="2400">
                <a:ea typeface="宋体" pitchFamily="2" charset="-122"/>
              </a:rPr>
              <a:t>中返回错误信息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4925" y="188913"/>
            <a:ext cx="7993063" cy="563562"/>
          </a:xfrm>
        </p:spPr>
        <p:txBody>
          <a:bodyPr/>
          <a:lstStyle/>
          <a:p>
            <a:pPr algn="l"/>
            <a:r>
              <a:rPr lang="zh-CN" altLang="en-US" sz="3200">
                <a:latin typeface="黑体" pitchFamily="2" charset="-122"/>
                <a:ea typeface="黑体" pitchFamily="2" charset="-122"/>
              </a:rPr>
              <a:t>一 、查询结果为单记录的</a:t>
            </a:r>
            <a:r>
              <a:rPr lang="en-US" sz="3200">
                <a:latin typeface="黑体" pitchFamily="2" charset="-122"/>
                <a:ea typeface="黑体" pitchFamily="2" charset="-122"/>
              </a:rPr>
              <a:t>SELECT</a:t>
            </a:r>
            <a:r>
              <a:rPr lang="zh-CN" altLang="en-US" sz="3200">
                <a:latin typeface="黑体" pitchFamily="2" charset="-122"/>
                <a:ea typeface="黑体" pitchFamily="2" charset="-122"/>
              </a:rPr>
              <a:t>语句</a:t>
            </a:r>
            <a:r>
              <a:rPr lang="en-US" sz="3200">
                <a:latin typeface="黑体" pitchFamily="2" charset="-122"/>
                <a:ea typeface="黑体" pitchFamily="2" charset="-122"/>
              </a:rPr>
              <a:t>(3)</a:t>
            </a:r>
          </a:p>
        </p:txBody>
      </p:sp>
      <p:sp>
        <p:nvSpPr>
          <p:cNvPr id="28675" name="Rectangle 3"/>
          <p:cNvSpPr>
            <a:spLocks noGrp="1" noChangeArrowheads="1"/>
          </p:cNvSpPr>
          <p:nvPr>
            <p:ph type="body" idx="1"/>
          </p:nvPr>
        </p:nvSpPr>
        <p:spPr>
          <a:xfrm>
            <a:off x="73025" y="1268413"/>
            <a:ext cx="8820150" cy="4495800"/>
          </a:xfrm>
        </p:spPr>
        <p:txBody>
          <a:bodyPr/>
          <a:lstStyle/>
          <a:p>
            <a:pPr>
              <a:lnSpc>
                <a:spcPct val="135000"/>
              </a:lnSpc>
              <a:buFont typeface="Wingdings" pitchFamily="2" charset="2"/>
              <a:buNone/>
            </a:pPr>
            <a:r>
              <a:rPr lang="zh-CN" altLang="en-US" sz="2400" b="1">
                <a:ea typeface="宋体" pitchFamily="2" charset="-122"/>
              </a:rPr>
              <a:t>【例】 查询某个学生选修某门课程的成绩。假设已经把将要查询的学生的学号赋给了主变量givensno，将课程号赋给了主变量givencno。</a:t>
            </a:r>
          </a:p>
          <a:p>
            <a:pPr>
              <a:lnSpc>
                <a:spcPct val="135000"/>
              </a:lnSpc>
              <a:buFont typeface="Wingdings" pitchFamily="2" charset="2"/>
              <a:buNone/>
            </a:pPr>
            <a:r>
              <a:rPr lang="zh-CN" altLang="en-US" sz="2000">
                <a:ea typeface="宋体" pitchFamily="2" charset="-122"/>
              </a:rPr>
              <a:t>         </a:t>
            </a:r>
            <a:r>
              <a:rPr lang="zh-CN" altLang="en-US" sz="2000">
                <a:latin typeface="Times New Roman" pitchFamily="18" charset="0"/>
                <a:ea typeface="宋体" pitchFamily="2" charset="-122"/>
              </a:rPr>
              <a:t>EXEC SQL SELECT Sno，Cno，Grade</a:t>
            </a:r>
          </a:p>
          <a:p>
            <a:pPr>
              <a:lnSpc>
                <a:spcPct val="135000"/>
              </a:lnSpc>
              <a:buFont typeface="Wingdings" pitchFamily="2" charset="2"/>
              <a:buNone/>
            </a:pPr>
            <a:r>
              <a:rPr lang="zh-CN" altLang="en-US" sz="2000">
                <a:latin typeface="Times New Roman" pitchFamily="18" charset="0"/>
                <a:ea typeface="宋体" pitchFamily="2" charset="-122"/>
              </a:rPr>
              <a:t>                        INTO :Hsno，:Hcno，:Hgrade:Gradeid     /*指示变量Gradeid*/</a:t>
            </a:r>
          </a:p>
          <a:p>
            <a:pPr>
              <a:lnSpc>
                <a:spcPct val="135000"/>
              </a:lnSpc>
              <a:buFont typeface="Wingdings" pitchFamily="2" charset="2"/>
              <a:buNone/>
            </a:pPr>
            <a:r>
              <a:rPr lang="zh-CN" altLang="en-US" sz="2000">
                <a:latin typeface="Times New Roman" pitchFamily="18" charset="0"/>
                <a:ea typeface="宋体" pitchFamily="2" charset="-122"/>
              </a:rPr>
              <a:t>                        FROM  SC</a:t>
            </a:r>
          </a:p>
          <a:p>
            <a:pPr>
              <a:lnSpc>
                <a:spcPct val="135000"/>
              </a:lnSpc>
              <a:buFont typeface="Wingdings" pitchFamily="2" charset="2"/>
              <a:buNone/>
            </a:pPr>
            <a:r>
              <a:rPr lang="zh-CN" altLang="en-US" sz="2000">
                <a:latin typeface="Times New Roman" pitchFamily="18" charset="0"/>
                <a:ea typeface="宋体" pitchFamily="2" charset="-122"/>
              </a:rPr>
              <a:t>                        WHERE Sno=:givensno AND Cno=:givencno；</a:t>
            </a:r>
          </a:p>
          <a:p>
            <a:pPr>
              <a:lnSpc>
                <a:spcPct val="135000"/>
              </a:lnSpc>
              <a:buFont typeface="Wingdings" pitchFamily="2" charset="2"/>
              <a:buNone/>
            </a:pPr>
            <a:r>
              <a:rPr lang="zh-CN" altLang="en-US" sz="2000">
                <a:latin typeface="Times New Roman" pitchFamily="18" charset="0"/>
                <a:ea typeface="宋体" pitchFamily="2" charset="-122"/>
              </a:rPr>
              <a:t>	</a:t>
            </a:r>
            <a:r>
              <a:rPr lang="zh-CN" altLang="en-US" sz="1800">
                <a:latin typeface="Times New Roman" pitchFamily="18" charset="0"/>
                <a:ea typeface="宋体" pitchFamily="2" charset="-122"/>
              </a:rPr>
              <a:t> </a:t>
            </a:r>
          </a:p>
          <a:p>
            <a:pPr>
              <a:lnSpc>
                <a:spcPct val="135000"/>
              </a:lnSpc>
              <a:buFont typeface="Wingdings" pitchFamily="2" charset="2"/>
              <a:buNone/>
            </a:pPr>
            <a:r>
              <a:rPr lang="zh-CN" altLang="en-US" sz="1800" b="1">
                <a:ea typeface="宋体" pitchFamily="2" charset="-122"/>
              </a:rPr>
              <a:t>     如果Gradeid &lt; 0，不论Hgrade为何值，均认为该学生成绩为空值。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4925" y="188913"/>
            <a:ext cx="7850188" cy="563562"/>
          </a:xfrm>
        </p:spPr>
        <p:txBody>
          <a:bodyPr/>
          <a:lstStyle/>
          <a:p>
            <a:pPr algn="l"/>
            <a:r>
              <a:rPr lang="zh-CN" altLang="en-US" sz="3200">
                <a:latin typeface="黑体" pitchFamily="2" charset="-122"/>
                <a:ea typeface="黑体" pitchFamily="2" charset="-122"/>
              </a:rPr>
              <a:t>二、非</a:t>
            </a:r>
            <a:r>
              <a:rPr lang="en-US" sz="3200">
                <a:latin typeface="黑体" pitchFamily="2" charset="-122"/>
                <a:ea typeface="黑体" pitchFamily="2" charset="-122"/>
              </a:rPr>
              <a:t>CURRENT</a:t>
            </a:r>
            <a:r>
              <a:rPr lang="zh-CN" altLang="en-US" sz="3200">
                <a:latin typeface="黑体" pitchFamily="2" charset="-122"/>
                <a:ea typeface="黑体" pitchFamily="2" charset="-122"/>
              </a:rPr>
              <a:t>形式的增删改语句（</a:t>
            </a:r>
            <a:r>
              <a:rPr lang="en-US" sz="3200">
                <a:latin typeface="黑体" pitchFamily="2" charset="-122"/>
                <a:ea typeface="黑体" pitchFamily="2" charset="-122"/>
              </a:rPr>
              <a:t>1</a:t>
            </a:r>
            <a:r>
              <a:rPr lang="zh-CN" altLang="en-US" sz="3200">
                <a:latin typeface="黑体" pitchFamily="2" charset="-122"/>
                <a:ea typeface="黑体" pitchFamily="2" charset="-122"/>
              </a:rPr>
              <a:t>）</a:t>
            </a:r>
          </a:p>
        </p:txBody>
      </p:sp>
      <p:sp>
        <p:nvSpPr>
          <p:cNvPr id="29699" name="Rectangle 3"/>
          <p:cNvSpPr>
            <a:spLocks noGrp="1" noChangeArrowheads="1"/>
          </p:cNvSpPr>
          <p:nvPr>
            <p:ph type="body" idx="1"/>
          </p:nvPr>
        </p:nvSpPr>
        <p:spPr>
          <a:xfrm>
            <a:off x="457200" y="1412875"/>
            <a:ext cx="8435975" cy="4495800"/>
          </a:xfrm>
        </p:spPr>
        <p:txBody>
          <a:bodyPr/>
          <a:lstStyle/>
          <a:p>
            <a:r>
              <a:rPr lang="zh-CN" altLang="en-US" sz="2400">
                <a:ea typeface="宋体" pitchFamily="2" charset="-122"/>
              </a:rPr>
              <a:t>在</a:t>
            </a:r>
            <a:r>
              <a:rPr lang="en-US" sz="2400">
                <a:ea typeface="宋体" pitchFamily="2" charset="-122"/>
              </a:rPr>
              <a:t>UPDATE</a:t>
            </a:r>
            <a:r>
              <a:rPr lang="zh-CN" altLang="en-US" sz="2400">
                <a:ea typeface="宋体" pitchFamily="2" charset="-122"/>
              </a:rPr>
              <a:t>的</a:t>
            </a:r>
            <a:r>
              <a:rPr lang="en-US" sz="2400">
                <a:ea typeface="宋体" pitchFamily="2" charset="-122"/>
              </a:rPr>
              <a:t>SET</a:t>
            </a:r>
            <a:r>
              <a:rPr lang="zh-CN" altLang="en-US" sz="2400">
                <a:ea typeface="宋体" pitchFamily="2" charset="-122"/>
              </a:rPr>
              <a:t>子句和</a:t>
            </a:r>
            <a:r>
              <a:rPr lang="en-US" sz="2400">
                <a:ea typeface="宋体" pitchFamily="2" charset="-122"/>
              </a:rPr>
              <a:t>WHERE</a:t>
            </a:r>
            <a:r>
              <a:rPr lang="zh-CN" altLang="en-US" sz="2400">
                <a:ea typeface="宋体" pitchFamily="2" charset="-122"/>
              </a:rPr>
              <a:t>子句中可以使用主变量，</a:t>
            </a:r>
            <a:r>
              <a:rPr lang="en-US" sz="2400">
                <a:ea typeface="宋体" pitchFamily="2" charset="-122"/>
              </a:rPr>
              <a:t>SET</a:t>
            </a:r>
            <a:r>
              <a:rPr lang="zh-CN" altLang="en-US" sz="2400">
                <a:ea typeface="宋体" pitchFamily="2" charset="-122"/>
              </a:rPr>
              <a:t>子句还可以使用指示变量 </a:t>
            </a:r>
          </a:p>
          <a:p>
            <a:pPr>
              <a:buFont typeface="Wingdings" pitchFamily="2" charset="2"/>
              <a:buNone/>
            </a:pPr>
            <a:endParaRPr lang="zh-CN" altLang="en-US" sz="2400">
              <a:ea typeface="宋体" pitchFamily="2" charset="-122"/>
            </a:endParaRPr>
          </a:p>
          <a:p>
            <a:pPr>
              <a:buFont typeface="Wingdings" pitchFamily="2" charset="2"/>
              <a:buNone/>
            </a:pPr>
            <a:r>
              <a:rPr lang="en-US" sz="2200" b="1">
                <a:ea typeface="宋体" pitchFamily="2" charset="-122"/>
              </a:rPr>
              <a:t>【</a:t>
            </a:r>
            <a:r>
              <a:rPr lang="zh-CN" altLang="en-US" sz="2200" b="1">
                <a:ea typeface="宋体" pitchFamily="2" charset="-122"/>
              </a:rPr>
              <a:t>例</a:t>
            </a:r>
            <a:r>
              <a:rPr lang="en-US" sz="2200" b="1">
                <a:ea typeface="宋体" pitchFamily="2" charset="-122"/>
              </a:rPr>
              <a:t>】</a:t>
            </a:r>
            <a:r>
              <a:rPr lang="en-US" sz="2200">
                <a:ea typeface="宋体" pitchFamily="2" charset="-122"/>
              </a:rPr>
              <a:t> </a:t>
            </a:r>
            <a:r>
              <a:rPr lang="zh-CN" altLang="en-US" sz="2200">
                <a:ea typeface="宋体" pitchFamily="2" charset="-122"/>
              </a:rPr>
              <a:t>修改某个学生选修</a:t>
            </a:r>
            <a:r>
              <a:rPr lang="en-US" sz="2200">
                <a:ea typeface="宋体" pitchFamily="2" charset="-122"/>
              </a:rPr>
              <a:t>1</a:t>
            </a:r>
            <a:r>
              <a:rPr lang="zh-CN" altLang="en-US" sz="2200">
                <a:ea typeface="宋体" pitchFamily="2" charset="-122"/>
              </a:rPr>
              <a:t>号课程的成绩。</a:t>
            </a:r>
          </a:p>
          <a:p>
            <a:pPr>
              <a:lnSpc>
                <a:spcPct val="130000"/>
              </a:lnSpc>
              <a:buFont typeface="Wingdings" pitchFamily="2" charset="2"/>
              <a:buNone/>
            </a:pPr>
            <a:r>
              <a:rPr lang="zh-CN" altLang="en-US" sz="2400">
                <a:ea typeface="宋体" pitchFamily="2" charset="-122"/>
              </a:rPr>
              <a:t>	         </a:t>
            </a:r>
            <a:r>
              <a:rPr lang="en-US" sz="2200">
                <a:ea typeface="宋体" pitchFamily="2" charset="-122"/>
              </a:rPr>
              <a:t>EXEC SQL UPDATE SC</a:t>
            </a:r>
          </a:p>
          <a:p>
            <a:pPr>
              <a:lnSpc>
                <a:spcPct val="130000"/>
              </a:lnSpc>
              <a:buFont typeface="Wingdings" pitchFamily="2" charset="2"/>
              <a:buNone/>
            </a:pPr>
            <a:r>
              <a:rPr lang="en-US" sz="2200">
                <a:ea typeface="宋体" pitchFamily="2" charset="-122"/>
              </a:rPr>
              <a:t>                       SET Grade=:newgrade       </a:t>
            </a:r>
            <a:r>
              <a:rPr lang="en-US" sz="1800">
                <a:ea typeface="宋体" pitchFamily="2" charset="-122"/>
              </a:rPr>
              <a:t>/*</a:t>
            </a:r>
            <a:r>
              <a:rPr lang="zh-CN" altLang="en-US" sz="1800">
                <a:ea typeface="宋体" pitchFamily="2" charset="-122"/>
              </a:rPr>
              <a:t>修改的成绩已赋给主变量*</a:t>
            </a:r>
            <a:r>
              <a:rPr lang="en-US" sz="1800">
                <a:ea typeface="宋体" pitchFamily="2" charset="-122"/>
              </a:rPr>
              <a:t>/</a:t>
            </a:r>
          </a:p>
          <a:p>
            <a:pPr>
              <a:lnSpc>
                <a:spcPct val="130000"/>
              </a:lnSpc>
              <a:buFont typeface="Wingdings" pitchFamily="2" charset="2"/>
              <a:buNone/>
            </a:pPr>
            <a:r>
              <a:rPr lang="en-US" sz="2200">
                <a:ea typeface="宋体" pitchFamily="2" charset="-122"/>
              </a:rPr>
              <a:t>                        WHERE Sno=:givensno</a:t>
            </a:r>
            <a:r>
              <a:rPr lang="zh-CN" altLang="en-US" sz="2200">
                <a:ea typeface="宋体" pitchFamily="2" charset="-122"/>
              </a:rPr>
              <a:t>； </a:t>
            </a:r>
            <a:r>
              <a:rPr lang="en-US" sz="1800">
                <a:ea typeface="宋体" pitchFamily="2" charset="-122"/>
              </a:rPr>
              <a:t>/*</a:t>
            </a:r>
            <a:r>
              <a:rPr lang="zh-CN" altLang="en-US" sz="1800">
                <a:ea typeface="宋体" pitchFamily="2" charset="-122"/>
              </a:rPr>
              <a:t>学号赋给主变量</a:t>
            </a:r>
            <a:r>
              <a:rPr lang="en-US" sz="1800">
                <a:ea typeface="宋体" pitchFamily="2" charset="-122"/>
              </a:rPr>
              <a:t>givensno*/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925" y="188913"/>
            <a:ext cx="7993063" cy="563562"/>
          </a:xfrm>
        </p:spPr>
        <p:txBody>
          <a:bodyPr/>
          <a:lstStyle/>
          <a:p>
            <a:pPr algn="l"/>
            <a:r>
              <a:rPr lang="zh-CN" altLang="en-US" sz="3200">
                <a:latin typeface="黑体" pitchFamily="2" charset="-122"/>
                <a:ea typeface="黑体" pitchFamily="2" charset="-122"/>
              </a:rPr>
              <a:t>二、</a:t>
            </a:r>
            <a:r>
              <a:rPr lang="zh-CN" altLang="en-US" sz="3200">
                <a:ea typeface="宋体" pitchFamily="2" charset="-122"/>
              </a:rPr>
              <a:t>非</a:t>
            </a:r>
            <a:r>
              <a:rPr lang="en-US" sz="3200">
                <a:ea typeface="宋体" pitchFamily="2" charset="-122"/>
              </a:rPr>
              <a:t>CURRENT</a:t>
            </a:r>
            <a:r>
              <a:rPr lang="zh-CN" altLang="en-US" sz="3200">
                <a:ea typeface="宋体" pitchFamily="2" charset="-122"/>
              </a:rPr>
              <a:t>形式的增删改语句（</a:t>
            </a:r>
            <a:r>
              <a:rPr lang="en-US" sz="3200">
                <a:ea typeface="宋体" pitchFamily="2" charset="-122"/>
              </a:rPr>
              <a:t>2</a:t>
            </a:r>
            <a:r>
              <a:rPr lang="zh-CN" altLang="en-US" sz="3200">
                <a:ea typeface="宋体" pitchFamily="2" charset="-122"/>
              </a:rPr>
              <a:t>）</a:t>
            </a:r>
          </a:p>
        </p:txBody>
      </p:sp>
      <p:sp>
        <p:nvSpPr>
          <p:cNvPr id="30723" name="Rectangle 3"/>
          <p:cNvSpPr>
            <a:spLocks noGrp="1" noChangeArrowheads="1"/>
          </p:cNvSpPr>
          <p:nvPr>
            <p:ph type="body" idx="1"/>
          </p:nvPr>
        </p:nvSpPr>
        <p:spPr>
          <a:xfrm>
            <a:off x="457200" y="1125538"/>
            <a:ext cx="8229600" cy="4824412"/>
          </a:xfrm>
        </p:spPr>
        <p:txBody>
          <a:bodyPr/>
          <a:lstStyle/>
          <a:p>
            <a:pPr>
              <a:lnSpc>
                <a:spcPct val="150000"/>
              </a:lnSpc>
              <a:spcBef>
                <a:spcPct val="0"/>
              </a:spcBef>
              <a:buFont typeface="Wingdings" pitchFamily="2" charset="2"/>
              <a:buNone/>
            </a:pPr>
            <a:r>
              <a:rPr lang="en-US" sz="2000" b="1">
                <a:ea typeface="宋体" pitchFamily="2" charset="-122"/>
              </a:rPr>
              <a:t>【</a:t>
            </a:r>
            <a:r>
              <a:rPr lang="zh-CN" altLang="en-US" sz="2000" b="1">
                <a:ea typeface="宋体" pitchFamily="2" charset="-122"/>
              </a:rPr>
              <a:t>例</a:t>
            </a:r>
            <a:r>
              <a:rPr lang="en-US" sz="2000" b="1">
                <a:ea typeface="宋体" pitchFamily="2" charset="-122"/>
              </a:rPr>
              <a:t>5】 </a:t>
            </a:r>
            <a:r>
              <a:rPr lang="zh-CN" altLang="en-US" sz="2000" b="1">
                <a:ea typeface="宋体" pitchFamily="2" charset="-122"/>
              </a:rPr>
              <a:t>将计算机系全体学生年龄置</a:t>
            </a:r>
            <a:r>
              <a:rPr lang="en-US" sz="2000" b="1">
                <a:ea typeface="宋体" pitchFamily="2" charset="-122"/>
              </a:rPr>
              <a:t>NULL</a:t>
            </a:r>
            <a:r>
              <a:rPr lang="zh-CN" altLang="en-US" sz="2000" b="1">
                <a:ea typeface="宋体" pitchFamily="2" charset="-122"/>
              </a:rPr>
              <a:t>值。</a:t>
            </a:r>
          </a:p>
          <a:p>
            <a:pPr>
              <a:lnSpc>
                <a:spcPct val="150000"/>
              </a:lnSpc>
              <a:spcBef>
                <a:spcPct val="0"/>
              </a:spcBef>
              <a:buFont typeface="Wingdings" pitchFamily="2" charset="2"/>
              <a:buNone/>
            </a:pPr>
            <a:r>
              <a:rPr lang="zh-CN" altLang="en-US" sz="2000">
                <a:ea typeface="宋体" pitchFamily="2" charset="-122"/>
              </a:rPr>
              <a:t>        </a:t>
            </a:r>
            <a:r>
              <a:rPr lang="en-US" sz="2000">
                <a:ea typeface="宋体" pitchFamily="2" charset="-122"/>
              </a:rPr>
              <a:t>Sageid=-1</a:t>
            </a:r>
            <a:r>
              <a:rPr lang="zh-CN" altLang="en-US" sz="2000">
                <a:ea typeface="宋体" pitchFamily="2" charset="-122"/>
              </a:rPr>
              <a:t>；</a:t>
            </a:r>
          </a:p>
          <a:p>
            <a:pPr>
              <a:lnSpc>
                <a:spcPct val="150000"/>
              </a:lnSpc>
              <a:spcBef>
                <a:spcPct val="0"/>
              </a:spcBef>
              <a:buFont typeface="Wingdings" pitchFamily="2" charset="2"/>
              <a:buNone/>
            </a:pPr>
            <a:r>
              <a:rPr lang="zh-CN" altLang="en-US" sz="2000">
                <a:ea typeface="宋体" pitchFamily="2" charset="-122"/>
              </a:rPr>
              <a:t>        </a:t>
            </a:r>
            <a:r>
              <a:rPr lang="en-US" sz="2000">
                <a:ea typeface="宋体" pitchFamily="2" charset="-122"/>
              </a:rPr>
              <a:t>EXEC SQL UPDATE Student</a:t>
            </a:r>
          </a:p>
          <a:p>
            <a:pPr>
              <a:lnSpc>
                <a:spcPct val="150000"/>
              </a:lnSpc>
              <a:spcBef>
                <a:spcPct val="0"/>
              </a:spcBef>
              <a:buFont typeface="Wingdings" pitchFamily="2" charset="2"/>
              <a:buNone/>
            </a:pPr>
            <a:r>
              <a:rPr lang="en-US" sz="2000">
                <a:ea typeface="宋体" pitchFamily="2" charset="-122"/>
              </a:rPr>
              <a:t>                           SET Sage=:Raise :Sageid</a:t>
            </a:r>
          </a:p>
          <a:p>
            <a:pPr>
              <a:lnSpc>
                <a:spcPct val="150000"/>
              </a:lnSpc>
              <a:spcBef>
                <a:spcPct val="0"/>
              </a:spcBef>
              <a:buFont typeface="Wingdings" pitchFamily="2" charset="2"/>
              <a:buNone/>
            </a:pPr>
            <a:r>
              <a:rPr lang="en-US" sz="2000">
                <a:ea typeface="宋体" pitchFamily="2" charset="-122"/>
              </a:rPr>
              <a:t>                           WHERE Sdept= ‘CS’</a:t>
            </a:r>
            <a:r>
              <a:rPr lang="zh-CN" altLang="en-US" sz="2000">
                <a:ea typeface="宋体" pitchFamily="2" charset="-122"/>
              </a:rPr>
              <a:t>；</a:t>
            </a:r>
          </a:p>
          <a:p>
            <a:pPr>
              <a:lnSpc>
                <a:spcPct val="150000"/>
              </a:lnSpc>
              <a:spcBef>
                <a:spcPct val="0"/>
              </a:spcBef>
              <a:buFont typeface="Wingdings" pitchFamily="2" charset="2"/>
              <a:buNone/>
            </a:pPr>
            <a:r>
              <a:rPr lang="zh-CN" altLang="en-US" sz="2000">
                <a:ea typeface="宋体" pitchFamily="2" charset="-122"/>
              </a:rPr>
              <a:t>     将指示变量</a:t>
            </a:r>
            <a:r>
              <a:rPr lang="en-US" sz="2000">
                <a:ea typeface="宋体" pitchFamily="2" charset="-122"/>
              </a:rPr>
              <a:t>Sageid</a:t>
            </a:r>
            <a:r>
              <a:rPr lang="zh-CN" altLang="en-US" sz="2000">
                <a:ea typeface="宋体" pitchFamily="2" charset="-122"/>
              </a:rPr>
              <a:t>赋一个负值后，无论主变量</a:t>
            </a:r>
            <a:r>
              <a:rPr lang="en-US" sz="2000">
                <a:ea typeface="宋体" pitchFamily="2" charset="-122"/>
              </a:rPr>
              <a:t>Raise</a:t>
            </a:r>
            <a:r>
              <a:rPr lang="zh-CN" altLang="en-US" sz="2000">
                <a:ea typeface="宋体" pitchFamily="2" charset="-122"/>
              </a:rPr>
              <a:t>为何值，</a:t>
            </a:r>
            <a:r>
              <a:rPr lang="en-US" sz="2000">
                <a:ea typeface="宋体" pitchFamily="2" charset="-122"/>
              </a:rPr>
              <a:t>RDBMS</a:t>
            </a:r>
            <a:r>
              <a:rPr lang="zh-CN" altLang="en-US" sz="2000">
                <a:ea typeface="宋体" pitchFamily="2" charset="-122"/>
              </a:rPr>
              <a:t>都会将</a:t>
            </a:r>
            <a:r>
              <a:rPr lang="en-US" sz="2000">
                <a:ea typeface="宋体" pitchFamily="2" charset="-122"/>
              </a:rPr>
              <a:t>CS</a:t>
            </a:r>
            <a:r>
              <a:rPr lang="zh-CN" altLang="en-US" sz="2000">
                <a:ea typeface="宋体" pitchFamily="2" charset="-122"/>
              </a:rPr>
              <a:t>系所有学生的年龄置空值 。</a:t>
            </a:r>
          </a:p>
          <a:p>
            <a:pPr>
              <a:lnSpc>
                <a:spcPct val="150000"/>
              </a:lnSpc>
              <a:spcBef>
                <a:spcPct val="0"/>
              </a:spcBef>
              <a:buFont typeface="Wingdings" pitchFamily="2" charset="2"/>
              <a:buNone/>
            </a:pPr>
            <a:r>
              <a:rPr lang="zh-CN" altLang="en-US" sz="2000">
                <a:solidFill>
                  <a:srgbClr val="E02920"/>
                </a:solidFill>
                <a:ea typeface="宋体" pitchFamily="2" charset="-122"/>
              </a:rPr>
              <a:t>        </a:t>
            </a:r>
            <a:r>
              <a:rPr lang="zh-CN" altLang="en-US" sz="2000" b="1">
                <a:ea typeface="宋体" pitchFamily="2" charset="-122"/>
              </a:rPr>
              <a:t>等价于：</a:t>
            </a:r>
            <a:r>
              <a:rPr lang="zh-CN" altLang="en-US" sz="2000">
                <a:ea typeface="宋体" pitchFamily="2" charset="-122"/>
              </a:rPr>
              <a:t>          </a:t>
            </a:r>
            <a:r>
              <a:rPr lang="en-US" sz="2000">
                <a:ea typeface="宋体" pitchFamily="2" charset="-122"/>
              </a:rPr>
              <a:t>EXEC SQL  UPDATE Student</a:t>
            </a:r>
          </a:p>
          <a:p>
            <a:pPr>
              <a:lnSpc>
                <a:spcPct val="150000"/>
              </a:lnSpc>
              <a:spcBef>
                <a:spcPct val="0"/>
              </a:spcBef>
              <a:buFont typeface="Wingdings" pitchFamily="2" charset="2"/>
              <a:buNone/>
            </a:pPr>
            <a:r>
              <a:rPr lang="en-US" sz="2000">
                <a:ea typeface="宋体" pitchFamily="2" charset="-122"/>
              </a:rPr>
              <a:t>                                 SET Sage=NUL</a:t>
            </a:r>
          </a:p>
          <a:p>
            <a:pPr>
              <a:lnSpc>
                <a:spcPct val="150000"/>
              </a:lnSpc>
              <a:spcBef>
                <a:spcPct val="0"/>
              </a:spcBef>
              <a:buFont typeface="Wingdings" pitchFamily="2" charset="2"/>
              <a:buNone/>
            </a:pPr>
            <a:r>
              <a:rPr lang="en-US" sz="2000">
                <a:ea typeface="宋体" pitchFamily="2" charset="-122"/>
              </a:rPr>
              <a:t>                                 WHERE Sdept= 'CS'</a:t>
            </a:r>
            <a:r>
              <a:rPr lang="zh-CN" altLang="en-US" sz="2000">
                <a:ea typeface="宋体" pitchFamily="2"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4925" y="188913"/>
            <a:ext cx="7993063" cy="563562"/>
          </a:xfrm>
        </p:spPr>
        <p:txBody>
          <a:bodyPr/>
          <a:lstStyle/>
          <a:p>
            <a:pPr algn="l"/>
            <a:r>
              <a:rPr lang="zh-CN" altLang="en-US" sz="3200">
                <a:ea typeface="宋体" pitchFamily="2" charset="-122"/>
              </a:rPr>
              <a:t>二、非</a:t>
            </a:r>
            <a:r>
              <a:rPr lang="en-US" sz="3200">
                <a:ea typeface="宋体" pitchFamily="2" charset="-122"/>
              </a:rPr>
              <a:t>CURRENT</a:t>
            </a:r>
            <a:r>
              <a:rPr lang="zh-CN" altLang="en-US" sz="3200">
                <a:ea typeface="宋体" pitchFamily="2" charset="-122"/>
              </a:rPr>
              <a:t>形式的增删改语句（</a:t>
            </a:r>
            <a:r>
              <a:rPr lang="en-US" sz="3200">
                <a:ea typeface="宋体" pitchFamily="2" charset="-122"/>
              </a:rPr>
              <a:t>3</a:t>
            </a:r>
            <a:r>
              <a:rPr lang="zh-CN" altLang="en-US" sz="3200">
                <a:ea typeface="宋体" pitchFamily="2" charset="-122"/>
              </a:rPr>
              <a:t>）</a:t>
            </a:r>
          </a:p>
        </p:txBody>
      </p:sp>
      <p:sp>
        <p:nvSpPr>
          <p:cNvPr id="31747" name="Rectangle 3"/>
          <p:cNvSpPr>
            <a:spLocks noGrp="1" noChangeArrowheads="1"/>
          </p:cNvSpPr>
          <p:nvPr>
            <p:ph type="body" idx="1"/>
          </p:nvPr>
        </p:nvSpPr>
        <p:spPr>
          <a:xfrm>
            <a:off x="457200" y="1196975"/>
            <a:ext cx="8229600" cy="4752975"/>
          </a:xfrm>
        </p:spPr>
        <p:txBody>
          <a:bodyPr/>
          <a:lstStyle/>
          <a:p>
            <a:pPr>
              <a:lnSpc>
                <a:spcPct val="145000"/>
              </a:lnSpc>
              <a:spcBef>
                <a:spcPct val="0"/>
              </a:spcBef>
              <a:buFont typeface="Wingdings" pitchFamily="2" charset="2"/>
              <a:buNone/>
            </a:pPr>
            <a:r>
              <a:rPr lang="en-US" sz="2000" b="1">
                <a:ea typeface="宋体" pitchFamily="2" charset="-122"/>
              </a:rPr>
              <a:t>【</a:t>
            </a:r>
            <a:r>
              <a:rPr lang="zh-CN" altLang="en-US" sz="2000" b="1">
                <a:ea typeface="宋体" pitchFamily="2" charset="-122"/>
              </a:rPr>
              <a:t>例</a:t>
            </a:r>
            <a:r>
              <a:rPr lang="en-US" sz="2000" b="1">
                <a:ea typeface="宋体" pitchFamily="2" charset="-122"/>
              </a:rPr>
              <a:t>】 </a:t>
            </a:r>
            <a:r>
              <a:rPr lang="zh-CN" altLang="en-US" sz="2000" b="1">
                <a:ea typeface="宋体" pitchFamily="2" charset="-122"/>
              </a:rPr>
              <a:t>某个学生退学了，现要将有关他的所有选课记录删除掉。假设该学生的姓名已赋给主变量</a:t>
            </a:r>
            <a:r>
              <a:rPr lang="en-US" sz="2000" b="1">
                <a:ea typeface="宋体" pitchFamily="2" charset="-122"/>
              </a:rPr>
              <a:t>stdname</a:t>
            </a:r>
            <a:r>
              <a:rPr lang="zh-CN" altLang="en-US" sz="2000" b="1">
                <a:ea typeface="宋体" pitchFamily="2" charset="-122"/>
              </a:rPr>
              <a:t>。</a:t>
            </a:r>
          </a:p>
          <a:p>
            <a:pPr>
              <a:lnSpc>
                <a:spcPct val="145000"/>
              </a:lnSpc>
              <a:spcBef>
                <a:spcPct val="0"/>
              </a:spcBef>
              <a:buFont typeface="Wingdings" pitchFamily="2" charset="2"/>
              <a:buNone/>
            </a:pPr>
            <a:r>
              <a:rPr lang="zh-CN" altLang="en-US" sz="2000">
                <a:ea typeface="宋体" pitchFamily="2" charset="-122"/>
              </a:rPr>
              <a:t>	</a:t>
            </a:r>
          </a:p>
          <a:p>
            <a:pPr>
              <a:lnSpc>
                <a:spcPct val="145000"/>
              </a:lnSpc>
              <a:spcBef>
                <a:spcPct val="0"/>
              </a:spcBef>
              <a:buFont typeface="Wingdings" pitchFamily="2" charset="2"/>
              <a:buNone/>
            </a:pPr>
            <a:r>
              <a:rPr lang="zh-CN" altLang="en-US" sz="2000">
                <a:ea typeface="宋体" pitchFamily="2" charset="-122"/>
              </a:rPr>
              <a:t>      </a:t>
            </a:r>
            <a:r>
              <a:rPr lang="en-US" sz="2000">
                <a:ea typeface="宋体" pitchFamily="2" charset="-122"/>
              </a:rPr>
              <a:t>EXEC SQL DELETE</a:t>
            </a:r>
          </a:p>
          <a:p>
            <a:pPr>
              <a:lnSpc>
                <a:spcPct val="145000"/>
              </a:lnSpc>
              <a:spcBef>
                <a:spcPct val="0"/>
              </a:spcBef>
              <a:buFont typeface="Wingdings" pitchFamily="2" charset="2"/>
              <a:buNone/>
            </a:pPr>
            <a:r>
              <a:rPr lang="en-US" sz="2000">
                <a:ea typeface="宋体" pitchFamily="2" charset="-122"/>
              </a:rPr>
              <a:t>                         FROM SC</a:t>
            </a:r>
          </a:p>
          <a:p>
            <a:pPr>
              <a:lnSpc>
                <a:spcPct val="145000"/>
              </a:lnSpc>
              <a:spcBef>
                <a:spcPct val="0"/>
              </a:spcBef>
              <a:buFont typeface="Wingdings" pitchFamily="2" charset="2"/>
              <a:buNone/>
            </a:pPr>
            <a:r>
              <a:rPr lang="en-US" sz="2000">
                <a:ea typeface="宋体" pitchFamily="2" charset="-122"/>
              </a:rPr>
              <a:t>                         WHERE Sno=</a:t>
            </a:r>
          </a:p>
          <a:p>
            <a:pPr>
              <a:lnSpc>
                <a:spcPct val="145000"/>
              </a:lnSpc>
              <a:spcBef>
                <a:spcPct val="0"/>
              </a:spcBef>
              <a:buFont typeface="Wingdings" pitchFamily="2" charset="2"/>
              <a:buNone/>
            </a:pPr>
            <a:r>
              <a:rPr lang="en-US" sz="2000">
                <a:ea typeface="宋体" pitchFamily="2" charset="-122"/>
              </a:rPr>
              <a:t>                              (SELECT Sno</a:t>
            </a:r>
          </a:p>
          <a:p>
            <a:pPr>
              <a:lnSpc>
                <a:spcPct val="145000"/>
              </a:lnSpc>
              <a:spcBef>
                <a:spcPct val="0"/>
              </a:spcBef>
              <a:buFont typeface="Wingdings" pitchFamily="2" charset="2"/>
              <a:buNone/>
            </a:pPr>
            <a:r>
              <a:rPr lang="en-US" sz="2000">
                <a:ea typeface="宋体" pitchFamily="2" charset="-122"/>
              </a:rPr>
              <a:t>                               FROM Student</a:t>
            </a:r>
          </a:p>
          <a:p>
            <a:pPr>
              <a:lnSpc>
                <a:spcPct val="145000"/>
              </a:lnSpc>
              <a:spcBef>
                <a:spcPct val="0"/>
              </a:spcBef>
              <a:buFont typeface="Wingdings" pitchFamily="2" charset="2"/>
              <a:buNone/>
            </a:pPr>
            <a:r>
              <a:rPr lang="en-US" sz="2000">
                <a:ea typeface="宋体" pitchFamily="2" charset="-122"/>
              </a:rPr>
              <a:t>                               WHERE Sname=:stdname)</a:t>
            </a:r>
            <a:r>
              <a:rPr lang="zh-CN" altLang="en-US" sz="2000">
                <a:ea typeface="宋体"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4925" y="188913"/>
            <a:ext cx="7921625" cy="563562"/>
          </a:xfrm>
        </p:spPr>
        <p:txBody>
          <a:bodyPr/>
          <a:lstStyle/>
          <a:p>
            <a:pPr algn="l"/>
            <a:r>
              <a:rPr lang="zh-CN" altLang="en-US" sz="3200">
                <a:ea typeface="宋体" pitchFamily="2" charset="-122"/>
              </a:rPr>
              <a:t>二、 非</a:t>
            </a:r>
            <a:r>
              <a:rPr lang="en-US" sz="3200">
                <a:ea typeface="宋体" pitchFamily="2" charset="-122"/>
              </a:rPr>
              <a:t>CURRENT</a:t>
            </a:r>
            <a:r>
              <a:rPr lang="zh-CN" altLang="en-US" sz="3200">
                <a:ea typeface="宋体" pitchFamily="2" charset="-122"/>
              </a:rPr>
              <a:t>形式的增删改语句（</a:t>
            </a:r>
            <a:r>
              <a:rPr lang="en-US" sz="3200">
                <a:ea typeface="宋体" pitchFamily="2" charset="-122"/>
              </a:rPr>
              <a:t>4</a:t>
            </a:r>
            <a:r>
              <a:rPr lang="zh-CN" altLang="en-US" sz="3200">
                <a:ea typeface="宋体" pitchFamily="2" charset="-122"/>
              </a:rPr>
              <a:t>）</a:t>
            </a:r>
          </a:p>
        </p:txBody>
      </p:sp>
      <p:sp>
        <p:nvSpPr>
          <p:cNvPr id="32771" name="Rectangle 3"/>
          <p:cNvSpPr>
            <a:spLocks noGrp="1" noChangeArrowheads="1"/>
          </p:cNvSpPr>
          <p:nvPr>
            <p:ph type="body" idx="1"/>
          </p:nvPr>
        </p:nvSpPr>
        <p:spPr>
          <a:xfrm>
            <a:off x="457200" y="1309688"/>
            <a:ext cx="8229600" cy="4495800"/>
          </a:xfrm>
        </p:spPr>
        <p:txBody>
          <a:bodyPr/>
          <a:lstStyle/>
          <a:p>
            <a:pPr>
              <a:lnSpc>
                <a:spcPct val="145000"/>
              </a:lnSpc>
              <a:spcBef>
                <a:spcPct val="5000"/>
              </a:spcBef>
              <a:buFont typeface="Wingdings" pitchFamily="2" charset="2"/>
              <a:buNone/>
            </a:pPr>
            <a:r>
              <a:rPr lang="en-US" sz="2000" b="1">
                <a:ea typeface="宋体" pitchFamily="2" charset="-122"/>
              </a:rPr>
              <a:t>【</a:t>
            </a:r>
            <a:r>
              <a:rPr lang="zh-CN" altLang="en-US" sz="2000" b="1">
                <a:ea typeface="宋体" pitchFamily="2" charset="-122"/>
              </a:rPr>
              <a:t>例</a:t>
            </a:r>
            <a:r>
              <a:rPr lang="en-US" sz="2000" b="1">
                <a:ea typeface="宋体" pitchFamily="2" charset="-122"/>
              </a:rPr>
              <a:t>】 </a:t>
            </a:r>
            <a:r>
              <a:rPr lang="zh-CN" altLang="en-US" sz="2000" b="1">
                <a:ea typeface="宋体" pitchFamily="2" charset="-122"/>
              </a:rPr>
              <a:t>某个学生新选修了某门课程，将有关记录插入</a:t>
            </a:r>
            <a:r>
              <a:rPr lang="en-US" sz="2000" b="1">
                <a:ea typeface="宋体" pitchFamily="2" charset="-122"/>
              </a:rPr>
              <a:t>SC</a:t>
            </a:r>
            <a:r>
              <a:rPr lang="zh-CN" altLang="en-US" sz="2000" b="1">
                <a:ea typeface="宋体" pitchFamily="2" charset="-122"/>
              </a:rPr>
              <a:t>表中。假设插入的学号已赋给主变量</a:t>
            </a:r>
            <a:r>
              <a:rPr lang="en-US" sz="2000" b="1">
                <a:ea typeface="宋体" pitchFamily="2" charset="-122"/>
              </a:rPr>
              <a:t>stdno</a:t>
            </a:r>
            <a:r>
              <a:rPr lang="zh-CN" altLang="en-US" sz="2000" b="1">
                <a:ea typeface="宋体" pitchFamily="2" charset="-122"/>
              </a:rPr>
              <a:t>，课程号已赋给主变量</a:t>
            </a:r>
            <a:r>
              <a:rPr lang="en-US" sz="2000" b="1">
                <a:ea typeface="宋体" pitchFamily="2" charset="-122"/>
              </a:rPr>
              <a:t>couno</a:t>
            </a:r>
            <a:r>
              <a:rPr lang="zh-CN" altLang="en-US" sz="2000" b="1">
                <a:ea typeface="宋体" pitchFamily="2" charset="-122"/>
              </a:rPr>
              <a:t>。</a:t>
            </a:r>
          </a:p>
          <a:p>
            <a:pPr>
              <a:lnSpc>
                <a:spcPct val="145000"/>
              </a:lnSpc>
              <a:spcBef>
                <a:spcPct val="5000"/>
              </a:spcBef>
              <a:buFont typeface="Wingdings" pitchFamily="2" charset="2"/>
              <a:buNone/>
            </a:pPr>
            <a:r>
              <a:rPr lang="zh-CN" altLang="en-US" sz="2000">
                <a:ea typeface="宋体" pitchFamily="2" charset="-122"/>
              </a:rPr>
              <a:t>	</a:t>
            </a:r>
          </a:p>
          <a:p>
            <a:pPr>
              <a:lnSpc>
                <a:spcPct val="145000"/>
              </a:lnSpc>
              <a:spcBef>
                <a:spcPct val="5000"/>
              </a:spcBef>
              <a:buFont typeface="Wingdings" pitchFamily="2" charset="2"/>
              <a:buNone/>
            </a:pPr>
            <a:r>
              <a:rPr lang="zh-CN" altLang="en-US" sz="2000">
                <a:ea typeface="宋体" pitchFamily="2" charset="-122"/>
              </a:rPr>
              <a:t>          </a:t>
            </a:r>
            <a:r>
              <a:rPr lang="en-US" sz="2000">
                <a:ea typeface="宋体" pitchFamily="2" charset="-122"/>
              </a:rPr>
              <a:t>gradeid=-1</a:t>
            </a:r>
            <a:r>
              <a:rPr lang="zh-CN" altLang="en-US" sz="2000">
                <a:ea typeface="宋体" pitchFamily="2" charset="-122"/>
              </a:rPr>
              <a:t>；            </a:t>
            </a:r>
            <a:r>
              <a:rPr lang="en-US" sz="2000">
                <a:ea typeface="宋体" pitchFamily="2" charset="-122"/>
              </a:rPr>
              <a:t>/*</a:t>
            </a:r>
            <a:r>
              <a:rPr lang="zh-CN" altLang="en-US" sz="2000">
                <a:ea typeface="宋体" pitchFamily="2" charset="-122"/>
              </a:rPr>
              <a:t>用作指示变量，赋为负值*</a:t>
            </a:r>
            <a:r>
              <a:rPr lang="en-US" sz="2000">
                <a:ea typeface="宋体" pitchFamily="2" charset="-122"/>
              </a:rPr>
              <a:t>/</a:t>
            </a:r>
          </a:p>
          <a:p>
            <a:pPr>
              <a:lnSpc>
                <a:spcPct val="145000"/>
              </a:lnSpc>
              <a:spcBef>
                <a:spcPct val="5000"/>
              </a:spcBef>
              <a:buFont typeface="Wingdings" pitchFamily="2" charset="2"/>
              <a:buNone/>
            </a:pPr>
            <a:r>
              <a:rPr lang="en-US" sz="2000">
                <a:ea typeface="宋体" pitchFamily="2" charset="-122"/>
              </a:rPr>
              <a:t>	     EXEC SQL INSERT</a:t>
            </a:r>
          </a:p>
          <a:p>
            <a:pPr>
              <a:lnSpc>
                <a:spcPct val="145000"/>
              </a:lnSpc>
              <a:spcBef>
                <a:spcPct val="5000"/>
              </a:spcBef>
              <a:buFont typeface="Wingdings" pitchFamily="2" charset="2"/>
              <a:buNone/>
            </a:pPr>
            <a:r>
              <a:rPr lang="en-US" sz="2000">
                <a:ea typeface="宋体" pitchFamily="2" charset="-122"/>
              </a:rPr>
              <a:t>                    INTO SC(Sno</a:t>
            </a:r>
            <a:r>
              <a:rPr lang="zh-CN" altLang="en-US" sz="2000">
                <a:ea typeface="宋体" pitchFamily="2" charset="-122"/>
              </a:rPr>
              <a:t>，</a:t>
            </a:r>
            <a:r>
              <a:rPr lang="en-US" sz="2000">
                <a:ea typeface="宋体" pitchFamily="2" charset="-122"/>
              </a:rPr>
              <a:t>Cno</a:t>
            </a:r>
            <a:r>
              <a:rPr lang="zh-CN" altLang="en-US" sz="2000">
                <a:ea typeface="宋体" pitchFamily="2" charset="-122"/>
              </a:rPr>
              <a:t>，</a:t>
            </a:r>
            <a:r>
              <a:rPr lang="en-US" sz="2000">
                <a:ea typeface="宋体" pitchFamily="2" charset="-122"/>
              </a:rPr>
              <a:t>Grade)</a:t>
            </a:r>
          </a:p>
          <a:p>
            <a:pPr>
              <a:lnSpc>
                <a:spcPct val="145000"/>
              </a:lnSpc>
              <a:spcBef>
                <a:spcPct val="5000"/>
              </a:spcBef>
              <a:buFont typeface="Wingdings" pitchFamily="2" charset="2"/>
              <a:buNone/>
            </a:pPr>
            <a:r>
              <a:rPr lang="en-US" sz="2000">
                <a:ea typeface="宋体" pitchFamily="2" charset="-122"/>
              </a:rPr>
              <a:t>                    VALUES(:stdno</a:t>
            </a:r>
            <a:r>
              <a:rPr lang="zh-CN" altLang="en-US" sz="2000">
                <a:ea typeface="宋体" pitchFamily="2" charset="-122"/>
              </a:rPr>
              <a:t>，</a:t>
            </a:r>
            <a:r>
              <a:rPr lang="en-US" sz="2000">
                <a:ea typeface="宋体" pitchFamily="2" charset="-122"/>
              </a:rPr>
              <a:t>:couno</a:t>
            </a:r>
            <a:r>
              <a:rPr lang="zh-CN" altLang="en-US" sz="2000">
                <a:ea typeface="宋体" pitchFamily="2" charset="-122"/>
              </a:rPr>
              <a:t>，</a:t>
            </a:r>
            <a:r>
              <a:rPr lang="en-US" sz="2000">
                <a:ea typeface="宋体" pitchFamily="2" charset="-122"/>
              </a:rPr>
              <a:t>:gr :gradeid)</a:t>
            </a:r>
            <a:r>
              <a:rPr lang="zh-CN" altLang="en-US" sz="2000">
                <a:ea typeface="宋体" pitchFamily="2" charset="-122"/>
              </a:rPr>
              <a:t>；</a:t>
            </a:r>
          </a:p>
          <a:p>
            <a:pPr>
              <a:lnSpc>
                <a:spcPct val="145000"/>
              </a:lnSpc>
              <a:spcBef>
                <a:spcPct val="5000"/>
              </a:spcBef>
              <a:buFont typeface="Wingdings" pitchFamily="2" charset="2"/>
              <a:buNone/>
            </a:pPr>
            <a:endParaRPr lang="zh-CN" altLang="en-US" sz="2400">
              <a:ea typeface="宋体" pitchFamily="2" charset="-122"/>
            </a:endParaRPr>
          </a:p>
          <a:p>
            <a:pPr>
              <a:lnSpc>
                <a:spcPct val="145000"/>
              </a:lnSpc>
              <a:spcBef>
                <a:spcPct val="5000"/>
              </a:spcBef>
              <a:buFont typeface="Wingdings" pitchFamily="2" charset="2"/>
              <a:buNone/>
            </a:pPr>
            <a:r>
              <a:rPr lang="zh-CN" altLang="en-US" sz="1900">
                <a:ea typeface="宋体" pitchFamily="2" charset="-122"/>
              </a:rPr>
              <a:t> </a:t>
            </a:r>
            <a:r>
              <a:rPr lang="zh-CN" altLang="en-US" sz="1900" b="1">
                <a:ea typeface="宋体" pitchFamily="2" charset="-122"/>
              </a:rPr>
              <a:t>由于该学生刚选修课程，成绩应为空，所以要把指示变量赋为负值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244408" cy="836711"/>
          </a:xfrm>
        </p:spPr>
        <p:txBody>
          <a:bodyPr/>
          <a:lstStyle/>
          <a:p>
            <a:r>
              <a:rPr lang="zh-CN" altLang="en-US" sz="3200" dirty="0">
                <a:latin typeface="黑体" pitchFamily="2" charset="-122"/>
                <a:ea typeface="黑体" pitchFamily="2" charset="-122"/>
              </a:rPr>
              <a:t>第</a:t>
            </a:r>
            <a:r>
              <a:rPr lang="en-US" altLang="zh-CN" sz="3200" dirty="0" smtClean="0">
                <a:latin typeface="黑体" pitchFamily="2" charset="-122"/>
                <a:ea typeface="黑体" pitchFamily="2" charset="-122"/>
              </a:rPr>
              <a:t>11</a:t>
            </a:r>
            <a:r>
              <a:rPr lang="zh-CN" altLang="en-US" sz="3200" dirty="0" smtClean="0">
                <a:latin typeface="黑体" pitchFamily="2" charset="-122"/>
                <a:ea typeface="黑体" pitchFamily="2" charset="-122"/>
              </a:rPr>
              <a:t>讲 </a:t>
            </a:r>
            <a:r>
              <a:rPr lang="en-US" altLang="zh-CN" sz="3200" dirty="0" smtClean="0">
                <a:latin typeface="黑体" pitchFamily="2" charset="-122"/>
                <a:ea typeface="黑体" pitchFamily="2" charset="-122"/>
              </a:rPr>
              <a:t> </a:t>
            </a:r>
            <a:r>
              <a:rPr lang="zh-CN" altLang="en-US" sz="3200" dirty="0" smtClean="0">
                <a:latin typeface="黑体" pitchFamily="2" charset="-122"/>
                <a:ea typeface="黑体" pitchFamily="2" charset="-122"/>
              </a:rPr>
              <a:t>数据库</a:t>
            </a:r>
            <a:r>
              <a:rPr lang="zh-CN" altLang="en-US" sz="3200" dirty="0">
                <a:latin typeface="黑体" pitchFamily="2" charset="-122"/>
                <a:ea typeface="黑体" pitchFamily="2" charset="-122"/>
              </a:rPr>
              <a:t>编程</a:t>
            </a:r>
          </a:p>
        </p:txBody>
      </p:sp>
      <p:sp>
        <p:nvSpPr>
          <p:cNvPr id="6147" name="Rectangle 3"/>
          <p:cNvSpPr>
            <a:spLocks noGrp="1" noChangeArrowheads="1"/>
          </p:cNvSpPr>
          <p:nvPr>
            <p:ph type="body" idx="1"/>
          </p:nvPr>
        </p:nvSpPr>
        <p:spPr>
          <a:xfrm>
            <a:off x="2123728" y="1196752"/>
            <a:ext cx="4464496" cy="3096344"/>
          </a:xfrm>
        </p:spPr>
        <p:txBody>
          <a:bodyPr/>
          <a:lstStyle/>
          <a:p>
            <a:pPr lvl="1" algn="just">
              <a:lnSpc>
                <a:spcPct val="190000"/>
              </a:lnSpc>
              <a:buFont typeface="Wingdings" panose="05000000000000000000" pitchFamily="2" charset="2"/>
              <a:buChar char="Ø"/>
            </a:pPr>
            <a:r>
              <a:rPr lang="en-US" altLang="zh-CN" b="1" dirty="0" smtClean="0">
                <a:solidFill>
                  <a:schemeClr val="tx2"/>
                </a:solidFill>
                <a:ea typeface="宋体" pitchFamily="2" charset="-122"/>
              </a:rPr>
              <a:t>1 </a:t>
            </a:r>
            <a:r>
              <a:rPr lang="zh-CN" altLang="en-US" b="1" dirty="0" smtClean="0">
                <a:solidFill>
                  <a:schemeClr val="tx2"/>
                </a:solidFill>
                <a:ea typeface="宋体" pitchFamily="2" charset="-122"/>
              </a:rPr>
              <a:t> </a:t>
            </a:r>
            <a:r>
              <a:rPr lang="zh-CN" altLang="en-US" b="1" dirty="0">
                <a:solidFill>
                  <a:schemeClr val="tx2"/>
                </a:solidFill>
                <a:ea typeface="宋体" pitchFamily="2" charset="-122"/>
              </a:rPr>
              <a:t>嵌入式</a:t>
            </a:r>
            <a:r>
              <a:rPr lang="en-US" b="1" dirty="0">
                <a:solidFill>
                  <a:schemeClr val="tx2"/>
                </a:solidFill>
                <a:ea typeface="宋体" pitchFamily="2" charset="-122"/>
              </a:rPr>
              <a:t>SQL</a:t>
            </a:r>
          </a:p>
          <a:p>
            <a:pPr lvl="1" algn="just">
              <a:lnSpc>
                <a:spcPct val="190000"/>
              </a:lnSpc>
              <a:buFont typeface="Wingdings" panose="05000000000000000000" pitchFamily="2" charset="2"/>
              <a:buChar char="Ø"/>
            </a:pPr>
            <a:r>
              <a:rPr lang="en-US" b="1" dirty="0" smtClean="0">
                <a:ea typeface="宋体" pitchFamily="2" charset="-122"/>
              </a:rPr>
              <a:t>2  </a:t>
            </a:r>
            <a:r>
              <a:rPr lang="zh-CN" altLang="en-US" b="1" dirty="0">
                <a:ea typeface="宋体" pitchFamily="2" charset="-122"/>
              </a:rPr>
              <a:t>存储过程</a:t>
            </a:r>
          </a:p>
          <a:p>
            <a:pPr lvl="1" algn="just">
              <a:lnSpc>
                <a:spcPct val="190000"/>
              </a:lnSpc>
              <a:buFont typeface="Wingdings" panose="05000000000000000000" pitchFamily="2" charset="2"/>
              <a:buChar char="Ø"/>
            </a:pPr>
            <a:r>
              <a:rPr lang="en-US" altLang="zh-CN" b="1" dirty="0" smtClean="0">
                <a:ea typeface="宋体" pitchFamily="2" charset="-122"/>
              </a:rPr>
              <a:t>3 </a:t>
            </a:r>
            <a:r>
              <a:rPr lang="zh-CN" altLang="en-US" b="1" dirty="0" smtClean="0">
                <a:ea typeface="宋体" pitchFamily="2" charset="-122"/>
              </a:rPr>
              <a:t> </a:t>
            </a:r>
            <a:r>
              <a:rPr lang="en-US" b="1" dirty="0">
                <a:ea typeface="宋体" pitchFamily="2" charset="-122"/>
              </a:rPr>
              <a:t>ODBC</a:t>
            </a:r>
            <a:r>
              <a:rPr lang="zh-CN" altLang="en-US" b="1" dirty="0">
                <a:ea typeface="宋体" pitchFamily="2" charset="-122"/>
              </a:rPr>
              <a:t>编程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zh-CN" altLang="en-US" sz="3200">
                <a:ea typeface="宋体" pitchFamily="2" charset="-122"/>
              </a:rPr>
              <a:t>嵌入式</a:t>
            </a:r>
            <a:r>
              <a:rPr lang="en-US" sz="3200">
                <a:ea typeface="宋体" pitchFamily="2" charset="-122"/>
              </a:rPr>
              <a:t>SQL</a:t>
            </a:r>
          </a:p>
        </p:txBody>
      </p:sp>
      <p:sp>
        <p:nvSpPr>
          <p:cNvPr id="33795" name="Rectangle 3"/>
          <p:cNvSpPr>
            <a:spLocks noGrp="1" noChangeArrowheads="1"/>
          </p:cNvSpPr>
          <p:nvPr>
            <p:ph type="body" idx="1"/>
          </p:nvPr>
        </p:nvSpPr>
        <p:spPr>
          <a:xfrm>
            <a:off x="960438" y="1268413"/>
            <a:ext cx="6419850" cy="3673475"/>
          </a:xfrm>
        </p:spPr>
        <p:txBody>
          <a:bodyPr/>
          <a:lstStyle/>
          <a:p>
            <a:pPr>
              <a:lnSpc>
                <a:spcPct val="130000"/>
              </a:lnSpc>
            </a:pPr>
            <a:r>
              <a:rPr lang="zh-CN" altLang="en-US" b="1">
                <a:ea typeface="宋体" pitchFamily="2" charset="-122"/>
              </a:rPr>
              <a:t> 嵌入式</a:t>
            </a:r>
            <a:r>
              <a:rPr lang="en-US" b="1">
                <a:ea typeface="宋体" pitchFamily="2" charset="-122"/>
              </a:rPr>
              <a:t>SQL</a:t>
            </a:r>
            <a:r>
              <a:rPr lang="zh-CN" altLang="en-US" b="1">
                <a:ea typeface="宋体" pitchFamily="2" charset="-122"/>
              </a:rPr>
              <a:t>的处理过程</a:t>
            </a:r>
          </a:p>
          <a:p>
            <a:pPr>
              <a:lnSpc>
                <a:spcPct val="130000"/>
              </a:lnSpc>
            </a:pPr>
            <a:r>
              <a:rPr lang="zh-CN" altLang="en-US" b="1">
                <a:ea typeface="宋体" pitchFamily="2" charset="-122"/>
              </a:rPr>
              <a:t> 嵌入式</a:t>
            </a:r>
            <a:r>
              <a:rPr lang="en-US" b="1">
                <a:ea typeface="宋体" pitchFamily="2" charset="-122"/>
              </a:rPr>
              <a:t>SQL</a:t>
            </a:r>
            <a:r>
              <a:rPr lang="zh-CN" altLang="en-US" b="1">
                <a:ea typeface="宋体" pitchFamily="2" charset="-122"/>
              </a:rPr>
              <a:t>语句与主语言之间的通信</a:t>
            </a:r>
          </a:p>
          <a:p>
            <a:pPr>
              <a:lnSpc>
                <a:spcPct val="130000"/>
              </a:lnSpc>
            </a:pPr>
            <a:r>
              <a:rPr lang="zh-CN" altLang="en-US" b="1">
                <a:ea typeface="宋体" pitchFamily="2" charset="-122"/>
              </a:rPr>
              <a:t> 不使用游标的</a:t>
            </a:r>
            <a:r>
              <a:rPr lang="en-US" b="1">
                <a:ea typeface="宋体" pitchFamily="2" charset="-122"/>
              </a:rPr>
              <a:t>SQL</a:t>
            </a:r>
            <a:r>
              <a:rPr lang="zh-CN" altLang="en-US" b="1">
                <a:ea typeface="宋体" pitchFamily="2" charset="-122"/>
              </a:rPr>
              <a:t>语句</a:t>
            </a:r>
          </a:p>
          <a:p>
            <a:pPr>
              <a:lnSpc>
                <a:spcPct val="130000"/>
              </a:lnSpc>
            </a:pPr>
            <a:r>
              <a:rPr lang="zh-CN" altLang="en-US" b="1">
                <a:solidFill>
                  <a:srgbClr val="0033CC"/>
                </a:solidFill>
                <a:ea typeface="宋体" pitchFamily="2" charset="-122"/>
              </a:rPr>
              <a:t> 使用游标的</a:t>
            </a:r>
            <a:r>
              <a:rPr lang="en-US" b="1">
                <a:solidFill>
                  <a:srgbClr val="0033CC"/>
                </a:solidFill>
                <a:ea typeface="宋体" pitchFamily="2" charset="-122"/>
              </a:rPr>
              <a:t>SQL</a:t>
            </a:r>
            <a:r>
              <a:rPr lang="zh-CN" altLang="en-US" b="1">
                <a:solidFill>
                  <a:srgbClr val="0033CC"/>
                </a:solidFill>
                <a:ea typeface="宋体" pitchFamily="2" charset="-122"/>
              </a:rPr>
              <a:t>语句</a:t>
            </a:r>
          </a:p>
          <a:p>
            <a:pPr>
              <a:lnSpc>
                <a:spcPct val="130000"/>
              </a:lnSpc>
            </a:pPr>
            <a:r>
              <a:rPr lang="zh-CN" altLang="en-US" b="1">
                <a:ea typeface="宋体" pitchFamily="2" charset="-122"/>
              </a:rPr>
              <a:t> 动态</a:t>
            </a:r>
            <a:r>
              <a:rPr lang="en-US" b="1">
                <a:ea typeface="宋体" pitchFamily="2" charset="-122"/>
              </a:rPr>
              <a:t>SQL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使用游标的</a:t>
            </a:r>
            <a:r>
              <a:rPr lang="en-US" sz="3200">
                <a:latin typeface="黑体" pitchFamily="2" charset="-122"/>
                <a:ea typeface="黑体" pitchFamily="2" charset="-122"/>
              </a:rPr>
              <a:t>SQL</a:t>
            </a:r>
            <a:r>
              <a:rPr lang="zh-CN" altLang="en-US" sz="3200">
                <a:latin typeface="黑体" pitchFamily="2" charset="-122"/>
                <a:ea typeface="黑体" pitchFamily="2" charset="-122"/>
              </a:rPr>
              <a:t>语句</a:t>
            </a:r>
          </a:p>
        </p:txBody>
      </p:sp>
      <p:sp>
        <p:nvSpPr>
          <p:cNvPr id="34819" name="Rectangle 3"/>
          <p:cNvSpPr>
            <a:spLocks noGrp="1" noChangeArrowheads="1"/>
          </p:cNvSpPr>
          <p:nvPr>
            <p:ph type="body" idx="1"/>
          </p:nvPr>
        </p:nvSpPr>
        <p:spPr>
          <a:xfrm>
            <a:off x="457200" y="1125538"/>
            <a:ext cx="8229600" cy="4495800"/>
          </a:xfrm>
        </p:spPr>
        <p:txBody>
          <a:bodyPr/>
          <a:lstStyle/>
          <a:p>
            <a:pPr marL="609600" indent="-609600">
              <a:lnSpc>
                <a:spcPct val="170000"/>
              </a:lnSpc>
            </a:pPr>
            <a:r>
              <a:rPr lang="zh-CN" altLang="en-US">
                <a:ea typeface="宋体" pitchFamily="2" charset="-122"/>
              </a:rPr>
              <a:t>必须使用游标的</a:t>
            </a:r>
            <a:r>
              <a:rPr lang="en-US">
                <a:ea typeface="宋体" pitchFamily="2" charset="-122"/>
              </a:rPr>
              <a:t>SQL</a:t>
            </a:r>
            <a:r>
              <a:rPr lang="zh-CN" altLang="en-US">
                <a:ea typeface="宋体" pitchFamily="2" charset="-122"/>
              </a:rPr>
              <a:t>语句</a:t>
            </a:r>
            <a:endParaRPr lang="zh-CN" altLang="en-US" sz="3200">
              <a:ea typeface="宋体" pitchFamily="2" charset="-122"/>
            </a:endParaRPr>
          </a:p>
          <a:p>
            <a:pPr marL="990600" lvl="1" indent="-533400">
              <a:lnSpc>
                <a:spcPct val="170000"/>
              </a:lnSpc>
            </a:pPr>
            <a:r>
              <a:rPr lang="zh-CN" altLang="en-US">
                <a:ea typeface="宋体" pitchFamily="2" charset="-122"/>
              </a:rPr>
              <a:t>查询结果为多条记录的</a:t>
            </a:r>
            <a:r>
              <a:rPr lang="en-US">
                <a:ea typeface="宋体" pitchFamily="2" charset="-122"/>
              </a:rPr>
              <a:t>SELECT</a:t>
            </a:r>
            <a:r>
              <a:rPr lang="zh-CN" altLang="en-US">
                <a:ea typeface="宋体" pitchFamily="2" charset="-122"/>
              </a:rPr>
              <a:t>语句</a:t>
            </a:r>
          </a:p>
          <a:p>
            <a:pPr marL="990600" lvl="1" indent="-533400">
              <a:lnSpc>
                <a:spcPct val="170000"/>
              </a:lnSpc>
            </a:pPr>
            <a:r>
              <a:rPr lang="en-US">
                <a:ea typeface="宋体" pitchFamily="2" charset="-122"/>
              </a:rPr>
              <a:t>CURRENT</a:t>
            </a:r>
            <a:r>
              <a:rPr lang="zh-CN" altLang="en-US">
                <a:ea typeface="宋体" pitchFamily="2" charset="-122"/>
              </a:rPr>
              <a:t>形式的</a:t>
            </a:r>
            <a:r>
              <a:rPr lang="en-US">
                <a:ea typeface="宋体" pitchFamily="2" charset="-122"/>
              </a:rPr>
              <a:t>UPDATE</a:t>
            </a:r>
            <a:r>
              <a:rPr lang="zh-CN" altLang="en-US">
                <a:ea typeface="宋体" pitchFamily="2" charset="-122"/>
              </a:rPr>
              <a:t>语句</a:t>
            </a:r>
          </a:p>
          <a:p>
            <a:pPr marL="990600" lvl="1" indent="-533400">
              <a:lnSpc>
                <a:spcPct val="170000"/>
              </a:lnSpc>
            </a:pPr>
            <a:r>
              <a:rPr lang="en-US">
                <a:ea typeface="宋体" pitchFamily="2" charset="-122"/>
              </a:rPr>
              <a:t>CURRENT</a:t>
            </a:r>
            <a:r>
              <a:rPr lang="zh-CN" altLang="en-US">
                <a:ea typeface="宋体" pitchFamily="2" charset="-122"/>
              </a:rPr>
              <a:t>形式的</a:t>
            </a:r>
            <a:r>
              <a:rPr lang="en-US">
                <a:ea typeface="宋体" pitchFamily="2" charset="-122"/>
              </a:rPr>
              <a:t>DELETE</a:t>
            </a:r>
            <a:r>
              <a:rPr lang="zh-CN" altLang="en-US">
                <a:ea typeface="宋体" pitchFamily="2" charset="-122"/>
              </a:rPr>
              <a:t>语句</a:t>
            </a:r>
          </a:p>
          <a:p>
            <a:pPr marL="609600" indent="-609600"/>
            <a:endParaRPr lang="zh-CN" altLang="en-US">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zh-CN" altLang="en-US" sz="2800">
                <a:latin typeface="黑体" pitchFamily="2" charset="-122"/>
                <a:ea typeface="黑体" pitchFamily="2" charset="-122"/>
              </a:rPr>
              <a:t>一、 查询结果为多条记录的</a:t>
            </a:r>
            <a:r>
              <a:rPr lang="en-US" sz="2800">
                <a:latin typeface="黑体" pitchFamily="2" charset="-122"/>
                <a:ea typeface="黑体" pitchFamily="2" charset="-122"/>
              </a:rPr>
              <a:t>SELECT</a:t>
            </a:r>
            <a:r>
              <a:rPr lang="zh-CN" altLang="en-US" sz="2800">
                <a:latin typeface="黑体" pitchFamily="2" charset="-122"/>
                <a:ea typeface="黑体" pitchFamily="2" charset="-122"/>
              </a:rPr>
              <a:t>语句</a:t>
            </a:r>
          </a:p>
        </p:txBody>
      </p:sp>
      <p:sp>
        <p:nvSpPr>
          <p:cNvPr id="35843" name="Rectangle 3"/>
          <p:cNvSpPr>
            <a:spLocks noGrp="1" noChangeArrowheads="1"/>
          </p:cNvSpPr>
          <p:nvPr>
            <p:ph type="body" idx="1"/>
          </p:nvPr>
        </p:nvSpPr>
        <p:spPr>
          <a:xfrm>
            <a:off x="877888" y="1196975"/>
            <a:ext cx="6502400" cy="3384550"/>
          </a:xfrm>
        </p:spPr>
        <p:txBody>
          <a:bodyPr/>
          <a:lstStyle/>
          <a:p>
            <a:pPr>
              <a:lnSpc>
                <a:spcPct val="150000"/>
              </a:lnSpc>
            </a:pPr>
            <a:r>
              <a:rPr lang="zh-CN" altLang="en-US" b="1">
                <a:ea typeface="宋体" pitchFamily="2" charset="-122"/>
              </a:rPr>
              <a:t>使用游标的步骤</a:t>
            </a:r>
            <a:endParaRPr lang="zh-CN" altLang="en-US" sz="3200" b="1">
              <a:ea typeface="宋体" pitchFamily="2" charset="-122"/>
            </a:endParaRPr>
          </a:p>
          <a:p>
            <a:pPr lvl="1">
              <a:lnSpc>
                <a:spcPct val="150000"/>
              </a:lnSpc>
              <a:buFont typeface="Wingdings" pitchFamily="2" charset="2"/>
              <a:buNone/>
            </a:pPr>
            <a:r>
              <a:rPr lang="en-US">
                <a:ea typeface="宋体" pitchFamily="2" charset="-122"/>
              </a:rPr>
              <a:t>1. </a:t>
            </a:r>
            <a:r>
              <a:rPr lang="zh-CN" altLang="en-US">
                <a:ea typeface="宋体" pitchFamily="2" charset="-122"/>
              </a:rPr>
              <a:t>说明游标</a:t>
            </a:r>
          </a:p>
          <a:p>
            <a:pPr lvl="1">
              <a:lnSpc>
                <a:spcPct val="150000"/>
              </a:lnSpc>
              <a:buFont typeface="Wingdings" pitchFamily="2" charset="2"/>
              <a:buNone/>
            </a:pPr>
            <a:r>
              <a:rPr lang="en-US">
                <a:ea typeface="宋体" pitchFamily="2" charset="-122"/>
              </a:rPr>
              <a:t>2. </a:t>
            </a:r>
            <a:r>
              <a:rPr lang="zh-CN" altLang="en-US">
                <a:ea typeface="宋体" pitchFamily="2" charset="-122"/>
              </a:rPr>
              <a:t>打开游标</a:t>
            </a:r>
          </a:p>
          <a:p>
            <a:pPr lvl="1">
              <a:lnSpc>
                <a:spcPct val="150000"/>
              </a:lnSpc>
              <a:buFont typeface="Wingdings" pitchFamily="2" charset="2"/>
              <a:buNone/>
            </a:pPr>
            <a:r>
              <a:rPr lang="en-US">
                <a:ea typeface="宋体" pitchFamily="2" charset="-122"/>
              </a:rPr>
              <a:t>3.</a:t>
            </a:r>
            <a:r>
              <a:rPr lang="zh-CN" altLang="en-US">
                <a:ea typeface="宋体" pitchFamily="2" charset="-122"/>
              </a:rPr>
              <a:t>推进游标指针并取当前记录 </a:t>
            </a:r>
          </a:p>
          <a:p>
            <a:pPr lvl="1">
              <a:lnSpc>
                <a:spcPct val="150000"/>
              </a:lnSpc>
              <a:buFont typeface="Wingdings" pitchFamily="2" charset="2"/>
              <a:buNone/>
            </a:pPr>
            <a:r>
              <a:rPr lang="en-US">
                <a:ea typeface="宋体" pitchFamily="2" charset="-122"/>
              </a:rPr>
              <a:t>4. </a:t>
            </a:r>
            <a:r>
              <a:rPr lang="zh-CN" altLang="en-US">
                <a:ea typeface="宋体" pitchFamily="2" charset="-122"/>
              </a:rPr>
              <a:t>关闭游标</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925" y="188913"/>
            <a:ext cx="7993063" cy="563562"/>
          </a:xfrm>
        </p:spPr>
        <p:txBody>
          <a:bodyPr/>
          <a:lstStyle/>
          <a:p>
            <a:pPr algn="l"/>
            <a:r>
              <a:rPr lang="zh-CN" altLang="en-US" sz="3200">
                <a:latin typeface="黑体" pitchFamily="2" charset="-122"/>
                <a:ea typeface="黑体" pitchFamily="2" charset="-122"/>
              </a:rPr>
              <a:t>使用游标的步骤</a:t>
            </a:r>
            <a:r>
              <a:rPr lang="en-US" sz="3200">
                <a:latin typeface="黑体" pitchFamily="2" charset="-122"/>
                <a:ea typeface="黑体" pitchFamily="2" charset="-122"/>
              </a:rPr>
              <a:t>&gt;&gt;</a:t>
            </a:r>
            <a:r>
              <a:rPr lang="en-US" sz="3200" b="0">
                <a:ea typeface="宋体" pitchFamily="2" charset="-122"/>
              </a:rPr>
              <a:t>  </a:t>
            </a:r>
            <a:r>
              <a:rPr lang="en-US" sz="2800">
                <a:latin typeface="楷体_GB2312" pitchFamily="49" charset="-122"/>
                <a:ea typeface="楷体_GB2312" pitchFamily="49" charset="-122"/>
              </a:rPr>
              <a:t>1.</a:t>
            </a:r>
            <a:r>
              <a:rPr lang="zh-CN" altLang="en-US" sz="2800">
                <a:latin typeface="楷体_GB2312" pitchFamily="49" charset="-122"/>
                <a:ea typeface="楷体_GB2312" pitchFamily="49" charset="-122"/>
              </a:rPr>
              <a:t>说明游标</a:t>
            </a:r>
          </a:p>
        </p:txBody>
      </p:sp>
      <p:sp>
        <p:nvSpPr>
          <p:cNvPr id="36867" name="Rectangle 3"/>
          <p:cNvSpPr>
            <a:spLocks noGrp="1" noChangeArrowheads="1"/>
          </p:cNvSpPr>
          <p:nvPr>
            <p:ph type="body" idx="1"/>
          </p:nvPr>
        </p:nvSpPr>
        <p:spPr>
          <a:xfrm>
            <a:off x="250825" y="1270000"/>
            <a:ext cx="8569325" cy="4103688"/>
          </a:xfrm>
        </p:spPr>
        <p:txBody>
          <a:bodyPr/>
          <a:lstStyle/>
          <a:p>
            <a:pPr>
              <a:lnSpc>
                <a:spcPct val="145000"/>
              </a:lnSpc>
              <a:spcBef>
                <a:spcPct val="5000"/>
              </a:spcBef>
            </a:pPr>
            <a:r>
              <a:rPr lang="zh-CN" altLang="en-US" sz="2400" b="1">
                <a:ea typeface="宋体" pitchFamily="2" charset="-122"/>
              </a:rPr>
              <a:t>使用</a:t>
            </a:r>
            <a:r>
              <a:rPr lang="en-US" sz="2400" b="1">
                <a:ea typeface="宋体" pitchFamily="2" charset="-122"/>
              </a:rPr>
              <a:t>DECLARE</a:t>
            </a:r>
            <a:r>
              <a:rPr lang="zh-CN" altLang="en-US" sz="2400" b="1">
                <a:ea typeface="宋体" pitchFamily="2" charset="-122"/>
              </a:rPr>
              <a:t>语句</a:t>
            </a:r>
          </a:p>
          <a:p>
            <a:pPr>
              <a:lnSpc>
                <a:spcPct val="145000"/>
              </a:lnSpc>
              <a:spcBef>
                <a:spcPct val="5000"/>
              </a:spcBef>
            </a:pPr>
            <a:r>
              <a:rPr lang="zh-CN" altLang="en-US" sz="2400" b="1">
                <a:ea typeface="宋体" pitchFamily="2" charset="-122"/>
              </a:rPr>
              <a:t>语句格式</a:t>
            </a:r>
          </a:p>
          <a:p>
            <a:pPr lvl="1">
              <a:lnSpc>
                <a:spcPct val="145000"/>
              </a:lnSpc>
              <a:spcBef>
                <a:spcPct val="5000"/>
              </a:spcBef>
              <a:buFont typeface="Wingdings" pitchFamily="2" charset="2"/>
              <a:buNone/>
            </a:pPr>
            <a:r>
              <a:rPr lang="zh-CN" altLang="en-US">
                <a:ea typeface="宋体" pitchFamily="2" charset="-122"/>
              </a:rPr>
              <a:t>	</a:t>
            </a:r>
            <a:r>
              <a:rPr lang="en-US">
                <a:ea typeface="宋体" pitchFamily="2" charset="-122"/>
              </a:rPr>
              <a:t>EXEC SQL DECLARE &lt;</a:t>
            </a:r>
            <a:r>
              <a:rPr lang="zh-CN" altLang="en-US">
                <a:ea typeface="宋体" pitchFamily="2" charset="-122"/>
              </a:rPr>
              <a:t>游标名</a:t>
            </a:r>
            <a:r>
              <a:rPr lang="en-US">
                <a:ea typeface="宋体" pitchFamily="2" charset="-122"/>
              </a:rPr>
              <a:t>&gt; CURSOR</a:t>
            </a:r>
          </a:p>
          <a:p>
            <a:pPr lvl="1">
              <a:lnSpc>
                <a:spcPct val="145000"/>
              </a:lnSpc>
              <a:spcBef>
                <a:spcPct val="5000"/>
              </a:spcBef>
              <a:buFont typeface="Wingdings" pitchFamily="2" charset="2"/>
              <a:buNone/>
            </a:pPr>
            <a:r>
              <a:rPr lang="en-US">
                <a:ea typeface="宋体" pitchFamily="2" charset="-122"/>
              </a:rPr>
              <a:t>                       FOR &lt;SELECT</a:t>
            </a:r>
            <a:r>
              <a:rPr lang="zh-CN" altLang="en-US">
                <a:ea typeface="宋体" pitchFamily="2" charset="-122"/>
              </a:rPr>
              <a:t>语句</a:t>
            </a:r>
            <a:r>
              <a:rPr lang="en-US">
                <a:ea typeface="宋体" pitchFamily="2" charset="-122"/>
              </a:rPr>
              <a:t>&gt;;</a:t>
            </a:r>
          </a:p>
          <a:p>
            <a:pPr>
              <a:lnSpc>
                <a:spcPct val="145000"/>
              </a:lnSpc>
              <a:spcBef>
                <a:spcPct val="5000"/>
              </a:spcBef>
            </a:pPr>
            <a:r>
              <a:rPr lang="zh-CN" altLang="en-US" sz="2400" b="1">
                <a:ea typeface="宋体" pitchFamily="2" charset="-122"/>
              </a:rPr>
              <a:t>功能</a:t>
            </a:r>
          </a:p>
          <a:p>
            <a:pPr lvl="1">
              <a:lnSpc>
                <a:spcPct val="145000"/>
              </a:lnSpc>
              <a:spcBef>
                <a:spcPct val="5000"/>
              </a:spcBef>
            </a:pPr>
            <a:r>
              <a:rPr lang="zh-CN" altLang="en-US">
                <a:ea typeface="宋体" pitchFamily="2" charset="-122"/>
              </a:rPr>
              <a:t>是一条说明性语句，这时</a:t>
            </a:r>
            <a:r>
              <a:rPr lang="en-US">
                <a:ea typeface="宋体" pitchFamily="2" charset="-122"/>
              </a:rPr>
              <a:t>DBMS</a:t>
            </a:r>
            <a:r>
              <a:rPr lang="zh-CN" altLang="en-US">
                <a:ea typeface="宋体" pitchFamily="2" charset="-122"/>
              </a:rPr>
              <a:t>并不执行</a:t>
            </a:r>
            <a:r>
              <a:rPr lang="en-US">
                <a:ea typeface="宋体" pitchFamily="2" charset="-122"/>
              </a:rPr>
              <a:t>SELECT</a:t>
            </a:r>
            <a:r>
              <a:rPr lang="zh-CN" altLang="en-US">
                <a:ea typeface="宋体" pitchFamily="2" charset="-122"/>
              </a:rPr>
              <a:t>指定的查询操作</a:t>
            </a:r>
            <a:r>
              <a:rPr lang="zh-CN" altLang="en-US" sz="2000">
                <a:ea typeface="宋体"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使用游标的步骤</a:t>
            </a:r>
            <a:r>
              <a:rPr lang="en-US" sz="3200">
                <a:latin typeface="黑体" pitchFamily="2" charset="-122"/>
                <a:ea typeface="黑体" pitchFamily="2" charset="-122"/>
              </a:rPr>
              <a:t>&gt;&gt;</a:t>
            </a:r>
            <a:r>
              <a:rPr lang="en-US" sz="3200" b="0">
                <a:ea typeface="宋体" pitchFamily="2" charset="-122"/>
              </a:rPr>
              <a:t>  </a:t>
            </a:r>
            <a:r>
              <a:rPr lang="en-US" sz="2800">
                <a:latin typeface="楷体_GB2312" pitchFamily="49" charset="-122"/>
                <a:ea typeface="楷体_GB2312" pitchFamily="49" charset="-122"/>
              </a:rPr>
              <a:t>2.</a:t>
            </a:r>
            <a:r>
              <a:rPr lang="zh-CN" altLang="en-US" sz="2800">
                <a:latin typeface="楷体_GB2312" pitchFamily="49" charset="-122"/>
                <a:ea typeface="楷体_GB2312" pitchFamily="49" charset="-122"/>
              </a:rPr>
              <a:t>打开游标</a:t>
            </a:r>
          </a:p>
        </p:txBody>
      </p:sp>
      <p:sp>
        <p:nvSpPr>
          <p:cNvPr id="37891" name="Rectangle 3"/>
          <p:cNvSpPr>
            <a:spLocks noGrp="1" noChangeArrowheads="1"/>
          </p:cNvSpPr>
          <p:nvPr>
            <p:ph type="body" idx="1"/>
          </p:nvPr>
        </p:nvSpPr>
        <p:spPr>
          <a:xfrm>
            <a:off x="468313" y="1196975"/>
            <a:ext cx="7772400" cy="4114800"/>
          </a:xfrm>
        </p:spPr>
        <p:txBody>
          <a:bodyPr/>
          <a:lstStyle/>
          <a:p>
            <a:pPr>
              <a:lnSpc>
                <a:spcPct val="145000"/>
              </a:lnSpc>
              <a:spcBef>
                <a:spcPct val="0"/>
              </a:spcBef>
            </a:pPr>
            <a:r>
              <a:rPr lang="zh-CN" altLang="en-US" sz="2400">
                <a:ea typeface="宋体" pitchFamily="2" charset="-122"/>
              </a:rPr>
              <a:t>使用</a:t>
            </a:r>
            <a:r>
              <a:rPr lang="en-US" sz="2400">
                <a:ea typeface="宋体" pitchFamily="2" charset="-122"/>
              </a:rPr>
              <a:t>OPEN</a:t>
            </a:r>
            <a:r>
              <a:rPr lang="zh-CN" altLang="en-US" sz="2400">
                <a:ea typeface="宋体" pitchFamily="2" charset="-122"/>
              </a:rPr>
              <a:t>语句</a:t>
            </a:r>
          </a:p>
          <a:p>
            <a:pPr>
              <a:lnSpc>
                <a:spcPct val="145000"/>
              </a:lnSpc>
              <a:spcBef>
                <a:spcPct val="0"/>
              </a:spcBef>
            </a:pPr>
            <a:r>
              <a:rPr lang="zh-CN" altLang="en-US" sz="2400">
                <a:ea typeface="宋体" pitchFamily="2" charset="-122"/>
              </a:rPr>
              <a:t>语句格式</a:t>
            </a:r>
          </a:p>
          <a:p>
            <a:pPr lvl="1">
              <a:lnSpc>
                <a:spcPct val="145000"/>
              </a:lnSpc>
              <a:spcBef>
                <a:spcPct val="0"/>
              </a:spcBef>
              <a:buFont typeface="Wingdings" pitchFamily="2" charset="2"/>
              <a:buNone/>
            </a:pPr>
            <a:r>
              <a:rPr lang="zh-CN" altLang="en-US" sz="1800">
                <a:ea typeface="宋体" pitchFamily="2" charset="-122"/>
              </a:rPr>
              <a:t>          </a:t>
            </a:r>
            <a:r>
              <a:rPr lang="en-US" sz="2000">
                <a:ea typeface="宋体" pitchFamily="2" charset="-122"/>
              </a:rPr>
              <a:t>EXEC SQL OPEN &lt;</a:t>
            </a:r>
            <a:r>
              <a:rPr lang="zh-CN" altLang="en-US" sz="2000">
                <a:ea typeface="宋体" pitchFamily="2" charset="-122"/>
              </a:rPr>
              <a:t>游标名</a:t>
            </a:r>
            <a:r>
              <a:rPr lang="en-US" sz="2000">
                <a:ea typeface="宋体" pitchFamily="2" charset="-122"/>
              </a:rPr>
              <a:t>&gt;;</a:t>
            </a:r>
            <a:endParaRPr lang="en-US" sz="1800">
              <a:ea typeface="宋体" pitchFamily="2" charset="-122"/>
            </a:endParaRPr>
          </a:p>
          <a:p>
            <a:pPr>
              <a:lnSpc>
                <a:spcPct val="145000"/>
              </a:lnSpc>
              <a:spcBef>
                <a:spcPct val="0"/>
              </a:spcBef>
            </a:pPr>
            <a:r>
              <a:rPr lang="zh-CN" altLang="en-US" sz="2400">
                <a:ea typeface="宋体" pitchFamily="2" charset="-122"/>
              </a:rPr>
              <a:t>功能</a:t>
            </a:r>
          </a:p>
          <a:p>
            <a:pPr lvl="1">
              <a:lnSpc>
                <a:spcPct val="145000"/>
              </a:lnSpc>
              <a:spcBef>
                <a:spcPct val="0"/>
              </a:spcBef>
            </a:pPr>
            <a:r>
              <a:rPr lang="zh-CN" altLang="en-US" sz="2200">
                <a:ea typeface="宋体" pitchFamily="2" charset="-122"/>
              </a:rPr>
              <a:t>打开游标实际上是执行相应的</a:t>
            </a:r>
            <a:r>
              <a:rPr lang="en-US" sz="2200">
                <a:ea typeface="宋体" pitchFamily="2" charset="-122"/>
              </a:rPr>
              <a:t>SELECT</a:t>
            </a:r>
            <a:r>
              <a:rPr lang="zh-CN" altLang="en-US" sz="2200">
                <a:ea typeface="宋体" pitchFamily="2" charset="-122"/>
              </a:rPr>
              <a:t>语句，把所有满足查询条件的记录从指定表取到缓冲区中</a:t>
            </a:r>
          </a:p>
          <a:p>
            <a:pPr lvl="1">
              <a:lnSpc>
                <a:spcPct val="145000"/>
              </a:lnSpc>
              <a:spcBef>
                <a:spcPct val="0"/>
              </a:spcBef>
            </a:pPr>
            <a:r>
              <a:rPr lang="zh-CN" altLang="en-US" sz="2200">
                <a:ea typeface="宋体" pitchFamily="2" charset="-122"/>
              </a:rPr>
              <a:t>这时游标处于活动状态，指针指向查询结果集中第一条记录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925" y="188913"/>
            <a:ext cx="8353425" cy="563562"/>
          </a:xfrm>
        </p:spPr>
        <p:txBody>
          <a:bodyPr/>
          <a:lstStyle/>
          <a:p>
            <a:pPr algn="l"/>
            <a:r>
              <a:rPr lang="zh-CN" altLang="en-US" sz="3200">
                <a:latin typeface="黑体" pitchFamily="2" charset="-122"/>
                <a:ea typeface="黑体" pitchFamily="2" charset="-122"/>
              </a:rPr>
              <a:t>使用游标的步骤</a:t>
            </a:r>
            <a:r>
              <a:rPr lang="en-US" sz="3200">
                <a:latin typeface="黑体" pitchFamily="2" charset="-122"/>
                <a:ea typeface="黑体" pitchFamily="2" charset="-122"/>
              </a:rPr>
              <a:t>&gt;&gt;</a:t>
            </a:r>
            <a:r>
              <a:rPr lang="en-US" sz="3200" b="0">
                <a:ea typeface="宋体" pitchFamily="2" charset="-122"/>
              </a:rPr>
              <a:t> </a:t>
            </a:r>
            <a:r>
              <a:rPr lang="en-US" sz="2800">
                <a:latin typeface="楷体_GB2312" pitchFamily="49" charset="-122"/>
                <a:ea typeface="楷体_GB2312" pitchFamily="49" charset="-122"/>
              </a:rPr>
              <a:t>3.</a:t>
            </a:r>
            <a:r>
              <a:rPr lang="zh-CN" altLang="en-US" sz="2800">
                <a:latin typeface="楷体_GB2312" pitchFamily="49" charset="-122"/>
                <a:ea typeface="楷体_GB2312" pitchFamily="49" charset="-122"/>
              </a:rPr>
              <a:t>推进游标指针并取当前记录</a:t>
            </a:r>
            <a:r>
              <a:rPr lang="zh-CN" altLang="en-US">
                <a:ea typeface="宋体" pitchFamily="2" charset="-122"/>
              </a:rPr>
              <a:t> </a:t>
            </a:r>
          </a:p>
        </p:txBody>
      </p:sp>
      <p:sp>
        <p:nvSpPr>
          <p:cNvPr id="38915" name="Rectangle 3"/>
          <p:cNvSpPr>
            <a:spLocks noGrp="1" noChangeArrowheads="1"/>
          </p:cNvSpPr>
          <p:nvPr>
            <p:ph type="body" idx="1"/>
          </p:nvPr>
        </p:nvSpPr>
        <p:spPr>
          <a:xfrm>
            <a:off x="457200" y="1123950"/>
            <a:ext cx="8229600" cy="5041900"/>
          </a:xfrm>
        </p:spPr>
        <p:txBody>
          <a:bodyPr/>
          <a:lstStyle/>
          <a:p>
            <a:pPr>
              <a:lnSpc>
                <a:spcPct val="120000"/>
              </a:lnSpc>
              <a:spcBef>
                <a:spcPct val="0"/>
              </a:spcBef>
            </a:pPr>
            <a:r>
              <a:rPr lang="zh-CN" altLang="en-US" sz="2000">
                <a:ea typeface="宋体" pitchFamily="2" charset="-122"/>
              </a:rPr>
              <a:t>使用</a:t>
            </a:r>
            <a:r>
              <a:rPr lang="en-US" sz="2000">
                <a:ea typeface="宋体" pitchFamily="2" charset="-122"/>
              </a:rPr>
              <a:t>FETCH</a:t>
            </a:r>
            <a:r>
              <a:rPr lang="zh-CN" altLang="en-US" sz="2000">
                <a:ea typeface="宋体" pitchFamily="2" charset="-122"/>
              </a:rPr>
              <a:t>语句</a:t>
            </a:r>
          </a:p>
          <a:p>
            <a:pPr>
              <a:lnSpc>
                <a:spcPct val="120000"/>
              </a:lnSpc>
              <a:spcBef>
                <a:spcPct val="0"/>
              </a:spcBef>
            </a:pPr>
            <a:r>
              <a:rPr lang="zh-CN" altLang="en-US" sz="2000">
                <a:ea typeface="宋体" pitchFamily="2" charset="-122"/>
              </a:rPr>
              <a:t>语句格式</a:t>
            </a:r>
          </a:p>
          <a:p>
            <a:pPr>
              <a:lnSpc>
                <a:spcPct val="120000"/>
              </a:lnSpc>
              <a:spcBef>
                <a:spcPct val="0"/>
              </a:spcBef>
              <a:buFont typeface="Wingdings" pitchFamily="2" charset="2"/>
              <a:buNone/>
            </a:pPr>
            <a:r>
              <a:rPr lang="zh-CN" altLang="en-US" sz="2000">
                <a:ea typeface="宋体" pitchFamily="2" charset="-122"/>
              </a:rPr>
              <a:t>       </a:t>
            </a:r>
            <a:r>
              <a:rPr lang="en-US" sz="1800">
                <a:ea typeface="宋体" pitchFamily="2" charset="-122"/>
              </a:rPr>
              <a:t>EXEC SQL FETCH [[NEXT|PRIOR|</a:t>
            </a:r>
          </a:p>
          <a:p>
            <a:pPr lvl="1">
              <a:lnSpc>
                <a:spcPct val="120000"/>
              </a:lnSpc>
              <a:spcBef>
                <a:spcPct val="0"/>
              </a:spcBef>
              <a:buFont typeface="Wingdings" pitchFamily="2" charset="2"/>
              <a:buNone/>
            </a:pPr>
            <a:r>
              <a:rPr lang="en-US" sz="1800">
                <a:ea typeface="宋体" pitchFamily="2" charset="-122"/>
              </a:rPr>
              <a:t>                   FIRST|LAST] FROM] &lt;</a:t>
            </a:r>
            <a:r>
              <a:rPr lang="zh-CN" altLang="en-US" sz="1800">
                <a:ea typeface="宋体" pitchFamily="2" charset="-122"/>
              </a:rPr>
              <a:t>游标名</a:t>
            </a:r>
            <a:r>
              <a:rPr lang="en-US" sz="1800">
                <a:ea typeface="宋体" pitchFamily="2" charset="-122"/>
              </a:rPr>
              <a:t>&gt; </a:t>
            </a:r>
          </a:p>
          <a:p>
            <a:pPr lvl="1">
              <a:lnSpc>
                <a:spcPct val="120000"/>
              </a:lnSpc>
              <a:spcBef>
                <a:spcPct val="0"/>
              </a:spcBef>
              <a:buFont typeface="Wingdings" pitchFamily="2" charset="2"/>
              <a:buNone/>
            </a:pPr>
            <a:r>
              <a:rPr lang="en-US" sz="1800">
                <a:ea typeface="宋体" pitchFamily="2" charset="-122"/>
              </a:rPr>
              <a:t>  INTO &lt;</a:t>
            </a:r>
            <a:r>
              <a:rPr lang="zh-CN" altLang="en-US" sz="1800">
                <a:ea typeface="宋体" pitchFamily="2" charset="-122"/>
              </a:rPr>
              <a:t>主变量</a:t>
            </a:r>
            <a:r>
              <a:rPr lang="en-US" sz="1800">
                <a:ea typeface="宋体" pitchFamily="2" charset="-122"/>
              </a:rPr>
              <a:t>&gt;[&lt;</a:t>
            </a:r>
            <a:r>
              <a:rPr lang="zh-CN" altLang="en-US" sz="1800">
                <a:ea typeface="宋体" pitchFamily="2" charset="-122"/>
              </a:rPr>
              <a:t>指示变量</a:t>
            </a:r>
            <a:r>
              <a:rPr lang="en-US" sz="1800">
                <a:ea typeface="宋体" pitchFamily="2" charset="-122"/>
              </a:rPr>
              <a:t>&gt;][,&lt;</a:t>
            </a:r>
            <a:r>
              <a:rPr lang="zh-CN" altLang="en-US" sz="1800">
                <a:ea typeface="宋体" pitchFamily="2" charset="-122"/>
              </a:rPr>
              <a:t>主变量</a:t>
            </a:r>
            <a:r>
              <a:rPr lang="en-US" sz="1800">
                <a:ea typeface="宋体" pitchFamily="2" charset="-122"/>
              </a:rPr>
              <a:t>&gt;[&lt;</a:t>
            </a:r>
            <a:r>
              <a:rPr lang="zh-CN" altLang="en-US" sz="1800">
                <a:ea typeface="宋体" pitchFamily="2" charset="-122"/>
              </a:rPr>
              <a:t>指示变量</a:t>
            </a:r>
            <a:r>
              <a:rPr lang="en-US" sz="1800">
                <a:ea typeface="宋体" pitchFamily="2" charset="-122"/>
              </a:rPr>
              <a:t>&gt;]]...;</a:t>
            </a:r>
          </a:p>
          <a:p>
            <a:pPr>
              <a:lnSpc>
                <a:spcPct val="120000"/>
              </a:lnSpc>
              <a:spcBef>
                <a:spcPct val="0"/>
              </a:spcBef>
            </a:pPr>
            <a:r>
              <a:rPr lang="zh-CN" altLang="en-US" sz="2000">
                <a:ea typeface="宋体" pitchFamily="2" charset="-122"/>
              </a:rPr>
              <a:t>功能</a:t>
            </a:r>
          </a:p>
          <a:p>
            <a:pPr lvl="1">
              <a:lnSpc>
                <a:spcPct val="120000"/>
              </a:lnSpc>
              <a:spcBef>
                <a:spcPct val="0"/>
              </a:spcBef>
            </a:pPr>
            <a:r>
              <a:rPr lang="zh-CN" altLang="en-US" sz="2000">
                <a:ea typeface="宋体" pitchFamily="2" charset="-122"/>
              </a:rPr>
              <a:t>指定方向推动游标指针，然后将缓冲区中的当前记录取出来送至主变量供主语言进一步处理</a:t>
            </a:r>
          </a:p>
          <a:p>
            <a:pPr lvl="1">
              <a:lnSpc>
                <a:spcPct val="120000"/>
              </a:lnSpc>
              <a:spcBef>
                <a:spcPct val="0"/>
              </a:spcBef>
            </a:pPr>
            <a:r>
              <a:rPr lang="en-US" sz="2000">
                <a:ea typeface="宋体" pitchFamily="2" charset="-122"/>
              </a:rPr>
              <a:t>NEXT|PRIOR|FIRST|LAST</a:t>
            </a:r>
            <a:r>
              <a:rPr lang="zh-CN" altLang="en-US" sz="2000">
                <a:ea typeface="宋体" pitchFamily="2" charset="-122"/>
              </a:rPr>
              <a:t>：指定推动游标指针的方式</a:t>
            </a:r>
          </a:p>
          <a:p>
            <a:pPr lvl="2">
              <a:lnSpc>
                <a:spcPct val="120000"/>
              </a:lnSpc>
              <a:spcBef>
                <a:spcPct val="0"/>
              </a:spcBef>
              <a:buFont typeface="Wingdings" pitchFamily="2" charset="2"/>
              <a:buChar char="Ø"/>
            </a:pPr>
            <a:r>
              <a:rPr lang="zh-CN" altLang="en-US" sz="1800">
                <a:ea typeface="宋体" pitchFamily="2" charset="-122"/>
              </a:rPr>
              <a:t> </a:t>
            </a:r>
            <a:r>
              <a:rPr lang="en-US" sz="1800">
                <a:ea typeface="宋体" pitchFamily="2" charset="-122"/>
              </a:rPr>
              <a:t>NEXT</a:t>
            </a:r>
            <a:r>
              <a:rPr lang="zh-CN" altLang="en-US" sz="1800">
                <a:ea typeface="宋体" pitchFamily="2" charset="-122"/>
              </a:rPr>
              <a:t>：向前推进一条记录</a:t>
            </a:r>
          </a:p>
          <a:p>
            <a:pPr lvl="2">
              <a:lnSpc>
                <a:spcPct val="120000"/>
              </a:lnSpc>
              <a:spcBef>
                <a:spcPct val="0"/>
              </a:spcBef>
              <a:buFont typeface="Wingdings" pitchFamily="2" charset="2"/>
              <a:buChar char="Ø"/>
            </a:pPr>
            <a:r>
              <a:rPr lang="zh-CN" altLang="en-US" sz="1800">
                <a:ea typeface="宋体" pitchFamily="2" charset="-122"/>
              </a:rPr>
              <a:t> </a:t>
            </a:r>
            <a:r>
              <a:rPr lang="en-US" sz="1800">
                <a:ea typeface="宋体" pitchFamily="2" charset="-122"/>
              </a:rPr>
              <a:t>PRIOR</a:t>
            </a:r>
            <a:r>
              <a:rPr lang="zh-CN" altLang="en-US" sz="1800">
                <a:ea typeface="宋体" pitchFamily="2" charset="-122"/>
              </a:rPr>
              <a:t>：向回退一条记录</a:t>
            </a:r>
          </a:p>
          <a:p>
            <a:pPr lvl="2">
              <a:lnSpc>
                <a:spcPct val="120000"/>
              </a:lnSpc>
              <a:spcBef>
                <a:spcPct val="0"/>
              </a:spcBef>
              <a:buFont typeface="Wingdings" pitchFamily="2" charset="2"/>
              <a:buChar char="Ø"/>
            </a:pPr>
            <a:r>
              <a:rPr lang="zh-CN" altLang="en-US" sz="1800">
                <a:ea typeface="宋体" pitchFamily="2" charset="-122"/>
              </a:rPr>
              <a:t> </a:t>
            </a:r>
            <a:r>
              <a:rPr lang="en-US" sz="1800">
                <a:ea typeface="宋体" pitchFamily="2" charset="-122"/>
              </a:rPr>
              <a:t>FIRST</a:t>
            </a:r>
            <a:r>
              <a:rPr lang="zh-CN" altLang="en-US" sz="1800">
                <a:ea typeface="宋体" pitchFamily="2" charset="-122"/>
              </a:rPr>
              <a:t>：推向第一条记录</a:t>
            </a:r>
          </a:p>
          <a:p>
            <a:pPr lvl="2">
              <a:lnSpc>
                <a:spcPct val="120000"/>
              </a:lnSpc>
              <a:spcBef>
                <a:spcPct val="0"/>
              </a:spcBef>
              <a:buFont typeface="Wingdings" pitchFamily="2" charset="2"/>
              <a:buChar char="Ø"/>
            </a:pPr>
            <a:r>
              <a:rPr lang="zh-CN" altLang="en-US" sz="1800">
                <a:ea typeface="宋体" pitchFamily="2" charset="-122"/>
              </a:rPr>
              <a:t> </a:t>
            </a:r>
            <a:r>
              <a:rPr lang="en-US" sz="1800">
                <a:ea typeface="宋体" pitchFamily="2" charset="-122"/>
              </a:rPr>
              <a:t>LAST</a:t>
            </a:r>
            <a:r>
              <a:rPr lang="zh-CN" altLang="en-US" sz="1800">
                <a:ea typeface="宋体" pitchFamily="2" charset="-122"/>
              </a:rPr>
              <a:t>：推向最后一条记录</a:t>
            </a:r>
          </a:p>
          <a:p>
            <a:pPr lvl="2">
              <a:lnSpc>
                <a:spcPct val="120000"/>
              </a:lnSpc>
              <a:spcBef>
                <a:spcPct val="0"/>
              </a:spcBef>
              <a:buFont typeface="Wingdings" pitchFamily="2" charset="2"/>
              <a:buChar char="Ø"/>
            </a:pPr>
            <a:r>
              <a:rPr lang="zh-CN" altLang="en-US" sz="1800" b="1">
                <a:ea typeface="宋体" pitchFamily="2" charset="-122"/>
              </a:rPr>
              <a:t> 缺省值为</a:t>
            </a:r>
            <a:r>
              <a:rPr lang="en-US" sz="1800" b="1">
                <a:ea typeface="宋体" pitchFamily="2" charset="-122"/>
              </a:rPr>
              <a:t>NEXT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使用游标的步骤</a:t>
            </a:r>
            <a:r>
              <a:rPr lang="en-US" sz="3200">
                <a:latin typeface="黑体" pitchFamily="2" charset="-122"/>
                <a:ea typeface="黑体" pitchFamily="2" charset="-122"/>
              </a:rPr>
              <a:t>&gt;&gt;</a:t>
            </a:r>
            <a:r>
              <a:rPr lang="en-US" b="0">
                <a:ea typeface="宋体" pitchFamily="2" charset="-122"/>
              </a:rPr>
              <a:t> </a:t>
            </a:r>
            <a:r>
              <a:rPr lang="en-US" sz="2800">
                <a:latin typeface="楷体_GB2312" pitchFamily="49" charset="-122"/>
                <a:ea typeface="楷体_GB2312" pitchFamily="49" charset="-122"/>
              </a:rPr>
              <a:t>4. </a:t>
            </a:r>
            <a:r>
              <a:rPr lang="zh-CN" altLang="en-US" sz="2800">
                <a:latin typeface="楷体_GB2312" pitchFamily="49" charset="-122"/>
                <a:ea typeface="楷体_GB2312" pitchFamily="49" charset="-122"/>
              </a:rPr>
              <a:t>关闭游标</a:t>
            </a:r>
          </a:p>
        </p:txBody>
      </p:sp>
      <p:sp>
        <p:nvSpPr>
          <p:cNvPr id="39939" name="Rectangle 3"/>
          <p:cNvSpPr>
            <a:spLocks noGrp="1" noChangeArrowheads="1"/>
          </p:cNvSpPr>
          <p:nvPr>
            <p:ph type="body" idx="1"/>
          </p:nvPr>
        </p:nvSpPr>
        <p:spPr>
          <a:xfrm>
            <a:off x="611188" y="1196975"/>
            <a:ext cx="7772400" cy="4114800"/>
          </a:xfrm>
        </p:spPr>
        <p:txBody>
          <a:bodyPr/>
          <a:lstStyle/>
          <a:p>
            <a:pPr>
              <a:lnSpc>
                <a:spcPct val="120000"/>
              </a:lnSpc>
            </a:pPr>
            <a:r>
              <a:rPr lang="zh-CN" altLang="en-US" sz="2400">
                <a:ea typeface="宋体" pitchFamily="2" charset="-122"/>
              </a:rPr>
              <a:t>使用</a:t>
            </a:r>
            <a:r>
              <a:rPr lang="en-US" sz="2400">
                <a:ea typeface="宋体" pitchFamily="2" charset="-122"/>
              </a:rPr>
              <a:t>CLOSE</a:t>
            </a:r>
            <a:r>
              <a:rPr lang="zh-CN" altLang="en-US" sz="2400">
                <a:ea typeface="宋体" pitchFamily="2" charset="-122"/>
              </a:rPr>
              <a:t>语句</a:t>
            </a:r>
          </a:p>
          <a:p>
            <a:pPr>
              <a:lnSpc>
                <a:spcPct val="120000"/>
              </a:lnSpc>
            </a:pPr>
            <a:r>
              <a:rPr lang="zh-CN" altLang="en-US" sz="2400">
                <a:ea typeface="宋体" pitchFamily="2" charset="-122"/>
              </a:rPr>
              <a:t>语句格式</a:t>
            </a:r>
          </a:p>
          <a:p>
            <a:pPr lvl="1">
              <a:lnSpc>
                <a:spcPct val="120000"/>
              </a:lnSpc>
              <a:buFont typeface="Wingdings" pitchFamily="2" charset="2"/>
              <a:buNone/>
            </a:pPr>
            <a:r>
              <a:rPr lang="zh-CN" altLang="en-US" sz="2200">
                <a:ea typeface="宋体" pitchFamily="2" charset="-122"/>
              </a:rPr>
              <a:t>      </a:t>
            </a:r>
            <a:r>
              <a:rPr lang="en-US" sz="2200">
                <a:ea typeface="宋体" pitchFamily="2" charset="-122"/>
              </a:rPr>
              <a:t>EXEC SQL CLOSE &lt;</a:t>
            </a:r>
            <a:r>
              <a:rPr lang="zh-CN" altLang="en-US" sz="2200">
                <a:ea typeface="宋体" pitchFamily="2" charset="-122"/>
              </a:rPr>
              <a:t>游标名</a:t>
            </a:r>
            <a:r>
              <a:rPr lang="en-US" sz="2200">
                <a:ea typeface="宋体" pitchFamily="2" charset="-122"/>
              </a:rPr>
              <a:t>&gt;;</a:t>
            </a:r>
          </a:p>
          <a:p>
            <a:pPr>
              <a:lnSpc>
                <a:spcPct val="120000"/>
              </a:lnSpc>
            </a:pPr>
            <a:r>
              <a:rPr lang="zh-CN" altLang="en-US" sz="2400">
                <a:ea typeface="宋体" pitchFamily="2" charset="-122"/>
              </a:rPr>
              <a:t>功能</a:t>
            </a:r>
          </a:p>
          <a:p>
            <a:pPr lvl="1">
              <a:lnSpc>
                <a:spcPct val="120000"/>
              </a:lnSpc>
            </a:pPr>
            <a:r>
              <a:rPr lang="zh-CN" altLang="en-US" sz="2200">
                <a:ea typeface="宋体" pitchFamily="2" charset="-122"/>
              </a:rPr>
              <a:t>关闭游标，释放结果集占用的缓冲区及其他资源</a:t>
            </a:r>
          </a:p>
          <a:p>
            <a:pPr>
              <a:lnSpc>
                <a:spcPct val="120000"/>
              </a:lnSpc>
            </a:pPr>
            <a:r>
              <a:rPr lang="zh-CN" altLang="en-US" sz="2400">
                <a:ea typeface="宋体" pitchFamily="2" charset="-122"/>
              </a:rPr>
              <a:t>说明</a:t>
            </a:r>
          </a:p>
          <a:p>
            <a:pPr lvl="1">
              <a:lnSpc>
                <a:spcPct val="120000"/>
              </a:lnSpc>
            </a:pPr>
            <a:r>
              <a:rPr lang="zh-CN" altLang="en-US" sz="2200">
                <a:ea typeface="宋体" pitchFamily="2" charset="-122"/>
              </a:rPr>
              <a:t>游标被关闭后，就不再和原来的查询结果集相联系</a:t>
            </a:r>
          </a:p>
          <a:p>
            <a:pPr lvl="1">
              <a:lnSpc>
                <a:spcPct val="120000"/>
              </a:lnSpc>
            </a:pPr>
            <a:r>
              <a:rPr lang="zh-CN" altLang="en-US" sz="2200">
                <a:ea typeface="宋体" pitchFamily="2" charset="-122"/>
              </a:rPr>
              <a:t>被关闭的游标可以再次被打开，与新的查询结果相联系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2400">
                <a:ea typeface="宋体" pitchFamily="2" charset="-122"/>
              </a:rPr>
              <a:t>二、</a:t>
            </a:r>
            <a:r>
              <a:rPr lang="en-US" sz="2400">
                <a:ea typeface="宋体" pitchFamily="2" charset="-122"/>
              </a:rPr>
              <a:t>CURRENT</a:t>
            </a:r>
            <a:r>
              <a:rPr lang="zh-CN" altLang="en-US" sz="2400">
                <a:ea typeface="宋体" pitchFamily="2" charset="-122"/>
              </a:rPr>
              <a:t>形式的</a:t>
            </a:r>
            <a:r>
              <a:rPr lang="en-US" sz="2400">
                <a:ea typeface="宋体" pitchFamily="2" charset="-122"/>
              </a:rPr>
              <a:t>UPDATE</a:t>
            </a:r>
            <a:r>
              <a:rPr lang="zh-CN" altLang="en-US" sz="2400">
                <a:ea typeface="宋体" pitchFamily="2" charset="-122"/>
              </a:rPr>
              <a:t>语句和</a:t>
            </a:r>
            <a:r>
              <a:rPr lang="en-US" sz="2400">
                <a:ea typeface="宋体" pitchFamily="2" charset="-122"/>
              </a:rPr>
              <a:t>DELETE</a:t>
            </a:r>
            <a:r>
              <a:rPr lang="zh-CN" altLang="en-US" sz="2400">
                <a:ea typeface="宋体" pitchFamily="2" charset="-122"/>
              </a:rPr>
              <a:t>语句</a:t>
            </a:r>
          </a:p>
        </p:txBody>
      </p:sp>
      <p:sp>
        <p:nvSpPr>
          <p:cNvPr id="40963" name="Rectangle 3"/>
          <p:cNvSpPr>
            <a:spLocks noGrp="1" noChangeArrowheads="1"/>
          </p:cNvSpPr>
          <p:nvPr>
            <p:ph type="body" idx="1"/>
          </p:nvPr>
        </p:nvSpPr>
        <p:spPr>
          <a:xfrm>
            <a:off x="457200" y="1052513"/>
            <a:ext cx="8229600" cy="2232025"/>
          </a:xfrm>
        </p:spPr>
        <p:txBody>
          <a:bodyPr/>
          <a:lstStyle/>
          <a:p>
            <a:pPr>
              <a:lnSpc>
                <a:spcPct val="160000"/>
              </a:lnSpc>
            </a:pPr>
            <a:r>
              <a:rPr lang="en-US" sz="2400">
                <a:ea typeface="宋体" pitchFamily="2" charset="-122"/>
              </a:rPr>
              <a:t>CURRENT</a:t>
            </a:r>
            <a:r>
              <a:rPr lang="zh-CN" altLang="en-US" sz="2400">
                <a:ea typeface="宋体" pitchFamily="2" charset="-122"/>
              </a:rPr>
              <a:t>形式的</a:t>
            </a:r>
            <a:r>
              <a:rPr lang="en-US" sz="2400">
                <a:ea typeface="宋体" pitchFamily="2" charset="-122"/>
              </a:rPr>
              <a:t>UPDATE</a:t>
            </a:r>
            <a:r>
              <a:rPr lang="zh-CN" altLang="en-US" sz="2400">
                <a:ea typeface="宋体" pitchFamily="2" charset="-122"/>
              </a:rPr>
              <a:t>语句和</a:t>
            </a:r>
            <a:r>
              <a:rPr lang="en-US" sz="2400">
                <a:ea typeface="宋体" pitchFamily="2" charset="-122"/>
              </a:rPr>
              <a:t>DELETE</a:t>
            </a:r>
            <a:r>
              <a:rPr lang="zh-CN" altLang="en-US" sz="2400">
                <a:ea typeface="宋体" pitchFamily="2" charset="-122"/>
              </a:rPr>
              <a:t>语句的用途</a:t>
            </a:r>
          </a:p>
          <a:p>
            <a:pPr lvl="1">
              <a:lnSpc>
                <a:spcPct val="160000"/>
              </a:lnSpc>
            </a:pPr>
            <a:r>
              <a:rPr lang="zh-CN" altLang="en-US">
                <a:ea typeface="宋体" pitchFamily="2" charset="-122"/>
              </a:rPr>
              <a:t> 面向集合的操作</a:t>
            </a:r>
          </a:p>
          <a:p>
            <a:pPr lvl="1">
              <a:lnSpc>
                <a:spcPct val="160000"/>
              </a:lnSpc>
            </a:pPr>
            <a:r>
              <a:rPr lang="zh-CN" altLang="en-US">
                <a:ea typeface="宋体" pitchFamily="2" charset="-122"/>
              </a:rPr>
              <a:t> 一次修改或删除所有满足条件的记录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6988" y="188913"/>
            <a:ext cx="8488363" cy="563562"/>
          </a:xfrm>
        </p:spPr>
        <p:txBody>
          <a:bodyPr/>
          <a:lstStyle/>
          <a:p>
            <a:pPr algn="l"/>
            <a:r>
              <a:rPr lang="zh-CN" altLang="en-US" sz="2800">
                <a:ea typeface="宋体" pitchFamily="2" charset="-122"/>
              </a:rPr>
              <a:t>二、</a:t>
            </a:r>
            <a:r>
              <a:rPr lang="en-US" sz="2800">
                <a:ea typeface="宋体" pitchFamily="2" charset="-122"/>
              </a:rPr>
              <a:t>CURRENT</a:t>
            </a:r>
            <a:r>
              <a:rPr lang="zh-CN" altLang="en-US" sz="2800">
                <a:ea typeface="宋体" pitchFamily="2" charset="-122"/>
              </a:rPr>
              <a:t>形式的</a:t>
            </a:r>
            <a:r>
              <a:rPr lang="en-US" sz="2800">
                <a:ea typeface="宋体" pitchFamily="2" charset="-122"/>
              </a:rPr>
              <a:t>UPDATE</a:t>
            </a:r>
            <a:r>
              <a:rPr lang="zh-CN" altLang="en-US" sz="2800">
                <a:ea typeface="宋体" pitchFamily="2" charset="-122"/>
              </a:rPr>
              <a:t>和</a:t>
            </a:r>
            <a:r>
              <a:rPr lang="en-US" sz="2800">
                <a:ea typeface="宋体" pitchFamily="2" charset="-122"/>
              </a:rPr>
              <a:t>DELETE</a:t>
            </a:r>
            <a:r>
              <a:rPr lang="zh-CN" altLang="en-US" sz="2800">
                <a:ea typeface="宋体" pitchFamily="2" charset="-122"/>
              </a:rPr>
              <a:t>语句</a:t>
            </a:r>
          </a:p>
        </p:txBody>
      </p:sp>
      <p:sp>
        <p:nvSpPr>
          <p:cNvPr id="41987" name="Rectangle 3"/>
          <p:cNvSpPr>
            <a:spLocks noGrp="1" noChangeArrowheads="1"/>
          </p:cNvSpPr>
          <p:nvPr>
            <p:ph type="body" idx="1"/>
          </p:nvPr>
        </p:nvSpPr>
        <p:spPr>
          <a:xfrm>
            <a:off x="179388" y="1052513"/>
            <a:ext cx="8497887" cy="5040312"/>
          </a:xfrm>
        </p:spPr>
        <p:txBody>
          <a:bodyPr/>
          <a:lstStyle/>
          <a:p>
            <a:pPr lvl="1">
              <a:lnSpc>
                <a:spcPct val="150000"/>
              </a:lnSpc>
              <a:spcBef>
                <a:spcPct val="0"/>
              </a:spcBef>
            </a:pPr>
            <a:r>
              <a:rPr lang="zh-CN" altLang="en-US" b="1">
                <a:ea typeface="宋体" pitchFamily="2" charset="-122"/>
              </a:rPr>
              <a:t>如果只想修改或删除其中某个记录</a:t>
            </a:r>
          </a:p>
          <a:p>
            <a:pPr lvl="2">
              <a:lnSpc>
                <a:spcPct val="150000"/>
              </a:lnSpc>
              <a:spcBef>
                <a:spcPct val="0"/>
              </a:spcBef>
              <a:buFont typeface="Wingdings" pitchFamily="2" charset="2"/>
              <a:buChar char="Ø"/>
            </a:pPr>
            <a:r>
              <a:rPr lang="zh-CN" altLang="en-US" sz="2000">
                <a:ea typeface="宋体" pitchFamily="2" charset="-122"/>
              </a:rPr>
              <a:t> 用带游标的</a:t>
            </a:r>
            <a:r>
              <a:rPr lang="en-US" sz="2000">
                <a:ea typeface="宋体" pitchFamily="2" charset="-122"/>
              </a:rPr>
              <a:t>SELECT</a:t>
            </a:r>
            <a:r>
              <a:rPr lang="zh-CN" altLang="en-US" sz="2000">
                <a:ea typeface="宋体" pitchFamily="2" charset="-122"/>
              </a:rPr>
              <a:t>语句查出所有满足条件的记录</a:t>
            </a:r>
          </a:p>
          <a:p>
            <a:pPr lvl="2">
              <a:lnSpc>
                <a:spcPct val="150000"/>
              </a:lnSpc>
              <a:spcBef>
                <a:spcPct val="0"/>
              </a:spcBef>
              <a:buFont typeface="Wingdings" pitchFamily="2" charset="2"/>
              <a:buChar char="Ø"/>
            </a:pPr>
            <a:r>
              <a:rPr lang="zh-CN" altLang="en-US" sz="2000">
                <a:ea typeface="宋体" pitchFamily="2" charset="-122"/>
              </a:rPr>
              <a:t> 从中进一步找出要修改或删除的记录</a:t>
            </a:r>
          </a:p>
          <a:p>
            <a:pPr lvl="2">
              <a:lnSpc>
                <a:spcPct val="150000"/>
              </a:lnSpc>
              <a:spcBef>
                <a:spcPct val="0"/>
              </a:spcBef>
              <a:buFont typeface="Wingdings" pitchFamily="2" charset="2"/>
              <a:buChar char="Ø"/>
            </a:pPr>
            <a:r>
              <a:rPr lang="zh-CN" altLang="en-US" sz="2000">
                <a:ea typeface="宋体" pitchFamily="2" charset="-122"/>
              </a:rPr>
              <a:t> 用</a:t>
            </a:r>
            <a:r>
              <a:rPr lang="en-US" sz="2000">
                <a:ea typeface="宋体" pitchFamily="2" charset="-122"/>
              </a:rPr>
              <a:t>CURRENT</a:t>
            </a:r>
            <a:r>
              <a:rPr lang="zh-CN" altLang="en-US" sz="2000">
                <a:ea typeface="宋体" pitchFamily="2" charset="-122"/>
              </a:rPr>
              <a:t>形式的</a:t>
            </a:r>
            <a:r>
              <a:rPr lang="en-US" sz="2000">
                <a:ea typeface="宋体" pitchFamily="2" charset="-122"/>
              </a:rPr>
              <a:t>UPDATE</a:t>
            </a:r>
            <a:r>
              <a:rPr lang="zh-CN" altLang="en-US" sz="2000">
                <a:ea typeface="宋体" pitchFamily="2" charset="-122"/>
              </a:rPr>
              <a:t>语句和</a:t>
            </a:r>
            <a:r>
              <a:rPr lang="en-US" sz="2000">
                <a:ea typeface="宋体" pitchFamily="2" charset="-122"/>
              </a:rPr>
              <a:t>DELETE</a:t>
            </a:r>
            <a:r>
              <a:rPr lang="zh-CN" altLang="en-US" sz="2000">
                <a:ea typeface="宋体" pitchFamily="2" charset="-122"/>
              </a:rPr>
              <a:t>语句修改或 删除之</a:t>
            </a:r>
          </a:p>
          <a:p>
            <a:pPr lvl="2">
              <a:lnSpc>
                <a:spcPct val="150000"/>
              </a:lnSpc>
              <a:spcBef>
                <a:spcPct val="0"/>
              </a:spcBef>
              <a:buFont typeface="Wingdings" pitchFamily="2" charset="2"/>
              <a:buChar char="Ø"/>
            </a:pPr>
            <a:r>
              <a:rPr lang="zh-CN" altLang="en-US" sz="2000">
                <a:ea typeface="宋体" pitchFamily="2" charset="-122"/>
              </a:rPr>
              <a:t> </a:t>
            </a:r>
            <a:r>
              <a:rPr lang="en-US" sz="2000">
                <a:ea typeface="宋体" pitchFamily="2" charset="-122"/>
              </a:rPr>
              <a:t>UPDATE</a:t>
            </a:r>
            <a:r>
              <a:rPr lang="zh-CN" altLang="en-US" sz="2000">
                <a:ea typeface="宋体" pitchFamily="2" charset="-122"/>
              </a:rPr>
              <a:t>语句和</a:t>
            </a:r>
            <a:r>
              <a:rPr lang="en-US" sz="2000">
                <a:ea typeface="宋体" pitchFamily="2" charset="-122"/>
              </a:rPr>
              <a:t>DELETE</a:t>
            </a:r>
            <a:r>
              <a:rPr lang="zh-CN" altLang="en-US" sz="2000">
                <a:ea typeface="宋体" pitchFamily="2" charset="-122"/>
              </a:rPr>
              <a:t>语句中的子句</a:t>
            </a:r>
            <a:r>
              <a:rPr lang="zh-CN" altLang="en-US" sz="2400">
                <a:ea typeface="宋体" pitchFamily="2" charset="-122"/>
              </a:rPr>
              <a:t>：</a:t>
            </a:r>
            <a:r>
              <a:rPr lang="zh-CN" altLang="en-US" sz="2000">
                <a:ea typeface="宋体" pitchFamily="2" charset="-122"/>
              </a:rPr>
              <a:t> </a:t>
            </a:r>
            <a:endParaRPr lang="zh-CN" altLang="en-US" sz="2600">
              <a:ea typeface="宋体" pitchFamily="2" charset="-122"/>
            </a:endParaRPr>
          </a:p>
          <a:p>
            <a:pPr lvl="2">
              <a:lnSpc>
                <a:spcPct val="150000"/>
              </a:lnSpc>
              <a:spcBef>
                <a:spcPct val="0"/>
              </a:spcBef>
              <a:buFontTx/>
              <a:buNone/>
            </a:pPr>
            <a:r>
              <a:rPr lang="zh-CN" altLang="en-US" sz="2000">
                <a:ea typeface="宋体" pitchFamily="2" charset="-122"/>
              </a:rPr>
              <a:t>		</a:t>
            </a:r>
            <a:r>
              <a:rPr lang="en-US" sz="2000" b="1">
                <a:ea typeface="宋体" pitchFamily="2" charset="-122"/>
              </a:rPr>
              <a:t>WHERE CURRENT OF &lt;</a:t>
            </a:r>
            <a:r>
              <a:rPr lang="zh-CN" altLang="en-US" sz="2000" b="1">
                <a:ea typeface="宋体" pitchFamily="2" charset="-122"/>
              </a:rPr>
              <a:t>游标名</a:t>
            </a:r>
            <a:r>
              <a:rPr lang="en-US" sz="2000" b="1">
                <a:ea typeface="宋体" pitchFamily="2" charset="-122"/>
              </a:rPr>
              <a:t>&gt;</a:t>
            </a:r>
            <a:r>
              <a:rPr lang="en-US" sz="2000">
                <a:solidFill>
                  <a:srgbClr val="E02920"/>
                </a:solidFill>
                <a:ea typeface="宋体" pitchFamily="2" charset="-122"/>
              </a:rPr>
              <a:t> </a:t>
            </a:r>
          </a:p>
          <a:p>
            <a:pPr lvl="2">
              <a:lnSpc>
                <a:spcPct val="150000"/>
              </a:lnSpc>
              <a:spcBef>
                <a:spcPct val="0"/>
              </a:spcBef>
              <a:buFontTx/>
              <a:buNone/>
            </a:pPr>
            <a:r>
              <a:rPr lang="zh-CN" altLang="en-US" sz="2000">
                <a:ea typeface="宋体" pitchFamily="2" charset="-122"/>
              </a:rPr>
              <a:t>表示修改或删除的是最近一次取出的记录，即游标指针指向的记录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4925" y="188913"/>
            <a:ext cx="7993063" cy="563562"/>
          </a:xfrm>
        </p:spPr>
        <p:txBody>
          <a:bodyPr/>
          <a:lstStyle/>
          <a:p>
            <a:pPr algn="l"/>
            <a:r>
              <a:rPr lang="zh-CN" altLang="en-US" sz="2800">
                <a:ea typeface="宋体" pitchFamily="2" charset="-122"/>
              </a:rPr>
              <a:t>二、</a:t>
            </a:r>
            <a:r>
              <a:rPr lang="en-US" sz="2800">
                <a:ea typeface="宋体" pitchFamily="2" charset="-122"/>
              </a:rPr>
              <a:t>CURRENT</a:t>
            </a:r>
            <a:r>
              <a:rPr lang="zh-CN" altLang="en-US" sz="2800">
                <a:ea typeface="宋体" pitchFamily="2" charset="-122"/>
              </a:rPr>
              <a:t>形式的</a:t>
            </a:r>
            <a:r>
              <a:rPr lang="en-US" sz="2800">
                <a:ea typeface="宋体" pitchFamily="2" charset="-122"/>
              </a:rPr>
              <a:t>UPDATE</a:t>
            </a:r>
            <a:r>
              <a:rPr lang="zh-CN" altLang="en-US" sz="2800">
                <a:ea typeface="宋体" pitchFamily="2" charset="-122"/>
              </a:rPr>
              <a:t>和</a:t>
            </a:r>
            <a:r>
              <a:rPr lang="en-US" sz="2800">
                <a:ea typeface="宋体" pitchFamily="2" charset="-122"/>
              </a:rPr>
              <a:t>DELETE</a:t>
            </a:r>
            <a:r>
              <a:rPr lang="zh-CN" altLang="en-US" sz="2800">
                <a:ea typeface="宋体" pitchFamily="2" charset="-122"/>
              </a:rPr>
              <a:t>语句</a:t>
            </a:r>
          </a:p>
        </p:txBody>
      </p:sp>
      <p:sp>
        <p:nvSpPr>
          <p:cNvPr id="43011" name="Rectangle 3"/>
          <p:cNvSpPr>
            <a:spLocks noGrp="1" noChangeArrowheads="1"/>
          </p:cNvSpPr>
          <p:nvPr>
            <p:ph type="body" idx="1"/>
          </p:nvPr>
        </p:nvSpPr>
        <p:spPr>
          <a:xfrm>
            <a:off x="395288" y="1125538"/>
            <a:ext cx="8362950" cy="3671887"/>
          </a:xfrm>
        </p:spPr>
        <p:txBody>
          <a:bodyPr/>
          <a:lstStyle/>
          <a:p>
            <a:pPr>
              <a:lnSpc>
                <a:spcPct val="150000"/>
              </a:lnSpc>
            </a:pPr>
            <a:r>
              <a:rPr lang="zh-CN" altLang="en-US" sz="2400" b="1">
                <a:ea typeface="宋体" pitchFamily="2" charset="-122"/>
              </a:rPr>
              <a:t>不能使用</a:t>
            </a:r>
            <a:r>
              <a:rPr lang="en-US" sz="2400" b="1">
                <a:ea typeface="宋体" pitchFamily="2" charset="-122"/>
              </a:rPr>
              <a:t>CURRENT</a:t>
            </a:r>
            <a:r>
              <a:rPr lang="zh-CN" altLang="en-US" sz="2400" b="1">
                <a:ea typeface="宋体" pitchFamily="2" charset="-122"/>
              </a:rPr>
              <a:t>形式的</a:t>
            </a:r>
            <a:r>
              <a:rPr lang="en-US" sz="2400" b="1">
                <a:ea typeface="宋体" pitchFamily="2" charset="-122"/>
              </a:rPr>
              <a:t>UPDATE</a:t>
            </a:r>
            <a:r>
              <a:rPr lang="zh-CN" altLang="en-US" sz="2400" b="1">
                <a:ea typeface="宋体" pitchFamily="2" charset="-122"/>
              </a:rPr>
              <a:t>语句和</a:t>
            </a:r>
            <a:r>
              <a:rPr lang="en-US" sz="2400" b="1">
                <a:ea typeface="宋体" pitchFamily="2" charset="-122"/>
              </a:rPr>
              <a:t>DELETE</a:t>
            </a:r>
            <a:r>
              <a:rPr lang="zh-CN" altLang="en-US" sz="2400" b="1">
                <a:ea typeface="宋体" pitchFamily="2" charset="-122"/>
              </a:rPr>
              <a:t>语句 </a:t>
            </a:r>
            <a:r>
              <a:rPr lang="en-US" sz="2400" b="1">
                <a:ea typeface="宋体" pitchFamily="2" charset="-122"/>
              </a:rPr>
              <a:t>:</a:t>
            </a:r>
          </a:p>
          <a:p>
            <a:pPr lvl="1">
              <a:lnSpc>
                <a:spcPct val="150000"/>
              </a:lnSpc>
            </a:pPr>
            <a:r>
              <a:rPr lang="zh-CN" altLang="en-US">
                <a:ea typeface="宋体" pitchFamily="2" charset="-122"/>
              </a:rPr>
              <a:t>当游标定义中的</a:t>
            </a:r>
            <a:r>
              <a:rPr lang="en-US">
                <a:ea typeface="宋体" pitchFamily="2" charset="-122"/>
              </a:rPr>
              <a:t>SELECT</a:t>
            </a:r>
            <a:r>
              <a:rPr lang="zh-CN" altLang="en-US">
                <a:ea typeface="宋体" pitchFamily="2" charset="-122"/>
              </a:rPr>
              <a:t>语句带有</a:t>
            </a:r>
            <a:r>
              <a:rPr lang="en-US">
                <a:ea typeface="宋体" pitchFamily="2" charset="-122"/>
              </a:rPr>
              <a:t>UNION</a:t>
            </a:r>
            <a:r>
              <a:rPr lang="zh-CN" altLang="en-US">
                <a:ea typeface="宋体" pitchFamily="2" charset="-122"/>
              </a:rPr>
              <a:t>或</a:t>
            </a:r>
            <a:r>
              <a:rPr lang="en-US">
                <a:ea typeface="宋体" pitchFamily="2" charset="-122"/>
              </a:rPr>
              <a:t>ORDER BY</a:t>
            </a:r>
            <a:r>
              <a:rPr lang="zh-CN" altLang="en-US">
                <a:ea typeface="宋体" pitchFamily="2" charset="-122"/>
              </a:rPr>
              <a:t>子句 </a:t>
            </a:r>
          </a:p>
          <a:p>
            <a:pPr lvl="1">
              <a:lnSpc>
                <a:spcPct val="150000"/>
              </a:lnSpc>
            </a:pPr>
            <a:r>
              <a:rPr lang="zh-CN" altLang="en-US">
                <a:ea typeface="宋体" pitchFamily="2" charset="-122"/>
              </a:rPr>
              <a:t>该</a:t>
            </a:r>
            <a:r>
              <a:rPr lang="en-US">
                <a:ea typeface="宋体" pitchFamily="2" charset="-122"/>
              </a:rPr>
              <a:t>SELECT</a:t>
            </a:r>
            <a:r>
              <a:rPr lang="zh-CN" altLang="en-US">
                <a:ea typeface="宋体" pitchFamily="2" charset="-122"/>
              </a:rPr>
              <a:t>语句相当于定义了一个不可更新的视图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924" y="0"/>
            <a:ext cx="8209483" cy="836711"/>
          </a:xfrm>
        </p:spPr>
        <p:txBody>
          <a:bodyPr/>
          <a:lstStyle/>
          <a:p>
            <a:r>
              <a:rPr lang="en-US" altLang="zh-CN" sz="3200" dirty="0" smtClean="0">
                <a:latin typeface="Cambria Math"/>
                <a:ea typeface="Cambria Math"/>
              </a:rPr>
              <a:t>§11.1   </a:t>
            </a:r>
            <a:r>
              <a:rPr lang="zh-CN" altLang="en-US" sz="3200" dirty="0" smtClean="0">
                <a:latin typeface="黑体" pitchFamily="2" charset="-122"/>
                <a:ea typeface="黑体" pitchFamily="2" charset="-122"/>
              </a:rPr>
              <a:t>嵌入式</a:t>
            </a:r>
            <a:r>
              <a:rPr lang="en-US" sz="3200" dirty="0">
                <a:latin typeface="黑体" pitchFamily="2" charset="-122"/>
                <a:ea typeface="黑体" pitchFamily="2" charset="-122"/>
              </a:rPr>
              <a:t>SQL</a:t>
            </a:r>
          </a:p>
        </p:txBody>
      </p:sp>
      <p:sp>
        <p:nvSpPr>
          <p:cNvPr id="7171" name="Rectangle 3"/>
          <p:cNvSpPr>
            <a:spLocks noGrp="1" noChangeArrowheads="1"/>
          </p:cNvSpPr>
          <p:nvPr>
            <p:ph type="body" idx="1"/>
          </p:nvPr>
        </p:nvSpPr>
        <p:spPr>
          <a:xfrm>
            <a:off x="539552" y="980728"/>
            <a:ext cx="8353425" cy="3394075"/>
          </a:xfrm>
        </p:spPr>
        <p:txBody>
          <a:bodyPr/>
          <a:lstStyle/>
          <a:p>
            <a:pPr>
              <a:lnSpc>
                <a:spcPct val="160000"/>
              </a:lnSpc>
            </a:pPr>
            <a:r>
              <a:rPr lang="zh-CN" altLang="en-US" sz="2400" dirty="0">
                <a:ea typeface="宋体" pitchFamily="2" charset="-122"/>
              </a:rPr>
              <a:t>为什么要引入嵌入式</a:t>
            </a:r>
            <a:r>
              <a:rPr lang="en-US" sz="2400" dirty="0">
                <a:ea typeface="宋体" pitchFamily="2" charset="-122"/>
              </a:rPr>
              <a:t>SQL</a:t>
            </a:r>
            <a:endParaRPr lang="en-US" dirty="0">
              <a:ea typeface="宋体" pitchFamily="2" charset="-122"/>
            </a:endParaRPr>
          </a:p>
          <a:p>
            <a:pPr lvl="1">
              <a:lnSpc>
                <a:spcPct val="160000"/>
              </a:lnSpc>
            </a:pPr>
            <a:r>
              <a:rPr lang="en-US" sz="2200" dirty="0">
                <a:ea typeface="宋体" pitchFamily="2" charset="-122"/>
              </a:rPr>
              <a:t>SQL</a:t>
            </a:r>
            <a:r>
              <a:rPr lang="zh-CN" altLang="en-US" sz="2200" dirty="0">
                <a:ea typeface="宋体" pitchFamily="2" charset="-122"/>
              </a:rPr>
              <a:t>语言是非过程性语言</a:t>
            </a:r>
          </a:p>
          <a:p>
            <a:pPr lvl="1">
              <a:lnSpc>
                <a:spcPct val="160000"/>
              </a:lnSpc>
            </a:pPr>
            <a:r>
              <a:rPr lang="zh-CN" altLang="en-US" sz="2200" dirty="0">
                <a:ea typeface="宋体" pitchFamily="2" charset="-122"/>
              </a:rPr>
              <a:t>事务处理应用需要高级语言</a:t>
            </a:r>
          </a:p>
          <a:p>
            <a:pPr>
              <a:lnSpc>
                <a:spcPct val="160000"/>
              </a:lnSpc>
            </a:pPr>
            <a:r>
              <a:rPr lang="zh-CN" altLang="en-US" sz="2400" dirty="0">
                <a:ea typeface="宋体" pitchFamily="2" charset="-122"/>
              </a:rPr>
              <a:t>这两种方式细节上有差别，在程序设计的环境下，</a:t>
            </a:r>
            <a:r>
              <a:rPr lang="en-US" sz="2400" dirty="0">
                <a:ea typeface="宋体" pitchFamily="2" charset="-122"/>
              </a:rPr>
              <a:t>SQL</a:t>
            </a:r>
            <a:r>
              <a:rPr lang="zh-CN" altLang="en-US" sz="2400" dirty="0">
                <a:ea typeface="宋体" pitchFamily="2" charset="-122"/>
              </a:rPr>
              <a:t>语句要做某些必要的扩充</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zh-CN" altLang="en-US" sz="3200">
                <a:ea typeface="宋体" pitchFamily="2" charset="-122"/>
              </a:rPr>
              <a:t>程序实例</a:t>
            </a:r>
          </a:p>
        </p:txBody>
      </p:sp>
      <p:sp>
        <p:nvSpPr>
          <p:cNvPr id="44035" name="Rectangle 3"/>
          <p:cNvSpPr>
            <a:spLocks noGrp="1" noChangeArrowheads="1"/>
          </p:cNvSpPr>
          <p:nvPr>
            <p:ph type="body" idx="1"/>
          </p:nvPr>
        </p:nvSpPr>
        <p:spPr>
          <a:xfrm>
            <a:off x="180975" y="1196975"/>
            <a:ext cx="8785225" cy="4824413"/>
          </a:xfrm>
        </p:spPr>
        <p:txBody>
          <a:bodyPr/>
          <a:lstStyle/>
          <a:p>
            <a:pPr>
              <a:buFont typeface="Wingdings" pitchFamily="2" charset="2"/>
              <a:buNone/>
            </a:pPr>
            <a:r>
              <a:rPr lang="en-US" sz="2400" b="1">
                <a:ea typeface="宋体" pitchFamily="2" charset="-122"/>
              </a:rPr>
              <a:t>【</a:t>
            </a:r>
            <a:r>
              <a:rPr lang="zh-CN" altLang="en-US" sz="2400" b="1">
                <a:ea typeface="宋体" pitchFamily="2" charset="-122"/>
              </a:rPr>
              <a:t>例</a:t>
            </a:r>
            <a:r>
              <a:rPr lang="en-US" sz="2400" b="1">
                <a:ea typeface="宋体" pitchFamily="2" charset="-122"/>
              </a:rPr>
              <a:t>】</a:t>
            </a:r>
            <a:r>
              <a:rPr lang="zh-CN" altLang="en-US" sz="2400" b="1">
                <a:ea typeface="宋体" pitchFamily="2" charset="-122"/>
              </a:rPr>
              <a:t>依次检查某个系的学生记录，交互式更新某些学生年龄</a:t>
            </a:r>
          </a:p>
          <a:p>
            <a:pPr>
              <a:lnSpc>
                <a:spcPct val="120000"/>
              </a:lnSpc>
              <a:buFont typeface="Wingdings" pitchFamily="2" charset="2"/>
              <a:buNone/>
            </a:pPr>
            <a:r>
              <a:rPr lang="zh-CN" altLang="en-US" sz="2000">
                <a:ea typeface="宋体" pitchFamily="2" charset="-122"/>
              </a:rPr>
              <a:t>       </a:t>
            </a:r>
            <a:r>
              <a:rPr lang="en-US" sz="2000">
                <a:ea typeface="宋体" pitchFamily="2" charset="-122"/>
              </a:rPr>
              <a:t>EXEC SQL BEGIN DEC LARE SECTION;  /*</a:t>
            </a:r>
            <a:r>
              <a:rPr lang="zh-CN" altLang="en-US" sz="2000">
                <a:ea typeface="宋体" pitchFamily="2" charset="-122"/>
              </a:rPr>
              <a:t>主变量说明开始*</a:t>
            </a:r>
            <a:r>
              <a:rPr lang="en-US" sz="2000">
                <a:ea typeface="宋体" pitchFamily="2" charset="-122"/>
              </a:rPr>
              <a:t>/ </a:t>
            </a:r>
          </a:p>
          <a:p>
            <a:pPr>
              <a:lnSpc>
                <a:spcPct val="120000"/>
              </a:lnSpc>
              <a:buFont typeface="Wingdings" pitchFamily="2" charset="2"/>
              <a:buNone/>
            </a:pPr>
            <a:r>
              <a:rPr lang="en-US" sz="2000">
                <a:ea typeface="宋体" pitchFamily="2" charset="-122"/>
              </a:rPr>
              <a:t>	        char deptname[64];</a:t>
            </a:r>
          </a:p>
          <a:p>
            <a:pPr>
              <a:lnSpc>
                <a:spcPct val="120000"/>
              </a:lnSpc>
              <a:buFont typeface="Wingdings" pitchFamily="2" charset="2"/>
              <a:buNone/>
            </a:pPr>
            <a:r>
              <a:rPr lang="en-US" sz="2000">
                <a:ea typeface="宋体" pitchFamily="2" charset="-122"/>
              </a:rPr>
              <a:t>	        char HSno[64];</a:t>
            </a:r>
          </a:p>
          <a:p>
            <a:pPr>
              <a:lnSpc>
                <a:spcPct val="120000"/>
              </a:lnSpc>
              <a:buFont typeface="Wingdings" pitchFamily="2" charset="2"/>
              <a:buNone/>
            </a:pPr>
            <a:r>
              <a:rPr lang="en-US" sz="2000">
                <a:ea typeface="宋体" pitchFamily="2" charset="-122"/>
              </a:rPr>
              <a:t>	        char HSname[64]; </a:t>
            </a:r>
          </a:p>
          <a:p>
            <a:pPr>
              <a:lnSpc>
                <a:spcPct val="120000"/>
              </a:lnSpc>
              <a:buFont typeface="Wingdings" pitchFamily="2" charset="2"/>
              <a:buNone/>
            </a:pPr>
            <a:r>
              <a:rPr lang="en-US" sz="2000">
                <a:ea typeface="宋体" pitchFamily="2" charset="-122"/>
              </a:rPr>
              <a:t>	        char HSsex[64];</a:t>
            </a:r>
          </a:p>
          <a:p>
            <a:pPr>
              <a:lnSpc>
                <a:spcPct val="120000"/>
              </a:lnSpc>
              <a:buFont typeface="Wingdings" pitchFamily="2" charset="2"/>
              <a:buNone/>
            </a:pPr>
            <a:r>
              <a:rPr lang="en-US" sz="2000">
                <a:ea typeface="宋体" pitchFamily="2" charset="-122"/>
              </a:rPr>
              <a:t>	         int 	HSage;</a:t>
            </a:r>
          </a:p>
          <a:p>
            <a:pPr>
              <a:lnSpc>
                <a:spcPct val="120000"/>
              </a:lnSpc>
              <a:buFont typeface="Wingdings" pitchFamily="2" charset="2"/>
              <a:buNone/>
            </a:pPr>
            <a:r>
              <a:rPr lang="en-US" sz="2000">
                <a:ea typeface="宋体" pitchFamily="2" charset="-122"/>
              </a:rPr>
              <a:t>	         int	NEWAGE;</a:t>
            </a:r>
          </a:p>
          <a:p>
            <a:pPr>
              <a:lnSpc>
                <a:spcPct val="120000"/>
              </a:lnSpc>
              <a:buFont typeface="Wingdings" pitchFamily="2" charset="2"/>
              <a:buNone/>
            </a:pPr>
            <a:r>
              <a:rPr lang="en-US" sz="2000">
                <a:ea typeface="宋体" pitchFamily="2" charset="-122"/>
              </a:rPr>
              <a:t>      EXEC SQL END DECLARE SECTION;     /*</a:t>
            </a:r>
            <a:r>
              <a:rPr lang="zh-CN" altLang="en-US" sz="2000">
                <a:ea typeface="宋体" pitchFamily="2" charset="-122"/>
              </a:rPr>
              <a:t>主变量说明结束*</a:t>
            </a:r>
            <a:r>
              <a:rPr lang="en-US" sz="2000">
                <a:ea typeface="宋体" pitchFamily="2" charset="-122"/>
              </a:rPr>
              <a:t>/</a:t>
            </a:r>
          </a:p>
          <a:p>
            <a:pPr>
              <a:lnSpc>
                <a:spcPct val="120000"/>
              </a:lnSpc>
              <a:buFont typeface="Wingdings" pitchFamily="2" charset="2"/>
              <a:buNone/>
            </a:pPr>
            <a:r>
              <a:rPr lang="en-US" sz="2000">
                <a:ea typeface="宋体" pitchFamily="2" charset="-122"/>
              </a:rPr>
              <a:t>      long SQLCODE;</a:t>
            </a:r>
          </a:p>
          <a:p>
            <a:pPr>
              <a:lnSpc>
                <a:spcPct val="120000"/>
              </a:lnSpc>
              <a:buFont typeface="Wingdings" pitchFamily="2" charset="2"/>
              <a:buNone/>
            </a:pPr>
            <a:r>
              <a:rPr lang="en-US" sz="2000">
                <a:ea typeface="宋体" pitchFamily="2" charset="-122"/>
              </a:rPr>
              <a:t>      EXEC SQL INCLUDE sqlca;               /*</a:t>
            </a:r>
            <a:r>
              <a:rPr lang="zh-CN" altLang="en-US" sz="2000">
                <a:ea typeface="宋体" pitchFamily="2" charset="-122"/>
              </a:rPr>
              <a:t>定义</a:t>
            </a:r>
            <a:r>
              <a:rPr lang="en-US" sz="2000">
                <a:ea typeface="宋体" pitchFamily="2" charset="-122"/>
              </a:rPr>
              <a:t>SQL</a:t>
            </a:r>
            <a:r>
              <a:rPr lang="zh-CN" altLang="en-US" sz="2000">
                <a:ea typeface="宋体" pitchFamily="2" charset="-122"/>
              </a:rPr>
              <a:t>通信区*</a:t>
            </a:r>
            <a:r>
              <a:rPr lang="en-US" sz="2000">
                <a:ea typeface="宋体" pitchFamily="2"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r>
              <a:rPr lang="en-US" sz="3200">
                <a:ea typeface="宋体" pitchFamily="2" charset="-122"/>
              </a:rPr>
              <a:t>5</a:t>
            </a:r>
            <a:r>
              <a:rPr lang="zh-CN" altLang="en-US" sz="3200">
                <a:ea typeface="宋体" pitchFamily="2" charset="-122"/>
              </a:rPr>
              <a:t>、程序实例</a:t>
            </a:r>
          </a:p>
        </p:txBody>
      </p:sp>
      <p:sp>
        <p:nvSpPr>
          <p:cNvPr id="45059" name="Rectangle 3"/>
          <p:cNvSpPr>
            <a:spLocks noGrp="1" noChangeArrowheads="1"/>
          </p:cNvSpPr>
          <p:nvPr>
            <p:ph type="body" idx="1"/>
          </p:nvPr>
        </p:nvSpPr>
        <p:spPr/>
        <p:txBody>
          <a:bodyPr/>
          <a:lstStyle/>
          <a:p>
            <a:pPr>
              <a:lnSpc>
                <a:spcPct val="90000"/>
              </a:lnSpc>
              <a:buFont typeface="Wingdings" pitchFamily="2" charset="2"/>
              <a:buNone/>
            </a:pPr>
            <a:r>
              <a:rPr lang="en-US" sz="2000">
                <a:ea typeface="宋体" pitchFamily="2" charset="-122"/>
              </a:rPr>
              <a:t>int main(void)                           /*C</a:t>
            </a:r>
            <a:r>
              <a:rPr lang="zh-CN" altLang="en-US" sz="2000">
                <a:ea typeface="宋体" pitchFamily="2" charset="-122"/>
              </a:rPr>
              <a:t>语言主程序开始*</a:t>
            </a:r>
            <a:r>
              <a:rPr lang="en-US" sz="2000">
                <a:ea typeface="宋体" pitchFamily="2" charset="-122"/>
              </a:rPr>
              <a:t>/</a:t>
            </a:r>
          </a:p>
          <a:p>
            <a:pPr>
              <a:lnSpc>
                <a:spcPct val="90000"/>
              </a:lnSpc>
              <a:buFont typeface="Wingdings" pitchFamily="2" charset="2"/>
              <a:buNone/>
            </a:pPr>
            <a:r>
              <a:rPr lang="en-US" sz="2000">
                <a:ea typeface="宋体" pitchFamily="2" charset="-122"/>
              </a:rPr>
              <a:t>{</a:t>
            </a:r>
          </a:p>
          <a:p>
            <a:pPr>
              <a:lnSpc>
                <a:spcPct val="90000"/>
              </a:lnSpc>
              <a:buFont typeface="Wingdings" pitchFamily="2" charset="2"/>
              <a:buNone/>
            </a:pPr>
            <a:r>
              <a:rPr lang="en-US" sz="2000">
                <a:ea typeface="宋体" pitchFamily="2" charset="-122"/>
              </a:rPr>
              <a:t>	int 	count = 0;</a:t>
            </a:r>
          </a:p>
          <a:p>
            <a:pPr>
              <a:lnSpc>
                <a:spcPct val="90000"/>
              </a:lnSpc>
              <a:buFont typeface="Wingdings" pitchFamily="2" charset="2"/>
              <a:buNone/>
            </a:pPr>
            <a:r>
              <a:rPr lang="en-US" sz="2000">
                <a:ea typeface="宋体" pitchFamily="2" charset="-122"/>
              </a:rPr>
              <a:t>	char  yn;                              /*</a:t>
            </a:r>
            <a:r>
              <a:rPr lang="zh-CN" altLang="en-US" sz="2000">
                <a:ea typeface="宋体" pitchFamily="2" charset="-122"/>
              </a:rPr>
              <a:t>变量</a:t>
            </a:r>
            <a:r>
              <a:rPr lang="en-US" sz="2000">
                <a:ea typeface="宋体" pitchFamily="2" charset="-122"/>
              </a:rPr>
              <a:t>yn</a:t>
            </a:r>
            <a:r>
              <a:rPr lang="zh-CN" altLang="en-US" sz="2000">
                <a:ea typeface="宋体" pitchFamily="2" charset="-122"/>
              </a:rPr>
              <a:t>代表</a:t>
            </a:r>
            <a:r>
              <a:rPr lang="en-US" sz="2000">
                <a:ea typeface="宋体" pitchFamily="2" charset="-122"/>
              </a:rPr>
              <a:t>yes</a:t>
            </a:r>
            <a:r>
              <a:rPr lang="zh-CN" altLang="en-US" sz="2000">
                <a:ea typeface="宋体" pitchFamily="2" charset="-122"/>
              </a:rPr>
              <a:t>或</a:t>
            </a:r>
            <a:r>
              <a:rPr lang="en-US" sz="2000">
                <a:ea typeface="宋体" pitchFamily="2" charset="-122"/>
              </a:rPr>
              <a:t>no*/</a:t>
            </a:r>
          </a:p>
          <a:p>
            <a:pPr>
              <a:lnSpc>
                <a:spcPct val="90000"/>
              </a:lnSpc>
              <a:buFont typeface="Wingdings" pitchFamily="2" charset="2"/>
              <a:buNone/>
            </a:pPr>
            <a:r>
              <a:rPr lang="en-US" sz="2000">
                <a:ea typeface="宋体" pitchFamily="2" charset="-122"/>
              </a:rPr>
              <a:t>	printf("Please choose the department name(CS/MA/IS): "); </a:t>
            </a:r>
          </a:p>
          <a:p>
            <a:pPr>
              <a:lnSpc>
                <a:spcPct val="90000"/>
              </a:lnSpc>
              <a:buFont typeface="Wingdings" pitchFamily="2" charset="2"/>
              <a:buNone/>
            </a:pPr>
            <a:r>
              <a:rPr lang="en-US" sz="2000">
                <a:ea typeface="宋体" pitchFamily="2" charset="-122"/>
              </a:rPr>
              <a:t>	scanf("%s", deptname);                 /*</a:t>
            </a:r>
            <a:r>
              <a:rPr lang="zh-CN" altLang="en-US" sz="2000">
                <a:ea typeface="宋体" pitchFamily="2" charset="-122"/>
              </a:rPr>
              <a:t>为主变量</a:t>
            </a:r>
            <a:r>
              <a:rPr lang="en-US" sz="2000">
                <a:ea typeface="宋体" pitchFamily="2" charset="-122"/>
              </a:rPr>
              <a:t>deptname</a:t>
            </a:r>
            <a:r>
              <a:rPr lang="zh-CN" altLang="en-US" sz="2000">
                <a:ea typeface="宋体" pitchFamily="2" charset="-122"/>
              </a:rPr>
              <a:t>赋值*</a:t>
            </a:r>
            <a:r>
              <a:rPr lang="en-US" sz="2000">
                <a:ea typeface="宋体" pitchFamily="2" charset="-122"/>
              </a:rPr>
              <a:t>/</a:t>
            </a:r>
          </a:p>
          <a:p>
            <a:pPr>
              <a:lnSpc>
                <a:spcPct val="90000"/>
              </a:lnSpc>
              <a:buFont typeface="Wingdings" pitchFamily="2" charset="2"/>
              <a:buNone/>
            </a:pPr>
            <a:r>
              <a:rPr lang="en-US" sz="2000">
                <a:ea typeface="宋体" pitchFamily="2" charset="-122"/>
              </a:rPr>
              <a:t>	EXEC SQL CONNECT TO TEST@localhost:54321 USER</a:t>
            </a:r>
          </a:p>
          <a:p>
            <a:pPr>
              <a:lnSpc>
                <a:spcPct val="90000"/>
              </a:lnSpc>
              <a:buFont typeface="Wingdings" pitchFamily="2" charset="2"/>
              <a:buNone/>
            </a:pPr>
            <a:r>
              <a:rPr lang="en-US" sz="2000">
                <a:ea typeface="宋体" pitchFamily="2" charset="-122"/>
              </a:rPr>
              <a:t>      "SYSTEM" /"MANAGER";         /*</a:t>
            </a:r>
            <a:r>
              <a:rPr lang="zh-CN" altLang="en-US" sz="2000">
                <a:ea typeface="宋体" pitchFamily="2" charset="-122"/>
              </a:rPr>
              <a:t>连接数据库</a:t>
            </a:r>
            <a:r>
              <a:rPr lang="en-US" sz="2000">
                <a:ea typeface="宋体" pitchFamily="2" charset="-122"/>
              </a:rPr>
              <a:t>TEST*/</a:t>
            </a:r>
          </a:p>
          <a:p>
            <a:pPr>
              <a:lnSpc>
                <a:spcPct val="90000"/>
              </a:lnSpc>
              <a:buFont typeface="Wingdings" pitchFamily="2" charset="2"/>
              <a:buNone/>
            </a:pPr>
            <a:r>
              <a:rPr lang="en-US" sz="2000">
                <a:ea typeface="宋体" pitchFamily="2" charset="-122"/>
              </a:rPr>
              <a:t>	EXEC SQL DECLARE SX CURSOR FOR   /*</a:t>
            </a:r>
            <a:r>
              <a:rPr lang="zh-CN" altLang="en-US" sz="2000">
                <a:ea typeface="宋体" pitchFamily="2" charset="-122"/>
              </a:rPr>
              <a:t>定义游标*</a:t>
            </a:r>
            <a:r>
              <a:rPr lang="en-US" sz="2000">
                <a:ea typeface="宋体" pitchFamily="2" charset="-122"/>
              </a:rPr>
              <a:t>/</a:t>
            </a:r>
          </a:p>
          <a:p>
            <a:pPr>
              <a:lnSpc>
                <a:spcPct val="90000"/>
              </a:lnSpc>
              <a:buFont typeface="Wingdings" pitchFamily="2" charset="2"/>
              <a:buNone/>
            </a:pPr>
            <a:r>
              <a:rPr lang="en-US" sz="2000">
                <a:ea typeface="宋体" pitchFamily="2" charset="-122"/>
              </a:rPr>
              <a:t>		SELECT Sno, Sname, Ssex, Sage   /*SX</a:t>
            </a:r>
            <a:r>
              <a:rPr lang="zh-CN" altLang="en-US" sz="2000">
                <a:ea typeface="宋体" pitchFamily="2" charset="-122"/>
              </a:rPr>
              <a:t>对应语句的执行结果*</a:t>
            </a:r>
            <a:r>
              <a:rPr lang="en-US" sz="2000">
                <a:ea typeface="宋体" pitchFamily="2" charset="-122"/>
              </a:rPr>
              <a:t>/</a:t>
            </a:r>
          </a:p>
          <a:p>
            <a:pPr>
              <a:lnSpc>
                <a:spcPct val="90000"/>
              </a:lnSpc>
              <a:buFont typeface="Wingdings" pitchFamily="2" charset="2"/>
              <a:buNone/>
            </a:pPr>
            <a:r>
              <a:rPr lang="en-US" sz="2000">
                <a:ea typeface="宋体" pitchFamily="2" charset="-122"/>
              </a:rPr>
              <a:t>		FROM Student</a:t>
            </a:r>
          </a:p>
          <a:p>
            <a:pPr>
              <a:lnSpc>
                <a:spcPct val="90000"/>
              </a:lnSpc>
              <a:buFont typeface="Wingdings" pitchFamily="2" charset="2"/>
              <a:buNone/>
            </a:pPr>
            <a:r>
              <a:rPr lang="en-US" sz="2000">
                <a:ea typeface="宋体" pitchFamily="2" charset="-122"/>
              </a:rPr>
              <a:t>		WHERE SDept = :deptname;</a:t>
            </a:r>
          </a:p>
          <a:p>
            <a:pPr>
              <a:lnSpc>
                <a:spcPct val="90000"/>
              </a:lnSpc>
              <a:buFont typeface="Wingdings" pitchFamily="2" charset="2"/>
              <a:buNone/>
            </a:pPr>
            <a:r>
              <a:rPr lang="en-US" sz="2000">
                <a:ea typeface="宋体" pitchFamily="2" charset="-122"/>
              </a:rPr>
              <a:t>	EXEC SQL OPEN SX;        /*</a:t>
            </a:r>
            <a:r>
              <a:rPr lang="zh-CN" altLang="en-US" sz="2000">
                <a:ea typeface="宋体" pitchFamily="2" charset="-122"/>
              </a:rPr>
              <a:t>打开游标</a:t>
            </a:r>
            <a:r>
              <a:rPr lang="en-US" sz="2000">
                <a:ea typeface="宋体" pitchFamily="2" charset="-122"/>
              </a:rPr>
              <a:t>SX</a:t>
            </a:r>
            <a:r>
              <a:rPr lang="zh-CN" altLang="en-US" sz="2000">
                <a:ea typeface="宋体" pitchFamily="2" charset="-122"/>
              </a:rPr>
              <a:t>便指向查询结果的第一行*</a:t>
            </a:r>
            <a:r>
              <a:rPr lang="en-US" sz="2000">
                <a:ea typeface="宋体" pitchFamily="2"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r>
              <a:rPr lang="en-US" sz="3200">
                <a:ea typeface="宋体" pitchFamily="2" charset="-122"/>
              </a:rPr>
              <a:t>5</a:t>
            </a:r>
            <a:r>
              <a:rPr lang="zh-CN" altLang="en-US" sz="3200">
                <a:ea typeface="宋体" pitchFamily="2" charset="-122"/>
              </a:rPr>
              <a:t>、程序实例</a:t>
            </a:r>
          </a:p>
        </p:txBody>
      </p:sp>
      <p:sp>
        <p:nvSpPr>
          <p:cNvPr id="46083" name="Rectangle 3"/>
          <p:cNvSpPr>
            <a:spLocks noGrp="1" noChangeArrowheads="1"/>
          </p:cNvSpPr>
          <p:nvPr>
            <p:ph type="body" idx="1"/>
          </p:nvPr>
        </p:nvSpPr>
        <p:spPr>
          <a:xfrm>
            <a:off x="457200" y="1196975"/>
            <a:ext cx="8229600" cy="5113338"/>
          </a:xfrm>
        </p:spPr>
        <p:txBody>
          <a:bodyPr/>
          <a:lstStyle/>
          <a:p>
            <a:pPr>
              <a:lnSpc>
                <a:spcPct val="105000"/>
              </a:lnSpc>
              <a:spcBef>
                <a:spcPct val="0"/>
              </a:spcBef>
              <a:buFont typeface="Wingdings" pitchFamily="2" charset="2"/>
              <a:buNone/>
            </a:pPr>
            <a:r>
              <a:rPr lang="en-US" sz="1800" b="1">
                <a:ea typeface="宋体" pitchFamily="2" charset="-122"/>
              </a:rPr>
              <a:t>for ( ; ; )                      	/*</a:t>
            </a:r>
            <a:r>
              <a:rPr lang="zh-CN" altLang="en-US" sz="1800" b="1">
                <a:ea typeface="宋体" pitchFamily="2" charset="-122"/>
              </a:rPr>
              <a:t>用循环结构逐条处理结果集中的记录*</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a:t>
            </a:r>
          </a:p>
          <a:p>
            <a:pPr>
              <a:lnSpc>
                <a:spcPct val="105000"/>
              </a:lnSpc>
              <a:spcBef>
                <a:spcPct val="0"/>
              </a:spcBef>
              <a:buFont typeface="Wingdings" pitchFamily="2" charset="2"/>
              <a:buNone/>
            </a:pPr>
            <a:r>
              <a:rPr lang="en-US" sz="1800" b="1">
                <a:ea typeface="宋体" pitchFamily="2" charset="-122"/>
              </a:rPr>
              <a:t>	EXEC SQL FETCH SX INTO :HSno, :HSname, :HSsex,:HSage;</a:t>
            </a:r>
          </a:p>
          <a:p>
            <a:pPr>
              <a:lnSpc>
                <a:spcPct val="105000"/>
              </a:lnSpc>
              <a:spcBef>
                <a:spcPct val="0"/>
              </a:spcBef>
              <a:buFont typeface="Wingdings" pitchFamily="2" charset="2"/>
              <a:buNone/>
            </a:pPr>
            <a:r>
              <a:rPr lang="en-US" sz="1800" b="1">
                <a:ea typeface="宋体" pitchFamily="2" charset="-122"/>
              </a:rPr>
              <a:t> 				 /*</a:t>
            </a:r>
            <a:r>
              <a:rPr lang="zh-CN" altLang="en-US" sz="1800" b="1">
                <a:ea typeface="宋体" pitchFamily="2" charset="-122"/>
              </a:rPr>
              <a:t>推进游标，将当前数据放入主变量*</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if (sqlca.sqlcode != 0)     /* sqlcode != 0,</a:t>
            </a:r>
            <a:r>
              <a:rPr lang="zh-CN" altLang="en-US" sz="1800" b="1">
                <a:ea typeface="宋体" pitchFamily="2" charset="-122"/>
              </a:rPr>
              <a:t>表示操作不成功*</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break;              	/*</a:t>
            </a:r>
            <a:r>
              <a:rPr lang="zh-CN" altLang="en-US" sz="1800" b="1">
                <a:ea typeface="宋体" pitchFamily="2" charset="-122"/>
              </a:rPr>
              <a:t>利用</a:t>
            </a:r>
            <a:r>
              <a:rPr lang="en-US" sz="1800" b="1">
                <a:ea typeface="宋体" pitchFamily="2" charset="-122"/>
              </a:rPr>
              <a:t>SQLCA</a:t>
            </a:r>
            <a:r>
              <a:rPr lang="zh-CN" altLang="en-US" sz="1800" b="1">
                <a:ea typeface="宋体" pitchFamily="2" charset="-122"/>
              </a:rPr>
              <a:t>中的状态信息决定何时退出循环*</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if(count++ == 0)             /*</a:t>
            </a:r>
            <a:r>
              <a:rPr lang="zh-CN" altLang="en-US" sz="1800" b="1">
                <a:ea typeface="宋体" pitchFamily="2" charset="-122"/>
              </a:rPr>
              <a:t>如果是第一行的话，先打出行头*</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printf("\n%-10s %-20s %-10s %-10s\n", "Sno", "Sname", "Ssex", "Sage");</a:t>
            </a:r>
          </a:p>
          <a:p>
            <a:pPr>
              <a:lnSpc>
                <a:spcPct val="105000"/>
              </a:lnSpc>
              <a:spcBef>
                <a:spcPct val="0"/>
              </a:spcBef>
              <a:buFont typeface="Wingdings" pitchFamily="2" charset="2"/>
              <a:buNone/>
            </a:pPr>
            <a:r>
              <a:rPr lang="en-US" sz="1800" b="1">
                <a:ea typeface="宋体" pitchFamily="2" charset="-122"/>
              </a:rPr>
              <a:t>	  printf("%-10s %-20s %-10s %-10d\n", HSno, HSname, HSsex, HSage);  </a:t>
            </a:r>
          </a:p>
          <a:p>
            <a:pPr>
              <a:lnSpc>
                <a:spcPct val="105000"/>
              </a:lnSpc>
              <a:spcBef>
                <a:spcPct val="0"/>
              </a:spcBef>
              <a:buFont typeface="Wingdings" pitchFamily="2" charset="2"/>
              <a:buNone/>
            </a:pPr>
            <a:r>
              <a:rPr lang="en-US" sz="1800" b="1">
                <a:ea typeface="宋体" pitchFamily="2" charset="-122"/>
              </a:rPr>
              <a:t>					/*</a:t>
            </a:r>
            <a:r>
              <a:rPr lang="zh-CN" altLang="en-US" sz="1800" b="1">
                <a:ea typeface="宋体" pitchFamily="2" charset="-122"/>
              </a:rPr>
              <a:t>打印查询结果*</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printf("UPDATE AGE(y/n)?"); /*</a:t>
            </a:r>
            <a:r>
              <a:rPr lang="zh-CN" altLang="en-US" sz="1800" b="1">
                <a:ea typeface="宋体" pitchFamily="2" charset="-122"/>
              </a:rPr>
              <a:t>询问用户是否要更新该学生的年龄*</a:t>
            </a:r>
            <a:r>
              <a:rPr lang="en-US" sz="1800" b="1">
                <a:ea typeface="宋体" pitchFamily="2" charset="-122"/>
              </a:rPr>
              <a:t>/</a:t>
            </a:r>
          </a:p>
          <a:p>
            <a:pPr>
              <a:lnSpc>
                <a:spcPct val="105000"/>
              </a:lnSpc>
              <a:spcBef>
                <a:spcPct val="0"/>
              </a:spcBef>
              <a:buFont typeface="Wingdings" pitchFamily="2" charset="2"/>
              <a:buNone/>
            </a:pPr>
            <a:r>
              <a:rPr lang="en-US" sz="1800" b="1">
                <a:ea typeface="宋体" pitchFamily="2" charset="-122"/>
              </a:rPr>
              <a:t>	 do{                     </a:t>
            </a:r>
          </a:p>
          <a:p>
            <a:pPr>
              <a:lnSpc>
                <a:spcPct val="105000"/>
              </a:lnSpc>
              <a:spcBef>
                <a:spcPct val="0"/>
              </a:spcBef>
              <a:buFont typeface="Wingdings" pitchFamily="2" charset="2"/>
              <a:buNone/>
            </a:pPr>
            <a:r>
              <a:rPr lang="en-US" sz="1800" b="1">
                <a:ea typeface="宋体" pitchFamily="2" charset="-122"/>
              </a:rPr>
              <a:t>	  	scanf("%c",&amp;yn);</a:t>
            </a:r>
          </a:p>
          <a:p>
            <a:pPr>
              <a:lnSpc>
                <a:spcPct val="105000"/>
              </a:lnSpc>
              <a:spcBef>
                <a:spcPct val="0"/>
              </a:spcBef>
              <a:buFont typeface="Wingdings" pitchFamily="2" charset="2"/>
              <a:buNone/>
            </a:pPr>
            <a:r>
              <a:rPr lang="en-US" sz="1800" b="1">
                <a:ea typeface="宋体" pitchFamily="2" charset="-122"/>
              </a:rPr>
              <a:t>	  }</a:t>
            </a:r>
          </a:p>
          <a:p>
            <a:pPr>
              <a:lnSpc>
                <a:spcPct val="105000"/>
              </a:lnSpc>
              <a:spcBef>
                <a:spcPct val="0"/>
              </a:spcBef>
              <a:buFont typeface="Wingdings" pitchFamily="2" charset="2"/>
              <a:buNone/>
            </a:pPr>
            <a:r>
              <a:rPr lang="en-US" sz="1800" b="1">
                <a:ea typeface="宋体" pitchFamily="2" charset="-122"/>
              </a:rPr>
              <a:t>	  while(yn != 'N' &amp;&amp; yn != 'n' &amp;&amp; yn != 'Y' &amp;&amp; yn != 'y');</a:t>
            </a:r>
            <a:endParaRPr lang="en-US" sz="2000" b="1">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r>
              <a:rPr lang="en-US" sz="3200">
                <a:ea typeface="宋体" pitchFamily="2" charset="-122"/>
              </a:rPr>
              <a:t>5</a:t>
            </a:r>
            <a:r>
              <a:rPr lang="zh-CN" altLang="en-US" sz="3200">
                <a:ea typeface="宋体" pitchFamily="2" charset="-122"/>
              </a:rPr>
              <a:t>、程序实例</a:t>
            </a:r>
          </a:p>
        </p:txBody>
      </p:sp>
      <p:sp>
        <p:nvSpPr>
          <p:cNvPr id="47107" name="Rectangle 3"/>
          <p:cNvSpPr>
            <a:spLocks noGrp="1" noChangeArrowheads="1"/>
          </p:cNvSpPr>
          <p:nvPr>
            <p:ph type="body" idx="1"/>
          </p:nvPr>
        </p:nvSpPr>
        <p:spPr>
          <a:xfrm>
            <a:off x="457200" y="1196975"/>
            <a:ext cx="8229600" cy="4824413"/>
          </a:xfrm>
        </p:spPr>
        <p:txBody>
          <a:bodyPr/>
          <a:lstStyle/>
          <a:p>
            <a:pPr>
              <a:lnSpc>
                <a:spcPct val="110000"/>
              </a:lnSpc>
              <a:spcBef>
                <a:spcPct val="0"/>
              </a:spcBef>
              <a:buFont typeface="Wingdings" pitchFamily="2" charset="2"/>
              <a:buNone/>
            </a:pPr>
            <a:r>
              <a:rPr lang="zh-CN" altLang="en-US" sz="2000">
                <a:ea typeface="宋体" pitchFamily="2" charset="-122"/>
              </a:rPr>
              <a:t>	</a:t>
            </a:r>
            <a:r>
              <a:rPr lang="en-US" sz="2000">
                <a:ea typeface="宋体" pitchFamily="2" charset="-122"/>
              </a:rPr>
              <a:t>if (yn == 'y' || yn == 'Y')                 /*</a:t>
            </a:r>
            <a:r>
              <a:rPr lang="zh-CN" altLang="en-US" sz="2000">
                <a:ea typeface="宋体" pitchFamily="2" charset="-122"/>
              </a:rPr>
              <a:t>如果选择更新操作*</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		{</a:t>
            </a:r>
          </a:p>
          <a:p>
            <a:pPr>
              <a:lnSpc>
                <a:spcPct val="110000"/>
              </a:lnSpc>
              <a:spcBef>
                <a:spcPct val="0"/>
              </a:spcBef>
              <a:buFont typeface="Wingdings" pitchFamily="2" charset="2"/>
              <a:buNone/>
            </a:pPr>
            <a:r>
              <a:rPr lang="en-US" sz="2000">
                <a:ea typeface="宋体" pitchFamily="2" charset="-122"/>
              </a:rPr>
              <a:t>		 printf("INPUT NEW AGE:");</a:t>
            </a:r>
          </a:p>
          <a:p>
            <a:pPr>
              <a:lnSpc>
                <a:spcPct val="110000"/>
              </a:lnSpc>
              <a:spcBef>
                <a:spcPct val="0"/>
              </a:spcBef>
              <a:buFont typeface="Wingdings" pitchFamily="2" charset="2"/>
              <a:buNone/>
            </a:pPr>
            <a:r>
              <a:rPr lang="en-US" sz="2000">
                <a:ea typeface="宋体" pitchFamily="2" charset="-122"/>
              </a:rPr>
              <a:t>		 scanf("%d",&amp;NEWAGE);          /*</a:t>
            </a:r>
            <a:r>
              <a:rPr lang="zh-CN" altLang="en-US" sz="2000">
                <a:ea typeface="宋体" pitchFamily="2" charset="-122"/>
              </a:rPr>
              <a:t>用户输入新年龄到主变量中*</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		 EXEC SQL UPDATE Student          	 /*</a:t>
            </a:r>
            <a:r>
              <a:rPr lang="zh-CN" altLang="en-US" sz="2000">
                <a:ea typeface="宋体" pitchFamily="2" charset="-122"/>
              </a:rPr>
              <a:t>嵌入式</a:t>
            </a:r>
            <a:r>
              <a:rPr lang="en-US" sz="2000">
                <a:ea typeface="宋体" pitchFamily="2" charset="-122"/>
              </a:rPr>
              <a:t>SQL*/</a:t>
            </a:r>
          </a:p>
          <a:p>
            <a:pPr>
              <a:lnSpc>
                <a:spcPct val="110000"/>
              </a:lnSpc>
              <a:spcBef>
                <a:spcPct val="0"/>
              </a:spcBef>
              <a:buFont typeface="Wingdings" pitchFamily="2" charset="2"/>
              <a:buNone/>
            </a:pPr>
            <a:r>
              <a:rPr lang="en-US" sz="2000">
                <a:ea typeface="宋体" pitchFamily="2" charset="-122"/>
              </a:rPr>
              <a:t>			SET Sage = :NEWAGE</a:t>
            </a:r>
          </a:p>
          <a:p>
            <a:pPr>
              <a:lnSpc>
                <a:spcPct val="110000"/>
              </a:lnSpc>
              <a:spcBef>
                <a:spcPct val="0"/>
              </a:spcBef>
              <a:buFont typeface="Wingdings" pitchFamily="2" charset="2"/>
              <a:buNone/>
            </a:pPr>
            <a:r>
              <a:rPr lang="en-US" sz="2000">
                <a:ea typeface="宋体" pitchFamily="2" charset="-122"/>
              </a:rPr>
              <a:t>			WHERE CURRENT OF SX ;</a:t>
            </a:r>
          </a:p>
          <a:p>
            <a:pPr>
              <a:lnSpc>
                <a:spcPct val="110000"/>
              </a:lnSpc>
              <a:spcBef>
                <a:spcPct val="0"/>
              </a:spcBef>
              <a:buFont typeface="Wingdings" pitchFamily="2" charset="2"/>
              <a:buNone/>
            </a:pPr>
            <a:r>
              <a:rPr lang="en-US" sz="2000">
                <a:ea typeface="宋体" pitchFamily="2" charset="-122"/>
              </a:rPr>
              <a:t>		}                 /*</a:t>
            </a:r>
            <a:r>
              <a:rPr lang="zh-CN" altLang="en-US" sz="2000">
                <a:ea typeface="宋体" pitchFamily="2" charset="-122"/>
              </a:rPr>
              <a:t>对当前游标指向的学生年龄进行更新*</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a:t>
            </a:r>
          </a:p>
          <a:p>
            <a:pPr>
              <a:lnSpc>
                <a:spcPct val="110000"/>
              </a:lnSpc>
              <a:spcBef>
                <a:spcPct val="0"/>
              </a:spcBef>
              <a:buFont typeface="Wingdings" pitchFamily="2" charset="2"/>
              <a:buNone/>
            </a:pPr>
            <a:endParaRPr lang="en-US" sz="2000">
              <a:ea typeface="宋体" pitchFamily="2" charset="-122"/>
            </a:endParaRPr>
          </a:p>
          <a:p>
            <a:pPr>
              <a:lnSpc>
                <a:spcPct val="110000"/>
              </a:lnSpc>
              <a:spcBef>
                <a:spcPct val="0"/>
              </a:spcBef>
              <a:buFont typeface="Wingdings" pitchFamily="2" charset="2"/>
              <a:buNone/>
            </a:pPr>
            <a:r>
              <a:rPr lang="en-US" sz="2000">
                <a:ea typeface="宋体" pitchFamily="2" charset="-122"/>
              </a:rPr>
              <a:t>     EXEC SQL CLOSE SX;           /*</a:t>
            </a:r>
            <a:r>
              <a:rPr lang="zh-CN" altLang="en-US" sz="2000">
                <a:ea typeface="宋体" pitchFamily="2" charset="-122"/>
              </a:rPr>
              <a:t>关闭游标</a:t>
            </a:r>
            <a:r>
              <a:rPr lang="en-US" sz="2000">
                <a:ea typeface="宋体" pitchFamily="2" charset="-122"/>
              </a:rPr>
              <a:t>SX</a:t>
            </a:r>
            <a:r>
              <a:rPr lang="zh-CN" altLang="en-US" sz="2000">
                <a:ea typeface="宋体" pitchFamily="2" charset="-122"/>
              </a:rPr>
              <a:t>不再和查询结果对应*</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	EXEC SQL COMMIT WORK;                           /*</a:t>
            </a:r>
            <a:r>
              <a:rPr lang="zh-CN" altLang="en-US" sz="2000">
                <a:ea typeface="宋体" pitchFamily="2" charset="-122"/>
              </a:rPr>
              <a:t>提交更新*</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	EXEC SQL DISCONNECT TEST;                  /*</a:t>
            </a:r>
            <a:r>
              <a:rPr lang="zh-CN" altLang="en-US" sz="2000">
                <a:ea typeface="宋体" pitchFamily="2" charset="-122"/>
              </a:rPr>
              <a:t>断开数据库连接*</a:t>
            </a:r>
            <a:r>
              <a:rPr lang="en-US" sz="2000">
                <a:ea typeface="宋体" pitchFamily="2" charset="-122"/>
              </a:rPr>
              <a:t>/</a:t>
            </a:r>
          </a:p>
          <a:p>
            <a:pPr>
              <a:lnSpc>
                <a:spcPct val="110000"/>
              </a:lnSpc>
              <a:spcBef>
                <a:spcPct val="0"/>
              </a:spcBef>
              <a:buFont typeface="Wingdings" pitchFamily="2" charset="2"/>
              <a:buNone/>
            </a:pPr>
            <a:r>
              <a:rPr lang="en-US" sz="2000">
                <a:ea typeface="宋体"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嵌入式</a:t>
            </a:r>
            <a:r>
              <a:rPr lang="en-US" sz="3200">
                <a:latin typeface="黑体" pitchFamily="2" charset="-122"/>
                <a:ea typeface="黑体" pitchFamily="2" charset="-122"/>
              </a:rPr>
              <a:t>SQL</a:t>
            </a:r>
          </a:p>
        </p:txBody>
      </p:sp>
      <p:sp>
        <p:nvSpPr>
          <p:cNvPr id="48131" name="Rectangle 3"/>
          <p:cNvSpPr>
            <a:spLocks noGrp="1" noChangeArrowheads="1"/>
          </p:cNvSpPr>
          <p:nvPr>
            <p:ph type="body" idx="1"/>
          </p:nvPr>
        </p:nvSpPr>
        <p:spPr>
          <a:xfrm>
            <a:off x="1176338" y="981075"/>
            <a:ext cx="6635750" cy="3457575"/>
          </a:xfrm>
        </p:spPr>
        <p:txBody>
          <a:bodyPr/>
          <a:lstStyle/>
          <a:p>
            <a:pPr>
              <a:lnSpc>
                <a:spcPct val="140000"/>
              </a:lnSpc>
            </a:pPr>
            <a:r>
              <a:rPr lang="zh-CN" altLang="en-US" b="1">
                <a:ea typeface="宋体" pitchFamily="2" charset="-122"/>
              </a:rPr>
              <a:t>嵌入式</a:t>
            </a:r>
            <a:r>
              <a:rPr lang="en-US" b="1">
                <a:ea typeface="宋体" pitchFamily="2" charset="-122"/>
              </a:rPr>
              <a:t>SQL</a:t>
            </a:r>
            <a:r>
              <a:rPr lang="zh-CN" altLang="en-US" b="1">
                <a:ea typeface="宋体" pitchFamily="2" charset="-122"/>
              </a:rPr>
              <a:t>的处理过程</a:t>
            </a:r>
          </a:p>
          <a:p>
            <a:pPr>
              <a:lnSpc>
                <a:spcPct val="140000"/>
              </a:lnSpc>
            </a:pPr>
            <a:r>
              <a:rPr lang="zh-CN" altLang="en-US" b="1">
                <a:ea typeface="宋体" pitchFamily="2" charset="-122"/>
              </a:rPr>
              <a:t>嵌入式</a:t>
            </a:r>
            <a:r>
              <a:rPr lang="en-US" b="1">
                <a:ea typeface="宋体" pitchFamily="2" charset="-122"/>
              </a:rPr>
              <a:t>SQL</a:t>
            </a:r>
            <a:r>
              <a:rPr lang="zh-CN" altLang="en-US" b="1">
                <a:ea typeface="宋体" pitchFamily="2" charset="-122"/>
              </a:rPr>
              <a:t>语句与主语言之间的通信</a:t>
            </a:r>
          </a:p>
          <a:p>
            <a:pPr>
              <a:lnSpc>
                <a:spcPct val="140000"/>
              </a:lnSpc>
            </a:pPr>
            <a:r>
              <a:rPr lang="zh-CN" altLang="en-US" b="1">
                <a:ea typeface="宋体" pitchFamily="2" charset="-122"/>
              </a:rPr>
              <a:t>不使用游标的</a:t>
            </a:r>
            <a:r>
              <a:rPr lang="en-US" b="1">
                <a:ea typeface="宋体" pitchFamily="2" charset="-122"/>
              </a:rPr>
              <a:t>SQL</a:t>
            </a:r>
            <a:r>
              <a:rPr lang="zh-CN" altLang="en-US" b="1">
                <a:ea typeface="宋体" pitchFamily="2" charset="-122"/>
              </a:rPr>
              <a:t>语句</a:t>
            </a:r>
          </a:p>
          <a:p>
            <a:pPr>
              <a:lnSpc>
                <a:spcPct val="140000"/>
              </a:lnSpc>
            </a:pPr>
            <a:r>
              <a:rPr lang="zh-CN" altLang="en-US" b="1">
                <a:ea typeface="宋体" pitchFamily="2" charset="-122"/>
              </a:rPr>
              <a:t>使用游标的</a:t>
            </a:r>
            <a:r>
              <a:rPr lang="en-US" b="1">
                <a:ea typeface="宋体" pitchFamily="2" charset="-122"/>
              </a:rPr>
              <a:t>SQL</a:t>
            </a:r>
            <a:r>
              <a:rPr lang="zh-CN" altLang="en-US" b="1">
                <a:ea typeface="宋体" pitchFamily="2" charset="-122"/>
              </a:rPr>
              <a:t>语句</a:t>
            </a:r>
          </a:p>
          <a:p>
            <a:pPr>
              <a:lnSpc>
                <a:spcPct val="140000"/>
              </a:lnSpc>
            </a:pPr>
            <a:r>
              <a:rPr lang="zh-CN" altLang="en-US" b="1">
                <a:solidFill>
                  <a:srgbClr val="0033CC"/>
                </a:solidFill>
                <a:ea typeface="宋体" pitchFamily="2" charset="-122"/>
              </a:rPr>
              <a:t>动态</a:t>
            </a:r>
            <a:r>
              <a:rPr lang="en-US" b="1">
                <a:solidFill>
                  <a:srgbClr val="0033CC"/>
                </a:solidFill>
                <a:ea typeface="宋体" pitchFamily="2" charset="-122"/>
              </a:rPr>
              <a:t>SQL</a:t>
            </a:r>
            <a:endParaRPr lang="en-US" b="1">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4925" y="201613"/>
            <a:ext cx="2665413" cy="563562"/>
          </a:xfrm>
        </p:spPr>
        <p:txBody>
          <a:bodyPr/>
          <a:lstStyle/>
          <a:p>
            <a:pPr algn="l"/>
            <a:r>
              <a:rPr lang="zh-CN" altLang="en-US" sz="3200">
                <a:latin typeface="黑体" pitchFamily="2" charset="-122"/>
                <a:ea typeface="黑体" pitchFamily="2" charset="-122"/>
              </a:rPr>
              <a:t>动态</a:t>
            </a:r>
            <a:r>
              <a:rPr lang="en-US" sz="3200">
                <a:latin typeface="黑体" pitchFamily="2" charset="-122"/>
                <a:ea typeface="黑体" pitchFamily="2" charset="-122"/>
              </a:rPr>
              <a:t>SQL</a:t>
            </a:r>
          </a:p>
        </p:txBody>
      </p:sp>
      <p:sp>
        <p:nvSpPr>
          <p:cNvPr id="49155" name="Rectangle 3"/>
          <p:cNvSpPr>
            <a:spLocks noGrp="1" noChangeArrowheads="1"/>
          </p:cNvSpPr>
          <p:nvPr>
            <p:ph type="body" sz="half" idx="1"/>
          </p:nvPr>
        </p:nvSpPr>
        <p:spPr>
          <a:xfrm>
            <a:off x="457200" y="1125538"/>
            <a:ext cx="8075613" cy="4495800"/>
          </a:xfrm>
        </p:spPr>
        <p:txBody>
          <a:bodyPr/>
          <a:lstStyle/>
          <a:p>
            <a:pPr>
              <a:lnSpc>
                <a:spcPct val="150000"/>
              </a:lnSpc>
            </a:pPr>
            <a:r>
              <a:rPr lang="zh-CN" altLang="en-US" sz="2400" b="1">
                <a:ea typeface="宋体" pitchFamily="2" charset="-122"/>
              </a:rPr>
              <a:t>静态嵌入式</a:t>
            </a:r>
            <a:r>
              <a:rPr lang="en-US" sz="2400" b="1">
                <a:ea typeface="宋体" pitchFamily="2" charset="-122"/>
              </a:rPr>
              <a:t>SQL</a:t>
            </a:r>
          </a:p>
          <a:p>
            <a:pPr lvl="1">
              <a:lnSpc>
                <a:spcPct val="150000"/>
              </a:lnSpc>
            </a:pPr>
            <a:r>
              <a:rPr lang="zh-CN" altLang="en-US" sz="2200">
                <a:ea typeface="宋体" pitchFamily="2" charset="-122"/>
              </a:rPr>
              <a:t>静态嵌入式</a:t>
            </a:r>
            <a:r>
              <a:rPr lang="en-US" sz="2200">
                <a:ea typeface="宋体" pitchFamily="2" charset="-122"/>
              </a:rPr>
              <a:t>SQL</a:t>
            </a:r>
            <a:r>
              <a:rPr lang="zh-CN" altLang="en-US" sz="2200">
                <a:ea typeface="宋体" pitchFamily="2" charset="-122"/>
              </a:rPr>
              <a:t>语句能够满足一般要求 </a:t>
            </a:r>
          </a:p>
          <a:p>
            <a:pPr lvl="1">
              <a:lnSpc>
                <a:spcPct val="150000"/>
              </a:lnSpc>
            </a:pPr>
            <a:r>
              <a:rPr lang="zh-CN" altLang="en-US" sz="2200">
                <a:ea typeface="宋体" pitchFamily="2" charset="-122"/>
              </a:rPr>
              <a:t>无法满足要到执行时才能够确定要提交的</a:t>
            </a:r>
            <a:r>
              <a:rPr lang="en-US" sz="2200">
                <a:ea typeface="宋体" pitchFamily="2" charset="-122"/>
              </a:rPr>
              <a:t>SQL</a:t>
            </a:r>
            <a:r>
              <a:rPr lang="zh-CN" altLang="en-US" sz="2200">
                <a:ea typeface="宋体" pitchFamily="2" charset="-122"/>
              </a:rPr>
              <a:t>语句 </a:t>
            </a:r>
          </a:p>
          <a:p>
            <a:pPr>
              <a:lnSpc>
                <a:spcPct val="150000"/>
              </a:lnSpc>
            </a:pPr>
            <a:r>
              <a:rPr lang="zh-CN" altLang="en-US" sz="2400" b="1">
                <a:ea typeface="宋体" pitchFamily="2" charset="-122"/>
              </a:rPr>
              <a:t>动态嵌入式</a:t>
            </a:r>
            <a:r>
              <a:rPr lang="en-US" sz="2400" b="1">
                <a:ea typeface="宋体" pitchFamily="2" charset="-122"/>
              </a:rPr>
              <a:t>SQL</a:t>
            </a:r>
          </a:p>
          <a:p>
            <a:pPr lvl="1">
              <a:lnSpc>
                <a:spcPct val="150000"/>
              </a:lnSpc>
            </a:pPr>
            <a:r>
              <a:rPr lang="zh-CN" altLang="en-US" sz="2200">
                <a:ea typeface="宋体" pitchFamily="2" charset="-122"/>
              </a:rPr>
              <a:t>允许在程序运行过程中临时“</a:t>
            </a:r>
            <a:r>
              <a:rPr lang="zh-CN" altLang="en-US" sz="2200">
                <a:solidFill>
                  <a:srgbClr val="FF5050"/>
                </a:solidFill>
                <a:ea typeface="宋体" pitchFamily="2" charset="-122"/>
              </a:rPr>
              <a:t>组装</a:t>
            </a:r>
            <a:r>
              <a:rPr lang="zh-CN" altLang="en-US" sz="2200">
                <a:ea typeface="宋体" pitchFamily="2" charset="-122"/>
              </a:rPr>
              <a:t>”</a:t>
            </a:r>
            <a:r>
              <a:rPr lang="en-US" sz="2200">
                <a:ea typeface="宋体" pitchFamily="2" charset="-122"/>
              </a:rPr>
              <a:t>SQL</a:t>
            </a:r>
            <a:r>
              <a:rPr lang="zh-CN" altLang="en-US" sz="2200">
                <a:ea typeface="宋体" pitchFamily="2" charset="-122"/>
              </a:rPr>
              <a:t>语句</a:t>
            </a:r>
          </a:p>
          <a:p>
            <a:pPr lvl="1">
              <a:lnSpc>
                <a:spcPct val="150000"/>
              </a:lnSpc>
            </a:pPr>
            <a:r>
              <a:rPr lang="zh-CN" altLang="en-US" sz="2200">
                <a:ea typeface="宋体" pitchFamily="2" charset="-122"/>
              </a:rPr>
              <a:t>支持动态组装</a:t>
            </a:r>
            <a:r>
              <a:rPr lang="en-US" sz="2200">
                <a:ea typeface="宋体" pitchFamily="2" charset="-122"/>
              </a:rPr>
              <a:t>SQL</a:t>
            </a:r>
            <a:r>
              <a:rPr lang="zh-CN" altLang="en-US" sz="2200">
                <a:ea typeface="宋体" pitchFamily="2" charset="-122"/>
              </a:rPr>
              <a:t>语句和动态参数两种形式 </a:t>
            </a:r>
          </a:p>
          <a:p>
            <a:pPr>
              <a:lnSpc>
                <a:spcPct val="150000"/>
              </a:lnSpc>
            </a:pPr>
            <a:endParaRPr lang="zh-CN" altLang="en-US" sz="220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动态</a:t>
            </a:r>
            <a:r>
              <a:rPr lang="en-US" sz="3200">
                <a:latin typeface="黑体" pitchFamily="2" charset="-122"/>
                <a:ea typeface="黑体" pitchFamily="2" charset="-122"/>
              </a:rPr>
              <a:t>SQL</a:t>
            </a:r>
            <a:r>
              <a:rPr lang="zh-CN" altLang="en-US" sz="3200">
                <a:latin typeface="黑体" pitchFamily="2" charset="-122"/>
                <a:ea typeface="黑体" pitchFamily="2" charset="-122"/>
              </a:rPr>
              <a:t>简介</a:t>
            </a:r>
          </a:p>
        </p:txBody>
      </p:sp>
      <p:sp>
        <p:nvSpPr>
          <p:cNvPr id="50179" name="Rectangle 3"/>
          <p:cNvSpPr>
            <a:spLocks noGrp="1" noChangeArrowheads="1"/>
          </p:cNvSpPr>
          <p:nvPr>
            <p:ph type="body" idx="1"/>
          </p:nvPr>
        </p:nvSpPr>
        <p:spPr>
          <a:xfrm>
            <a:off x="817563" y="1196975"/>
            <a:ext cx="5122862" cy="1944688"/>
          </a:xfrm>
        </p:spPr>
        <p:txBody>
          <a:bodyPr/>
          <a:lstStyle/>
          <a:p>
            <a:pPr>
              <a:lnSpc>
                <a:spcPct val="160000"/>
              </a:lnSpc>
            </a:pPr>
            <a:r>
              <a:rPr lang="zh-CN" altLang="en-US">
                <a:ea typeface="宋体" pitchFamily="2" charset="-122"/>
              </a:rPr>
              <a:t>一、使用</a:t>
            </a:r>
            <a:r>
              <a:rPr lang="en-US">
                <a:ea typeface="宋体" pitchFamily="2" charset="-122"/>
              </a:rPr>
              <a:t>SQL</a:t>
            </a:r>
            <a:r>
              <a:rPr lang="zh-CN" altLang="en-US">
                <a:ea typeface="宋体" pitchFamily="2" charset="-122"/>
              </a:rPr>
              <a:t>语句主变量 </a:t>
            </a:r>
          </a:p>
          <a:p>
            <a:pPr>
              <a:lnSpc>
                <a:spcPct val="160000"/>
              </a:lnSpc>
            </a:pPr>
            <a:r>
              <a:rPr lang="zh-CN" altLang="en-US">
                <a:ea typeface="宋体" pitchFamily="2" charset="-122"/>
              </a:rPr>
              <a:t>二、动态参数</a:t>
            </a:r>
          </a:p>
          <a:p>
            <a:endParaRPr lang="zh-CN" altLang="en-US">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一、使用</a:t>
            </a:r>
            <a:r>
              <a:rPr lang="en-US" sz="3200">
                <a:latin typeface="黑体" pitchFamily="2" charset="-122"/>
                <a:ea typeface="黑体" pitchFamily="2" charset="-122"/>
              </a:rPr>
              <a:t>SQL</a:t>
            </a:r>
            <a:r>
              <a:rPr lang="zh-CN" altLang="en-US" sz="3200">
                <a:latin typeface="黑体" pitchFamily="2" charset="-122"/>
                <a:ea typeface="黑体" pitchFamily="2" charset="-122"/>
              </a:rPr>
              <a:t>语句主变量</a:t>
            </a:r>
          </a:p>
        </p:txBody>
      </p:sp>
      <p:sp>
        <p:nvSpPr>
          <p:cNvPr id="51203" name="Rectangle 3"/>
          <p:cNvSpPr>
            <a:spLocks noGrp="1" noChangeArrowheads="1"/>
          </p:cNvSpPr>
          <p:nvPr>
            <p:ph type="body" idx="1"/>
          </p:nvPr>
        </p:nvSpPr>
        <p:spPr>
          <a:xfrm>
            <a:off x="457200" y="1125538"/>
            <a:ext cx="8229600" cy="4495800"/>
          </a:xfrm>
        </p:spPr>
        <p:txBody>
          <a:bodyPr/>
          <a:lstStyle/>
          <a:p>
            <a:pPr>
              <a:lnSpc>
                <a:spcPct val="140000"/>
              </a:lnSpc>
            </a:pPr>
            <a:r>
              <a:rPr lang="en-US">
                <a:ea typeface="宋体" pitchFamily="2" charset="-122"/>
              </a:rPr>
              <a:t>SQL</a:t>
            </a:r>
            <a:r>
              <a:rPr lang="zh-CN" altLang="en-US">
                <a:ea typeface="宋体" pitchFamily="2" charset="-122"/>
              </a:rPr>
              <a:t>语句主变量：</a:t>
            </a:r>
          </a:p>
          <a:p>
            <a:pPr lvl="1">
              <a:lnSpc>
                <a:spcPct val="170000"/>
              </a:lnSpc>
            </a:pPr>
            <a:r>
              <a:rPr lang="zh-CN" altLang="en-US">
                <a:ea typeface="宋体" pitchFamily="2" charset="-122"/>
              </a:rPr>
              <a:t>程序主变量包含的内容是</a:t>
            </a:r>
            <a:r>
              <a:rPr lang="en-US">
                <a:ea typeface="宋体" pitchFamily="2" charset="-122"/>
              </a:rPr>
              <a:t>SQL</a:t>
            </a:r>
            <a:r>
              <a:rPr lang="zh-CN" altLang="en-US">
                <a:ea typeface="宋体" pitchFamily="2" charset="-122"/>
              </a:rPr>
              <a:t>语句的内容，而不是原来保存数据的输入或输出变量</a:t>
            </a:r>
          </a:p>
          <a:p>
            <a:pPr lvl="1">
              <a:lnSpc>
                <a:spcPct val="170000"/>
              </a:lnSpc>
            </a:pPr>
            <a:r>
              <a:rPr lang="en-US">
                <a:ea typeface="宋体" pitchFamily="2" charset="-122"/>
              </a:rPr>
              <a:t>SQL</a:t>
            </a:r>
            <a:r>
              <a:rPr lang="zh-CN" altLang="en-US">
                <a:ea typeface="宋体" pitchFamily="2" charset="-122"/>
              </a:rPr>
              <a:t>语句主变量在程序执行期间可以设定不同的</a:t>
            </a:r>
            <a:r>
              <a:rPr lang="en-US">
                <a:ea typeface="宋体" pitchFamily="2" charset="-122"/>
              </a:rPr>
              <a:t>SQL</a:t>
            </a:r>
            <a:r>
              <a:rPr lang="zh-CN" altLang="en-US">
                <a:ea typeface="宋体" pitchFamily="2" charset="-122"/>
              </a:rPr>
              <a:t>语句，然后立即执行 </a:t>
            </a:r>
          </a:p>
          <a:p>
            <a:pPr lvl="1">
              <a:buFont typeface="Wingdings" pitchFamily="2" charset="2"/>
              <a:buNone/>
            </a:pPr>
            <a:endParaRPr lang="zh-CN" altLang="en-US">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一、使用</a:t>
            </a:r>
            <a:r>
              <a:rPr lang="en-US" sz="3200">
                <a:latin typeface="黑体" pitchFamily="2" charset="-122"/>
                <a:ea typeface="黑体" pitchFamily="2" charset="-122"/>
              </a:rPr>
              <a:t>SQL</a:t>
            </a:r>
            <a:r>
              <a:rPr lang="zh-CN" altLang="en-US" sz="3200">
                <a:latin typeface="黑体" pitchFamily="2" charset="-122"/>
                <a:ea typeface="黑体" pitchFamily="2" charset="-122"/>
              </a:rPr>
              <a:t>语句主变量</a:t>
            </a:r>
          </a:p>
        </p:txBody>
      </p:sp>
      <p:sp>
        <p:nvSpPr>
          <p:cNvPr id="52227" name="Rectangle 3"/>
          <p:cNvSpPr>
            <a:spLocks noGrp="1" noChangeArrowheads="1"/>
          </p:cNvSpPr>
          <p:nvPr>
            <p:ph type="body" idx="1"/>
          </p:nvPr>
        </p:nvSpPr>
        <p:spPr>
          <a:xfrm>
            <a:off x="457200" y="1485900"/>
            <a:ext cx="7499350" cy="3527425"/>
          </a:xfrm>
        </p:spPr>
        <p:txBody>
          <a:bodyPr/>
          <a:lstStyle/>
          <a:p>
            <a:pPr lvl="1">
              <a:buFont typeface="Wingdings" pitchFamily="2" charset="2"/>
              <a:buNone/>
            </a:pPr>
            <a:r>
              <a:rPr lang="zh-CN" altLang="en-US" b="1">
                <a:ea typeface="宋体" pitchFamily="2" charset="-122"/>
              </a:rPr>
              <a:t>【例】 创建基本表TEST</a:t>
            </a:r>
          </a:p>
          <a:p>
            <a:pPr lvl="1">
              <a:buFont typeface="Wingdings" pitchFamily="2" charset="2"/>
              <a:buNone/>
            </a:pPr>
            <a:r>
              <a:rPr lang="zh-CN" altLang="en-US">
                <a:ea typeface="宋体" pitchFamily="2" charset="-122"/>
              </a:rPr>
              <a:t>EXEC SQL BEGIN DECLARE SECTION;</a:t>
            </a:r>
          </a:p>
          <a:p>
            <a:pPr lvl="1">
              <a:buFont typeface="Wingdings" pitchFamily="2" charset="2"/>
              <a:buNone/>
            </a:pPr>
            <a:r>
              <a:rPr lang="zh-CN" altLang="en-US">
                <a:ea typeface="宋体" pitchFamily="2" charset="-122"/>
              </a:rPr>
              <a:t>const char *stmt = "CREATE TABLE test(a int);";  </a:t>
            </a:r>
          </a:p>
          <a:p>
            <a:pPr lvl="1">
              <a:buFont typeface="Wingdings" pitchFamily="2" charset="2"/>
              <a:buNone/>
            </a:pPr>
            <a:r>
              <a:rPr lang="zh-CN" altLang="en-US">
                <a:ea typeface="宋体" pitchFamily="2" charset="-122"/>
              </a:rPr>
              <a:t>                /* SQL语句主变量 */</a:t>
            </a:r>
          </a:p>
          <a:p>
            <a:pPr lvl="1">
              <a:buFont typeface="Wingdings" pitchFamily="2" charset="2"/>
              <a:buNone/>
            </a:pPr>
            <a:r>
              <a:rPr lang="zh-CN" altLang="en-US">
                <a:ea typeface="宋体" pitchFamily="2" charset="-122"/>
              </a:rPr>
              <a:t>EXEC SQL END DECLARE SECTION;</a:t>
            </a:r>
          </a:p>
          <a:p>
            <a:pPr lvl="1">
              <a:buFont typeface="Wingdings" pitchFamily="2" charset="2"/>
              <a:buNone/>
            </a:pPr>
            <a:r>
              <a:rPr lang="zh-CN" altLang="en-US">
                <a:ea typeface="宋体" pitchFamily="2" charset="-122"/>
              </a:rPr>
              <a:t>... ...</a:t>
            </a:r>
          </a:p>
          <a:p>
            <a:pPr lvl="1">
              <a:buFont typeface="Wingdings" pitchFamily="2" charset="2"/>
              <a:buNone/>
            </a:pPr>
            <a:r>
              <a:rPr lang="zh-CN" altLang="en-US">
                <a:ea typeface="宋体" pitchFamily="2" charset="-122"/>
              </a:rPr>
              <a:t>EXEC SQL EXECUTE IMMEDIATE :stmt;		</a:t>
            </a:r>
          </a:p>
          <a:p>
            <a:pPr lvl="1">
              <a:buFont typeface="Wingdings" pitchFamily="2" charset="2"/>
              <a:buNone/>
            </a:pPr>
            <a:r>
              <a:rPr lang="zh-CN" altLang="en-US">
                <a:ea typeface="宋体" pitchFamily="2" charset="-122"/>
              </a:rPr>
              <a:t>               /* 执行语句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a:r>
              <a:rPr lang="zh-CN" altLang="en-US" sz="3200">
                <a:ea typeface="黑体" pitchFamily="2" charset="-122"/>
              </a:rPr>
              <a:t>二、动态参数</a:t>
            </a:r>
          </a:p>
        </p:txBody>
      </p:sp>
      <p:sp>
        <p:nvSpPr>
          <p:cNvPr id="53251" name="Rectangle 3"/>
          <p:cNvSpPr>
            <a:spLocks noGrp="1" noChangeArrowheads="1"/>
          </p:cNvSpPr>
          <p:nvPr>
            <p:ph type="body" idx="1"/>
          </p:nvPr>
        </p:nvSpPr>
        <p:spPr>
          <a:xfrm>
            <a:off x="457200" y="1123950"/>
            <a:ext cx="8229600" cy="4495800"/>
          </a:xfrm>
        </p:spPr>
        <p:txBody>
          <a:bodyPr/>
          <a:lstStyle/>
          <a:p>
            <a:pPr>
              <a:lnSpc>
                <a:spcPct val="140000"/>
              </a:lnSpc>
            </a:pPr>
            <a:r>
              <a:rPr lang="zh-CN" altLang="en-US">
                <a:ea typeface="宋体" pitchFamily="2" charset="-122"/>
              </a:rPr>
              <a:t>动态参数</a:t>
            </a:r>
          </a:p>
          <a:p>
            <a:pPr lvl="1">
              <a:lnSpc>
                <a:spcPct val="140000"/>
              </a:lnSpc>
            </a:pPr>
            <a:r>
              <a:rPr lang="en-US">
                <a:ea typeface="宋体" pitchFamily="2" charset="-122"/>
              </a:rPr>
              <a:t>SQL</a:t>
            </a:r>
            <a:r>
              <a:rPr lang="zh-CN" altLang="en-US">
                <a:ea typeface="宋体" pitchFamily="2" charset="-122"/>
              </a:rPr>
              <a:t>语句中的可变元素</a:t>
            </a:r>
          </a:p>
          <a:p>
            <a:pPr lvl="1">
              <a:lnSpc>
                <a:spcPct val="140000"/>
              </a:lnSpc>
            </a:pPr>
            <a:r>
              <a:rPr lang="zh-CN" altLang="en-US">
                <a:ea typeface="宋体" pitchFamily="2" charset="-122"/>
              </a:rPr>
              <a:t>使用参数符号</a:t>
            </a:r>
            <a:r>
              <a:rPr lang="en-US">
                <a:ea typeface="宋体" pitchFamily="2" charset="-122"/>
              </a:rPr>
              <a:t>(?)</a:t>
            </a:r>
            <a:r>
              <a:rPr lang="zh-CN" altLang="en-US">
                <a:ea typeface="宋体" pitchFamily="2" charset="-122"/>
              </a:rPr>
              <a:t>表示该位置的数据在运行时设定</a:t>
            </a:r>
          </a:p>
          <a:p>
            <a:pPr>
              <a:lnSpc>
                <a:spcPct val="140000"/>
              </a:lnSpc>
            </a:pPr>
            <a:r>
              <a:rPr lang="zh-CN" altLang="en-US">
                <a:ea typeface="宋体" pitchFamily="2" charset="-122"/>
              </a:rPr>
              <a:t>和主变量的区别</a:t>
            </a:r>
          </a:p>
          <a:p>
            <a:pPr lvl="1">
              <a:lnSpc>
                <a:spcPct val="140000"/>
              </a:lnSpc>
            </a:pPr>
            <a:r>
              <a:rPr lang="zh-CN" altLang="en-US">
                <a:ea typeface="宋体" pitchFamily="2" charset="-122"/>
              </a:rPr>
              <a:t>动态参数的输入不是编译时完成绑定</a:t>
            </a:r>
          </a:p>
          <a:p>
            <a:pPr lvl="1">
              <a:lnSpc>
                <a:spcPct val="140000"/>
              </a:lnSpc>
            </a:pPr>
            <a:r>
              <a:rPr lang="zh-CN" altLang="en-US">
                <a:ea typeface="宋体" pitchFamily="2" charset="-122"/>
              </a:rPr>
              <a:t>而是通过 </a:t>
            </a:r>
            <a:r>
              <a:rPr lang="en-US">
                <a:ea typeface="宋体" pitchFamily="2" charset="-122"/>
              </a:rPr>
              <a:t>(prepare)</a:t>
            </a:r>
            <a:r>
              <a:rPr lang="zh-CN" altLang="en-US">
                <a:ea typeface="宋体" pitchFamily="2" charset="-122"/>
              </a:rPr>
              <a:t>语句准备主变量和执行</a:t>
            </a:r>
            <a:r>
              <a:rPr lang="en-US">
                <a:ea typeface="宋体" pitchFamily="2" charset="-122"/>
              </a:rPr>
              <a:t>(execute)</a:t>
            </a:r>
            <a:r>
              <a:rPr lang="zh-CN" altLang="en-US">
                <a:ea typeface="宋体" pitchFamily="2" charset="-122"/>
              </a:rPr>
              <a:t>时绑定数据或主变量来完成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924" y="0"/>
            <a:ext cx="8209483" cy="836711"/>
          </a:xfrm>
        </p:spPr>
        <p:txBody>
          <a:bodyPr/>
          <a:lstStyle/>
          <a:p>
            <a:r>
              <a:rPr lang="en-US" altLang="zh-CN" sz="3200" dirty="0" smtClean="0">
                <a:latin typeface="Cambria Math"/>
                <a:ea typeface="Cambria Math"/>
              </a:rPr>
              <a:t>§11.</a:t>
            </a:r>
            <a:r>
              <a:rPr lang="en-US" altLang="zh-CN" sz="3200" dirty="0" smtClean="0">
                <a:latin typeface="黑体" pitchFamily="2" charset="-122"/>
                <a:ea typeface="黑体" pitchFamily="2" charset="-122"/>
              </a:rPr>
              <a:t>1 </a:t>
            </a:r>
            <a:r>
              <a:rPr lang="zh-CN" altLang="en-US" sz="3200" dirty="0" smtClean="0">
                <a:latin typeface="黑体" pitchFamily="2" charset="-122"/>
                <a:ea typeface="黑体" pitchFamily="2" charset="-122"/>
              </a:rPr>
              <a:t>嵌入式</a:t>
            </a:r>
            <a:r>
              <a:rPr lang="en-US" sz="3200" dirty="0">
                <a:latin typeface="黑体" pitchFamily="2" charset="-122"/>
                <a:ea typeface="黑体" pitchFamily="2" charset="-122"/>
              </a:rPr>
              <a:t>SQL</a:t>
            </a:r>
          </a:p>
        </p:txBody>
      </p:sp>
      <p:sp>
        <p:nvSpPr>
          <p:cNvPr id="8195" name="Rectangle 3"/>
          <p:cNvSpPr>
            <a:spLocks noGrp="1" noChangeArrowheads="1"/>
          </p:cNvSpPr>
          <p:nvPr>
            <p:ph type="body" idx="1"/>
          </p:nvPr>
        </p:nvSpPr>
        <p:spPr>
          <a:xfrm>
            <a:off x="2123729" y="980728"/>
            <a:ext cx="5760639" cy="4320480"/>
          </a:xfrm>
        </p:spPr>
        <p:txBody>
          <a:bodyPr/>
          <a:lstStyle/>
          <a:p>
            <a:pPr>
              <a:lnSpc>
                <a:spcPct val="200000"/>
              </a:lnSpc>
              <a:buFont typeface="Wingdings" pitchFamily="2" charset="2"/>
              <a:buNone/>
            </a:pPr>
            <a:r>
              <a:rPr lang="en-US" altLang="zh-CN" sz="2400" b="1" dirty="0" smtClean="0">
                <a:solidFill>
                  <a:schemeClr val="tx2">
                    <a:lumMod val="60000"/>
                    <a:lumOff val="40000"/>
                  </a:schemeClr>
                </a:solidFill>
                <a:ea typeface="宋体" pitchFamily="2" charset="-122"/>
              </a:rPr>
              <a:t>1. </a:t>
            </a:r>
            <a:r>
              <a:rPr lang="zh-CN" altLang="en-US" sz="2400" b="1" dirty="0" smtClean="0">
                <a:solidFill>
                  <a:schemeClr val="tx2">
                    <a:lumMod val="60000"/>
                    <a:lumOff val="40000"/>
                  </a:schemeClr>
                </a:solidFill>
                <a:ea typeface="宋体" pitchFamily="2" charset="-122"/>
              </a:rPr>
              <a:t>嵌入式</a:t>
            </a:r>
            <a:r>
              <a:rPr lang="en-US" sz="2400" b="1" dirty="0">
                <a:solidFill>
                  <a:schemeClr val="tx2">
                    <a:lumMod val="60000"/>
                    <a:lumOff val="40000"/>
                  </a:schemeClr>
                </a:solidFill>
                <a:ea typeface="宋体" pitchFamily="2" charset="-122"/>
              </a:rPr>
              <a:t>SQL</a:t>
            </a:r>
            <a:r>
              <a:rPr lang="zh-CN" altLang="en-US" sz="2400" b="1" dirty="0">
                <a:solidFill>
                  <a:schemeClr val="tx2">
                    <a:lumMod val="60000"/>
                    <a:lumOff val="40000"/>
                  </a:schemeClr>
                </a:solidFill>
                <a:ea typeface="宋体" pitchFamily="2" charset="-122"/>
              </a:rPr>
              <a:t>的处理过程</a:t>
            </a:r>
          </a:p>
          <a:p>
            <a:pPr>
              <a:lnSpc>
                <a:spcPct val="200000"/>
              </a:lnSpc>
              <a:buFont typeface="Wingdings" pitchFamily="2" charset="2"/>
              <a:buNone/>
            </a:pPr>
            <a:r>
              <a:rPr lang="en-US" altLang="zh-CN" sz="2400" b="1" dirty="0" smtClean="0">
                <a:ea typeface="宋体" pitchFamily="2" charset="-122"/>
              </a:rPr>
              <a:t>2. </a:t>
            </a:r>
            <a:r>
              <a:rPr lang="zh-CN" altLang="en-US" sz="2400" b="1" dirty="0" smtClean="0">
                <a:ea typeface="宋体" pitchFamily="2" charset="-122"/>
              </a:rPr>
              <a:t>嵌入式</a:t>
            </a:r>
            <a:r>
              <a:rPr lang="en-US" sz="2400" b="1" dirty="0">
                <a:ea typeface="宋体" pitchFamily="2" charset="-122"/>
              </a:rPr>
              <a:t>SQL</a:t>
            </a:r>
            <a:r>
              <a:rPr lang="zh-CN" altLang="en-US" sz="2400" b="1" dirty="0">
                <a:ea typeface="宋体" pitchFamily="2" charset="-122"/>
              </a:rPr>
              <a:t>语句与主语言之间的通信</a:t>
            </a:r>
          </a:p>
          <a:p>
            <a:pPr>
              <a:lnSpc>
                <a:spcPct val="200000"/>
              </a:lnSpc>
              <a:buFont typeface="Wingdings" pitchFamily="2" charset="2"/>
              <a:buNone/>
            </a:pPr>
            <a:r>
              <a:rPr lang="en-US" altLang="zh-CN" sz="2400" b="1" dirty="0" smtClean="0">
                <a:ea typeface="宋体" pitchFamily="2" charset="-122"/>
              </a:rPr>
              <a:t>3. </a:t>
            </a:r>
            <a:r>
              <a:rPr lang="zh-CN" altLang="en-US" sz="2400" b="1" dirty="0" smtClean="0">
                <a:ea typeface="宋体" pitchFamily="2" charset="-122"/>
              </a:rPr>
              <a:t>不</a:t>
            </a:r>
            <a:r>
              <a:rPr lang="zh-CN" altLang="en-US" sz="2400" b="1" dirty="0">
                <a:ea typeface="宋体" pitchFamily="2" charset="-122"/>
              </a:rPr>
              <a:t>使用游标的</a:t>
            </a:r>
            <a:r>
              <a:rPr lang="en-US" sz="2400" b="1" dirty="0">
                <a:ea typeface="宋体" pitchFamily="2" charset="-122"/>
              </a:rPr>
              <a:t>SQL</a:t>
            </a:r>
            <a:r>
              <a:rPr lang="zh-CN" altLang="en-US" sz="2400" b="1" dirty="0">
                <a:ea typeface="宋体" pitchFamily="2" charset="-122"/>
              </a:rPr>
              <a:t>语句</a:t>
            </a:r>
          </a:p>
          <a:p>
            <a:pPr>
              <a:lnSpc>
                <a:spcPct val="200000"/>
              </a:lnSpc>
              <a:buFont typeface="Wingdings" pitchFamily="2" charset="2"/>
              <a:buNone/>
            </a:pPr>
            <a:r>
              <a:rPr lang="en-US" altLang="zh-CN" sz="2400" b="1" dirty="0" smtClean="0">
                <a:ea typeface="宋体" pitchFamily="2" charset="-122"/>
              </a:rPr>
              <a:t>4. </a:t>
            </a:r>
            <a:r>
              <a:rPr lang="zh-CN" altLang="en-US" sz="2400" b="1" dirty="0" smtClean="0">
                <a:ea typeface="宋体" pitchFamily="2" charset="-122"/>
              </a:rPr>
              <a:t>使用</a:t>
            </a:r>
            <a:r>
              <a:rPr lang="zh-CN" altLang="en-US" sz="2400" b="1" dirty="0">
                <a:ea typeface="宋体" pitchFamily="2" charset="-122"/>
              </a:rPr>
              <a:t>游标的</a:t>
            </a:r>
            <a:r>
              <a:rPr lang="en-US" sz="2400" b="1" dirty="0">
                <a:ea typeface="宋体" pitchFamily="2" charset="-122"/>
              </a:rPr>
              <a:t>SQL</a:t>
            </a:r>
            <a:r>
              <a:rPr lang="zh-CN" altLang="en-US" sz="2400" b="1" dirty="0">
                <a:ea typeface="宋体" pitchFamily="2" charset="-122"/>
              </a:rPr>
              <a:t>语句</a:t>
            </a:r>
          </a:p>
          <a:p>
            <a:pPr>
              <a:lnSpc>
                <a:spcPct val="200000"/>
              </a:lnSpc>
              <a:buFont typeface="Wingdings" pitchFamily="2" charset="2"/>
              <a:buNone/>
            </a:pPr>
            <a:r>
              <a:rPr lang="en-US" altLang="zh-CN" sz="2400" b="1" dirty="0" smtClean="0">
                <a:ea typeface="宋体" pitchFamily="2" charset="-122"/>
              </a:rPr>
              <a:t>5. </a:t>
            </a:r>
            <a:r>
              <a:rPr lang="zh-CN" altLang="en-US" sz="2400" b="1" dirty="0" smtClean="0">
                <a:ea typeface="宋体" pitchFamily="2" charset="-122"/>
              </a:rPr>
              <a:t>动态</a:t>
            </a:r>
            <a:r>
              <a:rPr lang="en-US" sz="2400" b="1" dirty="0">
                <a:ea typeface="宋体" pitchFamily="2" charset="-122"/>
              </a:rPr>
              <a:t>SQL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a:r>
              <a:rPr lang="zh-CN" altLang="en-US" sz="3200">
                <a:ea typeface="黑体" pitchFamily="2" charset="-122"/>
              </a:rPr>
              <a:t>二、动态参数</a:t>
            </a:r>
          </a:p>
        </p:txBody>
      </p:sp>
      <p:sp>
        <p:nvSpPr>
          <p:cNvPr id="54275" name="Rectangle 3"/>
          <p:cNvSpPr>
            <a:spLocks noGrp="1" noChangeArrowheads="1"/>
          </p:cNvSpPr>
          <p:nvPr>
            <p:ph type="body" idx="1"/>
          </p:nvPr>
        </p:nvSpPr>
        <p:spPr>
          <a:xfrm>
            <a:off x="541338" y="1198563"/>
            <a:ext cx="7993062" cy="3814762"/>
          </a:xfrm>
        </p:spPr>
        <p:txBody>
          <a:bodyPr/>
          <a:lstStyle/>
          <a:p>
            <a:pPr>
              <a:lnSpc>
                <a:spcPct val="90000"/>
              </a:lnSpc>
              <a:buFont typeface="Wingdings" pitchFamily="2" charset="2"/>
              <a:buNone/>
            </a:pPr>
            <a:r>
              <a:rPr lang="zh-CN" altLang="en-US" sz="2400" b="1">
                <a:ea typeface="宋体" pitchFamily="2" charset="-122"/>
              </a:rPr>
              <a:t>使用动态参数的步骤：</a:t>
            </a:r>
          </a:p>
          <a:p>
            <a:pPr>
              <a:lnSpc>
                <a:spcPct val="150000"/>
              </a:lnSpc>
              <a:buFont typeface="Wingdings" pitchFamily="2" charset="2"/>
              <a:buNone/>
            </a:pPr>
            <a:r>
              <a:rPr lang="zh-CN" altLang="en-US" sz="2000">
                <a:ea typeface="宋体" pitchFamily="2" charset="-122"/>
              </a:rPr>
              <a:t>     1.  声明SQL语句主变量。</a:t>
            </a:r>
          </a:p>
          <a:p>
            <a:pPr>
              <a:lnSpc>
                <a:spcPct val="150000"/>
              </a:lnSpc>
              <a:buFont typeface="Wingdings" pitchFamily="2" charset="2"/>
              <a:buNone/>
            </a:pPr>
            <a:r>
              <a:rPr lang="zh-CN" altLang="en-US" sz="2000">
                <a:ea typeface="宋体" pitchFamily="2" charset="-122"/>
              </a:rPr>
              <a:t>	2.  准备SQL语句(PREPARE)。</a:t>
            </a:r>
          </a:p>
          <a:p>
            <a:pPr>
              <a:lnSpc>
                <a:spcPct val="150000"/>
              </a:lnSpc>
              <a:buFont typeface="Wingdings" pitchFamily="2" charset="2"/>
              <a:buNone/>
            </a:pPr>
            <a:r>
              <a:rPr lang="zh-CN" altLang="en-US" sz="2000">
                <a:ea typeface="宋体" pitchFamily="2" charset="-122"/>
              </a:rPr>
              <a:t>	       EXEC SQL PREPARE &lt;语句名&gt; FROM &lt;SQL语句主变量&gt;;</a:t>
            </a:r>
          </a:p>
          <a:p>
            <a:pPr>
              <a:lnSpc>
                <a:spcPct val="150000"/>
              </a:lnSpc>
              <a:buFont typeface="Wingdings" pitchFamily="2" charset="2"/>
              <a:buNone/>
            </a:pPr>
            <a:r>
              <a:rPr lang="zh-CN" altLang="en-US" sz="2000">
                <a:ea typeface="宋体" pitchFamily="2" charset="-122"/>
              </a:rPr>
              <a:t>     3. 执行准备好的语句(EXECUTE)</a:t>
            </a:r>
          </a:p>
          <a:p>
            <a:pPr>
              <a:lnSpc>
                <a:spcPct val="150000"/>
              </a:lnSpc>
              <a:buFont typeface="Wingdings" pitchFamily="2" charset="2"/>
              <a:buNone/>
            </a:pPr>
            <a:r>
              <a:rPr lang="zh-CN" altLang="en-US" sz="2000">
                <a:ea typeface="宋体" pitchFamily="2" charset="-122"/>
              </a:rPr>
              <a:t>		EXEC SQL EXECUTE &lt;语句名&gt; [INTO &lt;主变量表&gt;]            </a:t>
            </a:r>
          </a:p>
          <a:p>
            <a:pPr>
              <a:lnSpc>
                <a:spcPct val="150000"/>
              </a:lnSpc>
              <a:buFont typeface="Wingdings" pitchFamily="2" charset="2"/>
              <a:buNone/>
            </a:pPr>
            <a:r>
              <a:rPr lang="zh-CN" altLang="en-US" sz="2000">
                <a:ea typeface="宋体" pitchFamily="2" charset="-122"/>
              </a:rPr>
              <a:t>              [USING &lt;主变量或常量&gt;];</a:t>
            </a:r>
            <a:endParaRPr lang="zh-CN" altLang="en-US" sz="2000">
              <a:solidFill>
                <a:srgbClr val="E02920"/>
              </a:solidFill>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zh-CN" altLang="en-US" sz="3200">
                <a:ea typeface="黑体" pitchFamily="2" charset="-122"/>
              </a:rPr>
              <a:t>二、动态参数</a:t>
            </a:r>
          </a:p>
        </p:txBody>
      </p:sp>
      <p:sp>
        <p:nvSpPr>
          <p:cNvPr id="55299" name="Rectangle 3"/>
          <p:cNvSpPr>
            <a:spLocks noGrp="1" noChangeArrowheads="1"/>
          </p:cNvSpPr>
          <p:nvPr>
            <p:ph type="body" idx="1"/>
          </p:nvPr>
        </p:nvSpPr>
        <p:spPr>
          <a:xfrm>
            <a:off x="323850" y="1196975"/>
            <a:ext cx="7416800" cy="4681538"/>
          </a:xfrm>
        </p:spPr>
        <p:txBody>
          <a:bodyPr/>
          <a:lstStyle/>
          <a:p>
            <a:pPr>
              <a:lnSpc>
                <a:spcPct val="150000"/>
              </a:lnSpc>
              <a:buFont typeface="Wingdings" pitchFamily="2" charset="2"/>
              <a:buNone/>
            </a:pPr>
            <a:r>
              <a:rPr lang="zh-CN" altLang="en-US" sz="1800" b="1">
                <a:ea typeface="宋体" pitchFamily="2" charset="-122"/>
              </a:rPr>
              <a:t>【例】 向TEST中插入元组</a:t>
            </a:r>
          </a:p>
          <a:p>
            <a:pPr>
              <a:lnSpc>
                <a:spcPct val="150000"/>
              </a:lnSpc>
              <a:buFont typeface="Wingdings" pitchFamily="2" charset="2"/>
              <a:buNone/>
            </a:pPr>
            <a:r>
              <a:rPr lang="zh-CN" altLang="en-US" sz="1600">
                <a:ea typeface="宋体" pitchFamily="2" charset="-122"/>
              </a:rPr>
              <a:t>         EXEC SQL BEGIN DECLARE SECTION;</a:t>
            </a:r>
          </a:p>
          <a:p>
            <a:pPr>
              <a:lnSpc>
                <a:spcPct val="150000"/>
              </a:lnSpc>
              <a:buFont typeface="Wingdings" pitchFamily="2" charset="2"/>
              <a:buNone/>
            </a:pPr>
            <a:r>
              <a:rPr lang="zh-CN" altLang="en-US" sz="1600">
                <a:ea typeface="宋体" pitchFamily="2" charset="-122"/>
              </a:rPr>
              <a:t>         const char *stmt = "INSERT INTO test VALUES(?);";</a:t>
            </a:r>
          </a:p>
          <a:p>
            <a:pPr>
              <a:lnSpc>
                <a:spcPct val="150000"/>
              </a:lnSpc>
              <a:buFont typeface="Wingdings" pitchFamily="2" charset="2"/>
              <a:buNone/>
            </a:pPr>
            <a:r>
              <a:rPr lang="zh-CN" altLang="en-US" sz="1600">
                <a:ea typeface="宋体" pitchFamily="2" charset="-122"/>
              </a:rPr>
              <a:t>                        /*声明SQL主变量 */</a:t>
            </a:r>
          </a:p>
          <a:p>
            <a:pPr>
              <a:lnSpc>
                <a:spcPct val="150000"/>
              </a:lnSpc>
              <a:buFont typeface="Wingdings" pitchFamily="2" charset="2"/>
              <a:buNone/>
            </a:pPr>
            <a:r>
              <a:rPr lang="zh-CN" altLang="en-US" sz="1600">
                <a:ea typeface="宋体" pitchFamily="2" charset="-122"/>
              </a:rPr>
              <a:t>        EXEC SQL END DECLARE SECTION;</a:t>
            </a:r>
          </a:p>
          <a:p>
            <a:pPr>
              <a:lnSpc>
                <a:spcPct val="150000"/>
              </a:lnSpc>
              <a:buFont typeface="Wingdings" pitchFamily="2" charset="2"/>
              <a:buNone/>
            </a:pPr>
            <a:r>
              <a:rPr lang="zh-CN" altLang="en-US" sz="1600">
                <a:ea typeface="宋体" pitchFamily="2" charset="-122"/>
              </a:rPr>
              <a:t>              ... ...</a:t>
            </a:r>
          </a:p>
          <a:p>
            <a:pPr>
              <a:lnSpc>
                <a:spcPct val="150000"/>
              </a:lnSpc>
              <a:buFont typeface="Wingdings" pitchFamily="2" charset="2"/>
              <a:buNone/>
            </a:pPr>
            <a:r>
              <a:rPr lang="zh-CN" altLang="en-US" sz="1600">
                <a:ea typeface="宋体" pitchFamily="2" charset="-122"/>
              </a:rPr>
              <a:t>       EXEC SQL PREPARE mystmt FROM :stmt;   /* 准备语句 */</a:t>
            </a:r>
          </a:p>
          <a:p>
            <a:pPr>
              <a:lnSpc>
                <a:spcPct val="150000"/>
              </a:lnSpc>
              <a:buFont typeface="Wingdings" pitchFamily="2" charset="2"/>
              <a:buNone/>
            </a:pPr>
            <a:r>
              <a:rPr lang="zh-CN" altLang="en-US" sz="1600">
                <a:ea typeface="宋体" pitchFamily="2" charset="-122"/>
              </a:rPr>
              <a:t>         ... ...</a:t>
            </a:r>
          </a:p>
          <a:p>
            <a:pPr>
              <a:lnSpc>
                <a:spcPct val="150000"/>
              </a:lnSpc>
              <a:buFont typeface="Wingdings" pitchFamily="2" charset="2"/>
              <a:buNone/>
            </a:pPr>
            <a:r>
              <a:rPr lang="zh-CN" altLang="en-US" sz="1600">
                <a:ea typeface="宋体" pitchFamily="2" charset="-122"/>
              </a:rPr>
              <a:t>       EXEC SQL EXECUTE mystmt USING 100; /* 执行语句 */</a:t>
            </a:r>
          </a:p>
          <a:p>
            <a:pPr>
              <a:lnSpc>
                <a:spcPct val="150000"/>
              </a:lnSpc>
              <a:buFont typeface="Wingdings" pitchFamily="2" charset="2"/>
              <a:buNone/>
            </a:pPr>
            <a:r>
              <a:rPr lang="zh-CN" altLang="en-US" sz="1600">
                <a:ea typeface="宋体" pitchFamily="2" charset="-122"/>
              </a:rPr>
              <a:t>       EXEC SQL EXECUTE mystmt USING 200; /* 执行语句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zh-CN" altLang="en-US">
                <a:ea typeface="黑体" pitchFamily="2" charset="-122"/>
              </a:rPr>
              <a:t>数据库编程</a:t>
            </a:r>
          </a:p>
        </p:txBody>
      </p:sp>
      <p:sp>
        <p:nvSpPr>
          <p:cNvPr id="56323" name="Rectangle 3"/>
          <p:cNvSpPr>
            <a:spLocks noGrp="1" noChangeArrowheads="1"/>
          </p:cNvSpPr>
          <p:nvPr>
            <p:ph type="body" idx="1"/>
          </p:nvPr>
        </p:nvSpPr>
        <p:spPr>
          <a:xfrm>
            <a:off x="457200" y="1484313"/>
            <a:ext cx="8229600" cy="3097212"/>
          </a:xfrm>
        </p:spPr>
        <p:txBody>
          <a:bodyPr/>
          <a:lstStyle/>
          <a:p>
            <a:pPr lvl="1" algn="just">
              <a:lnSpc>
                <a:spcPct val="180000"/>
              </a:lnSpc>
              <a:buFont typeface="Wingdings" pitchFamily="2" charset="2"/>
              <a:buChar char="Ø"/>
            </a:pPr>
            <a:r>
              <a:rPr lang="zh-CN" altLang="en-US" sz="2800" b="1">
                <a:ea typeface="宋体" pitchFamily="2" charset="-122"/>
              </a:rPr>
              <a:t> 嵌入式</a:t>
            </a:r>
            <a:r>
              <a:rPr lang="en-US" sz="2800" b="1">
                <a:ea typeface="宋体" pitchFamily="2" charset="-122"/>
              </a:rPr>
              <a:t>SQL</a:t>
            </a:r>
          </a:p>
          <a:p>
            <a:pPr lvl="1" algn="just">
              <a:lnSpc>
                <a:spcPct val="180000"/>
              </a:lnSpc>
              <a:buFont typeface="Wingdings" pitchFamily="2" charset="2"/>
              <a:buChar char="Ø"/>
            </a:pPr>
            <a:r>
              <a:rPr lang="en-US" sz="2800" b="1">
                <a:solidFill>
                  <a:schemeClr val="tx2"/>
                </a:solidFill>
                <a:ea typeface="宋体" pitchFamily="2" charset="-122"/>
              </a:rPr>
              <a:t> </a:t>
            </a:r>
            <a:r>
              <a:rPr lang="zh-CN" altLang="en-US" sz="2800" b="1">
                <a:solidFill>
                  <a:schemeClr val="tx2"/>
                </a:solidFill>
                <a:ea typeface="宋体" pitchFamily="2" charset="-122"/>
              </a:rPr>
              <a:t>存储过程</a:t>
            </a:r>
          </a:p>
          <a:p>
            <a:pPr lvl="1" algn="just">
              <a:lnSpc>
                <a:spcPct val="180000"/>
              </a:lnSpc>
              <a:buFont typeface="Wingdings" pitchFamily="2" charset="2"/>
              <a:buChar char="Ø"/>
            </a:pPr>
            <a:r>
              <a:rPr lang="zh-CN" altLang="en-US" sz="2800" b="1">
                <a:ea typeface="宋体" pitchFamily="2" charset="-122"/>
              </a:rPr>
              <a:t> </a:t>
            </a:r>
            <a:r>
              <a:rPr lang="en-US" sz="2800" b="1">
                <a:ea typeface="宋体" pitchFamily="2" charset="-122"/>
              </a:rPr>
              <a:t>ODBC</a:t>
            </a:r>
            <a:r>
              <a:rPr lang="zh-CN" altLang="en-US" sz="2800" b="1">
                <a:ea typeface="宋体" pitchFamily="2" charset="-122"/>
              </a:rPr>
              <a:t>编程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a:r>
              <a:rPr lang="zh-CN" altLang="en-US">
                <a:ea typeface="宋体" pitchFamily="2" charset="-122"/>
              </a:rPr>
              <a:t>存储过程</a:t>
            </a:r>
          </a:p>
        </p:txBody>
      </p:sp>
      <p:sp>
        <p:nvSpPr>
          <p:cNvPr id="57347" name="Rectangle 3"/>
          <p:cNvSpPr>
            <a:spLocks noGrp="1" noChangeArrowheads="1"/>
          </p:cNvSpPr>
          <p:nvPr>
            <p:ph type="body" idx="1"/>
          </p:nvPr>
        </p:nvSpPr>
        <p:spPr/>
        <p:txBody>
          <a:bodyPr/>
          <a:lstStyle/>
          <a:p>
            <a:pPr>
              <a:lnSpc>
                <a:spcPct val="160000"/>
              </a:lnSpc>
            </a:pPr>
            <a:r>
              <a:rPr lang="en-US">
                <a:ea typeface="宋体" pitchFamily="2" charset="-122"/>
              </a:rPr>
              <a:t>SQL-invoked routines</a:t>
            </a:r>
            <a:r>
              <a:rPr lang="zh-CN" altLang="en-US">
                <a:ea typeface="宋体" pitchFamily="2" charset="-122"/>
              </a:rPr>
              <a:t>：</a:t>
            </a:r>
          </a:p>
          <a:p>
            <a:pPr lvl="1">
              <a:lnSpc>
                <a:spcPct val="160000"/>
              </a:lnSpc>
            </a:pPr>
            <a:r>
              <a:rPr lang="zh-CN" altLang="en-US">
                <a:ea typeface="宋体" pitchFamily="2" charset="-122"/>
              </a:rPr>
              <a:t>存储过程</a:t>
            </a:r>
            <a:r>
              <a:rPr lang="en-US">
                <a:ea typeface="宋体" pitchFamily="2" charset="-122"/>
              </a:rPr>
              <a:t>(SQL-invoked procedure)</a:t>
            </a:r>
          </a:p>
          <a:p>
            <a:pPr lvl="1">
              <a:lnSpc>
                <a:spcPct val="160000"/>
              </a:lnSpc>
            </a:pPr>
            <a:r>
              <a:rPr lang="zh-CN" altLang="en-US">
                <a:ea typeface="宋体" pitchFamily="2" charset="-122"/>
              </a:rPr>
              <a:t>函数</a:t>
            </a:r>
            <a:r>
              <a:rPr lang="en-US">
                <a:ea typeface="宋体" pitchFamily="2" charset="-122"/>
              </a:rPr>
              <a:t>(SQL-invoked function)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zh-CN" altLang="en-US">
                <a:ea typeface="宋体" pitchFamily="2" charset="-122"/>
              </a:rPr>
              <a:t>存储过程</a:t>
            </a:r>
          </a:p>
        </p:txBody>
      </p:sp>
      <p:sp>
        <p:nvSpPr>
          <p:cNvPr id="58371" name="Rectangle 3"/>
          <p:cNvSpPr>
            <a:spLocks noGrp="1" noChangeArrowheads="1"/>
          </p:cNvSpPr>
          <p:nvPr>
            <p:ph type="body" idx="1"/>
          </p:nvPr>
        </p:nvSpPr>
        <p:spPr>
          <a:xfrm>
            <a:off x="827088" y="1196975"/>
            <a:ext cx="7859712" cy="3168650"/>
          </a:xfrm>
        </p:spPr>
        <p:txBody>
          <a:bodyPr/>
          <a:lstStyle/>
          <a:p>
            <a:pPr>
              <a:lnSpc>
                <a:spcPct val="140000"/>
              </a:lnSpc>
              <a:buFont typeface="Wingdings" pitchFamily="2" charset="2"/>
              <a:buNone/>
            </a:pPr>
            <a:r>
              <a:rPr lang="en-US" b="1">
                <a:solidFill>
                  <a:srgbClr val="0033CC"/>
                </a:solidFill>
                <a:ea typeface="宋体" pitchFamily="2" charset="-122"/>
              </a:rPr>
              <a:t>PL/SQL</a:t>
            </a:r>
            <a:r>
              <a:rPr lang="zh-CN" altLang="en-US" b="1">
                <a:solidFill>
                  <a:srgbClr val="0033CC"/>
                </a:solidFill>
                <a:ea typeface="宋体" pitchFamily="2" charset="-122"/>
              </a:rPr>
              <a:t>的块结构</a:t>
            </a:r>
          </a:p>
          <a:p>
            <a:pPr>
              <a:lnSpc>
                <a:spcPct val="140000"/>
              </a:lnSpc>
              <a:buFont typeface="Wingdings" pitchFamily="2" charset="2"/>
              <a:buNone/>
            </a:pPr>
            <a:r>
              <a:rPr lang="zh-CN" altLang="en-US" b="1">
                <a:ea typeface="宋体" pitchFamily="2" charset="-122"/>
              </a:rPr>
              <a:t>变量常量的定义</a:t>
            </a:r>
          </a:p>
          <a:p>
            <a:pPr>
              <a:lnSpc>
                <a:spcPct val="140000"/>
              </a:lnSpc>
              <a:buFont typeface="Wingdings" pitchFamily="2" charset="2"/>
              <a:buNone/>
            </a:pPr>
            <a:r>
              <a:rPr lang="zh-CN" altLang="en-US" b="1">
                <a:ea typeface="宋体" pitchFamily="2" charset="-122"/>
              </a:rPr>
              <a:t>控制结构</a:t>
            </a:r>
          </a:p>
          <a:p>
            <a:pPr>
              <a:lnSpc>
                <a:spcPct val="140000"/>
              </a:lnSpc>
              <a:buFont typeface="Wingdings" pitchFamily="2" charset="2"/>
              <a:buNone/>
            </a:pPr>
            <a:r>
              <a:rPr lang="zh-CN" altLang="en-US" b="1">
                <a:ea typeface="宋体" pitchFamily="2" charset="-122"/>
              </a:rPr>
              <a:t>存储过程</a:t>
            </a:r>
            <a:endParaRPr lang="zh-CN" altLang="en-US">
              <a:ea typeface="宋体" pitchFamily="2" charset="-122"/>
            </a:endParaRPr>
          </a:p>
          <a:p>
            <a:endParaRPr lang="zh-CN" altLang="en-US">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a:r>
              <a:rPr lang="en-US" sz="3200">
                <a:ea typeface="宋体" pitchFamily="2" charset="-122"/>
              </a:rPr>
              <a:t>PL/SQL</a:t>
            </a:r>
            <a:r>
              <a:rPr lang="zh-CN" altLang="en-US" sz="3200">
                <a:ea typeface="宋体" pitchFamily="2" charset="-122"/>
              </a:rPr>
              <a:t>的块结构</a:t>
            </a:r>
          </a:p>
        </p:txBody>
      </p:sp>
      <p:sp>
        <p:nvSpPr>
          <p:cNvPr id="59395" name="Rectangle 3"/>
          <p:cNvSpPr>
            <a:spLocks noGrp="1" noChangeArrowheads="1"/>
          </p:cNvSpPr>
          <p:nvPr>
            <p:ph type="body" idx="1"/>
          </p:nvPr>
        </p:nvSpPr>
        <p:spPr>
          <a:xfrm>
            <a:off x="457200" y="1196975"/>
            <a:ext cx="8229600" cy="4495800"/>
          </a:xfrm>
        </p:spPr>
        <p:txBody>
          <a:bodyPr/>
          <a:lstStyle/>
          <a:p>
            <a:pPr>
              <a:lnSpc>
                <a:spcPct val="140000"/>
              </a:lnSpc>
            </a:pPr>
            <a:r>
              <a:rPr lang="en-US">
                <a:ea typeface="宋体" pitchFamily="2" charset="-122"/>
              </a:rPr>
              <a:t>PL/SQL </a:t>
            </a:r>
            <a:r>
              <a:rPr lang="zh-CN" altLang="en-US">
                <a:ea typeface="宋体" pitchFamily="2" charset="-122"/>
              </a:rPr>
              <a:t>：</a:t>
            </a:r>
          </a:p>
          <a:p>
            <a:pPr lvl="1">
              <a:lnSpc>
                <a:spcPct val="140000"/>
              </a:lnSpc>
            </a:pPr>
            <a:r>
              <a:rPr lang="en-US">
                <a:ea typeface="宋体" pitchFamily="2" charset="-122"/>
              </a:rPr>
              <a:t>SQL</a:t>
            </a:r>
            <a:r>
              <a:rPr lang="zh-CN" altLang="en-US">
                <a:ea typeface="宋体" pitchFamily="2" charset="-122"/>
              </a:rPr>
              <a:t>的扩展 </a:t>
            </a:r>
          </a:p>
          <a:p>
            <a:pPr lvl="1">
              <a:lnSpc>
                <a:spcPct val="140000"/>
              </a:lnSpc>
            </a:pPr>
            <a:r>
              <a:rPr lang="zh-CN" altLang="en-US">
                <a:ea typeface="宋体" pitchFamily="2" charset="-122"/>
              </a:rPr>
              <a:t>增加了过程化语句功能 </a:t>
            </a:r>
          </a:p>
          <a:p>
            <a:pPr lvl="1">
              <a:lnSpc>
                <a:spcPct val="140000"/>
              </a:lnSpc>
            </a:pPr>
            <a:r>
              <a:rPr lang="zh-CN" altLang="en-US">
                <a:ea typeface="宋体" pitchFamily="2" charset="-122"/>
              </a:rPr>
              <a:t>基本结构是块</a:t>
            </a:r>
          </a:p>
          <a:p>
            <a:pPr lvl="2">
              <a:lnSpc>
                <a:spcPct val="140000"/>
              </a:lnSpc>
              <a:buFont typeface="Wingdings" pitchFamily="2" charset="2"/>
              <a:buChar char="Ø"/>
            </a:pPr>
            <a:r>
              <a:rPr lang="zh-CN" altLang="en-US">
                <a:ea typeface="宋体" pitchFamily="2" charset="-122"/>
              </a:rPr>
              <a:t>块之间可以互相嵌套 </a:t>
            </a:r>
          </a:p>
          <a:p>
            <a:pPr lvl="2">
              <a:lnSpc>
                <a:spcPct val="140000"/>
              </a:lnSpc>
              <a:buFont typeface="Wingdings" pitchFamily="2" charset="2"/>
              <a:buChar char="Ø"/>
            </a:pPr>
            <a:r>
              <a:rPr lang="zh-CN" altLang="en-US">
                <a:ea typeface="宋体" pitchFamily="2" charset="-122"/>
              </a:rPr>
              <a:t>每个块完成一个逻辑操作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sz="3200">
                <a:ea typeface="宋体" pitchFamily="2" charset="-122"/>
              </a:rPr>
              <a:t>PL/SQL</a:t>
            </a:r>
            <a:r>
              <a:rPr lang="zh-CN" altLang="en-US" sz="3200">
                <a:ea typeface="宋体" pitchFamily="2" charset="-122"/>
              </a:rPr>
              <a:t>的块结构</a:t>
            </a:r>
          </a:p>
        </p:txBody>
      </p:sp>
      <p:sp>
        <p:nvSpPr>
          <p:cNvPr id="60419" name="Rectangle 3"/>
          <p:cNvSpPr>
            <a:spLocks noGrp="1" noChangeArrowheads="1"/>
          </p:cNvSpPr>
          <p:nvPr>
            <p:ph type="body" idx="1"/>
          </p:nvPr>
        </p:nvSpPr>
        <p:spPr>
          <a:xfrm>
            <a:off x="457200" y="1485900"/>
            <a:ext cx="8229600" cy="3095625"/>
          </a:xfrm>
        </p:spPr>
        <p:txBody>
          <a:bodyPr/>
          <a:lstStyle/>
          <a:p>
            <a:r>
              <a:rPr lang="en-US" sz="2400" b="1">
                <a:ea typeface="宋体" pitchFamily="2" charset="-122"/>
              </a:rPr>
              <a:t>PL/SOL</a:t>
            </a:r>
            <a:r>
              <a:rPr lang="zh-CN" altLang="en-US" sz="2400" b="1">
                <a:ea typeface="宋体" pitchFamily="2" charset="-122"/>
              </a:rPr>
              <a:t>块的基本结构：</a:t>
            </a:r>
            <a:r>
              <a:rPr lang="zh-CN" altLang="en-US" sz="2400">
                <a:ea typeface="宋体" pitchFamily="2" charset="-122"/>
              </a:rPr>
              <a:t> </a:t>
            </a:r>
          </a:p>
          <a:p>
            <a:pPr>
              <a:lnSpc>
                <a:spcPct val="130000"/>
              </a:lnSpc>
              <a:buFont typeface="Wingdings" pitchFamily="2" charset="2"/>
              <a:buNone/>
            </a:pPr>
            <a:r>
              <a:rPr lang="zh-CN" altLang="en-US" sz="2000" b="1">
                <a:ea typeface="宋体" pitchFamily="2" charset="-122"/>
              </a:rPr>
              <a:t>  </a:t>
            </a:r>
            <a:r>
              <a:rPr lang="en-US" sz="2000" b="1">
                <a:ea typeface="宋体" pitchFamily="2" charset="-122"/>
              </a:rPr>
              <a:t>1.</a:t>
            </a:r>
            <a:r>
              <a:rPr lang="zh-CN" altLang="en-US" sz="2000" b="1">
                <a:ea typeface="宋体" pitchFamily="2" charset="-122"/>
              </a:rPr>
              <a:t>定义部分</a:t>
            </a:r>
          </a:p>
          <a:p>
            <a:pPr>
              <a:lnSpc>
                <a:spcPct val="130000"/>
              </a:lnSpc>
              <a:buFont typeface="Wingdings" pitchFamily="2" charset="2"/>
              <a:buNone/>
            </a:pPr>
            <a:r>
              <a:rPr lang="zh-CN" altLang="en-US" sz="2000">
                <a:ea typeface="宋体" pitchFamily="2" charset="-122"/>
              </a:rPr>
              <a:t> 	   </a:t>
            </a:r>
            <a:r>
              <a:rPr lang="en-US" sz="2000">
                <a:ea typeface="宋体" pitchFamily="2" charset="-122"/>
              </a:rPr>
              <a:t>DECLARE      	  </a:t>
            </a:r>
          </a:p>
          <a:p>
            <a:pPr>
              <a:lnSpc>
                <a:spcPct val="130000"/>
              </a:lnSpc>
              <a:buFont typeface="Wingdings" pitchFamily="2" charset="2"/>
              <a:buNone/>
            </a:pPr>
            <a:r>
              <a:rPr lang="en-US" sz="2000">
                <a:ea typeface="宋体" pitchFamily="2" charset="-122"/>
              </a:rPr>
              <a:t>       ------</a:t>
            </a:r>
            <a:r>
              <a:rPr lang="zh-CN" altLang="en-US" sz="2000">
                <a:ea typeface="宋体" pitchFamily="2" charset="-122"/>
              </a:rPr>
              <a:t>变量、常量、游标、异常等   </a:t>
            </a:r>
          </a:p>
          <a:p>
            <a:pPr lvl="1">
              <a:lnSpc>
                <a:spcPct val="130000"/>
              </a:lnSpc>
              <a:buSzPct val="75000"/>
              <a:buFont typeface="Wingdings" pitchFamily="2" charset="2"/>
              <a:buChar char="n"/>
            </a:pPr>
            <a:r>
              <a:rPr lang="zh-CN" altLang="en-US" sz="2000">
                <a:ea typeface="宋体" pitchFamily="2" charset="-122"/>
              </a:rPr>
              <a:t>定义的变量、常量等只能在该基本块中使用</a:t>
            </a:r>
          </a:p>
          <a:p>
            <a:pPr lvl="1">
              <a:lnSpc>
                <a:spcPct val="130000"/>
              </a:lnSpc>
              <a:buSzPct val="75000"/>
              <a:buFont typeface="Wingdings" pitchFamily="2" charset="2"/>
              <a:buChar char="n"/>
            </a:pPr>
            <a:r>
              <a:rPr lang="zh-CN" altLang="en-US" sz="2000">
                <a:ea typeface="宋体" pitchFamily="2" charset="-122"/>
              </a:rPr>
              <a:t>当基本块执行结束时，定义就不再存在</a:t>
            </a:r>
            <a:endParaRPr lang="zh-CN" altLang="en-US" sz="2000" b="1">
              <a:ea typeface="宋体" pitchFamily="2" charset="-122"/>
            </a:endParaRPr>
          </a:p>
        </p:txBody>
      </p:sp>
      <p:sp>
        <p:nvSpPr>
          <p:cNvPr id="60420" name="AutoShape 4"/>
          <p:cNvSpPr>
            <a:spLocks/>
          </p:cNvSpPr>
          <p:nvPr/>
        </p:nvSpPr>
        <p:spPr bwMode="auto">
          <a:xfrm>
            <a:off x="971550" y="2997200"/>
            <a:ext cx="73025" cy="936625"/>
          </a:xfrm>
          <a:prstGeom prst="leftBrace">
            <a:avLst>
              <a:gd name="adj1" fmla="val 106884"/>
              <a:gd name="adj2" fmla="val 50000"/>
            </a:avLst>
          </a:pr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a:r>
              <a:rPr lang="en-US" sz="3200">
                <a:latin typeface="黑体" pitchFamily="2" charset="-122"/>
                <a:ea typeface="黑体" pitchFamily="2" charset="-122"/>
              </a:rPr>
              <a:t>PL/SQL</a:t>
            </a:r>
            <a:r>
              <a:rPr lang="zh-CN" altLang="en-US" sz="3200">
                <a:latin typeface="黑体" pitchFamily="2" charset="-122"/>
                <a:ea typeface="黑体" pitchFamily="2" charset="-122"/>
              </a:rPr>
              <a:t>的块结构</a:t>
            </a:r>
          </a:p>
        </p:txBody>
      </p:sp>
      <p:sp>
        <p:nvSpPr>
          <p:cNvPr id="61443" name="Rectangle 3"/>
          <p:cNvSpPr>
            <a:spLocks noGrp="1" noChangeArrowheads="1"/>
          </p:cNvSpPr>
          <p:nvPr>
            <p:ph type="body" idx="1"/>
          </p:nvPr>
        </p:nvSpPr>
        <p:spPr>
          <a:xfrm>
            <a:off x="457200" y="1412875"/>
            <a:ext cx="7643813" cy="2952750"/>
          </a:xfrm>
        </p:spPr>
        <p:txBody>
          <a:bodyPr/>
          <a:lstStyle/>
          <a:p>
            <a:r>
              <a:rPr lang="zh-CN" altLang="en-US" sz="2400" b="1">
                <a:ea typeface="宋体" pitchFamily="2" charset="-122"/>
              </a:rPr>
              <a:t>PL/SOL块的基本结构(续)：</a:t>
            </a:r>
          </a:p>
          <a:p>
            <a:pPr>
              <a:lnSpc>
                <a:spcPct val="130000"/>
              </a:lnSpc>
              <a:buFont typeface="Wingdings" pitchFamily="2" charset="2"/>
              <a:buNone/>
            </a:pPr>
            <a:r>
              <a:rPr lang="zh-CN" altLang="en-US" sz="2000" b="1">
                <a:ea typeface="宋体" pitchFamily="2" charset="-122"/>
              </a:rPr>
              <a:t>    2.执行部分</a:t>
            </a:r>
            <a:endParaRPr lang="zh-CN" altLang="en-US" sz="2000">
              <a:ea typeface="宋体" pitchFamily="2" charset="-122"/>
            </a:endParaRPr>
          </a:p>
          <a:p>
            <a:pPr>
              <a:lnSpc>
                <a:spcPct val="110000"/>
              </a:lnSpc>
              <a:buFont typeface="Wingdings" pitchFamily="2" charset="2"/>
              <a:buNone/>
            </a:pPr>
            <a:r>
              <a:rPr lang="zh-CN" altLang="en-US" sz="2000">
                <a:ea typeface="宋体" pitchFamily="2" charset="-122"/>
              </a:rPr>
              <a:t>            BEGIN</a:t>
            </a:r>
          </a:p>
          <a:p>
            <a:pPr>
              <a:lnSpc>
                <a:spcPct val="110000"/>
              </a:lnSpc>
              <a:buFont typeface="Wingdings" pitchFamily="2" charset="2"/>
              <a:buNone/>
            </a:pPr>
            <a:r>
              <a:rPr lang="zh-CN" altLang="en-US" sz="2000">
                <a:ea typeface="宋体" pitchFamily="2" charset="-122"/>
              </a:rPr>
              <a:t>	                 ------SQL语句、PL/SQL的流程控制语句</a:t>
            </a:r>
          </a:p>
          <a:p>
            <a:pPr>
              <a:lnSpc>
                <a:spcPct val="110000"/>
              </a:lnSpc>
              <a:buFont typeface="Wingdings" pitchFamily="2" charset="2"/>
              <a:buNone/>
            </a:pPr>
            <a:r>
              <a:rPr lang="zh-CN" altLang="en-US" sz="2000">
                <a:ea typeface="宋体" pitchFamily="2" charset="-122"/>
              </a:rPr>
              <a:t>	        EXCEPTION</a:t>
            </a:r>
          </a:p>
          <a:p>
            <a:pPr>
              <a:lnSpc>
                <a:spcPct val="110000"/>
              </a:lnSpc>
              <a:buFont typeface="Wingdings" pitchFamily="2" charset="2"/>
              <a:buNone/>
            </a:pPr>
            <a:r>
              <a:rPr lang="zh-CN" altLang="en-US" sz="2000">
                <a:ea typeface="宋体" pitchFamily="2" charset="-122"/>
              </a:rPr>
              <a:t>                     ------异常处理部分        		</a:t>
            </a:r>
          </a:p>
          <a:p>
            <a:pPr>
              <a:lnSpc>
                <a:spcPct val="110000"/>
              </a:lnSpc>
              <a:buFont typeface="Wingdings" pitchFamily="2" charset="2"/>
              <a:buNone/>
            </a:pPr>
            <a:r>
              <a:rPr lang="zh-CN" altLang="en-US" sz="2000">
                <a:ea typeface="宋体" pitchFamily="2" charset="-122"/>
              </a:rPr>
              <a:t>	        END；</a:t>
            </a:r>
          </a:p>
        </p:txBody>
      </p:sp>
      <p:sp>
        <p:nvSpPr>
          <p:cNvPr id="61444" name="AutoShape 4"/>
          <p:cNvSpPr>
            <a:spLocks/>
          </p:cNvSpPr>
          <p:nvPr/>
        </p:nvSpPr>
        <p:spPr bwMode="auto">
          <a:xfrm>
            <a:off x="1042988" y="2562225"/>
            <a:ext cx="287337" cy="1658938"/>
          </a:xfrm>
          <a:prstGeom prst="leftBrace">
            <a:avLst>
              <a:gd name="adj1" fmla="val 48112"/>
              <a:gd name="adj2" fmla="val 50000"/>
            </a:avLst>
          </a:pr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a:r>
              <a:rPr lang="zh-CN" altLang="en-US" sz="3200">
                <a:ea typeface="黑体" pitchFamily="2" charset="-122"/>
              </a:rPr>
              <a:t>变量常量的定义</a:t>
            </a:r>
          </a:p>
        </p:txBody>
      </p:sp>
      <p:sp>
        <p:nvSpPr>
          <p:cNvPr id="62467" name="Rectangle 3"/>
          <p:cNvSpPr>
            <a:spLocks noGrp="1" noChangeArrowheads="1"/>
          </p:cNvSpPr>
          <p:nvPr>
            <p:ph type="body" idx="1"/>
          </p:nvPr>
        </p:nvSpPr>
        <p:spPr>
          <a:xfrm>
            <a:off x="457200" y="1268413"/>
            <a:ext cx="8075613" cy="3817937"/>
          </a:xfrm>
        </p:spPr>
        <p:txBody>
          <a:bodyPr/>
          <a:lstStyle/>
          <a:p>
            <a:pPr>
              <a:lnSpc>
                <a:spcPct val="120000"/>
              </a:lnSpc>
              <a:buFont typeface="Wingdings" pitchFamily="2" charset="2"/>
              <a:buNone/>
            </a:pPr>
            <a:r>
              <a:rPr lang="en-US" sz="2000">
                <a:ea typeface="宋体" pitchFamily="2" charset="-122"/>
              </a:rPr>
              <a:t>1. </a:t>
            </a:r>
            <a:r>
              <a:rPr lang="en-US" sz="2000" b="1">
                <a:ea typeface="宋体" pitchFamily="2" charset="-122"/>
              </a:rPr>
              <a:t>PL/SQL</a:t>
            </a:r>
            <a:r>
              <a:rPr lang="zh-CN" altLang="en-US" sz="2000" b="1">
                <a:ea typeface="宋体" pitchFamily="2" charset="-122"/>
              </a:rPr>
              <a:t>中定义变量的语法形式是</a:t>
            </a:r>
            <a:r>
              <a:rPr lang="en-US" sz="2000" b="1">
                <a:ea typeface="宋体" pitchFamily="2" charset="-122"/>
              </a:rPr>
              <a:t>:</a:t>
            </a:r>
          </a:p>
          <a:p>
            <a:pPr>
              <a:lnSpc>
                <a:spcPct val="120000"/>
              </a:lnSpc>
              <a:buFont typeface="Wingdings" pitchFamily="2" charset="2"/>
              <a:buNone/>
            </a:pPr>
            <a:r>
              <a:rPr lang="en-US" sz="1800">
                <a:ea typeface="宋体" pitchFamily="2" charset="-122"/>
              </a:rPr>
              <a:t>     </a:t>
            </a:r>
            <a:r>
              <a:rPr lang="zh-CN" altLang="en-US" sz="1800">
                <a:ea typeface="宋体" pitchFamily="2" charset="-122"/>
              </a:rPr>
              <a:t>变量名 数据类型  ［ ［</a:t>
            </a:r>
            <a:r>
              <a:rPr lang="en-US" sz="1800">
                <a:ea typeface="宋体" pitchFamily="2" charset="-122"/>
              </a:rPr>
              <a:t>NOT NULL</a:t>
            </a:r>
            <a:r>
              <a:rPr lang="zh-CN" altLang="en-US" sz="1800">
                <a:ea typeface="宋体" pitchFamily="2" charset="-122"/>
              </a:rPr>
              <a:t>］</a:t>
            </a:r>
            <a:r>
              <a:rPr lang="en-US" sz="1800">
                <a:ea typeface="宋体" pitchFamily="2" charset="-122"/>
              </a:rPr>
              <a:t>:=</a:t>
            </a:r>
            <a:r>
              <a:rPr lang="zh-CN" altLang="en-US" sz="1800">
                <a:ea typeface="宋体" pitchFamily="2" charset="-122"/>
              </a:rPr>
              <a:t>初值表达式］或</a:t>
            </a:r>
          </a:p>
          <a:p>
            <a:pPr>
              <a:lnSpc>
                <a:spcPct val="120000"/>
              </a:lnSpc>
              <a:buFont typeface="Wingdings" pitchFamily="2" charset="2"/>
              <a:buNone/>
            </a:pPr>
            <a:r>
              <a:rPr lang="zh-CN" altLang="en-US" sz="1800">
                <a:ea typeface="宋体" pitchFamily="2" charset="-122"/>
              </a:rPr>
              <a:t>	 变量名 数据类型  ［ ［</a:t>
            </a:r>
            <a:r>
              <a:rPr lang="en-US" sz="1800">
                <a:ea typeface="宋体" pitchFamily="2" charset="-122"/>
              </a:rPr>
              <a:t>NOT NULL</a:t>
            </a:r>
            <a:r>
              <a:rPr lang="zh-CN" altLang="en-US" sz="1800">
                <a:ea typeface="宋体" pitchFamily="2" charset="-122"/>
              </a:rPr>
              <a:t>］初值表达式］</a:t>
            </a:r>
          </a:p>
          <a:p>
            <a:pPr>
              <a:lnSpc>
                <a:spcPct val="120000"/>
              </a:lnSpc>
              <a:buFont typeface="Wingdings" pitchFamily="2" charset="2"/>
              <a:buNone/>
            </a:pPr>
            <a:r>
              <a:rPr lang="en-US" sz="2000">
                <a:ea typeface="宋体" pitchFamily="2" charset="-122"/>
              </a:rPr>
              <a:t>2. </a:t>
            </a:r>
            <a:r>
              <a:rPr lang="zh-CN" altLang="en-US" sz="2000" b="1">
                <a:ea typeface="宋体" pitchFamily="2" charset="-122"/>
              </a:rPr>
              <a:t>常量的定义类似于变量的定义</a:t>
            </a:r>
            <a:r>
              <a:rPr lang="en-US" sz="2000" b="1">
                <a:ea typeface="宋体" pitchFamily="2" charset="-122"/>
              </a:rPr>
              <a:t>:</a:t>
            </a:r>
          </a:p>
          <a:p>
            <a:pPr>
              <a:lnSpc>
                <a:spcPct val="120000"/>
              </a:lnSpc>
              <a:buFont typeface="Wingdings" pitchFamily="2" charset="2"/>
              <a:buNone/>
            </a:pPr>
            <a:r>
              <a:rPr lang="en-US" sz="2000">
                <a:ea typeface="宋体" pitchFamily="2" charset="-122"/>
              </a:rPr>
              <a:t>     </a:t>
            </a:r>
            <a:r>
              <a:rPr lang="zh-CN" altLang="en-US" sz="1800">
                <a:ea typeface="宋体" pitchFamily="2" charset="-122"/>
              </a:rPr>
              <a:t>常量名 数据类型 </a:t>
            </a:r>
            <a:r>
              <a:rPr lang="en-US" sz="1800">
                <a:ea typeface="宋体" pitchFamily="2" charset="-122"/>
              </a:rPr>
              <a:t>CONSTANT :=</a:t>
            </a:r>
            <a:r>
              <a:rPr lang="zh-CN" altLang="en-US" sz="1800">
                <a:ea typeface="宋体" pitchFamily="2" charset="-122"/>
              </a:rPr>
              <a:t>常量表达式</a:t>
            </a:r>
          </a:p>
          <a:p>
            <a:pPr>
              <a:lnSpc>
                <a:spcPct val="120000"/>
              </a:lnSpc>
              <a:buFont typeface="Wingdings" pitchFamily="2" charset="2"/>
              <a:buNone/>
            </a:pPr>
            <a:r>
              <a:rPr lang="zh-CN" altLang="en-US" sz="1800">
                <a:ea typeface="宋体" pitchFamily="2" charset="-122"/>
              </a:rPr>
              <a:t>	 常量必须要给一个值，并且该值在存在期间或常量的作用域内不能改变。如果试图修改它，</a:t>
            </a:r>
            <a:r>
              <a:rPr lang="en-US" sz="1800">
                <a:ea typeface="宋体" pitchFamily="2" charset="-122"/>
              </a:rPr>
              <a:t>PL/SQL</a:t>
            </a:r>
            <a:r>
              <a:rPr lang="zh-CN" altLang="en-US" sz="1800">
                <a:ea typeface="宋体" pitchFamily="2" charset="-122"/>
              </a:rPr>
              <a:t>将返回一个异常。</a:t>
            </a:r>
          </a:p>
          <a:p>
            <a:pPr>
              <a:lnSpc>
                <a:spcPct val="120000"/>
              </a:lnSpc>
              <a:buFont typeface="Wingdings" pitchFamily="2" charset="2"/>
              <a:buNone/>
            </a:pPr>
            <a:r>
              <a:rPr lang="en-US" sz="2000">
                <a:ea typeface="宋体" pitchFamily="2" charset="-122"/>
              </a:rPr>
              <a:t>3. </a:t>
            </a:r>
            <a:r>
              <a:rPr lang="zh-CN" altLang="en-US" sz="2000" b="1">
                <a:ea typeface="宋体" pitchFamily="2" charset="-122"/>
              </a:rPr>
              <a:t>赋值语句</a:t>
            </a:r>
          </a:p>
          <a:p>
            <a:pPr>
              <a:lnSpc>
                <a:spcPct val="120000"/>
              </a:lnSpc>
              <a:buFont typeface="Wingdings" pitchFamily="2" charset="2"/>
              <a:buNone/>
            </a:pPr>
            <a:r>
              <a:rPr lang="zh-CN" altLang="en-US" sz="2000">
                <a:ea typeface="宋体" pitchFamily="2" charset="-122"/>
              </a:rPr>
              <a:t>    </a:t>
            </a:r>
            <a:r>
              <a:rPr lang="zh-CN" altLang="en-US" sz="1800">
                <a:ea typeface="宋体" pitchFamily="2" charset="-122"/>
              </a:rPr>
              <a:t>变量名称</a:t>
            </a:r>
            <a:r>
              <a:rPr lang="en-US" sz="1800">
                <a:ea typeface="宋体" pitchFamily="2" charset="-122"/>
              </a:rPr>
              <a:t>:=</a:t>
            </a:r>
            <a:r>
              <a:rPr lang="zh-CN" altLang="en-US" sz="1800">
                <a:ea typeface="宋体" pitchFamily="2" charset="-122"/>
              </a:rPr>
              <a:t>表达式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a:r>
              <a:rPr lang="zh-CN" altLang="en-US" sz="3200">
                <a:ea typeface="宋体" pitchFamily="2" charset="-122"/>
              </a:rPr>
              <a:t>控制结构 </a:t>
            </a:r>
          </a:p>
        </p:txBody>
      </p:sp>
      <p:sp>
        <p:nvSpPr>
          <p:cNvPr id="63491" name="Rectangle 3"/>
          <p:cNvSpPr>
            <a:spLocks noGrp="1" noChangeArrowheads="1"/>
          </p:cNvSpPr>
          <p:nvPr>
            <p:ph type="body" idx="1"/>
          </p:nvPr>
        </p:nvSpPr>
        <p:spPr/>
        <p:txBody>
          <a:bodyPr/>
          <a:lstStyle/>
          <a:p>
            <a:pPr>
              <a:lnSpc>
                <a:spcPct val="140000"/>
              </a:lnSpc>
            </a:pPr>
            <a:r>
              <a:rPr lang="en-US" b="1">
                <a:ea typeface="宋体" pitchFamily="2" charset="-122"/>
              </a:rPr>
              <a:t>PL/SQL</a:t>
            </a:r>
            <a:r>
              <a:rPr lang="en-US">
                <a:ea typeface="宋体" pitchFamily="2" charset="-122"/>
              </a:rPr>
              <a:t> </a:t>
            </a:r>
            <a:r>
              <a:rPr lang="zh-CN" altLang="en-US" b="1">
                <a:ea typeface="宋体" pitchFamily="2" charset="-122"/>
              </a:rPr>
              <a:t>功能：</a:t>
            </a:r>
          </a:p>
          <a:p>
            <a:pPr lvl="1">
              <a:lnSpc>
                <a:spcPct val="140000"/>
              </a:lnSpc>
              <a:buFont typeface="Wingdings" pitchFamily="2" charset="2"/>
              <a:buNone/>
            </a:pPr>
            <a:r>
              <a:rPr lang="zh-CN" altLang="en-US" sz="2800">
                <a:ea typeface="宋体" pitchFamily="2" charset="-122"/>
              </a:rPr>
              <a:t>一、条件控制语句</a:t>
            </a:r>
          </a:p>
          <a:p>
            <a:pPr lvl="1">
              <a:lnSpc>
                <a:spcPct val="140000"/>
              </a:lnSpc>
              <a:buFont typeface="Wingdings" pitchFamily="2" charset="2"/>
              <a:buNone/>
            </a:pPr>
            <a:r>
              <a:rPr lang="zh-CN" altLang="en-US" sz="2800">
                <a:ea typeface="宋体" pitchFamily="2" charset="-122"/>
              </a:rPr>
              <a:t>二、循环控制语句 </a:t>
            </a:r>
          </a:p>
          <a:p>
            <a:pPr lvl="1">
              <a:lnSpc>
                <a:spcPct val="140000"/>
              </a:lnSpc>
              <a:buFont typeface="Wingdings" pitchFamily="2" charset="2"/>
              <a:buNone/>
            </a:pPr>
            <a:r>
              <a:rPr lang="zh-CN" altLang="en-US" sz="2800">
                <a:ea typeface="宋体" pitchFamily="2" charset="-122"/>
              </a:rPr>
              <a:t>三、错误处理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8172399" cy="836711"/>
          </a:xfrm>
        </p:spPr>
        <p:txBody>
          <a:bodyPr/>
          <a:lstStyle/>
          <a:p>
            <a:r>
              <a:rPr lang="en-US" altLang="zh-CN" sz="3000" dirty="0" smtClean="0">
                <a:latin typeface="Times New Roman" panose="02020603050405020304" pitchFamily="18" charset="0"/>
                <a:ea typeface="Cambria Math"/>
                <a:cs typeface="Times New Roman" panose="02020603050405020304" pitchFamily="18" charset="0"/>
              </a:rPr>
              <a:t>§11.1.1  </a:t>
            </a:r>
            <a:r>
              <a:rPr lang="zh-CN" altLang="en-US" sz="3000" dirty="0" smtClean="0">
                <a:latin typeface="宋体" panose="02010600030101010101" pitchFamily="2" charset="-122"/>
                <a:ea typeface="宋体" panose="02010600030101010101" pitchFamily="2" charset="-122"/>
              </a:rPr>
              <a:t>嵌入式</a:t>
            </a:r>
            <a:r>
              <a:rPr lang="en-US" sz="3000" dirty="0">
                <a:latin typeface="宋体" panose="02010600030101010101" pitchFamily="2" charset="-122"/>
                <a:ea typeface="宋体" panose="02010600030101010101" pitchFamily="2" charset="-122"/>
              </a:rPr>
              <a:t>SQL</a:t>
            </a:r>
            <a:r>
              <a:rPr lang="zh-CN" altLang="en-US" sz="3000" dirty="0">
                <a:latin typeface="宋体" panose="02010600030101010101" pitchFamily="2" charset="-122"/>
                <a:ea typeface="宋体" panose="02010600030101010101" pitchFamily="2" charset="-122"/>
              </a:rPr>
              <a:t>的处理过程</a:t>
            </a:r>
          </a:p>
        </p:txBody>
      </p:sp>
      <p:sp>
        <p:nvSpPr>
          <p:cNvPr id="9219" name="Rectangle 3"/>
          <p:cNvSpPr>
            <a:spLocks noGrp="1" noChangeArrowheads="1"/>
          </p:cNvSpPr>
          <p:nvPr>
            <p:ph type="body" idx="1"/>
          </p:nvPr>
        </p:nvSpPr>
        <p:spPr>
          <a:xfrm>
            <a:off x="251520" y="981074"/>
            <a:ext cx="8362825" cy="5040213"/>
          </a:xfrm>
        </p:spPr>
        <p:txBody>
          <a:bodyPr/>
          <a:lstStyle/>
          <a:p>
            <a:pPr>
              <a:lnSpc>
                <a:spcPct val="130000"/>
              </a:lnSpc>
            </a:pPr>
            <a:r>
              <a:rPr lang="zh-CN" altLang="en-US" sz="2400" b="1" dirty="0">
                <a:ea typeface="宋体" pitchFamily="2" charset="-122"/>
              </a:rPr>
              <a:t>主语言</a:t>
            </a:r>
          </a:p>
          <a:p>
            <a:pPr lvl="1">
              <a:lnSpc>
                <a:spcPct val="130000"/>
              </a:lnSpc>
            </a:pPr>
            <a:r>
              <a:rPr lang="zh-CN" altLang="en-US" dirty="0">
                <a:ea typeface="宋体" pitchFamily="2" charset="-122"/>
              </a:rPr>
              <a:t>嵌入式</a:t>
            </a:r>
            <a:r>
              <a:rPr lang="en-US" dirty="0">
                <a:ea typeface="宋体" pitchFamily="2" charset="-122"/>
              </a:rPr>
              <a:t>SQL</a:t>
            </a:r>
            <a:r>
              <a:rPr lang="zh-CN" altLang="en-US" dirty="0">
                <a:ea typeface="宋体" pitchFamily="2" charset="-122"/>
              </a:rPr>
              <a:t>是将</a:t>
            </a:r>
            <a:r>
              <a:rPr lang="en-US" dirty="0">
                <a:ea typeface="宋体" pitchFamily="2" charset="-122"/>
              </a:rPr>
              <a:t>SQL</a:t>
            </a:r>
            <a:r>
              <a:rPr lang="zh-CN" altLang="en-US" dirty="0">
                <a:ea typeface="宋体" pitchFamily="2" charset="-122"/>
              </a:rPr>
              <a:t>语句嵌入程序设计语言中，被嵌入的程序设计语言，如</a:t>
            </a:r>
            <a:r>
              <a:rPr lang="en-US" dirty="0">
                <a:ea typeface="宋体" pitchFamily="2" charset="-122"/>
              </a:rPr>
              <a:t>C</a:t>
            </a:r>
            <a:r>
              <a:rPr lang="zh-CN" altLang="en-US" dirty="0">
                <a:ea typeface="宋体" pitchFamily="2" charset="-122"/>
              </a:rPr>
              <a:t>、</a:t>
            </a:r>
            <a:r>
              <a:rPr lang="en-US" dirty="0">
                <a:ea typeface="宋体" pitchFamily="2" charset="-122"/>
              </a:rPr>
              <a:t>C++</a:t>
            </a:r>
            <a:r>
              <a:rPr lang="zh-CN" altLang="en-US" dirty="0">
                <a:ea typeface="宋体" pitchFamily="2" charset="-122"/>
              </a:rPr>
              <a:t>、</a:t>
            </a:r>
            <a:r>
              <a:rPr lang="en-US" dirty="0">
                <a:ea typeface="宋体" pitchFamily="2" charset="-122"/>
              </a:rPr>
              <a:t>Java</a:t>
            </a:r>
            <a:r>
              <a:rPr lang="zh-CN" altLang="en-US" dirty="0">
                <a:ea typeface="宋体" pitchFamily="2" charset="-122"/>
              </a:rPr>
              <a:t>，称为宿主语言，简称主语言。</a:t>
            </a:r>
          </a:p>
          <a:p>
            <a:pPr>
              <a:lnSpc>
                <a:spcPct val="130000"/>
              </a:lnSpc>
            </a:pPr>
            <a:r>
              <a:rPr lang="zh-CN" altLang="en-US" sz="2400" b="1" dirty="0">
                <a:ea typeface="宋体" pitchFamily="2" charset="-122"/>
              </a:rPr>
              <a:t>处理过程</a:t>
            </a:r>
          </a:p>
          <a:p>
            <a:pPr lvl="1">
              <a:lnSpc>
                <a:spcPct val="130000"/>
              </a:lnSpc>
            </a:pPr>
            <a:r>
              <a:rPr lang="zh-CN" altLang="en-US" b="1" dirty="0">
                <a:ea typeface="宋体" pitchFamily="2" charset="-122"/>
              </a:rPr>
              <a:t>预编译方法：</a:t>
            </a:r>
            <a:r>
              <a:rPr lang="zh-CN" altLang="en-US" dirty="0">
                <a:ea typeface="宋体" pitchFamily="2" charset="-122"/>
              </a:rPr>
              <a:t>由</a:t>
            </a:r>
            <a:r>
              <a:rPr lang="en-US" dirty="0">
                <a:ea typeface="宋体" pitchFamily="2" charset="-122"/>
              </a:rPr>
              <a:t>RDBMS</a:t>
            </a:r>
            <a:r>
              <a:rPr lang="zh-CN" altLang="en-US" dirty="0">
                <a:ea typeface="宋体" pitchFamily="2" charset="-122"/>
              </a:rPr>
              <a:t>的预处理程序对源程序进行扫描，识别出</a:t>
            </a:r>
            <a:r>
              <a:rPr lang="en-US" dirty="0">
                <a:ea typeface="宋体" pitchFamily="2" charset="-122"/>
              </a:rPr>
              <a:t>ESQL</a:t>
            </a:r>
            <a:r>
              <a:rPr lang="zh-CN" altLang="en-US" dirty="0">
                <a:ea typeface="宋体" pitchFamily="2" charset="-122"/>
              </a:rPr>
              <a:t>语句，把它们转换成主语言调用语句，以使主语言编译程序能识别它们，然后由主语言编译程序将纯的住语言程序编译成目标代码，如下图所示。</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控制结构&gt;&gt;</a:t>
            </a:r>
            <a:r>
              <a:rPr lang="zh-CN" altLang="en-US" sz="3200">
                <a:ea typeface="宋体" pitchFamily="2" charset="-122"/>
              </a:rPr>
              <a:t> </a:t>
            </a:r>
            <a:r>
              <a:rPr lang="zh-CN" altLang="en-US" sz="2800" b="0">
                <a:ea typeface="楷体_GB2312" pitchFamily="49" charset="-122"/>
              </a:rPr>
              <a:t>条件控制语句</a:t>
            </a:r>
          </a:p>
        </p:txBody>
      </p:sp>
      <p:sp>
        <p:nvSpPr>
          <p:cNvPr id="64515" name="Rectangle 3"/>
          <p:cNvSpPr>
            <a:spLocks noGrp="1" noChangeArrowheads="1"/>
          </p:cNvSpPr>
          <p:nvPr>
            <p:ph type="body" idx="1"/>
          </p:nvPr>
        </p:nvSpPr>
        <p:spPr>
          <a:xfrm>
            <a:off x="541338" y="1123950"/>
            <a:ext cx="8353425" cy="4826000"/>
          </a:xfrm>
        </p:spPr>
        <p:txBody>
          <a:bodyPr/>
          <a:lstStyle/>
          <a:p>
            <a:pPr>
              <a:lnSpc>
                <a:spcPct val="150000"/>
              </a:lnSpc>
              <a:spcBef>
                <a:spcPct val="0"/>
              </a:spcBef>
              <a:buFont typeface="Wingdings" pitchFamily="2" charset="2"/>
              <a:buNone/>
            </a:pPr>
            <a:r>
              <a:rPr lang="zh-CN" altLang="en-US" sz="2000" b="1">
                <a:ea typeface="宋体" pitchFamily="2" charset="-122"/>
              </a:rPr>
              <a:t>   IF-THEN，  IF-THEN-ELSE和嵌套的IF语句</a:t>
            </a:r>
            <a:r>
              <a:rPr lang="zh-CN" altLang="en-US" sz="2000">
                <a:ea typeface="宋体" pitchFamily="2" charset="-122"/>
              </a:rPr>
              <a:t> </a:t>
            </a:r>
            <a:endParaRPr lang="zh-CN" altLang="en-US" sz="2000" b="1">
              <a:ea typeface="宋体" pitchFamily="2" charset="-122"/>
            </a:endParaRPr>
          </a:p>
          <a:p>
            <a:pPr>
              <a:lnSpc>
                <a:spcPct val="150000"/>
              </a:lnSpc>
              <a:spcBef>
                <a:spcPct val="0"/>
              </a:spcBef>
              <a:buFont typeface="Wingdings" pitchFamily="2" charset="2"/>
              <a:buNone/>
            </a:pPr>
            <a:r>
              <a:rPr lang="zh-CN" altLang="en-US" sz="2000">
                <a:ea typeface="宋体" pitchFamily="2" charset="-122"/>
              </a:rPr>
              <a:t>	1.   IF </a:t>
            </a:r>
            <a:r>
              <a:rPr lang="zh-CN" altLang="en-US" sz="2000" i="1">
                <a:ea typeface="宋体" pitchFamily="2" charset="-122"/>
              </a:rPr>
              <a:t>condition</a:t>
            </a:r>
            <a:r>
              <a:rPr lang="zh-CN" altLang="en-US" sz="2000">
                <a:ea typeface="宋体" pitchFamily="2" charset="-122"/>
              </a:rPr>
              <a:t> THEN</a:t>
            </a:r>
          </a:p>
          <a:p>
            <a:pPr>
              <a:lnSpc>
                <a:spcPct val="150000"/>
              </a:lnSpc>
              <a:spcBef>
                <a:spcPct val="0"/>
              </a:spcBef>
              <a:buFont typeface="Wingdings" pitchFamily="2" charset="2"/>
              <a:buNone/>
            </a:pPr>
            <a:r>
              <a:rPr lang="zh-CN" altLang="en-US" sz="2000">
                <a:ea typeface="宋体" pitchFamily="2" charset="-122"/>
              </a:rPr>
              <a:t>	         </a:t>
            </a:r>
            <a:r>
              <a:rPr lang="zh-CN" altLang="en-US" sz="2000" i="1">
                <a:ea typeface="宋体" pitchFamily="2" charset="-122"/>
              </a:rPr>
              <a:t>Sequence_of_statements</a:t>
            </a:r>
            <a:r>
              <a:rPr lang="zh-CN" altLang="en-US" sz="2000">
                <a:ea typeface="宋体" pitchFamily="2" charset="-122"/>
              </a:rPr>
              <a:t>;        </a:t>
            </a:r>
          </a:p>
          <a:p>
            <a:pPr>
              <a:lnSpc>
                <a:spcPct val="150000"/>
              </a:lnSpc>
              <a:spcBef>
                <a:spcPct val="0"/>
              </a:spcBef>
              <a:buFont typeface="Wingdings" pitchFamily="2" charset="2"/>
              <a:buNone/>
            </a:pPr>
            <a:r>
              <a:rPr lang="zh-CN" altLang="en-US" sz="2000">
                <a:ea typeface="宋体" pitchFamily="2" charset="-122"/>
              </a:rPr>
              <a:t>	      END IF   </a:t>
            </a:r>
          </a:p>
          <a:p>
            <a:pPr>
              <a:lnSpc>
                <a:spcPct val="150000"/>
              </a:lnSpc>
              <a:spcBef>
                <a:spcPct val="0"/>
              </a:spcBef>
              <a:buFont typeface="Wingdings" pitchFamily="2" charset="2"/>
              <a:buNone/>
            </a:pPr>
            <a:r>
              <a:rPr lang="zh-CN" altLang="en-US" sz="2000">
                <a:ea typeface="宋体" pitchFamily="2" charset="-122"/>
              </a:rPr>
              <a:t>	2.   IF condition THEN</a:t>
            </a:r>
          </a:p>
          <a:p>
            <a:pPr>
              <a:lnSpc>
                <a:spcPct val="150000"/>
              </a:lnSpc>
              <a:spcBef>
                <a:spcPct val="0"/>
              </a:spcBef>
              <a:buFont typeface="Wingdings" pitchFamily="2" charset="2"/>
              <a:buNone/>
            </a:pPr>
            <a:r>
              <a:rPr lang="zh-CN" altLang="en-US" sz="2000">
                <a:ea typeface="宋体" pitchFamily="2" charset="-122"/>
              </a:rPr>
              <a:t>	          </a:t>
            </a:r>
            <a:r>
              <a:rPr lang="zh-CN" altLang="en-US" sz="2000" i="1">
                <a:ea typeface="宋体" pitchFamily="2" charset="-122"/>
              </a:rPr>
              <a:t>Sequence_of_statements1</a:t>
            </a:r>
            <a:r>
              <a:rPr lang="zh-CN" altLang="en-US" sz="2000">
                <a:ea typeface="宋体" pitchFamily="2" charset="-122"/>
              </a:rPr>
              <a:t>;  </a:t>
            </a:r>
          </a:p>
          <a:p>
            <a:pPr>
              <a:lnSpc>
                <a:spcPct val="150000"/>
              </a:lnSpc>
              <a:spcBef>
                <a:spcPct val="0"/>
              </a:spcBef>
              <a:buFont typeface="Wingdings" pitchFamily="2" charset="2"/>
              <a:buNone/>
            </a:pPr>
            <a:r>
              <a:rPr lang="zh-CN" altLang="en-US" sz="2000">
                <a:ea typeface="宋体" pitchFamily="2" charset="-122"/>
              </a:rPr>
              <a:t>	      ELSE</a:t>
            </a:r>
          </a:p>
          <a:p>
            <a:pPr>
              <a:lnSpc>
                <a:spcPct val="150000"/>
              </a:lnSpc>
              <a:spcBef>
                <a:spcPct val="0"/>
              </a:spcBef>
              <a:buFont typeface="Wingdings" pitchFamily="2" charset="2"/>
              <a:buNone/>
            </a:pPr>
            <a:r>
              <a:rPr lang="zh-CN" altLang="en-US" sz="2000">
                <a:ea typeface="宋体" pitchFamily="2" charset="-122"/>
              </a:rPr>
              <a:t>	          </a:t>
            </a:r>
            <a:r>
              <a:rPr lang="zh-CN" altLang="en-US" sz="2000" i="1">
                <a:ea typeface="宋体" pitchFamily="2" charset="-122"/>
              </a:rPr>
              <a:t>Sequence_of_statements2;</a:t>
            </a:r>
            <a:r>
              <a:rPr lang="zh-CN" altLang="en-US" sz="2000">
                <a:ea typeface="宋体" pitchFamily="2" charset="-122"/>
              </a:rPr>
              <a:t>  </a:t>
            </a:r>
          </a:p>
          <a:p>
            <a:pPr>
              <a:lnSpc>
                <a:spcPct val="150000"/>
              </a:lnSpc>
              <a:spcBef>
                <a:spcPct val="0"/>
              </a:spcBef>
              <a:buFont typeface="Wingdings" pitchFamily="2" charset="2"/>
              <a:buNone/>
            </a:pPr>
            <a:r>
              <a:rPr lang="zh-CN" altLang="en-US" sz="2000">
                <a:ea typeface="宋体" pitchFamily="2" charset="-122"/>
              </a:rPr>
              <a:t>	      END IF;</a:t>
            </a:r>
          </a:p>
          <a:p>
            <a:pPr>
              <a:lnSpc>
                <a:spcPct val="150000"/>
              </a:lnSpc>
              <a:spcBef>
                <a:spcPct val="0"/>
              </a:spcBef>
              <a:buFont typeface="Wingdings" pitchFamily="2" charset="2"/>
              <a:buNone/>
            </a:pPr>
            <a:r>
              <a:rPr lang="zh-CN" altLang="en-US" sz="2000">
                <a:ea typeface="宋体" pitchFamily="2" charset="-122"/>
              </a:rPr>
              <a:t>	3. 在THEN和ELSE子句中还可以再包括IF语句，即IF语句可以嵌套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控制结构&gt;&gt; </a:t>
            </a:r>
            <a:r>
              <a:rPr lang="zh-CN" altLang="en-US" sz="2800" b="0">
                <a:ea typeface="楷体_GB2312" pitchFamily="49" charset="-122"/>
              </a:rPr>
              <a:t>循环控制语句</a:t>
            </a:r>
          </a:p>
        </p:txBody>
      </p:sp>
      <p:sp>
        <p:nvSpPr>
          <p:cNvPr id="65539" name="Rectangle 3"/>
          <p:cNvSpPr>
            <a:spLocks noGrp="1" noChangeArrowheads="1"/>
          </p:cNvSpPr>
          <p:nvPr>
            <p:ph type="body" idx="1"/>
          </p:nvPr>
        </p:nvSpPr>
        <p:spPr>
          <a:xfrm>
            <a:off x="180975" y="1125538"/>
            <a:ext cx="8578850" cy="4464050"/>
          </a:xfrm>
        </p:spPr>
        <p:txBody>
          <a:bodyPr/>
          <a:lstStyle/>
          <a:p>
            <a:pPr>
              <a:lnSpc>
                <a:spcPct val="150000"/>
              </a:lnSpc>
              <a:buFont typeface="Wingdings" pitchFamily="2" charset="2"/>
              <a:buNone/>
            </a:pPr>
            <a:r>
              <a:rPr lang="zh-CN" altLang="en-US" sz="2000" b="1">
                <a:ea typeface="宋体" pitchFamily="2" charset="-122"/>
              </a:rPr>
              <a:t>    </a:t>
            </a:r>
            <a:r>
              <a:rPr lang="zh-CN" altLang="en-US" sz="1800" b="1">
                <a:ea typeface="宋体" pitchFamily="2" charset="-122"/>
              </a:rPr>
              <a:t>LOOP， WHILE-LOOP和FOR-LOOP</a:t>
            </a:r>
            <a:r>
              <a:rPr lang="zh-CN" altLang="en-US" sz="1800">
                <a:ea typeface="宋体" pitchFamily="2" charset="-122"/>
              </a:rPr>
              <a:t> </a:t>
            </a:r>
          </a:p>
          <a:p>
            <a:pPr>
              <a:lnSpc>
                <a:spcPct val="150000"/>
              </a:lnSpc>
              <a:buFont typeface="Wingdings" pitchFamily="2" charset="2"/>
              <a:buNone/>
            </a:pPr>
            <a:r>
              <a:rPr lang="zh-CN" altLang="en-US" sz="1800" b="1">
                <a:ea typeface="宋体" pitchFamily="2" charset="-122"/>
              </a:rPr>
              <a:t>   </a:t>
            </a:r>
            <a:r>
              <a:rPr lang="zh-CN" altLang="en-US" sz="2000" b="1">
                <a:ea typeface="宋体" pitchFamily="2" charset="-122"/>
              </a:rPr>
              <a:t>    1.   最简单的循环语句LOOP</a:t>
            </a:r>
          </a:p>
          <a:p>
            <a:pPr>
              <a:lnSpc>
                <a:spcPct val="150000"/>
              </a:lnSpc>
              <a:buFont typeface="Wingdings" pitchFamily="2" charset="2"/>
              <a:buNone/>
            </a:pPr>
            <a:r>
              <a:rPr lang="zh-CN" altLang="en-US" sz="2000">
                <a:ea typeface="宋体" pitchFamily="2" charset="-122"/>
              </a:rPr>
              <a:t>	        LOOP</a:t>
            </a:r>
            <a:endParaRPr lang="zh-CN" altLang="en-US" sz="2000" i="1">
              <a:ea typeface="宋体" pitchFamily="2" charset="-122"/>
            </a:endParaRPr>
          </a:p>
          <a:p>
            <a:pPr>
              <a:lnSpc>
                <a:spcPct val="150000"/>
              </a:lnSpc>
              <a:buFont typeface="Wingdings" pitchFamily="2" charset="2"/>
              <a:buNone/>
            </a:pPr>
            <a:r>
              <a:rPr lang="zh-CN" altLang="en-US" sz="2000" i="1">
                <a:ea typeface="宋体" pitchFamily="2" charset="-122"/>
              </a:rPr>
              <a:t>	             Sequence_of_statements;</a:t>
            </a:r>
            <a:r>
              <a:rPr lang="zh-CN" altLang="en-US" sz="2000">
                <a:ea typeface="宋体" pitchFamily="2" charset="-122"/>
              </a:rPr>
              <a:t>        </a:t>
            </a:r>
          </a:p>
          <a:p>
            <a:pPr>
              <a:lnSpc>
                <a:spcPct val="150000"/>
              </a:lnSpc>
              <a:buFont typeface="Wingdings" pitchFamily="2" charset="2"/>
              <a:buNone/>
            </a:pPr>
            <a:r>
              <a:rPr lang="zh-CN" altLang="en-US" sz="2000">
                <a:ea typeface="宋体" pitchFamily="2" charset="-122"/>
              </a:rPr>
              <a:t>	        END LOOP; </a:t>
            </a:r>
          </a:p>
          <a:p>
            <a:pPr>
              <a:lnSpc>
                <a:spcPct val="150000"/>
              </a:lnSpc>
              <a:buFont typeface="Wingdings" pitchFamily="2" charset="2"/>
              <a:buNone/>
            </a:pPr>
            <a:r>
              <a:rPr lang="zh-CN" altLang="en-US" sz="2000">
                <a:ea typeface="宋体" pitchFamily="2" charset="-122"/>
              </a:rPr>
              <a:t> 	 多数数据库服务器的PL/SQL都提供EXIT、BREAK或LEAVE等循环结束  </a:t>
            </a:r>
          </a:p>
          <a:p>
            <a:pPr>
              <a:lnSpc>
                <a:spcPct val="150000"/>
              </a:lnSpc>
              <a:buFont typeface="Wingdings" pitchFamily="2" charset="2"/>
              <a:buNone/>
            </a:pPr>
            <a:r>
              <a:rPr lang="zh-CN" altLang="en-US" sz="2000">
                <a:ea typeface="宋体" pitchFamily="2" charset="-122"/>
              </a:rPr>
              <a:t>      语句，保证LOOP语句块能够结束。</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控制结构&gt;&gt; </a:t>
            </a:r>
            <a:r>
              <a:rPr lang="zh-CN" altLang="en-US" sz="3000" b="0">
                <a:ea typeface="楷体_GB2312" pitchFamily="49" charset="-122"/>
              </a:rPr>
              <a:t>循环控制语句</a:t>
            </a:r>
          </a:p>
        </p:txBody>
      </p:sp>
      <p:sp>
        <p:nvSpPr>
          <p:cNvPr id="66563" name="Rectangle 3"/>
          <p:cNvSpPr>
            <a:spLocks noGrp="1" noChangeArrowheads="1"/>
          </p:cNvSpPr>
          <p:nvPr>
            <p:ph type="body" idx="1"/>
          </p:nvPr>
        </p:nvSpPr>
        <p:spPr>
          <a:xfrm>
            <a:off x="673100" y="1127125"/>
            <a:ext cx="7786688" cy="4822825"/>
          </a:xfrm>
        </p:spPr>
        <p:txBody>
          <a:bodyPr/>
          <a:lstStyle/>
          <a:p>
            <a:pPr>
              <a:lnSpc>
                <a:spcPct val="135000"/>
              </a:lnSpc>
              <a:spcBef>
                <a:spcPct val="0"/>
              </a:spcBef>
              <a:buFont typeface="Wingdings" pitchFamily="2" charset="2"/>
              <a:buNone/>
            </a:pPr>
            <a:r>
              <a:rPr lang="en-US" sz="2000" b="1">
                <a:ea typeface="宋体" pitchFamily="2" charset="-122"/>
              </a:rPr>
              <a:t>2. WHILE-LOOP</a:t>
            </a:r>
          </a:p>
          <a:p>
            <a:pPr>
              <a:lnSpc>
                <a:spcPct val="135000"/>
              </a:lnSpc>
              <a:spcBef>
                <a:spcPct val="0"/>
              </a:spcBef>
              <a:buFont typeface="Wingdings" pitchFamily="2" charset="2"/>
              <a:buNone/>
            </a:pPr>
            <a:r>
              <a:rPr lang="en-US" sz="2000">
                <a:ea typeface="宋体" pitchFamily="2" charset="-122"/>
              </a:rPr>
              <a:t>     WHILE condition LOOP</a:t>
            </a:r>
          </a:p>
          <a:p>
            <a:pPr>
              <a:lnSpc>
                <a:spcPct val="135000"/>
              </a:lnSpc>
              <a:spcBef>
                <a:spcPct val="0"/>
              </a:spcBef>
              <a:buFont typeface="Wingdings" pitchFamily="2" charset="2"/>
              <a:buNone/>
            </a:pPr>
            <a:r>
              <a:rPr lang="en-US" sz="2000">
                <a:ea typeface="宋体" pitchFamily="2" charset="-122"/>
              </a:rPr>
              <a:t> 	    </a:t>
            </a:r>
            <a:r>
              <a:rPr lang="en-US" sz="2000" i="1">
                <a:ea typeface="宋体" pitchFamily="2" charset="-122"/>
              </a:rPr>
              <a:t>Sequence_of_statements;</a:t>
            </a:r>
            <a:endParaRPr lang="en-US" sz="2000">
              <a:ea typeface="宋体" pitchFamily="2" charset="-122"/>
            </a:endParaRPr>
          </a:p>
          <a:p>
            <a:pPr>
              <a:lnSpc>
                <a:spcPct val="135000"/>
              </a:lnSpc>
              <a:spcBef>
                <a:spcPct val="0"/>
              </a:spcBef>
              <a:buFont typeface="Wingdings" pitchFamily="2" charset="2"/>
              <a:buNone/>
            </a:pPr>
            <a:r>
              <a:rPr lang="en-US" sz="2000">
                <a:ea typeface="宋体" pitchFamily="2" charset="-122"/>
              </a:rPr>
              <a:t>	END LOOP;</a:t>
            </a:r>
          </a:p>
          <a:p>
            <a:pPr lvl="1">
              <a:lnSpc>
                <a:spcPct val="135000"/>
              </a:lnSpc>
              <a:spcBef>
                <a:spcPct val="0"/>
              </a:spcBef>
              <a:buSzPct val="75000"/>
              <a:buFont typeface="Wingdings" pitchFamily="2" charset="2"/>
              <a:buChar char="n"/>
            </a:pPr>
            <a:r>
              <a:rPr lang="zh-CN" altLang="en-US" sz="2000">
                <a:ea typeface="宋体" pitchFamily="2" charset="-122"/>
              </a:rPr>
              <a:t>每次执行循环体语句之前，首先对条件进行求值</a:t>
            </a:r>
          </a:p>
          <a:p>
            <a:pPr lvl="1">
              <a:lnSpc>
                <a:spcPct val="135000"/>
              </a:lnSpc>
              <a:spcBef>
                <a:spcPct val="0"/>
              </a:spcBef>
              <a:buSzPct val="75000"/>
              <a:buFont typeface="Wingdings" pitchFamily="2" charset="2"/>
              <a:buChar char="n"/>
            </a:pPr>
            <a:r>
              <a:rPr lang="zh-CN" altLang="en-US" sz="2000">
                <a:ea typeface="宋体" pitchFamily="2" charset="-122"/>
              </a:rPr>
              <a:t>如果条件为真，则执行循环体内的语句序列。</a:t>
            </a:r>
          </a:p>
          <a:p>
            <a:pPr lvl="1">
              <a:lnSpc>
                <a:spcPct val="135000"/>
              </a:lnSpc>
              <a:spcBef>
                <a:spcPct val="0"/>
              </a:spcBef>
              <a:buSzPct val="75000"/>
              <a:buFont typeface="Wingdings" pitchFamily="2" charset="2"/>
              <a:buChar char="n"/>
            </a:pPr>
            <a:r>
              <a:rPr lang="zh-CN" altLang="en-US" sz="2000">
                <a:ea typeface="宋体" pitchFamily="2" charset="-122"/>
              </a:rPr>
              <a:t>如果条件为假，则跳过循环并把控制传递给下一个语句 </a:t>
            </a:r>
          </a:p>
          <a:p>
            <a:pPr>
              <a:lnSpc>
                <a:spcPct val="135000"/>
              </a:lnSpc>
              <a:spcBef>
                <a:spcPct val="0"/>
              </a:spcBef>
              <a:buFont typeface="Wingdings" pitchFamily="2" charset="2"/>
              <a:buNone/>
            </a:pPr>
            <a:r>
              <a:rPr lang="en-US" sz="2000" b="1">
                <a:ea typeface="宋体" pitchFamily="2" charset="-122"/>
              </a:rPr>
              <a:t>3. FOR-LOOP</a:t>
            </a:r>
          </a:p>
          <a:p>
            <a:pPr>
              <a:lnSpc>
                <a:spcPct val="135000"/>
              </a:lnSpc>
              <a:spcBef>
                <a:spcPct val="0"/>
              </a:spcBef>
              <a:buFont typeface="Wingdings" pitchFamily="2" charset="2"/>
              <a:buNone/>
            </a:pPr>
            <a:r>
              <a:rPr lang="en-US" sz="2000">
                <a:ea typeface="宋体" pitchFamily="2" charset="-122"/>
              </a:rPr>
              <a:t>    	FOR count IN </a:t>
            </a:r>
            <a:r>
              <a:rPr lang="zh-CN" altLang="en-US" sz="2000">
                <a:ea typeface="宋体" pitchFamily="2" charset="-122"/>
              </a:rPr>
              <a:t>［</a:t>
            </a:r>
            <a:r>
              <a:rPr lang="en-US" sz="2000">
                <a:ea typeface="宋体" pitchFamily="2" charset="-122"/>
              </a:rPr>
              <a:t>REVERSE</a:t>
            </a:r>
            <a:r>
              <a:rPr lang="zh-CN" altLang="en-US" sz="2000">
                <a:ea typeface="宋体" pitchFamily="2" charset="-122"/>
              </a:rPr>
              <a:t>］</a:t>
            </a:r>
            <a:r>
              <a:rPr lang="en-US" sz="2000" i="1">
                <a:ea typeface="宋体" pitchFamily="2" charset="-122"/>
              </a:rPr>
              <a:t>bound1</a:t>
            </a:r>
            <a:r>
              <a:rPr lang="en-US" sz="2000">
                <a:ea typeface="宋体" pitchFamily="2" charset="-122"/>
              </a:rPr>
              <a:t> … </a:t>
            </a:r>
            <a:r>
              <a:rPr lang="en-US" sz="2000" i="1">
                <a:ea typeface="宋体" pitchFamily="2" charset="-122"/>
              </a:rPr>
              <a:t>bound2</a:t>
            </a:r>
            <a:r>
              <a:rPr lang="en-US" sz="2000">
                <a:ea typeface="宋体" pitchFamily="2" charset="-122"/>
              </a:rPr>
              <a:t> LOOP</a:t>
            </a:r>
          </a:p>
          <a:p>
            <a:pPr>
              <a:lnSpc>
                <a:spcPct val="135000"/>
              </a:lnSpc>
              <a:spcBef>
                <a:spcPct val="0"/>
              </a:spcBef>
              <a:buFont typeface="Wingdings" pitchFamily="2" charset="2"/>
              <a:buNone/>
            </a:pPr>
            <a:r>
              <a:rPr lang="en-US" sz="2000">
                <a:ea typeface="宋体" pitchFamily="2" charset="-122"/>
              </a:rPr>
              <a:t> 	    </a:t>
            </a:r>
            <a:r>
              <a:rPr lang="en-US" sz="2000" i="1">
                <a:ea typeface="宋体" pitchFamily="2" charset="-122"/>
              </a:rPr>
              <a:t>Sequence_of_statements</a:t>
            </a:r>
            <a:r>
              <a:rPr lang="en-US" sz="2000">
                <a:ea typeface="宋体" pitchFamily="2" charset="-122"/>
              </a:rPr>
              <a:t>;</a:t>
            </a:r>
          </a:p>
          <a:p>
            <a:pPr>
              <a:lnSpc>
                <a:spcPct val="135000"/>
              </a:lnSpc>
              <a:spcBef>
                <a:spcPct val="0"/>
              </a:spcBef>
              <a:buFont typeface="Wingdings" pitchFamily="2" charset="2"/>
              <a:buNone/>
            </a:pPr>
            <a:r>
              <a:rPr lang="en-US" sz="2000">
                <a:ea typeface="宋体" pitchFamily="2" charset="-122"/>
              </a:rPr>
              <a:t>	END LOOP;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控制结构&gt;&gt; </a:t>
            </a:r>
            <a:r>
              <a:rPr lang="zh-CN" altLang="en-US" sz="3000">
                <a:ea typeface="楷体_GB2312" pitchFamily="49" charset="-122"/>
              </a:rPr>
              <a:t>错误处理</a:t>
            </a:r>
          </a:p>
        </p:txBody>
      </p:sp>
      <p:sp>
        <p:nvSpPr>
          <p:cNvPr id="67587" name="Rectangle 3"/>
          <p:cNvSpPr>
            <a:spLocks noGrp="1" noChangeArrowheads="1"/>
          </p:cNvSpPr>
          <p:nvPr>
            <p:ph type="body" idx="1"/>
          </p:nvPr>
        </p:nvSpPr>
        <p:spPr>
          <a:xfrm>
            <a:off x="457200" y="1196975"/>
            <a:ext cx="7859713" cy="3168650"/>
          </a:xfrm>
        </p:spPr>
        <p:txBody>
          <a:bodyPr/>
          <a:lstStyle/>
          <a:p>
            <a:pPr>
              <a:lnSpc>
                <a:spcPct val="150000"/>
              </a:lnSpc>
              <a:buFont typeface="Wingdings" pitchFamily="2" charset="2"/>
              <a:buNone/>
            </a:pPr>
            <a:r>
              <a:rPr lang="zh-CN" altLang="en-US" sz="2400">
                <a:ea typeface="宋体" pitchFamily="2" charset="-122"/>
              </a:rPr>
              <a:t>    如果PL/SQL在执行时出现异常，则应该让程序在产生异常的语句处停下来，根据异常的类型去执行异常处理语句 </a:t>
            </a:r>
          </a:p>
          <a:p>
            <a:pPr lvl="1">
              <a:lnSpc>
                <a:spcPct val="150000"/>
              </a:lnSpc>
            </a:pPr>
            <a:r>
              <a:rPr lang="zh-CN" altLang="en-US" sz="2000">
                <a:ea typeface="宋体" pitchFamily="2" charset="-122"/>
              </a:rPr>
              <a:t>SQL标准对数据库服务器提供什么样的异常处理做出了建议，要求PL/SQL管理器提供完善的异常处理机制 </a:t>
            </a:r>
            <a:endParaRPr lang="zh-CN" altLang="en-US">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a:r>
              <a:rPr lang="zh-CN" altLang="en-US" sz="3200">
                <a:ea typeface="宋体" pitchFamily="2" charset="-122"/>
              </a:rPr>
              <a:t>存储过程</a:t>
            </a:r>
          </a:p>
        </p:txBody>
      </p:sp>
      <p:sp>
        <p:nvSpPr>
          <p:cNvPr id="68611" name="Rectangle 3"/>
          <p:cNvSpPr>
            <a:spLocks noGrp="1" noChangeArrowheads="1"/>
          </p:cNvSpPr>
          <p:nvPr>
            <p:ph type="body" idx="1"/>
          </p:nvPr>
        </p:nvSpPr>
        <p:spPr>
          <a:xfrm>
            <a:off x="395288" y="1196975"/>
            <a:ext cx="8229600" cy="3457575"/>
          </a:xfrm>
        </p:spPr>
        <p:txBody>
          <a:bodyPr/>
          <a:lstStyle/>
          <a:p>
            <a:pPr>
              <a:lnSpc>
                <a:spcPct val="150000"/>
              </a:lnSpc>
            </a:pPr>
            <a:r>
              <a:rPr lang="en-US" b="1">
                <a:ea typeface="宋体" pitchFamily="2" charset="-122"/>
              </a:rPr>
              <a:t>PL/SQL</a:t>
            </a:r>
            <a:r>
              <a:rPr lang="zh-CN" altLang="en-US" b="1">
                <a:ea typeface="宋体" pitchFamily="2" charset="-122"/>
              </a:rPr>
              <a:t>块类型：</a:t>
            </a:r>
          </a:p>
          <a:p>
            <a:pPr lvl="1">
              <a:lnSpc>
                <a:spcPct val="150000"/>
              </a:lnSpc>
            </a:pPr>
            <a:r>
              <a:rPr lang="zh-CN" altLang="en-US">
                <a:ea typeface="宋体" pitchFamily="2" charset="-122"/>
              </a:rPr>
              <a:t>命名块：编译后保存在数据库中，可以被反复调用，运行速度较快。存储过程和函数是命名块  </a:t>
            </a:r>
          </a:p>
          <a:p>
            <a:pPr lvl="1">
              <a:lnSpc>
                <a:spcPct val="150000"/>
              </a:lnSpc>
            </a:pPr>
            <a:r>
              <a:rPr lang="zh-CN" altLang="en-US">
                <a:ea typeface="宋体" pitchFamily="2" charset="-122"/>
              </a:rPr>
              <a:t>匿名块：每次执行时都要进行编译，它不能被存储到数据库中，也不能在其他的</a:t>
            </a:r>
            <a:r>
              <a:rPr lang="en-US">
                <a:ea typeface="宋体" pitchFamily="2" charset="-122"/>
              </a:rPr>
              <a:t>PL/SQL</a:t>
            </a:r>
            <a:r>
              <a:rPr lang="zh-CN" altLang="en-US">
                <a:ea typeface="宋体" pitchFamily="2" charset="-122"/>
              </a:rPr>
              <a:t>块中调用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a:r>
              <a:rPr lang="zh-CN" altLang="en-US" sz="3200">
                <a:ea typeface="宋体" pitchFamily="2" charset="-122"/>
              </a:rPr>
              <a:t>存储过程</a:t>
            </a:r>
          </a:p>
        </p:txBody>
      </p:sp>
      <p:sp>
        <p:nvSpPr>
          <p:cNvPr id="69635" name="Rectangle 3"/>
          <p:cNvSpPr>
            <a:spLocks noGrp="1" noChangeArrowheads="1"/>
          </p:cNvSpPr>
          <p:nvPr>
            <p:ph type="body" idx="1"/>
          </p:nvPr>
        </p:nvSpPr>
        <p:spPr>
          <a:xfrm>
            <a:off x="457200" y="1196975"/>
            <a:ext cx="7067550" cy="2879725"/>
          </a:xfrm>
        </p:spPr>
        <p:txBody>
          <a:bodyPr/>
          <a:lstStyle/>
          <a:p>
            <a:pPr>
              <a:lnSpc>
                <a:spcPct val="150000"/>
              </a:lnSpc>
            </a:pPr>
            <a:r>
              <a:rPr lang="zh-CN" altLang="en-US">
                <a:ea typeface="宋体" pitchFamily="2" charset="-122"/>
              </a:rPr>
              <a:t>一、 存储过程的优点 </a:t>
            </a:r>
          </a:p>
          <a:p>
            <a:pPr>
              <a:lnSpc>
                <a:spcPct val="150000"/>
              </a:lnSpc>
            </a:pPr>
            <a:r>
              <a:rPr lang="zh-CN" altLang="en-US">
                <a:ea typeface="宋体" pitchFamily="2" charset="-122"/>
              </a:rPr>
              <a:t>二、 存储过程的用户接口 </a:t>
            </a:r>
          </a:p>
          <a:p>
            <a:pPr>
              <a:lnSpc>
                <a:spcPct val="150000"/>
              </a:lnSpc>
            </a:pPr>
            <a:r>
              <a:rPr lang="zh-CN" altLang="en-US">
                <a:ea typeface="宋体" pitchFamily="2" charset="-122"/>
              </a:rPr>
              <a:t>三、 游标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a:r>
              <a:rPr lang="zh-CN" altLang="en-US" sz="3200">
                <a:latin typeface="黑体" pitchFamily="2" charset="-122"/>
                <a:ea typeface="黑体" pitchFamily="2" charset="-122"/>
              </a:rPr>
              <a:t>存储过程&gt;&gt;</a:t>
            </a:r>
            <a:r>
              <a:rPr lang="zh-CN" altLang="en-US" sz="3200">
                <a:ea typeface="宋体" pitchFamily="2" charset="-122"/>
              </a:rPr>
              <a:t>　</a:t>
            </a:r>
            <a:r>
              <a:rPr lang="zh-CN" altLang="en-US" sz="2800">
                <a:ea typeface="楷体_GB2312" pitchFamily="49" charset="-122"/>
              </a:rPr>
              <a:t>存储过程的优点</a:t>
            </a:r>
          </a:p>
        </p:txBody>
      </p:sp>
      <p:sp>
        <p:nvSpPr>
          <p:cNvPr id="70659" name="Rectangle 3"/>
          <p:cNvSpPr>
            <a:spLocks noGrp="1" noChangeArrowheads="1"/>
          </p:cNvSpPr>
          <p:nvPr>
            <p:ph type="body" idx="1"/>
          </p:nvPr>
        </p:nvSpPr>
        <p:spPr>
          <a:xfrm>
            <a:off x="323850" y="1341438"/>
            <a:ext cx="8424863" cy="3527425"/>
          </a:xfrm>
        </p:spPr>
        <p:txBody>
          <a:bodyPr/>
          <a:lstStyle/>
          <a:p>
            <a:pPr>
              <a:lnSpc>
                <a:spcPct val="130000"/>
              </a:lnSpc>
            </a:pPr>
            <a:r>
              <a:rPr lang="zh-CN" altLang="en-US" sz="2700">
                <a:ea typeface="宋体" pitchFamily="2" charset="-122"/>
              </a:rPr>
              <a:t>存储过程：由PL/SQL语句书写的过程，经编译和优化后存储在数据库服务器中，使用时只要调用即可。 </a:t>
            </a:r>
          </a:p>
          <a:p>
            <a:pPr>
              <a:lnSpc>
                <a:spcPct val="130000"/>
              </a:lnSpc>
            </a:pPr>
            <a:r>
              <a:rPr lang="zh-CN" altLang="en-US" sz="2700">
                <a:ea typeface="宋体" pitchFamily="2" charset="-122"/>
              </a:rPr>
              <a:t>一、存储过程的优点：</a:t>
            </a:r>
          </a:p>
          <a:p>
            <a:pPr>
              <a:lnSpc>
                <a:spcPct val="130000"/>
              </a:lnSpc>
              <a:buFont typeface="Wingdings" pitchFamily="2" charset="2"/>
              <a:buNone/>
            </a:pPr>
            <a:r>
              <a:rPr lang="zh-CN" altLang="en-US" sz="2400">
                <a:ea typeface="宋体" pitchFamily="2" charset="-122"/>
              </a:rPr>
              <a:t>　　　　1. 　运行效率高</a:t>
            </a:r>
          </a:p>
          <a:p>
            <a:pPr>
              <a:lnSpc>
                <a:spcPct val="130000"/>
              </a:lnSpc>
              <a:buFont typeface="Wingdings" pitchFamily="2" charset="2"/>
              <a:buNone/>
            </a:pPr>
            <a:r>
              <a:rPr lang="zh-CN" altLang="en-US" sz="2400">
                <a:ea typeface="宋体" pitchFamily="2" charset="-122"/>
              </a:rPr>
              <a:t>　　　　2. 　降低了客户机和服务器之间的通信量	</a:t>
            </a:r>
          </a:p>
          <a:p>
            <a:pPr>
              <a:lnSpc>
                <a:spcPct val="130000"/>
              </a:lnSpc>
              <a:buFont typeface="Wingdings" pitchFamily="2" charset="2"/>
              <a:buNone/>
            </a:pPr>
            <a:r>
              <a:rPr lang="zh-CN" altLang="en-US" sz="2400">
                <a:ea typeface="宋体" pitchFamily="2" charset="-122"/>
              </a:rPr>
              <a:t>　　　　3. 　方便实施企业规则</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2800">
                <a:ea typeface="楷体_GB2312" pitchFamily="49" charset="-122"/>
              </a:rPr>
              <a:t>存储过程的用户接口</a:t>
            </a:r>
          </a:p>
        </p:txBody>
      </p:sp>
      <p:sp>
        <p:nvSpPr>
          <p:cNvPr id="71683" name="Rectangle 3"/>
          <p:cNvSpPr>
            <a:spLocks noGrp="1" noChangeArrowheads="1"/>
          </p:cNvSpPr>
          <p:nvPr>
            <p:ph type="body" idx="1"/>
          </p:nvPr>
        </p:nvSpPr>
        <p:spPr>
          <a:xfrm>
            <a:off x="457200" y="1196975"/>
            <a:ext cx="7499350" cy="2593975"/>
          </a:xfrm>
        </p:spPr>
        <p:txBody>
          <a:bodyPr/>
          <a:lstStyle/>
          <a:p>
            <a:pPr>
              <a:lnSpc>
                <a:spcPct val="150000"/>
              </a:lnSpc>
              <a:buFont typeface="Wingdings" pitchFamily="2" charset="2"/>
              <a:buNone/>
            </a:pPr>
            <a:r>
              <a:rPr lang="zh-CN" altLang="en-US" sz="2400">
                <a:ea typeface="宋体" pitchFamily="2" charset="-122"/>
              </a:rPr>
              <a:t>二、 存储过程的用户接口：</a:t>
            </a:r>
          </a:p>
          <a:p>
            <a:pPr>
              <a:lnSpc>
                <a:spcPct val="150000"/>
              </a:lnSpc>
              <a:buFont typeface="Wingdings" pitchFamily="2" charset="2"/>
              <a:buNone/>
            </a:pPr>
            <a:r>
              <a:rPr lang="zh-CN" altLang="en-US" sz="2400" b="1">
                <a:ea typeface="宋体" pitchFamily="2" charset="-122"/>
              </a:rPr>
              <a:t>		</a:t>
            </a:r>
            <a:r>
              <a:rPr lang="en-US" sz="2400">
                <a:ea typeface="宋体" pitchFamily="2" charset="-122"/>
              </a:rPr>
              <a:t>1. </a:t>
            </a:r>
            <a:r>
              <a:rPr lang="zh-CN" altLang="en-US" sz="2400">
                <a:ea typeface="宋体" pitchFamily="2" charset="-122"/>
              </a:rPr>
              <a:t>创建存储过程 </a:t>
            </a:r>
          </a:p>
          <a:p>
            <a:pPr>
              <a:lnSpc>
                <a:spcPct val="150000"/>
              </a:lnSpc>
              <a:buFont typeface="Wingdings" pitchFamily="2" charset="2"/>
              <a:buNone/>
            </a:pPr>
            <a:r>
              <a:rPr lang="zh-CN" altLang="en-US" sz="2400">
                <a:ea typeface="宋体" pitchFamily="2" charset="-122"/>
              </a:rPr>
              <a:t>		</a:t>
            </a:r>
            <a:r>
              <a:rPr lang="en-US" sz="2400">
                <a:ea typeface="宋体" pitchFamily="2" charset="-122"/>
              </a:rPr>
              <a:t>2. </a:t>
            </a:r>
            <a:r>
              <a:rPr lang="zh-CN" altLang="en-US" sz="2400">
                <a:ea typeface="宋体" pitchFamily="2" charset="-122"/>
              </a:rPr>
              <a:t>执行存储过程 </a:t>
            </a:r>
          </a:p>
          <a:p>
            <a:pPr>
              <a:lnSpc>
                <a:spcPct val="150000"/>
              </a:lnSpc>
              <a:buFont typeface="Wingdings" pitchFamily="2" charset="2"/>
              <a:buNone/>
            </a:pPr>
            <a:r>
              <a:rPr lang="zh-CN" altLang="en-US" sz="2400">
                <a:ea typeface="宋体" pitchFamily="2" charset="-122"/>
              </a:rPr>
              <a:t>		</a:t>
            </a:r>
            <a:r>
              <a:rPr lang="en-US" sz="2400">
                <a:ea typeface="宋体" pitchFamily="2" charset="-122"/>
              </a:rPr>
              <a:t>3. </a:t>
            </a:r>
            <a:r>
              <a:rPr lang="zh-CN" altLang="en-US" sz="2400">
                <a:ea typeface="宋体" pitchFamily="2" charset="-122"/>
              </a:rPr>
              <a:t>删除存储过程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2707" name="Rectangle 3"/>
          <p:cNvSpPr>
            <a:spLocks noGrp="1" noChangeArrowheads="1"/>
          </p:cNvSpPr>
          <p:nvPr>
            <p:ph type="body" idx="1"/>
          </p:nvPr>
        </p:nvSpPr>
        <p:spPr/>
        <p:txBody>
          <a:bodyPr/>
          <a:lstStyle/>
          <a:p>
            <a:r>
              <a:rPr lang="en-US" b="1">
                <a:ea typeface="宋体" pitchFamily="2" charset="-122"/>
              </a:rPr>
              <a:t>1. </a:t>
            </a:r>
            <a:r>
              <a:rPr lang="zh-CN" altLang="en-US" b="1">
                <a:ea typeface="宋体" pitchFamily="2" charset="-122"/>
              </a:rPr>
              <a:t>创建存储过程：</a:t>
            </a:r>
          </a:p>
          <a:p>
            <a:pPr>
              <a:lnSpc>
                <a:spcPct val="120000"/>
              </a:lnSpc>
              <a:buFont typeface="Wingdings" pitchFamily="2" charset="2"/>
              <a:buNone/>
            </a:pPr>
            <a:r>
              <a:rPr lang="zh-CN" altLang="en-US" sz="2400">
                <a:ea typeface="宋体" pitchFamily="2" charset="-122"/>
              </a:rPr>
              <a:t>	</a:t>
            </a:r>
            <a:r>
              <a:rPr lang="en-US" sz="2400">
                <a:ea typeface="宋体" pitchFamily="2" charset="-122"/>
              </a:rPr>
              <a:t>CREATE Procedure </a:t>
            </a:r>
            <a:r>
              <a:rPr lang="zh-CN" altLang="en-US" sz="2400">
                <a:ea typeface="宋体" pitchFamily="2" charset="-122"/>
              </a:rPr>
              <a:t>过程名（［参数</a:t>
            </a:r>
            <a:r>
              <a:rPr lang="en-US" sz="2400">
                <a:ea typeface="宋体" pitchFamily="2" charset="-122"/>
              </a:rPr>
              <a:t>1</a:t>
            </a:r>
            <a:r>
              <a:rPr lang="zh-CN" altLang="en-US" sz="2400">
                <a:ea typeface="宋体" pitchFamily="2" charset="-122"/>
              </a:rPr>
              <a:t>，参数</a:t>
            </a:r>
            <a:r>
              <a:rPr lang="en-US" sz="2400">
                <a:ea typeface="宋体" pitchFamily="2" charset="-122"/>
              </a:rPr>
              <a:t>2</a:t>
            </a:r>
            <a:r>
              <a:rPr lang="zh-CN" altLang="en-US" sz="2400">
                <a:ea typeface="宋体" pitchFamily="2" charset="-122"/>
              </a:rPr>
              <a:t>，</a:t>
            </a:r>
            <a:r>
              <a:rPr lang="en-US" sz="2400">
                <a:ea typeface="宋体" pitchFamily="2" charset="-122"/>
              </a:rPr>
              <a:t>...</a:t>
            </a:r>
            <a:r>
              <a:rPr lang="zh-CN" altLang="en-US" sz="2400">
                <a:ea typeface="宋体" pitchFamily="2" charset="-122"/>
              </a:rPr>
              <a:t>］） </a:t>
            </a:r>
            <a:r>
              <a:rPr lang="en-US" sz="2400">
                <a:ea typeface="宋体" pitchFamily="2" charset="-122"/>
              </a:rPr>
              <a:t>AS</a:t>
            </a:r>
          </a:p>
          <a:p>
            <a:pPr>
              <a:lnSpc>
                <a:spcPct val="120000"/>
              </a:lnSpc>
              <a:buFont typeface="Wingdings" pitchFamily="2" charset="2"/>
              <a:buNone/>
            </a:pPr>
            <a:r>
              <a:rPr lang="en-US" sz="2400">
                <a:ea typeface="宋体" pitchFamily="2" charset="-122"/>
              </a:rPr>
              <a:t>	&lt;PL/SQL</a:t>
            </a:r>
            <a:r>
              <a:rPr lang="zh-CN" altLang="en-US" sz="2400">
                <a:ea typeface="宋体" pitchFamily="2" charset="-122"/>
              </a:rPr>
              <a:t>块</a:t>
            </a:r>
            <a:r>
              <a:rPr lang="en-US" sz="2400">
                <a:ea typeface="宋体" pitchFamily="2" charset="-122"/>
              </a:rPr>
              <a:t>&gt;</a:t>
            </a:r>
            <a:r>
              <a:rPr lang="zh-CN" altLang="en-US" sz="2400">
                <a:ea typeface="宋体" pitchFamily="2" charset="-122"/>
              </a:rPr>
              <a:t>；</a:t>
            </a:r>
            <a:endParaRPr lang="zh-CN" altLang="en-US">
              <a:ea typeface="宋体" pitchFamily="2" charset="-122"/>
            </a:endParaRPr>
          </a:p>
          <a:p>
            <a:pPr lvl="1">
              <a:buSzPct val="75000"/>
              <a:buFont typeface="Wingdings" pitchFamily="2" charset="2"/>
              <a:buChar char="n"/>
            </a:pPr>
            <a:r>
              <a:rPr lang="zh-CN" altLang="en-US" sz="2200">
                <a:ea typeface="宋体" pitchFamily="2" charset="-122"/>
              </a:rPr>
              <a:t>过程名：数据库服务器合法的对象标识</a:t>
            </a:r>
          </a:p>
          <a:p>
            <a:pPr lvl="1">
              <a:buSzPct val="75000"/>
              <a:buFont typeface="Wingdings" pitchFamily="2" charset="2"/>
              <a:buChar char="n"/>
            </a:pPr>
            <a:r>
              <a:rPr lang="zh-CN" altLang="en-US" sz="2200">
                <a:ea typeface="宋体" pitchFamily="2" charset="-122"/>
              </a:rPr>
              <a:t>参数列表：用名字来标识调用时给出的参数值，必须指定值的数据类型。参数也可以定义输入参数、输出参数或输入</a:t>
            </a:r>
            <a:r>
              <a:rPr lang="en-US" sz="2200">
                <a:ea typeface="宋体" pitchFamily="2" charset="-122"/>
              </a:rPr>
              <a:t>/</a:t>
            </a:r>
            <a:r>
              <a:rPr lang="zh-CN" altLang="en-US" sz="2200">
                <a:ea typeface="宋体" pitchFamily="2" charset="-122"/>
              </a:rPr>
              <a:t>输出参数。默认为输入参数。</a:t>
            </a:r>
          </a:p>
          <a:p>
            <a:pPr lvl="1">
              <a:buSzPct val="75000"/>
              <a:buFont typeface="Wingdings" pitchFamily="2" charset="2"/>
              <a:buChar char="n"/>
            </a:pPr>
            <a:r>
              <a:rPr lang="zh-CN" altLang="en-US" sz="2200">
                <a:ea typeface="宋体" pitchFamily="2" charset="-122"/>
              </a:rPr>
              <a:t>过程体：是一个</a:t>
            </a:r>
            <a:r>
              <a:rPr lang="en-US" sz="2200">
                <a:ea typeface="宋体" pitchFamily="2" charset="-122"/>
              </a:rPr>
              <a:t>&lt;PL/SQL</a:t>
            </a:r>
            <a:r>
              <a:rPr lang="zh-CN" altLang="en-US" sz="2200">
                <a:ea typeface="宋体" pitchFamily="2" charset="-122"/>
              </a:rPr>
              <a:t>块</a:t>
            </a:r>
            <a:r>
              <a:rPr lang="en-US" sz="2200">
                <a:ea typeface="宋体" pitchFamily="2" charset="-122"/>
              </a:rPr>
              <a:t>&gt;</a:t>
            </a:r>
            <a:r>
              <a:rPr lang="zh-CN" altLang="en-US" sz="2200">
                <a:ea typeface="宋体" pitchFamily="2" charset="-122"/>
              </a:rPr>
              <a:t>。包括声明部分和可执行语句部分</a:t>
            </a:r>
            <a:r>
              <a:rPr lang="zh-CN" altLang="en-US">
                <a:ea typeface="宋体" pitchFamily="2" charset="-122"/>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3731" name="Rectangle 3"/>
          <p:cNvSpPr>
            <a:spLocks noGrp="1" noChangeArrowheads="1"/>
          </p:cNvSpPr>
          <p:nvPr>
            <p:ph type="body" idx="1"/>
          </p:nvPr>
        </p:nvSpPr>
        <p:spPr>
          <a:xfrm>
            <a:off x="180975" y="1268413"/>
            <a:ext cx="8651875" cy="4824412"/>
          </a:xfrm>
        </p:spPr>
        <p:txBody>
          <a:bodyPr/>
          <a:lstStyle/>
          <a:p>
            <a:pPr>
              <a:lnSpc>
                <a:spcPct val="130000"/>
              </a:lnSpc>
              <a:spcBef>
                <a:spcPct val="0"/>
              </a:spcBef>
              <a:buFont typeface="Wingdings" pitchFamily="2" charset="2"/>
              <a:buNone/>
            </a:pPr>
            <a:r>
              <a:rPr lang="zh-CN" altLang="en-US" sz="1800" b="1">
                <a:ea typeface="宋体" pitchFamily="2" charset="-122"/>
              </a:rPr>
              <a:t>【例】  利用存储过程来实现下面的应用: 从一个账户转指定数额的款项到另一个账户中。</a:t>
            </a:r>
          </a:p>
          <a:p>
            <a:pPr>
              <a:lnSpc>
                <a:spcPct val="130000"/>
              </a:lnSpc>
              <a:spcBef>
                <a:spcPct val="0"/>
              </a:spcBef>
              <a:buFont typeface="Wingdings" pitchFamily="2" charset="2"/>
              <a:buNone/>
            </a:pPr>
            <a:r>
              <a:rPr lang="zh-CN" altLang="en-US" sz="1800">
                <a:ea typeface="宋体" pitchFamily="2" charset="-122"/>
              </a:rPr>
              <a:t>    CREATE PROCEDURE TRANSFER(inAccount INT， outAccount INT， amount FLOAT) </a:t>
            </a:r>
          </a:p>
          <a:p>
            <a:pPr>
              <a:lnSpc>
                <a:spcPct val="130000"/>
              </a:lnSpc>
              <a:spcBef>
                <a:spcPct val="0"/>
              </a:spcBef>
              <a:buFont typeface="Wingdings" pitchFamily="2" charset="2"/>
              <a:buNone/>
            </a:pPr>
            <a:r>
              <a:rPr lang="zh-CN" altLang="en-US" sz="1800">
                <a:ea typeface="宋体" pitchFamily="2" charset="-122"/>
              </a:rPr>
              <a:t>	  AS DECLARE</a:t>
            </a:r>
          </a:p>
          <a:p>
            <a:pPr>
              <a:lnSpc>
                <a:spcPct val="130000"/>
              </a:lnSpc>
              <a:spcBef>
                <a:spcPct val="0"/>
              </a:spcBef>
              <a:buFont typeface="Wingdings" pitchFamily="2" charset="2"/>
              <a:buNone/>
            </a:pPr>
            <a:r>
              <a:rPr lang="zh-CN" altLang="en-US" sz="1800">
                <a:ea typeface="宋体" pitchFamily="2" charset="-122"/>
              </a:rPr>
              <a:t>	        totalDeposit FLOAT;</a:t>
            </a:r>
          </a:p>
          <a:p>
            <a:pPr>
              <a:lnSpc>
                <a:spcPct val="130000"/>
              </a:lnSpc>
              <a:spcBef>
                <a:spcPct val="0"/>
              </a:spcBef>
              <a:buFont typeface="Wingdings" pitchFamily="2" charset="2"/>
              <a:buNone/>
            </a:pPr>
            <a:r>
              <a:rPr lang="zh-CN" altLang="en-US" sz="1800">
                <a:ea typeface="宋体" pitchFamily="2" charset="-122"/>
              </a:rPr>
              <a:t>	  BEGIN                          /* 检查转出账户的余额 */	                       </a:t>
            </a:r>
          </a:p>
          <a:p>
            <a:pPr>
              <a:lnSpc>
                <a:spcPct val="130000"/>
              </a:lnSpc>
              <a:spcBef>
                <a:spcPct val="0"/>
              </a:spcBef>
              <a:buFont typeface="Wingdings" pitchFamily="2" charset="2"/>
              <a:buNone/>
            </a:pPr>
            <a:r>
              <a:rPr lang="zh-CN" altLang="en-US" sz="1800">
                <a:ea typeface="宋体" pitchFamily="2" charset="-122"/>
              </a:rPr>
              <a:t>	       SELECT total INTO totalDeposit </a:t>
            </a:r>
          </a:p>
          <a:p>
            <a:pPr>
              <a:lnSpc>
                <a:spcPct val="130000"/>
              </a:lnSpc>
              <a:spcBef>
                <a:spcPct val="0"/>
              </a:spcBef>
              <a:buFont typeface="Wingdings" pitchFamily="2" charset="2"/>
              <a:buNone/>
            </a:pPr>
            <a:r>
              <a:rPr lang="zh-CN" altLang="en-US" sz="1800">
                <a:ea typeface="宋体" pitchFamily="2" charset="-122"/>
              </a:rPr>
              <a:t>            FROM ACCOUNT WHERE ACCOUNTNUM=outAccount; </a:t>
            </a:r>
          </a:p>
          <a:p>
            <a:pPr>
              <a:lnSpc>
                <a:spcPct val="130000"/>
              </a:lnSpc>
              <a:spcBef>
                <a:spcPct val="0"/>
              </a:spcBef>
              <a:buFont typeface="Wingdings" pitchFamily="2" charset="2"/>
              <a:buNone/>
            </a:pPr>
            <a:r>
              <a:rPr lang="zh-CN" altLang="en-US" sz="1800">
                <a:ea typeface="宋体" pitchFamily="2" charset="-122"/>
              </a:rPr>
              <a:t>	       IF totalDeposit IS NULL THEN    /* 账户不存在或账户中没有存款 */</a:t>
            </a:r>
          </a:p>
          <a:p>
            <a:pPr>
              <a:lnSpc>
                <a:spcPct val="130000"/>
              </a:lnSpc>
              <a:spcBef>
                <a:spcPct val="0"/>
              </a:spcBef>
              <a:buFont typeface="Wingdings" pitchFamily="2" charset="2"/>
              <a:buNone/>
            </a:pPr>
            <a:r>
              <a:rPr lang="zh-CN" altLang="en-US" sz="1800">
                <a:ea typeface="宋体" pitchFamily="2" charset="-122"/>
              </a:rPr>
              <a:t>	           ROLLBACK; </a:t>
            </a:r>
          </a:p>
          <a:p>
            <a:pPr>
              <a:lnSpc>
                <a:spcPct val="130000"/>
              </a:lnSpc>
              <a:spcBef>
                <a:spcPct val="0"/>
              </a:spcBef>
              <a:buFont typeface="Wingdings" pitchFamily="2" charset="2"/>
              <a:buNone/>
            </a:pPr>
            <a:r>
              <a:rPr lang="zh-CN" altLang="en-US" sz="1800">
                <a:ea typeface="宋体" pitchFamily="2" charset="-122"/>
              </a:rPr>
              <a:t>	           RETURN;</a:t>
            </a:r>
          </a:p>
          <a:p>
            <a:pPr>
              <a:lnSpc>
                <a:spcPct val="130000"/>
              </a:lnSpc>
              <a:spcBef>
                <a:spcPct val="0"/>
              </a:spcBef>
              <a:buFont typeface="Wingdings" pitchFamily="2" charset="2"/>
              <a:buNone/>
            </a:pPr>
            <a:r>
              <a:rPr lang="zh-CN" altLang="en-US" sz="1800">
                <a:ea typeface="宋体" pitchFamily="2" charset="-122"/>
              </a:rPr>
              <a:t>	       END IF;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244408" cy="836712"/>
          </a:xfrm>
        </p:spPr>
        <p:txBody>
          <a:bodyPr/>
          <a:lstStyle/>
          <a:p>
            <a:r>
              <a:rPr lang="en-US" altLang="zh-CN" sz="3200" dirty="0">
                <a:latin typeface="Times New Roman" panose="02020603050405020304" pitchFamily="18" charset="0"/>
                <a:ea typeface="Cambria Math"/>
                <a:cs typeface="Times New Roman" panose="02020603050405020304" pitchFamily="18" charset="0"/>
              </a:rPr>
              <a:t>§</a:t>
            </a:r>
            <a:r>
              <a:rPr lang="en-US" altLang="zh-CN" sz="3200" dirty="0" smtClean="0">
                <a:latin typeface="Times New Roman" panose="02020603050405020304" pitchFamily="18" charset="0"/>
                <a:ea typeface="Cambria Math"/>
                <a:cs typeface="Times New Roman" panose="02020603050405020304" pitchFamily="18" charset="0"/>
              </a:rPr>
              <a:t>11.1.1 </a:t>
            </a:r>
            <a:r>
              <a:rPr lang="zh-CN" altLang="en-US" sz="3000" dirty="0" smtClean="0">
                <a:latin typeface="楷体_GB2312" pitchFamily="49" charset="-122"/>
                <a:ea typeface="楷体_GB2312" pitchFamily="49" charset="-122"/>
              </a:rPr>
              <a:t>嵌入式</a:t>
            </a:r>
            <a:r>
              <a:rPr lang="en-US" sz="3000" dirty="0">
                <a:latin typeface="楷体_GB2312" pitchFamily="49" charset="-122"/>
                <a:ea typeface="楷体_GB2312" pitchFamily="49" charset="-122"/>
              </a:rPr>
              <a:t>SQL</a:t>
            </a:r>
            <a:r>
              <a:rPr lang="zh-CN" altLang="en-US" sz="3000" dirty="0">
                <a:latin typeface="楷体_GB2312" pitchFamily="49" charset="-122"/>
                <a:ea typeface="楷体_GB2312" pitchFamily="49" charset="-122"/>
              </a:rPr>
              <a:t>的处理过程</a:t>
            </a:r>
          </a:p>
        </p:txBody>
      </p:sp>
      <p:grpSp>
        <p:nvGrpSpPr>
          <p:cNvPr id="10243" name="Group 3"/>
          <p:cNvGrpSpPr>
            <a:grpSpLocks/>
          </p:cNvGrpSpPr>
          <p:nvPr/>
        </p:nvGrpSpPr>
        <p:grpSpPr bwMode="auto">
          <a:xfrm>
            <a:off x="755650" y="1268413"/>
            <a:ext cx="5832475" cy="4752975"/>
            <a:chOff x="0" y="0"/>
            <a:chExt cx="2340" cy="4992"/>
          </a:xfrm>
        </p:grpSpPr>
        <p:sp>
          <p:nvSpPr>
            <p:cNvPr id="10244" name="Line 4"/>
            <p:cNvSpPr>
              <a:spLocks noChangeShapeType="1"/>
            </p:cNvSpPr>
            <p:nvPr/>
          </p:nvSpPr>
          <p:spPr bwMode="auto">
            <a:xfrm>
              <a:off x="1098" y="2652"/>
              <a:ext cx="0" cy="1404"/>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5" name="Line 5"/>
            <p:cNvSpPr>
              <a:spLocks noChangeShapeType="1"/>
            </p:cNvSpPr>
            <p:nvPr/>
          </p:nvSpPr>
          <p:spPr bwMode="auto">
            <a:xfrm>
              <a:off x="1098" y="624"/>
              <a:ext cx="0" cy="1404"/>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AutoShape 6"/>
            <p:cNvSpPr>
              <a:spLocks noChangeArrowheads="1"/>
            </p:cNvSpPr>
            <p:nvPr/>
          </p:nvSpPr>
          <p:spPr bwMode="auto">
            <a:xfrm>
              <a:off x="378" y="0"/>
              <a:ext cx="1680" cy="780"/>
            </a:xfrm>
            <a:prstGeom prst="flowChartProcess">
              <a:avLst/>
            </a:prstGeom>
            <a:solidFill>
              <a:srgbClr val="DDDDDD"/>
            </a:solidFill>
            <a:ln w="9525" cmpd="sng">
              <a:solidFill>
                <a:srgbClr val="000000"/>
              </a:solidFill>
              <a:miter lim="800000"/>
              <a:headEnd/>
              <a:tailEnd/>
            </a:ln>
          </p:spPr>
          <p:txBody>
            <a:bodyPr/>
            <a:lstStyle/>
            <a:p>
              <a:pPr marL="342900" indent="-342900" algn="ctr"/>
              <a:r>
                <a:rPr lang="zh-CN" sz="1600"/>
                <a:t>主语言程序</a:t>
              </a:r>
            </a:p>
            <a:p>
              <a:pPr marL="342900" indent="-342900"/>
              <a:r>
                <a:rPr lang="zh-CN" sz="1600"/>
                <a:t>                            含</a:t>
              </a:r>
              <a:r>
                <a:rPr lang="zh-CN" altLang="zh-CN" sz="1600"/>
                <a:t>ESQL</a:t>
              </a:r>
              <a:r>
                <a:rPr lang="zh-CN" sz="1600"/>
                <a:t>语句</a:t>
              </a:r>
            </a:p>
          </p:txBody>
        </p:sp>
        <p:sp>
          <p:nvSpPr>
            <p:cNvPr id="10247" name="AutoShape 7"/>
            <p:cNvSpPr>
              <a:spLocks noChangeArrowheads="1"/>
            </p:cNvSpPr>
            <p:nvPr/>
          </p:nvSpPr>
          <p:spPr bwMode="auto">
            <a:xfrm>
              <a:off x="198" y="1092"/>
              <a:ext cx="2012" cy="624"/>
            </a:xfrm>
            <a:prstGeom prst="flowChartInputOutput">
              <a:avLst/>
            </a:prstGeom>
            <a:solidFill>
              <a:srgbClr val="FFFFFF"/>
            </a:solidFill>
            <a:ln w="9525" cmpd="sng">
              <a:solidFill>
                <a:srgbClr val="000000"/>
              </a:solidFill>
              <a:miter lim="800000"/>
              <a:headEnd/>
              <a:tailEnd/>
            </a:ln>
          </p:spPr>
          <p:txBody>
            <a:bodyPr lIns="36000" tIns="0" rIns="36000" bIns="0"/>
            <a:lstStyle/>
            <a:p>
              <a:pPr marL="342900" indent="-342900" algn="ctr"/>
              <a:r>
                <a:rPr lang="zh-CN" altLang="zh-CN" sz="1600"/>
                <a:t>RDBMS</a:t>
              </a:r>
              <a:r>
                <a:rPr lang="zh-CN" sz="1600"/>
                <a:t>的</a:t>
              </a:r>
            </a:p>
            <a:p>
              <a:pPr marL="342900" indent="-342900" algn="ctr"/>
              <a:r>
                <a:rPr lang="zh-CN" sz="1600"/>
                <a:t>预处理程序</a:t>
              </a:r>
            </a:p>
          </p:txBody>
        </p:sp>
        <p:sp>
          <p:nvSpPr>
            <p:cNvPr id="10248" name="AutoShape 8"/>
            <p:cNvSpPr>
              <a:spLocks noChangeArrowheads="1"/>
            </p:cNvSpPr>
            <p:nvPr/>
          </p:nvSpPr>
          <p:spPr bwMode="auto">
            <a:xfrm>
              <a:off x="428" y="2058"/>
              <a:ext cx="1570" cy="750"/>
            </a:xfrm>
            <a:prstGeom prst="flowChartProcess">
              <a:avLst/>
            </a:prstGeom>
            <a:solidFill>
              <a:srgbClr val="DDDDDD"/>
            </a:solidFill>
            <a:ln w="9525" cmpd="sng">
              <a:solidFill>
                <a:srgbClr val="000000"/>
              </a:solidFill>
              <a:miter lim="800000"/>
              <a:headEnd/>
              <a:tailEnd/>
            </a:ln>
          </p:spPr>
          <p:txBody>
            <a:bodyPr/>
            <a:lstStyle/>
            <a:p>
              <a:pPr marL="342900" indent="-342900" algn="ctr"/>
              <a:r>
                <a:rPr lang="zh-CN" altLang="zh-CN" sz="1600"/>
                <a:t>ESQL</a:t>
              </a:r>
              <a:r>
                <a:rPr lang="zh-CN" sz="1600"/>
                <a:t>语句转换</a:t>
              </a:r>
            </a:p>
            <a:p>
              <a:pPr marL="342900" indent="-342900" algn="ctr"/>
              <a:r>
                <a:rPr lang="zh-CN" sz="1600"/>
                <a:t>为函数调用</a:t>
              </a:r>
            </a:p>
          </p:txBody>
        </p:sp>
        <p:sp>
          <p:nvSpPr>
            <p:cNvPr id="10249" name="AutoShape 9"/>
            <p:cNvSpPr>
              <a:spLocks noChangeArrowheads="1"/>
            </p:cNvSpPr>
            <p:nvPr/>
          </p:nvSpPr>
          <p:spPr bwMode="auto">
            <a:xfrm>
              <a:off x="18" y="3120"/>
              <a:ext cx="2160" cy="624"/>
            </a:xfrm>
            <a:prstGeom prst="flowChartInputOutput">
              <a:avLst/>
            </a:prstGeom>
            <a:solidFill>
              <a:srgbClr val="FFFFFF"/>
            </a:solidFill>
            <a:ln w="9525" cmpd="sng">
              <a:solidFill>
                <a:srgbClr val="000000"/>
              </a:solidFill>
              <a:miter lim="800000"/>
              <a:headEnd/>
              <a:tailEnd/>
            </a:ln>
          </p:spPr>
          <p:txBody>
            <a:bodyPr lIns="36000" tIns="0" rIns="36000" bIns="0"/>
            <a:lstStyle/>
            <a:p>
              <a:pPr marL="342900" indent="-342900" algn="ctr"/>
              <a:r>
                <a:rPr lang="zh-CN" sz="1600"/>
                <a:t>主语言</a:t>
              </a:r>
            </a:p>
            <a:p>
              <a:pPr marL="342900" indent="-342900" algn="ctr"/>
              <a:r>
                <a:rPr lang="zh-CN" sz="1600"/>
                <a:t>编译程序</a:t>
              </a:r>
            </a:p>
          </p:txBody>
        </p:sp>
        <p:sp>
          <p:nvSpPr>
            <p:cNvPr id="10250" name="AutoShape 10"/>
            <p:cNvSpPr>
              <a:spLocks noChangeArrowheads="1"/>
            </p:cNvSpPr>
            <p:nvPr/>
          </p:nvSpPr>
          <p:spPr bwMode="auto">
            <a:xfrm>
              <a:off x="498" y="4059"/>
              <a:ext cx="1500" cy="465"/>
            </a:xfrm>
            <a:prstGeom prst="flowChartProcess">
              <a:avLst/>
            </a:prstGeom>
            <a:solidFill>
              <a:srgbClr val="DDDDDD"/>
            </a:solidFill>
            <a:ln w="9525" cmpd="sng">
              <a:solidFill>
                <a:srgbClr val="000000"/>
              </a:solidFill>
              <a:miter lim="800000"/>
              <a:headEnd/>
              <a:tailEnd/>
            </a:ln>
          </p:spPr>
          <p:txBody>
            <a:bodyPr/>
            <a:lstStyle/>
            <a:p>
              <a:pPr marL="342900" indent="-342900" algn="ctr"/>
              <a:r>
                <a:rPr lang="zh-CN" sz="1600"/>
                <a:t>目标语言程序</a:t>
              </a:r>
            </a:p>
          </p:txBody>
        </p:sp>
        <p:sp>
          <p:nvSpPr>
            <p:cNvPr id="10251" name="Text Box 11"/>
            <p:cNvSpPr txBox="1">
              <a:spLocks noChangeArrowheads="1"/>
            </p:cNvSpPr>
            <p:nvPr/>
          </p:nvSpPr>
          <p:spPr bwMode="auto">
            <a:xfrm>
              <a:off x="0" y="4686"/>
              <a:ext cx="2340" cy="3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r>
                <a:rPr lang="zh-CN" altLang="zh-CN" sz="1600" b="0">
                  <a:latin typeface="黑体" pitchFamily="2" charset="-122"/>
                  <a:ea typeface="黑体" pitchFamily="2" charset="-122"/>
                </a:rPr>
                <a:t>ESQL</a:t>
              </a:r>
              <a:r>
                <a:rPr lang="zh-CN" sz="1600" b="0">
                  <a:latin typeface="黑体" pitchFamily="2" charset="-122"/>
                  <a:ea typeface="黑体" pitchFamily="2" charset="-122"/>
                </a:rPr>
                <a:t>基本处理过程</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4755" name="Rectangle 3"/>
          <p:cNvSpPr>
            <a:spLocks noGrp="1" noChangeArrowheads="1"/>
          </p:cNvSpPr>
          <p:nvPr>
            <p:ph type="body" idx="1"/>
          </p:nvPr>
        </p:nvSpPr>
        <p:spPr/>
        <p:txBody>
          <a:bodyPr/>
          <a:lstStyle/>
          <a:p>
            <a:pPr>
              <a:lnSpc>
                <a:spcPct val="90000"/>
              </a:lnSpc>
              <a:buFont typeface="Wingdings" pitchFamily="2" charset="2"/>
              <a:buNone/>
            </a:pPr>
            <a:r>
              <a:rPr lang="zh-CN" altLang="en-US" sz="2000">
                <a:ea typeface="宋体" pitchFamily="2" charset="-122"/>
              </a:rPr>
              <a:t>     </a:t>
            </a:r>
            <a:r>
              <a:rPr lang="en-US" sz="2000">
                <a:ea typeface="宋体" pitchFamily="2" charset="-122"/>
              </a:rPr>
              <a:t>IF totalDeposit &lt; amount THEN    	/* </a:t>
            </a:r>
            <a:r>
              <a:rPr lang="zh-CN" altLang="en-US" sz="2000">
                <a:ea typeface="宋体" pitchFamily="2" charset="-122"/>
              </a:rPr>
              <a:t>账户账户存款不足 *</a:t>
            </a:r>
            <a:r>
              <a:rPr lang="en-US" sz="2000">
                <a:ea typeface="宋体" pitchFamily="2" charset="-122"/>
              </a:rPr>
              <a:t>/</a:t>
            </a:r>
          </a:p>
          <a:p>
            <a:pPr>
              <a:lnSpc>
                <a:spcPct val="90000"/>
              </a:lnSpc>
              <a:buFont typeface="Wingdings" pitchFamily="2" charset="2"/>
              <a:buNone/>
            </a:pPr>
            <a:r>
              <a:rPr lang="en-US" sz="2000">
                <a:ea typeface="宋体" pitchFamily="2" charset="-122"/>
              </a:rPr>
              <a:t>	      ROLLBACK;</a:t>
            </a:r>
          </a:p>
          <a:p>
            <a:pPr>
              <a:lnSpc>
                <a:spcPct val="90000"/>
              </a:lnSpc>
              <a:buFont typeface="Wingdings" pitchFamily="2" charset="2"/>
              <a:buNone/>
            </a:pPr>
            <a:r>
              <a:rPr lang="en-US" sz="2000">
                <a:ea typeface="宋体" pitchFamily="2" charset="-122"/>
              </a:rPr>
              <a:t>	      RETURN;</a:t>
            </a:r>
          </a:p>
          <a:p>
            <a:pPr>
              <a:lnSpc>
                <a:spcPct val="90000"/>
              </a:lnSpc>
              <a:buFont typeface="Wingdings" pitchFamily="2" charset="2"/>
              <a:buNone/>
            </a:pPr>
            <a:r>
              <a:rPr lang="en-US" sz="2000">
                <a:ea typeface="宋体" pitchFamily="2" charset="-122"/>
              </a:rPr>
              <a:t>	END IF;                        </a:t>
            </a:r>
          </a:p>
          <a:p>
            <a:pPr>
              <a:lnSpc>
                <a:spcPct val="90000"/>
              </a:lnSpc>
              <a:buFont typeface="Wingdings" pitchFamily="2" charset="2"/>
              <a:buNone/>
            </a:pPr>
            <a:r>
              <a:rPr lang="en-US" sz="2000">
                <a:ea typeface="宋体" pitchFamily="2" charset="-122"/>
              </a:rPr>
              <a:t>	UPDATE account SET total=total-amount </a:t>
            </a:r>
            <a:br>
              <a:rPr lang="en-US" sz="2000">
                <a:ea typeface="宋体" pitchFamily="2" charset="-122"/>
              </a:rPr>
            </a:br>
            <a:r>
              <a:rPr lang="en-US" sz="2000">
                <a:ea typeface="宋体" pitchFamily="2" charset="-122"/>
              </a:rPr>
              <a:t>WHERE ACCOUNTNUM=outAccount; </a:t>
            </a:r>
          </a:p>
          <a:p>
            <a:pPr>
              <a:lnSpc>
                <a:spcPct val="90000"/>
              </a:lnSpc>
              <a:buFont typeface="Wingdings" pitchFamily="2" charset="2"/>
              <a:buNone/>
            </a:pPr>
            <a:r>
              <a:rPr lang="en-US" sz="2000">
                <a:ea typeface="宋体" pitchFamily="2" charset="-122"/>
              </a:rPr>
              <a:t>					/* </a:t>
            </a:r>
            <a:r>
              <a:rPr lang="zh-CN" altLang="en-US" sz="2000">
                <a:ea typeface="宋体" pitchFamily="2" charset="-122"/>
              </a:rPr>
              <a:t>修改转出账户，减去转出额 *</a:t>
            </a:r>
            <a:r>
              <a:rPr lang="en-US" sz="2000">
                <a:ea typeface="宋体" pitchFamily="2" charset="-122"/>
              </a:rPr>
              <a:t>/</a:t>
            </a:r>
          </a:p>
          <a:p>
            <a:pPr>
              <a:lnSpc>
                <a:spcPct val="90000"/>
              </a:lnSpc>
              <a:buFont typeface="Wingdings" pitchFamily="2" charset="2"/>
              <a:buNone/>
            </a:pPr>
            <a:r>
              <a:rPr lang="en-US" sz="2000">
                <a:ea typeface="宋体" pitchFamily="2" charset="-122"/>
              </a:rPr>
              <a:t>     UPDATE account SET total=total + amount WHERE ACCOUNTNUM=inAccount;</a:t>
            </a:r>
          </a:p>
          <a:p>
            <a:pPr>
              <a:lnSpc>
                <a:spcPct val="90000"/>
              </a:lnSpc>
              <a:buFont typeface="Wingdings" pitchFamily="2" charset="2"/>
              <a:buNone/>
            </a:pPr>
            <a:r>
              <a:rPr lang="en-US" sz="2000">
                <a:ea typeface="宋体" pitchFamily="2" charset="-122"/>
              </a:rPr>
              <a:t>       	     		            	/* </a:t>
            </a:r>
            <a:r>
              <a:rPr lang="zh-CN" altLang="en-US" sz="2000">
                <a:ea typeface="宋体" pitchFamily="2" charset="-122"/>
              </a:rPr>
              <a:t>修改转入账户，增加转出额 *</a:t>
            </a:r>
            <a:r>
              <a:rPr lang="en-US" sz="2000">
                <a:ea typeface="宋体" pitchFamily="2" charset="-122"/>
              </a:rPr>
              <a:t>/</a:t>
            </a:r>
          </a:p>
          <a:p>
            <a:pPr>
              <a:lnSpc>
                <a:spcPct val="90000"/>
              </a:lnSpc>
              <a:buFont typeface="Wingdings" pitchFamily="2" charset="2"/>
              <a:buNone/>
            </a:pPr>
            <a:r>
              <a:rPr lang="en-US" sz="2000">
                <a:ea typeface="宋体" pitchFamily="2" charset="-122"/>
              </a:rPr>
              <a:t>	COMMIT;                       	/* </a:t>
            </a:r>
            <a:r>
              <a:rPr lang="zh-CN" altLang="en-US" sz="2000">
                <a:ea typeface="宋体" pitchFamily="2" charset="-122"/>
              </a:rPr>
              <a:t>提交转账事务 *</a:t>
            </a:r>
            <a:r>
              <a:rPr lang="en-US" sz="2000">
                <a:ea typeface="宋体" pitchFamily="2" charset="-122"/>
              </a:rPr>
              <a:t>/</a:t>
            </a:r>
          </a:p>
          <a:p>
            <a:pPr>
              <a:lnSpc>
                <a:spcPct val="90000"/>
              </a:lnSpc>
              <a:buFont typeface="Wingdings" pitchFamily="2" charset="2"/>
              <a:buNone/>
            </a:pPr>
            <a:r>
              <a:rPr lang="en-US" sz="2000">
                <a:ea typeface="宋体" pitchFamily="2" charset="-122"/>
              </a:rPr>
              <a:t>	END;</a:t>
            </a:r>
          </a:p>
          <a:p>
            <a:pPr>
              <a:lnSpc>
                <a:spcPct val="90000"/>
              </a:lnSpc>
              <a:buFont typeface="Wingdings" pitchFamily="2" charset="2"/>
              <a:buNone/>
            </a:pPr>
            <a:endParaRPr lang="zh-CN" altLang="en-US" sz="200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5779" name="Rectangle 3"/>
          <p:cNvSpPr>
            <a:spLocks noGrp="1" noChangeArrowheads="1"/>
          </p:cNvSpPr>
          <p:nvPr>
            <p:ph type="body" idx="1"/>
          </p:nvPr>
        </p:nvSpPr>
        <p:spPr/>
        <p:txBody>
          <a:bodyPr/>
          <a:lstStyle/>
          <a:p>
            <a:pPr>
              <a:lnSpc>
                <a:spcPct val="140000"/>
              </a:lnSpc>
            </a:pPr>
            <a:r>
              <a:rPr lang="zh-CN" altLang="en-US">
                <a:ea typeface="宋体" pitchFamily="2" charset="-122"/>
              </a:rPr>
              <a:t>重命名存储过程</a:t>
            </a:r>
          </a:p>
          <a:p>
            <a:pPr>
              <a:lnSpc>
                <a:spcPct val="140000"/>
              </a:lnSpc>
              <a:buFont typeface="Wingdings" pitchFamily="2" charset="2"/>
              <a:buNone/>
            </a:pPr>
            <a:r>
              <a:rPr lang="zh-CN" altLang="en-US">
                <a:ea typeface="宋体" pitchFamily="2" charset="-122"/>
              </a:rPr>
              <a:t>    </a:t>
            </a:r>
            <a:r>
              <a:rPr lang="en-US" sz="2400">
                <a:ea typeface="宋体" pitchFamily="2" charset="-122"/>
              </a:rPr>
              <a:t>ALTER Procedure </a:t>
            </a:r>
            <a:r>
              <a:rPr lang="zh-CN" altLang="en-US" sz="2400">
                <a:ea typeface="宋体" pitchFamily="2" charset="-122"/>
              </a:rPr>
              <a:t>过程名</a:t>
            </a:r>
            <a:r>
              <a:rPr lang="en-US" sz="2400">
                <a:ea typeface="宋体" pitchFamily="2" charset="-122"/>
              </a:rPr>
              <a:t>1 RENAME TO </a:t>
            </a:r>
            <a:r>
              <a:rPr lang="zh-CN" altLang="en-US" sz="2400">
                <a:ea typeface="宋体" pitchFamily="2" charset="-122"/>
              </a:rPr>
              <a:t>过程名</a:t>
            </a:r>
            <a:r>
              <a:rPr lang="en-US" sz="2400">
                <a:ea typeface="宋体" pitchFamily="2" charset="-122"/>
              </a:rPr>
              <a:t>2</a:t>
            </a:r>
            <a:r>
              <a:rPr lang="en-US">
                <a:ea typeface="宋体" pitchFamily="2"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6803" name="Rectangle 3"/>
          <p:cNvSpPr>
            <a:spLocks noGrp="1" noChangeArrowheads="1"/>
          </p:cNvSpPr>
          <p:nvPr>
            <p:ph type="body" idx="1"/>
          </p:nvPr>
        </p:nvSpPr>
        <p:spPr>
          <a:xfrm>
            <a:off x="250825" y="1196975"/>
            <a:ext cx="8675688" cy="4495800"/>
          </a:xfrm>
        </p:spPr>
        <p:txBody>
          <a:bodyPr/>
          <a:lstStyle/>
          <a:p>
            <a:pPr>
              <a:lnSpc>
                <a:spcPct val="130000"/>
              </a:lnSpc>
            </a:pPr>
            <a:r>
              <a:rPr lang="en-US" b="1">
                <a:ea typeface="宋体" pitchFamily="2" charset="-122"/>
              </a:rPr>
              <a:t>2. </a:t>
            </a:r>
            <a:r>
              <a:rPr lang="zh-CN" altLang="en-US" b="1">
                <a:ea typeface="宋体" pitchFamily="2" charset="-122"/>
              </a:rPr>
              <a:t>执行存储过程：</a:t>
            </a:r>
            <a:r>
              <a:rPr lang="zh-CN" altLang="en-US">
                <a:ea typeface="宋体" pitchFamily="2" charset="-122"/>
              </a:rPr>
              <a:t> </a:t>
            </a:r>
          </a:p>
          <a:p>
            <a:pPr>
              <a:lnSpc>
                <a:spcPct val="130000"/>
              </a:lnSpc>
              <a:buFont typeface="Wingdings" pitchFamily="2" charset="2"/>
              <a:buNone/>
            </a:pPr>
            <a:r>
              <a:rPr lang="zh-CN" altLang="en-US" sz="2400">
                <a:ea typeface="宋体" pitchFamily="2" charset="-122"/>
              </a:rPr>
              <a:t>  </a:t>
            </a:r>
            <a:r>
              <a:rPr lang="en-US" sz="2200">
                <a:ea typeface="宋体" pitchFamily="2" charset="-122"/>
              </a:rPr>
              <a:t>CALL/PERFORM  Procedure </a:t>
            </a:r>
            <a:r>
              <a:rPr lang="zh-CN" altLang="en-US" sz="2200">
                <a:ea typeface="宋体" pitchFamily="2" charset="-122"/>
              </a:rPr>
              <a:t>过程名</a:t>
            </a:r>
            <a:r>
              <a:rPr lang="en-US" sz="2200">
                <a:ea typeface="宋体" pitchFamily="2" charset="-122"/>
              </a:rPr>
              <a:t>(</a:t>
            </a:r>
            <a:r>
              <a:rPr lang="zh-CN" altLang="en-US" sz="2200">
                <a:ea typeface="宋体" pitchFamily="2" charset="-122"/>
              </a:rPr>
              <a:t>［参数</a:t>
            </a:r>
            <a:r>
              <a:rPr lang="en-US" sz="2200">
                <a:ea typeface="宋体" pitchFamily="2" charset="-122"/>
              </a:rPr>
              <a:t>1</a:t>
            </a:r>
            <a:r>
              <a:rPr lang="zh-CN" altLang="en-US" sz="2200">
                <a:ea typeface="宋体" pitchFamily="2" charset="-122"/>
              </a:rPr>
              <a:t>，参数</a:t>
            </a:r>
            <a:r>
              <a:rPr lang="en-US" sz="2200">
                <a:ea typeface="宋体" pitchFamily="2" charset="-122"/>
              </a:rPr>
              <a:t>2</a:t>
            </a:r>
            <a:r>
              <a:rPr lang="zh-CN" altLang="en-US" sz="2200">
                <a:ea typeface="宋体" pitchFamily="2" charset="-122"/>
              </a:rPr>
              <a:t>，</a:t>
            </a:r>
            <a:r>
              <a:rPr lang="en-US" sz="2200">
                <a:ea typeface="宋体" pitchFamily="2" charset="-122"/>
              </a:rPr>
              <a:t>...</a:t>
            </a:r>
            <a:r>
              <a:rPr lang="zh-CN" altLang="en-US" sz="2200">
                <a:ea typeface="宋体" pitchFamily="2" charset="-122"/>
              </a:rPr>
              <a:t>］</a:t>
            </a:r>
            <a:r>
              <a:rPr lang="en-US" sz="2200">
                <a:ea typeface="宋体" pitchFamily="2" charset="-122"/>
              </a:rPr>
              <a:t>)</a:t>
            </a:r>
            <a:r>
              <a:rPr lang="zh-CN" altLang="en-US" sz="2200">
                <a:ea typeface="宋体" pitchFamily="2" charset="-122"/>
              </a:rPr>
              <a:t>；</a:t>
            </a:r>
          </a:p>
          <a:p>
            <a:pPr>
              <a:lnSpc>
                <a:spcPct val="130000"/>
              </a:lnSpc>
              <a:buClr>
                <a:schemeClr val="accent1"/>
              </a:buClr>
              <a:buSzPct val="75000"/>
              <a:buFont typeface="Wingdings" pitchFamily="2" charset="2"/>
              <a:buChar char="n"/>
            </a:pPr>
            <a:r>
              <a:rPr lang="zh-CN" altLang="en-US" sz="2200">
                <a:ea typeface="宋体" pitchFamily="2" charset="-122"/>
              </a:rPr>
              <a:t>使用</a:t>
            </a:r>
            <a:r>
              <a:rPr lang="en-US" sz="2200">
                <a:ea typeface="宋体" pitchFamily="2" charset="-122"/>
              </a:rPr>
              <a:t>CALL</a:t>
            </a:r>
            <a:r>
              <a:rPr lang="zh-CN" altLang="en-US" sz="2200">
                <a:ea typeface="宋体" pitchFamily="2" charset="-122"/>
              </a:rPr>
              <a:t>或者</a:t>
            </a:r>
            <a:r>
              <a:rPr lang="en-US" sz="2200">
                <a:ea typeface="宋体" pitchFamily="2" charset="-122"/>
              </a:rPr>
              <a:t>PERFORM</a:t>
            </a:r>
            <a:r>
              <a:rPr lang="zh-CN" altLang="en-US" sz="2200">
                <a:ea typeface="宋体" pitchFamily="2" charset="-122"/>
              </a:rPr>
              <a:t>等方式激活存储过程的执行。</a:t>
            </a:r>
          </a:p>
          <a:p>
            <a:pPr>
              <a:lnSpc>
                <a:spcPct val="130000"/>
              </a:lnSpc>
              <a:buClr>
                <a:schemeClr val="accent1"/>
              </a:buClr>
              <a:buSzPct val="75000"/>
              <a:buFont typeface="Wingdings" pitchFamily="2" charset="2"/>
              <a:buChar char="n"/>
            </a:pPr>
            <a:r>
              <a:rPr lang="zh-CN" altLang="en-US" sz="2200">
                <a:ea typeface="宋体" pitchFamily="2" charset="-122"/>
              </a:rPr>
              <a:t>在</a:t>
            </a:r>
            <a:r>
              <a:rPr lang="en-US" sz="2200">
                <a:ea typeface="宋体" pitchFamily="2" charset="-122"/>
              </a:rPr>
              <a:t>PL/SQL</a:t>
            </a:r>
            <a:r>
              <a:rPr lang="zh-CN" altLang="en-US" sz="2200">
                <a:ea typeface="宋体" pitchFamily="2" charset="-122"/>
              </a:rPr>
              <a:t>中，数据库服务器支持在过程体中调用其他存储过程</a:t>
            </a:r>
          </a:p>
          <a:p>
            <a:pPr>
              <a:lnSpc>
                <a:spcPct val="130000"/>
              </a:lnSpc>
              <a:buClr>
                <a:schemeClr val="accent1"/>
              </a:buClr>
              <a:buSzPct val="75000"/>
              <a:buFont typeface="Wingdings" pitchFamily="2" charset="2"/>
              <a:buChar char="n"/>
            </a:pPr>
            <a:endParaRPr lang="zh-CN" altLang="en-US" sz="2200">
              <a:ea typeface="宋体" pitchFamily="2" charset="-122"/>
            </a:endParaRPr>
          </a:p>
          <a:p>
            <a:pPr>
              <a:lnSpc>
                <a:spcPct val="130000"/>
              </a:lnSpc>
              <a:buFont typeface="Wingdings" pitchFamily="2" charset="2"/>
              <a:buNone/>
            </a:pPr>
            <a:r>
              <a:rPr lang="zh-CN" altLang="en-US" sz="2200">
                <a:ea typeface="宋体" pitchFamily="2" charset="-122"/>
              </a:rPr>
              <a:t>【例】从账户</a:t>
            </a:r>
            <a:r>
              <a:rPr lang="en-US" sz="2200">
                <a:ea typeface="宋体" pitchFamily="2" charset="-122"/>
              </a:rPr>
              <a:t>01003815868</a:t>
            </a:r>
            <a:r>
              <a:rPr lang="zh-CN" altLang="en-US" sz="2200">
                <a:ea typeface="宋体" pitchFamily="2" charset="-122"/>
              </a:rPr>
              <a:t>转一万元到</a:t>
            </a:r>
            <a:r>
              <a:rPr lang="en-US" sz="2200">
                <a:ea typeface="宋体" pitchFamily="2" charset="-122"/>
              </a:rPr>
              <a:t>01003813828</a:t>
            </a:r>
            <a:r>
              <a:rPr lang="zh-CN" altLang="en-US" sz="2200">
                <a:ea typeface="宋体" pitchFamily="2" charset="-122"/>
              </a:rPr>
              <a:t>账户中。</a:t>
            </a:r>
          </a:p>
          <a:p>
            <a:pPr>
              <a:lnSpc>
                <a:spcPct val="130000"/>
              </a:lnSpc>
              <a:buFont typeface="Wingdings" pitchFamily="2" charset="2"/>
              <a:buNone/>
            </a:pPr>
            <a:r>
              <a:rPr lang="zh-CN" altLang="en-US" sz="2200">
                <a:ea typeface="宋体" pitchFamily="2" charset="-122"/>
              </a:rPr>
              <a:t>    </a:t>
            </a:r>
            <a:r>
              <a:rPr lang="en-US" sz="2000">
                <a:ea typeface="宋体" pitchFamily="2" charset="-122"/>
              </a:rPr>
              <a:t>CALL Procedure TRANSFER(01003813828</a:t>
            </a:r>
            <a:r>
              <a:rPr lang="zh-CN" altLang="en-US" sz="2000">
                <a:ea typeface="宋体" pitchFamily="2" charset="-122"/>
              </a:rPr>
              <a:t>，</a:t>
            </a:r>
            <a:r>
              <a:rPr lang="en-US" sz="2000">
                <a:ea typeface="宋体" pitchFamily="2" charset="-122"/>
              </a:rPr>
              <a:t>01003815868</a:t>
            </a:r>
            <a:r>
              <a:rPr lang="zh-CN" altLang="en-US" sz="2000">
                <a:ea typeface="宋体" pitchFamily="2" charset="-122"/>
              </a:rPr>
              <a:t>，</a:t>
            </a:r>
            <a:r>
              <a:rPr lang="en-US" sz="2000">
                <a:ea typeface="宋体" pitchFamily="2" charset="-122"/>
              </a:rPr>
              <a:t>10000)</a:t>
            </a:r>
            <a:r>
              <a:rPr lang="zh-CN" altLang="en-US" sz="2000">
                <a:ea typeface="宋体" pitchFamily="2" charset="-122"/>
              </a:rPr>
              <a:t>；</a:t>
            </a:r>
            <a:r>
              <a:rPr lang="zh-CN" altLang="en-US">
                <a:ea typeface="宋体" pitchFamily="2" charset="-122"/>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a:r>
              <a:rPr lang="zh-CN" altLang="en-US" sz="3200">
                <a:ea typeface="黑体" pitchFamily="2" charset="-122"/>
              </a:rPr>
              <a:t>存储过程</a:t>
            </a:r>
            <a:r>
              <a:rPr lang="zh-CN" altLang="en-US" sz="3200">
                <a:latin typeface="黑体" pitchFamily="2" charset="-122"/>
                <a:ea typeface="黑体" pitchFamily="2" charset="-122"/>
              </a:rPr>
              <a:t>&gt;&gt;</a:t>
            </a:r>
            <a:r>
              <a:rPr lang="zh-CN" altLang="en-US" sz="3200">
                <a:ea typeface="宋体" pitchFamily="2" charset="-122"/>
              </a:rPr>
              <a:t>　</a:t>
            </a:r>
            <a:r>
              <a:rPr lang="zh-CN" altLang="en-US" sz="3200">
                <a:ea typeface="楷体_GB2312" pitchFamily="49" charset="-122"/>
              </a:rPr>
              <a:t>存储过程的用户接口</a:t>
            </a:r>
          </a:p>
        </p:txBody>
      </p:sp>
      <p:sp>
        <p:nvSpPr>
          <p:cNvPr id="77827" name="Rectangle 3"/>
          <p:cNvSpPr>
            <a:spLocks noGrp="1" noChangeArrowheads="1"/>
          </p:cNvSpPr>
          <p:nvPr>
            <p:ph type="body" idx="1"/>
          </p:nvPr>
        </p:nvSpPr>
        <p:spPr/>
        <p:txBody>
          <a:bodyPr/>
          <a:lstStyle/>
          <a:p>
            <a:pPr>
              <a:lnSpc>
                <a:spcPct val="140000"/>
              </a:lnSpc>
              <a:buFont typeface="Wingdings" pitchFamily="2" charset="2"/>
              <a:buNone/>
            </a:pPr>
            <a:r>
              <a:rPr lang="en-US">
                <a:ea typeface="宋体" pitchFamily="2" charset="-122"/>
              </a:rPr>
              <a:t>3. </a:t>
            </a:r>
            <a:r>
              <a:rPr lang="zh-CN" altLang="en-US">
                <a:ea typeface="宋体" pitchFamily="2" charset="-122"/>
              </a:rPr>
              <a:t>删除存储过程</a:t>
            </a:r>
          </a:p>
          <a:p>
            <a:pPr>
              <a:lnSpc>
                <a:spcPct val="140000"/>
              </a:lnSpc>
              <a:buFont typeface="Wingdings" pitchFamily="2" charset="2"/>
              <a:buNone/>
            </a:pPr>
            <a:r>
              <a:rPr lang="zh-CN" altLang="en-US">
                <a:ea typeface="宋体" pitchFamily="2" charset="-122"/>
              </a:rPr>
              <a:t>    </a:t>
            </a:r>
            <a:r>
              <a:rPr lang="en-US">
                <a:ea typeface="宋体" pitchFamily="2" charset="-122"/>
              </a:rPr>
              <a:t>DROP  PROCEDURE </a:t>
            </a:r>
            <a:r>
              <a:rPr lang="zh-CN" altLang="en-US">
                <a:ea typeface="宋体" pitchFamily="2" charset="-122"/>
              </a:rPr>
              <a:t>过程名（）；</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l"/>
            <a:r>
              <a:rPr lang="zh-CN" altLang="en-US" sz="3200">
                <a:ea typeface="宋体" pitchFamily="2" charset="-122"/>
              </a:rPr>
              <a:t>三、游 标 </a:t>
            </a:r>
          </a:p>
        </p:txBody>
      </p:sp>
      <p:sp>
        <p:nvSpPr>
          <p:cNvPr id="78851" name="Rectangle 3"/>
          <p:cNvSpPr>
            <a:spLocks noGrp="1" noChangeArrowheads="1"/>
          </p:cNvSpPr>
          <p:nvPr>
            <p:ph type="body" idx="1"/>
          </p:nvPr>
        </p:nvSpPr>
        <p:spPr>
          <a:xfrm>
            <a:off x="468313" y="1022350"/>
            <a:ext cx="8291512" cy="4495800"/>
          </a:xfrm>
        </p:spPr>
        <p:txBody>
          <a:bodyPr/>
          <a:lstStyle/>
          <a:p>
            <a:pPr>
              <a:lnSpc>
                <a:spcPct val="180000"/>
              </a:lnSpc>
              <a:buClr>
                <a:schemeClr val="accent1"/>
              </a:buClr>
            </a:pPr>
            <a:r>
              <a:rPr lang="zh-CN" altLang="en-US" sz="2400">
                <a:ea typeface="宋体" pitchFamily="2" charset="-122"/>
              </a:rPr>
              <a:t>在</a:t>
            </a:r>
            <a:r>
              <a:rPr lang="en-US" sz="2400">
                <a:ea typeface="宋体" pitchFamily="2" charset="-122"/>
              </a:rPr>
              <a:t>PL/SQL</a:t>
            </a:r>
            <a:r>
              <a:rPr lang="zh-CN" altLang="en-US" sz="2400">
                <a:ea typeface="宋体" pitchFamily="2" charset="-122"/>
              </a:rPr>
              <a:t>中，如果</a:t>
            </a:r>
            <a:r>
              <a:rPr lang="en-US" sz="2400">
                <a:ea typeface="宋体" pitchFamily="2" charset="-122"/>
              </a:rPr>
              <a:t>SELECT</a:t>
            </a:r>
            <a:r>
              <a:rPr lang="zh-CN" altLang="en-US" sz="2400">
                <a:ea typeface="宋体" pitchFamily="2" charset="-122"/>
              </a:rPr>
              <a:t>语句只返回一条记录，可以将该结果存放到变量中。</a:t>
            </a:r>
          </a:p>
          <a:p>
            <a:pPr>
              <a:lnSpc>
                <a:spcPct val="180000"/>
              </a:lnSpc>
              <a:buClr>
                <a:schemeClr val="accent1"/>
              </a:buClr>
            </a:pPr>
            <a:r>
              <a:rPr lang="zh-CN" altLang="en-US" sz="2400">
                <a:ea typeface="宋体" pitchFamily="2" charset="-122"/>
              </a:rPr>
              <a:t>当查询返回多条记录时，就要使用游标对结果集进行处理</a:t>
            </a:r>
          </a:p>
          <a:p>
            <a:pPr>
              <a:lnSpc>
                <a:spcPct val="180000"/>
              </a:lnSpc>
              <a:buClr>
                <a:schemeClr val="accent1"/>
              </a:buClr>
            </a:pPr>
            <a:r>
              <a:rPr lang="zh-CN" altLang="en-US" sz="2400">
                <a:ea typeface="宋体" pitchFamily="2" charset="-122"/>
              </a:rPr>
              <a:t>一个游标与一个</a:t>
            </a:r>
            <a:r>
              <a:rPr lang="en-US" sz="2400">
                <a:ea typeface="宋体" pitchFamily="2" charset="-122"/>
              </a:rPr>
              <a:t>SQL</a:t>
            </a:r>
            <a:r>
              <a:rPr lang="zh-CN" altLang="en-US" sz="2400">
                <a:ea typeface="宋体" pitchFamily="2" charset="-122"/>
              </a:rPr>
              <a:t>语句相关联。</a:t>
            </a:r>
          </a:p>
          <a:p>
            <a:pPr>
              <a:lnSpc>
                <a:spcPct val="180000"/>
              </a:lnSpc>
              <a:buClr>
                <a:schemeClr val="accent1"/>
              </a:buClr>
            </a:pPr>
            <a:r>
              <a:rPr lang="en-US" sz="2400">
                <a:ea typeface="宋体" pitchFamily="2" charset="-122"/>
              </a:rPr>
              <a:t>PL/SQL</a:t>
            </a:r>
            <a:r>
              <a:rPr lang="zh-CN" altLang="en-US" sz="2400">
                <a:ea typeface="宋体" pitchFamily="2" charset="-122"/>
              </a:rPr>
              <a:t>中的游标由</a:t>
            </a:r>
            <a:r>
              <a:rPr lang="en-US" sz="2400">
                <a:ea typeface="宋体" pitchFamily="2" charset="-122"/>
              </a:rPr>
              <a:t>PL/SQL</a:t>
            </a:r>
            <a:r>
              <a:rPr lang="zh-CN" altLang="en-US" sz="2400">
                <a:ea typeface="宋体" pitchFamily="2" charset="-122"/>
              </a:rPr>
              <a:t>引擎管理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l"/>
            <a:r>
              <a:rPr lang="zh-CN" altLang="en-US">
                <a:ea typeface="宋体" pitchFamily="2" charset="-122"/>
              </a:rPr>
              <a:t>数据库编程</a:t>
            </a:r>
          </a:p>
        </p:txBody>
      </p:sp>
      <p:sp>
        <p:nvSpPr>
          <p:cNvPr id="79875" name="Rectangle 3"/>
          <p:cNvSpPr>
            <a:spLocks noGrp="1" noChangeArrowheads="1"/>
          </p:cNvSpPr>
          <p:nvPr>
            <p:ph type="body" idx="1"/>
          </p:nvPr>
        </p:nvSpPr>
        <p:spPr>
          <a:xfrm>
            <a:off x="457200" y="1484313"/>
            <a:ext cx="6635750" cy="2808287"/>
          </a:xfrm>
        </p:spPr>
        <p:txBody>
          <a:bodyPr/>
          <a:lstStyle/>
          <a:p>
            <a:pPr lvl="1" algn="just">
              <a:lnSpc>
                <a:spcPct val="180000"/>
              </a:lnSpc>
              <a:buFont typeface="Wingdings" pitchFamily="2" charset="2"/>
              <a:buNone/>
            </a:pPr>
            <a:r>
              <a:rPr lang="zh-CN" altLang="en-US" sz="2800" b="1">
                <a:ea typeface="宋体" pitchFamily="2" charset="-122"/>
              </a:rPr>
              <a:t> 嵌入式</a:t>
            </a:r>
            <a:r>
              <a:rPr lang="en-US" sz="2800" b="1">
                <a:ea typeface="宋体" pitchFamily="2" charset="-122"/>
              </a:rPr>
              <a:t>SQL</a:t>
            </a:r>
          </a:p>
          <a:p>
            <a:pPr lvl="1" algn="just">
              <a:lnSpc>
                <a:spcPct val="180000"/>
              </a:lnSpc>
              <a:buFont typeface="Wingdings" pitchFamily="2" charset="2"/>
              <a:buNone/>
            </a:pPr>
            <a:r>
              <a:rPr lang="en-US" sz="2800" b="1">
                <a:ea typeface="宋体" pitchFamily="2" charset="-122"/>
              </a:rPr>
              <a:t> </a:t>
            </a:r>
            <a:r>
              <a:rPr lang="zh-CN" altLang="en-US" sz="2800" b="1">
                <a:ea typeface="宋体" pitchFamily="2" charset="-122"/>
              </a:rPr>
              <a:t>存储过程</a:t>
            </a:r>
          </a:p>
          <a:p>
            <a:pPr lvl="1" algn="just">
              <a:lnSpc>
                <a:spcPct val="180000"/>
              </a:lnSpc>
              <a:buFont typeface="Wingdings" pitchFamily="2" charset="2"/>
              <a:buNone/>
            </a:pPr>
            <a:r>
              <a:rPr lang="zh-CN" altLang="en-US" sz="2800" b="1">
                <a:solidFill>
                  <a:schemeClr val="tx2"/>
                </a:solidFill>
                <a:ea typeface="宋体" pitchFamily="2" charset="-122"/>
              </a:rPr>
              <a:t> </a:t>
            </a:r>
            <a:r>
              <a:rPr lang="en-US" sz="2800" b="1">
                <a:solidFill>
                  <a:schemeClr val="tx2"/>
                </a:solidFill>
                <a:ea typeface="宋体" pitchFamily="2" charset="-122"/>
              </a:rPr>
              <a:t>ODBC</a:t>
            </a:r>
            <a:r>
              <a:rPr lang="zh-CN" altLang="en-US" sz="2800" b="1">
                <a:solidFill>
                  <a:schemeClr val="tx2"/>
                </a:solidFill>
                <a:ea typeface="宋体" pitchFamily="2" charset="-122"/>
              </a:rPr>
              <a:t>编程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a:r>
              <a:rPr lang="en-US">
                <a:ea typeface="宋体" pitchFamily="2" charset="-122"/>
              </a:rPr>
              <a:t>ODBC</a:t>
            </a:r>
            <a:r>
              <a:rPr lang="zh-CN" altLang="en-US">
                <a:ea typeface="宋体" pitchFamily="2" charset="-122"/>
              </a:rPr>
              <a:t>编程</a:t>
            </a:r>
          </a:p>
        </p:txBody>
      </p:sp>
      <p:sp>
        <p:nvSpPr>
          <p:cNvPr id="80899" name="Rectangle 3"/>
          <p:cNvSpPr>
            <a:spLocks noGrp="1" noChangeArrowheads="1"/>
          </p:cNvSpPr>
          <p:nvPr>
            <p:ph type="body" idx="1"/>
          </p:nvPr>
        </p:nvSpPr>
        <p:spPr>
          <a:xfrm>
            <a:off x="673100" y="1052513"/>
            <a:ext cx="7138988" cy="3168650"/>
          </a:xfrm>
        </p:spPr>
        <p:txBody>
          <a:bodyPr/>
          <a:lstStyle/>
          <a:p>
            <a:pPr>
              <a:lnSpc>
                <a:spcPct val="170000"/>
              </a:lnSpc>
            </a:pPr>
            <a:r>
              <a:rPr lang="en-US">
                <a:ea typeface="宋体" pitchFamily="2" charset="-122"/>
              </a:rPr>
              <a:t>ODBC</a:t>
            </a:r>
            <a:r>
              <a:rPr lang="zh-CN" altLang="en-US">
                <a:ea typeface="宋体" pitchFamily="2" charset="-122"/>
              </a:rPr>
              <a:t>优点：</a:t>
            </a:r>
          </a:p>
          <a:p>
            <a:pPr lvl="1">
              <a:lnSpc>
                <a:spcPct val="170000"/>
              </a:lnSpc>
            </a:pPr>
            <a:r>
              <a:rPr lang="zh-CN" altLang="en-US">
                <a:ea typeface="宋体" pitchFamily="2" charset="-122"/>
              </a:rPr>
              <a:t>移植性好</a:t>
            </a:r>
          </a:p>
          <a:p>
            <a:pPr lvl="1">
              <a:lnSpc>
                <a:spcPct val="170000"/>
              </a:lnSpc>
            </a:pPr>
            <a:r>
              <a:rPr lang="zh-CN" altLang="en-US">
                <a:ea typeface="宋体" pitchFamily="2" charset="-122"/>
              </a:rPr>
              <a:t>能同时访问不同的数据库</a:t>
            </a:r>
          </a:p>
          <a:p>
            <a:pPr lvl="1">
              <a:lnSpc>
                <a:spcPct val="170000"/>
              </a:lnSpc>
            </a:pPr>
            <a:r>
              <a:rPr lang="zh-CN" altLang="en-US">
                <a:ea typeface="宋体" pitchFamily="2" charset="-122"/>
              </a:rPr>
              <a:t>共享多个数据资源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a:r>
              <a:rPr lang="en-US">
                <a:ea typeface="宋体" pitchFamily="2" charset="-122"/>
              </a:rPr>
              <a:t>ODBC</a:t>
            </a:r>
            <a:r>
              <a:rPr lang="zh-CN" altLang="en-US">
                <a:ea typeface="宋体" pitchFamily="2" charset="-122"/>
              </a:rPr>
              <a:t>编程</a:t>
            </a:r>
          </a:p>
        </p:txBody>
      </p:sp>
      <p:sp>
        <p:nvSpPr>
          <p:cNvPr id="81923" name="Rectangle 3"/>
          <p:cNvSpPr>
            <a:spLocks noGrp="1" noChangeArrowheads="1"/>
          </p:cNvSpPr>
          <p:nvPr>
            <p:ph type="body" idx="1"/>
          </p:nvPr>
        </p:nvSpPr>
        <p:spPr>
          <a:xfrm>
            <a:off x="674688" y="1196975"/>
            <a:ext cx="7210425" cy="3168650"/>
          </a:xfrm>
        </p:spPr>
        <p:txBody>
          <a:bodyPr/>
          <a:lstStyle/>
          <a:p>
            <a:pPr>
              <a:lnSpc>
                <a:spcPct val="160000"/>
              </a:lnSpc>
            </a:pPr>
            <a:r>
              <a:rPr lang="zh-CN" altLang="en-US" b="1">
                <a:solidFill>
                  <a:srgbClr val="0033CC"/>
                </a:solidFill>
                <a:ea typeface="宋体" pitchFamily="2" charset="-122"/>
              </a:rPr>
              <a:t>  数据库互连概述</a:t>
            </a:r>
          </a:p>
          <a:p>
            <a:pPr>
              <a:lnSpc>
                <a:spcPct val="160000"/>
              </a:lnSpc>
            </a:pPr>
            <a:r>
              <a:rPr lang="zh-CN" altLang="en-US" b="1">
                <a:ea typeface="宋体" pitchFamily="2" charset="-122"/>
              </a:rPr>
              <a:t>  </a:t>
            </a:r>
            <a:r>
              <a:rPr lang="en-US" b="1">
                <a:ea typeface="宋体" pitchFamily="2" charset="-122"/>
              </a:rPr>
              <a:t>ODBC</a:t>
            </a:r>
            <a:r>
              <a:rPr lang="zh-CN" altLang="en-US" b="1">
                <a:ea typeface="宋体" pitchFamily="2" charset="-122"/>
              </a:rPr>
              <a:t>工作原理概述 </a:t>
            </a:r>
          </a:p>
          <a:p>
            <a:pPr>
              <a:lnSpc>
                <a:spcPct val="160000"/>
              </a:lnSpc>
            </a:pPr>
            <a:r>
              <a:rPr lang="zh-CN" altLang="en-US" b="1">
                <a:ea typeface="宋体" pitchFamily="2" charset="-122"/>
              </a:rPr>
              <a:t>  </a:t>
            </a:r>
            <a:r>
              <a:rPr lang="en-US" b="1">
                <a:ea typeface="宋体" pitchFamily="2" charset="-122"/>
              </a:rPr>
              <a:t>ODBC API </a:t>
            </a:r>
            <a:r>
              <a:rPr lang="zh-CN" altLang="en-US" b="1">
                <a:ea typeface="宋体" pitchFamily="2" charset="-122"/>
              </a:rPr>
              <a:t>基础 </a:t>
            </a:r>
          </a:p>
          <a:p>
            <a:pPr>
              <a:lnSpc>
                <a:spcPct val="160000"/>
              </a:lnSpc>
            </a:pPr>
            <a:r>
              <a:rPr lang="zh-CN" altLang="en-US" b="1">
                <a:ea typeface="宋体" pitchFamily="2" charset="-122"/>
              </a:rPr>
              <a:t>  </a:t>
            </a:r>
            <a:r>
              <a:rPr lang="en-US" b="1">
                <a:ea typeface="宋体" pitchFamily="2" charset="-122"/>
              </a:rPr>
              <a:t>ODBC</a:t>
            </a:r>
            <a:r>
              <a:rPr lang="zh-CN" altLang="en-US" b="1">
                <a:ea typeface="宋体" pitchFamily="2" charset="-122"/>
              </a:rPr>
              <a:t>的工作流程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l"/>
            <a:r>
              <a:rPr lang="zh-CN" altLang="en-US">
                <a:ea typeface="宋体" pitchFamily="2" charset="-122"/>
              </a:rPr>
              <a:t>数据库互连概述</a:t>
            </a:r>
          </a:p>
        </p:txBody>
      </p:sp>
      <p:sp>
        <p:nvSpPr>
          <p:cNvPr id="82947" name="Rectangle 3"/>
          <p:cNvSpPr>
            <a:spLocks noGrp="1" noChangeArrowheads="1"/>
          </p:cNvSpPr>
          <p:nvPr>
            <p:ph type="body" idx="1"/>
          </p:nvPr>
        </p:nvSpPr>
        <p:spPr/>
        <p:txBody>
          <a:bodyPr/>
          <a:lstStyle/>
          <a:p>
            <a:pPr>
              <a:lnSpc>
                <a:spcPct val="150000"/>
              </a:lnSpc>
            </a:pPr>
            <a:r>
              <a:rPr lang="en-US" b="1">
                <a:ea typeface="宋体" pitchFamily="2" charset="-122"/>
              </a:rPr>
              <a:t>ODBC</a:t>
            </a:r>
            <a:r>
              <a:rPr lang="zh-CN" altLang="en-US" b="1">
                <a:ea typeface="宋体" pitchFamily="2" charset="-122"/>
              </a:rPr>
              <a:t>产生的原因：</a:t>
            </a:r>
          </a:p>
          <a:p>
            <a:pPr lvl="1">
              <a:lnSpc>
                <a:spcPct val="150000"/>
              </a:lnSpc>
            </a:pPr>
            <a:r>
              <a:rPr lang="zh-CN" altLang="en-US">
                <a:ea typeface="宋体" pitchFamily="2" charset="-122"/>
              </a:rPr>
              <a:t>由于不同的数据库管理系统的存在，在某个</a:t>
            </a:r>
            <a:r>
              <a:rPr lang="en-US">
                <a:ea typeface="宋体" pitchFamily="2" charset="-122"/>
              </a:rPr>
              <a:t>RDBMS</a:t>
            </a:r>
            <a:r>
              <a:rPr lang="zh-CN" altLang="en-US">
                <a:ea typeface="宋体" pitchFamily="2" charset="-122"/>
              </a:rPr>
              <a:t>下编写的应用程序就不能在另一个</a:t>
            </a:r>
            <a:r>
              <a:rPr lang="en-US">
                <a:ea typeface="宋体" pitchFamily="2" charset="-122"/>
              </a:rPr>
              <a:t>RDBMS</a:t>
            </a:r>
            <a:r>
              <a:rPr lang="zh-CN" altLang="en-US">
                <a:ea typeface="宋体" pitchFamily="2" charset="-122"/>
              </a:rPr>
              <a:t>下运行  </a:t>
            </a:r>
          </a:p>
          <a:p>
            <a:pPr lvl="1">
              <a:lnSpc>
                <a:spcPct val="150000"/>
              </a:lnSpc>
            </a:pPr>
            <a:r>
              <a:rPr lang="zh-CN" altLang="en-US">
                <a:ea typeface="宋体" pitchFamily="2" charset="-122"/>
              </a:rPr>
              <a:t>许多应用程序需要共享多个部门的数据资源，访问不同的</a:t>
            </a:r>
            <a:r>
              <a:rPr lang="en-US">
                <a:ea typeface="宋体" pitchFamily="2" charset="-122"/>
              </a:rPr>
              <a:t>RDBMS </a:t>
            </a:r>
          </a:p>
          <a:p>
            <a:endParaRPr lang="zh-CN" altLang="en-US">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l"/>
            <a:r>
              <a:rPr lang="zh-CN" altLang="en-US" sz="3200">
                <a:ea typeface="宋体" pitchFamily="2" charset="-122"/>
              </a:rPr>
              <a:t>数据库互连概述</a:t>
            </a:r>
          </a:p>
        </p:txBody>
      </p:sp>
      <p:sp>
        <p:nvSpPr>
          <p:cNvPr id="83971" name="Rectangle 3"/>
          <p:cNvSpPr>
            <a:spLocks noGrp="1" noChangeArrowheads="1"/>
          </p:cNvSpPr>
          <p:nvPr>
            <p:ph type="body" idx="1"/>
          </p:nvPr>
        </p:nvSpPr>
        <p:spPr/>
        <p:txBody>
          <a:bodyPr/>
          <a:lstStyle/>
          <a:p>
            <a:r>
              <a:rPr lang="en-US">
                <a:ea typeface="宋体" pitchFamily="2" charset="-122"/>
              </a:rPr>
              <a:t>ODBC</a:t>
            </a:r>
            <a:r>
              <a:rPr lang="zh-CN" altLang="en-US">
                <a:ea typeface="宋体" pitchFamily="2" charset="-122"/>
              </a:rPr>
              <a:t>：</a:t>
            </a:r>
          </a:p>
          <a:p>
            <a:pPr lvl="1">
              <a:lnSpc>
                <a:spcPct val="130000"/>
              </a:lnSpc>
            </a:pPr>
            <a:r>
              <a:rPr lang="zh-CN" altLang="en-US">
                <a:ea typeface="宋体" pitchFamily="2" charset="-122"/>
              </a:rPr>
              <a:t>是微软公司开放服务体系</a:t>
            </a:r>
            <a:r>
              <a:rPr lang="en-US">
                <a:ea typeface="宋体" pitchFamily="2" charset="-122"/>
              </a:rPr>
              <a:t>(Windows Open Services Architecture</a:t>
            </a:r>
            <a:r>
              <a:rPr lang="zh-CN" altLang="en-US">
                <a:ea typeface="宋体" pitchFamily="2" charset="-122"/>
              </a:rPr>
              <a:t>，</a:t>
            </a:r>
            <a:r>
              <a:rPr lang="en-US">
                <a:ea typeface="宋体" pitchFamily="2" charset="-122"/>
              </a:rPr>
              <a:t>WOSA)</a:t>
            </a:r>
            <a:r>
              <a:rPr lang="zh-CN" altLang="en-US">
                <a:ea typeface="宋体" pitchFamily="2" charset="-122"/>
              </a:rPr>
              <a:t>中有关数据库的一个组成部分 </a:t>
            </a:r>
          </a:p>
          <a:p>
            <a:pPr lvl="1">
              <a:lnSpc>
                <a:spcPct val="130000"/>
              </a:lnSpc>
            </a:pPr>
            <a:r>
              <a:rPr lang="zh-CN" altLang="en-US">
                <a:ea typeface="宋体" pitchFamily="2" charset="-122"/>
              </a:rPr>
              <a:t>提供了一组访问数据库的标准</a:t>
            </a:r>
            <a:r>
              <a:rPr lang="en-US">
                <a:ea typeface="宋体" pitchFamily="2" charset="-122"/>
              </a:rPr>
              <a:t>API </a:t>
            </a:r>
          </a:p>
          <a:p>
            <a:pPr lvl="1"/>
            <a:endParaRPr lang="en-US">
              <a:ea typeface="宋体" pitchFamily="2" charset="-122"/>
            </a:endParaRPr>
          </a:p>
          <a:p>
            <a:r>
              <a:rPr lang="en-US">
                <a:ea typeface="宋体" pitchFamily="2" charset="-122"/>
              </a:rPr>
              <a:t>ODBC</a:t>
            </a:r>
            <a:r>
              <a:rPr lang="zh-CN" altLang="en-US" b="1">
                <a:ea typeface="宋体" pitchFamily="2" charset="-122"/>
              </a:rPr>
              <a:t>约束力：</a:t>
            </a:r>
          </a:p>
          <a:p>
            <a:pPr lvl="1">
              <a:lnSpc>
                <a:spcPct val="130000"/>
              </a:lnSpc>
            </a:pPr>
            <a:r>
              <a:rPr lang="zh-CN" altLang="en-US">
                <a:ea typeface="宋体" pitchFamily="2" charset="-122"/>
              </a:rPr>
              <a:t>规范应用开发</a:t>
            </a:r>
          </a:p>
          <a:p>
            <a:pPr lvl="1">
              <a:lnSpc>
                <a:spcPct val="130000"/>
              </a:lnSpc>
            </a:pPr>
            <a:r>
              <a:rPr lang="zh-CN" altLang="en-US">
                <a:ea typeface="宋体" pitchFamily="2" charset="-122"/>
              </a:rPr>
              <a:t>规范</a:t>
            </a:r>
            <a:r>
              <a:rPr lang="en-US">
                <a:ea typeface="宋体" pitchFamily="2" charset="-122"/>
              </a:rPr>
              <a:t>RDBMS</a:t>
            </a:r>
            <a:r>
              <a:rPr lang="zh-CN" altLang="en-US">
                <a:ea typeface="宋体" pitchFamily="2" charset="-122"/>
              </a:rPr>
              <a:t>应用接口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8244407" cy="836711"/>
          </a:xfrm>
        </p:spPr>
        <p:txBody>
          <a:bodyPr/>
          <a:lstStyle/>
          <a:p>
            <a:r>
              <a:rPr lang="en-US" altLang="zh-CN" sz="3200" dirty="0">
                <a:latin typeface="Times New Roman" panose="02020603050405020304" pitchFamily="18" charset="0"/>
                <a:ea typeface="Cambria Math"/>
                <a:cs typeface="Times New Roman" panose="02020603050405020304" pitchFamily="18" charset="0"/>
              </a:rPr>
              <a:t>§</a:t>
            </a:r>
            <a:r>
              <a:rPr lang="en-US" altLang="zh-CN" sz="3200" dirty="0" smtClean="0">
                <a:latin typeface="Times New Roman" panose="02020603050405020304" pitchFamily="18" charset="0"/>
                <a:ea typeface="Cambria Math"/>
                <a:cs typeface="Times New Roman" panose="02020603050405020304" pitchFamily="18" charset="0"/>
              </a:rPr>
              <a:t>11.1.1 </a:t>
            </a:r>
            <a:r>
              <a:rPr lang="zh-CN" altLang="en-US" sz="3000" dirty="0" smtClean="0">
                <a:latin typeface="楷体_GB2312" pitchFamily="49" charset="-122"/>
                <a:ea typeface="楷体_GB2312" pitchFamily="49" charset="-122"/>
              </a:rPr>
              <a:t>嵌入式</a:t>
            </a:r>
            <a:r>
              <a:rPr lang="en-US" sz="3000" dirty="0">
                <a:latin typeface="楷体_GB2312" pitchFamily="49" charset="-122"/>
                <a:ea typeface="楷体_GB2312" pitchFamily="49" charset="-122"/>
              </a:rPr>
              <a:t>SQL</a:t>
            </a:r>
            <a:r>
              <a:rPr lang="zh-CN" altLang="en-US" sz="3000" dirty="0">
                <a:latin typeface="楷体_GB2312" pitchFamily="49" charset="-122"/>
                <a:ea typeface="楷体_GB2312" pitchFamily="49" charset="-122"/>
              </a:rPr>
              <a:t>的处理过程</a:t>
            </a:r>
          </a:p>
        </p:txBody>
      </p:sp>
      <p:sp>
        <p:nvSpPr>
          <p:cNvPr id="11267" name="Rectangle 3"/>
          <p:cNvSpPr>
            <a:spLocks noGrp="1" noChangeArrowheads="1"/>
          </p:cNvSpPr>
          <p:nvPr>
            <p:ph type="body" idx="1"/>
          </p:nvPr>
        </p:nvSpPr>
        <p:spPr>
          <a:xfrm>
            <a:off x="323528" y="1052737"/>
            <a:ext cx="8229600" cy="2304256"/>
          </a:xfrm>
        </p:spPr>
        <p:txBody>
          <a:bodyPr/>
          <a:lstStyle/>
          <a:p>
            <a:pPr>
              <a:lnSpc>
                <a:spcPct val="160000"/>
              </a:lnSpc>
            </a:pPr>
            <a:r>
              <a:rPr lang="zh-CN" altLang="en-US" sz="2400" dirty="0">
                <a:latin typeface="Times New Roman" pitchFamily="18" charset="0"/>
                <a:ea typeface="宋体" pitchFamily="2" charset="-122"/>
              </a:rPr>
              <a:t>为了区分</a:t>
            </a:r>
            <a:r>
              <a:rPr lang="en-US" sz="2400" dirty="0">
                <a:latin typeface="Times New Roman" pitchFamily="18" charset="0"/>
                <a:ea typeface="宋体" pitchFamily="2" charset="-122"/>
              </a:rPr>
              <a:t>SQL</a:t>
            </a:r>
            <a:r>
              <a:rPr lang="zh-CN" altLang="en-US" sz="2400" dirty="0">
                <a:latin typeface="Times New Roman" pitchFamily="18" charset="0"/>
                <a:ea typeface="宋体" pitchFamily="2" charset="-122"/>
              </a:rPr>
              <a:t>语句与主语言语句， 所有</a:t>
            </a:r>
            <a:r>
              <a:rPr lang="en-US" sz="2400" dirty="0">
                <a:latin typeface="Times New Roman" pitchFamily="18" charset="0"/>
                <a:ea typeface="宋体" pitchFamily="2" charset="-122"/>
              </a:rPr>
              <a:t>SQL</a:t>
            </a:r>
            <a:r>
              <a:rPr lang="zh-CN" altLang="en-US" sz="2400" dirty="0">
                <a:latin typeface="Times New Roman" pitchFamily="18" charset="0"/>
                <a:ea typeface="宋体" pitchFamily="2" charset="-122"/>
              </a:rPr>
              <a:t>语句必须加前缀</a:t>
            </a:r>
            <a:r>
              <a:rPr lang="en-US" sz="2400" dirty="0">
                <a:latin typeface="Times New Roman" pitchFamily="18" charset="0"/>
                <a:ea typeface="宋体" pitchFamily="2" charset="-122"/>
              </a:rPr>
              <a:t>EXEC SQL</a:t>
            </a:r>
            <a:r>
              <a:rPr lang="zh-CN" altLang="en-US" sz="2400" dirty="0">
                <a:latin typeface="Times New Roman" pitchFamily="18" charset="0"/>
                <a:ea typeface="宋体" pitchFamily="2" charset="-122"/>
              </a:rPr>
              <a:t>，以</a:t>
            </a:r>
            <a:r>
              <a:rPr lang="en-US" sz="2400" dirty="0">
                <a:latin typeface="Times New Roman" pitchFamily="18" charset="0"/>
                <a:ea typeface="宋体" pitchFamily="2" charset="-122"/>
              </a:rPr>
              <a:t>( ; )</a:t>
            </a:r>
            <a:r>
              <a:rPr lang="zh-CN" altLang="en-US" sz="2400" dirty="0">
                <a:latin typeface="Times New Roman" pitchFamily="18" charset="0"/>
                <a:ea typeface="宋体" pitchFamily="2" charset="-122"/>
              </a:rPr>
              <a:t>结束</a:t>
            </a:r>
            <a:r>
              <a:rPr lang="en-US" sz="2400" dirty="0">
                <a:latin typeface="Times New Roman" pitchFamily="18" charset="0"/>
                <a:ea typeface="宋体" pitchFamily="2" charset="-122"/>
              </a:rPr>
              <a:t>: </a:t>
            </a:r>
          </a:p>
          <a:p>
            <a:pPr lvl="2">
              <a:lnSpc>
                <a:spcPct val="160000"/>
              </a:lnSpc>
              <a:buFontTx/>
              <a:buNone/>
            </a:pPr>
            <a:r>
              <a:rPr lang="en-US" sz="2400" b="1" dirty="0">
                <a:latin typeface="Times New Roman" pitchFamily="18" charset="0"/>
                <a:ea typeface="宋体" pitchFamily="2" charset="-122"/>
              </a:rPr>
              <a:t>EXEC SQL &lt;SQL</a:t>
            </a:r>
            <a:r>
              <a:rPr lang="zh-CN" altLang="en-US" sz="2400" b="1" dirty="0">
                <a:latin typeface="Times New Roman" pitchFamily="18" charset="0"/>
                <a:ea typeface="宋体" pitchFamily="2" charset="-122"/>
              </a:rPr>
              <a:t>语句</a:t>
            </a:r>
            <a:r>
              <a:rPr lang="en-US" sz="2400" b="1" dirty="0">
                <a:latin typeface="Times New Roman" pitchFamily="18" charset="0"/>
                <a:ea typeface="宋体" pitchFamily="2" charset="-122"/>
              </a:rPr>
              <a:t>&gt;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l"/>
            <a:r>
              <a:rPr lang="en-US">
                <a:ea typeface="宋体" pitchFamily="2" charset="-122"/>
              </a:rPr>
              <a:t>ODBC</a:t>
            </a:r>
            <a:r>
              <a:rPr lang="zh-CN" altLang="en-US">
                <a:ea typeface="宋体" pitchFamily="2" charset="-122"/>
              </a:rPr>
              <a:t>编程</a:t>
            </a:r>
          </a:p>
        </p:txBody>
      </p:sp>
      <p:sp>
        <p:nvSpPr>
          <p:cNvPr id="84995" name="Rectangle 3"/>
          <p:cNvSpPr>
            <a:spLocks noGrp="1" noChangeArrowheads="1"/>
          </p:cNvSpPr>
          <p:nvPr>
            <p:ph type="body" idx="1"/>
          </p:nvPr>
        </p:nvSpPr>
        <p:spPr>
          <a:xfrm>
            <a:off x="960438" y="1052513"/>
            <a:ext cx="6275387" cy="3168650"/>
          </a:xfrm>
        </p:spPr>
        <p:txBody>
          <a:bodyPr/>
          <a:lstStyle/>
          <a:p>
            <a:pPr>
              <a:lnSpc>
                <a:spcPct val="160000"/>
              </a:lnSpc>
            </a:pPr>
            <a:r>
              <a:rPr lang="zh-CN" altLang="en-US" b="1">
                <a:ea typeface="宋体" pitchFamily="2" charset="-122"/>
              </a:rPr>
              <a:t>  数据库互连概述</a:t>
            </a:r>
          </a:p>
          <a:p>
            <a:pPr>
              <a:lnSpc>
                <a:spcPct val="160000"/>
              </a:lnSpc>
            </a:pPr>
            <a:r>
              <a:rPr lang="zh-CN" altLang="en-US" b="1">
                <a:solidFill>
                  <a:srgbClr val="0033CC"/>
                </a:solidFill>
                <a:ea typeface="宋体" pitchFamily="2" charset="-122"/>
              </a:rPr>
              <a:t>  </a:t>
            </a:r>
            <a:r>
              <a:rPr lang="en-US" b="1">
                <a:solidFill>
                  <a:srgbClr val="0033CC"/>
                </a:solidFill>
                <a:ea typeface="宋体" pitchFamily="2" charset="-122"/>
              </a:rPr>
              <a:t>ODBC</a:t>
            </a:r>
            <a:r>
              <a:rPr lang="zh-CN" altLang="en-US" b="1">
                <a:solidFill>
                  <a:srgbClr val="0033CC"/>
                </a:solidFill>
                <a:ea typeface="宋体" pitchFamily="2" charset="-122"/>
              </a:rPr>
              <a:t>工作原理概述</a:t>
            </a:r>
            <a:r>
              <a:rPr lang="zh-CN" altLang="en-US" b="1">
                <a:ea typeface="宋体" pitchFamily="2" charset="-122"/>
              </a:rPr>
              <a:t> </a:t>
            </a:r>
          </a:p>
          <a:p>
            <a:pPr>
              <a:lnSpc>
                <a:spcPct val="160000"/>
              </a:lnSpc>
            </a:pPr>
            <a:r>
              <a:rPr lang="zh-CN" altLang="en-US" b="1">
                <a:ea typeface="宋体" pitchFamily="2" charset="-122"/>
              </a:rPr>
              <a:t>  </a:t>
            </a:r>
            <a:r>
              <a:rPr lang="en-US" b="1">
                <a:ea typeface="宋体" pitchFamily="2" charset="-122"/>
              </a:rPr>
              <a:t>ODBC API </a:t>
            </a:r>
            <a:r>
              <a:rPr lang="zh-CN" altLang="en-US" b="1">
                <a:ea typeface="宋体" pitchFamily="2" charset="-122"/>
              </a:rPr>
              <a:t>基础 </a:t>
            </a:r>
          </a:p>
          <a:p>
            <a:pPr>
              <a:lnSpc>
                <a:spcPct val="160000"/>
              </a:lnSpc>
            </a:pPr>
            <a:r>
              <a:rPr lang="zh-CN" altLang="en-US" b="1">
                <a:ea typeface="宋体" pitchFamily="2" charset="-122"/>
              </a:rPr>
              <a:t>  </a:t>
            </a:r>
            <a:r>
              <a:rPr lang="en-US" b="1">
                <a:ea typeface="宋体" pitchFamily="2" charset="-122"/>
              </a:rPr>
              <a:t>ODBC</a:t>
            </a:r>
            <a:r>
              <a:rPr lang="zh-CN" altLang="en-US" b="1">
                <a:ea typeface="宋体" pitchFamily="2" charset="-122"/>
              </a:rPr>
              <a:t>的工作流程</a:t>
            </a:r>
            <a:endParaRPr lang="zh-CN" altLang="en-US">
              <a:ea typeface="宋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gn="l"/>
            <a:r>
              <a:rPr lang="en-US">
                <a:ea typeface="宋体" pitchFamily="2" charset="-122"/>
              </a:rPr>
              <a:t>ODBC</a:t>
            </a:r>
            <a:r>
              <a:rPr lang="zh-CN" altLang="en-US">
                <a:ea typeface="宋体" pitchFamily="2" charset="-122"/>
              </a:rPr>
              <a:t>工作原理概述</a:t>
            </a:r>
          </a:p>
        </p:txBody>
      </p:sp>
      <p:sp>
        <p:nvSpPr>
          <p:cNvPr id="86019" name="Rectangle 3"/>
          <p:cNvSpPr>
            <a:spLocks noGrp="1" noChangeArrowheads="1"/>
          </p:cNvSpPr>
          <p:nvPr>
            <p:ph type="body" idx="1"/>
          </p:nvPr>
        </p:nvSpPr>
        <p:spPr>
          <a:xfrm>
            <a:off x="107950" y="1484313"/>
            <a:ext cx="7127875" cy="3024187"/>
          </a:xfrm>
        </p:spPr>
        <p:txBody>
          <a:bodyPr/>
          <a:lstStyle/>
          <a:p>
            <a:r>
              <a:rPr lang="en-US" sz="2400">
                <a:ea typeface="宋体" pitchFamily="2" charset="-122"/>
              </a:rPr>
              <a:t>ODBC</a:t>
            </a:r>
            <a:r>
              <a:rPr lang="zh-CN" altLang="en-US" sz="2400">
                <a:ea typeface="宋体" pitchFamily="2" charset="-122"/>
              </a:rPr>
              <a:t>应用系统的体系结构 ：</a:t>
            </a:r>
            <a:endParaRPr lang="zh-CN" altLang="en-US" sz="2400" b="1">
              <a:ea typeface="宋体" pitchFamily="2" charset="-122"/>
            </a:endParaRPr>
          </a:p>
          <a:p>
            <a:pPr lvl="1">
              <a:lnSpc>
                <a:spcPct val="160000"/>
              </a:lnSpc>
              <a:buFont typeface="Wingdings" pitchFamily="2" charset="2"/>
              <a:buNone/>
            </a:pPr>
            <a:r>
              <a:rPr lang="zh-CN" altLang="en-US" sz="2000" b="1">
                <a:ea typeface="宋体" pitchFamily="2" charset="-122"/>
              </a:rPr>
              <a:t>一、 用户应用程序 </a:t>
            </a:r>
          </a:p>
          <a:p>
            <a:pPr lvl="1">
              <a:lnSpc>
                <a:spcPct val="160000"/>
              </a:lnSpc>
              <a:buFont typeface="Wingdings" pitchFamily="2" charset="2"/>
              <a:buNone/>
            </a:pPr>
            <a:r>
              <a:rPr lang="zh-CN" altLang="en-US" sz="2000" b="1">
                <a:ea typeface="宋体" pitchFamily="2" charset="-122"/>
              </a:rPr>
              <a:t>二、 驱动程序管理器 </a:t>
            </a:r>
          </a:p>
          <a:p>
            <a:pPr lvl="1">
              <a:lnSpc>
                <a:spcPct val="160000"/>
              </a:lnSpc>
              <a:buFont typeface="Wingdings" pitchFamily="2" charset="2"/>
              <a:buNone/>
            </a:pPr>
            <a:r>
              <a:rPr lang="zh-CN" altLang="en-US" sz="2000" b="1">
                <a:ea typeface="宋体" pitchFamily="2" charset="-122"/>
              </a:rPr>
              <a:t>三、 数据库驱动程序</a:t>
            </a:r>
          </a:p>
          <a:p>
            <a:pPr lvl="1">
              <a:lnSpc>
                <a:spcPct val="160000"/>
              </a:lnSpc>
              <a:buFont typeface="Wingdings" pitchFamily="2" charset="2"/>
              <a:buNone/>
            </a:pPr>
            <a:r>
              <a:rPr lang="zh-CN" altLang="en-US" sz="2000" b="1">
                <a:ea typeface="宋体" pitchFamily="2" charset="-122"/>
              </a:rPr>
              <a:t>四、 </a:t>
            </a:r>
            <a:r>
              <a:rPr lang="en-US" sz="2000" b="1">
                <a:ea typeface="宋体" pitchFamily="2" charset="-122"/>
              </a:rPr>
              <a:t>ODBC</a:t>
            </a:r>
            <a:r>
              <a:rPr lang="zh-CN" altLang="en-US" sz="2000" b="1">
                <a:ea typeface="宋体" pitchFamily="2" charset="-122"/>
              </a:rPr>
              <a:t>数据源管理 </a:t>
            </a:r>
          </a:p>
        </p:txBody>
      </p:sp>
      <p:pic>
        <p:nvPicPr>
          <p:cNvPr id="86020" name="Picture 4" descr="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375" y="1989138"/>
            <a:ext cx="52578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a:r>
              <a:rPr lang="zh-CN" altLang="en-US" sz="3200">
                <a:ea typeface="宋体" pitchFamily="2" charset="-122"/>
              </a:rPr>
              <a:t>一、 应用程序</a:t>
            </a:r>
          </a:p>
        </p:txBody>
      </p:sp>
      <p:sp>
        <p:nvSpPr>
          <p:cNvPr id="87043" name="Rectangle 3"/>
          <p:cNvSpPr>
            <a:spLocks noGrp="1" noChangeArrowheads="1"/>
          </p:cNvSpPr>
          <p:nvPr>
            <p:ph type="body" idx="1"/>
          </p:nvPr>
        </p:nvSpPr>
        <p:spPr>
          <a:xfrm>
            <a:off x="323850" y="1052513"/>
            <a:ext cx="8507413" cy="4968875"/>
          </a:xfrm>
        </p:spPr>
        <p:txBody>
          <a:bodyPr/>
          <a:lstStyle/>
          <a:p>
            <a:pPr>
              <a:lnSpc>
                <a:spcPct val="150000"/>
              </a:lnSpc>
            </a:pPr>
            <a:r>
              <a:rPr lang="en-US" sz="2000" b="1">
                <a:ea typeface="宋体" pitchFamily="2" charset="-122"/>
              </a:rPr>
              <a:t>ODBC</a:t>
            </a:r>
            <a:r>
              <a:rPr lang="zh-CN" altLang="en-US" sz="2000" b="1">
                <a:ea typeface="宋体" pitchFamily="2" charset="-122"/>
              </a:rPr>
              <a:t>应用程序包括的内容</a:t>
            </a:r>
            <a:r>
              <a:rPr lang="en-US" sz="2000" b="1">
                <a:ea typeface="宋体" pitchFamily="2" charset="-122"/>
              </a:rPr>
              <a:t>:</a:t>
            </a:r>
            <a:r>
              <a:rPr lang="en-US" sz="2000">
                <a:ea typeface="宋体" pitchFamily="2" charset="-122"/>
              </a:rPr>
              <a:t> </a:t>
            </a:r>
          </a:p>
          <a:p>
            <a:pPr lvl="1">
              <a:lnSpc>
                <a:spcPct val="150000"/>
              </a:lnSpc>
            </a:pPr>
            <a:r>
              <a:rPr lang="zh-CN" altLang="en-US" sz="2000">
                <a:ea typeface="宋体" pitchFamily="2" charset="-122"/>
              </a:rPr>
              <a:t>请求连接数据库；</a:t>
            </a:r>
          </a:p>
          <a:p>
            <a:pPr lvl="1">
              <a:lnSpc>
                <a:spcPct val="150000"/>
              </a:lnSpc>
            </a:pPr>
            <a:r>
              <a:rPr lang="zh-CN" altLang="en-US" sz="2000">
                <a:ea typeface="宋体" pitchFamily="2" charset="-122"/>
              </a:rPr>
              <a:t>向数据源发送</a:t>
            </a:r>
            <a:r>
              <a:rPr lang="en-US" sz="2000">
                <a:ea typeface="宋体" pitchFamily="2" charset="-122"/>
              </a:rPr>
              <a:t>SQL</a:t>
            </a:r>
            <a:r>
              <a:rPr lang="zh-CN" altLang="en-US" sz="2000">
                <a:ea typeface="宋体" pitchFamily="2" charset="-122"/>
              </a:rPr>
              <a:t>语句；</a:t>
            </a:r>
          </a:p>
          <a:p>
            <a:pPr lvl="1">
              <a:lnSpc>
                <a:spcPct val="150000"/>
              </a:lnSpc>
            </a:pPr>
            <a:r>
              <a:rPr lang="zh-CN" altLang="en-US" sz="2000">
                <a:ea typeface="宋体" pitchFamily="2" charset="-122"/>
              </a:rPr>
              <a:t>为</a:t>
            </a:r>
            <a:r>
              <a:rPr lang="en-US" sz="2000">
                <a:ea typeface="宋体" pitchFamily="2" charset="-122"/>
              </a:rPr>
              <a:t>SQL</a:t>
            </a:r>
            <a:r>
              <a:rPr lang="zh-CN" altLang="en-US" sz="2000">
                <a:ea typeface="宋体" pitchFamily="2" charset="-122"/>
              </a:rPr>
              <a:t>语句执行结果分配存储空间，定义所读取的数据格式；</a:t>
            </a:r>
          </a:p>
          <a:p>
            <a:pPr lvl="1">
              <a:lnSpc>
                <a:spcPct val="150000"/>
              </a:lnSpc>
            </a:pPr>
            <a:r>
              <a:rPr lang="zh-CN" altLang="en-US" sz="2000">
                <a:ea typeface="宋体" pitchFamily="2" charset="-122"/>
              </a:rPr>
              <a:t>获取数据库操作结果，或处理错误；</a:t>
            </a:r>
          </a:p>
          <a:p>
            <a:pPr lvl="1">
              <a:lnSpc>
                <a:spcPct val="150000"/>
              </a:lnSpc>
            </a:pPr>
            <a:r>
              <a:rPr lang="zh-CN" altLang="en-US" sz="2000">
                <a:ea typeface="宋体" pitchFamily="2" charset="-122"/>
              </a:rPr>
              <a:t>进行数据处理并向用户提交处理结果；</a:t>
            </a:r>
          </a:p>
          <a:p>
            <a:pPr lvl="1">
              <a:lnSpc>
                <a:spcPct val="150000"/>
              </a:lnSpc>
            </a:pPr>
            <a:r>
              <a:rPr lang="zh-CN" altLang="en-US" sz="2000">
                <a:ea typeface="宋体" pitchFamily="2" charset="-122"/>
              </a:rPr>
              <a:t>请求事务的提交和回滚操作；</a:t>
            </a:r>
          </a:p>
          <a:p>
            <a:pPr lvl="1">
              <a:lnSpc>
                <a:spcPct val="150000"/>
              </a:lnSpc>
            </a:pPr>
            <a:r>
              <a:rPr lang="zh-CN" altLang="en-US" sz="2000">
                <a:ea typeface="宋体" pitchFamily="2" charset="-122"/>
              </a:rPr>
              <a:t>断开与数据源的连接。</a:t>
            </a:r>
            <a:r>
              <a:rPr lang="zh-CN" altLang="en-US" sz="1800">
                <a:ea typeface="宋体" pitchFamily="2" charset="-122"/>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a:r>
              <a:rPr lang="zh-CN" altLang="en-US" sz="3200">
                <a:ea typeface="宋体" pitchFamily="2" charset="-122"/>
              </a:rPr>
              <a:t>二、驱动程序管理器</a:t>
            </a:r>
            <a:r>
              <a:rPr lang="zh-CN" altLang="en-US" sz="3200" b="0">
                <a:ea typeface="宋体" pitchFamily="2" charset="-122"/>
              </a:rPr>
              <a:t> </a:t>
            </a:r>
          </a:p>
        </p:txBody>
      </p:sp>
      <p:sp>
        <p:nvSpPr>
          <p:cNvPr id="88067" name="Rectangle 3"/>
          <p:cNvSpPr>
            <a:spLocks noGrp="1" noChangeArrowheads="1"/>
          </p:cNvSpPr>
          <p:nvPr>
            <p:ph type="body" idx="1"/>
          </p:nvPr>
        </p:nvSpPr>
        <p:spPr/>
        <p:txBody>
          <a:bodyPr/>
          <a:lstStyle/>
          <a:p>
            <a:r>
              <a:rPr lang="zh-CN" altLang="en-US" sz="2400">
                <a:ea typeface="宋体" pitchFamily="2" charset="-122"/>
              </a:rPr>
              <a:t>驱动程序管理器：用来管理各种驱动程序 </a:t>
            </a:r>
          </a:p>
          <a:p>
            <a:pPr lvl="1"/>
            <a:r>
              <a:rPr lang="zh-CN" altLang="en-US" sz="2000">
                <a:ea typeface="宋体" pitchFamily="2" charset="-122"/>
              </a:rPr>
              <a:t>包含在</a:t>
            </a:r>
            <a:r>
              <a:rPr lang="en-US" sz="2000">
                <a:ea typeface="宋体" pitchFamily="2" charset="-122"/>
              </a:rPr>
              <a:t>ODBC32.DLL</a:t>
            </a:r>
            <a:r>
              <a:rPr lang="zh-CN" altLang="en-US" sz="2000">
                <a:ea typeface="宋体" pitchFamily="2" charset="-122"/>
              </a:rPr>
              <a:t>中 </a:t>
            </a:r>
          </a:p>
          <a:p>
            <a:pPr lvl="1"/>
            <a:r>
              <a:rPr lang="zh-CN" altLang="en-US" sz="2000">
                <a:ea typeface="宋体" pitchFamily="2" charset="-122"/>
              </a:rPr>
              <a:t>管理应用程序和驱动程序之间的通信 </a:t>
            </a:r>
          </a:p>
          <a:p>
            <a:pPr lvl="1">
              <a:lnSpc>
                <a:spcPct val="160000"/>
              </a:lnSpc>
            </a:pPr>
            <a:r>
              <a:rPr lang="zh-CN" altLang="en-US" sz="2000">
                <a:ea typeface="宋体" pitchFamily="2" charset="-122"/>
              </a:rPr>
              <a:t>建立、配置或删除数据源并查看系统当前所安装的数据库</a:t>
            </a:r>
            <a:r>
              <a:rPr lang="en-US" sz="2000">
                <a:ea typeface="宋体" pitchFamily="2" charset="-122"/>
              </a:rPr>
              <a:t>ODBC</a:t>
            </a:r>
            <a:r>
              <a:rPr lang="zh-CN" altLang="en-US" sz="2000">
                <a:ea typeface="宋体" pitchFamily="2" charset="-122"/>
              </a:rPr>
              <a:t>驱动程序</a:t>
            </a:r>
          </a:p>
          <a:p>
            <a:pPr lvl="1"/>
            <a:r>
              <a:rPr lang="zh-CN" altLang="en-US" sz="2000">
                <a:ea typeface="宋体" pitchFamily="2" charset="-122"/>
              </a:rPr>
              <a:t>主要功能：</a:t>
            </a:r>
          </a:p>
          <a:p>
            <a:pPr lvl="2">
              <a:buFont typeface="Wingdings" pitchFamily="2" charset="2"/>
              <a:buChar char="Ø"/>
            </a:pPr>
            <a:r>
              <a:rPr lang="zh-CN" altLang="en-US" sz="2000">
                <a:ea typeface="宋体" pitchFamily="2" charset="-122"/>
              </a:rPr>
              <a:t>装载</a:t>
            </a:r>
            <a:r>
              <a:rPr lang="en-US" sz="2000">
                <a:ea typeface="宋体" pitchFamily="2" charset="-122"/>
              </a:rPr>
              <a:t>ODBC</a:t>
            </a:r>
            <a:r>
              <a:rPr lang="zh-CN" altLang="en-US" sz="2000">
                <a:ea typeface="宋体" pitchFamily="2" charset="-122"/>
              </a:rPr>
              <a:t>驱动程序</a:t>
            </a:r>
          </a:p>
          <a:p>
            <a:pPr lvl="2">
              <a:buFont typeface="Wingdings" pitchFamily="2" charset="2"/>
              <a:buChar char="Ø"/>
            </a:pPr>
            <a:r>
              <a:rPr lang="zh-CN" altLang="en-US" sz="2000">
                <a:ea typeface="宋体" pitchFamily="2" charset="-122"/>
              </a:rPr>
              <a:t>选择和连接正确的驱动程序</a:t>
            </a:r>
          </a:p>
          <a:p>
            <a:pPr lvl="2">
              <a:buFont typeface="Wingdings" pitchFamily="2" charset="2"/>
              <a:buChar char="Ø"/>
            </a:pPr>
            <a:r>
              <a:rPr lang="zh-CN" altLang="en-US" sz="2000">
                <a:ea typeface="宋体" pitchFamily="2" charset="-122"/>
              </a:rPr>
              <a:t>管理数据源</a:t>
            </a:r>
          </a:p>
          <a:p>
            <a:pPr lvl="2">
              <a:buFont typeface="Wingdings" pitchFamily="2" charset="2"/>
              <a:buChar char="Ø"/>
            </a:pPr>
            <a:r>
              <a:rPr lang="zh-CN" altLang="en-US" sz="2000">
                <a:ea typeface="宋体" pitchFamily="2" charset="-122"/>
              </a:rPr>
              <a:t>检查</a:t>
            </a:r>
            <a:r>
              <a:rPr lang="en-US" sz="2000">
                <a:ea typeface="宋体" pitchFamily="2" charset="-122"/>
              </a:rPr>
              <a:t>ODBC</a:t>
            </a:r>
            <a:r>
              <a:rPr lang="zh-CN" altLang="en-US" sz="2000">
                <a:ea typeface="宋体" pitchFamily="2" charset="-122"/>
              </a:rPr>
              <a:t>调用参数的合法性</a:t>
            </a:r>
          </a:p>
          <a:p>
            <a:pPr lvl="2">
              <a:buFont typeface="Wingdings" pitchFamily="2" charset="2"/>
              <a:buChar char="Ø"/>
            </a:pPr>
            <a:r>
              <a:rPr lang="zh-CN" altLang="en-US" sz="2000">
                <a:ea typeface="宋体" pitchFamily="2" charset="-122"/>
              </a:rPr>
              <a:t>记录</a:t>
            </a:r>
            <a:r>
              <a:rPr lang="en-US" sz="2000">
                <a:ea typeface="宋体" pitchFamily="2" charset="-122"/>
              </a:rPr>
              <a:t>ODBC</a:t>
            </a:r>
            <a:r>
              <a:rPr lang="zh-CN" altLang="en-US" sz="2000">
                <a:ea typeface="宋体" pitchFamily="2" charset="-122"/>
              </a:rPr>
              <a:t>函数的调用等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a:r>
              <a:rPr lang="zh-CN" altLang="en-US" sz="3200">
                <a:ea typeface="宋体" pitchFamily="2" charset="-122"/>
              </a:rPr>
              <a:t>三、数据库驱动程序</a:t>
            </a:r>
          </a:p>
        </p:txBody>
      </p:sp>
      <p:sp>
        <p:nvSpPr>
          <p:cNvPr id="89091" name="Rectangle 3"/>
          <p:cNvSpPr>
            <a:spLocks noGrp="1" noChangeArrowheads="1"/>
          </p:cNvSpPr>
          <p:nvPr>
            <p:ph type="body" idx="1"/>
          </p:nvPr>
        </p:nvSpPr>
        <p:spPr>
          <a:xfrm>
            <a:off x="457200" y="1381125"/>
            <a:ext cx="8435975" cy="4495800"/>
          </a:xfrm>
        </p:spPr>
        <p:txBody>
          <a:bodyPr/>
          <a:lstStyle/>
          <a:p>
            <a:pPr>
              <a:lnSpc>
                <a:spcPct val="130000"/>
              </a:lnSpc>
            </a:pPr>
            <a:r>
              <a:rPr lang="en-US" sz="2400">
                <a:ea typeface="宋体" pitchFamily="2" charset="-122"/>
              </a:rPr>
              <a:t>ODBC</a:t>
            </a:r>
            <a:r>
              <a:rPr lang="zh-CN" altLang="en-US" sz="2400">
                <a:ea typeface="宋体" pitchFamily="2" charset="-122"/>
              </a:rPr>
              <a:t>通过驱动程序来提供应用系统与数据库平台的独立性 </a:t>
            </a:r>
          </a:p>
          <a:p>
            <a:pPr>
              <a:lnSpc>
                <a:spcPct val="130000"/>
              </a:lnSpc>
            </a:pPr>
            <a:r>
              <a:rPr lang="en-US" sz="2400">
                <a:ea typeface="宋体" pitchFamily="2" charset="-122"/>
              </a:rPr>
              <a:t>ODBC</a:t>
            </a:r>
            <a:r>
              <a:rPr lang="zh-CN" altLang="en-US" sz="2400">
                <a:ea typeface="宋体" pitchFamily="2" charset="-122"/>
              </a:rPr>
              <a:t>应用程序不能直接存取数据库</a:t>
            </a:r>
          </a:p>
          <a:p>
            <a:pPr lvl="1">
              <a:lnSpc>
                <a:spcPct val="130000"/>
              </a:lnSpc>
            </a:pPr>
            <a:r>
              <a:rPr lang="zh-CN" altLang="en-US" sz="2200">
                <a:ea typeface="宋体" pitchFamily="2" charset="-122"/>
              </a:rPr>
              <a:t>其各种操作请求由驱动程序管理器提交给某个</a:t>
            </a:r>
            <a:r>
              <a:rPr lang="en-US" sz="2200">
                <a:ea typeface="宋体" pitchFamily="2" charset="-122"/>
              </a:rPr>
              <a:t>RDBMS</a:t>
            </a:r>
            <a:r>
              <a:rPr lang="zh-CN" altLang="en-US" sz="2200">
                <a:ea typeface="宋体" pitchFamily="2" charset="-122"/>
              </a:rPr>
              <a:t>的</a:t>
            </a:r>
            <a:r>
              <a:rPr lang="en-US" sz="2200">
                <a:ea typeface="宋体" pitchFamily="2" charset="-122"/>
              </a:rPr>
              <a:t>ODBC</a:t>
            </a:r>
            <a:r>
              <a:rPr lang="zh-CN" altLang="en-US" sz="2200">
                <a:ea typeface="宋体" pitchFamily="2" charset="-122"/>
              </a:rPr>
              <a:t>驱动程序</a:t>
            </a:r>
          </a:p>
          <a:p>
            <a:pPr lvl="1">
              <a:lnSpc>
                <a:spcPct val="130000"/>
              </a:lnSpc>
            </a:pPr>
            <a:r>
              <a:rPr lang="zh-CN" altLang="en-US" sz="2200">
                <a:ea typeface="宋体" pitchFamily="2" charset="-122"/>
              </a:rPr>
              <a:t>通过调用驱动程序所支持的函数来存取数据库。</a:t>
            </a:r>
          </a:p>
          <a:p>
            <a:pPr lvl="1">
              <a:lnSpc>
                <a:spcPct val="130000"/>
              </a:lnSpc>
            </a:pPr>
            <a:r>
              <a:rPr lang="zh-CN" altLang="en-US" sz="2200">
                <a:ea typeface="宋体" pitchFamily="2" charset="-122"/>
              </a:rPr>
              <a:t>数据库的操作结果也通过驱动程序返回给应用程序。</a:t>
            </a:r>
          </a:p>
          <a:p>
            <a:pPr lvl="1">
              <a:lnSpc>
                <a:spcPct val="130000"/>
              </a:lnSpc>
            </a:pPr>
            <a:r>
              <a:rPr lang="zh-CN" altLang="en-US" sz="2200">
                <a:ea typeface="宋体" pitchFamily="2" charset="-122"/>
              </a:rPr>
              <a:t>如果应用程序要操纵不同的数据库，就要动态地链接到不同的驱动程序上。</a:t>
            </a:r>
            <a:r>
              <a:rPr lang="zh-CN" altLang="en-US" sz="2000">
                <a:ea typeface="宋体" pitchFamily="2" charset="-122"/>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zh-CN" altLang="en-US" sz="3200">
                <a:ea typeface="宋体" pitchFamily="2" charset="-122"/>
              </a:rPr>
              <a:t>三、数据库驱动程序</a:t>
            </a:r>
          </a:p>
        </p:txBody>
      </p:sp>
      <p:sp>
        <p:nvSpPr>
          <p:cNvPr id="90115" name="Rectangle 3"/>
          <p:cNvSpPr>
            <a:spLocks noGrp="1" noChangeArrowheads="1"/>
          </p:cNvSpPr>
          <p:nvPr>
            <p:ph type="body" idx="1"/>
          </p:nvPr>
        </p:nvSpPr>
        <p:spPr/>
        <p:txBody>
          <a:bodyPr/>
          <a:lstStyle/>
          <a:p>
            <a:pPr>
              <a:lnSpc>
                <a:spcPct val="110000"/>
              </a:lnSpc>
            </a:pPr>
            <a:r>
              <a:rPr lang="en-US" sz="2200">
                <a:ea typeface="宋体" pitchFamily="2" charset="-122"/>
              </a:rPr>
              <a:t>ODBC</a:t>
            </a:r>
            <a:r>
              <a:rPr lang="zh-CN" altLang="en-US" sz="2200">
                <a:ea typeface="宋体" pitchFamily="2" charset="-122"/>
              </a:rPr>
              <a:t>驱动程序类型：</a:t>
            </a:r>
          </a:p>
          <a:p>
            <a:pPr lvl="1">
              <a:lnSpc>
                <a:spcPct val="110000"/>
              </a:lnSpc>
            </a:pPr>
            <a:r>
              <a:rPr lang="zh-CN" altLang="en-US" sz="2200">
                <a:ea typeface="宋体" pitchFamily="2" charset="-122"/>
              </a:rPr>
              <a:t>单束</a:t>
            </a:r>
          </a:p>
          <a:p>
            <a:pPr lvl="2">
              <a:lnSpc>
                <a:spcPct val="110000"/>
              </a:lnSpc>
              <a:buFont typeface="Wingdings" pitchFamily="2" charset="2"/>
              <a:buChar char="Ø"/>
            </a:pPr>
            <a:r>
              <a:rPr lang="zh-CN" altLang="en-US" sz="2000">
                <a:ea typeface="宋体" pitchFamily="2" charset="-122"/>
              </a:rPr>
              <a:t>数据源和应用程序在同一台机器上</a:t>
            </a:r>
          </a:p>
          <a:p>
            <a:pPr lvl="2">
              <a:lnSpc>
                <a:spcPct val="110000"/>
              </a:lnSpc>
              <a:buFont typeface="Wingdings" pitchFamily="2" charset="2"/>
              <a:buChar char="Ø"/>
            </a:pPr>
            <a:r>
              <a:rPr lang="zh-CN" altLang="en-US" sz="2000">
                <a:ea typeface="宋体" pitchFamily="2" charset="-122"/>
              </a:rPr>
              <a:t>驱动程序直接完成对数据文件的</a:t>
            </a:r>
            <a:r>
              <a:rPr lang="en-US" sz="2000">
                <a:ea typeface="宋体" pitchFamily="2" charset="-122"/>
              </a:rPr>
              <a:t>I/O</a:t>
            </a:r>
            <a:r>
              <a:rPr lang="zh-CN" altLang="en-US" sz="2000">
                <a:ea typeface="宋体" pitchFamily="2" charset="-122"/>
              </a:rPr>
              <a:t>操作</a:t>
            </a:r>
          </a:p>
          <a:p>
            <a:pPr lvl="2">
              <a:lnSpc>
                <a:spcPct val="110000"/>
              </a:lnSpc>
              <a:buFont typeface="Wingdings" pitchFamily="2" charset="2"/>
              <a:buChar char="Ø"/>
            </a:pPr>
            <a:r>
              <a:rPr lang="zh-CN" altLang="en-US" sz="2000">
                <a:ea typeface="宋体" pitchFamily="2" charset="-122"/>
              </a:rPr>
              <a:t>驱动程序相当于数据管理器  </a:t>
            </a:r>
          </a:p>
          <a:p>
            <a:pPr lvl="1">
              <a:lnSpc>
                <a:spcPct val="110000"/>
              </a:lnSpc>
            </a:pPr>
            <a:r>
              <a:rPr lang="zh-CN" altLang="en-US" sz="2200">
                <a:ea typeface="宋体" pitchFamily="2" charset="-122"/>
              </a:rPr>
              <a:t>多束</a:t>
            </a:r>
            <a:r>
              <a:rPr lang="zh-CN" altLang="en-US" sz="2000">
                <a:ea typeface="宋体" pitchFamily="2" charset="-122"/>
              </a:rPr>
              <a:t> </a:t>
            </a:r>
          </a:p>
          <a:p>
            <a:pPr lvl="2">
              <a:lnSpc>
                <a:spcPct val="110000"/>
              </a:lnSpc>
              <a:buFont typeface="Wingdings" pitchFamily="2" charset="2"/>
              <a:buChar char="Ø"/>
            </a:pPr>
            <a:r>
              <a:rPr lang="zh-CN" altLang="en-US" sz="2000">
                <a:ea typeface="宋体" pitchFamily="2" charset="-122"/>
              </a:rPr>
              <a:t>支持客户机</a:t>
            </a:r>
            <a:r>
              <a:rPr lang="en-US" sz="2000">
                <a:ea typeface="宋体" pitchFamily="2" charset="-122"/>
              </a:rPr>
              <a:t>/</a:t>
            </a:r>
            <a:r>
              <a:rPr lang="zh-CN" altLang="en-US" sz="2000">
                <a:ea typeface="宋体" pitchFamily="2" charset="-122"/>
              </a:rPr>
              <a:t>服务器、客户机</a:t>
            </a:r>
            <a:r>
              <a:rPr lang="en-US" sz="2000">
                <a:ea typeface="宋体" pitchFamily="2" charset="-122"/>
              </a:rPr>
              <a:t>/</a:t>
            </a:r>
            <a:r>
              <a:rPr lang="zh-CN" altLang="en-US" sz="2000">
                <a:ea typeface="宋体" pitchFamily="2" charset="-122"/>
              </a:rPr>
              <a:t>应用服务器</a:t>
            </a:r>
            <a:r>
              <a:rPr lang="en-US" sz="2000">
                <a:ea typeface="宋体" pitchFamily="2" charset="-122"/>
              </a:rPr>
              <a:t>/</a:t>
            </a:r>
            <a:r>
              <a:rPr lang="zh-CN" altLang="en-US" sz="2000">
                <a:ea typeface="宋体" pitchFamily="2" charset="-122"/>
              </a:rPr>
              <a:t>数据库服务器等网络环境下的数据访问</a:t>
            </a:r>
          </a:p>
          <a:p>
            <a:pPr lvl="2">
              <a:lnSpc>
                <a:spcPct val="110000"/>
              </a:lnSpc>
              <a:buFont typeface="Wingdings" pitchFamily="2" charset="2"/>
              <a:buChar char="Ø"/>
            </a:pPr>
            <a:r>
              <a:rPr lang="zh-CN" altLang="en-US" sz="2000">
                <a:ea typeface="宋体" pitchFamily="2" charset="-122"/>
              </a:rPr>
              <a:t>由驱动程序完成数据库访问请求的提交和结果集接收</a:t>
            </a:r>
          </a:p>
          <a:p>
            <a:pPr lvl="2">
              <a:lnSpc>
                <a:spcPct val="110000"/>
              </a:lnSpc>
              <a:buFont typeface="Wingdings" pitchFamily="2" charset="2"/>
              <a:buChar char="Ø"/>
            </a:pPr>
            <a:r>
              <a:rPr lang="zh-CN" altLang="en-US" sz="2000">
                <a:ea typeface="宋体" pitchFamily="2" charset="-122"/>
              </a:rPr>
              <a:t>应用程序使用驱动程序提供的结果集管理接口操纵执行后的结果数据</a:t>
            </a:r>
            <a:r>
              <a:rPr lang="zh-CN" altLang="en-US" sz="1400">
                <a:ea typeface="宋体" pitchFamily="2" charset="-122"/>
              </a:rPr>
              <a:t>  </a:t>
            </a:r>
            <a:endParaRPr lang="zh-CN" altLang="en-US" sz="1300">
              <a:ea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a:r>
              <a:rPr lang="zh-CN" altLang="en-US" sz="3200">
                <a:ea typeface="宋体" pitchFamily="2" charset="-122"/>
              </a:rPr>
              <a:t>四、</a:t>
            </a:r>
            <a:r>
              <a:rPr lang="en-US" sz="3200">
                <a:ea typeface="宋体" pitchFamily="2" charset="-122"/>
              </a:rPr>
              <a:t>ODBC</a:t>
            </a:r>
            <a:r>
              <a:rPr lang="zh-CN" altLang="en-US" sz="3200">
                <a:ea typeface="宋体" pitchFamily="2" charset="-122"/>
              </a:rPr>
              <a:t>数据源管理 </a:t>
            </a:r>
          </a:p>
        </p:txBody>
      </p:sp>
      <p:sp>
        <p:nvSpPr>
          <p:cNvPr id="91139" name="Rectangle 3"/>
          <p:cNvSpPr>
            <a:spLocks noGrp="1" noChangeArrowheads="1"/>
          </p:cNvSpPr>
          <p:nvPr>
            <p:ph type="body" idx="1"/>
          </p:nvPr>
        </p:nvSpPr>
        <p:spPr>
          <a:xfrm>
            <a:off x="206375" y="1268413"/>
            <a:ext cx="8686800" cy="4768850"/>
          </a:xfrm>
        </p:spPr>
        <p:txBody>
          <a:bodyPr/>
          <a:lstStyle/>
          <a:p>
            <a:pPr>
              <a:lnSpc>
                <a:spcPct val="140000"/>
              </a:lnSpc>
            </a:pPr>
            <a:r>
              <a:rPr lang="zh-CN" altLang="en-US" sz="2200">
                <a:ea typeface="宋体" pitchFamily="2" charset="-122"/>
              </a:rPr>
              <a:t>数据源：是最终用户需要访问的数据，包含了数据库位置和数据库类型等信息，是一种数据连接的抽象  </a:t>
            </a:r>
          </a:p>
          <a:p>
            <a:pPr>
              <a:lnSpc>
                <a:spcPct val="140000"/>
              </a:lnSpc>
            </a:pPr>
            <a:r>
              <a:rPr lang="zh-CN" altLang="en-US" sz="2200">
                <a:ea typeface="宋体" pitchFamily="2" charset="-122"/>
              </a:rPr>
              <a:t>数据源对最终用户是透明的 </a:t>
            </a:r>
          </a:p>
          <a:p>
            <a:pPr lvl="1">
              <a:lnSpc>
                <a:spcPct val="140000"/>
              </a:lnSpc>
            </a:pPr>
            <a:r>
              <a:rPr lang="en-US" sz="2000">
                <a:ea typeface="宋体" pitchFamily="2" charset="-122"/>
              </a:rPr>
              <a:t>ODBC</a:t>
            </a:r>
            <a:r>
              <a:rPr lang="zh-CN" altLang="en-US" sz="2000">
                <a:ea typeface="宋体" pitchFamily="2" charset="-122"/>
              </a:rPr>
              <a:t>给每个被访问的数据源指定唯一的数据源名（</a:t>
            </a:r>
            <a:r>
              <a:rPr lang="en-US" sz="2000">
                <a:ea typeface="宋体" pitchFamily="2" charset="-122"/>
              </a:rPr>
              <a:t>Data Source Name</a:t>
            </a:r>
            <a:r>
              <a:rPr lang="zh-CN" altLang="en-US" sz="2000">
                <a:ea typeface="宋体" pitchFamily="2" charset="-122"/>
              </a:rPr>
              <a:t>，简称</a:t>
            </a:r>
            <a:r>
              <a:rPr lang="en-US" sz="2000">
                <a:ea typeface="宋体" pitchFamily="2" charset="-122"/>
              </a:rPr>
              <a:t>DSN</a:t>
            </a:r>
            <a:r>
              <a:rPr lang="zh-CN" altLang="en-US" sz="2000">
                <a:ea typeface="宋体" pitchFamily="2" charset="-122"/>
              </a:rPr>
              <a:t>）</a:t>
            </a:r>
            <a:r>
              <a:rPr lang="en-US" sz="2000">
                <a:ea typeface="宋体" pitchFamily="2" charset="-122"/>
              </a:rPr>
              <a:t>,</a:t>
            </a:r>
            <a:r>
              <a:rPr lang="zh-CN" altLang="en-US" sz="2000">
                <a:ea typeface="宋体" pitchFamily="2" charset="-122"/>
              </a:rPr>
              <a:t>并映射到所有必要的、用来存取数据的低层软件</a:t>
            </a:r>
          </a:p>
          <a:p>
            <a:pPr lvl="1">
              <a:lnSpc>
                <a:spcPct val="140000"/>
              </a:lnSpc>
            </a:pPr>
            <a:r>
              <a:rPr lang="zh-CN" altLang="en-US" sz="2000">
                <a:ea typeface="宋体" pitchFamily="2" charset="-122"/>
              </a:rPr>
              <a:t>在连接中，用数据源名来代表用户名、服务器名、所连接的数据库名等</a:t>
            </a:r>
          </a:p>
          <a:p>
            <a:pPr lvl="1">
              <a:lnSpc>
                <a:spcPct val="140000"/>
              </a:lnSpc>
            </a:pPr>
            <a:r>
              <a:rPr lang="zh-CN" altLang="en-US" sz="2000">
                <a:ea typeface="宋体" pitchFamily="2" charset="-122"/>
              </a:rPr>
              <a:t>最终用户无需知道</a:t>
            </a:r>
            <a:r>
              <a:rPr lang="en-US" sz="2000">
                <a:ea typeface="宋体" pitchFamily="2" charset="-122"/>
              </a:rPr>
              <a:t>DBMS</a:t>
            </a:r>
            <a:r>
              <a:rPr lang="zh-CN" altLang="en-US" sz="2000">
                <a:ea typeface="宋体" pitchFamily="2" charset="-122"/>
              </a:rPr>
              <a:t>或其他数据管理软件、网络以及有关</a:t>
            </a:r>
            <a:r>
              <a:rPr lang="en-US" sz="2000">
                <a:ea typeface="宋体" pitchFamily="2" charset="-122"/>
              </a:rPr>
              <a:t>ODBC</a:t>
            </a:r>
            <a:r>
              <a:rPr lang="zh-CN" altLang="en-US" sz="2000">
                <a:ea typeface="宋体" pitchFamily="2" charset="-122"/>
              </a:rPr>
              <a:t>驱动程序的细节</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a:r>
              <a:rPr lang="zh-CN" altLang="en-US" sz="3200">
                <a:ea typeface="宋体" pitchFamily="2" charset="-122"/>
              </a:rPr>
              <a:t>四、 </a:t>
            </a:r>
            <a:r>
              <a:rPr lang="en-US" sz="3200">
                <a:ea typeface="宋体" pitchFamily="2" charset="-122"/>
              </a:rPr>
              <a:t>ODBC</a:t>
            </a:r>
            <a:r>
              <a:rPr lang="zh-CN" altLang="en-US" sz="3200">
                <a:ea typeface="宋体" pitchFamily="2" charset="-122"/>
              </a:rPr>
              <a:t>数据源管理</a:t>
            </a:r>
          </a:p>
        </p:txBody>
      </p:sp>
      <p:sp>
        <p:nvSpPr>
          <p:cNvPr id="92163" name="Rectangle 3"/>
          <p:cNvSpPr>
            <a:spLocks noGrp="1" noChangeArrowheads="1"/>
          </p:cNvSpPr>
          <p:nvPr>
            <p:ph type="body" idx="1"/>
          </p:nvPr>
        </p:nvSpPr>
        <p:spPr>
          <a:xfrm>
            <a:off x="323850" y="1309688"/>
            <a:ext cx="8229600" cy="4495800"/>
          </a:xfrm>
        </p:spPr>
        <p:txBody>
          <a:bodyPr/>
          <a:lstStyle/>
          <a:p>
            <a:pPr>
              <a:lnSpc>
                <a:spcPct val="130000"/>
              </a:lnSpc>
              <a:buFont typeface="Wingdings" pitchFamily="2" charset="2"/>
              <a:buNone/>
            </a:pPr>
            <a:r>
              <a:rPr lang="zh-CN" altLang="en-US" sz="2400">
                <a:ea typeface="宋体" pitchFamily="2" charset="-122"/>
              </a:rPr>
              <a:t>例如，假设某个学校在</a:t>
            </a:r>
            <a:r>
              <a:rPr lang="en-US" sz="2400">
                <a:ea typeface="宋体" pitchFamily="2" charset="-122"/>
              </a:rPr>
              <a:t>MS SQL Server</a:t>
            </a:r>
            <a:r>
              <a:rPr lang="zh-CN" altLang="en-US" sz="2400">
                <a:ea typeface="宋体" pitchFamily="2" charset="-122"/>
              </a:rPr>
              <a:t>和</a:t>
            </a:r>
            <a:r>
              <a:rPr lang="en-US" sz="2400">
                <a:ea typeface="宋体" pitchFamily="2" charset="-122"/>
              </a:rPr>
              <a:t>KingbaseES</a:t>
            </a:r>
            <a:r>
              <a:rPr lang="zh-CN" altLang="en-US" sz="2400">
                <a:ea typeface="宋体" pitchFamily="2" charset="-122"/>
              </a:rPr>
              <a:t>上创建了两个数据库：学校人事数据库和教学科研数据库。</a:t>
            </a:r>
          </a:p>
          <a:p>
            <a:pPr lvl="1">
              <a:lnSpc>
                <a:spcPct val="150000"/>
              </a:lnSpc>
            </a:pPr>
            <a:r>
              <a:rPr lang="zh-CN" altLang="en-US" sz="2200">
                <a:ea typeface="宋体" pitchFamily="2" charset="-122"/>
              </a:rPr>
              <a:t>学校的信息系统要从这两个数据库中存取数据</a:t>
            </a:r>
          </a:p>
          <a:p>
            <a:pPr lvl="1">
              <a:lnSpc>
                <a:spcPct val="150000"/>
              </a:lnSpc>
            </a:pPr>
            <a:r>
              <a:rPr lang="zh-CN" altLang="en-US" sz="2200">
                <a:ea typeface="宋体" pitchFamily="2" charset="-122"/>
              </a:rPr>
              <a:t>为方便与两个数据库连接，为学校人事数据库创建一个数据源名</a:t>
            </a:r>
            <a:r>
              <a:rPr lang="en-US" sz="2200">
                <a:ea typeface="宋体" pitchFamily="2" charset="-122"/>
              </a:rPr>
              <a:t>PERSON</a:t>
            </a:r>
            <a:r>
              <a:rPr lang="zh-CN" altLang="en-US" sz="2200">
                <a:ea typeface="宋体" pitchFamily="2" charset="-122"/>
              </a:rPr>
              <a:t>，为教学科研数据库创建一个名为</a:t>
            </a:r>
            <a:r>
              <a:rPr lang="en-US" sz="2200">
                <a:ea typeface="宋体" pitchFamily="2" charset="-122"/>
              </a:rPr>
              <a:t>EDU</a:t>
            </a:r>
            <a:r>
              <a:rPr lang="zh-CN" altLang="en-US" sz="2200">
                <a:ea typeface="宋体" pitchFamily="2" charset="-122"/>
              </a:rPr>
              <a:t>的数据源。</a:t>
            </a:r>
          </a:p>
          <a:p>
            <a:pPr lvl="1">
              <a:lnSpc>
                <a:spcPct val="150000"/>
              </a:lnSpc>
            </a:pPr>
            <a:r>
              <a:rPr lang="zh-CN" altLang="en-US" sz="2200">
                <a:ea typeface="宋体" pitchFamily="2" charset="-122"/>
              </a:rPr>
              <a:t>当要访问每一个数据库时，只要与</a:t>
            </a:r>
            <a:r>
              <a:rPr lang="en-US" sz="2200">
                <a:ea typeface="宋体" pitchFamily="2" charset="-122"/>
              </a:rPr>
              <a:t>PERSON</a:t>
            </a:r>
            <a:r>
              <a:rPr lang="zh-CN" altLang="en-US" sz="2200">
                <a:ea typeface="宋体" pitchFamily="2" charset="-122"/>
              </a:rPr>
              <a:t>和</a:t>
            </a:r>
            <a:r>
              <a:rPr lang="en-US" sz="2200">
                <a:ea typeface="宋体" pitchFamily="2" charset="-122"/>
              </a:rPr>
              <a:t>EDU</a:t>
            </a:r>
            <a:r>
              <a:rPr lang="zh-CN" altLang="en-US" sz="2200">
                <a:ea typeface="宋体" pitchFamily="2" charset="-122"/>
              </a:rPr>
              <a:t>连接即可</a:t>
            </a:r>
            <a:r>
              <a:rPr lang="en-US" sz="2200">
                <a:ea typeface="宋体" pitchFamily="2" charset="-122"/>
              </a:rPr>
              <a:t>,</a:t>
            </a:r>
            <a:r>
              <a:rPr lang="zh-CN" altLang="en-US" sz="2200">
                <a:ea typeface="宋体" pitchFamily="2" charset="-122"/>
              </a:rPr>
              <a:t>不需要记住使用的驱动程序、服务器名称、数据库名</a:t>
            </a:r>
            <a:r>
              <a:rPr lang="zh-CN" altLang="en-US">
                <a:ea typeface="宋体" pitchFamily="2" charset="-122"/>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编程</a:t>
            </a:r>
            <a:r>
              <a:rPr lang="en-US" sz="3200">
                <a:latin typeface="黑体" pitchFamily="2" charset="-122"/>
                <a:ea typeface="黑体" pitchFamily="2" charset="-122"/>
              </a:rPr>
              <a:t>&gt;&gt;</a:t>
            </a:r>
            <a:r>
              <a:rPr lang="en-US">
                <a:ea typeface="宋体" pitchFamily="2" charset="-122"/>
              </a:rPr>
              <a:t> </a:t>
            </a:r>
            <a:r>
              <a:rPr lang="en-US" sz="3200">
                <a:latin typeface="黑体" pitchFamily="2" charset="-122"/>
                <a:ea typeface="黑体" pitchFamily="2" charset="-122"/>
              </a:rPr>
              <a:t>ODBC API </a:t>
            </a:r>
            <a:r>
              <a:rPr lang="zh-CN" altLang="en-US" sz="3200">
                <a:latin typeface="黑体" pitchFamily="2" charset="-122"/>
                <a:ea typeface="黑体" pitchFamily="2" charset="-122"/>
              </a:rPr>
              <a:t>基础</a:t>
            </a:r>
          </a:p>
        </p:txBody>
      </p:sp>
      <p:sp>
        <p:nvSpPr>
          <p:cNvPr id="93187" name="Rectangle 3"/>
          <p:cNvSpPr>
            <a:spLocks noGrp="1" noChangeArrowheads="1"/>
          </p:cNvSpPr>
          <p:nvPr>
            <p:ph type="body" idx="1"/>
          </p:nvPr>
        </p:nvSpPr>
        <p:spPr>
          <a:xfrm>
            <a:off x="457200" y="1125538"/>
            <a:ext cx="8229600" cy="3598862"/>
          </a:xfrm>
        </p:spPr>
        <p:txBody>
          <a:bodyPr/>
          <a:lstStyle/>
          <a:p>
            <a:pPr>
              <a:lnSpc>
                <a:spcPct val="170000"/>
              </a:lnSpc>
            </a:pPr>
            <a:r>
              <a:rPr lang="en-US" sz="2400" b="1">
                <a:ea typeface="宋体" pitchFamily="2" charset="-122"/>
              </a:rPr>
              <a:t>ODBC </a:t>
            </a:r>
            <a:r>
              <a:rPr lang="zh-CN" altLang="en-US" sz="2400" b="1">
                <a:ea typeface="宋体" pitchFamily="2" charset="-122"/>
              </a:rPr>
              <a:t>应用程序接口的一致性 </a:t>
            </a:r>
          </a:p>
          <a:p>
            <a:pPr lvl="1">
              <a:lnSpc>
                <a:spcPct val="170000"/>
              </a:lnSpc>
            </a:pPr>
            <a:r>
              <a:rPr lang="en-US" sz="2000">
                <a:ea typeface="宋体" pitchFamily="2" charset="-122"/>
              </a:rPr>
              <a:t>API</a:t>
            </a:r>
            <a:r>
              <a:rPr lang="zh-CN" altLang="en-US" sz="2000">
                <a:ea typeface="宋体" pitchFamily="2" charset="-122"/>
              </a:rPr>
              <a:t>一致性</a:t>
            </a:r>
          </a:p>
          <a:p>
            <a:pPr lvl="2">
              <a:lnSpc>
                <a:spcPct val="170000"/>
              </a:lnSpc>
              <a:buFont typeface="Wingdings" pitchFamily="2" charset="2"/>
              <a:buChar char="Ø"/>
            </a:pPr>
            <a:r>
              <a:rPr lang="en-US" sz="2000">
                <a:ea typeface="宋体" pitchFamily="2" charset="-122"/>
              </a:rPr>
              <a:t>API</a:t>
            </a:r>
            <a:r>
              <a:rPr lang="zh-CN" altLang="en-US" sz="2000">
                <a:ea typeface="宋体" pitchFamily="2" charset="-122"/>
              </a:rPr>
              <a:t>一致性级别有核心级、扩展</a:t>
            </a:r>
            <a:r>
              <a:rPr lang="en-US" sz="2000">
                <a:ea typeface="宋体" pitchFamily="2" charset="-122"/>
              </a:rPr>
              <a:t>1</a:t>
            </a:r>
            <a:r>
              <a:rPr lang="zh-CN" altLang="en-US" sz="2000">
                <a:ea typeface="宋体" pitchFamily="2" charset="-122"/>
              </a:rPr>
              <a:t>级、扩展</a:t>
            </a:r>
            <a:r>
              <a:rPr lang="en-US" sz="2000">
                <a:ea typeface="宋体" pitchFamily="2" charset="-122"/>
              </a:rPr>
              <a:t>2</a:t>
            </a:r>
            <a:r>
              <a:rPr lang="zh-CN" altLang="en-US" sz="2000">
                <a:ea typeface="宋体" pitchFamily="2" charset="-122"/>
              </a:rPr>
              <a:t>级</a:t>
            </a:r>
          </a:p>
          <a:p>
            <a:pPr lvl="1">
              <a:lnSpc>
                <a:spcPct val="170000"/>
              </a:lnSpc>
            </a:pPr>
            <a:r>
              <a:rPr lang="zh-CN" altLang="en-US" sz="2000">
                <a:ea typeface="宋体" pitchFamily="2" charset="-122"/>
              </a:rPr>
              <a:t>语法一致性</a:t>
            </a:r>
          </a:p>
          <a:p>
            <a:pPr lvl="2">
              <a:lnSpc>
                <a:spcPct val="170000"/>
              </a:lnSpc>
              <a:buFont typeface="Wingdings" pitchFamily="2" charset="2"/>
              <a:buChar char="Ø"/>
            </a:pPr>
            <a:r>
              <a:rPr lang="zh-CN" altLang="en-US" sz="2000">
                <a:ea typeface="宋体" pitchFamily="2" charset="-122"/>
              </a:rPr>
              <a:t>语法一致性级别有最低限度</a:t>
            </a:r>
            <a:r>
              <a:rPr lang="en-US" sz="2000">
                <a:ea typeface="宋体" pitchFamily="2" charset="-122"/>
              </a:rPr>
              <a:t>SQL</a:t>
            </a:r>
            <a:r>
              <a:rPr lang="zh-CN" altLang="en-US" sz="2000">
                <a:ea typeface="宋体" pitchFamily="2" charset="-122"/>
              </a:rPr>
              <a:t>语法级、核心</a:t>
            </a:r>
            <a:r>
              <a:rPr lang="en-US" sz="2000">
                <a:ea typeface="宋体" pitchFamily="2" charset="-122"/>
              </a:rPr>
              <a:t>SQL</a:t>
            </a:r>
            <a:r>
              <a:rPr lang="zh-CN" altLang="en-US" sz="2000">
                <a:ea typeface="宋体" pitchFamily="2" charset="-122"/>
              </a:rPr>
              <a:t>语法级、扩展</a:t>
            </a:r>
            <a:r>
              <a:rPr lang="en-US" sz="2000">
                <a:ea typeface="宋体" pitchFamily="2" charset="-122"/>
              </a:rPr>
              <a:t>SQL</a:t>
            </a:r>
            <a:r>
              <a:rPr lang="zh-CN" altLang="en-US" sz="2000">
                <a:ea typeface="宋体" pitchFamily="2" charset="-122"/>
              </a:rPr>
              <a:t>语法级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l"/>
            <a:r>
              <a:rPr lang="en-US" sz="3200">
                <a:ea typeface="宋体" pitchFamily="2" charset="-122"/>
              </a:rPr>
              <a:t>ODBC API </a:t>
            </a:r>
            <a:r>
              <a:rPr lang="zh-CN" altLang="en-US" sz="3200">
                <a:ea typeface="宋体" pitchFamily="2" charset="-122"/>
              </a:rPr>
              <a:t>基础</a:t>
            </a:r>
          </a:p>
        </p:txBody>
      </p:sp>
      <p:sp>
        <p:nvSpPr>
          <p:cNvPr id="94211" name="Rectangle 3"/>
          <p:cNvSpPr>
            <a:spLocks noGrp="1" noChangeArrowheads="1"/>
          </p:cNvSpPr>
          <p:nvPr>
            <p:ph type="body" idx="1"/>
          </p:nvPr>
        </p:nvSpPr>
        <p:spPr/>
        <p:txBody>
          <a:bodyPr/>
          <a:lstStyle/>
          <a:p>
            <a:pPr>
              <a:lnSpc>
                <a:spcPct val="160000"/>
              </a:lnSpc>
            </a:pPr>
            <a:r>
              <a:rPr lang="zh-CN" altLang="en-US">
                <a:ea typeface="宋体" pitchFamily="2" charset="-122"/>
              </a:rPr>
              <a:t>一、 函数概述</a:t>
            </a:r>
          </a:p>
          <a:p>
            <a:pPr>
              <a:lnSpc>
                <a:spcPct val="160000"/>
              </a:lnSpc>
            </a:pPr>
            <a:r>
              <a:rPr lang="zh-CN" altLang="en-US">
                <a:ea typeface="宋体" pitchFamily="2" charset="-122"/>
              </a:rPr>
              <a:t>二、 句柄及其属性</a:t>
            </a:r>
          </a:p>
          <a:p>
            <a:pPr>
              <a:lnSpc>
                <a:spcPct val="160000"/>
              </a:lnSpc>
            </a:pPr>
            <a:r>
              <a:rPr lang="zh-CN" altLang="en-US">
                <a:ea typeface="宋体" pitchFamily="2" charset="-122"/>
              </a:rPr>
              <a:t>三、 数据类型</a:t>
            </a:r>
          </a:p>
          <a:p>
            <a:endParaRPr lang="zh-CN" altLang="en-US">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 y="0"/>
            <a:ext cx="8172400" cy="836712"/>
          </a:xfrm>
        </p:spPr>
        <p:txBody>
          <a:bodyPr/>
          <a:lstStyle/>
          <a:p>
            <a:r>
              <a:rPr lang="en-US" altLang="zh-CN" sz="3200" dirty="0">
                <a:latin typeface="Times New Roman" panose="02020603050405020304" pitchFamily="18" charset="0"/>
                <a:ea typeface="Cambria Math"/>
                <a:cs typeface="Times New Roman" panose="02020603050405020304" pitchFamily="18" charset="0"/>
              </a:rPr>
              <a:t>§</a:t>
            </a:r>
            <a:r>
              <a:rPr lang="en-US" altLang="zh-CN" sz="3200" dirty="0" smtClean="0">
                <a:latin typeface="Times New Roman" panose="02020603050405020304" pitchFamily="18" charset="0"/>
                <a:ea typeface="Cambria Math"/>
                <a:cs typeface="Times New Roman" panose="02020603050405020304" pitchFamily="18" charset="0"/>
              </a:rPr>
              <a:t>11.1.2  </a:t>
            </a:r>
            <a:r>
              <a:rPr lang="zh-CN" altLang="en-US" sz="2800" dirty="0" smtClean="0">
                <a:latin typeface="楷体_GB2312" pitchFamily="49" charset="-122"/>
                <a:ea typeface="楷体_GB2312" pitchFamily="49" charset="-122"/>
              </a:rPr>
              <a:t>嵌入式</a:t>
            </a:r>
            <a:r>
              <a:rPr lang="en-US" sz="2800" dirty="0">
                <a:latin typeface="楷体_GB2312" pitchFamily="49" charset="-122"/>
                <a:ea typeface="楷体_GB2312" pitchFamily="49" charset="-122"/>
              </a:rPr>
              <a:t>SQL</a:t>
            </a:r>
            <a:r>
              <a:rPr lang="zh-CN" altLang="en-US" sz="2800" dirty="0">
                <a:latin typeface="楷体_GB2312" pitchFamily="49" charset="-122"/>
                <a:ea typeface="楷体_GB2312" pitchFamily="49" charset="-122"/>
              </a:rPr>
              <a:t>语句与主语言之间的通信</a:t>
            </a:r>
          </a:p>
        </p:txBody>
      </p:sp>
      <p:sp>
        <p:nvSpPr>
          <p:cNvPr id="12291" name="Rectangle 3"/>
          <p:cNvSpPr>
            <a:spLocks noGrp="1" noChangeArrowheads="1"/>
          </p:cNvSpPr>
          <p:nvPr>
            <p:ph type="body" idx="1"/>
          </p:nvPr>
        </p:nvSpPr>
        <p:spPr>
          <a:xfrm>
            <a:off x="251520" y="1052736"/>
            <a:ext cx="8640960" cy="4968552"/>
          </a:xfrm>
        </p:spPr>
        <p:txBody>
          <a:bodyPr/>
          <a:lstStyle/>
          <a:p>
            <a:pPr>
              <a:lnSpc>
                <a:spcPct val="120000"/>
              </a:lnSpc>
              <a:buClr>
                <a:schemeClr val="accent1"/>
              </a:buClr>
            </a:pPr>
            <a:r>
              <a:rPr lang="zh-CN" altLang="en-US" sz="2400" b="1" dirty="0">
                <a:ea typeface="宋体" pitchFamily="2" charset="-122"/>
              </a:rPr>
              <a:t>将</a:t>
            </a:r>
            <a:r>
              <a:rPr lang="en-US" sz="2400" b="1" dirty="0">
                <a:ea typeface="宋体" pitchFamily="2" charset="-122"/>
              </a:rPr>
              <a:t>SQL</a:t>
            </a:r>
            <a:r>
              <a:rPr lang="zh-CN" altLang="en-US" sz="2400" b="1" dirty="0">
                <a:ea typeface="宋体" pitchFamily="2" charset="-122"/>
              </a:rPr>
              <a:t>嵌入到高级语言中混合编程，程序中会含有两种不同计算模型的语句</a:t>
            </a:r>
          </a:p>
          <a:p>
            <a:pPr lvl="1">
              <a:lnSpc>
                <a:spcPct val="120000"/>
              </a:lnSpc>
              <a:buSzPct val="75000"/>
              <a:buFont typeface="Wingdings" pitchFamily="2" charset="2"/>
              <a:buChar char="n"/>
            </a:pPr>
            <a:r>
              <a:rPr lang="en-US" b="1" dirty="0">
                <a:ea typeface="宋体" pitchFamily="2" charset="-122"/>
              </a:rPr>
              <a:t>SQL</a:t>
            </a:r>
            <a:r>
              <a:rPr lang="zh-CN" altLang="en-US" b="1" dirty="0">
                <a:ea typeface="宋体" pitchFamily="2" charset="-122"/>
              </a:rPr>
              <a:t>语句</a:t>
            </a:r>
          </a:p>
          <a:p>
            <a:pPr lvl="2">
              <a:lnSpc>
                <a:spcPct val="120000"/>
              </a:lnSpc>
              <a:buSzPct val="75000"/>
              <a:buFont typeface="Wingdings" pitchFamily="2" charset="2"/>
              <a:buChar char="Ø"/>
            </a:pPr>
            <a:r>
              <a:rPr lang="zh-CN" altLang="en-US" dirty="0">
                <a:ea typeface="宋体" pitchFamily="2" charset="-122"/>
              </a:rPr>
              <a:t> 描述性的面向集合的语句</a:t>
            </a:r>
          </a:p>
          <a:p>
            <a:pPr lvl="2">
              <a:lnSpc>
                <a:spcPct val="120000"/>
              </a:lnSpc>
              <a:buSzPct val="75000"/>
              <a:buFont typeface="Wingdings" pitchFamily="2" charset="2"/>
              <a:buChar char="Ø"/>
            </a:pPr>
            <a:r>
              <a:rPr lang="zh-CN" altLang="en-US" dirty="0">
                <a:ea typeface="宋体" pitchFamily="2" charset="-122"/>
              </a:rPr>
              <a:t> 负责操纵数据库</a:t>
            </a:r>
          </a:p>
          <a:p>
            <a:pPr lvl="1">
              <a:lnSpc>
                <a:spcPct val="120000"/>
              </a:lnSpc>
              <a:buSzPct val="75000"/>
              <a:buFont typeface="Wingdings" pitchFamily="2" charset="2"/>
              <a:buChar char="n"/>
            </a:pPr>
            <a:r>
              <a:rPr lang="zh-CN" altLang="en-US" b="1" dirty="0">
                <a:ea typeface="宋体" pitchFamily="2" charset="-122"/>
              </a:rPr>
              <a:t>高级语言语句</a:t>
            </a:r>
          </a:p>
          <a:p>
            <a:pPr lvl="2">
              <a:lnSpc>
                <a:spcPct val="120000"/>
              </a:lnSpc>
              <a:buFont typeface="Wingdings" pitchFamily="2" charset="2"/>
              <a:buChar char="Ø"/>
            </a:pPr>
            <a:r>
              <a:rPr lang="zh-CN" altLang="en-US" dirty="0">
                <a:ea typeface="宋体" pitchFamily="2" charset="-122"/>
              </a:rPr>
              <a:t> 过程性的面向记录的语句</a:t>
            </a:r>
          </a:p>
          <a:p>
            <a:pPr lvl="2">
              <a:lnSpc>
                <a:spcPct val="120000"/>
              </a:lnSpc>
              <a:buFont typeface="Wingdings" pitchFamily="2" charset="2"/>
              <a:buChar char="Ø"/>
            </a:pPr>
            <a:r>
              <a:rPr lang="zh-CN" altLang="en-US" dirty="0">
                <a:ea typeface="宋体" pitchFamily="2" charset="-122"/>
              </a:rPr>
              <a:t> 负责控制程序流程</a:t>
            </a:r>
          </a:p>
          <a:p>
            <a:pPr lvl="1">
              <a:lnSpc>
                <a:spcPct val="120000"/>
              </a:lnSpc>
              <a:buSzPct val="75000"/>
              <a:buFont typeface="Wingdings" pitchFamily="2" charset="2"/>
              <a:buChar char="n"/>
            </a:pPr>
            <a:r>
              <a:rPr lang="zh-CN" altLang="en-US" b="1" dirty="0">
                <a:ea typeface="宋体" pitchFamily="2" charset="-122"/>
              </a:rPr>
              <a:t>它们之间应该如何通信？</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l"/>
            <a:r>
              <a:rPr lang="zh-CN" altLang="en-US" sz="3200">
                <a:ea typeface="宋体" pitchFamily="2" charset="-122"/>
              </a:rPr>
              <a:t>一、 函数概述</a:t>
            </a:r>
          </a:p>
        </p:txBody>
      </p:sp>
      <p:sp>
        <p:nvSpPr>
          <p:cNvPr id="95235" name="Rectangle 3"/>
          <p:cNvSpPr>
            <a:spLocks noGrp="1" noChangeArrowheads="1"/>
          </p:cNvSpPr>
          <p:nvPr>
            <p:ph type="body" idx="1"/>
          </p:nvPr>
        </p:nvSpPr>
        <p:spPr>
          <a:xfrm>
            <a:off x="323850" y="1268413"/>
            <a:ext cx="8229600" cy="4495800"/>
          </a:xfrm>
        </p:spPr>
        <p:txBody>
          <a:bodyPr/>
          <a:lstStyle/>
          <a:p>
            <a:pPr>
              <a:lnSpc>
                <a:spcPct val="90000"/>
              </a:lnSpc>
            </a:pPr>
            <a:r>
              <a:rPr lang="en-US" sz="2400" b="1">
                <a:ea typeface="宋体" pitchFamily="2" charset="-122"/>
              </a:rPr>
              <a:t>ODBC 3.0 </a:t>
            </a:r>
            <a:r>
              <a:rPr lang="zh-CN" altLang="en-US" sz="2400" b="1">
                <a:ea typeface="宋体" pitchFamily="2" charset="-122"/>
              </a:rPr>
              <a:t>标准提供了</a:t>
            </a:r>
            <a:r>
              <a:rPr lang="en-US" sz="2400" b="1">
                <a:ea typeface="宋体" pitchFamily="2" charset="-122"/>
              </a:rPr>
              <a:t>76</a:t>
            </a:r>
            <a:r>
              <a:rPr lang="zh-CN" altLang="en-US" sz="2400" b="1">
                <a:ea typeface="宋体" pitchFamily="2" charset="-122"/>
              </a:rPr>
              <a:t>个函数接口：</a:t>
            </a:r>
          </a:p>
          <a:p>
            <a:pPr lvl="1">
              <a:lnSpc>
                <a:spcPct val="120000"/>
              </a:lnSpc>
            </a:pPr>
            <a:r>
              <a:rPr lang="zh-CN" altLang="en-US" sz="2200">
                <a:ea typeface="宋体" pitchFamily="2" charset="-122"/>
              </a:rPr>
              <a:t>分配和释放环境句柄、连接句柄、语句句柄；</a:t>
            </a:r>
          </a:p>
          <a:p>
            <a:pPr lvl="1">
              <a:lnSpc>
                <a:spcPct val="120000"/>
              </a:lnSpc>
            </a:pPr>
            <a:r>
              <a:rPr lang="zh-CN" altLang="en-US" sz="2200">
                <a:ea typeface="宋体" pitchFamily="2" charset="-122"/>
              </a:rPr>
              <a:t>连接函数（</a:t>
            </a:r>
            <a:r>
              <a:rPr lang="en-US" sz="2200">
                <a:ea typeface="宋体" pitchFamily="2" charset="-122"/>
              </a:rPr>
              <a:t>SQLDriverconnect</a:t>
            </a:r>
            <a:r>
              <a:rPr lang="zh-CN" altLang="en-US" sz="2200">
                <a:ea typeface="宋体" pitchFamily="2" charset="-122"/>
              </a:rPr>
              <a:t>等）；</a:t>
            </a:r>
          </a:p>
          <a:p>
            <a:pPr lvl="1">
              <a:lnSpc>
                <a:spcPct val="120000"/>
              </a:lnSpc>
            </a:pPr>
            <a:r>
              <a:rPr lang="zh-CN" altLang="en-US" sz="2200">
                <a:ea typeface="宋体" pitchFamily="2" charset="-122"/>
              </a:rPr>
              <a:t>与信息相关的函数（如获取描述信息函数</a:t>
            </a:r>
            <a:r>
              <a:rPr lang="en-US" sz="2200">
                <a:ea typeface="宋体" pitchFamily="2" charset="-122"/>
              </a:rPr>
              <a:t>SQLGetinfo</a:t>
            </a:r>
            <a:r>
              <a:rPr lang="zh-CN" altLang="en-US" sz="2200">
                <a:ea typeface="宋体" pitchFamily="2" charset="-122"/>
              </a:rPr>
              <a:t>、</a:t>
            </a:r>
            <a:r>
              <a:rPr lang="en-US" sz="2200">
                <a:ea typeface="宋体" pitchFamily="2" charset="-122"/>
              </a:rPr>
              <a:t>SQLGetFuction</a:t>
            </a:r>
            <a:r>
              <a:rPr lang="zh-CN" altLang="en-US" sz="2200">
                <a:ea typeface="宋体" pitchFamily="2" charset="-122"/>
              </a:rPr>
              <a:t>）；</a:t>
            </a:r>
          </a:p>
          <a:p>
            <a:pPr lvl="1">
              <a:lnSpc>
                <a:spcPct val="120000"/>
              </a:lnSpc>
            </a:pPr>
            <a:r>
              <a:rPr lang="zh-CN" altLang="en-US" sz="2200">
                <a:ea typeface="宋体" pitchFamily="2" charset="-122"/>
              </a:rPr>
              <a:t>事务处理函数（如</a:t>
            </a:r>
            <a:r>
              <a:rPr lang="en-US" sz="2200">
                <a:ea typeface="宋体" pitchFamily="2" charset="-122"/>
              </a:rPr>
              <a:t>SQLEndTran</a:t>
            </a:r>
            <a:r>
              <a:rPr lang="zh-CN" altLang="en-US" sz="2200">
                <a:ea typeface="宋体" pitchFamily="2" charset="-122"/>
              </a:rPr>
              <a:t>）；</a:t>
            </a:r>
          </a:p>
          <a:p>
            <a:pPr lvl="1">
              <a:lnSpc>
                <a:spcPct val="120000"/>
              </a:lnSpc>
            </a:pPr>
            <a:r>
              <a:rPr lang="zh-CN" altLang="en-US" sz="2200">
                <a:ea typeface="宋体" pitchFamily="2" charset="-122"/>
              </a:rPr>
              <a:t>执行相关函数（</a:t>
            </a:r>
            <a:r>
              <a:rPr lang="en-US" sz="2200">
                <a:ea typeface="宋体" pitchFamily="2" charset="-122"/>
              </a:rPr>
              <a:t>SQLExecdirect</a:t>
            </a:r>
            <a:r>
              <a:rPr lang="zh-CN" altLang="en-US" sz="2200">
                <a:ea typeface="宋体" pitchFamily="2" charset="-122"/>
              </a:rPr>
              <a:t>、</a:t>
            </a:r>
            <a:r>
              <a:rPr lang="en-US" sz="2200">
                <a:ea typeface="宋体" pitchFamily="2" charset="-122"/>
              </a:rPr>
              <a:t>SQLExecute</a:t>
            </a:r>
            <a:r>
              <a:rPr lang="zh-CN" altLang="en-US" sz="2200">
                <a:ea typeface="宋体" pitchFamily="2" charset="-122"/>
              </a:rPr>
              <a:t>等）；</a:t>
            </a:r>
          </a:p>
          <a:p>
            <a:pPr lvl="1">
              <a:lnSpc>
                <a:spcPct val="120000"/>
              </a:lnSpc>
            </a:pPr>
            <a:r>
              <a:rPr lang="zh-CN" altLang="en-US" sz="2200">
                <a:ea typeface="宋体" pitchFamily="2" charset="-122"/>
              </a:rPr>
              <a:t>编目函数，</a:t>
            </a:r>
            <a:r>
              <a:rPr lang="en-US" sz="2200">
                <a:ea typeface="宋体" pitchFamily="2" charset="-122"/>
              </a:rPr>
              <a:t>ODBC 3.0</a:t>
            </a:r>
            <a:r>
              <a:rPr lang="zh-CN" altLang="en-US" sz="2200">
                <a:ea typeface="宋体" pitchFamily="2" charset="-122"/>
              </a:rPr>
              <a:t>提供了</a:t>
            </a:r>
            <a:r>
              <a:rPr lang="en-US" sz="2200">
                <a:ea typeface="宋体" pitchFamily="2" charset="-122"/>
              </a:rPr>
              <a:t>11</a:t>
            </a:r>
            <a:r>
              <a:rPr lang="zh-CN" altLang="en-US" sz="2200">
                <a:ea typeface="宋体" pitchFamily="2" charset="-122"/>
              </a:rPr>
              <a:t>个编目函数如</a:t>
            </a:r>
            <a:r>
              <a:rPr lang="en-US" sz="2200">
                <a:ea typeface="宋体" pitchFamily="2" charset="-122"/>
              </a:rPr>
              <a:t>SQLTables</a:t>
            </a:r>
            <a:r>
              <a:rPr lang="zh-CN" altLang="en-US" sz="2200">
                <a:ea typeface="宋体" pitchFamily="2" charset="-122"/>
              </a:rPr>
              <a:t>、</a:t>
            </a:r>
            <a:r>
              <a:rPr lang="en-US" sz="2200">
                <a:ea typeface="宋体" pitchFamily="2" charset="-122"/>
              </a:rPr>
              <a:t>SQLColumn</a:t>
            </a:r>
            <a:r>
              <a:rPr lang="zh-CN" altLang="en-US" sz="2200">
                <a:ea typeface="宋体" pitchFamily="2" charset="-122"/>
              </a:rPr>
              <a:t>等，应用程序可以通过对编目函数的调用来获取数据字典的信息如权限、表结构等</a:t>
            </a:r>
            <a:r>
              <a:rPr lang="zh-CN" altLang="en-US">
                <a:ea typeface="宋体" pitchFamily="2" charset="-122"/>
              </a:rPr>
              <a:t> </a:t>
            </a:r>
            <a:r>
              <a:rPr lang="zh-CN" altLang="en-US" sz="2000">
                <a:ea typeface="宋体" pitchFamily="2" charset="-122"/>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l"/>
            <a:r>
              <a:rPr lang="zh-CN" altLang="en-US" sz="3200">
                <a:ea typeface="宋体" pitchFamily="2" charset="-122"/>
              </a:rPr>
              <a:t>一、函数概述</a:t>
            </a:r>
          </a:p>
        </p:txBody>
      </p:sp>
      <p:sp>
        <p:nvSpPr>
          <p:cNvPr id="96259" name="Rectangle 3"/>
          <p:cNvSpPr>
            <a:spLocks noGrp="1" noChangeArrowheads="1"/>
          </p:cNvSpPr>
          <p:nvPr>
            <p:ph type="body" idx="1"/>
          </p:nvPr>
        </p:nvSpPr>
        <p:spPr>
          <a:xfrm>
            <a:off x="395288" y="1196975"/>
            <a:ext cx="8229600" cy="2736850"/>
          </a:xfrm>
        </p:spPr>
        <p:txBody>
          <a:bodyPr/>
          <a:lstStyle/>
          <a:p>
            <a:pPr>
              <a:lnSpc>
                <a:spcPct val="150000"/>
              </a:lnSpc>
            </a:pPr>
            <a:r>
              <a:rPr lang="en-US" sz="2400">
                <a:ea typeface="宋体" pitchFamily="2" charset="-122"/>
              </a:rPr>
              <a:t>ODBC 1.0</a:t>
            </a:r>
            <a:r>
              <a:rPr lang="zh-CN" altLang="en-US" sz="2400">
                <a:ea typeface="宋体" pitchFamily="2" charset="-122"/>
              </a:rPr>
              <a:t>和</a:t>
            </a:r>
            <a:r>
              <a:rPr lang="en-US" sz="2400">
                <a:ea typeface="宋体" pitchFamily="2" charset="-122"/>
              </a:rPr>
              <a:t>ODBC 2.x</a:t>
            </a:r>
            <a:r>
              <a:rPr lang="zh-CN" altLang="en-US" sz="2400">
                <a:ea typeface="宋体" pitchFamily="2" charset="-122"/>
              </a:rPr>
              <a:t>、</a:t>
            </a:r>
            <a:r>
              <a:rPr lang="en-US" sz="2400">
                <a:ea typeface="宋体" pitchFamily="2" charset="-122"/>
              </a:rPr>
              <a:t>ODBC 3.x</a:t>
            </a:r>
            <a:r>
              <a:rPr lang="zh-CN" altLang="en-US" sz="2400">
                <a:ea typeface="宋体" pitchFamily="2" charset="-122"/>
              </a:rPr>
              <a:t>函数使用上有很多差异 </a:t>
            </a:r>
          </a:p>
          <a:p>
            <a:pPr>
              <a:lnSpc>
                <a:spcPct val="150000"/>
              </a:lnSpc>
            </a:pPr>
            <a:r>
              <a:rPr lang="en-US" sz="2400">
                <a:ea typeface="宋体" pitchFamily="2" charset="-122"/>
              </a:rPr>
              <a:t>MFC ODBC</a:t>
            </a:r>
            <a:r>
              <a:rPr lang="zh-CN" altLang="en-US" sz="2400">
                <a:ea typeface="宋体" pitchFamily="2" charset="-122"/>
              </a:rPr>
              <a:t>对较复杂的</a:t>
            </a:r>
            <a:r>
              <a:rPr lang="en-US" sz="2400">
                <a:ea typeface="宋体" pitchFamily="2" charset="-122"/>
              </a:rPr>
              <a:t>ODBC API</a:t>
            </a:r>
            <a:r>
              <a:rPr lang="zh-CN" altLang="en-US" sz="2400">
                <a:ea typeface="宋体" pitchFamily="2" charset="-122"/>
              </a:rPr>
              <a:t>进行了封装，提供了简化的调用接口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a:r>
              <a:rPr lang="zh-CN" altLang="en-US" sz="3200">
                <a:ea typeface="宋体" pitchFamily="2" charset="-122"/>
              </a:rPr>
              <a:t>二、 句柄及其属性</a:t>
            </a:r>
          </a:p>
        </p:txBody>
      </p:sp>
      <p:sp>
        <p:nvSpPr>
          <p:cNvPr id="97283" name="Rectangle 3"/>
          <p:cNvSpPr>
            <a:spLocks noGrp="1" noChangeArrowheads="1"/>
          </p:cNvSpPr>
          <p:nvPr>
            <p:ph type="body" idx="1"/>
          </p:nvPr>
        </p:nvSpPr>
        <p:spPr>
          <a:xfrm>
            <a:off x="590550" y="1196975"/>
            <a:ext cx="8229600" cy="4495800"/>
          </a:xfrm>
        </p:spPr>
        <p:txBody>
          <a:bodyPr/>
          <a:lstStyle/>
          <a:p>
            <a:pPr>
              <a:lnSpc>
                <a:spcPct val="150000"/>
              </a:lnSpc>
            </a:pPr>
            <a:r>
              <a:rPr lang="zh-CN" altLang="en-US">
                <a:ea typeface="宋体" pitchFamily="2" charset="-122"/>
              </a:rPr>
              <a:t>句柄是</a:t>
            </a:r>
            <a:r>
              <a:rPr lang="en-US">
                <a:ea typeface="宋体" pitchFamily="2" charset="-122"/>
              </a:rPr>
              <a:t>32</a:t>
            </a:r>
            <a:r>
              <a:rPr lang="zh-CN" altLang="en-US">
                <a:ea typeface="宋体" pitchFamily="2" charset="-122"/>
              </a:rPr>
              <a:t>位整数值，代表一个指针 </a:t>
            </a:r>
          </a:p>
          <a:p>
            <a:pPr>
              <a:lnSpc>
                <a:spcPct val="150000"/>
              </a:lnSpc>
            </a:pPr>
            <a:r>
              <a:rPr lang="en-US">
                <a:ea typeface="宋体" pitchFamily="2" charset="-122"/>
              </a:rPr>
              <a:t>ODBC 3.0</a:t>
            </a:r>
            <a:r>
              <a:rPr lang="zh-CN" altLang="en-US">
                <a:ea typeface="宋体" pitchFamily="2" charset="-122"/>
              </a:rPr>
              <a:t>中句柄分类：</a:t>
            </a:r>
          </a:p>
          <a:p>
            <a:pPr lvl="1">
              <a:lnSpc>
                <a:spcPct val="150000"/>
              </a:lnSpc>
            </a:pPr>
            <a:r>
              <a:rPr lang="zh-CN" altLang="en-US">
                <a:ea typeface="宋体" pitchFamily="2" charset="-122"/>
              </a:rPr>
              <a:t>环境句柄</a:t>
            </a:r>
          </a:p>
          <a:p>
            <a:pPr lvl="1">
              <a:lnSpc>
                <a:spcPct val="150000"/>
              </a:lnSpc>
            </a:pPr>
            <a:r>
              <a:rPr lang="zh-CN" altLang="en-US">
                <a:ea typeface="宋体" pitchFamily="2" charset="-122"/>
              </a:rPr>
              <a:t>连接句柄</a:t>
            </a:r>
          </a:p>
          <a:p>
            <a:pPr lvl="1">
              <a:lnSpc>
                <a:spcPct val="150000"/>
              </a:lnSpc>
            </a:pPr>
            <a:r>
              <a:rPr lang="zh-CN" altLang="en-US">
                <a:ea typeface="宋体" pitchFamily="2" charset="-122"/>
              </a:rPr>
              <a:t>语句句柄</a:t>
            </a:r>
          </a:p>
          <a:p>
            <a:pPr lvl="1">
              <a:lnSpc>
                <a:spcPct val="150000"/>
              </a:lnSpc>
            </a:pPr>
            <a:r>
              <a:rPr lang="zh-CN" altLang="en-US">
                <a:ea typeface="宋体" pitchFamily="2" charset="-122"/>
              </a:rPr>
              <a:t>描述符句柄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l"/>
            <a:r>
              <a:rPr lang="zh-CN" altLang="en-US" sz="3200">
                <a:ea typeface="宋体" pitchFamily="2" charset="-122"/>
              </a:rPr>
              <a:t>二、句柄及其属性</a:t>
            </a:r>
          </a:p>
        </p:txBody>
      </p:sp>
      <p:sp>
        <p:nvSpPr>
          <p:cNvPr id="98307" name="Rectangle 3"/>
          <p:cNvSpPr>
            <a:spLocks noGrp="1" noChangeArrowheads="1"/>
          </p:cNvSpPr>
          <p:nvPr>
            <p:ph type="body" idx="1"/>
          </p:nvPr>
        </p:nvSpPr>
        <p:spPr>
          <a:xfrm>
            <a:off x="468313" y="1557338"/>
            <a:ext cx="8229600" cy="592137"/>
          </a:xfrm>
        </p:spPr>
        <p:txBody>
          <a:bodyPr/>
          <a:lstStyle/>
          <a:p>
            <a:r>
              <a:rPr lang="zh-CN" altLang="en-US" sz="2400">
                <a:ea typeface="宋体" pitchFamily="2" charset="-122"/>
              </a:rPr>
              <a:t>应用程序句柄之间的关系</a:t>
            </a:r>
            <a:r>
              <a:rPr lang="zh-CN" altLang="en-US">
                <a:ea typeface="宋体" pitchFamily="2" charset="-122"/>
              </a:rPr>
              <a:t> </a:t>
            </a:r>
          </a:p>
        </p:txBody>
      </p:sp>
      <p:sp>
        <p:nvSpPr>
          <p:cNvPr id="98308" name="Text Box 4"/>
          <p:cNvSpPr txBox="1">
            <a:spLocks noChangeArrowheads="1"/>
          </p:cNvSpPr>
          <p:nvPr/>
        </p:nvSpPr>
        <p:spPr bwMode="auto">
          <a:xfrm>
            <a:off x="2916238" y="6237288"/>
            <a:ext cx="24765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r>
              <a:rPr lang="zh-CN" sz="1600" b="0"/>
              <a:t>应用程序句柄之间的关系</a:t>
            </a:r>
            <a:r>
              <a:rPr lang="zh-CN" sz="1800"/>
              <a:t> </a:t>
            </a:r>
          </a:p>
        </p:txBody>
      </p:sp>
      <p:pic>
        <p:nvPicPr>
          <p:cNvPr id="98309" name="Picture 5" descr="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2276475"/>
            <a:ext cx="4003675"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a:r>
              <a:rPr lang="zh-CN" altLang="en-US" sz="3200">
                <a:ea typeface="宋体" pitchFamily="2" charset="-122"/>
              </a:rPr>
              <a:t>二、句柄及其属性</a:t>
            </a:r>
          </a:p>
        </p:txBody>
      </p:sp>
      <p:sp>
        <p:nvSpPr>
          <p:cNvPr id="99331" name="Rectangle 3"/>
          <p:cNvSpPr>
            <a:spLocks noGrp="1" noChangeArrowheads="1"/>
          </p:cNvSpPr>
          <p:nvPr>
            <p:ph type="body" idx="1"/>
          </p:nvPr>
        </p:nvSpPr>
        <p:spPr/>
        <p:txBody>
          <a:bodyPr/>
          <a:lstStyle/>
          <a:p>
            <a:pPr>
              <a:lnSpc>
                <a:spcPct val="180000"/>
              </a:lnSpc>
              <a:buFont typeface="Wingdings" pitchFamily="2" charset="2"/>
              <a:buNone/>
            </a:pPr>
            <a:r>
              <a:rPr lang="en-US" sz="2400">
                <a:ea typeface="宋体" pitchFamily="2" charset="-122"/>
              </a:rPr>
              <a:t>1. </a:t>
            </a:r>
            <a:r>
              <a:rPr lang="zh-CN" altLang="en-US" sz="2400">
                <a:ea typeface="宋体" pitchFamily="2" charset="-122"/>
              </a:rPr>
              <a:t>每个</a:t>
            </a:r>
            <a:r>
              <a:rPr lang="en-US" sz="2400">
                <a:ea typeface="宋体" pitchFamily="2" charset="-122"/>
              </a:rPr>
              <a:t>ODBC</a:t>
            </a:r>
            <a:r>
              <a:rPr lang="zh-CN" altLang="en-US" sz="2400">
                <a:ea typeface="宋体" pitchFamily="2" charset="-122"/>
              </a:rPr>
              <a:t>应用程序需要建立一个</a:t>
            </a:r>
            <a:r>
              <a:rPr lang="en-US" sz="2400">
                <a:ea typeface="宋体" pitchFamily="2" charset="-122"/>
              </a:rPr>
              <a:t>ODBC</a:t>
            </a:r>
            <a:r>
              <a:rPr lang="zh-CN" altLang="en-US" sz="2400">
                <a:ea typeface="宋体" pitchFamily="2" charset="-122"/>
              </a:rPr>
              <a:t>环境，分配一个环境句柄，存取数据的全局性背景如环境状态、当前环境状态诊断、当前在环境上分配的连接句柄等；</a:t>
            </a:r>
          </a:p>
          <a:p>
            <a:pPr>
              <a:lnSpc>
                <a:spcPct val="180000"/>
              </a:lnSpc>
              <a:buFont typeface="Wingdings" pitchFamily="2" charset="2"/>
              <a:buNone/>
            </a:pPr>
            <a:r>
              <a:rPr lang="en-US" sz="2400">
                <a:ea typeface="宋体" pitchFamily="2" charset="-122"/>
              </a:rPr>
              <a:t>2. </a:t>
            </a:r>
            <a:r>
              <a:rPr lang="zh-CN" altLang="en-US" sz="2400">
                <a:ea typeface="宋体" pitchFamily="2" charset="-122"/>
              </a:rPr>
              <a:t>一个环境句柄可以建立多个连接句柄，每一个连接句柄实现与一个数据源之间的连接；</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lgn="l"/>
            <a:r>
              <a:rPr lang="zh-CN" altLang="en-US" sz="3200">
                <a:ea typeface="宋体" pitchFamily="2" charset="-122"/>
              </a:rPr>
              <a:t>二、句柄及其属性</a:t>
            </a:r>
          </a:p>
        </p:txBody>
      </p:sp>
      <p:sp>
        <p:nvSpPr>
          <p:cNvPr id="100355" name="Rectangle 3"/>
          <p:cNvSpPr>
            <a:spLocks noGrp="1" noChangeArrowheads="1"/>
          </p:cNvSpPr>
          <p:nvPr>
            <p:ph type="body" idx="1"/>
          </p:nvPr>
        </p:nvSpPr>
        <p:spPr>
          <a:xfrm>
            <a:off x="323850" y="1052513"/>
            <a:ext cx="8229600" cy="4495800"/>
          </a:xfrm>
        </p:spPr>
        <p:txBody>
          <a:bodyPr/>
          <a:lstStyle/>
          <a:p>
            <a:pPr>
              <a:lnSpc>
                <a:spcPct val="200000"/>
              </a:lnSpc>
              <a:buFont typeface="Wingdings" pitchFamily="2" charset="2"/>
              <a:buNone/>
            </a:pPr>
            <a:r>
              <a:rPr lang="en-US" sz="2400">
                <a:ea typeface="宋体" pitchFamily="2" charset="-122"/>
              </a:rPr>
              <a:t>3. </a:t>
            </a:r>
            <a:r>
              <a:rPr lang="zh-CN" altLang="en-US" sz="2400">
                <a:ea typeface="宋体" pitchFamily="2" charset="-122"/>
              </a:rPr>
              <a:t>在一个连接中可以建立多个语句句柄，它不只是一个</a:t>
            </a:r>
            <a:r>
              <a:rPr lang="en-US" sz="2400">
                <a:ea typeface="宋体" pitchFamily="2" charset="-122"/>
              </a:rPr>
              <a:t>SQL</a:t>
            </a:r>
            <a:r>
              <a:rPr lang="zh-CN" altLang="en-US" sz="2400">
                <a:ea typeface="宋体" pitchFamily="2" charset="-122"/>
              </a:rPr>
              <a:t>语句，还包括</a:t>
            </a:r>
            <a:r>
              <a:rPr lang="en-US" sz="2400">
                <a:ea typeface="宋体" pitchFamily="2" charset="-122"/>
              </a:rPr>
              <a:t>SQL</a:t>
            </a:r>
            <a:r>
              <a:rPr lang="zh-CN" altLang="en-US" sz="2400">
                <a:ea typeface="宋体" pitchFamily="2" charset="-122"/>
              </a:rPr>
              <a:t>语句产生的结果集以及相关的信息等；</a:t>
            </a:r>
          </a:p>
          <a:p>
            <a:pPr>
              <a:lnSpc>
                <a:spcPct val="200000"/>
              </a:lnSpc>
              <a:buFont typeface="Wingdings" pitchFamily="2" charset="2"/>
              <a:buNone/>
            </a:pPr>
            <a:r>
              <a:rPr lang="en-US" sz="2400">
                <a:ea typeface="宋体" pitchFamily="2" charset="-122"/>
              </a:rPr>
              <a:t>4. </a:t>
            </a:r>
            <a:r>
              <a:rPr lang="zh-CN" altLang="en-US" sz="2400">
                <a:ea typeface="宋体" pitchFamily="2" charset="-122"/>
              </a:rPr>
              <a:t>在</a:t>
            </a:r>
            <a:r>
              <a:rPr lang="en-US" sz="2400">
                <a:ea typeface="宋体" pitchFamily="2" charset="-122"/>
              </a:rPr>
              <a:t>ODBC 3.0</a:t>
            </a:r>
            <a:r>
              <a:rPr lang="zh-CN" altLang="en-US" sz="2400">
                <a:ea typeface="宋体" pitchFamily="2" charset="-122"/>
              </a:rPr>
              <a:t>中又提出了</a:t>
            </a:r>
            <a:r>
              <a:rPr lang="zh-CN" altLang="en-US" sz="2400">
                <a:solidFill>
                  <a:srgbClr val="FF00FF"/>
                </a:solidFill>
                <a:ea typeface="宋体" pitchFamily="2" charset="-122"/>
              </a:rPr>
              <a:t>描述符句柄</a:t>
            </a:r>
            <a:r>
              <a:rPr lang="zh-CN" altLang="en-US" sz="2400">
                <a:ea typeface="宋体" pitchFamily="2" charset="-122"/>
              </a:rPr>
              <a:t>的概念，它是描述</a:t>
            </a:r>
            <a:r>
              <a:rPr lang="en-US" sz="2400">
                <a:ea typeface="宋体" pitchFamily="2" charset="-122"/>
              </a:rPr>
              <a:t>SQL</a:t>
            </a:r>
            <a:r>
              <a:rPr lang="zh-CN" altLang="en-US" sz="2400">
                <a:ea typeface="宋体" pitchFamily="2" charset="-122"/>
              </a:rPr>
              <a:t>语句的参数、结果集列的元数据集合。</a:t>
            </a:r>
          </a:p>
          <a:p>
            <a:endParaRPr lang="zh-CN" altLang="en-US">
              <a:ea typeface="宋体"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r>
              <a:rPr lang="zh-CN" altLang="en-US" sz="3200">
                <a:ea typeface="宋体" pitchFamily="2" charset="-122"/>
              </a:rPr>
              <a:t>三、 数据类型 </a:t>
            </a:r>
          </a:p>
        </p:txBody>
      </p:sp>
      <p:sp>
        <p:nvSpPr>
          <p:cNvPr id="101379" name="Rectangle 3"/>
          <p:cNvSpPr>
            <a:spLocks noGrp="1" noChangeArrowheads="1"/>
          </p:cNvSpPr>
          <p:nvPr>
            <p:ph type="body" idx="1"/>
          </p:nvPr>
        </p:nvSpPr>
        <p:spPr>
          <a:xfrm>
            <a:off x="457200" y="1268413"/>
            <a:ext cx="8229600" cy="4495800"/>
          </a:xfrm>
        </p:spPr>
        <p:txBody>
          <a:bodyPr/>
          <a:lstStyle/>
          <a:p>
            <a:pPr>
              <a:lnSpc>
                <a:spcPct val="140000"/>
              </a:lnSpc>
            </a:pPr>
            <a:r>
              <a:rPr lang="en-US">
                <a:ea typeface="宋体" pitchFamily="2" charset="-122"/>
              </a:rPr>
              <a:t>ODBC</a:t>
            </a:r>
            <a:r>
              <a:rPr lang="zh-CN" altLang="en-US">
                <a:ea typeface="宋体" pitchFamily="2" charset="-122"/>
              </a:rPr>
              <a:t>数据类型：</a:t>
            </a:r>
          </a:p>
          <a:p>
            <a:pPr lvl="1">
              <a:lnSpc>
                <a:spcPct val="140000"/>
              </a:lnSpc>
            </a:pPr>
            <a:r>
              <a:rPr lang="en-US">
                <a:ea typeface="宋体" pitchFamily="2" charset="-122"/>
              </a:rPr>
              <a:t>SQL</a:t>
            </a:r>
            <a:r>
              <a:rPr lang="zh-CN" altLang="en-US">
                <a:ea typeface="宋体" pitchFamily="2" charset="-122"/>
              </a:rPr>
              <a:t>数据类型：用于数据源 </a:t>
            </a:r>
          </a:p>
          <a:p>
            <a:pPr lvl="1">
              <a:lnSpc>
                <a:spcPct val="140000"/>
              </a:lnSpc>
            </a:pPr>
            <a:r>
              <a:rPr lang="en-US">
                <a:ea typeface="宋体" pitchFamily="2" charset="-122"/>
              </a:rPr>
              <a:t>C</a:t>
            </a:r>
            <a:r>
              <a:rPr lang="zh-CN" altLang="en-US">
                <a:ea typeface="宋体" pitchFamily="2" charset="-122"/>
              </a:rPr>
              <a:t>数据类型 ：用于应用程序的</a:t>
            </a:r>
            <a:r>
              <a:rPr lang="en-US">
                <a:ea typeface="宋体" pitchFamily="2" charset="-122"/>
              </a:rPr>
              <a:t>C</a:t>
            </a:r>
            <a:r>
              <a:rPr lang="zh-CN" altLang="en-US">
                <a:ea typeface="宋体" pitchFamily="2" charset="-122"/>
              </a:rPr>
              <a:t>代码 </a:t>
            </a:r>
          </a:p>
          <a:p>
            <a:pPr lvl="1">
              <a:lnSpc>
                <a:spcPct val="140000"/>
              </a:lnSpc>
            </a:pPr>
            <a:endParaRPr lang="zh-CN" altLang="en-US">
              <a:ea typeface="宋体" pitchFamily="2" charset="-122"/>
            </a:endParaRPr>
          </a:p>
          <a:p>
            <a:pPr>
              <a:lnSpc>
                <a:spcPct val="140000"/>
              </a:lnSpc>
            </a:pPr>
            <a:r>
              <a:rPr lang="zh-CN" altLang="en-US" sz="2400">
                <a:ea typeface="宋体" pitchFamily="2" charset="-122"/>
              </a:rPr>
              <a:t>应用程序可以通过</a:t>
            </a:r>
            <a:r>
              <a:rPr lang="en-US" sz="2400">
                <a:ea typeface="宋体" pitchFamily="2" charset="-122"/>
              </a:rPr>
              <a:t>SQLGetTypeInfo</a:t>
            </a:r>
            <a:r>
              <a:rPr lang="zh-CN" altLang="en-US" sz="2400">
                <a:ea typeface="宋体" pitchFamily="2" charset="-122"/>
              </a:rPr>
              <a:t>来获取不同的驱动程序对于数据类型的支持情况 </a:t>
            </a:r>
          </a:p>
          <a:p>
            <a:pPr lvl="1"/>
            <a:endParaRPr lang="zh-CN" altLang="en-US">
              <a:ea typeface="宋体"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a:r>
              <a:rPr lang="zh-CN" altLang="en-US" sz="3200">
                <a:ea typeface="宋体" pitchFamily="2" charset="-122"/>
              </a:rPr>
              <a:t>三、数据类型</a:t>
            </a:r>
          </a:p>
        </p:txBody>
      </p:sp>
      <p:graphicFrame>
        <p:nvGraphicFramePr>
          <p:cNvPr id="102403" name="Group 3"/>
          <p:cNvGraphicFramePr>
            <a:graphicFrameLocks noGrp="1"/>
          </p:cNvGraphicFramePr>
          <p:nvPr>
            <p:ph idx="1"/>
          </p:nvPr>
        </p:nvGraphicFramePr>
        <p:xfrm>
          <a:off x="468313" y="2636838"/>
          <a:ext cx="8351837" cy="2736850"/>
        </p:xfrm>
        <a:graphic>
          <a:graphicData uri="http://schemas.openxmlformats.org/drawingml/2006/table">
            <a:tbl>
              <a:tblPr/>
              <a:tblGrid>
                <a:gridCol w="1838325"/>
                <a:gridCol w="3201987"/>
                <a:gridCol w="3311525"/>
              </a:tblGrid>
              <a:tr h="654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SQL</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C</a:t>
                      </a:r>
                      <a:r>
                        <a:rPr kumimoji="0" lang="zh-CN" sz="2000" b="0" i="0" u="none" strike="noStrike" cap="none" normalizeH="0" baseline="0" smtClean="0">
                          <a:ln>
                            <a:noFill/>
                          </a:ln>
                          <a:solidFill>
                            <a:schemeClr val="tx1"/>
                          </a:solidFill>
                          <a:effectLst/>
                          <a:latin typeface="Times New Roman" pitchFamily="18" charset="0"/>
                          <a:ea typeface="宋体" pitchFamily="2" charset="-122"/>
                        </a:rPr>
                        <a:t>数据类型</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SQL</a:t>
                      </a:r>
                      <a:r>
                        <a:rPr kumimoji="0" lang="zh-CN" sz="2000" b="0" i="0" u="none" strike="noStrike" cap="none" normalizeH="0" baseline="0" smtClean="0">
                          <a:ln>
                            <a:noFill/>
                          </a:ln>
                          <a:solidFill>
                            <a:schemeClr val="tx1"/>
                          </a:solidFill>
                          <a:effectLst/>
                          <a:latin typeface="Times New Roman" pitchFamily="18" charset="0"/>
                          <a:ea typeface="宋体" pitchFamily="2" charset="-122"/>
                        </a:rPr>
                        <a:t>数据类型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数据源之间转换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应用程序变量传送到语句</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参数（</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SQLBindparameter</a:t>
                      </a:r>
                      <a:r>
                        <a:rPr kumimoji="0" lang="zh-CN"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C</a:t>
                      </a:r>
                      <a:r>
                        <a:rPr kumimoji="0" lang="zh-CN" sz="2000" b="0" i="0" u="none" strike="noStrike" cap="none" normalizeH="0" baseline="0" smtClean="0">
                          <a:ln>
                            <a:noFill/>
                          </a:ln>
                          <a:solidFill>
                            <a:schemeClr val="tx1"/>
                          </a:solidFill>
                          <a:effectLst/>
                          <a:latin typeface="Times New Roman" pitchFamily="18" charset="0"/>
                          <a:ea typeface="宋体" pitchFamily="2" charset="-122"/>
                        </a:rPr>
                        <a:t>数据类型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从结果集列中返回到应用</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程序变量（</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SQLBindcol</a:t>
                      </a:r>
                      <a:r>
                        <a:rPr kumimoji="0" lang="zh-CN"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应用程序变量之间转换</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425" name="Text Box 25"/>
          <p:cNvSpPr txBox="1">
            <a:spLocks noChangeArrowheads="1"/>
          </p:cNvSpPr>
          <p:nvPr/>
        </p:nvSpPr>
        <p:spPr bwMode="auto">
          <a:xfrm>
            <a:off x="679450" y="1773238"/>
            <a:ext cx="5368925"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r>
              <a:rPr lang="zh-CN" altLang="zh-CN" sz="2200" b="0"/>
              <a:t>SQL</a:t>
            </a:r>
            <a:r>
              <a:rPr lang="zh-CN" sz="2200" b="0"/>
              <a:t>数据类型和</a:t>
            </a:r>
            <a:r>
              <a:rPr lang="zh-CN" altLang="zh-CN" sz="2200" b="0"/>
              <a:t>C</a:t>
            </a:r>
            <a:r>
              <a:rPr lang="zh-CN" sz="2200" b="0"/>
              <a:t>数据类型之间的转换规则</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a:r>
              <a:rPr lang="en-US" sz="3200">
                <a:latin typeface="黑体" pitchFamily="2" charset="-122"/>
                <a:ea typeface="黑体" pitchFamily="2" charset="-122"/>
              </a:rPr>
              <a:t>ODBC</a:t>
            </a:r>
            <a:r>
              <a:rPr lang="zh-CN" altLang="en-US" sz="3200">
                <a:latin typeface="黑体" pitchFamily="2" charset="-122"/>
                <a:ea typeface="黑体" pitchFamily="2" charset="-122"/>
              </a:rPr>
              <a:t>编程</a:t>
            </a:r>
          </a:p>
        </p:txBody>
      </p:sp>
      <p:sp>
        <p:nvSpPr>
          <p:cNvPr id="103427" name="Rectangle 3"/>
          <p:cNvSpPr>
            <a:spLocks noGrp="1" noChangeArrowheads="1"/>
          </p:cNvSpPr>
          <p:nvPr>
            <p:ph type="body" idx="1"/>
          </p:nvPr>
        </p:nvSpPr>
        <p:spPr>
          <a:xfrm>
            <a:off x="815975" y="1123950"/>
            <a:ext cx="7427913" cy="3097213"/>
          </a:xfrm>
        </p:spPr>
        <p:txBody>
          <a:bodyPr/>
          <a:lstStyle/>
          <a:p>
            <a:pPr>
              <a:lnSpc>
                <a:spcPct val="160000"/>
              </a:lnSpc>
            </a:pPr>
            <a:r>
              <a:rPr lang="zh-CN" altLang="en-US" sz="2400" b="1">
                <a:ea typeface="宋体" pitchFamily="2" charset="-122"/>
              </a:rPr>
              <a:t> 数据库互连概述</a:t>
            </a:r>
          </a:p>
          <a:p>
            <a:pPr>
              <a:lnSpc>
                <a:spcPct val="160000"/>
              </a:lnSpc>
            </a:pPr>
            <a:r>
              <a:rPr lang="zh-CN" altLang="en-US" sz="2400" b="1">
                <a:ea typeface="宋体" pitchFamily="2" charset="-122"/>
              </a:rPr>
              <a:t> </a:t>
            </a:r>
            <a:r>
              <a:rPr lang="en-US" sz="2400" b="1">
                <a:ea typeface="宋体" pitchFamily="2" charset="-122"/>
              </a:rPr>
              <a:t>ODBC</a:t>
            </a:r>
            <a:r>
              <a:rPr lang="zh-CN" altLang="en-US" sz="2400" b="1">
                <a:ea typeface="宋体" pitchFamily="2" charset="-122"/>
              </a:rPr>
              <a:t>工作原理概述 </a:t>
            </a:r>
          </a:p>
          <a:p>
            <a:pPr>
              <a:lnSpc>
                <a:spcPct val="160000"/>
              </a:lnSpc>
            </a:pPr>
            <a:r>
              <a:rPr lang="zh-CN" altLang="en-US" sz="2400" b="1">
                <a:ea typeface="宋体" pitchFamily="2" charset="-122"/>
              </a:rPr>
              <a:t> </a:t>
            </a:r>
            <a:r>
              <a:rPr lang="en-US" sz="2400" b="1">
                <a:ea typeface="宋体" pitchFamily="2" charset="-122"/>
              </a:rPr>
              <a:t>ODBC API </a:t>
            </a:r>
            <a:r>
              <a:rPr lang="zh-CN" altLang="en-US" sz="2400" b="1">
                <a:ea typeface="宋体" pitchFamily="2" charset="-122"/>
              </a:rPr>
              <a:t>基础 </a:t>
            </a:r>
          </a:p>
          <a:p>
            <a:pPr>
              <a:lnSpc>
                <a:spcPct val="160000"/>
              </a:lnSpc>
            </a:pPr>
            <a:r>
              <a:rPr lang="zh-CN" altLang="en-US" sz="2400" b="1">
                <a:solidFill>
                  <a:srgbClr val="0033CC"/>
                </a:solidFill>
                <a:ea typeface="宋体" pitchFamily="2" charset="-122"/>
              </a:rPr>
              <a:t> </a:t>
            </a:r>
            <a:r>
              <a:rPr lang="en-US" sz="2400" b="1">
                <a:solidFill>
                  <a:srgbClr val="0033CC"/>
                </a:solidFill>
                <a:ea typeface="宋体" pitchFamily="2" charset="-122"/>
              </a:rPr>
              <a:t>ODBC</a:t>
            </a:r>
            <a:r>
              <a:rPr lang="zh-CN" altLang="en-US" sz="2400" b="1">
                <a:solidFill>
                  <a:srgbClr val="0033CC"/>
                </a:solidFill>
                <a:ea typeface="宋体" pitchFamily="2" charset="-122"/>
              </a:rPr>
              <a:t>的工作流程</a:t>
            </a:r>
            <a:endParaRPr lang="zh-CN" altLang="en-US" sz="2400" b="1">
              <a:ea typeface="宋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a:r>
              <a:rPr lang="en-US" sz="3200">
                <a:ea typeface="宋体" pitchFamily="2" charset="-122"/>
              </a:rPr>
              <a:t>ODBC</a:t>
            </a:r>
            <a:r>
              <a:rPr lang="zh-CN" altLang="en-US" sz="3200">
                <a:ea typeface="宋体" pitchFamily="2" charset="-122"/>
              </a:rPr>
              <a:t>的工作流程</a:t>
            </a:r>
          </a:p>
        </p:txBody>
      </p:sp>
      <p:sp>
        <p:nvSpPr>
          <p:cNvPr id="104451" name="Rectangle 3"/>
          <p:cNvSpPr>
            <a:spLocks noGrp="1" noChangeArrowheads="1"/>
          </p:cNvSpPr>
          <p:nvPr>
            <p:ph type="body" idx="1"/>
          </p:nvPr>
        </p:nvSpPr>
        <p:spPr>
          <a:xfrm>
            <a:off x="287338" y="1628775"/>
            <a:ext cx="3779837" cy="360363"/>
          </a:xfrm>
        </p:spPr>
        <p:txBody>
          <a:bodyPr/>
          <a:lstStyle/>
          <a:p>
            <a:pPr>
              <a:lnSpc>
                <a:spcPct val="80000"/>
              </a:lnSpc>
            </a:pPr>
            <a:r>
              <a:rPr lang="en-US" sz="2000" b="1">
                <a:ea typeface="宋体" pitchFamily="2" charset="-122"/>
              </a:rPr>
              <a:t>ODBC</a:t>
            </a:r>
            <a:r>
              <a:rPr lang="zh-CN" altLang="en-US" sz="2000" b="1">
                <a:ea typeface="宋体" pitchFamily="2" charset="-122"/>
              </a:rPr>
              <a:t>的工作流程：</a:t>
            </a:r>
          </a:p>
        </p:txBody>
      </p:sp>
      <p:pic>
        <p:nvPicPr>
          <p:cNvPr id="104452" name="Picture 4" descr="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1152525"/>
            <a:ext cx="2881312"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Database</Template>
  <TotalTime>27</TotalTime>
  <Pages>0</Pages>
  <Words>5831</Words>
  <Characters>0</Characters>
  <Application>Microsoft Office PowerPoint</Application>
  <DocSecurity>0</DocSecurity>
  <PresentationFormat>全屏显示(4:3)</PresentationFormat>
  <Lines>0</Lines>
  <Paragraphs>885</Paragraphs>
  <Slides>122</Slides>
  <Notes>0</Notes>
  <HiddenSlides>0</HiddenSlides>
  <MMClips>0</MMClips>
  <ScaleCrop>false</ScaleCrop>
  <HeadingPairs>
    <vt:vector size="4" baseType="variant">
      <vt:variant>
        <vt:lpstr>主题</vt:lpstr>
      </vt:variant>
      <vt:variant>
        <vt:i4>1</vt:i4>
      </vt:variant>
      <vt:variant>
        <vt:lpstr>幻灯片标题</vt:lpstr>
      </vt:variant>
      <vt:variant>
        <vt:i4>122</vt:i4>
      </vt:variant>
    </vt:vector>
  </HeadingPairs>
  <TitlesOfParts>
    <vt:vector size="123" baseType="lpstr">
      <vt:lpstr>1_商务模板系列34</vt:lpstr>
      <vt:lpstr>PowerPoint 演示文稿</vt:lpstr>
      <vt:lpstr>PowerPoint 演示文稿</vt:lpstr>
      <vt:lpstr>第11讲  数据库编程</vt:lpstr>
      <vt:lpstr>§11.1   嵌入式SQL</vt:lpstr>
      <vt:lpstr>§11.1 嵌入式SQL</vt:lpstr>
      <vt:lpstr>§11.1.1  嵌入式SQL的处理过程</vt:lpstr>
      <vt:lpstr>§11.1.1 嵌入式SQL的处理过程</vt:lpstr>
      <vt:lpstr>§11.1.1 嵌入式SQL的处理过程</vt:lpstr>
      <vt:lpstr>§11.1.2  嵌入式SQL语句与主语言之间的通信</vt:lpstr>
      <vt:lpstr>§11.1.2  嵌入式SQL语句与主语言之间的通信</vt:lpstr>
      <vt:lpstr>1） SQL通信区</vt:lpstr>
      <vt:lpstr>1） SQL通信区</vt:lpstr>
      <vt:lpstr>2）主变量 </vt:lpstr>
      <vt:lpstr>2）主变量</vt:lpstr>
      <vt:lpstr>2） 主变量</vt:lpstr>
      <vt:lpstr>2）主变量</vt:lpstr>
      <vt:lpstr>3）游标（cursor）</vt:lpstr>
      <vt:lpstr> 3）游标</vt:lpstr>
      <vt:lpstr>4）建立和关闭数据库连接</vt:lpstr>
      <vt:lpstr>嵌入式SQL</vt:lpstr>
      <vt:lpstr>不用游标的SQL语句</vt:lpstr>
      <vt:lpstr>不用游标的SQL语句</vt:lpstr>
      <vt:lpstr>一、查询结果为单记录的SELECT语句(1)</vt:lpstr>
      <vt:lpstr>一 、查询结果为单记录的SELECT语句(2)</vt:lpstr>
      <vt:lpstr>一 、查询结果为单记录的SELECT语句(3)</vt:lpstr>
      <vt:lpstr>二、非CURRENT形式的增删改语句（1）</vt:lpstr>
      <vt:lpstr>二、非CURRENT形式的增删改语句（2）</vt:lpstr>
      <vt:lpstr>二、非CURRENT形式的增删改语句（3）</vt:lpstr>
      <vt:lpstr>二、 非CURRENT形式的增删改语句（4）</vt:lpstr>
      <vt:lpstr>嵌入式SQL</vt:lpstr>
      <vt:lpstr>使用游标的SQL语句</vt:lpstr>
      <vt:lpstr>一、 查询结果为多条记录的SELECT语句</vt:lpstr>
      <vt:lpstr>使用游标的步骤&gt;&gt;  1.说明游标</vt:lpstr>
      <vt:lpstr>使用游标的步骤&gt;&gt;  2.打开游标</vt:lpstr>
      <vt:lpstr>使用游标的步骤&gt;&gt; 3.推进游标指针并取当前记录 </vt:lpstr>
      <vt:lpstr>使用游标的步骤&gt;&gt; 4. 关闭游标</vt:lpstr>
      <vt:lpstr>二、CURRENT形式的UPDATE语句和DELETE语句</vt:lpstr>
      <vt:lpstr>二、CURRENT形式的UPDATE和DELETE语句</vt:lpstr>
      <vt:lpstr>二、CURRENT形式的UPDATE和DELETE语句</vt:lpstr>
      <vt:lpstr>程序实例</vt:lpstr>
      <vt:lpstr>5、程序实例</vt:lpstr>
      <vt:lpstr>5、程序实例</vt:lpstr>
      <vt:lpstr>5、程序实例</vt:lpstr>
      <vt:lpstr>嵌入式SQL</vt:lpstr>
      <vt:lpstr>动态SQL</vt:lpstr>
      <vt:lpstr>动态SQL简介</vt:lpstr>
      <vt:lpstr>一、使用SQL语句主变量</vt:lpstr>
      <vt:lpstr>一、使用SQL语句主变量</vt:lpstr>
      <vt:lpstr>二、动态参数</vt:lpstr>
      <vt:lpstr>二、动态参数</vt:lpstr>
      <vt:lpstr>二、动态参数</vt:lpstr>
      <vt:lpstr>数据库编程</vt:lpstr>
      <vt:lpstr>存储过程</vt:lpstr>
      <vt:lpstr>存储过程</vt:lpstr>
      <vt:lpstr>PL/SQL的块结构</vt:lpstr>
      <vt:lpstr>PL/SQL的块结构</vt:lpstr>
      <vt:lpstr>PL/SQL的块结构</vt:lpstr>
      <vt:lpstr>变量常量的定义</vt:lpstr>
      <vt:lpstr>控制结构 </vt:lpstr>
      <vt:lpstr>控制结构&gt;&gt; 条件控制语句</vt:lpstr>
      <vt:lpstr>控制结构&gt;&gt; 循环控制语句</vt:lpstr>
      <vt:lpstr>控制结构&gt;&gt; 循环控制语句</vt:lpstr>
      <vt:lpstr>控制结构&gt;&gt; 错误处理</vt:lpstr>
      <vt:lpstr>存储过程</vt:lpstr>
      <vt:lpstr>存储过程</vt:lpstr>
      <vt:lpstr>存储过程&gt;&gt;　存储过程的优点</vt:lpstr>
      <vt:lpstr>存储过程&gt;&gt;　存储过程的用户接口</vt:lpstr>
      <vt:lpstr>存储过程&gt;&gt;　存储过程的用户接口</vt:lpstr>
      <vt:lpstr>存储过程&gt;&gt;　存储过程的用户接口</vt:lpstr>
      <vt:lpstr>存储过程&gt;&gt;　存储过程的用户接口</vt:lpstr>
      <vt:lpstr>存储过程&gt;&gt;　存储过程的用户接口</vt:lpstr>
      <vt:lpstr>存储过程&gt;&gt;　存储过程的用户接口</vt:lpstr>
      <vt:lpstr>存储过程&gt;&gt;　存储过程的用户接口</vt:lpstr>
      <vt:lpstr>三、游 标 </vt:lpstr>
      <vt:lpstr>数据库编程</vt:lpstr>
      <vt:lpstr>ODBC编程</vt:lpstr>
      <vt:lpstr>ODBC编程</vt:lpstr>
      <vt:lpstr>数据库互连概述</vt:lpstr>
      <vt:lpstr>数据库互连概述</vt:lpstr>
      <vt:lpstr>ODBC编程</vt:lpstr>
      <vt:lpstr>ODBC工作原理概述</vt:lpstr>
      <vt:lpstr>一、 应用程序</vt:lpstr>
      <vt:lpstr>二、驱动程序管理器 </vt:lpstr>
      <vt:lpstr>三、数据库驱动程序</vt:lpstr>
      <vt:lpstr>三、数据库驱动程序</vt:lpstr>
      <vt:lpstr>四、ODBC数据源管理 </vt:lpstr>
      <vt:lpstr>四、 ODBC数据源管理</vt:lpstr>
      <vt:lpstr>ODBC编程&gt;&gt; ODBC API 基础</vt:lpstr>
      <vt:lpstr>ODBC API 基础</vt:lpstr>
      <vt:lpstr>一、 函数概述</vt:lpstr>
      <vt:lpstr>一、函数概述</vt:lpstr>
      <vt:lpstr>二、 句柄及其属性</vt:lpstr>
      <vt:lpstr>二、句柄及其属性</vt:lpstr>
      <vt:lpstr>二、句柄及其属性</vt:lpstr>
      <vt:lpstr>二、句柄及其属性</vt:lpstr>
      <vt:lpstr>三、 数据类型 </vt:lpstr>
      <vt:lpstr>三、数据类型</vt:lpstr>
      <vt:lpstr>ODBC编程</vt:lpstr>
      <vt:lpstr>ODBC的工作流程</vt:lpstr>
      <vt:lpstr>ODBC的工作流程</vt:lpstr>
      <vt:lpstr>ODBC的工作流程</vt:lpstr>
      <vt:lpstr>ODBC的工作流程</vt:lpstr>
      <vt:lpstr>ODBC的工作流程</vt:lpstr>
      <vt:lpstr>一、 配置数据源</vt:lpstr>
      <vt:lpstr>一、 配置数据源</vt:lpstr>
      <vt:lpstr>一、 配置数据源</vt:lpstr>
      <vt:lpstr>二、初始化环境</vt:lpstr>
      <vt:lpstr>初始化环境代码</vt:lpstr>
      <vt:lpstr>三、 建立连接 </vt:lpstr>
      <vt:lpstr>建立连接代码</vt:lpstr>
      <vt:lpstr>四、分配语句句柄</vt:lpstr>
      <vt:lpstr>分配语句句柄代码</vt:lpstr>
      <vt:lpstr>五、 执行SQL语句</vt:lpstr>
      <vt:lpstr>执行SQL语句</vt:lpstr>
      <vt:lpstr>程序源码</vt:lpstr>
      <vt:lpstr>程序源码</vt:lpstr>
      <vt:lpstr>六、结果集处理 </vt:lpstr>
      <vt:lpstr>结果集处理</vt:lpstr>
      <vt:lpstr>结果集处理</vt:lpstr>
      <vt:lpstr>程序源码代码</vt:lpstr>
      <vt:lpstr>七、中止处理 </vt:lpstr>
      <vt:lpstr>中止处理代码</vt:lpstr>
    </vt:vector>
  </TitlesOfParts>
  <Manager/>
  <Company>idke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subject/>
  <dc:creator>RUC IDKE</dc:creator>
  <cp:keywords/>
  <dc:description/>
  <cp:lastModifiedBy>微软用户</cp:lastModifiedBy>
  <cp:revision>642</cp:revision>
  <dcterms:created xsi:type="dcterms:W3CDTF">2000-08-09T08:19:19Z</dcterms:created>
  <dcterms:modified xsi:type="dcterms:W3CDTF">2015-01-05T07:22:09Z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