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3"/>
  </p:notesMasterIdLst>
  <p:handoutMasterIdLst>
    <p:handoutMasterId r:id="rId64"/>
  </p:handoutMasterIdLst>
  <p:sldIdLst>
    <p:sldId id="510" r:id="rId2"/>
    <p:sldId id="478" r:id="rId3"/>
    <p:sldId id="258" r:id="rId4"/>
    <p:sldId id="580" r:id="rId5"/>
    <p:sldId id="495" r:id="rId6"/>
    <p:sldId id="498" r:id="rId7"/>
    <p:sldId id="305" r:id="rId8"/>
    <p:sldId id="318" r:id="rId9"/>
    <p:sldId id="329" r:id="rId10"/>
    <p:sldId id="526" r:id="rId11"/>
    <p:sldId id="380" r:id="rId12"/>
    <p:sldId id="544" r:id="rId13"/>
    <p:sldId id="372" r:id="rId14"/>
    <p:sldId id="374" r:id="rId15"/>
    <p:sldId id="397" r:id="rId16"/>
    <p:sldId id="581" r:id="rId17"/>
    <p:sldId id="582" r:id="rId18"/>
    <p:sldId id="583" r:id="rId19"/>
    <p:sldId id="584" r:id="rId20"/>
    <p:sldId id="585" r:id="rId21"/>
    <p:sldId id="586" r:id="rId22"/>
    <p:sldId id="587" r:id="rId23"/>
    <p:sldId id="588" r:id="rId24"/>
    <p:sldId id="589" r:id="rId25"/>
    <p:sldId id="590" r:id="rId26"/>
    <p:sldId id="591" r:id="rId27"/>
    <p:sldId id="592" r:id="rId28"/>
    <p:sldId id="593" r:id="rId29"/>
    <p:sldId id="594"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9" r:id="rId43"/>
    <p:sldId id="610" r:id="rId44"/>
    <p:sldId id="611" r:id="rId45"/>
    <p:sldId id="612" r:id="rId46"/>
    <p:sldId id="613" r:id="rId47"/>
    <p:sldId id="614" r:id="rId48"/>
    <p:sldId id="615" r:id="rId49"/>
    <p:sldId id="616" r:id="rId50"/>
    <p:sldId id="617" r:id="rId51"/>
    <p:sldId id="618" r:id="rId52"/>
    <p:sldId id="619" r:id="rId53"/>
    <p:sldId id="620" r:id="rId54"/>
    <p:sldId id="621" r:id="rId55"/>
    <p:sldId id="622" r:id="rId56"/>
    <p:sldId id="623" r:id="rId57"/>
    <p:sldId id="624" r:id="rId58"/>
    <p:sldId id="625" r:id="rId59"/>
    <p:sldId id="626" r:id="rId60"/>
    <p:sldId id="627" r:id="rId61"/>
    <p:sldId id="628" r:id="rId62"/>
  </p:sldIdLst>
  <p:sldSz cx="9144000" cy="6858000" type="screen4x3"/>
  <p:notesSz cx="6858000" cy="9144000"/>
  <p:defaultTextStyle>
    <a:defPPr>
      <a:defRPr lang="zh-CN"/>
    </a:defPPr>
    <a:lvl1pPr algn="l" rtl="0" fontAlgn="base">
      <a:spcBef>
        <a:spcPct val="50000"/>
      </a:spcBef>
      <a:spcAft>
        <a:spcPct val="0"/>
      </a:spcAft>
      <a:defRPr sz="2000" kern="1200">
        <a:solidFill>
          <a:schemeClr val="tx1"/>
        </a:solidFill>
        <a:latin typeface="Arial" charset="0"/>
        <a:ea typeface="宋体" charset="-122"/>
        <a:cs typeface="+mn-cs"/>
      </a:defRPr>
    </a:lvl1pPr>
    <a:lvl2pPr marL="457200" algn="l" rtl="0" fontAlgn="base">
      <a:spcBef>
        <a:spcPct val="50000"/>
      </a:spcBef>
      <a:spcAft>
        <a:spcPct val="0"/>
      </a:spcAft>
      <a:defRPr sz="2000" kern="1200">
        <a:solidFill>
          <a:schemeClr val="tx1"/>
        </a:solidFill>
        <a:latin typeface="Arial" charset="0"/>
        <a:ea typeface="宋体" charset="-122"/>
        <a:cs typeface="+mn-cs"/>
      </a:defRPr>
    </a:lvl2pPr>
    <a:lvl3pPr marL="914400" algn="l" rtl="0" fontAlgn="base">
      <a:spcBef>
        <a:spcPct val="50000"/>
      </a:spcBef>
      <a:spcAft>
        <a:spcPct val="0"/>
      </a:spcAft>
      <a:defRPr sz="2000" kern="1200">
        <a:solidFill>
          <a:schemeClr val="tx1"/>
        </a:solidFill>
        <a:latin typeface="Arial" charset="0"/>
        <a:ea typeface="宋体" charset="-122"/>
        <a:cs typeface="+mn-cs"/>
      </a:defRPr>
    </a:lvl3pPr>
    <a:lvl4pPr marL="1371600" algn="l" rtl="0" fontAlgn="base">
      <a:spcBef>
        <a:spcPct val="50000"/>
      </a:spcBef>
      <a:spcAft>
        <a:spcPct val="0"/>
      </a:spcAft>
      <a:defRPr sz="2000" kern="1200">
        <a:solidFill>
          <a:schemeClr val="tx1"/>
        </a:solidFill>
        <a:latin typeface="Arial" charset="0"/>
        <a:ea typeface="宋体" charset="-122"/>
        <a:cs typeface="+mn-cs"/>
      </a:defRPr>
    </a:lvl4pPr>
    <a:lvl5pPr marL="1828800" algn="l" rtl="0" fontAlgn="base">
      <a:spcBef>
        <a:spcPct val="5000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D444"/>
    <a:srgbClr val="FB33F1"/>
    <a:srgbClr val="FC6CF5"/>
    <a:srgbClr val="A50021"/>
    <a:srgbClr val="33CDCD"/>
    <a:srgbClr val="3399FF"/>
    <a:srgbClr val="00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p:cViewPr varScale="1">
        <p:scale>
          <a:sx n="71" d="100"/>
          <a:sy n="71"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1140"/>
    </p:cViewPr>
  </p:sorterViewPr>
  <p:notesViewPr>
    <p:cSldViewPr>
      <p:cViewPr>
        <p:scale>
          <a:sx n="66" d="100"/>
          <a:sy n="66" d="100"/>
        </p:scale>
        <p:origin x="-1290" y="42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7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1" sz="1200">
                <a:latin typeface="Times New Roman" pitchFamily="18" charset="0"/>
              </a:defRPr>
            </a:lvl1pPr>
          </a:lstStyle>
          <a:p>
            <a:endParaRPr lang="en-US" altLang="zh-CN"/>
          </a:p>
        </p:txBody>
      </p:sp>
      <p:sp>
        <p:nvSpPr>
          <p:cNvPr id="5672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1" sz="1200">
                <a:latin typeface="Times New Roman" pitchFamily="18" charset="0"/>
              </a:defRPr>
            </a:lvl1pPr>
          </a:lstStyle>
          <a:p>
            <a:endParaRPr lang="en-US" altLang="zh-CN"/>
          </a:p>
        </p:txBody>
      </p:sp>
      <p:sp>
        <p:nvSpPr>
          <p:cNvPr id="5673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kumimoji="1" sz="1200">
                <a:latin typeface="Times New Roman" pitchFamily="18" charset="0"/>
              </a:defRPr>
            </a:lvl1pPr>
          </a:lstStyle>
          <a:p>
            <a:endParaRPr lang="en-US" altLang="zh-CN"/>
          </a:p>
        </p:txBody>
      </p:sp>
      <p:sp>
        <p:nvSpPr>
          <p:cNvPr id="5673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kumimoji="1" sz="1200">
                <a:latin typeface="Times New Roman" pitchFamily="18" charset="0"/>
              </a:defRPr>
            </a:lvl1pPr>
          </a:lstStyle>
          <a:p>
            <a:fld id="{3EF6825E-E8CE-455F-B0A6-2CDEE541EFE4}" type="slidenum">
              <a:rPr lang="en-US" altLang="zh-CN"/>
              <a:pPr/>
              <a:t>‹#›</a:t>
            </a:fld>
            <a:endParaRPr lang="en-US" altLang="zh-CN"/>
          </a:p>
        </p:txBody>
      </p:sp>
    </p:spTree>
    <p:extLst>
      <p:ext uri="{BB962C8B-B14F-4D97-AF65-F5344CB8AC3E}">
        <p14:creationId xmlns:p14="http://schemas.microsoft.com/office/powerpoint/2010/main" val="3088876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1" sz="1200">
                <a:latin typeface="Times New Roman" pitchFamily="18" charset="0"/>
              </a:defRPr>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1" sz="1200">
                <a:latin typeface="Times New Roman" pitchFamily="18" charset="0"/>
              </a:defRPr>
            </a:lvl1pPr>
          </a:lstStyle>
          <a:p>
            <a:endParaRPr lang="en-US" altLang="zh-CN"/>
          </a:p>
        </p:txBody>
      </p:sp>
      <p:sp>
        <p:nvSpPr>
          <p:cNvPr id="460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kumimoji="1" sz="1200">
                <a:latin typeface="Times New Roman" pitchFamily="18" charset="0"/>
              </a:defRPr>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kumimoji="1" sz="1200">
                <a:latin typeface="Times New Roman" pitchFamily="18" charset="0"/>
              </a:defRPr>
            </a:lvl1pPr>
          </a:lstStyle>
          <a:p>
            <a:fld id="{7FD92FDB-6840-4350-B28F-DAA4730E2495}" type="slidenum">
              <a:rPr lang="en-US" altLang="zh-CN"/>
              <a:pPr/>
              <a:t>‹#›</a:t>
            </a:fld>
            <a:endParaRPr lang="en-US" altLang="zh-CN"/>
          </a:p>
        </p:txBody>
      </p:sp>
    </p:spTree>
    <p:extLst>
      <p:ext uri="{BB962C8B-B14F-4D97-AF65-F5344CB8AC3E}">
        <p14:creationId xmlns:p14="http://schemas.microsoft.com/office/powerpoint/2010/main" val="30234600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4EAF6-69B9-4BE0-9CD1-72188F1DE107}" type="slidenum">
              <a:rPr lang="en-US" altLang="zh-CN"/>
              <a:pPr/>
              <a:t>2</a:t>
            </a:fld>
            <a:endParaRPr lang="en-US" altLang="zh-CN"/>
          </a:p>
        </p:txBody>
      </p:sp>
      <p:sp>
        <p:nvSpPr>
          <p:cNvPr id="285698" name="Rectangle 1026"/>
          <p:cNvSpPr>
            <a:spLocks noChangeArrowheads="1" noTextEdit="1"/>
          </p:cNvSpPr>
          <p:nvPr>
            <p:ph type="sldImg"/>
          </p:nvPr>
        </p:nvSpPr>
        <p:spPr>
          <a:ln/>
        </p:spPr>
      </p:sp>
      <p:sp>
        <p:nvSpPr>
          <p:cNvPr id="285699"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7EBA6-E24C-4E6D-86F3-7C5D681EAE96}" type="slidenum">
              <a:rPr lang="en-US" altLang="zh-CN"/>
              <a:pPr/>
              <a:t>3</a:t>
            </a:fld>
            <a:endParaRPr lang="en-US" altLang="zh-CN"/>
          </a:p>
        </p:txBody>
      </p:sp>
      <p:sp>
        <p:nvSpPr>
          <p:cNvPr id="219138" name="Rectangle 1026"/>
          <p:cNvSpPr>
            <a:spLocks noChangeArrowheads="1" noTextEdit="1"/>
          </p:cNvSpPr>
          <p:nvPr>
            <p:ph type="sldImg"/>
          </p:nvPr>
        </p:nvSpPr>
        <p:spPr>
          <a:ln/>
        </p:spPr>
      </p:sp>
      <p:sp>
        <p:nvSpPr>
          <p:cNvPr id="219139" name="Rectangle 1027"/>
          <p:cNvSpPr>
            <a:spLocks noGrp="1" noChangeArrowheads="1"/>
          </p:cNvSpPr>
          <p:nvPr>
            <p:ph type="body" idx="1"/>
          </p:nvPr>
        </p:nvSpPr>
        <p:spPr/>
        <p:txBody>
          <a:bodyPr/>
          <a:lstStyle/>
          <a:p>
            <a:r>
              <a:rPr lang="zh-CN" altLang="en-US"/>
              <a:t>与一些教材的区别</a:t>
            </a:r>
          </a:p>
          <a:p>
            <a:r>
              <a:rPr lang="zh-CN" altLang="en-US"/>
              <a:t>     偏重理论，不去讨论某个系统的具体使用方法，但会涉及实现技术</a:t>
            </a:r>
          </a:p>
          <a:p>
            <a:r>
              <a:rPr lang="zh-CN" altLang="en-US"/>
              <a:t>我们的优势</a:t>
            </a:r>
          </a:p>
          <a:p>
            <a:pPr lvl="1">
              <a:buFontTx/>
              <a:buChar char="•"/>
            </a:pPr>
            <a:r>
              <a:rPr lang="zh-CN" altLang="en-US"/>
              <a:t>虽然枯燥，但适应</a:t>
            </a:r>
            <a:r>
              <a:rPr lang="en-US" altLang="zh-CN"/>
              <a:t>DBA</a:t>
            </a:r>
            <a:r>
              <a:rPr lang="zh-CN" altLang="en-US"/>
              <a:t>的需要</a:t>
            </a:r>
          </a:p>
          <a:p>
            <a:pPr lvl="1">
              <a:buFontTx/>
              <a:buChar char="•"/>
            </a:pPr>
            <a:r>
              <a:rPr lang="zh-CN" altLang="en-US"/>
              <a:t>不过时</a:t>
            </a:r>
          </a:p>
          <a:p>
            <a:pPr lvl="1">
              <a:buFontTx/>
              <a:buChar char="•"/>
            </a:pPr>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9AD47-82A5-462F-B51B-2A8577302C18}" type="slidenum">
              <a:rPr lang="en-US" altLang="zh-CN"/>
              <a:pPr/>
              <a:t>5</a:t>
            </a:fld>
            <a:endParaRPr lang="en-US" altLang="zh-CN"/>
          </a:p>
        </p:txBody>
      </p:sp>
      <p:sp>
        <p:nvSpPr>
          <p:cNvPr id="317442" name="Rectangle 2050"/>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43" name="Rectangle 2051"/>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45101" name="Rectangle 13"/>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345107" name="Rectangle 19"/>
          <p:cNvSpPr>
            <a:spLocks noGrp="1" noChangeArrowheads="1"/>
          </p:cNvSpPr>
          <p:nvPr>
            <p:ph type="ctrTitle"/>
          </p:nvPr>
        </p:nvSpPr>
        <p:spPr bwMode="white">
          <a:xfrm>
            <a:off x="1143000" y="2590800"/>
            <a:ext cx="7086600" cy="1012825"/>
          </a:xfrm>
          <a:prstGeom prst="rect">
            <a:avLst/>
          </a:prstGeom>
          <a:noFill/>
          <a:effectLst>
            <a:outerShdw dist="53882"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4800"/>
            </a:lvl1pPr>
          </a:lstStyle>
          <a:p>
            <a:pPr lvl="0"/>
            <a:r>
              <a:rPr lang="zh-CN" altLang="en-US" noProof="0" smtClean="0"/>
              <a:t>单击此处编辑母版标题样式</a:t>
            </a:r>
          </a:p>
        </p:txBody>
      </p:sp>
      <p:sp>
        <p:nvSpPr>
          <p:cNvPr id="345108" name="Rectangle 20"/>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pPr lvl="0"/>
            <a:r>
              <a:rPr lang="zh-CN" altLang="en-US" noProof="0" smtClean="0"/>
              <a:t>单击此处编辑母版副标题样式</a:t>
            </a:r>
          </a:p>
        </p:txBody>
      </p:sp>
      <p:grpSp>
        <p:nvGrpSpPr>
          <p:cNvPr id="345112" name="Group 28"/>
          <p:cNvGrpSpPr>
            <a:grpSpLocks/>
          </p:cNvGrpSpPr>
          <p:nvPr userDrawn="1"/>
        </p:nvGrpSpPr>
        <p:grpSpPr bwMode="auto">
          <a:xfrm>
            <a:off x="14288" y="6243638"/>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33CD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spcBef>
                  <a:spcPct val="0"/>
                </a:spcBef>
                <a:defRPr/>
              </a:pPr>
              <a:endParaRPr lang="zh-CN" altLang="en-US" sz="1800">
                <a:ea typeface="宋体" pitchFamily="2" charset="-122"/>
              </a:endParaRPr>
            </a:p>
          </p:txBody>
        </p:sp>
        <p:sp>
          <p:nvSpPr>
            <p:cNvPr id="1054" name="Rectangle 30"/>
            <p:cNvSpPr>
              <a:spLocks noChangeArrowheads="1"/>
            </p:cNvSpPr>
            <p:nvPr/>
          </p:nvSpPr>
          <p:spPr bwMode="auto">
            <a:xfrm rot="5400000">
              <a:off x="2698" y="1258"/>
              <a:ext cx="364" cy="5760"/>
            </a:xfrm>
            <a:prstGeom prst="rect">
              <a:avLst/>
            </a:prstGeom>
            <a:solidFill>
              <a:srgbClr val="33CD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spcBef>
                  <a:spcPct val="0"/>
                </a:spcBef>
                <a:defRPr/>
              </a:pPr>
              <a:endParaRPr lang="zh-CN" altLang="en-US" sz="1800">
                <a:ea typeface="宋体" pitchFamily="2" charset="-122"/>
              </a:endParaRPr>
            </a:p>
          </p:txBody>
        </p:sp>
      </p:grpSp>
      <p:sp>
        <p:nvSpPr>
          <p:cNvPr id="35" name="TextBox 34"/>
          <p:cNvSpPr txBox="1"/>
          <p:nvPr userDrawn="1"/>
        </p:nvSpPr>
        <p:spPr>
          <a:xfrm>
            <a:off x="384175" y="6280150"/>
            <a:ext cx="1827213" cy="457200"/>
          </a:xfrm>
          <a:prstGeom prst="rect">
            <a:avLst/>
          </a:prstGeom>
          <a:noFill/>
        </p:spPr>
        <p:txBody>
          <a:bodyPr>
            <a:spAutoFit/>
          </a:bodyPr>
          <a:lstStyle/>
          <a:p>
            <a:pPr>
              <a:spcBef>
                <a:spcPct val="0"/>
              </a:spcBef>
              <a:defRPr/>
            </a:pPr>
            <a:r>
              <a:rPr lang="zh-CN" altLang="en-US" sz="1200" b="1" dirty="0">
                <a:solidFill>
                  <a:srgbClr val="FF0000"/>
                </a:solidFill>
                <a:latin typeface="Arial" pitchFamily="34" charset="0"/>
                <a:ea typeface="宋体" pitchFamily="2" charset="-122"/>
              </a:rPr>
              <a:t>学以致用</a:t>
            </a:r>
            <a:r>
              <a:rPr lang="en-US" altLang="zh-CN" sz="1200" b="1" dirty="0">
                <a:solidFill>
                  <a:srgbClr val="FF0000"/>
                </a:solidFill>
                <a:latin typeface="Arial" pitchFamily="34" charset="0"/>
                <a:ea typeface="宋体" pitchFamily="2" charset="-122"/>
              </a:rPr>
              <a:t>                     </a:t>
            </a:r>
          </a:p>
          <a:p>
            <a:pPr>
              <a:spcBef>
                <a:spcPct val="0"/>
              </a:spcBef>
              <a:defRPr/>
            </a:pPr>
            <a:r>
              <a:rPr lang="en-US" altLang="zh-CN" sz="1200" b="1" dirty="0">
                <a:solidFill>
                  <a:srgbClr val="FF0000"/>
                </a:solidFill>
                <a:latin typeface="Arial" pitchFamily="34" charset="0"/>
                <a:ea typeface="宋体" pitchFamily="2" charset="-122"/>
              </a:rPr>
              <a:t>	</a:t>
            </a:r>
            <a:r>
              <a:rPr lang="zh-CN" altLang="en-US" sz="1200" b="1" dirty="0">
                <a:solidFill>
                  <a:srgbClr val="FF0000"/>
                </a:solidFill>
                <a:latin typeface="Arial" pitchFamily="34" charset="0"/>
                <a:ea typeface="宋体" pitchFamily="2" charset="-122"/>
              </a:rPr>
              <a:t>用以促学</a:t>
            </a:r>
          </a:p>
        </p:txBody>
      </p:sp>
      <p:sp>
        <p:nvSpPr>
          <p:cNvPr id="345116" name="Text Box 28"/>
          <p:cNvSpPr txBox="1">
            <a:spLocks noChangeArrowheads="1"/>
          </p:cNvSpPr>
          <p:nvPr userDrawn="1"/>
        </p:nvSpPr>
        <p:spPr bwMode="auto">
          <a:xfrm>
            <a:off x="6877050" y="6308725"/>
            <a:ext cx="2195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spcBef>
                <a:spcPct val="50000"/>
              </a:spcBef>
              <a:buClr>
                <a:schemeClr val="accent1"/>
              </a:buClr>
              <a:buFont typeface="Wingdings" pitchFamily="2" charset="2"/>
              <a:buNone/>
            </a:pPr>
            <a:r>
              <a:rPr kumimoji="0" lang="en-US" altLang="zh-CN" sz="1200" b="1">
                <a:solidFill>
                  <a:srgbClr val="FF3300"/>
                </a:solidFill>
                <a:latin typeface="Arial" charset="0"/>
              </a:rPr>
              <a:t>DATABASE@HUST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83266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273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273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17800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52513"/>
            <a:ext cx="8229600" cy="4495800"/>
          </a:xfrm>
        </p:spPr>
        <p:txBody>
          <a:bodyPr/>
          <a:lstStyle/>
          <a:p>
            <a:endParaRPr lang="zh-CN" altLang="en-US"/>
          </a:p>
        </p:txBody>
      </p:sp>
      <p:sp>
        <p:nvSpPr>
          <p:cNvPr id="4" name="日期占位符 3"/>
          <p:cNvSpPr>
            <a:spLocks noGrp="1"/>
          </p:cNvSpPr>
          <p:nvPr>
            <p:ph type="dt" sz="half" idx="10"/>
          </p:nvPr>
        </p:nvSpPr>
        <p:spPr>
          <a:xfrm>
            <a:off x="457200" y="6400800"/>
            <a:ext cx="2133600" cy="320675"/>
          </a:xfrm>
        </p:spPr>
        <p:txBody>
          <a:bodyPr/>
          <a:lstStyle>
            <a:lvl1pPr>
              <a:defRPr/>
            </a:lvl1pPr>
          </a:lstStyle>
          <a:p>
            <a:endParaRPr lang="en-US" altLang="zh-CN"/>
          </a:p>
        </p:txBody>
      </p:sp>
    </p:spTree>
    <p:extLst>
      <p:ext uri="{BB962C8B-B14F-4D97-AF65-F5344CB8AC3E}">
        <p14:creationId xmlns:p14="http://schemas.microsoft.com/office/powerpoint/2010/main" val="3882540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endParaRPr lang="en-US" altLang="zh-CN"/>
          </a:p>
        </p:txBody>
      </p:sp>
    </p:spTree>
    <p:extLst>
      <p:ext uri="{BB962C8B-B14F-4D97-AF65-F5344CB8AC3E}">
        <p14:creationId xmlns:p14="http://schemas.microsoft.com/office/powerpoint/2010/main" val="116315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162553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403327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350311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236120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150818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140385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157524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Tree>
    <p:extLst>
      <p:ext uri="{BB962C8B-B14F-4D97-AF65-F5344CB8AC3E}">
        <p14:creationId xmlns:p14="http://schemas.microsoft.com/office/powerpoint/2010/main" val="227223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78" name="Rectangle 14"/>
          <p:cNvSpPr>
            <a:spLocks noGrp="1" noChangeArrowheads="1"/>
          </p:cNvSpPr>
          <p:nvPr>
            <p:ph type="body" idx="1"/>
          </p:nvPr>
        </p:nvSpPr>
        <p:spPr bwMode="auto">
          <a:xfrm>
            <a:off x="457200" y="1052513"/>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344079" name="Rectangle 1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ltLang="zh-CN"/>
          </a:p>
        </p:txBody>
      </p:sp>
      <p:grpSp>
        <p:nvGrpSpPr>
          <p:cNvPr id="344093" name="Group 28"/>
          <p:cNvGrpSpPr>
            <a:grpSpLocks/>
          </p:cNvGrpSpPr>
          <p:nvPr userDrawn="1"/>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spcBef>
                  <a:spcPct val="0"/>
                </a:spcBef>
                <a:defRPr/>
              </a:pPr>
              <a:endParaRPr lang="zh-CN" altLang="en-US" sz="1800">
                <a:ea typeface="宋体" pitchFamily="2" charset="-122"/>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spcBef>
                  <a:spcPct val="0"/>
                </a:spcBef>
                <a:defRPr/>
              </a:pPr>
              <a:endParaRPr lang="zh-CN" altLang="en-US" sz="1800">
                <a:ea typeface="宋体" pitchFamily="2" charset="-122"/>
              </a:endParaRPr>
            </a:p>
          </p:txBody>
        </p:sp>
      </p:grpSp>
      <p:sp>
        <p:nvSpPr>
          <p:cNvPr id="35" name="TextBox 34"/>
          <p:cNvSpPr txBox="1"/>
          <p:nvPr userDrawn="1"/>
        </p:nvSpPr>
        <p:spPr>
          <a:xfrm>
            <a:off x="369888" y="6330950"/>
            <a:ext cx="1827212" cy="461963"/>
          </a:xfrm>
          <a:prstGeom prst="rect">
            <a:avLst/>
          </a:prstGeom>
          <a:noFill/>
        </p:spPr>
        <p:txBody>
          <a:bodyPr>
            <a:spAutoFit/>
          </a:bodyPr>
          <a:lstStyle/>
          <a:p>
            <a:pPr>
              <a:spcBef>
                <a:spcPct val="0"/>
              </a:spcBef>
              <a:defRPr/>
            </a:pPr>
            <a:r>
              <a:rPr lang="zh-CN" altLang="en-US" sz="1200" b="1" dirty="0">
                <a:solidFill>
                  <a:srgbClr val="FF0000"/>
                </a:solidFill>
                <a:latin typeface="Arial" pitchFamily="34" charset="0"/>
                <a:ea typeface="宋体" pitchFamily="2" charset="-122"/>
              </a:rPr>
              <a:t>学以致用</a:t>
            </a:r>
            <a:r>
              <a:rPr lang="en-US" altLang="zh-CN" sz="1200" b="1" dirty="0">
                <a:solidFill>
                  <a:srgbClr val="FF0000"/>
                </a:solidFill>
                <a:latin typeface="Arial" pitchFamily="34" charset="0"/>
                <a:ea typeface="宋体" pitchFamily="2" charset="-122"/>
              </a:rPr>
              <a:t>                     </a:t>
            </a:r>
          </a:p>
          <a:p>
            <a:pPr>
              <a:spcBef>
                <a:spcPct val="0"/>
              </a:spcBef>
              <a:defRPr/>
            </a:pPr>
            <a:r>
              <a:rPr lang="en-US" altLang="zh-CN" sz="1200" b="1" dirty="0">
                <a:solidFill>
                  <a:srgbClr val="FF0000"/>
                </a:solidFill>
                <a:latin typeface="Arial" pitchFamily="34" charset="0"/>
                <a:ea typeface="宋体" pitchFamily="2" charset="-122"/>
              </a:rPr>
              <a:t>	</a:t>
            </a:r>
            <a:r>
              <a:rPr lang="zh-CN" altLang="en-US" sz="1200" b="1" dirty="0">
                <a:solidFill>
                  <a:srgbClr val="FF0000"/>
                </a:solidFill>
                <a:latin typeface="Arial" pitchFamily="34" charset="0"/>
                <a:ea typeface="宋体" pitchFamily="2" charset="-122"/>
              </a:rPr>
              <a:t>用以促学</a:t>
            </a:r>
          </a:p>
        </p:txBody>
      </p:sp>
      <p:sp>
        <p:nvSpPr>
          <p:cNvPr id="1031" name="Rectangle 7"/>
          <p:cNvSpPr>
            <a:spLocks noChangeArrowheads="1"/>
          </p:cNvSpPr>
          <p:nvPr userDrawn="1"/>
        </p:nvSpPr>
        <p:spPr bwMode="auto">
          <a:xfrm>
            <a:off x="0" y="0"/>
            <a:ext cx="9144000" cy="836613"/>
          </a:xfrm>
          <a:prstGeom prst="rect">
            <a:avLst/>
          </a:prstGeom>
          <a:gradFill rotWithShape="1">
            <a:gsLst>
              <a:gs pos="0">
                <a:srgbClr val="0066FF"/>
              </a:gs>
              <a:gs pos="50000">
                <a:srgbClr val="3399FF"/>
              </a:gs>
              <a:gs pos="100000">
                <a:srgbClr val="0066FF"/>
              </a:gs>
            </a:gsLst>
            <a:lin ang="5400000" scaled="1"/>
          </a:gradFill>
          <a:ln w="9525">
            <a:solidFill>
              <a:schemeClr val="hlink"/>
            </a:solidFill>
            <a:miter lim="800000"/>
            <a:headEnd/>
            <a:tailEnd/>
          </a:ln>
        </p:spPr>
        <p:txBody>
          <a:bodyPr wrap="none" anchor="ctr"/>
          <a:lstStyle/>
          <a:p>
            <a:pPr>
              <a:spcBef>
                <a:spcPct val="0"/>
              </a:spcBef>
              <a:defRPr/>
            </a:pPr>
            <a:endParaRPr lang="zh-CN" altLang="en-US" sz="1800">
              <a:ea typeface="宋体" pitchFamily="2" charset="-122"/>
            </a:endParaRPr>
          </a:p>
        </p:txBody>
      </p:sp>
      <p:sp>
        <p:nvSpPr>
          <p:cNvPr id="344098" name="Text Box 34"/>
          <p:cNvSpPr txBox="1">
            <a:spLocks noChangeArrowheads="1"/>
          </p:cNvSpPr>
          <p:nvPr userDrawn="1"/>
        </p:nvSpPr>
        <p:spPr bwMode="auto">
          <a:xfrm>
            <a:off x="6913563" y="6446838"/>
            <a:ext cx="2122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spcBef>
                <a:spcPct val="50000"/>
              </a:spcBef>
              <a:buClr>
                <a:schemeClr val="accent1"/>
              </a:buClr>
              <a:buFont typeface="Wingdings" pitchFamily="2" charset="2"/>
              <a:buNone/>
            </a:pPr>
            <a:r>
              <a:rPr kumimoji="0" lang="en-US" altLang="zh-CN" sz="1200" b="1">
                <a:solidFill>
                  <a:srgbClr val="FF3300"/>
                </a:solidFill>
                <a:latin typeface="Arial" charset="0"/>
              </a:rPr>
              <a:t>DATABASE@HUST</a:t>
            </a:r>
          </a:p>
        </p:txBody>
      </p:sp>
      <p:pic>
        <p:nvPicPr>
          <p:cNvPr id="344099" name="Picture 35" descr="软件学院院图标"/>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16913" y="0"/>
            <a:ext cx="827087" cy="8366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txStyles>
    <p:titleStyle>
      <a:lvl1pPr algn="ctr" rtl="0" fontAlgn="base">
        <a:spcBef>
          <a:spcPct val="0"/>
        </a:spcBef>
        <a:spcAft>
          <a:spcPct val="0"/>
        </a:spcAft>
        <a:defRPr sz="3600" b="1">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charset="0"/>
        </a:defRPr>
      </a:lvl2pPr>
      <a:lvl3pPr algn="ctr" rtl="0" fontAlgn="base">
        <a:spcBef>
          <a:spcPct val="0"/>
        </a:spcBef>
        <a:spcAft>
          <a:spcPct val="0"/>
        </a:spcAft>
        <a:defRPr sz="3600" b="1">
          <a:solidFill>
            <a:schemeClr val="bg1"/>
          </a:solidFill>
          <a:latin typeface="Arial" charset="0"/>
        </a:defRPr>
      </a:lvl3pPr>
      <a:lvl4pPr algn="ctr" rtl="0" fontAlgn="base">
        <a:spcBef>
          <a:spcPct val="0"/>
        </a:spcBef>
        <a:spcAft>
          <a:spcPct val="0"/>
        </a:spcAft>
        <a:defRPr sz="3600" b="1">
          <a:solidFill>
            <a:schemeClr val="bg1"/>
          </a:solidFill>
          <a:latin typeface="Arial" charset="0"/>
        </a:defRPr>
      </a:lvl4pPr>
      <a:lvl5pPr algn="ctr" rtl="0" fontAlgn="base">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ctrTitle"/>
          </p:nvPr>
        </p:nvSpPr>
        <p:spPr>
          <a:xfrm>
            <a:off x="827088" y="1052513"/>
            <a:ext cx="7777162" cy="1630362"/>
          </a:xfrm>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lstStyle/>
          <a:p>
            <a:r>
              <a:rPr kumimoji="1" lang="zh-CN" altLang="en-US" sz="6000">
                <a:solidFill>
                  <a:schemeClr val="tx2"/>
                </a:solidFill>
                <a:latin typeface="Arial Black" pitchFamily="34" charset="0"/>
                <a:ea typeface="隶书" pitchFamily="49" charset="-122"/>
              </a:rPr>
              <a:t>数据库系统原理</a:t>
            </a:r>
            <a:endParaRPr kumimoji="1" lang="zh-CN" altLang="en-US" sz="3600">
              <a:solidFill>
                <a:schemeClr val="tx2"/>
              </a:solidFill>
              <a:latin typeface="Times New Roman" pitchFamily="18" charset="0"/>
              <a:ea typeface="宋体" charset="-122"/>
            </a:endParaRPr>
          </a:p>
        </p:txBody>
      </p:sp>
      <p:sp>
        <p:nvSpPr>
          <p:cNvPr id="386055" name="Rectangle 7"/>
          <p:cNvSpPr>
            <a:spLocks noChangeArrowheads="1"/>
          </p:cNvSpPr>
          <p:nvPr/>
        </p:nvSpPr>
        <p:spPr bwMode="auto">
          <a:xfrm>
            <a:off x="684213" y="5524500"/>
            <a:ext cx="8064500" cy="6413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ctr">
              <a:spcBef>
                <a:spcPct val="0"/>
              </a:spcBef>
            </a:pPr>
            <a:r>
              <a:rPr lang="en-US" altLang="zh-CN" sz="1800" b="1">
                <a:latin typeface="Times New Roman" pitchFamily="18" charset="0"/>
              </a:rPr>
              <a:t>School of Software Engineering </a:t>
            </a:r>
            <a:br>
              <a:rPr lang="en-US" altLang="zh-CN" sz="1800" b="1">
                <a:latin typeface="Times New Roman" pitchFamily="18" charset="0"/>
              </a:rPr>
            </a:br>
            <a:r>
              <a:rPr lang="en-US" altLang="zh-CN" sz="1800" b="1">
                <a:latin typeface="Times New Roman" pitchFamily="18" charset="0"/>
              </a:rPr>
              <a:t>Huazhong  University of Science &amp; Technolongy</a:t>
            </a:r>
          </a:p>
        </p:txBody>
      </p:sp>
      <p:sp>
        <p:nvSpPr>
          <p:cNvPr id="6" name="AutoShape 4"/>
          <p:cNvSpPr>
            <a:spLocks noChangeArrowheads="1"/>
          </p:cNvSpPr>
          <p:nvPr/>
        </p:nvSpPr>
        <p:spPr bwMode="gray">
          <a:xfrm>
            <a:off x="2098011" y="2989202"/>
            <a:ext cx="5268035" cy="22792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lvl1pPr>
              <a:spcBef>
                <a:spcPct val="0"/>
              </a:spcBef>
              <a:defRPr kumimoji="1" sz="2400">
                <a:solidFill>
                  <a:schemeClr val="tx1"/>
                </a:solidFill>
                <a:latin typeface="Times New Roman" pitchFamily="18" charset="0"/>
                <a:ea typeface="宋体" charset="-122"/>
              </a:defRPr>
            </a:lvl1pPr>
            <a:lvl2pPr marL="742950" indent="-285750">
              <a:spcBef>
                <a:spcPct val="0"/>
              </a:spcBef>
              <a:defRPr kumimoji="1" sz="2400">
                <a:solidFill>
                  <a:schemeClr val="tx1"/>
                </a:solidFill>
                <a:latin typeface="Times New Roman" pitchFamily="18" charset="0"/>
                <a:ea typeface="宋体" charset="-122"/>
              </a:defRPr>
            </a:lvl2pPr>
            <a:lvl3pPr marL="1143000" indent="-228600">
              <a:spcBef>
                <a:spcPct val="0"/>
              </a:spcBef>
              <a:defRPr kumimoji="1" sz="2400">
                <a:solidFill>
                  <a:schemeClr val="tx1"/>
                </a:solidFill>
                <a:latin typeface="Times New Roman" pitchFamily="18" charset="0"/>
                <a:ea typeface="宋体" charset="-122"/>
              </a:defRPr>
            </a:lvl3pPr>
            <a:lvl4pPr marL="1600200" indent="-228600">
              <a:spcBef>
                <a:spcPct val="0"/>
              </a:spcBef>
              <a:defRPr kumimoji="1" sz="2400">
                <a:solidFill>
                  <a:schemeClr val="tx1"/>
                </a:solidFill>
                <a:latin typeface="Times New Roman" pitchFamily="18" charset="0"/>
                <a:ea typeface="宋体" charset="-122"/>
              </a:defRPr>
            </a:lvl4pPr>
            <a:lvl5pPr marL="2057400" indent="-228600">
              <a:spcBef>
                <a:spcPct val="0"/>
              </a:spcBef>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lnSpc>
                <a:spcPct val="130000"/>
              </a:lnSpc>
            </a:pPr>
            <a:r>
              <a:rPr kumimoji="0" lang="zh-CN" altLang="en-US" sz="4000" b="1">
                <a:latin typeface="黑体" pitchFamily="2" charset="-122"/>
                <a:ea typeface="黑体" pitchFamily="2" charset="-122"/>
              </a:rPr>
              <a:t>复 习 课</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Rectangle 4"/>
          <p:cNvSpPr>
            <a:spLocks noGrp="1" noChangeArrowheads="1"/>
          </p:cNvSpPr>
          <p:nvPr>
            <p:ph type="title"/>
          </p:nvPr>
        </p:nvSpPr>
        <p:spPr bwMode="white">
          <a:xfrm>
            <a:off x="34925" y="188913"/>
            <a:ext cx="4017963" cy="5635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a:ea typeface="黑体" pitchFamily="2" charset="-122"/>
              </a:rPr>
              <a:t>概念模型</a:t>
            </a:r>
            <a:r>
              <a:rPr lang="en-US" altLang="zh-CN" sz="3200">
                <a:ea typeface="宋体" charset="-122"/>
              </a:rPr>
              <a:t>&gt; </a:t>
            </a:r>
            <a:r>
              <a:rPr lang="zh-CN" altLang="en-US" sz="3200">
                <a:ea typeface="隶书" pitchFamily="49" charset="-122"/>
              </a:rPr>
              <a:t>一个实例</a:t>
            </a:r>
          </a:p>
        </p:txBody>
      </p:sp>
      <p:pic>
        <p:nvPicPr>
          <p:cNvPr id="414727" name="Picture 7" descr="实例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96975"/>
            <a:ext cx="7620000" cy="484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ChangeArrowheads="1"/>
          </p:cNvSpPr>
          <p:nvPr>
            <p:ph type="title"/>
          </p:nvPr>
        </p:nvSpPr>
        <p:spPr bwMode="auto">
          <a:xfrm>
            <a:off x="34925" y="188913"/>
            <a:ext cx="554355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关系数据模型</a:t>
            </a:r>
            <a:r>
              <a:rPr lang="en-US" altLang="zh-CN" sz="3200">
                <a:ea typeface="宋体" charset="-122"/>
              </a:rPr>
              <a:t>&gt; </a:t>
            </a:r>
            <a:r>
              <a:rPr lang="zh-CN" altLang="en-US" sz="3200">
                <a:latin typeface="隶书" pitchFamily="49" charset="-122"/>
                <a:ea typeface="隶书" pitchFamily="49" charset="-122"/>
              </a:rPr>
              <a:t>数据结构</a:t>
            </a:r>
          </a:p>
        </p:txBody>
      </p:sp>
      <p:sp>
        <p:nvSpPr>
          <p:cNvPr id="139267" name="Rectangle 1027"/>
          <p:cNvSpPr>
            <a:spLocks noGrp="1" noChangeArrowheads="1"/>
          </p:cNvSpPr>
          <p:nvPr>
            <p:ph type="body" idx="1"/>
          </p:nvPr>
        </p:nvSpPr>
        <p:spPr>
          <a:xfrm>
            <a:off x="457200" y="981075"/>
            <a:ext cx="8229600" cy="4495800"/>
          </a:xfrm>
        </p:spPr>
        <p:txBody>
          <a:bodyPr/>
          <a:lstStyle/>
          <a:p>
            <a:pPr lvl="1" algn="just">
              <a:lnSpc>
                <a:spcPct val="130000"/>
              </a:lnSpc>
            </a:pPr>
            <a:r>
              <a:rPr lang="zh-CN" altLang="en-US" sz="2200" b="1">
                <a:ea typeface="宋体" charset="-122"/>
              </a:rPr>
              <a:t>关系</a:t>
            </a:r>
          </a:p>
          <a:p>
            <a:pPr lvl="1" algn="just">
              <a:lnSpc>
                <a:spcPct val="130000"/>
              </a:lnSpc>
            </a:pPr>
            <a:r>
              <a:rPr lang="zh-CN" altLang="en-US" sz="2200" b="1">
                <a:ea typeface="宋体" charset="-122"/>
              </a:rPr>
              <a:t>元组</a:t>
            </a:r>
          </a:p>
          <a:p>
            <a:pPr lvl="1" algn="just">
              <a:lnSpc>
                <a:spcPct val="130000"/>
              </a:lnSpc>
            </a:pPr>
            <a:r>
              <a:rPr lang="zh-CN" altLang="en-US" sz="2200" b="1">
                <a:ea typeface="宋体" charset="-122"/>
              </a:rPr>
              <a:t>属性</a:t>
            </a:r>
          </a:p>
          <a:p>
            <a:pPr lvl="1" algn="just"/>
            <a:r>
              <a:rPr lang="zh-CN" altLang="en-US" sz="2200" b="1">
                <a:ea typeface="宋体" charset="-122"/>
              </a:rPr>
              <a:t>主码（</a:t>
            </a:r>
            <a:r>
              <a:rPr lang="en-US" altLang="zh-CN" sz="2200" b="1">
                <a:ea typeface="宋体" charset="-122"/>
              </a:rPr>
              <a:t>Key</a:t>
            </a:r>
            <a:r>
              <a:rPr lang="zh-CN" altLang="en-US" sz="2200" b="1">
                <a:ea typeface="宋体" charset="-122"/>
              </a:rPr>
              <a:t>）</a:t>
            </a:r>
          </a:p>
          <a:p>
            <a:pPr lvl="1" algn="just"/>
            <a:r>
              <a:rPr lang="zh-CN" altLang="en-US" sz="2200" b="1">
                <a:ea typeface="宋体" charset="-122"/>
              </a:rPr>
              <a:t>域（</a:t>
            </a:r>
            <a:r>
              <a:rPr lang="en-US" altLang="zh-CN" sz="2200" b="1">
                <a:ea typeface="宋体" charset="-122"/>
              </a:rPr>
              <a:t>Domain</a:t>
            </a:r>
            <a:r>
              <a:rPr lang="zh-CN" altLang="en-US" sz="2200" b="1">
                <a:ea typeface="宋体" charset="-122"/>
              </a:rPr>
              <a:t>）</a:t>
            </a:r>
            <a:endParaRPr lang="zh-CN" altLang="en-US" sz="2200">
              <a:ea typeface="宋体" charset="-122"/>
            </a:endParaRPr>
          </a:p>
          <a:p>
            <a:pPr lvl="1" algn="just">
              <a:lnSpc>
                <a:spcPct val="150000"/>
              </a:lnSpc>
            </a:pPr>
            <a:r>
              <a:rPr lang="zh-CN" altLang="en-US" sz="2200" b="1">
                <a:ea typeface="宋体" charset="-122"/>
              </a:rPr>
              <a:t>分量</a:t>
            </a:r>
            <a:endParaRPr lang="zh-CN" altLang="en-US" sz="2200">
              <a:ea typeface="宋体" charset="-122"/>
            </a:endParaRPr>
          </a:p>
          <a:p>
            <a:pPr lvl="1">
              <a:lnSpc>
                <a:spcPct val="140000"/>
              </a:lnSpc>
            </a:pPr>
            <a:r>
              <a:rPr lang="zh-CN" altLang="en-US" sz="2200" b="1">
                <a:ea typeface="宋体" charset="-122"/>
              </a:rPr>
              <a:t>关系模式</a:t>
            </a:r>
          </a:p>
          <a:p>
            <a:pPr lvl="1" algn="just">
              <a:lnSpc>
                <a:spcPct val="130000"/>
              </a:lnSpc>
            </a:pPr>
            <a:endParaRPr lang="en-US" altLang="zh-CN" sz="220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006" name="Rectangle 126"/>
          <p:cNvSpPr>
            <a:spLocks noChangeArrowheads="1"/>
          </p:cNvSpPr>
          <p:nvPr>
            <p:ph type="title"/>
          </p:nvPr>
        </p:nvSpPr>
        <p:spPr bwMode="auto">
          <a:xfrm>
            <a:off x="34925" y="201613"/>
            <a:ext cx="612140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关系数据模型</a:t>
            </a:r>
            <a:r>
              <a:rPr lang="en-US" altLang="zh-CN" sz="3200">
                <a:ea typeface="宋体" charset="-122"/>
              </a:rPr>
              <a:t>&gt;</a:t>
            </a:r>
            <a:endParaRPr lang="en-US" altLang="zh-CN" sz="3200">
              <a:latin typeface="隶书" pitchFamily="49" charset="-122"/>
              <a:ea typeface="隶书" pitchFamily="49" charset="-122"/>
            </a:endParaRPr>
          </a:p>
        </p:txBody>
      </p:sp>
      <p:graphicFrame>
        <p:nvGraphicFramePr>
          <p:cNvPr id="507046" name="Group 166"/>
          <p:cNvGraphicFramePr>
            <a:graphicFrameLocks noGrp="1"/>
          </p:cNvGraphicFramePr>
          <p:nvPr>
            <p:ph idx="1"/>
          </p:nvPr>
        </p:nvGraphicFramePr>
        <p:xfrm>
          <a:off x="457200" y="1614488"/>
          <a:ext cx="8229600" cy="3975100"/>
        </p:xfrm>
        <a:graphic>
          <a:graphicData uri="http://schemas.openxmlformats.org/drawingml/2006/table">
            <a:tbl>
              <a:tblPr/>
              <a:tblGrid>
                <a:gridCol w="3862388"/>
                <a:gridCol w="4367212"/>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关系术语</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一般表格的术语</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关系名</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表名</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关系模式</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表头（表格的描述）</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关系</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（一张）二维表</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元组</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记录或行</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属性</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列</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属性名</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列名</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属性值</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列值</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分量</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一条记录中的一个列值</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非规范关系</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表中有表（大表中嵌有小表）</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7048" name="Line 168"/>
          <p:cNvSpPr>
            <a:spLocks noChangeShapeType="1"/>
          </p:cNvSpPr>
          <p:nvPr/>
        </p:nvSpPr>
        <p:spPr bwMode="auto">
          <a:xfrm>
            <a:off x="468313" y="2781300"/>
            <a:ext cx="8207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ph type="title"/>
          </p:nvPr>
        </p:nvSpPr>
        <p:spPr bwMode="auto">
          <a:xfrm>
            <a:off x="34925" y="187325"/>
            <a:ext cx="8353425" cy="64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a:ea typeface="黑体" pitchFamily="2" charset="-122"/>
              </a:rPr>
              <a:t>关系数据模型</a:t>
            </a:r>
            <a:r>
              <a:rPr lang="zh-CN" altLang="en-US" sz="2800">
                <a:latin typeface="隶书" pitchFamily="49" charset="-122"/>
                <a:ea typeface="黑体" pitchFamily="2" charset="-122"/>
              </a:rPr>
              <a:t>操纵与完整性约束</a:t>
            </a:r>
            <a:endParaRPr lang="zh-CN" altLang="en-US" sz="2800" b="0">
              <a:latin typeface="隶书" pitchFamily="49" charset="-122"/>
              <a:ea typeface="黑体" pitchFamily="2" charset="-122"/>
            </a:endParaRPr>
          </a:p>
        </p:txBody>
      </p:sp>
      <p:sp>
        <p:nvSpPr>
          <p:cNvPr id="131075" name="Rectangle 3"/>
          <p:cNvSpPr>
            <a:spLocks noGrp="1" noChangeArrowheads="1"/>
          </p:cNvSpPr>
          <p:nvPr>
            <p:ph type="body" idx="1"/>
          </p:nvPr>
        </p:nvSpPr>
        <p:spPr>
          <a:xfrm>
            <a:off x="457200" y="981075"/>
            <a:ext cx="8229600" cy="4464050"/>
          </a:xfrm>
        </p:spPr>
        <p:txBody>
          <a:bodyPr/>
          <a:lstStyle/>
          <a:p>
            <a:pPr algn="just">
              <a:lnSpc>
                <a:spcPct val="140000"/>
              </a:lnSpc>
              <a:spcAft>
                <a:spcPct val="20000"/>
              </a:spcAft>
            </a:pPr>
            <a:r>
              <a:rPr lang="zh-CN" altLang="en-US" sz="1800" b="1">
                <a:ea typeface="宋体" charset="-122"/>
              </a:rPr>
              <a:t>数据操作是集合操作，操作对象和操作结果都是关系</a:t>
            </a:r>
          </a:p>
          <a:p>
            <a:pPr lvl="1" algn="just">
              <a:lnSpc>
                <a:spcPct val="135000"/>
              </a:lnSpc>
              <a:spcAft>
                <a:spcPct val="20000"/>
              </a:spcAft>
            </a:pPr>
            <a:r>
              <a:rPr lang="zh-CN" altLang="en-US" sz="1600" b="1">
                <a:ea typeface="宋体" charset="-122"/>
              </a:rPr>
              <a:t>查询</a:t>
            </a:r>
          </a:p>
          <a:p>
            <a:pPr lvl="1" algn="just">
              <a:lnSpc>
                <a:spcPct val="135000"/>
              </a:lnSpc>
              <a:spcAft>
                <a:spcPct val="20000"/>
              </a:spcAft>
            </a:pPr>
            <a:r>
              <a:rPr lang="zh-CN" altLang="en-US" sz="1600" b="1">
                <a:ea typeface="宋体" charset="-122"/>
              </a:rPr>
              <a:t>插入</a:t>
            </a:r>
          </a:p>
          <a:p>
            <a:pPr lvl="1" algn="just">
              <a:lnSpc>
                <a:spcPct val="135000"/>
              </a:lnSpc>
              <a:spcAft>
                <a:spcPct val="20000"/>
              </a:spcAft>
            </a:pPr>
            <a:r>
              <a:rPr lang="zh-CN" altLang="en-US" sz="1600" b="1">
                <a:ea typeface="宋体" charset="-122"/>
              </a:rPr>
              <a:t>删除</a:t>
            </a:r>
          </a:p>
          <a:p>
            <a:pPr lvl="1" algn="just">
              <a:lnSpc>
                <a:spcPct val="135000"/>
              </a:lnSpc>
              <a:spcAft>
                <a:spcPct val="20000"/>
              </a:spcAft>
            </a:pPr>
            <a:r>
              <a:rPr lang="zh-CN" altLang="en-US" sz="1600" b="1">
                <a:ea typeface="宋体" charset="-122"/>
              </a:rPr>
              <a:t>更新</a:t>
            </a:r>
            <a:endParaRPr lang="zh-CN" altLang="en-US" sz="1600">
              <a:ea typeface="宋体" charset="-122"/>
            </a:endParaRPr>
          </a:p>
          <a:p>
            <a:pPr lvl="1" algn="just">
              <a:lnSpc>
                <a:spcPct val="135000"/>
              </a:lnSpc>
              <a:spcAft>
                <a:spcPct val="20000"/>
              </a:spcAft>
              <a:buFont typeface="Wingdings" pitchFamily="2" charset="2"/>
              <a:buNone/>
            </a:pPr>
            <a:r>
              <a:rPr lang="zh-CN" altLang="en-US" sz="1600">
                <a:ea typeface="宋体" charset="-122"/>
              </a:rPr>
              <a:t>完整性约束：</a:t>
            </a:r>
          </a:p>
          <a:p>
            <a:pPr lvl="1" algn="just">
              <a:lnSpc>
                <a:spcPct val="190000"/>
              </a:lnSpc>
            </a:pPr>
            <a:r>
              <a:rPr lang="zh-CN" altLang="en-US" sz="1600" b="1">
                <a:ea typeface="宋体" charset="-122"/>
              </a:rPr>
              <a:t>实体完整性</a:t>
            </a:r>
          </a:p>
          <a:p>
            <a:pPr lvl="1" algn="just">
              <a:lnSpc>
                <a:spcPct val="190000"/>
              </a:lnSpc>
            </a:pPr>
            <a:r>
              <a:rPr lang="zh-CN" altLang="en-US" sz="1600" b="1">
                <a:ea typeface="宋体" charset="-122"/>
              </a:rPr>
              <a:t>参照完整性</a:t>
            </a:r>
          </a:p>
          <a:p>
            <a:pPr lvl="1" algn="just">
              <a:lnSpc>
                <a:spcPct val="190000"/>
              </a:lnSpc>
            </a:pPr>
            <a:r>
              <a:rPr lang="zh-CN" altLang="en-US" sz="1600" b="1">
                <a:ea typeface="宋体" charset="-122"/>
              </a:rPr>
              <a:t>用户定义的完整性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ph type="title"/>
          </p:nvPr>
        </p:nvSpPr>
        <p:spPr bwMode="auto">
          <a:xfrm>
            <a:off x="34925" y="188913"/>
            <a:ext cx="5329238"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a:ea typeface="黑体" pitchFamily="2" charset="-122"/>
              </a:rPr>
              <a:t>关系数据模型的</a:t>
            </a:r>
            <a:r>
              <a:rPr lang="zh-CN" altLang="en-US" sz="2800" b="0">
                <a:ea typeface="黑体" pitchFamily="2" charset="-122"/>
              </a:rPr>
              <a:t>优缺点</a:t>
            </a:r>
          </a:p>
        </p:txBody>
      </p:sp>
      <p:sp>
        <p:nvSpPr>
          <p:cNvPr id="133123" name="Rectangle 3"/>
          <p:cNvSpPr>
            <a:spLocks noGrp="1" noChangeArrowheads="1"/>
          </p:cNvSpPr>
          <p:nvPr>
            <p:ph type="body" idx="1"/>
          </p:nvPr>
        </p:nvSpPr>
        <p:spPr>
          <a:xfrm>
            <a:off x="250825" y="1052513"/>
            <a:ext cx="8435975" cy="5040312"/>
          </a:xfrm>
        </p:spPr>
        <p:txBody>
          <a:bodyPr/>
          <a:lstStyle/>
          <a:p>
            <a:pPr algn="just"/>
            <a:r>
              <a:rPr lang="zh-CN" altLang="en-US" sz="2400" b="1">
                <a:ea typeface="宋体" charset="-122"/>
              </a:rPr>
              <a:t>优点</a:t>
            </a:r>
          </a:p>
          <a:p>
            <a:pPr lvl="1" algn="just">
              <a:lnSpc>
                <a:spcPct val="125000"/>
              </a:lnSpc>
              <a:spcBef>
                <a:spcPct val="0"/>
              </a:spcBef>
            </a:pPr>
            <a:r>
              <a:rPr lang="zh-CN" altLang="en-US" sz="2000" b="1">
                <a:ea typeface="宋体" charset="-122"/>
              </a:rPr>
              <a:t>建立在严格的数学概念的基础上</a:t>
            </a:r>
          </a:p>
          <a:p>
            <a:pPr lvl="1" algn="just">
              <a:lnSpc>
                <a:spcPct val="125000"/>
              </a:lnSpc>
              <a:spcBef>
                <a:spcPct val="0"/>
              </a:spcBef>
            </a:pPr>
            <a:r>
              <a:rPr lang="zh-CN" altLang="en-US" sz="2000" b="1">
                <a:ea typeface="宋体" charset="-122"/>
              </a:rPr>
              <a:t>概念单一</a:t>
            </a:r>
          </a:p>
          <a:p>
            <a:pPr lvl="2" algn="just">
              <a:lnSpc>
                <a:spcPct val="125000"/>
              </a:lnSpc>
              <a:spcBef>
                <a:spcPct val="0"/>
              </a:spcBef>
            </a:pPr>
            <a:r>
              <a:rPr lang="zh-CN" altLang="en-US" sz="1800">
                <a:ea typeface="宋体" charset="-122"/>
              </a:rPr>
              <a:t>实体和各类联系都用关系</a:t>
            </a:r>
            <a:r>
              <a:rPr lang="en-US" altLang="zh-CN" sz="1800">
                <a:ea typeface="宋体" charset="-122"/>
              </a:rPr>
              <a:t>(</a:t>
            </a:r>
            <a:r>
              <a:rPr lang="zh-CN" altLang="en-US" sz="1800">
                <a:ea typeface="宋体" charset="-122"/>
              </a:rPr>
              <a:t>即表</a:t>
            </a:r>
            <a:r>
              <a:rPr lang="en-US" altLang="zh-CN" sz="1800">
                <a:ea typeface="宋体" charset="-122"/>
              </a:rPr>
              <a:t>)</a:t>
            </a:r>
            <a:r>
              <a:rPr lang="zh-CN" altLang="en-US" sz="1800">
                <a:ea typeface="宋体" charset="-122"/>
              </a:rPr>
              <a:t>来表示</a:t>
            </a:r>
          </a:p>
          <a:p>
            <a:pPr lvl="2" algn="just">
              <a:lnSpc>
                <a:spcPct val="125000"/>
              </a:lnSpc>
              <a:spcBef>
                <a:spcPct val="0"/>
              </a:spcBef>
            </a:pPr>
            <a:r>
              <a:rPr lang="zh-CN" altLang="en-US" sz="1800">
                <a:ea typeface="宋体" charset="-122"/>
              </a:rPr>
              <a:t>对数据的检索结果也是关系</a:t>
            </a:r>
          </a:p>
          <a:p>
            <a:pPr lvl="1" algn="just">
              <a:lnSpc>
                <a:spcPct val="125000"/>
              </a:lnSpc>
              <a:spcBef>
                <a:spcPct val="0"/>
              </a:spcBef>
            </a:pPr>
            <a:r>
              <a:rPr lang="zh-CN" altLang="en-US" sz="2000" b="1">
                <a:ea typeface="宋体" charset="-122"/>
              </a:rPr>
              <a:t>关系模型的存取路径对用户透明</a:t>
            </a:r>
          </a:p>
          <a:p>
            <a:pPr lvl="2" algn="just">
              <a:lnSpc>
                <a:spcPct val="125000"/>
              </a:lnSpc>
              <a:spcBef>
                <a:spcPct val="0"/>
              </a:spcBef>
            </a:pPr>
            <a:r>
              <a:rPr lang="zh-CN" altLang="en-US" sz="1800">
                <a:ea typeface="宋体" charset="-122"/>
              </a:rPr>
              <a:t>具有更高的数据独立性，更好的安全保密性</a:t>
            </a:r>
          </a:p>
          <a:p>
            <a:pPr lvl="2" algn="just">
              <a:lnSpc>
                <a:spcPct val="125000"/>
              </a:lnSpc>
              <a:spcBef>
                <a:spcPct val="0"/>
              </a:spcBef>
            </a:pPr>
            <a:r>
              <a:rPr lang="zh-CN" altLang="en-US" sz="1800">
                <a:ea typeface="宋体" charset="-122"/>
              </a:rPr>
              <a:t>简化了程序员的工作和数据库开发建立的工作</a:t>
            </a:r>
          </a:p>
          <a:p>
            <a:pPr algn="just">
              <a:lnSpc>
                <a:spcPct val="125000"/>
              </a:lnSpc>
              <a:spcBef>
                <a:spcPct val="0"/>
              </a:spcBef>
            </a:pPr>
            <a:r>
              <a:rPr lang="zh-CN" altLang="en-US" sz="2400" b="1">
                <a:ea typeface="宋体" charset="-122"/>
              </a:rPr>
              <a:t>缺点</a:t>
            </a:r>
          </a:p>
          <a:p>
            <a:pPr lvl="1" algn="just">
              <a:lnSpc>
                <a:spcPct val="125000"/>
              </a:lnSpc>
              <a:spcBef>
                <a:spcPct val="0"/>
              </a:spcBef>
            </a:pPr>
            <a:r>
              <a:rPr lang="zh-CN" altLang="en-US" sz="2000">
                <a:ea typeface="宋体" charset="-122"/>
              </a:rPr>
              <a:t>存取路径对用户透明导致查询效率往往不如非</a:t>
            </a:r>
          </a:p>
          <a:p>
            <a:pPr lvl="1" algn="just">
              <a:lnSpc>
                <a:spcPct val="125000"/>
              </a:lnSpc>
              <a:spcBef>
                <a:spcPct val="0"/>
              </a:spcBef>
              <a:buFont typeface="Wingdings" pitchFamily="2" charset="2"/>
              <a:buNone/>
            </a:pPr>
            <a:r>
              <a:rPr lang="zh-CN" altLang="en-US" sz="2000">
                <a:ea typeface="宋体" charset="-122"/>
              </a:rPr>
              <a:t>    关系数据模型</a:t>
            </a:r>
          </a:p>
          <a:p>
            <a:pPr lvl="1" algn="just">
              <a:lnSpc>
                <a:spcPct val="125000"/>
              </a:lnSpc>
              <a:spcBef>
                <a:spcPct val="0"/>
              </a:spcBef>
            </a:pPr>
            <a:r>
              <a:rPr lang="zh-CN" altLang="en-US" sz="2000">
                <a:ea typeface="宋体" charset="-122"/>
              </a:rPr>
              <a:t>为提高性能，必须对用户的查询请求进行优化</a:t>
            </a:r>
          </a:p>
          <a:p>
            <a:pPr lvl="1" algn="just">
              <a:lnSpc>
                <a:spcPct val="125000"/>
              </a:lnSpc>
              <a:spcBef>
                <a:spcPct val="0"/>
              </a:spcBef>
              <a:buFont typeface="Wingdings" pitchFamily="2" charset="2"/>
              <a:buNone/>
            </a:pPr>
            <a:r>
              <a:rPr lang="zh-CN" altLang="en-US" sz="2000">
                <a:ea typeface="宋体" charset="-122"/>
              </a:rPr>
              <a:t>    增加了开发</a:t>
            </a:r>
            <a:r>
              <a:rPr lang="en-US" altLang="zh-CN" sz="2000">
                <a:ea typeface="宋体" charset="-122"/>
              </a:rPr>
              <a:t>DBMS</a:t>
            </a:r>
            <a:r>
              <a:rPr lang="zh-CN" altLang="en-US" sz="2000">
                <a:ea typeface="宋体" charset="-122"/>
              </a:rPr>
              <a:t>的难度</a:t>
            </a:r>
            <a:endParaRPr lang="zh-CN" altLang="en-US" sz="180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26"/>
          <p:cNvSpPr>
            <a:spLocks noChangeArrowheads="1"/>
          </p:cNvSpPr>
          <p:nvPr>
            <p:ph type="title"/>
          </p:nvPr>
        </p:nvSpPr>
        <p:spPr bwMode="auto">
          <a:xfrm>
            <a:off x="107950" y="128588"/>
            <a:ext cx="739140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数据库系统的三级模式结构及二级映像</a:t>
            </a:r>
          </a:p>
        </p:txBody>
      </p:sp>
      <p:sp>
        <p:nvSpPr>
          <p:cNvPr id="453634" name="Rectangle 2050"/>
          <p:cNvSpPr>
            <a:spLocks noGrp="1" noChangeArrowheads="1"/>
          </p:cNvSpPr>
          <p:nvPr>
            <p:ph type="body" idx="1"/>
          </p:nvPr>
        </p:nvSpPr>
        <p:spPr>
          <a:xfrm>
            <a:off x="2843213" y="5948363"/>
            <a:ext cx="3097212" cy="288925"/>
          </a:xfrm>
        </p:spPr>
        <p:txBody>
          <a:bodyPr/>
          <a:lstStyle/>
          <a:p>
            <a:pPr>
              <a:lnSpc>
                <a:spcPct val="80000"/>
              </a:lnSpc>
              <a:buFont typeface="Wingdings" pitchFamily="2" charset="2"/>
              <a:buNone/>
            </a:pPr>
            <a:r>
              <a:rPr lang="zh-CN" altLang="en-US" sz="1800" b="1">
                <a:ea typeface="宋体" charset="-122"/>
              </a:rPr>
              <a:t>数据库系统的三级模式结构</a:t>
            </a:r>
            <a:r>
              <a:rPr lang="zh-CN" altLang="en-US" sz="1800">
                <a:ea typeface="宋体" charset="-122"/>
              </a:rPr>
              <a:t> </a:t>
            </a:r>
          </a:p>
        </p:txBody>
      </p:sp>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908050"/>
            <a:ext cx="5616575"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type="body" idx="1"/>
          </p:nvPr>
        </p:nvSpPr>
        <p:spPr>
          <a:xfrm>
            <a:off x="338138" y="1052513"/>
            <a:ext cx="6465887" cy="2736850"/>
          </a:xfrm>
        </p:spPr>
        <p:txBody>
          <a:bodyPr/>
          <a:lstStyle/>
          <a:p>
            <a:pPr lvl="1">
              <a:lnSpc>
                <a:spcPct val="140000"/>
              </a:lnSpc>
              <a:buFont typeface="Wingdings" pitchFamily="2" charset="2"/>
              <a:buChar char="Ø"/>
            </a:pPr>
            <a:r>
              <a:rPr lang="en-US" altLang="zh-CN" b="1">
                <a:ea typeface="宋体" charset="-122"/>
              </a:rPr>
              <a:t>  </a:t>
            </a:r>
            <a:r>
              <a:rPr lang="zh-CN" altLang="en-US" b="1">
                <a:ea typeface="宋体" charset="-122"/>
              </a:rPr>
              <a:t>关系数据结构及形式化定义</a:t>
            </a:r>
          </a:p>
          <a:p>
            <a:pPr lvl="1">
              <a:lnSpc>
                <a:spcPct val="140000"/>
              </a:lnSpc>
              <a:buFont typeface="Wingdings" pitchFamily="2" charset="2"/>
              <a:buChar char="Ø"/>
            </a:pPr>
            <a:r>
              <a:rPr lang="zh-CN" altLang="en-US" b="1">
                <a:ea typeface="宋体" charset="-122"/>
              </a:rPr>
              <a:t>  关系操作</a:t>
            </a:r>
          </a:p>
          <a:p>
            <a:pPr lvl="1">
              <a:lnSpc>
                <a:spcPct val="140000"/>
              </a:lnSpc>
              <a:buFont typeface="Wingdings" pitchFamily="2" charset="2"/>
              <a:buChar char="Ø"/>
            </a:pPr>
            <a:r>
              <a:rPr lang="zh-CN" altLang="en-US" b="1">
                <a:ea typeface="宋体" charset="-122"/>
              </a:rPr>
              <a:t>  关系的完整性</a:t>
            </a:r>
          </a:p>
          <a:p>
            <a:pPr lvl="1">
              <a:lnSpc>
                <a:spcPct val="140000"/>
              </a:lnSpc>
              <a:buFont typeface="Wingdings" pitchFamily="2" charset="2"/>
              <a:buChar char="Ø"/>
            </a:pPr>
            <a:r>
              <a:rPr lang="zh-CN" altLang="en-US" b="1">
                <a:ea typeface="宋体" charset="-122"/>
              </a:rPr>
              <a:t>  关系代数</a:t>
            </a:r>
          </a:p>
        </p:txBody>
      </p:sp>
      <p:sp>
        <p:nvSpPr>
          <p:cNvPr id="596994" name="Rectangle 2"/>
          <p:cNvSpPr>
            <a:spLocks noChangeArrowheads="1"/>
          </p:cNvSpPr>
          <p:nvPr>
            <p:ph type="title"/>
          </p:nvPr>
        </p:nvSpPr>
        <p:spPr bwMode="auto">
          <a:xfrm>
            <a:off x="-36513" y="115888"/>
            <a:ext cx="4103688"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第二讲 关系数据库</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ChangeArrowheads="1"/>
          </p:cNvSpPr>
          <p:nvPr>
            <p:ph type="title"/>
          </p:nvPr>
        </p:nvSpPr>
        <p:spPr bwMode="auto">
          <a:xfrm>
            <a:off x="34925" y="188913"/>
            <a:ext cx="5400675"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关系模式</a:t>
            </a:r>
            <a:endParaRPr lang="zh-CN" altLang="en-US" sz="3200">
              <a:latin typeface="隶书" pitchFamily="49" charset="-122"/>
              <a:ea typeface="隶书" pitchFamily="49" charset="-122"/>
            </a:endParaRPr>
          </a:p>
        </p:txBody>
      </p:sp>
      <p:sp>
        <p:nvSpPr>
          <p:cNvPr id="598019" name="Rectangle 3"/>
          <p:cNvSpPr>
            <a:spLocks noGrp="1" noChangeArrowheads="1"/>
          </p:cNvSpPr>
          <p:nvPr>
            <p:ph type="body" idx="1"/>
          </p:nvPr>
        </p:nvSpPr>
        <p:spPr>
          <a:xfrm>
            <a:off x="457200" y="981075"/>
            <a:ext cx="8229600" cy="3168650"/>
          </a:xfrm>
        </p:spPr>
        <p:txBody>
          <a:bodyPr/>
          <a:lstStyle/>
          <a:p>
            <a:pPr algn="just">
              <a:buFont typeface="Wingdings" pitchFamily="2" charset="2"/>
              <a:buNone/>
            </a:pPr>
            <a:r>
              <a:rPr lang="zh-CN" altLang="en-US" sz="2400">
                <a:ea typeface="宋体" charset="-122"/>
              </a:rPr>
              <a:t>关系模式可以形式化地表示为：</a:t>
            </a:r>
          </a:p>
          <a:p>
            <a:pPr lvl="1" algn="just">
              <a:lnSpc>
                <a:spcPct val="120000"/>
              </a:lnSpc>
              <a:buFont typeface="Wingdings" pitchFamily="2" charset="2"/>
              <a:buNone/>
            </a:pPr>
            <a:r>
              <a:rPr lang="zh-CN" altLang="en-US" b="1">
                <a:solidFill>
                  <a:srgbClr val="79710F"/>
                </a:solidFill>
                <a:ea typeface="宋体" charset="-122"/>
              </a:rPr>
              <a:t>    </a:t>
            </a:r>
            <a:r>
              <a:rPr lang="zh-CN" altLang="en-US" b="1" i="1">
                <a:solidFill>
                  <a:srgbClr val="79710F"/>
                </a:solidFill>
                <a:ea typeface="宋体" charset="-122"/>
              </a:rPr>
              <a:t>	</a:t>
            </a:r>
            <a:r>
              <a:rPr lang="en-US" altLang="zh-CN" b="1" i="1">
                <a:solidFill>
                  <a:srgbClr val="79710F"/>
                </a:solidFill>
                <a:ea typeface="宋体" charset="-122"/>
              </a:rPr>
              <a:t>R</a:t>
            </a:r>
            <a:r>
              <a:rPr lang="zh-CN" altLang="en-US" b="1">
                <a:solidFill>
                  <a:srgbClr val="79710F"/>
                </a:solidFill>
                <a:ea typeface="宋体" charset="-122"/>
              </a:rPr>
              <a:t>（</a:t>
            </a:r>
            <a:r>
              <a:rPr lang="en-US" altLang="zh-CN" b="1" i="1">
                <a:solidFill>
                  <a:srgbClr val="79710F"/>
                </a:solidFill>
                <a:ea typeface="宋体" charset="-122"/>
              </a:rPr>
              <a:t>U</a:t>
            </a:r>
            <a:r>
              <a:rPr lang="zh-CN" altLang="en-US" b="1" i="1">
                <a:solidFill>
                  <a:srgbClr val="79710F"/>
                </a:solidFill>
                <a:ea typeface="宋体" charset="-122"/>
              </a:rPr>
              <a:t>，</a:t>
            </a:r>
            <a:r>
              <a:rPr lang="en-US" altLang="zh-CN" b="1" i="1">
                <a:solidFill>
                  <a:srgbClr val="79710F"/>
                </a:solidFill>
                <a:ea typeface="宋体" charset="-122"/>
              </a:rPr>
              <a:t>D</a:t>
            </a:r>
            <a:r>
              <a:rPr lang="zh-CN" altLang="en-US" b="1" i="1">
                <a:solidFill>
                  <a:srgbClr val="79710F"/>
                </a:solidFill>
                <a:ea typeface="宋体" charset="-122"/>
              </a:rPr>
              <a:t>，</a:t>
            </a:r>
            <a:r>
              <a:rPr lang="en-US" altLang="zh-CN" b="1" i="1">
                <a:solidFill>
                  <a:srgbClr val="79710F"/>
                </a:solidFill>
                <a:ea typeface="宋体" charset="-122"/>
              </a:rPr>
              <a:t>DOM</a:t>
            </a:r>
            <a:r>
              <a:rPr lang="zh-CN" altLang="en-US" b="1" i="1">
                <a:solidFill>
                  <a:srgbClr val="79710F"/>
                </a:solidFill>
                <a:ea typeface="宋体" charset="-122"/>
              </a:rPr>
              <a:t>，</a:t>
            </a:r>
            <a:r>
              <a:rPr lang="en-US" altLang="zh-CN" b="1" i="1">
                <a:solidFill>
                  <a:srgbClr val="79710F"/>
                </a:solidFill>
                <a:ea typeface="宋体" charset="-122"/>
              </a:rPr>
              <a:t>F</a:t>
            </a:r>
            <a:r>
              <a:rPr lang="zh-CN" altLang="en-US" b="1">
                <a:solidFill>
                  <a:srgbClr val="79710F"/>
                </a:solidFill>
                <a:ea typeface="宋体" charset="-122"/>
              </a:rPr>
              <a:t>）</a:t>
            </a:r>
            <a:endParaRPr lang="zh-CN" altLang="en-US" sz="2000" b="1">
              <a:solidFill>
                <a:srgbClr val="79710F"/>
              </a:solidFill>
              <a:ea typeface="宋体" charset="-122"/>
            </a:endParaRPr>
          </a:p>
          <a:p>
            <a:pPr lvl="1" algn="just">
              <a:lnSpc>
                <a:spcPct val="120000"/>
              </a:lnSpc>
              <a:buFont typeface="Wingdings" pitchFamily="2" charset="2"/>
              <a:buNone/>
            </a:pPr>
            <a:r>
              <a:rPr lang="zh-CN" altLang="en-US" sz="2000" i="1">
                <a:ea typeface="宋体" charset="-122"/>
              </a:rPr>
              <a:t>		</a:t>
            </a:r>
            <a:r>
              <a:rPr lang="en-US" altLang="zh-CN" sz="2000" i="1">
                <a:ea typeface="宋体" charset="-122"/>
              </a:rPr>
              <a:t>R       </a:t>
            </a:r>
            <a:r>
              <a:rPr lang="zh-CN" altLang="en-US" sz="2000">
                <a:ea typeface="宋体" charset="-122"/>
              </a:rPr>
              <a:t>关系名</a:t>
            </a:r>
          </a:p>
          <a:p>
            <a:pPr lvl="1" algn="just">
              <a:lnSpc>
                <a:spcPct val="120000"/>
              </a:lnSpc>
              <a:buFont typeface="Wingdings" pitchFamily="2" charset="2"/>
              <a:buNone/>
            </a:pPr>
            <a:r>
              <a:rPr lang="zh-CN" altLang="en-US" sz="2000" i="1">
                <a:ea typeface="宋体" charset="-122"/>
              </a:rPr>
              <a:t>		</a:t>
            </a:r>
            <a:r>
              <a:rPr lang="en-US" altLang="zh-CN" sz="2000" i="1">
                <a:ea typeface="宋体" charset="-122"/>
              </a:rPr>
              <a:t>U</a:t>
            </a:r>
            <a:r>
              <a:rPr lang="en-US" altLang="zh-CN" sz="2000">
                <a:ea typeface="宋体" charset="-122"/>
              </a:rPr>
              <a:t>       </a:t>
            </a:r>
            <a:r>
              <a:rPr lang="zh-CN" altLang="en-US" sz="2000">
                <a:ea typeface="宋体" charset="-122"/>
              </a:rPr>
              <a:t>组成该关系的属性名集合</a:t>
            </a:r>
          </a:p>
          <a:p>
            <a:pPr lvl="1" algn="just">
              <a:lnSpc>
                <a:spcPct val="120000"/>
              </a:lnSpc>
              <a:buFont typeface="Wingdings" pitchFamily="2" charset="2"/>
              <a:buNone/>
            </a:pPr>
            <a:r>
              <a:rPr lang="zh-CN" altLang="en-US" sz="2000" i="1">
                <a:ea typeface="宋体" charset="-122"/>
              </a:rPr>
              <a:t>		</a:t>
            </a:r>
            <a:r>
              <a:rPr lang="en-US" altLang="zh-CN" sz="2000" i="1">
                <a:ea typeface="宋体" charset="-122"/>
              </a:rPr>
              <a:t>D</a:t>
            </a:r>
            <a:r>
              <a:rPr lang="en-US" altLang="zh-CN" sz="2000">
                <a:ea typeface="宋体" charset="-122"/>
              </a:rPr>
              <a:t>       </a:t>
            </a:r>
            <a:r>
              <a:rPr lang="zh-CN" altLang="en-US" sz="2000">
                <a:ea typeface="宋体" charset="-122"/>
              </a:rPr>
              <a:t>属性组</a:t>
            </a:r>
            <a:r>
              <a:rPr lang="en-US" altLang="zh-CN" sz="2000" i="1">
                <a:ea typeface="宋体" charset="-122"/>
              </a:rPr>
              <a:t>U</a:t>
            </a:r>
            <a:r>
              <a:rPr lang="zh-CN" altLang="en-US" sz="2000">
                <a:ea typeface="宋体" charset="-122"/>
              </a:rPr>
              <a:t>中属性所来自的域</a:t>
            </a:r>
          </a:p>
          <a:p>
            <a:pPr lvl="1" algn="just">
              <a:lnSpc>
                <a:spcPct val="120000"/>
              </a:lnSpc>
              <a:buFont typeface="Wingdings" pitchFamily="2" charset="2"/>
              <a:buNone/>
            </a:pPr>
            <a:r>
              <a:rPr lang="zh-CN" altLang="en-US" sz="2000">
                <a:ea typeface="宋体" charset="-122"/>
              </a:rPr>
              <a:t>		</a:t>
            </a:r>
            <a:r>
              <a:rPr lang="en-US" altLang="zh-CN" sz="2000">
                <a:ea typeface="宋体" charset="-122"/>
              </a:rPr>
              <a:t>DOM  </a:t>
            </a:r>
            <a:r>
              <a:rPr lang="zh-CN" altLang="en-US" sz="2000">
                <a:ea typeface="宋体" charset="-122"/>
              </a:rPr>
              <a:t>属性向域的映象集合</a:t>
            </a:r>
          </a:p>
          <a:p>
            <a:pPr lvl="1" algn="just">
              <a:lnSpc>
                <a:spcPct val="120000"/>
              </a:lnSpc>
              <a:buFont typeface="Wingdings" pitchFamily="2" charset="2"/>
              <a:buNone/>
            </a:pPr>
            <a:r>
              <a:rPr lang="zh-CN" altLang="en-US" sz="2000" i="1">
                <a:ea typeface="宋体" charset="-122"/>
              </a:rPr>
              <a:t>		</a:t>
            </a:r>
            <a:r>
              <a:rPr lang="en-US" altLang="zh-CN" sz="2000" i="1">
                <a:ea typeface="宋体" charset="-122"/>
              </a:rPr>
              <a:t>F</a:t>
            </a:r>
            <a:r>
              <a:rPr lang="en-US" altLang="zh-CN" sz="2000">
                <a:ea typeface="宋体" charset="-122"/>
              </a:rPr>
              <a:t>        </a:t>
            </a:r>
            <a:r>
              <a:rPr lang="zh-CN" altLang="en-US" sz="2000">
                <a:ea typeface="宋体" charset="-122"/>
              </a:rPr>
              <a:t>属性间的数据依赖关系集合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ChangeArrowheads="1"/>
          </p:cNvSpPr>
          <p:nvPr>
            <p:ph type="title"/>
          </p:nvPr>
        </p:nvSpPr>
        <p:spPr bwMode="auto">
          <a:xfrm>
            <a:off x="34925" y="188913"/>
            <a:ext cx="5329238"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关系操作</a:t>
            </a:r>
            <a:endParaRPr lang="zh-CN" altLang="en-US" sz="3200">
              <a:latin typeface="隶书" pitchFamily="49" charset="-122"/>
              <a:ea typeface="隶书" pitchFamily="49" charset="-122"/>
            </a:endParaRPr>
          </a:p>
        </p:txBody>
      </p:sp>
      <p:sp>
        <p:nvSpPr>
          <p:cNvPr id="599043" name="Rectangle 3"/>
          <p:cNvSpPr>
            <a:spLocks noGrp="1" noChangeArrowheads="1"/>
          </p:cNvSpPr>
          <p:nvPr>
            <p:ph type="body" idx="1"/>
          </p:nvPr>
        </p:nvSpPr>
        <p:spPr>
          <a:xfrm>
            <a:off x="457200" y="908050"/>
            <a:ext cx="8458200" cy="4495800"/>
          </a:xfrm>
        </p:spPr>
        <p:txBody>
          <a:bodyPr/>
          <a:lstStyle/>
          <a:p>
            <a:pPr algn="just">
              <a:lnSpc>
                <a:spcPct val="130000"/>
              </a:lnSpc>
            </a:pPr>
            <a:r>
              <a:rPr lang="en-US" altLang="zh-CN" sz="2400">
                <a:ea typeface="宋体" charset="-122"/>
              </a:rPr>
              <a:t> </a:t>
            </a:r>
            <a:r>
              <a:rPr lang="zh-CN" altLang="en-US">
                <a:ea typeface="宋体" charset="-122"/>
              </a:rPr>
              <a:t>常用的关系操作</a:t>
            </a:r>
          </a:p>
          <a:p>
            <a:pPr lvl="1" algn="just">
              <a:lnSpc>
                <a:spcPct val="130000"/>
              </a:lnSpc>
            </a:pPr>
            <a:r>
              <a:rPr lang="zh-CN" altLang="en-US" sz="2000">
                <a:ea typeface="宋体" charset="-122"/>
              </a:rPr>
              <a:t>查询：选择、投影、连接、除、并、交、差</a:t>
            </a:r>
          </a:p>
          <a:p>
            <a:pPr lvl="1" algn="just">
              <a:lnSpc>
                <a:spcPct val="130000"/>
              </a:lnSpc>
            </a:pPr>
            <a:r>
              <a:rPr lang="zh-CN" altLang="en-US" sz="2000">
                <a:ea typeface="宋体" charset="-122"/>
              </a:rPr>
              <a:t>数据更新：插入、删除、修改</a:t>
            </a:r>
          </a:p>
          <a:p>
            <a:pPr lvl="1" algn="just">
              <a:lnSpc>
                <a:spcPct val="130000"/>
              </a:lnSpc>
            </a:pPr>
            <a:r>
              <a:rPr lang="zh-CN" altLang="en-US" sz="2000">
                <a:ea typeface="宋体" charset="-122"/>
              </a:rPr>
              <a:t>查询的表达能力是其中最主要的部分</a:t>
            </a:r>
          </a:p>
          <a:p>
            <a:pPr lvl="1" algn="just">
              <a:lnSpc>
                <a:spcPct val="130000"/>
              </a:lnSpc>
            </a:pPr>
            <a:r>
              <a:rPr lang="zh-CN" altLang="en-US" sz="2000">
                <a:ea typeface="宋体" charset="-122"/>
              </a:rPr>
              <a:t>选择、投影、并、差、笛卡尔基是</a:t>
            </a:r>
            <a:r>
              <a:rPr lang="en-US" altLang="zh-CN" sz="2000">
                <a:ea typeface="宋体" charset="-122"/>
              </a:rPr>
              <a:t>5</a:t>
            </a:r>
            <a:r>
              <a:rPr lang="zh-CN" altLang="en-US" sz="2000">
                <a:ea typeface="宋体" charset="-122"/>
              </a:rPr>
              <a:t>种基本操作</a:t>
            </a:r>
          </a:p>
          <a:p>
            <a:pPr algn="just">
              <a:lnSpc>
                <a:spcPct val="180000"/>
              </a:lnSpc>
            </a:pPr>
            <a:r>
              <a:rPr lang="zh-CN" altLang="en-US">
                <a:ea typeface="宋体" charset="-122"/>
              </a:rPr>
              <a:t> 关系操作的特点</a:t>
            </a:r>
          </a:p>
          <a:p>
            <a:pPr lvl="1" algn="just">
              <a:lnSpc>
                <a:spcPct val="180000"/>
              </a:lnSpc>
            </a:pPr>
            <a:r>
              <a:rPr lang="zh-CN" altLang="en-US" sz="2000">
                <a:ea typeface="宋体" charset="-122"/>
              </a:rPr>
              <a:t>集合操作方式：操作的对象和结果都是集合，</a:t>
            </a:r>
            <a:r>
              <a:rPr lang="zh-CN" altLang="en-US" sz="2000" b="1">
                <a:ea typeface="宋体" charset="-122"/>
              </a:rPr>
              <a:t>一次一集合</a:t>
            </a:r>
            <a:r>
              <a:rPr lang="zh-CN" altLang="en-US" sz="2000">
                <a:ea typeface="宋体" charset="-122"/>
              </a:rPr>
              <a:t>的方式</a:t>
            </a:r>
            <a:endParaRPr lang="zh-CN" altLang="en-US">
              <a:ea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0066" name="Group 2"/>
          <p:cNvGraphicFramePr>
            <a:graphicFrameLocks noGrp="1"/>
          </p:cNvGraphicFramePr>
          <p:nvPr/>
        </p:nvGraphicFramePr>
        <p:xfrm>
          <a:off x="1295400" y="2549525"/>
          <a:ext cx="7010400" cy="3048000"/>
        </p:xfrm>
        <a:graphic>
          <a:graphicData uri="http://schemas.openxmlformats.org/drawingml/2006/table">
            <a:tbl>
              <a:tblPr/>
              <a:tblGrid>
                <a:gridCol w="685800"/>
                <a:gridCol w="1143000"/>
                <a:gridCol w="1600200"/>
                <a:gridCol w="685800"/>
                <a:gridCol w="1066800"/>
                <a:gridCol w="1828800"/>
              </a:tblGrid>
              <a:tr h="3048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集合</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运算</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并</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差</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交</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笛卡尔积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比较运算符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     </a:t>
                      </a:r>
                      <a:r>
                        <a:rPr kumimoji="0" lang="en-US" altLang="zh-CN" sz="2400" b="0" i="0" u="none" strike="noStrike" cap="none" normalizeH="0" baseline="0" smtClean="0">
                          <a:ln>
                            <a:noFill/>
                          </a:ln>
                          <a:solidFill>
                            <a:schemeClr val="tx1"/>
                          </a:solidFill>
                          <a:effectLst/>
                          <a:latin typeface="Arial" charset="0"/>
                          <a:ea typeface="宋体" charset="-122"/>
                        </a:rPr>
                        <a:t>&lt;&gt;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300" b="0" i="0" u="none" strike="noStrike" cap="none" normalizeH="0" baseline="0" smtClean="0">
                          <a:ln>
                            <a:noFill/>
                          </a:ln>
                          <a:solidFill>
                            <a:schemeClr val="tx1"/>
                          </a:solidFill>
                          <a:effectLst/>
                          <a:latin typeface="Arial" charset="0"/>
                          <a:ea typeface="宋体" charset="-122"/>
                        </a:rPr>
                        <a:t>大于</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300" b="0" i="0" u="none" strike="noStrike" cap="none" normalizeH="0" baseline="0" smtClean="0">
                          <a:ln>
                            <a:noFill/>
                          </a:ln>
                          <a:solidFill>
                            <a:schemeClr val="tx1"/>
                          </a:solidFill>
                          <a:effectLst/>
                          <a:latin typeface="Arial" charset="0"/>
                          <a:ea typeface="宋体" charset="-122"/>
                        </a:rPr>
                        <a:t>大于等于</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300" b="0" i="0" u="none" strike="noStrike" cap="none" normalizeH="0" baseline="0" smtClean="0">
                          <a:ln>
                            <a:noFill/>
                          </a:ln>
                          <a:solidFill>
                            <a:schemeClr val="tx1"/>
                          </a:solidFill>
                          <a:effectLst/>
                          <a:latin typeface="Arial" charset="0"/>
                          <a:ea typeface="宋体" charset="-122"/>
                        </a:rPr>
                        <a:t>小于</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300" b="0" i="0" u="none" strike="noStrike" cap="none" normalizeH="0" baseline="0" smtClean="0">
                          <a:ln>
                            <a:noFill/>
                          </a:ln>
                          <a:solidFill>
                            <a:schemeClr val="tx1"/>
                          </a:solidFill>
                          <a:effectLst/>
                          <a:latin typeface="Arial" charset="0"/>
                          <a:ea typeface="宋体" charset="-122"/>
                        </a:rPr>
                        <a:t>小于等于</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300" b="0" i="0" u="none" strike="noStrike" cap="none" normalizeH="0" baseline="0" smtClean="0">
                          <a:ln>
                            <a:noFill/>
                          </a:ln>
                          <a:solidFill>
                            <a:schemeClr val="tx1"/>
                          </a:solidFill>
                          <a:effectLst/>
                          <a:latin typeface="Arial" charset="0"/>
                          <a:ea typeface="宋体" charset="-122"/>
                        </a:rPr>
                        <a:t>等于</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300" b="0" i="0" u="none" strike="noStrike" cap="none" normalizeH="0" baseline="0" smtClean="0">
                          <a:ln>
                            <a:noFill/>
                          </a:ln>
                          <a:solidFill>
                            <a:schemeClr val="tx1"/>
                          </a:solidFill>
                          <a:effectLst/>
                          <a:latin typeface="Arial" charset="0"/>
                          <a:ea typeface="宋体" charset="-122"/>
                        </a:rPr>
                        <a:t>不等于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0082" name="Group 18"/>
          <p:cNvGraphicFramePr>
            <a:graphicFrameLocks noGrp="1"/>
          </p:cNvGraphicFramePr>
          <p:nvPr/>
        </p:nvGraphicFramePr>
        <p:xfrm>
          <a:off x="1295400" y="1939925"/>
          <a:ext cx="7010400" cy="609600"/>
        </p:xfrm>
        <a:graphic>
          <a:graphicData uri="http://schemas.openxmlformats.org/drawingml/2006/table">
            <a:tbl>
              <a:tblPr/>
              <a:tblGrid>
                <a:gridCol w="1828800"/>
                <a:gridCol w="1600200"/>
                <a:gridCol w="1752600"/>
                <a:gridCol w="1828800"/>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0096" name="Rectangle 32"/>
          <p:cNvSpPr>
            <a:spLocks noChangeArrowheads="1"/>
          </p:cNvSpPr>
          <p:nvPr/>
        </p:nvSpPr>
        <p:spPr bwMode="auto">
          <a:xfrm>
            <a:off x="1476375" y="1052513"/>
            <a:ext cx="632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2400" b="1">
                <a:latin typeface="Times New Roman" pitchFamily="18" charset="0"/>
              </a:rPr>
              <a:t>关系代数运算符</a:t>
            </a:r>
            <a:r>
              <a:rPr kumimoji="1" lang="zh-CN" altLang="en-US" sz="2400">
                <a:latin typeface="Times New Roman" pitchFamily="18" charset="0"/>
              </a:rPr>
              <a:t> </a:t>
            </a:r>
          </a:p>
        </p:txBody>
      </p:sp>
      <p:sp>
        <p:nvSpPr>
          <p:cNvPr id="600097" name="Rectangle 33"/>
          <p:cNvSpPr>
            <a:spLocks noChangeArrowheads="1"/>
          </p:cNvSpPr>
          <p:nvPr>
            <p:ph type="title"/>
          </p:nvPr>
        </p:nvSpPr>
        <p:spPr bwMode="auto">
          <a:xfrm>
            <a:off x="107950" y="201613"/>
            <a:ext cx="4176713"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关系代数</a:t>
            </a:r>
            <a:endParaRPr lang="zh-CN" altLang="en-US" sz="32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1026"/>
          <p:cNvSpPr>
            <a:spLocks noChangeArrowheads="1"/>
          </p:cNvSpPr>
          <p:nvPr>
            <p:ph type="title"/>
          </p:nvPr>
        </p:nvSpPr>
        <p:spPr bwMode="auto">
          <a:xfrm>
            <a:off x="107950" y="201613"/>
            <a:ext cx="5040313"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latin typeface="隶书" pitchFamily="49" charset="-122"/>
                <a:ea typeface="隶书" pitchFamily="49" charset="-122"/>
              </a:rPr>
              <a:t>关于考试</a:t>
            </a:r>
          </a:p>
        </p:txBody>
      </p:sp>
      <p:sp>
        <p:nvSpPr>
          <p:cNvPr id="284675" name="Rectangle 1027"/>
          <p:cNvSpPr>
            <a:spLocks noGrp="1" noChangeArrowheads="1"/>
          </p:cNvSpPr>
          <p:nvPr>
            <p:ph type="body" idx="1"/>
          </p:nvPr>
        </p:nvSpPr>
        <p:spPr>
          <a:xfrm>
            <a:off x="468313" y="981075"/>
            <a:ext cx="8424862" cy="3544888"/>
          </a:xfrm>
        </p:spPr>
        <p:txBody>
          <a:bodyPr/>
          <a:lstStyle/>
          <a:p>
            <a:pPr>
              <a:lnSpc>
                <a:spcPct val="170000"/>
              </a:lnSpc>
            </a:pPr>
            <a:r>
              <a:rPr lang="zh-CN" altLang="en-US" b="1">
                <a:ea typeface="宋体" charset="-122"/>
              </a:rPr>
              <a:t>平时成绩（</a:t>
            </a:r>
            <a:r>
              <a:rPr lang="en-US" altLang="zh-CN" b="1">
                <a:ea typeface="宋体" charset="-122"/>
              </a:rPr>
              <a:t>40%</a:t>
            </a:r>
            <a:r>
              <a:rPr lang="zh-CN" altLang="en-US" b="1">
                <a:ea typeface="宋体" charset="-122"/>
              </a:rPr>
              <a:t>）</a:t>
            </a:r>
          </a:p>
          <a:p>
            <a:pPr>
              <a:lnSpc>
                <a:spcPct val="170000"/>
              </a:lnSpc>
              <a:buFont typeface="Wingdings" pitchFamily="2" charset="2"/>
              <a:buNone/>
            </a:pPr>
            <a:r>
              <a:rPr lang="zh-CN" altLang="en-US" b="1">
                <a:ea typeface="宋体" charset="-122"/>
              </a:rPr>
              <a:t> （考勤</a:t>
            </a:r>
            <a:r>
              <a:rPr lang="en-US" altLang="zh-CN" b="1">
                <a:ea typeface="宋体" charset="-122"/>
              </a:rPr>
              <a:t>10%</a:t>
            </a:r>
            <a:r>
              <a:rPr lang="zh-CN" altLang="en-US" b="1">
                <a:ea typeface="宋体" charset="-122"/>
              </a:rPr>
              <a:t>，书面作业</a:t>
            </a:r>
            <a:r>
              <a:rPr lang="en-US" altLang="zh-CN" b="1">
                <a:ea typeface="宋体" charset="-122"/>
              </a:rPr>
              <a:t>10%</a:t>
            </a:r>
            <a:r>
              <a:rPr lang="zh-CN" altLang="en-US" b="1">
                <a:ea typeface="宋体" charset="-122"/>
              </a:rPr>
              <a:t>、试验作业 </a:t>
            </a:r>
            <a:r>
              <a:rPr lang="en-US" altLang="zh-CN" b="1">
                <a:ea typeface="宋体" charset="-122"/>
              </a:rPr>
              <a:t>10%</a:t>
            </a:r>
            <a:r>
              <a:rPr lang="zh-CN" altLang="en-US" b="1">
                <a:ea typeface="宋体" charset="-122"/>
              </a:rPr>
              <a:t>，实验测试</a:t>
            </a:r>
            <a:r>
              <a:rPr lang="en-US" altLang="zh-CN" b="1">
                <a:ea typeface="宋体" charset="-122"/>
              </a:rPr>
              <a:t>10%</a:t>
            </a:r>
            <a:r>
              <a:rPr lang="zh-CN" altLang="en-US" b="1">
                <a:ea typeface="宋体" charset="-122"/>
              </a:rPr>
              <a:t>）</a:t>
            </a:r>
          </a:p>
          <a:p>
            <a:pPr>
              <a:lnSpc>
                <a:spcPct val="170000"/>
              </a:lnSpc>
            </a:pPr>
            <a:r>
              <a:rPr lang="zh-CN" altLang="en-US" b="1">
                <a:ea typeface="宋体" charset="-122"/>
              </a:rPr>
              <a:t>期末考试 </a:t>
            </a:r>
            <a:r>
              <a:rPr lang="en-US" altLang="zh-CN" b="1">
                <a:ea typeface="宋体" charset="-122"/>
              </a:rPr>
              <a:t>(60%)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1090" name="Group 2"/>
          <p:cNvGraphicFramePr>
            <a:graphicFrameLocks noGrp="1"/>
          </p:cNvGraphicFramePr>
          <p:nvPr/>
        </p:nvGraphicFramePr>
        <p:xfrm>
          <a:off x="1295400" y="2430463"/>
          <a:ext cx="7010400" cy="2438400"/>
        </p:xfrm>
        <a:graphic>
          <a:graphicData uri="http://schemas.openxmlformats.org/drawingml/2006/table">
            <a:tbl>
              <a:tblPr/>
              <a:tblGrid>
                <a:gridCol w="1447800"/>
                <a:gridCol w="1066800"/>
                <a:gridCol w="914400"/>
                <a:gridCol w="1447800"/>
                <a:gridCol w="1143000"/>
                <a:gridCol w="990600"/>
              </a:tblGrid>
              <a:tr h="2438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专门的关系运算符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σ</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π</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 </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选择</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投影</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连接</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逻辑运算符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sym typeface="Symbol" pitchFamily="18" charset="2"/>
                        </a:rPr>
                        <a:t></a:t>
                      </a:r>
                      <a:endParaRPr kumimoji="0" lang="en-US" altLang="zh-CN" sz="2400" b="0" i="0" u="none" strike="noStrike" cap="none" normalizeH="0" baseline="0" smtClean="0">
                        <a:ln>
                          <a:noFill/>
                        </a:ln>
                        <a:solidFill>
                          <a:schemeClr val="tx1"/>
                        </a:solidFill>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非</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与</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1106" name="Group 18"/>
          <p:cNvGraphicFramePr>
            <a:graphicFrameLocks noGrp="1"/>
          </p:cNvGraphicFramePr>
          <p:nvPr/>
        </p:nvGraphicFramePr>
        <p:xfrm>
          <a:off x="1295400" y="1820863"/>
          <a:ext cx="7010400" cy="609600"/>
        </p:xfrm>
        <a:graphic>
          <a:graphicData uri="http://schemas.openxmlformats.org/drawingml/2006/table">
            <a:tbl>
              <a:tblPr/>
              <a:tblGrid>
                <a:gridCol w="1447800"/>
                <a:gridCol w="1981200"/>
                <a:gridCol w="1447800"/>
                <a:gridCol w="2133600"/>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1120" name="AutoShape 32"/>
          <p:cNvSpPr>
            <a:spLocks noChangeAspect="1" noChangeArrowheads="1"/>
          </p:cNvSpPr>
          <p:nvPr/>
        </p:nvSpPr>
        <p:spPr bwMode="auto">
          <a:xfrm rot="5400000" flipV="1">
            <a:off x="3216275" y="3386138"/>
            <a:ext cx="192088" cy="360362"/>
          </a:xfrm>
          <a:prstGeom prst="flowChartCollate">
            <a:avLst/>
          </a:prstGeom>
          <a:solidFill>
            <a:srgbClr val="FFFFFF"/>
          </a:solidFill>
          <a:ln w="38100">
            <a:solidFill>
              <a:srgbClr val="000000"/>
            </a:solidFill>
            <a:miter lim="800000"/>
            <a:headEnd/>
            <a:tailEnd/>
          </a:ln>
        </p:spPr>
        <p:txBody>
          <a:bodyPr/>
          <a:lstStyle/>
          <a:p>
            <a:endParaRPr lang="zh-CN" altLang="en-US"/>
          </a:p>
        </p:txBody>
      </p:sp>
      <p:sp>
        <p:nvSpPr>
          <p:cNvPr id="601121" name="Rectangle 33"/>
          <p:cNvSpPr>
            <a:spLocks noChangeArrowheads="1"/>
          </p:cNvSpPr>
          <p:nvPr/>
        </p:nvSpPr>
        <p:spPr bwMode="auto">
          <a:xfrm>
            <a:off x="1752600" y="1090613"/>
            <a:ext cx="594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2400" b="1">
                <a:latin typeface="Times New Roman" pitchFamily="18" charset="0"/>
              </a:rPr>
              <a:t>关系代数运算符</a:t>
            </a:r>
            <a:endParaRPr kumimoji="1" lang="zh-CN" altLang="en-US" sz="2400">
              <a:latin typeface="Times New Roman" pitchFamily="18" charset="0"/>
            </a:endParaRPr>
          </a:p>
        </p:txBody>
      </p:sp>
      <p:sp>
        <p:nvSpPr>
          <p:cNvPr id="601122" name="Rectangle 34"/>
          <p:cNvSpPr>
            <a:spLocks noChangeArrowheads="1"/>
          </p:cNvSpPr>
          <p:nvPr>
            <p:ph type="title"/>
          </p:nvPr>
        </p:nvSpPr>
        <p:spPr bwMode="auto">
          <a:xfrm>
            <a:off x="34925" y="188913"/>
            <a:ext cx="381635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关系代数</a:t>
            </a:r>
            <a:endParaRPr lang="zh-CN" altLang="en-US" sz="32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ChangeArrowheads="1"/>
          </p:cNvSpPr>
          <p:nvPr>
            <p:ph type="title"/>
          </p:nvPr>
        </p:nvSpPr>
        <p:spPr bwMode="auto">
          <a:xfrm>
            <a:off x="49213" y="188913"/>
            <a:ext cx="3802062"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a:ea typeface="黑体" pitchFamily="2" charset="-122"/>
              </a:rPr>
              <a:t>专门的关系运算</a:t>
            </a:r>
          </a:p>
        </p:txBody>
      </p:sp>
      <p:sp>
        <p:nvSpPr>
          <p:cNvPr id="602115" name="Rectangle 3"/>
          <p:cNvSpPr>
            <a:spLocks noGrp="1" noChangeArrowheads="1"/>
          </p:cNvSpPr>
          <p:nvPr>
            <p:ph type="body" idx="1"/>
          </p:nvPr>
        </p:nvSpPr>
        <p:spPr>
          <a:xfrm>
            <a:off x="1908175" y="1052513"/>
            <a:ext cx="3322638" cy="4048125"/>
          </a:xfrm>
        </p:spPr>
        <p:txBody>
          <a:bodyPr/>
          <a:lstStyle/>
          <a:p>
            <a:pPr marL="849313" indent="-476250">
              <a:lnSpc>
                <a:spcPct val="150000"/>
              </a:lnSpc>
            </a:pPr>
            <a:r>
              <a:rPr lang="zh-CN" altLang="en-US" b="1">
                <a:ea typeface="宋体" charset="-122"/>
              </a:rPr>
              <a:t>选择</a:t>
            </a:r>
          </a:p>
          <a:p>
            <a:pPr marL="849313" indent="-476250">
              <a:lnSpc>
                <a:spcPct val="150000"/>
              </a:lnSpc>
            </a:pPr>
            <a:r>
              <a:rPr lang="zh-CN" altLang="en-US" b="1">
                <a:ea typeface="宋体" charset="-122"/>
              </a:rPr>
              <a:t>投影</a:t>
            </a:r>
          </a:p>
          <a:p>
            <a:pPr marL="849313" indent="-476250">
              <a:lnSpc>
                <a:spcPct val="150000"/>
              </a:lnSpc>
            </a:pPr>
            <a:r>
              <a:rPr lang="zh-CN" altLang="en-US" b="1">
                <a:ea typeface="宋体" charset="-122"/>
              </a:rPr>
              <a:t>连接</a:t>
            </a:r>
          </a:p>
          <a:p>
            <a:pPr marL="849313" indent="-476250">
              <a:lnSpc>
                <a:spcPct val="150000"/>
              </a:lnSpc>
            </a:pPr>
            <a:r>
              <a:rPr lang="zh-CN" altLang="en-US" b="1">
                <a:ea typeface="宋体" charset="-122"/>
              </a:rPr>
              <a:t>除</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ph type="title"/>
          </p:nvPr>
        </p:nvSpPr>
        <p:spPr bwMode="auto">
          <a:xfrm>
            <a:off x="60325" y="128588"/>
            <a:ext cx="6383338"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第三讲  关系数据库标准语言</a:t>
            </a:r>
            <a:r>
              <a:rPr lang="en-US" altLang="zh-CN" sz="3200">
                <a:latin typeface="黑体" pitchFamily="2" charset="-122"/>
                <a:ea typeface="黑体" pitchFamily="2" charset="-122"/>
              </a:rPr>
              <a:t>SQL</a:t>
            </a:r>
          </a:p>
        </p:txBody>
      </p:sp>
      <p:sp>
        <p:nvSpPr>
          <p:cNvPr id="603139" name="Rectangle 3"/>
          <p:cNvSpPr>
            <a:spLocks noGrp="1" noChangeArrowheads="1"/>
          </p:cNvSpPr>
          <p:nvPr>
            <p:ph type="body" idx="1"/>
          </p:nvPr>
        </p:nvSpPr>
        <p:spPr>
          <a:xfrm>
            <a:off x="1692275" y="1052513"/>
            <a:ext cx="4637088" cy="4032250"/>
          </a:xfrm>
        </p:spPr>
        <p:txBody>
          <a:bodyPr/>
          <a:lstStyle/>
          <a:p>
            <a:pPr algn="just">
              <a:lnSpc>
                <a:spcPct val="130000"/>
              </a:lnSpc>
              <a:buFont typeface="Wingdings" pitchFamily="2" charset="2"/>
              <a:buChar char="Ø"/>
            </a:pPr>
            <a:r>
              <a:rPr lang="en-US" altLang="zh-CN" b="1">
                <a:solidFill>
                  <a:schemeClr val="tx2"/>
                </a:solidFill>
                <a:ea typeface="宋体" charset="-122"/>
              </a:rPr>
              <a:t>  SQL</a:t>
            </a:r>
            <a:r>
              <a:rPr lang="zh-CN" altLang="en-US" b="1">
                <a:solidFill>
                  <a:schemeClr val="tx2"/>
                </a:solidFill>
                <a:ea typeface="宋体" charset="-122"/>
              </a:rPr>
              <a:t>概述</a:t>
            </a:r>
          </a:p>
          <a:p>
            <a:pPr algn="just">
              <a:lnSpc>
                <a:spcPct val="130000"/>
              </a:lnSpc>
              <a:buFont typeface="Wingdings" pitchFamily="2" charset="2"/>
              <a:buChar char="Ø"/>
            </a:pPr>
            <a:r>
              <a:rPr lang="zh-CN" altLang="en-US" b="1">
                <a:ea typeface="宋体" charset="-122"/>
              </a:rPr>
              <a:t>  数据定义</a:t>
            </a:r>
          </a:p>
          <a:p>
            <a:pPr algn="just">
              <a:lnSpc>
                <a:spcPct val="130000"/>
              </a:lnSpc>
              <a:buFont typeface="Wingdings" pitchFamily="2" charset="2"/>
              <a:buChar char="Ø"/>
            </a:pPr>
            <a:r>
              <a:rPr lang="zh-CN" altLang="en-US" b="1">
                <a:ea typeface="宋体" charset="-122"/>
              </a:rPr>
              <a:t>  数据查询</a:t>
            </a:r>
          </a:p>
          <a:p>
            <a:pPr algn="just">
              <a:lnSpc>
                <a:spcPct val="130000"/>
              </a:lnSpc>
              <a:buFont typeface="Wingdings" pitchFamily="2" charset="2"/>
              <a:buChar char="Ø"/>
            </a:pPr>
            <a:r>
              <a:rPr lang="zh-CN" altLang="en-US" b="1">
                <a:ea typeface="宋体" charset="-122"/>
              </a:rPr>
              <a:t>  数据更新</a:t>
            </a:r>
          </a:p>
          <a:p>
            <a:pPr algn="just">
              <a:lnSpc>
                <a:spcPct val="130000"/>
              </a:lnSpc>
              <a:buFont typeface="Wingdings" pitchFamily="2" charset="2"/>
              <a:buChar char="Ø"/>
            </a:pPr>
            <a:r>
              <a:rPr lang="zh-CN" altLang="en-US" b="1">
                <a:ea typeface="宋体" charset="-122"/>
              </a:rPr>
              <a:t>  视图</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ph type="title"/>
          </p:nvPr>
        </p:nvSpPr>
        <p:spPr bwMode="auto">
          <a:xfrm>
            <a:off x="107950" y="188913"/>
            <a:ext cx="482600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latin typeface="隶书" pitchFamily="49" charset="-122"/>
                <a:ea typeface="隶书" pitchFamily="49" charset="-122"/>
              </a:rPr>
              <a:t>SQL</a:t>
            </a:r>
            <a:r>
              <a:rPr lang="zh-CN" altLang="en-US" sz="3200">
                <a:latin typeface="隶书" pitchFamily="49" charset="-122"/>
                <a:ea typeface="隶书" pitchFamily="49" charset="-122"/>
              </a:rPr>
              <a:t>的特点</a:t>
            </a:r>
          </a:p>
        </p:txBody>
      </p:sp>
      <p:sp>
        <p:nvSpPr>
          <p:cNvPr id="604163" name="Rectangle 3"/>
          <p:cNvSpPr>
            <a:spLocks noGrp="1" noChangeArrowheads="1"/>
          </p:cNvSpPr>
          <p:nvPr>
            <p:ph type="body" idx="1"/>
          </p:nvPr>
        </p:nvSpPr>
        <p:spPr>
          <a:xfrm>
            <a:off x="323850" y="836613"/>
            <a:ext cx="8435975" cy="2305050"/>
          </a:xfrm>
        </p:spPr>
        <p:txBody>
          <a:bodyPr/>
          <a:lstStyle/>
          <a:p>
            <a:pPr marL="914400" lvl="1" indent="-457200">
              <a:lnSpc>
                <a:spcPct val="130000"/>
              </a:lnSpc>
              <a:buFont typeface="Wingdings" pitchFamily="2" charset="2"/>
              <a:buNone/>
            </a:pPr>
            <a:r>
              <a:rPr lang="en-US" altLang="zh-CN" sz="2000" b="1">
                <a:latin typeface="宋体" charset="-122"/>
                <a:ea typeface="宋体" charset="-122"/>
              </a:rPr>
              <a:t>1.</a:t>
            </a:r>
            <a:r>
              <a:rPr lang="zh-CN" altLang="en-US" sz="2000" b="1">
                <a:latin typeface="宋体" charset="-122"/>
                <a:ea typeface="宋体" charset="-122"/>
              </a:rPr>
              <a:t>综合统一</a:t>
            </a:r>
          </a:p>
          <a:p>
            <a:pPr marL="914400" lvl="1" indent="-457200">
              <a:lnSpc>
                <a:spcPct val="130000"/>
              </a:lnSpc>
              <a:buFont typeface="Wingdings" pitchFamily="2" charset="2"/>
              <a:buNone/>
            </a:pPr>
            <a:r>
              <a:rPr lang="en-US" altLang="zh-CN" sz="2000" b="1">
                <a:latin typeface="宋体" charset="-122"/>
                <a:ea typeface="宋体" charset="-122"/>
              </a:rPr>
              <a:t>2.</a:t>
            </a:r>
            <a:r>
              <a:rPr lang="zh-CN" altLang="en-US" sz="2000" b="1">
                <a:latin typeface="宋体" charset="-122"/>
                <a:ea typeface="宋体" charset="-122"/>
              </a:rPr>
              <a:t>高度非过程化</a:t>
            </a:r>
          </a:p>
          <a:p>
            <a:pPr marL="914400" lvl="1" indent="-457200">
              <a:lnSpc>
                <a:spcPct val="130000"/>
              </a:lnSpc>
              <a:buFont typeface="Wingdings" pitchFamily="2" charset="2"/>
              <a:buNone/>
            </a:pPr>
            <a:r>
              <a:rPr lang="en-US" altLang="zh-CN" sz="2000" b="1">
                <a:latin typeface="宋体" charset="-122"/>
                <a:ea typeface="宋体" charset="-122"/>
              </a:rPr>
              <a:t>3.</a:t>
            </a:r>
            <a:r>
              <a:rPr lang="zh-CN" altLang="en-US" sz="2000" b="1">
                <a:latin typeface="宋体" charset="-122"/>
                <a:ea typeface="宋体" charset="-122"/>
              </a:rPr>
              <a:t>面向集合的操作方式</a:t>
            </a:r>
          </a:p>
          <a:p>
            <a:pPr marL="914400" lvl="1" indent="-457200">
              <a:lnSpc>
                <a:spcPct val="130000"/>
              </a:lnSpc>
              <a:buFont typeface="Wingdings" pitchFamily="2" charset="2"/>
              <a:buNone/>
            </a:pPr>
            <a:r>
              <a:rPr lang="en-US" altLang="zh-CN" sz="2000" b="1">
                <a:latin typeface="宋体" charset="-122"/>
                <a:ea typeface="宋体" charset="-122"/>
              </a:rPr>
              <a:t>4.</a:t>
            </a:r>
            <a:r>
              <a:rPr lang="zh-CN" altLang="en-US" sz="2000" b="1">
                <a:latin typeface="宋体" charset="-122"/>
                <a:ea typeface="宋体" charset="-122"/>
              </a:rPr>
              <a:t>以同一种语法结构提供多种使用方式</a:t>
            </a:r>
          </a:p>
          <a:p>
            <a:pPr marL="533400" indent="-533400">
              <a:buClr>
                <a:schemeClr val="bg1"/>
              </a:buClr>
              <a:buFont typeface="Times New Roman" pitchFamily="18" charset="0"/>
              <a:buNone/>
            </a:pPr>
            <a:r>
              <a:rPr lang="zh-CN" altLang="en-US" sz="2000" b="1">
                <a:latin typeface="宋体" charset="-122"/>
                <a:ea typeface="宋体" charset="-122"/>
              </a:rPr>
              <a:t>    </a:t>
            </a:r>
            <a:r>
              <a:rPr lang="en-US" altLang="zh-CN" sz="2000" b="1">
                <a:latin typeface="宋体" charset="-122"/>
                <a:ea typeface="宋体" charset="-122"/>
              </a:rPr>
              <a:t>5.</a:t>
            </a:r>
            <a:r>
              <a:rPr lang="zh-CN" altLang="en-US" sz="2000" b="1">
                <a:latin typeface="宋体" charset="-122"/>
                <a:ea typeface="宋体" charset="-122"/>
              </a:rPr>
              <a:t>语言简洁，易学易用</a:t>
            </a:r>
          </a:p>
        </p:txBody>
      </p:sp>
      <p:graphicFrame>
        <p:nvGraphicFramePr>
          <p:cNvPr id="604164" name="Object 4"/>
          <p:cNvGraphicFramePr>
            <a:graphicFrameLocks noChangeAspect="1"/>
          </p:cNvGraphicFramePr>
          <p:nvPr/>
        </p:nvGraphicFramePr>
        <p:xfrm>
          <a:off x="179388" y="2852738"/>
          <a:ext cx="8421687" cy="3787775"/>
        </p:xfrm>
        <a:graphic>
          <a:graphicData uri="http://schemas.openxmlformats.org/presentationml/2006/ole">
            <mc:AlternateContent xmlns:mc="http://schemas.openxmlformats.org/markup-compatibility/2006">
              <mc:Choice xmlns:v="urn:schemas-microsoft-com:vml" Requires="v">
                <p:oleObj spid="_x0000_s604165" name="文档" r:id="rId3" imgW="4235855" imgH="1904246" progId="Word.Document.8">
                  <p:embed/>
                </p:oleObj>
              </mc:Choice>
              <mc:Fallback>
                <p:oleObj name="文档" r:id="rId3" imgW="4235855" imgH="190424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852738"/>
                        <a:ext cx="8421687"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ChangeArrowheads="1"/>
          </p:cNvSpPr>
          <p:nvPr>
            <p:ph type="title"/>
          </p:nvPr>
        </p:nvSpPr>
        <p:spPr bwMode="auto">
          <a:xfrm>
            <a:off x="-36513" y="128588"/>
            <a:ext cx="3384551"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a:ea typeface="黑体" pitchFamily="2" charset="-122"/>
              </a:rPr>
              <a:t> </a:t>
            </a:r>
            <a:r>
              <a:rPr lang="zh-CN" altLang="en-US">
                <a:ea typeface="黑体" pitchFamily="2" charset="-122"/>
              </a:rPr>
              <a:t>数据定义</a:t>
            </a:r>
            <a:r>
              <a:rPr lang="zh-CN" altLang="en-US">
                <a:ea typeface="宋体" charset="-122"/>
              </a:rPr>
              <a:t> </a:t>
            </a:r>
          </a:p>
        </p:txBody>
      </p:sp>
      <p:graphicFrame>
        <p:nvGraphicFramePr>
          <p:cNvPr id="605187" name="Object 3"/>
          <p:cNvGraphicFramePr>
            <a:graphicFrameLocks noChangeAspect="1"/>
          </p:cNvGraphicFramePr>
          <p:nvPr/>
        </p:nvGraphicFramePr>
        <p:xfrm>
          <a:off x="-73025" y="1773238"/>
          <a:ext cx="9217025" cy="3349625"/>
        </p:xfrm>
        <a:graphic>
          <a:graphicData uri="http://schemas.openxmlformats.org/presentationml/2006/ole">
            <mc:AlternateContent xmlns:mc="http://schemas.openxmlformats.org/markup-compatibility/2006">
              <mc:Choice xmlns:v="urn:schemas-microsoft-com:vml" Requires="v">
                <p:oleObj spid="_x0000_s605189" name="文档" r:id="rId3" imgW="5631845" imgH="1931829" progId="Word.Document.8">
                  <p:embed/>
                </p:oleObj>
              </mc:Choice>
              <mc:Fallback>
                <p:oleObj name="文档" r:id="rId3" imgW="5631845" imgH="193182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1773238"/>
                        <a:ext cx="9217025"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5188" name="Rectangle 4"/>
          <p:cNvSpPr>
            <a:spLocks noChangeArrowheads="1"/>
          </p:cNvSpPr>
          <p:nvPr/>
        </p:nvSpPr>
        <p:spPr bwMode="auto">
          <a:xfrm>
            <a:off x="395288" y="1125538"/>
            <a:ext cx="764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Clr>
                <a:schemeClr val="accent1"/>
              </a:buClr>
              <a:buFont typeface="Wingdings" pitchFamily="2" charset="2"/>
              <a:buNone/>
            </a:pPr>
            <a:r>
              <a:rPr kumimoji="1" lang="en-US" altLang="zh-CN" sz="2200">
                <a:latin typeface="Times New Roman" pitchFamily="18" charset="0"/>
              </a:rPr>
              <a:t>SQL</a:t>
            </a:r>
            <a:r>
              <a:rPr kumimoji="1" lang="zh-CN" altLang="en-US" sz="2200">
                <a:latin typeface="Times New Roman" pitchFamily="18" charset="0"/>
              </a:rPr>
              <a:t>的数据定义功能</a:t>
            </a:r>
            <a:r>
              <a:rPr kumimoji="1" lang="en-US" altLang="zh-CN" sz="2200">
                <a:latin typeface="Times New Roman" pitchFamily="18" charset="0"/>
              </a:rPr>
              <a:t>: </a:t>
            </a:r>
            <a:r>
              <a:rPr kumimoji="1" lang="zh-CN" altLang="en-US" sz="2200">
                <a:latin typeface="Times New Roman" pitchFamily="18" charset="0"/>
              </a:rPr>
              <a:t>模式定义、表定义、视图和索引的定义</a:t>
            </a:r>
            <a:r>
              <a:rPr kumimoji="1" lang="zh-CN" altLang="en-US" sz="2400" b="1">
                <a:latin typeface="Times New Roman" pitchFamily="18"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ph type="title"/>
          </p:nvPr>
        </p:nvSpPr>
        <p:spPr bwMode="auto">
          <a:xfrm>
            <a:off x="179388" y="115888"/>
            <a:ext cx="2592387"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ea typeface="黑体" pitchFamily="2" charset="-122"/>
              </a:rPr>
              <a:t>数据查询</a:t>
            </a:r>
          </a:p>
        </p:txBody>
      </p:sp>
      <p:sp>
        <p:nvSpPr>
          <p:cNvPr id="606211" name="Rectangle 3"/>
          <p:cNvSpPr>
            <a:spLocks noGrp="1" noChangeArrowheads="1"/>
          </p:cNvSpPr>
          <p:nvPr>
            <p:ph type="body" idx="1"/>
          </p:nvPr>
        </p:nvSpPr>
        <p:spPr>
          <a:xfrm>
            <a:off x="468313" y="1052513"/>
            <a:ext cx="7772400" cy="4824412"/>
          </a:xfrm>
        </p:spPr>
        <p:txBody>
          <a:bodyPr/>
          <a:lstStyle/>
          <a:p>
            <a:pPr algn="just">
              <a:lnSpc>
                <a:spcPct val="150000"/>
              </a:lnSpc>
            </a:pPr>
            <a:r>
              <a:rPr lang="zh-CN" altLang="en-US" sz="2400">
                <a:ea typeface="宋体" charset="-122"/>
              </a:rPr>
              <a:t>语句格式</a:t>
            </a:r>
          </a:p>
          <a:p>
            <a:pPr algn="just">
              <a:lnSpc>
                <a:spcPct val="150000"/>
              </a:lnSpc>
              <a:buFont typeface="Wingdings" pitchFamily="2" charset="2"/>
              <a:buNone/>
            </a:pPr>
            <a:r>
              <a:rPr lang="zh-CN" altLang="en-US" sz="2000">
                <a:ea typeface="宋体" charset="-122"/>
              </a:rPr>
              <a:t>       </a:t>
            </a:r>
            <a:r>
              <a:rPr lang="en-US" altLang="zh-CN" sz="2000">
                <a:ea typeface="宋体" charset="-122"/>
              </a:rPr>
              <a:t>SELECT [ALL|DISTINCT] &lt;</a:t>
            </a:r>
            <a:r>
              <a:rPr lang="zh-CN" altLang="en-US" sz="2000">
                <a:ea typeface="宋体" charset="-122"/>
              </a:rPr>
              <a:t>目标列表达式</a:t>
            </a:r>
            <a:r>
              <a:rPr lang="en-US" altLang="zh-CN" sz="2000">
                <a:ea typeface="宋体" charset="-122"/>
              </a:rPr>
              <a:t>&gt;</a:t>
            </a:r>
          </a:p>
          <a:p>
            <a:pPr marL="819150" lvl="1">
              <a:lnSpc>
                <a:spcPct val="150000"/>
              </a:lnSpc>
              <a:buFont typeface="Wingdings" pitchFamily="2" charset="2"/>
              <a:buNone/>
            </a:pPr>
            <a:r>
              <a:rPr lang="en-US" altLang="zh-CN" sz="2000">
                <a:ea typeface="宋体" charset="-122"/>
              </a:rPr>
              <a:t>                                                [</a:t>
            </a:r>
            <a:r>
              <a:rPr lang="zh-CN" altLang="en-US" sz="2000">
                <a:ea typeface="宋体" charset="-122"/>
              </a:rPr>
              <a:t>，</a:t>
            </a:r>
            <a:r>
              <a:rPr lang="en-US" altLang="zh-CN" sz="2000">
                <a:ea typeface="宋体" charset="-122"/>
              </a:rPr>
              <a:t>&lt;</a:t>
            </a:r>
            <a:r>
              <a:rPr lang="zh-CN" altLang="en-US" sz="2000">
                <a:ea typeface="宋体" charset="-122"/>
              </a:rPr>
              <a:t>目标列表达式</a:t>
            </a:r>
            <a:r>
              <a:rPr lang="en-US" altLang="zh-CN" sz="2000">
                <a:ea typeface="宋体" charset="-122"/>
              </a:rPr>
              <a:t>&gt;] </a:t>
            </a:r>
            <a:r>
              <a:rPr lang="en-US" altLang="zh-CN" sz="2000">
                <a:latin typeface="Courier New"/>
                <a:ea typeface="宋体" charset="-122"/>
              </a:rPr>
              <a:t>…</a:t>
            </a:r>
            <a:endParaRPr lang="en-US" altLang="zh-CN" sz="2000">
              <a:ea typeface="宋体" charset="-122"/>
            </a:endParaRPr>
          </a:p>
          <a:p>
            <a:pPr marL="819150" lvl="1">
              <a:lnSpc>
                <a:spcPct val="150000"/>
              </a:lnSpc>
              <a:buFont typeface="Wingdings" pitchFamily="2" charset="2"/>
              <a:buNone/>
            </a:pPr>
            <a:r>
              <a:rPr lang="en-US" altLang="zh-CN" sz="2000">
                <a:ea typeface="宋体" charset="-122"/>
              </a:rPr>
              <a:t>FROM &lt;</a:t>
            </a:r>
            <a:r>
              <a:rPr lang="zh-CN" altLang="en-US" sz="2000">
                <a:ea typeface="宋体" charset="-122"/>
              </a:rPr>
              <a:t>表名或视图名</a:t>
            </a:r>
            <a:r>
              <a:rPr lang="en-US" altLang="zh-CN" sz="2000">
                <a:ea typeface="宋体" charset="-122"/>
              </a:rPr>
              <a:t>&gt;[</a:t>
            </a:r>
            <a:r>
              <a:rPr lang="zh-CN" altLang="en-US" sz="2000">
                <a:ea typeface="宋体" charset="-122"/>
              </a:rPr>
              <a:t>， </a:t>
            </a:r>
            <a:r>
              <a:rPr lang="en-US" altLang="zh-CN" sz="2000">
                <a:ea typeface="宋体" charset="-122"/>
              </a:rPr>
              <a:t>&lt;</a:t>
            </a:r>
            <a:r>
              <a:rPr lang="zh-CN" altLang="en-US" sz="2000">
                <a:ea typeface="宋体" charset="-122"/>
              </a:rPr>
              <a:t>表名或视图名</a:t>
            </a:r>
            <a:r>
              <a:rPr lang="en-US" altLang="zh-CN" sz="2000">
                <a:ea typeface="宋体" charset="-122"/>
              </a:rPr>
              <a:t>&gt; ] </a:t>
            </a:r>
            <a:r>
              <a:rPr lang="en-US" altLang="zh-CN" sz="2000">
                <a:latin typeface="Courier New"/>
                <a:ea typeface="宋体" charset="-122"/>
              </a:rPr>
              <a:t>…</a:t>
            </a:r>
            <a:endParaRPr lang="en-US" altLang="zh-CN" sz="2000">
              <a:ea typeface="宋体" charset="-122"/>
            </a:endParaRPr>
          </a:p>
          <a:p>
            <a:pPr marL="819150" lvl="1" algn="just">
              <a:lnSpc>
                <a:spcPct val="150000"/>
              </a:lnSpc>
              <a:buFont typeface="Wingdings" pitchFamily="2" charset="2"/>
              <a:buNone/>
            </a:pPr>
            <a:r>
              <a:rPr lang="en-US" altLang="zh-CN" sz="2000">
                <a:ea typeface="宋体" charset="-122"/>
              </a:rPr>
              <a:t>[ WHERE &lt;</a:t>
            </a:r>
            <a:r>
              <a:rPr lang="zh-CN" altLang="en-US" sz="2000">
                <a:ea typeface="宋体" charset="-122"/>
              </a:rPr>
              <a:t>条件表达式</a:t>
            </a:r>
            <a:r>
              <a:rPr lang="en-US" altLang="zh-CN" sz="2000">
                <a:ea typeface="宋体" charset="-122"/>
              </a:rPr>
              <a:t>&gt; ]</a:t>
            </a:r>
          </a:p>
          <a:p>
            <a:pPr marL="819150" lvl="1" algn="just">
              <a:lnSpc>
                <a:spcPct val="150000"/>
              </a:lnSpc>
              <a:buFont typeface="Wingdings" pitchFamily="2" charset="2"/>
              <a:buNone/>
            </a:pPr>
            <a:r>
              <a:rPr lang="en-US" altLang="zh-CN" sz="2000">
                <a:ea typeface="宋体" charset="-122"/>
              </a:rPr>
              <a:t>[ GROUP BY &lt;</a:t>
            </a:r>
            <a:r>
              <a:rPr lang="zh-CN" altLang="en-US" sz="2000">
                <a:ea typeface="宋体" charset="-122"/>
              </a:rPr>
              <a:t>列名</a:t>
            </a:r>
            <a:r>
              <a:rPr lang="en-US" altLang="zh-CN" sz="2000">
                <a:ea typeface="宋体" charset="-122"/>
              </a:rPr>
              <a:t>1&gt; [ HAVING &lt;</a:t>
            </a:r>
            <a:r>
              <a:rPr lang="zh-CN" altLang="en-US" sz="2000">
                <a:ea typeface="宋体" charset="-122"/>
              </a:rPr>
              <a:t>条件表达式</a:t>
            </a:r>
            <a:r>
              <a:rPr lang="en-US" altLang="zh-CN" sz="2000">
                <a:ea typeface="宋体" charset="-122"/>
              </a:rPr>
              <a:t>&gt; ] ]</a:t>
            </a:r>
          </a:p>
          <a:p>
            <a:pPr marL="819150" lvl="1" algn="just">
              <a:lnSpc>
                <a:spcPct val="150000"/>
              </a:lnSpc>
              <a:buFont typeface="Wingdings" pitchFamily="2" charset="2"/>
              <a:buNone/>
            </a:pPr>
            <a:r>
              <a:rPr lang="en-US" altLang="zh-CN" sz="2000">
                <a:ea typeface="宋体" charset="-122"/>
              </a:rPr>
              <a:t>[ ORDER BY &lt;</a:t>
            </a:r>
            <a:r>
              <a:rPr lang="zh-CN" altLang="en-US" sz="2000">
                <a:ea typeface="宋体" charset="-122"/>
              </a:rPr>
              <a:t>列名</a:t>
            </a:r>
            <a:r>
              <a:rPr lang="en-US" altLang="zh-CN" sz="2000">
                <a:ea typeface="宋体" charset="-122"/>
              </a:rPr>
              <a:t>2&gt; [ ASC|DESC ] ]</a:t>
            </a:r>
            <a:r>
              <a:rPr lang="zh-CN" altLang="en-US" sz="2000">
                <a:ea typeface="宋体" charset="-122"/>
              </a:rPr>
              <a:t>；</a:t>
            </a:r>
          </a:p>
          <a:p>
            <a:pPr marL="819150" lvl="1" algn="just">
              <a:lnSpc>
                <a:spcPct val="150000"/>
              </a:lnSpc>
              <a:buFont typeface="Wingdings" pitchFamily="2" charset="2"/>
              <a:buNone/>
            </a:pPr>
            <a:endParaRPr lang="zh-CN" altLang="en-US" sz="2000">
              <a:ea typeface="宋体" charset="-122"/>
            </a:endParaRPr>
          </a:p>
          <a:p>
            <a:pPr marL="819150" lvl="1" algn="just">
              <a:lnSpc>
                <a:spcPct val="80000"/>
              </a:lnSpc>
              <a:buFont typeface="Wingdings" pitchFamily="2" charset="2"/>
              <a:buNone/>
            </a:pPr>
            <a:r>
              <a:rPr lang="zh-CN" altLang="en-US" sz="1600">
                <a:latin typeface="Courier New"/>
                <a:ea typeface="宋体" charset="-122"/>
              </a:rPr>
              <a:t> </a:t>
            </a:r>
            <a:endParaRPr lang="zh-CN" altLang="en-US" sz="140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ph type="title"/>
          </p:nvPr>
        </p:nvSpPr>
        <p:spPr bwMode="auto">
          <a:xfrm>
            <a:off x="34925" y="128588"/>
            <a:ext cx="739140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ea typeface="黑体" pitchFamily="2" charset="-122"/>
              </a:rPr>
              <a:t>数据查询</a:t>
            </a:r>
            <a:r>
              <a:rPr lang="zh-CN" altLang="en-US">
                <a:ea typeface="宋体" charset="-122"/>
              </a:rPr>
              <a:t> </a:t>
            </a:r>
          </a:p>
        </p:txBody>
      </p:sp>
      <p:sp>
        <p:nvSpPr>
          <p:cNvPr id="607235" name="Rectangle 3"/>
          <p:cNvSpPr>
            <a:spLocks noGrp="1" noChangeArrowheads="1"/>
          </p:cNvSpPr>
          <p:nvPr>
            <p:ph type="body" idx="1"/>
          </p:nvPr>
        </p:nvSpPr>
        <p:spPr>
          <a:xfrm>
            <a:off x="1042988" y="981075"/>
            <a:ext cx="6107112" cy="4038600"/>
          </a:xfrm>
        </p:spPr>
        <p:txBody>
          <a:bodyPr/>
          <a:lstStyle/>
          <a:p>
            <a:pPr algn="just">
              <a:lnSpc>
                <a:spcPct val="140000"/>
              </a:lnSpc>
            </a:pPr>
            <a:r>
              <a:rPr lang="zh-CN" altLang="en-US" b="1">
                <a:ea typeface="宋体" charset="-122"/>
              </a:rPr>
              <a:t>单表查询</a:t>
            </a:r>
          </a:p>
          <a:p>
            <a:pPr algn="just">
              <a:lnSpc>
                <a:spcPct val="140000"/>
              </a:lnSpc>
            </a:pPr>
            <a:r>
              <a:rPr lang="zh-CN" altLang="en-US" b="1">
                <a:ea typeface="宋体" charset="-122"/>
              </a:rPr>
              <a:t>连接查询</a:t>
            </a:r>
          </a:p>
          <a:p>
            <a:pPr algn="just">
              <a:lnSpc>
                <a:spcPct val="140000"/>
              </a:lnSpc>
            </a:pPr>
            <a:r>
              <a:rPr lang="zh-CN" altLang="en-US" b="1">
                <a:ea typeface="宋体" charset="-122"/>
              </a:rPr>
              <a:t>嵌套查询</a:t>
            </a:r>
          </a:p>
          <a:p>
            <a:pPr algn="just">
              <a:lnSpc>
                <a:spcPct val="140000"/>
              </a:lnSpc>
            </a:pPr>
            <a:r>
              <a:rPr lang="zh-CN" altLang="en-US" b="1">
                <a:ea typeface="宋体" charset="-122"/>
              </a:rPr>
              <a:t>集合查询</a:t>
            </a:r>
          </a:p>
          <a:p>
            <a:pPr algn="just">
              <a:lnSpc>
                <a:spcPct val="140000"/>
              </a:lnSpc>
            </a:pPr>
            <a:r>
              <a:rPr lang="en-US" altLang="zh-CN" b="1">
                <a:ea typeface="宋体" charset="-122"/>
              </a:rPr>
              <a:t>Select</a:t>
            </a:r>
            <a:r>
              <a:rPr lang="zh-CN" altLang="en-US" b="1">
                <a:ea typeface="宋体" charset="-122"/>
              </a:rPr>
              <a:t>语句的一般形式 </a:t>
            </a:r>
          </a:p>
          <a:p>
            <a:pPr algn="just">
              <a:buFont typeface="Wingdings" pitchFamily="2" charset="2"/>
              <a:buNone/>
            </a:pPr>
            <a:r>
              <a:rPr lang="zh-CN" altLang="en-US">
                <a:ea typeface="宋体"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ph type="title"/>
          </p:nvPr>
        </p:nvSpPr>
        <p:spPr bwMode="auto">
          <a:xfrm>
            <a:off x="34925" y="115888"/>
            <a:ext cx="3529013"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数据更新</a:t>
            </a:r>
            <a:r>
              <a:rPr lang="zh-CN" altLang="en-US">
                <a:ea typeface="宋体" charset="-122"/>
              </a:rPr>
              <a:t> </a:t>
            </a:r>
          </a:p>
        </p:txBody>
      </p:sp>
      <p:sp>
        <p:nvSpPr>
          <p:cNvPr id="608259" name="Rectangle 3"/>
          <p:cNvSpPr>
            <a:spLocks noGrp="1" noChangeArrowheads="1"/>
          </p:cNvSpPr>
          <p:nvPr>
            <p:ph type="body" idx="1"/>
          </p:nvPr>
        </p:nvSpPr>
        <p:spPr>
          <a:xfrm>
            <a:off x="323850" y="981075"/>
            <a:ext cx="7416800" cy="4535488"/>
          </a:xfrm>
        </p:spPr>
        <p:txBody>
          <a:bodyPr/>
          <a:lstStyle/>
          <a:p>
            <a:pPr algn="just">
              <a:lnSpc>
                <a:spcPct val="180000"/>
              </a:lnSpc>
              <a:buFont typeface="Wingdings" pitchFamily="2" charset="2"/>
              <a:buNone/>
            </a:pPr>
            <a:r>
              <a:rPr lang="zh-CN" altLang="en-US" sz="1600" b="1">
                <a:ea typeface="宋体" charset="-122"/>
              </a:rPr>
              <a:t>插入数据</a:t>
            </a:r>
          </a:p>
          <a:p>
            <a:pPr>
              <a:lnSpc>
                <a:spcPct val="130000"/>
              </a:lnSpc>
              <a:buFont typeface="Wingdings" pitchFamily="2" charset="2"/>
              <a:buNone/>
            </a:pPr>
            <a:r>
              <a:rPr lang="zh-CN" altLang="en-US" sz="1600" b="1">
                <a:ea typeface="宋体" charset="-122"/>
              </a:rPr>
              <a:t> </a:t>
            </a:r>
            <a:r>
              <a:rPr lang="en-US" altLang="zh-CN" sz="1600">
                <a:latin typeface="Times New Roman" pitchFamily="18" charset="0"/>
                <a:ea typeface="宋体" charset="-122"/>
              </a:rPr>
              <a:t>INSERT</a:t>
            </a:r>
          </a:p>
          <a:p>
            <a:pPr>
              <a:lnSpc>
                <a:spcPct val="130000"/>
              </a:lnSpc>
              <a:buFont typeface="Wingdings" pitchFamily="2" charset="2"/>
              <a:buNone/>
            </a:pPr>
            <a:r>
              <a:rPr lang="en-US" altLang="zh-CN" sz="1600">
                <a:latin typeface="Times New Roman" pitchFamily="18" charset="0"/>
                <a:ea typeface="宋体" charset="-122"/>
              </a:rPr>
              <a:t>	INTO &lt;</a:t>
            </a:r>
            <a:r>
              <a:rPr lang="zh-CN" altLang="en-US" sz="1600">
                <a:latin typeface="Times New Roman" pitchFamily="18" charset="0"/>
                <a:ea typeface="宋体" charset="-122"/>
              </a:rPr>
              <a:t>表名</a:t>
            </a:r>
            <a:r>
              <a:rPr lang="en-US" altLang="zh-CN" sz="1600">
                <a:latin typeface="Times New Roman" pitchFamily="18" charset="0"/>
                <a:ea typeface="宋体" charset="-122"/>
              </a:rPr>
              <a:t>&gt; [(&lt;</a:t>
            </a:r>
            <a:r>
              <a:rPr lang="zh-CN" altLang="en-US" sz="1600">
                <a:latin typeface="Times New Roman" pitchFamily="18" charset="0"/>
                <a:ea typeface="宋体" charset="-122"/>
              </a:rPr>
              <a:t>属性列</a:t>
            </a:r>
            <a:r>
              <a:rPr lang="en-US" altLang="zh-CN" sz="1600">
                <a:latin typeface="Times New Roman" pitchFamily="18" charset="0"/>
                <a:ea typeface="宋体" charset="-122"/>
              </a:rPr>
              <a:t>1&gt;[</a:t>
            </a:r>
            <a:r>
              <a:rPr lang="zh-CN" altLang="en-US" sz="1600">
                <a:latin typeface="Times New Roman" pitchFamily="18" charset="0"/>
                <a:ea typeface="宋体" charset="-122"/>
              </a:rPr>
              <a:t>，</a:t>
            </a:r>
            <a:r>
              <a:rPr lang="en-US" altLang="zh-CN" sz="1600">
                <a:latin typeface="Times New Roman" pitchFamily="18" charset="0"/>
                <a:ea typeface="宋体" charset="-122"/>
              </a:rPr>
              <a:t>&lt;</a:t>
            </a:r>
            <a:r>
              <a:rPr lang="zh-CN" altLang="en-US" sz="1600">
                <a:latin typeface="Times New Roman" pitchFamily="18" charset="0"/>
                <a:ea typeface="宋体" charset="-122"/>
              </a:rPr>
              <a:t>属性列</a:t>
            </a:r>
            <a:r>
              <a:rPr lang="en-US" altLang="zh-CN" sz="1600">
                <a:latin typeface="Times New Roman" pitchFamily="18" charset="0"/>
                <a:ea typeface="宋体" charset="-122"/>
              </a:rPr>
              <a:t>2 &gt;…)]</a:t>
            </a:r>
          </a:p>
          <a:p>
            <a:pPr>
              <a:lnSpc>
                <a:spcPct val="130000"/>
              </a:lnSpc>
              <a:buFont typeface="Wingdings" pitchFamily="2" charset="2"/>
              <a:buNone/>
            </a:pPr>
            <a:r>
              <a:rPr lang="en-US" altLang="zh-CN" sz="1600">
                <a:latin typeface="Times New Roman" pitchFamily="18" charset="0"/>
                <a:ea typeface="宋体" charset="-122"/>
              </a:rPr>
              <a:t>	VALUES (&lt;</a:t>
            </a:r>
            <a:r>
              <a:rPr lang="zh-CN" altLang="en-US" sz="1600">
                <a:latin typeface="Times New Roman" pitchFamily="18" charset="0"/>
                <a:ea typeface="宋体" charset="-122"/>
              </a:rPr>
              <a:t>常量</a:t>
            </a:r>
            <a:r>
              <a:rPr lang="en-US" altLang="zh-CN" sz="1600">
                <a:latin typeface="Times New Roman" pitchFamily="18" charset="0"/>
                <a:ea typeface="宋体" charset="-122"/>
              </a:rPr>
              <a:t>1&gt; [</a:t>
            </a:r>
            <a:r>
              <a:rPr lang="zh-CN" altLang="en-US" sz="1600">
                <a:latin typeface="Times New Roman" pitchFamily="18" charset="0"/>
                <a:ea typeface="宋体" charset="-122"/>
              </a:rPr>
              <a:t>，</a:t>
            </a:r>
            <a:r>
              <a:rPr lang="en-US" altLang="zh-CN" sz="1600">
                <a:latin typeface="Times New Roman" pitchFamily="18" charset="0"/>
                <a:ea typeface="宋体" charset="-122"/>
              </a:rPr>
              <a:t>&lt;</a:t>
            </a:r>
            <a:r>
              <a:rPr lang="zh-CN" altLang="en-US" sz="1600">
                <a:latin typeface="Times New Roman" pitchFamily="18" charset="0"/>
                <a:ea typeface="宋体" charset="-122"/>
              </a:rPr>
              <a:t>常量</a:t>
            </a:r>
            <a:r>
              <a:rPr lang="en-US" altLang="zh-CN" sz="1600">
                <a:latin typeface="Times New Roman" pitchFamily="18" charset="0"/>
                <a:ea typeface="宋体" charset="-122"/>
              </a:rPr>
              <a:t>2&gt;]    …           )</a:t>
            </a:r>
          </a:p>
          <a:p>
            <a:pPr algn="just">
              <a:lnSpc>
                <a:spcPct val="180000"/>
              </a:lnSpc>
              <a:buFont typeface="Wingdings" pitchFamily="2" charset="2"/>
              <a:buNone/>
            </a:pPr>
            <a:r>
              <a:rPr lang="zh-CN" altLang="en-US" sz="1600" b="1">
                <a:ea typeface="宋体" charset="-122"/>
              </a:rPr>
              <a:t>修改数据</a:t>
            </a:r>
          </a:p>
          <a:p>
            <a:pPr>
              <a:lnSpc>
                <a:spcPct val="80000"/>
              </a:lnSpc>
              <a:buFont typeface="Wingdings" pitchFamily="2" charset="2"/>
              <a:buNone/>
            </a:pPr>
            <a:r>
              <a:rPr lang="zh-CN" altLang="en-US" sz="1500">
                <a:ea typeface="宋体" charset="-122"/>
              </a:rPr>
              <a:t> </a:t>
            </a:r>
            <a:r>
              <a:rPr lang="en-US" altLang="zh-CN" sz="1400">
                <a:ea typeface="宋体" charset="-122"/>
              </a:rPr>
              <a:t>UPDATE  &lt;</a:t>
            </a:r>
            <a:r>
              <a:rPr lang="zh-CN" altLang="en-US" sz="1400">
                <a:ea typeface="宋体" charset="-122"/>
              </a:rPr>
              <a:t>表名</a:t>
            </a:r>
            <a:r>
              <a:rPr lang="en-US" altLang="zh-CN" sz="1400">
                <a:ea typeface="宋体" charset="-122"/>
              </a:rPr>
              <a:t>&gt;</a:t>
            </a:r>
          </a:p>
          <a:p>
            <a:pPr>
              <a:lnSpc>
                <a:spcPct val="80000"/>
              </a:lnSpc>
              <a:buFont typeface="Wingdings" pitchFamily="2" charset="2"/>
              <a:buNone/>
            </a:pPr>
            <a:r>
              <a:rPr lang="en-US" altLang="zh-CN" sz="1400">
                <a:ea typeface="宋体" charset="-122"/>
              </a:rPr>
              <a:t>          SET  &lt;</a:t>
            </a:r>
            <a:r>
              <a:rPr lang="zh-CN" altLang="en-US" sz="1400">
                <a:ea typeface="宋体" charset="-122"/>
              </a:rPr>
              <a:t>列名</a:t>
            </a:r>
            <a:r>
              <a:rPr lang="en-US" altLang="zh-CN" sz="1400">
                <a:ea typeface="宋体" charset="-122"/>
              </a:rPr>
              <a:t>&gt;=&lt;</a:t>
            </a:r>
            <a:r>
              <a:rPr lang="zh-CN" altLang="en-US" sz="1400">
                <a:ea typeface="宋体" charset="-122"/>
              </a:rPr>
              <a:t>表达式</a:t>
            </a:r>
            <a:r>
              <a:rPr lang="en-US" altLang="zh-CN" sz="1400">
                <a:ea typeface="宋体" charset="-122"/>
              </a:rPr>
              <a:t>&gt;[</a:t>
            </a:r>
            <a:r>
              <a:rPr lang="zh-CN" altLang="en-US" sz="1400">
                <a:ea typeface="宋体" charset="-122"/>
              </a:rPr>
              <a:t>，</a:t>
            </a:r>
            <a:r>
              <a:rPr lang="en-US" altLang="zh-CN" sz="1400">
                <a:ea typeface="宋体" charset="-122"/>
              </a:rPr>
              <a:t>&lt;</a:t>
            </a:r>
            <a:r>
              <a:rPr lang="zh-CN" altLang="en-US" sz="1400">
                <a:ea typeface="宋体" charset="-122"/>
              </a:rPr>
              <a:t>列名</a:t>
            </a:r>
            <a:r>
              <a:rPr lang="en-US" altLang="zh-CN" sz="1400">
                <a:ea typeface="宋体" charset="-122"/>
              </a:rPr>
              <a:t>&gt;=&lt;</a:t>
            </a:r>
            <a:r>
              <a:rPr lang="zh-CN" altLang="en-US" sz="1400">
                <a:ea typeface="宋体" charset="-122"/>
              </a:rPr>
              <a:t>表达式</a:t>
            </a:r>
            <a:r>
              <a:rPr lang="en-US" altLang="zh-CN" sz="1400">
                <a:ea typeface="宋体" charset="-122"/>
              </a:rPr>
              <a:t>&gt;]…</a:t>
            </a:r>
          </a:p>
          <a:p>
            <a:pPr>
              <a:lnSpc>
                <a:spcPct val="80000"/>
              </a:lnSpc>
              <a:buFont typeface="Wingdings" pitchFamily="2" charset="2"/>
              <a:buNone/>
            </a:pPr>
            <a:r>
              <a:rPr lang="en-US" altLang="zh-CN" sz="1400">
                <a:ea typeface="宋体" charset="-122"/>
              </a:rPr>
              <a:t>           [WHERE &lt;</a:t>
            </a:r>
            <a:r>
              <a:rPr lang="zh-CN" altLang="en-US" sz="1400">
                <a:ea typeface="宋体" charset="-122"/>
              </a:rPr>
              <a:t>条件</a:t>
            </a:r>
            <a:r>
              <a:rPr lang="en-US" altLang="zh-CN" sz="1400">
                <a:ea typeface="宋体" charset="-122"/>
              </a:rPr>
              <a:t>&gt;]</a:t>
            </a:r>
            <a:r>
              <a:rPr lang="zh-CN" altLang="en-US" sz="1400">
                <a:ea typeface="宋体" charset="-122"/>
              </a:rPr>
              <a:t>；</a:t>
            </a:r>
            <a:endParaRPr lang="zh-CN" altLang="en-US" sz="1600" b="1">
              <a:ea typeface="宋体" charset="-122"/>
            </a:endParaRPr>
          </a:p>
          <a:p>
            <a:pPr>
              <a:lnSpc>
                <a:spcPct val="180000"/>
              </a:lnSpc>
              <a:buFont typeface="Wingdings" pitchFamily="2" charset="2"/>
              <a:buNone/>
            </a:pPr>
            <a:r>
              <a:rPr lang="zh-CN" altLang="en-US" sz="1600" b="1">
                <a:ea typeface="宋体" charset="-122"/>
              </a:rPr>
              <a:t>删除数据</a:t>
            </a:r>
            <a:r>
              <a:rPr lang="zh-CN" altLang="en-US" sz="1600">
                <a:ea typeface="宋体" charset="-122"/>
              </a:rPr>
              <a:t> </a:t>
            </a:r>
          </a:p>
          <a:p>
            <a:pPr algn="just">
              <a:lnSpc>
                <a:spcPct val="110000"/>
              </a:lnSpc>
            </a:pPr>
            <a:r>
              <a:rPr lang="zh-CN" altLang="en-US" sz="2000" b="1">
                <a:ea typeface="宋体" charset="-122"/>
              </a:rPr>
              <a:t>语句格式</a:t>
            </a:r>
          </a:p>
          <a:p>
            <a:pPr algn="just">
              <a:lnSpc>
                <a:spcPct val="110000"/>
              </a:lnSpc>
              <a:buFont typeface="Wingdings" pitchFamily="2" charset="2"/>
              <a:buNone/>
            </a:pPr>
            <a:r>
              <a:rPr lang="zh-CN" altLang="en-US" sz="1400">
                <a:ea typeface="宋体" charset="-122"/>
              </a:rPr>
              <a:t>       </a:t>
            </a:r>
            <a:r>
              <a:rPr lang="en-US" altLang="zh-CN" sz="1400">
                <a:ea typeface="宋体" charset="-122"/>
              </a:rPr>
              <a:t>DELETE</a:t>
            </a:r>
          </a:p>
          <a:p>
            <a:pPr algn="just">
              <a:lnSpc>
                <a:spcPct val="110000"/>
              </a:lnSpc>
              <a:buFont typeface="Wingdings" pitchFamily="2" charset="2"/>
              <a:buNone/>
            </a:pPr>
            <a:r>
              <a:rPr lang="en-US" altLang="zh-CN" sz="1400">
                <a:ea typeface="宋体" charset="-122"/>
              </a:rPr>
              <a:t>       FROM     &lt;</a:t>
            </a:r>
            <a:r>
              <a:rPr lang="zh-CN" altLang="en-US" sz="1400">
                <a:ea typeface="宋体" charset="-122"/>
              </a:rPr>
              <a:t>表名</a:t>
            </a:r>
            <a:r>
              <a:rPr lang="en-US" altLang="zh-CN" sz="1400">
                <a:ea typeface="宋体" charset="-122"/>
              </a:rPr>
              <a:t>&gt;</a:t>
            </a:r>
          </a:p>
          <a:p>
            <a:pPr algn="just">
              <a:lnSpc>
                <a:spcPct val="110000"/>
              </a:lnSpc>
              <a:buFont typeface="Wingdings" pitchFamily="2" charset="2"/>
              <a:buNone/>
            </a:pPr>
            <a:r>
              <a:rPr lang="en-US" altLang="zh-CN" sz="1400">
                <a:ea typeface="宋体" charset="-122"/>
              </a:rPr>
              <a:t>       [WHERE &lt;</a:t>
            </a:r>
            <a:r>
              <a:rPr lang="zh-CN" altLang="en-US" sz="1400">
                <a:ea typeface="宋体" charset="-122"/>
              </a:rPr>
              <a:t>条件</a:t>
            </a:r>
            <a:r>
              <a:rPr lang="en-US" altLang="zh-CN" sz="1400">
                <a:ea typeface="宋体" charset="-122"/>
              </a:rPr>
              <a:t>&gt;]</a:t>
            </a:r>
            <a:r>
              <a:rPr lang="zh-CN" altLang="en-US" sz="1400">
                <a:ea typeface="宋体" charset="-122"/>
              </a:rPr>
              <a:t>；</a:t>
            </a:r>
            <a:endParaRPr lang="zh-CN" altLang="en-US" sz="1600">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ChangeArrowheads="1"/>
          </p:cNvSpPr>
          <p:nvPr>
            <p:ph type="title"/>
          </p:nvPr>
        </p:nvSpPr>
        <p:spPr bwMode="auto">
          <a:xfrm>
            <a:off x="107950" y="128588"/>
            <a:ext cx="2720975"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视  图</a:t>
            </a:r>
            <a:endParaRPr lang="zh-CN" altLang="en-US">
              <a:latin typeface="黑体" pitchFamily="2" charset="-122"/>
              <a:ea typeface="黑体" pitchFamily="2" charset="-122"/>
            </a:endParaRPr>
          </a:p>
        </p:txBody>
      </p:sp>
      <p:sp>
        <p:nvSpPr>
          <p:cNvPr id="609283" name="Rectangle 3"/>
          <p:cNvSpPr>
            <a:spLocks noGrp="1" noChangeArrowheads="1"/>
          </p:cNvSpPr>
          <p:nvPr>
            <p:ph type="body" idx="1"/>
          </p:nvPr>
        </p:nvSpPr>
        <p:spPr>
          <a:xfrm>
            <a:off x="395288" y="981075"/>
            <a:ext cx="8280400" cy="4968875"/>
          </a:xfrm>
        </p:spPr>
        <p:txBody>
          <a:bodyPr/>
          <a:lstStyle/>
          <a:p>
            <a:pPr>
              <a:lnSpc>
                <a:spcPct val="120000"/>
              </a:lnSpc>
              <a:buFont typeface="Wingdings" pitchFamily="2" charset="2"/>
              <a:buNone/>
            </a:pPr>
            <a:r>
              <a:rPr lang="zh-CN" altLang="en-US" sz="2400" b="1">
                <a:ea typeface="宋体" charset="-122"/>
              </a:rPr>
              <a:t>视图的特点</a:t>
            </a:r>
          </a:p>
          <a:p>
            <a:pPr lvl="1">
              <a:lnSpc>
                <a:spcPct val="140000"/>
              </a:lnSpc>
            </a:pPr>
            <a:r>
              <a:rPr lang="zh-CN" altLang="en-US" sz="2000" b="1">
                <a:ea typeface="宋体" charset="-122"/>
              </a:rPr>
              <a:t>虚表，是从一个或几个基本表导出的表；</a:t>
            </a:r>
          </a:p>
          <a:p>
            <a:pPr lvl="1">
              <a:lnSpc>
                <a:spcPct val="140000"/>
              </a:lnSpc>
              <a:spcBef>
                <a:spcPct val="40000"/>
              </a:spcBef>
            </a:pPr>
            <a:r>
              <a:rPr lang="zh-CN" altLang="en-US" sz="2000" b="1">
                <a:ea typeface="宋体" charset="-122"/>
              </a:rPr>
              <a:t>只存放视图的定义，不存放视图对应的数据，数据仍然存放在原来的基本表中；</a:t>
            </a:r>
          </a:p>
          <a:p>
            <a:pPr lvl="1">
              <a:lnSpc>
                <a:spcPct val="140000"/>
              </a:lnSpc>
              <a:spcBef>
                <a:spcPct val="40000"/>
              </a:spcBef>
            </a:pPr>
            <a:r>
              <a:rPr lang="zh-CN" altLang="en-US" sz="2000" b="1">
                <a:ea typeface="宋体" charset="-122"/>
              </a:rPr>
              <a:t>基本表中的数据发生变化，从视图中查询出的数据也随之改变，视图就像是一个窗口，透过它可以看到数据库中自己感兴趣的数据及其变化。</a:t>
            </a:r>
          </a:p>
          <a:p>
            <a:pPr lvl="1">
              <a:lnSpc>
                <a:spcPct val="140000"/>
              </a:lnSpc>
              <a:spcBef>
                <a:spcPct val="40000"/>
              </a:spcBef>
              <a:buFont typeface="Wingdings" pitchFamily="2" charset="2"/>
              <a:buNone/>
            </a:pPr>
            <a:endParaRPr lang="zh-CN" altLang="en-US" sz="2000" b="1">
              <a:ea typeface="宋体" charset="-122"/>
            </a:endParaRPr>
          </a:p>
          <a:p>
            <a:pPr lvl="1">
              <a:buFont typeface="Wingdings" pitchFamily="2" charset="2"/>
              <a:buNone/>
            </a:pPr>
            <a:r>
              <a:rPr lang="zh-CN" altLang="en-US" sz="1800">
                <a:ea typeface="宋体" charset="-122"/>
              </a:rPr>
              <a:t>* 注：  视图一经定义，就可以和基本表一样被查询和删除，也可以在一个视</a:t>
            </a:r>
          </a:p>
          <a:p>
            <a:pPr lvl="1">
              <a:buFont typeface="Wingdings" pitchFamily="2" charset="2"/>
              <a:buNone/>
            </a:pPr>
            <a:r>
              <a:rPr lang="zh-CN" altLang="en-US" sz="1800">
                <a:ea typeface="宋体" charset="-122"/>
              </a:rPr>
              <a:t>            图之上再定义视图，但是对视图的更新则有一定的限制。</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ph type="title"/>
          </p:nvPr>
        </p:nvSpPr>
        <p:spPr bwMode="auto">
          <a:xfrm>
            <a:off x="107950" y="188913"/>
            <a:ext cx="3311525"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视 图</a:t>
            </a:r>
            <a:endParaRPr lang="zh-CN" altLang="en-US">
              <a:latin typeface="黑体" pitchFamily="2" charset="-122"/>
              <a:ea typeface="黑体" pitchFamily="2" charset="-122"/>
            </a:endParaRPr>
          </a:p>
        </p:txBody>
      </p:sp>
      <p:sp>
        <p:nvSpPr>
          <p:cNvPr id="610307" name="Rectangle 3"/>
          <p:cNvSpPr>
            <a:spLocks noGrp="1" noChangeArrowheads="1"/>
          </p:cNvSpPr>
          <p:nvPr>
            <p:ph type="body" idx="1"/>
          </p:nvPr>
        </p:nvSpPr>
        <p:spPr>
          <a:xfrm>
            <a:off x="971550" y="1196975"/>
            <a:ext cx="7559675" cy="3705225"/>
          </a:xfrm>
        </p:spPr>
        <p:txBody>
          <a:bodyPr/>
          <a:lstStyle/>
          <a:p>
            <a:pPr>
              <a:lnSpc>
                <a:spcPct val="90000"/>
              </a:lnSpc>
              <a:buFont typeface="Wingdings" pitchFamily="2" charset="2"/>
              <a:buNone/>
            </a:pPr>
            <a:r>
              <a:rPr lang="zh-CN" altLang="en-US" b="1">
                <a:ea typeface="宋体" charset="-122"/>
              </a:rPr>
              <a:t>基于视图的操作</a:t>
            </a:r>
            <a:endParaRPr lang="zh-CN" altLang="en-US" sz="2400" b="1">
              <a:ea typeface="宋体" charset="-122"/>
            </a:endParaRPr>
          </a:p>
          <a:p>
            <a:pPr>
              <a:lnSpc>
                <a:spcPct val="120000"/>
              </a:lnSpc>
            </a:pPr>
            <a:r>
              <a:rPr lang="zh-CN" altLang="en-US" sz="2400">
                <a:ea typeface="宋体" charset="-122"/>
              </a:rPr>
              <a:t> </a:t>
            </a:r>
            <a:r>
              <a:rPr lang="zh-CN" altLang="en-US">
                <a:ea typeface="宋体" charset="-122"/>
              </a:rPr>
              <a:t>查询</a:t>
            </a:r>
          </a:p>
          <a:p>
            <a:pPr>
              <a:lnSpc>
                <a:spcPct val="120000"/>
              </a:lnSpc>
            </a:pPr>
            <a:r>
              <a:rPr lang="zh-CN" altLang="en-US">
                <a:ea typeface="宋体" charset="-122"/>
              </a:rPr>
              <a:t> 删除</a:t>
            </a:r>
          </a:p>
          <a:p>
            <a:pPr>
              <a:lnSpc>
                <a:spcPct val="120000"/>
              </a:lnSpc>
            </a:pPr>
            <a:r>
              <a:rPr lang="zh-CN" altLang="en-US">
                <a:ea typeface="宋体" charset="-122"/>
              </a:rPr>
              <a:t> 受限更新</a:t>
            </a:r>
          </a:p>
          <a:p>
            <a:pPr>
              <a:lnSpc>
                <a:spcPct val="120000"/>
              </a:lnSpc>
            </a:pPr>
            <a:r>
              <a:rPr lang="zh-CN" altLang="en-US">
                <a:ea typeface="宋体" charset="-122"/>
              </a:rPr>
              <a:t> 定义基于该视图的新视图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ph type="title"/>
          </p:nvPr>
        </p:nvSpPr>
        <p:spPr bwMode="auto">
          <a:xfrm>
            <a:off x="179388" y="188913"/>
            <a:ext cx="5673725"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latin typeface="隶书" pitchFamily="49" charset="-122"/>
                <a:ea typeface="隶书" pitchFamily="49" charset="-122"/>
              </a:rPr>
              <a:t>内容</a:t>
            </a:r>
          </a:p>
        </p:txBody>
      </p:sp>
      <p:sp>
        <p:nvSpPr>
          <p:cNvPr id="6147" name="Rectangle 3"/>
          <p:cNvSpPr>
            <a:spLocks noGrp="1" noChangeArrowheads="1"/>
          </p:cNvSpPr>
          <p:nvPr>
            <p:ph type="body" idx="1"/>
          </p:nvPr>
        </p:nvSpPr>
        <p:spPr>
          <a:xfrm>
            <a:off x="395288" y="981075"/>
            <a:ext cx="7345362" cy="5184775"/>
          </a:xfrm>
        </p:spPr>
        <p:txBody>
          <a:bodyPr/>
          <a:lstStyle/>
          <a:p>
            <a:pPr lvl="1"/>
            <a:r>
              <a:rPr lang="zh-CN" altLang="en-US" sz="2600" b="1">
                <a:ea typeface="宋体" charset="-122"/>
              </a:rPr>
              <a:t>第一讲     绪论</a:t>
            </a:r>
          </a:p>
          <a:p>
            <a:pPr lvl="1"/>
            <a:r>
              <a:rPr lang="zh-CN" altLang="en-US" sz="2600" b="1">
                <a:ea typeface="宋体" charset="-122"/>
              </a:rPr>
              <a:t>第二讲     关系数据库</a:t>
            </a:r>
          </a:p>
          <a:p>
            <a:pPr lvl="1"/>
            <a:r>
              <a:rPr lang="zh-CN" altLang="en-US" sz="2600" b="1">
                <a:ea typeface="宋体" charset="-122"/>
              </a:rPr>
              <a:t>第三讲     关系数据库标准语言</a:t>
            </a:r>
            <a:r>
              <a:rPr lang="en-US" altLang="zh-CN" sz="2600" b="1">
                <a:ea typeface="宋体" charset="-122"/>
              </a:rPr>
              <a:t>SQL</a:t>
            </a:r>
          </a:p>
          <a:p>
            <a:pPr lvl="1"/>
            <a:r>
              <a:rPr lang="zh-CN" altLang="en-US" sz="2600" b="1">
                <a:ea typeface="宋体" charset="-122"/>
              </a:rPr>
              <a:t>第四讲     数据库安全性</a:t>
            </a:r>
          </a:p>
          <a:p>
            <a:pPr lvl="1"/>
            <a:r>
              <a:rPr lang="zh-CN" altLang="en-US" sz="2600" b="1">
                <a:ea typeface="宋体" charset="-122"/>
              </a:rPr>
              <a:t>第五讲     数据库完整性</a:t>
            </a:r>
            <a:endParaRPr lang="zh-CN" altLang="en-US" sz="2600" b="1">
              <a:ea typeface="隶书" pitchFamily="49" charset="-122"/>
            </a:endParaRPr>
          </a:p>
          <a:p>
            <a:pPr lvl="1"/>
            <a:r>
              <a:rPr lang="zh-CN" altLang="en-US" sz="2600" b="1">
                <a:ea typeface="宋体" charset="-122"/>
              </a:rPr>
              <a:t>第六讲     关系数据理论数据库设计</a:t>
            </a:r>
          </a:p>
          <a:p>
            <a:pPr lvl="1"/>
            <a:r>
              <a:rPr lang="zh-CN" altLang="en-US" sz="2600" b="1">
                <a:ea typeface="宋体" charset="-122"/>
              </a:rPr>
              <a:t>第七讲     关系查询处理与查询优化</a:t>
            </a:r>
          </a:p>
          <a:p>
            <a:pPr lvl="1"/>
            <a:r>
              <a:rPr lang="zh-CN" altLang="en-US" sz="2600" b="1">
                <a:ea typeface="宋体" charset="-122"/>
              </a:rPr>
              <a:t>第八讲     数据库恢复技术</a:t>
            </a:r>
          </a:p>
          <a:p>
            <a:pPr lvl="1">
              <a:lnSpc>
                <a:spcPct val="110000"/>
              </a:lnSpc>
            </a:pPr>
            <a:r>
              <a:rPr lang="zh-CN" altLang="en-US" sz="2600" b="1">
                <a:ea typeface="宋体" charset="-122"/>
              </a:rPr>
              <a:t>第九讲     并发控制</a:t>
            </a:r>
          </a:p>
          <a:p>
            <a:pPr lvl="1">
              <a:lnSpc>
                <a:spcPct val="110000"/>
              </a:lnSpc>
            </a:pPr>
            <a:r>
              <a:rPr lang="zh-CN" altLang="en-US" sz="2600" b="1">
                <a:ea typeface="宋体" charset="-122"/>
              </a:rPr>
              <a:t>第十讲     数据库设计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ChangeArrowheads="1"/>
          </p:cNvSpPr>
          <p:nvPr>
            <p:ph type="title"/>
          </p:nvPr>
        </p:nvSpPr>
        <p:spPr bwMode="auto">
          <a:xfrm>
            <a:off x="34925" y="144463"/>
            <a:ext cx="5761038" cy="620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数据库安全性控制</a:t>
            </a:r>
          </a:p>
        </p:txBody>
      </p:sp>
      <p:sp>
        <p:nvSpPr>
          <p:cNvPr id="612355" name="Rectangle 3"/>
          <p:cNvSpPr>
            <a:spLocks noGrp="1" noChangeArrowheads="1"/>
          </p:cNvSpPr>
          <p:nvPr>
            <p:ph type="body" idx="1"/>
          </p:nvPr>
        </p:nvSpPr>
        <p:spPr>
          <a:xfrm>
            <a:off x="179388" y="979488"/>
            <a:ext cx="8027987" cy="4970462"/>
          </a:xfrm>
        </p:spPr>
        <p:txBody>
          <a:bodyPr/>
          <a:lstStyle/>
          <a:p>
            <a:pPr>
              <a:lnSpc>
                <a:spcPct val="140000"/>
              </a:lnSpc>
              <a:spcBef>
                <a:spcPct val="5000"/>
              </a:spcBef>
              <a:buFont typeface="Wingdings" pitchFamily="2" charset="2"/>
              <a:buNone/>
            </a:pPr>
            <a:r>
              <a:rPr lang="zh-CN" altLang="en-US" sz="2000" b="1">
                <a:ea typeface="宋体" charset="-122"/>
              </a:rPr>
              <a:t>用户标识与鉴别</a:t>
            </a:r>
          </a:p>
          <a:p>
            <a:pPr>
              <a:lnSpc>
                <a:spcPct val="140000"/>
              </a:lnSpc>
              <a:spcBef>
                <a:spcPct val="5000"/>
              </a:spcBef>
              <a:buFont typeface="Wingdings" pitchFamily="2" charset="2"/>
              <a:buNone/>
            </a:pPr>
            <a:r>
              <a:rPr lang="zh-CN" altLang="en-US" sz="2000" b="1">
                <a:ea typeface="宋体" charset="-122"/>
              </a:rPr>
              <a:t>自主存取控制方法</a:t>
            </a:r>
          </a:p>
          <a:p>
            <a:pPr lvl="1">
              <a:lnSpc>
                <a:spcPct val="140000"/>
              </a:lnSpc>
              <a:spcBef>
                <a:spcPct val="5000"/>
              </a:spcBef>
              <a:buFont typeface="Wingdings" pitchFamily="2" charset="2"/>
              <a:buNone/>
            </a:pPr>
            <a:r>
              <a:rPr lang="zh-CN" altLang="en-US" sz="2000">
                <a:ea typeface="宋体" charset="-122"/>
              </a:rPr>
              <a:t> 用户对于不同的数据库对象有不同的存取权限，不同的用户对同一对象也有不同的权限，用户还可以将其拥有的存取权限转授给其它用户</a:t>
            </a:r>
          </a:p>
          <a:p>
            <a:pPr lvl="1">
              <a:lnSpc>
                <a:spcPct val="140000"/>
              </a:lnSpc>
              <a:spcBef>
                <a:spcPct val="5000"/>
              </a:spcBef>
              <a:buFont typeface="Wingdings" pitchFamily="2" charset="2"/>
              <a:buNone/>
            </a:pPr>
            <a:endParaRPr lang="zh-CN" altLang="en-US" sz="2000">
              <a:ea typeface="宋体" charset="-122"/>
            </a:endParaRPr>
          </a:p>
          <a:p>
            <a:pPr lvl="2">
              <a:lnSpc>
                <a:spcPct val="140000"/>
              </a:lnSpc>
              <a:spcBef>
                <a:spcPct val="5000"/>
              </a:spcBef>
              <a:buFont typeface="Wingdings" pitchFamily="2" charset="2"/>
              <a:buChar char="Ø"/>
            </a:pPr>
            <a:r>
              <a:rPr lang="zh-CN" altLang="en-US" sz="2000">
                <a:ea typeface="宋体" charset="-122"/>
              </a:rPr>
              <a:t> </a:t>
            </a:r>
            <a:r>
              <a:rPr lang="en-US" altLang="zh-CN" sz="2000">
                <a:ea typeface="宋体" charset="-122"/>
              </a:rPr>
              <a:t>C2</a:t>
            </a:r>
            <a:r>
              <a:rPr lang="zh-CN" altLang="en-US" sz="2000">
                <a:ea typeface="宋体" charset="-122"/>
              </a:rPr>
              <a:t>级  受控的存取保护</a:t>
            </a:r>
          </a:p>
          <a:p>
            <a:pPr lvl="2">
              <a:lnSpc>
                <a:spcPct val="140000"/>
              </a:lnSpc>
              <a:spcBef>
                <a:spcPct val="5000"/>
              </a:spcBef>
              <a:buFont typeface="Wingdings" pitchFamily="2" charset="2"/>
              <a:buChar char="Ø"/>
            </a:pPr>
            <a:r>
              <a:rPr lang="zh-CN" altLang="en-US" sz="2000">
                <a:ea typeface="宋体" charset="-122"/>
              </a:rPr>
              <a:t> 灵活</a:t>
            </a:r>
          </a:p>
          <a:p>
            <a:pPr>
              <a:lnSpc>
                <a:spcPct val="140000"/>
              </a:lnSpc>
              <a:spcBef>
                <a:spcPct val="5000"/>
              </a:spcBef>
              <a:buFont typeface="Wingdings" pitchFamily="2" charset="2"/>
              <a:buNone/>
            </a:pPr>
            <a:r>
              <a:rPr lang="zh-CN" altLang="en-US" sz="2000" b="1">
                <a:ea typeface="宋体" charset="-122"/>
              </a:rPr>
              <a:t>        通过 </a:t>
            </a:r>
            <a:r>
              <a:rPr lang="en-US" altLang="zh-CN" sz="2000" b="1">
                <a:ea typeface="宋体" charset="-122"/>
              </a:rPr>
              <a:t>SQL </a:t>
            </a:r>
            <a:r>
              <a:rPr lang="zh-CN" altLang="en-US" sz="2000" b="1">
                <a:ea typeface="宋体" charset="-122"/>
              </a:rPr>
              <a:t>的 </a:t>
            </a:r>
            <a:r>
              <a:rPr lang="en-US" altLang="zh-CN" sz="2000" b="1">
                <a:solidFill>
                  <a:srgbClr val="FF00FF"/>
                </a:solidFill>
                <a:ea typeface="宋体" charset="-122"/>
              </a:rPr>
              <a:t>GRANT</a:t>
            </a:r>
            <a:r>
              <a:rPr lang="en-US" altLang="zh-CN" sz="2000" b="1">
                <a:ea typeface="宋体" charset="-122"/>
              </a:rPr>
              <a:t> </a:t>
            </a:r>
            <a:r>
              <a:rPr lang="zh-CN" altLang="en-US" sz="2000" b="1">
                <a:ea typeface="宋体" charset="-122"/>
              </a:rPr>
              <a:t>语句和 </a:t>
            </a:r>
            <a:r>
              <a:rPr lang="en-US" altLang="zh-CN" sz="2000" b="1">
                <a:solidFill>
                  <a:srgbClr val="FF00FF"/>
                </a:solidFill>
                <a:ea typeface="宋体" charset="-122"/>
              </a:rPr>
              <a:t>REVOKE</a:t>
            </a:r>
            <a:r>
              <a:rPr lang="en-US" altLang="zh-CN" sz="2000" b="1">
                <a:ea typeface="宋体" charset="-122"/>
              </a:rPr>
              <a:t> </a:t>
            </a:r>
            <a:r>
              <a:rPr lang="zh-CN" altLang="en-US" sz="2000" b="1">
                <a:ea typeface="宋体" charset="-122"/>
              </a:rPr>
              <a:t>语句实现</a:t>
            </a:r>
          </a:p>
          <a:p>
            <a:pPr>
              <a:lnSpc>
                <a:spcPct val="140000"/>
              </a:lnSpc>
              <a:spcBef>
                <a:spcPct val="5000"/>
              </a:spcBef>
              <a:buFont typeface="Wingdings" pitchFamily="2" charset="2"/>
              <a:buNone/>
            </a:pPr>
            <a:r>
              <a:rPr lang="zh-CN" altLang="en-US" sz="2000" b="1">
                <a:ea typeface="宋体" charset="-122"/>
              </a:rPr>
              <a:t>       用户权限组成</a:t>
            </a:r>
            <a:r>
              <a:rPr lang="en-US" altLang="zh-CN" sz="2000" b="1">
                <a:ea typeface="宋体" charset="-122"/>
              </a:rPr>
              <a:t>: (1)  </a:t>
            </a:r>
            <a:r>
              <a:rPr lang="zh-CN" altLang="en-US" sz="2000">
                <a:ea typeface="宋体" charset="-122"/>
              </a:rPr>
              <a:t>数据对象</a:t>
            </a:r>
            <a:r>
              <a:rPr lang="en-US" altLang="zh-CN" sz="2000">
                <a:ea typeface="宋体" charset="-122"/>
              </a:rPr>
              <a:t>;    (2)</a:t>
            </a:r>
            <a:r>
              <a:rPr lang="zh-CN" altLang="en-US" sz="2000">
                <a:ea typeface="宋体" charset="-122"/>
              </a:rPr>
              <a:t>操作类型</a:t>
            </a:r>
            <a:endParaRPr lang="zh-CN" altLang="en-US" sz="2000" b="1">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ph type="title"/>
          </p:nvPr>
        </p:nvSpPr>
        <p:spPr bwMode="auto">
          <a:xfrm>
            <a:off x="34925" y="144463"/>
            <a:ext cx="5761038" cy="620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数据库安全性控制</a:t>
            </a:r>
          </a:p>
        </p:txBody>
      </p:sp>
      <p:sp>
        <p:nvSpPr>
          <p:cNvPr id="613379" name="Rectangle 3"/>
          <p:cNvSpPr>
            <a:spLocks noGrp="1" noChangeArrowheads="1"/>
          </p:cNvSpPr>
          <p:nvPr>
            <p:ph type="body" idx="1"/>
          </p:nvPr>
        </p:nvSpPr>
        <p:spPr>
          <a:xfrm>
            <a:off x="323850" y="1054100"/>
            <a:ext cx="8027988" cy="4822825"/>
          </a:xfrm>
        </p:spPr>
        <p:txBody>
          <a:bodyPr/>
          <a:lstStyle/>
          <a:p>
            <a:pPr>
              <a:lnSpc>
                <a:spcPct val="120000"/>
              </a:lnSpc>
              <a:spcBef>
                <a:spcPct val="0"/>
              </a:spcBef>
            </a:pPr>
            <a:r>
              <a:rPr lang="zh-CN" altLang="en-US" sz="1600" b="1">
                <a:ea typeface="宋体" charset="-122"/>
              </a:rPr>
              <a:t>数据库角色：被命名的一组与数据库操作相关的权限</a:t>
            </a:r>
          </a:p>
          <a:p>
            <a:pPr lvl="1">
              <a:lnSpc>
                <a:spcPct val="120000"/>
              </a:lnSpc>
              <a:spcBef>
                <a:spcPct val="0"/>
              </a:spcBef>
            </a:pPr>
            <a:r>
              <a:rPr lang="zh-CN" altLang="en-US" sz="1400">
                <a:ea typeface="宋体" charset="-122"/>
              </a:rPr>
              <a:t>角色是权限的集合 </a:t>
            </a:r>
          </a:p>
          <a:p>
            <a:pPr lvl="1">
              <a:lnSpc>
                <a:spcPct val="120000"/>
              </a:lnSpc>
              <a:spcBef>
                <a:spcPct val="0"/>
              </a:spcBef>
            </a:pPr>
            <a:r>
              <a:rPr lang="zh-CN" altLang="en-US" sz="1400">
                <a:ea typeface="宋体" charset="-122"/>
              </a:rPr>
              <a:t>可以为一组具有相同权限的用户创建一个角色</a:t>
            </a:r>
          </a:p>
          <a:p>
            <a:pPr lvl="1">
              <a:lnSpc>
                <a:spcPct val="120000"/>
              </a:lnSpc>
              <a:spcBef>
                <a:spcPct val="0"/>
              </a:spcBef>
            </a:pPr>
            <a:r>
              <a:rPr lang="zh-CN" altLang="en-US" sz="1400">
                <a:ea typeface="宋体" charset="-122"/>
              </a:rPr>
              <a:t>使用角色来管理数据库权限可以简化授权的过程</a:t>
            </a:r>
          </a:p>
          <a:p>
            <a:pPr lvl="1">
              <a:lnSpc>
                <a:spcPct val="120000"/>
              </a:lnSpc>
              <a:spcBef>
                <a:spcPct val="0"/>
              </a:spcBef>
              <a:buFont typeface="Wingdings" pitchFamily="2" charset="2"/>
              <a:buNone/>
            </a:pPr>
            <a:r>
              <a:rPr lang="zh-CN" altLang="en-US" sz="1800" b="1">
                <a:ea typeface="宋体" charset="-122"/>
              </a:rPr>
              <a:t>自主存取控制的缺陷</a:t>
            </a:r>
            <a:r>
              <a:rPr lang="zh-CN" altLang="en-US" sz="1400">
                <a:ea typeface="宋体" charset="-122"/>
              </a:rPr>
              <a:t>：</a:t>
            </a:r>
          </a:p>
          <a:p>
            <a:pPr>
              <a:lnSpc>
                <a:spcPct val="120000"/>
              </a:lnSpc>
              <a:spcBef>
                <a:spcPct val="0"/>
              </a:spcBef>
              <a:buFont typeface="Wingdings" pitchFamily="2" charset="2"/>
              <a:buNone/>
            </a:pPr>
            <a:r>
              <a:rPr lang="zh-CN" altLang="en-US" sz="1600">
                <a:ea typeface="宋体" charset="-122"/>
              </a:rPr>
              <a:t>            可能存在数据的“无意泄露”</a:t>
            </a:r>
          </a:p>
          <a:p>
            <a:pPr>
              <a:lnSpc>
                <a:spcPct val="120000"/>
              </a:lnSpc>
              <a:spcBef>
                <a:spcPct val="0"/>
              </a:spcBef>
              <a:buFont typeface="Wingdings" pitchFamily="2" charset="2"/>
              <a:buNone/>
            </a:pPr>
            <a:r>
              <a:rPr lang="zh-CN" altLang="en-US" sz="1600">
                <a:ea typeface="宋体" charset="-122"/>
              </a:rPr>
              <a:t>            原因：这种机制仅仅通过对数据的存取权限来进行安全控制，而数据本身并无安全性标记</a:t>
            </a:r>
          </a:p>
          <a:p>
            <a:pPr>
              <a:lnSpc>
                <a:spcPct val="120000"/>
              </a:lnSpc>
              <a:spcBef>
                <a:spcPct val="0"/>
              </a:spcBef>
              <a:buFont typeface="Wingdings" pitchFamily="2" charset="2"/>
              <a:buNone/>
            </a:pPr>
            <a:r>
              <a:rPr lang="zh-CN" altLang="en-US" sz="1600">
                <a:ea typeface="宋体" charset="-122"/>
              </a:rPr>
              <a:t>           解决：对系统控制下的所有主客体实施强制存取控制策略</a:t>
            </a:r>
            <a:endParaRPr lang="zh-CN" altLang="en-US" sz="1600" b="1">
              <a:ea typeface="宋体" charset="-122"/>
            </a:endParaRPr>
          </a:p>
          <a:p>
            <a:pPr>
              <a:lnSpc>
                <a:spcPct val="170000"/>
              </a:lnSpc>
              <a:buFont typeface="Wingdings" pitchFamily="2" charset="2"/>
              <a:buNone/>
            </a:pPr>
            <a:r>
              <a:rPr lang="zh-CN" altLang="en-US" sz="1600" b="1">
                <a:ea typeface="宋体" charset="-122"/>
              </a:rPr>
              <a:t>强制存取控制方法</a:t>
            </a:r>
          </a:p>
          <a:p>
            <a:pPr lvl="1">
              <a:lnSpc>
                <a:spcPct val="80000"/>
              </a:lnSpc>
              <a:buFont typeface="Wingdings" pitchFamily="2" charset="2"/>
              <a:buNone/>
            </a:pPr>
            <a:r>
              <a:rPr lang="zh-CN" altLang="en-US" sz="1600">
                <a:ea typeface="宋体" charset="-122"/>
              </a:rPr>
              <a:t> 每一个数据对象被标以一定的密级，每一个用户也被授予某一个级别的权限，对于任意一个数据对象，只有具有合法许可证的用户才可以存取。</a:t>
            </a:r>
          </a:p>
          <a:p>
            <a:pPr lvl="1">
              <a:lnSpc>
                <a:spcPct val="80000"/>
              </a:lnSpc>
              <a:buFont typeface="Wingdings" pitchFamily="2" charset="2"/>
              <a:buNone/>
            </a:pPr>
            <a:endParaRPr lang="zh-CN" altLang="en-US" sz="1600">
              <a:ea typeface="宋体" charset="-122"/>
            </a:endParaRPr>
          </a:p>
          <a:p>
            <a:pPr lvl="3">
              <a:lnSpc>
                <a:spcPct val="80000"/>
              </a:lnSpc>
              <a:buFont typeface="Wingdings" pitchFamily="2" charset="2"/>
              <a:buChar char="Ø"/>
            </a:pPr>
            <a:r>
              <a:rPr lang="en-US" altLang="zh-CN" sz="1600">
                <a:ea typeface="宋体" charset="-122"/>
              </a:rPr>
              <a:t>B1</a:t>
            </a:r>
            <a:r>
              <a:rPr lang="zh-CN" altLang="en-US" sz="1600">
                <a:ea typeface="宋体" charset="-122"/>
              </a:rPr>
              <a:t>级</a:t>
            </a:r>
          </a:p>
          <a:p>
            <a:pPr lvl="3">
              <a:lnSpc>
                <a:spcPct val="80000"/>
              </a:lnSpc>
              <a:buFont typeface="Wingdings" pitchFamily="2" charset="2"/>
              <a:buChar char="Ø"/>
            </a:pPr>
            <a:r>
              <a:rPr lang="zh-CN" altLang="en-US" sz="1600">
                <a:ea typeface="宋体" charset="-122"/>
              </a:rPr>
              <a:t>严格</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ph type="title"/>
          </p:nvPr>
        </p:nvSpPr>
        <p:spPr bwMode="auto">
          <a:xfrm>
            <a:off x="34925" y="188913"/>
            <a:ext cx="4170363" cy="561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强制存取控制方法</a:t>
            </a:r>
          </a:p>
        </p:txBody>
      </p:sp>
      <p:sp>
        <p:nvSpPr>
          <p:cNvPr id="614403" name="Rectangle 3"/>
          <p:cNvSpPr>
            <a:spLocks noGrp="1" noChangeArrowheads="1"/>
          </p:cNvSpPr>
          <p:nvPr>
            <p:ph type="body" idx="1"/>
          </p:nvPr>
        </p:nvSpPr>
        <p:spPr>
          <a:xfrm>
            <a:off x="468313" y="1196975"/>
            <a:ext cx="7772400" cy="4114800"/>
          </a:xfrm>
        </p:spPr>
        <p:txBody>
          <a:bodyPr/>
          <a:lstStyle/>
          <a:p>
            <a:pPr lvl="1" algn="just">
              <a:buFont typeface="Wingdings" pitchFamily="2" charset="2"/>
              <a:buNone/>
            </a:pPr>
            <a:r>
              <a:rPr lang="en-US" altLang="zh-CN">
                <a:ea typeface="宋体" charset="-122"/>
              </a:rPr>
              <a:t>DAC + MAC</a:t>
            </a:r>
            <a:r>
              <a:rPr lang="zh-CN" altLang="en-US">
                <a:ea typeface="宋体" charset="-122"/>
              </a:rPr>
              <a:t>安全检查示意图</a:t>
            </a:r>
          </a:p>
          <a:p>
            <a:pPr lvl="1" algn="just">
              <a:spcBef>
                <a:spcPct val="50000"/>
              </a:spcBef>
              <a:buFont typeface="Wingdings" pitchFamily="2" charset="2"/>
              <a:buNone/>
            </a:pPr>
            <a:r>
              <a:rPr lang="zh-CN" altLang="en-US">
                <a:ea typeface="宋体" charset="-122"/>
              </a:rPr>
              <a:t>                </a:t>
            </a:r>
            <a:r>
              <a:rPr lang="en-US" altLang="zh-CN">
                <a:ea typeface="宋体" charset="-122"/>
              </a:rPr>
              <a:t>SQL</a:t>
            </a:r>
            <a:r>
              <a:rPr lang="zh-CN" altLang="en-US">
                <a:ea typeface="宋体" charset="-122"/>
              </a:rPr>
              <a:t>语法分析 </a:t>
            </a:r>
            <a:r>
              <a:rPr lang="en-US" altLang="zh-CN">
                <a:ea typeface="宋体" charset="-122"/>
              </a:rPr>
              <a:t>&amp; </a:t>
            </a:r>
            <a:r>
              <a:rPr lang="zh-CN" altLang="en-US">
                <a:ea typeface="宋体" charset="-122"/>
              </a:rPr>
              <a:t>语义检查</a:t>
            </a:r>
          </a:p>
          <a:p>
            <a:pPr lvl="1" algn="just">
              <a:buFont typeface="Wingdings" pitchFamily="2" charset="2"/>
              <a:buNone/>
            </a:pPr>
            <a:r>
              <a:rPr lang="zh-CN" altLang="en-US">
                <a:ea typeface="宋体" charset="-122"/>
              </a:rPr>
              <a:t> </a:t>
            </a:r>
          </a:p>
          <a:p>
            <a:pPr lvl="1" algn="just">
              <a:buFont typeface="Wingdings" pitchFamily="2" charset="2"/>
              <a:buNone/>
            </a:pPr>
            <a:r>
              <a:rPr lang="zh-CN" altLang="en-US">
                <a:ea typeface="宋体" charset="-122"/>
              </a:rPr>
              <a:t>                              </a:t>
            </a:r>
            <a:r>
              <a:rPr lang="en-US" altLang="zh-CN">
                <a:ea typeface="宋体" charset="-122"/>
              </a:rPr>
              <a:t>DAC </a:t>
            </a:r>
            <a:r>
              <a:rPr lang="zh-CN" altLang="en-US">
                <a:ea typeface="宋体" charset="-122"/>
              </a:rPr>
              <a:t>检 查</a:t>
            </a:r>
          </a:p>
          <a:p>
            <a:pPr lvl="1" algn="just">
              <a:buFont typeface="Wingdings" pitchFamily="2" charset="2"/>
              <a:buNone/>
            </a:pPr>
            <a:r>
              <a:rPr lang="zh-CN" altLang="en-US">
                <a:ea typeface="宋体" charset="-122"/>
              </a:rPr>
              <a:t>       安全检查 </a:t>
            </a:r>
          </a:p>
          <a:p>
            <a:pPr lvl="1" algn="just">
              <a:buFont typeface="Wingdings" pitchFamily="2" charset="2"/>
              <a:buNone/>
            </a:pPr>
            <a:r>
              <a:rPr lang="zh-CN" altLang="en-US">
                <a:ea typeface="宋体" charset="-122"/>
              </a:rPr>
              <a:t>                              </a:t>
            </a:r>
            <a:r>
              <a:rPr lang="en-US" altLang="zh-CN">
                <a:ea typeface="宋体" charset="-122"/>
              </a:rPr>
              <a:t>MAC </a:t>
            </a:r>
            <a:r>
              <a:rPr lang="zh-CN" altLang="en-US">
                <a:ea typeface="宋体" charset="-122"/>
              </a:rPr>
              <a:t>检 查</a:t>
            </a:r>
          </a:p>
          <a:p>
            <a:pPr lvl="1" algn="just">
              <a:buFont typeface="Wingdings" pitchFamily="2" charset="2"/>
              <a:buNone/>
            </a:pPr>
            <a:r>
              <a:rPr lang="zh-CN" altLang="en-US">
                <a:ea typeface="宋体" charset="-122"/>
              </a:rPr>
              <a:t>                             </a:t>
            </a:r>
          </a:p>
          <a:p>
            <a:pPr lvl="1" algn="just">
              <a:buFont typeface="Wingdings" pitchFamily="2" charset="2"/>
              <a:buNone/>
            </a:pPr>
            <a:r>
              <a:rPr lang="zh-CN" altLang="en-US">
                <a:ea typeface="宋体" charset="-122"/>
              </a:rPr>
              <a:t>                               </a:t>
            </a:r>
          </a:p>
          <a:p>
            <a:pPr lvl="1" algn="just">
              <a:buFont typeface="Wingdings" pitchFamily="2" charset="2"/>
              <a:buNone/>
            </a:pPr>
            <a:r>
              <a:rPr lang="zh-CN" altLang="en-US">
                <a:ea typeface="宋体" charset="-122"/>
              </a:rPr>
              <a:t>                                 继 续</a:t>
            </a:r>
          </a:p>
        </p:txBody>
      </p:sp>
      <p:sp>
        <p:nvSpPr>
          <p:cNvPr id="614404" name="Line 4"/>
          <p:cNvSpPr>
            <a:spLocks noChangeShapeType="1"/>
          </p:cNvSpPr>
          <p:nvPr/>
        </p:nvSpPr>
        <p:spPr bwMode="auto">
          <a:xfrm>
            <a:off x="4067175" y="4076700"/>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4405" name="Line 5"/>
          <p:cNvSpPr>
            <a:spLocks noChangeShapeType="1"/>
          </p:cNvSpPr>
          <p:nvPr/>
        </p:nvSpPr>
        <p:spPr bwMode="auto">
          <a:xfrm>
            <a:off x="4040188" y="2997200"/>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4406" name="Rectangle 6"/>
          <p:cNvSpPr>
            <a:spLocks noChangeArrowheads="1"/>
          </p:cNvSpPr>
          <p:nvPr/>
        </p:nvSpPr>
        <p:spPr bwMode="auto">
          <a:xfrm>
            <a:off x="2987675" y="2565400"/>
            <a:ext cx="2305050" cy="15128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4407" name="Line 7"/>
          <p:cNvSpPr>
            <a:spLocks noChangeShapeType="1"/>
          </p:cNvSpPr>
          <p:nvPr/>
        </p:nvSpPr>
        <p:spPr bwMode="auto">
          <a:xfrm>
            <a:off x="4040188" y="2205038"/>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4408" name="Rectangle 8"/>
          <p:cNvSpPr>
            <a:spLocks noChangeArrowheads="1"/>
          </p:cNvSpPr>
          <p:nvPr/>
        </p:nvSpPr>
        <p:spPr bwMode="auto">
          <a:xfrm>
            <a:off x="827088" y="5516563"/>
            <a:ext cx="7561262" cy="7016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60000"/>
              </a:spcBef>
              <a:buClr>
                <a:schemeClr val="hlink"/>
              </a:buClr>
              <a:buFont typeface="Wingdings" pitchFamily="2" charset="2"/>
              <a:buChar char="v"/>
            </a:pPr>
            <a:r>
              <a:rPr lang="zh-CN" altLang="en-US" b="1">
                <a:latin typeface="Times New Roman" pitchFamily="18" charset="0"/>
              </a:rPr>
              <a:t>先进行</a:t>
            </a:r>
            <a:r>
              <a:rPr lang="en-US" altLang="zh-CN" b="1">
                <a:latin typeface="Times New Roman" pitchFamily="18" charset="0"/>
              </a:rPr>
              <a:t>DAC</a:t>
            </a:r>
            <a:r>
              <a:rPr lang="zh-CN" altLang="en-US" b="1">
                <a:latin typeface="Times New Roman" pitchFamily="18" charset="0"/>
              </a:rPr>
              <a:t>检查，通过</a:t>
            </a:r>
            <a:r>
              <a:rPr lang="en-US" altLang="zh-CN" b="1">
                <a:latin typeface="Times New Roman" pitchFamily="18" charset="0"/>
              </a:rPr>
              <a:t>DAC</a:t>
            </a:r>
            <a:r>
              <a:rPr lang="zh-CN" altLang="en-US" b="1">
                <a:latin typeface="Times New Roman" pitchFamily="18" charset="0"/>
              </a:rPr>
              <a:t>检查的数据对象再由系统进行</a:t>
            </a:r>
            <a:r>
              <a:rPr lang="en-US" altLang="zh-CN" b="1">
                <a:latin typeface="Times New Roman" pitchFamily="18" charset="0"/>
              </a:rPr>
              <a:t>MAC</a:t>
            </a:r>
            <a:r>
              <a:rPr lang="zh-CN" altLang="en-US" b="1">
                <a:latin typeface="Times New Roman" pitchFamily="18" charset="0"/>
              </a:rPr>
              <a:t>检查，只有通过</a:t>
            </a:r>
            <a:r>
              <a:rPr lang="en-US" altLang="zh-CN" b="1">
                <a:latin typeface="Times New Roman" pitchFamily="18" charset="0"/>
              </a:rPr>
              <a:t>MAC</a:t>
            </a:r>
            <a:r>
              <a:rPr lang="zh-CN" altLang="en-US" b="1">
                <a:latin typeface="Times New Roman" pitchFamily="18" charset="0"/>
              </a:rPr>
              <a:t>检查的数据对象方可存取。</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ph type="title"/>
          </p:nvPr>
        </p:nvSpPr>
        <p:spPr bwMode="auto">
          <a:xfrm>
            <a:off x="-36513" y="117475"/>
            <a:ext cx="8229601"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ea typeface="宋体" charset="-122"/>
              </a:rPr>
              <a:t>第五讲  数据库完整性</a:t>
            </a:r>
          </a:p>
        </p:txBody>
      </p:sp>
      <p:sp>
        <p:nvSpPr>
          <p:cNvPr id="615427" name="Rectangle 3"/>
          <p:cNvSpPr>
            <a:spLocks noGrp="1" noChangeArrowheads="1"/>
          </p:cNvSpPr>
          <p:nvPr>
            <p:ph type="body" idx="1"/>
          </p:nvPr>
        </p:nvSpPr>
        <p:spPr>
          <a:xfrm>
            <a:off x="1187450" y="1196975"/>
            <a:ext cx="5832475" cy="4248150"/>
          </a:xfrm>
        </p:spPr>
        <p:txBody>
          <a:bodyPr/>
          <a:lstStyle/>
          <a:p>
            <a:pPr>
              <a:lnSpc>
                <a:spcPct val="130000"/>
              </a:lnSpc>
              <a:buFont typeface="Wingdings" pitchFamily="2" charset="2"/>
              <a:buChar char="Ø"/>
            </a:pPr>
            <a:r>
              <a:rPr lang="en-US" altLang="zh-CN" b="1">
                <a:ea typeface="宋体" charset="-122"/>
              </a:rPr>
              <a:t>  </a:t>
            </a:r>
            <a:r>
              <a:rPr lang="zh-CN" altLang="en-US" b="1">
                <a:ea typeface="宋体" charset="-122"/>
              </a:rPr>
              <a:t>实体完整性</a:t>
            </a:r>
          </a:p>
          <a:p>
            <a:pPr>
              <a:lnSpc>
                <a:spcPct val="130000"/>
              </a:lnSpc>
              <a:buFont typeface="Wingdings" pitchFamily="2" charset="2"/>
              <a:buChar char="Ø"/>
            </a:pPr>
            <a:r>
              <a:rPr lang="zh-CN" altLang="en-US" b="1">
                <a:ea typeface="宋体" charset="-122"/>
              </a:rPr>
              <a:t>  参照完整性</a:t>
            </a:r>
          </a:p>
          <a:p>
            <a:pPr>
              <a:lnSpc>
                <a:spcPct val="130000"/>
              </a:lnSpc>
              <a:buFont typeface="Wingdings" pitchFamily="2" charset="2"/>
              <a:buChar char="Ø"/>
            </a:pPr>
            <a:r>
              <a:rPr lang="zh-CN" altLang="en-US" b="1">
                <a:ea typeface="宋体" charset="-122"/>
              </a:rPr>
              <a:t>  用户定义的完整性</a:t>
            </a:r>
          </a:p>
          <a:p>
            <a:pPr>
              <a:lnSpc>
                <a:spcPct val="130000"/>
              </a:lnSpc>
              <a:buFont typeface="Wingdings" pitchFamily="2" charset="2"/>
              <a:buChar char="Ø"/>
            </a:pPr>
            <a:r>
              <a:rPr lang="zh-CN" altLang="en-US" b="1">
                <a:ea typeface="宋体" charset="-122"/>
              </a:rPr>
              <a:t>  完整性约束命名字句</a:t>
            </a:r>
          </a:p>
          <a:p>
            <a:pPr>
              <a:lnSpc>
                <a:spcPct val="130000"/>
              </a:lnSpc>
              <a:buFont typeface="Wingdings" pitchFamily="2" charset="2"/>
              <a:buChar char="Ø"/>
            </a:pPr>
            <a:r>
              <a:rPr lang="zh-CN" altLang="en-US" b="1">
                <a:ea typeface="宋体" charset="-122"/>
              </a:rPr>
              <a:t>   触发器</a:t>
            </a:r>
            <a:endParaRPr lang="zh-CN" altLang="en-US">
              <a:ea typeface="宋体"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ph type="title"/>
          </p:nvPr>
        </p:nvSpPr>
        <p:spPr bwMode="auto">
          <a:xfrm>
            <a:off x="107950" y="117475"/>
            <a:ext cx="3311525" cy="64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实体完整性定义</a:t>
            </a:r>
          </a:p>
        </p:txBody>
      </p:sp>
      <p:sp>
        <p:nvSpPr>
          <p:cNvPr id="616451" name="Rectangle 3"/>
          <p:cNvSpPr>
            <a:spLocks noGrp="1" noChangeArrowheads="1"/>
          </p:cNvSpPr>
          <p:nvPr>
            <p:ph type="body" idx="1"/>
          </p:nvPr>
        </p:nvSpPr>
        <p:spPr>
          <a:xfrm>
            <a:off x="395288" y="1268413"/>
            <a:ext cx="8229600" cy="4392612"/>
          </a:xfrm>
        </p:spPr>
        <p:txBody>
          <a:bodyPr/>
          <a:lstStyle/>
          <a:p>
            <a:pPr>
              <a:lnSpc>
                <a:spcPct val="140000"/>
              </a:lnSpc>
            </a:pPr>
            <a:r>
              <a:rPr lang="zh-CN" altLang="en-US" sz="2000" b="1">
                <a:ea typeface="宋体" charset="-122"/>
              </a:rPr>
              <a:t>实体完整性规则：</a:t>
            </a:r>
          </a:p>
          <a:p>
            <a:pPr lvl="1">
              <a:lnSpc>
                <a:spcPct val="140000"/>
              </a:lnSpc>
              <a:buFont typeface="Wingdings" pitchFamily="2" charset="2"/>
              <a:buChar char="n"/>
            </a:pPr>
            <a:r>
              <a:rPr lang="zh-CN" altLang="en-US" sz="1800">
                <a:ea typeface="宋体" charset="-122"/>
              </a:rPr>
              <a:t>若属性（一个或者一组）</a:t>
            </a:r>
            <a:r>
              <a:rPr lang="en-US" altLang="zh-CN" sz="1800">
                <a:ea typeface="宋体" charset="-122"/>
              </a:rPr>
              <a:t>A</a:t>
            </a:r>
            <a:r>
              <a:rPr lang="zh-CN" altLang="en-US" sz="1800">
                <a:ea typeface="宋体" charset="-122"/>
              </a:rPr>
              <a:t>是基本关系的主属性，则</a:t>
            </a:r>
            <a:r>
              <a:rPr lang="en-US" altLang="zh-CN" sz="1800">
                <a:ea typeface="宋体" charset="-122"/>
              </a:rPr>
              <a:t>A</a:t>
            </a:r>
            <a:r>
              <a:rPr lang="zh-CN" altLang="en-US" sz="1800">
                <a:ea typeface="宋体" charset="-122"/>
              </a:rPr>
              <a:t>不能取空值。</a:t>
            </a:r>
          </a:p>
          <a:p>
            <a:pPr>
              <a:lnSpc>
                <a:spcPct val="140000"/>
              </a:lnSpc>
            </a:pPr>
            <a:r>
              <a:rPr lang="zh-CN" altLang="en-US" sz="2000" b="1">
                <a:ea typeface="宋体" charset="-122"/>
              </a:rPr>
              <a:t>关系模型的实体完整性</a:t>
            </a:r>
          </a:p>
          <a:p>
            <a:pPr lvl="1">
              <a:lnSpc>
                <a:spcPct val="140000"/>
              </a:lnSpc>
              <a:buFont typeface="Wingdings" pitchFamily="2" charset="2"/>
              <a:buChar char="n"/>
            </a:pPr>
            <a:r>
              <a:rPr lang="en-US" altLang="zh-CN" sz="2000">
                <a:ea typeface="宋体" charset="-122"/>
              </a:rPr>
              <a:t>CREATE  TABLE</a:t>
            </a:r>
            <a:r>
              <a:rPr lang="zh-CN" altLang="en-US" sz="2000">
                <a:ea typeface="宋体" charset="-122"/>
              </a:rPr>
              <a:t>中用</a:t>
            </a:r>
            <a:r>
              <a:rPr lang="en-US" altLang="zh-CN" sz="2000">
                <a:ea typeface="宋体" charset="-122"/>
              </a:rPr>
              <a:t>PRIMARY KEY</a:t>
            </a:r>
            <a:r>
              <a:rPr lang="zh-CN" altLang="en-US" sz="2000">
                <a:ea typeface="宋体" charset="-122"/>
              </a:rPr>
              <a:t>定义</a:t>
            </a:r>
          </a:p>
          <a:p>
            <a:pPr>
              <a:lnSpc>
                <a:spcPct val="140000"/>
              </a:lnSpc>
            </a:pPr>
            <a:r>
              <a:rPr lang="zh-CN" altLang="en-US" sz="2000" b="1">
                <a:ea typeface="宋体" charset="-122"/>
              </a:rPr>
              <a:t>单属性构成的码有两种说明方法 </a:t>
            </a:r>
          </a:p>
          <a:p>
            <a:pPr lvl="1">
              <a:lnSpc>
                <a:spcPct val="140000"/>
              </a:lnSpc>
              <a:buFont typeface="Wingdings" pitchFamily="2" charset="2"/>
              <a:buChar char="n"/>
            </a:pPr>
            <a:r>
              <a:rPr lang="zh-CN" altLang="en-US" sz="1900">
                <a:ea typeface="宋体" charset="-122"/>
              </a:rPr>
              <a:t>定义为列级约束条件</a:t>
            </a:r>
          </a:p>
          <a:p>
            <a:pPr lvl="1">
              <a:lnSpc>
                <a:spcPct val="140000"/>
              </a:lnSpc>
              <a:buFont typeface="Wingdings" pitchFamily="2" charset="2"/>
              <a:buChar char="n"/>
            </a:pPr>
            <a:r>
              <a:rPr lang="zh-CN" altLang="en-US" sz="1900">
                <a:ea typeface="宋体" charset="-122"/>
              </a:rPr>
              <a:t>定义为表级约束条件</a:t>
            </a:r>
          </a:p>
          <a:p>
            <a:pPr>
              <a:lnSpc>
                <a:spcPct val="140000"/>
              </a:lnSpc>
            </a:pPr>
            <a:r>
              <a:rPr lang="zh-CN" altLang="en-US" sz="2000" b="1">
                <a:ea typeface="宋体" charset="-122"/>
              </a:rPr>
              <a:t>对多个属性构成的码只有一种说明方法</a:t>
            </a:r>
          </a:p>
          <a:p>
            <a:pPr lvl="1">
              <a:lnSpc>
                <a:spcPct val="140000"/>
              </a:lnSpc>
              <a:buFont typeface="Wingdings" pitchFamily="2" charset="2"/>
              <a:buChar char="n"/>
            </a:pPr>
            <a:r>
              <a:rPr lang="zh-CN" altLang="en-US" sz="1900">
                <a:ea typeface="宋体" charset="-122"/>
              </a:rPr>
              <a:t>定义为表级约束条件</a:t>
            </a:r>
            <a:r>
              <a:rPr lang="zh-CN" altLang="en-US" sz="2000">
                <a:ea typeface="宋体" charset="-12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ph type="title"/>
          </p:nvPr>
        </p:nvSpPr>
        <p:spPr bwMode="auto">
          <a:xfrm>
            <a:off x="34925" y="201613"/>
            <a:ext cx="7850188"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实体完整性检查和违约处理</a:t>
            </a:r>
          </a:p>
        </p:txBody>
      </p:sp>
      <p:sp>
        <p:nvSpPr>
          <p:cNvPr id="617475" name="Rectangle 3"/>
          <p:cNvSpPr>
            <a:spLocks noGrp="1" noChangeArrowheads="1"/>
          </p:cNvSpPr>
          <p:nvPr>
            <p:ph type="body" idx="1"/>
          </p:nvPr>
        </p:nvSpPr>
        <p:spPr>
          <a:xfrm>
            <a:off x="457200" y="1125538"/>
            <a:ext cx="8229600" cy="4495800"/>
          </a:xfrm>
        </p:spPr>
        <p:txBody>
          <a:bodyPr/>
          <a:lstStyle/>
          <a:p>
            <a:pPr>
              <a:lnSpc>
                <a:spcPct val="180000"/>
              </a:lnSpc>
            </a:pPr>
            <a:r>
              <a:rPr lang="zh-CN" altLang="en-US" sz="2400" b="1">
                <a:ea typeface="宋体" charset="-122"/>
              </a:rPr>
              <a:t>插入或对主码列进行更新操作时，</a:t>
            </a:r>
            <a:r>
              <a:rPr lang="en-US" altLang="zh-CN" sz="2400" b="1">
                <a:ea typeface="宋体" charset="-122"/>
              </a:rPr>
              <a:t>RDBMS</a:t>
            </a:r>
            <a:r>
              <a:rPr lang="zh-CN" altLang="en-US" sz="2400" b="1">
                <a:ea typeface="宋体" charset="-122"/>
              </a:rPr>
              <a:t>按照实体完整性规则自动进行检查。包括：</a:t>
            </a:r>
          </a:p>
          <a:p>
            <a:pPr lvl="1">
              <a:lnSpc>
                <a:spcPct val="180000"/>
              </a:lnSpc>
            </a:pPr>
            <a:r>
              <a:rPr lang="en-US" altLang="zh-CN" sz="2200">
                <a:ea typeface="宋体" charset="-122"/>
              </a:rPr>
              <a:t>1.  </a:t>
            </a:r>
            <a:r>
              <a:rPr lang="zh-CN" altLang="en-US" sz="2200">
                <a:ea typeface="宋体" charset="-122"/>
              </a:rPr>
              <a:t>检查主码值是否唯一，如果不唯一则拒绝插入或修改</a:t>
            </a:r>
          </a:p>
          <a:p>
            <a:pPr lvl="1">
              <a:lnSpc>
                <a:spcPct val="180000"/>
              </a:lnSpc>
            </a:pPr>
            <a:r>
              <a:rPr lang="en-US" altLang="zh-CN" sz="2200">
                <a:ea typeface="宋体" charset="-122"/>
              </a:rPr>
              <a:t>2.  </a:t>
            </a:r>
            <a:r>
              <a:rPr lang="zh-CN" altLang="en-US" sz="2200">
                <a:ea typeface="宋体" charset="-122"/>
              </a:rPr>
              <a:t>检查主码的各个属性是否为空，只要有一个为空就拒绝</a:t>
            </a:r>
          </a:p>
          <a:p>
            <a:pPr lvl="1">
              <a:lnSpc>
                <a:spcPct val="180000"/>
              </a:lnSpc>
              <a:buFont typeface="Wingdings" pitchFamily="2" charset="2"/>
              <a:buNone/>
            </a:pPr>
            <a:r>
              <a:rPr lang="zh-CN" altLang="en-US" sz="2200">
                <a:ea typeface="宋体" charset="-122"/>
              </a:rPr>
              <a:t>         插入或修改</a:t>
            </a:r>
          </a:p>
          <a:p>
            <a:endParaRPr lang="en-US" altLang="zh-CN">
              <a:ea typeface="宋体"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ph type="title"/>
          </p:nvPr>
        </p:nvSpPr>
        <p:spPr bwMode="auto">
          <a:xfrm>
            <a:off x="107950" y="115888"/>
            <a:ext cx="3671888"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参照完整性定义</a:t>
            </a:r>
          </a:p>
        </p:txBody>
      </p:sp>
      <p:sp>
        <p:nvSpPr>
          <p:cNvPr id="618499" name="Rectangle 3"/>
          <p:cNvSpPr>
            <a:spLocks noGrp="1" noChangeArrowheads="1"/>
          </p:cNvSpPr>
          <p:nvPr>
            <p:ph type="body" idx="1"/>
          </p:nvPr>
        </p:nvSpPr>
        <p:spPr>
          <a:xfrm>
            <a:off x="323850" y="981075"/>
            <a:ext cx="8229600" cy="4495800"/>
          </a:xfrm>
        </p:spPr>
        <p:txBody>
          <a:bodyPr/>
          <a:lstStyle/>
          <a:p>
            <a:pPr>
              <a:lnSpc>
                <a:spcPct val="180000"/>
              </a:lnSpc>
            </a:pPr>
            <a:r>
              <a:rPr lang="zh-CN" altLang="en-US" sz="2400" b="1">
                <a:ea typeface="宋体" charset="-122"/>
              </a:rPr>
              <a:t>关系模型的参照完整性定义</a:t>
            </a:r>
          </a:p>
          <a:p>
            <a:pPr lvl="1">
              <a:lnSpc>
                <a:spcPct val="180000"/>
              </a:lnSpc>
            </a:pPr>
            <a:r>
              <a:rPr lang="zh-CN" altLang="en-US">
                <a:ea typeface="宋体" charset="-122"/>
              </a:rPr>
              <a:t>在</a:t>
            </a:r>
            <a:r>
              <a:rPr lang="en-US" altLang="zh-CN">
                <a:ea typeface="宋体" charset="-122"/>
              </a:rPr>
              <a:t>CREATE  TABLE</a:t>
            </a:r>
            <a:r>
              <a:rPr lang="zh-CN" altLang="en-US">
                <a:ea typeface="宋体" charset="-122"/>
              </a:rPr>
              <a:t>中用</a:t>
            </a:r>
            <a:r>
              <a:rPr lang="en-US" altLang="zh-CN" b="1">
                <a:ea typeface="宋体" charset="-122"/>
              </a:rPr>
              <a:t>FOREIGN KEY</a:t>
            </a:r>
            <a:r>
              <a:rPr lang="zh-CN" altLang="en-US">
                <a:ea typeface="宋体" charset="-122"/>
              </a:rPr>
              <a:t>短语定义哪些列为外码</a:t>
            </a:r>
          </a:p>
          <a:p>
            <a:pPr lvl="1">
              <a:lnSpc>
                <a:spcPct val="180000"/>
              </a:lnSpc>
            </a:pPr>
            <a:r>
              <a:rPr lang="zh-CN" altLang="en-US">
                <a:ea typeface="宋体" charset="-122"/>
              </a:rPr>
              <a:t>用</a:t>
            </a:r>
            <a:r>
              <a:rPr lang="en-US" altLang="zh-CN" b="1">
                <a:ea typeface="宋体" charset="-122"/>
              </a:rPr>
              <a:t>REFERENCES</a:t>
            </a:r>
            <a:r>
              <a:rPr lang="zh-CN" altLang="en-US">
                <a:ea typeface="宋体" charset="-122"/>
              </a:rPr>
              <a:t>短语指明这些外码参照哪些表的主码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ph type="title"/>
          </p:nvPr>
        </p:nvSpPr>
        <p:spPr bwMode="auto">
          <a:xfrm>
            <a:off x="34925" y="188913"/>
            <a:ext cx="7921625"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参照完整性检查和违约处理</a:t>
            </a:r>
          </a:p>
        </p:txBody>
      </p:sp>
      <p:sp>
        <p:nvSpPr>
          <p:cNvPr id="619523" name="Rectangle 3"/>
          <p:cNvSpPr>
            <a:spLocks noChangeArrowheads="1"/>
          </p:cNvSpPr>
          <p:nvPr/>
        </p:nvSpPr>
        <p:spPr bwMode="auto">
          <a:xfrm>
            <a:off x="2051050" y="1484313"/>
            <a:ext cx="45021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pPr>
            <a:r>
              <a:rPr kumimoji="1" lang="zh-CN" altLang="en-US">
                <a:latin typeface="Times New Roman" pitchFamily="18" charset="0"/>
                <a:ea typeface="黑体" pitchFamily="2" charset="-122"/>
                <a:cs typeface="Times New Roman" pitchFamily="18" charset="0"/>
              </a:rPr>
              <a:t>可能破坏参照完整性的情况及违约处理</a:t>
            </a:r>
          </a:p>
        </p:txBody>
      </p:sp>
      <p:sp>
        <p:nvSpPr>
          <p:cNvPr id="619524" name="Rectangle 4"/>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9525" name="Rectangle 5"/>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9526" name="Rectangle 6"/>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9527" name="Rectangle 7"/>
          <p:cNvSpPr>
            <a:spLocks noChangeArrowheads="1"/>
          </p:cNvSpPr>
          <p:nvPr/>
        </p:nvSpPr>
        <p:spPr bwMode="auto">
          <a:xfrm>
            <a:off x="1619250" y="2676525"/>
            <a:ext cx="14986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619559" name="Group 39"/>
          <p:cNvGraphicFramePr>
            <a:graphicFrameLocks noGrp="1"/>
          </p:cNvGraphicFramePr>
          <p:nvPr/>
        </p:nvGraphicFramePr>
        <p:xfrm>
          <a:off x="468313" y="1989138"/>
          <a:ext cx="8280400" cy="3600450"/>
        </p:xfrm>
        <a:graphic>
          <a:graphicData uri="http://schemas.openxmlformats.org/drawingml/2006/table">
            <a:tbl>
              <a:tblPr/>
              <a:tblGrid>
                <a:gridCol w="2879725"/>
                <a:gridCol w="2543175"/>
                <a:gridCol w="2857500"/>
              </a:tblGrid>
              <a:tr h="887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被参照表（例如</a:t>
                      </a:r>
                      <a:r>
                        <a:rPr kumimoji="1" lang="en-US" altLang="zh-CN" sz="1800" b="1" i="0" u="none" strike="noStrike" cap="none" normalizeH="0" baseline="0" smtClean="0">
                          <a:ln>
                            <a:noFill/>
                          </a:ln>
                          <a:solidFill>
                            <a:schemeClr val="tx1"/>
                          </a:solidFill>
                          <a:effectLst/>
                          <a:latin typeface="Times New Roman" pitchFamily="18" charset="0"/>
                          <a:ea typeface="宋体" charset="-122"/>
                        </a:rPr>
                        <a:t>Student</a:t>
                      </a:r>
                      <a:r>
                        <a:rPr kumimoji="1" lang="zh-CN" altLang="en-US" sz="1800" b="1"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参照表（例如</a:t>
                      </a:r>
                      <a:r>
                        <a:rPr kumimoji="1" lang="en-US" altLang="zh-CN" sz="1800" b="1" i="0" u="none" strike="noStrike" cap="none" normalizeH="0" baseline="0" smtClean="0">
                          <a:ln>
                            <a:noFill/>
                          </a:ln>
                          <a:solidFill>
                            <a:schemeClr val="tx1"/>
                          </a:solidFill>
                          <a:effectLst/>
                          <a:latin typeface="Times New Roman" pitchFamily="18" charset="0"/>
                          <a:ea typeface="宋体" charset="-122"/>
                        </a:rPr>
                        <a:t>SC</a:t>
                      </a:r>
                      <a:r>
                        <a:rPr kumimoji="1" lang="zh-CN" altLang="en-US" sz="1800" b="1"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违约处理</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    </a:t>
                      </a:r>
                      <a:r>
                        <a:rPr kumimoji="1" lang="zh-CN" altLang="en-US" sz="1800" b="1" i="0" u="none" strike="noStrike" cap="none" normalizeH="0" baseline="0" smtClean="0">
                          <a:ln>
                            <a:noFill/>
                          </a:ln>
                          <a:solidFill>
                            <a:schemeClr val="tx1"/>
                          </a:solidFill>
                          <a:effectLst/>
                          <a:latin typeface="Times New Roman" pitchFamily="18" charset="0"/>
                          <a:ea typeface="宋体" charset="-122"/>
                        </a:rPr>
                        <a:t>插入元组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    </a:t>
                      </a:r>
                      <a:r>
                        <a:rPr kumimoji="1" lang="zh-CN" altLang="en-US" sz="1800" b="1" i="0" u="none" strike="noStrike" cap="none" normalizeH="0" baseline="0" smtClean="0">
                          <a:ln>
                            <a:noFill/>
                          </a:ln>
                          <a:solidFill>
                            <a:schemeClr val="tx1"/>
                          </a:solidFill>
                          <a:effectLst/>
                          <a:latin typeface="Times New Roman" pitchFamily="18" charset="0"/>
                          <a:ea typeface="宋体" charset="-122"/>
                        </a:rPr>
                        <a:t>修改外码值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删除元组</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   </a:t>
                      </a:r>
                      <a:r>
                        <a:rPr kumimoji="1" lang="zh-CN" altLang="en-US" sz="1800" b="1" i="0" u="none" strike="noStrike" cap="none" normalizeH="0" baseline="0" smtClean="0">
                          <a:ln>
                            <a:noFill/>
                          </a:ln>
                          <a:solidFill>
                            <a:schemeClr val="tx1"/>
                          </a:solidFill>
                          <a:effectLst/>
                          <a:latin typeface="Times New Roman" pitchFamily="18" charset="0"/>
                          <a:ea typeface="宋体" charset="-122"/>
                        </a:rPr>
                        <a:t>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拒绝</a:t>
                      </a:r>
                      <a:r>
                        <a:rPr kumimoji="1" lang="en-US" altLang="zh-CN" sz="1800" b="1" i="0" u="none" strike="noStrike" cap="none" normalizeH="0" baseline="0" smtClean="0">
                          <a:ln>
                            <a:noFill/>
                          </a:ln>
                          <a:solidFill>
                            <a:schemeClr val="tx1"/>
                          </a:solidFill>
                          <a:effectLst/>
                          <a:latin typeface="Times New Roman" pitchFamily="18" charset="0"/>
                          <a:ea typeface="宋体" charset="-122"/>
                        </a:rPr>
                        <a:t>/</a:t>
                      </a:r>
                      <a:r>
                        <a:rPr kumimoji="1" lang="zh-CN" altLang="en-US" sz="1800" b="1" i="0" u="none" strike="noStrike" cap="none" normalizeH="0" baseline="0" smtClean="0">
                          <a:ln>
                            <a:noFill/>
                          </a:ln>
                          <a:solidFill>
                            <a:schemeClr val="tx1"/>
                          </a:solidFill>
                          <a:effectLst/>
                          <a:latin typeface="Times New Roman" pitchFamily="18" charset="0"/>
                          <a:ea typeface="宋体" charset="-122"/>
                        </a:rPr>
                        <a:t>级连删除</a:t>
                      </a:r>
                      <a:r>
                        <a:rPr kumimoji="1" lang="en-US" altLang="zh-CN" sz="1800" b="1" i="0" u="none" strike="noStrike" cap="none" normalizeH="0" baseline="0" smtClean="0">
                          <a:ln>
                            <a:noFill/>
                          </a:ln>
                          <a:solidFill>
                            <a:schemeClr val="tx1"/>
                          </a:solidFill>
                          <a:effectLst/>
                          <a:latin typeface="Times New Roman" pitchFamily="18" charset="0"/>
                          <a:ea typeface="宋体" charset="-122"/>
                        </a:rPr>
                        <a:t>/</a:t>
                      </a:r>
                      <a:r>
                        <a:rPr kumimoji="1" lang="zh-CN" altLang="en-US" sz="1800" b="1" i="0" u="none" strike="noStrike" cap="none" normalizeH="0" baseline="0" smtClean="0">
                          <a:ln>
                            <a:noFill/>
                          </a:ln>
                          <a:solidFill>
                            <a:schemeClr val="tx1"/>
                          </a:solidFill>
                          <a:effectLst/>
                          <a:latin typeface="Times New Roman" pitchFamily="18" charset="0"/>
                          <a:ea typeface="宋体"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修改主码值</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    </a:t>
                      </a:r>
                      <a:r>
                        <a:rPr kumimoji="1" lang="zh-CN" altLang="en-US" sz="1800" b="1" i="0" u="none" strike="noStrike" cap="none" normalizeH="0" baseline="0" smtClean="0">
                          <a:ln>
                            <a:noFill/>
                          </a:ln>
                          <a:solidFill>
                            <a:schemeClr val="tx1"/>
                          </a:solidFill>
                          <a:effectLst/>
                          <a:latin typeface="Times New Roman" pitchFamily="18" charset="0"/>
                          <a:ea typeface="宋体" charset="-122"/>
                        </a:rPr>
                        <a:t>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拒绝</a:t>
                      </a:r>
                      <a:r>
                        <a:rPr kumimoji="1" lang="en-US" altLang="zh-CN" sz="1800" b="1" i="0" u="none" strike="noStrike" cap="none" normalizeH="0" baseline="0" smtClean="0">
                          <a:ln>
                            <a:noFill/>
                          </a:ln>
                          <a:solidFill>
                            <a:schemeClr val="tx1"/>
                          </a:solidFill>
                          <a:effectLst/>
                          <a:latin typeface="Times New Roman" pitchFamily="18" charset="0"/>
                          <a:ea typeface="宋体" charset="-122"/>
                        </a:rPr>
                        <a:t>/</a:t>
                      </a:r>
                      <a:r>
                        <a:rPr kumimoji="1" lang="zh-CN" altLang="en-US" sz="1800" b="1" i="0" u="none" strike="noStrike" cap="none" normalizeH="0" baseline="0" smtClean="0">
                          <a:ln>
                            <a:noFill/>
                          </a:ln>
                          <a:solidFill>
                            <a:schemeClr val="tx1"/>
                          </a:solidFill>
                          <a:effectLst/>
                          <a:latin typeface="Times New Roman" pitchFamily="18" charset="0"/>
                          <a:ea typeface="宋体" charset="-122"/>
                        </a:rPr>
                        <a:t>级连修改</a:t>
                      </a:r>
                      <a:r>
                        <a:rPr kumimoji="1" lang="en-US" altLang="zh-CN" sz="1800" b="1" i="0" u="none" strike="noStrike" cap="none" normalizeH="0" baseline="0" smtClean="0">
                          <a:ln>
                            <a:noFill/>
                          </a:ln>
                          <a:solidFill>
                            <a:schemeClr val="tx1"/>
                          </a:solidFill>
                          <a:effectLst/>
                          <a:latin typeface="Times New Roman" pitchFamily="18" charset="0"/>
                          <a:ea typeface="宋体" charset="-122"/>
                        </a:rPr>
                        <a:t>/</a:t>
                      </a:r>
                      <a:r>
                        <a:rPr kumimoji="1" lang="zh-CN" altLang="en-US" sz="1800" b="1" i="0" u="none" strike="noStrike" cap="none" normalizeH="0" baseline="0" smtClean="0">
                          <a:ln>
                            <a:noFill/>
                          </a:ln>
                          <a:solidFill>
                            <a:schemeClr val="tx1"/>
                          </a:solidFill>
                          <a:effectLst/>
                          <a:latin typeface="Times New Roman" pitchFamily="18" charset="0"/>
                          <a:ea typeface="宋体"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9555" name="Line 35"/>
          <p:cNvSpPr>
            <a:spLocks noChangeShapeType="1"/>
          </p:cNvSpPr>
          <p:nvPr/>
        </p:nvSpPr>
        <p:spPr bwMode="auto">
          <a:xfrm flipH="1">
            <a:off x="2916238" y="3213100"/>
            <a:ext cx="5762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56" name="Line 36"/>
          <p:cNvSpPr>
            <a:spLocks noChangeShapeType="1"/>
          </p:cNvSpPr>
          <p:nvPr/>
        </p:nvSpPr>
        <p:spPr bwMode="auto">
          <a:xfrm flipH="1">
            <a:off x="2843213" y="3789363"/>
            <a:ext cx="6492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57" name="Line 37"/>
          <p:cNvSpPr>
            <a:spLocks noChangeShapeType="1"/>
          </p:cNvSpPr>
          <p:nvPr/>
        </p:nvSpPr>
        <p:spPr bwMode="auto">
          <a:xfrm>
            <a:off x="2843213" y="4437063"/>
            <a:ext cx="6492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58" name="Line 38"/>
          <p:cNvSpPr>
            <a:spLocks noChangeShapeType="1"/>
          </p:cNvSpPr>
          <p:nvPr/>
        </p:nvSpPr>
        <p:spPr bwMode="auto">
          <a:xfrm>
            <a:off x="2844800" y="5157788"/>
            <a:ext cx="647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ph type="title"/>
          </p:nvPr>
        </p:nvSpPr>
        <p:spPr bwMode="auto">
          <a:xfrm>
            <a:off x="34925" y="115888"/>
            <a:ext cx="3744913" cy="63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用户定义的完整性</a:t>
            </a:r>
          </a:p>
        </p:txBody>
      </p:sp>
      <p:sp>
        <p:nvSpPr>
          <p:cNvPr id="620547" name="Rectangle 3"/>
          <p:cNvSpPr>
            <a:spLocks noGrp="1" noChangeArrowheads="1"/>
          </p:cNvSpPr>
          <p:nvPr>
            <p:ph type="body" idx="1"/>
          </p:nvPr>
        </p:nvSpPr>
        <p:spPr>
          <a:xfrm>
            <a:off x="590550" y="1341438"/>
            <a:ext cx="8229600" cy="3240087"/>
          </a:xfrm>
        </p:spPr>
        <p:txBody>
          <a:bodyPr/>
          <a:lstStyle/>
          <a:p>
            <a:pPr>
              <a:lnSpc>
                <a:spcPct val="170000"/>
              </a:lnSpc>
            </a:pPr>
            <a:r>
              <a:rPr lang="zh-CN" altLang="en-US" sz="2000">
                <a:ea typeface="宋体" charset="-122"/>
              </a:rPr>
              <a:t>用户定义的完整性就是针对</a:t>
            </a:r>
            <a:r>
              <a:rPr lang="zh-CN" altLang="en-US" sz="2000">
                <a:solidFill>
                  <a:srgbClr val="FF00FF"/>
                </a:solidFill>
                <a:ea typeface="宋体" charset="-122"/>
              </a:rPr>
              <a:t>某一具体应用</a:t>
            </a:r>
            <a:r>
              <a:rPr lang="zh-CN" altLang="en-US" sz="2000">
                <a:ea typeface="宋体" charset="-122"/>
              </a:rPr>
              <a:t>的数据必须满足的语义要求 </a:t>
            </a:r>
          </a:p>
          <a:p>
            <a:pPr>
              <a:lnSpc>
                <a:spcPct val="170000"/>
              </a:lnSpc>
            </a:pPr>
            <a:r>
              <a:rPr lang="en-US" altLang="zh-CN" sz="2000">
                <a:ea typeface="宋体" charset="-122"/>
              </a:rPr>
              <a:t>RDBMS</a:t>
            </a:r>
            <a:r>
              <a:rPr lang="zh-CN" altLang="en-US" sz="2000">
                <a:ea typeface="宋体" charset="-122"/>
              </a:rPr>
              <a:t>提供了定义和检验这类完整性的机制，使用了和实体完整性、参照完整性相同的方法来处理他们，而不必由应用程序承担</a:t>
            </a:r>
            <a:endParaRPr lang="zh-CN" altLang="en-US" sz="2400">
              <a:ea typeface="宋体"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ChangeArrowheads="1"/>
          </p:cNvSpPr>
          <p:nvPr>
            <p:ph type="title"/>
          </p:nvPr>
        </p:nvSpPr>
        <p:spPr bwMode="auto">
          <a:xfrm>
            <a:off x="107950" y="117475"/>
            <a:ext cx="3754438" cy="64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ea typeface="黑体" pitchFamily="2" charset="-122"/>
              </a:rPr>
              <a:t>触发器</a:t>
            </a:r>
          </a:p>
        </p:txBody>
      </p:sp>
      <p:sp>
        <p:nvSpPr>
          <p:cNvPr id="621571" name="Rectangle 3"/>
          <p:cNvSpPr>
            <a:spLocks noGrp="1" noChangeArrowheads="1"/>
          </p:cNvSpPr>
          <p:nvPr>
            <p:ph type="body" idx="1"/>
          </p:nvPr>
        </p:nvSpPr>
        <p:spPr>
          <a:xfrm>
            <a:off x="323850" y="981075"/>
            <a:ext cx="8229600" cy="4968875"/>
          </a:xfrm>
        </p:spPr>
        <p:txBody>
          <a:bodyPr/>
          <a:lstStyle/>
          <a:p>
            <a:pPr>
              <a:lnSpc>
                <a:spcPct val="130000"/>
              </a:lnSpc>
            </a:pPr>
            <a:r>
              <a:rPr lang="zh-CN" altLang="en-US" sz="2000" b="1">
                <a:ea typeface="宋体" charset="-122"/>
              </a:rPr>
              <a:t>触发器（</a:t>
            </a:r>
            <a:r>
              <a:rPr lang="en-US" altLang="zh-CN" sz="2000" b="1">
                <a:ea typeface="宋体" charset="-122"/>
              </a:rPr>
              <a:t>Trigger</a:t>
            </a:r>
            <a:r>
              <a:rPr lang="zh-CN" altLang="en-US" sz="2000" b="1">
                <a:ea typeface="宋体" charset="-122"/>
              </a:rPr>
              <a:t>）是用户定义在关系表上的一类由</a:t>
            </a:r>
            <a:r>
              <a:rPr lang="zh-CN" altLang="en-US" sz="2000" b="1">
                <a:solidFill>
                  <a:srgbClr val="FF00FF"/>
                </a:solidFill>
                <a:ea typeface="宋体" charset="-122"/>
              </a:rPr>
              <a:t>事件驱动</a:t>
            </a:r>
            <a:r>
              <a:rPr lang="zh-CN" altLang="en-US" sz="2000" b="1">
                <a:ea typeface="宋体" charset="-122"/>
              </a:rPr>
              <a:t>的特殊过程，一旦定义，用户对表的增、删、改操作均由服务器自动激活相应的触发器，在</a:t>
            </a:r>
            <a:r>
              <a:rPr lang="en-US" altLang="zh-CN" sz="2000" b="1">
                <a:ea typeface="宋体" charset="-122"/>
              </a:rPr>
              <a:t>DBMS</a:t>
            </a:r>
            <a:r>
              <a:rPr lang="zh-CN" altLang="en-US" sz="2000" b="1">
                <a:ea typeface="宋体" charset="-122"/>
              </a:rPr>
              <a:t>核心层进行完整性控制。</a:t>
            </a:r>
          </a:p>
          <a:p>
            <a:pPr lvl="1">
              <a:lnSpc>
                <a:spcPct val="130000"/>
              </a:lnSpc>
            </a:pPr>
            <a:r>
              <a:rPr lang="zh-CN" altLang="en-US" sz="2000">
                <a:ea typeface="宋体" charset="-122"/>
              </a:rPr>
              <a:t>由服务器自动激活</a:t>
            </a:r>
          </a:p>
          <a:p>
            <a:pPr lvl="1">
              <a:lnSpc>
                <a:spcPct val="130000"/>
              </a:lnSpc>
            </a:pPr>
            <a:r>
              <a:rPr lang="zh-CN" altLang="en-US" sz="2000">
                <a:ea typeface="宋体" charset="-122"/>
              </a:rPr>
              <a:t>类似于约束，但比约束更加灵活，可以进行更为复杂的检查和操作，具有更精细和更强大的数据控制能力</a:t>
            </a:r>
            <a:r>
              <a:rPr lang="zh-CN" altLang="en-US">
                <a:ea typeface="宋体" charset="-122"/>
              </a:rPr>
              <a:t> </a:t>
            </a:r>
          </a:p>
          <a:p>
            <a:pPr>
              <a:lnSpc>
                <a:spcPct val="190000"/>
              </a:lnSpc>
            </a:pPr>
            <a:r>
              <a:rPr lang="zh-CN" altLang="en-US" sz="2000" b="1">
                <a:solidFill>
                  <a:srgbClr val="3333FF"/>
                </a:solidFill>
                <a:ea typeface="宋体" charset="-122"/>
              </a:rPr>
              <a:t> 定义触发器</a:t>
            </a:r>
            <a:r>
              <a:rPr lang="zh-CN" altLang="en-US" sz="2000">
                <a:solidFill>
                  <a:schemeClr val="tx2"/>
                </a:solidFill>
                <a:ea typeface="宋体" charset="-122"/>
              </a:rPr>
              <a:t> </a:t>
            </a:r>
            <a:endParaRPr lang="zh-CN" altLang="en-US" sz="2000" b="1">
              <a:solidFill>
                <a:schemeClr val="tx2"/>
              </a:solidFill>
              <a:ea typeface="宋体" charset="-122"/>
            </a:endParaRPr>
          </a:p>
          <a:p>
            <a:pPr>
              <a:lnSpc>
                <a:spcPct val="190000"/>
              </a:lnSpc>
            </a:pPr>
            <a:r>
              <a:rPr lang="zh-CN" altLang="en-US" sz="2000" b="1">
                <a:ea typeface="宋体" charset="-122"/>
              </a:rPr>
              <a:t> 激活触发器</a:t>
            </a:r>
            <a:r>
              <a:rPr lang="zh-CN" altLang="en-US" sz="2000">
                <a:ea typeface="宋体" charset="-122"/>
              </a:rPr>
              <a:t> </a:t>
            </a:r>
            <a:endParaRPr lang="zh-CN" altLang="en-US" sz="2000" b="1">
              <a:ea typeface="宋体" charset="-122"/>
            </a:endParaRPr>
          </a:p>
          <a:p>
            <a:pPr>
              <a:lnSpc>
                <a:spcPct val="190000"/>
              </a:lnSpc>
            </a:pPr>
            <a:r>
              <a:rPr lang="zh-CN" altLang="en-US" sz="2000" b="1">
                <a:ea typeface="宋体" charset="-122"/>
              </a:rPr>
              <a:t> 删除触发器</a:t>
            </a:r>
            <a:r>
              <a:rPr lang="zh-CN" altLang="en-US" sz="2000">
                <a:ea typeface="宋体" charset="-122"/>
              </a:rPr>
              <a:t> </a:t>
            </a:r>
            <a:endParaRPr lang="zh-CN" altLang="en-US">
              <a:ea typeface="宋体"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标题 1"/>
          <p:cNvSpPr>
            <a:spLocks noGrp="1"/>
          </p:cNvSpPr>
          <p:nvPr>
            <p:ph type="title" idx="4294967295"/>
          </p:nvPr>
        </p:nvSpPr>
        <p:spPr bwMode="auto">
          <a:xfrm>
            <a:off x="34925" y="188913"/>
            <a:ext cx="3457575" cy="62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zh-CN" sz="3200">
                <a:latin typeface="宋体" charset="-122"/>
                <a:ea typeface="宋体" charset="-122"/>
              </a:rPr>
              <a:t> </a:t>
            </a:r>
            <a:r>
              <a:rPr lang="zh-CN" altLang="en-US" sz="3200">
                <a:ea typeface="黑体" pitchFamily="2" charset="-122"/>
              </a:rPr>
              <a:t>绪论</a:t>
            </a:r>
            <a:r>
              <a:rPr lang="en-US" altLang="zh-CN" sz="3200">
                <a:ea typeface="宋体" charset="-122"/>
              </a:rPr>
              <a:t>&gt; </a:t>
            </a:r>
            <a:r>
              <a:rPr lang="zh-CN" altLang="en-US" sz="3200">
                <a:ea typeface="隶书" pitchFamily="49" charset="-122"/>
              </a:rPr>
              <a:t>课程内容</a:t>
            </a:r>
          </a:p>
        </p:txBody>
      </p:sp>
      <p:sp>
        <p:nvSpPr>
          <p:cNvPr id="3" name="内容占位符 2"/>
          <p:cNvSpPr>
            <a:spLocks noGrp="1"/>
          </p:cNvSpPr>
          <p:nvPr>
            <p:ph idx="4294967295"/>
          </p:nvPr>
        </p:nvSpPr>
        <p:spPr>
          <a:xfrm>
            <a:off x="395288" y="1268413"/>
            <a:ext cx="8229600" cy="4117975"/>
          </a:xfrm>
          <a:ln/>
        </p:spPr>
        <p:txBody>
          <a:bodyPr/>
          <a:lstStyle/>
          <a:p>
            <a:pPr>
              <a:buFont typeface="Wingdings" pitchFamily="2" charset="2"/>
              <a:buChar char="Ø"/>
            </a:pPr>
            <a:r>
              <a:rPr lang="zh-CN" altLang="en-US" sz="2400">
                <a:ea typeface="宋体" charset="-122"/>
              </a:rPr>
              <a:t>存在哪些问题？</a:t>
            </a:r>
          </a:p>
          <a:p>
            <a:pPr lvl="1">
              <a:spcBef>
                <a:spcPts val="1200"/>
              </a:spcBef>
              <a:buClr>
                <a:srgbClr val="FF0000"/>
              </a:buClr>
              <a:buFont typeface="Wingdings" pitchFamily="2" charset="2"/>
              <a:buChar char="n"/>
            </a:pPr>
            <a:r>
              <a:rPr lang="zh-CN" altLang="en-US">
                <a:ea typeface="宋体" charset="-122"/>
              </a:rPr>
              <a:t>如何组织这些数据？</a:t>
            </a:r>
          </a:p>
          <a:p>
            <a:pPr lvl="1">
              <a:spcBef>
                <a:spcPts val="1200"/>
              </a:spcBef>
              <a:buClr>
                <a:srgbClr val="FF0000"/>
              </a:buClr>
              <a:buFont typeface="Wingdings" pitchFamily="2" charset="2"/>
              <a:buChar char="n"/>
            </a:pPr>
            <a:r>
              <a:rPr lang="zh-CN" altLang="en-US">
                <a:ea typeface="宋体" charset="-122"/>
              </a:rPr>
              <a:t>如何存取这些数据？</a:t>
            </a:r>
          </a:p>
          <a:p>
            <a:pPr lvl="1">
              <a:spcBef>
                <a:spcPts val="1200"/>
              </a:spcBef>
              <a:buClr>
                <a:srgbClr val="FF0000"/>
              </a:buClr>
              <a:buFont typeface="Wingdings" pitchFamily="2" charset="2"/>
              <a:buChar char="n"/>
            </a:pPr>
            <a:r>
              <a:rPr lang="zh-CN" altLang="en-US">
                <a:ea typeface="宋体" charset="-122"/>
              </a:rPr>
              <a:t>哪些人可以操作哪些数据？</a:t>
            </a:r>
          </a:p>
          <a:p>
            <a:pPr lvl="1">
              <a:spcBef>
                <a:spcPts val="1200"/>
              </a:spcBef>
              <a:buClr>
                <a:srgbClr val="FF0000"/>
              </a:buClr>
              <a:buFont typeface="Wingdings" pitchFamily="2" charset="2"/>
              <a:buChar char="n"/>
            </a:pPr>
            <a:r>
              <a:rPr lang="zh-CN" altLang="en-US">
                <a:ea typeface="宋体" charset="-122"/>
              </a:rPr>
              <a:t>多人如何操作同一数据？</a:t>
            </a:r>
          </a:p>
          <a:p>
            <a:pPr lvl="1">
              <a:spcBef>
                <a:spcPts val="1200"/>
              </a:spcBef>
              <a:buClr>
                <a:srgbClr val="FF0000"/>
              </a:buClr>
              <a:buFont typeface="Wingdings" pitchFamily="2" charset="2"/>
              <a:buChar char="n"/>
            </a:pPr>
            <a:r>
              <a:rPr lang="zh-CN" altLang="en-US">
                <a:ea typeface="宋体" charset="-122"/>
              </a:rPr>
              <a:t>出现故障后怎么办？</a:t>
            </a:r>
          </a:p>
        </p:txBody>
      </p:sp>
      <p:sp>
        <p:nvSpPr>
          <p:cNvPr id="5" name="Text Box 35"/>
          <p:cNvSpPr txBox="1">
            <a:spLocks noChangeArrowheads="1"/>
          </p:cNvSpPr>
          <p:nvPr/>
        </p:nvSpPr>
        <p:spPr bwMode="auto">
          <a:xfrm>
            <a:off x="3348038" y="1808163"/>
            <a:ext cx="504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kumimoji="1" sz="2400">
                <a:solidFill>
                  <a:schemeClr val="tx1"/>
                </a:solidFill>
                <a:latin typeface="Times New Roman" pitchFamily="18" charset="0"/>
                <a:ea typeface="宋体" charset="-122"/>
              </a:defRPr>
            </a:lvl1pPr>
            <a:lvl2pPr marL="742950" indent="-285750">
              <a:spcBef>
                <a:spcPct val="0"/>
              </a:spcBef>
              <a:defRPr kumimoji="1" sz="2400">
                <a:solidFill>
                  <a:schemeClr val="tx1"/>
                </a:solidFill>
                <a:latin typeface="Times New Roman" pitchFamily="18" charset="0"/>
                <a:ea typeface="宋体" charset="-122"/>
              </a:defRPr>
            </a:lvl2pPr>
            <a:lvl3pPr marL="1143000" indent="-228600">
              <a:spcBef>
                <a:spcPct val="0"/>
              </a:spcBef>
              <a:defRPr kumimoji="1" sz="2400">
                <a:solidFill>
                  <a:schemeClr val="tx1"/>
                </a:solidFill>
                <a:latin typeface="Times New Roman" pitchFamily="18" charset="0"/>
                <a:ea typeface="宋体" charset="-122"/>
              </a:defRPr>
            </a:lvl3pPr>
            <a:lvl4pPr marL="1600200" indent="-228600">
              <a:spcBef>
                <a:spcPct val="0"/>
              </a:spcBef>
              <a:defRPr kumimoji="1" sz="2400">
                <a:solidFill>
                  <a:schemeClr val="tx1"/>
                </a:solidFill>
                <a:latin typeface="Times New Roman" pitchFamily="18" charset="0"/>
                <a:ea typeface="宋体" charset="-122"/>
              </a:defRPr>
            </a:lvl4pPr>
            <a:lvl5pPr marL="2057400" indent="-228600">
              <a:spcBef>
                <a:spcPct val="0"/>
              </a:spcBef>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2000">
                <a:latin typeface="Arial" charset="0"/>
              </a:rPr>
              <a:t>         —— </a:t>
            </a:r>
            <a:r>
              <a:rPr kumimoji="0" lang="zh-CN" altLang="en-US" sz="2000">
                <a:latin typeface="Arial" charset="0"/>
              </a:rPr>
              <a:t>数据模型、规范化理论</a:t>
            </a:r>
          </a:p>
        </p:txBody>
      </p:sp>
      <p:sp>
        <p:nvSpPr>
          <p:cNvPr id="6" name="Text Box 36"/>
          <p:cNvSpPr txBox="1">
            <a:spLocks noChangeArrowheads="1"/>
          </p:cNvSpPr>
          <p:nvPr/>
        </p:nvSpPr>
        <p:spPr bwMode="auto">
          <a:xfrm>
            <a:off x="3635375" y="2276475"/>
            <a:ext cx="417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kumimoji="1" sz="2400">
                <a:solidFill>
                  <a:schemeClr val="tx1"/>
                </a:solidFill>
                <a:latin typeface="Times New Roman" pitchFamily="18" charset="0"/>
                <a:ea typeface="宋体" charset="-122"/>
              </a:defRPr>
            </a:lvl1pPr>
            <a:lvl2pPr marL="742950" indent="-285750">
              <a:spcBef>
                <a:spcPct val="0"/>
              </a:spcBef>
              <a:defRPr kumimoji="1" sz="2400">
                <a:solidFill>
                  <a:schemeClr val="tx1"/>
                </a:solidFill>
                <a:latin typeface="Times New Roman" pitchFamily="18" charset="0"/>
                <a:ea typeface="宋体" charset="-122"/>
              </a:defRPr>
            </a:lvl2pPr>
            <a:lvl3pPr marL="1143000" indent="-228600">
              <a:spcBef>
                <a:spcPct val="0"/>
              </a:spcBef>
              <a:defRPr kumimoji="1" sz="2400">
                <a:solidFill>
                  <a:schemeClr val="tx1"/>
                </a:solidFill>
                <a:latin typeface="Times New Roman" pitchFamily="18" charset="0"/>
                <a:ea typeface="宋体" charset="-122"/>
              </a:defRPr>
            </a:lvl3pPr>
            <a:lvl4pPr marL="1600200" indent="-228600">
              <a:spcBef>
                <a:spcPct val="0"/>
              </a:spcBef>
              <a:defRPr kumimoji="1" sz="2400">
                <a:solidFill>
                  <a:schemeClr val="tx1"/>
                </a:solidFill>
                <a:latin typeface="Times New Roman" pitchFamily="18" charset="0"/>
                <a:ea typeface="宋体" charset="-122"/>
              </a:defRPr>
            </a:lvl4pPr>
            <a:lvl5pPr marL="2057400" indent="-228600">
              <a:spcBef>
                <a:spcPct val="0"/>
              </a:spcBef>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2000">
                <a:latin typeface="Arial" charset="0"/>
              </a:rPr>
              <a:t>      —— </a:t>
            </a:r>
            <a:r>
              <a:rPr kumimoji="0" lang="zh-CN" altLang="en-US" sz="2000">
                <a:latin typeface="Arial" charset="0"/>
              </a:rPr>
              <a:t>数据定义和操作语言</a:t>
            </a:r>
          </a:p>
        </p:txBody>
      </p:sp>
      <p:sp>
        <p:nvSpPr>
          <p:cNvPr id="7" name="Text Box 37"/>
          <p:cNvSpPr txBox="1">
            <a:spLocks noChangeArrowheads="1"/>
          </p:cNvSpPr>
          <p:nvPr/>
        </p:nvSpPr>
        <p:spPr bwMode="auto">
          <a:xfrm>
            <a:off x="4572000" y="2816225"/>
            <a:ext cx="345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kumimoji="1" sz="2400">
                <a:solidFill>
                  <a:schemeClr val="tx1"/>
                </a:solidFill>
                <a:latin typeface="Times New Roman" pitchFamily="18" charset="0"/>
                <a:ea typeface="宋体" charset="-122"/>
              </a:defRPr>
            </a:lvl1pPr>
            <a:lvl2pPr marL="742950" indent="-285750">
              <a:spcBef>
                <a:spcPct val="0"/>
              </a:spcBef>
              <a:defRPr kumimoji="1" sz="2400">
                <a:solidFill>
                  <a:schemeClr val="tx1"/>
                </a:solidFill>
                <a:latin typeface="Times New Roman" pitchFamily="18" charset="0"/>
                <a:ea typeface="宋体" charset="-122"/>
              </a:defRPr>
            </a:lvl2pPr>
            <a:lvl3pPr marL="1143000" indent="-228600">
              <a:spcBef>
                <a:spcPct val="0"/>
              </a:spcBef>
              <a:defRPr kumimoji="1" sz="2400">
                <a:solidFill>
                  <a:schemeClr val="tx1"/>
                </a:solidFill>
                <a:latin typeface="Times New Roman" pitchFamily="18" charset="0"/>
                <a:ea typeface="宋体" charset="-122"/>
              </a:defRPr>
            </a:lvl3pPr>
            <a:lvl4pPr marL="1600200" indent="-228600">
              <a:spcBef>
                <a:spcPct val="0"/>
              </a:spcBef>
              <a:defRPr kumimoji="1" sz="2400">
                <a:solidFill>
                  <a:schemeClr val="tx1"/>
                </a:solidFill>
                <a:latin typeface="Times New Roman" pitchFamily="18" charset="0"/>
                <a:ea typeface="宋体" charset="-122"/>
              </a:defRPr>
            </a:lvl4pPr>
            <a:lvl5pPr marL="2057400" indent="-228600">
              <a:spcBef>
                <a:spcPct val="0"/>
              </a:spcBef>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2000">
                <a:latin typeface="Arial" charset="0"/>
              </a:rPr>
              <a:t>      —— </a:t>
            </a:r>
            <a:r>
              <a:rPr kumimoji="0" lang="zh-CN" altLang="en-US" sz="2000">
                <a:latin typeface="Arial" charset="0"/>
              </a:rPr>
              <a:t>安全性控制</a:t>
            </a:r>
          </a:p>
        </p:txBody>
      </p:sp>
      <p:sp>
        <p:nvSpPr>
          <p:cNvPr id="8" name="Text Box 38"/>
          <p:cNvSpPr txBox="1">
            <a:spLocks noChangeArrowheads="1"/>
          </p:cNvSpPr>
          <p:nvPr/>
        </p:nvSpPr>
        <p:spPr bwMode="auto">
          <a:xfrm>
            <a:off x="4140200" y="3392488"/>
            <a:ext cx="345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marL="1143000" indent="-228600">
              <a:spcBef>
                <a:spcPct val="0"/>
              </a:spcBef>
              <a:defRPr kumimoji="1" sz="2400">
                <a:solidFill>
                  <a:schemeClr val="tx1"/>
                </a:solidFill>
                <a:latin typeface="Times New Roman" pitchFamily="18" charset="0"/>
                <a:ea typeface="宋体" charset="-122"/>
              </a:defRPr>
            </a:lvl3pPr>
            <a:lvl4pPr marL="1600200" indent="-228600">
              <a:spcBef>
                <a:spcPct val="0"/>
              </a:spcBef>
              <a:defRPr kumimoji="1" sz="2400">
                <a:solidFill>
                  <a:schemeClr val="tx1"/>
                </a:solidFill>
                <a:latin typeface="Times New Roman" pitchFamily="18" charset="0"/>
                <a:ea typeface="宋体" charset="-122"/>
              </a:defRPr>
            </a:lvl4pPr>
            <a:lvl5pPr marL="2057400" indent="-228600">
              <a:spcBef>
                <a:spcPct val="0"/>
              </a:spcBef>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lvl="1" eaLnBrk="0" hangingPunct="0">
              <a:spcBef>
                <a:spcPct val="20000"/>
              </a:spcBef>
              <a:buFont typeface="Wingdings" pitchFamily="2" charset="2"/>
              <a:buNone/>
            </a:pPr>
            <a:r>
              <a:rPr kumimoji="0" lang="en-US" altLang="zh-CN" sz="2000">
                <a:latin typeface="Arial" charset="0"/>
              </a:rPr>
              <a:t>  —— </a:t>
            </a:r>
            <a:r>
              <a:rPr kumimoji="0" lang="zh-CN" altLang="en-US" sz="2000">
                <a:latin typeface="Arial" charset="0"/>
              </a:rPr>
              <a:t>并发性控制</a:t>
            </a:r>
          </a:p>
        </p:txBody>
      </p:sp>
      <p:sp>
        <p:nvSpPr>
          <p:cNvPr id="9" name="Text Box 39"/>
          <p:cNvSpPr txBox="1">
            <a:spLocks noChangeArrowheads="1"/>
          </p:cNvSpPr>
          <p:nvPr/>
        </p:nvSpPr>
        <p:spPr bwMode="auto">
          <a:xfrm>
            <a:off x="3276600" y="3895725"/>
            <a:ext cx="345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marL="1143000" indent="-228600">
              <a:spcBef>
                <a:spcPct val="0"/>
              </a:spcBef>
              <a:defRPr kumimoji="1" sz="2400">
                <a:solidFill>
                  <a:schemeClr val="tx1"/>
                </a:solidFill>
                <a:latin typeface="Times New Roman" pitchFamily="18" charset="0"/>
                <a:ea typeface="宋体" charset="-122"/>
              </a:defRPr>
            </a:lvl3pPr>
            <a:lvl4pPr marL="1600200" indent="-228600">
              <a:spcBef>
                <a:spcPct val="0"/>
              </a:spcBef>
              <a:defRPr kumimoji="1" sz="2400">
                <a:solidFill>
                  <a:schemeClr val="tx1"/>
                </a:solidFill>
                <a:latin typeface="Times New Roman" pitchFamily="18" charset="0"/>
                <a:ea typeface="宋体" charset="-122"/>
              </a:defRPr>
            </a:lvl4pPr>
            <a:lvl5pPr marL="2057400" indent="-228600">
              <a:spcBef>
                <a:spcPct val="0"/>
              </a:spcBef>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lvl="1" eaLnBrk="0" hangingPunct="0">
              <a:spcBef>
                <a:spcPct val="20000"/>
              </a:spcBef>
              <a:buFont typeface="Wingdings" pitchFamily="2" charset="2"/>
              <a:buNone/>
            </a:pPr>
            <a:r>
              <a:rPr kumimoji="0" lang="en-US" altLang="zh-CN" sz="2000">
                <a:latin typeface="Arial" charset="0"/>
              </a:rPr>
              <a:t>   —— </a:t>
            </a:r>
            <a:r>
              <a:rPr kumimoji="0" lang="zh-CN" altLang="en-US" sz="2000">
                <a:latin typeface="Arial" charset="0"/>
              </a:rPr>
              <a:t>数据恢复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ChangeArrowheads="1"/>
          </p:cNvSpPr>
          <p:nvPr>
            <p:ph type="title"/>
          </p:nvPr>
        </p:nvSpPr>
        <p:spPr bwMode="auto">
          <a:xfrm>
            <a:off x="107950" y="44450"/>
            <a:ext cx="8229600" cy="79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第六讲  关系数据理论</a:t>
            </a:r>
          </a:p>
        </p:txBody>
      </p:sp>
      <p:sp>
        <p:nvSpPr>
          <p:cNvPr id="622595" name="Rectangle 3"/>
          <p:cNvSpPr>
            <a:spLocks noGrp="1" noChangeArrowheads="1"/>
          </p:cNvSpPr>
          <p:nvPr>
            <p:ph type="body" idx="1"/>
          </p:nvPr>
        </p:nvSpPr>
        <p:spPr>
          <a:xfrm>
            <a:off x="1116013" y="1125538"/>
            <a:ext cx="4103687" cy="2303462"/>
          </a:xfrm>
        </p:spPr>
        <p:txBody>
          <a:bodyPr/>
          <a:lstStyle/>
          <a:p>
            <a:pPr>
              <a:lnSpc>
                <a:spcPct val="150000"/>
              </a:lnSpc>
              <a:buFont typeface="Wingdings" pitchFamily="2" charset="2"/>
              <a:buChar char="Ø"/>
            </a:pPr>
            <a:r>
              <a:rPr lang="zh-CN" altLang="en-US" b="1">
                <a:ea typeface="宋体" charset="-122"/>
              </a:rPr>
              <a:t>规范化</a:t>
            </a:r>
          </a:p>
          <a:p>
            <a:pPr>
              <a:lnSpc>
                <a:spcPct val="150000"/>
              </a:lnSpc>
              <a:buFont typeface="Wingdings" pitchFamily="2" charset="2"/>
              <a:buChar char="Ø"/>
            </a:pPr>
            <a:r>
              <a:rPr lang="zh-CN" altLang="en-US" b="1">
                <a:ea typeface="宋体" charset="-122"/>
              </a:rPr>
              <a:t> 数据依赖的公理系统</a:t>
            </a:r>
          </a:p>
          <a:p>
            <a:pPr>
              <a:lnSpc>
                <a:spcPct val="150000"/>
              </a:lnSpc>
              <a:buFont typeface="Wingdings" pitchFamily="2" charset="2"/>
              <a:buChar char="Ø"/>
            </a:pPr>
            <a:r>
              <a:rPr lang="zh-CN" altLang="en-US" b="1">
                <a:ea typeface="宋体" charset="-122"/>
              </a:rPr>
              <a:t> 模式的分解</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ChangeArrowheads="1"/>
          </p:cNvSpPr>
          <p:nvPr>
            <p:ph type="title"/>
          </p:nvPr>
        </p:nvSpPr>
        <p:spPr bwMode="auto">
          <a:xfrm>
            <a:off x="250825" y="188913"/>
            <a:ext cx="3178175" cy="490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函数依赖</a:t>
            </a:r>
          </a:p>
        </p:txBody>
      </p:sp>
      <p:sp>
        <p:nvSpPr>
          <p:cNvPr id="623619" name="内容占位符 2"/>
          <p:cNvSpPr>
            <a:spLocks/>
          </p:cNvSpPr>
          <p:nvPr/>
        </p:nvSpPr>
        <p:spPr bwMode="auto">
          <a:xfrm>
            <a:off x="107950" y="1341438"/>
            <a:ext cx="8380413"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ts val="1200"/>
              </a:spcBef>
              <a:buClr>
                <a:srgbClr val="FF0000"/>
              </a:buClr>
              <a:buFont typeface="Wingdings" pitchFamily="2" charset="2"/>
              <a:buChar char="n"/>
            </a:pPr>
            <a:r>
              <a:rPr lang="zh-CN" altLang="en-US">
                <a:latin typeface="黑体" pitchFamily="2" charset="-122"/>
                <a:ea typeface="黑体" pitchFamily="2" charset="-122"/>
              </a:rPr>
              <a:t>函数依赖是指一个关系表中属性（列）之间的联系。</a:t>
            </a:r>
          </a:p>
          <a:p>
            <a:pPr marL="742950" lvl="1" indent="-285750">
              <a:spcBef>
                <a:spcPts val="1200"/>
              </a:spcBef>
              <a:buClr>
                <a:srgbClr val="FF0000"/>
              </a:buClr>
              <a:buFont typeface="Wingdings" pitchFamily="2" charset="2"/>
              <a:buChar char="n"/>
            </a:pPr>
            <a:r>
              <a:rPr lang="zh-CN" altLang="en-US">
                <a:latin typeface="黑体" pitchFamily="2" charset="-122"/>
                <a:ea typeface="黑体" pitchFamily="2" charset="-122"/>
              </a:rPr>
              <a:t>函数依赖关注一个属性或属性集与另外一个属性或属性集之间的依赖，亦即两个属性或属性集之间的约束。</a:t>
            </a:r>
          </a:p>
          <a:p>
            <a:pPr marL="742950" lvl="1" indent="-285750">
              <a:spcBef>
                <a:spcPts val="1200"/>
              </a:spcBef>
              <a:buClr>
                <a:srgbClr val="FF0000"/>
              </a:buClr>
              <a:buFont typeface="Wingdings" pitchFamily="2" charset="2"/>
              <a:buChar char="n"/>
            </a:pPr>
            <a:r>
              <a:rPr lang="zh-CN" altLang="en-US">
                <a:latin typeface="黑体" pitchFamily="2" charset="-122"/>
                <a:ea typeface="黑体" pitchFamily="2" charset="-122"/>
              </a:rPr>
              <a:t>函数依赖是关系中属性之间在语义上的关联特性。</a:t>
            </a:r>
          </a:p>
          <a:p>
            <a:pPr marL="742950" lvl="1" indent="-285750">
              <a:spcBef>
                <a:spcPts val="1200"/>
              </a:spcBef>
              <a:buClr>
                <a:srgbClr val="FF0000"/>
              </a:buClr>
              <a:buFont typeface="Wingdings" pitchFamily="2" charset="2"/>
              <a:buChar char="n"/>
            </a:pPr>
            <a:r>
              <a:rPr lang="zh-CN" altLang="en-US">
                <a:latin typeface="黑体" pitchFamily="2" charset="-122"/>
                <a:ea typeface="黑体" pitchFamily="2" charset="-122"/>
              </a:rPr>
              <a:t>数据库设计者根据对关系</a:t>
            </a:r>
            <a:r>
              <a:rPr lang="en-US" altLang="zh-CN">
                <a:latin typeface="黑体" pitchFamily="2" charset="-122"/>
                <a:ea typeface="黑体" pitchFamily="2" charset="-122"/>
              </a:rPr>
              <a:t>R</a:t>
            </a:r>
            <a:r>
              <a:rPr lang="zh-CN" altLang="en-US">
                <a:latin typeface="黑体" pitchFamily="2" charset="-122"/>
                <a:ea typeface="黑体" pitchFamily="2" charset="-122"/>
              </a:rPr>
              <a:t>中的属性的语义理解确定函数依赖，确定约束</a:t>
            </a:r>
            <a:r>
              <a:rPr lang="en-US" altLang="zh-CN">
                <a:latin typeface="黑体" pitchFamily="2" charset="-122"/>
                <a:ea typeface="黑体" pitchFamily="2" charset="-122"/>
              </a:rPr>
              <a:t>R</a:t>
            </a:r>
            <a:r>
              <a:rPr lang="zh-CN" altLang="en-US">
                <a:latin typeface="黑体" pitchFamily="2" charset="-122"/>
                <a:ea typeface="黑体" pitchFamily="2" charset="-122"/>
              </a:rPr>
              <a:t>的所有元组</a:t>
            </a:r>
            <a:r>
              <a:rPr lang="en-US" altLang="zh-CN">
                <a:latin typeface="黑体" pitchFamily="2" charset="-122"/>
                <a:ea typeface="黑体" pitchFamily="2" charset="-122"/>
              </a:rPr>
              <a:t>r</a:t>
            </a:r>
            <a:r>
              <a:rPr lang="zh-CN" altLang="en-US">
                <a:latin typeface="黑体" pitchFamily="2" charset="-122"/>
                <a:ea typeface="黑体" pitchFamily="2" charset="-122"/>
              </a:rPr>
              <a:t>的函数依赖集，并获知属性间的语义关联。</a:t>
            </a:r>
          </a:p>
        </p:txBody>
      </p:sp>
      <p:sp>
        <p:nvSpPr>
          <p:cNvPr id="623620" name="Rectangle 4"/>
          <p:cNvSpPr>
            <a:spLocks noChangeArrowheads="1"/>
          </p:cNvSpPr>
          <p:nvPr/>
        </p:nvSpPr>
        <p:spPr bwMode="auto">
          <a:xfrm>
            <a:off x="395288" y="3860800"/>
            <a:ext cx="8208962"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just">
              <a:lnSpc>
                <a:spcPct val="110000"/>
              </a:lnSpc>
              <a:spcBef>
                <a:spcPct val="20000"/>
              </a:spcBef>
              <a:buClr>
                <a:schemeClr val="hlink"/>
              </a:buClr>
              <a:buFont typeface="Wingdings" pitchFamily="2" charset="2"/>
              <a:buNone/>
            </a:pPr>
            <a:r>
              <a:rPr lang="zh-CN" altLang="en-US" sz="1800" b="1"/>
              <a:t>符号说明：</a:t>
            </a:r>
          </a:p>
          <a:p>
            <a:pPr lvl="2" algn="just">
              <a:lnSpc>
                <a:spcPct val="110000"/>
              </a:lnSpc>
              <a:spcBef>
                <a:spcPct val="20000"/>
              </a:spcBef>
              <a:buClr>
                <a:schemeClr val="hlink"/>
              </a:buClr>
              <a:buFont typeface="Wingdings" pitchFamily="2" charset="2"/>
              <a:buNone/>
            </a:pPr>
            <a:r>
              <a:rPr lang="zh-CN" altLang="en-US" sz="1800" b="1"/>
              <a:t>      </a:t>
            </a:r>
            <a:r>
              <a:rPr lang="en-US" altLang="zh-CN" sz="1800" b="1"/>
              <a:t>R</a:t>
            </a:r>
            <a:r>
              <a:rPr lang="zh-CN" altLang="en-US" sz="1800" b="1"/>
              <a:t>表示一个关系的模式；</a:t>
            </a:r>
          </a:p>
          <a:p>
            <a:pPr lvl="2" algn="just">
              <a:lnSpc>
                <a:spcPct val="110000"/>
              </a:lnSpc>
              <a:spcBef>
                <a:spcPct val="20000"/>
              </a:spcBef>
              <a:buClr>
                <a:schemeClr val="hlink"/>
              </a:buClr>
              <a:buFont typeface="Wingdings" pitchFamily="2" charset="2"/>
              <a:buNone/>
            </a:pPr>
            <a:r>
              <a:rPr lang="zh-CN" altLang="en-US" sz="1800" b="1"/>
              <a:t>      </a:t>
            </a:r>
            <a:r>
              <a:rPr lang="en-US" altLang="zh-CN" sz="1800" b="1"/>
              <a:t>U</a:t>
            </a:r>
            <a:r>
              <a:rPr lang="zh-CN" altLang="en-US" sz="1800" b="1"/>
              <a:t>＝</a:t>
            </a:r>
            <a:r>
              <a:rPr lang="en-US" altLang="zh-CN" sz="1800" b="1"/>
              <a:t>{A1</a:t>
            </a:r>
            <a:r>
              <a:rPr lang="zh-CN" altLang="en-US" sz="1800" b="1"/>
              <a:t>，</a:t>
            </a:r>
            <a:r>
              <a:rPr lang="en-US" altLang="zh-CN" sz="1800" b="1"/>
              <a:t>A2</a:t>
            </a:r>
            <a:r>
              <a:rPr lang="zh-CN" altLang="en-US" sz="1800" b="1"/>
              <a:t>，</a:t>
            </a:r>
            <a:r>
              <a:rPr lang="en-US" altLang="zh-CN" sz="1800" b="1">
                <a:latin typeface="Courier New"/>
              </a:rPr>
              <a:t>…</a:t>
            </a:r>
            <a:r>
              <a:rPr lang="zh-CN" altLang="en-US" sz="1800" b="1"/>
              <a:t>，</a:t>
            </a:r>
            <a:r>
              <a:rPr lang="en-US" altLang="zh-CN" sz="1800" b="1"/>
              <a:t>An}</a:t>
            </a:r>
            <a:r>
              <a:rPr lang="zh-CN" altLang="en-US" sz="1800" b="1"/>
              <a:t>是</a:t>
            </a:r>
            <a:r>
              <a:rPr lang="en-US" altLang="zh-CN" sz="1800" b="1"/>
              <a:t>R</a:t>
            </a:r>
            <a:r>
              <a:rPr lang="zh-CN" altLang="en-US" sz="1800" b="1"/>
              <a:t>的所有属性的集合；</a:t>
            </a:r>
          </a:p>
          <a:p>
            <a:pPr lvl="2" algn="just">
              <a:lnSpc>
                <a:spcPct val="110000"/>
              </a:lnSpc>
              <a:spcBef>
                <a:spcPct val="20000"/>
              </a:spcBef>
              <a:buClr>
                <a:schemeClr val="hlink"/>
              </a:buClr>
              <a:buFont typeface="Wingdings" pitchFamily="2" charset="2"/>
              <a:buNone/>
            </a:pPr>
            <a:r>
              <a:rPr lang="zh-CN" altLang="en-US" sz="1800" b="1"/>
              <a:t>      </a:t>
            </a:r>
            <a:r>
              <a:rPr lang="en-US" altLang="zh-CN" sz="1800" b="1"/>
              <a:t>F</a:t>
            </a:r>
            <a:r>
              <a:rPr lang="zh-CN" altLang="en-US" sz="1800" b="1"/>
              <a:t>是</a:t>
            </a:r>
            <a:r>
              <a:rPr lang="en-US" altLang="zh-CN" sz="1800" b="1"/>
              <a:t>R</a:t>
            </a:r>
            <a:r>
              <a:rPr lang="zh-CN" altLang="en-US" sz="1800" b="1"/>
              <a:t>中函数依赖的集合；</a:t>
            </a:r>
          </a:p>
          <a:p>
            <a:pPr lvl="2" algn="just">
              <a:lnSpc>
                <a:spcPct val="110000"/>
              </a:lnSpc>
              <a:spcBef>
                <a:spcPct val="20000"/>
              </a:spcBef>
              <a:buClr>
                <a:schemeClr val="hlink"/>
              </a:buClr>
              <a:buFont typeface="Wingdings" pitchFamily="2" charset="2"/>
              <a:buNone/>
            </a:pPr>
            <a:r>
              <a:rPr lang="zh-CN" altLang="en-US" sz="1800" b="1"/>
              <a:t>      </a:t>
            </a:r>
            <a:r>
              <a:rPr lang="en-US" altLang="zh-CN" sz="1800" b="1"/>
              <a:t>r</a:t>
            </a:r>
            <a:r>
              <a:rPr lang="zh-CN" altLang="en-US" sz="1800" b="1"/>
              <a:t>是</a:t>
            </a:r>
            <a:r>
              <a:rPr lang="en-US" altLang="zh-CN" sz="1800" b="1"/>
              <a:t>R</a:t>
            </a:r>
            <a:r>
              <a:rPr lang="zh-CN" altLang="en-US" sz="1800" b="1"/>
              <a:t>所取的值；</a:t>
            </a:r>
          </a:p>
          <a:p>
            <a:pPr lvl="2" algn="just">
              <a:lnSpc>
                <a:spcPct val="110000"/>
              </a:lnSpc>
              <a:spcBef>
                <a:spcPct val="20000"/>
              </a:spcBef>
              <a:buClr>
                <a:schemeClr val="hlink"/>
              </a:buClr>
              <a:buFont typeface="Wingdings" pitchFamily="2" charset="2"/>
              <a:buNone/>
            </a:pPr>
            <a:r>
              <a:rPr lang="zh-CN" altLang="en-US" sz="1800" b="1"/>
              <a:t>      </a:t>
            </a:r>
            <a:r>
              <a:rPr lang="en-US" altLang="zh-CN" sz="1800" b="1"/>
              <a:t>t[X]</a:t>
            </a:r>
            <a:r>
              <a:rPr lang="zh-CN" altLang="en-US" sz="1800" b="1"/>
              <a:t>表示元组</a:t>
            </a:r>
            <a:r>
              <a:rPr lang="en-US" altLang="zh-CN" sz="1800" b="1"/>
              <a:t>t</a:t>
            </a:r>
            <a:r>
              <a:rPr lang="zh-CN" altLang="en-US" sz="1800" b="1"/>
              <a:t>在属性</a:t>
            </a:r>
            <a:r>
              <a:rPr lang="en-US" altLang="zh-CN" sz="1800" b="1"/>
              <a:t>X</a:t>
            </a:r>
            <a:r>
              <a:rPr lang="zh-CN" altLang="en-US" sz="1800" b="1"/>
              <a:t>上的取值。例如 </a:t>
            </a:r>
            <a:r>
              <a:rPr lang="en-US" altLang="zh-CN" sz="1800" b="1"/>
              <a:t>t[Dname] = </a:t>
            </a:r>
            <a:r>
              <a:rPr lang="en-US" altLang="zh-CN" sz="1800" b="1">
                <a:latin typeface="Courier New"/>
              </a:rPr>
              <a:t>‘</a:t>
            </a:r>
            <a:r>
              <a:rPr lang="zh-CN" altLang="en-US" sz="1800" b="1"/>
              <a:t>杨勋</a:t>
            </a:r>
            <a:r>
              <a:rPr lang="zh-CN" altLang="en-US" sz="1800" b="1">
                <a:latin typeface="Courier New"/>
              </a:rPr>
              <a:t>’</a:t>
            </a:r>
            <a:endParaRPr lang="zh-CN" altLang="en-US" sz="1800"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ChangeArrowheads="1"/>
          </p:cNvSpPr>
          <p:nvPr>
            <p:ph type="title"/>
          </p:nvPr>
        </p:nvSpPr>
        <p:spPr bwMode="auto">
          <a:xfrm>
            <a:off x="107950" y="115888"/>
            <a:ext cx="2232025" cy="706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范式</a:t>
            </a:r>
          </a:p>
        </p:txBody>
      </p:sp>
      <p:sp>
        <p:nvSpPr>
          <p:cNvPr id="625667" name="Rectangle 3"/>
          <p:cNvSpPr>
            <a:spLocks noGrp="1" noChangeArrowheads="1"/>
          </p:cNvSpPr>
          <p:nvPr>
            <p:ph type="body" idx="1"/>
          </p:nvPr>
        </p:nvSpPr>
        <p:spPr/>
        <p:txBody>
          <a:bodyPr/>
          <a:lstStyle/>
          <a:p>
            <a:r>
              <a:rPr lang="zh-CN" altLang="en-US" sz="2600">
                <a:ea typeface="宋体" charset="-122"/>
              </a:rPr>
              <a:t>各种范式之间存在联系：</a:t>
            </a:r>
          </a:p>
          <a:p>
            <a:endParaRPr lang="zh-CN" altLang="en-US" sz="2600">
              <a:ea typeface="宋体" charset="-122"/>
            </a:endParaRPr>
          </a:p>
          <a:p>
            <a:endParaRPr lang="zh-CN" altLang="en-US" sz="2600">
              <a:ea typeface="宋体" charset="-122"/>
            </a:endParaRPr>
          </a:p>
          <a:p>
            <a:pPr>
              <a:lnSpc>
                <a:spcPct val="130000"/>
              </a:lnSpc>
            </a:pPr>
            <a:r>
              <a:rPr lang="zh-CN" altLang="en-US" sz="2600">
                <a:ea typeface="宋体" charset="-122"/>
              </a:rPr>
              <a:t>某一关系模式</a:t>
            </a:r>
            <a:r>
              <a:rPr lang="en-US" altLang="zh-CN" sz="2600">
                <a:ea typeface="宋体" charset="-122"/>
              </a:rPr>
              <a:t>R</a:t>
            </a:r>
            <a:r>
              <a:rPr lang="zh-CN" altLang="en-US" sz="2600">
                <a:ea typeface="宋体" charset="-122"/>
              </a:rPr>
              <a:t>为第</a:t>
            </a:r>
            <a:r>
              <a:rPr lang="en-US" altLang="zh-CN" sz="2600">
                <a:ea typeface="宋体" charset="-122"/>
              </a:rPr>
              <a:t>n</a:t>
            </a:r>
            <a:r>
              <a:rPr lang="zh-CN" altLang="en-US" sz="2600">
                <a:ea typeface="宋体" charset="-122"/>
              </a:rPr>
              <a:t>范式，可简记为</a:t>
            </a:r>
            <a:r>
              <a:rPr lang="en-US" altLang="zh-CN" sz="2600">
                <a:ea typeface="宋体" charset="-122"/>
              </a:rPr>
              <a:t>R∈nNF</a:t>
            </a:r>
            <a:r>
              <a:rPr lang="zh-CN" altLang="en-US" sz="2600">
                <a:ea typeface="宋体" charset="-122"/>
              </a:rPr>
              <a:t>。</a:t>
            </a:r>
          </a:p>
          <a:p>
            <a:pPr>
              <a:lnSpc>
                <a:spcPct val="130000"/>
              </a:lnSpc>
            </a:pPr>
            <a:r>
              <a:rPr lang="zh-CN" altLang="en-US" sz="2400">
                <a:ea typeface="宋体" charset="-122"/>
              </a:rPr>
              <a:t>一个低一级范式的关系模式，通过</a:t>
            </a:r>
            <a:r>
              <a:rPr lang="zh-CN" altLang="en-US" sz="2400" b="1">
                <a:ea typeface="宋体" charset="-122"/>
              </a:rPr>
              <a:t>模式分解</a:t>
            </a:r>
            <a:r>
              <a:rPr lang="zh-CN" altLang="en-US" sz="2400">
                <a:ea typeface="宋体" charset="-122"/>
              </a:rPr>
              <a:t>可以转换为若干个高一级范式的关系模式的集合，这种过程就叫</a:t>
            </a:r>
            <a:r>
              <a:rPr lang="zh-CN" altLang="en-US" sz="2400" b="1">
                <a:ea typeface="宋体" charset="-122"/>
              </a:rPr>
              <a:t>规范化</a:t>
            </a:r>
            <a:r>
              <a:rPr lang="zh-CN" altLang="en-US">
                <a:ea typeface="宋体" charset="-122"/>
              </a:rPr>
              <a:t> </a:t>
            </a:r>
          </a:p>
        </p:txBody>
      </p:sp>
      <p:graphicFrame>
        <p:nvGraphicFramePr>
          <p:cNvPr id="625668" name="Object 4"/>
          <p:cNvGraphicFramePr>
            <a:graphicFrameLocks noChangeAspect="1"/>
          </p:cNvGraphicFramePr>
          <p:nvPr/>
        </p:nvGraphicFramePr>
        <p:xfrm>
          <a:off x="1219200" y="1844675"/>
          <a:ext cx="5729288" cy="390525"/>
        </p:xfrm>
        <a:graphic>
          <a:graphicData uri="http://schemas.openxmlformats.org/presentationml/2006/ole">
            <mc:AlternateContent xmlns:mc="http://schemas.openxmlformats.org/markup-compatibility/2006">
              <mc:Choice xmlns:v="urn:schemas-microsoft-com:vml" Requires="v">
                <p:oleObj spid="_x0000_s625669" name="公式" r:id="rId3" imgW="2869920" imgH="177480" progId="Equation.3">
                  <p:embed/>
                </p:oleObj>
              </mc:Choice>
              <mc:Fallback>
                <p:oleObj name="公式" r:id="rId3" imgW="286992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44675"/>
                        <a:ext cx="57292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ph type="title"/>
          </p:nvPr>
        </p:nvSpPr>
        <p:spPr bwMode="auto">
          <a:xfrm>
            <a:off x="107950" y="115888"/>
            <a:ext cx="8229600" cy="720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latin typeface="隶书" pitchFamily="49" charset="-122"/>
                <a:ea typeface="隶书" pitchFamily="49" charset="-122"/>
              </a:rPr>
              <a:t>1NF</a:t>
            </a:r>
          </a:p>
        </p:txBody>
      </p:sp>
      <p:sp>
        <p:nvSpPr>
          <p:cNvPr id="626691" name="Rectangle 3"/>
          <p:cNvSpPr>
            <a:spLocks noGrp="1" noChangeArrowheads="1"/>
          </p:cNvSpPr>
          <p:nvPr>
            <p:ph type="body" idx="1"/>
          </p:nvPr>
        </p:nvSpPr>
        <p:spPr>
          <a:xfrm>
            <a:off x="457200" y="1196975"/>
            <a:ext cx="8229600" cy="4495800"/>
          </a:xfrm>
        </p:spPr>
        <p:txBody>
          <a:bodyPr/>
          <a:lstStyle/>
          <a:p>
            <a:pPr>
              <a:lnSpc>
                <a:spcPct val="140000"/>
              </a:lnSpc>
            </a:pPr>
            <a:r>
              <a:rPr lang="en-US" altLang="zh-CN" sz="2400" b="1">
                <a:ea typeface="宋体" charset="-122"/>
              </a:rPr>
              <a:t>1NF</a:t>
            </a:r>
            <a:r>
              <a:rPr lang="zh-CN" altLang="en-US" sz="2400" b="1">
                <a:ea typeface="宋体" charset="-122"/>
              </a:rPr>
              <a:t>的定义</a:t>
            </a:r>
          </a:p>
          <a:p>
            <a:pPr>
              <a:lnSpc>
                <a:spcPct val="140000"/>
              </a:lnSpc>
              <a:buFont typeface="Wingdings" pitchFamily="2" charset="2"/>
              <a:buNone/>
            </a:pPr>
            <a:r>
              <a:rPr lang="zh-CN" altLang="en-US" sz="2400">
                <a:ea typeface="宋体" charset="-122"/>
              </a:rPr>
              <a:t>	如果一个关系模式</a:t>
            </a:r>
            <a:r>
              <a:rPr lang="en-US" altLang="zh-CN" sz="2400">
                <a:ea typeface="宋体" charset="-122"/>
              </a:rPr>
              <a:t>R</a:t>
            </a:r>
            <a:r>
              <a:rPr lang="zh-CN" altLang="en-US" sz="2400">
                <a:ea typeface="宋体" charset="-122"/>
              </a:rPr>
              <a:t>的所有属性都是</a:t>
            </a:r>
            <a:r>
              <a:rPr lang="zh-CN" altLang="en-US" sz="2400" b="1">
                <a:ea typeface="宋体" charset="-122"/>
              </a:rPr>
              <a:t>不可分的基本数据</a:t>
            </a:r>
            <a:r>
              <a:rPr lang="zh-CN" altLang="en-US" sz="2400">
                <a:ea typeface="宋体" charset="-122"/>
              </a:rPr>
              <a:t>项，则</a:t>
            </a:r>
            <a:r>
              <a:rPr lang="en-US" altLang="zh-CN" sz="2400">
                <a:ea typeface="宋体" charset="-122"/>
              </a:rPr>
              <a:t>R∈1NF</a:t>
            </a:r>
          </a:p>
          <a:p>
            <a:pPr lvl="1">
              <a:lnSpc>
                <a:spcPct val="140000"/>
              </a:lnSpc>
              <a:buFont typeface="Wingdings" pitchFamily="2" charset="2"/>
              <a:buChar char="n"/>
            </a:pPr>
            <a:r>
              <a:rPr lang="zh-CN" altLang="en-US">
                <a:ea typeface="宋体" charset="-122"/>
              </a:rPr>
              <a:t>第一范式是对关系模式的最起码的要求。不满足第一范式的数据库模式不能称为关系数据库</a:t>
            </a:r>
          </a:p>
          <a:p>
            <a:pPr lvl="1">
              <a:lnSpc>
                <a:spcPct val="140000"/>
              </a:lnSpc>
              <a:buFont typeface="Wingdings" pitchFamily="2" charset="2"/>
              <a:buChar char="n"/>
            </a:pPr>
            <a:r>
              <a:rPr lang="zh-CN" altLang="en-US">
                <a:ea typeface="宋体" charset="-122"/>
              </a:rPr>
              <a:t>但是满足第一范式的关系模式并不一定是一个好的关系模式</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ChangeArrowheads="1"/>
          </p:cNvSpPr>
          <p:nvPr>
            <p:ph type="title"/>
          </p:nvPr>
        </p:nvSpPr>
        <p:spPr bwMode="auto">
          <a:xfrm>
            <a:off x="179388" y="115888"/>
            <a:ext cx="8229600" cy="86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latin typeface="隶书" pitchFamily="49" charset="-122"/>
                <a:ea typeface="隶书" pitchFamily="49" charset="-122"/>
              </a:rPr>
              <a:t>2NF</a:t>
            </a:r>
            <a:endParaRPr lang="en-US" altLang="zh-CN">
              <a:ea typeface="宋体" charset="-122"/>
            </a:endParaRPr>
          </a:p>
        </p:txBody>
      </p:sp>
      <p:sp>
        <p:nvSpPr>
          <p:cNvPr id="627715" name="Rectangle 3"/>
          <p:cNvSpPr>
            <a:spLocks noGrp="1" noChangeArrowheads="1"/>
          </p:cNvSpPr>
          <p:nvPr>
            <p:ph type="body" idx="1"/>
          </p:nvPr>
        </p:nvSpPr>
        <p:spPr>
          <a:xfrm>
            <a:off x="323850" y="908050"/>
            <a:ext cx="8507413" cy="2089150"/>
          </a:xfrm>
        </p:spPr>
        <p:txBody>
          <a:bodyPr/>
          <a:lstStyle/>
          <a:p>
            <a:r>
              <a:rPr lang="en-US" altLang="zh-CN" sz="3200" b="1">
                <a:ea typeface="宋体" charset="-122"/>
              </a:rPr>
              <a:t>2NF</a:t>
            </a:r>
            <a:r>
              <a:rPr lang="zh-CN" altLang="en-US" sz="3200" b="1">
                <a:ea typeface="宋体" charset="-122"/>
              </a:rPr>
              <a:t>的定义</a:t>
            </a:r>
          </a:p>
          <a:p>
            <a:pPr>
              <a:buFont typeface="Wingdings" pitchFamily="2" charset="2"/>
              <a:buNone/>
            </a:pPr>
            <a:r>
              <a:rPr lang="zh-CN" altLang="en-US">
                <a:ea typeface="宋体" charset="-122"/>
              </a:rPr>
              <a:t>	</a:t>
            </a:r>
            <a:r>
              <a:rPr lang="zh-CN" altLang="en-US" b="1">
                <a:ea typeface="宋体" charset="-122"/>
              </a:rPr>
              <a:t>定义</a:t>
            </a:r>
            <a:r>
              <a:rPr lang="en-US" altLang="zh-CN" b="1">
                <a:ea typeface="宋体" charset="-122"/>
              </a:rPr>
              <a:t>: </a:t>
            </a:r>
            <a:r>
              <a:rPr lang="en-US" altLang="zh-CN">
                <a:ea typeface="宋体" charset="-122"/>
              </a:rPr>
              <a:t>  </a:t>
            </a:r>
            <a:r>
              <a:rPr lang="zh-CN" altLang="en-US">
                <a:ea typeface="宋体" charset="-122"/>
              </a:rPr>
              <a:t>若</a:t>
            </a:r>
            <a:r>
              <a:rPr lang="en-US" altLang="zh-CN">
                <a:ea typeface="宋体" charset="-122"/>
              </a:rPr>
              <a:t>R∈1NF</a:t>
            </a:r>
            <a:r>
              <a:rPr lang="zh-CN" altLang="en-US">
                <a:ea typeface="宋体" charset="-122"/>
              </a:rPr>
              <a:t>，且每一个</a:t>
            </a:r>
            <a:r>
              <a:rPr lang="zh-CN" altLang="en-US" b="1">
                <a:ea typeface="黑体" pitchFamily="2" charset="-122"/>
              </a:rPr>
              <a:t>非主属性完全</a:t>
            </a:r>
            <a:r>
              <a:rPr lang="zh-CN" altLang="en-US">
                <a:ea typeface="宋体" charset="-122"/>
              </a:rPr>
              <a:t>函数依赖于 码，则</a:t>
            </a:r>
            <a:r>
              <a:rPr lang="en-US" altLang="zh-CN">
                <a:ea typeface="宋体" charset="-122"/>
              </a:rPr>
              <a:t>R∈2NF</a:t>
            </a:r>
            <a:r>
              <a:rPr lang="zh-CN" altLang="en-US">
                <a:ea typeface="宋体" charset="-122"/>
              </a:rPr>
              <a:t>。</a:t>
            </a:r>
          </a:p>
          <a:p>
            <a:pPr>
              <a:buFont typeface="Wingdings" pitchFamily="2" charset="2"/>
              <a:buNone/>
            </a:pPr>
            <a:endParaRPr lang="en-US" altLang="zh-CN">
              <a:ea typeface="宋体"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ChangeArrowheads="1"/>
          </p:cNvSpPr>
          <p:nvPr>
            <p:ph type="title"/>
          </p:nvPr>
        </p:nvSpPr>
        <p:spPr bwMode="auto">
          <a:xfrm>
            <a:off x="179388" y="201613"/>
            <a:ext cx="8229600" cy="490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800">
                <a:ea typeface="宋体" charset="-122"/>
              </a:rPr>
              <a:t>3NF</a:t>
            </a:r>
          </a:p>
        </p:txBody>
      </p:sp>
      <p:sp>
        <p:nvSpPr>
          <p:cNvPr id="628739" name="Rectangle 3"/>
          <p:cNvSpPr>
            <a:spLocks noGrp="1" noChangeArrowheads="1"/>
          </p:cNvSpPr>
          <p:nvPr>
            <p:ph type="body" idx="1"/>
          </p:nvPr>
        </p:nvSpPr>
        <p:spPr/>
        <p:txBody>
          <a:bodyPr/>
          <a:lstStyle/>
          <a:p>
            <a:pPr>
              <a:lnSpc>
                <a:spcPct val="120000"/>
              </a:lnSpc>
            </a:pPr>
            <a:r>
              <a:rPr lang="en-US" altLang="zh-CN" b="1">
                <a:latin typeface="Times New Roman" pitchFamily="18" charset="0"/>
                <a:ea typeface="宋体" charset="-122"/>
              </a:rPr>
              <a:t>3NF</a:t>
            </a:r>
            <a:r>
              <a:rPr lang="zh-CN" altLang="en-US" b="1">
                <a:latin typeface="Times New Roman" pitchFamily="18" charset="0"/>
                <a:ea typeface="宋体" charset="-122"/>
              </a:rPr>
              <a:t>的定义</a:t>
            </a:r>
          </a:p>
          <a:p>
            <a:pPr>
              <a:lnSpc>
                <a:spcPct val="160000"/>
              </a:lnSpc>
              <a:buFont typeface="Wingdings" pitchFamily="2" charset="2"/>
              <a:buNone/>
            </a:pPr>
            <a:r>
              <a:rPr lang="zh-CN" altLang="en-US">
                <a:latin typeface="Times New Roman" pitchFamily="18" charset="0"/>
                <a:ea typeface="宋体" charset="-122"/>
              </a:rPr>
              <a:t>	</a:t>
            </a:r>
            <a:r>
              <a:rPr lang="zh-CN" altLang="en-US" sz="2400" b="1">
                <a:latin typeface="Times New Roman" pitchFamily="18" charset="0"/>
                <a:ea typeface="宋体" charset="-122"/>
              </a:rPr>
              <a:t>定义：</a:t>
            </a:r>
            <a:r>
              <a:rPr lang="zh-CN" altLang="en-US" sz="2400">
                <a:latin typeface="Times New Roman" pitchFamily="18" charset="0"/>
                <a:ea typeface="宋体" charset="-122"/>
              </a:rPr>
              <a:t>  关系模式</a:t>
            </a:r>
            <a:r>
              <a:rPr lang="en-US" altLang="zh-CN" sz="2400" i="1">
                <a:latin typeface="Times New Roman" pitchFamily="18" charset="0"/>
                <a:ea typeface="宋体" charset="-122"/>
              </a:rPr>
              <a:t>R&lt;U</a:t>
            </a:r>
            <a:r>
              <a:rPr lang="zh-CN" altLang="en-US" sz="2400" i="1">
                <a:latin typeface="Times New Roman" pitchFamily="18" charset="0"/>
                <a:ea typeface="宋体" charset="-122"/>
              </a:rPr>
              <a:t>，</a:t>
            </a:r>
            <a:r>
              <a:rPr lang="en-US" altLang="zh-CN" sz="2400" i="1">
                <a:latin typeface="Times New Roman" pitchFamily="18" charset="0"/>
                <a:ea typeface="宋体" charset="-122"/>
              </a:rPr>
              <a:t>F&gt;</a:t>
            </a:r>
            <a:r>
              <a:rPr lang="en-US" altLang="zh-CN" sz="2400">
                <a:latin typeface="Times New Roman" pitchFamily="18" charset="0"/>
                <a:ea typeface="宋体" charset="-122"/>
              </a:rPr>
              <a:t> </a:t>
            </a:r>
            <a:r>
              <a:rPr lang="zh-CN" altLang="en-US" sz="2400">
                <a:latin typeface="Times New Roman" pitchFamily="18" charset="0"/>
                <a:ea typeface="宋体" charset="-122"/>
              </a:rPr>
              <a:t>中若不存在这样的码</a:t>
            </a:r>
            <a:r>
              <a:rPr lang="en-US" altLang="zh-CN" sz="2400" i="1">
                <a:latin typeface="Times New Roman" pitchFamily="18" charset="0"/>
                <a:ea typeface="宋体" charset="-122"/>
              </a:rPr>
              <a:t>X</a:t>
            </a:r>
            <a:r>
              <a:rPr lang="zh-CN" altLang="en-US" sz="2400">
                <a:latin typeface="Times New Roman" pitchFamily="18" charset="0"/>
                <a:ea typeface="宋体" charset="-122"/>
              </a:rPr>
              <a:t>、属性组</a:t>
            </a:r>
            <a:r>
              <a:rPr lang="en-US" altLang="zh-CN" sz="2400" i="1">
                <a:latin typeface="Times New Roman" pitchFamily="18" charset="0"/>
                <a:ea typeface="宋体" charset="-122"/>
              </a:rPr>
              <a:t>Y</a:t>
            </a:r>
            <a:r>
              <a:rPr lang="zh-CN" altLang="en-US" sz="2400">
                <a:latin typeface="Times New Roman" pitchFamily="18" charset="0"/>
                <a:ea typeface="宋体" charset="-122"/>
              </a:rPr>
              <a:t>及非主属性</a:t>
            </a:r>
            <a:r>
              <a:rPr lang="en-US" altLang="zh-CN" sz="2400" i="1">
                <a:latin typeface="Times New Roman" pitchFamily="18" charset="0"/>
                <a:ea typeface="宋体" charset="-122"/>
              </a:rPr>
              <a:t>Z</a:t>
            </a:r>
            <a:r>
              <a:rPr lang="zh-CN" altLang="en-US" sz="2400" i="1">
                <a:latin typeface="Times New Roman" pitchFamily="18" charset="0"/>
                <a:ea typeface="宋体" charset="-122"/>
              </a:rPr>
              <a:t>（</a:t>
            </a:r>
            <a:r>
              <a:rPr lang="en-US" altLang="zh-CN" sz="2400" i="1">
                <a:latin typeface="Times New Roman" pitchFamily="18" charset="0"/>
                <a:ea typeface="宋体" charset="-122"/>
              </a:rPr>
              <a:t>Z </a:t>
            </a:r>
            <a:r>
              <a:rPr lang="en-US" altLang="zh-CN" sz="2400">
                <a:latin typeface="Times New Roman" pitchFamily="18" charset="0"/>
                <a:ea typeface="宋体" charset="-122"/>
                <a:sym typeface="Symbol" pitchFamily="18" charset="2"/>
              </a:rPr>
              <a:t></a:t>
            </a:r>
            <a:r>
              <a:rPr lang="en-US" altLang="zh-CN" sz="2400" i="1">
                <a:latin typeface="Times New Roman" pitchFamily="18" charset="0"/>
                <a:ea typeface="宋体" charset="-122"/>
              </a:rPr>
              <a:t> Y</a:t>
            </a:r>
            <a:r>
              <a:rPr lang="zh-CN" altLang="en-US" sz="2400" i="1">
                <a:latin typeface="Times New Roman" pitchFamily="18" charset="0"/>
                <a:ea typeface="宋体" charset="-122"/>
              </a:rPr>
              <a:t>）</a:t>
            </a:r>
            <a:r>
              <a:rPr lang="en-US" altLang="zh-CN" sz="2400" i="1">
                <a:latin typeface="Times New Roman" pitchFamily="18" charset="0"/>
                <a:ea typeface="宋体" charset="-122"/>
              </a:rPr>
              <a:t>, </a:t>
            </a:r>
            <a:r>
              <a:rPr lang="zh-CN" altLang="en-US" sz="2400">
                <a:latin typeface="Times New Roman" pitchFamily="18" charset="0"/>
                <a:ea typeface="宋体" charset="-122"/>
              </a:rPr>
              <a:t>使得</a:t>
            </a:r>
            <a:r>
              <a:rPr lang="en-US" altLang="zh-CN" sz="2400" i="1">
                <a:latin typeface="Times New Roman" pitchFamily="18" charset="0"/>
                <a:ea typeface="宋体" charset="-122"/>
              </a:rPr>
              <a:t>X</a:t>
            </a:r>
            <a:r>
              <a:rPr lang="en-US" altLang="zh-CN" sz="2400">
                <a:latin typeface="Times New Roman" pitchFamily="18" charset="0"/>
                <a:ea typeface="宋体" charset="-122"/>
              </a:rPr>
              <a:t>→</a:t>
            </a:r>
            <a:r>
              <a:rPr lang="en-US" altLang="zh-CN" sz="2400" i="1">
                <a:latin typeface="Times New Roman" pitchFamily="18" charset="0"/>
                <a:ea typeface="宋体" charset="-122"/>
              </a:rPr>
              <a:t>Y</a:t>
            </a:r>
            <a:r>
              <a:rPr lang="zh-CN" altLang="en-US" sz="2400">
                <a:latin typeface="Times New Roman" pitchFamily="18" charset="0"/>
                <a:ea typeface="宋体" charset="-122"/>
              </a:rPr>
              <a:t>，</a:t>
            </a:r>
            <a:r>
              <a:rPr lang="en-US" altLang="zh-CN" sz="2400" i="1">
                <a:latin typeface="Times New Roman" pitchFamily="18" charset="0"/>
                <a:ea typeface="宋体" charset="-122"/>
              </a:rPr>
              <a:t>Y</a:t>
            </a:r>
            <a:r>
              <a:rPr lang="en-US" altLang="zh-CN" sz="2400">
                <a:latin typeface="Times New Roman" pitchFamily="18" charset="0"/>
                <a:ea typeface="宋体" charset="-122"/>
              </a:rPr>
              <a:t>→</a:t>
            </a:r>
            <a:r>
              <a:rPr lang="en-US" altLang="zh-CN" sz="2400" i="1">
                <a:latin typeface="Times New Roman" pitchFamily="18" charset="0"/>
                <a:ea typeface="宋体" charset="-122"/>
              </a:rPr>
              <a:t>Z</a:t>
            </a:r>
            <a:r>
              <a:rPr lang="zh-CN" altLang="en-US" sz="2400">
                <a:latin typeface="Times New Roman" pitchFamily="18" charset="0"/>
                <a:ea typeface="宋体" charset="-122"/>
              </a:rPr>
              <a:t>成立， </a:t>
            </a:r>
          </a:p>
          <a:p>
            <a:pPr>
              <a:lnSpc>
                <a:spcPct val="160000"/>
              </a:lnSpc>
              <a:buFont typeface="Wingdings" pitchFamily="2" charset="2"/>
              <a:buNone/>
            </a:pPr>
            <a:r>
              <a:rPr lang="zh-CN" altLang="en-US" sz="2400">
                <a:latin typeface="Times New Roman" pitchFamily="18" charset="0"/>
                <a:ea typeface="宋体" charset="-122"/>
              </a:rPr>
              <a:t>    </a:t>
            </a:r>
            <a:r>
              <a:rPr lang="en-US" altLang="zh-CN" sz="2400" i="1">
                <a:latin typeface="Times New Roman" pitchFamily="18" charset="0"/>
                <a:ea typeface="宋体" charset="-122"/>
              </a:rPr>
              <a:t>Y</a:t>
            </a:r>
            <a:r>
              <a:rPr lang="en-US" altLang="zh-CN" sz="2400">
                <a:latin typeface="Times New Roman" pitchFamily="18" charset="0"/>
                <a:ea typeface="宋体" charset="-122"/>
              </a:rPr>
              <a:t> → </a:t>
            </a:r>
            <a:r>
              <a:rPr lang="en-US" altLang="zh-CN" sz="2400" i="1">
                <a:latin typeface="Times New Roman" pitchFamily="18" charset="0"/>
                <a:ea typeface="宋体" charset="-122"/>
              </a:rPr>
              <a:t>X</a:t>
            </a:r>
            <a:r>
              <a:rPr lang="zh-CN" altLang="en-US" sz="2400">
                <a:latin typeface="Times New Roman" pitchFamily="18" charset="0"/>
                <a:ea typeface="宋体" charset="-122"/>
              </a:rPr>
              <a:t>，则称</a:t>
            </a:r>
            <a:r>
              <a:rPr lang="en-US" altLang="zh-CN" sz="2400" i="1">
                <a:latin typeface="Times New Roman" pitchFamily="18" charset="0"/>
                <a:ea typeface="宋体" charset="-122"/>
              </a:rPr>
              <a:t>R &lt;U</a:t>
            </a:r>
            <a:r>
              <a:rPr lang="zh-CN" altLang="en-US" sz="2400" i="1">
                <a:latin typeface="Times New Roman" pitchFamily="18" charset="0"/>
                <a:ea typeface="宋体" charset="-122"/>
              </a:rPr>
              <a:t>，</a:t>
            </a:r>
            <a:r>
              <a:rPr lang="en-US" altLang="zh-CN" sz="2400" i="1">
                <a:latin typeface="Times New Roman" pitchFamily="18" charset="0"/>
                <a:ea typeface="宋体" charset="-122"/>
              </a:rPr>
              <a:t>F  &gt;</a:t>
            </a:r>
            <a:r>
              <a:rPr lang="en-US" altLang="zh-CN" sz="2400">
                <a:latin typeface="Times New Roman" pitchFamily="18" charset="0"/>
                <a:ea typeface="宋体" charset="-122"/>
              </a:rPr>
              <a:t> ∈ </a:t>
            </a:r>
            <a:r>
              <a:rPr lang="en-US" altLang="zh-CN" sz="2400" i="1">
                <a:latin typeface="Times New Roman" pitchFamily="18" charset="0"/>
                <a:ea typeface="宋体" charset="-122"/>
              </a:rPr>
              <a:t>3NF</a:t>
            </a:r>
            <a:r>
              <a:rPr lang="zh-CN" altLang="en-US" sz="2400">
                <a:latin typeface="Times New Roman" pitchFamily="18" charset="0"/>
                <a:ea typeface="宋体" charset="-122"/>
              </a:rPr>
              <a:t>。</a:t>
            </a:r>
          </a:p>
          <a:p>
            <a:pPr lvl="1">
              <a:lnSpc>
                <a:spcPct val="160000"/>
              </a:lnSpc>
              <a:buFont typeface="Wingdings" pitchFamily="2" charset="2"/>
              <a:buChar char="n"/>
            </a:pPr>
            <a:r>
              <a:rPr lang="zh-CN" altLang="en-US">
                <a:latin typeface="Times New Roman" pitchFamily="18" charset="0"/>
                <a:ea typeface="宋体" charset="-122"/>
              </a:rPr>
              <a:t>若</a:t>
            </a:r>
            <a:r>
              <a:rPr lang="en-US" altLang="zh-CN" b="1" i="1">
                <a:latin typeface="Times New Roman" pitchFamily="18" charset="0"/>
                <a:ea typeface="宋体" charset="-122"/>
              </a:rPr>
              <a:t>R</a:t>
            </a:r>
            <a:r>
              <a:rPr lang="en-US" altLang="zh-CN">
                <a:latin typeface="Times New Roman" pitchFamily="18" charset="0"/>
                <a:ea typeface="宋体" charset="-122"/>
              </a:rPr>
              <a:t>∈3NF</a:t>
            </a:r>
            <a:r>
              <a:rPr lang="zh-CN" altLang="en-US">
                <a:latin typeface="Times New Roman" pitchFamily="18" charset="0"/>
                <a:ea typeface="宋体" charset="-122"/>
              </a:rPr>
              <a:t>，则每一个非主属性</a:t>
            </a:r>
            <a:r>
              <a:rPr lang="zh-CN" altLang="en-US" b="1">
                <a:latin typeface="Times New Roman" pitchFamily="18" charset="0"/>
                <a:ea typeface="宋体" charset="-122"/>
              </a:rPr>
              <a:t>既不部分依赖于</a:t>
            </a:r>
            <a:r>
              <a:rPr lang="zh-CN" altLang="en-US">
                <a:latin typeface="Times New Roman" pitchFamily="18" charset="0"/>
                <a:ea typeface="宋体" charset="-122"/>
              </a:rPr>
              <a:t>码</a:t>
            </a:r>
            <a:r>
              <a:rPr lang="zh-CN" altLang="en-US" b="1">
                <a:latin typeface="Times New Roman" pitchFamily="18" charset="0"/>
                <a:ea typeface="宋体" charset="-122"/>
              </a:rPr>
              <a:t>也不传递依赖于码</a:t>
            </a:r>
            <a:r>
              <a:rPr lang="zh-CN" altLang="en-US">
                <a:latin typeface="Times New Roman" pitchFamily="18" charset="0"/>
                <a:ea typeface="宋体" charset="-122"/>
              </a:rPr>
              <a:t>。</a:t>
            </a:r>
            <a:r>
              <a:rPr lang="zh-CN" altLang="en-US">
                <a:ea typeface="宋体" charset="-122"/>
              </a:rPr>
              <a:t> </a:t>
            </a:r>
            <a:endParaRPr lang="zh-CN" altLang="en-US" sz="2000">
              <a:ea typeface="宋体" charset="-122"/>
            </a:endParaRPr>
          </a:p>
        </p:txBody>
      </p:sp>
      <p:sp>
        <p:nvSpPr>
          <p:cNvPr id="628740" name="Line 4"/>
          <p:cNvSpPr>
            <a:spLocks noChangeShapeType="1"/>
          </p:cNvSpPr>
          <p:nvPr/>
        </p:nvSpPr>
        <p:spPr bwMode="auto">
          <a:xfrm>
            <a:off x="3708400" y="2636838"/>
            <a:ext cx="142875" cy="287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1" name="Line 5"/>
          <p:cNvSpPr>
            <a:spLocks noChangeShapeType="1"/>
          </p:cNvSpPr>
          <p:nvPr/>
        </p:nvSpPr>
        <p:spPr bwMode="auto">
          <a:xfrm>
            <a:off x="1189038" y="3284538"/>
            <a:ext cx="69850" cy="2174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ph type="title"/>
          </p:nvPr>
        </p:nvSpPr>
        <p:spPr bwMode="auto">
          <a:xfrm>
            <a:off x="179388" y="131763"/>
            <a:ext cx="3394075" cy="63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a:ea typeface="黑体" pitchFamily="2" charset="-122"/>
              </a:rPr>
              <a:t>模式的分解</a:t>
            </a:r>
          </a:p>
        </p:txBody>
      </p:sp>
      <p:sp>
        <p:nvSpPr>
          <p:cNvPr id="629763" name="Rectangle 3"/>
          <p:cNvSpPr>
            <a:spLocks noGrp="1" noChangeArrowheads="1"/>
          </p:cNvSpPr>
          <p:nvPr>
            <p:ph type="body" idx="1"/>
          </p:nvPr>
        </p:nvSpPr>
        <p:spPr>
          <a:xfrm>
            <a:off x="250825" y="981075"/>
            <a:ext cx="8642350" cy="2879725"/>
          </a:xfrm>
        </p:spPr>
        <p:txBody>
          <a:bodyPr/>
          <a:lstStyle/>
          <a:p>
            <a:pPr>
              <a:lnSpc>
                <a:spcPct val="150000"/>
              </a:lnSpc>
            </a:pPr>
            <a:r>
              <a:rPr lang="zh-CN" altLang="en-US" sz="2000" b="1">
                <a:ea typeface="宋体" charset="-122"/>
              </a:rPr>
              <a:t>分解是消除冗余和操作异常的一种好工具，然而，分解是否会带来新的问题？分解最关键的问题是：分解能否“复原”，分解后的函数依赖集是否与原关系的函数依赖集等价。</a:t>
            </a:r>
          </a:p>
          <a:p>
            <a:pPr>
              <a:lnSpc>
                <a:spcPct val="150000"/>
              </a:lnSpc>
            </a:pPr>
            <a:r>
              <a:rPr lang="zh-CN" altLang="en-US" sz="2000" b="1">
                <a:ea typeface="宋体" charset="-122"/>
              </a:rPr>
              <a:t>把低一级的关系模式分解为若干个高一级的关系模式的方法不是唯一的</a:t>
            </a:r>
          </a:p>
          <a:p>
            <a:pPr>
              <a:lnSpc>
                <a:spcPct val="150000"/>
              </a:lnSpc>
            </a:pPr>
            <a:r>
              <a:rPr lang="zh-CN" altLang="en-US" sz="2000" b="1">
                <a:ea typeface="宋体" charset="-122"/>
              </a:rPr>
              <a:t>只有能够保证分解后的关系模式与原关系模式等价，分解方法才有意义</a:t>
            </a:r>
          </a:p>
        </p:txBody>
      </p:sp>
      <p:sp>
        <p:nvSpPr>
          <p:cNvPr id="629764" name="Rectangle 4"/>
          <p:cNvSpPr>
            <a:spLocks noChangeArrowheads="1"/>
          </p:cNvSpPr>
          <p:nvPr/>
        </p:nvSpPr>
        <p:spPr bwMode="auto">
          <a:xfrm>
            <a:off x="323850" y="3716338"/>
            <a:ext cx="82296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buClr>
                <a:schemeClr val="hlink"/>
              </a:buClr>
              <a:buFont typeface="Wingdings" pitchFamily="2" charset="2"/>
              <a:buNone/>
            </a:pPr>
            <a:r>
              <a:rPr lang="zh-CN" altLang="en-US" sz="2200" b="1"/>
              <a:t>三种模式分解等价的定义：</a:t>
            </a:r>
          </a:p>
          <a:p>
            <a:pPr marL="342900" indent="-342900">
              <a:lnSpc>
                <a:spcPct val="150000"/>
              </a:lnSpc>
              <a:spcBef>
                <a:spcPct val="20000"/>
              </a:spcBef>
              <a:buClr>
                <a:schemeClr val="hlink"/>
              </a:buClr>
              <a:buFont typeface="Wingdings" pitchFamily="2" charset="2"/>
              <a:buNone/>
            </a:pPr>
            <a:r>
              <a:rPr lang="zh-CN" altLang="en-US" sz="2200"/>
              <a:t>	  ⒈  分解具有无损连接性  </a:t>
            </a:r>
            <a:r>
              <a:rPr lang="en-US" altLang="zh-CN" sz="2200"/>
              <a:t>(Lossless join)</a:t>
            </a:r>
          </a:p>
          <a:p>
            <a:pPr marL="342900" indent="-342900">
              <a:lnSpc>
                <a:spcPct val="150000"/>
              </a:lnSpc>
              <a:spcBef>
                <a:spcPct val="20000"/>
              </a:spcBef>
              <a:buClr>
                <a:schemeClr val="hlink"/>
              </a:buClr>
              <a:buFont typeface="Wingdings" pitchFamily="2" charset="2"/>
              <a:buNone/>
            </a:pPr>
            <a:r>
              <a:rPr lang="en-US" altLang="zh-CN" sz="2200"/>
              <a:t>	  ⒉  </a:t>
            </a:r>
            <a:r>
              <a:rPr lang="zh-CN" altLang="en-US" sz="2200"/>
              <a:t>分解要保持函数依赖  </a:t>
            </a:r>
            <a:r>
              <a:rPr lang="en-US" altLang="zh-CN" sz="2200"/>
              <a:t>(Preserve dependency )</a:t>
            </a:r>
          </a:p>
          <a:p>
            <a:pPr marL="342900" indent="-342900">
              <a:lnSpc>
                <a:spcPct val="150000"/>
              </a:lnSpc>
              <a:spcBef>
                <a:spcPct val="20000"/>
              </a:spcBef>
              <a:buClr>
                <a:schemeClr val="hlink"/>
              </a:buClr>
              <a:buFont typeface="Wingdings" pitchFamily="2" charset="2"/>
              <a:buNone/>
            </a:pPr>
            <a:r>
              <a:rPr lang="en-US" altLang="zh-CN" sz="2200"/>
              <a:t>	  ⒊  </a:t>
            </a:r>
            <a:r>
              <a:rPr lang="zh-CN" altLang="en-US" sz="2200"/>
              <a:t>分解既要保持函数依赖，又要具有无损连接性</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ChangeArrowheads="1"/>
          </p:cNvSpPr>
          <p:nvPr>
            <p:ph type="title"/>
          </p:nvPr>
        </p:nvSpPr>
        <p:spPr bwMode="auto">
          <a:xfrm>
            <a:off x="34925" y="117475"/>
            <a:ext cx="8229600" cy="64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关系系统及其查询优化</a:t>
            </a:r>
            <a:endParaRPr lang="zh-CN" altLang="en-US">
              <a:latin typeface="黑体" pitchFamily="2" charset="-122"/>
              <a:ea typeface="黑体" pitchFamily="2" charset="-122"/>
            </a:endParaRPr>
          </a:p>
        </p:txBody>
      </p:sp>
      <p:sp>
        <p:nvSpPr>
          <p:cNvPr id="630787" name="Rectangle 3"/>
          <p:cNvSpPr>
            <a:spLocks noGrp="1" noChangeArrowheads="1"/>
          </p:cNvSpPr>
          <p:nvPr>
            <p:ph type="body" idx="1"/>
          </p:nvPr>
        </p:nvSpPr>
        <p:spPr>
          <a:xfrm>
            <a:off x="827088" y="1052513"/>
            <a:ext cx="6119812" cy="3529012"/>
          </a:xfrm>
        </p:spPr>
        <p:txBody>
          <a:bodyPr/>
          <a:lstStyle/>
          <a:p>
            <a:pPr algn="just">
              <a:lnSpc>
                <a:spcPct val="170000"/>
              </a:lnSpc>
              <a:buFont typeface="Wingdings" pitchFamily="2" charset="2"/>
              <a:buChar char="Ø"/>
            </a:pPr>
            <a:r>
              <a:rPr lang="zh-CN" altLang="en-US" b="1">
                <a:ea typeface="宋体" charset="-122"/>
              </a:rPr>
              <a:t>关系数据库系统的查询处理 </a:t>
            </a:r>
          </a:p>
          <a:p>
            <a:pPr algn="just">
              <a:lnSpc>
                <a:spcPct val="170000"/>
              </a:lnSpc>
              <a:buFont typeface="Wingdings" pitchFamily="2" charset="2"/>
              <a:buChar char="Ø"/>
            </a:pPr>
            <a:r>
              <a:rPr lang="zh-CN" altLang="en-US" b="1">
                <a:ea typeface="宋体" charset="-122"/>
              </a:rPr>
              <a:t>关系数据库系统的查询优化 </a:t>
            </a:r>
          </a:p>
          <a:p>
            <a:pPr algn="just">
              <a:lnSpc>
                <a:spcPct val="170000"/>
              </a:lnSpc>
              <a:buFont typeface="Wingdings" pitchFamily="2" charset="2"/>
              <a:buChar char="Ø"/>
            </a:pPr>
            <a:r>
              <a:rPr lang="zh-CN" altLang="en-US" b="1">
                <a:ea typeface="宋体" charset="-122"/>
              </a:rPr>
              <a:t>代数优化</a:t>
            </a:r>
          </a:p>
          <a:p>
            <a:pPr algn="just">
              <a:lnSpc>
                <a:spcPct val="170000"/>
              </a:lnSpc>
              <a:buFont typeface="Wingdings" pitchFamily="2" charset="2"/>
              <a:buChar char="Ø"/>
            </a:pPr>
            <a:r>
              <a:rPr lang="zh-CN" altLang="en-US" b="1">
                <a:ea typeface="宋体" charset="-122"/>
              </a:rPr>
              <a:t>物理优化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ph type="title"/>
          </p:nvPr>
        </p:nvSpPr>
        <p:spPr bwMode="auto">
          <a:xfrm>
            <a:off x="106363" y="115888"/>
            <a:ext cx="3097212"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查询处理步骤</a:t>
            </a:r>
          </a:p>
        </p:txBody>
      </p:sp>
      <p:sp>
        <p:nvSpPr>
          <p:cNvPr id="631811" name="Rectangle 3"/>
          <p:cNvSpPr>
            <a:spLocks noGrp="1" noChangeArrowheads="1"/>
          </p:cNvSpPr>
          <p:nvPr>
            <p:ph type="body" idx="1"/>
          </p:nvPr>
        </p:nvSpPr>
        <p:spPr>
          <a:xfrm>
            <a:off x="744538" y="1052513"/>
            <a:ext cx="4906962" cy="3816350"/>
          </a:xfrm>
        </p:spPr>
        <p:txBody>
          <a:bodyPr/>
          <a:lstStyle/>
          <a:p>
            <a:pPr>
              <a:lnSpc>
                <a:spcPct val="130000"/>
              </a:lnSpc>
            </a:pPr>
            <a:r>
              <a:rPr lang="en-US" altLang="zh-CN" b="1">
                <a:ea typeface="宋体" charset="-122"/>
              </a:rPr>
              <a:t>RDBMS</a:t>
            </a:r>
            <a:r>
              <a:rPr lang="zh-CN" altLang="en-US" b="1">
                <a:ea typeface="宋体" charset="-122"/>
              </a:rPr>
              <a:t>查询处理阶段 ：</a:t>
            </a:r>
            <a:r>
              <a:rPr lang="zh-CN" altLang="en-US">
                <a:ea typeface="宋体" charset="-122"/>
              </a:rPr>
              <a:t> </a:t>
            </a:r>
          </a:p>
          <a:p>
            <a:pPr lvl="1">
              <a:lnSpc>
                <a:spcPct val="130000"/>
              </a:lnSpc>
              <a:buFont typeface="Wingdings" pitchFamily="2" charset="2"/>
              <a:buNone/>
            </a:pPr>
            <a:r>
              <a:rPr lang="zh-CN" altLang="en-US">
                <a:ea typeface="宋体" charset="-122"/>
              </a:rPr>
              <a:t>    </a:t>
            </a:r>
            <a:r>
              <a:rPr lang="en-US" altLang="zh-CN">
                <a:ea typeface="宋体" charset="-122"/>
              </a:rPr>
              <a:t>1</a:t>
            </a:r>
            <a:r>
              <a:rPr lang="zh-CN" altLang="en-US">
                <a:ea typeface="宋体" charset="-122"/>
              </a:rPr>
              <a:t>、查询分析</a:t>
            </a:r>
          </a:p>
          <a:p>
            <a:pPr lvl="1">
              <a:lnSpc>
                <a:spcPct val="130000"/>
              </a:lnSpc>
              <a:buFont typeface="Wingdings" pitchFamily="2" charset="2"/>
              <a:buNone/>
            </a:pPr>
            <a:r>
              <a:rPr lang="zh-CN" altLang="en-US">
                <a:ea typeface="宋体" charset="-122"/>
              </a:rPr>
              <a:t>    </a:t>
            </a:r>
            <a:r>
              <a:rPr lang="en-US" altLang="zh-CN">
                <a:ea typeface="宋体" charset="-122"/>
              </a:rPr>
              <a:t>2</a:t>
            </a:r>
            <a:r>
              <a:rPr lang="zh-CN" altLang="en-US">
                <a:ea typeface="宋体" charset="-122"/>
              </a:rPr>
              <a:t>、查询检查</a:t>
            </a:r>
          </a:p>
          <a:p>
            <a:pPr lvl="1">
              <a:lnSpc>
                <a:spcPct val="130000"/>
              </a:lnSpc>
              <a:buFont typeface="Wingdings" pitchFamily="2" charset="2"/>
              <a:buNone/>
            </a:pPr>
            <a:r>
              <a:rPr lang="zh-CN" altLang="en-US">
                <a:ea typeface="宋体" charset="-122"/>
              </a:rPr>
              <a:t>    </a:t>
            </a:r>
            <a:r>
              <a:rPr lang="en-US" altLang="zh-CN">
                <a:ea typeface="宋体" charset="-122"/>
              </a:rPr>
              <a:t>3</a:t>
            </a:r>
            <a:r>
              <a:rPr lang="zh-CN" altLang="en-US">
                <a:ea typeface="宋体" charset="-122"/>
              </a:rPr>
              <a:t>、查询优化 </a:t>
            </a:r>
          </a:p>
          <a:p>
            <a:pPr lvl="1">
              <a:lnSpc>
                <a:spcPct val="130000"/>
              </a:lnSpc>
              <a:buFont typeface="Wingdings" pitchFamily="2" charset="2"/>
              <a:buNone/>
            </a:pPr>
            <a:r>
              <a:rPr lang="zh-CN" altLang="en-US">
                <a:ea typeface="宋体" charset="-122"/>
              </a:rPr>
              <a:t>    </a:t>
            </a:r>
            <a:r>
              <a:rPr lang="en-US" altLang="zh-CN">
                <a:ea typeface="宋体" charset="-122"/>
              </a:rPr>
              <a:t>4</a:t>
            </a:r>
            <a:r>
              <a:rPr lang="zh-CN" altLang="en-US">
                <a:ea typeface="宋体" charset="-122"/>
              </a:rPr>
              <a:t>、查询执行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ChangeArrowheads="1"/>
          </p:cNvSpPr>
          <p:nvPr>
            <p:ph type="title"/>
          </p:nvPr>
        </p:nvSpPr>
        <p:spPr bwMode="auto">
          <a:xfrm>
            <a:off x="250825" y="115888"/>
            <a:ext cx="8229600" cy="561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a:ea typeface="黑体" pitchFamily="2" charset="-122"/>
              </a:rPr>
              <a:t>查询优化</a:t>
            </a:r>
          </a:p>
        </p:txBody>
      </p:sp>
      <p:sp>
        <p:nvSpPr>
          <p:cNvPr id="632835" name="Rectangle 3"/>
          <p:cNvSpPr>
            <a:spLocks noGrp="1" noChangeArrowheads="1"/>
          </p:cNvSpPr>
          <p:nvPr>
            <p:ph type="body" idx="1"/>
          </p:nvPr>
        </p:nvSpPr>
        <p:spPr>
          <a:xfrm>
            <a:off x="457200" y="1125538"/>
            <a:ext cx="8229600" cy="4679950"/>
          </a:xfrm>
        </p:spPr>
        <p:txBody>
          <a:bodyPr/>
          <a:lstStyle/>
          <a:p>
            <a:pPr>
              <a:lnSpc>
                <a:spcPct val="120000"/>
              </a:lnSpc>
            </a:pPr>
            <a:r>
              <a:rPr lang="en-US" altLang="zh-CN" sz="2400">
                <a:ea typeface="宋体" charset="-122"/>
              </a:rPr>
              <a:t> </a:t>
            </a:r>
            <a:r>
              <a:rPr lang="zh-CN" altLang="en-US" sz="2400">
                <a:ea typeface="宋体" charset="-122"/>
              </a:rPr>
              <a:t>查询优化：选择一个高效执行的查询处理策略 </a:t>
            </a:r>
          </a:p>
          <a:p>
            <a:pPr>
              <a:lnSpc>
                <a:spcPct val="120000"/>
              </a:lnSpc>
            </a:pPr>
            <a:r>
              <a:rPr lang="zh-CN" altLang="en-US" sz="2400">
                <a:ea typeface="宋体" charset="-122"/>
              </a:rPr>
              <a:t> 查询优化分类 ：</a:t>
            </a:r>
          </a:p>
          <a:p>
            <a:pPr lvl="1">
              <a:lnSpc>
                <a:spcPct val="120000"/>
              </a:lnSpc>
            </a:pPr>
            <a:r>
              <a:rPr lang="zh-CN" altLang="en-US">
                <a:ea typeface="宋体" charset="-122"/>
              </a:rPr>
              <a:t>代数优化：指关系代数表达式的优化</a:t>
            </a:r>
          </a:p>
          <a:p>
            <a:pPr lvl="1">
              <a:lnSpc>
                <a:spcPct val="120000"/>
              </a:lnSpc>
            </a:pPr>
            <a:r>
              <a:rPr lang="zh-CN" altLang="en-US">
                <a:ea typeface="宋体" charset="-122"/>
              </a:rPr>
              <a:t>物理优化：指存取路径和底层操作算法的选择</a:t>
            </a:r>
          </a:p>
          <a:p>
            <a:pPr lvl="1">
              <a:lnSpc>
                <a:spcPct val="120000"/>
              </a:lnSpc>
            </a:pPr>
            <a:endParaRPr lang="zh-CN" altLang="en-US">
              <a:ea typeface="宋体" charset="-122"/>
            </a:endParaRPr>
          </a:p>
          <a:p>
            <a:pPr>
              <a:lnSpc>
                <a:spcPct val="120000"/>
              </a:lnSpc>
            </a:pPr>
            <a:r>
              <a:rPr lang="zh-CN" altLang="en-US" sz="2400" b="1">
                <a:ea typeface="宋体" charset="-122"/>
              </a:rPr>
              <a:t> 查询优化方法选择的依据</a:t>
            </a:r>
            <a:r>
              <a:rPr lang="zh-CN" altLang="en-US" sz="2400">
                <a:ea typeface="宋体" charset="-122"/>
              </a:rPr>
              <a:t>：</a:t>
            </a:r>
          </a:p>
          <a:p>
            <a:pPr lvl="1">
              <a:lnSpc>
                <a:spcPct val="120000"/>
              </a:lnSpc>
            </a:pPr>
            <a:r>
              <a:rPr lang="zh-CN" altLang="en-US">
                <a:ea typeface="宋体" charset="-122"/>
              </a:rPr>
              <a:t>基于规则</a:t>
            </a:r>
            <a:r>
              <a:rPr lang="en-US" altLang="zh-CN">
                <a:ea typeface="宋体" charset="-122"/>
              </a:rPr>
              <a:t>(rule based)</a:t>
            </a:r>
          </a:p>
          <a:p>
            <a:pPr lvl="1">
              <a:lnSpc>
                <a:spcPct val="120000"/>
              </a:lnSpc>
            </a:pPr>
            <a:r>
              <a:rPr lang="zh-CN" altLang="en-US">
                <a:ea typeface="宋体" charset="-122"/>
              </a:rPr>
              <a:t>基于代价</a:t>
            </a:r>
            <a:r>
              <a:rPr lang="en-US" altLang="zh-CN">
                <a:ea typeface="宋体" charset="-122"/>
              </a:rPr>
              <a:t>(cost based)</a:t>
            </a:r>
          </a:p>
          <a:p>
            <a:pPr lvl="1">
              <a:lnSpc>
                <a:spcPct val="120000"/>
              </a:lnSpc>
            </a:pPr>
            <a:r>
              <a:rPr lang="zh-CN" altLang="en-US">
                <a:ea typeface="宋体" charset="-122"/>
              </a:rPr>
              <a:t>基于语义</a:t>
            </a:r>
            <a:r>
              <a:rPr lang="en-US" altLang="zh-CN">
                <a:ea typeface="宋体" charset="-122"/>
              </a:rPr>
              <a:t>(semantic based)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8" name="Rectangle 2"/>
          <p:cNvSpPr>
            <a:spLocks noChangeArrowheads="1"/>
          </p:cNvSpPr>
          <p:nvPr>
            <p:ph type="title"/>
          </p:nvPr>
        </p:nvSpPr>
        <p:spPr bwMode="auto">
          <a:xfrm>
            <a:off x="107950" y="201613"/>
            <a:ext cx="7391400"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a:ea typeface="宋体" charset="-122"/>
              </a:rPr>
              <a:t>绪论</a:t>
            </a:r>
          </a:p>
        </p:txBody>
      </p:sp>
      <p:sp>
        <p:nvSpPr>
          <p:cNvPr id="316419" name="Rectangle 3"/>
          <p:cNvSpPr>
            <a:spLocks noGrp="1" noChangeArrowheads="1"/>
          </p:cNvSpPr>
          <p:nvPr>
            <p:ph type="body" idx="1"/>
          </p:nvPr>
        </p:nvSpPr>
        <p:spPr>
          <a:xfrm>
            <a:off x="457200" y="1052513"/>
            <a:ext cx="8229600" cy="4464050"/>
          </a:xfrm>
        </p:spPr>
        <p:txBody>
          <a:bodyPr/>
          <a:lstStyle/>
          <a:p>
            <a:pPr lvl="1">
              <a:lnSpc>
                <a:spcPct val="140000"/>
              </a:lnSpc>
              <a:buFont typeface="Wingdings" pitchFamily="2" charset="2"/>
              <a:buChar char="n"/>
            </a:pPr>
            <a:r>
              <a:rPr lang="en-US" altLang="zh-CN" sz="2800" b="1">
                <a:solidFill>
                  <a:schemeClr val="tx2"/>
                </a:solidFill>
                <a:ea typeface="宋体" charset="-122"/>
              </a:rPr>
              <a:t>  </a:t>
            </a:r>
            <a:r>
              <a:rPr lang="zh-CN" altLang="en-US" b="1">
                <a:solidFill>
                  <a:schemeClr val="tx2"/>
                </a:solidFill>
                <a:ea typeface="宋体" charset="-122"/>
              </a:rPr>
              <a:t>数据库系统概述</a:t>
            </a:r>
          </a:p>
          <a:p>
            <a:pPr lvl="2">
              <a:lnSpc>
                <a:spcPct val="140000"/>
              </a:lnSpc>
              <a:buFont typeface="Wingdings" pitchFamily="2" charset="2"/>
              <a:buChar char="Ø"/>
            </a:pPr>
            <a:r>
              <a:rPr lang="zh-CN" altLang="en-US" sz="2400" b="1">
                <a:ea typeface="宋体" charset="-122"/>
              </a:rPr>
              <a:t>    </a:t>
            </a:r>
            <a:r>
              <a:rPr lang="zh-CN" altLang="en-US" sz="2400" b="1">
                <a:solidFill>
                  <a:srgbClr val="70BB2B"/>
                </a:solidFill>
                <a:ea typeface="宋体" charset="-122"/>
              </a:rPr>
              <a:t>四个基本概念（</a:t>
            </a:r>
            <a:r>
              <a:rPr lang="zh-CN" altLang="en-US" sz="2000" b="1">
                <a:latin typeface="宋体" charset="-122"/>
                <a:ea typeface="宋体" charset="-122"/>
              </a:rPr>
              <a:t>数据</a:t>
            </a:r>
            <a:r>
              <a:rPr lang="zh-CN" altLang="en-US" sz="2000" b="1">
                <a:ea typeface="宋体" charset="-122"/>
              </a:rPr>
              <a:t>，</a:t>
            </a:r>
            <a:r>
              <a:rPr lang="zh-CN" altLang="en-US" sz="2000" b="1">
                <a:latin typeface="宋体" charset="-122"/>
                <a:ea typeface="宋体" charset="-122"/>
              </a:rPr>
              <a:t>数据库，数据库管理系统，据库系统</a:t>
            </a:r>
            <a:r>
              <a:rPr lang="en-US" altLang="zh-CN" sz="2000" b="1">
                <a:ea typeface="宋体" charset="-122"/>
              </a:rPr>
              <a:t>(DBS)</a:t>
            </a:r>
            <a:endParaRPr lang="en-US" altLang="zh-CN" sz="2400" b="1">
              <a:solidFill>
                <a:srgbClr val="70BB2B"/>
              </a:solidFill>
              <a:ea typeface="宋体" charset="-122"/>
            </a:endParaRPr>
          </a:p>
          <a:p>
            <a:pPr lvl="2">
              <a:lnSpc>
                <a:spcPct val="140000"/>
              </a:lnSpc>
              <a:buFont typeface="Wingdings" pitchFamily="2" charset="2"/>
              <a:buChar char="Ø"/>
            </a:pPr>
            <a:r>
              <a:rPr lang="en-US" altLang="zh-CN" sz="2400" b="1">
                <a:ea typeface="宋体" charset="-122"/>
              </a:rPr>
              <a:t>    </a:t>
            </a:r>
            <a:r>
              <a:rPr lang="zh-CN" altLang="en-US" sz="2400" b="1">
                <a:ea typeface="宋体" charset="-122"/>
              </a:rPr>
              <a:t>数据管理技术的产生和发展（什么是数据管理，数据管理技术的发展过程</a:t>
            </a:r>
            <a:r>
              <a:rPr lang="en-US" altLang="zh-CN" sz="2400" b="1">
                <a:ea typeface="宋体" charset="-122"/>
              </a:rPr>
              <a:t>3</a:t>
            </a:r>
            <a:r>
              <a:rPr lang="zh-CN" altLang="en-US" sz="2400" b="1">
                <a:ea typeface="宋体" charset="-122"/>
              </a:rPr>
              <a:t>个阶段）</a:t>
            </a:r>
          </a:p>
          <a:p>
            <a:pPr lvl="2">
              <a:lnSpc>
                <a:spcPct val="140000"/>
              </a:lnSpc>
              <a:buFont typeface="Wingdings" pitchFamily="2" charset="2"/>
              <a:buChar char="Ø"/>
            </a:pPr>
            <a:r>
              <a:rPr lang="zh-CN" altLang="en-US" sz="2400" b="1">
                <a:ea typeface="宋体" charset="-122"/>
              </a:rPr>
              <a:t>    数据库系统的特点（</a:t>
            </a:r>
            <a:r>
              <a:rPr lang="zh-CN" altLang="en-US" sz="2000" b="1">
                <a:ea typeface="宋体" charset="-122"/>
              </a:rPr>
              <a:t>数据结构化；数据的共享性高，冗余度低，易扩充；数据独立性高；数据由</a:t>
            </a:r>
            <a:r>
              <a:rPr lang="en-US" altLang="zh-CN" sz="2000" b="1">
                <a:ea typeface="宋体" charset="-122"/>
              </a:rPr>
              <a:t>DBMS</a:t>
            </a:r>
            <a:r>
              <a:rPr lang="zh-CN" altLang="en-US" sz="2000" b="1">
                <a:ea typeface="宋体" charset="-122"/>
              </a:rPr>
              <a:t>统一管理和控制</a:t>
            </a:r>
            <a:endParaRPr lang="zh-CN" altLang="en-US" sz="2400" b="1">
              <a:ea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ph type="title"/>
          </p:nvPr>
        </p:nvSpPr>
        <p:spPr bwMode="auto">
          <a:xfrm>
            <a:off x="179388" y="115888"/>
            <a:ext cx="8229600" cy="63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latin typeface="黑体" pitchFamily="2" charset="-122"/>
                <a:ea typeface="黑体" pitchFamily="2" charset="-122"/>
              </a:rPr>
              <a:t>代 数 优 化</a:t>
            </a:r>
          </a:p>
        </p:txBody>
      </p:sp>
      <p:sp>
        <p:nvSpPr>
          <p:cNvPr id="633859" name="Rectangle 3"/>
          <p:cNvSpPr>
            <a:spLocks noGrp="1" noChangeArrowheads="1"/>
          </p:cNvSpPr>
          <p:nvPr>
            <p:ph type="body" idx="1"/>
          </p:nvPr>
        </p:nvSpPr>
        <p:spPr>
          <a:xfrm>
            <a:off x="179388" y="1052513"/>
            <a:ext cx="8964612" cy="5040312"/>
          </a:xfrm>
        </p:spPr>
        <p:txBody>
          <a:bodyPr/>
          <a:lstStyle/>
          <a:p>
            <a:r>
              <a:rPr lang="en-US" altLang="zh-CN" sz="2400" b="1">
                <a:solidFill>
                  <a:srgbClr val="3333FF"/>
                </a:solidFill>
                <a:ea typeface="宋体" charset="-122"/>
              </a:rPr>
              <a:t>1</a:t>
            </a:r>
            <a:r>
              <a:rPr lang="zh-CN" altLang="en-US" sz="2400" b="1">
                <a:solidFill>
                  <a:srgbClr val="3333FF"/>
                </a:solidFill>
                <a:ea typeface="宋体" charset="-122"/>
              </a:rPr>
              <a:t>、关系代数表达式等价变换规则</a:t>
            </a:r>
            <a:r>
              <a:rPr lang="zh-CN" altLang="en-US" sz="2400" b="1">
                <a:ea typeface="宋体" charset="-122"/>
              </a:rPr>
              <a:t> </a:t>
            </a:r>
          </a:p>
          <a:p>
            <a:pPr>
              <a:lnSpc>
                <a:spcPct val="135000"/>
              </a:lnSpc>
              <a:buFont typeface="Wingdings" pitchFamily="2" charset="2"/>
              <a:buNone/>
            </a:pPr>
            <a:r>
              <a:rPr lang="zh-CN" altLang="en-US" sz="2400" b="1">
                <a:ea typeface="宋体" charset="-122"/>
              </a:rPr>
              <a:t>    代数优化策略：</a:t>
            </a:r>
            <a:r>
              <a:rPr lang="zh-CN" altLang="en-US" sz="2000">
                <a:ea typeface="宋体" charset="-122"/>
              </a:rPr>
              <a:t>通过对关系代数表达式的等价变换来提高查询效率 </a:t>
            </a:r>
          </a:p>
          <a:p>
            <a:pPr>
              <a:buFont typeface="Wingdings" pitchFamily="2" charset="2"/>
              <a:buNone/>
            </a:pPr>
            <a:r>
              <a:rPr lang="zh-CN" altLang="en-US" sz="2400">
                <a:ea typeface="宋体" charset="-122"/>
              </a:rPr>
              <a:t>           关系代数表达式等价变换规则</a:t>
            </a:r>
          </a:p>
          <a:p>
            <a:pPr>
              <a:buFont typeface="Wingdings" pitchFamily="2" charset="2"/>
              <a:buNone/>
            </a:pPr>
            <a:endParaRPr lang="zh-CN" altLang="en-US" sz="2400" b="1">
              <a:ea typeface="宋体" charset="-122"/>
            </a:endParaRPr>
          </a:p>
          <a:p>
            <a:r>
              <a:rPr lang="en-US" altLang="zh-CN" sz="2400" b="1">
                <a:ea typeface="宋体" charset="-122"/>
              </a:rPr>
              <a:t>2</a:t>
            </a:r>
            <a:r>
              <a:rPr lang="zh-CN" altLang="en-US" sz="2400" b="1">
                <a:ea typeface="宋体" charset="-122"/>
              </a:rPr>
              <a:t>、查询树的启发式优化</a:t>
            </a:r>
            <a:r>
              <a:rPr lang="zh-CN" altLang="en-US" sz="2400">
                <a:ea typeface="宋体" charset="-122"/>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ChangeArrowheads="1"/>
          </p:cNvSpPr>
          <p:nvPr>
            <p:ph type="title"/>
          </p:nvPr>
        </p:nvSpPr>
        <p:spPr bwMode="auto">
          <a:xfrm>
            <a:off x="34925" y="188913"/>
            <a:ext cx="3673475"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物 理 优 化</a:t>
            </a:r>
          </a:p>
        </p:txBody>
      </p:sp>
      <p:sp>
        <p:nvSpPr>
          <p:cNvPr id="634883" name="Rectangle 3"/>
          <p:cNvSpPr>
            <a:spLocks noGrp="1" noChangeArrowheads="1"/>
          </p:cNvSpPr>
          <p:nvPr>
            <p:ph type="body" idx="1"/>
          </p:nvPr>
        </p:nvSpPr>
        <p:spPr/>
        <p:txBody>
          <a:bodyPr/>
          <a:lstStyle/>
          <a:p>
            <a:r>
              <a:rPr lang="zh-CN" altLang="en-US" sz="2400">
                <a:ea typeface="宋体" charset="-122"/>
              </a:rPr>
              <a:t>代数优化改变查询语句中操作的次序和组合，不涉及底层的存取路径物理优化就是要选择高效合理的操作算法或存取路径，求得优化的查询计划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ph type="title"/>
          </p:nvPr>
        </p:nvSpPr>
        <p:spPr bwMode="auto">
          <a:xfrm>
            <a:off x="250825" y="115888"/>
            <a:ext cx="8229600"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并发控制</a:t>
            </a:r>
          </a:p>
        </p:txBody>
      </p:sp>
      <p:sp>
        <p:nvSpPr>
          <p:cNvPr id="635907" name="Rectangle 3"/>
          <p:cNvSpPr>
            <a:spLocks noGrp="1" noChangeArrowheads="1"/>
          </p:cNvSpPr>
          <p:nvPr>
            <p:ph type="body" idx="1"/>
          </p:nvPr>
        </p:nvSpPr>
        <p:spPr>
          <a:xfrm>
            <a:off x="971550" y="1125538"/>
            <a:ext cx="7715250" cy="3743325"/>
          </a:xfrm>
        </p:spPr>
        <p:txBody>
          <a:bodyPr/>
          <a:lstStyle/>
          <a:p>
            <a:pPr algn="just">
              <a:lnSpc>
                <a:spcPct val="130000"/>
              </a:lnSpc>
              <a:buFont typeface="Wingdings" pitchFamily="2" charset="2"/>
              <a:buChar char="Ø"/>
            </a:pPr>
            <a:r>
              <a:rPr lang="zh-CN" altLang="en-US" b="1">
                <a:ea typeface="宋体" charset="-122"/>
              </a:rPr>
              <a:t>封锁</a:t>
            </a:r>
          </a:p>
          <a:p>
            <a:pPr algn="just">
              <a:lnSpc>
                <a:spcPct val="130000"/>
              </a:lnSpc>
              <a:buFont typeface="Wingdings" pitchFamily="2" charset="2"/>
              <a:buChar char="Ø"/>
            </a:pPr>
            <a:r>
              <a:rPr lang="zh-CN" altLang="en-US" b="1">
                <a:ea typeface="宋体" charset="-122"/>
              </a:rPr>
              <a:t> 活锁和死锁</a:t>
            </a:r>
          </a:p>
          <a:p>
            <a:pPr algn="just">
              <a:lnSpc>
                <a:spcPct val="130000"/>
              </a:lnSpc>
              <a:buFont typeface="Wingdings" pitchFamily="2" charset="2"/>
              <a:buChar char="Ø"/>
            </a:pPr>
            <a:r>
              <a:rPr lang="zh-CN" altLang="en-US" b="1">
                <a:ea typeface="宋体" charset="-122"/>
              </a:rPr>
              <a:t> 并发调度的可串行性</a:t>
            </a:r>
          </a:p>
          <a:p>
            <a:pPr algn="just">
              <a:lnSpc>
                <a:spcPct val="130000"/>
              </a:lnSpc>
              <a:buFont typeface="Wingdings" pitchFamily="2" charset="2"/>
              <a:buChar char="Ø"/>
            </a:pPr>
            <a:r>
              <a:rPr lang="zh-CN" altLang="en-US" b="1">
                <a:ea typeface="宋体" charset="-122"/>
              </a:rPr>
              <a:t> 两段锁协议</a:t>
            </a:r>
          </a:p>
          <a:p>
            <a:pPr algn="just">
              <a:lnSpc>
                <a:spcPct val="130000"/>
              </a:lnSpc>
              <a:buFont typeface="Wingdings" pitchFamily="2" charset="2"/>
              <a:buChar char="Ø"/>
            </a:pPr>
            <a:r>
              <a:rPr lang="zh-CN" altLang="en-US" b="1">
                <a:ea typeface="宋体" charset="-122"/>
              </a:rPr>
              <a:t> 封锁的粒度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ph type="title"/>
          </p:nvPr>
        </p:nvSpPr>
        <p:spPr bwMode="auto">
          <a:xfrm>
            <a:off x="107950" y="187325"/>
            <a:ext cx="8229600" cy="50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并发控制</a:t>
            </a:r>
          </a:p>
        </p:txBody>
      </p:sp>
      <p:sp>
        <p:nvSpPr>
          <p:cNvPr id="636931" name="Rectangle 3"/>
          <p:cNvSpPr>
            <a:spLocks noGrp="1" noChangeArrowheads="1"/>
          </p:cNvSpPr>
          <p:nvPr>
            <p:ph type="body" idx="1"/>
          </p:nvPr>
        </p:nvSpPr>
        <p:spPr>
          <a:xfrm>
            <a:off x="539750" y="1125538"/>
            <a:ext cx="5995988" cy="2881312"/>
          </a:xfrm>
        </p:spPr>
        <p:txBody>
          <a:bodyPr/>
          <a:lstStyle/>
          <a:p>
            <a:pPr algn="just">
              <a:lnSpc>
                <a:spcPct val="150000"/>
              </a:lnSpc>
            </a:pPr>
            <a:r>
              <a:rPr lang="zh-CN" altLang="en-US" sz="2600">
                <a:ea typeface="宋体" charset="-122"/>
              </a:rPr>
              <a:t>并发操作带来的数据不一致性</a:t>
            </a:r>
          </a:p>
          <a:p>
            <a:pPr lvl="1" algn="just">
              <a:lnSpc>
                <a:spcPct val="150000"/>
              </a:lnSpc>
            </a:pPr>
            <a:r>
              <a:rPr lang="zh-CN" altLang="en-US" sz="2200">
                <a:ea typeface="宋体" charset="-122"/>
              </a:rPr>
              <a:t>丢失修改（</a:t>
            </a:r>
            <a:r>
              <a:rPr lang="en-US" altLang="zh-CN" sz="2200">
                <a:ea typeface="宋体" charset="-122"/>
              </a:rPr>
              <a:t>Lost Update</a:t>
            </a:r>
            <a:r>
              <a:rPr lang="zh-CN" altLang="en-US" sz="2200">
                <a:ea typeface="宋体" charset="-122"/>
              </a:rPr>
              <a:t>）</a:t>
            </a:r>
          </a:p>
          <a:p>
            <a:pPr lvl="1" algn="just">
              <a:lnSpc>
                <a:spcPct val="150000"/>
              </a:lnSpc>
            </a:pPr>
            <a:r>
              <a:rPr lang="zh-CN" altLang="en-US" sz="2200">
                <a:ea typeface="宋体" charset="-122"/>
              </a:rPr>
              <a:t>不可重复读（</a:t>
            </a:r>
            <a:r>
              <a:rPr lang="en-US" altLang="zh-CN" sz="2200">
                <a:ea typeface="宋体" charset="-122"/>
              </a:rPr>
              <a:t>Non-repeatable Read</a:t>
            </a:r>
            <a:r>
              <a:rPr lang="zh-CN" altLang="en-US" sz="2200">
                <a:ea typeface="宋体" charset="-122"/>
              </a:rPr>
              <a:t>）</a:t>
            </a:r>
          </a:p>
          <a:p>
            <a:pPr lvl="1" algn="just">
              <a:lnSpc>
                <a:spcPct val="150000"/>
              </a:lnSpc>
            </a:pPr>
            <a:r>
              <a:rPr lang="zh-CN" altLang="en-US" sz="2200">
                <a:ea typeface="宋体" charset="-122"/>
              </a:rPr>
              <a:t>读“脏”数据（</a:t>
            </a:r>
            <a:r>
              <a:rPr lang="en-US" altLang="zh-CN" sz="2200">
                <a:ea typeface="宋体" charset="-122"/>
              </a:rPr>
              <a:t>Dirty Read</a:t>
            </a:r>
            <a:r>
              <a:rPr lang="zh-CN" altLang="en-US" sz="2200">
                <a:ea typeface="宋体" charset="-122"/>
              </a:rPr>
              <a:t>）</a:t>
            </a:r>
            <a:endParaRPr lang="zh-CN" altLang="en-US">
              <a:ea typeface="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ph type="title"/>
          </p:nvPr>
        </p:nvSpPr>
        <p:spPr bwMode="auto">
          <a:xfrm>
            <a:off x="107950" y="188913"/>
            <a:ext cx="3322638" cy="63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封锁</a:t>
            </a:r>
          </a:p>
        </p:txBody>
      </p:sp>
      <p:sp>
        <p:nvSpPr>
          <p:cNvPr id="637955" name="Rectangle 3"/>
          <p:cNvSpPr>
            <a:spLocks noGrp="1" noChangeArrowheads="1"/>
          </p:cNvSpPr>
          <p:nvPr>
            <p:ph type="body" idx="1"/>
          </p:nvPr>
        </p:nvSpPr>
        <p:spPr>
          <a:xfrm>
            <a:off x="611188" y="981075"/>
            <a:ext cx="7150100" cy="2592388"/>
          </a:xfrm>
        </p:spPr>
        <p:txBody>
          <a:bodyPr/>
          <a:lstStyle/>
          <a:p>
            <a:pPr>
              <a:lnSpc>
                <a:spcPct val="150000"/>
              </a:lnSpc>
            </a:pPr>
            <a:r>
              <a:rPr lang="en-US" altLang="zh-CN" sz="2000">
                <a:ea typeface="宋体" charset="-122"/>
              </a:rPr>
              <a:t> </a:t>
            </a:r>
            <a:r>
              <a:rPr lang="zh-CN" altLang="en-US" sz="2000">
                <a:ea typeface="宋体" charset="-122"/>
              </a:rPr>
              <a:t>什么是封锁</a:t>
            </a:r>
          </a:p>
          <a:p>
            <a:pPr>
              <a:lnSpc>
                <a:spcPct val="150000"/>
              </a:lnSpc>
            </a:pPr>
            <a:r>
              <a:rPr lang="zh-CN" altLang="en-US" sz="2000">
                <a:ea typeface="宋体" charset="-122"/>
              </a:rPr>
              <a:t> 基本封锁类型</a:t>
            </a:r>
          </a:p>
          <a:p>
            <a:pPr lvl="1">
              <a:lnSpc>
                <a:spcPct val="190000"/>
              </a:lnSpc>
            </a:pPr>
            <a:r>
              <a:rPr lang="zh-CN" altLang="en-US" sz="2000">
                <a:ea typeface="宋体" charset="-122"/>
              </a:rPr>
              <a:t>排它锁（</a:t>
            </a:r>
            <a:r>
              <a:rPr lang="en-US" altLang="zh-CN" sz="2000">
                <a:ea typeface="宋体" charset="-122"/>
              </a:rPr>
              <a:t>Exclusive Locks</a:t>
            </a:r>
            <a:r>
              <a:rPr lang="zh-CN" altLang="en-US" sz="2000">
                <a:ea typeface="宋体" charset="-122"/>
              </a:rPr>
              <a:t>，简记为</a:t>
            </a:r>
            <a:r>
              <a:rPr lang="en-US" altLang="zh-CN" sz="2000">
                <a:ea typeface="宋体" charset="-122"/>
              </a:rPr>
              <a:t>X</a:t>
            </a:r>
            <a:r>
              <a:rPr lang="zh-CN" altLang="en-US" sz="2000">
                <a:ea typeface="宋体" charset="-122"/>
              </a:rPr>
              <a:t>锁）</a:t>
            </a:r>
          </a:p>
          <a:p>
            <a:pPr lvl="1">
              <a:lnSpc>
                <a:spcPct val="190000"/>
              </a:lnSpc>
            </a:pPr>
            <a:r>
              <a:rPr lang="zh-CN" altLang="en-US" sz="2000">
                <a:ea typeface="宋体" charset="-122"/>
              </a:rPr>
              <a:t>共享锁（</a:t>
            </a:r>
            <a:r>
              <a:rPr lang="en-US" altLang="zh-CN" sz="2000">
                <a:ea typeface="宋体" charset="-122"/>
              </a:rPr>
              <a:t>Share Locks</a:t>
            </a:r>
            <a:r>
              <a:rPr lang="zh-CN" altLang="en-US" sz="2000">
                <a:ea typeface="宋体" charset="-122"/>
              </a:rPr>
              <a:t>，简记为</a:t>
            </a:r>
            <a:r>
              <a:rPr lang="en-US" altLang="zh-CN" sz="2000">
                <a:ea typeface="宋体" charset="-122"/>
              </a:rPr>
              <a:t>S</a:t>
            </a:r>
            <a:r>
              <a:rPr lang="zh-CN" altLang="en-US" sz="2000">
                <a:ea typeface="宋体" charset="-122"/>
              </a:rPr>
              <a:t>锁）</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ph type="title"/>
          </p:nvPr>
        </p:nvSpPr>
        <p:spPr bwMode="auto">
          <a:xfrm>
            <a:off x="107950" y="188913"/>
            <a:ext cx="3887788" cy="490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锁的相容矩阵</a:t>
            </a:r>
          </a:p>
        </p:txBody>
      </p:sp>
      <p:sp>
        <p:nvSpPr>
          <p:cNvPr id="638979" name="Text Box 3"/>
          <p:cNvSpPr txBox="1">
            <a:spLocks noChangeArrowheads="1"/>
          </p:cNvSpPr>
          <p:nvPr/>
        </p:nvSpPr>
        <p:spPr bwMode="auto">
          <a:xfrm>
            <a:off x="5624513" y="3644900"/>
            <a:ext cx="28114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0"/>
              </a:spcBef>
            </a:pPr>
            <a:r>
              <a:rPr kumimoji="1" lang="en-US" altLang="zh-CN" b="1">
                <a:solidFill>
                  <a:srgbClr val="3333FF"/>
                </a:solidFill>
                <a:latin typeface="Times New Roman" pitchFamily="18" charset="0"/>
              </a:rPr>
              <a:t>Y</a:t>
            </a:r>
            <a:r>
              <a:rPr kumimoji="1" lang="en-US" altLang="zh-CN" b="1">
                <a:latin typeface="Times New Roman" pitchFamily="18" charset="0"/>
              </a:rPr>
              <a:t>=Yes</a:t>
            </a:r>
            <a:r>
              <a:rPr kumimoji="1" lang="zh-CN" altLang="en-US" b="1">
                <a:latin typeface="Times New Roman" pitchFamily="18" charset="0"/>
              </a:rPr>
              <a:t>，相容的请求</a:t>
            </a:r>
          </a:p>
          <a:p>
            <a:pPr eaLnBrk="0" hangingPunct="0">
              <a:lnSpc>
                <a:spcPct val="130000"/>
              </a:lnSpc>
              <a:spcBef>
                <a:spcPct val="0"/>
              </a:spcBef>
            </a:pPr>
            <a:r>
              <a:rPr kumimoji="1" lang="en-US" altLang="zh-CN" b="1">
                <a:solidFill>
                  <a:srgbClr val="FF0000"/>
                </a:solidFill>
                <a:latin typeface="Times New Roman" pitchFamily="18" charset="0"/>
              </a:rPr>
              <a:t>N</a:t>
            </a:r>
            <a:r>
              <a:rPr kumimoji="1" lang="en-US" altLang="zh-CN" b="1">
                <a:latin typeface="Times New Roman" pitchFamily="18" charset="0"/>
              </a:rPr>
              <a:t>=No</a:t>
            </a:r>
            <a:r>
              <a:rPr kumimoji="1" lang="zh-CN" altLang="en-US" b="1">
                <a:latin typeface="Times New Roman" pitchFamily="18" charset="0"/>
              </a:rPr>
              <a:t>，不相容的请求</a:t>
            </a:r>
          </a:p>
        </p:txBody>
      </p:sp>
      <p:sp>
        <p:nvSpPr>
          <p:cNvPr id="638980" name="Rectangle 4"/>
          <p:cNvSpPr>
            <a:spLocks noChangeArrowheads="1"/>
          </p:cNvSpPr>
          <p:nvPr/>
        </p:nvSpPr>
        <p:spPr bwMode="auto">
          <a:xfrm>
            <a:off x="5480050" y="1268413"/>
            <a:ext cx="720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lnSpc>
                <a:spcPct val="80000"/>
              </a:lnSpc>
              <a:spcBef>
                <a:spcPct val="0"/>
              </a:spcBef>
            </a:pPr>
            <a:r>
              <a:rPr kumimoji="1" lang="en-US" altLang="zh-CN" sz="1200" b="1">
                <a:latin typeface="Times New Roman" pitchFamily="18" charset="0"/>
              </a:rPr>
              <a:t>        </a:t>
            </a:r>
            <a:r>
              <a:rPr kumimoji="1" lang="en-US" altLang="zh-CN" sz="1800" b="1">
                <a:latin typeface="Times New Roman" pitchFamily="18" charset="0"/>
              </a:rPr>
              <a:t>T</a:t>
            </a:r>
            <a:r>
              <a:rPr kumimoji="1" lang="en-US" altLang="zh-CN" b="1" baseline="-30000">
                <a:latin typeface="Times New Roman" pitchFamily="18" charset="0"/>
              </a:rPr>
              <a:t>1</a:t>
            </a:r>
            <a:r>
              <a:rPr kumimoji="1" lang="en-US" altLang="zh-CN" b="1">
                <a:latin typeface="Times New Roman" pitchFamily="18" charset="0"/>
              </a:rPr>
              <a:t>    </a:t>
            </a:r>
            <a:r>
              <a:rPr kumimoji="1" lang="en-US" altLang="zh-CN" sz="1800" b="1">
                <a:latin typeface="Times New Roman" pitchFamily="18" charset="0"/>
              </a:rPr>
              <a:t>T</a:t>
            </a:r>
            <a:r>
              <a:rPr kumimoji="1" lang="en-US" altLang="zh-CN" b="1" baseline="-30000">
                <a:latin typeface="Times New Roman" pitchFamily="18" charset="0"/>
              </a:rPr>
              <a:t>2</a:t>
            </a:r>
            <a:endParaRPr kumimoji="1" lang="en-US" altLang="zh-CN">
              <a:latin typeface="Times New Roman" pitchFamily="18" charset="0"/>
            </a:endParaRPr>
          </a:p>
        </p:txBody>
      </p:sp>
      <p:grpSp>
        <p:nvGrpSpPr>
          <p:cNvPr id="638981" name="Group 5"/>
          <p:cNvGrpSpPr>
            <a:grpSpLocks/>
          </p:cNvGrpSpPr>
          <p:nvPr/>
        </p:nvGrpSpPr>
        <p:grpSpPr bwMode="auto">
          <a:xfrm>
            <a:off x="5480050" y="1268413"/>
            <a:ext cx="3629025" cy="2376487"/>
            <a:chOff x="-3" y="-3"/>
            <a:chExt cx="1733" cy="1841"/>
          </a:xfrm>
        </p:grpSpPr>
        <p:grpSp>
          <p:nvGrpSpPr>
            <p:cNvPr id="638982" name="Group 6"/>
            <p:cNvGrpSpPr>
              <a:grpSpLocks/>
            </p:cNvGrpSpPr>
            <p:nvPr/>
          </p:nvGrpSpPr>
          <p:grpSpPr bwMode="auto">
            <a:xfrm>
              <a:off x="0" y="0"/>
              <a:ext cx="1727" cy="1835"/>
              <a:chOff x="0" y="0"/>
              <a:chExt cx="1727" cy="1835"/>
            </a:xfrm>
          </p:grpSpPr>
          <p:grpSp>
            <p:nvGrpSpPr>
              <p:cNvPr id="638983" name="Group 7"/>
              <p:cNvGrpSpPr>
                <a:grpSpLocks/>
              </p:cNvGrpSpPr>
              <p:nvPr/>
            </p:nvGrpSpPr>
            <p:grpSpPr bwMode="auto">
              <a:xfrm>
                <a:off x="0" y="0"/>
                <a:ext cx="447" cy="442"/>
                <a:chOff x="0" y="0"/>
                <a:chExt cx="447" cy="442"/>
              </a:xfrm>
            </p:grpSpPr>
            <p:sp>
              <p:nvSpPr>
                <p:cNvPr id="638984" name="Rectangle 8"/>
                <p:cNvSpPr>
                  <a:spLocks noChangeArrowheads="1"/>
                </p:cNvSpPr>
                <p:nvPr/>
              </p:nvSpPr>
              <p:spPr bwMode="auto">
                <a:xfrm>
                  <a:off x="43" y="0"/>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38985" name="Rectangle 9"/>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8986" name="Group 10"/>
              <p:cNvGrpSpPr>
                <a:grpSpLocks/>
              </p:cNvGrpSpPr>
              <p:nvPr/>
            </p:nvGrpSpPr>
            <p:grpSpPr bwMode="auto">
              <a:xfrm>
                <a:off x="447" y="0"/>
                <a:ext cx="426" cy="442"/>
                <a:chOff x="447" y="0"/>
                <a:chExt cx="426" cy="442"/>
              </a:xfrm>
            </p:grpSpPr>
            <p:sp>
              <p:nvSpPr>
                <p:cNvPr id="638987" name="Rectangle 11"/>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latin typeface="Times New Roman" pitchFamily="18" charset="0"/>
                    </a:rPr>
                    <a:t>X</a:t>
                  </a:r>
                  <a:endParaRPr kumimoji="1" lang="en-US" altLang="zh-CN" sz="3600">
                    <a:latin typeface="Times New Roman" pitchFamily="18" charset="0"/>
                  </a:endParaRPr>
                </a:p>
              </p:txBody>
            </p:sp>
            <p:sp>
              <p:nvSpPr>
                <p:cNvPr id="638988" name="Rectangle 12"/>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8989" name="Group 13"/>
              <p:cNvGrpSpPr>
                <a:grpSpLocks/>
              </p:cNvGrpSpPr>
              <p:nvPr/>
            </p:nvGrpSpPr>
            <p:grpSpPr bwMode="auto">
              <a:xfrm>
                <a:off x="873" y="0"/>
                <a:ext cx="426" cy="442"/>
                <a:chOff x="873" y="0"/>
                <a:chExt cx="426" cy="442"/>
              </a:xfrm>
            </p:grpSpPr>
            <p:sp>
              <p:nvSpPr>
                <p:cNvPr id="638990" name="Rectangle 14"/>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latin typeface="Times New Roman" pitchFamily="18" charset="0"/>
                    </a:rPr>
                    <a:t>S</a:t>
                  </a:r>
                  <a:endParaRPr kumimoji="1" lang="en-US" altLang="zh-CN" sz="3600">
                    <a:latin typeface="Times New Roman" pitchFamily="18" charset="0"/>
                  </a:endParaRPr>
                </a:p>
              </p:txBody>
            </p:sp>
            <p:sp>
              <p:nvSpPr>
                <p:cNvPr id="638991" name="Rectangle 15"/>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8992" name="Group 16"/>
              <p:cNvGrpSpPr>
                <a:grpSpLocks/>
              </p:cNvGrpSpPr>
              <p:nvPr/>
            </p:nvGrpSpPr>
            <p:grpSpPr bwMode="auto">
              <a:xfrm>
                <a:off x="1299" y="0"/>
                <a:ext cx="428" cy="442"/>
                <a:chOff x="1299" y="0"/>
                <a:chExt cx="428" cy="442"/>
              </a:xfrm>
            </p:grpSpPr>
            <p:sp>
              <p:nvSpPr>
                <p:cNvPr id="638993" name="Rectangle 17"/>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latin typeface="Times New Roman" pitchFamily="18" charset="0"/>
                    </a:rPr>
                    <a:t>-</a:t>
                  </a:r>
                  <a:endParaRPr kumimoji="1" lang="en-US" altLang="zh-CN" sz="3600">
                    <a:latin typeface="Times New Roman" pitchFamily="18" charset="0"/>
                  </a:endParaRPr>
                </a:p>
              </p:txBody>
            </p:sp>
            <p:sp>
              <p:nvSpPr>
                <p:cNvPr id="638994" name="Rectangle 18"/>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8995" name="Group 19"/>
              <p:cNvGrpSpPr>
                <a:grpSpLocks/>
              </p:cNvGrpSpPr>
              <p:nvPr/>
            </p:nvGrpSpPr>
            <p:grpSpPr bwMode="auto">
              <a:xfrm>
                <a:off x="0" y="442"/>
                <a:ext cx="447" cy="509"/>
                <a:chOff x="0" y="442"/>
                <a:chExt cx="447" cy="509"/>
              </a:xfrm>
            </p:grpSpPr>
            <p:sp>
              <p:nvSpPr>
                <p:cNvPr id="638996" name="Rectangle 20"/>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latin typeface="Times New Roman" pitchFamily="18" charset="0"/>
                    </a:rPr>
                    <a:t>X</a:t>
                  </a:r>
                  <a:endParaRPr kumimoji="1" lang="en-US" altLang="zh-CN" sz="3600">
                    <a:latin typeface="Times New Roman" pitchFamily="18" charset="0"/>
                  </a:endParaRPr>
                </a:p>
              </p:txBody>
            </p:sp>
            <p:sp>
              <p:nvSpPr>
                <p:cNvPr id="638997" name="Rectangle 21"/>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8998" name="Group 22"/>
              <p:cNvGrpSpPr>
                <a:grpSpLocks/>
              </p:cNvGrpSpPr>
              <p:nvPr/>
            </p:nvGrpSpPr>
            <p:grpSpPr bwMode="auto">
              <a:xfrm>
                <a:off x="447" y="442"/>
                <a:ext cx="426" cy="509"/>
                <a:chOff x="447" y="442"/>
                <a:chExt cx="426" cy="509"/>
              </a:xfrm>
            </p:grpSpPr>
            <p:sp>
              <p:nvSpPr>
                <p:cNvPr id="638999" name="Rectangle 23"/>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FF0000"/>
                      </a:solidFill>
                      <a:latin typeface="Times New Roman" pitchFamily="18" charset="0"/>
                    </a:rPr>
                    <a:t>N</a:t>
                  </a:r>
                </a:p>
              </p:txBody>
            </p:sp>
            <p:sp>
              <p:nvSpPr>
                <p:cNvPr id="639000" name="Rectangle 24"/>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01" name="Group 25"/>
              <p:cNvGrpSpPr>
                <a:grpSpLocks/>
              </p:cNvGrpSpPr>
              <p:nvPr/>
            </p:nvGrpSpPr>
            <p:grpSpPr bwMode="auto">
              <a:xfrm>
                <a:off x="873" y="442"/>
                <a:ext cx="426" cy="509"/>
                <a:chOff x="873" y="442"/>
                <a:chExt cx="426" cy="509"/>
              </a:xfrm>
            </p:grpSpPr>
            <p:sp>
              <p:nvSpPr>
                <p:cNvPr id="639002" name="Rectangle 26"/>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FF0000"/>
                      </a:solidFill>
                      <a:latin typeface="Times New Roman" pitchFamily="18" charset="0"/>
                    </a:rPr>
                    <a:t>N</a:t>
                  </a:r>
                  <a:endParaRPr kumimoji="1" lang="en-US" altLang="zh-CN" sz="3600">
                    <a:solidFill>
                      <a:srgbClr val="FF0000"/>
                    </a:solidFill>
                    <a:latin typeface="Times New Roman" pitchFamily="18" charset="0"/>
                  </a:endParaRPr>
                </a:p>
              </p:txBody>
            </p:sp>
            <p:sp>
              <p:nvSpPr>
                <p:cNvPr id="639003" name="Rectangle 27"/>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04" name="Group 28"/>
              <p:cNvGrpSpPr>
                <a:grpSpLocks/>
              </p:cNvGrpSpPr>
              <p:nvPr/>
            </p:nvGrpSpPr>
            <p:grpSpPr bwMode="auto">
              <a:xfrm>
                <a:off x="1299" y="442"/>
                <a:ext cx="428" cy="509"/>
                <a:chOff x="1299" y="442"/>
                <a:chExt cx="428" cy="509"/>
              </a:xfrm>
            </p:grpSpPr>
            <p:sp>
              <p:nvSpPr>
                <p:cNvPr id="639005" name="Rectangle 29"/>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ctr">
                    <a:spcBef>
                      <a:spcPct val="0"/>
                    </a:spcBef>
                  </a:pPr>
                  <a:r>
                    <a:rPr kumimoji="1" lang="en-US" altLang="zh-CN" sz="2200" b="1">
                      <a:solidFill>
                        <a:srgbClr val="3333FF"/>
                      </a:solidFill>
                      <a:latin typeface="Times New Roman" pitchFamily="18" charset="0"/>
                      <a:cs typeface="Times New Roman" pitchFamily="18" charset="0"/>
                    </a:rPr>
                    <a:t>Y</a:t>
                  </a:r>
                  <a:endParaRPr kumimoji="1" lang="en-US" altLang="zh-CN">
                    <a:solidFill>
                      <a:srgbClr val="3333FF"/>
                    </a:solidFill>
                    <a:latin typeface="Times New Roman" pitchFamily="18" charset="0"/>
                  </a:endParaRPr>
                </a:p>
              </p:txBody>
            </p:sp>
            <p:sp>
              <p:nvSpPr>
                <p:cNvPr id="639006" name="Rectangle 30"/>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07" name="Group 31"/>
              <p:cNvGrpSpPr>
                <a:grpSpLocks/>
              </p:cNvGrpSpPr>
              <p:nvPr/>
            </p:nvGrpSpPr>
            <p:grpSpPr bwMode="auto">
              <a:xfrm>
                <a:off x="0" y="951"/>
                <a:ext cx="447" cy="442"/>
                <a:chOff x="0" y="951"/>
                <a:chExt cx="447" cy="442"/>
              </a:xfrm>
            </p:grpSpPr>
            <p:sp>
              <p:nvSpPr>
                <p:cNvPr id="639008" name="Rectangle 32"/>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latin typeface="Times New Roman" pitchFamily="18" charset="0"/>
                    </a:rPr>
                    <a:t>S</a:t>
                  </a:r>
                  <a:endParaRPr kumimoji="1" lang="en-US" altLang="zh-CN" sz="2400">
                    <a:latin typeface="Times New Roman" pitchFamily="18" charset="0"/>
                  </a:endParaRPr>
                </a:p>
              </p:txBody>
            </p:sp>
            <p:sp>
              <p:nvSpPr>
                <p:cNvPr id="639009" name="Rectangle 33"/>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10" name="Group 34"/>
              <p:cNvGrpSpPr>
                <a:grpSpLocks/>
              </p:cNvGrpSpPr>
              <p:nvPr/>
            </p:nvGrpSpPr>
            <p:grpSpPr bwMode="auto">
              <a:xfrm>
                <a:off x="447" y="951"/>
                <a:ext cx="426" cy="442"/>
                <a:chOff x="447" y="951"/>
                <a:chExt cx="426" cy="442"/>
              </a:xfrm>
            </p:grpSpPr>
            <p:sp>
              <p:nvSpPr>
                <p:cNvPr id="639011" name="Rectangle 35"/>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FF0000"/>
                      </a:solidFill>
                      <a:latin typeface="Times New Roman" pitchFamily="18" charset="0"/>
                    </a:rPr>
                    <a:t>N</a:t>
                  </a:r>
                  <a:endParaRPr kumimoji="1" lang="en-US" altLang="zh-CN" sz="2400">
                    <a:solidFill>
                      <a:srgbClr val="FF0000"/>
                    </a:solidFill>
                    <a:latin typeface="Times New Roman" pitchFamily="18" charset="0"/>
                  </a:endParaRPr>
                </a:p>
              </p:txBody>
            </p:sp>
            <p:sp>
              <p:nvSpPr>
                <p:cNvPr id="639012" name="Rectangle 36"/>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13" name="Group 37"/>
              <p:cNvGrpSpPr>
                <a:grpSpLocks/>
              </p:cNvGrpSpPr>
              <p:nvPr/>
            </p:nvGrpSpPr>
            <p:grpSpPr bwMode="auto">
              <a:xfrm>
                <a:off x="873" y="951"/>
                <a:ext cx="426" cy="442"/>
                <a:chOff x="873" y="951"/>
                <a:chExt cx="426" cy="442"/>
              </a:xfrm>
            </p:grpSpPr>
            <p:sp>
              <p:nvSpPr>
                <p:cNvPr id="639014" name="Rectangle 38"/>
                <p:cNvSpPr>
                  <a:spLocks noChangeArrowheads="1"/>
                </p:cNvSpPr>
                <p:nvPr/>
              </p:nvSpPr>
              <p:spPr bwMode="auto">
                <a:xfrm>
                  <a:off x="916"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3333FF"/>
                      </a:solidFill>
                      <a:latin typeface="Times New Roman" pitchFamily="18" charset="0"/>
                    </a:rPr>
                    <a:t>Y</a:t>
                  </a:r>
                  <a:endParaRPr kumimoji="1" lang="en-US" altLang="zh-CN" sz="2400">
                    <a:solidFill>
                      <a:srgbClr val="3333FF"/>
                    </a:solidFill>
                    <a:latin typeface="Times New Roman" pitchFamily="18" charset="0"/>
                  </a:endParaRPr>
                </a:p>
              </p:txBody>
            </p:sp>
            <p:sp>
              <p:nvSpPr>
                <p:cNvPr id="639015" name="Rectangle 39"/>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16" name="Group 40"/>
              <p:cNvGrpSpPr>
                <a:grpSpLocks/>
              </p:cNvGrpSpPr>
              <p:nvPr/>
            </p:nvGrpSpPr>
            <p:grpSpPr bwMode="auto">
              <a:xfrm>
                <a:off x="1299" y="951"/>
                <a:ext cx="428" cy="442"/>
                <a:chOff x="1299" y="951"/>
                <a:chExt cx="428" cy="442"/>
              </a:xfrm>
            </p:grpSpPr>
            <p:sp>
              <p:nvSpPr>
                <p:cNvPr id="639017" name="Rectangle 41"/>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3333FF"/>
                      </a:solidFill>
                      <a:latin typeface="Times New Roman" pitchFamily="18" charset="0"/>
                    </a:rPr>
                    <a:t>Y</a:t>
                  </a:r>
                  <a:endParaRPr kumimoji="1" lang="en-US" altLang="zh-CN" sz="2400">
                    <a:solidFill>
                      <a:srgbClr val="3333FF"/>
                    </a:solidFill>
                    <a:latin typeface="Times New Roman" pitchFamily="18" charset="0"/>
                  </a:endParaRPr>
                </a:p>
              </p:txBody>
            </p:sp>
            <p:sp>
              <p:nvSpPr>
                <p:cNvPr id="639018" name="Rectangle 42"/>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19" name="Group 43"/>
              <p:cNvGrpSpPr>
                <a:grpSpLocks/>
              </p:cNvGrpSpPr>
              <p:nvPr/>
            </p:nvGrpSpPr>
            <p:grpSpPr bwMode="auto">
              <a:xfrm>
                <a:off x="0" y="1393"/>
                <a:ext cx="447" cy="442"/>
                <a:chOff x="0" y="1393"/>
                <a:chExt cx="447" cy="442"/>
              </a:xfrm>
            </p:grpSpPr>
            <p:sp>
              <p:nvSpPr>
                <p:cNvPr id="639020" name="Rectangle 44"/>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latin typeface="Times New Roman" pitchFamily="18" charset="0"/>
                    </a:rPr>
                    <a:t>-</a:t>
                  </a:r>
                  <a:endParaRPr kumimoji="1" lang="en-US" altLang="zh-CN" sz="3600">
                    <a:latin typeface="Times New Roman" pitchFamily="18" charset="0"/>
                  </a:endParaRPr>
                </a:p>
              </p:txBody>
            </p:sp>
            <p:sp>
              <p:nvSpPr>
                <p:cNvPr id="639021" name="Rectangle 45"/>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22" name="Group 46"/>
              <p:cNvGrpSpPr>
                <a:grpSpLocks/>
              </p:cNvGrpSpPr>
              <p:nvPr/>
            </p:nvGrpSpPr>
            <p:grpSpPr bwMode="auto">
              <a:xfrm>
                <a:off x="447" y="1393"/>
                <a:ext cx="426" cy="442"/>
                <a:chOff x="447" y="1393"/>
                <a:chExt cx="426" cy="442"/>
              </a:xfrm>
            </p:grpSpPr>
            <p:sp>
              <p:nvSpPr>
                <p:cNvPr id="639023" name="Rectangle 47"/>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3333FF"/>
                      </a:solidFill>
                      <a:latin typeface="Times New Roman" pitchFamily="18" charset="0"/>
                    </a:rPr>
                    <a:t>Y</a:t>
                  </a:r>
                  <a:endParaRPr kumimoji="1" lang="en-US" altLang="zh-CN" sz="2400">
                    <a:solidFill>
                      <a:srgbClr val="3333FF"/>
                    </a:solidFill>
                    <a:latin typeface="Times New Roman" pitchFamily="18" charset="0"/>
                  </a:endParaRPr>
                </a:p>
              </p:txBody>
            </p:sp>
            <p:sp>
              <p:nvSpPr>
                <p:cNvPr id="639024" name="Rectangle 48"/>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25" name="Group 49"/>
              <p:cNvGrpSpPr>
                <a:grpSpLocks/>
              </p:cNvGrpSpPr>
              <p:nvPr/>
            </p:nvGrpSpPr>
            <p:grpSpPr bwMode="auto">
              <a:xfrm>
                <a:off x="873" y="1393"/>
                <a:ext cx="426" cy="442"/>
                <a:chOff x="873" y="1393"/>
                <a:chExt cx="426" cy="442"/>
              </a:xfrm>
            </p:grpSpPr>
            <p:sp>
              <p:nvSpPr>
                <p:cNvPr id="639026" name="Rectangle 50"/>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3333FF"/>
                      </a:solidFill>
                      <a:latin typeface="Times New Roman" pitchFamily="18" charset="0"/>
                    </a:rPr>
                    <a:t>Y</a:t>
                  </a:r>
                  <a:endParaRPr kumimoji="1" lang="en-US" altLang="zh-CN" sz="2400">
                    <a:solidFill>
                      <a:srgbClr val="3333FF"/>
                    </a:solidFill>
                    <a:latin typeface="Times New Roman" pitchFamily="18" charset="0"/>
                  </a:endParaRPr>
                </a:p>
              </p:txBody>
            </p:sp>
            <p:sp>
              <p:nvSpPr>
                <p:cNvPr id="639027" name="Rectangle 51"/>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9028" name="Group 52"/>
              <p:cNvGrpSpPr>
                <a:grpSpLocks/>
              </p:cNvGrpSpPr>
              <p:nvPr/>
            </p:nvGrpSpPr>
            <p:grpSpPr bwMode="auto">
              <a:xfrm>
                <a:off x="1299" y="1393"/>
                <a:ext cx="428" cy="442"/>
                <a:chOff x="1299" y="1393"/>
                <a:chExt cx="428" cy="442"/>
              </a:xfrm>
            </p:grpSpPr>
            <p:sp>
              <p:nvSpPr>
                <p:cNvPr id="639029" name="Rectangle 53"/>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0"/>
                    </a:spcBef>
                  </a:pPr>
                  <a:r>
                    <a:rPr kumimoji="1" lang="en-US" altLang="zh-CN" sz="2400" b="1">
                      <a:solidFill>
                        <a:srgbClr val="3333FF"/>
                      </a:solidFill>
                      <a:latin typeface="Times New Roman" pitchFamily="18" charset="0"/>
                    </a:rPr>
                    <a:t>Y</a:t>
                  </a:r>
                  <a:endParaRPr kumimoji="1" lang="en-US" altLang="zh-CN" sz="2400">
                    <a:solidFill>
                      <a:srgbClr val="3333FF"/>
                    </a:solidFill>
                    <a:latin typeface="Times New Roman" pitchFamily="18" charset="0"/>
                  </a:endParaRPr>
                </a:p>
              </p:txBody>
            </p:sp>
            <p:sp>
              <p:nvSpPr>
                <p:cNvPr id="639030" name="Rectangle 54"/>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639031" name="Rectangle 55"/>
            <p:cNvSpPr>
              <a:spLocks noChangeArrowheads="1"/>
            </p:cNvSpPr>
            <p:nvPr/>
          </p:nvSpPr>
          <p:spPr bwMode="auto">
            <a:xfrm>
              <a:off x="-3" y="-3"/>
              <a:ext cx="1733" cy="184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639032" name="Line 56"/>
          <p:cNvSpPr>
            <a:spLocks noChangeShapeType="1"/>
          </p:cNvSpPr>
          <p:nvPr/>
        </p:nvSpPr>
        <p:spPr bwMode="auto">
          <a:xfrm>
            <a:off x="5551488" y="1341438"/>
            <a:ext cx="792162" cy="503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9033" name="Rectangle 57"/>
          <p:cNvSpPr>
            <a:spLocks noGrp="1" noChangeArrowheads="1"/>
          </p:cNvSpPr>
          <p:nvPr>
            <p:ph type="body" idx="1"/>
          </p:nvPr>
        </p:nvSpPr>
        <p:spPr>
          <a:xfrm>
            <a:off x="323850" y="981075"/>
            <a:ext cx="8569325" cy="4967288"/>
          </a:xfrm>
          <a:noFill/>
          <a:ln/>
        </p:spPr>
        <p:txBody>
          <a:bodyPr/>
          <a:lstStyle/>
          <a:p>
            <a:pPr>
              <a:lnSpc>
                <a:spcPct val="140000"/>
              </a:lnSpc>
            </a:pPr>
            <a:r>
              <a:rPr lang="zh-CN" altLang="en-US" sz="2400" b="1">
                <a:ea typeface="宋体" charset="-122"/>
              </a:rPr>
              <a:t>在锁的相容矩阵中：</a:t>
            </a:r>
          </a:p>
          <a:p>
            <a:pPr lvl="1">
              <a:lnSpc>
                <a:spcPct val="140000"/>
              </a:lnSpc>
              <a:buFont typeface="Wingdings" pitchFamily="2" charset="2"/>
              <a:buChar char="l"/>
            </a:pPr>
            <a:r>
              <a:rPr lang="zh-CN" altLang="en-US" sz="1800">
                <a:ea typeface="宋体" charset="-122"/>
              </a:rPr>
              <a:t> 最左边一列表示事务</a:t>
            </a:r>
            <a:r>
              <a:rPr lang="en-US" altLang="zh-CN" sz="1800">
                <a:ea typeface="宋体" charset="-122"/>
              </a:rPr>
              <a:t>T1</a:t>
            </a:r>
            <a:r>
              <a:rPr lang="zh-CN" altLang="en-US" sz="1800">
                <a:ea typeface="宋体" charset="-122"/>
              </a:rPr>
              <a:t>已经获得</a:t>
            </a:r>
          </a:p>
          <a:p>
            <a:pPr>
              <a:lnSpc>
                <a:spcPct val="140000"/>
              </a:lnSpc>
              <a:buFont typeface="Wingdings" pitchFamily="2" charset="2"/>
              <a:buNone/>
            </a:pPr>
            <a:r>
              <a:rPr lang="zh-CN" altLang="en-US" sz="2000">
                <a:ea typeface="宋体" charset="-122"/>
              </a:rPr>
              <a:t>           的数据对象上的锁的类型，其中</a:t>
            </a:r>
          </a:p>
          <a:p>
            <a:pPr>
              <a:lnSpc>
                <a:spcPct val="140000"/>
              </a:lnSpc>
              <a:buFont typeface="Wingdings" pitchFamily="2" charset="2"/>
              <a:buNone/>
            </a:pPr>
            <a:r>
              <a:rPr lang="zh-CN" altLang="en-US" sz="2000">
                <a:ea typeface="宋体" charset="-122"/>
              </a:rPr>
              <a:t>           横线表示没有加锁。</a:t>
            </a:r>
          </a:p>
          <a:p>
            <a:pPr lvl="1">
              <a:lnSpc>
                <a:spcPct val="140000"/>
              </a:lnSpc>
              <a:buFont typeface="Wingdings" pitchFamily="2" charset="2"/>
              <a:buChar char="l"/>
            </a:pPr>
            <a:r>
              <a:rPr lang="zh-CN" altLang="en-US" sz="1800">
                <a:ea typeface="宋体" charset="-122"/>
              </a:rPr>
              <a:t>最上面一行表示另一事务</a:t>
            </a:r>
            <a:r>
              <a:rPr lang="en-US" altLang="zh-CN" sz="1800">
                <a:ea typeface="宋体" charset="-122"/>
              </a:rPr>
              <a:t>T2</a:t>
            </a:r>
            <a:r>
              <a:rPr lang="zh-CN" altLang="en-US" sz="1800">
                <a:ea typeface="宋体" charset="-122"/>
              </a:rPr>
              <a:t>对同</a:t>
            </a:r>
          </a:p>
          <a:p>
            <a:pPr>
              <a:lnSpc>
                <a:spcPct val="140000"/>
              </a:lnSpc>
              <a:buFont typeface="Wingdings" pitchFamily="2" charset="2"/>
              <a:buNone/>
            </a:pPr>
            <a:r>
              <a:rPr lang="zh-CN" altLang="en-US" sz="2000">
                <a:ea typeface="宋体" charset="-122"/>
              </a:rPr>
              <a:t>          一数据对象发出的封锁请求。</a:t>
            </a:r>
          </a:p>
          <a:p>
            <a:pPr lvl="1">
              <a:lnSpc>
                <a:spcPct val="140000"/>
              </a:lnSpc>
              <a:buFont typeface="Wingdings" pitchFamily="2" charset="2"/>
              <a:buChar char="l"/>
            </a:pPr>
            <a:r>
              <a:rPr lang="en-US" altLang="zh-CN" sz="1800">
                <a:ea typeface="宋体" charset="-122"/>
              </a:rPr>
              <a:t>T2</a:t>
            </a:r>
            <a:r>
              <a:rPr lang="zh-CN" altLang="en-US" sz="1800">
                <a:ea typeface="宋体" charset="-122"/>
              </a:rPr>
              <a:t>的封锁请求能否被满足用矩阵中</a:t>
            </a:r>
          </a:p>
          <a:p>
            <a:pPr>
              <a:lnSpc>
                <a:spcPct val="140000"/>
              </a:lnSpc>
              <a:buFont typeface="Wingdings" pitchFamily="2" charset="2"/>
              <a:buNone/>
            </a:pPr>
            <a:r>
              <a:rPr lang="zh-CN" altLang="en-US" sz="2000">
                <a:ea typeface="宋体" charset="-122"/>
              </a:rPr>
              <a:t>           的</a:t>
            </a:r>
            <a:r>
              <a:rPr lang="en-US" altLang="zh-CN" sz="2000">
                <a:ea typeface="宋体" charset="-122"/>
              </a:rPr>
              <a:t>Y</a:t>
            </a:r>
            <a:r>
              <a:rPr lang="zh-CN" altLang="en-US" sz="2000">
                <a:ea typeface="宋体" charset="-122"/>
              </a:rPr>
              <a:t>和</a:t>
            </a:r>
            <a:r>
              <a:rPr lang="en-US" altLang="zh-CN" sz="2000">
                <a:ea typeface="宋体" charset="-122"/>
              </a:rPr>
              <a:t>N</a:t>
            </a:r>
            <a:r>
              <a:rPr lang="zh-CN" altLang="en-US" sz="2000">
                <a:ea typeface="宋体" charset="-122"/>
              </a:rPr>
              <a:t>表示</a:t>
            </a:r>
          </a:p>
          <a:p>
            <a:pPr lvl="1">
              <a:lnSpc>
                <a:spcPct val="140000"/>
              </a:lnSpc>
            </a:pPr>
            <a:r>
              <a:rPr lang="en-US" altLang="zh-CN" sz="2000">
                <a:ea typeface="宋体" charset="-122"/>
              </a:rPr>
              <a:t>Y</a:t>
            </a:r>
            <a:r>
              <a:rPr lang="zh-CN" altLang="en-US" sz="2000">
                <a:ea typeface="宋体" charset="-122"/>
              </a:rPr>
              <a:t>表示事务</a:t>
            </a:r>
            <a:r>
              <a:rPr lang="en-US" altLang="zh-CN" sz="2000">
                <a:ea typeface="宋体" charset="-122"/>
              </a:rPr>
              <a:t>T2</a:t>
            </a:r>
            <a:r>
              <a:rPr lang="zh-CN" altLang="en-US" sz="2000">
                <a:ea typeface="宋体" charset="-122"/>
              </a:rPr>
              <a:t>的封锁要求与</a:t>
            </a:r>
            <a:r>
              <a:rPr lang="en-US" altLang="zh-CN" sz="2000">
                <a:ea typeface="宋体" charset="-122"/>
              </a:rPr>
              <a:t>T1</a:t>
            </a:r>
            <a:r>
              <a:rPr lang="zh-CN" altLang="en-US" sz="2000">
                <a:ea typeface="宋体" charset="-122"/>
              </a:rPr>
              <a:t>已持有的锁相容，封锁请求可以满足</a:t>
            </a:r>
          </a:p>
          <a:p>
            <a:pPr lvl="1">
              <a:lnSpc>
                <a:spcPct val="140000"/>
              </a:lnSpc>
            </a:pPr>
            <a:r>
              <a:rPr lang="en-US" altLang="zh-CN" sz="2000">
                <a:ea typeface="宋体" charset="-122"/>
              </a:rPr>
              <a:t>N</a:t>
            </a:r>
            <a:r>
              <a:rPr lang="zh-CN" altLang="en-US" sz="2000">
                <a:ea typeface="宋体" charset="-122"/>
              </a:rPr>
              <a:t>表示</a:t>
            </a:r>
            <a:r>
              <a:rPr lang="en-US" altLang="zh-CN" sz="2000">
                <a:ea typeface="宋体" charset="-122"/>
              </a:rPr>
              <a:t>T2</a:t>
            </a:r>
            <a:r>
              <a:rPr lang="zh-CN" altLang="en-US" sz="2000">
                <a:ea typeface="宋体" charset="-122"/>
              </a:rPr>
              <a:t>的封锁请求与</a:t>
            </a:r>
            <a:r>
              <a:rPr lang="en-US" altLang="zh-CN" sz="2000">
                <a:ea typeface="宋体" charset="-122"/>
              </a:rPr>
              <a:t>T1</a:t>
            </a:r>
            <a:r>
              <a:rPr lang="zh-CN" altLang="en-US" sz="2000">
                <a:ea typeface="宋体" charset="-122"/>
              </a:rPr>
              <a:t>已持有的锁冲突，</a:t>
            </a:r>
            <a:r>
              <a:rPr lang="en-US" altLang="zh-CN" sz="2000">
                <a:ea typeface="宋体" charset="-122"/>
              </a:rPr>
              <a:t>T2</a:t>
            </a:r>
            <a:r>
              <a:rPr lang="zh-CN" altLang="en-US" sz="2000">
                <a:ea typeface="宋体" charset="-122"/>
              </a:rPr>
              <a:t>的请求被拒绝</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ph type="title"/>
          </p:nvPr>
        </p:nvSpPr>
        <p:spPr bwMode="auto">
          <a:xfrm>
            <a:off x="34925" y="188913"/>
            <a:ext cx="8229600" cy="561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活锁和死锁</a:t>
            </a:r>
          </a:p>
        </p:txBody>
      </p:sp>
      <p:sp>
        <p:nvSpPr>
          <p:cNvPr id="640003" name="Rectangle 3"/>
          <p:cNvSpPr>
            <a:spLocks noGrp="1" noChangeArrowheads="1"/>
          </p:cNvSpPr>
          <p:nvPr>
            <p:ph type="body" idx="1"/>
          </p:nvPr>
        </p:nvSpPr>
        <p:spPr>
          <a:xfrm>
            <a:off x="457200" y="1268413"/>
            <a:ext cx="8229600" cy="4248150"/>
          </a:xfrm>
        </p:spPr>
        <p:txBody>
          <a:bodyPr/>
          <a:lstStyle/>
          <a:p>
            <a:pPr>
              <a:lnSpc>
                <a:spcPct val="130000"/>
              </a:lnSpc>
              <a:spcBef>
                <a:spcPct val="0"/>
              </a:spcBef>
            </a:pPr>
            <a:r>
              <a:rPr lang="zh-CN" altLang="en-US" sz="2000" b="1">
                <a:ea typeface="宋体" charset="-122"/>
              </a:rPr>
              <a:t>封锁技术可以有效地解决并行操作的一致性问题，但也带来一些新的问题</a:t>
            </a:r>
          </a:p>
          <a:p>
            <a:pPr lvl="2">
              <a:lnSpc>
                <a:spcPct val="130000"/>
              </a:lnSpc>
              <a:spcBef>
                <a:spcPct val="0"/>
              </a:spcBef>
            </a:pPr>
            <a:r>
              <a:rPr lang="zh-CN" altLang="en-US" sz="2000" b="1">
                <a:ea typeface="宋体" charset="-122"/>
              </a:rPr>
              <a:t>死锁</a:t>
            </a:r>
          </a:p>
          <a:p>
            <a:pPr lvl="1">
              <a:lnSpc>
                <a:spcPct val="130000"/>
              </a:lnSpc>
              <a:spcBef>
                <a:spcPct val="0"/>
              </a:spcBef>
              <a:buFont typeface="Wingdings" pitchFamily="2" charset="2"/>
              <a:buNone/>
            </a:pPr>
            <a:r>
              <a:rPr lang="zh-CN" altLang="en-US" sz="2000">
                <a:ea typeface="宋体" charset="-122"/>
              </a:rPr>
              <a:t>           </a:t>
            </a:r>
            <a:r>
              <a:rPr lang="en-US" altLang="zh-CN" sz="2000">
                <a:ea typeface="宋体" charset="-122"/>
              </a:rPr>
              <a:t>1. </a:t>
            </a:r>
            <a:r>
              <a:rPr lang="zh-CN" altLang="en-US" sz="2000">
                <a:ea typeface="宋体" charset="-122"/>
              </a:rPr>
              <a:t>预防死锁</a:t>
            </a:r>
          </a:p>
          <a:p>
            <a:pPr lvl="1">
              <a:lnSpc>
                <a:spcPct val="130000"/>
              </a:lnSpc>
              <a:spcBef>
                <a:spcPct val="0"/>
              </a:spcBef>
              <a:buFont typeface="Wingdings" pitchFamily="2" charset="2"/>
              <a:buNone/>
            </a:pPr>
            <a:r>
              <a:rPr lang="zh-CN" altLang="en-US" sz="2000">
                <a:ea typeface="宋体" charset="-122"/>
              </a:rPr>
              <a:t>                            一次封锁法</a:t>
            </a:r>
          </a:p>
          <a:p>
            <a:pPr lvl="4">
              <a:lnSpc>
                <a:spcPct val="130000"/>
              </a:lnSpc>
              <a:spcBef>
                <a:spcPct val="0"/>
              </a:spcBef>
              <a:buFontTx/>
              <a:buNone/>
            </a:pPr>
            <a:r>
              <a:rPr lang="zh-CN" altLang="en-US">
                <a:ea typeface="宋体" charset="-122"/>
              </a:rPr>
              <a:t>   顺序封锁法</a:t>
            </a:r>
          </a:p>
          <a:p>
            <a:pPr lvl="1">
              <a:lnSpc>
                <a:spcPct val="130000"/>
              </a:lnSpc>
              <a:spcBef>
                <a:spcPct val="0"/>
              </a:spcBef>
              <a:buFont typeface="Wingdings" pitchFamily="2" charset="2"/>
              <a:buNone/>
            </a:pPr>
            <a:r>
              <a:rPr lang="zh-CN" altLang="en-US" sz="2000">
                <a:ea typeface="宋体" charset="-122"/>
              </a:rPr>
              <a:t>           </a:t>
            </a:r>
            <a:r>
              <a:rPr lang="en-US" altLang="zh-CN" sz="2000">
                <a:ea typeface="宋体" charset="-122"/>
              </a:rPr>
              <a:t>2. </a:t>
            </a:r>
            <a:r>
              <a:rPr lang="zh-CN" altLang="en-US" sz="2000">
                <a:ea typeface="宋体" charset="-122"/>
              </a:rPr>
              <a:t>死锁的诊断与解除</a:t>
            </a:r>
          </a:p>
          <a:p>
            <a:pPr lvl="3">
              <a:lnSpc>
                <a:spcPct val="130000"/>
              </a:lnSpc>
              <a:spcBef>
                <a:spcPct val="0"/>
              </a:spcBef>
              <a:buFont typeface="Wingdings" pitchFamily="2" charset="2"/>
              <a:buChar char="n"/>
            </a:pPr>
            <a:r>
              <a:rPr lang="zh-CN" altLang="en-US">
                <a:ea typeface="宋体" charset="-122"/>
              </a:rPr>
              <a:t>超时法</a:t>
            </a:r>
          </a:p>
          <a:p>
            <a:pPr lvl="3">
              <a:lnSpc>
                <a:spcPct val="130000"/>
              </a:lnSpc>
              <a:spcBef>
                <a:spcPct val="0"/>
              </a:spcBef>
              <a:buFont typeface="Wingdings" pitchFamily="2" charset="2"/>
              <a:buChar char="n"/>
            </a:pPr>
            <a:r>
              <a:rPr lang="zh-CN" altLang="en-US">
                <a:ea typeface="宋体" charset="-122"/>
              </a:rPr>
              <a:t>事务等待图法 </a:t>
            </a:r>
          </a:p>
          <a:p>
            <a:pPr lvl="2">
              <a:lnSpc>
                <a:spcPct val="130000"/>
              </a:lnSpc>
              <a:spcBef>
                <a:spcPct val="0"/>
              </a:spcBef>
            </a:pPr>
            <a:r>
              <a:rPr lang="zh-CN" altLang="en-US" sz="2000" b="1">
                <a:ea typeface="宋体" charset="-122"/>
              </a:rPr>
              <a:t> 活锁</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ph type="title"/>
          </p:nvPr>
        </p:nvSpPr>
        <p:spPr bwMode="auto">
          <a:xfrm>
            <a:off x="158750" y="117475"/>
            <a:ext cx="8229600" cy="64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可串行化调度</a:t>
            </a:r>
          </a:p>
        </p:txBody>
      </p:sp>
      <p:sp>
        <p:nvSpPr>
          <p:cNvPr id="641027" name="Rectangle 3"/>
          <p:cNvSpPr>
            <a:spLocks noGrp="1" noChangeArrowheads="1"/>
          </p:cNvSpPr>
          <p:nvPr>
            <p:ph type="body" idx="1"/>
          </p:nvPr>
        </p:nvSpPr>
        <p:spPr>
          <a:xfrm>
            <a:off x="611188" y="1268413"/>
            <a:ext cx="7772400" cy="4321175"/>
          </a:xfrm>
        </p:spPr>
        <p:txBody>
          <a:bodyPr/>
          <a:lstStyle/>
          <a:p>
            <a:pPr>
              <a:lnSpc>
                <a:spcPct val="140000"/>
              </a:lnSpc>
            </a:pPr>
            <a:r>
              <a:rPr lang="zh-CN" altLang="en-US" sz="2400" b="1">
                <a:ea typeface="宋体" charset="-122"/>
              </a:rPr>
              <a:t>可串行化</a:t>
            </a:r>
            <a:r>
              <a:rPr lang="en-US" altLang="zh-CN" sz="2400" b="1">
                <a:ea typeface="宋体" charset="-122"/>
              </a:rPr>
              <a:t>(Serializable)</a:t>
            </a:r>
            <a:r>
              <a:rPr lang="zh-CN" altLang="en-US" sz="2400" b="1">
                <a:ea typeface="宋体" charset="-122"/>
              </a:rPr>
              <a:t>调度</a:t>
            </a:r>
          </a:p>
          <a:p>
            <a:pPr lvl="1">
              <a:lnSpc>
                <a:spcPct val="140000"/>
              </a:lnSpc>
              <a:buSzPct val="70000"/>
              <a:buFont typeface="Wingdings" pitchFamily="2" charset="2"/>
              <a:buChar char="n"/>
            </a:pPr>
            <a:r>
              <a:rPr lang="zh-CN" altLang="en-US">
                <a:ea typeface="宋体" charset="-122"/>
              </a:rPr>
              <a:t>多个事务的并发执行是正确的，当且仅当其结果与按某一次序串行地执行这些事务时的结果相同</a:t>
            </a:r>
          </a:p>
          <a:p>
            <a:pPr>
              <a:lnSpc>
                <a:spcPct val="140000"/>
              </a:lnSpc>
            </a:pPr>
            <a:r>
              <a:rPr lang="zh-CN" altLang="en-US" sz="2400" b="1">
                <a:ea typeface="宋体" charset="-122"/>
              </a:rPr>
              <a:t>可串行性</a:t>
            </a:r>
            <a:r>
              <a:rPr lang="en-US" altLang="zh-CN" sz="2400" b="1">
                <a:ea typeface="宋体" charset="-122"/>
              </a:rPr>
              <a:t>(Serializability)</a:t>
            </a:r>
          </a:p>
          <a:p>
            <a:pPr lvl="1">
              <a:lnSpc>
                <a:spcPct val="140000"/>
              </a:lnSpc>
            </a:pPr>
            <a:r>
              <a:rPr lang="zh-CN" altLang="en-US">
                <a:ea typeface="宋体" charset="-122"/>
              </a:rPr>
              <a:t>是并发事务正确调度的准则</a:t>
            </a:r>
          </a:p>
          <a:p>
            <a:pPr lvl="1">
              <a:lnSpc>
                <a:spcPct val="140000"/>
              </a:lnSpc>
            </a:pPr>
            <a:r>
              <a:rPr lang="zh-CN" altLang="en-US">
                <a:ea typeface="宋体" charset="-122"/>
              </a:rPr>
              <a:t>一个给定的并发调度，当且仅当它是可串行化的，才认为是正确调度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ph type="title"/>
          </p:nvPr>
        </p:nvSpPr>
        <p:spPr bwMode="auto">
          <a:xfrm>
            <a:off x="107950" y="115888"/>
            <a:ext cx="8229600" cy="63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两段锁协议</a:t>
            </a:r>
            <a:endParaRPr lang="zh-CN" altLang="en-US">
              <a:ea typeface="宋体" charset="-122"/>
            </a:endParaRPr>
          </a:p>
        </p:txBody>
      </p:sp>
      <p:sp>
        <p:nvSpPr>
          <p:cNvPr id="642051" name="Rectangle 3"/>
          <p:cNvSpPr>
            <a:spLocks noGrp="1" noChangeArrowheads="1"/>
          </p:cNvSpPr>
          <p:nvPr>
            <p:ph type="body" idx="1"/>
          </p:nvPr>
        </p:nvSpPr>
        <p:spPr>
          <a:xfrm>
            <a:off x="457200" y="1093788"/>
            <a:ext cx="8229600" cy="4495800"/>
          </a:xfrm>
        </p:spPr>
        <p:txBody>
          <a:bodyPr/>
          <a:lstStyle/>
          <a:p>
            <a:pPr>
              <a:lnSpc>
                <a:spcPct val="170000"/>
              </a:lnSpc>
            </a:pPr>
            <a:r>
              <a:rPr lang="zh-CN" altLang="en-US" sz="2400" b="1">
                <a:ea typeface="宋体" charset="-122"/>
              </a:rPr>
              <a:t>两段锁协议</a:t>
            </a:r>
          </a:p>
          <a:p>
            <a:pPr>
              <a:lnSpc>
                <a:spcPct val="170000"/>
              </a:lnSpc>
              <a:buFont typeface="Wingdings" pitchFamily="2" charset="2"/>
              <a:buNone/>
            </a:pPr>
            <a:r>
              <a:rPr lang="zh-CN" altLang="en-US" sz="2400">
                <a:ea typeface="宋体" charset="-122"/>
              </a:rPr>
              <a:t>     指所有事务必须分两个阶段对数据项加锁和解锁 </a:t>
            </a:r>
          </a:p>
          <a:p>
            <a:pPr lvl="1">
              <a:lnSpc>
                <a:spcPct val="170000"/>
              </a:lnSpc>
              <a:buFont typeface="Wingdings" pitchFamily="2" charset="2"/>
              <a:buChar char="n"/>
            </a:pPr>
            <a:r>
              <a:rPr lang="zh-CN" altLang="en-US">
                <a:ea typeface="宋体" charset="-122"/>
              </a:rPr>
              <a:t>在对任何数据进行读、写操作之前，事务首先要获得对该数据的封锁</a:t>
            </a:r>
          </a:p>
          <a:p>
            <a:pPr lvl="1">
              <a:lnSpc>
                <a:spcPct val="170000"/>
              </a:lnSpc>
              <a:buFont typeface="Wingdings" pitchFamily="2" charset="2"/>
              <a:buChar char="n"/>
            </a:pPr>
            <a:r>
              <a:rPr lang="zh-CN" altLang="en-US">
                <a:ea typeface="宋体" charset="-122"/>
              </a:rPr>
              <a:t> 在释放一个封锁之后，事务不再申请和获得任何其他封锁</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ph type="title"/>
          </p:nvPr>
        </p:nvSpPr>
        <p:spPr bwMode="auto">
          <a:xfrm>
            <a:off x="34925" y="188913"/>
            <a:ext cx="3313113"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封锁粒度</a:t>
            </a:r>
          </a:p>
        </p:txBody>
      </p:sp>
      <p:sp>
        <p:nvSpPr>
          <p:cNvPr id="643075" name="Rectangle 3"/>
          <p:cNvSpPr>
            <a:spLocks noGrp="1" noChangeArrowheads="1"/>
          </p:cNvSpPr>
          <p:nvPr>
            <p:ph type="body" idx="1"/>
          </p:nvPr>
        </p:nvSpPr>
        <p:spPr>
          <a:xfrm>
            <a:off x="457200" y="1052513"/>
            <a:ext cx="8229600" cy="3313112"/>
          </a:xfrm>
        </p:spPr>
        <p:txBody>
          <a:bodyPr/>
          <a:lstStyle/>
          <a:p>
            <a:pPr>
              <a:lnSpc>
                <a:spcPct val="170000"/>
              </a:lnSpc>
            </a:pPr>
            <a:r>
              <a:rPr lang="zh-CN" altLang="en-US" sz="2000" b="1">
                <a:ea typeface="宋体" charset="-122"/>
              </a:rPr>
              <a:t>封锁对象的大小称为封锁粒度</a:t>
            </a:r>
            <a:r>
              <a:rPr lang="en-US" altLang="zh-CN" sz="2000">
                <a:ea typeface="宋体" charset="-122"/>
              </a:rPr>
              <a:t>(Granularity) </a:t>
            </a:r>
          </a:p>
          <a:p>
            <a:pPr>
              <a:lnSpc>
                <a:spcPct val="170000"/>
              </a:lnSpc>
            </a:pPr>
            <a:r>
              <a:rPr lang="zh-CN" altLang="en-US" sz="2000" b="1">
                <a:ea typeface="宋体" charset="-122"/>
              </a:rPr>
              <a:t>封锁的对象：逻辑单元，物理单元</a:t>
            </a:r>
          </a:p>
          <a:p>
            <a:pPr>
              <a:lnSpc>
                <a:spcPct val="140000"/>
              </a:lnSpc>
            </a:pPr>
            <a:r>
              <a:rPr lang="zh-CN" altLang="en-US" sz="1800">
                <a:ea typeface="黑体" pitchFamily="2" charset="-122"/>
              </a:rPr>
              <a:t>封锁粒度与系统的并发度和并发控制的开销密切相关。</a:t>
            </a:r>
          </a:p>
          <a:p>
            <a:pPr lvl="1">
              <a:lnSpc>
                <a:spcPct val="180000"/>
              </a:lnSpc>
            </a:pPr>
            <a:r>
              <a:rPr lang="zh-CN" altLang="en-US" sz="1800">
                <a:ea typeface="宋体" charset="-122"/>
              </a:rPr>
              <a:t>封锁的粒度越大，数据库所能够封锁的数据单元就越少，并发度就越小，系统开销也越小；</a:t>
            </a:r>
          </a:p>
          <a:p>
            <a:pPr lvl="1">
              <a:lnSpc>
                <a:spcPct val="180000"/>
              </a:lnSpc>
            </a:pPr>
            <a:r>
              <a:rPr lang="zh-CN" altLang="en-US" sz="1800">
                <a:ea typeface="宋体" charset="-122"/>
              </a:rPr>
              <a:t>封锁的粒度越小，并发度较高，但系统开销也就越大</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1026"/>
          <p:cNvSpPr>
            <a:spLocks noChangeArrowheads="1"/>
          </p:cNvSpPr>
          <p:nvPr>
            <p:ph type="title"/>
          </p:nvPr>
        </p:nvSpPr>
        <p:spPr bwMode="auto">
          <a:xfrm>
            <a:off x="107950" y="201613"/>
            <a:ext cx="2665413" cy="563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隶书" pitchFamily="49" charset="-122"/>
              </a:rPr>
              <a:t>数据模型</a:t>
            </a:r>
          </a:p>
        </p:txBody>
      </p:sp>
      <p:sp>
        <p:nvSpPr>
          <p:cNvPr id="322563" name="Rectangle 1027"/>
          <p:cNvSpPr>
            <a:spLocks noGrp="1" noChangeArrowheads="1"/>
          </p:cNvSpPr>
          <p:nvPr>
            <p:ph type="body" idx="1"/>
          </p:nvPr>
        </p:nvSpPr>
        <p:spPr>
          <a:xfrm>
            <a:off x="755650" y="908050"/>
            <a:ext cx="4887913" cy="4105275"/>
          </a:xfrm>
        </p:spPr>
        <p:txBody>
          <a:bodyPr/>
          <a:lstStyle/>
          <a:p>
            <a:pPr>
              <a:lnSpc>
                <a:spcPct val="130000"/>
              </a:lnSpc>
              <a:buFont typeface="Wingdings" pitchFamily="2" charset="2"/>
              <a:buChar char="n"/>
            </a:pPr>
            <a:r>
              <a:rPr lang="zh-CN" altLang="en-US" sz="2400" b="1">
                <a:ea typeface="宋体" charset="-122"/>
              </a:rPr>
              <a:t>数据模型</a:t>
            </a:r>
          </a:p>
          <a:p>
            <a:pPr lvl="1">
              <a:lnSpc>
                <a:spcPct val="130000"/>
              </a:lnSpc>
              <a:buFont typeface="Wingdings" pitchFamily="2" charset="2"/>
              <a:buChar char="Ø"/>
            </a:pPr>
            <a:r>
              <a:rPr lang="zh-CN" altLang="en-US" sz="2000" b="1">
                <a:solidFill>
                  <a:srgbClr val="70BB2B"/>
                </a:solidFill>
                <a:ea typeface="宋体" charset="-122"/>
              </a:rPr>
              <a:t>两大类数据模型</a:t>
            </a:r>
          </a:p>
          <a:p>
            <a:pPr lvl="1">
              <a:lnSpc>
                <a:spcPct val="130000"/>
              </a:lnSpc>
              <a:buFont typeface="Wingdings" pitchFamily="2" charset="2"/>
              <a:buChar char="Ø"/>
            </a:pPr>
            <a:r>
              <a:rPr lang="zh-CN" altLang="en-US" sz="2000" b="1">
                <a:ea typeface="宋体" charset="-122"/>
              </a:rPr>
              <a:t>数据模型的组成要素</a:t>
            </a:r>
          </a:p>
          <a:p>
            <a:pPr lvl="1">
              <a:lnSpc>
                <a:spcPct val="130000"/>
              </a:lnSpc>
              <a:buFont typeface="Wingdings" pitchFamily="2" charset="2"/>
              <a:buChar char="Ø"/>
            </a:pPr>
            <a:r>
              <a:rPr lang="zh-CN" altLang="en-US" sz="2000" b="1">
                <a:ea typeface="宋体" charset="-122"/>
              </a:rPr>
              <a:t>概念模型</a:t>
            </a:r>
          </a:p>
          <a:p>
            <a:pPr lvl="1">
              <a:lnSpc>
                <a:spcPct val="130000"/>
              </a:lnSpc>
              <a:buFont typeface="Wingdings" pitchFamily="2" charset="2"/>
              <a:buChar char="Ø"/>
            </a:pPr>
            <a:r>
              <a:rPr lang="zh-CN" altLang="en-US" sz="2000" b="1">
                <a:ea typeface="宋体" charset="-122"/>
              </a:rPr>
              <a:t>最常用的数据模型</a:t>
            </a:r>
          </a:p>
          <a:p>
            <a:pPr lvl="1">
              <a:lnSpc>
                <a:spcPct val="130000"/>
              </a:lnSpc>
              <a:buFont typeface="Wingdings" pitchFamily="2" charset="2"/>
              <a:buChar char="Ø"/>
            </a:pPr>
            <a:r>
              <a:rPr lang="zh-CN" altLang="en-US" sz="2000" b="1">
                <a:ea typeface="宋体" charset="-122"/>
              </a:rPr>
              <a:t>层次模型</a:t>
            </a:r>
          </a:p>
          <a:p>
            <a:pPr lvl="1">
              <a:lnSpc>
                <a:spcPct val="130000"/>
              </a:lnSpc>
              <a:buFont typeface="Wingdings" pitchFamily="2" charset="2"/>
              <a:buChar char="Ø"/>
            </a:pPr>
            <a:r>
              <a:rPr lang="zh-CN" altLang="en-US" sz="2000" b="1">
                <a:ea typeface="宋体" charset="-122"/>
              </a:rPr>
              <a:t>网状模型</a:t>
            </a:r>
          </a:p>
          <a:p>
            <a:pPr lvl="1">
              <a:lnSpc>
                <a:spcPct val="130000"/>
              </a:lnSpc>
              <a:buFont typeface="Wingdings" pitchFamily="2" charset="2"/>
              <a:buChar char="Ø"/>
            </a:pPr>
            <a:r>
              <a:rPr lang="zh-CN" altLang="en-US" sz="2000" b="1">
                <a:ea typeface="宋体" charset="-122"/>
              </a:rPr>
              <a:t>关系模型</a:t>
            </a:r>
            <a:endParaRPr lang="zh-CN" altLang="en-US" sz="1800" b="1">
              <a:ea typeface="宋体"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ph type="title"/>
          </p:nvPr>
        </p:nvSpPr>
        <p:spPr bwMode="auto">
          <a:xfrm>
            <a:off x="179388" y="115888"/>
            <a:ext cx="8229600"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意向锁</a:t>
            </a:r>
          </a:p>
        </p:txBody>
      </p:sp>
      <p:sp>
        <p:nvSpPr>
          <p:cNvPr id="644099" name="Rectangle 3"/>
          <p:cNvSpPr>
            <a:spLocks noGrp="1" noChangeArrowheads="1"/>
          </p:cNvSpPr>
          <p:nvPr>
            <p:ph type="body" sz="half" idx="1"/>
          </p:nvPr>
        </p:nvSpPr>
        <p:spPr>
          <a:xfrm>
            <a:off x="533400" y="1125538"/>
            <a:ext cx="4038600" cy="4495800"/>
          </a:xfrm>
        </p:spPr>
        <p:txBody>
          <a:bodyPr/>
          <a:lstStyle/>
          <a:p>
            <a:pPr>
              <a:lnSpc>
                <a:spcPct val="180000"/>
              </a:lnSpc>
            </a:pPr>
            <a:r>
              <a:rPr lang="zh-CN" altLang="en-US" b="1">
                <a:ea typeface="宋体" charset="-122"/>
              </a:rPr>
              <a:t>锁的强度</a:t>
            </a:r>
            <a:endParaRPr lang="zh-CN" altLang="en-US" sz="2400" b="1">
              <a:ea typeface="宋体" charset="-122"/>
            </a:endParaRPr>
          </a:p>
          <a:p>
            <a:pPr lvl="1">
              <a:lnSpc>
                <a:spcPct val="180000"/>
              </a:lnSpc>
            </a:pPr>
            <a:r>
              <a:rPr lang="zh-CN" altLang="en-US">
                <a:ea typeface="宋体" charset="-122"/>
              </a:rPr>
              <a:t>锁的强度是指它对其他锁的排斥程度</a:t>
            </a:r>
          </a:p>
          <a:p>
            <a:pPr lvl="1">
              <a:lnSpc>
                <a:spcPct val="180000"/>
              </a:lnSpc>
            </a:pPr>
            <a:r>
              <a:rPr lang="zh-CN" altLang="en-US">
                <a:ea typeface="宋体" charset="-122"/>
              </a:rPr>
              <a:t>一个事务在申请封锁时以强锁代替弱锁是安全的，反之则不然</a:t>
            </a:r>
          </a:p>
        </p:txBody>
      </p:sp>
      <p:graphicFrame>
        <p:nvGraphicFramePr>
          <p:cNvPr id="644100" name="Object 4"/>
          <p:cNvGraphicFramePr>
            <a:graphicFrameLocks noChangeAspect="1"/>
          </p:cNvGraphicFramePr>
          <p:nvPr>
            <p:ph sz="half" idx="2"/>
          </p:nvPr>
        </p:nvGraphicFramePr>
        <p:xfrm>
          <a:off x="5148263" y="1052513"/>
          <a:ext cx="3084512" cy="4495800"/>
        </p:xfrm>
        <a:graphic>
          <a:graphicData uri="http://schemas.openxmlformats.org/presentationml/2006/ole">
            <mc:AlternateContent xmlns:mc="http://schemas.openxmlformats.org/markup-compatibility/2006">
              <mc:Choice xmlns:v="urn:schemas-microsoft-com:vml" Requires="v">
                <p:oleObj spid="_x0000_s644101" name="Image" r:id="rId3" imgW="10158730" imgH="14806349" progId="Photoshop.Image.7">
                  <p:embed/>
                </p:oleObj>
              </mc:Choice>
              <mc:Fallback>
                <p:oleObj name="Image" r:id="rId3" imgW="10158730" imgH="14806349"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052513"/>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ph type="title"/>
          </p:nvPr>
        </p:nvSpPr>
        <p:spPr bwMode="auto">
          <a:xfrm>
            <a:off x="179388" y="115888"/>
            <a:ext cx="3816350" cy="576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数据库设计</a:t>
            </a:r>
          </a:p>
        </p:txBody>
      </p:sp>
      <p:sp>
        <p:nvSpPr>
          <p:cNvPr id="645123" name="Rectangle 3"/>
          <p:cNvSpPr>
            <a:spLocks noGrp="1" noChangeArrowheads="1"/>
          </p:cNvSpPr>
          <p:nvPr>
            <p:ph type="body" idx="1"/>
          </p:nvPr>
        </p:nvSpPr>
        <p:spPr>
          <a:xfrm>
            <a:off x="1690688" y="1196975"/>
            <a:ext cx="4176712" cy="3887788"/>
          </a:xfrm>
        </p:spPr>
        <p:txBody>
          <a:bodyPr/>
          <a:lstStyle/>
          <a:p>
            <a:pPr>
              <a:lnSpc>
                <a:spcPct val="130000"/>
              </a:lnSpc>
              <a:buFont typeface="Wingdings" pitchFamily="2" charset="2"/>
              <a:buChar char="Ø"/>
            </a:pPr>
            <a:r>
              <a:rPr lang="en-US" altLang="zh-CN" b="1">
                <a:solidFill>
                  <a:schemeClr val="tx2"/>
                </a:solidFill>
                <a:ea typeface="宋体" charset="-122"/>
              </a:rPr>
              <a:t> </a:t>
            </a:r>
            <a:r>
              <a:rPr lang="zh-CN" altLang="en-US" b="1">
                <a:solidFill>
                  <a:schemeClr val="tx2"/>
                </a:solidFill>
                <a:ea typeface="宋体" charset="-122"/>
              </a:rPr>
              <a:t>数据库设计概述</a:t>
            </a:r>
          </a:p>
          <a:p>
            <a:pPr>
              <a:lnSpc>
                <a:spcPct val="130000"/>
              </a:lnSpc>
              <a:buFont typeface="Wingdings" pitchFamily="2" charset="2"/>
              <a:buChar char="Ø"/>
            </a:pPr>
            <a:r>
              <a:rPr lang="zh-CN" altLang="en-US" b="1">
                <a:ea typeface="宋体" charset="-122"/>
              </a:rPr>
              <a:t> 需求分析</a:t>
            </a:r>
          </a:p>
          <a:p>
            <a:pPr>
              <a:lnSpc>
                <a:spcPct val="130000"/>
              </a:lnSpc>
              <a:buFont typeface="Wingdings" pitchFamily="2" charset="2"/>
              <a:buChar char="Ø"/>
            </a:pPr>
            <a:r>
              <a:rPr lang="zh-CN" altLang="en-US" b="1">
                <a:ea typeface="宋体" charset="-122"/>
              </a:rPr>
              <a:t> 概念数据建模</a:t>
            </a:r>
          </a:p>
          <a:p>
            <a:pPr>
              <a:lnSpc>
                <a:spcPct val="130000"/>
              </a:lnSpc>
              <a:buFont typeface="Wingdings" pitchFamily="2" charset="2"/>
              <a:buChar char="Ø"/>
            </a:pPr>
            <a:r>
              <a:rPr lang="zh-CN" altLang="en-US" b="1">
                <a:ea typeface="宋体" charset="-122"/>
              </a:rPr>
              <a:t> 逻辑结构设计</a:t>
            </a:r>
          </a:p>
          <a:p>
            <a:pPr>
              <a:lnSpc>
                <a:spcPct val="130000"/>
              </a:lnSpc>
              <a:buFont typeface="Wingdings" pitchFamily="2" charset="2"/>
              <a:buChar char="Ø"/>
            </a:pPr>
            <a:r>
              <a:rPr lang="zh-CN" altLang="en-US" b="1">
                <a:ea typeface="宋体" charset="-122"/>
              </a:rPr>
              <a:t> 物理数据库设计</a:t>
            </a:r>
          </a:p>
          <a:p>
            <a:pPr>
              <a:lnSpc>
                <a:spcPct val="130000"/>
              </a:lnSpc>
              <a:buFont typeface="Wingdings" pitchFamily="2" charset="2"/>
              <a:buChar char="Ø"/>
            </a:pPr>
            <a:r>
              <a:rPr lang="zh-CN" altLang="en-US" b="1">
                <a:ea typeface="宋体" charset="-122"/>
              </a:rPr>
              <a:t> 数据库的管理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ph type="title"/>
          </p:nvPr>
        </p:nvSpPr>
        <p:spPr bwMode="auto">
          <a:xfrm>
            <a:off x="60325" y="273050"/>
            <a:ext cx="7391400" cy="563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隶书" pitchFamily="49" charset="-122"/>
              </a:rPr>
              <a:t>两大类数据模型</a:t>
            </a:r>
          </a:p>
        </p:txBody>
      </p:sp>
      <p:sp>
        <p:nvSpPr>
          <p:cNvPr id="59395" name="Rectangle 3"/>
          <p:cNvSpPr>
            <a:spLocks noGrp="1" noChangeArrowheads="1"/>
          </p:cNvSpPr>
          <p:nvPr>
            <p:ph type="body" idx="1"/>
          </p:nvPr>
        </p:nvSpPr>
        <p:spPr>
          <a:xfrm>
            <a:off x="323850" y="981075"/>
            <a:ext cx="8229600" cy="4495800"/>
          </a:xfrm>
        </p:spPr>
        <p:txBody>
          <a:bodyPr/>
          <a:lstStyle/>
          <a:p>
            <a:pPr>
              <a:lnSpc>
                <a:spcPct val="80000"/>
              </a:lnSpc>
            </a:pPr>
            <a:r>
              <a:rPr lang="zh-CN" altLang="en-US" sz="2000">
                <a:ea typeface="宋体" charset="-122"/>
              </a:rPr>
              <a:t>数据模型分为两类（分属两个不同的层次）</a:t>
            </a:r>
          </a:p>
          <a:p>
            <a:pPr lvl="1">
              <a:lnSpc>
                <a:spcPct val="170000"/>
              </a:lnSpc>
              <a:buFont typeface="Wingdings" pitchFamily="2" charset="2"/>
              <a:buNone/>
            </a:pPr>
            <a:r>
              <a:rPr lang="en-US" altLang="zh-CN" sz="1800" b="1">
                <a:ea typeface="宋体" charset="-122"/>
              </a:rPr>
              <a:t>(1) </a:t>
            </a:r>
            <a:r>
              <a:rPr lang="zh-CN" altLang="en-US" sz="1800" b="1">
                <a:solidFill>
                  <a:schemeClr val="hlink"/>
                </a:solidFill>
                <a:ea typeface="宋体" charset="-122"/>
              </a:rPr>
              <a:t>概念模型</a:t>
            </a:r>
            <a:r>
              <a:rPr lang="zh-CN" altLang="en-US" sz="1800" b="1">
                <a:ea typeface="宋体" charset="-122"/>
              </a:rPr>
              <a:t>   也称信息模型，它是按用户的观点来对数据和信息建模，用于数据库设计。 </a:t>
            </a:r>
          </a:p>
          <a:p>
            <a:pPr lvl="1">
              <a:lnSpc>
                <a:spcPct val="170000"/>
              </a:lnSpc>
              <a:buFont typeface="Wingdings" pitchFamily="2" charset="2"/>
              <a:buNone/>
            </a:pPr>
            <a:r>
              <a:rPr lang="en-US" altLang="zh-CN" sz="1800" b="1">
                <a:ea typeface="宋体" charset="-122"/>
              </a:rPr>
              <a:t>(2) </a:t>
            </a:r>
            <a:r>
              <a:rPr lang="zh-CN" altLang="en-US" sz="1800" b="1">
                <a:solidFill>
                  <a:schemeClr val="hlink"/>
                </a:solidFill>
                <a:ea typeface="宋体" charset="-122"/>
              </a:rPr>
              <a:t>逻辑模型和物理模型</a:t>
            </a:r>
            <a:r>
              <a:rPr lang="zh-CN" altLang="en-US" sz="1800" b="1">
                <a:ea typeface="宋体" charset="-122"/>
              </a:rPr>
              <a:t>   </a:t>
            </a:r>
          </a:p>
          <a:p>
            <a:pPr lvl="2" algn="just">
              <a:lnSpc>
                <a:spcPct val="140000"/>
              </a:lnSpc>
              <a:buClr>
                <a:schemeClr val="accent1"/>
              </a:buClr>
              <a:buFont typeface="Wingdings" pitchFamily="2" charset="2"/>
              <a:buChar char="§"/>
            </a:pPr>
            <a:r>
              <a:rPr lang="zh-CN" altLang="en-US" sz="1800" b="1">
                <a:ea typeface="宋体" charset="-122"/>
              </a:rPr>
              <a:t>逻辑模型主要包括网状模型、层次模型、关系模型、面向对象模型等，按计算机系统的观点对数据建模，用于</a:t>
            </a:r>
            <a:r>
              <a:rPr lang="en-US" altLang="zh-CN" sz="1800" b="1">
                <a:ea typeface="宋体" charset="-122"/>
              </a:rPr>
              <a:t>DBMS</a:t>
            </a:r>
            <a:r>
              <a:rPr lang="zh-CN" altLang="en-US" sz="1800" b="1">
                <a:ea typeface="宋体" charset="-122"/>
              </a:rPr>
              <a:t>实现</a:t>
            </a:r>
            <a:r>
              <a:rPr lang="zh-CN" altLang="en-US" sz="1800">
                <a:ea typeface="宋体" charset="-122"/>
              </a:rPr>
              <a:t>。</a:t>
            </a:r>
          </a:p>
          <a:p>
            <a:pPr lvl="2" algn="just">
              <a:lnSpc>
                <a:spcPct val="140000"/>
              </a:lnSpc>
              <a:buClr>
                <a:schemeClr val="accent1"/>
              </a:buClr>
              <a:buFont typeface="Wingdings" pitchFamily="2" charset="2"/>
              <a:buChar char="§"/>
            </a:pPr>
            <a:r>
              <a:rPr lang="zh-CN" altLang="en-US" sz="1800" b="1">
                <a:ea typeface="宋体" charset="-122"/>
              </a:rPr>
              <a:t>物理模型是对数据最底层的抽象，描述数据在系统内部的表示方式和存取方法，在磁盘或磁带上的存储方式和存取方法。</a:t>
            </a:r>
          </a:p>
          <a:p>
            <a:pPr lvl="2" algn="just">
              <a:lnSpc>
                <a:spcPct val="140000"/>
              </a:lnSpc>
              <a:buClr>
                <a:schemeClr val="accent1"/>
              </a:buClr>
              <a:buFont typeface="Wingdings" pitchFamily="2" charset="2"/>
              <a:buNone/>
            </a:pPr>
            <a:endParaRPr lang="zh-CN" altLang="en-US" sz="1800" b="1">
              <a:ea typeface="宋体" charset="-122"/>
            </a:endParaRPr>
          </a:p>
          <a:p>
            <a:pPr lvl="2" algn="just">
              <a:lnSpc>
                <a:spcPct val="140000"/>
              </a:lnSpc>
              <a:buClr>
                <a:schemeClr val="accent1"/>
              </a:buClr>
              <a:buFont typeface="Wingdings" pitchFamily="2" charset="2"/>
              <a:buNone/>
            </a:pPr>
            <a:r>
              <a:rPr lang="zh-CN" altLang="en-US" b="1">
                <a:ea typeface="宋体" charset="-122"/>
              </a:rPr>
              <a:t>数据模型的组成要素：</a:t>
            </a:r>
            <a:r>
              <a:rPr lang="zh-CN" altLang="en-US" sz="1800" b="1">
                <a:ea typeface="宋体" charset="-122"/>
              </a:rPr>
              <a:t>数据结构 ；数据操作；完整性约束条件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ph type="title"/>
          </p:nvPr>
        </p:nvSpPr>
        <p:spPr bwMode="auto">
          <a:xfrm>
            <a:off x="34925" y="273050"/>
            <a:ext cx="7391400" cy="563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a:ea typeface="黑体" pitchFamily="2" charset="-122"/>
              </a:rPr>
              <a:t>概念模型</a:t>
            </a:r>
            <a:endParaRPr lang="zh-CN" altLang="en-US" sz="3200" b="0">
              <a:ea typeface="隶书" pitchFamily="49" charset="-122"/>
            </a:endParaRPr>
          </a:p>
        </p:txBody>
      </p:sp>
      <p:sp>
        <p:nvSpPr>
          <p:cNvPr id="72707" name="Rectangle 3"/>
          <p:cNvSpPr>
            <a:spLocks noGrp="1" noChangeArrowheads="1"/>
          </p:cNvSpPr>
          <p:nvPr>
            <p:ph type="body" idx="1"/>
          </p:nvPr>
        </p:nvSpPr>
        <p:spPr>
          <a:xfrm>
            <a:off x="360363" y="1052513"/>
            <a:ext cx="4643437" cy="4608512"/>
          </a:xfrm>
        </p:spPr>
        <p:txBody>
          <a:bodyPr/>
          <a:lstStyle/>
          <a:p>
            <a:pPr marL="533400" indent="-533400" algn="just">
              <a:lnSpc>
                <a:spcPct val="140000"/>
              </a:lnSpc>
              <a:buFont typeface="Wingdings" pitchFamily="2" charset="2"/>
              <a:buAutoNum type="arabicParenBoth"/>
            </a:pPr>
            <a:r>
              <a:rPr lang="zh-CN" altLang="en-US" sz="2000" b="1">
                <a:ea typeface="宋体" charset="-122"/>
              </a:rPr>
              <a:t>实体</a:t>
            </a:r>
          </a:p>
          <a:p>
            <a:pPr marL="533400" indent="-533400" algn="just">
              <a:lnSpc>
                <a:spcPct val="140000"/>
              </a:lnSpc>
              <a:buFont typeface="Wingdings" pitchFamily="2" charset="2"/>
              <a:buAutoNum type="arabicParenBoth"/>
            </a:pPr>
            <a:r>
              <a:rPr lang="zh-CN" altLang="en-US" sz="2000" b="1">
                <a:ea typeface="宋体" charset="-122"/>
              </a:rPr>
              <a:t>属性</a:t>
            </a:r>
          </a:p>
          <a:p>
            <a:pPr marL="533400" indent="-533400" algn="just">
              <a:lnSpc>
                <a:spcPct val="140000"/>
              </a:lnSpc>
              <a:buFont typeface="Wingdings" pitchFamily="2" charset="2"/>
              <a:buAutoNum type="arabicParenBoth"/>
            </a:pPr>
            <a:r>
              <a:rPr lang="zh-CN" altLang="en-US" sz="2000" b="1">
                <a:ea typeface="宋体" charset="-122"/>
              </a:rPr>
              <a:t>码</a:t>
            </a:r>
          </a:p>
          <a:p>
            <a:pPr marL="533400" indent="-533400" algn="just">
              <a:lnSpc>
                <a:spcPct val="140000"/>
              </a:lnSpc>
              <a:buFont typeface="Wingdings" pitchFamily="2" charset="2"/>
              <a:buAutoNum type="arabicParenBoth"/>
            </a:pPr>
            <a:r>
              <a:rPr lang="zh-CN" altLang="en-US" sz="2000" b="1">
                <a:ea typeface="宋体" charset="-122"/>
              </a:rPr>
              <a:t>域 </a:t>
            </a:r>
          </a:p>
          <a:p>
            <a:pPr marL="533400" indent="-533400" algn="just">
              <a:lnSpc>
                <a:spcPct val="140000"/>
              </a:lnSpc>
              <a:buFont typeface="Wingdings" pitchFamily="2" charset="2"/>
              <a:buAutoNum type="arabicParenBoth"/>
            </a:pPr>
            <a:r>
              <a:rPr lang="zh-CN" altLang="en-US" sz="2000" b="1">
                <a:ea typeface="宋体" charset="-122"/>
              </a:rPr>
              <a:t>实体型</a:t>
            </a:r>
          </a:p>
          <a:p>
            <a:pPr marL="533400" indent="-533400" algn="just">
              <a:lnSpc>
                <a:spcPct val="140000"/>
              </a:lnSpc>
              <a:buFont typeface="Wingdings" pitchFamily="2" charset="2"/>
              <a:buAutoNum type="arabicParenBoth"/>
            </a:pPr>
            <a:r>
              <a:rPr lang="zh-CN" altLang="en-US" sz="2000" b="1">
                <a:ea typeface="宋体" charset="-122"/>
              </a:rPr>
              <a:t>实体集</a:t>
            </a:r>
          </a:p>
          <a:p>
            <a:pPr marL="533400" indent="-533400" algn="just">
              <a:lnSpc>
                <a:spcPct val="140000"/>
              </a:lnSpc>
              <a:buFont typeface="Wingdings" pitchFamily="2" charset="2"/>
              <a:buAutoNum type="arabicParenBoth"/>
            </a:pPr>
            <a:r>
              <a:rPr lang="zh-CN" altLang="en-US" sz="2000" b="1">
                <a:ea typeface="宋体" charset="-122"/>
              </a:rPr>
              <a:t>联系（两个实体之间的联系类型）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ph type="title"/>
          </p:nvPr>
        </p:nvSpPr>
        <p:spPr bwMode="auto">
          <a:xfrm>
            <a:off x="34925" y="260350"/>
            <a:ext cx="7777163" cy="563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b="0">
                <a:ea typeface="隶书" pitchFamily="49" charset="-122"/>
              </a:rPr>
              <a:t>概念模型的一种表示方法</a:t>
            </a:r>
          </a:p>
        </p:txBody>
      </p:sp>
      <p:sp>
        <p:nvSpPr>
          <p:cNvPr id="83971" name="Rectangle 3"/>
          <p:cNvSpPr>
            <a:spLocks noGrp="1" noChangeArrowheads="1"/>
          </p:cNvSpPr>
          <p:nvPr>
            <p:ph type="body" idx="1"/>
          </p:nvPr>
        </p:nvSpPr>
        <p:spPr>
          <a:xfrm>
            <a:off x="457200" y="1052513"/>
            <a:ext cx="8229600" cy="2232025"/>
          </a:xfrm>
        </p:spPr>
        <p:txBody>
          <a:bodyPr/>
          <a:lstStyle/>
          <a:p>
            <a:pPr>
              <a:lnSpc>
                <a:spcPct val="150000"/>
              </a:lnSpc>
            </a:pPr>
            <a:r>
              <a:rPr lang="zh-CN" altLang="en-US" b="1">
                <a:ea typeface="宋体" charset="-122"/>
              </a:rPr>
              <a:t>实体－联系方法</a:t>
            </a:r>
            <a:r>
              <a:rPr lang="en-US" altLang="zh-CN" b="1">
                <a:ea typeface="宋体" charset="-122"/>
              </a:rPr>
              <a:t>(E-R</a:t>
            </a:r>
            <a:r>
              <a:rPr lang="zh-CN" altLang="en-US" b="1">
                <a:ea typeface="宋体" charset="-122"/>
              </a:rPr>
              <a:t>方法</a:t>
            </a:r>
            <a:r>
              <a:rPr lang="en-US" altLang="zh-CN" b="1">
                <a:ea typeface="宋体" charset="-122"/>
              </a:rPr>
              <a:t>)</a:t>
            </a:r>
          </a:p>
          <a:p>
            <a:pPr lvl="1">
              <a:lnSpc>
                <a:spcPct val="150000"/>
              </a:lnSpc>
            </a:pPr>
            <a:r>
              <a:rPr lang="zh-CN" altLang="en-US">
                <a:ea typeface="宋体" charset="-122"/>
              </a:rPr>
              <a:t>用</a:t>
            </a:r>
            <a:r>
              <a:rPr lang="en-US" altLang="zh-CN">
                <a:ea typeface="宋体" charset="-122"/>
              </a:rPr>
              <a:t>E-R</a:t>
            </a:r>
            <a:r>
              <a:rPr lang="zh-CN" altLang="en-US">
                <a:ea typeface="宋体" charset="-122"/>
              </a:rPr>
              <a:t>图来描述现实世界的概念模型</a:t>
            </a:r>
          </a:p>
          <a:p>
            <a:pPr lvl="1">
              <a:lnSpc>
                <a:spcPct val="150000"/>
              </a:lnSpc>
            </a:pPr>
            <a:r>
              <a:rPr lang="en-US" altLang="zh-CN">
                <a:ea typeface="宋体" charset="-122"/>
              </a:rPr>
              <a:t>E-R</a:t>
            </a:r>
            <a:r>
              <a:rPr lang="zh-CN" altLang="en-US">
                <a:ea typeface="宋体" charset="-122"/>
              </a:rPr>
              <a:t>方法也称为</a:t>
            </a:r>
            <a:r>
              <a:rPr lang="en-US" altLang="zh-CN">
                <a:ea typeface="宋体" charset="-122"/>
              </a:rPr>
              <a:t>E-R</a:t>
            </a:r>
            <a:r>
              <a:rPr lang="zh-CN" altLang="en-US">
                <a:ea typeface="宋体" charset="-122"/>
              </a:rPr>
              <a:t>模型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15927</TotalTime>
  <Words>2954</Words>
  <Application>Microsoft Office PowerPoint</Application>
  <PresentationFormat>全屏显示(4:3)</PresentationFormat>
  <Paragraphs>507</Paragraphs>
  <Slides>61</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75" baseType="lpstr">
      <vt:lpstr>Times New Roman</vt:lpstr>
      <vt:lpstr>宋体</vt:lpstr>
      <vt:lpstr>Arial</vt:lpstr>
      <vt:lpstr>Wingdings</vt:lpstr>
      <vt:lpstr>Arial Black</vt:lpstr>
      <vt:lpstr>隶书</vt:lpstr>
      <vt:lpstr>黑体</vt:lpstr>
      <vt:lpstr>Courier New</vt:lpstr>
      <vt:lpstr>Tahoma</vt:lpstr>
      <vt:lpstr>Symbol</vt:lpstr>
      <vt:lpstr>商务模板系列34</vt:lpstr>
      <vt:lpstr>Microsoft Word 文档</vt:lpstr>
      <vt:lpstr>Microsoft 公式 3.0</vt:lpstr>
      <vt:lpstr>Adobe Photoshop Image</vt:lpstr>
      <vt:lpstr>数据库系统原理</vt:lpstr>
      <vt:lpstr>关于考试</vt:lpstr>
      <vt:lpstr>内容</vt:lpstr>
      <vt:lpstr> 绪论&gt; 课程内容</vt:lpstr>
      <vt:lpstr>绪论</vt:lpstr>
      <vt:lpstr>数据模型</vt:lpstr>
      <vt:lpstr>两大类数据模型</vt:lpstr>
      <vt:lpstr>概念模型</vt:lpstr>
      <vt:lpstr>概念模型的一种表示方法</vt:lpstr>
      <vt:lpstr>概念模型&gt; 一个实例</vt:lpstr>
      <vt:lpstr>关系数据模型&gt; 数据结构</vt:lpstr>
      <vt:lpstr>关系数据模型&gt;</vt:lpstr>
      <vt:lpstr>关系数据模型操纵与完整性约束</vt:lpstr>
      <vt:lpstr>关系数据模型的优缺点</vt:lpstr>
      <vt:lpstr>数据库系统的三级模式结构及二级映像</vt:lpstr>
      <vt:lpstr>第二讲 关系数据库</vt:lpstr>
      <vt:lpstr>关系模式</vt:lpstr>
      <vt:lpstr>关系操作</vt:lpstr>
      <vt:lpstr>关系代数</vt:lpstr>
      <vt:lpstr>关系代数</vt:lpstr>
      <vt:lpstr>专门的关系运算</vt:lpstr>
      <vt:lpstr>第三讲  关系数据库标准语言SQL</vt:lpstr>
      <vt:lpstr>SQL的特点</vt:lpstr>
      <vt:lpstr> 数据定义 </vt:lpstr>
      <vt:lpstr>数据查询</vt:lpstr>
      <vt:lpstr>数据查询 </vt:lpstr>
      <vt:lpstr>数据更新 </vt:lpstr>
      <vt:lpstr>视  图</vt:lpstr>
      <vt:lpstr>视 图</vt:lpstr>
      <vt:lpstr>数据库安全性控制</vt:lpstr>
      <vt:lpstr>数据库安全性控制</vt:lpstr>
      <vt:lpstr>强制存取控制方法</vt:lpstr>
      <vt:lpstr>第五讲  数据库完整性</vt:lpstr>
      <vt:lpstr>实体完整性定义</vt:lpstr>
      <vt:lpstr>实体完整性检查和违约处理</vt:lpstr>
      <vt:lpstr>参照完整性定义</vt:lpstr>
      <vt:lpstr>参照完整性检查和违约处理</vt:lpstr>
      <vt:lpstr>用户定义的完整性</vt:lpstr>
      <vt:lpstr>触发器</vt:lpstr>
      <vt:lpstr>第六讲  关系数据理论</vt:lpstr>
      <vt:lpstr>函数依赖</vt:lpstr>
      <vt:lpstr>范式</vt:lpstr>
      <vt:lpstr>1NF</vt:lpstr>
      <vt:lpstr>2NF</vt:lpstr>
      <vt:lpstr>3NF</vt:lpstr>
      <vt:lpstr>模式的分解</vt:lpstr>
      <vt:lpstr>关系系统及其查询优化</vt:lpstr>
      <vt:lpstr>查询处理步骤</vt:lpstr>
      <vt:lpstr>查询优化</vt:lpstr>
      <vt:lpstr>代 数 优 化</vt:lpstr>
      <vt:lpstr>物 理 优 化</vt:lpstr>
      <vt:lpstr>并发控制</vt:lpstr>
      <vt:lpstr>并发控制</vt:lpstr>
      <vt:lpstr>封锁</vt:lpstr>
      <vt:lpstr>锁的相容矩阵</vt:lpstr>
      <vt:lpstr>活锁和死锁</vt:lpstr>
      <vt:lpstr>可串行化调度</vt:lpstr>
      <vt:lpstr>两段锁协议</vt:lpstr>
      <vt:lpstr>封锁粒度</vt:lpstr>
      <vt:lpstr>意向锁</vt:lpstr>
      <vt:lpstr>数据库设计</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  课        时：72</dc:title>
  <dc:creator>RUC IDKE</dc:creator>
  <cp:lastModifiedBy>微软用户</cp:lastModifiedBy>
  <cp:revision>711</cp:revision>
  <dcterms:created xsi:type="dcterms:W3CDTF">2000-08-09T08:19:19Z</dcterms:created>
  <dcterms:modified xsi:type="dcterms:W3CDTF">2014-11-05T12:26:51Z</dcterms:modified>
</cp:coreProperties>
</file>