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3"/>
  </p:notesMasterIdLst>
  <p:sldIdLst>
    <p:sldId id="510" r:id="rId2"/>
    <p:sldId id="257" r:id="rId3"/>
    <p:sldId id="787" r:id="rId4"/>
    <p:sldId id="275" r:id="rId5"/>
    <p:sldId id="478" r:id="rId6"/>
    <p:sldId id="258" r:id="rId7"/>
    <p:sldId id="493" r:id="rId8"/>
    <p:sldId id="263" r:id="rId9"/>
    <p:sldId id="578" r:id="rId10"/>
    <p:sldId id="579" r:id="rId11"/>
    <p:sldId id="580" r:id="rId12"/>
    <p:sldId id="581" r:id="rId13"/>
    <p:sldId id="582" r:id="rId14"/>
    <p:sldId id="583" r:id="rId15"/>
    <p:sldId id="495" r:id="rId16"/>
    <p:sldId id="271" r:id="rId17"/>
    <p:sldId id="272" r:id="rId18"/>
    <p:sldId id="273" r:id="rId19"/>
    <p:sldId id="504" r:id="rId20"/>
    <p:sldId id="276" r:id="rId21"/>
    <p:sldId id="277" r:id="rId22"/>
    <p:sldId id="278" r:id="rId23"/>
    <p:sldId id="279" r:id="rId24"/>
    <p:sldId id="505" r:id="rId25"/>
    <p:sldId id="280" r:id="rId26"/>
    <p:sldId id="499" r:id="rId27"/>
    <p:sldId id="788" r:id="rId28"/>
    <p:sldId id="282" r:id="rId29"/>
    <p:sldId id="284" r:id="rId30"/>
    <p:sldId id="285" r:id="rId31"/>
    <p:sldId id="286" r:id="rId32"/>
    <p:sldId id="287" r:id="rId33"/>
    <p:sldId id="290" r:id="rId34"/>
    <p:sldId id="289" r:id="rId35"/>
    <p:sldId id="291" r:id="rId36"/>
    <p:sldId id="789" r:id="rId37"/>
    <p:sldId id="565" r:id="rId38"/>
    <p:sldId id="298" r:id="rId39"/>
    <p:sldId id="295" r:id="rId40"/>
    <p:sldId id="297" r:id="rId41"/>
    <p:sldId id="299" r:id="rId42"/>
    <p:sldId id="300" r:id="rId43"/>
    <p:sldId id="584" r:id="rId44"/>
    <p:sldId id="576" r:id="rId45"/>
    <p:sldId id="790" r:id="rId46"/>
    <p:sldId id="792" r:id="rId47"/>
    <p:sldId id="811" r:id="rId48"/>
    <p:sldId id="812" r:id="rId49"/>
    <p:sldId id="793" r:id="rId50"/>
    <p:sldId id="794" r:id="rId51"/>
    <p:sldId id="795" r:id="rId52"/>
    <p:sldId id="796" r:id="rId53"/>
    <p:sldId id="797" r:id="rId54"/>
    <p:sldId id="798" r:id="rId55"/>
    <p:sldId id="799" r:id="rId56"/>
    <p:sldId id="800" r:id="rId57"/>
    <p:sldId id="801" r:id="rId58"/>
    <p:sldId id="813" r:id="rId59"/>
    <p:sldId id="814" r:id="rId60"/>
    <p:sldId id="815" r:id="rId61"/>
    <p:sldId id="802" r:id="rId62"/>
    <p:sldId id="803" r:id="rId63"/>
    <p:sldId id="804" r:id="rId64"/>
    <p:sldId id="805" r:id="rId65"/>
    <p:sldId id="806" r:id="rId66"/>
    <p:sldId id="807" r:id="rId67"/>
    <p:sldId id="808" r:id="rId68"/>
    <p:sldId id="844" r:id="rId69"/>
    <p:sldId id="809" r:id="rId70"/>
    <p:sldId id="816" r:id="rId71"/>
    <p:sldId id="817" r:id="rId72"/>
    <p:sldId id="818" r:id="rId73"/>
    <p:sldId id="810" r:id="rId74"/>
    <p:sldId id="480" r:id="rId75"/>
    <p:sldId id="481" r:id="rId76"/>
    <p:sldId id="482" r:id="rId77"/>
    <p:sldId id="483" r:id="rId78"/>
    <p:sldId id="484" r:id="rId79"/>
    <p:sldId id="485" r:id="rId80"/>
    <p:sldId id="455" r:id="rId81"/>
    <p:sldId id="820" r:id="rId82"/>
    <p:sldId id="824" r:id="rId83"/>
    <p:sldId id="825" r:id="rId84"/>
    <p:sldId id="826" r:id="rId85"/>
    <p:sldId id="827" r:id="rId86"/>
    <p:sldId id="828" r:id="rId87"/>
    <p:sldId id="829" r:id="rId88"/>
    <p:sldId id="830" r:id="rId89"/>
    <p:sldId id="831" r:id="rId90"/>
    <p:sldId id="832" r:id="rId91"/>
    <p:sldId id="833" r:id="rId92"/>
    <p:sldId id="834" r:id="rId93"/>
    <p:sldId id="835" r:id="rId94"/>
    <p:sldId id="836" r:id="rId95"/>
    <p:sldId id="837" r:id="rId96"/>
    <p:sldId id="838" r:id="rId97"/>
    <p:sldId id="839" r:id="rId98"/>
    <p:sldId id="840" r:id="rId99"/>
    <p:sldId id="841" r:id="rId100"/>
    <p:sldId id="842" r:id="rId101"/>
    <p:sldId id="364" r:id="rId102"/>
    <p:sldId id="545" r:id="rId103"/>
    <p:sldId id="394" r:id="rId104"/>
    <p:sldId id="395" r:id="rId105"/>
    <p:sldId id="546" r:id="rId106"/>
    <p:sldId id="547" r:id="rId107"/>
    <p:sldId id="397" r:id="rId108"/>
    <p:sldId id="398" r:id="rId109"/>
    <p:sldId id="573" r:id="rId110"/>
    <p:sldId id="399" r:id="rId111"/>
    <p:sldId id="400" r:id="rId112"/>
    <p:sldId id="401" r:id="rId113"/>
    <p:sldId id="402" r:id="rId114"/>
    <p:sldId id="551" r:id="rId115"/>
    <p:sldId id="588" r:id="rId116"/>
    <p:sldId id="403" r:id="rId117"/>
    <p:sldId id="406" r:id="rId118"/>
    <p:sldId id="407" r:id="rId119"/>
    <p:sldId id="845" r:id="rId120"/>
    <p:sldId id="408" r:id="rId121"/>
    <p:sldId id="409" r:id="rId122"/>
    <p:sldId id="846" r:id="rId123"/>
    <p:sldId id="843" r:id="rId124"/>
    <p:sldId id="585" r:id="rId125"/>
    <p:sldId id="586" r:id="rId126"/>
    <p:sldId id="428" r:id="rId127"/>
    <p:sldId id="429" r:id="rId128"/>
    <p:sldId id="430" r:id="rId129"/>
    <p:sldId id="559" r:id="rId130"/>
    <p:sldId id="589" r:id="rId131"/>
    <p:sldId id="431" r:id="rId132"/>
    <p:sldId id="475" r:id="rId133"/>
    <p:sldId id="476" r:id="rId134"/>
    <p:sldId id="432" r:id="rId135"/>
    <p:sldId id="433" r:id="rId136"/>
    <p:sldId id="434" r:id="rId137"/>
    <p:sldId id="435" r:id="rId138"/>
    <p:sldId id="436" r:id="rId139"/>
    <p:sldId id="786" r:id="rId140"/>
    <p:sldId id="441" r:id="rId141"/>
    <p:sldId id="444" r:id="rId142"/>
  </p:sldIdLst>
  <p:sldSz cx="9144000" cy="5143500" type="screen16x9"/>
  <p:notesSz cx="6858000" cy="9144000"/>
  <p:defaultTextStyle>
    <a:defPPr>
      <a:defRPr lang="zh-CN"/>
    </a:defPPr>
    <a:lvl1pPr algn="l" rtl="0" fontAlgn="base">
      <a:spcBef>
        <a:spcPct val="0"/>
      </a:spcBef>
      <a:spcAft>
        <a:spcPct val="0"/>
      </a:spcAft>
      <a:buFont typeface="Arial" pitchFamily="34" charset="0"/>
      <a:defRPr sz="20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20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20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20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89D444"/>
    <a:srgbClr val="FB33F1"/>
    <a:srgbClr val="FC6CF5"/>
    <a:srgbClr val="A50021"/>
    <a:srgbClr val="33CDCD"/>
    <a:srgbClr val="33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2160" autoAdjust="0"/>
  </p:normalViewPr>
  <p:slideViewPr>
    <p:cSldViewPr>
      <p:cViewPr>
        <p:scale>
          <a:sx n="110" d="100"/>
          <a:sy n="110" d="100"/>
        </p:scale>
        <p:origin x="-1008" y="-240"/>
      </p:cViewPr>
      <p:guideLst>
        <p:guide orient="horz" pos="1603"/>
        <p:guide pos="2880"/>
      </p:guideLst>
    </p:cSldViewPr>
  </p:slideViewPr>
  <p:outlineViewPr>
    <p:cViewPr>
      <p:scale>
        <a:sx n="33" d="100"/>
        <a:sy n="33" d="100"/>
      </p:scale>
      <p:origin x="0" y="60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8BF7B-3FA1-4AD6-AA65-B1538C74B14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7AFD694-6B41-4E68-BF5F-639F96AD3CAD}">
      <dgm:prSet phldrT="[文本]" custT="1"/>
      <dgm:spPr>
        <a:effectLst>
          <a:outerShdw blurRad="50800" dist="50800" dir="5400000" algn="ctr" rotWithShape="0">
            <a:schemeClr val="bg1"/>
          </a:outerShdw>
        </a:effectLst>
      </dgm:spPr>
      <dgm:t>
        <a:bodyPr/>
        <a:lstStyle/>
        <a:p>
          <a:r>
            <a:rPr lang="zh-CN" altLang="en-US" sz="1800" dirty="0" smtClean="0">
              <a:latin typeface="幼圆" pitchFamily="49" charset="-122"/>
              <a:ea typeface="幼圆" pitchFamily="49" charset="-122"/>
            </a:rPr>
            <a:t>学校</a:t>
          </a:r>
          <a:endParaRPr lang="zh-CN" altLang="en-US" sz="1800" dirty="0">
            <a:latin typeface="幼圆" pitchFamily="49" charset="-122"/>
            <a:ea typeface="幼圆" pitchFamily="49" charset="-122"/>
          </a:endParaRPr>
        </a:p>
      </dgm:t>
    </dgm:pt>
    <dgm:pt modelId="{31EFB790-B76C-4777-9D11-139553A593B1}" type="parTrans" cxnId="{38915744-3E1B-454C-A575-BE28C1BD0429}">
      <dgm:prSet/>
      <dgm:spPr/>
      <dgm:t>
        <a:bodyPr/>
        <a:lstStyle/>
        <a:p>
          <a:endParaRPr lang="zh-CN" altLang="en-US" sz="1800">
            <a:latin typeface="幼圆" pitchFamily="49" charset="-122"/>
            <a:ea typeface="幼圆" pitchFamily="49" charset="-122"/>
          </a:endParaRPr>
        </a:p>
      </dgm:t>
    </dgm:pt>
    <dgm:pt modelId="{DDC5FC48-4DF8-4EFB-8BC9-B25BE8FE5030}" type="sibTrans" cxnId="{38915744-3E1B-454C-A575-BE28C1BD0429}">
      <dgm:prSet/>
      <dgm:spPr/>
      <dgm:t>
        <a:bodyPr/>
        <a:lstStyle/>
        <a:p>
          <a:endParaRPr lang="zh-CN" altLang="en-US" sz="1800">
            <a:latin typeface="幼圆" pitchFamily="49" charset="-122"/>
            <a:ea typeface="幼圆" pitchFamily="49" charset="-122"/>
          </a:endParaRPr>
        </a:p>
      </dgm:t>
    </dgm:pt>
    <dgm:pt modelId="{7CD39F4A-B605-43AF-A103-8DD451057CBE}">
      <dgm:prSet phldrT="[文本]" custT="1"/>
      <dgm:spPr/>
      <dgm:t>
        <a:bodyPr/>
        <a:lstStyle/>
        <a:p>
          <a:r>
            <a:rPr lang="zh-CN" altLang="en-US" sz="1800" dirty="0" smtClean="0">
              <a:latin typeface="幼圆" pitchFamily="49" charset="-122"/>
              <a:ea typeface="幼圆" pitchFamily="49" charset="-122"/>
            </a:rPr>
            <a:t>学院</a:t>
          </a:r>
          <a:endParaRPr lang="zh-CN" altLang="en-US" sz="1800" dirty="0">
            <a:latin typeface="幼圆" pitchFamily="49" charset="-122"/>
            <a:ea typeface="幼圆" pitchFamily="49" charset="-122"/>
          </a:endParaRPr>
        </a:p>
      </dgm:t>
    </dgm:pt>
    <dgm:pt modelId="{1FF9DF6B-BD7A-4BD4-878E-12DF9F940C75}" type="parTrans" cxnId="{1A410C87-09B9-4B0D-8894-0D69F0DCBD8E}">
      <dgm:prSet/>
      <dgm:spPr/>
      <dgm:t>
        <a:bodyPr/>
        <a:lstStyle/>
        <a:p>
          <a:endParaRPr lang="zh-CN" altLang="en-US" sz="1800">
            <a:latin typeface="幼圆" pitchFamily="49" charset="-122"/>
            <a:ea typeface="幼圆" pitchFamily="49" charset="-122"/>
          </a:endParaRPr>
        </a:p>
      </dgm:t>
    </dgm:pt>
    <dgm:pt modelId="{720153B0-8F24-414E-8BB8-C96ADC3D6BA2}" type="sibTrans" cxnId="{1A410C87-09B9-4B0D-8894-0D69F0DCBD8E}">
      <dgm:prSet/>
      <dgm:spPr/>
      <dgm:t>
        <a:bodyPr/>
        <a:lstStyle/>
        <a:p>
          <a:endParaRPr lang="zh-CN" altLang="en-US" sz="1800">
            <a:latin typeface="幼圆" pitchFamily="49" charset="-122"/>
            <a:ea typeface="幼圆" pitchFamily="49" charset="-122"/>
          </a:endParaRPr>
        </a:p>
      </dgm:t>
    </dgm:pt>
    <dgm:pt modelId="{CE9D84F3-A30B-4F21-BF1F-06FCFF29D6BE}">
      <dgm:prSet phldrT="[文本]" custT="1"/>
      <dgm:spPr/>
      <dgm:t>
        <a:bodyPr/>
        <a:lstStyle/>
        <a:p>
          <a:r>
            <a:rPr lang="zh-CN" altLang="en-US" sz="1800" dirty="0" smtClean="0">
              <a:latin typeface="幼圆" pitchFamily="49" charset="-122"/>
              <a:ea typeface="幼圆" pitchFamily="49" charset="-122"/>
            </a:rPr>
            <a:t>教师</a:t>
          </a:r>
          <a:endParaRPr lang="zh-CN" altLang="en-US" sz="1800" dirty="0">
            <a:latin typeface="幼圆" pitchFamily="49" charset="-122"/>
            <a:ea typeface="幼圆" pitchFamily="49" charset="-122"/>
          </a:endParaRPr>
        </a:p>
      </dgm:t>
    </dgm:pt>
    <dgm:pt modelId="{370328C6-58D3-4C76-8027-D4B038CF9917}" type="parTrans" cxnId="{A38BF1C9-F56D-4E01-9384-ED10AFB3813E}">
      <dgm:prSet/>
      <dgm:spPr/>
      <dgm:t>
        <a:bodyPr/>
        <a:lstStyle/>
        <a:p>
          <a:endParaRPr lang="zh-CN" altLang="en-US" sz="1800">
            <a:latin typeface="幼圆" pitchFamily="49" charset="-122"/>
            <a:ea typeface="幼圆" pitchFamily="49" charset="-122"/>
          </a:endParaRPr>
        </a:p>
      </dgm:t>
    </dgm:pt>
    <dgm:pt modelId="{805904BF-D68C-430A-A613-EC2208DA23CB}" type="sibTrans" cxnId="{A38BF1C9-F56D-4E01-9384-ED10AFB3813E}">
      <dgm:prSet/>
      <dgm:spPr/>
      <dgm:t>
        <a:bodyPr/>
        <a:lstStyle/>
        <a:p>
          <a:endParaRPr lang="zh-CN" altLang="en-US" sz="1800">
            <a:latin typeface="幼圆" pitchFamily="49" charset="-122"/>
            <a:ea typeface="幼圆" pitchFamily="49" charset="-122"/>
          </a:endParaRPr>
        </a:p>
      </dgm:t>
    </dgm:pt>
    <dgm:pt modelId="{8285114C-3D5B-4C3C-ABA9-B8D931FEB7CB}">
      <dgm:prSet phldrT="[文本]" custT="1"/>
      <dgm:spPr/>
      <dgm:t>
        <a:bodyPr/>
        <a:lstStyle/>
        <a:p>
          <a:r>
            <a:rPr lang="zh-CN" altLang="en-US" sz="1800" dirty="0" smtClean="0">
              <a:latin typeface="幼圆" pitchFamily="49" charset="-122"/>
              <a:ea typeface="幼圆" pitchFamily="49" charset="-122"/>
            </a:rPr>
            <a:t>学生</a:t>
          </a:r>
          <a:endParaRPr lang="zh-CN" altLang="en-US" sz="1800" dirty="0">
            <a:latin typeface="幼圆" pitchFamily="49" charset="-122"/>
            <a:ea typeface="幼圆" pitchFamily="49" charset="-122"/>
          </a:endParaRPr>
        </a:p>
      </dgm:t>
    </dgm:pt>
    <dgm:pt modelId="{1F5C11D0-D134-4D75-8CB0-BB751DE1D309}" type="parTrans" cxnId="{A5AF86F0-470F-4F38-8777-364B8ECC8A58}">
      <dgm:prSet/>
      <dgm:spPr/>
      <dgm:t>
        <a:bodyPr/>
        <a:lstStyle/>
        <a:p>
          <a:endParaRPr lang="zh-CN" altLang="en-US" sz="1800">
            <a:latin typeface="幼圆" pitchFamily="49" charset="-122"/>
            <a:ea typeface="幼圆" pitchFamily="49" charset="-122"/>
          </a:endParaRPr>
        </a:p>
      </dgm:t>
    </dgm:pt>
    <dgm:pt modelId="{61AA10BC-98B0-48D0-8D78-3A81A5048B0D}" type="sibTrans" cxnId="{A5AF86F0-470F-4F38-8777-364B8ECC8A58}">
      <dgm:prSet/>
      <dgm:spPr/>
      <dgm:t>
        <a:bodyPr/>
        <a:lstStyle/>
        <a:p>
          <a:endParaRPr lang="zh-CN" altLang="en-US" sz="1800">
            <a:latin typeface="幼圆" pitchFamily="49" charset="-122"/>
            <a:ea typeface="幼圆" pitchFamily="49" charset="-122"/>
          </a:endParaRPr>
        </a:p>
      </dgm:t>
    </dgm:pt>
    <dgm:pt modelId="{FF6E67B3-A191-4A49-B02C-014873FB7F83}">
      <dgm:prSet phldrT="[文本]" custT="1"/>
      <dgm:spPr/>
      <dgm:t>
        <a:bodyPr/>
        <a:lstStyle/>
        <a:p>
          <a:r>
            <a:rPr lang="zh-CN" altLang="en-US" sz="1800" dirty="0" smtClean="0">
              <a:latin typeface="幼圆" pitchFamily="49" charset="-122"/>
              <a:ea typeface="幼圆" pitchFamily="49" charset="-122"/>
            </a:rPr>
            <a:t>处室</a:t>
          </a:r>
          <a:endParaRPr lang="zh-CN" altLang="en-US" sz="1800" dirty="0">
            <a:latin typeface="幼圆" pitchFamily="49" charset="-122"/>
            <a:ea typeface="幼圆" pitchFamily="49" charset="-122"/>
          </a:endParaRPr>
        </a:p>
      </dgm:t>
    </dgm:pt>
    <dgm:pt modelId="{64E5AFE0-EDE5-4C0B-90CD-F1A2447A2149}" type="parTrans" cxnId="{474EE6E4-2DFF-4BBE-BBCB-B489FB0A3D20}">
      <dgm:prSet/>
      <dgm:spPr/>
      <dgm:t>
        <a:bodyPr/>
        <a:lstStyle/>
        <a:p>
          <a:endParaRPr lang="zh-CN" altLang="en-US" sz="1800">
            <a:latin typeface="幼圆" pitchFamily="49" charset="-122"/>
            <a:ea typeface="幼圆" pitchFamily="49" charset="-122"/>
          </a:endParaRPr>
        </a:p>
      </dgm:t>
    </dgm:pt>
    <dgm:pt modelId="{137C1051-FEF9-4640-9010-B52DDB05FCCF}" type="sibTrans" cxnId="{474EE6E4-2DFF-4BBE-BBCB-B489FB0A3D20}">
      <dgm:prSet/>
      <dgm:spPr/>
      <dgm:t>
        <a:bodyPr/>
        <a:lstStyle/>
        <a:p>
          <a:endParaRPr lang="zh-CN" altLang="en-US" sz="1800">
            <a:latin typeface="幼圆" pitchFamily="49" charset="-122"/>
            <a:ea typeface="幼圆" pitchFamily="49" charset="-122"/>
          </a:endParaRPr>
        </a:p>
      </dgm:t>
    </dgm:pt>
    <dgm:pt modelId="{60F8BD93-9722-4133-9224-D98EB17E04B2}">
      <dgm:prSet phldrT="[文本]" custT="1"/>
      <dgm:spPr/>
      <dgm:t>
        <a:bodyPr/>
        <a:lstStyle/>
        <a:p>
          <a:r>
            <a:rPr lang="zh-CN" altLang="en-US" sz="1800" dirty="0" smtClean="0">
              <a:latin typeface="幼圆" pitchFamily="49" charset="-122"/>
              <a:ea typeface="幼圆" pitchFamily="49" charset="-122"/>
            </a:rPr>
            <a:t>职员</a:t>
          </a:r>
          <a:endParaRPr lang="zh-CN" altLang="en-US" sz="1800" dirty="0">
            <a:latin typeface="幼圆" pitchFamily="49" charset="-122"/>
            <a:ea typeface="幼圆" pitchFamily="49" charset="-122"/>
          </a:endParaRPr>
        </a:p>
      </dgm:t>
    </dgm:pt>
    <dgm:pt modelId="{B6C77312-B4EC-405B-805E-D2C75E0C62EE}" type="parTrans" cxnId="{033D1BBC-5A6E-437D-93DE-35DE06DA8CFC}">
      <dgm:prSet/>
      <dgm:spPr/>
      <dgm:t>
        <a:bodyPr/>
        <a:lstStyle/>
        <a:p>
          <a:endParaRPr lang="zh-CN" altLang="en-US" sz="1800">
            <a:latin typeface="幼圆" pitchFamily="49" charset="-122"/>
            <a:ea typeface="幼圆" pitchFamily="49" charset="-122"/>
          </a:endParaRPr>
        </a:p>
      </dgm:t>
    </dgm:pt>
    <dgm:pt modelId="{75A6AA9E-2CFB-4AE9-A3DD-D24DADD3C3E0}" type="sibTrans" cxnId="{033D1BBC-5A6E-437D-93DE-35DE06DA8CFC}">
      <dgm:prSet/>
      <dgm:spPr/>
      <dgm:t>
        <a:bodyPr/>
        <a:lstStyle/>
        <a:p>
          <a:endParaRPr lang="zh-CN" altLang="en-US" sz="1800">
            <a:latin typeface="幼圆" pitchFamily="49" charset="-122"/>
            <a:ea typeface="幼圆" pitchFamily="49" charset="-122"/>
          </a:endParaRPr>
        </a:p>
      </dgm:t>
    </dgm:pt>
    <dgm:pt modelId="{BF24EAD2-F41A-4AC8-9A7F-42EAD5C55F07}" type="pres">
      <dgm:prSet presAssocID="{D3D8BF7B-3FA1-4AD6-AA65-B1538C74B14A}" presName="hierChild1" presStyleCnt="0">
        <dgm:presLayoutVars>
          <dgm:chPref val="1"/>
          <dgm:dir/>
          <dgm:animOne val="branch"/>
          <dgm:animLvl val="lvl"/>
          <dgm:resizeHandles/>
        </dgm:presLayoutVars>
      </dgm:prSet>
      <dgm:spPr/>
      <dgm:t>
        <a:bodyPr/>
        <a:lstStyle/>
        <a:p>
          <a:endParaRPr lang="zh-CN" altLang="en-US"/>
        </a:p>
      </dgm:t>
    </dgm:pt>
    <dgm:pt modelId="{8F008104-650D-451A-8299-F0099CC34A9C}" type="pres">
      <dgm:prSet presAssocID="{07AFD694-6B41-4E68-BF5F-639F96AD3CAD}" presName="hierRoot1" presStyleCnt="0"/>
      <dgm:spPr/>
    </dgm:pt>
    <dgm:pt modelId="{13B50034-5019-4296-A3F5-72F7A86ED6BF}" type="pres">
      <dgm:prSet presAssocID="{07AFD694-6B41-4E68-BF5F-639F96AD3CAD}" presName="composite" presStyleCnt="0"/>
      <dgm:spPr/>
    </dgm:pt>
    <dgm:pt modelId="{3EEEE960-BCD8-4036-AD4E-82520C0A835F}" type="pres">
      <dgm:prSet presAssocID="{07AFD694-6B41-4E68-BF5F-639F96AD3CAD}" presName="background" presStyleLbl="node0" presStyleIdx="0" presStyleCnt="1"/>
      <dgm:spPr>
        <a:effectLst/>
      </dgm:spPr>
    </dgm:pt>
    <dgm:pt modelId="{3C7FFC40-E313-4399-A1CD-370AB048075F}" type="pres">
      <dgm:prSet presAssocID="{07AFD694-6B41-4E68-BF5F-639F96AD3CAD}" presName="text" presStyleLbl="fgAcc0" presStyleIdx="0" presStyleCnt="1" custLinFactNeighborY="-2903">
        <dgm:presLayoutVars>
          <dgm:chPref val="3"/>
        </dgm:presLayoutVars>
      </dgm:prSet>
      <dgm:spPr/>
      <dgm:t>
        <a:bodyPr/>
        <a:lstStyle/>
        <a:p>
          <a:endParaRPr lang="zh-CN" altLang="en-US"/>
        </a:p>
      </dgm:t>
    </dgm:pt>
    <dgm:pt modelId="{63733064-57A7-4A4A-B3C3-7F213CB323D3}" type="pres">
      <dgm:prSet presAssocID="{07AFD694-6B41-4E68-BF5F-639F96AD3CAD}" presName="hierChild2" presStyleCnt="0"/>
      <dgm:spPr/>
    </dgm:pt>
    <dgm:pt modelId="{AAEB5F3B-E2C6-41EC-B953-F848B0DFEA55}" type="pres">
      <dgm:prSet presAssocID="{1FF9DF6B-BD7A-4BD4-878E-12DF9F940C75}" presName="Name10" presStyleLbl="parChTrans1D2" presStyleIdx="0" presStyleCnt="2"/>
      <dgm:spPr/>
      <dgm:t>
        <a:bodyPr/>
        <a:lstStyle/>
        <a:p>
          <a:endParaRPr lang="zh-CN" altLang="en-US"/>
        </a:p>
      </dgm:t>
    </dgm:pt>
    <dgm:pt modelId="{311A7275-0657-4C56-B988-0C081B8D9B27}" type="pres">
      <dgm:prSet presAssocID="{7CD39F4A-B605-43AF-A103-8DD451057CBE}" presName="hierRoot2" presStyleCnt="0"/>
      <dgm:spPr/>
    </dgm:pt>
    <dgm:pt modelId="{2C40ABDA-35FB-449A-808B-8EC5CDB32D29}" type="pres">
      <dgm:prSet presAssocID="{7CD39F4A-B605-43AF-A103-8DD451057CBE}" presName="composite2" presStyleCnt="0"/>
      <dgm:spPr/>
    </dgm:pt>
    <dgm:pt modelId="{79F1B384-8A11-47B9-A6A0-8874463109FD}" type="pres">
      <dgm:prSet presAssocID="{7CD39F4A-B605-43AF-A103-8DD451057CBE}" presName="background2" presStyleLbl="node2" presStyleIdx="0" presStyleCnt="2"/>
      <dgm:spPr/>
    </dgm:pt>
    <dgm:pt modelId="{3576A1F7-9FD2-4A3F-8C13-2E9472B698E7}" type="pres">
      <dgm:prSet presAssocID="{7CD39F4A-B605-43AF-A103-8DD451057CBE}" presName="text2" presStyleLbl="fgAcc2" presStyleIdx="0" presStyleCnt="2">
        <dgm:presLayoutVars>
          <dgm:chPref val="3"/>
        </dgm:presLayoutVars>
      </dgm:prSet>
      <dgm:spPr/>
      <dgm:t>
        <a:bodyPr/>
        <a:lstStyle/>
        <a:p>
          <a:endParaRPr lang="zh-CN" altLang="en-US"/>
        </a:p>
      </dgm:t>
    </dgm:pt>
    <dgm:pt modelId="{C17C1732-9254-4D7A-A194-5608B4555C37}" type="pres">
      <dgm:prSet presAssocID="{7CD39F4A-B605-43AF-A103-8DD451057CBE}" presName="hierChild3" presStyleCnt="0"/>
      <dgm:spPr/>
    </dgm:pt>
    <dgm:pt modelId="{0EE28ED9-4776-4EF0-B102-BACF1AA1638F}" type="pres">
      <dgm:prSet presAssocID="{370328C6-58D3-4C76-8027-D4B038CF9917}" presName="Name17" presStyleLbl="parChTrans1D3" presStyleIdx="0" presStyleCnt="3"/>
      <dgm:spPr/>
      <dgm:t>
        <a:bodyPr/>
        <a:lstStyle/>
        <a:p>
          <a:endParaRPr lang="zh-CN" altLang="en-US"/>
        </a:p>
      </dgm:t>
    </dgm:pt>
    <dgm:pt modelId="{D1C8D3A9-A9F7-4F36-8F01-35B73B12DB94}" type="pres">
      <dgm:prSet presAssocID="{CE9D84F3-A30B-4F21-BF1F-06FCFF29D6BE}" presName="hierRoot3" presStyleCnt="0"/>
      <dgm:spPr/>
    </dgm:pt>
    <dgm:pt modelId="{ABD06510-88DA-4E60-862D-AFCD7B164BAF}" type="pres">
      <dgm:prSet presAssocID="{CE9D84F3-A30B-4F21-BF1F-06FCFF29D6BE}" presName="composite3" presStyleCnt="0"/>
      <dgm:spPr/>
    </dgm:pt>
    <dgm:pt modelId="{E3C237B0-F5A7-4A3F-9E13-533144FAC8F7}" type="pres">
      <dgm:prSet presAssocID="{CE9D84F3-A30B-4F21-BF1F-06FCFF29D6BE}" presName="background3" presStyleLbl="node3" presStyleIdx="0" presStyleCnt="3"/>
      <dgm:spPr/>
    </dgm:pt>
    <dgm:pt modelId="{D987B381-3422-4AA6-86C1-89443AC41368}" type="pres">
      <dgm:prSet presAssocID="{CE9D84F3-A30B-4F21-BF1F-06FCFF29D6BE}" presName="text3" presStyleLbl="fgAcc3" presStyleIdx="0" presStyleCnt="3">
        <dgm:presLayoutVars>
          <dgm:chPref val="3"/>
        </dgm:presLayoutVars>
      </dgm:prSet>
      <dgm:spPr/>
      <dgm:t>
        <a:bodyPr/>
        <a:lstStyle/>
        <a:p>
          <a:endParaRPr lang="zh-CN" altLang="en-US"/>
        </a:p>
      </dgm:t>
    </dgm:pt>
    <dgm:pt modelId="{2E5B7F6A-81D0-4FB5-84E7-A108E60AC83C}" type="pres">
      <dgm:prSet presAssocID="{CE9D84F3-A30B-4F21-BF1F-06FCFF29D6BE}" presName="hierChild4" presStyleCnt="0"/>
      <dgm:spPr/>
    </dgm:pt>
    <dgm:pt modelId="{42609E62-1DA6-4F7B-B69F-E649AD669F88}" type="pres">
      <dgm:prSet presAssocID="{1F5C11D0-D134-4D75-8CB0-BB751DE1D309}" presName="Name17" presStyleLbl="parChTrans1D3" presStyleIdx="1" presStyleCnt="3"/>
      <dgm:spPr/>
      <dgm:t>
        <a:bodyPr/>
        <a:lstStyle/>
        <a:p>
          <a:endParaRPr lang="zh-CN" altLang="en-US"/>
        </a:p>
      </dgm:t>
    </dgm:pt>
    <dgm:pt modelId="{FF0639A3-9196-46A1-B020-342FACF5DE30}" type="pres">
      <dgm:prSet presAssocID="{8285114C-3D5B-4C3C-ABA9-B8D931FEB7CB}" presName="hierRoot3" presStyleCnt="0"/>
      <dgm:spPr/>
    </dgm:pt>
    <dgm:pt modelId="{F146EB61-99D0-4DD4-A3F0-334179534CB1}" type="pres">
      <dgm:prSet presAssocID="{8285114C-3D5B-4C3C-ABA9-B8D931FEB7CB}" presName="composite3" presStyleCnt="0"/>
      <dgm:spPr/>
    </dgm:pt>
    <dgm:pt modelId="{57365546-B8EB-464D-91F5-3E6D8FB0880D}" type="pres">
      <dgm:prSet presAssocID="{8285114C-3D5B-4C3C-ABA9-B8D931FEB7CB}" presName="background3" presStyleLbl="node3" presStyleIdx="1" presStyleCnt="3"/>
      <dgm:spPr/>
    </dgm:pt>
    <dgm:pt modelId="{A8360350-D294-4DBF-90E3-7BA5894022DB}" type="pres">
      <dgm:prSet presAssocID="{8285114C-3D5B-4C3C-ABA9-B8D931FEB7CB}" presName="text3" presStyleLbl="fgAcc3" presStyleIdx="1" presStyleCnt="3">
        <dgm:presLayoutVars>
          <dgm:chPref val="3"/>
        </dgm:presLayoutVars>
      </dgm:prSet>
      <dgm:spPr/>
      <dgm:t>
        <a:bodyPr/>
        <a:lstStyle/>
        <a:p>
          <a:endParaRPr lang="zh-CN" altLang="en-US"/>
        </a:p>
      </dgm:t>
    </dgm:pt>
    <dgm:pt modelId="{76A4A8AA-0641-47FA-9799-3041D8038259}" type="pres">
      <dgm:prSet presAssocID="{8285114C-3D5B-4C3C-ABA9-B8D931FEB7CB}" presName="hierChild4" presStyleCnt="0"/>
      <dgm:spPr/>
    </dgm:pt>
    <dgm:pt modelId="{32175224-3CDA-443D-A325-7E2467911ADA}" type="pres">
      <dgm:prSet presAssocID="{64E5AFE0-EDE5-4C0B-90CD-F1A2447A2149}" presName="Name10" presStyleLbl="parChTrans1D2" presStyleIdx="1" presStyleCnt="2"/>
      <dgm:spPr/>
      <dgm:t>
        <a:bodyPr/>
        <a:lstStyle/>
        <a:p>
          <a:endParaRPr lang="zh-CN" altLang="en-US"/>
        </a:p>
      </dgm:t>
    </dgm:pt>
    <dgm:pt modelId="{28E7AF80-1B8D-4E28-8E63-F2BD11118953}" type="pres">
      <dgm:prSet presAssocID="{FF6E67B3-A191-4A49-B02C-014873FB7F83}" presName="hierRoot2" presStyleCnt="0"/>
      <dgm:spPr/>
    </dgm:pt>
    <dgm:pt modelId="{18A86A3A-493F-41AB-AAA6-AA20421AE487}" type="pres">
      <dgm:prSet presAssocID="{FF6E67B3-A191-4A49-B02C-014873FB7F83}" presName="composite2" presStyleCnt="0"/>
      <dgm:spPr/>
    </dgm:pt>
    <dgm:pt modelId="{58699DEB-1E49-4CFD-B3E3-C374EBCAF42A}" type="pres">
      <dgm:prSet presAssocID="{FF6E67B3-A191-4A49-B02C-014873FB7F83}" presName="background2" presStyleLbl="node2" presStyleIdx="1" presStyleCnt="2"/>
      <dgm:spPr/>
    </dgm:pt>
    <dgm:pt modelId="{A8F606D2-F134-4CC6-AAAB-59AB74404C46}" type="pres">
      <dgm:prSet presAssocID="{FF6E67B3-A191-4A49-B02C-014873FB7F83}" presName="text2" presStyleLbl="fgAcc2" presStyleIdx="1" presStyleCnt="2">
        <dgm:presLayoutVars>
          <dgm:chPref val="3"/>
        </dgm:presLayoutVars>
      </dgm:prSet>
      <dgm:spPr/>
      <dgm:t>
        <a:bodyPr/>
        <a:lstStyle/>
        <a:p>
          <a:endParaRPr lang="zh-CN" altLang="en-US"/>
        </a:p>
      </dgm:t>
    </dgm:pt>
    <dgm:pt modelId="{84BFD6CB-3EA9-46E5-A454-3139C9A21A98}" type="pres">
      <dgm:prSet presAssocID="{FF6E67B3-A191-4A49-B02C-014873FB7F83}" presName="hierChild3" presStyleCnt="0"/>
      <dgm:spPr/>
    </dgm:pt>
    <dgm:pt modelId="{453AA2D8-0B05-4026-A93F-1E845598F709}" type="pres">
      <dgm:prSet presAssocID="{B6C77312-B4EC-405B-805E-D2C75E0C62EE}" presName="Name17" presStyleLbl="parChTrans1D3" presStyleIdx="2" presStyleCnt="3"/>
      <dgm:spPr/>
      <dgm:t>
        <a:bodyPr/>
        <a:lstStyle/>
        <a:p>
          <a:endParaRPr lang="zh-CN" altLang="en-US"/>
        </a:p>
      </dgm:t>
    </dgm:pt>
    <dgm:pt modelId="{1746AB7E-C11D-4088-859D-2E92ADB12509}" type="pres">
      <dgm:prSet presAssocID="{60F8BD93-9722-4133-9224-D98EB17E04B2}" presName="hierRoot3" presStyleCnt="0"/>
      <dgm:spPr/>
    </dgm:pt>
    <dgm:pt modelId="{60E00167-7B0E-4961-9B86-939FD21BC345}" type="pres">
      <dgm:prSet presAssocID="{60F8BD93-9722-4133-9224-D98EB17E04B2}" presName="composite3" presStyleCnt="0"/>
      <dgm:spPr/>
    </dgm:pt>
    <dgm:pt modelId="{3E86CCCD-4FBB-4C25-B120-09839DD95428}" type="pres">
      <dgm:prSet presAssocID="{60F8BD93-9722-4133-9224-D98EB17E04B2}" presName="background3" presStyleLbl="node3" presStyleIdx="2" presStyleCnt="3"/>
      <dgm:spPr/>
    </dgm:pt>
    <dgm:pt modelId="{FDCE0C16-79E8-4022-9250-A10FFDAFFB89}" type="pres">
      <dgm:prSet presAssocID="{60F8BD93-9722-4133-9224-D98EB17E04B2}" presName="text3" presStyleLbl="fgAcc3" presStyleIdx="2" presStyleCnt="3" custLinFactNeighborX="8100" custLinFactNeighborY="-115">
        <dgm:presLayoutVars>
          <dgm:chPref val="3"/>
        </dgm:presLayoutVars>
      </dgm:prSet>
      <dgm:spPr/>
      <dgm:t>
        <a:bodyPr/>
        <a:lstStyle/>
        <a:p>
          <a:endParaRPr lang="zh-CN" altLang="en-US"/>
        </a:p>
      </dgm:t>
    </dgm:pt>
    <dgm:pt modelId="{109BD0FE-951B-4F94-A891-6953FE19C70F}" type="pres">
      <dgm:prSet presAssocID="{60F8BD93-9722-4133-9224-D98EB17E04B2}" presName="hierChild4" presStyleCnt="0"/>
      <dgm:spPr/>
    </dgm:pt>
  </dgm:ptLst>
  <dgm:cxnLst>
    <dgm:cxn modelId="{033D1BBC-5A6E-437D-93DE-35DE06DA8CFC}" srcId="{FF6E67B3-A191-4A49-B02C-014873FB7F83}" destId="{60F8BD93-9722-4133-9224-D98EB17E04B2}" srcOrd="0" destOrd="0" parTransId="{B6C77312-B4EC-405B-805E-D2C75E0C62EE}" sibTransId="{75A6AA9E-2CFB-4AE9-A3DD-D24DADD3C3E0}"/>
    <dgm:cxn modelId="{470A7D40-0AB5-4EEC-B941-E8F7C7C754FE}" type="presOf" srcId="{07AFD694-6B41-4E68-BF5F-639F96AD3CAD}" destId="{3C7FFC40-E313-4399-A1CD-370AB048075F}" srcOrd="0" destOrd="0" presId="urn:microsoft.com/office/officeart/2005/8/layout/hierarchy1"/>
    <dgm:cxn modelId="{0E6E903D-E4D8-4F5A-9A6B-2A4A6B38D9A1}" type="presOf" srcId="{FF6E67B3-A191-4A49-B02C-014873FB7F83}" destId="{A8F606D2-F134-4CC6-AAAB-59AB74404C46}" srcOrd="0" destOrd="0" presId="urn:microsoft.com/office/officeart/2005/8/layout/hierarchy1"/>
    <dgm:cxn modelId="{0E100003-382B-440B-8432-344924E48B16}" type="presOf" srcId="{1F5C11D0-D134-4D75-8CB0-BB751DE1D309}" destId="{42609E62-1DA6-4F7B-B69F-E649AD669F88}" srcOrd="0" destOrd="0" presId="urn:microsoft.com/office/officeart/2005/8/layout/hierarchy1"/>
    <dgm:cxn modelId="{1A410C87-09B9-4B0D-8894-0D69F0DCBD8E}" srcId="{07AFD694-6B41-4E68-BF5F-639F96AD3CAD}" destId="{7CD39F4A-B605-43AF-A103-8DD451057CBE}" srcOrd="0" destOrd="0" parTransId="{1FF9DF6B-BD7A-4BD4-878E-12DF9F940C75}" sibTransId="{720153B0-8F24-414E-8BB8-C96ADC3D6BA2}"/>
    <dgm:cxn modelId="{CDA8C9CD-68A0-4320-A7F2-23D8A313F8FD}" type="presOf" srcId="{D3D8BF7B-3FA1-4AD6-AA65-B1538C74B14A}" destId="{BF24EAD2-F41A-4AC8-9A7F-42EAD5C55F07}" srcOrd="0" destOrd="0" presId="urn:microsoft.com/office/officeart/2005/8/layout/hierarchy1"/>
    <dgm:cxn modelId="{E446A366-3B40-4EF3-9D7D-F7AF16BDBD77}" type="presOf" srcId="{8285114C-3D5B-4C3C-ABA9-B8D931FEB7CB}" destId="{A8360350-D294-4DBF-90E3-7BA5894022DB}" srcOrd="0" destOrd="0" presId="urn:microsoft.com/office/officeart/2005/8/layout/hierarchy1"/>
    <dgm:cxn modelId="{1D0D1490-90AB-44B7-B438-87EFB2644FEE}" type="presOf" srcId="{60F8BD93-9722-4133-9224-D98EB17E04B2}" destId="{FDCE0C16-79E8-4022-9250-A10FFDAFFB89}" srcOrd="0" destOrd="0" presId="urn:microsoft.com/office/officeart/2005/8/layout/hierarchy1"/>
    <dgm:cxn modelId="{38915744-3E1B-454C-A575-BE28C1BD0429}" srcId="{D3D8BF7B-3FA1-4AD6-AA65-B1538C74B14A}" destId="{07AFD694-6B41-4E68-BF5F-639F96AD3CAD}" srcOrd="0" destOrd="0" parTransId="{31EFB790-B76C-4777-9D11-139553A593B1}" sibTransId="{DDC5FC48-4DF8-4EFB-8BC9-B25BE8FE5030}"/>
    <dgm:cxn modelId="{688C9AF1-1A9B-428B-807B-A680ADB61D61}" type="presOf" srcId="{B6C77312-B4EC-405B-805E-D2C75E0C62EE}" destId="{453AA2D8-0B05-4026-A93F-1E845598F709}" srcOrd="0" destOrd="0" presId="urn:microsoft.com/office/officeart/2005/8/layout/hierarchy1"/>
    <dgm:cxn modelId="{9784D030-D634-435F-B2E4-A6E7D5ACD8F5}" type="presOf" srcId="{370328C6-58D3-4C76-8027-D4B038CF9917}" destId="{0EE28ED9-4776-4EF0-B102-BACF1AA1638F}" srcOrd="0" destOrd="0" presId="urn:microsoft.com/office/officeart/2005/8/layout/hierarchy1"/>
    <dgm:cxn modelId="{A5AF86F0-470F-4F38-8777-364B8ECC8A58}" srcId="{7CD39F4A-B605-43AF-A103-8DD451057CBE}" destId="{8285114C-3D5B-4C3C-ABA9-B8D931FEB7CB}" srcOrd="1" destOrd="0" parTransId="{1F5C11D0-D134-4D75-8CB0-BB751DE1D309}" sibTransId="{61AA10BC-98B0-48D0-8D78-3A81A5048B0D}"/>
    <dgm:cxn modelId="{7728EC86-354A-4AD4-8714-4DC85AA5EB9E}" type="presOf" srcId="{7CD39F4A-B605-43AF-A103-8DD451057CBE}" destId="{3576A1F7-9FD2-4A3F-8C13-2E9472B698E7}" srcOrd="0" destOrd="0" presId="urn:microsoft.com/office/officeart/2005/8/layout/hierarchy1"/>
    <dgm:cxn modelId="{522287FE-2FFD-4354-AA6F-6874466870EC}" type="presOf" srcId="{CE9D84F3-A30B-4F21-BF1F-06FCFF29D6BE}" destId="{D987B381-3422-4AA6-86C1-89443AC41368}" srcOrd="0" destOrd="0" presId="urn:microsoft.com/office/officeart/2005/8/layout/hierarchy1"/>
    <dgm:cxn modelId="{B039651F-4DE5-494E-B4DB-2FD82282913A}" type="presOf" srcId="{1FF9DF6B-BD7A-4BD4-878E-12DF9F940C75}" destId="{AAEB5F3B-E2C6-41EC-B953-F848B0DFEA55}" srcOrd="0" destOrd="0" presId="urn:microsoft.com/office/officeart/2005/8/layout/hierarchy1"/>
    <dgm:cxn modelId="{474EE6E4-2DFF-4BBE-BBCB-B489FB0A3D20}" srcId="{07AFD694-6B41-4E68-BF5F-639F96AD3CAD}" destId="{FF6E67B3-A191-4A49-B02C-014873FB7F83}" srcOrd="1" destOrd="0" parTransId="{64E5AFE0-EDE5-4C0B-90CD-F1A2447A2149}" sibTransId="{137C1051-FEF9-4640-9010-B52DDB05FCCF}"/>
    <dgm:cxn modelId="{A38BF1C9-F56D-4E01-9384-ED10AFB3813E}" srcId="{7CD39F4A-B605-43AF-A103-8DD451057CBE}" destId="{CE9D84F3-A30B-4F21-BF1F-06FCFF29D6BE}" srcOrd="0" destOrd="0" parTransId="{370328C6-58D3-4C76-8027-D4B038CF9917}" sibTransId="{805904BF-D68C-430A-A613-EC2208DA23CB}"/>
    <dgm:cxn modelId="{90BD097F-6A05-4616-8FD3-94DEC4E95CC5}" type="presOf" srcId="{64E5AFE0-EDE5-4C0B-90CD-F1A2447A2149}" destId="{32175224-3CDA-443D-A325-7E2467911ADA}" srcOrd="0" destOrd="0" presId="urn:microsoft.com/office/officeart/2005/8/layout/hierarchy1"/>
    <dgm:cxn modelId="{F1A3C873-9C15-4D27-993F-582434A59311}" type="presParOf" srcId="{BF24EAD2-F41A-4AC8-9A7F-42EAD5C55F07}" destId="{8F008104-650D-451A-8299-F0099CC34A9C}" srcOrd="0" destOrd="0" presId="urn:microsoft.com/office/officeart/2005/8/layout/hierarchy1"/>
    <dgm:cxn modelId="{E1429B0F-4FE4-42C1-9EA2-83453B5114B4}" type="presParOf" srcId="{8F008104-650D-451A-8299-F0099CC34A9C}" destId="{13B50034-5019-4296-A3F5-72F7A86ED6BF}" srcOrd="0" destOrd="0" presId="urn:microsoft.com/office/officeart/2005/8/layout/hierarchy1"/>
    <dgm:cxn modelId="{DD0013B4-6E0B-40D1-AF13-A36F13FB4B01}" type="presParOf" srcId="{13B50034-5019-4296-A3F5-72F7A86ED6BF}" destId="{3EEEE960-BCD8-4036-AD4E-82520C0A835F}" srcOrd="0" destOrd="0" presId="urn:microsoft.com/office/officeart/2005/8/layout/hierarchy1"/>
    <dgm:cxn modelId="{8533A7E0-C92A-453C-9D62-14B6086465E1}" type="presParOf" srcId="{13B50034-5019-4296-A3F5-72F7A86ED6BF}" destId="{3C7FFC40-E313-4399-A1CD-370AB048075F}" srcOrd="1" destOrd="0" presId="urn:microsoft.com/office/officeart/2005/8/layout/hierarchy1"/>
    <dgm:cxn modelId="{F7C63120-3AF5-4E49-9DEF-A5DBB3C29A4A}" type="presParOf" srcId="{8F008104-650D-451A-8299-F0099CC34A9C}" destId="{63733064-57A7-4A4A-B3C3-7F213CB323D3}" srcOrd="1" destOrd="0" presId="urn:microsoft.com/office/officeart/2005/8/layout/hierarchy1"/>
    <dgm:cxn modelId="{C20D8FB8-48CF-406D-864B-AC07D8B48125}" type="presParOf" srcId="{63733064-57A7-4A4A-B3C3-7F213CB323D3}" destId="{AAEB5F3B-E2C6-41EC-B953-F848B0DFEA55}" srcOrd="0" destOrd="0" presId="urn:microsoft.com/office/officeart/2005/8/layout/hierarchy1"/>
    <dgm:cxn modelId="{2CDBBD8C-48D2-4F7E-9EBE-D740ABAC179E}" type="presParOf" srcId="{63733064-57A7-4A4A-B3C3-7F213CB323D3}" destId="{311A7275-0657-4C56-B988-0C081B8D9B27}" srcOrd="1" destOrd="0" presId="urn:microsoft.com/office/officeart/2005/8/layout/hierarchy1"/>
    <dgm:cxn modelId="{52189BD1-5970-4352-A9DB-D8B8F6FE2DFE}" type="presParOf" srcId="{311A7275-0657-4C56-B988-0C081B8D9B27}" destId="{2C40ABDA-35FB-449A-808B-8EC5CDB32D29}" srcOrd="0" destOrd="0" presId="urn:microsoft.com/office/officeart/2005/8/layout/hierarchy1"/>
    <dgm:cxn modelId="{BD8DB936-5191-4BBA-931B-2AD4A70A9267}" type="presParOf" srcId="{2C40ABDA-35FB-449A-808B-8EC5CDB32D29}" destId="{79F1B384-8A11-47B9-A6A0-8874463109FD}" srcOrd="0" destOrd="0" presId="urn:microsoft.com/office/officeart/2005/8/layout/hierarchy1"/>
    <dgm:cxn modelId="{383D90AA-CF63-4374-8D46-C41C681187F4}" type="presParOf" srcId="{2C40ABDA-35FB-449A-808B-8EC5CDB32D29}" destId="{3576A1F7-9FD2-4A3F-8C13-2E9472B698E7}" srcOrd="1" destOrd="0" presId="urn:microsoft.com/office/officeart/2005/8/layout/hierarchy1"/>
    <dgm:cxn modelId="{6C35783F-AA11-420F-B97D-2B37C21F6F5E}" type="presParOf" srcId="{311A7275-0657-4C56-B988-0C081B8D9B27}" destId="{C17C1732-9254-4D7A-A194-5608B4555C37}" srcOrd="1" destOrd="0" presId="urn:microsoft.com/office/officeart/2005/8/layout/hierarchy1"/>
    <dgm:cxn modelId="{F41B8FF9-314B-4FDE-AF84-2E0B77E33950}" type="presParOf" srcId="{C17C1732-9254-4D7A-A194-5608B4555C37}" destId="{0EE28ED9-4776-4EF0-B102-BACF1AA1638F}" srcOrd="0" destOrd="0" presId="urn:microsoft.com/office/officeart/2005/8/layout/hierarchy1"/>
    <dgm:cxn modelId="{5C5A0D9B-C2CD-44B8-AA09-DDDC94E4E6D9}" type="presParOf" srcId="{C17C1732-9254-4D7A-A194-5608B4555C37}" destId="{D1C8D3A9-A9F7-4F36-8F01-35B73B12DB94}" srcOrd="1" destOrd="0" presId="urn:microsoft.com/office/officeart/2005/8/layout/hierarchy1"/>
    <dgm:cxn modelId="{DA40024F-69DE-4879-BBE9-D49CB6AA43AE}" type="presParOf" srcId="{D1C8D3A9-A9F7-4F36-8F01-35B73B12DB94}" destId="{ABD06510-88DA-4E60-862D-AFCD7B164BAF}" srcOrd="0" destOrd="0" presId="urn:microsoft.com/office/officeart/2005/8/layout/hierarchy1"/>
    <dgm:cxn modelId="{31002681-AAD5-4AD1-A7B6-10027143B7D4}" type="presParOf" srcId="{ABD06510-88DA-4E60-862D-AFCD7B164BAF}" destId="{E3C237B0-F5A7-4A3F-9E13-533144FAC8F7}" srcOrd="0" destOrd="0" presId="urn:microsoft.com/office/officeart/2005/8/layout/hierarchy1"/>
    <dgm:cxn modelId="{4595382D-14F6-48F4-A05E-26C13BA6825A}" type="presParOf" srcId="{ABD06510-88DA-4E60-862D-AFCD7B164BAF}" destId="{D987B381-3422-4AA6-86C1-89443AC41368}" srcOrd="1" destOrd="0" presId="urn:microsoft.com/office/officeart/2005/8/layout/hierarchy1"/>
    <dgm:cxn modelId="{48934A54-A3E2-4F6E-A8DD-2CD250897770}" type="presParOf" srcId="{D1C8D3A9-A9F7-4F36-8F01-35B73B12DB94}" destId="{2E5B7F6A-81D0-4FB5-84E7-A108E60AC83C}" srcOrd="1" destOrd="0" presId="urn:microsoft.com/office/officeart/2005/8/layout/hierarchy1"/>
    <dgm:cxn modelId="{06002871-5B1E-414F-90AB-36D6C0542D3F}" type="presParOf" srcId="{C17C1732-9254-4D7A-A194-5608B4555C37}" destId="{42609E62-1DA6-4F7B-B69F-E649AD669F88}" srcOrd="2" destOrd="0" presId="urn:microsoft.com/office/officeart/2005/8/layout/hierarchy1"/>
    <dgm:cxn modelId="{E3A3D78D-72C7-4E16-B2FF-3F928806A0D0}" type="presParOf" srcId="{C17C1732-9254-4D7A-A194-5608B4555C37}" destId="{FF0639A3-9196-46A1-B020-342FACF5DE30}" srcOrd="3" destOrd="0" presId="urn:microsoft.com/office/officeart/2005/8/layout/hierarchy1"/>
    <dgm:cxn modelId="{3415431D-C924-45DB-949E-3C2717D541F5}" type="presParOf" srcId="{FF0639A3-9196-46A1-B020-342FACF5DE30}" destId="{F146EB61-99D0-4DD4-A3F0-334179534CB1}" srcOrd="0" destOrd="0" presId="urn:microsoft.com/office/officeart/2005/8/layout/hierarchy1"/>
    <dgm:cxn modelId="{1AF22FAC-CCEE-4E21-AEA7-A75DD0A06CF2}" type="presParOf" srcId="{F146EB61-99D0-4DD4-A3F0-334179534CB1}" destId="{57365546-B8EB-464D-91F5-3E6D8FB0880D}" srcOrd="0" destOrd="0" presId="urn:microsoft.com/office/officeart/2005/8/layout/hierarchy1"/>
    <dgm:cxn modelId="{A3CEDD5A-4FFC-4ECB-8E62-3F8700615AD7}" type="presParOf" srcId="{F146EB61-99D0-4DD4-A3F0-334179534CB1}" destId="{A8360350-D294-4DBF-90E3-7BA5894022DB}" srcOrd="1" destOrd="0" presId="urn:microsoft.com/office/officeart/2005/8/layout/hierarchy1"/>
    <dgm:cxn modelId="{0703D094-27EA-4C77-B19C-B50DFF87967E}" type="presParOf" srcId="{FF0639A3-9196-46A1-B020-342FACF5DE30}" destId="{76A4A8AA-0641-47FA-9799-3041D8038259}" srcOrd="1" destOrd="0" presId="urn:microsoft.com/office/officeart/2005/8/layout/hierarchy1"/>
    <dgm:cxn modelId="{369768A9-3D4B-4A79-96CB-4D3056199D1E}" type="presParOf" srcId="{63733064-57A7-4A4A-B3C3-7F213CB323D3}" destId="{32175224-3CDA-443D-A325-7E2467911ADA}" srcOrd="2" destOrd="0" presId="urn:microsoft.com/office/officeart/2005/8/layout/hierarchy1"/>
    <dgm:cxn modelId="{7BB94F7B-F820-406F-AB69-EF863D245BE3}" type="presParOf" srcId="{63733064-57A7-4A4A-B3C3-7F213CB323D3}" destId="{28E7AF80-1B8D-4E28-8E63-F2BD11118953}" srcOrd="3" destOrd="0" presId="urn:microsoft.com/office/officeart/2005/8/layout/hierarchy1"/>
    <dgm:cxn modelId="{4A018C61-3287-4534-8319-85396FAEA2F1}" type="presParOf" srcId="{28E7AF80-1B8D-4E28-8E63-F2BD11118953}" destId="{18A86A3A-493F-41AB-AAA6-AA20421AE487}" srcOrd="0" destOrd="0" presId="urn:microsoft.com/office/officeart/2005/8/layout/hierarchy1"/>
    <dgm:cxn modelId="{90C32235-1EC5-49A0-8ACB-FB8BD17C3ED3}" type="presParOf" srcId="{18A86A3A-493F-41AB-AAA6-AA20421AE487}" destId="{58699DEB-1E49-4CFD-B3E3-C374EBCAF42A}" srcOrd="0" destOrd="0" presId="urn:microsoft.com/office/officeart/2005/8/layout/hierarchy1"/>
    <dgm:cxn modelId="{DD52C27A-59A1-45AB-BD0C-1D220416597C}" type="presParOf" srcId="{18A86A3A-493F-41AB-AAA6-AA20421AE487}" destId="{A8F606D2-F134-4CC6-AAAB-59AB74404C46}" srcOrd="1" destOrd="0" presId="urn:microsoft.com/office/officeart/2005/8/layout/hierarchy1"/>
    <dgm:cxn modelId="{F82C3B2F-41E6-41A0-B72A-5952F19E56C7}" type="presParOf" srcId="{28E7AF80-1B8D-4E28-8E63-F2BD11118953}" destId="{84BFD6CB-3EA9-46E5-A454-3139C9A21A98}" srcOrd="1" destOrd="0" presId="urn:microsoft.com/office/officeart/2005/8/layout/hierarchy1"/>
    <dgm:cxn modelId="{11214FA5-18AA-48D7-A9D1-840230BBC9FD}" type="presParOf" srcId="{84BFD6CB-3EA9-46E5-A454-3139C9A21A98}" destId="{453AA2D8-0B05-4026-A93F-1E845598F709}" srcOrd="0" destOrd="0" presId="urn:microsoft.com/office/officeart/2005/8/layout/hierarchy1"/>
    <dgm:cxn modelId="{1EB6E2C1-4935-4CF7-9450-410DC163BFC6}" type="presParOf" srcId="{84BFD6CB-3EA9-46E5-A454-3139C9A21A98}" destId="{1746AB7E-C11D-4088-859D-2E92ADB12509}" srcOrd="1" destOrd="0" presId="urn:microsoft.com/office/officeart/2005/8/layout/hierarchy1"/>
    <dgm:cxn modelId="{DF2EDAD2-ED8D-4DD0-A90E-4F588284FF37}" type="presParOf" srcId="{1746AB7E-C11D-4088-859D-2E92ADB12509}" destId="{60E00167-7B0E-4961-9B86-939FD21BC345}" srcOrd="0" destOrd="0" presId="urn:microsoft.com/office/officeart/2005/8/layout/hierarchy1"/>
    <dgm:cxn modelId="{8690C96A-E277-46E0-89E3-4AF7A04E030A}" type="presParOf" srcId="{60E00167-7B0E-4961-9B86-939FD21BC345}" destId="{3E86CCCD-4FBB-4C25-B120-09839DD95428}" srcOrd="0" destOrd="0" presId="urn:microsoft.com/office/officeart/2005/8/layout/hierarchy1"/>
    <dgm:cxn modelId="{DC0B54C1-D31F-41B1-A235-427B3DE8DC5F}" type="presParOf" srcId="{60E00167-7B0E-4961-9B86-939FD21BC345}" destId="{FDCE0C16-79E8-4022-9250-A10FFDAFFB89}" srcOrd="1" destOrd="0" presId="urn:microsoft.com/office/officeart/2005/8/layout/hierarchy1"/>
    <dgm:cxn modelId="{62EE6083-C5EA-4C9D-91E0-6D72A18F5769}" type="presParOf" srcId="{1746AB7E-C11D-4088-859D-2E92ADB12509}" destId="{109BD0FE-951B-4F94-A891-6953FE19C7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D8BF7B-3FA1-4AD6-AA65-B1538C74B14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7AFD694-6B41-4E68-BF5F-639F96AD3CAD}">
      <dgm:prSet phldrT="[文本]" custT="1"/>
      <dgm:spPr>
        <a:effectLst>
          <a:outerShdw blurRad="50800" dist="50800" dir="5400000" algn="ctr" rotWithShape="0">
            <a:schemeClr val="bg1"/>
          </a:outerShdw>
        </a:effectLst>
      </dgm:spPr>
      <dgm:t>
        <a:bodyPr/>
        <a:lstStyle/>
        <a:p>
          <a:r>
            <a:rPr lang="zh-CN" altLang="en-US" sz="1800" dirty="0" smtClean="0">
              <a:latin typeface="幼圆" pitchFamily="49" charset="-122"/>
              <a:ea typeface="幼圆" pitchFamily="49" charset="-122"/>
            </a:rPr>
            <a:t>学校</a:t>
          </a:r>
          <a:endParaRPr lang="zh-CN" altLang="en-US" sz="1800" dirty="0">
            <a:latin typeface="幼圆" pitchFamily="49" charset="-122"/>
            <a:ea typeface="幼圆" pitchFamily="49" charset="-122"/>
          </a:endParaRPr>
        </a:p>
      </dgm:t>
    </dgm:pt>
    <dgm:pt modelId="{31EFB790-B76C-4777-9D11-139553A593B1}" type="parTrans" cxnId="{38915744-3E1B-454C-A575-BE28C1BD0429}">
      <dgm:prSet/>
      <dgm:spPr/>
      <dgm:t>
        <a:bodyPr/>
        <a:lstStyle/>
        <a:p>
          <a:endParaRPr lang="zh-CN" altLang="en-US" sz="1800">
            <a:latin typeface="幼圆" pitchFamily="49" charset="-122"/>
            <a:ea typeface="幼圆" pitchFamily="49" charset="-122"/>
          </a:endParaRPr>
        </a:p>
      </dgm:t>
    </dgm:pt>
    <dgm:pt modelId="{DDC5FC48-4DF8-4EFB-8BC9-B25BE8FE5030}" type="sibTrans" cxnId="{38915744-3E1B-454C-A575-BE28C1BD0429}">
      <dgm:prSet/>
      <dgm:spPr/>
      <dgm:t>
        <a:bodyPr/>
        <a:lstStyle/>
        <a:p>
          <a:endParaRPr lang="zh-CN" altLang="en-US" sz="1800">
            <a:latin typeface="幼圆" pitchFamily="49" charset="-122"/>
            <a:ea typeface="幼圆" pitchFamily="49" charset="-122"/>
          </a:endParaRPr>
        </a:p>
      </dgm:t>
    </dgm:pt>
    <dgm:pt modelId="{7CD39F4A-B605-43AF-A103-8DD451057CBE}">
      <dgm:prSet phldrT="[文本]" custT="1"/>
      <dgm:spPr/>
      <dgm:t>
        <a:bodyPr/>
        <a:lstStyle/>
        <a:p>
          <a:r>
            <a:rPr lang="zh-CN" altLang="en-US" sz="1800" dirty="0" smtClean="0">
              <a:latin typeface="幼圆" pitchFamily="49" charset="-122"/>
              <a:ea typeface="幼圆" pitchFamily="49" charset="-122"/>
            </a:rPr>
            <a:t>学院</a:t>
          </a:r>
          <a:endParaRPr lang="zh-CN" altLang="en-US" sz="1800" dirty="0">
            <a:latin typeface="幼圆" pitchFamily="49" charset="-122"/>
            <a:ea typeface="幼圆" pitchFamily="49" charset="-122"/>
          </a:endParaRPr>
        </a:p>
      </dgm:t>
    </dgm:pt>
    <dgm:pt modelId="{1FF9DF6B-BD7A-4BD4-878E-12DF9F940C75}" type="parTrans" cxnId="{1A410C87-09B9-4B0D-8894-0D69F0DCBD8E}">
      <dgm:prSet/>
      <dgm:spPr/>
      <dgm:t>
        <a:bodyPr/>
        <a:lstStyle/>
        <a:p>
          <a:endParaRPr lang="zh-CN" altLang="en-US" sz="1800">
            <a:latin typeface="幼圆" pitchFamily="49" charset="-122"/>
            <a:ea typeface="幼圆" pitchFamily="49" charset="-122"/>
          </a:endParaRPr>
        </a:p>
      </dgm:t>
    </dgm:pt>
    <dgm:pt modelId="{720153B0-8F24-414E-8BB8-C96ADC3D6BA2}" type="sibTrans" cxnId="{1A410C87-09B9-4B0D-8894-0D69F0DCBD8E}">
      <dgm:prSet/>
      <dgm:spPr/>
      <dgm:t>
        <a:bodyPr/>
        <a:lstStyle/>
        <a:p>
          <a:endParaRPr lang="zh-CN" altLang="en-US" sz="1800">
            <a:latin typeface="幼圆" pitchFamily="49" charset="-122"/>
            <a:ea typeface="幼圆" pitchFamily="49" charset="-122"/>
          </a:endParaRPr>
        </a:p>
      </dgm:t>
    </dgm:pt>
    <dgm:pt modelId="{CE9D84F3-A30B-4F21-BF1F-06FCFF29D6BE}">
      <dgm:prSet phldrT="[文本]" custT="1"/>
      <dgm:spPr/>
      <dgm:t>
        <a:bodyPr/>
        <a:lstStyle/>
        <a:p>
          <a:r>
            <a:rPr lang="zh-CN" altLang="en-US" sz="1800" dirty="0" smtClean="0">
              <a:latin typeface="幼圆" pitchFamily="49" charset="-122"/>
              <a:ea typeface="幼圆" pitchFamily="49" charset="-122"/>
            </a:rPr>
            <a:t>教师</a:t>
          </a:r>
          <a:endParaRPr lang="zh-CN" altLang="en-US" sz="1800" dirty="0">
            <a:latin typeface="幼圆" pitchFamily="49" charset="-122"/>
            <a:ea typeface="幼圆" pitchFamily="49" charset="-122"/>
          </a:endParaRPr>
        </a:p>
      </dgm:t>
    </dgm:pt>
    <dgm:pt modelId="{370328C6-58D3-4C76-8027-D4B038CF9917}" type="parTrans" cxnId="{A38BF1C9-F56D-4E01-9384-ED10AFB3813E}">
      <dgm:prSet/>
      <dgm:spPr/>
      <dgm:t>
        <a:bodyPr/>
        <a:lstStyle/>
        <a:p>
          <a:endParaRPr lang="zh-CN" altLang="en-US" sz="1800">
            <a:latin typeface="幼圆" pitchFamily="49" charset="-122"/>
            <a:ea typeface="幼圆" pitchFamily="49" charset="-122"/>
          </a:endParaRPr>
        </a:p>
      </dgm:t>
    </dgm:pt>
    <dgm:pt modelId="{805904BF-D68C-430A-A613-EC2208DA23CB}" type="sibTrans" cxnId="{A38BF1C9-F56D-4E01-9384-ED10AFB3813E}">
      <dgm:prSet/>
      <dgm:spPr/>
      <dgm:t>
        <a:bodyPr/>
        <a:lstStyle/>
        <a:p>
          <a:endParaRPr lang="zh-CN" altLang="en-US" sz="1800">
            <a:latin typeface="幼圆" pitchFamily="49" charset="-122"/>
            <a:ea typeface="幼圆" pitchFamily="49" charset="-122"/>
          </a:endParaRPr>
        </a:p>
      </dgm:t>
    </dgm:pt>
    <dgm:pt modelId="{8285114C-3D5B-4C3C-ABA9-B8D931FEB7CB}">
      <dgm:prSet phldrT="[文本]" custT="1"/>
      <dgm:spPr/>
      <dgm:t>
        <a:bodyPr/>
        <a:lstStyle/>
        <a:p>
          <a:r>
            <a:rPr lang="zh-CN" altLang="en-US" sz="1800" dirty="0" smtClean="0">
              <a:latin typeface="幼圆" pitchFamily="49" charset="-122"/>
              <a:ea typeface="幼圆" pitchFamily="49" charset="-122"/>
            </a:rPr>
            <a:t>学生</a:t>
          </a:r>
          <a:endParaRPr lang="zh-CN" altLang="en-US" sz="1800" dirty="0">
            <a:latin typeface="幼圆" pitchFamily="49" charset="-122"/>
            <a:ea typeface="幼圆" pitchFamily="49" charset="-122"/>
          </a:endParaRPr>
        </a:p>
      </dgm:t>
    </dgm:pt>
    <dgm:pt modelId="{1F5C11D0-D134-4D75-8CB0-BB751DE1D309}" type="parTrans" cxnId="{A5AF86F0-470F-4F38-8777-364B8ECC8A58}">
      <dgm:prSet/>
      <dgm:spPr/>
      <dgm:t>
        <a:bodyPr/>
        <a:lstStyle/>
        <a:p>
          <a:endParaRPr lang="zh-CN" altLang="en-US" sz="1800">
            <a:latin typeface="幼圆" pitchFamily="49" charset="-122"/>
            <a:ea typeface="幼圆" pitchFamily="49" charset="-122"/>
          </a:endParaRPr>
        </a:p>
      </dgm:t>
    </dgm:pt>
    <dgm:pt modelId="{61AA10BC-98B0-48D0-8D78-3A81A5048B0D}" type="sibTrans" cxnId="{A5AF86F0-470F-4F38-8777-364B8ECC8A58}">
      <dgm:prSet/>
      <dgm:spPr/>
      <dgm:t>
        <a:bodyPr/>
        <a:lstStyle/>
        <a:p>
          <a:endParaRPr lang="zh-CN" altLang="en-US" sz="1800">
            <a:latin typeface="幼圆" pitchFamily="49" charset="-122"/>
            <a:ea typeface="幼圆" pitchFamily="49" charset="-122"/>
          </a:endParaRPr>
        </a:p>
      </dgm:t>
    </dgm:pt>
    <dgm:pt modelId="{FF6E67B3-A191-4A49-B02C-014873FB7F83}">
      <dgm:prSet phldrT="[文本]" custT="1"/>
      <dgm:spPr/>
      <dgm:t>
        <a:bodyPr/>
        <a:lstStyle/>
        <a:p>
          <a:r>
            <a:rPr lang="zh-CN" altLang="en-US" sz="1800" dirty="0" smtClean="0">
              <a:latin typeface="幼圆" pitchFamily="49" charset="-122"/>
              <a:ea typeface="幼圆" pitchFamily="49" charset="-122"/>
            </a:rPr>
            <a:t>处室</a:t>
          </a:r>
          <a:endParaRPr lang="zh-CN" altLang="en-US" sz="1800" dirty="0">
            <a:latin typeface="幼圆" pitchFamily="49" charset="-122"/>
            <a:ea typeface="幼圆" pitchFamily="49" charset="-122"/>
          </a:endParaRPr>
        </a:p>
      </dgm:t>
    </dgm:pt>
    <dgm:pt modelId="{64E5AFE0-EDE5-4C0B-90CD-F1A2447A2149}" type="parTrans" cxnId="{474EE6E4-2DFF-4BBE-BBCB-B489FB0A3D20}">
      <dgm:prSet/>
      <dgm:spPr/>
      <dgm:t>
        <a:bodyPr/>
        <a:lstStyle/>
        <a:p>
          <a:endParaRPr lang="zh-CN" altLang="en-US" sz="1800">
            <a:latin typeface="幼圆" pitchFamily="49" charset="-122"/>
            <a:ea typeface="幼圆" pitchFamily="49" charset="-122"/>
          </a:endParaRPr>
        </a:p>
      </dgm:t>
    </dgm:pt>
    <dgm:pt modelId="{137C1051-FEF9-4640-9010-B52DDB05FCCF}" type="sibTrans" cxnId="{474EE6E4-2DFF-4BBE-BBCB-B489FB0A3D20}">
      <dgm:prSet/>
      <dgm:spPr/>
      <dgm:t>
        <a:bodyPr/>
        <a:lstStyle/>
        <a:p>
          <a:endParaRPr lang="zh-CN" altLang="en-US" sz="1800">
            <a:latin typeface="幼圆" pitchFamily="49" charset="-122"/>
            <a:ea typeface="幼圆" pitchFamily="49" charset="-122"/>
          </a:endParaRPr>
        </a:p>
      </dgm:t>
    </dgm:pt>
    <dgm:pt modelId="{60F8BD93-9722-4133-9224-D98EB17E04B2}">
      <dgm:prSet phldrT="[文本]" custT="1"/>
      <dgm:spPr/>
      <dgm:t>
        <a:bodyPr/>
        <a:lstStyle/>
        <a:p>
          <a:r>
            <a:rPr lang="zh-CN" altLang="en-US" sz="1800" dirty="0" smtClean="0">
              <a:latin typeface="幼圆" pitchFamily="49" charset="-122"/>
              <a:ea typeface="幼圆" pitchFamily="49" charset="-122"/>
            </a:rPr>
            <a:t>职员</a:t>
          </a:r>
          <a:endParaRPr lang="zh-CN" altLang="en-US" sz="1800" dirty="0">
            <a:latin typeface="幼圆" pitchFamily="49" charset="-122"/>
            <a:ea typeface="幼圆" pitchFamily="49" charset="-122"/>
          </a:endParaRPr>
        </a:p>
      </dgm:t>
    </dgm:pt>
    <dgm:pt modelId="{B6C77312-B4EC-405B-805E-D2C75E0C62EE}" type="parTrans" cxnId="{033D1BBC-5A6E-437D-93DE-35DE06DA8CFC}">
      <dgm:prSet/>
      <dgm:spPr/>
      <dgm:t>
        <a:bodyPr/>
        <a:lstStyle/>
        <a:p>
          <a:endParaRPr lang="zh-CN" altLang="en-US" sz="1800">
            <a:latin typeface="幼圆" pitchFamily="49" charset="-122"/>
            <a:ea typeface="幼圆" pitchFamily="49" charset="-122"/>
          </a:endParaRPr>
        </a:p>
      </dgm:t>
    </dgm:pt>
    <dgm:pt modelId="{75A6AA9E-2CFB-4AE9-A3DD-D24DADD3C3E0}" type="sibTrans" cxnId="{033D1BBC-5A6E-437D-93DE-35DE06DA8CFC}">
      <dgm:prSet/>
      <dgm:spPr/>
      <dgm:t>
        <a:bodyPr/>
        <a:lstStyle/>
        <a:p>
          <a:endParaRPr lang="zh-CN" altLang="en-US" sz="1800">
            <a:latin typeface="幼圆" pitchFamily="49" charset="-122"/>
            <a:ea typeface="幼圆" pitchFamily="49" charset="-122"/>
          </a:endParaRPr>
        </a:p>
      </dgm:t>
    </dgm:pt>
    <dgm:pt modelId="{BF24EAD2-F41A-4AC8-9A7F-42EAD5C55F07}" type="pres">
      <dgm:prSet presAssocID="{D3D8BF7B-3FA1-4AD6-AA65-B1538C74B14A}" presName="hierChild1" presStyleCnt="0">
        <dgm:presLayoutVars>
          <dgm:chPref val="1"/>
          <dgm:dir/>
          <dgm:animOne val="branch"/>
          <dgm:animLvl val="lvl"/>
          <dgm:resizeHandles/>
        </dgm:presLayoutVars>
      </dgm:prSet>
      <dgm:spPr/>
      <dgm:t>
        <a:bodyPr/>
        <a:lstStyle/>
        <a:p>
          <a:endParaRPr lang="zh-CN" altLang="en-US"/>
        </a:p>
      </dgm:t>
    </dgm:pt>
    <dgm:pt modelId="{8F008104-650D-451A-8299-F0099CC34A9C}" type="pres">
      <dgm:prSet presAssocID="{07AFD694-6B41-4E68-BF5F-639F96AD3CAD}" presName="hierRoot1" presStyleCnt="0"/>
      <dgm:spPr/>
    </dgm:pt>
    <dgm:pt modelId="{13B50034-5019-4296-A3F5-72F7A86ED6BF}" type="pres">
      <dgm:prSet presAssocID="{07AFD694-6B41-4E68-BF5F-639F96AD3CAD}" presName="composite" presStyleCnt="0"/>
      <dgm:spPr/>
    </dgm:pt>
    <dgm:pt modelId="{3EEEE960-BCD8-4036-AD4E-82520C0A835F}" type="pres">
      <dgm:prSet presAssocID="{07AFD694-6B41-4E68-BF5F-639F96AD3CAD}" presName="background" presStyleLbl="node0" presStyleIdx="0" presStyleCnt="1"/>
      <dgm:spPr>
        <a:effectLst/>
      </dgm:spPr>
    </dgm:pt>
    <dgm:pt modelId="{3C7FFC40-E313-4399-A1CD-370AB048075F}" type="pres">
      <dgm:prSet presAssocID="{07AFD694-6B41-4E68-BF5F-639F96AD3CAD}" presName="text" presStyleLbl="fgAcc0" presStyleIdx="0" presStyleCnt="1" custLinFactNeighborY="-2903">
        <dgm:presLayoutVars>
          <dgm:chPref val="3"/>
        </dgm:presLayoutVars>
      </dgm:prSet>
      <dgm:spPr/>
      <dgm:t>
        <a:bodyPr/>
        <a:lstStyle/>
        <a:p>
          <a:endParaRPr lang="zh-CN" altLang="en-US"/>
        </a:p>
      </dgm:t>
    </dgm:pt>
    <dgm:pt modelId="{63733064-57A7-4A4A-B3C3-7F213CB323D3}" type="pres">
      <dgm:prSet presAssocID="{07AFD694-6B41-4E68-BF5F-639F96AD3CAD}" presName="hierChild2" presStyleCnt="0"/>
      <dgm:spPr/>
    </dgm:pt>
    <dgm:pt modelId="{AAEB5F3B-E2C6-41EC-B953-F848B0DFEA55}" type="pres">
      <dgm:prSet presAssocID="{1FF9DF6B-BD7A-4BD4-878E-12DF9F940C75}" presName="Name10" presStyleLbl="parChTrans1D2" presStyleIdx="0" presStyleCnt="2"/>
      <dgm:spPr/>
      <dgm:t>
        <a:bodyPr/>
        <a:lstStyle/>
        <a:p>
          <a:endParaRPr lang="zh-CN" altLang="en-US"/>
        </a:p>
      </dgm:t>
    </dgm:pt>
    <dgm:pt modelId="{311A7275-0657-4C56-B988-0C081B8D9B27}" type="pres">
      <dgm:prSet presAssocID="{7CD39F4A-B605-43AF-A103-8DD451057CBE}" presName="hierRoot2" presStyleCnt="0"/>
      <dgm:spPr/>
    </dgm:pt>
    <dgm:pt modelId="{2C40ABDA-35FB-449A-808B-8EC5CDB32D29}" type="pres">
      <dgm:prSet presAssocID="{7CD39F4A-B605-43AF-A103-8DD451057CBE}" presName="composite2" presStyleCnt="0"/>
      <dgm:spPr/>
    </dgm:pt>
    <dgm:pt modelId="{79F1B384-8A11-47B9-A6A0-8874463109FD}" type="pres">
      <dgm:prSet presAssocID="{7CD39F4A-B605-43AF-A103-8DD451057CBE}" presName="background2" presStyleLbl="node2" presStyleIdx="0" presStyleCnt="2"/>
      <dgm:spPr/>
    </dgm:pt>
    <dgm:pt modelId="{3576A1F7-9FD2-4A3F-8C13-2E9472B698E7}" type="pres">
      <dgm:prSet presAssocID="{7CD39F4A-B605-43AF-A103-8DD451057CBE}" presName="text2" presStyleLbl="fgAcc2" presStyleIdx="0" presStyleCnt="2">
        <dgm:presLayoutVars>
          <dgm:chPref val="3"/>
        </dgm:presLayoutVars>
      </dgm:prSet>
      <dgm:spPr/>
      <dgm:t>
        <a:bodyPr/>
        <a:lstStyle/>
        <a:p>
          <a:endParaRPr lang="zh-CN" altLang="en-US"/>
        </a:p>
      </dgm:t>
    </dgm:pt>
    <dgm:pt modelId="{C17C1732-9254-4D7A-A194-5608B4555C37}" type="pres">
      <dgm:prSet presAssocID="{7CD39F4A-B605-43AF-A103-8DD451057CBE}" presName="hierChild3" presStyleCnt="0"/>
      <dgm:spPr/>
    </dgm:pt>
    <dgm:pt modelId="{0EE28ED9-4776-4EF0-B102-BACF1AA1638F}" type="pres">
      <dgm:prSet presAssocID="{370328C6-58D3-4C76-8027-D4B038CF9917}" presName="Name17" presStyleLbl="parChTrans1D3" presStyleIdx="0" presStyleCnt="3"/>
      <dgm:spPr/>
      <dgm:t>
        <a:bodyPr/>
        <a:lstStyle/>
        <a:p>
          <a:endParaRPr lang="zh-CN" altLang="en-US"/>
        </a:p>
      </dgm:t>
    </dgm:pt>
    <dgm:pt modelId="{D1C8D3A9-A9F7-4F36-8F01-35B73B12DB94}" type="pres">
      <dgm:prSet presAssocID="{CE9D84F3-A30B-4F21-BF1F-06FCFF29D6BE}" presName="hierRoot3" presStyleCnt="0"/>
      <dgm:spPr/>
    </dgm:pt>
    <dgm:pt modelId="{ABD06510-88DA-4E60-862D-AFCD7B164BAF}" type="pres">
      <dgm:prSet presAssocID="{CE9D84F3-A30B-4F21-BF1F-06FCFF29D6BE}" presName="composite3" presStyleCnt="0"/>
      <dgm:spPr/>
    </dgm:pt>
    <dgm:pt modelId="{E3C237B0-F5A7-4A3F-9E13-533144FAC8F7}" type="pres">
      <dgm:prSet presAssocID="{CE9D84F3-A30B-4F21-BF1F-06FCFF29D6BE}" presName="background3" presStyleLbl="node3" presStyleIdx="0" presStyleCnt="3"/>
      <dgm:spPr/>
    </dgm:pt>
    <dgm:pt modelId="{D987B381-3422-4AA6-86C1-89443AC41368}" type="pres">
      <dgm:prSet presAssocID="{CE9D84F3-A30B-4F21-BF1F-06FCFF29D6BE}" presName="text3" presStyleLbl="fgAcc3" presStyleIdx="0" presStyleCnt="3">
        <dgm:presLayoutVars>
          <dgm:chPref val="3"/>
        </dgm:presLayoutVars>
      </dgm:prSet>
      <dgm:spPr/>
      <dgm:t>
        <a:bodyPr/>
        <a:lstStyle/>
        <a:p>
          <a:endParaRPr lang="zh-CN" altLang="en-US"/>
        </a:p>
      </dgm:t>
    </dgm:pt>
    <dgm:pt modelId="{2E5B7F6A-81D0-4FB5-84E7-A108E60AC83C}" type="pres">
      <dgm:prSet presAssocID="{CE9D84F3-A30B-4F21-BF1F-06FCFF29D6BE}" presName="hierChild4" presStyleCnt="0"/>
      <dgm:spPr/>
    </dgm:pt>
    <dgm:pt modelId="{42609E62-1DA6-4F7B-B69F-E649AD669F88}" type="pres">
      <dgm:prSet presAssocID="{1F5C11D0-D134-4D75-8CB0-BB751DE1D309}" presName="Name17" presStyleLbl="parChTrans1D3" presStyleIdx="1" presStyleCnt="3"/>
      <dgm:spPr/>
      <dgm:t>
        <a:bodyPr/>
        <a:lstStyle/>
        <a:p>
          <a:endParaRPr lang="zh-CN" altLang="en-US"/>
        </a:p>
      </dgm:t>
    </dgm:pt>
    <dgm:pt modelId="{FF0639A3-9196-46A1-B020-342FACF5DE30}" type="pres">
      <dgm:prSet presAssocID="{8285114C-3D5B-4C3C-ABA9-B8D931FEB7CB}" presName="hierRoot3" presStyleCnt="0"/>
      <dgm:spPr/>
    </dgm:pt>
    <dgm:pt modelId="{F146EB61-99D0-4DD4-A3F0-334179534CB1}" type="pres">
      <dgm:prSet presAssocID="{8285114C-3D5B-4C3C-ABA9-B8D931FEB7CB}" presName="composite3" presStyleCnt="0"/>
      <dgm:spPr/>
    </dgm:pt>
    <dgm:pt modelId="{57365546-B8EB-464D-91F5-3E6D8FB0880D}" type="pres">
      <dgm:prSet presAssocID="{8285114C-3D5B-4C3C-ABA9-B8D931FEB7CB}" presName="background3" presStyleLbl="node3" presStyleIdx="1" presStyleCnt="3"/>
      <dgm:spPr/>
    </dgm:pt>
    <dgm:pt modelId="{A8360350-D294-4DBF-90E3-7BA5894022DB}" type="pres">
      <dgm:prSet presAssocID="{8285114C-3D5B-4C3C-ABA9-B8D931FEB7CB}" presName="text3" presStyleLbl="fgAcc3" presStyleIdx="1" presStyleCnt="3">
        <dgm:presLayoutVars>
          <dgm:chPref val="3"/>
        </dgm:presLayoutVars>
      </dgm:prSet>
      <dgm:spPr/>
      <dgm:t>
        <a:bodyPr/>
        <a:lstStyle/>
        <a:p>
          <a:endParaRPr lang="zh-CN" altLang="en-US"/>
        </a:p>
      </dgm:t>
    </dgm:pt>
    <dgm:pt modelId="{76A4A8AA-0641-47FA-9799-3041D8038259}" type="pres">
      <dgm:prSet presAssocID="{8285114C-3D5B-4C3C-ABA9-B8D931FEB7CB}" presName="hierChild4" presStyleCnt="0"/>
      <dgm:spPr/>
    </dgm:pt>
    <dgm:pt modelId="{32175224-3CDA-443D-A325-7E2467911ADA}" type="pres">
      <dgm:prSet presAssocID="{64E5AFE0-EDE5-4C0B-90CD-F1A2447A2149}" presName="Name10" presStyleLbl="parChTrans1D2" presStyleIdx="1" presStyleCnt="2"/>
      <dgm:spPr/>
      <dgm:t>
        <a:bodyPr/>
        <a:lstStyle/>
        <a:p>
          <a:endParaRPr lang="zh-CN" altLang="en-US"/>
        </a:p>
      </dgm:t>
    </dgm:pt>
    <dgm:pt modelId="{28E7AF80-1B8D-4E28-8E63-F2BD11118953}" type="pres">
      <dgm:prSet presAssocID="{FF6E67B3-A191-4A49-B02C-014873FB7F83}" presName="hierRoot2" presStyleCnt="0"/>
      <dgm:spPr/>
    </dgm:pt>
    <dgm:pt modelId="{18A86A3A-493F-41AB-AAA6-AA20421AE487}" type="pres">
      <dgm:prSet presAssocID="{FF6E67B3-A191-4A49-B02C-014873FB7F83}" presName="composite2" presStyleCnt="0"/>
      <dgm:spPr/>
    </dgm:pt>
    <dgm:pt modelId="{58699DEB-1E49-4CFD-B3E3-C374EBCAF42A}" type="pres">
      <dgm:prSet presAssocID="{FF6E67B3-A191-4A49-B02C-014873FB7F83}" presName="background2" presStyleLbl="node2" presStyleIdx="1" presStyleCnt="2"/>
      <dgm:spPr/>
    </dgm:pt>
    <dgm:pt modelId="{A8F606D2-F134-4CC6-AAAB-59AB74404C46}" type="pres">
      <dgm:prSet presAssocID="{FF6E67B3-A191-4A49-B02C-014873FB7F83}" presName="text2" presStyleLbl="fgAcc2" presStyleIdx="1" presStyleCnt="2">
        <dgm:presLayoutVars>
          <dgm:chPref val="3"/>
        </dgm:presLayoutVars>
      </dgm:prSet>
      <dgm:spPr/>
      <dgm:t>
        <a:bodyPr/>
        <a:lstStyle/>
        <a:p>
          <a:endParaRPr lang="zh-CN" altLang="en-US"/>
        </a:p>
      </dgm:t>
    </dgm:pt>
    <dgm:pt modelId="{84BFD6CB-3EA9-46E5-A454-3139C9A21A98}" type="pres">
      <dgm:prSet presAssocID="{FF6E67B3-A191-4A49-B02C-014873FB7F83}" presName="hierChild3" presStyleCnt="0"/>
      <dgm:spPr/>
    </dgm:pt>
    <dgm:pt modelId="{453AA2D8-0B05-4026-A93F-1E845598F709}" type="pres">
      <dgm:prSet presAssocID="{B6C77312-B4EC-405B-805E-D2C75E0C62EE}" presName="Name17" presStyleLbl="parChTrans1D3" presStyleIdx="2" presStyleCnt="3"/>
      <dgm:spPr/>
      <dgm:t>
        <a:bodyPr/>
        <a:lstStyle/>
        <a:p>
          <a:endParaRPr lang="zh-CN" altLang="en-US"/>
        </a:p>
      </dgm:t>
    </dgm:pt>
    <dgm:pt modelId="{1746AB7E-C11D-4088-859D-2E92ADB12509}" type="pres">
      <dgm:prSet presAssocID="{60F8BD93-9722-4133-9224-D98EB17E04B2}" presName="hierRoot3" presStyleCnt="0"/>
      <dgm:spPr/>
    </dgm:pt>
    <dgm:pt modelId="{60E00167-7B0E-4961-9B86-939FD21BC345}" type="pres">
      <dgm:prSet presAssocID="{60F8BD93-9722-4133-9224-D98EB17E04B2}" presName="composite3" presStyleCnt="0"/>
      <dgm:spPr/>
    </dgm:pt>
    <dgm:pt modelId="{3E86CCCD-4FBB-4C25-B120-09839DD95428}" type="pres">
      <dgm:prSet presAssocID="{60F8BD93-9722-4133-9224-D98EB17E04B2}" presName="background3" presStyleLbl="node3" presStyleIdx="2" presStyleCnt="3"/>
      <dgm:spPr/>
    </dgm:pt>
    <dgm:pt modelId="{FDCE0C16-79E8-4022-9250-A10FFDAFFB89}" type="pres">
      <dgm:prSet presAssocID="{60F8BD93-9722-4133-9224-D98EB17E04B2}" presName="text3" presStyleLbl="fgAcc3" presStyleIdx="2" presStyleCnt="3" custLinFactNeighborX="8100" custLinFactNeighborY="-115">
        <dgm:presLayoutVars>
          <dgm:chPref val="3"/>
        </dgm:presLayoutVars>
      </dgm:prSet>
      <dgm:spPr/>
      <dgm:t>
        <a:bodyPr/>
        <a:lstStyle/>
        <a:p>
          <a:endParaRPr lang="zh-CN" altLang="en-US"/>
        </a:p>
      </dgm:t>
    </dgm:pt>
    <dgm:pt modelId="{109BD0FE-951B-4F94-A891-6953FE19C70F}" type="pres">
      <dgm:prSet presAssocID="{60F8BD93-9722-4133-9224-D98EB17E04B2}" presName="hierChild4" presStyleCnt="0"/>
      <dgm:spPr/>
    </dgm:pt>
  </dgm:ptLst>
  <dgm:cxnLst>
    <dgm:cxn modelId="{AFF0E557-54A7-4CB0-9396-BCE4B866F246}" type="presOf" srcId="{FF6E67B3-A191-4A49-B02C-014873FB7F83}" destId="{A8F606D2-F134-4CC6-AAAB-59AB74404C46}" srcOrd="0" destOrd="0" presId="urn:microsoft.com/office/officeart/2005/8/layout/hierarchy1"/>
    <dgm:cxn modelId="{033D1BBC-5A6E-437D-93DE-35DE06DA8CFC}" srcId="{FF6E67B3-A191-4A49-B02C-014873FB7F83}" destId="{60F8BD93-9722-4133-9224-D98EB17E04B2}" srcOrd="0" destOrd="0" parTransId="{B6C77312-B4EC-405B-805E-D2C75E0C62EE}" sibTransId="{75A6AA9E-2CFB-4AE9-A3DD-D24DADD3C3E0}"/>
    <dgm:cxn modelId="{48EDD7D8-4499-427F-A43D-1522AC2E38F9}" type="presOf" srcId="{8285114C-3D5B-4C3C-ABA9-B8D931FEB7CB}" destId="{A8360350-D294-4DBF-90E3-7BA5894022DB}" srcOrd="0" destOrd="0" presId="urn:microsoft.com/office/officeart/2005/8/layout/hierarchy1"/>
    <dgm:cxn modelId="{1A410C87-09B9-4B0D-8894-0D69F0DCBD8E}" srcId="{07AFD694-6B41-4E68-BF5F-639F96AD3CAD}" destId="{7CD39F4A-B605-43AF-A103-8DD451057CBE}" srcOrd="0" destOrd="0" parTransId="{1FF9DF6B-BD7A-4BD4-878E-12DF9F940C75}" sibTransId="{720153B0-8F24-414E-8BB8-C96ADC3D6BA2}"/>
    <dgm:cxn modelId="{CF8D2608-4D35-44DB-85F0-D2117C39F952}" type="presOf" srcId="{D3D8BF7B-3FA1-4AD6-AA65-B1538C74B14A}" destId="{BF24EAD2-F41A-4AC8-9A7F-42EAD5C55F07}" srcOrd="0" destOrd="0" presId="urn:microsoft.com/office/officeart/2005/8/layout/hierarchy1"/>
    <dgm:cxn modelId="{CFF61170-39EB-4D0C-AAD1-C45397C0C035}" type="presOf" srcId="{64E5AFE0-EDE5-4C0B-90CD-F1A2447A2149}" destId="{32175224-3CDA-443D-A325-7E2467911ADA}" srcOrd="0" destOrd="0" presId="urn:microsoft.com/office/officeart/2005/8/layout/hierarchy1"/>
    <dgm:cxn modelId="{E1FBA1F8-6D54-4A75-9154-FF1CB8D442AF}" type="presOf" srcId="{1F5C11D0-D134-4D75-8CB0-BB751DE1D309}" destId="{42609E62-1DA6-4F7B-B69F-E649AD669F88}" srcOrd="0" destOrd="0" presId="urn:microsoft.com/office/officeart/2005/8/layout/hierarchy1"/>
    <dgm:cxn modelId="{38915744-3E1B-454C-A575-BE28C1BD0429}" srcId="{D3D8BF7B-3FA1-4AD6-AA65-B1538C74B14A}" destId="{07AFD694-6B41-4E68-BF5F-639F96AD3CAD}" srcOrd="0" destOrd="0" parTransId="{31EFB790-B76C-4777-9D11-139553A593B1}" sibTransId="{DDC5FC48-4DF8-4EFB-8BC9-B25BE8FE5030}"/>
    <dgm:cxn modelId="{8C350A3E-59B7-43B5-9F4B-69E3DA0CAF23}" type="presOf" srcId="{CE9D84F3-A30B-4F21-BF1F-06FCFF29D6BE}" destId="{D987B381-3422-4AA6-86C1-89443AC41368}" srcOrd="0" destOrd="0" presId="urn:microsoft.com/office/officeart/2005/8/layout/hierarchy1"/>
    <dgm:cxn modelId="{C22E6F42-832A-437D-8521-7BF9D1C4B73C}" type="presOf" srcId="{1FF9DF6B-BD7A-4BD4-878E-12DF9F940C75}" destId="{AAEB5F3B-E2C6-41EC-B953-F848B0DFEA55}" srcOrd="0" destOrd="0" presId="urn:microsoft.com/office/officeart/2005/8/layout/hierarchy1"/>
    <dgm:cxn modelId="{A6799766-37E0-4606-968B-9AC19DE39AC1}" type="presOf" srcId="{B6C77312-B4EC-405B-805E-D2C75E0C62EE}" destId="{453AA2D8-0B05-4026-A93F-1E845598F709}" srcOrd="0" destOrd="0" presId="urn:microsoft.com/office/officeart/2005/8/layout/hierarchy1"/>
    <dgm:cxn modelId="{5C859A2C-7977-4692-82A3-508D8771B8FA}" type="presOf" srcId="{7CD39F4A-B605-43AF-A103-8DD451057CBE}" destId="{3576A1F7-9FD2-4A3F-8C13-2E9472B698E7}" srcOrd="0" destOrd="0" presId="urn:microsoft.com/office/officeart/2005/8/layout/hierarchy1"/>
    <dgm:cxn modelId="{A5AF86F0-470F-4F38-8777-364B8ECC8A58}" srcId="{7CD39F4A-B605-43AF-A103-8DD451057CBE}" destId="{8285114C-3D5B-4C3C-ABA9-B8D931FEB7CB}" srcOrd="1" destOrd="0" parTransId="{1F5C11D0-D134-4D75-8CB0-BB751DE1D309}" sibTransId="{61AA10BC-98B0-48D0-8D78-3A81A5048B0D}"/>
    <dgm:cxn modelId="{474EE6E4-2DFF-4BBE-BBCB-B489FB0A3D20}" srcId="{07AFD694-6B41-4E68-BF5F-639F96AD3CAD}" destId="{FF6E67B3-A191-4A49-B02C-014873FB7F83}" srcOrd="1" destOrd="0" parTransId="{64E5AFE0-EDE5-4C0B-90CD-F1A2447A2149}" sibTransId="{137C1051-FEF9-4640-9010-B52DDB05FCCF}"/>
    <dgm:cxn modelId="{A38BF1C9-F56D-4E01-9384-ED10AFB3813E}" srcId="{7CD39F4A-B605-43AF-A103-8DD451057CBE}" destId="{CE9D84F3-A30B-4F21-BF1F-06FCFF29D6BE}" srcOrd="0" destOrd="0" parTransId="{370328C6-58D3-4C76-8027-D4B038CF9917}" sibTransId="{805904BF-D68C-430A-A613-EC2208DA23CB}"/>
    <dgm:cxn modelId="{4EC83CA7-55BD-4882-B7C4-8BED5B4ECFAE}" type="presOf" srcId="{370328C6-58D3-4C76-8027-D4B038CF9917}" destId="{0EE28ED9-4776-4EF0-B102-BACF1AA1638F}" srcOrd="0" destOrd="0" presId="urn:microsoft.com/office/officeart/2005/8/layout/hierarchy1"/>
    <dgm:cxn modelId="{25460A30-F010-4E94-8B26-B803B7BBB1DD}" type="presOf" srcId="{07AFD694-6B41-4E68-BF5F-639F96AD3CAD}" destId="{3C7FFC40-E313-4399-A1CD-370AB048075F}" srcOrd="0" destOrd="0" presId="urn:microsoft.com/office/officeart/2005/8/layout/hierarchy1"/>
    <dgm:cxn modelId="{A9125BD7-4A1F-4734-822B-C0109426DB5A}" type="presOf" srcId="{60F8BD93-9722-4133-9224-D98EB17E04B2}" destId="{FDCE0C16-79E8-4022-9250-A10FFDAFFB89}" srcOrd="0" destOrd="0" presId="urn:microsoft.com/office/officeart/2005/8/layout/hierarchy1"/>
    <dgm:cxn modelId="{CC095DEF-2D20-4220-9310-1C6D7D22E878}" type="presParOf" srcId="{BF24EAD2-F41A-4AC8-9A7F-42EAD5C55F07}" destId="{8F008104-650D-451A-8299-F0099CC34A9C}" srcOrd="0" destOrd="0" presId="urn:microsoft.com/office/officeart/2005/8/layout/hierarchy1"/>
    <dgm:cxn modelId="{D8677E20-7577-4EB5-921B-39B427650A71}" type="presParOf" srcId="{8F008104-650D-451A-8299-F0099CC34A9C}" destId="{13B50034-5019-4296-A3F5-72F7A86ED6BF}" srcOrd="0" destOrd="0" presId="urn:microsoft.com/office/officeart/2005/8/layout/hierarchy1"/>
    <dgm:cxn modelId="{BD049F13-39E7-4A90-8FD5-906A6DED0008}" type="presParOf" srcId="{13B50034-5019-4296-A3F5-72F7A86ED6BF}" destId="{3EEEE960-BCD8-4036-AD4E-82520C0A835F}" srcOrd="0" destOrd="0" presId="urn:microsoft.com/office/officeart/2005/8/layout/hierarchy1"/>
    <dgm:cxn modelId="{A6D1309D-F131-450F-B45B-3D521692D1FA}" type="presParOf" srcId="{13B50034-5019-4296-A3F5-72F7A86ED6BF}" destId="{3C7FFC40-E313-4399-A1CD-370AB048075F}" srcOrd="1" destOrd="0" presId="urn:microsoft.com/office/officeart/2005/8/layout/hierarchy1"/>
    <dgm:cxn modelId="{70D20F0E-1284-4575-863F-E9625A6EA8ED}" type="presParOf" srcId="{8F008104-650D-451A-8299-F0099CC34A9C}" destId="{63733064-57A7-4A4A-B3C3-7F213CB323D3}" srcOrd="1" destOrd="0" presId="urn:microsoft.com/office/officeart/2005/8/layout/hierarchy1"/>
    <dgm:cxn modelId="{559C13FF-51A6-46C3-A9C7-2AFB431B1F9B}" type="presParOf" srcId="{63733064-57A7-4A4A-B3C3-7F213CB323D3}" destId="{AAEB5F3B-E2C6-41EC-B953-F848B0DFEA55}" srcOrd="0" destOrd="0" presId="urn:microsoft.com/office/officeart/2005/8/layout/hierarchy1"/>
    <dgm:cxn modelId="{78EBB615-2B07-4398-AAAC-F8D0ECE49D58}" type="presParOf" srcId="{63733064-57A7-4A4A-B3C3-7F213CB323D3}" destId="{311A7275-0657-4C56-B988-0C081B8D9B27}" srcOrd="1" destOrd="0" presId="urn:microsoft.com/office/officeart/2005/8/layout/hierarchy1"/>
    <dgm:cxn modelId="{046A127D-B125-4AF8-8441-713D2FF3A81E}" type="presParOf" srcId="{311A7275-0657-4C56-B988-0C081B8D9B27}" destId="{2C40ABDA-35FB-449A-808B-8EC5CDB32D29}" srcOrd="0" destOrd="0" presId="urn:microsoft.com/office/officeart/2005/8/layout/hierarchy1"/>
    <dgm:cxn modelId="{5644696F-730F-4B2B-BED5-F71DDA902B6C}" type="presParOf" srcId="{2C40ABDA-35FB-449A-808B-8EC5CDB32D29}" destId="{79F1B384-8A11-47B9-A6A0-8874463109FD}" srcOrd="0" destOrd="0" presId="urn:microsoft.com/office/officeart/2005/8/layout/hierarchy1"/>
    <dgm:cxn modelId="{C475C5D1-D99E-40D0-8082-C1118364BBC2}" type="presParOf" srcId="{2C40ABDA-35FB-449A-808B-8EC5CDB32D29}" destId="{3576A1F7-9FD2-4A3F-8C13-2E9472B698E7}" srcOrd="1" destOrd="0" presId="urn:microsoft.com/office/officeart/2005/8/layout/hierarchy1"/>
    <dgm:cxn modelId="{9D468676-D0CC-4638-9980-C9FDFDE8B57C}" type="presParOf" srcId="{311A7275-0657-4C56-B988-0C081B8D9B27}" destId="{C17C1732-9254-4D7A-A194-5608B4555C37}" srcOrd="1" destOrd="0" presId="urn:microsoft.com/office/officeart/2005/8/layout/hierarchy1"/>
    <dgm:cxn modelId="{068BFA2B-7FF0-4DE4-AD96-05CF0CFC7906}" type="presParOf" srcId="{C17C1732-9254-4D7A-A194-5608B4555C37}" destId="{0EE28ED9-4776-4EF0-B102-BACF1AA1638F}" srcOrd="0" destOrd="0" presId="urn:microsoft.com/office/officeart/2005/8/layout/hierarchy1"/>
    <dgm:cxn modelId="{56D893D1-5ADB-4A0D-8E58-FCC44B8DE4BB}" type="presParOf" srcId="{C17C1732-9254-4D7A-A194-5608B4555C37}" destId="{D1C8D3A9-A9F7-4F36-8F01-35B73B12DB94}" srcOrd="1" destOrd="0" presId="urn:microsoft.com/office/officeart/2005/8/layout/hierarchy1"/>
    <dgm:cxn modelId="{31299D05-6915-4BD1-A705-DB0CE0FBE6B8}" type="presParOf" srcId="{D1C8D3A9-A9F7-4F36-8F01-35B73B12DB94}" destId="{ABD06510-88DA-4E60-862D-AFCD7B164BAF}" srcOrd="0" destOrd="0" presId="urn:microsoft.com/office/officeart/2005/8/layout/hierarchy1"/>
    <dgm:cxn modelId="{FC41AF33-A626-4AD2-8560-6C20D7F83DDA}" type="presParOf" srcId="{ABD06510-88DA-4E60-862D-AFCD7B164BAF}" destId="{E3C237B0-F5A7-4A3F-9E13-533144FAC8F7}" srcOrd="0" destOrd="0" presId="urn:microsoft.com/office/officeart/2005/8/layout/hierarchy1"/>
    <dgm:cxn modelId="{AE801397-DB88-45D2-ABE1-9240E6CEA981}" type="presParOf" srcId="{ABD06510-88DA-4E60-862D-AFCD7B164BAF}" destId="{D987B381-3422-4AA6-86C1-89443AC41368}" srcOrd="1" destOrd="0" presId="urn:microsoft.com/office/officeart/2005/8/layout/hierarchy1"/>
    <dgm:cxn modelId="{E10846A4-A0FC-4B80-BDBB-800309562BC9}" type="presParOf" srcId="{D1C8D3A9-A9F7-4F36-8F01-35B73B12DB94}" destId="{2E5B7F6A-81D0-4FB5-84E7-A108E60AC83C}" srcOrd="1" destOrd="0" presId="urn:microsoft.com/office/officeart/2005/8/layout/hierarchy1"/>
    <dgm:cxn modelId="{25C82501-BDD0-4967-B47F-27C3BEFC67F8}" type="presParOf" srcId="{C17C1732-9254-4D7A-A194-5608B4555C37}" destId="{42609E62-1DA6-4F7B-B69F-E649AD669F88}" srcOrd="2" destOrd="0" presId="urn:microsoft.com/office/officeart/2005/8/layout/hierarchy1"/>
    <dgm:cxn modelId="{C1AB956A-14EB-43A1-97E1-EC0A0FFA477D}" type="presParOf" srcId="{C17C1732-9254-4D7A-A194-5608B4555C37}" destId="{FF0639A3-9196-46A1-B020-342FACF5DE30}" srcOrd="3" destOrd="0" presId="urn:microsoft.com/office/officeart/2005/8/layout/hierarchy1"/>
    <dgm:cxn modelId="{66267B7D-CB57-45D9-8405-C45F8CAB3B3C}" type="presParOf" srcId="{FF0639A3-9196-46A1-B020-342FACF5DE30}" destId="{F146EB61-99D0-4DD4-A3F0-334179534CB1}" srcOrd="0" destOrd="0" presId="urn:microsoft.com/office/officeart/2005/8/layout/hierarchy1"/>
    <dgm:cxn modelId="{220BA623-C0B7-4669-88C0-1808CE938E9B}" type="presParOf" srcId="{F146EB61-99D0-4DD4-A3F0-334179534CB1}" destId="{57365546-B8EB-464D-91F5-3E6D8FB0880D}" srcOrd="0" destOrd="0" presId="urn:microsoft.com/office/officeart/2005/8/layout/hierarchy1"/>
    <dgm:cxn modelId="{39273B00-B6AA-4CDE-9F65-42B90D851F05}" type="presParOf" srcId="{F146EB61-99D0-4DD4-A3F0-334179534CB1}" destId="{A8360350-D294-4DBF-90E3-7BA5894022DB}" srcOrd="1" destOrd="0" presId="urn:microsoft.com/office/officeart/2005/8/layout/hierarchy1"/>
    <dgm:cxn modelId="{E9F2FEC1-C2AA-4E54-BC6A-5811273B352C}" type="presParOf" srcId="{FF0639A3-9196-46A1-B020-342FACF5DE30}" destId="{76A4A8AA-0641-47FA-9799-3041D8038259}" srcOrd="1" destOrd="0" presId="urn:microsoft.com/office/officeart/2005/8/layout/hierarchy1"/>
    <dgm:cxn modelId="{90283254-38C4-4692-9702-3B39BDB665C2}" type="presParOf" srcId="{63733064-57A7-4A4A-B3C3-7F213CB323D3}" destId="{32175224-3CDA-443D-A325-7E2467911ADA}" srcOrd="2" destOrd="0" presId="urn:microsoft.com/office/officeart/2005/8/layout/hierarchy1"/>
    <dgm:cxn modelId="{80BB89E0-6FC4-415C-ABBF-D85A0C94DFDC}" type="presParOf" srcId="{63733064-57A7-4A4A-B3C3-7F213CB323D3}" destId="{28E7AF80-1B8D-4E28-8E63-F2BD11118953}" srcOrd="3" destOrd="0" presId="urn:microsoft.com/office/officeart/2005/8/layout/hierarchy1"/>
    <dgm:cxn modelId="{53393B39-63D4-45FE-BBF3-2B96F823D21B}" type="presParOf" srcId="{28E7AF80-1B8D-4E28-8E63-F2BD11118953}" destId="{18A86A3A-493F-41AB-AAA6-AA20421AE487}" srcOrd="0" destOrd="0" presId="urn:microsoft.com/office/officeart/2005/8/layout/hierarchy1"/>
    <dgm:cxn modelId="{EC06C1A1-82F8-406E-8A2B-B0EFF21F6179}" type="presParOf" srcId="{18A86A3A-493F-41AB-AAA6-AA20421AE487}" destId="{58699DEB-1E49-4CFD-B3E3-C374EBCAF42A}" srcOrd="0" destOrd="0" presId="urn:microsoft.com/office/officeart/2005/8/layout/hierarchy1"/>
    <dgm:cxn modelId="{C2923754-5DF2-4DAA-A9B7-7D188111489D}" type="presParOf" srcId="{18A86A3A-493F-41AB-AAA6-AA20421AE487}" destId="{A8F606D2-F134-4CC6-AAAB-59AB74404C46}" srcOrd="1" destOrd="0" presId="urn:microsoft.com/office/officeart/2005/8/layout/hierarchy1"/>
    <dgm:cxn modelId="{B412C871-060E-446C-8253-20A5588C9061}" type="presParOf" srcId="{28E7AF80-1B8D-4E28-8E63-F2BD11118953}" destId="{84BFD6CB-3EA9-46E5-A454-3139C9A21A98}" srcOrd="1" destOrd="0" presId="urn:microsoft.com/office/officeart/2005/8/layout/hierarchy1"/>
    <dgm:cxn modelId="{E4691A39-76D5-46AD-9B06-DD66D6FCC76D}" type="presParOf" srcId="{84BFD6CB-3EA9-46E5-A454-3139C9A21A98}" destId="{453AA2D8-0B05-4026-A93F-1E845598F709}" srcOrd="0" destOrd="0" presId="urn:microsoft.com/office/officeart/2005/8/layout/hierarchy1"/>
    <dgm:cxn modelId="{84FE902E-A281-4E0D-AB46-33930FC613A2}" type="presParOf" srcId="{84BFD6CB-3EA9-46E5-A454-3139C9A21A98}" destId="{1746AB7E-C11D-4088-859D-2E92ADB12509}" srcOrd="1" destOrd="0" presId="urn:microsoft.com/office/officeart/2005/8/layout/hierarchy1"/>
    <dgm:cxn modelId="{832D3BF7-8550-463B-BF85-E473651641EE}" type="presParOf" srcId="{1746AB7E-C11D-4088-859D-2E92ADB12509}" destId="{60E00167-7B0E-4961-9B86-939FD21BC345}" srcOrd="0" destOrd="0" presId="urn:microsoft.com/office/officeart/2005/8/layout/hierarchy1"/>
    <dgm:cxn modelId="{2B95A7CB-B2C2-4CB8-BD96-7D16EAA27E93}" type="presParOf" srcId="{60E00167-7B0E-4961-9B86-939FD21BC345}" destId="{3E86CCCD-4FBB-4C25-B120-09839DD95428}" srcOrd="0" destOrd="0" presId="urn:microsoft.com/office/officeart/2005/8/layout/hierarchy1"/>
    <dgm:cxn modelId="{3024E9FE-79F8-4A9F-86CA-2B2945E11088}" type="presParOf" srcId="{60E00167-7B0E-4961-9B86-939FD21BC345}" destId="{FDCE0C16-79E8-4022-9250-A10FFDAFFB89}" srcOrd="1" destOrd="0" presId="urn:microsoft.com/office/officeart/2005/8/layout/hierarchy1"/>
    <dgm:cxn modelId="{0CB1A0AD-48FB-4318-A979-88DD18E7977E}" type="presParOf" srcId="{1746AB7E-C11D-4088-859D-2E92ADB12509}" destId="{109BD0FE-951B-4F94-A891-6953FE19C7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D8BF7B-3FA1-4AD6-AA65-B1538C74B14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7AFD694-6B41-4E68-BF5F-639F96AD3CAD}">
      <dgm:prSet phldrT="[文本]" custT="1"/>
      <dgm:spPr>
        <a:effectLst>
          <a:outerShdw blurRad="50800" dist="50800" dir="5400000" algn="ctr" rotWithShape="0">
            <a:schemeClr val="bg1"/>
          </a:outerShdw>
        </a:effectLst>
      </dgm:spPr>
      <dgm:t>
        <a:bodyPr/>
        <a:lstStyle/>
        <a:p>
          <a:r>
            <a:rPr lang="zh-CN" altLang="en-US" sz="1800" dirty="0" smtClean="0">
              <a:latin typeface="幼圆" pitchFamily="49" charset="-122"/>
              <a:ea typeface="幼圆" pitchFamily="49" charset="-122"/>
            </a:rPr>
            <a:t>学校</a:t>
          </a:r>
          <a:endParaRPr lang="zh-CN" altLang="en-US" sz="1800" dirty="0">
            <a:latin typeface="幼圆" pitchFamily="49" charset="-122"/>
            <a:ea typeface="幼圆" pitchFamily="49" charset="-122"/>
          </a:endParaRPr>
        </a:p>
      </dgm:t>
    </dgm:pt>
    <dgm:pt modelId="{31EFB790-B76C-4777-9D11-139553A593B1}" type="parTrans" cxnId="{38915744-3E1B-454C-A575-BE28C1BD0429}">
      <dgm:prSet/>
      <dgm:spPr/>
      <dgm:t>
        <a:bodyPr/>
        <a:lstStyle/>
        <a:p>
          <a:endParaRPr lang="zh-CN" altLang="en-US" sz="1800">
            <a:latin typeface="幼圆" pitchFamily="49" charset="-122"/>
            <a:ea typeface="幼圆" pitchFamily="49" charset="-122"/>
          </a:endParaRPr>
        </a:p>
      </dgm:t>
    </dgm:pt>
    <dgm:pt modelId="{DDC5FC48-4DF8-4EFB-8BC9-B25BE8FE5030}" type="sibTrans" cxnId="{38915744-3E1B-454C-A575-BE28C1BD0429}">
      <dgm:prSet/>
      <dgm:spPr/>
      <dgm:t>
        <a:bodyPr/>
        <a:lstStyle/>
        <a:p>
          <a:endParaRPr lang="zh-CN" altLang="en-US" sz="1800">
            <a:latin typeface="幼圆" pitchFamily="49" charset="-122"/>
            <a:ea typeface="幼圆" pitchFamily="49" charset="-122"/>
          </a:endParaRPr>
        </a:p>
      </dgm:t>
    </dgm:pt>
    <dgm:pt modelId="{7CD39F4A-B605-43AF-A103-8DD451057CBE}">
      <dgm:prSet phldrT="[文本]" custT="1"/>
      <dgm:spPr/>
      <dgm:t>
        <a:bodyPr/>
        <a:lstStyle/>
        <a:p>
          <a:r>
            <a:rPr lang="zh-CN" altLang="en-US" sz="1800" dirty="0" smtClean="0">
              <a:latin typeface="幼圆" pitchFamily="49" charset="-122"/>
              <a:ea typeface="幼圆" pitchFamily="49" charset="-122"/>
            </a:rPr>
            <a:t>学院</a:t>
          </a:r>
          <a:endParaRPr lang="zh-CN" altLang="en-US" sz="1800" dirty="0">
            <a:latin typeface="幼圆" pitchFamily="49" charset="-122"/>
            <a:ea typeface="幼圆" pitchFamily="49" charset="-122"/>
          </a:endParaRPr>
        </a:p>
      </dgm:t>
    </dgm:pt>
    <dgm:pt modelId="{1FF9DF6B-BD7A-4BD4-878E-12DF9F940C75}" type="parTrans" cxnId="{1A410C87-09B9-4B0D-8894-0D69F0DCBD8E}">
      <dgm:prSet/>
      <dgm:spPr/>
      <dgm:t>
        <a:bodyPr/>
        <a:lstStyle/>
        <a:p>
          <a:endParaRPr lang="zh-CN" altLang="en-US" sz="1800">
            <a:latin typeface="幼圆" pitchFamily="49" charset="-122"/>
            <a:ea typeface="幼圆" pitchFamily="49" charset="-122"/>
          </a:endParaRPr>
        </a:p>
      </dgm:t>
    </dgm:pt>
    <dgm:pt modelId="{720153B0-8F24-414E-8BB8-C96ADC3D6BA2}" type="sibTrans" cxnId="{1A410C87-09B9-4B0D-8894-0D69F0DCBD8E}">
      <dgm:prSet/>
      <dgm:spPr/>
      <dgm:t>
        <a:bodyPr/>
        <a:lstStyle/>
        <a:p>
          <a:endParaRPr lang="zh-CN" altLang="en-US" sz="1800">
            <a:latin typeface="幼圆" pitchFamily="49" charset="-122"/>
            <a:ea typeface="幼圆" pitchFamily="49" charset="-122"/>
          </a:endParaRPr>
        </a:p>
      </dgm:t>
    </dgm:pt>
    <dgm:pt modelId="{CE9D84F3-A30B-4F21-BF1F-06FCFF29D6BE}">
      <dgm:prSet phldrT="[文本]" custT="1"/>
      <dgm:spPr/>
      <dgm:t>
        <a:bodyPr/>
        <a:lstStyle/>
        <a:p>
          <a:r>
            <a:rPr lang="zh-CN" altLang="en-US" sz="1800" dirty="0" smtClean="0">
              <a:latin typeface="幼圆" pitchFamily="49" charset="-122"/>
              <a:ea typeface="幼圆" pitchFamily="49" charset="-122"/>
            </a:rPr>
            <a:t>教师</a:t>
          </a:r>
          <a:endParaRPr lang="zh-CN" altLang="en-US" sz="1800" dirty="0">
            <a:latin typeface="幼圆" pitchFamily="49" charset="-122"/>
            <a:ea typeface="幼圆" pitchFamily="49" charset="-122"/>
          </a:endParaRPr>
        </a:p>
      </dgm:t>
    </dgm:pt>
    <dgm:pt modelId="{370328C6-58D3-4C76-8027-D4B038CF9917}" type="parTrans" cxnId="{A38BF1C9-F56D-4E01-9384-ED10AFB3813E}">
      <dgm:prSet/>
      <dgm:spPr/>
      <dgm:t>
        <a:bodyPr/>
        <a:lstStyle/>
        <a:p>
          <a:endParaRPr lang="zh-CN" altLang="en-US" sz="1800">
            <a:latin typeface="幼圆" pitchFamily="49" charset="-122"/>
            <a:ea typeface="幼圆" pitchFamily="49" charset="-122"/>
          </a:endParaRPr>
        </a:p>
      </dgm:t>
    </dgm:pt>
    <dgm:pt modelId="{805904BF-D68C-430A-A613-EC2208DA23CB}" type="sibTrans" cxnId="{A38BF1C9-F56D-4E01-9384-ED10AFB3813E}">
      <dgm:prSet/>
      <dgm:spPr/>
      <dgm:t>
        <a:bodyPr/>
        <a:lstStyle/>
        <a:p>
          <a:endParaRPr lang="zh-CN" altLang="en-US" sz="1800">
            <a:latin typeface="幼圆" pitchFamily="49" charset="-122"/>
            <a:ea typeface="幼圆" pitchFamily="49" charset="-122"/>
          </a:endParaRPr>
        </a:p>
      </dgm:t>
    </dgm:pt>
    <dgm:pt modelId="{8285114C-3D5B-4C3C-ABA9-B8D931FEB7CB}">
      <dgm:prSet phldrT="[文本]" custT="1"/>
      <dgm:spPr/>
      <dgm:t>
        <a:bodyPr/>
        <a:lstStyle/>
        <a:p>
          <a:r>
            <a:rPr lang="zh-CN" altLang="en-US" sz="1800" dirty="0" smtClean="0">
              <a:latin typeface="幼圆" pitchFamily="49" charset="-122"/>
              <a:ea typeface="幼圆" pitchFamily="49" charset="-122"/>
            </a:rPr>
            <a:t>学生</a:t>
          </a:r>
          <a:endParaRPr lang="zh-CN" altLang="en-US" sz="1800" dirty="0">
            <a:latin typeface="幼圆" pitchFamily="49" charset="-122"/>
            <a:ea typeface="幼圆" pitchFamily="49" charset="-122"/>
          </a:endParaRPr>
        </a:p>
      </dgm:t>
    </dgm:pt>
    <dgm:pt modelId="{1F5C11D0-D134-4D75-8CB0-BB751DE1D309}" type="parTrans" cxnId="{A5AF86F0-470F-4F38-8777-364B8ECC8A58}">
      <dgm:prSet/>
      <dgm:spPr/>
      <dgm:t>
        <a:bodyPr/>
        <a:lstStyle/>
        <a:p>
          <a:endParaRPr lang="zh-CN" altLang="en-US" sz="1800">
            <a:latin typeface="幼圆" pitchFamily="49" charset="-122"/>
            <a:ea typeface="幼圆" pitchFamily="49" charset="-122"/>
          </a:endParaRPr>
        </a:p>
      </dgm:t>
    </dgm:pt>
    <dgm:pt modelId="{61AA10BC-98B0-48D0-8D78-3A81A5048B0D}" type="sibTrans" cxnId="{A5AF86F0-470F-4F38-8777-364B8ECC8A58}">
      <dgm:prSet/>
      <dgm:spPr/>
      <dgm:t>
        <a:bodyPr/>
        <a:lstStyle/>
        <a:p>
          <a:endParaRPr lang="zh-CN" altLang="en-US" sz="1800">
            <a:latin typeface="幼圆" pitchFamily="49" charset="-122"/>
            <a:ea typeface="幼圆" pitchFamily="49" charset="-122"/>
          </a:endParaRPr>
        </a:p>
      </dgm:t>
    </dgm:pt>
    <dgm:pt modelId="{FF6E67B3-A191-4A49-B02C-014873FB7F83}">
      <dgm:prSet phldrT="[文本]" custT="1"/>
      <dgm:spPr/>
      <dgm:t>
        <a:bodyPr/>
        <a:lstStyle/>
        <a:p>
          <a:r>
            <a:rPr lang="zh-CN" altLang="en-US" sz="1800" dirty="0" smtClean="0">
              <a:latin typeface="幼圆" pitchFamily="49" charset="-122"/>
              <a:ea typeface="幼圆" pitchFamily="49" charset="-122"/>
            </a:rPr>
            <a:t>处室</a:t>
          </a:r>
          <a:endParaRPr lang="zh-CN" altLang="en-US" sz="1800" dirty="0">
            <a:latin typeface="幼圆" pitchFamily="49" charset="-122"/>
            <a:ea typeface="幼圆" pitchFamily="49" charset="-122"/>
          </a:endParaRPr>
        </a:p>
      </dgm:t>
    </dgm:pt>
    <dgm:pt modelId="{64E5AFE0-EDE5-4C0B-90CD-F1A2447A2149}" type="parTrans" cxnId="{474EE6E4-2DFF-4BBE-BBCB-B489FB0A3D20}">
      <dgm:prSet/>
      <dgm:spPr/>
      <dgm:t>
        <a:bodyPr/>
        <a:lstStyle/>
        <a:p>
          <a:endParaRPr lang="zh-CN" altLang="en-US" sz="1800">
            <a:latin typeface="幼圆" pitchFamily="49" charset="-122"/>
            <a:ea typeface="幼圆" pitchFamily="49" charset="-122"/>
          </a:endParaRPr>
        </a:p>
      </dgm:t>
    </dgm:pt>
    <dgm:pt modelId="{137C1051-FEF9-4640-9010-B52DDB05FCCF}" type="sibTrans" cxnId="{474EE6E4-2DFF-4BBE-BBCB-B489FB0A3D20}">
      <dgm:prSet/>
      <dgm:spPr/>
      <dgm:t>
        <a:bodyPr/>
        <a:lstStyle/>
        <a:p>
          <a:endParaRPr lang="zh-CN" altLang="en-US" sz="1800">
            <a:latin typeface="幼圆" pitchFamily="49" charset="-122"/>
            <a:ea typeface="幼圆" pitchFamily="49" charset="-122"/>
          </a:endParaRPr>
        </a:p>
      </dgm:t>
    </dgm:pt>
    <dgm:pt modelId="{60F8BD93-9722-4133-9224-D98EB17E04B2}">
      <dgm:prSet phldrT="[文本]" custT="1"/>
      <dgm:spPr/>
      <dgm:t>
        <a:bodyPr/>
        <a:lstStyle/>
        <a:p>
          <a:r>
            <a:rPr lang="zh-CN" altLang="en-US" sz="1800" dirty="0" smtClean="0">
              <a:latin typeface="幼圆" pitchFamily="49" charset="-122"/>
              <a:ea typeface="幼圆" pitchFamily="49" charset="-122"/>
            </a:rPr>
            <a:t>职员</a:t>
          </a:r>
          <a:endParaRPr lang="zh-CN" altLang="en-US" sz="1800" dirty="0">
            <a:latin typeface="幼圆" pitchFamily="49" charset="-122"/>
            <a:ea typeface="幼圆" pitchFamily="49" charset="-122"/>
          </a:endParaRPr>
        </a:p>
      </dgm:t>
    </dgm:pt>
    <dgm:pt modelId="{B6C77312-B4EC-405B-805E-D2C75E0C62EE}" type="parTrans" cxnId="{033D1BBC-5A6E-437D-93DE-35DE06DA8CFC}">
      <dgm:prSet/>
      <dgm:spPr/>
      <dgm:t>
        <a:bodyPr/>
        <a:lstStyle/>
        <a:p>
          <a:endParaRPr lang="zh-CN" altLang="en-US" sz="1800">
            <a:latin typeface="幼圆" pitchFamily="49" charset="-122"/>
            <a:ea typeface="幼圆" pitchFamily="49" charset="-122"/>
          </a:endParaRPr>
        </a:p>
      </dgm:t>
    </dgm:pt>
    <dgm:pt modelId="{75A6AA9E-2CFB-4AE9-A3DD-D24DADD3C3E0}" type="sibTrans" cxnId="{033D1BBC-5A6E-437D-93DE-35DE06DA8CFC}">
      <dgm:prSet/>
      <dgm:spPr/>
      <dgm:t>
        <a:bodyPr/>
        <a:lstStyle/>
        <a:p>
          <a:endParaRPr lang="zh-CN" altLang="en-US" sz="1800">
            <a:latin typeface="幼圆" pitchFamily="49" charset="-122"/>
            <a:ea typeface="幼圆" pitchFamily="49" charset="-122"/>
          </a:endParaRPr>
        </a:p>
      </dgm:t>
    </dgm:pt>
    <dgm:pt modelId="{BF24EAD2-F41A-4AC8-9A7F-42EAD5C55F07}" type="pres">
      <dgm:prSet presAssocID="{D3D8BF7B-3FA1-4AD6-AA65-B1538C74B14A}" presName="hierChild1" presStyleCnt="0">
        <dgm:presLayoutVars>
          <dgm:chPref val="1"/>
          <dgm:dir/>
          <dgm:animOne val="branch"/>
          <dgm:animLvl val="lvl"/>
          <dgm:resizeHandles/>
        </dgm:presLayoutVars>
      </dgm:prSet>
      <dgm:spPr/>
      <dgm:t>
        <a:bodyPr/>
        <a:lstStyle/>
        <a:p>
          <a:endParaRPr lang="zh-CN" altLang="en-US"/>
        </a:p>
      </dgm:t>
    </dgm:pt>
    <dgm:pt modelId="{8F008104-650D-451A-8299-F0099CC34A9C}" type="pres">
      <dgm:prSet presAssocID="{07AFD694-6B41-4E68-BF5F-639F96AD3CAD}" presName="hierRoot1" presStyleCnt="0"/>
      <dgm:spPr/>
    </dgm:pt>
    <dgm:pt modelId="{13B50034-5019-4296-A3F5-72F7A86ED6BF}" type="pres">
      <dgm:prSet presAssocID="{07AFD694-6B41-4E68-BF5F-639F96AD3CAD}" presName="composite" presStyleCnt="0"/>
      <dgm:spPr/>
    </dgm:pt>
    <dgm:pt modelId="{3EEEE960-BCD8-4036-AD4E-82520C0A835F}" type="pres">
      <dgm:prSet presAssocID="{07AFD694-6B41-4E68-BF5F-639F96AD3CAD}" presName="background" presStyleLbl="node0" presStyleIdx="0" presStyleCnt="1"/>
      <dgm:spPr>
        <a:effectLst/>
      </dgm:spPr>
    </dgm:pt>
    <dgm:pt modelId="{3C7FFC40-E313-4399-A1CD-370AB048075F}" type="pres">
      <dgm:prSet presAssocID="{07AFD694-6B41-4E68-BF5F-639F96AD3CAD}" presName="text" presStyleLbl="fgAcc0" presStyleIdx="0" presStyleCnt="1" custLinFactNeighborY="-2903">
        <dgm:presLayoutVars>
          <dgm:chPref val="3"/>
        </dgm:presLayoutVars>
      </dgm:prSet>
      <dgm:spPr/>
      <dgm:t>
        <a:bodyPr/>
        <a:lstStyle/>
        <a:p>
          <a:endParaRPr lang="zh-CN" altLang="en-US"/>
        </a:p>
      </dgm:t>
    </dgm:pt>
    <dgm:pt modelId="{63733064-57A7-4A4A-B3C3-7F213CB323D3}" type="pres">
      <dgm:prSet presAssocID="{07AFD694-6B41-4E68-BF5F-639F96AD3CAD}" presName="hierChild2" presStyleCnt="0"/>
      <dgm:spPr/>
    </dgm:pt>
    <dgm:pt modelId="{AAEB5F3B-E2C6-41EC-B953-F848B0DFEA55}" type="pres">
      <dgm:prSet presAssocID="{1FF9DF6B-BD7A-4BD4-878E-12DF9F940C75}" presName="Name10" presStyleLbl="parChTrans1D2" presStyleIdx="0" presStyleCnt="2"/>
      <dgm:spPr/>
      <dgm:t>
        <a:bodyPr/>
        <a:lstStyle/>
        <a:p>
          <a:endParaRPr lang="zh-CN" altLang="en-US"/>
        </a:p>
      </dgm:t>
    </dgm:pt>
    <dgm:pt modelId="{311A7275-0657-4C56-B988-0C081B8D9B27}" type="pres">
      <dgm:prSet presAssocID="{7CD39F4A-B605-43AF-A103-8DD451057CBE}" presName="hierRoot2" presStyleCnt="0"/>
      <dgm:spPr/>
    </dgm:pt>
    <dgm:pt modelId="{2C40ABDA-35FB-449A-808B-8EC5CDB32D29}" type="pres">
      <dgm:prSet presAssocID="{7CD39F4A-B605-43AF-A103-8DD451057CBE}" presName="composite2" presStyleCnt="0"/>
      <dgm:spPr/>
    </dgm:pt>
    <dgm:pt modelId="{79F1B384-8A11-47B9-A6A0-8874463109FD}" type="pres">
      <dgm:prSet presAssocID="{7CD39F4A-B605-43AF-A103-8DD451057CBE}" presName="background2" presStyleLbl="node2" presStyleIdx="0" presStyleCnt="2"/>
      <dgm:spPr/>
    </dgm:pt>
    <dgm:pt modelId="{3576A1F7-9FD2-4A3F-8C13-2E9472B698E7}" type="pres">
      <dgm:prSet presAssocID="{7CD39F4A-B605-43AF-A103-8DD451057CBE}" presName="text2" presStyleLbl="fgAcc2" presStyleIdx="0" presStyleCnt="2">
        <dgm:presLayoutVars>
          <dgm:chPref val="3"/>
        </dgm:presLayoutVars>
      </dgm:prSet>
      <dgm:spPr/>
      <dgm:t>
        <a:bodyPr/>
        <a:lstStyle/>
        <a:p>
          <a:endParaRPr lang="zh-CN" altLang="en-US"/>
        </a:p>
      </dgm:t>
    </dgm:pt>
    <dgm:pt modelId="{C17C1732-9254-4D7A-A194-5608B4555C37}" type="pres">
      <dgm:prSet presAssocID="{7CD39F4A-B605-43AF-A103-8DD451057CBE}" presName="hierChild3" presStyleCnt="0"/>
      <dgm:spPr/>
    </dgm:pt>
    <dgm:pt modelId="{0EE28ED9-4776-4EF0-B102-BACF1AA1638F}" type="pres">
      <dgm:prSet presAssocID="{370328C6-58D3-4C76-8027-D4B038CF9917}" presName="Name17" presStyleLbl="parChTrans1D3" presStyleIdx="0" presStyleCnt="3"/>
      <dgm:spPr/>
      <dgm:t>
        <a:bodyPr/>
        <a:lstStyle/>
        <a:p>
          <a:endParaRPr lang="zh-CN" altLang="en-US"/>
        </a:p>
      </dgm:t>
    </dgm:pt>
    <dgm:pt modelId="{D1C8D3A9-A9F7-4F36-8F01-35B73B12DB94}" type="pres">
      <dgm:prSet presAssocID="{CE9D84F3-A30B-4F21-BF1F-06FCFF29D6BE}" presName="hierRoot3" presStyleCnt="0"/>
      <dgm:spPr/>
    </dgm:pt>
    <dgm:pt modelId="{ABD06510-88DA-4E60-862D-AFCD7B164BAF}" type="pres">
      <dgm:prSet presAssocID="{CE9D84F3-A30B-4F21-BF1F-06FCFF29D6BE}" presName="composite3" presStyleCnt="0"/>
      <dgm:spPr/>
    </dgm:pt>
    <dgm:pt modelId="{E3C237B0-F5A7-4A3F-9E13-533144FAC8F7}" type="pres">
      <dgm:prSet presAssocID="{CE9D84F3-A30B-4F21-BF1F-06FCFF29D6BE}" presName="background3" presStyleLbl="node3" presStyleIdx="0" presStyleCnt="3"/>
      <dgm:spPr/>
    </dgm:pt>
    <dgm:pt modelId="{D987B381-3422-4AA6-86C1-89443AC41368}" type="pres">
      <dgm:prSet presAssocID="{CE9D84F3-A30B-4F21-BF1F-06FCFF29D6BE}" presName="text3" presStyleLbl="fgAcc3" presStyleIdx="0" presStyleCnt="3">
        <dgm:presLayoutVars>
          <dgm:chPref val="3"/>
        </dgm:presLayoutVars>
      </dgm:prSet>
      <dgm:spPr/>
      <dgm:t>
        <a:bodyPr/>
        <a:lstStyle/>
        <a:p>
          <a:endParaRPr lang="zh-CN" altLang="en-US"/>
        </a:p>
      </dgm:t>
    </dgm:pt>
    <dgm:pt modelId="{2E5B7F6A-81D0-4FB5-84E7-A108E60AC83C}" type="pres">
      <dgm:prSet presAssocID="{CE9D84F3-A30B-4F21-BF1F-06FCFF29D6BE}" presName="hierChild4" presStyleCnt="0"/>
      <dgm:spPr/>
    </dgm:pt>
    <dgm:pt modelId="{42609E62-1DA6-4F7B-B69F-E649AD669F88}" type="pres">
      <dgm:prSet presAssocID="{1F5C11D0-D134-4D75-8CB0-BB751DE1D309}" presName="Name17" presStyleLbl="parChTrans1D3" presStyleIdx="1" presStyleCnt="3"/>
      <dgm:spPr/>
      <dgm:t>
        <a:bodyPr/>
        <a:lstStyle/>
        <a:p>
          <a:endParaRPr lang="zh-CN" altLang="en-US"/>
        </a:p>
      </dgm:t>
    </dgm:pt>
    <dgm:pt modelId="{FF0639A3-9196-46A1-B020-342FACF5DE30}" type="pres">
      <dgm:prSet presAssocID="{8285114C-3D5B-4C3C-ABA9-B8D931FEB7CB}" presName="hierRoot3" presStyleCnt="0"/>
      <dgm:spPr/>
    </dgm:pt>
    <dgm:pt modelId="{F146EB61-99D0-4DD4-A3F0-334179534CB1}" type="pres">
      <dgm:prSet presAssocID="{8285114C-3D5B-4C3C-ABA9-B8D931FEB7CB}" presName="composite3" presStyleCnt="0"/>
      <dgm:spPr/>
    </dgm:pt>
    <dgm:pt modelId="{57365546-B8EB-464D-91F5-3E6D8FB0880D}" type="pres">
      <dgm:prSet presAssocID="{8285114C-3D5B-4C3C-ABA9-B8D931FEB7CB}" presName="background3" presStyleLbl="node3" presStyleIdx="1" presStyleCnt="3"/>
      <dgm:spPr/>
    </dgm:pt>
    <dgm:pt modelId="{A8360350-D294-4DBF-90E3-7BA5894022DB}" type="pres">
      <dgm:prSet presAssocID="{8285114C-3D5B-4C3C-ABA9-B8D931FEB7CB}" presName="text3" presStyleLbl="fgAcc3" presStyleIdx="1" presStyleCnt="3">
        <dgm:presLayoutVars>
          <dgm:chPref val="3"/>
        </dgm:presLayoutVars>
      </dgm:prSet>
      <dgm:spPr/>
      <dgm:t>
        <a:bodyPr/>
        <a:lstStyle/>
        <a:p>
          <a:endParaRPr lang="zh-CN" altLang="en-US"/>
        </a:p>
      </dgm:t>
    </dgm:pt>
    <dgm:pt modelId="{76A4A8AA-0641-47FA-9799-3041D8038259}" type="pres">
      <dgm:prSet presAssocID="{8285114C-3D5B-4C3C-ABA9-B8D931FEB7CB}" presName="hierChild4" presStyleCnt="0"/>
      <dgm:spPr/>
    </dgm:pt>
    <dgm:pt modelId="{32175224-3CDA-443D-A325-7E2467911ADA}" type="pres">
      <dgm:prSet presAssocID="{64E5AFE0-EDE5-4C0B-90CD-F1A2447A2149}" presName="Name10" presStyleLbl="parChTrans1D2" presStyleIdx="1" presStyleCnt="2"/>
      <dgm:spPr/>
      <dgm:t>
        <a:bodyPr/>
        <a:lstStyle/>
        <a:p>
          <a:endParaRPr lang="zh-CN" altLang="en-US"/>
        </a:p>
      </dgm:t>
    </dgm:pt>
    <dgm:pt modelId="{28E7AF80-1B8D-4E28-8E63-F2BD11118953}" type="pres">
      <dgm:prSet presAssocID="{FF6E67B3-A191-4A49-B02C-014873FB7F83}" presName="hierRoot2" presStyleCnt="0"/>
      <dgm:spPr/>
    </dgm:pt>
    <dgm:pt modelId="{18A86A3A-493F-41AB-AAA6-AA20421AE487}" type="pres">
      <dgm:prSet presAssocID="{FF6E67B3-A191-4A49-B02C-014873FB7F83}" presName="composite2" presStyleCnt="0"/>
      <dgm:spPr/>
    </dgm:pt>
    <dgm:pt modelId="{58699DEB-1E49-4CFD-B3E3-C374EBCAF42A}" type="pres">
      <dgm:prSet presAssocID="{FF6E67B3-A191-4A49-B02C-014873FB7F83}" presName="background2" presStyleLbl="node2" presStyleIdx="1" presStyleCnt="2"/>
      <dgm:spPr/>
    </dgm:pt>
    <dgm:pt modelId="{A8F606D2-F134-4CC6-AAAB-59AB74404C46}" type="pres">
      <dgm:prSet presAssocID="{FF6E67B3-A191-4A49-B02C-014873FB7F83}" presName="text2" presStyleLbl="fgAcc2" presStyleIdx="1" presStyleCnt="2">
        <dgm:presLayoutVars>
          <dgm:chPref val="3"/>
        </dgm:presLayoutVars>
      </dgm:prSet>
      <dgm:spPr/>
      <dgm:t>
        <a:bodyPr/>
        <a:lstStyle/>
        <a:p>
          <a:endParaRPr lang="zh-CN" altLang="en-US"/>
        </a:p>
      </dgm:t>
    </dgm:pt>
    <dgm:pt modelId="{84BFD6CB-3EA9-46E5-A454-3139C9A21A98}" type="pres">
      <dgm:prSet presAssocID="{FF6E67B3-A191-4A49-B02C-014873FB7F83}" presName="hierChild3" presStyleCnt="0"/>
      <dgm:spPr/>
    </dgm:pt>
    <dgm:pt modelId="{453AA2D8-0B05-4026-A93F-1E845598F709}" type="pres">
      <dgm:prSet presAssocID="{B6C77312-B4EC-405B-805E-D2C75E0C62EE}" presName="Name17" presStyleLbl="parChTrans1D3" presStyleIdx="2" presStyleCnt="3"/>
      <dgm:spPr/>
      <dgm:t>
        <a:bodyPr/>
        <a:lstStyle/>
        <a:p>
          <a:endParaRPr lang="zh-CN" altLang="en-US"/>
        </a:p>
      </dgm:t>
    </dgm:pt>
    <dgm:pt modelId="{1746AB7E-C11D-4088-859D-2E92ADB12509}" type="pres">
      <dgm:prSet presAssocID="{60F8BD93-9722-4133-9224-D98EB17E04B2}" presName="hierRoot3" presStyleCnt="0"/>
      <dgm:spPr/>
    </dgm:pt>
    <dgm:pt modelId="{60E00167-7B0E-4961-9B86-939FD21BC345}" type="pres">
      <dgm:prSet presAssocID="{60F8BD93-9722-4133-9224-D98EB17E04B2}" presName="composite3" presStyleCnt="0"/>
      <dgm:spPr/>
    </dgm:pt>
    <dgm:pt modelId="{3E86CCCD-4FBB-4C25-B120-09839DD95428}" type="pres">
      <dgm:prSet presAssocID="{60F8BD93-9722-4133-9224-D98EB17E04B2}" presName="background3" presStyleLbl="node3" presStyleIdx="2" presStyleCnt="3"/>
      <dgm:spPr/>
    </dgm:pt>
    <dgm:pt modelId="{FDCE0C16-79E8-4022-9250-A10FFDAFFB89}" type="pres">
      <dgm:prSet presAssocID="{60F8BD93-9722-4133-9224-D98EB17E04B2}" presName="text3" presStyleLbl="fgAcc3" presStyleIdx="2" presStyleCnt="3" custLinFactNeighborX="8100" custLinFactNeighborY="-115">
        <dgm:presLayoutVars>
          <dgm:chPref val="3"/>
        </dgm:presLayoutVars>
      </dgm:prSet>
      <dgm:spPr/>
      <dgm:t>
        <a:bodyPr/>
        <a:lstStyle/>
        <a:p>
          <a:endParaRPr lang="zh-CN" altLang="en-US"/>
        </a:p>
      </dgm:t>
    </dgm:pt>
    <dgm:pt modelId="{109BD0FE-951B-4F94-A891-6953FE19C70F}" type="pres">
      <dgm:prSet presAssocID="{60F8BD93-9722-4133-9224-D98EB17E04B2}" presName="hierChild4" presStyleCnt="0"/>
      <dgm:spPr/>
    </dgm:pt>
  </dgm:ptLst>
  <dgm:cxnLst>
    <dgm:cxn modelId="{0B67D5A2-DE44-4167-9A8A-8E0C2B62682E}" type="presOf" srcId="{D3D8BF7B-3FA1-4AD6-AA65-B1538C74B14A}" destId="{BF24EAD2-F41A-4AC8-9A7F-42EAD5C55F07}" srcOrd="0" destOrd="0" presId="urn:microsoft.com/office/officeart/2005/8/layout/hierarchy1"/>
    <dgm:cxn modelId="{1A410C87-09B9-4B0D-8894-0D69F0DCBD8E}" srcId="{07AFD694-6B41-4E68-BF5F-639F96AD3CAD}" destId="{7CD39F4A-B605-43AF-A103-8DD451057CBE}" srcOrd="0" destOrd="0" parTransId="{1FF9DF6B-BD7A-4BD4-878E-12DF9F940C75}" sibTransId="{720153B0-8F24-414E-8BB8-C96ADC3D6BA2}"/>
    <dgm:cxn modelId="{474EE6E4-2DFF-4BBE-BBCB-B489FB0A3D20}" srcId="{07AFD694-6B41-4E68-BF5F-639F96AD3CAD}" destId="{FF6E67B3-A191-4A49-B02C-014873FB7F83}" srcOrd="1" destOrd="0" parTransId="{64E5AFE0-EDE5-4C0B-90CD-F1A2447A2149}" sibTransId="{137C1051-FEF9-4640-9010-B52DDB05FCCF}"/>
    <dgm:cxn modelId="{033D1BBC-5A6E-437D-93DE-35DE06DA8CFC}" srcId="{FF6E67B3-A191-4A49-B02C-014873FB7F83}" destId="{60F8BD93-9722-4133-9224-D98EB17E04B2}" srcOrd="0" destOrd="0" parTransId="{B6C77312-B4EC-405B-805E-D2C75E0C62EE}" sibTransId="{75A6AA9E-2CFB-4AE9-A3DD-D24DADD3C3E0}"/>
    <dgm:cxn modelId="{57A08EB1-0FC1-47BB-8022-61B87A5AC827}" type="presOf" srcId="{7CD39F4A-B605-43AF-A103-8DD451057CBE}" destId="{3576A1F7-9FD2-4A3F-8C13-2E9472B698E7}" srcOrd="0" destOrd="0" presId="urn:microsoft.com/office/officeart/2005/8/layout/hierarchy1"/>
    <dgm:cxn modelId="{3AC76593-55CF-4AA9-8593-4889638C4E17}" type="presOf" srcId="{60F8BD93-9722-4133-9224-D98EB17E04B2}" destId="{FDCE0C16-79E8-4022-9250-A10FFDAFFB89}" srcOrd="0" destOrd="0" presId="urn:microsoft.com/office/officeart/2005/8/layout/hierarchy1"/>
    <dgm:cxn modelId="{B2E63382-CBD6-49B2-84CA-7A817AF0EA81}" type="presOf" srcId="{FF6E67B3-A191-4A49-B02C-014873FB7F83}" destId="{A8F606D2-F134-4CC6-AAAB-59AB74404C46}" srcOrd="0" destOrd="0" presId="urn:microsoft.com/office/officeart/2005/8/layout/hierarchy1"/>
    <dgm:cxn modelId="{38915744-3E1B-454C-A575-BE28C1BD0429}" srcId="{D3D8BF7B-3FA1-4AD6-AA65-B1538C74B14A}" destId="{07AFD694-6B41-4E68-BF5F-639F96AD3CAD}" srcOrd="0" destOrd="0" parTransId="{31EFB790-B76C-4777-9D11-139553A593B1}" sibTransId="{DDC5FC48-4DF8-4EFB-8BC9-B25BE8FE5030}"/>
    <dgm:cxn modelId="{E80CC2FD-F366-4D88-B86D-7443E99613ED}" type="presOf" srcId="{8285114C-3D5B-4C3C-ABA9-B8D931FEB7CB}" destId="{A8360350-D294-4DBF-90E3-7BA5894022DB}" srcOrd="0" destOrd="0" presId="urn:microsoft.com/office/officeart/2005/8/layout/hierarchy1"/>
    <dgm:cxn modelId="{232C87B4-DAC1-4135-A19A-73012FD52E7D}" type="presOf" srcId="{1F5C11D0-D134-4D75-8CB0-BB751DE1D309}" destId="{42609E62-1DA6-4F7B-B69F-E649AD669F88}" srcOrd="0" destOrd="0" presId="urn:microsoft.com/office/officeart/2005/8/layout/hierarchy1"/>
    <dgm:cxn modelId="{0506DE37-A129-4944-B61A-C13AD1804C52}" type="presOf" srcId="{07AFD694-6B41-4E68-BF5F-639F96AD3CAD}" destId="{3C7FFC40-E313-4399-A1CD-370AB048075F}" srcOrd="0" destOrd="0" presId="urn:microsoft.com/office/officeart/2005/8/layout/hierarchy1"/>
    <dgm:cxn modelId="{C6C820F7-7479-4830-9230-5A87861537CA}" type="presOf" srcId="{B6C77312-B4EC-405B-805E-D2C75E0C62EE}" destId="{453AA2D8-0B05-4026-A93F-1E845598F709}" srcOrd="0" destOrd="0" presId="urn:microsoft.com/office/officeart/2005/8/layout/hierarchy1"/>
    <dgm:cxn modelId="{11C740E8-C2BA-4170-899E-C42DAF22FF1A}" type="presOf" srcId="{64E5AFE0-EDE5-4C0B-90CD-F1A2447A2149}" destId="{32175224-3CDA-443D-A325-7E2467911ADA}" srcOrd="0" destOrd="0" presId="urn:microsoft.com/office/officeart/2005/8/layout/hierarchy1"/>
    <dgm:cxn modelId="{A5AF86F0-470F-4F38-8777-364B8ECC8A58}" srcId="{7CD39F4A-B605-43AF-A103-8DD451057CBE}" destId="{8285114C-3D5B-4C3C-ABA9-B8D931FEB7CB}" srcOrd="1" destOrd="0" parTransId="{1F5C11D0-D134-4D75-8CB0-BB751DE1D309}" sibTransId="{61AA10BC-98B0-48D0-8D78-3A81A5048B0D}"/>
    <dgm:cxn modelId="{E3B65C5F-2C17-4C76-9ED5-E60D61CB109D}" type="presOf" srcId="{370328C6-58D3-4C76-8027-D4B038CF9917}" destId="{0EE28ED9-4776-4EF0-B102-BACF1AA1638F}" srcOrd="0" destOrd="0" presId="urn:microsoft.com/office/officeart/2005/8/layout/hierarchy1"/>
    <dgm:cxn modelId="{A38BF1C9-F56D-4E01-9384-ED10AFB3813E}" srcId="{7CD39F4A-B605-43AF-A103-8DD451057CBE}" destId="{CE9D84F3-A30B-4F21-BF1F-06FCFF29D6BE}" srcOrd="0" destOrd="0" parTransId="{370328C6-58D3-4C76-8027-D4B038CF9917}" sibTransId="{805904BF-D68C-430A-A613-EC2208DA23CB}"/>
    <dgm:cxn modelId="{E6FDA450-0B70-43D3-8029-E07B62D07030}" type="presOf" srcId="{1FF9DF6B-BD7A-4BD4-878E-12DF9F940C75}" destId="{AAEB5F3B-E2C6-41EC-B953-F848B0DFEA55}" srcOrd="0" destOrd="0" presId="urn:microsoft.com/office/officeart/2005/8/layout/hierarchy1"/>
    <dgm:cxn modelId="{EC638205-9D03-4153-B284-80CB54817FA7}" type="presOf" srcId="{CE9D84F3-A30B-4F21-BF1F-06FCFF29D6BE}" destId="{D987B381-3422-4AA6-86C1-89443AC41368}" srcOrd="0" destOrd="0" presId="urn:microsoft.com/office/officeart/2005/8/layout/hierarchy1"/>
    <dgm:cxn modelId="{F85ECF23-1CD2-4B2F-BFCE-6B5F74134B50}" type="presParOf" srcId="{BF24EAD2-F41A-4AC8-9A7F-42EAD5C55F07}" destId="{8F008104-650D-451A-8299-F0099CC34A9C}" srcOrd="0" destOrd="0" presId="urn:microsoft.com/office/officeart/2005/8/layout/hierarchy1"/>
    <dgm:cxn modelId="{0F9E4767-85A3-4745-8277-E83186FD8EFA}" type="presParOf" srcId="{8F008104-650D-451A-8299-F0099CC34A9C}" destId="{13B50034-5019-4296-A3F5-72F7A86ED6BF}" srcOrd="0" destOrd="0" presId="urn:microsoft.com/office/officeart/2005/8/layout/hierarchy1"/>
    <dgm:cxn modelId="{A452C165-EFAD-44EA-BD8A-DC37F3FB1DB7}" type="presParOf" srcId="{13B50034-5019-4296-A3F5-72F7A86ED6BF}" destId="{3EEEE960-BCD8-4036-AD4E-82520C0A835F}" srcOrd="0" destOrd="0" presId="urn:microsoft.com/office/officeart/2005/8/layout/hierarchy1"/>
    <dgm:cxn modelId="{EDBA61E9-D590-4840-A246-96B093AF3FA8}" type="presParOf" srcId="{13B50034-5019-4296-A3F5-72F7A86ED6BF}" destId="{3C7FFC40-E313-4399-A1CD-370AB048075F}" srcOrd="1" destOrd="0" presId="urn:microsoft.com/office/officeart/2005/8/layout/hierarchy1"/>
    <dgm:cxn modelId="{D739F8DB-4DB9-49A3-9436-820291CCA17A}" type="presParOf" srcId="{8F008104-650D-451A-8299-F0099CC34A9C}" destId="{63733064-57A7-4A4A-B3C3-7F213CB323D3}" srcOrd="1" destOrd="0" presId="urn:microsoft.com/office/officeart/2005/8/layout/hierarchy1"/>
    <dgm:cxn modelId="{688133EB-8C2E-4CA5-8540-5A267E2D9088}" type="presParOf" srcId="{63733064-57A7-4A4A-B3C3-7F213CB323D3}" destId="{AAEB5F3B-E2C6-41EC-B953-F848B0DFEA55}" srcOrd="0" destOrd="0" presId="urn:microsoft.com/office/officeart/2005/8/layout/hierarchy1"/>
    <dgm:cxn modelId="{E81B8936-4D3E-4766-99B5-164645537F05}" type="presParOf" srcId="{63733064-57A7-4A4A-B3C3-7F213CB323D3}" destId="{311A7275-0657-4C56-B988-0C081B8D9B27}" srcOrd="1" destOrd="0" presId="urn:microsoft.com/office/officeart/2005/8/layout/hierarchy1"/>
    <dgm:cxn modelId="{F8D20F58-1D18-4AA7-B2B6-EBE52F6CD985}" type="presParOf" srcId="{311A7275-0657-4C56-B988-0C081B8D9B27}" destId="{2C40ABDA-35FB-449A-808B-8EC5CDB32D29}" srcOrd="0" destOrd="0" presId="urn:microsoft.com/office/officeart/2005/8/layout/hierarchy1"/>
    <dgm:cxn modelId="{50097C68-6F0F-4BED-A45C-A410B0040303}" type="presParOf" srcId="{2C40ABDA-35FB-449A-808B-8EC5CDB32D29}" destId="{79F1B384-8A11-47B9-A6A0-8874463109FD}" srcOrd="0" destOrd="0" presId="urn:microsoft.com/office/officeart/2005/8/layout/hierarchy1"/>
    <dgm:cxn modelId="{C3C329DC-1E4A-47EF-8687-D52611DD1B28}" type="presParOf" srcId="{2C40ABDA-35FB-449A-808B-8EC5CDB32D29}" destId="{3576A1F7-9FD2-4A3F-8C13-2E9472B698E7}" srcOrd="1" destOrd="0" presId="urn:microsoft.com/office/officeart/2005/8/layout/hierarchy1"/>
    <dgm:cxn modelId="{90761475-27E3-4B15-A8D1-742A141BA1C3}" type="presParOf" srcId="{311A7275-0657-4C56-B988-0C081B8D9B27}" destId="{C17C1732-9254-4D7A-A194-5608B4555C37}" srcOrd="1" destOrd="0" presId="urn:microsoft.com/office/officeart/2005/8/layout/hierarchy1"/>
    <dgm:cxn modelId="{EFD154F4-4934-4D73-A14B-8ACF9CCE5749}" type="presParOf" srcId="{C17C1732-9254-4D7A-A194-5608B4555C37}" destId="{0EE28ED9-4776-4EF0-B102-BACF1AA1638F}" srcOrd="0" destOrd="0" presId="urn:microsoft.com/office/officeart/2005/8/layout/hierarchy1"/>
    <dgm:cxn modelId="{BAD48DE4-48C0-4D0F-A26A-A86782C1079F}" type="presParOf" srcId="{C17C1732-9254-4D7A-A194-5608B4555C37}" destId="{D1C8D3A9-A9F7-4F36-8F01-35B73B12DB94}" srcOrd="1" destOrd="0" presId="urn:microsoft.com/office/officeart/2005/8/layout/hierarchy1"/>
    <dgm:cxn modelId="{932C8347-B093-4FAC-9B6A-0FD66206AB27}" type="presParOf" srcId="{D1C8D3A9-A9F7-4F36-8F01-35B73B12DB94}" destId="{ABD06510-88DA-4E60-862D-AFCD7B164BAF}" srcOrd="0" destOrd="0" presId="urn:microsoft.com/office/officeart/2005/8/layout/hierarchy1"/>
    <dgm:cxn modelId="{2457DD5F-8AB9-49F3-A6C8-339087B4532B}" type="presParOf" srcId="{ABD06510-88DA-4E60-862D-AFCD7B164BAF}" destId="{E3C237B0-F5A7-4A3F-9E13-533144FAC8F7}" srcOrd="0" destOrd="0" presId="urn:microsoft.com/office/officeart/2005/8/layout/hierarchy1"/>
    <dgm:cxn modelId="{9C1F387D-FF9E-4F01-B525-4525DBE03CCC}" type="presParOf" srcId="{ABD06510-88DA-4E60-862D-AFCD7B164BAF}" destId="{D987B381-3422-4AA6-86C1-89443AC41368}" srcOrd="1" destOrd="0" presId="urn:microsoft.com/office/officeart/2005/8/layout/hierarchy1"/>
    <dgm:cxn modelId="{00C8902F-60D7-442D-BEE5-1AF55BB26E79}" type="presParOf" srcId="{D1C8D3A9-A9F7-4F36-8F01-35B73B12DB94}" destId="{2E5B7F6A-81D0-4FB5-84E7-A108E60AC83C}" srcOrd="1" destOrd="0" presId="urn:microsoft.com/office/officeart/2005/8/layout/hierarchy1"/>
    <dgm:cxn modelId="{B6A2654D-0D91-4299-8F92-1DD17D07FC68}" type="presParOf" srcId="{C17C1732-9254-4D7A-A194-5608B4555C37}" destId="{42609E62-1DA6-4F7B-B69F-E649AD669F88}" srcOrd="2" destOrd="0" presId="urn:microsoft.com/office/officeart/2005/8/layout/hierarchy1"/>
    <dgm:cxn modelId="{A585B54D-5296-4C6E-B438-87657E27703F}" type="presParOf" srcId="{C17C1732-9254-4D7A-A194-5608B4555C37}" destId="{FF0639A3-9196-46A1-B020-342FACF5DE30}" srcOrd="3" destOrd="0" presId="urn:microsoft.com/office/officeart/2005/8/layout/hierarchy1"/>
    <dgm:cxn modelId="{4F7C21BD-576C-4DD5-A9CB-AC120B460DDF}" type="presParOf" srcId="{FF0639A3-9196-46A1-B020-342FACF5DE30}" destId="{F146EB61-99D0-4DD4-A3F0-334179534CB1}" srcOrd="0" destOrd="0" presId="urn:microsoft.com/office/officeart/2005/8/layout/hierarchy1"/>
    <dgm:cxn modelId="{19F30C2B-0D37-421C-AB3E-0AA93B0B23F9}" type="presParOf" srcId="{F146EB61-99D0-4DD4-A3F0-334179534CB1}" destId="{57365546-B8EB-464D-91F5-3E6D8FB0880D}" srcOrd="0" destOrd="0" presId="urn:microsoft.com/office/officeart/2005/8/layout/hierarchy1"/>
    <dgm:cxn modelId="{BC300C2B-0E12-45EA-8A35-49D3A3E0834F}" type="presParOf" srcId="{F146EB61-99D0-4DD4-A3F0-334179534CB1}" destId="{A8360350-D294-4DBF-90E3-7BA5894022DB}" srcOrd="1" destOrd="0" presId="urn:microsoft.com/office/officeart/2005/8/layout/hierarchy1"/>
    <dgm:cxn modelId="{51E10011-69A9-405C-9A6D-5BF6643B1447}" type="presParOf" srcId="{FF0639A3-9196-46A1-B020-342FACF5DE30}" destId="{76A4A8AA-0641-47FA-9799-3041D8038259}" srcOrd="1" destOrd="0" presId="urn:microsoft.com/office/officeart/2005/8/layout/hierarchy1"/>
    <dgm:cxn modelId="{2A76E5D5-91EB-4170-B802-C68F9B7929F4}" type="presParOf" srcId="{63733064-57A7-4A4A-B3C3-7F213CB323D3}" destId="{32175224-3CDA-443D-A325-7E2467911ADA}" srcOrd="2" destOrd="0" presId="urn:microsoft.com/office/officeart/2005/8/layout/hierarchy1"/>
    <dgm:cxn modelId="{8965641A-055E-4658-B9A5-BCB7AD9A4D01}" type="presParOf" srcId="{63733064-57A7-4A4A-B3C3-7F213CB323D3}" destId="{28E7AF80-1B8D-4E28-8E63-F2BD11118953}" srcOrd="3" destOrd="0" presId="urn:microsoft.com/office/officeart/2005/8/layout/hierarchy1"/>
    <dgm:cxn modelId="{0A2A5836-DFAF-44C6-BDA7-E785CF5DFB13}" type="presParOf" srcId="{28E7AF80-1B8D-4E28-8E63-F2BD11118953}" destId="{18A86A3A-493F-41AB-AAA6-AA20421AE487}" srcOrd="0" destOrd="0" presId="urn:microsoft.com/office/officeart/2005/8/layout/hierarchy1"/>
    <dgm:cxn modelId="{4C77C893-8EF1-4BBE-84D2-87C0BD82E2F8}" type="presParOf" srcId="{18A86A3A-493F-41AB-AAA6-AA20421AE487}" destId="{58699DEB-1E49-4CFD-B3E3-C374EBCAF42A}" srcOrd="0" destOrd="0" presId="urn:microsoft.com/office/officeart/2005/8/layout/hierarchy1"/>
    <dgm:cxn modelId="{54779CE3-96DD-451F-8791-B1A9B1A9C085}" type="presParOf" srcId="{18A86A3A-493F-41AB-AAA6-AA20421AE487}" destId="{A8F606D2-F134-4CC6-AAAB-59AB74404C46}" srcOrd="1" destOrd="0" presId="urn:microsoft.com/office/officeart/2005/8/layout/hierarchy1"/>
    <dgm:cxn modelId="{6D7BBCBE-81DC-40C0-ADD5-769ACCB38408}" type="presParOf" srcId="{28E7AF80-1B8D-4E28-8E63-F2BD11118953}" destId="{84BFD6CB-3EA9-46E5-A454-3139C9A21A98}" srcOrd="1" destOrd="0" presId="urn:microsoft.com/office/officeart/2005/8/layout/hierarchy1"/>
    <dgm:cxn modelId="{37C80F27-2462-4C76-A618-C02E09C611FB}" type="presParOf" srcId="{84BFD6CB-3EA9-46E5-A454-3139C9A21A98}" destId="{453AA2D8-0B05-4026-A93F-1E845598F709}" srcOrd="0" destOrd="0" presId="urn:microsoft.com/office/officeart/2005/8/layout/hierarchy1"/>
    <dgm:cxn modelId="{B24C08FD-0543-45BF-BA1F-A494A398A6E7}" type="presParOf" srcId="{84BFD6CB-3EA9-46E5-A454-3139C9A21A98}" destId="{1746AB7E-C11D-4088-859D-2E92ADB12509}" srcOrd="1" destOrd="0" presId="urn:microsoft.com/office/officeart/2005/8/layout/hierarchy1"/>
    <dgm:cxn modelId="{E90F1280-3EF5-45A1-BD8A-77C627FF11F0}" type="presParOf" srcId="{1746AB7E-C11D-4088-859D-2E92ADB12509}" destId="{60E00167-7B0E-4961-9B86-939FD21BC345}" srcOrd="0" destOrd="0" presId="urn:microsoft.com/office/officeart/2005/8/layout/hierarchy1"/>
    <dgm:cxn modelId="{2C7D80D9-86B3-4675-B944-225501966D38}" type="presParOf" srcId="{60E00167-7B0E-4961-9B86-939FD21BC345}" destId="{3E86CCCD-4FBB-4C25-B120-09839DD95428}" srcOrd="0" destOrd="0" presId="urn:microsoft.com/office/officeart/2005/8/layout/hierarchy1"/>
    <dgm:cxn modelId="{2E92E158-91D2-45A6-8D3E-56C833001034}" type="presParOf" srcId="{60E00167-7B0E-4961-9B86-939FD21BC345}" destId="{FDCE0C16-79E8-4022-9250-A10FFDAFFB89}" srcOrd="1" destOrd="0" presId="urn:microsoft.com/office/officeart/2005/8/layout/hierarchy1"/>
    <dgm:cxn modelId="{8C3BC36F-5EA9-48EB-898E-2FCAEEEFBEF2}" type="presParOf" srcId="{1746AB7E-C11D-4088-859D-2E92ADB12509}" destId="{109BD0FE-951B-4F94-A891-6953FE19C7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D8BF7B-3FA1-4AD6-AA65-B1538C74B14A}" type="doc">
      <dgm:prSet loTypeId="urn:microsoft.com/office/officeart/2005/8/layout/hierarchy1" loCatId="hierarchy" qsTypeId="urn:microsoft.com/office/officeart/2005/8/quickstyle/simple3" qsCatId="simple" csTypeId="urn:microsoft.com/office/officeart/2005/8/colors/accent3_2" csCatId="accent3" phldr="1"/>
      <dgm:spPr/>
      <dgm:t>
        <a:bodyPr/>
        <a:lstStyle/>
        <a:p>
          <a:endParaRPr lang="zh-CN" altLang="en-US"/>
        </a:p>
      </dgm:t>
    </dgm:pt>
    <dgm:pt modelId="{7CD39F4A-B605-43AF-A103-8DD451057CBE}">
      <dgm:prSet phldrT="[文本]" custT="1"/>
      <dgm:spPr/>
      <dgm:t>
        <a:bodyPr/>
        <a:lstStyle/>
        <a:p>
          <a:r>
            <a:rPr lang="zh-CN" altLang="en-US" sz="1600" dirty="0" smtClean="0">
              <a:latin typeface="幼圆" pitchFamily="49" charset="-122"/>
              <a:ea typeface="幼圆" pitchFamily="49" charset="-122"/>
            </a:rPr>
            <a:t>学院</a:t>
          </a:r>
          <a:endParaRPr lang="zh-CN" altLang="en-US" sz="1600" dirty="0">
            <a:latin typeface="幼圆" pitchFamily="49" charset="-122"/>
            <a:ea typeface="幼圆" pitchFamily="49" charset="-122"/>
          </a:endParaRPr>
        </a:p>
      </dgm:t>
    </dgm:pt>
    <dgm:pt modelId="{1FF9DF6B-BD7A-4BD4-878E-12DF9F940C75}" type="parTrans" cxnId="{1A410C87-09B9-4B0D-8894-0D69F0DCBD8E}">
      <dgm:prSet/>
      <dgm:spPr/>
      <dgm:t>
        <a:bodyPr/>
        <a:lstStyle/>
        <a:p>
          <a:endParaRPr lang="zh-CN" altLang="en-US" sz="1600">
            <a:latin typeface="幼圆" pitchFamily="49" charset="-122"/>
            <a:ea typeface="幼圆" pitchFamily="49" charset="-122"/>
          </a:endParaRPr>
        </a:p>
      </dgm:t>
    </dgm:pt>
    <dgm:pt modelId="{720153B0-8F24-414E-8BB8-C96ADC3D6BA2}" type="sibTrans" cxnId="{1A410C87-09B9-4B0D-8894-0D69F0DCBD8E}">
      <dgm:prSet/>
      <dgm:spPr/>
      <dgm:t>
        <a:bodyPr/>
        <a:lstStyle/>
        <a:p>
          <a:endParaRPr lang="zh-CN" altLang="en-US" sz="1600">
            <a:latin typeface="幼圆" pitchFamily="49" charset="-122"/>
            <a:ea typeface="幼圆" pitchFamily="49" charset="-122"/>
          </a:endParaRPr>
        </a:p>
      </dgm:t>
    </dgm:pt>
    <dgm:pt modelId="{CE9D84F3-A30B-4F21-BF1F-06FCFF29D6BE}">
      <dgm:prSet phldrT="[文本]" custT="1"/>
      <dgm:spPr/>
      <dgm:t>
        <a:bodyPr/>
        <a:lstStyle/>
        <a:p>
          <a:r>
            <a:rPr lang="zh-CN" altLang="en-US" sz="1600" dirty="0" smtClean="0">
              <a:latin typeface="幼圆" pitchFamily="49" charset="-122"/>
              <a:ea typeface="幼圆" pitchFamily="49" charset="-122"/>
            </a:rPr>
            <a:t>教师</a:t>
          </a:r>
          <a:endParaRPr lang="zh-CN" altLang="en-US" sz="1600" dirty="0">
            <a:latin typeface="幼圆" pitchFamily="49" charset="-122"/>
            <a:ea typeface="幼圆" pitchFamily="49" charset="-122"/>
          </a:endParaRPr>
        </a:p>
      </dgm:t>
    </dgm:pt>
    <dgm:pt modelId="{370328C6-58D3-4C76-8027-D4B038CF9917}" type="parTrans" cxnId="{A38BF1C9-F56D-4E01-9384-ED10AFB3813E}">
      <dgm:prSet/>
      <dgm:spPr/>
      <dgm:t>
        <a:bodyPr/>
        <a:lstStyle/>
        <a:p>
          <a:endParaRPr lang="zh-CN" altLang="en-US" sz="1600">
            <a:latin typeface="幼圆" pitchFamily="49" charset="-122"/>
            <a:ea typeface="幼圆" pitchFamily="49" charset="-122"/>
          </a:endParaRPr>
        </a:p>
      </dgm:t>
    </dgm:pt>
    <dgm:pt modelId="{805904BF-D68C-430A-A613-EC2208DA23CB}" type="sibTrans" cxnId="{A38BF1C9-F56D-4E01-9384-ED10AFB3813E}">
      <dgm:prSet/>
      <dgm:spPr/>
      <dgm:t>
        <a:bodyPr/>
        <a:lstStyle/>
        <a:p>
          <a:endParaRPr lang="zh-CN" altLang="en-US" sz="1600">
            <a:latin typeface="幼圆" pitchFamily="49" charset="-122"/>
            <a:ea typeface="幼圆" pitchFamily="49" charset="-122"/>
          </a:endParaRPr>
        </a:p>
      </dgm:t>
    </dgm:pt>
    <dgm:pt modelId="{8285114C-3D5B-4C3C-ABA9-B8D931FEB7CB}">
      <dgm:prSet phldrT="[文本]" custT="1"/>
      <dgm:spPr/>
      <dgm:t>
        <a:bodyPr/>
        <a:lstStyle/>
        <a:p>
          <a:r>
            <a:rPr lang="zh-CN" altLang="en-US" sz="1600" dirty="0" smtClean="0">
              <a:latin typeface="幼圆" pitchFamily="49" charset="-122"/>
              <a:ea typeface="幼圆" pitchFamily="49" charset="-122"/>
            </a:rPr>
            <a:t>学生</a:t>
          </a:r>
          <a:endParaRPr lang="zh-CN" altLang="en-US" sz="1600" dirty="0">
            <a:latin typeface="幼圆" pitchFamily="49" charset="-122"/>
            <a:ea typeface="幼圆" pitchFamily="49" charset="-122"/>
          </a:endParaRPr>
        </a:p>
      </dgm:t>
    </dgm:pt>
    <dgm:pt modelId="{1F5C11D0-D134-4D75-8CB0-BB751DE1D309}" type="parTrans" cxnId="{A5AF86F0-470F-4F38-8777-364B8ECC8A58}">
      <dgm:prSet/>
      <dgm:spPr/>
      <dgm:t>
        <a:bodyPr/>
        <a:lstStyle/>
        <a:p>
          <a:endParaRPr lang="zh-CN" altLang="en-US" sz="1600">
            <a:latin typeface="幼圆" pitchFamily="49" charset="-122"/>
            <a:ea typeface="幼圆" pitchFamily="49" charset="-122"/>
          </a:endParaRPr>
        </a:p>
      </dgm:t>
    </dgm:pt>
    <dgm:pt modelId="{61AA10BC-98B0-48D0-8D78-3A81A5048B0D}" type="sibTrans" cxnId="{A5AF86F0-470F-4F38-8777-364B8ECC8A58}">
      <dgm:prSet/>
      <dgm:spPr/>
      <dgm:t>
        <a:bodyPr/>
        <a:lstStyle/>
        <a:p>
          <a:endParaRPr lang="zh-CN" altLang="en-US" sz="1600">
            <a:latin typeface="幼圆" pitchFamily="49" charset="-122"/>
            <a:ea typeface="幼圆" pitchFamily="49" charset="-122"/>
          </a:endParaRPr>
        </a:p>
      </dgm:t>
    </dgm:pt>
    <dgm:pt modelId="{BF24EAD2-F41A-4AC8-9A7F-42EAD5C55F07}" type="pres">
      <dgm:prSet presAssocID="{D3D8BF7B-3FA1-4AD6-AA65-B1538C74B14A}" presName="hierChild1" presStyleCnt="0">
        <dgm:presLayoutVars>
          <dgm:chPref val="1"/>
          <dgm:dir/>
          <dgm:animOne val="branch"/>
          <dgm:animLvl val="lvl"/>
          <dgm:resizeHandles/>
        </dgm:presLayoutVars>
      </dgm:prSet>
      <dgm:spPr/>
      <dgm:t>
        <a:bodyPr/>
        <a:lstStyle/>
        <a:p>
          <a:endParaRPr lang="zh-CN" altLang="en-US"/>
        </a:p>
      </dgm:t>
    </dgm:pt>
    <dgm:pt modelId="{9881B3B0-624A-45EB-B116-C59153F4B4C0}" type="pres">
      <dgm:prSet presAssocID="{7CD39F4A-B605-43AF-A103-8DD451057CBE}" presName="hierRoot1" presStyleCnt="0"/>
      <dgm:spPr/>
      <dgm:t>
        <a:bodyPr/>
        <a:lstStyle/>
        <a:p>
          <a:endParaRPr lang="zh-CN" altLang="en-US"/>
        </a:p>
      </dgm:t>
    </dgm:pt>
    <dgm:pt modelId="{E1210622-8B81-427B-B22F-F424EE772DCE}" type="pres">
      <dgm:prSet presAssocID="{7CD39F4A-B605-43AF-A103-8DD451057CBE}" presName="composite" presStyleCnt="0"/>
      <dgm:spPr/>
      <dgm:t>
        <a:bodyPr/>
        <a:lstStyle/>
        <a:p>
          <a:endParaRPr lang="zh-CN" altLang="en-US"/>
        </a:p>
      </dgm:t>
    </dgm:pt>
    <dgm:pt modelId="{EE8AB06D-321E-40BD-A3D8-D298DA108876}" type="pres">
      <dgm:prSet presAssocID="{7CD39F4A-B605-43AF-A103-8DD451057CBE}" presName="background" presStyleLbl="node0" presStyleIdx="0" presStyleCnt="1"/>
      <dgm:spPr/>
      <dgm:t>
        <a:bodyPr/>
        <a:lstStyle/>
        <a:p>
          <a:endParaRPr lang="zh-CN" altLang="en-US"/>
        </a:p>
      </dgm:t>
    </dgm:pt>
    <dgm:pt modelId="{DD012336-3326-40F9-BF38-1F6491EFE712}" type="pres">
      <dgm:prSet presAssocID="{7CD39F4A-B605-43AF-A103-8DD451057CBE}" presName="text" presStyleLbl="fgAcc0" presStyleIdx="0" presStyleCnt="1">
        <dgm:presLayoutVars>
          <dgm:chPref val="3"/>
        </dgm:presLayoutVars>
      </dgm:prSet>
      <dgm:spPr/>
      <dgm:t>
        <a:bodyPr/>
        <a:lstStyle/>
        <a:p>
          <a:endParaRPr lang="zh-CN" altLang="en-US"/>
        </a:p>
      </dgm:t>
    </dgm:pt>
    <dgm:pt modelId="{C7295E23-A0A3-48B7-8395-698A0D717C52}" type="pres">
      <dgm:prSet presAssocID="{7CD39F4A-B605-43AF-A103-8DD451057CBE}" presName="hierChild2" presStyleCnt="0"/>
      <dgm:spPr/>
      <dgm:t>
        <a:bodyPr/>
        <a:lstStyle/>
        <a:p>
          <a:endParaRPr lang="zh-CN" altLang="en-US"/>
        </a:p>
      </dgm:t>
    </dgm:pt>
    <dgm:pt modelId="{9C82D76B-1CF2-4A72-931E-717917B674F9}" type="pres">
      <dgm:prSet presAssocID="{370328C6-58D3-4C76-8027-D4B038CF9917}" presName="Name10" presStyleLbl="parChTrans1D2" presStyleIdx="0" presStyleCnt="2"/>
      <dgm:spPr/>
      <dgm:t>
        <a:bodyPr/>
        <a:lstStyle/>
        <a:p>
          <a:endParaRPr lang="zh-CN" altLang="en-US"/>
        </a:p>
      </dgm:t>
    </dgm:pt>
    <dgm:pt modelId="{126BA4FA-C931-4AA9-80FF-13D55F036BF5}" type="pres">
      <dgm:prSet presAssocID="{CE9D84F3-A30B-4F21-BF1F-06FCFF29D6BE}" presName="hierRoot2" presStyleCnt="0"/>
      <dgm:spPr/>
      <dgm:t>
        <a:bodyPr/>
        <a:lstStyle/>
        <a:p>
          <a:endParaRPr lang="zh-CN" altLang="en-US"/>
        </a:p>
      </dgm:t>
    </dgm:pt>
    <dgm:pt modelId="{B5E8904A-2583-495E-8CB1-60C046415810}" type="pres">
      <dgm:prSet presAssocID="{CE9D84F3-A30B-4F21-BF1F-06FCFF29D6BE}" presName="composite2" presStyleCnt="0"/>
      <dgm:spPr/>
      <dgm:t>
        <a:bodyPr/>
        <a:lstStyle/>
        <a:p>
          <a:endParaRPr lang="zh-CN" altLang="en-US"/>
        </a:p>
      </dgm:t>
    </dgm:pt>
    <dgm:pt modelId="{CE53275E-41FA-4084-97BE-51C32F668A2F}" type="pres">
      <dgm:prSet presAssocID="{CE9D84F3-A30B-4F21-BF1F-06FCFF29D6BE}" presName="background2" presStyleLbl="node2" presStyleIdx="0" presStyleCnt="2"/>
      <dgm:spPr/>
      <dgm:t>
        <a:bodyPr/>
        <a:lstStyle/>
        <a:p>
          <a:endParaRPr lang="zh-CN" altLang="en-US"/>
        </a:p>
      </dgm:t>
    </dgm:pt>
    <dgm:pt modelId="{A89A77D8-D900-44AE-AF90-1BF804C742D2}" type="pres">
      <dgm:prSet presAssocID="{CE9D84F3-A30B-4F21-BF1F-06FCFF29D6BE}" presName="text2" presStyleLbl="fgAcc2" presStyleIdx="0" presStyleCnt="2">
        <dgm:presLayoutVars>
          <dgm:chPref val="3"/>
        </dgm:presLayoutVars>
      </dgm:prSet>
      <dgm:spPr/>
      <dgm:t>
        <a:bodyPr/>
        <a:lstStyle/>
        <a:p>
          <a:endParaRPr lang="zh-CN" altLang="en-US"/>
        </a:p>
      </dgm:t>
    </dgm:pt>
    <dgm:pt modelId="{A560BCA1-218C-4CD3-86B7-EB24427D65A2}" type="pres">
      <dgm:prSet presAssocID="{CE9D84F3-A30B-4F21-BF1F-06FCFF29D6BE}" presName="hierChild3" presStyleCnt="0"/>
      <dgm:spPr/>
      <dgm:t>
        <a:bodyPr/>
        <a:lstStyle/>
        <a:p>
          <a:endParaRPr lang="zh-CN" altLang="en-US"/>
        </a:p>
      </dgm:t>
    </dgm:pt>
    <dgm:pt modelId="{2FB237CB-6CFA-4302-A175-22885B6C3FF5}" type="pres">
      <dgm:prSet presAssocID="{1F5C11D0-D134-4D75-8CB0-BB751DE1D309}" presName="Name10" presStyleLbl="parChTrans1D2" presStyleIdx="1" presStyleCnt="2"/>
      <dgm:spPr/>
      <dgm:t>
        <a:bodyPr/>
        <a:lstStyle/>
        <a:p>
          <a:endParaRPr lang="zh-CN" altLang="en-US"/>
        </a:p>
      </dgm:t>
    </dgm:pt>
    <dgm:pt modelId="{EE26A190-9F86-43F9-A76A-D091749345C1}" type="pres">
      <dgm:prSet presAssocID="{8285114C-3D5B-4C3C-ABA9-B8D931FEB7CB}" presName="hierRoot2" presStyleCnt="0"/>
      <dgm:spPr/>
      <dgm:t>
        <a:bodyPr/>
        <a:lstStyle/>
        <a:p>
          <a:endParaRPr lang="zh-CN" altLang="en-US"/>
        </a:p>
      </dgm:t>
    </dgm:pt>
    <dgm:pt modelId="{E7693E4F-04E6-4BE3-9E49-C536ACE06292}" type="pres">
      <dgm:prSet presAssocID="{8285114C-3D5B-4C3C-ABA9-B8D931FEB7CB}" presName="composite2" presStyleCnt="0"/>
      <dgm:spPr/>
      <dgm:t>
        <a:bodyPr/>
        <a:lstStyle/>
        <a:p>
          <a:endParaRPr lang="zh-CN" altLang="en-US"/>
        </a:p>
      </dgm:t>
    </dgm:pt>
    <dgm:pt modelId="{73D786F6-7AD6-4806-940A-F162FEA8090D}" type="pres">
      <dgm:prSet presAssocID="{8285114C-3D5B-4C3C-ABA9-B8D931FEB7CB}" presName="background2" presStyleLbl="node2" presStyleIdx="1" presStyleCnt="2"/>
      <dgm:spPr/>
      <dgm:t>
        <a:bodyPr/>
        <a:lstStyle/>
        <a:p>
          <a:endParaRPr lang="zh-CN" altLang="en-US"/>
        </a:p>
      </dgm:t>
    </dgm:pt>
    <dgm:pt modelId="{756EBA7E-F8C2-49B5-B2C0-C7422868E78D}" type="pres">
      <dgm:prSet presAssocID="{8285114C-3D5B-4C3C-ABA9-B8D931FEB7CB}" presName="text2" presStyleLbl="fgAcc2" presStyleIdx="1" presStyleCnt="2">
        <dgm:presLayoutVars>
          <dgm:chPref val="3"/>
        </dgm:presLayoutVars>
      </dgm:prSet>
      <dgm:spPr/>
      <dgm:t>
        <a:bodyPr/>
        <a:lstStyle/>
        <a:p>
          <a:endParaRPr lang="zh-CN" altLang="en-US"/>
        </a:p>
      </dgm:t>
    </dgm:pt>
    <dgm:pt modelId="{32900646-A661-4BA2-A6AE-5C0D9BEBF8B2}" type="pres">
      <dgm:prSet presAssocID="{8285114C-3D5B-4C3C-ABA9-B8D931FEB7CB}" presName="hierChild3" presStyleCnt="0"/>
      <dgm:spPr/>
      <dgm:t>
        <a:bodyPr/>
        <a:lstStyle/>
        <a:p>
          <a:endParaRPr lang="zh-CN" altLang="en-US"/>
        </a:p>
      </dgm:t>
    </dgm:pt>
  </dgm:ptLst>
  <dgm:cxnLst>
    <dgm:cxn modelId="{A38BF1C9-F56D-4E01-9384-ED10AFB3813E}" srcId="{7CD39F4A-B605-43AF-A103-8DD451057CBE}" destId="{CE9D84F3-A30B-4F21-BF1F-06FCFF29D6BE}" srcOrd="0" destOrd="0" parTransId="{370328C6-58D3-4C76-8027-D4B038CF9917}" sibTransId="{805904BF-D68C-430A-A613-EC2208DA23CB}"/>
    <dgm:cxn modelId="{E2EF192F-20F2-444B-AC67-452745FC92C7}" type="presOf" srcId="{D3D8BF7B-3FA1-4AD6-AA65-B1538C74B14A}" destId="{BF24EAD2-F41A-4AC8-9A7F-42EAD5C55F07}" srcOrd="0" destOrd="0" presId="urn:microsoft.com/office/officeart/2005/8/layout/hierarchy1"/>
    <dgm:cxn modelId="{51416F65-F90A-4E20-A543-01BB8B7351CC}" type="presOf" srcId="{8285114C-3D5B-4C3C-ABA9-B8D931FEB7CB}" destId="{756EBA7E-F8C2-49B5-B2C0-C7422868E78D}" srcOrd="0" destOrd="0" presId="urn:microsoft.com/office/officeart/2005/8/layout/hierarchy1"/>
    <dgm:cxn modelId="{246172DF-F540-497C-97AE-68AF53AA0601}" type="presOf" srcId="{CE9D84F3-A30B-4F21-BF1F-06FCFF29D6BE}" destId="{A89A77D8-D900-44AE-AF90-1BF804C742D2}" srcOrd="0" destOrd="0" presId="urn:microsoft.com/office/officeart/2005/8/layout/hierarchy1"/>
    <dgm:cxn modelId="{C5B0CCE3-26D9-46E5-9292-498992656C98}" type="presOf" srcId="{370328C6-58D3-4C76-8027-D4B038CF9917}" destId="{9C82D76B-1CF2-4A72-931E-717917B674F9}" srcOrd="0" destOrd="0" presId="urn:microsoft.com/office/officeart/2005/8/layout/hierarchy1"/>
    <dgm:cxn modelId="{697BE5B8-1A9F-4BBB-8883-7D0DAF256E2A}" type="presOf" srcId="{1F5C11D0-D134-4D75-8CB0-BB751DE1D309}" destId="{2FB237CB-6CFA-4302-A175-22885B6C3FF5}" srcOrd="0" destOrd="0" presId="urn:microsoft.com/office/officeart/2005/8/layout/hierarchy1"/>
    <dgm:cxn modelId="{991B8579-8BF9-412F-91E8-EAF9F9625F8F}" type="presOf" srcId="{7CD39F4A-B605-43AF-A103-8DD451057CBE}" destId="{DD012336-3326-40F9-BF38-1F6491EFE712}" srcOrd="0" destOrd="0" presId="urn:microsoft.com/office/officeart/2005/8/layout/hierarchy1"/>
    <dgm:cxn modelId="{1A410C87-09B9-4B0D-8894-0D69F0DCBD8E}" srcId="{D3D8BF7B-3FA1-4AD6-AA65-B1538C74B14A}" destId="{7CD39F4A-B605-43AF-A103-8DD451057CBE}" srcOrd="0" destOrd="0" parTransId="{1FF9DF6B-BD7A-4BD4-878E-12DF9F940C75}" sibTransId="{720153B0-8F24-414E-8BB8-C96ADC3D6BA2}"/>
    <dgm:cxn modelId="{A5AF86F0-470F-4F38-8777-364B8ECC8A58}" srcId="{7CD39F4A-B605-43AF-A103-8DD451057CBE}" destId="{8285114C-3D5B-4C3C-ABA9-B8D931FEB7CB}" srcOrd="1" destOrd="0" parTransId="{1F5C11D0-D134-4D75-8CB0-BB751DE1D309}" sibTransId="{61AA10BC-98B0-48D0-8D78-3A81A5048B0D}"/>
    <dgm:cxn modelId="{11DC78AE-0391-4E70-99C0-92057646A7D0}" type="presParOf" srcId="{BF24EAD2-F41A-4AC8-9A7F-42EAD5C55F07}" destId="{9881B3B0-624A-45EB-B116-C59153F4B4C0}" srcOrd="0" destOrd="0" presId="urn:microsoft.com/office/officeart/2005/8/layout/hierarchy1"/>
    <dgm:cxn modelId="{FDCA0BDA-0E56-42C7-A3B3-1567060BE1A3}" type="presParOf" srcId="{9881B3B0-624A-45EB-B116-C59153F4B4C0}" destId="{E1210622-8B81-427B-B22F-F424EE772DCE}" srcOrd="0" destOrd="0" presId="urn:microsoft.com/office/officeart/2005/8/layout/hierarchy1"/>
    <dgm:cxn modelId="{9383048A-79E9-4B14-A42F-00073F944B5E}" type="presParOf" srcId="{E1210622-8B81-427B-B22F-F424EE772DCE}" destId="{EE8AB06D-321E-40BD-A3D8-D298DA108876}" srcOrd="0" destOrd="0" presId="urn:microsoft.com/office/officeart/2005/8/layout/hierarchy1"/>
    <dgm:cxn modelId="{C001DB24-1A68-4D96-8247-230FC440BF7A}" type="presParOf" srcId="{E1210622-8B81-427B-B22F-F424EE772DCE}" destId="{DD012336-3326-40F9-BF38-1F6491EFE712}" srcOrd="1" destOrd="0" presId="urn:microsoft.com/office/officeart/2005/8/layout/hierarchy1"/>
    <dgm:cxn modelId="{93D48B48-B21A-4EC2-A28D-ED414636E64C}" type="presParOf" srcId="{9881B3B0-624A-45EB-B116-C59153F4B4C0}" destId="{C7295E23-A0A3-48B7-8395-698A0D717C52}" srcOrd="1" destOrd="0" presId="urn:microsoft.com/office/officeart/2005/8/layout/hierarchy1"/>
    <dgm:cxn modelId="{73AAB66F-DBB8-4E13-869A-386DD1B0B566}" type="presParOf" srcId="{C7295E23-A0A3-48B7-8395-698A0D717C52}" destId="{9C82D76B-1CF2-4A72-931E-717917B674F9}" srcOrd="0" destOrd="0" presId="urn:microsoft.com/office/officeart/2005/8/layout/hierarchy1"/>
    <dgm:cxn modelId="{20C11577-DC24-49F7-83AE-33E2D623CA96}" type="presParOf" srcId="{C7295E23-A0A3-48B7-8395-698A0D717C52}" destId="{126BA4FA-C931-4AA9-80FF-13D55F036BF5}" srcOrd="1" destOrd="0" presId="urn:microsoft.com/office/officeart/2005/8/layout/hierarchy1"/>
    <dgm:cxn modelId="{5F3BEC1B-E419-4464-97BA-C4FC2EED3074}" type="presParOf" srcId="{126BA4FA-C931-4AA9-80FF-13D55F036BF5}" destId="{B5E8904A-2583-495E-8CB1-60C046415810}" srcOrd="0" destOrd="0" presId="urn:microsoft.com/office/officeart/2005/8/layout/hierarchy1"/>
    <dgm:cxn modelId="{60A70B94-C085-4906-A07B-53696B8DD223}" type="presParOf" srcId="{B5E8904A-2583-495E-8CB1-60C046415810}" destId="{CE53275E-41FA-4084-97BE-51C32F668A2F}" srcOrd="0" destOrd="0" presId="urn:microsoft.com/office/officeart/2005/8/layout/hierarchy1"/>
    <dgm:cxn modelId="{E81DCCD4-3F3B-46AD-9C94-6A8EF23E061D}" type="presParOf" srcId="{B5E8904A-2583-495E-8CB1-60C046415810}" destId="{A89A77D8-D900-44AE-AF90-1BF804C742D2}" srcOrd="1" destOrd="0" presId="urn:microsoft.com/office/officeart/2005/8/layout/hierarchy1"/>
    <dgm:cxn modelId="{411D617B-A4D8-461B-A2BB-D573DF476EBE}" type="presParOf" srcId="{126BA4FA-C931-4AA9-80FF-13D55F036BF5}" destId="{A560BCA1-218C-4CD3-86B7-EB24427D65A2}" srcOrd="1" destOrd="0" presId="urn:microsoft.com/office/officeart/2005/8/layout/hierarchy1"/>
    <dgm:cxn modelId="{11E4382D-52F4-4125-A8D7-0B2EF175E669}" type="presParOf" srcId="{C7295E23-A0A3-48B7-8395-698A0D717C52}" destId="{2FB237CB-6CFA-4302-A175-22885B6C3FF5}" srcOrd="2" destOrd="0" presId="urn:microsoft.com/office/officeart/2005/8/layout/hierarchy1"/>
    <dgm:cxn modelId="{7DC33524-53F9-4362-B239-2BEF522BCF37}" type="presParOf" srcId="{C7295E23-A0A3-48B7-8395-698A0D717C52}" destId="{EE26A190-9F86-43F9-A76A-D091749345C1}" srcOrd="3" destOrd="0" presId="urn:microsoft.com/office/officeart/2005/8/layout/hierarchy1"/>
    <dgm:cxn modelId="{F640AB5B-F0B7-43BB-B407-E0A41A32F2DD}" type="presParOf" srcId="{EE26A190-9F86-43F9-A76A-D091749345C1}" destId="{E7693E4F-04E6-4BE3-9E49-C536ACE06292}" srcOrd="0" destOrd="0" presId="urn:microsoft.com/office/officeart/2005/8/layout/hierarchy1"/>
    <dgm:cxn modelId="{1648D22B-5C45-48ED-874C-81A82D4B8F53}" type="presParOf" srcId="{E7693E4F-04E6-4BE3-9E49-C536ACE06292}" destId="{73D786F6-7AD6-4806-940A-F162FEA8090D}" srcOrd="0" destOrd="0" presId="urn:microsoft.com/office/officeart/2005/8/layout/hierarchy1"/>
    <dgm:cxn modelId="{DF9F6D8F-4777-499F-B4AD-157FE9C12543}" type="presParOf" srcId="{E7693E4F-04E6-4BE3-9E49-C536ACE06292}" destId="{756EBA7E-F8C2-49B5-B2C0-C7422868E78D}" srcOrd="1" destOrd="0" presId="urn:microsoft.com/office/officeart/2005/8/layout/hierarchy1"/>
    <dgm:cxn modelId="{17C71684-06A6-44C3-9A97-82A1AAEB4690}" type="presParOf" srcId="{EE26A190-9F86-43F9-A76A-D091749345C1}" destId="{32900646-A661-4BA2-A6AE-5C0D9BEBF8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AA2D8-0B05-4026-A93F-1E845598F709}">
      <dsp:nvSpPr>
        <dsp:cNvPr id="0" name=""/>
        <dsp:cNvSpPr/>
      </dsp:nvSpPr>
      <dsp:spPr>
        <a:xfrm>
          <a:off x="2418880" y="1178400"/>
          <a:ext cx="91440" cy="218926"/>
        </a:xfrm>
        <a:custGeom>
          <a:avLst/>
          <a:gdLst/>
          <a:ahLst/>
          <a:cxnLst/>
          <a:rect l="0" t="0" r="0" b="0"/>
          <a:pathLst>
            <a:path>
              <a:moveTo>
                <a:pt x="45720" y="0"/>
              </a:moveTo>
              <a:lnTo>
                <a:pt x="45720" y="149016"/>
              </a:lnTo>
              <a:lnTo>
                <a:pt x="106846" y="149016"/>
              </a:lnTo>
              <a:lnTo>
                <a:pt x="106846" y="2189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175224-3CDA-443D-A325-7E2467911ADA}">
      <dsp:nvSpPr>
        <dsp:cNvPr id="0" name=""/>
        <dsp:cNvSpPr/>
      </dsp:nvSpPr>
      <dsp:spPr>
        <a:xfrm>
          <a:off x="1772838" y="465810"/>
          <a:ext cx="691762" cy="233388"/>
        </a:xfrm>
        <a:custGeom>
          <a:avLst/>
          <a:gdLst/>
          <a:ahLst/>
          <a:cxnLst/>
          <a:rect l="0" t="0" r="0" b="0"/>
          <a:pathLst>
            <a:path>
              <a:moveTo>
                <a:pt x="0" y="0"/>
              </a:moveTo>
              <a:lnTo>
                <a:pt x="0" y="163478"/>
              </a:lnTo>
              <a:lnTo>
                <a:pt x="691762" y="163478"/>
              </a:lnTo>
              <a:lnTo>
                <a:pt x="691762" y="2333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09E62-1DA6-4F7B-B69F-E649AD669F88}">
      <dsp:nvSpPr>
        <dsp:cNvPr id="0" name=""/>
        <dsp:cNvSpPr/>
      </dsp:nvSpPr>
      <dsp:spPr>
        <a:xfrm>
          <a:off x="1081076" y="1178400"/>
          <a:ext cx="461174" cy="219477"/>
        </a:xfrm>
        <a:custGeom>
          <a:avLst/>
          <a:gdLst/>
          <a:ahLst/>
          <a:cxnLst/>
          <a:rect l="0" t="0" r="0" b="0"/>
          <a:pathLst>
            <a:path>
              <a:moveTo>
                <a:pt x="0" y="0"/>
              </a:moveTo>
              <a:lnTo>
                <a:pt x="0" y="149567"/>
              </a:lnTo>
              <a:lnTo>
                <a:pt x="461174" y="149567"/>
              </a:lnTo>
              <a:lnTo>
                <a:pt x="461174" y="2194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28ED9-4776-4EF0-B102-BACF1AA1638F}">
      <dsp:nvSpPr>
        <dsp:cNvPr id="0" name=""/>
        <dsp:cNvSpPr/>
      </dsp:nvSpPr>
      <dsp:spPr>
        <a:xfrm>
          <a:off x="619901" y="1178400"/>
          <a:ext cx="461174" cy="219477"/>
        </a:xfrm>
        <a:custGeom>
          <a:avLst/>
          <a:gdLst/>
          <a:ahLst/>
          <a:cxnLst/>
          <a:rect l="0" t="0" r="0" b="0"/>
          <a:pathLst>
            <a:path>
              <a:moveTo>
                <a:pt x="461174" y="0"/>
              </a:moveTo>
              <a:lnTo>
                <a:pt x="461174" y="149567"/>
              </a:lnTo>
              <a:lnTo>
                <a:pt x="0" y="149567"/>
              </a:lnTo>
              <a:lnTo>
                <a:pt x="0" y="2194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EB5F3B-E2C6-41EC-B953-F848B0DFEA55}">
      <dsp:nvSpPr>
        <dsp:cNvPr id="0" name=""/>
        <dsp:cNvSpPr/>
      </dsp:nvSpPr>
      <dsp:spPr>
        <a:xfrm>
          <a:off x="1081076" y="465810"/>
          <a:ext cx="691762" cy="233388"/>
        </a:xfrm>
        <a:custGeom>
          <a:avLst/>
          <a:gdLst/>
          <a:ahLst/>
          <a:cxnLst/>
          <a:rect l="0" t="0" r="0" b="0"/>
          <a:pathLst>
            <a:path>
              <a:moveTo>
                <a:pt x="691762" y="0"/>
              </a:moveTo>
              <a:lnTo>
                <a:pt x="691762" y="163478"/>
              </a:lnTo>
              <a:lnTo>
                <a:pt x="0" y="163478"/>
              </a:lnTo>
              <a:lnTo>
                <a:pt x="0" y="2333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EEE960-BCD8-4036-AD4E-82520C0A835F}">
      <dsp:nvSpPr>
        <dsp:cNvPr id="0" name=""/>
        <dsp:cNvSpPr/>
      </dsp:nvSpPr>
      <dsp:spPr>
        <a:xfrm>
          <a:off x="1395513" y="-13392"/>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FFC40-E313-4399-A1CD-370AB048075F}">
      <dsp:nvSpPr>
        <dsp:cNvPr id="0" name=""/>
        <dsp:cNvSpPr/>
      </dsp:nvSpPr>
      <dsp:spPr>
        <a:xfrm>
          <a:off x="1479363" y="66265"/>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50800" dir="5400000" algn="ctr" rotWithShape="0">
            <a:schemeClr val="bg1"/>
          </a:outerShdw>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学校</a:t>
          </a:r>
          <a:endParaRPr lang="zh-CN" altLang="en-US" sz="1800" kern="1200" dirty="0">
            <a:latin typeface="幼圆" pitchFamily="49" charset="-122"/>
            <a:ea typeface="幼圆" pitchFamily="49" charset="-122"/>
          </a:endParaRPr>
        </a:p>
      </dsp:txBody>
      <dsp:txXfrm>
        <a:off x="1493398" y="80300"/>
        <a:ext cx="726579" cy="451132"/>
      </dsp:txXfrm>
    </dsp:sp>
    <dsp:sp modelId="{79F1B384-8A11-47B9-A6A0-8874463109FD}">
      <dsp:nvSpPr>
        <dsp:cNvPr id="0" name=""/>
        <dsp:cNvSpPr/>
      </dsp:nvSpPr>
      <dsp:spPr>
        <a:xfrm>
          <a:off x="703751" y="69919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76A1F7-9FD2-4A3F-8C13-2E9472B698E7}">
      <dsp:nvSpPr>
        <dsp:cNvPr id="0" name=""/>
        <dsp:cNvSpPr/>
      </dsp:nvSpPr>
      <dsp:spPr>
        <a:xfrm>
          <a:off x="787601" y="778856"/>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学院</a:t>
          </a:r>
          <a:endParaRPr lang="zh-CN" altLang="en-US" sz="1800" kern="1200" dirty="0">
            <a:latin typeface="幼圆" pitchFamily="49" charset="-122"/>
            <a:ea typeface="幼圆" pitchFamily="49" charset="-122"/>
          </a:endParaRPr>
        </a:p>
      </dsp:txBody>
      <dsp:txXfrm>
        <a:off x="801636" y="792891"/>
        <a:ext cx="726579" cy="451132"/>
      </dsp:txXfrm>
    </dsp:sp>
    <dsp:sp modelId="{E3C237B0-F5A7-4A3F-9E13-533144FAC8F7}">
      <dsp:nvSpPr>
        <dsp:cNvPr id="0" name=""/>
        <dsp:cNvSpPr/>
      </dsp:nvSpPr>
      <dsp:spPr>
        <a:xfrm>
          <a:off x="242576" y="139787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7B381-3422-4AA6-86C1-89443AC41368}">
      <dsp:nvSpPr>
        <dsp:cNvPr id="0" name=""/>
        <dsp:cNvSpPr/>
      </dsp:nvSpPr>
      <dsp:spPr>
        <a:xfrm>
          <a:off x="326426" y="1477535"/>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教师</a:t>
          </a:r>
          <a:endParaRPr lang="zh-CN" altLang="en-US" sz="1800" kern="1200" dirty="0">
            <a:latin typeface="幼圆" pitchFamily="49" charset="-122"/>
            <a:ea typeface="幼圆" pitchFamily="49" charset="-122"/>
          </a:endParaRPr>
        </a:p>
      </dsp:txBody>
      <dsp:txXfrm>
        <a:off x="340461" y="1491570"/>
        <a:ext cx="726579" cy="451132"/>
      </dsp:txXfrm>
    </dsp:sp>
    <dsp:sp modelId="{57365546-B8EB-464D-91F5-3E6D8FB0880D}">
      <dsp:nvSpPr>
        <dsp:cNvPr id="0" name=""/>
        <dsp:cNvSpPr/>
      </dsp:nvSpPr>
      <dsp:spPr>
        <a:xfrm>
          <a:off x="1164926" y="139787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60350-D294-4DBF-90E3-7BA5894022DB}">
      <dsp:nvSpPr>
        <dsp:cNvPr id="0" name=""/>
        <dsp:cNvSpPr/>
      </dsp:nvSpPr>
      <dsp:spPr>
        <a:xfrm>
          <a:off x="1248776" y="1477535"/>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学生</a:t>
          </a:r>
          <a:endParaRPr lang="zh-CN" altLang="en-US" sz="1800" kern="1200" dirty="0">
            <a:latin typeface="幼圆" pitchFamily="49" charset="-122"/>
            <a:ea typeface="幼圆" pitchFamily="49" charset="-122"/>
          </a:endParaRPr>
        </a:p>
      </dsp:txBody>
      <dsp:txXfrm>
        <a:off x="1262811" y="1491570"/>
        <a:ext cx="726579" cy="451132"/>
      </dsp:txXfrm>
    </dsp:sp>
    <dsp:sp modelId="{58699DEB-1E49-4CFD-B3E3-C374EBCAF42A}">
      <dsp:nvSpPr>
        <dsp:cNvPr id="0" name=""/>
        <dsp:cNvSpPr/>
      </dsp:nvSpPr>
      <dsp:spPr>
        <a:xfrm>
          <a:off x="2087275" y="69919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F606D2-F134-4CC6-AAAB-59AB74404C46}">
      <dsp:nvSpPr>
        <dsp:cNvPr id="0" name=""/>
        <dsp:cNvSpPr/>
      </dsp:nvSpPr>
      <dsp:spPr>
        <a:xfrm>
          <a:off x="2171125" y="778856"/>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处室</a:t>
          </a:r>
          <a:endParaRPr lang="zh-CN" altLang="en-US" sz="1800" kern="1200" dirty="0">
            <a:latin typeface="幼圆" pitchFamily="49" charset="-122"/>
            <a:ea typeface="幼圆" pitchFamily="49" charset="-122"/>
          </a:endParaRPr>
        </a:p>
      </dsp:txBody>
      <dsp:txXfrm>
        <a:off x="2185160" y="792891"/>
        <a:ext cx="726579" cy="451132"/>
      </dsp:txXfrm>
    </dsp:sp>
    <dsp:sp modelId="{3E86CCCD-4FBB-4C25-B120-09839DD95428}">
      <dsp:nvSpPr>
        <dsp:cNvPr id="0" name=""/>
        <dsp:cNvSpPr/>
      </dsp:nvSpPr>
      <dsp:spPr>
        <a:xfrm>
          <a:off x="2148402" y="1397327"/>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CE0C16-79E8-4022-9250-A10FFDAFFB89}">
      <dsp:nvSpPr>
        <dsp:cNvPr id="0" name=""/>
        <dsp:cNvSpPr/>
      </dsp:nvSpPr>
      <dsp:spPr>
        <a:xfrm>
          <a:off x="2232252" y="1476984"/>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职员</a:t>
          </a:r>
          <a:endParaRPr lang="zh-CN" altLang="en-US" sz="1800" kern="1200" dirty="0">
            <a:latin typeface="幼圆" pitchFamily="49" charset="-122"/>
            <a:ea typeface="幼圆" pitchFamily="49" charset="-122"/>
          </a:endParaRPr>
        </a:p>
      </dsp:txBody>
      <dsp:txXfrm>
        <a:off x="2246287" y="1491019"/>
        <a:ext cx="726579" cy="451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AA2D8-0B05-4026-A93F-1E845598F709}">
      <dsp:nvSpPr>
        <dsp:cNvPr id="0" name=""/>
        <dsp:cNvSpPr/>
      </dsp:nvSpPr>
      <dsp:spPr>
        <a:xfrm>
          <a:off x="2418880" y="1178400"/>
          <a:ext cx="91440" cy="218926"/>
        </a:xfrm>
        <a:custGeom>
          <a:avLst/>
          <a:gdLst/>
          <a:ahLst/>
          <a:cxnLst/>
          <a:rect l="0" t="0" r="0" b="0"/>
          <a:pathLst>
            <a:path>
              <a:moveTo>
                <a:pt x="45720" y="0"/>
              </a:moveTo>
              <a:lnTo>
                <a:pt x="45720" y="149016"/>
              </a:lnTo>
              <a:lnTo>
                <a:pt x="106846" y="149016"/>
              </a:lnTo>
              <a:lnTo>
                <a:pt x="106846" y="2189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175224-3CDA-443D-A325-7E2467911ADA}">
      <dsp:nvSpPr>
        <dsp:cNvPr id="0" name=""/>
        <dsp:cNvSpPr/>
      </dsp:nvSpPr>
      <dsp:spPr>
        <a:xfrm>
          <a:off x="1772838" y="465810"/>
          <a:ext cx="691762" cy="233388"/>
        </a:xfrm>
        <a:custGeom>
          <a:avLst/>
          <a:gdLst/>
          <a:ahLst/>
          <a:cxnLst/>
          <a:rect l="0" t="0" r="0" b="0"/>
          <a:pathLst>
            <a:path>
              <a:moveTo>
                <a:pt x="0" y="0"/>
              </a:moveTo>
              <a:lnTo>
                <a:pt x="0" y="163478"/>
              </a:lnTo>
              <a:lnTo>
                <a:pt x="691762" y="163478"/>
              </a:lnTo>
              <a:lnTo>
                <a:pt x="691762" y="2333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09E62-1DA6-4F7B-B69F-E649AD669F88}">
      <dsp:nvSpPr>
        <dsp:cNvPr id="0" name=""/>
        <dsp:cNvSpPr/>
      </dsp:nvSpPr>
      <dsp:spPr>
        <a:xfrm>
          <a:off x="1081076" y="1178400"/>
          <a:ext cx="461174" cy="219477"/>
        </a:xfrm>
        <a:custGeom>
          <a:avLst/>
          <a:gdLst/>
          <a:ahLst/>
          <a:cxnLst/>
          <a:rect l="0" t="0" r="0" b="0"/>
          <a:pathLst>
            <a:path>
              <a:moveTo>
                <a:pt x="0" y="0"/>
              </a:moveTo>
              <a:lnTo>
                <a:pt x="0" y="149567"/>
              </a:lnTo>
              <a:lnTo>
                <a:pt x="461174" y="149567"/>
              </a:lnTo>
              <a:lnTo>
                <a:pt x="461174" y="2194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28ED9-4776-4EF0-B102-BACF1AA1638F}">
      <dsp:nvSpPr>
        <dsp:cNvPr id="0" name=""/>
        <dsp:cNvSpPr/>
      </dsp:nvSpPr>
      <dsp:spPr>
        <a:xfrm>
          <a:off x="619901" y="1178400"/>
          <a:ext cx="461174" cy="219477"/>
        </a:xfrm>
        <a:custGeom>
          <a:avLst/>
          <a:gdLst/>
          <a:ahLst/>
          <a:cxnLst/>
          <a:rect l="0" t="0" r="0" b="0"/>
          <a:pathLst>
            <a:path>
              <a:moveTo>
                <a:pt x="461174" y="0"/>
              </a:moveTo>
              <a:lnTo>
                <a:pt x="461174" y="149567"/>
              </a:lnTo>
              <a:lnTo>
                <a:pt x="0" y="149567"/>
              </a:lnTo>
              <a:lnTo>
                <a:pt x="0" y="2194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EB5F3B-E2C6-41EC-B953-F848B0DFEA55}">
      <dsp:nvSpPr>
        <dsp:cNvPr id="0" name=""/>
        <dsp:cNvSpPr/>
      </dsp:nvSpPr>
      <dsp:spPr>
        <a:xfrm>
          <a:off x="1081076" y="465810"/>
          <a:ext cx="691762" cy="233388"/>
        </a:xfrm>
        <a:custGeom>
          <a:avLst/>
          <a:gdLst/>
          <a:ahLst/>
          <a:cxnLst/>
          <a:rect l="0" t="0" r="0" b="0"/>
          <a:pathLst>
            <a:path>
              <a:moveTo>
                <a:pt x="691762" y="0"/>
              </a:moveTo>
              <a:lnTo>
                <a:pt x="691762" y="163478"/>
              </a:lnTo>
              <a:lnTo>
                <a:pt x="0" y="163478"/>
              </a:lnTo>
              <a:lnTo>
                <a:pt x="0" y="2333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EEE960-BCD8-4036-AD4E-82520C0A835F}">
      <dsp:nvSpPr>
        <dsp:cNvPr id="0" name=""/>
        <dsp:cNvSpPr/>
      </dsp:nvSpPr>
      <dsp:spPr>
        <a:xfrm>
          <a:off x="1395513" y="-13392"/>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FFC40-E313-4399-A1CD-370AB048075F}">
      <dsp:nvSpPr>
        <dsp:cNvPr id="0" name=""/>
        <dsp:cNvSpPr/>
      </dsp:nvSpPr>
      <dsp:spPr>
        <a:xfrm>
          <a:off x="1479363" y="66265"/>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50800" dir="5400000" algn="ctr" rotWithShape="0">
            <a:schemeClr val="bg1"/>
          </a:outerShdw>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学校</a:t>
          </a:r>
          <a:endParaRPr lang="zh-CN" altLang="en-US" sz="1800" kern="1200" dirty="0">
            <a:latin typeface="幼圆" pitchFamily="49" charset="-122"/>
            <a:ea typeface="幼圆" pitchFamily="49" charset="-122"/>
          </a:endParaRPr>
        </a:p>
      </dsp:txBody>
      <dsp:txXfrm>
        <a:off x="1493398" y="80300"/>
        <a:ext cx="726579" cy="451132"/>
      </dsp:txXfrm>
    </dsp:sp>
    <dsp:sp modelId="{79F1B384-8A11-47B9-A6A0-8874463109FD}">
      <dsp:nvSpPr>
        <dsp:cNvPr id="0" name=""/>
        <dsp:cNvSpPr/>
      </dsp:nvSpPr>
      <dsp:spPr>
        <a:xfrm>
          <a:off x="703751" y="69919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76A1F7-9FD2-4A3F-8C13-2E9472B698E7}">
      <dsp:nvSpPr>
        <dsp:cNvPr id="0" name=""/>
        <dsp:cNvSpPr/>
      </dsp:nvSpPr>
      <dsp:spPr>
        <a:xfrm>
          <a:off x="787601" y="778856"/>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学院</a:t>
          </a:r>
          <a:endParaRPr lang="zh-CN" altLang="en-US" sz="1800" kern="1200" dirty="0">
            <a:latin typeface="幼圆" pitchFamily="49" charset="-122"/>
            <a:ea typeface="幼圆" pitchFamily="49" charset="-122"/>
          </a:endParaRPr>
        </a:p>
      </dsp:txBody>
      <dsp:txXfrm>
        <a:off x="801636" y="792891"/>
        <a:ext cx="726579" cy="451132"/>
      </dsp:txXfrm>
    </dsp:sp>
    <dsp:sp modelId="{E3C237B0-F5A7-4A3F-9E13-533144FAC8F7}">
      <dsp:nvSpPr>
        <dsp:cNvPr id="0" name=""/>
        <dsp:cNvSpPr/>
      </dsp:nvSpPr>
      <dsp:spPr>
        <a:xfrm>
          <a:off x="242576" y="139787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7B381-3422-4AA6-86C1-89443AC41368}">
      <dsp:nvSpPr>
        <dsp:cNvPr id="0" name=""/>
        <dsp:cNvSpPr/>
      </dsp:nvSpPr>
      <dsp:spPr>
        <a:xfrm>
          <a:off x="326426" y="1477535"/>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教师</a:t>
          </a:r>
          <a:endParaRPr lang="zh-CN" altLang="en-US" sz="1800" kern="1200" dirty="0">
            <a:latin typeface="幼圆" pitchFamily="49" charset="-122"/>
            <a:ea typeface="幼圆" pitchFamily="49" charset="-122"/>
          </a:endParaRPr>
        </a:p>
      </dsp:txBody>
      <dsp:txXfrm>
        <a:off x="340461" y="1491570"/>
        <a:ext cx="726579" cy="451132"/>
      </dsp:txXfrm>
    </dsp:sp>
    <dsp:sp modelId="{57365546-B8EB-464D-91F5-3E6D8FB0880D}">
      <dsp:nvSpPr>
        <dsp:cNvPr id="0" name=""/>
        <dsp:cNvSpPr/>
      </dsp:nvSpPr>
      <dsp:spPr>
        <a:xfrm>
          <a:off x="1164926" y="139787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60350-D294-4DBF-90E3-7BA5894022DB}">
      <dsp:nvSpPr>
        <dsp:cNvPr id="0" name=""/>
        <dsp:cNvSpPr/>
      </dsp:nvSpPr>
      <dsp:spPr>
        <a:xfrm>
          <a:off x="1248776" y="1477535"/>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学生</a:t>
          </a:r>
          <a:endParaRPr lang="zh-CN" altLang="en-US" sz="1800" kern="1200" dirty="0">
            <a:latin typeface="幼圆" pitchFamily="49" charset="-122"/>
            <a:ea typeface="幼圆" pitchFamily="49" charset="-122"/>
          </a:endParaRPr>
        </a:p>
      </dsp:txBody>
      <dsp:txXfrm>
        <a:off x="1262811" y="1491570"/>
        <a:ext cx="726579" cy="451132"/>
      </dsp:txXfrm>
    </dsp:sp>
    <dsp:sp modelId="{58699DEB-1E49-4CFD-B3E3-C374EBCAF42A}">
      <dsp:nvSpPr>
        <dsp:cNvPr id="0" name=""/>
        <dsp:cNvSpPr/>
      </dsp:nvSpPr>
      <dsp:spPr>
        <a:xfrm>
          <a:off x="2087275" y="69919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F606D2-F134-4CC6-AAAB-59AB74404C46}">
      <dsp:nvSpPr>
        <dsp:cNvPr id="0" name=""/>
        <dsp:cNvSpPr/>
      </dsp:nvSpPr>
      <dsp:spPr>
        <a:xfrm>
          <a:off x="2171125" y="778856"/>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处室</a:t>
          </a:r>
          <a:endParaRPr lang="zh-CN" altLang="en-US" sz="1800" kern="1200" dirty="0">
            <a:latin typeface="幼圆" pitchFamily="49" charset="-122"/>
            <a:ea typeface="幼圆" pitchFamily="49" charset="-122"/>
          </a:endParaRPr>
        </a:p>
      </dsp:txBody>
      <dsp:txXfrm>
        <a:off x="2185160" y="792891"/>
        <a:ext cx="726579" cy="451132"/>
      </dsp:txXfrm>
    </dsp:sp>
    <dsp:sp modelId="{3E86CCCD-4FBB-4C25-B120-09839DD95428}">
      <dsp:nvSpPr>
        <dsp:cNvPr id="0" name=""/>
        <dsp:cNvSpPr/>
      </dsp:nvSpPr>
      <dsp:spPr>
        <a:xfrm>
          <a:off x="2148402" y="1397327"/>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CE0C16-79E8-4022-9250-A10FFDAFFB89}">
      <dsp:nvSpPr>
        <dsp:cNvPr id="0" name=""/>
        <dsp:cNvSpPr/>
      </dsp:nvSpPr>
      <dsp:spPr>
        <a:xfrm>
          <a:off x="2232252" y="1476984"/>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职员</a:t>
          </a:r>
          <a:endParaRPr lang="zh-CN" altLang="en-US" sz="1800" kern="1200" dirty="0">
            <a:latin typeface="幼圆" pitchFamily="49" charset="-122"/>
            <a:ea typeface="幼圆" pitchFamily="49" charset="-122"/>
          </a:endParaRPr>
        </a:p>
      </dsp:txBody>
      <dsp:txXfrm>
        <a:off x="2246287" y="1491019"/>
        <a:ext cx="726579" cy="451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AA2D8-0B05-4026-A93F-1E845598F709}">
      <dsp:nvSpPr>
        <dsp:cNvPr id="0" name=""/>
        <dsp:cNvSpPr/>
      </dsp:nvSpPr>
      <dsp:spPr>
        <a:xfrm>
          <a:off x="2418880" y="1178400"/>
          <a:ext cx="91440" cy="218926"/>
        </a:xfrm>
        <a:custGeom>
          <a:avLst/>
          <a:gdLst/>
          <a:ahLst/>
          <a:cxnLst/>
          <a:rect l="0" t="0" r="0" b="0"/>
          <a:pathLst>
            <a:path>
              <a:moveTo>
                <a:pt x="45720" y="0"/>
              </a:moveTo>
              <a:lnTo>
                <a:pt x="45720" y="149016"/>
              </a:lnTo>
              <a:lnTo>
                <a:pt x="106846" y="149016"/>
              </a:lnTo>
              <a:lnTo>
                <a:pt x="106846" y="2189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175224-3CDA-443D-A325-7E2467911ADA}">
      <dsp:nvSpPr>
        <dsp:cNvPr id="0" name=""/>
        <dsp:cNvSpPr/>
      </dsp:nvSpPr>
      <dsp:spPr>
        <a:xfrm>
          <a:off x="1772838" y="465810"/>
          <a:ext cx="691762" cy="233388"/>
        </a:xfrm>
        <a:custGeom>
          <a:avLst/>
          <a:gdLst/>
          <a:ahLst/>
          <a:cxnLst/>
          <a:rect l="0" t="0" r="0" b="0"/>
          <a:pathLst>
            <a:path>
              <a:moveTo>
                <a:pt x="0" y="0"/>
              </a:moveTo>
              <a:lnTo>
                <a:pt x="0" y="163478"/>
              </a:lnTo>
              <a:lnTo>
                <a:pt x="691762" y="163478"/>
              </a:lnTo>
              <a:lnTo>
                <a:pt x="691762" y="2333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09E62-1DA6-4F7B-B69F-E649AD669F88}">
      <dsp:nvSpPr>
        <dsp:cNvPr id="0" name=""/>
        <dsp:cNvSpPr/>
      </dsp:nvSpPr>
      <dsp:spPr>
        <a:xfrm>
          <a:off x="1081076" y="1178400"/>
          <a:ext cx="461174" cy="219477"/>
        </a:xfrm>
        <a:custGeom>
          <a:avLst/>
          <a:gdLst/>
          <a:ahLst/>
          <a:cxnLst/>
          <a:rect l="0" t="0" r="0" b="0"/>
          <a:pathLst>
            <a:path>
              <a:moveTo>
                <a:pt x="0" y="0"/>
              </a:moveTo>
              <a:lnTo>
                <a:pt x="0" y="149567"/>
              </a:lnTo>
              <a:lnTo>
                <a:pt x="461174" y="149567"/>
              </a:lnTo>
              <a:lnTo>
                <a:pt x="461174" y="2194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28ED9-4776-4EF0-B102-BACF1AA1638F}">
      <dsp:nvSpPr>
        <dsp:cNvPr id="0" name=""/>
        <dsp:cNvSpPr/>
      </dsp:nvSpPr>
      <dsp:spPr>
        <a:xfrm>
          <a:off x="619901" y="1178400"/>
          <a:ext cx="461174" cy="219477"/>
        </a:xfrm>
        <a:custGeom>
          <a:avLst/>
          <a:gdLst/>
          <a:ahLst/>
          <a:cxnLst/>
          <a:rect l="0" t="0" r="0" b="0"/>
          <a:pathLst>
            <a:path>
              <a:moveTo>
                <a:pt x="461174" y="0"/>
              </a:moveTo>
              <a:lnTo>
                <a:pt x="461174" y="149567"/>
              </a:lnTo>
              <a:lnTo>
                <a:pt x="0" y="149567"/>
              </a:lnTo>
              <a:lnTo>
                <a:pt x="0" y="2194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EB5F3B-E2C6-41EC-B953-F848B0DFEA55}">
      <dsp:nvSpPr>
        <dsp:cNvPr id="0" name=""/>
        <dsp:cNvSpPr/>
      </dsp:nvSpPr>
      <dsp:spPr>
        <a:xfrm>
          <a:off x="1081076" y="465810"/>
          <a:ext cx="691762" cy="233388"/>
        </a:xfrm>
        <a:custGeom>
          <a:avLst/>
          <a:gdLst/>
          <a:ahLst/>
          <a:cxnLst/>
          <a:rect l="0" t="0" r="0" b="0"/>
          <a:pathLst>
            <a:path>
              <a:moveTo>
                <a:pt x="691762" y="0"/>
              </a:moveTo>
              <a:lnTo>
                <a:pt x="691762" y="163478"/>
              </a:lnTo>
              <a:lnTo>
                <a:pt x="0" y="163478"/>
              </a:lnTo>
              <a:lnTo>
                <a:pt x="0" y="2333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EEE960-BCD8-4036-AD4E-82520C0A835F}">
      <dsp:nvSpPr>
        <dsp:cNvPr id="0" name=""/>
        <dsp:cNvSpPr/>
      </dsp:nvSpPr>
      <dsp:spPr>
        <a:xfrm>
          <a:off x="1395513" y="-13392"/>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FFC40-E313-4399-A1CD-370AB048075F}">
      <dsp:nvSpPr>
        <dsp:cNvPr id="0" name=""/>
        <dsp:cNvSpPr/>
      </dsp:nvSpPr>
      <dsp:spPr>
        <a:xfrm>
          <a:off x="1479363" y="66265"/>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50800" dir="5400000" algn="ctr" rotWithShape="0">
            <a:schemeClr val="bg1"/>
          </a:outerShdw>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学校</a:t>
          </a:r>
          <a:endParaRPr lang="zh-CN" altLang="en-US" sz="1800" kern="1200" dirty="0">
            <a:latin typeface="幼圆" pitchFamily="49" charset="-122"/>
            <a:ea typeface="幼圆" pitchFamily="49" charset="-122"/>
          </a:endParaRPr>
        </a:p>
      </dsp:txBody>
      <dsp:txXfrm>
        <a:off x="1493398" y="80300"/>
        <a:ext cx="726579" cy="451132"/>
      </dsp:txXfrm>
    </dsp:sp>
    <dsp:sp modelId="{79F1B384-8A11-47B9-A6A0-8874463109FD}">
      <dsp:nvSpPr>
        <dsp:cNvPr id="0" name=""/>
        <dsp:cNvSpPr/>
      </dsp:nvSpPr>
      <dsp:spPr>
        <a:xfrm>
          <a:off x="703751" y="69919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76A1F7-9FD2-4A3F-8C13-2E9472B698E7}">
      <dsp:nvSpPr>
        <dsp:cNvPr id="0" name=""/>
        <dsp:cNvSpPr/>
      </dsp:nvSpPr>
      <dsp:spPr>
        <a:xfrm>
          <a:off x="787601" y="778856"/>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学院</a:t>
          </a:r>
          <a:endParaRPr lang="zh-CN" altLang="en-US" sz="1800" kern="1200" dirty="0">
            <a:latin typeface="幼圆" pitchFamily="49" charset="-122"/>
            <a:ea typeface="幼圆" pitchFamily="49" charset="-122"/>
          </a:endParaRPr>
        </a:p>
      </dsp:txBody>
      <dsp:txXfrm>
        <a:off x="801636" y="792891"/>
        <a:ext cx="726579" cy="451132"/>
      </dsp:txXfrm>
    </dsp:sp>
    <dsp:sp modelId="{E3C237B0-F5A7-4A3F-9E13-533144FAC8F7}">
      <dsp:nvSpPr>
        <dsp:cNvPr id="0" name=""/>
        <dsp:cNvSpPr/>
      </dsp:nvSpPr>
      <dsp:spPr>
        <a:xfrm>
          <a:off x="242576" y="139787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7B381-3422-4AA6-86C1-89443AC41368}">
      <dsp:nvSpPr>
        <dsp:cNvPr id="0" name=""/>
        <dsp:cNvSpPr/>
      </dsp:nvSpPr>
      <dsp:spPr>
        <a:xfrm>
          <a:off x="326426" y="1477535"/>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教师</a:t>
          </a:r>
          <a:endParaRPr lang="zh-CN" altLang="en-US" sz="1800" kern="1200" dirty="0">
            <a:latin typeface="幼圆" pitchFamily="49" charset="-122"/>
            <a:ea typeface="幼圆" pitchFamily="49" charset="-122"/>
          </a:endParaRPr>
        </a:p>
      </dsp:txBody>
      <dsp:txXfrm>
        <a:off x="340461" y="1491570"/>
        <a:ext cx="726579" cy="451132"/>
      </dsp:txXfrm>
    </dsp:sp>
    <dsp:sp modelId="{57365546-B8EB-464D-91F5-3E6D8FB0880D}">
      <dsp:nvSpPr>
        <dsp:cNvPr id="0" name=""/>
        <dsp:cNvSpPr/>
      </dsp:nvSpPr>
      <dsp:spPr>
        <a:xfrm>
          <a:off x="1164926" y="139787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60350-D294-4DBF-90E3-7BA5894022DB}">
      <dsp:nvSpPr>
        <dsp:cNvPr id="0" name=""/>
        <dsp:cNvSpPr/>
      </dsp:nvSpPr>
      <dsp:spPr>
        <a:xfrm>
          <a:off x="1248776" y="1477535"/>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学生</a:t>
          </a:r>
          <a:endParaRPr lang="zh-CN" altLang="en-US" sz="1800" kern="1200" dirty="0">
            <a:latin typeface="幼圆" pitchFamily="49" charset="-122"/>
            <a:ea typeface="幼圆" pitchFamily="49" charset="-122"/>
          </a:endParaRPr>
        </a:p>
      </dsp:txBody>
      <dsp:txXfrm>
        <a:off x="1262811" y="1491570"/>
        <a:ext cx="726579" cy="451132"/>
      </dsp:txXfrm>
    </dsp:sp>
    <dsp:sp modelId="{58699DEB-1E49-4CFD-B3E3-C374EBCAF42A}">
      <dsp:nvSpPr>
        <dsp:cNvPr id="0" name=""/>
        <dsp:cNvSpPr/>
      </dsp:nvSpPr>
      <dsp:spPr>
        <a:xfrm>
          <a:off x="2087275" y="699198"/>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F606D2-F134-4CC6-AAAB-59AB74404C46}">
      <dsp:nvSpPr>
        <dsp:cNvPr id="0" name=""/>
        <dsp:cNvSpPr/>
      </dsp:nvSpPr>
      <dsp:spPr>
        <a:xfrm>
          <a:off x="2171125" y="778856"/>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处室</a:t>
          </a:r>
          <a:endParaRPr lang="zh-CN" altLang="en-US" sz="1800" kern="1200" dirty="0">
            <a:latin typeface="幼圆" pitchFamily="49" charset="-122"/>
            <a:ea typeface="幼圆" pitchFamily="49" charset="-122"/>
          </a:endParaRPr>
        </a:p>
      </dsp:txBody>
      <dsp:txXfrm>
        <a:off x="2185160" y="792891"/>
        <a:ext cx="726579" cy="451132"/>
      </dsp:txXfrm>
    </dsp:sp>
    <dsp:sp modelId="{3E86CCCD-4FBB-4C25-B120-09839DD95428}">
      <dsp:nvSpPr>
        <dsp:cNvPr id="0" name=""/>
        <dsp:cNvSpPr/>
      </dsp:nvSpPr>
      <dsp:spPr>
        <a:xfrm>
          <a:off x="2148402" y="1397327"/>
          <a:ext cx="754649" cy="4792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CE0C16-79E8-4022-9250-A10FFDAFFB89}">
      <dsp:nvSpPr>
        <dsp:cNvPr id="0" name=""/>
        <dsp:cNvSpPr/>
      </dsp:nvSpPr>
      <dsp:spPr>
        <a:xfrm>
          <a:off x="2232252" y="1476984"/>
          <a:ext cx="754649" cy="4792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幼圆" pitchFamily="49" charset="-122"/>
              <a:ea typeface="幼圆" pitchFamily="49" charset="-122"/>
            </a:rPr>
            <a:t>职员</a:t>
          </a:r>
          <a:endParaRPr lang="zh-CN" altLang="en-US" sz="1800" kern="1200" dirty="0">
            <a:latin typeface="幼圆" pitchFamily="49" charset="-122"/>
            <a:ea typeface="幼圆" pitchFamily="49" charset="-122"/>
          </a:endParaRPr>
        </a:p>
      </dsp:txBody>
      <dsp:txXfrm>
        <a:off x="2246287" y="1491019"/>
        <a:ext cx="726579" cy="451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237CB-6CFA-4302-A175-22885B6C3FF5}">
      <dsp:nvSpPr>
        <dsp:cNvPr id="0" name=""/>
        <dsp:cNvSpPr/>
      </dsp:nvSpPr>
      <dsp:spPr>
        <a:xfrm>
          <a:off x="962276" y="466517"/>
          <a:ext cx="448787" cy="213582"/>
        </a:xfrm>
        <a:custGeom>
          <a:avLst/>
          <a:gdLst/>
          <a:ahLst/>
          <a:cxnLst/>
          <a:rect l="0" t="0" r="0" b="0"/>
          <a:pathLst>
            <a:path>
              <a:moveTo>
                <a:pt x="0" y="0"/>
              </a:moveTo>
              <a:lnTo>
                <a:pt x="0" y="145550"/>
              </a:lnTo>
              <a:lnTo>
                <a:pt x="448787" y="145550"/>
              </a:lnTo>
              <a:lnTo>
                <a:pt x="448787" y="213582"/>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82D76B-1CF2-4A72-931E-717917B674F9}">
      <dsp:nvSpPr>
        <dsp:cNvPr id="0" name=""/>
        <dsp:cNvSpPr/>
      </dsp:nvSpPr>
      <dsp:spPr>
        <a:xfrm>
          <a:off x="513488" y="466517"/>
          <a:ext cx="448787" cy="213582"/>
        </a:xfrm>
        <a:custGeom>
          <a:avLst/>
          <a:gdLst/>
          <a:ahLst/>
          <a:cxnLst/>
          <a:rect l="0" t="0" r="0" b="0"/>
          <a:pathLst>
            <a:path>
              <a:moveTo>
                <a:pt x="448787" y="0"/>
              </a:moveTo>
              <a:lnTo>
                <a:pt x="448787" y="145550"/>
              </a:lnTo>
              <a:lnTo>
                <a:pt x="0" y="145550"/>
              </a:lnTo>
              <a:lnTo>
                <a:pt x="0" y="213582"/>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B06D-321E-40BD-A3D8-D298DA108876}">
      <dsp:nvSpPr>
        <dsp:cNvPr id="0" name=""/>
        <dsp:cNvSpPr/>
      </dsp:nvSpPr>
      <dsp:spPr>
        <a:xfrm>
          <a:off x="595085" y="186"/>
          <a:ext cx="734380" cy="46633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D012336-3326-40F9-BF38-1F6491EFE712}">
      <dsp:nvSpPr>
        <dsp:cNvPr id="0" name=""/>
        <dsp:cNvSpPr/>
      </dsp:nvSpPr>
      <dsp:spPr>
        <a:xfrm>
          <a:off x="676683" y="77704"/>
          <a:ext cx="734380" cy="466331"/>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幼圆" pitchFamily="49" charset="-122"/>
              <a:ea typeface="幼圆" pitchFamily="49" charset="-122"/>
            </a:rPr>
            <a:t>学院</a:t>
          </a:r>
          <a:endParaRPr lang="zh-CN" altLang="en-US" sz="1600" kern="1200" dirty="0">
            <a:latin typeface="幼圆" pitchFamily="49" charset="-122"/>
            <a:ea typeface="幼圆" pitchFamily="49" charset="-122"/>
          </a:endParaRPr>
        </a:p>
      </dsp:txBody>
      <dsp:txXfrm>
        <a:off x="690341" y="91362"/>
        <a:ext cx="707064" cy="439015"/>
      </dsp:txXfrm>
    </dsp:sp>
    <dsp:sp modelId="{CE53275E-41FA-4084-97BE-51C32F668A2F}">
      <dsp:nvSpPr>
        <dsp:cNvPr id="0" name=""/>
        <dsp:cNvSpPr/>
      </dsp:nvSpPr>
      <dsp:spPr>
        <a:xfrm>
          <a:off x="146298" y="680100"/>
          <a:ext cx="734380" cy="46633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89A77D8-D900-44AE-AF90-1BF804C742D2}">
      <dsp:nvSpPr>
        <dsp:cNvPr id="0" name=""/>
        <dsp:cNvSpPr/>
      </dsp:nvSpPr>
      <dsp:spPr>
        <a:xfrm>
          <a:off x="227895" y="757618"/>
          <a:ext cx="734380" cy="466331"/>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幼圆" pitchFamily="49" charset="-122"/>
              <a:ea typeface="幼圆" pitchFamily="49" charset="-122"/>
            </a:rPr>
            <a:t>教师</a:t>
          </a:r>
          <a:endParaRPr lang="zh-CN" altLang="en-US" sz="1600" kern="1200" dirty="0">
            <a:latin typeface="幼圆" pitchFamily="49" charset="-122"/>
            <a:ea typeface="幼圆" pitchFamily="49" charset="-122"/>
          </a:endParaRPr>
        </a:p>
      </dsp:txBody>
      <dsp:txXfrm>
        <a:off x="241553" y="771276"/>
        <a:ext cx="707064" cy="439015"/>
      </dsp:txXfrm>
    </dsp:sp>
    <dsp:sp modelId="{73D786F6-7AD6-4806-940A-F162FEA8090D}">
      <dsp:nvSpPr>
        <dsp:cNvPr id="0" name=""/>
        <dsp:cNvSpPr/>
      </dsp:nvSpPr>
      <dsp:spPr>
        <a:xfrm>
          <a:off x="1043873" y="680100"/>
          <a:ext cx="734380" cy="46633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56EBA7E-F8C2-49B5-B2C0-C7422868E78D}">
      <dsp:nvSpPr>
        <dsp:cNvPr id="0" name=""/>
        <dsp:cNvSpPr/>
      </dsp:nvSpPr>
      <dsp:spPr>
        <a:xfrm>
          <a:off x="1125471" y="757618"/>
          <a:ext cx="734380" cy="466331"/>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幼圆" pitchFamily="49" charset="-122"/>
              <a:ea typeface="幼圆" pitchFamily="49" charset="-122"/>
            </a:rPr>
            <a:t>学生</a:t>
          </a:r>
          <a:endParaRPr lang="zh-CN" altLang="en-US" sz="1600" kern="1200" dirty="0">
            <a:latin typeface="幼圆" pitchFamily="49" charset="-122"/>
            <a:ea typeface="幼圆" pitchFamily="49" charset="-122"/>
          </a:endParaRPr>
        </a:p>
      </dsp:txBody>
      <dsp:txXfrm>
        <a:off x="1139129" y="771276"/>
        <a:ext cx="707064" cy="4390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2E6ED27C-A589-43F1-A470-E1E80280E0FB}" type="slidenum">
              <a:rPr lang="zh-CN" altLang="en-US"/>
              <a:pPr/>
              <a:t>‹#›</a:t>
            </a:fld>
            <a:endParaRPr lang="en-US" altLang="zh-CN"/>
          </a:p>
        </p:txBody>
      </p:sp>
    </p:spTree>
    <p:extLst>
      <p:ext uri="{BB962C8B-B14F-4D97-AF65-F5344CB8AC3E}">
        <p14:creationId xmlns:p14="http://schemas.microsoft.com/office/powerpoint/2010/main" val="14393995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D27C-A589-43F1-A470-E1E80280E0FB}" type="slidenum">
              <a:rPr lang="zh-CN" altLang="en-US" smtClean="0"/>
              <a:pPr/>
              <a:t>1</a:t>
            </a:fld>
            <a:endParaRPr lang="en-US" altLang="zh-CN"/>
          </a:p>
        </p:txBody>
      </p:sp>
    </p:spTree>
    <p:extLst>
      <p:ext uri="{BB962C8B-B14F-4D97-AF65-F5344CB8AC3E}">
        <p14:creationId xmlns:p14="http://schemas.microsoft.com/office/powerpoint/2010/main" val="241833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81000" y="685800"/>
            <a:ext cx="6096000" cy="3429000"/>
          </a:xfrm>
        </p:spPr>
      </p:sp>
      <p:sp>
        <p:nvSpPr>
          <p:cNvPr id="6147" name="Rectangle 3"/>
          <p:cNvSpPr>
            <a:spLocks noGrp="1" noChangeArrowheads="1" noTextEdit="1"/>
          </p:cNvSpPr>
          <p:nvPr>
            <p:ph type="body" idx="1"/>
          </p:nvPr>
        </p:nvSpPr>
        <p:spPr/>
        <p:txBody>
          <a:bodyPr/>
          <a:lstStyle/>
          <a:p>
            <a:r>
              <a:rPr lang="en-US" altLang="zh-CN"/>
              <a:t>1 </a:t>
            </a:r>
            <a:r>
              <a:rPr lang="zh-CN" altLang="en-US"/>
              <a:t>教材介绍：</a:t>
            </a:r>
          </a:p>
          <a:p>
            <a:r>
              <a:rPr lang="zh-CN" altLang="en-US"/>
              <a:t>       比较经典的数据库教材 第一版中国最早的数据库教材，为众多高校计算机专业采用</a:t>
            </a:r>
          </a:p>
          <a:p>
            <a:r>
              <a:rPr lang="en-US" altLang="zh-CN"/>
              <a:t>2. </a:t>
            </a:r>
            <a:r>
              <a:rPr lang="zh-CN" altLang="en-US"/>
              <a:t>萨老师介绍</a:t>
            </a:r>
          </a:p>
          <a:p>
            <a:pPr lvl="1">
              <a:buFontTx/>
              <a:buChar char="•"/>
            </a:pPr>
            <a:r>
              <a:rPr lang="zh-CN" altLang="en-US"/>
              <a:t> 创建信息系，最早系主任</a:t>
            </a:r>
          </a:p>
          <a:p>
            <a:pPr lvl="1">
              <a:buFontTx/>
              <a:buChar char="•"/>
            </a:pPr>
            <a:r>
              <a:rPr lang="zh-CN" altLang="en-US"/>
              <a:t>中国的</a:t>
            </a:r>
            <a:r>
              <a:rPr lang="en-US" altLang="zh-CN"/>
              <a:t>C J, Date</a:t>
            </a:r>
          </a:p>
          <a:p>
            <a:r>
              <a:rPr lang="en-US" altLang="zh-CN"/>
              <a:t>3 </a:t>
            </a:r>
            <a:r>
              <a:rPr lang="zh-CN" altLang="en-US"/>
              <a:t>王老师介绍</a:t>
            </a:r>
          </a:p>
          <a:p>
            <a:r>
              <a:rPr lang="en-US" altLang="zh-CN"/>
              <a:t>4 </a:t>
            </a:r>
            <a:r>
              <a:rPr lang="zh-CN" altLang="en-US"/>
              <a:t>数据库所介绍</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381000" y="685800"/>
            <a:ext cx="6096000" cy="3429000"/>
          </a:xfrm>
        </p:spPr>
      </p:sp>
      <p:sp>
        <p:nvSpPr>
          <p:cNvPr id="11267" name="Rectangle 3"/>
          <p:cNvSpPr>
            <a:spLocks noGrp="1" noChangeArrowheads="1" noTextEdit="1"/>
          </p:cNvSpPr>
          <p:nvPr>
            <p:ph type="body" idx="1"/>
          </p:nvPr>
        </p:nvSpPr>
        <p:spPr/>
        <p:txBody>
          <a:bodyPr/>
          <a:lstStyle/>
          <a:p>
            <a:r>
              <a:rPr lang="zh-CN" altLang="en-US" dirty="0"/>
              <a:t>与一些教材的区别</a:t>
            </a:r>
          </a:p>
          <a:p>
            <a:r>
              <a:rPr lang="zh-CN" altLang="en-US" dirty="0"/>
              <a:t>     偏重理论，不去讨论某个系统的具体使用方法，但会涉及实现技术</a:t>
            </a:r>
          </a:p>
          <a:p>
            <a:r>
              <a:rPr lang="zh-CN" altLang="en-US" dirty="0"/>
              <a:t>我们的优势</a:t>
            </a:r>
          </a:p>
          <a:p>
            <a:pPr lvl="1">
              <a:buFontTx/>
              <a:buChar char="•"/>
            </a:pPr>
            <a:r>
              <a:rPr lang="zh-CN" altLang="en-US" dirty="0"/>
              <a:t>虽然枯燥，但适应</a:t>
            </a:r>
            <a:r>
              <a:rPr lang="en-US" altLang="zh-CN" dirty="0"/>
              <a:t>DBA</a:t>
            </a:r>
            <a:r>
              <a:rPr lang="zh-CN" altLang="en-US" dirty="0"/>
              <a:t>的需要</a:t>
            </a:r>
          </a:p>
          <a:p>
            <a:pPr lvl="1">
              <a:buFontTx/>
              <a:buChar char="•"/>
            </a:pPr>
            <a:r>
              <a:rPr lang="zh-CN" altLang="en-US" dirty="0"/>
              <a:t>不过时</a:t>
            </a:r>
          </a:p>
          <a:p>
            <a:pPr lvl="1">
              <a:buFontTx/>
              <a:buChar char="•"/>
            </a:pP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D27C-A589-43F1-A470-E1E80280E0FB}" type="slidenum">
              <a:rPr lang="zh-CN" altLang="en-US" smtClean="0"/>
              <a:pPr/>
              <a:t>9</a:t>
            </a:fld>
            <a:endParaRPr lang="en-US" altLang="zh-CN"/>
          </a:p>
        </p:txBody>
      </p:sp>
    </p:spTree>
    <p:extLst>
      <p:ext uri="{BB962C8B-B14F-4D97-AF65-F5344CB8AC3E}">
        <p14:creationId xmlns:p14="http://schemas.microsoft.com/office/powerpoint/2010/main" val="74880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D27C-A589-43F1-A470-E1E80280E0FB}" type="slidenum">
              <a:rPr lang="zh-CN" altLang="en-US" smtClean="0"/>
              <a:pPr/>
              <a:t>10</a:t>
            </a:fld>
            <a:endParaRPr lang="en-US" altLang="zh-CN"/>
          </a:p>
        </p:txBody>
      </p:sp>
    </p:spTree>
    <p:extLst>
      <p:ext uri="{BB962C8B-B14F-4D97-AF65-F5344CB8AC3E}">
        <p14:creationId xmlns:p14="http://schemas.microsoft.com/office/powerpoint/2010/main" val="174930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D27C-A589-43F1-A470-E1E80280E0FB}" type="slidenum">
              <a:rPr lang="zh-CN" altLang="en-US" smtClean="0"/>
              <a:pPr/>
              <a:t>11</a:t>
            </a:fld>
            <a:endParaRPr lang="en-US" altLang="zh-CN"/>
          </a:p>
        </p:txBody>
      </p:sp>
    </p:spTree>
    <p:extLst>
      <p:ext uri="{BB962C8B-B14F-4D97-AF65-F5344CB8AC3E}">
        <p14:creationId xmlns:p14="http://schemas.microsoft.com/office/powerpoint/2010/main" val="1253756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D27C-A589-43F1-A470-E1E80280E0FB}" type="slidenum">
              <a:rPr lang="zh-CN" altLang="en-US" smtClean="0"/>
              <a:pPr/>
              <a:t>19</a:t>
            </a:fld>
            <a:endParaRPr lang="en-US" altLang="zh-CN"/>
          </a:p>
        </p:txBody>
      </p:sp>
    </p:spTree>
    <p:extLst>
      <p:ext uri="{BB962C8B-B14F-4D97-AF65-F5344CB8AC3E}">
        <p14:creationId xmlns:p14="http://schemas.microsoft.com/office/powerpoint/2010/main" val="203903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D27C-A589-43F1-A470-E1E80280E0FB}" type="slidenum">
              <a:rPr lang="zh-CN" altLang="en-US" smtClean="0"/>
              <a:pPr/>
              <a:t>33</a:t>
            </a:fld>
            <a:endParaRPr lang="en-US" altLang="zh-CN"/>
          </a:p>
        </p:txBody>
      </p:sp>
    </p:spTree>
    <p:extLst>
      <p:ext uri="{BB962C8B-B14F-4D97-AF65-F5344CB8AC3E}">
        <p14:creationId xmlns:p14="http://schemas.microsoft.com/office/powerpoint/2010/main" val="1552154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ED27C-A589-43F1-A470-E1E80280E0FB}" type="slidenum">
              <a:rPr lang="zh-CN" altLang="en-US" smtClean="0"/>
              <a:pPr/>
              <a:t>38</a:t>
            </a:fld>
            <a:endParaRPr lang="en-US" altLang="zh-CN"/>
          </a:p>
        </p:txBody>
      </p:sp>
    </p:spTree>
    <p:extLst>
      <p:ext uri="{BB962C8B-B14F-4D97-AF65-F5344CB8AC3E}">
        <p14:creationId xmlns:p14="http://schemas.microsoft.com/office/powerpoint/2010/main" val="98319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Right Triangle 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Right Triangle 6"/>
          <p:cNvSpPr/>
          <p:nvPr/>
        </p:nvSpPr>
        <p:spPr>
          <a:xfrm>
            <a:off x="2" y="485152"/>
            <a:ext cx="3373092" cy="4668287"/>
          </a:xfrm>
          <a:custGeom>
            <a:avLst/>
            <a:gdLst>
              <a:gd name="connsiteX0" fmla="*/ 0 w 3571875"/>
              <a:gd name="connsiteY0" fmla="*/ 3157538 h 3157538"/>
              <a:gd name="connsiteX1" fmla="*/ 0 w 3571875"/>
              <a:gd name="connsiteY1" fmla="*/ 0 h 3157538"/>
              <a:gd name="connsiteX2" fmla="*/ 3571875 w 3571875"/>
              <a:gd name="connsiteY2" fmla="*/ 3157538 h 3157538"/>
              <a:gd name="connsiteX3" fmla="*/ 0 w 3571875"/>
              <a:gd name="connsiteY3" fmla="*/ 3157538 h 3157538"/>
              <a:gd name="connsiteX0" fmla="*/ 0 w 3571875"/>
              <a:gd name="connsiteY0" fmla="*/ 4658347 h 4658347"/>
              <a:gd name="connsiteX1" fmla="*/ 2604052 w 3571875"/>
              <a:gd name="connsiteY1" fmla="*/ 0 h 4658347"/>
              <a:gd name="connsiteX2" fmla="*/ 3571875 w 3571875"/>
              <a:gd name="connsiteY2" fmla="*/ 4658347 h 4658347"/>
              <a:gd name="connsiteX3" fmla="*/ 0 w 3571875"/>
              <a:gd name="connsiteY3" fmla="*/ 4658347 h 4658347"/>
              <a:gd name="connsiteX0" fmla="*/ 0 w 5291344"/>
              <a:gd name="connsiteY0" fmla="*/ 4658347 h 4668287"/>
              <a:gd name="connsiteX1" fmla="*/ 2604052 w 5291344"/>
              <a:gd name="connsiteY1" fmla="*/ 0 h 4668287"/>
              <a:gd name="connsiteX2" fmla="*/ 5291344 w 5291344"/>
              <a:gd name="connsiteY2" fmla="*/ 4668287 h 4668287"/>
              <a:gd name="connsiteX3" fmla="*/ 0 w 5291344"/>
              <a:gd name="connsiteY3" fmla="*/ 4658347 h 4668287"/>
              <a:gd name="connsiteX0" fmla="*/ 0 w 3373092"/>
              <a:gd name="connsiteY0" fmla="*/ 4658347 h 4668287"/>
              <a:gd name="connsiteX1" fmla="*/ 2604052 w 3373092"/>
              <a:gd name="connsiteY1" fmla="*/ 0 h 4668287"/>
              <a:gd name="connsiteX2" fmla="*/ 3373092 w 3373092"/>
              <a:gd name="connsiteY2" fmla="*/ 4668287 h 4668287"/>
              <a:gd name="connsiteX3" fmla="*/ 0 w 3373092"/>
              <a:gd name="connsiteY3" fmla="*/ 4658347 h 4668287"/>
            </a:gdLst>
            <a:ahLst/>
            <a:cxnLst>
              <a:cxn ang="0">
                <a:pos x="connsiteX0" y="connsiteY0"/>
              </a:cxn>
              <a:cxn ang="0">
                <a:pos x="connsiteX1" y="connsiteY1"/>
              </a:cxn>
              <a:cxn ang="0">
                <a:pos x="connsiteX2" y="connsiteY2"/>
              </a:cxn>
              <a:cxn ang="0">
                <a:pos x="connsiteX3" y="connsiteY3"/>
              </a:cxn>
            </a:cxnLst>
            <a:rect l="l" t="t" r="r" b="b"/>
            <a:pathLst>
              <a:path w="3373092" h="4668287">
                <a:moveTo>
                  <a:pt x="0" y="4658347"/>
                </a:moveTo>
                <a:lnTo>
                  <a:pt x="2604052" y="0"/>
                </a:lnTo>
                <a:lnTo>
                  <a:pt x="3373092" y="4668287"/>
                </a:lnTo>
                <a:lnTo>
                  <a:pt x="0" y="465834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2318" y="-10634"/>
            <a:ext cx="2854910" cy="518395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6771 h 2006771"/>
              <a:gd name="connsiteX1" fmla="*/ 2021 w 3352800"/>
              <a:gd name="connsiteY1" fmla="*/ 0 h 2006771"/>
              <a:gd name="connsiteX2" fmla="*/ 3352800 w 3352800"/>
              <a:gd name="connsiteY2" fmla="*/ 4140 h 2006771"/>
              <a:gd name="connsiteX3" fmla="*/ 3352800 w 3352800"/>
              <a:gd name="connsiteY3" fmla="*/ 2006771 h 2006771"/>
              <a:gd name="connsiteX4" fmla="*/ 0 w 3352800"/>
              <a:gd name="connsiteY4" fmla="*/ 2006771 h 2006771"/>
              <a:gd name="connsiteX0" fmla="*/ 0 w 3352800"/>
              <a:gd name="connsiteY0" fmla="*/ 2006771 h 2006771"/>
              <a:gd name="connsiteX1" fmla="*/ 2021 w 3352800"/>
              <a:gd name="connsiteY1" fmla="*/ 0 h 2006771"/>
              <a:gd name="connsiteX2" fmla="*/ 1042885 w 3352800"/>
              <a:gd name="connsiteY2" fmla="*/ 270 h 2006771"/>
              <a:gd name="connsiteX3" fmla="*/ 3352800 w 3352800"/>
              <a:gd name="connsiteY3" fmla="*/ 2006771 h 2006771"/>
              <a:gd name="connsiteX4" fmla="*/ 0 w 3352800"/>
              <a:gd name="connsiteY4" fmla="*/ 2006771 h 2006771"/>
              <a:gd name="connsiteX0" fmla="*/ 0 w 1042885"/>
              <a:gd name="connsiteY0" fmla="*/ 2006771 h 2010641"/>
              <a:gd name="connsiteX1" fmla="*/ 2021 w 1042885"/>
              <a:gd name="connsiteY1" fmla="*/ 0 h 2010641"/>
              <a:gd name="connsiteX2" fmla="*/ 1042885 w 1042885"/>
              <a:gd name="connsiteY2" fmla="*/ 270 h 2010641"/>
              <a:gd name="connsiteX3" fmla="*/ 157539 w 1042885"/>
              <a:gd name="connsiteY3" fmla="*/ 2010641 h 2010641"/>
              <a:gd name="connsiteX4" fmla="*/ 0 w 1042885"/>
              <a:gd name="connsiteY4" fmla="*/ 2006771 h 2010641"/>
              <a:gd name="connsiteX0" fmla="*/ 0 w 1042885"/>
              <a:gd name="connsiteY0" fmla="*/ 2018381 h 2018381"/>
              <a:gd name="connsiteX1" fmla="*/ 2021 w 1042885"/>
              <a:gd name="connsiteY1" fmla="*/ 0 h 2018381"/>
              <a:gd name="connsiteX2" fmla="*/ 1042885 w 1042885"/>
              <a:gd name="connsiteY2" fmla="*/ 270 h 2018381"/>
              <a:gd name="connsiteX3" fmla="*/ 157539 w 1042885"/>
              <a:gd name="connsiteY3" fmla="*/ 2010641 h 2018381"/>
              <a:gd name="connsiteX4" fmla="*/ 0 w 1042885"/>
              <a:gd name="connsiteY4" fmla="*/ 2018381 h 2018381"/>
              <a:gd name="connsiteX0" fmla="*/ 0 w 1046528"/>
              <a:gd name="connsiteY0" fmla="*/ 2018381 h 2018381"/>
              <a:gd name="connsiteX1" fmla="*/ 5664 w 1046528"/>
              <a:gd name="connsiteY1" fmla="*/ 0 h 2018381"/>
              <a:gd name="connsiteX2" fmla="*/ 1046528 w 1046528"/>
              <a:gd name="connsiteY2" fmla="*/ 270 h 2018381"/>
              <a:gd name="connsiteX3" fmla="*/ 161182 w 1046528"/>
              <a:gd name="connsiteY3" fmla="*/ 2010641 h 2018381"/>
              <a:gd name="connsiteX4" fmla="*/ 0 w 1046528"/>
              <a:gd name="connsiteY4" fmla="*/ 2018381 h 2018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528" h="2018381">
                <a:moveTo>
                  <a:pt x="0" y="2018381"/>
                </a:moveTo>
                <a:cubicBezTo>
                  <a:pt x="674" y="1349457"/>
                  <a:pt x="4990" y="668924"/>
                  <a:pt x="5664" y="0"/>
                </a:cubicBezTo>
                <a:lnTo>
                  <a:pt x="1046528" y="270"/>
                </a:lnTo>
                <a:lnTo>
                  <a:pt x="161182" y="2010641"/>
                </a:lnTo>
                <a:lnTo>
                  <a:pt x="0" y="201838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6853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Right Triangle 6"/>
          <p:cNvSpPr/>
          <p:nvPr userDrawn="1"/>
        </p:nvSpPr>
        <p:spPr>
          <a:xfrm>
            <a:off x="2" y="942352"/>
            <a:ext cx="4834145" cy="4221025"/>
          </a:xfrm>
          <a:custGeom>
            <a:avLst/>
            <a:gdLst>
              <a:gd name="connsiteX0" fmla="*/ 0 w 3571875"/>
              <a:gd name="connsiteY0" fmla="*/ 3157538 h 3157538"/>
              <a:gd name="connsiteX1" fmla="*/ 0 w 3571875"/>
              <a:gd name="connsiteY1" fmla="*/ 0 h 3157538"/>
              <a:gd name="connsiteX2" fmla="*/ 3571875 w 3571875"/>
              <a:gd name="connsiteY2" fmla="*/ 3157538 h 3157538"/>
              <a:gd name="connsiteX3" fmla="*/ 0 w 3571875"/>
              <a:gd name="connsiteY3" fmla="*/ 3157538 h 3157538"/>
              <a:gd name="connsiteX0" fmla="*/ 0 w 3571875"/>
              <a:gd name="connsiteY0" fmla="*/ 4658347 h 4658347"/>
              <a:gd name="connsiteX1" fmla="*/ 2604052 w 3571875"/>
              <a:gd name="connsiteY1" fmla="*/ 0 h 4658347"/>
              <a:gd name="connsiteX2" fmla="*/ 3571875 w 3571875"/>
              <a:gd name="connsiteY2" fmla="*/ 4658347 h 4658347"/>
              <a:gd name="connsiteX3" fmla="*/ 0 w 3571875"/>
              <a:gd name="connsiteY3" fmla="*/ 4658347 h 4658347"/>
              <a:gd name="connsiteX0" fmla="*/ 0 w 5291344"/>
              <a:gd name="connsiteY0" fmla="*/ 4658347 h 4668287"/>
              <a:gd name="connsiteX1" fmla="*/ 2604052 w 5291344"/>
              <a:gd name="connsiteY1" fmla="*/ 0 h 4668287"/>
              <a:gd name="connsiteX2" fmla="*/ 5291344 w 5291344"/>
              <a:gd name="connsiteY2" fmla="*/ 4668287 h 4668287"/>
              <a:gd name="connsiteX3" fmla="*/ 0 w 5291344"/>
              <a:gd name="connsiteY3" fmla="*/ 4658347 h 4668287"/>
              <a:gd name="connsiteX0" fmla="*/ 0 w 3373092"/>
              <a:gd name="connsiteY0" fmla="*/ 4658347 h 4668287"/>
              <a:gd name="connsiteX1" fmla="*/ 2604052 w 3373092"/>
              <a:gd name="connsiteY1" fmla="*/ 0 h 4668287"/>
              <a:gd name="connsiteX2" fmla="*/ 3373092 w 3373092"/>
              <a:gd name="connsiteY2" fmla="*/ 4668287 h 4668287"/>
              <a:gd name="connsiteX3" fmla="*/ 0 w 3373092"/>
              <a:gd name="connsiteY3" fmla="*/ 4658347 h 4668287"/>
              <a:gd name="connsiteX0" fmla="*/ 0 w 3373092"/>
              <a:gd name="connsiteY0" fmla="*/ 4141512 h 4151452"/>
              <a:gd name="connsiteX1" fmla="*/ 2365513 w 3373092"/>
              <a:gd name="connsiteY1" fmla="*/ 0 h 4151452"/>
              <a:gd name="connsiteX2" fmla="*/ 3373092 w 3373092"/>
              <a:gd name="connsiteY2" fmla="*/ 4151452 h 4151452"/>
              <a:gd name="connsiteX3" fmla="*/ 0 w 3373092"/>
              <a:gd name="connsiteY3" fmla="*/ 4141512 h 4151452"/>
              <a:gd name="connsiteX0" fmla="*/ 0 w 4585666"/>
              <a:gd name="connsiteY0" fmla="*/ 4141512 h 4141512"/>
              <a:gd name="connsiteX1" fmla="*/ 2365513 w 4585666"/>
              <a:gd name="connsiteY1" fmla="*/ 0 h 4141512"/>
              <a:gd name="connsiteX2" fmla="*/ 4585666 w 4585666"/>
              <a:gd name="connsiteY2" fmla="*/ 4141512 h 4141512"/>
              <a:gd name="connsiteX3" fmla="*/ 0 w 4585666"/>
              <a:gd name="connsiteY3" fmla="*/ 4141512 h 4141512"/>
              <a:gd name="connsiteX0" fmla="*/ 0 w 4585666"/>
              <a:gd name="connsiteY0" fmla="*/ 4201147 h 4201147"/>
              <a:gd name="connsiteX1" fmla="*/ 3359426 w 4585666"/>
              <a:gd name="connsiteY1" fmla="*/ 0 h 4201147"/>
              <a:gd name="connsiteX2" fmla="*/ 4585666 w 4585666"/>
              <a:gd name="connsiteY2" fmla="*/ 4201147 h 4201147"/>
              <a:gd name="connsiteX3" fmla="*/ 0 w 4585666"/>
              <a:gd name="connsiteY3" fmla="*/ 4201147 h 4201147"/>
              <a:gd name="connsiteX0" fmla="*/ 0 w 4834145"/>
              <a:gd name="connsiteY0" fmla="*/ 4201147 h 4221025"/>
              <a:gd name="connsiteX1" fmla="*/ 3359426 w 4834145"/>
              <a:gd name="connsiteY1" fmla="*/ 0 h 4221025"/>
              <a:gd name="connsiteX2" fmla="*/ 4834145 w 4834145"/>
              <a:gd name="connsiteY2" fmla="*/ 4221025 h 4221025"/>
              <a:gd name="connsiteX3" fmla="*/ 0 w 4834145"/>
              <a:gd name="connsiteY3" fmla="*/ 4201147 h 4221025"/>
            </a:gdLst>
            <a:ahLst/>
            <a:cxnLst>
              <a:cxn ang="0">
                <a:pos x="connsiteX0" y="connsiteY0"/>
              </a:cxn>
              <a:cxn ang="0">
                <a:pos x="connsiteX1" y="connsiteY1"/>
              </a:cxn>
              <a:cxn ang="0">
                <a:pos x="connsiteX2" y="connsiteY2"/>
              </a:cxn>
              <a:cxn ang="0">
                <a:pos x="connsiteX3" y="connsiteY3"/>
              </a:cxn>
            </a:cxnLst>
            <a:rect l="l" t="t" r="r" b="b"/>
            <a:pathLst>
              <a:path w="4834145" h="4221025">
                <a:moveTo>
                  <a:pt x="0" y="4201147"/>
                </a:moveTo>
                <a:lnTo>
                  <a:pt x="3359426" y="0"/>
                </a:lnTo>
                <a:lnTo>
                  <a:pt x="4834145" y="4221025"/>
                </a:lnTo>
                <a:lnTo>
                  <a:pt x="0" y="420114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2318" y="-10634"/>
            <a:ext cx="4027727" cy="518395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6771 h 2006771"/>
              <a:gd name="connsiteX1" fmla="*/ 2021 w 3352800"/>
              <a:gd name="connsiteY1" fmla="*/ 0 h 2006771"/>
              <a:gd name="connsiteX2" fmla="*/ 3352800 w 3352800"/>
              <a:gd name="connsiteY2" fmla="*/ 4140 h 2006771"/>
              <a:gd name="connsiteX3" fmla="*/ 3352800 w 3352800"/>
              <a:gd name="connsiteY3" fmla="*/ 2006771 h 2006771"/>
              <a:gd name="connsiteX4" fmla="*/ 0 w 3352800"/>
              <a:gd name="connsiteY4" fmla="*/ 2006771 h 2006771"/>
              <a:gd name="connsiteX0" fmla="*/ 0 w 3352800"/>
              <a:gd name="connsiteY0" fmla="*/ 2006771 h 2006771"/>
              <a:gd name="connsiteX1" fmla="*/ 2021 w 3352800"/>
              <a:gd name="connsiteY1" fmla="*/ 0 h 2006771"/>
              <a:gd name="connsiteX2" fmla="*/ 1042885 w 3352800"/>
              <a:gd name="connsiteY2" fmla="*/ 270 h 2006771"/>
              <a:gd name="connsiteX3" fmla="*/ 3352800 w 3352800"/>
              <a:gd name="connsiteY3" fmla="*/ 2006771 h 2006771"/>
              <a:gd name="connsiteX4" fmla="*/ 0 w 3352800"/>
              <a:gd name="connsiteY4" fmla="*/ 2006771 h 2006771"/>
              <a:gd name="connsiteX0" fmla="*/ 0 w 1042885"/>
              <a:gd name="connsiteY0" fmla="*/ 2006771 h 2010641"/>
              <a:gd name="connsiteX1" fmla="*/ 2021 w 1042885"/>
              <a:gd name="connsiteY1" fmla="*/ 0 h 2010641"/>
              <a:gd name="connsiteX2" fmla="*/ 1042885 w 1042885"/>
              <a:gd name="connsiteY2" fmla="*/ 270 h 2010641"/>
              <a:gd name="connsiteX3" fmla="*/ 157539 w 1042885"/>
              <a:gd name="connsiteY3" fmla="*/ 2010641 h 2010641"/>
              <a:gd name="connsiteX4" fmla="*/ 0 w 1042885"/>
              <a:gd name="connsiteY4" fmla="*/ 2006771 h 2010641"/>
              <a:gd name="connsiteX0" fmla="*/ 0 w 1042885"/>
              <a:gd name="connsiteY0" fmla="*/ 2018381 h 2018381"/>
              <a:gd name="connsiteX1" fmla="*/ 2021 w 1042885"/>
              <a:gd name="connsiteY1" fmla="*/ 0 h 2018381"/>
              <a:gd name="connsiteX2" fmla="*/ 1042885 w 1042885"/>
              <a:gd name="connsiteY2" fmla="*/ 270 h 2018381"/>
              <a:gd name="connsiteX3" fmla="*/ 157539 w 1042885"/>
              <a:gd name="connsiteY3" fmla="*/ 2010641 h 2018381"/>
              <a:gd name="connsiteX4" fmla="*/ 0 w 1042885"/>
              <a:gd name="connsiteY4" fmla="*/ 2018381 h 2018381"/>
              <a:gd name="connsiteX0" fmla="*/ 0 w 1046528"/>
              <a:gd name="connsiteY0" fmla="*/ 2018381 h 2018381"/>
              <a:gd name="connsiteX1" fmla="*/ 5664 w 1046528"/>
              <a:gd name="connsiteY1" fmla="*/ 0 h 2018381"/>
              <a:gd name="connsiteX2" fmla="*/ 1046528 w 1046528"/>
              <a:gd name="connsiteY2" fmla="*/ 270 h 2018381"/>
              <a:gd name="connsiteX3" fmla="*/ 161182 w 1046528"/>
              <a:gd name="connsiteY3" fmla="*/ 2010641 h 2018381"/>
              <a:gd name="connsiteX4" fmla="*/ 0 w 1046528"/>
              <a:gd name="connsiteY4" fmla="*/ 2018381 h 2018381"/>
              <a:gd name="connsiteX0" fmla="*/ 0 w 1476449"/>
              <a:gd name="connsiteY0" fmla="*/ 2018381 h 2018381"/>
              <a:gd name="connsiteX1" fmla="*/ 5664 w 1476449"/>
              <a:gd name="connsiteY1" fmla="*/ 0 h 2018381"/>
              <a:gd name="connsiteX2" fmla="*/ 1476449 w 1476449"/>
              <a:gd name="connsiteY2" fmla="*/ 270 h 2018381"/>
              <a:gd name="connsiteX3" fmla="*/ 161182 w 1476449"/>
              <a:gd name="connsiteY3" fmla="*/ 2010641 h 2018381"/>
              <a:gd name="connsiteX4" fmla="*/ 0 w 1476449"/>
              <a:gd name="connsiteY4" fmla="*/ 2018381 h 2018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449" h="2018381">
                <a:moveTo>
                  <a:pt x="0" y="2018381"/>
                </a:moveTo>
                <a:cubicBezTo>
                  <a:pt x="674" y="1349457"/>
                  <a:pt x="4990" y="668924"/>
                  <a:pt x="5664" y="0"/>
                </a:cubicBezTo>
                <a:lnTo>
                  <a:pt x="1476449" y="270"/>
                </a:lnTo>
                <a:lnTo>
                  <a:pt x="161182" y="2010641"/>
                </a:lnTo>
                <a:lnTo>
                  <a:pt x="0" y="201838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962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8" name="Freeform 7"/>
          <p:cNvSpPr/>
          <p:nvPr userDrawn="1"/>
        </p:nvSpPr>
        <p:spPr>
          <a:xfrm>
            <a:off x="-12318" y="-10634"/>
            <a:ext cx="1202334" cy="519489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6771 h 2006771"/>
              <a:gd name="connsiteX1" fmla="*/ 2021 w 3352800"/>
              <a:gd name="connsiteY1" fmla="*/ 0 h 2006771"/>
              <a:gd name="connsiteX2" fmla="*/ 3352800 w 3352800"/>
              <a:gd name="connsiteY2" fmla="*/ 4140 h 2006771"/>
              <a:gd name="connsiteX3" fmla="*/ 3352800 w 3352800"/>
              <a:gd name="connsiteY3" fmla="*/ 2006771 h 2006771"/>
              <a:gd name="connsiteX4" fmla="*/ 0 w 3352800"/>
              <a:gd name="connsiteY4" fmla="*/ 2006771 h 2006771"/>
              <a:gd name="connsiteX0" fmla="*/ 0 w 3352800"/>
              <a:gd name="connsiteY0" fmla="*/ 2006771 h 2006771"/>
              <a:gd name="connsiteX1" fmla="*/ 2021 w 3352800"/>
              <a:gd name="connsiteY1" fmla="*/ 0 h 2006771"/>
              <a:gd name="connsiteX2" fmla="*/ 1042885 w 3352800"/>
              <a:gd name="connsiteY2" fmla="*/ 270 h 2006771"/>
              <a:gd name="connsiteX3" fmla="*/ 3352800 w 3352800"/>
              <a:gd name="connsiteY3" fmla="*/ 2006771 h 2006771"/>
              <a:gd name="connsiteX4" fmla="*/ 0 w 3352800"/>
              <a:gd name="connsiteY4" fmla="*/ 2006771 h 2006771"/>
              <a:gd name="connsiteX0" fmla="*/ 0 w 1042885"/>
              <a:gd name="connsiteY0" fmla="*/ 2006771 h 2010641"/>
              <a:gd name="connsiteX1" fmla="*/ 2021 w 1042885"/>
              <a:gd name="connsiteY1" fmla="*/ 0 h 2010641"/>
              <a:gd name="connsiteX2" fmla="*/ 1042885 w 1042885"/>
              <a:gd name="connsiteY2" fmla="*/ 270 h 2010641"/>
              <a:gd name="connsiteX3" fmla="*/ 157539 w 1042885"/>
              <a:gd name="connsiteY3" fmla="*/ 2010641 h 2010641"/>
              <a:gd name="connsiteX4" fmla="*/ 0 w 1042885"/>
              <a:gd name="connsiteY4" fmla="*/ 2006771 h 2010641"/>
              <a:gd name="connsiteX0" fmla="*/ 0 w 1042885"/>
              <a:gd name="connsiteY0" fmla="*/ 2018381 h 2018381"/>
              <a:gd name="connsiteX1" fmla="*/ 2021 w 1042885"/>
              <a:gd name="connsiteY1" fmla="*/ 0 h 2018381"/>
              <a:gd name="connsiteX2" fmla="*/ 1042885 w 1042885"/>
              <a:gd name="connsiteY2" fmla="*/ 270 h 2018381"/>
              <a:gd name="connsiteX3" fmla="*/ 157539 w 1042885"/>
              <a:gd name="connsiteY3" fmla="*/ 2010641 h 2018381"/>
              <a:gd name="connsiteX4" fmla="*/ 0 w 1042885"/>
              <a:gd name="connsiteY4" fmla="*/ 2018381 h 2018381"/>
              <a:gd name="connsiteX0" fmla="*/ 0 w 1046528"/>
              <a:gd name="connsiteY0" fmla="*/ 2018381 h 2018381"/>
              <a:gd name="connsiteX1" fmla="*/ 5664 w 1046528"/>
              <a:gd name="connsiteY1" fmla="*/ 0 h 2018381"/>
              <a:gd name="connsiteX2" fmla="*/ 1046528 w 1046528"/>
              <a:gd name="connsiteY2" fmla="*/ 270 h 2018381"/>
              <a:gd name="connsiteX3" fmla="*/ 161182 w 1046528"/>
              <a:gd name="connsiteY3" fmla="*/ 2010641 h 2018381"/>
              <a:gd name="connsiteX4" fmla="*/ 0 w 1046528"/>
              <a:gd name="connsiteY4" fmla="*/ 2018381 h 2018381"/>
              <a:gd name="connsiteX0" fmla="*/ 0 w 1476449"/>
              <a:gd name="connsiteY0" fmla="*/ 2018381 h 2018381"/>
              <a:gd name="connsiteX1" fmla="*/ 5664 w 1476449"/>
              <a:gd name="connsiteY1" fmla="*/ 0 h 2018381"/>
              <a:gd name="connsiteX2" fmla="*/ 1476449 w 1476449"/>
              <a:gd name="connsiteY2" fmla="*/ 270 h 2018381"/>
              <a:gd name="connsiteX3" fmla="*/ 161182 w 1476449"/>
              <a:gd name="connsiteY3" fmla="*/ 2010641 h 2018381"/>
              <a:gd name="connsiteX4" fmla="*/ 0 w 1476449"/>
              <a:gd name="connsiteY4" fmla="*/ 2018381 h 2018381"/>
              <a:gd name="connsiteX0" fmla="*/ 0 w 440741"/>
              <a:gd name="connsiteY0" fmla="*/ 2018381 h 2018381"/>
              <a:gd name="connsiteX1" fmla="*/ 5664 w 440741"/>
              <a:gd name="connsiteY1" fmla="*/ 0 h 2018381"/>
              <a:gd name="connsiteX2" fmla="*/ 440741 w 440741"/>
              <a:gd name="connsiteY2" fmla="*/ 4270 h 2018381"/>
              <a:gd name="connsiteX3" fmla="*/ 161182 w 440741"/>
              <a:gd name="connsiteY3" fmla="*/ 2010641 h 2018381"/>
              <a:gd name="connsiteX4" fmla="*/ 0 w 440741"/>
              <a:gd name="connsiteY4" fmla="*/ 2018381 h 2018381"/>
              <a:gd name="connsiteX0" fmla="*/ 0 w 440741"/>
              <a:gd name="connsiteY0" fmla="*/ 2018381 h 2022642"/>
              <a:gd name="connsiteX1" fmla="*/ 5664 w 440741"/>
              <a:gd name="connsiteY1" fmla="*/ 0 h 2022642"/>
              <a:gd name="connsiteX2" fmla="*/ 440741 w 440741"/>
              <a:gd name="connsiteY2" fmla="*/ 4270 h 2022642"/>
              <a:gd name="connsiteX3" fmla="*/ 104689 w 440741"/>
              <a:gd name="connsiteY3" fmla="*/ 2022642 h 2022642"/>
              <a:gd name="connsiteX4" fmla="*/ 0 w 440741"/>
              <a:gd name="connsiteY4" fmla="*/ 2018381 h 202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41" h="2022642">
                <a:moveTo>
                  <a:pt x="0" y="2018381"/>
                </a:moveTo>
                <a:cubicBezTo>
                  <a:pt x="674" y="1349457"/>
                  <a:pt x="4990" y="668924"/>
                  <a:pt x="5664" y="0"/>
                </a:cubicBezTo>
                <a:lnTo>
                  <a:pt x="440741" y="4270"/>
                </a:lnTo>
                <a:lnTo>
                  <a:pt x="104689" y="2022642"/>
                </a:lnTo>
                <a:lnTo>
                  <a:pt x="0" y="20183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userDrawn="1"/>
        </p:nvSpPr>
        <p:spPr>
          <a:xfrm>
            <a:off x="-12318" y="0"/>
            <a:ext cx="9156318" cy="843558"/>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软件学院院图标"/>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0519" y="0"/>
            <a:ext cx="904278" cy="84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69254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October 30,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8" y="0"/>
            <a:ext cx="7115175" cy="51435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endParaRPr lang="en-US" dirty="0"/>
          </a:p>
        </p:txBody>
      </p:sp>
      <p:sp>
        <p:nvSpPr>
          <p:cNvPr id="9" name="Right Triangle 8"/>
          <p:cNvSpPr/>
          <p:nvPr/>
        </p:nvSpPr>
        <p:spPr>
          <a:xfrm>
            <a:off x="3"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 y="3786188"/>
            <a:ext cx="3571875" cy="135731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内容与标题">
    <p:spTree>
      <p:nvGrpSpPr>
        <p:cNvPr id="1" name=""/>
        <p:cNvGrpSpPr/>
        <p:nvPr/>
      </p:nvGrpSpPr>
      <p:grpSpPr>
        <a:xfrm>
          <a:off x="0" y="0"/>
          <a:ext cx="0" cy="0"/>
          <a:chOff x="0" y="0"/>
          <a:chExt cx="0" cy="0"/>
        </a:xfrm>
      </p:grpSpPr>
      <p:sp>
        <p:nvSpPr>
          <p:cNvPr id="17" name="Right Triangle 16"/>
          <p:cNvSpPr/>
          <p:nvPr/>
        </p:nvSpPr>
        <p:spPr>
          <a:xfrm>
            <a:off x="2" y="1060705"/>
            <a:ext cx="5137328" cy="4082796"/>
          </a:xfrm>
          <a:custGeom>
            <a:avLst/>
            <a:gdLst>
              <a:gd name="connsiteX0" fmla="*/ 0 w 3571875"/>
              <a:gd name="connsiteY0" fmla="*/ 3157538 h 3157538"/>
              <a:gd name="connsiteX1" fmla="*/ 0 w 3571875"/>
              <a:gd name="connsiteY1" fmla="*/ 0 h 3157538"/>
              <a:gd name="connsiteX2" fmla="*/ 3571875 w 3571875"/>
              <a:gd name="connsiteY2" fmla="*/ 3157538 h 3157538"/>
              <a:gd name="connsiteX3" fmla="*/ 0 w 3571875"/>
              <a:gd name="connsiteY3" fmla="*/ 3157538 h 3157538"/>
              <a:gd name="connsiteX0" fmla="*/ 0 w 3571875"/>
              <a:gd name="connsiteY0" fmla="*/ 3157538 h 3157538"/>
              <a:gd name="connsiteX1" fmla="*/ 0 w 3571875"/>
              <a:gd name="connsiteY1" fmla="*/ 0 h 3157538"/>
              <a:gd name="connsiteX2" fmla="*/ 804671 w 3571875"/>
              <a:gd name="connsiteY2" fmla="*/ 713347 h 3157538"/>
              <a:gd name="connsiteX3" fmla="*/ 3571875 w 3571875"/>
              <a:gd name="connsiteY3" fmla="*/ 3157538 h 3157538"/>
              <a:gd name="connsiteX4" fmla="*/ 0 w 3571875"/>
              <a:gd name="connsiteY4" fmla="*/ 3157538 h 3157538"/>
              <a:gd name="connsiteX0" fmla="*/ 0 w 3571875"/>
              <a:gd name="connsiteY0" fmla="*/ 2444191 h 2444191"/>
              <a:gd name="connsiteX1" fmla="*/ 197510 w 3571875"/>
              <a:gd name="connsiteY1" fmla="*/ 1876234 h 2444191"/>
              <a:gd name="connsiteX2" fmla="*/ 804671 w 3571875"/>
              <a:gd name="connsiteY2" fmla="*/ 0 h 2444191"/>
              <a:gd name="connsiteX3" fmla="*/ 3571875 w 3571875"/>
              <a:gd name="connsiteY3" fmla="*/ 2444191 h 2444191"/>
              <a:gd name="connsiteX4" fmla="*/ 0 w 3571875"/>
              <a:gd name="connsiteY4" fmla="*/ 2444191 h 2444191"/>
              <a:gd name="connsiteX0" fmla="*/ 0 w 3571875"/>
              <a:gd name="connsiteY0" fmla="*/ 1478584 h 1478584"/>
              <a:gd name="connsiteX1" fmla="*/ 197510 w 3571875"/>
              <a:gd name="connsiteY1" fmla="*/ 910627 h 1478584"/>
              <a:gd name="connsiteX2" fmla="*/ 1060703 w 3571875"/>
              <a:gd name="connsiteY2" fmla="*/ 0 h 1478584"/>
              <a:gd name="connsiteX3" fmla="*/ 3571875 w 3571875"/>
              <a:gd name="connsiteY3" fmla="*/ 1478584 h 1478584"/>
              <a:gd name="connsiteX4" fmla="*/ 0 w 3571875"/>
              <a:gd name="connsiteY4" fmla="*/ 1478584 h 1478584"/>
              <a:gd name="connsiteX0" fmla="*/ 0 w 3571875"/>
              <a:gd name="connsiteY0" fmla="*/ 1478584 h 1478584"/>
              <a:gd name="connsiteX1" fmla="*/ 329183 w 3571875"/>
              <a:gd name="connsiteY1" fmla="*/ 1013040 h 1478584"/>
              <a:gd name="connsiteX2" fmla="*/ 1060703 w 3571875"/>
              <a:gd name="connsiteY2" fmla="*/ 0 h 1478584"/>
              <a:gd name="connsiteX3" fmla="*/ 3571875 w 3571875"/>
              <a:gd name="connsiteY3" fmla="*/ 1478584 h 1478584"/>
              <a:gd name="connsiteX4" fmla="*/ 0 w 3571875"/>
              <a:gd name="connsiteY4" fmla="*/ 1478584 h 1478584"/>
              <a:gd name="connsiteX0" fmla="*/ 0 w 3571875"/>
              <a:gd name="connsiteY0" fmla="*/ 981150 h 981150"/>
              <a:gd name="connsiteX1" fmla="*/ 329183 w 3571875"/>
              <a:gd name="connsiteY1" fmla="*/ 515606 h 981150"/>
              <a:gd name="connsiteX2" fmla="*/ 1916581 w 3571875"/>
              <a:gd name="connsiteY2" fmla="*/ 0 h 981150"/>
              <a:gd name="connsiteX3" fmla="*/ 3571875 w 3571875"/>
              <a:gd name="connsiteY3" fmla="*/ 981150 h 981150"/>
              <a:gd name="connsiteX4" fmla="*/ 0 w 3571875"/>
              <a:gd name="connsiteY4" fmla="*/ 981150 h 981150"/>
              <a:gd name="connsiteX0" fmla="*/ 0 w 3571875"/>
              <a:gd name="connsiteY0" fmla="*/ 981150 h 981150"/>
              <a:gd name="connsiteX1" fmla="*/ 1916581 w 3571875"/>
              <a:gd name="connsiteY1" fmla="*/ 0 h 981150"/>
              <a:gd name="connsiteX2" fmla="*/ 3571875 w 3571875"/>
              <a:gd name="connsiteY2" fmla="*/ 981150 h 981150"/>
              <a:gd name="connsiteX3" fmla="*/ 0 w 3571875"/>
              <a:gd name="connsiteY3" fmla="*/ 981150 h 981150"/>
              <a:gd name="connsiteX0" fmla="*/ 0 w 3571875"/>
              <a:gd name="connsiteY0" fmla="*/ 1003096 h 1003096"/>
              <a:gd name="connsiteX1" fmla="*/ 1250898 w 3571875"/>
              <a:gd name="connsiteY1" fmla="*/ 0 h 1003096"/>
              <a:gd name="connsiteX2" fmla="*/ 3571875 w 3571875"/>
              <a:gd name="connsiteY2" fmla="*/ 1003096 h 1003096"/>
              <a:gd name="connsiteX3" fmla="*/ 0 w 3571875"/>
              <a:gd name="connsiteY3" fmla="*/ 1003096 h 1003096"/>
              <a:gd name="connsiteX0" fmla="*/ 0 w 3571875"/>
              <a:gd name="connsiteY0" fmla="*/ 1003096 h 1003096"/>
              <a:gd name="connsiteX1" fmla="*/ 1214322 w 3571875"/>
              <a:gd name="connsiteY1" fmla="*/ 0 h 1003096"/>
              <a:gd name="connsiteX2" fmla="*/ 3571875 w 3571875"/>
              <a:gd name="connsiteY2" fmla="*/ 1003096 h 1003096"/>
              <a:gd name="connsiteX3" fmla="*/ 0 w 3571875"/>
              <a:gd name="connsiteY3" fmla="*/ 1003096 h 1003096"/>
              <a:gd name="connsiteX0" fmla="*/ 0 w 3571875"/>
              <a:gd name="connsiteY0" fmla="*/ 5180076 h 5180076"/>
              <a:gd name="connsiteX1" fmla="*/ 2860242 w 3571875"/>
              <a:gd name="connsiteY1" fmla="*/ 0 h 5180076"/>
              <a:gd name="connsiteX2" fmla="*/ 3571875 w 3571875"/>
              <a:gd name="connsiteY2" fmla="*/ 5180076 h 5180076"/>
              <a:gd name="connsiteX3" fmla="*/ 0 w 3571875"/>
              <a:gd name="connsiteY3" fmla="*/ 5180076 h 5180076"/>
              <a:gd name="connsiteX0" fmla="*/ 0 w 3571875"/>
              <a:gd name="connsiteY0" fmla="*/ 4082796 h 4082796"/>
              <a:gd name="connsiteX1" fmla="*/ 3013861 w 3571875"/>
              <a:gd name="connsiteY1" fmla="*/ 0 h 4082796"/>
              <a:gd name="connsiteX2" fmla="*/ 3571875 w 3571875"/>
              <a:gd name="connsiteY2" fmla="*/ 4082796 h 4082796"/>
              <a:gd name="connsiteX3" fmla="*/ 0 w 3571875"/>
              <a:gd name="connsiteY3" fmla="*/ 4082796 h 4082796"/>
              <a:gd name="connsiteX0" fmla="*/ 0 w 5137328"/>
              <a:gd name="connsiteY0" fmla="*/ 4082796 h 4082796"/>
              <a:gd name="connsiteX1" fmla="*/ 3013861 w 5137328"/>
              <a:gd name="connsiteY1" fmla="*/ 0 h 4082796"/>
              <a:gd name="connsiteX2" fmla="*/ 5137328 w 5137328"/>
              <a:gd name="connsiteY2" fmla="*/ 4082796 h 4082796"/>
              <a:gd name="connsiteX3" fmla="*/ 0 w 5137328"/>
              <a:gd name="connsiteY3" fmla="*/ 4082796 h 4082796"/>
            </a:gdLst>
            <a:ahLst/>
            <a:cxnLst>
              <a:cxn ang="0">
                <a:pos x="connsiteX0" y="connsiteY0"/>
              </a:cxn>
              <a:cxn ang="0">
                <a:pos x="connsiteX1" y="connsiteY1"/>
              </a:cxn>
              <a:cxn ang="0">
                <a:pos x="connsiteX2" y="connsiteY2"/>
              </a:cxn>
              <a:cxn ang="0">
                <a:pos x="connsiteX3" y="connsiteY3"/>
              </a:cxn>
            </a:cxnLst>
            <a:rect l="l" t="t" r="r" b="b"/>
            <a:pathLst>
              <a:path w="5137328" h="4082796">
                <a:moveTo>
                  <a:pt x="0" y="4082796"/>
                </a:moveTo>
                <a:lnTo>
                  <a:pt x="3013861" y="0"/>
                </a:lnTo>
                <a:lnTo>
                  <a:pt x="5137328" y="4082796"/>
                </a:lnTo>
                <a:lnTo>
                  <a:pt x="0" y="40827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757006" y="757006"/>
            <a:ext cx="5149907" cy="3635896"/>
          </a:xfrm>
          <a:custGeom>
            <a:avLst/>
            <a:gdLst>
              <a:gd name="connsiteX0" fmla="*/ 0 w 5143501"/>
              <a:gd name="connsiteY0" fmla="*/ 5724128 h 5724128"/>
              <a:gd name="connsiteX1" fmla="*/ 0 w 5143501"/>
              <a:gd name="connsiteY1" fmla="*/ 0 h 5724128"/>
              <a:gd name="connsiteX2" fmla="*/ 5143501 w 5143501"/>
              <a:gd name="connsiteY2" fmla="*/ 5724128 h 5724128"/>
              <a:gd name="connsiteX3" fmla="*/ 0 w 5143501"/>
              <a:gd name="connsiteY3" fmla="*/ 5724128 h 5724128"/>
              <a:gd name="connsiteX0" fmla="*/ 0 w 5143501"/>
              <a:gd name="connsiteY0" fmla="*/ 5724128 h 5724128"/>
              <a:gd name="connsiteX1" fmla="*/ 0 w 5143501"/>
              <a:gd name="connsiteY1" fmla="*/ 0 h 5724128"/>
              <a:gd name="connsiteX2" fmla="*/ 4659782 w 5143501"/>
              <a:gd name="connsiteY2" fmla="*/ 5190118 h 5724128"/>
              <a:gd name="connsiteX3" fmla="*/ 5143501 w 5143501"/>
              <a:gd name="connsiteY3" fmla="*/ 5724128 h 5724128"/>
              <a:gd name="connsiteX4" fmla="*/ 0 w 5143501"/>
              <a:gd name="connsiteY4" fmla="*/ 5724128 h 5724128"/>
              <a:gd name="connsiteX0" fmla="*/ 0 w 5149903"/>
              <a:gd name="connsiteY0" fmla="*/ 5724128 h 5724128"/>
              <a:gd name="connsiteX1" fmla="*/ 0 w 5149903"/>
              <a:gd name="connsiteY1" fmla="*/ 0 h 5724128"/>
              <a:gd name="connsiteX2" fmla="*/ 5149903 w 5149903"/>
              <a:gd name="connsiteY2" fmla="*/ 4714630 h 5724128"/>
              <a:gd name="connsiteX3" fmla="*/ 5143501 w 5149903"/>
              <a:gd name="connsiteY3" fmla="*/ 5724128 h 5724128"/>
              <a:gd name="connsiteX4" fmla="*/ 0 w 5149903"/>
              <a:gd name="connsiteY4" fmla="*/ 5724128 h 5724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9903" h="5724128">
                <a:moveTo>
                  <a:pt x="0" y="5724128"/>
                </a:moveTo>
                <a:lnTo>
                  <a:pt x="0" y="0"/>
                </a:lnTo>
                <a:lnTo>
                  <a:pt x="5149903" y="4714630"/>
                </a:lnTo>
                <a:lnTo>
                  <a:pt x="5143501" y="5724128"/>
                </a:lnTo>
                <a:lnTo>
                  <a:pt x="0" y="5724128"/>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182078"/>
            <a:ext cx="5212080" cy="817070"/>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297954" y="1690039"/>
            <a:ext cx="5794760" cy="467486"/>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F1291D16-DEFD-44B5-A449-0FE4BC35686F}" type="datetimeFigureOut">
              <a:rPr lang="zh-CN" altLang="en-US" smtClean="0"/>
              <a:t>2018/10/30 Tuesday</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101B06C-2547-484C-A830-B8F86B751187}" type="slidenum">
              <a:rPr lang="zh-CN" altLang="en-US" smtClean="0"/>
              <a:t>‹#›</a:t>
            </a:fld>
            <a:endParaRPr lang="zh-CN" altLang="en-US"/>
          </a:p>
        </p:txBody>
      </p:sp>
    </p:spTree>
    <p:extLst>
      <p:ext uri="{BB962C8B-B14F-4D97-AF65-F5344CB8AC3E}">
        <p14:creationId xmlns:p14="http://schemas.microsoft.com/office/powerpoint/2010/main" val="353669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3787975"/>
            <a:ext cx="3574257" cy="1355526"/>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3788469"/>
            <a:ext cx="9146380" cy="135503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274320"/>
            <a:ext cx="7520940" cy="41148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825471"/>
            <a:ext cx="7520940" cy="268488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9140000">
            <a:off x="201168" y="4402836"/>
            <a:ext cx="2176272" cy="150876"/>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October 30, 2018</a:t>
            </a:fld>
            <a:endParaRPr lang="en-US" dirty="0"/>
          </a:p>
        </p:txBody>
      </p:sp>
      <p:sp>
        <p:nvSpPr>
          <p:cNvPr id="5" name="Footer Placeholder 4"/>
          <p:cNvSpPr>
            <a:spLocks noGrp="1"/>
          </p:cNvSpPr>
          <p:nvPr>
            <p:ph type="ftr" sz="quarter" idx="3"/>
          </p:nvPr>
        </p:nvSpPr>
        <p:spPr>
          <a:xfrm>
            <a:off x="3517514" y="4713842"/>
            <a:ext cx="4724400" cy="20574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4628117"/>
            <a:ext cx="502920" cy="37719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pic>
        <p:nvPicPr>
          <p:cNvPr id="9" name="Picture 4" descr="软件学院院图标"/>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317709" y="0"/>
            <a:ext cx="827087" cy="7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pic"/>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4548187"/>
            <a:ext cx="91440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6" descr="artplus_nature_naturalcity42_a"/>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813678" y="4451748"/>
            <a:ext cx="1235075" cy="625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7" descr="artplus_nature_naturalcity42_b"/>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902578" y="4437461"/>
            <a:ext cx="828675" cy="119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8" descr="artplus_nature_naturalcity42_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083553" y="4206479"/>
            <a:ext cx="42862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Picture 9" descr="artplus_nature_naturalcity42_d"/>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023228" y="4387455"/>
            <a:ext cx="174625" cy="121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10" descr="artplus_nature_naturalcity42_i"/>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391528" y="4476751"/>
            <a:ext cx="460375" cy="183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11" descr="artplus_nature_naturalcity42_c"/>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483600" y="4457701"/>
            <a:ext cx="311150"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12" descr="artplus_nature_naturalcity42_f"/>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848603" y="4750594"/>
            <a:ext cx="1368425" cy="3929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96" r:id="rId1"/>
    <p:sldLayoutId id="2147483712" r:id="rId2"/>
    <p:sldLayoutId id="2147483714" r:id="rId3"/>
    <p:sldLayoutId id="2147483715" r:id="rId4"/>
    <p:sldLayoutId id="2147483702" r:id="rId5"/>
    <p:sldLayoutId id="2147483688" r:id="rId6"/>
    <p:sldLayoutId id="2147483717" r:id="rId7"/>
  </p:sldLayoutIdLst>
  <p:timing>
    <p:tnLst>
      <p:par>
        <p:cTn id="1" dur="indefinite" restart="never" nodeType="tmRoot"/>
      </p:par>
    </p:tn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vzehua@hus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images.google.cn/imgres?imgurl=http://photo.hexun.com/p/2006/0111/8725/b_E6DC108F5B0D11E6.jpg&amp;imgrefurl=http://www.saicn.com/bbs/redirect-3836.html&amp;usg=__7KbsklRbhWfq8CM84bJjz_saX1Y=&amp;h=419&amp;w=500&amp;sz=49&amp;hl=zh-CN&amp;start=4&amp;tbnid=N4fm2Mtzdw9sIM:&amp;tbnh=109&amp;tbnw=130&amp;prev=/images?q=%E6%80%9D%E8%80%83&amp;gbv=2&amp;hl=zh-CN&amp;newwindow=1"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3347864" y="2531680"/>
            <a:ext cx="5751473" cy="918666"/>
          </a:xfrm>
          <a:effectLst/>
          <a:extLs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p>
            <a:pPr algn="dist"/>
            <a:r>
              <a:rPr lang="zh-CN" altLang="en-US" sz="6000" b="1" dirty="0">
                <a:solidFill>
                  <a:schemeClr val="tx2"/>
                </a:solidFill>
                <a:latin typeface="Arial Black" pitchFamily="34" charset="0"/>
                <a:ea typeface="隶书" pitchFamily="49" charset="-122"/>
              </a:rPr>
              <a:t>数据库系统原理</a:t>
            </a:r>
            <a:endParaRPr lang="zh-CN" altLang="en-US" sz="3600" b="1" dirty="0">
              <a:solidFill>
                <a:schemeClr val="tx2"/>
              </a:solidFill>
              <a:latin typeface="Times New Roman" pitchFamily="18" charset="0"/>
              <a:ea typeface="宋体" pitchFamily="2" charset="-122"/>
            </a:endParaRPr>
          </a:p>
        </p:txBody>
      </p:sp>
      <p:sp>
        <p:nvSpPr>
          <p:cNvPr id="7" name="Text Box 6"/>
          <p:cNvSpPr txBox="1">
            <a:spLocks noChangeArrowheads="1"/>
          </p:cNvSpPr>
          <p:nvPr/>
        </p:nvSpPr>
        <p:spPr bwMode="auto">
          <a:xfrm>
            <a:off x="3059832" y="3528392"/>
            <a:ext cx="6012160" cy="1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nSpc>
                <a:spcPct val="130000"/>
              </a:lnSpc>
            </a:pPr>
            <a:r>
              <a:rPr lang="zh-CN" altLang="en-US" sz="3200" b="1" dirty="0">
                <a:latin typeface="黑体" pitchFamily="2" charset="-122"/>
                <a:ea typeface="黑体" pitchFamily="2" charset="-122"/>
              </a:rPr>
              <a:t>吕 </a:t>
            </a:r>
            <a:r>
              <a:rPr lang="zh-CN" altLang="en-US" sz="3200" b="1" dirty="0" smtClean="0">
                <a:latin typeface="黑体" pitchFamily="2" charset="-122"/>
                <a:ea typeface="黑体" pitchFamily="2" charset="-122"/>
              </a:rPr>
              <a:t>泽 华 </a:t>
            </a:r>
            <a:endParaRPr lang="en-US" altLang="zh-CN" sz="3200" b="1" dirty="0">
              <a:latin typeface="黑体" pitchFamily="2" charset="-122"/>
              <a:ea typeface="黑体" pitchFamily="2" charset="-122"/>
            </a:endParaRPr>
          </a:p>
          <a:p>
            <a:pPr>
              <a:lnSpc>
                <a:spcPct val="130000"/>
              </a:lnSpc>
            </a:pPr>
            <a:r>
              <a:rPr lang="zh-CN" altLang="en-US" sz="2200" b="1" dirty="0" smtClean="0">
                <a:ea typeface="黑体" pitchFamily="2" charset="-122"/>
                <a:hlinkClick r:id="rId3"/>
              </a:rPr>
              <a:t>l</a:t>
            </a:r>
            <a:r>
              <a:rPr lang="en-US" altLang="zh-CN" sz="2200" b="1" dirty="0" smtClean="0">
                <a:ea typeface="黑体" pitchFamily="2" charset="-122"/>
                <a:hlinkClick r:id="rId3"/>
              </a:rPr>
              <a:t>vzehua@hust.edu.cn</a:t>
            </a:r>
            <a:r>
              <a:rPr lang="en-US" altLang="zh-CN" sz="2200" b="1" dirty="0" smtClean="0">
                <a:ea typeface="黑体" pitchFamily="2" charset="-122"/>
              </a:rPr>
              <a:t>       </a:t>
            </a:r>
            <a:r>
              <a:rPr lang="en-US" altLang="zh-CN" b="1" dirty="0" smtClean="0">
                <a:ea typeface="黑体" pitchFamily="2" charset="-122"/>
              </a:rPr>
              <a:t>Tel: </a:t>
            </a:r>
            <a:r>
              <a:rPr lang="en-US" altLang="zh-CN" b="1" dirty="0" smtClean="0">
                <a:ea typeface="黑体" pitchFamily="2" charset="-122"/>
              </a:rPr>
              <a:t>18062583311</a:t>
            </a:r>
          </a:p>
          <a:p>
            <a:r>
              <a:rPr lang="en-US" altLang="zh-CN" b="1" dirty="0">
                <a:ea typeface="黑体" pitchFamily="2" charset="-122"/>
              </a:rPr>
              <a:t> </a:t>
            </a:r>
            <a:r>
              <a:rPr lang="en-US" altLang="zh-CN" b="1" dirty="0">
                <a:ea typeface="黑体" pitchFamily="2" charset="-122"/>
              </a:rPr>
              <a:t>                                     </a:t>
            </a:r>
            <a:r>
              <a:rPr lang="en-US" altLang="zh-CN" b="1" dirty="0" smtClean="0">
                <a:ea typeface="黑体" pitchFamily="2" charset="-122"/>
              </a:rPr>
              <a:t>  </a:t>
            </a:r>
            <a:r>
              <a:rPr lang="en-US" altLang="zh-CN" b="1" dirty="0" err="1" smtClean="0">
                <a:ea typeface="黑体" pitchFamily="2" charset="-122"/>
              </a:rPr>
              <a:t>qq</a:t>
            </a:r>
            <a:r>
              <a:rPr lang="en-US" altLang="zh-CN" b="1" dirty="0" smtClean="0">
                <a:ea typeface="黑体" pitchFamily="2" charset="-122"/>
              </a:rPr>
              <a:t>:  165598236</a:t>
            </a:r>
            <a:endParaRPr lang="zh-CN" altLang="en-US" b="1" dirty="0">
              <a:ea typeface="黑体" pitchFamily="2" charset="-122"/>
            </a:endParaRPr>
          </a:p>
        </p:txBody>
      </p:sp>
      <p:pic>
        <p:nvPicPr>
          <p:cNvPr id="26626" name="Picture 2" descr="C:\Program Files (x86)\Microsoft Office\MEDIA\CAGCAT10\j0292020.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699542"/>
            <a:ext cx="2325904" cy="20882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82713" y="3323768"/>
            <a:ext cx="5400600" cy="400110"/>
          </a:xfrm>
          <a:prstGeom prst="rect">
            <a:avLst/>
          </a:prstGeom>
          <a:noFill/>
        </p:spPr>
        <p:txBody>
          <a:bodyPr wrap="square" rtlCol="0">
            <a:spAutoFit/>
          </a:bodyPr>
          <a:lstStyle/>
          <a:p>
            <a:pPr algn="dist"/>
            <a:r>
              <a:rPr lang="en-US" altLang="zh-CN" b="1" dirty="0" smtClean="0">
                <a:solidFill>
                  <a:schemeClr val="bg1"/>
                </a:solidFill>
              </a:rPr>
              <a:t>Basic Theory  of Database</a:t>
            </a:r>
            <a:endParaRPr lang="zh-CN" alt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noChangeArrowheads="1"/>
          </p:cNvSpPr>
          <p:nvPr>
            <p:ph idx="4294967295"/>
          </p:nvPr>
        </p:nvSpPr>
        <p:spPr>
          <a:xfrm>
            <a:off x="1403648" y="1059582"/>
            <a:ext cx="7288212" cy="3940175"/>
          </a:xfrm>
          <a:prstGeom prst="rect">
            <a:avLst/>
          </a:prstGeom>
          <a:ln/>
        </p:spPr>
        <p:txBody>
          <a:bodyPr>
            <a:normAutofit fontScale="92500" lnSpcReduction="10000"/>
          </a:bodyPr>
          <a:lstStyle/>
          <a:p>
            <a:pPr>
              <a:lnSpc>
                <a:spcPct val="150000"/>
              </a:lnSpc>
              <a:buFont typeface="Wingdings" pitchFamily="2" charset="2"/>
              <a:buChar char="Ø"/>
            </a:pPr>
            <a:r>
              <a:rPr lang="zh-CN" altLang="en-US" sz="2800" b="1" dirty="0">
                <a:ea typeface="宋体" pitchFamily="2" charset="-122"/>
              </a:rPr>
              <a:t>医院信息管理系统（</a:t>
            </a:r>
            <a:r>
              <a:rPr lang="en-US" altLang="zh-CN" sz="2800" b="1" dirty="0">
                <a:ea typeface="宋体" pitchFamily="2" charset="-122"/>
              </a:rPr>
              <a:t>HIS</a:t>
            </a:r>
            <a:r>
              <a:rPr lang="zh-CN" altLang="en-US" sz="2800" b="1" dirty="0">
                <a:ea typeface="宋体" pitchFamily="2" charset="-122"/>
              </a:rPr>
              <a:t>）</a:t>
            </a:r>
          </a:p>
          <a:p>
            <a:pPr>
              <a:lnSpc>
                <a:spcPct val="150000"/>
              </a:lnSpc>
              <a:spcBef>
                <a:spcPts val="1200"/>
              </a:spcBef>
              <a:buFont typeface="Wingdings" pitchFamily="2" charset="2"/>
              <a:buChar char="n"/>
            </a:pPr>
            <a:r>
              <a:rPr lang="zh-CN" altLang="en-US" sz="2000" b="1" dirty="0">
                <a:ea typeface="宋体" pitchFamily="2" charset="-122"/>
              </a:rPr>
              <a:t>业务对象（实体）</a:t>
            </a:r>
          </a:p>
          <a:p>
            <a:pPr marL="0" indent="0">
              <a:lnSpc>
                <a:spcPct val="150000"/>
              </a:lnSpc>
              <a:spcBef>
                <a:spcPts val="600"/>
              </a:spcBef>
            </a:pPr>
            <a:r>
              <a:rPr lang="zh-CN" altLang="en-US" sz="2000" b="1" dirty="0" smtClean="0">
                <a:ea typeface="宋体" pitchFamily="2" charset="-122"/>
              </a:rPr>
              <a:t>      患者</a:t>
            </a:r>
            <a:r>
              <a:rPr lang="zh-CN" altLang="en-US" sz="2000" b="1" dirty="0">
                <a:ea typeface="宋体" pitchFamily="2" charset="-122"/>
              </a:rPr>
              <a:t>、医生、药品、</a:t>
            </a:r>
            <a:r>
              <a:rPr lang="zh-CN" altLang="en-US" sz="2000" b="1" dirty="0" smtClean="0">
                <a:ea typeface="宋体" pitchFamily="2" charset="-122"/>
              </a:rPr>
              <a:t>处方</a:t>
            </a:r>
            <a:r>
              <a:rPr lang="en-US" altLang="zh-CN" sz="2000" dirty="0" smtClean="0">
                <a:ea typeface="宋体" pitchFamily="2" charset="-122"/>
              </a:rPr>
              <a:t>……</a:t>
            </a:r>
            <a:endParaRPr lang="zh-CN" altLang="en-US" sz="2000" b="1" dirty="0">
              <a:ea typeface="宋体" pitchFamily="2" charset="-122"/>
            </a:endParaRPr>
          </a:p>
          <a:p>
            <a:pPr>
              <a:lnSpc>
                <a:spcPct val="150000"/>
              </a:lnSpc>
              <a:spcBef>
                <a:spcPts val="1200"/>
              </a:spcBef>
              <a:buFont typeface="Wingdings" pitchFamily="2" charset="2"/>
              <a:buChar char="n"/>
            </a:pPr>
            <a:r>
              <a:rPr lang="zh-CN" altLang="en-US" sz="2000" b="1" dirty="0">
                <a:ea typeface="宋体" pitchFamily="2" charset="-122"/>
              </a:rPr>
              <a:t>业务活动（联系）</a:t>
            </a:r>
          </a:p>
          <a:p>
            <a:pPr marL="0" indent="0">
              <a:lnSpc>
                <a:spcPct val="150000"/>
              </a:lnSpc>
              <a:spcBef>
                <a:spcPts val="600"/>
              </a:spcBef>
            </a:pPr>
            <a:r>
              <a:rPr lang="zh-CN" altLang="en-US" sz="2000" b="1" dirty="0" smtClean="0">
                <a:ea typeface="宋体" pitchFamily="2" charset="-122"/>
              </a:rPr>
              <a:t>      挂号</a:t>
            </a:r>
            <a:r>
              <a:rPr lang="zh-CN" altLang="en-US" sz="2000" b="1" dirty="0">
                <a:ea typeface="宋体" pitchFamily="2" charset="-122"/>
              </a:rPr>
              <a:t>、诊断、化验、检查、领药、</a:t>
            </a:r>
            <a:r>
              <a:rPr lang="zh-CN" altLang="en-US" sz="2000" b="1" dirty="0" smtClean="0">
                <a:ea typeface="宋体" pitchFamily="2" charset="-122"/>
              </a:rPr>
              <a:t>交费</a:t>
            </a:r>
            <a:r>
              <a:rPr lang="en-US" altLang="zh-CN" sz="2000" b="1" dirty="0" smtClean="0">
                <a:ea typeface="宋体" pitchFamily="2" charset="-122"/>
              </a:rPr>
              <a:t>……</a:t>
            </a:r>
            <a:endParaRPr lang="zh-CN" altLang="en-US" sz="2000" b="1" dirty="0">
              <a:ea typeface="宋体" pitchFamily="2" charset="-122"/>
            </a:endParaRPr>
          </a:p>
          <a:p>
            <a:pPr>
              <a:lnSpc>
                <a:spcPct val="150000"/>
              </a:lnSpc>
              <a:spcBef>
                <a:spcPts val="1200"/>
              </a:spcBef>
              <a:buFont typeface="Wingdings" pitchFamily="2" charset="2"/>
              <a:buChar char="n"/>
            </a:pPr>
            <a:r>
              <a:rPr lang="zh-CN" altLang="en-US" sz="2000" b="1" dirty="0">
                <a:ea typeface="宋体" pitchFamily="2" charset="-122"/>
              </a:rPr>
              <a:t>数据使用（检索）</a:t>
            </a:r>
          </a:p>
          <a:p>
            <a:pPr marL="0" indent="0">
              <a:lnSpc>
                <a:spcPct val="150000"/>
              </a:lnSpc>
              <a:spcBef>
                <a:spcPts val="600"/>
              </a:spcBef>
            </a:pPr>
            <a:r>
              <a:rPr lang="zh-CN" altLang="en-US" sz="2000" b="1" dirty="0" smtClean="0">
                <a:ea typeface="宋体" pitchFamily="2" charset="-122"/>
              </a:rPr>
              <a:t>    收入</a:t>
            </a:r>
            <a:r>
              <a:rPr lang="zh-CN" altLang="en-US" sz="2000" b="1" dirty="0">
                <a:ea typeface="宋体" pitchFamily="2" charset="-122"/>
              </a:rPr>
              <a:t>统计、病案分析、绩效评估、辅助</a:t>
            </a:r>
            <a:r>
              <a:rPr lang="zh-CN" altLang="en-US" sz="2000" b="1" dirty="0" smtClean="0">
                <a:ea typeface="宋体" pitchFamily="2" charset="-122"/>
              </a:rPr>
              <a:t>决策</a:t>
            </a:r>
            <a:r>
              <a:rPr lang="en-US" altLang="zh-CN" sz="2000" dirty="0" smtClean="0">
                <a:ea typeface="宋体" pitchFamily="2" charset="-122"/>
              </a:rPr>
              <a:t>……</a:t>
            </a:r>
            <a:endParaRPr lang="zh-CN" altLang="en-US" sz="2000" b="1" dirty="0">
              <a:ea typeface="宋体" pitchFamily="2" charset="-122"/>
            </a:endParaRPr>
          </a:p>
        </p:txBody>
      </p:sp>
      <p:sp>
        <p:nvSpPr>
          <p:cNvPr id="4" name="标题 1"/>
          <p:cNvSpPr txBox="1">
            <a:spLocks noChangeArrowheads="1"/>
          </p:cNvSpPr>
          <p:nvPr/>
        </p:nvSpPr>
        <p:spPr bwMode="auto">
          <a:xfrm>
            <a:off x="1187625" y="123478"/>
            <a:ext cx="4320480" cy="6500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b="1" dirty="0" smtClean="0">
                <a:solidFill>
                  <a:srgbClr val="434342"/>
                </a:solidFill>
                <a:latin typeface="Franklin Gothic Book"/>
              </a:rPr>
              <a:t>绪论</a:t>
            </a:r>
            <a:r>
              <a:rPr lang="en-US" altLang="zh-CN" sz="3200" b="1" dirty="0" smtClean="0">
                <a:solidFill>
                  <a:srgbClr val="434342"/>
                </a:solidFill>
                <a:latin typeface="Franklin Gothic Book"/>
              </a:rPr>
              <a:t>——</a:t>
            </a:r>
            <a:r>
              <a:rPr lang="zh-CN" altLang="en-US" sz="3200" b="1" dirty="0" smtClean="0">
                <a:solidFill>
                  <a:srgbClr val="434342"/>
                </a:solidFill>
                <a:latin typeface="Franklin Gothic Book"/>
              </a:rPr>
              <a:t> </a:t>
            </a:r>
            <a:r>
              <a:rPr lang="zh-CN" altLang="en-US" sz="3200" dirty="0" smtClean="0">
                <a:latin typeface="隶书" pitchFamily="49" charset="-122"/>
                <a:ea typeface="隶书" pitchFamily="49" charset="-122"/>
              </a:rPr>
              <a:t>应用实例</a:t>
            </a:r>
            <a:endParaRPr lang="zh-CN" altLang="en-US" sz="3200" dirty="0">
              <a:latin typeface="隶书" pitchFamily="49" charset="-122"/>
              <a:ea typeface="隶书" pitchFamily="49" charset="-122"/>
            </a:endParaRPr>
          </a:p>
        </p:txBody>
      </p:sp>
      <p:sp>
        <p:nvSpPr>
          <p:cNvPr id="6" name="椭圆 5"/>
          <p:cNvSpPr/>
          <p:nvPr/>
        </p:nvSpPr>
        <p:spPr>
          <a:xfrm>
            <a:off x="467544" y="161493"/>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fade">
                                      <p:cBhvr>
                                        <p:cTn id="7" dur="1000"/>
                                        <p:tgtEl>
                                          <p:spTgt spid="1536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fade">
                                      <p:cBhvr>
                                        <p:cTn id="10" dur="1000"/>
                                        <p:tgtEl>
                                          <p:spTgt spid="1536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animEffect transition="in" filter="fade">
                                      <p:cBhvr>
                                        <p:cTn id="15" dur="1000"/>
                                        <p:tgtEl>
                                          <p:spTgt spid="1536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363">
                                            <p:txEl>
                                              <p:pRg st="4" end="4"/>
                                            </p:txEl>
                                          </p:spTgt>
                                        </p:tgtEl>
                                        <p:attrNameLst>
                                          <p:attrName>style.visibility</p:attrName>
                                        </p:attrNameLst>
                                      </p:cBhvr>
                                      <p:to>
                                        <p:strVal val="visible"/>
                                      </p:to>
                                    </p:set>
                                    <p:animEffect transition="in" filter="fade">
                                      <p:cBhvr>
                                        <p:cTn id="18" dur="1000"/>
                                        <p:tgtEl>
                                          <p:spTgt spid="15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363">
                                            <p:txEl>
                                              <p:pRg st="5" end="5"/>
                                            </p:txEl>
                                          </p:spTgt>
                                        </p:tgtEl>
                                        <p:attrNameLst>
                                          <p:attrName>style.visibility</p:attrName>
                                        </p:attrNameLst>
                                      </p:cBhvr>
                                      <p:to>
                                        <p:strVal val="visible"/>
                                      </p:to>
                                    </p:set>
                                    <p:animEffect transition="in" filter="fade">
                                      <p:cBhvr>
                                        <p:cTn id="23" dur="1000"/>
                                        <p:tgtEl>
                                          <p:spTgt spid="1536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5363">
                                            <p:txEl>
                                              <p:pRg st="6" end="6"/>
                                            </p:txEl>
                                          </p:spTgt>
                                        </p:tgtEl>
                                        <p:attrNameLst>
                                          <p:attrName>style.visibility</p:attrName>
                                        </p:attrNameLst>
                                      </p:cBhvr>
                                      <p:to>
                                        <p:strVal val="visible"/>
                                      </p:to>
                                    </p:set>
                                    <p:animEffect transition="in" filter="fade">
                                      <p:cBhvr>
                                        <p:cTn id="26" dur="10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bwMode="auto">
          <a:xfrm>
            <a:off x="395536" y="488698"/>
            <a:ext cx="2448272" cy="484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2" name="椭圆 1"/>
          <p:cNvSpPr/>
          <p:nvPr/>
        </p:nvSpPr>
        <p:spPr>
          <a:xfrm>
            <a:off x="3347864" y="1527634"/>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2</a:t>
            </a:r>
            <a:endParaRPr lang="zh-CN" altLang="en-US" sz="3200" dirty="0"/>
          </a:p>
        </p:txBody>
      </p:sp>
      <p:sp>
        <p:nvSpPr>
          <p:cNvPr id="3" name="矩形 2"/>
          <p:cNvSpPr/>
          <p:nvPr/>
        </p:nvSpPr>
        <p:spPr>
          <a:xfrm>
            <a:off x="3847430" y="1491630"/>
            <a:ext cx="4108946" cy="584775"/>
          </a:xfrm>
          <a:prstGeom prst="rect">
            <a:avLst/>
          </a:prstGeom>
        </p:spPr>
        <p:txBody>
          <a:bodyPr wrap="square">
            <a:spAutoFit/>
          </a:bodyPr>
          <a:lstStyle/>
          <a:p>
            <a:r>
              <a:rPr lang="zh-CN" altLang="en-US" sz="3200" b="1" dirty="0" smtClean="0">
                <a:solidFill>
                  <a:srgbClr val="434342"/>
                </a:solidFill>
                <a:latin typeface="+mn-ea"/>
                <a:ea typeface="+mn-ea"/>
              </a:rPr>
              <a:t>数据库系统</a:t>
            </a:r>
            <a:r>
              <a:rPr lang="zh-CN" altLang="en-US" sz="3200" b="1" dirty="0">
                <a:solidFill>
                  <a:srgbClr val="434342"/>
                </a:solidFill>
                <a:latin typeface="+mn-ea"/>
                <a:ea typeface="+mn-ea"/>
              </a:rPr>
              <a:t>概述</a:t>
            </a:r>
            <a:endParaRPr lang="zh-CN" altLang="en-US" sz="2400" dirty="0">
              <a:latin typeface="+mn-ea"/>
              <a:ea typeface="+mn-ea"/>
            </a:endParaRPr>
          </a:p>
        </p:txBody>
      </p:sp>
      <p:sp>
        <p:nvSpPr>
          <p:cNvPr id="6" name="椭圆 5"/>
          <p:cNvSpPr/>
          <p:nvPr/>
        </p:nvSpPr>
        <p:spPr>
          <a:xfrm>
            <a:off x="3635896" y="2355726"/>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8" name="矩形 7"/>
          <p:cNvSpPr/>
          <p:nvPr/>
        </p:nvSpPr>
        <p:spPr>
          <a:xfrm>
            <a:off x="4139952" y="2283718"/>
            <a:ext cx="1872208" cy="584775"/>
          </a:xfrm>
          <a:prstGeom prst="rect">
            <a:avLst/>
          </a:prstGeom>
        </p:spPr>
        <p:txBody>
          <a:bodyPr wrap="square">
            <a:spAutoFit/>
          </a:bodyPr>
          <a:lstStyle/>
          <a:p>
            <a:r>
              <a:rPr lang="zh-CN" altLang="en-US" sz="3200" b="1" dirty="0" smtClean="0">
                <a:latin typeface="+mn-ea"/>
                <a:ea typeface="+mn-ea"/>
              </a:rPr>
              <a:t>数据模型</a:t>
            </a:r>
            <a:endParaRPr lang="zh-CN" altLang="en-US" sz="2400" dirty="0">
              <a:latin typeface="+mn-ea"/>
              <a:ea typeface="+mn-ea"/>
            </a:endParaRPr>
          </a:p>
        </p:txBody>
      </p:sp>
      <p:sp>
        <p:nvSpPr>
          <p:cNvPr id="9" name="椭圆 8"/>
          <p:cNvSpPr/>
          <p:nvPr/>
        </p:nvSpPr>
        <p:spPr>
          <a:xfrm>
            <a:off x="3923928" y="3183818"/>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4</a:t>
            </a:r>
            <a:endParaRPr lang="zh-CN" altLang="en-US" sz="3200" dirty="0"/>
          </a:p>
        </p:txBody>
      </p:sp>
      <p:sp>
        <p:nvSpPr>
          <p:cNvPr id="11" name="矩形 10"/>
          <p:cNvSpPr/>
          <p:nvPr/>
        </p:nvSpPr>
        <p:spPr>
          <a:xfrm>
            <a:off x="4427984" y="3128650"/>
            <a:ext cx="3528392" cy="584775"/>
          </a:xfrm>
          <a:prstGeom prst="rect">
            <a:avLst/>
          </a:prstGeom>
        </p:spPr>
        <p:txBody>
          <a:bodyPr wrap="square">
            <a:spAutoFit/>
          </a:bodyPr>
          <a:lstStyle/>
          <a:p>
            <a:r>
              <a:rPr lang="zh-CN" altLang="en-US" sz="3200" b="1" dirty="0" smtClean="0">
                <a:solidFill>
                  <a:schemeClr val="accent3"/>
                </a:solidFill>
                <a:latin typeface="+mn-ea"/>
                <a:ea typeface="+mn-ea"/>
              </a:rPr>
              <a:t>数据库系统结构</a:t>
            </a:r>
            <a:endParaRPr lang="zh-CN" altLang="en-US" sz="2400" dirty="0">
              <a:solidFill>
                <a:schemeClr val="accent3"/>
              </a:solidFill>
              <a:latin typeface="+mn-ea"/>
              <a:ea typeface="+mn-ea"/>
            </a:endParaRPr>
          </a:p>
        </p:txBody>
      </p:sp>
      <p:sp>
        <p:nvSpPr>
          <p:cNvPr id="12" name="椭圆 11"/>
          <p:cNvSpPr/>
          <p:nvPr/>
        </p:nvSpPr>
        <p:spPr>
          <a:xfrm>
            <a:off x="4283968" y="4011910"/>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13" name="矩形 12"/>
          <p:cNvSpPr/>
          <p:nvPr/>
        </p:nvSpPr>
        <p:spPr>
          <a:xfrm>
            <a:off x="4783534" y="3992746"/>
            <a:ext cx="4036938" cy="584775"/>
          </a:xfrm>
          <a:prstGeom prst="rect">
            <a:avLst/>
          </a:prstGeom>
        </p:spPr>
        <p:txBody>
          <a:bodyPr wrap="square">
            <a:spAutoFit/>
          </a:bodyPr>
          <a:lstStyle/>
          <a:p>
            <a:r>
              <a:rPr lang="zh-CN" altLang="en-US" sz="3200" b="1" dirty="0" smtClean="0">
                <a:latin typeface="+mn-ea"/>
                <a:ea typeface="+mn-ea"/>
              </a:rPr>
              <a:t>数据库系统的组成</a:t>
            </a:r>
            <a:endParaRPr lang="zh-CN" altLang="en-US" sz="2400" dirty="0">
              <a:latin typeface="+mn-ea"/>
              <a:ea typeface="+mn-ea"/>
            </a:endParaRPr>
          </a:p>
        </p:txBody>
      </p:sp>
      <p:sp>
        <p:nvSpPr>
          <p:cNvPr id="14" name="椭圆 13"/>
          <p:cNvSpPr/>
          <p:nvPr/>
        </p:nvSpPr>
        <p:spPr>
          <a:xfrm>
            <a:off x="3019338" y="699542"/>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5" name="矩形 14"/>
          <p:cNvSpPr/>
          <p:nvPr/>
        </p:nvSpPr>
        <p:spPr>
          <a:xfrm>
            <a:off x="3530088" y="680378"/>
            <a:ext cx="1185928" cy="584775"/>
          </a:xfrm>
          <a:prstGeom prst="rect">
            <a:avLst/>
          </a:prstGeom>
        </p:spPr>
        <p:txBody>
          <a:bodyPr wrap="square">
            <a:spAutoFit/>
          </a:bodyPr>
          <a:lstStyle/>
          <a:p>
            <a:r>
              <a:rPr lang="zh-CN" altLang="en-US" sz="3200" b="1" dirty="0" smtClean="0">
                <a:solidFill>
                  <a:srgbClr val="434342"/>
                </a:solidFill>
                <a:latin typeface="+mn-ea"/>
                <a:ea typeface="+mn-ea"/>
              </a:rPr>
              <a:t>绪论</a:t>
            </a:r>
            <a:endParaRPr lang="zh-CN" altLang="en-US" sz="2400" dirty="0">
              <a:latin typeface="+mn-ea"/>
              <a:ea typeface="+mn-ea"/>
            </a:endParaRPr>
          </a:p>
        </p:txBody>
      </p:sp>
    </p:spTree>
    <p:extLst>
      <p:ext uri="{BB962C8B-B14F-4D97-AF65-F5344CB8AC3E}">
        <p14:creationId xmlns:p14="http://schemas.microsoft.com/office/powerpoint/2010/main" val="3264987653"/>
      </p:ext>
    </p:extLst>
  </p:cSld>
  <p:clrMapOvr>
    <a:masterClrMapping/>
  </p:clrMapOvr>
  <p:transition spd="slow">
    <p:push/>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bwMode="auto">
          <a:xfrm>
            <a:off x="107504" y="339502"/>
            <a:ext cx="3240360" cy="5760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a:ea typeface="黑体" pitchFamily="2" charset="-122"/>
              </a:rPr>
              <a:t>数据库系统结构</a:t>
            </a:r>
          </a:p>
        </p:txBody>
      </p:sp>
      <p:sp>
        <p:nvSpPr>
          <p:cNvPr id="2" name="TextBox 1"/>
          <p:cNvSpPr txBox="1"/>
          <p:nvPr/>
        </p:nvSpPr>
        <p:spPr>
          <a:xfrm>
            <a:off x="3563888" y="1101973"/>
            <a:ext cx="3384376" cy="461665"/>
          </a:xfrm>
          <a:prstGeom prst="rect">
            <a:avLst/>
          </a:prstGeom>
          <a:noFill/>
        </p:spPr>
        <p:txBody>
          <a:bodyPr wrap="square" rtlCol="0">
            <a:spAutoFit/>
          </a:bodyPr>
          <a:lstStyle/>
          <a:p>
            <a:r>
              <a:rPr lang="zh-CN" altLang="en-US" sz="2400" b="1" dirty="0">
                <a:solidFill>
                  <a:srgbClr val="0066FF"/>
                </a:solidFill>
                <a:latin typeface="+mj-ea"/>
                <a:ea typeface="+mj-ea"/>
              </a:rPr>
              <a:t>数据库系统模式的</a:t>
            </a:r>
            <a:r>
              <a:rPr lang="zh-CN" altLang="en-US" sz="2400" b="1" dirty="0" smtClean="0">
                <a:solidFill>
                  <a:srgbClr val="0066FF"/>
                </a:solidFill>
                <a:latin typeface="+mj-ea"/>
                <a:ea typeface="+mj-ea"/>
              </a:rPr>
              <a:t>概念</a:t>
            </a:r>
            <a:endParaRPr lang="zh-CN" altLang="en-US" sz="2400" dirty="0">
              <a:solidFill>
                <a:srgbClr val="0066FF"/>
              </a:solidFill>
              <a:latin typeface="+mj-ea"/>
              <a:ea typeface="+mj-ea"/>
            </a:endParaRPr>
          </a:p>
        </p:txBody>
      </p:sp>
      <p:sp>
        <p:nvSpPr>
          <p:cNvPr id="5" name="TextBox 4"/>
          <p:cNvSpPr txBox="1"/>
          <p:nvPr/>
        </p:nvSpPr>
        <p:spPr>
          <a:xfrm>
            <a:off x="3995936" y="1995686"/>
            <a:ext cx="4536504" cy="794064"/>
          </a:xfrm>
          <a:prstGeom prst="rect">
            <a:avLst/>
          </a:prstGeom>
          <a:noFill/>
        </p:spPr>
        <p:txBody>
          <a:bodyPr wrap="square" rtlCol="0">
            <a:spAutoFit/>
          </a:bodyPr>
          <a:lstStyle/>
          <a:p>
            <a:pPr algn="just">
              <a:lnSpc>
                <a:spcPct val="190000"/>
              </a:lnSpc>
            </a:pPr>
            <a:r>
              <a:rPr lang="zh-CN" altLang="en-US" sz="2400" b="1" dirty="0">
                <a:latin typeface="+mj-ea"/>
                <a:ea typeface="+mj-ea"/>
              </a:rPr>
              <a:t>数据库系统的三级模式结构 </a:t>
            </a:r>
          </a:p>
        </p:txBody>
      </p:sp>
      <p:sp>
        <p:nvSpPr>
          <p:cNvPr id="6" name="TextBox 5"/>
          <p:cNvSpPr txBox="1"/>
          <p:nvPr/>
        </p:nvSpPr>
        <p:spPr>
          <a:xfrm>
            <a:off x="4427984" y="3219822"/>
            <a:ext cx="3960440" cy="794064"/>
          </a:xfrm>
          <a:prstGeom prst="rect">
            <a:avLst/>
          </a:prstGeom>
          <a:noFill/>
        </p:spPr>
        <p:txBody>
          <a:bodyPr wrap="square" rtlCol="0">
            <a:spAutoFit/>
          </a:bodyPr>
          <a:lstStyle/>
          <a:p>
            <a:pPr algn="just">
              <a:lnSpc>
                <a:spcPct val="190000"/>
              </a:lnSpc>
            </a:pPr>
            <a:r>
              <a:rPr lang="zh-CN" altLang="en-US" sz="2400" b="1" dirty="0" smtClean="0">
                <a:latin typeface="+mj-ea"/>
                <a:ea typeface="+mj-ea"/>
              </a:rPr>
              <a:t>二</a:t>
            </a:r>
            <a:r>
              <a:rPr lang="zh-CN" altLang="en-US" sz="2400" b="1" dirty="0">
                <a:latin typeface="+mj-ea"/>
                <a:ea typeface="+mj-ea"/>
              </a:rPr>
              <a:t>级映像功能与数据独立性</a:t>
            </a:r>
            <a:r>
              <a:rPr lang="zh-CN" altLang="en-US" sz="2400" dirty="0">
                <a:latin typeface="+mj-ea"/>
                <a:ea typeface="+mj-ea"/>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bwMode="auto">
          <a:xfrm>
            <a:off x="1187624" y="123478"/>
            <a:ext cx="3672408" cy="6480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a:ea typeface="黑体" pitchFamily="2" charset="-122"/>
              </a:rPr>
              <a:t>数据库系统结构</a:t>
            </a:r>
          </a:p>
        </p:txBody>
      </p:sp>
      <p:sp>
        <p:nvSpPr>
          <p:cNvPr id="112643" name="Rectangle 3"/>
          <p:cNvSpPr>
            <a:spLocks noGrp="1" noChangeArrowheads="1"/>
          </p:cNvSpPr>
          <p:nvPr>
            <p:ph idx="4294967295"/>
          </p:nvPr>
        </p:nvSpPr>
        <p:spPr>
          <a:xfrm>
            <a:off x="1043608" y="915566"/>
            <a:ext cx="7632848" cy="4104456"/>
          </a:xfrm>
        </p:spPr>
        <p:txBody>
          <a:bodyPr>
            <a:noAutofit/>
          </a:bodyPr>
          <a:lstStyle/>
          <a:p>
            <a:pPr marL="457200" indent="-457200">
              <a:lnSpc>
                <a:spcPct val="150000"/>
              </a:lnSpc>
              <a:buFont typeface="Wingdings" pitchFamily="2" charset="2"/>
              <a:buChar char="Ø"/>
            </a:pPr>
            <a:r>
              <a:rPr lang="zh-CN" altLang="en-US" sz="2000" dirty="0">
                <a:latin typeface="幼圆" pitchFamily="49" charset="-122"/>
                <a:ea typeface="幼圆" pitchFamily="49" charset="-122"/>
              </a:rPr>
              <a:t>从数据库管理系统角度看，数据库系统通常采用三级模式结构，是数据库系统内部的系统结构 </a:t>
            </a:r>
          </a:p>
          <a:p>
            <a:pPr>
              <a:lnSpc>
                <a:spcPct val="150000"/>
              </a:lnSpc>
              <a:buFont typeface="Wingdings" pitchFamily="2" charset="2"/>
              <a:buChar char="Ø"/>
            </a:pPr>
            <a:r>
              <a:rPr lang="zh-CN" altLang="en-US" sz="2000" dirty="0">
                <a:latin typeface="幼圆" pitchFamily="49" charset="-122"/>
                <a:ea typeface="幼圆" pitchFamily="49" charset="-122"/>
              </a:rPr>
              <a:t>从数据库最终用户角度看（数据库系统外部的体系结构） ，数据库系统的结构</a:t>
            </a:r>
            <a:r>
              <a:rPr lang="zh-CN" altLang="en-US" sz="2000" dirty="0" smtClean="0">
                <a:latin typeface="幼圆" pitchFamily="49" charset="-122"/>
                <a:ea typeface="幼圆" pitchFamily="49" charset="-122"/>
              </a:rPr>
              <a:t>分为</a:t>
            </a:r>
            <a:endParaRPr lang="en-US" altLang="zh-CN" sz="2000" dirty="0" smtClean="0">
              <a:latin typeface="幼圆" pitchFamily="49" charset="-122"/>
              <a:ea typeface="幼圆" pitchFamily="49" charset="-122"/>
            </a:endParaRPr>
          </a:p>
          <a:p>
            <a:pPr>
              <a:buFont typeface="Arial" pitchFamily="34" charset="0"/>
              <a:buChar char="•"/>
            </a:pPr>
            <a:r>
              <a:rPr lang="zh-CN" altLang="en-US" sz="1800" dirty="0" smtClean="0">
                <a:latin typeface="幼圆" pitchFamily="49" charset="-122"/>
                <a:ea typeface="幼圆" pitchFamily="49" charset="-122"/>
              </a:rPr>
              <a:t> 单用户结构</a:t>
            </a:r>
          </a:p>
          <a:p>
            <a:pPr marL="457200" indent="-457200">
              <a:buFont typeface="Arial" pitchFamily="34" charset="0"/>
              <a:buChar char="•"/>
            </a:pPr>
            <a:r>
              <a:rPr lang="zh-CN" altLang="en-US" sz="1800" dirty="0" smtClean="0">
                <a:latin typeface="幼圆" pitchFamily="49" charset="-122"/>
                <a:ea typeface="幼圆" pitchFamily="49" charset="-122"/>
              </a:rPr>
              <a:t>主从</a:t>
            </a:r>
            <a:r>
              <a:rPr lang="zh-CN" altLang="en-US" sz="1800" dirty="0">
                <a:latin typeface="幼圆" pitchFamily="49" charset="-122"/>
                <a:ea typeface="幼圆" pitchFamily="49" charset="-122"/>
              </a:rPr>
              <a:t>式结构</a:t>
            </a:r>
          </a:p>
          <a:p>
            <a:pPr>
              <a:buFont typeface="Arial" pitchFamily="34" charset="0"/>
              <a:buChar char="•"/>
            </a:pPr>
            <a:r>
              <a:rPr lang="zh-CN" altLang="en-US" sz="1800" dirty="0" smtClean="0">
                <a:latin typeface="幼圆" pitchFamily="49" charset="-122"/>
                <a:ea typeface="幼圆" pitchFamily="49" charset="-122"/>
              </a:rPr>
              <a:t> 分布式结构</a:t>
            </a:r>
            <a:endParaRPr lang="zh-CN" altLang="en-US" sz="1800" dirty="0">
              <a:latin typeface="幼圆" pitchFamily="49" charset="-122"/>
              <a:ea typeface="幼圆" pitchFamily="49" charset="-122"/>
            </a:endParaRPr>
          </a:p>
          <a:p>
            <a:pPr>
              <a:buFont typeface="Arial" pitchFamily="34" charset="0"/>
              <a:buChar char="•"/>
            </a:pPr>
            <a:r>
              <a:rPr lang="zh-CN" altLang="en-US" sz="1800" dirty="0" smtClean="0">
                <a:latin typeface="幼圆" pitchFamily="49" charset="-122"/>
                <a:ea typeface="幼圆" pitchFamily="49" charset="-122"/>
              </a:rPr>
              <a:t> 客户</a:t>
            </a:r>
            <a:r>
              <a:rPr lang="zh-CN" altLang="en-US" sz="1800" dirty="0">
                <a:latin typeface="幼圆" pitchFamily="49" charset="-122"/>
                <a:ea typeface="幼圆" pitchFamily="49" charset="-122"/>
              </a:rPr>
              <a:t>／服务器</a:t>
            </a:r>
          </a:p>
          <a:p>
            <a:pPr>
              <a:buFont typeface="Arial" pitchFamily="34" charset="0"/>
              <a:buChar char="•"/>
            </a:pPr>
            <a:r>
              <a:rPr lang="zh-CN" altLang="en-US" sz="1800" dirty="0" smtClean="0">
                <a:latin typeface="幼圆" pitchFamily="49" charset="-122"/>
                <a:ea typeface="幼圆" pitchFamily="49" charset="-122"/>
              </a:rPr>
              <a:t> 浏览器</a:t>
            </a:r>
            <a:r>
              <a:rPr lang="zh-CN" altLang="en-US" sz="1800" dirty="0">
                <a:latin typeface="幼圆" pitchFamily="49" charset="-122"/>
                <a:ea typeface="幼圆" pitchFamily="49" charset="-122"/>
              </a:rPr>
              <a:t>／应用服务器／数据库服务器多层结构等</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bwMode="auto">
          <a:xfrm>
            <a:off x="1259632" y="123478"/>
            <a:ext cx="4248472" cy="620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000" b="0" dirty="0" smtClean="0">
                <a:ea typeface="隶书" pitchFamily="49" charset="-122"/>
              </a:rPr>
              <a:t>数据库系统</a:t>
            </a:r>
            <a:r>
              <a:rPr lang="zh-CN" altLang="en-US" sz="3000" b="0" dirty="0">
                <a:ea typeface="隶书" pitchFamily="49" charset="-122"/>
              </a:rPr>
              <a:t>模式的</a:t>
            </a:r>
            <a:r>
              <a:rPr lang="zh-CN" altLang="en-US" sz="3000" b="0" dirty="0" smtClean="0">
                <a:ea typeface="隶书" pitchFamily="49" charset="-122"/>
              </a:rPr>
              <a:t>概念</a:t>
            </a:r>
            <a:endParaRPr lang="zh-CN" altLang="en-US" sz="3000" b="0" dirty="0">
              <a:ea typeface="隶书" pitchFamily="49" charset="-122"/>
            </a:endParaRPr>
          </a:p>
        </p:txBody>
      </p:sp>
      <p:sp>
        <p:nvSpPr>
          <p:cNvPr id="114691" name="Rectangle 3"/>
          <p:cNvSpPr>
            <a:spLocks noGrp="1" noChangeArrowheads="1"/>
          </p:cNvSpPr>
          <p:nvPr>
            <p:ph idx="4294967295"/>
          </p:nvPr>
        </p:nvSpPr>
        <p:spPr>
          <a:xfrm>
            <a:off x="971600" y="1059582"/>
            <a:ext cx="7884368" cy="3888432"/>
          </a:xfrm>
        </p:spPr>
        <p:txBody>
          <a:bodyPr>
            <a:noAutofit/>
          </a:bodyPr>
          <a:lstStyle/>
          <a:p>
            <a:pPr>
              <a:buFont typeface="Wingdings" pitchFamily="2" charset="2"/>
              <a:buChar char="Ø"/>
            </a:pPr>
            <a:r>
              <a:rPr lang="zh-CN" altLang="en-US" sz="2800" b="1" dirty="0">
                <a:latin typeface="+mj-ea"/>
                <a:ea typeface="+mj-ea"/>
              </a:rPr>
              <a:t>“型” 和“值” </a:t>
            </a:r>
            <a:endParaRPr lang="en-US" altLang="zh-CN" sz="2800" b="1" dirty="0" smtClean="0">
              <a:latin typeface="+mj-ea"/>
              <a:ea typeface="+mj-ea"/>
            </a:endParaRPr>
          </a:p>
          <a:p>
            <a:pPr>
              <a:buFont typeface="Wingdings" pitchFamily="2" charset="2"/>
              <a:buChar char="l"/>
            </a:pPr>
            <a:r>
              <a:rPr lang="zh-CN" altLang="en-US" sz="2200" b="1" dirty="0" smtClean="0">
                <a:latin typeface="幼圆" pitchFamily="49" charset="-122"/>
                <a:ea typeface="幼圆" pitchFamily="49" charset="-122"/>
              </a:rPr>
              <a:t>型</a:t>
            </a:r>
            <a:r>
              <a:rPr lang="en-US" altLang="zh-CN" sz="2200" b="1" dirty="0">
                <a:latin typeface="幼圆" pitchFamily="49" charset="-122"/>
                <a:ea typeface="幼圆" pitchFamily="49" charset="-122"/>
              </a:rPr>
              <a:t>(Type)</a:t>
            </a:r>
          </a:p>
          <a:p>
            <a:pPr lvl="1" algn="just">
              <a:lnSpc>
                <a:spcPct val="150000"/>
              </a:lnSpc>
              <a:buFont typeface="Wingdings" pitchFamily="2" charset="2"/>
              <a:buNone/>
            </a:pPr>
            <a:r>
              <a:rPr lang="zh-CN" altLang="en-US" sz="2000" b="1" dirty="0" smtClean="0">
                <a:latin typeface="幼圆" pitchFamily="49" charset="-122"/>
                <a:ea typeface="幼圆" pitchFamily="49" charset="-122"/>
              </a:rPr>
              <a:t>       对</a:t>
            </a:r>
            <a:r>
              <a:rPr lang="zh-CN" altLang="en-US" sz="2000" b="1" dirty="0">
                <a:latin typeface="幼圆" pitchFamily="49" charset="-122"/>
                <a:ea typeface="幼圆" pitchFamily="49" charset="-122"/>
              </a:rPr>
              <a:t>某一类数据的结构和属性的说明</a:t>
            </a:r>
          </a:p>
          <a:p>
            <a:pPr lvl="1" algn="just">
              <a:lnSpc>
                <a:spcPct val="150000"/>
              </a:lnSpc>
              <a:buFont typeface="Wingdings" pitchFamily="2" charset="2"/>
              <a:buNone/>
            </a:pPr>
            <a:r>
              <a:rPr lang="zh-CN" altLang="en-US" sz="2000" b="1" dirty="0" smtClean="0">
                <a:latin typeface="幼圆" pitchFamily="49" charset="-122"/>
                <a:ea typeface="幼圆" pitchFamily="49" charset="-122"/>
              </a:rPr>
              <a:t>        学生</a:t>
            </a:r>
            <a:r>
              <a:rPr lang="zh-CN" altLang="en-US" sz="2000" b="1" dirty="0">
                <a:latin typeface="幼圆" pitchFamily="49" charset="-122"/>
                <a:ea typeface="幼圆" pitchFamily="49" charset="-122"/>
              </a:rPr>
              <a:t>记录型</a:t>
            </a:r>
            <a:r>
              <a:rPr lang="zh-CN" altLang="en-US" sz="2000" b="1" dirty="0" smtClean="0">
                <a:latin typeface="幼圆" pitchFamily="49" charset="-122"/>
                <a:ea typeface="幼圆" pitchFamily="49" charset="-122"/>
              </a:rPr>
              <a:t>：学生</a:t>
            </a:r>
            <a:r>
              <a:rPr lang="zh-CN" altLang="en-US" sz="2000" b="1" dirty="0">
                <a:latin typeface="幼圆" pitchFamily="49" charset="-122"/>
                <a:ea typeface="幼圆" pitchFamily="49" charset="-122"/>
              </a:rPr>
              <a:t>（学号，姓名，性别，系别，年龄，籍贯）</a:t>
            </a:r>
          </a:p>
          <a:p>
            <a:pPr algn="just">
              <a:lnSpc>
                <a:spcPct val="150000"/>
              </a:lnSpc>
              <a:buFont typeface="Wingdings" pitchFamily="2" charset="2"/>
              <a:buChar char="l"/>
            </a:pPr>
            <a:r>
              <a:rPr lang="zh-CN" altLang="en-US" sz="2200" b="1" dirty="0" smtClean="0">
                <a:latin typeface="幼圆" pitchFamily="49" charset="-122"/>
                <a:ea typeface="幼圆" pitchFamily="49" charset="-122"/>
              </a:rPr>
              <a:t>值</a:t>
            </a:r>
            <a:r>
              <a:rPr lang="en-US" altLang="zh-CN" sz="2200" b="1" dirty="0">
                <a:latin typeface="幼圆" pitchFamily="49" charset="-122"/>
                <a:ea typeface="幼圆" pitchFamily="49" charset="-122"/>
              </a:rPr>
              <a:t>(Value)</a:t>
            </a:r>
          </a:p>
          <a:p>
            <a:pPr lvl="1" algn="just">
              <a:lnSpc>
                <a:spcPct val="150000"/>
              </a:lnSpc>
              <a:buFont typeface="Wingdings" pitchFamily="2" charset="2"/>
              <a:buNone/>
            </a:pPr>
            <a:r>
              <a:rPr lang="zh-CN" altLang="en-US" sz="2000" b="1" dirty="0" smtClean="0">
                <a:latin typeface="幼圆" pitchFamily="49" charset="-122"/>
                <a:ea typeface="幼圆" pitchFamily="49" charset="-122"/>
              </a:rPr>
              <a:t>       是</a:t>
            </a:r>
            <a:r>
              <a:rPr lang="zh-CN" altLang="en-US" sz="2000" b="1" dirty="0">
                <a:latin typeface="幼圆" pitchFamily="49" charset="-122"/>
                <a:ea typeface="幼圆" pitchFamily="49" charset="-122"/>
              </a:rPr>
              <a:t>型的一个具体赋值</a:t>
            </a:r>
          </a:p>
          <a:p>
            <a:pPr lvl="1" algn="just">
              <a:lnSpc>
                <a:spcPct val="150000"/>
              </a:lnSpc>
              <a:buFont typeface="Wingdings" pitchFamily="2" charset="2"/>
              <a:buNone/>
            </a:pPr>
            <a:r>
              <a:rPr lang="zh-CN" altLang="en-US" sz="2000" b="1" dirty="0" smtClean="0">
                <a:latin typeface="幼圆" pitchFamily="49" charset="-122"/>
                <a:ea typeface="幼圆" pitchFamily="49" charset="-122"/>
              </a:rPr>
              <a:t>        一</a:t>
            </a:r>
            <a:r>
              <a:rPr lang="zh-CN" altLang="en-US" sz="2000" b="1" dirty="0">
                <a:latin typeface="幼圆" pitchFamily="49" charset="-122"/>
                <a:ea typeface="幼圆" pitchFamily="49" charset="-122"/>
              </a:rPr>
              <a:t>个记录</a:t>
            </a:r>
            <a:r>
              <a:rPr lang="zh-CN" altLang="en-US" sz="2000" b="1" dirty="0" smtClean="0">
                <a:latin typeface="幼圆" pitchFamily="49" charset="-122"/>
                <a:ea typeface="幼圆" pitchFamily="49" charset="-122"/>
              </a:rPr>
              <a:t>值：（</a:t>
            </a:r>
            <a:r>
              <a:rPr lang="en-US" altLang="zh-CN" sz="2000" b="1" dirty="0" smtClean="0">
                <a:latin typeface="幼圆" pitchFamily="49" charset="-122"/>
                <a:ea typeface="幼圆" pitchFamily="49" charset="-122"/>
              </a:rPr>
              <a:t>201601</a:t>
            </a:r>
            <a:r>
              <a:rPr lang="zh-CN" altLang="en-US" sz="2000" b="1" dirty="0">
                <a:latin typeface="幼圆" pitchFamily="49" charset="-122"/>
                <a:ea typeface="幼圆" pitchFamily="49" charset="-122"/>
              </a:rPr>
              <a:t>，李明，男，计算机，</a:t>
            </a:r>
            <a:r>
              <a:rPr lang="en-US" altLang="zh-CN" sz="2000" b="1" dirty="0">
                <a:latin typeface="幼圆" pitchFamily="49" charset="-122"/>
                <a:ea typeface="幼圆" pitchFamily="49" charset="-122"/>
              </a:rPr>
              <a:t>22</a:t>
            </a:r>
            <a:r>
              <a:rPr lang="zh-CN" altLang="en-US" sz="2000" b="1" dirty="0">
                <a:latin typeface="幼圆" pitchFamily="49" charset="-122"/>
                <a:ea typeface="幼圆" pitchFamily="49" charset="-122"/>
              </a:rPr>
              <a:t>，江苏</a:t>
            </a:r>
            <a:r>
              <a:rPr lang="zh-CN" altLang="en-US" sz="2000" dirty="0">
                <a:latin typeface="幼圆" pitchFamily="49" charset="-122"/>
                <a:ea typeface="幼圆" pitchFamily="49" charset="-122"/>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619672" y="915566"/>
            <a:ext cx="6120680" cy="4104456"/>
          </a:xfrm>
        </p:spPr>
        <p:txBody>
          <a:bodyPr>
            <a:normAutofit fontScale="92500" lnSpcReduction="10000"/>
          </a:bodyPr>
          <a:lstStyle/>
          <a:p>
            <a:pPr>
              <a:lnSpc>
                <a:spcPct val="110000"/>
              </a:lnSpc>
            </a:pPr>
            <a:r>
              <a:rPr lang="zh-CN" altLang="en-US" sz="2000" b="1" dirty="0">
                <a:latin typeface="+mj-ea"/>
                <a:ea typeface="+mj-ea"/>
              </a:rPr>
              <a:t>模式（</a:t>
            </a:r>
            <a:r>
              <a:rPr lang="en-US" altLang="zh-CN" sz="2000" b="1" dirty="0">
                <a:latin typeface="+mj-ea"/>
                <a:ea typeface="+mj-ea"/>
              </a:rPr>
              <a:t>Schema</a:t>
            </a:r>
            <a:r>
              <a:rPr lang="zh-CN" altLang="en-US" sz="2000" b="1" dirty="0">
                <a:latin typeface="+mj-ea"/>
                <a:ea typeface="+mj-ea"/>
              </a:rPr>
              <a:t>）</a:t>
            </a:r>
          </a:p>
          <a:p>
            <a:pPr algn="just">
              <a:lnSpc>
                <a:spcPct val="110000"/>
              </a:lnSpc>
              <a:buFont typeface="Wingdings" pitchFamily="2" charset="2"/>
              <a:buChar char="l"/>
            </a:pPr>
            <a:r>
              <a:rPr lang="zh-CN" altLang="en-US" sz="2000" b="1" dirty="0">
                <a:ea typeface="宋体" pitchFamily="2" charset="-122"/>
              </a:rPr>
              <a:t>数据库逻辑结构和特征的描述</a:t>
            </a:r>
          </a:p>
          <a:p>
            <a:pPr algn="just">
              <a:lnSpc>
                <a:spcPct val="110000"/>
              </a:lnSpc>
              <a:buFont typeface="Wingdings" pitchFamily="2" charset="2"/>
              <a:buChar char="l"/>
            </a:pPr>
            <a:r>
              <a:rPr lang="zh-CN" altLang="en-US" sz="2000" b="1" dirty="0">
                <a:ea typeface="宋体" pitchFamily="2" charset="-122"/>
              </a:rPr>
              <a:t>是型的描述</a:t>
            </a:r>
          </a:p>
          <a:p>
            <a:pPr algn="just">
              <a:lnSpc>
                <a:spcPct val="110000"/>
              </a:lnSpc>
              <a:buFont typeface="Wingdings" pitchFamily="2" charset="2"/>
              <a:buChar char="l"/>
            </a:pPr>
            <a:r>
              <a:rPr lang="zh-CN" altLang="en-US" sz="2000" b="1" dirty="0">
                <a:ea typeface="宋体" pitchFamily="2" charset="-122"/>
              </a:rPr>
              <a:t>反映的是数据的结构及其联系</a:t>
            </a:r>
          </a:p>
          <a:p>
            <a:pPr algn="just">
              <a:lnSpc>
                <a:spcPct val="110000"/>
              </a:lnSpc>
              <a:buFont typeface="Wingdings" pitchFamily="2" charset="2"/>
              <a:buChar char="l"/>
            </a:pPr>
            <a:r>
              <a:rPr lang="zh-CN" altLang="en-US" sz="2000" b="1" dirty="0">
                <a:ea typeface="宋体" pitchFamily="2" charset="-122"/>
              </a:rPr>
              <a:t>模式是相对稳定的</a:t>
            </a:r>
          </a:p>
          <a:p>
            <a:pPr>
              <a:lnSpc>
                <a:spcPct val="110000"/>
              </a:lnSpc>
              <a:spcBef>
                <a:spcPts val="1800"/>
              </a:spcBef>
            </a:pPr>
            <a:r>
              <a:rPr lang="zh-CN" altLang="en-US" sz="2000" b="1" dirty="0">
                <a:latin typeface="+mj-ea"/>
                <a:ea typeface="+mj-ea"/>
              </a:rPr>
              <a:t>实例（</a:t>
            </a:r>
            <a:r>
              <a:rPr lang="en-US" altLang="zh-CN" sz="2000" b="1" dirty="0">
                <a:latin typeface="+mj-ea"/>
                <a:ea typeface="+mj-ea"/>
              </a:rPr>
              <a:t>Instance</a:t>
            </a:r>
            <a:r>
              <a:rPr lang="zh-CN" altLang="en-US" sz="2000" b="1" dirty="0">
                <a:latin typeface="+mj-ea"/>
                <a:ea typeface="+mj-ea"/>
              </a:rPr>
              <a:t>）</a:t>
            </a:r>
          </a:p>
          <a:p>
            <a:pPr>
              <a:lnSpc>
                <a:spcPct val="110000"/>
              </a:lnSpc>
              <a:buFont typeface="Wingdings" pitchFamily="2" charset="2"/>
              <a:buChar char="l"/>
            </a:pPr>
            <a:r>
              <a:rPr lang="zh-CN" altLang="en-US" sz="2000" b="1" dirty="0">
                <a:ea typeface="宋体" pitchFamily="2" charset="-122"/>
              </a:rPr>
              <a:t>模式的一个具体值</a:t>
            </a:r>
          </a:p>
          <a:p>
            <a:pPr>
              <a:lnSpc>
                <a:spcPct val="110000"/>
              </a:lnSpc>
              <a:buFont typeface="Wingdings" pitchFamily="2" charset="2"/>
              <a:buChar char="l"/>
            </a:pPr>
            <a:r>
              <a:rPr lang="zh-CN" altLang="en-US" sz="2000" b="1" dirty="0">
                <a:ea typeface="宋体" pitchFamily="2" charset="-122"/>
              </a:rPr>
              <a:t>反映数据库某一时刻的状态</a:t>
            </a:r>
          </a:p>
          <a:p>
            <a:pPr>
              <a:lnSpc>
                <a:spcPct val="110000"/>
              </a:lnSpc>
              <a:buFont typeface="Wingdings" pitchFamily="2" charset="2"/>
              <a:buChar char="l"/>
            </a:pPr>
            <a:r>
              <a:rPr lang="zh-CN" altLang="en-US" sz="2000" b="1" dirty="0">
                <a:ea typeface="宋体" pitchFamily="2" charset="-122"/>
              </a:rPr>
              <a:t>同一个模式可以有很多实例</a:t>
            </a:r>
          </a:p>
          <a:p>
            <a:pPr>
              <a:lnSpc>
                <a:spcPct val="110000"/>
              </a:lnSpc>
              <a:buFont typeface="Wingdings" pitchFamily="2" charset="2"/>
              <a:buChar char="l"/>
            </a:pPr>
            <a:r>
              <a:rPr lang="zh-CN" altLang="en-US" sz="2000" b="1" dirty="0">
                <a:ea typeface="宋体" pitchFamily="2" charset="-122"/>
              </a:rPr>
              <a:t>实例随数据库中的数据的更新而变动</a:t>
            </a:r>
            <a:endParaRPr lang="zh-CN" altLang="en-US" sz="2000" dirty="0">
              <a:ea typeface="宋体" pitchFamily="2" charset="-122"/>
            </a:endParaRPr>
          </a:p>
        </p:txBody>
      </p:sp>
      <p:sp>
        <p:nvSpPr>
          <p:cNvPr id="4" name="Rectangle 2"/>
          <p:cNvSpPr txBox="1">
            <a:spLocks noChangeArrowheads="1"/>
          </p:cNvSpPr>
          <p:nvPr/>
        </p:nvSpPr>
        <p:spPr bwMode="auto">
          <a:xfrm>
            <a:off x="1259632" y="123478"/>
            <a:ext cx="4248472"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smtClean="0">
                <a:ea typeface="隶书" pitchFamily="49" charset="-122"/>
              </a:rPr>
              <a:t>数据库系统模式的概念</a:t>
            </a:r>
            <a:endParaRPr lang="zh-CN" altLang="en-US" sz="3000" dirty="0">
              <a:ea typeface="隶书" pitchFamily="49"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259632" y="123478"/>
            <a:ext cx="4248472"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smtClean="0">
                <a:ea typeface="隶书" pitchFamily="49" charset="-122"/>
              </a:rPr>
              <a:t>数据库系统模式的概念</a:t>
            </a:r>
            <a:endParaRPr lang="zh-CN" altLang="en-US" sz="3000" dirty="0">
              <a:ea typeface="隶书" pitchFamily="49" charset="-122"/>
            </a:endParaRPr>
          </a:p>
        </p:txBody>
      </p:sp>
      <p:sp>
        <p:nvSpPr>
          <p:cNvPr id="116739" name="Rectangle 3"/>
          <p:cNvSpPr>
            <a:spLocks noGrp="1" noChangeArrowheads="1"/>
          </p:cNvSpPr>
          <p:nvPr>
            <p:ph idx="4294967295"/>
          </p:nvPr>
        </p:nvSpPr>
        <p:spPr>
          <a:xfrm>
            <a:off x="1187624" y="867587"/>
            <a:ext cx="7416824" cy="3864403"/>
          </a:xfrm>
        </p:spPr>
        <p:txBody>
          <a:bodyPr/>
          <a:lstStyle/>
          <a:p>
            <a:pPr>
              <a:lnSpc>
                <a:spcPct val="140000"/>
              </a:lnSpc>
              <a:buFont typeface="Wingdings" pitchFamily="2" charset="2"/>
              <a:buNone/>
            </a:pPr>
            <a:r>
              <a:rPr lang="en-US" altLang="zh-CN" sz="2000" b="1" dirty="0" smtClean="0">
                <a:latin typeface="幼圆" pitchFamily="49" charset="-122"/>
                <a:ea typeface="幼圆" pitchFamily="49" charset="-122"/>
              </a:rPr>
              <a:t>【</a:t>
            </a:r>
            <a:r>
              <a:rPr lang="zh-CN" altLang="en-US" sz="2000" b="1" dirty="0" smtClean="0">
                <a:latin typeface="+mj-ea"/>
                <a:ea typeface="+mj-ea"/>
              </a:rPr>
              <a:t>例如</a:t>
            </a:r>
            <a:r>
              <a:rPr lang="en-US" altLang="zh-CN" sz="2000" b="1" dirty="0" smtClean="0">
                <a:latin typeface="幼圆" pitchFamily="49" charset="-122"/>
                <a:ea typeface="幼圆" pitchFamily="49" charset="-122"/>
              </a:rPr>
              <a:t>】</a:t>
            </a:r>
            <a:r>
              <a:rPr lang="zh-CN" altLang="en-US" sz="2000" b="1" dirty="0" smtClean="0">
                <a:latin typeface="幼圆" pitchFamily="49" charset="-122"/>
                <a:ea typeface="幼圆" pitchFamily="49" charset="-122"/>
              </a:rPr>
              <a:t>在</a:t>
            </a:r>
            <a:r>
              <a:rPr lang="zh-CN" altLang="en-US" sz="2000" b="1" dirty="0">
                <a:latin typeface="幼圆" pitchFamily="49" charset="-122"/>
                <a:ea typeface="幼圆" pitchFamily="49" charset="-122"/>
              </a:rPr>
              <a:t>学生选课数据库模式中，包含学生记录、课程记录</a:t>
            </a:r>
            <a:r>
              <a:rPr lang="zh-CN" altLang="en-US" sz="2000" b="1" dirty="0" smtClean="0">
                <a:latin typeface="幼圆" pitchFamily="49" charset="-122"/>
                <a:ea typeface="幼圆" pitchFamily="49" charset="-122"/>
              </a:rPr>
              <a:t>和</a:t>
            </a:r>
            <a:endParaRPr lang="en-US" altLang="zh-CN" sz="2000" b="1" dirty="0" smtClean="0">
              <a:latin typeface="幼圆" pitchFamily="49" charset="-122"/>
              <a:ea typeface="幼圆" pitchFamily="49" charset="-122"/>
            </a:endParaRPr>
          </a:p>
          <a:p>
            <a:pPr>
              <a:lnSpc>
                <a:spcPct val="140000"/>
              </a:lnSpc>
              <a:buFont typeface="Wingdings" pitchFamily="2" charset="2"/>
              <a:buNone/>
            </a:pPr>
            <a:r>
              <a:rPr lang="en-US" altLang="zh-CN" sz="2000" dirty="0">
                <a:latin typeface="幼圆" pitchFamily="49" charset="-122"/>
                <a:ea typeface="幼圆" pitchFamily="49" charset="-122"/>
              </a:rPr>
              <a:t> </a:t>
            </a:r>
            <a:r>
              <a:rPr lang="en-US" altLang="zh-CN" sz="2000" dirty="0" smtClean="0">
                <a:latin typeface="幼圆" pitchFamily="49" charset="-122"/>
                <a:ea typeface="幼圆" pitchFamily="49" charset="-122"/>
              </a:rPr>
              <a:t>       </a:t>
            </a:r>
            <a:r>
              <a:rPr lang="zh-CN" altLang="en-US" sz="2000" b="1" dirty="0" smtClean="0">
                <a:latin typeface="幼圆" pitchFamily="49" charset="-122"/>
                <a:ea typeface="幼圆" pitchFamily="49" charset="-122"/>
              </a:rPr>
              <a:t>学生</a:t>
            </a:r>
            <a:r>
              <a:rPr lang="zh-CN" altLang="en-US" sz="2000" b="1" dirty="0">
                <a:latin typeface="幼圆" pitchFamily="49" charset="-122"/>
                <a:ea typeface="幼圆" pitchFamily="49" charset="-122"/>
              </a:rPr>
              <a:t>选课记录</a:t>
            </a:r>
          </a:p>
          <a:p>
            <a:pPr>
              <a:lnSpc>
                <a:spcPct val="140000"/>
              </a:lnSpc>
              <a:buFont typeface="Wingdings" pitchFamily="2" charset="2"/>
              <a:buChar char="n"/>
            </a:pPr>
            <a:r>
              <a:rPr lang="zh-CN" altLang="en-US" sz="2200" b="1" dirty="0">
                <a:latin typeface="幼圆" pitchFamily="49" charset="-122"/>
                <a:ea typeface="幼圆" pitchFamily="49" charset="-122"/>
              </a:rPr>
              <a:t> </a:t>
            </a:r>
            <a:r>
              <a:rPr lang="zh-CN" altLang="en-US" sz="2200" b="1" dirty="0" smtClean="0">
                <a:latin typeface="幼圆" pitchFamily="49" charset="-122"/>
                <a:ea typeface="幼圆" pitchFamily="49" charset="-122"/>
              </a:rPr>
              <a:t>201</a:t>
            </a:r>
            <a:r>
              <a:rPr lang="en-US" altLang="zh-CN" sz="2200" b="1" dirty="0" smtClean="0">
                <a:latin typeface="幼圆" pitchFamily="49" charset="-122"/>
                <a:ea typeface="幼圆" pitchFamily="49" charset="-122"/>
              </a:rPr>
              <a:t>5</a:t>
            </a:r>
            <a:r>
              <a:rPr lang="zh-CN" altLang="en-US" sz="2200" b="1" dirty="0" smtClean="0">
                <a:latin typeface="幼圆" pitchFamily="49" charset="-122"/>
                <a:ea typeface="幼圆" pitchFamily="49" charset="-122"/>
              </a:rPr>
              <a:t>年</a:t>
            </a:r>
            <a:r>
              <a:rPr lang="zh-CN" altLang="en-US" sz="2200" b="1" dirty="0">
                <a:latin typeface="幼圆" pitchFamily="49" charset="-122"/>
                <a:ea typeface="幼圆" pitchFamily="49" charset="-122"/>
              </a:rPr>
              <a:t>的一个学生数据库实例，包含：</a:t>
            </a:r>
          </a:p>
          <a:p>
            <a:pPr>
              <a:lnSpc>
                <a:spcPct val="140000"/>
              </a:lnSpc>
              <a:buFont typeface="Wingdings" pitchFamily="2" charset="2"/>
              <a:buChar char="Ø"/>
            </a:pPr>
            <a:r>
              <a:rPr lang="zh-CN" altLang="en-US" b="1" dirty="0" smtClean="0">
                <a:latin typeface="幼圆" pitchFamily="49" charset="-122"/>
                <a:ea typeface="幼圆" pitchFamily="49" charset="-122"/>
              </a:rPr>
              <a:t>201</a:t>
            </a:r>
            <a:r>
              <a:rPr lang="en-US" altLang="zh-CN" b="1" dirty="0" smtClean="0">
                <a:latin typeface="幼圆" pitchFamily="49" charset="-122"/>
                <a:ea typeface="幼圆" pitchFamily="49" charset="-122"/>
              </a:rPr>
              <a:t>5</a:t>
            </a:r>
            <a:r>
              <a:rPr lang="zh-CN" altLang="en-US" b="1" dirty="0" smtClean="0">
                <a:latin typeface="幼圆" pitchFamily="49" charset="-122"/>
                <a:ea typeface="幼圆" pitchFamily="49" charset="-122"/>
              </a:rPr>
              <a:t>年</a:t>
            </a:r>
            <a:r>
              <a:rPr lang="zh-CN" altLang="en-US" b="1" dirty="0">
                <a:latin typeface="幼圆" pitchFamily="49" charset="-122"/>
                <a:ea typeface="幼圆" pitchFamily="49" charset="-122"/>
              </a:rPr>
              <a:t>学校中所有学生的记录</a:t>
            </a:r>
          </a:p>
          <a:p>
            <a:pPr>
              <a:lnSpc>
                <a:spcPct val="140000"/>
              </a:lnSpc>
              <a:buFont typeface="Wingdings" pitchFamily="2" charset="2"/>
              <a:buChar char="Ø"/>
            </a:pPr>
            <a:r>
              <a:rPr lang="zh-CN" altLang="en-US" b="1" dirty="0">
                <a:latin typeface="幼圆" pitchFamily="49" charset="-122"/>
                <a:ea typeface="幼圆" pitchFamily="49" charset="-122"/>
              </a:rPr>
              <a:t>学校开设的所有课程的记录</a:t>
            </a:r>
          </a:p>
          <a:p>
            <a:pPr>
              <a:lnSpc>
                <a:spcPct val="140000"/>
              </a:lnSpc>
              <a:buFont typeface="Wingdings" pitchFamily="2" charset="2"/>
              <a:buChar char="Ø"/>
            </a:pPr>
            <a:r>
              <a:rPr lang="zh-CN" altLang="en-US" b="1" dirty="0">
                <a:latin typeface="幼圆" pitchFamily="49" charset="-122"/>
                <a:ea typeface="幼圆" pitchFamily="49" charset="-122"/>
              </a:rPr>
              <a:t>所有学生选课的记录 </a:t>
            </a:r>
            <a:endParaRPr lang="zh-CN" altLang="en-US" sz="2300" b="1" dirty="0">
              <a:latin typeface="幼圆" pitchFamily="49" charset="-122"/>
              <a:ea typeface="幼圆" pitchFamily="49" charset="-122"/>
            </a:endParaRPr>
          </a:p>
          <a:p>
            <a:pPr>
              <a:lnSpc>
                <a:spcPct val="140000"/>
              </a:lnSpc>
              <a:spcBef>
                <a:spcPts val="1200"/>
              </a:spcBef>
              <a:buFont typeface="Wingdings" pitchFamily="2" charset="2"/>
              <a:buChar char="p"/>
            </a:pPr>
            <a:r>
              <a:rPr lang="zh-CN" altLang="en-US" b="1" dirty="0" smtClean="0">
                <a:latin typeface="幼圆" pitchFamily="49" charset="-122"/>
                <a:ea typeface="幼圆" pitchFamily="49" charset="-122"/>
              </a:rPr>
              <a:t>201</a:t>
            </a:r>
            <a:r>
              <a:rPr lang="en-US" altLang="zh-CN" b="1" dirty="0" smtClean="0">
                <a:latin typeface="幼圆" pitchFamily="49" charset="-122"/>
                <a:ea typeface="幼圆" pitchFamily="49" charset="-122"/>
              </a:rPr>
              <a:t>6</a:t>
            </a:r>
            <a:r>
              <a:rPr lang="zh-CN" altLang="en-US" b="1" dirty="0" smtClean="0">
                <a:latin typeface="幼圆" pitchFamily="49" charset="-122"/>
                <a:ea typeface="幼圆" pitchFamily="49" charset="-122"/>
              </a:rPr>
              <a:t>年度</a:t>
            </a:r>
            <a:r>
              <a:rPr lang="zh-CN" altLang="en-US" b="1" dirty="0">
                <a:latin typeface="幼圆" pitchFamily="49" charset="-122"/>
                <a:ea typeface="幼圆" pitchFamily="49" charset="-122"/>
              </a:rPr>
              <a:t>学生数据库模式对应的实例与</a:t>
            </a:r>
            <a:r>
              <a:rPr lang="zh-CN" altLang="en-US" b="1" dirty="0" smtClean="0">
                <a:latin typeface="幼圆" pitchFamily="49" charset="-122"/>
                <a:ea typeface="幼圆" pitchFamily="49" charset="-122"/>
              </a:rPr>
              <a:t>201</a:t>
            </a:r>
            <a:r>
              <a:rPr lang="en-US" altLang="zh-CN" b="1" dirty="0" smtClean="0">
                <a:latin typeface="幼圆" pitchFamily="49" charset="-122"/>
                <a:ea typeface="幼圆" pitchFamily="49" charset="-122"/>
              </a:rPr>
              <a:t>5</a:t>
            </a:r>
            <a:r>
              <a:rPr lang="zh-CN" altLang="en-US" b="1" dirty="0" smtClean="0">
                <a:latin typeface="幼圆" pitchFamily="49" charset="-122"/>
                <a:ea typeface="幼圆" pitchFamily="49" charset="-122"/>
              </a:rPr>
              <a:t>年度</a:t>
            </a:r>
            <a:r>
              <a:rPr lang="zh-CN" altLang="en-US" b="1" dirty="0">
                <a:latin typeface="幼圆" pitchFamily="49" charset="-122"/>
                <a:ea typeface="幼圆" pitchFamily="49" charset="-122"/>
              </a:rPr>
              <a:t>学生数据库模式对应的实例是不同的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115616" y="123478"/>
            <a:ext cx="5256584"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dirty="0" smtClean="0">
                <a:ea typeface="隶书" pitchFamily="49" charset="-122"/>
              </a:rPr>
              <a:t>数据库的三级模式结构</a:t>
            </a:r>
            <a:endParaRPr lang="zh-CN" altLang="en-US" sz="3200" dirty="0">
              <a:ea typeface="隶书" pitchFamily="49" charset="-122"/>
            </a:endParaRPr>
          </a:p>
        </p:txBody>
      </p:sp>
      <p:sp>
        <p:nvSpPr>
          <p:cNvPr id="5" name="Rectangle 3"/>
          <p:cNvSpPr txBox="1">
            <a:spLocks noChangeArrowheads="1"/>
          </p:cNvSpPr>
          <p:nvPr/>
        </p:nvSpPr>
        <p:spPr>
          <a:xfrm>
            <a:off x="1547664" y="1059657"/>
            <a:ext cx="5689600" cy="2483644"/>
          </a:xfrm>
          <a:prstGeom prst="rect">
            <a:avLst/>
          </a:prstGeom>
        </p:spPr>
        <p:txBody>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zh-CN" altLang="en-US" sz="2400" dirty="0" smtClean="0">
                <a:latin typeface="+mj-ea"/>
                <a:ea typeface="+mj-ea"/>
              </a:rPr>
              <a:t>模式（</a:t>
            </a:r>
            <a:r>
              <a:rPr lang="en-US" altLang="zh-CN" sz="2400" dirty="0" smtClean="0">
                <a:latin typeface="+mj-ea"/>
                <a:ea typeface="+mj-ea"/>
              </a:rPr>
              <a:t>Schema</a:t>
            </a:r>
            <a:r>
              <a:rPr lang="zh-CN" altLang="en-US" sz="2400" dirty="0" smtClean="0">
                <a:latin typeface="+mj-ea"/>
                <a:ea typeface="+mj-ea"/>
              </a:rPr>
              <a:t>）</a:t>
            </a:r>
          </a:p>
          <a:p>
            <a:pPr>
              <a:buFont typeface="Wingdings" pitchFamily="2" charset="2"/>
              <a:buNone/>
            </a:pPr>
            <a:r>
              <a:rPr lang="zh-CN" altLang="en-US" sz="2400" dirty="0" smtClean="0">
                <a:latin typeface="+mj-ea"/>
                <a:ea typeface="+mj-ea"/>
              </a:rPr>
              <a:t> </a:t>
            </a:r>
          </a:p>
          <a:p>
            <a:r>
              <a:rPr lang="zh-CN" altLang="en-US" sz="2400" dirty="0" smtClean="0">
                <a:latin typeface="+mj-ea"/>
                <a:ea typeface="+mj-ea"/>
              </a:rPr>
              <a:t>外模式（</a:t>
            </a:r>
            <a:r>
              <a:rPr lang="en-US" altLang="zh-CN" sz="2400" dirty="0" smtClean="0">
                <a:latin typeface="+mj-ea"/>
                <a:ea typeface="+mj-ea"/>
              </a:rPr>
              <a:t>External Schema</a:t>
            </a:r>
            <a:r>
              <a:rPr lang="zh-CN" altLang="en-US" sz="2400" dirty="0" smtClean="0">
                <a:latin typeface="+mj-ea"/>
                <a:ea typeface="+mj-ea"/>
              </a:rPr>
              <a:t>）</a:t>
            </a:r>
          </a:p>
          <a:p>
            <a:endParaRPr lang="zh-CN" altLang="en-US" sz="2400" dirty="0" smtClean="0">
              <a:latin typeface="+mj-ea"/>
              <a:ea typeface="+mj-ea"/>
            </a:endParaRPr>
          </a:p>
          <a:p>
            <a:r>
              <a:rPr lang="zh-CN" altLang="en-US" sz="2400" dirty="0" smtClean="0">
                <a:latin typeface="+mj-ea"/>
                <a:ea typeface="+mj-ea"/>
              </a:rPr>
              <a:t>内模式（</a:t>
            </a:r>
            <a:r>
              <a:rPr lang="en-US" altLang="zh-CN" sz="2400" dirty="0" smtClean="0">
                <a:latin typeface="+mj-ea"/>
                <a:ea typeface="+mj-ea"/>
              </a:rPr>
              <a:t>Internal Schema</a:t>
            </a:r>
            <a:r>
              <a:rPr lang="zh-CN" altLang="en-US" sz="2400" dirty="0" smtClean="0">
                <a:latin typeface="+mj-ea"/>
                <a:ea typeface="+mj-ea"/>
              </a:rPr>
              <a:t>） </a:t>
            </a:r>
            <a:endParaRPr lang="zh-CN" altLang="en-US" sz="2400" dirty="0">
              <a:latin typeface="+mj-ea"/>
              <a:ea typeface="+mj-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843559"/>
            <a:ext cx="8136904" cy="4299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1115616" y="123478"/>
            <a:ext cx="5256584"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dirty="0" smtClean="0">
                <a:ea typeface="隶书" pitchFamily="49" charset="-122"/>
              </a:rPr>
              <a:t>数据库的三级模式结构</a:t>
            </a:r>
            <a:endParaRPr lang="zh-CN" altLang="en-US" sz="3200" dirty="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2"/>
                                        </p:tgtEl>
                                        <p:attrNameLst>
                                          <p:attrName>style.visibility</p:attrName>
                                        </p:attrNameLst>
                                      </p:cBhvr>
                                      <p:to>
                                        <p:strVal val="visible"/>
                                      </p:to>
                                    </p:set>
                                    <p:anim calcmode="lin" valueType="num">
                                      <p:cBhvr additive="base">
                                        <p:cTn id="7" dur="500" fill="hold"/>
                                        <p:tgtEl>
                                          <p:spTgt spid="119812"/>
                                        </p:tgtEl>
                                        <p:attrNameLst>
                                          <p:attrName>ppt_x</p:attrName>
                                        </p:attrNameLst>
                                      </p:cBhvr>
                                      <p:tavLst>
                                        <p:tav tm="0">
                                          <p:val>
                                            <p:strVal val="#ppt_x"/>
                                          </p:val>
                                        </p:tav>
                                        <p:tav tm="100000">
                                          <p:val>
                                            <p:strVal val="#ppt_x"/>
                                          </p:val>
                                        </p:tav>
                                      </p:tavLst>
                                    </p:anim>
                                    <p:anim calcmode="lin" valueType="num">
                                      <p:cBhvr additive="base">
                                        <p:cTn id="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4294967295"/>
          </p:nvPr>
        </p:nvSpPr>
        <p:spPr>
          <a:xfrm>
            <a:off x="1152128" y="843558"/>
            <a:ext cx="7596336" cy="2160240"/>
          </a:xfrm>
        </p:spPr>
        <p:txBody>
          <a:bodyPr>
            <a:normAutofit/>
          </a:bodyPr>
          <a:lstStyle/>
          <a:p>
            <a:pPr algn="just">
              <a:lnSpc>
                <a:spcPct val="140000"/>
              </a:lnSpc>
            </a:pPr>
            <a:r>
              <a:rPr lang="zh-CN" altLang="en-US" sz="2400" b="1" dirty="0">
                <a:latin typeface="+mj-ea"/>
                <a:ea typeface="+mj-ea"/>
              </a:rPr>
              <a:t>模式（也称逻辑模式）</a:t>
            </a:r>
          </a:p>
          <a:p>
            <a:pPr algn="just">
              <a:lnSpc>
                <a:spcPct val="140000"/>
              </a:lnSpc>
              <a:buFont typeface="Wingdings" pitchFamily="2" charset="2"/>
              <a:buChar char="Ø"/>
            </a:pPr>
            <a:r>
              <a:rPr lang="zh-CN" altLang="en-US" sz="1800" b="1" dirty="0" smtClean="0">
                <a:latin typeface="幼圆" pitchFamily="49" charset="-122"/>
                <a:ea typeface="幼圆" pitchFamily="49" charset="-122"/>
              </a:rPr>
              <a:t>数据库</a:t>
            </a:r>
            <a:r>
              <a:rPr lang="zh-CN" altLang="en-US" sz="1800" b="1" dirty="0">
                <a:latin typeface="幼圆" pitchFamily="49" charset="-122"/>
                <a:ea typeface="幼圆" pitchFamily="49" charset="-122"/>
              </a:rPr>
              <a:t>中全体数据的逻辑结构和特征的描述</a:t>
            </a:r>
          </a:p>
          <a:p>
            <a:pPr algn="just">
              <a:lnSpc>
                <a:spcPct val="140000"/>
              </a:lnSpc>
              <a:buFont typeface="Wingdings" pitchFamily="2" charset="2"/>
              <a:buChar char="Ø"/>
            </a:pPr>
            <a:r>
              <a:rPr lang="zh-CN" altLang="en-US" sz="1800" b="1" dirty="0" smtClean="0">
                <a:latin typeface="幼圆" pitchFamily="49" charset="-122"/>
                <a:ea typeface="幼圆" pitchFamily="49" charset="-122"/>
              </a:rPr>
              <a:t>所有</a:t>
            </a:r>
            <a:r>
              <a:rPr lang="zh-CN" altLang="en-US" sz="1800" b="1" dirty="0">
                <a:latin typeface="幼圆" pitchFamily="49" charset="-122"/>
                <a:ea typeface="幼圆" pitchFamily="49" charset="-122"/>
              </a:rPr>
              <a:t>用户的公共数据视图，综合了所有用户的</a:t>
            </a:r>
            <a:r>
              <a:rPr lang="zh-CN" altLang="en-US" sz="1800" b="1" dirty="0" smtClean="0">
                <a:latin typeface="幼圆" pitchFamily="49" charset="-122"/>
                <a:ea typeface="幼圆" pitchFamily="49" charset="-122"/>
              </a:rPr>
              <a:t>需求</a:t>
            </a:r>
            <a:endParaRPr lang="zh-CN" altLang="en-US" sz="1800" dirty="0" smtClean="0">
              <a:latin typeface="幼圆" pitchFamily="49" charset="-122"/>
              <a:ea typeface="幼圆" pitchFamily="49" charset="-122"/>
            </a:endParaRPr>
          </a:p>
          <a:p>
            <a:pPr algn="just">
              <a:lnSpc>
                <a:spcPct val="140000"/>
              </a:lnSpc>
              <a:buFont typeface="Wingdings" pitchFamily="2" charset="2"/>
              <a:buChar char="Ø"/>
            </a:pPr>
            <a:r>
              <a:rPr lang="zh-CN" altLang="en-US" sz="1800" b="1" dirty="0" smtClean="0">
                <a:latin typeface="幼圆" pitchFamily="49" charset="-122"/>
                <a:ea typeface="幼圆" pitchFamily="49" charset="-122"/>
              </a:rPr>
              <a:t>一个数据库只有一个模式</a:t>
            </a:r>
          </a:p>
        </p:txBody>
      </p:sp>
      <p:sp>
        <p:nvSpPr>
          <p:cNvPr id="4" name="Rectangle 2"/>
          <p:cNvSpPr txBox="1">
            <a:spLocks noChangeArrowheads="1"/>
          </p:cNvSpPr>
          <p:nvPr/>
        </p:nvSpPr>
        <p:spPr bwMode="auto">
          <a:xfrm>
            <a:off x="1115616" y="123478"/>
            <a:ext cx="6624736"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dirty="0" smtClean="0">
                <a:ea typeface="隶书" pitchFamily="49" charset="-122"/>
              </a:rPr>
              <a:t>数据库的三级模式结构  </a:t>
            </a:r>
            <a:r>
              <a:rPr lang="en-US" altLang="zh-CN" sz="3000" dirty="0" smtClean="0">
                <a:ea typeface="隶书" pitchFamily="49" charset="-122"/>
              </a:rPr>
              <a:t>——  </a:t>
            </a:r>
            <a:r>
              <a:rPr lang="zh-CN" altLang="en-US" sz="3000" dirty="0" smtClean="0">
                <a:ea typeface="隶书" pitchFamily="49" charset="-122"/>
              </a:rPr>
              <a:t>模式</a:t>
            </a:r>
            <a:endParaRPr lang="zh-CN" altLang="en-US" sz="3000" dirty="0">
              <a:ea typeface="隶书" pitchFamily="49" charset="-122"/>
            </a:endParaRPr>
          </a:p>
        </p:txBody>
      </p:sp>
      <p:sp>
        <p:nvSpPr>
          <p:cNvPr id="2" name="TextBox 1"/>
          <p:cNvSpPr txBox="1"/>
          <p:nvPr/>
        </p:nvSpPr>
        <p:spPr>
          <a:xfrm>
            <a:off x="971600" y="3219822"/>
            <a:ext cx="6571030" cy="1606594"/>
          </a:xfrm>
          <a:prstGeom prst="rect">
            <a:avLst/>
          </a:prstGeom>
          <a:noFill/>
        </p:spPr>
        <p:txBody>
          <a:bodyPr wrap="none" rtlCol="0">
            <a:spAutoFit/>
          </a:bodyPr>
          <a:lstStyle/>
          <a:p>
            <a:pPr algn="just">
              <a:lnSpc>
                <a:spcPct val="140000"/>
              </a:lnSpc>
            </a:pPr>
            <a:r>
              <a:rPr lang="zh-CN" altLang="en-US" b="1" dirty="0">
                <a:latin typeface="+mj-ea"/>
                <a:ea typeface="+mj-ea"/>
              </a:rPr>
              <a:t>模式的地位：是数据库系统模式结构的中间</a:t>
            </a:r>
            <a:r>
              <a:rPr lang="zh-CN" altLang="en-US" dirty="0">
                <a:latin typeface="+mj-ea"/>
                <a:ea typeface="+mj-ea"/>
              </a:rPr>
              <a:t>层</a:t>
            </a:r>
          </a:p>
          <a:p>
            <a:pPr marL="800100" lvl="1" indent="-342900" algn="just">
              <a:lnSpc>
                <a:spcPct val="140000"/>
              </a:lnSpc>
              <a:buFont typeface="Wingdings" pitchFamily="2" charset="2"/>
              <a:buChar char="l"/>
            </a:pPr>
            <a:r>
              <a:rPr lang="zh-CN" altLang="en-US" sz="1800" b="1" dirty="0">
                <a:latin typeface="幼圆" pitchFamily="49" charset="-122"/>
                <a:ea typeface="幼圆" pitchFamily="49" charset="-122"/>
              </a:rPr>
              <a:t>与数据的物理存储细节和硬件环境无关</a:t>
            </a:r>
          </a:p>
          <a:p>
            <a:pPr marL="800100" lvl="1" indent="-342900" algn="just">
              <a:lnSpc>
                <a:spcPct val="140000"/>
              </a:lnSpc>
              <a:buFont typeface="Wingdings" pitchFamily="2" charset="2"/>
              <a:buChar char="l"/>
            </a:pPr>
            <a:r>
              <a:rPr lang="zh-CN" altLang="en-US" sz="1800" b="1" dirty="0">
                <a:latin typeface="幼圆" pitchFamily="49" charset="-122"/>
                <a:ea typeface="幼圆" pitchFamily="49" charset="-122"/>
              </a:rPr>
              <a:t>与具体的应用程序、开发工具及高级程序设计语言无关</a:t>
            </a:r>
            <a:endParaRPr lang="zh-CN" altLang="en-US" sz="1800" dirty="0">
              <a:latin typeface="幼圆" pitchFamily="49" charset="-122"/>
              <a:ea typeface="幼圆" pitchFamily="49" charset="-122"/>
            </a:endParaRPr>
          </a:p>
          <a:p>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4294967295"/>
          </p:nvPr>
        </p:nvSpPr>
        <p:spPr>
          <a:xfrm>
            <a:off x="1115616" y="987574"/>
            <a:ext cx="7521575" cy="2684463"/>
          </a:xfrm>
        </p:spPr>
        <p:txBody>
          <a:bodyPr>
            <a:normAutofit/>
          </a:bodyPr>
          <a:lstStyle/>
          <a:p>
            <a:pPr algn="just">
              <a:lnSpc>
                <a:spcPct val="140000"/>
              </a:lnSpc>
            </a:pPr>
            <a:r>
              <a:rPr lang="zh-CN" altLang="en-US" sz="2400" b="1" dirty="0">
                <a:latin typeface="+mj-ea"/>
                <a:ea typeface="+mj-ea"/>
              </a:rPr>
              <a:t>模式的定义</a:t>
            </a:r>
          </a:p>
          <a:p>
            <a:pPr algn="just">
              <a:lnSpc>
                <a:spcPct val="140000"/>
              </a:lnSpc>
              <a:buFont typeface="Wingdings" pitchFamily="2" charset="2"/>
              <a:buChar char="Ø"/>
            </a:pPr>
            <a:r>
              <a:rPr lang="zh-CN" altLang="en-US" sz="2000" b="1" dirty="0">
                <a:latin typeface="幼圆" pitchFamily="49" charset="-122"/>
                <a:ea typeface="幼圆" pitchFamily="49" charset="-122"/>
              </a:rPr>
              <a:t>数据的逻辑结构（包括数据由哪些数据项组成数据项的名字、类型、取值范围等）</a:t>
            </a:r>
          </a:p>
          <a:p>
            <a:pPr algn="just">
              <a:lnSpc>
                <a:spcPct val="140000"/>
              </a:lnSpc>
              <a:buFont typeface="Wingdings" pitchFamily="2" charset="2"/>
              <a:buChar char="Ø"/>
            </a:pPr>
            <a:r>
              <a:rPr lang="zh-CN" altLang="en-US" sz="2000" b="1" dirty="0">
                <a:latin typeface="幼圆" pitchFamily="49" charset="-122"/>
                <a:ea typeface="幼圆" pitchFamily="49" charset="-122"/>
              </a:rPr>
              <a:t>数据之间的联系，给数据间的联系命名；</a:t>
            </a:r>
          </a:p>
          <a:p>
            <a:pPr algn="just">
              <a:lnSpc>
                <a:spcPct val="140000"/>
              </a:lnSpc>
              <a:buFont typeface="Wingdings" pitchFamily="2" charset="2"/>
              <a:buChar char="Ø"/>
            </a:pPr>
            <a:r>
              <a:rPr lang="zh-CN" altLang="en-US" sz="2000" b="1" dirty="0">
                <a:latin typeface="幼圆" pitchFamily="49" charset="-122"/>
                <a:ea typeface="幼圆" pitchFamily="49" charset="-122"/>
              </a:rPr>
              <a:t>数据有关的安全性、完整性要求</a:t>
            </a:r>
            <a:endParaRPr lang="zh-CN" altLang="en-US" sz="2000" dirty="0">
              <a:latin typeface="幼圆" pitchFamily="49" charset="-122"/>
              <a:ea typeface="幼圆" pitchFamily="49" charset="-122"/>
            </a:endParaRPr>
          </a:p>
          <a:p>
            <a:endParaRPr lang="zh-CN" altLang="en-US" dirty="0">
              <a:ea typeface="宋体" pitchFamily="2" charset="-122"/>
            </a:endParaRPr>
          </a:p>
        </p:txBody>
      </p:sp>
      <p:sp>
        <p:nvSpPr>
          <p:cNvPr id="5" name="Rectangle 2"/>
          <p:cNvSpPr txBox="1">
            <a:spLocks noChangeArrowheads="1"/>
          </p:cNvSpPr>
          <p:nvPr/>
        </p:nvSpPr>
        <p:spPr bwMode="auto">
          <a:xfrm>
            <a:off x="1115616" y="123478"/>
            <a:ext cx="6624736"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dirty="0" smtClean="0">
                <a:ea typeface="隶书" pitchFamily="49" charset="-122"/>
              </a:rPr>
              <a:t>数据库的三级模式结构  </a:t>
            </a:r>
            <a:r>
              <a:rPr lang="en-US" altLang="zh-CN" sz="3000" dirty="0" smtClean="0">
                <a:ea typeface="隶书" pitchFamily="49" charset="-122"/>
              </a:rPr>
              <a:t>——  </a:t>
            </a:r>
            <a:r>
              <a:rPr lang="zh-CN" altLang="en-US" sz="3000" dirty="0" smtClean="0">
                <a:ea typeface="隶书" pitchFamily="49" charset="-122"/>
              </a:rPr>
              <a:t>模式</a:t>
            </a:r>
            <a:endParaRPr lang="zh-CN" altLang="en-US" sz="3000" dirty="0">
              <a:ea typeface="隶书"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noChangeArrowheads="1"/>
          </p:cNvSpPr>
          <p:nvPr>
            <p:ph idx="4294967295"/>
          </p:nvPr>
        </p:nvSpPr>
        <p:spPr>
          <a:xfrm>
            <a:off x="1115616" y="987574"/>
            <a:ext cx="4351338" cy="4031655"/>
          </a:xfrm>
          <a:prstGeom prst="rect">
            <a:avLst/>
          </a:prstGeom>
          <a:ln/>
        </p:spPr>
        <p:txBody>
          <a:bodyPr>
            <a:normAutofit/>
          </a:bodyPr>
          <a:lstStyle/>
          <a:p>
            <a:pPr>
              <a:lnSpc>
                <a:spcPct val="150000"/>
              </a:lnSpc>
              <a:buFont typeface="Wingdings" pitchFamily="2" charset="2"/>
              <a:buChar char="Ø"/>
            </a:pPr>
            <a:r>
              <a:rPr lang="zh-CN" altLang="en-US" sz="2400" b="1" dirty="0">
                <a:latin typeface="+mj-ea"/>
                <a:ea typeface="+mj-ea"/>
              </a:rPr>
              <a:t>存在哪些问题</a:t>
            </a:r>
            <a:r>
              <a:rPr lang="zh-CN" altLang="en-US" sz="2400" b="1" dirty="0" smtClean="0">
                <a:latin typeface="+mj-ea"/>
                <a:ea typeface="+mj-ea"/>
              </a:rPr>
              <a:t>？</a:t>
            </a:r>
            <a:endParaRPr lang="zh-CN" altLang="en-US" sz="2400" b="1" dirty="0">
              <a:latin typeface="+mj-ea"/>
              <a:ea typeface="+mj-ea"/>
            </a:endParaRPr>
          </a:p>
          <a:p>
            <a:pPr>
              <a:spcBef>
                <a:spcPts val="1200"/>
              </a:spcBef>
              <a:buFont typeface="Wingdings" pitchFamily="2" charset="2"/>
              <a:buChar char="n"/>
            </a:pPr>
            <a:r>
              <a:rPr lang="zh-CN" altLang="en-US" sz="2200" b="0" dirty="0">
                <a:latin typeface="幼圆" pitchFamily="49" charset="-122"/>
                <a:ea typeface="幼圆" pitchFamily="49" charset="-122"/>
              </a:rPr>
              <a:t>如何组织这些数据？</a:t>
            </a:r>
          </a:p>
          <a:p>
            <a:pPr>
              <a:spcBef>
                <a:spcPts val="1200"/>
              </a:spcBef>
              <a:buFont typeface="Wingdings" pitchFamily="2" charset="2"/>
              <a:buChar char="n"/>
            </a:pPr>
            <a:r>
              <a:rPr lang="zh-CN" altLang="en-US" sz="2200" b="0" dirty="0">
                <a:latin typeface="幼圆" pitchFamily="49" charset="-122"/>
                <a:ea typeface="幼圆" pitchFamily="49" charset="-122"/>
              </a:rPr>
              <a:t>如何存取这些数据？</a:t>
            </a:r>
          </a:p>
          <a:p>
            <a:pPr>
              <a:spcBef>
                <a:spcPts val="1200"/>
              </a:spcBef>
              <a:buFont typeface="Wingdings" pitchFamily="2" charset="2"/>
              <a:buChar char="n"/>
            </a:pPr>
            <a:r>
              <a:rPr lang="zh-CN" altLang="en-US" sz="2200" b="0" dirty="0">
                <a:latin typeface="幼圆" pitchFamily="49" charset="-122"/>
                <a:ea typeface="幼圆" pitchFamily="49" charset="-122"/>
              </a:rPr>
              <a:t>哪些人可以操作哪些数据？</a:t>
            </a:r>
          </a:p>
          <a:p>
            <a:pPr>
              <a:spcBef>
                <a:spcPts val="1200"/>
              </a:spcBef>
              <a:buFont typeface="Wingdings" pitchFamily="2" charset="2"/>
              <a:buChar char="n"/>
            </a:pPr>
            <a:r>
              <a:rPr lang="zh-CN" altLang="en-US" sz="2200" b="0" dirty="0">
                <a:latin typeface="幼圆" pitchFamily="49" charset="-122"/>
                <a:ea typeface="幼圆" pitchFamily="49" charset="-122"/>
              </a:rPr>
              <a:t>多人如何操作同一数据？</a:t>
            </a:r>
          </a:p>
          <a:p>
            <a:pPr>
              <a:spcBef>
                <a:spcPts val="1200"/>
              </a:spcBef>
              <a:buFont typeface="Wingdings" pitchFamily="2" charset="2"/>
              <a:buChar char="n"/>
            </a:pPr>
            <a:r>
              <a:rPr lang="zh-CN" altLang="en-US" sz="2200" b="0" dirty="0">
                <a:latin typeface="幼圆" pitchFamily="49" charset="-122"/>
                <a:ea typeface="幼圆" pitchFamily="49" charset="-122"/>
              </a:rPr>
              <a:t>出现故障后怎么办？</a:t>
            </a:r>
          </a:p>
          <a:p>
            <a:pPr>
              <a:spcBef>
                <a:spcPts val="1200"/>
              </a:spcBef>
              <a:buFont typeface="Wingdings" pitchFamily="2" charset="2"/>
              <a:buChar char="n"/>
            </a:pPr>
            <a:r>
              <a:rPr lang="zh-CN" altLang="en-US" sz="2200" b="0" dirty="0">
                <a:latin typeface="幼圆" pitchFamily="49" charset="-122"/>
                <a:ea typeface="幼圆" pitchFamily="49" charset="-122"/>
              </a:rPr>
              <a:t>如何分析数据和发现数据价值</a:t>
            </a:r>
            <a:r>
              <a:rPr lang="zh-CN" altLang="en-US" sz="2400" b="0" dirty="0">
                <a:latin typeface="幼圆" pitchFamily="49" charset="-122"/>
                <a:ea typeface="幼圆" pitchFamily="49" charset="-122"/>
              </a:rPr>
              <a:t>？</a:t>
            </a:r>
            <a:endParaRPr lang="zh-CN" altLang="en-US" sz="6000" b="0" dirty="0">
              <a:latin typeface="幼圆" pitchFamily="49" charset="-122"/>
              <a:ea typeface="幼圆" pitchFamily="49" charset="-122"/>
            </a:endParaRPr>
          </a:p>
        </p:txBody>
      </p:sp>
      <p:sp>
        <p:nvSpPr>
          <p:cNvPr id="16388" name="Text Box 35"/>
          <p:cNvSpPr txBox="1">
            <a:spLocks noChangeArrowheads="1"/>
          </p:cNvSpPr>
          <p:nvPr/>
        </p:nvSpPr>
        <p:spPr bwMode="auto">
          <a:xfrm>
            <a:off x="3998936" y="1670150"/>
            <a:ext cx="3888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spcBef>
                <a:spcPct val="50000"/>
              </a:spcBef>
            </a:pPr>
            <a:r>
              <a:rPr lang="en-US" altLang="zh-CN" dirty="0">
                <a:latin typeface="黑体" pitchFamily="49" charset="-122"/>
                <a:ea typeface="黑体" pitchFamily="49" charset="-122"/>
              </a:rPr>
              <a:t>——</a:t>
            </a:r>
            <a:r>
              <a:rPr lang="zh-CN" altLang="en-US" dirty="0" smtClean="0">
                <a:latin typeface="+mn-ea"/>
                <a:ea typeface="+mn-ea"/>
              </a:rPr>
              <a:t>数据模型</a:t>
            </a:r>
            <a:r>
              <a:rPr lang="zh-CN" altLang="en-US" dirty="0">
                <a:latin typeface="+mn-ea"/>
                <a:ea typeface="+mn-ea"/>
              </a:rPr>
              <a:t>、规范化理论</a:t>
            </a:r>
          </a:p>
        </p:txBody>
      </p:sp>
      <p:sp>
        <p:nvSpPr>
          <p:cNvPr id="16389" name="Text Box 36"/>
          <p:cNvSpPr txBox="1">
            <a:spLocks noChangeArrowheads="1"/>
          </p:cNvSpPr>
          <p:nvPr/>
        </p:nvSpPr>
        <p:spPr bwMode="auto">
          <a:xfrm>
            <a:off x="3998936" y="2182093"/>
            <a:ext cx="3887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50000"/>
              </a:spcBef>
              <a:defRPr b="1">
                <a:latin typeface="黑体" pitchFamily="2" charset="-122"/>
                <a:ea typeface="黑体" pitchFamily="2" charset="-122"/>
              </a:defRPr>
            </a:lvl1pPr>
            <a:lvl2pPr marL="742950" indent="-285750">
              <a:defRPr sz="2400">
                <a:latin typeface="Times New Roman" pitchFamily="18" charset="0"/>
              </a:defRPr>
            </a:lvl2pPr>
            <a:lvl3pPr marL="1143000" indent="-228600">
              <a:defRPr sz="2400">
                <a:latin typeface="Times New Roman" pitchFamily="18" charset="0"/>
              </a:defRPr>
            </a:lvl3pPr>
            <a:lvl4pPr marL="1600200" indent="-228600">
              <a:defRPr sz="2400">
                <a:latin typeface="Times New Roman" pitchFamily="18" charset="0"/>
              </a:defRPr>
            </a:lvl4pPr>
            <a:lvl5pPr marL="2057400" indent="-228600">
              <a:defRPr sz="2400">
                <a:latin typeface="Times New Roman" pitchFamily="18" charset="0"/>
              </a:defRPr>
            </a:lvl5pPr>
            <a:lvl6pPr marL="2514600" indent="-228600" fontAlgn="base">
              <a:spcBef>
                <a:spcPct val="0"/>
              </a:spcBef>
              <a:spcAft>
                <a:spcPct val="0"/>
              </a:spcAft>
              <a:buFont typeface="Arial" pitchFamily="34" charset="0"/>
              <a:defRPr sz="2400">
                <a:latin typeface="Times New Roman" pitchFamily="18" charset="0"/>
              </a:defRPr>
            </a:lvl6pPr>
            <a:lvl7pPr marL="2971800" indent="-228600" fontAlgn="base">
              <a:spcBef>
                <a:spcPct val="0"/>
              </a:spcBef>
              <a:spcAft>
                <a:spcPct val="0"/>
              </a:spcAft>
              <a:buFont typeface="Arial" pitchFamily="34" charset="0"/>
              <a:defRPr sz="2400">
                <a:latin typeface="Times New Roman" pitchFamily="18" charset="0"/>
              </a:defRPr>
            </a:lvl7pPr>
            <a:lvl8pPr marL="3429000" indent="-228600" fontAlgn="base">
              <a:spcBef>
                <a:spcPct val="0"/>
              </a:spcBef>
              <a:spcAft>
                <a:spcPct val="0"/>
              </a:spcAft>
              <a:buFont typeface="Arial" pitchFamily="34" charset="0"/>
              <a:defRPr sz="2400">
                <a:latin typeface="Times New Roman" pitchFamily="18" charset="0"/>
              </a:defRPr>
            </a:lvl8pPr>
            <a:lvl9pPr marL="3886200" indent="-228600" fontAlgn="base">
              <a:spcBef>
                <a:spcPct val="0"/>
              </a:spcBef>
              <a:spcAft>
                <a:spcPct val="0"/>
              </a:spcAft>
              <a:buFont typeface="Arial" pitchFamily="34" charset="0"/>
              <a:defRPr sz="2400">
                <a:latin typeface="Times New Roman" pitchFamily="18" charset="0"/>
              </a:defRPr>
            </a:lvl9pPr>
          </a:lstStyle>
          <a:p>
            <a:r>
              <a:rPr lang="en-US" altLang="zh-CN" sz="2400" b="0" dirty="0">
                <a:latin typeface="黑体" pitchFamily="49" charset="-122"/>
                <a:ea typeface="黑体" pitchFamily="49" charset="-122"/>
              </a:rPr>
              <a:t>——</a:t>
            </a:r>
            <a:r>
              <a:rPr lang="zh-CN" altLang="en-US" sz="2400" b="0" dirty="0" smtClean="0">
                <a:latin typeface="+mn-ea"/>
                <a:ea typeface="+mn-ea"/>
              </a:rPr>
              <a:t>数据</a:t>
            </a:r>
            <a:r>
              <a:rPr lang="zh-CN" altLang="en-US" sz="2400" b="0" dirty="0">
                <a:latin typeface="+mn-ea"/>
                <a:ea typeface="+mn-ea"/>
              </a:rPr>
              <a:t>定义和操作语言</a:t>
            </a:r>
          </a:p>
        </p:txBody>
      </p:sp>
      <p:sp>
        <p:nvSpPr>
          <p:cNvPr id="16390" name="Text Box 37"/>
          <p:cNvSpPr txBox="1">
            <a:spLocks noChangeArrowheads="1"/>
          </p:cNvSpPr>
          <p:nvPr/>
        </p:nvSpPr>
        <p:spPr bwMode="auto">
          <a:xfrm>
            <a:off x="4871658" y="2652384"/>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spcBef>
                <a:spcPct val="50000"/>
              </a:spcBef>
            </a:pPr>
            <a:r>
              <a:rPr lang="en-US" altLang="zh-CN" dirty="0">
                <a:latin typeface="黑体" pitchFamily="49" charset="-122"/>
                <a:ea typeface="黑体" pitchFamily="49" charset="-122"/>
              </a:rPr>
              <a:t>——</a:t>
            </a:r>
            <a:r>
              <a:rPr lang="zh-CN" altLang="en-US" dirty="0" smtClean="0">
                <a:latin typeface="+mn-ea"/>
                <a:ea typeface="+mn-ea"/>
              </a:rPr>
              <a:t>安全性</a:t>
            </a:r>
            <a:r>
              <a:rPr lang="zh-CN" altLang="en-US" dirty="0">
                <a:latin typeface="+mn-ea"/>
                <a:ea typeface="+mn-ea"/>
              </a:rPr>
              <a:t>控制</a:t>
            </a:r>
          </a:p>
        </p:txBody>
      </p:sp>
      <p:sp>
        <p:nvSpPr>
          <p:cNvPr id="16391" name="Text Box 38"/>
          <p:cNvSpPr txBox="1">
            <a:spLocks noChangeArrowheads="1"/>
          </p:cNvSpPr>
          <p:nvPr/>
        </p:nvSpPr>
        <p:spPr bwMode="auto">
          <a:xfrm>
            <a:off x="4108448" y="3147814"/>
            <a:ext cx="34555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lvl="1" eaLnBrk="0" hangingPunct="0">
              <a:spcBef>
                <a:spcPct val="20000"/>
              </a:spcBef>
              <a:buFont typeface="Wingdings" pitchFamily="2" charset="2"/>
              <a:buNone/>
            </a:pPr>
            <a:r>
              <a:rPr lang="en-US" altLang="zh-CN" dirty="0">
                <a:latin typeface="黑体" pitchFamily="49" charset="-122"/>
                <a:ea typeface="黑体" pitchFamily="49" charset="-122"/>
              </a:rPr>
              <a:t>——</a:t>
            </a:r>
            <a:r>
              <a:rPr lang="zh-CN" altLang="en-US" dirty="0" smtClean="0">
                <a:latin typeface="+mn-ea"/>
                <a:ea typeface="+mn-ea"/>
              </a:rPr>
              <a:t>并发</a:t>
            </a:r>
            <a:r>
              <a:rPr lang="zh-CN" altLang="en-US" dirty="0">
                <a:latin typeface="+mn-ea"/>
                <a:ea typeface="+mn-ea"/>
              </a:rPr>
              <a:t>性控制</a:t>
            </a:r>
          </a:p>
        </p:txBody>
      </p:sp>
      <p:sp>
        <p:nvSpPr>
          <p:cNvPr id="16392" name="Text Box 39"/>
          <p:cNvSpPr txBox="1">
            <a:spLocks noChangeArrowheads="1"/>
          </p:cNvSpPr>
          <p:nvPr/>
        </p:nvSpPr>
        <p:spPr bwMode="auto">
          <a:xfrm>
            <a:off x="3555636" y="3634618"/>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lvl="1" eaLnBrk="0" hangingPunct="0">
              <a:spcBef>
                <a:spcPct val="20000"/>
              </a:spcBef>
              <a:buFont typeface="Wingdings" pitchFamily="2" charset="2"/>
              <a:buNone/>
            </a:pPr>
            <a:r>
              <a:rPr lang="en-US" altLang="zh-CN" dirty="0">
                <a:latin typeface="黑体" pitchFamily="49" charset="-122"/>
                <a:ea typeface="黑体" pitchFamily="49" charset="-122"/>
              </a:rPr>
              <a:t>——</a:t>
            </a:r>
            <a:r>
              <a:rPr lang="zh-CN" altLang="en-US" dirty="0" smtClean="0">
                <a:latin typeface="+mn-ea"/>
                <a:ea typeface="+mn-ea"/>
              </a:rPr>
              <a:t>数据</a:t>
            </a:r>
            <a:r>
              <a:rPr lang="zh-CN" altLang="en-US" dirty="0">
                <a:latin typeface="+mn-ea"/>
                <a:ea typeface="+mn-ea"/>
              </a:rPr>
              <a:t>恢复</a:t>
            </a:r>
          </a:p>
        </p:txBody>
      </p:sp>
      <p:sp>
        <p:nvSpPr>
          <p:cNvPr id="16393" name="Text Box 40"/>
          <p:cNvSpPr txBox="1">
            <a:spLocks noChangeArrowheads="1"/>
          </p:cNvSpPr>
          <p:nvPr/>
        </p:nvSpPr>
        <p:spPr bwMode="auto">
          <a:xfrm>
            <a:off x="5088872" y="4155926"/>
            <a:ext cx="3887242" cy="55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lvl="1" eaLnBrk="0" hangingPunct="0">
              <a:spcBef>
                <a:spcPct val="20000"/>
              </a:spcBef>
              <a:buFont typeface="Wingdings" pitchFamily="2" charset="2"/>
              <a:buNone/>
            </a:pPr>
            <a:r>
              <a:rPr lang="en-US" altLang="zh-CN" dirty="0">
                <a:latin typeface="黑体" pitchFamily="49" charset="-122"/>
                <a:ea typeface="黑体" pitchFamily="49" charset="-122"/>
              </a:rPr>
              <a:t>——</a:t>
            </a:r>
            <a:r>
              <a:rPr lang="zh-CN" altLang="en-US" dirty="0" smtClean="0">
                <a:latin typeface="+mn-ea"/>
                <a:ea typeface="+mn-ea"/>
              </a:rPr>
              <a:t>数据</a:t>
            </a:r>
            <a:r>
              <a:rPr lang="zh-CN" altLang="en-US" dirty="0">
                <a:latin typeface="+mn-ea"/>
                <a:ea typeface="+mn-ea"/>
              </a:rPr>
              <a:t>仓库、数据挖掘 </a:t>
            </a:r>
          </a:p>
        </p:txBody>
      </p:sp>
      <p:sp>
        <p:nvSpPr>
          <p:cNvPr id="10" name="标题 1"/>
          <p:cNvSpPr txBox="1">
            <a:spLocks noChangeArrowheads="1"/>
          </p:cNvSpPr>
          <p:nvPr/>
        </p:nvSpPr>
        <p:spPr bwMode="auto">
          <a:xfrm>
            <a:off x="1294015" y="123478"/>
            <a:ext cx="6014289" cy="6500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b="1" dirty="0" smtClean="0">
                <a:solidFill>
                  <a:srgbClr val="434342"/>
                </a:solidFill>
                <a:latin typeface="Franklin Gothic Book"/>
              </a:rPr>
              <a:t>绪论 </a:t>
            </a:r>
            <a:r>
              <a:rPr lang="en-US" altLang="zh-CN" sz="3200" b="1" dirty="0" smtClean="0">
                <a:solidFill>
                  <a:srgbClr val="434342"/>
                </a:solidFill>
                <a:latin typeface="Franklin Gothic Book"/>
              </a:rPr>
              <a:t>——</a:t>
            </a:r>
            <a:r>
              <a:rPr lang="zh-CN" altLang="en-US" sz="3200" dirty="0" smtClean="0">
                <a:latin typeface="隶书" pitchFamily="49" charset="-122"/>
                <a:ea typeface="隶书" pitchFamily="49" charset="-122"/>
              </a:rPr>
              <a:t> 课程内容</a:t>
            </a:r>
            <a:endParaRPr lang="zh-CN" altLang="en-US" sz="3200" dirty="0">
              <a:latin typeface="隶书" pitchFamily="49" charset="-122"/>
              <a:ea typeface="隶书" pitchFamily="49" charset="-122"/>
            </a:endParaRPr>
          </a:p>
        </p:txBody>
      </p:sp>
      <p:sp>
        <p:nvSpPr>
          <p:cNvPr id="12" name="椭圆 11"/>
          <p:cNvSpPr/>
          <p:nvPr/>
        </p:nvSpPr>
        <p:spPr>
          <a:xfrm>
            <a:off x="467544" y="161493"/>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7" dur="500"/>
                                        <p:tgtEl>
                                          <p:spTgt spid="1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2" dur="500"/>
                                        <p:tgtEl>
                                          <p:spTgt spid="1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7" dur="500"/>
                                        <p:tgtEl>
                                          <p:spTgt spid="16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2" dur="500"/>
                                        <p:tgtEl>
                                          <p:spTgt spid="163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7" dur="500"/>
                                        <p:tgtEl>
                                          <p:spTgt spid="163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32" dur="500"/>
                                        <p:tgtEl>
                                          <p:spTgt spid="1638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88"/>
                                        </p:tgtEl>
                                        <p:attrNameLst>
                                          <p:attrName>style.visibility</p:attrName>
                                        </p:attrNameLst>
                                      </p:cBhvr>
                                      <p:to>
                                        <p:strVal val="visible"/>
                                      </p:to>
                                    </p:set>
                                    <p:animEffect transition="in" filter="wipe(left)">
                                      <p:cBhvr>
                                        <p:cTn id="37" dur="1000"/>
                                        <p:tgtEl>
                                          <p:spTgt spid="163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89"/>
                                        </p:tgtEl>
                                        <p:attrNameLst>
                                          <p:attrName>style.visibility</p:attrName>
                                        </p:attrNameLst>
                                      </p:cBhvr>
                                      <p:to>
                                        <p:strVal val="visible"/>
                                      </p:to>
                                    </p:set>
                                    <p:animEffect transition="in" filter="wipe(left)">
                                      <p:cBhvr>
                                        <p:cTn id="42" dur="1000"/>
                                        <p:tgtEl>
                                          <p:spTgt spid="1638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90"/>
                                        </p:tgtEl>
                                        <p:attrNameLst>
                                          <p:attrName>style.visibility</p:attrName>
                                        </p:attrNameLst>
                                      </p:cBhvr>
                                      <p:to>
                                        <p:strVal val="visible"/>
                                      </p:to>
                                    </p:set>
                                    <p:animEffect transition="in" filter="wipe(left)">
                                      <p:cBhvr>
                                        <p:cTn id="47" dur="1000"/>
                                        <p:tgtEl>
                                          <p:spTgt spid="163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391"/>
                                        </p:tgtEl>
                                        <p:attrNameLst>
                                          <p:attrName>style.visibility</p:attrName>
                                        </p:attrNameLst>
                                      </p:cBhvr>
                                      <p:to>
                                        <p:strVal val="visible"/>
                                      </p:to>
                                    </p:set>
                                    <p:animEffect transition="in" filter="wipe(left)">
                                      <p:cBhvr>
                                        <p:cTn id="52" dur="1000"/>
                                        <p:tgtEl>
                                          <p:spTgt spid="1639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392"/>
                                        </p:tgtEl>
                                        <p:attrNameLst>
                                          <p:attrName>style.visibility</p:attrName>
                                        </p:attrNameLst>
                                      </p:cBhvr>
                                      <p:to>
                                        <p:strVal val="visible"/>
                                      </p:to>
                                    </p:set>
                                    <p:animEffect transition="in" filter="wipe(left)">
                                      <p:cBhvr>
                                        <p:cTn id="57" dur="1000"/>
                                        <p:tgtEl>
                                          <p:spTgt spid="1639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393"/>
                                        </p:tgtEl>
                                        <p:attrNameLst>
                                          <p:attrName>style.visibility</p:attrName>
                                        </p:attrNameLst>
                                      </p:cBhvr>
                                      <p:to>
                                        <p:strVal val="visible"/>
                                      </p:to>
                                    </p:set>
                                    <p:animEffect transition="in" filter="wipe(left)">
                                      <p:cBhvr>
                                        <p:cTn id="6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P spid="16390" grpId="0"/>
      <p:bldP spid="16391" grpId="0"/>
      <p:bldP spid="16392" grpId="0"/>
      <p:bldP spid="1639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4294967295"/>
          </p:nvPr>
        </p:nvSpPr>
        <p:spPr>
          <a:xfrm>
            <a:off x="1115616" y="987574"/>
            <a:ext cx="6912768" cy="3240360"/>
          </a:xfrm>
        </p:spPr>
        <p:txBody>
          <a:bodyPr>
            <a:normAutofit/>
          </a:bodyPr>
          <a:lstStyle/>
          <a:p>
            <a:pPr algn="just">
              <a:lnSpc>
                <a:spcPct val="180000"/>
              </a:lnSpc>
            </a:pPr>
            <a:r>
              <a:rPr lang="zh-CN" altLang="en-US" sz="2400" b="1" dirty="0">
                <a:latin typeface="+mj-ea"/>
                <a:ea typeface="+mj-ea"/>
              </a:rPr>
              <a:t>外模式</a:t>
            </a:r>
            <a:r>
              <a:rPr lang="zh-CN" altLang="en-US" sz="2400" b="1" dirty="0" smtClean="0">
                <a:latin typeface="+mj-ea"/>
                <a:ea typeface="+mj-ea"/>
              </a:rPr>
              <a:t>（子模式、用户模式</a:t>
            </a:r>
            <a:r>
              <a:rPr lang="en-US" altLang="zh-CN" sz="2400" dirty="0">
                <a:latin typeface="+mj-ea"/>
                <a:ea typeface="+mj-ea"/>
              </a:rPr>
              <a:t> </a:t>
            </a:r>
            <a:r>
              <a:rPr lang="en-US" altLang="zh-CN" sz="2400" b="1" dirty="0" smtClean="0">
                <a:latin typeface="+mj-ea"/>
                <a:ea typeface="+mj-ea"/>
              </a:rPr>
              <a:t>External </a:t>
            </a:r>
            <a:r>
              <a:rPr lang="en-US" altLang="zh-CN" sz="2400" b="1" dirty="0">
                <a:latin typeface="+mj-ea"/>
                <a:ea typeface="+mj-ea"/>
              </a:rPr>
              <a:t>Schema</a:t>
            </a:r>
            <a:r>
              <a:rPr lang="zh-CN" altLang="en-US" sz="2400" b="1" dirty="0">
                <a:latin typeface="+mj-ea"/>
                <a:ea typeface="+mj-ea"/>
              </a:rPr>
              <a:t>）</a:t>
            </a:r>
          </a:p>
          <a:p>
            <a:pPr algn="just">
              <a:lnSpc>
                <a:spcPct val="180000"/>
              </a:lnSpc>
              <a:buFont typeface="Wingdings" pitchFamily="2" charset="2"/>
              <a:buChar char="Ø"/>
            </a:pPr>
            <a:r>
              <a:rPr lang="zh-CN" altLang="en-US" sz="2000" b="1" dirty="0">
                <a:latin typeface="幼圆" pitchFamily="49" charset="-122"/>
                <a:ea typeface="幼圆" pitchFamily="49" charset="-122"/>
              </a:rPr>
              <a:t>数据库用户（包括应用程序员和最终用户）使用的局部数据的逻辑结构和特征的描述</a:t>
            </a:r>
          </a:p>
          <a:p>
            <a:pPr algn="just">
              <a:lnSpc>
                <a:spcPct val="180000"/>
              </a:lnSpc>
              <a:buFont typeface="Wingdings" pitchFamily="2" charset="2"/>
              <a:buChar char="Ø"/>
            </a:pPr>
            <a:r>
              <a:rPr lang="zh-CN" altLang="en-US" sz="2000" b="1" dirty="0">
                <a:latin typeface="幼圆" pitchFamily="49" charset="-122"/>
                <a:ea typeface="幼圆" pitchFamily="49" charset="-122"/>
              </a:rPr>
              <a:t>数据库用户的数据视图，是与某一应用有关的数据的逻辑表示</a:t>
            </a:r>
            <a:endParaRPr lang="zh-CN" altLang="en-US" sz="2000" dirty="0">
              <a:latin typeface="幼圆" pitchFamily="49" charset="-122"/>
              <a:ea typeface="幼圆" pitchFamily="49" charset="-122"/>
            </a:endParaRPr>
          </a:p>
        </p:txBody>
      </p:sp>
      <p:sp>
        <p:nvSpPr>
          <p:cNvPr id="4" name="Rectangle 2"/>
          <p:cNvSpPr txBox="1">
            <a:spLocks noChangeArrowheads="1"/>
          </p:cNvSpPr>
          <p:nvPr/>
        </p:nvSpPr>
        <p:spPr bwMode="auto">
          <a:xfrm>
            <a:off x="1115616" y="123478"/>
            <a:ext cx="6624736"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dirty="0" smtClean="0">
                <a:ea typeface="隶书" pitchFamily="49" charset="-122"/>
              </a:rPr>
              <a:t>数据库的三级模式结构  </a:t>
            </a:r>
            <a:r>
              <a:rPr lang="en-US" altLang="zh-CN" sz="3000" dirty="0" smtClean="0">
                <a:ea typeface="隶书" pitchFamily="49" charset="-122"/>
              </a:rPr>
              <a:t>——  </a:t>
            </a:r>
            <a:r>
              <a:rPr lang="zh-CN" altLang="en-US" sz="3000" dirty="0" smtClean="0">
                <a:ea typeface="隶书" pitchFamily="49" charset="-122"/>
              </a:rPr>
              <a:t>外模式</a:t>
            </a:r>
            <a:endParaRPr lang="zh-CN" altLang="en-US" sz="3000" dirty="0">
              <a:ea typeface="隶书" pitchFamily="49"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4294967295"/>
          </p:nvPr>
        </p:nvSpPr>
        <p:spPr>
          <a:xfrm>
            <a:off x="1043608" y="843558"/>
            <a:ext cx="8100392" cy="4227934"/>
          </a:xfrm>
        </p:spPr>
        <p:txBody>
          <a:bodyPr>
            <a:normAutofit fontScale="85000" lnSpcReduction="10000"/>
          </a:bodyPr>
          <a:lstStyle/>
          <a:p>
            <a:pPr algn="just">
              <a:lnSpc>
                <a:spcPct val="140000"/>
              </a:lnSpc>
            </a:pPr>
            <a:r>
              <a:rPr lang="zh-CN" altLang="en-US" sz="2400" b="1" dirty="0">
                <a:latin typeface="+mj-ea"/>
                <a:ea typeface="+mj-ea"/>
              </a:rPr>
              <a:t>外模式的地位：介于模式与应用之间</a:t>
            </a:r>
          </a:p>
          <a:p>
            <a:pPr algn="just">
              <a:lnSpc>
                <a:spcPct val="140000"/>
              </a:lnSpc>
            </a:pPr>
            <a:r>
              <a:rPr lang="zh-CN" altLang="en-US" sz="2200" b="1" dirty="0">
                <a:latin typeface="+mj-ea"/>
                <a:ea typeface="+mj-ea"/>
              </a:rPr>
              <a:t>模式与外模式的关系：一对多</a:t>
            </a:r>
          </a:p>
          <a:p>
            <a:pPr algn="just">
              <a:lnSpc>
                <a:spcPct val="140000"/>
              </a:lnSpc>
              <a:buFont typeface="Wingdings" pitchFamily="2" charset="2"/>
              <a:buChar char="Ø"/>
            </a:pPr>
            <a:r>
              <a:rPr lang="zh-CN" altLang="en-US" sz="1900" b="1" dirty="0">
                <a:latin typeface="幼圆" pitchFamily="49" charset="-122"/>
                <a:ea typeface="幼圆" pitchFamily="49" charset="-122"/>
              </a:rPr>
              <a:t>外模式通常是模式的子集</a:t>
            </a:r>
          </a:p>
          <a:p>
            <a:pPr algn="just">
              <a:lnSpc>
                <a:spcPct val="140000"/>
              </a:lnSpc>
              <a:buFont typeface="Wingdings" pitchFamily="2" charset="2"/>
              <a:buChar char="Ø"/>
            </a:pPr>
            <a:r>
              <a:rPr lang="zh-CN" altLang="en-US" sz="1900" b="1" dirty="0">
                <a:latin typeface="幼圆" pitchFamily="49" charset="-122"/>
                <a:ea typeface="幼圆" pitchFamily="49" charset="-122"/>
              </a:rPr>
              <a:t>一个数据库可以有多个外模式。反映了不同的用户的应用需求、看待数据的方式、对数据保密的要求</a:t>
            </a:r>
          </a:p>
          <a:p>
            <a:pPr algn="just">
              <a:lnSpc>
                <a:spcPct val="140000"/>
              </a:lnSpc>
              <a:buFont typeface="Wingdings" pitchFamily="2" charset="2"/>
              <a:buChar char="Ø"/>
            </a:pPr>
            <a:r>
              <a:rPr lang="zh-CN" altLang="en-US" sz="1900" b="1" dirty="0">
                <a:latin typeface="幼圆" pitchFamily="49" charset="-122"/>
                <a:ea typeface="幼圆" pitchFamily="49" charset="-122"/>
              </a:rPr>
              <a:t>对模式中同一数据，在外模式中的结构、类型、长度、保密级别等都可以不同</a:t>
            </a:r>
          </a:p>
          <a:p>
            <a:pPr algn="just">
              <a:lnSpc>
                <a:spcPct val="140000"/>
              </a:lnSpc>
            </a:pPr>
            <a:r>
              <a:rPr lang="zh-CN" altLang="en-US" sz="2200" b="1" dirty="0">
                <a:latin typeface="+mj-ea"/>
                <a:ea typeface="+mj-ea"/>
              </a:rPr>
              <a:t>外模式与应用的关系：一对多</a:t>
            </a:r>
          </a:p>
          <a:p>
            <a:pPr algn="just">
              <a:lnSpc>
                <a:spcPct val="140000"/>
              </a:lnSpc>
              <a:buFont typeface="Wingdings" pitchFamily="2" charset="2"/>
              <a:buChar char="Ø"/>
            </a:pPr>
            <a:r>
              <a:rPr lang="zh-CN" altLang="en-US" sz="1900" b="1" dirty="0">
                <a:latin typeface="幼圆" pitchFamily="49" charset="-122"/>
                <a:ea typeface="幼圆" pitchFamily="49" charset="-122"/>
              </a:rPr>
              <a:t>同一外模式也可以为某一用户的多个应用系统所使用</a:t>
            </a:r>
          </a:p>
          <a:p>
            <a:pPr algn="just">
              <a:lnSpc>
                <a:spcPct val="140000"/>
              </a:lnSpc>
              <a:buFont typeface="Wingdings" pitchFamily="2" charset="2"/>
              <a:buChar char="Ø"/>
            </a:pPr>
            <a:r>
              <a:rPr lang="zh-CN" altLang="en-US" sz="1900" b="1" dirty="0">
                <a:latin typeface="幼圆" pitchFamily="49" charset="-122"/>
                <a:ea typeface="幼圆" pitchFamily="49" charset="-122"/>
              </a:rPr>
              <a:t>但一个应用程序只能使用一个外模式</a:t>
            </a:r>
          </a:p>
        </p:txBody>
      </p:sp>
      <p:sp>
        <p:nvSpPr>
          <p:cNvPr id="4" name="Rectangle 2"/>
          <p:cNvSpPr txBox="1">
            <a:spLocks noChangeArrowheads="1"/>
          </p:cNvSpPr>
          <p:nvPr/>
        </p:nvSpPr>
        <p:spPr bwMode="auto">
          <a:xfrm>
            <a:off x="1115616" y="123478"/>
            <a:ext cx="6624736"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dirty="0" smtClean="0">
                <a:ea typeface="隶书" pitchFamily="49" charset="-122"/>
              </a:rPr>
              <a:t>数据库的三级模式结构  </a:t>
            </a:r>
            <a:r>
              <a:rPr lang="en-US" altLang="zh-CN" sz="3000" dirty="0" smtClean="0">
                <a:ea typeface="隶书" pitchFamily="49" charset="-122"/>
              </a:rPr>
              <a:t>——  </a:t>
            </a:r>
            <a:r>
              <a:rPr lang="zh-CN" altLang="en-US" sz="3000" dirty="0" smtClean="0">
                <a:ea typeface="隶书" pitchFamily="49" charset="-122"/>
              </a:rPr>
              <a:t>外模式</a:t>
            </a:r>
            <a:endParaRPr lang="zh-CN" altLang="en-US" sz="3000" dirty="0">
              <a:ea typeface="隶书" pitchFamily="49"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idx="4294967295"/>
          </p:nvPr>
        </p:nvSpPr>
        <p:spPr>
          <a:xfrm>
            <a:off x="1115616" y="1059582"/>
            <a:ext cx="6984776" cy="1944216"/>
          </a:xfrm>
        </p:spPr>
        <p:txBody>
          <a:bodyPr>
            <a:normAutofit fontScale="92500"/>
          </a:bodyPr>
          <a:lstStyle/>
          <a:p>
            <a:pPr algn="just"/>
            <a:r>
              <a:rPr lang="zh-CN" altLang="en-US" sz="2600" dirty="0">
                <a:ea typeface="黑体" pitchFamily="2" charset="-122"/>
              </a:rPr>
              <a:t>外模式的用途</a:t>
            </a:r>
          </a:p>
          <a:p>
            <a:pPr algn="just">
              <a:lnSpc>
                <a:spcPct val="150000"/>
              </a:lnSpc>
              <a:buSzPct val="75000"/>
              <a:buFont typeface="Wingdings" pitchFamily="2" charset="2"/>
              <a:buChar char="n"/>
            </a:pPr>
            <a:r>
              <a:rPr lang="zh-CN" altLang="en-US" sz="2400" b="1" dirty="0">
                <a:latin typeface="幼圆" pitchFamily="49" charset="-122"/>
                <a:ea typeface="幼圆" pitchFamily="49" charset="-122"/>
              </a:rPr>
              <a:t>保证数据库安全性的一个有力措施</a:t>
            </a:r>
          </a:p>
          <a:p>
            <a:pPr algn="just">
              <a:lnSpc>
                <a:spcPct val="150000"/>
              </a:lnSpc>
              <a:buSzPct val="75000"/>
              <a:buFont typeface="Wingdings" pitchFamily="2" charset="2"/>
              <a:buChar char="n"/>
            </a:pPr>
            <a:r>
              <a:rPr lang="zh-CN" altLang="en-US" sz="2400" b="1" dirty="0">
                <a:latin typeface="幼圆" pitchFamily="49" charset="-122"/>
                <a:ea typeface="幼圆" pitchFamily="49" charset="-122"/>
              </a:rPr>
              <a:t>每个用户只能看见和访问所对应的外模式中的数据</a:t>
            </a:r>
            <a:endParaRPr lang="zh-CN" altLang="en-US" sz="1800" dirty="0">
              <a:latin typeface="幼圆" pitchFamily="49" charset="-122"/>
              <a:ea typeface="幼圆" pitchFamily="49" charset="-122"/>
            </a:endParaRPr>
          </a:p>
        </p:txBody>
      </p:sp>
      <p:sp>
        <p:nvSpPr>
          <p:cNvPr id="4" name="Rectangle 2"/>
          <p:cNvSpPr txBox="1">
            <a:spLocks noChangeArrowheads="1"/>
          </p:cNvSpPr>
          <p:nvPr/>
        </p:nvSpPr>
        <p:spPr bwMode="auto">
          <a:xfrm>
            <a:off x="1115616" y="123478"/>
            <a:ext cx="6624736"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dirty="0" smtClean="0">
                <a:ea typeface="隶书" pitchFamily="49" charset="-122"/>
              </a:rPr>
              <a:t>数据库的三级模式结构  </a:t>
            </a:r>
            <a:r>
              <a:rPr lang="en-US" altLang="zh-CN" sz="3000" dirty="0" smtClean="0">
                <a:ea typeface="隶书" pitchFamily="49" charset="-122"/>
              </a:rPr>
              <a:t>——  </a:t>
            </a:r>
            <a:r>
              <a:rPr lang="zh-CN" altLang="en-US" sz="3000" dirty="0" smtClean="0">
                <a:ea typeface="隶书" pitchFamily="49" charset="-122"/>
              </a:rPr>
              <a:t>外模式</a:t>
            </a:r>
            <a:endParaRPr lang="zh-CN" altLang="en-US" sz="3000" dirty="0">
              <a:ea typeface="隶书" pitchFamily="49"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4294967295"/>
          </p:nvPr>
        </p:nvSpPr>
        <p:spPr>
          <a:xfrm>
            <a:off x="1115616" y="843558"/>
            <a:ext cx="7596336" cy="4155926"/>
          </a:xfrm>
        </p:spPr>
        <p:txBody>
          <a:bodyPr>
            <a:normAutofit fontScale="92500" lnSpcReduction="10000"/>
          </a:bodyPr>
          <a:lstStyle/>
          <a:p>
            <a:pPr algn="just">
              <a:lnSpc>
                <a:spcPct val="120000"/>
              </a:lnSpc>
            </a:pPr>
            <a:r>
              <a:rPr lang="zh-CN" altLang="en-US" sz="2400" b="1" dirty="0">
                <a:ea typeface="宋体" pitchFamily="2" charset="-122"/>
              </a:rPr>
              <a:t>内模式（也称存储模式</a:t>
            </a:r>
            <a:r>
              <a:rPr lang="en-US" altLang="zh-CN" sz="2400" b="1" dirty="0">
                <a:ea typeface="宋体" pitchFamily="2" charset="-122"/>
              </a:rPr>
              <a:t>, Internal Schema</a:t>
            </a:r>
            <a:r>
              <a:rPr lang="zh-CN" altLang="en-US" sz="2400" b="1" dirty="0">
                <a:ea typeface="宋体" pitchFamily="2" charset="-122"/>
              </a:rPr>
              <a:t>）</a:t>
            </a:r>
          </a:p>
          <a:p>
            <a:pPr lvl="1" algn="just">
              <a:lnSpc>
                <a:spcPct val="120000"/>
              </a:lnSpc>
            </a:pPr>
            <a:r>
              <a:rPr lang="zh-CN" altLang="en-US" sz="2000" b="1" dirty="0">
                <a:ea typeface="宋体" pitchFamily="2" charset="-122"/>
              </a:rPr>
              <a:t>是数据物理结构和存储方式的描述</a:t>
            </a:r>
          </a:p>
          <a:p>
            <a:pPr lvl="1" algn="just">
              <a:lnSpc>
                <a:spcPct val="120000"/>
              </a:lnSpc>
            </a:pPr>
            <a:r>
              <a:rPr lang="zh-CN" altLang="en-US" sz="2000" b="1" dirty="0">
                <a:ea typeface="宋体" pitchFamily="2" charset="-122"/>
              </a:rPr>
              <a:t>是数据在数据库内部的表示方式</a:t>
            </a:r>
          </a:p>
          <a:p>
            <a:pPr lvl="2" algn="just">
              <a:lnSpc>
                <a:spcPct val="120000"/>
              </a:lnSpc>
            </a:pPr>
            <a:r>
              <a:rPr lang="zh-CN" altLang="en-US" sz="2000" b="1" dirty="0">
                <a:ea typeface="宋体" pitchFamily="2" charset="-122"/>
              </a:rPr>
              <a:t>记录的存储方式（顺序存储，按照</a:t>
            </a:r>
            <a:r>
              <a:rPr lang="en-US" altLang="zh-CN" sz="2000" b="1" dirty="0">
                <a:ea typeface="宋体" pitchFamily="2" charset="-122"/>
              </a:rPr>
              <a:t>B</a:t>
            </a:r>
            <a:r>
              <a:rPr lang="zh-CN" altLang="en-US" sz="2000" b="1" dirty="0">
                <a:ea typeface="宋体" pitchFamily="2" charset="-122"/>
              </a:rPr>
              <a:t>树结构存储，</a:t>
            </a:r>
          </a:p>
          <a:p>
            <a:pPr lvl="2" algn="just">
              <a:lnSpc>
                <a:spcPct val="120000"/>
              </a:lnSpc>
              <a:buFont typeface="Wingdings" pitchFamily="2" charset="2"/>
              <a:buNone/>
            </a:pPr>
            <a:r>
              <a:rPr lang="zh-CN" altLang="en-US" sz="2000" b="1" dirty="0">
                <a:ea typeface="宋体" pitchFamily="2" charset="-122"/>
              </a:rPr>
              <a:t>   按</a:t>
            </a:r>
            <a:r>
              <a:rPr lang="en-US" altLang="zh-CN" sz="2000" b="1" dirty="0">
                <a:ea typeface="宋体" pitchFamily="2" charset="-122"/>
              </a:rPr>
              <a:t>hash</a:t>
            </a:r>
            <a:r>
              <a:rPr lang="zh-CN" altLang="en-US" sz="2000" b="1" dirty="0">
                <a:ea typeface="宋体" pitchFamily="2" charset="-122"/>
              </a:rPr>
              <a:t>方法存储）</a:t>
            </a:r>
          </a:p>
          <a:p>
            <a:pPr lvl="2" algn="just">
              <a:lnSpc>
                <a:spcPct val="120000"/>
              </a:lnSpc>
            </a:pPr>
            <a:r>
              <a:rPr lang="zh-CN" altLang="en-US" sz="2000" b="1" dirty="0">
                <a:ea typeface="宋体" pitchFamily="2" charset="-122"/>
              </a:rPr>
              <a:t>索引的组织方式</a:t>
            </a:r>
          </a:p>
          <a:p>
            <a:pPr lvl="2" algn="just">
              <a:lnSpc>
                <a:spcPct val="120000"/>
              </a:lnSpc>
            </a:pPr>
            <a:r>
              <a:rPr lang="zh-CN" altLang="en-US" sz="2000" b="1" dirty="0">
                <a:ea typeface="宋体" pitchFamily="2" charset="-122"/>
              </a:rPr>
              <a:t>数据是否压缩存储</a:t>
            </a:r>
          </a:p>
          <a:p>
            <a:pPr lvl="2" algn="just">
              <a:lnSpc>
                <a:spcPct val="120000"/>
              </a:lnSpc>
            </a:pPr>
            <a:r>
              <a:rPr lang="zh-CN" altLang="en-US" sz="2000" b="1" dirty="0">
                <a:ea typeface="宋体" pitchFamily="2" charset="-122"/>
              </a:rPr>
              <a:t>数据是否加密</a:t>
            </a:r>
          </a:p>
          <a:p>
            <a:pPr lvl="2" algn="just">
              <a:lnSpc>
                <a:spcPct val="120000"/>
              </a:lnSpc>
            </a:pPr>
            <a:r>
              <a:rPr lang="zh-CN" altLang="en-US" sz="2000" b="1" dirty="0">
                <a:ea typeface="宋体" pitchFamily="2" charset="-122"/>
              </a:rPr>
              <a:t>数据存储记录结构的规定</a:t>
            </a:r>
          </a:p>
          <a:p>
            <a:pPr lvl="2" algn="just">
              <a:lnSpc>
                <a:spcPct val="120000"/>
              </a:lnSpc>
            </a:pPr>
            <a:endParaRPr lang="zh-CN" altLang="en-US" sz="2000" b="1" dirty="0">
              <a:ea typeface="宋体" pitchFamily="2" charset="-122"/>
            </a:endParaRPr>
          </a:p>
          <a:p>
            <a:pPr algn="just">
              <a:lnSpc>
                <a:spcPct val="120000"/>
              </a:lnSpc>
            </a:pPr>
            <a:r>
              <a:rPr lang="zh-CN" altLang="en-US" sz="2400" b="1" dirty="0">
                <a:latin typeface="+mj-ea"/>
                <a:ea typeface="+mj-ea"/>
              </a:rPr>
              <a:t>一个数据库只有一个内模式</a:t>
            </a:r>
          </a:p>
        </p:txBody>
      </p:sp>
      <p:sp>
        <p:nvSpPr>
          <p:cNvPr id="4" name="Rectangle 2"/>
          <p:cNvSpPr txBox="1">
            <a:spLocks noChangeArrowheads="1"/>
          </p:cNvSpPr>
          <p:nvPr/>
        </p:nvSpPr>
        <p:spPr bwMode="auto">
          <a:xfrm>
            <a:off x="1115616" y="123478"/>
            <a:ext cx="6624736"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dirty="0" smtClean="0">
                <a:ea typeface="隶书" pitchFamily="49" charset="-122"/>
              </a:rPr>
              <a:t>数据库的三级模式结构  </a:t>
            </a:r>
            <a:r>
              <a:rPr lang="en-US" altLang="zh-CN" sz="3000" dirty="0" smtClean="0">
                <a:ea typeface="隶书" pitchFamily="49" charset="-122"/>
              </a:rPr>
              <a:t>——  </a:t>
            </a:r>
            <a:r>
              <a:rPr lang="zh-CN" altLang="en-US" sz="3000" dirty="0">
                <a:ea typeface="隶书" pitchFamily="49" charset="-122"/>
              </a:rPr>
              <a:t>内</a:t>
            </a:r>
            <a:r>
              <a:rPr lang="zh-CN" altLang="en-US" sz="3000" dirty="0" smtClean="0">
                <a:ea typeface="隶书" pitchFamily="49" charset="-122"/>
              </a:rPr>
              <a:t>模式</a:t>
            </a:r>
            <a:endParaRPr lang="zh-CN" altLang="en-US" sz="3000" dirty="0">
              <a:ea typeface="隶书" pitchFamily="49"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bwMode="auto">
          <a:xfrm>
            <a:off x="1187624" y="195486"/>
            <a:ext cx="5688632" cy="57606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r>
              <a:rPr lang="zh-CN" altLang="en-US" sz="3200" dirty="0">
                <a:ea typeface="黑体" pitchFamily="2" charset="-122"/>
              </a:rPr>
              <a:t>三级模式</a:t>
            </a:r>
            <a:r>
              <a:rPr lang="zh-CN" altLang="en-US" sz="3200" dirty="0" smtClean="0">
                <a:ea typeface="黑体" pitchFamily="2" charset="-122"/>
              </a:rPr>
              <a:t>结构示例</a:t>
            </a:r>
            <a:endParaRPr lang="zh-CN" altLang="en-US" sz="3200" b="0" dirty="0">
              <a:latin typeface="隶书" pitchFamily="49" charset="-122"/>
              <a:ea typeface="隶书" pitchFamily="49" charset="-122"/>
            </a:endParaRPr>
          </a:p>
        </p:txBody>
      </p:sp>
      <p:pic>
        <p:nvPicPr>
          <p:cNvPr id="126980" name="Picture 2" descr="1t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901219"/>
            <a:ext cx="6696744" cy="415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内容占位符 8"/>
          <p:cNvSpPr>
            <a:spLocks noChangeArrowheads="1"/>
          </p:cNvSpPr>
          <p:nvPr/>
        </p:nvSpPr>
        <p:spPr bwMode="auto">
          <a:xfrm>
            <a:off x="1187624" y="123478"/>
            <a:ext cx="4536504"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20000"/>
              </a:spcBef>
              <a:buClr>
                <a:schemeClr val="hlink"/>
              </a:buClr>
            </a:pPr>
            <a:r>
              <a:rPr lang="zh-CN" altLang="en-US" sz="3200" dirty="0">
                <a:latin typeface="+mn-ea"/>
                <a:ea typeface="+mn-ea"/>
              </a:rPr>
              <a:t>三级模式的特点</a:t>
            </a:r>
            <a:r>
              <a:rPr lang="zh-CN" altLang="en-US" sz="3200" dirty="0" smtClean="0">
                <a:latin typeface="+mn-ea"/>
                <a:ea typeface="+mn-ea"/>
              </a:rPr>
              <a:t>比较</a:t>
            </a:r>
            <a:endParaRPr lang="zh-CN" altLang="en-US" sz="3200" dirty="0">
              <a:latin typeface="+mn-ea"/>
              <a:ea typeface="+mn-ea"/>
            </a:endParaRPr>
          </a:p>
          <a:p>
            <a:pPr marL="742950" lvl="1" indent="-285750">
              <a:lnSpc>
                <a:spcPct val="110000"/>
              </a:lnSpc>
              <a:spcBef>
                <a:spcPts val="600"/>
              </a:spcBef>
              <a:buClr>
                <a:schemeClr val="hlink"/>
              </a:buClr>
              <a:buFont typeface="Wingdings" pitchFamily="2" charset="2"/>
              <a:buChar char="n"/>
            </a:pPr>
            <a:endParaRPr lang="zh-CN" altLang="en-US" sz="3200" dirty="0"/>
          </a:p>
        </p:txBody>
      </p:sp>
      <p:pic>
        <p:nvPicPr>
          <p:cNvPr id="1280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758383"/>
            <a:ext cx="8035850" cy="439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4294967295"/>
          </p:nvPr>
        </p:nvSpPr>
        <p:spPr>
          <a:xfrm>
            <a:off x="1475656" y="1203598"/>
            <a:ext cx="7354823" cy="2664296"/>
          </a:xfrm>
        </p:spPr>
        <p:txBody>
          <a:bodyPr>
            <a:normAutofit/>
          </a:bodyPr>
          <a:lstStyle/>
          <a:p>
            <a:pPr algn="just"/>
            <a:r>
              <a:rPr lang="zh-CN" altLang="en-US" sz="2200" b="1" dirty="0">
                <a:latin typeface="+mj-ea"/>
                <a:ea typeface="+mj-ea"/>
              </a:rPr>
              <a:t>三级模式是对数据的三个抽象级别</a:t>
            </a:r>
          </a:p>
          <a:p>
            <a:pPr algn="just">
              <a:lnSpc>
                <a:spcPct val="160000"/>
              </a:lnSpc>
            </a:pPr>
            <a:r>
              <a:rPr lang="zh-CN" altLang="en-US" sz="2200" b="1" dirty="0">
                <a:latin typeface="+mj-ea"/>
                <a:ea typeface="+mj-ea"/>
              </a:rPr>
              <a:t>二级映象在</a:t>
            </a:r>
            <a:r>
              <a:rPr lang="en-US" altLang="zh-CN" sz="2200" b="1" dirty="0">
                <a:latin typeface="+mj-ea"/>
                <a:ea typeface="+mj-ea"/>
              </a:rPr>
              <a:t>DBMS</a:t>
            </a:r>
            <a:r>
              <a:rPr lang="zh-CN" altLang="en-US" sz="2200" b="1" dirty="0">
                <a:latin typeface="+mj-ea"/>
                <a:ea typeface="+mj-ea"/>
              </a:rPr>
              <a:t>内部实现这三个抽象层次的联系和转换</a:t>
            </a:r>
          </a:p>
          <a:p>
            <a:pPr algn="just">
              <a:lnSpc>
                <a:spcPct val="160000"/>
              </a:lnSpc>
              <a:buFont typeface="Wingdings" pitchFamily="2" charset="2"/>
              <a:buChar char="Ø"/>
            </a:pPr>
            <a:r>
              <a:rPr lang="zh-CN" altLang="en-US" sz="2400" b="1" dirty="0">
                <a:latin typeface="幼圆" pitchFamily="49" charset="-122"/>
                <a:ea typeface="幼圆" pitchFamily="49" charset="-122"/>
              </a:rPr>
              <a:t>外模式／模式映像</a:t>
            </a:r>
          </a:p>
          <a:p>
            <a:pPr>
              <a:lnSpc>
                <a:spcPct val="160000"/>
              </a:lnSpc>
              <a:buFont typeface="Wingdings" pitchFamily="2" charset="2"/>
              <a:buChar char="Ø"/>
            </a:pPr>
            <a:r>
              <a:rPr lang="zh-CN" altLang="en-US" sz="2400" b="1" dirty="0">
                <a:latin typeface="幼圆" pitchFamily="49" charset="-122"/>
                <a:ea typeface="幼圆" pitchFamily="49" charset="-122"/>
              </a:rPr>
              <a:t>模式／内模式映像 </a:t>
            </a:r>
          </a:p>
        </p:txBody>
      </p:sp>
      <p:sp>
        <p:nvSpPr>
          <p:cNvPr id="4" name="Rectangle 2"/>
          <p:cNvSpPr txBox="1">
            <a:spLocks noChangeArrowheads="1"/>
          </p:cNvSpPr>
          <p:nvPr/>
        </p:nvSpPr>
        <p:spPr bwMode="auto">
          <a:xfrm>
            <a:off x="1187624" y="28007"/>
            <a:ext cx="5400600" cy="7435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nSpc>
                <a:spcPct val="150000"/>
              </a:lnSpc>
              <a:spcBef>
                <a:spcPct val="50000"/>
              </a:spcBef>
            </a:pPr>
            <a:r>
              <a:rPr lang="zh-CN" altLang="en-US" sz="3200" b="1" smtClean="0">
                <a:latin typeface="+mn-ea"/>
                <a:ea typeface="+mn-ea"/>
              </a:rPr>
              <a:t>二级映像功能与数据独立性</a:t>
            </a:r>
            <a:endParaRPr lang="zh-CN" altLang="en-US" sz="3200" b="1" dirty="0">
              <a:latin typeface="+mn-ea"/>
              <a:ea typeface="+mn-ea"/>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bwMode="auto">
          <a:xfrm>
            <a:off x="1187624" y="123478"/>
            <a:ext cx="3744416" cy="620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b="0" dirty="0" smtClean="0">
                <a:latin typeface="隶书" pitchFamily="49" charset="-122"/>
                <a:ea typeface="隶书" pitchFamily="49" charset="-122"/>
              </a:rPr>
              <a:t>外模式</a:t>
            </a:r>
            <a:r>
              <a:rPr lang="zh-CN" altLang="en-US" sz="3200" b="0" dirty="0">
                <a:latin typeface="隶书" pitchFamily="49" charset="-122"/>
                <a:ea typeface="隶书" pitchFamily="49" charset="-122"/>
              </a:rPr>
              <a:t>／模式</a:t>
            </a:r>
            <a:r>
              <a:rPr lang="zh-CN" altLang="en-US" sz="3200" b="0" dirty="0" smtClean="0">
                <a:latin typeface="隶书" pitchFamily="49" charset="-122"/>
                <a:ea typeface="隶书" pitchFamily="49" charset="-122"/>
              </a:rPr>
              <a:t>映象</a:t>
            </a:r>
            <a:endParaRPr lang="zh-CN" altLang="en-US" sz="3200" b="0" dirty="0">
              <a:latin typeface="隶书" pitchFamily="49" charset="-122"/>
              <a:ea typeface="隶书" pitchFamily="49" charset="-122"/>
            </a:endParaRPr>
          </a:p>
        </p:txBody>
      </p:sp>
      <p:sp>
        <p:nvSpPr>
          <p:cNvPr id="131075" name="Rectangle 3"/>
          <p:cNvSpPr>
            <a:spLocks noGrp="1" noChangeArrowheads="1"/>
          </p:cNvSpPr>
          <p:nvPr>
            <p:ph idx="4294967295"/>
          </p:nvPr>
        </p:nvSpPr>
        <p:spPr>
          <a:xfrm>
            <a:off x="1115616" y="987574"/>
            <a:ext cx="7772400" cy="3086100"/>
          </a:xfrm>
        </p:spPr>
        <p:txBody>
          <a:bodyPr>
            <a:normAutofit fontScale="85000" lnSpcReduction="20000"/>
          </a:bodyPr>
          <a:lstStyle/>
          <a:p>
            <a:pPr algn="just">
              <a:lnSpc>
                <a:spcPct val="160000"/>
              </a:lnSpc>
            </a:pPr>
            <a:r>
              <a:rPr lang="zh-CN" altLang="en-US" sz="2400" b="1" dirty="0">
                <a:latin typeface="黑体" pitchFamily="49" charset="-122"/>
                <a:ea typeface="黑体" pitchFamily="49" charset="-122"/>
              </a:rPr>
              <a:t>模式：</a:t>
            </a:r>
            <a:r>
              <a:rPr lang="zh-CN" altLang="en-US" sz="2400" b="1" dirty="0">
                <a:ea typeface="宋体" pitchFamily="2" charset="-122"/>
              </a:rPr>
              <a:t>描述的是数据的全局逻辑结构</a:t>
            </a:r>
          </a:p>
          <a:p>
            <a:pPr algn="just">
              <a:lnSpc>
                <a:spcPct val="160000"/>
              </a:lnSpc>
            </a:pPr>
            <a:r>
              <a:rPr lang="zh-CN" altLang="en-US" sz="2400" b="1" dirty="0">
                <a:latin typeface="黑体" pitchFamily="49" charset="-122"/>
                <a:ea typeface="黑体" pitchFamily="49" charset="-122"/>
              </a:rPr>
              <a:t>外模式：</a:t>
            </a:r>
            <a:r>
              <a:rPr lang="zh-CN" altLang="en-US" sz="2400" b="1" dirty="0">
                <a:ea typeface="宋体" pitchFamily="2" charset="-122"/>
              </a:rPr>
              <a:t>描述的是数据的局部逻辑结构 </a:t>
            </a:r>
          </a:p>
          <a:p>
            <a:pPr algn="just">
              <a:lnSpc>
                <a:spcPct val="160000"/>
              </a:lnSpc>
            </a:pPr>
            <a:r>
              <a:rPr lang="zh-CN" altLang="en-US" sz="2400" b="1" dirty="0">
                <a:ea typeface="宋体" pitchFamily="2" charset="-122"/>
              </a:rPr>
              <a:t>同一个模式可以有任意多个外模式 </a:t>
            </a:r>
          </a:p>
          <a:p>
            <a:pPr algn="just">
              <a:lnSpc>
                <a:spcPct val="160000"/>
              </a:lnSpc>
            </a:pPr>
            <a:r>
              <a:rPr lang="zh-CN" altLang="en-US" sz="2400" b="1" dirty="0">
                <a:ea typeface="宋体" pitchFamily="2" charset="-122"/>
              </a:rPr>
              <a:t>每一个外模式，数据库系统都有一个外模式／模式映象，定义外模式与模式之间的对应关系</a:t>
            </a:r>
          </a:p>
          <a:p>
            <a:pPr algn="just">
              <a:lnSpc>
                <a:spcPct val="160000"/>
              </a:lnSpc>
            </a:pPr>
            <a:r>
              <a:rPr lang="zh-CN" altLang="en-US" sz="2400" b="1" dirty="0">
                <a:ea typeface="宋体" pitchFamily="2" charset="-122"/>
              </a:rPr>
              <a:t>映象定义通常包含在各自外模式的描述中</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4294967295"/>
          </p:nvPr>
        </p:nvSpPr>
        <p:spPr>
          <a:xfrm>
            <a:off x="1187624" y="915566"/>
            <a:ext cx="6765999" cy="3618458"/>
          </a:xfrm>
        </p:spPr>
        <p:txBody>
          <a:bodyPr>
            <a:normAutofit/>
          </a:bodyPr>
          <a:lstStyle/>
          <a:p>
            <a:pPr algn="just">
              <a:buFont typeface="Wingdings" pitchFamily="2" charset="2"/>
              <a:buNone/>
            </a:pPr>
            <a:r>
              <a:rPr lang="zh-CN" altLang="en-US" sz="2400" b="1" dirty="0">
                <a:latin typeface="黑体" pitchFamily="49" charset="-122"/>
                <a:ea typeface="黑体" pitchFamily="49" charset="-122"/>
              </a:rPr>
              <a:t>保证数据的逻辑独立性</a:t>
            </a:r>
          </a:p>
          <a:p>
            <a:pPr algn="just">
              <a:lnSpc>
                <a:spcPct val="150000"/>
              </a:lnSpc>
              <a:buFont typeface="Wingdings" pitchFamily="2" charset="2"/>
              <a:buChar char="Ø"/>
            </a:pPr>
            <a:r>
              <a:rPr lang="zh-CN" altLang="en-US" sz="2000" b="1" dirty="0">
                <a:ea typeface="宋体" pitchFamily="2" charset="-122"/>
              </a:rPr>
              <a:t>当模式改变时，数据库管理员修改有关的外模式／模式映象，使外模式保持不变</a:t>
            </a:r>
          </a:p>
          <a:p>
            <a:pPr algn="just">
              <a:lnSpc>
                <a:spcPct val="150000"/>
              </a:lnSpc>
              <a:buFont typeface="Wingdings" pitchFamily="2" charset="2"/>
              <a:buChar char="Ø"/>
            </a:pPr>
            <a:r>
              <a:rPr lang="zh-CN" altLang="en-US" sz="2000" b="1" dirty="0">
                <a:ea typeface="宋体" pitchFamily="2" charset="-122"/>
              </a:rPr>
              <a:t>应用程序是依据数据的外模式编写的，从而应用程序不必修改，保证了数据与程序的逻辑独立性，简称数据的逻辑独立性</a:t>
            </a:r>
            <a:r>
              <a:rPr lang="zh-CN" altLang="en-US" sz="2000" dirty="0">
                <a:ea typeface="宋体" pitchFamily="2" charset="-122"/>
              </a:rPr>
              <a:t>。</a:t>
            </a:r>
          </a:p>
        </p:txBody>
      </p:sp>
      <p:sp>
        <p:nvSpPr>
          <p:cNvPr id="4" name="Rectangle 2"/>
          <p:cNvSpPr txBox="1">
            <a:spLocks noChangeArrowheads="1"/>
          </p:cNvSpPr>
          <p:nvPr/>
        </p:nvSpPr>
        <p:spPr bwMode="auto">
          <a:xfrm>
            <a:off x="1187624" y="123478"/>
            <a:ext cx="3744416" cy="620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latin typeface="隶书" pitchFamily="49" charset="-122"/>
                <a:ea typeface="隶书" pitchFamily="49" charset="-122"/>
              </a:rPr>
              <a:t>外模式／模式映象</a:t>
            </a:r>
            <a:endParaRPr lang="zh-CN" altLang="en-US" sz="3200"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bwMode="auto">
          <a:xfrm>
            <a:off x="1187624" y="72008"/>
            <a:ext cx="6444208" cy="6275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a:latin typeface="+mn-ea"/>
                <a:ea typeface="+mn-ea"/>
              </a:rPr>
              <a:t>二级</a:t>
            </a:r>
            <a:r>
              <a:rPr lang="zh-CN" altLang="en-US" sz="3200" dirty="0" smtClean="0">
                <a:latin typeface="+mn-ea"/>
                <a:ea typeface="+mn-ea"/>
              </a:rPr>
              <a:t>映像</a:t>
            </a:r>
            <a:r>
              <a:rPr lang="en-US" altLang="zh-CN" sz="3200" dirty="0" smtClean="0">
                <a:latin typeface="+mn-ea"/>
                <a:ea typeface="+mn-ea"/>
              </a:rPr>
              <a:t>—— </a:t>
            </a:r>
            <a:r>
              <a:rPr lang="zh-CN" altLang="en-US" sz="3200" b="0" dirty="0" smtClean="0">
                <a:latin typeface="隶书" pitchFamily="49" charset="-122"/>
                <a:ea typeface="隶书" pitchFamily="49" charset="-122"/>
              </a:rPr>
              <a:t>模式</a:t>
            </a:r>
            <a:r>
              <a:rPr lang="zh-CN" altLang="en-US" sz="3200" b="0" dirty="0">
                <a:latin typeface="隶书" pitchFamily="49" charset="-122"/>
                <a:ea typeface="隶书" pitchFamily="49" charset="-122"/>
              </a:rPr>
              <a:t>／外模式映象</a:t>
            </a:r>
          </a:p>
        </p:txBody>
      </p:sp>
      <p:sp>
        <p:nvSpPr>
          <p:cNvPr id="138243" name="Rectangle 3"/>
          <p:cNvSpPr>
            <a:spLocks noGrp="1" noChangeArrowheads="1"/>
          </p:cNvSpPr>
          <p:nvPr>
            <p:ph idx="4294967295"/>
          </p:nvPr>
        </p:nvSpPr>
        <p:spPr>
          <a:xfrm>
            <a:off x="1259632" y="915566"/>
            <a:ext cx="7560840" cy="3816424"/>
          </a:xfrm>
        </p:spPr>
        <p:txBody>
          <a:bodyPr>
            <a:normAutofit fontScale="92500" lnSpcReduction="20000"/>
          </a:bodyPr>
          <a:lstStyle/>
          <a:p>
            <a:pPr>
              <a:lnSpc>
                <a:spcPct val="120000"/>
              </a:lnSpc>
            </a:pPr>
            <a:r>
              <a:rPr lang="zh-CN" altLang="en-US" sz="2400" b="1" dirty="0">
                <a:latin typeface="黑体" pitchFamily="49" charset="-122"/>
                <a:ea typeface="黑体" pitchFamily="49" charset="-122"/>
              </a:rPr>
              <a:t>特定的应用程序</a:t>
            </a:r>
          </a:p>
          <a:p>
            <a:pPr lvl="1">
              <a:lnSpc>
                <a:spcPct val="120000"/>
              </a:lnSpc>
            </a:pPr>
            <a:r>
              <a:rPr lang="zh-CN" altLang="en-US" sz="2400" b="1" dirty="0">
                <a:latin typeface="幼圆" pitchFamily="49" charset="-122"/>
                <a:ea typeface="幼圆" pitchFamily="49" charset="-122"/>
              </a:rPr>
              <a:t>在外模式描述的数据结构上编制的</a:t>
            </a:r>
          </a:p>
          <a:p>
            <a:pPr lvl="1">
              <a:lnSpc>
                <a:spcPct val="120000"/>
              </a:lnSpc>
            </a:pPr>
            <a:r>
              <a:rPr lang="zh-CN" altLang="en-US" sz="2400" b="1" dirty="0">
                <a:latin typeface="幼圆" pitchFamily="49" charset="-122"/>
                <a:ea typeface="幼圆" pitchFamily="49" charset="-122"/>
              </a:rPr>
              <a:t>依赖于特定的外模式</a:t>
            </a:r>
          </a:p>
          <a:p>
            <a:pPr lvl="1">
              <a:lnSpc>
                <a:spcPct val="120000"/>
              </a:lnSpc>
            </a:pPr>
            <a:r>
              <a:rPr lang="zh-CN" altLang="en-US" sz="2400" b="1" dirty="0">
                <a:latin typeface="幼圆" pitchFamily="49" charset="-122"/>
                <a:ea typeface="幼圆" pitchFamily="49" charset="-122"/>
              </a:rPr>
              <a:t>与数据库的模式和存储结构独立</a:t>
            </a:r>
          </a:p>
          <a:p>
            <a:pPr lvl="1">
              <a:lnSpc>
                <a:spcPct val="120000"/>
              </a:lnSpc>
            </a:pPr>
            <a:r>
              <a:rPr lang="zh-CN" altLang="en-US" sz="2400" b="1" dirty="0">
                <a:latin typeface="幼圆" pitchFamily="49" charset="-122"/>
                <a:ea typeface="幼圆" pitchFamily="49" charset="-122"/>
              </a:rPr>
              <a:t>不同的应用程序有时可以共用同一个外模式</a:t>
            </a:r>
          </a:p>
          <a:p>
            <a:pPr lvl="1">
              <a:lnSpc>
                <a:spcPct val="120000"/>
              </a:lnSpc>
            </a:pPr>
            <a:endParaRPr lang="zh-CN" altLang="en-US" sz="2200" b="1" dirty="0">
              <a:ea typeface="宋体" pitchFamily="2" charset="-122"/>
            </a:endParaRPr>
          </a:p>
          <a:p>
            <a:pPr>
              <a:lnSpc>
                <a:spcPct val="120000"/>
              </a:lnSpc>
            </a:pPr>
            <a:r>
              <a:rPr lang="zh-CN" altLang="en-US" sz="2400" b="1" dirty="0">
                <a:latin typeface="黑体" pitchFamily="49" charset="-122"/>
                <a:ea typeface="黑体" pitchFamily="49" charset="-122"/>
              </a:rPr>
              <a:t>数据库的二级映像</a:t>
            </a:r>
          </a:p>
          <a:p>
            <a:pPr lvl="1">
              <a:lnSpc>
                <a:spcPct val="120000"/>
              </a:lnSpc>
            </a:pPr>
            <a:r>
              <a:rPr lang="zh-CN" altLang="en-US" sz="2400" b="1" dirty="0">
                <a:latin typeface="幼圆" pitchFamily="49" charset="-122"/>
                <a:ea typeface="幼圆" pitchFamily="49" charset="-122"/>
              </a:rPr>
              <a:t>保证了数据库外模式的稳定性</a:t>
            </a:r>
          </a:p>
          <a:p>
            <a:pPr lvl="1">
              <a:lnSpc>
                <a:spcPct val="120000"/>
              </a:lnSpc>
            </a:pPr>
            <a:r>
              <a:rPr lang="zh-CN" altLang="en-US" sz="2400" b="1" dirty="0">
                <a:latin typeface="幼圆" pitchFamily="49" charset="-122"/>
                <a:ea typeface="幼圆" pitchFamily="49" charset="-122"/>
              </a:rPr>
              <a:t>从底层保证了应用程序的稳定性，除非应用需求本身发生变化，否则应用程序一般不需要修改 </a:t>
            </a:r>
          </a:p>
        </p:txBody>
      </p:sp>
    </p:spTree>
    <p:extLst>
      <p:ext uri="{BB962C8B-B14F-4D97-AF65-F5344CB8AC3E}">
        <p14:creationId xmlns:p14="http://schemas.microsoft.com/office/powerpoint/2010/main" val="187865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4294967295"/>
          </p:nvPr>
        </p:nvSpPr>
        <p:spPr>
          <a:xfrm>
            <a:off x="1330003" y="1203325"/>
            <a:ext cx="7778501" cy="3671888"/>
          </a:xfrm>
          <a:prstGeom prst="rect">
            <a:avLst/>
          </a:prstGeom>
          <a:ln/>
        </p:spPr>
        <p:txBody>
          <a:bodyPr>
            <a:normAutofit fontScale="92500" lnSpcReduction="10000"/>
          </a:bodyPr>
          <a:lstStyle/>
          <a:p>
            <a:pPr marL="0" indent="0"/>
            <a:r>
              <a:rPr lang="zh-CN" altLang="en-US" sz="2600" b="1" dirty="0">
                <a:latin typeface="幼圆" pitchFamily="49" charset="-122"/>
                <a:ea typeface="幼圆" pitchFamily="49" charset="-122"/>
              </a:rPr>
              <a:t>数据库技术研究和解决的问题——数据管理的共性问题</a:t>
            </a:r>
          </a:p>
          <a:p>
            <a:pPr marL="457200" indent="-457200">
              <a:lnSpc>
                <a:spcPct val="150000"/>
              </a:lnSpc>
              <a:spcBef>
                <a:spcPts val="1200"/>
              </a:spcBef>
              <a:buFont typeface="Wingdings" panose="05000000000000000000" pitchFamily="2" charset="2"/>
              <a:buChar char="l"/>
            </a:pPr>
            <a:r>
              <a:rPr lang="zh-CN" altLang="en-US" sz="2600" b="1" dirty="0">
                <a:latin typeface="幼圆" pitchFamily="49" charset="-122"/>
                <a:ea typeface="幼圆" pitchFamily="49" charset="-122"/>
              </a:rPr>
              <a:t>大量数据的有效组织和存储</a:t>
            </a:r>
          </a:p>
          <a:p>
            <a:pPr marL="0" lvl="1" indent="0">
              <a:lnSpc>
                <a:spcPct val="170000"/>
              </a:lnSpc>
              <a:spcBef>
                <a:spcPts val="600"/>
              </a:spcBef>
              <a:buNone/>
            </a:pPr>
            <a:r>
              <a:rPr lang="zh-CN" altLang="en-US" sz="2400" b="1" dirty="0" smtClean="0">
                <a:latin typeface="幼圆" pitchFamily="49" charset="-122"/>
                <a:ea typeface="幼圆" pitchFamily="49" charset="-122"/>
              </a:rPr>
              <a:t>     减少</a:t>
            </a:r>
            <a:r>
              <a:rPr lang="zh-CN" altLang="en-US" sz="2400" b="1" dirty="0">
                <a:latin typeface="幼圆" pitchFamily="49" charset="-122"/>
                <a:ea typeface="幼圆" pitchFamily="49" charset="-122"/>
              </a:rPr>
              <a:t>数据存储冗余；</a:t>
            </a:r>
          </a:p>
          <a:p>
            <a:pPr marL="0" lvl="1" indent="0">
              <a:lnSpc>
                <a:spcPct val="170000"/>
              </a:lnSpc>
              <a:spcBef>
                <a:spcPts val="600"/>
              </a:spcBef>
              <a:buNone/>
            </a:pPr>
            <a:r>
              <a:rPr lang="zh-CN" altLang="en-US" sz="2400" b="1" dirty="0" smtClean="0">
                <a:latin typeface="幼圆" pitchFamily="49" charset="-122"/>
                <a:ea typeface="幼圆" pitchFamily="49" charset="-122"/>
              </a:rPr>
              <a:t>     实现</a:t>
            </a:r>
            <a:r>
              <a:rPr lang="zh-CN" altLang="en-US" sz="2400" b="1" dirty="0">
                <a:latin typeface="幼圆" pitchFamily="49" charset="-122"/>
                <a:ea typeface="幼圆" pitchFamily="49" charset="-122"/>
              </a:rPr>
              <a:t>数据共享；</a:t>
            </a:r>
          </a:p>
          <a:p>
            <a:pPr marL="0" lvl="1" indent="0">
              <a:lnSpc>
                <a:spcPct val="170000"/>
              </a:lnSpc>
              <a:spcBef>
                <a:spcPts val="600"/>
              </a:spcBef>
              <a:buNone/>
            </a:pPr>
            <a:r>
              <a:rPr lang="zh-CN" altLang="en-US" sz="2400" b="1" dirty="0" smtClean="0">
                <a:latin typeface="幼圆" pitchFamily="49" charset="-122"/>
                <a:ea typeface="幼圆" pitchFamily="49" charset="-122"/>
              </a:rPr>
              <a:t>     保障</a:t>
            </a:r>
            <a:r>
              <a:rPr lang="zh-CN" altLang="en-US" sz="2400" b="1" dirty="0">
                <a:latin typeface="幼圆" pitchFamily="49" charset="-122"/>
                <a:ea typeface="幼圆" pitchFamily="49" charset="-122"/>
              </a:rPr>
              <a:t>数据安全；</a:t>
            </a:r>
          </a:p>
          <a:p>
            <a:pPr marL="0" lvl="1" indent="0">
              <a:lnSpc>
                <a:spcPct val="170000"/>
              </a:lnSpc>
              <a:spcBef>
                <a:spcPts val="600"/>
              </a:spcBef>
              <a:buNone/>
            </a:pPr>
            <a:r>
              <a:rPr lang="zh-CN" altLang="en-US" sz="2400" b="1" dirty="0" smtClean="0">
                <a:latin typeface="幼圆" pitchFamily="49" charset="-122"/>
                <a:ea typeface="幼圆" pitchFamily="49" charset="-122"/>
              </a:rPr>
              <a:t>     高效</a:t>
            </a:r>
            <a:r>
              <a:rPr lang="zh-CN" altLang="en-US" sz="2400" b="1" dirty="0">
                <a:latin typeface="幼圆" pitchFamily="49" charset="-122"/>
                <a:ea typeface="幼圆" pitchFamily="49" charset="-122"/>
              </a:rPr>
              <a:t>检索和处理数据；</a:t>
            </a:r>
          </a:p>
        </p:txBody>
      </p:sp>
      <p:sp>
        <p:nvSpPr>
          <p:cNvPr id="4" name="标题 1"/>
          <p:cNvSpPr txBox="1">
            <a:spLocks noChangeArrowheads="1"/>
          </p:cNvSpPr>
          <p:nvPr/>
        </p:nvSpPr>
        <p:spPr bwMode="auto">
          <a:xfrm>
            <a:off x="1187624" y="123478"/>
            <a:ext cx="4176464" cy="6500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b="1" dirty="0" smtClean="0">
                <a:solidFill>
                  <a:srgbClr val="434342"/>
                </a:solidFill>
                <a:latin typeface="Franklin Gothic Book"/>
              </a:rPr>
              <a:t>绪论</a:t>
            </a:r>
            <a:r>
              <a:rPr lang="zh-CN" altLang="en-US" sz="3200" b="1" dirty="0" smtClean="0">
                <a:solidFill>
                  <a:srgbClr val="434342"/>
                </a:solidFill>
                <a:latin typeface="Franklin Gothic Book"/>
              </a:rPr>
              <a:t> </a:t>
            </a:r>
            <a:r>
              <a:rPr lang="en-US" altLang="zh-CN" sz="3200" b="1" dirty="0" smtClean="0">
                <a:solidFill>
                  <a:srgbClr val="434342"/>
                </a:solidFill>
                <a:latin typeface="Franklin Gothic Book"/>
              </a:rPr>
              <a:t>——</a:t>
            </a:r>
            <a:r>
              <a:rPr lang="zh-CN" altLang="en-US" sz="3200" b="1" dirty="0" smtClean="0">
                <a:solidFill>
                  <a:srgbClr val="434342"/>
                </a:solidFill>
                <a:latin typeface="Franklin Gothic Book"/>
              </a:rPr>
              <a:t> </a:t>
            </a:r>
            <a:r>
              <a:rPr lang="zh-CN" altLang="en-US" dirty="0" smtClean="0">
                <a:solidFill>
                  <a:srgbClr val="434342"/>
                </a:solidFill>
                <a:latin typeface="+mn-ea"/>
                <a:ea typeface="+mn-ea"/>
              </a:rPr>
              <a:t>课程介绍</a:t>
            </a:r>
            <a:endParaRPr lang="zh-CN" altLang="en-US" sz="2400" dirty="0">
              <a:latin typeface="+mn-ea"/>
              <a:ea typeface="+mn-ea"/>
            </a:endParaRPr>
          </a:p>
        </p:txBody>
      </p:sp>
      <p:sp>
        <p:nvSpPr>
          <p:cNvPr id="6" name="椭圆 5"/>
          <p:cNvSpPr/>
          <p:nvPr/>
        </p:nvSpPr>
        <p:spPr>
          <a:xfrm>
            <a:off x="467544" y="161493"/>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wipe(left)">
                                      <p:cBhvr>
                                        <p:cTn id="7" dur="500"/>
                                        <p:tgtEl>
                                          <p:spTgt spid="17411">
                                            <p:txEl>
                                              <p:pRg st="1" end="1"/>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anim calcmode="lin" valueType="num">
                                      <p:cBhvr additive="base">
                                        <p:cTn id="11" dur="10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nodeType="after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 calcmode="lin" valueType="num">
                                      <p:cBhvr additive="base">
                                        <p:cTn id="16"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nodeType="after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 calcmode="lin" valueType="num">
                                      <p:cBhvr additive="base">
                                        <p:cTn id="21" dur="10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nodeType="after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 calcmode="lin" valueType="num">
                                      <p:cBhvr additive="base">
                                        <p:cTn id="26" dur="10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bwMode="auto">
          <a:xfrm>
            <a:off x="1187624" y="123478"/>
            <a:ext cx="4176464" cy="69274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b="0" dirty="0" smtClean="0">
                <a:latin typeface="隶书" pitchFamily="49" charset="-122"/>
                <a:ea typeface="隶书" pitchFamily="49" charset="-122"/>
              </a:rPr>
              <a:t>模式</a:t>
            </a:r>
            <a:r>
              <a:rPr lang="zh-CN" altLang="en-US" sz="3200" b="0" dirty="0">
                <a:latin typeface="隶书" pitchFamily="49" charset="-122"/>
                <a:ea typeface="隶书" pitchFamily="49" charset="-122"/>
              </a:rPr>
              <a:t>／内模式</a:t>
            </a:r>
            <a:r>
              <a:rPr lang="zh-CN" altLang="en-US" sz="3200" b="0" dirty="0" smtClean="0">
                <a:latin typeface="隶书" pitchFamily="49" charset="-122"/>
                <a:ea typeface="隶书" pitchFamily="49" charset="-122"/>
              </a:rPr>
              <a:t>映像</a:t>
            </a:r>
            <a:endParaRPr lang="zh-CN" altLang="en-US" sz="3200" b="0" dirty="0">
              <a:latin typeface="隶书" pitchFamily="49" charset="-122"/>
              <a:ea typeface="隶书" pitchFamily="49" charset="-122"/>
            </a:endParaRPr>
          </a:p>
        </p:txBody>
      </p:sp>
      <p:sp>
        <p:nvSpPr>
          <p:cNvPr id="133123" name="Rectangle 3"/>
          <p:cNvSpPr>
            <a:spLocks noGrp="1" noChangeArrowheads="1"/>
          </p:cNvSpPr>
          <p:nvPr>
            <p:ph idx="4294967295"/>
          </p:nvPr>
        </p:nvSpPr>
        <p:spPr>
          <a:xfrm>
            <a:off x="1187624" y="1059582"/>
            <a:ext cx="6372200" cy="3060873"/>
          </a:xfrm>
        </p:spPr>
        <p:txBody>
          <a:bodyPr>
            <a:normAutofit lnSpcReduction="10000"/>
          </a:bodyPr>
          <a:lstStyle/>
          <a:p>
            <a:pPr algn="just">
              <a:lnSpc>
                <a:spcPct val="150000"/>
              </a:lnSpc>
              <a:buFont typeface="Wingdings" pitchFamily="2" charset="2"/>
              <a:buChar char="Ø"/>
            </a:pPr>
            <a:r>
              <a:rPr lang="zh-CN" altLang="en-US" sz="2400" b="1" dirty="0">
                <a:ea typeface="宋体" pitchFamily="2" charset="-122"/>
              </a:rPr>
              <a:t>模式／内模式映象定义了数据全局逻辑结构与存储结构之间的对应关系。</a:t>
            </a:r>
          </a:p>
          <a:p>
            <a:pPr lvl="1" algn="just">
              <a:lnSpc>
                <a:spcPct val="150000"/>
              </a:lnSpc>
            </a:pPr>
            <a:r>
              <a:rPr lang="zh-CN" altLang="en-US" sz="1700" b="1" dirty="0">
                <a:ea typeface="宋体" pitchFamily="2" charset="-122"/>
              </a:rPr>
              <a:t>例如，说明逻辑记录和字段在内部是如何表示的</a:t>
            </a:r>
          </a:p>
          <a:p>
            <a:pPr lvl="1" algn="just">
              <a:lnSpc>
                <a:spcPct val="150000"/>
              </a:lnSpc>
              <a:buFont typeface="Wingdings" pitchFamily="2" charset="2"/>
              <a:buNone/>
            </a:pPr>
            <a:endParaRPr lang="zh-CN" altLang="en-US" b="1" dirty="0">
              <a:ea typeface="宋体" pitchFamily="2" charset="-122"/>
            </a:endParaRPr>
          </a:p>
          <a:p>
            <a:pPr algn="just">
              <a:lnSpc>
                <a:spcPct val="150000"/>
              </a:lnSpc>
              <a:buFont typeface="Wingdings" pitchFamily="2" charset="2"/>
              <a:buChar char="Ø"/>
            </a:pPr>
            <a:r>
              <a:rPr lang="zh-CN" altLang="en-US" sz="2400" b="1" dirty="0">
                <a:ea typeface="宋体" pitchFamily="2" charset="-122"/>
              </a:rPr>
              <a:t>数据库中模式／内模式映象是唯一</a:t>
            </a:r>
            <a:r>
              <a:rPr lang="zh-CN" altLang="en-US" sz="2400" b="1" dirty="0" smtClean="0">
                <a:ea typeface="宋体" pitchFamily="2" charset="-122"/>
              </a:rPr>
              <a:t>的，该</a:t>
            </a:r>
            <a:r>
              <a:rPr lang="zh-CN" altLang="en-US" sz="2400" b="1" dirty="0">
                <a:ea typeface="宋体" pitchFamily="2" charset="-122"/>
              </a:rPr>
              <a:t>映象定义通常包含在模式描述中</a:t>
            </a:r>
            <a:endParaRPr lang="zh-CN" altLang="en-US" b="1" dirty="0">
              <a:ea typeface="宋体" pitchFamily="2" charset="-122"/>
            </a:endParaRPr>
          </a:p>
          <a:p>
            <a:pPr lvl="1" algn="just"/>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idx="4294967295"/>
          </p:nvPr>
        </p:nvSpPr>
        <p:spPr>
          <a:xfrm>
            <a:off x="1187624" y="1039415"/>
            <a:ext cx="7521575" cy="2684463"/>
          </a:xfrm>
        </p:spPr>
        <p:txBody>
          <a:bodyPr>
            <a:normAutofit fontScale="92500" lnSpcReduction="10000"/>
          </a:bodyPr>
          <a:lstStyle/>
          <a:p>
            <a:pPr algn="just">
              <a:buFont typeface="Wingdings" pitchFamily="2" charset="2"/>
              <a:buNone/>
            </a:pPr>
            <a:r>
              <a:rPr lang="zh-CN" altLang="en-US" sz="2600" dirty="0">
                <a:latin typeface="黑体" pitchFamily="49" charset="-122"/>
                <a:ea typeface="黑体" pitchFamily="49" charset="-122"/>
              </a:rPr>
              <a:t>保证数据的物理独立性</a:t>
            </a:r>
          </a:p>
          <a:p>
            <a:pPr lvl="1" algn="just">
              <a:lnSpc>
                <a:spcPct val="140000"/>
              </a:lnSpc>
            </a:pPr>
            <a:r>
              <a:rPr lang="zh-CN" altLang="en-US" sz="2400" b="1" dirty="0">
                <a:latin typeface="幼圆" pitchFamily="49" charset="-122"/>
                <a:ea typeface="幼圆" pitchFamily="49" charset="-122"/>
              </a:rPr>
              <a:t>当数据库的存储结构改变了（例如选用了另一种存储结构），数据库管理员修改模式／内模式映象，使模式保持不变</a:t>
            </a:r>
          </a:p>
          <a:p>
            <a:pPr lvl="1" algn="just">
              <a:lnSpc>
                <a:spcPct val="140000"/>
              </a:lnSpc>
            </a:pPr>
            <a:r>
              <a:rPr lang="zh-CN" altLang="en-US" sz="2400" b="1" dirty="0">
                <a:latin typeface="幼圆" pitchFamily="49" charset="-122"/>
                <a:ea typeface="幼圆" pitchFamily="49" charset="-122"/>
              </a:rPr>
              <a:t>应用程序不受影响。保证了数据与程序的物理独立性，简称数据的物理独立性</a:t>
            </a:r>
            <a:r>
              <a:rPr lang="zh-CN" altLang="en-US" sz="1800" b="1" dirty="0">
                <a:latin typeface="幼圆" pitchFamily="49" charset="-122"/>
                <a:ea typeface="幼圆" pitchFamily="49" charset="-122"/>
              </a:rPr>
              <a:t>。</a:t>
            </a:r>
            <a:endParaRPr lang="zh-CN" altLang="en-US" sz="1800" dirty="0">
              <a:latin typeface="幼圆" pitchFamily="49" charset="-122"/>
              <a:ea typeface="幼圆" pitchFamily="49" charset="-122"/>
            </a:endParaRPr>
          </a:p>
          <a:p>
            <a:endParaRPr lang="zh-CN" altLang="en-US" dirty="0">
              <a:ea typeface="宋体" pitchFamily="2" charset="-122"/>
            </a:endParaRPr>
          </a:p>
        </p:txBody>
      </p:sp>
      <p:sp>
        <p:nvSpPr>
          <p:cNvPr id="4" name="Rectangle 2"/>
          <p:cNvSpPr txBox="1">
            <a:spLocks noChangeArrowheads="1"/>
          </p:cNvSpPr>
          <p:nvPr/>
        </p:nvSpPr>
        <p:spPr bwMode="auto">
          <a:xfrm>
            <a:off x="1187624" y="123478"/>
            <a:ext cx="4176464" cy="6927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latin typeface="隶书" pitchFamily="49" charset="-122"/>
                <a:ea typeface="隶书" pitchFamily="49" charset="-122"/>
              </a:rPr>
              <a:t>模式／内模式映像</a:t>
            </a:r>
            <a:endParaRPr lang="zh-CN" altLang="en-US" sz="3200" dirty="0">
              <a:latin typeface="隶书" pitchFamily="49" charset="-122"/>
              <a:ea typeface="隶书" pitchFamily="49"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4294967295"/>
          </p:nvPr>
        </p:nvSpPr>
        <p:spPr>
          <a:xfrm>
            <a:off x="1043608" y="987574"/>
            <a:ext cx="7776864" cy="3834482"/>
          </a:xfrm>
        </p:spPr>
        <p:txBody>
          <a:bodyPr>
            <a:normAutofit/>
          </a:bodyPr>
          <a:lstStyle/>
          <a:p>
            <a:pPr>
              <a:lnSpc>
                <a:spcPct val="140000"/>
              </a:lnSpc>
            </a:pPr>
            <a:r>
              <a:rPr lang="zh-CN" altLang="en-US" sz="2200" b="1" dirty="0">
                <a:latin typeface="+mj-ea"/>
                <a:ea typeface="+mj-ea"/>
              </a:rPr>
              <a:t>数据与程序之间的独立性，使得数据的定义和描述可以从</a:t>
            </a:r>
            <a:r>
              <a:rPr lang="zh-CN" altLang="en-US" sz="2200" b="1" dirty="0" smtClean="0">
                <a:latin typeface="+mj-ea"/>
                <a:ea typeface="+mj-ea"/>
              </a:rPr>
              <a:t>应用</a:t>
            </a:r>
            <a:endParaRPr lang="en-US" altLang="zh-CN" sz="2200" b="1" dirty="0" smtClean="0">
              <a:latin typeface="+mj-ea"/>
              <a:ea typeface="+mj-ea"/>
            </a:endParaRPr>
          </a:p>
          <a:p>
            <a:pPr>
              <a:lnSpc>
                <a:spcPct val="140000"/>
              </a:lnSpc>
            </a:pPr>
            <a:r>
              <a:rPr lang="zh-CN" altLang="en-US" sz="2200" b="1" dirty="0" smtClean="0">
                <a:latin typeface="+mj-ea"/>
                <a:ea typeface="+mj-ea"/>
              </a:rPr>
              <a:t>程序</a:t>
            </a:r>
            <a:r>
              <a:rPr lang="zh-CN" altLang="en-US" sz="2200" b="1" dirty="0">
                <a:latin typeface="+mj-ea"/>
                <a:ea typeface="+mj-ea"/>
              </a:rPr>
              <a:t>中分离出去 ;</a:t>
            </a:r>
          </a:p>
          <a:p>
            <a:pPr>
              <a:lnSpc>
                <a:spcPct val="140000"/>
              </a:lnSpc>
              <a:buFont typeface="Wingdings" pitchFamily="2" charset="2"/>
              <a:buChar char="Ø"/>
            </a:pPr>
            <a:r>
              <a:rPr lang="zh-CN" altLang="en-US" sz="2400" b="1" dirty="0" smtClean="0">
                <a:latin typeface="幼圆" pitchFamily="49" charset="-122"/>
                <a:ea typeface="幼圆" pitchFamily="49" charset="-122"/>
              </a:rPr>
              <a:t>数据</a:t>
            </a:r>
            <a:r>
              <a:rPr lang="zh-CN" altLang="en-US" sz="2400" b="1" dirty="0">
                <a:latin typeface="幼圆" pitchFamily="49" charset="-122"/>
                <a:ea typeface="幼圆" pitchFamily="49" charset="-122"/>
              </a:rPr>
              <a:t>的存取由DBMS管理</a:t>
            </a:r>
          </a:p>
          <a:p>
            <a:pPr>
              <a:lnSpc>
                <a:spcPct val="140000"/>
              </a:lnSpc>
              <a:buFont typeface="Wingdings" pitchFamily="2" charset="2"/>
              <a:buChar char="Ø"/>
            </a:pPr>
            <a:r>
              <a:rPr lang="zh-CN" altLang="en-US" sz="2200" b="1" dirty="0">
                <a:latin typeface="幼圆" pitchFamily="49" charset="-122"/>
                <a:ea typeface="幼圆" pitchFamily="49" charset="-122"/>
              </a:rPr>
              <a:t>用户不必考虑存取路径等细节;</a:t>
            </a:r>
          </a:p>
          <a:p>
            <a:pPr>
              <a:lnSpc>
                <a:spcPct val="140000"/>
              </a:lnSpc>
              <a:buFont typeface="Wingdings" pitchFamily="2" charset="2"/>
              <a:buChar char="Ø"/>
            </a:pPr>
            <a:r>
              <a:rPr lang="zh-CN" altLang="en-US" sz="2200" b="1" dirty="0">
                <a:latin typeface="幼圆" pitchFamily="49" charset="-122"/>
                <a:ea typeface="幼圆" pitchFamily="49" charset="-122"/>
              </a:rPr>
              <a:t>简化了应用程序的编制;</a:t>
            </a:r>
          </a:p>
          <a:p>
            <a:pPr>
              <a:lnSpc>
                <a:spcPct val="140000"/>
              </a:lnSpc>
              <a:buFont typeface="Wingdings" pitchFamily="2" charset="2"/>
              <a:buChar char="Ø"/>
            </a:pPr>
            <a:r>
              <a:rPr lang="zh-CN" altLang="en-US" sz="2200" b="1" dirty="0">
                <a:latin typeface="幼圆" pitchFamily="49" charset="-122"/>
                <a:ea typeface="幼圆" pitchFamily="49" charset="-122"/>
              </a:rPr>
              <a:t>大大减少了应用程序的维护和修改</a:t>
            </a:r>
            <a:r>
              <a:rPr lang="zh-CN" altLang="en-US" b="1" dirty="0">
                <a:latin typeface="幼圆" pitchFamily="49" charset="-122"/>
                <a:ea typeface="幼圆" pitchFamily="49" charset="-122"/>
              </a:rPr>
              <a:t> .</a:t>
            </a:r>
          </a:p>
        </p:txBody>
      </p:sp>
      <p:sp>
        <p:nvSpPr>
          <p:cNvPr id="4" name="Rectangle 2"/>
          <p:cNvSpPr txBox="1">
            <a:spLocks noChangeArrowheads="1"/>
          </p:cNvSpPr>
          <p:nvPr/>
        </p:nvSpPr>
        <p:spPr bwMode="auto">
          <a:xfrm>
            <a:off x="1187624" y="72008"/>
            <a:ext cx="6444208" cy="62753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dirty="0" smtClean="0">
                <a:latin typeface="+mn-ea"/>
                <a:ea typeface="+mn-ea"/>
              </a:rPr>
              <a:t>二级映像</a:t>
            </a:r>
            <a:r>
              <a:rPr lang="en-US" altLang="zh-CN" sz="3200" dirty="0" smtClean="0">
                <a:latin typeface="+mn-ea"/>
                <a:ea typeface="+mn-ea"/>
              </a:rPr>
              <a:t>—— </a:t>
            </a:r>
            <a:r>
              <a:rPr lang="zh-CN" altLang="en-US" sz="3200" dirty="0" smtClean="0">
                <a:latin typeface="隶书" pitchFamily="49" charset="-122"/>
                <a:ea typeface="隶书" pitchFamily="49" charset="-122"/>
              </a:rPr>
              <a:t>模式／内模式映象</a:t>
            </a:r>
            <a:endParaRPr lang="zh-CN" altLang="en-US" sz="3200" dirty="0">
              <a:latin typeface="隶书" pitchFamily="49" charset="-122"/>
              <a:ea typeface="隶书" pitchFamily="49" charset="-122"/>
            </a:endParaRPr>
          </a:p>
        </p:txBody>
      </p:sp>
    </p:spTree>
    <p:extLst>
      <p:ext uri="{BB962C8B-B14F-4D97-AF65-F5344CB8AC3E}">
        <p14:creationId xmlns:p14="http://schemas.microsoft.com/office/powerpoint/2010/main" val="33168682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bwMode="auto">
          <a:xfrm>
            <a:off x="395536" y="488698"/>
            <a:ext cx="2448272" cy="484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2" name="椭圆 1"/>
          <p:cNvSpPr/>
          <p:nvPr/>
        </p:nvSpPr>
        <p:spPr>
          <a:xfrm>
            <a:off x="3347864" y="1527634"/>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2</a:t>
            </a:r>
            <a:endParaRPr lang="zh-CN" altLang="en-US" sz="3200" dirty="0"/>
          </a:p>
        </p:txBody>
      </p:sp>
      <p:sp>
        <p:nvSpPr>
          <p:cNvPr id="3" name="矩形 2"/>
          <p:cNvSpPr/>
          <p:nvPr/>
        </p:nvSpPr>
        <p:spPr>
          <a:xfrm>
            <a:off x="3847430" y="1491630"/>
            <a:ext cx="4108946" cy="584775"/>
          </a:xfrm>
          <a:prstGeom prst="rect">
            <a:avLst/>
          </a:prstGeom>
        </p:spPr>
        <p:txBody>
          <a:bodyPr wrap="square">
            <a:spAutoFit/>
          </a:bodyPr>
          <a:lstStyle/>
          <a:p>
            <a:r>
              <a:rPr lang="zh-CN" altLang="en-US" sz="3200" b="1" dirty="0" smtClean="0">
                <a:solidFill>
                  <a:srgbClr val="434342"/>
                </a:solidFill>
                <a:latin typeface="+mn-ea"/>
                <a:ea typeface="+mn-ea"/>
              </a:rPr>
              <a:t>数据库系统</a:t>
            </a:r>
            <a:r>
              <a:rPr lang="zh-CN" altLang="en-US" sz="3200" b="1" dirty="0">
                <a:solidFill>
                  <a:srgbClr val="434342"/>
                </a:solidFill>
                <a:latin typeface="+mn-ea"/>
                <a:ea typeface="+mn-ea"/>
              </a:rPr>
              <a:t>概述</a:t>
            </a:r>
            <a:endParaRPr lang="zh-CN" altLang="en-US" sz="2400" dirty="0">
              <a:latin typeface="+mn-ea"/>
              <a:ea typeface="+mn-ea"/>
            </a:endParaRPr>
          </a:p>
        </p:txBody>
      </p:sp>
      <p:sp>
        <p:nvSpPr>
          <p:cNvPr id="6" name="椭圆 5"/>
          <p:cNvSpPr/>
          <p:nvPr/>
        </p:nvSpPr>
        <p:spPr>
          <a:xfrm>
            <a:off x="3635896" y="2355726"/>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8" name="矩形 7"/>
          <p:cNvSpPr/>
          <p:nvPr/>
        </p:nvSpPr>
        <p:spPr>
          <a:xfrm>
            <a:off x="4139952" y="2283718"/>
            <a:ext cx="1872208" cy="584775"/>
          </a:xfrm>
          <a:prstGeom prst="rect">
            <a:avLst/>
          </a:prstGeom>
        </p:spPr>
        <p:txBody>
          <a:bodyPr wrap="square">
            <a:spAutoFit/>
          </a:bodyPr>
          <a:lstStyle/>
          <a:p>
            <a:r>
              <a:rPr lang="zh-CN" altLang="en-US" sz="3200" b="1" dirty="0" smtClean="0">
                <a:latin typeface="+mn-ea"/>
                <a:ea typeface="+mn-ea"/>
              </a:rPr>
              <a:t>数据模型</a:t>
            </a:r>
            <a:endParaRPr lang="zh-CN" altLang="en-US" sz="2400" dirty="0">
              <a:latin typeface="+mn-ea"/>
              <a:ea typeface="+mn-ea"/>
            </a:endParaRPr>
          </a:p>
        </p:txBody>
      </p:sp>
      <p:sp>
        <p:nvSpPr>
          <p:cNvPr id="9" name="椭圆 8"/>
          <p:cNvSpPr/>
          <p:nvPr/>
        </p:nvSpPr>
        <p:spPr>
          <a:xfrm>
            <a:off x="3923928" y="3183818"/>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4</a:t>
            </a:r>
            <a:endParaRPr lang="zh-CN" altLang="en-US" sz="3200" dirty="0"/>
          </a:p>
        </p:txBody>
      </p:sp>
      <p:sp>
        <p:nvSpPr>
          <p:cNvPr id="11" name="矩形 10"/>
          <p:cNvSpPr/>
          <p:nvPr/>
        </p:nvSpPr>
        <p:spPr>
          <a:xfrm>
            <a:off x="4427984" y="3128650"/>
            <a:ext cx="3528392" cy="584775"/>
          </a:xfrm>
          <a:prstGeom prst="rect">
            <a:avLst/>
          </a:prstGeom>
        </p:spPr>
        <p:txBody>
          <a:bodyPr wrap="square">
            <a:spAutoFit/>
          </a:bodyPr>
          <a:lstStyle/>
          <a:p>
            <a:r>
              <a:rPr lang="zh-CN" altLang="en-US" sz="3200" b="1" dirty="0" smtClean="0">
                <a:latin typeface="+mn-ea"/>
                <a:ea typeface="+mn-ea"/>
              </a:rPr>
              <a:t>数据库系统结构</a:t>
            </a:r>
            <a:endParaRPr lang="zh-CN" altLang="en-US" sz="2400" dirty="0">
              <a:latin typeface="+mn-ea"/>
              <a:ea typeface="+mn-ea"/>
            </a:endParaRPr>
          </a:p>
        </p:txBody>
      </p:sp>
      <p:sp>
        <p:nvSpPr>
          <p:cNvPr id="12" name="椭圆 11"/>
          <p:cNvSpPr/>
          <p:nvPr/>
        </p:nvSpPr>
        <p:spPr>
          <a:xfrm>
            <a:off x="4283968" y="4011910"/>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13" name="矩形 12"/>
          <p:cNvSpPr/>
          <p:nvPr/>
        </p:nvSpPr>
        <p:spPr>
          <a:xfrm>
            <a:off x="4783534" y="3992746"/>
            <a:ext cx="4036938" cy="584775"/>
          </a:xfrm>
          <a:prstGeom prst="rect">
            <a:avLst/>
          </a:prstGeom>
        </p:spPr>
        <p:txBody>
          <a:bodyPr wrap="square">
            <a:spAutoFit/>
          </a:bodyPr>
          <a:lstStyle/>
          <a:p>
            <a:r>
              <a:rPr lang="zh-CN" altLang="en-US" sz="3200" b="1" dirty="0" smtClean="0">
                <a:solidFill>
                  <a:srgbClr val="0066FF"/>
                </a:solidFill>
                <a:latin typeface="+mn-ea"/>
                <a:ea typeface="+mn-ea"/>
              </a:rPr>
              <a:t>数据库系统的组成</a:t>
            </a:r>
            <a:endParaRPr lang="zh-CN" altLang="en-US" sz="2400" dirty="0">
              <a:solidFill>
                <a:srgbClr val="0066FF"/>
              </a:solidFill>
              <a:latin typeface="+mn-ea"/>
              <a:ea typeface="+mn-ea"/>
            </a:endParaRPr>
          </a:p>
        </p:txBody>
      </p:sp>
      <p:sp>
        <p:nvSpPr>
          <p:cNvPr id="14" name="椭圆 13"/>
          <p:cNvSpPr/>
          <p:nvPr/>
        </p:nvSpPr>
        <p:spPr>
          <a:xfrm>
            <a:off x="3019338" y="699542"/>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5" name="矩形 14"/>
          <p:cNvSpPr/>
          <p:nvPr/>
        </p:nvSpPr>
        <p:spPr>
          <a:xfrm>
            <a:off x="3530088" y="680378"/>
            <a:ext cx="1185928" cy="584775"/>
          </a:xfrm>
          <a:prstGeom prst="rect">
            <a:avLst/>
          </a:prstGeom>
        </p:spPr>
        <p:txBody>
          <a:bodyPr wrap="square">
            <a:spAutoFit/>
          </a:bodyPr>
          <a:lstStyle/>
          <a:p>
            <a:r>
              <a:rPr lang="zh-CN" altLang="en-US" sz="3200" b="1" dirty="0" smtClean="0">
                <a:solidFill>
                  <a:srgbClr val="434342"/>
                </a:solidFill>
                <a:latin typeface="+mn-ea"/>
                <a:ea typeface="+mn-ea"/>
              </a:rPr>
              <a:t>绪论</a:t>
            </a:r>
            <a:endParaRPr lang="zh-CN" altLang="en-US" sz="2400" dirty="0">
              <a:latin typeface="+mn-ea"/>
              <a:ea typeface="+mn-ea"/>
            </a:endParaRPr>
          </a:p>
        </p:txBody>
      </p:sp>
    </p:spTree>
    <p:extLst>
      <p:ext uri="{BB962C8B-B14F-4D97-AF65-F5344CB8AC3E}">
        <p14:creationId xmlns:p14="http://schemas.microsoft.com/office/powerpoint/2010/main" val="291679575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8"/>
          <p:cNvSpPr>
            <a:spLocks noGrp="1" noChangeArrowheads="1"/>
          </p:cNvSpPr>
          <p:nvPr>
            <p:ph idx="4294967295"/>
          </p:nvPr>
        </p:nvSpPr>
        <p:spPr>
          <a:xfrm>
            <a:off x="1657701" y="987574"/>
            <a:ext cx="5320156" cy="431800"/>
          </a:xfrm>
          <a:prstGeom prst="rect">
            <a:avLst/>
          </a:prstGeom>
          <a:ln/>
        </p:spPr>
        <p:txBody>
          <a:bodyPr>
            <a:noAutofit/>
          </a:bodyPr>
          <a:lstStyle/>
          <a:p>
            <a:pPr>
              <a:lnSpc>
                <a:spcPct val="120000"/>
              </a:lnSpc>
              <a:buFont typeface="Wingdings" pitchFamily="2" charset="2"/>
              <a:buChar char="Ø"/>
            </a:pPr>
            <a:r>
              <a:rPr lang="zh-CN" altLang="en-US" sz="2400" dirty="0">
                <a:ea typeface="黑体" pitchFamily="2" charset="-122"/>
              </a:rPr>
              <a:t>数据库系统在计算机系统中的位置</a:t>
            </a:r>
          </a:p>
        </p:txBody>
      </p:sp>
      <p:pic>
        <p:nvPicPr>
          <p:cNvPr id="141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07654"/>
            <a:ext cx="4710113" cy="329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6" name="Rectangle 4"/>
          <p:cNvSpPr>
            <a:spLocks noChangeArrowheads="1"/>
          </p:cNvSpPr>
          <p:nvPr/>
        </p:nvSpPr>
        <p:spPr bwMode="auto">
          <a:xfrm>
            <a:off x="1259632" y="51470"/>
            <a:ext cx="3729608" cy="6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zh-CN" altLang="en-US" sz="3200" dirty="0">
                <a:latin typeface="+mn-ea"/>
                <a:ea typeface="+mn-ea"/>
              </a:rPr>
              <a:t>数据库系统的组成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blinds(horizontal)">
                                      <p:cBhvr>
                                        <p:cTn id="7" dur="500"/>
                                        <p:tgtEl>
                                          <p:spTgt spid="14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内容占位符 8"/>
          <p:cNvSpPr>
            <a:spLocks noGrp="1" noChangeArrowheads="1"/>
          </p:cNvSpPr>
          <p:nvPr>
            <p:ph idx="4294967295"/>
          </p:nvPr>
        </p:nvSpPr>
        <p:spPr>
          <a:xfrm>
            <a:off x="1187624" y="915566"/>
            <a:ext cx="3916190" cy="3960440"/>
          </a:xfrm>
          <a:prstGeom prst="rect">
            <a:avLst/>
          </a:prstGeom>
          <a:ln/>
        </p:spPr>
        <p:txBody>
          <a:bodyPr/>
          <a:lstStyle/>
          <a:p>
            <a:pPr>
              <a:lnSpc>
                <a:spcPct val="120000"/>
              </a:lnSpc>
              <a:buFont typeface="Wingdings" pitchFamily="2" charset="2"/>
              <a:buChar char="Ø"/>
            </a:pPr>
            <a:r>
              <a:rPr lang="zh-CN" altLang="en-US" sz="2400" b="1" dirty="0">
                <a:latin typeface="+mj-ea"/>
                <a:ea typeface="+mj-ea"/>
              </a:rPr>
              <a:t>组成部分</a:t>
            </a:r>
          </a:p>
          <a:p>
            <a:pPr>
              <a:lnSpc>
                <a:spcPct val="150000"/>
              </a:lnSpc>
              <a:spcBef>
                <a:spcPts val="1200"/>
              </a:spcBef>
              <a:buFont typeface="Wingdings" pitchFamily="2" charset="2"/>
              <a:buChar char="n"/>
            </a:pPr>
            <a:r>
              <a:rPr lang="zh-CN" altLang="en-US" sz="2200" b="1" dirty="0">
                <a:latin typeface="幼圆" pitchFamily="49" charset="-122"/>
                <a:ea typeface="幼圆" pitchFamily="49" charset="-122"/>
              </a:rPr>
              <a:t>硬件系统</a:t>
            </a:r>
          </a:p>
          <a:p>
            <a:pPr>
              <a:lnSpc>
                <a:spcPct val="150000"/>
              </a:lnSpc>
              <a:spcBef>
                <a:spcPts val="1200"/>
              </a:spcBef>
              <a:buFont typeface="Wingdings" pitchFamily="2" charset="2"/>
              <a:buChar char="n"/>
            </a:pPr>
            <a:r>
              <a:rPr lang="zh-CN" altLang="en-US" sz="2200" b="1" dirty="0">
                <a:latin typeface="幼圆" pitchFamily="49" charset="-122"/>
                <a:ea typeface="幼圆" pitchFamily="49" charset="-122"/>
              </a:rPr>
              <a:t>数据库集合</a:t>
            </a:r>
          </a:p>
          <a:p>
            <a:pPr>
              <a:lnSpc>
                <a:spcPct val="150000"/>
              </a:lnSpc>
              <a:spcBef>
                <a:spcPts val="1200"/>
              </a:spcBef>
              <a:buFont typeface="Wingdings" pitchFamily="2" charset="2"/>
              <a:buChar char="n"/>
            </a:pPr>
            <a:r>
              <a:rPr lang="zh-CN" altLang="en-US" sz="2200" b="1" dirty="0">
                <a:latin typeface="幼圆" pitchFamily="49" charset="-122"/>
                <a:ea typeface="幼圆" pitchFamily="49" charset="-122"/>
              </a:rPr>
              <a:t>数据库管理系统及相关软件</a:t>
            </a:r>
          </a:p>
          <a:p>
            <a:pPr>
              <a:lnSpc>
                <a:spcPct val="150000"/>
              </a:lnSpc>
              <a:spcBef>
                <a:spcPts val="1200"/>
              </a:spcBef>
              <a:buFont typeface="Wingdings" pitchFamily="2" charset="2"/>
              <a:buChar char="n"/>
            </a:pPr>
            <a:r>
              <a:rPr lang="zh-CN" altLang="en-US" sz="2200" b="1" dirty="0">
                <a:latin typeface="幼圆" pitchFamily="49" charset="-122"/>
                <a:ea typeface="幼圆" pitchFamily="49" charset="-122"/>
              </a:rPr>
              <a:t>数据库管理员</a:t>
            </a:r>
          </a:p>
          <a:p>
            <a:pPr>
              <a:lnSpc>
                <a:spcPct val="150000"/>
              </a:lnSpc>
              <a:spcBef>
                <a:spcPts val="1200"/>
              </a:spcBef>
              <a:buFont typeface="Wingdings" pitchFamily="2" charset="2"/>
              <a:buChar char="n"/>
            </a:pPr>
            <a:r>
              <a:rPr lang="zh-CN" altLang="en-US" sz="2200" b="1" dirty="0">
                <a:latin typeface="幼圆" pitchFamily="49" charset="-122"/>
                <a:ea typeface="幼圆" pitchFamily="49" charset="-122"/>
              </a:rPr>
              <a:t>用户</a:t>
            </a:r>
          </a:p>
        </p:txBody>
      </p:sp>
      <p:pic>
        <p:nvPicPr>
          <p:cNvPr id="142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814" y="987574"/>
            <a:ext cx="3915100"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1259632" y="51470"/>
            <a:ext cx="3729608" cy="6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zh-CN" altLang="en-US" sz="3200" dirty="0">
                <a:latin typeface="+mn-ea"/>
                <a:ea typeface="+mn-ea"/>
              </a:rPr>
              <a:t>数据库系统的组成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blinds(horizontal)">
                                      <p:cBhvr>
                                        <p:cTn id="7" dur="500"/>
                                        <p:tgtEl>
                                          <p:spTgt spid="14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4294967295"/>
          </p:nvPr>
        </p:nvSpPr>
        <p:spPr>
          <a:xfrm>
            <a:off x="1144080" y="915566"/>
            <a:ext cx="5804183" cy="4227934"/>
          </a:xfrm>
        </p:spPr>
        <p:txBody>
          <a:bodyPr>
            <a:normAutofit fontScale="92500" lnSpcReduction="10000"/>
          </a:bodyPr>
          <a:lstStyle/>
          <a:p>
            <a:pPr algn="just">
              <a:lnSpc>
                <a:spcPct val="130000"/>
              </a:lnSpc>
            </a:pPr>
            <a:r>
              <a:rPr lang="zh-CN" altLang="en-US" sz="2600" b="1" dirty="0">
                <a:latin typeface="黑体" pitchFamily="49" charset="-122"/>
                <a:ea typeface="黑体" pitchFamily="49" charset="-122"/>
              </a:rPr>
              <a:t>数据库系统对硬件资源的要求</a:t>
            </a:r>
          </a:p>
          <a:p>
            <a:pPr algn="just">
              <a:lnSpc>
                <a:spcPct val="130000"/>
              </a:lnSpc>
              <a:buFont typeface="Wingdings" pitchFamily="2" charset="2"/>
              <a:buNone/>
            </a:pPr>
            <a:r>
              <a:rPr lang="zh-CN" altLang="en-US" sz="2000" b="1" dirty="0" smtClean="0">
                <a:latin typeface="幼圆" pitchFamily="49" charset="-122"/>
                <a:ea typeface="幼圆" pitchFamily="49" charset="-122"/>
              </a:rPr>
              <a:t>(</a:t>
            </a:r>
            <a:r>
              <a:rPr lang="zh-CN" altLang="en-US" sz="2000" b="1" dirty="0">
                <a:latin typeface="幼圆" pitchFamily="49" charset="-122"/>
                <a:ea typeface="幼圆" pitchFamily="49" charset="-122"/>
              </a:rPr>
              <a:t>1) 足够大的内存</a:t>
            </a:r>
          </a:p>
          <a:p>
            <a:pPr lvl="2" algn="just">
              <a:lnSpc>
                <a:spcPct val="130000"/>
              </a:lnSpc>
            </a:pPr>
            <a:r>
              <a:rPr lang="zh-CN" altLang="en-US" sz="2000" b="1" dirty="0">
                <a:latin typeface="幼圆" pitchFamily="49" charset="-122"/>
                <a:ea typeface="幼圆" pitchFamily="49" charset="-122"/>
              </a:rPr>
              <a:t>操作系统</a:t>
            </a:r>
          </a:p>
          <a:p>
            <a:pPr lvl="2" algn="just">
              <a:lnSpc>
                <a:spcPct val="130000"/>
              </a:lnSpc>
            </a:pPr>
            <a:r>
              <a:rPr lang="zh-CN" altLang="en-US" sz="2000" b="1" dirty="0">
                <a:latin typeface="幼圆" pitchFamily="49" charset="-122"/>
                <a:ea typeface="幼圆" pitchFamily="49" charset="-122"/>
              </a:rPr>
              <a:t>DBMS的核心模块</a:t>
            </a:r>
          </a:p>
          <a:p>
            <a:pPr lvl="2" algn="just">
              <a:lnSpc>
                <a:spcPct val="130000"/>
              </a:lnSpc>
            </a:pPr>
            <a:r>
              <a:rPr lang="zh-CN" altLang="en-US" sz="2000" b="1" dirty="0">
                <a:latin typeface="幼圆" pitchFamily="49" charset="-122"/>
                <a:ea typeface="幼圆" pitchFamily="49" charset="-122"/>
              </a:rPr>
              <a:t>数据缓冲区</a:t>
            </a:r>
          </a:p>
          <a:p>
            <a:pPr lvl="2" algn="just">
              <a:lnSpc>
                <a:spcPct val="130000"/>
              </a:lnSpc>
            </a:pPr>
            <a:r>
              <a:rPr lang="zh-CN" altLang="en-US" sz="2000" b="1" dirty="0">
                <a:latin typeface="幼圆" pitchFamily="49" charset="-122"/>
                <a:ea typeface="幼圆" pitchFamily="49" charset="-122"/>
              </a:rPr>
              <a:t>应用程序</a:t>
            </a:r>
          </a:p>
          <a:p>
            <a:pPr algn="just">
              <a:lnSpc>
                <a:spcPct val="130000"/>
              </a:lnSpc>
              <a:buFont typeface="Wingdings" pitchFamily="2" charset="2"/>
              <a:buNone/>
            </a:pPr>
            <a:r>
              <a:rPr lang="zh-CN" altLang="en-US" sz="2000" b="1" dirty="0" smtClean="0">
                <a:latin typeface="幼圆" pitchFamily="49" charset="-122"/>
                <a:ea typeface="幼圆" pitchFamily="49" charset="-122"/>
              </a:rPr>
              <a:t>(</a:t>
            </a:r>
            <a:r>
              <a:rPr lang="zh-CN" altLang="en-US" sz="2000" b="1" dirty="0">
                <a:latin typeface="幼圆" pitchFamily="49" charset="-122"/>
                <a:ea typeface="幼圆" pitchFamily="49" charset="-122"/>
              </a:rPr>
              <a:t>2) 足够大的外存</a:t>
            </a:r>
          </a:p>
          <a:p>
            <a:pPr lvl="2" algn="just">
              <a:lnSpc>
                <a:spcPct val="130000"/>
              </a:lnSpc>
            </a:pPr>
            <a:r>
              <a:rPr lang="zh-CN" altLang="en-US" sz="2000" b="1" dirty="0">
                <a:latin typeface="幼圆" pitchFamily="49" charset="-122"/>
                <a:ea typeface="幼圆" pitchFamily="49" charset="-122"/>
              </a:rPr>
              <a:t> 磁盘或磁盘阵列     数据库</a:t>
            </a:r>
          </a:p>
          <a:p>
            <a:pPr lvl="2" algn="just">
              <a:lnSpc>
                <a:spcPct val="130000"/>
              </a:lnSpc>
            </a:pPr>
            <a:r>
              <a:rPr lang="zh-CN" altLang="en-US" sz="2000" b="1" dirty="0">
                <a:latin typeface="幼圆" pitchFamily="49" charset="-122"/>
                <a:ea typeface="幼圆" pitchFamily="49" charset="-122"/>
              </a:rPr>
              <a:t>光盘、磁带    数据备份</a:t>
            </a:r>
          </a:p>
          <a:p>
            <a:pPr algn="just">
              <a:lnSpc>
                <a:spcPct val="130000"/>
              </a:lnSpc>
              <a:buFont typeface="Wingdings" pitchFamily="2" charset="2"/>
              <a:buNone/>
            </a:pPr>
            <a:r>
              <a:rPr lang="zh-CN" altLang="en-US" sz="2000" b="1" dirty="0" smtClean="0">
                <a:latin typeface="幼圆" pitchFamily="49" charset="-122"/>
                <a:ea typeface="幼圆" pitchFamily="49" charset="-122"/>
              </a:rPr>
              <a:t>(</a:t>
            </a:r>
            <a:r>
              <a:rPr lang="zh-CN" altLang="en-US" sz="2000" b="1" dirty="0">
                <a:latin typeface="幼圆" pitchFamily="49" charset="-122"/>
                <a:ea typeface="幼圆" pitchFamily="49" charset="-122"/>
              </a:rPr>
              <a:t>3) 较高的通道能力，提高数据传送率</a:t>
            </a:r>
          </a:p>
        </p:txBody>
      </p:sp>
      <p:sp>
        <p:nvSpPr>
          <p:cNvPr id="4" name="Rectangle 4"/>
          <p:cNvSpPr>
            <a:spLocks noChangeArrowheads="1"/>
          </p:cNvSpPr>
          <p:nvPr/>
        </p:nvSpPr>
        <p:spPr bwMode="auto">
          <a:xfrm>
            <a:off x="1115616" y="86916"/>
            <a:ext cx="6336704" cy="6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zh-CN" altLang="en-US" sz="3200" dirty="0">
                <a:latin typeface="+mn-ea"/>
                <a:ea typeface="+mn-ea"/>
              </a:rPr>
              <a:t>数据库系统的</a:t>
            </a:r>
            <a:r>
              <a:rPr lang="zh-CN" altLang="en-US" sz="3200" dirty="0" smtClean="0">
                <a:latin typeface="+mn-ea"/>
                <a:ea typeface="+mn-ea"/>
              </a:rPr>
              <a:t>组成</a:t>
            </a:r>
            <a:r>
              <a:rPr lang="en-US" altLang="zh-CN" sz="3200" dirty="0" smtClean="0">
                <a:latin typeface="+mn-ea"/>
                <a:ea typeface="+mn-ea"/>
              </a:rPr>
              <a:t>—— </a:t>
            </a:r>
            <a:r>
              <a:rPr lang="zh-CN" altLang="en-US" sz="3200" dirty="0" smtClean="0">
                <a:latin typeface="+mn-ea"/>
                <a:ea typeface="+mn-ea"/>
              </a:rPr>
              <a:t>硬件</a:t>
            </a:r>
            <a:r>
              <a:rPr lang="zh-CN" altLang="en-US" sz="3200" dirty="0">
                <a:latin typeface="+mn-ea"/>
                <a:ea typeface="+mn-ea"/>
              </a:rPr>
              <a:t>平台</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4294967295"/>
          </p:nvPr>
        </p:nvSpPr>
        <p:spPr>
          <a:xfrm>
            <a:off x="1115616" y="987574"/>
            <a:ext cx="7200800" cy="3384376"/>
          </a:xfrm>
        </p:spPr>
        <p:txBody>
          <a:bodyPr/>
          <a:lstStyle/>
          <a:p>
            <a:pPr>
              <a:lnSpc>
                <a:spcPct val="120000"/>
              </a:lnSpc>
              <a:spcBef>
                <a:spcPct val="0"/>
              </a:spcBef>
              <a:buFont typeface="Wingdings" pitchFamily="2" charset="2"/>
              <a:buChar char="n"/>
            </a:pPr>
            <a:r>
              <a:rPr lang="zh-CN" altLang="en-US" sz="2800" b="1" dirty="0">
                <a:latin typeface="黑体" pitchFamily="49" charset="-122"/>
                <a:ea typeface="黑体" pitchFamily="49" charset="-122"/>
              </a:rPr>
              <a:t>数据库管理系统及相关软件</a:t>
            </a:r>
          </a:p>
          <a:p>
            <a:pPr>
              <a:lnSpc>
                <a:spcPct val="150000"/>
              </a:lnSpc>
              <a:spcBef>
                <a:spcPct val="0"/>
              </a:spcBef>
              <a:buFont typeface="Wingdings" pitchFamily="2" charset="2"/>
              <a:buChar char="Ø"/>
            </a:pPr>
            <a:r>
              <a:rPr lang="zh-CN" altLang="en-US" sz="2000" b="1" dirty="0">
                <a:latin typeface="幼圆" pitchFamily="49" charset="-122"/>
                <a:ea typeface="幼圆" pitchFamily="49" charset="-122"/>
              </a:rPr>
              <a:t>数据库管理系统（</a:t>
            </a:r>
            <a:r>
              <a:rPr lang="en-US" altLang="zh-CN" sz="2000" b="1" dirty="0">
                <a:latin typeface="幼圆" pitchFamily="49" charset="-122"/>
                <a:ea typeface="幼圆" pitchFamily="49" charset="-122"/>
              </a:rPr>
              <a:t>DBMS</a:t>
            </a:r>
            <a:r>
              <a:rPr lang="zh-CN" altLang="en-US" sz="2000" b="1" dirty="0">
                <a:latin typeface="幼圆" pitchFamily="49" charset="-122"/>
                <a:ea typeface="幼圆" pitchFamily="49" charset="-122"/>
              </a:rPr>
              <a:t>）是为数据库建立、使用和维护而配置的软件，是数据库系统的核心组成部分。</a:t>
            </a:r>
          </a:p>
          <a:p>
            <a:pPr>
              <a:lnSpc>
                <a:spcPct val="150000"/>
              </a:lnSpc>
              <a:spcBef>
                <a:spcPct val="0"/>
              </a:spcBef>
              <a:buFont typeface="Wingdings" pitchFamily="2" charset="2"/>
              <a:buChar char="Ø"/>
            </a:pPr>
            <a:r>
              <a:rPr lang="zh-CN" altLang="en-US" sz="2000" b="1" dirty="0">
                <a:latin typeface="幼圆" pitchFamily="49" charset="-122"/>
                <a:ea typeface="幼圆" pitchFamily="49" charset="-122"/>
              </a:rPr>
              <a:t>为满足自描述的需求，</a:t>
            </a:r>
            <a:r>
              <a:rPr lang="en-US" altLang="zh-CN" sz="2000" b="1" dirty="0">
                <a:latin typeface="幼圆" pitchFamily="49" charset="-122"/>
                <a:ea typeface="幼圆" pitchFamily="49" charset="-122"/>
              </a:rPr>
              <a:t>DBMS</a:t>
            </a:r>
            <a:r>
              <a:rPr lang="zh-CN" altLang="en-US" sz="2000" b="1" dirty="0">
                <a:latin typeface="幼圆" pitchFamily="49" charset="-122"/>
                <a:ea typeface="幼圆" pitchFamily="49" charset="-122"/>
              </a:rPr>
              <a:t>还要存储元数据，也就是关于数据的数据。</a:t>
            </a:r>
          </a:p>
          <a:p>
            <a:pPr>
              <a:lnSpc>
                <a:spcPct val="150000"/>
              </a:lnSpc>
              <a:spcBef>
                <a:spcPct val="0"/>
              </a:spcBef>
              <a:buFont typeface="Wingdings" pitchFamily="2" charset="2"/>
              <a:buChar char="Ø"/>
            </a:pPr>
            <a:r>
              <a:rPr lang="zh-CN" altLang="en-US" sz="2000" b="1" dirty="0">
                <a:latin typeface="幼圆" pitchFamily="49" charset="-122"/>
                <a:ea typeface="幼圆" pitchFamily="49" charset="-122"/>
              </a:rPr>
              <a:t>此外支持数据库管理系统运行的操作系统、系统开发软件都是系统软件的组成。</a:t>
            </a:r>
          </a:p>
        </p:txBody>
      </p:sp>
      <p:sp>
        <p:nvSpPr>
          <p:cNvPr id="4" name="Rectangle 4"/>
          <p:cNvSpPr>
            <a:spLocks noChangeArrowheads="1"/>
          </p:cNvSpPr>
          <p:nvPr/>
        </p:nvSpPr>
        <p:spPr bwMode="auto">
          <a:xfrm>
            <a:off x="1115616" y="86916"/>
            <a:ext cx="5544616" cy="6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zh-CN" altLang="en-US" sz="3200" dirty="0">
                <a:latin typeface="+mn-ea"/>
                <a:ea typeface="+mn-ea"/>
              </a:rPr>
              <a:t>数据库系统的</a:t>
            </a:r>
            <a:r>
              <a:rPr lang="zh-CN" altLang="en-US" sz="3200" dirty="0" smtClean="0">
                <a:latin typeface="+mn-ea"/>
                <a:ea typeface="+mn-ea"/>
              </a:rPr>
              <a:t>组成</a:t>
            </a:r>
            <a:r>
              <a:rPr lang="en-US" altLang="zh-CN" sz="3200" dirty="0" smtClean="0">
                <a:latin typeface="+mn-ea"/>
                <a:ea typeface="+mn-ea"/>
              </a:rPr>
              <a:t>—— </a:t>
            </a:r>
            <a:r>
              <a:rPr lang="zh-CN" altLang="en-US" sz="3200" dirty="0" smtClean="0">
                <a:latin typeface="+mn-ea"/>
                <a:ea typeface="+mn-ea"/>
              </a:rPr>
              <a:t>软件</a:t>
            </a:r>
            <a:endParaRPr lang="zh-CN" altLang="en-US" sz="3200" dirty="0">
              <a:latin typeface="+mn-ea"/>
              <a:ea typeface="+mn-ea"/>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4294967295"/>
          </p:nvPr>
        </p:nvSpPr>
        <p:spPr>
          <a:xfrm>
            <a:off x="1331640" y="1059582"/>
            <a:ext cx="5149304" cy="2934890"/>
          </a:xfrm>
        </p:spPr>
        <p:txBody>
          <a:bodyPr>
            <a:normAutofit/>
          </a:bodyPr>
          <a:lstStyle/>
          <a:p>
            <a:pPr algn="just">
              <a:lnSpc>
                <a:spcPct val="140000"/>
              </a:lnSpc>
            </a:pPr>
            <a:r>
              <a:rPr lang="zh-CN" altLang="en-US" sz="2800" b="1" dirty="0">
                <a:latin typeface="幼圆" pitchFamily="49" charset="-122"/>
                <a:ea typeface="幼圆" pitchFamily="49" charset="-122"/>
              </a:rPr>
              <a:t>数据库管理员</a:t>
            </a:r>
          </a:p>
          <a:p>
            <a:pPr algn="just">
              <a:lnSpc>
                <a:spcPct val="140000"/>
              </a:lnSpc>
            </a:pPr>
            <a:r>
              <a:rPr lang="zh-CN" altLang="en-US" sz="2800" b="1" dirty="0">
                <a:latin typeface="幼圆" pitchFamily="49" charset="-122"/>
                <a:ea typeface="幼圆" pitchFamily="49" charset="-122"/>
              </a:rPr>
              <a:t>系统分析员和数据库设计人员</a:t>
            </a:r>
          </a:p>
          <a:p>
            <a:pPr algn="just">
              <a:lnSpc>
                <a:spcPct val="140000"/>
              </a:lnSpc>
            </a:pPr>
            <a:r>
              <a:rPr lang="zh-CN" altLang="en-US" sz="2800" b="1" dirty="0">
                <a:latin typeface="幼圆" pitchFamily="49" charset="-122"/>
                <a:ea typeface="幼圆" pitchFamily="49" charset="-122"/>
              </a:rPr>
              <a:t>应用程序员</a:t>
            </a:r>
          </a:p>
          <a:p>
            <a:pPr algn="just">
              <a:lnSpc>
                <a:spcPct val="140000"/>
              </a:lnSpc>
            </a:pPr>
            <a:r>
              <a:rPr lang="zh-CN" altLang="en-US" sz="2800" b="1" dirty="0">
                <a:latin typeface="幼圆" pitchFamily="49" charset="-122"/>
                <a:ea typeface="幼圆" pitchFamily="49" charset="-122"/>
              </a:rPr>
              <a:t>用户</a:t>
            </a:r>
          </a:p>
        </p:txBody>
      </p:sp>
      <p:sp>
        <p:nvSpPr>
          <p:cNvPr id="4" name="Rectangle 4"/>
          <p:cNvSpPr>
            <a:spLocks noChangeArrowheads="1"/>
          </p:cNvSpPr>
          <p:nvPr/>
        </p:nvSpPr>
        <p:spPr bwMode="auto">
          <a:xfrm>
            <a:off x="1115616" y="86916"/>
            <a:ext cx="6336704" cy="6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zh-CN" altLang="en-US" sz="3200" dirty="0">
                <a:latin typeface="+mn-ea"/>
                <a:ea typeface="+mn-ea"/>
              </a:rPr>
              <a:t>数据库系统的</a:t>
            </a:r>
            <a:r>
              <a:rPr lang="zh-CN" altLang="en-US" sz="3200" dirty="0" smtClean="0">
                <a:latin typeface="+mn-ea"/>
                <a:ea typeface="+mn-ea"/>
              </a:rPr>
              <a:t>组成</a:t>
            </a:r>
            <a:r>
              <a:rPr lang="en-US" altLang="zh-CN" sz="3200" dirty="0" smtClean="0">
                <a:latin typeface="+mn-ea"/>
                <a:ea typeface="+mn-ea"/>
              </a:rPr>
              <a:t>—— </a:t>
            </a:r>
            <a:r>
              <a:rPr lang="zh-CN" altLang="en-US" sz="3200" dirty="0" smtClean="0">
                <a:latin typeface="+mn-ea"/>
                <a:ea typeface="+mn-ea"/>
              </a:rPr>
              <a:t>人员</a:t>
            </a:r>
            <a:endParaRPr lang="zh-CN" altLang="en-US" sz="3200" dirty="0">
              <a:latin typeface="+mn-ea"/>
              <a:ea typeface="+mn-ea"/>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5" name="Picture 3" descr="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936" y="1779662"/>
            <a:ext cx="6314546"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6" name="Rectangle 4"/>
          <p:cNvSpPr>
            <a:spLocks noChangeArrowheads="1"/>
          </p:cNvSpPr>
          <p:nvPr/>
        </p:nvSpPr>
        <p:spPr bwMode="auto">
          <a:xfrm>
            <a:off x="971600" y="1059582"/>
            <a:ext cx="7776864" cy="4308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Clr>
                <a:schemeClr val="accent1"/>
              </a:buClr>
              <a:buFont typeface="Wingdings" pitchFamily="2" charset="2"/>
              <a:buChar char="v"/>
            </a:pPr>
            <a:r>
              <a:rPr lang="zh-CN" altLang="en-US" sz="2200" dirty="0">
                <a:latin typeface="+mj-ea"/>
                <a:ea typeface="+mj-ea"/>
              </a:rPr>
              <a:t>不同的人员涉及不同的数据抽象级别，具有不同的</a:t>
            </a:r>
            <a:r>
              <a:rPr lang="zh-CN" altLang="en-US" sz="2200" dirty="0" smtClean="0">
                <a:latin typeface="+mj-ea"/>
                <a:ea typeface="+mj-ea"/>
              </a:rPr>
              <a:t>数据视图</a:t>
            </a:r>
            <a:endParaRPr lang="zh-CN" altLang="en-US" sz="2200" dirty="0">
              <a:latin typeface="+mj-ea"/>
              <a:ea typeface="+mj-ea"/>
            </a:endParaRPr>
          </a:p>
        </p:txBody>
      </p:sp>
      <p:sp>
        <p:nvSpPr>
          <p:cNvPr id="5" name="Rectangle 4"/>
          <p:cNvSpPr>
            <a:spLocks noChangeArrowheads="1"/>
          </p:cNvSpPr>
          <p:nvPr/>
        </p:nvSpPr>
        <p:spPr bwMode="auto">
          <a:xfrm>
            <a:off x="1115616" y="86916"/>
            <a:ext cx="6336704" cy="6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zh-CN" altLang="en-US" sz="3200" dirty="0">
                <a:latin typeface="+mn-ea"/>
                <a:ea typeface="+mn-ea"/>
              </a:rPr>
              <a:t>数据库系统的</a:t>
            </a:r>
            <a:r>
              <a:rPr lang="zh-CN" altLang="en-US" sz="3200" dirty="0" smtClean="0">
                <a:latin typeface="+mn-ea"/>
                <a:ea typeface="+mn-ea"/>
              </a:rPr>
              <a:t>组成</a:t>
            </a:r>
            <a:r>
              <a:rPr lang="en-US" altLang="zh-CN" sz="3200" dirty="0" smtClean="0">
                <a:latin typeface="+mn-ea"/>
                <a:ea typeface="+mn-ea"/>
              </a:rPr>
              <a:t>—— </a:t>
            </a:r>
            <a:r>
              <a:rPr lang="zh-CN" altLang="en-US" sz="3200" dirty="0" smtClean="0">
                <a:latin typeface="+mn-ea"/>
                <a:ea typeface="+mn-ea"/>
              </a:rPr>
              <a:t>人员</a:t>
            </a:r>
            <a:endParaRPr lang="zh-CN" altLang="en-US" sz="3200" dirty="0">
              <a:latin typeface="+mn-ea"/>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noChangeArrowheads="1"/>
          </p:cNvSpPr>
          <p:nvPr>
            <p:ph idx="4294967295"/>
          </p:nvPr>
        </p:nvSpPr>
        <p:spPr>
          <a:xfrm>
            <a:off x="934467" y="915566"/>
            <a:ext cx="8174037" cy="4060825"/>
          </a:xfrm>
          <a:prstGeom prst="rect">
            <a:avLst/>
          </a:prstGeom>
          <a:ln/>
        </p:spPr>
        <p:txBody>
          <a:bodyPr>
            <a:noAutofit/>
          </a:bodyPr>
          <a:lstStyle/>
          <a:p>
            <a:pPr>
              <a:buFont typeface="Wingdings" pitchFamily="2" charset="2"/>
              <a:buChar char="Ø"/>
            </a:pPr>
            <a:r>
              <a:rPr lang="zh-CN" altLang="en-US" sz="2600" b="1" dirty="0">
                <a:latin typeface="华文中宋" pitchFamily="2" charset="-122"/>
                <a:ea typeface="黑体" pitchFamily="2" charset="-122"/>
              </a:rPr>
              <a:t>数据库的地位</a:t>
            </a:r>
          </a:p>
          <a:p>
            <a:pPr>
              <a:lnSpc>
                <a:spcPct val="120000"/>
              </a:lnSpc>
              <a:spcBef>
                <a:spcPct val="50000"/>
              </a:spcBef>
              <a:buFont typeface="Wingdings" pitchFamily="2" charset="2"/>
              <a:buChar char="n"/>
            </a:pPr>
            <a:r>
              <a:rPr lang="zh-CN" altLang="en-US" sz="2000" b="0" dirty="0">
                <a:latin typeface="幼圆" pitchFamily="49" charset="-122"/>
                <a:ea typeface="幼圆" pitchFamily="49" charset="-122"/>
              </a:rPr>
              <a:t>数据库技术产生于六十年代末，是数据管理的最新技术，是计算机科学的重要分支。</a:t>
            </a:r>
          </a:p>
          <a:p>
            <a:pPr>
              <a:lnSpc>
                <a:spcPct val="120000"/>
              </a:lnSpc>
              <a:spcBef>
                <a:spcPct val="50000"/>
              </a:spcBef>
              <a:buFont typeface="Wingdings" pitchFamily="2" charset="2"/>
              <a:buChar char="n"/>
            </a:pPr>
            <a:r>
              <a:rPr lang="zh-CN" altLang="en-US" sz="2000" b="0" dirty="0">
                <a:latin typeface="幼圆" pitchFamily="49" charset="-122"/>
                <a:ea typeface="幼圆" pitchFamily="49" charset="-122"/>
              </a:rPr>
              <a:t>数据库技术是信息系统的核心和基础，它的出现极大地促进了计算机应用向各行各业的渗透。</a:t>
            </a:r>
          </a:p>
          <a:p>
            <a:pPr>
              <a:lnSpc>
                <a:spcPct val="120000"/>
              </a:lnSpc>
              <a:spcBef>
                <a:spcPct val="50000"/>
              </a:spcBef>
              <a:buFont typeface="Wingdings" pitchFamily="2" charset="2"/>
              <a:buChar char="n"/>
            </a:pPr>
            <a:r>
              <a:rPr lang="zh-CN" altLang="en-US" sz="2000" b="0" dirty="0">
                <a:latin typeface="幼圆" pitchFamily="49" charset="-122"/>
                <a:ea typeface="幼圆" pitchFamily="49" charset="-122"/>
              </a:rPr>
              <a:t>由于数据库系统具有</a:t>
            </a:r>
            <a:r>
              <a:rPr lang="zh-CN" altLang="en-US" sz="2000" dirty="0">
                <a:solidFill>
                  <a:srgbClr val="0066FF"/>
                </a:solidFill>
                <a:latin typeface="幼圆" pitchFamily="49" charset="-122"/>
                <a:ea typeface="幼圆" pitchFamily="49" charset="-122"/>
              </a:rPr>
              <a:t>数据结构化、最低冗余度、较高的程序与数据独立性</a:t>
            </a:r>
            <a:r>
              <a:rPr lang="zh-CN" altLang="en-US" sz="2000" b="0" dirty="0">
                <a:latin typeface="幼圆" pitchFamily="49" charset="-122"/>
                <a:ea typeface="幼圆" pitchFamily="49" charset="-122"/>
              </a:rPr>
              <a:t>等优点，较大的信息管理系统都是以数据库作为基础的。</a:t>
            </a:r>
          </a:p>
          <a:p>
            <a:pPr>
              <a:lnSpc>
                <a:spcPct val="120000"/>
              </a:lnSpc>
              <a:spcBef>
                <a:spcPct val="50000"/>
              </a:spcBef>
              <a:buFont typeface="Wingdings" pitchFamily="2" charset="2"/>
              <a:buChar char="n"/>
            </a:pPr>
            <a:r>
              <a:rPr lang="zh-CN" altLang="en-US" sz="2000" b="0" dirty="0">
                <a:latin typeface="幼圆" pitchFamily="49" charset="-122"/>
                <a:ea typeface="幼圆" pitchFamily="49" charset="-122"/>
              </a:rPr>
              <a:t>数据库的建设规模、数据库信息量的大小和使用频度已成为衡量一个国家信息化程度的重要标</a:t>
            </a:r>
          </a:p>
        </p:txBody>
      </p:sp>
      <p:sp>
        <p:nvSpPr>
          <p:cNvPr id="6" name="标题 1"/>
          <p:cNvSpPr txBox="1">
            <a:spLocks noChangeArrowheads="1"/>
          </p:cNvSpPr>
          <p:nvPr/>
        </p:nvSpPr>
        <p:spPr bwMode="auto">
          <a:xfrm>
            <a:off x="1187624" y="123478"/>
            <a:ext cx="4176464" cy="6500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b="1" dirty="0" smtClean="0">
                <a:solidFill>
                  <a:srgbClr val="434342"/>
                </a:solidFill>
                <a:latin typeface="Franklin Gothic Book"/>
              </a:rPr>
              <a:t>绪论</a:t>
            </a:r>
            <a:r>
              <a:rPr lang="zh-CN" altLang="en-US" sz="3200" b="1" dirty="0" smtClean="0">
                <a:solidFill>
                  <a:srgbClr val="434342"/>
                </a:solidFill>
                <a:latin typeface="Franklin Gothic Book"/>
              </a:rPr>
              <a:t> </a:t>
            </a:r>
            <a:r>
              <a:rPr lang="en-US" altLang="zh-CN" sz="3200" b="1" dirty="0" smtClean="0">
                <a:solidFill>
                  <a:srgbClr val="434342"/>
                </a:solidFill>
                <a:latin typeface="Franklin Gothic Book"/>
              </a:rPr>
              <a:t>——</a:t>
            </a:r>
            <a:r>
              <a:rPr lang="zh-CN" altLang="en-US" sz="3200" b="1" dirty="0" smtClean="0">
                <a:solidFill>
                  <a:srgbClr val="434342"/>
                </a:solidFill>
                <a:latin typeface="Franklin Gothic Book"/>
              </a:rPr>
              <a:t> </a:t>
            </a:r>
            <a:r>
              <a:rPr lang="zh-CN" altLang="en-US" dirty="0" smtClean="0">
                <a:solidFill>
                  <a:srgbClr val="434342"/>
                </a:solidFill>
                <a:latin typeface="+mn-ea"/>
                <a:ea typeface="+mn-ea"/>
              </a:rPr>
              <a:t>课程介绍</a:t>
            </a:r>
            <a:endParaRPr lang="zh-CN" altLang="en-US" sz="2400" dirty="0">
              <a:latin typeface="+mn-ea"/>
              <a:ea typeface="+mn-ea"/>
            </a:endParaRPr>
          </a:p>
        </p:txBody>
      </p:sp>
      <p:sp>
        <p:nvSpPr>
          <p:cNvPr id="7" name="椭圆 6"/>
          <p:cNvSpPr/>
          <p:nvPr/>
        </p:nvSpPr>
        <p:spPr>
          <a:xfrm>
            <a:off x="467544" y="161493"/>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fade">
                                      <p:cBhvr>
                                        <p:cTn id="7" dur="1000"/>
                                        <p:tgtEl>
                                          <p:spTgt spid="18435">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Effect transition="in" filter="fade">
                                      <p:cBhvr>
                                        <p:cTn id="11" dur="1000"/>
                                        <p:tgtEl>
                                          <p:spTgt spid="18435">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Effect transition="in" filter="fade">
                                      <p:cBhvr>
                                        <p:cTn id="15" dur="1000"/>
                                        <p:tgtEl>
                                          <p:spTgt spid="18435">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fade">
                                      <p:cBhvr>
                                        <p:cTn id="19" dur="10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8"/>
          <p:cNvSpPr>
            <a:spLocks noGrp="1" noChangeArrowheads="1"/>
          </p:cNvSpPr>
          <p:nvPr>
            <p:ph idx="4294967295"/>
          </p:nvPr>
        </p:nvSpPr>
        <p:spPr>
          <a:xfrm>
            <a:off x="1270040" y="123478"/>
            <a:ext cx="5087494" cy="576064"/>
          </a:xfrm>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marL="0" lvl="1" indent="0">
              <a:lnSpc>
                <a:spcPct val="110000"/>
              </a:lnSpc>
              <a:buClr>
                <a:srgbClr val="FF0000"/>
              </a:buClr>
              <a:buNone/>
            </a:pPr>
            <a:r>
              <a:rPr lang="zh-CN" altLang="en-US" sz="3200" dirty="0">
                <a:latin typeface="+mn-ea"/>
              </a:rPr>
              <a:t>用户访问数据库的过程</a:t>
            </a:r>
          </a:p>
        </p:txBody>
      </p:sp>
      <p:grpSp>
        <p:nvGrpSpPr>
          <p:cNvPr id="147459" name="Group 3"/>
          <p:cNvGrpSpPr>
            <a:grpSpLocks/>
          </p:cNvGrpSpPr>
          <p:nvPr/>
        </p:nvGrpSpPr>
        <p:grpSpPr bwMode="auto">
          <a:xfrm>
            <a:off x="971553" y="1168005"/>
            <a:ext cx="7560887" cy="3780009"/>
            <a:chOff x="0" y="0"/>
            <a:chExt cx="4491" cy="2813"/>
          </a:xfrm>
        </p:grpSpPr>
        <p:sp>
          <p:nvSpPr>
            <p:cNvPr id="147460" name="AutoShape 6"/>
            <p:cNvSpPr>
              <a:spLocks noChangeAspect="1" noChangeArrowheads="1" noTextEdit="1"/>
            </p:cNvSpPr>
            <p:nvPr/>
          </p:nvSpPr>
          <p:spPr bwMode="auto">
            <a:xfrm>
              <a:off x="0" y="0"/>
              <a:ext cx="4491" cy="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461" name="Rectangle 8"/>
            <p:cNvSpPr>
              <a:spLocks noChangeArrowheads="1"/>
            </p:cNvSpPr>
            <p:nvPr/>
          </p:nvSpPr>
          <p:spPr bwMode="auto">
            <a:xfrm>
              <a:off x="23" y="23"/>
              <a:ext cx="1035" cy="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62" name="Rectangle 9"/>
            <p:cNvSpPr>
              <a:spLocks noChangeArrowheads="1"/>
            </p:cNvSpPr>
            <p:nvPr/>
          </p:nvSpPr>
          <p:spPr bwMode="auto">
            <a:xfrm>
              <a:off x="23" y="23"/>
              <a:ext cx="1035" cy="516"/>
            </a:xfrm>
            <a:prstGeom prst="rect">
              <a:avLst/>
            </a:pr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463" name="Rectangle 10"/>
            <p:cNvSpPr>
              <a:spLocks noChangeArrowheads="1"/>
            </p:cNvSpPr>
            <p:nvPr/>
          </p:nvSpPr>
          <p:spPr bwMode="auto">
            <a:xfrm>
              <a:off x="161" y="199"/>
              <a:ext cx="71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pitchFamily="2" charset="-122"/>
                </a:rPr>
                <a:t>应用程序</a:t>
              </a:r>
              <a:r>
                <a:rPr lang="en-US" altLang="zh-CN" b="1">
                  <a:latin typeface="宋体" pitchFamily="2" charset="-122"/>
                </a:rPr>
                <a:t>1</a:t>
              </a:r>
              <a:endParaRPr lang="en-US" altLang="zh-CN" sz="1800" b="1"/>
            </a:p>
          </p:txBody>
        </p:sp>
        <p:sp>
          <p:nvSpPr>
            <p:cNvPr id="147464" name="Rectangle 11"/>
            <p:cNvSpPr>
              <a:spLocks noChangeArrowheads="1"/>
            </p:cNvSpPr>
            <p:nvPr/>
          </p:nvSpPr>
          <p:spPr bwMode="auto">
            <a:xfrm>
              <a:off x="23" y="539"/>
              <a:ext cx="1035" cy="4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65" name="Rectangle 12"/>
            <p:cNvSpPr>
              <a:spLocks noChangeArrowheads="1"/>
            </p:cNvSpPr>
            <p:nvPr/>
          </p:nvSpPr>
          <p:spPr bwMode="auto">
            <a:xfrm>
              <a:off x="23" y="539"/>
              <a:ext cx="1035" cy="422"/>
            </a:xfrm>
            <a:prstGeom prst="rect">
              <a:avLst/>
            </a:pr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466" name="Rectangle 13"/>
            <p:cNvSpPr>
              <a:spLocks noChangeArrowheads="1"/>
            </p:cNvSpPr>
            <p:nvPr/>
          </p:nvSpPr>
          <p:spPr bwMode="auto">
            <a:xfrm>
              <a:off x="124" y="658"/>
              <a:ext cx="78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pitchFamily="2" charset="-122"/>
                </a:rPr>
                <a:t>程序工作区</a:t>
              </a:r>
              <a:endParaRPr lang="zh-CN" altLang="en-US" sz="1800" b="1"/>
            </a:p>
          </p:txBody>
        </p:sp>
        <p:sp>
          <p:nvSpPr>
            <p:cNvPr id="147467" name="Rectangle 14"/>
            <p:cNvSpPr>
              <a:spLocks noChangeArrowheads="1"/>
            </p:cNvSpPr>
            <p:nvPr/>
          </p:nvSpPr>
          <p:spPr bwMode="auto">
            <a:xfrm>
              <a:off x="1911" y="2427"/>
              <a:ext cx="823"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68" name="Rectangle 15"/>
            <p:cNvSpPr>
              <a:spLocks noChangeArrowheads="1"/>
            </p:cNvSpPr>
            <p:nvPr/>
          </p:nvSpPr>
          <p:spPr bwMode="auto">
            <a:xfrm>
              <a:off x="1911" y="2427"/>
              <a:ext cx="823" cy="329"/>
            </a:xfrm>
            <a:prstGeom prst="rect">
              <a:avLst/>
            </a:pr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469" name="Rectangle 16"/>
            <p:cNvSpPr>
              <a:spLocks noChangeArrowheads="1"/>
            </p:cNvSpPr>
            <p:nvPr/>
          </p:nvSpPr>
          <p:spPr bwMode="auto">
            <a:xfrm>
              <a:off x="1985" y="2505"/>
              <a:ext cx="63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pitchFamily="2" charset="-122"/>
                </a:rPr>
                <a:t>操作系统</a:t>
              </a:r>
              <a:endParaRPr lang="zh-CN" altLang="en-US" sz="1800" b="1"/>
            </a:p>
          </p:txBody>
        </p:sp>
        <p:sp>
          <p:nvSpPr>
            <p:cNvPr id="147470" name="Rectangle 17"/>
            <p:cNvSpPr>
              <a:spLocks noChangeArrowheads="1"/>
            </p:cNvSpPr>
            <p:nvPr/>
          </p:nvSpPr>
          <p:spPr bwMode="auto">
            <a:xfrm>
              <a:off x="3645" y="47"/>
              <a:ext cx="824"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71" name="Rectangle 18"/>
            <p:cNvSpPr>
              <a:spLocks noChangeArrowheads="1"/>
            </p:cNvSpPr>
            <p:nvPr/>
          </p:nvSpPr>
          <p:spPr bwMode="auto">
            <a:xfrm>
              <a:off x="3645" y="47"/>
              <a:ext cx="824" cy="656"/>
            </a:xfrm>
            <a:prstGeom prst="rect">
              <a:avLst/>
            </a:pr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472" name="Rectangle 19"/>
            <p:cNvSpPr>
              <a:spLocks noChangeArrowheads="1"/>
            </p:cNvSpPr>
            <p:nvPr/>
          </p:nvSpPr>
          <p:spPr bwMode="auto">
            <a:xfrm>
              <a:off x="3684" y="186"/>
              <a:ext cx="71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pitchFamily="2" charset="-122"/>
                </a:rPr>
                <a:t>应用程序</a:t>
              </a:r>
              <a:r>
                <a:rPr lang="en-US" altLang="zh-CN" b="1">
                  <a:latin typeface="宋体" pitchFamily="2" charset="-122"/>
                </a:rPr>
                <a:t>1</a:t>
              </a:r>
              <a:endParaRPr lang="en-US" altLang="zh-CN" sz="1800" b="1"/>
            </a:p>
          </p:txBody>
        </p:sp>
        <p:sp>
          <p:nvSpPr>
            <p:cNvPr id="147473" name="Rectangle 20"/>
            <p:cNvSpPr>
              <a:spLocks noChangeArrowheads="1"/>
            </p:cNvSpPr>
            <p:nvPr/>
          </p:nvSpPr>
          <p:spPr bwMode="auto">
            <a:xfrm>
              <a:off x="3807" y="385"/>
              <a:ext cx="4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pitchFamily="2" charset="-122"/>
                </a:rPr>
                <a:t>外模式</a:t>
              </a:r>
              <a:endParaRPr lang="zh-CN" altLang="en-US" sz="1800" b="1"/>
            </a:p>
          </p:txBody>
        </p:sp>
        <p:sp>
          <p:nvSpPr>
            <p:cNvPr id="147474" name="Rectangle 21"/>
            <p:cNvSpPr>
              <a:spLocks noChangeArrowheads="1"/>
            </p:cNvSpPr>
            <p:nvPr/>
          </p:nvSpPr>
          <p:spPr bwMode="auto">
            <a:xfrm>
              <a:off x="70" y="1888"/>
              <a:ext cx="941" cy="3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75" name="Rectangle 22"/>
            <p:cNvSpPr>
              <a:spLocks noChangeArrowheads="1"/>
            </p:cNvSpPr>
            <p:nvPr/>
          </p:nvSpPr>
          <p:spPr bwMode="auto">
            <a:xfrm>
              <a:off x="70" y="1888"/>
              <a:ext cx="941" cy="328"/>
            </a:xfrm>
            <a:prstGeom prst="rect">
              <a:avLst/>
            </a:pr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476" name="Rectangle 23"/>
            <p:cNvSpPr>
              <a:spLocks noChangeArrowheads="1"/>
            </p:cNvSpPr>
            <p:nvPr/>
          </p:nvSpPr>
          <p:spPr bwMode="auto">
            <a:xfrm>
              <a:off x="124" y="1960"/>
              <a:ext cx="78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pitchFamily="2" charset="-122"/>
                </a:rPr>
                <a:t>系统缓冲区</a:t>
              </a:r>
              <a:endParaRPr lang="zh-CN" altLang="en-US" sz="1800" b="1"/>
            </a:p>
          </p:txBody>
        </p:sp>
        <p:sp>
          <p:nvSpPr>
            <p:cNvPr id="147477" name="Rectangle 24"/>
            <p:cNvSpPr>
              <a:spLocks noChangeArrowheads="1"/>
            </p:cNvSpPr>
            <p:nvPr/>
          </p:nvSpPr>
          <p:spPr bwMode="auto">
            <a:xfrm>
              <a:off x="3645" y="1571"/>
              <a:ext cx="824"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78" name="Rectangle 25"/>
            <p:cNvSpPr>
              <a:spLocks noChangeArrowheads="1"/>
            </p:cNvSpPr>
            <p:nvPr/>
          </p:nvSpPr>
          <p:spPr bwMode="auto">
            <a:xfrm>
              <a:off x="3645" y="1571"/>
              <a:ext cx="824" cy="329"/>
            </a:xfrm>
            <a:prstGeom prst="rect">
              <a:avLst/>
            </a:pr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479" name="Rectangle 26"/>
            <p:cNvSpPr>
              <a:spLocks noChangeArrowheads="1"/>
            </p:cNvSpPr>
            <p:nvPr/>
          </p:nvSpPr>
          <p:spPr bwMode="auto">
            <a:xfrm>
              <a:off x="3721" y="1650"/>
              <a:ext cx="63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latin typeface="宋体" pitchFamily="2" charset="-122"/>
                </a:rPr>
                <a:t>物理模式</a:t>
              </a:r>
              <a:endParaRPr lang="zh-CN" altLang="en-US" sz="1800" b="1" dirty="0"/>
            </a:p>
          </p:txBody>
        </p:sp>
        <p:sp>
          <p:nvSpPr>
            <p:cNvPr id="147480" name="Rectangle 27"/>
            <p:cNvSpPr>
              <a:spLocks noChangeArrowheads="1"/>
            </p:cNvSpPr>
            <p:nvPr/>
          </p:nvSpPr>
          <p:spPr bwMode="auto">
            <a:xfrm>
              <a:off x="3645" y="1032"/>
              <a:ext cx="824" cy="3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81" name="Rectangle 28"/>
            <p:cNvSpPr>
              <a:spLocks noChangeArrowheads="1"/>
            </p:cNvSpPr>
            <p:nvPr/>
          </p:nvSpPr>
          <p:spPr bwMode="auto">
            <a:xfrm>
              <a:off x="3645" y="1032"/>
              <a:ext cx="824" cy="328"/>
            </a:xfrm>
            <a:prstGeom prst="rect">
              <a:avLst/>
            </a:pr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482" name="Rectangle 29"/>
            <p:cNvSpPr>
              <a:spLocks noChangeArrowheads="1"/>
            </p:cNvSpPr>
            <p:nvPr/>
          </p:nvSpPr>
          <p:spPr bwMode="auto">
            <a:xfrm>
              <a:off x="3721" y="1104"/>
              <a:ext cx="63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pitchFamily="2" charset="-122"/>
                </a:rPr>
                <a:t>概念模式</a:t>
              </a:r>
              <a:endParaRPr lang="zh-CN" altLang="en-US" sz="1800" b="1"/>
            </a:p>
          </p:txBody>
        </p:sp>
        <p:sp>
          <p:nvSpPr>
            <p:cNvPr id="147483" name="Freeform 30"/>
            <p:cNvSpPr>
              <a:spLocks/>
            </p:cNvSpPr>
            <p:nvPr/>
          </p:nvSpPr>
          <p:spPr bwMode="auto">
            <a:xfrm>
              <a:off x="23" y="2326"/>
              <a:ext cx="1070" cy="481"/>
            </a:xfrm>
            <a:custGeom>
              <a:avLst/>
              <a:gdLst>
                <a:gd name="T0" fmla="*/ 0 w 1380"/>
                <a:gd name="T1" fmla="*/ 193 h 621"/>
                <a:gd name="T2" fmla="*/ 0 w 1380"/>
                <a:gd name="T3" fmla="*/ 31 h 621"/>
                <a:gd name="T4" fmla="*/ 499 w 1380"/>
                <a:gd name="T5" fmla="*/ 31 h 621"/>
                <a:gd name="T6" fmla="*/ 499 w 1380"/>
                <a:gd name="T7" fmla="*/ 31 h 621"/>
                <a:gd name="T8" fmla="*/ 499 w 1380"/>
                <a:gd name="T9" fmla="*/ 193 h 621"/>
                <a:gd name="T10" fmla="*/ 0 w 1380"/>
                <a:gd name="T11" fmla="*/ 193 h 621"/>
                <a:gd name="T12" fmla="*/ 0 60000 65536"/>
                <a:gd name="T13" fmla="*/ 0 60000 65536"/>
                <a:gd name="T14" fmla="*/ 0 60000 65536"/>
                <a:gd name="T15" fmla="*/ 0 60000 65536"/>
                <a:gd name="T16" fmla="*/ 0 60000 65536"/>
                <a:gd name="T17" fmla="*/ 0 60000 65536"/>
                <a:gd name="T18" fmla="*/ 0 w 1380"/>
                <a:gd name="T19" fmla="*/ 0 h 621"/>
                <a:gd name="T20" fmla="*/ 1380 w 1380"/>
                <a:gd name="T21" fmla="*/ 621 h 621"/>
              </a:gdLst>
              <a:ahLst/>
              <a:cxnLst>
                <a:cxn ang="T12">
                  <a:pos x="T0" y="T1"/>
                </a:cxn>
                <a:cxn ang="T13">
                  <a:pos x="T2" y="T3"/>
                </a:cxn>
                <a:cxn ang="T14">
                  <a:pos x="T4" y="T5"/>
                </a:cxn>
                <a:cxn ang="T15">
                  <a:pos x="T6" y="T7"/>
                </a:cxn>
                <a:cxn ang="T16">
                  <a:pos x="T8" y="T9"/>
                </a:cxn>
                <a:cxn ang="T17">
                  <a:pos x="T10" y="T11"/>
                </a:cxn>
              </a:cxnLst>
              <a:rect l="T18" t="T19" r="T20" b="T21"/>
              <a:pathLst>
                <a:path w="1380" h="621">
                  <a:moveTo>
                    <a:pt x="0" y="536"/>
                  </a:moveTo>
                  <a:lnTo>
                    <a:pt x="0" y="85"/>
                  </a:lnTo>
                  <a:cubicBezTo>
                    <a:pt x="456" y="0"/>
                    <a:pt x="924" y="0"/>
                    <a:pt x="1380" y="85"/>
                  </a:cubicBezTo>
                  <a:lnTo>
                    <a:pt x="1380" y="536"/>
                  </a:lnTo>
                  <a:cubicBezTo>
                    <a:pt x="924" y="621"/>
                    <a:pt x="456" y="621"/>
                    <a:pt x="0" y="536"/>
                  </a:cubicBezTo>
                  <a:close/>
                </a:path>
              </a:pathLst>
            </a:custGeom>
            <a:solidFill>
              <a:srgbClr val="E6E6E6"/>
            </a:solidFill>
            <a:ln w="0">
              <a:solidFill>
                <a:srgbClr val="000000"/>
              </a:solidFill>
              <a:miter lim="800000"/>
              <a:headEnd/>
              <a:tailEnd/>
            </a:ln>
          </p:spPr>
          <p:txBody>
            <a:bodyPr/>
            <a:lstStyle/>
            <a:p>
              <a:endParaRPr lang="zh-CN" altLang="en-US" sz="1800"/>
            </a:p>
          </p:txBody>
        </p:sp>
        <p:sp>
          <p:nvSpPr>
            <p:cNvPr id="147484" name="Freeform 31"/>
            <p:cNvSpPr>
              <a:spLocks noEditPoints="1"/>
            </p:cNvSpPr>
            <p:nvPr/>
          </p:nvSpPr>
          <p:spPr bwMode="auto">
            <a:xfrm>
              <a:off x="23" y="2326"/>
              <a:ext cx="1070" cy="481"/>
            </a:xfrm>
            <a:custGeom>
              <a:avLst/>
              <a:gdLst>
                <a:gd name="T0" fmla="*/ 0 w 1380"/>
                <a:gd name="T1" fmla="*/ 193 h 621"/>
                <a:gd name="T2" fmla="*/ 0 w 1380"/>
                <a:gd name="T3" fmla="*/ 31 h 621"/>
                <a:gd name="T4" fmla="*/ 499 w 1380"/>
                <a:gd name="T5" fmla="*/ 31 h 621"/>
                <a:gd name="T6" fmla="*/ 499 w 1380"/>
                <a:gd name="T7" fmla="*/ 31 h 621"/>
                <a:gd name="T8" fmla="*/ 499 w 1380"/>
                <a:gd name="T9" fmla="*/ 193 h 621"/>
                <a:gd name="T10" fmla="*/ 0 w 1380"/>
                <a:gd name="T11" fmla="*/ 193 h 621"/>
                <a:gd name="T12" fmla="*/ 0 w 1380"/>
                <a:gd name="T13" fmla="*/ 31 h 621"/>
                <a:gd name="T14" fmla="*/ 499 w 1380"/>
                <a:gd name="T15" fmla="*/ 31 h 621"/>
                <a:gd name="T16" fmla="*/ 0 60000 65536"/>
                <a:gd name="T17" fmla="*/ 0 60000 65536"/>
                <a:gd name="T18" fmla="*/ 0 60000 65536"/>
                <a:gd name="T19" fmla="*/ 0 60000 65536"/>
                <a:gd name="T20" fmla="*/ 0 60000 65536"/>
                <a:gd name="T21" fmla="*/ 0 60000 65536"/>
                <a:gd name="T22" fmla="*/ 0 60000 65536"/>
                <a:gd name="T23" fmla="*/ 0 60000 65536"/>
                <a:gd name="T24" fmla="*/ 0 w 1380"/>
                <a:gd name="T25" fmla="*/ 0 h 621"/>
                <a:gd name="T26" fmla="*/ 1380 w 1380"/>
                <a:gd name="T27" fmla="*/ 621 h 6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80" h="621">
                  <a:moveTo>
                    <a:pt x="0" y="536"/>
                  </a:moveTo>
                  <a:lnTo>
                    <a:pt x="0" y="85"/>
                  </a:lnTo>
                  <a:cubicBezTo>
                    <a:pt x="456" y="0"/>
                    <a:pt x="924" y="0"/>
                    <a:pt x="1380" y="85"/>
                  </a:cubicBezTo>
                  <a:lnTo>
                    <a:pt x="1380" y="536"/>
                  </a:lnTo>
                  <a:cubicBezTo>
                    <a:pt x="924" y="621"/>
                    <a:pt x="456" y="621"/>
                    <a:pt x="0" y="536"/>
                  </a:cubicBezTo>
                  <a:moveTo>
                    <a:pt x="0" y="85"/>
                  </a:moveTo>
                  <a:cubicBezTo>
                    <a:pt x="456" y="171"/>
                    <a:pt x="924" y="171"/>
                    <a:pt x="1380" y="85"/>
                  </a:cubicBezTo>
                </a:path>
              </a:pathLst>
            </a:cu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485" name="Rectangle 32"/>
            <p:cNvSpPr>
              <a:spLocks noChangeArrowheads="1"/>
            </p:cNvSpPr>
            <p:nvPr/>
          </p:nvSpPr>
          <p:spPr bwMode="auto">
            <a:xfrm>
              <a:off x="357" y="2499"/>
              <a:ext cx="531" cy="2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86" name="Rectangle 33"/>
            <p:cNvSpPr>
              <a:spLocks noChangeArrowheads="1"/>
            </p:cNvSpPr>
            <p:nvPr/>
          </p:nvSpPr>
          <p:spPr bwMode="auto">
            <a:xfrm>
              <a:off x="372" y="2555"/>
              <a:ext cx="4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pitchFamily="2" charset="-122"/>
                </a:rPr>
                <a:t>数据库</a:t>
              </a:r>
              <a:endParaRPr lang="zh-CN" altLang="en-US" sz="1800" b="1"/>
            </a:p>
          </p:txBody>
        </p:sp>
        <p:sp>
          <p:nvSpPr>
            <p:cNvPr id="147487" name="Line 34"/>
            <p:cNvSpPr>
              <a:spLocks noChangeShapeType="1"/>
            </p:cNvSpPr>
            <p:nvPr/>
          </p:nvSpPr>
          <p:spPr bwMode="auto">
            <a:xfrm>
              <a:off x="1058" y="211"/>
              <a:ext cx="1197" cy="794"/>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88" name="Freeform 35"/>
            <p:cNvSpPr>
              <a:spLocks noChangeArrowheads="1"/>
            </p:cNvSpPr>
            <p:nvPr/>
          </p:nvSpPr>
          <p:spPr bwMode="auto">
            <a:xfrm>
              <a:off x="2220" y="960"/>
              <a:ext cx="102" cy="89"/>
            </a:xfrm>
            <a:custGeom>
              <a:avLst/>
              <a:gdLst>
                <a:gd name="T0" fmla="*/ 52 w 102"/>
                <a:gd name="T1" fmla="*/ 0 h 89"/>
                <a:gd name="T2" fmla="*/ 102 w 102"/>
                <a:gd name="T3" fmla="*/ 89 h 89"/>
                <a:gd name="T4" fmla="*/ 0 w 102"/>
                <a:gd name="T5" fmla="*/ 77 h 89"/>
                <a:gd name="T6" fmla="*/ 52 w 102"/>
                <a:gd name="T7" fmla="*/ 0 h 89"/>
                <a:gd name="T8" fmla="*/ 0 60000 65536"/>
                <a:gd name="T9" fmla="*/ 0 60000 65536"/>
                <a:gd name="T10" fmla="*/ 0 60000 65536"/>
                <a:gd name="T11" fmla="*/ 0 60000 65536"/>
                <a:gd name="T12" fmla="*/ 0 w 102"/>
                <a:gd name="T13" fmla="*/ 0 h 89"/>
                <a:gd name="T14" fmla="*/ 102 w 102"/>
                <a:gd name="T15" fmla="*/ 89 h 89"/>
              </a:gdLst>
              <a:ahLst/>
              <a:cxnLst>
                <a:cxn ang="T8">
                  <a:pos x="T0" y="T1"/>
                </a:cxn>
                <a:cxn ang="T9">
                  <a:pos x="T2" y="T3"/>
                </a:cxn>
                <a:cxn ang="T10">
                  <a:pos x="T4" y="T5"/>
                </a:cxn>
                <a:cxn ang="T11">
                  <a:pos x="T6" y="T7"/>
                </a:cxn>
              </a:cxnLst>
              <a:rect l="T12" t="T13" r="T14" b="T15"/>
              <a:pathLst>
                <a:path w="102" h="89">
                  <a:moveTo>
                    <a:pt x="52" y="0"/>
                  </a:moveTo>
                  <a:lnTo>
                    <a:pt x="102" y="89"/>
                  </a:lnTo>
                  <a:lnTo>
                    <a:pt x="0" y="77"/>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89" name="Freeform 36"/>
            <p:cNvSpPr>
              <a:spLocks noChangeArrowheads="1"/>
            </p:cNvSpPr>
            <p:nvPr/>
          </p:nvSpPr>
          <p:spPr bwMode="auto">
            <a:xfrm>
              <a:off x="1516" y="223"/>
              <a:ext cx="577" cy="472"/>
            </a:xfrm>
            <a:custGeom>
              <a:avLst/>
              <a:gdLst>
                <a:gd name="T0" fmla="*/ 0 w 577"/>
                <a:gd name="T1" fmla="*/ 161 h 472"/>
                <a:gd name="T2" fmla="*/ 470 w 577"/>
                <a:gd name="T3" fmla="*/ 472 h 472"/>
                <a:gd name="T4" fmla="*/ 577 w 577"/>
                <a:gd name="T5" fmla="*/ 312 h 472"/>
                <a:gd name="T6" fmla="*/ 107 w 577"/>
                <a:gd name="T7" fmla="*/ 0 h 472"/>
                <a:gd name="T8" fmla="*/ 0 w 577"/>
                <a:gd name="T9" fmla="*/ 161 h 472"/>
                <a:gd name="T10" fmla="*/ 0 60000 65536"/>
                <a:gd name="T11" fmla="*/ 0 60000 65536"/>
                <a:gd name="T12" fmla="*/ 0 60000 65536"/>
                <a:gd name="T13" fmla="*/ 0 60000 65536"/>
                <a:gd name="T14" fmla="*/ 0 60000 65536"/>
                <a:gd name="T15" fmla="*/ 0 w 577"/>
                <a:gd name="T16" fmla="*/ 0 h 472"/>
                <a:gd name="T17" fmla="*/ 577 w 577"/>
                <a:gd name="T18" fmla="*/ 472 h 472"/>
              </a:gdLst>
              <a:ahLst/>
              <a:cxnLst>
                <a:cxn ang="T10">
                  <a:pos x="T0" y="T1"/>
                </a:cxn>
                <a:cxn ang="T11">
                  <a:pos x="T2" y="T3"/>
                </a:cxn>
                <a:cxn ang="T12">
                  <a:pos x="T4" y="T5"/>
                </a:cxn>
                <a:cxn ang="T13">
                  <a:pos x="T6" y="T7"/>
                </a:cxn>
                <a:cxn ang="T14">
                  <a:pos x="T8" y="T9"/>
                </a:cxn>
              </a:cxnLst>
              <a:rect l="T15" t="T16" r="T17" b="T18"/>
              <a:pathLst>
                <a:path w="577" h="472">
                  <a:moveTo>
                    <a:pt x="0" y="161"/>
                  </a:moveTo>
                  <a:lnTo>
                    <a:pt x="470" y="472"/>
                  </a:lnTo>
                  <a:lnTo>
                    <a:pt x="577" y="312"/>
                  </a:lnTo>
                  <a:lnTo>
                    <a:pt x="107" y="0"/>
                  </a:lnTo>
                  <a:lnTo>
                    <a:pt x="0" y="16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90" name="Rectangle 37"/>
            <p:cNvSpPr>
              <a:spLocks noChangeArrowheads="1"/>
            </p:cNvSpPr>
            <p:nvPr/>
          </p:nvSpPr>
          <p:spPr bwMode="auto">
            <a:xfrm rot="1980000">
              <a:off x="1567" y="230"/>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1</a:t>
              </a:r>
              <a:endParaRPr lang="en-US" altLang="zh-CN" sz="1800" b="1"/>
            </a:p>
          </p:txBody>
        </p:sp>
        <p:sp>
          <p:nvSpPr>
            <p:cNvPr id="147491" name="Rectangle 38"/>
            <p:cNvSpPr>
              <a:spLocks noChangeArrowheads="1"/>
            </p:cNvSpPr>
            <p:nvPr/>
          </p:nvSpPr>
          <p:spPr bwMode="auto">
            <a:xfrm rot="1980000">
              <a:off x="1616" y="267"/>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492" name="Rectangle 39"/>
            <p:cNvSpPr>
              <a:spLocks noChangeArrowheads="1"/>
            </p:cNvSpPr>
            <p:nvPr/>
          </p:nvSpPr>
          <p:spPr bwMode="auto">
            <a:xfrm rot="1980000">
              <a:off x="1675" y="325"/>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读</a:t>
              </a:r>
              <a:endParaRPr lang="zh-CN" altLang="en-US" sz="1800" b="1"/>
            </a:p>
          </p:txBody>
        </p:sp>
        <p:sp>
          <p:nvSpPr>
            <p:cNvPr id="147493" name="Rectangle 40"/>
            <p:cNvSpPr>
              <a:spLocks noChangeArrowheads="1"/>
            </p:cNvSpPr>
            <p:nvPr/>
          </p:nvSpPr>
          <p:spPr bwMode="auto">
            <a:xfrm rot="1980000">
              <a:off x="1787" y="398"/>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dirty="0">
                  <a:latin typeface="宋体" pitchFamily="2" charset="-122"/>
                </a:rPr>
                <a:t>记</a:t>
              </a:r>
              <a:endParaRPr lang="zh-CN" altLang="en-US" sz="1800" b="1" dirty="0"/>
            </a:p>
          </p:txBody>
        </p:sp>
        <p:sp>
          <p:nvSpPr>
            <p:cNvPr id="147494" name="Rectangle 41"/>
            <p:cNvSpPr>
              <a:spLocks noChangeArrowheads="1"/>
            </p:cNvSpPr>
            <p:nvPr/>
          </p:nvSpPr>
          <p:spPr bwMode="auto">
            <a:xfrm rot="1980000">
              <a:off x="1899" y="473"/>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录</a:t>
              </a:r>
              <a:endParaRPr lang="zh-CN" altLang="en-US" sz="1800" b="1"/>
            </a:p>
          </p:txBody>
        </p:sp>
        <p:sp>
          <p:nvSpPr>
            <p:cNvPr id="147495" name="Line 42"/>
            <p:cNvSpPr>
              <a:spLocks noChangeShapeType="1"/>
            </p:cNvSpPr>
            <p:nvPr/>
          </p:nvSpPr>
          <p:spPr bwMode="auto">
            <a:xfrm flipH="1">
              <a:off x="2717" y="1196"/>
              <a:ext cx="928" cy="68"/>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96" name="Freeform 43"/>
            <p:cNvSpPr>
              <a:spLocks noChangeArrowheads="1"/>
            </p:cNvSpPr>
            <p:nvPr/>
          </p:nvSpPr>
          <p:spPr bwMode="auto">
            <a:xfrm>
              <a:off x="2638" y="1218"/>
              <a:ext cx="94" cy="91"/>
            </a:xfrm>
            <a:custGeom>
              <a:avLst/>
              <a:gdLst>
                <a:gd name="T0" fmla="*/ 94 w 94"/>
                <a:gd name="T1" fmla="*/ 91 h 91"/>
                <a:gd name="T2" fmla="*/ 0 w 94"/>
                <a:gd name="T3" fmla="*/ 52 h 91"/>
                <a:gd name="T4" fmla="*/ 88 w 94"/>
                <a:gd name="T5" fmla="*/ 0 h 91"/>
                <a:gd name="T6" fmla="*/ 94 w 94"/>
                <a:gd name="T7" fmla="*/ 91 h 91"/>
                <a:gd name="T8" fmla="*/ 0 60000 65536"/>
                <a:gd name="T9" fmla="*/ 0 60000 65536"/>
                <a:gd name="T10" fmla="*/ 0 60000 65536"/>
                <a:gd name="T11" fmla="*/ 0 60000 65536"/>
                <a:gd name="T12" fmla="*/ 0 w 94"/>
                <a:gd name="T13" fmla="*/ 0 h 91"/>
                <a:gd name="T14" fmla="*/ 94 w 94"/>
                <a:gd name="T15" fmla="*/ 91 h 91"/>
              </a:gdLst>
              <a:ahLst/>
              <a:cxnLst>
                <a:cxn ang="T8">
                  <a:pos x="T0" y="T1"/>
                </a:cxn>
                <a:cxn ang="T9">
                  <a:pos x="T2" y="T3"/>
                </a:cxn>
                <a:cxn ang="T10">
                  <a:pos x="T4" y="T5"/>
                </a:cxn>
                <a:cxn ang="T11">
                  <a:pos x="T6" y="T7"/>
                </a:cxn>
              </a:cxnLst>
              <a:rect l="T12" t="T13" r="T14" b="T15"/>
              <a:pathLst>
                <a:path w="94" h="91">
                  <a:moveTo>
                    <a:pt x="94" y="91"/>
                  </a:moveTo>
                  <a:lnTo>
                    <a:pt x="0" y="52"/>
                  </a:lnTo>
                  <a:lnTo>
                    <a:pt x="88" y="0"/>
                  </a:lnTo>
                  <a:lnTo>
                    <a:pt x="94" y="9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497" name="Rectangle 44"/>
            <p:cNvSpPr>
              <a:spLocks noChangeArrowheads="1"/>
            </p:cNvSpPr>
            <p:nvPr/>
          </p:nvSpPr>
          <p:spPr bwMode="auto">
            <a:xfrm rot="21300000">
              <a:off x="2662" y="960"/>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3</a:t>
              </a:r>
              <a:endParaRPr lang="en-US" altLang="zh-CN" sz="1800" b="1"/>
            </a:p>
          </p:txBody>
        </p:sp>
        <p:sp>
          <p:nvSpPr>
            <p:cNvPr id="147498" name="Rectangle 45"/>
            <p:cNvSpPr>
              <a:spLocks noChangeArrowheads="1"/>
            </p:cNvSpPr>
            <p:nvPr/>
          </p:nvSpPr>
          <p:spPr bwMode="auto">
            <a:xfrm rot="21300000">
              <a:off x="2723" y="960"/>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499" name="Rectangle 46"/>
            <p:cNvSpPr>
              <a:spLocks noChangeArrowheads="1"/>
            </p:cNvSpPr>
            <p:nvPr/>
          </p:nvSpPr>
          <p:spPr bwMode="auto">
            <a:xfrm rot="21300000">
              <a:off x="2797" y="946"/>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读</a:t>
              </a:r>
              <a:endParaRPr lang="zh-CN" altLang="en-US" sz="1800" b="1"/>
            </a:p>
          </p:txBody>
        </p:sp>
        <p:sp>
          <p:nvSpPr>
            <p:cNvPr id="147500" name="Rectangle 47"/>
            <p:cNvSpPr>
              <a:spLocks noChangeArrowheads="1"/>
            </p:cNvSpPr>
            <p:nvPr/>
          </p:nvSpPr>
          <p:spPr bwMode="auto">
            <a:xfrm rot="21300000">
              <a:off x="2922" y="946"/>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取</a:t>
              </a:r>
              <a:endParaRPr lang="zh-CN" altLang="en-US" sz="1800" b="1"/>
            </a:p>
          </p:txBody>
        </p:sp>
        <p:sp>
          <p:nvSpPr>
            <p:cNvPr id="147501" name="Rectangle 48"/>
            <p:cNvSpPr>
              <a:spLocks noChangeArrowheads="1"/>
            </p:cNvSpPr>
            <p:nvPr/>
          </p:nvSpPr>
          <p:spPr bwMode="auto">
            <a:xfrm rot="21300000">
              <a:off x="3058" y="932"/>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逻</a:t>
              </a:r>
              <a:endParaRPr lang="zh-CN" altLang="en-US" sz="1800" b="1"/>
            </a:p>
          </p:txBody>
        </p:sp>
        <p:sp>
          <p:nvSpPr>
            <p:cNvPr id="147502" name="Rectangle 49"/>
            <p:cNvSpPr>
              <a:spLocks noChangeArrowheads="1"/>
            </p:cNvSpPr>
            <p:nvPr/>
          </p:nvSpPr>
          <p:spPr bwMode="auto">
            <a:xfrm rot="21300000">
              <a:off x="3194" y="922"/>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辑</a:t>
              </a:r>
              <a:endParaRPr lang="zh-CN" altLang="en-US" sz="1800" b="1"/>
            </a:p>
          </p:txBody>
        </p:sp>
        <p:sp>
          <p:nvSpPr>
            <p:cNvPr id="147503" name="Rectangle 50"/>
            <p:cNvSpPr>
              <a:spLocks noChangeArrowheads="1"/>
            </p:cNvSpPr>
            <p:nvPr/>
          </p:nvSpPr>
          <p:spPr bwMode="auto">
            <a:xfrm rot="21300000">
              <a:off x="3318" y="908"/>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记</a:t>
              </a:r>
              <a:endParaRPr lang="zh-CN" altLang="en-US" sz="1800" b="1"/>
            </a:p>
          </p:txBody>
        </p:sp>
        <p:sp>
          <p:nvSpPr>
            <p:cNvPr id="147504" name="Rectangle 51"/>
            <p:cNvSpPr>
              <a:spLocks noChangeArrowheads="1"/>
            </p:cNvSpPr>
            <p:nvPr/>
          </p:nvSpPr>
          <p:spPr bwMode="auto">
            <a:xfrm rot="21300000">
              <a:off x="3455" y="908"/>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录</a:t>
              </a:r>
              <a:endParaRPr lang="zh-CN" altLang="en-US" sz="1800" b="1"/>
            </a:p>
          </p:txBody>
        </p:sp>
        <p:sp>
          <p:nvSpPr>
            <p:cNvPr id="147505" name="Line 52"/>
            <p:cNvSpPr>
              <a:spLocks noChangeShapeType="1"/>
            </p:cNvSpPr>
            <p:nvPr/>
          </p:nvSpPr>
          <p:spPr bwMode="auto">
            <a:xfrm flipH="1">
              <a:off x="2500" y="375"/>
              <a:ext cx="1145" cy="652"/>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06" name="Freeform 53"/>
            <p:cNvSpPr>
              <a:spLocks noChangeArrowheads="1"/>
            </p:cNvSpPr>
            <p:nvPr/>
          </p:nvSpPr>
          <p:spPr bwMode="auto">
            <a:xfrm>
              <a:off x="2430" y="982"/>
              <a:ext cx="102" cy="85"/>
            </a:xfrm>
            <a:custGeom>
              <a:avLst/>
              <a:gdLst>
                <a:gd name="T0" fmla="*/ 102 w 102"/>
                <a:gd name="T1" fmla="*/ 79 h 85"/>
                <a:gd name="T2" fmla="*/ 0 w 102"/>
                <a:gd name="T3" fmla="*/ 85 h 85"/>
                <a:gd name="T4" fmla="*/ 57 w 102"/>
                <a:gd name="T5" fmla="*/ 0 h 85"/>
                <a:gd name="T6" fmla="*/ 102 w 102"/>
                <a:gd name="T7" fmla="*/ 79 h 85"/>
                <a:gd name="T8" fmla="*/ 0 60000 65536"/>
                <a:gd name="T9" fmla="*/ 0 60000 65536"/>
                <a:gd name="T10" fmla="*/ 0 60000 65536"/>
                <a:gd name="T11" fmla="*/ 0 60000 65536"/>
                <a:gd name="T12" fmla="*/ 0 w 102"/>
                <a:gd name="T13" fmla="*/ 0 h 85"/>
                <a:gd name="T14" fmla="*/ 102 w 102"/>
                <a:gd name="T15" fmla="*/ 85 h 85"/>
              </a:gdLst>
              <a:ahLst/>
              <a:cxnLst>
                <a:cxn ang="T8">
                  <a:pos x="T0" y="T1"/>
                </a:cxn>
                <a:cxn ang="T9">
                  <a:pos x="T2" y="T3"/>
                </a:cxn>
                <a:cxn ang="T10">
                  <a:pos x="T4" y="T5"/>
                </a:cxn>
                <a:cxn ang="T11">
                  <a:pos x="T6" y="T7"/>
                </a:cxn>
              </a:cxnLst>
              <a:rect l="T12" t="T13" r="T14" b="T15"/>
              <a:pathLst>
                <a:path w="102" h="85">
                  <a:moveTo>
                    <a:pt x="102" y="79"/>
                  </a:moveTo>
                  <a:lnTo>
                    <a:pt x="0" y="85"/>
                  </a:lnTo>
                  <a:lnTo>
                    <a:pt x="57" y="0"/>
                  </a:lnTo>
                  <a:lnTo>
                    <a:pt x="102" y="7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07" name="Rectangle 54"/>
            <p:cNvSpPr>
              <a:spLocks noChangeArrowheads="1"/>
            </p:cNvSpPr>
            <p:nvPr/>
          </p:nvSpPr>
          <p:spPr bwMode="auto">
            <a:xfrm rot="19800000">
              <a:off x="2652" y="593"/>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2</a:t>
              </a:r>
              <a:endParaRPr lang="en-US" altLang="zh-CN" sz="1800" b="1"/>
            </a:p>
          </p:txBody>
        </p:sp>
        <p:sp>
          <p:nvSpPr>
            <p:cNvPr id="147508" name="Rectangle 55"/>
            <p:cNvSpPr>
              <a:spLocks noChangeArrowheads="1"/>
            </p:cNvSpPr>
            <p:nvPr/>
          </p:nvSpPr>
          <p:spPr bwMode="auto">
            <a:xfrm rot="19800000">
              <a:off x="2701" y="557"/>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509" name="Rectangle 56"/>
            <p:cNvSpPr>
              <a:spLocks noChangeArrowheads="1"/>
            </p:cNvSpPr>
            <p:nvPr/>
          </p:nvSpPr>
          <p:spPr bwMode="auto">
            <a:xfrm rot="19800000">
              <a:off x="2757" y="514"/>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检</a:t>
              </a:r>
              <a:endParaRPr lang="zh-CN" altLang="en-US" sz="1800" b="1"/>
            </a:p>
          </p:txBody>
        </p:sp>
        <p:sp>
          <p:nvSpPr>
            <p:cNvPr id="147510" name="Rectangle 57"/>
            <p:cNvSpPr>
              <a:spLocks noChangeArrowheads="1"/>
            </p:cNvSpPr>
            <p:nvPr/>
          </p:nvSpPr>
          <p:spPr bwMode="auto">
            <a:xfrm rot="19800000">
              <a:off x="2869" y="441"/>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查</a:t>
              </a:r>
              <a:endParaRPr lang="zh-CN" altLang="en-US" sz="1800" b="1"/>
            </a:p>
          </p:txBody>
        </p:sp>
        <p:sp>
          <p:nvSpPr>
            <p:cNvPr id="147511" name="Rectangle 58"/>
            <p:cNvSpPr>
              <a:spLocks noChangeArrowheads="1"/>
            </p:cNvSpPr>
            <p:nvPr/>
          </p:nvSpPr>
          <p:spPr bwMode="auto">
            <a:xfrm rot="19800000">
              <a:off x="2993" y="378"/>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权</a:t>
              </a:r>
              <a:endParaRPr lang="zh-CN" altLang="en-US" sz="1800" b="1"/>
            </a:p>
          </p:txBody>
        </p:sp>
        <p:sp>
          <p:nvSpPr>
            <p:cNvPr id="147512" name="Rectangle 59"/>
            <p:cNvSpPr>
              <a:spLocks noChangeArrowheads="1"/>
            </p:cNvSpPr>
            <p:nvPr/>
          </p:nvSpPr>
          <p:spPr bwMode="auto">
            <a:xfrm rot="19800000">
              <a:off x="3104" y="317"/>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限</a:t>
              </a:r>
              <a:endParaRPr lang="zh-CN" altLang="en-US" sz="1800" b="1"/>
            </a:p>
          </p:txBody>
        </p:sp>
        <p:sp>
          <p:nvSpPr>
            <p:cNvPr id="147513" name="Line 60"/>
            <p:cNvSpPr>
              <a:spLocks noChangeShapeType="1"/>
            </p:cNvSpPr>
            <p:nvPr/>
          </p:nvSpPr>
          <p:spPr bwMode="auto">
            <a:xfrm>
              <a:off x="540" y="2216"/>
              <a:ext cx="10" cy="97"/>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4" name="Freeform 61"/>
            <p:cNvSpPr>
              <a:spLocks noChangeArrowheads="1"/>
            </p:cNvSpPr>
            <p:nvPr/>
          </p:nvSpPr>
          <p:spPr bwMode="auto">
            <a:xfrm>
              <a:off x="503" y="2296"/>
              <a:ext cx="92" cy="96"/>
            </a:xfrm>
            <a:custGeom>
              <a:avLst/>
              <a:gdLst>
                <a:gd name="T0" fmla="*/ 92 w 92"/>
                <a:gd name="T1" fmla="*/ 0 h 96"/>
                <a:gd name="T2" fmla="*/ 55 w 92"/>
                <a:gd name="T3" fmla="*/ 96 h 96"/>
                <a:gd name="T4" fmla="*/ 0 w 92"/>
                <a:gd name="T5" fmla="*/ 10 h 96"/>
                <a:gd name="T6" fmla="*/ 92 w 92"/>
                <a:gd name="T7" fmla="*/ 0 h 96"/>
                <a:gd name="T8" fmla="*/ 0 60000 65536"/>
                <a:gd name="T9" fmla="*/ 0 60000 65536"/>
                <a:gd name="T10" fmla="*/ 0 60000 65536"/>
                <a:gd name="T11" fmla="*/ 0 60000 65536"/>
                <a:gd name="T12" fmla="*/ 0 w 92"/>
                <a:gd name="T13" fmla="*/ 0 h 96"/>
                <a:gd name="T14" fmla="*/ 92 w 92"/>
                <a:gd name="T15" fmla="*/ 96 h 96"/>
              </a:gdLst>
              <a:ahLst/>
              <a:cxnLst>
                <a:cxn ang="T8">
                  <a:pos x="T0" y="T1"/>
                </a:cxn>
                <a:cxn ang="T9">
                  <a:pos x="T2" y="T3"/>
                </a:cxn>
                <a:cxn ang="T10">
                  <a:pos x="T4" y="T5"/>
                </a:cxn>
                <a:cxn ang="T11">
                  <a:pos x="T6" y="T7"/>
                </a:cxn>
              </a:cxnLst>
              <a:rect l="T12" t="T13" r="T14" b="T15"/>
              <a:pathLst>
                <a:path w="92" h="96">
                  <a:moveTo>
                    <a:pt x="92" y="0"/>
                  </a:moveTo>
                  <a:lnTo>
                    <a:pt x="55" y="96"/>
                  </a:lnTo>
                  <a:lnTo>
                    <a:pt x="0" y="10"/>
                  </a:lnTo>
                  <a:lnTo>
                    <a:pt x="92"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15" name="Line 62"/>
            <p:cNvSpPr>
              <a:spLocks noChangeShapeType="1"/>
            </p:cNvSpPr>
            <p:nvPr/>
          </p:nvSpPr>
          <p:spPr bwMode="auto">
            <a:xfrm>
              <a:off x="540" y="1041"/>
              <a:ext cx="1" cy="767"/>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6" name="Freeform 63"/>
            <p:cNvSpPr>
              <a:spLocks noChangeArrowheads="1"/>
            </p:cNvSpPr>
            <p:nvPr/>
          </p:nvSpPr>
          <p:spPr bwMode="auto">
            <a:xfrm>
              <a:off x="495" y="961"/>
              <a:ext cx="91" cy="92"/>
            </a:xfrm>
            <a:custGeom>
              <a:avLst/>
              <a:gdLst>
                <a:gd name="T0" fmla="*/ 0 w 91"/>
                <a:gd name="T1" fmla="*/ 92 h 92"/>
                <a:gd name="T2" fmla="*/ 45 w 91"/>
                <a:gd name="T3" fmla="*/ 0 h 92"/>
                <a:gd name="T4" fmla="*/ 91 w 91"/>
                <a:gd name="T5" fmla="*/ 92 h 92"/>
                <a:gd name="T6" fmla="*/ 0 w 91"/>
                <a:gd name="T7" fmla="*/ 92 h 92"/>
                <a:gd name="T8" fmla="*/ 0 60000 65536"/>
                <a:gd name="T9" fmla="*/ 0 60000 65536"/>
                <a:gd name="T10" fmla="*/ 0 60000 65536"/>
                <a:gd name="T11" fmla="*/ 0 60000 65536"/>
                <a:gd name="T12" fmla="*/ 0 w 91"/>
                <a:gd name="T13" fmla="*/ 0 h 92"/>
                <a:gd name="T14" fmla="*/ 91 w 91"/>
                <a:gd name="T15" fmla="*/ 92 h 92"/>
              </a:gdLst>
              <a:ahLst/>
              <a:cxnLst>
                <a:cxn ang="T8">
                  <a:pos x="T0" y="T1"/>
                </a:cxn>
                <a:cxn ang="T9">
                  <a:pos x="T2" y="T3"/>
                </a:cxn>
                <a:cxn ang="T10">
                  <a:pos x="T4" y="T5"/>
                </a:cxn>
                <a:cxn ang="T11">
                  <a:pos x="T6" y="T7"/>
                </a:cxn>
              </a:cxnLst>
              <a:rect l="T12" t="T13" r="T14" b="T15"/>
              <a:pathLst>
                <a:path w="91" h="92">
                  <a:moveTo>
                    <a:pt x="0" y="92"/>
                  </a:moveTo>
                  <a:lnTo>
                    <a:pt x="45" y="0"/>
                  </a:lnTo>
                  <a:lnTo>
                    <a:pt x="91" y="92"/>
                  </a:lnTo>
                  <a:lnTo>
                    <a:pt x="0" y="9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17" name="Freeform 64"/>
            <p:cNvSpPr>
              <a:spLocks noChangeArrowheads="1"/>
            </p:cNvSpPr>
            <p:nvPr/>
          </p:nvSpPr>
          <p:spPr bwMode="auto">
            <a:xfrm>
              <a:off x="495" y="1797"/>
              <a:ext cx="91" cy="91"/>
            </a:xfrm>
            <a:custGeom>
              <a:avLst/>
              <a:gdLst>
                <a:gd name="T0" fmla="*/ 91 w 91"/>
                <a:gd name="T1" fmla="*/ 0 h 91"/>
                <a:gd name="T2" fmla="*/ 45 w 91"/>
                <a:gd name="T3" fmla="*/ 91 h 91"/>
                <a:gd name="T4" fmla="*/ 0 w 91"/>
                <a:gd name="T5" fmla="*/ 0 h 91"/>
                <a:gd name="T6" fmla="*/ 91 w 91"/>
                <a:gd name="T7" fmla="*/ 0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0"/>
                  </a:moveTo>
                  <a:lnTo>
                    <a:pt x="45" y="91"/>
                  </a:lnTo>
                  <a:lnTo>
                    <a:pt x="0" y="0"/>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18" name="Line 65"/>
            <p:cNvSpPr>
              <a:spLocks noChangeShapeType="1"/>
            </p:cNvSpPr>
            <p:nvPr/>
          </p:nvSpPr>
          <p:spPr bwMode="auto">
            <a:xfrm flipH="1" flipV="1">
              <a:off x="2669" y="1596"/>
              <a:ext cx="976" cy="139"/>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19" name="Freeform 66"/>
            <p:cNvSpPr>
              <a:spLocks noChangeArrowheads="1"/>
            </p:cNvSpPr>
            <p:nvPr/>
          </p:nvSpPr>
          <p:spPr bwMode="auto">
            <a:xfrm>
              <a:off x="2590" y="1552"/>
              <a:ext cx="97" cy="91"/>
            </a:xfrm>
            <a:custGeom>
              <a:avLst/>
              <a:gdLst>
                <a:gd name="T0" fmla="*/ 84 w 97"/>
                <a:gd name="T1" fmla="*/ 91 h 91"/>
                <a:gd name="T2" fmla="*/ 0 w 97"/>
                <a:gd name="T3" fmla="*/ 33 h 91"/>
                <a:gd name="T4" fmla="*/ 97 w 97"/>
                <a:gd name="T5" fmla="*/ 0 h 91"/>
                <a:gd name="T6" fmla="*/ 84 w 97"/>
                <a:gd name="T7" fmla="*/ 91 h 91"/>
                <a:gd name="T8" fmla="*/ 0 60000 65536"/>
                <a:gd name="T9" fmla="*/ 0 60000 65536"/>
                <a:gd name="T10" fmla="*/ 0 60000 65536"/>
                <a:gd name="T11" fmla="*/ 0 60000 65536"/>
                <a:gd name="T12" fmla="*/ 0 w 97"/>
                <a:gd name="T13" fmla="*/ 0 h 91"/>
                <a:gd name="T14" fmla="*/ 97 w 97"/>
                <a:gd name="T15" fmla="*/ 91 h 91"/>
              </a:gdLst>
              <a:ahLst/>
              <a:cxnLst>
                <a:cxn ang="T8">
                  <a:pos x="T0" y="T1"/>
                </a:cxn>
                <a:cxn ang="T9">
                  <a:pos x="T2" y="T3"/>
                </a:cxn>
                <a:cxn ang="T10">
                  <a:pos x="T4" y="T5"/>
                </a:cxn>
                <a:cxn ang="T11">
                  <a:pos x="T6" y="T7"/>
                </a:cxn>
              </a:cxnLst>
              <a:rect l="T12" t="T13" r="T14" b="T15"/>
              <a:pathLst>
                <a:path w="97" h="91">
                  <a:moveTo>
                    <a:pt x="84" y="91"/>
                  </a:moveTo>
                  <a:lnTo>
                    <a:pt x="0" y="33"/>
                  </a:lnTo>
                  <a:lnTo>
                    <a:pt x="97" y="0"/>
                  </a:lnTo>
                  <a:lnTo>
                    <a:pt x="84" y="9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20" name="Rectangle 67"/>
            <p:cNvSpPr>
              <a:spLocks noChangeArrowheads="1"/>
            </p:cNvSpPr>
            <p:nvPr/>
          </p:nvSpPr>
          <p:spPr bwMode="auto">
            <a:xfrm rot="480000">
              <a:off x="2682" y="1303"/>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4</a:t>
              </a:r>
              <a:endParaRPr lang="en-US" altLang="zh-CN" sz="1800" b="1"/>
            </a:p>
          </p:txBody>
        </p:sp>
        <p:sp>
          <p:nvSpPr>
            <p:cNvPr id="147521" name="Rectangle 68"/>
            <p:cNvSpPr>
              <a:spLocks noChangeArrowheads="1"/>
            </p:cNvSpPr>
            <p:nvPr/>
          </p:nvSpPr>
          <p:spPr bwMode="auto">
            <a:xfrm rot="480000">
              <a:off x="2744" y="1303"/>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522" name="Rectangle 69"/>
            <p:cNvSpPr>
              <a:spLocks noChangeArrowheads="1"/>
            </p:cNvSpPr>
            <p:nvPr/>
          </p:nvSpPr>
          <p:spPr bwMode="auto">
            <a:xfrm rot="480000">
              <a:off x="2818" y="1320"/>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读</a:t>
              </a:r>
              <a:endParaRPr lang="zh-CN" altLang="en-US" sz="1800" b="1"/>
            </a:p>
          </p:txBody>
        </p:sp>
        <p:sp>
          <p:nvSpPr>
            <p:cNvPr id="147523" name="Rectangle 70"/>
            <p:cNvSpPr>
              <a:spLocks noChangeArrowheads="1"/>
            </p:cNvSpPr>
            <p:nvPr/>
          </p:nvSpPr>
          <p:spPr bwMode="auto">
            <a:xfrm rot="480000">
              <a:off x="2941" y="1345"/>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取</a:t>
              </a:r>
              <a:endParaRPr lang="zh-CN" altLang="en-US" sz="1800" b="1"/>
            </a:p>
          </p:txBody>
        </p:sp>
        <p:sp>
          <p:nvSpPr>
            <p:cNvPr id="147524" name="Rectangle 71"/>
            <p:cNvSpPr>
              <a:spLocks noChangeArrowheads="1"/>
            </p:cNvSpPr>
            <p:nvPr/>
          </p:nvSpPr>
          <p:spPr bwMode="auto">
            <a:xfrm rot="480000">
              <a:off x="3078" y="1357"/>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物</a:t>
              </a:r>
              <a:endParaRPr lang="zh-CN" altLang="en-US" sz="1800" b="1"/>
            </a:p>
          </p:txBody>
        </p:sp>
        <p:sp>
          <p:nvSpPr>
            <p:cNvPr id="147525" name="Rectangle 72"/>
            <p:cNvSpPr>
              <a:spLocks noChangeArrowheads="1"/>
            </p:cNvSpPr>
            <p:nvPr/>
          </p:nvSpPr>
          <p:spPr bwMode="auto">
            <a:xfrm rot="480000">
              <a:off x="3202" y="1383"/>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理</a:t>
              </a:r>
              <a:endParaRPr lang="zh-CN" altLang="en-US" sz="1800" b="1"/>
            </a:p>
          </p:txBody>
        </p:sp>
        <p:sp>
          <p:nvSpPr>
            <p:cNvPr id="147526" name="Rectangle 73"/>
            <p:cNvSpPr>
              <a:spLocks noChangeArrowheads="1"/>
            </p:cNvSpPr>
            <p:nvPr/>
          </p:nvSpPr>
          <p:spPr bwMode="auto">
            <a:xfrm rot="480000">
              <a:off x="3339" y="1395"/>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记</a:t>
              </a:r>
              <a:endParaRPr lang="zh-CN" altLang="en-US" sz="1800" b="1"/>
            </a:p>
          </p:txBody>
        </p:sp>
        <p:sp>
          <p:nvSpPr>
            <p:cNvPr id="147527" name="Rectangle 74"/>
            <p:cNvSpPr>
              <a:spLocks noChangeArrowheads="1"/>
            </p:cNvSpPr>
            <p:nvPr/>
          </p:nvSpPr>
          <p:spPr bwMode="auto">
            <a:xfrm rot="480000">
              <a:off x="3463" y="1419"/>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录</a:t>
              </a:r>
              <a:endParaRPr lang="zh-CN" altLang="en-US" sz="1800" b="1"/>
            </a:p>
          </p:txBody>
        </p:sp>
        <p:sp>
          <p:nvSpPr>
            <p:cNvPr id="147528" name="Freeform 75"/>
            <p:cNvSpPr>
              <a:spLocks/>
            </p:cNvSpPr>
            <p:nvPr/>
          </p:nvSpPr>
          <p:spPr bwMode="auto">
            <a:xfrm>
              <a:off x="1987" y="1049"/>
              <a:ext cx="671" cy="668"/>
            </a:xfrm>
            <a:custGeom>
              <a:avLst/>
              <a:gdLst>
                <a:gd name="T0" fmla="*/ 0 w 865"/>
                <a:gd name="T1" fmla="*/ 156 h 862"/>
                <a:gd name="T2" fmla="*/ 157 w 865"/>
                <a:gd name="T3" fmla="*/ 0 h 862"/>
                <a:gd name="T4" fmla="*/ 313 w 865"/>
                <a:gd name="T5" fmla="*/ 156 h 862"/>
                <a:gd name="T6" fmla="*/ 313 w 865"/>
                <a:gd name="T7" fmla="*/ 156 h 862"/>
                <a:gd name="T8" fmla="*/ 157 w 865"/>
                <a:gd name="T9" fmla="*/ 311 h 862"/>
                <a:gd name="T10" fmla="*/ 0 w 865"/>
                <a:gd name="T11" fmla="*/ 156 h 862"/>
                <a:gd name="T12" fmla="*/ 0 60000 65536"/>
                <a:gd name="T13" fmla="*/ 0 60000 65536"/>
                <a:gd name="T14" fmla="*/ 0 60000 65536"/>
                <a:gd name="T15" fmla="*/ 0 60000 65536"/>
                <a:gd name="T16" fmla="*/ 0 60000 65536"/>
                <a:gd name="T17" fmla="*/ 0 60000 65536"/>
                <a:gd name="T18" fmla="*/ 0 w 865"/>
                <a:gd name="T19" fmla="*/ 0 h 862"/>
                <a:gd name="T20" fmla="*/ 865 w 865"/>
                <a:gd name="T21" fmla="*/ 862 h 862"/>
              </a:gdLst>
              <a:ahLst/>
              <a:cxnLst>
                <a:cxn ang="T12">
                  <a:pos x="T0" y="T1"/>
                </a:cxn>
                <a:cxn ang="T13">
                  <a:pos x="T2" y="T3"/>
                </a:cxn>
                <a:cxn ang="T14">
                  <a:pos x="T4" y="T5"/>
                </a:cxn>
                <a:cxn ang="T15">
                  <a:pos x="T6" y="T7"/>
                </a:cxn>
                <a:cxn ang="T16">
                  <a:pos x="T8" y="T9"/>
                </a:cxn>
                <a:cxn ang="T17">
                  <a:pos x="T10" y="T11"/>
                </a:cxn>
              </a:cxnLst>
              <a:rect l="T18" t="T19" r="T20" b="T21"/>
              <a:pathLst>
                <a:path w="865" h="862">
                  <a:moveTo>
                    <a:pt x="0" y="431"/>
                  </a:moveTo>
                  <a:cubicBezTo>
                    <a:pt x="0" y="193"/>
                    <a:pt x="194" y="0"/>
                    <a:pt x="432" y="0"/>
                  </a:cubicBezTo>
                  <a:cubicBezTo>
                    <a:pt x="671" y="0"/>
                    <a:pt x="865" y="193"/>
                    <a:pt x="865" y="431"/>
                  </a:cubicBezTo>
                  <a:cubicBezTo>
                    <a:pt x="865" y="431"/>
                    <a:pt x="865" y="431"/>
                    <a:pt x="865" y="431"/>
                  </a:cubicBezTo>
                  <a:cubicBezTo>
                    <a:pt x="865" y="669"/>
                    <a:pt x="671" y="862"/>
                    <a:pt x="432" y="862"/>
                  </a:cubicBezTo>
                  <a:cubicBezTo>
                    <a:pt x="194" y="862"/>
                    <a:pt x="0" y="669"/>
                    <a:pt x="0" y="431"/>
                  </a:cubicBezTo>
                </a:path>
              </a:pathLst>
            </a:custGeom>
            <a:solidFill>
              <a:srgbClr val="FFFFFF"/>
            </a:solidFill>
            <a:ln w="0">
              <a:solidFill>
                <a:srgbClr val="000000"/>
              </a:solidFill>
              <a:miter lim="800000"/>
              <a:headEnd/>
              <a:tailEnd/>
            </a:ln>
          </p:spPr>
          <p:txBody>
            <a:bodyPr/>
            <a:lstStyle/>
            <a:p>
              <a:endParaRPr lang="zh-CN" altLang="en-US" sz="1800"/>
            </a:p>
          </p:txBody>
        </p:sp>
        <p:sp>
          <p:nvSpPr>
            <p:cNvPr id="147529" name="Freeform 76"/>
            <p:cNvSpPr>
              <a:spLocks/>
            </p:cNvSpPr>
            <p:nvPr/>
          </p:nvSpPr>
          <p:spPr bwMode="auto">
            <a:xfrm>
              <a:off x="1987" y="1049"/>
              <a:ext cx="671" cy="668"/>
            </a:xfrm>
            <a:custGeom>
              <a:avLst/>
              <a:gdLst>
                <a:gd name="T0" fmla="*/ 0 w 671"/>
                <a:gd name="T1" fmla="*/ 334 h 668"/>
                <a:gd name="T2" fmla="*/ 335 w 671"/>
                <a:gd name="T3" fmla="*/ 0 h 668"/>
                <a:gd name="T4" fmla="*/ 671 w 671"/>
                <a:gd name="T5" fmla="*/ 334 h 668"/>
                <a:gd name="T6" fmla="*/ 671 w 671"/>
                <a:gd name="T7" fmla="*/ 334 h 668"/>
                <a:gd name="T8" fmla="*/ 335 w 671"/>
                <a:gd name="T9" fmla="*/ 668 h 668"/>
                <a:gd name="T10" fmla="*/ 0 w 671"/>
                <a:gd name="T11" fmla="*/ 334 h 668"/>
                <a:gd name="T12" fmla="*/ 0 60000 65536"/>
                <a:gd name="T13" fmla="*/ 0 60000 65536"/>
                <a:gd name="T14" fmla="*/ 0 60000 65536"/>
                <a:gd name="T15" fmla="*/ 0 60000 65536"/>
                <a:gd name="T16" fmla="*/ 0 60000 65536"/>
                <a:gd name="T17" fmla="*/ 0 60000 65536"/>
                <a:gd name="T18" fmla="*/ 0 w 671"/>
                <a:gd name="T19" fmla="*/ 0 h 668"/>
                <a:gd name="T20" fmla="*/ 671 w 671"/>
                <a:gd name="T21" fmla="*/ 668 h 668"/>
              </a:gdLst>
              <a:ahLst/>
              <a:cxnLst>
                <a:cxn ang="T12">
                  <a:pos x="T0" y="T1"/>
                </a:cxn>
                <a:cxn ang="T13">
                  <a:pos x="T2" y="T3"/>
                </a:cxn>
                <a:cxn ang="T14">
                  <a:pos x="T4" y="T5"/>
                </a:cxn>
                <a:cxn ang="T15">
                  <a:pos x="T6" y="T7"/>
                </a:cxn>
                <a:cxn ang="T16">
                  <a:pos x="T8" y="T9"/>
                </a:cxn>
                <a:cxn ang="T17">
                  <a:pos x="T10" y="T11"/>
                </a:cxn>
              </a:cxnLst>
              <a:rect l="T18" t="T19" r="T20" b="T21"/>
              <a:pathLst>
                <a:path w="671" h="668">
                  <a:moveTo>
                    <a:pt x="0" y="334"/>
                  </a:moveTo>
                  <a:cubicBezTo>
                    <a:pt x="0" y="150"/>
                    <a:pt x="150" y="0"/>
                    <a:pt x="335" y="0"/>
                  </a:cubicBezTo>
                  <a:cubicBezTo>
                    <a:pt x="520" y="0"/>
                    <a:pt x="671" y="150"/>
                    <a:pt x="671" y="334"/>
                  </a:cubicBezTo>
                  <a:cubicBezTo>
                    <a:pt x="671" y="334"/>
                    <a:pt x="671" y="334"/>
                    <a:pt x="671" y="334"/>
                  </a:cubicBezTo>
                  <a:cubicBezTo>
                    <a:pt x="671" y="519"/>
                    <a:pt x="520" y="668"/>
                    <a:pt x="335" y="668"/>
                  </a:cubicBezTo>
                  <a:cubicBezTo>
                    <a:pt x="150" y="668"/>
                    <a:pt x="0" y="519"/>
                    <a:pt x="0" y="334"/>
                  </a:cubicBezTo>
                </a:path>
              </a:pathLst>
            </a:cu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530" name="Rectangle 77"/>
            <p:cNvSpPr>
              <a:spLocks noChangeArrowheads="1"/>
            </p:cNvSpPr>
            <p:nvPr/>
          </p:nvSpPr>
          <p:spPr bwMode="auto">
            <a:xfrm>
              <a:off x="2059" y="1227"/>
              <a:ext cx="5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数据库管</a:t>
              </a:r>
              <a:endParaRPr lang="zh-CN" altLang="en-US" sz="1800" b="1"/>
            </a:p>
          </p:txBody>
        </p:sp>
        <p:sp>
          <p:nvSpPr>
            <p:cNvPr id="147531" name="Rectangle 78"/>
            <p:cNvSpPr>
              <a:spLocks noChangeArrowheads="1"/>
            </p:cNvSpPr>
            <p:nvPr/>
          </p:nvSpPr>
          <p:spPr bwMode="auto">
            <a:xfrm>
              <a:off x="2121" y="1388"/>
              <a:ext cx="40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理系统</a:t>
              </a:r>
              <a:endParaRPr lang="zh-CN" altLang="en-US" sz="1800" b="1"/>
            </a:p>
          </p:txBody>
        </p:sp>
        <p:sp>
          <p:nvSpPr>
            <p:cNvPr id="147532" name="Line 79"/>
            <p:cNvSpPr>
              <a:spLocks noChangeShapeType="1"/>
            </p:cNvSpPr>
            <p:nvPr/>
          </p:nvSpPr>
          <p:spPr bwMode="auto">
            <a:xfrm>
              <a:off x="1093" y="2592"/>
              <a:ext cx="737"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33" name="Freeform 80"/>
            <p:cNvSpPr>
              <a:spLocks noChangeArrowheads="1"/>
            </p:cNvSpPr>
            <p:nvPr/>
          </p:nvSpPr>
          <p:spPr bwMode="auto">
            <a:xfrm>
              <a:off x="1819" y="2546"/>
              <a:ext cx="92" cy="91"/>
            </a:xfrm>
            <a:custGeom>
              <a:avLst/>
              <a:gdLst>
                <a:gd name="T0" fmla="*/ 0 w 92"/>
                <a:gd name="T1" fmla="*/ 0 h 91"/>
                <a:gd name="T2" fmla="*/ 92 w 92"/>
                <a:gd name="T3" fmla="*/ 46 h 91"/>
                <a:gd name="T4" fmla="*/ 0 w 92"/>
                <a:gd name="T5" fmla="*/ 91 h 91"/>
                <a:gd name="T6" fmla="*/ 0 w 92"/>
                <a:gd name="T7" fmla="*/ 0 h 91"/>
                <a:gd name="T8" fmla="*/ 0 60000 65536"/>
                <a:gd name="T9" fmla="*/ 0 60000 65536"/>
                <a:gd name="T10" fmla="*/ 0 60000 65536"/>
                <a:gd name="T11" fmla="*/ 0 60000 65536"/>
                <a:gd name="T12" fmla="*/ 0 w 92"/>
                <a:gd name="T13" fmla="*/ 0 h 91"/>
                <a:gd name="T14" fmla="*/ 92 w 92"/>
                <a:gd name="T15" fmla="*/ 91 h 91"/>
              </a:gdLst>
              <a:ahLst/>
              <a:cxnLst>
                <a:cxn ang="T8">
                  <a:pos x="T0" y="T1"/>
                </a:cxn>
                <a:cxn ang="T9">
                  <a:pos x="T2" y="T3"/>
                </a:cxn>
                <a:cxn ang="T10">
                  <a:pos x="T4" y="T5"/>
                </a:cxn>
                <a:cxn ang="T11">
                  <a:pos x="T6" y="T7"/>
                </a:cxn>
              </a:cxnLst>
              <a:rect l="T12" t="T13" r="T14" b="T15"/>
              <a:pathLst>
                <a:path w="92" h="91">
                  <a:moveTo>
                    <a:pt x="0" y="0"/>
                  </a:moveTo>
                  <a:lnTo>
                    <a:pt x="92" y="46"/>
                  </a:lnTo>
                  <a:lnTo>
                    <a:pt x="0" y="9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34" name="Rectangle 81"/>
            <p:cNvSpPr>
              <a:spLocks noChangeArrowheads="1"/>
            </p:cNvSpPr>
            <p:nvPr/>
          </p:nvSpPr>
          <p:spPr bwMode="auto">
            <a:xfrm>
              <a:off x="1220" y="2290"/>
              <a:ext cx="564"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35" name="Rectangle 82"/>
            <p:cNvSpPr>
              <a:spLocks noChangeArrowheads="1"/>
            </p:cNvSpPr>
            <p:nvPr/>
          </p:nvSpPr>
          <p:spPr bwMode="auto">
            <a:xfrm>
              <a:off x="1240" y="2331"/>
              <a:ext cx="5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6.</a:t>
              </a:r>
              <a:r>
                <a:rPr lang="zh-CN" altLang="en-US" sz="1700" b="1">
                  <a:latin typeface="宋体" pitchFamily="2" charset="-122"/>
                </a:rPr>
                <a:t>读数据</a:t>
              </a:r>
              <a:endParaRPr lang="zh-CN" altLang="en-US" sz="1800" b="1"/>
            </a:p>
          </p:txBody>
        </p:sp>
        <p:sp>
          <p:nvSpPr>
            <p:cNvPr id="147536" name="Line 83"/>
            <p:cNvSpPr>
              <a:spLocks noChangeShapeType="1"/>
            </p:cNvSpPr>
            <p:nvPr/>
          </p:nvSpPr>
          <p:spPr bwMode="auto">
            <a:xfrm>
              <a:off x="2322" y="1717"/>
              <a:ext cx="1" cy="63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37" name="Freeform 84"/>
            <p:cNvSpPr>
              <a:spLocks noChangeArrowheads="1"/>
            </p:cNvSpPr>
            <p:nvPr/>
          </p:nvSpPr>
          <p:spPr bwMode="auto">
            <a:xfrm>
              <a:off x="2276" y="2336"/>
              <a:ext cx="93" cy="91"/>
            </a:xfrm>
            <a:custGeom>
              <a:avLst/>
              <a:gdLst>
                <a:gd name="T0" fmla="*/ 93 w 93"/>
                <a:gd name="T1" fmla="*/ 0 h 91"/>
                <a:gd name="T2" fmla="*/ 46 w 93"/>
                <a:gd name="T3" fmla="*/ 91 h 91"/>
                <a:gd name="T4" fmla="*/ 0 w 93"/>
                <a:gd name="T5" fmla="*/ 0 h 91"/>
                <a:gd name="T6" fmla="*/ 93 w 93"/>
                <a:gd name="T7" fmla="*/ 0 h 91"/>
                <a:gd name="T8" fmla="*/ 0 60000 65536"/>
                <a:gd name="T9" fmla="*/ 0 60000 65536"/>
                <a:gd name="T10" fmla="*/ 0 60000 65536"/>
                <a:gd name="T11" fmla="*/ 0 60000 65536"/>
                <a:gd name="T12" fmla="*/ 0 w 93"/>
                <a:gd name="T13" fmla="*/ 0 h 91"/>
                <a:gd name="T14" fmla="*/ 93 w 93"/>
                <a:gd name="T15" fmla="*/ 91 h 91"/>
              </a:gdLst>
              <a:ahLst/>
              <a:cxnLst>
                <a:cxn ang="T8">
                  <a:pos x="T0" y="T1"/>
                </a:cxn>
                <a:cxn ang="T9">
                  <a:pos x="T2" y="T3"/>
                </a:cxn>
                <a:cxn ang="T10">
                  <a:pos x="T4" y="T5"/>
                </a:cxn>
                <a:cxn ang="T11">
                  <a:pos x="T6" y="T7"/>
                </a:cxn>
              </a:cxnLst>
              <a:rect l="T12" t="T13" r="T14" b="T15"/>
              <a:pathLst>
                <a:path w="93" h="91">
                  <a:moveTo>
                    <a:pt x="93" y="0"/>
                  </a:moveTo>
                  <a:lnTo>
                    <a:pt x="46" y="91"/>
                  </a:lnTo>
                  <a:lnTo>
                    <a:pt x="0" y="0"/>
                  </a:lnTo>
                  <a:lnTo>
                    <a:pt x="93"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38" name="Rectangle 85"/>
            <p:cNvSpPr>
              <a:spLocks noChangeArrowheads="1"/>
            </p:cNvSpPr>
            <p:nvPr/>
          </p:nvSpPr>
          <p:spPr bwMode="auto">
            <a:xfrm>
              <a:off x="1873" y="1984"/>
              <a:ext cx="10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5.</a:t>
              </a:r>
              <a:r>
                <a:rPr lang="zh-CN" altLang="en-US" sz="1700" b="1">
                  <a:latin typeface="宋体" pitchFamily="2" charset="-122"/>
                </a:rPr>
                <a:t>读取 物理记录</a:t>
              </a:r>
              <a:endParaRPr lang="zh-CN" altLang="en-US" sz="1800" b="1"/>
            </a:p>
          </p:txBody>
        </p:sp>
        <p:sp>
          <p:nvSpPr>
            <p:cNvPr id="147539" name="Line 86"/>
            <p:cNvSpPr>
              <a:spLocks noChangeShapeType="1"/>
            </p:cNvSpPr>
            <p:nvPr/>
          </p:nvSpPr>
          <p:spPr bwMode="auto">
            <a:xfrm flipH="1" flipV="1">
              <a:off x="1085" y="2083"/>
              <a:ext cx="820" cy="344"/>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40" name="Freeform 87"/>
            <p:cNvSpPr>
              <a:spLocks noChangeArrowheads="1"/>
            </p:cNvSpPr>
            <p:nvPr/>
          </p:nvSpPr>
          <p:spPr bwMode="auto">
            <a:xfrm>
              <a:off x="1011" y="2045"/>
              <a:ext cx="102" cy="85"/>
            </a:xfrm>
            <a:custGeom>
              <a:avLst/>
              <a:gdLst>
                <a:gd name="T0" fmla="*/ 67 w 102"/>
                <a:gd name="T1" fmla="*/ 85 h 85"/>
                <a:gd name="T2" fmla="*/ 0 w 102"/>
                <a:gd name="T3" fmla="*/ 7 h 85"/>
                <a:gd name="T4" fmla="*/ 102 w 102"/>
                <a:gd name="T5" fmla="*/ 0 h 85"/>
                <a:gd name="T6" fmla="*/ 67 w 102"/>
                <a:gd name="T7" fmla="*/ 85 h 85"/>
                <a:gd name="T8" fmla="*/ 0 60000 65536"/>
                <a:gd name="T9" fmla="*/ 0 60000 65536"/>
                <a:gd name="T10" fmla="*/ 0 60000 65536"/>
                <a:gd name="T11" fmla="*/ 0 60000 65536"/>
                <a:gd name="T12" fmla="*/ 0 w 102"/>
                <a:gd name="T13" fmla="*/ 0 h 85"/>
                <a:gd name="T14" fmla="*/ 102 w 102"/>
                <a:gd name="T15" fmla="*/ 85 h 85"/>
              </a:gdLst>
              <a:ahLst/>
              <a:cxnLst>
                <a:cxn ang="T8">
                  <a:pos x="T0" y="T1"/>
                </a:cxn>
                <a:cxn ang="T9">
                  <a:pos x="T2" y="T3"/>
                </a:cxn>
                <a:cxn ang="T10">
                  <a:pos x="T4" y="T5"/>
                </a:cxn>
                <a:cxn ang="T11">
                  <a:pos x="T6" y="T7"/>
                </a:cxn>
              </a:cxnLst>
              <a:rect l="T12" t="T13" r="T14" b="T15"/>
              <a:pathLst>
                <a:path w="102" h="85">
                  <a:moveTo>
                    <a:pt x="67" y="85"/>
                  </a:moveTo>
                  <a:lnTo>
                    <a:pt x="0" y="7"/>
                  </a:lnTo>
                  <a:lnTo>
                    <a:pt x="102" y="0"/>
                  </a:lnTo>
                  <a:lnTo>
                    <a:pt x="67" y="8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41" name="Freeform 88"/>
            <p:cNvSpPr>
              <a:spLocks noChangeArrowheads="1"/>
            </p:cNvSpPr>
            <p:nvPr/>
          </p:nvSpPr>
          <p:spPr bwMode="auto">
            <a:xfrm>
              <a:off x="1240" y="1853"/>
              <a:ext cx="595" cy="395"/>
            </a:xfrm>
            <a:custGeom>
              <a:avLst/>
              <a:gdLst>
                <a:gd name="T0" fmla="*/ 0 w 595"/>
                <a:gd name="T1" fmla="*/ 177 h 395"/>
                <a:gd name="T2" fmla="*/ 521 w 595"/>
                <a:gd name="T3" fmla="*/ 395 h 395"/>
                <a:gd name="T4" fmla="*/ 595 w 595"/>
                <a:gd name="T5" fmla="*/ 219 h 395"/>
                <a:gd name="T6" fmla="*/ 75 w 595"/>
                <a:gd name="T7" fmla="*/ 0 h 395"/>
                <a:gd name="T8" fmla="*/ 0 w 595"/>
                <a:gd name="T9" fmla="*/ 177 h 395"/>
                <a:gd name="T10" fmla="*/ 0 60000 65536"/>
                <a:gd name="T11" fmla="*/ 0 60000 65536"/>
                <a:gd name="T12" fmla="*/ 0 60000 65536"/>
                <a:gd name="T13" fmla="*/ 0 60000 65536"/>
                <a:gd name="T14" fmla="*/ 0 60000 65536"/>
                <a:gd name="T15" fmla="*/ 0 w 595"/>
                <a:gd name="T16" fmla="*/ 0 h 395"/>
                <a:gd name="T17" fmla="*/ 595 w 595"/>
                <a:gd name="T18" fmla="*/ 395 h 395"/>
              </a:gdLst>
              <a:ahLst/>
              <a:cxnLst>
                <a:cxn ang="T10">
                  <a:pos x="T0" y="T1"/>
                </a:cxn>
                <a:cxn ang="T11">
                  <a:pos x="T2" y="T3"/>
                </a:cxn>
                <a:cxn ang="T12">
                  <a:pos x="T4" y="T5"/>
                </a:cxn>
                <a:cxn ang="T13">
                  <a:pos x="T6" y="T7"/>
                </a:cxn>
                <a:cxn ang="T14">
                  <a:pos x="T8" y="T9"/>
                </a:cxn>
              </a:cxnLst>
              <a:rect l="T15" t="T16" r="T17" b="T18"/>
              <a:pathLst>
                <a:path w="595" h="395">
                  <a:moveTo>
                    <a:pt x="0" y="177"/>
                  </a:moveTo>
                  <a:lnTo>
                    <a:pt x="521" y="395"/>
                  </a:lnTo>
                  <a:lnTo>
                    <a:pt x="595" y="219"/>
                  </a:lnTo>
                  <a:lnTo>
                    <a:pt x="75" y="0"/>
                  </a:lnTo>
                  <a:lnTo>
                    <a:pt x="0" y="1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42" name="Rectangle 89"/>
            <p:cNvSpPr>
              <a:spLocks noChangeArrowheads="1"/>
            </p:cNvSpPr>
            <p:nvPr/>
          </p:nvSpPr>
          <p:spPr bwMode="auto">
            <a:xfrm rot="1320000">
              <a:off x="1279" y="1857"/>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7</a:t>
              </a:r>
              <a:endParaRPr lang="en-US" altLang="zh-CN" sz="1800" b="1"/>
            </a:p>
          </p:txBody>
        </p:sp>
        <p:sp>
          <p:nvSpPr>
            <p:cNvPr id="147543" name="Rectangle 90"/>
            <p:cNvSpPr>
              <a:spLocks noChangeArrowheads="1"/>
            </p:cNvSpPr>
            <p:nvPr/>
          </p:nvSpPr>
          <p:spPr bwMode="auto">
            <a:xfrm rot="1320000">
              <a:off x="1341" y="1882"/>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544" name="Rectangle 91"/>
            <p:cNvSpPr>
              <a:spLocks noChangeArrowheads="1"/>
            </p:cNvSpPr>
            <p:nvPr/>
          </p:nvSpPr>
          <p:spPr bwMode="auto">
            <a:xfrm rot="1320000">
              <a:off x="1399" y="1920"/>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送</a:t>
              </a:r>
              <a:endParaRPr lang="zh-CN" altLang="en-US" sz="1800" b="1"/>
            </a:p>
          </p:txBody>
        </p:sp>
        <p:sp>
          <p:nvSpPr>
            <p:cNvPr id="147545" name="Rectangle 92"/>
            <p:cNvSpPr>
              <a:spLocks noChangeArrowheads="1"/>
            </p:cNvSpPr>
            <p:nvPr/>
          </p:nvSpPr>
          <p:spPr bwMode="auto">
            <a:xfrm rot="1320000">
              <a:off x="1523" y="1982"/>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数</a:t>
              </a:r>
              <a:endParaRPr lang="zh-CN" altLang="en-US" sz="1800" b="1"/>
            </a:p>
          </p:txBody>
        </p:sp>
        <p:sp>
          <p:nvSpPr>
            <p:cNvPr id="147546" name="Rectangle 93"/>
            <p:cNvSpPr>
              <a:spLocks noChangeArrowheads="1"/>
            </p:cNvSpPr>
            <p:nvPr/>
          </p:nvSpPr>
          <p:spPr bwMode="auto">
            <a:xfrm rot="1320000">
              <a:off x="1647" y="2032"/>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据</a:t>
              </a:r>
              <a:endParaRPr lang="zh-CN" altLang="en-US" sz="1800" b="1"/>
            </a:p>
          </p:txBody>
        </p:sp>
        <p:sp>
          <p:nvSpPr>
            <p:cNvPr id="147547" name="Line 94"/>
            <p:cNvSpPr>
              <a:spLocks noChangeShapeType="1"/>
            </p:cNvSpPr>
            <p:nvPr/>
          </p:nvSpPr>
          <p:spPr bwMode="auto">
            <a:xfrm flipV="1">
              <a:off x="1049" y="1653"/>
              <a:ext cx="968" cy="326"/>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48" name="Freeform 95"/>
            <p:cNvSpPr>
              <a:spLocks noChangeArrowheads="1"/>
            </p:cNvSpPr>
            <p:nvPr/>
          </p:nvSpPr>
          <p:spPr bwMode="auto">
            <a:xfrm>
              <a:off x="1992" y="1614"/>
              <a:ext cx="101" cy="86"/>
            </a:xfrm>
            <a:custGeom>
              <a:avLst/>
              <a:gdLst>
                <a:gd name="T0" fmla="*/ 0 w 101"/>
                <a:gd name="T1" fmla="*/ 0 h 86"/>
                <a:gd name="T2" fmla="*/ 101 w 101"/>
                <a:gd name="T3" fmla="*/ 14 h 86"/>
                <a:gd name="T4" fmla="*/ 29 w 101"/>
                <a:gd name="T5" fmla="*/ 86 h 86"/>
                <a:gd name="T6" fmla="*/ 0 w 101"/>
                <a:gd name="T7" fmla="*/ 0 h 86"/>
                <a:gd name="T8" fmla="*/ 0 60000 65536"/>
                <a:gd name="T9" fmla="*/ 0 60000 65536"/>
                <a:gd name="T10" fmla="*/ 0 60000 65536"/>
                <a:gd name="T11" fmla="*/ 0 60000 65536"/>
                <a:gd name="T12" fmla="*/ 0 w 101"/>
                <a:gd name="T13" fmla="*/ 0 h 86"/>
                <a:gd name="T14" fmla="*/ 101 w 101"/>
                <a:gd name="T15" fmla="*/ 86 h 86"/>
              </a:gdLst>
              <a:ahLst/>
              <a:cxnLst>
                <a:cxn ang="T8">
                  <a:pos x="T0" y="T1"/>
                </a:cxn>
                <a:cxn ang="T9">
                  <a:pos x="T2" y="T3"/>
                </a:cxn>
                <a:cxn ang="T10">
                  <a:pos x="T4" y="T5"/>
                </a:cxn>
                <a:cxn ang="T11">
                  <a:pos x="T6" y="T7"/>
                </a:cxn>
              </a:cxnLst>
              <a:rect l="T12" t="T13" r="T14" b="T15"/>
              <a:pathLst>
                <a:path w="101" h="86">
                  <a:moveTo>
                    <a:pt x="0" y="0"/>
                  </a:moveTo>
                  <a:lnTo>
                    <a:pt x="101" y="14"/>
                  </a:lnTo>
                  <a:lnTo>
                    <a:pt x="29" y="8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49" name="Rectangle 96"/>
            <p:cNvSpPr>
              <a:spLocks noChangeArrowheads="1"/>
            </p:cNvSpPr>
            <p:nvPr/>
          </p:nvSpPr>
          <p:spPr bwMode="auto">
            <a:xfrm rot="20460000">
              <a:off x="1260" y="1587"/>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8</a:t>
              </a:r>
              <a:endParaRPr lang="en-US" altLang="zh-CN" sz="1800" b="1"/>
            </a:p>
          </p:txBody>
        </p:sp>
        <p:sp>
          <p:nvSpPr>
            <p:cNvPr id="147550" name="Rectangle 97"/>
            <p:cNvSpPr>
              <a:spLocks noChangeArrowheads="1"/>
            </p:cNvSpPr>
            <p:nvPr/>
          </p:nvSpPr>
          <p:spPr bwMode="auto">
            <a:xfrm rot="20460000">
              <a:off x="1322" y="1563"/>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551" name="Rectangle 98"/>
            <p:cNvSpPr>
              <a:spLocks noChangeArrowheads="1"/>
            </p:cNvSpPr>
            <p:nvPr/>
          </p:nvSpPr>
          <p:spPr bwMode="auto">
            <a:xfrm rot="20460000">
              <a:off x="1381" y="1537"/>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读</a:t>
              </a:r>
              <a:endParaRPr lang="zh-CN" altLang="en-US" sz="1800" b="1"/>
            </a:p>
          </p:txBody>
        </p:sp>
        <p:sp>
          <p:nvSpPr>
            <p:cNvPr id="147552" name="Rectangle 99"/>
            <p:cNvSpPr>
              <a:spLocks noChangeArrowheads="1"/>
            </p:cNvSpPr>
            <p:nvPr/>
          </p:nvSpPr>
          <p:spPr bwMode="auto">
            <a:xfrm rot="20460000">
              <a:off x="1504" y="1488"/>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记</a:t>
              </a:r>
              <a:endParaRPr lang="zh-CN" altLang="en-US" sz="1800" b="1"/>
            </a:p>
          </p:txBody>
        </p:sp>
        <p:sp>
          <p:nvSpPr>
            <p:cNvPr id="147553" name="Rectangle 100"/>
            <p:cNvSpPr>
              <a:spLocks noChangeArrowheads="1"/>
            </p:cNvSpPr>
            <p:nvPr/>
          </p:nvSpPr>
          <p:spPr bwMode="auto">
            <a:xfrm rot="20460000">
              <a:off x="1628" y="1452"/>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录</a:t>
              </a:r>
              <a:endParaRPr lang="zh-CN" altLang="en-US" sz="1800" b="1"/>
            </a:p>
          </p:txBody>
        </p:sp>
        <p:sp>
          <p:nvSpPr>
            <p:cNvPr id="147554" name="Line 101"/>
            <p:cNvSpPr>
              <a:spLocks noChangeShapeType="1"/>
            </p:cNvSpPr>
            <p:nvPr/>
          </p:nvSpPr>
          <p:spPr bwMode="auto">
            <a:xfrm flipH="1" flipV="1">
              <a:off x="1125" y="958"/>
              <a:ext cx="905" cy="588"/>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55" name="Freeform 102"/>
            <p:cNvSpPr>
              <a:spLocks noChangeArrowheads="1"/>
            </p:cNvSpPr>
            <p:nvPr/>
          </p:nvSpPr>
          <p:spPr bwMode="auto">
            <a:xfrm>
              <a:off x="1058" y="915"/>
              <a:ext cx="102" cy="87"/>
            </a:xfrm>
            <a:custGeom>
              <a:avLst/>
              <a:gdLst>
                <a:gd name="T0" fmla="*/ 51 w 102"/>
                <a:gd name="T1" fmla="*/ 87 h 87"/>
                <a:gd name="T2" fmla="*/ 0 w 102"/>
                <a:gd name="T3" fmla="*/ 0 h 87"/>
                <a:gd name="T4" fmla="*/ 102 w 102"/>
                <a:gd name="T5" fmla="*/ 11 h 87"/>
                <a:gd name="T6" fmla="*/ 51 w 102"/>
                <a:gd name="T7" fmla="*/ 87 h 87"/>
                <a:gd name="T8" fmla="*/ 0 60000 65536"/>
                <a:gd name="T9" fmla="*/ 0 60000 65536"/>
                <a:gd name="T10" fmla="*/ 0 60000 65536"/>
                <a:gd name="T11" fmla="*/ 0 60000 65536"/>
                <a:gd name="T12" fmla="*/ 0 w 102"/>
                <a:gd name="T13" fmla="*/ 0 h 87"/>
                <a:gd name="T14" fmla="*/ 102 w 102"/>
                <a:gd name="T15" fmla="*/ 87 h 87"/>
              </a:gdLst>
              <a:ahLst/>
              <a:cxnLst>
                <a:cxn ang="T8">
                  <a:pos x="T0" y="T1"/>
                </a:cxn>
                <a:cxn ang="T9">
                  <a:pos x="T2" y="T3"/>
                </a:cxn>
                <a:cxn ang="T10">
                  <a:pos x="T4" y="T5"/>
                </a:cxn>
                <a:cxn ang="T11">
                  <a:pos x="T6" y="T7"/>
                </a:cxn>
              </a:cxnLst>
              <a:rect l="T12" t="T13" r="T14" b="T15"/>
              <a:pathLst>
                <a:path w="102" h="87">
                  <a:moveTo>
                    <a:pt x="51" y="87"/>
                  </a:moveTo>
                  <a:lnTo>
                    <a:pt x="0" y="0"/>
                  </a:lnTo>
                  <a:lnTo>
                    <a:pt x="102" y="11"/>
                  </a:lnTo>
                  <a:lnTo>
                    <a:pt x="51" y="8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56" name="Rectangle 103"/>
            <p:cNvSpPr>
              <a:spLocks noChangeArrowheads="1"/>
            </p:cNvSpPr>
            <p:nvPr/>
          </p:nvSpPr>
          <p:spPr bwMode="auto">
            <a:xfrm rot="1980000">
              <a:off x="1419" y="838"/>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9</a:t>
              </a:r>
              <a:endParaRPr lang="en-US" altLang="zh-CN" sz="1800" b="1"/>
            </a:p>
          </p:txBody>
        </p:sp>
        <p:sp>
          <p:nvSpPr>
            <p:cNvPr id="147557" name="Rectangle 104"/>
            <p:cNvSpPr>
              <a:spLocks noChangeArrowheads="1"/>
            </p:cNvSpPr>
            <p:nvPr/>
          </p:nvSpPr>
          <p:spPr bwMode="auto">
            <a:xfrm rot="1980000">
              <a:off x="1481" y="863"/>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558" name="Rectangle 105"/>
            <p:cNvSpPr>
              <a:spLocks noChangeArrowheads="1"/>
            </p:cNvSpPr>
            <p:nvPr/>
          </p:nvSpPr>
          <p:spPr bwMode="auto">
            <a:xfrm rot="1980000">
              <a:off x="1527" y="920"/>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送</a:t>
              </a:r>
              <a:endParaRPr lang="zh-CN" altLang="en-US" sz="1800" b="1"/>
            </a:p>
          </p:txBody>
        </p:sp>
        <p:sp>
          <p:nvSpPr>
            <p:cNvPr id="147559" name="Rectangle 106"/>
            <p:cNvSpPr>
              <a:spLocks noChangeArrowheads="1"/>
            </p:cNvSpPr>
            <p:nvPr/>
          </p:nvSpPr>
          <p:spPr bwMode="auto">
            <a:xfrm rot="1980000">
              <a:off x="1639" y="993"/>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记</a:t>
              </a:r>
              <a:endParaRPr lang="zh-CN" altLang="en-US" sz="1800" b="1"/>
            </a:p>
          </p:txBody>
        </p:sp>
        <p:sp>
          <p:nvSpPr>
            <p:cNvPr id="147560" name="Rectangle 107"/>
            <p:cNvSpPr>
              <a:spLocks noChangeArrowheads="1"/>
            </p:cNvSpPr>
            <p:nvPr/>
          </p:nvSpPr>
          <p:spPr bwMode="auto">
            <a:xfrm rot="1980000">
              <a:off x="1751" y="1068"/>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录</a:t>
              </a:r>
              <a:endParaRPr lang="zh-CN" altLang="en-US" sz="1800" b="1"/>
            </a:p>
          </p:txBody>
        </p:sp>
        <p:sp>
          <p:nvSpPr>
            <p:cNvPr id="147561" name="Line 108"/>
            <p:cNvSpPr>
              <a:spLocks noChangeShapeType="1"/>
            </p:cNvSpPr>
            <p:nvPr/>
          </p:nvSpPr>
          <p:spPr bwMode="auto">
            <a:xfrm flipH="1" flipV="1">
              <a:off x="1124" y="607"/>
              <a:ext cx="908" cy="609"/>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62" name="Freeform 109"/>
            <p:cNvSpPr>
              <a:spLocks noChangeArrowheads="1"/>
            </p:cNvSpPr>
            <p:nvPr/>
          </p:nvSpPr>
          <p:spPr bwMode="auto">
            <a:xfrm>
              <a:off x="1058" y="563"/>
              <a:ext cx="102" cy="88"/>
            </a:xfrm>
            <a:custGeom>
              <a:avLst/>
              <a:gdLst>
                <a:gd name="T0" fmla="*/ 51 w 102"/>
                <a:gd name="T1" fmla="*/ 88 h 88"/>
                <a:gd name="T2" fmla="*/ 0 w 102"/>
                <a:gd name="T3" fmla="*/ 0 h 88"/>
                <a:gd name="T4" fmla="*/ 102 w 102"/>
                <a:gd name="T5" fmla="*/ 13 h 88"/>
                <a:gd name="T6" fmla="*/ 51 w 102"/>
                <a:gd name="T7" fmla="*/ 88 h 88"/>
                <a:gd name="T8" fmla="*/ 0 60000 65536"/>
                <a:gd name="T9" fmla="*/ 0 60000 65536"/>
                <a:gd name="T10" fmla="*/ 0 60000 65536"/>
                <a:gd name="T11" fmla="*/ 0 60000 65536"/>
                <a:gd name="T12" fmla="*/ 0 w 102"/>
                <a:gd name="T13" fmla="*/ 0 h 88"/>
                <a:gd name="T14" fmla="*/ 102 w 102"/>
                <a:gd name="T15" fmla="*/ 88 h 88"/>
              </a:gdLst>
              <a:ahLst/>
              <a:cxnLst>
                <a:cxn ang="T8">
                  <a:pos x="T0" y="T1"/>
                </a:cxn>
                <a:cxn ang="T9">
                  <a:pos x="T2" y="T3"/>
                </a:cxn>
                <a:cxn ang="T10">
                  <a:pos x="T4" y="T5"/>
                </a:cxn>
                <a:cxn ang="T11">
                  <a:pos x="T6" y="T7"/>
                </a:cxn>
              </a:cxnLst>
              <a:rect l="T12" t="T13" r="T14" b="T15"/>
              <a:pathLst>
                <a:path w="102" h="88">
                  <a:moveTo>
                    <a:pt x="51" y="88"/>
                  </a:moveTo>
                  <a:lnTo>
                    <a:pt x="0" y="0"/>
                  </a:lnTo>
                  <a:lnTo>
                    <a:pt x="102" y="13"/>
                  </a:lnTo>
                  <a:lnTo>
                    <a:pt x="51" y="8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63" name="Rectangle 110"/>
            <p:cNvSpPr>
              <a:spLocks noChangeArrowheads="1"/>
            </p:cNvSpPr>
            <p:nvPr/>
          </p:nvSpPr>
          <p:spPr bwMode="auto">
            <a:xfrm rot="1980000">
              <a:off x="1481" y="516"/>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1</a:t>
              </a:r>
              <a:endParaRPr lang="en-US" altLang="zh-CN" sz="1800" b="1"/>
            </a:p>
          </p:txBody>
        </p:sp>
        <p:sp>
          <p:nvSpPr>
            <p:cNvPr id="147564" name="Rectangle 111"/>
            <p:cNvSpPr>
              <a:spLocks noChangeArrowheads="1"/>
            </p:cNvSpPr>
            <p:nvPr/>
          </p:nvSpPr>
          <p:spPr bwMode="auto">
            <a:xfrm rot="1980000">
              <a:off x="1543" y="554"/>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1</a:t>
              </a:r>
              <a:endParaRPr lang="en-US" altLang="zh-CN" sz="1800" b="1"/>
            </a:p>
          </p:txBody>
        </p:sp>
        <p:sp>
          <p:nvSpPr>
            <p:cNvPr id="147565" name="Rectangle 112"/>
            <p:cNvSpPr>
              <a:spLocks noChangeArrowheads="1"/>
            </p:cNvSpPr>
            <p:nvPr/>
          </p:nvSpPr>
          <p:spPr bwMode="auto">
            <a:xfrm rot="1980000">
              <a:off x="1592" y="591"/>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566" name="Rectangle 113"/>
            <p:cNvSpPr>
              <a:spLocks noChangeArrowheads="1"/>
            </p:cNvSpPr>
            <p:nvPr/>
          </p:nvSpPr>
          <p:spPr bwMode="auto">
            <a:xfrm rot="1980000">
              <a:off x="1654" y="627"/>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O</a:t>
              </a:r>
              <a:endParaRPr lang="en-US" altLang="zh-CN" sz="1800" b="1"/>
            </a:p>
          </p:txBody>
        </p:sp>
        <p:sp>
          <p:nvSpPr>
            <p:cNvPr id="147567" name="Rectangle 114"/>
            <p:cNvSpPr>
              <a:spLocks noChangeArrowheads="1"/>
            </p:cNvSpPr>
            <p:nvPr/>
          </p:nvSpPr>
          <p:spPr bwMode="auto">
            <a:xfrm rot="1980000">
              <a:off x="1702" y="663"/>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K</a:t>
              </a:r>
              <a:endParaRPr lang="en-US" altLang="zh-CN" sz="1800" b="1"/>
            </a:p>
          </p:txBody>
        </p:sp>
        <p:sp>
          <p:nvSpPr>
            <p:cNvPr id="147568" name="Rectangle 115"/>
            <p:cNvSpPr>
              <a:spLocks noChangeArrowheads="1"/>
            </p:cNvSpPr>
            <p:nvPr/>
          </p:nvSpPr>
          <p:spPr bwMode="auto">
            <a:xfrm rot="1980000">
              <a:off x="1766" y="702"/>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569" name="Freeform 116"/>
            <p:cNvSpPr>
              <a:spLocks/>
            </p:cNvSpPr>
            <p:nvPr/>
          </p:nvSpPr>
          <p:spPr bwMode="auto">
            <a:xfrm>
              <a:off x="3411" y="2122"/>
              <a:ext cx="470" cy="470"/>
            </a:xfrm>
            <a:custGeom>
              <a:avLst/>
              <a:gdLst>
                <a:gd name="T0" fmla="*/ 0 w 607"/>
                <a:gd name="T1" fmla="*/ 109 h 606"/>
                <a:gd name="T2" fmla="*/ 109 w 607"/>
                <a:gd name="T3" fmla="*/ 0 h 606"/>
                <a:gd name="T4" fmla="*/ 218 w 607"/>
                <a:gd name="T5" fmla="*/ 109 h 606"/>
                <a:gd name="T6" fmla="*/ 218 w 607"/>
                <a:gd name="T7" fmla="*/ 109 h 606"/>
                <a:gd name="T8" fmla="*/ 109 w 607"/>
                <a:gd name="T9" fmla="*/ 219 h 606"/>
                <a:gd name="T10" fmla="*/ 0 w 607"/>
                <a:gd name="T11" fmla="*/ 109 h 606"/>
                <a:gd name="T12" fmla="*/ 0 60000 65536"/>
                <a:gd name="T13" fmla="*/ 0 60000 65536"/>
                <a:gd name="T14" fmla="*/ 0 60000 65536"/>
                <a:gd name="T15" fmla="*/ 0 60000 65536"/>
                <a:gd name="T16" fmla="*/ 0 60000 65536"/>
                <a:gd name="T17" fmla="*/ 0 60000 65536"/>
                <a:gd name="T18" fmla="*/ 0 w 607"/>
                <a:gd name="T19" fmla="*/ 0 h 606"/>
                <a:gd name="T20" fmla="*/ 607 w 607"/>
                <a:gd name="T21" fmla="*/ 606 h 606"/>
              </a:gdLst>
              <a:ahLst/>
              <a:cxnLst>
                <a:cxn ang="T12">
                  <a:pos x="T0" y="T1"/>
                </a:cxn>
                <a:cxn ang="T13">
                  <a:pos x="T2" y="T3"/>
                </a:cxn>
                <a:cxn ang="T14">
                  <a:pos x="T4" y="T5"/>
                </a:cxn>
                <a:cxn ang="T15">
                  <a:pos x="T6" y="T7"/>
                </a:cxn>
                <a:cxn ang="T16">
                  <a:pos x="T8" y="T9"/>
                </a:cxn>
                <a:cxn ang="T17">
                  <a:pos x="T10" y="T11"/>
                </a:cxn>
              </a:cxnLst>
              <a:rect l="T18" t="T19" r="T20" b="T21"/>
              <a:pathLst>
                <a:path w="607" h="606">
                  <a:moveTo>
                    <a:pt x="0" y="303"/>
                  </a:moveTo>
                  <a:cubicBezTo>
                    <a:pt x="0" y="136"/>
                    <a:pt x="136" y="0"/>
                    <a:pt x="303" y="0"/>
                  </a:cubicBezTo>
                  <a:cubicBezTo>
                    <a:pt x="471" y="0"/>
                    <a:pt x="607" y="136"/>
                    <a:pt x="607" y="303"/>
                  </a:cubicBezTo>
                  <a:cubicBezTo>
                    <a:pt x="607" y="303"/>
                    <a:pt x="607" y="303"/>
                    <a:pt x="607" y="303"/>
                  </a:cubicBezTo>
                  <a:cubicBezTo>
                    <a:pt x="607" y="470"/>
                    <a:pt x="471" y="606"/>
                    <a:pt x="303" y="606"/>
                  </a:cubicBezTo>
                  <a:cubicBezTo>
                    <a:pt x="136" y="606"/>
                    <a:pt x="0" y="470"/>
                    <a:pt x="0" y="303"/>
                  </a:cubicBezTo>
                </a:path>
              </a:pathLst>
            </a:custGeom>
            <a:solidFill>
              <a:srgbClr val="E6E6E6"/>
            </a:solidFill>
            <a:ln w="0">
              <a:solidFill>
                <a:srgbClr val="000000"/>
              </a:solidFill>
              <a:miter lim="800000"/>
              <a:headEnd/>
              <a:tailEnd/>
            </a:ln>
          </p:spPr>
          <p:txBody>
            <a:bodyPr/>
            <a:lstStyle/>
            <a:p>
              <a:endParaRPr lang="zh-CN" altLang="en-US" sz="1800"/>
            </a:p>
          </p:txBody>
        </p:sp>
        <p:sp>
          <p:nvSpPr>
            <p:cNvPr id="147570" name="Freeform 117"/>
            <p:cNvSpPr>
              <a:spLocks noEditPoints="1"/>
            </p:cNvSpPr>
            <p:nvPr/>
          </p:nvSpPr>
          <p:spPr bwMode="auto">
            <a:xfrm>
              <a:off x="3411" y="2122"/>
              <a:ext cx="470" cy="470"/>
            </a:xfrm>
            <a:custGeom>
              <a:avLst/>
              <a:gdLst>
                <a:gd name="T0" fmla="*/ 0 w 607"/>
                <a:gd name="T1" fmla="*/ 109 h 606"/>
                <a:gd name="T2" fmla="*/ 109 w 607"/>
                <a:gd name="T3" fmla="*/ 0 h 606"/>
                <a:gd name="T4" fmla="*/ 218 w 607"/>
                <a:gd name="T5" fmla="*/ 109 h 606"/>
                <a:gd name="T6" fmla="*/ 218 w 607"/>
                <a:gd name="T7" fmla="*/ 109 h 606"/>
                <a:gd name="T8" fmla="*/ 109 w 607"/>
                <a:gd name="T9" fmla="*/ 219 h 606"/>
                <a:gd name="T10" fmla="*/ 0 w 607"/>
                <a:gd name="T11" fmla="*/ 109 h 606"/>
                <a:gd name="T12" fmla="*/ 109 w 607"/>
                <a:gd name="T13" fmla="*/ 219 h 606"/>
                <a:gd name="T14" fmla="*/ 218 w 607"/>
                <a:gd name="T15" fmla="*/ 219 h 606"/>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606"/>
                <a:gd name="T26" fmla="*/ 607 w 607"/>
                <a:gd name="T27" fmla="*/ 606 h 6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606">
                  <a:moveTo>
                    <a:pt x="0" y="303"/>
                  </a:moveTo>
                  <a:cubicBezTo>
                    <a:pt x="0" y="136"/>
                    <a:pt x="136" y="0"/>
                    <a:pt x="303" y="0"/>
                  </a:cubicBezTo>
                  <a:cubicBezTo>
                    <a:pt x="471" y="0"/>
                    <a:pt x="607" y="136"/>
                    <a:pt x="607" y="303"/>
                  </a:cubicBezTo>
                  <a:cubicBezTo>
                    <a:pt x="607" y="303"/>
                    <a:pt x="607" y="303"/>
                    <a:pt x="607" y="303"/>
                  </a:cubicBezTo>
                  <a:cubicBezTo>
                    <a:pt x="607" y="470"/>
                    <a:pt x="471" y="606"/>
                    <a:pt x="303" y="606"/>
                  </a:cubicBezTo>
                  <a:cubicBezTo>
                    <a:pt x="136" y="606"/>
                    <a:pt x="0" y="470"/>
                    <a:pt x="0" y="303"/>
                  </a:cubicBezTo>
                  <a:moveTo>
                    <a:pt x="303" y="606"/>
                  </a:moveTo>
                  <a:lnTo>
                    <a:pt x="607" y="606"/>
                  </a:lnTo>
                </a:path>
              </a:pathLst>
            </a:custGeom>
            <a:noFill/>
            <a:ln w="63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47571" name="Line 118"/>
            <p:cNvSpPr>
              <a:spLocks noChangeShapeType="1"/>
            </p:cNvSpPr>
            <p:nvPr/>
          </p:nvSpPr>
          <p:spPr bwMode="auto">
            <a:xfrm>
              <a:off x="2520" y="1653"/>
              <a:ext cx="828" cy="654"/>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572" name="Freeform 119"/>
            <p:cNvSpPr>
              <a:spLocks noChangeArrowheads="1"/>
            </p:cNvSpPr>
            <p:nvPr/>
          </p:nvSpPr>
          <p:spPr bwMode="auto">
            <a:xfrm>
              <a:off x="3310" y="2265"/>
              <a:ext cx="101" cy="92"/>
            </a:xfrm>
            <a:custGeom>
              <a:avLst/>
              <a:gdLst>
                <a:gd name="T0" fmla="*/ 57 w 101"/>
                <a:gd name="T1" fmla="*/ 0 h 92"/>
                <a:gd name="T2" fmla="*/ 101 w 101"/>
                <a:gd name="T3" fmla="*/ 92 h 92"/>
                <a:gd name="T4" fmla="*/ 0 w 101"/>
                <a:gd name="T5" fmla="*/ 71 h 92"/>
                <a:gd name="T6" fmla="*/ 57 w 101"/>
                <a:gd name="T7" fmla="*/ 0 h 92"/>
                <a:gd name="T8" fmla="*/ 0 60000 65536"/>
                <a:gd name="T9" fmla="*/ 0 60000 65536"/>
                <a:gd name="T10" fmla="*/ 0 60000 65536"/>
                <a:gd name="T11" fmla="*/ 0 60000 65536"/>
                <a:gd name="T12" fmla="*/ 0 w 101"/>
                <a:gd name="T13" fmla="*/ 0 h 92"/>
                <a:gd name="T14" fmla="*/ 101 w 101"/>
                <a:gd name="T15" fmla="*/ 92 h 92"/>
              </a:gdLst>
              <a:ahLst/>
              <a:cxnLst>
                <a:cxn ang="T8">
                  <a:pos x="T0" y="T1"/>
                </a:cxn>
                <a:cxn ang="T9">
                  <a:pos x="T2" y="T3"/>
                </a:cxn>
                <a:cxn ang="T10">
                  <a:pos x="T4" y="T5"/>
                </a:cxn>
                <a:cxn ang="T11">
                  <a:pos x="T6" y="T7"/>
                </a:cxn>
              </a:cxnLst>
              <a:rect l="T12" t="T13" r="T14" b="T15"/>
              <a:pathLst>
                <a:path w="101" h="92">
                  <a:moveTo>
                    <a:pt x="57" y="0"/>
                  </a:moveTo>
                  <a:lnTo>
                    <a:pt x="101" y="92"/>
                  </a:lnTo>
                  <a:lnTo>
                    <a:pt x="0" y="71"/>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147573" name="Rectangle 120"/>
            <p:cNvSpPr>
              <a:spLocks noChangeArrowheads="1"/>
            </p:cNvSpPr>
            <p:nvPr/>
          </p:nvSpPr>
          <p:spPr bwMode="auto">
            <a:xfrm rot="2280000">
              <a:off x="2848" y="1575"/>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1</a:t>
              </a:r>
              <a:endParaRPr lang="en-US" altLang="zh-CN" sz="1800" b="1"/>
            </a:p>
          </p:txBody>
        </p:sp>
        <p:sp>
          <p:nvSpPr>
            <p:cNvPr id="147574" name="Rectangle 121"/>
            <p:cNvSpPr>
              <a:spLocks noChangeArrowheads="1"/>
            </p:cNvSpPr>
            <p:nvPr/>
          </p:nvSpPr>
          <p:spPr bwMode="auto">
            <a:xfrm rot="2280000">
              <a:off x="2898" y="1625"/>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dirty="0">
                  <a:latin typeface="宋体" pitchFamily="2" charset="-122"/>
                </a:rPr>
                <a:t>0</a:t>
              </a:r>
              <a:endParaRPr lang="en-US" altLang="zh-CN" sz="1800" b="1" dirty="0"/>
            </a:p>
          </p:txBody>
        </p:sp>
        <p:sp>
          <p:nvSpPr>
            <p:cNvPr id="147575" name="Rectangle 122"/>
            <p:cNvSpPr>
              <a:spLocks noChangeArrowheads="1"/>
            </p:cNvSpPr>
            <p:nvPr/>
          </p:nvSpPr>
          <p:spPr bwMode="auto">
            <a:xfrm rot="2280000">
              <a:off x="2948" y="1663"/>
              <a:ext cx="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latin typeface="宋体" pitchFamily="2" charset="-122"/>
                </a:rPr>
                <a:t>.</a:t>
              </a:r>
              <a:endParaRPr lang="en-US" altLang="zh-CN" sz="1800" b="1"/>
            </a:p>
          </p:txBody>
        </p:sp>
        <p:sp>
          <p:nvSpPr>
            <p:cNvPr id="147576" name="Rectangle 123"/>
            <p:cNvSpPr>
              <a:spLocks noChangeArrowheads="1"/>
            </p:cNvSpPr>
            <p:nvPr/>
          </p:nvSpPr>
          <p:spPr bwMode="auto">
            <a:xfrm rot="2280000">
              <a:off x="2988" y="1720"/>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写</a:t>
              </a:r>
              <a:endParaRPr lang="zh-CN" altLang="en-US" sz="1800" b="1"/>
            </a:p>
          </p:txBody>
        </p:sp>
        <p:sp>
          <p:nvSpPr>
            <p:cNvPr id="147577" name="Rectangle 124"/>
            <p:cNvSpPr>
              <a:spLocks noChangeArrowheads="1"/>
            </p:cNvSpPr>
            <p:nvPr/>
          </p:nvSpPr>
          <p:spPr bwMode="auto">
            <a:xfrm rot="2280000">
              <a:off x="3102" y="1808"/>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dirty="0">
                  <a:latin typeface="宋体" pitchFamily="2" charset="-122"/>
                </a:rPr>
                <a:t>日</a:t>
              </a:r>
              <a:endParaRPr lang="zh-CN" altLang="en-US" sz="1800" b="1" dirty="0"/>
            </a:p>
          </p:txBody>
        </p:sp>
        <p:sp>
          <p:nvSpPr>
            <p:cNvPr id="147578" name="Rectangle 125"/>
            <p:cNvSpPr>
              <a:spLocks noChangeArrowheads="1"/>
            </p:cNvSpPr>
            <p:nvPr/>
          </p:nvSpPr>
          <p:spPr bwMode="auto">
            <a:xfrm rot="2280000">
              <a:off x="3200" y="1893"/>
              <a:ext cx="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latin typeface="宋体" pitchFamily="2" charset="-122"/>
                </a:rPr>
                <a:t>志</a:t>
              </a:r>
              <a:endParaRPr lang="zh-CN" altLang="en-US" sz="1800" b="1"/>
            </a:p>
          </p:txBody>
        </p:sp>
      </p:gr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1187624" y="123478"/>
            <a:ext cx="4860032" cy="69274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smtClean="0">
                <a:latin typeface="隶书" pitchFamily="49" charset="-122"/>
                <a:ea typeface="隶书" pitchFamily="49" charset="-122"/>
              </a:rPr>
              <a:t>数据库管理员</a:t>
            </a:r>
            <a:r>
              <a:rPr lang="zh-CN" altLang="en-US" sz="3200" dirty="0">
                <a:latin typeface="隶书" pitchFamily="49" charset="-122"/>
                <a:ea typeface="隶书" pitchFamily="49" charset="-122"/>
              </a:rPr>
              <a:t>(DBA)</a:t>
            </a:r>
          </a:p>
        </p:txBody>
      </p:sp>
      <p:sp>
        <p:nvSpPr>
          <p:cNvPr id="148483" name="Rectangle 3"/>
          <p:cNvSpPr>
            <a:spLocks noGrp="1" noChangeArrowheads="1"/>
          </p:cNvSpPr>
          <p:nvPr>
            <p:ph idx="4294967295"/>
          </p:nvPr>
        </p:nvSpPr>
        <p:spPr>
          <a:xfrm>
            <a:off x="1331640" y="1131590"/>
            <a:ext cx="6264696" cy="2808312"/>
          </a:xfrm>
        </p:spPr>
        <p:txBody>
          <a:bodyPr>
            <a:normAutofit lnSpcReduction="10000"/>
          </a:bodyPr>
          <a:lstStyle/>
          <a:p>
            <a:pPr algn="just">
              <a:lnSpc>
                <a:spcPct val="160000"/>
              </a:lnSpc>
              <a:buFont typeface="Wingdings" pitchFamily="2" charset="2"/>
              <a:buNone/>
            </a:pPr>
            <a:r>
              <a:rPr lang="zh-CN" altLang="en-US" sz="2800" b="1" dirty="0">
                <a:latin typeface="+mj-ea"/>
                <a:ea typeface="+mj-ea"/>
              </a:rPr>
              <a:t>具体</a:t>
            </a:r>
            <a:r>
              <a:rPr lang="zh-CN" altLang="en-US" sz="2800" b="1" dirty="0" smtClean="0">
                <a:latin typeface="+mj-ea"/>
                <a:ea typeface="+mj-ea"/>
              </a:rPr>
              <a:t>职责</a:t>
            </a:r>
            <a:endParaRPr lang="zh-CN" altLang="en-US" sz="2800" dirty="0">
              <a:latin typeface="+mj-ea"/>
              <a:ea typeface="+mj-ea"/>
            </a:endParaRPr>
          </a:p>
          <a:p>
            <a:pPr algn="just">
              <a:lnSpc>
                <a:spcPct val="160000"/>
              </a:lnSpc>
            </a:pPr>
            <a:r>
              <a:rPr lang="en-US" altLang="zh-CN" sz="2400" b="1" dirty="0">
                <a:latin typeface="幼圆" pitchFamily="49" charset="-122"/>
                <a:ea typeface="幼圆" pitchFamily="49" charset="-122"/>
              </a:rPr>
              <a:t>1</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决定</a:t>
            </a:r>
            <a:r>
              <a:rPr lang="zh-CN" altLang="en-US" sz="2400" b="1" dirty="0">
                <a:latin typeface="幼圆" pitchFamily="49" charset="-122"/>
                <a:ea typeface="幼圆" pitchFamily="49" charset="-122"/>
              </a:rPr>
              <a:t>数据库中的信息内容和结构</a:t>
            </a:r>
          </a:p>
          <a:p>
            <a:pPr algn="just">
              <a:lnSpc>
                <a:spcPct val="160000"/>
              </a:lnSpc>
            </a:pPr>
            <a:r>
              <a:rPr lang="en-US" altLang="zh-CN" sz="2400" b="1" dirty="0">
                <a:latin typeface="幼圆" pitchFamily="49" charset="-122"/>
                <a:ea typeface="幼圆" pitchFamily="49" charset="-122"/>
              </a:rPr>
              <a:t>2</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决定</a:t>
            </a:r>
            <a:r>
              <a:rPr lang="zh-CN" altLang="en-US" sz="2400" b="1" dirty="0">
                <a:latin typeface="幼圆" pitchFamily="49" charset="-122"/>
                <a:ea typeface="幼圆" pitchFamily="49" charset="-122"/>
              </a:rPr>
              <a:t>数据库的存储结构和存取策略</a:t>
            </a:r>
          </a:p>
          <a:p>
            <a:pPr algn="just">
              <a:lnSpc>
                <a:spcPct val="160000"/>
              </a:lnSpc>
            </a:pPr>
            <a:r>
              <a:rPr lang="en-US" altLang="zh-CN" sz="2400" b="1" dirty="0">
                <a:latin typeface="幼圆" pitchFamily="49" charset="-122"/>
                <a:ea typeface="幼圆" pitchFamily="49" charset="-122"/>
              </a:rPr>
              <a:t>3</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定义</a:t>
            </a:r>
            <a:r>
              <a:rPr lang="zh-CN" altLang="en-US" sz="2400" b="1" dirty="0">
                <a:latin typeface="幼圆" pitchFamily="49" charset="-122"/>
                <a:ea typeface="幼圆" pitchFamily="49" charset="-122"/>
              </a:rPr>
              <a:t>数据的安全性要求和完整性约束条件</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4294967295"/>
          </p:nvPr>
        </p:nvSpPr>
        <p:spPr>
          <a:xfrm>
            <a:off x="1547664" y="987574"/>
            <a:ext cx="5576328" cy="3672408"/>
          </a:xfrm>
        </p:spPr>
        <p:txBody>
          <a:bodyPr>
            <a:normAutofit/>
          </a:bodyPr>
          <a:lstStyle/>
          <a:p>
            <a:pPr algn="just">
              <a:lnSpc>
                <a:spcPct val="110000"/>
              </a:lnSpc>
            </a:pPr>
            <a:r>
              <a:rPr lang="en-US" altLang="zh-CN" sz="2800" b="1" dirty="0">
                <a:latin typeface="幼圆" pitchFamily="49" charset="-122"/>
                <a:ea typeface="幼圆" pitchFamily="49" charset="-122"/>
              </a:rPr>
              <a:t>4</a:t>
            </a:r>
            <a:r>
              <a:rPr lang="en-US" altLang="zh-CN" sz="2800" b="1" dirty="0" smtClean="0">
                <a:latin typeface="幼圆" pitchFamily="49" charset="-122"/>
                <a:ea typeface="幼圆" pitchFamily="49" charset="-122"/>
              </a:rPr>
              <a:t>. </a:t>
            </a:r>
            <a:r>
              <a:rPr lang="zh-CN" altLang="en-US" sz="2800" b="1" dirty="0" smtClean="0">
                <a:latin typeface="幼圆" pitchFamily="49" charset="-122"/>
                <a:ea typeface="幼圆" pitchFamily="49" charset="-122"/>
              </a:rPr>
              <a:t>监控</a:t>
            </a:r>
            <a:r>
              <a:rPr lang="zh-CN" altLang="en-US" sz="2800" b="1" dirty="0">
                <a:latin typeface="幼圆" pitchFamily="49" charset="-122"/>
                <a:ea typeface="幼圆" pitchFamily="49" charset="-122"/>
              </a:rPr>
              <a:t>数据库的使用和运行</a:t>
            </a:r>
          </a:p>
          <a:p>
            <a:pPr>
              <a:lnSpc>
                <a:spcPct val="110000"/>
              </a:lnSpc>
              <a:buFont typeface="Wingdings" pitchFamily="2" charset="2"/>
              <a:buChar char="Ø"/>
            </a:pPr>
            <a:r>
              <a:rPr lang="zh-CN" altLang="en-US" sz="2200" b="1" dirty="0">
                <a:latin typeface="宋体" pitchFamily="2" charset="-122"/>
                <a:ea typeface="宋体" pitchFamily="2" charset="-122"/>
              </a:rPr>
              <a:t>周期性转储数据库</a:t>
            </a:r>
          </a:p>
          <a:p>
            <a:pPr>
              <a:lnSpc>
                <a:spcPct val="110000"/>
              </a:lnSpc>
            </a:pPr>
            <a:r>
              <a:rPr lang="zh-CN" altLang="en-US" sz="2200" b="1" dirty="0" smtClean="0">
                <a:latin typeface="宋体" pitchFamily="2" charset="-122"/>
                <a:ea typeface="宋体" pitchFamily="2" charset="-122"/>
              </a:rPr>
              <a:t>    数据</a:t>
            </a:r>
            <a:r>
              <a:rPr lang="zh-CN" altLang="en-US" sz="2200" b="1" dirty="0">
                <a:latin typeface="宋体" pitchFamily="2" charset="-122"/>
                <a:ea typeface="宋体" pitchFamily="2" charset="-122"/>
              </a:rPr>
              <a:t>文件</a:t>
            </a:r>
          </a:p>
          <a:p>
            <a:pPr>
              <a:lnSpc>
                <a:spcPct val="110000"/>
              </a:lnSpc>
            </a:pPr>
            <a:r>
              <a:rPr lang="zh-CN" altLang="en-US" sz="2200" b="1" dirty="0" smtClean="0">
                <a:latin typeface="宋体" pitchFamily="2" charset="-122"/>
                <a:ea typeface="宋体" pitchFamily="2" charset="-122"/>
              </a:rPr>
              <a:t>    日志文件</a:t>
            </a:r>
            <a:endParaRPr lang="zh-CN" altLang="en-US" sz="2200" b="1" dirty="0">
              <a:latin typeface="宋体" pitchFamily="2" charset="-122"/>
              <a:ea typeface="宋体" pitchFamily="2" charset="-122"/>
            </a:endParaRPr>
          </a:p>
          <a:p>
            <a:pPr>
              <a:lnSpc>
                <a:spcPct val="110000"/>
              </a:lnSpc>
              <a:buFont typeface="Wingdings" pitchFamily="2" charset="2"/>
              <a:buChar char="Ø"/>
            </a:pPr>
            <a:r>
              <a:rPr lang="zh-CN" altLang="en-US" sz="2200" b="1" dirty="0">
                <a:latin typeface="宋体" pitchFamily="2" charset="-122"/>
                <a:ea typeface="宋体" pitchFamily="2" charset="-122"/>
              </a:rPr>
              <a:t>系统故障恢复</a:t>
            </a:r>
          </a:p>
          <a:p>
            <a:pPr>
              <a:lnSpc>
                <a:spcPct val="110000"/>
              </a:lnSpc>
              <a:buFont typeface="Wingdings" pitchFamily="2" charset="2"/>
              <a:buChar char="Ø"/>
            </a:pPr>
            <a:r>
              <a:rPr lang="zh-CN" altLang="en-US" sz="2200" b="1" dirty="0">
                <a:latin typeface="宋体" pitchFamily="2" charset="-122"/>
                <a:ea typeface="宋体" pitchFamily="2" charset="-122"/>
              </a:rPr>
              <a:t>介质故障恢复</a:t>
            </a:r>
          </a:p>
          <a:p>
            <a:pPr>
              <a:lnSpc>
                <a:spcPct val="110000"/>
              </a:lnSpc>
              <a:buFont typeface="Wingdings" pitchFamily="2" charset="2"/>
              <a:buChar char="Ø"/>
            </a:pPr>
            <a:r>
              <a:rPr lang="zh-CN" altLang="en-US" sz="2200" b="1" dirty="0">
                <a:latin typeface="宋体" pitchFamily="2" charset="-122"/>
                <a:ea typeface="宋体" pitchFamily="2" charset="-122"/>
              </a:rPr>
              <a:t>监视审计文件</a:t>
            </a:r>
          </a:p>
        </p:txBody>
      </p:sp>
      <p:sp>
        <p:nvSpPr>
          <p:cNvPr id="4" name="Rectangle 2"/>
          <p:cNvSpPr txBox="1">
            <a:spLocks noChangeArrowheads="1"/>
          </p:cNvSpPr>
          <p:nvPr/>
        </p:nvSpPr>
        <p:spPr bwMode="auto">
          <a:xfrm>
            <a:off x="1187624" y="123478"/>
            <a:ext cx="4860032" cy="6927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dirty="0" smtClean="0">
                <a:latin typeface="隶书" pitchFamily="49" charset="-122"/>
                <a:ea typeface="隶书" pitchFamily="49" charset="-122"/>
              </a:rPr>
              <a:t>数据库管理员(DBA)</a:t>
            </a:r>
            <a:endParaRPr lang="zh-CN" altLang="en-US" sz="3200" dirty="0">
              <a:latin typeface="隶书" pitchFamily="49" charset="-122"/>
              <a:ea typeface="隶书" pitchFamily="49"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idx="4294967295"/>
          </p:nvPr>
        </p:nvSpPr>
        <p:spPr>
          <a:xfrm>
            <a:off x="1331640" y="1131590"/>
            <a:ext cx="6696744" cy="2520280"/>
          </a:xfrm>
        </p:spPr>
        <p:txBody>
          <a:bodyPr>
            <a:normAutofit/>
          </a:bodyPr>
          <a:lstStyle/>
          <a:p>
            <a:pPr>
              <a:lnSpc>
                <a:spcPct val="150000"/>
              </a:lnSpc>
            </a:pPr>
            <a:r>
              <a:rPr lang="en-US" altLang="zh-CN" sz="2400" b="1" dirty="0">
                <a:latin typeface="幼圆" pitchFamily="49" charset="-122"/>
                <a:ea typeface="幼圆" pitchFamily="49" charset="-122"/>
              </a:rPr>
              <a:t>5. </a:t>
            </a:r>
            <a:r>
              <a:rPr lang="zh-CN" altLang="en-US" sz="2400" b="1" dirty="0">
                <a:latin typeface="幼圆" pitchFamily="49" charset="-122"/>
                <a:ea typeface="幼圆" pitchFamily="49" charset="-122"/>
              </a:rPr>
              <a:t>数据库的改进和重组</a:t>
            </a:r>
          </a:p>
          <a:p>
            <a:pPr lvl="1" algn="just">
              <a:lnSpc>
                <a:spcPct val="150000"/>
              </a:lnSpc>
            </a:pPr>
            <a:r>
              <a:rPr lang="zh-CN" altLang="en-US" sz="2400" b="1" dirty="0">
                <a:latin typeface="幼圆" pitchFamily="49" charset="-122"/>
                <a:ea typeface="幼圆" pitchFamily="49" charset="-122"/>
              </a:rPr>
              <a:t>性能监控和调优</a:t>
            </a:r>
          </a:p>
          <a:p>
            <a:pPr lvl="1" algn="just">
              <a:lnSpc>
                <a:spcPct val="150000"/>
              </a:lnSpc>
            </a:pPr>
            <a:r>
              <a:rPr lang="zh-CN" altLang="en-US" sz="2400" b="1" dirty="0">
                <a:latin typeface="幼圆" pitchFamily="49" charset="-122"/>
                <a:ea typeface="幼圆" pitchFamily="49" charset="-122"/>
              </a:rPr>
              <a:t>定期对数据库进行重组织，以提高系统的性能 </a:t>
            </a:r>
          </a:p>
          <a:p>
            <a:pPr lvl="1" algn="just">
              <a:lnSpc>
                <a:spcPct val="150000"/>
              </a:lnSpc>
            </a:pPr>
            <a:r>
              <a:rPr lang="zh-CN" altLang="en-US" sz="2400" b="1" dirty="0">
                <a:latin typeface="幼圆" pitchFamily="49" charset="-122"/>
                <a:ea typeface="幼圆" pitchFamily="49" charset="-122"/>
              </a:rPr>
              <a:t>需求增加和改变时，数据库须需要重构造</a:t>
            </a:r>
          </a:p>
        </p:txBody>
      </p:sp>
      <p:sp>
        <p:nvSpPr>
          <p:cNvPr id="4" name="Rectangle 2"/>
          <p:cNvSpPr txBox="1">
            <a:spLocks noChangeArrowheads="1"/>
          </p:cNvSpPr>
          <p:nvPr/>
        </p:nvSpPr>
        <p:spPr bwMode="auto">
          <a:xfrm>
            <a:off x="1187624" y="123478"/>
            <a:ext cx="4860032" cy="6927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dirty="0" smtClean="0">
                <a:latin typeface="隶书" pitchFamily="49" charset="-122"/>
                <a:ea typeface="隶书" pitchFamily="49" charset="-122"/>
              </a:rPr>
              <a:t>数据库管理员(DBA)</a:t>
            </a:r>
            <a:endParaRPr lang="zh-CN" altLang="en-US" sz="3200" dirty="0">
              <a:latin typeface="隶书" pitchFamily="49" charset="-122"/>
              <a:ea typeface="隶书" pitchFamily="49"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bwMode="auto">
          <a:xfrm>
            <a:off x="1259632" y="123478"/>
            <a:ext cx="5868144" cy="628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smtClean="0">
                <a:ea typeface="隶书" pitchFamily="49" charset="-122"/>
              </a:rPr>
              <a:t>系统分析</a:t>
            </a:r>
            <a:r>
              <a:rPr lang="zh-CN" altLang="en-US" sz="3200" dirty="0">
                <a:ea typeface="隶书" pitchFamily="49" charset="-122"/>
              </a:rPr>
              <a:t>员和数据库设计人员</a:t>
            </a:r>
            <a:r>
              <a:rPr lang="zh-CN" altLang="en-US" dirty="0">
                <a:ea typeface="宋体" pitchFamily="2" charset="-122"/>
              </a:rPr>
              <a:t> </a:t>
            </a:r>
          </a:p>
        </p:txBody>
      </p:sp>
      <p:sp>
        <p:nvSpPr>
          <p:cNvPr id="151555" name="Rectangle 3"/>
          <p:cNvSpPr>
            <a:spLocks noGrp="1" noChangeArrowheads="1"/>
          </p:cNvSpPr>
          <p:nvPr>
            <p:ph idx="4294967295"/>
          </p:nvPr>
        </p:nvSpPr>
        <p:spPr>
          <a:xfrm>
            <a:off x="1115616" y="1059582"/>
            <a:ext cx="6336704" cy="2664296"/>
          </a:xfrm>
        </p:spPr>
        <p:txBody>
          <a:bodyPr>
            <a:normAutofit/>
          </a:bodyPr>
          <a:lstStyle/>
          <a:p>
            <a:pPr algn="just">
              <a:lnSpc>
                <a:spcPct val="210000"/>
              </a:lnSpc>
              <a:spcAft>
                <a:spcPct val="30000"/>
              </a:spcAft>
            </a:pPr>
            <a:r>
              <a:rPr lang="zh-CN" altLang="en-US" sz="2400" b="1" dirty="0">
                <a:ea typeface="宋体" pitchFamily="2" charset="-122"/>
              </a:rPr>
              <a:t>系统分析员 </a:t>
            </a:r>
          </a:p>
          <a:p>
            <a:pPr lvl="1" algn="just">
              <a:spcAft>
                <a:spcPct val="30000"/>
              </a:spcAft>
            </a:pPr>
            <a:r>
              <a:rPr lang="zh-CN" altLang="en-US" sz="2400" b="1" dirty="0">
                <a:ea typeface="宋体" pitchFamily="2" charset="-122"/>
              </a:rPr>
              <a:t>负责应用系统的需求分析和规范说明</a:t>
            </a:r>
          </a:p>
          <a:p>
            <a:pPr lvl="1" algn="just">
              <a:spcAft>
                <a:spcPct val="30000"/>
              </a:spcAft>
            </a:pPr>
            <a:r>
              <a:rPr lang="zh-CN" altLang="en-US" sz="2400" b="1" dirty="0">
                <a:ea typeface="宋体" pitchFamily="2" charset="-122"/>
              </a:rPr>
              <a:t>与用户及</a:t>
            </a:r>
            <a:r>
              <a:rPr lang="en-US" altLang="zh-CN" sz="2400" b="1" dirty="0">
                <a:ea typeface="宋体" pitchFamily="2" charset="-122"/>
              </a:rPr>
              <a:t>DBA</a:t>
            </a:r>
            <a:r>
              <a:rPr lang="zh-CN" altLang="en-US" sz="2400" b="1" dirty="0">
                <a:ea typeface="宋体" pitchFamily="2" charset="-122"/>
              </a:rPr>
              <a:t>协商，确定系统的硬软件配置</a:t>
            </a:r>
          </a:p>
          <a:p>
            <a:pPr lvl="1" algn="just">
              <a:spcAft>
                <a:spcPct val="30000"/>
              </a:spcAft>
            </a:pPr>
            <a:r>
              <a:rPr lang="zh-CN" altLang="en-US" sz="2400" b="1" dirty="0">
                <a:ea typeface="宋体" pitchFamily="2" charset="-122"/>
              </a:rPr>
              <a:t>参与数据库系统的概要设计</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4294967295"/>
          </p:nvPr>
        </p:nvSpPr>
        <p:spPr>
          <a:xfrm>
            <a:off x="1619672" y="1059582"/>
            <a:ext cx="6192688" cy="3096815"/>
          </a:xfrm>
        </p:spPr>
        <p:txBody>
          <a:bodyPr>
            <a:noAutofit/>
          </a:bodyPr>
          <a:lstStyle/>
          <a:p>
            <a:pPr algn="just">
              <a:lnSpc>
                <a:spcPct val="200000"/>
              </a:lnSpc>
            </a:pPr>
            <a:r>
              <a:rPr lang="zh-CN" altLang="en-US" sz="2400" b="1" dirty="0">
                <a:latin typeface="+mj-ea"/>
                <a:ea typeface="+mj-ea"/>
              </a:rPr>
              <a:t>数据库设计人员</a:t>
            </a:r>
          </a:p>
          <a:p>
            <a:pPr lvl="1" algn="just">
              <a:lnSpc>
                <a:spcPct val="200000"/>
              </a:lnSpc>
            </a:pPr>
            <a:r>
              <a:rPr lang="zh-CN" altLang="en-US" sz="2400" b="1" dirty="0">
                <a:ea typeface="宋体" pitchFamily="2" charset="-122"/>
              </a:rPr>
              <a:t>参加用户需求调查和系统分析</a:t>
            </a:r>
          </a:p>
          <a:p>
            <a:pPr lvl="1" algn="just">
              <a:lnSpc>
                <a:spcPct val="200000"/>
              </a:lnSpc>
            </a:pPr>
            <a:r>
              <a:rPr lang="zh-CN" altLang="en-US" sz="2400" b="1" dirty="0">
                <a:ea typeface="宋体" pitchFamily="2" charset="-122"/>
              </a:rPr>
              <a:t>确定数据库中的数据</a:t>
            </a:r>
          </a:p>
          <a:p>
            <a:pPr lvl="1" algn="just">
              <a:lnSpc>
                <a:spcPct val="200000"/>
              </a:lnSpc>
            </a:pPr>
            <a:r>
              <a:rPr lang="zh-CN" altLang="en-US" sz="2400" b="1" dirty="0">
                <a:ea typeface="宋体" pitchFamily="2" charset="-122"/>
              </a:rPr>
              <a:t>设计数据库各级模式</a:t>
            </a:r>
          </a:p>
          <a:p>
            <a:endParaRPr lang="zh-CN" altLang="en-US" dirty="0">
              <a:ea typeface="宋体" pitchFamily="2" charset="-122"/>
            </a:endParaRPr>
          </a:p>
        </p:txBody>
      </p:sp>
      <p:sp>
        <p:nvSpPr>
          <p:cNvPr id="4" name="Rectangle 2"/>
          <p:cNvSpPr txBox="1">
            <a:spLocks noChangeArrowheads="1"/>
          </p:cNvSpPr>
          <p:nvPr/>
        </p:nvSpPr>
        <p:spPr bwMode="auto">
          <a:xfrm>
            <a:off x="1259632" y="123478"/>
            <a:ext cx="5868144" cy="628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ea typeface="隶书" pitchFamily="49" charset="-122"/>
              </a:rPr>
              <a:t>系统分析员和数据库设计人员</a:t>
            </a:r>
            <a:r>
              <a:rPr lang="zh-CN" altLang="en-US" smtClean="0">
                <a:ea typeface="宋体" pitchFamily="2" charset="-122"/>
              </a:rPr>
              <a:t> </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bwMode="auto">
          <a:xfrm>
            <a:off x="1368152" y="123478"/>
            <a:ext cx="2483768" cy="620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b="0" dirty="0" smtClean="0">
                <a:ea typeface="隶书" pitchFamily="49" charset="-122"/>
              </a:rPr>
              <a:t>应用程序</a:t>
            </a:r>
            <a:r>
              <a:rPr lang="zh-CN" altLang="en-US" b="0" dirty="0">
                <a:ea typeface="隶书" pitchFamily="49" charset="-122"/>
              </a:rPr>
              <a:t>员</a:t>
            </a:r>
          </a:p>
        </p:txBody>
      </p:sp>
      <p:sp>
        <p:nvSpPr>
          <p:cNvPr id="153603" name="Rectangle 3"/>
          <p:cNvSpPr>
            <a:spLocks noGrp="1" noChangeArrowheads="1"/>
          </p:cNvSpPr>
          <p:nvPr>
            <p:ph idx="4294967295"/>
          </p:nvPr>
        </p:nvSpPr>
        <p:spPr>
          <a:xfrm>
            <a:off x="1200562" y="1059582"/>
            <a:ext cx="6827822" cy="3240360"/>
          </a:xfrm>
        </p:spPr>
        <p:txBody>
          <a:bodyPr/>
          <a:lstStyle/>
          <a:p>
            <a:pPr algn="just">
              <a:lnSpc>
                <a:spcPct val="190000"/>
              </a:lnSpc>
            </a:pPr>
            <a:r>
              <a:rPr lang="zh-CN" altLang="en-US" sz="2400" b="1" dirty="0">
                <a:ea typeface="宋体" pitchFamily="2" charset="-122"/>
              </a:rPr>
              <a:t>设计和编写应用系统的程序模块</a:t>
            </a:r>
          </a:p>
          <a:p>
            <a:pPr algn="just">
              <a:lnSpc>
                <a:spcPct val="190000"/>
              </a:lnSpc>
            </a:pPr>
            <a:r>
              <a:rPr lang="zh-CN" altLang="en-US" sz="2400" b="1" dirty="0">
                <a:ea typeface="宋体" pitchFamily="2" charset="-122"/>
              </a:rPr>
              <a:t>进行调试和安装</a:t>
            </a:r>
          </a:p>
          <a:p>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bwMode="auto">
          <a:xfrm>
            <a:off x="1259632" y="123478"/>
            <a:ext cx="2915816" cy="69274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b="0" dirty="0" smtClean="0">
                <a:ea typeface="隶书" pitchFamily="49" charset="-122"/>
              </a:rPr>
              <a:t>用  户</a:t>
            </a:r>
            <a:endParaRPr lang="zh-CN" altLang="en-US" sz="3200" b="0" dirty="0">
              <a:ea typeface="隶书" pitchFamily="49" charset="-122"/>
            </a:endParaRPr>
          </a:p>
        </p:txBody>
      </p:sp>
      <p:sp>
        <p:nvSpPr>
          <p:cNvPr id="154627" name="Rectangle 3"/>
          <p:cNvSpPr>
            <a:spLocks noGrp="1" noChangeArrowheads="1"/>
          </p:cNvSpPr>
          <p:nvPr>
            <p:ph idx="4294967295"/>
          </p:nvPr>
        </p:nvSpPr>
        <p:spPr>
          <a:xfrm>
            <a:off x="1043608" y="987574"/>
            <a:ext cx="7632848" cy="3420913"/>
          </a:xfrm>
        </p:spPr>
        <p:txBody>
          <a:bodyPr/>
          <a:lstStyle/>
          <a:p>
            <a:pPr algn="just">
              <a:lnSpc>
                <a:spcPct val="150000"/>
              </a:lnSpc>
              <a:buFont typeface="Wingdings" pitchFamily="2" charset="2"/>
              <a:buNone/>
            </a:pPr>
            <a:r>
              <a:rPr lang="zh-CN" altLang="en-US" sz="2200" b="1" dirty="0">
                <a:ea typeface="宋体" pitchFamily="2" charset="-122"/>
              </a:rPr>
              <a:t>    </a:t>
            </a:r>
            <a:r>
              <a:rPr lang="zh-CN" altLang="en-US" sz="2200" b="1" dirty="0" smtClean="0">
                <a:ea typeface="宋体" pitchFamily="2" charset="-122"/>
              </a:rPr>
              <a:t> 用户</a:t>
            </a:r>
            <a:r>
              <a:rPr lang="zh-CN" altLang="en-US" sz="2200" b="1" dirty="0">
                <a:ea typeface="宋体" pitchFamily="2" charset="-122"/>
              </a:rPr>
              <a:t>是指最终用户（</a:t>
            </a:r>
            <a:r>
              <a:rPr lang="en-US" altLang="zh-CN" sz="2200" b="1" dirty="0">
                <a:ea typeface="宋体" pitchFamily="2" charset="-122"/>
              </a:rPr>
              <a:t>End User</a:t>
            </a:r>
            <a:r>
              <a:rPr lang="zh-CN" altLang="en-US" sz="2200" b="1" dirty="0">
                <a:ea typeface="宋体" pitchFamily="2" charset="-122"/>
              </a:rPr>
              <a:t>）。最终用户通过应用系统的用户接口使用数据库。 </a:t>
            </a:r>
          </a:p>
          <a:p>
            <a:pPr algn="just">
              <a:lnSpc>
                <a:spcPct val="190000"/>
              </a:lnSpc>
            </a:pPr>
            <a:r>
              <a:rPr lang="en-US" altLang="zh-CN" sz="2400" b="1" dirty="0">
                <a:latin typeface="+mj-ea"/>
                <a:ea typeface="+mj-ea"/>
              </a:rPr>
              <a:t>1. </a:t>
            </a:r>
            <a:r>
              <a:rPr lang="zh-CN" altLang="en-US" sz="2400" b="1" dirty="0">
                <a:latin typeface="+mj-ea"/>
                <a:ea typeface="+mj-ea"/>
              </a:rPr>
              <a:t>偶然用户</a:t>
            </a:r>
          </a:p>
          <a:p>
            <a:pPr algn="just">
              <a:lnSpc>
                <a:spcPct val="120000"/>
              </a:lnSpc>
              <a:buFont typeface="Arial" pitchFamily="34" charset="0"/>
              <a:buChar char="•"/>
            </a:pPr>
            <a:r>
              <a:rPr lang="zh-CN" altLang="en-US" sz="2200" b="1" dirty="0">
                <a:latin typeface="幼圆" pitchFamily="49" charset="-122"/>
                <a:ea typeface="幼圆" pitchFamily="49" charset="-122"/>
              </a:rPr>
              <a:t>不经常访问数据库，但每次访问数据库时往往需要不同的数据库信息 </a:t>
            </a:r>
          </a:p>
          <a:p>
            <a:pPr algn="just">
              <a:lnSpc>
                <a:spcPct val="120000"/>
              </a:lnSpc>
              <a:buFont typeface="Arial" pitchFamily="34" charset="0"/>
              <a:buChar char="•"/>
            </a:pPr>
            <a:r>
              <a:rPr lang="zh-CN" altLang="en-US" sz="2200" b="1" dirty="0">
                <a:latin typeface="幼圆" pitchFamily="49" charset="-122"/>
                <a:ea typeface="幼圆" pitchFamily="49" charset="-122"/>
              </a:rPr>
              <a:t>企业或组织机构的高中级管理人员</a:t>
            </a:r>
            <a:endParaRPr lang="zh-CN" altLang="en-US" b="1"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idx="4294967295"/>
          </p:nvPr>
        </p:nvSpPr>
        <p:spPr>
          <a:xfrm>
            <a:off x="1043608" y="915566"/>
            <a:ext cx="7690048" cy="4104927"/>
          </a:xfrm>
        </p:spPr>
        <p:txBody>
          <a:bodyPr>
            <a:normAutofit lnSpcReduction="10000"/>
          </a:bodyPr>
          <a:lstStyle/>
          <a:p>
            <a:pPr algn="just">
              <a:lnSpc>
                <a:spcPct val="170000"/>
              </a:lnSpc>
            </a:pPr>
            <a:r>
              <a:rPr lang="en-US" altLang="zh-CN" sz="2400" b="1" dirty="0">
                <a:latin typeface="+mj-ea"/>
                <a:ea typeface="+mj-ea"/>
              </a:rPr>
              <a:t>2. </a:t>
            </a:r>
            <a:r>
              <a:rPr lang="zh-CN" altLang="en-US" sz="2400" b="1" dirty="0">
                <a:latin typeface="+mj-ea"/>
                <a:ea typeface="+mj-ea"/>
              </a:rPr>
              <a:t>简单用户</a:t>
            </a:r>
          </a:p>
          <a:p>
            <a:pPr lvl="1" algn="just">
              <a:lnSpc>
                <a:spcPct val="170000"/>
              </a:lnSpc>
            </a:pPr>
            <a:r>
              <a:rPr lang="zh-CN" altLang="en-US" sz="2000" b="1" dirty="0">
                <a:ea typeface="宋体" pitchFamily="2" charset="-122"/>
              </a:rPr>
              <a:t>主要工作是查询和更新数据库 </a:t>
            </a:r>
          </a:p>
          <a:p>
            <a:pPr lvl="1" algn="just">
              <a:lnSpc>
                <a:spcPct val="170000"/>
              </a:lnSpc>
            </a:pPr>
            <a:r>
              <a:rPr lang="zh-CN" altLang="en-US" sz="2000" b="1" dirty="0">
                <a:ea typeface="宋体" pitchFamily="2" charset="-122"/>
              </a:rPr>
              <a:t>银行的职员、机票预定人员、旅馆总台服务员</a:t>
            </a:r>
          </a:p>
          <a:p>
            <a:pPr algn="just">
              <a:lnSpc>
                <a:spcPct val="170000"/>
              </a:lnSpc>
            </a:pPr>
            <a:r>
              <a:rPr lang="en-US" altLang="zh-CN" sz="2400" b="1" dirty="0">
                <a:latin typeface="+mj-ea"/>
                <a:ea typeface="+mj-ea"/>
              </a:rPr>
              <a:t>3. </a:t>
            </a:r>
            <a:r>
              <a:rPr lang="zh-CN" altLang="en-US" sz="2400" b="1" dirty="0">
                <a:latin typeface="+mj-ea"/>
                <a:ea typeface="+mj-ea"/>
              </a:rPr>
              <a:t>复杂用户</a:t>
            </a:r>
          </a:p>
          <a:p>
            <a:pPr lvl="1" algn="just">
              <a:lnSpc>
                <a:spcPct val="170000"/>
              </a:lnSpc>
            </a:pPr>
            <a:r>
              <a:rPr lang="zh-CN" altLang="en-US" sz="2000" b="1" dirty="0">
                <a:ea typeface="宋体" pitchFamily="2" charset="-122"/>
              </a:rPr>
              <a:t>工程师、科学家、经济学家、科技工作者等</a:t>
            </a:r>
          </a:p>
          <a:p>
            <a:pPr lvl="1" algn="just">
              <a:lnSpc>
                <a:spcPct val="170000"/>
              </a:lnSpc>
            </a:pPr>
            <a:r>
              <a:rPr lang="zh-CN" altLang="en-US" sz="2000" b="1" dirty="0">
                <a:ea typeface="宋体" pitchFamily="2" charset="-122"/>
              </a:rPr>
              <a:t>直接使用数据库语言访问数据库，甚至能够基于数据库管理系统的</a:t>
            </a:r>
            <a:r>
              <a:rPr lang="en-US" altLang="zh-CN" sz="2000" b="1" dirty="0">
                <a:ea typeface="宋体" pitchFamily="2" charset="-122"/>
              </a:rPr>
              <a:t>API</a:t>
            </a:r>
            <a:r>
              <a:rPr lang="zh-CN" altLang="en-US" sz="2000" b="1" dirty="0">
                <a:ea typeface="宋体" pitchFamily="2" charset="-122"/>
              </a:rPr>
              <a:t>编制自己的应用程序</a:t>
            </a:r>
          </a:p>
        </p:txBody>
      </p:sp>
      <p:sp>
        <p:nvSpPr>
          <p:cNvPr id="4" name="Rectangle 2"/>
          <p:cNvSpPr txBox="1">
            <a:spLocks noChangeArrowheads="1"/>
          </p:cNvSpPr>
          <p:nvPr/>
        </p:nvSpPr>
        <p:spPr bwMode="auto">
          <a:xfrm>
            <a:off x="1259632" y="123478"/>
            <a:ext cx="2915816" cy="6927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ea typeface="隶书" pitchFamily="49" charset="-122"/>
              </a:rPr>
              <a:t>用  户</a:t>
            </a:r>
            <a:endParaRPr lang="zh-CN" altLang="en-US" sz="3200" dirty="0">
              <a:ea typeface="隶书" pitchFamily="49" charset="-122"/>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idx="4294967295"/>
          </p:nvPr>
        </p:nvSpPr>
        <p:spPr bwMode="auto">
          <a:xfrm>
            <a:off x="1331640" y="123478"/>
            <a:ext cx="2232248" cy="57606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200" dirty="0">
                <a:latin typeface="+mn-ea"/>
                <a:ea typeface="+mn-ea"/>
              </a:rPr>
              <a:t>作  </a:t>
            </a:r>
            <a:r>
              <a:rPr lang="zh-CN" altLang="en-US" sz="3200" dirty="0" smtClean="0">
                <a:latin typeface="+mn-ea"/>
                <a:ea typeface="+mn-ea"/>
              </a:rPr>
              <a:t>业</a:t>
            </a:r>
            <a:endParaRPr lang="zh-CN" altLang="en-US" sz="3200" dirty="0">
              <a:latin typeface="+mn-ea"/>
              <a:ea typeface="+mn-ea"/>
            </a:endParaRPr>
          </a:p>
        </p:txBody>
      </p:sp>
      <p:sp>
        <p:nvSpPr>
          <p:cNvPr id="156675" name="Rectangle 3"/>
          <p:cNvSpPr>
            <a:spLocks noGrp="1" noChangeArrowheads="1"/>
          </p:cNvSpPr>
          <p:nvPr>
            <p:ph idx="4294967295"/>
          </p:nvPr>
        </p:nvSpPr>
        <p:spPr>
          <a:xfrm>
            <a:off x="971600" y="843558"/>
            <a:ext cx="8208912" cy="3312368"/>
          </a:xfrm>
        </p:spPr>
        <p:txBody>
          <a:bodyPr>
            <a:noAutofit/>
          </a:bodyPr>
          <a:lstStyle/>
          <a:p>
            <a:pPr>
              <a:lnSpc>
                <a:spcPct val="200000"/>
              </a:lnSpc>
            </a:pPr>
            <a:r>
              <a:rPr lang="en-US" altLang="zh-CN" sz="2400" b="0" dirty="0" smtClean="0">
                <a:latin typeface="方正姚体" pitchFamily="2" charset="-122"/>
                <a:ea typeface="方正姚体" pitchFamily="2" charset="-122"/>
              </a:rPr>
              <a:t>1</a:t>
            </a:r>
            <a:r>
              <a:rPr lang="zh-CN" altLang="en-US" sz="2400" b="0" dirty="0" smtClean="0">
                <a:latin typeface="方正姚体" pitchFamily="2" charset="-122"/>
                <a:ea typeface="方正姚体" pitchFamily="2" charset="-122"/>
              </a:rPr>
              <a:t>、试</a:t>
            </a:r>
            <a:r>
              <a:rPr lang="zh-CN" altLang="en-US" sz="2400" b="0" dirty="0">
                <a:latin typeface="方正姚体" pitchFamily="2" charset="-122"/>
                <a:ea typeface="方正姚体" pitchFamily="2" charset="-122"/>
              </a:rPr>
              <a:t>述数据模型的概念、作用及数据模型的三个重要方面；</a:t>
            </a:r>
          </a:p>
          <a:p>
            <a:pPr>
              <a:lnSpc>
                <a:spcPct val="200000"/>
              </a:lnSpc>
            </a:pPr>
            <a:r>
              <a:rPr lang="en-US" altLang="zh-CN" sz="2400" b="0" dirty="0" smtClean="0">
                <a:latin typeface="方正姚体" pitchFamily="2" charset="-122"/>
                <a:ea typeface="方正姚体" pitchFamily="2" charset="-122"/>
              </a:rPr>
              <a:t>2</a:t>
            </a:r>
            <a:r>
              <a:rPr lang="zh-CN" altLang="en-US" sz="2400" b="0" dirty="0" smtClean="0">
                <a:latin typeface="方正姚体" pitchFamily="2" charset="-122"/>
                <a:ea typeface="方正姚体" pitchFamily="2" charset="-122"/>
              </a:rPr>
              <a:t>、试</a:t>
            </a:r>
            <a:r>
              <a:rPr lang="zh-CN" altLang="en-US" sz="2400" b="0" dirty="0">
                <a:latin typeface="方正姚体" pitchFamily="2" charset="-122"/>
                <a:ea typeface="方正姚体" pitchFamily="2" charset="-122"/>
              </a:rPr>
              <a:t>述层次数据库、网状数据库和关系数据库的优缺点；</a:t>
            </a:r>
          </a:p>
          <a:p>
            <a:pPr>
              <a:lnSpc>
                <a:spcPct val="200000"/>
              </a:lnSpc>
            </a:pPr>
            <a:r>
              <a:rPr lang="en-US" altLang="zh-CN" sz="2400" b="0" dirty="0" smtClean="0">
                <a:latin typeface="方正姚体" pitchFamily="2" charset="-122"/>
                <a:ea typeface="方正姚体" pitchFamily="2" charset="-122"/>
              </a:rPr>
              <a:t>3</a:t>
            </a:r>
            <a:r>
              <a:rPr lang="zh-CN" altLang="en-US" sz="2400" b="0" dirty="0" smtClean="0">
                <a:latin typeface="方正姚体" pitchFamily="2" charset="-122"/>
                <a:ea typeface="方正姚体" pitchFamily="2" charset="-122"/>
              </a:rPr>
              <a:t>、试</a:t>
            </a:r>
            <a:r>
              <a:rPr lang="zh-CN" altLang="en-US" sz="2400" b="0" dirty="0">
                <a:latin typeface="方正姚体" pitchFamily="2" charset="-122"/>
                <a:ea typeface="方正姚体" pitchFamily="2" charset="-122"/>
              </a:rPr>
              <a:t>述数据库模式的概念，说明子</a:t>
            </a:r>
            <a:r>
              <a:rPr lang="zh-CN" altLang="en-US" sz="2400" b="0" dirty="0" smtClean="0">
                <a:latin typeface="方正姚体" pitchFamily="2" charset="-122"/>
                <a:ea typeface="方正姚体" pitchFamily="2" charset="-122"/>
              </a:rPr>
              <a:t>模式</a:t>
            </a:r>
            <a:r>
              <a:rPr lang="zh-CN" altLang="en-US" sz="2400" b="0" dirty="0">
                <a:latin typeface="方正姚体" pitchFamily="2" charset="-122"/>
                <a:ea typeface="方正姚体" pitchFamily="2" charset="-122"/>
              </a:rPr>
              <a:t>、</a:t>
            </a:r>
            <a:r>
              <a:rPr lang="zh-CN" altLang="en-US" sz="2400" b="0" dirty="0" smtClean="0">
                <a:latin typeface="方正姚体" pitchFamily="2" charset="-122"/>
                <a:ea typeface="方正姚体" pitchFamily="2" charset="-122"/>
              </a:rPr>
              <a:t>概念模式</a:t>
            </a:r>
            <a:r>
              <a:rPr lang="zh-CN" altLang="en-US" sz="2400" b="0" dirty="0">
                <a:latin typeface="方正姚体" pitchFamily="2" charset="-122"/>
                <a:ea typeface="方正姚体" pitchFamily="2" charset="-122"/>
              </a:rPr>
              <a:t>和内模式之间的联系与区别，以及它们与数据独立性之间的联系。</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noChangeArrowheads="1"/>
          </p:cNvSpPr>
          <p:nvPr>
            <p:ph idx="4294967295"/>
          </p:nvPr>
        </p:nvSpPr>
        <p:spPr>
          <a:xfrm>
            <a:off x="1107405" y="1131590"/>
            <a:ext cx="5984875" cy="3671888"/>
          </a:xfrm>
          <a:prstGeom prst="rect">
            <a:avLst/>
          </a:prstGeom>
          <a:ln/>
        </p:spPr>
        <p:txBody>
          <a:bodyPr>
            <a:normAutofit/>
          </a:bodyPr>
          <a:lstStyle/>
          <a:p>
            <a:pPr>
              <a:buFont typeface="Wingdings" pitchFamily="2" charset="2"/>
              <a:buChar char="Ø"/>
            </a:pPr>
            <a:r>
              <a:rPr lang="zh-CN" altLang="en-US" sz="2800" b="1" dirty="0">
                <a:latin typeface="黑体" pitchFamily="2" charset="-122"/>
                <a:ea typeface="黑体" pitchFamily="2" charset="-122"/>
              </a:rPr>
              <a:t>本讲学习目标</a:t>
            </a:r>
          </a:p>
          <a:p>
            <a:pPr>
              <a:lnSpc>
                <a:spcPct val="150000"/>
              </a:lnSpc>
              <a:buFont typeface="Wingdings" pitchFamily="2" charset="2"/>
              <a:buChar char="n"/>
            </a:pPr>
            <a:r>
              <a:rPr lang="zh-CN" altLang="en-US" sz="2400" b="1" dirty="0">
                <a:latin typeface="幼圆" pitchFamily="49" charset="-122"/>
                <a:ea typeface="幼圆" pitchFamily="49" charset="-122"/>
              </a:rPr>
              <a:t>掌握数据库的基本概念和相关术语； </a:t>
            </a:r>
          </a:p>
          <a:p>
            <a:pPr>
              <a:lnSpc>
                <a:spcPct val="150000"/>
              </a:lnSpc>
              <a:buFont typeface="Wingdings" pitchFamily="2" charset="2"/>
              <a:buChar char="n"/>
            </a:pPr>
            <a:r>
              <a:rPr lang="zh-CN" altLang="en-US" sz="2400" b="1" dirty="0">
                <a:latin typeface="幼圆" pitchFamily="49" charset="-122"/>
                <a:ea typeface="幼圆" pitchFamily="49" charset="-122"/>
              </a:rPr>
              <a:t>掌握数据库管理技术发展的3个阶段； </a:t>
            </a:r>
          </a:p>
          <a:p>
            <a:pPr>
              <a:lnSpc>
                <a:spcPct val="150000"/>
              </a:lnSpc>
              <a:buFont typeface="Wingdings" pitchFamily="2" charset="2"/>
              <a:buChar char="n"/>
            </a:pPr>
            <a:r>
              <a:rPr lang="zh-CN" altLang="en-US" sz="2400" b="1" dirty="0">
                <a:latin typeface="幼圆" pitchFamily="49" charset="-122"/>
                <a:ea typeface="幼圆" pitchFamily="49" charset="-122"/>
              </a:rPr>
              <a:t>了解数据库系统的一般构成； </a:t>
            </a:r>
          </a:p>
          <a:p>
            <a:pPr>
              <a:lnSpc>
                <a:spcPct val="150000"/>
              </a:lnSpc>
              <a:buFont typeface="Wingdings" pitchFamily="2" charset="2"/>
              <a:buChar char="n"/>
            </a:pPr>
            <a:r>
              <a:rPr lang="zh-CN" altLang="en-US" sz="2400" b="1" dirty="0">
                <a:latin typeface="幼圆" pitchFamily="49" charset="-122"/>
                <a:ea typeface="幼圆" pitchFamily="49" charset="-122"/>
                <a:sym typeface="Arial" pitchFamily="34" charset="0"/>
              </a:rPr>
              <a:t>理解数据库系统模式结构</a:t>
            </a:r>
            <a:r>
              <a:rPr lang="zh-CN" altLang="en-US" sz="2400" b="1" dirty="0" smtClean="0">
                <a:latin typeface="幼圆" pitchFamily="49" charset="-122"/>
                <a:ea typeface="幼圆" pitchFamily="49" charset="-122"/>
                <a:sym typeface="Arial" pitchFamily="34" charset="0"/>
              </a:rPr>
              <a:t>.</a:t>
            </a:r>
            <a:endParaRPr lang="zh-CN" altLang="en-US" sz="2800" dirty="0">
              <a:ea typeface="宋体" pitchFamily="2" charset="-122"/>
            </a:endParaRPr>
          </a:p>
        </p:txBody>
      </p:sp>
      <p:sp>
        <p:nvSpPr>
          <p:cNvPr id="5" name="标题 1"/>
          <p:cNvSpPr txBox="1">
            <a:spLocks noChangeArrowheads="1"/>
          </p:cNvSpPr>
          <p:nvPr/>
        </p:nvSpPr>
        <p:spPr bwMode="auto">
          <a:xfrm>
            <a:off x="1187624" y="123478"/>
            <a:ext cx="4176464" cy="6500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b="1" dirty="0" smtClean="0">
                <a:solidFill>
                  <a:srgbClr val="434342"/>
                </a:solidFill>
                <a:latin typeface="Franklin Gothic Book"/>
              </a:rPr>
              <a:t>绪论</a:t>
            </a:r>
            <a:r>
              <a:rPr lang="zh-CN" altLang="en-US" sz="3200" b="1" dirty="0" smtClean="0">
                <a:solidFill>
                  <a:srgbClr val="434342"/>
                </a:solidFill>
                <a:latin typeface="Franklin Gothic Book"/>
              </a:rPr>
              <a:t> </a:t>
            </a:r>
            <a:r>
              <a:rPr lang="en-US" altLang="zh-CN" sz="3200" b="1" dirty="0" smtClean="0">
                <a:solidFill>
                  <a:srgbClr val="434342"/>
                </a:solidFill>
                <a:latin typeface="Franklin Gothic Book"/>
              </a:rPr>
              <a:t>——</a:t>
            </a:r>
            <a:r>
              <a:rPr lang="zh-CN" altLang="en-US" sz="3200" b="1" dirty="0" smtClean="0">
                <a:solidFill>
                  <a:srgbClr val="434342"/>
                </a:solidFill>
                <a:latin typeface="Franklin Gothic Book"/>
              </a:rPr>
              <a:t> </a:t>
            </a:r>
            <a:r>
              <a:rPr lang="zh-CN" altLang="en-US" dirty="0" smtClean="0">
                <a:solidFill>
                  <a:srgbClr val="434342"/>
                </a:solidFill>
                <a:latin typeface="+mn-ea"/>
                <a:ea typeface="+mn-ea"/>
              </a:rPr>
              <a:t>课程介绍</a:t>
            </a:r>
            <a:endParaRPr lang="zh-CN" altLang="en-US" sz="2400" dirty="0">
              <a:latin typeface="+mn-ea"/>
              <a:ea typeface="+mn-ea"/>
            </a:endParaRPr>
          </a:p>
        </p:txBody>
      </p:sp>
      <p:sp>
        <p:nvSpPr>
          <p:cNvPr id="6" name="椭圆 5"/>
          <p:cNvSpPr/>
          <p:nvPr/>
        </p:nvSpPr>
        <p:spPr>
          <a:xfrm>
            <a:off x="467544" y="161493"/>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bwMode="auto">
          <a:xfrm>
            <a:off x="1331640" y="123478"/>
            <a:ext cx="2880320" cy="6480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mn-ea"/>
                <a:ea typeface="+mn-ea"/>
              </a:rPr>
              <a:t>小  结</a:t>
            </a:r>
            <a:endParaRPr lang="zh-CN" altLang="en-US" dirty="0">
              <a:latin typeface="+mn-ea"/>
              <a:ea typeface="+mn-ea"/>
            </a:endParaRPr>
          </a:p>
        </p:txBody>
      </p:sp>
      <p:sp>
        <p:nvSpPr>
          <p:cNvPr id="157699" name="Rectangle 3"/>
          <p:cNvSpPr>
            <a:spLocks noGrp="1" noChangeArrowheads="1"/>
          </p:cNvSpPr>
          <p:nvPr>
            <p:ph idx="4294967295"/>
          </p:nvPr>
        </p:nvSpPr>
        <p:spPr>
          <a:xfrm>
            <a:off x="1403648" y="987574"/>
            <a:ext cx="5544616" cy="3960440"/>
          </a:xfrm>
        </p:spPr>
        <p:txBody>
          <a:bodyPr>
            <a:noAutofit/>
          </a:bodyPr>
          <a:lstStyle/>
          <a:p>
            <a:pPr algn="just">
              <a:lnSpc>
                <a:spcPct val="150000"/>
              </a:lnSpc>
            </a:pPr>
            <a:r>
              <a:rPr lang="zh-CN" altLang="en-US" sz="2200" b="1" dirty="0">
                <a:latin typeface="幼圆" pitchFamily="49" charset="-122"/>
                <a:ea typeface="幼圆" pitchFamily="49" charset="-122"/>
              </a:rPr>
              <a:t>数据库系统概述</a:t>
            </a:r>
          </a:p>
          <a:p>
            <a:pPr lvl="1" algn="just">
              <a:lnSpc>
                <a:spcPct val="150000"/>
              </a:lnSpc>
            </a:pPr>
            <a:r>
              <a:rPr lang="zh-CN" altLang="en-US" sz="2200" b="1" dirty="0">
                <a:latin typeface="幼圆" pitchFamily="49" charset="-122"/>
                <a:ea typeface="幼圆" pitchFamily="49" charset="-122"/>
              </a:rPr>
              <a:t>数据库的基本概念</a:t>
            </a:r>
          </a:p>
          <a:p>
            <a:pPr lvl="1" algn="just">
              <a:lnSpc>
                <a:spcPct val="150000"/>
              </a:lnSpc>
            </a:pPr>
            <a:r>
              <a:rPr lang="zh-CN" altLang="en-US" sz="2200" b="1" dirty="0">
                <a:latin typeface="幼圆" pitchFamily="49" charset="-122"/>
                <a:ea typeface="幼圆" pitchFamily="49" charset="-122"/>
              </a:rPr>
              <a:t>数据管理的发展过程</a:t>
            </a:r>
          </a:p>
          <a:p>
            <a:pPr algn="just">
              <a:lnSpc>
                <a:spcPct val="150000"/>
              </a:lnSpc>
            </a:pPr>
            <a:r>
              <a:rPr lang="zh-CN" altLang="en-US" sz="2200" b="1" dirty="0">
                <a:latin typeface="幼圆" pitchFamily="49" charset="-122"/>
                <a:ea typeface="幼圆" pitchFamily="49" charset="-122"/>
              </a:rPr>
              <a:t>数据模型</a:t>
            </a:r>
          </a:p>
          <a:p>
            <a:pPr lvl="1" algn="just">
              <a:lnSpc>
                <a:spcPct val="150000"/>
              </a:lnSpc>
            </a:pPr>
            <a:r>
              <a:rPr lang="zh-CN" altLang="en-US" sz="2200" b="1" dirty="0">
                <a:latin typeface="幼圆" pitchFamily="49" charset="-122"/>
                <a:ea typeface="幼圆" pitchFamily="49" charset="-122"/>
              </a:rPr>
              <a:t>数据模型的三要素</a:t>
            </a:r>
          </a:p>
          <a:p>
            <a:pPr lvl="1" algn="just">
              <a:lnSpc>
                <a:spcPct val="150000"/>
              </a:lnSpc>
            </a:pPr>
            <a:r>
              <a:rPr lang="zh-CN" altLang="en-US" sz="2200" b="1" dirty="0">
                <a:latin typeface="幼圆" pitchFamily="49" charset="-122"/>
                <a:ea typeface="幼圆" pitchFamily="49" charset="-122"/>
              </a:rPr>
              <a:t>概念模型， </a:t>
            </a:r>
            <a:r>
              <a:rPr lang="en-US" altLang="zh-CN" sz="2200" b="1" dirty="0">
                <a:latin typeface="幼圆" pitchFamily="49" charset="-122"/>
                <a:ea typeface="幼圆" pitchFamily="49" charset="-122"/>
              </a:rPr>
              <a:t>E-R </a:t>
            </a:r>
            <a:r>
              <a:rPr lang="zh-CN" altLang="en-US" sz="2200" b="1" dirty="0">
                <a:latin typeface="幼圆" pitchFamily="49" charset="-122"/>
                <a:ea typeface="幼圆" pitchFamily="49" charset="-122"/>
              </a:rPr>
              <a:t>模型</a:t>
            </a:r>
          </a:p>
          <a:p>
            <a:pPr lvl="1" algn="just">
              <a:lnSpc>
                <a:spcPct val="150000"/>
              </a:lnSpc>
            </a:pPr>
            <a:r>
              <a:rPr lang="zh-CN" altLang="en-US" sz="2200" b="1" dirty="0">
                <a:latin typeface="幼圆" pitchFamily="49" charset="-122"/>
                <a:ea typeface="幼圆" pitchFamily="49" charset="-122"/>
              </a:rPr>
              <a:t>三种主要数据库模型</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bwMode="auto">
          <a:xfrm>
            <a:off x="1752600" y="141288"/>
            <a:ext cx="7391400" cy="42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楷体_GB2312" pitchFamily="49" charset="-122"/>
              </a:rPr>
              <a:t>小结</a:t>
            </a:r>
          </a:p>
        </p:txBody>
      </p:sp>
      <p:sp>
        <p:nvSpPr>
          <p:cNvPr id="158723" name="Rectangle 3"/>
          <p:cNvSpPr>
            <a:spLocks noGrp="1" noChangeArrowheads="1"/>
          </p:cNvSpPr>
          <p:nvPr>
            <p:ph idx="4294967295"/>
          </p:nvPr>
        </p:nvSpPr>
        <p:spPr>
          <a:xfrm>
            <a:off x="1187624" y="1563638"/>
            <a:ext cx="5411787" cy="2322512"/>
          </a:xfrm>
        </p:spPr>
        <p:txBody>
          <a:bodyPr/>
          <a:lstStyle/>
          <a:p>
            <a:pPr algn="just">
              <a:lnSpc>
                <a:spcPct val="150000"/>
              </a:lnSpc>
            </a:pPr>
            <a:r>
              <a:rPr lang="zh-CN" altLang="en-US" b="1" dirty="0">
                <a:ea typeface="宋体" pitchFamily="2" charset="-122"/>
              </a:rPr>
              <a:t>数据库系统的结构</a:t>
            </a:r>
          </a:p>
          <a:p>
            <a:pPr lvl="1" algn="just">
              <a:lnSpc>
                <a:spcPct val="150000"/>
              </a:lnSpc>
            </a:pPr>
            <a:r>
              <a:rPr lang="zh-CN" altLang="en-US" b="1" dirty="0">
                <a:ea typeface="宋体" pitchFamily="2" charset="-122"/>
              </a:rPr>
              <a:t>数据库系统三级模式结构</a:t>
            </a:r>
          </a:p>
          <a:p>
            <a:pPr lvl="1" algn="just">
              <a:lnSpc>
                <a:spcPct val="150000"/>
              </a:lnSpc>
            </a:pPr>
            <a:r>
              <a:rPr lang="zh-CN" altLang="en-US" b="1" dirty="0">
                <a:ea typeface="宋体" pitchFamily="2" charset="-122"/>
              </a:rPr>
              <a:t>数据库系统两层映像系统结构</a:t>
            </a:r>
          </a:p>
          <a:p>
            <a:pPr algn="just">
              <a:lnSpc>
                <a:spcPct val="150000"/>
              </a:lnSpc>
            </a:pPr>
            <a:r>
              <a:rPr lang="zh-CN" altLang="en-US" b="1" dirty="0">
                <a:ea typeface="宋体" pitchFamily="2" charset="-122"/>
              </a:rPr>
              <a:t>数据库系统的组成</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椭圆 3"/>
          <p:cNvSpPr/>
          <p:nvPr/>
        </p:nvSpPr>
        <p:spPr>
          <a:xfrm>
            <a:off x="3059832" y="698070"/>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2</a:t>
            </a:r>
            <a:endParaRPr lang="zh-CN" altLang="en-US" sz="3200" dirty="0"/>
          </a:p>
        </p:txBody>
      </p:sp>
      <p:sp>
        <p:nvSpPr>
          <p:cNvPr id="2" name="TextBox 1"/>
          <p:cNvSpPr txBox="1"/>
          <p:nvPr/>
        </p:nvSpPr>
        <p:spPr>
          <a:xfrm>
            <a:off x="3707904" y="687348"/>
            <a:ext cx="3312368" cy="584775"/>
          </a:xfrm>
          <a:prstGeom prst="rect">
            <a:avLst/>
          </a:prstGeom>
          <a:noFill/>
        </p:spPr>
        <p:txBody>
          <a:bodyPr wrap="square" rtlCol="0">
            <a:spAutoFit/>
          </a:bodyPr>
          <a:lstStyle/>
          <a:p>
            <a:pPr marL="0" lvl="1"/>
            <a:r>
              <a:rPr lang="zh-CN" altLang="en-US" sz="3200" b="1" dirty="0">
                <a:latin typeface="+mn-ea"/>
                <a:ea typeface="+mn-ea"/>
              </a:rPr>
              <a:t>数据库系统</a:t>
            </a:r>
            <a:r>
              <a:rPr lang="zh-CN" altLang="en-US" sz="3200" b="1" dirty="0" smtClean="0">
                <a:latin typeface="+mn-ea"/>
                <a:ea typeface="+mn-ea"/>
              </a:rPr>
              <a:t>概述</a:t>
            </a:r>
            <a:endParaRPr lang="zh-CN" altLang="en-US" sz="2400" dirty="0">
              <a:latin typeface="+mn-ea"/>
              <a:ea typeface="+mn-ea"/>
            </a:endParaRPr>
          </a:p>
        </p:txBody>
      </p:sp>
      <p:sp>
        <p:nvSpPr>
          <p:cNvPr id="3" name="TextBox 2"/>
          <p:cNvSpPr txBox="1"/>
          <p:nvPr/>
        </p:nvSpPr>
        <p:spPr>
          <a:xfrm>
            <a:off x="3923928" y="1613353"/>
            <a:ext cx="3528392" cy="461665"/>
          </a:xfrm>
          <a:prstGeom prst="rect">
            <a:avLst/>
          </a:prstGeom>
          <a:noFill/>
        </p:spPr>
        <p:txBody>
          <a:bodyPr wrap="square" rtlCol="0">
            <a:spAutoFit/>
          </a:bodyPr>
          <a:lstStyle/>
          <a:p>
            <a:pPr marL="342900" indent="-342900">
              <a:buFont typeface="Wingdings" pitchFamily="2" charset="2"/>
              <a:buChar char="Ø"/>
            </a:pPr>
            <a:r>
              <a:rPr lang="zh-CN" altLang="en-US" sz="2400" dirty="0">
                <a:latin typeface="微软雅黑" pitchFamily="34" charset="-122"/>
                <a:ea typeface="微软雅黑" pitchFamily="34" charset="-122"/>
              </a:rPr>
              <a:t>四</a:t>
            </a:r>
            <a:r>
              <a:rPr lang="zh-CN" altLang="en-US" sz="2400" dirty="0" smtClean="0">
                <a:latin typeface="微软雅黑" pitchFamily="34" charset="-122"/>
                <a:ea typeface="微软雅黑" pitchFamily="34" charset="-122"/>
              </a:rPr>
              <a:t>个基本概念</a:t>
            </a:r>
            <a:endParaRPr lang="zh-CN" altLang="en-US" sz="2400" dirty="0">
              <a:latin typeface="微软雅黑" pitchFamily="34" charset="-122"/>
              <a:ea typeface="微软雅黑" pitchFamily="34" charset="-122"/>
            </a:endParaRPr>
          </a:p>
        </p:txBody>
      </p:sp>
      <p:sp>
        <p:nvSpPr>
          <p:cNvPr id="7" name="TextBox 6"/>
          <p:cNvSpPr txBox="1"/>
          <p:nvPr/>
        </p:nvSpPr>
        <p:spPr>
          <a:xfrm>
            <a:off x="4427984" y="2499742"/>
            <a:ext cx="4932040" cy="461665"/>
          </a:xfrm>
          <a:prstGeom prst="rect">
            <a:avLst/>
          </a:prstGeom>
          <a:noFill/>
        </p:spPr>
        <p:txBody>
          <a:bodyPr wrap="square" rtlCol="0">
            <a:spAutoFit/>
          </a:bodyPr>
          <a:lstStyle/>
          <a:p>
            <a:pPr marL="342900" indent="-342900">
              <a:buFont typeface="Wingdings" pitchFamily="2" charset="2"/>
              <a:buChar char="Ø"/>
            </a:pPr>
            <a:r>
              <a:rPr lang="zh-CN" altLang="en-US" sz="2400" dirty="0" smtClean="0">
                <a:latin typeface="微软雅黑" pitchFamily="34" charset="-122"/>
                <a:ea typeface="微软雅黑" pitchFamily="34" charset="-122"/>
              </a:rPr>
              <a:t>数据库管理技术的产生和发展</a:t>
            </a:r>
            <a:endParaRPr lang="zh-CN" altLang="en-US" sz="2400" dirty="0">
              <a:latin typeface="微软雅黑" pitchFamily="34" charset="-122"/>
              <a:ea typeface="微软雅黑" pitchFamily="34" charset="-122"/>
            </a:endParaRPr>
          </a:p>
        </p:txBody>
      </p:sp>
      <p:sp>
        <p:nvSpPr>
          <p:cNvPr id="8" name="TextBox 7"/>
          <p:cNvSpPr txBox="1"/>
          <p:nvPr/>
        </p:nvSpPr>
        <p:spPr>
          <a:xfrm>
            <a:off x="4788024" y="3436441"/>
            <a:ext cx="3174913" cy="461665"/>
          </a:xfrm>
          <a:prstGeom prst="rect">
            <a:avLst/>
          </a:prstGeom>
          <a:noFill/>
        </p:spPr>
        <p:txBody>
          <a:bodyPr wrap="square" rtlCol="0">
            <a:spAutoFit/>
          </a:bodyPr>
          <a:lstStyle/>
          <a:p>
            <a:pPr marL="342900" indent="-342900">
              <a:buFont typeface="Wingdings" pitchFamily="2" charset="2"/>
              <a:buChar char="Ø"/>
            </a:pPr>
            <a:r>
              <a:rPr lang="zh-CN" altLang="en-US" sz="2400" dirty="0" smtClean="0">
                <a:latin typeface="微软雅黑" pitchFamily="34" charset="-122"/>
                <a:ea typeface="微软雅黑" pitchFamily="34" charset="-122"/>
              </a:rPr>
              <a:t>数据库系统的特点</a:t>
            </a:r>
            <a:endParaRPr lang="zh-CN" altLang="en-US" sz="2400" dirty="0">
              <a:latin typeface="微软雅黑" pitchFamily="34" charset="-122"/>
              <a:ea typeface="微软雅黑" pitchFamily="34" charset="-122"/>
            </a:endParaRPr>
          </a:p>
        </p:txBody>
      </p:sp>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bwMode="auto">
          <a:xfrm>
            <a:off x="1259632" y="123478"/>
            <a:ext cx="2665413" cy="639762"/>
          </a:xfrm>
          <a:noFill/>
          <a:ln/>
          <a:extLst/>
        </p:spPr>
        <p:txBody>
          <a:bodyPr vert="horz" wrap="square" lIns="91440" tIns="45720" rIns="91440" bIns="45720" numCol="1" anchor="t" anchorCtr="0" compatLnSpc="1">
            <a:prstTxWarp prst="textNoShape">
              <a:avLst/>
            </a:prstTxWarp>
          </a:bodyPr>
          <a:lstStyle/>
          <a:p>
            <a:pPr algn="l"/>
            <a:r>
              <a:rPr lang="zh-CN" altLang="en-US" sz="3200" dirty="0" smtClean="0">
                <a:ea typeface="隶书" pitchFamily="49" charset="-122"/>
              </a:rPr>
              <a:t>四</a:t>
            </a:r>
            <a:r>
              <a:rPr lang="zh-CN" altLang="en-US" sz="3200" dirty="0">
                <a:ea typeface="隶书" pitchFamily="49" charset="-122"/>
              </a:rPr>
              <a:t>个基本概念</a:t>
            </a:r>
            <a:endParaRPr lang="zh-CN" altLang="en-US" sz="3200" dirty="0">
              <a:latin typeface="宋体" pitchFamily="2" charset="-122"/>
              <a:ea typeface="隶书" pitchFamily="49" charset="-122"/>
            </a:endParaRPr>
          </a:p>
        </p:txBody>
      </p:sp>
      <p:sp>
        <p:nvSpPr>
          <p:cNvPr id="21507" name="Rectangle 3"/>
          <p:cNvSpPr>
            <a:spLocks noGrp="1" noChangeArrowheads="1"/>
          </p:cNvSpPr>
          <p:nvPr>
            <p:ph idx="4294967295"/>
          </p:nvPr>
        </p:nvSpPr>
        <p:spPr>
          <a:xfrm>
            <a:off x="2123728" y="843558"/>
            <a:ext cx="5040560" cy="4032448"/>
          </a:xfrm>
        </p:spPr>
        <p:txBody>
          <a:bodyPr>
            <a:noAutofit/>
          </a:bodyPr>
          <a:lstStyle/>
          <a:p>
            <a:pPr marL="457200" indent="-457200">
              <a:lnSpc>
                <a:spcPct val="200000"/>
              </a:lnSpc>
              <a:buFont typeface="Wingdings" panose="05000000000000000000" pitchFamily="2" charset="2"/>
              <a:buChar char="l"/>
            </a:pPr>
            <a:r>
              <a:rPr lang="zh-CN" altLang="en-US" sz="2800" b="1" dirty="0">
                <a:latin typeface="幼圆" pitchFamily="49" charset="-122"/>
                <a:ea typeface="幼圆" pitchFamily="49" charset="-122"/>
              </a:rPr>
              <a:t>数据</a:t>
            </a:r>
            <a:r>
              <a:rPr lang="en-US" altLang="zh-CN" sz="2800" b="1" dirty="0">
                <a:latin typeface="幼圆" pitchFamily="49" charset="-122"/>
                <a:ea typeface="幼圆" pitchFamily="49" charset="-122"/>
              </a:rPr>
              <a:t>(Data)</a:t>
            </a:r>
          </a:p>
          <a:p>
            <a:pPr marL="457200" indent="-457200">
              <a:lnSpc>
                <a:spcPct val="200000"/>
              </a:lnSpc>
              <a:buFont typeface="Wingdings" panose="05000000000000000000" pitchFamily="2" charset="2"/>
              <a:buChar char="l"/>
            </a:pPr>
            <a:r>
              <a:rPr lang="zh-CN" altLang="en-US" sz="2800" b="1" dirty="0">
                <a:latin typeface="幼圆" pitchFamily="49" charset="-122"/>
                <a:ea typeface="幼圆" pitchFamily="49" charset="-122"/>
              </a:rPr>
              <a:t>数据库</a:t>
            </a:r>
            <a:r>
              <a:rPr lang="en-US" altLang="zh-CN" sz="2800" b="1" dirty="0">
                <a:latin typeface="幼圆" pitchFamily="49" charset="-122"/>
                <a:ea typeface="幼圆" pitchFamily="49" charset="-122"/>
              </a:rPr>
              <a:t>(Database)</a:t>
            </a:r>
          </a:p>
          <a:p>
            <a:pPr marL="457200" indent="-457200">
              <a:lnSpc>
                <a:spcPct val="200000"/>
              </a:lnSpc>
              <a:buFont typeface="Wingdings" panose="05000000000000000000" pitchFamily="2" charset="2"/>
              <a:buChar char="l"/>
            </a:pPr>
            <a:r>
              <a:rPr lang="zh-CN" altLang="en-US" sz="2800" b="1" dirty="0">
                <a:latin typeface="幼圆" pitchFamily="49" charset="-122"/>
                <a:ea typeface="幼圆" pitchFamily="49" charset="-122"/>
              </a:rPr>
              <a:t>数据库管理系统</a:t>
            </a:r>
            <a:r>
              <a:rPr lang="en-US" altLang="zh-CN" sz="2800" b="1" dirty="0">
                <a:latin typeface="幼圆" pitchFamily="49" charset="-122"/>
                <a:ea typeface="幼圆" pitchFamily="49" charset="-122"/>
              </a:rPr>
              <a:t>(DBMS)</a:t>
            </a:r>
          </a:p>
          <a:p>
            <a:pPr marL="457200" indent="-457200">
              <a:lnSpc>
                <a:spcPct val="200000"/>
              </a:lnSpc>
              <a:buFont typeface="Wingdings" panose="05000000000000000000" pitchFamily="2" charset="2"/>
              <a:buChar char="l"/>
            </a:pPr>
            <a:r>
              <a:rPr lang="zh-CN" altLang="en-US" sz="2800" b="1" dirty="0">
                <a:latin typeface="幼圆" pitchFamily="49" charset="-122"/>
                <a:ea typeface="幼圆" pitchFamily="49" charset="-122"/>
              </a:rPr>
              <a:t>数据库系统</a:t>
            </a:r>
            <a:r>
              <a:rPr lang="en-US" altLang="zh-CN" sz="2800" b="1" dirty="0">
                <a:latin typeface="幼圆" pitchFamily="49" charset="-122"/>
                <a:ea typeface="幼圆" pitchFamily="49" charset="-122"/>
              </a:rPr>
              <a:t>(DBS)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1000"/>
                                        <p:tgtEl>
                                          <p:spTgt spid="21507">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animEffect transition="in" filter="wipe(left)">
                                      <p:cBhvr>
                                        <p:cTn id="11" dur="1000"/>
                                        <p:tgtEl>
                                          <p:spTgt spid="21507">
                                            <p:txEl>
                                              <p:pRg st="1" end="1"/>
                                            </p:txEl>
                                          </p:spTgt>
                                        </p:tgtEl>
                                      </p:cBhvr>
                                    </p:animEffect>
                                  </p:childTnLst>
                                </p:cTn>
                              </p:par>
                            </p:childTnLst>
                          </p:cTn>
                        </p:par>
                        <p:par>
                          <p:cTn id="12" fill="hold" nodeType="with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wipe(left)">
                                      <p:cBhvr>
                                        <p:cTn id="15" dur="1000"/>
                                        <p:tgtEl>
                                          <p:spTgt spid="21507">
                                            <p:txEl>
                                              <p:pRg st="2" end="2"/>
                                            </p:txEl>
                                          </p:spTgt>
                                        </p:tgtEl>
                                      </p:cBhvr>
                                    </p:animEffect>
                                  </p:childTnLst>
                                </p:cTn>
                              </p:par>
                            </p:childTnLst>
                          </p:cTn>
                        </p:par>
                        <p:par>
                          <p:cTn id="16" fill="hold" nodeType="with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Effect transition="in" filter="wipe(left)">
                                      <p:cBhvr>
                                        <p:cTn id="19" dur="1000"/>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bwMode="auto">
          <a:xfrm>
            <a:off x="1187624" y="195486"/>
            <a:ext cx="5616624" cy="601662"/>
          </a:xfrm>
          <a:noFill/>
          <a:ln/>
          <a:extLst/>
        </p:spPr>
        <p:txBody>
          <a:bodyPr vert="horz" wrap="square" lIns="91440" tIns="45720" rIns="91440" bIns="45720" numCol="1" anchor="t" anchorCtr="0" compatLnSpc="1">
            <a:prstTxWarp prst="textNoShape">
              <a:avLst/>
            </a:prstTxWarp>
          </a:bodyPr>
          <a:lstStyle/>
          <a:p>
            <a:pPr algn="l"/>
            <a:r>
              <a:rPr lang="zh-CN" altLang="en-US" sz="3600" b="1" dirty="0" smtClean="0">
                <a:latin typeface="隶书" pitchFamily="49" charset="-122"/>
                <a:ea typeface="隶书" pitchFamily="49" charset="-122"/>
              </a:rPr>
              <a:t>概念</a:t>
            </a:r>
            <a:r>
              <a:rPr lang="zh-CN" altLang="en-US" sz="3600" b="1" dirty="0">
                <a:latin typeface="隶书" pitchFamily="49" charset="-122"/>
                <a:ea typeface="隶书" pitchFamily="49" charset="-122"/>
              </a:rPr>
              <a:t>一</a:t>
            </a:r>
            <a:r>
              <a:rPr lang="zh-CN" altLang="en-US" sz="3600" b="1" dirty="0" smtClean="0">
                <a:latin typeface="隶书" pitchFamily="49" charset="-122"/>
                <a:ea typeface="隶书" pitchFamily="49" charset="-122"/>
              </a:rPr>
              <a:t>：数据</a:t>
            </a:r>
            <a:endParaRPr lang="zh-CN" altLang="en-US" sz="3600" b="1" dirty="0">
              <a:latin typeface="隶书" pitchFamily="49" charset="-122"/>
              <a:ea typeface="隶书" pitchFamily="49" charset="-122"/>
            </a:endParaRPr>
          </a:p>
        </p:txBody>
      </p:sp>
      <p:sp>
        <p:nvSpPr>
          <p:cNvPr id="22531" name="Rectangle 3"/>
          <p:cNvSpPr>
            <a:spLocks noGrp="1" noChangeArrowheads="1"/>
          </p:cNvSpPr>
          <p:nvPr>
            <p:ph idx="4294967295"/>
          </p:nvPr>
        </p:nvSpPr>
        <p:spPr>
          <a:xfrm>
            <a:off x="1115120" y="987574"/>
            <a:ext cx="7705352" cy="4032448"/>
          </a:xfrm>
        </p:spPr>
        <p:txBody>
          <a:bodyPr>
            <a:noAutofit/>
          </a:bodyPr>
          <a:lstStyle/>
          <a:p>
            <a:pPr>
              <a:lnSpc>
                <a:spcPct val="150000"/>
              </a:lnSpc>
            </a:pPr>
            <a:r>
              <a:rPr lang="zh-CN" altLang="en-US" sz="2200" b="1" dirty="0">
                <a:latin typeface="+mj-ea"/>
                <a:ea typeface="+mj-ea"/>
              </a:rPr>
              <a:t>数据(Data)</a:t>
            </a:r>
            <a:r>
              <a:rPr lang="zh-CN" altLang="en-US" sz="2200" b="1" dirty="0">
                <a:latin typeface="幼圆" pitchFamily="49" charset="-122"/>
                <a:ea typeface="幼圆" pitchFamily="49" charset="-122"/>
              </a:rPr>
              <a:t>是数据库中存储的基本对象</a:t>
            </a:r>
          </a:p>
          <a:p>
            <a:pPr>
              <a:lnSpc>
                <a:spcPct val="150000"/>
              </a:lnSpc>
              <a:buFont typeface="Wingdings" pitchFamily="2" charset="2"/>
              <a:buNone/>
            </a:pPr>
            <a:r>
              <a:rPr lang="zh-CN" altLang="en-US" sz="2200" b="1" dirty="0" smtClean="0">
                <a:latin typeface="幼圆" pitchFamily="49" charset="-122"/>
                <a:ea typeface="幼圆" pitchFamily="49" charset="-122"/>
              </a:rPr>
              <a:t>（</a:t>
            </a:r>
            <a:r>
              <a:rPr lang="zh-CN" altLang="en-US" sz="2200" b="1" dirty="0">
                <a:latin typeface="幼圆" pitchFamily="49" charset="-122"/>
                <a:ea typeface="幼圆" pitchFamily="49" charset="-122"/>
              </a:rPr>
              <a:t>广义和</a:t>
            </a:r>
            <a:r>
              <a:rPr lang="zh-CN" altLang="en-US" sz="2200" b="1" dirty="0" smtClean="0">
                <a:latin typeface="幼圆" pitchFamily="49" charset="-122"/>
                <a:ea typeface="幼圆" pitchFamily="49" charset="-122"/>
              </a:rPr>
              <a:t>狭义   </a:t>
            </a:r>
            <a:r>
              <a:rPr lang="zh-CN" altLang="en-US" sz="2200" b="1" dirty="0">
                <a:latin typeface="幼圆" pitchFamily="49" charset="-122"/>
                <a:ea typeface="幼圆" pitchFamily="49" charset="-122"/>
              </a:rPr>
              <a:t>现代计算机系统中数据的概念是广义的）</a:t>
            </a:r>
          </a:p>
          <a:p>
            <a:pPr>
              <a:lnSpc>
                <a:spcPct val="150000"/>
              </a:lnSpc>
            </a:pPr>
            <a:r>
              <a:rPr lang="zh-CN" altLang="en-US" sz="2200" b="1" dirty="0" smtClean="0">
                <a:latin typeface="+mj-ea"/>
                <a:ea typeface="+mj-ea"/>
              </a:rPr>
              <a:t>    数据</a:t>
            </a:r>
            <a:r>
              <a:rPr lang="zh-CN" altLang="en-US" sz="2200" b="1" dirty="0">
                <a:latin typeface="+mj-ea"/>
                <a:ea typeface="+mj-ea"/>
              </a:rPr>
              <a:t>的定义</a:t>
            </a:r>
            <a:r>
              <a:rPr lang="zh-CN" altLang="en-US" sz="2200" b="1" dirty="0" smtClean="0">
                <a:latin typeface="+mj-ea"/>
                <a:ea typeface="+mj-ea"/>
              </a:rPr>
              <a:t>：</a:t>
            </a:r>
            <a:r>
              <a:rPr lang="zh-CN" altLang="en-US" sz="2200" dirty="0" smtClean="0">
                <a:latin typeface="幼圆" pitchFamily="49" charset="-122"/>
                <a:ea typeface="幼圆" pitchFamily="49" charset="-122"/>
              </a:rPr>
              <a:t>  描述</a:t>
            </a:r>
            <a:r>
              <a:rPr lang="zh-CN" altLang="en-US" sz="2200" dirty="0">
                <a:latin typeface="幼圆" pitchFamily="49" charset="-122"/>
                <a:ea typeface="幼圆" pitchFamily="49" charset="-122"/>
              </a:rPr>
              <a:t>事物的符号记录</a:t>
            </a:r>
          </a:p>
          <a:p>
            <a:pPr>
              <a:lnSpc>
                <a:spcPct val="150000"/>
              </a:lnSpc>
            </a:pPr>
            <a:r>
              <a:rPr lang="zh-CN" altLang="en-US" sz="2200" b="1" dirty="0" smtClean="0">
                <a:latin typeface="+mj-ea"/>
                <a:ea typeface="+mj-ea"/>
              </a:rPr>
              <a:t>    数据</a:t>
            </a:r>
            <a:r>
              <a:rPr lang="zh-CN" altLang="en-US" sz="2200" b="1" dirty="0">
                <a:latin typeface="+mj-ea"/>
                <a:ea typeface="+mj-ea"/>
              </a:rPr>
              <a:t>的</a:t>
            </a:r>
            <a:r>
              <a:rPr lang="zh-CN" altLang="en-US" sz="2200" b="1" dirty="0" smtClean="0">
                <a:latin typeface="+mj-ea"/>
                <a:ea typeface="+mj-ea"/>
              </a:rPr>
              <a:t>种类：</a:t>
            </a:r>
            <a:r>
              <a:rPr lang="zh-CN" altLang="en-US" sz="2200" b="1" dirty="0" smtClean="0">
                <a:ea typeface="宋体" pitchFamily="2" charset="-122"/>
              </a:rPr>
              <a:t>   </a:t>
            </a:r>
            <a:r>
              <a:rPr lang="zh-CN" altLang="en-US" sz="2200" dirty="0" smtClean="0">
                <a:latin typeface="幼圆" pitchFamily="49" charset="-122"/>
                <a:ea typeface="幼圆" pitchFamily="49" charset="-122"/>
              </a:rPr>
              <a:t>文本</a:t>
            </a:r>
            <a:r>
              <a:rPr lang="zh-CN" altLang="en-US" sz="2200" dirty="0">
                <a:latin typeface="幼圆" pitchFamily="49" charset="-122"/>
                <a:ea typeface="幼圆" pitchFamily="49" charset="-122"/>
              </a:rPr>
              <a:t>、图形、图像、音频、视频、学生</a:t>
            </a:r>
            <a:r>
              <a:rPr lang="zh-CN" altLang="en-US" sz="2200" dirty="0" smtClean="0">
                <a:latin typeface="幼圆" pitchFamily="49" charset="-122"/>
                <a:ea typeface="幼圆" pitchFamily="49" charset="-122"/>
              </a:rPr>
              <a:t>的</a:t>
            </a:r>
            <a:endParaRPr lang="en-US" altLang="zh-CN" sz="2200" dirty="0" smtClean="0">
              <a:latin typeface="幼圆" pitchFamily="49" charset="-122"/>
              <a:ea typeface="幼圆" pitchFamily="49" charset="-122"/>
            </a:endParaRPr>
          </a:p>
          <a:p>
            <a:pPr>
              <a:lnSpc>
                <a:spcPct val="150000"/>
              </a:lnSpc>
            </a:pPr>
            <a:r>
              <a:rPr lang="en-US" altLang="zh-CN" sz="2200" dirty="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档案</a:t>
            </a:r>
            <a:r>
              <a:rPr lang="zh-CN" altLang="en-US" sz="2200" dirty="0">
                <a:latin typeface="幼圆" pitchFamily="49" charset="-122"/>
                <a:ea typeface="幼圆" pitchFamily="49" charset="-122"/>
              </a:rPr>
              <a:t>记录、货物的运输情况等</a:t>
            </a:r>
          </a:p>
          <a:p>
            <a:pPr>
              <a:lnSpc>
                <a:spcPct val="150000"/>
              </a:lnSpc>
            </a:pPr>
            <a:r>
              <a:rPr lang="zh-CN" altLang="en-US" sz="2200" b="1" dirty="0" smtClean="0">
                <a:latin typeface="+mj-ea"/>
                <a:ea typeface="+mj-ea"/>
              </a:rPr>
              <a:t>    数据</a:t>
            </a:r>
            <a:r>
              <a:rPr lang="zh-CN" altLang="en-US" sz="2200" b="1" dirty="0">
                <a:latin typeface="+mj-ea"/>
                <a:ea typeface="+mj-ea"/>
              </a:rPr>
              <a:t>的</a:t>
            </a:r>
            <a:r>
              <a:rPr lang="zh-CN" altLang="en-US" sz="2200" b="1" dirty="0" smtClean="0">
                <a:latin typeface="+mj-ea"/>
                <a:ea typeface="+mj-ea"/>
              </a:rPr>
              <a:t>特点：</a:t>
            </a:r>
            <a:r>
              <a:rPr lang="zh-CN" altLang="en-US" sz="2200" b="1" dirty="0" smtClean="0">
                <a:ea typeface="宋体" pitchFamily="2" charset="-122"/>
              </a:rPr>
              <a:t>   </a:t>
            </a:r>
            <a:r>
              <a:rPr lang="zh-CN" altLang="en-US" sz="2200" dirty="0" smtClean="0">
                <a:latin typeface="幼圆" pitchFamily="49" charset="-122"/>
                <a:ea typeface="幼圆" pitchFamily="49" charset="-122"/>
              </a:rPr>
              <a:t>数据</a:t>
            </a:r>
            <a:r>
              <a:rPr lang="zh-CN" altLang="en-US" sz="2200" dirty="0">
                <a:latin typeface="幼圆" pitchFamily="49" charset="-122"/>
                <a:ea typeface="幼圆" pitchFamily="49" charset="-122"/>
              </a:rPr>
              <a:t>与其语义是不可分的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0" dur="500"/>
                                        <p:tgtEl>
                                          <p:spTgt spid="225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5" dur="500"/>
                                        <p:tgtEl>
                                          <p:spTgt spid="225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0" dur="500"/>
                                        <p:tgtEl>
                                          <p:spTgt spid="22531">
                                            <p:txEl>
                                              <p:pRg st="3" end="3"/>
                                            </p:txEl>
                                          </p:spTgt>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4" dur="500"/>
                                        <p:tgtEl>
                                          <p:spTgt spid="2253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29"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4294967295"/>
          </p:nvPr>
        </p:nvSpPr>
        <p:spPr>
          <a:xfrm>
            <a:off x="1152128" y="1384201"/>
            <a:ext cx="7452320" cy="3779837"/>
          </a:xfrm>
        </p:spPr>
        <p:txBody>
          <a:bodyPr>
            <a:normAutofit fontScale="92500"/>
          </a:bodyPr>
          <a:lstStyle/>
          <a:p>
            <a:pPr algn="just">
              <a:lnSpc>
                <a:spcPct val="150000"/>
              </a:lnSpc>
            </a:pPr>
            <a:r>
              <a:rPr lang="zh-CN" altLang="en-US" sz="2400" dirty="0">
                <a:latin typeface="+mj-ea"/>
                <a:ea typeface="+mj-ea"/>
              </a:rPr>
              <a:t>数据的含义称为数据的语义，数据与其语义是不可分</a:t>
            </a:r>
            <a:r>
              <a:rPr lang="zh-CN" altLang="en-US" sz="2400" dirty="0" smtClean="0">
                <a:latin typeface="+mj-ea"/>
                <a:ea typeface="+mj-ea"/>
              </a:rPr>
              <a:t>的</a:t>
            </a:r>
            <a:endParaRPr lang="zh-CN" altLang="en-US" sz="2400" dirty="0">
              <a:latin typeface="+mj-ea"/>
              <a:ea typeface="+mj-ea"/>
            </a:endParaRPr>
          </a:p>
          <a:p>
            <a:pPr marL="0" lvl="1" indent="0">
              <a:lnSpc>
                <a:spcPct val="150000"/>
              </a:lnSpc>
              <a:buNone/>
            </a:pPr>
            <a:r>
              <a:rPr lang="zh-CN" altLang="en-US" sz="2400" dirty="0" smtClean="0">
                <a:latin typeface="+mj-ea"/>
                <a:ea typeface="+mj-ea"/>
              </a:rPr>
              <a:t>    例如：98  是</a:t>
            </a:r>
            <a:r>
              <a:rPr lang="zh-CN" altLang="en-US" sz="2400" dirty="0">
                <a:latin typeface="+mj-ea"/>
                <a:ea typeface="+mj-ea"/>
              </a:rPr>
              <a:t>一个数据，其语义可能是？</a:t>
            </a:r>
          </a:p>
          <a:p>
            <a:pPr lvl="2">
              <a:lnSpc>
                <a:spcPct val="150000"/>
              </a:lnSpc>
              <a:buFont typeface="Wingdings" pitchFamily="2" charset="2"/>
              <a:buNone/>
            </a:pPr>
            <a:r>
              <a:rPr lang="zh-CN" altLang="en-US" sz="2400" dirty="0" smtClean="0">
                <a:latin typeface="+mj-ea"/>
                <a:ea typeface="+mj-ea"/>
              </a:rPr>
              <a:t>          语义1</a:t>
            </a:r>
            <a:r>
              <a:rPr lang="en-US" altLang="zh-CN" sz="2400" dirty="0" smtClean="0">
                <a:latin typeface="+mj-ea"/>
                <a:ea typeface="+mj-ea"/>
              </a:rPr>
              <a:t>——</a:t>
            </a:r>
            <a:r>
              <a:rPr lang="zh-CN" altLang="en-US" sz="2400" dirty="0" smtClean="0">
                <a:latin typeface="+mj-ea"/>
                <a:ea typeface="+mj-ea"/>
              </a:rPr>
              <a:t>学生</a:t>
            </a:r>
            <a:r>
              <a:rPr lang="zh-CN" altLang="en-US" sz="2400" dirty="0">
                <a:latin typeface="+mj-ea"/>
                <a:ea typeface="+mj-ea"/>
              </a:rPr>
              <a:t>某门课的成绩</a:t>
            </a:r>
          </a:p>
          <a:p>
            <a:pPr lvl="2">
              <a:lnSpc>
                <a:spcPct val="150000"/>
              </a:lnSpc>
              <a:buFont typeface="Wingdings" pitchFamily="2" charset="2"/>
              <a:buNone/>
            </a:pPr>
            <a:r>
              <a:rPr lang="zh-CN" altLang="en-US" sz="2400" dirty="0" smtClean="0">
                <a:latin typeface="+mj-ea"/>
                <a:ea typeface="+mj-ea"/>
              </a:rPr>
              <a:t>          语义2</a:t>
            </a:r>
            <a:r>
              <a:rPr lang="en-US" altLang="zh-CN" sz="2400" dirty="0" smtClean="0">
                <a:latin typeface="+mj-ea"/>
                <a:ea typeface="+mj-ea"/>
              </a:rPr>
              <a:t>——</a:t>
            </a:r>
            <a:r>
              <a:rPr lang="zh-CN" altLang="en-US" sz="2400" dirty="0" smtClean="0">
                <a:latin typeface="+mj-ea"/>
                <a:ea typeface="+mj-ea"/>
              </a:rPr>
              <a:t>某</a:t>
            </a:r>
            <a:r>
              <a:rPr lang="zh-CN" altLang="en-US" sz="2400" dirty="0">
                <a:latin typeface="+mj-ea"/>
                <a:ea typeface="+mj-ea"/>
              </a:rPr>
              <a:t>女生的体重</a:t>
            </a:r>
          </a:p>
          <a:p>
            <a:pPr lvl="2">
              <a:lnSpc>
                <a:spcPct val="150000"/>
              </a:lnSpc>
              <a:buFont typeface="Wingdings" pitchFamily="2" charset="2"/>
              <a:buNone/>
            </a:pPr>
            <a:r>
              <a:rPr lang="zh-CN" altLang="en-US" sz="2400" dirty="0" smtClean="0">
                <a:latin typeface="+mj-ea"/>
                <a:ea typeface="+mj-ea"/>
              </a:rPr>
              <a:t>          语义3</a:t>
            </a:r>
            <a:r>
              <a:rPr lang="en-US" altLang="zh-CN" sz="2400" dirty="0" smtClean="0">
                <a:latin typeface="+mj-ea"/>
                <a:ea typeface="+mj-ea"/>
              </a:rPr>
              <a:t>——</a:t>
            </a:r>
            <a:r>
              <a:rPr lang="zh-CN" altLang="en-US" sz="2400" dirty="0" smtClean="0">
                <a:latin typeface="+mj-ea"/>
                <a:ea typeface="+mj-ea"/>
              </a:rPr>
              <a:t>软件</a:t>
            </a:r>
            <a:r>
              <a:rPr lang="zh-CN" altLang="en-US" sz="2400" dirty="0">
                <a:latin typeface="+mj-ea"/>
                <a:ea typeface="+mj-ea"/>
              </a:rPr>
              <a:t>学院2013级硕士生人数</a:t>
            </a:r>
          </a:p>
          <a:p>
            <a:pPr lvl="2">
              <a:lnSpc>
                <a:spcPct val="150000"/>
              </a:lnSpc>
              <a:buFont typeface="Wingdings" pitchFamily="2" charset="2"/>
              <a:buNone/>
            </a:pPr>
            <a:r>
              <a:rPr lang="zh-CN" altLang="en-US" sz="2400" dirty="0" smtClean="0">
                <a:solidFill>
                  <a:srgbClr val="0066FF"/>
                </a:solidFill>
                <a:latin typeface="+mj-ea"/>
                <a:ea typeface="+mj-ea"/>
              </a:rPr>
              <a:t>          语义4</a:t>
            </a:r>
            <a:r>
              <a:rPr lang="en-US" altLang="zh-CN" sz="2400" dirty="0" smtClean="0">
                <a:solidFill>
                  <a:srgbClr val="0066FF"/>
                </a:solidFill>
                <a:latin typeface="+mj-ea"/>
                <a:ea typeface="+mj-ea"/>
              </a:rPr>
              <a:t>——</a:t>
            </a:r>
            <a:r>
              <a:rPr lang="zh-CN" altLang="en-US" sz="2400" dirty="0" smtClean="0">
                <a:solidFill>
                  <a:srgbClr val="0066FF"/>
                </a:solidFill>
                <a:latin typeface="+mj-ea"/>
                <a:ea typeface="+mj-ea"/>
              </a:rPr>
              <a:t>请</a:t>
            </a:r>
            <a:r>
              <a:rPr lang="zh-CN" altLang="en-US" sz="2400" dirty="0">
                <a:solidFill>
                  <a:srgbClr val="0066FF"/>
                </a:solidFill>
                <a:latin typeface="+mj-ea"/>
                <a:ea typeface="+mj-ea"/>
              </a:rPr>
              <a:t>同学给出。。</a:t>
            </a:r>
          </a:p>
        </p:txBody>
      </p:sp>
      <p:sp>
        <p:nvSpPr>
          <p:cNvPr id="6" name="Rectangle 2"/>
          <p:cNvSpPr txBox="1">
            <a:spLocks noChangeArrowheads="1"/>
          </p:cNvSpPr>
          <p:nvPr/>
        </p:nvSpPr>
        <p:spPr bwMode="auto">
          <a:xfrm>
            <a:off x="1187624" y="195486"/>
            <a:ext cx="2952750" cy="601662"/>
          </a:xfrm>
          <a:prstGeom prst="rect">
            <a:avLst/>
          </a:prstGeom>
          <a:noFill/>
          <a:ln/>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b="1" smtClean="0">
                <a:latin typeface="隶书" pitchFamily="49" charset="-122"/>
                <a:ea typeface="隶书" pitchFamily="49" charset="-122"/>
              </a:rPr>
              <a:t>概念一：数据</a:t>
            </a:r>
            <a:endParaRPr lang="zh-CN" altLang="en-US" sz="36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7" dur="500"/>
                                        <p:tgtEl>
                                          <p:spTgt spid="235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2" dur="500"/>
                                        <p:tgtEl>
                                          <p:spTgt spid="2355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17" dur="500"/>
                                        <p:tgtEl>
                                          <p:spTgt spid="235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ntr" presetSubtype="0" fill="hold" nodeType="clickEffect">
                                  <p:stCondLst>
                                    <p:cond delay="0"/>
                                  </p:stCondLst>
                                  <p:childTnLst>
                                    <p:set>
                                      <p:cBhvr>
                                        <p:cTn id="21" dur="1" fill="hold">
                                          <p:stCondLst>
                                            <p:cond delay="0"/>
                                          </p:stCondLst>
                                        </p:cTn>
                                        <p:tgtEl>
                                          <p:spTgt spid="23555">
                                            <p:txEl>
                                              <p:pRg st="5" end="5"/>
                                            </p:txEl>
                                          </p:spTgt>
                                        </p:tgtEl>
                                        <p:attrNameLst>
                                          <p:attrName>style.visibility</p:attrName>
                                        </p:attrNameLst>
                                      </p:cBhvr>
                                      <p:to>
                                        <p:strVal val="visible"/>
                                      </p:to>
                                    </p:set>
                                    <p:animEffect transition="in" filter="wipe(down)">
                                      <p:cBhvr>
                                        <p:cTn id="22" dur="580">
                                          <p:stCondLst>
                                            <p:cond delay="0"/>
                                          </p:stCondLst>
                                        </p:cTn>
                                        <p:tgtEl>
                                          <p:spTgt spid="23555">
                                            <p:txEl>
                                              <p:pRg st="5" end="5"/>
                                            </p:txEl>
                                          </p:spTgt>
                                        </p:tgtEl>
                                      </p:cBhvr>
                                    </p:animEffect>
                                    <p:anim calcmode="lin" valueType="num">
                                      <p:cBhvr>
                                        <p:cTn id="23" dur="1822">
                                          <p:stCondLst>
                                            <p:cond delay="0"/>
                                          </p:stCondLst>
                                        </p:cTn>
                                        <p:tgtEl>
                                          <p:spTgt spid="23555">
                                            <p:txEl>
                                              <p:pRg st="5" end="5"/>
                                            </p:txEl>
                                          </p:spTgt>
                                        </p:tgtEl>
                                        <p:attrNameLst>
                                          <p:attrName>ppt_x</p:attrName>
                                        </p:attrNameLst>
                                      </p:cBhvr>
                                      <p:tavLst>
                                        <p:tav tm="0">
                                          <p:val>
                                            <p:strVal val="#ppt_x-0.25"/>
                                          </p:val>
                                        </p:tav>
                                        <p:tav tm="100000">
                                          <p:val>
                                            <p:strVal val="#ppt_x"/>
                                          </p:val>
                                        </p:tav>
                                      </p:tavLst>
                                    </p:anim>
                                    <p:anim calcmode="lin" valueType="num">
                                      <p:cBhvr>
                                        <p:cTn id="24" dur="664">
                                          <p:stCondLst>
                                            <p:cond delay="0"/>
                                          </p:stCondLst>
                                        </p:cTn>
                                        <p:tgtEl>
                                          <p:spTgt spid="23555">
                                            <p:txEl>
                                              <p:pRg st="5" end="5"/>
                                            </p:txEl>
                                          </p:spTgt>
                                        </p:tgtEl>
                                        <p:attrNameLst>
                                          <p:attrName>ppt_y</p:attrName>
                                        </p:attrNameLst>
                                      </p:cBhvr>
                                      <p:tavLst>
                                        <p:tav tm="0" fmla="#ppt_y-sin(pi*$)/3">
                                          <p:val>
                                            <p:fltVal val="0.5"/>
                                          </p:val>
                                        </p:tav>
                                        <p:tav tm="100000">
                                          <p:val>
                                            <p:fltVal val="1"/>
                                          </p:val>
                                        </p:tav>
                                      </p:tavLst>
                                    </p:anim>
                                    <p:anim calcmode="lin" valueType="num">
                                      <p:cBhvr>
                                        <p:cTn id="25" dur="664">
                                          <p:stCondLst>
                                            <p:cond delay="664"/>
                                          </p:stCondLst>
                                        </p:cTn>
                                        <p:tgtEl>
                                          <p:spTgt spid="23555">
                                            <p:txEl>
                                              <p:pRg st="5" end="5"/>
                                            </p:txEl>
                                          </p:spTgt>
                                        </p:tgtEl>
                                        <p:attrNameLst>
                                          <p:attrName>ppt_y</p:attrName>
                                        </p:attrNameLst>
                                      </p:cBhvr>
                                      <p:tavLst>
                                        <p:tav tm="0" fmla="#ppt_y-sin(pi*$)/9">
                                          <p:val>
                                            <p:fltVal val="0"/>
                                          </p:val>
                                        </p:tav>
                                        <p:tav tm="100000">
                                          <p:val>
                                            <p:fltVal val="1"/>
                                          </p:val>
                                        </p:tav>
                                      </p:tavLst>
                                    </p:anim>
                                    <p:anim calcmode="lin" valueType="num">
                                      <p:cBhvr>
                                        <p:cTn id="26" dur="332">
                                          <p:stCondLst>
                                            <p:cond delay="1324"/>
                                          </p:stCondLst>
                                        </p:cTn>
                                        <p:tgtEl>
                                          <p:spTgt spid="23555">
                                            <p:txEl>
                                              <p:pRg st="5" end="5"/>
                                            </p:txEl>
                                          </p:spTgt>
                                        </p:tgtEl>
                                        <p:attrNameLst>
                                          <p:attrName>ppt_y</p:attrName>
                                        </p:attrNameLst>
                                      </p:cBhvr>
                                      <p:tavLst>
                                        <p:tav tm="0" fmla="#ppt_y-sin(pi*$)/27">
                                          <p:val>
                                            <p:fltVal val="0"/>
                                          </p:val>
                                        </p:tav>
                                        <p:tav tm="100000">
                                          <p:val>
                                            <p:fltVal val="1"/>
                                          </p:val>
                                        </p:tav>
                                      </p:tavLst>
                                    </p:anim>
                                    <p:anim calcmode="lin" valueType="num">
                                      <p:cBhvr>
                                        <p:cTn id="27" dur="164">
                                          <p:stCondLst>
                                            <p:cond delay="1656"/>
                                          </p:stCondLst>
                                        </p:cTn>
                                        <p:tgtEl>
                                          <p:spTgt spid="23555">
                                            <p:txEl>
                                              <p:pRg st="5" end="5"/>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23555">
                                            <p:txEl>
                                              <p:pRg st="5" end="5"/>
                                            </p:txEl>
                                          </p:spTgt>
                                        </p:tgtEl>
                                      </p:cBhvr>
                                      <p:to x="100000" y="60000"/>
                                    </p:animScale>
                                    <p:animScale>
                                      <p:cBhvr>
                                        <p:cTn id="29" dur="166" decel="50000">
                                          <p:stCondLst>
                                            <p:cond delay="676"/>
                                          </p:stCondLst>
                                        </p:cTn>
                                        <p:tgtEl>
                                          <p:spTgt spid="23555">
                                            <p:txEl>
                                              <p:pRg st="5" end="5"/>
                                            </p:txEl>
                                          </p:spTgt>
                                        </p:tgtEl>
                                      </p:cBhvr>
                                      <p:to x="100000" y="100000"/>
                                    </p:animScale>
                                    <p:animScale>
                                      <p:cBhvr>
                                        <p:cTn id="30" dur="26">
                                          <p:stCondLst>
                                            <p:cond delay="1312"/>
                                          </p:stCondLst>
                                        </p:cTn>
                                        <p:tgtEl>
                                          <p:spTgt spid="23555">
                                            <p:txEl>
                                              <p:pRg st="5" end="5"/>
                                            </p:txEl>
                                          </p:spTgt>
                                        </p:tgtEl>
                                      </p:cBhvr>
                                      <p:to x="100000" y="80000"/>
                                    </p:animScale>
                                    <p:animScale>
                                      <p:cBhvr>
                                        <p:cTn id="31" dur="166" decel="50000">
                                          <p:stCondLst>
                                            <p:cond delay="1338"/>
                                          </p:stCondLst>
                                        </p:cTn>
                                        <p:tgtEl>
                                          <p:spTgt spid="23555">
                                            <p:txEl>
                                              <p:pRg st="5" end="5"/>
                                            </p:txEl>
                                          </p:spTgt>
                                        </p:tgtEl>
                                      </p:cBhvr>
                                      <p:to x="100000" y="100000"/>
                                    </p:animScale>
                                    <p:animScale>
                                      <p:cBhvr>
                                        <p:cTn id="32" dur="26">
                                          <p:stCondLst>
                                            <p:cond delay="1642"/>
                                          </p:stCondLst>
                                        </p:cTn>
                                        <p:tgtEl>
                                          <p:spTgt spid="23555">
                                            <p:txEl>
                                              <p:pRg st="5" end="5"/>
                                            </p:txEl>
                                          </p:spTgt>
                                        </p:tgtEl>
                                      </p:cBhvr>
                                      <p:to x="100000" y="90000"/>
                                    </p:animScale>
                                    <p:animScale>
                                      <p:cBhvr>
                                        <p:cTn id="33" dur="166" decel="50000">
                                          <p:stCondLst>
                                            <p:cond delay="1668"/>
                                          </p:stCondLst>
                                        </p:cTn>
                                        <p:tgtEl>
                                          <p:spTgt spid="23555">
                                            <p:txEl>
                                              <p:pRg st="5" end="5"/>
                                            </p:txEl>
                                          </p:spTgt>
                                        </p:tgtEl>
                                      </p:cBhvr>
                                      <p:to x="100000" y="100000"/>
                                    </p:animScale>
                                    <p:animScale>
                                      <p:cBhvr>
                                        <p:cTn id="34" dur="26">
                                          <p:stCondLst>
                                            <p:cond delay="1808"/>
                                          </p:stCondLst>
                                        </p:cTn>
                                        <p:tgtEl>
                                          <p:spTgt spid="23555">
                                            <p:txEl>
                                              <p:pRg st="5" end="5"/>
                                            </p:txEl>
                                          </p:spTgt>
                                        </p:tgtEl>
                                      </p:cBhvr>
                                      <p:to x="100000" y="95000"/>
                                    </p:animScale>
                                    <p:animScale>
                                      <p:cBhvr>
                                        <p:cTn id="35" dur="166" decel="50000">
                                          <p:stCondLst>
                                            <p:cond delay="1834"/>
                                          </p:stCondLst>
                                        </p:cTn>
                                        <p:tgtEl>
                                          <p:spTgt spid="23555">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4294967295"/>
          </p:nvPr>
        </p:nvSpPr>
        <p:spPr>
          <a:xfrm>
            <a:off x="971550" y="1059582"/>
            <a:ext cx="8172450" cy="2663825"/>
          </a:xfrm>
        </p:spPr>
        <p:txBody>
          <a:bodyPr>
            <a:noAutofit/>
          </a:bodyPr>
          <a:lstStyle/>
          <a:p>
            <a:pPr>
              <a:lnSpc>
                <a:spcPct val="120000"/>
              </a:lnSpc>
            </a:pPr>
            <a:r>
              <a:rPr lang="zh-CN" altLang="en-US" sz="2400" b="1" dirty="0">
                <a:latin typeface="+mj-ea"/>
                <a:ea typeface="+mj-ea"/>
              </a:rPr>
              <a:t>学生档案中的学生记录</a:t>
            </a:r>
          </a:p>
          <a:p>
            <a:pPr lvl="1">
              <a:lnSpc>
                <a:spcPct val="130000"/>
              </a:lnSpc>
              <a:spcBef>
                <a:spcPct val="50000"/>
              </a:spcBef>
              <a:spcAft>
                <a:spcPct val="50000"/>
              </a:spcAft>
              <a:buFont typeface="Wingdings" pitchFamily="2" charset="2"/>
              <a:buNone/>
            </a:pPr>
            <a:r>
              <a:rPr lang="zh-CN" altLang="en-US" sz="2000" b="1" dirty="0">
                <a:latin typeface="幼圆" pitchFamily="49" charset="-122"/>
                <a:ea typeface="幼圆" pitchFamily="49" charset="-122"/>
              </a:rPr>
              <a:t>      </a:t>
            </a:r>
            <a:r>
              <a:rPr lang="zh-CN" altLang="en-US" sz="2000" b="1" dirty="0" smtClean="0">
                <a:latin typeface="幼圆" pitchFamily="49" charset="-122"/>
                <a:ea typeface="幼圆" pitchFamily="49" charset="-122"/>
              </a:rPr>
              <a:t>（</a:t>
            </a:r>
            <a:r>
              <a:rPr lang="zh-CN" altLang="en-US" sz="2000" b="1" dirty="0">
                <a:latin typeface="幼圆" pitchFamily="49" charset="-122"/>
                <a:ea typeface="幼圆" pitchFamily="49" charset="-122"/>
              </a:rPr>
              <a:t>李明，男，</a:t>
            </a:r>
            <a:r>
              <a:rPr lang="zh-CN" altLang="en-US" sz="2000" b="1" dirty="0" smtClean="0">
                <a:latin typeface="幼圆" pitchFamily="49" charset="-122"/>
                <a:ea typeface="幼圆" pitchFamily="49" charset="-122"/>
              </a:rPr>
              <a:t>199</a:t>
            </a:r>
            <a:r>
              <a:rPr lang="en-US" altLang="zh-CN" sz="2000" b="1" dirty="0" smtClean="0">
                <a:latin typeface="幼圆" pitchFamily="49" charset="-122"/>
                <a:ea typeface="幼圆" pitchFamily="49" charset="-122"/>
              </a:rPr>
              <a:t>8</a:t>
            </a:r>
            <a:r>
              <a:rPr lang="zh-CN" altLang="en-US" sz="2000" b="1" dirty="0" smtClean="0">
                <a:latin typeface="幼圆" pitchFamily="49" charset="-122"/>
                <a:ea typeface="幼圆" pitchFamily="49" charset="-122"/>
              </a:rPr>
              <a:t>05</a:t>
            </a:r>
            <a:r>
              <a:rPr lang="zh-CN" altLang="en-US" sz="2000" b="1" dirty="0">
                <a:latin typeface="幼圆" pitchFamily="49" charset="-122"/>
                <a:ea typeface="幼圆" pitchFamily="49" charset="-122"/>
              </a:rPr>
              <a:t>，江苏南京市，软件学院，</a:t>
            </a:r>
            <a:r>
              <a:rPr lang="zh-CN" altLang="en-US" sz="2000" b="1" dirty="0" smtClean="0">
                <a:latin typeface="幼圆" pitchFamily="49" charset="-122"/>
                <a:ea typeface="幼圆" pitchFamily="49" charset="-122"/>
              </a:rPr>
              <a:t>201</a:t>
            </a:r>
            <a:r>
              <a:rPr lang="en-US" altLang="zh-CN" sz="2000" b="1" dirty="0" smtClean="0">
                <a:latin typeface="幼圆" pitchFamily="49" charset="-122"/>
                <a:ea typeface="幼圆" pitchFamily="49" charset="-122"/>
              </a:rPr>
              <a:t>5</a:t>
            </a:r>
            <a:r>
              <a:rPr lang="zh-CN" altLang="en-US"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a:p>
            <a:pPr marL="0" lvl="1" indent="0">
              <a:lnSpc>
                <a:spcPct val="150000"/>
              </a:lnSpc>
              <a:buNone/>
            </a:pPr>
            <a:r>
              <a:rPr lang="zh-CN" altLang="en-US" sz="2000" b="1" dirty="0">
                <a:latin typeface="+mj-ea"/>
                <a:ea typeface="+mj-ea"/>
              </a:rPr>
              <a:t>语义：</a:t>
            </a:r>
            <a:r>
              <a:rPr lang="zh-CN" altLang="en-US" sz="2000" b="1" dirty="0">
                <a:latin typeface="幼圆" pitchFamily="49" charset="-122"/>
                <a:ea typeface="幼圆" pitchFamily="49" charset="-122"/>
              </a:rPr>
              <a:t>学生姓名、性别、出生年月、籍贯、所在院系</a:t>
            </a:r>
            <a:r>
              <a:rPr lang="zh-CN" altLang="en-US" sz="2000" b="1" dirty="0" smtClean="0">
                <a:latin typeface="幼圆" pitchFamily="49" charset="-122"/>
                <a:ea typeface="幼圆" pitchFamily="49" charset="-122"/>
              </a:rPr>
              <a:t>、入学</a:t>
            </a:r>
            <a:r>
              <a:rPr lang="zh-CN" altLang="en-US" sz="2000" b="1" dirty="0">
                <a:latin typeface="幼圆" pitchFamily="49" charset="-122"/>
                <a:ea typeface="幼圆" pitchFamily="49" charset="-122"/>
              </a:rPr>
              <a:t>时间</a:t>
            </a:r>
          </a:p>
          <a:p>
            <a:pPr marL="0" lvl="1" indent="0">
              <a:lnSpc>
                <a:spcPct val="150000"/>
              </a:lnSpc>
              <a:buNone/>
            </a:pPr>
            <a:r>
              <a:rPr lang="zh-CN" altLang="en-US" sz="2000" b="1" dirty="0">
                <a:latin typeface="+mj-ea"/>
                <a:ea typeface="+mj-ea"/>
              </a:rPr>
              <a:t>解释：</a:t>
            </a:r>
            <a:r>
              <a:rPr lang="zh-CN" altLang="en-US" sz="2000" b="1" dirty="0">
                <a:latin typeface="幼圆" pitchFamily="49" charset="-122"/>
                <a:ea typeface="幼圆" pitchFamily="49" charset="-122"/>
              </a:rPr>
              <a:t>李明是个大学生，</a:t>
            </a:r>
            <a:r>
              <a:rPr lang="zh-CN" altLang="en-US" sz="2000" b="1" dirty="0" smtClean="0">
                <a:latin typeface="幼圆" pitchFamily="49" charset="-122"/>
                <a:ea typeface="幼圆" pitchFamily="49" charset="-122"/>
              </a:rPr>
              <a:t>199</a:t>
            </a:r>
            <a:r>
              <a:rPr lang="en-US" altLang="zh-CN" sz="2000" b="1" dirty="0">
                <a:latin typeface="幼圆" pitchFamily="49" charset="-122"/>
                <a:ea typeface="幼圆" pitchFamily="49" charset="-122"/>
              </a:rPr>
              <a:t>8</a:t>
            </a:r>
            <a:r>
              <a:rPr lang="en-US" sz="2000" b="1" dirty="0" smtClean="0">
                <a:latin typeface="幼圆" pitchFamily="49" charset="-122"/>
                <a:ea typeface="幼圆" pitchFamily="49" charset="-122"/>
              </a:rPr>
              <a:t>年</a:t>
            </a:r>
            <a:r>
              <a:rPr lang="zh-CN" altLang="en-US" sz="2000" b="1" dirty="0">
                <a:latin typeface="幼圆" pitchFamily="49" charset="-122"/>
                <a:ea typeface="幼圆" pitchFamily="49" charset="-122"/>
              </a:rPr>
              <a:t>5月出生，江苏南京市人，</a:t>
            </a:r>
            <a:r>
              <a:rPr lang="zh-CN" altLang="en-US" sz="2000" b="1" dirty="0" smtClean="0">
                <a:latin typeface="幼圆" pitchFamily="49" charset="-122"/>
                <a:ea typeface="幼圆" pitchFamily="49" charset="-122"/>
              </a:rPr>
              <a:t>201</a:t>
            </a:r>
            <a:r>
              <a:rPr lang="en-US" altLang="zh-CN" sz="2000" b="1" dirty="0" smtClean="0">
                <a:latin typeface="幼圆" pitchFamily="49" charset="-122"/>
                <a:ea typeface="幼圆" pitchFamily="49" charset="-122"/>
              </a:rPr>
              <a:t>5</a:t>
            </a:r>
            <a:r>
              <a:rPr lang="zh-CN" altLang="en-US" sz="2000" b="1" dirty="0" smtClean="0">
                <a:latin typeface="幼圆" pitchFamily="49" charset="-122"/>
                <a:ea typeface="幼圆" pitchFamily="49" charset="-122"/>
              </a:rPr>
              <a:t>年</a:t>
            </a:r>
            <a:r>
              <a:rPr lang="zh-CN" altLang="en-US" sz="2000" b="1" dirty="0">
                <a:latin typeface="幼圆" pitchFamily="49" charset="-122"/>
                <a:ea typeface="幼圆" pitchFamily="49" charset="-122"/>
              </a:rPr>
              <a:t>考</a:t>
            </a:r>
            <a:r>
              <a:rPr lang="zh-CN" altLang="en-US" sz="2000" b="1" dirty="0" smtClean="0">
                <a:latin typeface="幼圆" pitchFamily="49" charset="-122"/>
                <a:ea typeface="幼圆" pitchFamily="49" charset="-122"/>
              </a:rPr>
              <a:t>入 </a:t>
            </a:r>
            <a:endParaRPr lang="en-US" altLang="zh-CN" sz="2000" b="1" dirty="0" smtClean="0">
              <a:latin typeface="幼圆" pitchFamily="49" charset="-122"/>
              <a:ea typeface="幼圆" pitchFamily="49" charset="-122"/>
            </a:endParaRPr>
          </a:p>
          <a:p>
            <a:pPr marL="0" lvl="1" indent="0">
              <a:lnSpc>
                <a:spcPct val="150000"/>
              </a:lnSpc>
              <a:buNone/>
            </a:pPr>
            <a:r>
              <a:rPr lang="en-US" altLang="zh-CN" sz="2000" b="1" dirty="0">
                <a:latin typeface="幼圆" pitchFamily="49" charset="-122"/>
                <a:ea typeface="幼圆" pitchFamily="49" charset="-122"/>
              </a:rPr>
              <a:t> </a:t>
            </a:r>
            <a:r>
              <a:rPr lang="en-US" altLang="zh-CN" sz="2000" b="1" dirty="0" smtClean="0">
                <a:latin typeface="幼圆" pitchFamily="49" charset="-122"/>
                <a:ea typeface="幼圆" pitchFamily="49" charset="-122"/>
              </a:rPr>
              <a:t>     </a:t>
            </a:r>
            <a:r>
              <a:rPr lang="zh-CN" altLang="en-US" sz="2000" b="1" dirty="0" smtClean="0">
                <a:latin typeface="幼圆" pitchFamily="49" charset="-122"/>
                <a:ea typeface="幼圆" pitchFamily="49" charset="-122"/>
              </a:rPr>
              <a:t>软件学院    </a:t>
            </a:r>
            <a:endParaRPr lang="zh-CN" altLang="en-US" sz="2400" b="1" dirty="0">
              <a:latin typeface="幼圆" pitchFamily="49" charset="-122"/>
              <a:ea typeface="幼圆" pitchFamily="49" charset="-122"/>
            </a:endParaRPr>
          </a:p>
        </p:txBody>
      </p:sp>
      <p:sp>
        <p:nvSpPr>
          <p:cNvPr id="3" name="TextBox 2"/>
          <p:cNvSpPr txBox="1"/>
          <p:nvPr/>
        </p:nvSpPr>
        <p:spPr>
          <a:xfrm>
            <a:off x="1115616" y="4299942"/>
            <a:ext cx="4176464" cy="461665"/>
          </a:xfrm>
          <a:prstGeom prst="rect">
            <a:avLst/>
          </a:prstGeom>
          <a:noFill/>
        </p:spPr>
        <p:txBody>
          <a:bodyPr wrap="square" rtlCol="0">
            <a:spAutoFit/>
          </a:bodyPr>
          <a:lstStyle/>
          <a:p>
            <a:pPr marL="342900" lvl="1" indent="-342900">
              <a:buFont typeface="Wingdings" pitchFamily="2" charset="2"/>
              <a:buChar char="Ø"/>
            </a:pPr>
            <a:r>
              <a:rPr lang="zh-CN" altLang="en-US" sz="2400" b="1" dirty="0">
                <a:latin typeface="幼圆" pitchFamily="49" charset="-122"/>
                <a:ea typeface="幼圆" pitchFamily="49" charset="-122"/>
              </a:rPr>
              <a:t>请给出另一个解释和</a:t>
            </a:r>
            <a:r>
              <a:rPr lang="zh-CN" altLang="en-US" sz="2400" b="1" dirty="0" smtClean="0">
                <a:latin typeface="幼圆" pitchFamily="49" charset="-122"/>
                <a:ea typeface="幼圆" pitchFamily="49" charset="-122"/>
              </a:rPr>
              <a:t>语义</a:t>
            </a:r>
            <a:endParaRPr lang="zh-CN" altLang="en-US" sz="2800" b="1" dirty="0">
              <a:latin typeface="幼圆" pitchFamily="49" charset="-122"/>
              <a:ea typeface="幼圆" pitchFamily="49" charset="-122"/>
            </a:endParaRPr>
          </a:p>
        </p:txBody>
      </p:sp>
      <p:sp>
        <p:nvSpPr>
          <p:cNvPr id="8" name="Rectangle 2"/>
          <p:cNvSpPr txBox="1">
            <a:spLocks noChangeArrowheads="1"/>
          </p:cNvSpPr>
          <p:nvPr/>
        </p:nvSpPr>
        <p:spPr bwMode="auto">
          <a:xfrm>
            <a:off x="1187624" y="195486"/>
            <a:ext cx="2952750" cy="601662"/>
          </a:xfrm>
          <a:prstGeom prst="rect">
            <a:avLst/>
          </a:prstGeom>
          <a:noFill/>
          <a:ln/>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b="1" dirty="0" smtClean="0">
                <a:latin typeface="隶书" pitchFamily="49" charset="-122"/>
                <a:ea typeface="隶书" pitchFamily="49" charset="-122"/>
              </a:rPr>
              <a:t>概念一：数据</a:t>
            </a:r>
            <a:endParaRPr lang="zh-CN" altLang="en-US" sz="36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7" dur="500"/>
                                        <p:tgtEl>
                                          <p:spTgt spid="245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2" dur="500"/>
                                        <p:tgtEl>
                                          <p:spTgt spid="24579">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5" dur="500"/>
                                        <p:tgtEl>
                                          <p:spTgt spid="2457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idx="4294967295"/>
          </p:nvPr>
        </p:nvSpPr>
        <p:spPr>
          <a:xfrm>
            <a:off x="251520" y="51470"/>
            <a:ext cx="792088" cy="3024336"/>
          </a:xfrm>
        </p:spPr>
        <p:txBody>
          <a:bodyPr>
            <a:noAutofit/>
          </a:bodyPr>
          <a:lstStyle/>
          <a:p>
            <a:pPr algn="ctr">
              <a:buFont typeface="Wingdings" pitchFamily="2" charset="2"/>
              <a:buNone/>
            </a:pPr>
            <a:r>
              <a:rPr lang="zh-CN" altLang="en-US" sz="4800" b="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rPr>
              <a:t>教</a:t>
            </a:r>
            <a:endParaRPr lang="en-US" altLang="zh-CN" sz="4800" b="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endParaRPr>
          </a:p>
          <a:p>
            <a:pPr algn="ctr">
              <a:buFont typeface="Wingdings" pitchFamily="2" charset="2"/>
              <a:buNone/>
            </a:pPr>
            <a:r>
              <a:rPr lang="zh-CN" altLang="en-US" sz="4800" b="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rPr>
              <a:t>材</a:t>
            </a:r>
            <a:r>
              <a:rPr lang="zh-CN" altLang="en-US" sz="2400" b="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rPr>
              <a:t>与参考书</a:t>
            </a:r>
            <a:endParaRPr lang="zh-CN" altLang="en-US" sz="4000" b="0" dirty="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endParaRPr>
          </a:p>
        </p:txBody>
      </p:sp>
      <p:sp>
        <p:nvSpPr>
          <p:cNvPr id="2" name="矩形 1"/>
          <p:cNvSpPr/>
          <p:nvPr/>
        </p:nvSpPr>
        <p:spPr>
          <a:xfrm>
            <a:off x="2915816" y="627534"/>
            <a:ext cx="5904656" cy="1846659"/>
          </a:xfrm>
          <a:prstGeom prst="rect">
            <a:avLst/>
          </a:prstGeom>
        </p:spPr>
        <p:txBody>
          <a:bodyPr wrap="square">
            <a:spAutoFit/>
          </a:bodyPr>
          <a:lstStyle/>
          <a:p>
            <a:pPr lvl="1">
              <a:lnSpc>
                <a:spcPct val="150000"/>
              </a:lnSpc>
            </a:pPr>
            <a:r>
              <a:rPr lang="en-US" altLang="zh-CN" sz="4000" b="1" dirty="0" smtClean="0">
                <a:latin typeface="+mj-ea"/>
                <a:ea typeface="+mj-ea"/>
              </a:rPr>
              <a:t>《</a:t>
            </a:r>
            <a:r>
              <a:rPr lang="en-US" altLang="zh-CN" sz="4000" b="1" dirty="0" err="1" smtClean="0">
                <a:latin typeface="+mj-ea"/>
                <a:ea typeface="+mj-ea"/>
              </a:rPr>
              <a:t>数据库</a:t>
            </a:r>
            <a:r>
              <a:rPr lang="zh-CN" altLang="en-US" sz="4000" b="1" dirty="0" smtClean="0">
                <a:latin typeface="+mj-ea"/>
                <a:ea typeface="+mj-ea"/>
              </a:rPr>
              <a:t>系统概论</a:t>
            </a:r>
            <a:r>
              <a:rPr lang="en-US" altLang="zh-CN" sz="4000" b="1" dirty="0" smtClean="0">
                <a:latin typeface="+mj-ea"/>
                <a:ea typeface="+mj-ea"/>
              </a:rPr>
              <a:t>》</a:t>
            </a:r>
            <a:r>
              <a:rPr lang="zh-CN" altLang="en-US" sz="1800" dirty="0" smtClean="0">
                <a:latin typeface="+mj-ea"/>
                <a:ea typeface="+mj-ea"/>
              </a:rPr>
              <a:t>第五版</a:t>
            </a:r>
            <a:endParaRPr lang="en-US" altLang="zh-CN" sz="4000" dirty="0" smtClean="0">
              <a:latin typeface="+mj-ea"/>
              <a:ea typeface="+mj-ea"/>
            </a:endParaRPr>
          </a:p>
          <a:p>
            <a:pPr lvl="1" algn="r">
              <a:lnSpc>
                <a:spcPct val="150000"/>
              </a:lnSpc>
            </a:pPr>
            <a:r>
              <a:rPr lang="en-US" altLang="zh-CN" sz="3200" dirty="0">
                <a:latin typeface="+mj-ea"/>
                <a:ea typeface="+mj-ea"/>
              </a:rPr>
              <a:t> </a:t>
            </a:r>
            <a:r>
              <a:rPr lang="en-US" altLang="zh-CN" sz="3200" dirty="0" smtClean="0">
                <a:latin typeface="+mj-ea"/>
                <a:ea typeface="+mj-ea"/>
              </a:rPr>
              <a:t>     </a:t>
            </a:r>
            <a:r>
              <a:rPr lang="zh-CN" altLang="en-US" sz="3600" dirty="0" smtClean="0">
                <a:latin typeface="+mn-ea"/>
                <a:ea typeface="+mn-ea"/>
              </a:rPr>
              <a:t>王珊</a:t>
            </a:r>
            <a:r>
              <a:rPr lang="en-US" altLang="zh-CN" sz="3600" dirty="0" smtClean="0">
                <a:latin typeface="+mn-ea"/>
                <a:ea typeface="+mn-ea"/>
              </a:rPr>
              <a:t>   </a:t>
            </a:r>
            <a:r>
              <a:rPr lang="zh-CN" altLang="en-US" sz="3200" dirty="0" smtClean="0">
                <a:latin typeface="+mn-ea"/>
                <a:ea typeface="+mn-ea"/>
              </a:rPr>
              <a:t>高等教育</a:t>
            </a:r>
            <a:r>
              <a:rPr lang="zh-CN" altLang="en-US" sz="3200" dirty="0">
                <a:latin typeface="+mn-ea"/>
                <a:ea typeface="+mn-ea"/>
              </a:rPr>
              <a:t>出版社</a:t>
            </a:r>
            <a:endParaRPr lang="zh-CN" altLang="en-US" sz="2800" dirty="0">
              <a:latin typeface="+mn-ea"/>
              <a:ea typeface="+mn-ea"/>
            </a:endParaRPr>
          </a:p>
        </p:txBody>
      </p:sp>
      <p:sp>
        <p:nvSpPr>
          <p:cNvPr id="4" name="Rectangle 3"/>
          <p:cNvSpPr txBox="1">
            <a:spLocks noChangeArrowheads="1"/>
          </p:cNvSpPr>
          <p:nvPr/>
        </p:nvSpPr>
        <p:spPr>
          <a:xfrm>
            <a:off x="3347864" y="3219822"/>
            <a:ext cx="5832648" cy="1224136"/>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lvl="1" eaLnBrk="0" fontAlgn="auto" hangingPunct="0">
              <a:lnSpc>
                <a:spcPct val="140000"/>
              </a:lnSpc>
              <a:spcBef>
                <a:spcPct val="0"/>
              </a:spcBef>
              <a:spcAft>
                <a:spcPts val="0"/>
              </a:spcAft>
              <a:buClrTx/>
              <a:buFont typeface="Wingdings" pitchFamily="2" charset="2"/>
              <a:buChar char="Ø"/>
            </a:pPr>
            <a:r>
              <a:rPr lang="en-US" altLang="zh-CN" sz="2800" b="1" dirty="0" smtClean="0">
                <a:latin typeface="+mj-ea"/>
                <a:ea typeface="+mj-ea"/>
              </a:rPr>
              <a:t>  Database System Concepts  </a:t>
            </a:r>
          </a:p>
          <a:p>
            <a:pPr marL="0" lvl="1" indent="0" algn="r" eaLnBrk="0" fontAlgn="auto" hangingPunct="0">
              <a:lnSpc>
                <a:spcPct val="140000"/>
              </a:lnSpc>
              <a:spcBef>
                <a:spcPct val="0"/>
              </a:spcBef>
              <a:spcAft>
                <a:spcPts val="0"/>
              </a:spcAft>
              <a:buClrTx/>
              <a:buFont typeface="Wingdings" pitchFamily="2" charset="2"/>
              <a:buNone/>
            </a:pPr>
            <a:r>
              <a:rPr lang="en-US" altLang="zh-CN" sz="2400" b="1" i="1" dirty="0" smtClean="0">
                <a:ea typeface="宋体" pitchFamily="2" charset="-122"/>
              </a:rPr>
              <a:t>                     </a:t>
            </a:r>
            <a:r>
              <a:rPr lang="en-US" altLang="zh-CN" sz="2400" i="1" dirty="0" smtClean="0">
                <a:ea typeface="宋体" pitchFamily="2" charset="-122"/>
              </a:rPr>
              <a:t>A. </a:t>
            </a:r>
            <a:r>
              <a:rPr lang="en-US" altLang="zh-CN" sz="2400" i="1" dirty="0" err="1" smtClean="0">
                <a:ea typeface="宋体" pitchFamily="2" charset="-122"/>
              </a:rPr>
              <a:t>Silberschatz</a:t>
            </a:r>
            <a:r>
              <a:rPr lang="en-US" altLang="zh-CN" sz="2400" i="1" dirty="0" smtClean="0">
                <a:ea typeface="宋体" pitchFamily="2" charset="-122"/>
              </a:rPr>
              <a:t>,  S. </a:t>
            </a:r>
            <a:r>
              <a:rPr lang="en-US" altLang="zh-CN" sz="2400" i="1" dirty="0" err="1" smtClean="0">
                <a:ea typeface="宋体" pitchFamily="2" charset="-122"/>
              </a:rPr>
              <a:t>Sudarshan</a:t>
            </a:r>
            <a:endParaRPr lang="zh-CN" altLang="en-US" sz="1800" b="1" dirty="0" smtClean="0">
              <a:ea typeface="宋体" pitchFamily="2" charset="-122"/>
            </a:endParaRPr>
          </a:p>
          <a:p>
            <a:pPr lvl="1" fontAlgn="auto">
              <a:lnSpc>
                <a:spcPct val="130000"/>
              </a:lnSpc>
              <a:spcAft>
                <a:spcPts val="0"/>
              </a:spcAft>
            </a:pPr>
            <a:endParaRPr lang="zh-CN" altLang="en-US" sz="2000" b="1"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up)">
                                      <p:cBhvr>
                                        <p:cTn id="7" dur="500"/>
                                        <p:tgtEl>
                                          <p:spTgt spid="512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wipe(up)">
                                      <p:cBhvr>
                                        <p:cTn id="10" dur="500"/>
                                        <p:tgtEl>
                                          <p:spTgt spid="51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left)">
                                      <p:cBhvr>
                                        <p:cTn id="20" dur="500"/>
                                        <p:tgtEl>
                                          <p:spTgt spid="4">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left)">
                                      <p:cBhvr>
                                        <p:cTn id="2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2" grpId="0"/>
      <p:bldP spid="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idx="4294967295"/>
          </p:nvPr>
        </p:nvSpPr>
        <p:spPr bwMode="auto">
          <a:xfrm>
            <a:off x="1187624" y="123478"/>
            <a:ext cx="3528392" cy="6480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600" dirty="0" smtClean="0">
                <a:latin typeface="+mn-ea"/>
                <a:ea typeface="+mn-ea"/>
              </a:rPr>
              <a:t>概念二：数据库</a:t>
            </a:r>
            <a:endParaRPr lang="zh-CN" altLang="en-US" sz="3600" dirty="0">
              <a:latin typeface="+mn-ea"/>
              <a:ea typeface="+mn-ea"/>
            </a:endParaRPr>
          </a:p>
        </p:txBody>
      </p:sp>
      <p:sp>
        <p:nvSpPr>
          <p:cNvPr id="25604" name="Rectangle 4"/>
          <p:cNvSpPr>
            <a:spLocks noGrp="1" noChangeArrowheads="1"/>
          </p:cNvSpPr>
          <p:nvPr>
            <p:ph type="body" sz="half" idx="4294967295"/>
          </p:nvPr>
        </p:nvSpPr>
        <p:spPr>
          <a:xfrm>
            <a:off x="1043608" y="843558"/>
            <a:ext cx="8100393" cy="4227933"/>
          </a:xfrm>
        </p:spPr>
        <p:txBody>
          <a:bodyPr>
            <a:noAutofit/>
          </a:bodyPr>
          <a:lstStyle/>
          <a:p>
            <a:pPr algn="just">
              <a:lnSpc>
                <a:spcPct val="120000"/>
              </a:lnSpc>
            </a:pPr>
            <a:r>
              <a:rPr lang="zh-CN" altLang="en-US" sz="2400" b="1" dirty="0">
                <a:latin typeface="微软雅黑" pitchFamily="34" charset="-122"/>
                <a:ea typeface="微软雅黑" pitchFamily="34" charset="-122"/>
              </a:rPr>
              <a:t>数据库的定义</a:t>
            </a:r>
          </a:p>
          <a:p>
            <a:pPr lvl="1" algn="just">
              <a:lnSpc>
                <a:spcPct val="120000"/>
              </a:lnSpc>
            </a:pPr>
            <a:r>
              <a:rPr lang="zh-CN" altLang="en-US" sz="2200" b="1" dirty="0">
                <a:latin typeface="幼圆" pitchFamily="49" charset="-122"/>
                <a:ea typeface="幼圆" pitchFamily="49" charset="-122"/>
              </a:rPr>
              <a:t>数据库</a:t>
            </a:r>
            <a:r>
              <a:rPr lang="en-US" altLang="zh-CN" sz="2200" b="1" dirty="0">
                <a:latin typeface="幼圆" pitchFamily="49" charset="-122"/>
                <a:ea typeface="幼圆" pitchFamily="49" charset="-122"/>
              </a:rPr>
              <a:t>(Database,</a:t>
            </a:r>
            <a:r>
              <a:rPr lang="zh-CN" altLang="en-US" sz="2200" b="1" dirty="0">
                <a:latin typeface="幼圆" pitchFamily="49" charset="-122"/>
                <a:ea typeface="幼圆" pitchFamily="49" charset="-122"/>
              </a:rPr>
              <a:t>简称</a:t>
            </a:r>
            <a:r>
              <a:rPr lang="en-US" altLang="zh-CN" sz="2200" b="1" dirty="0">
                <a:latin typeface="幼圆" pitchFamily="49" charset="-122"/>
                <a:ea typeface="幼圆" pitchFamily="49" charset="-122"/>
              </a:rPr>
              <a:t>DB)</a:t>
            </a:r>
            <a:r>
              <a:rPr lang="zh-CN" altLang="en-US" sz="2200" b="1" dirty="0">
                <a:latin typeface="幼圆" pitchFamily="49" charset="-122"/>
                <a:ea typeface="幼圆" pitchFamily="49" charset="-122"/>
              </a:rPr>
              <a:t>是长期储存在计算机内、有组织的、可共享的大量数据的集合。</a:t>
            </a:r>
          </a:p>
          <a:p>
            <a:pPr algn="just">
              <a:lnSpc>
                <a:spcPct val="150000"/>
              </a:lnSpc>
            </a:pPr>
            <a:r>
              <a:rPr lang="zh-CN" altLang="en-US" sz="2400" b="1" dirty="0" smtClean="0">
                <a:latin typeface="+mj-ea"/>
                <a:ea typeface="+mj-ea"/>
              </a:rPr>
              <a:t>数据库</a:t>
            </a:r>
            <a:r>
              <a:rPr lang="zh-CN" altLang="en-US" sz="2400" b="1" dirty="0">
                <a:latin typeface="+mj-ea"/>
                <a:ea typeface="+mj-ea"/>
              </a:rPr>
              <a:t>的基本特征</a:t>
            </a:r>
          </a:p>
          <a:p>
            <a:pPr lvl="1" algn="just">
              <a:lnSpc>
                <a:spcPct val="140000"/>
              </a:lnSpc>
              <a:spcBef>
                <a:spcPts val="0"/>
              </a:spcBef>
            </a:pPr>
            <a:r>
              <a:rPr lang="zh-CN" altLang="en-US" sz="2200" b="1" dirty="0">
                <a:latin typeface="幼圆" pitchFamily="49" charset="-122"/>
                <a:ea typeface="幼圆" pitchFamily="49" charset="-122"/>
              </a:rPr>
              <a:t>数据按一定的数据模型组织、描述和储存</a:t>
            </a:r>
          </a:p>
          <a:p>
            <a:pPr lvl="1">
              <a:lnSpc>
                <a:spcPct val="140000"/>
              </a:lnSpc>
              <a:spcBef>
                <a:spcPts val="0"/>
              </a:spcBef>
            </a:pPr>
            <a:r>
              <a:rPr lang="zh-CN" altLang="en-US" sz="2200" b="1" dirty="0">
                <a:latin typeface="幼圆" pitchFamily="49" charset="-122"/>
                <a:ea typeface="幼圆" pitchFamily="49" charset="-122"/>
              </a:rPr>
              <a:t>可为各种用户共享</a:t>
            </a:r>
          </a:p>
          <a:p>
            <a:pPr lvl="1" algn="just">
              <a:lnSpc>
                <a:spcPct val="140000"/>
              </a:lnSpc>
              <a:spcBef>
                <a:spcPts val="0"/>
              </a:spcBef>
            </a:pPr>
            <a:r>
              <a:rPr lang="zh-CN" altLang="en-US" sz="2200" b="1" dirty="0">
                <a:latin typeface="幼圆" pitchFamily="49" charset="-122"/>
                <a:ea typeface="幼圆" pitchFamily="49" charset="-122"/>
              </a:rPr>
              <a:t>冗余度较小</a:t>
            </a:r>
          </a:p>
          <a:p>
            <a:pPr lvl="1" algn="just">
              <a:lnSpc>
                <a:spcPct val="140000"/>
              </a:lnSpc>
              <a:spcBef>
                <a:spcPts val="0"/>
              </a:spcBef>
            </a:pPr>
            <a:r>
              <a:rPr lang="zh-CN" altLang="en-US" sz="2200" b="1" dirty="0">
                <a:latin typeface="幼圆" pitchFamily="49" charset="-122"/>
                <a:ea typeface="幼圆" pitchFamily="49" charset="-122"/>
              </a:rPr>
              <a:t>数据独立性较高</a:t>
            </a:r>
          </a:p>
          <a:p>
            <a:pPr lvl="1" algn="just">
              <a:lnSpc>
                <a:spcPct val="140000"/>
              </a:lnSpc>
              <a:spcBef>
                <a:spcPts val="0"/>
              </a:spcBef>
            </a:pPr>
            <a:r>
              <a:rPr lang="zh-CN" altLang="en-US" sz="2200" b="1" dirty="0">
                <a:latin typeface="幼圆" pitchFamily="49" charset="-122"/>
                <a:ea typeface="幼圆" pitchFamily="49" charset="-122"/>
              </a:rPr>
              <a:t>易扩展</a:t>
            </a:r>
          </a:p>
        </p:txBody>
      </p:sp>
      <p:graphicFrame>
        <p:nvGraphicFramePr>
          <p:cNvPr id="25602" name="Object 12"/>
          <p:cNvGraphicFramePr>
            <a:graphicFrameLocks noGrp="1" noChangeAspect="1"/>
          </p:cNvGraphicFramePr>
          <p:nvPr>
            <p:ph sz="half" idx="4294967295"/>
            <p:extLst>
              <p:ext uri="{D42A27DB-BD31-4B8C-83A1-F6EECF244321}">
                <p14:modId xmlns:p14="http://schemas.microsoft.com/office/powerpoint/2010/main" val="1273351860"/>
              </p:ext>
            </p:extLst>
          </p:nvPr>
        </p:nvGraphicFramePr>
        <p:xfrm>
          <a:off x="4499992" y="3075806"/>
          <a:ext cx="4271962" cy="2105025"/>
        </p:xfrm>
        <a:graphic>
          <a:graphicData uri="http://schemas.openxmlformats.org/presentationml/2006/ole">
            <mc:AlternateContent xmlns:mc="http://schemas.openxmlformats.org/markup-compatibility/2006">
              <mc:Choice xmlns:v="urn:schemas-microsoft-com:vml" Requires="v">
                <p:oleObj spid="_x0000_s25801" r:id="rId3" imgW="3214440" imgH="1583640" progId="">
                  <p:embed/>
                </p:oleObj>
              </mc:Choice>
              <mc:Fallback>
                <p:oleObj r:id="rId3" imgW="3214440" imgH="1583640"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3075806"/>
                        <a:ext cx="4271962" cy="2105025"/>
                      </a:xfrm>
                      <a:prstGeom prst="rect">
                        <a:avLst/>
                      </a:prstGeom>
                      <a:noFill/>
                      <a:ln>
                        <a:noFill/>
                      </a:ln>
                      <a:effectLs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wipe(up)">
                                      <p:cBhvr>
                                        <p:cTn id="7" dur="500"/>
                                        <p:tgtEl>
                                          <p:spTgt spid="2560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4">
                                            <p:txEl>
                                              <p:pRg st="1" end="1"/>
                                            </p:txEl>
                                          </p:spTgt>
                                        </p:tgtEl>
                                        <p:attrNameLst>
                                          <p:attrName>style.visibility</p:attrName>
                                        </p:attrNameLst>
                                      </p:cBhvr>
                                      <p:to>
                                        <p:strVal val="visible"/>
                                      </p:to>
                                    </p:set>
                                    <p:animEffect transition="in" filter="wipe(up)">
                                      <p:cBhvr>
                                        <p:cTn id="10" dur="500"/>
                                        <p:tgtEl>
                                          <p:spTgt spid="2560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animEffect transition="in" filter="wipe(up)">
                                      <p:cBhvr>
                                        <p:cTn id="15" dur="500"/>
                                        <p:tgtEl>
                                          <p:spTgt spid="25604">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4">
                                            <p:txEl>
                                              <p:pRg st="3" end="3"/>
                                            </p:txEl>
                                          </p:spTgt>
                                        </p:tgtEl>
                                        <p:attrNameLst>
                                          <p:attrName>style.visibility</p:attrName>
                                        </p:attrNameLst>
                                      </p:cBhvr>
                                      <p:to>
                                        <p:strVal val="visible"/>
                                      </p:to>
                                    </p:set>
                                    <p:animEffect transition="in" filter="wipe(up)">
                                      <p:cBhvr>
                                        <p:cTn id="18" dur="500"/>
                                        <p:tgtEl>
                                          <p:spTgt spid="25604">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5604">
                                            <p:txEl>
                                              <p:pRg st="4" end="4"/>
                                            </p:txEl>
                                          </p:spTgt>
                                        </p:tgtEl>
                                        <p:attrNameLst>
                                          <p:attrName>style.visibility</p:attrName>
                                        </p:attrNameLst>
                                      </p:cBhvr>
                                      <p:to>
                                        <p:strVal val="visible"/>
                                      </p:to>
                                    </p:set>
                                    <p:animEffect transition="in" filter="wipe(up)">
                                      <p:cBhvr>
                                        <p:cTn id="21" dur="500"/>
                                        <p:tgtEl>
                                          <p:spTgt spid="25604">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5604">
                                            <p:txEl>
                                              <p:pRg st="5" end="5"/>
                                            </p:txEl>
                                          </p:spTgt>
                                        </p:tgtEl>
                                        <p:attrNameLst>
                                          <p:attrName>style.visibility</p:attrName>
                                        </p:attrNameLst>
                                      </p:cBhvr>
                                      <p:to>
                                        <p:strVal val="visible"/>
                                      </p:to>
                                    </p:set>
                                    <p:animEffect transition="in" filter="wipe(up)">
                                      <p:cBhvr>
                                        <p:cTn id="24" dur="500"/>
                                        <p:tgtEl>
                                          <p:spTgt spid="25604">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5604">
                                            <p:txEl>
                                              <p:pRg st="6" end="6"/>
                                            </p:txEl>
                                          </p:spTgt>
                                        </p:tgtEl>
                                        <p:attrNameLst>
                                          <p:attrName>style.visibility</p:attrName>
                                        </p:attrNameLst>
                                      </p:cBhvr>
                                      <p:to>
                                        <p:strVal val="visible"/>
                                      </p:to>
                                    </p:set>
                                    <p:animEffect transition="in" filter="wipe(up)">
                                      <p:cBhvr>
                                        <p:cTn id="27" dur="500"/>
                                        <p:tgtEl>
                                          <p:spTgt spid="25604">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5604">
                                            <p:txEl>
                                              <p:pRg st="7" end="7"/>
                                            </p:txEl>
                                          </p:spTgt>
                                        </p:tgtEl>
                                        <p:attrNameLst>
                                          <p:attrName>style.visibility</p:attrName>
                                        </p:attrNameLst>
                                      </p:cBhvr>
                                      <p:to>
                                        <p:strVal val="visible"/>
                                      </p:to>
                                    </p:set>
                                    <p:animEffect transition="in" filter="wipe(up)">
                                      <p:cBhvr>
                                        <p:cTn id="30" dur="500"/>
                                        <p:tgtEl>
                                          <p:spTgt spid="25604">
                                            <p:txEl>
                                              <p:pRg st="7" end="7"/>
                                            </p:txEl>
                                          </p:spTgt>
                                        </p:tgtEl>
                                      </p:cBhvr>
                                    </p:animEffect>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25602"/>
                                        </p:tgtEl>
                                        <p:attrNameLst>
                                          <p:attrName>style.visibility</p:attrName>
                                        </p:attrNameLst>
                                      </p:cBhvr>
                                      <p:to>
                                        <p:strVal val="visible"/>
                                      </p:to>
                                    </p:set>
                                    <p:animEffect transition="in" filter="fade">
                                      <p:cBhvr>
                                        <p:cTn id="34" dur="1000"/>
                                        <p:tgtEl>
                                          <p:spTgt spid="25602"/>
                                        </p:tgtEl>
                                      </p:cBhvr>
                                    </p:animEffect>
                                    <p:anim calcmode="lin" valueType="num">
                                      <p:cBhvr>
                                        <p:cTn id="35" dur="1000" fill="hold"/>
                                        <p:tgtEl>
                                          <p:spTgt spid="25602"/>
                                        </p:tgtEl>
                                        <p:attrNameLst>
                                          <p:attrName>ppt_x</p:attrName>
                                        </p:attrNameLst>
                                      </p:cBhvr>
                                      <p:tavLst>
                                        <p:tav tm="0">
                                          <p:val>
                                            <p:strVal val="#ppt_x"/>
                                          </p:val>
                                        </p:tav>
                                        <p:tav tm="100000">
                                          <p:val>
                                            <p:strVal val="#ppt_x"/>
                                          </p:val>
                                        </p:tav>
                                      </p:tavLst>
                                    </p:anim>
                                    <p:anim calcmode="lin" valueType="num">
                                      <p:cBhvr>
                                        <p:cTn id="36" dur="1000" fill="hold"/>
                                        <p:tgtEl>
                                          <p:spTgt spid="256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bwMode="auto">
          <a:xfrm>
            <a:off x="1187624" y="123478"/>
            <a:ext cx="7596336" cy="630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a:latin typeface="+mn-ea"/>
                <a:ea typeface="+mn-ea"/>
              </a:rPr>
              <a:t>基本概念</a:t>
            </a:r>
            <a:r>
              <a:rPr lang="zh-CN" altLang="en-US" sz="3200" dirty="0" smtClean="0">
                <a:latin typeface="+mn-ea"/>
                <a:ea typeface="+mn-ea"/>
              </a:rPr>
              <a:t>三：</a:t>
            </a:r>
            <a:r>
              <a:rPr lang="zh-CN" altLang="en-US" sz="3200" b="0" dirty="0" smtClean="0">
                <a:latin typeface="+mn-ea"/>
                <a:ea typeface="+mn-ea"/>
              </a:rPr>
              <a:t>数据库管理系统</a:t>
            </a:r>
            <a:r>
              <a:rPr lang="zh-CN" altLang="en-US" sz="3200" b="0" dirty="0">
                <a:latin typeface="+mn-ea"/>
                <a:ea typeface="+mn-ea"/>
              </a:rPr>
              <a:t>(DBMS)</a:t>
            </a:r>
          </a:p>
        </p:txBody>
      </p:sp>
      <p:sp>
        <p:nvSpPr>
          <p:cNvPr id="26627" name="Rectangle 3"/>
          <p:cNvSpPr>
            <a:spLocks noGrp="1" noChangeArrowheads="1"/>
          </p:cNvSpPr>
          <p:nvPr>
            <p:ph idx="4294967295"/>
          </p:nvPr>
        </p:nvSpPr>
        <p:spPr>
          <a:xfrm>
            <a:off x="1371600" y="1148507"/>
            <a:ext cx="7160840" cy="3583483"/>
          </a:xfrm>
        </p:spPr>
        <p:txBody>
          <a:bodyPr>
            <a:noAutofit/>
          </a:bodyPr>
          <a:lstStyle/>
          <a:p>
            <a:pPr algn="just">
              <a:lnSpc>
                <a:spcPct val="140000"/>
              </a:lnSpc>
            </a:pPr>
            <a:r>
              <a:rPr lang="zh-CN" altLang="en-US" sz="2800" b="0" dirty="0">
                <a:latin typeface="+mj-ea"/>
                <a:ea typeface="+mj-ea"/>
              </a:rPr>
              <a:t>什么是</a:t>
            </a:r>
            <a:r>
              <a:rPr lang="en-US" altLang="zh-CN" sz="2800" b="0" dirty="0">
                <a:latin typeface="+mj-ea"/>
                <a:ea typeface="+mj-ea"/>
              </a:rPr>
              <a:t>DBMS</a:t>
            </a:r>
          </a:p>
          <a:p>
            <a:pPr lvl="1" algn="just">
              <a:lnSpc>
                <a:spcPct val="140000"/>
              </a:lnSpc>
            </a:pPr>
            <a:r>
              <a:rPr lang="zh-CN" altLang="en-US" sz="2000" b="1" dirty="0">
                <a:latin typeface="幼圆" pitchFamily="49" charset="-122"/>
                <a:ea typeface="幼圆" pitchFamily="49" charset="-122"/>
              </a:rPr>
              <a:t>位于用户与操作系统之间的一层数据管理软件。</a:t>
            </a:r>
          </a:p>
          <a:p>
            <a:pPr lvl="1" algn="just">
              <a:lnSpc>
                <a:spcPct val="140000"/>
              </a:lnSpc>
            </a:pPr>
            <a:r>
              <a:rPr lang="zh-CN" altLang="en-US" sz="2000" b="1" dirty="0">
                <a:latin typeface="幼圆" pitchFamily="49" charset="-122"/>
                <a:ea typeface="幼圆" pitchFamily="49" charset="-122"/>
              </a:rPr>
              <a:t>是基础软件，是一个大型复杂的软件系统 </a:t>
            </a:r>
            <a:endParaRPr lang="en-US" altLang="zh-CN" sz="2000" b="1" dirty="0" smtClean="0">
              <a:latin typeface="幼圆" pitchFamily="49" charset="-122"/>
              <a:ea typeface="幼圆" pitchFamily="49" charset="-122"/>
            </a:endParaRPr>
          </a:p>
          <a:p>
            <a:pPr marL="0" lvl="1" indent="0" algn="just">
              <a:lnSpc>
                <a:spcPct val="140000"/>
              </a:lnSpc>
              <a:buNone/>
            </a:pPr>
            <a:endParaRPr lang="zh-CN" altLang="en-US" sz="2000" dirty="0">
              <a:latin typeface="幼圆" pitchFamily="49" charset="-122"/>
              <a:ea typeface="幼圆" pitchFamily="49" charset="-122"/>
            </a:endParaRPr>
          </a:p>
          <a:p>
            <a:pPr algn="just">
              <a:lnSpc>
                <a:spcPct val="140000"/>
              </a:lnSpc>
            </a:pPr>
            <a:r>
              <a:rPr lang="en-US" altLang="zh-CN" sz="2800" b="0" dirty="0">
                <a:latin typeface="+mj-ea"/>
                <a:ea typeface="+mj-ea"/>
              </a:rPr>
              <a:t>DBMS</a:t>
            </a:r>
            <a:r>
              <a:rPr lang="zh-CN" altLang="en-US" sz="2800" b="0" dirty="0">
                <a:latin typeface="+mj-ea"/>
                <a:ea typeface="+mj-ea"/>
              </a:rPr>
              <a:t>的用途</a:t>
            </a:r>
          </a:p>
          <a:p>
            <a:pPr lvl="1" algn="just">
              <a:lnSpc>
                <a:spcPct val="140000"/>
              </a:lnSpc>
            </a:pPr>
            <a:r>
              <a:rPr lang="zh-CN" altLang="en-US" sz="2000" dirty="0">
                <a:latin typeface="幼圆" pitchFamily="49" charset="-122"/>
                <a:ea typeface="幼圆" pitchFamily="49" charset="-122"/>
              </a:rPr>
              <a:t>科学地组织和存储数据、高效地获取和维护数据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0" dur="500"/>
                                        <p:tgtEl>
                                          <p:spTgt spid="2662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3" dur="500"/>
                                        <p:tgtEl>
                                          <p:spTgt spid="266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8" dur="500"/>
                                        <p:tgtEl>
                                          <p:spTgt spid="2662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21"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bwMode="auto">
          <a:xfrm>
            <a:off x="1259632" y="123478"/>
            <a:ext cx="5256584" cy="69274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隶书" pitchFamily="49" charset="-122"/>
                <a:ea typeface="隶书" pitchFamily="49" charset="-122"/>
              </a:rPr>
              <a:t>数据库管理系统</a:t>
            </a:r>
            <a:r>
              <a:rPr lang="zh-CN" altLang="en-US" sz="3200" dirty="0" smtClean="0">
                <a:latin typeface="隶书" pitchFamily="49" charset="-122"/>
                <a:ea typeface="隶书" pitchFamily="49" charset="-122"/>
              </a:rPr>
              <a:t>的</a:t>
            </a:r>
            <a:r>
              <a:rPr lang="zh-CN" altLang="en-US" sz="3200" dirty="0">
                <a:latin typeface="隶书" pitchFamily="49" charset="-122"/>
                <a:ea typeface="隶书" pitchFamily="49" charset="-122"/>
              </a:rPr>
              <a:t>主要</a:t>
            </a:r>
            <a:r>
              <a:rPr lang="zh-CN" altLang="en-US" sz="3200" dirty="0" smtClean="0">
                <a:latin typeface="隶书" pitchFamily="49" charset="-122"/>
                <a:ea typeface="隶书" pitchFamily="49" charset="-122"/>
              </a:rPr>
              <a:t>功能</a:t>
            </a:r>
            <a:endParaRPr lang="zh-CN" altLang="en-US" sz="3200" dirty="0">
              <a:latin typeface="隶书" pitchFamily="49" charset="-122"/>
              <a:ea typeface="隶书" pitchFamily="49" charset="-122"/>
            </a:endParaRPr>
          </a:p>
        </p:txBody>
      </p:sp>
      <p:sp>
        <p:nvSpPr>
          <p:cNvPr id="27651" name="Rectangle 3"/>
          <p:cNvSpPr>
            <a:spLocks noGrp="1" noChangeArrowheads="1"/>
          </p:cNvSpPr>
          <p:nvPr>
            <p:ph idx="4294967295"/>
          </p:nvPr>
        </p:nvSpPr>
        <p:spPr>
          <a:xfrm>
            <a:off x="1115616" y="987574"/>
            <a:ext cx="7344816" cy="4104456"/>
          </a:xfrm>
          <a:noFill/>
          <a:ln/>
        </p:spPr>
        <p:txBody>
          <a:bodyPr>
            <a:normAutofit fontScale="92500" lnSpcReduction="10000"/>
          </a:bodyPr>
          <a:lstStyle/>
          <a:p>
            <a:pPr lvl="1" algn="just"/>
            <a:r>
              <a:rPr lang="zh-CN" altLang="en-US" sz="2800" dirty="0">
                <a:latin typeface="+mj-ea"/>
                <a:ea typeface="+mj-ea"/>
              </a:rPr>
              <a:t>数据定义功能</a:t>
            </a:r>
          </a:p>
          <a:p>
            <a:pPr lvl="1" algn="just">
              <a:lnSpc>
                <a:spcPct val="140000"/>
              </a:lnSpc>
              <a:buFont typeface="Wingdings" pitchFamily="2" charset="2"/>
              <a:buNone/>
            </a:pPr>
            <a:r>
              <a:rPr lang="zh-CN" altLang="en-US" sz="2200" dirty="0">
                <a:latin typeface="幼圆" pitchFamily="49" charset="-122"/>
                <a:ea typeface="幼圆" pitchFamily="49" charset="-122"/>
              </a:rPr>
              <a:t>     </a:t>
            </a:r>
            <a:r>
              <a:rPr lang="zh-CN" altLang="en-US" sz="2200" dirty="0" smtClean="0">
                <a:latin typeface="幼圆" pitchFamily="49" charset="-122"/>
                <a:ea typeface="幼圆" pitchFamily="49" charset="-122"/>
              </a:rPr>
              <a:t>提供</a:t>
            </a:r>
            <a:r>
              <a:rPr lang="zh-CN" altLang="en-US" sz="2200" dirty="0">
                <a:latin typeface="幼圆" pitchFamily="49" charset="-122"/>
                <a:ea typeface="幼圆" pitchFamily="49" charset="-122"/>
              </a:rPr>
              <a:t>数据定义语言(DDL，Data Definition Language</a:t>
            </a:r>
            <a:r>
              <a:rPr lang="zh-CN" altLang="en-US" sz="2200" dirty="0" smtClean="0">
                <a:latin typeface="幼圆" pitchFamily="49" charset="-122"/>
                <a:ea typeface="幼圆" pitchFamily="49" charset="-122"/>
              </a:rPr>
              <a:t>)；</a:t>
            </a:r>
            <a:endParaRPr lang="zh-CN" altLang="en-US" sz="2200" dirty="0">
              <a:latin typeface="幼圆" pitchFamily="49" charset="-122"/>
              <a:ea typeface="幼圆" pitchFamily="49" charset="-122"/>
            </a:endParaRPr>
          </a:p>
          <a:p>
            <a:pPr lvl="1" algn="just">
              <a:lnSpc>
                <a:spcPct val="140000"/>
              </a:lnSpc>
              <a:buFont typeface="Wingdings" pitchFamily="2" charset="2"/>
              <a:buNone/>
            </a:pPr>
            <a:r>
              <a:rPr lang="zh-CN" altLang="en-US" sz="2200" dirty="0">
                <a:latin typeface="幼圆" pitchFamily="49" charset="-122"/>
                <a:ea typeface="幼圆" pitchFamily="49" charset="-122"/>
              </a:rPr>
              <a:t>    </a:t>
            </a:r>
            <a:r>
              <a:rPr lang="zh-CN" altLang="en-US" sz="2200" dirty="0" smtClean="0">
                <a:latin typeface="幼圆" pitchFamily="49" charset="-122"/>
                <a:ea typeface="幼圆" pitchFamily="49" charset="-122"/>
              </a:rPr>
              <a:t> </a:t>
            </a:r>
            <a:r>
              <a:rPr lang="zh-CN" altLang="en-US" sz="2200" dirty="0">
                <a:latin typeface="幼圆" pitchFamily="49" charset="-122"/>
                <a:ea typeface="幼圆" pitchFamily="49" charset="-122"/>
              </a:rPr>
              <a:t>定义数据库中的数据</a:t>
            </a:r>
            <a:r>
              <a:rPr lang="zh-CN" altLang="en-US" sz="2200" dirty="0" smtClean="0">
                <a:latin typeface="幼圆" pitchFamily="49" charset="-122"/>
                <a:ea typeface="幼圆" pitchFamily="49" charset="-122"/>
              </a:rPr>
              <a:t>对象。</a:t>
            </a:r>
            <a:endParaRPr lang="zh-CN" altLang="en-US" sz="2200" dirty="0">
              <a:latin typeface="幼圆" pitchFamily="49" charset="-122"/>
              <a:ea typeface="幼圆" pitchFamily="49" charset="-122"/>
            </a:endParaRPr>
          </a:p>
          <a:p>
            <a:pPr lvl="1" algn="just">
              <a:lnSpc>
                <a:spcPct val="140000"/>
              </a:lnSpc>
              <a:buFont typeface="Wingdings" pitchFamily="2" charset="2"/>
              <a:buNone/>
            </a:pPr>
            <a:endParaRPr lang="zh-CN" altLang="en-US" sz="1800" dirty="0">
              <a:ea typeface="宋体" pitchFamily="2" charset="-122"/>
            </a:endParaRPr>
          </a:p>
          <a:p>
            <a:pPr lvl="1" algn="just"/>
            <a:r>
              <a:rPr lang="zh-CN" altLang="en-US" sz="2800" dirty="0">
                <a:latin typeface="+mj-ea"/>
                <a:ea typeface="+mj-ea"/>
              </a:rPr>
              <a:t>数据组织、存储和管理</a:t>
            </a:r>
          </a:p>
          <a:p>
            <a:pPr lvl="1" algn="just">
              <a:lnSpc>
                <a:spcPct val="160000"/>
              </a:lnSpc>
              <a:buFont typeface="Wingdings" pitchFamily="2" charset="2"/>
              <a:buNone/>
            </a:pPr>
            <a:r>
              <a:rPr lang="zh-CN" altLang="en-US" sz="2200" dirty="0">
                <a:latin typeface="幼圆" pitchFamily="49" charset="-122"/>
                <a:ea typeface="幼圆" pitchFamily="49" charset="-122"/>
              </a:rPr>
              <a:t>    </a:t>
            </a:r>
            <a:r>
              <a:rPr lang="zh-CN" altLang="en-US" sz="2200" dirty="0" smtClean="0">
                <a:latin typeface="幼圆" pitchFamily="49" charset="-122"/>
                <a:ea typeface="幼圆" pitchFamily="49" charset="-122"/>
              </a:rPr>
              <a:t> 分类</a:t>
            </a:r>
            <a:r>
              <a:rPr lang="zh-CN" altLang="en-US" sz="2200" dirty="0">
                <a:latin typeface="幼圆" pitchFamily="49" charset="-122"/>
                <a:ea typeface="幼圆" pitchFamily="49" charset="-122"/>
              </a:rPr>
              <a:t>组织、存储和管理各种</a:t>
            </a:r>
            <a:r>
              <a:rPr lang="zh-CN" altLang="en-US" sz="2200" dirty="0" smtClean="0">
                <a:latin typeface="幼圆" pitchFamily="49" charset="-122"/>
                <a:ea typeface="幼圆" pitchFamily="49" charset="-122"/>
              </a:rPr>
              <a:t>数据；</a:t>
            </a:r>
            <a:endParaRPr lang="zh-CN" altLang="en-US" sz="2200" dirty="0">
              <a:latin typeface="幼圆" pitchFamily="49" charset="-122"/>
              <a:ea typeface="幼圆" pitchFamily="49" charset="-122"/>
            </a:endParaRPr>
          </a:p>
          <a:p>
            <a:pPr lvl="1" algn="just">
              <a:lnSpc>
                <a:spcPct val="160000"/>
              </a:lnSpc>
              <a:buFont typeface="Wingdings" pitchFamily="2" charset="2"/>
              <a:buNone/>
            </a:pPr>
            <a:r>
              <a:rPr lang="zh-CN" altLang="en-US" sz="2200" dirty="0">
                <a:latin typeface="幼圆" pitchFamily="49" charset="-122"/>
                <a:ea typeface="幼圆" pitchFamily="49" charset="-122"/>
              </a:rPr>
              <a:t>     </a:t>
            </a:r>
            <a:r>
              <a:rPr lang="zh-CN" altLang="en-US" sz="2200" dirty="0" smtClean="0">
                <a:latin typeface="幼圆" pitchFamily="49" charset="-122"/>
                <a:ea typeface="幼圆" pitchFamily="49" charset="-122"/>
              </a:rPr>
              <a:t>确定</a:t>
            </a:r>
            <a:r>
              <a:rPr lang="zh-CN" altLang="en-US" sz="2200" dirty="0">
                <a:latin typeface="幼圆" pitchFamily="49" charset="-122"/>
                <a:ea typeface="幼圆" pitchFamily="49" charset="-122"/>
              </a:rPr>
              <a:t>组织数据的文件结构和存取</a:t>
            </a:r>
            <a:r>
              <a:rPr lang="zh-CN" altLang="en-US" sz="2200" dirty="0" smtClean="0">
                <a:latin typeface="幼圆" pitchFamily="49" charset="-122"/>
                <a:ea typeface="幼圆" pitchFamily="49" charset="-122"/>
              </a:rPr>
              <a:t>方式；</a:t>
            </a:r>
            <a:endParaRPr lang="zh-CN" altLang="en-US" sz="2200" dirty="0">
              <a:latin typeface="幼圆" pitchFamily="49" charset="-122"/>
              <a:ea typeface="幼圆" pitchFamily="49" charset="-122"/>
            </a:endParaRPr>
          </a:p>
          <a:p>
            <a:pPr lvl="1" algn="just">
              <a:lnSpc>
                <a:spcPct val="160000"/>
              </a:lnSpc>
              <a:buFont typeface="Wingdings" pitchFamily="2" charset="2"/>
              <a:buNone/>
            </a:pPr>
            <a:r>
              <a:rPr lang="zh-CN" altLang="en-US" sz="2200" dirty="0">
                <a:latin typeface="幼圆" pitchFamily="49" charset="-122"/>
                <a:ea typeface="幼圆" pitchFamily="49" charset="-122"/>
              </a:rPr>
              <a:t>     </a:t>
            </a:r>
            <a:r>
              <a:rPr lang="zh-CN" altLang="en-US" sz="2200" dirty="0" smtClean="0">
                <a:latin typeface="幼圆" pitchFamily="49" charset="-122"/>
                <a:ea typeface="幼圆" pitchFamily="49" charset="-122"/>
              </a:rPr>
              <a:t>实现</a:t>
            </a:r>
            <a:r>
              <a:rPr lang="zh-CN" altLang="en-US" sz="2200" dirty="0">
                <a:latin typeface="幼圆" pitchFamily="49" charset="-122"/>
                <a:ea typeface="幼圆" pitchFamily="49" charset="-122"/>
              </a:rPr>
              <a:t>数据之间的</a:t>
            </a:r>
            <a:r>
              <a:rPr lang="zh-CN" altLang="en-US" sz="2200" dirty="0" smtClean="0">
                <a:latin typeface="幼圆" pitchFamily="49" charset="-122"/>
                <a:ea typeface="幼圆" pitchFamily="49" charset="-122"/>
              </a:rPr>
              <a:t>联系；</a:t>
            </a:r>
            <a:endParaRPr lang="zh-CN" altLang="en-US" sz="2200" dirty="0">
              <a:latin typeface="幼圆" pitchFamily="49" charset="-122"/>
              <a:ea typeface="幼圆" pitchFamily="49" charset="-122"/>
            </a:endParaRPr>
          </a:p>
          <a:p>
            <a:pPr lvl="1" algn="just">
              <a:lnSpc>
                <a:spcPct val="160000"/>
              </a:lnSpc>
              <a:buFont typeface="Wingdings" pitchFamily="2" charset="2"/>
              <a:buNone/>
            </a:pPr>
            <a:r>
              <a:rPr lang="zh-CN" altLang="en-US" sz="2200" dirty="0">
                <a:latin typeface="幼圆" pitchFamily="49" charset="-122"/>
                <a:ea typeface="幼圆" pitchFamily="49" charset="-122"/>
              </a:rPr>
              <a:t>     </a:t>
            </a:r>
            <a:r>
              <a:rPr lang="zh-CN" altLang="en-US" sz="2200" dirty="0" smtClean="0">
                <a:latin typeface="幼圆" pitchFamily="49" charset="-122"/>
                <a:ea typeface="幼圆" pitchFamily="49" charset="-122"/>
              </a:rPr>
              <a:t>提供</a:t>
            </a:r>
            <a:r>
              <a:rPr lang="zh-CN" altLang="en-US" sz="2200" dirty="0">
                <a:latin typeface="幼圆" pitchFamily="49" charset="-122"/>
                <a:ea typeface="幼圆" pitchFamily="49" charset="-122"/>
              </a:rPr>
              <a:t>多种存取方法提高存取</a:t>
            </a:r>
            <a:r>
              <a:rPr lang="zh-CN" altLang="en-US" sz="2200" dirty="0" smtClean="0">
                <a:latin typeface="幼圆" pitchFamily="49" charset="-122"/>
                <a:ea typeface="幼圆" pitchFamily="49" charset="-122"/>
              </a:rPr>
              <a:t>效率。</a:t>
            </a:r>
            <a:endParaRPr lang="zh-CN" altLang="en-US" sz="22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par>
                          <p:cTn id="8" fill="hold" nodeType="with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1000" fill="hold"/>
                                        <p:tgtEl>
                                          <p:spTgt spid="27651">
                                            <p:txEl>
                                              <p:pRg st="1" end="1"/>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276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1000" fill="hold"/>
                                        <p:tgtEl>
                                          <p:spTgt spid="27651">
                                            <p:txEl>
                                              <p:pRg st="2" end="2"/>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1" dur="500"/>
                                        <p:tgtEl>
                                          <p:spTgt spid="27651">
                                            <p:txEl>
                                              <p:pRg st="4" end="4"/>
                                            </p:txEl>
                                          </p:spTgt>
                                        </p:tgtEl>
                                      </p:cBhvr>
                                    </p:animEffect>
                                  </p:childTnLst>
                                </p:cTn>
                              </p:par>
                            </p:childTnLst>
                          </p:cTn>
                        </p:par>
                        <p:par>
                          <p:cTn id="22" fill="hold" nodeType="withGroup">
                            <p:stCondLst>
                              <p:cond delay="500"/>
                            </p:stCondLst>
                            <p:childTnLst>
                              <p:par>
                                <p:cTn id="23" presetID="2" presetClass="entr" presetSubtype="2" fill="hold" nodeType="afterEffect">
                                  <p:stCondLst>
                                    <p:cond delay="0"/>
                                  </p:stCondLst>
                                  <p:childTnLst>
                                    <p:set>
                                      <p:cBhvr>
                                        <p:cTn id="24" dur="1" fill="hold">
                                          <p:stCondLst>
                                            <p:cond delay="0"/>
                                          </p:stCondLst>
                                        </p:cTn>
                                        <p:tgtEl>
                                          <p:spTgt spid="27651">
                                            <p:txEl>
                                              <p:pRg st="5" end="5"/>
                                            </p:txEl>
                                          </p:spTgt>
                                        </p:tgtEl>
                                        <p:attrNameLst>
                                          <p:attrName>style.visibility</p:attrName>
                                        </p:attrNameLst>
                                      </p:cBhvr>
                                      <p:to>
                                        <p:strVal val="visible"/>
                                      </p:to>
                                    </p:set>
                                    <p:anim calcmode="lin" valueType="num">
                                      <p:cBhvr additive="base">
                                        <p:cTn id="25" dur="1000" fill="hold"/>
                                        <p:tgtEl>
                                          <p:spTgt spid="27651">
                                            <p:txEl>
                                              <p:pRg st="5" end="5"/>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7651">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7651">
                                            <p:txEl>
                                              <p:pRg st="6" end="6"/>
                                            </p:txEl>
                                          </p:spTgt>
                                        </p:tgtEl>
                                        <p:attrNameLst>
                                          <p:attrName>style.visibility</p:attrName>
                                        </p:attrNameLst>
                                      </p:cBhvr>
                                      <p:to>
                                        <p:strVal val="visible"/>
                                      </p:to>
                                    </p:set>
                                    <p:anim calcmode="lin" valueType="num">
                                      <p:cBhvr additive="base">
                                        <p:cTn id="29" dur="1000" fill="hold"/>
                                        <p:tgtEl>
                                          <p:spTgt spid="27651">
                                            <p:txEl>
                                              <p:pRg st="6" end="6"/>
                                            </p:txEl>
                                          </p:spTgt>
                                        </p:tgtEl>
                                        <p:attrNameLst>
                                          <p:attrName>ppt_x</p:attrName>
                                        </p:attrNameLst>
                                      </p:cBhvr>
                                      <p:tavLst>
                                        <p:tav tm="0">
                                          <p:val>
                                            <p:strVal val="1+#ppt_w/2"/>
                                          </p:val>
                                        </p:tav>
                                        <p:tav tm="100000">
                                          <p:val>
                                            <p:strVal val="#ppt_x"/>
                                          </p:val>
                                        </p:tav>
                                      </p:tavLst>
                                    </p:anim>
                                    <p:anim calcmode="lin" valueType="num">
                                      <p:cBhvr additive="base">
                                        <p:cTn id="30" dur="1000" fill="hold"/>
                                        <p:tgtEl>
                                          <p:spTgt spid="27651">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7651">
                                            <p:txEl>
                                              <p:pRg st="7" end="7"/>
                                            </p:txEl>
                                          </p:spTgt>
                                        </p:tgtEl>
                                        <p:attrNameLst>
                                          <p:attrName>style.visibility</p:attrName>
                                        </p:attrNameLst>
                                      </p:cBhvr>
                                      <p:to>
                                        <p:strVal val="visible"/>
                                      </p:to>
                                    </p:set>
                                    <p:anim calcmode="lin" valueType="num">
                                      <p:cBhvr additive="base">
                                        <p:cTn id="33" dur="1000" fill="hold"/>
                                        <p:tgtEl>
                                          <p:spTgt spid="27651">
                                            <p:txEl>
                                              <p:pRg st="7" end="7"/>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27651">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7651">
                                            <p:txEl>
                                              <p:pRg st="8" end="8"/>
                                            </p:txEl>
                                          </p:spTgt>
                                        </p:tgtEl>
                                        <p:attrNameLst>
                                          <p:attrName>style.visibility</p:attrName>
                                        </p:attrNameLst>
                                      </p:cBhvr>
                                      <p:to>
                                        <p:strVal val="visible"/>
                                      </p:to>
                                    </p:set>
                                    <p:anim calcmode="lin" valueType="num">
                                      <p:cBhvr additive="base">
                                        <p:cTn id="37" dur="1000" fill="hold"/>
                                        <p:tgtEl>
                                          <p:spTgt spid="27651">
                                            <p:txEl>
                                              <p:pRg st="8" end="8"/>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2765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4294967295"/>
          </p:nvPr>
        </p:nvSpPr>
        <p:spPr>
          <a:xfrm>
            <a:off x="1187624" y="1004664"/>
            <a:ext cx="7740352" cy="3943350"/>
          </a:xfrm>
        </p:spPr>
        <p:txBody>
          <a:bodyPr>
            <a:normAutofit lnSpcReduction="10000"/>
          </a:bodyPr>
          <a:lstStyle/>
          <a:p>
            <a:pPr lvl="1" algn="just">
              <a:lnSpc>
                <a:spcPct val="90000"/>
              </a:lnSpc>
            </a:pPr>
            <a:r>
              <a:rPr lang="zh-CN" altLang="en-US" sz="2800" dirty="0">
                <a:latin typeface="+mj-ea"/>
                <a:ea typeface="+mj-ea"/>
              </a:rPr>
              <a:t>数据操纵功能</a:t>
            </a:r>
          </a:p>
          <a:p>
            <a:pPr lvl="1" algn="just">
              <a:lnSpc>
                <a:spcPct val="150000"/>
              </a:lnSpc>
              <a:buFont typeface="Wingdings" pitchFamily="2" charset="2"/>
              <a:buNone/>
            </a:pPr>
            <a:r>
              <a:rPr lang="zh-CN" altLang="en-US" sz="2200" dirty="0">
                <a:latin typeface="幼圆" pitchFamily="49" charset="-122"/>
                <a:ea typeface="幼圆" pitchFamily="49" charset="-122"/>
              </a:rPr>
              <a:t>    </a:t>
            </a:r>
            <a:r>
              <a:rPr lang="zh-CN" altLang="en-US" sz="2200" dirty="0" smtClean="0">
                <a:latin typeface="幼圆" pitchFamily="49" charset="-122"/>
                <a:ea typeface="幼圆" pitchFamily="49" charset="-122"/>
              </a:rPr>
              <a:t>提供</a:t>
            </a:r>
            <a:r>
              <a:rPr lang="zh-CN" altLang="en-US" sz="2200" dirty="0">
                <a:latin typeface="幼圆" pitchFamily="49" charset="-122"/>
                <a:ea typeface="幼圆" pitchFamily="49" charset="-122"/>
              </a:rPr>
              <a:t>数据操纵语言(DML, Data Manipulation Language)</a:t>
            </a:r>
          </a:p>
          <a:p>
            <a:pPr lvl="1" algn="just">
              <a:lnSpc>
                <a:spcPct val="150000"/>
              </a:lnSpc>
              <a:buFont typeface="Wingdings" pitchFamily="2" charset="2"/>
              <a:buNone/>
            </a:pPr>
            <a:r>
              <a:rPr lang="zh-CN" altLang="en-US" sz="2200" dirty="0">
                <a:latin typeface="幼圆" pitchFamily="49" charset="-122"/>
                <a:ea typeface="幼圆" pitchFamily="49" charset="-122"/>
              </a:rPr>
              <a:t>    </a:t>
            </a:r>
            <a:r>
              <a:rPr lang="zh-CN" altLang="en-US" sz="2200" dirty="0" smtClean="0">
                <a:latin typeface="幼圆" pitchFamily="49" charset="-122"/>
                <a:ea typeface="幼圆" pitchFamily="49" charset="-122"/>
              </a:rPr>
              <a:t>实现</a:t>
            </a:r>
            <a:r>
              <a:rPr lang="zh-CN" altLang="en-US" sz="2200" dirty="0">
                <a:latin typeface="幼圆" pitchFamily="49" charset="-122"/>
                <a:ea typeface="幼圆" pitchFamily="49" charset="-122"/>
              </a:rPr>
              <a:t>对数据库的基本操作  (查询、插入、删除和修改)</a:t>
            </a:r>
          </a:p>
          <a:p>
            <a:pPr lvl="1" algn="just">
              <a:lnSpc>
                <a:spcPct val="150000"/>
              </a:lnSpc>
              <a:buFont typeface="Wingdings" pitchFamily="2" charset="2"/>
              <a:buNone/>
            </a:pPr>
            <a:endParaRPr lang="zh-CN" altLang="en-US" sz="2000" dirty="0">
              <a:ea typeface="宋体" pitchFamily="2" charset="-122"/>
            </a:endParaRPr>
          </a:p>
          <a:p>
            <a:pPr lvl="1" algn="just">
              <a:spcAft>
                <a:spcPct val="20000"/>
              </a:spcAft>
            </a:pPr>
            <a:r>
              <a:rPr lang="zh-CN" altLang="en-US" sz="2800" dirty="0">
                <a:latin typeface="+mj-ea"/>
                <a:ea typeface="+mj-ea"/>
              </a:rPr>
              <a:t>数据库的事务管理和运行管理</a:t>
            </a:r>
          </a:p>
          <a:p>
            <a:pPr lvl="1" algn="just">
              <a:lnSpc>
                <a:spcPct val="90000"/>
              </a:lnSpc>
              <a:buFont typeface="Wingdings" pitchFamily="2" charset="2"/>
              <a:buNone/>
            </a:pPr>
            <a:r>
              <a:rPr lang="zh-CN" altLang="en-US" sz="2200" dirty="0">
                <a:latin typeface="幼圆" pitchFamily="49" charset="-122"/>
                <a:ea typeface="幼圆" pitchFamily="49" charset="-122"/>
              </a:rPr>
              <a:t>   </a:t>
            </a:r>
            <a:r>
              <a:rPr lang="zh-CN" altLang="en-US" sz="2200" dirty="0" smtClean="0">
                <a:latin typeface="幼圆" pitchFamily="49" charset="-122"/>
                <a:ea typeface="幼圆" pitchFamily="49" charset="-122"/>
              </a:rPr>
              <a:t> 数据库</a:t>
            </a:r>
            <a:r>
              <a:rPr lang="zh-CN" altLang="en-US" sz="2200" dirty="0">
                <a:latin typeface="幼圆" pitchFamily="49" charset="-122"/>
                <a:ea typeface="幼圆" pitchFamily="49" charset="-122"/>
              </a:rPr>
              <a:t>在建立、运行和维护时由DBMS统一管理和控制</a:t>
            </a:r>
          </a:p>
          <a:p>
            <a:pPr lvl="2" algn="just">
              <a:lnSpc>
                <a:spcPct val="150000"/>
              </a:lnSpc>
              <a:buFont typeface="Wingdings" pitchFamily="2" charset="2"/>
              <a:buNone/>
            </a:pPr>
            <a:r>
              <a:rPr lang="zh-CN" altLang="en-US" sz="2200" dirty="0" smtClean="0">
                <a:latin typeface="幼圆" pitchFamily="49" charset="-122"/>
                <a:ea typeface="幼圆" pitchFamily="49" charset="-122"/>
              </a:rPr>
              <a:t>  保证</a:t>
            </a:r>
            <a:r>
              <a:rPr lang="zh-CN" altLang="en-US" sz="2200" dirty="0">
                <a:latin typeface="幼圆" pitchFamily="49" charset="-122"/>
                <a:ea typeface="幼圆" pitchFamily="49" charset="-122"/>
              </a:rPr>
              <a:t>数据的安全性、完整性、多用户对数据的并发使用</a:t>
            </a:r>
          </a:p>
          <a:p>
            <a:pPr lvl="2" algn="just">
              <a:lnSpc>
                <a:spcPct val="150000"/>
              </a:lnSpc>
              <a:buFont typeface="Wingdings" pitchFamily="2" charset="2"/>
              <a:buNone/>
            </a:pPr>
            <a:r>
              <a:rPr lang="zh-CN" altLang="en-US" sz="2200" dirty="0" smtClean="0">
                <a:latin typeface="幼圆" pitchFamily="49" charset="-122"/>
                <a:ea typeface="幼圆" pitchFamily="49" charset="-122"/>
              </a:rPr>
              <a:t>  发生</a:t>
            </a:r>
            <a:r>
              <a:rPr lang="zh-CN" altLang="en-US" sz="2200" dirty="0">
                <a:latin typeface="幼圆" pitchFamily="49" charset="-122"/>
                <a:ea typeface="幼圆" pitchFamily="49" charset="-122"/>
              </a:rPr>
              <a:t>故障后的系统恢复</a:t>
            </a:r>
          </a:p>
        </p:txBody>
      </p:sp>
      <p:sp>
        <p:nvSpPr>
          <p:cNvPr id="5" name="Rectangle 2"/>
          <p:cNvSpPr txBox="1">
            <a:spLocks noChangeArrowheads="1"/>
          </p:cNvSpPr>
          <p:nvPr/>
        </p:nvSpPr>
        <p:spPr bwMode="auto">
          <a:xfrm>
            <a:off x="1259632" y="123478"/>
            <a:ext cx="5256584" cy="69274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latin typeface="隶书" pitchFamily="49" charset="-122"/>
                <a:ea typeface="隶书" pitchFamily="49" charset="-122"/>
              </a:rPr>
              <a:t>数据库管理系统的主要功能</a:t>
            </a:r>
            <a:endParaRPr lang="zh-CN" altLang="en-US"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 calcmode="lin" valueType="num">
                                      <p:cBhvr additive="base">
                                        <p:cTn id="12" dur="10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2867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8675">
                                            <p:txEl>
                                              <p:pRg st="2" end="2"/>
                                            </p:txEl>
                                          </p:spTgt>
                                        </p:tgtEl>
                                        <p:attrNameLst>
                                          <p:attrName>style.visibility</p:attrName>
                                        </p:attrNameLst>
                                      </p:cBhvr>
                                      <p:to>
                                        <p:strVal val="visible"/>
                                      </p:to>
                                    </p:set>
                                    <p:anim calcmode="lin" valueType="num">
                                      <p:cBhvr additive="base">
                                        <p:cTn id="16" dur="10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2" dur="500"/>
                                        <p:tgtEl>
                                          <p:spTgt spid="286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 calcmode="lin" valueType="num">
                                      <p:cBhvr additive="base">
                                        <p:cTn id="27" dur="1000" fill="hold"/>
                                        <p:tgtEl>
                                          <p:spTgt spid="28675">
                                            <p:txEl>
                                              <p:pRg st="5" end="5"/>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286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anim calcmode="lin" valueType="num">
                                      <p:cBhvr additive="base">
                                        <p:cTn id="31" dur="1000" fill="hold"/>
                                        <p:tgtEl>
                                          <p:spTgt spid="28675">
                                            <p:txEl>
                                              <p:pRg st="6" end="6"/>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2867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 calcmode="lin" valueType="num">
                                      <p:cBhvr additive="base">
                                        <p:cTn id="35" dur="1000" fill="hold"/>
                                        <p:tgtEl>
                                          <p:spTgt spid="28675">
                                            <p:txEl>
                                              <p:pRg st="7" end="7"/>
                                            </p:txEl>
                                          </p:spTgt>
                                        </p:tgtEl>
                                        <p:attrNameLst>
                                          <p:attrName>ppt_x</p:attrName>
                                        </p:attrNameLst>
                                      </p:cBhvr>
                                      <p:tavLst>
                                        <p:tav tm="0">
                                          <p:val>
                                            <p:strVal val="1+#ppt_w/2"/>
                                          </p:val>
                                        </p:tav>
                                        <p:tav tm="100000">
                                          <p:val>
                                            <p:strVal val="#ppt_x"/>
                                          </p:val>
                                        </p:tav>
                                      </p:tavLst>
                                    </p:anim>
                                    <p:anim calcmode="lin" valueType="num">
                                      <p:cBhvr additive="base">
                                        <p:cTn id="36" dur="1000" fill="hold"/>
                                        <p:tgtEl>
                                          <p:spTgt spid="2867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4294967295"/>
          </p:nvPr>
        </p:nvSpPr>
        <p:spPr>
          <a:xfrm>
            <a:off x="1331640" y="952276"/>
            <a:ext cx="6768752" cy="4191224"/>
          </a:xfrm>
        </p:spPr>
        <p:txBody>
          <a:bodyPr>
            <a:normAutofit fontScale="92500" lnSpcReduction="10000"/>
          </a:bodyPr>
          <a:lstStyle/>
          <a:p>
            <a:pPr lvl="1" algn="just">
              <a:lnSpc>
                <a:spcPct val="90000"/>
              </a:lnSpc>
            </a:pPr>
            <a:r>
              <a:rPr lang="zh-CN" altLang="en-US" sz="2800" dirty="0">
                <a:latin typeface="+mj-ea"/>
                <a:ea typeface="+mj-ea"/>
              </a:rPr>
              <a:t>数据库的建立和维护功能(实用程序)</a:t>
            </a:r>
          </a:p>
          <a:p>
            <a:pPr lvl="2" algn="just">
              <a:buFont typeface="Wingdings" pitchFamily="2" charset="2"/>
              <a:buNone/>
            </a:pP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数据库</a:t>
            </a:r>
            <a:r>
              <a:rPr lang="zh-CN" altLang="en-US" sz="2400" dirty="0">
                <a:latin typeface="幼圆" pitchFamily="49" charset="-122"/>
                <a:ea typeface="幼圆" pitchFamily="49" charset="-122"/>
              </a:rPr>
              <a:t>初始数据装载转换</a:t>
            </a:r>
          </a:p>
          <a:p>
            <a:pPr lvl="2" algn="just">
              <a:buFont typeface="Wingdings" pitchFamily="2" charset="2"/>
              <a:buNone/>
            </a:pP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数据库</a:t>
            </a:r>
            <a:r>
              <a:rPr lang="zh-CN" altLang="en-US" sz="2400" dirty="0">
                <a:latin typeface="幼圆" pitchFamily="49" charset="-122"/>
                <a:ea typeface="幼圆" pitchFamily="49" charset="-122"/>
              </a:rPr>
              <a:t>转储</a:t>
            </a:r>
          </a:p>
          <a:p>
            <a:pPr lvl="2" algn="just">
              <a:buFont typeface="Wingdings" pitchFamily="2" charset="2"/>
              <a:buNone/>
            </a:pP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a:t>
            </a: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介质</a:t>
            </a:r>
            <a:r>
              <a:rPr lang="zh-CN" altLang="en-US" sz="2400" dirty="0">
                <a:latin typeface="幼圆" pitchFamily="49" charset="-122"/>
                <a:ea typeface="幼圆" pitchFamily="49" charset="-122"/>
              </a:rPr>
              <a:t>故障恢复</a:t>
            </a:r>
          </a:p>
          <a:p>
            <a:pPr lvl="2" algn="just">
              <a:buFont typeface="Wingdings" pitchFamily="2" charset="2"/>
              <a:buNone/>
            </a:pP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数据库</a:t>
            </a:r>
            <a:r>
              <a:rPr lang="zh-CN" altLang="en-US" sz="2400" dirty="0">
                <a:latin typeface="幼圆" pitchFamily="49" charset="-122"/>
                <a:ea typeface="幼圆" pitchFamily="49" charset="-122"/>
              </a:rPr>
              <a:t>的重组织</a:t>
            </a:r>
          </a:p>
          <a:p>
            <a:pPr lvl="2" algn="just">
              <a:buFont typeface="Wingdings" pitchFamily="2" charset="2"/>
              <a:buNone/>
            </a:pP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性能</a:t>
            </a:r>
            <a:r>
              <a:rPr lang="zh-CN" altLang="en-US" sz="2400" dirty="0">
                <a:latin typeface="幼圆" pitchFamily="49" charset="-122"/>
                <a:ea typeface="幼圆" pitchFamily="49" charset="-122"/>
              </a:rPr>
              <a:t>监视分析等</a:t>
            </a:r>
          </a:p>
          <a:p>
            <a:pPr lvl="1" algn="just">
              <a:lnSpc>
                <a:spcPct val="140000"/>
              </a:lnSpc>
            </a:pPr>
            <a:r>
              <a:rPr lang="zh-CN" altLang="en-US" sz="2800" dirty="0">
                <a:latin typeface="+mj-ea"/>
                <a:ea typeface="+mj-ea"/>
              </a:rPr>
              <a:t>其它功能</a:t>
            </a:r>
          </a:p>
          <a:p>
            <a:pPr>
              <a:buFont typeface="Wingdings" pitchFamily="2" charset="2"/>
              <a:buNone/>
            </a:pPr>
            <a:r>
              <a:rPr lang="zh-CN" altLang="en-US" sz="2400" b="0" dirty="0">
                <a:latin typeface="幼圆" pitchFamily="49" charset="-122"/>
                <a:ea typeface="幼圆" pitchFamily="49" charset="-122"/>
              </a:rPr>
              <a:t>     </a:t>
            </a:r>
            <a:r>
              <a:rPr lang="zh-CN" altLang="en-US" sz="2400" b="0" dirty="0" smtClean="0">
                <a:latin typeface="幼圆" pitchFamily="49" charset="-122"/>
                <a:ea typeface="幼圆" pitchFamily="49" charset="-122"/>
              </a:rPr>
              <a:t>DBMS</a:t>
            </a:r>
            <a:r>
              <a:rPr lang="zh-CN" altLang="en-US" sz="2400" b="0" dirty="0">
                <a:latin typeface="幼圆" pitchFamily="49" charset="-122"/>
                <a:ea typeface="幼圆" pitchFamily="49" charset="-122"/>
              </a:rPr>
              <a:t>与网络中其它软件系统的通信</a:t>
            </a:r>
          </a:p>
          <a:p>
            <a:pPr>
              <a:buFont typeface="Wingdings" pitchFamily="2" charset="2"/>
              <a:buNone/>
            </a:pPr>
            <a:r>
              <a:rPr lang="zh-CN" altLang="en-US" sz="2400" b="0" dirty="0">
                <a:latin typeface="幼圆" pitchFamily="49" charset="-122"/>
                <a:ea typeface="幼圆" pitchFamily="49" charset="-122"/>
              </a:rPr>
              <a:t>     </a:t>
            </a:r>
            <a:r>
              <a:rPr lang="zh-CN" altLang="en-US" sz="2400" b="0" dirty="0" smtClean="0">
                <a:latin typeface="幼圆" pitchFamily="49" charset="-122"/>
                <a:ea typeface="幼圆" pitchFamily="49" charset="-122"/>
              </a:rPr>
              <a:t>两</a:t>
            </a:r>
            <a:r>
              <a:rPr lang="zh-CN" altLang="en-US" sz="2400" b="0" dirty="0">
                <a:latin typeface="幼圆" pitchFamily="49" charset="-122"/>
                <a:ea typeface="幼圆" pitchFamily="49" charset="-122"/>
              </a:rPr>
              <a:t>个DBMS系统的数据转换</a:t>
            </a:r>
          </a:p>
          <a:p>
            <a:pPr>
              <a:buFont typeface="Wingdings" pitchFamily="2" charset="2"/>
              <a:buNone/>
            </a:pPr>
            <a:r>
              <a:rPr lang="zh-CN" altLang="en-US" sz="2400" b="0" dirty="0">
                <a:latin typeface="幼圆" pitchFamily="49" charset="-122"/>
                <a:ea typeface="幼圆" pitchFamily="49" charset="-122"/>
              </a:rPr>
              <a:t>     </a:t>
            </a:r>
            <a:r>
              <a:rPr lang="zh-CN" altLang="en-US" sz="2400" b="0" dirty="0" smtClean="0">
                <a:latin typeface="幼圆" pitchFamily="49" charset="-122"/>
                <a:ea typeface="幼圆" pitchFamily="49" charset="-122"/>
              </a:rPr>
              <a:t>异构</a:t>
            </a:r>
            <a:r>
              <a:rPr lang="zh-CN" altLang="en-US" sz="2400" b="0" dirty="0">
                <a:latin typeface="幼圆" pitchFamily="49" charset="-122"/>
                <a:ea typeface="幼圆" pitchFamily="49" charset="-122"/>
              </a:rPr>
              <a:t>数据库之间的互访和互操作</a:t>
            </a:r>
          </a:p>
          <a:p>
            <a:pPr>
              <a:buFont typeface="Wingdings" pitchFamily="2" charset="2"/>
              <a:buNone/>
            </a:pPr>
            <a:endParaRPr lang="zh-CN" altLang="en-US" dirty="0">
              <a:ea typeface="宋体" pitchFamily="2" charset="-122"/>
            </a:endParaRPr>
          </a:p>
        </p:txBody>
      </p:sp>
      <p:sp>
        <p:nvSpPr>
          <p:cNvPr id="5" name="Rectangle 2"/>
          <p:cNvSpPr txBox="1">
            <a:spLocks noChangeArrowheads="1"/>
          </p:cNvSpPr>
          <p:nvPr/>
        </p:nvSpPr>
        <p:spPr bwMode="auto">
          <a:xfrm>
            <a:off x="1259632" y="123478"/>
            <a:ext cx="5256584" cy="69274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latin typeface="隶书" pitchFamily="49" charset="-122"/>
                <a:ea typeface="隶书" pitchFamily="49" charset="-122"/>
              </a:rPr>
              <a:t>数据库管理系统的主要功能</a:t>
            </a:r>
            <a:endParaRPr lang="zh-CN" altLang="en-US"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Effect transition="in" filter="fade">
                                      <p:cBhvr>
                                        <p:cTn id="19" dur="1000"/>
                                        <p:tgtEl>
                                          <p:spTgt spid="29699">
                                            <p:txEl>
                                              <p:pRg st="2" end="2"/>
                                            </p:txEl>
                                          </p:spTgt>
                                        </p:tgtEl>
                                      </p:cBhvr>
                                    </p:animEffect>
                                    <p:anim calcmode="lin" valueType="num">
                                      <p:cBhvr>
                                        <p:cTn id="20"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969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699">
                                            <p:txEl>
                                              <p:pRg st="3" end="3"/>
                                            </p:txEl>
                                          </p:spTgt>
                                        </p:tgtEl>
                                        <p:attrNameLst>
                                          <p:attrName>style.visibility</p:attrName>
                                        </p:attrNameLst>
                                      </p:cBhvr>
                                      <p:to>
                                        <p:strVal val="visible"/>
                                      </p:to>
                                    </p:set>
                                    <p:animEffect transition="in" filter="fade">
                                      <p:cBhvr>
                                        <p:cTn id="24" dur="1000"/>
                                        <p:tgtEl>
                                          <p:spTgt spid="29699">
                                            <p:txEl>
                                              <p:pRg st="3" end="3"/>
                                            </p:txEl>
                                          </p:spTgt>
                                        </p:tgtEl>
                                      </p:cBhvr>
                                    </p:animEffect>
                                    <p:anim calcmode="lin" valueType="num">
                                      <p:cBhvr>
                                        <p:cTn id="25" dur="10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969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9699">
                                            <p:txEl>
                                              <p:pRg st="4" end="4"/>
                                            </p:txEl>
                                          </p:spTgt>
                                        </p:tgtEl>
                                        <p:attrNameLst>
                                          <p:attrName>style.visibility</p:attrName>
                                        </p:attrNameLst>
                                      </p:cBhvr>
                                      <p:to>
                                        <p:strVal val="visible"/>
                                      </p:to>
                                    </p:set>
                                    <p:animEffect transition="in" filter="fade">
                                      <p:cBhvr>
                                        <p:cTn id="29" dur="1000"/>
                                        <p:tgtEl>
                                          <p:spTgt spid="29699">
                                            <p:txEl>
                                              <p:pRg st="4" end="4"/>
                                            </p:txEl>
                                          </p:spTgt>
                                        </p:tgtEl>
                                      </p:cBhvr>
                                    </p:animEffect>
                                    <p:anim calcmode="lin" valueType="num">
                                      <p:cBhvr>
                                        <p:cTn id="30"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969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9699">
                                            <p:txEl>
                                              <p:pRg st="5" end="5"/>
                                            </p:txEl>
                                          </p:spTgt>
                                        </p:tgtEl>
                                        <p:attrNameLst>
                                          <p:attrName>style.visibility</p:attrName>
                                        </p:attrNameLst>
                                      </p:cBhvr>
                                      <p:to>
                                        <p:strVal val="visible"/>
                                      </p:to>
                                    </p:set>
                                    <p:animEffect transition="in" filter="fade">
                                      <p:cBhvr>
                                        <p:cTn id="34" dur="1000"/>
                                        <p:tgtEl>
                                          <p:spTgt spid="29699">
                                            <p:txEl>
                                              <p:pRg st="5" end="5"/>
                                            </p:txEl>
                                          </p:spTgt>
                                        </p:tgtEl>
                                      </p:cBhvr>
                                    </p:animEffect>
                                    <p:anim calcmode="lin" valueType="num">
                                      <p:cBhvr>
                                        <p:cTn id="35" dur="10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96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29699">
                                            <p:txEl>
                                              <p:pRg st="6" end="6"/>
                                            </p:txEl>
                                          </p:spTgt>
                                        </p:tgtEl>
                                        <p:attrNameLst>
                                          <p:attrName>style.visibility</p:attrName>
                                        </p:attrNameLst>
                                      </p:cBhvr>
                                      <p:to>
                                        <p:strVal val="visible"/>
                                      </p:to>
                                    </p:set>
                                    <p:animEffect transition="in" filter="fade">
                                      <p:cBhvr>
                                        <p:cTn id="41" dur="1000"/>
                                        <p:tgtEl>
                                          <p:spTgt spid="29699">
                                            <p:txEl>
                                              <p:pRg st="6" end="6"/>
                                            </p:txEl>
                                          </p:spTgt>
                                        </p:tgtEl>
                                      </p:cBhvr>
                                    </p:animEffect>
                                    <p:anim calcmode="lin" valueType="num">
                                      <p:cBhvr>
                                        <p:cTn id="42" dur="10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969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nodeType="withGroup">
                            <p:stCondLst>
                              <p:cond delay="0"/>
                            </p:stCondLst>
                            <p:childTnLst>
                              <p:par>
                                <p:cTn id="46" presetID="42" presetClass="entr" presetSubtype="0" fill="hold" nodeType="clickEffect">
                                  <p:stCondLst>
                                    <p:cond delay="0"/>
                                  </p:stCondLst>
                                  <p:childTnLst>
                                    <p:set>
                                      <p:cBhvr>
                                        <p:cTn id="47" dur="1" fill="hold">
                                          <p:stCondLst>
                                            <p:cond delay="0"/>
                                          </p:stCondLst>
                                        </p:cTn>
                                        <p:tgtEl>
                                          <p:spTgt spid="29699">
                                            <p:txEl>
                                              <p:pRg st="7" end="7"/>
                                            </p:txEl>
                                          </p:spTgt>
                                        </p:tgtEl>
                                        <p:attrNameLst>
                                          <p:attrName>style.visibility</p:attrName>
                                        </p:attrNameLst>
                                      </p:cBhvr>
                                      <p:to>
                                        <p:strVal val="visible"/>
                                      </p:to>
                                    </p:set>
                                    <p:animEffect transition="in" filter="fade">
                                      <p:cBhvr>
                                        <p:cTn id="48" dur="1000"/>
                                        <p:tgtEl>
                                          <p:spTgt spid="29699">
                                            <p:txEl>
                                              <p:pRg st="7" end="7"/>
                                            </p:txEl>
                                          </p:spTgt>
                                        </p:tgtEl>
                                      </p:cBhvr>
                                    </p:animEffect>
                                    <p:anim calcmode="lin" valueType="num">
                                      <p:cBhvr>
                                        <p:cTn id="49" dur="10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29699">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9699">
                                            <p:txEl>
                                              <p:pRg st="8" end="8"/>
                                            </p:txEl>
                                          </p:spTgt>
                                        </p:tgtEl>
                                        <p:attrNameLst>
                                          <p:attrName>style.visibility</p:attrName>
                                        </p:attrNameLst>
                                      </p:cBhvr>
                                      <p:to>
                                        <p:strVal val="visible"/>
                                      </p:to>
                                    </p:set>
                                    <p:animEffect transition="in" filter="fade">
                                      <p:cBhvr>
                                        <p:cTn id="53" dur="1000"/>
                                        <p:tgtEl>
                                          <p:spTgt spid="29699">
                                            <p:txEl>
                                              <p:pRg st="8" end="8"/>
                                            </p:txEl>
                                          </p:spTgt>
                                        </p:tgtEl>
                                      </p:cBhvr>
                                    </p:animEffect>
                                    <p:anim calcmode="lin" valueType="num">
                                      <p:cBhvr>
                                        <p:cTn id="54" dur="10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29699">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9699">
                                            <p:txEl>
                                              <p:pRg st="9" end="9"/>
                                            </p:txEl>
                                          </p:spTgt>
                                        </p:tgtEl>
                                        <p:attrNameLst>
                                          <p:attrName>style.visibility</p:attrName>
                                        </p:attrNameLst>
                                      </p:cBhvr>
                                      <p:to>
                                        <p:strVal val="visible"/>
                                      </p:to>
                                    </p:set>
                                    <p:animEffect transition="in" filter="fade">
                                      <p:cBhvr>
                                        <p:cTn id="58" dur="1000"/>
                                        <p:tgtEl>
                                          <p:spTgt spid="29699">
                                            <p:txEl>
                                              <p:pRg st="9" end="9"/>
                                            </p:txEl>
                                          </p:spTgt>
                                        </p:tgtEl>
                                      </p:cBhvr>
                                    </p:animEffect>
                                    <p:anim calcmode="lin" valueType="num">
                                      <p:cBhvr>
                                        <p:cTn id="59" dur="10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2969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bwMode="auto">
          <a:xfrm>
            <a:off x="1187624" y="123478"/>
            <a:ext cx="6768752" cy="648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ea typeface="隶书" pitchFamily="49" charset="-122"/>
              </a:rPr>
              <a:t>基本概念四：</a:t>
            </a:r>
            <a:r>
              <a:rPr lang="zh-CN" altLang="en-US" sz="3200" dirty="0" smtClean="0">
                <a:ea typeface="隶书" pitchFamily="49" charset="-122"/>
              </a:rPr>
              <a:t>数据库系统</a:t>
            </a:r>
            <a:endParaRPr lang="zh-CN" altLang="en-US" sz="3200" dirty="0">
              <a:ea typeface="隶书" pitchFamily="49" charset="-122"/>
            </a:endParaRPr>
          </a:p>
        </p:txBody>
      </p:sp>
      <p:sp>
        <p:nvSpPr>
          <p:cNvPr id="30723" name="Rectangle 3"/>
          <p:cNvSpPr>
            <a:spLocks noGrp="1" noChangeArrowheads="1"/>
          </p:cNvSpPr>
          <p:nvPr>
            <p:ph idx="4294967295"/>
          </p:nvPr>
        </p:nvSpPr>
        <p:spPr>
          <a:xfrm>
            <a:off x="1115616" y="987574"/>
            <a:ext cx="7632848" cy="3960440"/>
          </a:xfrm>
          <a:ln/>
        </p:spPr>
        <p:txBody>
          <a:bodyPr>
            <a:normAutofit/>
          </a:bodyPr>
          <a:lstStyle/>
          <a:p>
            <a:pPr algn="just">
              <a:lnSpc>
                <a:spcPct val="80000"/>
              </a:lnSpc>
            </a:pPr>
            <a:r>
              <a:rPr lang="zh-CN" altLang="en-US" sz="2400" b="0" dirty="0">
                <a:latin typeface="微软雅黑" pitchFamily="34" charset="-122"/>
                <a:ea typeface="微软雅黑" pitchFamily="34" charset="-122"/>
              </a:rPr>
              <a:t>什么是数据库系统（Database System，简称DBS）</a:t>
            </a:r>
          </a:p>
          <a:p>
            <a:pPr algn="just">
              <a:lnSpc>
                <a:spcPct val="120000"/>
              </a:lnSpc>
              <a:buFont typeface="Wingdings" pitchFamily="2" charset="2"/>
              <a:buNone/>
            </a:pPr>
            <a:r>
              <a:rPr lang="zh-CN" altLang="en-US" sz="2400" b="0" dirty="0" smtClean="0">
                <a:latin typeface="幼圆" pitchFamily="49" charset="-122"/>
                <a:ea typeface="幼圆" pitchFamily="49" charset="-122"/>
              </a:rPr>
              <a:t>      </a:t>
            </a:r>
            <a:r>
              <a:rPr lang="en-US" altLang="zh-CN" sz="2400" b="0" dirty="0" smtClean="0">
                <a:latin typeface="幼圆" pitchFamily="49" charset="-122"/>
                <a:ea typeface="幼圆" pitchFamily="49" charset="-122"/>
              </a:rPr>
              <a:t>——</a:t>
            </a:r>
            <a:r>
              <a:rPr lang="zh-CN" altLang="en-US" sz="2400" b="0" dirty="0" smtClean="0">
                <a:latin typeface="幼圆" pitchFamily="49" charset="-122"/>
                <a:ea typeface="幼圆" pitchFamily="49" charset="-122"/>
              </a:rPr>
              <a:t>在</a:t>
            </a:r>
            <a:r>
              <a:rPr lang="zh-CN" altLang="en-US" sz="2400" b="0" dirty="0">
                <a:latin typeface="幼圆" pitchFamily="49" charset="-122"/>
                <a:ea typeface="幼圆" pitchFamily="49" charset="-122"/>
              </a:rPr>
              <a:t>计算机系统中引入数据库后的系统</a:t>
            </a:r>
            <a:r>
              <a:rPr lang="zh-CN" altLang="en-US" sz="2400" b="0" dirty="0" smtClean="0">
                <a:latin typeface="幼圆" pitchFamily="49" charset="-122"/>
                <a:ea typeface="幼圆" pitchFamily="49" charset="-122"/>
              </a:rPr>
              <a:t>构成</a:t>
            </a:r>
            <a:endParaRPr lang="en-US" altLang="zh-CN" sz="2400" b="0" dirty="0" smtClean="0">
              <a:latin typeface="幼圆" pitchFamily="49" charset="-122"/>
              <a:ea typeface="幼圆" pitchFamily="49" charset="-122"/>
            </a:endParaRPr>
          </a:p>
          <a:p>
            <a:pPr algn="just">
              <a:lnSpc>
                <a:spcPct val="120000"/>
              </a:lnSpc>
              <a:buFont typeface="Wingdings" pitchFamily="2" charset="2"/>
              <a:buNone/>
            </a:pPr>
            <a:endParaRPr lang="zh-CN" altLang="en-US" sz="2400" b="0" dirty="0">
              <a:latin typeface="幼圆" pitchFamily="49" charset="-122"/>
              <a:ea typeface="幼圆" pitchFamily="49" charset="-122"/>
            </a:endParaRPr>
          </a:p>
          <a:p>
            <a:pPr algn="just">
              <a:lnSpc>
                <a:spcPct val="80000"/>
              </a:lnSpc>
            </a:pPr>
            <a:r>
              <a:rPr lang="zh-CN" altLang="en-US" sz="2400" b="1" dirty="0">
                <a:ea typeface="宋体" pitchFamily="2" charset="-122"/>
              </a:rPr>
              <a:t>数据库系统的构成</a:t>
            </a:r>
          </a:p>
          <a:p>
            <a:pPr lvl="1" algn="just">
              <a:lnSpc>
                <a:spcPct val="130000"/>
              </a:lnSpc>
            </a:pPr>
            <a:r>
              <a:rPr lang="zh-CN" altLang="en-US" sz="2400" dirty="0">
                <a:latin typeface="幼圆" pitchFamily="49" charset="-122"/>
                <a:ea typeface="幼圆" pitchFamily="49" charset="-122"/>
              </a:rPr>
              <a:t>数据库</a:t>
            </a:r>
          </a:p>
          <a:p>
            <a:pPr lvl="1" algn="just">
              <a:lnSpc>
                <a:spcPct val="130000"/>
              </a:lnSpc>
            </a:pPr>
            <a:r>
              <a:rPr lang="zh-CN" altLang="en-US" sz="2400" dirty="0">
                <a:latin typeface="幼圆" pitchFamily="49" charset="-122"/>
                <a:ea typeface="幼圆" pitchFamily="49" charset="-122"/>
              </a:rPr>
              <a:t>数据库管理系统（及其开发工具）</a:t>
            </a:r>
          </a:p>
          <a:p>
            <a:pPr lvl="1" algn="just">
              <a:lnSpc>
                <a:spcPct val="130000"/>
              </a:lnSpc>
            </a:pPr>
            <a:r>
              <a:rPr lang="zh-CN" altLang="en-US" sz="2400" dirty="0">
                <a:latin typeface="幼圆" pitchFamily="49" charset="-122"/>
                <a:ea typeface="幼圆" pitchFamily="49" charset="-122"/>
              </a:rPr>
              <a:t>应用系统</a:t>
            </a:r>
          </a:p>
          <a:p>
            <a:pPr lvl="1" algn="just">
              <a:lnSpc>
                <a:spcPct val="130000"/>
              </a:lnSpc>
            </a:pPr>
            <a:r>
              <a:rPr lang="zh-CN" altLang="en-US" sz="2400" dirty="0">
                <a:latin typeface="幼圆" pitchFamily="49" charset="-122"/>
                <a:ea typeface="幼圆" pitchFamily="49" charset="-122"/>
              </a:rPr>
              <a:t>数据库管理员  (DBA, DataBase Adminintrator)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0" dur="500"/>
                                        <p:tgtEl>
                                          <p:spTgt spid="307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5" dur="500"/>
                                        <p:tgtEl>
                                          <p:spTgt spid="3072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18" dur="500"/>
                                        <p:tgtEl>
                                          <p:spTgt spid="3072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21" dur="500"/>
                                        <p:tgtEl>
                                          <p:spTgt spid="3072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723">
                                            <p:txEl>
                                              <p:pRg st="6" end="6"/>
                                            </p:txEl>
                                          </p:spTgt>
                                        </p:tgtEl>
                                        <p:attrNameLst>
                                          <p:attrName>style.visibility</p:attrName>
                                        </p:attrNameLst>
                                      </p:cBhvr>
                                      <p:to>
                                        <p:strVal val="visible"/>
                                      </p:to>
                                    </p:set>
                                    <p:animEffect transition="in" filter="blinds(horizontal)">
                                      <p:cBhvr>
                                        <p:cTn id="24" dur="500"/>
                                        <p:tgtEl>
                                          <p:spTgt spid="3072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723">
                                            <p:txEl>
                                              <p:pRg st="7" end="7"/>
                                            </p:txEl>
                                          </p:spTgt>
                                        </p:tgtEl>
                                        <p:attrNameLst>
                                          <p:attrName>style.visibility</p:attrName>
                                        </p:attrNameLst>
                                      </p:cBhvr>
                                      <p:to>
                                        <p:strVal val="visible"/>
                                      </p:to>
                                    </p:set>
                                    <p:animEffect transition="in" filter="blinds(horizontal)">
                                      <p:cBhvr>
                                        <p:cTn id="27"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1979712" y="1177924"/>
            <a:ext cx="5019675" cy="3698082"/>
            <a:chOff x="0" y="0"/>
            <a:chExt cx="3163" cy="3106"/>
          </a:xfrm>
        </p:grpSpPr>
        <p:sp>
          <p:nvSpPr>
            <p:cNvPr id="31747" name="AutoShape 3"/>
            <p:cNvSpPr>
              <a:spLocks noChangeArrowheads="1"/>
            </p:cNvSpPr>
            <p:nvPr/>
          </p:nvSpPr>
          <p:spPr bwMode="auto">
            <a:xfrm>
              <a:off x="884" y="2388"/>
              <a:ext cx="658" cy="408"/>
            </a:xfrm>
            <a:prstGeom prst="flowChartMagneticDisk">
              <a:avLst/>
            </a:prstGeom>
            <a:solidFill>
              <a:srgbClr val="FFFFFF"/>
            </a:solidFill>
            <a:ln w="9525">
              <a:solidFill>
                <a:srgbClr val="000000"/>
              </a:solidFill>
              <a:round/>
              <a:headEnd/>
              <a:tailEnd/>
            </a:ln>
          </p:spPr>
          <p:txBody>
            <a:bodyPr/>
            <a:lstStyle/>
            <a:p>
              <a:pPr algn="ctr" eaLnBrk="0" hangingPunct="0">
                <a:lnSpc>
                  <a:spcPct val="120000"/>
                </a:lnSpc>
              </a:pPr>
              <a:r>
                <a:rPr lang="zh-CN" altLang="en-US" sz="2400" b="1" baseline="30000" dirty="0">
                  <a:solidFill>
                    <a:srgbClr val="0066FF"/>
                  </a:solidFill>
                  <a:latin typeface="Times New Roman" pitchFamily="18" charset="0"/>
                </a:rPr>
                <a:t>数据库</a:t>
              </a:r>
            </a:p>
          </p:txBody>
        </p:sp>
        <p:sp>
          <p:nvSpPr>
            <p:cNvPr id="31748" name="AutoShape 4"/>
            <p:cNvSpPr>
              <a:spLocks noChangeArrowheads="1"/>
            </p:cNvSpPr>
            <p:nvPr/>
          </p:nvSpPr>
          <p:spPr bwMode="auto">
            <a:xfrm>
              <a:off x="629" y="352"/>
              <a:ext cx="1056" cy="267"/>
            </a:xfrm>
            <a:prstGeom prst="hexagon">
              <a:avLst>
                <a:gd name="adj" fmla="val 98876"/>
                <a:gd name="vf" fmla="val 115470"/>
              </a:avLst>
            </a:prstGeom>
            <a:solidFill>
              <a:srgbClr val="FFFFFF"/>
            </a:solidFill>
            <a:ln w="9525">
              <a:solidFill>
                <a:srgbClr val="000000"/>
              </a:solidFill>
              <a:miter lim="800000"/>
              <a:headEnd/>
              <a:tailEnd/>
            </a:ln>
          </p:spPr>
          <p:txBody>
            <a:bodyPr/>
            <a:lstStyle/>
            <a:p>
              <a:pPr algn="just" eaLnBrk="0" hangingPunct="0">
                <a:lnSpc>
                  <a:spcPct val="80000"/>
                </a:lnSpc>
              </a:pPr>
              <a:r>
                <a:rPr lang="zh-CN" altLang="en-US" sz="1600" b="1">
                  <a:solidFill>
                    <a:srgbClr val="FF3300"/>
                  </a:solidFill>
                  <a:latin typeface="Times New Roman" pitchFamily="18" charset="0"/>
                </a:rPr>
                <a:t> </a:t>
              </a:r>
              <a:r>
                <a:rPr lang="zh-CN" altLang="en-US" sz="1600" b="1">
                  <a:solidFill>
                    <a:srgbClr val="0066FF"/>
                  </a:solidFill>
                  <a:latin typeface="Times New Roman" pitchFamily="18" charset="0"/>
                </a:rPr>
                <a:t>应用系统</a:t>
              </a:r>
            </a:p>
          </p:txBody>
        </p:sp>
        <p:sp>
          <p:nvSpPr>
            <p:cNvPr id="31749" name="AutoShape 5"/>
            <p:cNvSpPr>
              <a:spLocks noChangeArrowheads="1"/>
            </p:cNvSpPr>
            <p:nvPr/>
          </p:nvSpPr>
          <p:spPr bwMode="auto">
            <a:xfrm>
              <a:off x="520" y="773"/>
              <a:ext cx="1439" cy="345"/>
            </a:xfrm>
            <a:prstGeom prst="hexagon">
              <a:avLst>
                <a:gd name="adj" fmla="val 96232"/>
                <a:gd name="vf" fmla="val 115470"/>
              </a:avLst>
            </a:prstGeom>
            <a:solidFill>
              <a:srgbClr val="FFFFFF"/>
            </a:solidFill>
            <a:ln w="9525">
              <a:solidFill>
                <a:srgbClr val="000000"/>
              </a:solidFill>
              <a:miter lim="800000"/>
              <a:headEnd/>
              <a:tailEnd/>
            </a:ln>
          </p:spPr>
          <p:txBody>
            <a:bodyPr/>
            <a:lstStyle/>
            <a:p>
              <a:pPr algn="just" eaLnBrk="0" hangingPunct="0">
                <a:lnSpc>
                  <a:spcPct val="80000"/>
                </a:lnSpc>
              </a:pPr>
              <a:r>
                <a:rPr lang="zh-CN" altLang="en-US" sz="1600" b="1">
                  <a:latin typeface="Times New Roman" pitchFamily="18" charset="0"/>
                </a:rPr>
                <a:t>应用开发工具</a:t>
              </a:r>
            </a:p>
          </p:txBody>
        </p:sp>
        <p:sp>
          <p:nvSpPr>
            <p:cNvPr id="31750" name="AutoShape 6"/>
            <p:cNvSpPr>
              <a:spLocks noChangeArrowheads="1"/>
            </p:cNvSpPr>
            <p:nvPr/>
          </p:nvSpPr>
          <p:spPr bwMode="auto">
            <a:xfrm>
              <a:off x="584" y="1787"/>
              <a:ext cx="1192" cy="465"/>
            </a:xfrm>
            <a:prstGeom prst="hexagon">
              <a:avLst>
                <a:gd name="adj" fmla="val 64086"/>
                <a:gd name="vf" fmla="val 115470"/>
              </a:avLst>
            </a:prstGeom>
            <a:solidFill>
              <a:srgbClr val="FFFFFF"/>
            </a:solidFill>
            <a:ln w="9525">
              <a:solidFill>
                <a:srgbClr val="000000"/>
              </a:solidFill>
              <a:miter lim="800000"/>
              <a:headEnd/>
              <a:tailEnd/>
            </a:ln>
          </p:spPr>
          <p:txBody>
            <a:bodyPr/>
            <a:lstStyle/>
            <a:p>
              <a:pPr algn="just" eaLnBrk="0" hangingPunct="0">
                <a:lnSpc>
                  <a:spcPct val="80000"/>
                </a:lnSpc>
              </a:pPr>
              <a:r>
                <a:rPr lang="zh-CN" altLang="en-US" sz="1600">
                  <a:latin typeface="Times New Roman" pitchFamily="18" charset="0"/>
                </a:rPr>
                <a:t>   </a:t>
              </a:r>
              <a:r>
                <a:rPr lang="zh-CN" altLang="en-US" sz="1600" b="1">
                  <a:latin typeface="Times New Roman" pitchFamily="18" charset="0"/>
                </a:rPr>
                <a:t> 操作系统</a:t>
              </a:r>
            </a:p>
          </p:txBody>
        </p:sp>
        <p:sp>
          <p:nvSpPr>
            <p:cNvPr id="31751" name="AutoShape 7"/>
            <p:cNvSpPr>
              <a:spLocks noChangeArrowheads="1"/>
            </p:cNvSpPr>
            <p:nvPr/>
          </p:nvSpPr>
          <p:spPr bwMode="auto">
            <a:xfrm>
              <a:off x="252" y="1213"/>
              <a:ext cx="1707" cy="465"/>
            </a:xfrm>
            <a:prstGeom prst="hexagon">
              <a:avLst>
                <a:gd name="adj" fmla="val 83441"/>
                <a:gd name="vf" fmla="val 115470"/>
              </a:avLst>
            </a:prstGeom>
            <a:solidFill>
              <a:srgbClr val="FFFFFF"/>
            </a:solidFill>
            <a:ln w="9525">
              <a:solidFill>
                <a:srgbClr val="000000"/>
              </a:solidFill>
              <a:miter lim="800000"/>
              <a:headEnd/>
              <a:tailEnd/>
            </a:ln>
          </p:spPr>
          <p:txBody>
            <a:bodyPr/>
            <a:lstStyle/>
            <a:p>
              <a:pPr algn="ctr" eaLnBrk="0" hangingPunct="0">
                <a:lnSpc>
                  <a:spcPct val="80000"/>
                </a:lnSpc>
              </a:pPr>
              <a:r>
                <a:rPr lang="zh-CN" altLang="en-US" sz="1600" dirty="0" smtClean="0">
                  <a:solidFill>
                    <a:srgbClr val="0066FF"/>
                  </a:solidFill>
                  <a:latin typeface="Times New Roman" pitchFamily="18" charset="0"/>
                </a:rPr>
                <a:t> </a:t>
              </a:r>
              <a:r>
                <a:rPr lang="zh-CN" altLang="en-US" sz="1600" b="1" dirty="0" smtClean="0">
                  <a:solidFill>
                    <a:srgbClr val="0066FF"/>
                  </a:solidFill>
                  <a:latin typeface="Times New Roman" pitchFamily="18" charset="0"/>
                </a:rPr>
                <a:t>数据库管理系统</a:t>
              </a:r>
              <a:endParaRPr lang="en-US" altLang="zh-CN" sz="1600" b="1" dirty="0" smtClean="0">
                <a:solidFill>
                  <a:srgbClr val="0066FF"/>
                </a:solidFill>
                <a:latin typeface="Times New Roman" pitchFamily="18" charset="0"/>
              </a:endParaRPr>
            </a:p>
            <a:p>
              <a:pPr algn="ctr" eaLnBrk="0" hangingPunct="0">
                <a:lnSpc>
                  <a:spcPct val="80000"/>
                </a:lnSpc>
              </a:pPr>
              <a:r>
                <a:rPr lang="en-US" altLang="zh-CN" sz="1600" b="1" dirty="0" smtClean="0">
                  <a:solidFill>
                    <a:srgbClr val="0066FF"/>
                  </a:solidFill>
                  <a:latin typeface="Times New Roman" pitchFamily="18" charset="0"/>
                </a:rPr>
                <a:t>DBMS</a:t>
              </a:r>
              <a:endParaRPr lang="zh-CN" altLang="en-US" sz="1600" b="1" dirty="0">
                <a:solidFill>
                  <a:srgbClr val="0066FF"/>
                </a:solidFill>
                <a:latin typeface="Times New Roman" pitchFamily="18" charset="0"/>
              </a:endParaRPr>
            </a:p>
          </p:txBody>
        </p:sp>
        <p:sp>
          <p:nvSpPr>
            <p:cNvPr id="31752" name="Line 8"/>
            <p:cNvSpPr>
              <a:spLocks noChangeShapeType="1"/>
            </p:cNvSpPr>
            <p:nvPr/>
          </p:nvSpPr>
          <p:spPr bwMode="auto">
            <a:xfrm flipH="1">
              <a:off x="1780" y="2018"/>
              <a:ext cx="846" cy="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1753" name="Line 9"/>
            <p:cNvSpPr>
              <a:spLocks noChangeShapeType="1"/>
            </p:cNvSpPr>
            <p:nvPr/>
          </p:nvSpPr>
          <p:spPr bwMode="auto">
            <a:xfrm>
              <a:off x="2631" y="1700"/>
              <a:ext cx="2" cy="31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Line 10"/>
            <p:cNvSpPr>
              <a:spLocks noChangeShapeType="1"/>
            </p:cNvSpPr>
            <p:nvPr/>
          </p:nvSpPr>
          <p:spPr bwMode="auto">
            <a:xfrm flipH="1">
              <a:off x="1945" y="1448"/>
              <a:ext cx="201" cy="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1755" name="Line 11"/>
            <p:cNvSpPr>
              <a:spLocks noChangeShapeType="1"/>
            </p:cNvSpPr>
            <p:nvPr/>
          </p:nvSpPr>
          <p:spPr bwMode="auto">
            <a:xfrm>
              <a:off x="1179" y="627"/>
              <a:ext cx="1" cy="13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12"/>
            <p:cNvSpPr>
              <a:spLocks noChangeShapeType="1"/>
            </p:cNvSpPr>
            <p:nvPr/>
          </p:nvSpPr>
          <p:spPr bwMode="auto">
            <a:xfrm>
              <a:off x="1179" y="2252"/>
              <a:ext cx="1" cy="13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Line 13"/>
            <p:cNvSpPr>
              <a:spLocks noChangeShapeType="1"/>
            </p:cNvSpPr>
            <p:nvPr/>
          </p:nvSpPr>
          <p:spPr bwMode="auto">
            <a:xfrm>
              <a:off x="1179" y="1675"/>
              <a:ext cx="1" cy="10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Line 14"/>
            <p:cNvSpPr>
              <a:spLocks noChangeShapeType="1"/>
            </p:cNvSpPr>
            <p:nvPr/>
          </p:nvSpPr>
          <p:spPr bwMode="auto">
            <a:xfrm>
              <a:off x="1179" y="1118"/>
              <a:ext cx="1" cy="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15"/>
            <p:cNvSpPr>
              <a:spLocks noChangeShapeType="1"/>
            </p:cNvSpPr>
            <p:nvPr/>
          </p:nvSpPr>
          <p:spPr bwMode="auto">
            <a:xfrm>
              <a:off x="454" y="165"/>
              <a:ext cx="227" cy="27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1760" name="Line 16"/>
            <p:cNvSpPr>
              <a:spLocks noChangeShapeType="1"/>
            </p:cNvSpPr>
            <p:nvPr/>
          </p:nvSpPr>
          <p:spPr bwMode="auto">
            <a:xfrm flipH="1">
              <a:off x="1633" y="165"/>
              <a:ext cx="272" cy="27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1761" name="Line 17"/>
            <p:cNvSpPr>
              <a:spLocks noChangeShapeType="1"/>
            </p:cNvSpPr>
            <p:nvPr/>
          </p:nvSpPr>
          <p:spPr bwMode="auto">
            <a:xfrm flipH="1">
              <a:off x="1173" y="211"/>
              <a:ext cx="6" cy="1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1762" name="Rectangle 18"/>
            <p:cNvSpPr>
              <a:spLocks noChangeArrowheads="1"/>
            </p:cNvSpPr>
            <p:nvPr/>
          </p:nvSpPr>
          <p:spPr bwMode="auto">
            <a:xfrm>
              <a:off x="2157" y="1341"/>
              <a:ext cx="1006" cy="367"/>
            </a:xfrm>
            <a:prstGeom prst="rect">
              <a:avLst/>
            </a:prstGeom>
            <a:solidFill>
              <a:srgbClr val="FFFFFF"/>
            </a:solidFill>
            <a:ln w="9525">
              <a:solidFill>
                <a:srgbClr val="000000"/>
              </a:solidFill>
              <a:miter lim="800000"/>
              <a:headEnd/>
              <a:tailEnd/>
            </a:ln>
          </p:spPr>
          <p:txBody>
            <a:bodyPr/>
            <a:lstStyle/>
            <a:p>
              <a:pPr algn="ctr" eaLnBrk="0" hangingPunct="0">
                <a:lnSpc>
                  <a:spcPct val="80000"/>
                </a:lnSpc>
              </a:pPr>
              <a:r>
                <a:rPr lang="zh-CN" altLang="en-US" sz="1600" dirty="0">
                  <a:latin typeface="Times New Roman" pitchFamily="18" charset="0"/>
                </a:rPr>
                <a:t>  </a:t>
              </a:r>
              <a:r>
                <a:rPr lang="zh-CN" altLang="en-US" sz="1600" dirty="0" smtClean="0">
                  <a:solidFill>
                    <a:srgbClr val="0066FF"/>
                  </a:solidFill>
                  <a:latin typeface="Times New Roman" pitchFamily="18" charset="0"/>
                </a:rPr>
                <a:t> </a:t>
              </a:r>
              <a:r>
                <a:rPr lang="zh-CN" altLang="en-US" sz="1600" b="1" dirty="0" smtClean="0">
                  <a:solidFill>
                    <a:srgbClr val="0066FF"/>
                  </a:solidFill>
                  <a:latin typeface="Times New Roman" pitchFamily="18" charset="0"/>
                </a:rPr>
                <a:t>数据库管理员</a:t>
              </a:r>
              <a:endParaRPr lang="en-US" altLang="zh-CN" sz="1600" b="1" dirty="0" smtClean="0">
                <a:solidFill>
                  <a:srgbClr val="0066FF"/>
                </a:solidFill>
                <a:latin typeface="Times New Roman" pitchFamily="18" charset="0"/>
              </a:endParaRPr>
            </a:p>
            <a:p>
              <a:pPr algn="ctr" eaLnBrk="0" hangingPunct="0">
                <a:lnSpc>
                  <a:spcPct val="80000"/>
                </a:lnSpc>
              </a:pPr>
              <a:r>
                <a:rPr lang="en-US" altLang="zh-CN" sz="1600" b="1" dirty="0" smtClean="0">
                  <a:solidFill>
                    <a:srgbClr val="0066FF"/>
                  </a:solidFill>
                  <a:latin typeface="Times New Roman" pitchFamily="18" charset="0"/>
                </a:rPr>
                <a:t>DBA</a:t>
              </a:r>
              <a:endParaRPr lang="zh-CN" altLang="en-US" sz="1600" b="1" dirty="0">
                <a:solidFill>
                  <a:srgbClr val="0066FF"/>
                </a:solidFill>
                <a:latin typeface="Times New Roman" pitchFamily="18" charset="0"/>
              </a:endParaRPr>
            </a:p>
          </p:txBody>
        </p:sp>
        <p:sp>
          <p:nvSpPr>
            <p:cNvPr id="31763" name="Rectangle 19"/>
            <p:cNvSpPr>
              <a:spLocks noChangeArrowheads="1"/>
            </p:cNvSpPr>
            <p:nvPr/>
          </p:nvSpPr>
          <p:spPr bwMode="auto">
            <a:xfrm>
              <a:off x="1905" y="75"/>
              <a:ext cx="426" cy="16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lang="zh-CN" altLang="en-US" sz="1600" b="1">
                  <a:latin typeface="Times New Roman" pitchFamily="18" charset="0"/>
                </a:rPr>
                <a:t>用户</a:t>
              </a:r>
            </a:p>
          </p:txBody>
        </p:sp>
        <p:sp>
          <p:nvSpPr>
            <p:cNvPr id="31764" name="Rectangle 20"/>
            <p:cNvSpPr>
              <a:spLocks noChangeArrowheads="1"/>
            </p:cNvSpPr>
            <p:nvPr/>
          </p:nvSpPr>
          <p:spPr bwMode="auto">
            <a:xfrm>
              <a:off x="947" y="10"/>
              <a:ext cx="414" cy="20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lang="zh-CN" altLang="en-US" sz="1600" b="1">
                  <a:latin typeface="Times New Roman" pitchFamily="18" charset="0"/>
                </a:rPr>
                <a:t>用户</a:t>
              </a:r>
            </a:p>
          </p:txBody>
        </p:sp>
        <p:sp>
          <p:nvSpPr>
            <p:cNvPr id="31765" name="Rectangle 21"/>
            <p:cNvSpPr>
              <a:spLocks noChangeArrowheads="1"/>
            </p:cNvSpPr>
            <p:nvPr/>
          </p:nvSpPr>
          <p:spPr bwMode="auto">
            <a:xfrm>
              <a:off x="0" y="0"/>
              <a:ext cx="505" cy="16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80000"/>
                </a:lnSpc>
              </a:pPr>
              <a:r>
                <a:rPr lang="zh-CN" altLang="en-US" sz="1600" b="1">
                  <a:latin typeface="Times New Roman" pitchFamily="18" charset="0"/>
                </a:rPr>
                <a:t>用户</a:t>
              </a:r>
            </a:p>
          </p:txBody>
        </p:sp>
        <p:sp>
          <p:nvSpPr>
            <p:cNvPr id="31766" name="Rectangle 22"/>
            <p:cNvSpPr>
              <a:spLocks noChangeArrowheads="1"/>
            </p:cNvSpPr>
            <p:nvPr/>
          </p:nvSpPr>
          <p:spPr bwMode="auto">
            <a:xfrm>
              <a:off x="862" y="2796"/>
              <a:ext cx="86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Times New Roman" pitchFamily="18" charset="0"/>
                </a:rPr>
                <a:t>     </a:t>
              </a:r>
              <a:r>
                <a:rPr lang="en-US" altLang="zh-CN" sz="1800" b="1">
                  <a:latin typeface="Times New Roman" pitchFamily="18" charset="0"/>
                </a:rPr>
                <a:t>DBS</a:t>
              </a:r>
            </a:p>
          </p:txBody>
        </p:sp>
      </p:grpSp>
      <p:sp>
        <p:nvSpPr>
          <p:cNvPr id="23" name="Rectangle 2"/>
          <p:cNvSpPr txBox="1">
            <a:spLocks noChangeArrowheads="1"/>
          </p:cNvSpPr>
          <p:nvPr/>
        </p:nvSpPr>
        <p:spPr bwMode="auto">
          <a:xfrm>
            <a:off x="1187624" y="123478"/>
            <a:ext cx="6768752" cy="6482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ea typeface="隶书" pitchFamily="49" charset="-122"/>
              </a:rPr>
              <a:t>基本概念四：数据库系统</a:t>
            </a:r>
            <a:endParaRPr lang="zh-CN" altLang="en-US" sz="3200" dirty="0">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椭圆 3"/>
          <p:cNvSpPr/>
          <p:nvPr/>
        </p:nvSpPr>
        <p:spPr>
          <a:xfrm>
            <a:off x="3059832" y="698070"/>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2</a:t>
            </a:r>
            <a:endParaRPr lang="zh-CN" altLang="en-US" sz="3200" dirty="0"/>
          </a:p>
        </p:txBody>
      </p:sp>
      <p:sp>
        <p:nvSpPr>
          <p:cNvPr id="2" name="TextBox 1"/>
          <p:cNvSpPr txBox="1"/>
          <p:nvPr/>
        </p:nvSpPr>
        <p:spPr>
          <a:xfrm>
            <a:off x="3707904" y="687348"/>
            <a:ext cx="3312368" cy="584775"/>
          </a:xfrm>
          <a:prstGeom prst="rect">
            <a:avLst/>
          </a:prstGeom>
          <a:noFill/>
        </p:spPr>
        <p:txBody>
          <a:bodyPr wrap="square" rtlCol="0">
            <a:spAutoFit/>
          </a:bodyPr>
          <a:lstStyle/>
          <a:p>
            <a:pPr marL="0" lvl="1"/>
            <a:r>
              <a:rPr lang="zh-CN" altLang="en-US" sz="3200" b="1" dirty="0">
                <a:latin typeface="+mn-ea"/>
                <a:ea typeface="+mn-ea"/>
              </a:rPr>
              <a:t>数据库系统</a:t>
            </a:r>
            <a:r>
              <a:rPr lang="zh-CN" altLang="en-US" sz="3200" b="1" dirty="0" smtClean="0">
                <a:latin typeface="+mn-ea"/>
                <a:ea typeface="+mn-ea"/>
              </a:rPr>
              <a:t>概述</a:t>
            </a:r>
            <a:endParaRPr lang="zh-CN" altLang="en-US" sz="2400" dirty="0">
              <a:latin typeface="+mn-ea"/>
              <a:ea typeface="+mn-ea"/>
            </a:endParaRPr>
          </a:p>
        </p:txBody>
      </p:sp>
      <p:sp>
        <p:nvSpPr>
          <p:cNvPr id="3" name="TextBox 2"/>
          <p:cNvSpPr txBox="1"/>
          <p:nvPr/>
        </p:nvSpPr>
        <p:spPr>
          <a:xfrm>
            <a:off x="3923928" y="1613353"/>
            <a:ext cx="3528392" cy="461665"/>
          </a:xfrm>
          <a:prstGeom prst="rect">
            <a:avLst/>
          </a:prstGeom>
          <a:noFill/>
        </p:spPr>
        <p:txBody>
          <a:bodyPr wrap="square" rtlCol="0">
            <a:spAutoFit/>
          </a:bodyPr>
          <a:lstStyle/>
          <a:p>
            <a:pPr marL="342900" indent="-342900">
              <a:buFont typeface="Wingdings" pitchFamily="2" charset="2"/>
              <a:buChar char="Ø"/>
            </a:pPr>
            <a:r>
              <a:rPr lang="zh-CN" altLang="en-US" sz="2400" dirty="0">
                <a:latin typeface="微软雅黑" pitchFamily="34" charset="-122"/>
                <a:ea typeface="微软雅黑" pitchFamily="34" charset="-122"/>
              </a:rPr>
              <a:t>四</a:t>
            </a:r>
            <a:r>
              <a:rPr lang="zh-CN" altLang="en-US" sz="2400" dirty="0" smtClean="0">
                <a:latin typeface="微软雅黑" pitchFamily="34" charset="-122"/>
                <a:ea typeface="微软雅黑" pitchFamily="34" charset="-122"/>
              </a:rPr>
              <a:t>个基本概念</a:t>
            </a:r>
            <a:endParaRPr lang="zh-CN" altLang="en-US" sz="2400" dirty="0">
              <a:latin typeface="微软雅黑" pitchFamily="34" charset="-122"/>
              <a:ea typeface="微软雅黑" pitchFamily="34" charset="-122"/>
            </a:endParaRPr>
          </a:p>
        </p:txBody>
      </p:sp>
      <p:sp>
        <p:nvSpPr>
          <p:cNvPr id="7" name="TextBox 6"/>
          <p:cNvSpPr txBox="1"/>
          <p:nvPr/>
        </p:nvSpPr>
        <p:spPr>
          <a:xfrm>
            <a:off x="4427984" y="2499742"/>
            <a:ext cx="4932040" cy="461665"/>
          </a:xfrm>
          <a:prstGeom prst="rect">
            <a:avLst/>
          </a:prstGeom>
          <a:noFill/>
        </p:spPr>
        <p:txBody>
          <a:bodyPr wrap="square" rtlCol="0">
            <a:spAutoFit/>
          </a:bodyPr>
          <a:lstStyle/>
          <a:p>
            <a:pPr marL="342900" indent="-342900">
              <a:buFont typeface="Wingdings" pitchFamily="2" charset="2"/>
              <a:buChar char="Ø"/>
            </a:pPr>
            <a:r>
              <a:rPr lang="zh-CN" altLang="en-US" sz="2400" dirty="0" smtClean="0">
                <a:solidFill>
                  <a:schemeClr val="accent3"/>
                </a:solidFill>
                <a:latin typeface="微软雅黑" pitchFamily="34" charset="-122"/>
                <a:ea typeface="微软雅黑" pitchFamily="34" charset="-122"/>
              </a:rPr>
              <a:t>数据库管理技术的产生和发展</a:t>
            </a:r>
            <a:endParaRPr lang="zh-CN" altLang="en-US" sz="2400" dirty="0">
              <a:solidFill>
                <a:schemeClr val="accent3"/>
              </a:solidFill>
              <a:latin typeface="微软雅黑" pitchFamily="34" charset="-122"/>
              <a:ea typeface="微软雅黑" pitchFamily="34" charset="-122"/>
            </a:endParaRPr>
          </a:p>
        </p:txBody>
      </p:sp>
      <p:sp>
        <p:nvSpPr>
          <p:cNvPr id="8" name="TextBox 7"/>
          <p:cNvSpPr txBox="1"/>
          <p:nvPr/>
        </p:nvSpPr>
        <p:spPr>
          <a:xfrm>
            <a:off x="4788024" y="3436441"/>
            <a:ext cx="3174913" cy="461665"/>
          </a:xfrm>
          <a:prstGeom prst="rect">
            <a:avLst/>
          </a:prstGeom>
          <a:noFill/>
        </p:spPr>
        <p:txBody>
          <a:bodyPr wrap="square" rtlCol="0">
            <a:spAutoFit/>
          </a:bodyPr>
          <a:lstStyle/>
          <a:p>
            <a:pPr marL="342900" indent="-342900">
              <a:buFont typeface="Wingdings" pitchFamily="2" charset="2"/>
              <a:buChar char="Ø"/>
            </a:pPr>
            <a:r>
              <a:rPr lang="zh-CN" altLang="en-US" sz="2400" dirty="0" smtClean="0">
                <a:latin typeface="微软雅黑" pitchFamily="34" charset="-122"/>
                <a:ea typeface="微软雅黑" pitchFamily="34" charset="-122"/>
              </a:rPr>
              <a:t>数据库系统的特点</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695131280"/>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1187624" y="195486"/>
            <a:ext cx="5472608" cy="5760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ea typeface="隶书" pitchFamily="49" charset="-122"/>
              </a:rPr>
              <a:t>数据管理技术的产生和发展</a:t>
            </a:r>
            <a:endParaRPr lang="zh-CN" altLang="en-US" dirty="0">
              <a:ea typeface="隶书" pitchFamily="49" charset="-122"/>
            </a:endParaRPr>
          </a:p>
        </p:txBody>
      </p:sp>
      <p:sp>
        <p:nvSpPr>
          <p:cNvPr id="33795" name="Rectangle 3"/>
          <p:cNvSpPr>
            <a:spLocks noGrp="1" noChangeArrowheads="1"/>
          </p:cNvSpPr>
          <p:nvPr>
            <p:ph idx="4294967295"/>
          </p:nvPr>
        </p:nvSpPr>
        <p:spPr>
          <a:xfrm>
            <a:off x="1403648" y="915566"/>
            <a:ext cx="7056784" cy="3888432"/>
          </a:xfrm>
        </p:spPr>
        <p:txBody>
          <a:bodyPr>
            <a:noAutofit/>
          </a:bodyPr>
          <a:lstStyle/>
          <a:p>
            <a:pPr algn="just">
              <a:lnSpc>
                <a:spcPct val="150000"/>
              </a:lnSpc>
            </a:pPr>
            <a:r>
              <a:rPr lang="zh-CN" altLang="en-US" sz="2000" b="1" dirty="0">
                <a:latin typeface="+mj-ea"/>
                <a:ea typeface="+mj-ea"/>
              </a:rPr>
              <a:t>什么是数据管理</a:t>
            </a:r>
          </a:p>
          <a:p>
            <a:pPr algn="just">
              <a:lnSpc>
                <a:spcPct val="150000"/>
              </a:lnSpc>
              <a:buFont typeface="Wingdings" pitchFamily="2" charset="2"/>
              <a:buChar char="l"/>
            </a:pPr>
            <a:r>
              <a:rPr lang="zh-CN" altLang="en-US" sz="2000" dirty="0">
                <a:latin typeface="幼圆" pitchFamily="49" charset="-122"/>
                <a:ea typeface="幼圆" pitchFamily="49" charset="-122"/>
              </a:rPr>
              <a:t>对数据进行分类、组织、编码、存储、检索和维护</a:t>
            </a:r>
          </a:p>
          <a:p>
            <a:pPr algn="just">
              <a:lnSpc>
                <a:spcPct val="150000"/>
              </a:lnSpc>
              <a:buFont typeface="Wingdings" pitchFamily="2" charset="2"/>
              <a:buChar char="l"/>
            </a:pPr>
            <a:r>
              <a:rPr lang="zh-CN" altLang="en-US" sz="2000" dirty="0">
                <a:latin typeface="幼圆" pitchFamily="49" charset="-122"/>
                <a:ea typeface="幼圆" pitchFamily="49" charset="-122"/>
              </a:rPr>
              <a:t>数据处理的中心</a:t>
            </a:r>
            <a:r>
              <a:rPr lang="zh-CN" altLang="en-US" sz="2000" dirty="0" smtClean="0">
                <a:latin typeface="幼圆" pitchFamily="49" charset="-122"/>
                <a:ea typeface="幼圆" pitchFamily="49" charset="-122"/>
              </a:rPr>
              <a:t>问题</a:t>
            </a:r>
            <a:endParaRPr lang="zh-CN" altLang="en-US" sz="2000" b="1" dirty="0">
              <a:ea typeface="宋体" pitchFamily="2" charset="-122"/>
            </a:endParaRPr>
          </a:p>
          <a:p>
            <a:pPr algn="just">
              <a:lnSpc>
                <a:spcPct val="150000"/>
              </a:lnSpc>
            </a:pPr>
            <a:r>
              <a:rPr lang="zh-CN" altLang="en-US" sz="2000" b="1" dirty="0">
                <a:latin typeface="+mj-ea"/>
                <a:ea typeface="+mj-ea"/>
              </a:rPr>
              <a:t>数据管理技术的发展过程</a:t>
            </a:r>
          </a:p>
          <a:p>
            <a:pPr algn="just">
              <a:lnSpc>
                <a:spcPct val="150000"/>
              </a:lnSpc>
              <a:buFont typeface="Wingdings" pitchFamily="2" charset="2"/>
              <a:buChar char="l"/>
            </a:pPr>
            <a:r>
              <a:rPr lang="zh-CN" altLang="en-US" sz="2000" dirty="0">
                <a:latin typeface="幼圆" pitchFamily="49" charset="-122"/>
                <a:ea typeface="幼圆" pitchFamily="49" charset="-122"/>
              </a:rPr>
              <a:t>人工管理阶段</a:t>
            </a:r>
            <a:r>
              <a:rPr lang="en-US" altLang="zh-CN" sz="2000" dirty="0">
                <a:latin typeface="幼圆" pitchFamily="49" charset="-122"/>
                <a:ea typeface="幼圆" pitchFamily="49" charset="-122"/>
              </a:rPr>
              <a:t>(20</a:t>
            </a:r>
            <a:r>
              <a:rPr lang="zh-CN" altLang="en-US" sz="2000" dirty="0">
                <a:latin typeface="幼圆" pitchFamily="49" charset="-122"/>
                <a:ea typeface="幼圆" pitchFamily="49" charset="-122"/>
              </a:rPr>
              <a:t>世纪</a:t>
            </a:r>
            <a:r>
              <a:rPr lang="en-US" altLang="zh-CN" sz="2000" dirty="0">
                <a:latin typeface="幼圆" pitchFamily="49" charset="-122"/>
                <a:ea typeface="幼圆" pitchFamily="49" charset="-122"/>
              </a:rPr>
              <a:t>40</a:t>
            </a:r>
            <a:r>
              <a:rPr lang="zh-CN" altLang="en-US" sz="2000" dirty="0">
                <a:latin typeface="幼圆" pitchFamily="49" charset="-122"/>
                <a:ea typeface="幼圆" pitchFamily="49" charset="-122"/>
              </a:rPr>
              <a:t>年代中</a:t>
            </a:r>
            <a:r>
              <a:rPr lang="en-US" altLang="zh-CN" sz="2000" dirty="0">
                <a:latin typeface="幼圆" pitchFamily="49" charset="-122"/>
                <a:ea typeface="幼圆" pitchFamily="49" charset="-122"/>
              </a:rPr>
              <a:t>--50</a:t>
            </a:r>
            <a:r>
              <a:rPr lang="zh-CN" altLang="en-US" sz="2000" dirty="0">
                <a:latin typeface="幼圆" pitchFamily="49" charset="-122"/>
                <a:ea typeface="幼圆" pitchFamily="49" charset="-122"/>
              </a:rPr>
              <a:t>年代中</a:t>
            </a:r>
            <a:r>
              <a:rPr lang="en-US" altLang="zh-CN" sz="2000" dirty="0">
                <a:latin typeface="幼圆" pitchFamily="49" charset="-122"/>
                <a:ea typeface="幼圆" pitchFamily="49" charset="-122"/>
              </a:rPr>
              <a:t>)</a:t>
            </a:r>
          </a:p>
          <a:p>
            <a:pPr marL="457200" indent="-457200" algn="just">
              <a:lnSpc>
                <a:spcPct val="150000"/>
              </a:lnSpc>
              <a:buFont typeface="Wingdings" pitchFamily="2" charset="2"/>
              <a:buChar char="l"/>
            </a:pPr>
            <a:r>
              <a:rPr lang="zh-CN" altLang="en-US" sz="2000" dirty="0">
                <a:latin typeface="幼圆" pitchFamily="49" charset="-122"/>
                <a:ea typeface="幼圆" pitchFamily="49" charset="-122"/>
              </a:rPr>
              <a:t>文件系统阶段</a:t>
            </a:r>
            <a:r>
              <a:rPr lang="en-US" altLang="zh-CN" sz="2000" dirty="0">
                <a:latin typeface="幼圆" pitchFamily="49" charset="-122"/>
                <a:ea typeface="幼圆" pitchFamily="49" charset="-122"/>
              </a:rPr>
              <a:t>(20</a:t>
            </a:r>
            <a:r>
              <a:rPr lang="zh-CN" altLang="en-US" sz="2000" dirty="0">
                <a:latin typeface="幼圆" pitchFamily="49" charset="-122"/>
                <a:ea typeface="幼圆" pitchFamily="49" charset="-122"/>
              </a:rPr>
              <a:t>世纪</a:t>
            </a:r>
            <a:r>
              <a:rPr lang="en-US" altLang="zh-CN" sz="2000" dirty="0">
                <a:latin typeface="幼圆" pitchFamily="49" charset="-122"/>
                <a:ea typeface="幼圆" pitchFamily="49" charset="-122"/>
              </a:rPr>
              <a:t>50</a:t>
            </a:r>
            <a:r>
              <a:rPr lang="zh-CN" altLang="en-US" sz="2000" dirty="0">
                <a:latin typeface="幼圆" pitchFamily="49" charset="-122"/>
                <a:ea typeface="幼圆" pitchFamily="49" charset="-122"/>
              </a:rPr>
              <a:t>年代末</a:t>
            </a:r>
            <a:r>
              <a:rPr lang="en-US" altLang="zh-CN" sz="2000" dirty="0">
                <a:latin typeface="幼圆" pitchFamily="49" charset="-122"/>
                <a:ea typeface="幼圆" pitchFamily="49" charset="-122"/>
              </a:rPr>
              <a:t>--60</a:t>
            </a:r>
            <a:r>
              <a:rPr lang="zh-CN" altLang="en-US" sz="2000" dirty="0">
                <a:latin typeface="幼圆" pitchFamily="49" charset="-122"/>
                <a:ea typeface="幼圆" pitchFamily="49" charset="-122"/>
              </a:rPr>
              <a:t>年代中</a:t>
            </a:r>
            <a:r>
              <a:rPr lang="en-US" altLang="zh-CN" sz="2000" dirty="0">
                <a:latin typeface="幼圆" pitchFamily="49" charset="-122"/>
                <a:ea typeface="幼圆" pitchFamily="49" charset="-122"/>
              </a:rPr>
              <a:t>)</a:t>
            </a:r>
          </a:p>
          <a:p>
            <a:pPr algn="just">
              <a:lnSpc>
                <a:spcPct val="150000"/>
              </a:lnSpc>
              <a:buFont typeface="Wingdings" pitchFamily="2" charset="2"/>
              <a:buChar char="l"/>
            </a:pPr>
            <a:r>
              <a:rPr lang="zh-CN" altLang="en-US" sz="2000" dirty="0">
                <a:latin typeface="幼圆" pitchFamily="49" charset="-122"/>
                <a:ea typeface="幼圆" pitchFamily="49" charset="-122"/>
              </a:rPr>
              <a:t>数据库系统阶段</a:t>
            </a:r>
            <a:r>
              <a:rPr lang="en-US" altLang="zh-CN" sz="2000" dirty="0">
                <a:latin typeface="幼圆" pitchFamily="49" charset="-122"/>
                <a:ea typeface="幼圆" pitchFamily="49" charset="-122"/>
              </a:rPr>
              <a:t>(20</a:t>
            </a:r>
            <a:r>
              <a:rPr lang="zh-CN" altLang="en-US" sz="2000" dirty="0">
                <a:latin typeface="幼圆" pitchFamily="49" charset="-122"/>
                <a:ea typeface="幼圆" pitchFamily="49" charset="-122"/>
              </a:rPr>
              <a:t>世纪</a:t>
            </a:r>
            <a:r>
              <a:rPr lang="en-US" altLang="zh-CN" sz="2000" dirty="0">
                <a:latin typeface="幼圆" pitchFamily="49" charset="-122"/>
                <a:ea typeface="幼圆" pitchFamily="49" charset="-122"/>
              </a:rPr>
              <a:t>60</a:t>
            </a:r>
            <a:r>
              <a:rPr lang="zh-CN" altLang="en-US" sz="2000" dirty="0">
                <a:latin typeface="幼圆" pitchFamily="49" charset="-122"/>
                <a:ea typeface="幼圆" pitchFamily="49" charset="-122"/>
              </a:rPr>
              <a:t>年代末</a:t>
            </a:r>
            <a:r>
              <a:rPr lang="en-US" altLang="zh-CN" sz="2000" dirty="0">
                <a:latin typeface="幼圆" pitchFamily="49" charset="-122"/>
                <a:ea typeface="幼圆" pitchFamily="49" charset="-122"/>
              </a:rPr>
              <a:t>--</a:t>
            </a:r>
            <a:r>
              <a:rPr lang="zh-CN" altLang="en-US" sz="2000" dirty="0">
                <a:latin typeface="幼圆" pitchFamily="49" charset="-122"/>
                <a:ea typeface="幼圆" pitchFamily="49" charset="-122"/>
              </a:rPr>
              <a:t>现在</a:t>
            </a:r>
            <a:r>
              <a:rPr lang="en-US" altLang="zh-CN" sz="2000" dirty="0">
                <a:latin typeface="幼圆" pitchFamily="49" charset="-122"/>
                <a:ea typeface="幼圆" pitchFamily="49"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0" dur="500"/>
                                        <p:tgtEl>
                                          <p:spTgt spid="337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3" dur="500"/>
                                        <p:tgtEl>
                                          <p:spTgt spid="3379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8" dur="500"/>
                                        <p:tgtEl>
                                          <p:spTgt spid="3379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1" dur="500"/>
                                        <p:tgtEl>
                                          <p:spTgt spid="3379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24" dur="500"/>
                                        <p:tgtEl>
                                          <p:spTgt spid="3379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27"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bwMode="auto">
          <a:xfrm>
            <a:off x="1187624" y="123478"/>
            <a:ext cx="2808312" cy="630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smtClean="0">
                <a:latin typeface="隶书" pitchFamily="49" charset="-122"/>
                <a:ea typeface="隶书" pitchFamily="49" charset="-122"/>
              </a:rPr>
              <a:t>人工</a:t>
            </a:r>
            <a:r>
              <a:rPr lang="zh-CN" altLang="en-US" sz="3200" dirty="0">
                <a:latin typeface="隶书" pitchFamily="49" charset="-122"/>
                <a:ea typeface="隶书" pitchFamily="49" charset="-122"/>
              </a:rPr>
              <a:t>管理</a:t>
            </a:r>
            <a:r>
              <a:rPr lang="zh-CN" altLang="en-US" sz="3200" dirty="0" smtClean="0">
                <a:latin typeface="隶书" pitchFamily="49" charset="-122"/>
                <a:ea typeface="隶书" pitchFamily="49" charset="-122"/>
              </a:rPr>
              <a:t>阶段</a:t>
            </a:r>
            <a:endParaRPr lang="zh-CN" altLang="en-US" sz="3200" dirty="0">
              <a:latin typeface="隶书" pitchFamily="49" charset="-122"/>
              <a:ea typeface="隶书" pitchFamily="49" charset="-122"/>
            </a:endParaRPr>
          </a:p>
        </p:txBody>
      </p:sp>
      <p:sp>
        <p:nvSpPr>
          <p:cNvPr id="35843" name="Rectangle 3"/>
          <p:cNvSpPr>
            <a:spLocks noGrp="1" noChangeArrowheads="1"/>
          </p:cNvSpPr>
          <p:nvPr>
            <p:ph idx="4294967295"/>
          </p:nvPr>
        </p:nvSpPr>
        <p:spPr>
          <a:xfrm>
            <a:off x="1455737" y="987574"/>
            <a:ext cx="6572647" cy="3960440"/>
          </a:xfrm>
        </p:spPr>
        <p:txBody>
          <a:bodyPr>
            <a:normAutofit/>
          </a:bodyPr>
          <a:lstStyle/>
          <a:p>
            <a:pPr>
              <a:lnSpc>
                <a:spcPct val="130000"/>
              </a:lnSpc>
            </a:pPr>
            <a:r>
              <a:rPr lang="zh-CN" altLang="en-US" sz="2000" b="1" dirty="0">
                <a:latin typeface="+mj-ea"/>
                <a:ea typeface="+mj-ea"/>
              </a:rPr>
              <a:t>时期</a:t>
            </a:r>
          </a:p>
          <a:p>
            <a:pPr lvl="1">
              <a:lnSpc>
                <a:spcPct val="130000"/>
              </a:lnSpc>
            </a:pPr>
            <a:r>
              <a:rPr lang="en-US" altLang="zh-CN" sz="2000" b="1" dirty="0">
                <a:latin typeface="幼圆" pitchFamily="49" charset="-122"/>
                <a:ea typeface="幼圆" pitchFamily="49" charset="-122"/>
              </a:rPr>
              <a:t>20</a:t>
            </a:r>
            <a:r>
              <a:rPr lang="zh-CN" altLang="en-US" sz="2000" b="1" dirty="0">
                <a:latin typeface="幼圆" pitchFamily="49" charset="-122"/>
                <a:ea typeface="幼圆" pitchFamily="49" charset="-122"/>
              </a:rPr>
              <a:t>世纪</a:t>
            </a:r>
            <a:r>
              <a:rPr lang="en-US" altLang="zh-CN" sz="2000" b="1" dirty="0">
                <a:latin typeface="幼圆" pitchFamily="49" charset="-122"/>
                <a:ea typeface="幼圆" pitchFamily="49" charset="-122"/>
              </a:rPr>
              <a:t>40</a:t>
            </a:r>
            <a:r>
              <a:rPr lang="zh-CN" altLang="en-US" sz="2000" b="1" dirty="0">
                <a:latin typeface="幼圆" pitchFamily="49" charset="-122"/>
                <a:ea typeface="幼圆" pitchFamily="49" charset="-122"/>
              </a:rPr>
              <a:t>年代中</a:t>
            </a:r>
            <a:r>
              <a:rPr lang="en-US" altLang="zh-CN" sz="2000" b="1" dirty="0">
                <a:latin typeface="幼圆" pitchFamily="49" charset="-122"/>
                <a:ea typeface="幼圆" pitchFamily="49" charset="-122"/>
              </a:rPr>
              <a:t>--50</a:t>
            </a:r>
            <a:r>
              <a:rPr lang="zh-CN" altLang="en-US" sz="2000" b="1" dirty="0">
                <a:latin typeface="幼圆" pitchFamily="49" charset="-122"/>
                <a:ea typeface="幼圆" pitchFamily="49" charset="-122"/>
              </a:rPr>
              <a:t>年代中</a:t>
            </a:r>
          </a:p>
          <a:p>
            <a:pPr>
              <a:lnSpc>
                <a:spcPct val="150000"/>
              </a:lnSpc>
            </a:pPr>
            <a:r>
              <a:rPr lang="zh-CN" altLang="en-US" sz="2000" b="1" dirty="0">
                <a:latin typeface="微软雅黑" pitchFamily="34" charset="-122"/>
                <a:ea typeface="微软雅黑" pitchFamily="34" charset="-122"/>
              </a:rPr>
              <a:t>产生的背景</a:t>
            </a:r>
          </a:p>
          <a:p>
            <a:pPr lvl="1">
              <a:lnSpc>
                <a:spcPct val="130000"/>
              </a:lnSpc>
            </a:pPr>
            <a:r>
              <a:rPr lang="zh-CN" altLang="en-US" sz="2000" b="1" dirty="0">
                <a:latin typeface="幼圆" pitchFamily="49" charset="-122"/>
                <a:ea typeface="幼圆" pitchFamily="49" charset="-122"/>
              </a:rPr>
              <a:t>应用需求	科学计算	</a:t>
            </a:r>
          </a:p>
          <a:p>
            <a:pPr lvl="1">
              <a:lnSpc>
                <a:spcPct val="130000"/>
              </a:lnSpc>
            </a:pPr>
            <a:r>
              <a:rPr lang="zh-CN" altLang="en-US" sz="2000" b="1" dirty="0">
                <a:latin typeface="幼圆" pitchFamily="49" charset="-122"/>
                <a:ea typeface="幼圆" pitchFamily="49" charset="-122"/>
              </a:rPr>
              <a:t>硬件水平	无直接存取存储设备</a:t>
            </a:r>
          </a:p>
          <a:p>
            <a:pPr lvl="1">
              <a:lnSpc>
                <a:spcPct val="130000"/>
              </a:lnSpc>
            </a:pPr>
            <a:r>
              <a:rPr lang="zh-CN" altLang="en-US" sz="2000" b="1" dirty="0">
                <a:latin typeface="幼圆" pitchFamily="49" charset="-122"/>
                <a:ea typeface="幼圆" pitchFamily="49" charset="-122"/>
              </a:rPr>
              <a:t>软件水平	没有操作系统	</a:t>
            </a:r>
          </a:p>
          <a:p>
            <a:pPr lvl="1">
              <a:lnSpc>
                <a:spcPct val="130000"/>
              </a:lnSpc>
            </a:pPr>
            <a:r>
              <a:rPr lang="zh-CN" altLang="en-US" sz="2000" b="1" dirty="0">
                <a:latin typeface="幼圆" pitchFamily="49" charset="-122"/>
                <a:ea typeface="幼圆" pitchFamily="49" charset="-122"/>
              </a:rPr>
              <a:t>处理方式	批处理</a:t>
            </a:r>
            <a:r>
              <a:rPr lang="zh-CN" altLang="en-US" sz="2000" dirty="0">
                <a:latin typeface="幼圆" pitchFamily="49" charset="-122"/>
                <a:ea typeface="幼圆" pitchFamily="49"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9832" y="987574"/>
            <a:ext cx="5688632" cy="2308324"/>
          </a:xfrm>
          <a:prstGeom prst="rect">
            <a:avLst/>
          </a:prstGeom>
        </p:spPr>
        <p:txBody>
          <a:bodyPr wrap="square">
            <a:spAutoFit/>
          </a:bodyPr>
          <a:lstStyle/>
          <a:p>
            <a:pPr marL="914400" lvl="1" indent="-457200">
              <a:lnSpc>
                <a:spcPct val="150000"/>
              </a:lnSpc>
              <a:buFont typeface="Wingdings" pitchFamily="2" charset="2"/>
              <a:buChar char="l"/>
            </a:pPr>
            <a:r>
              <a:rPr lang="en-US" altLang="zh-CN" sz="3200" b="1" dirty="0" smtClean="0"/>
              <a:t>  </a:t>
            </a:r>
            <a:r>
              <a:rPr lang="en-US" altLang="zh-CN" sz="3200" b="1" dirty="0" err="1" smtClean="0"/>
              <a:t>MySql</a:t>
            </a:r>
            <a:r>
              <a:rPr lang="en-US" altLang="zh-CN" sz="3200" b="1" dirty="0" smtClean="0"/>
              <a:t> </a:t>
            </a:r>
          </a:p>
          <a:p>
            <a:pPr lvl="1">
              <a:lnSpc>
                <a:spcPct val="150000"/>
              </a:lnSpc>
            </a:pPr>
            <a:endParaRPr lang="en-US" altLang="zh-CN" sz="3200" b="1" dirty="0"/>
          </a:p>
          <a:p>
            <a:pPr marL="914400" lvl="1" indent="-457200">
              <a:lnSpc>
                <a:spcPct val="150000"/>
              </a:lnSpc>
              <a:buFont typeface="Wingdings" pitchFamily="2" charset="2"/>
              <a:buChar char="l"/>
            </a:pPr>
            <a:r>
              <a:rPr lang="zh-CN" altLang="en-US" sz="3200" b="1" dirty="0" smtClean="0"/>
              <a:t>  SQL </a:t>
            </a:r>
            <a:r>
              <a:rPr lang="zh-CN" altLang="en-US" sz="3200" b="1" dirty="0"/>
              <a:t>Server 20</a:t>
            </a:r>
            <a:r>
              <a:rPr lang="en-US" altLang="zh-CN" sz="3200" b="1" dirty="0" smtClean="0"/>
              <a:t>10  </a:t>
            </a:r>
            <a:r>
              <a:rPr lang="zh-CN" altLang="en-US" sz="3200" b="1" dirty="0" smtClean="0"/>
              <a:t>（*）</a:t>
            </a:r>
            <a:endParaRPr lang="en-US" altLang="zh-CN" sz="3200" b="1" dirty="0"/>
          </a:p>
        </p:txBody>
      </p:sp>
      <p:sp>
        <p:nvSpPr>
          <p:cNvPr id="5" name="TextBox 4"/>
          <p:cNvSpPr txBox="1"/>
          <p:nvPr/>
        </p:nvSpPr>
        <p:spPr>
          <a:xfrm>
            <a:off x="251520" y="195486"/>
            <a:ext cx="720080" cy="3046988"/>
          </a:xfrm>
          <a:prstGeom prst="rect">
            <a:avLst/>
          </a:prstGeom>
          <a:noFill/>
        </p:spPr>
        <p:txBody>
          <a:bodyPr wrap="square" rtlCol="0">
            <a:spAutoFit/>
          </a:bodyPr>
          <a:lstStyle/>
          <a:p>
            <a:pPr algn="ctr"/>
            <a:r>
              <a:rPr lang="zh-CN" alt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rPr>
              <a:t>实验软件</a:t>
            </a:r>
            <a:endParaRPr lang="zh-CN" alt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endParaRPr>
          </a:p>
        </p:txBody>
      </p:sp>
    </p:spTree>
    <p:extLst>
      <p:ext uri="{BB962C8B-B14F-4D97-AF65-F5344CB8AC3E}">
        <p14:creationId xmlns:p14="http://schemas.microsoft.com/office/powerpoint/2010/main" val="302683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4294967295"/>
          </p:nvPr>
        </p:nvSpPr>
        <p:spPr>
          <a:xfrm>
            <a:off x="1115616" y="987574"/>
            <a:ext cx="7920880" cy="4032448"/>
          </a:xfrm>
        </p:spPr>
        <p:txBody>
          <a:bodyPr>
            <a:noAutofit/>
          </a:bodyPr>
          <a:lstStyle/>
          <a:p>
            <a:r>
              <a:rPr lang="zh-CN" altLang="en-US" sz="2400" b="1" dirty="0" smtClean="0">
                <a:latin typeface="+mj-ea"/>
                <a:ea typeface="+mj-ea"/>
              </a:rPr>
              <a:t>特点：</a:t>
            </a:r>
            <a:endParaRPr lang="zh-CN" altLang="en-US" sz="2400" b="1" dirty="0">
              <a:latin typeface="+mj-ea"/>
              <a:ea typeface="+mj-ea"/>
            </a:endParaRPr>
          </a:p>
          <a:p>
            <a:pPr marL="819150" lvl="1" algn="just">
              <a:lnSpc>
                <a:spcPct val="140000"/>
              </a:lnSpc>
            </a:pPr>
            <a:r>
              <a:rPr lang="zh-CN" altLang="en-US" sz="2400" b="1" dirty="0">
                <a:latin typeface="幼圆" pitchFamily="49" charset="-122"/>
                <a:ea typeface="幼圆" pitchFamily="49" charset="-122"/>
              </a:rPr>
              <a:t>数据的管理者：</a:t>
            </a:r>
            <a:r>
              <a:rPr lang="zh-CN" altLang="en-US" sz="2400" dirty="0">
                <a:latin typeface="幼圆" pitchFamily="49" charset="-122"/>
                <a:ea typeface="幼圆" pitchFamily="49" charset="-122"/>
              </a:rPr>
              <a:t>用户（程序员），数据不保存</a:t>
            </a:r>
          </a:p>
          <a:p>
            <a:pPr marL="819150" lvl="1">
              <a:lnSpc>
                <a:spcPct val="140000"/>
              </a:lnSpc>
            </a:pPr>
            <a:r>
              <a:rPr lang="zh-CN" altLang="en-US" sz="2400" b="1" dirty="0">
                <a:latin typeface="幼圆" pitchFamily="49" charset="-122"/>
                <a:ea typeface="幼圆" pitchFamily="49" charset="-122"/>
              </a:rPr>
              <a:t>数据面向的对象：</a:t>
            </a:r>
            <a:r>
              <a:rPr lang="zh-CN" altLang="en-US" sz="2400" dirty="0">
                <a:latin typeface="幼圆" pitchFamily="49" charset="-122"/>
                <a:ea typeface="幼圆" pitchFamily="49" charset="-122"/>
              </a:rPr>
              <a:t>某一应用程序   </a:t>
            </a:r>
          </a:p>
          <a:p>
            <a:pPr marL="819150" lvl="1">
              <a:lnSpc>
                <a:spcPct val="140000"/>
              </a:lnSpc>
            </a:pPr>
            <a:r>
              <a:rPr lang="zh-CN" altLang="en-US" sz="2400" b="1" dirty="0">
                <a:latin typeface="幼圆" pitchFamily="49" charset="-122"/>
                <a:ea typeface="幼圆" pitchFamily="49" charset="-122"/>
              </a:rPr>
              <a:t>数据的共享程度：</a:t>
            </a:r>
            <a:r>
              <a:rPr lang="zh-CN" altLang="en-US" sz="2400" dirty="0">
                <a:latin typeface="幼圆" pitchFamily="49" charset="-122"/>
                <a:ea typeface="幼圆" pitchFamily="49" charset="-122"/>
              </a:rPr>
              <a:t>无共享、冗余度极大</a:t>
            </a:r>
          </a:p>
          <a:p>
            <a:pPr marL="819150" lvl="1">
              <a:lnSpc>
                <a:spcPct val="140000"/>
              </a:lnSpc>
            </a:pPr>
            <a:r>
              <a:rPr lang="zh-CN" altLang="en-US" sz="2400" b="1" dirty="0">
                <a:latin typeface="幼圆" pitchFamily="49" charset="-122"/>
                <a:ea typeface="幼圆" pitchFamily="49" charset="-122"/>
              </a:rPr>
              <a:t>数据的独立性：</a:t>
            </a:r>
            <a:r>
              <a:rPr lang="zh-CN" altLang="en-US" sz="2400" dirty="0">
                <a:latin typeface="幼圆" pitchFamily="49" charset="-122"/>
                <a:ea typeface="幼圆" pitchFamily="49" charset="-122"/>
              </a:rPr>
              <a:t>不独立，完全依赖于程序</a:t>
            </a:r>
          </a:p>
          <a:p>
            <a:pPr marL="819150" lvl="1">
              <a:lnSpc>
                <a:spcPct val="140000"/>
              </a:lnSpc>
            </a:pPr>
            <a:r>
              <a:rPr lang="zh-CN" altLang="en-US" sz="2400" b="1" dirty="0">
                <a:latin typeface="幼圆" pitchFamily="49" charset="-122"/>
                <a:ea typeface="幼圆" pitchFamily="49" charset="-122"/>
              </a:rPr>
              <a:t>数据的结构化：</a:t>
            </a:r>
            <a:r>
              <a:rPr lang="zh-CN" altLang="en-US" sz="2400" dirty="0">
                <a:latin typeface="幼圆" pitchFamily="49" charset="-122"/>
                <a:ea typeface="幼圆" pitchFamily="49" charset="-122"/>
              </a:rPr>
              <a:t>无结构</a:t>
            </a:r>
          </a:p>
          <a:p>
            <a:pPr marL="819150" lvl="1">
              <a:lnSpc>
                <a:spcPct val="140000"/>
              </a:lnSpc>
            </a:pPr>
            <a:r>
              <a:rPr lang="zh-CN" altLang="en-US" sz="2400" b="1" dirty="0">
                <a:latin typeface="幼圆" pitchFamily="49" charset="-122"/>
                <a:ea typeface="幼圆" pitchFamily="49" charset="-122"/>
              </a:rPr>
              <a:t>数据控制能力：</a:t>
            </a:r>
            <a:r>
              <a:rPr lang="zh-CN" altLang="en-US" sz="2400" dirty="0">
                <a:latin typeface="幼圆" pitchFamily="49" charset="-122"/>
                <a:ea typeface="幼圆" pitchFamily="49" charset="-122"/>
              </a:rPr>
              <a:t>应用程序自己控制</a:t>
            </a:r>
          </a:p>
        </p:txBody>
      </p:sp>
      <p:sp>
        <p:nvSpPr>
          <p:cNvPr id="4" name="Rectangle 2"/>
          <p:cNvSpPr txBox="1">
            <a:spLocks noChangeArrowheads="1"/>
          </p:cNvSpPr>
          <p:nvPr/>
        </p:nvSpPr>
        <p:spPr bwMode="auto">
          <a:xfrm>
            <a:off x="1187624" y="123478"/>
            <a:ext cx="2808312" cy="6302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latin typeface="隶书" pitchFamily="49" charset="-122"/>
                <a:ea typeface="隶书" pitchFamily="49" charset="-122"/>
              </a:rPr>
              <a:t>人工管理阶段</a:t>
            </a:r>
            <a:endParaRPr lang="zh-CN" altLang="en-US" sz="3200"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bwMode="auto">
          <a:xfrm>
            <a:off x="1187624" y="123478"/>
            <a:ext cx="7056784" cy="7022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smtClean="0">
                <a:ea typeface="隶书" pitchFamily="49" charset="-122"/>
              </a:rPr>
              <a:t>人工阶段应用程序</a:t>
            </a:r>
            <a:r>
              <a:rPr lang="zh-CN" altLang="en-US" sz="3200" dirty="0">
                <a:ea typeface="隶书" pitchFamily="49" charset="-122"/>
              </a:rPr>
              <a:t>与数据的对应关系</a:t>
            </a:r>
          </a:p>
        </p:txBody>
      </p:sp>
      <p:sp>
        <p:nvSpPr>
          <p:cNvPr id="37891" name="Rectangle 3"/>
          <p:cNvSpPr>
            <a:spLocks noGrp="1" noChangeArrowheads="1"/>
          </p:cNvSpPr>
          <p:nvPr>
            <p:ph idx="4294967295"/>
          </p:nvPr>
        </p:nvSpPr>
        <p:spPr>
          <a:xfrm>
            <a:off x="1622425" y="825500"/>
            <a:ext cx="7521575" cy="2684463"/>
          </a:xfrm>
        </p:spPr>
        <p:txBody>
          <a:bodyPr/>
          <a:lstStyle/>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pPr>
              <a:buFont typeface="Wingdings" pitchFamily="2" charset="2"/>
              <a:buNone/>
            </a:pPr>
            <a:r>
              <a:rPr lang="zh-CN" altLang="en-US" dirty="0">
                <a:ea typeface="宋体" pitchFamily="2" charset="-122"/>
                <a:sym typeface="Webdings" pitchFamily="18" charset="2"/>
              </a:rPr>
              <a:t>  </a:t>
            </a:r>
          </a:p>
        </p:txBody>
      </p:sp>
      <p:grpSp>
        <p:nvGrpSpPr>
          <p:cNvPr id="37892" name="Group 4"/>
          <p:cNvGrpSpPr>
            <a:grpSpLocks/>
          </p:cNvGrpSpPr>
          <p:nvPr/>
        </p:nvGrpSpPr>
        <p:grpSpPr bwMode="auto">
          <a:xfrm>
            <a:off x="1835150" y="1365870"/>
            <a:ext cx="5105400" cy="2286000"/>
            <a:chOff x="0" y="0"/>
            <a:chExt cx="3216" cy="1920"/>
          </a:xfrm>
        </p:grpSpPr>
        <p:grpSp>
          <p:nvGrpSpPr>
            <p:cNvPr id="37893" name="Group 5"/>
            <p:cNvGrpSpPr>
              <a:grpSpLocks/>
            </p:cNvGrpSpPr>
            <p:nvPr/>
          </p:nvGrpSpPr>
          <p:grpSpPr bwMode="auto">
            <a:xfrm>
              <a:off x="0" y="0"/>
              <a:ext cx="3168" cy="816"/>
              <a:chOff x="0" y="0"/>
              <a:chExt cx="3570" cy="1256"/>
            </a:xfrm>
          </p:grpSpPr>
          <p:sp>
            <p:nvSpPr>
              <p:cNvPr id="37894" name="Text Box 6"/>
              <p:cNvSpPr txBox="1">
                <a:spLocks noChangeArrowheads="1"/>
              </p:cNvSpPr>
              <p:nvPr/>
            </p:nvSpPr>
            <p:spPr bwMode="auto">
              <a:xfrm>
                <a:off x="0" y="0"/>
                <a:ext cx="1260" cy="471"/>
              </a:xfrm>
              <a:prstGeom prst="rect">
                <a:avLst/>
              </a:prstGeom>
              <a:solidFill>
                <a:srgbClr val="FFFFFF"/>
              </a:solidFill>
              <a:ln w="9525">
                <a:solidFill>
                  <a:srgbClr val="000000"/>
                </a:solidFill>
                <a:miter lim="800000"/>
                <a:headEnd/>
                <a:tailEnd/>
              </a:ln>
            </p:spPr>
            <p:txBody>
              <a:bodyPr/>
              <a:lstStyle/>
              <a:p>
                <a:pPr algn="ctr"/>
                <a:r>
                  <a:rPr lang="zh-CN" altLang="en-US" sz="2400" b="1">
                    <a:latin typeface="Times New Roman" pitchFamily="18" charset="0"/>
                  </a:rPr>
                  <a:t>应用程序</a:t>
                </a:r>
                <a:r>
                  <a:rPr lang="en-US" altLang="zh-CN" sz="2400" b="1">
                    <a:latin typeface="Times New Roman" pitchFamily="18" charset="0"/>
                  </a:rPr>
                  <a:t>1</a:t>
                </a:r>
                <a:endParaRPr lang="en-US" altLang="zh-CN" sz="2800" b="1">
                  <a:latin typeface="Times New Roman" pitchFamily="18" charset="0"/>
                </a:endParaRPr>
              </a:p>
            </p:txBody>
          </p:sp>
          <p:sp>
            <p:nvSpPr>
              <p:cNvPr id="37895" name="Text Box 7"/>
              <p:cNvSpPr txBox="1">
                <a:spLocks noChangeArrowheads="1"/>
              </p:cNvSpPr>
              <p:nvPr/>
            </p:nvSpPr>
            <p:spPr bwMode="auto">
              <a:xfrm>
                <a:off x="2415" y="0"/>
                <a:ext cx="1155" cy="471"/>
              </a:xfrm>
              <a:prstGeom prst="rect">
                <a:avLst/>
              </a:prstGeom>
              <a:solidFill>
                <a:srgbClr val="FFFFFF"/>
              </a:solidFill>
              <a:ln w="9525">
                <a:solidFill>
                  <a:srgbClr val="000000"/>
                </a:solidFill>
                <a:miter lim="800000"/>
                <a:headEnd/>
                <a:tailEnd/>
              </a:ln>
            </p:spPr>
            <p:txBody>
              <a:bodyPr/>
              <a:lstStyle/>
              <a:p>
                <a:pPr algn="ctr"/>
                <a:r>
                  <a:rPr lang="zh-CN" altLang="en-US" sz="2400" b="1">
                    <a:latin typeface="Times New Roman" pitchFamily="18" charset="0"/>
                  </a:rPr>
                  <a:t>数据集</a:t>
                </a:r>
                <a:r>
                  <a:rPr lang="en-US" altLang="zh-CN" sz="2400" b="1">
                    <a:latin typeface="Times New Roman" pitchFamily="18" charset="0"/>
                  </a:rPr>
                  <a:t>1</a:t>
                </a:r>
              </a:p>
            </p:txBody>
          </p:sp>
          <p:sp>
            <p:nvSpPr>
              <p:cNvPr id="37896" name="Line 8"/>
              <p:cNvSpPr>
                <a:spLocks noChangeShapeType="1"/>
              </p:cNvSpPr>
              <p:nvPr/>
            </p:nvSpPr>
            <p:spPr bwMode="auto">
              <a:xfrm>
                <a:off x="1260" y="314"/>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7" name="Text Box 9"/>
              <p:cNvSpPr txBox="1">
                <a:spLocks noChangeArrowheads="1"/>
              </p:cNvSpPr>
              <p:nvPr/>
            </p:nvSpPr>
            <p:spPr bwMode="auto">
              <a:xfrm>
                <a:off x="0" y="785"/>
                <a:ext cx="1260" cy="471"/>
              </a:xfrm>
              <a:prstGeom prst="rect">
                <a:avLst/>
              </a:prstGeom>
              <a:solidFill>
                <a:srgbClr val="FFFFFF"/>
              </a:solidFill>
              <a:ln w="9525">
                <a:solidFill>
                  <a:srgbClr val="000000"/>
                </a:solidFill>
                <a:miter lim="800000"/>
                <a:headEnd/>
                <a:tailEnd/>
              </a:ln>
            </p:spPr>
            <p:txBody>
              <a:bodyPr/>
              <a:lstStyle/>
              <a:p>
                <a:pPr algn="just"/>
                <a:r>
                  <a:rPr lang="zh-CN" altLang="en-US" sz="2400" b="1">
                    <a:latin typeface="Times New Roman" pitchFamily="18" charset="0"/>
                  </a:rPr>
                  <a:t>应用程序</a:t>
                </a:r>
                <a:r>
                  <a:rPr lang="en-US" altLang="zh-CN" sz="2400" b="1">
                    <a:latin typeface="Times New Roman" pitchFamily="18" charset="0"/>
                  </a:rPr>
                  <a:t>2</a:t>
                </a:r>
                <a:endParaRPr lang="en-US" altLang="zh-CN" sz="1000">
                  <a:latin typeface="Times New Roman" pitchFamily="18" charset="0"/>
                </a:endParaRPr>
              </a:p>
            </p:txBody>
          </p:sp>
          <p:sp>
            <p:nvSpPr>
              <p:cNvPr id="37898" name="Text Box 10"/>
              <p:cNvSpPr txBox="1">
                <a:spLocks noChangeArrowheads="1"/>
              </p:cNvSpPr>
              <p:nvPr/>
            </p:nvSpPr>
            <p:spPr bwMode="auto">
              <a:xfrm>
                <a:off x="2415" y="785"/>
                <a:ext cx="1155" cy="471"/>
              </a:xfrm>
              <a:prstGeom prst="rect">
                <a:avLst/>
              </a:prstGeom>
              <a:solidFill>
                <a:srgbClr val="FFFFFF"/>
              </a:solidFill>
              <a:ln w="9525">
                <a:solidFill>
                  <a:srgbClr val="000000"/>
                </a:solidFill>
                <a:miter lim="800000"/>
                <a:headEnd/>
                <a:tailEnd/>
              </a:ln>
            </p:spPr>
            <p:txBody>
              <a:bodyPr/>
              <a:lstStyle/>
              <a:p>
                <a:pPr algn="ctr"/>
                <a:r>
                  <a:rPr lang="zh-CN" altLang="en-US" sz="2400" b="1">
                    <a:latin typeface="Times New Roman" pitchFamily="18" charset="0"/>
                  </a:rPr>
                  <a:t>数据集</a:t>
                </a:r>
                <a:r>
                  <a:rPr lang="en-US" altLang="zh-CN" sz="2400" b="1">
                    <a:latin typeface="Times New Roman" pitchFamily="18" charset="0"/>
                  </a:rPr>
                  <a:t>2</a:t>
                </a:r>
              </a:p>
            </p:txBody>
          </p:sp>
          <p:sp>
            <p:nvSpPr>
              <p:cNvPr id="37899" name="Line 11"/>
              <p:cNvSpPr>
                <a:spLocks noChangeShapeType="1"/>
              </p:cNvSpPr>
              <p:nvPr/>
            </p:nvSpPr>
            <p:spPr bwMode="auto">
              <a:xfrm>
                <a:off x="1260" y="1099"/>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00" name="Group 12"/>
            <p:cNvGrpSpPr>
              <a:grpSpLocks/>
            </p:cNvGrpSpPr>
            <p:nvPr/>
          </p:nvGrpSpPr>
          <p:grpSpPr bwMode="auto">
            <a:xfrm>
              <a:off x="0" y="1584"/>
              <a:ext cx="3216" cy="336"/>
              <a:chOff x="0" y="0"/>
              <a:chExt cx="3570" cy="471"/>
            </a:xfrm>
          </p:grpSpPr>
          <p:sp>
            <p:nvSpPr>
              <p:cNvPr id="37901" name="Text Box 13"/>
              <p:cNvSpPr txBox="1">
                <a:spLocks noChangeArrowheads="1"/>
              </p:cNvSpPr>
              <p:nvPr/>
            </p:nvSpPr>
            <p:spPr bwMode="auto">
              <a:xfrm>
                <a:off x="0" y="0"/>
                <a:ext cx="1260" cy="471"/>
              </a:xfrm>
              <a:prstGeom prst="rect">
                <a:avLst/>
              </a:prstGeom>
              <a:solidFill>
                <a:srgbClr val="FFFFFF"/>
              </a:solidFill>
              <a:ln w="9525">
                <a:solidFill>
                  <a:srgbClr val="000000"/>
                </a:solidFill>
                <a:miter lim="800000"/>
                <a:headEnd/>
                <a:tailEnd/>
              </a:ln>
            </p:spPr>
            <p:txBody>
              <a:bodyPr/>
              <a:lstStyle/>
              <a:p>
                <a:pPr algn="ctr"/>
                <a:r>
                  <a:rPr lang="zh-CN" altLang="en-US" sz="2400" b="1">
                    <a:latin typeface="Times New Roman" pitchFamily="18" charset="0"/>
                  </a:rPr>
                  <a:t>应用程序ｎ</a:t>
                </a:r>
              </a:p>
            </p:txBody>
          </p:sp>
          <p:sp>
            <p:nvSpPr>
              <p:cNvPr id="37902" name="Text Box 14"/>
              <p:cNvSpPr txBox="1">
                <a:spLocks noChangeArrowheads="1"/>
              </p:cNvSpPr>
              <p:nvPr/>
            </p:nvSpPr>
            <p:spPr bwMode="auto">
              <a:xfrm>
                <a:off x="2415" y="0"/>
                <a:ext cx="1155" cy="471"/>
              </a:xfrm>
              <a:prstGeom prst="rect">
                <a:avLst/>
              </a:prstGeom>
              <a:solidFill>
                <a:srgbClr val="FFFFFF"/>
              </a:solidFill>
              <a:ln w="9525">
                <a:solidFill>
                  <a:srgbClr val="000000"/>
                </a:solidFill>
                <a:miter lim="800000"/>
                <a:headEnd/>
                <a:tailEnd/>
              </a:ln>
            </p:spPr>
            <p:txBody>
              <a:bodyPr/>
              <a:lstStyle/>
              <a:p>
                <a:pPr algn="ctr"/>
                <a:r>
                  <a:rPr lang="zh-CN" altLang="en-US" sz="2400" b="1">
                    <a:latin typeface="Times New Roman" pitchFamily="18" charset="0"/>
                  </a:rPr>
                  <a:t>数据集</a:t>
                </a:r>
                <a:r>
                  <a:rPr lang="en-US" altLang="zh-CN" sz="2400" b="1">
                    <a:latin typeface="Times New Roman" pitchFamily="18" charset="0"/>
                  </a:rPr>
                  <a:t>n</a:t>
                </a:r>
              </a:p>
            </p:txBody>
          </p:sp>
          <p:sp>
            <p:nvSpPr>
              <p:cNvPr id="37903" name="Line 15"/>
              <p:cNvSpPr>
                <a:spLocks noChangeShapeType="1"/>
              </p:cNvSpPr>
              <p:nvPr/>
            </p:nvSpPr>
            <p:spPr bwMode="auto">
              <a:xfrm>
                <a:off x="1260" y="314"/>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4" name="Text Box 16"/>
            <p:cNvSpPr txBox="1">
              <a:spLocks noChangeArrowheads="1"/>
            </p:cNvSpPr>
            <p:nvPr/>
          </p:nvSpPr>
          <p:spPr bwMode="auto">
            <a:xfrm>
              <a:off x="236" y="1056"/>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b="1">
                  <a:latin typeface="Times New Roman" pitchFamily="18" charset="0"/>
                </a:rPr>
                <a:t>...…</a:t>
              </a:r>
            </a:p>
          </p:txBody>
        </p:sp>
        <p:sp>
          <p:nvSpPr>
            <p:cNvPr id="37905" name="Text Box 17"/>
            <p:cNvSpPr txBox="1">
              <a:spLocks noChangeArrowheads="1"/>
            </p:cNvSpPr>
            <p:nvPr/>
          </p:nvSpPr>
          <p:spPr bwMode="auto">
            <a:xfrm>
              <a:off x="2300" y="1056"/>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b="1">
                  <a:latin typeface="Times New Roman" pitchFamily="18" charset="0"/>
                </a:rPr>
                <a:t>...…</a:t>
              </a:r>
            </a:p>
          </p:txBody>
        </p:sp>
      </p:grpSp>
      <p:sp>
        <p:nvSpPr>
          <p:cNvPr id="37906" name="Text Box 18"/>
          <p:cNvSpPr txBox="1">
            <a:spLocks noChangeArrowheads="1"/>
          </p:cNvSpPr>
          <p:nvPr/>
        </p:nvSpPr>
        <p:spPr bwMode="auto">
          <a:xfrm>
            <a:off x="2462314" y="4155926"/>
            <a:ext cx="4378122"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sz="1600" b="1" dirty="0"/>
              <a:t>人工管理阶段应用程序与数据之间的对应关系</a:t>
            </a:r>
            <a:r>
              <a:rPr lang="zh-CN" altLang="en-US" sz="1800" b="1" dirty="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bwMode="auto">
          <a:xfrm>
            <a:off x="1187624" y="123478"/>
            <a:ext cx="3779912" cy="69274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smtClean="0">
                <a:latin typeface="隶书" pitchFamily="49" charset="-122"/>
                <a:ea typeface="隶书" pitchFamily="49" charset="-122"/>
              </a:rPr>
              <a:t>文件系统阶段</a:t>
            </a:r>
            <a:endParaRPr lang="zh-CN" altLang="en-US" sz="3200" dirty="0">
              <a:latin typeface="隶书" pitchFamily="49" charset="-122"/>
              <a:ea typeface="隶书" pitchFamily="49" charset="-122"/>
            </a:endParaRPr>
          </a:p>
        </p:txBody>
      </p:sp>
      <p:sp>
        <p:nvSpPr>
          <p:cNvPr id="38915" name="Rectangle 3"/>
          <p:cNvSpPr>
            <a:spLocks noGrp="1" noChangeArrowheads="1"/>
          </p:cNvSpPr>
          <p:nvPr>
            <p:ph idx="4294967295"/>
          </p:nvPr>
        </p:nvSpPr>
        <p:spPr>
          <a:xfrm>
            <a:off x="1331640" y="1059582"/>
            <a:ext cx="5112568" cy="3618904"/>
          </a:xfrm>
        </p:spPr>
        <p:txBody>
          <a:bodyPr>
            <a:normAutofit fontScale="92500" lnSpcReduction="20000"/>
          </a:bodyPr>
          <a:lstStyle/>
          <a:p>
            <a:pPr>
              <a:lnSpc>
                <a:spcPct val="130000"/>
              </a:lnSpc>
            </a:pPr>
            <a:r>
              <a:rPr lang="zh-CN" altLang="en-US" sz="2400" b="1" dirty="0">
                <a:latin typeface="+mj-ea"/>
                <a:ea typeface="+mj-ea"/>
              </a:rPr>
              <a:t>时期</a:t>
            </a:r>
          </a:p>
          <a:p>
            <a:pPr>
              <a:lnSpc>
                <a:spcPct val="130000"/>
              </a:lnSpc>
              <a:buFont typeface="Wingdings" pitchFamily="2" charset="2"/>
              <a:buChar char="Ø"/>
            </a:pPr>
            <a:r>
              <a:rPr lang="en-US" altLang="zh-CN" sz="2400" b="1" dirty="0">
                <a:ea typeface="宋体" pitchFamily="2" charset="-122"/>
              </a:rPr>
              <a:t>20</a:t>
            </a:r>
            <a:r>
              <a:rPr lang="zh-CN" altLang="en-US" sz="2400" b="1" dirty="0">
                <a:ea typeface="宋体" pitchFamily="2" charset="-122"/>
              </a:rPr>
              <a:t>世纪</a:t>
            </a:r>
            <a:r>
              <a:rPr lang="en-US" altLang="zh-CN" sz="2400" b="1" dirty="0">
                <a:ea typeface="宋体" pitchFamily="2" charset="-122"/>
              </a:rPr>
              <a:t>50</a:t>
            </a:r>
            <a:r>
              <a:rPr lang="zh-CN" altLang="en-US" sz="2400" b="1" dirty="0">
                <a:ea typeface="宋体" pitchFamily="2" charset="-122"/>
              </a:rPr>
              <a:t>年代末</a:t>
            </a:r>
            <a:r>
              <a:rPr lang="en-US" altLang="zh-CN" sz="2400" b="1" dirty="0">
                <a:ea typeface="宋体" pitchFamily="2" charset="-122"/>
              </a:rPr>
              <a:t>--60</a:t>
            </a:r>
            <a:r>
              <a:rPr lang="zh-CN" altLang="en-US" sz="2400" b="1" dirty="0">
                <a:ea typeface="宋体" pitchFamily="2" charset="-122"/>
              </a:rPr>
              <a:t>年代</a:t>
            </a:r>
            <a:r>
              <a:rPr lang="zh-CN" altLang="en-US" sz="2400" b="1" dirty="0" smtClean="0">
                <a:ea typeface="宋体" pitchFamily="2" charset="-122"/>
              </a:rPr>
              <a:t>中</a:t>
            </a:r>
            <a:endParaRPr lang="zh-CN" altLang="en-US" sz="2400" b="1" dirty="0">
              <a:ea typeface="宋体" pitchFamily="2" charset="-122"/>
            </a:endParaRPr>
          </a:p>
          <a:p>
            <a:pPr>
              <a:lnSpc>
                <a:spcPct val="130000"/>
              </a:lnSpc>
            </a:pPr>
            <a:r>
              <a:rPr lang="zh-CN" altLang="en-US" sz="2400" b="1" dirty="0">
                <a:latin typeface="+mj-ea"/>
                <a:ea typeface="+mj-ea"/>
              </a:rPr>
              <a:t>产生的背景</a:t>
            </a:r>
          </a:p>
          <a:p>
            <a:pPr>
              <a:lnSpc>
                <a:spcPct val="130000"/>
              </a:lnSpc>
              <a:buFont typeface="Wingdings" pitchFamily="2" charset="2"/>
              <a:buChar char="Ø"/>
            </a:pPr>
            <a:r>
              <a:rPr lang="zh-CN" altLang="en-US" sz="2400" b="1" dirty="0">
                <a:ea typeface="宋体" pitchFamily="2" charset="-122"/>
              </a:rPr>
              <a:t>应用需求	科学计算、管理	</a:t>
            </a:r>
          </a:p>
          <a:p>
            <a:pPr>
              <a:lnSpc>
                <a:spcPct val="130000"/>
              </a:lnSpc>
              <a:buFont typeface="Wingdings" pitchFamily="2" charset="2"/>
              <a:buChar char="Ø"/>
            </a:pPr>
            <a:r>
              <a:rPr lang="zh-CN" altLang="en-US" sz="2400" b="1" dirty="0">
                <a:ea typeface="宋体" pitchFamily="2" charset="-122"/>
              </a:rPr>
              <a:t>硬件水平	磁盘、磁鼓	</a:t>
            </a:r>
          </a:p>
          <a:p>
            <a:pPr>
              <a:lnSpc>
                <a:spcPct val="130000"/>
              </a:lnSpc>
              <a:buFont typeface="Wingdings" pitchFamily="2" charset="2"/>
              <a:buChar char="Ø"/>
            </a:pPr>
            <a:r>
              <a:rPr lang="zh-CN" altLang="en-US" sz="2400" b="1" dirty="0">
                <a:ea typeface="宋体" pitchFamily="2" charset="-122"/>
              </a:rPr>
              <a:t>软件水平	有文件系统	</a:t>
            </a:r>
          </a:p>
          <a:p>
            <a:pPr>
              <a:lnSpc>
                <a:spcPct val="130000"/>
              </a:lnSpc>
              <a:buFont typeface="Wingdings" pitchFamily="2" charset="2"/>
              <a:buChar char="Ø"/>
            </a:pPr>
            <a:r>
              <a:rPr lang="zh-CN" altLang="en-US" sz="2400" b="1" dirty="0">
                <a:ea typeface="宋体" pitchFamily="2" charset="-122"/>
              </a:rPr>
              <a:t>处理方式	联机实时处理、批处理</a:t>
            </a:r>
            <a:r>
              <a:rPr lang="zh-CN" altLang="en-US" b="1" dirty="0">
                <a:ea typeface="宋体" pitchFamily="2" charset="-122"/>
              </a:rPr>
              <a:t>	</a:t>
            </a:r>
            <a:endParaRPr lang="zh-CN" altLang="en-US"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bwMode="auto">
          <a:xfrm>
            <a:off x="1259632" y="123478"/>
            <a:ext cx="5112568" cy="5760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a:ea typeface="隶书" pitchFamily="49" charset="-122"/>
              </a:rPr>
              <a:t>文件系统中数据的结构</a:t>
            </a:r>
          </a:p>
        </p:txBody>
      </p:sp>
      <p:sp>
        <p:nvSpPr>
          <p:cNvPr id="40963" name="Rectangle 3"/>
          <p:cNvSpPr>
            <a:spLocks noGrp="1" noChangeArrowheads="1"/>
          </p:cNvSpPr>
          <p:nvPr>
            <p:ph idx="4294967295"/>
          </p:nvPr>
        </p:nvSpPr>
        <p:spPr>
          <a:xfrm>
            <a:off x="971600" y="843558"/>
            <a:ext cx="8173218" cy="4049365"/>
          </a:xfrm>
        </p:spPr>
        <p:txBody>
          <a:bodyPr>
            <a:noAutofit/>
          </a:bodyPr>
          <a:lstStyle/>
          <a:p>
            <a:pPr>
              <a:lnSpc>
                <a:spcPct val="140000"/>
              </a:lnSpc>
              <a:buFont typeface="Wingdings" pitchFamily="2" charset="2"/>
              <a:buChar char="Ø"/>
            </a:pPr>
            <a:r>
              <a:rPr lang="zh-CN" altLang="en-US" sz="2000" b="1" dirty="0">
                <a:latin typeface="幼圆" panose="02010509060101010101" pitchFamily="49" charset="-122"/>
                <a:ea typeface="幼圆" panose="02010509060101010101" pitchFamily="49" charset="-122"/>
              </a:rPr>
              <a:t>记录内有结构;</a:t>
            </a:r>
          </a:p>
          <a:p>
            <a:pPr>
              <a:lnSpc>
                <a:spcPct val="140000"/>
              </a:lnSpc>
              <a:buFont typeface="Wingdings" pitchFamily="2" charset="2"/>
              <a:buChar char="Ø"/>
            </a:pPr>
            <a:r>
              <a:rPr lang="zh-CN" altLang="en-US" sz="2000" b="1" dirty="0">
                <a:latin typeface="幼圆" panose="02010509060101010101" pitchFamily="49" charset="-122"/>
                <a:ea typeface="幼圆" panose="02010509060101010101" pitchFamily="49" charset="-122"/>
              </a:rPr>
              <a:t>数据的结构是靠程序定义和解释的</a:t>
            </a:r>
            <a:r>
              <a:rPr lang="zh-CN" altLang="en-US" sz="2000" b="1" dirty="0" smtClean="0">
                <a:latin typeface="幼圆" panose="02010509060101010101" pitchFamily="49" charset="-122"/>
                <a:ea typeface="幼圆" panose="02010509060101010101" pitchFamily="49" charset="-122"/>
              </a:rPr>
              <a:t>;</a:t>
            </a:r>
            <a:endParaRPr lang="zh-CN" altLang="en-US" sz="2000" b="1" dirty="0">
              <a:latin typeface="幼圆" panose="02010509060101010101" pitchFamily="49" charset="-122"/>
              <a:ea typeface="幼圆" panose="02010509060101010101" pitchFamily="49" charset="-122"/>
            </a:endParaRPr>
          </a:p>
          <a:p>
            <a:pPr>
              <a:lnSpc>
                <a:spcPct val="140000"/>
              </a:lnSpc>
              <a:buFont typeface="Wingdings" pitchFamily="2" charset="2"/>
              <a:buChar char="Ø"/>
            </a:pPr>
            <a:r>
              <a:rPr lang="zh-CN" altLang="en-US" sz="2000" b="1" dirty="0">
                <a:latin typeface="幼圆" panose="02010509060101010101" pitchFamily="49" charset="-122"/>
                <a:ea typeface="幼圆" panose="02010509060101010101" pitchFamily="49" charset="-122"/>
              </a:rPr>
              <a:t>数据只能是定长的;</a:t>
            </a:r>
          </a:p>
          <a:p>
            <a:pPr marL="0" lvl="1" indent="0">
              <a:lnSpc>
                <a:spcPct val="140000"/>
              </a:lnSpc>
              <a:buNone/>
            </a:pPr>
            <a:r>
              <a:rPr lang="zh-CN" altLang="en-US" sz="1800" dirty="0" smtClean="0">
                <a:latin typeface="幼圆" panose="02010509060101010101" pitchFamily="49" charset="-122"/>
                <a:ea typeface="幼圆" panose="02010509060101010101" pitchFamily="49" charset="-122"/>
              </a:rPr>
              <a:t>   可以</a:t>
            </a:r>
            <a:r>
              <a:rPr lang="zh-CN" altLang="en-US" sz="1800" dirty="0">
                <a:latin typeface="幼圆" panose="02010509060101010101" pitchFamily="49" charset="-122"/>
                <a:ea typeface="幼圆" panose="02010509060101010101" pitchFamily="49" charset="-122"/>
              </a:rPr>
              <a:t>间接实现数据变长要求，但访问相应数据的应用程序复杂</a:t>
            </a:r>
            <a:r>
              <a:rPr lang="zh-CN" altLang="en-US" sz="1800" dirty="0" smtClean="0">
                <a:latin typeface="幼圆" panose="02010509060101010101" pitchFamily="49" charset="-122"/>
                <a:ea typeface="幼圆" panose="02010509060101010101" pitchFamily="49" charset="-122"/>
              </a:rPr>
              <a:t>了</a:t>
            </a:r>
            <a:endParaRPr lang="en-US" altLang="zh-CN" sz="1800" dirty="0" smtClean="0">
              <a:latin typeface="幼圆" panose="02010509060101010101" pitchFamily="49" charset="-122"/>
              <a:ea typeface="幼圆" panose="02010509060101010101" pitchFamily="49" charset="-122"/>
            </a:endParaRPr>
          </a:p>
          <a:p>
            <a:pPr>
              <a:lnSpc>
                <a:spcPct val="140000"/>
              </a:lnSpc>
              <a:buFont typeface="Wingdings" pitchFamily="2" charset="2"/>
              <a:buChar char="Ø"/>
            </a:pPr>
            <a:r>
              <a:rPr lang="zh-CN" altLang="en-US" sz="2000" b="1" dirty="0">
                <a:latin typeface="幼圆" panose="02010509060101010101" pitchFamily="49" charset="-122"/>
                <a:ea typeface="幼圆" panose="02010509060101010101" pitchFamily="49" charset="-122"/>
              </a:rPr>
              <a:t>数据的共享性差，冗余度大；</a:t>
            </a:r>
          </a:p>
          <a:p>
            <a:pPr>
              <a:lnSpc>
                <a:spcPct val="140000"/>
              </a:lnSpc>
              <a:buFont typeface="Wingdings" pitchFamily="2" charset="2"/>
              <a:buChar char="Ø"/>
            </a:pPr>
            <a:r>
              <a:rPr lang="zh-CN" altLang="en-US" sz="2000" b="1" dirty="0">
                <a:latin typeface="幼圆" panose="02010509060101010101" pitchFamily="49" charset="-122"/>
                <a:ea typeface="幼圆" panose="02010509060101010101" pitchFamily="49" charset="-122"/>
              </a:rPr>
              <a:t>文件间是独立的，因此数据整体无结构</a:t>
            </a:r>
            <a:r>
              <a:rPr lang="zh-CN" altLang="en-US" sz="2000" b="1" dirty="0" smtClean="0">
                <a:latin typeface="幼圆" panose="02010509060101010101" pitchFamily="49" charset="-122"/>
                <a:ea typeface="幼圆" panose="02010509060101010101" pitchFamily="49" charset="-122"/>
              </a:rPr>
              <a:t>;</a:t>
            </a:r>
            <a:endParaRPr lang="zh-CN" altLang="en-US" sz="2000" b="1" dirty="0">
              <a:latin typeface="幼圆" panose="02010509060101010101" pitchFamily="49" charset="-122"/>
              <a:ea typeface="幼圆" panose="02010509060101010101" pitchFamily="49" charset="-122"/>
            </a:endParaRPr>
          </a:p>
          <a:p>
            <a:pPr marL="0" lvl="1" indent="0">
              <a:lnSpc>
                <a:spcPct val="140000"/>
              </a:lnSpc>
              <a:buNone/>
            </a:pPr>
            <a:r>
              <a:rPr lang="zh-CN" altLang="en-US" sz="1800" dirty="0" smtClean="0">
                <a:latin typeface="幼圆" panose="02010509060101010101" pitchFamily="49" charset="-122"/>
                <a:ea typeface="幼圆" panose="02010509060101010101" pitchFamily="49" charset="-122"/>
              </a:rPr>
              <a:t>   可以</a:t>
            </a:r>
            <a:r>
              <a:rPr lang="zh-CN" altLang="en-US" sz="1800" dirty="0">
                <a:latin typeface="幼圆" panose="02010509060101010101" pitchFamily="49" charset="-122"/>
                <a:ea typeface="幼圆" panose="02010509060101010101" pitchFamily="49" charset="-122"/>
              </a:rPr>
              <a:t>间接实现数据整体的有结构，但必须在应用程序中对描述数据间的联系</a:t>
            </a:r>
          </a:p>
          <a:p>
            <a:pPr>
              <a:lnSpc>
                <a:spcPct val="140000"/>
              </a:lnSpc>
              <a:buFont typeface="Wingdings" pitchFamily="2" charset="2"/>
              <a:buChar char="Ø"/>
            </a:pPr>
            <a:r>
              <a:rPr lang="zh-CN" altLang="en-US" sz="2000" b="1" dirty="0">
                <a:latin typeface="幼圆" panose="02010509060101010101" pitchFamily="49" charset="-122"/>
                <a:ea typeface="幼圆" panose="02010509060101010101" pitchFamily="49" charset="-122"/>
              </a:rPr>
              <a:t>数据的最小存取单位是记录。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bwMode="auto">
          <a:xfrm>
            <a:off x="1214264" y="231329"/>
            <a:ext cx="7020272" cy="468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dirty="0">
                <a:ea typeface="隶书" pitchFamily="49" charset="-122"/>
              </a:rPr>
              <a:t>文件系统</a:t>
            </a:r>
            <a:r>
              <a:rPr lang="zh-CN" altLang="en-US" sz="2800" dirty="0" smtClean="0">
                <a:ea typeface="隶书" pitchFamily="49" charset="-122"/>
              </a:rPr>
              <a:t>阶段应用程序</a:t>
            </a:r>
            <a:r>
              <a:rPr lang="zh-CN" altLang="en-US" sz="2800" dirty="0">
                <a:ea typeface="隶书" pitchFamily="49" charset="-122"/>
              </a:rPr>
              <a:t>与数据的对应关系</a:t>
            </a:r>
          </a:p>
        </p:txBody>
      </p:sp>
      <p:grpSp>
        <p:nvGrpSpPr>
          <p:cNvPr id="39939" name="Group 3"/>
          <p:cNvGrpSpPr>
            <a:grpSpLocks/>
          </p:cNvGrpSpPr>
          <p:nvPr/>
        </p:nvGrpSpPr>
        <p:grpSpPr bwMode="auto">
          <a:xfrm>
            <a:off x="2051053" y="1505159"/>
            <a:ext cx="4608513" cy="2484835"/>
            <a:chOff x="0" y="0"/>
            <a:chExt cx="2903" cy="2087"/>
          </a:xfrm>
        </p:grpSpPr>
        <p:sp>
          <p:nvSpPr>
            <p:cNvPr id="39940" name="Text Box 4"/>
            <p:cNvSpPr txBox="1">
              <a:spLocks noChangeArrowheads="1"/>
            </p:cNvSpPr>
            <p:nvPr/>
          </p:nvSpPr>
          <p:spPr bwMode="auto">
            <a:xfrm>
              <a:off x="0" y="0"/>
              <a:ext cx="968" cy="296"/>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应用程序１</a:t>
              </a:r>
            </a:p>
          </p:txBody>
        </p:sp>
        <p:sp>
          <p:nvSpPr>
            <p:cNvPr id="39941" name="Text Box 5"/>
            <p:cNvSpPr txBox="1">
              <a:spLocks noChangeArrowheads="1"/>
            </p:cNvSpPr>
            <p:nvPr/>
          </p:nvSpPr>
          <p:spPr bwMode="auto">
            <a:xfrm>
              <a:off x="2015" y="7"/>
              <a:ext cx="888" cy="296"/>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文件１</a:t>
              </a:r>
            </a:p>
          </p:txBody>
        </p:sp>
        <p:sp>
          <p:nvSpPr>
            <p:cNvPr id="39942" name="Line 6"/>
            <p:cNvSpPr>
              <a:spLocks noChangeShapeType="1"/>
            </p:cNvSpPr>
            <p:nvPr/>
          </p:nvSpPr>
          <p:spPr bwMode="auto">
            <a:xfrm>
              <a:off x="968" y="204"/>
              <a:ext cx="104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 name="Text Box 7"/>
            <p:cNvSpPr txBox="1">
              <a:spLocks noChangeArrowheads="1"/>
            </p:cNvSpPr>
            <p:nvPr/>
          </p:nvSpPr>
          <p:spPr bwMode="auto">
            <a:xfrm>
              <a:off x="0" y="500"/>
              <a:ext cx="968" cy="297"/>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应用程序２</a:t>
              </a:r>
            </a:p>
          </p:txBody>
        </p:sp>
        <p:sp>
          <p:nvSpPr>
            <p:cNvPr id="39944" name="Text Box 8"/>
            <p:cNvSpPr txBox="1">
              <a:spLocks noChangeArrowheads="1"/>
            </p:cNvSpPr>
            <p:nvPr/>
          </p:nvSpPr>
          <p:spPr bwMode="auto">
            <a:xfrm>
              <a:off x="2015" y="500"/>
              <a:ext cx="888" cy="297"/>
            </a:xfrm>
            <a:prstGeom prst="rect">
              <a:avLst/>
            </a:prstGeom>
            <a:solidFill>
              <a:srgbClr val="FFFFFF"/>
            </a:solidFill>
            <a:ln w="9525">
              <a:solidFill>
                <a:srgbClr val="000000"/>
              </a:solidFill>
              <a:miter lim="800000"/>
              <a:headEnd/>
              <a:tailEnd/>
            </a:ln>
          </p:spPr>
          <p:txBody>
            <a:bodyPr/>
            <a:lstStyle/>
            <a:p>
              <a:pPr algn="ctr"/>
              <a:r>
                <a:rPr lang="zh-CN" altLang="en-US" b="1">
                  <a:latin typeface="Times New Roman" pitchFamily="18" charset="0"/>
                </a:rPr>
                <a:t>文件</a:t>
              </a:r>
              <a:r>
                <a:rPr lang="en-US" altLang="zh-CN" b="1">
                  <a:latin typeface="Times New Roman" pitchFamily="18" charset="0"/>
                </a:rPr>
                <a:t>2</a:t>
              </a:r>
            </a:p>
          </p:txBody>
        </p:sp>
        <p:sp>
          <p:nvSpPr>
            <p:cNvPr id="39945" name="Line 9"/>
            <p:cNvSpPr>
              <a:spLocks noChangeShapeType="1"/>
            </p:cNvSpPr>
            <p:nvPr/>
          </p:nvSpPr>
          <p:spPr bwMode="auto">
            <a:xfrm>
              <a:off x="968" y="698"/>
              <a:ext cx="104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6" name="Text Box 10"/>
            <p:cNvSpPr txBox="1">
              <a:spLocks noChangeArrowheads="1"/>
            </p:cNvSpPr>
            <p:nvPr/>
          </p:nvSpPr>
          <p:spPr bwMode="auto">
            <a:xfrm>
              <a:off x="0" y="1791"/>
              <a:ext cx="968" cy="296"/>
            </a:xfrm>
            <a:prstGeom prst="rect">
              <a:avLst/>
            </a:prstGeom>
            <a:solidFill>
              <a:srgbClr val="FFFFFF"/>
            </a:solidFill>
            <a:ln w="9525">
              <a:solidFill>
                <a:srgbClr val="000000"/>
              </a:solidFill>
              <a:miter lim="800000"/>
              <a:headEnd/>
              <a:tailEnd/>
            </a:ln>
          </p:spPr>
          <p:txBody>
            <a:bodyPr/>
            <a:lstStyle/>
            <a:p>
              <a:pPr algn="just"/>
              <a:r>
                <a:rPr lang="zh-CN" altLang="en-US" b="1">
                  <a:latin typeface="Times New Roman" pitchFamily="18" charset="0"/>
                </a:rPr>
                <a:t>应用程序ｎ</a:t>
              </a:r>
              <a:endParaRPr lang="zh-CN" altLang="en-US">
                <a:latin typeface="Times New Roman" pitchFamily="18" charset="0"/>
              </a:endParaRPr>
            </a:p>
          </p:txBody>
        </p:sp>
        <p:sp>
          <p:nvSpPr>
            <p:cNvPr id="39947" name="Text Box 11"/>
            <p:cNvSpPr txBox="1">
              <a:spLocks noChangeArrowheads="1"/>
            </p:cNvSpPr>
            <p:nvPr/>
          </p:nvSpPr>
          <p:spPr bwMode="auto">
            <a:xfrm>
              <a:off x="2015" y="1788"/>
              <a:ext cx="879" cy="296"/>
            </a:xfrm>
            <a:prstGeom prst="rect">
              <a:avLst/>
            </a:prstGeom>
            <a:solidFill>
              <a:srgbClr val="FFFFFF"/>
            </a:solidFill>
            <a:ln w="9525">
              <a:solidFill>
                <a:srgbClr val="000000"/>
              </a:solidFill>
              <a:miter lim="800000"/>
              <a:headEnd/>
              <a:tailEnd/>
            </a:ln>
          </p:spPr>
          <p:txBody>
            <a:bodyPr/>
            <a:lstStyle/>
            <a:p>
              <a:pPr algn="ctr"/>
              <a:r>
                <a:rPr lang="zh-CN" altLang="en-US" b="1" dirty="0">
                  <a:latin typeface="Times New Roman" pitchFamily="18" charset="0"/>
                </a:rPr>
                <a:t>文件</a:t>
              </a:r>
              <a:r>
                <a:rPr lang="en-US" altLang="zh-CN" b="1" dirty="0">
                  <a:latin typeface="Times New Roman" pitchFamily="18" charset="0"/>
                </a:rPr>
                <a:t>n</a:t>
              </a:r>
            </a:p>
          </p:txBody>
        </p:sp>
        <p:sp>
          <p:nvSpPr>
            <p:cNvPr id="39948" name="Line 12"/>
            <p:cNvSpPr>
              <a:spLocks noChangeShapeType="1"/>
            </p:cNvSpPr>
            <p:nvPr/>
          </p:nvSpPr>
          <p:spPr bwMode="auto">
            <a:xfrm flipV="1">
              <a:off x="968" y="1985"/>
              <a:ext cx="1047" cy="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Oval 13"/>
            <p:cNvSpPr>
              <a:spLocks noChangeArrowheads="1"/>
            </p:cNvSpPr>
            <p:nvPr/>
          </p:nvSpPr>
          <p:spPr bwMode="auto">
            <a:xfrm>
              <a:off x="1130" y="993"/>
              <a:ext cx="781" cy="611"/>
            </a:xfrm>
            <a:prstGeom prst="ellipse">
              <a:avLst/>
            </a:prstGeom>
            <a:solidFill>
              <a:srgbClr val="FFFFFF"/>
            </a:solidFill>
            <a:ln w="9525">
              <a:solidFill>
                <a:srgbClr val="000000"/>
              </a:solidFill>
              <a:round/>
              <a:headEnd/>
              <a:tailEnd/>
            </a:ln>
          </p:spPr>
          <p:txBody>
            <a:bodyPr/>
            <a:lstStyle/>
            <a:p>
              <a:pPr algn="ctr"/>
              <a:r>
                <a:rPr lang="zh-CN" altLang="en-US" sz="1800" b="1" dirty="0">
                  <a:latin typeface="Times New Roman" pitchFamily="18" charset="0"/>
                </a:rPr>
                <a:t>存取方法</a:t>
              </a:r>
              <a:endParaRPr lang="zh-CN" altLang="en-US" sz="1800" dirty="0">
                <a:latin typeface="Times New Roman" pitchFamily="18" charset="0"/>
              </a:endParaRPr>
            </a:p>
          </p:txBody>
        </p:sp>
        <p:sp>
          <p:nvSpPr>
            <p:cNvPr id="39950" name="Line 14"/>
            <p:cNvSpPr>
              <a:spLocks noChangeShapeType="1"/>
            </p:cNvSpPr>
            <p:nvPr/>
          </p:nvSpPr>
          <p:spPr bwMode="auto">
            <a:xfrm>
              <a:off x="968" y="302"/>
              <a:ext cx="403" cy="6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15"/>
            <p:cNvSpPr>
              <a:spLocks noChangeShapeType="1"/>
            </p:cNvSpPr>
            <p:nvPr/>
          </p:nvSpPr>
          <p:spPr bwMode="auto">
            <a:xfrm flipH="1">
              <a:off x="1613" y="302"/>
              <a:ext cx="402" cy="6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16"/>
            <p:cNvSpPr>
              <a:spLocks noChangeShapeType="1"/>
            </p:cNvSpPr>
            <p:nvPr/>
          </p:nvSpPr>
          <p:spPr bwMode="auto">
            <a:xfrm>
              <a:off x="968" y="796"/>
              <a:ext cx="242" cy="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7"/>
            <p:cNvSpPr>
              <a:spLocks noChangeShapeType="1"/>
            </p:cNvSpPr>
            <p:nvPr/>
          </p:nvSpPr>
          <p:spPr bwMode="auto">
            <a:xfrm flipH="1">
              <a:off x="1773" y="796"/>
              <a:ext cx="242" cy="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未知"/>
            <p:cNvSpPr>
              <a:spLocks/>
            </p:cNvSpPr>
            <p:nvPr/>
          </p:nvSpPr>
          <p:spPr bwMode="auto">
            <a:xfrm>
              <a:off x="968" y="1552"/>
              <a:ext cx="317" cy="236"/>
            </a:xfrm>
            <a:custGeom>
              <a:avLst/>
              <a:gdLst>
                <a:gd name="T0" fmla="*/ 0 w 413"/>
                <a:gd name="T1" fmla="*/ 374 h 374"/>
                <a:gd name="T2" fmla="*/ 413 w 413"/>
                <a:gd name="T3" fmla="*/ 0 h 374"/>
              </a:gdLst>
              <a:ahLst/>
              <a:cxnLst>
                <a:cxn ang="0">
                  <a:pos x="T0" y="T1"/>
                </a:cxn>
                <a:cxn ang="0">
                  <a:pos x="T2" y="T3"/>
                </a:cxn>
              </a:cxnLst>
              <a:rect l="0" t="0" r="r" b="b"/>
              <a:pathLst>
                <a:path w="413" h="374">
                  <a:moveTo>
                    <a:pt x="0" y="374"/>
                  </a:moveTo>
                  <a:lnTo>
                    <a:pt x="413" y="0"/>
                  </a:lnTo>
                </a:path>
              </a:pathLst>
            </a:custGeom>
            <a:noFill/>
            <a:ln w="952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5" name="未知"/>
            <p:cNvSpPr>
              <a:spLocks/>
            </p:cNvSpPr>
            <p:nvPr/>
          </p:nvSpPr>
          <p:spPr bwMode="auto">
            <a:xfrm>
              <a:off x="1775" y="1543"/>
              <a:ext cx="241" cy="242"/>
            </a:xfrm>
            <a:custGeom>
              <a:avLst/>
              <a:gdLst>
                <a:gd name="T0" fmla="*/ 314 w 314"/>
                <a:gd name="T1" fmla="*/ 384 h 384"/>
                <a:gd name="T2" fmla="*/ 0 w 314"/>
                <a:gd name="T3" fmla="*/ 0 h 384"/>
              </a:gdLst>
              <a:ahLst/>
              <a:cxnLst>
                <a:cxn ang="0">
                  <a:pos x="T0" y="T1"/>
                </a:cxn>
                <a:cxn ang="0">
                  <a:pos x="T2" y="T3"/>
                </a:cxn>
              </a:cxnLst>
              <a:rect l="0" t="0" r="r" b="b"/>
              <a:pathLst>
                <a:path w="314" h="384">
                  <a:moveTo>
                    <a:pt x="314" y="384"/>
                  </a:moveTo>
                  <a:lnTo>
                    <a:pt x="0" y="0"/>
                  </a:lnTo>
                </a:path>
              </a:pathLst>
            </a:custGeom>
            <a:noFill/>
            <a:ln w="952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6" name="Text Box 20"/>
            <p:cNvSpPr txBox="1">
              <a:spLocks noChangeArrowheads="1"/>
            </p:cNvSpPr>
            <p:nvPr/>
          </p:nvSpPr>
          <p:spPr bwMode="auto">
            <a:xfrm>
              <a:off x="271" y="1063"/>
              <a:ext cx="310"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b="1">
                  <a:latin typeface="Times New Roman" pitchFamily="18" charset="0"/>
                </a:rPr>
                <a:t>...…</a:t>
              </a:r>
            </a:p>
          </p:txBody>
        </p:sp>
        <p:sp>
          <p:nvSpPr>
            <p:cNvPr id="39957" name="Text Box 21"/>
            <p:cNvSpPr txBox="1">
              <a:spLocks noChangeArrowheads="1"/>
            </p:cNvSpPr>
            <p:nvPr/>
          </p:nvSpPr>
          <p:spPr bwMode="auto">
            <a:xfrm>
              <a:off x="2308" y="1063"/>
              <a:ext cx="310"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b="1">
                  <a:latin typeface="Times New Roman" pitchFamily="18" charset="0"/>
                </a:rPr>
                <a:t>...…</a:t>
              </a:r>
            </a:p>
          </p:txBody>
        </p:sp>
      </p:grpSp>
      <p:sp>
        <p:nvSpPr>
          <p:cNvPr id="39958" name="Text Box 22"/>
          <p:cNvSpPr txBox="1">
            <a:spLocks noChangeArrowheads="1"/>
          </p:cNvSpPr>
          <p:nvPr/>
        </p:nvSpPr>
        <p:spPr bwMode="auto">
          <a:xfrm>
            <a:off x="2535339" y="4362658"/>
            <a:ext cx="4378122"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sz="1600" b="1"/>
              <a:t>文件系统阶段应用程序与数据之间的对应关系</a:t>
            </a:r>
            <a:r>
              <a:rPr lang="zh-CN" altLang="en-US" sz="1800" b="1"/>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bwMode="auto">
          <a:xfrm>
            <a:off x="1259632" y="123478"/>
            <a:ext cx="3347864" cy="620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smtClean="0">
                <a:ea typeface="隶书" pitchFamily="49" charset="-122"/>
              </a:rPr>
              <a:t>数据库系统</a:t>
            </a:r>
            <a:r>
              <a:rPr lang="zh-CN" altLang="en-US" sz="3200" dirty="0">
                <a:ea typeface="隶书" pitchFamily="49" charset="-122"/>
              </a:rPr>
              <a:t>阶段</a:t>
            </a:r>
          </a:p>
        </p:txBody>
      </p:sp>
      <p:sp>
        <p:nvSpPr>
          <p:cNvPr id="41987" name="Rectangle 3"/>
          <p:cNvSpPr>
            <a:spLocks noGrp="1" noChangeArrowheads="1"/>
          </p:cNvSpPr>
          <p:nvPr>
            <p:ph idx="4294967295"/>
          </p:nvPr>
        </p:nvSpPr>
        <p:spPr>
          <a:xfrm>
            <a:off x="1115616" y="843558"/>
            <a:ext cx="6984776" cy="4032448"/>
          </a:xfrm>
        </p:spPr>
        <p:txBody>
          <a:bodyPr>
            <a:normAutofit/>
          </a:bodyPr>
          <a:lstStyle/>
          <a:p>
            <a:pPr marL="457200" indent="-457200">
              <a:lnSpc>
                <a:spcPct val="150000"/>
              </a:lnSpc>
              <a:buFont typeface="Wingdings" panose="05000000000000000000" pitchFamily="2" charset="2"/>
              <a:buChar char="Ø"/>
            </a:pPr>
            <a:r>
              <a:rPr lang="zh-CN" altLang="en-US" sz="2800" b="1" dirty="0">
                <a:latin typeface="+mn-ea"/>
              </a:rPr>
              <a:t>时期</a:t>
            </a:r>
          </a:p>
          <a:p>
            <a:pPr lvl="1">
              <a:lnSpc>
                <a:spcPct val="150000"/>
              </a:lnSpc>
            </a:pPr>
            <a:r>
              <a:rPr lang="en-US" altLang="zh-CN" sz="2000" b="1" dirty="0">
                <a:latin typeface="幼圆" panose="02010509060101010101" pitchFamily="49" charset="-122"/>
                <a:ea typeface="幼圆" panose="02010509060101010101" pitchFamily="49" charset="-122"/>
              </a:rPr>
              <a:t>20</a:t>
            </a:r>
            <a:r>
              <a:rPr lang="zh-CN" altLang="en-US" sz="2000" b="1" dirty="0">
                <a:latin typeface="幼圆" panose="02010509060101010101" pitchFamily="49" charset="-122"/>
                <a:ea typeface="幼圆" panose="02010509060101010101" pitchFamily="49" charset="-122"/>
              </a:rPr>
              <a:t>世纪</a:t>
            </a:r>
            <a:r>
              <a:rPr lang="en-US" altLang="zh-CN" sz="2000" b="1" dirty="0">
                <a:latin typeface="幼圆" panose="02010509060101010101" pitchFamily="49" charset="-122"/>
                <a:ea typeface="幼圆" panose="02010509060101010101" pitchFamily="49" charset="-122"/>
              </a:rPr>
              <a:t>60</a:t>
            </a:r>
            <a:r>
              <a:rPr lang="zh-CN" altLang="en-US" sz="2000" b="1" dirty="0">
                <a:latin typeface="幼圆" panose="02010509060101010101" pitchFamily="49" charset="-122"/>
                <a:ea typeface="幼圆" panose="02010509060101010101" pitchFamily="49" charset="-122"/>
              </a:rPr>
              <a:t>年代末以来</a:t>
            </a:r>
          </a:p>
          <a:p>
            <a:pPr marL="457200" indent="-457200">
              <a:lnSpc>
                <a:spcPct val="150000"/>
              </a:lnSpc>
              <a:buFont typeface="Wingdings" panose="05000000000000000000" pitchFamily="2" charset="2"/>
              <a:buChar char="Ø"/>
            </a:pPr>
            <a:r>
              <a:rPr lang="zh-CN" altLang="en-US" sz="2800" dirty="0">
                <a:latin typeface="+mn-ea"/>
              </a:rPr>
              <a:t>产生的背景</a:t>
            </a:r>
          </a:p>
          <a:p>
            <a:pPr lvl="1">
              <a:lnSpc>
                <a:spcPct val="150000"/>
              </a:lnSpc>
            </a:pPr>
            <a:r>
              <a:rPr lang="zh-CN" altLang="en-US" sz="2000" b="1" dirty="0">
                <a:latin typeface="幼圆" panose="02010509060101010101" pitchFamily="49" charset="-122"/>
                <a:ea typeface="幼圆" panose="02010509060101010101" pitchFamily="49" charset="-122"/>
              </a:rPr>
              <a:t>应用背景	大规模管理	</a:t>
            </a:r>
          </a:p>
          <a:p>
            <a:pPr lvl="1">
              <a:lnSpc>
                <a:spcPct val="150000"/>
              </a:lnSpc>
            </a:pPr>
            <a:r>
              <a:rPr lang="zh-CN" altLang="en-US" sz="2000" b="1" dirty="0">
                <a:latin typeface="幼圆" panose="02010509060101010101" pitchFamily="49" charset="-122"/>
                <a:ea typeface="幼圆" panose="02010509060101010101" pitchFamily="49" charset="-122"/>
              </a:rPr>
              <a:t>硬件背景	大容量磁盘、磁盘阵列	</a:t>
            </a:r>
          </a:p>
          <a:p>
            <a:pPr lvl="1">
              <a:lnSpc>
                <a:spcPct val="150000"/>
              </a:lnSpc>
            </a:pPr>
            <a:r>
              <a:rPr lang="zh-CN" altLang="en-US" sz="2000" b="1" dirty="0">
                <a:latin typeface="幼圆" panose="02010509060101010101" pitchFamily="49" charset="-122"/>
                <a:ea typeface="幼圆" panose="02010509060101010101" pitchFamily="49" charset="-122"/>
              </a:rPr>
              <a:t>软件背景	有数据库管理系统	</a:t>
            </a:r>
          </a:p>
          <a:p>
            <a:pPr lvl="1">
              <a:lnSpc>
                <a:spcPct val="150000"/>
              </a:lnSpc>
            </a:pPr>
            <a:r>
              <a:rPr lang="zh-CN" altLang="en-US" sz="2000" b="1" dirty="0">
                <a:latin typeface="幼圆" panose="02010509060101010101" pitchFamily="49" charset="-122"/>
                <a:ea typeface="幼圆" panose="02010509060101010101" pitchFamily="49" charset="-122"/>
              </a:rPr>
              <a:t>处理方式	联机实时处理</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分布处理</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批处理</a:t>
            </a:r>
            <a:r>
              <a:rPr lang="zh-CN" altLang="en-US" dirty="0">
                <a:latin typeface="幼圆" panose="02010509060101010101" pitchFamily="49" charset="-122"/>
                <a:ea typeface="幼圆"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椭圆 3"/>
          <p:cNvSpPr/>
          <p:nvPr/>
        </p:nvSpPr>
        <p:spPr>
          <a:xfrm>
            <a:off x="3059832" y="698070"/>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2</a:t>
            </a:r>
            <a:endParaRPr lang="zh-CN" altLang="en-US" sz="3200" dirty="0"/>
          </a:p>
        </p:txBody>
      </p:sp>
      <p:sp>
        <p:nvSpPr>
          <p:cNvPr id="2" name="TextBox 1"/>
          <p:cNvSpPr txBox="1"/>
          <p:nvPr/>
        </p:nvSpPr>
        <p:spPr>
          <a:xfrm>
            <a:off x="3707904" y="687348"/>
            <a:ext cx="3312368" cy="584775"/>
          </a:xfrm>
          <a:prstGeom prst="rect">
            <a:avLst/>
          </a:prstGeom>
          <a:noFill/>
        </p:spPr>
        <p:txBody>
          <a:bodyPr wrap="square" rtlCol="0">
            <a:spAutoFit/>
          </a:bodyPr>
          <a:lstStyle/>
          <a:p>
            <a:pPr marL="0" lvl="1"/>
            <a:r>
              <a:rPr lang="zh-CN" altLang="en-US" sz="3200" b="1" dirty="0">
                <a:latin typeface="+mn-ea"/>
                <a:ea typeface="+mn-ea"/>
              </a:rPr>
              <a:t>数据库系统</a:t>
            </a:r>
            <a:r>
              <a:rPr lang="zh-CN" altLang="en-US" sz="3200" b="1" dirty="0" smtClean="0">
                <a:latin typeface="+mn-ea"/>
                <a:ea typeface="+mn-ea"/>
              </a:rPr>
              <a:t>概述</a:t>
            </a:r>
            <a:endParaRPr lang="zh-CN" altLang="en-US" sz="2400" dirty="0">
              <a:latin typeface="+mn-ea"/>
              <a:ea typeface="+mn-ea"/>
            </a:endParaRPr>
          </a:p>
        </p:txBody>
      </p:sp>
      <p:sp>
        <p:nvSpPr>
          <p:cNvPr id="3" name="TextBox 2"/>
          <p:cNvSpPr txBox="1"/>
          <p:nvPr/>
        </p:nvSpPr>
        <p:spPr>
          <a:xfrm>
            <a:off x="3923928" y="1613353"/>
            <a:ext cx="3528392" cy="461665"/>
          </a:xfrm>
          <a:prstGeom prst="rect">
            <a:avLst/>
          </a:prstGeom>
          <a:noFill/>
        </p:spPr>
        <p:txBody>
          <a:bodyPr wrap="square" rtlCol="0">
            <a:spAutoFit/>
          </a:bodyPr>
          <a:lstStyle/>
          <a:p>
            <a:pPr marL="342900" indent="-342900">
              <a:buFont typeface="Wingdings" pitchFamily="2" charset="2"/>
              <a:buChar char="Ø"/>
            </a:pPr>
            <a:r>
              <a:rPr lang="zh-CN" altLang="en-US" sz="2400" dirty="0">
                <a:latin typeface="微软雅黑" pitchFamily="34" charset="-122"/>
                <a:ea typeface="微软雅黑" pitchFamily="34" charset="-122"/>
              </a:rPr>
              <a:t>四</a:t>
            </a:r>
            <a:r>
              <a:rPr lang="zh-CN" altLang="en-US" sz="2400" dirty="0" smtClean="0">
                <a:latin typeface="微软雅黑" pitchFamily="34" charset="-122"/>
                <a:ea typeface="微软雅黑" pitchFamily="34" charset="-122"/>
              </a:rPr>
              <a:t>个基本概念</a:t>
            </a:r>
            <a:endParaRPr lang="zh-CN" altLang="en-US" sz="2400" dirty="0">
              <a:latin typeface="微软雅黑" pitchFamily="34" charset="-122"/>
              <a:ea typeface="微软雅黑" pitchFamily="34" charset="-122"/>
            </a:endParaRPr>
          </a:p>
        </p:txBody>
      </p:sp>
      <p:sp>
        <p:nvSpPr>
          <p:cNvPr id="7" name="TextBox 6"/>
          <p:cNvSpPr txBox="1"/>
          <p:nvPr/>
        </p:nvSpPr>
        <p:spPr>
          <a:xfrm>
            <a:off x="4427984" y="2499742"/>
            <a:ext cx="4932040" cy="461665"/>
          </a:xfrm>
          <a:prstGeom prst="rect">
            <a:avLst/>
          </a:prstGeom>
          <a:noFill/>
        </p:spPr>
        <p:txBody>
          <a:bodyPr wrap="square" rtlCol="0">
            <a:spAutoFit/>
          </a:bodyPr>
          <a:lstStyle/>
          <a:p>
            <a:pPr marL="342900" indent="-342900">
              <a:buFont typeface="Wingdings" pitchFamily="2" charset="2"/>
              <a:buChar char="Ø"/>
            </a:pPr>
            <a:r>
              <a:rPr lang="zh-CN" altLang="en-US" sz="2400" dirty="0" smtClean="0">
                <a:latin typeface="微软雅黑" pitchFamily="34" charset="-122"/>
                <a:ea typeface="微软雅黑" pitchFamily="34" charset="-122"/>
              </a:rPr>
              <a:t>数据库管理技术的产生和发展</a:t>
            </a:r>
            <a:endParaRPr lang="zh-CN" altLang="en-US" sz="2400" dirty="0">
              <a:latin typeface="微软雅黑" pitchFamily="34" charset="-122"/>
              <a:ea typeface="微软雅黑" pitchFamily="34" charset="-122"/>
            </a:endParaRPr>
          </a:p>
        </p:txBody>
      </p:sp>
      <p:sp>
        <p:nvSpPr>
          <p:cNvPr id="8" name="TextBox 7"/>
          <p:cNvSpPr txBox="1"/>
          <p:nvPr/>
        </p:nvSpPr>
        <p:spPr>
          <a:xfrm>
            <a:off x="4788024" y="3436441"/>
            <a:ext cx="3174913" cy="461665"/>
          </a:xfrm>
          <a:prstGeom prst="rect">
            <a:avLst/>
          </a:prstGeom>
          <a:noFill/>
        </p:spPr>
        <p:txBody>
          <a:bodyPr wrap="square" rtlCol="0">
            <a:spAutoFit/>
          </a:bodyPr>
          <a:lstStyle/>
          <a:p>
            <a:pPr marL="342900" indent="-342900">
              <a:buFont typeface="Wingdings" pitchFamily="2" charset="2"/>
              <a:buChar char="Ø"/>
            </a:pPr>
            <a:r>
              <a:rPr lang="zh-CN" altLang="en-US" sz="2400" dirty="0" smtClean="0">
                <a:solidFill>
                  <a:schemeClr val="accent3"/>
                </a:solidFill>
                <a:latin typeface="微软雅黑" pitchFamily="34" charset="-122"/>
                <a:ea typeface="微软雅黑" pitchFamily="34" charset="-122"/>
              </a:rPr>
              <a:t>数据库系统的特点</a:t>
            </a:r>
            <a:endParaRPr lang="zh-CN" altLang="en-US" sz="2400" dirty="0">
              <a:solidFill>
                <a:schemeClr val="accent3"/>
              </a:solidFill>
              <a:latin typeface="微软雅黑" pitchFamily="34" charset="-122"/>
              <a:ea typeface="微软雅黑" pitchFamily="34" charset="-122"/>
            </a:endParaRPr>
          </a:p>
        </p:txBody>
      </p:sp>
    </p:spTree>
    <p:extLst>
      <p:ext uri="{BB962C8B-B14F-4D97-AF65-F5344CB8AC3E}">
        <p14:creationId xmlns:p14="http://schemas.microsoft.com/office/powerpoint/2010/main" val="4052505409"/>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bwMode="auto">
          <a:xfrm>
            <a:off x="1259632" y="123478"/>
            <a:ext cx="4032448" cy="5555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smtClean="0">
                <a:ea typeface="隶书" pitchFamily="49" charset="-122"/>
              </a:rPr>
              <a:t>数据库系统</a:t>
            </a:r>
            <a:r>
              <a:rPr lang="zh-CN" altLang="en-US" sz="3200" dirty="0">
                <a:ea typeface="隶书" pitchFamily="49" charset="-122"/>
              </a:rPr>
              <a:t>的特点</a:t>
            </a:r>
          </a:p>
        </p:txBody>
      </p:sp>
      <p:sp>
        <p:nvSpPr>
          <p:cNvPr id="44035" name="Rectangle 3"/>
          <p:cNvSpPr>
            <a:spLocks noGrp="1" noChangeArrowheads="1"/>
          </p:cNvSpPr>
          <p:nvPr>
            <p:ph idx="4294967295"/>
          </p:nvPr>
        </p:nvSpPr>
        <p:spPr>
          <a:xfrm>
            <a:off x="1331640" y="1131590"/>
            <a:ext cx="6480175" cy="2592388"/>
          </a:xfrm>
        </p:spPr>
        <p:txBody>
          <a:bodyPr>
            <a:normAutofit fontScale="92500" lnSpcReduction="10000"/>
          </a:bodyPr>
          <a:lstStyle/>
          <a:p>
            <a:pPr>
              <a:lnSpc>
                <a:spcPct val="160000"/>
              </a:lnSpc>
            </a:pPr>
            <a:r>
              <a:rPr lang="zh-CN" altLang="en-US" sz="2600" b="1" dirty="0">
                <a:latin typeface="幼圆" panose="02010509060101010101" pitchFamily="49" charset="-122"/>
                <a:ea typeface="幼圆" panose="02010509060101010101" pitchFamily="49" charset="-122"/>
              </a:rPr>
              <a:t>数据结构化</a:t>
            </a:r>
          </a:p>
          <a:p>
            <a:pPr>
              <a:lnSpc>
                <a:spcPct val="160000"/>
              </a:lnSpc>
            </a:pPr>
            <a:r>
              <a:rPr lang="zh-CN" altLang="en-US" sz="2600" b="1" dirty="0">
                <a:latin typeface="幼圆" panose="02010509060101010101" pitchFamily="49" charset="-122"/>
                <a:ea typeface="幼圆" panose="02010509060101010101" pitchFamily="49" charset="-122"/>
              </a:rPr>
              <a:t>数据的共享性高，冗余度低，易扩充</a:t>
            </a:r>
          </a:p>
          <a:p>
            <a:pPr>
              <a:lnSpc>
                <a:spcPct val="160000"/>
              </a:lnSpc>
            </a:pPr>
            <a:r>
              <a:rPr lang="zh-CN" altLang="en-US" sz="2600" b="1" dirty="0">
                <a:latin typeface="幼圆" panose="02010509060101010101" pitchFamily="49" charset="-122"/>
                <a:ea typeface="幼圆" panose="02010509060101010101" pitchFamily="49" charset="-122"/>
              </a:rPr>
              <a:t>数据独立性高</a:t>
            </a:r>
          </a:p>
          <a:p>
            <a:pPr>
              <a:lnSpc>
                <a:spcPct val="160000"/>
              </a:lnSpc>
            </a:pPr>
            <a:r>
              <a:rPr lang="zh-CN" altLang="en-US" sz="2600" b="1" dirty="0">
                <a:latin typeface="幼圆" panose="02010509060101010101" pitchFamily="49" charset="-122"/>
                <a:ea typeface="幼圆" panose="02010509060101010101" pitchFamily="49" charset="-122"/>
              </a:rPr>
              <a:t>数据由</a:t>
            </a:r>
            <a:r>
              <a:rPr lang="en-US" altLang="zh-CN" sz="2600" b="1" dirty="0">
                <a:latin typeface="幼圆" panose="02010509060101010101" pitchFamily="49" charset="-122"/>
                <a:ea typeface="幼圆" panose="02010509060101010101" pitchFamily="49" charset="-122"/>
              </a:rPr>
              <a:t>DBMS</a:t>
            </a:r>
            <a:r>
              <a:rPr lang="zh-CN" altLang="en-US" sz="2600" b="1" dirty="0">
                <a:latin typeface="幼圆" panose="02010509060101010101" pitchFamily="49" charset="-122"/>
                <a:ea typeface="幼圆" panose="02010509060101010101" pitchFamily="49" charset="-122"/>
              </a:rPr>
              <a:t>统一管理和控制</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bwMode="auto">
          <a:xfrm>
            <a:off x="1187624" y="195288"/>
            <a:ext cx="5400675" cy="576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000" dirty="0" smtClean="0">
                <a:ea typeface="黑体" pitchFamily="2" charset="-122"/>
              </a:rPr>
              <a:t> 特点一：</a:t>
            </a:r>
            <a:r>
              <a:rPr lang="zh-CN" altLang="en-US" sz="3200" dirty="0" smtClean="0">
                <a:ea typeface="宋体" pitchFamily="2" charset="-122"/>
              </a:rPr>
              <a:t> </a:t>
            </a:r>
            <a:r>
              <a:rPr lang="zh-CN" altLang="en-US" sz="3200" dirty="0">
                <a:ea typeface="隶书" pitchFamily="49" charset="-122"/>
              </a:rPr>
              <a:t>数据结构化</a:t>
            </a:r>
          </a:p>
        </p:txBody>
      </p:sp>
      <p:sp>
        <p:nvSpPr>
          <p:cNvPr id="45059" name="Rectangle 3"/>
          <p:cNvSpPr>
            <a:spLocks noGrp="1" noChangeArrowheads="1"/>
          </p:cNvSpPr>
          <p:nvPr>
            <p:ph idx="4294967295"/>
          </p:nvPr>
        </p:nvSpPr>
        <p:spPr>
          <a:xfrm>
            <a:off x="1366838" y="771525"/>
            <a:ext cx="7777162" cy="4371975"/>
          </a:xfrm>
        </p:spPr>
        <p:txBody>
          <a:bodyPr>
            <a:noAutofit/>
          </a:bodyPr>
          <a:lstStyle/>
          <a:p>
            <a:pPr>
              <a:lnSpc>
                <a:spcPct val="150000"/>
              </a:lnSpc>
            </a:pPr>
            <a:r>
              <a:rPr lang="zh-CN" altLang="en-US" sz="2400" dirty="0">
                <a:latin typeface="+mj-ea"/>
                <a:ea typeface="+mj-ea"/>
              </a:rPr>
              <a:t>整体数据的结构化是数据库的主要特征之一    </a:t>
            </a:r>
          </a:p>
          <a:p>
            <a:pPr>
              <a:lnSpc>
                <a:spcPct val="150000"/>
              </a:lnSpc>
              <a:buFont typeface="Wingdings" pitchFamily="2" charset="2"/>
              <a:buChar char="Ø"/>
            </a:pPr>
            <a:r>
              <a:rPr lang="zh-CN" altLang="en-US" sz="2000" dirty="0">
                <a:latin typeface="+mj-ea"/>
                <a:ea typeface="+mj-ea"/>
              </a:rPr>
              <a:t>整体结构化</a:t>
            </a:r>
          </a:p>
          <a:p>
            <a:pPr lvl="1">
              <a:lnSpc>
                <a:spcPct val="150000"/>
              </a:lnSpc>
            </a:pPr>
            <a:r>
              <a:rPr lang="zh-CN" altLang="en-US" sz="2000" b="1" dirty="0">
                <a:latin typeface="幼圆" panose="02010509060101010101" pitchFamily="49" charset="-122"/>
                <a:ea typeface="幼圆" panose="02010509060101010101" pitchFamily="49" charset="-122"/>
              </a:rPr>
              <a:t>不再仅仅针对某一个应用，而是面向全组织</a:t>
            </a:r>
          </a:p>
          <a:p>
            <a:pPr lvl="1">
              <a:lnSpc>
                <a:spcPct val="150000"/>
              </a:lnSpc>
            </a:pPr>
            <a:r>
              <a:rPr lang="zh-CN" altLang="en-US" sz="2000" b="1" dirty="0">
                <a:latin typeface="幼圆" panose="02010509060101010101" pitchFamily="49" charset="-122"/>
                <a:ea typeface="幼圆" panose="02010509060101010101" pitchFamily="49" charset="-122"/>
              </a:rPr>
              <a:t>不仅数据内部结构化，整体是结构化的，数据之间具有</a:t>
            </a:r>
            <a:r>
              <a:rPr lang="zh-CN" altLang="en-US" sz="2000" b="1" dirty="0" smtClean="0">
                <a:latin typeface="幼圆" panose="02010509060101010101" pitchFamily="49" charset="-122"/>
                <a:ea typeface="幼圆" panose="02010509060101010101" pitchFamily="49" charset="-122"/>
              </a:rPr>
              <a:t>联系</a:t>
            </a:r>
            <a:endParaRPr lang="zh-CN" altLang="en-US" sz="2000" b="1" dirty="0">
              <a:latin typeface="幼圆" panose="02010509060101010101" pitchFamily="49" charset="-122"/>
              <a:ea typeface="幼圆" panose="02010509060101010101" pitchFamily="49" charset="-122"/>
            </a:endParaRPr>
          </a:p>
          <a:p>
            <a:pPr>
              <a:lnSpc>
                <a:spcPct val="200000"/>
              </a:lnSpc>
              <a:buFont typeface="Wingdings" pitchFamily="2" charset="2"/>
              <a:buChar char="Ø"/>
            </a:pPr>
            <a:r>
              <a:rPr lang="zh-CN" altLang="en-US" sz="2000" b="1" dirty="0">
                <a:latin typeface="+mj-ea"/>
                <a:ea typeface="+mj-ea"/>
              </a:rPr>
              <a:t>数据库中实现的是数据的真正结构化</a:t>
            </a:r>
          </a:p>
          <a:p>
            <a:pPr lvl="1">
              <a:lnSpc>
                <a:spcPct val="150000"/>
              </a:lnSpc>
            </a:pPr>
            <a:r>
              <a:rPr lang="zh-CN" altLang="en-US" sz="2000" b="1" dirty="0">
                <a:latin typeface="幼圆" panose="02010509060101010101" pitchFamily="49" charset="-122"/>
                <a:ea typeface="幼圆" panose="02010509060101010101" pitchFamily="49" charset="-122"/>
              </a:rPr>
              <a:t>数据的结构用数据模型描述，无需程序定义和解释</a:t>
            </a:r>
          </a:p>
          <a:p>
            <a:pPr lvl="1">
              <a:lnSpc>
                <a:spcPct val="150000"/>
              </a:lnSpc>
            </a:pPr>
            <a:r>
              <a:rPr lang="zh-CN" altLang="en-US" sz="2000" b="1" dirty="0">
                <a:latin typeface="幼圆" panose="02010509060101010101" pitchFamily="49" charset="-122"/>
                <a:ea typeface="幼圆" panose="02010509060101010101" pitchFamily="49" charset="-122"/>
              </a:rPr>
              <a:t>数据可以变长</a:t>
            </a:r>
          </a:p>
          <a:p>
            <a:pPr lvl="1">
              <a:lnSpc>
                <a:spcPct val="150000"/>
              </a:lnSpc>
            </a:pPr>
            <a:r>
              <a:rPr lang="zh-CN" altLang="en-US" sz="2000" b="1" dirty="0">
                <a:latin typeface="幼圆" panose="02010509060101010101" pitchFamily="49" charset="-122"/>
                <a:ea typeface="幼圆" panose="02010509060101010101" pitchFamily="49" charset="-122"/>
              </a:rPr>
              <a:t>数据的最小存取单位是数据项</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bwMode="auto">
          <a:xfrm>
            <a:off x="1115616" y="195486"/>
            <a:ext cx="7092280" cy="6480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000" dirty="0" smtClean="0">
                <a:ea typeface="黑体" pitchFamily="2" charset="-122"/>
              </a:rPr>
              <a:t>特</a:t>
            </a:r>
            <a:r>
              <a:rPr lang="zh-CN" altLang="en-US" sz="3000" dirty="0" smtClean="0">
                <a:latin typeface="黑体" pitchFamily="2" charset="-122"/>
                <a:ea typeface="黑体" pitchFamily="2" charset="-122"/>
              </a:rPr>
              <a:t>点二：</a:t>
            </a:r>
            <a:r>
              <a:rPr lang="zh-CN" altLang="en-US" sz="2800" dirty="0" smtClean="0">
                <a:ea typeface="隶书" pitchFamily="49" charset="-122"/>
              </a:rPr>
              <a:t>数据共享</a:t>
            </a:r>
            <a:r>
              <a:rPr lang="zh-CN" altLang="en-US" sz="2800" dirty="0">
                <a:ea typeface="隶书" pitchFamily="49" charset="-122"/>
              </a:rPr>
              <a:t>性高冗余度低易扩充</a:t>
            </a:r>
          </a:p>
        </p:txBody>
      </p:sp>
      <p:sp>
        <p:nvSpPr>
          <p:cNvPr id="46083" name="Rectangle 3"/>
          <p:cNvSpPr>
            <a:spLocks noGrp="1" noChangeArrowheads="1"/>
          </p:cNvSpPr>
          <p:nvPr>
            <p:ph idx="4294967295"/>
          </p:nvPr>
        </p:nvSpPr>
        <p:spPr>
          <a:xfrm>
            <a:off x="1187624" y="987574"/>
            <a:ext cx="7597154" cy="3744416"/>
          </a:xfrm>
        </p:spPr>
        <p:txBody>
          <a:bodyPr>
            <a:normAutofit fontScale="92500"/>
          </a:bodyPr>
          <a:lstStyle/>
          <a:p>
            <a:pPr>
              <a:lnSpc>
                <a:spcPct val="150000"/>
              </a:lnSpc>
            </a:pPr>
            <a:r>
              <a:rPr lang="zh-CN" altLang="en-US" sz="2400" b="1" dirty="0" smtClean="0">
                <a:latin typeface="幼圆" panose="02010509060101010101" pitchFamily="49" charset="-122"/>
                <a:ea typeface="幼圆" panose="02010509060101010101" pitchFamily="49" charset="-122"/>
              </a:rPr>
              <a:t>   数据库系统</a:t>
            </a:r>
            <a:r>
              <a:rPr lang="zh-CN" altLang="en-US" sz="2400" b="1" dirty="0">
                <a:latin typeface="幼圆" panose="02010509060101010101" pitchFamily="49" charset="-122"/>
                <a:ea typeface="幼圆" panose="02010509060101010101" pitchFamily="49" charset="-122"/>
              </a:rPr>
              <a:t>从整体角度看待和描述数据，数据面向</a:t>
            </a:r>
            <a:r>
              <a:rPr lang="zh-CN" altLang="en-US" sz="2400" b="1" dirty="0" smtClean="0">
                <a:latin typeface="幼圆" panose="02010509060101010101" pitchFamily="49" charset="-122"/>
                <a:ea typeface="幼圆" panose="02010509060101010101" pitchFamily="49" charset="-122"/>
              </a:rPr>
              <a:t>整个</a:t>
            </a:r>
            <a:endParaRPr lang="en-US" altLang="zh-CN" sz="2400" b="1" dirty="0" smtClean="0">
              <a:latin typeface="幼圆" panose="02010509060101010101" pitchFamily="49" charset="-122"/>
              <a:ea typeface="幼圆" panose="02010509060101010101" pitchFamily="49" charset="-122"/>
            </a:endParaRPr>
          </a:p>
          <a:p>
            <a:pPr>
              <a:lnSpc>
                <a:spcPct val="150000"/>
              </a:lnSpc>
            </a:pPr>
            <a:r>
              <a:rPr lang="zh-CN" altLang="en-US" sz="2400" b="1" dirty="0" smtClean="0">
                <a:latin typeface="幼圆" panose="02010509060101010101" pitchFamily="49" charset="-122"/>
                <a:ea typeface="幼圆" panose="02010509060101010101" pitchFamily="49" charset="-122"/>
              </a:rPr>
              <a:t>系统</a:t>
            </a:r>
            <a:r>
              <a:rPr lang="zh-CN" altLang="en-US" sz="2400" b="1" dirty="0">
                <a:latin typeface="幼圆" panose="02010509060101010101" pitchFamily="49" charset="-122"/>
                <a:ea typeface="幼圆" panose="02010509060101010101" pitchFamily="49" charset="-122"/>
              </a:rPr>
              <a:t>，可以被多个用户、多个应用共享使用。</a:t>
            </a:r>
          </a:p>
          <a:p>
            <a:pPr>
              <a:lnSpc>
                <a:spcPct val="150000"/>
              </a:lnSpc>
              <a:buFont typeface="Wingdings" panose="05000000000000000000" pitchFamily="2" charset="2"/>
              <a:buChar char="n"/>
            </a:pPr>
            <a:r>
              <a:rPr lang="zh-CN" altLang="en-US" sz="2400" b="1" dirty="0">
                <a:latin typeface="幼圆" panose="02010509060101010101" pitchFamily="49" charset="-122"/>
                <a:ea typeface="幼圆" panose="02010509060101010101" pitchFamily="49" charset="-122"/>
              </a:rPr>
              <a:t>数据共享的好处</a:t>
            </a:r>
          </a:p>
          <a:p>
            <a:pPr>
              <a:lnSpc>
                <a:spcPct val="150000"/>
              </a:lnSpc>
              <a:buFont typeface="Wingdings" panose="05000000000000000000" pitchFamily="2" charset="2"/>
              <a:buChar char="Ø"/>
            </a:pPr>
            <a:r>
              <a:rPr lang="zh-CN" altLang="en-US" sz="2200" b="1" dirty="0" smtClean="0">
                <a:latin typeface="幼圆" panose="02010509060101010101" pitchFamily="49" charset="-122"/>
                <a:ea typeface="幼圆" panose="02010509060101010101" pitchFamily="49" charset="-122"/>
              </a:rPr>
              <a:t> 减少</a:t>
            </a:r>
            <a:r>
              <a:rPr lang="zh-CN" altLang="en-US" sz="2200" b="1" dirty="0">
                <a:latin typeface="幼圆" panose="02010509060101010101" pitchFamily="49" charset="-122"/>
                <a:ea typeface="幼圆" panose="02010509060101010101" pitchFamily="49" charset="-122"/>
              </a:rPr>
              <a:t>数据冗余，节约存储空间</a:t>
            </a:r>
          </a:p>
          <a:p>
            <a:pPr lvl="1">
              <a:lnSpc>
                <a:spcPct val="150000"/>
              </a:lnSpc>
              <a:buClrTx/>
              <a:buFont typeface="Wingdings" panose="05000000000000000000" pitchFamily="2" charset="2"/>
              <a:buChar char="Ø"/>
            </a:pPr>
            <a:r>
              <a:rPr lang="zh-CN" altLang="en-US" sz="2200" b="1" dirty="0" smtClean="0">
                <a:latin typeface="幼圆" panose="02010509060101010101" pitchFamily="49" charset="-122"/>
                <a:ea typeface="幼圆" panose="02010509060101010101" pitchFamily="49" charset="-122"/>
              </a:rPr>
              <a:t> 避免</a:t>
            </a:r>
            <a:r>
              <a:rPr lang="zh-CN" altLang="en-US" sz="2200" b="1" dirty="0">
                <a:latin typeface="幼圆" panose="02010509060101010101" pitchFamily="49" charset="-122"/>
                <a:ea typeface="幼圆" panose="02010509060101010101" pitchFamily="49" charset="-122"/>
              </a:rPr>
              <a:t>数据之间的不相容性与不一致性 </a:t>
            </a:r>
          </a:p>
          <a:p>
            <a:pPr lvl="1">
              <a:lnSpc>
                <a:spcPct val="150000"/>
              </a:lnSpc>
              <a:buClrTx/>
              <a:buFont typeface="Wingdings" panose="05000000000000000000" pitchFamily="2" charset="2"/>
              <a:buChar char="Ø"/>
            </a:pPr>
            <a:r>
              <a:rPr lang="zh-CN" altLang="en-US" sz="2200" b="1" dirty="0" smtClean="0">
                <a:latin typeface="幼圆" panose="02010509060101010101" pitchFamily="49" charset="-122"/>
                <a:ea typeface="幼圆" panose="02010509060101010101" pitchFamily="49" charset="-122"/>
              </a:rPr>
              <a:t> 使</a:t>
            </a:r>
            <a:r>
              <a:rPr lang="zh-CN" altLang="en-US" sz="2200" b="1" dirty="0">
                <a:latin typeface="幼圆" panose="02010509060101010101" pitchFamily="49" charset="-122"/>
                <a:ea typeface="幼圆" panose="02010509060101010101" pitchFamily="49" charset="-122"/>
              </a:rPr>
              <a:t>系统易于扩充</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3408883" y="555526"/>
            <a:ext cx="4835525" cy="3816424"/>
          </a:xfrm>
        </p:spPr>
        <p:txBody>
          <a:bodyPr>
            <a:noAutofit/>
          </a:bodyPr>
          <a:lstStyle/>
          <a:p>
            <a:pPr>
              <a:lnSpc>
                <a:spcPct val="130000"/>
              </a:lnSpc>
              <a:buFont typeface="Wingdings" pitchFamily="2" charset="2"/>
              <a:buNone/>
            </a:pPr>
            <a:r>
              <a:rPr lang="zh-CN" altLang="en-US" sz="2400" b="1" dirty="0">
                <a:solidFill>
                  <a:srgbClr val="0000FF"/>
                </a:solidFill>
                <a:ea typeface="宋体" pitchFamily="2" charset="-122"/>
                <a:sym typeface="Wingdings" pitchFamily="2" charset="2"/>
              </a:rPr>
              <a:t></a:t>
            </a:r>
            <a:r>
              <a:rPr lang="zh-CN" altLang="en-US" sz="3200" b="1" dirty="0">
                <a:solidFill>
                  <a:srgbClr val="0000FF"/>
                </a:solidFill>
                <a:ea typeface="宋体" pitchFamily="2" charset="-122"/>
                <a:sym typeface="Wingdings" pitchFamily="2" charset="2"/>
              </a:rPr>
              <a:t>  </a:t>
            </a:r>
            <a:r>
              <a:rPr lang="zh-CN" altLang="en-US" sz="2800" b="1" dirty="0">
                <a:ea typeface="隶书" pitchFamily="49" charset="-122"/>
              </a:rPr>
              <a:t>听课</a:t>
            </a:r>
          </a:p>
          <a:p>
            <a:pPr>
              <a:lnSpc>
                <a:spcPct val="130000"/>
              </a:lnSpc>
              <a:buFont typeface="Wingdings" pitchFamily="2" charset="2"/>
              <a:buNone/>
            </a:pPr>
            <a:r>
              <a:rPr lang="zh-CN" altLang="en-US" sz="1800" b="1" dirty="0">
                <a:ea typeface="宋体" pitchFamily="2" charset="-122"/>
              </a:rPr>
              <a:t>   </a:t>
            </a:r>
            <a:r>
              <a:rPr lang="zh-CN" altLang="en-US" sz="1800" b="1" dirty="0" smtClean="0">
                <a:ea typeface="宋体" pitchFamily="2" charset="-122"/>
              </a:rPr>
              <a:t>            </a:t>
            </a:r>
            <a:r>
              <a:rPr lang="zh-CN" altLang="en-US" sz="2400" b="1" dirty="0" smtClean="0">
                <a:ea typeface="宋体" pitchFamily="2" charset="-122"/>
              </a:rPr>
              <a:t>（</a:t>
            </a:r>
            <a:r>
              <a:rPr lang="zh-CN" altLang="en-US" sz="2400" b="1" dirty="0">
                <a:ea typeface="宋体" pitchFamily="2" charset="-122"/>
              </a:rPr>
              <a:t>启发式、讨论式）</a:t>
            </a:r>
          </a:p>
          <a:p>
            <a:pPr>
              <a:lnSpc>
                <a:spcPct val="130000"/>
              </a:lnSpc>
              <a:buFont typeface="Wingdings" pitchFamily="2" charset="2"/>
              <a:buNone/>
            </a:pPr>
            <a:r>
              <a:rPr lang="zh-CN" altLang="en-US" sz="2400" b="1" dirty="0">
                <a:solidFill>
                  <a:srgbClr val="0000FF"/>
                </a:solidFill>
                <a:ea typeface="宋体" pitchFamily="2" charset="-122"/>
                <a:sym typeface="Wingdings" pitchFamily="2" charset="2"/>
              </a:rPr>
              <a:t> </a:t>
            </a:r>
            <a:r>
              <a:rPr lang="zh-CN" altLang="en-US" sz="2400" b="1" dirty="0" smtClean="0">
                <a:solidFill>
                  <a:srgbClr val="0000FF"/>
                </a:solidFill>
                <a:ea typeface="宋体" pitchFamily="2" charset="-122"/>
                <a:sym typeface="Wingdings" pitchFamily="2" charset="2"/>
              </a:rPr>
              <a:t>   </a:t>
            </a:r>
            <a:r>
              <a:rPr lang="zh-CN" altLang="en-US" sz="2800" b="1" dirty="0" smtClean="0">
                <a:ea typeface="隶书" pitchFamily="49" charset="-122"/>
              </a:rPr>
              <a:t>读书</a:t>
            </a:r>
            <a:endParaRPr lang="zh-CN" altLang="en-US" sz="2800" b="1" dirty="0">
              <a:ea typeface="隶书" pitchFamily="49" charset="-122"/>
            </a:endParaRPr>
          </a:p>
          <a:p>
            <a:pPr>
              <a:lnSpc>
                <a:spcPct val="130000"/>
              </a:lnSpc>
              <a:buFont typeface="Wingdings" pitchFamily="2" charset="2"/>
              <a:buNone/>
            </a:pPr>
            <a:r>
              <a:rPr lang="zh-CN" altLang="en-US" sz="1800" b="1" dirty="0">
                <a:ea typeface="宋体" pitchFamily="2" charset="-122"/>
              </a:rPr>
              <a:t>  </a:t>
            </a:r>
            <a:r>
              <a:rPr lang="zh-CN" altLang="en-US" sz="1800" b="1" dirty="0" smtClean="0">
                <a:ea typeface="宋体" pitchFamily="2" charset="-122"/>
              </a:rPr>
              <a:t>            </a:t>
            </a:r>
            <a:r>
              <a:rPr lang="zh-CN" altLang="en-US" sz="2400" b="1" dirty="0" smtClean="0">
                <a:ea typeface="宋体" pitchFamily="2" charset="-122"/>
              </a:rPr>
              <a:t>（</a:t>
            </a:r>
            <a:r>
              <a:rPr lang="zh-CN" altLang="en-US" sz="2400" b="1" dirty="0">
                <a:ea typeface="宋体" pitchFamily="2" charset="-122"/>
              </a:rPr>
              <a:t>预习、复习）</a:t>
            </a:r>
          </a:p>
          <a:p>
            <a:pPr>
              <a:lnSpc>
                <a:spcPct val="130000"/>
              </a:lnSpc>
              <a:buFont typeface="Wingdings" pitchFamily="2" charset="2"/>
              <a:buNone/>
            </a:pPr>
            <a:r>
              <a:rPr lang="zh-CN" altLang="en-US" sz="2400" b="1" dirty="0">
                <a:solidFill>
                  <a:srgbClr val="0000FF"/>
                </a:solidFill>
                <a:ea typeface="宋体" pitchFamily="2" charset="-122"/>
                <a:sym typeface="Wingdings" pitchFamily="2" charset="2"/>
              </a:rPr>
              <a:t> </a:t>
            </a:r>
            <a:r>
              <a:rPr lang="zh-CN" altLang="en-US" sz="2400" b="1" dirty="0" smtClean="0">
                <a:solidFill>
                  <a:srgbClr val="0000FF"/>
                </a:solidFill>
                <a:ea typeface="宋体" pitchFamily="2" charset="-122"/>
                <a:sym typeface="Wingdings" pitchFamily="2" charset="2"/>
              </a:rPr>
              <a:t>  </a:t>
            </a:r>
            <a:r>
              <a:rPr lang="zh-CN" altLang="en-US" sz="2800" b="1" dirty="0" smtClean="0">
                <a:ea typeface="隶书" pitchFamily="49" charset="-122"/>
                <a:sym typeface="Arial" pitchFamily="34" charset="0"/>
              </a:rPr>
              <a:t>上机</a:t>
            </a:r>
            <a:r>
              <a:rPr lang="zh-CN" altLang="en-US" sz="2800" b="1" dirty="0">
                <a:ea typeface="隶书" pitchFamily="49" charset="-122"/>
                <a:sym typeface="Arial" pitchFamily="34" charset="0"/>
              </a:rPr>
              <a:t>实验</a:t>
            </a:r>
          </a:p>
          <a:p>
            <a:pPr>
              <a:lnSpc>
                <a:spcPct val="130000"/>
              </a:lnSpc>
              <a:buFont typeface="Wingdings" pitchFamily="2" charset="2"/>
              <a:buNone/>
            </a:pPr>
            <a:r>
              <a:rPr lang="zh-CN" altLang="en-US" sz="1800" b="1">
                <a:ea typeface="宋体" pitchFamily="2" charset="-122"/>
              </a:rPr>
              <a:t>  </a:t>
            </a:r>
            <a:r>
              <a:rPr lang="zh-CN" altLang="en-US" sz="1800" b="1" smtClean="0">
                <a:ea typeface="宋体" pitchFamily="2" charset="-122"/>
              </a:rPr>
              <a:t>            </a:t>
            </a:r>
            <a:r>
              <a:rPr lang="zh-CN" altLang="en-US" sz="2400" b="1" smtClean="0">
                <a:ea typeface="宋体" pitchFamily="2" charset="-122"/>
              </a:rPr>
              <a:t>（ 综合</a:t>
            </a:r>
            <a:r>
              <a:rPr lang="zh-CN" altLang="en-US" sz="2400" b="1" dirty="0">
                <a:ea typeface="宋体" pitchFamily="2" charset="-122"/>
              </a:rPr>
              <a:t>练习）</a:t>
            </a:r>
          </a:p>
        </p:txBody>
      </p:sp>
      <p:sp>
        <p:nvSpPr>
          <p:cNvPr id="4" name="TextBox 3"/>
          <p:cNvSpPr txBox="1"/>
          <p:nvPr/>
        </p:nvSpPr>
        <p:spPr>
          <a:xfrm>
            <a:off x="179512" y="195486"/>
            <a:ext cx="648072" cy="3046988"/>
          </a:xfrm>
          <a:prstGeom prst="rect">
            <a:avLst/>
          </a:prstGeom>
          <a:noFill/>
        </p:spPr>
        <p:txBody>
          <a:bodyPr wrap="square" rtlCol="0">
            <a:spAutoFit/>
          </a:bodyPr>
          <a:lstStyle/>
          <a:p>
            <a:pPr algn="ctr"/>
            <a:r>
              <a:rPr lang="zh-CN" alt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rPr>
              <a:t>学习方式</a:t>
            </a:r>
            <a:endParaRPr lang="zh-CN" alt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wipe(up)">
                                      <p:cBhvr>
                                        <p:cTn id="12" dur="500"/>
                                        <p:tgtEl>
                                          <p:spTgt spid="8195">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animEffect transition="in" filter="wipe(up)">
                                      <p:cBhvr>
                                        <p:cTn id="16" dur="500"/>
                                        <p:tgtEl>
                                          <p:spTgt spid="8195">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animEffect transition="in" filter="wipe(up)">
                                      <p:cBhvr>
                                        <p:cTn id="20" dur="500"/>
                                        <p:tgtEl>
                                          <p:spTgt spid="8195">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animEffect transition="in" filter="wipe(up)">
                                      <p:cBhvr>
                                        <p:cTn id="24" dur="500"/>
                                        <p:tgtEl>
                                          <p:spTgt spid="8195">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animEffect transition="in" filter="wipe(up)">
                                      <p:cBhvr>
                                        <p:cTn id="28" dur="500"/>
                                        <p:tgtEl>
                                          <p:spTgt spid="8195">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wipe(up)">
                                      <p:cBhvr>
                                        <p:cTn id="32"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bwMode="auto">
          <a:xfrm>
            <a:off x="1187624" y="123478"/>
            <a:ext cx="5508104" cy="6387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smtClean="0">
                <a:latin typeface="黑体" pitchFamily="2" charset="-122"/>
                <a:ea typeface="黑体" pitchFamily="2" charset="-122"/>
              </a:rPr>
              <a:t>特点三：</a:t>
            </a:r>
            <a:r>
              <a:rPr lang="zh-CN" altLang="en-US" sz="2800" dirty="0" smtClean="0">
                <a:ea typeface="宋体" pitchFamily="2" charset="-122"/>
              </a:rPr>
              <a:t>  </a:t>
            </a:r>
            <a:r>
              <a:rPr lang="zh-CN" altLang="en-US" sz="3200" dirty="0">
                <a:ea typeface="隶书" pitchFamily="49" charset="-122"/>
              </a:rPr>
              <a:t>数据独立性高</a:t>
            </a:r>
          </a:p>
        </p:txBody>
      </p:sp>
      <p:sp>
        <p:nvSpPr>
          <p:cNvPr id="47107" name="Rectangle 3"/>
          <p:cNvSpPr>
            <a:spLocks noGrp="1" noChangeArrowheads="1"/>
          </p:cNvSpPr>
          <p:nvPr>
            <p:ph idx="4294967295"/>
          </p:nvPr>
        </p:nvSpPr>
        <p:spPr>
          <a:xfrm>
            <a:off x="1043608" y="843558"/>
            <a:ext cx="7956376" cy="4101876"/>
          </a:xfrm>
        </p:spPr>
        <p:txBody>
          <a:bodyPr>
            <a:normAutofit fontScale="92500" lnSpcReduction="10000"/>
          </a:bodyPr>
          <a:lstStyle/>
          <a:p>
            <a:pPr>
              <a:lnSpc>
                <a:spcPct val="160000"/>
              </a:lnSpc>
            </a:pPr>
            <a:r>
              <a:rPr lang="zh-CN" altLang="en-US" sz="2400" b="1" dirty="0">
                <a:latin typeface="+mj-ea"/>
                <a:ea typeface="+mj-ea"/>
              </a:rPr>
              <a:t>物理独立性</a:t>
            </a:r>
          </a:p>
          <a:p>
            <a:pPr lvl="1">
              <a:lnSpc>
                <a:spcPct val="160000"/>
              </a:lnSpc>
              <a:buClrTx/>
            </a:pPr>
            <a:r>
              <a:rPr lang="zh-CN" altLang="en-US" sz="2000" b="1" dirty="0">
                <a:latin typeface="幼圆" panose="02010509060101010101" pitchFamily="49" charset="-122"/>
                <a:ea typeface="幼圆" panose="02010509060101010101" pitchFamily="49" charset="-122"/>
              </a:rPr>
              <a:t>指用户的应用程序与存储在磁盘上的数据库中数据是相互独立的。当数据的物理存储改变了，应用程序不用改变</a:t>
            </a:r>
            <a:r>
              <a:rPr lang="zh-CN" altLang="en-US" sz="2000" dirty="0">
                <a:latin typeface="幼圆" panose="02010509060101010101" pitchFamily="49" charset="-122"/>
                <a:ea typeface="幼圆" panose="02010509060101010101" pitchFamily="49" charset="-122"/>
              </a:rPr>
              <a:t>。</a:t>
            </a:r>
          </a:p>
          <a:p>
            <a:pPr algn="just">
              <a:lnSpc>
                <a:spcPct val="160000"/>
              </a:lnSpc>
            </a:pPr>
            <a:r>
              <a:rPr lang="zh-CN" altLang="en-US" sz="2400" b="1" dirty="0">
                <a:latin typeface="+mj-ea"/>
                <a:ea typeface="+mj-ea"/>
              </a:rPr>
              <a:t>逻辑独立性</a:t>
            </a:r>
          </a:p>
          <a:p>
            <a:pPr lvl="1" algn="just">
              <a:lnSpc>
                <a:spcPct val="160000"/>
              </a:lnSpc>
              <a:buClrTx/>
            </a:pPr>
            <a:r>
              <a:rPr lang="zh-CN" altLang="en-US" sz="2000" b="1" dirty="0">
                <a:latin typeface="幼圆" panose="02010509060101010101" pitchFamily="49" charset="-122"/>
                <a:ea typeface="幼圆" panose="02010509060101010101" pitchFamily="49" charset="-122"/>
              </a:rPr>
              <a:t>指用户的应用程序与数据库的逻辑结构是相互独立的。数据的逻辑结构改变了，用户程序也可以不变</a:t>
            </a:r>
            <a:r>
              <a:rPr lang="en-US" altLang="zh-CN" sz="2000" b="1" dirty="0">
                <a:latin typeface="幼圆" panose="02010509060101010101" pitchFamily="49" charset="-122"/>
                <a:ea typeface="幼圆" panose="02010509060101010101" pitchFamily="49" charset="-122"/>
              </a:rPr>
              <a:t>, </a:t>
            </a:r>
            <a:r>
              <a:rPr lang="zh-CN" altLang="en-US" sz="2000" b="1" dirty="0">
                <a:latin typeface="幼圆" panose="02010509060101010101" pitchFamily="49" charset="-122"/>
                <a:ea typeface="幼圆" panose="02010509060101010101" pitchFamily="49" charset="-122"/>
              </a:rPr>
              <a:t>从而简化了应用程序的编制，减少了应用程序的维护和修改。</a:t>
            </a:r>
          </a:p>
          <a:p>
            <a:pPr algn="just">
              <a:lnSpc>
                <a:spcPct val="160000"/>
              </a:lnSpc>
            </a:pPr>
            <a:r>
              <a:rPr lang="en-US" altLang="zh-CN" sz="2200" dirty="0" smtClean="0">
                <a:latin typeface="+mj-ea"/>
                <a:ea typeface="+mj-ea"/>
              </a:rPr>
              <a:t>            ——</a:t>
            </a:r>
            <a:r>
              <a:rPr lang="zh-CN" altLang="en-US" sz="2200" dirty="0" smtClean="0">
                <a:latin typeface="+mj-ea"/>
                <a:ea typeface="+mj-ea"/>
              </a:rPr>
              <a:t>数据独立性</a:t>
            </a:r>
            <a:r>
              <a:rPr lang="zh-CN" altLang="en-US" sz="2200" dirty="0">
                <a:latin typeface="+mj-ea"/>
                <a:ea typeface="+mj-ea"/>
              </a:rPr>
              <a:t>是由</a:t>
            </a:r>
            <a:r>
              <a:rPr lang="en-US" altLang="zh-CN" sz="2200" dirty="0">
                <a:latin typeface="+mj-ea"/>
                <a:ea typeface="+mj-ea"/>
              </a:rPr>
              <a:t>DBMS</a:t>
            </a:r>
            <a:r>
              <a:rPr lang="zh-CN" altLang="en-US" sz="2200" dirty="0">
                <a:latin typeface="+mj-ea"/>
                <a:ea typeface="+mj-ea"/>
              </a:rPr>
              <a:t>的二级映像功能来保证</a:t>
            </a:r>
            <a:r>
              <a:rPr lang="zh-CN" altLang="en-US" sz="2200" dirty="0" smtClean="0">
                <a:latin typeface="+mj-ea"/>
                <a:ea typeface="+mj-ea"/>
              </a:rPr>
              <a:t>的！</a:t>
            </a:r>
            <a:endParaRPr lang="zh-CN" altLang="en-US" sz="1900" dirty="0">
              <a:latin typeface="+mj-ea"/>
              <a:ea typeface="+mj-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bwMode="auto">
          <a:xfrm>
            <a:off x="1187624" y="123478"/>
            <a:ext cx="6984776" cy="6673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smtClean="0">
                <a:latin typeface="+mj-ea"/>
              </a:rPr>
              <a:t>特点四</a:t>
            </a:r>
            <a:r>
              <a:rPr lang="zh-CN" altLang="en-US" sz="3200" b="1" dirty="0" smtClean="0">
                <a:latin typeface="+mj-ea"/>
              </a:rPr>
              <a:t>：</a:t>
            </a:r>
            <a:r>
              <a:rPr lang="zh-CN" altLang="en-US" sz="3200" dirty="0" smtClean="0">
                <a:latin typeface="隶书" pitchFamily="49" charset="-122"/>
                <a:ea typeface="隶书" pitchFamily="49" charset="-122"/>
              </a:rPr>
              <a:t>数据由</a:t>
            </a:r>
            <a:r>
              <a:rPr lang="en-US" altLang="zh-CN" sz="3200" dirty="0" smtClean="0">
                <a:latin typeface="隶书" pitchFamily="49" charset="-122"/>
                <a:ea typeface="隶书" pitchFamily="49" charset="-122"/>
              </a:rPr>
              <a:t>DBMS</a:t>
            </a:r>
            <a:r>
              <a:rPr lang="zh-CN" altLang="en-US" sz="3200" dirty="0" smtClean="0">
                <a:latin typeface="隶书" pitchFamily="49" charset="-122"/>
                <a:ea typeface="隶书" pitchFamily="49" charset="-122"/>
              </a:rPr>
              <a:t>统一</a:t>
            </a:r>
            <a:r>
              <a:rPr lang="zh-CN" altLang="en-US" sz="3200" dirty="0">
                <a:latin typeface="隶书" pitchFamily="49" charset="-122"/>
                <a:ea typeface="隶书" pitchFamily="49" charset="-122"/>
              </a:rPr>
              <a:t>管理和控制</a:t>
            </a:r>
          </a:p>
        </p:txBody>
      </p:sp>
      <p:sp>
        <p:nvSpPr>
          <p:cNvPr id="48131" name="Rectangle 3"/>
          <p:cNvSpPr>
            <a:spLocks noGrp="1" noChangeArrowheads="1"/>
          </p:cNvSpPr>
          <p:nvPr>
            <p:ph idx="4294967295"/>
          </p:nvPr>
        </p:nvSpPr>
        <p:spPr>
          <a:xfrm>
            <a:off x="971600" y="826641"/>
            <a:ext cx="8030095" cy="4193381"/>
          </a:xfrm>
        </p:spPr>
        <p:txBody>
          <a:bodyPr>
            <a:normAutofit fontScale="85000" lnSpcReduction="10000"/>
          </a:bodyPr>
          <a:lstStyle/>
          <a:p>
            <a:pPr algn="just">
              <a:lnSpc>
                <a:spcPct val="160000"/>
              </a:lnSpc>
            </a:pPr>
            <a:r>
              <a:rPr lang="zh-CN" altLang="en-US" sz="2800" dirty="0">
                <a:latin typeface="幼圆" pitchFamily="49" charset="-122"/>
                <a:ea typeface="幼圆" pitchFamily="49" charset="-122"/>
              </a:rPr>
              <a:t>DBMS提供的数据控制功能</a:t>
            </a:r>
          </a:p>
          <a:p>
            <a:pPr algn="just">
              <a:lnSpc>
                <a:spcPct val="160000"/>
              </a:lnSpc>
              <a:buFont typeface="Wingdings" pitchFamily="2" charset="2"/>
              <a:buChar char="Ø"/>
            </a:pPr>
            <a:r>
              <a:rPr lang="zh-CN" altLang="en-US" sz="2200" b="1" dirty="0" smtClean="0">
                <a:latin typeface="幼圆" pitchFamily="49" charset="-122"/>
                <a:ea typeface="幼圆" pitchFamily="49" charset="-122"/>
              </a:rPr>
              <a:t>数据</a:t>
            </a:r>
            <a:r>
              <a:rPr lang="zh-CN" altLang="en-US" sz="2200" b="1" dirty="0">
                <a:latin typeface="幼圆" pitchFamily="49" charset="-122"/>
                <a:ea typeface="幼圆" pitchFamily="49" charset="-122"/>
              </a:rPr>
              <a:t>的安全性（Security）保护</a:t>
            </a:r>
          </a:p>
          <a:p>
            <a:pPr lvl="1" algn="just">
              <a:lnSpc>
                <a:spcPct val="160000"/>
              </a:lnSpc>
              <a:buFont typeface="Wingdings" pitchFamily="2" charset="2"/>
              <a:buNone/>
            </a:pPr>
            <a:r>
              <a:rPr lang="zh-CN" altLang="en-US" sz="2000" b="1" dirty="0">
                <a:latin typeface="幼圆" pitchFamily="49" charset="-122"/>
                <a:ea typeface="幼圆" pitchFamily="49" charset="-122"/>
              </a:rPr>
              <a:t>  </a:t>
            </a:r>
            <a:r>
              <a:rPr lang="zh-CN" altLang="en-US" sz="2000" b="1" dirty="0" smtClean="0">
                <a:latin typeface="幼圆" pitchFamily="49" charset="-122"/>
                <a:ea typeface="幼圆" pitchFamily="49" charset="-122"/>
              </a:rPr>
              <a:t>   保护</a:t>
            </a:r>
            <a:r>
              <a:rPr lang="zh-CN" altLang="en-US" sz="2000" b="1" dirty="0">
                <a:latin typeface="幼圆" pitchFamily="49" charset="-122"/>
                <a:ea typeface="幼圆" pitchFamily="49" charset="-122"/>
              </a:rPr>
              <a:t>数据，以防止不合法的使用造成的数据的泄密和破坏。</a:t>
            </a:r>
          </a:p>
          <a:p>
            <a:pPr algn="just">
              <a:lnSpc>
                <a:spcPct val="120000"/>
              </a:lnSpc>
              <a:buFont typeface="Wingdings" pitchFamily="2" charset="2"/>
              <a:buChar char="Ø"/>
            </a:pPr>
            <a:r>
              <a:rPr lang="zh-CN" altLang="en-US" sz="2000" b="1" dirty="0" smtClean="0">
                <a:latin typeface="幼圆" pitchFamily="49" charset="-122"/>
                <a:ea typeface="幼圆" pitchFamily="49" charset="-122"/>
              </a:rPr>
              <a:t>数据</a:t>
            </a:r>
            <a:r>
              <a:rPr lang="zh-CN" altLang="en-US" sz="2000" b="1" dirty="0">
                <a:latin typeface="幼圆" pitchFamily="49" charset="-122"/>
                <a:ea typeface="幼圆" pitchFamily="49" charset="-122"/>
              </a:rPr>
              <a:t>的完整性（Integrity）检查</a:t>
            </a:r>
          </a:p>
          <a:p>
            <a:pPr lvl="1" algn="just">
              <a:lnSpc>
                <a:spcPct val="120000"/>
              </a:lnSpc>
              <a:buFont typeface="Wingdings" pitchFamily="2" charset="2"/>
              <a:buNone/>
            </a:pPr>
            <a:r>
              <a:rPr lang="zh-CN" altLang="en-US" sz="1800" b="1" dirty="0">
                <a:latin typeface="幼圆" pitchFamily="49" charset="-122"/>
                <a:ea typeface="幼圆" pitchFamily="49" charset="-122"/>
              </a:rPr>
              <a:t>  </a:t>
            </a:r>
            <a:r>
              <a:rPr lang="zh-CN" altLang="en-US" sz="2000" b="1" dirty="0">
                <a:latin typeface="幼圆" pitchFamily="49" charset="-122"/>
                <a:ea typeface="幼圆" pitchFamily="49" charset="-122"/>
              </a:rPr>
              <a:t> </a:t>
            </a:r>
            <a:r>
              <a:rPr lang="zh-CN" altLang="en-US" sz="2000" b="1" dirty="0" smtClean="0">
                <a:latin typeface="幼圆" pitchFamily="49" charset="-122"/>
                <a:ea typeface="幼圆" pitchFamily="49" charset="-122"/>
              </a:rPr>
              <a:t>  完整性</a:t>
            </a:r>
            <a:r>
              <a:rPr lang="zh-CN" altLang="en-US" sz="2000" b="1" dirty="0">
                <a:latin typeface="幼圆" pitchFamily="49" charset="-122"/>
                <a:ea typeface="幼圆" pitchFamily="49" charset="-122"/>
              </a:rPr>
              <a:t>是指数据的正确性、有效性和相容性。将数据控制在有效的范围内</a:t>
            </a:r>
            <a:r>
              <a:rPr lang="zh-CN" altLang="en-US" sz="2000" b="1" dirty="0" smtClean="0">
                <a:latin typeface="幼圆" pitchFamily="49" charset="-122"/>
                <a:ea typeface="幼圆" pitchFamily="49" charset="-122"/>
              </a:rPr>
              <a:t>， </a:t>
            </a:r>
            <a:endParaRPr lang="en-US" altLang="zh-CN" sz="2000" b="1" dirty="0" smtClean="0">
              <a:latin typeface="幼圆" pitchFamily="49" charset="-122"/>
              <a:ea typeface="幼圆" pitchFamily="49" charset="-122"/>
            </a:endParaRPr>
          </a:p>
          <a:p>
            <a:pPr lvl="1" algn="just">
              <a:lnSpc>
                <a:spcPct val="120000"/>
              </a:lnSpc>
              <a:buFont typeface="Wingdings" pitchFamily="2" charset="2"/>
              <a:buNone/>
            </a:pPr>
            <a:r>
              <a:rPr lang="en-US" altLang="zh-CN" sz="2000" b="1" dirty="0">
                <a:latin typeface="幼圆" pitchFamily="49" charset="-122"/>
                <a:ea typeface="幼圆" pitchFamily="49" charset="-122"/>
              </a:rPr>
              <a:t> </a:t>
            </a:r>
            <a:r>
              <a:rPr lang="en-US" altLang="zh-CN" sz="2000" b="1" dirty="0" smtClean="0">
                <a:latin typeface="幼圆" pitchFamily="49" charset="-122"/>
                <a:ea typeface="幼圆" pitchFamily="49" charset="-122"/>
              </a:rPr>
              <a:t>    </a:t>
            </a:r>
            <a:r>
              <a:rPr lang="zh-CN" altLang="en-US" sz="2000" b="1" dirty="0" smtClean="0">
                <a:latin typeface="幼圆" pitchFamily="49" charset="-122"/>
                <a:ea typeface="幼圆" pitchFamily="49" charset="-122"/>
              </a:rPr>
              <a:t>或保证</a:t>
            </a:r>
            <a:r>
              <a:rPr lang="zh-CN" altLang="en-US" sz="2000" b="1" dirty="0">
                <a:latin typeface="幼圆" pitchFamily="49" charset="-122"/>
                <a:ea typeface="幼圆" pitchFamily="49" charset="-122"/>
              </a:rPr>
              <a:t>数据之间满足一定的关系。</a:t>
            </a:r>
          </a:p>
          <a:p>
            <a:pPr algn="just">
              <a:lnSpc>
                <a:spcPct val="130000"/>
              </a:lnSpc>
              <a:buFont typeface="Wingdings" pitchFamily="2" charset="2"/>
              <a:buChar char="Ø"/>
            </a:pPr>
            <a:r>
              <a:rPr lang="zh-CN" altLang="en-US" sz="2000" b="1" dirty="0" smtClean="0">
                <a:latin typeface="幼圆" pitchFamily="49" charset="-122"/>
                <a:ea typeface="幼圆" pitchFamily="49" charset="-122"/>
              </a:rPr>
              <a:t>并发</a:t>
            </a:r>
            <a:r>
              <a:rPr lang="zh-CN" altLang="en-US" sz="2000" b="1" dirty="0">
                <a:latin typeface="幼圆" pitchFamily="49" charset="-122"/>
                <a:ea typeface="幼圆" pitchFamily="49" charset="-122"/>
              </a:rPr>
              <a:t>（Concurrency）控制</a:t>
            </a:r>
          </a:p>
          <a:p>
            <a:pPr lvl="1" algn="just">
              <a:lnSpc>
                <a:spcPct val="130000"/>
              </a:lnSpc>
              <a:buFont typeface="Wingdings" pitchFamily="2" charset="2"/>
              <a:buNone/>
            </a:pPr>
            <a:r>
              <a:rPr lang="zh-CN" altLang="en-US" sz="2000" b="1" dirty="0">
                <a:latin typeface="幼圆" pitchFamily="49" charset="-122"/>
                <a:ea typeface="幼圆" pitchFamily="49" charset="-122"/>
              </a:rPr>
              <a:t>    对多用户的并发操作加以控制和协调，防止相互干扰而得到错误的结果。</a:t>
            </a:r>
          </a:p>
          <a:p>
            <a:pPr algn="just">
              <a:lnSpc>
                <a:spcPct val="130000"/>
              </a:lnSpc>
              <a:buFont typeface="Wingdings" pitchFamily="2" charset="2"/>
              <a:buChar char="Ø"/>
            </a:pPr>
            <a:r>
              <a:rPr lang="zh-CN" altLang="en-US" sz="2000" b="1" dirty="0" smtClean="0">
                <a:latin typeface="幼圆" pitchFamily="49" charset="-122"/>
                <a:ea typeface="幼圆" pitchFamily="49" charset="-122"/>
              </a:rPr>
              <a:t>数据库</a:t>
            </a:r>
            <a:r>
              <a:rPr lang="zh-CN" altLang="en-US" sz="2000" b="1" dirty="0">
                <a:latin typeface="幼圆" pitchFamily="49" charset="-122"/>
                <a:ea typeface="幼圆" pitchFamily="49" charset="-122"/>
              </a:rPr>
              <a:t>恢复（Recovery）</a:t>
            </a:r>
          </a:p>
          <a:p>
            <a:pPr lvl="1" algn="just">
              <a:lnSpc>
                <a:spcPct val="130000"/>
              </a:lnSpc>
              <a:buFont typeface="Wingdings" pitchFamily="2" charset="2"/>
              <a:buNone/>
            </a:pPr>
            <a:r>
              <a:rPr lang="zh-CN" altLang="en-US" sz="2000" b="1" dirty="0">
                <a:latin typeface="幼圆" pitchFamily="49" charset="-122"/>
                <a:ea typeface="幼圆" pitchFamily="49" charset="-122"/>
              </a:rPr>
              <a:t>  </a:t>
            </a:r>
            <a:r>
              <a:rPr lang="en-US" altLang="zh-CN" sz="2000" b="1" dirty="0">
                <a:latin typeface="幼圆" pitchFamily="49" charset="-122"/>
                <a:ea typeface="幼圆" pitchFamily="49" charset="-122"/>
              </a:rPr>
              <a:t> </a:t>
            </a:r>
            <a:r>
              <a:rPr lang="en-US" altLang="zh-CN" sz="2000" b="1" dirty="0" smtClean="0">
                <a:latin typeface="幼圆" pitchFamily="49" charset="-122"/>
                <a:ea typeface="幼圆" pitchFamily="49" charset="-122"/>
              </a:rPr>
              <a:t> </a:t>
            </a:r>
            <a:r>
              <a:rPr lang="zh-CN" altLang="en-US" sz="2000" b="1" dirty="0" smtClean="0">
                <a:latin typeface="幼圆" pitchFamily="49" charset="-122"/>
                <a:ea typeface="幼圆" pitchFamily="49" charset="-122"/>
              </a:rPr>
              <a:t>将</a:t>
            </a:r>
            <a:r>
              <a:rPr lang="zh-CN" altLang="en-US" sz="2000" b="1" dirty="0">
                <a:latin typeface="幼圆" pitchFamily="49" charset="-122"/>
                <a:ea typeface="幼圆" pitchFamily="49" charset="-122"/>
              </a:rPr>
              <a:t>数据库从错误状态恢复到某一已知的正确状态。</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bwMode="auto">
          <a:xfrm>
            <a:off x="1129482" y="123478"/>
            <a:ext cx="5076056" cy="6387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dirty="0" smtClean="0">
                <a:ea typeface="隶书" pitchFamily="49" charset="-122"/>
              </a:rPr>
              <a:t>应用程序</a:t>
            </a:r>
            <a:r>
              <a:rPr lang="zh-CN" altLang="en-US" sz="2800" dirty="0">
                <a:ea typeface="隶书" pitchFamily="49" charset="-122"/>
              </a:rPr>
              <a:t>与数据的对应关系</a:t>
            </a:r>
          </a:p>
        </p:txBody>
      </p:sp>
      <p:grpSp>
        <p:nvGrpSpPr>
          <p:cNvPr id="49155" name="Group 3"/>
          <p:cNvGrpSpPr>
            <a:grpSpLocks/>
          </p:cNvGrpSpPr>
          <p:nvPr/>
        </p:nvGrpSpPr>
        <p:grpSpPr bwMode="auto">
          <a:xfrm>
            <a:off x="1385466" y="1317525"/>
            <a:ext cx="6138862" cy="2694385"/>
            <a:chOff x="0" y="0"/>
            <a:chExt cx="3867" cy="2263"/>
          </a:xfrm>
        </p:grpSpPr>
        <p:sp>
          <p:nvSpPr>
            <p:cNvPr id="49156" name="Line 4"/>
            <p:cNvSpPr>
              <a:spLocks noChangeShapeType="1"/>
            </p:cNvSpPr>
            <p:nvPr/>
          </p:nvSpPr>
          <p:spPr bwMode="auto">
            <a:xfrm>
              <a:off x="0" y="2263"/>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57" name="Line 5"/>
            <p:cNvSpPr>
              <a:spLocks noChangeShapeType="1"/>
            </p:cNvSpPr>
            <p:nvPr/>
          </p:nvSpPr>
          <p:spPr bwMode="auto">
            <a:xfrm>
              <a:off x="265" y="1955"/>
              <a:ext cx="64" cy="1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9158" name="Group 6"/>
            <p:cNvGrpSpPr>
              <a:grpSpLocks/>
            </p:cNvGrpSpPr>
            <p:nvPr/>
          </p:nvGrpSpPr>
          <p:grpSpPr bwMode="auto">
            <a:xfrm>
              <a:off x="346" y="1633"/>
              <a:ext cx="698" cy="372"/>
              <a:chOff x="0" y="0"/>
              <a:chExt cx="1155" cy="471"/>
            </a:xfrm>
          </p:grpSpPr>
          <p:sp>
            <p:nvSpPr>
              <p:cNvPr id="49159" name="Rectangle 7"/>
              <p:cNvSpPr>
                <a:spLocks noChangeArrowheads="1"/>
              </p:cNvSpPr>
              <p:nvPr/>
            </p:nvSpPr>
            <p:spPr bwMode="auto">
              <a:xfrm>
                <a:off x="105" y="0"/>
                <a:ext cx="1050" cy="3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0" name="Line 8"/>
              <p:cNvSpPr>
                <a:spLocks noChangeShapeType="1"/>
              </p:cNvSpPr>
              <p:nvPr/>
            </p:nvSpPr>
            <p:spPr bwMode="auto">
              <a:xfrm flipH="1">
                <a:off x="0" y="314"/>
                <a:ext cx="105"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1" name="Line 9"/>
              <p:cNvSpPr>
                <a:spLocks noChangeShapeType="1"/>
              </p:cNvSpPr>
              <p:nvPr/>
            </p:nvSpPr>
            <p:spPr bwMode="auto">
              <a:xfrm flipH="1">
                <a:off x="1050" y="314"/>
                <a:ext cx="105"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2" name="Line 10"/>
              <p:cNvSpPr>
                <a:spLocks noChangeShapeType="1"/>
              </p:cNvSpPr>
              <p:nvPr/>
            </p:nvSpPr>
            <p:spPr bwMode="auto">
              <a:xfrm>
                <a:off x="0" y="471"/>
                <a:ext cx="1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9163" name="Group 11"/>
            <p:cNvGrpSpPr>
              <a:grpSpLocks/>
            </p:cNvGrpSpPr>
            <p:nvPr/>
          </p:nvGrpSpPr>
          <p:grpSpPr bwMode="auto">
            <a:xfrm>
              <a:off x="155" y="1757"/>
              <a:ext cx="254" cy="496"/>
              <a:chOff x="0" y="0"/>
              <a:chExt cx="420" cy="628"/>
            </a:xfrm>
          </p:grpSpPr>
          <p:grpSp>
            <p:nvGrpSpPr>
              <p:cNvPr id="49164" name="Group 12"/>
              <p:cNvGrpSpPr>
                <a:grpSpLocks/>
              </p:cNvGrpSpPr>
              <p:nvPr/>
            </p:nvGrpSpPr>
            <p:grpSpPr bwMode="auto">
              <a:xfrm>
                <a:off x="0" y="0"/>
                <a:ext cx="261" cy="628"/>
                <a:chOff x="0" y="0"/>
                <a:chExt cx="261" cy="628"/>
              </a:xfrm>
            </p:grpSpPr>
            <p:sp>
              <p:nvSpPr>
                <p:cNvPr id="49165" name="AutoShape 13"/>
                <p:cNvSpPr>
                  <a:spLocks noChangeArrowheads="1"/>
                </p:cNvSpPr>
                <p:nvPr/>
              </p:nvSpPr>
              <p:spPr bwMode="auto">
                <a:xfrm>
                  <a:off x="156" y="0"/>
                  <a:ext cx="105" cy="142"/>
                </a:xfrm>
                <a:prstGeom prst="flowChartConnector">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6" name="Arc 14"/>
                <p:cNvSpPr>
                  <a:spLocks/>
                </p:cNvSpPr>
                <p:nvPr/>
              </p:nvSpPr>
              <p:spPr bwMode="auto">
                <a:xfrm flipH="1">
                  <a:off x="99" y="157"/>
                  <a:ext cx="105" cy="31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7" name="Line 15"/>
                <p:cNvSpPr>
                  <a:spLocks noChangeShapeType="1"/>
                </p:cNvSpPr>
                <p:nvPr/>
              </p:nvSpPr>
              <p:spPr bwMode="auto">
                <a:xfrm>
                  <a:off x="105" y="471"/>
                  <a:ext cx="105"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8" name="Line 16"/>
                <p:cNvSpPr>
                  <a:spLocks noChangeShapeType="1"/>
                </p:cNvSpPr>
                <p:nvPr/>
              </p:nvSpPr>
              <p:spPr bwMode="auto">
                <a:xfrm flipH="1">
                  <a:off x="0" y="471"/>
                  <a:ext cx="105"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169" name="Line 17"/>
              <p:cNvSpPr>
                <a:spLocks noChangeShapeType="1"/>
              </p:cNvSpPr>
              <p:nvPr/>
            </p:nvSpPr>
            <p:spPr bwMode="auto">
              <a:xfrm>
                <a:off x="210" y="157"/>
                <a:ext cx="210"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170" name="AutoShape 18"/>
            <p:cNvSpPr>
              <a:spLocks noChangeArrowheads="1"/>
            </p:cNvSpPr>
            <p:nvPr/>
          </p:nvSpPr>
          <p:spPr bwMode="auto">
            <a:xfrm>
              <a:off x="1392" y="544"/>
              <a:ext cx="953" cy="762"/>
            </a:xfrm>
            <a:prstGeom prst="hexagon">
              <a:avLst>
                <a:gd name="adj" fmla="val 31266"/>
                <a:gd name="vf" fmla="val 115470"/>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0800" rIns="0"/>
            <a:lstStyle/>
            <a:p>
              <a:pPr algn="ctr"/>
              <a:r>
                <a:rPr lang="en-US" altLang="zh-CN" b="1">
                  <a:latin typeface="Times New Roman" pitchFamily="18" charset="0"/>
                </a:rPr>
                <a:t>DBMS</a:t>
              </a:r>
            </a:p>
          </p:txBody>
        </p:sp>
        <p:sp>
          <p:nvSpPr>
            <p:cNvPr id="49171" name="AutoShape 19"/>
            <p:cNvSpPr>
              <a:spLocks noChangeArrowheads="1"/>
            </p:cNvSpPr>
            <p:nvPr/>
          </p:nvSpPr>
          <p:spPr bwMode="auto">
            <a:xfrm>
              <a:off x="2914" y="182"/>
              <a:ext cx="953" cy="1778"/>
            </a:xfrm>
            <a:prstGeom prst="can">
              <a:avLst>
                <a:gd name="adj" fmla="val 46642"/>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2" name="Rectangle 20"/>
            <p:cNvSpPr>
              <a:spLocks noChangeArrowheads="1"/>
            </p:cNvSpPr>
            <p:nvPr/>
          </p:nvSpPr>
          <p:spPr bwMode="auto">
            <a:xfrm>
              <a:off x="3100" y="862"/>
              <a:ext cx="254" cy="1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3" name="Rectangle 21"/>
            <p:cNvSpPr>
              <a:spLocks noChangeArrowheads="1"/>
            </p:cNvSpPr>
            <p:nvPr/>
          </p:nvSpPr>
          <p:spPr bwMode="auto">
            <a:xfrm>
              <a:off x="3100" y="1243"/>
              <a:ext cx="254" cy="1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4" name="Rectangle 22"/>
            <p:cNvSpPr>
              <a:spLocks noChangeArrowheads="1"/>
            </p:cNvSpPr>
            <p:nvPr/>
          </p:nvSpPr>
          <p:spPr bwMode="auto">
            <a:xfrm>
              <a:off x="3481" y="1243"/>
              <a:ext cx="254" cy="1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5" name="Rectangle 23"/>
            <p:cNvSpPr>
              <a:spLocks noChangeArrowheads="1"/>
            </p:cNvSpPr>
            <p:nvPr/>
          </p:nvSpPr>
          <p:spPr bwMode="auto">
            <a:xfrm>
              <a:off x="3291" y="1624"/>
              <a:ext cx="254" cy="1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6" name="Line 24"/>
            <p:cNvSpPr>
              <a:spLocks noChangeShapeType="1"/>
            </p:cNvSpPr>
            <p:nvPr/>
          </p:nvSpPr>
          <p:spPr bwMode="auto">
            <a:xfrm>
              <a:off x="3227" y="989"/>
              <a:ext cx="0" cy="25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7" name="Line 25"/>
            <p:cNvSpPr>
              <a:spLocks noChangeShapeType="1"/>
            </p:cNvSpPr>
            <p:nvPr/>
          </p:nvSpPr>
          <p:spPr bwMode="auto">
            <a:xfrm>
              <a:off x="3291" y="1370"/>
              <a:ext cx="63" cy="25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8" name="Line 26"/>
            <p:cNvSpPr>
              <a:spLocks noChangeShapeType="1"/>
            </p:cNvSpPr>
            <p:nvPr/>
          </p:nvSpPr>
          <p:spPr bwMode="auto">
            <a:xfrm flipH="1">
              <a:off x="3481" y="1370"/>
              <a:ext cx="64" cy="25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9" name="Line 27"/>
            <p:cNvSpPr>
              <a:spLocks noChangeShapeType="1"/>
            </p:cNvSpPr>
            <p:nvPr/>
          </p:nvSpPr>
          <p:spPr bwMode="auto">
            <a:xfrm>
              <a:off x="2344" y="907"/>
              <a:ext cx="57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0" name="Line 28"/>
            <p:cNvSpPr>
              <a:spLocks noChangeShapeType="1"/>
            </p:cNvSpPr>
            <p:nvPr/>
          </p:nvSpPr>
          <p:spPr bwMode="auto">
            <a:xfrm>
              <a:off x="1029" y="318"/>
              <a:ext cx="590" cy="2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1" name="Line 29"/>
            <p:cNvSpPr>
              <a:spLocks noChangeShapeType="1"/>
            </p:cNvSpPr>
            <p:nvPr/>
          </p:nvSpPr>
          <p:spPr bwMode="auto">
            <a:xfrm>
              <a:off x="1074" y="907"/>
              <a:ext cx="31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2" name="Line 30"/>
            <p:cNvSpPr>
              <a:spLocks noChangeShapeType="1"/>
            </p:cNvSpPr>
            <p:nvPr/>
          </p:nvSpPr>
          <p:spPr bwMode="auto">
            <a:xfrm flipV="1">
              <a:off x="1074" y="1316"/>
              <a:ext cx="545" cy="49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3" name="Text Box 31"/>
            <p:cNvSpPr txBox="1">
              <a:spLocks noChangeArrowheads="1"/>
            </p:cNvSpPr>
            <p:nvPr/>
          </p:nvSpPr>
          <p:spPr bwMode="auto">
            <a:xfrm>
              <a:off x="167" y="0"/>
              <a:ext cx="871" cy="379"/>
            </a:xfrm>
            <a:prstGeom prst="rect">
              <a:avLst/>
            </a:prstGeom>
            <a:solidFill>
              <a:srgbClr val="FFFFFF"/>
            </a:solidFill>
            <a:ln w="9525">
              <a:solidFill>
                <a:srgbClr val="000000"/>
              </a:solidFill>
              <a:miter lim="800000"/>
              <a:headEnd/>
              <a:tailEnd/>
            </a:ln>
          </p:spPr>
          <p:txBody>
            <a:bodyPr tIns="118800"/>
            <a:lstStyle/>
            <a:p>
              <a:pPr algn="just"/>
              <a:r>
                <a:rPr lang="zh-CN" altLang="en-US" b="1">
                  <a:latin typeface="Times New Roman" pitchFamily="18" charset="0"/>
                </a:rPr>
                <a:t>应用程序</a:t>
              </a:r>
              <a:r>
                <a:rPr lang="en-US" altLang="zh-CN" b="1">
                  <a:latin typeface="Times New Roman" pitchFamily="18" charset="0"/>
                </a:rPr>
                <a:t>1</a:t>
              </a:r>
            </a:p>
          </p:txBody>
        </p:sp>
        <p:sp>
          <p:nvSpPr>
            <p:cNvPr id="49184" name="Text Box 32"/>
            <p:cNvSpPr txBox="1">
              <a:spLocks noChangeArrowheads="1"/>
            </p:cNvSpPr>
            <p:nvPr/>
          </p:nvSpPr>
          <p:spPr bwMode="auto">
            <a:xfrm>
              <a:off x="213" y="771"/>
              <a:ext cx="871" cy="378"/>
            </a:xfrm>
            <a:prstGeom prst="rect">
              <a:avLst/>
            </a:prstGeom>
            <a:solidFill>
              <a:srgbClr val="FFFFFF"/>
            </a:solidFill>
            <a:ln w="9525">
              <a:solidFill>
                <a:srgbClr val="000000"/>
              </a:solidFill>
              <a:miter lim="800000"/>
              <a:headEnd/>
              <a:tailEnd/>
            </a:ln>
          </p:spPr>
          <p:txBody>
            <a:bodyPr tIns="118800"/>
            <a:lstStyle/>
            <a:p>
              <a:pPr algn="just"/>
              <a:r>
                <a:rPr lang="zh-CN" altLang="en-US" b="1">
                  <a:latin typeface="Times New Roman" pitchFamily="18" charset="0"/>
                </a:rPr>
                <a:t>应用程序</a:t>
              </a:r>
              <a:r>
                <a:rPr lang="en-US" altLang="zh-CN" b="1">
                  <a:latin typeface="Times New Roman" pitchFamily="18" charset="0"/>
                </a:rPr>
                <a:t>2</a:t>
              </a:r>
            </a:p>
          </p:txBody>
        </p:sp>
        <p:sp>
          <p:nvSpPr>
            <p:cNvPr id="49185" name="Text Box 33"/>
            <p:cNvSpPr txBox="1">
              <a:spLocks noChangeArrowheads="1"/>
            </p:cNvSpPr>
            <p:nvPr/>
          </p:nvSpPr>
          <p:spPr bwMode="auto">
            <a:xfrm>
              <a:off x="3116" y="272"/>
              <a:ext cx="65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b="1">
                  <a:latin typeface="Times New Roman" pitchFamily="18" charset="0"/>
                </a:rPr>
                <a:t>数据库</a:t>
              </a:r>
            </a:p>
          </p:txBody>
        </p:sp>
        <p:sp>
          <p:nvSpPr>
            <p:cNvPr id="49186" name="Text Box 34"/>
            <p:cNvSpPr txBox="1">
              <a:spLocks noChangeArrowheads="1"/>
            </p:cNvSpPr>
            <p:nvPr/>
          </p:nvSpPr>
          <p:spPr bwMode="auto">
            <a:xfrm>
              <a:off x="481" y="1179"/>
              <a:ext cx="50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4000">
                  <a:latin typeface="Times New Roman" pitchFamily="18" charset="0"/>
                </a:rPr>
                <a:t>…</a:t>
              </a:r>
            </a:p>
          </p:txBody>
        </p:sp>
      </p:grpSp>
      <p:sp>
        <p:nvSpPr>
          <p:cNvPr id="49187" name="Text Box 35"/>
          <p:cNvSpPr txBox="1">
            <a:spLocks noChangeArrowheads="1"/>
          </p:cNvSpPr>
          <p:nvPr/>
        </p:nvSpPr>
        <p:spPr bwMode="auto">
          <a:xfrm>
            <a:off x="2374004" y="4218642"/>
            <a:ext cx="4584908"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sz="1600" b="1" dirty="0"/>
              <a:t>数据库系统阶段应用程序与数据之间的对应关系</a:t>
            </a:r>
            <a:r>
              <a:rPr lang="zh-CN" altLang="en-US" sz="1800" b="1" dirty="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bwMode="auto">
          <a:xfrm>
            <a:off x="0" y="87313"/>
            <a:ext cx="8229600" cy="4746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3200">
                <a:ea typeface="隶书" pitchFamily="49" charset="-122"/>
              </a:rPr>
              <a:t>总  结</a:t>
            </a:r>
          </a:p>
        </p:txBody>
      </p:sp>
      <p:pic>
        <p:nvPicPr>
          <p:cNvPr id="50179" name="Picture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1551"/>
            <a:ext cx="9180512"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bwMode="auto">
          <a:xfrm>
            <a:off x="1187624" y="11334"/>
            <a:ext cx="7056784" cy="7602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lnSpc>
                <a:spcPct val="150000"/>
              </a:lnSpc>
            </a:pPr>
            <a:r>
              <a:rPr lang="zh-CN" altLang="en-US" sz="3200" b="1" dirty="0">
                <a:ea typeface="隶书" pitchFamily="49" charset="-122"/>
              </a:rPr>
              <a:t>本 节  作  业</a:t>
            </a:r>
          </a:p>
        </p:txBody>
      </p:sp>
      <p:sp>
        <p:nvSpPr>
          <p:cNvPr id="51203" name="Rectangle 3"/>
          <p:cNvSpPr>
            <a:spLocks noGrp="1" noChangeArrowheads="1"/>
          </p:cNvSpPr>
          <p:nvPr>
            <p:ph idx="4294967295"/>
          </p:nvPr>
        </p:nvSpPr>
        <p:spPr>
          <a:xfrm>
            <a:off x="1115616" y="987574"/>
            <a:ext cx="7560840" cy="3672408"/>
          </a:xfrm>
        </p:spPr>
        <p:txBody>
          <a:bodyPr>
            <a:noAutofit/>
          </a:bodyPr>
          <a:lstStyle/>
          <a:p>
            <a:pPr marL="0" indent="0">
              <a:lnSpc>
                <a:spcPct val="160000"/>
              </a:lnSpc>
            </a:pPr>
            <a:r>
              <a:rPr lang="en-US" altLang="zh-CN" sz="2400" dirty="0" smtClean="0">
                <a:latin typeface="方正姚体" panose="02010601030101010101" pitchFamily="2" charset="-122"/>
                <a:ea typeface="方正姚体" panose="02010601030101010101" pitchFamily="2" charset="-122"/>
              </a:rPr>
              <a:t>1. </a:t>
            </a:r>
            <a:r>
              <a:rPr lang="zh-CN" altLang="en-US" sz="2400" dirty="0" smtClean="0">
                <a:latin typeface="方正姚体" panose="02010601030101010101" pitchFamily="2" charset="-122"/>
                <a:ea typeface="方正姚体" panose="02010601030101010101" pitchFamily="2" charset="-122"/>
              </a:rPr>
              <a:t>试述数据、数据库、数据库管理系统和数据库系统的 </a:t>
            </a:r>
            <a:endParaRPr lang="en-US" altLang="zh-CN" sz="2400" dirty="0" smtClean="0">
              <a:latin typeface="方正姚体" panose="02010601030101010101" pitchFamily="2" charset="-122"/>
              <a:ea typeface="方正姚体" panose="02010601030101010101" pitchFamily="2" charset="-122"/>
            </a:endParaRPr>
          </a:p>
          <a:p>
            <a:pPr marL="0" indent="0">
              <a:lnSpc>
                <a:spcPct val="160000"/>
              </a:lnSpc>
            </a:pPr>
            <a:r>
              <a:rPr lang="en-US" altLang="zh-CN" sz="2400" dirty="0">
                <a:latin typeface="方正姚体" panose="02010601030101010101" pitchFamily="2" charset="-122"/>
                <a:ea typeface="方正姚体" panose="02010601030101010101" pitchFamily="2" charset="-122"/>
              </a:rPr>
              <a:t> </a:t>
            </a:r>
            <a:r>
              <a:rPr lang="en-US" altLang="zh-CN" sz="2400" dirty="0" smtClean="0">
                <a:latin typeface="方正姚体" panose="02010601030101010101" pitchFamily="2" charset="-122"/>
                <a:ea typeface="方正姚体" panose="02010601030101010101" pitchFamily="2" charset="-122"/>
              </a:rPr>
              <a:t>   </a:t>
            </a:r>
            <a:r>
              <a:rPr lang="zh-CN" altLang="en-US" sz="2400" dirty="0" smtClean="0">
                <a:latin typeface="方正姚体" panose="02010601030101010101" pitchFamily="2" charset="-122"/>
                <a:ea typeface="方正姚体" panose="02010601030101010101" pitchFamily="2" charset="-122"/>
              </a:rPr>
              <a:t>概念。</a:t>
            </a:r>
            <a:endParaRPr lang="en-US" altLang="zh-CN" sz="2400" dirty="0" smtClean="0">
              <a:latin typeface="方正姚体" panose="02010601030101010101" pitchFamily="2" charset="-122"/>
              <a:ea typeface="方正姚体" panose="02010601030101010101" pitchFamily="2" charset="-122"/>
            </a:endParaRPr>
          </a:p>
          <a:p>
            <a:pPr marL="0" indent="0">
              <a:lnSpc>
                <a:spcPct val="160000"/>
              </a:lnSpc>
            </a:pPr>
            <a:r>
              <a:rPr lang="en-US" altLang="zh-CN" sz="2400" dirty="0" smtClean="0">
                <a:latin typeface="方正姚体" panose="02010601030101010101" pitchFamily="2" charset="-122"/>
                <a:ea typeface="方正姚体" panose="02010601030101010101" pitchFamily="2" charset="-122"/>
              </a:rPr>
              <a:t>3.  </a:t>
            </a:r>
            <a:r>
              <a:rPr lang="zh-CN" altLang="en-US" sz="2400" dirty="0" smtClean="0">
                <a:latin typeface="方正姚体" panose="02010601030101010101" pitchFamily="2" charset="-122"/>
                <a:ea typeface="方正姚体" panose="02010601030101010101" pitchFamily="2" charset="-122"/>
              </a:rPr>
              <a:t>试</a:t>
            </a:r>
            <a:r>
              <a:rPr lang="zh-CN" altLang="en-US" sz="2400" dirty="0">
                <a:latin typeface="方正姚体" panose="02010601030101010101" pitchFamily="2" charset="-122"/>
                <a:ea typeface="方正姚体" panose="02010601030101010101" pitchFamily="2" charset="-122"/>
              </a:rPr>
              <a:t>述文件系统和数据库系统的区别和联系。</a:t>
            </a:r>
          </a:p>
          <a:p>
            <a:pPr marL="0" indent="0">
              <a:lnSpc>
                <a:spcPct val="160000"/>
              </a:lnSpc>
            </a:pPr>
            <a:r>
              <a:rPr lang="en-US" altLang="zh-CN" sz="2400" dirty="0" smtClean="0">
                <a:latin typeface="方正姚体" panose="02010601030101010101" pitchFamily="2" charset="-122"/>
                <a:ea typeface="方正姚体" panose="02010601030101010101" pitchFamily="2" charset="-122"/>
              </a:rPr>
              <a:t>5.  </a:t>
            </a:r>
            <a:r>
              <a:rPr lang="zh-CN" altLang="en-US" sz="2400" dirty="0" smtClean="0">
                <a:latin typeface="方正姚体" panose="02010601030101010101" pitchFamily="2" charset="-122"/>
                <a:ea typeface="方正姚体" panose="02010601030101010101" pitchFamily="2" charset="-122"/>
              </a:rPr>
              <a:t>试</a:t>
            </a:r>
            <a:r>
              <a:rPr lang="zh-CN" altLang="en-US" sz="2400" dirty="0">
                <a:latin typeface="方正姚体" panose="02010601030101010101" pitchFamily="2" charset="-122"/>
                <a:ea typeface="方正姚体" panose="02010601030101010101" pitchFamily="2" charset="-122"/>
              </a:rPr>
              <a:t>述数据库系统的特点</a:t>
            </a:r>
            <a:r>
              <a:rPr lang="zh-CN" altLang="en-US" sz="2400" dirty="0" smtClean="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a:p>
            <a:pPr marL="0" indent="0">
              <a:lnSpc>
                <a:spcPct val="160000"/>
              </a:lnSpc>
            </a:pPr>
            <a:r>
              <a:rPr lang="en-US" altLang="zh-CN" sz="2400" b="1" dirty="0" smtClean="0">
                <a:latin typeface="方正姚体" panose="02010601030101010101" pitchFamily="2" charset="-122"/>
                <a:ea typeface="方正姚体" panose="02010601030101010101" pitchFamily="2" charset="-122"/>
              </a:rPr>
              <a:t>6.  </a:t>
            </a:r>
            <a:r>
              <a:rPr lang="zh-CN" altLang="en-US" sz="2400" b="1" dirty="0" smtClean="0">
                <a:latin typeface="方正姚体" panose="02010601030101010101" pitchFamily="2" charset="-122"/>
                <a:ea typeface="方正姚体" panose="02010601030101010101" pitchFamily="2" charset="-122"/>
              </a:rPr>
              <a:t>数据库管理系统</a:t>
            </a:r>
            <a:r>
              <a:rPr lang="zh-CN" altLang="en-US" sz="2400" b="1" dirty="0">
                <a:latin typeface="方正姚体" panose="02010601030101010101" pitchFamily="2" charset="-122"/>
                <a:ea typeface="方正姚体" panose="02010601030101010101" pitchFamily="2" charset="-122"/>
              </a:rPr>
              <a:t>的主要功能主要有</a:t>
            </a:r>
            <a:r>
              <a:rPr lang="zh-CN" altLang="en-US" sz="2400" b="1" dirty="0" smtClean="0">
                <a:latin typeface="方正姚体" panose="02010601030101010101" pitchFamily="2" charset="-122"/>
                <a:ea typeface="方正姚体" panose="02010601030101010101" pitchFamily="2" charset="-122"/>
              </a:rPr>
              <a:t>哪些</a:t>
            </a:r>
            <a:r>
              <a:rPr lang="zh-CN" altLang="en-US" sz="2400" b="1" dirty="0">
                <a:latin typeface="方正姚体" panose="02010601030101010101" pitchFamily="2" charset="-122"/>
                <a:ea typeface="方正姚体" panose="02010601030101010101" pitchFamily="2" charset="-122"/>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bwMode="auto">
          <a:xfrm>
            <a:off x="395536" y="488698"/>
            <a:ext cx="2448272" cy="484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2" name="椭圆 1"/>
          <p:cNvSpPr/>
          <p:nvPr/>
        </p:nvSpPr>
        <p:spPr>
          <a:xfrm>
            <a:off x="3347864" y="1527634"/>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2</a:t>
            </a:r>
            <a:endParaRPr lang="zh-CN" altLang="en-US" sz="3200" dirty="0"/>
          </a:p>
        </p:txBody>
      </p:sp>
      <p:sp>
        <p:nvSpPr>
          <p:cNvPr id="3" name="矩形 2"/>
          <p:cNvSpPr/>
          <p:nvPr/>
        </p:nvSpPr>
        <p:spPr>
          <a:xfrm>
            <a:off x="3847430" y="1491630"/>
            <a:ext cx="4108946" cy="584775"/>
          </a:xfrm>
          <a:prstGeom prst="rect">
            <a:avLst/>
          </a:prstGeom>
        </p:spPr>
        <p:txBody>
          <a:bodyPr wrap="square">
            <a:spAutoFit/>
          </a:bodyPr>
          <a:lstStyle/>
          <a:p>
            <a:r>
              <a:rPr lang="zh-CN" altLang="en-US" sz="3200" b="1" dirty="0" smtClean="0">
                <a:solidFill>
                  <a:srgbClr val="434342"/>
                </a:solidFill>
                <a:latin typeface="+mn-ea"/>
                <a:ea typeface="+mn-ea"/>
              </a:rPr>
              <a:t>数据库系统</a:t>
            </a:r>
            <a:r>
              <a:rPr lang="zh-CN" altLang="en-US" sz="3200" b="1" dirty="0">
                <a:solidFill>
                  <a:srgbClr val="434342"/>
                </a:solidFill>
                <a:latin typeface="+mn-ea"/>
                <a:ea typeface="+mn-ea"/>
              </a:rPr>
              <a:t>概述</a:t>
            </a:r>
            <a:endParaRPr lang="zh-CN" altLang="en-US" sz="2400" dirty="0">
              <a:latin typeface="+mn-ea"/>
              <a:ea typeface="+mn-ea"/>
            </a:endParaRPr>
          </a:p>
        </p:txBody>
      </p:sp>
      <p:sp>
        <p:nvSpPr>
          <p:cNvPr id="6" name="椭圆 5"/>
          <p:cNvSpPr/>
          <p:nvPr/>
        </p:nvSpPr>
        <p:spPr>
          <a:xfrm>
            <a:off x="3635896" y="2355726"/>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8" name="矩形 7"/>
          <p:cNvSpPr/>
          <p:nvPr/>
        </p:nvSpPr>
        <p:spPr>
          <a:xfrm>
            <a:off x="4139952" y="2283718"/>
            <a:ext cx="1872208" cy="584775"/>
          </a:xfrm>
          <a:prstGeom prst="rect">
            <a:avLst/>
          </a:prstGeom>
        </p:spPr>
        <p:txBody>
          <a:bodyPr wrap="square">
            <a:spAutoFit/>
          </a:bodyPr>
          <a:lstStyle/>
          <a:p>
            <a:r>
              <a:rPr lang="zh-CN" altLang="en-US" sz="3200" b="1" dirty="0" smtClean="0">
                <a:solidFill>
                  <a:schemeClr val="accent3"/>
                </a:solidFill>
                <a:latin typeface="+mn-ea"/>
                <a:ea typeface="+mn-ea"/>
              </a:rPr>
              <a:t>数据模型</a:t>
            </a:r>
            <a:endParaRPr lang="zh-CN" altLang="en-US" sz="2400" dirty="0">
              <a:solidFill>
                <a:schemeClr val="accent3"/>
              </a:solidFill>
              <a:latin typeface="+mn-ea"/>
              <a:ea typeface="+mn-ea"/>
            </a:endParaRPr>
          </a:p>
        </p:txBody>
      </p:sp>
      <p:sp>
        <p:nvSpPr>
          <p:cNvPr id="9" name="椭圆 8"/>
          <p:cNvSpPr/>
          <p:nvPr/>
        </p:nvSpPr>
        <p:spPr>
          <a:xfrm>
            <a:off x="3923928" y="3183818"/>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4</a:t>
            </a:r>
            <a:endParaRPr lang="zh-CN" altLang="en-US" sz="3200" dirty="0"/>
          </a:p>
        </p:txBody>
      </p:sp>
      <p:sp>
        <p:nvSpPr>
          <p:cNvPr id="11" name="矩形 10"/>
          <p:cNvSpPr/>
          <p:nvPr/>
        </p:nvSpPr>
        <p:spPr>
          <a:xfrm>
            <a:off x="4427984" y="3128650"/>
            <a:ext cx="3528392" cy="584775"/>
          </a:xfrm>
          <a:prstGeom prst="rect">
            <a:avLst/>
          </a:prstGeom>
        </p:spPr>
        <p:txBody>
          <a:bodyPr wrap="square">
            <a:spAutoFit/>
          </a:bodyPr>
          <a:lstStyle/>
          <a:p>
            <a:r>
              <a:rPr lang="zh-CN" altLang="en-US" sz="3200" b="1" dirty="0" smtClean="0">
                <a:latin typeface="+mn-ea"/>
                <a:ea typeface="+mn-ea"/>
              </a:rPr>
              <a:t>数据库系统结构</a:t>
            </a:r>
            <a:endParaRPr lang="zh-CN" altLang="en-US" sz="2400" dirty="0">
              <a:latin typeface="+mn-ea"/>
              <a:ea typeface="+mn-ea"/>
            </a:endParaRPr>
          </a:p>
        </p:txBody>
      </p:sp>
      <p:sp>
        <p:nvSpPr>
          <p:cNvPr id="12" name="椭圆 11"/>
          <p:cNvSpPr/>
          <p:nvPr/>
        </p:nvSpPr>
        <p:spPr>
          <a:xfrm>
            <a:off x="4283968" y="4011910"/>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13" name="矩形 12"/>
          <p:cNvSpPr/>
          <p:nvPr/>
        </p:nvSpPr>
        <p:spPr>
          <a:xfrm>
            <a:off x="4783534" y="3992746"/>
            <a:ext cx="4036938" cy="584775"/>
          </a:xfrm>
          <a:prstGeom prst="rect">
            <a:avLst/>
          </a:prstGeom>
        </p:spPr>
        <p:txBody>
          <a:bodyPr wrap="square">
            <a:spAutoFit/>
          </a:bodyPr>
          <a:lstStyle/>
          <a:p>
            <a:r>
              <a:rPr lang="zh-CN" altLang="en-US" sz="3200" b="1" dirty="0" smtClean="0">
                <a:latin typeface="+mn-ea"/>
                <a:ea typeface="+mn-ea"/>
              </a:rPr>
              <a:t>数据库系统的组成</a:t>
            </a:r>
            <a:endParaRPr lang="zh-CN" altLang="en-US" sz="2400" dirty="0">
              <a:latin typeface="+mn-ea"/>
              <a:ea typeface="+mn-ea"/>
            </a:endParaRPr>
          </a:p>
        </p:txBody>
      </p:sp>
      <p:sp>
        <p:nvSpPr>
          <p:cNvPr id="14" name="椭圆 13"/>
          <p:cNvSpPr/>
          <p:nvPr/>
        </p:nvSpPr>
        <p:spPr>
          <a:xfrm>
            <a:off x="3019338" y="699542"/>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5" name="矩形 14"/>
          <p:cNvSpPr/>
          <p:nvPr/>
        </p:nvSpPr>
        <p:spPr>
          <a:xfrm>
            <a:off x="3530088" y="680378"/>
            <a:ext cx="1185928" cy="584775"/>
          </a:xfrm>
          <a:prstGeom prst="rect">
            <a:avLst/>
          </a:prstGeom>
        </p:spPr>
        <p:txBody>
          <a:bodyPr wrap="square">
            <a:spAutoFit/>
          </a:bodyPr>
          <a:lstStyle/>
          <a:p>
            <a:r>
              <a:rPr lang="zh-CN" altLang="en-US" sz="3200" b="1" dirty="0" smtClean="0">
                <a:solidFill>
                  <a:srgbClr val="434342"/>
                </a:solidFill>
                <a:latin typeface="+mn-ea"/>
                <a:ea typeface="+mn-ea"/>
              </a:rPr>
              <a:t>绪论</a:t>
            </a:r>
            <a:endParaRPr lang="zh-CN" altLang="en-US" sz="2400" dirty="0">
              <a:latin typeface="+mn-ea"/>
              <a:ea typeface="+mn-ea"/>
            </a:endParaRPr>
          </a:p>
        </p:txBody>
      </p:sp>
    </p:spTree>
    <p:extLst>
      <p:ext uri="{BB962C8B-B14F-4D97-AF65-F5344CB8AC3E}">
        <p14:creationId xmlns:p14="http://schemas.microsoft.com/office/powerpoint/2010/main" val="37142993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2805016" y="843051"/>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1</a:t>
            </a:r>
            <a:endParaRPr lang="zh-CN" altLang="en-US" sz="2400" dirty="0"/>
          </a:p>
        </p:txBody>
      </p:sp>
      <p:sp>
        <p:nvSpPr>
          <p:cNvPr id="22" name="TextBox 21"/>
          <p:cNvSpPr txBox="1"/>
          <p:nvPr/>
        </p:nvSpPr>
        <p:spPr>
          <a:xfrm>
            <a:off x="3237063" y="771550"/>
            <a:ext cx="2415057"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数据模型的概念</a:t>
            </a:r>
            <a:endParaRPr lang="zh-CN" altLang="en-US" sz="2400" b="1" dirty="0">
              <a:latin typeface="幼圆" pitchFamily="49" charset="-122"/>
              <a:ea typeface="幼圆" pitchFamily="49" charset="-122"/>
            </a:endParaRPr>
          </a:p>
        </p:txBody>
      </p:sp>
      <p:sp>
        <p:nvSpPr>
          <p:cNvPr id="24" name="椭圆 23"/>
          <p:cNvSpPr/>
          <p:nvPr/>
        </p:nvSpPr>
        <p:spPr>
          <a:xfrm>
            <a:off x="3203848" y="1665263"/>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2</a:t>
            </a:r>
            <a:endParaRPr lang="zh-CN" altLang="en-US" sz="2400" dirty="0"/>
          </a:p>
        </p:txBody>
      </p:sp>
      <p:sp>
        <p:nvSpPr>
          <p:cNvPr id="25" name="TextBox 24"/>
          <p:cNvSpPr txBox="1"/>
          <p:nvPr/>
        </p:nvSpPr>
        <p:spPr>
          <a:xfrm>
            <a:off x="3851872" y="1635646"/>
            <a:ext cx="2088232" cy="461665"/>
          </a:xfrm>
          <a:prstGeom prst="rect">
            <a:avLst/>
          </a:prstGeom>
          <a:noFill/>
        </p:spPr>
        <p:txBody>
          <a:bodyPr wrap="square" rtlCol="0">
            <a:spAutoFit/>
          </a:bodyPr>
          <a:lstStyle>
            <a:defPPr>
              <a:defRPr lang="zh-CN"/>
            </a:defPPr>
            <a:lvl1pPr>
              <a:defRPr sz="2400" b="1">
                <a:latin typeface="幼圆" pitchFamily="49" charset="-122"/>
                <a:ea typeface="幼圆" pitchFamily="49" charset="-122"/>
              </a:defRPr>
            </a:lvl1pPr>
          </a:lstStyle>
          <a:p>
            <a:r>
              <a:rPr lang="zh-CN" altLang="en-US" dirty="0"/>
              <a:t>数据模型分类</a:t>
            </a:r>
          </a:p>
        </p:txBody>
      </p:sp>
      <p:sp>
        <p:nvSpPr>
          <p:cNvPr id="27" name="椭圆 26"/>
          <p:cNvSpPr/>
          <p:nvPr/>
        </p:nvSpPr>
        <p:spPr>
          <a:xfrm>
            <a:off x="3635896" y="2529407"/>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3</a:t>
            </a:r>
            <a:endParaRPr lang="zh-CN" altLang="en-US" sz="2400" dirty="0"/>
          </a:p>
        </p:txBody>
      </p:sp>
      <p:sp>
        <p:nvSpPr>
          <p:cNvPr id="28" name="TextBox 27"/>
          <p:cNvSpPr txBox="1"/>
          <p:nvPr/>
        </p:nvSpPr>
        <p:spPr>
          <a:xfrm>
            <a:off x="4157535" y="2499742"/>
            <a:ext cx="1926633" cy="461665"/>
          </a:xfrm>
          <a:prstGeom prst="rect">
            <a:avLst/>
          </a:prstGeom>
          <a:noFill/>
        </p:spPr>
        <p:txBody>
          <a:bodyPr wrap="square" rtlCol="0">
            <a:spAutoFit/>
          </a:bodyPr>
          <a:lstStyle>
            <a:defPPr>
              <a:defRPr lang="zh-CN"/>
            </a:defPPr>
            <a:lvl1pPr>
              <a:defRPr sz="2400" b="1">
                <a:latin typeface="幼圆" pitchFamily="49" charset="-122"/>
                <a:ea typeface="幼圆" pitchFamily="49" charset="-122"/>
              </a:defRPr>
            </a:lvl1pPr>
          </a:lstStyle>
          <a:p>
            <a:r>
              <a:rPr lang="zh-CN" altLang="en-US" dirty="0"/>
              <a:t>概念</a:t>
            </a:r>
            <a:r>
              <a:rPr lang="zh-CN" altLang="en-US" dirty="0" smtClean="0"/>
              <a:t>模型</a:t>
            </a:r>
            <a:endParaRPr lang="zh-CN" altLang="en-US" dirty="0"/>
          </a:p>
        </p:txBody>
      </p:sp>
      <p:sp>
        <p:nvSpPr>
          <p:cNvPr id="33" name="椭圆 32"/>
          <p:cNvSpPr/>
          <p:nvPr/>
        </p:nvSpPr>
        <p:spPr>
          <a:xfrm>
            <a:off x="4644056" y="4342381"/>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5</a:t>
            </a:r>
            <a:endParaRPr lang="zh-CN" altLang="en-US" sz="2400" dirty="0"/>
          </a:p>
        </p:txBody>
      </p:sp>
      <p:sp>
        <p:nvSpPr>
          <p:cNvPr id="34" name="TextBox 33"/>
          <p:cNvSpPr txBox="1"/>
          <p:nvPr/>
        </p:nvSpPr>
        <p:spPr>
          <a:xfrm>
            <a:off x="5112803" y="4342333"/>
            <a:ext cx="1763453" cy="461665"/>
          </a:xfrm>
          <a:prstGeom prst="rect">
            <a:avLst/>
          </a:prstGeom>
          <a:noFill/>
        </p:spPr>
        <p:txBody>
          <a:bodyPr wrap="square" rtlCol="0">
            <a:spAutoFit/>
          </a:bodyPr>
          <a:lstStyle>
            <a:defPPr>
              <a:defRPr lang="zh-CN"/>
            </a:defPPr>
            <a:lvl1pPr>
              <a:defRPr sz="2400">
                <a:latin typeface="汉真广标" panose="02010609000101010101" pitchFamily="49" charset="-122"/>
                <a:ea typeface="汉真广标" panose="02010609000101010101" pitchFamily="49" charset="-122"/>
              </a:defRPr>
            </a:lvl1pPr>
          </a:lstStyle>
          <a:p>
            <a:r>
              <a:rPr lang="zh-CN" altLang="en-US" b="1" dirty="0" smtClean="0">
                <a:latin typeface="幼圆" pitchFamily="49" charset="-122"/>
                <a:ea typeface="幼圆" pitchFamily="49" charset="-122"/>
              </a:rPr>
              <a:t>总结与思考</a:t>
            </a:r>
            <a:endParaRPr lang="zh-CN" altLang="en-US" b="1" dirty="0">
              <a:latin typeface="幼圆" pitchFamily="49" charset="-122"/>
              <a:ea typeface="幼圆" pitchFamily="49" charset="-122"/>
            </a:endParaRPr>
          </a:p>
        </p:txBody>
      </p:sp>
      <p:sp>
        <p:nvSpPr>
          <p:cNvPr id="35" name="TextBox 34"/>
          <p:cNvSpPr txBox="1"/>
          <p:nvPr/>
        </p:nvSpPr>
        <p:spPr>
          <a:xfrm>
            <a:off x="528057" y="433055"/>
            <a:ext cx="2088232" cy="646331"/>
          </a:xfrm>
          <a:prstGeom prst="rect">
            <a:avLst/>
          </a:prstGeom>
          <a:noFill/>
          <a:ln>
            <a:noFill/>
          </a:ln>
        </p:spPr>
        <p:txBody>
          <a:bodyPr vert="horz" wrap="square" rtlCol="0">
            <a:spAutoFit/>
          </a:bodyPr>
          <a:lstStyle/>
          <a:p>
            <a:r>
              <a:rPr lang="zh-CN" altLang="en-US" sz="36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华文琥珀" panose="02010800040101010101" pitchFamily="2" charset="-122"/>
                <a:ea typeface="华文琥珀" panose="02010800040101010101" pitchFamily="2" charset="-122"/>
              </a:rPr>
              <a:t>数据模型</a:t>
            </a:r>
            <a:endParaRPr lang="zh-CN" altLang="en-US" sz="36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华文琥珀" panose="02010800040101010101" pitchFamily="2" charset="-122"/>
              <a:ea typeface="华文琥珀" panose="02010800040101010101" pitchFamily="2" charset="-122"/>
            </a:endParaRPr>
          </a:p>
        </p:txBody>
      </p:sp>
      <p:sp>
        <p:nvSpPr>
          <p:cNvPr id="11" name="椭圆 10"/>
          <p:cNvSpPr/>
          <p:nvPr/>
        </p:nvSpPr>
        <p:spPr>
          <a:xfrm>
            <a:off x="4067992" y="3435894"/>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
        <p:nvSpPr>
          <p:cNvPr id="12" name="TextBox 11"/>
          <p:cNvSpPr txBox="1"/>
          <p:nvPr/>
        </p:nvSpPr>
        <p:spPr>
          <a:xfrm>
            <a:off x="4589631" y="3406229"/>
            <a:ext cx="3510761" cy="461665"/>
          </a:xfrm>
          <a:prstGeom prst="rect">
            <a:avLst/>
          </a:prstGeom>
          <a:noFill/>
        </p:spPr>
        <p:txBody>
          <a:bodyPr wrap="square" rtlCol="0">
            <a:spAutoFit/>
          </a:bodyPr>
          <a:lstStyle>
            <a:defPPr>
              <a:defRPr lang="zh-CN"/>
            </a:defPPr>
            <a:lvl1pPr>
              <a:defRPr sz="2400" b="1">
                <a:latin typeface="幼圆" pitchFamily="49" charset="-122"/>
                <a:ea typeface="幼圆" pitchFamily="49" charset="-122"/>
              </a:defRPr>
            </a:lvl1pPr>
          </a:lstStyle>
          <a:p>
            <a:r>
              <a:rPr lang="en-US" altLang="zh-CN" dirty="0" smtClean="0"/>
              <a:t>E-R</a:t>
            </a:r>
            <a:r>
              <a:rPr lang="zh-CN" altLang="en-US" dirty="0" smtClean="0"/>
              <a:t>模型</a:t>
            </a:r>
            <a:endParaRPr lang="zh-CN" altLang="en-US" dirty="0"/>
          </a:p>
        </p:txBody>
      </p:sp>
    </p:spTree>
    <p:extLst>
      <p:ext uri="{BB962C8B-B14F-4D97-AF65-F5344CB8AC3E}">
        <p14:creationId xmlns:p14="http://schemas.microsoft.com/office/powerpoint/2010/main" val="4994266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1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10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1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animBg="1"/>
      <p:bldP spid="25" grpId="0"/>
      <p:bldP spid="27" grpId="0" animBg="1"/>
      <p:bldP spid="28" grpId="0"/>
      <p:bldP spid="33" grpId="0" animBg="1"/>
      <p:bldP spid="34" grpId="0"/>
      <p:bldP spid="11" grpId="0" animBg="1"/>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bwMode="auto">
          <a:xfrm>
            <a:off x="1259632" y="123478"/>
            <a:ext cx="3168352" cy="6387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b="1" dirty="0" smtClean="0">
                <a:ea typeface="隶书" pitchFamily="49" charset="-122"/>
              </a:rPr>
              <a:t>两</a:t>
            </a:r>
            <a:r>
              <a:rPr lang="zh-CN" altLang="en-US" sz="3200" b="1" dirty="0">
                <a:ea typeface="隶书" pitchFamily="49" charset="-122"/>
              </a:rPr>
              <a:t>大类</a:t>
            </a:r>
            <a:r>
              <a:rPr lang="zh-CN" altLang="en-US" sz="3200" b="1" dirty="0" smtClean="0">
                <a:ea typeface="隶书" pitchFamily="49" charset="-122"/>
              </a:rPr>
              <a:t>数据模型</a:t>
            </a:r>
            <a:endParaRPr lang="en-US" altLang="zh-CN" sz="3200" b="1" dirty="0">
              <a:ea typeface="隶书" pitchFamily="49" charset="-122"/>
            </a:endParaRPr>
          </a:p>
        </p:txBody>
      </p:sp>
      <p:sp>
        <p:nvSpPr>
          <p:cNvPr id="55299" name="Rectangle 3"/>
          <p:cNvSpPr>
            <a:spLocks noGrp="1" noChangeArrowheads="1"/>
          </p:cNvSpPr>
          <p:nvPr>
            <p:ph idx="4294967295"/>
          </p:nvPr>
        </p:nvSpPr>
        <p:spPr>
          <a:xfrm>
            <a:off x="1115616" y="987574"/>
            <a:ext cx="7776864" cy="3744416"/>
          </a:xfrm>
        </p:spPr>
        <p:txBody>
          <a:bodyPr>
            <a:noAutofit/>
          </a:bodyPr>
          <a:lstStyle/>
          <a:p>
            <a:r>
              <a:rPr lang="zh-CN" altLang="en-US" sz="2200" dirty="0" smtClean="0">
                <a:latin typeface="+mj-ea"/>
                <a:ea typeface="+mj-ea"/>
              </a:rPr>
              <a:t> </a:t>
            </a:r>
            <a:r>
              <a:rPr lang="en-US" altLang="zh-CN" sz="2200" dirty="0" smtClean="0">
                <a:latin typeface="+mj-ea"/>
                <a:ea typeface="+mj-ea"/>
              </a:rPr>
              <a:t>(</a:t>
            </a:r>
            <a:r>
              <a:rPr lang="en-US" altLang="zh-CN" sz="2200" dirty="0">
                <a:latin typeface="+mj-ea"/>
                <a:ea typeface="+mj-ea"/>
              </a:rPr>
              <a:t>1) </a:t>
            </a:r>
            <a:r>
              <a:rPr lang="zh-CN" altLang="en-US" sz="2200" dirty="0">
                <a:latin typeface="+mj-ea"/>
                <a:ea typeface="+mj-ea"/>
              </a:rPr>
              <a:t>概念模型   </a:t>
            </a:r>
            <a:endParaRPr lang="en-US" altLang="zh-CN" sz="2200" dirty="0" smtClean="0">
              <a:latin typeface="+mj-ea"/>
              <a:ea typeface="+mj-ea"/>
            </a:endParaRPr>
          </a:p>
          <a:p>
            <a:r>
              <a:rPr lang="en-US" altLang="zh-CN" sz="2200" dirty="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en-US" sz="2200" b="1" dirty="0" smtClean="0">
                <a:latin typeface="幼圆" pitchFamily="49" charset="-122"/>
                <a:ea typeface="幼圆" pitchFamily="49" charset="-122"/>
              </a:rPr>
              <a:t>也</a:t>
            </a:r>
            <a:r>
              <a:rPr lang="zh-CN" altLang="en-US" sz="2200" b="1" dirty="0">
                <a:latin typeface="幼圆" pitchFamily="49" charset="-122"/>
                <a:ea typeface="幼圆" pitchFamily="49" charset="-122"/>
              </a:rPr>
              <a:t>称信息模型，它是按用户的观点来对数据和信息建模</a:t>
            </a:r>
            <a:r>
              <a:rPr lang="zh-CN" altLang="en-US" sz="2200" b="1" dirty="0" smtClean="0">
                <a:latin typeface="幼圆" pitchFamily="49" charset="-122"/>
                <a:ea typeface="幼圆" pitchFamily="49" charset="-122"/>
              </a:rPr>
              <a:t>， </a:t>
            </a:r>
            <a:endParaRPr lang="en-US" altLang="zh-CN" sz="2200" b="1" dirty="0" smtClean="0">
              <a:latin typeface="幼圆" pitchFamily="49" charset="-122"/>
              <a:ea typeface="幼圆" pitchFamily="49" charset="-122"/>
            </a:endParaRPr>
          </a:p>
          <a:p>
            <a:r>
              <a:rPr lang="en-US" altLang="zh-CN" sz="2200" dirty="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en-US" sz="2200" b="1" dirty="0" smtClean="0">
                <a:latin typeface="幼圆" pitchFamily="49" charset="-122"/>
                <a:ea typeface="幼圆" pitchFamily="49" charset="-122"/>
              </a:rPr>
              <a:t>用于</a:t>
            </a:r>
            <a:r>
              <a:rPr lang="zh-CN" altLang="en-US" sz="2200" b="1" dirty="0">
                <a:latin typeface="幼圆" pitchFamily="49" charset="-122"/>
                <a:ea typeface="幼圆" pitchFamily="49" charset="-122"/>
              </a:rPr>
              <a:t>数据库设计。 </a:t>
            </a:r>
            <a:endParaRPr lang="en-US" altLang="zh-CN" sz="2200" b="1" dirty="0" smtClean="0">
              <a:latin typeface="幼圆" pitchFamily="49" charset="-122"/>
              <a:ea typeface="幼圆" pitchFamily="49" charset="-122"/>
            </a:endParaRPr>
          </a:p>
          <a:p>
            <a:endParaRPr lang="zh-CN" altLang="en-US" sz="2200" b="1" dirty="0">
              <a:latin typeface="幼圆" pitchFamily="49" charset="-122"/>
              <a:ea typeface="幼圆" pitchFamily="49" charset="-122"/>
            </a:endParaRPr>
          </a:p>
          <a:p>
            <a:pPr lvl="1">
              <a:lnSpc>
                <a:spcPct val="150000"/>
              </a:lnSpc>
              <a:buFont typeface="Wingdings" pitchFamily="2" charset="2"/>
              <a:buNone/>
            </a:pPr>
            <a:r>
              <a:rPr lang="en-US" altLang="zh-CN" sz="2200" b="1" dirty="0" smtClean="0">
                <a:latin typeface="+mj-ea"/>
                <a:ea typeface="+mj-ea"/>
              </a:rPr>
              <a:t> (</a:t>
            </a:r>
            <a:r>
              <a:rPr lang="en-US" altLang="zh-CN" sz="2200" b="1" dirty="0">
                <a:latin typeface="+mj-ea"/>
                <a:ea typeface="+mj-ea"/>
              </a:rPr>
              <a:t>2) </a:t>
            </a:r>
            <a:r>
              <a:rPr lang="zh-CN" altLang="en-US" sz="2200" b="1" dirty="0" smtClean="0">
                <a:latin typeface="+mj-ea"/>
                <a:ea typeface="+mj-ea"/>
              </a:rPr>
              <a:t>逻辑模型</a:t>
            </a:r>
            <a:endParaRPr lang="zh-CN" altLang="en-US" sz="2200" b="1" dirty="0">
              <a:latin typeface="+mj-ea"/>
              <a:ea typeface="+mj-ea"/>
            </a:endParaRPr>
          </a:p>
          <a:p>
            <a:pPr marL="237744" lvl="2" indent="0" algn="just">
              <a:lnSpc>
                <a:spcPct val="140000"/>
              </a:lnSpc>
              <a:buNone/>
            </a:pPr>
            <a:r>
              <a:rPr lang="zh-CN" altLang="en-US" sz="2200" b="1" dirty="0" smtClean="0">
                <a:latin typeface="幼圆" pitchFamily="49" charset="-122"/>
                <a:ea typeface="幼圆" pitchFamily="49" charset="-122"/>
              </a:rPr>
              <a:t>  逻辑模型</a:t>
            </a:r>
            <a:r>
              <a:rPr lang="zh-CN" altLang="en-US" sz="2200" b="1" dirty="0">
                <a:latin typeface="幼圆" pitchFamily="49" charset="-122"/>
                <a:ea typeface="幼圆" pitchFamily="49" charset="-122"/>
              </a:rPr>
              <a:t>主要包括网状模型、层次模型、关系模型、</a:t>
            </a:r>
            <a:r>
              <a:rPr lang="zh-CN" altLang="en-US" sz="2200" b="1" dirty="0" smtClean="0">
                <a:latin typeface="幼圆" pitchFamily="49" charset="-122"/>
                <a:ea typeface="幼圆" pitchFamily="49" charset="-122"/>
              </a:rPr>
              <a:t>面向 </a:t>
            </a:r>
            <a:endParaRPr lang="en-US" altLang="zh-CN" sz="2200" b="1" dirty="0" smtClean="0">
              <a:latin typeface="幼圆" pitchFamily="49" charset="-122"/>
              <a:ea typeface="幼圆" pitchFamily="49" charset="-122"/>
            </a:endParaRPr>
          </a:p>
          <a:p>
            <a:pPr marL="237744" lvl="2" indent="0" algn="just">
              <a:lnSpc>
                <a:spcPct val="140000"/>
              </a:lnSpc>
              <a:buNone/>
            </a:pPr>
            <a:r>
              <a:rPr lang="en-US" altLang="zh-CN" sz="2200" b="1" dirty="0">
                <a:latin typeface="幼圆" pitchFamily="49" charset="-122"/>
                <a:ea typeface="幼圆" pitchFamily="49" charset="-122"/>
              </a:rPr>
              <a:t> </a:t>
            </a:r>
            <a:r>
              <a:rPr lang="en-US" altLang="zh-CN" sz="2200" b="1" dirty="0" smtClean="0">
                <a:latin typeface="幼圆" pitchFamily="49" charset="-122"/>
                <a:ea typeface="幼圆" pitchFamily="49" charset="-122"/>
              </a:rPr>
              <a:t> </a:t>
            </a:r>
            <a:r>
              <a:rPr lang="zh-CN" altLang="en-US" sz="2200" b="1" dirty="0" smtClean="0">
                <a:latin typeface="幼圆" pitchFamily="49" charset="-122"/>
                <a:ea typeface="幼圆" pitchFamily="49" charset="-122"/>
              </a:rPr>
              <a:t>对象模型</a:t>
            </a:r>
            <a:r>
              <a:rPr lang="zh-CN" altLang="en-US" sz="2200" b="1" dirty="0">
                <a:latin typeface="幼圆" pitchFamily="49" charset="-122"/>
                <a:ea typeface="幼圆" pitchFamily="49" charset="-122"/>
              </a:rPr>
              <a:t>等，按计算机系统的观点对数据建模，用于</a:t>
            </a:r>
            <a:r>
              <a:rPr lang="en-US" altLang="zh-CN" sz="2200" b="1" dirty="0" smtClean="0">
                <a:latin typeface="幼圆" pitchFamily="49" charset="-122"/>
                <a:ea typeface="幼圆" pitchFamily="49" charset="-122"/>
              </a:rPr>
              <a:t>DBMS</a:t>
            </a:r>
          </a:p>
          <a:p>
            <a:pPr marL="237744" lvl="2" indent="0" algn="just">
              <a:lnSpc>
                <a:spcPct val="140000"/>
              </a:lnSpc>
              <a:buNone/>
            </a:pPr>
            <a:r>
              <a:rPr lang="en-US" altLang="zh-CN" sz="2200" b="1" dirty="0">
                <a:latin typeface="幼圆" pitchFamily="49" charset="-122"/>
                <a:ea typeface="幼圆" pitchFamily="49" charset="-122"/>
              </a:rPr>
              <a:t> </a:t>
            </a:r>
            <a:r>
              <a:rPr lang="en-US" altLang="zh-CN" sz="2200" b="1" dirty="0" smtClean="0">
                <a:latin typeface="幼圆" pitchFamily="49" charset="-122"/>
                <a:ea typeface="幼圆" pitchFamily="49" charset="-122"/>
              </a:rPr>
              <a:t> </a:t>
            </a:r>
            <a:r>
              <a:rPr lang="zh-CN" altLang="en-US" sz="2200" b="1" dirty="0" smtClean="0">
                <a:latin typeface="幼圆" pitchFamily="49" charset="-122"/>
                <a:ea typeface="幼圆" pitchFamily="49" charset="-122"/>
              </a:rPr>
              <a:t>实现</a:t>
            </a:r>
            <a:r>
              <a:rPr lang="zh-CN" altLang="en-US" sz="2200" dirty="0" smtClean="0">
                <a:latin typeface="幼圆" pitchFamily="49" charset="-122"/>
                <a:ea typeface="幼圆" pitchFamily="49" charset="-122"/>
              </a:rPr>
              <a:t>。</a:t>
            </a:r>
            <a:endParaRPr lang="zh-CN" altLang="en-US" sz="2200" dirty="0">
              <a:latin typeface="幼圆" pitchFamily="49" charset="-122"/>
              <a:ea typeface="幼圆" pitchFamily="49" charset="-122"/>
            </a:endParaRPr>
          </a:p>
        </p:txBody>
      </p:sp>
    </p:spTree>
    <p:extLst>
      <p:ext uri="{BB962C8B-B14F-4D97-AF65-F5344CB8AC3E}">
        <p14:creationId xmlns:p14="http://schemas.microsoft.com/office/powerpoint/2010/main" val="5714610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2989263" y="3859124"/>
            <a:ext cx="2735262" cy="540544"/>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sz="1800" b="1">
                <a:latin typeface="Times New Roman" pitchFamily="18" charset="0"/>
              </a:rPr>
              <a:t>DBMS</a:t>
            </a:r>
            <a:r>
              <a:rPr lang="zh-CN" altLang="en-US" sz="1800" b="1">
                <a:latin typeface="Times New Roman" pitchFamily="18" charset="0"/>
              </a:rPr>
              <a:t>支持的数据模型</a:t>
            </a:r>
          </a:p>
        </p:txBody>
      </p:sp>
      <p:sp>
        <p:nvSpPr>
          <p:cNvPr id="57348" name="Rectangle 4"/>
          <p:cNvSpPr>
            <a:spLocks noChangeArrowheads="1"/>
          </p:cNvSpPr>
          <p:nvPr/>
        </p:nvSpPr>
        <p:spPr bwMode="auto">
          <a:xfrm>
            <a:off x="3276603" y="3103077"/>
            <a:ext cx="2359025" cy="432197"/>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zh-CN" altLang="en-US" sz="1800" b="1">
                <a:latin typeface="Times New Roman" pitchFamily="18" charset="0"/>
              </a:rPr>
              <a:t>概念模型（信息世界）</a:t>
            </a:r>
          </a:p>
        </p:txBody>
      </p:sp>
      <p:sp>
        <p:nvSpPr>
          <p:cNvPr id="57349" name="AutoShape 5"/>
          <p:cNvSpPr>
            <a:spLocks noChangeArrowheads="1"/>
          </p:cNvSpPr>
          <p:nvPr/>
        </p:nvSpPr>
        <p:spPr bwMode="auto">
          <a:xfrm>
            <a:off x="3730625" y="2292261"/>
            <a:ext cx="914400" cy="594122"/>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0" name="AutoShape 6"/>
          <p:cNvSpPr>
            <a:spLocks noChangeArrowheads="1"/>
          </p:cNvSpPr>
          <p:nvPr/>
        </p:nvSpPr>
        <p:spPr bwMode="auto">
          <a:xfrm flipH="1">
            <a:off x="5365750" y="1968411"/>
            <a:ext cx="867667" cy="756047"/>
          </a:xfrm>
          <a:prstGeom prst="wedgeEllipseCallout">
            <a:avLst>
              <a:gd name="adj1" fmla="val 117250"/>
              <a:gd name="adj2" fmla="val 16611"/>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1600" b="1" dirty="0">
                <a:latin typeface="Times New Roman" pitchFamily="18" charset="0"/>
              </a:rPr>
              <a:t>认识</a:t>
            </a:r>
          </a:p>
          <a:p>
            <a:pPr marL="342900" indent="-342900"/>
            <a:r>
              <a:rPr lang="zh-CN" altLang="en-US" sz="1600" b="1" dirty="0">
                <a:latin typeface="Times New Roman" pitchFamily="18" charset="0"/>
              </a:rPr>
              <a:t>抽象</a:t>
            </a:r>
          </a:p>
        </p:txBody>
      </p:sp>
      <p:sp>
        <p:nvSpPr>
          <p:cNvPr id="57351" name="Text Box 7"/>
          <p:cNvSpPr txBox="1">
            <a:spLocks noChangeArrowheads="1"/>
          </p:cNvSpPr>
          <p:nvPr/>
        </p:nvSpPr>
        <p:spPr bwMode="auto">
          <a:xfrm>
            <a:off x="1116013" y="3156654"/>
            <a:ext cx="1114408"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altLang="en-US" sz="1800" b="1"/>
              <a:t>信息世界</a:t>
            </a:r>
          </a:p>
        </p:txBody>
      </p:sp>
      <p:sp>
        <p:nvSpPr>
          <p:cNvPr id="57352" name="Text Box 8"/>
          <p:cNvSpPr txBox="1">
            <a:spLocks noChangeArrowheads="1"/>
          </p:cNvSpPr>
          <p:nvPr/>
        </p:nvSpPr>
        <p:spPr bwMode="auto">
          <a:xfrm>
            <a:off x="1116013" y="4074626"/>
            <a:ext cx="1114408"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altLang="en-US" sz="1800" b="1"/>
              <a:t>机器世界</a:t>
            </a:r>
          </a:p>
        </p:txBody>
      </p:sp>
      <p:sp>
        <p:nvSpPr>
          <p:cNvPr id="57353" name="Text Box 9"/>
          <p:cNvSpPr txBox="1">
            <a:spLocks noChangeArrowheads="1"/>
          </p:cNvSpPr>
          <p:nvPr/>
        </p:nvSpPr>
        <p:spPr bwMode="auto">
          <a:xfrm>
            <a:off x="2700339" y="4578682"/>
            <a:ext cx="3438762"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altLang="en-US" sz="1800" b="1" dirty="0">
                <a:latin typeface="华文仿宋" panose="02010600040101010101" pitchFamily="2" charset="-122"/>
                <a:ea typeface="华文仿宋" panose="02010600040101010101" pitchFamily="2" charset="-122"/>
              </a:rPr>
              <a:t>现实世界中客观对象的抽象过程</a:t>
            </a:r>
          </a:p>
        </p:txBody>
      </p:sp>
      <p:sp>
        <p:nvSpPr>
          <p:cNvPr id="57354" name="Cloud"/>
          <p:cNvSpPr>
            <a:spLocks noChangeAspect="1" noEditPoints="1" noChangeArrowheads="1"/>
          </p:cNvSpPr>
          <p:nvPr/>
        </p:nvSpPr>
        <p:spPr bwMode="auto">
          <a:xfrm>
            <a:off x="3131840" y="1374290"/>
            <a:ext cx="1871464" cy="6881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marL="342900" indent="-342900"/>
            <a:r>
              <a:rPr lang="zh-CN" altLang="en-US" sz="1800" b="1" dirty="0">
                <a:latin typeface="Times New Roman" pitchFamily="18" charset="0"/>
              </a:rPr>
              <a:t>现实世界</a:t>
            </a:r>
          </a:p>
        </p:txBody>
      </p:sp>
      <p:sp>
        <p:nvSpPr>
          <p:cNvPr id="57355" name="Line 11"/>
          <p:cNvSpPr>
            <a:spLocks noChangeShapeType="1"/>
          </p:cNvSpPr>
          <p:nvPr/>
        </p:nvSpPr>
        <p:spPr bwMode="auto">
          <a:xfrm>
            <a:off x="4141788" y="2076757"/>
            <a:ext cx="0" cy="2155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6" name="Line 12"/>
          <p:cNvSpPr>
            <a:spLocks noChangeShapeType="1"/>
          </p:cNvSpPr>
          <p:nvPr/>
        </p:nvSpPr>
        <p:spPr bwMode="auto">
          <a:xfrm>
            <a:off x="4141788" y="2886382"/>
            <a:ext cx="0" cy="2155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7" name="Line 13"/>
          <p:cNvSpPr>
            <a:spLocks noChangeShapeType="1"/>
          </p:cNvSpPr>
          <p:nvPr/>
        </p:nvSpPr>
        <p:spPr bwMode="auto">
          <a:xfrm>
            <a:off x="4213225" y="3535273"/>
            <a:ext cx="0" cy="3238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
          <p:cNvSpPr txBox="1">
            <a:spLocks noChangeArrowheads="1"/>
          </p:cNvSpPr>
          <p:nvPr/>
        </p:nvSpPr>
        <p:spPr bwMode="auto">
          <a:xfrm>
            <a:off x="1259632" y="123478"/>
            <a:ext cx="3168352" cy="6387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b="1" dirty="0" smtClean="0">
                <a:ea typeface="隶书" pitchFamily="49" charset="-122"/>
              </a:rPr>
              <a:t>两大类数据模型</a:t>
            </a:r>
            <a:endParaRPr lang="en-US" altLang="zh-CN" sz="3200" b="1" dirty="0">
              <a:ea typeface="隶书" pitchFamily="49" charset="-122"/>
            </a:endParaRPr>
          </a:p>
        </p:txBody>
      </p:sp>
    </p:spTree>
    <p:extLst>
      <p:ext uri="{BB962C8B-B14F-4D97-AF65-F5344CB8AC3E}">
        <p14:creationId xmlns:p14="http://schemas.microsoft.com/office/powerpoint/2010/main" val="3880501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animEffect transition="in" filter="slide(fromTop)">
                                      <p:cBhvr>
                                        <p:cTn id="7" dur="500"/>
                                        <p:tgtEl>
                                          <p:spTgt spid="57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57355"/>
                                        </p:tgtEl>
                                        <p:attrNameLst>
                                          <p:attrName>style.visibility</p:attrName>
                                        </p:attrNameLst>
                                      </p:cBhvr>
                                      <p:to>
                                        <p:strVal val="visible"/>
                                      </p:to>
                                    </p:set>
                                    <p:anim calcmode="lin" valueType="num">
                                      <p:cBhvr additive="base">
                                        <p:cTn id="12" dur="500" fill="hold"/>
                                        <p:tgtEl>
                                          <p:spTgt spid="57355"/>
                                        </p:tgtEl>
                                        <p:attrNameLst>
                                          <p:attrName>ppt_x</p:attrName>
                                        </p:attrNameLst>
                                      </p:cBhvr>
                                      <p:tavLst>
                                        <p:tav tm="0">
                                          <p:val>
                                            <p:strVal val="#ppt_x"/>
                                          </p:val>
                                        </p:tav>
                                        <p:tav tm="100000">
                                          <p:val>
                                            <p:strVal val="#ppt_x"/>
                                          </p:val>
                                        </p:tav>
                                      </p:tavLst>
                                    </p:anim>
                                    <p:anim calcmode="lin" valueType="num">
                                      <p:cBhvr additive="base">
                                        <p:cTn id="13" dur="500" fill="hold"/>
                                        <p:tgtEl>
                                          <p:spTgt spid="5735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7349"/>
                                        </p:tgtEl>
                                        <p:attrNameLst>
                                          <p:attrName>style.visibility</p:attrName>
                                        </p:attrNameLst>
                                      </p:cBhvr>
                                      <p:to>
                                        <p:strVal val="visible"/>
                                      </p:to>
                                    </p:set>
                                    <p:animEffect transition="in" filter="slide(fromBottom)">
                                      <p:cBhvr>
                                        <p:cTn id="18" dur="500"/>
                                        <p:tgtEl>
                                          <p:spTgt spid="573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7350"/>
                                        </p:tgtEl>
                                        <p:attrNameLst>
                                          <p:attrName>style.visibility</p:attrName>
                                        </p:attrNameLst>
                                      </p:cBhvr>
                                      <p:to>
                                        <p:strVal val="visible"/>
                                      </p:to>
                                    </p:set>
                                    <p:anim calcmode="lin" valueType="num">
                                      <p:cBhvr additive="base">
                                        <p:cTn id="23" dur="500" fill="hold"/>
                                        <p:tgtEl>
                                          <p:spTgt spid="57350"/>
                                        </p:tgtEl>
                                        <p:attrNameLst>
                                          <p:attrName>ppt_x</p:attrName>
                                        </p:attrNameLst>
                                      </p:cBhvr>
                                      <p:tavLst>
                                        <p:tav tm="0">
                                          <p:val>
                                            <p:strVal val="1+#ppt_w/2"/>
                                          </p:val>
                                        </p:tav>
                                        <p:tav tm="100000">
                                          <p:val>
                                            <p:strVal val="#ppt_x"/>
                                          </p:val>
                                        </p:tav>
                                      </p:tavLst>
                                    </p:anim>
                                    <p:anim calcmode="lin" valueType="num">
                                      <p:cBhvr additive="base">
                                        <p:cTn id="24" dur="500" fill="hold"/>
                                        <p:tgtEl>
                                          <p:spTgt spid="5735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7356"/>
                                        </p:tgtEl>
                                        <p:attrNameLst>
                                          <p:attrName>style.visibility</p:attrName>
                                        </p:attrNameLst>
                                      </p:cBhvr>
                                      <p:to>
                                        <p:strVal val="visible"/>
                                      </p:to>
                                    </p:set>
                                    <p:anim calcmode="lin" valueType="num">
                                      <p:cBhvr additive="base">
                                        <p:cTn id="29" dur="500" fill="hold"/>
                                        <p:tgtEl>
                                          <p:spTgt spid="57356"/>
                                        </p:tgtEl>
                                        <p:attrNameLst>
                                          <p:attrName>ppt_x</p:attrName>
                                        </p:attrNameLst>
                                      </p:cBhvr>
                                      <p:tavLst>
                                        <p:tav tm="0">
                                          <p:val>
                                            <p:strVal val="#ppt_x"/>
                                          </p:val>
                                        </p:tav>
                                        <p:tav tm="100000">
                                          <p:val>
                                            <p:strVal val="#ppt_x"/>
                                          </p:val>
                                        </p:tav>
                                      </p:tavLst>
                                    </p:anim>
                                    <p:anim calcmode="lin" valueType="num">
                                      <p:cBhvr additive="base">
                                        <p:cTn id="30" dur="500" fill="hold"/>
                                        <p:tgtEl>
                                          <p:spTgt spid="5735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7348"/>
                                        </p:tgtEl>
                                        <p:attrNameLst>
                                          <p:attrName>style.visibility</p:attrName>
                                        </p:attrNameLst>
                                      </p:cBhvr>
                                      <p:to>
                                        <p:strVal val="visible"/>
                                      </p:to>
                                    </p:set>
                                    <p:animEffect transition="in" filter="box(in)">
                                      <p:cBhvr>
                                        <p:cTn id="35" dur="500"/>
                                        <p:tgtEl>
                                          <p:spTgt spid="573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7351"/>
                                        </p:tgtEl>
                                        <p:attrNameLst>
                                          <p:attrName>style.visibility</p:attrName>
                                        </p:attrNameLst>
                                      </p:cBhvr>
                                      <p:to>
                                        <p:strVal val="visible"/>
                                      </p:to>
                                    </p:set>
                                    <p:anim calcmode="lin" valueType="num">
                                      <p:cBhvr additive="base">
                                        <p:cTn id="40" dur="500" fill="hold"/>
                                        <p:tgtEl>
                                          <p:spTgt spid="57351"/>
                                        </p:tgtEl>
                                        <p:attrNameLst>
                                          <p:attrName>ppt_x</p:attrName>
                                        </p:attrNameLst>
                                      </p:cBhvr>
                                      <p:tavLst>
                                        <p:tav tm="0">
                                          <p:val>
                                            <p:strVal val="0-#ppt_w/2"/>
                                          </p:val>
                                        </p:tav>
                                        <p:tav tm="100000">
                                          <p:val>
                                            <p:strVal val="#ppt_x"/>
                                          </p:val>
                                        </p:tav>
                                      </p:tavLst>
                                    </p:anim>
                                    <p:anim calcmode="lin" valueType="num">
                                      <p:cBhvr additive="base">
                                        <p:cTn id="41"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7357"/>
                                        </p:tgtEl>
                                        <p:attrNameLst>
                                          <p:attrName>style.visibility</p:attrName>
                                        </p:attrNameLst>
                                      </p:cBhvr>
                                      <p:to>
                                        <p:strVal val="visible"/>
                                      </p:to>
                                    </p:set>
                                    <p:anim calcmode="lin" valueType="num">
                                      <p:cBhvr additive="base">
                                        <p:cTn id="46" dur="500" fill="hold"/>
                                        <p:tgtEl>
                                          <p:spTgt spid="57357"/>
                                        </p:tgtEl>
                                        <p:attrNameLst>
                                          <p:attrName>ppt_x</p:attrName>
                                        </p:attrNameLst>
                                      </p:cBhvr>
                                      <p:tavLst>
                                        <p:tav tm="0">
                                          <p:val>
                                            <p:strVal val="#ppt_x"/>
                                          </p:val>
                                        </p:tav>
                                        <p:tav tm="100000">
                                          <p:val>
                                            <p:strVal val="#ppt_x"/>
                                          </p:val>
                                        </p:tav>
                                      </p:tavLst>
                                    </p:anim>
                                    <p:anim calcmode="lin" valueType="num">
                                      <p:cBhvr additive="base">
                                        <p:cTn id="47" dur="500" fill="hold"/>
                                        <p:tgtEl>
                                          <p:spTgt spid="57357"/>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7347"/>
                                        </p:tgtEl>
                                        <p:attrNameLst>
                                          <p:attrName>style.visibility</p:attrName>
                                        </p:attrNameLst>
                                      </p:cBhvr>
                                      <p:to>
                                        <p:strVal val="visible"/>
                                      </p:to>
                                    </p:set>
                                    <p:animEffect transition="in" filter="box(in)">
                                      <p:cBhvr>
                                        <p:cTn id="52" dur="500"/>
                                        <p:tgtEl>
                                          <p:spTgt spid="5734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57352"/>
                                        </p:tgtEl>
                                        <p:attrNameLst>
                                          <p:attrName>style.visibility</p:attrName>
                                        </p:attrNameLst>
                                      </p:cBhvr>
                                      <p:to>
                                        <p:strVal val="visible"/>
                                      </p:to>
                                    </p:set>
                                    <p:anim calcmode="lin" valueType="num">
                                      <p:cBhvr additive="base">
                                        <p:cTn id="57" dur="500" fill="hold"/>
                                        <p:tgtEl>
                                          <p:spTgt spid="57352"/>
                                        </p:tgtEl>
                                        <p:attrNameLst>
                                          <p:attrName>ppt_x</p:attrName>
                                        </p:attrNameLst>
                                      </p:cBhvr>
                                      <p:tavLst>
                                        <p:tav tm="0">
                                          <p:val>
                                            <p:strVal val="0-#ppt_w/2"/>
                                          </p:val>
                                        </p:tav>
                                        <p:tav tm="100000">
                                          <p:val>
                                            <p:strVal val="#ppt_x"/>
                                          </p:val>
                                        </p:tav>
                                      </p:tavLst>
                                    </p:anim>
                                    <p:anim calcmode="lin" valueType="num">
                                      <p:cBhvr additive="base">
                                        <p:cTn id="58" dur="500" fill="hold"/>
                                        <p:tgtEl>
                                          <p:spTgt spid="57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autoUpdateAnimBg="0"/>
      <p:bldP spid="57348" grpId="0" animBg="1" autoUpdateAnimBg="0"/>
      <p:bldP spid="57349" grpId="0" animBg="1"/>
      <p:bldP spid="57350" grpId="0" animBg="1" autoUpdateAnimBg="0"/>
      <p:bldP spid="57351" grpId="0" autoUpdateAnimBg="0"/>
      <p:bldP spid="57352" grpId="0" autoUpdateAnimBg="0"/>
      <p:bldP spid="57354" grpId="0" animBg="1" autoUpdateAnimBg="0"/>
      <p:bldP spid="57355" grpId="0" animBg="1"/>
      <p:bldP spid="57356" grpId="0" animBg="1"/>
      <p:bldP spid="5735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Program Files (x86)\Microsoft Office\MEDIA\CAGCAT10\j023307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958185"/>
            <a:ext cx="1944216" cy="11815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3608" y="1779662"/>
            <a:ext cx="5184576" cy="1113766"/>
          </a:xfrm>
          <a:prstGeom prst="rect">
            <a:avLst/>
          </a:prstGeom>
          <a:noFill/>
        </p:spPr>
        <p:txBody>
          <a:bodyPr wrap="square" rtlCol="0">
            <a:spAutoFit/>
          </a:bodyPr>
          <a:lstStyle/>
          <a:p>
            <a:pPr>
              <a:lnSpc>
                <a:spcPct val="150000"/>
              </a:lnSpc>
            </a:pPr>
            <a:r>
              <a:rPr lang="zh-CN" altLang="en-US" sz="2400" b="1" dirty="0" smtClean="0">
                <a:latin typeface="幼圆" pitchFamily="49" charset="-122"/>
                <a:ea typeface="幼圆" pitchFamily="49" charset="-122"/>
              </a:rPr>
              <a:t>特征： </a:t>
            </a:r>
            <a:endParaRPr lang="en-US" altLang="zh-CN" sz="2400" b="1" dirty="0" smtClean="0">
              <a:latin typeface="幼圆" pitchFamily="49" charset="-122"/>
              <a:ea typeface="幼圆" pitchFamily="49" charset="-122"/>
            </a:endParaRPr>
          </a:p>
          <a:p>
            <a:pPr>
              <a:lnSpc>
                <a:spcPct val="150000"/>
              </a:lnSpc>
            </a:pPr>
            <a:r>
              <a:rPr lang="en-US" altLang="zh-CN" sz="2400" b="1" dirty="0">
                <a:latin typeface="幼圆" pitchFamily="49" charset="-122"/>
                <a:ea typeface="幼圆" pitchFamily="49" charset="-122"/>
              </a:rPr>
              <a:t> </a:t>
            </a:r>
            <a:r>
              <a:rPr lang="en-US" altLang="zh-CN" sz="2400" b="1" dirty="0" smtClean="0">
                <a:latin typeface="幼圆" pitchFamily="49" charset="-122"/>
                <a:ea typeface="幼圆" pitchFamily="49" charset="-122"/>
              </a:rPr>
              <a:t>     1. </a:t>
            </a:r>
            <a:r>
              <a:rPr lang="zh-CN" altLang="en-US" sz="2400" b="1" dirty="0" smtClean="0">
                <a:latin typeface="幼圆" pitchFamily="49" charset="-122"/>
                <a:ea typeface="幼圆" pitchFamily="49" charset="-122"/>
              </a:rPr>
              <a:t>客观真实的</a:t>
            </a:r>
            <a:r>
              <a:rPr lang="zh-CN" altLang="en-US" sz="2400" b="1" dirty="0">
                <a:latin typeface="幼圆" pitchFamily="49" charset="-122"/>
                <a:ea typeface="幼圆" pitchFamily="49" charset="-122"/>
              </a:rPr>
              <a:t>反映</a:t>
            </a:r>
            <a:r>
              <a:rPr lang="zh-CN" altLang="en-US" sz="2400" b="1" dirty="0" smtClean="0">
                <a:latin typeface="幼圆" pitchFamily="49" charset="-122"/>
                <a:ea typeface="幼圆" pitchFamily="49" charset="-122"/>
              </a:rPr>
              <a:t>对象</a:t>
            </a:r>
            <a:endParaRPr lang="en-US" altLang="zh-CN" sz="2400" b="1" dirty="0" smtClean="0">
              <a:latin typeface="幼圆" pitchFamily="49" charset="-122"/>
              <a:ea typeface="幼圆" pitchFamily="49" charset="-122"/>
            </a:endParaRPr>
          </a:p>
        </p:txBody>
      </p:sp>
      <p:sp>
        <p:nvSpPr>
          <p:cNvPr id="6" name="TextBox 5"/>
          <p:cNvSpPr txBox="1"/>
          <p:nvPr/>
        </p:nvSpPr>
        <p:spPr>
          <a:xfrm>
            <a:off x="1656055" y="3092101"/>
            <a:ext cx="4032448" cy="559769"/>
          </a:xfrm>
          <a:prstGeom prst="rect">
            <a:avLst/>
          </a:prstGeom>
          <a:noFill/>
        </p:spPr>
        <p:txBody>
          <a:bodyPr wrap="square" rtlCol="0">
            <a:spAutoFit/>
          </a:bodyPr>
          <a:lstStyle/>
          <a:p>
            <a:pPr>
              <a:lnSpc>
                <a:spcPct val="150000"/>
              </a:lnSpc>
            </a:pPr>
            <a:r>
              <a:rPr lang="en-US" altLang="zh-CN" sz="2400" b="1" dirty="0" smtClean="0">
                <a:latin typeface="幼圆" pitchFamily="49" charset="-122"/>
                <a:ea typeface="幼圆" pitchFamily="49" charset="-122"/>
              </a:rPr>
              <a:t>  2. </a:t>
            </a:r>
            <a:r>
              <a:rPr lang="zh-CN" altLang="en-US" sz="2400" b="1" dirty="0" smtClean="0">
                <a:latin typeface="幼圆" pitchFamily="49" charset="-122"/>
                <a:ea typeface="幼圆" pitchFamily="49" charset="-122"/>
              </a:rPr>
              <a:t>直观容易被人所理解</a:t>
            </a:r>
            <a:endParaRPr lang="en-US" altLang="zh-CN" sz="2400" b="1" dirty="0" smtClean="0">
              <a:latin typeface="幼圆" pitchFamily="49" charset="-122"/>
              <a:ea typeface="幼圆" pitchFamily="49" charset="-122"/>
            </a:endParaRPr>
          </a:p>
        </p:txBody>
      </p:sp>
      <p:sp>
        <p:nvSpPr>
          <p:cNvPr id="8" name="computr3"/>
          <p:cNvSpPr>
            <a:spLocks noEditPoints="1" noChangeArrowheads="1"/>
          </p:cNvSpPr>
          <p:nvPr/>
        </p:nvSpPr>
        <p:spPr bwMode="auto">
          <a:xfrm>
            <a:off x="6832972" y="2321219"/>
            <a:ext cx="1555451" cy="1114627"/>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p:cNvGrpSpPr/>
          <p:nvPr/>
        </p:nvGrpSpPr>
        <p:grpSpPr>
          <a:xfrm>
            <a:off x="7004598" y="3682857"/>
            <a:ext cx="1224135" cy="1337165"/>
            <a:chOff x="6545263" y="3075806"/>
            <a:chExt cx="1844675" cy="1987541"/>
          </a:xfrm>
        </p:grpSpPr>
        <p:sp>
          <p:nvSpPr>
            <p:cNvPr id="10" name="AutoShape 20"/>
            <p:cNvSpPr>
              <a:spLocks noChangeAspect="1" noChangeArrowheads="1" noTextEdit="1"/>
            </p:cNvSpPr>
            <p:nvPr/>
          </p:nvSpPr>
          <p:spPr bwMode="auto">
            <a:xfrm>
              <a:off x="6545263" y="3244072"/>
              <a:ext cx="18446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2"/>
            <p:cNvSpPr>
              <a:spLocks/>
            </p:cNvSpPr>
            <p:nvPr/>
          </p:nvSpPr>
          <p:spPr bwMode="auto">
            <a:xfrm>
              <a:off x="6553201" y="3159126"/>
              <a:ext cx="1792288" cy="1395413"/>
            </a:xfrm>
            <a:custGeom>
              <a:avLst/>
              <a:gdLst>
                <a:gd name="T0" fmla="*/ 2029 w 2259"/>
                <a:gd name="T1" fmla="*/ 226 h 1757"/>
                <a:gd name="T2" fmla="*/ 1986 w 2259"/>
                <a:gd name="T3" fmla="*/ 177 h 1757"/>
                <a:gd name="T4" fmla="*/ 1942 w 2259"/>
                <a:gd name="T5" fmla="*/ 135 h 1757"/>
                <a:gd name="T6" fmla="*/ 1893 w 2259"/>
                <a:gd name="T7" fmla="*/ 98 h 1757"/>
                <a:gd name="T8" fmla="*/ 1844 w 2259"/>
                <a:gd name="T9" fmla="*/ 67 h 1757"/>
                <a:gd name="T10" fmla="*/ 1790 w 2259"/>
                <a:gd name="T11" fmla="*/ 41 h 1757"/>
                <a:gd name="T12" fmla="*/ 1736 w 2259"/>
                <a:gd name="T13" fmla="*/ 22 h 1757"/>
                <a:gd name="T14" fmla="*/ 1679 w 2259"/>
                <a:gd name="T15" fmla="*/ 8 h 1757"/>
                <a:gd name="T16" fmla="*/ 1624 w 2259"/>
                <a:gd name="T17" fmla="*/ 1 h 1757"/>
                <a:gd name="T18" fmla="*/ 1573 w 2259"/>
                <a:gd name="T19" fmla="*/ 0 h 1757"/>
                <a:gd name="T20" fmla="*/ 1522 w 2259"/>
                <a:gd name="T21" fmla="*/ 6 h 1757"/>
                <a:gd name="T22" fmla="*/ 1472 w 2259"/>
                <a:gd name="T23" fmla="*/ 16 h 1757"/>
                <a:gd name="T24" fmla="*/ 1423 w 2259"/>
                <a:gd name="T25" fmla="*/ 33 h 1757"/>
                <a:gd name="T26" fmla="*/ 1373 w 2259"/>
                <a:gd name="T27" fmla="*/ 56 h 1757"/>
                <a:gd name="T28" fmla="*/ 1325 w 2259"/>
                <a:gd name="T29" fmla="*/ 85 h 1757"/>
                <a:gd name="T30" fmla="*/ 1276 w 2259"/>
                <a:gd name="T31" fmla="*/ 120 h 1757"/>
                <a:gd name="T32" fmla="*/ 1830 w 2259"/>
                <a:gd name="T33" fmla="*/ 167 h 1757"/>
                <a:gd name="T34" fmla="*/ 547 w 2259"/>
                <a:gd name="T35" fmla="*/ 1429 h 1757"/>
                <a:gd name="T36" fmla="*/ 474 w 2259"/>
                <a:gd name="T37" fmla="*/ 759 h 1757"/>
                <a:gd name="T38" fmla="*/ 438 w 2259"/>
                <a:gd name="T39" fmla="*/ 755 h 1757"/>
                <a:gd name="T40" fmla="*/ 400 w 2259"/>
                <a:gd name="T41" fmla="*/ 753 h 1757"/>
                <a:gd name="T42" fmla="*/ 360 w 2259"/>
                <a:gd name="T43" fmla="*/ 753 h 1757"/>
                <a:gd name="T44" fmla="*/ 318 w 2259"/>
                <a:gd name="T45" fmla="*/ 753 h 1757"/>
                <a:gd name="T46" fmla="*/ 273 w 2259"/>
                <a:gd name="T47" fmla="*/ 757 h 1757"/>
                <a:gd name="T48" fmla="*/ 227 w 2259"/>
                <a:gd name="T49" fmla="*/ 762 h 1757"/>
                <a:gd name="T50" fmla="*/ 178 w 2259"/>
                <a:gd name="T51" fmla="*/ 770 h 1757"/>
                <a:gd name="T52" fmla="*/ 133 w 2259"/>
                <a:gd name="T53" fmla="*/ 782 h 1757"/>
                <a:gd name="T54" fmla="*/ 99 w 2259"/>
                <a:gd name="T55" fmla="*/ 796 h 1757"/>
                <a:gd name="T56" fmla="*/ 71 w 2259"/>
                <a:gd name="T57" fmla="*/ 815 h 1757"/>
                <a:gd name="T58" fmla="*/ 46 w 2259"/>
                <a:gd name="T59" fmla="*/ 838 h 1757"/>
                <a:gd name="T60" fmla="*/ 24 w 2259"/>
                <a:gd name="T61" fmla="*/ 875 h 1757"/>
                <a:gd name="T62" fmla="*/ 6 w 2259"/>
                <a:gd name="T63" fmla="*/ 928 h 1757"/>
                <a:gd name="T64" fmla="*/ 0 w 2259"/>
                <a:gd name="T65" fmla="*/ 989 h 1757"/>
                <a:gd name="T66" fmla="*/ 4 w 2259"/>
                <a:gd name="T67" fmla="*/ 1057 h 1757"/>
                <a:gd name="T68" fmla="*/ 18 w 2259"/>
                <a:gd name="T69" fmla="*/ 1129 h 1757"/>
                <a:gd name="T70" fmla="*/ 38 w 2259"/>
                <a:gd name="T71" fmla="*/ 1202 h 1757"/>
                <a:gd name="T72" fmla="*/ 66 w 2259"/>
                <a:gd name="T73" fmla="*/ 1278 h 1757"/>
                <a:gd name="T74" fmla="*/ 102 w 2259"/>
                <a:gd name="T75" fmla="*/ 1358 h 1757"/>
                <a:gd name="T76" fmla="*/ 142 w 2259"/>
                <a:gd name="T77" fmla="*/ 1437 h 1757"/>
                <a:gd name="T78" fmla="*/ 189 w 2259"/>
                <a:gd name="T79" fmla="*/ 1518 h 1757"/>
                <a:gd name="T80" fmla="*/ 242 w 2259"/>
                <a:gd name="T81" fmla="*/ 1598 h 1757"/>
                <a:gd name="T82" fmla="*/ 299 w 2259"/>
                <a:gd name="T83" fmla="*/ 1677 h 1757"/>
                <a:gd name="T84" fmla="*/ 324 w 2259"/>
                <a:gd name="T85" fmla="*/ 1478 h 1757"/>
                <a:gd name="T86" fmla="*/ 2120 w 2259"/>
                <a:gd name="T87" fmla="*/ 1757 h 1757"/>
                <a:gd name="T88" fmla="*/ 2149 w 2259"/>
                <a:gd name="T89" fmla="*/ 1688 h 1757"/>
                <a:gd name="T90" fmla="*/ 2176 w 2259"/>
                <a:gd name="T91" fmla="*/ 1615 h 1757"/>
                <a:gd name="T92" fmla="*/ 2197 w 2259"/>
                <a:gd name="T93" fmla="*/ 1536 h 1757"/>
                <a:gd name="T94" fmla="*/ 2216 w 2259"/>
                <a:gd name="T95" fmla="*/ 1452 h 1757"/>
                <a:gd name="T96" fmla="*/ 2245 w 2259"/>
                <a:gd name="T97" fmla="*/ 1260 h 1757"/>
                <a:gd name="T98" fmla="*/ 2257 w 2259"/>
                <a:gd name="T99" fmla="*/ 1078 h 1757"/>
                <a:gd name="T100" fmla="*/ 2255 w 2259"/>
                <a:gd name="T101" fmla="*/ 907 h 1757"/>
                <a:gd name="T102" fmla="*/ 2239 w 2259"/>
                <a:gd name="T103" fmla="*/ 750 h 1757"/>
                <a:gd name="T104" fmla="*/ 2209 w 2259"/>
                <a:gd name="T105" fmla="*/ 603 h 1757"/>
                <a:gd name="T106" fmla="*/ 2167 w 2259"/>
                <a:gd name="T107" fmla="*/ 472 h 1757"/>
                <a:gd name="T108" fmla="*/ 2113 w 2259"/>
                <a:gd name="T109" fmla="*/ 355 h 1757"/>
                <a:gd name="T110" fmla="*/ 2049 w 2259"/>
                <a:gd name="T111" fmla="*/ 252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59" h="1757">
                  <a:moveTo>
                    <a:pt x="2049" y="252"/>
                  </a:moveTo>
                  <a:lnTo>
                    <a:pt x="2029" y="226"/>
                  </a:lnTo>
                  <a:lnTo>
                    <a:pt x="2008" y="201"/>
                  </a:lnTo>
                  <a:lnTo>
                    <a:pt x="1986" y="177"/>
                  </a:lnTo>
                  <a:lnTo>
                    <a:pt x="1965" y="155"/>
                  </a:lnTo>
                  <a:lnTo>
                    <a:pt x="1942" y="135"/>
                  </a:lnTo>
                  <a:lnTo>
                    <a:pt x="1917" y="116"/>
                  </a:lnTo>
                  <a:lnTo>
                    <a:pt x="1893" y="98"/>
                  </a:lnTo>
                  <a:lnTo>
                    <a:pt x="1869" y="82"/>
                  </a:lnTo>
                  <a:lnTo>
                    <a:pt x="1844" y="67"/>
                  </a:lnTo>
                  <a:lnTo>
                    <a:pt x="1817" y="53"/>
                  </a:lnTo>
                  <a:lnTo>
                    <a:pt x="1790" y="41"/>
                  </a:lnTo>
                  <a:lnTo>
                    <a:pt x="1764" y="30"/>
                  </a:lnTo>
                  <a:lnTo>
                    <a:pt x="1736" y="22"/>
                  </a:lnTo>
                  <a:lnTo>
                    <a:pt x="1707" y="14"/>
                  </a:lnTo>
                  <a:lnTo>
                    <a:pt x="1679" y="8"/>
                  </a:lnTo>
                  <a:lnTo>
                    <a:pt x="1650" y="3"/>
                  </a:lnTo>
                  <a:lnTo>
                    <a:pt x="1624" y="1"/>
                  </a:lnTo>
                  <a:lnTo>
                    <a:pt x="1598" y="0"/>
                  </a:lnTo>
                  <a:lnTo>
                    <a:pt x="1573" y="0"/>
                  </a:lnTo>
                  <a:lnTo>
                    <a:pt x="1547" y="2"/>
                  </a:lnTo>
                  <a:lnTo>
                    <a:pt x="1522" y="6"/>
                  </a:lnTo>
                  <a:lnTo>
                    <a:pt x="1497" y="10"/>
                  </a:lnTo>
                  <a:lnTo>
                    <a:pt x="1472" y="16"/>
                  </a:lnTo>
                  <a:lnTo>
                    <a:pt x="1447" y="24"/>
                  </a:lnTo>
                  <a:lnTo>
                    <a:pt x="1423" y="33"/>
                  </a:lnTo>
                  <a:lnTo>
                    <a:pt x="1397" y="44"/>
                  </a:lnTo>
                  <a:lnTo>
                    <a:pt x="1373" y="56"/>
                  </a:lnTo>
                  <a:lnTo>
                    <a:pt x="1349" y="69"/>
                  </a:lnTo>
                  <a:lnTo>
                    <a:pt x="1325" y="85"/>
                  </a:lnTo>
                  <a:lnTo>
                    <a:pt x="1301" y="101"/>
                  </a:lnTo>
                  <a:lnTo>
                    <a:pt x="1276" y="120"/>
                  </a:lnTo>
                  <a:lnTo>
                    <a:pt x="1252" y="139"/>
                  </a:lnTo>
                  <a:lnTo>
                    <a:pt x="1830" y="167"/>
                  </a:lnTo>
                  <a:lnTo>
                    <a:pt x="1840" y="1287"/>
                  </a:lnTo>
                  <a:lnTo>
                    <a:pt x="547" y="1429"/>
                  </a:lnTo>
                  <a:lnTo>
                    <a:pt x="491" y="761"/>
                  </a:lnTo>
                  <a:lnTo>
                    <a:pt x="474" y="759"/>
                  </a:lnTo>
                  <a:lnTo>
                    <a:pt x="457" y="758"/>
                  </a:lnTo>
                  <a:lnTo>
                    <a:pt x="438" y="755"/>
                  </a:lnTo>
                  <a:lnTo>
                    <a:pt x="420" y="754"/>
                  </a:lnTo>
                  <a:lnTo>
                    <a:pt x="400" y="753"/>
                  </a:lnTo>
                  <a:lnTo>
                    <a:pt x="381" y="753"/>
                  </a:lnTo>
                  <a:lnTo>
                    <a:pt x="360" y="753"/>
                  </a:lnTo>
                  <a:lnTo>
                    <a:pt x="339" y="753"/>
                  </a:lnTo>
                  <a:lnTo>
                    <a:pt x="318" y="753"/>
                  </a:lnTo>
                  <a:lnTo>
                    <a:pt x="296" y="754"/>
                  </a:lnTo>
                  <a:lnTo>
                    <a:pt x="273" y="757"/>
                  </a:lnTo>
                  <a:lnTo>
                    <a:pt x="250" y="759"/>
                  </a:lnTo>
                  <a:lnTo>
                    <a:pt x="227" y="762"/>
                  </a:lnTo>
                  <a:lnTo>
                    <a:pt x="203" y="766"/>
                  </a:lnTo>
                  <a:lnTo>
                    <a:pt x="178" y="770"/>
                  </a:lnTo>
                  <a:lnTo>
                    <a:pt x="152" y="776"/>
                  </a:lnTo>
                  <a:lnTo>
                    <a:pt x="133" y="782"/>
                  </a:lnTo>
                  <a:lnTo>
                    <a:pt x="116" y="788"/>
                  </a:lnTo>
                  <a:lnTo>
                    <a:pt x="99" y="796"/>
                  </a:lnTo>
                  <a:lnTo>
                    <a:pt x="84" y="805"/>
                  </a:lnTo>
                  <a:lnTo>
                    <a:pt x="71" y="815"/>
                  </a:lnTo>
                  <a:lnTo>
                    <a:pt x="58" y="827"/>
                  </a:lnTo>
                  <a:lnTo>
                    <a:pt x="46" y="838"/>
                  </a:lnTo>
                  <a:lnTo>
                    <a:pt x="37" y="852"/>
                  </a:lnTo>
                  <a:lnTo>
                    <a:pt x="24" y="875"/>
                  </a:lnTo>
                  <a:lnTo>
                    <a:pt x="14" y="900"/>
                  </a:lnTo>
                  <a:lnTo>
                    <a:pt x="6" y="928"/>
                  </a:lnTo>
                  <a:lnTo>
                    <a:pt x="1" y="958"/>
                  </a:lnTo>
                  <a:lnTo>
                    <a:pt x="0" y="989"/>
                  </a:lnTo>
                  <a:lnTo>
                    <a:pt x="0" y="1023"/>
                  </a:lnTo>
                  <a:lnTo>
                    <a:pt x="4" y="1057"/>
                  </a:lnTo>
                  <a:lnTo>
                    <a:pt x="9" y="1093"/>
                  </a:lnTo>
                  <a:lnTo>
                    <a:pt x="18" y="1129"/>
                  </a:lnTo>
                  <a:lnTo>
                    <a:pt x="27" y="1164"/>
                  </a:lnTo>
                  <a:lnTo>
                    <a:pt x="38" y="1202"/>
                  </a:lnTo>
                  <a:lnTo>
                    <a:pt x="51" y="1240"/>
                  </a:lnTo>
                  <a:lnTo>
                    <a:pt x="66" y="1278"/>
                  </a:lnTo>
                  <a:lnTo>
                    <a:pt x="83" y="1317"/>
                  </a:lnTo>
                  <a:lnTo>
                    <a:pt x="102" y="1358"/>
                  </a:lnTo>
                  <a:lnTo>
                    <a:pt x="121" y="1397"/>
                  </a:lnTo>
                  <a:lnTo>
                    <a:pt x="142" y="1437"/>
                  </a:lnTo>
                  <a:lnTo>
                    <a:pt x="165" y="1478"/>
                  </a:lnTo>
                  <a:lnTo>
                    <a:pt x="189" y="1518"/>
                  </a:lnTo>
                  <a:lnTo>
                    <a:pt x="215" y="1558"/>
                  </a:lnTo>
                  <a:lnTo>
                    <a:pt x="242" y="1598"/>
                  </a:lnTo>
                  <a:lnTo>
                    <a:pt x="270" y="1638"/>
                  </a:lnTo>
                  <a:lnTo>
                    <a:pt x="299" y="1677"/>
                  </a:lnTo>
                  <a:lnTo>
                    <a:pt x="329" y="1715"/>
                  </a:lnTo>
                  <a:lnTo>
                    <a:pt x="324" y="1478"/>
                  </a:lnTo>
                  <a:lnTo>
                    <a:pt x="2082" y="1426"/>
                  </a:lnTo>
                  <a:lnTo>
                    <a:pt x="2120" y="1757"/>
                  </a:lnTo>
                  <a:lnTo>
                    <a:pt x="2135" y="1724"/>
                  </a:lnTo>
                  <a:lnTo>
                    <a:pt x="2149" y="1688"/>
                  </a:lnTo>
                  <a:lnTo>
                    <a:pt x="2163" y="1653"/>
                  </a:lnTo>
                  <a:lnTo>
                    <a:pt x="2176" y="1615"/>
                  </a:lnTo>
                  <a:lnTo>
                    <a:pt x="2187" y="1575"/>
                  </a:lnTo>
                  <a:lnTo>
                    <a:pt x="2197" y="1536"/>
                  </a:lnTo>
                  <a:lnTo>
                    <a:pt x="2207" y="1495"/>
                  </a:lnTo>
                  <a:lnTo>
                    <a:pt x="2216" y="1452"/>
                  </a:lnTo>
                  <a:lnTo>
                    <a:pt x="2232" y="1355"/>
                  </a:lnTo>
                  <a:lnTo>
                    <a:pt x="2245" y="1260"/>
                  </a:lnTo>
                  <a:lnTo>
                    <a:pt x="2253" y="1168"/>
                  </a:lnTo>
                  <a:lnTo>
                    <a:pt x="2257" y="1078"/>
                  </a:lnTo>
                  <a:lnTo>
                    <a:pt x="2259" y="991"/>
                  </a:lnTo>
                  <a:lnTo>
                    <a:pt x="2255" y="907"/>
                  </a:lnTo>
                  <a:lnTo>
                    <a:pt x="2249" y="827"/>
                  </a:lnTo>
                  <a:lnTo>
                    <a:pt x="2239" y="750"/>
                  </a:lnTo>
                  <a:lnTo>
                    <a:pt x="2226" y="675"/>
                  </a:lnTo>
                  <a:lnTo>
                    <a:pt x="2209" y="603"/>
                  </a:lnTo>
                  <a:lnTo>
                    <a:pt x="2189" y="535"/>
                  </a:lnTo>
                  <a:lnTo>
                    <a:pt x="2167" y="472"/>
                  </a:lnTo>
                  <a:lnTo>
                    <a:pt x="2142" y="411"/>
                  </a:lnTo>
                  <a:lnTo>
                    <a:pt x="2113" y="355"/>
                  </a:lnTo>
                  <a:lnTo>
                    <a:pt x="2082" y="302"/>
                  </a:lnTo>
                  <a:lnTo>
                    <a:pt x="2049" y="252"/>
                  </a:lnTo>
                  <a:close/>
                </a:path>
              </a:pathLst>
            </a:custGeom>
            <a:solidFill>
              <a:srgbClr val="217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3"/>
            <p:cNvSpPr>
              <a:spLocks/>
            </p:cNvSpPr>
            <p:nvPr/>
          </p:nvSpPr>
          <p:spPr bwMode="auto">
            <a:xfrm>
              <a:off x="6819553" y="3144069"/>
              <a:ext cx="985838" cy="939800"/>
            </a:xfrm>
            <a:custGeom>
              <a:avLst/>
              <a:gdLst>
                <a:gd name="T0" fmla="*/ 271 w 1243"/>
                <a:gd name="T1" fmla="*/ 885 h 1183"/>
                <a:gd name="T2" fmla="*/ 1101 w 1243"/>
                <a:gd name="T3" fmla="*/ 919 h 1183"/>
                <a:gd name="T4" fmla="*/ 1093 w 1243"/>
                <a:gd name="T5" fmla="*/ 95 h 1183"/>
                <a:gd name="T6" fmla="*/ 563 w 1243"/>
                <a:gd name="T7" fmla="*/ 105 h 1183"/>
                <a:gd name="T8" fmla="*/ 574 w 1243"/>
                <a:gd name="T9" fmla="*/ 90 h 1183"/>
                <a:gd name="T10" fmla="*/ 586 w 1243"/>
                <a:gd name="T11" fmla="*/ 76 h 1183"/>
                <a:gd name="T12" fmla="*/ 596 w 1243"/>
                <a:gd name="T13" fmla="*/ 62 h 1183"/>
                <a:gd name="T14" fmla="*/ 608 w 1243"/>
                <a:gd name="T15" fmla="*/ 49 h 1183"/>
                <a:gd name="T16" fmla="*/ 619 w 1243"/>
                <a:gd name="T17" fmla="*/ 37 h 1183"/>
                <a:gd name="T18" fmla="*/ 631 w 1243"/>
                <a:gd name="T19" fmla="*/ 24 h 1183"/>
                <a:gd name="T20" fmla="*/ 642 w 1243"/>
                <a:gd name="T21" fmla="*/ 11 h 1183"/>
                <a:gd name="T22" fmla="*/ 654 w 1243"/>
                <a:gd name="T23" fmla="*/ 0 h 1183"/>
                <a:gd name="T24" fmla="*/ 1233 w 1243"/>
                <a:gd name="T25" fmla="*/ 27 h 1183"/>
                <a:gd name="T26" fmla="*/ 1243 w 1243"/>
                <a:gd name="T27" fmla="*/ 1051 h 1183"/>
                <a:gd name="T28" fmla="*/ 51 w 1243"/>
                <a:gd name="T29" fmla="*/ 1183 h 1183"/>
                <a:gd name="T30" fmla="*/ 0 w 1243"/>
                <a:gd name="T31" fmla="*/ 579 h 1183"/>
                <a:gd name="T32" fmla="*/ 18 w 1243"/>
                <a:gd name="T33" fmla="*/ 581 h 1183"/>
                <a:gd name="T34" fmla="*/ 34 w 1243"/>
                <a:gd name="T35" fmla="*/ 582 h 1183"/>
                <a:gd name="T36" fmla="*/ 51 w 1243"/>
                <a:gd name="T37" fmla="*/ 585 h 1183"/>
                <a:gd name="T38" fmla="*/ 67 w 1243"/>
                <a:gd name="T39" fmla="*/ 586 h 1183"/>
                <a:gd name="T40" fmla="*/ 82 w 1243"/>
                <a:gd name="T41" fmla="*/ 587 h 1183"/>
                <a:gd name="T42" fmla="*/ 98 w 1243"/>
                <a:gd name="T43" fmla="*/ 587 h 1183"/>
                <a:gd name="T44" fmla="*/ 113 w 1243"/>
                <a:gd name="T45" fmla="*/ 587 h 1183"/>
                <a:gd name="T46" fmla="*/ 128 w 1243"/>
                <a:gd name="T47" fmla="*/ 586 h 1183"/>
                <a:gd name="T48" fmla="*/ 128 w 1243"/>
                <a:gd name="T49" fmla="*/ 880 h 1183"/>
                <a:gd name="T50" fmla="*/ 271 w 1243"/>
                <a:gd name="T51" fmla="*/ 885 h 1183"/>
                <a:gd name="T52" fmla="*/ 229 w 1243"/>
                <a:gd name="T53" fmla="*/ 988 h 1183"/>
                <a:gd name="T54" fmla="*/ 223 w 1243"/>
                <a:gd name="T55" fmla="*/ 984 h 1183"/>
                <a:gd name="T56" fmla="*/ 216 w 1243"/>
                <a:gd name="T57" fmla="*/ 982 h 1183"/>
                <a:gd name="T58" fmla="*/ 209 w 1243"/>
                <a:gd name="T59" fmla="*/ 981 h 1183"/>
                <a:gd name="T60" fmla="*/ 202 w 1243"/>
                <a:gd name="T61" fmla="*/ 980 h 1183"/>
                <a:gd name="T62" fmla="*/ 193 w 1243"/>
                <a:gd name="T63" fmla="*/ 981 h 1183"/>
                <a:gd name="T64" fmla="*/ 185 w 1243"/>
                <a:gd name="T65" fmla="*/ 983 h 1183"/>
                <a:gd name="T66" fmla="*/ 177 w 1243"/>
                <a:gd name="T67" fmla="*/ 988 h 1183"/>
                <a:gd name="T68" fmla="*/ 171 w 1243"/>
                <a:gd name="T69" fmla="*/ 994 h 1183"/>
                <a:gd name="T70" fmla="*/ 165 w 1243"/>
                <a:gd name="T71" fmla="*/ 999 h 1183"/>
                <a:gd name="T72" fmla="*/ 161 w 1243"/>
                <a:gd name="T73" fmla="*/ 1007 h 1183"/>
                <a:gd name="T74" fmla="*/ 158 w 1243"/>
                <a:gd name="T75" fmla="*/ 1016 h 1183"/>
                <a:gd name="T76" fmla="*/ 157 w 1243"/>
                <a:gd name="T77" fmla="*/ 1025 h 1183"/>
                <a:gd name="T78" fmla="*/ 158 w 1243"/>
                <a:gd name="T79" fmla="*/ 1034 h 1183"/>
                <a:gd name="T80" fmla="*/ 161 w 1243"/>
                <a:gd name="T81" fmla="*/ 1042 h 1183"/>
                <a:gd name="T82" fmla="*/ 165 w 1243"/>
                <a:gd name="T83" fmla="*/ 1050 h 1183"/>
                <a:gd name="T84" fmla="*/ 171 w 1243"/>
                <a:gd name="T85" fmla="*/ 1056 h 1183"/>
                <a:gd name="T86" fmla="*/ 177 w 1243"/>
                <a:gd name="T87" fmla="*/ 1062 h 1183"/>
                <a:gd name="T88" fmla="*/ 185 w 1243"/>
                <a:gd name="T89" fmla="*/ 1066 h 1183"/>
                <a:gd name="T90" fmla="*/ 193 w 1243"/>
                <a:gd name="T91" fmla="*/ 1069 h 1183"/>
                <a:gd name="T92" fmla="*/ 202 w 1243"/>
                <a:gd name="T93" fmla="*/ 1070 h 1183"/>
                <a:gd name="T94" fmla="*/ 211 w 1243"/>
                <a:gd name="T95" fmla="*/ 1069 h 1183"/>
                <a:gd name="T96" fmla="*/ 219 w 1243"/>
                <a:gd name="T97" fmla="*/ 1066 h 1183"/>
                <a:gd name="T98" fmla="*/ 227 w 1243"/>
                <a:gd name="T99" fmla="*/ 1062 h 1183"/>
                <a:gd name="T100" fmla="*/ 234 w 1243"/>
                <a:gd name="T101" fmla="*/ 1056 h 1183"/>
                <a:gd name="T102" fmla="*/ 239 w 1243"/>
                <a:gd name="T103" fmla="*/ 1050 h 1183"/>
                <a:gd name="T104" fmla="*/ 244 w 1243"/>
                <a:gd name="T105" fmla="*/ 1042 h 1183"/>
                <a:gd name="T106" fmla="*/ 246 w 1243"/>
                <a:gd name="T107" fmla="*/ 1034 h 1183"/>
                <a:gd name="T108" fmla="*/ 247 w 1243"/>
                <a:gd name="T109" fmla="*/ 1025 h 1183"/>
                <a:gd name="T110" fmla="*/ 246 w 1243"/>
                <a:gd name="T111" fmla="*/ 1013 h 1183"/>
                <a:gd name="T112" fmla="*/ 242 w 1243"/>
                <a:gd name="T113" fmla="*/ 1004 h 1183"/>
                <a:gd name="T114" fmla="*/ 237 w 1243"/>
                <a:gd name="T115" fmla="*/ 995 h 1183"/>
                <a:gd name="T116" fmla="*/ 229 w 1243"/>
                <a:gd name="T117" fmla="*/ 988 h 1183"/>
                <a:gd name="T118" fmla="*/ 271 w 1243"/>
                <a:gd name="T119" fmla="*/ 885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43" h="1183">
                  <a:moveTo>
                    <a:pt x="271" y="885"/>
                  </a:moveTo>
                  <a:lnTo>
                    <a:pt x="1101" y="919"/>
                  </a:lnTo>
                  <a:lnTo>
                    <a:pt x="1093" y="95"/>
                  </a:lnTo>
                  <a:lnTo>
                    <a:pt x="563" y="105"/>
                  </a:lnTo>
                  <a:lnTo>
                    <a:pt x="574" y="90"/>
                  </a:lnTo>
                  <a:lnTo>
                    <a:pt x="586" y="76"/>
                  </a:lnTo>
                  <a:lnTo>
                    <a:pt x="596" y="62"/>
                  </a:lnTo>
                  <a:lnTo>
                    <a:pt x="608" y="49"/>
                  </a:lnTo>
                  <a:lnTo>
                    <a:pt x="619" y="37"/>
                  </a:lnTo>
                  <a:lnTo>
                    <a:pt x="631" y="24"/>
                  </a:lnTo>
                  <a:lnTo>
                    <a:pt x="642" y="11"/>
                  </a:lnTo>
                  <a:lnTo>
                    <a:pt x="654" y="0"/>
                  </a:lnTo>
                  <a:lnTo>
                    <a:pt x="1233" y="27"/>
                  </a:lnTo>
                  <a:lnTo>
                    <a:pt x="1243" y="1051"/>
                  </a:lnTo>
                  <a:lnTo>
                    <a:pt x="51" y="1183"/>
                  </a:lnTo>
                  <a:lnTo>
                    <a:pt x="0" y="579"/>
                  </a:lnTo>
                  <a:lnTo>
                    <a:pt x="18" y="581"/>
                  </a:lnTo>
                  <a:lnTo>
                    <a:pt x="34" y="582"/>
                  </a:lnTo>
                  <a:lnTo>
                    <a:pt x="51" y="585"/>
                  </a:lnTo>
                  <a:lnTo>
                    <a:pt x="67" y="586"/>
                  </a:lnTo>
                  <a:lnTo>
                    <a:pt x="82" y="587"/>
                  </a:lnTo>
                  <a:lnTo>
                    <a:pt x="98" y="587"/>
                  </a:lnTo>
                  <a:lnTo>
                    <a:pt x="113" y="587"/>
                  </a:lnTo>
                  <a:lnTo>
                    <a:pt x="128" y="586"/>
                  </a:lnTo>
                  <a:lnTo>
                    <a:pt x="128" y="880"/>
                  </a:lnTo>
                  <a:lnTo>
                    <a:pt x="271" y="885"/>
                  </a:lnTo>
                  <a:lnTo>
                    <a:pt x="229" y="988"/>
                  </a:lnTo>
                  <a:lnTo>
                    <a:pt x="223" y="984"/>
                  </a:lnTo>
                  <a:lnTo>
                    <a:pt x="216" y="982"/>
                  </a:lnTo>
                  <a:lnTo>
                    <a:pt x="209" y="981"/>
                  </a:lnTo>
                  <a:lnTo>
                    <a:pt x="202" y="980"/>
                  </a:lnTo>
                  <a:lnTo>
                    <a:pt x="193" y="981"/>
                  </a:lnTo>
                  <a:lnTo>
                    <a:pt x="185" y="983"/>
                  </a:lnTo>
                  <a:lnTo>
                    <a:pt x="177" y="988"/>
                  </a:lnTo>
                  <a:lnTo>
                    <a:pt x="171" y="994"/>
                  </a:lnTo>
                  <a:lnTo>
                    <a:pt x="165" y="999"/>
                  </a:lnTo>
                  <a:lnTo>
                    <a:pt x="161" y="1007"/>
                  </a:lnTo>
                  <a:lnTo>
                    <a:pt x="158" y="1016"/>
                  </a:lnTo>
                  <a:lnTo>
                    <a:pt x="157" y="1025"/>
                  </a:lnTo>
                  <a:lnTo>
                    <a:pt x="158" y="1034"/>
                  </a:lnTo>
                  <a:lnTo>
                    <a:pt x="161" y="1042"/>
                  </a:lnTo>
                  <a:lnTo>
                    <a:pt x="165" y="1050"/>
                  </a:lnTo>
                  <a:lnTo>
                    <a:pt x="171" y="1056"/>
                  </a:lnTo>
                  <a:lnTo>
                    <a:pt x="177" y="1062"/>
                  </a:lnTo>
                  <a:lnTo>
                    <a:pt x="185" y="1066"/>
                  </a:lnTo>
                  <a:lnTo>
                    <a:pt x="193" y="1069"/>
                  </a:lnTo>
                  <a:lnTo>
                    <a:pt x="202" y="1070"/>
                  </a:lnTo>
                  <a:lnTo>
                    <a:pt x="211" y="1069"/>
                  </a:lnTo>
                  <a:lnTo>
                    <a:pt x="219" y="1066"/>
                  </a:lnTo>
                  <a:lnTo>
                    <a:pt x="227" y="1062"/>
                  </a:lnTo>
                  <a:lnTo>
                    <a:pt x="234" y="1056"/>
                  </a:lnTo>
                  <a:lnTo>
                    <a:pt x="239" y="1050"/>
                  </a:lnTo>
                  <a:lnTo>
                    <a:pt x="244" y="1042"/>
                  </a:lnTo>
                  <a:lnTo>
                    <a:pt x="246" y="1034"/>
                  </a:lnTo>
                  <a:lnTo>
                    <a:pt x="247" y="1025"/>
                  </a:lnTo>
                  <a:lnTo>
                    <a:pt x="246" y="1013"/>
                  </a:lnTo>
                  <a:lnTo>
                    <a:pt x="242" y="1004"/>
                  </a:lnTo>
                  <a:lnTo>
                    <a:pt x="237" y="995"/>
                  </a:lnTo>
                  <a:lnTo>
                    <a:pt x="229" y="988"/>
                  </a:lnTo>
                  <a:lnTo>
                    <a:pt x="271" y="885"/>
                  </a:lnTo>
                  <a:close/>
                </a:path>
              </a:pathLst>
            </a:custGeom>
            <a:solidFill>
              <a:srgbClr val="217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4"/>
            <p:cNvSpPr>
              <a:spLocks/>
            </p:cNvSpPr>
            <p:nvPr/>
          </p:nvSpPr>
          <p:spPr bwMode="auto">
            <a:xfrm>
              <a:off x="6851651" y="4344640"/>
              <a:ext cx="1349375" cy="387350"/>
            </a:xfrm>
            <a:custGeom>
              <a:avLst/>
              <a:gdLst>
                <a:gd name="T0" fmla="*/ 1257 w 1701"/>
                <a:gd name="T1" fmla="*/ 141 h 487"/>
                <a:gd name="T2" fmla="*/ 1514 w 1701"/>
                <a:gd name="T3" fmla="*/ 182 h 487"/>
                <a:gd name="T4" fmla="*/ 1257 w 1701"/>
                <a:gd name="T5" fmla="*/ 233 h 487"/>
                <a:gd name="T6" fmla="*/ 1129 w 1701"/>
                <a:gd name="T7" fmla="*/ 268 h 487"/>
                <a:gd name="T8" fmla="*/ 875 w 1701"/>
                <a:gd name="T9" fmla="*/ 233 h 487"/>
                <a:gd name="T10" fmla="*/ 1129 w 1701"/>
                <a:gd name="T11" fmla="*/ 182 h 487"/>
                <a:gd name="T12" fmla="*/ 1168 w 1701"/>
                <a:gd name="T13" fmla="*/ 141 h 487"/>
                <a:gd name="T14" fmla="*/ 156 w 1701"/>
                <a:gd name="T15" fmla="*/ 45 h 487"/>
                <a:gd name="T16" fmla="*/ 205 w 1701"/>
                <a:gd name="T17" fmla="*/ 115 h 487"/>
                <a:gd name="T18" fmla="*/ 264 w 1701"/>
                <a:gd name="T19" fmla="*/ 214 h 487"/>
                <a:gd name="T20" fmla="*/ 317 w 1701"/>
                <a:gd name="T21" fmla="*/ 115 h 487"/>
                <a:gd name="T22" fmla="*/ 376 w 1701"/>
                <a:gd name="T23" fmla="*/ 223 h 487"/>
                <a:gd name="T24" fmla="*/ 429 w 1701"/>
                <a:gd name="T25" fmla="*/ 115 h 487"/>
                <a:gd name="T26" fmla="*/ 494 w 1701"/>
                <a:gd name="T27" fmla="*/ 229 h 487"/>
                <a:gd name="T28" fmla="*/ 547 w 1701"/>
                <a:gd name="T29" fmla="*/ 115 h 487"/>
                <a:gd name="T30" fmla="*/ 494 w 1701"/>
                <a:gd name="T31" fmla="*/ 328 h 487"/>
                <a:gd name="T32" fmla="*/ 429 w 1701"/>
                <a:gd name="T33" fmla="*/ 202 h 487"/>
                <a:gd name="T34" fmla="*/ 376 w 1701"/>
                <a:gd name="T35" fmla="*/ 328 h 487"/>
                <a:gd name="T36" fmla="*/ 317 w 1701"/>
                <a:gd name="T37" fmla="*/ 199 h 487"/>
                <a:gd name="T38" fmla="*/ 264 w 1701"/>
                <a:gd name="T39" fmla="*/ 328 h 487"/>
                <a:gd name="T40" fmla="*/ 205 w 1701"/>
                <a:gd name="T41" fmla="*/ 197 h 487"/>
                <a:gd name="T42" fmla="*/ 152 w 1701"/>
                <a:gd name="T43" fmla="*/ 328 h 487"/>
                <a:gd name="T44" fmla="*/ 179 w 1701"/>
                <a:gd name="T45" fmla="*/ 115 h 487"/>
                <a:gd name="T46" fmla="*/ 0 w 1701"/>
                <a:gd name="T47" fmla="*/ 49 h 487"/>
                <a:gd name="T48" fmla="*/ 17 w 1701"/>
                <a:gd name="T49" fmla="*/ 314 h 487"/>
                <a:gd name="T50" fmla="*/ 42 w 1701"/>
                <a:gd name="T51" fmla="*/ 341 h 487"/>
                <a:gd name="T52" fmla="*/ 67 w 1701"/>
                <a:gd name="T53" fmla="*/ 367 h 487"/>
                <a:gd name="T54" fmla="*/ 92 w 1701"/>
                <a:gd name="T55" fmla="*/ 392 h 487"/>
                <a:gd name="T56" fmla="*/ 1613 w 1701"/>
                <a:gd name="T57" fmla="*/ 487 h 487"/>
                <a:gd name="T58" fmla="*/ 1636 w 1701"/>
                <a:gd name="T59" fmla="*/ 458 h 487"/>
                <a:gd name="T60" fmla="*/ 1658 w 1701"/>
                <a:gd name="T61" fmla="*/ 427 h 487"/>
                <a:gd name="T62" fmla="*/ 1680 w 1701"/>
                <a:gd name="T63" fmla="*/ 395 h 487"/>
                <a:gd name="T64" fmla="*/ 1701 w 1701"/>
                <a:gd name="T65" fmla="*/ 361 h 487"/>
                <a:gd name="T66" fmla="*/ 1148 w 1701"/>
                <a:gd name="T67" fmla="*/ 15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1" h="487">
                  <a:moveTo>
                    <a:pt x="1168" y="141"/>
                  </a:moveTo>
                  <a:lnTo>
                    <a:pt x="1257" y="141"/>
                  </a:lnTo>
                  <a:lnTo>
                    <a:pt x="1257" y="182"/>
                  </a:lnTo>
                  <a:lnTo>
                    <a:pt x="1514" y="182"/>
                  </a:lnTo>
                  <a:lnTo>
                    <a:pt x="1514" y="233"/>
                  </a:lnTo>
                  <a:lnTo>
                    <a:pt x="1257" y="233"/>
                  </a:lnTo>
                  <a:lnTo>
                    <a:pt x="1257" y="268"/>
                  </a:lnTo>
                  <a:lnTo>
                    <a:pt x="1129" y="268"/>
                  </a:lnTo>
                  <a:lnTo>
                    <a:pt x="1129" y="233"/>
                  </a:lnTo>
                  <a:lnTo>
                    <a:pt x="875" y="233"/>
                  </a:lnTo>
                  <a:lnTo>
                    <a:pt x="875" y="182"/>
                  </a:lnTo>
                  <a:lnTo>
                    <a:pt x="1129" y="182"/>
                  </a:lnTo>
                  <a:lnTo>
                    <a:pt x="1129" y="141"/>
                  </a:lnTo>
                  <a:lnTo>
                    <a:pt x="1168" y="141"/>
                  </a:lnTo>
                  <a:lnTo>
                    <a:pt x="1148" y="15"/>
                  </a:lnTo>
                  <a:lnTo>
                    <a:pt x="156" y="45"/>
                  </a:lnTo>
                  <a:lnTo>
                    <a:pt x="179" y="115"/>
                  </a:lnTo>
                  <a:lnTo>
                    <a:pt x="205" y="115"/>
                  </a:lnTo>
                  <a:lnTo>
                    <a:pt x="205" y="197"/>
                  </a:lnTo>
                  <a:lnTo>
                    <a:pt x="264" y="214"/>
                  </a:lnTo>
                  <a:lnTo>
                    <a:pt x="264" y="115"/>
                  </a:lnTo>
                  <a:lnTo>
                    <a:pt x="317" y="115"/>
                  </a:lnTo>
                  <a:lnTo>
                    <a:pt x="317" y="199"/>
                  </a:lnTo>
                  <a:lnTo>
                    <a:pt x="376" y="223"/>
                  </a:lnTo>
                  <a:lnTo>
                    <a:pt x="376" y="115"/>
                  </a:lnTo>
                  <a:lnTo>
                    <a:pt x="429" y="115"/>
                  </a:lnTo>
                  <a:lnTo>
                    <a:pt x="429" y="202"/>
                  </a:lnTo>
                  <a:lnTo>
                    <a:pt x="494" y="229"/>
                  </a:lnTo>
                  <a:lnTo>
                    <a:pt x="494" y="115"/>
                  </a:lnTo>
                  <a:lnTo>
                    <a:pt x="547" y="115"/>
                  </a:lnTo>
                  <a:lnTo>
                    <a:pt x="547" y="328"/>
                  </a:lnTo>
                  <a:lnTo>
                    <a:pt x="494" y="328"/>
                  </a:lnTo>
                  <a:lnTo>
                    <a:pt x="494" y="229"/>
                  </a:lnTo>
                  <a:lnTo>
                    <a:pt x="429" y="202"/>
                  </a:lnTo>
                  <a:lnTo>
                    <a:pt x="429" y="328"/>
                  </a:lnTo>
                  <a:lnTo>
                    <a:pt x="376" y="328"/>
                  </a:lnTo>
                  <a:lnTo>
                    <a:pt x="376" y="223"/>
                  </a:lnTo>
                  <a:lnTo>
                    <a:pt x="317" y="199"/>
                  </a:lnTo>
                  <a:lnTo>
                    <a:pt x="317" y="328"/>
                  </a:lnTo>
                  <a:lnTo>
                    <a:pt x="264" y="328"/>
                  </a:lnTo>
                  <a:lnTo>
                    <a:pt x="264" y="215"/>
                  </a:lnTo>
                  <a:lnTo>
                    <a:pt x="205" y="197"/>
                  </a:lnTo>
                  <a:lnTo>
                    <a:pt x="205" y="328"/>
                  </a:lnTo>
                  <a:lnTo>
                    <a:pt x="152" y="328"/>
                  </a:lnTo>
                  <a:lnTo>
                    <a:pt x="152" y="115"/>
                  </a:lnTo>
                  <a:lnTo>
                    <a:pt x="179" y="115"/>
                  </a:lnTo>
                  <a:lnTo>
                    <a:pt x="156" y="45"/>
                  </a:lnTo>
                  <a:lnTo>
                    <a:pt x="0" y="49"/>
                  </a:lnTo>
                  <a:lnTo>
                    <a:pt x="6" y="300"/>
                  </a:lnTo>
                  <a:lnTo>
                    <a:pt x="17" y="314"/>
                  </a:lnTo>
                  <a:lnTo>
                    <a:pt x="30" y="328"/>
                  </a:lnTo>
                  <a:lnTo>
                    <a:pt x="42" y="341"/>
                  </a:lnTo>
                  <a:lnTo>
                    <a:pt x="54" y="354"/>
                  </a:lnTo>
                  <a:lnTo>
                    <a:pt x="67" y="367"/>
                  </a:lnTo>
                  <a:lnTo>
                    <a:pt x="80" y="380"/>
                  </a:lnTo>
                  <a:lnTo>
                    <a:pt x="92" y="392"/>
                  </a:lnTo>
                  <a:lnTo>
                    <a:pt x="105" y="405"/>
                  </a:lnTo>
                  <a:lnTo>
                    <a:pt x="1613" y="487"/>
                  </a:lnTo>
                  <a:lnTo>
                    <a:pt x="1624" y="472"/>
                  </a:lnTo>
                  <a:lnTo>
                    <a:pt x="1636" y="458"/>
                  </a:lnTo>
                  <a:lnTo>
                    <a:pt x="1648" y="443"/>
                  </a:lnTo>
                  <a:lnTo>
                    <a:pt x="1658" y="427"/>
                  </a:lnTo>
                  <a:lnTo>
                    <a:pt x="1669" y="411"/>
                  </a:lnTo>
                  <a:lnTo>
                    <a:pt x="1680" y="395"/>
                  </a:lnTo>
                  <a:lnTo>
                    <a:pt x="1690" y="379"/>
                  </a:lnTo>
                  <a:lnTo>
                    <a:pt x="1701" y="361"/>
                  </a:lnTo>
                  <a:lnTo>
                    <a:pt x="1658" y="0"/>
                  </a:lnTo>
                  <a:lnTo>
                    <a:pt x="1148" y="15"/>
                  </a:lnTo>
                  <a:lnTo>
                    <a:pt x="1168" y="141"/>
                  </a:lnTo>
                  <a:close/>
                </a:path>
              </a:pathLst>
            </a:custGeom>
            <a:solidFill>
              <a:srgbClr val="217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5"/>
            <p:cNvSpPr>
              <a:spLocks/>
            </p:cNvSpPr>
            <p:nvPr/>
          </p:nvSpPr>
          <p:spPr bwMode="auto">
            <a:xfrm>
              <a:off x="6983413" y="4699001"/>
              <a:ext cx="1111250" cy="246063"/>
            </a:xfrm>
            <a:custGeom>
              <a:avLst/>
              <a:gdLst>
                <a:gd name="T0" fmla="*/ 209 w 1402"/>
                <a:gd name="T1" fmla="*/ 147 h 308"/>
                <a:gd name="T2" fmla="*/ 236 w 1402"/>
                <a:gd name="T3" fmla="*/ 162 h 308"/>
                <a:gd name="T4" fmla="*/ 264 w 1402"/>
                <a:gd name="T5" fmla="*/ 176 h 308"/>
                <a:gd name="T6" fmla="*/ 292 w 1402"/>
                <a:gd name="T7" fmla="*/ 188 h 308"/>
                <a:gd name="T8" fmla="*/ 321 w 1402"/>
                <a:gd name="T9" fmla="*/ 201 h 308"/>
                <a:gd name="T10" fmla="*/ 349 w 1402"/>
                <a:gd name="T11" fmla="*/ 214 h 308"/>
                <a:gd name="T12" fmla="*/ 377 w 1402"/>
                <a:gd name="T13" fmla="*/ 224 h 308"/>
                <a:gd name="T14" fmla="*/ 406 w 1402"/>
                <a:gd name="T15" fmla="*/ 236 h 308"/>
                <a:gd name="T16" fmla="*/ 454 w 1402"/>
                <a:gd name="T17" fmla="*/ 252 h 308"/>
                <a:gd name="T18" fmla="*/ 522 w 1402"/>
                <a:gd name="T19" fmla="*/ 271 h 308"/>
                <a:gd name="T20" fmla="*/ 591 w 1402"/>
                <a:gd name="T21" fmla="*/ 286 h 308"/>
                <a:gd name="T22" fmla="*/ 659 w 1402"/>
                <a:gd name="T23" fmla="*/ 298 h 308"/>
                <a:gd name="T24" fmla="*/ 729 w 1402"/>
                <a:gd name="T25" fmla="*/ 305 h 308"/>
                <a:gd name="T26" fmla="*/ 797 w 1402"/>
                <a:gd name="T27" fmla="*/ 308 h 308"/>
                <a:gd name="T28" fmla="*/ 863 w 1402"/>
                <a:gd name="T29" fmla="*/ 307 h 308"/>
                <a:gd name="T30" fmla="*/ 930 w 1402"/>
                <a:gd name="T31" fmla="*/ 301 h 308"/>
                <a:gd name="T32" fmla="*/ 994 w 1402"/>
                <a:gd name="T33" fmla="*/ 291 h 308"/>
                <a:gd name="T34" fmla="*/ 1054 w 1402"/>
                <a:gd name="T35" fmla="*/ 276 h 308"/>
                <a:gd name="T36" fmla="*/ 1112 w 1402"/>
                <a:gd name="T37" fmla="*/ 258 h 308"/>
                <a:gd name="T38" fmla="*/ 1169 w 1402"/>
                <a:gd name="T39" fmla="*/ 234 h 308"/>
                <a:gd name="T40" fmla="*/ 1224 w 1402"/>
                <a:gd name="T41" fmla="*/ 207 h 308"/>
                <a:gd name="T42" fmla="*/ 1278 w 1402"/>
                <a:gd name="T43" fmla="*/ 175 h 308"/>
                <a:gd name="T44" fmla="*/ 1329 w 1402"/>
                <a:gd name="T45" fmla="*/ 138 h 308"/>
                <a:gd name="T46" fmla="*/ 1379 w 1402"/>
                <a:gd name="T47" fmla="*/ 97 h 308"/>
                <a:gd name="T48" fmla="*/ 0 w 1402"/>
                <a:gd name="T49" fmla="*/ 0 h 308"/>
                <a:gd name="T50" fmla="*/ 24 w 1402"/>
                <a:gd name="T51" fmla="*/ 20 h 308"/>
                <a:gd name="T52" fmla="*/ 48 w 1402"/>
                <a:gd name="T53" fmla="*/ 40 h 308"/>
                <a:gd name="T54" fmla="*/ 73 w 1402"/>
                <a:gd name="T55" fmla="*/ 58 h 308"/>
                <a:gd name="T56" fmla="*/ 97 w 1402"/>
                <a:gd name="T57" fmla="*/ 77 h 308"/>
                <a:gd name="T58" fmla="*/ 121 w 1402"/>
                <a:gd name="T59" fmla="*/ 94 h 308"/>
                <a:gd name="T60" fmla="*/ 145 w 1402"/>
                <a:gd name="T61" fmla="*/ 110 h 308"/>
                <a:gd name="T62" fmla="*/ 171 w 1402"/>
                <a:gd name="T63" fmla="*/ 125 h 308"/>
                <a:gd name="T64" fmla="*/ 195 w 1402"/>
                <a:gd name="T65" fmla="*/ 139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2" h="308">
                  <a:moveTo>
                    <a:pt x="195" y="139"/>
                  </a:moveTo>
                  <a:lnTo>
                    <a:pt x="209" y="147"/>
                  </a:lnTo>
                  <a:lnTo>
                    <a:pt x="223" y="154"/>
                  </a:lnTo>
                  <a:lnTo>
                    <a:pt x="236" y="162"/>
                  </a:lnTo>
                  <a:lnTo>
                    <a:pt x="250" y="169"/>
                  </a:lnTo>
                  <a:lnTo>
                    <a:pt x="264" y="176"/>
                  </a:lnTo>
                  <a:lnTo>
                    <a:pt x="278" y="183"/>
                  </a:lnTo>
                  <a:lnTo>
                    <a:pt x="292" y="188"/>
                  </a:lnTo>
                  <a:lnTo>
                    <a:pt x="307" y="195"/>
                  </a:lnTo>
                  <a:lnTo>
                    <a:pt x="321" y="201"/>
                  </a:lnTo>
                  <a:lnTo>
                    <a:pt x="334" y="208"/>
                  </a:lnTo>
                  <a:lnTo>
                    <a:pt x="349" y="214"/>
                  </a:lnTo>
                  <a:lnTo>
                    <a:pt x="363" y="220"/>
                  </a:lnTo>
                  <a:lnTo>
                    <a:pt x="377" y="224"/>
                  </a:lnTo>
                  <a:lnTo>
                    <a:pt x="392" y="230"/>
                  </a:lnTo>
                  <a:lnTo>
                    <a:pt x="406" y="236"/>
                  </a:lnTo>
                  <a:lnTo>
                    <a:pt x="421" y="240"/>
                  </a:lnTo>
                  <a:lnTo>
                    <a:pt x="454" y="252"/>
                  </a:lnTo>
                  <a:lnTo>
                    <a:pt x="489" y="262"/>
                  </a:lnTo>
                  <a:lnTo>
                    <a:pt x="522" y="271"/>
                  </a:lnTo>
                  <a:lnTo>
                    <a:pt x="557" y="279"/>
                  </a:lnTo>
                  <a:lnTo>
                    <a:pt x="591" y="286"/>
                  </a:lnTo>
                  <a:lnTo>
                    <a:pt x="625" y="293"/>
                  </a:lnTo>
                  <a:lnTo>
                    <a:pt x="659" y="298"/>
                  </a:lnTo>
                  <a:lnTo>
                    <a:pt x="694" y="302"/>
                  </a:lnTo>
                  <a:lnTo>
                    <a:pt x="729" y="305"/>
                  </a:lnTo>
                  <a:lnTo>
                    <a:pt x="762" y="307"/>
                  </a:lnTo>
                  <a:lnTo>
                    <a:pt x="797" y="308"/>
                  </a:lnTo>
                  <a:lnTo>
                    <a:pt x="830" y="308"/>
                  </a:lnTo>
                  <a:lnTo>
                    <a:pt x="863" y="307"/>
                  </a:lnTo>
                  <a:lnTo>
                    <a:pt x="897" y="305"/>
                  </a:lnTo>
                  <a:lnTo>
                    <a:pt x="930" y="301"/>
                  </a:lnTo>
                  <a:lnTo>
                    <a:pt x="963" y="297"/>
                  </a:lnTo>
                  <a:lnTo>
                    <a:pt x="994" y="291"/>
                  </a:lnTo>
                  <a:lnTo>
                    <a:pt x="1024" y="284"/>
                  </a:lnTo>
                  <a:lnTo>
                    <a:pt x="1054" y="276"/>
                  </a:lnTo>
                  <a:lnTo>
                    <a:pt x="1082" y="268"/>
                  </a:lnTo>
                  <a:lnTo>
                    <a:pt x="1112" y="258"/>
                  </a:lnTo>
                  <a:lnTo>
                    <a:pt x="1141" y="247"/>
                  </a:lnTo>
                  <a:lnTo>
                    <a:pt x="1169" y="234"/>
                  </a:lnTo>
                  <a:lnTo>
                    <a:pt x="1198" y="222"/>
                  </a:lnTo>
                  <a:lnTo>
                    <a:pt x="1224" y="207"/>
                  </a:lnTo>
                  <a:lnTo>
                    <a:pt x="1252" y="192"/>
                  </a:lnTo>
                  <a:lnTo>
                    <a:pt x="1278" y="175"/>
                  </a:lnTo>
                  <a:lnTo>
                    <a:pt x="1304" y="157"/>
                  </a:lnTo>
                  <a:lnTo>
                    <a:pt x="1329" y="138"/>
                  </a:lnTo>
                  <a:lnTo>
                    <a:pt x="1355" y="118"/>
                  </a:lnTo>
                  <a:lnTo>
                    <a:pt x="1379" y="97"/>
                  </a:lnTo>
                  <a:lnTo>
                    <a:pt x="1402" y="74"/>
                  </a:lnTo>
                  <a:lnTo>
                    <a:pt x="0" y="0"/>
                  </a:lnTo>
                  <a:lnTo>
                    <a:pt x="12" y="10"/>
                  </a:lnTo>
                  <a:lnTo>
                    <a:pt x="24" y="20"/>
                  </a:lnTo>
                  <a:lnTo>
                    <a:pt x="36" y="29"/>
                  </a:lnTo>
                  <a:lnTo>
                    <a:pt x="48" y="40"/>
                  </a:lnTo>
                  <a:lnTo>
                    <a:pt x="60" y="49"/>
                  </a:lnTo>
                  <a:lnTo>
                    <a:pt x="73" y="58"/>
                  </a:lnTo>
                  <a:lnTo>
                    <a:pt x="84" y="67"/>
                  </a:lnTo>
                  <a:lnTo>
                    <a:pt x="97" y="77"/>
                  </a:lnTo>
                  <a:lnTo>
                    <a:pt x="108" y="85"/>
                  </a:lnTo>
                  <a:lnTo>
                    <a:pt x="121" y="94"/>
                  </a:lnTo>
                  <a:lnTo>
                    <a:pt x="134" y="102"/>
                  </a:lnTo>
                  <a:lnTo>
                    <a:pt x="145" y="110"/>
                  </a:lnTo>
                  <a:lnTo>
                    <a:pt x="158" y="117"/>
                  </a:lnTo>
                  <a:lnTo>
                    <a:pt x="171" y="125"/>
                  </a:lnTo>
                  <a:lnTo>
                    <a:pt x="182" y="132"/>
                  </a:lnTo>
                  <a:lnTo>
                    <a:pt x="195" y="139"/>
                  </a:lnTo>
                  <a:close/>
                </a:path>
              </a:pathLst>
            </a:custGeom>
            <a:solidFill>
              <a:srgbClr val="217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6"/>
            <p:cNvSpPr>
              <a:spLocks/>
            </p:cNvSpPr>
            <p:nvPr/>
          </p:nvSpPr>
          <p:spPr bwMode="auto">
            <a:xfrm>
              <a:off x="6732240" y="3075806"/>
              <a:ext cx="649288" cy="528638"/>
            </a:xfrm>
            <a:custGeom>
              <a:avLst/>
              <a:gdLst>
                <a:gd name="T0" fmla="*/ 58 w 816"/>
                <a:gd name="T1" fmla="*/ 54 h 667"/>
                <a:gd name="T2" fmla="*/ 762 w 816"/>
                <a:gd name="T3" fmla="*/ 88 h 667"/>
                <a:gd name="T4" fmla="*/ 769 w 816"/>
                <a:gd name="T5" fmla="*/ 81 h 667"/>
                <a:gd name="T6" fmla="*/ 776 w 816"/>
                <a:gd name="T7" fmla="*/ 75 h 667"/>
                <a:gd name="T8" fmla="*/ 783 w 816"/>
                <a:gd name="T9" fmla="*/ 68 h 667"/>
                <a:gd name="T10" fmla="*/ 790 w 816"/>
                <a:gd name="T11" fmla="*/ 62 h 667"/>
                <a:gd name="T12" fmla="*/ 795 w 816"/>
                <a:gd name="T13" fmla="*/ 55 h 667"/>
                <a:gd name="T14" fmla="*/ 802 w 816"/>
                <a:gd name="T15" fmla="*/ 50 h 667"/>
                <a:gd name="T16" fmla="*/ 809 w 816"/>
                <a:gd name="T17" fmla="*/ 44 h 667"/>
                <a:gd name="T18" fmla="*/ 816 w 816"/>
                <a:gd name="T19" fmla="*/ 38 h 667"/>
                <a:gd name="T20" fmla="*/ 0 w 816"/>
                <a:gd name="T21" fmla="*/ 0 h 667"/>
                <a:gd name="T22" fmla="*/ 55 w 816"/>
                <a:gd name="T23" fmla="*/ 660 h 667"/>
                <a:gd name="T24" fmla="*/ 62 w 816"/>
                <a:gd name="T25" fmla="*/ 661 h 667"/>
                <a:gd name="T26" fmla="*/ 69 w 816"/>
                <a:gd name="T27" fmla="*/ 661 h 667"/>
                <a:gd name="T28" fmla="*/ 76 w 816"/>
                <a:gd name="T29" fmla="*/ 662 h 667"/>
                <a:gd name="T30" fmla="*/ 83 w 816"/>
                <a:gd name="T31" fmla="*/ 664 h 667"/>
                <a:gd name="T32" fmla="*/ 90 w 816"/>
                <a:gd name="T33" fmla="*/ 665 h 667"/>
                <a:gd name="T34" fmla="*/ 96 w 816"/>
                <a:gd name="T35" fmla="*/ 665 h 667"/>
                <a:gd name="T36" fmla="*/ 103 w 816"/>
                <a:gd name="T37" fmla="*/ 666 h 667"/>
                <a:gd name="T38" fmla="*/ 108 w 816"/>
                <a:gd name="T39" fmla="*/ 667 h 667"/>
                <a:gd name="T40" fmla="*/ 58 w 816"/>
                <a:gd name="T41" fmla="*/ 5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6" h="667">
                  <a:moveTo>
                    <a:pt x="58" y="54"/>
                  </a:moveTo>
                  <a:lnTo>
                    <a:pt x="762" y="88"/>
                  </a:lnTo>
                  <a:lnTo>
                    <a:pt x="769" y="81"/>
                  </a:lnTo>
                  <a:lnTo>
                    <a:pt x="776" y="75"/>
                  </a:lnTo>
                  <a:lnTo>
                    <a:pt x="783" y="68"/>
                  </a:lnTo>
                  <a:lnTo>
                    <a:pt x="790" y="62"/>
                  </a:lnTo>
                  <a:lnTo>
                    <a:pt x="795" y="55"/>
                  </a:lnTo>
                  <a:lnTo>
                    <a:pt x="802" y="50"/>
                  </a:lnTo>
                  <a:lnTo>
                    <a:pt x="809" y="44"/>
                  </a:lnTo>
                  <a:lnTo>
                    <a:pt x="816" y="38"/>
                  </a:lnTo>
                  <a:lnTo>
                    <a:pt x="0" y="0"/>
                  </a:lnTo>
                  <a:lnTo>
                    <a:pt x="55" y="660"/>
                  </a:lnTo>
                  <a:lnTo>
                    <a:pt x="62" y="661"/>
                  </a:lnTo>
                  <a:lnTo>
                    <a:pt x="69" y="661"/>
                  </a:lnTo>
                  <a:lnTo>
                    <a:pt x="76" y="662"/>
                  </a:lnTo>
                  <a:lnTo>
                    <a:pt x="83" y="664"/>
                  </a:lnTo>
                  <a:lnTo>
                    <a:pt x="90" y="665"/>
                  </a:lnTo>
                  <a:lnTo>
                    <a:pt x="96" y="665"/>
                  </a:lnTo>
                  <a:lnTo>
                    <a:pt x="103" y="666"/>
                  </a:lnTo>
                  <a:lnTo>
                    <a:pt x="108" y="667"/>
                  </a:lnTo>
                  <a:lnTo>
                    <a:pt x="58" y="54"/>
                  </a:lnTo>
                  <a:close/>
                </a:path>
              </a:pathLst>
            </a:custGeom>
            <a:solidFill>
              <a:srgbClr val="217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7"/>
            <p:cNvSpPr>
              <a:spLocks/>
            </p:cNvSpPr>
            <p:nvPr/>
          </p:nvSpPr>
          <p:spPr bwMode="auto">
            <a:xfrm>
              <a:off x="6589713" y="4529138"/>
              <a:ext cx="423863" cy="438150"/>
            </a:xfrm>
            <a:custGeom>
              <a:avLst/>
              <a:gdLst>
                <a:gd name="T0" fmla="*/ 489 w 534"/>
                <a:gd name="T1" fmla="*/ 314 h 552"/>
                <a:gd name="T2" fmla="*/ 467 w 534"/>
                <a:gd name="T3" fmla="*/ 297 h 552"/>
                <a:gd name="T4" fmla="*/ 443 w 534"/>
                <a:gd name="T5" fmla="*/ 284 h 552"/>
                <a:gd name="T6" fmla="*/ 415 w 534"/>
                <a:gd name="T7" fmla="*/ 272 h 552"/>
                <a:gd name="T8" fmla="*/ 386 w 534"/>
                <a:gd name="T9" fmla="*/ 263 h 552"/>
                <a:gd name="T10" fmla="*/ 353 w 534"/>
                <a:gd name="T11" fmla="*/ 255 h 552"/>
                <a:gd name="T12" fmla="*/ 320 w 534"/>
                <a:gd name="T13" fmla="*/ 250 h 552"/>
                <a:gd name="T14" fmla="*/ 284 w 534"/>
                <a:gd name="T15" fmla="*/ 247 h 552"/>
                <a:gd name="T16" fmla="*/ 260 w 534"/>
                <a:gd name="T17" fmla="*/ 247 h 552"/>
                <a:gd name="T18" fmla="*/ 246 w 534"/>
                <a:gd name="T19" fmla="*/ 247 h 552"/>
                <a:gd name="T20" fmla="*/ 231 w 534"/>
                <a:gd name="T21" fmla="*/ 238 h 552"/>
                <a:gd name="T22" fmla="*/ 209 w 534"/>
                <a:gd name="T23" fmla="*/ 203 h 552"/>
                <a:gd name="T24" fmla="*/ 188 w 534"/>
                <a:gd name="T25" fmla="*/ 157 h 552"/>
                <a:gd name="T26" fmla="*/ 181 w 534"/>
                <a:gd name="T27" fmla="*/ 105 h 552"/>
                <a:gd name="T28" fmla="*/ 193 w 534"/>
                <a:gd name="T29" fmla="*/ 71 h 552"/>
                <a:gd name="T30" fmla="*/ 225 w 534"/>
                <a:gd name="T31" fmla="*/ 58 h 552"/>
                <a:gd name="T32" fmla="*/ 270 w 534"/>
                <a:gd name="T33" fmla="*/ 53 h 552"/>
                <a:gd name="T34" fmla="*/ 313 w 534"/>
                <a:gd name="T35" fmla="*/ 53 h 552"/>
                <a:gd name="T36" fmla="*/ 277 w 534"/>
                <a:gd name="T37" fmla="*/ 3 h 552"/>
                <a:gd name="T38" fmla="*/ 216 w 534"/>
                <a:gd name="T39" fmla="*/ 3 h 552"/>
                <a:gd name="T40" fmla="*/ 176 w 534"/>
                <a:gd name="T41" fmla="*/ 16 h 552"/>
                <a:gd name="T42" fmla="*/ 150 w 534"/>
                <a:gd name="T43" fmla="*/ 38 h 552"/>
                <a:gd name="T44" fmla="*/ 137 w 534"/>
                <a:gd name="T45" fmla="*/ 64 h 552"/>
                <a:gd name="T46" fmla="*/ 128 w 534"/>
                <a:gd name="T47" fmla="*/ 119 h 552"/>
                <a:gd name="T48" fmla="*/ 138 w 534"/>
                <a:gd name="T49" fmla="*/ 171 h 552"/>
                <a:gd name="T50" fmla="*/ 157 w 534"/>
                <a:gd name="T51" fmla="*/ 218 h 552"/>
                <a:gd name="T52" fmla="*/ 179 w 534"/>
                <a:gd name="T53" fmla="*/ 255 h 552"/>
                <a:gd name="T54" fmla="*/ 107 w 534"/>
                <a:gd name="T55" fmla="*/ 277 h 552"/>
                <a:gd name="T56" fmla="*/ 50 w 534"/>
                <a:gd name="T57" fmla="*/ 310 h 552"/>
                <a:gd name="T58" fmla="*/ 13 w 534"/>
                <a:gd name="T59" fmla="*/ 352 h 552"/>
                <a:gd name="T60" fmla="*/ 0 w 534"/>
                <a:gd name="T61" fmla="*/ 400 h 552"/>
                <a:gd name="T62" fmla="*/ 3 w 534"/>
                <a:gd name="T63" fmla="*/ 421 h 552"/>
                <a:gd name="T64" fmla="*/ 10 w 534"/>
                <a:gd name="T65" fmla="*/ 440 h 552"/>
                <a:gd name="T66" fmla="*/ 20 w 534"/>
                <a:gd name="T67" fmla="*/ 459 h 552"/>
                <a:gd name="T68" fmla="*/ 36 w 534"/>
                <a:gd name="T69" fmla="*/ 477 h 552"/>
                <a:gd name="T70" fmla="*/ 56 w 534"/>
                <a:gd name="T71" fmla="*/ 493 h 552"/>
                <a:gd name="T72" fmla="*/ 78 w 534"/>
                <a:gd name="T73" fmla="*/ 508 h 552"/>
                <a:gd name="T74" fmla="*/ 104 w 534"/>
                <a:gd name="T75" fmla="*/ 521 h 552"/>
                <a:gd name="T76" fmla="*/ 133 w 534"/>
                <a:gd name="T77" fmla="*/ 531 h 552"/>
                <a:gd name="T78" fmla="*/ 164 w 534"/>
                <a:gd name="T79" fmla="*/ 540 h 552"/>
                <a:gd name="T80" fmla="*/ 196 w 534"/>
                <a:gd name="T81" fmla="*/ 546 h 552"/>
                <a:gd name="T82" fmla="*/ 231 w 534"/>
                <a:gd name="T83" fmla="*/ 551 h 552"/>
                <a:gd name="T84" fmla="*/ 267 w 534"/>
                <a:gd name="T85" fmla="*/ 552 h 552"/>
                <a:gd name="T86" fmla="*/ 303 w 534"/>
                <a:gd name="T87" fmla="*/ 551 h 552"/>
                <a:gd name="T88" fmla="*/ 337 w 534"/>
                <a:gd name="T89" fmla="*/ 546 h 552"/>
                <a:gd name="T90" fmla="*/ 369 w 534"/>
                <a:gd name="T91" fmla="*/ 540 h 552"/>
                <a:gd name="T92" fmla="*/ 401 w 534"/>
                <a:gd name="T93" fmla="*/ 531 h 552"/>
                <a:gd name="T94" fmla="*/ 429 w 534"/>
                <a:gd name="T95" fmla="*/ 521 h 552"/>
                <a:gd name="T96" fmla="*/ 456 w 534"/>
                <a:gd name="T97" fmla="*/ 508 h 552"/>
                <a:gd name="T98" fmla="*/ 479 w 534"/>
                <a:gd name="T99" fmla="*/ 493 h 552"/>
                <a:gd name="T100" fmla="*/ 498 w 534"/>
                <a:gd name="T101" fmla="*/ 477 h 552"/>
                <a:gd name="T102" fmla="*/ 513 w 534"/>
                <a:gd name="T103" fmla="*/ 459 h 552"/>
                <a:gd name="T104" fmla="*/ 525 w 534"/>
                <a:gd name="T105" fmla="*/ 440 h 552"/>
                <a:gd name="T106" fmla="*/ 532 w 534"/>
                <a:gd name="T107" fmla="*/ 421 h 552"/>
                <a:gd name="T108" fmla="*/ 534 w 534"/>
                <a:gd name="T109" fmla="*/ 400 h 552"/>
                <a:gd name="T110" fmla="*/ 532 w 534"/>
                <a:gd name="T111" fmla="*/ 379 h 552"/>
                <a:gd name="T112" fmla="*/ 525 w 534"/>
                <a:gd name="T113" fmla="*/ 359 h 552"/>
                <a:gd name="T114" fmla="*/ 513 w 534"/>
                <a:gd name="T115" fmla="*/ 340 h 552"/>
                <a:gd name="T116" fmla="*/ 498 w 534"/>
                <a:gd name="T117" fmla="*/ 322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4" h="552">
                  <a:moveTo>
                    <a:pt x="498" y="322"/>
                  </a:moveTo>
                  <a:lnTo>
                    <a:pt x="489" y="314"/>
                  </a:lnTo>
                  <a:lnTo>
                    <a:pt x="479" y="306"/>
                  </a:lnTo>
                  <a:lnTo>
                    <a:pt x="467" y="297"/>
                  </a:lnTo>
                  <a:lnTo>
                    <a:pt x="456" y="291"/>
                  </a:lnTo>
                  <a:lnTo>
                    <a:pt x="443" y="284"/>
                  </a:lnTo>
                  <a:lnTo>
                    <a:pt x="429" y="278"/>
                  </a:lnTo>
                  <a:lnTo>
                    <a:pt x="415" y="272"/>
                  </a:lnTo>
                  <a:lnTo>
                    <a:pt x="401" y="266"/>
                  </a:lnTo>
                  <a:lnTo>
                    <a:pt x="386" y="263"/>
                  </a:lnTo>
                  <a:lnTo>
                    <a:pt x="369" y="258"/>
                  </a:lnTo>
                  <a:lnTo>
                    <a:pt x="353" y="255"/>
                  </a:lnTo>
                  <a:lnTo>
                    <a:pt x="337" y="253"/>
                  </a:lnTo>
                  <a:lnTo>
                    <a:pt x="320" y="250"/>
                  </a:lnTo>
                  <a:lnTo>
                    <a:pt x="303" y="248"/>
                  </a:lnTo>
                  <a:lnTo>
                    <a:pt x="284" y="247"/>
                  </a:lnTo>
                  <a:lnTo>
                    <a:pt x="267" y="247"/>
                  </a:lnTo>
                  <a:lnTo>
                    <a:pt x="260" y="247"/>
                  </a:lnTo>
                  <a:lnTo>
                    <a:pt x="253" y="247"/>
                  </a:lnTo>
                  <a:lnTo>
                    <a:pt x="246" y="247"/>
                  </a:lnTo>
                  <a:lnTo>
                    <a:pt x="239" y="248"/>
                  </a:lnTo>
                  <a:lnTo>
                    <a:pt x="231" y="238"/>
                  </a:lnTo>
                  <a:lnTo>
                    <a:pt x="221" y="221"/>
                  </a:lnTo>
                  <a:lnTo>
                    <a:pt x="209" y="203"/>
                  </a:lnTo>
                  <a:lnTo>
                    <a:pt x="198" y="181"/>
                  </a:lnTo>
                  <a:lnTo>
                    <a:pt x="188" y="157"/>
                  </a:lnTo>
                  <a:lnTo>
                    <a:pt x="183" y="132"/>
                  </a:lnTo>
                  <a:lnTo>
                    <a:pt x="181" y="105"/>
                  </a:lnTo>
                  <a:lnTo>
                    <a:pt x="186" y="80"/>
                  </a:lnTo>
                  <a:lnTo>
                    <a:pt x="193" y="71"/>
                  </a:lnTo>
                  <a:lnTo>
                    <a:pt x="207" y="63"/>
                  </a:lnTo>
                  <a:lnTo>
                    <a:pt x="225" y="58"/>
                  </a:lnTo>
                  <a:lnTo>
                    <a:pt x="247" y="54"/>
                  </a:lnTo>
                  <a:lnTo>
                    <a:pt x="270" y="53"/>
                  </a:lnTo>
                  <a:lnTo>
                    <a:pt x="292" y="52"/>
                  </a:lnTo>
                  <a:lnTo>
                    <a:pt x="313" y="53"/>
                  </a:lnTo>
                  <a:lnTo>
                    <a:pt x="329" y="54"/>
                  </a:lnTo>
                  <a:lnTo>
                    <a:pt x="277" y="3"/>
                  </a:lnTo>
                  <a:lnTo>
                    <a:pt x="244" y="0"/>
                  </a:lnTo>
                  <a:lnTo>
                    <a:pt x="216" y="3"/>
                  </a:lnTo>
                  <a:lnTo>
                    <a:pt x="194" y="8"/>
                  </a:lnTo>
                  <a:lnTo>
                    <a:pt x="176" y="16"/>
                  </a:lnTo>
                  <a:lnTo>
                    <a:pt x="161" y="27"/>
                  </a:lnTo>
                  <a:lnTo>
                    <a:pt x="150" y="38"/>
                  </a:lnTo>
                  <a:lnTo>
                    <a:pt x="142" y="51"/>
                  </a:lnTo>
                  <a:lnTo>
                    <a:pt x="137" y="64"/>
                  </a:lnTo>
                  <a:lnTo>
                    <a:pt x="130" y="91"/>
                  </a:lnTo>
                  <a:lnTo>
                    <a:pt x="128" y="119"/>
                  </a:lnTo>
                  <a:lnTo>
                    <a:pt x="131" y="145"/>
                  </a:lnTo>
                  <a:lnTo>
                    <a:pt x="138" y="171"/>
                  </a:lnTo>
                  <a:lnTo>
                    <a:pt x="147" y="196"/>
                  </a:lnTo>
                  <a:lnTo>
                    <a:pt x="157" y="218"/>
                  </a:lnTo>
                  <a:lnTo>
                    <a:pt x="168" y="238"/>
                  </a:lnTo>
                  <a:lnTo>
                    <a:pt x="179" y="255"/>
                  </a:lnTo>
                  <a:lnTo>
                    <a:pt x="141" y="264"/>
                  </a:lnTo>
                  <a:lnTo>
                    <a:pt x="107" y="277"/>
                  </a:lnTo>
                  <a:lnTo>
                    <a:pt x="77" y="292"/>
                  </a:lnTo>
                  <a:lnTo>
                    <a:pt x="50" y="310"/>
                  </a:lnTo>
                  <a:lnTo>
                    <a:pt x="29" y="330"/>
                  </a:lnTo>
                  <a:lnTo>
                    <a:pt x="13" y="352"/>
                  </a:lnTo>
                  <a:lnTo>
                    <a:pt x="4" y="375"/>
                  </a:lnTo>
                  <a:lnTo>
                    <a:pt x="0" y="400"/>
                  </a:lnTo>
                  <a:lnTo>
                    <a:pt x="0" y="410"/>
                  </a:lnTo>
                  <a:lnTo>
                    <a:pt x="3" y="421"/>
                  </a:lnTo>
                  <a:lnTo>
                    <a:pt x="5" y="430"/>
                  </a:lnTo>
                  <a:lnTo>
                    <a:pt x="10" y="440"/>
                  </a:lnTo>
                  <a:lnTo>
                    <a:pt x="14" y="449"/>
                  </a:lnTo>
                  <a:lnTo>
                    <a:pt x="20" y="459"/>
                  </a:lnTo>
                  <a:lnTo>
                    <a:pt x="28" y="468"/>
                  </a:lnTo>
                  <a:lnTo>
                    <a:pt x="36" y="477"/>
                  </a:lnTo>
                  <a:lnTo>
                    <a:pt x="45" y="485"/>
                  </a:lnTo>
                  <a:lnTo>
                    <a:pt x="56" y="493"/>
                  </a:lnTo>
                  <a:lnTo>
                    <a:pt x="66" y="501"/>
                  </a:lnTo>
                  <a:lnTo>
                    <a:pt x="78" y="508"/>
                  </a:lnTo>
                  <a:lnTo>
                    <a:pt x="90" y="515"/>
                  </a:lnTo>
                  <a:lnTo>
                    <a:pt x="104" y="521"/>
                  </a:lnTo>
                  <a:lnTo>
                    <a:pt x="118" y="527"/>
                  </a:lnTo>
                  <a:lnTo>
                    <a:pt x="133" y="531"/>
                  </a:lnTo>
                  <a:lnTo>
                    <a:pt x="148" y="536"/>
                  </a:lnTo>
                  <a:lnTo>
                    <a:pt x="164" y="540"/>
                  </a:lnTo>
                  <a:lnTo>
                    <a:pt x="180" y="544"/>
                  </a:lnTo>
                  <a:lnTo>
                    <a:pt x="196" y="546"/>
                  </a:lnTo>
                  <a:lnTo>
                    <a:pt x="214" y="549"/>
                  </a:lnTo>
                  <a:lnTo>
                    <a:pt x="231" y="551"/>
                  </a:lnTo>
                  <a:lnTo>
                    <a:pt x="249" y="552"/>
                  </a:lnTo>
                  <a:lnTo>
                    <a:pt x="267" y="552"/>
                  </a:lnTo>
                  <a:lnTo>
                    <a:pt x="284" y="552"/>
                  </a:lnTo>
                  <a:lnTo>
                    <a:pt x="303" y="551"/>
                  </a:lnTo>
                  <a:lnTo>
                    <a:pt x="320" y="549"/>
                  </a:lnTo>
                  <a:lnTo>
                    <a:pt x="337" y="546"/>
                  </a:lnTo>
                  <a:lnTo>
                    <a:pt x="353" y="544"/>
                  </a:lnTo>
                  <a:lnTo>
                    <a:pt x="369" y="540"/>
                  </a:lnTo>
                  <a:lnTo>
                    <a:pt x="386" y="536"/>
                  </a:lnTo>
                  <a:lnTo>
                    <a:pt x="401" y="531"/>
                  </a:lnTo>
                  <a:lnTo>
                    <a:pt x="415" y="527"/>
                  </a:lnTo>
                  <a:lnTo>
                    <a:pt x="429" y="521"/>
                  </a:lnTo>
                  <a:lnTo>
                    <a:pt x="443" y="515"/>
                  </a:lnTo>
                  <a:lnTo>
                    <a:pt x="456" y="508"/>
                  </a:lnTo>
                  <a:lnTo>
                    <a:pt x="467" y="501"/>
                  </a:lnTo>
                  <a:lnTo>
                    <a:pt x="479" y="493"/>
                  </a:lnTo>
                  <a:lnTo>
                    <a:pt x="489" y="485"/>
                  </a:lnTo>
                  <a:lnTo>
                    <a:pt x="498" y="477"/>
                  </a:lnTo>
                  <a:lnTo>
                    <a:pt x="507" y="468"/>
                  </a:lnTo>
                  <a:lnTo>
                    <a:pt x="513" y="459"/>
                  </a:lnTo>
                  <a:lnTo>
                    <a:pt x="520" y="449"/>
                  </a:lnTo>
                  <a:lnTo>
                    <a:pt x="525" y="440"/>
                  </a:lnTo>
                  <a:lnTo>
                    <a:pt x="528" y="430"/>
                  </a:lnTo>
                  <a:lnTo>
                    <a:pt x="532" y="421"/>
                  </a:lnTo>
                  <a:lnTo>
                    <a:pt x="533" y="410"/>
                  </a:lnTo>
                  <a:lnTo>
                    <a:pt x="534" y="400"/>
                  </a:lnTo>
                  <a:lnTo>
                    <a:pt x="533" y="390"/>
                  </a:lnTo>
                  <a:lnTo>
                    <a:pt x="532" y="379"/>
                  </a:lnTo>
                  <a:lnTo>
                    <a:pt x="528" y="369"/>
                  </a:lnTo>
                  <a:lnTo>
                    <a:pt x="525" y="359"/>
                  </a:lnTo>
                  <a:lnTo>
                    <a:pt x="520" y="349"/>
                  </a:lnTo>
                  <a:lnTo>
                    <a:pt x="513" y="340"/>
                  </a:lnTo>
                  <a:lnTo>
                    <a:pt x="507" y="331"/>
                  </a:lnTo>
                  <a:lnTo>
                    <a:pt x="498" y="322"/>
                  </a:lnTo>
                  <a:close/>
                </a:path>
              </a:pathLst>
            </a:custGeom>
            <a:solidFill>
              <a:srgbClr val="217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8"/>
            <p:cNvSpPr>
              <a:spLocks/>
            </p:cNvSpPr>
            <p:nvPr/>
          </p:nvSpPr>
          <p:spPr bwMode="auto">
            <a:xfrm>
              <a:off x="6878290" y="3182169"/>
              <a:ext cx="823913" cy="671513"/>
            </a:xfrm>
            <a:custGeom>
              <a:avLst/>
              <a:gdLst>
                <a:gd name="T0" fmla="*/ 1039 w 1039"/>
                <a:gd name="T1" fmla="*/ 44 h 846"/>
                <a:gd name="T2" fmla="*/ 0 w 1039"/>
                <a:gd name="T3" fmla="*/ 0 h 846"/>
                <a:gd name="T4" fmla="*/ 28 w 1039"/>
                <a:gd name="T5" fmla="*/ 846 h 846"/>
                <a:gd name="T6" fmla="*/ 75 w 1039"/>
                <a:gd name="T7" fmla="*/ 845 h 846"/>
                <a:gd name="T8" fmla="*/ 50 w 1039"/>
                <a:gd name="T9" fmla="*/ 49 h 846"/>
                <a:gd name="T10" fmla="*/ 1036 w 1039"/>
                <a:gd name="T11" fmla="*/ 92 h 846"/>
                <a:gd name="T12" fmla="*/ 1039 w 1039"/>
                <a:gd name="T13" fmla="*/ 44 h 846"/>
              </a:gdLst>
              <a:ahLst/>
              <a:cxnLst>
                <a:cxn ang="0">
                  <a:pos x="T0" y="T1"/>
                </a:cxn>
                <a:cxn ang="0">
                  <a:pos x="T2" y="T3"/>
                </a:cxn>
                <a:cxn ang="0">
                  <a:pos x="T4" y="T5"/>
                </a:cxn>
                <a:cxn ang="0">
                  <a:pos x="T6" y="T7"/>
                </a:cxn>
                <a:cxn ang="0">
                  <a:pos x="T8" y="T9"/>
                </a:cxn>
                <a:cxn ang="0">
                  <a:pos x="T10" y="T11"/>
                </a:cxn>
                <a:cxn ang="0">
                  <a:pos x="T12" y="T13"/>
                </a:cxn>
              </a:cxnLst>
              <a:rect l="0" t="0" r="r" b="b"/>
              <a:pathLst>
                <a:path w="1039" h="846">
                  <a:moveTo>
                    <a:pt x="1039" y="44"/>
                  </a:moveTo>
                  <a:lnTo>
                    <a:pt x="0" y="0"/>
                  </a:lnTo>
                  <a:lnTo>
                    <a:pt x="28" y="846"/>
                  </a:lnTo>
                  <a:lnTo>
                    <a:pt x="75" y="845"/>
                  </a:lnTo>
                  <a:lnTo>
                    <a:pt x="50" y="49"/>
                  </a:lnTo>
                  <a:lnTo>
                    <a:pt x="1036" y="92"/>
                  </a:lnTo>
                  <a:lnTo>
                    <a:pt x="1039" y="44"/>
                  </a:lnTo>
                  <a:close/>
                </a:path>
              </a:pathLst>
            </a:custGeom>
            <a:solidFill>
              <a:srgbClr val="217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椭圆 17"/>
          <p:cNvSpPr/>
          <p:nvPr/>
        </p:nvSpPr>
        <p:spPr>
          <a:xfrm>
            <a:off x="467592" y="267494"/>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1</a:t>
            </a:r>
            <a:endParaRPr lang="zh-CN" altLang="en-US" sz="2400" dirty="0"/>
          </a:p>
        </p:txBody>
      </p:sp>
      <p:sp>
        <p:nvSpPr>
          <p:cNvPr id="19" name="TextBox 18"/>
          <p:cNvSpPr txBox="1"/>
          <p:nvPr/>
        </p:nvSpPr>
        <p:spPr>
          <a:xfrm>
            <a:off x="1187624" y="248330"/>
            <a:ext cx="2919113"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数据模型的</a:t>
            </a:r>
            <a:r>
              <a:rPr lang="zh-CN" altLang="en-US" sz="2800" b="1" dirty="0">
                <a:latin typeface="幼圆" pitchFamily="49" charset="-122"/>
                <a:ea typeface="幼圆" pitchFamily="49" charset="-122"/>
              </a:rPr>
              <a:t>概念</a:t>
            </a:r>
          </a:p>
        </p:txBody>
      </p:sp>
    </p:spTree>
    <p:extLst>
      <p:ext uri="{BB962C8B-B14F-4D97-AF65-F5344CB8AC3E}">
        <p14:creationId xmlns:p14="http://schemas.microsoft.com/office/powerpoint/2010/main" val="37698699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3059832" y="267494"/>
            <a:ext cx="6084168" cy="4464496"/>
          </a:xfrm>
        </p:spPr>
        <p:txBody>
          <a:bodyPr>
            <a:normAutofit/>
          </a:bodyPr>
          <a:lstStyle/>
          <a:p>
            <a:pPr>
              <a:lnSpc>
                <a:spcPct val="170000"/>
              </a:lnSpc>
              <a:buFont typeface="Wingdings" pitchFamily="2" charset="2"/>
              <a:buChar char="u"/>
            </a:pPr>
            <a:r>
              <a:rPr lang="zh-CN" altLang="en-US" sz="2400" b="1" dirty="0" smtClean="0">
                <a:latin typeface="幼圆" pitchFamily="49" charset="-122"/>
                <a:ea typeface="幼圆" pitchFamily="49" charset="-122"/>
              </a:rPr>
              <a:t> 考查</a:t>
            </a:r>
            <a:r>
              <a:rPr lang="zh-CN" altLang="en-US" sz="2400" b="1" dirty="0">
                <a:latin typeface="幼圆" pitchFamily="49" charset="-122"/>
                <a:ea typeface="幼圆" pitchFamily="49" charset="-122"/>
              </a:rPr>
              <a:t>成绩（40%）</a:t>
            </a:r>
          </a:p>
          <a:p>
            <a:pPr marL="0" indent="0">
              <a:lnSpc>
                <a:spcPct val="170000"/>
              </a:lnSpc>
            </a:pPr>
            <a:r>
              <a:rPr lang="zh-CN" altLang="en-US" sz="1800" dirty="0">
                <a:latin typeface="幼圆" pitchFamily="49" charset="-122"/>
                <a:ea typeface="幼圆" pitchFamily="49" charset="-122"/>
              </a:rPr>
              <a:t> </a:t>
            </a:r>
            <a:r>
              <a:rPr lang="en-US" altLang="zh-CN" sz="2000" dirty="0" smtClean="0">
                <a:latin typeface="幼圆" pitchFamily="49" charset="-122"/>
                <a:ea typeface="幼圆" pitchFamily="49" charset="-122"/>
              </a:rPr>
              <a:t>1. </a:t>
            </a:r>
            <a:r>
              <a:rPr lang="zh-CN" altLang="en-US" sz="2000" b="1" dirty="0" smtClean="0">
                <a:latin typeface="幼圆" pitchFamily="49" charset="-122"/>
                <a:ea typeface="幼圆" pitchFamily="49" charset="-122"/>
              </a:rPr>
              <a:t>考勤</a:t>
            </a:r>
            <a:r>
              <a:rPr lang="zh-CN" altLang="en-US" sz="2000" b="1" dirty="0">
                <a:latin typeface="幼圆" pitchFamily="49" charset="-122"/>
                <a:ea typeface="幼圆" pitchFamily="49" charset="-122"/>
              </a:rPr>
              <a:t>10</a:t>
            </a:r>
            <a:r>
              <a:rPr lang="zh-CN" altLang="en-US" sz="2000" b="1" dirty="0" smtClean="0">
                <a:latin typeface="幼圆" pitchFamily="49" charset="-122"/>
                <a:ea typeface="幼圆" pitchFamily="49" charset="-122"/>
              </a:rPr>
              <a:t>% </a:t>
            </a:r>
            <a:r>
              <a:rPr lang="en-US" altLang="zh-CN" sz="2000" b="1" dirty="0" smtClean="0">
                <a:latin typeface="幼圆" pitchFamily="49" charset="-122"/>
                <a:ea typeface="幼圆" pitchFamily="49" charset="-122"/>
              </a:rPr>
              <a:t>(</a:t>
            </a:r>
            <a:r>
              <a:rPr lang="zh-CN" altLang="en-US" sz="2000" b="1" dirty="0" smtClean="0">
                <a:latin typeface="幼圆" pitchFamily="49" charset="-122"/>
                <a:ea typeface="幼圆" pitchFamily="49" charset="-122"/>
              </a:rPr>
              <a:t>抽查点名</a:t>
            </a:r>
            <a:r>
              <a:rPr lang="en-US" altLang="zh-CN" sz="2000" b="1" dirty="0" smtClean="0">
                <a:latin typeface="幼圆" pitchFamily="49" charset="-122"/>
                <a:ea typeface="幼圆" pitchFamily="49" charset="-122"/>
              </a:rPr>
              <a:t>1+2+3+4</a:t>
            </a: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4</a:t>
            </a:r>
            <a:r>
              <a:rPr lang="zh-CN" altLang="en-US" sz="2000" b="1" dirty="0" smtClean="0">
                <a:latin typeface="幼圆" pitchFamily="49" charset="-122"/>
                <a:ea typeface="幼圆" pitchFamily="49" charset="-122"/>
              </a:rPr>
              <a:t>次点名均未到 作未选课处理；若期末考试卷面达到</a:t>
            </a:r>
            <a:r>
              <a:rPr lang="en-US" altLang="zh-CN" sz="2000" b="1" dirty="0" smtClean="0">
                <a:latin typeface="幼圆" pitchFamily="49" charset="-122"/>
                <a:ea typeface="幼圆" pitchFamily="49" charset="-122"/>
              </a:rPr>
              <a:t>85</a:t>
            </a:r>
            <a:r>
              <a:rPr lang="zh-CN" altLang="en-US" sz="2000" b="1" dirty="0" smtClean="0">
                <a:latin typeface="幼圆" pitchFamily="49" charset="-122"/>
                <a:ea typeface="幼圆" pitchFamily="49" charset="-122"/>
              </a:rPr>
              <a:t>分，算全勤</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a:p>
            <a:pPr marL="0" indent="0">
              <a:lnSpc>
                <a:spcPct val="170000"/>
              </a:lnSpc>
            </a:pPr>
            <a:r>
              <a:rPr lang="zh-CN" altLang="en-US" sz="2000" b="1" dirty="0" smtClean="0">
                <a:latin typeface="幼圆" pitchFamily="49" charset="-122"/>
                <a:ea typeface="幼圆" pitchFamily="49" charset="-122"/>
              </a:rPr>
              <a:t> </a:t>
            </a:r>
            <a:r>
              <a:rPr lang="en-US" altLang="zh-CN" sz="2000" b="1" dirty="0" smtClean="0">
                <a:latin typeface="幼圆" pitchFamily="49" charset="-122"/>
                <a:ea typeface="幼圆" pitchFamily="49" charset="-122"/>
              </a:rPr>
              <a:t>2. </a:t>
            </a:r>
            <a:r>
              <a:rPr lang="zh-CN" altLang="en-US" sz="2000" b="1" dirty="0" smtClean="0">
                <a:latin typeface="幼圆" pitchFamily="49" charset="-122"/>
                <a:ea typeface="幼圆" pitchFamily="49" charset="-122"/>
              </a:rPr>
              <a:t>书面</a:t>
            </a:r>
            <a:r>
              <a:rPr lang="zh-CN" altLang="en-US" sz="2000" b="1" dirty="0">
                <a:latin typeface="幼圆" pitchFamily="49" charset="-122"/>
                <a:ea typeface="幼圆" pitchFamily="49" charset="-122"/>
              </a:rPr>
              <a:t>作业</a:t>
            </a:r>
            <a:r>
              <a:rPr lang="zh-CN" altLang="en-US" sz="2000" b="1" dirty="0" smtClean="0">
                <a:latin typeface="幼圆" pitchFamily="49" charset="-122"/>
                <a:ea typeface="幼圆" pitchFamily="49" charset="-122"/>
              </a:rPr>
              <a:t>1</a:t>
            </a:r>
            <a:r>
              <a:rPr lang="en-US" altLang="zh-CN" sz="2000" b="1" dirty="0" smtClean="0">
                <a:latin typeface="幼圆" pitchFamily="49" charset="-122"/>
                <a:ea typeface="幼圆" pitchFamily="49" charset="-122"/>
              </a:rPr>
              <a:t>5</a:t>
            </a:r>
            <a:r>
              <a:rPr lang="zh-CN" altLang="en-US" sz="2000" b="1" dirty="0" smtClean="0">
                <a:latin typeface="幼圆" pitchFamily="49" charset="-122"/>
                <a:ea typeface="幼圆" pitchFamily="49" charset="-122"/>
              </a:rPr>
              <a:t>%   </a:t>
            </a:r>
            <a:endParaRPr lang="zh-CN" altLang="en-US" sz="2000" b="1" dirty="0">
              <a:latin typeface="幼圆" pitchFamily="49" charset="-122"/>
              <a:ea typeface="幼圆" pitchFamily="49" charset="-122"/>
            </a:endParaRPr>
          </a:p>
          <a:p>
            <a:pPr marL="0" indent="0">
              <a:lnSpc>
                <a:spcPct val="170000"/>
              </a:lnSpc>
            </a:pPr>
            <a:r>
              <a:rPr lang="zh-CN" altLang="en-US" sz="2000" b="1" dirty="0" smtClean="0">
                <a:latin typeface="幼圆" pitchFamily="49" charset="-122"/>
                <a:ea typeface="幼圆" pitchFamily="49" charset="-122"/>
              </a:rPr>
              <a:t> </a:t>
            </a:r>
            <a:r>
              <a:rPr lang="en-US" altLang="zh-CN" sz="2000" b="1" dirty="0" smtClean="0">
                <a:latin typeface="幼圆" pitchFamily="49" charset="-122"/>
                <a:ea typeface="幼圆" pitchFamily="49" charset="-122"/>
              </a:rPr>
              <a:t>3. </a:t>
            </a:r>
            <a:r>
              <a:rPr lang="zh-CN" altLang="en-US" sz="2000" b="1" dirty="0" smtClean="0">
                <a:latin typeface="幼圆" pitchFamily="49" charset="-122"/>
                <a:ea typeface="幼圆" pitchFamily="49" charset="-122"/>
              </a:rPr>
              <a:t>上机实验</a:t>
            </a:r>
            <a:r>
              <a:rPr lang="en-US" altLang="zh-CN" sz="2000" dirty="0" smtClean="0">
                <a:latin typeface="幼圆" pitchFamily="49" charset="-122"/>
                <a:ea typeface="幼圆" pitchFamily="49" charset="-122"/>
              </a:rPr>
              <a:t>15</a:t>
            </a:r>
            <a:r>
              <a:rPr lang="zh-CN" altLang="en-US"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a:p>
            <a:pPr>
              <a:lnSpc>
                <a:spcPct val="170000"/>
              </a:lnSpc>
              <a:buFont typeface="Wingdings" pitchFamily="2" charset="2"/>
              <a:buChar char="u"/>
            </a:pPr>
            <a:r>
              <a:rPr lang="zh-CN" altLang="en-US" sz="2400" b="1" dirty="0" smtClean="0">
                <a:latin typeface="幼圆" pitchFamily="49" charset="-122"/>
                <a:ea typeface="幼圆" pitchFamily="49" charset="-122"/>
              </a:rPr>
              <a:t> 考试</a:t>
            </a:r>
            <a:r>
              <a:rPr lang="zh-CN" altLang="en-US" sz="2400" b="1" dirty="0">
                <a:latin typeface="幼圆" pitchFamily="49" charset="-122"/>
                <a:ea typeface="幼圆" pitchFamily="49" charset="-122"/>
              </a:rPr>
              <a:t>成绩 (60</a:t>
            </a:r>
            <a:r>
              <a:rPr lang="zh-CN" altLang="en-US" sz="2400" b="1" dirty="0" smtClean="0">
                <a:latin typeface="幼圆" pitchFamily="49" charset="-122"/>
                <a:ea typeface="幼圆" pitchFamily="49" charset="-122"/>
              </a:rPr>
              <a:t>%)  （闭卷）</a:t>
            </a:r>
            <a:endParaRPr lang="zh-CN" altLang="en-US" sz="2400" b="1" dirty="0">
              <a:latin typeface="幼圆" pitchFamily="49" charset="-122"/>
              <a:ea typeface="幼圆" pitchFamily="49" charset="-122"/>
            </a:endParaRPr>
          </a:p>
        </p:txBody>
      </p:sp>
      <p:sp>
        <p:nvSpPr>
          <p:cNvPr id="4" name="TextBox 3"/>
          <p:cNvSpPr txBox="1"/>
          <p:nvPr/>
        </p:nvSpPr>
        <p:spPr>
          <a:xfrm>
            <a:off x="323528" y="244842"/>
            <a:ext cx="648072" cy="3046988"/>
          </a:xfrm>
          <a:prstGeom prst="rect">
            <a:avLst/>
          </a:prstGeom>
          <a:noFill/>
        </p:spPr>
        <p:txBody>
          <a:bodyPr wrap="square" rtlCol="0">
            <a:spAutoFit/>
          </a:bodyPr>
          <a:lstStyle/>
          <a:p>
            <a:pPr algn="ctr"/>
            <a:r>
              <a:rPr lang="zh-CN" alt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rPr>
              <a:t>成绩评定</a:t>
            </a:r>
            <a:endParaRPr lang="zh-CN" alt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blinds(horizontal)">
                                      <p:cBhvr>
                                        <p:cTn id="12" dur="500"/>
                                        <p:tgtEl>
                                          <p:spTgt spid="921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5" dur="500"/>
                                        <p:tgtEl>
                                          <p:spTgt spid="921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0" dur="500"/>
                                        <p:tgtEl>
                                          <p:spTgt spid="921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5" dur="500"/>
                                        <p:tgtEl>
                                          <p:spTgt spid="921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219">
                                            <p:txEl>
                                              <p:pRg st="4" end="4"/>
                                            </p:txEl>
                                          </p:spTgt>
                                        </p:tgtEl>
                                        <p:attrNameLst>
                                          <p:attrName>style.visibility</p:attrName>
                                        </p:attrNameLst>
                                      </p:cBhvr>
                                      <p:to>
                                        <p:strVal val="visible"/>
                                      </p:to>
                                    </p:set>
                                    <p:animEffect transition="in" filter="blinds(horizontal)">
                                      <p:cBhvr>
                                        <p:cTn id="30"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19672" y="3884189"/>
            <a:ext cx="4032448" cy="559769"/>
          </a:xfrm>
          <a:prstGeom prst="rect">
            <a:avLst/>
          </a:prstGeom>
          <a:noFill/>
        </p:spPr>
        <p:txBody>
          <a:bodyPr wrap="square" rtlCol="0">
            <a:spAutoFit/>
          </a:bodyPr>
          <a:lstStyle/>
          <a:p>
            <a:pPr>
              <a:lnSpc>
                <a:spcPct val="150000"/>
              </a:lnSpc>
            </a:pPr>
            <a:r>
              <a:rPr lang="en-US" altLang="zh-CN" sz="2400" b="1" dirty="0" smtClean="0">
                <a:latin typeface="幼圆" pitchFamily="49" charset="-122"/>
                <a:ea typeface="幼圆" pitchFamily="49" charset="-122"/>
              </a:rPr>
              <a:t>  3. </a:t>
            </a:r>
            <a:r>
              <a:rPr lang="zh-CN" altLang="en-US" sz="2400" b="1" dirty="0" smtClean="0">
                <a:latin typeface="幼圆" pitchFamily="49" charset="-122"/>
                <a:ea typeface="幼圆" pitchFamily="49" charset="-122"/>
              </a:rPr>
              <a:t>便于在计算机上实现</a:t>
            </a:r>
            <a:endParaRPr lang="en-US" altLang="zh-CN" sz="2400" b="1" dirty="0" smtClean="0">
              <a:latin typeface="幼圆" pitchFamily="49" charset="-122"/>
              <a:ea typeface="幼圆" pitchFamily="49" charset="-122"/>
            </a:endParaRPr>
          </a:p>
        </p:txBody>
      </p:sp>
      <p:sp>
        <p:nvSpPr>
          <p:cNvPr id="10" name="TextBox 9"/>
          <p:cNvSpPr txBox="1"/>
          <p:nvPr/>
        </p:nvSpPr>
        <p:spPr>
          <a:xfrm>
            <a:off x="6228184" y="1929276"/>
            <a:ext cx="1512168" cy="830997"/>
          </a:xfrm>
          <a:prstGeom prst="rect">
            <a:avLst/>
          </a:prstGeom>
          <a:noFill/>
        </p:spPr>
        <p:txBody>
          <a:bodyPr wrap="square" rtlCol="0">
            <a:spAutoFit/>
          </a:bodyPr>
          <a:lstStyle/>
          <a:p>
            <a:r>
              <a:rPr lang="en-US" altLang="zh-CN"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a:t>
            </a:r>
            <a:endParaRPr lang="zh-CN" altLang="en-US" sz="8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TextBox 7"/>
          <p:cNvSpPr txBox="1"/>
          <p:nvPr/>
        </p:nvSpPr>
        <p:spPr>
          <a:xfrm>
            <a:off x="1043608" y="1779662"/>
            <a:ext cx="4464496" cy="1200329"/>
          </a:xfrm>
          <a:prstGeom prst="rect">
            <a:avLst/>
          </a:prstGeom>
          <a:noFill/>
        </p:spPr>
        <p:txBody>
          <a:bodyPr wrap="square" rtlCol="0">
            <a:spAutoFit/>
          </a:bodyPr>
          <a:lstStyle/>
          <a:p>
            <a:pPr>
              <a:lnSpc>
                <a:spcPct val="150000"/>
              </a:lnSpc>
            </a:pPr>
            <a:r>
              <a:rPr lang="zh-CN" altLang="en-US" sz="2400" b="1" dirty="0" smtClean="0">
                <a:latin typeface="幼圆" pitchFamily="49" charset="-122"/>
                <a:ea typeface="幼圆" pitchFamily="49" charset="-122"/>
              </a:rPr>
              <a:t>特征： </a:t>
            </a:r>
            <a:endParaRPr lang="en-US" altLang="zh-CN" sz="2400" b="1" dirty="0" smtClean="0">
              <a:latin typeface="幼圆" pitchFamily="49" charset="-122"/>
              <a:ea typeface="幼圆" pitchFamily="49" charset="-122"/>
            </a:endParaRPr>
          </a:p>
          <a:p>
            <a:pPr>
              <a:lnSpc>
                <a:spcPct val="150000"/>
              </a:lnSpc>
            </a:pPr>
            <a:r>
              <a:rPr lang="en-US" altLang="zh-CN" sz="2400" b="1" dirty="0">
                <a:latin typeface="幼圆" pitchFamily="49" charset="-122"/>
                <a:ea typeface="幼圆" pitchFamily="49" charset="-122"/>
              </a:rPr>
              <a:t> </a:t>
            </a:r>
            <a:r>
              <a:rPr lang="en-US" altLang="zh-CN" sz="2400" b="1" dirty="0" smtClean="0">
                <a:latin typeface="幼圆" pitchFamily="49" charset="-122"/>
                <a:ea typeface="幼圆" pitchFamily="49" charset="-122"/>
              </a:rPr>
              <a:t>     1. </a:t>
            </a:r>
            <a:r>
              <a:rPr lang="zh-CN" altLang="en-US" sz="2400" b="1" dirty="0" smtClean="0">
                <a:latin typeface="幼圆" pitchFamily="49" charset="-122"/>
                <a:ea typeface="幼圆" pitchFamily="49" charset="-122"/>
              </a:rPr>
              <a:t>客观真实的</a:t>
            </a:r>
            <a:r>
              <a:rPr lang="zh-CN" altLang="en-US" sz="2400" b="1" dirty="0">
                <a:latin typeface="幼圆" pitchFamily="49" charset="-122"/>
                <a:ea typeface="幼圆" pitchFamily="49" charset="-122"/>
              </a:rPr>
              <a:t>反映</a:t>
            </a:r>
            <a:r>
              <a:rPr lang="zh-CN" altLang="en-US" sz="2400" b="1" dirty="0" smtClean="0">
                <a:latin typeface="幼圆" pitchFamily="49" charset="-122"/>
                <a:ea typeface="幼圆" pitchFamily="49" charset="-122"/>
              </a:rPr>
              <a:t>对象</a:t>
            </a:r>
            <a:endParaRPr lang="en-US" altLang="zh-CN" sz="2400" b="1" dirty="0" smtClean="0">
              <a:latin typeface="幼圆" pitchFamily="49" charset="-122"/>
              <a:ea typeface="幼圆" pitchFamily="49" charset="-122"/>
            </a:endParaRPr>
          </a:p>
        </p:txBody>
      </p:sp>
      <p:sp>
        <p:nvSpPr>
          <p:cNvPr id="14" name="TextBox 13"/>
          <p:cNvSpPr txBox="1"/>
          <p:nvPr/>
        </p:nvSpPr>
        <p:spPr>
          <a:xfrm>
            <a:off x="1656055" y="3092101"/>
            <a:ext cx="4032448" cy="559769"/>
          </a:xfrm>
          <a:prstGeom prst="rect">
            <a:avLst/>
          </a:prstGeom>
          <a:noFill/>
        </p:spPr>
        <p:txBody>
          <a:bodyPr wrap="square" rtlCol="0">
            <a:spAutoFit/>
          </a:bodyPr>
          <a:lstStyle/>
          <a:p>
            <a:pPr>
              <a:lnSpc>
                <a:spcPct val="150000"/>
              </a:lnSpc>
            </a:pPr>
            <a:r>
              <a:rPr lang="en-US" altLang="zh-CN" sz="2400" b="1" dirty="0" smtClean="0">
                <a:latin typeface="幼圆" pitchFamily="49" charset="-122"/>
                <a:ea typeface="幼圆" pitchFamily="49" charset="-122"/>
              </a:rPr>
              <a:t>  2. </a:t>
            </a:r>
            <a:r>
              <a:rPr lang="zh-CN" altLang="en-US" sz="2400" b="1" dirty="0" smtClean="0">
                <a:latin typeface="幼圆" pitchFamily="49" charset="-122"/>
                <a:ea typeface="幼圆" pitchFamily="49" charset="-122"/>
              </a:rPr>
              <a:t>直观容易被人所理解</a:t>
            </a:r>
            <a:endParaRPr lang="en-US" altLang="zh-CN" sz="2400" b="1" dirty="0" smtClean="0">
              <a:latin typeface="幼圆" pitchFamily="49" charset="-122"/>
              <a:ea typeface="幼圆" pitchFamily="49" charset="-122"/>
            </a:endParaRPr>
          </a:p>
        </p:txBody>
      </p:sp>
      <p:sp>
        <p:nvSpPr>
          <p:cNvPr id="11" name="椭圆 10"/>
          <p:cNvSpPr/>
          <p:nvPr/>
        </p:nvSpPr>
        <p:spPr>
          <a:xfrm>
            <a:off x="467592" y="267494"/>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1</a:t>
            </a:r>
            <a:endParaRPr lang="zh-CN" altLang="en-US" sz="2400" dirty="0"/>
          </a:p>
        </p:txBody>
      </p:sp>
      <p:sp>
        <p:nvSpPr>
          <p:cNvPr id="12" name="TextBox 11"/>
          <p:cNvSpPr txBox="1"/>
          <p:nvPr/>
        </p:nvSpPr>
        <p:spPr>
          <a:xfrm>
            <a:off x="1187624" y="248330"/>
            <a:ext cx="2919113"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数据模型的</a:t>
            </a:r>
            <a:r>
              <a:rPr lang="zh-CN" altLang="en-US" sz="2800" b="1" dirty="0">
                <a:latin typeface="幼圆" pitchFamily="49" charset="-122"/>
                <a:ea typeface="幼圆" pitchFamily="49" charset="-122"/>
              </a:rPr>
              <a:t>概念</a:t>
            </a:r>
          </a:p>
        </p:txBody>
      </p:sp>
    </p:spTree>
    <p:extLst>
      <p:ext uri="{BB962C8B-B14F-4D97-AF65-F5344CB8AC3E}">
        <p14:creationId xmlns:p14="http://schemas.microsoft.com/office/powerpoint/2010/main" val="239627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67592" y="267494"/>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1</a:t>
            </a:r>
            <a:endParaRPr lang="zh-CN" altLang="en-US" sz="2400" dirty="0"/>
          </a:p>
        </p:txBody>
      </p:sp>
      <p:sp>
        <p:nvSpPr>
          <p:cNvPr id="9" name="右大括号 8"/>
          <p:cNvSpPr/>
          <p:nvPr/>
        </p:nvSpPr>
        <p:spPr>
          <a:xfrm>
            <a:off x="5508104" y="2643758"/>
            <a:ext cx="792088" cy="878725"/>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rgbClr val="FF0000"/>
                </a:solidFill>
              </a:ln>
              <a:solidFill>
                <a:schemeClr val="tx1">
                  <a:lumMod val="65000"/>
                  <a:lumOff val="35000"/>
                </a:schemeClr>
              </a:solidFill>
            </a:endParaRPr>
          </a:p>
        </p:txBody>
      </p:sp>
      <p:sp>
        <p:nvSpPr>
          <p:cNvPr id="10" name="TextBox 9"/>
          <p:cNvSpPr txBox="1"/>
          <p:nvPr/>
        </p:nvSpPr>
        <p:spPr>
          <a:xfrm>
            <a:off x="6372200" y="2717507"/>
            <a:ext cx="1656184" cy="646331"/>
          </a:xfrm>
          <a:prstGeom prst="rect">
            <a:avLst/>
          </a:prstGeom>
          <a:noFill/>
        </p:spPr>
        <p:txBody>
          <a:bodyPr wrap="square" rtlCol="0">
            <a:spAutoFit/>
          </a:bodyPr>
          <a:lstStyle/>
          <a:p>
            <a:pPr>
              <a:lnSpc>
                <a:spcPct val="150000"/>
              </a:lnSpc>
            </a:pPr>
            <a:r>
              <a:rPr lang="zh-CN" altLang="en-US" sz="2400" dirty="0" smtClean="0">
                <a:latin typeface="华文琥珀" pitchFamily="2" charset="-122"/>
                <a:ea typeface="华文琥珀" pitchFamily="2" charset="-122"/>
              </a:rPr>
              <a:t>概念模型</a:t>
            </a:r>
            <a:endParaRPr lang="en-US" altLang="zh-CN" sz="2400" dirty="0" smtClean="0">
              <a:latin typeface="华文琥珀" pitchFamily="2" charset="-122"/>
              <a:ea typeface="华文琥珀" pitchFamily="2" charset="-122"/>
            </a:endParaRPr>
          </a:p>
        </p:txBody>
      </p:sp>
      <p:cxnSp>
        <p:nvCxnSpPr>
          <p:cNvPr id="11" name="直接连接符 10"/>
          <p:cNvCxnSpPr/>
          <p:nvPr/>
        </p:nvCxnSpPr>
        <p:spPr>
          <a:xfrm>
            <a:off x="5508104" y="4299942"/>
            <a:ext cx="57606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44208" y="3924714"/>
            <a:ext cx="1656184" cy="591252"/>
          </a:xfrm>
          <a:prstGeom prst="rect">
            <a:avLst/>
          </a:prstGeom>
          <a:noFill/>
        </p:spPr>
        <p:txBody>
          <a:bodyPr wrap="square" rtlCol="0">
            <a:spAutoFit/>
          </a:bodyPr>
          <a:lstStyle/>
          <a:p>
            <a:pPr>
              <a:lnSpc>
                <a:spcPct val="150000"/>
              </a:lnSpc>
            </a:pPr>
            <a:r>
              <a:rPr lang="zh-CN" altLang="en-US" sz="2400" dirty="0" smtClean="0">
                <a:latin typeface="华文琥珀" pitchFamily="2" charset="-122"/>
                <a:ea typeface="华文琥珀" pitchFamily="2" charset="-122"/>
              </a:rPr>
              <a:t>逻辑模型</a:t>
            </a:r>
            <a:endParaRPr lang="en-US" altLang="zh-CN" sz="2400" dirty="0" smtClean="0">
              <a:latin typeface="华文琥珀" pitchFamily="2" charset="-122"/>
              <a:ea typeface="华文琥珀" pitchFamily="2" charset="-122"/>
            </a:endParaRPr>
          </a:p>
        </p:txBody>
      </p:sp>
      <p:sp>
        <p:nvSpPr>
          <p:cNvPr id="13" name="下箭头 12"/>
          <p:cNvSpPr/>
          <p:nvPr/>
        </p:nvSpPr>
        <p:spPr>
          <a:xfrm>
            <a:off x="6912260" y="3579862"/>
            <a:ext cx="396044" cy="432048"/>
          </a:xfrm>
          <a:prstGeom prst="downArrow">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668344" y="2211710"/>
            <a:ext cx="1440160" cy="360040"/>
          </a:xfrm>
          <a:prstGeom prst="wedgeRoundRectCallout">
            <a:avLst>
              <a:gd name="adj1" fmla="val -85672"/>
              <a:gd name="adj2" fmla="val 12541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用于</a:t>
            </a:r>
            <a:r>
              <a:rPr lang="zh-CN" altLang="en-US" b="1" dirty="0" smtClean="0">
                <a:solidFill>
                  <a:schemeClr val="tx1"/>
                </a:solidFill>
              </a:rPr>
              <a:t>设计</a:t>
            </a:r>
            <a:endParaRPr lang="zh-CN" altLang="en-US" b="1" dirty="0">
              <a:solidFill>
                <a:schemeClr val="tx1"/>
              </a:solidFill>
            </a:endParaRPr>
          </a:p>
        </p:txBody>
      </p:sp>
      <p:sp>
        <p:nvSpPr>
          <p:cNvPr id="21" name="圆角矩形标注 20"/>
          <p:cNvSpPr/>
          <p:nvPr/>
        </p:nvSpPr>
        <p:spPr>
          <a:xfrm>
            <a:off x="7740352" y="3435846"/>
            <a:ext cx="1368152" cy="360040"/>
          </a:xfrm>
          <a:prstGeom prst="wedgeRoundRectCallout">
            <a:avLst>
              <a:gd name="adj1" fmla="val -85672"/>
              <a:gd name="adj2" fmla="val 12541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用于</a:t>
            </a:r>
            <a:r>
              <a:rPr lang="zh-CN" altLang="en-US" b="1" dirty="0">
                <a:solidFill>
                  <a:schemeClr val="tx1"/>
                </a:solidFill>
              </a:rPr>
              <a:t>实现</a:t>
            </a:r>
          </a:p>
        </p:txBody>
      </p:sp>
      <p:sp>
        <p:nvSpPr>
          <p:cNvPr id="15" name="TextBox 14"/>
          <p:cNvSpPr txBox="1"/>
          <p:nvPr/>
        </p:nvSpPr>
        <p:spPr>
          <a:xfrm>
            <a:off x="1187624" y="248330"/>
            <a:ext cx="2919113"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数据模型的</a:t>
            </a:r>
            <a:r>
              <a:rPr lang="zh-CN" altLang="en-US" sz="2800" b="1" dirty="0">
                <a:latin typeface="幼圆" pitchFamily="49" charset="-122"/>
                <a:ea typeface="幼圆" pitchFamily="49" charset="-122"/>
              </a:rPr>
              <a:t>概念</a:t>
            </a:r>
          </a:p>
        </p:txBody>
      </p:sp>
      <p:sp>
        <p:nvSpPr>
          <p:cNvPr id="14" name="TextBox 13"/>
          <p:cNvSpPr txBox="1"/>
          <p:nvPr/>
        </p:nvSpPr>
        <p:spPr>
          <a:xfrm>
            <a:off x="1619672" y="3884189"/>
            <a:ext cx="4032448" cy="559769"/>
          </a:xfrm>
          <a:prstGeom prst="rect">
            <a:avLst/>
          </a:prstGeom>
          <a:noFill/>
        </p:spPr>
        <p:txBody>
          <a:bodyPr wrap="square" rtlCol="0">
            <a:spAutoFit/>
          </a:bodyPr>
          <a:lstStyle/>
          <a:p>
            <a:pPr>
              <a:lnSpc>
                <a:spcPct val="150000"/>
              </a:lnSpc>
            </a:pPr>
            <a:r>
              <a:rPr lang="en-US" altLang="zh-CN" sz="2400" b="1" dirty="0" smtClean="0">
                <a:latin typeface="幼圆" pitchFamily="49" charset="-122"/>
                <a:ea typeface="幼圆" pitchFamily="49" charset="-122"/>
              </a:rPr>
              <a:t>  3. </a:t>
            </a:r>
            <a:r>
              <a:rPr lang="zh-CN" altLang="en-US" sz="2400" b="1" dirty="0" smtClean="0">
                <a:latin typeface="幼圆" pitchFamily="49" charset="-122"/>
                <a:ea typeface="幼圆" pitchFamily="49" charset="-122"/>
              </a:rPr>
              <a:t>便于在计算机上实现</a:t>
            </a:r>
            <a:endParaRPr lang="en-US" altLang="zh-CN" sz="2400" b="1" dirty="0" smtClean="0">
              <a:latin typeface="幼圆" pitchFamily="49" charset="-122"/>
              <a:ea typeface="幼圆" pitchFamily="49" charset="-122"/>
            </a:endParaRPr>
          </a:p>
        </p:txBody>
      </p:sp>
      <p:sp>
        <p:nvSpPr>
          <p:cNvPr id="16" name="TextBox 15"/>
          <p:cNvSpPr txBox="1"/>
          <p:nvPr/>
        </p:nvSpPr>
        <p:spPr>
          <a:xfrm>
            <a:off x="1043608" y="1779662"/>
            <a:ext cx="4464496" cy="1200329"/>
          </a:xfrm>
          <a:prstGeom prst="rect">
            <a:avLst/>
          </a:prstGeom>
          <a:noFill/>
        </p:spPr>
        <p:txBody>
          <a:bodyPr wrap="square" rtlCol="0">
            <a:spAutoFit/>
          </a:bodyPr>
          <a:lstStyle/>
          <a:p>
            <a:pPr>
              <a:lnSpc>
                <a:spcPct val="150000"/>
              </a:lnSpc>
            </a:pPr>
            <a:r>
              <a:rPr lang="zh-CN" altLang="en-US" sz="2400" b="1" dirty="0" smtClean="0">
                <a:latin typeface="幼圆" pitchFamily="49" charset="-122"/>
                <a:ea typeface="幼圆" pitchFamily="49" charset="-122"/>
              </a:rPr>
              <a:t>特征： </a:t>
            </a:r>
            <a:endParaRPr lang="en-US" altLang="zh-CN" sz="2400" b="1" dirty="0" smtClean="0">
              <a:latin typeface="幼圆" pitchFamily="49" charset="-122"/>
              <a:ea typeface="幼圆" pitchFamily="49" charset="-122"/>
            </a:endParaRPr>
          </a:p>
          <a:p>
            <a:pPr>
              <a:lnSpc>
                <a:spcPct val="150000"/>
              </a:lnSpc>
            </a:pPr>
            <a:r>
              <a:rPr lang="en-US" altLang="zh-CN" sz="2400" b="1" dirty="0">
                <a:latin typeface="幼圆" pitchFamily="49" charset="-122"/>
                <a:ea typeface="幼圆" pitchFamily="49" charset="-122"/>
              </a:rPr>
              <a:t> </a:t>
            </a:r>
            <a:r>
              <a:rPr lang="en-US" altLang="zh-CN" sz="2400" b="1" dirty="0" smtClean="0">
                <a:latin typeface="幼圆" pitchFamily="49" charset="-122"/>
                <a:ea typeface="幼圆" pitchFamily="49" charset="-122"/>
              </a:rPr>
              <a:t>     1. </a:t>
            </a:r>
            <a:r>
              <a:rPr lang="zh-CN" altLang="en-US" sz="2400" b="1" dirty="0" smtClean="0">
                <a:latin typeface="幼圆" pitchFamily="49" charset="-122"/>
                <a:ea typeface="幼圆" pitchFamily="49" charset="-122"/>
              </a:rPr>
              <a:t>客观真实的</a:t>
            </a:r>
            <a:r>
              <a:rPr lang="zh-CN" altLang="en-US" sz="2400" b="1" dirty="0">
                <a:latin typeface="幼圆" pitchFamily="49" charset="-122"/>
                <a:ea typeface="幼圆" pitchFamily="49" charset="-122"/>
              </a:rPr>
              <a:t>反映</a:t>
            </a:r>
            <a:r>
              <a:rPr lang="zh-CN" altLang="en-US" sz="2400" b="1" dirty="0" smtClean="0">
                <a:latin typeface="幼圆" pitchFamily="49" charset="-122"/>
                <a:ea typeface="幼圆" pitchFamily="49" charset="-122"/>
              </a:rPr>
              <a:t>对象</a:t>
            </a:r>
            <a:endParaRPr lang="en-US" altLang="zh-CN" sz="2400" b="1" dirty="0" smtClean="0">
              <a:latin typeface="幼圆" pitchFamily="49" charset="-122"/>
              <a:ea typeface="幼圆" pitchFamily="49" charset="-122"/>
            </a:endParaRPr>
          </a:p>
        </p:txBody>
      </p:sp>
      <p:sp>
        <p:nvSpPr>
          <p:cNvPr id="17" name="TextBox 16"/>
          <p:cNvSpPr txBox="1"/>
          <p:nvPr/>
        </p:nvSpPr>
        <p:spPr>
          <a:xfrm>
            <a:off x="1656055" y="3092101"/>
            <a:ext cx="4032448" cy="559769"/>
          </a:xfrm>
          <a:prstGeom prst="rect">
            <a:avLst/>
          </a:prstGeom>
          <a:noFill/>
        </p:spPr>
        <p:txBody>
          <a:bodyPr wrap="square" rtlCol="0">
            <a:spAutoFit/>
          </a:bodyPr>
          <a:lstStyle/>
          <a:p>
            <a:pPr>
              <a:lnSpc>
                <a:spcPct val="150000"/>
              </a:lnSpc>
            </a:pPr>
            <a:r>
              <a:rPr lang="en-US" altLang="zh-CN" sz="2400" b="1" dirty="0" smtClean="0">
                <a:latin typeface="幼圆" pitchFamily="49" charset="-122"/>
                <a:ea typeface="幼圆" pitchFamily="49" charset="-122"/>
              </a:rPr>
              <a:t>  2. </a:t>
            </a:r>
            <a:r>
              <a:rPr lang="zh-CN" altLang="en-US" sz="2400" b="1" dirty="0" smtClean="0">
                <a:latin typeface="幼圆" pitchFamily="49" charset="-122"/>
                <a:ea typeface="幼圆" pitchFamily="49" charset="-122"/>
              </a:rPr>
              <a:t>直观容易被人所理解</a:t>
            </a:r>
            <a:endParaRPr lang="en-US" altLang="zh-CN" sz="2400" b="1" dirty="0" smtClean="0">
              <a:latin typeface="幼圆" pitchFamily="49" charset="-122"/>
              <a:ea typeface="幼圆" pitchFamily="49" charset="-122"/>
            </a:endParaRPr>
          </a:p>
        </p:txBody>
      </p:sp>
    </p:spTree>
    <p:extLst>
      <p:ext uri="{BB962C8B-B14F-4D97-AF65-F5344CB8AC3E}">
        <p14:creationId xmlns:p14="http://schemas.microsoft.com/office/powerpoint/2010/main" val="57093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20" grpId="0" animBg="1"/>
      <p:bldP spid="2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p:cNvSpPr txBox="1">
            <a:spLocks/>
          </p:cNvSpPr>
          <p:nvPr/>
        </p:nvSpPr>
        <p:spPr>
          <a:xfrm>
            <a:off x="1115616" y="1275606"/>
            <a:ext cx="3384376" cy="576063"/>
          </a:xfrm>
          <a:prstGeom prst="rect">
            <a:avLst/>
          </a:prstGeom>
        </p:spPr>
        <p:txBody>
          <a:bodyPr>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Wingdings" pitchFamily="2" charset="2"/>
              <a:buChar char="l"/>
            </a:pPr>
            <a:r>
              <a:rPr lang="zh-CN" altLang="en-US" sz="2400" dirty="0" smtClean="0">
                <a:latin typeface="幼圆" pitchFamily="49" charset="-122"/>
                <a:ea typeface="幼圆" pitchFamily="49" charset="-122"/>
              </a:rPr>
              <a:t>什么是概念模型呢？</a:t>
            </a:r>
            <a:endParaRPr lang="zh-CN" altLang="en-US" sz="2400" dirty="0">
              <a:latin typeface="幼圆" pitchFamily="49" charset="-122"/>
              <a:ea typeface="幼圆" pitchFamily="49" charset="-122"/>
            </a:endParaRPr>
          </a:p>
        </p:txBody>
      </p:sp>
      <p:sp>
        <p:nvSpPr>
          <p:cNvPr id="16" name="TextBox 15"/>
          <p:cNvSpPr txBox="1"/>
          <p:nvPr/>
        </p:nvSpPr>
        <p:spPr>
          <a:xfrm>
            <a:off x="1655676" y="1996844"/>
            <a:ext cx="2988332" cy="461665"/>
          </a:xfrm>
          <a:prstGeom prst="rect">
            <a:avLst/>
          </a:prstGeom>
          <a:noFill/>
        </p:spPr>
        <p:txBody>
          <a:bodyPr wrap="square" rtlCol="0">
            <a:spAutoFit/>
          </a:bodyPr>
          <a:lstStyle/>
          <a:p>
            <a:pPr marL="342900" indent="-342900">
              <a:buFont typeface="Wingdings" pitchFamily="2" charset="2"/>
              <a:buChar char="Ø"/>
            </a:pPr>
            <a:r>
              <a:rPr lang="zh-CN" altLang="en-US" sz="2400" b="1" dirty="0" smtClean="0">
                <a:latin typeface="幼圆" pitchFamily="49" charset="-122"/>
                <a:ea typeface="幼圆" pitchFamily="49" charset="-122"/>
              </a:rPr>
              <a:t>数据（符号记录）</a:t>
            </a:r>
            <a:endParaRPr lang="zh-CN" altLang="en-US" sz="2400" b="1" dirty="0">
              <a:latin typeface="幼圆" pitchFamily="49" charset="-122"/>
              <a:ea typeface="幼圆" pitchFamily="49" charset="-122"/>
            </a:endParaRPr>
          </a:p>
        </p:txBody>
      </p:sp>
      <p:sp>
        <p:nvSpPr>
          <p:cNvPr id="17" name="TextBox 16"/>
          <p:cNvSpPr txBox="1"/>
          <p:nvPr/>
        </p:nvSpPr>
        <p:spPr>
          <a:xfrm>
            <a:off x="5076056" y="2027623"/>
            <a:ext cx="2808312" cy="400110"/>
          </a:xfrm>
          <a:prstGeom prst="rect">
            <a:avLst/>
          </a:prstGeom>
          <a:noFill/>
        </p:spPr>
        <p:txBody>
          <a:bodyPr wrap="square" rtlCol="0">
            <a:spAutoFit/>
          </a:bodyPr>
          <a:lstStyle/>
          <a:p>
            <a:r>
              <a:rPr lang="zh-CN" altLang="en-US" sz="2000" b="1" dirty="0" smtClean="0">
                <a:latin typeface="幼圆" pitchFamily="49" charset="-122"/>
                <a:ea typeface="幼圆" pitchFamily="49" charset="-122"/>
              </a:rPr>
              <a:t>① 是现实世界的抽象</a:t>
            </a:r>
            <a:endParaRPr lang="zh-CN" altLang="en-US" sz="2000" b="1" dirty="0">
              <a:latin typeface="幼圆" pitchFamily="49" charset="-122"/>
              <a:ea typeface="幼圆" pitchFamily="49" charset="-122"/>
            </a:endParaRPr>
          </a:p>
        </p:txBody>
      </p:sp>
      <p:sp>
        <p:nvSpPr>
          <p:cNvPr id="18" name="TextBox 17"/>
          <p:cNvSpPr txBox="1"/>
          <p:nvPr/>
        </p:nvSpPr>
        <p:spPr>
          <a:xfrm>
            <a:off x="5076056" y="2675695"/>
            <a:ext cx="2376264" cy="400110"/>
          </a:xfrm>
          <a:prstGeom prst="rect">
            <a:avLst/>
          </a:prstGeom>
          <a:noFill/>
        </p:spPr>
        <p:txBody>
          <a:bodyPr wrap="square" rtlCol="0">
            <a:spAutoFit/>
          </a:bodyPr>
          <a:lstStyle>
            <a:defPPr>
              <a:defRPr lang="zh-CN"/>
            </a:defPPr>
            <a:lvl1pPr>
              <a:defRPr sz="2000" b="1">
                <a:latin typeface="幼圆" pitchFamily="49" charset="-122"/>
                <a:ea typeface="幼圆" pitchFamily="49" charset="-122"/>
              </a:defRPr>
            </a:lvl1pPr>
          </a:lstStyle>
          <a:p>
            <a:r>
              <a:rPr lang="zh-CN" altLang="en-US" dirty="0" smtClean="0"/>
              <a:t>② 是</a:t>
            </a:r>
            <a:r>
              <a:rPr lang="zh-CN" altLang="en-US" dirty="0"/>
              <a:t>具有语义的</a:t>
            </a:r>
          </a:p>
        </p:txBody>
      </p:sp>
      <p:grpSp>
        <p:nvGrpSpPr>
          <p:cNvPr id="22" name="组合 21"/>
          <p:cNvGrpSpPr/>
          <p:nvPr/>
        </p:nvGrpSpPr>
        <p:grpSpPr>
          <a:xfrm>
            <a:off x="1835696" y="3216573"/>
            <a:ext cx="6408712" cy="1299392"/>
            <a:chOff x="2080118" y="2787774"/>
            <a:chExt cx="6199666" cy="785984"/>
          </a:xfrm>
        </p:grpSpPr>
        <p:sp>
          <p:nvSpPr>
            <p:cNvPr id="5" name="矩形标注 4"/>
            <p:cNvSpPr/>
            <p:nvPr/>
          </p:nvSpPr>
          <p:spPr>
            <a:xfrm>
              <a:off x="3075812" y="3071631"/>
              <a:ext cx="5203972" cy="502127"/>
            </a:xfrm>
            <a:prstGeom prst="wedgeRectCallout">
              <a:avLst>
                <a:gd name="adj1" fmla="val -51204"/>
                <a:gd name="adj2" fmla="val -7348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TextBox 18"/>
            <p:cNvSpPr txBox="1"/>
            <p:nvPr/>
          </p:nvSpPr>
          <p:spPr>
            <a:xfrm>
              <a:off x="3226661" y="3145568"/>
              <a:ext cx="5053123" cy="428190"/>
            </a:xfrm>
            <a:prstGeom prst="rect">
              <a:avLst/>
            </a:prstGeom>
            <a:noFill/>
          </p:spPr>
          <p:txBody>
            <a:bodyPr wrap="square" rtlCol="0">
              <a:spAutoFit/>
            </a:bodyPr>
            <a:lstStyle/>
            <a:p>
              <a:pPr>
                <a:lnSpc>
                  <a:spcPct val="200000"/>
                </a:lnSpc>
              </a:pPr>
              <a:r>
                <a:rPr lang="en-US" altLang="zh-CN" sz="2000" b="1" dirty="0" smtClean="0">
                  <a:latin typeface="幼圆" pitchFamily="49" charset="-122"/>
                  <a:ea typeface="幼圆" pitchFamily="49" charset="-122"/>
                </a:rPr>
                <a:t>20150023, 18</a:t>
              </a:r>
              <a:r>
                <a:rPr lang="zh-CN" altLang="en-US" sz="2000" b="1" dirty="0" smtClean="0">
                  <a:latin typeface="幼圆" pitchFamily="49" charset="-122"/>
                  <a:ea typeface="幼圆" pitchFamily="49" charset="-122"/>
                </a:rPr>
                <a:t>，</a:t>
              </a:r>
              <a:r>
                <a:rPr lang="en-US" altLang="zh-CN" sz="2000" b="1" dirty="0">
                  <a:latin typeface="幼圆" pitchFamily="49" charset="-122"/>
                  <a:ea typeface="幼圆" pitchFamily="49" charset="-122"/>
                </a:rPr>
                <a:t>9</a:t>
              </a:r>
              <a:r>
                <a:rPr lang="en-US" altLang="zh-CN" sz="2000" b="1" dirty="0" smtClean="0">
                  <a:latin typeface="幼圆" pitchFamily="49" charset="-122"/>
                  <a:ea typeface="幼圆" pitchFamily="49" charset="-122"/>
                </a:rPr>
                <a:t>5</a:t>
              </a: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 4</a:t>
              </a:r>
              <a:r>
                <a:rPr lang="zh-CN" altLang="en-US" sz="2000" b="1" dirty="0" smtClean="0">
                  <a:latin typeface="幼圆" pitchFamily="49" charset="-122"/>
                  <a:ea typeface="幼圆" pitchFamily="49" charset="-122"/>
                </a:rPr>
                <a:t>，男， </a:t>
              </a:r>
              <a:r>
                <a:rPr lang="en-US" altLang="zh-CN" sz="2000" b="1" dirty="0" smtClean="0">
                  <a:latin typeface="幼圆" pitchFamily="49" charset="-122"/>
                  <a:ea typeface="幼圆" pitchFamily="49" charset="-122"/>
                </a:rPr>
                <a:t>cx25, </a:t>
              </a:r>
              <a:r>
                <a:rPr lang="zh-CN" altLang="en-US" sz="2000" b="1" dirty="0" smtClean="0">
                  <a:latin typeface="幼圆" pitchFamily="49" charset="-122"/>
                  <a:ea typeface="幼圆" pitchFamily="49" charset="-122"/>
                </a:rPr>
                <a:t>数据库</a:t>
              </a:r>
              <a:endParaRPr lang="en-US" altLang="zh-CN" sz="2000" b="1" dirty="0" smtClean="0">
                <a:latin typeface="幼圆" pitchFamily="49" charset="-122"/>
                <a:ea typeface="幼圆" pitchFamily="49" charset="-122"/>
              </a:endParaRPr>
            </a:p>
          </p:txBody>
        </p:sp>
        <p:sp>
          <p:nvSpPr>
            <p:cNvPr id="21" name="矩形 20"/>
            <p:cNvSpPr/>
            <p:nvPr/>
          </p:nvSpPr>
          <p:spPr>
            <a:xfrm>
              <a:off x="2080118" y="2787774"/>
              <a:ext cx="1076506" cy="279255"/>
            </a:xfrm>
            <a:prstGeom prst="rect">
              <a:avLst/>
            </a:prstGeom>
          </p:spPr>
          <p:txBody>
            <a:bodyPr wrap="none">
              <a:spAutoFit/>
            </a:bodyPr>
            <a:lstStyle/>
            <a:p>
              <a:r>
                <a:rPr lang="zh-CN" altLang="en-US" sz="2400" b="1" dirty="0" smtClean="0">
                  <a:solidFill>
                    <a:srgbClr val="000000"/>
                  </a:solidFill>
                  <a:latin typeface="幼圆" pitchFamily="49" charset="-122"/>
                  <a:ea typeface="幼圆" pitchFamily="49" charset="-122"/>
                </a:rPr>
                <a:t>例如：</a:t>
              </a:r>
              <a:endParaRPr lang="zh-CN" altLang="en-US" sz="2000" dirty="0"/>
            </a:p>
          </p:txBody>
        </p:sp>
      </p:grpSp>
      <p:grpSp>
        <p:nvGrpSpPr>
          <p:cNvPr id="23" name="组合 22"/>
          <p:cNvGrpSpPr/>
          <p:nvPr/>
        </p:nvGrpSpPr>
        <p:grpSpPr>
          <a:xfrm>
            <a:off x="539552" y="229166"/>
            <a:ext cx="2592288" cy="542384"/>
            <a:chOff x="3163939" y="25489"/>
            <a:chExt cx="2592288" cy="542384"/>
          </a:xfrm>
        </p:grpSpPr>
        <p:sp>
          <p:nvSpPr>
            <p:cNvPr id="24" name="椭圆 23"/>
            <p:cNvSpPr/>
            <p:nvPr/>
          </p:nvSpPr>
          <p:spPr>
            <a:xfrm>
              <a:off x="3163939" y="25489"/>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2</a:t>
              </a:r>
              <a:endParaRPr lang="zh-CN" altLang="en-US" sz="2400" dirty="0"/>
            </a:p>
          </p:txBody>
        </p:sp>
        <p:sp>
          <p:nvSpPr>
            <p:cNvPr id="25" name="TextBox 24"/>
            <p:cNvSpPr txBox="1"/>
            <p:nvPr/>
          </p:nvSpPr>
          <p:spPr>
            <a:xfrm>
              <a:off x="3917234" y="44653"/>
              <a:ext cx="1838993" cy="523220"/>
            </a:xfrm>
            <a:prstGeom prst="rect">
              <a:avLst/>
            </a:prstGeom>
            <a:noFill/>
          </p:spPr>
          <p:txBody>
            <a:bodyPr wrap="square" rtlCol="0">
              <a:spAutoFit/>
            </a:bodyPr>
            <a:lstStyle/>
            <a:p>
              <a:r>
                <a:rPr lang="zh-CN" altLang="en-US" sz="2800" b="1" dirty="0">
                  <a:latin typeface="+mj-ea"/>
                  <a:ea typeface="+mj-ea"/>
                </a:rPr>
                <a:t>概念</a:t>
              </a:r>
              <a:r>
                <a:rPr lang="zh-CN" altLang="en-US" sz="2800" b="1" dirty="0" smtClean="0">
                  <a:latin typeface="+mj-ea"/>
                  <a:ea typeface="+mj-ea"/>
                </a:rPr>
                <a:t>模型</a:t>
              </a:r>
              <a:endParaRPr lang="zh-CN" altLang="en-US" sz="2800" b="1" dirty="0">
                <a:latin typeface="+mj-ea"/>
                <a:ea typeface="+mj-ea"/>
              </a:endParaRPr>
            </a:p>
          </p:txBody>
        </p:sp>
      </p:grpSp>
    </p:spTree>
    <p:extLst>
      <p:ext uri="{BB962C8B-B14F-4D97-AF65-F5344CB8AC3E}">
        <p14:creationId xmlns:p14="http://schemas.microsoft.com/office/powerpoint/2010/main" val="20645607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693760" y="2875751"/>
            <a:ext cx="6406632" cy="992143"/>
            <a:chOff x="2267744" y="2787774"/>
            <a:chExt cx="6406632" cy="992143"/>
          </a:xfrm>
        </p:grpSpPr>
        <p:sp>
          <p:nvSpPr>
            <p:cNvPr id="5" name="矩形标注 4"/>
            <p:cNvSpPr/>
            <p:nvPr/>
          </p:nvSpPr>
          <p:spPr>
            <a:xfrm>
              <a:off x="3102060" y="3203853"/>
              <a:ext cx="5203972" cy="576064"/>
            </a:xfrm>
            <a:prstGeom prst="wedgeRectCallout">
              <a:avLst>
                <a:gd name="adj1" fmla="val -51204"/>
                <a:gd name="adj2" fmla="val -83533"/>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TextBox 18"/>
            <p:cNvSpPr txBox="1"/>
            <p:nvPr/>
          </p:nvSpPr>
          <p:spPr>
            <a:xfrm>
              <a:off x="2733716" y="3291830"/>
              <a:ext cx="5940660" cy="400110"/>
            </a:xfrm>
            <a:prstGeom prst="rect">
              <a:avLst/>
            </a:prstGeom>
            <a:noFill/>
          </p:spPr>
          <p:txBody>
            <a:bodyPr wrap="square" rtlCol="0">
              <a:spAutoFit/>
            </a:bodyPr>
            <a:lstStyle/>
            <a:p>
              <a:pPr algn="ct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20150023,18</a:t>
              </a:r>
              <a:r>
                <a:rPr lang="zh-CN" altLang="en-US" sz="2000" b="1" dirty="0" smtClean="0">
                  <a:latin typeface="幼圆" pitchFamily="49" charset="-122"/>
                  <a:ea typeface="幼圆" pitchFamily="49" charset="-122"/>
                </a:rPr>
                <a:t>，男，</a:t>
              </a:r>
              <a:r>
                <a:rPr lang="en-US" altLang="zh-CN" sz="2000" b="1" dirty="0">
                  <a:latin typeface="幼圆" pitchFamily="49" charset="-122"/>
                  <a:ea typeface="幼圆" pitchFamily="49" charset="-122"/>
                </a:rPr>
                <a:t>9</a:t>
              </a:r>
              <a:r>
                <a:rPr lang="en-US" altLang="zh-CN" sz="2000" b="1" dirty="0" smtClean="0">
                  <a:latin typeface="幼圆" pitchFamily="49" charset="-122"/>
                  <a:ea typeface="幼圆" pitchFamily="49" charset="-122"/>
                </a:rPr>
                <a:t>5</a:t>
              </a:r>
              <a:r>
                <a:rPr lang="zh-CN" altLang="en-US" sz="2000" b="1" dirty="0" smtClean="0">
                  <a:latin typeface="幼圆" pitchFamily="49" charset="-122"/>
                  <a:ea typeface="幼圆" pitchFamily="49" charset="-122"/>
                </a:rPr>
                <a:t>，数据库，</a:t>
              </a:r>
              <a:r>
                <a:rPr lang="en-US" altLang="zh-CN" sz="2000" b="1" dirty="0" smtClean="0">
                  <a:latin typeface="幼圆" pitchFamily="49" charset="-122"/>
                  <a:ea typeface="幼圆" pitchFamily="49" charset="-122"/>
                </a:rPr>
                <a:t>cx25, 4</a:t>
              </a:r>
              <a:r>
                <a:rPr lang="zh-CN" altLang="en-US"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21" name="矩形 20"/>
            <p:cNvSpPr/>
            <p:nvPr/>
          </p:nvSpPr>
          <p:spPr>
            <a:xfrm>
              <a:off x="2267744" y="2787774"/>
              <a:ext cx="958917" cy="400110"/>
            </a:xfrm>
            <a:prstGeom prst="rect">
              <a:avLst/>
            </a:prstGeom>
          </p:spPr>
          <p:txBody>
            <a:bodyPr wrap="none">
              <a:spAutoFit/>
            </a:bodyPr>
            <a:lstStyle/>
            <a:p>
              <a:r>
                <a:rPr lang="zh-CN" altLang="en-US" sz="2000" b="1" dirty="0" smtClean="0">
                  <a:solidFill>
                    <a:srgbClr val="000000"/>
                  </a:solidFill>
                  <a:latin typeface="幼圆" pitchFamily="49" charset="-122"/>
                  <a:ea typeface="幼圆" pitchFamily="49" charset="-122"/>
                </a:rPr>
                <a:t>例如：</a:t>
              </a:r>
              <a:endParaRPr lang="zh-CN" altLang="en-US" dirty="0"/>
            </a:p>
          </p:txBody>
        </p:sp>
      </p:grpSp>
      <p:grpSp>
        <p:nvGrpSpPr>
          <p:cNvPr id="9" name="组合 8"/>
          <p:cNvGrpSpPr/>
          <p:nvPr/>
        </p:nvGrpSpPr>
        <p:grpSpPr>
          <a:xfrm>
            <a:off x="539552" y="229166"/>
            <a:ext cx="2592288" cy="542384"/>
            <a:chOff x="3163939" y="25489"/>
            <a:chExt cx="2592288" cy="542384"/>
          </a:xfrm>
        </p:grpSpPr>
        <p:sp>
          <p:nvSpPr>
            <p:cNvPr id="10" name="椭圆 9"/>
            <p:cNvSpPr/>
            <p:nvPr/>
          </p:nvSpPr>
          <p:spPr>
            <a:xfrm>
              <a:off x="3163939" y="25489"/>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2</a:t>
              </a:r>
              <a:endParaRPr lang="zh-CN" altLang="en-US" sz="2400" dirty="0"/>
            </a:p>
          </p:txBody>
        </p:sp>
        <p:sp>
          <p:nvSpPr>
            <p:cNvPr id="11" name="TextBox 10"/>
            <p:cNvSpPr txBox="1"/>
            <p:nvPr/>
          </p:nvSpPr>
          <p:spPr>
            <a:xfrm>
              <a:off x="3917234" y="44653"/>
              <a:ext cx="1838993" cy="523220"/>
            </a:xfrm>
            <a:prstGeom prst="rect">
              <a:avLst/>
            </a:prstGeom>
            <a:noFill/>
          </p:spPr>
          <p:txBody>
            <a:bodyPr wrap="square" rtlCol="0">
              <a:spAutoFit/>
            </a:bodyPr>
            <a:lstStyle/>
            <a:p>
              <a:r>
                <a:rPr lang="zh-CN" altLang="en-US" sz="2800" b="1" dirty="0">
                  <a:latin typeface="+mj-ea"/>
                  <a:ea typeface="+mj-ea"/>
                </a:rPr>
                <a:t>概念</a:t>
              </a:r>
              <a:r>
                <a:rPr lang="zh-CN" altLang="en-US" sz="2800" b="1" dirty="0" smtClean="0">
                  <a:latin typeface="+mj-ea"/>
                  <a:ea typeface="+mj-ea"/>
                </a:rPr>
                <a:t>模型</a:t>
              </a:r>
              <a:endParaRPr lang="zh-CN" altLang="en-US" sz="2800" b="1" dirty="0">
                <a:latin typeface="+mj-ea"/>
                <a:ea typeface="+mj-ea"/>
              </a:endParaRPr>
            </a:p>
          </p:txBody>
        </p:sp>
      </p:grpSp>
    </p:spTree>
    <p:extLst>
      <p:ext uri="{BB962C8B-B14F-4D97-AF65-F5344CB8AC3E}">
        <p14:creationId xmlns:p14="http://schemas.microsoft.com/office/powerpoint/2010/main" val="7490167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77778E-7 -2.6897E-6 L 0.10608 -0.3649 " pathEditMode="relative" rAng="0" ptsTypes="AA">
                                      <p:cBhvr>
                                        <p:cTn id="6" dur="2000" fill="hold"/>
                                        <p:tgtEl>
                                          <p:spTgt spid="22"/>
                                        </p:tgtEl>
                                        <p:attrNameLst>
                                          <p:attrName>ppt_x</p:attrName>
                                          <p:attrName>ppt_y</p:attrName>
                                        </p:attrNameLst>
                                      </p:cBhvr>
                                      <p:rCtr x="5295" y="-182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629864" y="1563638"/>
            <a:ext cx="6406632" cy="992143"/>
            <a:chOff x="2267744" y="2787774"/>
            <a:chExt cx="6406632" cy="992143"/>
          </a:xfrm>
        </p:grpSpPr>
        <p:sp>
          <p:nvSpPr>
            <p:cNvPr id="5" name="矩形标注 4"/>
            <p:cNvSpPr/>
            <p:nvPr/>
          </p:nvSpPr>
          <p:spPr>
            <a:xfrm>
              <a:off x="3102060" y="3203853"/>
              <a:ext cx="5203972" cy="576064"/>
            </a:xfrm>
            <a:prstGeom prst="wedgeRectCallout">
              <a:avLst>
                <a:gd name="adj1" fmla="val -51204"/>
                <a:gd name="adj2" fmla="val -83533"/>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TextBox 18"/>
            <p:cNvSpPr txBox="1"/>
            <p:nvPr/>
          </p:nvSpPr>
          <p:spPr>
            <a:xfrm>
              <a:off x="2733716" y="3291830"/>
              <a:ext cx="5940660" cy="400110"/>
            </a:xfrm>
            <a:prstGeom prst="rect">
              <a:avLst/>
            </a:prstGeom>
            <a:noFill/>
          </p:spPr>
          <p:txBody>
            <a:bodyPr wrap="square" rtlCol="0">
              <a:spAutoFit/>
            </a:bodyPr>
            <a:lstStyle/>
            <a:p>
              <a:pPr algn="ctr"/>
              <a:r>
                <a:rPr lang="en-US" altLang="zh-CN" sz="2000" b="1" dirty="0" smtClean="0">
                  <a:latin typeface="幼圆" pitchFamily="49" charset="-122"/>
                  <a:ea typeface="幼圆" pitchFamily="49" charset="-122"/>
                </a:rPr>
                <a:t>20150023,18</a:t>
              </a:r>
              <a:r>
                <a:rPr lang="zh-CN" altLang="en-US" sz="2000" b="1" dirty="0" smtClean="0">
                  <a:latin typeface="幼圆" pitchFamily="49" charset="-122"/>
                  <a:ea typeface="幼圆" pitchFamily="49" charset="-122"/>
                </a:rPr>
                <a:t>，男，</a:t>
              </a:r>
              <a:r>
                <a:rPr lang="en-US" altLang="zh-CN" sz="2000" b="1" dirty="0">
                  <a:latin typeface="幼圆" pitchFamily="49" charset="-122"/>
                  <a:ea typeface="幼圆" pitchFamily="49" charset="-122"/>
                </a:rPr>
                <a:t>9</a:t>
              </a:r>
              <a:r>
                <a:rPr lang="en-US" altLang="zh-CN" sz="2000" b="1" dirty="0" smtClean="0">
                  <a:latin typeface="幼圆" pitchFamily="49" charset="-122"/>
                  <a:ea typeface="幼圆" pitchFamily="49" charset="-122"/>
                </a:rPr>
                <a:t>5</a:t>
              </a:r>
              <a:r>
                <a:rPr lang="zh-CN" altLang="en-US" sz="2000" b="1" dirty="0" smtClean="0">
                  <a:latin typeface="幼圆" pitchFamily="49" charset="-122"/>
                  <a:ea typeface="幼圆" pitchFamily="49" charset="-122"/>
                </a:rPr>
                <a:t>，数据库，</a:t>
              </a:r>
              <a:r>
                <a:rPr lang="en-US" altLang="zh-CN" sz="2000" b="1" dirty="0" smtClean="0">
                  <a:latin typeface="幼圆" pitchFamily="49" charset="-122"/>
                  <a:ea typeface="幼圆" pitchFamily="49" charset="-122"/>
                </a:rPr>
                <a:t>cx25, 4</a:t>
              </a: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21" name="矩形 20"/>
            <p:cNvSpPr/>
            <p:nvPr/>
          </p:nvSpPr>
          <p:spPr>
            <a:xfrm>
              <a:off x="2267744" y="2787774"/>
              <a:ext cx="958917" cy="400110"/>
            </a:xfrm>
            <a:prstGeom prst="rect">
              <a:avLst/>
            </a:prstGeom>
          </p:spPr>
          <p:txBody>
            <a:bodyPr wrap="none">
              <a:spAutoFit/>
            </a:bodyPr>
            <a:lstStyle/>
            <a:p>
              <a:r>
                <a:rPr lang="zh-CN" altLang="en-US" sz="2000" b="1" dirty="0" smtClean="0">
                  <a:solidFill>
                    <a:srgbClr val="000000"/>
                  </a:solidFill>
                  <a:latin typeface="幼圆" pitchFamily="49" charset="-122"/>
                  <a:ea typeface="幼圆" pitchFamily="49" charset="-122"/>
                </a:rPr>
                <a:t>例如：</a:t>
              </a:r>
              <a:endParaRPr lang="zh-CN" altLang="en-US" dirty="0"/>
            </a:p>
          </p:txBody>
        </p:sp>
      </p:grpSp>
      <p:grpSp>
        <p:nvGrpSpPr>
          <p:cNvPr id="13" name="组合 12"/>
          <p:cNvGrpSpPr/>
          <p:nvPr/>
        </p:nvGrpSpPr>
        <p:grpSpPr>
          <a:xfrm>
            <a:off x="1308795" y="3302614"/>
            <a:ext cx="1671637" cy="468313"/>
            <a:chOff x="899592" y="2669332"/>
            <a:chExt cx="1671637" cy="468313"/>
          </a:xfrm>
        </p:grpSpPr>
        <p:sp>
          <p:nvSpPr>
            <p:cNvPr id="14" name="Freeform 17"/>
            <p:cNvSpPr>
              <a:spLocks/>
            </p:cNvSpPr>
            <p:nvPr/>
          </p:nvSpPr>
          <p:spPr bwMode="auto">
            <a:xfrm>
              <a:off x="1166292" y="2747119"/>
              <a:ext cx="1293812" cy="336550"/>
            </a:xfrm>
            <a:custGeom>
              <a:avLst/>
              <a:gdLst>
                <a:gd name="T0" fmla="*/ 1631 w 1631"/>
                <a:gd name="T1" fmla="*/ 0 h 425"/>
                <a:gd name="T2" fmla="*/ 321 w 1631"/>
                <a:gd name="T3" fmla="*/ 2 h 425"/>
                <a:gd name="T4" fmla="*/ 21 w 1631"/>
                <a:gd name="T5" fmla="*/ 69 h 425"/>
                <a:gd name="T6" fmla="*/ 0 w 1631"/>
                <a:gd name="T7" fmla="*/ 213 h 425"/>
                <a:gd name="T8" fmla="*/ 979 w 1631"/>
                <a:gd name="T9" fmla="*/ 425 h 425"/>
                <a:gd name="T10" fmla="*/ 1631 w 1631"/>
                <a:gd name="T11" fmla="*/ 0 h 425"/>
                <a:gd name="T12" fmla="*/ 1631 w 1631"/>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1631" h="425">
                  <a:moveTo>
                    <a:pt x="1631" y="0"/>
                  </a:moveTo>
                  <a:lnTo>
                    <a:pt x="321" y="2"/>
                  </a:lnTo>
                  <a:lnTo>
                    <a:pt x="21" y="69"/>
                  </a:lnTo>
                  <a:lnTo>
                    <a:pt x="0" y="213"/>
                  </a:lnTo>
                  <a:lnTo>
                    <a:pt x="979" y="425"/>
                  </a:lnTo>
                  <a:lnTo>
                    <a:pt x="1631" y="0"/>
                  </a:lnTo>
                  <a:lnTo>
                    <a:pt x="1631" y="0"/>
                  </a:lnTo>
                  <a:close/>
                </a:path>
              </a:pathLst>
            </a:custGeom>
            <a:solidFill>
              <a:srgbClr val="757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1679054" y="2748707"/>
              <a:ext cx="609600" cy="365125"/>
            </a:xfrm>
            <a:custGeom>
              <a:avLst/>
              <a:gdLst>
                <a:gd name="T0" fmla="*/ 753 w 768"/>
                <a:gd name="T1" fmla="*/ 0 h 461"/>
                <a:gd name="T2" fmla="*/ 753 w 768"/>
                <a:gd name="T3" fmla="*/ 147 h 461"/>
                <a:gd name="T4" fmla="*/ 768 w 768"/>
                <a:gd name="T5" fmla="*/ 461 h 461"/>
                <a:gd name="T6" fmla="*/ 766 w 768"/>
                <a:gd name="T7" fmla="*/ 459 h 461"/>
                <a:gd name="T8" fmla="*/ 762 w 768"/>
                <a:gd name="T9" fmla="*/ 459 h 461"/>
                <a:gd name="T10" fmla="*/ 757 w 768"/>
                <a:gd name="T11" fmla="*/ 459 h 461"/>
                <a:gd name="T12" fmla="*/ 749 w 768"/>
                <a:gd name="T13" fmla="*/ 459 h 461"/>
                <a:gd name="T14" fmla="*/ 738 w 768"/>
                <a:gd name="T15" fmla="*/ 457 h 461"/>
                <a:gd name="T16" fmla="*/ 728 w 768"/>
                <a:gd name="T17" fmla="*/ 457 h 461"/>
                <a:gd name="T18" fmla="*/ 721 w 768"/>
                <a:gd name="T19" fmla="*/ 457 h 461"/>
                <a:gd name="T20" fmla="*/ 713 w 768"/>
                <a:gd name="T21" fmla="*/ 457 h 461"/>
                <a:gd name="T22" fmla="*/ 705 w 768"/>
                <a:gd name="T23" fmla="*/ 457 h 461"/>
                <a:gd name="T24" fmla="*/ 700 w 768"/>
                <a:gd name="T25" fmla="*/ 457 h 461"/>
                <a:gd name="T26" fmla="*/ 690 w 768"/>
                <a:gd name="T27" fmla="*/ 455 h 461"/>
                <a:gd name="T28" fmla="*/ 681 w 768"/>
                <a:gd name="T29" fmla="*/ 453 h 461"/>
                <a:gd name="T30" fmla="*/ 673 w 768"/>
                <a:gd name="T31" fmla="*/ 451 h 461"/>
                <a:gd name="T32" fmla="*/ 665 w 768"/>
                <a:gd name="T33" fmla="*/ 451 h 461"/>
                <a:gd name="T34" fmla="*/ 656 w 768"/>
                <a:gd name="T35" fmla="*/ 451 h 461"/>
                <a:gd name="T36" fmla="*/ 646 w 768"/>
                <a:gd name="T37" fmla="*/ 451 h 461"/>
                <a:gd name="T38" fmla="*/ 637 w 768"/>
                <a:gd name="T39" fmla="*/ 449 h 461"/>
                <a:gd name="T40" fmla="*/ 627 w 768"/>
                <a:gd name="T41" fmla="*/ 449 h 461"/>
                <a:gd name="T42" fmla="*/ 618 w 768"/>
                <a:gd name="T43" fmla="*/ 449 h 461"/>
                <a:gd name="T44" fmla="*/ 608 w 768"/>
                <a:gd name="T45" fmla="*/ 447 h 461"/>
                <a:gd name="T46" fmla="*/ 597 w 768"/>
                <a:gd name="T47" fmla="*/ 447 h 461"/>
                <a:gd name="T48" fmla="*/ 588 w 768"/>
                <a:gd name="T49" fmla="*/ 447 h 461"/>
                <a:gd name="T50" fmla="*/ 578 w 768"/>
                <a:gd name="T51" fmla="*/ 445 h 461"/>
                <a:gd name="T52" fmla="*/ 569 w 768"/>
                <a:gd name="T53" fmla="*/ 445 h 461"/>
                <a:gd name="T54" fmla="*/ 557 w 768"/>
                <a:gd name="T55" fmla="*/ 445 h 461"/>
                <a:gd name="T56" fmla="*/ 548 w 768"/>
                <a:gd name="T57" fmla="*/ 445 h 461"/>
                <a:gd name="T58" fmla="*/ 536 w 768"/>
                <a:gd name="T59" fmla="*/ 444 h 461"/>
                <a:gd name="T60" fmla="*/ 527 w 768"/>
                <a:gd name="T61" fmla="*/ 442 h 461"/>
                <a:gd name="T62" fmla="*/ 517 w 768"/>
                <a:gd name="T63" fmla="*/ 442 h 461"/>
                <a:gd name="T64" fmla="*/ 508 w 768"/>
                <a:gd name="T65" fmla="*/ 442 h 461"/>
                <a:gd name="T66" fmla="*/ 496 w 768"/>
                <a:gd name="T67" fmla="*/ 440 h 461"/>
                <a:gd name="T68" fmla="*/ 485 w 768"/>
                <a:gd name="T69" fmla="*/ 438 h 461"/>
                <a:gd name="T70" fmla="*/ 475 w 768"/>
                <a:gd name="T71" fmla="*/ 438 h 461"/>
                <a:gd name="T72" fmla="*/ 468 w 768"/>
                <a:gd name="T73" fmla="*/ 438 h 461"/>
                <a:gd name="T74" fmla="*/ 456 w 768"/>
                <a:gd name="T75" fmla="*/ 436 h 461"/>
                <a:gd name="T76" fmla="*/ 447 w 768"/>
                <a:gd name="T77" fmla="*/ 434 h 461"/>
                <a:gd name="T78" fmla="*/ 437 w 768"/>
                <a:gd name="T79" fmla="*/ 434 h 461"/>
                <a:gd name="T80" fmla="*/ 430 w 768"/>
                <a:gd name="T81" fmla="*/ 434 h 461"/>
                <a:gd name="T82" fmla="*/ 420 w 768"/>
                <a:gd name="T83" fmla="*/ 432 h 461"/>
                <a:gd name="T84" fmla="*/ 413 w 768"/>
                <a:gd name="T85" fmla="*/ 432 h 461"/>
                <a:gd name="T86" fmla="*/ 405 w 768"/>
                <a:gd name="T87" fmla="*/ 430 h 461"/>
                <a:gd name="T88" fmla="*/ 398 w 768"/>
                <a:gd name="T89" fmla="*/ 430 h 461"/>
                <a:gd name="T90" fmla="*/ 388 w 768"/>
                <a:gd name="T91" fmla="*/ 430 h 461"/>
                <a:gd name="T92" fmla="*/ 380 w 768"/>
                <a:gd name="T93" fmla="*/ 428 h 461"/>
                <a:gd name="T94" fmla="*/ 373 w 768"/>
                <a:gd name="T95" fmla="*/ 426 h 461"/>
                <a:gd name="T96" fmla="*/ 369 w 768"/>
                <a:gd name="T97" fmla="*/ 426 h 461"/>
                <a:gd name="T98" fmla="*/ 356 w 768"/>
                <a:gd name="T99" fmla="*/ 426 h 461"/>
                <a:gd name="T100" fmla="*/ 348 w 768"/>
                <a:gd name="T101" fmla="*/ 426 h 461"/>
                <a:gd name="T102" fmla="*/ 339 w 768"/>
                <a:gd name="T103" fmla="*/ 425 h 461"/>
                <a:gd name="T104" fmla="*/ 333 w 768"/>
                <a:gd name="T105" fmla="*/ 423 h 461"/>
                <a:gd name="T106" fmla="*/ 329 w 768"/>
                <a:gd name="T107" fmla="*/ 423 h 461"/>
                <a:gd name="T108" fmla="*/ 0 w 768"/>
                <a:gd name="T109" fmla="*/ 358 h 461"/>
                <a:gd name="T110" fmla="*/ 188 w 768"/>
                <a:gd name="T111" fmla="*/ 175 h 461"/>
                <a:gd name="T112" fmla="*/ 301 w 768"/>
                <a:gd name="T113" fmla="*/ 172 h 461"/>
                <a:gd name="T114" fmla="*/ 468 w 768"/>
                <a:gd name="T115" fmla="*/ 0 h 461"/>
                <a:gd name="T116" fmla="*/ 753 w 768"/>
                <a:gd name="T117" fmla="*/ 0 h 461"/>
                <a:gd name="T118" fmla="*/ 753 w 768"/>
                <a:gd name="T11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8" h="461">
                  <a:moveTo>
                    <a:pt x="753" y="0"/>
                  </a:moveTo>
                  <a:lnTo>
                    <a:pt x="753" y="147"/>
                  </a:lnTo>
                  <a:lnTo>
                    <a:pt x="768" y="461"/>
                  </a:lnTo>
                  <a:lnTo>
                    <a:pt x="766" y="459"/>
                  </a:lnTo>
                  <a:lnTo>
                    <a:pt x="762" y="459"/>
                  </a:lnTo>
                  <a:lnTo>
                    <a:pt x="757" y="459"/>
                  </a:lnTo>
                  <a:lnTo>
                    <a:pt x="749" y="459"/>
                  </a:lnTo>
                  <a:lnTo>
                    <a:pt x="738" y="457"/>
                  </a:lnTo>
                  <a:lnTo>
                    <a:pt x="728" y="457"/>
                  </a:lnTo>
                  <a:lnTo>
                    <a:pt x="721" y="457"/>
                  </a:lnTo>
                  <a:lnTo>
                    <a:pt x="713" y="457"/>
                  </a:lnTo>
                  <a:lnTo>
                    <a:pt x="705" y="457"/>
                  </a:lnTo>
                  <a:lnTo>
                    <a:pt x="700" y="457"/>
                  </a:lnTo>
                  <a:lnTo>
                    <a:pt x="690" y="455"/>
                  </a:lnTo>
                  <a:lnTo>
                    <a:pt x="681" y="453"/>
                  </a:lnTo>
                  <a:lnTo>
                    <a:pt x="673" y="451"/>
                  </a:lnTo>
                  <a:lnTo>
                    <a:pt x="665" y="451"/>
                  </a:lnTo>
                  <a:lnTo>
                    <a:pt x="656" y="451"/>
                  </a:lnTo>
                  <a:lnTo>
                    <a:pt x="646" y="451"/>
                  </a:lnTo>
                  <a:lnTo>
                    <a:pt x="637" y="449"/>
                  </a:lnTo>
                  <a:lnTo>
                    <a:pt x="627" y="449"/>
                  </a:lnTo>
                  <a:lnTo>
                    <a:pt x="618" y="449"/>
                  </a:lnTo>
                  <a:lnTo>
                    <a:pt x="608" y="447"/>
                  </a:lnTo>
                  <a:lnTo>
                    <a:pt x="597" y="447"/>
                  </a:lnTo>
                  <a:lnTo>
                    <a:pt x="588" y="447"/>
                  </a:lnTo>
                  <a:lnTo>
                    <a:pt x="578" y="445"/>
                  </a:lnTo>
                  <a:lnTo>
                    <a:pt x="569" y="445"/>
                  </a:lnTo>
                  <a:lnTo>
                    <a:pt x="557" y="445"/>
                  </a:lnTo>
                  <a:lnTo>
                    <a:pt x="548" y="445"/>
                  </a:lnTo>
                  <a:lnTo>
                    <a:pt x="536" y="444"/>
                  </a:lnTo>
                  <a:lnTo>
                    <a:pt x="527" y="442"/>
                  </a:lnTo>
                  <a:lnTo>
                    <a:pt x="517" y="442"/>
                  </a:lnTo>
                  <a:lnTo>
                    <a:pt x="508" y="442"/>
                  </a:lnTo>
                  <a:lnTo>
                    <a:pt x="496" y="440"/>
                  </a:lnTo>
                  <a:lnTo>
                    <a:pt x="485" y="438"/>
                  </a:lnTo>
                  <a:lnTo>
                    <a:pt x="475" y="438"/>
                  </a:lnTo>
                  <a:lnTo>
                    <a:pt x="468" y="438"/>
                  </a:lnTo>
                  <a:lnTo>
                    <a:pt x="456" y="436"/>
                  </a:lnTo>
                  <a:lnTo>
                    <a:pt x="447" y="434"/>
                  </a:lnTo>
                  <a:lnTo>
                    <a:pt x="437" y="434"/>
                  </a:lnTo>
                  <a:lnTo>
                    <a:pt x="430" y="434"/>
                  </a:lnTo>
                  <a:lnTo>
                    <a:pt x="420" y="432"/>
                  </a:lnTo>
                  <a:lnTo>
                    <a:pt x="413" y="432"/>
                  </a:lnTo>
                  <a:lnTo>
                    <a:pt x="405" y="430"/>
                  </a:lnTo>
                  <a:lnTo>
                    <a:pt x="398" y="430"/>
                  </a:lnTo>
                  <a:lnTo>
                    <a:pt x="388" y="430"/>
                  </a:lnTo>
                  <a:lnTo>
                    <a:pt x="380" y="428"/>
                  </a:lnTo>
                  <a:lnTo>
                    <a:pt x="373" y="426"/>
                  </a:lnTo>
                  <a:lnTo>
                    <a:pt x="369" y="426"/>
                  </a:lnTo>
                  <a:lnTo>
                    <a:pt x="356" y="426"/>
                  </a:lnTo>
                  <a:lnTo>
                    <a:pt x="348" y="426"/>
                  </a:lnTo>
                  <a:lnTo>
                    <a:pt x="339" y="425"/>
                  </a:lnTo>
                  <a:lnTo>
                    <a:pt x="333" y="423"/>
                  </a:lnTo>
                  <a:lnTo>
                    <a:pt x="329" y="423"/>
                  </a:lnTo>
                  <a:lnTo>
                    <a:pt x="0" y="358"/>
                  </a:lnTo>
                  <a:lnTo>
                    <a:pt x="188" y="175"/>
                  </a:lnTo>
                  <a:lnTo>
                    <a:pt x="301" y="172"/>
                  </a:lnTo>
                  <a:lnTo>
                    <a:pt x="468" y="0"/>
                  </a:lnTo>
                  <a:lnTo>
                    <a:pt x="753" y="0"/>
                  </a:lnTo>
                  <a:lnTo>
                    <a:pt x="753" y="0"/>
                  </a:lnTo>
                  <a:close/>
                </a:path>
              </a:pathLst>
            </a:custGeom>
            <a:solidFill>
              <a:srgbClr val="949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1"/>
            <p:cNvSpPr>
              <a:spLocks/>
            </p:cNvSpPr>
            <p:nvPr/>
          </p:nvSpPr>
          <p:spPr bwMode="auto">
            <a:xfrm>
              <a:off x="2272779" y="2669332"/>
              <a:ext cx="298450" cy="468313"/>
            </a:xfrm>
            <a:custGeom>
              <a:avLst/>
              <a:gdLst>
                <a:gd name="T0" fmla="*/ 2 w 376"/>
                <a:gd name="T1" fmla="*/ 252 h 590"/>
                <a:gd name="T2" fmla="*/ 376 w 376"/>
                <a:gd name="T3" fmla="*/ 0 h 590"/>
                <a:gd name="T4" fmla="*/ 350 w 376"/>
                <a:gd name="T5" fmla="*/ 225 h 590"/>
                <a:gd name="T6" fmla="*/ 240 w 376"/>
                <a:gd name="T7" fmla="*/ 311 h 590"/>
                <a:gd name="T8" fmla="*/ 236 w 376"/>
                <a:gd name="T9" fmla="*/ 467 h 590"/>
                <a:gd name="T10" fmla="*/ 183 w 376"/>
                <a:gd name="T11" fmla="*/ 590 h 590"/>
                <a:gd name="T12" fmla="*/ 0 w 376"/>
                <a:gd name="T13" fmla="*/ 590 h 590"/>
                <a:gd name="T14" fmla="*/ 2 w 376"/>
                <a:gd name="T15" fmla="*/ 252 h 590"/>
                <a:gd name="T16" fmla="*/ 2 w 376"/>
                <a:gd name="T17" fmla="*/ 252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590">
                  <a:moveTo>
                    <a:pt x="2" y="252"/>
                  </a:moveTo>
                  <a:lnTo>
                    <a:pt x="376" y="0"/>
                  </a:lnTo>
                  <a:lnTo>
                    <a:pt x="350" y="225"/>
                  </a:lnTo>
                  <a:lnTo>
                    <a:pt x="240" y="311"/>
                  </a:lnTo>
                  <a:lnTo>
                    <a:pt x="236" y="467"/>
                  </a:lnTo>
                  <a:lnTo>
                    <a:pt x="183" y="590"/>
                  </a:lnTo>
                  <a:lnTo>
                    <a:pt x="0" y="590"/>
                  </a:lnTo>
                  <a:lnTo>
                    <a:pt x="2" y="252"/>
                  </a:lnTo>
                  <a:lnTo>
                    <a:pt x="2" y="252"/>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9"/>
            <p:cNvSpPr>
              <a:spLocks/>
            </p:cNvSpPr>
            <p:nvPr/>
          </p:nvSpPr>
          <p:spPr bwMode="auto">
            <a:xfrm>
              <a:off x="899592" y="2748707"/>
              <a:ext cx="527050" cy="168275"/>
            </a:xfrm>
            <a:custGeom>
              <a:avLst/>
              <a:gdLst>
                <a:gd name="T0" fmla="*/ 0 w 663"/>
                <a:gd name="T1" fmla="*/ 132 h 211"/>
                <a:gd name="T2" fmla="*/ 336 w 663"/>
                <a:gd name="T3" fmla="*/ 211 h 211"/>
                <a:gd name="T4" fmla="*/ 338 w 663"/>
                <a:gd name="T5" fmla="*/ 210 h 211"/>
                <a:gd name="T6" fmla="*/ 342 w 663"/>
                <a:gd name="T7" fmla="*/ 206 h 211"/>
                <a:gd name="T8" fmla="*/ 350 w 663"/>
                <a:gd name="T9" fmla="*/ 198 h 211"/>
                <a:gd name="T10" fmla="*/ 361 w 663"/>
                <a:gd name="T11" fmla="*/ 191 h 211"/>
                <a:gd name="T12" fmla="*/ 365 w 663"/>
                <a:gd name="T13" fmla="*/ 183 h 211"/>
                <a:gd name="T14" fmla="*/ 372 w 663"/>
                <a:gd name="T15" fmla="*/ 179 h 211"/>
                <a:gd name="T16" fmla="*/ 380 w 663"/>
                <a:gd name="T17" fmla="*/ 173 h 211"/>
                <a:gd name="T18" fmla="*/ 390 w 663"/>
                <a:gd name="T19" fmla="*/ 168 h 211"/>
                <a:gd name="T20" fmla="*/ 397 w 663"/>
                <a:gd name="T21" fmla="*/ 160 h 211"/>
                <a:gd name="T22" fmla="*/ 407 w 663"/>
                <a:gd name="T23" fmla="*/ 152 h 211"/>
                <a:gd name="T24" fmla="*/ 418 w 663"/>
                <a:gd name="T25" fmla="*/ 145 h 211"/>
                <a:gd name="T26" fmla="*/ 429 w 663"/>
                <a:gd name="T27" fmla="*/ 139 h 211"/>
                <a:gd name="T28" fmla="*/ 441 w 663"/>
                <a:gd name="T29" fmla="*/ 130 h 211"/>
                <a:gd name="T30" fmla="*/ 450 w 663"/>
                <a:gd name="T31" fmla="*/ 122 h 211"/>
                <a:gd name="T32" fmla="*/ 464 w 663"/>
                <a:gd name="T33" fmla="*/ 113 h 211"/>
                <a:gd name="T34" fmla="*/ 477 w 663"/>
                <a:gd name="T35" fmla="*/ 105 h 211"/>
                <a:gd name="T36" fmla="*/ 490 w 663"/>
                <a:gd name="T37" fmla="*/ 95 h 211"/>
                <a:gd name="T38" fmla="*/ 504 w 663"/>
                <a:gd name="T39" fmla="*/ 88 h 211"/>
                <a:gd name="T40" fmla="*/ 511 w 663"/>
                <a:gd name="T41" fmla="*/ 82 h 211"/>
                <a:gd name="T42" fmla="*/ 519 w 663"/>
                <a:gd name="T43" fmla="*/ 78 h 211"/>
                <a:gd name="T44" fmla="*/ 526 w 663"/>
                <a:gd name="T45" fmla="*/ 74 h 211"/>
                <a:gd name="T46" fmla="*/ 534 w 663"/>
                <a:gd name="T47" fmla="*/ 71 h 211"/>
                <a:gd name="T48" fmla="*/ 542 w 663"/>
                <a:gd name="T49" fmla="*/ 65 h 211"/>
                <a:gd name="T50" fmla="*/ 549 w 663"/>
                <a:gd name="T51" fmla="*/ 59 h 211"/>
                <a:gd name="T52" fmla="*/ 555 w 663"/>
                <a:gd name="T53" fmla="*/ 55 h 211"/>
                <a:gd name="T54" fmla="*/ 562 w 663"/>
                <a:gd name="T55" fmla="*/ 52 h 211"/>
                <a:gd name="T56" fmla="*/ 570 w 663"/>
                <a:gd name="T57" fmla="*/ 46 h 211"/>
                <a:gd name="T58" fmla="*/ 578 w 663"/>
                <a:gd name="T59" fmla="*/ 42 h 211"/>
                <a:gd name="T60" fmla="*/ 587 w 663"/>
                <a:gd name="T61" fmla="*/ 38 h 211"/>
                <a:gd name="T62" fmla="*/ 595 w 663"/>
                <a:gd name="T63" fmla="*/ 35 h 211"/>
                <a:gd name="T64" fmla="*/ 602 w 663"/>
                <a:gd name="T65" fmla="*/ 29 h 211"/>
                <a:gd name="T66" fmla="*/ 610 w 663"/>
                <a:gd name="T67" fmla="*/ 25 h 211"/>
                <a:gd name="T68" fmla="*/ 619 w 663"/>
                <a:gd name="T69" fmla="*/ 19 h 211"/>
                <a:gd name="T70" fmla="*/ 629 w 663"/>
                <a:gd name="T71" fmla="*/ 16 h 211"/>
                <a:gd name="T72" fmla="*/ 635 w 663"/>
                <a:gd name="T73" fmla="*/ 12 h 211"/>
                <a:gd name="T74" fmla="*/ 644 w 663"/>
                <a:gd name="T75" fmla="*/ 8 h 211"/>
                <a:gd name="T76" fmla="*/ 654 w 663"/>
                <a:gd name="T77" fmla="*/ 4 h 211"/>
                <a:gd name="T78" fmla="*/ 663 w 663"/>
                <a:gd name="T79" fmla="*/ 0 h 211"/>
                <a:gd name="T80" fmla="*/ 253 w 663"/>
                <a:gd name="T81" fmla="*/ 0 h 211"/>
                <a:gd name="T82" fmla="*/ 0 w 663"/>
                <a:gd name="T83" fmla="*/ 132 h 211"/>
                <a:gd name="T84" fmla="*/ 0 w 663"/>
                <a:gd name="T85" fmla="*/ 13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3" h="211">
                  <a:moveTo>
                    <a:pt x="0" y="132"/>
                  </a:moveTo>
                  <a:lnTo>
                    <a:pt x="336" y="211"/>
                  </a:lnTo>
                  <a:lnTo>
                    <a:pt x="338" y="210"/>
                  </a:lnTo>
                  <a:lnTo>
                    <a:pt x="342" y="206"/>
                  </a:lnTo>
                  <a:lnTo>
                    <a:pt x="350" y="198"/>
                  </a:lnTo>
                  <a:lnTo>
                    <a:pt x="361" y="191"/>
                  </a:lnTo>
                  <a:lnTo>
                    <a:pt x="365" y="183"/>
                  </a:lnTo>
                  <a:lnTo>
                    <a:pt x="372" y="179"/>
                  </a:lnTo>
                  <a:lnTo>
                    <a:pt x="380" y="173"/>
                  </a:lnTo>
                  <a:lnTo>
                    <a:pt x="390" y="168"/>
                  </a:lnTo>
                  <a:lnTo>
                    <a:pt x="397" y="160"/>
                  </a:lnTo>
                  <a:lnTo>
                    <a:pt x="407" y="152"/>
                  </a:lnTo>
                  <a:lnTo>
                    <a:pt x="418" y="145"/>
                  </a:lnTo>
                  <a:lnTo>
                    <a:pt x="429" y="139"/>
                  </a:lnTo>
                  <a:lnTo>
                    <a:pt x="441" y="130"/>
                  </a:lnTo>
                  <a:lnTo>
                    <a:pt x="450" y="122"/>
                  </a:lnTo>
                  <a:lnTo>
                    <a:pt x="464" y="113"/>
                  </a:lnTo>
                  <a:lnTo>
                    <a:pt x="477" y="105"/>
                  </a:lnTo>
                  <a:lnTo>
                    <a:pt x="490" y="95"/>
                  </a:lnTo>
                  <a:lnTo>
                    <a:pt x="504" y="88"/>
                  </a:lnTo>
                  <a:lnTo>
                    <a:pt x="511" y="82"/>
                  </a:lnTo>
                  <a:lnTo>
                    <a:pt x="519" y="78"/>
                  </a:lnTo>
                  <a:lnTo>
                    <a:pt x="526" y="74"/>
                  </a:lnTo>
                  <a:lnTo>
                    <a:pt x="534" y="71"/>
                  </a:lnTo>
                  <a:lnTo>
                    <a:pt x="542" y="65"/>
                  </a:lnTo>
                  <a:lnTo>
                    <a:pt x="549" y="59"/>
                  </a:lnTo>
                  <a:lnTo>
                    <a:pt x="555" y="55"/>
                  </a:lnTo>
                  <a:lnTo>
                    <a:pt x="562" y="52"/>
                  </a:lnTo>
                  <a:lnTo>
                    <a:pt x="570" y="46"/>
                  </a:lnTo>
                  <a:lnTo>
                    <a:pt x="578" y="42"/>
                  </a:lnTo>
                  <a:lnTo>
                    <a:pt x="587" y="38"/>
                  </a:lnTo>
                  <a:lnTo>
                    <a:pt x="595" y="35"/>
                  </a:lnTo>
                  <a:lnTo>
                    <a:pt x="602" y="29"/>
                  </a:lnTo>
                  <a:lnTo>
                    <a:pt x="610" y="25"/>
                  </a:lnTo>
                  <a:lnTo>
                    <a:pt x="619" y="19"/>
                  </a:lnTo>
                  <a:lnTo>
                    <a:pt x="629" y="16"/>
                  </a:lnTo>
                  <a:lnTo>
                    <a:pt x="635" y="12"/>
                  </a:lnTo>
                  <a:lnTo>
                    <a:pt x="644" y="8"/>
                  </a:lnTo>
                  <a:lnTo>
                    <a:pt x="654" y="4"/>
                  </a:lnTo>
                  <a:lnTo>
                    <a:pt x="663" y="0"/>
                  </a:lnTo>
                  <a:lnTo>
                    <a:pt x="253" y="0"/>
                  </a:lnTo>
                  <a:lnTo>
                    <a:pt x="0" y="132"/>
                  </a:lnTo>
                  <a:lnTo>
                    <a:pt x="0" y="132"/>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3599526" y="3142857"/>
            <a:ext cx="1169988" cy="727075"/>
            <a:chOff x="2272779" y="2412157"/>
            <a:chExt cx="1169988" cy="727075"/>
          </a:xfrm>
        </p:grpSpPr>
        <p:sp>
          <p:nvSpPr>
            <p:cNvPr id="26" name="Freeform 21"/>
            <p:cNvSpPr>
              <a:spLocks/>
            </p:cNvSpPr>
            <p:nvPr/>
          </p:nvSpPr>
          <p:spPr bwMode="auto">
            <a:xfrm>
              <a:off x="2272779" y="2577257"/>
              <a:ext cx="712787" cy="560388"/>
            </a:xfrm>
            <a:custGeom>
              <a:avLst/>
              <a:gdLst>
                <a:gd name="T0" fmla="*/ 899 w 899"/>
                <a:gd name="T1" fmla="*/ 312 h 706"/>
                <a:gd name="T2" fmla="*/ 0 w 899"/>
                <a:gd name="T3" fmla="*/ 706 h 706"/>
                <a:gd name="T4" fmla="*/ 2 w 899"/>
                <a:gd name="T5" fmla="*/ 368 h 706"/>
                <a:gd name="T6" fmla="*/ 289 w 899"/>
                <a:gd name="T7" fmla="*/ 272 h 706"/>
                <a:gd name="T8" fmla="*/ 376 w 899"/>
                <a:gd name="T9" fmla="*/ 116 h 706"/>
                <a:gd name="T10" fmla="*/ 555 w 899"/>
                <a:gd name="T11" fmla="*/ 0 h 706"/>
                <a:gd name="T12" fmla="*/ 557 w 899"/>
                <a:gd name="T13" fmla="*/ 0 h 706"/>
                <a:gd name="T14" fmla="*/ 563 w 899"/>
                <a:gd name="T15" fmla="*/ 0 h 706"/>
                <a:gd name="T16" fmla="*/ 570 w 899"/>
                <a:gd name="T17" fmla="*/ 0 h 706"/>
                <a:gd name="T18" fmla="*/ 582 w 899"/>
                <a:gd name="T19" fmla="*/ 0 h 706"/>
                <a:gd name="T20" fmla="*/ 589 w 899"/>
                <a:gd name="T21" fmla="*/ 0 h 706"/>
                <a:gd name="T22" fmla="*/ 595 w 899"/>
                <a:gd name="T23" fmla="*/ 0 h 706"/>
                <a:gd name="T24" fmla="*/ 602 w 899"/>
                <a:gd name="T25" fmla="*/ 2 h 706"/>
                <a:gd name="T26" fmla="*/ 612 w 899"/>
                <a:gd name="T27" fmla="*/ 4 h 706"/>
                <a:gd name="T28" fmla="*/ 620 w 899"/>
                <a:gd name="T29" fmla="*/ 4 h 706"/>
                <a:gd name="T30" fmla="*/ 629 w 899"/>
                <a:gd name="T31" fmla="*/ 4 h 706"/>
                <a:gd name="T32" fmla="*/ 639 w 899"/>
                <a:gd name="T33" fmla="*/ 6 h 706"/>
                <a:gd name="T34" fmla="*/ 650 w 899"/>
                <a:gd name="T35" fmla="*/ 8 h 706"/>
                <a:gd name="T36" fmla="*/ 658 w 899"/>
                <a:gd name="T37" fmla="*/ 8 h 706"/>
                <a:gd name="T38" fmla="*/ 667 w 899"/>
                <a:gd name="T39" fmla="*/ 8 h 706"/>
                <a:gd name="T40" fmla="*/ 678 w 899"/>
                <a:gd name="T41" fmla="*/ 10 h 706"/>
                <a:gd name="T42" fmla="*/ 690 w 899"/>
                <a:gd name="T43" fmla="*/ 12 h 706"/>
                <a:gd name="T44" fmla="*/ 701 w 899"/>
                <a:gd name="T45" fmla="*/ 12 h 706"/>
                <a:gd name="T46" fmla="*/ 711 w 899"/>
                <a:gd name="T47" fmla="*/ 12 h 706"/>
                <a:gd name="T48" fmla="*/ 722 w 899"/>
                <a:gd name="T49" fmla="*/ 14 h 706"/>
                <a:gd name="T50" fmla="*/ 734 w 899"/>
                <a:gd name="T51" fmla="*/ 16 h 706"/>
                <a:gd name="T52" fmla="*/ 743 w 899"/>
                <a:gd name="T53" fmla="*/ 16 h 706"/>
                <a:gd name="T54" fmla="*/ 753 w 899"/>
                <a:gd name="T55" fmla="*/ 19 h 706"/>
                <a:gd name="T56" fmla="*/ 762 w 899"/>
                <a:gd name="T57" fmla="*/ 19 h 706"/>
                <a:gd name="T58" fmla="*/ 774 w 899"/>
                <a:gd name="T59" fmla="*/ 23 h 706"/>
                <a:gd name="T60" fmla="*/ 783 w 899"/>
                <a:gd name="T61" fmla="*/ 23 h 706"/>
                <a:gd name="T62" fmla="*/ 793 w 899"/>
                <a:gd name="T63" fmla="*/ 25 h 706"/>
                <a:gd name="T64" fmla="*/ 802 w 899"/>
                <a:gd name="T65" fmla="*/ 27 h 706"/>
                <a:gd name="T66" fmla="*/ 812 w 899"/>
                <a:gd name="T67" fmla="*/ 29 h 706"/>
                <a:gd name="T68" fmla="*/ 899 w 899"/>
                <a:gd name="T69" fmla="*/ 312 h 706"/>
                <a:gd name="T70" fmla="*/ 899 w 899"/>
                <a:gd name="T71" fmla="*/ 312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9" h="706">
                  <a:moveTo>
                    <a:pt x="899" y="312"/>
                  </a:moveTo>
                  <a:lnTo>
                    <a:pt x="0" y="706"/>
                  </a:lnTo>
                  <a:lnTo>
                    <a:pt x="2" y="368"/>
                  </a:lnTo>
                  <a:lnTo>
                    <a:pt x="289" y="272"/>
                  </a:lnTo>
                  <a:lnTo>
                    <a:pt x="376" y="116"/>
                  </a:lnTo>
                  <a:lnTo>
                    <a:pt x="555" y="0"/>
                  </a:lnTo>
                  <a:lnTo>
                    <a:pt x="557" y="0"/>
                  </a:lnTo>
                  <a:lnTo>
                    <a:pt x="563" y="0"/>
                  </a:lnTo>
                  <a:lnTo>
                    <a:pt x="570" y="0"/>
                  </a:lnTo>
                  <a:lnTo>
                    <a:pt x="582" y="0"/>
                  </a:lnTo>
                  <a:lnTo>
                    <a:pt x="589" y="0"/>
                  </a:lnTo>
                  <a:lnTo>
                    <a:pt x="595" y="0"/>
                  </a:lnTo>
                  <a:lnTo>
                    <a:pt x="602" y="2"/>
                  </a:lnTo>
                  <a:lnTo>
                    <a:pt x="612" y="4"/>
                  </a:lnTo>
                  <a:lnTo>
                    <a:pt x="620" y="4"/>
                  </a:lnTo>
                  <a:lnTo>
                    <a:pt x="629" y="4"/>
                  </a:lnTo>
                  <a:lnTo>
                    <a:pt x="639" y="6"/>
                  </a:lnTo>
                  <a:lnTo>
                    <a:pt x="650" y="8"/>
                  </a:lnTo>
                  <a:lnTo>
                    <a:pt x="658" y="8"/>
                  </a:lnTo>
                  <a:lnTo>
                    <a:pt x="667" y="8"/>
                  </a:lnTo>
                  <a:lnTo>
                    <a:pt x="678" y="10"/>
                  </a:lnTo>
                  <a:lnTo>
                    <a:pt x="690" y="12"/>
                  </a:lnTo>
                  <a:lnTo>
                    <a:pt x="701" y="12"/>
                  </a:lnTo>
                  <a:lnTo>
                    <a:pt x="711" y="12"/>
                  </a:lnTo>
                  <a:lnTo>
                    <a:pt x="722" y="14"/>
                  </a:lnTo>
                  <a:lnTo>
                    <a:pt x="734" y="16"/>
                  </a:lnTo>
                  <a:lnTo>
                    <a:pt x="743" y="16"/>
                  </a:lnTo>
                  <a:lnTo>
                    <a:pt x="753" y="19"/>
                  </a:lnTo>
                  <a:lnTo>
                    <a:pt x="762" y="19"/>
                  </a:lnTo>
                  <a:lnTo>
                    <a:pt x="774" y="23"/>
                  </a:lnTo>
                  <a:lnTo>
                    <a:pt x="783" y="23"/>
                  </a:lnTo>
                  <a:lnTo>
                    <a:pt x="793" y="25"/>
                  </a:lnTo>
                  <a:lnTo>
                    <a:pt x="802" y="27"/>
                  </a:lnTo>
                  <a:lnTo>
                    <a:pt x="812" y="29"/>
                  </a:lnTo>
                  <a:lnTo>
                    <a:pt x="899" y="312"/>
                  </a:lnTo>
                  <a:lnTo>
                    <a:pt x="899" y="312"/>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6"/>
            <p:cNvSpPr>
              <a:spLocks/>
            </p:cNvSpPr>
            <p:nvPr/>
          </p:nvSpPr>
          <p:spPr bwMode="auto">
            <a:xfrm>
              <a:off x="2409304" y="2709019"/>
              <a:ext cx="515937" cy="430213"/>
            </a:xfrm>
            <a:custGeom>
              <a:avLst/>
              <a:gdLst>
                <a:gd name="T0" fmla="*/ 10 w 650"/>
                <a:gd name="T1" fmla="*/ 538 h 540"/>
                <a:gd name="T2" fmla="*/ 384 w 650"/>
                <a:gd name="T3" fmla="*/ 540 h 540"/>
                <a:gd name="T4" fmla="*/ 650 w 650"/>
                <a:gd name="T5" fmla="*/ 323 h 540"/>
                <a:gd name="T6" fmla="*/ 644 w 650"/>
                <a:gd name="T7" fmla="*/ 0 h 540"/>
                <a:gd name="T8" fmla="*/ 65 w 650"/>
                <a:gd name="T9" fmla="*/ 396 h 540"/>
                <a:gd name="T10" fmla="*/ 0 w 650"/>
                <a:gd name="T11" fmla="*/ 418 h 540"/>
                <a:gd name="T12" fmla="*/ 10 w 650"/>
                <a:gd name="T13" fmla="*/ 538 h 540"/>
                <a:gd name="T14" fmla="*/ 10 w 650"/>
                <a:gd name="T15" fmla="*/ 538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0" h="540">
                  <a:moveTo>
                    <a:pt x="10" y="538"/>
                  </a:moveTo>
                  <a:lnTo>
                    <a:pt x="384" y="540"/>
                  </a:lnTo>
                  <a:lnTo>
                    <a:pt x="650" y="323"/>
                  </a:lnTo>
                  <a:lnTo>
                    <a:pt x="644" y="0"/>
                  </a:lnTo>
                  <a:lnTo>
                    <a:pt x="65" y="396"/>
                  </a:lnTo>
                  <a:lnTo>
                    <a:pt x="0" y="418"/>
                  </a:lnTo>
                  <a:lnTo>
                    <a:pt x="10" y="538"/>
                  </a:lnTo>
                  <a:lnTo>
                    <a:pt x="10" y="538"/>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4"/>
            <p:cNvSpPr>
              <a:spLocks/>
            </p:cNvSpPr>
            <p:nvPr/>
          </p:nvSpPr>
          <p:spPr bwMode="auto">
            <a:xfrm>
              <a:off x="2709342" y="2412157"/>
              <a:ext cx="733425" cy="265113"/>
            </a:xfrm>
            <a:custGeom>
              <a:avLst/>
              <a:gdLst>
                <a:gd name="T0" fmla="*/ 0 w 924"/>
                <a:gd name="T1" fmla="*/ 335 h 335"/>
                <a:gd name="T2" fmla="*/ 468 w 924"/>
                <a:gd name="T3" fmla="*/ 295 h 335"/>
                <a:gd name="T4" fmla="*/ 684 w 924"/>
                <a:gd name="T5" fmla="*/ 225 h 335"/>
                <a:gd name="T6" fmla="*/ 924 w 924"/>
                <a:gd name="T7" fmla="*/ 0 h 335"/>
                <a:gd name="T8" fmla="*/ 654 w 924"/>
                <a:gd name="T9" fmla="*/ 55 h 335"/>
                <a:gd name="T10" fmla="*/ 601 w 924"/>
                <a:gd name="T11" fmla="*/ 95 h 335"/>
                <a:gd name="T12" fmla="*/ 532 w 924"/>
                <a:gd name="T13" fmla="*/ 76 h 335"/>
                <a:gd name="T14" fmla="*/ 530 w 924"/>
                <a:gd name="T15" fmla="*/ 74 h 335"/>
                <a:gd name="T16" fmla="*/ 527 w 924"/>
                <a:gd name="T17" fmla="*/ 72 h 335"/>
                <a:gd name="T18" fmla="*/ 519 w 924"/>
                <a:gd name="T19" fmla="*/ 67 h 335"/>
                <a:gd name="T20" fmla="*/ 511 w 924"/>
                <a:gd name="T21" fmla="*/ 61 h 335"/>
                <a:gd name="T22" fmla="*/ 504 w 924"/>
                <a:gd name="T23" fmla="*/ 57 h 335"/>
                <a:gd name="T24" fmla="*/ 498 w 924"/>
                <a:gd name="T25" fmla="*/ 53 h 335"/>
                <a:gd name="T26" fmla="*/ 490 w 924"/>
                <a:gd name="T27" fmla="*/ 50 h 335"/>
                <a:gd name="T28" fmla="*/ 485 w 924"/>
                <a:gd name="T29" fmla="*/ 48 h 335"/>
                <a:gd name="T30" fmla="*/ 475 w 924"/>
                <a:gd name="T31" fmla="*/ 44 h 335"/>
                <a:gd name="T32" fmla="*/ 468 w 924"/>
                <a:gd name="T33" fmla="*/ 40 h 335"/>
                <a:gd name="T34" fmla="*/ 458 w 924"/>
                <a:gd name="T35" fmla="*/ 36 h 335"/>
                <a:gd name="T36" fmla="*/ 451 w 924"/>
                <a:gd name="T37" fmla="*/ 34 h 335"/>
                <a:gd name="T38" fmla="*/ 439 w 924"/>
                <a:gd name="T39" fmla="*/ 30 h 335"/>
                <a:gd name="T40" fmla="*/ 428 w 924"/>
                <a:gd name="T41" fmla="*/ 27 h 335"/>
                <a:gd name="T42" fmla="*/ 416 w 924"/>
                <a:gd name="T43" fmla="*/ 25 h 335"/>
                <a:gd name="T44" fmla="*/ 405 w 924"/>
                <a:gd name="T45" fmla="*/ 23 h 335"/>
                <a:gd name="T46" fmla="*/ 392 w 924"/>
                <a:gd name="T47" fmla="*/ 21 h 335"/>
                <a:gd name="T48" fmla="*/ 378 w 924"/>
                <a:gd name="T49" fmla="*/ 19 h 335"/>
                <a:gd name="T50" fmla="*/ 365 w 924"/>
                <a:gd name="T51" fmla="*/ 19 h 335"/>
                <a:gd name="T52" fmla="*/ 352 w 924"/>
                <a:gd name="T53" fmla="*/ 21 h 335"/>
                <a:gd name="T54" fmla="*/ 344 w 924"/>
                <a:gd name="T55" fmla="*/ 21 h 335"/>
                <a:gd name="T56" fmla="*/ 338 w 924"/>
                <a:gd name="T57" fmla="*/ 21 h 335"/>
                <a:gd name="T58" fmla="*/ 331 w 924"/>
                <a:gd name="T59" fmla="*/ 21 h 335"/>
                <a:gd name="T60" fmla="*/ 323 w 924"/>
                <a:gd name="T61" fmla="*/ 23 h 335"/>
                <a:gd name="T62" fmla="*/ 316 w 924"/>
                <a:gd name="T63" fmla="*/ 23 h 335"/>
                <a:gd name="T64" fmla="*/ 308 w 924"/>
                <a:gd name="T65" fmla="*/ 23 h 335"/>
                <a:gd name="T66" fmla="*/ 300 w 924"/>
                <a:gd name="T67" fmla="*/ 25 h 335"/>
                <a:gd name="T68" fmla="*/ 293 w 924"/>
                <a:gd name="T69" fmla="*/ 27 h 335"/>
                <a:gd name="T70" fmla="*/ 283 w 924"/>
                <a:gd name="T71" fmla="*/ 29 h 335"/>
                <a:gd name="T72" fmla="*/ 276 w 924"/>
                <a:gd name="T73" fmla="*/ 30 h 335"/>
                <a:gd name="T74" fmla="*/ 266 w 924"/>
                <a:gd name="T75" fmla="*/ 32 h 335"/>
                <a:gd name="T76" fmla="*/ 259 w 924"/>
                <a:gd name="T77" fmla="*/ 36 h 335"/>
                <a:gd name="T78" fmla="*/ 251 w 924"/>
                <a:gd name="T79" fmla="*/ 38 h 335"/>
                <a:gd name="T80" fmla="*/ 243 w 924"/>
                <a:gd name="T81" fmla="*/ 42 h 335"/>
                <a:gd name="T82" fmla="*/ 234 w 924"/>
                <a:gd name="T83" fmla="*/ 46 h 335"/>
                <a:gd name="T84" fmla="*/ 226 w 924"/>
                <a:gd name="T85" fmla="*/ 50 h 335"/>
                <a:gd name="T86" fmla="*/ 4 w 924"/>
                <a:gd name="T87" fmla="*/ 207 h 335"/>
                <a:gd name="T88" fmla="*/ 0 w 924"/>
                <a:gd name="T89" fmla="*/ 335 h 335"/>
                <a:gd name="T90" fmla="*/ 0 w 924"/>
                <a:gd name="T91"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4" h="335">
                  <a:moveTo>
                    <a:pt x="0" y="335"/>
                  </a:moveTo>
                  <a:lnTo>
                    <a:pt x="468" y="295"/>
                  </a:lnTo>
                  <a:lnTo>
                    <a:pt x="684" y="225"/>
                  </a:lnTo>
                  <a:lnTo>
                    <a:pt x="924" y="0"/>
                  </a:lnTo>
                  <a:lnTo>
                    <a:pt x="654" y="55"/>
                  </a:lnTo>
                  <a:lnTo>
                    <a:pt x="601" y="95"/>
                  </a:lnTo>
                  <a:lnTo>
                    <a:pt x="532" y="76"/>
                  </a:lnTo>
                  <a:lnTo>
                    <a:pt x="530" y="74"/>
                  </a:lnTo>
                  <a:lnTo>
                    <a:pt x="527" y="72"/>
                  </a:lnTo>
                  <a:lnTo>
                    <a:pt x="519" y="67"/>
                  </a:lnTo>
                  <a:lnTo>
                    <a:pt x="511" y="61"/>
                  </a:lnTo>
                  <a:lnTo>
                    <a:pt x="504" y="57"/>
                  </a:lnTo>
                  <a:lnTo>
                    <a:pt x="498" y="53"/>
                  </a:lnTo>
                  <a:lnTo>
                    <a:pt x="490" y="50"/>
                  </a:lnTo>
                  <a:lnTo>
                    <a:pt x="485" y="48"/>
                  </a:lnTo>
                  <a:lnTo>
                    <a:pt x="475" y="44"/>
                  </a:lnTo>
                  <a:lnTo>
                    <a:pt x="468" y="40"/>
                  </a:lnTo>
                  <a:lnTo>
                    <a:pt x="458" y="36"/>
                  </a:lnTo>
                  <a:lnTo>
                    <a:pt x="451" y="34"/>
                  </a:lnTo>
                  <a:lnTo>
                    <a:pt x="439" y="30"/>
                  </a:lnTo>
                  <a:lnTo>
                    <a:pt x="428" y="27"/>
                  </a:lnTo>
                  <a:lnTo>
                    <a:pt x="416" y="25"/>
                  </a:lnTo>
                  <a:lnTo>
                    <a:pt x="405" y="23"/>
                  </a:lnTo>
                  <a:lnTo>
                    <a:pt x="392" y="21"/>
                  </a:lnTo>
                  <a:lnTo>
                    <a:pt x="378" y="19"/>
                  </a:lnTo>
                  <a:lnTo>
                    <a:pt x="365" y="19"/>
                  </a:lnTo>
                  <a:lnTo>
                    <a:pt x="352" y="21"/>
                  </a:lnTo>
                  <a:lnTo>
                    <a:pt x="344" y="21"/>
                  </a:lnTo>
                  <a:lnTo>
                    <a:pt x="338" y="21"/>
                  </a:lnTo>
                  <a:lnTo>
                    <a:pt x="331" y="21"/>
                  </a:lnTo>
                  <a:lnTo>
                    <a:pt x="323" y="23"/>
                  </a:lnTo>
                  <a:lnTo>
                    <a:pt x="316" y="23"/>
                  </a:lnTo>
                  <a:lnTo>
                    <a:pt x="308" y="23"/>
                  </a:lnTo>
                  <a:lnTo>
                    <a:pt x="300" y="25"/>
                  </a:lnTo>
                  <a:lnTo>
                    <a:pt x="293" y="27"/>
                  </a:lnTo>
                  <a:lnTo>
                    <a:pt x="283" y="29"/>
                  </a:lnTo>
                  <a:lnTo>
                    <a:pt x="276" y="30"/>
                  </a:lnTo>
                  <a:lnTo>
                    <a:pt x="266" y="32"/>
                  </a:lnTo>
                  <a:lnTo>
                    <a:pt x="259" y="36"/>
                  </a:lnTo>
                  <a:lnTo>
                    <a:pt x="251" y="38"/>
                  </a:lnTo>
                  <a:lnTo>
                    <a:pt x="243" y="42"/>
                  </a:lnTo>
                  <a:lnTo>
                    <a:pt x="234" y="46"/>
                  </a:lnTo>
                  <a:lnTo>
                    <a:pt x="226" y="50"/>
                  </a:lnTo>
                  <a:lnTo>
                    <a:pt x="4" y="207"/>
                  </a:lnTo>
                  <a:lnTo>
                    <a:pt x="0" y="335"/>
                  </a:lnTo>
                  <a:lnTo>
                    <a:pt x="0" y="335"/>
                  </a:lnTo>
                  <a:close/>
                </a:path>
              </a:pathLst>
            </a:custGeom>
            <a:solidFill>
              <a:srgbClr val="47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5"/>
            <p:cNvSpPr>
              <a:spLocks/>
            </p:cNvSpPr>
            <p:nvPr/>
          </p:nvSpPr>
          <p:spPr bwMode="auto">
            <a:xfrm>
              <a:off x="3060179" y="2456607"/>
              <a:ext cx="201612" cy="231775"/>
            </a:xfrm>
            <a:custGeom>
              <a:avLst/>
              <a:gdLst>
                <a:gd name="T0" fmla="*/ 28 w 253"/>
                <a:gd name="T1" fmla="*/ 293 h 293"/>
                <a:gd name="T2" fmla="*/ 2 w 253"/>
                <a:gd name="T3" fmla="*/ 147 h 293"/>
                <a:gd name="T4" fmla="*/ 30 w 253"/>
                <a:gd name="T5" fmla="*/ 74 h 293"/>
                <a:gd name="T6" fmla="*/ 0 w 253"/>
                <a:gd name="T7" fmla="*/ 10 h 293"/>
                <a:gd name="T8" fmla="*/ 89 w 253"/>
                <a:gd name="T9" fmla="*/ 21 h 293"/>
                <a:gd name="T10" fmla="*/ 211 w 253"/>
                <a:gd name="T11" fmla="*/ 0 h 293"/>
                <a:gd name="T12" fmla="*/ 253 w 253"/>
                <a:gd name="T13" fmla="*/ 65 h 293"/>
                <a:gd name="T14" fmla="*/ 217 w 253"/>
                <a:gd name="T15" fmla="*/ 109 h 293"/>
                <a:gd name="T16" fmla="*/ 241 w 253"/>
                <a:gd name="T17" fmla="*/ 170 h 293"/>
                <a:gd name="T18" fmla="*/ 156 w 253"/>
                <a:gd name="T19" fmla="*/ 249 h 293"/>
                <a:gd name="T20" fmla="*/ 28 w 253"/>
                <a:gd name="T21" fmla="*/ 293 h 293"/>
                <a:gd name="T22" fmla="*/ 28 w 253"/>
                <a:gd name="T23"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3" h="293">
                  <a:moveTo>
                    <a:pt x="28" y="293"/>
                  </a:moveTo>
                  <a:lnTo>
                    <a:pt x="2" y="147"/>
                  </a:lnTo>
                  <a:lnTo>
                    <a:pt x="30" y="74"/>
                  </a:lnTo>
                  <a:lnTo>
                    <a:pt x="0" y="10"/>
                  </a:lnTo>
                  <a:lnTo>
                    <a:pt x="89" y="21"/>
                  </a:lnTo>
                  <a:lnTo>
                    <a:pt x="211" y="0"/>
                  </a:lnTo>
                  <a:lnTo>
                    <a:pt x="253" y="65"/>
                  </a:lnTo>
                  <a:lnTo>
                    <a:pt x="217" y="109"/>
                  </a:lnTo>
                  <a:lnTo>
                    <a:pt x="241" y="170"/>
                  </a:lnTo>
                  <a:lnTo>
                    <a:pt x="156" y="249"/>
                  </a:lnTo>
                  <a:lnTo>
                    <a:pt x="28" y="293"/>
                  </a:lnTo>
                  <a:lnTo>
                    <a:pt x="28" y="293"/>
                  </a:lnTo>
                  <a:close/>
                </a:path>
              </a:pathLst>
            </a:custGeom>
            <a:solidFill>
              <a:srgbClr val="757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
            <p:cNvSpPr>
              <a:spLocks/>
            </p:cNvSpPr>
            <p:nvPr/>
          </p:nvSpPr>
          <p:spPr bwMode="auto">
            <a:xfrm>
              <a:off x="2915717" y="2599482"/>
              <a:ext cx="269875" cy="369888"/>
            </a:xfrm>
            <a:custGeom>
              <a:avLst/>
              <a:gdLst>
                <a:gd name="T0" fmla="*/ 0 w 340"/>
                <a:gd name="T1" fmla="*/ 0 h 466"/>
                <a:gd name="T2" fmla="*/ 1 w 340"/>
                <a:gd name="T3" fmla="*/ 0 h 466"/>
                <a:gd name="T4" fmla="*/ 5 w 340"/>
                <a:gd name="T5" fmla="*/ 0 h 466"/>
                <a:gd name="T6" fmla="*/ 13 w 340"/>
                <a:gd name="T7" fmla="*/ 2 h 466"/>
                <a:gd name="T8" fmla="*/ 24 w 340"/>
                <a:gd name="T9" fmla="*/ 4 h 466"/>
                <a:gd name="T10" fmla="*/ 30 w 340"/>
                <a:gd name="T11" fmla="*/ 4 h 466"/>
                <a:gd name="T12" fmla="*/ 38 w 340"/>
                <a:gd name="T13" fmla="*/ 6 h 466"/>
                <a:gd name="T14" fmla="*/ 45 w 340"/>
                <a:gd name="T15" fmla="*/ 8 h 466"/>
                <a:gd name="T16" fmla="*/ 55 w 340"/>
                <a:gd name="T17" fmla="*/ 8 h 466"/>
                <a:gd name="T18" fmla="*/ 62 w 340"/>
                <a:gd name="T19" fmla="*/ 9 h 466"/>
                <a:gd name="T20" fmla="*/ 74 w 340"/>
                <a:gd name="T21" fmla="*/ 11 h 466"/>
                <a:gd name="T22" fmla="*/ 83 w 340"/>
                <a:gd name="T23" fmla="*/ 13 h 466"/>
                <a:gd name="T24" fmla="*/ 96 w 340"/>
                <a:gd name="T25" fmla="*/ 17 h 466"/>
                <a:gd name="T26" fmla="*/ 108 w 340"/>
                <a:gd name="T27" fmla="*/ 19 h 466"/>
                <a:gd name="T28" fmla="*/ 119 w 340"/>
                <a:gd name="T29" fmla="*/ 21 h 466"/>
                <a:gd name="T30" fmla="*/ 131 w 340"/>
                <a:gd name="T31" fmla="*/ 23 h 466"/>
                <a:gd name="T32" fmla="*/ 146 w 340"/>
                <a:gd name="T33" fmla="*/ 27 h 466"/>
                <a:gd name="T34" fmla="*/ 152 w 340"/>
                <a:gd name="T35" fmla="*/ 27 h 466"/>
                <a:gd name="T36" fmla="*/ 159 w 340"/>
                <a:gd name="T37" fmla="*/ 28 h 466"/>
                <a:gd name="T38" fmla="*/ 165 w 340"/>
                <a:gd name="T39" fmla="*/ 28 h 466"/>
                <a:gd name="T40" fmla="*/ 172 w 340"/>
                <a:gd name="T41" fmla="*/ 30 h 466"/>
                <a:gd name="T42" fmla="*/ 180 w 340"/>
                <a:gd name="T43" fmla="*/ 32 h 466"/>
                <a:gd name="T44" fmla="*/ 188 w 340"/>
                <a:gd name="T45" fmla="*/ 32 h 466"/>
                <a:gd name="T46" fmla="*/ 195 w 340"/>
                <a:gd name="T47" fmla="*/ 34 h 466"/>
                <a:gd name="T48" fmla="*/ 203 w 340"/>
                <a:gd name="T49" fmla="*/ 38 h 466"/>
                <a:gd name="T50" fmla="*/ 210 w 340"/>
                <a:gd name="T51" fmla="*/ 38 h 466"/>
                <a:gd name="T52" fmla="*/ 218 w 340"/>
                <a:gd name="T53" fmla="*/ 40 h 466"/>
                <a:gd name="T54" fmla="*/ 226 w 340"/>
                <a:gd name="T55" fmla="*/ 40 h 466"/>
                <a:gd name="T56" fmla="*/ 235 w 340"/>
                <a:gd name="T57" fmla="*/ 44 h 466"/>
                <a:gd name="T58" fmla="*/ 243 w 340"/>
                <a:gd name="T59" fmla="*/ 44 h 466"/>
                <a:gd name="T60" fmla="*/ 250 w 340"/>
                <a:gd name="T61" fmla="*/ 48 h 466"/>
                <a:gd name="T62" fmla="*/ 260 w 340"/>
                <a:gd name="T63" fmla="*/ 48 h 466"/>
                <a:gd name="T64" fmla="*/ 269 w 340"/>
                <a:gd name="T65" fmla="*/ 51 h 466"/>
                <a:gd name="T66" fmla="*/ 275 w 340"/>
                <a:gd name="T67" fmla="*/ 51 h 466"/>
                <a:gd name="T68" fmla="*/ 285 w 340"/>
                <a:gd name="T69" fmla="*/ 55 h 466"/>
                <a:gd name="T70" fmla="*/ 294 w 340"/>
                <a:gd name="T71" fmla="*/ 55 h 466"/>
                <a:gd name="T72" fmla="*/ 302 w 340"/>
                <a:gd name="T73" fmla="*/ 59 h 466"/>
                <a:gd name="T74" fmla="*/ 311 w 340"/>
                <a:gd name="T75" fmla="*/ 59 h 466"/>
                <a:gd name="T76" fmla="*/ 321 w 340"/>
                <a:gd name="T77" fmla="*/ 63 h 466"/>
                <a:gd name="T78" fmla="*/ 330 w 340"/>
                <a:gd name="T79" fmla="*/ 65 h 466"/>
                <a:gd name="T80" fmla="*/ 340 w 340"/>
                <a:gd name="T81" fmla="*/ 68 h 466"/>
                <a:gd name="T82" fmla="*/ 117 w 340"/>
                <a:gd name="T83" fmla="*/ 251 h 466"/>
                <a:gd name="T84" fmla="*/ 102 w 340"/>
                <a:gd name="T85" fmla="*/ 382 h 466"/>
                <a:gd name="T86" fmla="*/ 11 w 340"/>
                <a:gd name="T87" fmla="*/ 466 h 466"/>
                <a:gd name="T88" fmla="*/ 0 w 340"/>
                <a:gd name="T89" fmla="*/ 0 h 466"/>
                <a:gd name="T90" fmla="*/ 0 w 340"/>
                <a:gd name="T91"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0" h="466">
                  <a:moveTo>
                    <a:pt x="0" y="0"/>
                  </a:moveTo>
                  <a:lnTo>
                    <a:pt x="1" y="0"/>
                  </a:lnTo>
                  <a:lnTo>
                    <a:pt x="5" y="0"/>
                  </a:lnTo>
                  <a:lnTo>
                    <a:pt x="13" y="2"/>
                  </a:lnTo>
                  <a:lnTo>
                    <a:pt x="24" y="4"/>
                  </a:lnTo>
                  <a:lnTo>
                    <a:pt x="30" y="4"/>
                  </a:lnTo>
                  <a:lnTo>
                    <a:pt x="38" y="6"/>
                  </a:lnTo>
                  <a:lnTo>
                    <a:pt x="45" y="8"/>
                  </a:lnTo>
                  <a:lnTo>
                    <a:pt x="55" y="8"/>
                  </a:lnTo>
                  <a:lnTo>
                    <a:pt x="62" y="9"/>
                  </a:lnTo>
                  <a:lnTo>
                    <a:pt x="74" y="11"/>
                  </a:lnTo>
                  <a:lnTo>
                    <a:pt x="83" y="13"/>
                  </a:lnTo>
                  <a:lnTo>
                    <a:pt x="96" y="17"/>
                  </a:lnTo>
                  <a:lnTo>
                    <a:pt x="108" y="19"/>
                  </a:lnTo>
                  <a:lnTo>
                    <a:pt x="119" y="21"/>
                  </a:lnTo>
                  <a:lnTo>
                    <a:pt x="131" y="23"/>
                  </a:lnTo>
                  <a:lnTo>
                    <a:pt x="146" y="27"/>
                  </a:lnTo>
                  <a:lnTo>
                    <a:pt x="152" y="27"/>
                  </a:lnTo>
                  <a:lnTo>
                    <a:pt x="159" y="28"/>
                  </a:lnTo>
                  <a:lnTo>
                    <a:pt x="165" y="28"/>
                  </a:lnTo>
                  <a:lnTo>
                    <a:pt x="172" y="30"/>
                  </a:lnTo>
                  <a:lnTo>
                    <a:pt x="180" y="32"/>
                  </a:lnTo>
                  <a:lnTo>
                    <a:pt x="188" y="32"/>
                  </a:lnTo>
                  <a:lnTo>
                    <a:pt x="195" y="34"/>
                  </a:lnTo>
                  <a:lnTo>
                    <a:pt x="203" y="38"/>
                  </a:lnTo>
                  <a:lnTo>
                    <a:pt x="210" y="38"/>
                  </a:lnTo>
                  <a:lnTo>
                    <a:pt x="218" y="40"/>
                  </a:lnTo>
                  <a:lnTo>
                    <a:pt x="226" y="40"/>
                  </a:lnTo>
                  <a:lnTo>
                    <a:pt x="235" y="44"/>
                  </a:lnTo>
                  <a:lnTo>
                    <a:pt x="243" y="44"/>
                  </a:lnTo>
                  <a:lnTo>
                    <a:pt x="250" y="48"/>
                  </a:lnTo>
                  <a:lnTo>
                    <a:pt x="260" y="48"/>
                  </a:lnTo>
                  <a:lnTo>
                    <a:pt x="269" y="51"/>
                  </a:lnTo>
                  <a:lnTo>
                    <a:pt x="275" y="51"/>
                  </a:lnTo>
                  <a:lnTo>
                    <a:pt x="285" y="55"/>
                  </a:lnTo>
                  <a:lnTo>
                    <a:pt x="294" y="55"/>
                  </a:lnTo>
                  <a:lnTo>
                    <a:pt x="302" y="59"/>
                  </a:lnTo>
                  <a:lnTo>
                    <a:pt x="311" y="59"/>
                  </a:lnTo>
                  <a:lnTo>
                    <a:pt x="321" y="63"/>
                  </a:lnTo>
                  <a:lnTo>
                    <a:pt x="330" y="65"/>
                  </a:lnTo>
                  <a:lnTo>
                    <a:pt x="340" y="68"/>
                  </a:lnTo>
                  <a:lnTo>
                    <a:pt x="117" y="251"/>
                  </a:lnTo>
                  <a:lnTo>
                    <a:pt x="102" y="382"/>
                  </a:lnTo>
                  <a:lnTo>
                    <a:pt x="11" y="466"/>
                  </a:lnTo>
                  <a:lnTo>
                    <a:pt x="0" y="0"/>
                  </a:lnTo>
                  <a:lnTo>
                    <a:pt x="0" y="0"/>
                  </a:lnTo>
                  <a:close/>
                </a:path>
              </a:pathLst>
            </a:custGeom>
            <a:solidFill>
              <a:srgbClr val="666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6946229" y="3106018"/>
            <a:ext cx="1654175" cy="977900"/>
            <a:chOff x="2166417" y="2859832"/>
            <a:chExt cx="1654175" cy="977900"/>
          </a:xfrm>
        </p:grpSpPr>
        <p:sp>
          <p:nvSpPr>
            <p:cNvPr id="32" name="Freeform 22"/>
            <p:cNvSpPr>
              <a:spLocks/>
            </p:cNvSpPr>
            <p:nvPr/>
          </p:nvSpPr>
          <p:spPr bwMode="auto">
            <a:xfrm>
              <a:off x="2242617" y="2859832"/>
              <a:ext cx="739775" cy="547688"/>
            </a:xfrm>
            <a:custGeom>
              <a:avLst/>
              <a:gdLst>
                <a:gd name="T0" fmla="*/ 0 w 933"/>
                <a:gd name="T1" fmla="*/ 506 h 691"/>
                <a:gd name="T2" fmla="*/ 40 w 933"/>
                <a:gd name="T3" fmla="*/ 691 h 691"/>
                <a:gd name="T4" fmla="*/ 236 w 933"/>
                <a:gd name="T5" fmla="*/ 649 h 691"/>
                <a:gd name="T6" fmla="*/ 555 w 933"/>
                <a:gd name="T7" fmla="*/ 502 h 691"/>
                <a:gd name="T8" fmla="*/ 601 w 933"/>
                <a:gd name="T9" fmla="*/ 527 h 691"/>
                <a:gd name="T10" fmla="*/ 768 w 933"/>
                <a:gd name="T11" fmla="*/ 521 h 691"/>
                <a:gd name="T12" fmla="*/ 872 w 933"/>
                <a:gd name="T13" fmla="*/ 664 h 691"/>
                <a:gd name="T14" fmla="*/ 933 w 933"/>
                <a:gd name="T15" fmla="*/ 0 h 691"/>
                <a:gd name="T16" fmla="*/ 38 w 933"/>
                <a:gd name="T17" fmla="*/ 350 h 691"/>
                <a:gd name="T18" fmla="*/ 0 w 933"/>
                <a:gd name="T19" fmla="*/ 506 h 691"/>
                <a:gd name="T20" fmla="*/ 0 w 933"/>
                <a:gd name="T21" fmla="*/ 50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3" h="691">
                  <a:moveTo>
                    <a:pt x="0" y="506"/>
                  </a:moveTo>
                  <a:lnTo>
                    <a:pt x="40" y="691"/>
                  </a:lnTo>
                  <a:lnTo>
                    <a:pt x="236" y="649"/>
                  </a:lnTo>
                  <a:lnTo>
                    <a:pt x="555" y="502"/>
                  </a:lnTo>
                  <a:lnTo>
                    <a:pt x="601" y="527"/>
                  </a:lnTo>
                  <a:lnTo>
                    <a:pt x="768" y="521"/>
                  </a:lnTo>
                  <a:lnTo>
                    <a:pt x="872" y="664"/>
                  </a:lnTo>
                  <a:lnTo>
                    <a:pt x="933" y="0"/>
                  </a:lnTo>
                  <a:lnTo>
                    <a:pt x="38" y="350"/>
                  </a:lnTo>
                  <a:lnTo>
                    <a:pt x="0" y="506"/>
                  </a:lnTo>
                  <a:lnTo>
                    <a:pt x="0" y="506"/>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3"/>
            <p:cNvSpPr>
              <a:spLocks/>
            </p:cNvSpPr>
            <p:nvPr/>
          </p:nvSpPr>
          <p:spPr bwMode="auto">
            <a:xfrm>
              <a:off x="2928417" y="3086844"/>
              <a:ext cx="892175" cy="750888"/>
            </a:xfrm>
            <a:custGeom>
              <a:avLst/>
              <a:gdLst>
                <a:gd name="T0" fmla="*/ 0 w 1125"/>
                <a:gd name="T1" fmla="*/ 67 h 946"/>
                <a:gd name="T2" fmla="*/ 287 w 1125"/>
                <a:gd name="T3" fmla="*/ 0 h 946"/>
                <a:gd name="T4" fmla="*/ 471 w 1125"/>
                <a:gd name="T5" fmla="*/ 69 h 946"/>
                <a:gd name="T6" fmla="*/ 612 w 1125"/>
                <a:gd name="T7" fmla="*/ 179 h 946"/>
                <a:gd name="T8" fmla="*/ 655 w 1125"/>
                <a:gd name="T9" fmla="*/ 352 h 946"/>
                <a:gd name="T10" fmla="*/ 959 w 1125"/>
                <a:gd name="T11" fmla="*/ 444 h 946"/>
                <a:gd name="T12" fmla="*/ 1111 w 1125"/>
                <a:gd name="T13" fmla="*/ 564 h 946"/>
                <a:gd name="T14" fmla="*/ 1125 w 1125"/>
                <a:gd name="T15" fmla="*/ 946 h 946"/>
                <a:gd name="T16" fmla="*/ 564 w 1125"/>
                <a:gd name="T17" fmla="*/ 666 h 946"/>
                <a:gd name="T18" fmla="*/ 475 w 1125"/>
                <a:gd name="T19" fmla="*/ 480 h 946"/>
                <a:gd name="T20" fmla="*/ 296 w 1125"/>
                <a:gd name="T21" fmla="*/ 524 h 946"/>
                <a:gd name="T22" fmla="*/ 180 w 1125"/>
                <a:gd name="T23" fmla="*/ 463 h 946"/>
                <a:gd name="T24" fmla="*/ 156 w 1125"/>
                <a:gd name="T25" fmla="*/ 295 h 946"/>
                <a:gd name="T26" fmla="*/ 5 w 1125"/>
                <a:gd name="T27" fmla="*/ 375 h 946"/>
                <a:gd name="T28" fmla="*/ 0 w 1125"/>
                <a:gd name="T29" fmla="*/ 67 h 946"/>
                <a:gd name="T30" fmla="*/ 0 w 1125"/>
                <a:gd name="T31" fmla="*/ 67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5" h="946">
                  <a:moveTo>
                    <a:pt x="0" y="67"/>
                  </a:moveTo>
                  <a:lnTo>
                    <a:pt x="287" y="0"/>
                  </a:lnTo>
                  <a:lnTo>
                    <a:pt x="471" y="69"/>
                  </a:lnTo>
                  <a:lnTo>
                    <a:pt x="612" y="179"/>
                  </a:lnTo>
                  <a:lnTo>
                    <a:pt x="655" y="352"/>
                  </a:lnTo>
                  <a:lnTo>
                    <a:pt x="959" y="444"/>
                  </a:lnTo>
                  <a:lnTo>
                    <a:pt x="1111" y="564"/>
                  </a:lnTo>
                  <a:lnTo>
                    <a:pt x="1125" y="946"/>
                  </a:lnTo>
                  <a:lnTo>
                    <a:pt x="564" y="666"/>
                  </a:lnTo>
                  <a:lnTo>
                    <a:pt x="475" y="480"/>
                  </a:lnTo>
                  <a:lnTo>
                    <a:pt x="296" y="524"/>
                  </a:lnTo>
                  <a:lnTo>
                    <a:pt x="180" y="463"/>
                  </a:lnTo>
                  <a:lnTo>
                    <a:pt x="156" y="295"/>
                  </a:lnTo>
                  <a:lnTo>
                    <a:pt x="5" y="375"/>
                  </a:lnTo>
                  <a:lnTo>
                    <a:pt x="0" y="67"/>
                  </a:lnTo>
                  <a:lnTo>
                    <a:pt x="0" y="67"/>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6"/>
            <p:cNvSpPr>
              <a:spLocks/>
            </p:cNvSpPr>
            <p:nvPr/>
          </p:nvSpPr>
          <p:spPr bwMode="auto">
            <a:xfrm>
              <a:off x="3163367" y="3229719"/>
              <a:ext cx="527050" cy="385763"/>
            </a:xfrm>
            <a:custGeom>
              <a:avLst/>
              <a:gdLst>
                <a:gd name="T0" fmla="*/ 316 w 663"/>
                <a:gd name="T1" fmla="*/ 0 h 487"/>
                <a:gd name="T2" fmla="*/ 278 w 663"/>
                <a:gd name="T3" fmla="*/ 124 h 487"/>
                <a:gd name="T4" fmla="*/ 141 w 663"/>
                <a:gd name="T5" fmla="*/ 156 h 487"/>
                <a:gd name="T6" fmla="*/ 0 w 663"/>
                <a:gd name="T7" fmla="*/ 345 h 487"/>
                <a:gd name="T8" fmla="*/ 268 w 663"/>
                <a:gd name="T9" fmla="*/ 487 h 487"/>
                <a:gd name="T10" fmla="*/ 352 w 663"/>
                <a:gd name="T11" fmla="*/ 375 h 487"/>
                <a:gd name="T12" fmla="*/ 466 w 663"/>
                <a:gd name="T13" fmla="*/ 364 h 487"/>
                <a:gd name="T14" fmla="*/ 540 w 663"/>
                <a:gd name="T15" fmla="*/ 301 h 487"/>
                <a:gd name="T16" fmla="*/ 614 w 663"/>
                <a:gd name="T17" fmla="*/ 295 h 487"/>
                <a:gd name="T18" fmla="*/ 663 w 663"/>
                <a:gd name="T19" fmla="*/ 265 h 487"/>
                <a:gd name="T20" fmla="*/ 316 w 663"/>
                <a:gd name="T21" fmla="*/ 0 h 487"/>
                <a:gd name="T22" fmla="*/ 316 w 663"/>
                <a:gd name="T23"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3" h="487">
                  <a:moveTo>
                    <a:pt x="316" y="0"/>
                  </a:moveTo>
                  <a:lnTo>
                    <a:pt x="278" y="124"/>
                  </a:lnTo>
                  <a:lnTo>
                    <a:pt x="141" y="156"/>
                  </a:lnTo>
                  <a:lnTo>
                    <a:pt x="0" y="345"/>
                  </a:lnTo>
                  <a:lnTo>
                    <a:pt x="268" y="487"/>
                  </a:lnTo>
                  <a:lnTo>
                    <a:pt x="352" y="375"/>
                  </a:lnTo>
                  <a:lnTo>
                    <a:pt x="466" y="364"/>
                  </a:lnTo>
                  <a:lnTo>
                    <a:pt x="540" y="301"/>
                  </a:lnTo>
                  <a:lnTo>
                    <a:pt x="614" y="295"/>
                  </a:lnTo>
                  <a:lnTo>
                    <a:pt x="663" y="265"/>
                  </a:lnTo>
                  <a:lnTo>
                    <a:pt x="316" y="0"/>
                  </a:lnTo>
                  <a:lnTo>
                    <a:pt x="316" y="0"/>
                  </a:lnTo>
                  <a:close/>
                </a:path>
              </a:pathLst>
            </a:custGeom>
            <a:solidFill>
              <a:srgbClr val="757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7"/>
            <p:cNvSpPr>
              <a:spLocks/>
            </p:cNvSpPr>
            <p:nvPr/>
          </p:nvSpPr>
          <p:spPr bwMode="auto">
            <a:xfrm>
              <a:off x="2847454" y="3039219"/>
              <a:ext cx="303212" cy="414338"/>
            </a:xfrm>
            <a:custGeom>
              <a:avLst/>
              <a:gdLst>
                <a:gd name="T0" fmla="*/ 0 w 382"/>
                <a:gd name="T1" fmla="*/ 275 h 523"/>
                <a:gd name="T2" fmla="*/ 101 w 382"/>
                <a:gd name="T3" fmla="*/ 127 h 523"/>
                <a:gd name="T4" fmla="*/ 213 w 382"/>
                <a:gd name="T5" fmla="*/ 0 h 523"/>
                <a:gd name="T6" fmla="*/ 359 w 382"/>
                <a:gd name="T7" fmla="*/ 129 h 523"/>
                <a:gd name="T8" fmla="*/ 382 w 382"/>
                <a:gd name="T9" fmla="*/ 188 h 523"/>
                <a:gd name="T10" fmla="*/ 293 w 382"/>
                <a:gd name="T11" fmla="*/ 287 h 523"/>
                <a:gd name="T12" fmla="*/ 329 w 382"/>
                <a:gd name="T13" fmla="*/ 388 h 523"/>
                <a:gd name="T14" fmla="*/ 281 w 382"/>
                <a:gd name="T15" fmla="*/ 523 h 523"/>
                <a:gd name="T16" fmla="*/ 106 w 382"/>
                <a:gd name="T17" fmla="*/ 435 h 523"/>
                <a:gd name="T18" fmla="*/ 0 w 382"/>
                <a:gd name="T19" fmla="*/ 275 h 523"/>
                <a:gd name="T20" fmla="*/ 0 w 382"/>
                <a:gd name="T21" fmla="*/ 275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2" h="523">
                  <a:moveTo>
                    <a:pt x="0" y="275"/>
                  </a:moveTo>
                  <a:lnTo>
                    <a:pt x="101" y="127"/>
                  </a:lnTo>
                  <a:lnTo>
                    <a:pt x="213" y="0"/>
                  </a:lnTo>
                  <a:lnTo>
                    <a:pt x="359" y="129"/>
                  </a:lnTo>
                  <a:lnTo>
                    <a:pt x="382" y="188"/>
                  </a:lnTo>
                  <a:lnTo>
                    <a:pt x="293" y="287"/>
                  </a:lnTo>
                  <a:lnTo>
                    <a:pt x="329" y="388"/>
                  </a:lnTo>
                  <a:lnTo>
                    <a:pt x="281" y="523"/>
                  </a:lnTo>
                  <a:lnTo>
                    <a:pt x="106" y="435"/>
                  </a:lnTo>
                  <a:lnTo>
                    <a:pt x="0" y="275"/>
                  </a:lnTo>
                  <a:lnTo>
                    <a:pt x="0" y="275"/>
                  </a:lnTo>
                  <a:close/>
                </a:path>
              </a:pathLst>
            </a:custGeom>
            <a:solidFill>
              <a:srgbClr val="757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8"/>
            <p:cNvSpPr>
              <a:spLocks/>
            </p:cNvSpPr>
            <p:nvPr/>
          </p:nvSpPr>
          <p:spPr bwMode="auto">
            <a:xfrm>
              <a:off x="2923654" y="2867769"/>
              <a:ext cx="236537" cy="273050"/>
            </a:xfrm>
            <a:custGeom>
              <a:avLst/>
              <a:gdLst>
                <a:gd name="T0" fmla="*/ 6 w 298"/>
                <a:gd name="T1" fmla="*/ 342 h 344"/>
                <a:gd name="T2" fmla="*/ 0 w 298"/>
                <a:gd name="T3" fmla="*/ 125 h 344"/>
                <a:gd name="T4" fmla="*/ 46 w 298"/>
                <a:gd name="T5" fmla="*/ 0 h 344"/>
                <a:gd name="T6" fmla="*/ 93 w 298"/>
                <a:gd name="T7" fmla="*/ 43 h 344"/>
                <a:gd name="T8" fmla="*/ 298 w 298"/>
                <a:gd name="T9" fmla="*/ 211 h 344"/>
                <a:gd name="T10" fmla="*/ 266 w 298"/>
                <a:gd name="T11" fmla="*/ 344 h 344"/>
                <a:gd name="T12" fmla="*/ 6 w 298"/>
                <a:gd name="T13" fmla="*/ 342 h 344"/>
                <a:gd name="T14" fmla="*/ 6 w 298"/>
                <a:gd name="T15" fmla="*/ 342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344">
                  <a:moveTo>
                    <a:pt x="6" y="342"/>
                  </a:moveTo>
                  <a:lnTo>
                    <a:pt x="0" y="125"/>
                  </a:lnTo>
                  <a:lnTo>
                    <a:pt x="46" y="0"/>
                  </a:lnTo>
                  <a:lnTo>
                    <a:pt x="93" y="43"/>
                  </a:lnTo>
                  <a:lnTo>
                    <a:pt x="298" y="211"/>
                  </a:lnTo>
                  <a:lnTo>
                    <a:pt x="266" y="344"/>
                  </a:lnTo>
                  <a:lnTo>
                    <a:pt x="6" y="342"/>
                  </a:lnTo>
                  <a:lnTo>
                    <a:pt x="6" y="342"/>
                  </a:lnTo>
                  <a:close/>
                </a:path>
              </a:pathLst>
            </a:custGeom>
            <a:solidFill>
              <a:srgbClr val="949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9"/>
            <p:cNvSpPr>
              <a:spLocks/>
            </p:cNvSpPr>
            <p:nvPr/>
          </p:nvSpPr>
          <p:spPr bwMode="auto">
            <a:xfrm>
              <a:off x="3120504" y="3036044"/>
              <a:ext cx="180975" cy="104775"/>
            </a:xfrm>
            <a:custGeom>
              <a:avLst/>
              <a:gdLst>
                <a:gd name="T0" fmla="*/ 51 w 230"/>
                <a:gd name="T1" fmla="*/ 0 h 133"/>
                <a:gd name="T2" fmla="*/ 230 w 230"/>
                <a:gd name="T3" fmla="*/ 133 h 133"/>
                <a:gd name="T4" fmla="*/ 17 w 230"/>
                <a:gd name="T5" fmla="*/ 133 h 133"/>
                <a:gd name="T6" fmla="*/ 0 w 230"/>
                <a:gd name="T7" fmla="*/ 57 h 133"/>
                <a:gd name="T8" fmla="*/ 51 w 230"/>
                <a:gd name="T9" fmla="*/ 0 h 133"/>
                <a:gd name="T10" fmla="*/ 51 w 230"/>
                <a:gd name="T11" fmla="*/ 0 h 133"/>
              </a:gdLst>
              <a:ahLst/>
              <a:cxnLst>
                <a:cxn ang="0">
                  <a:pos x="T0" y="T1"/>
                </a:cxn>
                <a:cxn ang="0">
                  <a:pos x="T2" y="T3"/>
                </a:cxn>
                <a:cxn ang="0">
                  <a:pos x="T4" y="T5"/>
                </a:cxn>
                <a:cxn ang="0">
                  <a:pos x="T6" y="T7"/>
                </a:cxn>
                <a:cxn ang="0">
                  <a:pos x="T8" y="T9"/>
                </a:cxn>
                <a:cxn ang="0">
                  <a:pos x="T10" y="T11"/>
                </a:cxn>
              </a:cxnLst>
              <a:rect l="0" t="0" r="r" b="b"/>
              <a:pathLst>
                <a:path w="230" h="133">
                  <a:moveTo>
                    <a:pt x="51" y="0"/>
                  </a:moveTo>
                  <a:lnTo>
                    <a:pt x="230" y="133"/>
                  </a:lnTo>
                  <a:lnTo>
                    <a:pt x="17" y="133"/>
                  </a:lnTo>
                  <a:lnTo>
                    <a:pt x="0" y="57"/>
                  </a:lnTo>
                  <a:lnTo>
                    <a:pt x="51" y="0"/>
                  </a:lnTo>
                  <a:lnTo>
                    <a:pt x="51" y="0"/>
                  </a:lnTo>
                  <a:close/>
                </a:path>
              </a:pathLst>
            </a:custGeom>
            <a:solidFill>
              <a:srgbClr val="757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0"/>
            <p:cNvSpPr>
              <a:spLocks/>
            </p:cNvSpPr>
            <p:nvPr/>
          </p:nvSpPr>
          <p:spPr bwMode="auto">
            <a:xfrm>
              <a:off x="2718867" y="3140819"/>
              <a:ext cx="214312" cy="244475"/>
            </a:xfrm>
            <a:custGeom>
              <a:avLst/>
              <a:gdLst>
                <a:gd name="T0" fmla="*/ 216 w 269"/>
                <a:gd name="T1" fmla="*/ 0 h 308"/>
                <a:gd name="T2" fmla="*/ 155 w 269"/>
                <a:gd name="T3" fmla="*/ 93 h 308"/>
                <a:gd name="T4" fmla="*/ 0 w 269"/>
                <a:gd name="T5" fmla="*/ 173 h 308"/>
                <a:gd name="T6" fmla="*/ 269 w 269"/>
                <a:gd name="T7" fmla="*/ 308 h 308"/>
                <a:gd name="T8" fmla="*/ 264 w 269"/>
                <a:gd name="T9" fmla="*/ 0 h 308"/>
                <a:gd name="T10" fmla="*/ 216 w 269"/>
                <a:gd name="T11" fmla="*/ 0 h 308"/>
                <a:gd name="T12" fmla="*/ 216 w 269"/>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69" h="308">
                  <a:moveTo>
                    <a:pt x="216" y="0"/>
                  </a:moveTo>
                  <a:lnTo>
                    <a:pt x="155" y="93"/>
                  </a:lnTo>
                  <a:lnTo>
                    <a:pt x="0" y="173"/>
                  </a:lnTo>
                  <a:lnTo>
                    <a:pt x="269" y="308"/>
                  </a:lnTo>
                  <a:lnTo>
                    <a:pt x="264" y="0"/>
                  </a:lnTo>
                  <a:lnTo>
                    <a:pt x="216" y="0"/>
                  </a:lnTo>
                  <a:lnTo>
                    <a:pt x="216" y="0"/>
                  </a:lnTo>
                  <a:close/>
                </a:path>
              </a:pathLst>
            </a:custGeom>
            <a:solidFill>
              <a:srgbClr val="47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p:cNvSpPr>
              <a:spLocks/>
            </p:cNvSpPr>
            <p:nvPr/>
          </p:nvSpPr>
          <p:spPr bwMode="auto">
            <a:xfrm>
              <a:off x="2406129" y="3137644"/>
              <a:ext cx="307975" cy="149225"/>
            </a:xfrm>
            <a:custGeom>
              <a:avLst/>
              <a:gdLst>
                <a:gd name="T0" fmla="*/ 12 w 388"/>
                <a:gd name="T1" fmla="*/ 0 h 189"/>
                <a:gd name="T2" fmla="*/ 388 w 388"/>
                <a:gd name="T3" fmla="*/ 2 h 189"/>
                <a:gd name="T4" fmla="*/ 361 w 388"/>
                <a:gd name="T5" fmla="*/ 19 h 189"/>
                <a:gd name="T6" fmla="*/ 122 w 388"/>
                <a:gd name="T7" fmla="*/ 189 h 189"/>
                <a:gd name="T8" fmla="*/ 0 w 388"/>
                <a:gd name="T9" fmla="*/ 38 h 189"/>
                <a:gd name="T10" fmla="*/ 12 w 388"/>
                <a:gd name="T11" fmla="*/ 0 h 189"/>
                <a:gd name="T12" fmla="*/ 12 w 388"/>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388" h="189">
                  <a:moveTo>
                    <a:pt x="12" y="0"/>
                  </a:moveTo>
                  <a:lnTo>
                    <a:pt x="388" y="2"/>
                  </a:lnTo>
                  <a:lnTo>
                    <a:pt x="361" y="19"/>
                  </a:lnTo>
                  <a:lnTo>
                    <a:pt x="122" y="189"/>
                  </a:lnTo>
                  <a:lnTo>
                    <a:pt x="0" y="38"/>
                  </a:lnTo>
                  <a:lnTo>
                    <a:pt x="12" y="0"/>
                  </a:lnTo>
                  <a:lnTo>
                    <a:pt x="12" y="0"/>
                  </a:lnTo>
                  <a:close/>
                </a:path>
              </a:pathLst>
            </a:custGeom>
            <a:solidFill>
              <a:srgbClr val="47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1"/>
            <p:cNvSpPr>
              <a:spLocks/>
            </p:cNvSpPr>
            <p:nvPr/>
          </p:nvSpPr>
          <p:spPr bwMode="auto">
            <a:xfrm>
              <a:off x="2166417" y="3136057"/>
              <a:ext cx="558800" cy="431800"/>
            </a:xfrm>
            <a:custGeom>
              <a:avLst/>
              <a:gdLst>
                <a:gd name="T0" fmla="*/ 57 w 703"/>
                <a:gd name="T1" fmla="*/ 404 h 544"/>
                <a:gd name="T2" fmla="*/ 547 w 703"/>
                <a:gd name="T3" fmla="*/ 12 h 544"/>
                <a:gd name="T4" fmla="*/ 549 w 703"/>
                <a:gd name="T5" fmla="*/ 10 h 544"/>
                <a:gd name="T6" fmla="*/ 561 w 703"/>
                <a:gd name="T7" fmla="*/ 6 h 544"/>
                <a:gd name="T8" fmla="*/ 568 w 703"/>
                <a:gd name="T9" fmla="*/ 4 h 544"/>
                <a:gd name="T10" fmla="*/ 576 w 703"/>
                <a:gd name="T11" fmla="*/ 2 h 544"/>
                <a:gd name="T12" fmla="*/ 585 w 703"/>
                <a:gd name="T13" fmla="*/ 2 h 544"/>
                <a:gd name="T14" fmla="*/ 597 w 703"/>
                <a:gd name="T15" fmla="*/ 2 h 544"/>
                <a:gd name="T16" fmla="*/ 606 w 703"/>
                <a:gd name="T17" fmla="*/ 0 h 544"/>
                <a:gd name="T18" fmla="*/ 618 w 703"/>
                <a:gd name="T19" fmla="*/ 2 h 544"/>
                <a:gd name="T20" fmla="*/ 629 w 703"/>
                <a:gd name="T21" fmla="*/ 6 h 544"/>
                <a:gd name="T22" fmla="*/ 642 w 703"/>
                <a:gd name="T23" fmla="*/ 10 h 544"/>
                <a:gd name="T24" fmla="*/ 652 w 703"/>
                <a:gd name="T25" fmla="*/ 16 h 544"/>
                <a:gd name="T26" fmla="*/ 663 w 703"/>
                <a:gd name="T27" fmla="*/ 27 h 544"/>
                <a:gd name="T28" fmla="*/ 667 w 703"/>
                <a:gd name="T29" fmla="*/ 31 h 544"/>
                <a:gd name="T30" fmla="*/ 673 w 703"/>
                <a:gd name="T31" fmla="*/ 38 h 544"/>
                <a:gd name="T32" fmla="*/ 677 w 703"/>
                <a:gd name="T33" fmla="*/ 46 h 544"/>
                <a:gd name="T34" fmla="*/ 682 w 703"/>
                <a:gd name="T35" fmla="*/ 54 h 544"/>
                <a:gd name="T36" fmla="*/ 686 w 703"/>
                <a:gd name="T37" fmla="*/ 59 h 544"/>
                <a:gd name="T38" fmla="*/ 688 w 703"/>
                <a:gd name="T39" fmla="*/ 67 h 544"/>
                <a:gd name="T40" fmla="*/ 692 w 703"/>
                <a:gd name="T41" fmla="*/ 75 h 544"/>
                <a:gd name="T42" fmla="*/ 696 w 703"/>
                <a:gd name="T43" fmla="*/ 82 h 544"/>
                <a:gd name="T44" fmla="*/ 697 w 703"/>
                <a:gd name="T45" fmla="*/ 92 h 544"/>
                <a:gd name="T46" fmla="*/ 701 w 703"/>
                <a:gd name="T47" fmla="*/ 105 h 544"/>
                <a:gd name="T48" fmla="*/ 703 w 703"/>
                <a:gd name="T49" fmla="*/ 114 h 544"/>
                <a:gd name="T50" fmla="*/ 703 w 703"/>
                <a:gd name="T51" fmla="*/ 122 h 544"/>
                <a:gd name="T52" fmla="*/ 703 w 703"/>
                <a:gd name="T53" fmla="*/ 130 h 544"/>
                <a:gd name="T54" fmla="*/ 703 w 703"/>
                <a:gd name="T55" fmla="*/ 137 h 544"/>
                <a:gd name="T56" fmla="*/ 697 w 703"/>
                <a:gd name="T57" fmla="*/ 147 h 544"/>
                <a:gd name="T58" fmla="*/ 694 w 703"/>
                <a:gd name="T59" fmla="*/ 153 h 544"/>
                <a:gd name="T60" fmla="*/ 688 w 703"/>
                <a:gd name="T61" fmla="*/ 156 h 544"/>
                <a:gd name="T62" fmla="*/ 688 w 703"/>
                <a:gd name="T63" fmla="*/ 158 h 544"/>
                <a:gd name="T64" fmla="*/ 171 w 703"/>
                <a:gd name="T65" fmla="*/ 544 h 544"/>
                <a:gd name="T66" fmla="*/ 0 w 703"/>
                <a:gd name="T67" fmla="*/ 544 h 544"/>
                <a:gd name="T68" fmla="*/ 57 w 703"/>
                <a:gd name="T69" fmla="*/ 404 h 544"/>
                <a:gd name="T70" fmla="*/ 57 w 703"/>
                <a:gd name="T71" fmla="*/ 40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3" h="544">
                  <a:moveTo>
                    <a:pt x="57" y="404"/>
                  </a:moveTo>
                  <a:lnTo>
                    <a:pt x="547" y="12"/>
                  </a:lnTo>
                  <a:lnTo>
                    <a:pt x="549" y="10"/>
                  </a:lnTo>
                  <a:lnTo>
                    <a:pt x="561" y="6"/>
                  </a:lnTo>
                  <a:lnTo>
                    <a:pt x="568" y="4"/>
                  </a:lnTo>
                  <a:lnTo>
                    <a:pt x="576" y="2"/>
                  </a:lnTo>
                  <a:lnTo>
                    <a:pt x="585" y="2"/>
                  </a:lnTo>
                  <a:lnTo>
                    <a:pt x="597" y="2"/>
                  </a:lnTo>
                  <a:lnTo>
                    <a:pt x="606" y="0"/>
                  </a:lnTo>
                  <a:lnTo>
                    <a:pt x="618" y="2"/>
                  </a:lnTo>
                  <a:lnTo>
                    <a:pt x="629" y="6"/>
                  </a:lnTo>
                  <a:lnTo>
                    <a:pt x="642" y="10"/>
                  </a:lnTo>
                  <a:lnTo>
                    <a:pt x="652" y="16"/>
                  </a:lnTo>
                  <a:lnTo>
                    <a:pt x="663" y="27"/>
                  </a:lnTo>
                  <a:lnTo>
                    <a:pt x="667" y="31"/>
                  </a:lnTo>
                  <a:lnTo>
                    <a:pt x="673" y="38"/>
                  </a:lnTo>
                  <a:lnTo>
                    <a:pt x="677" y="46"/>
                  </a:lnTo>
                  <a:lnTo>
                    <a:pt x="682" y="54"/>
                  </a:lnTo>
                  <a:lnTo>
                    <a:pt x="686" y="59"/>
                  </a:lnTo>
                  <a:lnTo>
                    <a:pt x="688" y="67"/>
                  </a:lnTo>
                  <a:lnTo>
                    <a:pt x="692" y="75"/>
                  </a:lnTo>
                  <a:lnTo>
                    <a:pt x="696" y="82"/>
                  </a:lnTo>
                  <a:lnTo>
                    <a:pt x="697" y="92"/>
                  </a:lnTo>
                  <a:lnTo>
                    <a:pt x="701" y="105"/>
                  </a:lnTo>
                  <a:lnTo>
                    <a:pt x="703" y="114"/>
                  </a:lnTo>
                  <a:lnTo>
                    <a:pt x="703" y="122"/>
                  </a:lnTo>
                  <a:lnTo>
                    <a:pt x="703" y="130"/>
                  </a:lnTo>
                  <a:lnTo>
                    <a:pt x="703" y="137"/>
                  </a:lnTo>
                  <a:lnTo>
                    <a:pt x="697" y="147"/>
                  </a:lnTo>
                  <a:lnTo>
                    <a:pt x="694" y="153"/>
                  </a:lnTo>
                  <a:lnTo>
                    <a:pt x="688" y="156"/>
                  </a:lnTo>
                  <a:lnTo>
                    <a:pt x="688" y="158"/>
                  </a:lnTo>
                  <a:lnTo>
                    <a:pt x="171" y="544"/>
                  </a:lnTo>
                  <a:lnTo>
                    <a:pt x="0" y="544"/>
                  </a:lnTo>
                  <a:lnTo>
                    <a:pt x="57" y="404"/>
                  </a:lnTo>
                  <a:lnTo>
                    <a:pt x="57" y="404"/>
                  </a:lnTo>
                  <a:close/>
                </a:path>
              </a:pathLst>
            </a:custGeom>
            <a:solidFill>
              <a:srgbClr val="666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5337646" y="3023467"/>
            <a:ext cx="1071563" cy="1019176"/>
            <a:chOff x="1202804" y="2797919"/>
            <a:chExt cx="1071563" cy="1019176"/>
          </a:xfrm>
        </p:grpSpPr>
        <p:sp>
          <p:nvSpPr>
            <p:cNvPr id="42" name="Freeform 13"/>
            <p:cNvSpPr>
              <a:spLocks/>
            </p:cNvSpPr>
            <p:nvPr/>
          </p:nvSpPr>
          <p:spPr bwMode="auto">
            <a:xfrm>
              <a:off x="1202804" y="3244007"/>
              <a:ext cx="638175" cy="200025"/>
            </a:xfrm>
            <a:custGeom>
              <a:avLst/>
              <a:gdLst>
                <a:gd name="T0" fmla="*/ 503 w 804"/>
                <a:gd name="T1" fmla="*/ 251 h 251"/>
                <a:gd name="T2" fmla="*/ 0 w 804"/>
                <a:gd name="T3" fmla="*/ 225 h 251"/>
                <a:gd name="T4" fmla="*/ 188 w 804"/>
                <a:gd name="T5" fmla="*/ 48 h 251"/>
                <a:gd name="T6" fmla="*/ 804 w 804"/>
                <a:gd name="T7" fmla="*/ 0 h 251"/>
                <a:gd name="T8" fmla="*/ 503 w 804"/>
                <a:gd name="T9" fmla="*/ 251 h 251"/>
                <a:gd name="T10" fmla="*/ 503 w 804"/>
                <a:gd name="T11" fmla="*/ 251 h 251"/>
              </a:gdLst>
              <a:ahLst/>
              <a:cxnLst>
                <a:cxn ang="0">
                  <a:pos x="T0" y="T1"/>
                </a:cxn>
                <a:cxn ang="0">
                  <a:pos x="T2" y="T3"/>
                </a:cxn>
                <a:cxn ang="0">
                  <a:pos x="T4" y="T5"/>
                </a:cxn>
                <a:cxn ang="0">
                  <a:pos x="T6" y="T7"/>
                </a:cxn>
                <a:cxn ang="0">
                  <a:pos x="T8" y="T9"/>
                </a:cxn>
                <a:cxn ang="0">
                  <a:pos x="T10" y="T11"/>
                </a:cxn>
              </a:cxnLst>
              <a:rect l="0" t="0" r="r" b="b"/>
              <a:pathLst>
                <a:path w="804" h="251">
                  <a:moveTo>
                    <a:pt x="503" y="251"/>
                  </a:moveTo>
                  <a:lnTo>
                    <a:pt x="0" y="225"/>
                  </a:lnTo>
                  <a:lnTo>
                    <a:pt x="188" y="48"/>
                  </a:lnTo>
                  <a:lnTo>
                    <a:pt x="804" y="0"/>
                  </a:lnTo>
                  <a:lnTo>
                    <a:pt x="503" y="251"/>
                  </a:lnTo>
                  <a:lnTo>
                    <a:pt x="503" y="251"/>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0"/>
            <p:cNvSpPr>
              <a:spLocks/>
            </p:cNvSpPr>
            <p:nvPr/>
          </p:nvSpPr>
          <p:spPr bwMode="auto">
            <a:xfrm>
              <a:off x="1275829" y="2797919"/>
              <a:ext cx="998537" cy="519113"/>
            </a:xfrm>
            <a:custGeom>
              <a:avLst/>
              <a:gdLst>
                <a:gd name="T0" fmla="*/ 1209 w 1258"/>
                <a:gd name="T1" fmla="*/ 655 h 655"/>
                <a:gd name="T2" fmla="*/ 388 w 1258"/>
                <a:gd name="T3" fmla="*/ 430 h 655"/>
                <a:gd name="T4" fmla="*/ 354 w 1258"/>
                <a:gd name="T5" fmla="*/ 493 h 655"/>
                <a:gd name="T6" fmla="*/ 260 w 1258"/>
                <a:gd name="T7" fmla="*/ 430 h 655"/>
                <a:gd name="T8" fmla="*/ 0 w 1258"/>
                <a:gd name="T9" fmla="*/ 52 h 655"/>
                <a:gd name="T10" fmla="*/ 327 w 1258"/>
                <a:gd name="T11" fmla="*/ 0 h 655"/>
                <a:gd name="T12" fmla="*/ 471 w 1258"/>
                <a:gd name="T13" fmla="*/ 114 h 655"/>
                <a:gd name="T14" fmla="*/ 637 w 1258"/>
                <a:gd name="T15" fmla="*/ 388 h 655"/>
                <a:gd name="T16" fmla="*/ 905 w 1258"/>
                <a:gd name="T17" fmla="*/ 322 h 655"/>
                <a:gd name="T18" fmla="*/ 1258 w 1258"/>
                <a:gd name="T19" fmla="*/ 90 h 655"/>
                <a:gd name="T20" fmla="*/ 1209 w 1258"/>
                <a:gd name="T21" fmla="*/ 655 h 655"/>
                <a:gd name="T22" fmla="*/ 1209 w 1258"/>
                <a:gd name="T23" fmla="*/ 65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655">
                  <a:moveTo>
                    <a:pt x="1209" y="655"/>
                  </a:moveTo>
                  <a:lnTo>
                    <a:pt x="388" y="430"/>
                  </a:lnTo>
                  <a:lnTo>
                    <a:pt x="354" y="493"/>
                  </a:lnTo>
                  <a:lnTo>
                    <a:pt x="260" y="430"/>
                  </a:lnTo>
                  <a:lnTo>
                    <a:pt x="0" y="52"/>
                  </a:lnTo>
                  <a:lnTo>
                    <a:pt x="327" y="0"/>
                  </a:lnTo>
                  <a:lnTo>
                    <a:pt x="471" y="114"/>
                  </a:lnTo>
                  <a:lnTo>
                    <a:pt x="637" y="388"/>
                  </a:lnTo>
                  <a:lnTo>
                    <a:pt x="905" y="322"/>
                  </a:lnTo>
                  <a:lnTo>
                    <a:pt x="1258" y="90"/>
                  </a:lnTo>
                  <a:lnTo>
                    <a:pt x="1209" y="655"/>
                  </a:lnTo>
                  <a:lnTo>
                    <a:pt x="1209" y="655"/>
                  </a:lnTo>
                  <a:close/>
                </a:path>
              </a:pathLst>
            </a:custGeom>
            <a:solidFill>
              <a:srgbClr val="47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4"/>
            <p:cNvSpPr>
              <a:spLocks/>
            </p:cNvSpPr>
            <p:nvPr/>
          </p:nvSpPr>
          <p:spPr bwMode="auto">
            <a:xfrm>
              <a:off x="1425054" y="3137644"/>
              <a:ext cx="849312" cy="542925"/>
            </a:xfrm>
            <a:custGeom>
              <a:avLst/>
              <a:gdLst>
                <a:gd name="T0" fmla="*/ 1068 w 1070"/>
                <a:gd name="T1" fmla="*/ 0 h 685"/>
                <a:gd name="T2" fmla="*/ 1070 w 1070"/>
                <a:gd name="T3" fmla="*/ 287 h 685"/>
                <a:gd name="T4" fmla="*/ 994 w 1070"/>
                <a:gd name="T5" fmla="*/ 331 h 685"/>
                <a:gd name="T6" fmla="*/ 806 w 1070"/>
                <a:gd name="T7" fmla="*/ 447 h 685"/>
                <a:gd name="T8" fmla="*/ 348 w 1070"/>
                <a:gd name="T9" fmla="*/ 685 h 685"/>
                <a:gd name="T10" fmla="*/ 120 w 1070"/>
                <a:gd name="T11" fmla="*/ 676 h 685"/>
                <a:gd name="T12" fmla="*/ 0 w 1070"/>
                <a:gd name="T13" fmla="*/ 567 h 685"/>
                <a:gd name="T14" fmla="*/ 285 w 1070"/>
                <a:gd name="T15" fmla="*/ 327 h 685"/>
                <a:gd name="T16" fmla="*/ 72 w 1070"/>
                <a:gd name="T17" fmla="*/ 2 h 685"/>
                <a:gd name="T18" fmla="*/ 1068 w 1070"/>
                <a:gd name="T19" fmla="*/ 0 h 685"/>
                <a:gd name="T20" fmla="*/ 1068 w 1070"/>
                <a:gd name="T21"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0" h="685">
                  <a:moveTo>
                    <a:pt x="1068" y="0"/>
                  </a:moveTo>
                  <a:lnTo>
                    <a:pt x="1070" y="287"/>
                  </a:lnTo>
                  <a:lnTo>
                    <a:pt x="994" y="331"/>
                  </a:lnTo>
                  <a:lnTo>
                    <a:pt x="806" y="447"/>
                  </a:lnTo>
                  <a:lnTo>
                    <a:pt x="348" y="685"/>
                  </a:lnTo>
                  <a:lnTo>
                    <a:pt x="120" y="676"/>
                  </a:lnTo>
                  <a:lnTo>
                    <a:pt x="0" y="567"/>
                  </a:lnTo>
                  <a:lnTo>
                    <a:pt x="285" y="327"/>
                  </a:lnTo>
                  <a:lnTo>
                    <a:pt x="72" y="2"/>
                  </a:lnTo>
                  <a:lnTo>
                    <a:pt x="1068" y="0"/>
                  </a:lnTo>
                  <a:lnTo>
                    <a:pt x="1068" y="0"/>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2"/>
            <p:cNvSpPr>
              <a:spLocks/>
            </p:cNvSpPr>
            <p:nvPr/>
          </p:nvSpPr>
          <p:spPr bwMode="auto">
            <a:xfrm>
              <a:off x="1567929" y="2888407"/>
              <a:ext cx="428625" cy="382588"/>
            </a:xfrm>
            <a:custGeom>
              <a:avLst/>
              <a:gdLst>
                <a:gd name="T0" fmla="*/ 256 w 539"/>
                <a:gd name="T1" fmla="*/ 484 h 484"/>
                <a:gd name="T2" fmla="*/ 19 w 539"/>
                <a:gd name="T3" fmla="*/ 316 h 484"/>
                <a:gd name="T4" fmla="*/ 0 w 539"/>
                <a:gd name="T5" fmla="*/ 255 h 484"/>
                <a:gd name="T6" fmla="*/ 102 w 539"/>
                <a:gd name="T7" fmla="*/ 0 h 484"/>
                <a:gd name="T8" fmla="*/ 370 w 539"/>
                <a:gd name="T9" fmla="*/ 210 h 484"/>
                <a:gd name="T10" fmla="*/ 539 w 539"/>
                <a:gd name="T11" fmla="*/ 210 h 484"/>
                <a:gd name="T12" fmla="*/ 486 w 539"/>
                <a:gd name="T13" fmla="*/ 314 h 484"/>
                <a:gd name="T14" fmla="*/ 256 w 539"/>
                <a:gd name="T15" fmla="*/ 484 h 484"/>
                <a:gd name="T16" fmla="*/ 256 w 539"/>
                <a:gd name="T17" fmla="*/ 48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484">
                  <a:moveTo>
                    <a:pt x="256" y="484"/>
                  </a:moveTo>
                  <a:lnTo>
                    <a:pt x="19" y="316"/>
                  </a:lnTo>
                  <a:lnTo>
                    <a:pt x="0" y="255"/>
                  </a:lnTo>
                  <a:lnTo>
                    <a:pt x="102" y="0"/>
                  </a:lnTo>
                  <a:lnTo>
                    <a:pt x="370" y="210"/>
                  </a:lnTo>
                  <a:lnTo>
                    <a:pt x="539" y="210"/>
                  </a:lnTo>
                  <a:lnTo>
                    <a:pt x="486" y="314"/>
                  </a:lnTo>
                  <a:lnTo>
                    <a:pt x="256" y="484"/>
                  </a:lnTo>
                  <a:lnTo>
                    <a:pt x="256" y="484"/>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3"/>
            <p:cNvSpPr>
              <a:spLocks/>
            </p:cNvSpPr>
            <p:nvPr/>
          </p:nvSpPr>
          <p:spPr bwMode="auto">
            <a:xfrm>
              <a:off x="2153717" y="2867769"/>
              <a:ext cx="120650" cy="269875"/>
            </a:xfrm>
            <a:custGeom>
              <a:avLst/>
              <a:gdLst>
                <a:gd name="T0" fmla="*/ 46 w 152"/>
                <a:gd name="T1" fmla="*/ 338 h 338"/>
                <a:gd name="T2" fmla="*/ 150 w 152"/>
                <a:gd name="T3" fmla="*/ 336 h 338"/>
                <a:gd name="T4" fmla="*/ 152 w 152"/>
                <a:gd name="T5" fmla="*/ 0 h 338"/>
                <a:gd name="T6" fmla="*/ 72 w 152"/>
                <a:gd name="T7" fmla="*/ 59 h 338"/>
                <a:gd name="T8" fmla="*/ 80 w 152"/>
                <a:gd name="T9" fmla="*/ 135 h 338"/>
                <a:gd name="T10" fmla="*/ 0 w 152"/>
                <a:gd name="T11" fmla="*/ 222 h 338"/>
                <a:gd name="T12" fmla="*/ 46 w 152"/>
                <a:gd name="T13" fmla="*/ 338 h 338"/>
                <a:gd name="T14" fmla="*/ 46 w 152"/>
                <a:gd name="T15" fmla="*/ 338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338">
                  <a:moveTo>
                    <a:pt x="46" y="338"/>
                  </a:moveTo>
                  <a:lnTo>
                    <a:pt x="150" y="336"/>
                  </a:lnTo>
                  <a:lnTo>
                    <a:pt x="152" y="0"/>
                  </a:lnTo>
                  <a:lnTo>
                    <a:pt x="72" y="59"/>
                  </a:lnTo>
                  <a:lnTo>
                    <a:pt x="80" y="135"/>
                  </a:lnTo>
                  <a:lnTo>
                    <a:pt x="0" y="222"/>
                  </a:lnTo>
                  <a:lnTo>
                    <a:pt x="46" y="338"/>
                  </a:lnTo>
                  <a:lnTo>
                    <a:pt x="46" y="338"/>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4"/>
            <p:cNvSpPr>
              <a:spLocks/>
            </p:cNvSpPr>
            <p:nvPr/>
          </p:nvSpPr>
          <p:spPr bwMode="auto">
            <a:xfrm>
              <a:off x="2104504" y="3137644"/>
              <a:ext cx="169862" cy="269875"/>
            </a:xfrm>
            <a:custGeom>
              <a:avLst/>
              <a:gdLst>
                <a:gd name="T0" fmla="*/ 211 w 213"/>
                <a:gd name="T1" fmla="*/ 0 h 341"/>
                <a:gd name="T2" fmla="*/ 213 w 213"/>
                <a:gd name="T3" fmla="*/ 341 h 341"/>
                <a:gd name="T4" fmla="*/ 133 w 213"/>
                <a:gd name="T5" fmla="*/ 327 h 341"/>
                <a:gd name="T6" fmla="*/ 0 w 213"/>
                <a:gd name="T7" fmla="*/ 196 h 341"/>
                <a:gd name="T8" fmla="*/ 135 w 213"/>
                <a:gd name="T9" fmla="*/ 69 h 341"/>
                <a:gd name="T10" fmla="*/ 107 w 213"/>
                <a:gd name="T11" fmla="*/ 0 h 341"/>
                <a:gd name="T12" fmla="*/ 211 w 213"/>
                <a:gd name="T13" fmla="*/ 0 h 341"/>
                <a:gd name="T14" fmla="*/ 211 w 213"/>
                <a:gd name="T15" fmla="*/ 0 h 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41">
                  <a:moveTo>
                    <a:pt x="211" y="0"/>
                  </a:moveTo>
                  <a:lnTo>
                    <a:pt x="213" y="341"/>
                  </a:lnTo>
                  <a:lnTo>
                    <a:pt x="133" y="327"/>
                  </a:lnTo>
                  <a:lnTo>
                    <a:pt x="0" y="196"/>
                  </a:lnTo>
                  <a:lnTo>
                    <a:pt x="135" y="69"/>
                  </a:lnTo>
                  <a:lnTo>
                    <a:pt x="107" y="0"/>
                  </a:lnTo>
                  <a:lnTo>
                    <a:pt x="211" y="0"/>
                  </a:lnTo>
                  <a:lnTo>
                    <a:pt x="211" y="0"/>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5"/>
            <p:cNvSpPr>
              <a:spLocks/>
            </p:cNvSpPr>
            <p:nvPr/>
          </p:nvSpPr>
          <p:spPr bwMode="auto">
            <a:xfrm>
              <a:off x="1582217" y="3136057"/>
              <a:ext cx="373062" cy="384175"/>
            </a:xfrm>
            <a:custGeom>
              <a:avLst/>
              <a:gdLst>
                <a:gd name="T0" fmla="*/ 0 w 469"/>
                <a:gd name="T1" fmla="*/ 4 h 485"/>
                <a:gd name="T2" fmla="*/ 114 w 469"/>
                <a:gd name="T3" fmla="*/ 135 h 485"/>
                <a:gd name="T4" fmla="*/ 17 w 469"/>
                <a:gd name="T5" fmla="*/ 231 h 485"/>
                <a:gd name="T6" fmla="*/ 197 w 469"/>
                <a:gd name="T7" fmla="*/ 485 h 485"/>
                <a:gd name="T8" fmla="*/ 374 w 469"/>
                <a:gd name="T9" fmla="*/ 383 h 485"/>
                <a:gd name="T10" fmla="*/ 368 w 469"/>
                <a:gd name="T11" fmla="*/ 187 h 485"/>
                <a:gd name="T12" fmla="*/ 437 w 469"/>
                <a:gd name="T13" fmla="*/ 111 h 485"/>
                <a:gd name="T14" fmla="*/ 469 w 469"/>
                <a:gd name="T15" fmla="*/ 0 h 485"/>
                <a:gd name="T16" fmla="*/ 0 w 469"/>
                <a:gd name="T17" fmla="*/ 4 h 485"/>
                <a:gd name="T18" fmla="*/ 0 w 469"/>
                <a:gd name="T19" fmla="*/ 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9" h="485">
                  <a:moveTo>
                    <a:pt x="0" y="4"/>
                  </a:moveTo>
                  <a:lnTo>
                    <a:pt x="114" y="135"/>
                  </a:lnTo>
                  <a:lnTo>
                    <a:pt x="17" y="231"/>
                  </a:lnTo>
                  <a:lnTo>
                    <a:pt x="197" y="485"/>
                  </a:lnTo>
                  <a:lnTo>
                    <a:pt x="374" y="383"/>
                  </a:lnTo>
                  <a:lnTo>
                    <a:pt x="368" y="187"/>
                  </a:lnTo>
                  <a:lnTo>
                    <a:pt x="437" y="111"/>
                  </a:lnTo>
                  <a:lnTo>
                    <a:pt x="469" y="0"/>
                  </a:lnTo>
                  <a:lnTo>
                    <a:pt x="0" y="4"/>
                  </a:lnTo>
                  <a:lnTo>
                    <a:pt x="0" y="4"/>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8"/>
            <p:cNvSpPr>
              <a:spLocks/>
            </p:cNvSpPr>
            <p:nvPr/>
          </p:nvSpPr>
          <p:spPr bwMode="auto">
            <a:xfrm>
              <a:off x="1826692" y="3390057"/>
              <a:ext cx="363537" cy="427038"/>
            </a:xfrm>
            <a:custGeom>
              <a:avLst/>
              <a:gdLst>
                <a:gd name="T0" fmla="*/ 0 w 458"/>
                <a:gd name="T1" fmla="*/ 192 h 536"/>
                <a:gd name="T2" fmla="*/ 387 w 458"/>
                <a:gd name="T3" fmla="*/ 536 h 536"/>
                <a:gd name="T4" fmla="*/ 458 w 458"/>
                <a:gd name="T5" fmla="*/ 329 h 536"/>
                <a:gd name="T6" fmla="*/ 268 w 458"/>
                <a:gd name="T7" fmla="*/ 0 h 536"/>
                <a:gd name="T8" fmla="*/ 0 w 458"/>
                <a:gd name="T9" fmla="*/ 192 h 536"/>
                <a:gd name="T10" fmla="*/ 0 w 458"/>
                <a:gd name="T11" fmla="*/ 192 h 536"/>
              </a:gdLst>
              <a:ahLst/>
              <a:cxnLst>
                <a:cxn ang="0">
                  <a:pos x="T0" y="T1"/>
                </a:cxn>
                <a:cxn ang="0">
                  <a:pos x="T2" y="T3"/>
                </a:cxn>
                <a:cxn ang="0">
                  <a:pos x="T4" y="T5"/>
                </a:cxn>
                <a:cxn ang="0">
                  <a:pos x="T6" y="T7"/>
                </a:cxn>
                <a:cxn ang="0">
                  <a:pos x="T8" y="T9"/>
                </a:cxn>
                <a:cxn ang="0">
                  <a:pos x="T10" y="T11"/>
                </a:cxn>
              </a:cxnLst>
              <a:rect l="0" t="0" r="r" b="b"/>
              <a:pathLst>
                <a:path w="458" h="536">
                  <a:moveTo>
                    <a:pt x="0" y="192"/>
                  </a:moveTo>
                  <a:lnTo>
                    <a:pt x="387" y="536"/>
                  </a:lnTo>
                  <a:lnTo>
                    <a:pt x="458" y="329"/>
                  </a:lnTo>
                  <a:lnTo>
                    <a:pt x="268" y="0"/>
                  </a:lnTo>
                  <a:lnTo>
                    <a:pt x="0" y="192"/>
                  </a:lnTo>
                  <a:lnTo>
                    <a:pt x="0" y="192"/>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2"/>
            <p:cNvSpPr>
              <a:spLocks/>
            </p:cNvSpPr>
            <p:nvPr/>
          </p:nvSpPr>
          <p:spPr bwMode="auto">
            <a:xfrm>
              <a:off x="1332979" y="3586907"/>
              <a:ext cx="366712" cy="141288"/>
            </a:xfrm>
            <a:custGeom>
              <a:avLst/>
              <a:gdLst>
                <a:gd name="T0" fmla="*/ 464 w 464"/>
                <a:gd name="T1" fmla="*/ 118 h 177"/>
                <a:gd name="T2" fmla="*/ 289 w 464"/>
                <a:gd name="T3" fmla="*/ 177 h 177"/>
                <a:gd name="T4" fmla="*/ 0 w 464"/>
                <a:gd name="T5" fmla="*/ 97 h 177"/>
                <a:gd name="T6" fmla="*/ 116 w 464"/>
                <a:gd name="T7" fmla="*/ 0 h 177"/>
                <a:gd name="T8" fmla="*/ 464 w 464"/>
                <a:gd name="T9" fmla="*/ 118 h 177"/>
                <a:gd name="T10" fmla="*/ 464 w 464"/>
                <a:gd name="T11" fmla="*/ 118 h 177"/>
              </a:gdLst>
              <a:ahLst/>
              <a:cxnLst>
                <a:cxn ang="0">
                  <a:pos x="T0" y="T1"/>
                </a:cxn>
                <a:cxn ang="0">
                  <a:pos x="T2" y="T3"/>
                </a:cxn>
                <a:cxn ang="0">
                  <a:pos x="T4" y="T5"/>
                </a:cxn>
                <a:cxn ang="0">
                  <a:pos x="T6" y="T7"/>
                </a:cxn>
                <a:cxn ang="0">
                  <a:pos x="T8" y="T9"/>
                </a:cxn>
                <a:cxn ang="0">
                  <a:pos x="T10" y="T11"/>
                </a:cxn>
              </a:cxnLst>
              <a:rect l="0" t="0" r="r" b="b"/>
              <a:pathLst>
                <a:path w="464" h="177">
                  <a:moveTo>
                    <a:pt x="464" y="118"/>
                  </a:moveTo>
                  <a:lnTo>
                    <a:pt x="289" y="177"/>
                  </a:lnTo>
                  <a:lnTo>
                    <a:pt x="0" y="97"/>
                  </a:lnTo>
                  <a:lnTo>
                    <a:pt x="116" y="0"/>
                  </a:lnTo>
                  <a:lnTo>
                    <a:pt x="464" y="118"/>
                  </a:lnTo>
                  <a:lnTo>
                    <a:pt x="464" y="118"/>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p:cNvGrpSpPr/>
          <p:nvPr/>
        </p:nvGrpSpPr>
        <p:grpSpPr>
          <a:xfrm>
            <a:off x="539552" y="229166"/>
            <a:ext cx="2592288" cy="542384"/>
            <a:chOff x="3163939" y="25489"/>
            <a:chExt cx="2592288" cy="542384"/>
          </a:xfrm>
        </p:grpSpPr>
        <p:sp>
          <p:nvSpPr>
            <p:cNvPr id="55" name="椭圆 54"/>
            <p:cNvSpPr/>
            <p:nvPr/>
          </p:nvSpPr>
          <p:spPr>
            <a:xfrm>
              <a:off x="3163939" y="25489"/>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2</a:t>
              </a:r>
              <a:endParaRPr lang="zh-CN" altLang="en-US" sz="2400" dirty="0"/>
            </a:p>
          </p:txBody>
        </p:sp>
        <p:sp>
          <p:nvSpPr>
            <p:cNvPr id="56" name="TextBox 55"/>
            <p:cNvSpPr txBox="1"/>
            <p:nvPr/>
          </p:nvSpPr>
          <p:spPr>
            <a:xfrm>
              <a:off x="3917234" y="44653"/>
              <a:ext cx="1838993" cy="523220"/>
            </a:xfrm>
            <a:prstGeom prst="rect">
              <a:avLst/>
            </a:prstGeom>
            <a:noFill/>
          </p:spPr>
          <p:txBody>
            <a:bodyPr wrap="square" rtlCol="0">
              <a:spAutoFit/>
            </a:bodyPr>
            <a:lstStyle/>
            <a:p>
              <a:r>
                <a:rPr lang="zh-CN" altLang="en-US" sz="2800" b="1" dirty="0">
                  <a:latin typeface="+mj-ea"/>
                  <a:ea typeface="+mj-ea"/>
                </a:rPr>
                <a:t>概念</a:t>
              </a:r>
              <a:r>
                <a:rPr lang="zh-CN" altLang="en-US" sz="2800" b="1" dirty="0" smtClean="0">
                  <a:latin typeface="+mj-ea"/>
                  <a:ea typeface="+mj-ea"/>
                </a:rPr>
                <a:t>模型</a:t>
              </a:r>
              <a:endParaRPr lang="zh-CN" altLang="en-US" sz="2800" b="1" dirty="0">
                <a:latin typeface="+mj-ea"/>
                <a:ea typeface="+mj-ea"/>
              </a:endParaRPr>
            </a:p>
          </p:txBody>
        </p:sp>
      </p:grpSp>
    </p:spTree>
    <p:extLst>
      <p:ext uri="{BB962C8B-B14F-4D97-AF65-F5344CB8AC3E}">
        <p14:creationId xmlns:p14="http://schemas.microsoft.com/office/powerpoint/2010/main" val="55068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629864" y="1507599"/>
            <a:ext cx="6406632" cy="992143"/>
            <a:chOff x="2267744" y="2787774"/>
            <a:chExt cx="6406632" cy="992143"/>
          </a:xfrm>
        </p:grpSpPr>
        <p:sp>
          <p:nvSpPr>
            <p:cNvPr id="5" name="矩形标注 4"/>
            <p:cNvSpPr/>
            <p:nvPr/>
          </p:nvSpPr>
          <p:spPr>
            <a:xfrm>
              <a:off x="3102060" y="3203853"/>
              <a:ext cx="5203972" cy="576064"/>
            </a:xfrm>
            <a:prstGeom prst="wedgeRectCallout">
              <a:avLst>
                <a:gd name="adj1" fmla="val -51204"/>
                <a:gd name="adj2" fmla="val -83533"/>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TextBox 18"/>
            <p:cNvSpPr txBox="1"/>
            <p:nvPr/>
          </p:nvSpPr>
          <p:spPr>
            <a:xfrm>
              <a:off x="2733716" y="3291830"/>
              <a:ext cx="5940660" cy="400110"/>
            </a:xfrm>
            <a:prstGeom prst="rect">
              <a:avLst/>
            </a:prstGeom>
            <a:noFill/>
          </p:spPr>
          <p:txBody>
            <a:bodyPr wrap="square" rtlCol="0">
              <a:spAutoFit/>
            </a:bodyPr>
            <a:lstStyle/>
            <a:p>
              <a:pPr algn="ct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20150023,18</a:t>
              </a:r>
              <a:r>
                <a:rPr lang="zh-CN" altLang="en-US" sz="2000" b="1" dirty="0" smtClean="0">
                  <a:latin typeface="幼圆" pitchFamily="49" charset="-122"/>
                  <a:ea typeface="幼圆" pitchFamily="49" charset="-122"/>
                </a:rPr>
                <a:t>，男，</a:t>
              </a:r>
              <a:r>
                <a:rPr lang="en-US" altLang="zh-CN" sz="2000" b="1" dirty="0" smtClean="0">
                  <a:latin typeface="幼圆" pitchFamily="49" charset="-122"/>
                  <a:ea typeface="幼圆" pitchFamily="49" charset="-122"/>
                </a:rPr>
                <a:t>65</a:t>
              </a:r>
              <a:r>
                <a:rPr lang="zh-CN" altLang="en-US" sz="2000" b="1" dirty="0" smtClean="0">
                  <a:latin typeface="幼圆" pitchFamily="49" charset="-122"/>
                  <a:ea typeface="幼圆" pitchFamily="49" charset="-122"/>
                </a:rPr>
                <a:t>，数据库，</a:t>
              </a:r>
              <a:r>
                <a:rPr lang="en-US" altLang="zh-CN" sz="2000" b="1" dirty="0" smtClean="0">
                  <a:latin typeface="幼圆" pitchFamily="49" charset="-122"/>
                  <a:ea typeface="幼圆" pitchFamily="49" charset="-122"/>
                </a:rPr>
                <a:t>cx25, 4</a:t>
              </a:r>
              <a:r>
                <a:rPr lang="zh-CN" altLang="en-US"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21" name="矩形 20"/>
            <p:cNvSpPr/>
            <p:nvPr/>
          </p:nvSpPr>
          <p:spPr>
            <a:xfrm>
              <a:off x="2267744" y="2787774"/>
              <a:ext cx="958917" cy="400110"/>
            </a:xfrm>
            <a:prstGeom prst="rect">
              <a:avLst/>
            </a:prstGeom>
          </p:spPr>
          <p:txBody>
            <a:bodyPr wrap="none">
              <a:spAutoFit/>
            </a:bodyPr>
            <a:lstStyle/>
            <a:p>
              <a:r>
                <a:rPr lang="zh-CN" altLang="en-US" sz="2000" b="1" dirty="0" smtClean="0">
                  <a:solidFill>
                    <a:srgbClr val="000000"/>
                  </a:solidFill>
                  <a:latin typeface="幼圆" pitchFamily="49" charset="-122"/>
                  <a:ea typeface="幼圆" pitchFamily="49" charset="-122"/>
                </a:rPr>
                <a:t>例如：</a:t>
              </a:r>
              <a:endParaRPr lang="zh-CN" altLang="en-US" dirty="0"/>
            </a:p>
          </p:txBody>
        </p:sp>
      </p:grpSp>
      <p:grpSp>
        <p:nvGrpSpPr>
          <p:cNvPr id="13" name="组合 12"/>
          <p:cNvGrpSpPr/>
          <p:nvPr/>
        </p:nvGrpSpPr>
        <p:grpSpPr>
          <a:xfrm>
            <a:off x="1308795" y="3446630"/>
            <a:ext cx="1671637" cy="468313"/>
            <a:chOff x="899592" y="2669332"/>
            <a:chExt cx="1671637" cy="468313"/>
          </a:xfrm>
        </p:grpSpPr>
        <p:sp>
          <p:nvSpPr>
            <p:cNvPr id="14" name="Freeform 17"/>
            <p:cNvSpPr>
              <a:spLocks/>
            </p:cNvSpPr>
            <p:nvPr/>
          </p:nvSpPr>
          <p:spPr bwMode="auto">
            <a:xfrm>
              <a:off x="1166292" y="2747119"/>
              <a:ext cx="1293812" cy="336550"/>
            </a:xfrm>
            <a:custGeom>
              <a:avLst/>
              <a:gdLst>
                <a:gd name="T0" fmla="*/ 1631 w 1631"/>
                <a:gd name="T1" fmla="*/ 0 h 425"/>
                <a:gd name="T2" fmla="*/ 321 w 1631"/>
                <a:gd name="T3" fmla="*/ 2 h 425"/>
                <a:gd name="T4" fmla="*/ 21 w 1631"/>
                <a:gd name="T5" fmla="*/ 69 h 425"/>
                <a:gd name="T6" fmla="*/ 0 w 1631"/>
                <a:gd name="T7" fmla="*/ 213 h 425"/>
                <a:gd name="T8" fmla="*/ 979 w 1631"/>
                <a:gd name="T9" fmla="*/ 425 h 425"/>
                <a:gd name="T10" fmla="*/ 1631 w 1631"/>
                <a:gd name="T11" fmla="*/ 0 h 425"/>
                <a:gd name="T12" fmla="*/ 1631 w 1631"/>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1631" h="425">
                  <a:moveTo>
                    <a:pt x="1631" y="0"/>
                  </a:moveTo>
                  <a:lnTo>
                    <a:pt x="321" y="2"/>
                  </a:lnTo>
                  <a:lnTo>
                    <a:pt x="21" y="69"/>
                  </a:lnTo>
                  <a:lnTo>
                    <a:pt x="0" y="213"/>
                  </a:lnTo>
                  <a:lnTo>
                    <a:pt x="979" y="425"/>
                  </a:lnTo>
                  <a:lnTo>
                    <a:pt x="1631" y="0"/>
                  </a:lnTo>
                  <a:lnTo>
                    <a:pt x="1631" y="0"/>
                  </a:lnTo>
                  <a:close/>
                </a:path>
              </a:pathLst>
            </a:custGeom>
            <a:solidFill>
              <a:srgbClr val="757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1679054" y="2748707"/>
              <a:ext cx="609600" cy="365125"/>
            </a:xfrm>
            <a:custGeom>
              <a:avLst/>
              <a:gdLst>
                <a:gd name="T0" fmla="*/ 753 w 768"/>
                <a:gd name="T1" fmla="*/ 0 h 461"/>
                <a:gd name="T2" fmla="*/ 753 w 768"/>
                <a:gd name="T3" fmla="*/ 147 h 461"/>
                <a:gd name="T4" fmla="*/ 768 w 768"/>
                <a:gd name="T5" fmla="*/ 461 h 461"/>
                <a:gd name="T6" fmla="*/ 766 w 768"/>
                <a:gd name="T7" fmla="*/ 459 h 461"/>
                <a:gd name="T8" fmla="*/ 762 w 768"/>
                <a:gd name="T9" fmla="*/ 459 h 461"/>
                <a:gd name="T10" fmla="*/ 757 w 768"/>
                <a:gd name="T11" fmla="*/ 459 h 461"/>
                <a:gd name="T12" fmla="*/ 749 w 768"/>
                <a:gd name="T13" fmla="*/ 459 h 461"/>
                <a:gd name="T14" fmla="*/ 738 w 768"/>
                <a:gd name="T15" fmla="*/ 457 h 461"/>
                <a:gd name="T16" fmla="*/ 728 w 768"/>
                <a:gd name="T17" fmla="*/ 457 h 461"/>
                <a:gd name="T18" fmla="*/ 721 w 768"/>
                <a:gd name="T19" fmla="*/ 457 h 461"/>
                <a:gd name="T20" fmla="*/ 713 w 768"/>
                <a:gd name="T21" fmla="*/ 457 h 461"/>
                <a:gd name="T22" fmla="*/ 705 w 768"/>
                <a:gd name="T23" fmla="*/ 457 h 461"/>
                <a:gd name="T24" fmla="*/ 700 w 768"/>
                <a:gd name="T25" fmla="*/ 457 h 461"/>
                <a:gd name="T26" fmla="*/ 690 w 768"/>
                <a:gd name="T27" fmla="*/ 455 h 461"/>
                <a:gd name="T28" fmla="*/ 681 w 768"/>
                <a:gd name="T29" fmla="*/ 453 h 461"/>
                <a:gd name="T30" fmla="*/ 673 w 768"/>
                <a:gd name="T31" fmla="*/ 451 h 461"/>
                <a:gd name="T32" fmla="*/ 665 w 768"/>
                <a:gd name="T33" fmla="*/ 451 h 461"/>
                <a:gd name="T34" fmla="*/ 656 w 768"/>
                <a:gd name="T35" fmla="*/ 451 h 461"/>
                <a:gd name="T36" fmla="*/ 646 w 768"/>
                <a:gd name="T37" fmla="*/ 451 h 461"/>
                <a:gd name="T38" fmla="*/ 637 w 768"/>
                <a:gd name="T39" fmla="*/ 449 h 461"/>
                <a:gd name="T40" fmla="*/ 627 w 768"/>
                <a:gd name="T41" fmla="*/ 449 h 461"/>
                <a:gd name="T42" fmla="*/ 618 w 768"/>
                <a:gd name="T43" fmla="*/ 449 h 461"/>
                <a:gd name="T44" fmla="*/ 608 w 768"/>
                <a:gd name="T45" fmla="*/ 447 h 461"/>
                <a:gd name="T46" fmla="*/ 597 w 768"/>
                <a:gd name="T47" fmla="*/ 447 h 461"/>
                <a:gd name="T48" fmla="*/ 588 w 768"/>
                <a:gd name="T49" fmla="*/ 447 h 461"/>
                <a:gd name="T50" fmla="*/ 578 w 768"/>
                <a:gd name="T51" fmla="*/ 445 h 461"/>
                <a:gd name="T52" fmla="*/ 569 w 768"/>
                <a:gd name="T53" fmla="*/ 445 h 461"/>
                <a:gd name="T54" fmla="*/ 557 w 768"/>
                <a:gd name="T55" fmla="*/ 445 h 461"/>
                <a:gd name="T56" fmla="*/ 548 w 768"/>
                <a:gd name="T57" fmla="*/ 445 h 461"/>
                <a:gd name="T58" fmla="*/ 536 w 768"/>
                <a:gd name="T59" fmla="*/ 444 h 461"/>
                <a:gd name="T60" fmla="*/ 527 w 768"/>
                <a:gd name="T61" fmla="*/ 442 h 461"/>
                <a:gd name="T62" fmla="*/ 517 w 768"/>
                <a:gd name="T63" fmla="*/ 442 h 461"/>
                <a:gd name="T64" fmla="*/ 508 w 768"/>
                <a:gd name="T65" fmla="*/ 442 h 461"/>
                <a:gd name="T66" fmla="*/ 496 w 768"/>
                <a:gd name="T67" fmla="*/ 440 h 461"/>
                <a:gd name="T68" fmla="*/ 485 w 768"/>
                <a:gd name="T69" fmla="*/ 438 h 461"/>
                <a:gd name="T70" fmla="*/ 475 w 768"/>
                <a:gd name="T71" fmla="*/ 438 h 461"/>
                <a:gd name="T72" fmla="*/ 468 w 768"/>
                <a:gd name="T73" fmla="*/ 438 h 461"/>
                <a:gd name="T74" fmla="*/ 456 w 768"/>
                <a:gd name="T75" fmla="*/ 436 h 461"/>
                <a:gd name="T76" fmla="*/ 447 w 768"/>
                <a:gd name="T77" fmla="*/ 434 h 461"/>
                <a:gd name="T78" fmla="*/ 437 w 768"/>
                <a:gd name="T79" fmla="*/ 434 h 461"/>
                <a:gd name="T80" fmla="*/ 430 w 768"/>
                <a:gd name="T81" fmla="*/ 434 h 461"/>
                <a:gd name="T82" fmla="*/ 420 w 768"/>
                <a:gd name="T83" fmla="*/ 432 h 461"/>
                <a:gd name="T84" fmla="*/ 413 w 768"/>
                <a:gd name="T85" fmla="*/ 432 h 461"/>
                <a:gd name="T86" fmla="*/ 405 w 768"/>
                <a:gd name="T87" fmla="*/ 430 h 461"/>
                <a:gd name="T88" fmla="*/ 398 w 768"/>
                <a:gd name="T89" fmla="*/ 430 h 461"/>
                <a:gd name="T90" fmla="*/ 388 w 768"/>
                <a:gd name="T91" fmla="*/ 430 h 461"/>
                <a:gd name="T92" fmla="*/ 380 w 768"/>
                <a:gd name="T93" fmla="*/ 428 h 461"/>
                <a:gd name="T94" fmla="*/ 373 w 768"/>
                <a:gd name="T95" fmla="*/ 426 h 461"/>
                <a:gd name="T96" fmla="*/ 369 w 768"/>
                <a:gd name="T97" fmla="*/ 426 h 461"/>
                <a:gd name="T98" fmla="*/ 356 w 768"/>
                <a:gd name="T99" fmla="*/ 426 h 461"/>
                <a:gd name="T100" fmla="*/ 348 w 768"/>
                <a:gd name="T101" fmla="*/ 426 h 461"/>
                <a:gd name="T102" fmla="*/ 339 w 768"/>
                <a:gd name="T103" fmla="*/ 425 h 461"/>
                <a:gd name="T104" fmla="*/ 333 w 768"/>
                <a:gd name="T105" fmla="*/ 423 h 461"/>
                <a:gd name="T106" fmla="*/ 329 w 768"/>
                <a:gd name="T107" fmla="*/ 423 h 461"/>
                <a:gd name="T108" fmla="*/ 0 w 768"/>
                <a:gd name="T109" fmla="*/ 358 h 461"/>
                <a:gd name="T110" fmla="*/ 188 w 768"/>
                <a:gd name="T111" fmla="*/ 175 h 461"/>
                <a:gd name="T112" fmla="*/ 301 w 768"/>
                <a:gd name="T113" fmla="*/ 172 h 461"/>
                <a:gd name="T114" fmla="*/ 468 w 768"/>
                <a:gd name="T115" fmla="*/ 0 h 461"/>
                <a:gd name="T116" fmla="*/ 753 w 768"/>
                <a:gd name="T117" fmla="*/ 0 h 461"/>
                <a:gd name="T118" fmla="*/ 753 w 768"/>
                <a:gd name="T11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8" h="461">
                  <a:moveTo>
                    <a:pt x="753" y="0"/>
                  </a:moveTo>
                  <a:lnTo>
                    <a:pt x="753" y="147"/>
                  </a:lnTo>
                  <a:lnTo>
                    <a:pt x="768" y="461"/>
                  </a:lnTo>
                  <a:lnTo>
                    <a:pt x="766" y="459"/>
                  </a:lnTo>
                  <a:lnTo>
                    <a:pt x="762" y="459"/>
                  </a:lnTo>
                  <a:lnTo>
                    <a:pt x="757" y="459"/>
                  </a:lnTo>
                  <a:lnTo>
                    <a:pt x="749" y="459"/>
                  </a:lnTo>
                  <a:lnTo>
                    <a:pt x="738" y="457"/>
                  </a:lnTo>
                  <a:lnTo>
                    <a:pt x="728" y="457"/>
                  </a:lnTo>
                  <a:lnTo>
                    <a:pt x="721" y="457"/>
                  </a:lnTo>
                  <a:lnTo>
                    <a:pt x="713" y="457"/>
                  </a:lnTo>
                  <a:lnTo>
                    <a:pt x="705" y="457"/>
                  </a:lnTo>
                  <a:lnTo>
                    <a:pt x="700" y="457"/>
                  </a:lnTo>
                  <a:lnTo>
                    <a:pt x="690" y="455"/>
                  </a:lnTo>
                  <a:lnTo>
                    <a:pt x="681" y="453"/>
                  </a:lnTo>
                  <a:lnTo>
                    <a:pt x="673" y="451"/>
                  </a:lnTo>
                  <a:lnTo>
                    <a:pt x="665" y="451"/>
                  </a:lnTo>
                  <a:lnTo>
                    <a:pt x="656" y="451"/>
                  </a:lnTo>
                  <a:lnTo>
                    <a:pt x="646" y="451"/>
                  </a:lnTo>
                  <a:lnTo>
                    <a:pt x="637" y="449"/>
                  </a:lnTo>
                  <a:lnTo>
                    <a:pt x="627" y="449"/>
                  </a:lnTo>
                  <a:lnTo>
                    <a:pt x="618" y="449"/>
                  </a:lnTo>
                  <a:lnTo>
                    <a:pt x="608" y="447"/>
                  </a:lnTo>
                  <a:lnTo>
                    <a:pt x="597" y="447"/>
                  </a:lnTo>
                  <a:lnTo>
                    <a:pt x="588" y="447"/>
                  </a:lnTo>
                  <a:lnTo>
                    <a:pt x="578" y="445"/>
                  </a:lnTo>
                  <a:lnTo>
                    <a:pt x="569" y="445"/>
                  </a:lnTo>
                  <a:lnTo>
                    <a:pt x="557" y="445"/>
                  </a:lnTo>
                  <a:lnTo>
                    <a:pt x="548" y="445"/>
                  </a:lnTo>
                  <a:lnTo>
                    <a:pt x="536" y="444"/>
                  </a:lnTo>
                  <a:lnTo>
                    <a:pt x="527" y="442"/>
                  </a:lnTo>
                  <a:lnTo>
                    <a:pt x="517" y="442"/>
                  </a:lnTo>
                  <a:lnTo>
                    <a:pt x="508" y="442"/>
                  </a:lnTo>
                  <a:lnTo>
                    <a:pt x="496" y="440"/>
                  </a:lnTo>
                  <a:lnTo>
                    <a:pt x="485" y="438"/>
                  </a:lnTo>
                  <a:lnTo>
                    <a:pt x="475" y="438"/>
                  </a:lnTo>
                  <a:lnTo>
                    <a:pt x="468" y="438"/>
                  </a:lnTo>
                  <a:lnTo>
                    <a:pt x="456" y="436"/>
                  </a:lnTo>
                  <a:lnTo>
                    <a:pt x="447" y="434"/>
                  </a:lnTo>
                  <a:lnTo>
                    <a:pt x="437" y="434"/>
                  </a:lnTo>
                  <a:lnTo>
                    <a:pt x="430" y="434"/>
                  </a:lnTo>
                  <a:lnTo>
                    <a:pt x="420" y="432"/>
                  </a:lnTo>
                  <a:lnTo>
                    <a:pt x="413" y="432"/>
                  </a:lnTo>
                  <a:lnTo>
                    <a:pt x="405" y="430"/>
                  </a:lnTo>
                  <a:lnTo>
                    <a:pt x="398" y="430"/>
                  </a:lnTo>
                  <a:lnTo>
                    <a:pt x="388" y="430"/>
                  </a:lnTo>
                  <a:lnTo>
                    <a:pt x="380" y="428"/>
                  </a:lnTo>
                  <a:lnTo>
                    <a:pt x="373" y="426"/>
                  </a:lnTo>
                  <a:lnTo>
                    <a:pt x="369" y="426"/>
                  </a:lnTo>
                  <a:lnTo>
                    <a:pt x="356" y="426"/>
                  </a:lnTo>
                  <a:lnTo>
                    <a:pt x="348" y="426"/>
                  </a:lnTo>
                  <a:lnTo>
                    <a:pt x="339" y="425"/>
                  </a:lnTo>
                  <a:lnTo>
                    <a:pt x="333" y="423"/>
                  </a:lnTo>
                  <a:lnTo>
                    <a:pt x="329" y="423"/>
                  </a:lnTo>
                  <a:lnTo>
                    <a:pt x="0" y="358"/>
                  </a:lnTo>
                  <a:lnTo>
                    <a:pt x="188" y="175"/>
                  </a:lnTo>
                  <a:lnTo>
                    <a:pt x="301" y="172"/>
                  </a:lnTo>
                  <a:lnTo>
                    <a:pt x="468" y="0"/>
                  </a:lnTo>
                  <a:lnTo>
                    <a:pt x="753" y="0"/>
                  </a:lnTo>
                  <a:lnTo>
                    <a:pt x="753" y="0"/>
                  </a:lnTo>
                  <a:close/>
                </a:path>
              </a:pathLst>
            </a:custGeom>
            <a:solidFill>
              <a:srgbClr val="949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1"/>
            <p:cNvSpPr>
              <a:spLocks/>
            </p:cNvSpPr>
            <p:nvPr/>
          </p:nvSpPr>
          <p:spPr bwMode="auto">
            <a:xfrm>
              <a:off x="2272779" y="2669332"/>
              <a:ext cx="298450" cy="468313"/>
            </a:xfrm>
            <a:custGeom>
              <a:avLst/>
              <a:gdLst>
                <a:gd name="T0" fmla="*/ 2 w 376"/>
                <a:gd name="T1" fmla="*/ 252 h 590"/>
                <a:gd name="T2" fmla="*/ 376 w 376"/>
                <a:gd name="T3" fmla="*/ 0 h 590"/>
                <a:gd name="T4" fmla="*/ 350 w 376"/>
                <a:gd name="T5" fmla="*/ 225 h 590"/>
                <a:gd name="T6" fmla="*/ 240 w 376"/>
                <a:gd name="T7" fmla="*/ 311 h 590"/>
                <a:gd name="T8" fmla="*/ 236 w 376"/>
                <a:gd name="T9" fmla="*/ 467 h 590"/>
                <a:gd name="T10" fmla="*/ 183 w 376"/>
                <a:gd name="T11" fmla="*/ 590 h 590"/>
                <a:gd name="T12" fmla="*/ 0 w 376"/>
                <a:gd name="T13" fmla="*/ 590 h 590"/>
                <a:gd name="T14" fmla="*/ 2 w 376"/>
                <a:gd name="T15" fmla="*/ 252 h 590"/>
                <a:gd name="T16" fmla="*/ 2 w 376"/>
                <a:gd name="T17" fmla="*/ 252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590">
                  <a:moveTo>
                    <a:pt x="2" y="252"/>
                  </a:moveTo>
                  <a:lnTo>
                    <a:pt x="376" y="0"/>
                  </a:lnTo>
                  <a:lnTo>
                    <a:pt x="350" y="225"/>
                  </a:lnTo>
                  <a:lnTo>
                    <a:pt x="240" y="311"/>
                  </a:lnTo>
                  <a:lnTo>
                    <a:pt x="236" y="467"/>
                  </a:lnTo>
                  <a:lnTo>
                    <a:pt x="183" y="590"/>
                  </a:lnTo>
                  <a:lnTo>
                    <a:pt x="0" y="590"/>
                  </a:lnTo>
                  <a:lnTo>
                    <a:pt x="2" y="252"/>
                  </a:lnTo>
                  <a:lnTo>
                    <a:pt x="2" y="252"/>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9"/>
            <p:cNvSpPr>
              <a:spLocks/>
            </p:cNvSpPr>
            <p:nvPr/>
          </p:nvSpPr>
          <p:spPr bwMode="auto">
            <a:xfrm>
              <a:off x="899592" y="2748707"/>
              <a:ext cx="527050" cy="168275"/>
            </a:xfrm>
            <a:custGeom>
              <a:avLst/>
              <a:gdLst>
                <a:gd name="T0" fmla="*/ 0 w 663"/>
                <a:gd name="T1" fmla="*/ 132 h 211"/>
                <a:gd name="T2" fmla="*/ 336 w 663"/>
                <a:gd name="T3" fmla="*/ 211 h 211"/>
                <a:gd name="T4" fmla="*/ 338 w 663"/>
                <a:gd name="T5" fmla="*/ 210 h 211"/>
                <a:gd name="T6" fmla="*/ 342 w 663"/>
                <a:gd name="T7" fmla="*/ 206 h 211"/>
                <a:gd name="T8" fmla="*/ 350 w 663"/>
                <a:gd name="T9" fmla="*/ 198 h 211"/>
                <a:gd name="T10" fmla="*/ 361 w 663"/>
                <a:gd name="T11" fmla="*/ 191 h 211"/>
                <a:gd name="T12" fmla="*/ 365 w 663"/>
                <a:gd name="T13" fmla="*/ 183 h 211"/>
                <a:gd name="T14" fmla="*/ 372 w 663"/>
                <a:gd name="T15" fmla="*/ 179 h 211"/>
                <a:gd name="T16" fmla="*/ 380 w 663"/>
                <a:gd name="T17" fmla="*/ 173 h 211"/>
                <a:gd name="T18" fmla="*/ 390 w 663"/>
                <a:gd name="T19" fmla="*/ 168 h 211"/>
                <a:gd name="T20" fmla="*/ 397 w 663"/>
                <a:gd name="T21" fmla="*/ 160 h 211"/>
                <a:gd name="T22" fmla="*/ 407 w 663"/>
                <a:gd name="T23" fmla="*/ 152 h 211"/>
                <a:gd name="T24" fmla="*/ 418 w 663"/>
                <a:gd name="T25" fmla="*/ 145 h 211"/>
                <a:gd name="T26" fmla="*/ 429 w 663"/>
                <a:gd name="T27" fmla="*/ 139 h 211"/>
                <a:gd name="T28" fmla="*/ 441 w 663"/>
                <a:gd name="T29" fmla="*/ 130 h 211"/>
                <a:gd name="T30" fmla="*/ 450 w 663"/>
                <a:gd name="T31" fmla="*/ 122 h 211"/>
                <a:gd name="T32" fmla="*/ 464 w 663"/>
                <a:gd name="T33" fmla="*/ 113 h 211"/>
                <a:gd name="T34" fmla="*/ 477 w 663"/>
                <a:gd name="T35" fmla="*/ 105 h 211"/>
                <a:gd name="T36" fmla="*/ 490 w 663"/>
                <a:gd name="T37" fmla="*/ 95 h 211"/>
                <a:gd name="T38" fmla="*/ 504 w 663"/>
                <a:gd name="T39" fmla="*/ 88 h 211"/>
                <a:gd name="T40" fmla="*/ 511 w 663"/>
                <a:gd name="T41" fmla="*/ 82 h 211"/>
                <a:gd name="T42" fmla="*/ 519 w 663"/>
                <a:gd name="T43" fmla="*/ 78 h 211"/>
                <a:gd name="T44" fmla="*/ 526 w 663"/>
                <a:gd name="T45" fmla="*/ 74 h 211"/>
                <a:gd name="T46" fmla="*/ 534 w 663"/>
                <a:gd name="T47" fmla="*/ 71 h 211"/>
                <a:gd name="T48" fmla="*/ 542 w 663"/>
                <a:gd name="T49" fmla="*/ 65 h 211"/>
                <a:gd name="T50" fmla="*/ 549 w 663"/>
                <a:gd name="T51" fmla="*/ 59 h 211"/>
                <a:gd name="T52" fmla="*/ 555 w 663"/>
                <a:gd name="T53" fmla="*/ 55 h 211"/>
                <a:gd name="T54" fmla="*/ 562 w 663"/>
                <a:gd name="T55" fmla="*/ 52 h 211"/>
                <a:gd name="T56" fmla="*/ 570 w 663"/>
                <a:gd name="T57" fmla="*/ 46 h 211"/>
                <a:gd name="T58" fmla="*/ 578 w 663"/>
                <a:gd name="T59" fmla="*/ 42 h 211"/>
                <a:gd name="T60" fmla="*/ 587 w 663"/>
                <a:gd name="T61" fmla="*/ 38 h 211"/>
                <a:gd name="T62" fmla="*/ 595 w 663"/>
                <a:gd name="T63" fmla="*/ 35 h 211"/>
                <a:gd name="T64" fmla="*/ 602 w 663"/>
                <a:gd name="T65" fmla="*/ 29 h 211"/>
                <a:gd name="T66" fmla="*/ 610 w 663"/>
                <a:gd name="T67" fmla="*/ 25 h 211"/>
                <a:gd name="T68" fmla="*/ 619 w 663"/>
                <a:gd name="T69" fmla="*/ 19 h 211"/>
                <a:gd name="T70" fmla="*/ 629 w 663"/>
                <a:gd name="T71" fmla="*/ 16 h 211"/>
                <a:gd name="T72" fmla="*/ 635 w 663"/>
                <a:gd name="T73" fmla="*/ 12 h 211"/>
                <a:gd name="T74" fmla="*/ 644 w 663"/>
                <a:gd name="T75" fmla="*/ 8 h 211"/>
                <a:gd name="T76" fmla="*/ 654 w 663"/>
                <a:gd name="T77" fmla="*/ 4 h 211"/>
                <a:gd name="T78" fmla="*/ 663 w 663"/>
                <a:gd name="T79" fmla="*/ 0 h 211"/>
                <a:gd name="T80" fmla="*/ 253 w 663"/>
                <a:gd name="T81" fmla="*/ 0 h 211"/>
                <a:gd name="T82" fmla="*/ 0 w 663"/>
                <a:gd name="T83" fmla="*/ 132 h 211"/>
                <a:gd name="T84" fmla="*/ 0 w 663"/>
                <a:gd name="T85" fmla="*/ 13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3" h="211">
                  <a:moveTo>
                    <a:pt x="0" y="132"/>
                  </a:moveTo>
                  <a:lnTo>
                    <a:pt x="336" y="211"/>
                  </a:lnTo>
                  <a:lnTo>
                    <a:pt x="338" y="210"/>
                  </a:lnTo>
                  <a:lnTo>
                    <a:pt x="342" y="206"/>
                  </a:lnTo>
                  <a:lnTo>
                    <a:pt x="350" y="198"/>
                  </a:lnTo>
                  <a:lnTo>
                    <a:pt x="361" y="191"/>
                  </a:lnTo>
                  <a:lnTo>
                    <a:pt x="365" y="183"/>
                  </a:lnTo>
                  <a:lnTo>
                    <a:pt x="372" y="179"/>
                  </a:lnTo>
                  <a:lnTo>
                    <a:pt x="380" y="173"/>
                  </a:lnTo>
                  <a:lnTo>
                    <a:pt x="390" y="168"/>
                  </a:lnTo>
                  <a:lnTo>
                    <a:pt x="397" y="160"/>
                  </a:lnTo>
                  <a:lnTo>
                    <a:pt x="407" y="152"/>
                  </a:lnTo>
                  <a:lnTo>
                    <a:pt x="418" y="145"/>
                  </a:lnTo>
                  <a:lnTo>
                    <a:pt x="429" y="139"/>
                  </a:lnTo>
                  <a:lnTo>
                    <a:pt x="441" y="130"/>
                  </a:lnTo>
                  <a:lnTo>
                    <a:pt x="450" y="122"/>
                  </a:lnTo>
                  <a:lnTo>
                    <a:pt x="464" y="113"/>
                  </a:lnTo>
                  <a:lnTo>
                    <a:pt x="477" y="105"/>
                  </a:lnTo>
                  <a:lnTo>
                    <a:pt x="490" y="95"/>
                  </a:lnTo>
                  <a:lnTo>
                    <a:pt x="504" y="88"/>
                  </a:lnTo>
                  <a:lnTo>
                    <a:pt x="511" y="82"/>
                  </a:lnTo>
                  <a:lnTo>
                    <a:pt x="519" y="78"/>
                  </a:lnTo>
                  <a:lnTo>
                    <a:pt x="526" y="74"/>
                  </a:lnTo>
                  <a:lnTo>
                    <a:pt x="534" y="71"/>
                  </a:lnTo>
                  <a:lnTo>
                    <a:pt x="542" y="65"/>
                  </a:lnTo>
                  <a:lnTo>
                    <a:pt x="549" y="59"/>
                  </a:lnTo>
                  <a:lnTo>
                    <a:pt x="555" y="55"/>
                  </a:lnTo>
                  <a:lnTo>
                    <a:pt x="562" y="52"/>
                  </a:lnTo>
                  <a:lnTo>
                    <a:pt x="570" y="46"/>
                  </a:lnTo>
                  <a:lnTo>
                    <a:pt x="578" y="42"/>
                  </a:lnTo>
                  <a:lnTo>
                    <a:pt x="587" y="38"/>
                  </a:lnTo>
                  <a:lnTo>
                    <a:pt x="595" y="35"/>
                  </a:lnTo>
                  <a:lnTo>
                    <a:pt x="602" y="29"/>
                  </a:lnTo>
                  <a:lnTo>
                    <a:pt x="610" y="25"/>
                  </a:lnTo>
                  <a:lnTo>
                    <a:pt x="619" y="19"/>
                  </a:lnTo>
                  <a:lnTo>
                    <a:pt x="629" y="16"/>
                  </a:lnTo>
                  <a:lnTo>
                    <a:pt x="635" y="12"/>
                  </a:lnTo>
                  <a:lnTo>
                    <a:pt x="644" y="8"/>
                  </a:lnTo>
                  <a:lnTo>
                    <a:pt x="654" y="4"/>
                  </a:lnTo>
                  <a:lnTo>
                    <a:pt x="663" y="0"/>
                  </a:lnTo>
                  <a:lnTo>
                    <a:pt x="253" y="0"/>
                  </a:lnTo>
                  <a:lnTo>
                    <a:pt x="0" y="132"/>
                  </a:lnTo>
                  <a:lnTo>
                    <a:pt x="0" y="132"/>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3599526" y="3286873"/>
            <a:ext cx="1169988" cy="727075"/>
            <a:chOff x="2272779" y="2412157"/>
            <a:chExt cx="1169988" cy="727075"/>
          </a:xfrm>
        </p:grpSpPr>
        <p:sp>
          <p:nvSpPr>
            <p:cNvPr id="26" name="Freeform 21"/>
            <p:cNvSpPr>
              <a:spLocks/>
            </p:cNvSpPr>
            <p:nvPr/>
          </p:nvSpPr>
          <p:spPr bwMode="auto">
            <a:xfrm>
              <a:off x="2272779" y="2577257"/>
              <a:ext cx="712787" cy="560388"/>
            </a:xfrm>
            <a:custGeom>
              <a:avLst/>
              <a:gdLst>
                <a:gd name="T0" fmla="*/ 899 w 899"/>
                <a:gd name="T1" fmla="*/ 312 h 706"/>
                <a:gd name="T2" fmla="*/ 0 w 899"/>
                <a:gd name="T3" fmla="*/ 706 h 706"/>
                <a:gd name="T4" fmla="*/ 2 w 899"/>
                <a:gd name="T5" fmla="*/ 368 h 706"/>
                <a:gd name="T6" fmla="*/ 289 w 899"/>
                <a:gd name="T7" fmla="*/ 272 h 706"/>
                <a:gd name="T8" fmla="*/ 376 w 899"/>
                <a:gd name="T9" fmla="*/ 116 h 706"/>
                <a:gd name="T10" fmla="*/ 555 w 899"/>
                <a:gd name="T11" fmla="*/ 0 h 706"/>
                <a:gd name="T12" fmla="*/ 557 w 899"/>
                <a:gd name="T13" fmla="*/ 0 h 706"/>
                <a:gd name="T14" fmla="*/ 563 w 899"/>
                <a:gd name="T15" fmla="*/ 0 h 706"/>
                <a:gd name="T16" fmla="*/ 570 w 899"/>
                <a:gd name="T17" fmla="*/ 0 h 706"/>
                <a:gd name="T18" fmla="*/ 582 w 899"/>
                <a:gd name="T19" fmla="*/ 0 h 706"/>
                <a:gd name="T20" fmla="*/ 589 w 899"/>
                <a:gd name="T21" fmla="*/ 0 h 706"/>
                <a:gd name="T22" fmla="*/ 595 w 899"/>
                <a:gd name="T23" fmla="*/ 0 h 706"/>
                <a:gd name="T24" fmla="*/ 602 w 899"/>
                <a:gd name="T25" fmla="*/ 2 h 706"/>
                <a:gd name="T26" fmla="*/ 612 w 899"/>
                <a:gd name="T27" fmla="*/ 4 h 706"/>
                <a:gd name="T28" fmla="*/ 620 w 899"/>
                <a:gd name="T29" fmla="*/ 4 h 706"/>
                <a:gd name="T30" fmla="*/ 629 w 899"/>
                <a:gd name="T31" fmla="*/ 4 h 706"/>
                <a:gd name="T32" fmla="*/ 639 w 899"/>
                <a:gd name="T33" fmla="*/ 6 h 706"/>
                <a:gd name="T34" fmla="*/ 650 w 899"/>
                <a:gd name="T35" fmla="*/ 8 h 706"/>
                <a:gd name="T36" fmla="*/ 658 w 899"/>
                <a:gd name="T37" fmla="*/ 8 h 706"/>
                <a:gd name="T38" fmla="*/ 667 w 899"/>
                <a:gd name="T39" fmla="*/ 8 h 706"/>
                <a:gd name="T40" fmla="*/ 678 w 899"/>
                <a:gd name="T41" fmla="*/ 10 h 706"/>
                <a:gd name="T42" fmla="*/ 690 w 899"/>
                <a:gd name="T43" fmla="*/ 12 h 706"/>
                <a:gd name="T44" fmla="*/ 701 w 899"/>
                <a:gd name="T45" fmla="*/ 12 h 706"/>
                <a:gd name="T46" fmla="*/ 711 w 899"/>
                <a:gd name="T47" fmla="*/ 12 h 706"/>
                <a:gd name="T48" fmla="*/ 722 w 899"/>
                <a:gd name="T49" fmla="*/ 14 h 706"/>
                <a:gd name="T50" fmla="*/ 734 w 899"/>
                <a:gd name="T51" fmla="*/ 16 h 706"/>
                <a:gd name="T52" fmla="*/ 743 w 899"/>
                <a:gd name="T53" fmla="*/ 16 h 706"/>
                <a:gd name="T54" fmla="*/ 753 w 899"/>
                <a:gd name="T55" fmla="*/ 19 h 706"/>
                <a:gd name="T56" fmla="*/ 762 w 899"/>
                <a:gd name="T57" fmla="*/ 19 h 706"/>
                <a:gd name="T58" fmla="*/ 774 w 899"/>
                <a:gd name="T59" fmla="*/ 23 h 706"/>
                <a:gd name="T60" fmla="*/ 783 w 899"/>
                <a:gd name="T61" fmla="*/ 23 h 706"/>
                <a:gd name="T62" fmla="*/ 793 w 899"/>
                <a:gd name="T63" fmla="*/ 25 h 706"/>
                <a:gd name="T64" fmla="*/ 802 w 899"/>
                <a:gd name="T65" fmla="*/ 27 h 706"/>
                <a:gd name="T66" fmla="*/ 812 w 899"/>
                <a:gd name="T67" fmla="*/ 29 h 706"/>
                <a:gd name="T68" fmla="*/ 899 w 899"/>
                <a:gd name="T69" fmla="*/ 312 h 706"/>
                <a:gd name="T70" fmla="*/ 899 w 899"/>
                <a:gd name="T71" fmla="*/ 312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9" h="706">
                  <a:moveTo>
                    <a:pt x="899" y="312"/>
                  </a:moveTo>
                  <a:lnTo>
                    <a:pt x="0" y="706"/>
                  </a:lnTo>
                  <a:lnTo>
                    <a:pt x="2" y="368"/>
                  </a:lnTo>
                  <a:lnTo>
                    <a:pt x="289" y="272"/>
                  </a:lnTo>
                  <a:lnTo>
                    <a:pt x="376" y="116"/>
                  </a:lnTo>
                  <a:lnTo>
                    <a:pt x="555" y="0"/>
                  </a:lnTo>
                  <a:lnTo>
                    <a:pt x="557" y="0"/>
                  </a:lnTo>
                  <a:lnTo>
                    <a:pt x="563" y="0"/>
                  </a:lnTo>
                  <a:lnTo>
                    <a:pt x="570" y="0"/>
                  </a:lnTo>
                  <a:lnTo>
                    <a:pt x="582" y="0"/>
                  </a:lnTo>
                  <a:lnTo>
                    <a:pt x="589" y="0"/>
                  </a:lnTo>
                  <a:lnTo>
                    <a:pt x="595" y="0"/>
                  </a:lnTo>
                  <a:lnTo>
                    <a:pt x="602" y="2"/>
                  </a:lnTo>
                  <a:lnTo>
                    <a:pt x="612" y="4"/>
                  </a:lnTo>
                  <a:lnTo>
                    <a:pt x="620" y="4"/>
                  </a:lnTo>
                  <a:lnTo>
                    <a:pt x="629" y="4"/>
                  </a:lnTo>
                  <a:lnTo>
                    <a:pt x="639" y="6"/>
                  </a:lnTo>
                  <a:lnTo>
                    <a:pt x="650" y="8"/>
                  </a:lnTo>
                  <a:lnTo>
                    <a:pt x="658" y="8"/>
                  </a:lnTo>
                  <a:lnTo>
                    <a:pt x="667" y="8"/>
                  </a:lnTo>
                  <a:lnTo>
                    <a:pt x="678" y="10"/>
                  </a:lnTo>
                  <a:lnTo>
                    <a:pt x="690" y="12"/>
                  </a:lnTo>
                  <a:lnTo>
                    <a:pt x="701" y="12"/>
                  </a:lnTo>
                  <a:lnTo>
                    <a:pt x="711" y="12"/>
                  </a:lnTo>
                  <a:lnTo>
                    <a:pt x="722" y="14"/>
                  </a:lnTo>
                  <a:lnTo>
                    <a:pt x="734" y="16"/>
                  </a:lnTo>
                  <a:lnTo>
                    <a:pt x="743" y="16"/>
                  </a:lnTo>
                  <a:lnTo>
                    <a:pt x="753" y="19"/>
                  </a:lnTo>
                  <a:lnTo>
                    <a:pt x="762" y="19"/>
                  </a:lnTo>
                  <a:lnTo>
                    <a:pt x="774" y="23"/>
                  </a:lnTo>
                  <a:lnTo>
                    <a:pt x="783" y="23"/>
                  </a:lnTo>
                  <a:lnTo>
                    <a:pt x="793" y="25"/>
                  </a:lnTo>
                  <a:lnTo>
                    <a:pt x="802" y="27"/>
                  </a:lnTo>
                  <a:lnTo>
                    <a:pt x="812" y="29"/>
                  </a:lnTo>
                  <a:lnTo>
                    <a:pt x="899" y="312"/>
                  </a:lnTo>
                  <a:lnTo>
                    <a:pt x="899" y="312"/>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6"/>
            <p:cNvSpPr>
              <a:spLocks/>
            </p:cNvSpPr>
            <p:nvPr/>
          </p:nvSpPr>
          <p:spPr bwMode="auto">
            <a:xfrm>
              <a:off x="2409304" y="2709019"/>
              <a:ext cx="515937" cy="430213"/>
            </a:xfrm>
            <a:custGeom>
              <a:avLst/>
              <a:gdLst>
                <a:gd name="T0" fmla="*/ 10 w 650"/>
                <a:gd name="T1" fmla="*/ 538 h 540"/>
                <a:gd name="T2" fmla="*/ 384 w 650"/>
                <a:gd name="T3" fmla="*/ 540 h 540"/>
                <a:gd name="T4" fmla="*/ 650 w 650"/>
                <a:gd name="T5" fmla="*/ 323 h 540"/>
                <a:gd name="T6" fmla="*/ 644 w 650"/>
                <a:gd name="T7" fmla="*/ 0 h 540"/>
                <a:gd name="T8" fmla="*/ 65 w 650"/>
                <a:gd name="T9" fmla="*/ 396 h 540"/>
                <a:gd name="T10" fmla="*/ 0 w 650"/>
                <a:gd name="T11" fmla="*/ 418 h 540"/>
                <a:gd name="T12" fmla="*/ 10 w 650"/>
                <a:gd name="T13" fmla="*/ 538 h 540"/>
                <a:gd name="T14" fmla="*/ 10 w 650"/>
                <a:gd name="T15" fmla="*/ 538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0" h="540">
                  <a:moveTo>
                    <a:pt x="10" y="538"/>
                  </a:moveTo>
                  <a:lnTo>
                    <a:pt x="384" y="540"/>
                  </a:lnTo>
                  <a:lnTo>
                    <a:pt x="650" y="323"/>
                  </a:lnTo>
                  <a:lnTo>
                    <a:pt x="644" y="0"/>
                  </a:lnTo>
                  <a:lnTo>
                    <a:pt x="65" y="396"/>
                  </a:lnTo>
                  <a:lnTo>
                    <a:pt x="0" y="418"/>
                  </a:lnTo>
                  <a:lnTo>
                    <a:pt x="10" y="538"/>
                  </a:lnTo>
                  <a:lnTo>
                    <a:pt x="10" y="538"/>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4"/>
            <p:cNvSpPr>
              <a:spLocks/>
            </p:cNvSpPr>
            <p:nvPr/>
          </p:nvSpPr>
          <p:spPr bwMode="auto">
            <a:xfrm>
              <a:off x="2709342" y="2412157"/>
              <a:ext cx="733425" cy="265113"/>
            </a:xfrm>
            <a:custGeom>
              <a:avLst/>
              <a:gdLst>
                <a:gd name="T0" fmla="*/ 0 w 924"/>
                <a:gd name="T1" fmla="*/ 335 h 335"/>
                <a:gd name="T2" fmla="*/ 468 w 924"/>
                <a:gd name="T3" fmla="*/ 295 h 335"/>
                <a:gd name="T4" fmla="*/ 684 w 924"/>
                <a:gd name="T5" fmla="*/ 225 h 335"/>
                <a:gd name="T6" fmla="*/ 924 w 924"/>
                <a:gd name="T7" fmla="*/ 0 h 335"/>
                <a:gd name="T8" fmla="*/ 654 w 924"/>
                <a:gd name="T9" fmla="*/ 55 h 335"/>
                <a:gd name="T10" fmla="*/ 601 w 924"/>
                <a:gd name="T11" fmla="*/ 95 h 335"/>
                <a:gd name="T12" fmla="*/ 532 w 924"/>
                <a:gd name="T13" fmla="*/ 76 h 335"/>
                <a:gd name="T14" fmla="*/ 530 w 924"/>
                <a:gd name="T15" fmla="*/ 74 h 335"/>
                <a:gd name="T16" fmla="*/ 527 w 924"/>
                <a:gd name="T17" fmla="*/ 72 h 335"/>
                <a:gd name="T18" fmla="*/ 519 w 924"/>
                <a:gd name="T19" fmla="*/ 67 h 335"/>
                <a:gd name="T20" fmla="*/ 511 w 924"/>
                <a:gd name="T21" fmla="*/ 61 h 335"/>
                <a:gd name="T22" fmla="*/ 504 w 924"/>
                <a:gd name="T23" fmla="*/ 57 h 335"/>
                <a:gd name="T24" fmla="*/ 498 w 924"/>
                <a:gd name="T25" fmla="*/ 53 h 335"/>
                <a:gd name="T26" fmla="*/ 490 w 924"/>
                <a:gd name="T27" fmla="*/ 50 h 335"/>
                <a:gd name="T28" fmla="*/ 485 w 924"/>
                <a:gd name="T29" fmla="*/ 48 h 335"/>
                <a:gd name="T30" fmla="*/ 475 w 924"/>
                <a:gd name="T31" fmla="*/ 44 h 335"/>
                <a:gd name="T32" fmla="*/ 468 w 924"/>
                <a:gd name="T33" fmla="*/ 40 h 335"/>
                <a:gd name="T34" fmla="*/ 458 w 924"/>
                <a:gd name="T35" fmla="*/ 36 h 335"/>
                <a:gd name="T36" fmla="*/ 451 w 924"/>
                <a:gd name="T37" fmla="*/ 34 h 335"/>
                <a:gd name="T38" fmla="*/ 439 w 924"/>
                <a:gd name="T39" fmla="*/ 30 h 335"/>
                <a:gd name="T40" fmla="*/ 428 w 924"/>
                <a:gd name="T41" fmla="*/ 27 h 335"/>
                <a:gd name="T42" fmla="*/ 416 w 924"/>
                <a:gd name="T43" fmla="*/ 25 h 335"/>
                <a:gd name="T44" fmla="*/ 405 w 924"/>
                <a:gd name="T45" fmla="*/ 23 h 335"/>
                <a:gd name="T46" fmla="*/ 392 w 924"/>
                <a:gd name="T47" fmla="*/ 21 h 335"/>
                <a:gd name="T48" fmla="*/ 378 w 924"/>
                <a:gd name="T49" fmla="*/ 19 h 335"/>
                <a:gd name="T50" fmla="*/ 365 w 924"/>
                <a:gd name="T51" fmla="*/ 19 h 335"/>
                <a:gd name="T52" fmla="*/ 352 w 924"/>
                <a:gd name="T53" fmla="*/ 21 h 335"/>
                <a:gd name="T54" fmla="*/ 344 w 924"/>
                <a:gd name="T55" fmla="*/ 21 h 335"/>
                <a:gd name="T56" fmla="*/ 338 w 924"/>
                <a:gd name="T57" fmla="*/ 21 h 335"/>
                <a:gd name="T58" fmla="*/ 331 w 924"/>
                <a:gd name="T59" fmla="*/ 21 h 335"/>
                <a:gd name="T60" fmla="*/ 323 w 924"/>
                <a:gd name="T61" fmla="*/ 23 h 335"/>
                <a:gd name="T62" fmla="*/ 316 w 924"/>
                <a:gd name="T63" fmla="*/ 23 h 335"/>
                <a:gd name="T64" fmla="*/ 308 w 924"/>
                <a:gd name="T65" fmla="*/ 23 h 335"/>
                <a:gd name="T66" fmla="*/ 300 w 924"/>
                <a:gd name="T67" fmla="*/ 25 h 335"/>
                <a:gd name="T68" fmla="*/ 293 w 924"/>
                <a:gd name="T69" fmla="*/ 27 h 335"/>
                <a:gd name="T70" fmla="*/ 283 w 924"/>
                <a:gd name="T71" fmla="*/ 29 h 335"/>
                <a:gd name="T72" fmla="*/ 276 w 924"/>
                <a:gd name="T73" fmla="*/ 30 h 335"/>
                <a:gd name="T74" fmla="*/ 266 w 924"/>
                <a:gd name="T75" fmla="*/ 32 h 335"/>
                <a:gd name="T76" fmla="*/ 259 w 924"/>
                <a:gd name="T77" fmla="*/ 36 h 335"/>
                <a:gd name="T78" fmla="*/ 251 w 924"/>
                <a:gd name="T79" fmla="*/ 38 h 335"/>
                <a:gd name="T80" fmla="*/ 243 w 924"/>
                <a:gd name="T81" fmla="*/ 42 h 335"/>
                <a:gd name="T82" fmla="*/ 234 w 924"/>
                <a:gd name="T83" fmla="*/ 46 h 335"/>
                <a:gd name="T84" fmla="*/ 226 w 924"/>
                <a:gd name="T85" fmla="*/ 50 h 335"/>
                <a:gd name="T86" fmla="*/ 4 w 924"/>
                <a:gd name="T87" fmla="*/ 207 h 335"/>
                <a:gd name="T88" fmla="*/ 0 w 924"/>
                <a:gd name="T89" fmla="*/ 335 h 335"/>
                <a:gd name="T90" fmla="*/ 0 w 924"/>
                <a:gd name="T91"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4" h="335">
                  <a:moveTo>
                    <a:pt x="0" y="335"/>
                  </a:moveTo>
                  <a:lnTo>
                    <a:pt x="468" y="295"/>
                  </a:lnTo>
                  <a:lnTo>
                    <a:pt x="684" y="225"/>
                  </a:lnTo>
                  <a:lnTo>
                    <a:pt x="924" y="0"/>
                  </a:lnTo>
                  <a:lnTo>
                    <a:pt x="654" y="55"/>
                  </a:lnTo>
                  <a:lnTo>
                    <a:pt x="601" y="95"/>
                  </a:lnTo>
                  <a:lnTo>
                    <a:pt x="532" y="76"/>
                  </a:lnTo>
                  <a:lnTo>
                    <a:pt x="530" y="74"/>
                  </a:lnTo>
                  <a:lnTo>
                    <a:pt x="527" y="72"/>
                  </a:lnTo>
                  <a:lnTo>
                    <a:pt x="519" y="67"/>
                  </a:lnTo>
                  <a:lnTo>
                    <a:pt x="511" y="61"/>
                  </a:lnTo>
                  <a:lnTo>
                    <a:pt x="504" y="57"/>
                  </a:lnTo>
                  <a:lnTo>
                    <a:pt x="498" y="53"/>
                  </a:lnTo>
                  <a:lnTo>
                    <a:pt x="490" y="50"/>
                  </a:lnTo>
                  <a:lnTo>
                    <a:pt x="485" y="48"/>
                  </a:lnTo>
                  <a:lnTo>
                    <a:pt x="475" y="44"/>
                  </a:lnTo>
                  <a:lnTo>
                    <a:pt x="468" y="40"/>
                  </a:lnTo>
                  <a:lnTo>
                    <a:pt x="458" y="36"/>
                  </a:lnTo>
                  <a:lnTo>
                    <a:pt x="451" y="34"/>
                  </a:lnTo>
                  <a:lnTo>
                    <a:pt x="439" y="30"/>
                  </a:lnTo>
                  <a:lnTo>
                    <a:pt x="428" y="27"/>
                  </a:lnTo>
                  <a:lnTo>
                    <a:pt x="416" y="25"/>
                  </a:lnTo>
                  <a:lnTo>
                    <a:pt x="405" y="23"/>
                  </a:lnTo>
                  <a:lnTo>
                    <a:pt x="392" y="21"/>
                  </a:lnTo>
                  <a:lnTo>
                    <a:pt x="378" y="19"/>
                  </a:lnTo>
                  <a:lnTo>
                    <a:pt x="365" y="19"/>
                  </a:lnTo>
                  <a:lnTo>
                    <a:pt x="352" y="21"/>
                  </a:lnTo>
                  <a:lnTo>
                    <a:pt x="344" y="21"/>
                  </a:lnTo>
                  <a:lnTo>
                    <a:pt x="338" y="21"/>
                  </a:lnTo>
                  <a:lnTo>
                    <a:pt x="331" y="21"/>
                  </a:lnTo>
                  <a:lnTo>
                    <a:pt x="323" y="23"/>
                  </a:lnTo>
                  <a:lnTo>
                    <a:pt x="316" y="23"/>
                  </a:lnTo>
                  <a:lnTo>
                    <a:pt x="308" y="23"/>
                  </a:lnTo>
                  <a:lnTo>
                    <a:pt x="300" y="25"/>
                  </a:lnTo>
                  <a:lnTo>
                    <a:pt x="293" y="27"/>
                  </a:lnTo>
                  <a:lnTo>
                    <a:pt x="283" y="29"/>
                  </a:lnTo>
                  <a:lnTo>
                    <a:pt x="276" y="30"/>
                  </a:lnTo>
                  <a:lnTo>
                    <a:pt x="266" y="32"/>
                  </a:lnTo>
                  <a:lnTo>
                    <a:pt x="259" y="36"/>
                  </a:lnTo>
                  <a:lnTo>
                    <a:pt x="251" y="38"/>
                  </a:lnTo>
                  <a:lnTo>
                    <a:pt x="243" y="42"/>
                  </a:lnTo>
                  <a:lnTo>
                    <a:pt x="234" y="46"/>
                  </a:lnTo>
                  <a:lnTo>
                    <a:pt x="226" y="50"/>
                  </a:lnTo>
                  <a:lnTo>
                    <a:pt x="4" y="207"/>
                  </a:lnTo>
                  <a:lnTo>
                    <a:pt x="0" y="335"/>
                  </a:lnTo>
                  <a:lnTo>
                    <a:pt x="0" y="335"/>
                  </a:lnTo>
                  <a:close/>
                </a:path>
              </a:pathLst>
            </a:custGeom>
            <a:solidFill>
              <a:srgbClr val="47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5"/>
            <p:cNvSpPr>
              <a:spLocks/>
            </p:cNvSpPr>
            <p:nvPr/>
          </p:nvSpPr>
          <p:spPr bwMode="auto">
            <a:xfrm>
              <a:off x="3060179" y="2456607"/>
              <a:ext cx="201612" cy="231775"/>
            </a:xfrm>
            <a:custGeom>
              <a:avLst/>
              <a:gdLst>
                <a:gd name="T0" fmla="*/ 28 w 253"/>
                <a:gd name="T1" fmla="*/ 293 h 293"/>
                <a:gd name="T2" fmla="*/ 2 w 253"/>
                <a:gd name="T3" fmla="*/ 147 h 293"/>
                <a:gd name="T4" fmla="*/ 30 w 253"/>
                <a:gd name="T5" fmla="*/ 74 h 293"/>
                <a:gd name="T6" fmla="*/ 0 w 253"/>
                <a:gd name="T7" fmla="*/ 10 h 293"/>
                <a:gd name="T8" fmla="*/ 89 w 253"/>
                <a:gd name="T9" fmla="*/ 21 h 293"/>
                <a:gd name="T10" fmla="*/ 211 w 253"/>
                <a:gd name="T11" fmla="*/ 0 h 293"/>
                <a:gd name="T12" fmla="*/ 253 w 253"/>
                <a:gd name="T13" fmla="*/ 65 h 293"/>
                <a:gd name="T14" fmla="*/ 217 w 253"/>
                <a:gd name="T15" fmla="*/ 109 h 293"/>
                <a:gd name="T16" fmla="*/ 241 w 253"/>
                <a:gd name="T17" fmla="*/ 170 h 293"/>
                <a:gd name="T18" fmla="*/ 156 w 253"/>
                <a:gd name="T19" fmla="*/ 249 h 293"/>
                <a:gd name="T20" fmla="*/ 28 w 253"/>
                <a:gd name="T21" fmla="*/ 293 h 293"/>
                <a:gd name="T22" fmla="*/ 28 w 253"/>
                <a:gd name="T23"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3" h="293">
                  <a:moveTo>
                    <a:pt x="28" y="293"/>
                  </a:moveTo>
                  <a:lnTo>
                    <a:pt x="2" y="147"/>
                  </a:lnTo>
                  <a:lnTo>
                    <a:pt x="30" y="74"/>
                  </a:lnTo>
                  <a:lnTo>
                    <a:pt x="0" y="10"/>
                  </a:lnTo>
                  <a:lnTo>
                    <a:pt x="89" y="21"/>
                  </a:lnTo>
                  <a:lnTo>
                    <a:pt x="211" y="0"/>
                  </a:lnTo>
                  <a:lnTo>
                    <a:pt x="253" y="65"/>
                  </a:lnTo>
                  <a:lnTo>
                    <a:pt x="217" y="109"/>
                  </a:lnTo>
                  <a:lnTo>
                    <a:pt x="241" y="170"/>
                  </a:lnTo>
                  <a:lnTo>
                    <a:pt x="156" y="249"/>
                  </a:lnTo>
                  <a:lnTo>
                    <a:pt x="28" y="293"/>
                  </a:lnTo>
                  <a:lnTo>
                    <a:pt x="28" y="293"/>
                  </a:lnTo>
                  <a:close/>
                </a:path>
              </a:pathLst>
            </a:custGeom>
            <a:solidFill>
              <a:srgbClr val="757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
            <p:cNvSpPr>
              <a:spLocks/>
            </p:cNvSpPr>
            <p:nvPr/>
          </p:nvSpPr>
          <p:spPr bwMode="auto">
            <a:xfrm>
              <a:off x="2915717" y="2599482"/>
              <a:ext cx="269875" cy="369888"/>
            </a:xfrm>
            <a:custGeom>
              <a:avLst/>
              <a:gdLst>
                <a:gd name="T0" fmla="*/ 0 w 340"/>
                <a:gd name="T1" fmla="*/ 0 h 466"/>
                <a:gd name="T2" fmla="*/ 1 w 340"/>
                <a:gd name="T3" fmla="*/ 0 h 466"/>
                <a:gd name="T4" fmla="*/ 5 w 340"/>
                <a:gd name="T5" fmla="*/ 0 h 466"/>
                <a:gd name="T6" fmla="*/ 13 w 340"/>
                <a:gd name="T7" fmla="*/ 2 h 466"/>
                <a:gd name="T8" fmla="*/ 24 w 340"/>
                <a:gd name="T9" fmla="*/ 4 h 466"/>
                <a:gd name="T10" fmla="*/ 30 w 340"/>
                <a:gd name="T11" fmla="*/ 4 h 466"/>
                <a:gd name="T12" fmla="*/ 38 w 340"/>
                <a:gd name="T13" fmla="*/ 6 h 466"/>
                <a:gd name="T14" fmla="*/ 45 w 340"/>
                <a:gd name="T15" fmla="*/ 8 h 466"/>
                <a:gd name="T16" fmla="*/ 55 w 340"/>
                <a:gd name="T17" fmla="*/ 8 h 466"/>
                <a:gd name="T18" fmla="*/ 62 w 340"/>
                <a:gd name="T19" fmla="*/ 9 h 466"/>
                <a:gd name="T20" fmla="*/ 74 w 340"/>
                <a:gd name="T21" fmla="*/ 11 h 466"/>
                <a:gd name="T22" fmla="*/ 83 w 340"/>
                <a:gd name="T23" fmla="*/ 13 h 466"/>
                <a:gd name="T24" fmla="*/ 96 w 340"/>
                <a:gd name="T25" fmla="*/ 17 h 466"/>
                <a:gd name="T26" fmla="*/ 108 w 340"/>
                <a:gd name="T27" fmla="*/ 19 h 466"/>
                <a:gd name="T28" fmla="*/ 119 w 340"/>
                <a:gd name="T29" fmla="*/ 21 h 466"/>
                <a:gd name="T30" fmla="*/ 131 w 340"/>
                <a:gd name="T31" fmla="*/ 23 h 466"/>
                <a:gd name="T32" fmla="*/ 146 w 340"/>
                <a:gd name="T33" fmla="*/ 27 h 466"/>
                <a:gd name="T34" fmla="*/ 152 w 340"/>
                <a:gd name="T35" fmla="*/ 27 h 466"/>
                <a:gd name="T36" fmla="*/ 159 w 340"/>
                <a:gd name="T37" fmla="*/ 28 h 466"/>
                <a:gd name="T38" fmla="*/ 165 w 340"/>
                <a:gd name="T39" fmla="*/ 28 h 466"/>
                <a:gd name="T40" fmla="*/ 172 w 340"/>
                <a:gd name="T41" fmla="*/ 30 h 466"/>
                <a:gd name="T42" fmla="*/ 180 w 340"/>
                <a:gd name="T43" fmla="*/ 32 h 466"/>
                <a:gd name="T44" fmla="*/ 188 w 340"/>
                <a:gd name="T45" fmla="*/ 32 h 466"/>
                <a:gd name="T46" fmla="*/ 195 w 340"/>
                <a:gd name="T47" fmla="*/ 34 h 466"/>
                <a:gd name="T48" fmla="*/ 203 w 340"/>
                <a:gd name="T49" fmla="*/ 38 h 466"/>
                <a:gd name="T50" fmla="*/ 210 w 340"/>
                <a:gd name="T51" fmla="*/ 38 h 466"/>
                <a:gd name="T52" fmla="*/ 218 w 340"/>
                <a:gd name="T53" fmla="*/ 40 h 466"/>
                <a:gd name="T54" fmla="*/ 226 w 340"/>
                <a:gd name="T55" fmla="*/ 40 h 466"/>
                <a:gd name="T56" fmla="*/ 235 w 340"/>
                <a:gd name="T57" fmla="*/ 44 h 466"/>
                <a:gd name="T58" fmla="*/ 243 w 340"/>
                <a:gd name="T59" fmla="*/ 44 h 466"/>
                <a:gd name="T60" fmla="*/ 250 w 340"/>
                <a:gd name="T61" fmla="*/ 48 h 466"/>
                <a:gd name="T62" fmla="*/ 260 w 340"/>
                <a:gd name="T63" fmla="*/ 48 h 466"/>
                <a:gd name="T64" fmla="*/ 269 w 340"/>
                <a:gd name="T65" fmla="*/ 51 h 466"/>
                <a:gd name="T66" fmla="*/ 275 w 340"/>
                <a:gd name="T67" fmla="*/ 51 h 466"/>
                <a:gd name="T68" fmla="*/ 285 w 340"/>
                <a:gd name="T69" fmla="*/ 55 h 466"/>
                <a:gd name="T70" fmla="*/ 294 w 340"/>
                <a:gd name="T71" fmla="*/ 55 h 466"/>
                <a:gd name="T72" fmla="*/ 302 w 340"/>
                <a:gd name="T73" fmla="*/ 59 h 466"/>
                <a:gd name="T74" fmla="*/ 311 w 340"/>
                <a:gd name="T75" fmla="*/ 59 h 466"/>
                <a:gd name="T76" fmla="*/ 321 w 340"/>
                <a:gd name="T77" fmla="*/ 63 h 466"/>
                <a:gd name="T78" fmla="*/ 330 w 340"/>
                <a:gd name="T79" fmla="*/ 65 h 466"/>
                <a:gd name="T80" fmla="*/ 340 w 340"/>
                <a:gd name="T81" fmla="*/ 68 h 466"/>
                <a:gd name="T82" fmla="*/ 117 w 340"/>
                <a:gd name="T83" fmla="*/ 251 h 466"/>
                <a:gd name="T84" fmla="*/ 102 w 340"/>
                <a:gd name="T85" fmla="*/ 382 h 466"/>
                <a:gd name="T86" fmla="*/ 11 w 340"/>
                <a:gd name="T87" fmla="*/ 466 h 466"/>
                <a:gd name="T88" fmla="*/ 0 w 340"/>
                <a:gd name="T89" fmla="*/ 0 h 466"/>
                <a:gd name="T90" fmla="*/ 0 w 340"/>
                <a:gd name="T91"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0" h="466">
                  <a:moveTo>
                    <a:pt x="0" y="0"/>
                  </a:moveTo>
                  <a:lnTo>
                    <a:pt x="1" y="0"/>
                  </a:lnTo>
                  <a:lnTo>
                    <a:pt x="5" y="0"/>
                  </a:lnTo>
                  <a:lnTo>
                    <a:pt x="13" y="2"/>
                  </a:lnTo>
                  <a:lnTo>
                    <a:pt x="24" y="4"/>
                  </a:lnTo>
                  <a:lnTo>
                    <a:pt x="30" y="4"/>
                  </a:lnTo>
                  <a:lnTo>
                    <a:pt x="38" y="6"/>
                  </a:lnTo>
                  <a:lnTo>
                    <a:pt x="45" y="8"/>
                  </a:lnTo>
                  <a:lnTo>
                    <a:pt x="55" y="8"/>
                  </a:lnTo>
                  <a:lnTo>
                    <a:pt x="62" y="9"/>
                  </a:lnTo>
                  <a:lnTo>
                    <a:pt x="74" y="11"/>
                  </a:lnTo>
                  <a:lnTo>
                    <a:pt x="83" y="13"/>
                  </a:lnTo>
                  <a:lnTo>
                    <a:pt x="96" y="17"/>
                  </a:lnTo>
                  <a:lnTo>
                    <a:pt x="108" y="19"/>
                  </a:lnTo>
                  <a:lnTo>
                    <a:pt x="119" y="21"/>
                  </a:lnTo>
                  <a:lnTo>
                    <a:pt x="131" y="23"/>
                  </a:lnTo>
                  <a:lnTo>
                    <a:pt x="146" y="27"/>
                  </a:lnTo>
                  <a:lnTo>
                    <a:pt x="152" y="27"/>
                  </a:lnTo>
                  <a:lnTo>
                    <a:pt x="159" y="28"/>
                  </a:lnTo>
                  <a:lnTo>
                    <a:pt x="165" y="28"/>
                  </a:lnTo>
                  <a:lnTo>
                    <a:pt x="172" y="30"/>
                  </a:lnTo>
                  <a:lnTo>
                    <a:pt x="180" y="32"/>
                  </a:lnTo>
                  <a:lnTo>
                    <a:pt x="188" y="32"/>
                  </a:lnTo>
                  <a:lnTo>
                    <a:pt x="195" y="34"/>
                  </a:lnTo>
                  <a:lnTo>
                    <a:pt x="203" y="38"/>
                  </a:lnTo>
                  <a:lnTo>
                    <a:pt x="210" y="38"/>
                  </a:lnTo>
                  <a:lnTo>
                    <a:pt x="218" y="40"/>
                  </a:lnTo>
                  <a:lnTo>
                    <a:pt x="226" y="40"/>
                  </a:lnTo>
                  <a:lnTo>
                    <a:pt x="235" y="44"/>
                  </a:lnTo>
                  <a:lnTo>
                    <a:pt x="243" y="44"/>
                  </a:lnTo>
                  <a:lnTo>
                    <a:pt x="250" y="48"/>
                  </a:lnTo>
                  <a:lnTo>
                    <a:pt x="260" y="48"/>
                  </a:lnTo>
                  <a:lnTo>
                    <a:pt x="269" y="51"/>
                  </a:lnTo>
                  <a:lnTo>
                    <a:pt x="275" y="51"/>
                  </a:lnTo>
                  <a:lnTo>
                    <a:pt x="285" y="55"/>
                  </a:lnTo>
                  <a:lnTo>
                    <a:pt x="294" y="55"/>
                  </a:lnTo>
                  <a:lnTo>
                    <a:pt x="302" y="59"/>
                  </a:lnTo>
                  <a:lnTo>
                    <a:pt x="311" y="59"/>
                  </a:lnTo>
                  <a:lnTo>
                    <a:pt x="321" y="63"/>
                  </a:lnTo>
                  <a:lnTo>
                    <a:pt x="330" y="65"/>
                  </a:lnTo>
                  <a:lnTo>
                    <a:pt x="340" y="68"/>
                  </a:lnTo>
                  <a:lnTo>
                    <a:pt x="117" y="251"/>
                  </a:lnTo>
                  <a:lnTo>
                    <a:pt x="102" y="382"/>
                  </a:lnTo>
                  <a:lnTo>
                    <a:pt x="11" y="466"/>
                  </a:lnTo>
                  <a:lnTo>
                    <a:pt x="0" y="0"/>
                  </a:lnTo>
                  <a:lnTo>
                    <a:pt x="0" y="0"/>
                  </a:lnTo>
                  <a:close/>
                </a:path>
              </a:pathLst>
            </a:custGeom>
            <a:solidFill>
              <a:srgbClr val="666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6946229" y="3250034"/>
            <a:ext cx="1654175" cy="977900"/>
            <a:chOff x="2166417" y="2859832"/>
            <a:chExt cx="1654175" cy="977900"/>
          </a:xfrm>
        </p:grpSpPr>
        <p:sp>
          <p:nvSpPr>
            <p:cNvPr id="32" name="Freeform 22"/>
            <p:cNvSpPr>
              <a:spLocks/>
            </p:cNvSpPr>
            <p:nvPr/>
          </p:nvSpPr>
          <p:spPr bwMode="auto">
            <a:xfrm>
              <a:off x="2242617" y="2859832"/>
              <a:ext cx="739775" cy="547688"/>
            </a:xfrm>
            <a:custGeom>
              <a:avLst/>
              <a:gdLst>
                <a:gd name="T0" fmla="*/ 0 w 933"/>
                <a:gd name="T1" fmla="*/ 506 h 691"/>
                <a:gd name="T2" fmla="*/ 40 w 933"/>
                <a:gd name="T3" fmla="*/ 691 h 691"/>
                <a:gd name="T4" fmla="*/ 236 w 933"/>
                <a:gd name="T5" fmla="*/ 649 h 691"/>
                <a:gd name="T6" fmla="*/ 555 w 933"/>
                <a:gd name="T7" fmla="*/ 502 h 691"/>
                <a:gd name="T8" fmla="*/ 601 w 933"/>
                <a:gd name="T9" fmla="*/ 527 h 691"/>
                <a:gd name="T10" fmla="*/ 768 w 933"/>
                <a:gd name="T11" fmla="*/ 521 h 691"/>
                <a:gd name="T12" fmla="*/ 872 w 933"/>
                <a:gd name="T13" fmla="*/ 664 h 691"/>
                <a:gd name="T14" fmla="*/ 933 w 933"/>
                <a:gd name="T15" fmla="*/ 0 h 691"/>
                <a:gd name="T16" fmla="*/ 38 w 933"/>
                <a:gd name="T17" fmla="*/ 350 h 691"/>
                <a:gd name="T18" fmla="*/ 0 w 933"/>
                <a:gd name="T19" fmla="*/ 506 h 691"/>
                <a:gd name="T20" fmla="*/ 0 w 933"/>
                <a:gd name="T21" fmla="*/ 50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3" h="691">
                  <a:moveTo>
                    <a:pt x="0" y="506"/>
                  </a:moveTo>
                  <a:lnTo>
                    <a:pt x="40" y="691"/>
                  </a:lnTo>
                  <a:lnTo>
                    <a:pt x="236" y="649"/>
                  </a:lnTo>
                  <a:lnTo>
                    <a:pt x="555" y="502"/>
                  </a:lnTo>
                  <a:lnTo>
                    <a:pt x="601" y="527"/>
                  </a:lnTo>
                  <a:lnTo>
                    <a:pt x="768" y="521"/>
                  </a:lnTo>
                  <a:lnTo>
                    <a:pt x="872" y="664"/>
                  </a:lnTo>
                  <a:lnTo>
                    <a:pt x="933" y="0"/>
                  </a:lnTo>
                  <a:lnTo>
                    <a:pt x="38" y="350"/>
                  </a:lnTo>
                  <a:lnTo>
                    <a:pt x="0" y="506"/>
                  </a:lnTo>
                  <a:lnTo>
                    <a:pt x="0" y="506"/>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3"/>
            <p:cNvSpPr>
              <a:spLocks/>
            </p:cNvSpPr>
            <p:nvPr/>
          </p:nvSpPr>
          <p:spPr bwMode="auto">
            <a:xfrm>
              <a:off x="2928417" y="3086844"/>
              <a:ext cx="892175" cy="750888"/>
            </a:xfrm>
            <a:custGeom>
              <a:avLst/>
              <a:gdLst>
                <a:gd name="T0" fmla="*/ 0 w 1125"/>
                <a:gd name="T1" fmla="*/ 67 h 946"/>
                <a:gd name="T2" fmla="*/ 287 w 1125"/>
                <a:gd name="T3" fmla="*/ 0 h 946"/>
                <a:gd name="T4" fmla="*/ 471 w 1125"/>
                <a:gd name="T5" fmla="*/ 69 h 946"/>
                <a:gd name="T6" fmla="*/ 612 w 1125"/>
                <a:gd name="T7" fmla="*/ 179 h 946"/>
                <a:gd name="T8" fmla="*/ 655 w 1125"/>
                <a:gd name="T9" fmla="*/ 352 h 946"/>
                <a:gd name="T10" fmla="*/ 959 w 1125"/>
                <a:gd name="T11" fmla="*/ 444 h 946"/>
                <a:gd name="T12" fmla="*/ 1111 w 1125"/>
                <a:gd name="T13" fmla="*/ 564 h 946"/>
                <a:gd name="T14" fmla="*/ 1125 w 1125"/>
                <a:gd name="T15" fmla="*/ 946 h 946"/>
                <a:gd name="T16" fmla="*/ 564 w 1125"/>
                <a:gd name="T17" fmla="*/ 666 h 946"/>
                <a:gd name="T18" fmla="*/ 475 w 1125"/>
                <a:gd name="T19" fmla="*/ 480 h 946"/>
                <a:gd name="T20" fmla="*/ 296 w 1125"/>
                <a:gd name="T21" fmla="*/ 524 h 946"/>
                <a:gd name="T22" fmla="*/ 180 w 1125"/>
                <a:gd name="T23" fmla="*/ 463 h 946"/>
                <a:gd name="T24" fmla="*/ 156 w 1125"/>
                <a:gd name="T25" fmla="*/ 295 h 946"/>
                <a:gd name="T26" fmla="*/ 5 w 1125"/>
                <a:gd name="T27" fmla="*/ 375 h 946"/>
                <a:gd name="T28" fmla="*/ 0 w 1125"/>
                <a:gd name="T29" fmla="*/ 67 h 946"/>
                <a:gd name="T30" fmla="*/ 0 w 1125"/>
                <a:gd name="T31" fmla="*/ 67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5" h="946">
                  <a:moveTo>
                    <a:pt x="0" y="67"/>
                  </a:moveTo>
                  <a:lnTo>
                    <a:pt x="287" y="0"/>
                  </a:lnTo>
                  <a:lnTo>
                    <a:pt x="471" y="69"/>
                  </a:lnTo>
                  <a:lnTo>
                    <a:pt x="612" y="179"/>
                  </a:lnTo>
                  <a:lnTo>
                    <a:pt x="655" y="352"/>
                  </a:lnTo>
                  <a:lnTo>
                    <a:pt x="959" y="444"/>
                  </a:lnTo>
                  <a:lnTo>
                    <a:pt x="1111" y="564"/>
                  </a:lnTo>
                  <a:lnTo>
                    <a:pt x="1125" y="946"/>
                  </a:lnTo>
                  <a:lnTo>
                    <a:pt x="564" y="666"/>
                  </a:lnTo>
                  <a:lnTo>
                    <a:pt x="475" y="480"/>
                  </a:lnTo>
                  <a:lnTo>
                    <a:pt x="296" y="524"/>
                  </a:lnTo>
                  <a:lnTo>
                    <a:pt x="180" y="463"/>
                  </a:lnTo>
                  <a:lnTo>
                    <a:pt x="156" y="295"/>
                  </a:lnTo>
                  <a:lnTo>
                    <a:pt x="5" y="375"/>
                  </a:lnTo>
                  <a:lnTo>
                    <a:pt x="0" y="67"/>
                  </a:lnTo>
                  <a:lnTo>
                    <a:pt x="0" y="67"/>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6"/>
            <p:cNvSpPr>
              <a:spLocks/>
            </p:cNvSpPr>
            <p:nvPr/>
          </p:nvSpPr>
          <p:spPr bwMode="auto">
            <a:xfrm>
              <a:off x="3163367" y="3229719"/>
              <a:ext cx="527050" cy="385763"/>
            </a:xfrm>
            <a:custGeom>
              <a:avLst/>
              <a:gdLst>
                <a:gd name="T0" fmla="*/ 316 w 663"/>
                <a:gd name="T1" fmla="*/ 0 h 487"/>
                <a:gd name="T2" fmla="*/ 278 w 663"/>
                <a:gd name="T3" fmla="*/ 124 h 487"/>
                <a:gd name="T4" fmla="*/ 141 w 663"/>
                <a:gd name="T5" fmla="*/ 156 h 487"/>
                <a:gd name="T6" fmla="*/ 0 w 663"/>
                <a:gd name="T7" fmla="*/ 345 h 487"/>
                <a:gd name="T8" fmla="*/ 268 w 663"/>
                <a:gd name="T9" fmla="*/ 487 h 487"/>
                <a:gd name="T10" fmla="*/ 352 w 663"/>
                <a:gd name="T11" fmla="*/ 375 h 487"/>
                <a:gd name="T12" fmla="*/ 466 w 663"/>
                <a:gd name="T13" fmla="*/ 364 h 487"/>
                <a:gd name="T14" fmla="*/ 540 w 663"/>
                <a:gd name="T15" fmla="*/ 301 h 487"/>
                <a:gd name="T16" fmla="*/ 614 w 663"/>
                <a:gd name="T17" fmla="*/ 295 h 487"/>
                <a:gd name="T18" fmla="*/ 663 w 663"/>
                <a:gd name="T19" fmla="*/ 265 h 487"/>
                <a:gd name="T20" fmla="*/ 316 w 663"/>
                <a:gd name="T21" fmla="*/ 0 h 487"/>
                <a:gd name="T22" fmla="*/ 316 w 663"/>
                <a:gd name="T23"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3" h="487">
                  <a:moveTo>
                    <a:pt x="316" y="0"/>
                  </a:moveTo>
                  <a:lnTo>
                    <a:pt x="278" y="124"/>
                  </a:lnTo>
                  <a:lnTo>
                    <a:pt x="141" y="156"/>
                  </a:lnTo>
                  <a:lnTo>
                    <a:pt x="0" y="345"/>
                  </a:lnTo>
                  <a:lnTo>
                    <a:pt x="268" y="487"/>
                  </a:lnTo>
                  <a:lnTo>
                    <a:pt x="352" y="375"/>
                  </a:lnTo>
                  <a:lnTo>
                    <a:pt x="466" y="364"/>
                  </a:lnTo>
                  <a:lnTo>
                    <a:pt x="540" y="301"/>
                  </a:lnTo>
                  <a:lnTo>
                    <a:pt x="614" y="295"/>
                  </a:lnTo>
                  <a:lnTo>
                    <a:pt x="663" y="265"/>
                  </a:lnTo>
                  <a:lnTo>
                    <a:pt x="316" y="0"/>
                  </a:lnTo>
                  <a:lnTo>
                    <a:pt x="316" y="0"/>
                  </a:lnTo>
                  <a:close/>
                </a:path>
              </a:pathLst>
            </a:custGeom>
            <a:solidFill>
              <a:srgbClr val="757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7"/>
            <p:cNvSpPr>
              <a:spLocks/>
            </p:cNvSpPr>
            <p:nvPr/>
          </p:nvSpPr>
          <p:spPr bwMode="auto">
            <a:xfrm>
              <a:off x="2847454" y="3039219"/>
              <a:ext cx="303212" cy="414338"/>
            </a:xfrm>
            <a:custGeom>
              <a:avLst/>
              <a:gdLst>
                <a:gd name="T0" fmla="*/ 0 w 382"/>
                <a:gd name="T1" fmla="*/ 275 h 523"/>
                <a:gd name="T2" fmla="*/ 101 w 382"/>
                <a:gd name="T3" fmla="*/ 127 h 523"/>
                <a:gd name="T4" fmla="*/ 213 w 382"/>
                <a:gd name="T5" fmla="*/ 0 h 523"/>
                <a:gd name="T6" fmla="*/ 359 w 382"/>
                <a:gd name="T7" fmla="*/ 129 h 523"/>
                <a:gd name="T8" fmla="*/ 382 w 382"/>
                <a:gd name="T9" fmla="*/ 188 h 523"/>
                <a:gd name="T10" fmla="*/ 293 w 382"/>
                <a:gd name="T11" fmla="*/ 287 h 523"/>
                <a:gd name="T12" fmla="*/ 329 w 382"/>
                <a:gd name="T13" fmla="*/ 388 h 523"/>
                <a:gd name="T14" fmla="*/ 281 w 382"/>
                <a:gd name="T15" fmla="*/ 523 h 523"/>
                <a:gd name="T16" fmla="*/ 106 w 382"/>
                <a:gd name="T17" fmla="*/ 435 h 523"/>
                <a:gd name="T18" fmla="*/ 0 w 382"/>
                <a:gd name="T19" fmla="*/ 275 h 523"/>
                <a:gd name="T20" fmla="*/ 0 w 382"/>
                <a:gd name="T21" fmla="*/ 275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2" h="523">
                  <a:moveTo>
                    <a:pt x="0" y="275"/>
                  </a:moveTo>
                  <a:lnTo>
                    <a:pt x="101" y="127"/>
                  </a:lnTo>
                  <a:lnTo>
                    <a:pt x="213" y="0"/>
                  </a:lnTo>
                  <a:lnTo>
                    <a:pt x="359" y="129"/>
                  </a:lnTo>
                  <a:lnTo>
                    <a:pt x="382" y="188"/>
                  </a:lnTo>
                  <a:lnTo>
                    <a:pt x="293" y="287"/>
                  </a:lnTo>
                  <a:lnTo>
                    <a:pt x="329" y="388"/>
                  </a:lnTo>
                  <a:lnTo>
                    <a:pt x="281" y="523"/>
                  </a:lnTo>
                  <a:lnTo>
                    <a:pt x="106" y="435"/>
                  </a:lnTo>
                  <a:lnTo>
                    <a:pt x="0" y="275"/>
                  </a:lnTo>
                  <a:lnTo>
                    <a:pt x="0" y="275"/>
                  </a:lnTo>
                  <a:close/>
                </a:path>
              </a:pathLst>
            </a:custGeom>
            <a:solidFill>
              <a:srgbClr val="757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8"/>
            <p:cNvSpPr>
              <a:spLocks/>
            </p:cNvSpPr>
            <p:nvPr/>
          </p:nvSpPr>
          <p:spPr bwMode="auto">
            <a:xfrm>
              <a:off x="2923654" y="2867769"/>
              <a:ext cx="236537" cy="273050"/>
            </a:xfrm>
            <a:custGeom>
              <a:avLst/>
              <a:gdLst>
                <a:gd name="T0" fmla="*/ 6 w 298"/>
                <a:gd name="T1" fmla="*/ 342 h 344"/>
                <a:gd name="T2" fmla="*/ 0 w 298"/>
                <a:gd name="T3" fmla="*/ 125 h 344"/>
                <a:gd name="T4" fmla="*/ 46 w 298"/>
                <a:gd name="T5" fmla="*/ 0 h 344"/>
                <a:gd name="T6" fmla="*/ 93 w 298"/>
                <a:gd name="T7" fmla="*/ 43 h 344"/>
                <a:gd name="T8" fmla="*/ 298 w 298"/>
                <a:gd name="T9" fmla="*/ 211 h 344"/>
                <a:gd name="T10" fmla="*/ 266 w 298"/>
                <a:gd name="T11" fmla="*/ 344 h 344"/>
                <a:gd name="T12" fmla="*/ 6 w 298"/>
                <a:gd name="T13" fmla="*/ 342 h 344"/>
                <a:gd name="T14" fmla="*/ 6 w 298"/>
                <a:gd name="T15" fmla="*/ 342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344">
                  <a:moveTo>
                    <a:pt x="6" y="342"/>
                  </a:moveTo>
                  <a:lnTo>
                    <a:pt x="0" y="125"/>
                  </a:lnTo>
                  <a:lnTo>
                    <a:pt x="46" y="0"/>
                  </a:lnTo>
                  <a:lnTo>
                    <a:pt x="93" y="43"/>
                  </a:lnTo>
                  <a:lnTo>
                    <a:pt x="298" y="211"/>
                  </a:lnTo>
                  <a:lnTo>
                    <a:pt x="266" y="344"/>
                  </a:lnTo>
                  <a:lnTo>
                    <a:pt x="6" y="342"/>
                  </a:lnTo>
                  <a:lnTo>
                    <a:pt x="6" y="342"/>
                  </a:lnTo>
                  <a:close/>
                </a:path>
              </a:pathLst>
            </a:custGeom>
            <a:solidFill>
              <a:srgbClr val="949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9"/>
            <p:cNvSpPr>
              <a:spLocks/>
            </p:cNvSpPr>
            <p:nvPr/>
          </p:nvSpPr>
          <p:spPr bwMode="auto">
            <a:xfrm>
              <a:off x="3120504" y="3036044"/>
              <a:ext cx="180975" cy="104775"/>
            </a:xfrm>
            <a:custGeom>
              <a:avLst/>
              <a:gdLst>
                <a:gd name="T0" fmla="*/ 51 w 230"/>
                <a:gd name="T1" fmla="*/ 0 h 133"/>
                <a:gd name="T2" fmla="*/ 230 w 230"/>
                <a:gd name="T3" fmla="*/ 133 h 133"/>
                <a:gd name="T4" fmla="*/ 17 w 230"/>
                <a:gd name="T5" fmla="*/ 133 h 133"/>
                <a:gd name="T6" fmla="*/ 0 w 230"/>
                <a:gd name="T7" fmla="*/ 57 h 133"/>
                <a:gd name="T8" fmla="*/ 51 w 230"/>
                <a:gd name="T9" fmla="*/ 0 h 133"/>
                <a:gd name="T10" fmla="*/ 51 w 230"/>
                <a:gd name="T11" fmla="*/ 0 h 133"/>
              </a:gdLst>
              <a:ahLst/>
              <a:cxnLst>
                <a:cxn ang="0">
                  <a:pos x="T0" y="T1"/>
                </a:cxn>
                <a:cxn ang="0">
                  <a:pos x="T2" y="T3"/>
                </a:cxn>
                <a:cxn ang="0">
                  <a:pos x="T4" y="T5"/>
                </a:cxn>
                <a:cxn ang="0">
                  <a:pos x="T6" y="T7"/>
                </a:cxn>
                <a:cxn ang="0">
                  <a:pos x="T8" y="T9"/>
                </a:cxn>
                <a:cxn ang="0">
                  <a:pos x="T10" y="T11"/>
                </a:cxn>
              </a:cxnLst>
              <a:rect l="0" t="0" r="r" b="b"/>
              <a:pathLst>
                <a:path w="230" h="133">
                  <a:moveTo>
                    <a:pt x="51" y="0"/>
                  </a:moveTo>
                  <a:lnTo>
                    <a:pt x="230" y="133"/>
                  </a:lnTo>
                  <a:lnTo>
                    <a:pt x="17" y="133"/>
                  </a:lnTo>
                  <a:lnTo>
                    <a:pt x="0" y="57"/>
                  </a:lnTo>
                  <a:lnTo>
                    <a:pt x="51" y="0"/>
                  </a:lnTo>
                  <a:lnTo>
                    <a:pt x="51" y="0"/>
                  </a:lnTo>
                  <a:close/>
                </a:path>
              </a:pathLst>
            </a:custGeom>
            <a:solidFill>
              <a:srgbClr val="757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0"/>
            <p:cNvSpPr>
              <a:spLocks/>
            </p:cNvSpPr>
            <p:nvPr/>
          </p:nvSpPr>
          <p:spPr bwMode="auto">
            <a:xfrm>
              <a:off x="2718867" y="3140819"/>
              <a:ext cx="214312" cy="244475"/>
            </a:xfrm>
            <a:custGeom>
              <a:avLst/>
              <a:gdLst>
                <a:gd name="T0" fmla="*/ 216 w 269"/>
                <a:gd name="T1" fmla="*/ 0 h 308"/>
                <a:gd name="T2" fmla="*/ 155 w 269"/>
                <a:gd name="T3" fmla="*/ 93 h 308"/>
                <a:gd name="T4" fmla="*/ 0 w 269"/>
                <a:gd name="T5" fmla="*/ 173 h 308"/>
                <a:gd name="T6" fmla="*/ 269 w 269"/>
                <a:gd name="T7" fmla="*/ 308 h 308"/>
                <a:gd name="T8" fmla="*/ 264 w 269"/>
                <a:gd name="T9" fmla="*/ 0 h 308"/>
                <a:gd name="T10" fmla="*/ 216 w 269"/>
                <a:gd name="T11" fmla="*/ 0 h 308"/>
                <a:gd name="T12" fmla="*/ 216 w 269"/>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69" h="308">
                  <a:moveTo>
                    <a:pt x="216" y="0"/>
                  </a:moveTo>
                  <a:lnTo>
                    <a:pt x="155" y="93"/>
                  </a:lnTo>
                  <a:lnTo>
                    <a:pt x="0" y="173"/>
                  </a:lnTo>
                  <a:lnTo>
                    <a:pt x="269" y="308"/>
                  </a:lnTo>
                  <a:lnTo>
                    <a:pt x="264" y="0"/>
                  </a:lnTo>
                  <a:lnTo>
                    <a:pt x="216" y="0"/>
                  </a:lnTo>
                  <a:lnTo>
                    <a:pt x="216" y="0"/>
                  </a:lnTo>
                  <a:close/>
                </a:path>
              </a:pathLst>
            </a:custGeom>
            <a:solidFill>
              <a:srgbClr val="47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p:cNvSpPr>
              <a:spLocks/>
            </p:cNvSpPr>
            <p:nvPr/>
          </p:nvSpPr>
          <p:spPr bwMode="auto">
            <a:xfrm>
              <a:off x="2406129" y="3137644"/>
              <a:ext cx="307975" cy="149225"/>
            </a:xfrm>
            <a:custGeom>
              <a:avLst/>
              <a:gdLst>
                <a:gd name="T0" fmla="*/ 12 w 388"/>
                <a:gd name="T1" fmla="*/ 0 h 189"/>
                <a:gd name="T2" fmla="*/ 388 w 388"/>
                <a:gd name="T3" fmla="*/ 2 h 189"/>
                <a:gd name="T4" fmla="*/ 361 w 388"/>
                <a:gd name="T5" fmla="*/ 19 h 189"/>
                <a:gd name="T6" fmla="*/ 122 w 388"/>
                <a:gd name="T7" fmla="*/ 189 h 189"/>
                <a:gd name="T8" fmla="*/ 0 w 388"/>
                <a:gd name="T9" fmla="*/ 38 h 189"/>
                <a:gd name="T10" fmla="*/ 12 w 388"/>
                <a:gd name="T11" fmla="*/ 0 h 189"/>
                <a:gd name="T12" fmla="*/ 12 w 388"/>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388" h="189">
                  <a:moveTo>
                    <a:pt x="12" y="0"/>
                  </a:moveTo>
                  <a:lnTo>
                    <a:pt x="388" y="2"/>
                  </a:lnTo>
                  <a:lnTo>
                    <a:pt x="361" y="19"/>
                  </a:lnTo>
                  <a:lnTo>
                    <a:pt x="122" y="189"/>
                  </a:lnTo>
                  <a:lnTo>
                    <a:pt x="0" y="38"/>
                  </a:lnTo>
                  <a:lnTo>
                    <a:pt x="12" y="0"/>
                  </a:lnTo>
                  <a:lnTo>
                    <a:pt x="12" y="0"/>
                  </a:lnTo>
                  <a:close/>
                </a:path>
              </a:pathLst>
            </a:custGeom>
            <a:solidFill>
              <a:srgbClr val="47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1"/>
            <p:cNvSpPr>
              <a:spLocks/>
            </p:cNvSpPr>
            <p:nvPr/>
          </p:nvSpPr>
          <p:spPr bwMode="auto">
            <a:xfrm>
              <a:off x="2166417" y="3136057"/>
              <a:ext cx="558800" cy="431800"/>
            </a:xfrm>
            <a:custGeom>
              <a:avLst/>
              <a:gdLst>
                <a:gd name="T0" fmla="*/ 57 w 703"/>
                <a:gd name="T1" fmla="*/ 404 h 544"/>
                <a:gd name="T2" fmla="*/ 547 w 703"/>
                <a:gd name="T3" fmla="*/ 12 h 544"/>
                <a:gd name="T4" fmla="*/ 549 w 703"/>
                <a:gd name="T5" fmla="*/ 10 h 544"/>
                <a:gd name="T6" fmla="*/ 561 w 703"/>
                <a:gd name="T7" fmla="*/ 6 h 544"/>
                <a:gd name="T8" fmla="*/ 568 w 703"/>
                <a:gd name="T9" fmla="*/ 4 h 544"/>
                <a:gd name="T10" fmla="*/ 576 w 703"/>
                <a:gd name="T11" fmla="*/ 2 h 544"/>
                <a:gd name="T12" fmla="*/ 585 w 703"/>
                <a:gd name="T13" fmla="*/ 2 h 544"/>
                <a:gd name="T14" fmla="*/ 597 w 703"/>
                <a:gd name="T15" fmla="*/ 2 h 544"/>
                <a:gd name="T16" fmla="*/ 606 w 703"/>
                <a:gd name="T17" fmla="*/ 0 h 544"/>
                <a:gd name="T18" fmla="*/ 618 w 703"/>
                <a:gd name="T19" fmla="*/ 2 h 544"/>
                <a:gd name="T20" fmla="*/ 629 w 703"/>
                <a:gd name="T21" fmla="*/ 6 h 544"/>
                <a:gd name="T22" fmla="*/ 642 w 703"/>
                <a:gd name="T23" fmla="*/ 10 h 544"/>
                <a:gd name="T24" fmla="*/ 652 w 703"/>
                <a:gd name="T25" fmla="*/ 16 h 544"/>
                <a:gd name="T26" fmla="*/ 663 w 703"/>
                <a:gd name="T27" fmla="*/ 27 h 544"/>
                <a:gd name="T28" fmla="*/ 667 w 703"/>
                <a:gd name="T29" fmla="*/ 31 h 544"/>
                <a:gd name="T30" fmla="*/ 673 w 703"/>
                <a:gd name="T31" fmla="*/ 38 h 544"/>
                <a:gd name="T32" fmla="*/ 677 w 703"/>
                <a:gd name="T33" fmla="*/ 46 h 544"/>
                <a:gd name="T34" fmla="*/ 682 w 703"/>
                <a:gd name="T35" fmla="*/ 54 h 544"/>
                <a:gd name="T36" fmla="*/ 686 w 703"/>
                <a:gd name="T37" fmla="*/ 59 h 544"/>
                <a:gd name="T38" fmla="*/ 688 w 703"/>
                <a:gd name="T39" fmla="*/ 67 h 544"/>
                <a:gd name="T40" fmla="*/ 692 w 703"/>
                <a:gd name="T41" fmla="*/ 75 h 544"/>
                <a:gd name="T42" fmla="*/ 696 w 703"/>
                <a:gd name="T43" fmla="*/ 82 h 544"/>
                <a:gd name="T44" fmla="*/ 697 w 703"/>
                <a:gd name="T45" fmla="*/ 92 h 544"/>
                <a:gd name="T46" fmla="*/ 701 w 703"/>
                <a:gd name="T47" fmla="*/ 105 h 544"/>
                <a:gd name="T48" fmla="*/ 703 w 703"/>
                <a:gd name="T49" fmla="*/ 114 h 544"/>
                <a:gd name="T50" fmla="*/ 703 w 703"/>
                <a:gd name="T51" fmla="*/ 122 h 544"/>
                <a:gd name="T52" fmla="*/ 703 w 703"/>
                <a:gd name="T53" fmla="*/ 130 h 544"/>
                <a:gd name="T54" fmla="*/ 703 w 703"/>
                <a:gd name="T55" fmla="*/ 137 h 544"/>
                <a:gd name="T56" fmla="*/ 697 w 703"/>
                <a:gd name="T57" fmla="*/ 147 h 544"/>
                <a:gd name="T58" fmla="*/ 694 w 703"/>
                <a:gd name="T59" fmla="*/ 153 h 544"/>
                <a:gd name="T60" fmla="*/ 688 w 703"/>
                <a:gd name="T61" fmla="*/ 156 h 544"/>
                <a:gd name="T62" fmla="*/ 688 w 703"/>
                <a:gd name="T63" fmla="*/ 158 h 544"/>
                <a:gd name="T64" fmla="*/ 171 w 703"/>
                <a:gd name="T65" fmla="*/ 544 h 544"/>
                <a:gd name="T66" fmla="*/ 0 w 703"/>
                <a:gd name="T67" fmla="*/ 544 h 544"/>
                <a:gd name="T68" fmla="*/ 57 w 703"/>
                <a:gd name="T69" fmla="*/ 404 h 544"/>
                <a:gd name="T70" fmla="*/ 57 w 703"/>
                <a:gd name="T71" fmla="*/ 40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3" h="544">
                  <a:moveTo>
                    <a:pt x="57" y="404"/>
                  </a:moveTo>
                  <a:lnTo>
                    <a:pt x="547" y="12"/>
                  </a:lnTo>
                  <a:lnTo>
                    <a:pt x="549" y="10"/>
                  </a:lnTo>
                  <a:lnTo>
                    <a:pt x="561" y="6"/>
                  </a:lnTo>
                  <a:lnTo>
                    <a:pt x="568" y="4"/>
                  </a:lnTo>
                  <a:lnTo>
                    <a:pt x="576" y="2"/>
                  </a:lnTo>
                  <a:lnTo>
                    <a:pt x="585" y="2"/>
                  </a:lnTo>
                  <a:lnTo>
                    <a:pt x="597" y="2"/>
                  </a:lnTo>
                  <a:lnTo>
                    <a:pt x="606" y="0"/>
                  </a:lnTo>
                  <a:lnTo>
                    <a:pt x="618" y="2"/>
                  </a:lnTo>
                  <a:lnTo>
                    <a:pt x="629" y="6"/>
                  </a:lnTo>
                  <a:lnTo>
                    <a:pt x="642" y="10"/>
                  </a:lnTo>
                  <a:lnTo>
                    <a:pt x="652" y="16"/>
                  </a:lnTo>
                  <a:lnTo>
                    <a:pt x="663" y="27"/>
                  </a:lnTo>
                  <a:lnTo>
                    <a:pt x="667" y="31"/>
                  </a:lnTo>
                  <a:lnTo>
                    <a:pt x="673" y="38"/>
                  </a:lnTo>
                  <a:lnTo>
                    <a:pt x="677" y="46"/>
                  </a:lnTo>
                  <a:lnTo>
                    <a:pt x="682" y="54"/>
                  </a:lnTo>
                  <a:lnTo>
                    <a:pt x="686" y="59"/>
                  </a:lnTo>
                  <a:lnTo>
                    <a:pt x="688" y="67"/>
                  </a:lnTo>
                  <a:lnTo>
                    <a:pt x="692" y="75"/>
                  </a:lnTo>
                  <a:lnTo>
                    <a:pt x="696" y="82"/>
                  </a:lnTo>
                  <a:lnTo>
                    <a:pt x="697" y="92"/>
                  </a:lnTo>
                  <a:lnTo>
                    <a:pt x="701" y="105"/>
                  </a:lnTo>
                  <a:lnTo>
                    <a:pt x="703" y="114"/>
                  </a:lnTo>
                  <a:lnTo>
                    <a:pt x="703" y="122"/>
                  </a:lnTo>
                  <a:lnTo>
                    <a:pt x="703" y="130"/>
                  </a:lnTo>
                  <a:lnTo>
                    <a:pt x="703" y="137"/>
                  </a:lnTo>
                  <a:lnTo>
                    <a:pt x="697" y="147"/>
                  </a:lnTo>
                  <a:lnTo>
                    <a:pt x="694" y="153"/>
                  </a:lnTo>
                  <a:lnTo>
                    <a:pt x="688" y="156"/>
                  </a:lnTo>
                  <a:lnTo>
                    <a:pt x="688" y="158"/>
                  </a:lnTo>
                  <a:lnTo>
                    <a:pt x="171" y="544"/>
                  </a:lnTo>
                  <a:lnTo>
                    <a:pt x="0" y="544"/>
                  </a:lnTo>
                  <a:lnTo>
                    <a:pt x="57" y="404"/>
                  </a:lnTo>
                  <a:lnTo>
                    <a:pt x="57" y="404"/>
                  </a:lnTo>
                  <a:close/>
                </a:path>
              </a:pathLst>
            </a:custGeom>
            <a:solidFill>
              <a:srgbClr val="666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5337646" y="3167483"/>
            <a:ext cx="1071563" cy="1019176"/>
            <a:chOff x="1202804" y="2797919"/>
            <a:chExt cx="1071563" cy="1019176"/>
          </a:xfrm>
        </p:grpSpPr>
        <p:sp>
          <p:nvSpPr>
            <p:cNvPr id="42" name="Freeform 13"/>
            <p:cNvSpPr>
              <a:spLocks/>
            </p:cNvSpPr>
            <p:nvPr/>
          </p:nvSpPr>
          <p:spPr bwMode="auto">
            <a:xfrm>
              <a:off x="1202804" y="3244007"/>
              <a:ext cx="638175" cy="200025"/>
            </a:xfrm>
            <a:custGeom>
              <a:avLst/>
              <a:gdLst>
                <a:gd name="T0" fmla="*/ 503 w 804"/>
                <a:gd name="T1" fmla="*/ 251 h 251"/>
                <a:gd name="T2" fmla="*/ 0 w 804"/>
                <a:gd name="T3" fmla="*/ 225 h 251"/>
                <a:gd name="T4" fmla="*/ 188 w 804"/>
                <a:gd name="T5" fmla="*/ 48 h 251"/>
                <a:gd name="T6" fmla="*/ 804 w 804"/>
                <a:gd name="T7" fmla="*/ 0 h 251"/>
                <a:gd name="T8" fmla="*/ 503 w 804"/>
                <a:gd name="T9" fmla="*/ 251 h 251"/>
                <a:gd name="T10" fmla="*/ 503 w 804"/>
                <a:gd name="T11" fmla="*/ 251 h 251"/>
              </a:gdLst>
              <a:ahLst/>
              <a:cxnLst>
                <a:cxn ang="0">
                  <a:pos x="T0" y="T1"/>
                </a:cxn>
                <a:cxn ang="0">
                  <a:pos x="T2" y="T3"/>
                </a:cxn>
                <a:cxn ang="0">
                  <a:pos x="T4" y="T5"/>
                </a:cxn>
                <a:cxn ang="0">
                  <a:pos x="T6" y="T7"/>
                </a:cxn>
                <a:cxn ang="0">
                  <a:pos x="T8" y="T9"/>
                </a:cxn>
                <a:cxn ang="0">
                  <a:pos x="T10" y="T11"/>
                </a:cxn>
              </a:cxnLst>
              <a:rect l="0" t="0" r="r" b="b"/>
              <a:pathLst>
                <a:path w="804" h="251">
                  <a:moveTo>
                    <a:pt x="503" y="251"/>
                  </a:moveTo>
                  <a:lnTo>
                    <a:pt x="0" y="225"/>
                  </a:lnTo>
                  <a:lnTo>
                    <a:pt x="188" y="48"/>
                  </a:lnTo>
                  <a:lnTo>
                    <a:pt x="804" y="0"/>
                  </a:lnTo>
                  <a:lnTo>
                    <a:pt x="503" y="251"/>
                  </a:lnTo>
                  <a:lnTo>
                    <a:pt x="503" y="251"/>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0"/>
            <p:cNvSpPr>
              <a:spLocks/>
            </p:cNvSpPr>
            <p:nvPr/>
          </p:nvSpPr>
          <p:spPr bwMode="auto">
            <a:xfrm>
              <a:off x="1275829" y="2797919"/>
              <a:ext cx="998537" cy="519113"/>
            </a:xfrm>
            <a:custGeom>
              <a:avLst/>
              <a:gdLst>
                <a:gd name="T0" fmla="*/ 1209 w 1258"/>
                <a:gd name="T1" fmla="*/ 655 h 655"/>
                <a:gd name="T2" fmla="*/ 388 w 1258"/>
                <a:gd name="T3" fmla="*/ 430 h 655"/>
                <a:gd name="T4" fmla="*/ 354 w 1258"/>
                <a:gd name="T5" fmla="*/ 493 h 655"/>
                <a:gd name="T6" fmla="*/ 260 w 1258"/>
                <a:gd name="T7" fmla="*/ 430 h 655"/>
                <a:gd name="T8" fmla="*/ 0 w 1258"/>
                <a:gd name="T9" fmla="*/ 52 h 655"/>
                <a:gd name="T10" fmla="*/ 327 w 1258"/>
                <a:gd name="T11" fmla="*/ 0 h 655"/>
                <a:gd name="T12" fmla="*/ 471 w 1258"/>
                <a:gd name="T13" fmla="*/ 114 h 655"/>
                <a:gd name="T14" fmla="*/ 637 w 1258"/>
                <a:gd name="T15" fmla="*/ 388 h 655"/>
                <a:gd name="T16" fmla="*/ 905 w 1258"/>
                <a:gd name="T17" fmla="*/ 322 h 655"/>
                <a:gd name="T18" fmla="*/ 1258 w 1258"/>
                <a:gd name="T19" fmla="*/ 90 h 655"/>
                <a:gd name="T20" fmla="*/ 1209 w 1258"/>
                <a:gd name="T21" fmla="*/ 655 h 655"/>
                <a:gd name="T22" fmla="*/ 1209 w 1258"/>
                <a:gd name="T23" fmla="*/ 65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655">
                  <a:moveTo>
                    <a:pt x="1209" y="655"/>
                  </a:moveTo>
                  <a:lnTo>
                    <a:pt x="388" y="430"/>
                  </a:lnTo>
                  <a:lnTo>
                    <a:pt x="354" y="493"/>
                  </a:lnTo>
                  <a:lnTo>
                    <a:pt x="260" y="430"/>
                  </a:lnTo>
                  <a:lnTo>
                    <a:pt x="0" y="52"/>
                  </a:lnTo>
                  <a:lnTo>
                    <a:pt x="327" y="0"/>
                  </a:lnTo>
                  <a:lnTo>
                    <a:pt x="471" y="114"/>
                  </a:lnTo>
                  <a:lnTo>
                    <a:pt x="637" y="388"/>
                  </a:lnTo>
                  <a:lnTo>
                    <a:pt x="905" y="322"/>
                  </a:lnTo>
                  <a:lnTo>
                    <a:pt x="1258" y="90"/>
                  </a:lnTo>
                  <a:lnTo>
                    <a:pt x="1209" y="655"/>
                  </a:lnTo>
                  <a:lnTo>
                    <a:pt x="1209" y="655"/>
                  </a:lnTo>
                  <a:close/>
                </a:path>
              </a:pathLst>
            </a:custGeom>
            <a:solidFill>
              <a:srgbClr val="47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4"/>
            <p:cNvSpPr>
              <a:spLocks/>
            </p:cNvSpPr>
            <p:nvPr/>
          </p:nvSpPr>
          <p:spPr bwMode="auto">
            <a:xfrm>
              <a:off x="1425054" y="3137644"/>
              <a:ext cx="849312" cy="542925"/>
            </a:xfrm>
            <a:custGeom>
              <a:avLst/>
              <a:gdLst>
                <a:gd name="T0" fmla="*/ 1068 w 1070"/>
                <a:gd name="T1" fmla="*/ 0 h 685"/>
                <a:gd name="T2" fmla="*/ 1070 w 1070"/>
                <a:gd name="T3" fmla="*/ 287 h 685"/>
                <a:gd name="T4" fmla="*/ 994 w 1070"/>
                <a:gd name="T5" fmla="*/ 331 h 685"/>
                <a:gd name="T6" fmla="*/ 806 w 1070"/>
                <a:gd name="T7" fmla="*/ 447 h 685"/>
                <a:gd name="T8" fmla="*/ 348 w 1070"/>
                <a:gd name="T9" fmla="*/ 685 h 685"/>
                <a:gd name="T10" fmla="*/ 120 w 1070"/>
                <a:gd name="T11" fmla="*/ 676 h 685"/>
                <a:gd name="T12" fmla="*/ 0 w 1070"/>
                <a:gd name="T13" fmla="*/ 567 h 685"/>
                <a:gd name="T14" fmla="*/ 285 w 1070"/>
                <a:gd name="T15" fmla="*/ 327 h 685"/>
                <a:gd name="T16" fmla="*/ 72 w 1070"/>
                <a:gd name="T17" fmla="*/ 2 h 685"/>
                <a:gd name="T18" fmla="*/ 1068 w 1070"/>
                <a:gd name="T19" fmla="*/ 0 h 685"/>
                <a:gd name="T20" fmla="*/ 1068 w 1070"/>
                <a:gd name="T21"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0" h="685">
                  <a:moveTo>
                    <a:pt x="1068" y="0"/>
                  </a:moveTo>
                  <a:lnTo>
                    <a:pt x="1070" y="287"/>
                  </a:lnTo>
                  <a:lnTo>
                    <a:pt x="994" y="331"/>
                  </a:lnTo>
                  <a:lnTo>
                    <a:pt x="806" y="447"/>
                  </a:lnTo>
                  <a:lnTo>
                    <a:pt x="348" y="685"/>
                  </a:lnTo>
                  <a:lnTo>
                    <a:pt x="120" y="676"/>
                  </a:lnTo>
                  <a:lnTo>
                    <a:pt x="0" y="567"/>
                  </a:lnTo>
                  <a:lnTo>
                    <a:pt x="285" y="327"/>
                  </a:lnTo>
                  <a:lnTo>
                    <a:pt x="72" y="2"/>
                  </a:lnTo>
                  <a:lnTo>
                    <a:pt x="1068" y="0"/>
                  </a:lnTo>
                  <a:lnTo>
                    <a:pt x="1068" y="0"/>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2"/>
            <p:cNvSpPr>
              <a:spLocks/>
            </p:cNvSpPr>
            <p:nvPr/>
          </p:nvSpPr>
          <p:spPr bwMode="auto">
            <a:xfrm>
              <a:off x="1567929" y="2888407"/>
              <a:ext cx="428625" cy="382588"/>
            </a:xfrm>
            <a:custGeom>
              <a:avLst/>
              <a:gdLst>
                <a:gd name="T0" fmla="*/ 256 w 539"/>
                <a:gd name="T1" fmla="*/ 484 h 484"/>
                <a:gd name="T2" fmla="*/ 19 w 539"/>
                <a:gd name="T3" fmla="*/ 316 h 484"/>
                <a:gd name="T4" fmla="*/ 0 w 539"/>
                <a:gd name="T5" fmla="*/ 255 h 484"/>
                <a:gd name="T6" fmla="*/ 102 w 539"/>
                <a:gd name="T7" fmla="*/ 0 h 484"/>
                <a:gd name="T8" fmla="*/ 370 w 539"/>
                <a:gd name="T9" fmla="*/ 210 h 484"/>
                <a:gd name="T10" fmla="*/ 539 w 539"/>
                <a:gd name="T11" fmla="*/ 210 h 484"/>
                <a:gd name="T12" fmla="*/ 486 w 539"/>
                <a:gd name="T13" fmla="*/ 314 h 484"/>
                <a:gd name="T14" fmla="*/ 256 w 539"/>
                <a:gd name="T15" fmla="*/ 484 h 484"/>
                <a:gd name="T16" fmla="*/ 256 w 539"/>
                <a:gd name="T17" fmla="*/ 48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484">
                  <a:moveTo>
                    <a:pt x="256" y="484"/>
                  </a:moveTo>
                  <a:lnTo>
                    <a:pt x="19" y="316"/>
                  </a:lnTo>
                  <a:lnTo>
                    <a:pt x="0" y="255"/>
                  </a:lnTo>
                  <a:lnTo>
                    <a:pt x="102" y="0"/>
                  </a:lnTo>
                  <a:lnTo>
                    <a:pt x="370" y="210"/>
                  </a:lnTo>
                  <a:lnTo>
                    <a:pt x="539" y="210"/>
                  </a:lnTo>
                  <a:lnTo>
                    <a:pt x="486" y="314"/>
                  </a:lnTo>
                  <a:lnTo>
                    <a:pt x="256" y="484"/>
                  </a:lnTo>
                  <a:lnTo>
                    <a:pt x="256" y="484"/>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3"/>
            <p:cNvSpPr>
              <a:spLocks/>
            </p:cNvSpPr>
            <p:nvPr/>
          </p:nvSpPr>
          <p:spPr bwMode="auto">
            <a:xfrm>
              <a:off x="2153717" y="2867769"/>
              <a:ext cx="120650" cy="269875"/>
            </a:xfrm>
            <a:custGeom>
              <a:avLst/>
              <a:gdLst>
                <a:gd name="T0" fmla="*/ 46 w 152"/>
                <a:gd name="T1" fmla="*/ 338 h 338"/>
                <a:gd name="T2" fmla="*/ 150 w 152"/>
                <a:gd name="T3" fmla="*/ 336 h 338"/>
                <a:gd name="T4" fmla="*/ 152 w 152"/>
                <a:gd name="T5" fmla="*/ 0 h 338"/>
                <a:gd name="T6" fmla="*/ 72 w 152"/>
                <a:gd name="T7" fmla="*/ 59 h 338"/>
                <a:gd name="T8" fmla="*/ 80 w 152"/>
                <a:gd name="T9" fmla="*/ 135 h 338"/>
                <a:gd name="T10" fmla="*/ 0 w 152"/>
                <a:gd name="T11" fmla="*/ 222 h 338"/>
                <a:gd name="T12" fmla="*/ 46 w 152"/>
                <a:gd name="T13" fmla="*/ 338 h 338"/>
                <a:gd name="T14" fmla="*/ 46 w 152"/>
                <a:gd name="T15" fmla="*/ 338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338">
                  <a:moveTo>
                    <a:pt x="46" y="338"/>
                  </a:moveTo>
                  <a:lnTo>
                    <a:pt x="150" y="336"/>
                  </a:lnTo>
                  <a:lnTo>
                    <a:pt x="152" y="0"/>
                  </a:lnTo>
                  <a:lnTo>
                    <a:pt x="72" y="59"/>
                  </a:lnTo>
                  <a:lnTo>
                    <a:pt x="80" y="135"/>
                  </a:lnTo>
                  <a:lnTo>
                    <a:pt x="0" y="222"/>
                  </a:lnTo>
                  <a:lnTo>
                    <a:pt x="46" y="338"/>
                  </a:lnTo>
                  <a:lnTo>
                    <a:pt x="46" y="338"/>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4"/>
            <p:cNvSpPr>
              <a:spLocks/>
            </p:cNvSpPr>
            <p:nvPr/>
          </p:nvSpPr>
          <p:spPr bwMode="auto">
            <a:xfrm>
              <a:off x="2104504" y="3137644"/>
              <a:ext cx="169862" cy="269875"/>
            </a:xfrm>
            <a:custGeom>
              <a:avLst/>
              <a:gdLst>
                <a:gd name="T0" fmla="*/ 211 w 213"/>
                <a:gd name="T1" fmla="*/ 0 h 341"/>
                <a:gd name="T2" fmla="*/ 213 w 213"/>
                <a:gd name="T3" fmla="*/ 341 h 341"/>
                <a:gd name="T4" fmla="*/ 133 w 213"/>
                <a:gd name="T5" fmla="*/ 327 h 341"/>
                <a:gd name="T6" fmla="*/ 0 w 213"/>
                <a:gd name="T7" fmla="*/ 196 h 341"/>
                <a:gd name="T8" fmla="*/ 135 w 213"/>
                <a:gd name="T9" fmla="*/ 69 h 341"/>
                <a:gd name="T10" fmla="*/ 107 w 213"/>
                <a:gd name="T11" fmla="*/ 0 h 341"/>
                <a:gd name="T12" fmla="*/ 211 w 213"/>
                <a:gd name="T13" fmla="*/ 0 h 341"/>
                <a:gd name="T14" fmla="*/ 211 w 213"/>
                <a:gd name="T15" fmla="*/ 0 h 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41">
                  <a:moveTo>
                    <a:pt x="211" y="0"/>
                  </a:moveTo>
                  <a:lnTo>
                    <a:pt x="213" y="341"/>
                  </a:lnTo>
                  <a:lnTo>
                    <a:pt x="133" y="327"/>
                  </a:lnTo>
                  <a:lnTo>
                    <a:pt x="0" y="196"/>
                  </a:lnTo>
                  <a:lnTo>
                    <a:pt x="135" y="69"/>
                  </a:lnTo>
                  <a:lnTo>
                    <a:pt x="107" y="0"/>
                  </a:lnTo>
                  <a:lnTo>
                    <a:pt x="211" y="0"/>
                  </a:lnTo>
                  <a:lnTo>
                    <a:pt x="211" y="0"/>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5"/>
            <p:cNvSpPr>
              <a:spLocks/>
            </p:cNvSpPr>
            <p:nvPr/>
          </p:nvSpPr>
          <p:spPr bwMode="auto">
            <a:xfrm>
              <a:off x="1582217" y="3136057"/>
              <a:ext cx="373062" cy="384175"/>
            </a:xfrm>
            <a:custGeom>
              <a:avLst/>
              <a:gdLst>
                <a:gd name="T0" fmla="*/ 0 w 469"/>
                <a:gd name="T1" fmla="*/ 4 h 485"/>
                <a:gd name="T2" fmla="*/ 114 w 469"/>
                <a:gd name="T3" fmla="*/ 135 h 485"/>
                <a:gd name="T4" fmla="*/ 17 w 469"/>
                <a:gd name="T5" fmla="*/ 231 h 485"/>
                <a:gd name="T6" fmla="*/ 197 w 469"/>
                <a:gd name="T7" fmla="*/ 485 h 485"/>
                <a:gd name="T8" fmla="*/ 374 w 469"/>
                <a:gd name="T9" fmla="*/ 383 h 485"/>
                <a:gd name="T10" fmla="*/ 368 w 469"/>
                <a:gd name="T11" fmla="*/ 187 h 485"/>
                <a:gd name="T12" fmla="*/ 437 w 469"/>
                <a:gd name="T13" fmla="*/ 111 h 485"/>
                <a:gd name="T14" fmla="*/ 469 w 469"/>
                <a:gd name="T15" fmla="*/ 0 h 485"/>
                <a:gd name="T16" fmla="*/ 0 w 469"/>
                <a:gd name="T17" fmla="*/ 4 h 485"/>
                <a:gd name="T18" fmla="*/ 0 w 469"/>
                <a:gd name="T19" fmla="*/ 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9" h="485">
                  <a:moveTo>
                    <a:pt x="0" y="4"/>
                  </a:moveTo>
                  <a:lnTo>
                    <a:pt x="114" y="135"/>
                  </a:lnTo>
                  <a:lnTo>
                    <a:pt x="17" y="231"/>
                  </a:lnTo>
                  <a:lnTo>
                    <a:pt x="197" y="485"/>
                  </a:lnTo>
                  <a:lnTo>
                    <a:pt x="374" y="383"/>
                  </a:lnTo>
                  <a:lnTo>
                    <a:pt x="368" y="187"/>
                  </a:lnTo>
                  <a:lnTo>
                    <a:pt x="437" y="111"/>
                  </a:lnTo>
                  <a:lnTo>
                    <a:pt x="469" y="0"/>
                  </a:lnTo>
                  <a:lnTo>
                    <a:pt x="0" y="4"/>
                  </a:lnTo>
                  <a:lnTo>
                    <a:pt x="0" y="4"/>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8"/>
            <p:cNvSpPr>
              <a:spLocks/>
            </p:cNvSpPr>
            <p:nvPr/>
          </p:nvSpPr>
          <p:spPr bwMode="auto">
            <a:xfrm>
              <a:off x="1826692" y="3390057"/>
              <a:ext cx="363537" cy="427038"/>
            </a:xfrm>
            <a:custGeom>
              <a:avLst/>
              <a:gdLst>
                <a:gd name="T0" fmla="*/ 0 w 458"/>
                <a:gd name="T1" fmla="*/ 192 h 536"/>
                <a:gd name="T2" fmla="*/ 387 w 458"/>
                <a:gd name="T3" fmla="*/ 536 h 536"/>
                <a:gd name="T4" fmla="*/ 458 w 458"/>
                <a:gd name="T5" fmla="*/ 329 h 536"/>
                <a:gd name="T6" fmla="*/ 268 w 458"/>
                <a:gd name="T7" fmla="*/ 0 h 536"/>
                <a:gd name="T8" fmla="*/ 0 w 458"/>
                <a:gd name="T9" fmla="*/ 192 h 536"/>
                <a:gd name="T10" fmla="*/ 0 w 458"/>
                <a:gd name="T11" fmla="*/ 192 h 536"/>
              </a:gdLst>
              <a:ahLst/>
              <a:cxnLst>
                <a:cxn ang="0">
                  <a:pos x="T0" y="T1"/>
                </a:cxn>
                <a:cxn ang="0">
                  <a:pos x="T2" y="T3"/>
                </a:cxn>
                <a:cxn ang="0">
                  <a:pos x="T4" y="T5"/>
                </a:cxn>
                <a:cxn ang="0">
                  <a:pos x="T6" y="T7"/>
                </a:cxn>
                <a:cxn ang="0">
                  <a:pos x="T8" y="T9"/>
                </a:cxn>
                <a:cxn ang="0">
                  <a:pos x="T10" y="T11"/>
                </a:cxn>
              </a:cxnLst>
              <a:rect l="0" t="0" r="r" b="b"/>
              <a:pathLst>
                <a:path w="458" h="536">
                  <a:moveTo>
                    <a:pt x="0" y="192"/>
                  </a:moveTo>
                  <a:lnTo>
                    <a:pt x="387" y="536"/>
                  </a:lnTo>
                  <a:lnTo>
                    <a:pt x="458" y="329"/>
                  </a:lnTo>
                  <a:lnTo>
                    <a:pt x="268" y="0"/>
                  </a:lnTo>
                  <a:lnTo>
                    <a:pt x="0" y="192"/>
                  </a:lnTo>
                  <a:lnTo>
                    <a:pt x="0" y="192"/>
                  </a:lnTo>
                  <a:close/>
                </a:path>
              </a:pathLst>
            </a:custGeom>
            <a:solidFill>
              <a:srgbClr val="4F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2"/>
            <p:cNvSpPr>
              <a:spLocks/>
            </p:cNvSpPr>
            <p:nvPr/>
          </p:nvSpPr>
          <p:spPr bwMode="auto">
            <a:xfrm>
              <a:off x="1332979" y="3586907"/>
              <a:ext cx="366712" cy="141288"/>
            </a:xfrm>
            <a:custGeom>
              <a:avLst/>
              <a:gdLst>
                <a:gd name="T0" fmla="*/ 464 w 464"/>
                <a:gd name="T1" fmla="*/ 118 h 177"/>
                <a:gd name="T2" fmla="*/ 289 w 464"/>
                <a:gd name="T3" fmla="*/ 177 h 177"/>
                <a:gd name="T4" fmla="*/ 0 w 464"/>
                <a:gd name="T5" fmla="*/ 97 h 177"/>
                <a:gd name="T6" fmla="*/ 116 w 464"/>
                <a:gd name="T7" fmla="*/ 0 h 177"/>
                <a:gd name="T8" fmla="*/ 464 w 464"/>
                <a:gd name="T9" fmla="*/ 118 h 177"/>
                <a:gd name="T10" fmla="*/ 464 w 464"/>
                <a:gd name="T11" fmla="*/ 118 h 177"/>
              </a:gdLst>
              <a:ahLst/>
              <a:cxnLst>
                <a:cxn ang="0">
                  <a:pos x="T0" y="T1"/>
                </a:cxn>
                <a:cxn ang="0">
                  <a:pos x="T2" y="T3"/>
                </a:cxn>
                <a:cxn ang="0">
                  <a:pos x="T4" y="T5"/>
                </a:cxn>
                <a:cxn ang="0">
                  <a:pos x="T6" y="T7"/>
                </a:cxn>
                <a:cxn ang="0">
                  <a:pos x="T8" y="T9"/>
                </a:cxn>
                <a:cxn ang="0">
                  <a:pos x="T10" y="T11"/>
                </a:cxn>
              </a:cxnLst>
              <a:rect l="0" t="0" r="r" b="b"/>
              <a:pathLst>
                <a:path w="464" h="177">
                  <a:moveTo>
                    <a:pt x="464" y="118"/>
                  </a:moveTo>
                  <a:lnTo>
                    <a:pt x="289" y="177"/>
                  </a:lnTo>
                  <a:lnTo>
                    <a:pt x="0" y="97"/>
                  </a:lnTo>
                  <a:lnTo>
                    <a:pt x="116" y="0"/>
                  </a:lnTo>
                  <a:lnTo>
                    <a:pt x="464" y="118"/>
                  </a:lnTo>
                  <a:lnTo>
                    <a:pt x="464" y="118"/>
                  </a:lnTo>
                  <a:close/>
                </a:path>
              </a:pathLst>
            </a:custGeom>
            <a:solidFill>
              <a:srgbClr val="635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p:cNvGrpSpPr/>
          <p:nvPr/>
        </p:nvGrpSpPr>
        <p:grpSpPr>
          <a:xfrm>
            <a:off x="539552" y="229166"/>
            <a:ext cx="2592288" cy="542384"/>
            <a:chOff x="3163939" y="25489"/>
            <a:chExt cx="2592288" cy="542384"/>
          </a:xfrm>
        </p:grpSpPr>
        <p:sp>
          <p:nvSpPr>
            <p:cNvPr id="55" name="椭圆 54"/>
            <p:cNvSpPr/>
            <p:nvPr/>
          </p:nvSpPr>
          <p:spPr>
            <a:xfrm>
              <a:off x="3163939" y="25489"/>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2</a:t>
              </a:r>
              <a:endParaRPr lang="zh-CN" altLang="en-US" sz="2400" dirty="0"/>
            </a:p>
          </p:txBody>
        </p:sp>
        <p:sp>
          <p:nvSpPr>
            <p:cNvPr id="56" name="TextBox 55"/>
            <p:cNvSpPr txBox="1"/>
            <p:nvPr/>
          </p:nvSpPr>
          <p:spPr>
            <a:xfrm>
              <a:off x="3917234" y="44653"/>
              <a:ext cx="1838993" cy="523220"/>
            </a:xfrm>
            <a:prstGeom prst="rect">
              <a:avLst/>
            </a:prstGeom>
            <a:noFill/>
          </p:spPr>
          <p:txBody>
            <a:bodyPr wrap="square" rtlCol="0">
              <a:spAutoFit/>
            </a:bodyPr>
            <a:lstStyle/>
            <a:p>
              <a:r>
                <a:rPr lang="zh-CN" altLang="en-US" sz="2800" b="1" dirty="0">
                  <a:latin typeface="+mj-ea"/>
                  <a:ea typeface="+mj-ea"/>
                </a:rPr>
                <a:t>概念</a:t>
              </a:r>
              <a:r>
                <a:rPr lang="zh-CN" altLang="en-US" sz="2800" b="1" dirty="0" smtClean="0">
                  <a:latin typeface="+mj-ea"/>
                  <a:ea typeface="+mj-ea"/>
                </a:rPr>
                <a:t>模型</a:t>
              </a:r>
              <a:endParaRPr lang="zh-CN" altLang="en-US" sz="2800" b="1" dirty="0">
                <a:latin typeface="+mj-ea"/>
                <a:ea typeface="+mj-ea"/>
              </a:endParaRPr>
            </a:p>
          </p:txBody>
        </p:sp>
      </p:grpSp>
    </p:spTree>
    <p:extLst>
      <p:ext uri="{BB962C8B-B14F-4D97-AF65-F5344CB8AC3E}">
        <p14:creationId xmlns:p14="http://schemas.microsoft.com/office/powerpoint/2010/main" val="311496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66667E-6 5.30537E-7 L 0.15747 0.0839 " pathEditMode="relative" rAng="0" ptsTypes="AA">
                                      <p:cBhvr>
                                        <p:cTn id="6" dur="2000" fill="hold"/>
                                        <p:tgtEl>
                                          <p:spTgt spid="13"/>
                                        </p:tgtEl>
                                        <p:attrNameLst>
                                          <p:attrName>ppt_x</p:attrName>
                                          <p:attrName>ppt_y</p:attrName>
                                        </p:attrNameLst>
                                      </p:cBhvr>
                                      <p:rCtr x="7865" y="4195"/>
                                    </p:animMotion>
                                  </p:childTnLst>
                                </p:cTn>
                              </p:par>
                              <p:par>
                                <p:cTn id="7" presetID="42" presetClass="path" presetSubtype="0" accel="50000" decel="50000" fill="hold" nodeType="withEffect">
                                  <p:stCondLst>
                                    <p:cond delay="0"/>
                                  </p:stCondLst>
                                  <p:childTnLst>
                                    <p:animMotion origin="layout" path="M 4.72222E-6 3.94818E-6 L 0.06614 0.04133 " pathEditMode="relative" rAng="0" ptsTypes="AA">
                                      <p:cBhvr>
                                        <p:cTn id="8" dur="2000" fill="hold"/>
                                        <p:tgtEl>
                                          <p:spTgt spid="25"/>
                                        </p:tgtEl>
                                        <p:attrNameLst>
                                          <p:attrName>ppt_x</p:attrName>
                                          <p:attrName>ppt_y</p:attrName>
                                        </p:attrNameLst>
                                      </p:cBhvr>
                                      <p:rCtr x="3299" y="2067"/>
                                    </p:animMotion>
                                  </p:childTnLst>
                                </p:cTn>
                              </p:par>
                              <p:par>
                                <p:cTn id="9" presetID="42" presetClass="path" presetSubtype="0" accel="50000" decel="50000" fill="hold" nodeType="withEffect">
                                  <p:stCondLst>
                                    <p:cond delay="0"/>
                                  </p:stCondLst>
                                  <p:childTnLst>
                                    <p:animMotion origin="layout" path="M 2.5E-6 2.71437E-7 L -0.24462 0.14775 " pathEditMode="relative" rAng="0" ptsTypes="AA">
                                      <p:cBhvr>
                                        <p:cTn id="10" dur="2000" fill="hold"/>
                                        <p:tgtEl>
                                          <p:spTgt spid="41"/>
                                        </p:tgtEl>
                                        <p:attrNameLst>
                                          <p:attrName>ppt_x</p:attrName>
                                          <p:attrName>ppt_y</p:attrName>
                                        </p:attrNameLst>
                                      </p:cBhvr>
                                      <p:rCtr x="-12240" y="7372"/>
                                    </p:animMotion>
                                  </p:childTnLst>
                                </p:cTn>
                              </p:par>
                              <p:par>
                                <p:cTn id="11" presetID="42" presetClass="path" presetSubtype="0" accel="50000" decel="50000" fill="hold" nodeType="withEffect">
                                  <p:stCondLst>
                                    <p:cond delay="0"/>
                                  </p:stCondLst>
                                  <p:childTnLst>
                                    <p:animMotion origin="layout" path="M -3.61111E-6 4.19883E-7 L -0.32656 0.10806 " pathEditMode="relative" rAng="0" ptsTypes="AA">
                                      <p:cBhvr>
                                        <p:cTn id="12" dur="2000" fill="hold"/>
                                        <p:tgtEl>
                                          <p:spTgt spid="31"/>
                                        </p:tgtEl>
                                        <p:attrNameLst>
                                          <p:attrName>ppt_x</p:attrName>
                                          <p:attrName>ppt_y</p:attrName>
                                        </p:attrNameLst>
                                      </p:cBhvr>
                                      <p:rCtr x="-16337" y="5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267744" y="1451560"/>
            <a:ext cx="6768752" cy="832158"/>
            <a:chOff x="1905624" y="3251760"/>
            <a:chExt cx="6768752" cy="832158"/>
          </a:xfrm>
        </p:grpSpPr>
        <p:sp>
          <p:nvSpPr>
            <p:cNvPr id="5" name="矩形标注 4"/>
            <p:cNvSpPr/>
            <p:nvPr/>
          </p:nvSpPr>
          <p:spPr>
            <a:xfrm>
              <a:off x="3102060" y="3507854"/>
              <a:ext cx="5203972" cy="576064"/>
            </a:xfrm>
            <a:prstGeom prst="wedgeRectCallout">
              <a:avLst>
                <a:gd name="adj1" fmla="val -51204"/>
                <a:gd name="adj2" fmla="val -83533"/>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TextBox 18"/>
            <p:cNvSpPr txBox="1"/>
            <p:nvPr/>
          </p:nvSpPr>
          <p:spPr>
            <a:xfrm>
              <a:off x="2733716" y="3611800"/>
              <a:ext cx="5940660" cy="400110"/>
            </a:xfrm>
            <a:prstGeom prst="rect">
              <a:avLst/>
            </a:prstGeom>
            <a:noFill/>
          </p:spPr>
          <p:txBody>
            <a:bodyPr wrap="square" rtlCol="0">
              <a:spAutoFit/>
            </a:bodyPr>
            <a:lstStyle/>
            <a:p>
              <a:pPr algn="ct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20150023,18</a:t>
              </a:r>
              <a:r>
                <a:rPr lang="zh-CN" altLang="en-US" sz="2000" b="1" dirty="0" smtClean="0">
                  <a:latin typeface="幼圆" pitchFamily="49" charset="-122"/>
                  <a:ea typeface="幼圆" pitchFamily="49" charset="-122"/>
                </a:rPr>
                <a:t>，男，</a:t>
              </a:r>
              <a:r>
                <a:rPr lang="en-US" altLang="zh-CN" sz="2000" b="1" dirty="0">
                  <a:latin typeface="幼圆" pitchFamily="49" charset="-122"/>
                  <a:ea typeface="幼圆" pitchFamily="49" charset="-122"/>
                </a:rPr>
                <a:t>9</a:t>
              </a:r>
              <a:r>
                <a:rPr lang="en-US" altLang="zh-CN" sz="2000" b="1" dirty="0" smtClean="0">
                  <a:latin typeface="幼圆" pitchFamily="49" charset="-122"/>
                  <a:ea typeface="幼圆" pitchFamily="49" charset="-122"/>
                </a:rPr>
                <a:t>5</a:t>
              </a:r>
              <a:r>
                <a:rPr lang="zh-CN" altLang="en-US" sz="2000" b="1" dirty="0" smtClean="0">
                  <a:latin typeface="幼圆" pitchFamily="49" charset="-122"/>
                  <a:ea typeface="幼圆" pitchFamily="49" charset="-122"/>
                </a:rPr>
                <a:t>，数据库，</a:t>
              </a:r>
              <a:r>
                <a:rPr lang="en-US" altLang="zh-CN" sz="2000" b="1" dirty="0" smtClean="0">
                  <a:latin typeface="幼圆" pitchFamily="49" charset="-122"/>
                  <a:ea typeface="幼圆" pitchFamily="49" charset="-122"/>
                </a:rPr>
                <a:t>cx25, 4</a:t>
              </a:r>
              <a:r>
                <a:rPr lang="zh-CN" altLang="en-US"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21" name="矩形 20"/>
            <p:cNvSpPr/>
            <p:nvPr/>
          </p:nvSpPr>
          <p:spPr>
            <a:xfrm>
              <a:off x="1905624" y="3251760"/>
              <a:ext cx="958917" cy="400110"/>
            </a:xfrm>
            <a:prstGeom prst="rect">
              <a:avLst/>
            </a:prstGeom>
          </p:spPr>
          <p:txBody>
            <a:bodyPr wrap="none">
              <a:spAutoFit/>
            </a:bodyPr>
            <a:lstStyle/>
            <a:p>
              <a:r>
                <a:rPr lang="zh-CN" altLang="en-US" sz="2000" b="1" dirty="0" smtClean="0">
                  <a:solidFill>
                    <a:srgbClr val="000000"/>
                  </a:solidFill>
                  <a:latin typeface="幼圆" pitchFamily="49" charset="-122"/>
                  <a:ea typeface="幼圆" pitchFamily="49" charset="-122"/>
                </a:rPr>
                <a:t>例如：</a:t>
              </a:r>
              <a:endParaRPr lang="zh-CN" altLang="en-US" dirty="0"/>
            </a:p>
          </p:txBody>
        </p:sp>
      </p:grpSp>
      <p:sp>
        <p:nvSpPr>
          <p:cNvPr id="51" name="TextBox 50"/>
          <p:cNvSpPr txBox="1"/>
          <p:nvPr/>
        </p:nvSpPr>
        <p:spPr>
          <a:xfrm>
            <a:off x="1763687" y="3035736"/>
            <a:ext cx="2530919" cy="400110"/>
          </a:xfrm>
          <a:prstGeom prst="rect">
            <a:avLst/>
          </a:prstGeom>
          <a:noFill/>
          <a:ln>
            <a:solidFill>
              <a:schemeClr val="tx1"/>
            </a:solidFill>
          </a:ln>
        </p:spPr>
        <p:txBody>
          <a:bodyPr wrap="square" rtlCol="0">
            <a:spAutoFit/>
          </a:bodyPr>
          <a:lstStyle>
            <a:defPPr>
              <a:defRPr lang="zh-CN"/>
            </a:defPPr>
            <a:lvl1pPr>
              <a:defRPr sz="2000" b="1">
                <a:latin typeface="幼圆" pitchFamily="49" charset="-122"/>
                <a:ea typeface="幼圆" pitchFamily="49" charset="-122"/>
              </a:defRPr>
            </a:lvl1pPr>
          </a:lstStyle>
          <a:p>
            <a:r>
              <a:rPr lang="en-US" altLang="zh-CN" dirty="0"/>
              <a:t>20150023,18</a:t>
            </a:r>
            <a:r>
              <a:rPr lang="zh-CN" altLang="en-US" dirty="0"/>
              <a:t>，男</a:t>
            </a:r>
          </a:p>
        </p:txBody>
      </p:sp>
      <p:sp>
        <p:nvSpPr>
          <p:cNvPr id="52" name="TextBox 51"/>
          <p:cNvSpPr txBox="1"/>
          <p:nvPr/>
        </p:nvSpPr>
        <p:spPr>
          <a:xfrm>
            <a:off x="5436096" y="3069462"/>
            <a:ext cx="2448272" cy="400110"/>
          </a:xfrm>
          <a:prstGeom prst="rect">
            <a:avLst/>
          </a:prstGeom>
          <a:noFill/>
          <a:ln>
            <a:solidFill>
              <a:schemeClr val="tx1"/>
            </a:solidFill>
          </a:ln>
        </p:spPr>
        <p:txBody>
          <a:bodyPr wrap="square" rtlCol="0">
            <a:spAutoFit/>
          </a:bodyPr>
          <a:lstStyle>
            <a:defPPr>
              <a:defRPr lang="zh-CN"/>
            </a:defPPr>
            <a:lvl1pPr>
              <a:defRPr sz="2000" b="1">
                <a:latin typeface="幼圆" pitchFamily="49" charset="-122"/>
                <a:ea typeface="幼圆" pitchFamily="49" charset="-122"/>
              </a:defRPr>
            </a:lvl1pPr>
          </a:lstStyle>
          <a:p>
            <a:r>
              <a:rPr lang="en-US" altLang="zh-CN" dirty="0" smtClean="0"/>
              <a:t>cx25</a:t>
            </a:r>
            <a:r>
              <a:rPr lang="zh-CN" altLang="en-US" dirty="0"/>
              <a:t>，数据库</a:t>
            </a:r>
            <a:r>
              <a:rPr lang="en-US" altLang="zh-CN" dirty="0" smtClean="0"/>
              <a:t>, 4</a:t>
            </a:r>
            <a:endParaRPr lang="zh-CN" altLang="en-US" dirty="0"/>
          </a:p>
        </p:txBody>
      </p:sp>
      <p:cxnSp>
        <p:nvCxnSpPr>
          <p:cNvPr id="53" name="直接箭头连接符 52"/>
          <p:cNvCxnSpPr/>
          <p:nvPr/>
        </p:nvCxnSpPr>
        <p:spPr>
          <a:xfrm flipH="1">
            <a:off x="3851920" y="2355726"/>
            <a:ext cx="756084" cy="6480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652120" y="2355726"/>
            <a:ext cx="792088" cy="6480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763688" y="3795886"/>
            <a:ext cx="6192688" cy="400110"/>
            <a:chOff x="755576" y="4155926"/>
            <a:chExt cx="7399989" cy="400110"/>
          </a:xfrm>
        </p:grpSpPr>
        <p:sp>
          <p:nvSpPr>
            <p:cNvPr id="56" name="TextBox 55"/>
            <p:cNvSpPr txBox="1"/>
            <p:nvPr/>
          </p:nvSpPr>
          <p:spPr>
            <a:xfrm>
              <a:off x="755576" y="4155926"/>
              <a:ext cx="3024336" cy="400110"/>
            </a:xfrm>
            <a:prstGeom prst="rect">
              <a:avLst/>
            </a:prstGeom>
            <a:noFill/>
            <a:ln>
              <a:solidFill>
                <a:schemeClr val="tx1"/>
              </a:solidFill>
            </a:ln>
          </p:spPr>
          <p:txBody>
            <a:bodyPr wrap="square" rtlCol="0">
              <a:spAutoFit/>
            </a:bodyPr>
            <a:lstStyle/>
            <a:p>
              <a:r>
                <a:rPr lang="en-US" altLang="zh-CN" sz="2000" b="1" dirty="0">
                  <a:latin typeface="幼圆" pitchFamily="49" charset="-122"/>
                  <a:ea typeface="幼圆" pitchFamily="49" charset="-122"/>
                </a:rPr>
                <a:t>20150023,18</a:t>
              </a:r>
              <a:r>
                <a:rPr lang="zh-CN" altLang="en-US" sz="2000" b="1" dirty="0">
                  <a:latin typeface="幼圆" pitchFamily="49" charset="-122"/>
                  <a:ea typeface="幼圆" pitchFamily="49" charset="-122"/>
                </a:rPr>
                <a:t>，男</a:t>
              </a:r>
              <a:endParaRPr lang="zh-CN" altLang="en-US" sz="2000" b="1" dirty="0"/>
            </a:p>
          </p:txBody>
        </p:sp>
        <p:sp>
          <p:nvSpPr>
            <p:cNvPr id="57" name="TextBox 56"/>
            <p:cNvSpPr txBox="1"/>
            <p:nvPr/>
          </p:nvSpPr>
          <p:spPr>
            <a:xfrm>
              <a:off x="5131228" y="4155926"/>
              <a:ext cx="3024337" cy="400110"/>
            </a:xfrm>
            <a:prstGeom prst="rect">
              <a:avLst/>
            </a:prstGeom>
            <a:noFill/>
            <a:ln>
              <a:solidFill>
                <a:schemeClr val="tx1"/>
              </a:solidFill>
            </a:ln>
          </p:spPr>
          <p:txBody>
            <a:bodyPr wrap="square" rtlCol="0">
              <a:spAutoFit/>
            </a:bodyPr>
            <a:lstStyle/>
            <a:p>
              <a:r>
                <a:rPr lang="en-US" altLang="zh-CN" sz="2000" b="1" dirty="0" smtClean="0">
                  <a:latin typeface="幼圆" pitchFamily="49" charset="-122"/>
                  <a:ea typeface="幼圆" pitchFamily="49" charset="-122"/>
                </a:rPr>
                <a:t>cx25</a:t>
              </a:r>
              <a:r>
                <a:rPr lang="zh-CN" altLang="en-US" sz="2000" b="1" dirty="0">
                  <a:latin typeface="幼圆" pitchFamily="49" charset="-122"/>
                  <a:ea typeface="幼圆" pitchFamily="49" charset="-122"/>
                </a:rPr>
                <a:t>，数据库</a:t>
              </a:r>
              <a:r>
                <a:rPr lang="en-US" altLang="zh-CN" sz="2000" b="1" dirty="0" smtClean="0">
                  <a:latin typeface="幼圆" pitchFamily="49" charset="-122"/>
                  <a:ea typeface="幼圆" pitchFamily="49" charset="-122"/>
                </a:rPr>
                <a:t>, </a:t>
              </a:r>
              <a:r>
                <a:rPr lang="en-US" altLang="zh-CN" sz="2000" b="1" dirty="0">
                  <a:latin typeface="幼圆" pitchFamily="49" charset="-122"/>
                  <a:ea typeface="幼圆" pitchFamily="49" charset="-122"/>
                </a:rPr>
                <a:t>4</a:t>
              </a:r>
              <a:endParaRPr lang="zh-CN" altLang="en-US" sz="2000" b="1" dirty="0"/>
            </a:p>
          </p:txBody>
        </p:sp>
        <p:cxnSp>
          <p:nvCxnSpPr>
            <p:cNvPr id="58" name="直接连接符 57"/>
            <p:cNvCxnSpPr>
              <a:stCxn id="56" idx="3"/>
              <a:endCxn id="57" idx="1"/>
            </p:cNvCxnSpPr>
            <p:nvPr/>
          </p:nvCxnSpPr>
          <p:spPr>
            <a:xfrm>
              <a:off x="3779913" y="4355981"/>
              <a:ext cx="1351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608004" y="3642578"/>
            <a:ext cx="540060" cy="369332"/>
          </a:xfrm>
          <a:prstGeom prst="rect">
            <a:avLst/>
          </a:prstGeom>
          <a:noFill/>
        </p:spPr>
        <p:txBody>
          <a:bodyPr wrap="square" rtlCol="0">
            <a:spAutoFit/>
          </a:bodyPr>
          <a:lstStyle/>
          <a:p>
            <a:r>
              <a:rPr lang="en-US" altLang="zh-CN" dirty="0"/>
              <a:t>9</a:t>
            </a:r>
            <a:r>
              <a:rPr lang="en-US" altLang="zh-CN" dirty="0" smtClean="0"/>
              <a:t>5</a:t>
            </a:r>
            <a:endParaRPr lang="zh-CN" altLang="en-US" dirty="0"/>
          </a:p>
        </p:txBody>
      </p:sp>
      <p:grpSp>
        <p:nvGrpSpPr>
          <p:cNvPr id="24" name="组合 23"/>
          <p:cNvGrpSpPr/>
          <p:nvPr/>
        </p:nvGrpSpPr>
        <p:grpSpPr>
          <a:xfrm>
            <a:off x="539552" y="229166"/>
            <a:ext cx="2592288" cy="542384"/>
            <a:chOff x="3163939" y="25489"/>
            <a:chExt cx="2592288" cy="542384"/>
          </a:xfrm>
        </p:grpSpPr>
        <p:sp>
          <p:nvSpPr>
            <p:cNvPr id="25" name="椭圆 24"/>
            <p:cNvSpPr/>
            <p:nvPr/>
          </p:nvSpPr>
          <p:spPr>
            <a:xfrm>
              <a:off x="3163939" y="25489"/>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2</a:t>
              </a:r>
              <a:endParaRPr lang="zh-CN" altLang="en-US" sz="2400" dirty="0"/>
            </a:p>
          </p:txBody>
        </p:sp>
        <p:sp>
          <p:nvSpPr>
            <p:cNvPr id="26" name="TextBox 25"/>
            <p:cNvSpPr txBox="1"/>
            <p:nvPr/>
          </p:nvSpPr>
          <p:spPr>
            <a:xfrm>
              <a:off x="3917234" y="44653"/>
              <a:ext cx="1838993" cy="523220"/>
            </a:xfrm>
            <a:prstGeom prst="rect">
              <a:avLst/>
            </a:prstGeom>
            <a:noFill/>
          </p:spPr>
          <p:txBody>
            <a:bodyPr wrap="square" rtlCol="0">
              <a:spAutoFit/>
            </a:bodyPr>
            <a:lstStyle/>
            <a:p>
              <a:r>
                <a:rPr lang="zh-CN" altLang="en-US" sz="2800" b="1" dirty="0">
                  <a:latin typeface="+mj-ea"/>
                  <a:ea typeface="+mj-ea"/>
                </a:rPr>
                <a:t>概念</a:t>
              </a:r>
              <a:r>
                <a:rPr lang="zh-CN" altLang="en-US" sz="2800" b="1" dirty="0" smtClean="0">
                  <a:latin typeface="+mj-ea"/>
                  <a:ea typeface="+mj-ea"/>
                </a:rPr>
                <a:t>模型</a:t>
              </a:r>
              <a:endParaRPr lang="zh-CN" altLang="en-US" sz="2800" b="1" dirty="0">
                <a:latin typeface="+mj-ea"/>
                <a:ea typeface="+mj-ea"/>
              </a:endParaRPr>
            </a:p>
          </p:txBody>
        </p:sp>
      </p:grpSp>
    </p:spTree>
    <p:extLst>
      <p:ext uri="{BB962C8B-B14F-4D97-AF65-F5344CB8AC3E}">
        <p14:creationId xmlns:p14="http://schemas.microsoft.com/office/powerpoint/2010/main" val="359608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1000"/>
                                        <p:tgtEl>
                                          <p:spTgt spid="53"/>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1000"/>
                                        <p:tgtEl>
                                          <p:spTgt spid="54"/>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up)">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2000"/>
                                        <p:tgtEl>
                                          <p:spTgt spid="55"/>
                                        </p:tgtEl>
                                      </p:cBhvr>
                                    </p:animEffect>
                                    <p:anim calcmode="lin" valueType="num">
                                      <p:cBhvr>
                                        <p:cTn id="26" dur="2000" fill="hold"/>
                                        <p:tgtEl>
                                          <p:spTgt spid="55"/>
                                        </p:tgtEl>
                                        <p:attrNameLst>
                                          <p:attrName>ppt_x</p:attrName>
                                        </p:attrNameLst>
                                      </p:cBhvr>
                                      <p:tavLst>
                                        <p:tav tm="0">
                                          <p:val>
                                            <p:strVal val="#ppt_x"/>
                                          </p:val>
                                        </p:tav>
                                        <p:tav tm="100000">
                                          <p:val>
                                            <p:strVal val="#ppt_x"/>
                                          </p:val>
                                        </p:tav>
                                      </p:tavLst>
                                    </p:anim>
                                    <p:anim calcmode="lin" valueType="num">
                                      <p:cBhvr>
                                        <p:cTn id="27" dur="2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629864" y="1507599"/>
            <a:ext cx="6406632" cy="992143"/>
            <a:chOff x="2267744" y="2787774"/>
            <a:chExt cx="6406632" cy="992143"/>
          </a:xfrm>
        </p:grpSpPr>
        <p:sp>
          <p:nvSpPr>
            <p:cNvPr id="5" name="矩形标注 4"/>
            <p:cNvSpPr/>
            <p:nvPr/>
          </p:nvSpPr>
          <p:spPr>
            <a:xfrm>
              <a:off x="3102060" y="3203853"/>
              <a:ext cx="5203972" cy="576064"/>
            </a:xfrm>
            <a:prstGeom prst="wedgeRectCallout">
              <a:avLst>
                <a:gd name="adj1" fmla="val -51204"/>
                <a:gd name="adj2" fmla="val -83533"/>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TextBox 18"/>
            <p:cNvSpPr txBox="1"/>
            <p:nvPr/>
          </p:nvSpPr>
          <p:spPr>
            <a:xfrm>
              <a:off x="2733716" y="3291830"/>
              <a:ext cx="5940660" cy="400110"/>
            </a:xfrm>
            <a:prstGeom prst="rect">
              <a:avLst/>
            </a:prstGeom>
            <a:noFill/>
          </p:spPr>
          <p:txBody>
            <a:bodyPr wrap="square" rtlCol="0">
              <a:spAutoFit/>
            </a:bodyPr>
            <a:lstStyle/>
            <a:p>
              <a:pPr algn="ct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20150023,18</a:t>
              </a:r>
              <a:r>
                <a:rPr lang="zh-CN" altLang="en-US" sz="2000" b="1" dirty="0" smtClean="0">
                  <a:latin typeface="幼圆" pitchFamily="49" charset="-122"/>
                  <a:ea typeface="幼圆" pitchFamily="49" charset="-122"/>
                </a:rPr>
                <a:t>，男，</a:t>
              </a:r>
              <a:r>
                <a:rPr lang="en-US" altLang="zh-CN" sz="2000" b="1" dirty="0">
                  <a:latin typeface="幼圆" pitchFamily="49" charset="-122"/>
                  <a:ea typeface="幼圆" pitchFamily="49" charset="-122"/>
                </a:rPr>
                <a:t>9</a:t>
              </a:r>
              <a:r>
                <a:rPr lang="en-US" altLang="zh-CN" sz="2000" b="1" dirty="0" smtClean="0">
                  <a:latin typeface="幼圆" pitchFamily="49" charset="-122"/>
                  <a:ea typeface="幼圆" pitchFamily="49" charset="-122"/>
                </a:rPr>
                <a:t>5</a:t>
              </a:r>
              <a:r>
                <a:rPr lang="zh-CN" altLang="en-US" sz="2000" b="1" dirty="0" smtClean="0">
                  <a:latin typeface="幼圆" pitchFamily="49" charset="-122"/>
                  <a:ea typeface="幼圆" pitchFamily="49" charset="-122"/>
                </a:rPr>
                <a:t>，数据库，</a:t>
              </a:r>
              <a:r>
                <a:rPr lang="en-US" altLang="zh-CN" sz="2000" b="1" dirty="0" smtClean="0">
                  <a:latin typeface="幼圆" pitchFamily="49" charset="-122"/>
                  <a:ea typeface="幼圆" pitchFamily="49" charset="-122"/>
                </a:rPr>
                <a:t>cx25, 4</a:t>
              </a:r>
              <a:r>
                <a:rPr lang="zh-CN" altLang="en-US"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21" name="矩形 20"/>
            <p:cNvSpPr/>
            <p:nvPr/>
          </p:nvSpPr>
          <p:spPr>
            <a:xfrm>
              <a:off x="2267744" y="2787774"/>
              <a:ext cx="958917" cy="400110"/>
            </a:xfrm>
            <a:prstGeom prst="rect">
              <a:avLst/>
            </a:prstGeom>
          </p:spPr>
          <p:txBody>
            <a:bodyPr wrap="none">
              <a:spAutoFit/>
            </a:bodyPr>
            <a:lstStyle/>
            <a:p>
              <a:r>
                <a:rPr lang="zh-CN" altLang="en-US" sz="2000" b="1" dirty="0" smtClean="0">
                  <a:solidFill>
                    <a:srgbClr val="000000"/>
                  </a:solidFill>
                  <a:latin typeface="幼圆" pitchFamily="49" charset="-122"/>
                  <a:ea typeface="幼圆" pitchFamily="49" charset="-122"/>
                </a:rPr>
                <a:t>例如：</a:t>
              </a:r>
              <a:endParaRPr lang="zh-CN" altLang="en-US" dirty="0"/>
            </a:p>
          </p:txBody>
        </p:sp>
      </p:grpSp>
      <p:grpSp>
        <p:nvGrpSpPr>
          <p:cNvPr id="7" name="组合 6"/>
          <p:cNvGrpSpPr/>
          <p:nvPr/>
        </p:nvGrpSpPr>
        <p:grpSpPr>
          <a:xfrm>
            <a:off x="1763688" y="3642578"/>
            <a:ext cx="6192688" cy="553418"/>
            <a:chOff x="1763688" y="3642578"/>
            <a:chExt cx="6192688" cy="553418"/>
          </a:xfrm>
        </p:grpSpPr>
        <p:grpSp>
          <p:nvGrpSpPr>
            <p:cNvPr id="55" name="组合 54"/>
            <p:cNvGrpSpPr/>
            <p:nvPr/>
          </p:nvGrpSpPr>
          <p:grpSpPr>
            <a:xfrm>
              <a:off x="1763688" y="3795886"/>
              <a:ext cx="6192688" cy="400110"/>
              <a:chOff x="755576" y="4155926"/>
              <a:chExt cx="7399989" cy="400110"/>
            </a:xfrm>
          </p:grpSpPr>
          <p:sp>
            <p:nvSpPr>
              <p:cNvPr id="56" name="TextBox 55"/>
              <p:cNvSpPr txBox="1"/>
              <p:nvPr/>
            </p:nvSpPr>
            <p:spPr>
              <a:xfrm>
                <a:off x="755576" y="4155926"/>
                <a:ext cx="3024336" cy="400110"/>
              </a:xfrm>
              <a:prstGeom prst="rect">
                <a:avLst/>
              </a:prstGeom>
              <a:noFill/>
              <a:ln>
                <a:solidFill>
                  <a:schemeClr val="tx1"/>
                </a:solidFill>
              </a:ln>
            </p:spPr>
            <p:txBody>
              <a:bodyPr wrap="square" rtlCol="0">
                <a:spAutoFit/>
              </a:bodyPr>
              <a:lstStyle/>
              <a:p>
                <a:r>
                  <a:rPr lang="en-US" altLang="zh-CN" sz="2000" b="1" dirty="0">
                    <a:latin typeface="幼圆" pitchFamily="49" charset="-122"/>
                    <a:ea typeface="幼圆" pitchFamily="49" charset="-122"/>
                  </a:rPr>
                  <a:t>20150023,18</a:t>
                </a:r>
                <a:r>
                  <a:rPr lang="zh-CN" altLang="en-US" sz="2000" b="1" dirty="0">
                    <a:latin typeface="幼圆" pitchFamily="49" charset="-122"/>
                    <a:ea typeface="幼圆" pitchFamily="49" charset="-122"/>
                  </a:rPr>
                  <a:t>，男</a:t>
                </a:r>
                <a:endParaRPr lang="zh-CN" altLang="en-US" sz="2000" b="1" dirty="0"/>
              </a:p>
            </p:txBody>
          </p:sp>
          <p:sp>
            <p:nvSpPr>
              <p:cNvPr id="57" name="TextBox 56"/>
              <p:cNvSpPr txBox="1"/>
              <p:nvPr/>
            </p:nvSpPr>
            <p:spPr>
              <a:xfrm>
                <a:off x="5131229" y="4155926"/>
                <a:ext cx="3024336" cy="400110"/>
              </a:xfrm>
              <a:prstGeom prst="rect">
                <a:avLst/>
              </a:prstGeom>
              <a:noFill/>
              <a:ln>
                <a:solidFill>
                  <a:schemeClr val="tx1"/>
                </a:solidFill>
              </a:ln>
            </p:spPr>
            <p:txBody>
              <a:bodyPr wrap="square" rtlCol="0">
                <a:spAutoFit/>
              </a:bodyPr>
              <a:lstStyle/>
              <a:p>
                <a:r>
                  <a:rPr lang="zh-CN" altLang="en-US" sz="2000" b="1" dirty="0">
                    <a:latin typeface="幼圆" pitchFamily="49" charset="-122"/>
                    <a:ea typeface="幼圆" pitchFamily="49" charset="-122"/>
                  </a:rPr>
                  <a:t>数据库，</a:t>
                </a:r>
                <a:r>
                  <a:rPr lang="en-US" altLang="zh-CN" sz="2000" b="1" dirty="0">
                    <a:latin typeface="幼圆" pitchFamily="49" charset="-122"/>
                    <a:ea typeface="幼圆" pitchFamily="49" charset="-122"/>
                  </a:rPr>
                  <a:t>cx25, 4</a:t>
                </a:r>
                <a:endParaRPr lang="zh-CN" altLang="en-US" sz="2000" b="1" dirty="0"/>
              </a:p>
            </p:txBody>
          </p:sp>
          <p:cxnSp>
            <p:nvCxnSpPr>
              <p:cNvPr id="58" name="直接连接符 57"/>
              <p:cNvCxnSpPr>
                <a:stCxn id="56" idx="3"/>
                <a:endCxn id="57" idx="1"/>
              </p:cNvCxnSpPr>
              <p:nvPr/>
            </p:nvCxnSpPr>
            <p:spPr>
              <a:xfrm>
                <a:off x="3779912" y="4355981"/>
                <a:ext cx="13513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608004" y="3642578"/>
              <a:ext cx="540060" cy="369332"/>
            </a:xfrm>
            <a:prstGeom prst="rect">
              <a:avLst/>
            </a:prstGeom>
            <a:noFill/>
          </p:spPr>
          <p:txBody>
            <a:bodyPr wrap="square" rtlCol="0">
              <a:spAutoFit/>
            </a:bodyPr>
            <a:lstStyle/>
            <a:p>
              <a:r>
                <a:rPr lang="en-US" altLang="zh-CN" dirty="0"/>
                <a:t>9</a:t>
              </a:r>
              <a:r>
                <a:rPr lang="en-US" altLang="zh-CN" dirty="0" smtClean="0"/>
                <a:t>5</a:t>
              </a:r>
              <a:endParaRPr lang="zh-CN" altLang="en-US" dirty="0"/>
            </a:p>
          </p:txBody>
        </p:sp>
      </p:grpSp>
      <p:grpSp>
        <p:nvGrpSpPr>
          <p:cNvPr id="15" name="组合 14"/>
          <p:cNvGrpSpPr/>
          <p:nvPr/>
        </p:nvGrpSpPr>
        <p:grpSpPr>
          <a:xfrm>
            <a:off x="539552" y="229166"/>
            <a:ext cx="2592288" cy="542384"/>
            <a:chOff x="3163939" y="25489"/>
            <a:chExt cx="2592288" cy="542384"/>
          </a:xfrm>
        </p:grpSpPr>
        <p:sp>
          <p:nvSpPr>
            <p:cNvPr id="16" name="椭圆 15"/>
            <p:cNvSpPr/>
            <p:nvPr/>
          </p:nvSpPr>
          <p:spPr>
            <a:xfrm>
              <a:off x="3163939" y="25489"/>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2</a:t>
              </a:r>
              <a:endParaRPr lang="zh-CN" altLang="en-US" sz="2400" dirty="0"/>
            </a:p>
          </p:txBody>
        </p:sp>
        <p:sp>
          <p:nvSpPr>
            <p:cNvPr id="17" name="TextBox 16"/>
            <p:cNvSpPr txBox="1"/>
            <p:nvPr/>
          </p:nvSpPr>
          <p:spPr>
            <a:xfrm>
              <a:off x="3917234" y="44653"/>
              <a:ext cx="1838993" cy="523220"/>
            </a:xfrm>
            <a:prstGeom prst="rect">
              <a:avLst/>
            </a:prstGeom>
            <a:noFill/>
          </p:spPr>
          <p:txBody>
            <a:bodyPr wrap="square" rtlCol="0">
              <a:spAutoFit/>
            </a:bodyPr>
            <a:lstStyle/>
            <a:p>
              <a:r>
                <a:rPr lang="zh-CN" altLang="en-US" sz="2800" b="1" dirty="0">
                  <a:latin typeface="+mj-ea"/>
                  <a:ea typeface="+mj-ea"/>
                </a:rPr>
                <a:t>概念</a:t>
              </a:r>
              <a:r>
                <a:rPr lang="zh-CN" altLang="en-US" sz="2800" b="1" dirty="0" smtClean="0">
                  <a:latin typeface="+mj-ea"/>
                  <a:ea typeface="+mj-ea"/>
                </a:rPr>
                <a:t>模型</a:t>
              </a:r>
              <a:endParaRPr lang="zh-CN" altLang="en-US" sz="2800" b="1" dirty="0">
                <a:latin typeface="+mj-ea"/>
                <a:ea typeface="+mj-ea"/>
              </a:endParaRPr>
            </a:p>
          </p:txBody>
        </p:sp>
      </p:grpSp>
    </p:spTree>
    <p:extLst>
      <p:ext uri="{BB962C8B-B14F-4D97-AF65-F5344CB8AC3E}">
        <p14:creationId xmlns:p14="http://schemas.microsoft.com/office/powerpoint/2010/main" val="321338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61111E-6 3.06601E-6 L 0.10243 -0.23381 " pathEditMode="relative" rAng="0" ptsTypes="AA">
                                      <p:cBhvr>
                                        <p:cTn id="6" dur="2000" fill="hold"/>
                                        <p:tgtEl>
                                          <p:spTgt spid="7"/>
                                        </p:tgtEl>
                                        <p:attrNameLst>
                                          <p:attrName>ppt_x</p:attrName>
                                          <p:attrName>ppt_y</p:attrName>
                                        </p:attrNameLst>
                                      </p:cBhvr>
                                      <p:rCtr x="5122" y="-11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bwMode="auto">
          <a:xfrm>
            <a:off x="1259632" y="132780"/>
            <a:ext cx="4176464" cy="6387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a:ea typeface="隶书" pitchFamily="49" charset="-122"/>
              </a:rPr>
              <a:t>概念模型 </a:t>
            </a:r>
            <a:r>
              <a:rPr lang="zh-CN" altLang="en-US" sz="3200" b="0" dirty="0" smtClean="0">
                <a:ea typeface="隶书" pitchFamily="49" charset="-122"/>
              </a:rPr>
              <a:t>的</a:t>
            </a:r>
            <a:r>
              <a:rPr lang="zh-CN" altLang="en-US" sz="3200" b="0" dirty="0">
                <a:ea typeface="隶书" pitchFamily="49" charset="-122"/>
              </a:rPr>
              <a:t>基本</a:t>
            </a:r>
            <a:r>
              <a:rPr lang="zh-CN" altLang="en-US" sz="3200" b="0" dirty="0" smtClean="0">
                <a:ea typeface="隶书" pitchFamily="49" charset="-122"/>
              </a:rPr>
              <a:t>概念</a:t>
            </a:r>
            <a:endParaRPr lang="en-US" altLang="zh-CN" sz="3200" b="0" dirty="0">
              <a:ea typeface="隶书" pitchFamily="49" charset="-122"/>
            </a:endParaRPr>
          </a:p>
        </p:txBody>
      </p:sp>
      <p:sp>
        <p:nvSpPr>
          <p:cNvPr id="66563" name="Rectangle 3"/>
          <p:cNvSpPr>
            <a:spLocks noGrp="1" noChangeArrowheads="1"/>
          </p:cNvSpPr>
          <p:nvPr>
            <p:ph idx="4294967295"/>
          </p:nvPr>
        </p:nvSpPr>
        <p:spPr>
          <a:xfrm>
            <a:off x="1115616" y="843558"/>
            <a:ext cx="8028384" cy="4231034"/>
          </a:xfrm>
        </p:spPr>
        <p:txBody>
          <a:bodyPr>
            <a:normAutofit fontScale="85000" lnSpcReduction="20000"/>
          </a:bodyPr>
          <a:lstStyle/>
          <a:p>
            <a:pPr algn="just">
              <a:lnSpc>
                <a:spcPct val="140000"/>
              </a:lnSpc>
              <a:buFont typeface="Wingdings" pitchFamily="2" charset="2"/>
              <a:buNone/>
            </a:pPr>
            <a:r>
              <a:rPr lang="en-US" altLang="zh-CN" sz="2400" b="1" dirty="0" smtClean="0">
                <a:latin typeface="+mj-ea"/>
                <a:ea typeface="+mj-ea"/>
              </a:rPr>
              <a:t>1</a:t>
            </a:r>
            <a:r>
              <a:rPr lang="en-US" altLang="zh-CN" sz="2400" b="1" dirty="0">
                <a:latin typeface="+mj-ea"/>
                <a:ea typeface="+mj-ea"/>
              </a:rPr>
              <a:t>) </a:t>
            </a:r>
            <a:r>
              <a:rPr lang="en-US" altLang="zh-CN" sz="2400" b="1" dirty="0" smtClean="0">
                <a:latin typeface="+mj-ea"/>
                <a:ea typeface="+mj-ea"/>
              </a:rPr>
              <a:t>  </a:t>
            </a:r>
            <a:r>
              <a:rPr lang="zh-CN" altLang="en-US" sz="2400" b="1" dirty="0" smtClean="0">
                <a:latin typeface="+mj-ea"/>
                <a:ea typeface="+mj-ea"/>
              </a:rPr>
              <a:t>实体</a:t>
            </a:r>
            <a:r>
              <a:rPr lang="zh-CN" altLang="en-US" sz="2400" b="1" dirty="0">
                <a:latin typeface="+mj-ea"/>
                <a:ea typeface="+mj-ea"/>
              </a:rPr>
              <a:t>（</a:t>
            </a:r>
            <a:r>
              <a:rPr lang="en-US" altLang="zh-CN" sz="2400" b="1" dirty="0">
                <a:latin typeface="+mj-ea"/>
                <a:ea typeface="+mj-ea"/>
              </a:rPr>
              <a:t>Entity</a:t>
            </a:r>
            <a:r>
              <a:rPr lang="zh-CN" altLang="en-US" sz="2400" b="1" dirty="0">
                <a:latin typeface="+mj-ea"/>
                <a:ea typeface="+mj-ea"/>
              </a:rPr>
              <a:t>） </a:t>
            </a:r>
          </a:p>
          <a:p>
            <a:pPr lvl="1" algn="just">
              <a:lnSpc>
                <a:spcPct val="140000"/>
              </a:lnSpc>
              <a:buFont typeface="Wingdings" pitchFamily="2" charset="2"/>
              <a:buNone/>
            </a:pPr>
            <a:r>
              <a:rPr lang="zh-CN" altLang="en-US" sz="2100" b="1" dirty="0" smtClean="0">
                <a:latin typeface="幼圆" pitchFamily="49" charset="-122"/>
                <a:ea typeface="幼圆" pitchFamily="49" charset="-122"/>
              </a:rPr>
              <a:t>   客观存在</a:t>
            </a:r>
            <a:r>
              <a:rPr lang="zh-CN" altLang="en-US" sz="2100" b="1" dirty="0">
                <a:latin typeface="幼圆" pitchFamily="49" charset="-122"/>
                <a:ea typeface="幼圆" pitchFamily="49" charset="-122"/>
              </a:rPr>
              <a:t>并可相互区别的事物称为</a:t>
            </a:r>
            <a:r>
              <a:rPr lang="zh-CN" altLang="en-US" sz="2100" b="1" dirty="0" smtClean="0">
                <a:latin typeface="幼圆" pitchFamily="49" charset="-122"/>
                <a:ea typeface="幼圆" pitchFamily="49" charset="-122"/>
              </a:rPr>
              <a:t>实体，可以</a:t>
            </a:r>
            <a:r>
              <a:rPr lang="zh-CN" altLang="en-US" sz="2100" b="1" dirty="0">
                <a:latin typeface="幼圆" pitchFamily="49" charset="-122"/>
                <a:ea typeface="幼圆" pitchFamily="49" charset="-122"/>
              </a:rPr>
              <a:t>是具体的人、事、物或</a:t>
            </a:r>
            <a:r>
              <a:rPr lang="zh-CN" altLang="en-US" sz="2100" b="1" dirty="0" smtClean="0">
                <a:latin typeface="幼圆" pitchFamily="49" charset="-122"/>
                <a:ea typeface="幼圆" pitchFamily="49" charset="-122"/>
              </a:rPr>
              <a:t>抽象 </a:t>
            </a:r>
            <a:endParaRPr lang="en-US" altLang="zh-CN" sz="2100" b="1" dirty="0" smtClean="0">
              <a:latin typeface="幼圆" pitchFamily="49" charset="-122"/>
              <a:ea typeface="幼圆" pitchFamily="49" charset="-122"/>
            </a:endParaRPr>
          </a:p>
          <a:p>
            <a:pPr lvl="1" algn="just">
              <a:lnSpc>
                <a:spcPct val="140000"/>
              </a:lnSpc>
              <a:buFont typeface="Wingdings" pitchFamily="2" charset="2"/>
              <a:buNone/>
            </a:pPr>
            <a:r>
              <a:rPr lang="en-US" altLang="zh-CN" sz="2100" b="1" dirty="0">
                <a:latin typeface="幼圆" pitchFamily="49" charset="-122"/>
                <a:ea typeface="幼圆" pitchFamily="49" charset="-122"/>
              </a:rPr>
              <a:t> </a:t>
            </a:r>
            <a:r>
              <a:rPr lang="en-US" altLang="zh-CN" sz="2100" b="1" dirty="0" smtClean="0">
                <a:latin typeface="幼圆" pitchFamily="49" charset="-122"/>
                <a:ea typeface="幼圆" pitchFamily="49" charset="-122"/>
              </a:rPr>
              <a:t>  </a:t>
            </a:r>
            <a:r>
              <a:rPr lang="zh-CN" altLang="en-US" sz="2100" b="1" dirty="0" smtClean="0">
                <a:latin typeface="幼圆" pitchFamily="49" charset="-122"/>
                <a:ea typeface="幼圆" pitchFamily="49" charset="-122"/>
              </a:rPr>
              <a:t>的</a:t>
            </a:r>
            <a:r>
              <a:rPr lang="zh-CN" altLang="en-US" sz="2100" b="1" dirty="0">
                <a:latin typeface="幼圆" pitchFamily="49" charset="-122"/>
                <a:ea typeface="幼圆" pitchFamily="49" charset="-122"/>
              </a:rPr>
              <a:t>概念。</a:t>
            </a:r>
          </a:p>
          <a:p>
            <a:pPr lvl="1" algn="just">
              <a:lnSpc>
                <a:spcPct val="140000"/>
              </a:lnSpc>
              <a:buFont typeface="Wingdings" pitchFamily="2" charset="2"/>
              <a:buNone/>
            </a:pPr>
            <a:r>
              <a:rPr lang="zh-CN" altLang="en-US" sz="2100" b="1" dirty="0">
                <a:latin typeface="幼圆" pitchFamily="49" charset="-122"/>
                <a:ea typeface="幼圆" pitchFamily="49" charset="-122"/>
              </a:rPr>
              <a:t>   </a:t>
            </a:r>
            <a:r>
              <a:rPr lang="zh-CN" altLang="en-US" sz="2100" b="1" dirty="0" smtClean="0">
                <a:latin typeface="幼圆" pitchFamily="49" charset="-122"/>
                <a:ea typeface="幼圆" pitchFamily="49" charset="-122"/>
              </a:rPr>
              <a:t>   例如</a:t>
            </a:r>
            <a:r>
              <a:rPr lang="zh-CN" altLang="en-US" sz="2100" b="1" dirty="0">
                <a:latin typeface="幼圆" pitchFamily="49" charset="-122"/>
                <a:ea typeface="幼圆" pitchFamily="49" charset="-122"/>
              </a:rPr>
              <a:t>：  一个职工 ；一个部门；一门课；学生的一次选课</a:t>
            </a:r>
          </a:p>
          <a:p>
            <a:pPr algn="just">
              <a:lnSpc>
                <a:spcPct val="140000"/>
              </a:lnSpc>
              <a:buFont typeface="Wingdings" pitchFamily="2" charset="2"/>
              <a:buNone/>
            </a:pPr>
            <a:r>
              <a:rPr lang="en-US" altLang="zh-CN" sz="2400" b="1" dirty="0" smtClean="0">
                <a:latin typeface="+mj-ea"/>
                <a:ea typeface="+mj-ea"/>
              </a:rPr>
              <a:t>2</a:t>
            </a:r>
            <a:r>
              <a:rPr lang="en-US" altLang="zh-CN" sz="2400" b="1" dirty="0">
                <a:latin typeface="+mj-ea"/>
                <a:ea typeface="+mj-ea"/>
              </a:rPr>
              <a:t>) </a:t>
            </a:r>
            <a:r>
              <a:rPr lang="en-US" altLang="zh-CN" sz="2400" b="1" dirty="0" smtClean="0">
                <a:latin typeface="+mj-ea"/>
                <a:ea typeface="+mj-ea"/>
              </a:rPr>
              <a:t>  </a:t>
            </a:r>
            <a:r>
              <a:rPr lang="zh-CN" altLang="en-US" sz="2400" b="1" dirty="0" smtClean="0">
                <a:latin typeface="+mj-ea"/>
                <a:ea typeface="+mj-ea"/>
              </a:rPr>
              <a:t>属性</a:t>
            </a:r>
            <a:r>
              <a:rPr lang="zh-CN" altLang="en-US" sz="2400" b="1" dirty="0">
                <a:latin typeface="+mj-ea"/>
                <a:ea typeface="+mj-ea"/>
              </a:rPr>
              <a:t>（</a:t>
            </a:r>
            <a:r>
              <a:rPr lang="en-US" altLang="zh-CN" sz="2400" b="1" dirty="0">
                <a:latin typeface="+mj-ea"/>
                <a:ea typeface="+mj-ea"/>
              </a:rPr>
              <a:t>Attribute</a:t>
            </a:r>
            <a:r>
              <a:rPr lang="zh-CN" altLang="en-US" sz="2400" b="1" dirty="0">
                <a:latin typeface="+mj-ea"/>
                <a:ea typeface="+mj-ea"/>
              </a:rPr>
              <a:t>） </a:t>
            </a:r>
          </a:p>
          <a:p>
            <a:pPr algn="just">
              <a:lnSpc>
                <a:spcPct val="140000"/>
              </a:lnSpc>
              <a:buFont typeface="Wingdings" pitchFamily="2" charset="2"/>
              <a:buNone/>
            </a:pPr>
            <a:r>
              <a:rPr lang="zh-CN" altLang="en-US" sz="2100" b="1" dirty="0">
                <a:latin typeface="幼圆" pitchFamily="49" charset="-122"/>
                <a:ea typeface="幼圆" pitchFamily="49" charset="-122"/>
              </a:rPr>
              <a:t>      实体所具有的某一特性称为属性。一个实体可以由若干个属性来刻画。 </a:t>
            </a:r>
          </a:p>
          <a:p>
            <a:pPr algn="just">
              <a:lnSpc>
                <a:spcPct val="140000"/>
              </a:lnSpc>
              <a:buFont typeface="Wingdings" pitchFamily="2" charset="2"/>
              <a:buNone/>
            </a:pPr>
            <a:r>
              <a:rPr lang="zh-CN" altLang="en-US" sz="2100" b="1" dirty="0">
                <a:latin typeface="幼圆" pitchFamily="49" charset="-122"/>
                <a:ea typeface="幼圆" pitchFamily="49" charset="-122"/>
              </a:rPr>
              <a:t>         </a:t>
            </a:r>
            <a:r>
              <a:rPr lang="zh-CN" altLang="en-US" sz="2100" b="1" dirty="0" smtClean="0">
                <a:latin typeface="幼圆" pitchFamily="49" charset="-122"/>
                <a:ea typeface="幼圆" pitchFamily="49" charset="-122"/>
              </a:rPr>
              <a:t>例如</a:t>
            </a:r>
            <a:r>
              <a:rPr lang="zh-CN" altLang="en-US" sz="2100" b="1" dirty="0">
                <a:latin typeface="幼圆" pitchFamily="49" charset="-122"/>
                <a:ea typeface="幼圆" pitchFamily="49" charset="-122"/>
              </a:rPr>
              <a:t>：学号，性别，出生年月，入学时间 </a:t>
            </a:r>
          </a:p>
          <a:p>
            <a:pPr algn="just">
              <a:lnSpc>
                <a:spcPct val="140000"/>
              </a:lnSpc>
              <a:buFont typeface="Wingdings" pitchFamily="2" charset="2"/>
              <a:buNone/>
            </a:pPr>
            <a:r>
              <a:rPr lang="en-US" altLang="zh-CN" sz="2400" b="1" dirty="0" smtClean="0">
                <a:latin typeface="+mj-ea"/>
                <a:ea typeface="+mj-ea"/>
              </a:rPr>
              <a:t>3)  </a:t>
            </a:r>
            <a:r>
              <a:rPr lang="zh-CN" altLang="en-US" sz="2400" b="1" dirty="0">
                <a:latin typeface="+mj-ea"/>
                <a:ea typeface="+mj-ea"/>
              </a:rPr>
              <a:t>码（</a:t>
            </a:r>
            <a:r>
              <a:rPr lang="en-US" altLang="zh-CN" sz="2400" b="1" dirty="0">
                <a:latin typeface="+mj-ea"/>
                <a:ea typeface="+mj-ea"/>
              </a:rPr>
              <a:t>Key</a:t>
            </a:r>
            <a:r>
              <a:rPr lang="zh-CN" altLang="en-US" sz="2400" b="1" dirty="0">
                <a:latin typeface="+mj-ea"/>
                <a:ea typeface="+mj-ea"/>
              </a:rPr>
              <a:t>） </a:t>
            </a:r>
          </a:p>
          <a:p>
            <a:pPr lvl="1" algn="just">
              <a:lnSpc>
                <a:spcPct val="140000"/>
              </a:lnSpc>
              <a:buFont typeface="Wingdings" pitchFamily="2" charset="2"/>
              <a:buNone/>
            </a:pPr>
            <a:r>
              <a:rPr lang="zh-CN" altLang="en-US" sz="2100" b="1" dirty="0" smtClean="0">
                <a:latin typeface="幼圆" pitchFamily="49" charset="-122"/>
                <a:ea typeface="幼圆" pitchFamily="49" charset="-122"/>
              </a:rPr>
              <a:t>         唯一</a:t>
            </a:r>
            <a:r>
              <a:rPr lang="zh-CN" altLang="en-US" sz="2100" b="1" dirty="0">
                <a:latin typeface="幼圆" pitchFamily="49" charset="-122"/>
                <a:ea typeface="幼圆" pitchFamily="49" charset="-122"/>
              </a:rPr>
              <a:t>标识实体的属性集称为码。</a:t>
            </a:r>
          </a:p>
          <a:p>
            <a:pPr lvl="1" algn="just">
              <a:lnSpc>
                <a:spcPct val="140000"/>
              </a:lnSpc>
              <a:buFont typeface="Wingdings" pitchFamily="2" charset="2"/>
              <a:buNone/>
            </a:pPr>
            <a:r>
              <a:rPr lang="zh-CN" altLang="en-US" sz="2100" b="1" dirty="0" smtClean="0">
                <a:latin typeface="幼圆" pitchFamily="49" charset="-122"/>
                <a:ea typeface="幼圆" pitchFamily="49" charset="-122"/>
              </a:rPr>
              <a:t>        例如</a:t>
            </a:r>
            <a:r>
              <a:rPr lang="zh-CN" altLang="en-US" sz="2100" b="1" dirty="0">
                <a:latin typeface="幼圆" pitchFamily="49" charset="-122"/>
                <a:ea typeface="幼圆" pitchFamily="49" charset="-122"/>
              </a:rPr>
              <a:t>：学号</a:t>
            </a:r>
            <a:r>
              <a:rPr lang="en-US" altLang="zh-CN" sz="2100" b="1" dirty="0">
                <a:latin typeface="幼圆" pitchFamily="49" charset="-122"/>
                <a:ea typeface="幼圆" pitchFamily="49" charset="-122"/>
              </a:rPr>
              <a:t>---------</a:t>
            </a:r>
            <a:r>
              <a:rPr lang="zh-CN" altLang="en-US" sz="2100" b="1" dirty="0">
                <a:latin typeface="幼圆" pitchFamily="49" charset="-122"/>
                <a:ea typeface="幼圆" pitchFamily="49" charset="-122"/>
              </a:rPr>
              <a:t>学生实体的码</a:t>
            </a:r>
          </a:p>
        </p:txBody>
      </p:sp>
      <p:sp>
        <p:nvSpPr>
          <p:cNvPr id="4" name="椭圆 3"/>
          <p:cNvSpPr/>
          <p:nvPr/>
        </p:nvSpPr>
        <p:spPr>
          <a:xfrm>
            <a:off x="539552" y="229166"/>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3</a:t>
            </a:r>
            <a:endParaRPr lang="zh-CN" altLang="en-US" sz="2400" dirty="0"/>
          </a:p>
        </p:txBody>
      </p:sp>
    </p:spTree>
    <p:extLst>
      <p:ext uri="{BB962C8B-B14F-4D97-AF65-F5344CB8AC3E}">
        <p14:creationId xmlns:p14="http://schemas.microsoft.com/office/powerpoint/2010/main" val="108921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4294967295"/>
          </p:nvPr>
        </p:nvSpPr>
        <p:spPr>
          <a:xfrm>
            <a:off x="1115616" y="843558"/>
            <a:ext cx="7884368" cy="4227934"/>
          </a:xfrm>
        </p:spPr>
        <p:txBody>
          <a:bodyPr>
            <a:normAutofit/>
          </a:bodyPr>
          <a:lstStyle/>
          <a:p>
            <a:pPr algn="just">
              <a:lnSpc>
                <a:spcPct val="150000"/>
              </a:lnSpc>
              <a:buFont typeface="Wingdings" pitchFamily="2" charset="2"/>
              <a:buNone/>
            </a:pPr>
            <a:r>
              <a:rPr lang="en-US" altLang="zh-CN" sz="2000" b="1" dirty="0" smtClean="0">
                <a:latin typeface="+mj-ea"/>
                <a:ea typeface="+mj-ea"/>
              </a:rPr>
              <a:t>4</a:t>
            </a:r>
            <a:r>
              <a:rPr lang="en-US" altLang="zh-CN" sz="2000" b="1" dirty="0">
                <a:latin typeface="+mj-ea"/>
                <a:ea typeface="+mj-ea"/>
              </a:rPr>
              <a:t>) </a:t>
            </a:r>
            <a:r>
              <a:rPr lang="zh-CN" altLang="en-US" sz="2000" b="1" dirty="0">
                <a:latin typeface="+mj-ea"/>
                <a:ea typeface="+mj-ea"/>
              </a:rPr>
              <a:t>域（</a:t>
            </a:r>
            <a:r>
              <a:rPr lang="en-US" altLang="zh-CN" sz="2000" b="1" dirty="0">
                <a:latin typeface="+mj-ea"/>
                <a:ea typeface="+mj-ea"/>
              </a:rPr>
              <a:t>Domain</a:t>
            </a:r>
            <a:r>
              <a:rPr lang="zh-CN" altLang="en-US" sz="2000" b="1" dirty="0">
                <a:latin typeface="+mj-ea"/>
                <a:ea typeface="+mj-ea"/>
              </a:rPr>
              <a:t>） </a:t>
            </a:r>
          </a:p>
          <a:p>
            <a:pPr lvl="1" algn="just">
              <a:lnSpc>
                <a:spcPct val="150000"/>
              </a:lnSpc>
              <a:buFont typeface="Wingdings" pitchFamily="2" charset="2"/>
              <a:buNone/>
            </a:pPr>
            <a:r>
              <a:rPr lang="zh-CN" altLang="en-US" sz="2000" b="1" dirty="0" smtClean="0">
                <a:ea typeface="宋体" pitchFamily="2" charset="-122"/>
              </a:rPr>
              <a:t>    属性</a:t>
            </a:r>
            <a:r>
              <a:rPr lang="zh-CN" altLang="en-US" sz="2000" b="1" dirty="0">
                <a:ea typeface="宋体" pitchFamily="2" charset="-122"/>
              </a:rPr>
              <a:t>的取值范围称为该属性的域</a:t>
            </a:r>
            <a:r>
              <a:rPr lang="zh-CN" altLang="en-US" sz="2000" dirty="0">
                <a:ea typeface="宋体" pitchFamily="2" charset="-122"/>
              </a:rPr>
              <a:t>。 </a:t>
            </a:r>
          </a:p>
          <a:p>
            <a:pPr lvl="1" algn="just">
              <a:lnSpc>
                <a:spcPct val="150000"/>
              </a:lnSpc>
              <a:buFont typeface="Wingdings" pitchFamily="2" charset="2"/>
              <a:buNone/>
            </a:pPr>
            <a:r>
              <a:rPr lang="zh-CN" altLang="en-US" sz="2000" b="1" dirty="0">
                <a:ea typeface="宋体" pitchFamily="2" charset="-122"/>
              </a:rPr>
              <a:t>     </a:t>
            </a:r>
            <a:r>
              <a:rPr lang="zh-CN" altLang="en-US" sz="2000" b="1" dirty="0" smtClean="0">
                <a:ea typeface="宋体" pitchFamily="2" charset="-122"/>
              </a:rPr>
              <a:t>例：   性别</a:t>
            </a:r>
            <a:r>
              <a:rPr lang="zh-CN" altLang="en-US" sz="2000" b="1" dirty="0">
                <a:ea typeface="宋体" pitchFamily="2" charset="-122"/>
              </a:rPr>
              <a:t>：</a:t>
            </a:r>
            <a:r>
              <a:rPr lang="zh-CN" altLang="en-US" sz="2000" b="1" dirty="0">
                <a:ea typeface="宋体" pitchFamily="2" charset="-122"/>
                <a:sym typeface="Wingdings" pitchFamily="2" charset="2"/>
              </a:rPr>
              <a:t>（男，女）      学号： 八位整数</a:t>
            </a:r>
            <a:endParaRPr lang="zh-CN" altLang="en-US" sz="2000" b="1" dirty="0">
              <a:ea typeface="宋体" pitchFamily="2" charset="-122"/>
            </a:endParaRPr>
          </a:p>
          <a:p>
            <a:pPr algn="just">
              <a:lnSpc>
                <a:spcPct val="150000"/>
              </a:lnSpc>
              <a:buFont typeface="Wingdings" pitchFamily="2" charset="2"/>
              <a:buNone/>
            </a:pPr>
            <a:r>
              <a:rPr lang="en-US" altLang="zh-CN" sz="2000" b="1" dirty="0" smtClean="0">
                <a:latin typeface="+mj-ea"/>
                <a:ea typeface="+mj-ea"/>
              </a:rPr>
              <a:t>5</a:t>
            </a:r>
            <a:r>
              <a:rPr lang="en-US" altLang="zh-CN" sz="2000" b="1" dirty="0">
                <a:latin typeface="+mj-ea"/>
                <a:ea typeface="+mj-ea"/>
              </a:rPr>
              <a:t>) </a:t>
            </a:r>
            <a:r>
              <a:rPr lang="zh-CN" altLang="en-US" sz="2000" b="1" dirty="0">
                <a:latin typeface="+mj-ea"/>
                <a:ea typeface="+mj-ea"/>
              </a:rPr>
              <a:t>实体型（</a:t>
            </a:r>
            <a:r>
              <a:rPr lang="en-US" altLang="zh-CN" sz="2000" b="1" dirty="0">
                <a:latin typeface="+mj-ea"/>
                <a:ea typeface="+mj-ea"/>
              </a:rPr>
              <a:t>Entity Type</a:t>
            </a:r>
            <a:r>
              <a:rPr lang="zh-CN" altLang="en-US" sz="2000" b="1" dirty="0">
                <a:latin typeface="+mj-ea"/>
                <a:ea typeface="+mj-ea"/>
              </a:rPr>
              <a:t>）</a:t>
            </a:r>
            <a:r>
              <a:rPr lang="zh-CN" altLang="en-US" sz="2000" dirty="0">
                <a:latin typeface="+mj-ea"/>
                <a:ea typeface="+mj-ea"/>
              </a:rPr>
              <a:t> </a:t>
            </a:r>
          </a:p>
          <a:p>
            <a:pPr lvl="1" algn="just">
              <a:lnSpc>
                <a:spcPct val="150000"/>
              </a:lnSpc>
              <a:buFont typeface="Wingdings" pitchFamily="2" charset="2"/>
              <a:buNone/>
            </a:pPr>
            <a:r>
              <a:rPr lang="zh-CN" altLang="en-US" sz="2000" b="1" dirty="0">
                <a:ea typeface="宋体" pitchFamily="2" charset="-122"/>
              </a:rPr>
              <a:t>用实体名及其属性名集合来抽象和刻画同类实体称为实体型</a:t>
            </a:r>
          </a:p>
          <a:p>
            <a:pPr lvl="1" algn="just">
              <a:lnSpc>
                <a:spcPct val="150000"/>
              </a:lnSpc>
              <a:buFont typeface="Wingdings" pitchFamily="2" charset="2"/>
              <a:buNone/>
            </a:pPr>
            <a:r>
              <a:rPr lang="zh-CN" altLang="en-US" sz="2000" b="1" dirty="0">
                <a:ea typeface="宋体" pitchFamily="2" charset="-122"/>
              </a:rPr>
              <a:t>     例：  顾客（编号，姓名，性别，年龄，住址）</a:t>
            </a:r>
          </a:p>
          <a:p>
            <a:pPr algn="just">
              <a:lnSpc>
                <a:spcPct val="150000"/>
              </a:lnSpc>
              <a:buFont typeface="Wingdings" pitchFamily="2" charset="2"/>
              <a:buNone/>
            </a:pPr>
            <a:r>
              <a:rPr lang="en-US" altLang="zh-CN" sz="2000" b="1" dirty="0" smtClean="0">
                <a:latin typeface="+mj-ea"/>
                <a:ea typeface="+mj-ea"/>
              </a:rPr>
              <a:t>6</a:t>
            </a:r>
            <a:r>
              <a:rPr lang="en-US" altLang="zh-CN" sz="2000" b="1" dirty="0">
                <a:latin typeface="+mj-ea"/>
                <a:ea typeface="+mj-ea"/>
              </a:rPr>
              <a:t>) </a:t>
            </a:r>
            <a:r>
              <a:rPr lang="zh-CN" altLang="en-US" sz="2000" b="1" dirty="0">
                <a:latin typeface="+mj-ea"/>
                <a:ea typeface="+mj-ea"/>
              </a:rPr>
              <a:t>实体集（</a:t>
            </a:r>
            <a:r>
              <a:rPr lang="en-US" altLang="zh-CN" sz="2000" b="1" dirty="0">
                <a:latin typeface="+mj-ea"/>
                <a:ea typeface="+mj-ea"/>
              </a:rPr>
              <a:t>Entity Set</a:t>
            </a:r>
            <a:r>
              <a:rPr lang="zh-CN" altLang="en-US" sz="2000" b="1" dirty="0">
                <a:latin typeface="+mj-ea"/>
                <a:ea typeface="+mj-ea"/>
              </a:rPr>
              <a:t>） </a:t>
            </a:r>
          </a:p>
          <a:p>
            <a:pPr lvl="1" algn="just">
              <a:lnSpc>
                <a:spcPct val="150000"/>
              </a:lnSpc>
              <a:buFont typeface="Wingdings" pitchFamily="2" charset="2"/>
              <a:buNone/>
            </a:pPr>
            <a:r>
              <a:rPr lang="zh-CN" altLang="en-US" sz="2000" b="1" dirty="0">
                <a:ea typeface="宋体" pitchFamily="2" charset="-122"/>
              </a:rPr>
              <a:t>    同一类型实体的集合称为实体集   如：全体学生</a:t>
            </a:r>
            <a:endParaRPr lang="zh-CN" altLang="en-US" sz="2000" dirty="0">
              <a:ea typeface="宋体" pitchFamily="2" charset="-122"/>
            </a:endParaRPr>
          </a:p>
        </p:txBody>
      </p:sp>
      <p:sp>
        <p:nvSpPr>
          <p:cNvPr id="5" name="Rectangle 2"/>
          <p:cNvSpPr txBox="1">
            <a:spLocks noChangeArrowheads="1"/>
          </p:cNvSpPr>
          <p:nvPr/>
        </p:nvSpPr>
        <p:spPr bwMode="auto">
          <a:xfrm>
            <a:off x="1259632" y="132780"/>
            <a:ext cx="4176464" cy="6387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ea typeface="隶书" pitchFamily="49" charset="-122"/>
              </a:rPr>
              <a:t>概念模型 的基本概念</a:t>
            </a:r>
            <a:endParaRPr lang="en-US" altLang="zh-CN" sz="3200" dirty="0">
              <a:ea typeface="隶书" pitchFamily="49" charset="-122"/>
            </a:endParaRPr>
          </a:p>
        </p:txBody>
      </p:sp>
      <p:sp>
        <p:nvSpPr>
          <p:cNvPr id="6" name="椭圆 5"/>
          <p:cNvSpPr/>
          <p:nvPr/>
        </p:nvSpPr>
        <p:spPr>
          <a:xfrm>
            <a:off x="539552" y="229166"/>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3</a:t>
            </a:r>
            <a:endParaRPr lang="zh-CN" altLang="en-US" sz="2400" dirty="0"/>
          </a:p>
        </p:txBody>
      </p:sp>
    </p:spTree>
    <p:extLst>
      <p:ext uri="{BB962C8B-B14F-4D97-AF65-F5344CB8AC3E}">
        <p14:creationId xmlns:p14="http://schemas.microsoft.com/office/powerpoint/2010/main" val="158437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3347864" y="51470"/>
            <a:ext cx="5472608" cy="4948014"/>
          </a:xfrm>
        </p:spPr>
        <p:txBody>
          <a:bodyPr>
            <a:noAutofit/>
          </a:bodyPr>
          <a:lstStyle/>
          <a:p>
            <a:pPr lvl="1">
              <a:spcBef>
                <a:spcPts val="600"/>
              </a:spcBef>
            </a:pPr>
            <a:r>
              <a:rPr lang="zh-CN" altLang="en-US" sz="2400" b="1" dirty="0">
                <a:latin typeface="幼圆" pitchFamily="49" charset="-122"/>
                <a:ea typeface="幼圆" pitchFamily="49" charset="-122"/>
              </a:rPr>
              <a:t>第一讲</a:t>
            </a: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数据库系统结构</a:t>
            </a:r>
            <a:endParaRPr lang="zh-CN" altLang="en-US" sz="2400" dirty="0">
              <a:latin typeface="幼圆" pitchFamily="49" charset="-122"/>
              <a:ea typeface="幼圆" pitchFamily="49" charset="-122"/>
            </a:endParaRPr>
          </a:p>
          <a:p>
            <a:pPr lvl="1">
              <a:spcBef>
                <a:spcPts val="600"/>
              </a:spcBef>
            </a:pPr>
            <a:r>
              <a:rPr lang="zh-CN" altLang="en-US" sz="2400" b="1" dirty="0">
                <a:latin typeface="幼圆" pitchFamily="49" charset="-122"/>
                <a:ea typeface="幼圆" pitchFamily="49" charset="-122"/>
              </a:rPr>
              <a:t>第二讲</a:t>
            </a: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关系数据库</a:t>
            </a:r>
            <a:endParaRPr lang="zh-CN" altLang="en-US" sz="2400" dirty="0">
              <a:latin typeface="幼圆" pitchFamily="49" charset="-122"/>
              <a:ea typeface="幼圆" pitchFamily="49" charset="-122"/>
            </a:endParaRPr>
          </a:p>
          <a:p>
            <a:pPr lvl="1">
              <a:spcBef>
                <a:spcPts val="600"/>
              </a:spcBef>
            </a:pPr>
            <a:r>
              <a:rPr lang="zh-CN" altLang="en-US" sz="2400" b="1" dirty="0">
                <a:latin typeface="幼圆" pitchFamily="49" charset="-122"/>
                <a:ea typeface="幼圆" pitchFamily="49" charset="-122"/>
              </a:rPr>
              <a:t>第三讲</a:t>
            </a: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关系数据库</a:t>
            </a:r>
            <a:r>
              <a:rPr lang="zh-CN" altLang="en-US" sz="2400" dirty="0">
                <a:latin typeface="幼圆" pitchFamily="49" charset="-122"/>
                <a:ea typeface="幼圆" pitchFamily="49" charset="-122"/>
              </a:rPr>
              <a:t>标准语言</a:t>
            </a:r>
            <a:r>
              <a:rPr lang="zh-CN" altLang="en-US" sz="2400" dirty="0" smtClean="0">
                <a:latin typeface="幼圆" pitchFamily="49" charset="-122"/>
                <a:ea typeface="幼圆" pitchFamily="49" charset="-122"/>
              </a:rPr>
              <a:t>SQL</a:t>
            </a:r>
            <a:endParaRPr lang="zh-CN" altLang="en-US" sz="2400" dirty="0">
              <a:latin typeface="幼圆" pitchFamily="49" charset="-122"/>
              <a:ea typeface="幼圆" pitchFamily="49" charset="-122"/>
            </a:endParaRPr>
          </a:p>
          <a:p>
            <a:pPr lvl="1">
              <a:spcBef>
                <a:spcPts val="600"/>
              </a:spcBef>
            </a:pPr>
            <a:r>
              <a:rPr lang="zh-CN" altLang="en-US" sz="2400" b="1" dirty="0">
                <a:latin typeface="幼圆" pitchFamily="49" charset="-122"/>
                <a:ea typeface="幼圆" pitchFamily="49" charset="-122"/>
              </a:rPr>
              <a:t>第四讲</a:t>
            </a: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数据库安全性</a:t>
            </a:r>
            <a:endParaRPr lang="zh-CN" altLang="en-US" sz="2400" dirty="0">
              <a:latin typeface="幼圆" pitchFamily="49" charset="-122"/>
              <a:ea typeface="幼圆" pitchFamily="49" charset="-122"/>
            </a:endParaRPr>
          </a:p>
          <a:p>
            <a:pPr lvl="1">
              <a:spcBef>
                <a:spcPts val="600"/>
              </a:spcBef>
            </a:pPr>
            <a:r>
              <a:rPr lang="zh-CN" altLang="en-US" sz="2400" b="1" dirty="0">
                <a:latin typeface="幼圆" pitchFamily="49" charset="-122"/>
                <a:ea typeface="幼圆" pitchFamily="49" charset="-122"/>
              </a:rPr>
              <a:t>第五讲</a:t>
            </a: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数据库完整性</a:t>
            </a:r>
            <a:endParaRPr lang="zh-CN" altLang="en-US" sz="2400" dirty="0">
              <a:latin typeface="幼圆" pitchFamily="49" charset="-122"/>
              <a:ea typeface="幼圆" pitchFamily="49" charset="-122"/>
            </a:endParaRPr>
          </a:p>
          <a:p>
            <a:pPr lvl="1">
              <a:spcBef>
                <a:spcPts val="600"/>
              </a:spcBef>
            </a:pPr>
            <a:r>
              <a:rPr lang="zh-CN" altLang="en-US" sz="2400" b="1" dirty="0">
                <a:latin typeface="幼圆" pitchFamily="49" charset="-122"/>
                <a:ea typeface="幼圆" pitchFamily="49" charset="-122"/>
              </a:rPr>
              <a:t>第六讲</a:t>
            </a: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关系</a:t>
            </a:r>
            <a:r>
              <a:rPr lang="zh-CN" altLang="en-US" sz="2400" dirty="0">
                <a:latin typeface="幼圆" pitchFamily="49" charset="-122"/>
                <a:ea typeface="幼圆" pitchFamily="49" charset="-122"/>
              </a:rPr>
              <a:t>数据</a:t>
            </a:r>
            <a:r>
              <a:rPr lang="zh-CN" altLang="en-US" sz="2400" dirty="0" smtClean="0">
                <a:latin typeface="幼圆" pitchFamily="49" charset="-122"/>
                <a:ea typeface="幼圆" pitchFamily="49" charset="-122"/>
              </a:rPr>
              <a:t>理论</a:t>
            </a:r>
            <a:endParaRPr lang="en-US" altLang="zh-CN" sz="2400" dirty="0" smtClean="0">
              <a:latin typeface="幼圆" pitchFamily="49" charset="-122"/>
              <a:ea typeface="幼圆" pitchFamily="49" charset="-122"/>
            </a:endParaRPr>
          </a:p>
          <a:p>
            <a:pPr lvl="1">
              <a:spcBef>
                <a:spcPts val="600"/>
              </a:spcBef>
            </a:pPr>
            <a:r>
              <a:rPr lang="zh-CN" altLang="en-US" sz="2400" b="1" dirty="0" smtClean="0">
                <a:latin typeface="幼圆" pitchFamily="49" charset="-122"/>
                <a:ea typeface="幼圆" pitchFamily="49" charset="-122"/>
              </a:rPr>
              <a:t>第七讲</a:t>
            </a:r>
            <a:r>
              <a:rPr lang="en-US"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查询优化技术</a:t>
            </a:r>
            <a:endParaRPr lang="zh-CN" altLang="en-US" sz="2400" dirty="0">
              <a:latin typeface="幼圆" pitchFamily="49" charset="-122"/>
              <a:ea typeface="幼圆" pitchFamily="49" charset="-122"/>
            </a:endParaRPr>
          </a:p>
          <a:p>
            <a:pPr lvl="1">
              <a:spcBef>
                <a:spcPts val="600"/>
              </a:spcBef>
            </a:pPr>
            <a:r>
              <a:rPr lang="zh-CN" altLang="en-US" sz="2400" b="1" dirty="0" smtClean="0">
                <a:latin typeface="幼圆" pitchFamily="49" charset="-122"/>
                <a:ea typeface="幼圆" pitchFamily="49" charset="-122"/>
              </a:rPr>
              <a:t>第八讲</a:t>
            </a:r>
            <a:r>
              <a:rPr lang="en-US"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   数据库</a:t>
            </a:r>
            <a:r>
              <a:rPr lang="zh-CN" altLang="en-US" sz="2400" dirty="0">
                <a:latin typeface="幼圆" pitchFamily="49" charset="-122"/>
                <a:ea typeface="幼圆" pitchFamily="49" charset="-122"/>
              </a:rPr>
              <a:t>恢复</a:t>
            </a:r>
            <a:r>
              <a:rPr lang="zh-CN" altLang="en-US" sz="2400" dirty="0" smtClean="0">
                <a:latin typeface="幼圆" pitchFamily="49" charset="-122"/>
                <a:ea typeface="幼圆" pitchFamily="49" charset="-122"/>
              </a:rPr>
              <a:t>技术</a:t>
            </a:r>
            <a:endParaRPr lang="en-US" altLang="zh-CN" sz="2400" dirty="0" smtClean="0">
              <a:latin typeface="幼圆" pitchFamily="49" charset="-122"/>
              <a:ea typeface="幼圆" pitchFamily="49" charset="-122"/>
            </a:endParaRPr>
          </a:p>
          <a:p>
            <a:pPr lvl="1">
              <a:spcBef>
                <a:spcPts val="600"/>
              </a:spcBef>
            </a:pPr>
            <a:r>
              <a:rPr lang="zh-CN" altLang="en-US" sz="2400" b="1" dirty="0" smtClean="0">
                <a:latin typeface="幼圆" pitchFamily="49" charset="-122"/>
                <a:ea typeface="幼圆" pitchFamily="49" charset="-122"/>
              </a:rPr>
              <a:t>第九讲</a:t>
            </a:r>
            <a:r>
              <a:rPr lang="zh-CN" altLang="en-US" sz="2400" dirty="0" smtClean="0">
                <a:latin typeface="幼圆" pitchFamily="49" charset="-122"/>
                <a:ea typeface="幼圆" pitchFamily="49" charset="-122"/>
              </a:rPr>
              <a:t>    并发控制技术</a:t>
            </a:r>
            <a:endParaRPr lang="en-US" altLang="zh-CN" sz="2400" dirty="0" smtClean="0">
              <a:latin typeface="幼圆" pitchFamily="49" charset="-122"/>
              <a:ea typeface="幼圆" pitchFamily="49" charset="-122"/>
            </a:endParaRPr>
          </a:p>
          <a:p>
            <a:pPr marL="0" lvl="1" indent="0">
              <a:spcBef>
                <a:spcPts val="600"/>
              </a:spcBef>
              <a:buSzPct val="70000"/>
              <a:buNone/>
            </a:pPr>
            <a:r>
              <a:rPr lang="zh-CN" altLang="en-US" sz="2400" b="1" dirty="0" smtClean="0">
                <a:solidFill>
                  <a:srgbClr val="FF0000"/>
                </a:solidFill>
                <a:latin typeface="幼圆" pitchFamily="49" charset="-122"/>
                <a:ea typeface="幼圆" pitchFamily="49" charset="-122"/>
              </a:rPr>
              <a:t>*</a:t>
            </a:r>
            <a:r>
              <a:rPr lang="zh-CN" altLang="en-US" sz="2400" b="1" dirty="0" smtClean="0">
                <a:latin typeface="幼圆" pitchFamily="49" charset="-122"/>
                <a:ea typeface="幼圆" pitchFamily="49" charset="-122"/>
              </a:rPr>
              <a:t>第十讲</a:t>
            </a:r>
            <a:r>
              <a:rPr lang="en-US" altLang="zh-CN" sz="2400" dirty="0" smtClean="0">
                <a:latin typeface="幼圆" pitchFamily="49" charset="-122"/>
                <a:ea typeface="幼圆" pitchFamily="49" charset="-122"/>
              </a:rPr>
              <a:t>    </a:t>
            </a:r>
            <a:r>
              <a:rPr lang="zh-CN" altLang="en-US" sz="2400" dirty="0">
                <a:latin typeface="幼圆" pitchFamily="49" charset="-122"/>
                <a:ea typeface="幼圆" pitchFamily="49" charset="-122"/>
              </a:rPr>
              <a:t>数据库设计与</a:t>
            </a:r>
            <a:r>
              <a:rPr lang="zh-CN" altLang="en-US" sz="2400" dirty="0" smtClean="0">
                <a:latin typeface="幼圆" pitchFamily="49" charset="-122"/>
                <a:ea typeface="幼圆" pitchFamily="49" charset="-122"/>
              </a:rPr>
              <a:t>编程</a:t>
            </a:r>
            <a:endParaRPr lang="zh-CN" altLang="en-US" sz="2400" dirty="0">
              <a:latin typeface="幼圆" pitchFamily="49" charset="-122"/>
              <a:ea typeface="幼圆" pitchFamily="49" charset="-122"/>
            </a:endParaRPr>
          </a:p>
          <a:p>
            <a:pPr marL="0" lvl="1" indent="0">
              <a:spcBef>
                <a:spcPts val="600"/>
              </a:spcBef>
              <a:buSzPct val="70000"/>
              <a:buNone/>
            </a:pPr>
            <a:r>
              <a:rPr lang="zh-CN" altLang="en-US" sz="2400" b="1" dirty="0" smtClean="0">
                <a:solidFill>
                  <a:srgbClr val="FF0000"/>
                </a:solidFill>
                <a:latin typeface="幼圆" pitchFamily="49" charset="-122"/>
                <a:ea typeface="幼圆" pitchFamily="49" charset="-122"/>
              </a:rPr>
              <a:t>*</a:t>
            </a:r>
            <a:r>
              <a:rPr lang="zh-CN" altLang="en-US" sz="2400" b="1" dirty="0" smtClean="0">
                <a:latin typeface="幼圆" pitchFamily="49" charset="-122"/>
                <a:ea typeface="幼圆" pitchFamily="49" charset="-122"/>
              </a:rPr>
              <a:t>第十一讲</a:t>
            </a:r>
            <a:r>
              <a:rPr lang="en-US"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数据仓库与数据挖掘技术</a:t>
            </a:r>
            <a:endParaRPr lang="zh-CN" altLang="en-US" sz="2400" dirty="0">
              <a:latin typeface="幼圆" pitchFamily="49" charset="-122"/>
              <a:ea typeface="幼圆" pitchFamily="49" charset="-122"/>
            </a:endParaRPr>
          </a:p>
        </p:txBody>
      </p:sp>
      <p:sp>
        <p:nvSpPr>
          <p:cNvPr id="4" name="TextBox 3"/>
          <p:cNvSpPr txBox="1"/>
          <p:nvPr/>
        </p:nvSpPr>
        <p:spPr>
          <a:xfrm>
            <a:off x="323528" y="195486"/>
            <a:ext cx="648072" cy="3046988"/>
          </a:xfrm>
          <a:prstGeom prst="rect">
            <a:avLst/>
          </a:prstGeom>
          <a:noFill/>
        </p:spPr>
        <p:txBody>
          <a:bodyPr wrap="square" rtlCol="0">
            <a:spAutoFit/>
          </a:bodyPr>
          <a:lstStyle/>
          <a:p>
            <a:pPr algn="ctr"/>
            <a:r>
              <a:rPr lang="zh-CN" alt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rPr>
              <a:t>内容安排</a:t>
            </a:r>
            <a:endParaRPr lang="zh-CN" altLang="en-US" sz="4800" dirty="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2000"/>
                                        <p:tgtEl>
                                          <p:spTgt spid="1024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animEffect transition="in" filter="fade">
                                      <p:cBhvr>
                                        <p:cTn id="15" dur="2000"/>
                                        <p:tgtEl>
                                          <p:spTgt spid="1024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43">
                                            <p:txEl>
                                              <p:pRg st="2" end="2"/>
                                            </p:txEl>
                                          </p:spTgt>
                                        </p:tgtEl>
                                        <p:attrNameLst>
                                          <p:attrName>style.visibility</p:attrName>
                                        </p:attrNameLst>
                                      </p:cBhvr>
                                      <p:to>
                                        <p:strVal val="visible"/>
                                      </p:to>
                                    </p:set>
                                    <p:animEffect transition="in" filter="fade">
                                      <p:cBhvr>
                                        <p:cTn id="18" dur="2000"/>
                                        <p:tgtEl>
                                          <p:spTgt spid="1024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fade">
                                      <p:cBhvr>
                                        <p:cTn id="21" dur="2000"/>
                                        <p:tgtEl>
                                          <p:spTgt spid="1024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4" end="4"/>
                                            </p:txEl>
                                          </p:spTgt>
                                        </p:tgtEl>
                                        <p:attrNameLst>
                                          <p:attrName>style.visibility</p:attrName>
                                        </p:attrNameLst>
                                      </p:cBhvr>
                                      <p:to>
                                        <p:strVal val="visible"/>
                                      </p:to>
                                    </p:set>
                                    <p:animEffect transition="in" filter="fade">
                                      <p:cBhvr>
                                        <p:cTn id="24" dur="2000"/>
                                        <p:tgtEl>
                                          <p:spTgt spid="1024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Effect transition="in" filter="fade">
                                      <p:cBhvr>
                                        <p:cTn id="27" dur="2000"/>
                                        <p:tgtEl>
                                          <p:spTgt spid="1024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43">
                                            <p:txEl>
                                              <p:pRg st="6" end="6"/>
                                            </p:txEl>
                                          </p:spTgt>
                                        </p:tgtEl>
                                        <p:attrNameLst>
                                          <p:attrName>style.visibility</p:attrName>
                                        </p:attrNameLst>
                                      </p:cBhvr>
                                      <p:to>
                                        <p:strVal val="visible"/>
                                      </p:to>
                                    </p:set>
                                    <p:animEffect transition="in" filter="fade">
                                      <p:cBhvr>
                                        <p:cTn id="30" dur="2000"/>
                                        <p:tgtEl>
                                          <p:spTgt spid="1024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243">
                                            <p:txEl>
                                              <p:pRg st="7" end="7"/>
                                            </p:txEl>
                                          </p:spTgt>
                                        </p:tgtEl>
                                        <p:attrNameLst>
                                          <p:attrName>style.visibility</p:attrName>
                                        </p:attrNameLst>
                                      </p:cBhvr>
                                      <p:to>
                                        <p:strVal val="visible"/>
                                      </p:to>
                                    </p:set>
                                    <p:animEffect transition="in" filter="fade">
                                      <p:cBhvr>
                                        <p:cTn id="33" dur="2000"/>
                                        <p:tgtEl>
                                          <p:spTgt spid="1024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243">
                                            <p:txEl>
                                              <p:pRg st="8" end="8"/>
                                            </p:txEl>
                                          </p:spTgt>
                                        </p:tgtEl>
                                        <p:attrNameLst>
                                          <p:attrName>style.visibility</p:attrName>
                                        </p:attrNameLst>
                                      </p:cBhvr>
                                      <p:to>
                                        <p:strVal val="visible"/>
                                      </p:to>
                                    </p:set>
                                    <p:animEffect transition="in" filter="fade">
                                      <p:cBhvr>
                                        <p:cTn id="36" dur="2000"/>
                                        <p:tgtEl>
                                          <p:spTgt spid="1024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243">
                                            <p:txEl>
                                              <p:pRg st="9" end="9"/>
                                            </p:txEl>
                                          </p:spTgt>
                                        </p:tgtEl>
                                        <p:attrNameLst>
                                          <p:attrName>style.visibility</p:attrName>
                                        </p:attrNameLst>
                                      </p:cBhvr>
                                      <p:to>
                                        <p:strVal val="visible"/>
                                      </p:to>
                                    </p:set>
                                    <p:animEffect transition="in" filter="fade">
                                      <p:cBhvr>
                                        <p:cTn id="39" dur="2000"/>
                                        <p:tgtEl>
                                          <p:spTgt spid="1024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243">
                                            <p:txEl>
                                              <p:pRg st="10" end="10"/>
                                            </p:txEl>
                                          </p:spTgt>
                                        </p:tgtEl>
                                        <p:attrNameLst>
                                          <p:attrName>style.visibility</p:attrName>
                                        </p:attrNameLst>
                                      </p:cBhvr>
                                      <p:to>
                                        <p:strVal val="visible"/>
                                      </p:to>
                                    </p:set>
                                    <p:animEffect transition="in" filter="fade">
                                      <p:cBhvr>
                                        <p:cTn id="42" dur="2000"/>
                                        <p:tgtEl>
                                          <p:spTgt spid="102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4294967295"/>
          </p:nvPr>
        </p:nvSpPr>
        <p:spPr>
          <a:xfrm>
            <a:off x="1292490" y="843558"/>
            <a:ext cx="7671997" cy="3716883"/>
          </a:xfrm>
        </p:spPr>
        <p:txBody>
          <a:bodyPr>
            <a:normAutofit lnSpcReduction="10000"/>
          </a:bodyPr>
          <a:lstStyle/>
          <a:p>
            <a:pPr algn="just">
              <a:lnSpc>
                <a:spcPct val="190000"/>
              </a:lnSpc>
              <a:buFont typeface="Wingdings" pitchFamily="2" charset="2"/>
              <a:buNone/>
            </a:pPr>
            <a:r>
              <a:rPr lang="en-US" altLang="zh-CN" sz="2600" b="1" dirty="0" smtClean="0">
                <a:latin typeface="+mj-ea"/>
                <a:ea typeface="+mj-ea"/>
              </a:rPr>
              <a:t>7</a:t>
            </a:r>
            <a:r>
              <a:rPr lang="en-US" altLang="zh-CN" sz="2600" b="1" dirty="0">
                <a:latin typeface="+mj-ea"/>
                <a:ea typeface="+mj-ea"/>
              </a:rPr>
              <a:t>) </a:t>
            </a:r>
            <a:r>
              <a:rPr lang="zh-CN" altLang="en-US" sz="2600" b="1" dirty="0">
                <a:latin typeface="+mj-ea"/>
                <a:ea typeface="+mj-ea"/>
              </a:rPr>
              <a:t>联系（</a:t>
            </a:r>
            <a:r>
              <a:rPr lang="en-US" altLang="zh-CN" sz="2600" b="1" dirty="0">
                <a:latin typeface="+mj-ea"/>
                <a:ea typeface="+mj-ea"/>
              </a:rPr>
              <a:t>Relationship</a:t>
            </a:r>
            <a:r>
              <a:rPr lang="zh-CN" altLang="en-US" sz="2600" b="1" dirty="0">
                <a:latin typeface="+mj-ea"/>
                <a:ea typeface="+mj-ea"/>
              </a:rPr>
              <a:t>）</a:t>
            </a:r>
            <a:r>
              <a:rPr lang="zh-CN" altLang="en-US" sz="3600" dirty="0">
                <a:latin typeface="+mj-ea"/>
                <a:ea typeface="+mj-ea"/>
              </a:rPr>
              <a:t>  </a:t>
            </a:r>
          </a:p>
          <a:p>
            <a:pPr algn="just">
              <a:lnSpc>
                <a:spcPct val="190000"/>
              </a:lnSpc>
            </a:pPr>
            <a:r>
              <a:rPr lang="zh-CN" altLang="en-US" sz="2000" b="1" dirty="0" smtClean="0">
                <a:latin typeface="幼圆" pitchFamily="49" charset="-122"/>
                <a:ea typeface="幼圆" pitchFamily="49" charset="-122"/>
              </a:rPr>
              <a:t>     现实</a:t>
            </a:r>
            <a:r>
              <a:rPr lang="zh-CN" altLang="en-US" sz="2000" b="1" dirty="0">
                <a:latin typeface="幼圆" pitchFamily="49" charset="-122"/>
                <a:ea typeface="幼圆" pitchFamily="49" charset="-122"/>
              </a:rPr>
              <a:t>世界中事物内部以及事物之间的联系在信息</a:t>
            </a:r>
            <a:r>
              <a:rPr lang="zh-CN" altLang="en-US" sz="2000" b="1" dirty="0" smtClean="0">
                <a:latin typeface="幼圆" pitchFamily="49" charset="-122"/>
                <a:ea typeface="幼圆" pitchFamily="49" charset="-122"/>
              </a:rPr>
              <a:t>世界中</a:t>
            </a:r>
            <a:r>
              <a:rPr lang="zh-CN" altLang="en-US" sz="2000" b="1" dirty="0">
                <a:latin typeface="幼圆" pitchFamily="49" charset="-122"/>
                <a:ea typeface="幼圆" pitchFamily="49" charset="-122"/>
              </a:rPr>
              <a:t>反映为实体内部的联系和实体之间的联系。</a:t>
            </a:r>
            <a:endParaRPr lang="zh-CN" altLang="en-US" sz="2000" dirty="0">
              <a:latin typeface="幼圆" pitchFamily="49" charset="-122"/>
              <a:ea typeface="幼圆" pitchFamily="49" charset="-122"/>
            </a:endParaRPr>
          </a:p>
          <a:p>
            <a:pPr algn="just">
              <a:lnSpc>
                <a:spcPct val="190000"/>
              </a:lnSpc>
            </a:pPr>
            <a:r>
              <a:rPr lang="zh-CN" altLang="en-US" sz="2000" b="1" dirty="0" smtClean="0">
                <a:solidFill>
                  <a:srgbClr val="0066FF"/>
                </a:solidFill>
                <a:latin typeface="幼圆" pitchFamily="49" charset="-122"/>
                <a:ea typeface="幼圆" pitchFamily="49" charset="-122"/>
              </a:rPr>
              <a:t>    </a:t>
            </a:r>
            <a:r>
              <a:rPr lang="zh-CN" altLang="en-US" sz="2000" b="1" dirty="0" smtClean="0">
                <a:latin typeface="+mj-ea"/>
                <a:ea typeface="+mj-ea"/>
              </a:rPr>
              <a:t>实体内部</a:t>
            </a:r>
            <a:r>
              <a:rPr lang="zh-CN" altLang="en-US" sz="2000" b="1" dirty="0" smtClean="0">
                <a:latin typeface="幼圆" pitchFamily="49" charset="-122"/>
                <a:ea typeface="幼圆" pitchFamily="49" charset="-122"/>
              </a:rPr>
              <a:t>的联系：通常</a:t>
            </a:r>
            <a:r>
              <a:rPr lang="zh-CN" altLang="en-US" sz="2000" b="1" dirty="0">
                <a:latin typeface="幼圆" pitchFamily="49" charset="-122"/>
                <a:ea typeface="幼圆" pitchFamily="49" charset="-122"/>
              </a:rPr>
              <a:t>是指组成实体的各属性之间的联系</a:t>
            </a:r>
          </a:p>
          <a:p>
            <a:pPr algn="just">
              <a:lnSpc>
                <a:spcPct val="190000"/>
              </a:lnSpc>
            </a:pPr>
            <a:r>
              <a:rPr lang="zh-CN" altLang="en-US" sz="2000" dirty="0" smtClean="0">
                <a:latin typeface="+mj-ea"/>
                <a:ea typeface="+mj-ea"/>
              </a:rPr>
              <a:t>       实体</a:t>
            </a:r>
            <a:r>
              <a:rPr lang="zh-CN" altLang="en-US" sz="2000" dirty="0">
                <a:latin typeface="+mj-ea"/>
                <a:ea typeface="+mj-ea"/>
              </a:rPr>
              <a:t>之间</a:t>
            </a:r>
            <a:r>
              <a:rPr lang="zh-CN" altLang="en-US" sz="2000" b="1" dirty="0">
                <a:latin typeface="幼圆" pitchFamily="49" charset="-122"/>
                <a:ea typeface="幼圆" pitchFamily="49" charset="-122"/>
              </a:rPr>
              <a:t>的</a:t>
            </a:r>
            <a:r>
              <a:rPr lang="zh-CN" altLang="en-US" sz="2000" b="1" dirty="0" smtClean="0">
                <a:latin typeface="幼圆" pitchFamily="49" charset="-122"/>
                <a:ea typeface="幼圆" pitchFamily="49" charset="-122"/>
              </a:rPr>
              <a:t>联系：通常</a:t>
            </a:r>
            <a:r>
              <a:rPr lang="zh-CN" altLang="en-US" sz="2000" b="1" dirty="0">
                <a:latin typeface="幼圆" pitchFamily="49" charset="-122"/>
                <a:ea typeface="幼圆" pitchFamily="49" charset="-122"/>
              </a:rPr>
              <a:t>是指不同实体集之间的联系</a:t>
            </a:r>
          </a:p>
        </p:txBody>
      </p:sp>
      <p:sp>
        <p:nvSpPr>
          <p:cNvPr id="5" name="Rectangle 2"/>
          <p:cNvSpPr txBox="1">
            <a:spLocks noChangeArrowheads="1"/>
          </p:cNvSpPr>
          <p:nvPr/>
        </p:nvSpPr>
        <p:spPr bwMode="auto">
          <a:xfrm>
            <a:off x="1259632" y="132780"/>
            <a:ext cx="4176464" cy="6387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ea typeface="隶书" pitchFamily="49" charset="-122"/>
              </a:rPr>
              <a:t>概念模型 的基本概念</a:t>
            </a:r>
            <a:endParaRPr lang="en-US" altLang="zh-CN" sz="3200" dirty="0">
              <a:ea typeface="隶书" pitchFamily="49" charset="-122"/>
            </a:endParaRPr>
          </a:p>
        </p:txBody>
      </p:sp>
      <p:sp>
        <p:nvSpPr>
          <p:cNvPr id="6" name="椭圆 5"/>
          <p:cNvSpPr/>
          <p:nvPr/>
        </p:nvSpPr>
        <p:spPr>
          <a:xfrm>
            <a:off x="539552" y="229166"/>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3</a:t>
            </a:r>
            <a:endParaRPr lang="zh-CN" altLang="en-US" sz="2400" dirty="0"/>
          </a:p>
        </p:txBody>
      </p:sp>
    </p:spTree>
    <p:extLst>
      <p:ext uri="{BB962C8B-B14F-4D97-AF65-F5344CB8AC3E}">
        <p14:creationId xmlns:p14="http://schemas.microsoft.com/office/powerpoint/2010/main" val="219085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8105" y="195486"/>
            <a:ext cx="2807751" cy="584775"/>
            <a:chOff x="3145190" y="80493"/>
            <a:chExt cx="2416976" cy="584775"/>
          </a:xfrm>
        </p:grpSpPr>
        <p:sp>
          <p:nvSpPr>
            <p:cNvPr id="3" name="椭圆 2"/>
            <p:cNvSpPr/>
            <p:nvPr/>
          </p:nvSpPr>
          <p:spPr>
            <a:xfrm>
              <a:off x="3145190" y="97497"/>
              <a:ext cx="432000"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
          <p:nvSpPr>
            <p:cNvPr id="4" name="TextBox 3"/>
            <p:cNvSpPr txBox="1"/>
            <p:nvPr/>
          </p:nvSpPr>
          <p:spPr>
            <a:xfrm>
              <a:off x="3854764" y="80493"/>
              <a:ext cx="1707402" cy="584775"/>
            </a:xfrm>
            <a:prstGeom prst="rect">
              <a:avLst/>
            </a:prstGeom>
            <a:noFill/>
          </p:spPr>
          <p:txBody>
            <a:bodyPr wrap="square" rtlCol="0">
              <a:spAutoFit/>
            </a:bodyPr>
            <a:lstStyle/>
            <a:p>
              <a:r>
                <a:rPr lang="en-US" altLang="zh-CN" sz="3200" b="1" dirty="0" smtClean="0">
                  <a:latin typeface="+mn-ea"/>
                  <a:ea typeface="+mn-ea"/>
                </a:rPr>
                <a:t>E-R </a:t>
              </a:r>
              <a:r>
                <a:rPr lang="zh-CN" altLang="en-US" sz="3200" b="1" dirty="0" smtClean="0">
                  <a:latin typeface="+mn-ea"/>
                  <a:ea typeface="+mn-ea"/>
                </a:rPr>
                <a:t>模型</a:t>
              </a:r>
              <a:endParaRPr lang="zh-CN" altLang="en-US" sz="3200" b="1" dirty="0">
                <a:latin typeface="+mn-ea"/>
                <a:ea typeface="+mn-ea"/>
              </a:endParaRPr>
            </a:p>
          </p:txBody>
        </p:sp>
      </p:grpSp>
      <p:sp>
        <p:nvSpPr>
          <p:cNvPr id="13" name="内容占位符 2"/>
          <p:cNvSpPr txBox="1">
            <a:spLocks/>
          </p:cNvSpPr>
          <p:nvPr/>
        </p:nvSpPr>
        <p:spPr>
          <a:xfrm>
            <a:off x="1214870" y="1544773"/>
            <a:ext cx="926773" cy="450913"/>
          </a:xfrm>
          <a:prstGeom prst="rect">
            <a:avLst/>
          </a:prstGeom>
        </p:spPr>
        <p:txBody>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zh-CN" altLang="en-US" sz="2800" dirty="0" smtClean="0">
                <a:latin typeface="幼圆" pitchFamily="49" charset="-122"/>
                <a:ea typeface="幼圆" pitchFamily="49" charset="-122"/>
              </a:rPr>
              <a:t>实体</a:t>
            </a:r>
            <a:endParaRPr lang="zh-CN" altLang="en-US" sz="2800" dirty="0">
              <a:latin typeface="幼圆" pitchFamily="49" charset="-122"/>
              <a:ea typeface="幼圆" pitchFamily="49" charset="-122"/>
            </a:endParaRPr>
          </a:p>
        </p:txBody>
      </p:sp>
      <p:sp>
        <p:nvSpPr>
          <p:cNvPr id="20" name="内容占位符 2"/>
          <p:cNvSpPr txBox="1">
            <a:spLocks/>
          </p:cNvSpPr>
          <p:nvPr/>
        </p:nvSpPr>
        <p:spPr>
          <a:xfrm>
            <a:off x="1374574" y="2787774"/>
            <a:ext cx="1512168" cy="6515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幼圆" pitchFamily="49" charset="-122"/>
                <a:ea typeface="幼圆" pitchFamily="49" charset="-122"/>
              </a:rPr>
              <a:t>举例：</a:t>
            </a:r>
            <a:endParaRPr lang="zh-CN" altLang="en-US" sz="2400" b="1" dirty="0">
              <a:latin typeface="幼圆" pitchFamily="49" charset="-122"/>
              <a:ea typeface="幼圆" pitchFamily="49" charset="-122"/>
            </a:endParaRPr>
          </a:p>
        </p:txBody>
      </p:sp>
      <p:sp>
        <p:nvSpPr>
          <p:cNvPr id="23" name="TextBox 22"/>
          <p:cNvSpPr txBox="1"/>
          <p:nvPr/>
        </p:nvSpPr>
        <p:spPr>
          <a:xfrm>
            <a:off x="4146882" y="2833941"/>
            <a:ext cx="1073190" cy="400110"/>
          </a:xfrm>
          <a:prstGeom prst="rect">
            <a:avLst/>
          </a:prstGeom>
          <a:noFill/>
          <a:ln w="22225">
            <a:solidFill>
              <a:schemeClr val="tx1"/>
            </a:solidFill>
          </a:ln>
        </p:spPr>
        <p:txBody>
          <a:bodyPr wrap="square" rtlCol="0">
            <a:spAutoFit/>
          </a:bodyPr>
          <a:lstStyle/>
          <a:p>
            <a:r>
              <a:rPr lang="zh-CN" altLang="en-US" dirty="0" smtClean="0"/>
              <a:t>学   生</a:t>
            </a:r>
            <a:endParaRPr lang="zh-CN" altLang="en-US" dirty="0"/>
          </a:p>
        </p:txBody>
      </p:sp>
      <p:sp>
        <p:nvSpPr>
          <p:cNvPr id="24" name="TextBox 23"/>
          <p:cNvSpPr txBox="1"/>
          <p:nvPr/>
        </p:nvSpPr>
        <p:spPr>
          <a:xfrm>
            <a:off x="5580112" y="2833941"/>
            <a:ext cx="1008112" cy="400110"/>
          </a:xfrm>
          <a:prstGeom prst="rect">
            <a:avLst/>
          </a:prstGeom>
          <a:noFill/>
          <a:ln w="22225">
            <a:solidFill>
              <a:schemeClr val="tx1"/>
            </a:solidFill>
          </a:ln>
        </p:spPr>
        <p:txBody>
          <a:bodyPr wrap="square" rtlCol="0">
            <a:spAutoFit/>
          </a:bodyPr>
          <a:lstStyle/>
          <a:p>
            <a:r>
              <a:rPr lang="zh-CN" altLang="en-US" dirty="0" smtClean="0"/>
              <a:t>课   程</a:t>
            </a:r>
            <a:endParaRPr lang="zh-CN" altLang="en-US" dirty="0"/>
          </a:p>
        </p:txBody>
      </p:sp>
      <p:sp>
        <p:nvSpPr>
          <p:cNvPr id="25" name="TextBox 24"/>
          <p:cNvSpPr txBox="1"/>
          <p:nvPr/>
        </p:nvSpPr>
        <p:spPr>
          <a:xfrm>
            <a:off x="7020272" y="2833941"/>
            <a:ext cx="1008112" cy="400110"/>
          </a:xfrm>
          <a:prstGeom prst="rect">
            <a:avLst/>
          </a:prstGeom>
          <a:noFill/>
          <a:ln w="22225">
            <a:solidFill>
              <a:schemeClr val="tx1"/>
            </a:solidFill>
          </a:ln>
        </p:spPr>
        <p:txBody>
          <a:bodyPr wrap="square" rtlCol="0">
            <a:spAutoFit/>
          </a:bodyPr>
          <a:lstStyle/>
          <a:p>
            <a:r>
              <a:rPr lang="zh-CN" altLang="en-US" dirty="0" smtClean="0"/>
              <a:t>教   师   </a:t>
            </a:r>
            <a:endParaRPr lang="zh-CN" altLang="en-US" dirty="0"/>
          </a:p>
        </p:txBody>
      </p:sp>
      <p:sp>
        <p:nvSpPr>
          <p:cNvPr id="26" name="TextBox 25"/>
          <p:cNvSpPr txBox="1"/>
          <p:nvPr/>
        </p:nvSpPr>
        <p:spPr>
          <a:xfrm>
            <a:off x="2274674" y="2787774"/>
            <a:ext cx="1368152" cy="461665"/>
          </a:xfrm>
          <a:prstGeom prst="rect">
            <a:avLst/>
          </a:prstGeom>
          <a:noFill/>
        </p:spPr>
        <p:txBody>
          <a:bodyPr wrap="square" rtlCol="0">
            <a:spAutoFit/>
          </a:bodyPr>
          <a:lstStyle/>
          <a:p>
            <a:r>
              <a:rPr lang="zh-CN" altLang="en-US" sz="2400" dirty="0" smtClean="0">
                <a:latin typeface="幼圆" pitchFamily="49" charset="-122"/>
                <a:ea typeface="幼圆" pitchFamily="49" charset="-122"/>
              </a:rPr>
              <a:t>具体的</a:t>
            </a:r>
            <a:endParaRPr lang="zh-CN" altLang="en-US" sz="2400" dirty="0">
              <a:latin typeface="幼圆" pitchFamily="49" charset="-122"/>
              <a:ea typeface="幼圆" pitchFamily="49" charset="-122"/>
            </a:endParaRPr>
          </a:p>
        </p:txBody>
      </p:sp>
      <p:sp>
        <p:nvSpPr>
          <p:cNvPr id="27" name="TextBox 26"/>
          <p:cNvSpPr txBox="1"/>
          <p:nvPr/>
        </p:nvSpPr>
        <p:spPr>
          <a:xfrm>
            <a:off x="2274674" y="3666449"/>
            <a:ext cx="1368152" cy="461665"/>
          </a:xfrm>
          <a:prstGeom prst="rect">
            <a:avLst/>
          </a:prstGeom>
          <a:noFill/>
        </p:spPr>
        <p:txBody>
          <a:bodyPr wrap="square" rtlCol="0">
            <a:spAutoFit/>
          </a:bodyPr>
          <a:lstStyle/>
          <a:p>
            <a:r>
              <a:rPr lang="zh-CN" altLang="en-US" sz="2400" dirty="0">
                <a:latin typeface="幼圆" pitchFamily="49" charset="-122"/>
                <a:ea typeface="幼圆" pitchFamily="49" charset="-122"/>
              </a:rPr>
              <a:t>抽象</a:t>
            </a:r>
            <a:r>
              <a:rPr lang="zh-CN" altLang="en-US" sz="2400" dirty="0" smtClean="0">
                <a:latin typeface="幼圆" pitchFamily="49" charset="-122"/>
                <a:ea typeface="幼圆" pitchFamily="49" charset="-122"/>
              </a:rPr>
              <a:t>的</a:t>
            </a:r>
            <a:endParaRPr lang="zh-CN" altLang="en-US" sz="2400" dirty="0">
              <a:latin typeface="幼圆" pitchFamily="49" charset="-122"/>
              <a:ea typeface="幼圆" pitchFamily="49" charset="-122"/>
            </a:endParaRPr>
          </a:p>
        </p:txBody>
      </p:sp>
      <p:sp>
        <p:nvSpPr>
          <p:cNvPr id="28" name="TextBox 27"/>
          <p:cNvSpPr txBox="1"/>
          <p:nvPr/>
        </p:nvSpPr>
        <p:spPr>
          <a:xfrm>
            <a:off x="4131804" y="3663060"/>
            <a:ext cx="728228" cy="369332"/>
          </a:xfrm>
          <a:prstGeom prst="rect">
            <a:avLst/>
          </a:prstGeom>
          <a:noFill/>
          <a:ln w="22225">
            <a:solidFill>
              <a:schemeClr val="tx1"/>
            </a:solidFill>
          </a:ln>
        </p:spPr>
        <p:txBody>
          <a:bodyPr wrap="square" rtlCol="0">
            <a:spAutoFit/>
          </a:bodyPr>
          <a:lstStyle/>
          <a:p>
            <a:r>
              <a:rPr lang="zh-CN" altLang="en-US" dirty="0" smtClean="0"/>
              <a:t>订货</a:t>
            </a:r>
            <a:endParaRPr lang="zh-CN" altLang="en-US" dirty="0"/>
          </a:p>
        </p:txBody>
      </p:sp>
      <p:sp>
        <p:nvSpPr>
          <p:cNvPr id="29" name="TextBox 28"/>
          <p:cNvSpPr txBox="1"/>
          <p:nvPr/>
        </p:nvSpPr>
        <p:spPr>
          <a:xfrm>
            <a:off x="5648046" y="3663060"/>
            <a:ext cx="728228" cy="369332"/>
          </a:xfrm>
          <a:prstGeom prst="rect">
            <a:avLst/>
          </a:prstGeom>
          <a:noFill/>
          <a:ln w="22225">
            <a:solidFill>
              <a:schemeClr val="tx1"/>
            </a:solidFill>
          </a:ln>
        </p:spPr>
        <p:txBody>
          <a:bodyPr wrap="square" rtlCol="0">
            <a:spAutoFit/>
          </a:bodyPr>
          <a:lstStyle/>
          <a:p>
            <a:r>
              <a:rPr lang="zh-CN" altLang="en-US" dirty="0"/>
              <a:t>选课</a:t>
            </a:r>
          </a:p>
        </p:txBody>
      </p:sp>
      <p:sp>
        <p:nvSpPr>
          <p:cNvPr id="30" name="TextBox 29"/>
          <p:cNvSpPr txBox="1"/>
          <p:nvPr/>
        </p:nvSpPr>
        <p:spPr>
          <a:xfrm>
            <a:off x="7088206" y="3666449"/>
            <a:ext cx="728228" cy="369332"/>
          </a:xfrm>
          <a:prstGeom prst="rect">
            <a:avLst/>
          </a:prstGeom>
          <a:noFill/>
          <a:ln w="22225">
            <a:solidFill>
              <a:schemeClr val="tx1"/>
            </a:solidFill>
          </a:ln>
        </p:spPr>
        <p:txBody>
          <a:bodyPr wrap="square" rtlCol="0">
            <a:spAutoFit/>
          </a:bodyPr>
          <a:lstStyle/>
          <a:p>
            <a:r>
              <a:rPr lang="zh-CN" altLang="en-US" dirty="0"/>
              <a:t>诊断</a:t>
            </a:r>
          </a:p>
        </p:txBody>
      </p:sp>
      <p:sp>
        <p:nvSpPr>
          <p:cNvPr id="17" name="TextBox 16"/>
          <p:cNvSpPr txBox="1"/>
          <p:nvPr/>
        </p:nvSpPr>
        <p:spPr>
          <a:xfrm>
            <a:off x="2627784" y="1640431"/>
            <a:ext cx="1073190" cy="369332"/>
          </a:xfrm>
          <a:prstGeom prst="rect">
            <a:avLst/>
          </a:prstGeom>
          <a:noFill/>
          <a:ln w="22225">
            <a:solidFill>
              <a:schemeClr val="tx1"/>
            </a:solidFill>
          </a:ln>
        </p:spPr>
        <p:txBody>
          <a:bodyPr wrap="square" rtlCol="0">
            <a:spAutoFit/>
          </a:bodyPr>
          <a:lstStyle/>
          <a:p>
            <a:r>
              <a:rPr lang="zh-CN" altLang="en-US" dirty="0" smtClean="0"/>
              <a:t>实体名</a:t>
            </a:r>
            <a:endParaRPr lang="zh-CN" altLang="en-US" dirty="0"/>
          </a:p>
        </p:txBody>
      </p:sp>
    </p:spTree>
    <p:extLst>
      <p:ext uri="{BB962C8B-B14F-4D97-AF65-F5344CB8AC3E}">
        <p14:creationId xmlns:p14="http://schemas.microsoft.com/office/powerpoint/2010/main" val="111171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1000"/>
                                        <p:tgtEl>
                                          <p:spTgt spid="20"/>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1000"/>
                                        <p:tgtEl>
                                          <p:spTgt spid="23"/>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1000"/>
                                        <p:tgtEl>
                                          <p:spTgt spid="24"/>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10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10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1000"/>
                                        <p:tgtEl>
                                          <p:spTgt spid="28"/>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1000"/>
                                        <p:tgtEl>
                                          <p:spTgt spid="29"/>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3" grpId="0" animBg="1"/>
      <p:bldP spid="24" grpId="0" animBg="1"/>
      <p:bldP spid="25" grpId="0" animBg="1"/>
      <p:bldP spid="26" grpId="0"/>
      <p:bldP spid="27" grpId="0"/>
      <p:bldP spid="28" grpId="0" animBg="1"/>
      <p:bldP spid="29" grpId="0" animBg="1"/>
      <p:bldP spid="30" grpId="0" animBg="1"/>
      <p:bldP spid="1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a:spLocks/>
          </p:cNvSpPr>
          <p:nvPr/>
        </p:nvSpPr>
        <p:spPr>
          <a:xfrm>
            <a:off x="1246024" y="1508923"/>
            <a:ext cx="1165736" cy="651519"/>
          </a:xfrm>
          <a:prstGeom prst="rect">
            <a:avLst/>
          </a:prstGeom>
        </p:spPr>
        <p:txBody>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zh-CN" altLang="en-US" sz="2400" dirty="0" smtClean="0">
                <a:latin typeface="幼圆" pitchFamily="49" charset="-122"/>
                <a:ea typeface="幼圆" pitchFamily="49" charset="-122"/>
              </a:rPr>
              <a:t>属性</a:t>
            </a:r>
            <a:endParaRPr lang="zh-CN" altLang="en-US" sz="2400" dirty="0">
              <a:latin typeface="幼圆" pitchFamily="49" charset="-122"/>
              <a:ea typeface="幼圆" pitchFamily="49" charset="-122"/>
            </a:endParaRPr>
          </a:p>
        </p:txBody>
      </p:sp>
      <p:sp>
        <p:nvSpPr>
          <p:cNvPr id="17" name="内容占位符 2"/>
          <p:cNvSpPr txBox="1">
            <a:spLocks/>
          </p:cNvSpPr>
          <p:nvPr/>
        </p:nvSpPr>
        <p:spPr>
          <a:xfrm>
            <a:off x="1307728" y="2571750"/>
            <a:ext cx="1512168" cy="6515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举例：</a:t>
            </a:r>
            <a:endParaRPr lang="zh-CN" altLang="en-US" sz="2000" b="1" dirty="0">
              <a:latin typeface="幼圆" pitchFamily="49" charset="-122"/>
              <a:ea typeface="幼圆" pitchFamily="49" charset="-122"/>
            </a:endParaRPr>
          </a:p>
        </p:txBody>
      </p:sp>
      <p:sp>
        <p:nvSpPr>
          <p:cNvPr id="18" name="椭圆 17"/>
          <p:cNvSpPr/>
          <p:nvPr/>
        </p:nvSpPr>
        <p:spPr>
          <a:xfrm>
            <a:off x="2647180" y="1649759"/>
            <a:ext cx="758925" cy="3413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117708" y="2571750"/>
            <a:ext cx="939955" cy="504056"/>
            <a:chOff x="2685661" y="2571750"/>
            <a:chExt cx="1265128" cy="544706"/>
          </a:xfrm>
        </p:grpSpPr>
        <p:sp>
          <p:nvSpPr>
            <p:cNvPr id="21" name="TextBox 20"/>
            <p:cNvSpPr txBox="1"/>
            <p:nvPr/>
          </p:nvSpPr>
          <p:spPr>
            <a:xfrm>
              <a:off x="2856391" y="2659436"/>
              <a:ext cx="1094398" cy="432648"/>
            </a:xfrm>
            <a:prstGeom prst="rect">
              <a:avLst/>
            </a:prstGeom>
            <a:noFill/>
            <a:ln w="22225">
              <a:noFill/>
            </a:ln>
          </p:spPr>
          <p:txBody>
            <a:bodyPr wrap="square" rtlCol="0">
              <a:spAutoFit/>
            </a:bodyPr>
            <a:lstStyle/>
            <a:p>
              <a:r>
                <a:rPr lang="zh-CN" altLang="en-US" sz="1600" dirty="0" smtClean="0"/>
                <a:t>学号</a:t>
              </a:r>
              <a:endParaRPr lang="zh-CN" altLang="en-US" sz="1600" dirty="0"/>
            </a:p>
          </p:txBody>
        </p:sp>
        <p:sp>
          <p:nvSpPr>
            <p:cNvPr id="22" name="椭圆 21"/>
            <p:cNvSpPr/>
            <p:nvPr/>
          </p:nvSpPr>
          <p:spPr>
            <a:xfrm>
              <a:off x="2685661" y="2571750"/>
              <a:ext cx="1152128" cy="544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1" name="组合 30"/>
          <p:cNvGrpSpPr/>
          <p:nvPr/>
        </p:nvGrpSpPr>
        <p:grpSpPr>
          <a:xfrm>
            <a:off x="4689377" y="2571750"/>
            <a:ext cx="827757" cy="544706"/>
            <a:chOff x="4257328" y="2571750"/>
            <a:chExt cx="1152128" cy="544706"/>
          </a:xfrm>
        </p:grpSpPr>
        <p:sp>
          <p:nvSpPr>
            <p:cNvPr id="32" name="TextBox 31"/>
            <p:cNvSpPr txBox="1"/>
            <p:nvPr/>
          </p:nvSpPr>
          <p:spPr>
            <a:xfrm>
              <a:off x="4427984" y="2659437"/>
              <a:ext cx="864096" cy="338554"/>
            </a:xfrm>
            <a:prstGeom prst="rect">
              <a:avLst/>
            </a:prstGeom>
            <a:noFill/>
            <a:ln w="22225">
              <a:noFill/>
            </a:ln>
          </p:spPr>
          <p:txBody>
            <a:bodyPr wrap="square" rtlCol="0">
              <a:spAutoFit/>
            </a:bodyPr>
            <a:lstStyle/>
            <a:p>
              <a:r>
                <a:rPr lang="zh-CN" altLang="en-US" sz="1600" dirty="0" smtClean="0"/>
                <a:t>姓名   </a:t>
              </a:r>
              <a:endParaRPr lang="zh-CN" altLang="en-US" sz="1600" dirty="0"/>
            </a:p>
          </p:txBody>
        </p:sp>
        <p:sp>
          <p:nvSpPr>
            <p:cNvPr id="33" name="椭圆 32"/>
            <p:cNvSpPr/>
            <p:nvPr/>
          </p:nvSpPr>
          <p:spPr>
            <a:xfrm>
              <a:off x="4257328" y="2571750"/>
              <a:ext cx="1152128" cy="544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4" name="组合 33"/>
          <p:cNvGrpSpPr/>
          <p:nvPr/>
        </p:nvGrpSpPr>
        <p:grpSpPr>
          <a:xfrm>
            <a:off x="6156176" y="2571750"/>
            <a:ext cx="792088" cy="504056"/>
            <a:chOff x="5724128" y="2571750"/>
            <a:chExt cx="1210183" cy="544706"/>
          </a:xfrm>
        </p:grpSpPr>
        <p:sp>
          <p:nvSpPr>
            <p:cNvPr id="35" name="TextBox 34"/>
            <p:cNvSpPr txBox="1"/>
            <p:nvPr/>
          </p:nvSpPr>
          <p:spPr>
            <a:xfrm>
              <a:off x="5854190" y="2659437"/>
              <a:ext cx="1080121" cy="365857"/>
            </a:xfrm>
            <a:prstGeom prst="rect">
              <a:avLst/>
            </a:prstGeom>
            <a:noFill/>
            <a:ln w="22225">
              <a:noFill/>
            </a:ln>
          </p:spPr>
          <p:txBody>
            <a:bodyPr wrap="square" rtlCol="0">
              <a:spAutoFit/>
            </a:bodyPr>
            <a:lstStyle/>
            <a:p>
              <a:r>
                <a:rPr lang="zh-CN" altLang="en-US" sz="1600" dirty="0" smtClean="0"/>
                <a:t>性别   </a:t>
              </a:r>
              <a:endParaRPr lang="zh-CN" altLang="en-US" sz="1600" dirty="0"/>
            </a:p>
          </p:txBody>
        </p:sp>
        <p:sp>
          <p:nvSpPr>
            <p:cNvPr id="36" name="椭圆 35"/>
            <p:cNvSpPr/>
            <p:nvPr/>
          </p:nvSpPr>
          <p:spPr>
            <a:xfrm>
              <a:off x="5724128" y="2571750"/>
              <a:ext cx="1152128" cy="544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7" name="组合 36"/>
          <p:cNvGrpSpPr/>
          <p:nvPr/>
        </p:nvGrpSpPr>
        <p:grpSpPr>
          <a:xfrm>
            <a:off x="3131840" y="3321249"/>
            <a:ext cx="3744416" cy="1170187"/>
            <a:chOff x="2838061" y="3777827"/>
            <a:chExt cx="4064357" cy="1170187"/>
          </a:xfrm>
        </p:grpSpPr>
        <p:sp>
          <p:nvSpPr>
            <p:cNvPr id="38" name="TextBox 37"/>
            <p:cNvSpPr txBox="1"/>
            <p:nvPr/>
          </p:nvSpPr>
          <p:spPr>
            <a:xfrm>
              <a:off x="4401344" y="3777827"/>
              <a:ext cx="683096" cy="338554"/>
            </a:xfrm>
            <a:prstGeom prst="rect">
              <a:avLst/>
            </a:prstGeom>
            <a:noFill/>
            <a:ln w="22225">
              <a:solidFill>
                <a:schemeClr val="tx1"/>
              </a:solidFill>
            </a:ln>
          </p:spPr>
          <p:txBody>
            <a:bodyPr wrap="square" rtlCol="0">
              <a:spAutoFit/>
            </a:bodyPr>
            <a:lstStyle/>
            <a:p>
              <a:r>
                <a:rPr lang="zh-CN" altLang="en-US" sz="1600" dirty="0" smtClean="0"/>
                <a:t>学生</a:t>
              </a:r>
              <a:endParaRPr lang="zh-CN" altLang="en-US" sz="1600" dirty="0"/>
            </a:p>
          </p:txBody>
        </p:sp>
        <p:sp>
          <p:nvSpPr>
            <p:cNvPr id="39" name="TextBox 38"/>
            <p:cNvSpPr txBox="1"/>
            <p:nvPr/>
          </p:nvSpPr>
          <p:spPr>
            <a:xfrm>
              <a:off x="2941978" y="4490995"/>
              <a:ext cx="864096" cy="338554"/>
            </a:xfrm>
            <a:prstGeom prst="rect">
              <a:avLst/>
            </a:prstGeom>
            <a:noFill/>
            <a:ln w="22225">
              <a:noFill/>
            </a:ln>
          </p:spPr>
          <p:txBody>
            <a:bodyPr wrap="square" rtlCol="0">
              <a:spAutoFit/>
            </a:bodyPr>
            <a:lstStyle/>
            <a:p>
              <a:r>
                <a:rPr lang="zh-CN" altLang="en-US" sz="1600" u="sng" dirty="0" smtClean="0"/>
                <a:t>学号</a:t>
              </a:r>
              <a:endParaRPr lang="zh-CN" altLang="en-US" sz="1600" u="sng" dirty="0"/>
            </a:p>
          </p:txBody>
        </p:sp>
        <p:sp>
          <p:nvSpPr>
            <p:cNvPr id="40" name="TextBox 39"/>
            <p:cNvSpPr txBox="1"/>
            <p:nvPr/>
          </p:nvSpPr>
          <p:spPr>
            <a:xfrm>
              <a:off x="4526154" y="4490995"/>
              <a:ext cx="864096" cy="338554"/>
            </a:xfrm>
            <a:prstGeom prst="rect">
              <a:avLst/>
            </a:prstGeom>
            <a:noFill/>
            <a:ln w="22225">
              <a:noFill/>
            </a:ln>
          </p:spPr>
          <p:txBody>
            <a:bodyPr wrap="square" rtlCol="0">
              <a:spAutoFit/>
            </a:bodyPr>
            <a:lstStyle/>
            <a:p>
              <a:r>
                <a:rPr lang="zh-CN" altLang="en-US" sz="1600" dirty="0" smtClean="0"/>
                <a:t>姓名   </a:t>
              </a:r>
              <a:endParaRPr lang="zh-CN" altLang="en-US" sz="1600" dirty="0"/>
            </a:p>
          </p:txBody>
        </p:sp>
        <p:sp>
          <p:nvSpPr>
            <p:cNvPr id="41" name="TextBox 40"/>
            <p:cNvSpPr txBox="1"/>
            <p:nvPr/>
          </p:nvSpPr>
          <p:spPr>
            <a:xfrm>
              <a:off x="6038322" y="4490995"/>
              <a:ext cx="864096" cy="338554"/>
            </a:xfrm>
            <a:prstGeom prst="rect">
              <a:avLst/>
            </a:prstGeom>
            <a:noFill/>
            <a:ln w="22225">
              <a:noFill/>
            </a:ln>
          </p:spPr>
          <p:txBody>
            <a:bodyPr wrap="square" rtlCol="0">
              <a:spAutoFit/>
            </a:bodyPr>
            <a:lstStyle/>
            <a:p>
              <a:r>
                <a:rPr lang="zh-CN" altLang="en-US" sz="1600" dirty="0" smtClean="0"/>
                <a:t>性别   </a:t>
              </a:r>
              <a:endParaRPr lang="zh-CN" altLang="en-US" sz="1600" dirty="0"/>
            </a:p>
          </p:txBody>
        </p:sp>
        <p:sp>
          <p:nvSpPr>
            <p:cNvPr id="42" name="椭圆 41"/>
            <p:cNvSpPr/>
            <p:nvPr/>
          </p:nvSpPr>
          <p:spPr>
            <a:xfrm>
              <a:off x="2838061" y="4403308"/>
              <a:ext cx="823997" cy="544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3" name="椭圆 42"/>
            <p:cNvSpPr/>
            <p:nvPr/>
          </p:nvSpPr>
          <p:spPr>
            <a:xfrm>
              <a:off x="4409728" y="4403308"/>
              <a:ext cx="808856" cy="544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椭圆 43"/>
            <p:cNvSpPr/>
            <p:nvPr/>
          </p:nvSpPr>
          <p:spPr>
            <a:xfrm>
              <a:off x="5876528" y="4403308"/>
              <a:ext cx="881874" cy="544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45" name="直接连接符 44"/>
            <p:cNvCxnSpPr/>
            <p:nvPr/>
          </p:nvCxnSpPr>
          <p:spPr>
            <a:xfrm flipV="1">
              <a:off x="3587779" y="4116381"/>
              <a:ext cx="906566" cy="366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3" idx="0"/>
              <a:endCxn id="38" idx="2"/>
            </p:cNvCxnSpPr>
            <p:nvPr/>
          </p:nvCxnSpPr>
          <p:spPr>
            <a:xfrm flipH="1" flipV="1">
              <a:off x="4742892" y="4116381"/>
              <a:ext cx="71264" cy="286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4" idx="1"/>
            </p:cNvCxnSpPr>
            <p:nvPr/>
          </p:nvCxnSpPr>
          <p:spPr>
            <a:xfrm flipH="1" flipV="1">
              <a:off x="5084440" y="4116381"/>
              <a:ext cx="921235" cy="366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801744" y="1563638"/>
            <a:ext cx="863282" cy="482165"/>
            <a:chOff x="2685661" y="2571750"/>
            <a:chExt cx="1161931" cy="544706"/>
          </a:xfrm>
        </p:grpSpPr>
        <p:sp>
          <p:nvSpPr>
            <p:cNvPr id="48" name="TextBox 47"/>
            <p:cNvSpPr txBox="1"/>
            <p:nvPr/>
          </p:nvSpPr>
          <p:spPr>
            <a:xfrm>
              <a:off x="2753194" y="2674445"/>
              <a:ext cx="1094398" cy="365857"/>
            </a:xfrm>
            <a:prstGeom prst="rect">
              <a:avLst/>
            </a:prstGeom>
            <a:noFill/>
            <a:ln w="22225">
              <a:noFill/>
            </a:ln>
          </p:spPr>
          <p:txBody>
            <a:bodyPr wrap="square" rtlCol="0">
              <a:spAutoFit/>
            </a:bodyPr>
            <a:lstStyle/>
            <a:p>
              <a:r>
                <a:rPr lang="zh-CN" altLang="en-US" sz="1600" dirty="0" smtClean="0"/>
                <a:t>属性名</a:t>
              </a:r>
              <a:endParaRPr lang="zh-CN" altLang="en-US" sz="1600" dirty="0"/>
            </a:p>
          </p:txBody>
        </p:sp>
        <p:sp>
          <p:nvSpPr>
            <p:cNvPr id="49" name="椭圆 48"/>
            <p:cNvSpPr/>
            <p:nvPr/>
          </p:nvSpPr>
          <p:spPr>
            <a:xfrm>
              <a:off x="2685661" y="2571750"/>
              <a:ext cx="1152128" cy="544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53" name="TextBox 52"/>
          <p:cNvSpPr txBox="1"/>
          <p:nvPr/>
        </p:nvSpPr>
        <p:spPr>
          <a:xfrm>
            <a:off x="1292402" y="195486"/>
            <a:ext cx="1983454" cy="584775"/>
          </a:xfrm>
          <a:prstGeom prst="rect">
            <a:avLst/>
          </a:prstGeom>
          <a:noFill/>
        </p:spPr>
        <p:txBody>
          <a:bodyPr wrap="square" rtlCol="0">
            <a:spAutoFit/>
          </a:bodyPr>
          <a:lstStyle/>
          <a:p>
            <a:r>
              <a:rPr lang="en-US" altLang="zh-CN" sz="3200" b="1" dirty="0" smtClean="0">
                <a:latin typeface="+mn-ea"/>
                <a:ea typeface="+mn-ea"/>
              </a:rPr>
              <a:t>E-R </a:t>
            </a:r>
            <a:r>
              <a:rPr lang="zh-CN" altLang="en-US" sz="3200" b="1" dirty="0" smtClean="0">
                <a:latin typeface="+mn-ea"/>
                <a:ea typeface="+mn-ea"/>
              </a:rPr>
              <a:t>模型</a:t>
            </a:r>
            <a:endParaRPr lang="zh-CN" altLang="en-US" sz="3200" b="1" dirty="0">
              <a:latin typeface="+mn-ea"/>
              <a:ea typeface="+mn-ea"/>
            </a:endParaRPr>
          </a:p>
        </p:txBody>
      </p:sp>
      <p:sp>
        <p:nvSpPr>
          <p:cNvPr id="54" name="椭圆 53"/>
          <p:cNvSpPr/>
          <p:nvPr/>
        </p:nvSpPr>
        <p:spPr>
          <a:xfrm>
            <a:off x="468105" y="212490"/>
            <a:ext cx="501845"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Tree>
    <p:extLst>
      <p:ext uri="{BB962C8B-B14F-4D97-AF65-F5344CB8AC3E}">
        <p14:creationId xmlns:p14="http://schemas.microsoft.com/office/powerpoint/2010/main" val="400731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内容占位符 2"/>
          <p:cNvSpPr txBox="1">
            <a:spLocks/>
          </p:cNvSpPr>
          <p:nvPr/>
        </p:nvSpPr>
        <p:spPr>
          <a:xfrm>
            <a:off x="1793070" y="1488269"/>
            <a:ext cx="1050738" cy="435409"/>
          </a:xfrm>
          <a:prstGeom prst="rect">
            <a:avLst/>
          </a:prstGeom>
        </p:spPr>
        <p:txBody>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zh-CN" altLang="en-US" sz="2400" dirty="0" smtClean="0">
                <a:latin typeface="幼圆" pitchFamily="49" charset="-122"/>
                <a:ea typeface="幼圆" pitchFamily="49" charset="-122"/>
              </a:rPr>
              <a:t>联系</a:t>
            </a:r>
            <a:endParaRPr lang="zh-CN" altLang="en-US" sz="2400" dirty="0">
              <a:latin typeface="幼圆" pitchFamily="49" charset="-122"/>
              <a:ea typeface="幼圆" pitchFamily="49" charset="-122"/>
            </a:endParaRPr>
          </a:p>
        </p:txBody>
      </p:sp>
      <p:sp>
        <p:nvSpPr>
          <p:cNvPr id="29" name="内容占位符 2"/>
          <p:cNvSpPr txBox="1">
            <a:spLocks/>
          </p:cNvSpPr>
          <p:nvPr/>
        </p:nvSpPr>
        <p:spPr>
          <a:xfrm>
            <a:off x="1746707" y="2322101"/>
            <a:ext cx="1250054" cy="4354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举例</a:t>
            </a:r>
            <a:r>
              <a:rPr lang="zh-CN" altLang="en-US"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sp>
        <p:nvSpPr>
          <p:cNvPr id="64" name="TextBox 63"/>
          <p:cNvSpPr txBox="1"/>
          <p:nvPr/>
        </p:nvSpPr>
        <p:spPr>
          <a:xfrm>
            <a:off x="3126093" y="2872948"/>
            <a:ext cx="714316" cy="338554"/>
          </a:xfrm>
          <a:prstGeom prst="rect">
            <a:avLst/>
          </a:prstGeom>
          <a:noFill/>
          <a:ln w="22225">
            <a:solidFill>
              <a:schemeClr val="tx1"/>
            </a:solidFill>
          </a:ln>
        </p:spPr>
        <p:txBody>
          <a:bodyPr wrap="square" rtlCol="0">
            <a:spAutoFit/>
          </a:bodyPr>
          <a:lstStyle/>
          <a:p>
            <a:r>
              <a:rPr lang="zh-CN" altLang="en-US" sz="1600" dirty="0" smtClean="0"/>
              <a:t>学生</a:t>
            </a:r>
            <a:endParaRPr lang="zh-CN" altLang="en-US" sz="1600" dirty="0"/>
          </a:p>
        </p:txBody>
      </p:sp>
      <p:sp>
        <p:nvSpPr>
          <p:cNvPr id="65" name="TextBox 64"/>
          <p:cNvSpPr txBox="1"/>
          <p:nvPr/>
        </p:nvSpPr>
        <p:spPr>
          <a:xfrm>
            <a:off x="6404794" y="2872948"/>
            <a:ext cx="714316" cy="400110"/>
          </a:xfrm>
          <a:prstGeom prst="rect">
            <a:avLst/>
          </a:prstGeom>
          <a:noFill/>
          <a:ln w="22225">
            <a:solidFill>
              <a:schemeClr val="tx1"/>
            </a:solidFill>
          </a:ln>
        </p:spPr>
        <p:txBody>
          <a:bodyPr wrap="square" rtlCol="0">
            <a:spAutoFit/>
          </a:bodyPr>
          <a:lstStyle/>
          <a:p>
            <a:pPr algn="ctr"/>
            <a:r>
              <a:rPr lang="zh-CN" altLang="en-US" dirty="0" smtClean="0"/>
              <a:t> </a:t>
            </a:r>
            <a:r>
              <a:rPr lang="zh-CN" altLang="en-US" sz="1600" dirty="0" smtClean="0"/>
              <a:t>课程</a:t>
            </a:r>
            <a:endParaRPr lang="zh-CN" altLang="en-US" dirty="0"/>
          </a:p>
        </p:txBody>
      </p:sp>
      <p:grpSp>
        <p:nvGrpSpPr>
          <p:cNvPr id="5" name="组合 4"/>
          <p:cNvGrpSpPr/>
          <p:nvPr/>
        </p:nvGrpSpPr>
        <p:grpSpPr>
          <a:xfrm>
            <a:off x="3840409" y="2807383"/>
            <a:ext cx="2564385" cy="346174"/>
            <a:chOff x="3840409" y="2807383"/>
            <a:chExt cx="2564385" cy="346174"/>
          </a:xfrm>
        </p:grpSpPr>
        <p:cxnSp>
          <p:nvCxnSpPr>
            <p:cNvPr id="66" name="直接连接符 65"/>
            <p:cNvCxnSpPr/>
            <p:nvPr/>
          </p:nvCxnSpPr>
          <p:spPr>
            <a:xfrm flipH="1">
              <a:off x="3840409" y="2990373"/>
              <a:ext cx="64464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8" idx="3"/>
            </p:cNvCxnSpPr>
            <p:nvPr/>
          </p:nvCxnSpPr>
          <p:spPr>
            <a:xfrm flipH="1" flipV="1">
              <a:off x="5376273" y="2985128"/>
              <a:ext cx="1028521" cy="5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菱形 67"/>
            <p:cNvSpPr/>
            <p:nvPr/>
          </p:nvSpPr>
          <p:spPr>
            <a:xfrm>
              <a:off x="4505400" y="2816698"/>
              <a:ext cx="870873" cy="33685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4673670" y="2807383"/>
              <a:ext cx="682208" cy="338554"/>
            </a:xfrm>
            <a:prstGeom prst="rect">
              <a:avLst/>
            </a:prstGeom>
            <a:noFill/>
          </p:spPr>
          <p:txBody>
            <a:bodyPr wrap="square" rtlCol="0">
              <a:spAutoFit/>
            </a:bodyPr>
            <a:lstStyle/>
            <a:p>
              <a:r>
                <a:rPr lang="zh-CN" altLang="en-US" sz="1600" dirty="0" smtClean="0"/>
                <a:t>选修</a:t>
              </a:r>
              <a:endParaRPr lang="zh-CN" altLang="en-US" sz="1600" dirty="0"/>
            </a:p>
          </p:txBody>
        </p:sp>
      </p:grpSp>
      <p:grpSp>
        <p:nvGrpSpPr>
          <p:cNvPr id="70" name="组合 69"/>
          <p:cNvGrpSpPr/>
          <p:nvPr/>
        </p:nvGrpSpPr>
        <p:grpSpPr>
          <a:xfrm>
            <a:off x="3512248" y="1612465"/>
            <a:ext cx="915735" cy="336859"/>
            <a:chOff x="2755709" y="1275606"/>
            <a:chExt cx="1107749" cy="504056"/>
          </a:xfrm>
        </p:grpSpPr>
        <p:sp>
          <p:nvSpPr>
            <p:cNvPr id="71" name="菱形 70"/>
            <p:cNvSpPr/>
            <p:nvPr/>
          </p:nvSpPr>
          <p:spPr>
            <a:xfrm>
              <a:off x="2755709" y="1275606"/>
              <a:ext cx="1053480" cy="50405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2930946" y="1310291"/>
              <a:ext cx="932512" cy="414485"/>
            </a:xfrm>
            <a:prstGeom prst="rect">
              <a:avLst/>
            </a:prstGeom>
            <a:noFill/>
          </p:spPr>
          <p:txBody>
            <a:bodyPr wrap="square" rtlCol="0">
              <a:spAutoFit/>
            </a:bodyPr>
            <a:lstStyle/>
            <a:p>
              <a:r>
                <a:rPr lang="zh-CN" altLang="en-US" sz="1200" dirty="0" smtClean="0"/>
                <a:t>联系名</a:t>
              </a:r>
              <a:endParaRPr lang="zh-CN" altLang="en-US" sz="1200" dirty="0"/>
            </a:p>
          </p:txBody>
        </p:sp>
      </p:grpSp>
      <p:sp>
        <p:nvSpPr>
          <p:cNvPr id="39" name="TextBox 38"/>
          <p:cNvSpPr txBox="1"/>
          <p:nvPr/>
        </p:nvSpPr>
        <p:spPr>
          <a:xfrm>
            <a:off x="3260658" y="3847560"/>
            <a:ext cx="734385" cy="369332"/>
          </a:xfrm>
          <a:prstGeom prst="rect">
            <a:avLst/>
          </a:prstGeom>
          <a:noFill/>
          <a:ln w="25400">
            <a:solidFill>
              <a:schemeClr val="tx1"/>
            </a:solidFill>
          </a:ln>
        </p:spPr>
        <p:txBody>
          <a:bodyPr wrap="square" rtlCol="0">
            <a:spAutoFit/>
          </a:bodyPr>
          <a:lstStyle/>
          <a:p>
            <a:r>
              <a:rPr lang="zh-CN" altLang="en-US" dirty="0"/>
              <a:t>校长</a:t>
            </a:r>
          </a:p>
        </p:txBody>
      </p:sp>
      <p:sp>
        <p:nvSpPr>
          <p:cNvPr id="40" name="TextBox 39"/>
          <p:cNvSpPr txBox="1"/>
          <p:nvPr/>
        </p:nvSpPr>
        <p:spPr>
          <a:xfrm>
            <a:off x="6300192" y="3847560"/>
            <a:ext cx="936104" cy="369332"/>
          </a:xfrm>
          <a:prstGeom prst="rect">
            <a:avLst/>
          </a:prstGeom>
          <a:noFill/>
          <a:ln w="25400">
            <a:solidFill>
              <a:schemeClr val="tx1"/>
            </a:solidFill>
          </a:ln>
        </p:spPr>
        <p:txBody>
          <a:bodyPr wrap="square" rtlCol="0">
            <a:spAutoFit/>
          </a:bodyPr>
          <a:lstStyle/>
          <a:p>
            <a:r>
              <a:rPr lang="zh-CN" altLang="en-US" dirty="0"/>
              <a:t>院长</a:t>
            </a:r>
          </a:p>
        </p:txBody>
      </p:sp>
      <p:grpSp>
        <p:nvGrpSpPr>
          <p:cNvPr id="6" name="组合 5"/>
          <p:cNvGrpSpPr/>
          <p:nvPr/>
        </p:nvGrpSpPr>
        <p:grpSpPr>
          <a:xfrm>
            <a:off x="3995043" y="3742894"/>
            <a:ext cx="2305149" cy="485040"/>
            <a:chOff x="3995043" y="3742894"/>
            <a:chExt cx="1945109" cy="485040"/>
          </a:xfrm>
        </p:grpSpPr>
        <p:sp>
          <p:nvSpPr>
            <p:cNvPr id="36" name="菱形 35"/>
            <p:cNvSpPr/>
            <p:nvPr/>
          </p:nvSpPr>
          <p:spPr>
            <a:xfrm>
              <a:off x="4427091" y="3742894"/>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flipH="1">
              <a:off x="3995043" y="3991576"/>
              <a:ext cx="4320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392674" y="3991576"/>
              <a:ext cx="5474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44007" y="3866292"/>
              <a:ext cx="576065" cy="276999"/>
            </a:xfrm>
            <a:prstGeom prst="rect">
              <a:avLst/>
            </a:prstGeom>
            <a:noFill/>
          </p:spPr>
          <p:txBody>
            <a:bodyPr wrap="square" rtlCol="0">
              <a:spAutoFit/>
            </a:bodyPr>
            <a:lstStyle/>
            <a:p>
              <a:r>
                <a:rPr lang="zh-CN" altLang="en-US" sz="1200" dirty="0" smtClean="0"/>
                <a:t>管 理</a:t>
              </a:r>
              <a:endParaRPr lang="zh-CN" altLang="en-US" sz="1200" dirty="0"/>
            </a:p>
          </p:txBody>
        </p:sp>
      </p:grpSp>
      <p:sp>
        <p:nvSpPr>
          <p:cNvPr id="27" name="TextBox 26"/>
          <p:cNvSpPr txBox="1"/>
          <p:nvPr/>
        </p:nvSpPr>
        <p:spPr>
          <a:xfrm>
            <a:off x="1292402" y="195486"/>
            <a:ext cx="1983454" cy="584775"/>
          </a:xfrm>
          <a:prstGeom prst="rect">
            <a:avLst/>
          </a:prstGeom>
          <a:noFill/>
        </p:spPr>
        <p:txBody>
          <a:bodyPr wrap="square" rtlCol="0">
            <a:spAutoFit/>
          </a:bodyPr>
          <a:lstStyle/>
          <a:p>
            <a:r>
              <a:rPr lang="en-US" altLang="zh-CN" sz="3200" b="1" dirty="0" smtClean="0">
                <a:latin typeface="+mn-ea"/>
                <a:ea typeface="+mn-ea"/>
              </a:rPr>
              <a:t>E-R </a:t>
            </a:r>
            <a:r>
              <a:rPr lang="zh-CN" altLang="en-US" sz="3200" b="1" dirty="0" smtClean="0">
                <a:latin typeface="+mn-ea"/>
                <a:ea typeface="+mn-ea"/>
              </a:rPr>
              <a:t>模型</a:t>
            </a:r>
            <a:endParaRPr lang="zh-CN" altLang="en-US" sz="3200" b="1" dirty="0">
              <a:latin typeface="+mn-ea"/>
              <a:ea typeface="+mn-ea"/>
            </a:endParaRPr>
          </a:p>
        </p:txBody>
      </p:sp>
      <p:sp>
        <p:nvSpPr>
          <p:cNvPr id="30" name="椭圆 29"/>
          <p:cNvSpPr/>
          <p:nvPr/>
        </p:nvSpPr>
        <p:spPr>
          <a:xfrm>
            <a:off x="468105" y="212490"/>
            <a:ext cx="501845"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Tree>
    <p:extLst>
      <p:ext uri="{BB962C8B-B14F-4D97-AF65-F5344CB8AC3E}">
        <p14:creationId xmlns:p14="http://schemas.microsoft.com/office/powerpoint/2010/main" val="68199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10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1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down)">
                                      <p:cBhvr>
                                        <p:cTn id="21" dur="500"/>
                                        <p:tgtEl>
                                          <p:spTgt spid="6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down)">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1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down)">
                                      <p:cBhvr>
                                        <p:cTn id="34" dur="500"/>
                                        <p:tgtEl>
                                          <p:spTgt spid="4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down)">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4" grpId="0" animBg="1"/>
      <p:bldP spid="65" grpId="0" animBg="1"/>
      <p:bldP spid="39"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403648" y="1995686"/>
            <a:ext cx="2104662" cy="2736304"/>
            <a:chOff x="1027178" y="2139702"/>
            <a:chExt cx="2104662" cy="2736304"/>
          </a:xfrm>
        </p:grpSpPr>
        <p:sp>
          <p:nvSpPr>
            <p:cNvPr id="36" name="内容占位符 2"/>
            <p:cNvSpPr txBox="1">
              <a:spLocks/>
            </p:cNvSpPr>
            <p:nvPr/>
          </p:nvSpPr>
          <p:spPr>
            <a:xfrm>
              <a:off x="1027178" y="2139702"/>
              <a:ext cx="1711154"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联系的类型：</a:t>
              </a:r>
              <a:endParaRPr lang="zh-CN" altLang="en-US" sz="2000" b="1" dirty="0">
                <a:latin typeface="幼圆" pitchFamily="49" charset="-122"/>
                <a:ea typeface="幼圆" pitchFamily="49" charset="-122"/>
              </a:endParaRPr>
            </a:p>
          </p:txBody>
        </p:sp>
        <p:sp>
          <p:nvSpPr>
            <p:cNvPr id="37" name="内容占位符 2"/>
            <p:cNvSpPr txBox="1">
              <a:spLocks/>
            </p:cNvSpPr>
            <p:nvPr/>
          </p:nvSpPr>
          <p:spPr>
            <a:xfrm>
              <a:off x="1420686" y="2893411"/>
              <a:ext cx="1711154" cy="49336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一对一联系</a:t>
              </a:r>
              <a:endParaRPr lang="zh-CN" altLang="en-US" sz="2000" b="1" dirty="0">
                <a:latin typeface="幼圆" pitchFamily="49" charset="-122"/>
                <a:ea typeface="幼圆" pitchFamily="49" charset="-122"/>
              </a:endParaRPr>
            </a:p>
          </p:txBody>
        </p:sp>
        <p:sp>
          <p:nvSpPr>
            <p:cNvPr id="38" name="内容占位符 2"/>
            <p:cNvSpPr txBox="1">
              <a:spLocks/>
            </p:cNvSpPr>
            <p:nvPr/>
          </p:nvSpPr>
          <p:spPr>
            <a:xfrm>
              <a:off x="1420686" y="3579862"/>
              <a:ext cx="171115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一对多联系</a:t>
              </a:r>
              <a:endParaRPr lang="zh-CN" altLang="en-US" sz="2000" b="1" dirty="0">
                <a:latin typeface="幼圆" pitchFamily="49" charset="-122"/>
                <a:ea typeface="幼圆" pitchFamily="49" charset="-122"/>
              </a:endParaRPr>
            </a:p>
          </p:txBody>
        </p:sp>
        <p:sp>
          <p:nvSpPr>
            <p:cNvPr id="39" name="内容占位符 2"/>
            <p:cNvSpPr txBox="1">
              <a:spLocks/>
            </p:cNvSpPr>
            <p:nvPr/>
          </p:nvSpPr>
          <p:spPr>
            <a:xfrm>
              <a:off x="1420686" y="4227934"/>
              <a:ext cx="171115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多对多联系</a:t>
              </a:r>
              <a:endParaRPr lang="zh-CN" altLang="en-US" sz="2000" b="1" dirty="0">
                <a:latin typeface="幼圆" pitchFamily="49" charset="-122"/>
                <a:ea typeface="幼圆" pitchFamily="49" charset="-122"/>
              </a:endParaRPr>
            </a:p>
          </p:txBody>
        </p:sp>
      </p:grpSp>
      <p:grpSp>
        <p:nvGrpSpPr>
          <p:cNvPr id="41" name="组合 40"/>
          <p:cNvGrpSpPr/>
          <p:nvPr/>
        </p:nvGrpSpPr>
        <p:grpSpPr>
          <a:xfrm>
            <a:off x="4084374" y="2571750"/>
            <a:ext cx="3097237" cy="485040"/>
            <a:chOff x="4427984" y="2621986"/>
            <a:chExt cx="3097237" cy="485040"/>
          </a:xfrm>
        </p:grpSpPr>
        <p:sp>
          <p:nvSpPr>
            <p:cNvPr id="42" name="菱形 41"/>
            <p:cNvSpPr/>
            <p:nvPr/>
          </p:nvSpPr>
          <p:spPr>
            <a:xfrm>
              <a:off x="5436096" y="2621986"/>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p:nvCxnSpPr>
          <p:spPr>
            <a:xfrm flipH="1">
              <a:off x="5004048" y="2859782"/>
              <a:ext cx="4320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6" idx="1"/>
              <a:endCxn id="42" idx="3"/>
            </p:cNvCxnSpPr>
            <p:nvPr/>
          </p:nvCxnSpPr>
          <p:spPr>
            <a:xfrm flipH="1">
              <a:off x="6388291" y="2861082"/>
              <a:ext cx="560866" cy="34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427984" y="2715766"/>
              <a:ext cx="576064" cy="369332"/>
            </a:xfrm>
            <a:prstGeom prst="rect">
              <a:avLst/>
            </a:prstGeom>
            <a:noFill/>
            <a:ln w="25400">
              <a:solidFill>
                <a:schemeClr val="tx1"/>
              </a:solidFill>
            </a:ln>
          </p:spPr>
          <p:txBody>
            <a:bodyPr wrap="square" rtlCol="0">
              <a:spAutoFit/>
            </a:bodyPr>
            <a:lstStyle/>
            <a:p>
              <a:r>
                <a:rPr lang="zh-CN" altLang="en-US" dirty="0" smtClean="0"/>
                <a:t>夫</a:t>
              </a:r>
              <a:endParaRPr lang="zh-CN" altLang="en-US" dirty="0"/>
            </a:p>
          </p:txBody>
        </p:sp>
        <p:sp>
          <p:nvSpPr>
            <p:cNvPr id="46" name="TextBox 45"/>
            <p:cNvSpPr txBox="1"/>
            <p:nvPr/>
          </p:nvSpPr>
          <p:spPr>
            <a:xfrm>
              <a:off x="6949157" y="2676416"/>
              <a:ext cx="576064" cy="369332"/>
            </a:xfrm>
            <a:prstGeom prst="rect">
              <a:avLst/>
            </a:prstGeom>
            <a:noFill/>
            <a:ln w="25400">
              <a:solidFill>
                <a:schemeClr val="tx1"/>
              </a:solidFill>
            </a:ln>
          </p:spPr>
          <p:txBody>
            <a:bodyPr wrap="square" rtlCol="0">
              <a:spAutoFit/>
            </a:bodyPr>
            <a:lstStyle/>
            <a:p>
              <a:r>
                <a:rPr lang="zh-CN" altLang="en-US" dirty="0" smtClean="0"/>
                <a:t>妻</a:t>
              </a:r>
              <a:endParaRPr lang="zh-CN" altLang="en-US" dirty="0"/>
            </a:p>
          </p:txBody>
        </p:sp>
      </p:grpSp>
      <p:grpSp>
        <p:nvGrpSpPr>
          <p:cNvPr id="47" name="组合 46"/>
          <p:cNvGrpSpPr/>
          <p:nvPr/>
        </p:nvGrpSpPr>
        <p:grpSpPr>
          <a:xfrm>
            <a:off x="4069176" y="3382854"/>
            <a:ext cx="3615598" cy="485040"/>
            <a:chOff x="4268770" y="3494212"/>
            <a:chExt cx="3615598" cy="485040"/>
          </a:xfrm>
        </p:grpSpPr>
        <p:sp>
          <p:nvSpPr>
            <p:cNvPr id="75" name="菱形 74"/>
            <p:cNvSpPr/>
            <p:nvPr/>
          </p:nvSpPr>
          <p:spPr>
            <a:xfrm>
              <a:off x="5435203" y="3494212"/>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flipH="1">
              <a:off x="5003155" y="3742894"/>
              <a:ext cx="4320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6400786" y="3742894"/>
              <a:ext cx="5474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68770" y="3598878"/>
              <a:ext cx="734385" cy="369332"/>
            </a:xfrm>
            <a:prstGeom prst="rect">
              <a:avLst/>
            </a:prstGeom>
            <a:noFill/>
            <a:ln w="25400">
              <a:solidFill>
                <a:schemeClr val="tx1"/>
              </a:solidFill>
            </a:ln>
          </p:spPr>
          <p:txBody>
            <a:bodyPr wrap="square" rtlCol="0">
              <a:spAutoFit/>
            </a:bodyPr>
            <a:lstStyle/>
            <a:p>
              <a:r>
                <a:rPr lang="zh-CN" altLang="en-US" dirty="0"/>
                <a:t>校长</a:t>
              </a:r>
            </a:p>
          </p:txBody>
        </p:sp>
        <p:sp>
          <p:nvSpPr>
            <p:cNvPr id="79" name="TextBox 78"/>
            <p:cNvSpPr txBox="1"/>
            <p:nvPr/>
          </p:nvSpPr>
          <p:spPr>
            <a:xfrm>
              <a:off x="6948264" y="3598878"/>
              <a:ext cx="936104" cy="369332"/>
            </a:xfrm>
            <a:prstGeom prst="rect">
              <a:avLst/>
            </a:prstGeom>
            <a:noFill/>
            <a:ln w="25400">
              <a:solidFill>
                <a:schemeClr val="tx1"/>
              </a:solidFill>
            </a:ln>
          </p:spPr>
          <p:txBody>
            <a:bodyPr wrap="square" rtlCol="0">
              <a:spAutoFit/>
            </a:bodyPr>
            <a:lstStyle/>
            <a:p>
              <a:r>
                <a:rPr lang="zh-CN" altLang="en-US" dirty="0"/>
                <a:t>院长</a:t>
              </a:r>
            </a:p>
          </p:txBody>
        </p:sp>
      </p:grpSp>
      <p:grpSp>
        <p:nvGrpSpPr>
          <p:cNvPr id="80" name="组合 79"/>
          <p:cNvGrpSpPr/>
          <p:nvPr/>
        </p:nvGrpSpPr>
        <p:grpSpPr>
          <a:xfrm>
            <a:off x="4069176" y="4246950"/>
            <a:ext cx="3543590" cy="485040"/>
            <a:chOff x="4268770" y="4358308"/>
            <a:chExt cx="3543590" cy="485040"/>
          </a:xfrm>
        </p:grpSpPr>
        <p:sp>
          <p:nvSpPr>
            <p:cNvPr id="81" name="菱形 80"/>
            <p:cNvSpPr/>
            <p:nvPr/>
          </p:nvSpPr>
          <p:spPr>
            <a:xfrm>
              <a:off x="5507211" y="4358308"/>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flipH="1">
              <a:off x="5075163" y="4606990"/>
              <a:ext cx="4320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444208" y="4606990"/>
              <a:ext cx="5474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268770" y="4462974"/>
              <a:ext cx="806393" cy="369332"/>
            </a:xfrm>
            <a:prstGeom prst="rect">
              <a:avLst/>
            </a:prstGeom>
            <a:noFill/>
            <a:ln w="25400">
              <a:solidFill>
                <a:schemeClr val="tx1"/>
              </a:solidFill>
            </a:ln>
          </p:spPr>
          <p:txBody>
            <a:bodyPr wrap="square" rtlCol="0">
              <a:spAutoFit/>
            </a:bodyPr>
            <a:lstStyle/>
            <a:p>
              <a:r>
                <a:rPr lang="zh-CN" altLang="en-US" dirty="0"/>
                <a:t>学生</a:t>
              </a:r>
            </a:p>
          </p:txBody>
        </p:sp>
        <p:sp>
          <p:nvSpPr>
            <p:cNvPr id="85" name="TextBox 84"/>
            <p:cNvSpPr txBox="1"/>
            <p:nvPr/>
          </p:nvSpPr>
          <p:spPr>
            <a:xfrm>
              <a:off x="7020272" y="4462974"/>
              <a:ext cx="792088" cy="369332"/>
            </a:xfrm>
            <a:prstGeom prst="rect">
              <a:avLst/>
            </a:prstGeom>
            <a:noFill/>
            <a:ln w="25400">
              <a:solidFill>
                <a:schemeClr val="tx1"/>
              </a:solidFill>
            </a:ln>
          </p:spPr>
          <p:txBody>
            <a:bodyPr wrap="square" rtlCol="0">
              <a:spAutoFit/>
            </a:bodyPr>
            <a:lstStyle/>
            <a:p>
              <a:r>
                <a:rPr lang="zh-CN" altLang="en-US" dirty="0"/>
                <a:t>课程</a:t>
              </a:r>
            </a:p>
          </p:txBody>
        </p:sp>
      </p:grpSp>
      <p:grpSp>
        <p:nvGrpSpPr>
          <p:cNvPr id="86" name="组合 85"/>
          <p:cNvGrpSpPr/>
          <p:nvPr/>
        </p:nvGrpSpPr>
        <p:grpSpPr>
          <a:xfrm>
            <a:off x="4732445" y="2459672"/>
            <a:ext cx="1800201" cy="400110"/>
            <a:chOff x="5007138" y="2571030"/>
            <a:chExt cx="1721974" cy="400110"/>
          </a:xfrm>
        </p:grpSpPr>
        <p:sp>
          <p:nvSpPr>
            <p:cNvPr id="87" name="TextBox 86"/>
            <p:cNvSpPr txBox="1"/>
            <p:nvPr/>
          </p:nvSpPr>
          <p:spPr>
            <a:xfrm>
              <a:off x="5007138" y="2571030"/>
              <a:ext cx="241930" cy="400110"/>
            </a:xfrm>
            <a:prstGeom prst="rect">
              <a:avLst/>
            </a:prstGeom>
            <a:noFill/>
          </p:spPr>
          <p:txBody>
            <a:bodyPr wrap="square" rtlCol="0">
              <a:spAutoFit/>
            </a:bodyPr>
            <a:lstStyle/>
            <a:p>
              <a:r>
                <a:rPr lang="en-US" altLang="zh-CN" dirty="0" smtClean="0"/>
                <a:t>1</a:t>
              </a:r>
              <a:endParaRPr lang="zh-CN" altLang="en-US" dirty="0"/>
            </a:p>
          </p:txBody>
        </p:sp>
        <p:sp>
          <p:nvSpPr>
            <p:cNvPr id="88" name="TextBox 87"/>
            <p:cNvSpPr txBox="1"/>
            <p:nvPr/>
          </p:nvSpPr>
          <p:spPr>
            <a:xfrm>
              <a:off x="6369072" y="2601808"/>
              <a:ext cx="360040" cy="369332"/>
            </a:xfrm>
            <a:prstGeom prst="rect">
              <a:avLst/>
            </a:prstGeom>
            <a:noFill/>
          </p:spPr>
          <p:txBody>
            <a:bodyPr wrap="square" rtlCol="0">
              <a:spAutoFit/>
            </a:bodyPr>
            <a:lstStyle/>
            <a:p>
              <a:r>
                <a:rPr lang="en-US" altLang="zh-CN" dirty="0" smtClean="0"/>
                <a:t>1</a:t>
              </a:r>
              <a:endParaRPr lang="zh-CN" altLang="en-US" dirty="0"/>
            </a:p>
          </p:txBody>
        </p:sp>
      </p:grpSp>
      <p:grpSp>
        <p:nvGrpSpPr>
          <p:cNvPr id="89" name="组合 88"/>
          <p:cNvGrpSpPr/>
          <p:nvPr/>
        </p:nvGrpSpPr>
        <p:grpSpPr>
          <a:xfrm>
            <a:off x="4911572" y="4140885"/>
            <a:ext cx="1837098" cy="417314"/>
            <a:chOff x="5111166" y="4252243"/>
            <a:chExt cx="1837098" cy="417314"/>
          </a:xfrm>
        </p:grpSpPr>
        <p:sp>
          <p:nvSpPr>
            <p:cNvPr id="90" name="TextBox 89"/>
            <p:cNvSpPr txBox="1"/>
            <p:nvPr/>
          </p:nvSpPr>
          <p:spPr>
            <a:xfrm>
              <a:off x="5111166" y="4252243"/>
              <a:ext cx="800134" cy="369332"/>
            </a:xfrm>
            <a:prstGeom prst="rect">
              <a:avLst/>
            </a:prstGeom>
            <a:noFill/>
          </p:spPr>
          <p:txBody>
            <a:bodyPr wrap="square" rtlCol="0">
              <a:spAutoFit/>
            </a:bodyPr>
            <a:lstStyle/>
            <a:p>
              <a:r>
                <a:rPr lang="en-US" altLang="zh-CN" sz="1800" dirty="0"/>
                <a:t>m</a:t>
              </a:r>
              <a:endParaRPr lang="zh-CN" altLang="en-US" sz="1800" dirty="0"/>
            </a:p>
          </p:txBody>
        </p:sp>
        <p:sp>
          <p:nvSpPr>
            <p:cNvPr id="91" name="TextBox 90"/>
            <p:cNvSpPr txBox="1"/>
            <p:nvPr/>
          </p:nvSpPr>
          <p:spPr>
            <a:xfrm>
              <a:off x="6372200" y="4269447"/>
              <a:ext cx="576064" cy="400110"/>
            </a:xfrm>
            <a:prstGeom prst="rect">
              <a:avLst/>
            </a:prstGeom>
            <a:noFill/>
          </p:spPr>
          <p:txBody>
            <a:bodyPr wrap="square" rtlCol="0">
              <a:spAutoFit/>
            </a:bodyPr>
            <a:lstStyle/>
            <a:p>
              <a:r>
                <a:rPr lang="en-US" altLang="zh-CN" dirty="0" smtClean="0"/>
                <a:t>  n</a:t>
              </a:r>
              <a:endParaRPr lang="zh-CN" altLang="en-US" dirty="0"/>
            </a:p>
          </p:txBody>
        </p:sp>
      </p:grpSp>
      <p:grpSp>
        <p:nvGrpSpPr>
          <p:cNvPr id="92" name="组合 91"/>
          <p:cNvGrpSpPr/>
          <p:nvPr/>
        </p:nvGrpSpPr>
        <p:grpSpPr>
          <a:xfrm>
            <a:off x="4876462" y="3275420"/>
            <a:ext cx="1929018" cy="407228"/>
            <a:chOff x="5076056" y="3386778"/>
            <a:chExt cx="1929018" cy="407228"/>
          </a:xfrm>
        </p:grpSpPr>
        <p:sp>
          <p:nvSpPr>
            <p:cNvPr id="93" name="TextBox 92"/>
            <p:cNvSpPr txBox="1"/>
            <p:nvPr/>
          </p:nvSpPr>
          <p:spPr>
            <a:xfrm>
              <a:off x="5076056" y="3386778"/>
              <a:ext cx="360041" cy="369332"/>
            </a:xfrm>
            <a:prstGeom prst="rect">
              <a:avLst/>
            </a:prstGeom>
            <a:noFill/>
          </p:spPr>
          <p:txBody>
            <a:bodyPr wrap="square" rtlCol="0">
              <a:spAutoFit/>
            </a:bodyPr>
            <a:lstStyle/>
            <a:p>
              <a:r>
                <a:rPr lang="en-US" altLang="zh-CN" sz="1800" dirty="0" smtClean="0"/>
                <a:t>1</a:t>
              </a:r>
              <a:endParaRPr lang="zh-CN" altLang="en-US" sz="1800" dirty="0"/>
            </a:p>
          </p:txBody>
        </p:sp>
        <p:sp>
          <p:nvSpPr>
            <p:cNvPr id="94" name="TextBox 93"/>
            <p:cNvSpPr txBox="1"/>
            <p:nvPr/>
          </p:nvSpPr>
          <p:spPr>
            <a:xfrm>
              <a:off x="6300192" y="3393896"/>
              <a:ext cx="704882" cy="400110"/>
            </a:xfrm>
            <a:prstGeom prst="rect">
              <a:avLst/>
            </a:prstGeom>
            <a:noFill/>
          </p:spPr>
          <p:txBody>
            <a:bodyPr wrap="square" rtlCol="0">
              <a:spAutoFit/>
            </a:bodyPr>
            <a:lstStyle/>
            <a:p>
              <a:r>
                <a:rPr lang="en-US" altLang="zh-CN" dirty="0" smtClean="0"/>
                <a:t>   n</a:t>
              </a:r>
              <a:endParaRPr lang="zh-CN" altLang="en-US" dirty="0"/>
            </a:p>
          </p:txBody>
        </p:sp>
      </p:grpSp>
      <p:sp>
        <p:nvSpPr>
          <p:cNvPr id="95" name="TextBox 94"/>
          <p:cNvSpPr txBox="1"/>
          <p:nvPr/>
        </p:nvSpPr>
        <p:spPr>
          <a:xfrm>
            <a:off x="5308510" y="2650574"/>
            <a:ext cx="520147" cy="276999"/>
          </a:xfrm>
          <a:prstGeom prst="rect">
            <a:avLst/>
          </a:prstGeom>
          <a:noFill/>
        </p:spPr>
        <p:txBody>
          <a:bodyPr wrap="square" rtlCol="0">
            <a:spAutoFit/>
          </a:bodyPr>
          <a:lstStyle/>
          <a:p>
            <a:r>
              <a:rPr lang="zh-CN" altLang="en-US" sz="1200" dirty="0" smtClean="0"/>
              <a:t>配偶</a:t>
            </a:r>
            <a:endParaRPr lang="zh-CN" altLang="en-US" sz="1200" dirty="0"/>
          </a:p>
        </p:txBody>
      </p:sp>
      <p:sp>
        <p:nvSpPr>
          <p:cNvPr id="96" name="TextBox 95"/>
          <p:cNvSpPr txBox="1"/>
          <p:nvPr/>
        </p:nvSpPr>
        <p:spPr>
          <a:xfrm>
            <a:off x="5452525" y="3506252"/>
            <a:ext cx="520147" cy="276999"/>
          </a:xfrm>
          <a:prstGeom prst="rect">
            <a:avLst/>
          </a:prstGeom>
          <a:noFill/>
        </p:spPr>
        <p:txBody>
          <a:bodyPr wrap="square" rtlCol="0">
            <a:spAutoFit/>
          </a:bodyPr>
          <a:lstStyle/>
          <a:p>
            <a:r>
              <a:rPr lang="zh-CN" altLang="en-US" sz="1200" dirty="0"/>
              <a:t>管理</a:t>
            </a:r>
          </a:p>
        </p:txBody>
      </p:sp>
      <p:sp>
        <p:nvSpPr>
          <p:cNvPr id="97" name="TextBox 96"/>
          <p:cNvSpPr txBox="1"/>
          <p:nvPr/>
        </p:nvSpPr>
        <p:spPr>
          <a:xfrm>
            <a:off x="5523640" y="4342755"/>
            <a:ext cx="520147" cy="276999"/>
          </a:xfrm>
          <a:prstGeom prst="rect">
            <a:avLst/>
          </a:prstGeom>
          <a:noFill/>
        </p:spPr>
        <p:txBody>
          <a:bodyPr wrap="square" rtlCol="0">
            <a:spAutoFit/>
          </a:bodyPr>
          <a:lstStyle/>
          <a:p>
            <a:r>
              <a:rPr lang="zh-CN" altLang="en-US" sz="1200" dirty="0"/>
              <a:t>选修</a:t>
            </a:r>
          </a:p>
        </p:txBody>
      </p:sp>
      <p:sp>
        <p:nvSpPr>
          <p:cNvPr id="54" name="内容占位符 2"/>
          <p:cNvSpPr txBox="1">
            <a:spLocks/>
          </p:cNvSpPr>
          <p:nvPr/>
        </p:nvSpPr>
        <p:spPr>
          <a:xfrm>
            <a:off x="1547664" y="1203598"/>
            <a:ext cx="1050738" cy="435409"/>
          </a:xfrm>
          <a:prstGeom prst="rect">
            <a:avLst/>
          </a:prstGeom>
        </p:spPr>
        <p:txBody>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zh-CN" altLang="en-US" sz="2400" dirty="0" smtClean="0">
                <a:latin typeface="幼圆" pitchFamily="49" charset="-122"/>
                <a:ea typeface="幼圆" pitchFamily="49" charset="-122"/>
              </a:rPr>
              <a:t>联系</a:t>
            </a:r>
            <a:endParaRPr lang="zh-CN" altLang="en-US" sz="2400" dirty="0">
              <a:latin typeface="幼圆" pitchFamily="49" charset="-122"/>
              <a:ea typeface="幼圆" pitchFamily="49" charset="-122"/>
            </a:endParaRPr>
          </a:p>
        </p:txBody>
      </p:sp>
      <p:grpSp>
        <p:nvGrpSpPr>
          <p:cNvPr id="55" name="组合 54"/>
          <p:cNvGrpSpPr/>
          <p:nvPr/>
        </p:nvGrpSpPr>
        <p:grpSpPr>
          <a:xfrm>
            <a:off x="3266842" y="1327794"/>
            <a:ext cx="915735" cy="336859"/>
            <a:chOff x="2755709" y="1275606"/>
            <a:chExt cx="1107749" cy="504056"/>
          </a:xfrm>
        </p:grpSpPr>
        <p:sp>
          <p:nvSpPr>
            <p:cNvPr id="56" name="菱形 55"/>
            <p:cNvSpPr/>
            <p:nvPr/>
          </p:nvSpPr>
          <p:spPr>
            <a:xfrm>
              <a:off x="2755709" y="1275606"/>
              <a:ext cx="1053480" cy="50405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2930946" y="1310291"/>
              <a:ext cx="932512" cy="414485"/>
            </a:xfrm>
            <a:prstGeom prst="rect">
              <a:avLst/>
            </a:prstGeom>
            <a:noFill/>
          </p:spPr>
          <p:txBody>
            <a:bodyPr wrap="square" rtlCol="0">
              <a:spAutoFit/>
            </a:bodyPr>
            <a:lstStyle/>
            <a:p>
              <a:r>
                <a:rPr lang="zh-CN" altLang="en-US" sz="1200" dirty="0" smtClean="0"/>
                <a:t>联系名</a:t>
              </a:r>
              <a:endParaRPr lang="zh-CN" altLang="en-US" sz="1200" dirty="0"/>
            </a:p>
          </p:txBody>
        </p:sp>
      </p:grpSp>
      <p:sp>
        <p:nvSpPr>
          <p:cNvPr id="51" name="TextBox 50"/>
          <p:cNvSpPr txBox="1"/>
          <p:nvPr/>
        </p:nvSpPr>
        <p:spPr>
          <a:xfrm>
            <a:off x="1292402" y="195486"/>
            <a:ext cx="1983454" cy="584775"/>
          </a:xfrm>
          <a:prstGeom prst="rect">
            <a:avLst/>
          </a:prstGeom>
          <a:noFill/>
        </p:spPr>
        <p:txBody>
          <a:bodyPr wrap="square" rtlCol="0">
            <a:spAutoFit/>
          </a:bodyPr>
          <a:lstStyle/>
          <a:p>
            <a:r>
              <a:rPr lang="en-US" altLang="zh-CN" sz="3200" b="1" dirty="0" smtClean="0">
                <a:latin typeface="+mn-ea"/>
                <a:ea typeface="+mn-ea"/>
              </a:rPr>
              <a:t>E-R </a:t>
            </a:r>
            <a:r>
              <a:rPr lang="zh-CN" altLang="en-US" sz="3200" b="1" dirty="0" smtClean="0">
                <a:latin typeface="+mn-ea"/>
                <a:ea typeface="+mn-ea"/>
              </a:rPr>
              <a:t>模型</a:t>
            </a:r>
            <a:endParaRPr lang="zh-CN" altLang="en-US" sz="3200" b="1" dirty="0">
              <a:latin typeface="+mn-ea"/>
              <a:ea typeface="+mn-ea"/>
            </a:endParaRPr>
          </a:p>
        </p:txBody>
      </p:sp>
      <p:sp>
        <p:nvSpPr>
          <p:cNvPr id="52" name="椭圆 51"/>
          <p:cNvSpPr/>
          <p:nvPr/>
        </p:nvSpPr>
        <p:spPr>
          <a:xfrm>
            <a:off x="468105" y="212490"/>
            <a:ext cx="501845"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Tree>
    <p:extLst>
      <p:ext uri="{BB962C8B-B14F-4D97-AF65-F5344CB8AC3E}">
        <p14:creationId xmlns:p14="http://schemas.microsoft.com/office/powerpoint/2010/main" val="67418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10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10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500"/>
                                        <p:tgtEl>
                                          <p:spTgt spid="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left)">
                                      <p:cBhvr>
                                        <p:cTn id="42" dur="1000"/>
                                        <p:tgtEl>
                                          <p:spTgt spid="8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fade">
                                      <p:cBhvr>
                                        <p:cTn id="47" dur="500"/>
                                        <p:tgtEl>
                                          <p:spTgt spid="9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603242" y="2283718"/>
            <a:ext cx="2104662" cy="2736304"/>
            <a:chOff x="1027178" y="2139702"/>
            <a:chExt cx="2104662" cy="2736304"/>
          </a:xfrm>
        </p:grpSpPr>
        <p:sp>
          <p:nvSpPr>
            <p:cNvPr id="36" name="内容占位符 2"/>
            <p:cNvSpPr txBox="1">
              <a:spLocks/>
            </p:cNvSpPr>
            <p:nvPr/>
          </p:nvSpPr>
          <p:spPr>
            <a:xfrm>
              <a:off x="1027178" y="2139702"/>
              <a:ext cx="1711154"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联系的类型：</a:t>
              </a:r>
              <a:endParaRPr lang="zh-CN" altLang="en-US" sz="2000" b="1" dirty="0">
                <a:latin typeface="幼圆" pitchFamily="49" charset="-122"/>
                <a:ea typeface="幼圆" pitchFamily="49" charset="-122"/>
              </a:endParaRPr>
            </a:p>
          </p:txBody>
        </p:sp>
        <p:sp>
          <p:nvSpPr>
            <p:cNvPr id="37" name="内容占位符 2"/>
            <p:cNvSpPr txBox="1">
              <a:spLocks/>
            </p:cNvSpPr>
            <p:nvPr/>
          </p:nvSpPr>
          <p:spPr>
            <a:xfrm>
              <a:off x="1420686" y="2893411"/>
              <a:ext cx="1711154" cy="49336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一对一联系</a:t>
              </a:r>
              <a:endParaRPr lang="zh-CN" altLang="en-US" sz="2000" b="1" dirty="0">
                <a:latin typeface="幼圆" pitchFamily="49" charset="-122"/>
                <a:ea typeface="幼圆" pitchFamily="49" charset="-122"/>
              </a:endParaRPr>
            </a:p>
          </p:txBody>
        </p:sp>
        <p:sp>
          <p:nvSpPr>
            <p:cNvPr id="38" name="内容占位符 2"/>
            <p:cNvSpPr txBox="1">
              <a:spLocks/>
            </p:cNvSpPr>
            <p:nvPr/>
          </p:nvSpPr>
          <p:spPr>
            <a:xfrm>
              <a:off x="1420686" y="3579862"/>
              <a:ext cx="171115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一对多联系</a:t>
              </a:r>
              <a:endParaRPr lang="zh-CN" altLang="en-US" sz="2000" b="1" dirty="0">
                <a:latin typeface="幼圆" pitchFamily="49" charset="-122"/>
                <a:ea typeface="幼圆" pitchFamily="49" charset="-122"/>
              </a:endParaRPr>
            </a:p>
          </p:txBody>
        </p:sp>
        <p:sp>
          <p:nvSpPr>
            <p:cNvPr id="39" name="内容占位符 2"/>
            <p:cNvSpPr txBox="1">
              <a:spLocks/>
            </p:cNvSpPr>
            <p:nvPr/>
          </p:nvSpPr>
          <p:spPr>
            <a:xfrm>
              <a:off x="1420686" y="4227934"/>
              <a:ext cx="171115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latin typeface="幼圆" pitchFamily="49" charset="-122"/>
                  <a:ea typeface="幼圆" pitchFamily="49" charset="-122"/>
                </a:rPr>
                <a:t>多对多联系</a:t>
              </a:r>
              <a:endParaRPr lang="zh-CN" altLang="en-US" sz="2000" b="1" dirty="0">
                <a:latin typeface="幼圆" pitchFamily="49" charset="-122"/>
                <a:ea typeface="幼圆" pitchFamily="49" charset="-122"/>
              </a:endParaRPr>
            </a:p>
          </p:txBody>
        </p:sp>
      </p:grpSp>
      <p:grpSp>
        <p:nvGrpSpPr>
          <p:cNvPr id="41" name="组合 40"/>
          <p:cNvGrpSpPr/>
          <p:nvPr/>
        </p:nvGrpSpPr>
        <p:grpSpPr>
          <a:xfrm>
            <a:off x="4283968" y="2859782"/>
            <a:ext cx="3097237" cy="485040"/>
            <a:chOff x="4427984" y="2621986"/>
            <a:chExt cx="3097237" cy="485040"/>
          </a:xfrm>
        </p:grpSpPr>
        <p:sp>
          <p:nvSpPr>
            <p:cNvPr id="42" name="菱形 41"/>
            <p:cNvSpPr/>
            <p:nvPr/>
          </p:nvSpPr>
          <p:spPr>
            <a:xfrm>
              <a:off x="5436096" y="2621986"/>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p:nvCxnSpPr>
          <p:spPr>
            <a:xfrm flipH="1">
              <a:off x="5004048" y="2859782"/>
              <a:ext cx="4320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6" idx="1"/>
              <a:endCxn id="42" idx="3"/>
            </p:cNvCxnSpPr>
            <p:nvPr/>
          </p:nvCxnSpPr>
          <p:spPr>
            <a:xfrm flipH="1">
              <a:off x="6388291" y="2861082"/>
              <a:ext cx="560866" cy="34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427984" y="2715766"/>
              <a:ext cx="576064" cy="369332"/>
            </a:xfrm>
            <a:prstGeom prst="rect">
              <a:avLst/>
            </a:prstGeom>
            <a:noFill/>
            <a:ln w="25400">
              <a:solidFill>
                <a:schemeClr val="tx1"/>
              </a:solidFill>
            </a:ln>
          </p:spPr>
          <p:txBody>
            <a:bodyPr wrap="square" rtlCol="0">
              <a:spAutoFit/>
            </a:bodyPr>
            <a:lstStyle/>
            <a:p>
              <a:r>
                <a:rPr lang="zh-CN" altLang="en-US" dirty="0" smtClean="0"/>
                <a:t>夫</a:t>
              </a:r>
              <a:endParaRPr lang="zh-CN" altLang="en-US" dirty="0"/>
            </a:p>
          </p:txBody>
        </p:sp>
        <p:sp>
          <p:nvSpPr>
            <p:cNvPr id="46" name="TextBox 45"/>
            <p:cNvSpPr txBox="1"/>
            <p:nvPr/>
          </p:nvSpPr>
          <p:spPr>
            <a:xfrm>
              <a:off x="6949157" y="2676416"/>
              <a:ext cx="576064" cy="369332"/>
            </a:xfrm>
            <a:prstGeom prst="rect">
              <a:avLst/>
            </a:prstGeom>
            <a:noFill/>
            <a:ln w="25400">
              <a:solidFill>
                <a:schemeClr val="tx1"/>
              </a:solidFill>
            </a:ln>
          </p:spPr>
          <p:txBody>
            <a:bodyPr wrap="square" rtlCol="0">
              <a:spAutoFit/>
            </a:bodyPr>
            <a:lstStyle/>
            <a:p>
              <a:r>
                <a:rPr lang="zh-CN" altLang="en-US" dirty="0" smtClean="0"/>
                <a:t>妻</a:t>
              </a:r>
              <a:endParaRPr lang="zh-CN" altLang="en-US" dirty="0"/>
            </a:p>
          </p:txBody>
        </p:sp>
      </p:grpSp>
      <p:grpSp>
        <p:nvGrpSpPr>
          <p:cNvPr id="47" name="组合 46"/>
          <p:cNvGrpSpPr/>
          <p:nvPr/>
        </p:nvGrpSpPr>
        <p:grpSpPr>
          <a:xfrm>
            <a:off x="4268770" y="3670886"/>
            <a:ext cx="3615598" cy="485040"/>
            <a:chOff x="4268770" y="3494212"/>
            <a:chExt cx="3615598" cy="485040"/>
          </a:xfrm>
        </p:grpSpPr>
        <p:sp>
          <p:nvSpPr>
            <p:cNvPr id="75" name="菱形 74"/>
            <p:cNvSpPr/>
            <p:nvPr/>
          </p:nvSpPr>
          <p:spPr>
            <a:xfrm>
              <a:off x="5435203" y="3494212"/>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flipH="1">
              <a:off x="5003155" y="3742894"/>
              <a:ext cx="4320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6400786" y="3742894"/>
              <a:ext cx="5474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68770" y="3598878"/>
              <a:ext cx="734385" cy="369332"/>
            </a:xfrm>
            <a:prstGeom prst="rect">
              <a:avLst/>
            </a:prstGeom>
            <a:noFill/>
            <a:ln w="25400">
              <a:solidFill>
                <a:schemeClr val="tx1"/>
              </a:solidFill>
            </a:ln>
          </p:spPr>
          <p:txBody>
            <a:bodyPr wrap="square" rtlCol="0">
              <a:spAutoFit/>
            </a:bodyPr>
            <a:lstStyle/>
            <a:p>
              <a:r>
                <a:rPr lang="zh-CN" altLang="en-US" dirty="0"/>
                <a:t>校长</a:t>
              </a:r>
            </a:p>
          </p:txBody>
        </p:sp>
        <p:sp>
          <p:nvSpPr>
            <p:cNvPr id="79" name="TextBox 78"/>
            <p:cNvSpPr txBox="1"/>
            <p:nvPr/>
          </p:nvSpPr>
          <p:spPr>
            <a:xfrm>
              <a:off x="6948264" y="3598878"/>
              <a:ext cx="936104" cy="369332"/>
            </a:xfrm>
            <a:prstGeom prst="rect">
              <a:avLst/>
            </a:prstGeom>
            <a:noFill/>
            <a:ln w="25400">
              <a:solidFill>
                <a:schemeClr val="tx1"/>
              </a:solidFill>
            </a:ln>
          </p:spPr>
          <p:txBody>
            <a:bodyPr wrap="square" rtlCol="0">
              <a:spAutoFit/>
            </a:bodyPr>
            <a:lstStyle/>
            <a:p>
              <a:r>
                <a:rPr lang="zh-CN" altLang="en-US" dirty="0"/>
                <a:t>院长</a:t>
              </a:r>
            </a:p>
          </p:txBody>
        </p:sp>
      </p:grpSp>
      <p:grpSp>
        <p:nvGrpSpPr>
          <p:cNvPr id="80" name="组合 79"/>
          <p:cNvGrpSpPr/>
          <p:nvPr/>
        </p:nvGrpSpPr>
        <p:grpSpPr>
          <a:xfrm>
            <a:off x="4268770" y="4534982"/>
            <a:ext cx="3543590" cy="485040"/>
            <a:chOff x="4268770" y="4358308"/>
            <a:chExt cx="3543590" cy="485040"/>
          </a:xfrm>
        </p:grpSpPr>
        <p:sp>
          <p:nvSpPr>
            <p:cNvPr id="81" name="菱形 80"/>
            <p:cNvSpPr/>
            <p:nvPr/>
          </p:nvSpPr>
          <p:spPr>
            <a:xfrm>
              <a:off x="5507211" y="4358308"/>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flipH="1">
              <a:off x="5075163" y="4606990"/>
              <a:ext cx="4320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444208" y="4606990"/>
              <a:ext cx="5474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268770" y="4462974"/>
              <a:ext cx="806393" cy="369332"/>
            </a:xfrm>
            <a:prstGeom prst="rect">
              <a:avLst/>
            </a:prstGeom>
            <a:noFill/>
            <a:ln w="25400">
              <a:solidFill>
                <a:schemeClr val="tx1"/>
              </a:solidFill>
            </a:ln>
          </p:spPr>
          <p:txBody>
            <a:bodyPr wrap="square" rtlCol="0">
              <a:spAutoFit/>
            </a:bodyPr>
            <a:lstStyle/>
            <a:p>
              <a:r>
                <a:rPr lang="zh-CN" altLang="en-US" dirty="0"/>
                <a:t>学生</a:t>
              </a:r>
            </a:p>
          </p:txBody>
        </p:sp>
        <p:sp>
          <p:nvSpPr>
            <p:cNvPr id="85" name="TextBox 84"/>
            <p:cNvSpPr txBox="1"/>
            <p:nvPr/>
          </p:nvSpPr>
          <p:spPr>
            <a:xfrm>
              <a:off x="7020272" y="4462974"/>
              <a:ext cx="792088" cy="369332"/>
            </a:xfrm>
            <a:prstGeom prst="rect">
              <a:avLst/>
            </a:prstGeom>
            <a:noFill/>
            <a:ln w="25400">
              <a:solidFill>
                <a:schemeClr val="tx1"/>
              </a:solidFill>
            </a:ln>
          </p:spPr>
          <p:txBody>
            <a:bodyPr wrap="square" rtlCol="0">
              <a:spAutoFit/>
            </a:bodyPr>
            <a:lstStyle/>
            <a:p>
              <a:r>
                <a:rPr lang="zh-CN" altLang="en-US" dirty="0"/>
                <a:t>课程</a:t>
              </a:r>
            </a:p>
          </p:txBody>
        </p:sp>
      </p:grpSp>
      <p:grpSp>
        <p:nvGrpSpPr>
          <p:cNvPr id="86" name="组合 85"/>
          <p:cNvGrpSpPr/>
          <p:nvPr/>
        </p:nvGrpSpPr>
        <p:grpSpPr>
          <a:xfrm>
            <a:off x="5075163" y="2676416"/>
            <a:ext cx="1761627" cy="386536"/>
            <a:chOff x="5075163" y="2499742"/>
            <a:chExt cx="1761627" cy="386536"/>
          </a:xfrm>
        </p:grpSpPr>
        <p:sp>
          <p:nvSpPr>
            <p:cNvPr id="87" name="TextBox 86"/>
            <p:cNvSpPr txBox="1"/>
            <p:nvPr/>
          </p:nvSpPr>
          <p:spPr>
            <a:xfrm>
              <a:off x="5075163" y="2499742"/>
              <a:ext cx="360040" cy="369332"/>
            </a:xfrm>
            <a:prstGeom prst="rect">
              <a:avLst/>
            </a:prstGeom>
            <a:noFill/>
          </p:spPr>
          <p:txBody>
            <a:bodyPr wrap="square" rtlCol="0">
              <a:spAutoFit/>
            </a:bodyPr>
            <a:lstStyle/>
            <a:p>
              <a:r>
                <a:rPr lang="en-US" altLang="zh-CN" dirty="0" smtClean="0"/>
                <a:t>1</a:t>
              </a:r>
              <a:endParaRPr lang="zh-CN" altLang="en-US" dirty="0"/>
            </a:p>
          </p:txBody>
        </p:sp>
        <p:sp>
          <p:nvSpPr>
            <p:cNvPr id="88" name="TextBox 87"/>
            <p:cNvSpPr txBox="1"/>
            <p:nvPr/>
          </p:nvSpPr>
          <p:spPr>
            <a:xfrm>
              <a:off x="6476750" y="2516946"/>
              <a:ext cx="360040" cy="369332"/>
            </a:xfrm>
            <a:prstGeom prst="rect">
              <a:avLst/>
            </a:prstGeom>
            <a:noFill/>
          </p:spPr>
          <p:txBody>
            <a:bodyPr wrap="square" rtlCol="0">
              <a:spAutoFit/>
            </a:bodyPr>
            <a:lstStyle/>
            <a:p>
              <a:r>
                <a:rPr lang="en-US" altLang="zh-CN" dirty="0" smtClean="0"/>
                <a:t>1</a:t>
              </a:r>
              <a:endParaRPr lang="zh-CN" altLang="en-US" dirty="0"/>
            </a:p>
          </p:txBody>
        </p:sp>
      </p:grpSp>
      <p:sp>
        <p:nvSpPr>
          <p:cNvPr id="95" name="TextBox 94"/>
          <p:cNvSpPr txBox="1"/>
          <p:nvPr/>
        </p:nvSpPr>
        <p:spPr>
          <a:xfrm>
            <a:off x="5508104" y="2938606"/>
            <a:ext cx="520147" cy="276999"/>
          </a:xfrm>
          <a:prstGeom prst="rect">
            <a:avLst/>
          </a:prstGeom>
          <a:noFill/>
        </p:spPr>
        <p:txBody>
          <a:bodyPr wrap="square" rtlCol="0">
            <a:spAutoFit/>
          </a:bodyPr>
          <a:lstStyle/>
          <a:p>
            <a:r>
              <a:rPr lang="zh-CN" altLang="en-US" sz="1200" dirty="0" smtClean="0"/>
              <a:t>配偶</a:t>
            </a:r>
            <a:endParaRPr lang="zh-CN" altLang="en-US" sz="1200" dirty="0"/>
          </a:p>
        </p:txBody>
      </p:sp>
      <p:sp>
        <p:nvSpPr>
          <p:cNvPr id="96" name="TextBox 95"/>
          <p:cNvSpPr txBox="1"/>
          <p:nvPr/>
        </p:nvSpPr>
        <p:spPr>
          <a:xfrm>
            <a:off x="5652119" y="3794284"/>
            <a:ext cx="520147" cy="276999"/>
          </a:xfrm>
          <a:prstGeom prst="rect">
            <a:avLst/>
          </a:prstGeom>
          <a:noFill/>
        </p:spPr>
        <p:txBody>
          <a:bodyPr wrap="square" rtlCol="0">
            <a:spAutoFit/>
          </a:bodyPr>
          <a:lstStyle/>
          <a:p>
            <a:r>
              <a:rPr lang="zh-CN" altLang="en-US" sz="1200" dirty="0"/>
              <a:t>管理</a:t>
            </a:r>
          </a:p>
        </p:txBody>
      </p:sp>
      <p:sp>
        <p:nvSpPr>
          <p:cNvPr id="97" name="TextBox 96"/>
          <p:cNvSpPr txBox="1"/>
          <p:nvPr/>
        </p:nvSpPr>
        <p:spPr>
          <a:xfrm>
            <a:off x="5723234" y="4630787"/>
            <a:ext cx="520147" cy="276999"/>
          </a:xfrm>
          <a:prstGeom prst="rect">
            <a:avLst/>
          </a:prstGeom>
          <a:noFill/>
        </p:spPr>
        <p:txBody>
          <a:bodyPr wrap="square" rtlCol="0">
            <a:spAutoFit/>
          </a:bodyPr>
          <a:lstStyle/>
          <a:p>
            <a:r>
              <a:rPr lang="zh-CN" altLang="en-US" sz="1200" dirty="0"/>
              <a:t>选修</a:t>
            </a:r>
          </a:p>
        </p:txBody>
      </p:sp>
      <p:sp>
        <p:nvSpPr>
          <p:cNvPr id="54" name="内容占位符 2"/>
          <p:cNvSpPr txBox="1">
            <a:spLocks/>
          </p:cNvSpPr>
          <p:nvPr/>
        </p:nvSpPr>
        <p:spPr>
          <a:xfrm>
            <a:off x="1619672" y="1275606"/>
            <a:ext cx="1050738" cy="435409"/>
          </a:xfrm>
          <a:prstGeom prst="rect">
            <a:avLst/>
          </a:prstGeom>
        </p:spPr>
        <p:txBody>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zh-CN" altLang="en-US" sz="2400" dirty="0" smtClean="0">
                <a:latin typeface="幼圆" pitchFamily="49" charset="-122"/>
                <a:ea typeface="幼圆" pitchFamily="49" charset="-122"/>
              </a:rPr>
              <a:t>联系</a:t>
            </a:r>
            <a:endParaRPr lang="zh-CN" altLang="en-US" sz="2400" dirty="0">
              <a:latin typeface="幼圆" pitchFamily="49" charset="-122"/>
              <a:ea typeface="幼圆" pitchFamily="49" charset="-122"/>
            </a:endParaRPr>
          </a:p>
        </p:txBody>
      </p:sp>
      <p:grpSp>
        <p:nvGrpSpPr>
          <p:cNvPr id="55" name="组合 54"/>
          <p:cNvGrpSpPr/>
          <p:nvPr/>
        </p:nvGrpSpPr>
        <p:grpSpPr>
          <a:xfrm>
            <a:off x="3338850" y="1399802"/>
            <a:ext cx="915735" cy="336859"/>
            <a:chOff x="2755709" y="1275606"/>
            <a:chExt cx="1107749" cy="504056"/>
          </a:xfrm>
        </p:grpSpPr>
        <p:sp>
          <p:nvSpPr>
            <p:cNvPr id="56" name="菱形 55"/>
            <p:cNvSpPr/>
            <p:nvPr/>
          </p:nvSpPr>
          <p:spPr>
            <a:xfrm>
              <a:off x="2755709" y="1275606"/>
              <a:ext cx="1053480" cy="50405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2930946" y="1310291"/>
              <a:ext cx="932512" cy="414485"/>
            </a:xfrm>
            <a:prstGeom prst="rect">
              <a:avLst/>
            </a:prstGeom>
            <a:noFill/>
          </p:spPr>
          <p:txBody>
            <a:bodyPr wrap="square" rtlCol="0">
              <a:spAutoFit/>
            </a:bodyPr>
            <a:lstStyle/>
            <a:p>
              <a:r>
                <a:rPr lang="zh-CN" altLang="en-US" sz="1200" dirty="0" smtClean="0"/>
                <a:t>联系名</a:t>
              </a:r>
              <a:endParaRPr lang="zh-CN" altLang="en-US" sz="1200" dirty="0"/>
            </a:p>
          </p:txBody>
        </p:sp>
      </p:grpSp>
      <p:sp>
        <p:nvSpPr>
          <p:cNvPr id="5" name="TextBox 4"/>
          <p:cNvSpPr txBox="1"/>
          <p:nvPr/>
        </p:nvSpPr>
        <p:spPr>
          <a:xfrm>
            <a:off x="5004047" y="3579862"/>
            <a:ext cx="648071" cy="369332"/>
          </a:xfrm>
          <a:prstGeom prst="rect">
            <a:avLst/>
          </a:prstGeom>
          <a:noFill/>
        </p:spPr>
        <p:txBody>
          <a:bodyPr wrap="square" rtlCol="0">
            <a:spAutoFit/>
          </a:bodyPr>
          <a:lstStyle/>
          <a:p>
            <a:r>
              <a:rPr lang="en-US" altLang="zh-CN" dirty="0" smtClean="0"/>
              <a:t>1..1</a:t>
            </a:r>
            <a:endParaRPr lang="zh-CN" altLang="en-US" dirty="0"/>
          </a:p>
        </p:txBody>
      </p:sp>
      <p:sp>
        <p:nvSpPr>
          <p:cNvPr id="48" name="TextBox 47"/>
          <p:cNvSpPr txBox="1"/>
          <p:nvPr/>
        </p:nvSpPr>
        <p:spPr>
          <a:xfrm>
            <a:off x="6270714" y="3530794"/>
            <a:ext cx="749558" cy="369332"/>
          </a:xfrm>
          <a:prstGeom prst="rect">
            <a:avLst/>
          </a:prstGeom>
          <a:noFill/>
        </p:spPr>
        <p:txBody>
          <a:bodyPr wrap="square" rtlCol="0">
            <a:spAutoFit/>
          </a:bodyPr>
          <a:lstStyle/>
          <a:p>
            <a:r>
              <a:rPr lang="en-US" altLang="zh-CN" dirty="0" smtClean="0"/>
              <a:t>1..40</a:t>
            </a:r>
            <a:endParaRPr lang="zh-CN" altLang="en-US" dirty="0"/>
          </a:p>
        </p:txBody>
      </p:sp>
      <p:sp>
        <p:nvSpPr>
          <p:cNvPr id="49" name="TextBox 48"/>
          <p:cNvSpPr txBox="1"/>
          <p:nvPr/>
        </p:nvSpPr>
        <p:spPr>
          <a:xfrm>
            <a:off x="6228184" y="4371950"/>
            <a:ext cx="1044115" cy="369332"/>
          </a:xfrm>
          <a:prstGeom prst="rect">
            <a:avLst/>
          </a:prstGeom>
          <a:noFill/>
        </p:spPr>
        <p:txBody>
          <a:bodyPr wrap="square" rtlCol="0">
            <a:spAutoFit/>
          </a:bodyPr>
          <a:lstStyle/>
          <a:p>
            <a:r>
              <a:rPr lang="en-US" altLang="zh-CN" dirty="0" smtClean="0"/>
              <a:t>20..99</a:t>
            </a:r>
            <a:endParaRPr lang="zh-CN" altLang="en-US" dirty="0"/>
          </a:p>
        </p:txBody>
      </p:sp>
      <p:sp>
        <p:nvSpPr>
          <p:cNvPr id="50" name="TextBox 49"/>
          <p:cNvSpPr txBox="1"/>
          <p:nvPr/>
        </p:nvSpPr>
        <p:spPr>
          <a:xfrm>
            <a:off x="4868077" y="4326654"/>
            <a:ext cx="1044115" cy="369332"/>
          </a:xfrm>
          <a:prstGeom prst="rect">
            <a:avLst/>
          </a:prstGeom>
          <a:noFill/>
        </p:spPr>
        <p:txBody>
          <a:bodyPr wrap="square" rtlCol="0">
            <a:spAutoFit/>
          </a:bodyPr>
          <a:lstStyle/>
          <a:p>
            <a:r>
              <a:rPr lang="en-US" altLang="zh-CN" dirty="0" smtClean="0"/>
              <a:t>0..300</a:t>
            </a:r>
            <a:endParaRPr lang="zh-CN" altLang="en-US" dirty="0"/>
          </a:p>
        </p:txBody>
      </p:sp>
      <p:sp>
        <p:nvSpPr>
          <p:cNvPr id="6" name="TextBox 5"/>
          <p:cNvSpPr txBox="1"/>
          <p:nvPr/>
        </p:nvSpPr>
        <p:spPr>
          <a:xfrm>
            <a:off x="6385794" y="1050870"/>
            <a:ext cx="1907699" cy="58477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3200" dirty="0" smtClean="0">
                <a:latin typeface="+mj-ea"/>
                <a:ea typeface="+mj-ea"/>
              </a:rPr>
              <a:t>基数约束</a:t>
            </a:r>
            <a:endParaRPr lang="zh-CN" altLang="en-US" sz="3200" dirty="0">
              <a:latin typeface="+mj-ea"/>
              <a:ea typeface="+mj-ea"/>
            </a:endParaRPr>
          </a:p>
        </p:txBody>
      </p:sp>
      <p:sp>
        <p:nvSpPr>
          <p:cNvPr id="58" name="TextBox 57"/>
          <p:cNvSpPr txBox="1"/>
          <p:nvPr/>
        </p:nvSpPr>
        <p:spPr>
          <a:xfrm>
            <a:off x="1292402" y="195486"/>
            <a:ext cx="1983454" cy="584775"/>
          </a:xfrm>
          <a:prstGeom prst="rect">
            <a:avLst/>
          </a:prstGeom>
          <a:noFill/>
        </p:spPr>
        <p:txBody>
          <a:bodyPr wrap="square" rtlCol="0">
            <a:spAutoFit/>
          </a:bodyPr>
          <a:lstStyle/>
          <a:p>
            <a:r>
              <a:rPr lang="en-US" altLang="zh-CN" sz="3200" b="1" dirty="0" smtClean="0">
                <a:latin typeface="+mn-ea"/>
                <a:ea typeface="+mn-ea"/>
              </a:rPr>
              <a:t>E-R </a:t>
            </a:r>
            <a:r>
              <a:rPr lang="zh-CN" altLang="en-US" sz="3200" b="1" dirty="0" smtClean="0">
                <a:latin typeface="+mn-ea"/>
                <a:ea typeface="+mn-ea"/>
              </a:rPr>
              <a:t>模型</a:t>
            </a:r>
            <a:endParaRPr lang="zh-CN" altLang="en-US" sz="3200" b="1" dirty="0">
              <a:latin typeface="+mn-ea"/>
              <a:ea typeface="+mn-ea"/>
            </a:endParaRPr>
          </a:p>
        </p:txBody>
      </p:sp>
      <p:sp>
        <p:nvSpPr>
          <p:cNvPr id="59" name="椭圆 58"/>
          <p:cNvSpPr/>
          <p:nvPr/>
        </p:nvSpPr>
        <p:spPr>
          <a:xfrm>
            <a:off x="468105" y="212490"/>
            <a:ext cx="501845"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Tree>
    <p:extLst>
      <p:ext uri="{BB962C8B-B14F-4D97-AF65-F5344CB8AC3E}">
        <p14:creationId xmlns:p14="http://schemas.microsoft.com/office/powerpoint/2010/main" val="156544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内容占位符 2"/>
          <p:cNvSpPr txBox="1">
            <a:spLocks/>
          </p:cNvSpPr>
          <p:nvPr/>
        </p:nvSpPr>
        <p:spPr>
          <a:xfrm>
            <a:off x="2509487" y="1131590"/>
            <a:ext cx="5842992" cy="7955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讨论：</a:t>
            </a:r>
            <a:r>
              <a:rPr lang="zh-CN" altLang="en-US" dirty="0"/>
              <a:t>联系</a:t>
            </a:r>
            <a:r>
              <a:rPr lang="zh-CN" altLang="en-US" dirty="0" smtClean="0"/>
              <a:t>是否可有属性？</a:t>
            </a:r>
            <a:endParaRPr lang="en-US" altLang="zh-CN" dirty="0" smtClean="0"/>
          </a:p>
        </p:txBody>
      </p:sp>
      <p:grpSp>
        <p:nvGrpSpPr>
          <p:cNvPr id="55" name="组合 54"/>
          <p:cNvGrpSpPr/>
          <p:nvPr/>
        </p:nvGrpSpPr>
        <p:grpSpPr>
          <a:xfrm>
            <a:off x="1994857" y="3810279"/>
            <a:ext cx="6105535" cy="695755"/>
            <a:chOff x="1562810" y="3182368"/>
            <a:chExt cx="7385765" cy="1041087"/>
          </a:xfrm>
        </p:grpSpPr>
        <p:sp>
          <p:nvSpPr>
            <p:cNvPr id="56" name="TextBox 55"/>
            <p:cNvSpPr txBox="1"/>
            <p:nvPr/>
          </p:nvSpPr>
          <p:spPr>
            <a:xfrm>
              <a:off x="1792966" y="3550217"/>
              <a:ext cx="864096" cy="506592"/>
            </a:xfrm>
            <a:prstGeom prst="rect">
              <a:avLst/>
            </a:prstGeom>
            <a:noFill/>
            <a:ln w="22225">
              <a:noFill/>
            </a:ln>
          </p:spPr>
          <p:txBody>
            <a:bodyPr wrap="square" rtlCol="0">
              <a:spAutoFit/>
            </a:bodyPr>
            <a:lstStyle/>
            <a:p>
              <a:r>
                <a:rPr lang="zh-CN" altLang="en-US" sz="1600" dirty="0" smtClean="0"/>
                <a:t>学号</a:t>
              </a:r>
              <a:endParaRPr lang="zh-CN" altLang="en-US" sz="1600" dirty="0"/>
            </a:p>
          </p:txBody>
        </p:sp>
        <p:sp>
          <p:nvSpPr>
            <p:cNvPr id="57" name="TextBox 56"/>
            <p:cNvSpPr txBox="1"/>
            <p:nvPr/>
          </p:nvSpPr>
          <p:spPr>
            <a:xfrm>
              <a:off x="3380705" y="3518067"/>
              <a:ext cx="864096" cy="506592"/>
            </a:xfrm>
            <a:prstGeom prst="rect">
              <a:avLst/>
            </a:prstGeom>
            <a:noFill/>
            <a:ln w="22225">
              <a:noFill/>
            </a:ln>
          </p:spPr>
          <p:txBody>
            <a:bodyPr wrap="square" rtlCol="0">
              <a:spAutoFit/>
            </a:bodyPr>
            <a:lstStyle/>
            <a:p>
              <a:r>
                <a:rPr lang="zh-CN" altLang="en-US" sz="1600" dirty="0" smtClean="0"/>
                <a:t>姓名   </a:t>
              </a:r>
              <a:endParaRPr lang="zh-CN" altLang="en-US" sz="1600" dirty="0"/>
            </a:p>
          </p:txBody>
        </p:sp>
        <p:sp>
          <p:nvSpPr>
            <p:cNvPr id="58" name="TextBox 57"/>
            <p:cNvSpPr txBox="1"/>
            <p:nvPr/>
          </p:nvSpPr>
          <p:spPr>
            <a:xfrm>
              <a:off x="4854549" y="3518067"/>
              <a:ext cx="864096" cy="506592"/>
            </a:xfrm>
            <a:prstGeom prst="rect">
              <a:avLst/>
            </a:prstGeom>
            <a:noFill/>
            <a:ln w="22225">
              <a:noFill/>
            </a:ln>
          </p:spPr>
          <p:txBody>
            <a:bodyPr wrap="square" rtlCol="0">
              <a:spAutoFit/>
            </a:bodyPr>
            <a:lstStyle/>
            <a:p>
              <a:r>
                <a:rPr lang="zh-CN" altLang="en-US" sz="1600" dirty="0" smtClean="0"/>
                <a:t>性别   </a:t>
              </a:r>
              <a:endParaRPr lang="zh-CN" altLang="en-US" sz="1600" dirty="0"/>
            </a:p>
          </p:txBody>
        </p:sp>
        <p:sp>
          <p:nvSpPr>
            <p:cNvPr id="59" name="椭圆 58"/>
            <p:cNvSpPr/>
            <p:nvPr/>
          </p:nvSpPr>
          <p:spPr>
            <a:xfrm>
              <a:off x="1562810"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134478"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01279"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flipV="1">
              <a:off x="2360646" y="3182368"/>
              <a:ext cx="1093242" cy="34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60" idx="0"/>
            </p:cNvCxnSpPr>
            <p:nvPr/>
          </p:nvCxnSpPr>
          <p:spPr>
            <a:xfrm flipV="1">
              <a:off x="3710543" y="3182368"/>
              <a:ext cx="0" cy="34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1" idx="1"/>
            </p:cNvCxnSpPr>
            <p:nvPr/>
          </p:nvCxnSpPr>
          <p:spPr>
            <a:xfrm flipH="1" flipV="1">
              <a:off x="4157695" y="3182371"/>
              <a:ext cx="612310" cy="4237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489580" y="3625815"/>
              <a:ext cx="1178769" cy="506592"/>
            </a:xfrm>
            <a:prstGeom prst="rect">
              <a:avLst/>
            </a:prstGeom>
            <a:noFill/>
            <a:ln w="22225">
              <a:noFill/>
            </a:ln>
          </p:spPr>
          <p:txBody>
            <a:bodyPr wrap="square" rtlCol="0">
              <a:spAutoFit/>
            </a:bodyPr>
            <a:lstStyle/>
            <a:p>
              <a:pPr algn="ctr"/>
              <a:r>
                <a:rPr lang="zh-CN" altLang="en-US" sz="1600" dirty="0" smtClean="0"/>
                <a:t>课程号   </a:t>
              </a:r>
              <a:endParaRPr lang="zh-CN" altLang="en-US" sz="1600" dirty="0"/>
            </a:p>
          </p:txBody>
        </p:sp>
        <p:sp>
          <p:nvSpPr>
            <p:cNvPr id="66" name="TextBox 65"/>
            <p:cNvSpPr txBox="1"/>
            <p:nvPr/>
          </p:nvSpPr>
          <p:spPr>
            <a:xfrm>
              <a:off x="8084479" y="3657965"/>
              <a:ext cx="864096" cy="506592"/>
            </a:xfrm>
            <a:prstGeom prst="rect">
              <a:avLst/>
            </a:prstGeom>
            <a:noFill/>
            <a:ln w="22225">
              <a:noFill/>
            </a:ln>
          </p:spPr>
          <p:txBody>
            <a:bodyPr wrap="square" rtlCol="0">
              <a:spAutoFit/>
            </a:bodyPr>
            <a:lstStyle/>
            <a:p>
              <a:r>
                <a:rPr lang="zh-CN" altLang="en-US" sz="1600" dirty="0"/>
                <a:t>学分</a:t>
              </a:r>
              <a:r>
                <a:rPr lang="zh-CN" altLang="en-US" sz="1600" dirty="0" smtClean="0"/>
                <a:t>   </a:t>
              </a:r>
              <a:endParaRPr lang="zh-CN" altLang="en-US" sz="1600" dirty="0"/>
            </a:p>
          </p:txBody>
        </p:sp>
        <p:sp>
          <p:nvSpPr>
            <p:cNvPr id="67" name="椭圆 66"/>
            <p:cNvSpPr/>
            <p:nvPr/>
          </p:nvSpPr>
          <p:spPr>
            <a:xfrm>
              <a:off x="6489579" y="3678748"/>
              <a:ext cx="1106761" cy="4570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8" name="椭圆 67"/>
            <p:cNvSpPr/>
            <p:nvPr/>
          </p:nvSpPr>
          <p:spPr>
            <a:xfrm>
              <a:off x="7956380" y="3678748"/>
              <a:ext cx="864096"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p:cNvCxnSpPr>
              <a:stCxn id="67" idx="0"/>
            </p:cNvCxnSpPr>
            <p:nvPr/>
          </p:nvCxnSpPr>
          <p:spPr>
            <a:xfrm flipV="1">
              <a:off x="7042960" y="3228426"/>
              <a:ext cx="625388" cy="450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6" idx="0"/>
              <a:endCxn id="73" idx="2"/>
            </p:cNvCxnSpPr>
            <p:nvPr/>
          </p:nvCxnSpPr>
          <p:spPr>
            <a:xfrm flipH="1" flipV="1">
              <a:off x="7852126" y="3182371"/>
              <a:ext cx="664401" cy="4755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558140" y="3395737"/>
            <a:ext cx="3993017" cy="414544"/>
            <a:chOff x="3126093" y="2787161"/>
            <a:chExt cx="4830284" cy="620299"/>
          </a:xfrm>
        </p:grpSpPr>
        <p:sp>
          <p:nvSpPr>
            <p:cNvPr id="72" name="TextBox 71"/>
            <p:cNvSpPr txBox="1"/>
            <p:nvPr/>
          </p:nvSpPr>
          <p:spPr>
            <a:xfrm>
              <a:off x="3126093" y="2900868"/>
              <a:ext cx="864096" cy="506592"/>
            </a:xfrm>
            <a:prstGeom prst="rect">
              <a:avLst/>
            </a:prstGeom>
            <a:noFill/>
            <a:ln w="22225">
              <a:solidFill>
                <a:schemeClr val="tx1"/>
              </a:solidFill>
            </a:ln>
          </p:spPr>
          <p:txBody>
            <a:bodyPr wrap="square" rtlCol="0">
              <a:spAutoFit/>
            </a:bodyPr>
            <a:lstStyle/>
            <a:p>
              <a:r>
                <a:rPr lang="zh-CN" altLang="en-US" sz="1600" dirty="0" smtClean="0"/>
                <a:t>学生</a:t>
              </a:r>
              <a:endParaRPr lang="zh-CN" altLang="en-US" sz="1600" dirty="0"/>
            </a:p>
          </p:txBody>
        </p:sp>
        <p:sp>
          <p:nvSpPr>
            <p:cNvPr id="73" name="TextBox 72"/>
            <p:cNvSpPr txBox="1"/>
            <p:nvPr/>
          </p:nvSpPr>
          <p:spPr>
            <a:xfrm>
              <a:off x="7092281" y="2900868"/>
              <a:ext cx="864096" cy="506592"/>
            </a:xfrm>
            <a:prstGeom prst="rect">
              <a:avLst/>
            </a:prstGeom>
            <a:noFill/>
            <a:ln w="22225">
              <a:solidFill>
                <a:schemeClr val="tx1"/>
              </a:solidFill>
            </a:ln>
          </p:spPr>
          <p:txBody>
            <a:bodyPr wrap="square" rtlCol="0">
              <a:spAutoFit/>
            </a:bodyPr>
            <a:lstStyle/>
            <a:p>
              <a:pPr algn="ctr"/>
              <a:r>
                <a:rPr lang="zh-CN" altLang="en-US" sz="1600" dirty="0" smtClean="0"/>
                <a:t>课程</a:t>
              </a:r>
              <a:endParaRPr lang="zh-CN" altLang="en-US" dirty="0"/>
            </a:p>
          </p:txBody>
        </p:sp>
        <p:cxnSp>
          <p:nvCxnSpPr>
            <p:cNvPr id="74" name="直接连接符 73"/>
            <p:cNvCxnSpPr/>
            <p:nvPr/>
          </p:nvCxnSpPr>
          <p:spPr>
            <a:xfrm flipH="1">
              <a:off x="3990189" y="3076574"/>
              <a:ext cx="77981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endCxn id="99" idx="3"/>
            </p:cNvCxnSpPr>
            <p:nvPr/>
          </p:nvCxnSpPr>
          <p:spPr>
            <a:xfrm flipH="1" flipV="1">
              <a:off x="5848097" y="3068726"/>
              <a:ext cx="1244184" cy="78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菱形 98"/>
            <p:cNvSpPr/>
            <p:nvPr/>
          </p:nvSpPr>
          <p:spPr>
            <a:xfrm>
              <a:off x="4794616" y="2816699"/>
              <a:ext cx="1053480" cy="50405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99"/>
            <p:cNvSpPr txBox="1"/>
            <p:nvPr/>
          </p:nvSpPr>
          <p:spPr>
            <a:xfrm>
              <a:off x="4995240" y="2787161"/>
              <a:ext cx="825255" cy="506591"/>
            </a:xfrm>
            <a:prstGeom prst="rect">
              <a:avLst/>
            </a:prstGeom>
            <a:noFill/>
          </p:spPr>
          <p:txBody>
            <a:bodyPr wrap="square" rtlCol="0">
              <a:spAutoFit/>
            </a:bodyPr>
            <a:lstStyle/>
            <a:p>
              <a:r>
                <a:rPr lang="zh-CN" altLang="en-US" sz="1600" dirty="0" smtClean="0"/>
                <a:t>选修</a:t>
              </a:r>
              <a:endParaRPr lang="zh-CN" altLang="en-US" sz="1600" dirty="0"/>
            </a:p>
          </p:txBody>
        </p:sp>
      </p:grpSp>
      <p:sp>
        <p:nvSpPr>
          <p:cNvPr id="101" name="TextBox 100"/>
          <p:cNvSpPr txBox="1"/>
          <p:nvPr/>
        </p:nvSpPr>
        <p:spPr>
          <a:xfrm>
            <a:off x="4355974" y="3230812"/>
            <a:ext cx="360040" cy="369332"/>
          </a:xfrm>
          <a:prstGeom prst="rect">
            <a:avLst/>
          </a:prstGeom>
          <a:noFill/>
        </p:spPr>
        <p:txBody>
          <a:bodyPr wrap="square" rtlCol="0">
            <a:spAutoFit/>
          </a:bodyPr>
          <a:lstStyle/>
          <a:p>
            <a:r>
              <a:rPr lang="en-US" altLang="zh-CN" dirty="0"/>
              <a:t>m</a:t>
            </a:r>
            <a:endParaRPr lang="zh-CN" altLang="en-US" dirty="0"/>
          </a:p>
        </p:txBody>
      </p:sp>
      <p:sp>
        <p:nvSpPr>
          <p:cNvPr id="102" name="TextBox 101"/>
          <p:cNvSpPr txBox="1"/>
          <p:nvPr/>
        </p:nvSpPr>
        <p:spPr>
          <a:xfrm>
            <a:off x="6073033" y="3219822"/>
            <a:ext cx="360040" cy="369332"/>
          </a:xfrm>
          <a:prstGeom prst="rect">
            <a:avLst/>
          </a:prstGeom>
          <a:noFill/>
        </p:spPr>
        <p:txBody>
          <a:bodyPr wrap="square" rtlCol="0">
            <a:spAutoFit/>
          </a:bodyPr>
          <a:lstStyle/>
          <a:p>
            <a:r>
              <a:rPr lang="en-US" altLang="zh-CN" dirty="0"/>
              <a:t>n</a:t>
            </a:r>
            <a:endParaRPr lang="zh-CN" altLang="en-US" dirty="0"/>
          </a:p>
        </p:txBody>
      </p:sp>
      <p:grpSp>
        <p:nvGrpSpPr>
          <p:cNvPr id="106" name="组合 105"/>
          <p:cNvGrpSpPr/>
          <p:nvPr/>
        </p:nvGrpSpPr>
        <p:grpSpPr>
          <a:xfrm>
            <a:off x="2663788" y="1851670"/>
            <a:ext cx="5940660" cy="576064"/>
            <a:chOff x="2733716" y="3203853"/>
            <a:chExt cx="5940660" cy="576064"/>
          </a:xfrm>
        </p:grpSpPr>
        <p:sp>
          <p:nvSpPr>
            <p:cNvPr id="107" name="矩形标注 106"/>
            <p:cNvSpPr/>
            <p:nvPr/>
          </p:nvSpPr>
          <p:spPr>
            <a:xfrm>
              <a:off x="3102060" y="3203853"/>
              <a:ext cx="5203972" cy="576064"/>
            </a:xfrm>
            <a:prstGeom prst="wedgeRectCallout">
              <a:avLst>
                <a:gd name="adj1" fmla="val -51204"/>
                <a:gd name="adj2" fmla="val -83533"/>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8" name="TextBox 107"/>
            <p:cNvSpPr txBox="1"/>
            <p:nvPr/>
          </p:nvSpPr>
          <p:spPr>
            <a:xfrm>
              <a:off x="2733716" y="3291830"/>
              <a:ext cx="5940660" cy="400110"/>
            </a:xfrm>
            <a:prstGeom prst="rect">
              <a:avLst/>
            </a:prstGeom>
            <a:noFill/>
          </p:spPr>
          <p:txBody>
            <a:bodyPr wrap="square" rtlCol="0">
              <a:spAutoFit/>
            </a:bodyPr>
            <a:lstStyle/>
            <a:p>
              <a:pPr algn="ctr"/>
              <a:r>
                <a:rPr lang="en-US" altLang="zh-CN" sz="2000" b="1" dirty="0" smtClean="0">
                  <a:latin typeface="幼圆" pitchFamily="49" charset="-122"/>
                  <a:ea typeface="幼圆" pitchFamily="49" charset="-122"/>
                </a:rPr>
                <a:t>20150023,18</a:t>
              </a:r>
              <a:r>
                <a:rPr lang="zh-CN" altLang="en-US" sz="2000" b="1" dirty="0" smtClean="0">
                  <a:latin typeface="幼圆" pitchFamily="49" charset="-122"/>
                  <a:ea typeface="幼圆" pitchFamily="49" charset="-122"/>
                </a:rPr>
                <a:t>，男，</a:t>
              </a:r>
              <a:r>
                <a:rPr lang="en-US" altLang="zh-CN" sz="2000" b="1" dirty="0">
                  <a:latin typeface="幼圆" pitchFamily="49" charset="-122"/>
                  <a:ea typeface="幼圆" pitchFamily="49" charset="-122"/>
                </a:rPr>
                <a:t>9</a:t>
              </a:r>
              <a:r>
                <a:rPr lang="en-US" altLang="zh-CN" sz="2000" b="1" dirty="0" smtClean="0">
                  <a:latin typeface="幼圆" pitchFamily="49" charset="-122"/>
                  <a:ea typeface="幼圆" pitchFamily="49" charset="-122"/>
                </a:rPr>
                <a:t>5</a:t>
              </a:r>
              <a:r>
                <a:rPr lang="zh-CN" altLang="en-US" sz="2000" b="1" dirty="0" smtClean="0">
                  <a:latin typeface="幼圆" pitchFamily="49" charset="-122"/>
                  <a:ea typeface="幼圆" pitchFamily="49" charset="-122"/>
                </a:rPr>
                <a:t>，数据库，</a:t>
              </a:r>
              <a:r>
                <a:rPr lang="en-US" altLang="zh-CN" sz="2000" b="1" dirty="0" smtClean="0">
                  <a:latin typeface="幼圆" pitchFamily="49" charset="-122"/>
                  <a:ea typeface="幼圆" pitchFamily="49" charset="-122"/>
                </a:rPr>
                <a:t>cx25, 4</a:t>
              </a: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grpSp>
      <p:grpSp>
        <p:nvGrpSpPr>
          <p:cNvPr id="11" name="组合 10"/>
          <p:cNvGrpSpPr/>
          <p:nvPr/>
        </p:nvGrpSpPr>
        <p:grpSpPr>
          <a:xfrm>
            <a:off x="4917099" y="2778482"/>
            <a:ext cx="891220" cy="636996"/>
            <a:chOff x="4917099" y="2778482"/>
            <a:chExt cx="891220" cy="636996"/>
          </a:xfrm>
        </p:grpSpPr>
        <p:sp>
          <p:nvSpPr>
            <p:cNvPr id="7" name="椭圆 6"/>
            <p:cNvSpPr/>
            <p:nvPr/>
          </p:nvSpPr>
          <p:spPr>
            <a:xfrm>
              <a:off x="49170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076056" y="2778482"/>
              <a:ext cx="646331" cy="369332"/>
            </a:xfrm>
            <a:prstGeom prst="rect">
              <a:avLst/>
            </a:prstGeom>
            <a:noFill/>
          </p:spPr>
          <p:txBody>
            <a:bodyPr wrap="none" rtlCol="0">
              <a:spAutoFit/>
            </a:bodyPr>
            <a:lstStyle/>
            <a:p>
              <a:r>
                <a:rPr lang="zh-CN" altLang="en-US" dirty="0" smtClean="0"/>
                <a:t>成绩</a:t>
              </a:r>
              <a:endParaRPr lang="zh-CN" altLang="en-US" dirty="0"/>
            </a:p>
          </p:txBody>
        </p:sp>
        <p:cxnSp>
          <p:nvCxnSpPr>
            <p:cNvPr id="10" name="直接连接符 9"/>
            <p:cNvCxnSpPr>
              <a:stCxn id="7" idx="4"/>
              <a:endCxn id="99" idx="0"/>
            </p:cNvCxnSpPr>
            <p:nvPr/>
          </p:nvCxnSpPr>
          <p:spPr>
            <a:xfrm>
              <a:off x="5362709" y="3147814"/>
              <a:ext cx="10174" cy="2676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1292402" y="195486"/>
            <a:ext cx="1983454" cy="584775"/>
          </a:xfrm>
          <a:prstGeom prst="rect">
            <a:avLst/>
          </a:prstGeom>
          <a:noFill/>
        </p:spPr>
        <p:txBody>
          <a:bodyPr wrap="square" rtlCol="0">
            <a:spAutoFit/>
          </a:bodyPr>
          <a:lstStyle/>
          <a:p>
            <a:r>
              <a:rPr lang="en-US" altLang="zh-CN" sz="3200" b="1" dirty="0" smtClean="0">
                <a:latin typeface="+mn-ea"/>
                <a:ea typeface="+mn-ea"/>
              </a:rPr>
              <a:t>E-R </a:t>
            </a:r>
            <a:r>
              <a:rPr lang="zh-CN" altLang="en-US" sz="3200" b="1" dirty="0" smtClean="0">
                <a:latin typeface="+mn-ea"/>
                <a:ea typeface="+mn-ea"/>
              </a:rPr>
              <a:t>模型</a:t>
            </a:r>
            <a:endParaRPr lang="zh-CN" altLang="en-US" sz="3200" b="1" dirty="0">
              <a:latin typeface="+mn-ea"/>
              <a:ea typeface="+mn-ea"/>
            </a:endParaRPr>
          </a:p>
        </p:txBody>
      </p:sp>
      <p:sp>
        <p:nvSpPr>
          <p:cNvPr id="42" name="椭圆 41"/>
          <p:cNvSpPr/>
          <p:nvPr/>
        </p:nvSpPr>
        <p:spPr>
          <a:xfrm>
            <a:off x="468105" y="212490"/>
            <a:ext cx="501845"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Tree>
    <p:extLst>
      <p:ext uri="{BB962C8B-B14F-4D97-AF65-F5344CB8AC3E}">
        <p14:creationId xmlns:p14="http://schemas.microsoft.com/office/powerpoint/2010/main" val="18074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3648" y="1390005"/>
            <a:ext cx="5040560" cy="461665"/>
          </a:xfrm>
          <a:prstGeom prst="rect">
            <a:avLst/>
          </a:prstGeom>
          <a:noFill/>
        </p:spPr>
        <p:txBody>
          <a:bodyPr wrap="square" rtlCol="0">
            <a:spAutoFit/>
          </a:bodyPr>
          <a:lstStyle/>
          <a:p>
            <a:r>
              <a:rPr lang="en-US" altLang="zh-CN" sz="2400" dirty="0" smtClean="0">
                <a:latin typeface="幼圆" pitchFamily="49" charset="-122"/>
                <a:ea typeface="幼圆" pitchFamily="49" charset="-122"/>
              </a:rPr>
              <a:t>1. ISA</a:t>
            </a:r>
            <a:r>
              <a:rPr lang="zh-CN" altLang="en-US" sz="2400" dirty="0" smtClean="0">
                <a:latin typeface="幼圆" pitchFamily="49" charset="-122"/>
                <a:ea typeface="幼圆" pitchFamily="49" charset="-122"/>
              </a:rPr>
              <a:t>联系：父类与子类的联系</a:t>
            </a:r>
            <a:endParaRPr lang="en-US" altLang="zh-CN" sz="2400" dirty="0" smtClean="0">
              <a:latin typeface="幼圆" pitchFamily="49" charset="-122"/>
              <a:ea typeface="幼圆" pitchFamily="49" charset="-122"/>
            </a:endParaRPr>
          </a:p>
        </p:txBody>
      </p:sp>
      <p:sp>
        <p:nvSpPr>
          <p:cNvPr id="6" name="矩形 5"/>
          <p:cNvSpPr/>
          <p:nvPr/>
        </p:nvSpPr>
        <p:spPr>
          <a:xfrm>
            <a:off x="4067944" y="1995686"/>
            <a:ext cx="108012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mj-ea"/>
                <a:ea typeface="+mj-ea"/>
              </a:rPr>
              <a:t>学    生</a:t>
            </a:r>
            <a:endParaRPr lang="zh-CN" altLang="en-US" dirty="0">
              <a:solidFill>
                <a:schemeClr val="tx1"/>
              </a:solidFill>
              <a:latin typeface="+mj-ea"/>
              <a:ea typeface="+mj-ea"/>
            </a:endParaRPr>
          </a:p>
        </p:txBody>
      </p:sp>
      <p:cxnSp>
        <p:nvCxnSpPr>
          <p:cNvPr id="8" name="直接连接符 7"/>
          <p:cNvCxnSpPr>
            <a:stCxn id="6" idx="2"/>
          </p:cNvCxnSpPr>
          <p:nvPr/>
        </p:nvCxnSpPr>
        <p:spPr>
          <a:xfrm>
            <a:off x="4608004" y="2499742"/>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a:off x="4229962" y="2859782"/>
            <a:ext cx="756084" cy="57606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27784" y="3939902"/>
            <a:ext cx="108012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j-ea"/>
                <a:ea typeface="+mj-ea"/>
              </a:rPr>
              <a:t>研究生</a:t>
            </a:r>
          </a:p>
        </p:txBody>
      </p:sp>
      <p:sp>
        <p:nvSpPr>
          <p:cNvPr id="11" name="矩形 10"/>
          <p:cNvSpPr/>
          <p:nvPr/>
        </p:nvSpPr>
        <p:spPr>
          <a:xfrm>
            <a:off x="5580112" y="3938448"/>
            <a:ext cx="108012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j-ea"/>
                <a:ea typeface="+mj-ea"/>
              </a:rPr>
              <a:t>本科</a:t>
            </a:r>
            <a:r>
              <a:rPr lang="zh-CN" altLang="en-US" dirty="0" smtClean="0">
                <a:solidFill>
                  <a:schemeClr val="tx1"/>
                </a:solidFill>
                <a:latin typeface="+mj-ea"/>
                <a:ea typeface="+mj-ea"/>
              </a:rPr>
              <a:t>生</a:t>
            </a:r>
            <a:endParaRPr lang="zh-CN" altLang="en-US" dirty="0">
              <a:solidFill>
                <a:schemeClr val="tx1"/>
              </a:solidFill>
              <a:latin typeface="+mj-ea"/>
              <a:ea typeface="+mj-ea"/>
            </a:endParaRPr>
          </a:p>
        </p:txBody>
      </p:sp>
      <p:cxnSp>
        <p:nvCxnSpPr>
          <p:cNvPr id="13" name="直接连接符 12"/>
          <p:cNvCxnSpPr>
            <a:endCxn id="10" idx="3"/>
          </p:cNvCxnSpPr>
          <p:nvPr/>
        </p:nvCxnSpPr>
        <p:spPr>
          <a:xfrm flipH="1">
            <a:off x="3707904" y="3435846"/>
            <a:ext cx="648072" cy="7560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60032" y="3435846"/>
            <a:ext cx="720080" cy="864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187624" y="3363838"/>
            <a:ext cx="1080120"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幼圆" pitchFamily="49" charset="-122"/>
                <a:ea typeface="幼圆" pitchFamily="49" charset="-122"/>
              </a:rPr>
              <a:t>导师姓名</a:t>
            </a:r>
            <a:endParaRPr lang="zh-CN" altLang="en-US" dirty="0">
              <a:solidFill>
                <a:schemeClr val="tx1"/>
              </a:solidFill>
              <a:latin typeface="幼圆" pitchFamily="49" charset="-122"/>
              <a:ea typeface="幼圆" pitchFamily="49" charset="-122"/>
            </a:endParaRPr>
          </a:p>
        </p:txBody>
      </p:sp>
      <p:sp>
        <p:nvSpPr>
          <p:cNvPr id="19" name="椭圆 18"/>
          <p:cNvSpPr/>
          <p:nvPr/>
        </p:nvSpPr>
        <p:spPr>
          <a:xfrm>
            <a:off x="1187624" y="4227934"/>
            <a:ext cx="1080120"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幼圆" pitchFamily="49" charset="-122"/>
                <a:ea typeface="幼圆" pitchFamily="49" charset="-122"/>
              </a:rPr>
              <a:t>研究方向</a:t>
            </a:r>
            <a:endParaRPr lang="zh-CN" altLang="en-US" dirty="0">
              <a:solidFill>
                <a:schemeClr val="tx1"/>
              </a:solidFill>
              <a:latin typeface="幼圆" pitchFamily="49" charset="-122"/>
              <a:ea typeface="幼圆" pitchFamily="49" charset="-122"/>
            </a:endParaRPr>
          </a:p>
        </p:txBody>
      </p:sp>
      <p:cxnSp>
        <p:nvCxnSpPr>
          <p:cNvPr id="20" name="直接连接符 19"/>
          <p:cNvCxnSpPr>
            <a:stCxn id="10" idx="1"/>
            <a:endCxn id="18" idx="6"/>
          </p:cNvCxnSpPr>
          <p:nvPr/>
        </p:nvCxnSpPr>
        <p:spPr>
          <a:xfrm flipH="1" flipV="1">
            <a:off x="2267744" y="3687874"/>
            <a:ext cx="360040" cy="5040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2236101" y="4299942"/>
            <a:ext cx="391683" cy="339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乘号 24"/>
          <p:cNvSpPr/>
          <p:nvPr/>
        </p:nvSpPr>
        <p:spPr>
          <a:xfrm>
            <a:off x="4499992" y="3147814"/>
            <a:ext cx="216024" cy="216024"/>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932040" y="2922498"/>
            <a:ext cx="1296144" cy="369332"/>
          </a:xfrm>
          <a:prstGeom prst="rect">
            <a:avLst/>
          </a:prstGeom>
          <a:noFill/>
        </p:spPr>
        <p:txBody>
          <a:bodyPr wrap="square" rtlCol="0">
            <a:spAutoFit/>
          </a:bodyPr>
          <a:lstStyle/>
          <a:p>
            <a:r>
              <a:rPr lang="zh-CN" altLang="en-US" dirty="0" smtClean="0">
                <a:latin typeface="幼圆" pitchFamily="49" charset="-122"/>
                <a:ea typeface="幼圆" pitchFamily="49" charset="-122"/>
              </a:rPr>
              <a:t>分类属性</a:t>
            </a:r>
            <a:endParaRPr lang="zh-CN" altLang="en-US" dirty="0">
              <a:latin typeface="幼圆" pitchFamily="49" charset="-122"/>
              <a:ea typeface="幼圆" pitchFamily="49" charset="-122"/>
            </a:endParaRPr>
          </a:p>
        </p:txBody>
      </p:sp>
      <p:sp>
        <p:nvSpPr>
          <p:cNvPr id="27" name="TextBox 26"/>
          <p:cNvSpPr txBox="1"/>
          <p:nvPr/>
        </p:nvSpPr>
        <p:spPr>
          <a:xfrm>
            <a:off x="1292402" y="195486"/>
            <a:ext cx="1983454" cy="584775"/>
          </a:xfrm>
          <a:prstGeom prst="rect">
            <a:avLst/>
          </a:prstGeom>
          <a:noFill/>
        </p:spPr>
        <p:txBody>
          <a:bodyPr wrap="square" rtlCol="0">
            <a:spAutoFit/>
          </a:bodyPr>
          <a:lstStyle/>
          <a:p>
            <a:r>
              <a:rPr lang="en-US" altLang="zh-CN" sz="3200" b="1" dirty="0" smtClean="0">
                <a:latin typeface="+mn-ea"/>
                <a:ea typeface="+mn-ea"/>
              </a:rPr>
              <a:t>E-R </a:t>
            </a:r>
            <a:r>
              <a:rPr lang="zh-CN" altLang="en-US" sz="3200" b="1" dirty="0" smtClean="0">
                <a:latin typeface="+mn-ea"/>
                <a:ea typeface="+mn-ea"/>
              </a:rPr>
              <a:t>模型</a:t>
            </a:r>
            <a:endParaRPr lang="zh-CN" altLang="en-US" sz="3200" b="1" dirty="0">
              <a:latin typeface="+mn-ea"/>
              <a:ea typeface="+mn-ea"/>
            </a:endParaRPr>
          </a:p>
        </p:txBody>
      </p:sp>
      <p:sp>
        <p:nvSpPr>
          <p:cNvPr id="28" name="椭圆 27"/>
          <p:cNvSpPr/>
          <p:nvPr/>
        </p:nvSpPr>
        <p:spPr>
          <a:xfrm>
            <a:off x="468105" y="212490"/>
            <a:ext cx="501845"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Tree>
    <p:extLst>
      <p:ext uri="{BB962C8B-B14F-4D97-AF65-F5344CB8AC3E}">
        <p14:creationId xmlns:p14="http://schemas.microsoft.com/office/powerpoint/2010/main" val="5289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3848" y="1059582"/>
            <a:ext cx="5940152" cy="1200329"/>
          </a:xfrm>
          <a:prstGeom prst="rect">
            <a:avLst/>
          </a:prstGeom>
          <a:noFill/>
        </p:spPr>
        <p:txBody>
          <a:bodyPr wrap="square" rtlCol="0">
            <a:spAutoFit/>
          </a:bodyPr>
          <a:lstStyle/>
          <a:p>
            <a:pPr>
              <a:lnSpc>
                <a:spcPct val="150000"/>
              </a:lnSpc>
            </a:pPr>
            <a:r>
              <a:rPr lang="en-US" altLang="zh-CN" sz="2400" dirty="0">
                <a:latin typeface="幼圆" pitchFamily="49" charset="-122"/>
                <a:ea typeface="幼圆" pitchFamily="49" charset="-122"/>
              </a:rPr>
              <a:t>2</a:t>
            </a:r>
            <a:r>
              <a:rPr lang="en-US" altLang="zh-CN" sz="2400" dirty="0" smtClean="0">
                <a:latin typeface="幼圆" pitchFamily="49" charset="-122"/>
                <a:ea typeface="幼圆" pitchFamily="49" charset="-122"/>
              </a:rPr>
              <a:t>.Part-of</a:t>
            </a:r>
            <a:r>
              <a:rPr lang="zh-CN" altLang="en-US" sz="2400" dirty="0" smtClean="0">
                <a:latin typeface="幼圆" pitchFamily="49" charset="-122"/>
                <a:ea typeface="幼圆" pitchFamily="49" charset="-122"/>
              </a:rPr>
              <a:t>联系：表示某个实体型是另外实 </a:t>
            </a:r>
            <a:endParaRPr lang="en-US" altLang="zh-CN" sz="2400" dirty="0" smtClean="0">
              <a:latin typeface="幼圆" pitchFamily="49" charset="-122"/>
              <a:ea typeface="幼圆" pitchFamily="49" charset="-122"/>
            </a:endParaRPr>
          </a:p>
          <a:p>
            <a:pPr>
              <a:lnSpc>
                <a:spcPct val="150000"/>
              </a:lnSpc>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体型的一个部分</a:t>
            </a:r>
            <a:endParaRPr lang="en-US" altLang="zh-CN" sz="2400" dirty="0" smtClean="0">
              <a:latin typeface="幼圆" pitchFamily="49" charset="-122"/>
              <a:ea typeface="幼圆" pitchFamily="49" charset="-122"/>
            </a:endParaRPr>
          </a:p>
        </p:txBody>
      </p:sp>
      <p:sp>
        <p:nvSpPr>
          <p:cNvPr id="6" name="TextBox 5"/>
          <p:cNvSpPr txBox="1"/>
          <p:nvPr/>
        </p:nvSpPr>
        <p:spPr>
          <a:xfrm>
            <a:off x="899592" y="1158917"/>
            <a:ext cx="2556284" cy="461665"/>
          </a:xfrm>
          <a:prstGeom prst="rect">
            <a:avLst/>
          </a:prstGeom>
          <a:noFill/>
        </p:spPr>
        <p:txBody>
          <a:bodyPr wrap="square" rtlCol="0">
            <a:spAutoFit/>
          </a:bodyPr>
          <a:lstStyle/>
          <a:p>
            <a:r>
              <a:rPr lang="zh-CN" altLang="en-US" sz="2400" dirty="0" smtClean="0">
                <a:latin typeface="幼圆" pitchFamily="49" charset="-122"/>
                <a:ea typeface="幼圆" pitchFamily="49" charset="-122"/>
              </a:rPr>
              <a:t>扩展的</a:t>
            </a:r>
            <a:r>
              <a:rPr lang="en-US" altLang="zh-CN" sz="2400" dirty="0" smtClean="0">
                <a:latin typeface="幼圆" pitchFamily="49" charset="-122"/>
                <a:ea typeface="幼圆" pitchFamily="49" charset="-122"/>
              </a:rPr>
              <a:t>E-R</a:t>
            </a:r>
            <a:r>
              <a:rPr lang="zh-CN" altLang="en-US" sz="2400" dirty="0" smtClean="0">
                <a:latin typeface="幼圆" pitchFamily="49" charset="-122"/>
                <a:ea typeface="幼圆" pitchFamily="49" charset="-122"/>
              </a:rPr>
              <a:t>模型：</a:t>
            </a:r>
            <a:endParaRPr lang="en-US" altLang="zh-CN" sz="2400" dirty="0" smtClean="0">
              <a:latin typeface="幼圆" pitchFamily="49" charset="-122"/>
              <a:ea typeface="幼圆" pitchFamily="49" charset="-122"/>
            </a:endParaRPr>
          </a:p>
        </p:txBody>
      </p:sp>
      <p:grpSp>
        <p:nvGrpSpPr>
          <p:cNvPr id="2" name="组合 1"/>
          <p:cNvGrpSpPr/>
          <p:nvPr/>
        </p:nvGrpSpPr>
        <p:grpSpPr>
          <a:xfrm>
            <a:off x="3275856" y="2931790"/>
            <a:ext cx="4464496" cy="657364"/>
            <a:chOff x="3275856" y="2931790"/>
            <a:chExt cx="4464496" cy="657364"/>
          </a:xfrm>
        </p:grpSpPr>
        <p:sp>
          <p:nvSpPr>
            <p:cNvPr id="8" name="TextBox 7"/>
            <p:cNvSpPr txBox="1"/>
            <p:nvPr/>
          </p:nvSpPr>
          <p:spPr>
            <a:xfrm>
              <a:off x="3275856" y="3085098"/>
              <a:ext cx="864096" cy="400110"/>
            </a:xfrm>
            <a:prstGeom prst="rect">
              <a:avLst/>
            </a:prstGeom>
            <a:noFill/>
            <a:ln>
              <a:solidFill>
                <a:schemeClr val="tx1"/>
              </a:solidFill>
            </a:ln>
          </p:spPr>
          <p:txBody>
            <a:bodyPr wrap="square" rtlCol="0">
              <a:spAutoFit/>
            </a:bodyPr>
            <a:lstStyle/>
            <a:p>
              <a:r>
                <a:rPr lang="zh-CN" altLang="en-US" sz="2000" dirty="0" smtClean="0">
                  <a:latin typeface="幼圆" pitchFamily="49" charset="-122"/>
                  <a:ea typeface="幼圆" pitchFamily="49" charset="-122"/>
                </a:rPr>
                <a:t>汽 车</a:t>
              </a:r>
              <a:endParaRPr lang="zh-CN" altLang="en-US" sz="2000" dirty="0">
                <a:latin typeface="幼圆" pitchFamily="49" charset="-122"/>
                <a:ea typeface="幼圆" pitchFamily="49" charset="-122"/>
              </a:endParaRPr>
            </a:p>
          </p:txBody>
        </p:sp>
        <p:sp>
          <p:nvSpPr>
            <p:cNvPr id="9" name="TextBox 8"/>
            <p:cNvSpPr txBox="1"/>
            <p:nvPr/>
          </p:nvSpPr>
          <p:spPr>
            <a:xfrm>
              <a:off x="6876256" y="3085098"/>
              <a:ext cx="864096" cy="400110"/>
            </a:xfrm>
            <a:prstGeom prst="rect">
              <a:avLst/>
            </a:prstGeom>
            <a:noFill/>
            <a:ln>
              <a:solidFill>
                <a:schemeClr val="tx1"/>
              </a:solidFill>
            </a:ln>
          </p:spPr>
          <p:txBody>
            <a:bodyPr wrap="square" rtlCol="0">
              <a:spAutoFit/>
            </a:bodyPr>
            <a:lstStyle/>
            <a:p>
              <a:r>
                <a:rPr lang="zh-CN" altLang="en-US" sz="2000" dirty="0">
                  <a:latin typeface="幼圆" pitchFamily="49" charset="-122"/>
                  <a:ea typeface="幼圆" pitchFamily="49" charset="-122"/>
                </a:rPr>
                <a:t>轮子</a:t>
              </a:r>
            </a:p>
          </p:txBody>
        </p:sp>
        <p:sp>
          <p:nvSpPr>
            <p:cNvPr id="10" name="菱形 9"/>
            <p:cNvSpPr/>
            <p:nvPr/>
          </p:nvSpPr>
          <p:spPr>
            <a:xfrm>
              <a:off x="5076056" y="3013090"/>
              <a:ext cx="936104" cy="57606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拥有</a:t>
              </a:r>
            </a:p>
          </p:txBody>
        </p:sp>
        <p:cxnSp>
          <p:nvCxnSpPr>
            <p:cNvPr id="11" name="直接连接符 10"/>
            <p:cNvCxnSpPr>
              <a:stCxn id="8" idx="3"/>
            </p:cNvCxnSpPr>
            <p:nvPr/>
          </p:nvCxnSpPr>
          <p:spPr>
            <a:xfrm>
              <a:off x="4139952" y="3285153"/>
              <a:ext cx="9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12160" y="3285153"/>
              <a:ext cx="9001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11960" y="2941082"/>
              <a:ext cx="560346" cy="369332"/>
            </a:xfrm>
            <a:prstGeom prst="rect">
              <a:avLst/>
            </a:prstGeom>
            <a:noFill/>
          </p:spPr>
          <p:txBody>
            <a:bodyPr wrap="none" rtlCol="0">
              <a:spAutoFit/>
            </a:bodyPr>
            <a:lstStyle/>
            <a:p>
              <a:r>
                <a:rPr lang="en-US" altLang="zh-CN" dirty="0" smtClean="0"/>
                <a:t>0..1</a:t>
              </a:r>
              <a:endParaRPr lang="zh-CN" altLang="en-US" dirty="0"/>
            </a:p>
          </p:txBody>
        </p:sp>
        <p:sp>
          <p:nvSpPr>
            <p:cNvPr id="14" name="TextBox 13"/>
            <p:cNvSpPr txBox="1"/>
            <p:nvPr/>
          </p:nvSpPr>
          <p:spPr>
            <a:xfrm>
              <a:off x="6084168" y="2931790"/>
              <a:ext cx="569387" cy="369332"/>
            </a:xfrm>
            <a:prstGeom prst="rect">
              <a:avLst/>
            </a:prstGeom>
            <a:noFill/>
          </p:spPr>
          <p:txBody>
            <a:bodyPr wrap="none" rtlCol="0">
              <a:spAutoFit/>
            </a:bodyPr>
            <a:lstStyle/>
            <a:p>
              <a:r>
                <a:rPr lang="en-US" altLang="zh-CN" dirty="0"/>
                <a:t>4</a:t>
              </a:r>
              <a:r>
                <a:rPr lang="en-US" altLang="zh-CN" dirty="0" smtClean="0"/>
                <a:t>..4</a:t>
              </a:r>
              <a:endParaRPr lang="zh-CN" altLang="en-US" dirty="0"/>
            </a:p>
          </p:txBody>
        </p:sp>
      </p:grpSp>
      <p:sp>
        <p:nvSpPr>
          <p:cNvPr id="15" name="TextBox 14"/>
          <p:cNvSpPr txBox="1"/>
          <p:nvPr/>
        </p:nvSpPr>
        <p:spPr>
          <a:xfrm>
            <a:off x="719572" y="3070289"/>
            <a:ext cx="2556284" cy="461665"/>
          </a:xfrm>
          <a:prstGeom prst="rect">
            <a:avLst/>
          </a:prstGeom>
          <a:noFill/>
        </p:spPr>
        <p:txBody>
          <a:bodyPr wrap="square" rtlCol="0">
            <a:spAutoFit/>
          </a:bodyPr>
          <a:lstStyle/>
          <a:p>
            <a:r>
              <a:rPr lang="zh-CN" altLang="en-US" sz="2400" dirty="0" smtClean="0">
                <a:latin typeface="幼圆" pitchFamily="49" charset="-122"/>
                <a:ea typeface="幼圆" pitchFamily="49" charset="-122"/>
              </a:rPr>
              <a:t>非独占式联系：</a:t>
            </a:r>
            <a:endParaRPr lang="en-US" altLang="zh-CN" sz="2400" dirty="0" smtClean="0">
              <a:latin typeface="幼圆" pitchFamily="49" charset="-122"/>
              <a:ea typeface="幼圆" pitchFamily="49" charset="-122"/>
            </a:endParaRPr>
          </a:p>
        </p:txBody>
      </p:sp>
      <p:sp>
        <p:nvSpPr>
          <p:cNvPr id="30" name="TextBox 29"/>
          <p:cNvSpPr txBox="1"/>
          <p:nvPr/>
        </p:nvSpPr>
        <p:spPr>
          <a:xfrm>
            <a:off x="791580" y="3944885"/>
            <a:ext cx="2556284" cy="461665"/>
          </a:xfrm>
          <a:prstGeom prst="rect">
            <a:avLst/>
          </a:prstGeom>
          <a:noFill/>
        </p:spPr>
        <p:txBody>
          <a:bodyPr wrap="square" rtlCol="0">
            <a:spAutoFit/>
          </a:bodyPr>
          <a:lstStyle/>
          <a:p>
            <a:r>
              <a:rPr lang="zh-CN" altLang="en-US" sz="2400" dirty="0" smtClean="0">
                <a:latin typeface="幼圆" pitchFamily="49" charset="-122"/>
                <a:ea typeface="幼圆" pitchFamily="49" charset="-122"/>
              </a:rPr>
              <a:t>独占式联系：</a:t>
            </a:r>
            <a:endParaRPr lang="en-US" altLang="zh-CN" sz="2400" dirty="0" smtClean="0">
              <a:latin typeface="幼圆" pitchFamily="49" charset="-122"/>
              <a:ea typeface="幼圆" pitchFamily="49" charset="-122"/>
            </a:endParaRPr>
          </a:p>
        </p:txBody>
      </p:sp>
      <p:grpSp>
        <p:nvGrpSpPr>
          <p:cNvPr id="7" name="组合 6"/>
          <p:cNvGrpSpPr/>
          <p:nvPr/>
        </p:nvGrpSpPr>
        <p:grpSpPr>
          <a:xfrm>
            <a:off x="3275856" y="3899252"/>
            <a:ext cx="4608512" cy="760730"/>
            <a:chOff x="3275856" y="3899252"/>
            <a:chExt cx="4608512" cy="760730"/>
          </a:xfrm>
        </p:grpSpPr>
        <p:sp>
          <p:nvSpPr>
            <p:cNvPr id="16" name="TextBox 15"/>
            <p:cNvSpPr txBox="1"/>
            <p:nvPr/>
          </p:nvSpPr>
          <p:spPr>
            <a:xfrm>
              <a:off x="3275856" y="4083918"/>
              <a:ext cx="864096" cy="400110"/>
            </a:xfrm>
            <a:prstGeom prst="rect">
              <a:avLst/>
            </a:prstGeom>
            <a:noFill/>
            <a:ln>
              <a:solidFill>
                <a:schemeClr val="tx1"/>
              </a:solidFill>
            </a:ln>
          </p:spPr>
          <p:txBody>
            <a:bodyPr wrap="square" rtlCol="0">
              <a:spAutoFit/>
            </a:bodyPr>
            <a:lstStyle/>
            <a:p>
              <a:r>
                <a:rPr lang="zh-CN" altLang="en-US" sz="2000" dirty="0" smtClean="0">
                  <a:latin typeface="幼圆" pitchFamily="49" charset="-122"/>
                  <a:ea typeface="幼圆" pitchFamily="49" charset="-122"/>
                </a:rPr>
                <a:t>楼 栋</a:t>
              </a:r>
              <a:endParaRPr lang="zh-CN" altLang="en-US" sz="2000" dirty="0">
                <a:latin typeface="幼圆" pitchFamily="49" charset="-122"/>
                <a:ea typeface="幼圆" pitchFamily="49" charset="-122"/>
              </a:endParaRPr>
            </a:p>
          </p:txBody>
        </p:sp>
        <p:sp>
          <p:nvSpPr>
            <p:cNvPr id="17" name="TextBox 16"/>
            <p:cNvSpPr txBox="1"/>
            <p:nvPr/>
          </p:nvSpPr>
          <p:spPr>
            <a:xfrm>
              <a:off x="6948264" y="4083918"/>
              <a:ext cx="864096" cy="400110"/>
            </a:xfrm>
            <a:prstGeom prst="rect">
              <a:avLst/>
            </a:prstGeom>
            <a:noFill/>
            <a:ln w="15875" cmpd="dbl">
              <a:solidFill>
                <a:schemeClr val="tx1"/>
              </a:solidFill>
            </a:ln>
          </p:spPr>
          <p:txBody>
            <a:bodyPr wrap="square" rtlCol="0">
              <a:spAutoFit/>
            </a:bodyPr>
            <a:lstStyle/>
            <a:p>
              <a:r>
                <a:rPr lang="zh-CN" altLang="en-US" sz="2000" dirty="0" smtClean="0">
                  <a:latin typeface="幼圆" pitchFamily="49" charset="-122"/>
                  <a:ea typeface="幼圆" pitchFamily="49" charset="-122"/>
                </a:rPr>
                <a:t>房 间</a:t>
              </a:r>
              <a:endParaRPr lang="zh-CN" altLang="en-US" sz="2000" dirty="0">
                <a:latin typeface="幼圆" pitchFamily="49" charset="-122"/>
                <a:ea typeface="幼圆" pitchFamily="49" charset="-122"/>
              </a:endParaRPr>
            </a:p>
          </p:txBody>
        </p:sp>
        <p:sp>
          <p:nvSpPr>
            <p:cNvPr id="18" name="菱形 17"/>
            <p:cNvSpPr/>
            <p:nvPr/>
          </p:nvSpPr>
          <p:spPr>
            <a:xfrm>
              <a:off x="5076056" y="4011910"/>
              <a:ext cx="936104" cy="57606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拥有</a:t>
              </a:r>
            </a:p>
          </p:txBody>
        </p:sp>
        <p:cxnSp>
          <p:nvCxnSpPr>
            <p:cNvPr id="19" name="直接连接符 18"/>
            <p:cNvCxnSpPr>
              <a:stCxn id="16" idx="3"/>
              <a:endCxn id="25" idx="1"/>
            </p:cNvCxnSpPr>
            <p:nvPr/>
          </p:nvCxnSpPr>
          <p:spPr>
            <a:xfrm>
              <a:off x="4139952" y="4283973"/>
              <a:ext cx="864096" cy="15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8" idx="3"/>
              <a:endCxn id="28" idx="1"/>
            </p:cNvCxnSpPr>
            <p:nvPr/>
          </p:nvCxnSpPr>
          <p:spPr>
            <a:xfrm>
              <a:off x="6012160" y="4299942"/>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菱形 24"/>
            <p:cNvSpPr/>
            <p:nvPr/>
          </p:nvSpPr>
          <p:spPr>
            <a:xfrm>
              <a:off x="5004048" y="3939902"/>
              <a:ext cx="1025860" cy="72008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876256" y="4011910"/>
              <a:ext cx="1008112"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309829" y="3899252"/>
              <a:ext cx="558743" cy="369332"/>
            </a:xfrm>
            <a:prstGeom prst="rect">
              <a:avLst/>
            </a:prstGeom>
            <a:noFill/>
          </p:spPr>
          <p:txBody>
            <a:bodyPr wrap="none" rtlCol="0">
              <a:spAutoFit/>
            </a:bodyPr>
            <a:lstStyle/>
            <a:p>
              <a:r>
                <a:rPr lang="en-US" altLang="zh-CN" dirty="0"/>
                <a:t>1</a:t>
              </a:r>
              <a:r>
                <a:rPr lang="en-US" altLang="zh-CN" dirty="0" smtClean="0"/>
                <a:t>..1</a:t>
              </a:r>
              <a:endParaRPr lang="zh-CN" altLang="en-US" dirty="0"/>
            </a:p>
          </p:txBody>
        </p:sp>
        <p:sp>
          <p:nvSpPr>
            <p:cNvPr id="32" name="TextBox 31"/>
            <p:cNvSpPr txBox="1"/>
            <p:nvPr/>
          </p:nvSpPr>
          <p:spPr>
            <a:xfrm>
              <a:off x="6012160" y="3931178"/>
              <a:ext cx="936104" cy="400110"/>
            </a:xfrm>
            <a:prstGeom prst="rect">
              <a:avLst/>
            </a:prstGeom>
            <a:noFill/>
          </p:spPr>
          <p:txBody>
            <a:bodyPr wrap="square" rtlCol="0">
              <a:spAutoFit/>
            </a:bodyPr>
            <a:lstStyle/>
            <a:p>
              <a:r>
                <a:rPr lang="en-US" altLang="zh-CN" dirty="0" smtClean="0"/>
                <a:t>1..900</a:t>
              </a:r>
              <a:endParaRPr lang="zh-CN" altLang="en-US" dirty="0"/>
            </a:p>
          </p:txBody>
        </p:sp>
      </p:grpSp>
      <p:sp>
        <p:nvSpPr>
          <p:cNvPr id="26" name="TextBox 25"/>
          <p:cNvSpPr txBox="1"/>
          <p:nvPr/>
        </p:nvSpPr>
        <p:spPr>
          <a:xfrm>
            <a:off x="1292402" y="195486"/>
            <a:ext cx="1983454" cy="584775"/>
          </a:xfrm>
          <a:prstGeom prst="rect">
            <a:avLst/>
          </a:prstGeom>
          <a:noFill/>
        </p:spPr>
        <p:txBody>
          <a:bodyPr wrap="square" rtlCol="0">
            <a:spAutoFit/>
          </a:bodyPr>
          <a:lstStyle/>
          <a:p>
            <a:r>
              <a:rPr lang="en-US" altLang="zh-CN" sz="3200" b="1" dirty="0" smtClean="0">
                <a:latin typeface="+mn-ea"/>
                <a:ea typeface="+mn-ea"/>
              </a:rPr>
              <a:t>E-R </a:t>
            </a:r>
            <a:r>
              <a:rPr lang="zh-CN" altLang="en-US" sz="3200" b="1" dirty="0" smtClean="0">
                <a:latin typeface="+mn-ea"/>
                <a:ea typeface="+mn-ea"/>
              </a:rPr>
              <a:t>模型</a:t>
            </a:r>
            <a:endParaRPr lang="zh-CN" altLang="en-US" sz="3200" b="1" dirty="0">
              <a:latin typeface="+mn-ea"/>
              <a:ea typeface="+mn-ea"/>
            </a:endParaRPr>
          </a:p>
        </p:txBody>
      </p:sp>
      <p:sp>
        <p:nvSpPr>
          <p:cNvPr id="27" name="椭圆 26"/>
          <p:cNvSpPr/>
          <p:nvPr/>
        </p:nvSpPr>
        <p:spPr>
          <a:xfrm>
            <a:off x="468105" y="212490"/>
            <a:ext cx="501845"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Tree>
    <p:extLst>
      <p:ext uri="{BB962C8B-B14F-4D97-AF65-F5344CB8AC3E}">
        <p14:creationId xmlns:p14="http://schemas.microsoft.com/office/powerpoint/2010/main" val="318298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1907704" y="1729542"/>
            <a:ext cx="6192688" cy="3074456"/>
            <a:chOff x="1457383" y="-376980"/>
            <a:chExt cx="7491192" cy="4600435"/>
          </a:xfrm>
        </p:grpSpPr>
        <p:sp>
          <p:nvSpPr>
            <p:cNvPr id="76" name="TextBox 75"/>
            <p:cNvSpPr txBox="1"/>
            <p:nvPr/>
          </p:nvSpPr>
          <p:spPr>
            <a:xfrm>
              <a:off x="1792966" y="3550217"/>
              <a:ext cx="864096" cy="506592"/>
            </a:xfrm>
            <a:prstGeom prst="rect">
              <a:avLst/>
            </a:prstGeom>
            <a:noFill/>
            <a:ln w="22225">
              <a:noFill/>
            </a:ln>
          </p:spPr>
          <p:txBody>
            <a:bodyPr wrap="square" rtlCol="0">
              <a:spAutoFit/>
            </a:bodyPr>
            <a:lstStyle/>
            <a:p>
              <a:r>
                <a:rPr lang="zh-CN" altLang="en-US" sz="1600" dirty="0" smtClean="0"/>
                <a:t>学号</a:t>
              </a:r>
              <a:endParaRPr lang="zh-CN" altLang="en-US" sz="1600" dirty="0"/>
            </a:p>
          </p:txBody>
        </p:sp>
        <p:sp>
          <p:nvSpPr>
            <p:cNvPr id="77" name="TextBox 76"/>
            <p:cNvSpPr txBox="1"/>
            <p:nvPr/>
          </p:nvSpPr>
          <p:spPr>
            <a:xfrm>
              <a:off x="3380705" y="3518067"/>
              <a:ext cx="864096" cy="506592"/>
            </a:xfrm>
            <a:prstGeom prst="rect">
              <a:avLst/>
            </a:prstGeom>
            <a:noFill/>
            <a:ln w="22225">
              <a:noFill/>
            </a:ln>
          </p:spPr>
          <p:txBody>
            <a:bodyPr wrap="square" rtlCol="0">
              <a:spAutoFit/>
            </a:bodyPr>
            <a:lstStyle/>
            <a:p>
              <a:r>
                <a:rPr lang="zh-CN" altLang="en-US" sz="1600" dirty="0" smtClean="0"/>
                <a:t>姓名   </a:t>
              </a:r>
              <a:endParaRPr lang="zh-CN" altLang="en-US" sz="1600" dirty="0"/>
            </a:p>
          </p:txBody>
        </p:sp>
        <p:sp>
          <p:nvSpPr>
            <p:cNvPr id="78" name="TextBox 77"/>
            <p:cNvSpPr txBox="1"/>
            <p:nvPr/>
          </p:nvSpPr>
          <p:spPr>
            <a:xfrm>
              <a:off x="4854549" y="3518067"/>
              <a:ext cx="864096" cy="506592"/>
            </a:xfrm>
            <a:prstGeom prst="rect">
              <a:avLst/>
            </a:prstGeom>
            <a:noFill/>
            <a:ln w="22225">
              <a:noFill/>
            </a:ln>
          </p:spPr>
          <p:txBody>
            <a:bodyPr wrap="square" rtlCol="0">
              <a:spAutoFit/>
            </a:bodyPr>
            <a:lstStyle/>
            <a:p>
              <a:r>
                <a:rPr lang="zh-CN" altLang="en-US" sz="1600" dirty="0" smtClean="0"/>
                <a:t>性别   </a:t>
              </a:r>
              <a:endParaRPr lang="zh-CN" altLang="en-US" sz="1600" dirty="0"/>
            </a:p>
          </p:txBody>
        </p:sp>
        <p:sp>
          <p:nvSpPr>
            <p:cNvPr id="79" name="椭圆 78"/>
            <p:cNvSpPr/>
            <p:nvPr/>
          </p:nvSpPr>
          <p:spPr>
            <a:xfrm>
              <a:off x="1562811" y="3484076"/>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134478"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01279"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flipV="1">
              <a:off x="2360646" y="3182368"/>
              <a:ext cx="1093242" cy="34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0" idx="0"/>
            </p:cNvCxnSpPr>
            <p:nvPr/>
          </p:nvCxnSpPr>
          <p:spPr>
            <a:xfrm flipV="1">
              <a:off x="3710543" y="3182368"/>
              <a:ext cx="0" cy="34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1" idx="1"/>
            </p:cNvCxnSpPr>
            <p:nvPr/>
          </p:nvCxnSpPr>
          <p:spPr>
            <a:xfrm flipH="1" flipV="1">
              <a:off x="4157695" y="3182371"/>
              <a:ext cx="612310" cy="4237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489580" y="3625815"/>
              <a:ext cx="1178769" cy="506592"/>
            </a:xfrm>
            <a:prstGeom prst="rect">
              <a:avLst/>
            </a:prstGeom>
            <a:noFill/>
            <a:ln w="22225">
              <a:noFill/>
            </a:ln>
          </p:spPr>
          <p:txBody>
            <a:bodyPr wrap="square" rtlCol="0">
              <a:spAutoFit/>
            </a:bodyPr>
            <a:lstStyle/>
            <a:p>
              <a:pPr algn="ctr"/>
              <a:r>
                <a:rPr lang="zh-CN" altLang="en-US" sz="1600" dirty="0" smtClean="0"/>
                <a:t>课程号   </a:t>
              </a:r>
              <a:endParaRPr lang="zh-CN" altLang="en-US" sz="1600" dirty="0"/>
            </a:p>
          </p:txBody>
        </p:sp>
        <p:sp>
          <p:nvSpPr>
            <p:cNvPr id="86" name="TextBox 85"/>
            <p:cNvSpPr txBox="1"/>
            <p:nvPr/>
          </p:nvSpPr>
          <p:spPr>
            <a:xfrm>
              <a:off x="8084479" y="3657965"/>
              <a:ext cx="864096" cy="506592"/>
            </a:xfrm>
            <a:prstGeom prst="rect">
              <a:avLst/>
            </a:prstGeom>
            <a:noFill/>
            <a:ln w="22225">
              <a:noFill/>
            </a:ln>
          </p:spPr>
          <p:txBody>
            <a:bodyPr wrap="square" rtlCol="0">
              <a:spAutoFit/>
            </a:bodyPr>
            <a:lstStyle/>
            <a:p>
              <a:r>
                <a:rPr lang="zh-CN" altLang="en-US" sz="1600" dirty="0"/>
                <a:t>学分</a:t>
              </a:r>
              <a:r>
                <a:rPr lang="zh-CN" altLang="en-US" sz="1600" dirty="0" smtClean="0"/>
                <a:t>   </a:t>
              </a:r>
              <a:endParaRPr lang="zh-CN" altLang="en-US" sz="1600" dirty="0"/>
            </a:p>
          </p:txBody>
        </p:sp>
        <p:sp>
          <p:nvSpPr>
            <p:cNvPr id="87" name="椭圆 86"/>
            <p:cNvSpPr/>
            <p:nvPr/>
          </p:nvSpPr>
          <p:spPr>
            <a:xfrm>
              <a:off x="6489579" y="3678748"/>
              <a:ext cx="1106761" cy="4570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8" name="椭圆 87"/>
            <p:cNvSpPr/>
            <p:nvPr/>
          </p:nvSpPr>
          <p:spPr>
            <a:xfrm>
              <a:off x="7956380" y="3678748"/>
              <a:ext cx="864096"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a:stCxn id="87" idx="0"/>
            </p:cNvCxnSpPr>
            <p:nvPr/>
          </p:nvCxnSpPr>
          <p:spPr>
            <a:xfrm flipV="1">
              <a:off x="7042960" y="3228426"/>
              <a:ext cx="625388" cy="450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6" idx="0"/>
              <a:endCxn id="93" idx="2"/>
            </p:cNvCxnSpPr>
            <p:nvPr/>
          </p:nvCxnSpPr>
          <p:spPr>
            <a:xfrm flipH="1" flipV="1">
              <a:off x="7852126" y="3274481"/>
              <a:ext cx="664400" cy="383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635055" y="2315288"/>
              <a:ext cx="0" cy="34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134478" y="1113607"/>
              <a:ext cx="319411" cy="5248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828314" y="1113607"/>
              <a:ext cx="242275" cy="52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1504933" y="-317516"/>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1457383" y="-305025"/>
              <a:ext cx="1258319" cy="506592"/>
            </a:xfrm>
            <a:prstGeom prst="rect">
              <a:avLst/>
            </a:prstGeom>
            <a:noFill/>
            <a:ln w="22225">
              <a:noFill/>
            </a:ln>
          </p:spPr>
          <p:txBody>
            <a:bodyPr wrap="square" rtlCol="0">
              <a:spAutoFit/>
            </a:bodyPr>
            <a:lstStyle/>
            <a:p>
              <a:r>
                <a:rPr lang="zh-CN" altLang="en-US" sz="1600" dirty="0" smtClean="0"/>
                <a:t>导师姓名</a:t>
              </a:r>
              <a:endParaRPr lang="zh-CN" altLang="en-US" sz="1600" dirty="0"/>
            </a:p>
          </p:txBody>
        </p:sp>
        <p:cxnSp>
          <p:nvCxnSpPr>
            <p:cNvPr id="52" name="直接连接符 51"/>
            <p:cNvCxnSpPr/>
            <p:nvPr/>
          </p:nvCxnSpPr>
          <p:spPr>
            <a:xfrm flipH="1" flipV="1">
              <a:off x="2330576" y="213033"/>
              <a:ext cx="172090" cy="3748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73591" y="-340997"/>
              <a:ext cx="1258319" cy="506592"/>
            </a:xfrm>
            <a:prstGeom prst="rect">
              <a:avLst/>
            </a:prstGeom>
            <a:noFill/>
            <a:ln w="22225">
              <a:noFill/>
            </a:ln>
          </p:spPr>
          <p:txBody>
            <a:bodyPr wrap="square" rtlCol="0">
              <a:spAutoFit/>
            </a:bodyPr>
            <a:lstStyle/>
            <a:p>
              <a:r>
                <a:rPr lang="zh-CN" altLang="en-US" sz="1600" dirty="0" smtClean="0"/>
                <a:t>研究方向</a:t>
              </a:r>
              <a:endParaRPr lang="zh-CN" altLang="en-US" sz="1600" dirty="0"/>
            </a:p>
          </p:txBody>
        </p:sp>
        <p:sp>
          <p:nvSpPr>
            <p:cNvPr id="56" name="椭圆 55"/>
            <p:cNvSpPr/>
            <p:nvPr/>
          </p:nvSpPr>
          <p:spPr>
            <a:xfrm>
              <a:off x="3073591" y="-376980"/>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p:nvPr/>
          </p:nvCxnSpPr>
          <p:spPr>
            <a:xfrm flipV="1">
              <a:off x="3134478" y="153213"/>
              <a:ext cx="165719" cy="4347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2542277" y="2374387"/>
            <a:ext cx="5008880" cy="1795415"/>
            <a:chOff x="1897220" y="813018"/>
            <a:chExt cx="6059157" cy="2686547"/>
          </a:xfrm>
        </p:grpSpPr>
        <p:sp>
          <p:nvSpPr>
            <p:cNvPr id="92" name="TextBox 91"/>
            <p:cNvSpPr txBox="1"/>
            <p:nvPr/>
          </p:nvSpPr>
          <p:spPr>
            <a:xfrm>
              <a:off x="3126093" y="2900868"/>
              <a:ext cx="864096" cy="506592"/>
            </a:xfrm>
            <a:prstGeom prst="rect">
              <a:avLst/>
            </a:prstGeom>
            <a:noFill/>
            <a:ln w="22225">
              <a:solidFill>
                <a:schemeClr val="tx1"/>
              </a:solidFill>
            </a:ln>
          </p:spPr>
          <p:txBody>
            <a:bodyPr wrap="square" rtlCol="0">
              <a:spAutoFit/>
            </a:bodyPr>
            <a:lstStyle/>
            <a:p>
              <a:r>
                <a:rPr lang="zh-CN" altLang="en-US" sz="1600" dirty="0" smtClean="0"/>
                <a:t>学生</a:t>
              </a:r>
              <a:endParaRPr lang="zh-CN" altLang="en-US" sz="1600" dirty="0"/>
            </a:p>
          </p:txBody>
        </p:sp>
        <p:sp>
          <p:nvSpPr>
            <p:cNvPr id="93" name="TextBox 92"/>
            <p:cNvSpPr txBox="1"/>
            <p:nvPr/>
          </p:nvSpPr>
          <p:spPr>
            <a:xfrm>
              <a:off x="7092281" y="2900866"/>
              <a:ext cx="864096" cy="598699"/>
            </a:xfrm>
            <a:prstGeom prst="rect">
              <a:avLst/>
            </a:prstGeom>
            <a:noFill/>
            <a:ln w="22225">
              <a:solidFill>
                <a:schemeClr val="tx1"/>
              </a:solidFill>
            </a:ln>
          </p:spPr>
          <p:txBody>
            <a:bodyPr wrap="square" rtlCol="0">
              <a:spAutoFit/>
            </a:bodyPr>
            <a:lstStyle/>
            <a:p>
              <a:pPr algn="ctr"/>
              <a:r>
                <a:rPr lang="zh-CN" altLang="en-US" dirty="0" smtClean="0"/>
                <a:t> </a:t>
              </a:r>
              <a:r>
                <a:rPr lang="zh-CN" altLang="en-US" sz="1600" dirty="0" smtClean="0"/>
                <a:t>课程</a:t>
              </a:r>
              <a:endParaRPr lang="zh-CN" altLang="en-US" dirty="0"/>
            </a:p>
          </p:txBody>
        </p:sp>
        <p:cxnSp>
          <p:nvCxnSpPr>
            <p:cNvPr id="94" name="直接连接符 93"/>
            <p:cNvCxnSpPr/>
            <p:nvPr/>
          </p:nvCxnSpPr>
          <p:spPr>
            <a:xfrm flipH="1">
              <a:off x="3990189" y="3076574"/>
              <a:ext cx="77981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endCxn id="96" idx="3"/>
            </p:cNvCxnSpPr>
            <p:nvPr/>
          </p:nvCxnSpPr>
          <p:spPr>
            <a:xfrm flipH="1" flipV="1">
              <a:off x="5848097" y="3068726"/>
              <a:ext cx="1244184" cy="78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菱形 95"/>
            <p:cNvSpPr/>
            <p:nvPr/>
          </p:nvSpPr>
          <p:spPr>
            <a:xfrm>
              <a:off x="4794616" y="2816699"/>
              <a:ext cx="1053480" cy="50405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extBox 96"/>
            <p:cNvSpPr txBox="1"/>
            <p:nvPr/>
          </p:nvSpPr>
          <p:spPr>
            <a:xfrm>
              <a:off x="4995240" y="2787161"/>
              <a:ext cx="825255" cy="506591"/>
            </a:xfrm>
            <a:prstGeom prst="rect">
              <a:avLst/>
            </a:prstGeom>
            <a:noFill/>
          </p:spPr>
          <p:txBody>
            <a:bodyPr wrap="square" rtlCol="0">
              <a:spAutoFit/>
            </a:bodyPr>
            <a:lstStyle/>
            <a:p>
              <a:r>
                <a:rPr lang="zh-CN" altLang="en-US" sz="1600" dirty="0" smtClean="0"/>
                <a:t>选修</a:t>
              </a:r>
              <a:endParaRPr lang="zh-CN" altLang="en-US" sz="1600" dirty="0"/>
            </a:p>
          </p:txBody>
        </p:sp>
        <p:sp>
          <p:nvSpPr>
            <p:cNvPr id="48" name="TextBox 47"/>
            <p:cNvSpPr txBox="1"/>
            <p:nvPr/>
          </p:nvSpPr>
          <p:spPr>
            <a:xfrm>
              <a:off x="1897220" y="832102"/>
              <a:ext cx="1069169" cy="506591"/>
            </a:xfrm>
            <a:prstGeom prst="rect">
              <a:avLst/>
            </a:prstGeom>
            <a:noFill/>
            <a:ln w="22225">
              <a:solidFill>
                <a:schemeClr val="tx1"/>
              </a:solidFill>
            </a:ln>
          </p:spPr>
          <p:txBody>
            <a:bodyPr wrap="square" rtlCol="0">
              <a:spAutoFit/>
            </a:bodyPr>
            <a:lstStyle/>
            <a:p>
              <a:r>
                <a:rPr lang="zh-CN" altLang="en-US" sz="1600" dirty="0" smtClean="0"/>
                <a:t>研究生</a:t>
              </a:r>
              <a:endParaRPr lang="zh-CN" altLang="en-US" sz="1600" dirty="0"/>
            </a:p>
          </p:txBody>
        </p:sp>
        <p:sp>
          <p:nvSpPr>
            <p:cNvPr id="49" name="TextBox 48"/>
            <p:cNvSpPr txBox="1"/>
            <p:nvPr/>
          </p:nvSpPr>
          <p:spPr>
            <a:xfrm>
              <a:off x="3457584" y="813018"/>
              <a:ext cx="1069169" cy="506591"/>
            </a:xfrm>
            <a:prstGeom prst="rect">
              <a:avLst/>
            </a:prstGeom>
            <a:noFill/>
            <a:ln w="22225">
              <a:solidFill>
                <a:schemeClr val="tx1"/>
              </a:solidFill>
            </a:ln>
          </p:spPr>
          <p:txBody>
            <a:bodyPr wrap="square" rtlCol="0">
              <a:spAutoFit/>
            </a:bodyPr>
            <a:lstStyle/>
            <a:p>
              <a:r>
                <a:rPr lang="zh-CN" altLang="en-US" sz="1600" dirty="0"/>
                <a:t>本科生</a:t>
              </a:r>
            </a:p>
          </p:txBody>
        </p:sp>
      </p:grpSp>
      <p:sp>
        <p:nvSpPr>
          <p:cNvPr id="98" name="TextBox 97"/>
          <p:cNvSpPr txBox="1"/>
          <p:nvPr/>
        </p:nvSpPr>
        <p:spPr>
          <a:xfrm>
            <a:off x="4355974" y="3528775"/>
            <a:ext cx="360040" cy="369332"/>
          </a:xfrm>
          <a:prstGeom prst="rect">
            <a:avLst/>
          </a:prstGeom>
          <a:noFill/>
        </p:spPr>
        <p:txBody>
          <a:bodyPr wrap="square" rtlCol="0">
            <a:spAutoFit/>
          </a:bodyPr>
          <a:lstStyle/>
          <a:p>
            <a:r>
              <a:rPr lang="en-US" altLang="zh-CN" dirty="0"/>
              <a:t>m</a:t>
            </a:r>
            <a:endParaRPr lang="zh-CN" altLang="en-US" dirty="0"/>
          </a:p>
        </p:txBody>
      </p:sp>
      <p:sp>
        <p:nvSpPr>
          <p:cNvPr id="99" name="TextBox 98"/>
          <p:cNvSpPr txBox="1"/>
          <p:nvPr/>
        </p:nvSpPr>
        <p:spPr>
          <a:xfrm>
            <a:off x="6073033" y="3517785"/>
            <a:ext cx="360040" cy="369332"/>
          </a:xfrm>
          <a:prstGeom prst="rect">
            <a:avLst/>
          </a:prstGeom>
          <a:noFill/>
        </p:spPr>
        <p:txBody>
          <a:bodyPr wrap="square" rtlCol="0">
            <a:spAutoFit/>
          </a:bodyPr>
          <a:lstStyle/>
          <a:p>
            <a:r>
              <a:rPr lang="en-US" altLang="zh-CN" dirty="0"/>
              <a:t>n</a:t>
            </a:r>
            <a:endParaRPr lang="zh-CN" altLang="en-US" dirty="0"/>
          </a:p>
        </p:txBody>
      </p:sp>
      <p:grpSp>
        <p:nvGrpSpPr>
          <p:cNvPr id="100" name="组合 99"/>
          <p:cNvGrpSpPr/>
          <p:nvPr/>
        </p:nvGrpSpPr>
        <p:grpSpPr>
          <a:xfrm>
            <a:off x="4917099" y="3076445"/>
            <a:ext cx="891220" cy="709007"/>
            <a:chOff x="4917099" y="2778482"/>
            <a:chExt cx="891220" cy="709007"/>
          </a:xfrm>
        </p:grpSpPr>
        <p:sp>
          <p:nvSpPr>
            <p:cNvPr id="101" name="椭圆 100"/>
            <p:cNvSpPr/>
            <p:nvPr/>
          </p:nvSpPr>
          <p:spPr>
            <a:xfrm>
              <a:off x="49170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extBox 101"/>
            <p:cNvSpPr txBox="1"/>
            <p:nvPr/>
          </p:nvSpPr>
          <p:spPr>
            <a:xfrm>
              <a:off x="5076056" y="2778482"/>
              <a:ext cx="646331" cy="369332"/>
            </a:xfrm>
            <a:prstGeom prst="rect">
              <a:avLst/>
            </a:prstGeom>
            <a:noFill/>
          </p:spPr>
          <p:txBody>
            <a:bodyPr wrap="none" rtlCol="0">
              <a:spAutoFit/>
            </a:bodyPr>
            <a:lstStyle/>
            <a:p>
              <a:r>
                <a:rPr lang="zh-CN" altLang="en-US" dirty="0" smtClean="0"/>
                <a:t>成绩</a:t>
              </a:r>
              <a:endParaRPr lang="zh-CN" altLang="en-US" dirty="0"/>
            </a:p>
          </p:txBody>
        </p:sp>
        <p:cxnSp>
          <p:nvCxnSpPr>
            <p:cNvPr id="103" name="直接连接符 102"/>
            <p:cNvCxnSpPr>
              <a:stCxn id="101" idx="4"/>
              <a:endCxn id="96" idx="0"/>
            </p:cNvCxnSpPr>
            <p:nvPr/>
          </p:nvCxnSpPr>
          <p:spPr>
            <a:xfrm>
              <a:off x="5362709" y="3147814"/>
              <a:ext cx="10175" cy="3396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5440412" y="913316"/>
            <a:ext cx="3411206" cy="1368152"/>
            <a:chOff x="5049226" y="771550"/>
            <a:chExt cx="3411206" cy="1368152"/>
          </a:xfrm>
        </p:grpSpPr>
        <p:sp>
          <p:nvSpPr>
            <p:cNvPr id="5" name="TextBox 4"/>
            <p:cNvSpPr txBox="1"/>
            <p:nvPr/>
          </p:nvSpPr>
          <p:spPr>
            <a:xfrm>
              <a:off x="5155793" y="843558"/>
              <a:ext cx="3139558" cy="461665"/>
            </a:xfrm>
            <a:prstGeom prst="rect">
              <a:avLst/>
            </a:prstGeom>
            <a:noFill/>
          </p:spPr>
          <p:txBody>
            <a:bodyPr wrap="square" rtlCol="0">
              <a:spAutoFit/>
            </a:bodyPr>
            <a:lstStyle/>
            <a:p>
              <a:pPr marL="285750" indent="-285750">
                <a:buFont typeface="Wingdings" pitchFamily="2" charset="2"/>
                <a:buChar char="Ø"/>
              </a:pPr>
              <a:r>
                <a:rPr lang="zh-CN" altLang="en-US" sz="2400" dirty="0" smtClean="0"/>
                <a:t>  真实地反映世界</a:t>
              </a:r>
              <a:endParaRPr lang="zh-CN" altLang="en-US" sz="2400" dirty="0"/>
            </a:p>
          </p:txBody>
        </p:sp>
        <p:sp>
          <p:nvSpPr>
            <p:cNvPr id="104" name="TextBox 103"/>
            <p:cNvSpPr txBox="1"/>
            <p:nvPr/>
          </p:nvSpPr>
          <p:spPr>
            <a:xfrm>
              <a:off x="5155793" y="1491630"/>
              <a:ext cx="3139558" cy="461665"/>
            </a:xfrm>
            <a:prstGeom prst="rect">
              <a:avLst/>
            </a:prstGeom>
            <a:noFill/>
          </p:spPr>
          <p:txBody>
            <a:bodyPr wrap="square" rtlCol="0">
              <a:spAutoFit/>
            </a:bodyPr>
            <a:lstStyle/>
            <a:p>
              <a:pPr marL="285750" indent="-285750">
                <a:buFont typeface="Wingdings" pitchFamily="2" charset="2"/>
                <a:buChar char="Ø"/>
              </a:pPr>
              <a:r>
                <a:rPr lang="zh-CN" altLang="en-US" sz="2400" dirty="0" smtClean="0"/>
                <a:t>  直观易理解</a:t>
              </a:r>
              <a:endParaRPr lang="zh-CN" altLang="en-US" sz="2400" dirty="0"/>
            </a:p>
          </p:txBody>
        </p:sp>
        <p:sp>
          <p:nvSpPr>
            <p:cNvPr id="6" name="矩形 5"/>
            <p:cNvSpPr/>
            <p:nvPr/>
          </p:nvSpPr>
          <p:spPr>
            <a:xfrm>
              <a:off x="5049226" y="771550"/>
              <a:ext cx="3411206"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等腰三角形 1"/>
          <p:cNvSpPr/>
          <p:nvPr/>
        </p:nvSpPr>
        <p:spPr>
          <a:xfrm rot="10800000">
            <a:off x="3521393" y="3088320"/>
            <a:ext cx="357158" cy="45233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1292402" y="195486"/>
            <a:ext cx="1983454" cy="584775"/>
          </a:xfrm>
          <a:prstGeom prst="rect">
            <a:avLst/>
          </a:prstGeom>
          <a:noFill/>
        </p:spPr>
        <p:txBody>
          <a:bodyPr wrap="square" rtlCol="0">
            <a:spAutoFit/>
          </a:bodyPr>
          <a:lstStyle/>
          <a:p>
            <a:r>
              <a:rPr lang="en-US" altLang="zh-CN" sz="3200" b="1" dirty="0" smtClean="0">
                <a:latin typeface="+mn-ea"/>
                <a:ea typeface="+mn-ea"/>
              </a:rPr>
              <a:t>E-R </a:t>
            </a:r>
            <a:r>
              <a:rPr lang="zh-CN" altLang="en-US" sz="3200" b="1" dirty="0" smtClean="0">
                <a:latin typeface="+mn-ea"/>
                <a:ea typeface="+mn-ea"/>
              </a:rPr>
              <a:t>模型</a:t>
            </a:r>
            <a:endParaRPr lang="zh-CN" altLang="en-US" sz="3200" b="1" dirty="0">
              <a:latin typeface="+mn-ea"/>
              <a:ea typeface="+mn-ea"/>
            </a:endParaRPr>
          </a:p>
        </p:txBody>
      </p:sp>
      <p:sp>
        <p:nvSpPr>
          <p:cNvPr id="60" name="椭圆 59"/>
          <p:cNvSpPr/>
          <p:nvPr/>
        </p:nvSpPr>
        <p:spPr>
          <a:xfrm>
            <a:off x="468105" y="212490"/>
            <a:ext cx="501845" cy="4320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4</a:t>
            </a:r>
            <a:endParaRPr lang="zh-CN" altLang="en-US" sz="2400" dirty="0"/>
          </a:p>
        </p:txBody>
      </p:sp>
    </p:spTree>
    <p:extLst>
      <p:ext uri="{BB962C8B-B14F-4D97-AF65-F5344CB8AC3E}">
        <p14:creationId xmlns:p14="http://schemas.microsoft.com/office/powerpoint/2010/main" val="225989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407" y="555526"/>
            <a:ext cx="2615449" cy="24823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75856" y="2931790"/>
            <a:ext cx="6048672" cy="1754326"/>
          </a:xfrm>
          <a:prstGeom prst="rect">
            <a:avLst/>
          </a:prstGeom>
          <a:noFill/>
        </p:spPr>
        <p:txBody>
          <a:bodyPr wrap="square" rtlCol="0">
            <a:spAutoFit/>
          </a:bodyPr>
          <a:lstStyle/>
          <a:p>
            <a:pPr marL="0" lvl="1"/>
            <a:r>
              <a:rPr lang="zh-CN" altLang="en-US" sz="5400" dirty="0" smtClean="0">
                <a:latin typeface="华文琥珀" pitchFamily="2" charset="-122"/>
                <a:ea typeface="华文琥珀" pitchFamily="2" charset="-122"/>
              </a:rPr>
              <a:t>第一讲  </a:t>
            </a:r>
            <a:r>
              <a:rPr lang="en-US" altLang="zh-CN" sz="3600" dirty="0" smtClean="0">
                <a:latin typeface="华文琥珀" pitchFamily="2" charset="-122"/>
                <a:ea typeface="华文琥珀" pitchFamily="2" charset="-122"/>
              </a:rPr>
              <a:t>(</a:t>
            </a:r>
            <a:r>
              <a:rPr lang="en-US" altLang="zh-CN" sz="3600" dirty="0">
                <a:latin typeface="华文琥珀" pitchFamily="2" charset="-122"/>
                <a:ea typeface="华文琥珀" pitchFamily="2" charset="-122"/>
              </a:rPr>
              <a:t>4</a:t>
            </a:r>
            <a:r>
              <a:rPr lang="zh-CN" altLang="en-US" sz="3600" dirty="0" smtClean="0">
                <a:latin typeface="华文琥珀" pitchFamily="2" charset="-122"/>
                <a:ea typeface="华文琥珀" pitchFamily="2" charset="-122"/>
              </a:rPr>
              <a:t>课时</a:t>
            </a:r>
            <a:r>
              <a:rPr lang="en-US" altLang="zh-CN" sz="3600" dirty="0" smtClean="0">
                <a:latin typeface="华文琥珀" pitchFamily="2" charset="-122"/>
                <a:ea typeface="华文琥珀" pitchFamily="2" charset="-122"/>
              </a:rPr>
              <a:t>)</a:t>
            </a:r>
            <a:r>
              <a:rPr lang="zh-CN" altLang="en-US" sz="3600" dirty="0" smtClean="0">
                <a:latin typeface="华文琥珀" pitchFamily="2" charset="-122"/>
                <a:ea typeface="华文琥珀" pitchFamily="2" charset="-122"/>
              </a:rPr>
              <a:t> </a:t>
            </a:r>
            <a:endParaRPr lang="en-US" altLang="zh-CN" sz="5400" dirty="0" smtClean="0">
              <a:latin typeface="华文琥珀" pitchFamily="2" charset="-122"/>
              <a:ea typeface="华文琥珀" pitchFamily="2" charset="-122"/>
            </a:endParaRPr>
          </a:p>
          <a:p>
            <a:pPr marL="0" lvl="1"/>
            <a:r>
              <a:rPr lang="zh-CN" altLang="en-US" sz="5400" dirty="0" smtClean="0">
                <a:latin typeface="华文琥珀" pitchFamily="2" charset="-122"/>
                <a:ea typeface="华文琥珀" pitchFamily="2" charset="-122"/>
              </a:rPr>
              <a:t>    数据库系统结构</a:t>
            </a:r>
            <a:endParaRPr lang="zh-CN" altLang="en-US" sz="5400" dirty="0">
              <a:latin typeface="华文琥珀" pitchFamily="2" charset="-122"/>
              <a:ea typeface="华文琥珀"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bwMode="auto">
          <a:xfrm>
            <a:off x="1187624" y="123478"/>
            <a:ext cx="4824536" cy="792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a:ea typeface="黑体" pitchFamily="2" charset="-122"/>
              </a:rPr>
              <a:t>概念</a:t>
            </a:r>
            <a:r>
              <a:rPr lang="zh-CN" altLang="en-US" sz="3200" dirty="0" smtClean="0">
                <a:ea typeface="黑体" pitchFamily="2" charset="-122"/>
              </a:rPr>
              <a:t>模型</a:t>
            </a:r>
            <a:r>
              <a:rPr lang="en-US" altLang="zh-CN" sz="3200" dirty="0">
                <a:ea typeface="宋体" pitchFamily="2" charset="-122"/>
              </a:rPr>
              <a:t>——</a:t>
            </a:r>
            <a:r>
              <a:rPr lang="en-US" altLang="zh-CN" dirty="0" smtClean="0">
                <a:ea typeface="宋体" pitchFamily="2" charset="-122"/>
              </a:rPr>
              <a:t> </a:t>
            </a:r>
            <a:r>
              <a:rPr lang="zh-CN" altLang="en-US" sz="3200" dirty="0">
                <a:ea typeface="隶书" pitchFamily="49" charset="-122"/>
              </a:rPr>
              <a:t>一个实例</a:t>
            </a:r>
          </a:p>
        </p:txBody>
      </p:sp>
      <p:sp>
        <p:nvSpPr>
          <p:cNvPr id="90115" name="Rectangle 3"/>
          <p:cNvSpPr>
            <a:spLocks noGrp="1" noChangeArrowheads="1"/>
          </p:cNvSpPr>
          <p:nvPr>
            <p:ph idx="4294967295"/>
          </p:nvPr>
        </p:nvSpPr>
        <p:spPr>
          <a:xfrm>
            <a:off x="1331640" y="1275606"/>
            <a:ext cx="6372200" cy="3222922"/>
          </a:xfrm>
        </p:spPr>
        <p:txBody>
          <a:bodyPr>
            <a:normAutofit fontScale="92500" lnSpcReduction="10000"/>
          </a:bodyPr>
          <a:lstStyle/>
          <a:p>
            <a:pPr>
              <a:buFont typeface="Wingdings" pitchFamily="2" charset="2"/>
              <a:buNone/>
            </a:pPr>
            <a:r>
              <a:rPr lang="zh-CN" altLang="en-US" sz="2600" b="1" dirty="0">
                <a:ea typeface="宋体" pitchFamily="2" charset="-122"/>
              </a:rPr>
              <a:t>用</a:t>
            </a:r>
            <a:r>
              <a:rPr lang="en-US" altLang="zh-CN" sz="2600" b="1" dirty="0">
                <a:ea typeface="宋体" pitchFamily="2" charset="-122"/>
              </a:rPr>
              <a:t>E-R</a:t>
            </a:r>
            <a:r>
              <a:rPr lang="zh-CN" altLang="en-US" sz="2600" b="1" dirty="0">
                <a:ea typeface="宋体" pitchFamily="2" charset="-122"/>
              </a:rPr>
              <a:t>图表示某个工厂物资管理的概念模型</a:t>
            </a:r>
          </a:p>
          <a:p>
            <a:pPr>
              <a:lnSpc>
                <a:spcPct val="140000"/>
              </a:lnSpc>
            </a:pPr>
            <a:r>
              <a:rPr lang="zh-CN" altLang="en-US" sz="2400" b="1" dirty="0">
                <a:ea typeface="宋体" pitchFamily="2" charset="-122"/>
              </a:rPr>
              <a:t>实体</a:t>
            </a:r>
          </a:p>
          <a:p>
            <a:pPr lvl="1">
              <a:lnSpc>
                <a:spcPct val="140000"/>
              </a:lnSpc>
            </a:pPr>
            <a:r>
              <a:rPr lang="zh-CN" altLang="en-US" sz="2000" b="1" dirty="0">
                <a:ea typeface="宋体" pitchFamily="2" charset="-122"/>
              </a:rPr>
              <a:t>仓库： 仓库号、面积、电话号码</a:t>
            </a:r>
          </a:p>
          <a:p>
            <a:pPr lvl="1">
              <a:lnSpc>
                <a:spcPct val="140000"/>
              </a:lnSpc>
            </a:pPr>
            <a:r>
              <a:rPr lang="zh-CN" altLang="en-US" sz="2000" b="1" dirty="0">
                <a:ea typeface="宋体" pitchFamily="2" charset="-122"/>
              </a:rPr>
              <a:t>零件 ：零件号、名称、规格、单价、描述</a:t>
            </a:r>
          </a:p>
          <a:p>
            <a:pPr lvl="1">
              <a:lnSpc>
                <a:spcPct val="140000"/>
              </a:lnSpc>
            </a:pPr>
            <a:r>
              <a:rPr lang="zh-CN" altLang="en-US" sz="2000" b="1" dirty="0">
                <a:ea typeface="宋体" pitchFamily="2" charset="-122"/>
              </a:rPr>
              <a:t>供应商：供应商号、姓名、地址、电话号码、帐号</a:t>
            </a:r>
          </a:p>
          <a:p>
            <a:pPr lvl="1">
              <a:lnSpc>
                <a:spcPct val="140000"/>
              </a:lnSpc>
            </a:pPr>
            <a:r>
              <a:rPr lang="zh-CN" altLang="en-US" sz="2000" b="1" dirty="0">
                <a:ea typeface="宋体" pitchFamily="2" charset="-122"/>
              </a:rPr>
              <a:t>项目：项目号、预算、开工日期</a:t>
            </a:r>
          </a:p>
          <a:p>
            <a:pPr lvl="1">
              <a:lnSpc>
                <a:spcPct val="140000"/>
              </a:lnSpc>
            </a:pPr>
            <a:r>
              <a:rPr lang="zh-CN" altLang="en-US" sz="2000" b="1" dirty="0">
                <a:ea typeface="宋体" pitchFamily="2" charset="-122"/>
              </a:rPr>
              <a:t>职工：职工号、姓名、年龄、职称</a:t>
            </a:r>
            <a:r>
              <a:rPr lang="zh-CN" altLang="en-US" sz="2000" dirty="0">
                <a:ea typeface="宋体" pitchFamily="2" charset="-122"/>
              </a:rPr>
              <a:t>      </a:t>
            </a:r>
          </a:p>
        </p:txBody>
      </p:sp>
    </p:spTree>
    <p:extLst>
      <p:ext uri="{BB962C8B-B14F-4D97-AF65-F5344CB8AC3E}">
        <p14:creationId xmlns:p14="http://schemas.microsoft.com/office/powerpoint/2010/main" val="19540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4294967295"/>
          </p:nvPr>
        </p:nvSpPr>
        <p:spPr>
          <a:xfrm>
            <a:off x="959545" y="915566"/>
            <a:ext cx="7860927" cy="4104456"/>
          </a:xfrm>
        </p:spPr>
        <p:txBody>
          <a:bodyPr>
            <a:normAutofit fontScale="92500" lnSpcReduction="10000"/>
          </a:bodyPr>
          <a:lstStyle/>
          <a:p>
            <a:pPr>
              <a:lnSpc>
                <a:spcPct val="90000"/>
              </a:lnSpc>
            </a:pPr>
            <a:r>
              <a:rPr lang="zh-CN" altLang="en-US" sz="2600" b="1" dirty="0">
                <a:ea typeface="宋体" pitchFamily="2" charset="-122"/>
              </a:rPr>
              <a:t>实体之间的联系如下：</a:t>
            </a:r>
            <a:r>
              <a:rPr lang="zh-CN" altLang="en-US" dirty="0">
                <a:ea typeface="宋体" pitchFamily="2" charset="-122"/>
              </a:rPr>
              <a:t> </a:t>
            </a:r>
          </a:p>
          <a:p>
            <a:pPr>
              <a:lnSpc>
                <a:spcPct val="170000"/>
              </a:lnSpc>
              <a:buFont typeface="Wingdings" pitchFamily="2" charset="2"/>
              <a:buNone/>
            </a:pPr>
            <a:r>
              <a:rPr lang="zh-CN" altLang="en-US" sz="1800" b="1" dirty="0">
                <a:ea typeface="宋体" pitchFamily="2" charset="-122"/>
              </a:rPr>
              <a:t> </a:t>
            </a:r>
            <a:r>
              <a:rPr lang="en-US" altLang="zh-CN" sz="1800" b="1" dirty="0">
                <a:ea typeface="宋体" pitchFamily="2" charset="-122"/>
              </a:rPr>
              <a:t>(</a:t>
            </a:r>
            <a:r>
              <a:rPr lang="en-US" altLang="zh-CN" sz="2000" b="1" dirty="0">
                <a:ea typeface="宋体" pitchFamily="2" charset="-122"/>
              </a:rPr>
              <a:t>1</a:t>
            </a:r>
            <a:r>
              <a:rPr lang="en-US" altLang="zh-CN" sz="2000" b="1" dirty="0" smtClean="0">
                <a:ea typeface="宋体" pitchFamily="2" charset="-122"/>
              </a:rPr>
              <a:t>)  </a:t>
            </a:r>
            <a:r>
              <a:rPr lang="zh-CN" altLang="en-US" sz="2000" b="1" dirty="0" smtClean="0">
                <a:ea typeface="宋体" pitchFamily="2" charset="-122"/>
              </a:rPr>
              <a:t>一</a:t>
            </a:r>
            <a:r>
              <a:rPr lang="zh-CN" altLang="en-US" sz="2000" b="1" dirty="0">
                <a:ea typeface="宋体" pitchFamily="2" charset="-122"/>
              </a:rPr>
              <a:t>个仓库可以存放多种零件，一种零件可以存放在多个仓库中。仓库和零件具有多对多的联系。用库存量来表示某种零件在某个仓库中的数量。</a:t>
            </a:r>
          </a:p>
          <a:p>
            <a:pPr>
              <a:lnSpc>
                <a:spcPct val="170000"/>
              </a:lnSpc>
              <a:buFont typeface="Wingdings" pitchFamily="2" charset="2"/>
              <a:buNone/>
            </a:pPr>
            <a:r>
              <a:rPr lang="en-US" altLang="zh-CN" sz="2000" b="1" dirty="0">
                <a:ea typeface="宋体" pitchFamily="2" charset="-122"/>
              </a:rPr>
              <a:t>(2</a:t>
            </a:r>
            <a:r>
              <a:rPr lang="en-US" altLang="zh-CN" sz="2000" b="1" dirty="0" smtClean="0">
                <a:ea typeface="宋体" pitchFamily="2" charset="-122"/>
              </a:rPr>
              <a:t>)  </a:t>
            </a:r>
            <a:r>
              <a:rPr lang="zh-CN" altLang="en-US" sz="2000" b="1" dirty="0" smtClean="0">
                <a:ea typeface="宋体" pitchFamily="2" charset="-122"/>
              </a:rPr>
              <a:t>一</a:t>
            </a:r>
            <a:r>
              <a:rPr lang="zh-CN" altLang="en-US" sz="2000" b="1" dirty="0">
                <a:ea typeface="宋体" pitchFamily="2" charset="-122"/>
              </a:rPr>
              <a:t>个仓库有多个职工当仓库保管员，一个职工只能在一个仓库工作，仓库和职工之间是一对多的联系。职工实体型中具有一对多的联系 </a:t>
            </a:r>
          </a:p>
          <a:p>
            <a:pPr>
              <a:lnSpc>
                <a:spcPct val="170000"/>
              </a:lnSpc>
              <a:buFont typeface="Wingdings" pitchFamily="2" charset="2"/>
              <a:buNone/>
            </a:pPr>
            <a:r>
              <a:rPr lang="en-US" altLang="zh-CN" sz="2000" b="1" dirty="0">
                <a:ea typeface="宋体" pitchFamily="2" charset="-122"/>
              </a:rPr>
              <a:t>(3</a:t>
            </a:r>
            <a:r>
              <a:rPr lang="en-US" altLang="zh-CN" sz="2000" b="1" dirty="0" smtClean="0">
                <a:ea typeface="宋体" pitchFamily="2" charset="-122"/>
              </a:rPr>
              <a:t>)  </a:t>
            </a:r>
            <a:r>
              <a:rPr lang="zh-CN" altLang="en-US" sz="2000" b="1" dirty="0" smtClean="0">
                <a:ea typeface="宋体" pitchFamily="2" charset="-122"/>
              </a:rPr>
              <a:t>职工</a:t>
            </a:r>
            <a:r>
              <a:rPr lang="zh-CN" altLang="en-US" sz="2000" b="1" dirty="0">
                <a:ea typeface="宋体" pitchFamily="2" charset="-122"/>
              </a:rPr>
              <a:t>之间具有领导</a:t>
            </a:r>
            <a:r>
              <a:rPr lang="en-US" altLang="zh-CN" sz="2000" b="1" dirty="0">
                <a:ea typeface="宋体" pitchFamily="2" charset="-122"/>
              </a:rPr>
              <a:t>-</a:t>
            </a:r>
            <a:r>
              <a:rPr lang="zh-CN" altLang="en-US" sz="2000" b="1" dirty="0">
                <a:ea typeface="宋体" pitchFamily="2" charset="-122"/>
              </a:rPr>
              <a:t>被领导关系。即仓库主任领导若干保管员。</a:t>
            </a:r>
          </a:p>
          <a:p>
            <a:pPr>
              <a:lnSpc>
                <a:spcPct val="170000"/>
              </a:lnSpc>
              <a:buFont typeface="Wingdings" pitchFamily="2" charset="2"/>
              <a:buNone/>
            </a:pPr>
            <a:r>
              <a:rPr lang="en-US" altLang="zh-CN" sz="2000" b="1" dirty="0">
                <a:ea typeface="宋体" pitchFamily="2" charset="-122"/>
              </a:rPr>
              <a:t>(4</a:t>
            </a:r>
            <a:r>
              <a:rPr lang="en-US" altLang="zh-CN" sz="2000" b="1" dirty="0" smtClean="0">
                <a:ea typeface="宋体" pitchFamily="2" charset="-122"/>
              </a:rPr>
              <a:t>)  </a:t>
            </a:r>
            <a:r>
              <a:rPr lang="zh-CN" altLang="en-US" sz="2000" b="1" dirty="0" smtClean="0">
                <a:ea typeface="宋体" pitchFamily="2" charset="-122"/>
              </a:rPr>
              <a:t>供应</a:t>
            </a:r>
            <a:r>
              <a:rPr lang="zh-CN" altLang="en-US" sz="2000" b="1" dirty="0">
                <a:ea typeface="宋体" pitchFamily="2" charset="-122"/>
              </a:rPr>
              <a:t>商、项目和零件三者之间具有多对多的联系</a:t>
            </a:r>
          </a:p>
        </p:txBody>
      </p:sp>
      <p:sp>
        <p:nvSpPr>
          <p:cNvPr id="4" name="Rectangle 2"/>
          <p:cNvSpPr txBox="1">
            <a:spLocks noChangeArrowheads="1"/>
          </p:cNvSpPr>
          <p:nvPr/>
        </p:nvSpPr>
        <p:spPr bwMode="auto">
          <a:xfrm>
            <a:off x="1187624" y="195486"/>
            <a:ext cx="4536504" cy="576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dirty="0" smtClean="0">
                <a:ea typeface="黑体" pitchFamily="2" charset="-122"/>
              </a:rPr>
              <a:t>概念模型 </a:t>
            </a:r>
            <a:r>
              <a:rPr lang="en-US" altLang="zh-CN" sz="3200" dirty="0" smtClean="0">
                <a:ea typeface="宋体" pitchFamily="2" charset="-122"/>
              </a:rPr>
              <a:t>——</a:t>
            </a:r>
            <a:r>
              <a:rPr lang="en-US" altLang="zh-CN" dirty="0" smtClean="0">
                <a:ea typeface="宋体" pitchFamily="2" charset="-122"/>
              </a:rPr>
              <a:t>  </a:t>
            </a:r>
            <a:r>
              <a:rPr lang="zh-CN" altLang="en-US" sz="3200" dirty="0" smtClean="0">
                <a:ea typeface="隶书" pitchFamily="49" charset="-122"/>
              </a:rPr>
              <a:t>一个实例</a:t>
            </a:r>
            <a:endParaRPr lang="zh-CN" altLang="en-US" sz="3200" dirty="0">
              <a:ea typeface="隶书" pitchFamily="49" charset="-122"/>
            </a:endParaRPr>
          </a:p>
        </p:txBody>
      </p:sp>
    </p:spTree>
    <p:extLst>
      <p:ext uri="{BB962C8B-B14F-4D97-AF65-F5344CB8AC3E}">
        <p14:creationId xmlns:p14="http://schemas.microsoft.com/office/powerpoint/2010/main" val="108100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Picture 3" descr="实例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43558"/>
            <a:ext cx="7846844"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1187624" y="123478"/>
            <a:ext cx="4824536" cy="792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smtClean="0">
                <a:ea typeface="黑体" pitchFamily="2" charset="-122"/>
              </a:rPr>
              <a:t>概念模型</a:t>
            </a:r>
            <a:r>
              <a:rPr lang="en-US" altLang="zh-CN" sz="3200" smtClean="0">
                <a:ea typeface="宋体" pitchFamily="2" charset="-122"/>
              </a:rPr>
              <a:t>——</a:t>
            </a:r>
            <a:r>
              <a:rPr lang="en-US" altLang="zh-CN" smtClean="0">
                <a:ea typeface="宋体" pitchFamily="2" charset="-122"/>
              </a:rPr>
              <a:t> </a:t>
            </a:r>
            <a:r>
              <a:rPr lang="zh-CN" altLang="en-US" sz="3200" smtClean="0">
                <a:ea typeface="隶书" pitchFamily="49" charset="-122"/>
              </a:rPr>
              <a:t>一个实例</a:t>
            </a:r>
            <a:endParaRPr lang="zh-CN" altLang="en-US" sz="3200" dirty="0">
              <a:ea typeface="隶书" pitchFamily="49" charset="-122"/>
            </a:endParaRPr>
          </a:p>
        </p:txBody>
      </p:sp>
    </p:spTree>
    <p:extLst>
      <p:ext uri="{BB962C8B-B14F-4D97-AF65-F5344CB8AC3E}">
        <p14:creationId xmlns:p14="http://schemas.microsoft.com/office/powerpoint/2010/main" val="294960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23528" y="443190"/>
            <a:ext cx="2592288" cy="584775"/>
          </a:xfrm>
          <a:prstGeom prst="rect">
            <a:avLst/>
          </a:prstGeom>
          <a:noFill/>
          <a:ln>
            <a:noFill/>
          </a:ln>
        </p:spPr>
        <p:txBody>
          <a:bodyPr vert="horz" wrap="square" rtlCol="0">
            <a:spAutoFit/>
          </a:bodyPr>
          <a:lstStyle/>
          <a:p>
            <a:r>
              <a:rPr lang="zh-CN" alt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琥珀" pitchFamily="2" charset="-122"/>
                <a:ea typeface="华文琥珀" pitchFamily="2" charset="-122"/>
              </a:rPr>
              <a:t>总结与思考</a:t>
            </a:r>
            <a:endParaRPr lang="zh-CN" altLang="en-US" sz="3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琥珀" pitchFamily="2" charset="-122"/>
              <a:ea typeface="华文琥珀" pitchFamily="2" charset="-122"/>
            </a:endParaRPr>
          </a:p>
        </p:txBody>
      </p:sp>
      <p:sp>
        <p:nvSpPr>
          <p:cNvPr id="32" name="内容占位符 2"/>
          <p:cNvSpPr txBox="1">
            <a:spLocks/>
          </p:cNvSpPr>
          <p:nvPr/>
        </p:nvSpPr>
        <p:spPr>
          <a:xfrm>
            <a:off x="3995936" y="123478"/>
            <a:ext cx="4896544" cy="3456384"/>
          </a:xfrm>
          <a:prstGeom prst="rect">
            <a:avLst/>
          </a:prstGeom>
        </p:spPr>
        <p:txBody>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lnSpc>
                <a:spcPct val="150000"/>
              </a:lnSpc>
              <a:buFont typeface="Wingdings" pitchFamily="2" charset="2"/>
              <a:buChar char="Ø"/>
            </a:pPr>
            <a:r>
              <a:rPr lang="zh-CN" altLang="en-US" sz="3200" dirty="0" smtClean="0">
                <a:latin typeface="+mj-ea"/>
                <a:ea typeface="+mj-ea"/>
              </a:rPr>
              <a:t> 练习题     </a:t>
            </a:r>
            <a:endParaRPr lang="en-US" altLang="zh-CN" sz="3200" dirty="0" smtClean="0">
              <a:latin typeface="+mj-ea"/>
              <a:ea typeface="+mj-ea"/>
            </a:endParaRPr>
          </a:p>
          <a:p>
            <a:pPr>
              <a:lnSpc>
                <a:spcPct val="150000"/>
              </a:lnSpc>
            </a:pPr>
            <a:r>
              <a:rPr lang="zh-CN" altLang="en-US" sz="2800" b="0" dirty="0" smtClean="0">
                <a:latin typeface="幼圆" pitchFamily="49" charset="-122"/>
                <a:ea typeface="幼圆" pitchFamily="49" charset="-122"/>
              </a:rPr>
              <a:t>  </a:t>
            </a:r>
            <a:r>
              <a:rPr lang="zh-CN" altLang="en-US" sz="2400" dirty="0" smtClean="0">
                <a:latin typeface="方正姚体" pitchFamily="2" charset="-122"/>
                <a:ea typeface="方正姚体" pitchFamily="2" charset="-122"/>
              </a:rPr>
              <a:t>给出一个病人就诊情况的</a:t>
            </a:r>
            <a:r>
              <a:rPr lang="en-US" altLang="zh-CN" sz="2400" dirty="0" smtClean="0">
                <a:latin typeface="方正姚体" pitchFamily="2" charset="-122"/>
                <a:ea typeface="方正姚体" pitchFamily="2" charset="-122"/>
              </a:rPr>
              <a:t>E-R</a:t>
            </a:r>
            <a:r>
              <a:rPr lang="zh-CN" altLang="en-US" sz="2400" dirty="0" smtClean="0">
                <a:latin typeface="方正姚体" pitchFamily="2" charset="-122"/>
                <a:ea typeface="方正姚体" pitchFamily="2" charset="-122"/>
              </a:rPr>
              <a:t>模型图，并分析</a:t>
            </a:r>
            <a:r>
              <a:rPr lang="en-US" altLang="zh-CN" sz="2400" dirty="0" smtClean="0">
                <a:latin typeface="方正姚体" pitchFamily="2" charset="-122"/>
                <a:ea typeface="方正姚体" pitchFamily="2" charset="-122"/>
              </a:rPr>
              <a:t>E-R</a:t>
            </a:r>
            <a:r>
              <a:rPr lang="zh-CN" altLang="en-US" sz="2400" dirty="0" smtClean="0">
                <a:latin typeface="方正姚体" pitchFamily="2" charset="-122"/>
                <a:ea typeface="方正姚体" pitchFamily="2" charset="-122"/>
              </a:rPr>
              <a:t>模型，是否满足概念模型的两个基本特征</a:t>
            </a:r>
            <a:endParaRPr lang="zh-CN" altLang="en-US" sz="2400" dirty="0">
              <a:latin typeface="方正姚体" pitchFamily="2" charset="-122"/>
              <a:ea typeface="方正姚体" pitchFamily="2" charset="-122"/>
            </a:endParaRPr>
          </a:p>
        </p:txBody>
      </p:sp>
    </p:spTree>
    <p:extLst>
      <p:ext uri="{BB962C8B-B14F-4D97-AF65-F5344CB8AC3E}">
        <p14:creationId xmlns:p14="http://schemas.microsoft.com/office/powerpoint/2010/main" val="2585192574"/>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bwMode="auto">
          <a:xfrm>
            <a:off x="1187624" y="123478"/>
            <a:ext cx="4320480" cy="6480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a:latin typeface="隶书" pitchFamily="49" charset="-122"/>
                <a:ea typeface="隶书" pitchFamily="49" charset="-122"/>
              </a:rPr>
              <a:t>数据模型的组成要素</a:t>
            </a:r>
          </a:p>
        </p:txBody>
      </p:sp>
      <p:sp>
        <p:nvSpPr>
          <p:cNvPr id="59395" name="Text Box 3"/>
          <p:cNvSpPr txBox="1">
            <a:spLocks noChangeArrowheads="1"/>
          </p:cNvSpPr>
          <p:nvPr/>
        </p:nvSpPr>
        <p:spPr bwMode="auto">
          <a:xfrm>
            <a:off x="1475656" y="1059582"/>
            <a:ext cx="4680520" cy="2332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40000"/>
              </a:lnSpc>
              <a:spcBef>
                <a:spcPct val="50000"/>
              </a:spcBef>
              <a:buFont typeface="Wingdings" pitchFamily="2" charset="2"/>
              <a:buChar char="Ø"/>
            </a:pPr>
            <a:r>
              <a:rPr lang="zh-CN" altLang="en-US" sz="2800" b="1" dirty="0"/>
              <a:t> 数据结构 </a:t>
            </a:r>
            <a:r>
              <a:rPr lang="zh-CN" altLang="en-US" b="1" dirty="0"/>
              <a:t>（静态特性）</a:t>
            </a:r>
            <a:r>
              <a:rPr lang="en-US" altLang="zh-CN" sz="2800" b="1" dirty="0"/>
              <a:t> </a:t>
            </a:r>
          </a:p>
          <a:p>
            <a:pPr>
              <a:lnSpc>
                <a:spcPct val="140000"/>
              </a:lnSpc>
              <a:spcBef>
                <a:spcPct val="50000"/>
              </a:spcBef>
              <a:buFont typeface="Wingdings" pitchFamily="2" charset="2"/>
              <a:buChar char="Ø"/>
            </a:pPr>
            <a:r>
              <a:rPr lang="zh-CN" altLang="en-US" sz="2800" b="1" dirty="0"/>
              <a:t> 数据操作 </a:t>
            </a:r>
            <a:r>
              <a:rPr lang="zh-CN" altLang="en-US" b="1" dirty="0"/>
              <a:t>（动态特性）</a:t>
            </a:r>
          </a:p>
          <a:p>
            <a:pPr>
              <a:lnSpc>
                <a:spcPct val="140000"/>
              </a:lnSpc>
              <a:spcBef>
                <a:spcPct val="50000"/>
              </a:spcBef>
              <a:buFont typeface="Wingdings" pitchFamily="2" charset="2"/>
              <a:buChar char="Ø"/>
            </a:pPr>
            <a:r>
              <a:rPr lang="zh-CN" altLang="en-US" sz="2800" b="1" dirty="0"/>
              <a:t> 完整性约束条件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wipe(down)">
                                      <p:cBhvr>
                                        <p:cTn id="7"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bwMode="auto">
          <a:xfrm>
            <a:off x="1187624" y="123478"/>
            <a:ext cx="6660232" cy="7647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000" dirty="0">
                <a:latin typeface="黑体" pitchFamily="2" charset="-122"/>
                <a:ea typeface="黑体" pitchFamily="2" charset="-122"/>
              </a:rPr>
              <a:t>数据模型的组成要素</a:t>
            </a:r>
            <a:r>
              <a:rPr lang="zh-CN" altLang="en-US" sz="3000" dirty="0" smtClean="0">
                <a:latin typeface="黑体" pitchFamily="2" charset="-122"/>
                <a:ea typeface="黑体" pitchFamily="2" charset="-122"/>
              </a:rPr>
              <a:t>一：</a:t>
            </a:r>
            <a:r>
              <a:rPr lang="zh-CN" altLang="en-US" sz="3200" dirty="0" smtClean="0">
                <a:ea typeface="宋体" pitchFamily="2" charset="-122"/>
              </a:rPr>
              <a:t> </a:t>
            </a:r>
            <a:r>
              <a:rPr lang="zh-CN" altLang="en-US" b="0" dirty="0">
                <a:ea typeface="隶书" pitchFamily="49" charset="-122"/>
              </a:rPr>
              <a:t>数据结构</a:t>
            </a:r>
          </a:p>
        </p:txBody>
      </p:sp>
      <p:sp>
        <p:nvSpPr>
          <p:cNvPr id="60419" name="Rectangle 3"/>
          <p:cNvSpPr>
            <a:spLocks noGrp="1" noChangeArrowheads="1"/>
          </p:cNvSpPr>
          <p:nvPr>
            <p:ph idx="4294967295"/>
          </p:nvPr>
        </p:nvSpPr>
        <p:spPr>
          <a:xfrm>
            <a:off x="1115616" y="987574"/>
            <a:ext cx="6480720" cy="3816424"/>
          </a:xfrm>
        </p:spPr>
        <p:txBody>
          <a:bodyPr>
            <a:noAutofit/>
          </a:bodyPr>
          <a:lstStyle/>
          <a:p>
            <a:pPr algn="just">
              <a:buFont typeface="Wingdings" pitchFamily="2" charset="2"/>
              <a:buChar char="Ø"/>
            </a:pPr>
            <a:r>
              <a:rPr lang="zh-CN" altLang="en-US" sz="2400" b="1" dirty="0">
                <a:latin typeface="+mj-ea"/>
                <a:ea typeface="+mj-ea"/>
              </a:rPr>
              <a:t>什么是数据结构</a:t>
            </a:r>
          </a:p>
          <a:p>
            <a:pPr algn="just">
              <a:buFont typeface="Arial" pitchFamily="34" charset="0"/>
              <a:buChar char="•"/>
            </a:pPr>
            <a:r>
              <a:rPr lang="zh-CN" altLang="en-US" sz="2200" b="1" dirty="0">
                <a:ea typeface="宋体" pitchFamily="2" charset="-122"/>
              </a:rPr>
              <a:t>描述数据库的组成对象，以及对象之间的</a:t>
            </a:r>
            <a:r>
              <a:rPr lang="zh-CN" altLang="en-US" sz="2200" b="1" dirty="0" smtClean="0">
                <a:ea typeface="宋体" pitchFamily="2" charset="-122"/>
              </a:rPr>
              <a:t>联系</a:t>
            </a:r>
            <a:endParaRPr lang="en-US" altLang="zh-CN" sz="2200" b="1" dirty="0" smtClean="0">
              <a:ea typeface="宋体" pitchFamily="2" charset="-122"/>
            </a:endParaRPr>
          </a:p>
          <a:p>
            <a:pPr algn="just"/>
            <a:endParaRPr lang="zh-CN" altLang="en-US" sz="2200" b="1" dirty="0">
              <a:ea typeface="宋体" pitchFamily="2" charset="-122"/>
            </a:endParaRPr>
          </a:p>
          <a:p>
            <a:pPr algn="just">
              <a:buFont typeface="Wingdings" pitchFamily="2" charset="2"/>
              <a:buChar char="Ø"/>
            </a:pPr>
            <a:r>
              <a:rPr lang="zh-CN" altLang="en-US" sz="2200" b="1" dirty="0">
                <a:latin typeface="+mj-ea"/>
                <a:ea typeface="+mj-ea"/>
              </a:rPr>
              <a:t>描述的内容</a:t>
            </a:r>
          </a:p>
          <a:p>
            <a:pPr algn="just">
              <a:buFont typeface="Arial" pitchFamily="34" charset="0"/>
              <a:buChar char="•"/>
            </a:pPr>
            <a:r>
              <a:rPr lang="zh-CN" altLang="en-US" sz="2200" b="1" dirty="0">
                <a:ea typeface="宋体" pitchFamily="2" charset="-122"/>
              </a:rPr>
              <a:t>与数据类型、内容、性质有关的对象</a:t>
            </a:r>
          </a:p>
          <a:p>
            <a:pPr algn="just">
              <a:buFont typeface="Arial" pitchFamily="34" charset="0"/>
              <a:buChar char="•"/>
            </a:pPr>
            <a:r>
              <a:rPr lang="zh-CN" altLang="en-US" sz="2200" b="1" dirty="0">
                <a:ea typeface="宋体" pitchFamily="2" charset="-122"/>
              </a:rPr>
              <a:t>与数据之间联系有关的对象</a:t>
            </a:r>
          </a:p>
          <a:p>
            <a:pPr lvl="1" algn="just">
              <a:lnSpc>
                <a:spcPct val="60000"/>
              </a:lnSpc>
              <a:buFont typeface="Wingdings" pitchFamily="2" charset="2"/>
              <a:buNone/>
            </a:pPr>
            <a:endParaRPr lang="zh-CN" altLang="en-US" sz="2200" b="1" dirty="0">
              <a:ea typeface="宋体" pitchFamily="2" charset="-122"/>
            </a:endParaRPr>
          </a:p>
          <a:p>
            <a:pPr algn="just"/>
            <a:r>
              <a:rPr lang="zh-CN" altLang="en-US" sz="2200" b="1" dirty="0">
                <a:ea typeface="宋体" pitchFamily="2" charset="-122"/>
              </a:rPr>
              <a:t>数据结构是对系统“静态特性”的描述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bwMode="auto">
          <a:xfrm>
            <a:off x="1187624" y="123478"/>
            <a:ext cx="6948264" cy="69274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000" dirty="0">
                <a:latin typeface="黑体" pitchFamily="2" charset="-122"/>
                <a:ea typeface="黑体" pitchFamily="2" charset="-122"/>
              </a:rPr>
              <a:t>数据模型的组成要素</a:t>
            </a:r>
            <a:r>
              <a:rPr lang="zh-CN" altLang="en-US" sz="3000" dirty="0" smtClean="0">
                <a:latin typeface="黑体" pitchFamily="2" charset="-122"/>
                <a:ea typeface="黑体" pitchFamily="2" charset="-122"/>
              </a:rPr>
              <a:t>二：</a:t>
            </a:r>
            <a:r>
              <a:rPr lang="zh-CN" altLang="en-US" sz="3200" dirty="0" smtClean="0">
                <a:ea typeface="宋体" pitchFamily="2" charset="-122"/>
              </a:rPr>
              <a:t> </a:t>
            </a:r>
            <a:r>
              <a:rPr lang="zh-CN" altLang="en-US" sz="3200" dirty="0">
                <a:latin typeface="隶书" pitchFamily="49" charset="-122"/>
                <a:ea typeface="隶书" pitchFamily="49" charset="-122"/>
              </a:rPr>
              <a:t>数据</a:t>
            </a:r>
            <a:r>
              <a:rPr lang="zh-CN" altLang="en-US" sz="3200" dirty="0" smtClean="0">
                <a:latin typeface="隶书" pitchFamily="49" charset="-122"/>
                <a:ea typeface="隶书" pitchFamily="49" charset="-122"/>
              </a:rPr>
              <a:t>操作</a:t>
            </a:r>
            <a:endParaRPr lang="zh-CN" altLang="en-US" dirty="0">
              <a:ea typeface="宋体" pitchFamily="2" charset="-122"/>
            </a:endParaRPr>
          </a:p>
        </p:txBody>
      </p:sp>
      <p:sp>
        <p:nvSpPr>
          <p:cNvPr id="61443" name="Rectangle 3"/>
          <p:cNvSpPr>
            <a:spLocks noGrp="1" noChangeArrowheads="1"/>
          </p:cNvSpPr>
          <p:nvPr>
            <p:ph idx="4294967295"/>
          </p:nvPr>
        </p:nvSpPr>
        <p:spPr>
          <a:xfrm>
            <a:off x="1331640" y="967036"/>
            <a:ext cx="6912768" cy="3764954"/>
          </a:xfrm>
        </p:spPr>
        <p:txBody>
          <a:bodyPr>
            <a:noAutofit/>
          </a:bodyPr>
          <a:lstStyle/>
          <a:p>
            <a:pPr algn="just">
              <a:lnSpc>
                <a:spcPct val="150000"/>
              </a:lnSpc>
            </a:pPr>
            <a:r>
              <a:rPr lang="zh-CN" altLang="en-US" sz="2200" b="1" dirty="0">
                <a:latin typeface="+mj-ea"/>
                <a:ea typeface="+mj-ea"/>
              </a:rPr>
              <a:t>数据操作</a:t>
            </a:r>
          </a:p>
          <a:p>
            <a:pPr algn="just">
              <a:lnSpc>
                <a:spcPct val="150000"/>
              </a:lnSpc>
              <a:buFont typeface="Arial" pitchFamily="34" charset="0"/>
              <a:buChar char="•"/>
            </a:pPr>
            <a:r>
              <a:rPr lang="zh-CN" altLang="en-US" sz="2200" b="1" dirty="0" smtClean="0">
                <a:latin typeface="幼圆" pitchFamily="49" charset="-122"/>
                <a:ea typeface="幼圆" pitchFamily="49" charset="-122"/>
              </a:rPr>
              <a:t>对</a:t>
            </a:r>
            <a:r>
              <a:rPr lang="zh-CN" altLang="en-US" sz="2200" b="1" dirty="0">
                <a:latin typeface="幼圆" pitchFamily="49" charset="-122"/>
                <a:ea typeface="幼圆" pitchFamily="49" charset="-122"/>
              </a:rPr>
              <a:t>数据库中各种对象</a:t>
            </a:r>
            <a:r>
              <a:rPr lang="en-US" altLang="zh-CN" sz="2200" b="1" dirty="0">
                <a:latin typeface="幼圆" pitchFamily="49" charset="-122"/>
                <a:ea typeface="幼圆" pitchFamily="49" charset="-122"/>
              </a:rPr>
              <a:t>(</a:t>
            </a:r>
            <a:r>
              <a:rPr lang="zh-CN" altLang="en-US" sz="2200" b="1" dirty="0">
                <a:latin typeface="幼圆" pitchFamily="49" charset="-122"/>
                <a:ea typeface="幼圆" pitchFamily="49" charset="-122"/>
              </a:rPr>
              <a:t>型</a:t>
            </a:r>
            <a:r>
              <a:rPr lang="en-US" altLang="zh-CN" sz="2200" b="1" dirty="0">
                <a:latin typeface="幼圆" pitchFamily="49" charset="-122"/>
                <a:ea typeface="幼圆" pitchFamily="49" charset="-122"/>
              </a:rPr>
              <a:t>)</a:t>
            </a:r>
            <a:r>
              <a:rPr lang="zh-CN" altLang="en-US" sz="2200" b="1" dirty="0">
                <a:latin typeface="幼圆" pitchFamily="49" charset="-122"/>
                <a:ea typeface="幼圆" pitchFamily="49" charset="-122"/>
              </a:rPr>
              <a:t>的实例</a:t>
            </a:r>
            <a:r>
              <a:rPr lang="en-US" altLang="zh-CN" sz="2200" b="1" dirty="0">
                <a:latin typeface="幼圆" pitchFamily="49" charset="-122"/>
                <a:ea typeface="幼圆" pitchFamily="49" charset="-122"/>
              </a:rPr>
              <a:t>(</a:t>
            </a:r>
            <a:r>
              <a:rPr lang="zh-CN" altLang="en-US" sz="2200" b="1" dirty="0">
                <a:latin typeface="幼圆" pitchFamily="49" charset="-122"/>
                <a:ea typeface="幼圆" pitchFamily="49" charset="-122"/>
              </a:rPr>
              <a:t>值</a:t>
            </a:r>
            <a:r>
              <a:rPr lang="en-US" altLang="zh-CN" sz="2200" b="1" dirty="0">
                <a:latin typeface="幼圆" pitchFamily="49" charset="-122"/>
                <a:ea typeface="幼圆" pitchFamily="49" charset="-122"/>
              </a:rPr>
              <a:t>)</a:t>
            </a:r>
            <a:r>
              <a:rPr lang="zh-CN" altLang="en-US" sz="2200" b="1" dirty="0">
                <a:latin typeface="幼圆" pitchFamily="49" charset="-122"/>
                <a:ea typeface="幼圆" pitchFamily="49" charset="-122"/>
              </a:rPr>
              <a:t>允许执行的</a:t>
            </a:r>
          </a:p>
          <a:p>
            <a:pPr algn="just">
              <a:lnSpc>
                <a:spcPct val="150000"/>
              </a:lnSpc>
              <a:buFont typeface="Arial" pitchFamily="34" charset="0"/>
              <a:buChar char="•"/>
            </a:pPr>
            <a:r>
              <a:rPr lang="zh-CN" altLang="en-US" sz="2200" b="1" dirty="0" smtClean="0">
                <a:latin typeface="幼圆" pitchFamily="49" charset="-122"/>
                <a:ea typeface="幼圆" pitchFamily="49" charset="-122"/>
              </a:rPr>
              <a:t>操作</a:t>
            </a:r>
            <a:r>
              <a:rPr lang="zh-CN" altLang="en-US" sz="2200" b="1" dirty="0">
                <a:latin typeface="幼圆" pitchFamily="49" charset="-122"/>
                <a:ea typeface="幼圆" pitchFamily="49" charset="-122"/>
              </a:rPr>
              <a:t>及有关的操作规则</a:t>
            </a:r>
          </a:p>
          <a:p>
            <a:pPr algn="just">
              <a:lnSpc>
                <a:spcPct val="150000"/>
              </a:lnSpc>
            </a:pPr>
            <a:r>
              <a:rPr lang="zh-CN" altLang="en-US" sz="2200" b="1" dirty="0">
                <a:latin typeface="+mj-ea"/>
                <a:ea typeface="+mj-ea"/>
              </a:rPr>
              <a:t>数据操作的类型</a:t>
            </a:r>
          </a:p>
          <a:p>
            <a:pPr algn="just">
              <a:lnSpc>
                <a:spcPct val="150000"/>
              </a:lnSpc>
              <a:buFont typeface="Arial" pitchFamily="34" charset="0"/>
              <a:buChar char="•"/>
            </a:pPr>
            <a:r>
              <a:rPr lang="zh-CN" altLang="en-US" sz="2200" b="1" dirty="0">
                <a:latin typeface="幼圆" pitchFamily="49" charset="-122"/>
                <a:ea typeface="幼圆" pitchFamily="49" charset="-122"/>
              </a:rPr>
              <a:t>查询</a:t>
            </a:r>
          </a:p>
          <a:p>
            <a:pPr algn="just">
              <a:lnSpc>
                <a:spcPct val="150000"/>
              </a:lnSpc>
              <a:buFont typeface="Arial" pitchFamily="34" charset="0"/>
              <a:buChar char="•"/>
            </a:pPr>
            <a:r>
              <a:rPr lang="zh-CN" altLang="en-US" sz="2200" b="1" dirty="0">
                <a:latin typeface="幼圆" pitchFamily="49" charset="-122"/>
                <a:ea typeface="幼圆" pitchFamily="49" charset="-122"/>
              </a:rPr>
              <a:t>更新 </a:t>
            </a:r>
            <a:r>
              <a:rPr lang="en-US" altLang="zh-CN" sz="2200" b="1" dirty="0">
                <a:latin typeface="幼圆" pitchFamily="49" charset="-122"/>
                <a:ea typeface="幼圆" pitchFamily="49" charset="-122"/>
              </a:rPr>
              <a:t>(</a:t>
            </a:r>
            <a:r>
              <a:rPr lang="zh-CN" altLang="en-US" sz="2200" b="1" dirty="0">
                <a:latin typeface="幼圆" pitchFamily="49" charset="-122"/>
                <a:ea typeface="幼圆" pitchFamily="49" charset="-122"/>
              </a:rPr>
              <a:t>包括插入、删除、修改</a:t>
            </a:r>
            <a:r>
              <a:rPr lang="en-US" altLang="zh-CN" sz="2200" b="1" dirty="0">
                <a:latin typeface="幼圆" pitchFamily="49" charset="-122"/>
                <a:ea typeface="幼圆" pitchFamily="49"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4294967295"/>
          </p:nvPr>
        </p:nvSpPr>
        <p:spPr>
          <a:xfrm>
            <a:off x="1835696" y="915566"/>
            <a:ext cx="5868144" cy="3707358"/>
          </a:xfrm>
        </p:spPr>
        <p:txBody>
          <a:bodyPr>
            <a:normAutofit lnSpcReduction="10000"/>
          </a:bodyPr>
          <a:lstStyle/>
          <a:p>
            <a:pPr algn="just">
              <a:lnSpc>
                <a:spcPct val="150000"/>
              </a:lnSpc>
            </a:pPr>
            <a:r>
              <a:rPr lang="zh-CN" altLang="en-US" sz="2400" b="1" dirty="0">
                <a:latin typeface="+mj-ea"/>
                <a:ea typeface="+mj-ea"/>
              </a:rPr>
              <a:t>数据模型对操作的定义</a:t>
            </a:r>
          </a:p>
          <a:p>
            <a:pPr algn="just">
              <a:lnSpc>
                <a:spcPct val="150000"/>
              </a:lnSpc>
              <a:buFont typeface="Arial" pitchFamily="34" charset="0"/>
              <a:buChar char="•"/>
            </a:pPr>
            <a:r>
              <a:rPr lang="zh-CN" altLang="en-US" sz="2200" b="1" dirty="0">
                <a:latin typeface="幼圆" pitchFamily="49" charset="-122"/>
                <a:ea typeface="幼圆" pitchFamily="49" charset="-122"/>
              </a:rPr>
              <a:t>操作的确切含义</a:t>
            </a:r>
          </a:p>
          <a:p>
            <a:pPr algn="just">
              <a:lnSpc>
                <a:spcPct val="150000"/>
              </a:lnSpc>
              <a:buFont typeface="Arial" pitchFamily="34" charset="0"/>
              <a:buChar char="•"/>
            </a:pPr>
            <a:r>
              <a:rPr lang="zh-CN" altLang="en-US" sz="2200" b="1" dirty="0">
                <a:latin typeface="幼圆" pitchFamily="49" charset="-122"/>
                <a:ea typeface="幼圆" pitchFamily="49" charset="-122"/>
              </a:rPr>
              <a:t>操作符号</a:t>
            </a:r>
          </a:p>
          <a:p>
            <a:pPr algn="just">
              <a:lnSpc>
                <a:spcPct val="150000"/>
              </a:lnSpc>
              <a:buFont typeface="Arial" pitchFamily="34" charset="0"/>
              <a:buChar char="•"/>
            </a:pPr>
            <a:r>
              <a:rPr lang="zh-CN" altLang="en-US" sz="2200" b="1" dirty="0">
                <a:latin typeface="幼圆" pitchFamily="49" charset="-122"/>
                <a:ea typeface="幼圆" pitchFamily="49" charset="-122"/>
              </a:rPr>
              <a:t>操作规则（如优先级）</a:t>
            </a:r>
          </a:p>
          <a:p>
            <a:pPr algn="just">
              <a:lnSpc>
                <a:spcPct val="150000"/>
              </a:lnSpc>
              <a:buFont typeface="Arial" pitchFamily="34" charset="0"/>
              <a:buChar char="•"/>
            </a:pPr>
            <a:r>
              <a:rPr lang="zh-CN" altLang="en-US" sz="2200" b="1" dirty="0">
                <a:latin typeface="幼圆" pitchFamily="49" charset="-122"/>
                <a:ea typeface="幼圆" pitchFamily="49" charset="-122"/>
              </a:rPr>
              <a:t>实现操作的语言</a:t>
            </a:r>
          </a:p>
          <a:p>
            <a:pPr algn="just">
              <a:lnSpc>
                <a:spcPct val="150000"/>
              </a:lnSpc>
            </a:pPr>
            <a:r>
              <a:rPr lang="zh-CN" altLang="en-US" sz="2400" b="1" dirty="0">
                <a:latin typeface="幼圆" pitchFamily="49" charset="-122"/>
                <a:ea typeface="幼圆" pitchFamily="49" charset="-122"/>
              </a:rPr>
              <a:t>数据操作是对系统</a:t>
            </a:r>
            <a:r>
              <a:rPr lang="en-US" altLang="zh-CN" sz="2400" b="1" dirty="0">
                <a:latin typeface="幼圆" pitchFamily="49" charset="-122"/>
                <a:ea typeface="幼圆" pitchFamily="49" charset="-122"/>
              </a:rPr>
              <a:t>“</a:t>
            </a:r>
            <a:r>
              <a:rPr lang="zh-CN" altLang="en-US" sz="2400" b="1" dirty="0">
                <a:latin typeface="幼圆" pitchFamily="49" charset="-122"/>
                <a:ea typeface="幼圆" pitchFamily="49" charset="-122"/>
              </a:rPr>
              <a:t>动态特性</a:t>
            </a:r>
            <a:r>
              <a:rPr lang="en-US" altLang="zh-CN" sz="2400" b="1" dirty="0">
                <a:latin typeface="幼圆" pitchFamily="49" charset="-122"/>
                <a:ea typeface="幼圆" pitchFamily="49" charset="-122"/>
              </a:rPr>
              <a:t>”</a:t>
            </a:r>
            <a:r>
              <a:rPr lang="zh-CN" altLang="en-US" sz="2400" b="1" dirty="0">
                <a:latin typeface="幼圆" pitchFamily="49" charset="-122"/>
                <a:ea typeface="幼圆" pitchFamily="49" charset="-122"/>
              </a:rPr>
              <a:t>的描述</a:t>
            </a:r>
          </a:p>
        </p:txBody>
      </p:sp>
      <p:sp>
        <p:nvSpPr>
          <p:cNvPr id="4" name="Rectangle 2"/>
          <p:cNvSpPr txBox="1">
            <a:spLocks noChangeArrowheads="1"/>
          </p:cNvSpPr>
          <p:nvPr/>
        </p:nvSpPr>
        <p:spPr bwMode="auto">
          <a:xfrm>
            <a:off x="1187624" y="123478"/>
            <a:ext cx="6948264" cy="6927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smtClean="0">
                <a:latin typeface="黑体" pitchFamily="2" charset="-122"/>
                <a:ea typeface="黑体" pitchFamily="2" charset="-122"/>
              </a:rPr>
              <a:t>数据模型的组成要素二：</a:t>
            </a:r>
            <a:r>
              <a:rPr lang="zh-CN" altLang="en-US" sz="3200" smtClean="0">
                <a:ea typeface="宋体" pitchFamily="2" charset="-122"/>
              </a:rPr>
              <a:t> </a:t>
            </a:r>
            <a:r>
              <a:rPr lang="zh-CN" altLang="en-US" sz="3200" smtClean="0">
                <a:latin typeface="隶书" pitchFamily="49" charset="-122"/>
                <a:ea typeface="隶书" pitchFamily="49" charset="-122"/>
              </a:rPr>
              <a:t>数据操作</a:t>
            </a:r>
            <a:endParaRPr lang="zh-CN" altLang="en-US"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bwMode="auto">
          <a:xfrm>
            <a:off x="1187624" y="123478"/>
            <a:ext cx="6192688" cy="69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000" dirty="0">
                <a:ea typeface="黑体" pitchFamily="2" charset="-122"/>
              </a:rPr>
              <a:t>数据模型组成要素</a:t>
            </a:r>
            <a:r>
              <a:rPr lang="zh-CN" altLang="en-US" sz="3000" dirty="0" smtClean="0">
                <a:ea typeface="黑体" pitchFamily="2" charset="-122"/>
              </a:rPr>
              <a:t>三</a:t>
            </a:r>
            <a:r>
              <a:rPr lang="zh-CN" altLang="en-US" sz="3200" dirty="0">
                <a:ea typeface="宋体" pitchFamily="2" charset="-122"/>
              </a:rPr>
              <a:t>：</a:t>
            </a:r>
            <a:r>
              <a:rPr lang="zh-CN" altLang="en-US" sz="3200" dirty="0" smtClean="0">
                <a:latin typeface="隶书" pitchFamily="49" charset="-122"/>
                <a:ea typeface="隶书" pitchFamily="49" charset="-122"/>
              </a:rPr>
              <a:t>完整性约束</a:t>
            </a:r>
            <a:endParaRPr lang="en-US" altLang="zh-CN" dirty="0">
              <a:ea typeface="宋体" pitchFamily="2" charset="-122"/>
            </a:endParaRPr>
          </a:p>
        </p:txBody>
      </p:sp>
      <p:sp>
        <p:nvSpPr>
          <p:cNvPr id="63491" name="Rectangle 3"/>
          <p:cNvSpPr>
            <a:spLocks noGrp="1" noChangeArrowheads="1"/>
          </p:cNvSpPr>
          <p:nvPr>
            <p:ph idx="4294967295"/>
          </p:nvPr>
        </p:nvSpPr>
        <p:spPr>
          <a:xfrm>
            <a:off x="1727200" y="987425"/>
            <a:ext cx="7416800" cy="3455988"/>
          </a:xfrm>
        </p:spPr>
        <p:txBody>
          <a:bodyPr>
            <a:normAutofit fontScale="92500"/>
          </a:bodyPr>
          <a:lstStyle/>
          <a:p>
            <a:pPr>
              <a:lnSpc>
                <a:spcPct val="150000"/>
              </a:lnSpc>
            </a:pPr>
            <a:r>
              <a:rPr lang="zh-CN" altLang="en-US" sz="2400" b="1" dirty="0">
                <a:latin typeface="+mj-ea"/>
                <a:ea typeface="+mj-ea"/>
              </a:rPr>
              <a:t>数据的完整性约束条件</a:t>
            </a:r>
          </a:p>
          <a:p>
            <a:pPr lvl="1">
              <a:lnSpc>
                <a:spcPct val="160000"/>
              </a:lnSpc>
            </a:pPr>
            <a:r>
              <a:rPr lang="zh-CN" altLang="en-US" sz="2400" b="1" dirty="0">
                <a:latin typeface="幼圆" pitchFamily="49" charset="-122"/>
                <a:ea typeface="幼圆" pitchFamily="49" charset="-122"/>
              </a:rPr>
              <a:t>一组完整性规则的集合。</a:t>
            </a:r>
          </a:p>
          <a:p>
            <a:pPr lvl="1">
              <a:lnSpc>
                <a:spcPct val="160000"/>
              </a:lnSpc>
            </a:pPr>
            <a:r>
              <a:rPr lang="zh-CN" altLang="en-US" sz="2400" b="1" dirty="0">
                <a:latin typeface="幼圆" pitchFamily="49" charset="-122"/>
                <a:ea typeface="幼圆" pitchFamily="49" charset="-122"/>
              </a:rPr>
              <a:t>完整性规则：给定的数据模型中数据及其联系所具有的制约和储存规则</a:t>
            </a:r>
          </a:p>
          <a:p>
            <a:pPr lvl="1">
              <a:lnSpc>
                <a:spcPct val="160000"/>
              </a:lnSpc>
            </a:pPr>
            <a:r>
              <a:rPr lang="zh-CN" altLang="en-US" sz="2400" b="1" dirty="0">
                <a:latin typeface="幼圆" pitchFamily="49" charset="-122"/>
                <a:ea typeface="幼圆" pitchFamily="49" charset="-122"/>
              </a:rPr>
              <a:t>用以限定符合数据模型的数据库状态以及状态的变化，以保证数据的正确、有效、相容。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4294967295"/>
          </p:nvPr>
        </p:nvSpPr>
        <p:spPr>
          <a:xfrm>
            <a:off x="1331640" y="987574"/>
            <a:ext cx="7704856" cy="4032448"/>
          </a:xfrm>
        </p:spPr>
        <p:txBody>
          <a:bodyPr/>
          <a:lstStyle/>
          <a:p>
            <a:pPr>
              <a:lnSpc>
                <a:spcPct val="90000"/>
              </a:lnSpc>
            </a:pPr>
            <a:r>
              <a:rPr lang="zh-CN" altLang="en-US" sz="2400" b="1" dirty="0">
                <a:ea typeface="宋体" pitchFamily="2" charset="-122"/>
              </a:rPr>
              <a:t>数据模型对完整性约束条件的定义</a:t>
            </a:r>
          </a:p>
          <a:p>
            <a:pPr>
              <a:lnSpc>
                <a:spcPct val="180000"/>
              </a:lnSpc>
              <a:buFont typeface="Wingdings" pitchFamily="2" charset="2"/>
              <a:buChar char="u"/>
            </a:pPr>
            <a:r>
              <a:rPr lang="zh-CN" altLang="en-US" sz="2000" b="1" dirty="0">
                <a:latin typeface="幼圆" pitchFamily="49" charset="-122"/>
                <a:ea typeface="幼圆" pitchFamily="49" charset="-122"/>
              </a:rPr>
              <a:t>反映和规定本数据模型必须遵守的基本的通用的完整性约束</a:t>
            </a:r>
            <a:r>
              <a:rPr lang="zh-CN" altLang="en-US" sz="2000" b="1" dirty="0" smtClean="0">
                <a:latin typeface="幼圆" pitchFamily="49" charset="-122"/>
                <a:ea typeface="幼圆" pitchFamily="49" charset="-122"/>
              </a:rPr>
              <a:t>条件</a:t>
            </a:r>
            <a:endParaRPr lang="zh-CN" altLang="en-US" sz="2000" b="1" dirty="0">
              <a:latin typeface="幼圆" pitchFamily="49" charset="-122"/>
              <a:ea typeface="幼圆" pitchFamily="49" charset="-122"/>
            </a:endParaRPr>
          </a:p>
          <a:p>
            <a:pPr lvl="1">
              <a:lnSpc>
                <a:spcPct val="180000"/>
              </a:lnSpc>
              <a:buNone/>
            </a:pPr>
            <a:r>
              <a:rPr lang="zh-CN" altLang="en-US" sz="2000" b="1" dirty="0" smtClean="0">
                <a:latin typeface="幼圆" pitchFamily="49" charset="-122"/>
                <a:ea typeface="幼圆" pitchFamily="49" charset="-122"/>
              </a:rPr>
              <a:t>     例如</a:t>
            </a:r>
            <a:r>
              <a:rPr lang="zh-CN" altLang="en-US" sz="2000" b="1" dirty="0">
                <a:latin typeface="幼圆" pitchFamily="49" charset="-122"/>
                <a:ea typeface="幼圆" pitchFamily="49" charset="-122"/>
              </a:rPr>
              <a:t>在关系模型中，任何关系必须</a:t>
            </a:r>
            <a:r>
              <a:rPr lang="zh-CN" altLang="en-US" sz="2000" b="1" dirty="0" smtClean="0">
                <a:latin typeface="幼圆" pitchFamily="49" charset="-122"/>
                <a:ea typeface="幼圆" pitchFamily="49" charset="-122"/>
              </a:rPr>
              <a:t>满足“</a:t>
            </a:r>
            <a:r>
              <a:rPr lang="zh-CN" altLang="en-US" sz="2000" b="1" dirty="0" smtClean="0">
                <a:solidFill>
                  <a:srgbClr val="0066FF"/>
                </a:solidFill>
                <a:latin typeface="幼圆" pitchFamily="49" charset="-122"/>
                <a:ea typeface="幼圆" pitchFamily="49" charset="-122"/>
              </a:rPr>
              <a:t>实体完整性</a:t>
            </a:r>
            <a:r>
              <a:rPr lang="zh-CN" altLang="en-US" sz="2000" b="1" dirty="0" smtClean="0">
                <a:latin typeface="幼圆" pitchFamily="49" charset="-122"/>
                <a:ea typeface="幼圆" pitchFamily="49" charset="-122"/>
              </a:rPr>
              <a:t>”和“</a:t>
            </a:r>
            <a:r>
              <a:rPr lang="zh-CN" altLang="en-US" sz="2000" b="1" dirty="0">
                <a:solidFill>
                  <a:srgbClr val="0066FF"/>
                </a:solidFill>
                <a:latin typeface="幼圆" pitchFamily="49" charset="-122"/>
                <a:ea typeface="幼圆" pitchFamily="49" charset="-122"/>
              </a:rPr>
              <a:t>参照完整性</a:t>
            </a:r>
            <a:r>
              <a:rPr lang="zh-CN" altLang="en-US" sz="2000" b="1" dirty="0" smtClean="0">
                <a:latin typeface="幼圆" pitchFamily="49" charset="-122"/>
                <a:ea typeface="幼圆" pitchFamily="49" charset="-122"/>
              </a:rPr>
              <a:t>”</a:t>
            </a:r>
            <a:r>
              <a:rPr lang="zh-CN" altLang="en-US" sz="2000" b="1" dirty="0" smtClean="0">
                <a:solidFill>
                  <a:srgbClr val="0066FF"/>
                </a:solidFill>
                <a:latin typeface="幼圆" pitchFamily="49" charset="-122"/>
                <a:ea typeface="幼圆" pitchFamily="49" charset="-122"/>
              </a:rPr>
              <a:t> </a:t>
            </a:r>
            <a:r>
              <a:rPr lang="zh-CN" altLang="en-US" sz="2000" b="1" dirty="0" smtClean="0">
                <a:latin typeface="幼圆" pitchFamily="49" charset="-122"/>
                <a:ea typeface="幼圆" pitchFamily="49" charset="-122"/>
              </a:rPr>
              <a:t>两</a:t>
            </a:r>
            <a:r>
              <a:rPr lang="zh-CN" altLang="en-US" sz="2000" b="1" dirty="0">
                <a:latin typeface="幼圆" pitchFamily="49" charset="-122"/>
                <a:ea typeface="幼圆" pitchFamily="49" charset="-122"/>
              </a:rPr>
              <a:t>个条件。</a:t>
            </a:r>
          </a:p>
          <a:p>
            <a:pPr algn="just">
              <a:lnSpc>
                <a:spcPct val="180000"/>
              </a:lnSpc>
              <a:buFont typeface="Wingdings" pitchFamily="2" charset="2"/>
              <a:buChar char="u"/>
            </a:pPr>
            <a:r>
              <a:rPr lang="zh-CN" altLang="en-US" sz="2000" b="1" dirty="0">
                <a:latin typeface="幼圆" pitchFamily="49" charset="-122"/>
                <a:ea typeface="幼圆" pitchFamily="49" charset="-122"/>
              </a:rPr>
              <a:t>提供定义完整性约束条件的机制，以反映</a:t>
            </a:r>
            <a:r>
              <a:rPr lang="zh-CN" altLang="en-US" sz="2000" b="1" dirty="0">
                <a:solidFill>
                  <a:srgbClr val="0066FF"/>
                </a:solidFill>
                <a:latin typeface="幼圆" pitchFamily="49" charset="-122"/>
                <a:ea typeface="幼圆" pitchFamily="49" charset="-122"/>
              </a:rPr>
              <a:t>具体应用</a:t>
            </a:r>
            <a:r>
              <a:rPr lang="zh-CN" altLang="en-US" sz="2000" b="1" dirty="0">
                <a:latin typeface="幼圆" pitchFamily="49" charset="-122"/>
                <a:ea typeface="幼圆" pitchFamily="49" charset="-122"/>
              </a:rPr>
              <a:t>所涉及的数据必须遵守的特定的语义</a:t>
            </a:r>
            <a:r>
              <a:rPr lang="zh-CN" altLang="en-US" sz="2000" b="1" dirty="0" smtClean="0">
                <a:latin typeface="幼圆" pitchFamily="49" charset="-122"/>
                <a:ea typeface="幼圆" pitchFamily="49" charset="-122"/>
              </a:rPr>
              <a:t>约束条件</a:t>
            </a:r>
            <a:endParaRPr lang="zh-CN" altLang="en-US" sz="2000" dirty="0">
              <a:latin typeface="幼圆" pitchFamily="49" charset="-122"/>
              <a:ea typeface="幼圆" pitchFamily="49" charset="-122"/>
            </a:endParaRPr>
          </a:p>
        </p:txBody>
      </p:sp>
      <p:sp>
        <p:nvSpPr>
          <p:cNvPr id="4" name="Rectangle 2"/>
          <p:cNvSpPr txBox="1">
            <a:spLocks noChangeArrowheads="1"/>
          </p:cNvSpPr>
          <p:nvPr/>
        </p:nvSpPr>
        <p:spPr bwMode="auto">
          <a:xfrm>
            <a:off x="1187624" y="123478"/>
            <a:ext cx="6192688" cy="692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000" smtClean="0">
                <a:ea typeface="黑体" pitchFamily="2" charset="-122"/>
              </a:rPr>
              <a:t>数据模型组成要素三</a:t>
            </a:r>
            <a:r>
              <a:rPr lang="zh-CN" altLang="en-US" sz="3200" smtClean="0">
                <a:ea typeface="宋体" pitchFamily="2" charset="-122"/>
              </a:rPr>
              <a:t>：</a:t>
            </a:r>
            <a:r>
              <a:rPr lang="zh-CN" altLang="en-US" sz="3200" smtClean="0">
                <a:latin typeface="隶书" pitchFamily="49" charset="-122"/>
                <a:ea typeface="隶书" pitchFamily="49" charset="-122"/>
              </a:rPr>
              <a:t>完整性约束</a:t>
            </a:r>
            <a:endParaRPr lang="en-US" altLang="zh-CN"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bwMode="auto">
          <a:xfrm>
            <a:off x="395536" y="488698"/>
            <a:ext cx="2448272" cy="484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2" name="椭圆 1"/>
          <p:cNvSpPr/>
          <p:nvPr/>
        </p:nvSpPr>
        <p:spPr>
          <a:xfrm>
            <a:off x="3347864" y="1527634"/>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2</a:t>
            </a:r>
            <a:endParaRPr lang="zh-CN" altLang="en-US" sz="3200" dirty="0"/>
          </a:p>
        </p:txBody>
      </p:sp>
      <p:sp>
        <p:nvSpPr>
          <p:cNvPr id="3" name="矩形 2"/>
          <p:cNvSpPr/>
          <p:nvPr/>
        </p:nvSpPr>
        <p:spPr>
          <a:xfrm>
            <a:off x="3847430" y="1491630"/>
            <a:ext cx="4108946" cy="584775"/>
          </a:xfrm>
          <a:prstGeom prst="rect">
            <a:avLst/>
          </a:prstGeom>
        </p:spPr>
        <p:txBody>
          <a:bodyPr wrap="square">
            <a:spAutoFit/>
          </a:bodyPr>
          <a:lstStyle/>
          <a:p>
            <a:r>
              <a:rPr lang="zh-CN" altLang="en-US" sz="3200" b="1" dirty="0" smtClean="0">
                <a:solidFill>
                  <a:srgbClr val="434342"/>
                </a:solidFill>
                <a:latin typeface="+mn-ea"/>
                <a:ea typeface="+mn-ea"/>
              </a:rPr>
              <a:t>数据库系统</a:t>
            </a:r>
            <a:r>
              <a:rPr lang="zh-CN" altLang="en-US" sz="3200" b="1" dirty="0">
                <a:solidFill>
                  <a:srgbClr val="434342"/>
                </a:solidFill>
                <a:latin typeface="+mn-ea"/>
                <a:ea typeface="+mn-ea"/>
              </a:rPr>
              <a:t>概述</a:t>
            </a:r>
            <a:endParaRPr lang="zh-CN" altLang="en-US" sz="2400" dirty="0">
              <a:latin typeface="+mn-ea"/>
              <a:ea typeface="+mn-ea"/>
            </a:endParaRPr>
          </a:p>
        </p:txBody>
      </p:sp>
      <p:sp>
        <p:nvSpPr>
          <p:cNvPr id="6" name="椭圆 5"/>
          <p:cNvSpPr/>
          <p:nvPr/>
        </p:nvSpPr>
        <p:spPr>
          <a:xfrm>
            <a:off x="3635896" y="2355726"/>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8" name="矩形 7"/>
          <p:cNvSpPr/>
          <p:nvPr/>
        </p:nvSpPr>
        <p:spPr>
          <a:xfrm>
            <a:off x="4139952" y="2283718"/>
            <a:ext cx="1872208" cy="584775"/>
          </a:xfrm>
          <a:prstGeom prst="rect">
            <a:avLst/>
          </a:prstGeom>
        </p:spPr>
        <p:txBody>
          <a:bodyPr wrap="square">
            <a:spAutoFit/>
          </a:bodyPr>
          <a:lstStyle/>
          <a:p>
            <a:r>
              <a:rPr lang="zh-CN" altLang="en-US" sz="3200" b="1" dirty="0" smtClean="0">
                <a:latin typeface="+mn-ea"/>
                <a:ea typeface="+mn-ea"/>
              </a:rPr>
              <a:t>数据模型</a:t>
            </a:r>
            <a:endParaRPr lang="zh-CN" altLang="en-US" sz="2400" dirty="0">
              <a:latin typeface="+mn-ea"/>
              <a:ea typeface="+mn-ea"/>
            </a:endParaRPr>
          </a:p>
        </p:txBody>
      </p:sp>
      <p:sp>
        <p:nvSpPr>
          <p:cNvPr id="9" name="椭圆 8"/>
          <p:cNvSpPr/>
          <p:nvPr/>
        </p:nvSpPr>
        <p:spPr>
          <a:xfrm>
            <a:off x="3923928" y="3183818"/>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4</a:t>
            </a:r>
            <a:endParaRPr lang="zh-CN" altLang="en-US" sz="3200" dirty="0"/>
          </a:p>
        </p:txBody>
      </p:sp>
      <p:sp>
        <p:nvSpPr>
          <p:cNvPr id="11" name="矩形 10"/>
          <p:cNvSpPr/>
          <p:nvPr/>
        </p:nvSpPr>
        <p:spPr>
          <a:xfrm>
            <a:off x="4427984" y="3128650"/>
            <a:ext cx="3528392" cy="584775"/>
          </a:xfrm>
          <a:prstGeom prst="rect">
            <a:avLst/>
          </a:prstGeom>
        </p:spPr>
        <p:txBody>
          <a:bodyPr wrap="square">
            <a:spAutoFit/>
          </a:bodyPr>
          <a:lstStyle/>
          <a:p>
            <a:r>
              <a:rPr lang="zh-CN" altLang="en-US" sz="3200" b="1" dirty="0" smtClean="0">
                <a:latin typeface="+mn-ea"/>
                <a:ea typeface="+mn-ea"/>
              </a:rPr>
              <a:t>数据库系统结构</a:t>
            </a:r>
            <a:endParaRPr lang="zh-CN" altLang="en-US" sz="2400" dirty="0">
              <a:latin typeface="+mn-ea"/>
              <a:ea typeface="+mn-ea"/>
            </a:endParaRPr>
          </a:p>
        </p:txBody>
      </p:sp>
      <p:sp>
        <p:nvSpPr>
          <p:cNvPr id="12" name="椭圆 11"/>
          <p:cNvSpPr/>
          <p:nvPr/>
        </p:nvSpPr>
        <p:spPr>
          <a:xfrm>
            <a:off x="4283968" y="4011910"/>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13" name="矩形 12"/>
          <p:cNvSpPr/>
          <p:nvPr/>
        </p:nvSpPr>
        <p:spPr>
          <a:xfrm>
            <a:off x="4783534" y="3992746"/>
            <a:ext cx="4036938" cy="584775"/>
          </a:xfrm>
          <a:prstGeom prst="rect">
            <a:avLst/>
          </a:prstGeom>
        </p:spPr>
        <p:txBody>
          <a:bodyPr wrap="square">
            <a:spAutoFit/>
          </a:bodyPr>
          <a:lstStyle/>
          <a:p>
            <a:r>
              <a:rPr lang="zh-CN" altLang="en-US" sz="3200" b="1" dirty="0" smtClean="0">
                <a:latin typeface="+mn-ea"/>
                <a:ea typeface="+mn-ea"/>
              </a:rPr>
              <a:t>数据库系统的组成</a:t>
            </a:r>
            <a:endParaRPr lang="zh-CN" altLang="en-US" sz="2400" dirty="0">
              <a:latin typeface="+mn-ea"/>
              <a:ea typeface="+mn-ea"/>
            </a:endParaRPr>
          </a:p>
        </p:txBody>
      </p:sp>
      <p:sp>
        <p:nvSpPr>
          <p:cNvPr id="14" name="椭圆 13"/>
          <p:cNvSpPr/>
          <p:nvPr/>
        </p:nvSpPr>
        <p:spPr>
          <a:xfrm>
            <a:off x="3019338" y="699542"/>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5" name="矩形 14"/>
          <p:cNvSpPr/>
          <p:nvPr/>
        </p:nvSpPr>
        <p:spPr>
          <a:xfrm>
            <a:off x="3530088" y="680378"/>
            <a:ext cx="1185928" cy="584775"/>
          </a:xfrm>
          <a:prstGeom prst="rect">
            <a:avLst/>
          </a:prstGeom>
        </p:spPr>
        <p:txBody>
          <a:bodyPr wrap="square">
            <a:spAutoFit/>
          </a:bodyPr>
          <a:lstStyle/>
          <a:p>
            <a:r>
              <a:rPr lang="zh-CN" altLang="en-US" sz="3200" b="1" dirty="0" smtClean="0">
                <a:solidFill>
                  <a:srgbClr val="434342"/>
                </a:solidFill>
                <a:latin typeface="+mn-ea"/>
                <a:ea typeface="+mn-ea"/>
              </a:rPr>
              <a:t>绪论</a:t>
            </a:r>
            <a:endParaRPr lang="zh-CN" altLang="en-US" sz="2400" dirty="0">
              <a:latin typeface="+mn-ea"/>
              <a:ea typeface="+mn-ea"/>
            </a:endParaRPr>
          </a:p>
        </p:txBody>
      </p:sp>
    </p:spTree>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bwMode="auto">
          <a:xfrm>
            <a:off x="1115616" y="195486"/>
            <a:ext cx="5328592" cy="42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dirty="0">
                <a:ea typeface="隶书" pitchFamily="49" charset="-122"/>
              </a:rPr>
              <a:t>最常用</a:t>
            </a:r>
            <a:r>
              <a:rPr lang="zh-CN" altLang="en-US" sz="3200" dirty="0" smtClean="0">
                <a:ea typeface="隶书" pitchFamily="49" charset="-122"/>
              </a:rPr>
              <a:t>的逻辑数据模型</a:t>
            </a:r>
            <a:endParaRPr lang="zh-CN" altLang="en-US" sz="3200" dirty="0">
              <a:solidFill>
                <a:schemeClr val="accent2"/>
              </a:solidFill>
              <a:ea typeface="隶书" pitchFamily="49" charset="-122"/>
            </a:endParaRPr>
          </a:p>
        </p:txBody>
      </p:sp>
      <p:sp>
        <p:nvSpPr>
          <p:cNvPr id="94211" name="Rectangle 3"/>
          <p:cNvSpPr>
            <a:spLocks noGrp="1" noChangeArrowheads="1"/>
          </p:cNvSpPr>
          <p:nvPr>
            <p:ph idx="4294967295"/>
          </p:nvPr>
        </p:nvSpPr>
        <p:spPr>
          <a:xfrm>
            <a:off x="1331640" y="987574"/>
            <a:ext cx="6336704" cy="3888432"/>
          </a:xfrm>
        </p:spPr>
        <p:txBody>
          <a:bodyPr>
            <a:normAutofit/>
          </a:bodyPr>
          <a:lstStyle/>
          <a:p>
            <a:pPr>
              <a:lnSpc>
                <a:spcPct val="150000"/>
              </a:lnSpc>
              <a:buFont typeface="Wingdings" pitchFamily="2" charset="2"/>
              <a:buChar char="Ø"/>
            </a:pPr>
            <a:r>
              <a:rPr lang="zh-CN" altLang="en-US" sz="2400" b="0" dirty="0">
                <a:latin typeface="+mj-ea"/>
                <a:ea typeface="+mj-ea"/>
              </a:rPr>
              <a:t>非关系</a:t>
            </a:r>
            <a:r>
              <a:rPr lang="zh-CN" altLang="en-US" sz="2400" b="0" dirty="0" smtClean="0">
                <a:latin typeface="+mj-ea"/>
                <a:ea typeface="+mj-ea"/>
              </a:rPr>
              <a:t>模型</a:t>
            </a:r>
          </a:p>
          <a:p>
            <a:pPr>
              <a:lnSpc>
                <a:spcPct val="150000"/>
              </a:lnSpc>
              <a:buFont typeface="Wingdings" pitchFamily="2" charset="2"/>
              <a:buChar char="l"/>
            </a:pPr>
            <a:r>
              <a:rPr lang="zh-CN" altLang="en-US" sz="2000" dirty="0" smtClean="0">
                <a:latin typeface="幼圆" pitchFamily="49" charset="-122"/>
                <a:ea typeface="幼圆" pitchFamily="49" charset="-122"/>
              </a:rPr>
              <a:t>层次模型</a:t>
            </a:r>
            <a:r>
              <a:rPr lang="en-US" altLang="zh-CN" sz="2000" dirty="0" smtClean="0">
                <a:ea typeface="宋体" pitchFamily="2" charset="-122"/>
              </a:rPr>
              <a:t>(Hierarchical Model)</a:t>
            </a:r>
          </a:p>
          <a:p>
            <a:pPr algn="just">
              <a:lnSpc>
                <a:spcPct val="150000"/>
              </a:lnSpc>
              <a:buFont typeface="Wingdings" pitchFamily="2" charset="2"/>
              <a:buChar char="l"/>
            </a:pPr>
            <a:r>
              <a:rPr lang="zh-CN" altLang="en-US" sz="2000" dirty="0" smtClean="0">
                <a:latin typeface="幼圆" pitchFamily="49" charset="-122"/>
                <a:ea typeface="幼圆" pitchFamily="49" charset="-122"/>
              </a:rPr>
              <a:t>网状</a:t>
            </a:r>
            <a:r>
              <a:rPr lang="zh-CN" altLang="en-US" sz="2000" dirty="0">
                <a:latin typeface="幼圆" pitchFamily="49" charset="-122"/>
                <a:ea typeface="幼圆" pitchFamily="49" charset="-122"/>
              </a:rPr>
              <a:t>模型</a:t>
            </a:r>
            <a:r>
              <a:rPr lang="en-US" altLang="zh-CN" sz="2000" dirty="0">
                <a:ea typeface="宋体" pitchFamily="2" charset="-122"/>
              </a:rPr>
              <a:t>(Network Model)</a:t>
            </a:r>
          </a:p>
          <a:p>
            <a:pPr algn="just">
              <a:lnSpc>
                <a:spcPct val="150000"/>
              </a:lnSpc>
              <a:buFont typeface="Wingdings" pitchFamily="2" charset="2"/>
              <a:buChar char="Ø"/>
            </a:pPr>
            <a:r>
              <a:rPr lang="zh-CN" altLang="en-US" sz="2400" b="0" dirty="0">
                <a:latin typeface="+mj-ea"/>
                <a:ea typeface="+mj-ea"/>
              </a:rPr>
              <a:t>关系模型</a:t>
            </a:r>
            <a:r>
              <a:rPr lang="en-US" altLang="zh-CN" sz="2400" b="1" dirty="0">
                <a:ea typeface="宋体" pitchFamily="2" charset="-122"/>
              </a:rPr>
              <a:t>(Relational Model)  </a:t>
            </a:r>
          </a:p>
          <a:p>
            <a:pPr algn="just">
              <a:lnSpc>
                <a:spcPct val="150000"/>
              </a:lnSpc>
              <a:buFont typeface="Wingdings" pitchFamily="2" charset="2"/>
              <a:buChar char="Ø"/>
            </a:pPr>
            <a:r>
              <a:rPr lang="zh-CN" altLang="en-US" sz="2400" b="0" dirty="0">
                <a:latin typeface="+mj-ea"/>
                <a:ea typeface="+mj-ea"/>
              </a:rPr>
              <a:t>面向对象模型</a:t>
            </a:r>
            <a:r>
              <a:rPr lang="en-US" altLang="zh-CN" sz="2400" b="1" dirty="0">
                <a:ea typeface="宋体" pitchFamily="2" charset="-122"/>
              </a:rPr>
              <a:t>(Object Oriented Model</a:t>
            </a:r>
            <a:r>
              <a:rPr lang="zh-CN" altLang="en-US" sz="2400" b="1" dirty="0">
                <a:ea typeface="宋体" pitchFamily="2" charset="-122"/>
              </a:rPr>
              <a:t>）</a:t>
            </a:r>
          </a:p>
          <a:p>
            <a:pPr algn="just">
              <a:lnSpc>
                <a:spcPct val="150000"/>
              </a:lnSpc>
              <a:buFont typeface="Wingdings" pitchFamily="2" charset="2"/>
              <a:buChar char="Ø"/>
            </a:pPr>
            <a:r>
              <a:rPr lang="zh-CN" altLang="en-US" sz="2400" b="0" dirty="0">
                <a:latin typeface="+mj-ea"/>
                <a:ea typeface="+mj-ea"/>
              </a:rPr>
              <a:t>对象关系模型</a:t>
            </a:r>
            <a:r>
              <a:rPr lang="en-US" altLang="zh-CN" sz="2400" b="1" dirty="0">
                <a:ea typeface="宋体" pitchFamily="2" charset="-122"/>
              </a:rPr>
              <a:t>(Object Relational Model)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074031" y="827621"/>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1</a:t>
            </a:r>
            <a:endParaRPr lang="zh-CN" altLang="en-US" dirty="0"/>
          </a:p>
        </p:txBody>
      </p:sp>
      <p:sp>
        <p:nvSpPr>
          <p:cNvPr id="11" name="TextBox 10"/>
          <p:cNvSpPr txBox="1"/>
          <p:nvPr/>
        </p:nvSpPr>
        <p:spPr>
          <a:xfrm>
            <a:off x="3722103" y="774777"/>
            <a:ext cx="2448272"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层次逻辑模型</a:t>
            </a:r>
            <a:endParaRPr lang="zh-CN" altLang="en-US" sz="2400" b="1" dirty="0">
              <a:latin typeface="幼圆" pitchFamily="49" charset="-122"/>
              <a:ea typeface="幼圆" pitchFamily="49" charset="-122"/>
            </a:endParaRPr>
          </a:p>
        </p:txBody>
      </p:sp>
      <p:sp>
        <p:nvSpPr>
          <p:cNvPr id="7" name="椭圆 6"/>
          <p:cNvSpPr/>
          <p:nvPr/>
        </p:nvSpPr>
        <p:spPr>
          <a:xfrm>
            <a:off x="3434071" y="1691717"/>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2</a:t>
            </a:r>
            <a:endParaRPr lang="zh-CN" altLang="en-US" dirty="0"/>
          </a:p>
        </p:txBody>
      </p:sp>
      <p:sp>
        <p:nvSpPr>
          <p:cNvPr id="12" name="TextBox 11"/>
          <p:cNvSpPr txBox="1"/>
          <p:nvPr/>
        </p:nvSpPr>
        <p:spPr>
          <a:xfrm>
            <a:off x="4067944" y="1678037"/>
            <a:ext cx="2448272"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网状逻辑模型</a:t>
            </a:r>
            <a:endParaRPr lang="zh-CN" altLang="en-US" sz="2400" b="1" dirty="0">
              <a:latin typeface="幼圆" pitchFamily="49" charset="-122"/>
              <a:ea typeface="幼圆" pitchFamily="49" charset="-122"/>
            </a:endParaRPr>
          </a:p>
        </p:txBody>
      </p:sp>
      <p:sp>
        <p:nvSpPr>
          <p:cNvPr id="8" name="椭圆 7"/>
          <p:cNvSpPr/>
          <p:nvPr/>
        </p:nvSpPr>
        <p:spPr>
          <a:xfrm>
            <a:off x="3707904" y="2514293"/>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3</a:t>
            </a:r>
            <a:endParaRPr lang="zh-CN" altLang="en-US" dirty="0"/>
          </a:p>
        </p:txBody>
      </p:sp>
      <p:sp>
        <p:nvSpPr>
          <p:cNvPr id="13" name="TextBox 12"/>
          <p:cNvSpPr txBox="1"/>
          <p:nvPr/>
        </p:nvSpPr>
        <p:spPr>
          <a:xfrm>
            <a:off x="4355976" y="2542133"/>
            <a:ext cx="2603174" cy="461665"/>
          </a:xfrm>
          <a:prstGeom prst="rect">
            <a:avLst/>
          </a:prstGeom>
          <a:noFill/>
        </p:spPr>
        <p:txBody>
          <a:bodyPr wrap="square" rtlCol="0">
            <a:spAutoFit/>
          </a:bodyPr>
          <a:lstStyle/>
          <a:p>
            <a:r>
              <a:rPr lang="zh-CN" altLang="en-US" sz="2400" b="1" dirty="0">
                <a:latin typeface="幼圆" pitchFamily="49" charset="-122"/>
                <a:ea typeface="幼圆" pitchFamily="49" charset="-122"/>
              </a:rPr>
              <a:t>关系</a:t>
            </a:r>
            <a:r>
              <a:rPr lang="zh-CN" altLang="en-US" sz="2400" b="1" dirty="0" smtClean="0">
                <a:latin typeface="幼圆" pitchFamily="49" charset="-122"/>
                <a:ea typeface="幼圆" pitchFamily="49" charset="-122"/>
              </a:rPr>
              <a:t>逻辑模型</a:t>
            </a:r>
            <a:endParaRPr lang="zh-CN" altLang="en-US" sz="2400" b="1" dirty="0">
              <a:latin typeface="幼圆" pitchFamily="49" charset="-122"/>
              <a:ea typeface="幼圆" pitchFamily="49" charset="-122"/>
            </a:endParaRPr>
          </a:p>
        </p:txBody>
      </p:sp>
      <p:sp>
        <p:nvSpPr>
          <p:cNvPr id="9" name="椭圆 8"/>
          <p:cNvSpPr/>
          <p:nvPr/>
        </p:nvSpPr>
        <p:spPr>
          <a:xfrm>
            <a:off x="4067944" y="357986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
        <p:nvSpPr>
          <p:cNvPr id="14" name="TextBox 13"/>
          <p:cNvSpPr txBox="1"/>
          <p:nvPr/>
        </p:nvSpPr>
        <p:spPr>
          <a:xfrm>
            <a:off x="4716016" y="3507854"/>
            <a:ext cx="2448272"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数据模型的发展</a:t>
            </a:r>
            <a:endParaRPr lang="zh-CN" altLang="en-US" sz="2400" b="1" dirty="0">
              <a:latin typeface="幼圆" pitchFamily="49" charset="-122"/>
              <a:ea typeface="幼圆" pitchFamily="49" charset="-122"/>
            </a:endParaRPr>
          </a:p>
        </p:txBody>
      </p:sp>
      <p:sp>
        <p:nvSpPr>
          <p:cNvPr id="2" name="TextBox 1"/>
          <p:cNvSpPr txBox="1"/>
          <p:nvPr/>
        </p:nvSpPr>
        <p:spPr>
          <a:xfrm>
            <a:off x="323528" y="238114"/>
            <a:ext cx="2654177" cy="584775"/>
          </a:xfrm>
          <a:prstGeom prst="rect">
            <a:avLst/>
          </a:prstGeom>
          <a:noFill/>
        </p:spPr>
        <p:txBody>
          <a:bodyPr wrap="square" rtlCol="0">
            <a:spAutoFit/>
          </a:bodyPr>
          <a:lstStyle/>
          <a:p>
            <a:r>
              <a:rPr lang="zh-CN" alt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Light" pitchFamily="34" charset="-122"/>
                <a:ea typeface="微软雅黑 Light" pitchFamily="34" charset="-122"/>
              </a:rPr>
              <a:t>逻辑数据模型</a:t>
            </a:r>
            <a:endPar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Light" pitchFamily="34" charset="-122"/>
              <a:ea typeface="微软雅黑 Light" pitchFamily="34" charset="-122"/>
            </a:endParaRPr>
          </a:p>
        </p:txBody>
      </p:sp>
    </p:spTree>
    <p:extLst>
      <p:ext uri="{BB962C8B-B14F-4D97-AF65-F5344CB8AC3E}">
        <p14:creationId xmlns:p14="http://schemas.microsoft.com/office/powerpoint/2010/main" val="28355098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12" grpId="0"/>
      <p:bldP spid="8" grpId="0" animBg="1"/>
      <p:bldP spid="13" grpId="0"/>
      <p:bldP spid="9" grpId="0" animBg="1"/>
      <p:bldP spid="1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87624" y="195486"/>
            <a:ext cx="2448272"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层次逻辑模型</a:t>
            </a:r>
            <a:endParaRPr lang="zh-CN" altLang="en-US" sz="2800" b="1" dirty="0">
              <a:latin typeface="微软雅黑" pitchFamily="34" charset="-122"/>
              <a:ea typeface="微软雅黑" pitchFamily="34" charset="-122"/>
            </a:endParaRPr>
          </a:p>
        </p:txBody>
      </p:sp>
      <p:sp>
        <p:nvSpPr>
          <p:cNvPr id="9" name="TextBox 8"/>
          <p:cNvSpPr txBox="1"/>
          <p:nvPr/>
        </p:nvSpPr>
        <p:spPr>
          <a:xfrm>
            <a:off x="3995936" y="1011381"/>
            <a:ext cx="3888432" cy="461665"/>
          </a:xfrm>
          <a:prstGeom prst="rect">
            <a:avLst/>
          </a:prstGeom>
          <a:noFill/>
        </p:spPr>
        <p:txBody>
          <a:bodyPr wrap="square" rtlCol="0">
            <a:spAutoFit/>
          </a:bodyPr>
          <a:lstStyle/>
          <a:p>
            <a:pPr marL="342900" indent="-342900">
              <a:buFont typeface="Wingdings" pitchFamily="2" charset="2"/>
              <a:buChar char="Ø"/>
            </a:pPr>
            <a:r>
              <a:rPr lang="zh-CN" altLang="en-US" sz="2400" b="1" dirty="0" smtClean="0">
                <a:latin typeface="幼圆" pitchFamily="49" charset="-122"/>
                <a:ea typeface="幼圆" pitchFamily="49" charset="-122"/>
              </a:rPr>
              <a:t> 层次模型的结构特点</a:t>
            </a:r>
            <a:endParaRPr lang="en-US" altLang="zh-CN" sz="2400" b="1" dirty="0" smtClean="0">
              <a:latin typeface="幼圆" pitchFamily="49" charset="-122"/>
              <a:ea typeface="幼圆" pitchFamily="49" charset="-122"/>
            </a:endParaRPr>
          </a:p>
        </p:txBody>
      </p:sp>
      <p:sp>
        <p:nvSpPr>
          <p:cNvPr id="13" name="TextBox 12"/>
          <p:cNvSpPr txBox="1"/>
          <p:nvPr/>
        </p:nvSpPr>
        <p:spPr>
          <a:xfrm>
            <a:off x="5220072" y="1731461"/>
            <a:ext cx="3096344"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latin typeface="幼圆" pitchFamily="49" charset="-122"/>
                <a:ea typeface="幼圆" pitchFamily="49" charset="-122"/>
              </a:rPr>
              <a:t>只有一个根结点；</a:t>
            </a:r>
            <a:endParaRPr lang="en-US" altLang="zh-CN" sz="2400" dirty="0" smtClean="0">
              <a:latin typeface="幼圆" pitchFamily="49" charset="-122"/>
              <a:ea typeface="幼圆" pitchFamily="49" charset="-122"/>
            </a:endParaRPr>
          </a:p>
        </p:txBody>
      </p:sp>
      <p:sp>
        <p:nvSpPr>
          <p:cNvPr id="14" name="TextBox 13"/>
          <p:cNvSpPr txBox="1"/>
          <p:nvPr/>
        </p:nvSpPr>
        <p:spPr>
          <a:xfrm>
            <a:off x="5220072" y="2379533"/>
            <a:ext cx="3096344" cy="1200329"/>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400" dirty="0" smtClean="0">
                <a:latin typeface="幼圆" pitchFamily="49" charset="-122"/>
                <a:ea typeface="幼圆" pitchFamily="49" charset="-122"/>
              </a:rPr>
              <a:t>根结点以外结点只有一个父结点；</a:t>
            </a:r>
            <a:endParaRPr lang="en-US" altLang="zh-CN" sz="2400" dirty="0" smtClean="0">
              <a:latin typeface="幼圆" pitchFamily="49" charset="-122"/>
              <a:ea typeface="幼圆" pitchFamily="49" charset="-122"/>
            </a:endParaRPr>
          </a:p>
        </p:txBody>
      </p:sp>
      <p:sp>
        <p:nvSpPr>
          <p:cNvPr id="15" name="TextBox 14"/>
          <p:cNvSpPr txBox="1"/>
          <p:nvPr/>
        </p:nvSpPr>
        <p:spPr>
          <a:xfrm>
            <a:off x="5220072" y="3675677"/>
            <a:ext cx="3096344" cy="1200329"/>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400" dirty="0" smtClean="0">
                <a:latin typeface="幼圆" pitchFamily="49" charset="-122"/>
                <a:ea typeface="幼圆" pitchFamily="49" charset="-122"/>
              </a:rPr>
              <a:t>没有子女结点可以脱离父结点存在。</a:t>
            </a:r>
            <a:endParaRPr lang="en-US" altLang="zh-CN" sz="2400" dirty="0" smtClean="0">
              <a:latin typeface="幼圆" pitchFamily="49" charset="-122"/>
              <a:ea typeface="幼圆" pitchFamily="49" charset="-122"/>
            </a:endParaRPr>
          </a:p>
        </p:txBody>
      </p:sp>
      <p:sp>
        <p:nvSpPr>
          <p:cNvPr id="11" name="椭圆 10"/>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1</a:t>
            </a:r>
            <a:endParaRPr lang="zh-CN" altLang="en-US" dirty="0"/>
          </a:p>
        </p:txBody>
      </p:sp>
      <p:graphicFrame>
        <p:nvGraphicFramePr>
          <p:cNvPr id="12" name="图示 11"/>
          <p:cNvGraphicFramePr/>
          <p:nvPr>
            <p:extLst>
              <p:ext uri="{D42A27DB-BD31-4B8C-83A1-F6EECF244321}">
                <p14:modId xmlns:p14="http://schemas.microsoft.com/office/powerpoint/2010/main" val="3184648986"/>
              </p:ext>
            </p:extLst>
          </p:nvPr>
        </p:nvGraphicFramePr>
        <p:xfrm>
          <a:off x="1177685" y="1334573"/>
          <a:ext cx="3168352" cy="1957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8820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1000"/>
                                        <p:tgtEl>
                                          <p:spTgt spid="13"/>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1000"/>
                                        <p:tgtEl>
                                          <p:spTgt spid="14"/>
                                        </p:tgtEl>
                                      </p:cBhvr>
                                    </p:animEffec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P spid="1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44008" y="1131589"/>
            <a:ext cx="3888432" cy="461665"/>
          </a:xfrm>
          <a:prstGeom prst="rect">
            <a:avLst/>
          </a:prstGeom>
          <a:noFill/>
        </p:spPr>
        <p:txBody>
          <a:bodyPr wrap="square" rtlCol="0">
            <a:spAutoFit/>
          </a:bodyPr>
          <a:lstStyle/>
          <a:p>
            <a:pPr marL="342900" indent="-342900">
              <a:buFont typeface="Wingdings" pitchFamily="2" charset="2"/>
              <a:buChar char="Ø"/>
            </a:pPr>
            <a:r>
              <a:rPr lang="zh-CN" altLang="en-US" sz="2400" b="1" dirty="0" smtClean="0">
                <a:latin typeface="幼圆" pitchFamily="49" charset="-122"/>
                <a:ea typeface="幼圆" pitchFamily="49" charset="-122"/>
              </a:rPr>
              <a:t> 层次模型的优点分析</a:t>
            </a:r>
            <a:endParaRPr lang="en-US" altLang="zh-CN" sz="2400" b="1" dirty="0" smtClean="0">
              <a:latin typeface="幼圆" pitchFamily="49" charset="-122"/>
              <a:ea typeface="幼圆" pitchFamily="49" charset="-122"/>
            </a:endParaRPr>
          </a:p>
        </p:txBody>
      </p:sp>
      <p:sp>
        <p:nvSpPr>
          <p:cNvPr id="7" name="TextBox 6"/>
          <p:cNvSpPr txBox="1"/>
          <p:nvPr/>
        </p:nvSpPr>
        <p:spPr>
          <a:xfrm>
            <a:off x="5640221" y="1953242"/>
            <a:ext cx="3096344"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latin typeface="幼圆" pitchFamily="49" charset="-122"/>
                <a:ea typeface="幼圆" pitchFamily="49" charset="-122"/>
              </a:rPr>
              <a:t>结构清晰；</a:t>
            </a:r>
            <a:endParaRPr lang="en-US" altLang="zh-CN" sz="2400" dirty="0" smtClean="0">
              <a:latin typeface="幼圆" pitchFamily="49" charset="-122"/>
              <a:ea typeface="幼圆" pitchFamily="49" charset="-122"/>
            </a:endParaRPr>
          </a:p>
        </p:txBody>
      </p:sp>
      <p:sp>
        <p:nvSpPr>
          <p:cNvPr id="8" name="TextBox 7"/>
          <p:cNvSpPr txBox="1"/>
          <p:nvPr/>
        </p:nvSpPr>
        <p:spPr>
          <a:xfrm>
            <a:off x="5640221" y="2830165"/>
            <a:ext cx="2748203"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latin typeface="幼圆" pitchFamily="49" charset="-122"/>
                <a:ea typeface="幼圆" pitchFamily="49" charset="-122"/>
              </a:rPr>
              <a:t>查询效率较高；</a:t>
            </a:r>
            <a:endParaRPr lang="en-US" altLang="zh-CN" sz="2400" dirty="0" smtClean="0">
              <a:latin typeface="幼圆" pitchFamily="49" charset="-122"/>
              <a:ea typeface="幼圆" pitchFamily="49" charset="-122"/>
            </a:endParaRPr>
          </a:p>
        </p:txBody>
      </p:sp>
      <p:graphicFrame>
        <p:nvGraphicFramePr>
          <p:cNvPr id="14" name="图示 13"/>
          <p:cNvGraphicFramePr/>
          <p:nvPr>
            <p:extLst>
              <p:ext uri="{D42A27DB-BD31-4B8C-83A1-F6EECF244321}">
                <p14:modId xmlns:p14="http://schemas.microsoft.com/office/powerpoint/2010/main" val="2479340191"/>
              </p:ext>
            </p:extLst>
          </p:nvPr>
        </p:nvGraphicFramePr>
        <p:xfrm>
          <a:off x="1177685" y="1334573"/>
          <a:ext cx="3168352" cy="1957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903784" y="3867894"/>
            <a:ext cx="7832781" cy="707886"/>
          </a:xfrm>
          <a:prstGeom prst="rect">
            <a:avLst/>
          </a:prstGeom>
          <a:noFill/>
        </p:spPr>
        <p:txBody>
          <a:bodyPr wrap="square" rtlCol="0">
            <a:spAutoFit/>
          </a:bodyPr>
          <a:lstStyle/>
          <a:p>
            <a:pPr marL="342900" indent="-342900">
              <a:buFont typeface="Wingdings" pitchFamily="2" charset="2"/>
              <a:buChar char="ü"/>
            </a:pPr>
            <a:r>
              <a:rPr lang="zh-CN" altLang="en-US" sz="2000" dirty="0" smtClean="0">
                <a:latin typeface="幼圆" pitchFamily="49" charset="-122"/>
                <a:ea typeface="幼圆" pitchFamily="49" charset="-122"/>
              </a:rPr>
              <a:t>典型的层次数据库代表是</a:t>
            </a:r>
            <a:r>
              <a:rPr lang="en-US" altLang="zh-CN" sz="2000" dirty="0" smtClean="0">
                <a:latin typeface="幼圆" pitchFamily="49" charset="-122"/>
                <a:ea typeface="幼圆" pitchFamily="49" charset="-122"/>
              </a:rPr>
              <a:t>IBM</a:t>
            </a:r>
            <a:r>
              <a:rPr lang="zh-CN" altLang="en-US" sz="2000" dirty="0" smtClean="0">
                <a:latin typeface="幼圆" pitchFamily="49" charset="-122"/>
                <a:ea typeface="幼圆" pitchFamily="49" charset="-122"/>
              </a:rPr>
              <a:t>公司的</a:t>
            </a:r>
            <a:r>
              <a:rPr lang="en-US" altLang="zh-CN" sz="2000" dirty="0" smtClean="0">
                <a:latin typeface="幼圆" pitchFamily="49" charset="-122"/>
                <a:ea typeface="幼圆" pitchFamily="49" charset="-122"/>
              </a:rPr>
              <a:t>IMS</a:t>
            </a:r>
            <a:r>
              <a:rPr lang="zh-CN" altLang="en-US" sz="2000" dirty="0" smtClean="0">
                <a:latin typeface="幼圆" pitchFamily="49" charset="-122"/>
                <a:ea typeface="幼圆" pitchFamily="49" charset="-122"/>
              </a:rPr>
              <a:t>，</a:t>
            </a:r>
            <a:r>
              <a:rPr lang="en-US" altLang="zh-CN" sz="2000" dirty="0" smtClean="0">
                <a:latin typeface="幼圆" pitchFamily="49" charset="-122"/>
                <a:ea typeface="幼圆" pitchFamily="49" charset="-122"/>
              </a:rPr>
              <a:t>1968</a:t>
            </a:r>
            <a:r>
              <a:rPr lang="zh-CN" altLang="en-US" sz="2000" dirty="0" smtClean="0">
                <a:latin typeface="幼圆" pitchFamily="49" charset="-122"/>
                <a:ea typeface="幼圆" pitchFamily="49" charset="-122"/>
              </a:rPr>
              <a:t>年推出，最早的大型数据库系统</a:t>
            </a:r>
            <a:endParaRPr lang="zh-CN" altLang="en-US" sz="2000" dirty="0">
              <a:latin typeface="幼圆" pitchFamily="49" charset="-122"/>
              <a:ea typeface="幼圆" pitchFamily="49" charset="-122"/>
            </a:endParaRPr>
          </a:p>
        </p:txBody>
      </p:sp>
      <p:sp>
        <p:nvSpPr>
          <p:cNvPr id="10" name="TextBox 9"/>
          <p:cNvSpPr txBox="1"/>
          <p:nvPr/>
        </p:nvSpPr>
        <p:spPr>
          <a:xfrm>
            <a:off x="1187624" y="195486"/>
            <a:ext cx="2448272"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层次逻辑模型</a:t>
            </a:r>
            <a:endParaRPr lang="zh-CN" altLang="en-US" sz="2800" b="1" dirty="0">
              <a:latin typeface="微软雅黑" pitchFamily="34" charset="-122"/>
              <a:ea typeface="微软雅黑" pitchFamily="34" charset="-122"/>
            </a:endParaRPr>
          </a:p>
        </p:txBody>
      </p:sp>
      <p:sp>
        <p:nvSpPr>
          <p:cNvPr id="11" name="椭圆 10"/>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1</a:t>
            </a:r>
            <a:endParaRPr lang="zh-CN" altLang="en-US" dirty="0"/>
          </a:p>
        </p:txBody>
      </p:sp>
    </p:spTree>
    <p:extLst>
      <p:ext uri="{BB962C8B-B14F-4D97-AF65-F5344CB8AC3E}">
        <p14:creationId xmlns:p14="http://schemas.microsoft.com/office/powerpoint/2010/main" val="323386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44008" y="1131589"/>
            <a:ext cx="3888432" cy="461665"/>
          </a:xfrm>
          <a:prstGeom prst="rect">
            <a:avLst/>
          </a:prstGeom>
          <a:noFill/>
        </p:spPr>
        <p:txBody>
          <a:bodyPr wrap="square" rtlCol="0">
            <a:spAutoFit/>
          </a:bodyPr>
          <a:lstStyle/>
          <a:p>
            <a:pPr marL="342900" indent="-342900">
              <a:buFont typeface="Wingdings" pitchFamily="2" charset="2"/>
              <a:buChar char="Ø"/>
            </a:pPr>
            <a:r>
              <a:rPr lang="zh-CN" altLang="en-US" sz="2400" b="1" dirty="0" smtClean="0">
                <a:latin typeface="幼圆" pitchFamily="49" charset="-122"/>
                <a:ea typeface="幼圆" pitchFamily="49" charset="-122"/>
              </a:rPr>
              <a:t> 层次模型的缺点分析</a:t>
            </a:r>
            <a:endParaRPr lang="en-US" altLang="zh-CN" sz="2400" b="1" dirty="0" smtClean="0">
              <a:latin typeface="幼圆" pitchFamily="49" charset="-122"/>
              <a:ea typeface="幼圆" pitchFamily="49" charset="-122"/>
            </a:endParaRPr>
          </a:p>
        </p:txBody>
      </p:sp>
      <p:sp>
        <p:nvSpPr>
          <p:cNvPr id="7" name="TextBox 6"/>
          <p:cNvSpPr txBox="1"/>
          <p:nvPr/>
        </p:nvSpPr>
        <p:spPr>
          <a:xfrm>
            <a:off x="5120074" y="1953242"/>
            <a:ext cx="3096344" cy="1200329"/>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400" dirty="0" smtClean="0">
                <a:latin typeface="幼圆" pitchFamily="49" charset="-122"/>
                <a:ea typeface="幼圆" pitchFamily="49" charset="-122"/>
              </a:rPr>
              <a:t>现实世界不都是层次关系；</a:t>
            </a:r>
            <a:endParaRPr lang="en-US" altLang="zh-CN" sz="2400" dirty="0" smtClean="0">
              <a:latin typeface="幼圆" pitchFamily="49" charset="-122"/>
              <a:ea typeface="幼圆" pitchFamily="49" charset="-122"/>
            </a:endParaRPr>
          </a:p>
        </p:txBody>
      </p:sp>
      <p:sp>
        <p:nvSpPr>
          <p:cNvPr id="8" name="TextBox 7"/>
          <p:cNvSpPr txBox="1"/>
          <p:nvPr/>
        </p:nvSpPr>
        <p:spPr>
          <a:xfrm>
            <a:off x="5120074" y="3324929"/>
            <a:ext cx="3412366" cy="646331"/>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400" dirty="0" smtClean="0">
                <a:latin typeface="幼圆" pitchFamily="49" charset="-122"/>
                <a:ea typeface="幼圆" pitchFamily="49" charset="-122"/>
              </a:rPr>
              <a:t>查询必须通过父结点；</a:t>
            </a:r>
            <a:endParaRPr lang="en-US" altLang="zh-CN" sz="2400" dirty="0" smtClean="0">
              <a:latin typeface="幼圆" pitchFamily="49" charset="-122"/>
              <a:ea typeface="幼圆" pitchFamily="49" charset="-122"/>
            </a:endParaRPr>
          </a:p>
        </p:txBody>
      </p:sp>
      <p:sp>
        <p:nvSpPr>
          <p:cNvPr id="10" name="TextBox 9"/>
          <p:cNvSpPr txBox="1"/>
          <p:nvPr/>
        </p:nvSpPr>
        <p:spPr>
          <a:xfrm>
            <a:off x="1187624" y="195486"/>
            <a:ext cx="2448272"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层次逻辑模型</a:t>
            </a:r>
            <a:endParaRPr lang="zh-CN" altLang="en-US" sz="2800" b="1" dirty="0">
              <a:latin typeface="微软雅黑" pitchFamily="34" charset="-122"/>
              <a:ea typeface="微软雅黑" pitchFamily="34" charset="-122"/>
            </a:endParaRPr>
          </a:p>
        </p:txBody>
      </p:sp>
      <p:sp>
        <p:nvSpPr>
          <p:cNvPr id="14" name="椭圆 13"/>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1</a:t>
            </a:r>
            <a:endParaRPr lang="zh-CN" altLang="en-US" dirty="0"/>
          </a:p>
        </p:txBody>
      </p:sp>
      <p:graphicFrame>
        <p:nvGraphicFramePr>
          <p:cNvPr id="11" name="图示 10"/>
          <p:cNvGraphicFramePr/>
          <p:nvPr>
            <p:extLst>
              <p:ext uri="{D42A27DB-BD31-4B8C-83A1-F6EECF244321}">
                <p14:modId xmlns:p14="http://schemas.microsoft.com/office/powerpoint/2010/main" val="3184648986"/>
              </p:ext>
            </p:extLst>
          </p:nvPr>
        </p:nvGraphicFramePr>
        <p:xfrm>
          <a:off x="1177685" y="1334573"/>
          <a:ext cx="3168352" cy="1957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184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87624" y="248330"/>
            <a:ext cx="2646200"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网状</a:t>
            </a:r>
            <a:r>
              <a:rPr lang="zh-CN" altLang="en-US" sz="2800" b="1" dirty="0" smtClean="0">
                <a:latin typeface="微软雅黑" pitchFamily="34" charset="-122"/>
                <a:ea typeface="微软雅黑" pitchFamily="34" charset="-122"/>
              </a:rPr>
              <a:t>逻辑模型</a:t>
            </a:r>
            <a:endParaRPr lang="zh-CN" altLang="en-US" sz="2800" b="1" dirty="0">
              <a:latin typeface="微软雅黑" pitchFamily="34" charset="-122"/>
              <a:ea typeface="微软雅黑" pitchFamily="34" charset="-122"/>
            </a:endParaRPr>
          </a:p>
        </p:txBody>
      </p:sp>
      <p:grpSp>
        <p:nvGrpSpPr>
          <p:cNvPr id="51" name="组合 50"/>
          <p:cNvGrpSpPr/>
          <p:nvPr/>
        </p:nvGrpSpPr>
        <p:grpSpPr>
          <a:xfrm>
            <a:off x="1043608" y="1572410"/>
            <a:ext cx="1814459" cy="1575404"/>
            <a:chOff x="1484311" y="1684488"/>
            <a:chExt cx="2112268" cy="1575404"/>
          </a:xfrm>
        </p:grpSpPr>
        <p:cxnSp>
          <p:nvCxnSpPr>
            <p:cNvPr id="7" name="直接连接符 6"/>
            <p:cNvCxnSpPr/>
            <p:nvPr/>
          </p:nvCxnSpPr>
          <p:spPr>
            <a:xfrm>
              <a:off x="1811362" y="2095194"/>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211505" y="2091738"/>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87352" y="2366020"/>
              <a:ext cx="14401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498304" y="2366020"/>
              <a:ext cx="0" cy="493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84311" y="1684488"/>
              <a:ext cx="724845" cy="400110"/>
            </a:xfrm>
            <a:prstGeom prst="rect">
              <a:avLst/>
            </a:prstGeom>
            <a:noFill/>
            <a:ln>
              <a:solidFill>
                <a:schemeClr val="tx1"/>
              </a:solidFill>
            </a:ln>
          </p:spPr>
          <p:txBody>
            <a:bodyPr wrap="square" rtlCol="0">
              <a:spAutoFit/>
            </a:bodyPr>
            <a:lstStyle/>
            <a:p>
              <a:pPr algn="ctr"/>
              <a:r>
                <a:rPr lang="en-US" altLang="zh-CN" dirty="0" smtClean="0"/>
                <a:t>R1</a:t>
              </a:r>
              <a:endParaRPr lang="zh-CN" altLang="en-US" dirty="0"/>
            </a:p>
          </p:txBody>
        </p:sp>
        <p:sp>
          <p:nvSpPr>
            <p:cNvPr id="21" name="TextBox 20"/>
            <p:cNvSpPr txBox="1"/>
            <p:nvPr/>
          </p:nvSpPr>
          <p:spPr>
            <a:xfrm>
              <a:off x="2956858" y="1694906"/>
              <a:ext cx="639721" cy="400110"/>
            </a:xfrm>
            <a:prstGeom prst="rect">
              <a:avLst/>
            </a:prstGeom>
            <a:noFill/>
            <a:ln>
              <a:solidFill>
                <a:schemeClr val="tx1"/>
              </a:solidFill>
            </a:ln>
          </p:spPr>
          <p:txBody>
            <a:bodyPr wrap="square" rtlCol="0">
              <a:spAutoFit/>
            </a:bodyPr>
            <a:lstStyle/>
            <a:p>
              <a:pPr algn="ctr"/>
              <a:r>
                <a:rPr lang="en-US" altLang="zh-CN" dirty="0" smtClean="0"/>
                <a:t>R2</a:t>
              </a:r>
              <a:endParaRPr lang="zh-CN" altLang="en-US" dirty="0"/>
            </a:p>
          </p:txBody>
        </p:sp>
        <p:sp>
          <p:nvSpPr>
            <p:cNvPr id="22" name="TextBox 21"/>
            <p:cNvSpPr txBox="1"/>
            <p:nvPr/>
          </p:nvSpPr>
          <p:spPr>
            <a:xfrm>
              <a:off x="2209156" y="2859782"/>
              <a:ext cx="747702" cy="400110"/>
            </a:xfrm>
            <a:prstGeom prst="rect">
              <a:avLst/>
            </a:prstGeom>
            <a:noFill/>
            <a:ln>
              <a:solidFill>
                <a:schemeClr val="tx1"/>
              </a:solidFill>
            </a:ln>
          </p:spPr>
          <p:txBody>
            <a:bodyPr wrap="square" rtlCol="0">
              <a:spAutoFit/>
            </a:bodyPr>
            <a:lstStyle/>
            <a:p>
              <a:pPr algn="ctr"/>
              <a:r>
                <a:rPr lang="en-US" altLang="zh-CN" dirty="0" smtClean="0"/>
                <a:t>R3</a:t>
              </a:r>
              <a:endParaRPr lang="zh-CN" altLang="en-US" dirty="0"/>
            </a:p>
          </p:txBody>
        </p:sp>
      </p:grpSp>
      <p:grpSp>
        <p:nvGrpSpPr>
          <p:cNvPr id="52" name="组合 51"/>
          <p:cNvGrpSpPr/>
          <p:nvPr/>
        </p:nvGrpSpPr>
        <p:grpSpPr>
          <a:xfrm>
            <a:off x="3204690" y="1594765"/>
            <a:ext cx="2087390" cy="1922401"/>
            <a:chOff x="5004048" y="1316025"/>
            <a:chExt cx="2376265" cy="1922401"/>
          </a:xfrm>
        </p:grpSpPr>
        <p:sp>
          <p:nvSpPr>
            <p:cNvPr id="23" name="TextBox 22"/>
            <p:cNvSpPr txBox="1"/>
            <p:nvPr/>
          </p:nvSpPr>
          <p:spPr>
            <a:xfrm>
              <a:off x="5076056" y="1316025"/>
              <a:ext cx="810368" cy="400110"/>
            </a:xfrm>
            <a:prstGeom prst="rect">
              <a:avLst/>
            </a:prstGeom>
            <a:noFill/>
            <a:ln>
              <a:solidFill>
                <a:schemeClr val="tx1"/>
              </a:solidFill>
            </a:ln>
          </p:spPr>
          <p:txBody>
            <a:bodyPr wrap="square" rtlCol="0">
              <a:spAutoFit/>
            </a:bodyPr>
            <a:lstStyle/>
            <a:p>
              <a:pPr algn="ctr"/>
              <a:r>
                <a:rPr lang="en-US" altLang="zh-CN" dirty="0" smtClean="0"/>
                <a:t>R1</a:t>
              </a:r>
              <a:endParaRPr lang="zh-CN" altLang="en-US" dirty="0"/>
            </a:p>
          </p:txBody>
        </p:sp>
        <p:sp>
          <p:nvSpPr>
            <p:cNvPr id="24" name="TextBox 23"/>
            <p:cNvSpPr txBox="1"/>
            <p:nvPr/>
          </p:nvSpPr>
          <p:spPr>
            <a:xfrm>
              <a:off x="5004048" y="2837800"/>
              <a:ext cx="657054" cy="400110"/>
            </a:xfrm>
            <a:prstGeom prst="rect">
              <a:avLst/>
            </a:prstGeom>
            <a:noFill/>
            <a:ln>
              <a:solidFill>
                <a:schemeClr val="tx1"/>
              </a:solidFill>
            </a:ln>
          </p:spPr>
          <p:txBody>
            <a:bodyPr wrap="square" rtlCol="0">
              <a:spAutoFit/>
            </a:bodyPr>
            <a:lstStyle/>
            <a:p>
              <a:pPr algn="ctr"/>
              <a:r>
                <a:rPr lang="en-US" altLang="zh-CN" dirty="0" smtClean="0"/>
                <a:t>R3</a:t>
              </a:r>
              <a:endParaRPr lang="zh-CN" altLang="en-US" dirty="0"/>
            </a:p>
          </p:txBody>
        </p:sp>
        <p:sp>
          <p:nvSpPr>
            <p:cNvPr id="25" name="TextBox 24"/>
            <p:cNvSpPr txBox="1"/>
            <p:nvPr/>
          </p:nvSpPr>
          <p:spPr>
            <a:xfrm>
              <a:off x="6711101" y="1350400"/>
              <a:ext cx="655788" cy="400110"/>
            </a:xfrm>
            <a:prstGeom prst="rect">
              <a:avLst/>
            </a:prstGeom>
            <a:noFill/>
            <a:ln>
              <a:solidFill>
                <a:schemeClr val="tx1"/>
              </a:solidFill>
            </a:ln>
          </p:spPr>
          <p:txBody>
            <a:bodyPr wrap="square" rtlCol="0">
              <a:spAutoFit/>
            </a:bodyPr>
            <a:lstStyle/>
            <a:p>
              <a:pPr algn="ctr"/>
              <a:r>
                <a:rPr lang="en-US" altLang="zh-CN" dirty="0" smtClean="0"/>
                <a:t>R2</a:t>
              </a:r>
              <a:endParaRPr lang="zh-CN" altLang="en-US" dirty="0"/>
            </a:p>
          </p:txBody>
        </p:sp>
        <p:sp>
          <p:nvSpPr>
            <p:cNvPr id="26" name="TextBox 25"/>
            <p:cNvSpPr txBox="1"/>
            <p:nvPr/>
          </p:nvSpPr>
          <p:spPr>
            <a:xfrm>
              <a:off x="6726754" y="2067694"/>
              <a:ext cx="642199" cy="400110"/>
            </a:xfrm>
            <a:prstGeom prst="rect">
              <a:avLst/>
            </a:prstGeom>
            <a:noFill/>
            <a:ln>
              <a:solidFill>
                <a:schemeClr val="tx1"/>
              </a:solidFill>
            </a:ln>
          </p:spPr>
          <p:txBody>
            <a:bodyPr wrap="square" rtlCol="0">
              <a:spAutoFit/>
            </a:bodyPr>
            <a:lstStyle/>
            <a:p>
              <a:pPr algn="ctr"/>
              <a:r>
                <a:rPr lang="en-US" altLang="zh-CN" dirty="0" smtClean="0"/>
                <a:t>R4</a:t>
              </a:r>
              <a:endParaRPr lang="zh-CN" altLang="en-US" dirty="0"/>
            </a:p>
          </p:txBody>
        </p:sp>
        <p:sp>
          <p:nvSpPr>
            <p:cNvPr id="27" name="TextBox 26"/>
            <p:cNvSpPr txBox="1"/>
            <p:nvPr/>
          </p:nvSpPr>
          <p:spPr>
            <a:xfrm>
              <a:off x="6644781" y="2838316"/>
              <a:ext cx="735532" cy="400110"/>
            </a:xfrm>
            <a:prstGeom prst="rect">
              <a:avLst/>
            </a:prstGeom>
            <a:noFill/>
            <a:ln>
              <a:solidFill>
                <a:schemeClr val="tx1"/>
              </a:solidFill>
            </a:ln>
          </p:spPr>
          <p:txBody>
            <a:bodyPr wrap="square" rtlCol="0">
              <a:spAutoFit/>
            </a:bodyPr>
            <a:lstStyle/>
            <a:p>
              <a:pPr algn="ctr"/>
              <a:r>
                <a:rPr lang="en-US" altLang="zh-CN" dirty="0" smtClean="0"/>
                <a:t>R5</a:t>
              </a:r>
              <a:endParaRPr lang="zh-CN" altLang="en-US" dirty="0"/>
            </a:p>
          </p:txBody>
        </p:sp>
        <p:cxnSp>
          <p:nvCxnSpPr>
            <p:cNvPr id="28" name="直接连接符 27"/>
            <p:cNvCxnSpPr/>
            <p:nvPr/>
          </p:nvCxnSpPr>
          <p:spPr>
            <a:xfrm>
              <a:off x="5291742" y="1716946"/>
              <a:ext cx="0" cy="11180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508104" y="1716946"/>
              <a:ext cx="0" cy="5590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26" idx="1"/>
            </p:cNvCxnSpPr>
            <p:nvPr/>
          </p:nvCxnSpPr>
          <p:spPr>
            <a:xfrm>
              <a:off x="5515931" y="2259235"/>
              <a:ext cx="1210823" cy="85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5" idx="2"/>
              <a:endCxn id="26" idx="0"/>
            </p:cNvCxnSpPr>
            <p:nvPr/>
          </p:nvCxnSpPr>
          <p:spPr>
            <a:xfrm>
              <a:off x="7038995" y="1750510"/>
              <a:ext cx="8859" cy="317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012547" y="2509034"/>
              <a:ext cx="0" cy="323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4" idx="3"/>
              <a:endCxn id="27" idx="1"/>
            </p:cNvCxnSpPr>
            <p:nvPr/>
          </p:nvCxnSpPr>
          <p:spPr>
            <a:xfrm>
              <a:off x="5661102" y="3037855"/>
              <a:ext cx="983679" cy="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5652120" y="843558"/>
            <a:ext cx="3168352" cy="461665"/>
          </a:xfrm>
          <a:prstGeom prst="rect">
            <a:avLst/>
          </a:prstGeom>
          <a:noFill/>
        </p:spPr>
        <p:txBody>
          <a:bodyPr wrap="square" rtlCol="0">
            <a:spAutoFit/>
          </a:bodyPr>
          <a:lstStyle/>
          <a:p>
            <a:pPr marL="342900" indent="-342900">
              <a:buFont typeface="Wingdings" pitchFamily="2" charset="2"/>
              <a:buChar char="Ø"/>
            </a:pPr>
            <a:r>
              <a:rPr lang="zh-CN" altLang="en-US" sz="2400" b="1" dirty="0" smtClean="0">
                <a:latin typeface="幼圆" pitchFamily="49" charset="-122"/>
                <a:ea typeface="幼圆" pitchFamily="49" charset="-122"/>
              </a:rPr>
              <a:t>特点</a:t>
            </a:r>
            <a:endParaRPr lang="en-US" altLang="zh-CN" sz="2400" b="1" dirty="0" smtClean="0">
              <a:latin typeface="幼圆" pitchFamily="49" charset="-122"/>
              <a:ea typeface="幼圆" pitchFamily="49" charset="-122"/>
            </a:endParaRPr>
          </a:p>
        </p:txBody>
      </p:sp>
      <p:sp>
        <p:nvSpPr>
          <p:cNvPr id="54" name="TextBox 53"/>
          <p:cNvSpPr txBox="1"/>
          <p:nvPr/>
        </p:nvSpPr>
        <p:spPr>
          <a:xfrm>
            <a:off x="5594107" y="3000044"/>
            <a:ext cx="2892219" cy="1200329"/>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400" dirty="0" smtClean="0">
                <a:latin typeface="幼圆" pitchFamily="49" charset="-122"/>
                <a:ea typeface="幼圆" pitchFamily="49" charset="-122"/>
              </a:rPr>
              <a:t>允许一个以上</a:t>
            </a:r>
            <a:r>
              <a:rPr lang="zh-CN" altLang="en-US" sz="2400" dirty="0">
                <a:latin typeface="幼圆" pitchFamily="49" charset="-122"/>
                <a:ea typeface="幼圆" pitchFamily="49" charset="-122"/>
              </a:rPr>
              <a:t>根</a:t>
            </a:r>
            <a:r>
              <a:rPr lang="zh-CN" altLang="en-US" sz="2400" dirty="0" smtClean="0">
                <a:latin typeface="幼圆" pitchFamily="49" charset="-122"/>
                <a:ea typeface="幼圆" pitchFamily="49" charset="-122"/>
              </a:rPr>
              <a:t>结点；</a:t>
            </a:r>
            <a:endParaRPr lang="en-US" altLang="zh-CN" sz="2400" dirty="0" smtClean="0">
              <a:latin typeface="幼圆" pitchFamily="49" charset="-122"/>
              <a:ea typeface="幼圆" pitchFamily="49" charset="-122"/>
            </a:endParaRPr>
          </a:p>
        </p:txBody>
      </p:sp>
      <p:sp>
        <p:nvSpPr>
          <p:cNvPr id="55" name="TextBox 54"/>
          <p:cNvSpPr txBox="1"/>
          <p:nvPr/>
        </p:nvSpPr>
        <p:spPr>
          <a:xfrm>
            <a:off x="5561489" y="1664675"/>
            <a:ext cx="3096344" cy="1200329"/>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400" dirty="0" smtClean="0">
                <a:latin typeface="幼圆" pitchFamily="49" charset="-122"/>
                <a:ea typeface="幼圆" pitchFamily="49" charset="-122"/>
              </a:rPr>
              <a:t>一个结点可以有一个以上的父结点</a:t>
            </a:r>
            <a:endParaRPr lang="en-US" altLang="zh-CN" sz="2400" dirty="0" smtClean="0">
              <a:latin typeface="幼圆" pitchFamily="49" charset="-122"/>
              <a:ea typeface="幼圆" pitchFamily="49" charset="-122"/>
            </a:endParaRPr>
          </a:p>
        </p:txBody>
      </p:sp>
      <p:sp>
        <p:nvSpPr>
          <p:cNvPr id="29" name="椭圆 28"/>
          <p:cNvSpPr/>
          <p:nvPr/>
        </p:nvSpPr>
        <p:spPr>
          <a:xfrm>
            <a:off x="395536" y="195486"/>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932943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up)">
                                      <p:cBhvr>
                                        <p:cTn id="15" dur="10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up)">
                                      <p:cBhvr>
                                        <p:cTn id="20" dur="500"/>
                                        <p:tgtEl>
                                          <p:spTgt spid="52"/>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up)">
                                      <p:cBhvr>
                                        <p:cTn id="23"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220072" y="957957"/>
            <a:ext cx="3168352" cy="461665"/>
          </a:xfrm>
          <a:prstGeom prst="rect">
            <a:avLst/>
          </a:prstGeom>
          <a:noFill/>
        </p:spPr>
        <p:txBody>
          <a:bodyPr wrap="square" rtlCol="0">
            <a:spAutoFit/>
          </a:bodyPr>
          <a:lstStyle/>
          <a:p>
            <a:pPr marL="342900" indent="-342900">
              <a:buFont typeface="Wingdings" pitchFamily="2" charset="2"/>
              <a:buChar char="Ø"/>
            </a:pPr>
            <a:r>
              <a:rPr lang="zh-CN" altLang="en-US" sz="2400" b="1" dirty="0" smtClean="0">
                <a:latin typeface="幼圆" pitchFamily="49" charset="-122"/>
                <a:ea typeface="幼圆" pitchFamily="49" charset="-122"/>
              </a:rPr>
              <a:t> </a:t>
            </a:r>
            <a:r>
              <a:rPr lang="zh-CN" altLang="en-US" sz="2400" b="1" dirty="0">
                <a:latin typeface="幼圆" pitchFamily="49" charset="-122"/>
                <a:ea typeface="幼圆" pitchFamily="49" charset="-122"/>
              </a:rPr>
              <a:t>网状</a:t>
            </a:r>
            <a:r>
              <a:rPr lang="zh-CN" altLang="en-US" sz="2400" b="1" dirty="0" smtClean="0">
                <a:latin typeface="幼圆" pitchFamily="49" charset="-122"/>
                <a:ea typeface="幼圆" pitchFamily="49" charset="-122"/>
              </a:rPr>
              <a:t>模型的优点</a:t>
            </a:r>
            <a:endParaRPr lang="en-US" altLang="zh-CN" sz="2400" b="1" dirty="0" smtClean="0">
              <a:latin typeface="幼圆" pitchFamily="49" charset="-122"/>
              <a:ea typeface="幼圆" pitchFamily="49" charset="-122"/>
            </a:endParaRPr>
          </a:p>
        </p:txBody>
      </p:sp>
      <p:sp>
        <p:nvSpPr>
          <p:cNvPr id="30" name="TextBox 29"/>
          <p:cNvSpPr txBox="1"/>
          <p:nvPr/>
        </p:nvSpPr>
        <p:spPr>
          <a:xfrm>
            <a:off x="5652120" y="1707654"/>
            <a:ext cx="3347864"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latin typeface="幼圆" pitchFamily="49" charset="-122"/>
                <a:ea typeface="幼圆" pitchFamily="49" charset="-122"/>
              </a:rPr>
              <a:t>更能客观地描述世界</a:t>
            </a:r>
            <a:endParaRPr lang="en-US" altLang="zh-CN" sz="2400" dirty="0" smtClean="0">
              <a:latin typeface="幼圆" pitchFamily="49" charset="-122"/>
              <a:ea typeface="幼圆" pitchFamily="49" charset="-122"/>
            </a:endParaRPr>
          </a:p>
        </p:txBody>
      </p:sp>
      <p:sp>
        <p:nvSpPr>
          <p:cNvPr id="31" name="TextBox 30"/>
          <p:cNvSpPr txBox="1"/>
          <p:nvPr/>
        </p:nvSpPr>
        <p:spPr>
          <a:xfrm>
            <a:off x="5652120" y="2355726"/>
            <a:ext cx="3347864"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latin typeface="幼圆" pitchFamily="49" charset="-122"/>
                <a:ea typeface="幼圆" pitchFamily="49" charset="-122"/>
              </a:rPr>
              <a:t>具有更好的存取性能</a:t>
            </a:r>
            <a:endParaRPr lang="en-US" altLang="zh-CN" sz="2400" dirty="0" smtClean="0">
              <a:latin typeface="幼圆" pitchFamily="49" charset="-122"/>
              <a:ea typeface="幼圆" pitchFamily="49" charset="-122"/>
            </a:endParaRPr>
          </a:p>
        </p:txBody>
      </p:sp>
      <p:sp>
        <p:nvSpPr>
          <p:cNvPr id="2" name="TextBox 1"/>
          <p:cNvSpPr txBox="1"/>
          <p:nvPr/>
        </p:nvSpPr>
        <p:spPr>
          <a:xfrm>
            <a:off x="1217655" y="3715068"/>
            <a:ext cx="7128792" cy="1200329"/>
          </a:xfrm>
          <a:prstGeom prst="rect">
            <a:avLst/>
          </a:prstGeom>
          <a:noFill/>
        </p:spPr>
        <p:txBody>
          <a:bodyPr wrap="square" rtlCol="0">
            <a:spAutoFit/>
          </a:bodyPr>
          <a:lstStyle/>
          <a:p>
            <a:pPr marL="342900" indent="-342900">
              <a:lnSpc>
                <a:spcPct val="150000"/>
              </a:lnSpc>
              <a:buFont typeface="Wingdings" pitchFamily="2" charset="2"/>
              <a:buChar char="ü"/>
            </a:pPr>
            <a:r>
              <a:rPr lang="zh-CN" altLang="en-US" sz="2400" b="1" dirty="0" smtClean="0">
                <a:latin typeface="幼圆" pitchFamily="49" charset="-122"/>
                <a:ea typeface="幼圆" pitchFamily="49" charset="-122"/>
              </a:rPr>
              <a:t>典型代表：</a:t>
            </a:r>
            <a:r>
              <a:rPr lang="en-US" altLang="zh-CN" sz="2400" dirty="0" smtClean="0">
                <a:latin typeface="幼圆" pitchFamily="49" charset="-122"/>
                <a:ea typeface="幼圆" pitchFamily="49" charset="-122"/>
              </a:rPr>
              <a:t>1964</a:t>
            </a:r>
            <a:r>
              <a:rPr lang="zh-CN" altLang="en-US" sz="2400" dirty="0" smtClean="0">
                <a:latin typeface="幼圆" pitchFamily="49" charset="-122"/>
                <a:ea typeface="幼圆" pitchFamily="49" charset="-122"/>
              </a:rPr>
              <a:t>年，由</a:t>
            </a:r>
            <a:r>
              <a:rPr lang="en-US" altLang="zh-CN" sz="2400" dirty="0" smtClean="0">
                <a:latin typeface="幼圆" pitchFamily="49" charset="-122"/>
                <a:ea typeface="幼圆" pitchFamily="49" charset="-122"/>
              </a:rPr>
              <a:t>Bachman</a:t>
            </a:r>
            <a:r>
              <a:rPr lang="zh-CN" altLang="en-US" sz="2400" dirty="0" smtClean="0">
                <a:latin typeface="幼圆" pitchFamily="49" charset="-122"/>
                <a:ea typeface="幼圆" pitchFamily="49" charset="-122"/>
              </a:rPr>
              <a:t>主持设计的</a:t>
            </a:r>
            <a:r>
              <a:rPr lang="en-US" altLang="zh-CN" sz="2400" dirty="0" smtClean="0">
                <a:latin typeface="幼圆" pitchFamily="49" charset="-122"/>
                <a:ea typeface="幼圆" pitchFamily="49" charset="-122"/>
              </a:rPr>
              <a:t>IDS</a:t>
            </a:r>
          </a:p>
          <a:p>
            <a:pPr marL="342900" indent="-342900">
              <a:lnSpc>
                <a:spcPct val="150000"/>
              </a:lnSpc>
              <a:buFont typeface="Wingdings" pitchFamily="2" charset="2"/>
              <a:buChar char="ü"/>
            </a:pPr>
            <a:r>
              <a:rPr lang="en-US" altLang="zh-CN" sz="2400" dirty="0" smtClean="0">
                <a:latin typeface="幼圆" pitchFamily="49" charset="-122"/>
                <a:ea typeface="幼圆" pitchFamily="49" charset="-122"/>
              </a:rPr>
              <a:t>Bachman</a:t>
            </a:r>
            <a:r>
              <a:rPr lang="zh-CN" altLang="en-US" sz="2400" dirty="0" smtClean="0">
                <a:latin typeface="幼圆" pitchFamily="49" charset="-122"/>
                <a:ea typeface="幼圆" pitchFamily="49" charset="-122"/>
              </a:rPr>
              <a:t>获得了</a:t>
            </a:r>
            <a:r>
              <a:rPr lang="en-US" altLang="zh-CN" sz="2400" dirty="0" smtClean="0">
                <a:latin typeface="幼圆" pitchFamily="49" charset="-122"/>
                <a:ea typeface="幼圆" pitchFamily="49" charset="-122"/>
              </a:rPr>
              <a:t>1973</a:t>
            </a:r>
            <a:r>
              <a:rPr lang="zh-CN" altLang="en-US" sz="2400" dirty="0" smtClean="0">
                <a:latin typeface="幼圆" pitchFamily="49" charset="-122"/>
                <a:ea typeface="幼圆" pitchFamily="49" charset="-122"/>
              </a:rPr>
              <a:t>年的图灵奖</a:t>
            </a:r>
            <a:endParaRPr lang="zh-CN" altLang="en-US" sz="2400" dirty="0">
              <a:latin typeface="幼圆" pitchFamily="49" charset="-122"/>
              <a:ea typeface="幼圆" pitchFamily="49" charset="-122"/>
            </a:endParaRPr>
          </a:p>
        </p:txBody>
      </p:sp>
      <p:sp>
        <p:nvSpPr>
          <p:cNvPr id="28" name="TextBox 27"/>
          <p:cNvSpPr txBox="1"/>
          <p:nvPr/>
        </p:nvSpPr>
        <p:spPr>
          <a:xfrm>
            <a:off x="1187624" y="248330"/>
            <a:ext cx="2646200"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网状</a:t>
            </a:r>
            <a:r>
              <a:rPr lang="zh-CN" altLang="en-US" sz="2800" b="1" dirty="0" smtClean="0">
                <a:latin typeface="微软雅黑" pitchFamily="34" charset="-122"/>
                <a:ea typeface="微软雅黑" pitchFamily="34" charset="-122"/>
              </a:rPr>
              <a:t>逻辑模型</a:t>
            </a:r>
            <a:endParaRPr lang="zh-CN" altLang="en-US" sz="2800" b="1" dirty="0">
              <a:latin typeface="微软雅黑" pitchFamily="34" charset="-122"/>
              <a:ea typeface="微软雅黑" pitchFamily="34" charset="-122"/>
            </a:endParaRPr>
          </a:p>
        </p:txBody>
      </p:sp>
      <p:sp>
        <p:nvSpPr>
          <p:cNvPr id="34" name="椭圆 33"/>
          <p:cNvSpPr/>
          <p:nvPr/>
        </p:nvSpPr>
        <p:spPr>
          <a:xfrm>
            <a:off x="395536" y="195486"/>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2</a:t>
            </a:r>
            <a:endParaRPr lang="zh-CN" altLang="en-US" dirty="0"/>
          </a:p>
        </p:txBody>
      </p:sp>
      <p:grpSp>
        <p:nvGrpSpPr>
          <p:cNvPr id="73" name="组合 72"/>
          <p:cNvGrpSpPr/>
          <p:nvPr/>
        </p:nvGrpSpPr>
        <p:grpSpPr>
          <a:xfrm>
            <a:off x="1043608" y="1572410"/>
            <a:ext cx="1814459" cy="1575404"/>
            <a:chOff x="1484311" y="1684488"/>
            <a:chExt cx="2112268" cy="1575404"/>
          </a:xfrm>
        </p:grpSpPr>
        <p:cxnSp>
          <p:nvCxnSpPr>
            <p:cNvPr id="74" name="直接连接符 73"/>
            <p:cNvCxnSpPr/>
            <p:nvPr/>
          </p:nvCxnSpPr>
          <p:spPr>
            <a:xfrm>
              <a:off x="1811362" y="2095194"/>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211505" y="2091738"/>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787352" y="2366020"/>
              <a:ext cx="14401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498304" y="2366020"/>
              <a:ext cx="0" cy="493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84311" y="1684488"/>
              <a:ext cx="724845" cy="400110"/>
            </a:xfrm>
            <a:prstGeom prst="rect">
              <a:avLst/>
            </a:prstGeom>
            <a:noFill/>
            <a:ln>
              <a:solidFill>
                <a:schemeClr val="tx1"/>
              </a:solidFill>
            </a:ln>
          </p:spPr>
          <p:txBody>
            <a:bodyPr wrap="square" rtlCol="0">
              <a:spAutoFit/>
            </a:bodyPr>
            <a:lstStyle/>
            <a:p>
              <a:pPr algn="ctr"/>
              <a:r>
                <a:rPr lang="en-US" altLang="zh-CN" dirty="0" smtClean="0"/>
                <a:t>R1</a:t>
              </a:r>
              <a:endParaRPr lang="zh-CN" altLang="en-US" dirty="0"/>
            </a:p>
          </p:txBody>
        </p:sp>
        <p:sp>
          <p:nvSpPr>
            <p:cNvPr id="79" name="TextBox 78"/>
            <p:cNvSpPr txBox="1"/>
            <p:nvPr/>
          </p:nvSpPr>
          <p:spPr>
            <a:xfrm>
              <a:off x="2956858" y="1694906"/>
              <a:ext cx="639721" cy="400110"/>
            </a:xfrm>
            <a:prstGeom prst="rect">
              <a:avLst/>
            </a:prstGeom>
            <a:noFill/>
            <a:ln>
              <a:solidFill>
                <a:schemeClr val="tx1"/>
              </a:solidFill>
            </a:ln>
          </p:spPr>
          <p:txBody>
            <a:bodyPr wrap="square" rtlCol="0">
              <a:spAutoFit/>
            </a:bodyPr>
            <a:lstStyle/>
            <a:p>
              <a:pPr algn="ctr"/>
              <a:r>
                <a:rPr lang="en-US" altLang="zh-CN" dirty="0" smtClean="0"/>
                <a:t>R2</a:t>
              </a:r>
              <a:endParaRPr lang="zh-CN" altLang="en-US" dirty="0"/>
            </a:p>
          </p:txBody>
        </p:sp>
        <p:sp>
          <p:nvSpPr>
            <p:cNvPr id="80" name="TextBox 79"/>
            <p:cNvSpPr txBox="1"/>
            <p:nvPr/>
          </p:nvSpPr>
          <p:spPr>
            <a:xfrm>
              <a:off x="2209156" y="2859782"/>
              <a:ext cx="747702" cy="400110"/>
            </a:xfrm>
            <a:prstGeom prst="rect">
              <a:avLst/>
            </a:prstGeom>
            <a:noFill/>
            <a:ln>
              <a:solidFill>
                <a:schemeClr val="tx1"/>
              </a:solidFill>
            </a:ln>
          </p:spPr>
          <p:txBody>
            <a:bodyPr wrap="square" rtlCol="0">
              <a:spAutoFit/>
            </a:bodyPr>
            <a:lstStyle/>
            <a:p>
              <a:pPr algn="ctr"/>
              <a:r>
                <a:rPr lang="en-US" altLang="zh-CN" dirty="0" smtClean="0"/>
                <a:t>R3</a:t>
              </a:r>
              <a:endParaRPr lang="zh-CN" altLang="en-US" dirty="0"/>
            </a:p>
          </p:txBody>
        </p:sp>
      </p:grpSp>
      <p:grpSp>
        <p:nvGrpSpPr>
          <p:cNvPr id="81" name="组合 80"/>
          <p:cNvGrpSpPr/>
          <p:nvPr/>
        </p:nvGrpSpPr>
        <p:grpSpPr>
          <a:xfrm>
            <a:off x="3204690" y="1594765"/>
            <a:ext cx="2087390" cy="1922401"/>
            <a:chOff x="5004048" y="1316025"/>
            <a:chExt cx="2376265" cy="1922401"/>
          </a:xfrm>
        </p:grpSpPr>
        <p:sp>
          <p:nvSpPr>
            <p:cNvPr id="82" name="TextBox 81"/>
            <p:cNvSpPr txBox="1"/>
            <p:nvPr/>
          </p:nvSpPr>
          <p:spPr>
            <a:xfrm>
              <a:off x="5076056" y="1316025"/>
              <a:ext cx="810368" cy="400110"/>
            </a:xfrm>
            <a:prstGeom prst="rect">
              <a:avLst/>
            </a:prstGeom>
            <a:noFill/>
            <a:ln>
              <a:solidFill>
                <a:schemeClr val="tx1"/>
              </a:solidFill>
            </a:ln>
          </p:spPr>
          <p:txBody>
            <a:bodyPr wrap="square" rtlCol="0">
              <a:spAutoFit/>
            </a:bodyPr>
            <a:lstStyle/>
            <a:p>
              <a:pPr algn="ctr"/>
              <a:r>
                <a:rPr lang="en-US" altLang="zh-CN" dirty="0" smtClean="0"/>
                <a:t>R1</a:t>
              </a:r>
              <a:endParaRPr lang="zh-CN" altLang="en-US" dirty="0"/>
            </a:p>
          </p:txBody>
        </p:sp>
        <p:sp>
          <p:nvSpPr>
            <p:cNvPr id="83" name="TextBox 82"/>
            <p:cNvSpPr txBox="1"/>
            <p:nvPr/>
          </p:nvSpPr>
          <p:spPr>
            <a:xfrm>
              <a:off x="5004048" y="2837800"/>
              <a:ext cx="657054" cy="400110"/>
            </a:xfrm>
            <a:prstGeom prst="rect">
              <a:avLst/>
            </a:prstGeom>
            <a:noFill/>
            <a:ln>
              <a:solidFill>
                <a:schemeClr val="tx1"/>
              </a:solidFill>
            </a:ln>
          </p:spPr>
          <p:txBody>
            <a:bodyPr wrap="square" rtlCol="0">
              <a:spAutoFit/>
            </a:bodyPr>
            <a:lstStyle/>
            <a:p>
              <a:pPr algn="ctr"/>
              <a:r>
                <a:rPr lang="en-US" altLang="zh-CN" dirty="0" smtClean="0"/>
                <a:t>R3</a:t>
              </a:r>
              <a:endParaRPr lang="zh-CN" altLang="en-US" dirty="0"/>
            </a:p>
          </p:txBody>
        </p:sp>
        <p:sp>
          <p:nvSpPr>
            <p:cNvPr id="84" name="TextBox 83"/>
            <p:cNvSpPr txBox="1"/>
            <p:nvPr/>
          </p:nvSpPr>
          <p:spPr>
            <a:xfrm>
              <a:off x="6711101" y="1350400"/>
              <a:ext cx="655788" cy="400110"/>
            </a:xfrm>
            <a:prstGeom prst="rect">
              <a:avLst/>
            </a:prstGeom>
            <a:noFill/>
            <a:ln>
              <a:solidFill>
                <a:schemeClr val="tx1"/>
              </a:solidFill>
            </a:ln>
          </p:spPr>
          <p:txBody>
            <a:bodyPr wrap="square" rtlCol="0">
              <a:spAutoFit/>
            </a:bodyPr>
            <a:lstStyle/>
            <a:p>
              <a:pPr algn="ctr"/>
              <a:r>
                <a:rPr lang="en-US" altLang="zh-CN" dirty="0" smtClean="0"/>
                <a:t>R2</a:t>
              </a:r>
              <a:endParaRPr lang="zh-CN" altLang="en-US" dirty="0"/>
            </a:p>
          </p:txBody>
        </p:sp>
        <p:sp>
          <p:nvSpPr>
            <p:cNvPr id="85" name="TextBox 84"/>
            <p:cNvSpPr txBox="1"/>
            <p:nvPr/>
          </p:nvSpPr>
          <p:spPr>
            <a:xfrm>
              <a:off x="6726754" y="2067694"/>
              <a:ext cx="642199" cy="400110"/>
            </a:xfrm>
            <a:prstGeom prst="rect">
              <a:avLst/>
            </a:prstGeom>
            <a:noFill/>
            <a:ln>
              <a:solidFill>
                <a:schemeClr val="tx1"/>
              </a:solidFill>
            </a:ln>
          </p:spPr>
          <p:txBody>
            <a:bodyPr wrap="square" rtlCol="0">
              <a:spAutoFit/>
            </a:bodyPr>
            <a:lstStyle/>
            <a:p>
              <a:pPr algn="ctr"/>
              <a:r>
                <a:rPr lang="en-US" altLang="zh-CN" dirty="0" smtClean="0"/>
                <a:t>R4</a:t>
              </a:r>
              <a:endParaRPr lang="zh-CN" altLang="en-US" dirty="0"/>
            </a:p>
          </p:txBody>
        </p:sp>
        <p:sp>
          <p:nvSpPr>
            <p:cNvPr id="86" name="TextBox 85"/>
            <p:cNvSpPr txBox="1"/>
            <p:nvPr/>
          </p:nvSpPr>
          <p:spPr>
            <a:xfrm>
              <a:off x="6644781" y="2838316"/>
              <a:ext cx="735532" cy="400110"/>
            </a:xfrm>
            <a:prstGeom prst="rect">
              <a:avLst/>
            </a:prstGeom>
            <a:noFill/>
            <a:ln>
              <a:solidFill>
                <a:schemeClr val="tx1"/>
              </a:solidFill>
            </a:ln>
          </p:spPr>
          <p:txBody>
            <a:bodyPr wrap="square" rtlCol="0">
              <a:spAutoFit/>
            </a:bodyPr>
            <a:lstStyle/>
            <a:p>
              <a:pPr algn="ctr"/>
              <a:r>
                <a:rPr lang="en-US" altLang="zh-CN" dirty="0" smtClean="0"/>
                <a:t>R5</a:t>
              </a:r>
              <a:endParaRPr lang="zh-CN" altLang="en-US" dirty="0"/>
            </a:p>
          </p:txBody>
        </p:sp>
        <p:cxnSp>
          <p:nvCxnSpPr>
            <p:cNvPr id="87" name="直接连接符 86"/>
            <p:cNvCxnSpPr/>
            <p:nvPr/>
          </p:nvCxnSpPr>
          <p:spPr>
            <a:xfrm>
              <a:off x="5291742" y="1716946"/>
              <a:ext cx="0" cy="11180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508104" y="1716946"/>
              <a:ext cx="0" cy="5590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endCxn id="85" idx="1"/>
            </p:cNvCxnSpPr>
            <p:nvPr/>
          </p:nvCxnSpPr>
          <p:spPr>
            <a:xfrm>
              <a:off x="5515931" y="2259235"/>
              <a:ext cx="1210823" cy="85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4" idx="2"/>
              <a:endCxn id="85" idx="0"/>
            </p:cNvCxnSpPr>
            <p:nvPr/>
          </p:nvCxnSpPr>
          <p:spPr>
            <a:xfrm>
              <a:off x="7038995" y="1750510"/>
              <a:ext cx="8859" cy="317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012547" y="2509034"/>
              <a:ext cx="0" cy="323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3" idx="3"/>
              <a:endCxn id="86" idx="1"/>
            </p:cNvCxnSpPr>
            <p:nvPr/>
          </p:nvCxnSpPr>
          <p:spPr>
            <a:xfrm>
              <a:off x="5661102" y="3037855"/>
              <a:ext cx="983679" cy="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527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1000"/>
                                        <p:tgtEl>
                                          <p:spTgt spid="3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10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616624" y="1266603"/>
            <a:ext cx="3168352" cy="461665"/>
          </a:xfrm>
          <a:prstGeom prst="rect">
            <a:avLst/>
          </a:prstGeom>
          <a:noFill/>
        </p:spPr>
        <p:txBody>
          <a:bodyPr wrap="square" rtlCol="0">
            <a:spAutoFit/>
          </a:bodyPr>
          <a:lstStyle/>
          <a:p>
            <a:pPr marL="342900" indent="-342900">
              <a:buFont typeface="Wingdings" pitchFamily="2" charset="2"/>
              <a:buChar char="Ø"/>
            </a:pPr>
            <a:r>
              <a:rPr lang="zh-CN" altLang="en-US" sz="2400" b="1" dirty="0" smtClean="0">
                <a:latin typeface="幼圆" pitchFamily="49" charset="-122"/>
                <a:ea typeface="幼圆" pitchFamily="49" charset="-122"/>
              </a:rPr>
              <a:t> </a:t>
            </a:r>
            <a:r>
              <a:rPr lang="zh-CN" altLang="en-US" sz="2400" b="1" dirty="0">
                <a:latin typeface="幼圆" pitchFamily="49" charset="-122"/>
                <a:ea typeface="幼圆" pitchFamily="49" charset="-122"/>
              </a:rPr>
              <a:t>网状</a:t>
            </a:r>
            <a:r>
              <a:rPr lang="zh-CN" altLang="en-US" sz="2400" b="1" dirty="0" smtClean="0">
                <a:latin typeface="幼圆" pitchFamily="49" charset="-122"/>
                <a:ea typeface="幼圆" pitchFamily="49" charset="-122"/>
              </a:rPr>
              <a:t>模型的缺点</a:t>
            </a:r>
            <a:endParaRPr lang="en-US" altLang="zh-CN" sz="2400" b="1" dirty="0" smtClean="0">
              <a:latin typeface="幼圆" pitchFamily="49" charset="-122"/>
              <a:ea typeface="幼圆" pitchFamily="49" charset="-122"/>
            </a:endParaRPr>
          </a:p>
        </p:txBody>
      </p:sp>
      <p:sp>
        <p:nvSpPr>
          <p:cNvPr id="30" name="TextBox 29"/>
          <p:cNvSpPr txBox="1"/>
          <p:nvPr/>
        </p:nvSpPr>
        <p:spPr>
          <a:xfrm>
            <a:off x="5976664" y="2190714"/>
            <a:ext cx="2987824"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latin typeface="幼圆" pitchFamily="49" charset="-122"/>
                <a:ea typeface="幼圆" pitchFamily="49" charset="-122"/>
              </a:rPr>
              <a:t>结构会变得复杂</a:t>
            </a:r>
            <a:endParaRPr lang="en-US" altLang="zh-CN" sz="2400" dirty="0" smtClean="0">
              <a:latin typeface="幼圆" pitchFamily="49" charset="-122"/>
              <a:ea typeface="幼圆" pitchFamily="49" charset="-122"/>
            </a:endParaRPr>
          </a:p>
        </p:txBody>
      </p:sp>
      <p:sp>
        <p:nvSpPr>
          <p:cNvPr id="31" name="TextBox 30"/>
          <p:cNvSpPr txBox="1"/>
          <p:nvPr/>
        </p:nvSpPr>
        <p:spPr>
          <a:xfrm>
            <a:off x="5976664" y="3180913"/>
            <a:ext cx="2808312" cy="830997"/>
          </a:xfrm>
          <a:prstGeom prst="rect">
            <a:avLst/>
          </a:prstGeom>
          <a:noFill/>
        </p:spPr>
        <p:txBody>
          <a:bodyPr wrap="square" rtlCol="0">
            <a:spAutoFit/>
          </a:bodyPr>
          <a:lstStyle/>
          <a:p>
            <a:pPr marL="342900" indent="-342900">
              <a:buFont typeface="Wingdings" pitchFamily="2" charset="2"/>
              <a:buChar char="l"/>
            </a:pPr>
            <a:r>
              <a:rPr lang="zh-CN" altLang="en-US" sz="2400" dirty="0" smtClean="0">
                <a:latin typeface="幼圆" pitchFamily="49" charset="-122"/>
                <a:ea typeface="幼圆" pitchFamily="49" charset="-122"/>
              </a:rPr>
              <a:t>存取需要选择访问路径</a:t>
            </a:r>
            <a:endParaRPr lang="en-US" altLang="zh-CN" sz="2400" dirty="0" smtClean="0">
              <a:latin typeface="幼圆" pitchFamily="49" charset="-122"/>
              <a:ea typeface="幼圆" pitchFamily="49" charset="-122"/>
            </a:endParaRPr>
          </a:p>
        </p:txBody>
      </p:sp>
      <p:sp>
        <p:nvSpPr>
          <p:cNvPr id="27" name="TextBox 26"/>
          <p:cNvSpPr txBox="1"/>
          <p:nvPr/>
        </p:nvSpPr>
        <p:spPr>
          <a:xfrm>
            <a:off x="1187624" y="248330"/>
            <a:ext cx="2646200"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网状</a:t>
            </a:r>
            <a:r>
              <a:rPr lang="zh-CN" altLang="en-US" sz="2800" b="1" dirty="0" smtClean="0">
                <a:latin typeface="微软雅黑" pitchFamily="34" charset="-122"/>
                <a:ea typeface="微软雅黑" pitchFamily="34" charset="-122"/>
              </a:rPr>
              <a:t>逻辑模型</a:t>
            </a:r>
            <a:endParaRPr lang="zh-CN" altLang="en-US" sz="2800" b="1" dirty="0">
              <a:latin typeface="微软雅黑" pitchFamily="34" charset="-122"/>
              <a:ea typeface="微软雅黑" pitchFamily="34" charset="-122"/>
            </a:endParaRPr>
          </a:p>
        </p:txBody>
      </p:sp>
      <p:sp>
        <p:nvSpPr>
          <p:cNvPr id="28" name="椭圆 27"/>
          <p:cNvSpPr/>
          <p:nvPr/>
        </p:nvSpPr>
        <p:spPr>
          <a:xfrm>
            <a:off x="395536" y="195486"/>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2</a:t>
            </a:r>
            <a:endParaRPr lang="zh-CN" altLang="en-US" dirty="0"/>
          </a:p>
        </p:txBody>
      </p:sp>
      <p:grpSp>
        <p:nvGrpSpPr>
          <p:cNvPr id="32" name="组合 31"/>
          <p:cNvGrpSpPr/>
          <p:nvPr/>
        </p:nvGrpSpPr>
        <p:grpSpPr>
          <a:xfrm>
            <a:off x="1043608" y="1572410"/>
            <a:ext cx="1814459" cy="1575404"/>
            <a:chOff x="1484311" y="1684488"/>
            <a:chExt cx="2112268" cy="1575404"/>
          </a:xfrm>
        </p:grpSpPr>
        <p:cxnSp>
          <p:nvCxnSpPr>
            <p:cNvPr id="33" name="直接连接符 32"/>
            <p:cNvCxnSpPr/>
            <p:nvPr/>
          </p:nvCxnSpPr>
          <p:spPr>
            <a:xfrm>
              <a:off x="1811362" y="2095194"/>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211505" y="2091738"/>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787352" y="2366020"/>
              <a:ext cx="14401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498304" y="2366020"/>
              <a:ext cx="0" cy="493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4311" y="1684488"/>
              <a:ext cx="724845" cy="400110"/>
            </a:xfrm>
            <a:prstGeom prst="rect">
              <a:avLst/>
            </a:prstGeom>
            <a:noFill/>
            <a:ln>
              <a:solidFill>
                <a:schemeClr val="tx1"/>
              </a:solidFill>
            </a:ln>
          </p:spPr>
          <p:txBody>
            <a:bodyPr wrap="square" rtlCol="0">
              <a:spAutoFit/>
            </a:bodyPr>
            <a:lstStyle/>
            <a:p>
              <a:pPr algn="ctr"/>
              <a:r>
                <a:rPr lang="en-US" altLang="zh-CN" dirty="0" smtClean="0"/>
                <a:t>R1</a:t>
              </a:r>
              <a:endParaRPr lang="zh-CN" altLang="en-US" dirty="0"/>
            </a:p>
          </p:txBody>
        </p:sp>
        <p:sp>
          <p:nvSpPr>
            <p:cNvPr id="43" name="TextBox 42"/>
            <p:cNvSpPr txBox="1"/>
            <p:nvPr/>
          </p:nvSpPr>
          <p:spPr>
            <a:xfrm>
              <a:off x="2956858" y="1694906"/>
              <a:ext cx="639721" cy="400110"/>
            </a:xfrm>
            <a:prstGeom prst="rect">
              <a:avLst/>
            </a:prstGeom>
            <a:noFill/>
            <a:ln>
              <a:solidFill>
                <a:schemeClr val="tx1"/>
              </a:solidFill>
            </a:ln>
          </p:spPr>
          <p:txBody>
            <a:bodyPr wrap="square" rtlCol="0">
              <a:spAutoFit/>
            </a:bodyPr>
            <a:lstStyle/>
            <a:p>
              <a:pPr algn="ctr"/>
              <a:r>
                <a:rPr lang="en-US" altLang="zh-CN" dirty="0" smtClean="0"/>
                <a:t>R2</a:t>
              </a:r>
              <a:endParaRPr lang="zh-CN" altLang="en-US" dirty="0"/>
            </a:p>
          </p:txBody>
        </p:sp>
        <p:sp>
          <p:nvSpPr>
            <p:cNvPr id="51" name="TextBox 50"/>
            <p:cNvSpPr txBox="1"/>
            <p:nvPr/>
          </p:nvSpPr>
          <p:spPr>
            <a:xfrm>
              <a:off x="2209156" y="2859782"/>
              <a:ext cx="747702" cy="400110"/>
            </a:xfrm>
            <a:prstGeom prst="rect">
              <a:avLst/>
            </a:prstGeom>
            <a:noFill/>
            <a:ln>
              <a:solidFill>
                <a:schemeClr val="tx1"/>
              </a:solidFill>
            </a:ln>
          </p:spPr>
          <p:txBody>
            <a:bodyPr wrap="square" rtlCol="0">
              <a:spAutoFit/>
            </a:bodyPr>
            <a:lstStyle/>
            <a:p>
              <a:pPr algn="ctr"/>
              <a:r>
                <a:rPr lang="en-US" altLang="zh-CN" dirty="0" smtClean="0"/>
                <a:t>R3</a:t>
              </a:r>
              <a:endParaRPr lang="zh-CN" altLang="en-US" dirty="0"/>
            </a:p>
          </p:txBody>
        </p:sp>
      </p:grpSp>
      <p:grpSp>
        <p:nvGrpSpPr>
          <p:cNvPr id="52" name="组合 51"/>
          <p:cNvGrpSpPr/>
          <p:nvPr/>
        </p:nvGrpSpPr>
        <p:grpSpPr>
          <a:xfrm>
            <a:off x="3204690" y="1594765"/>
            <a:ext cx="2087390" cy="1922401"/>
            <a:chOff x="5004048" y="1316025"/>
            <a:chExt cx="2376265" cy="1922401"/>
          </a:xfrm>
        </p:grpSpPr>
        <p:sp>
          <p:nvSpPr>
            <p:cNvPr id="61" name="TextBox 60"/>
            <p:cNvSpPr txBox="1"/>
            <p:nvPr/>
          </p:nvSpPr>
          <p:spPr>
            <a:xfrm>
              <a:off x="5076056" y="1316025"/>
              <a:ext cx="810368" cy="400110"/>
            </a:xfrm>
            <a:prstGeom prst="rect">
              <a:avLst/>
            </a:prstGeom>
            <a:noFill/>
            <a:ln>
              <a:solidFill>
                <a:schemeClr val="tx1"/>
              </a:solidFill>
            </a:ln>
          </p:spPr>
          <p:txBody>
            <a:bodyPr wrap="square" rtlCol="0">
              <a:spAutoFit/>
            </a:bodyPr>
            <a:lstStyle/>
            <a:p>
              <a:pPr algn="ctr"/>
              <a:r>
                <a:rPr lang="en-US" altLang="zh-CN" dirty="0" smtClean="0"/>
                <a:t>R1</a:t>
              </a:r>
              <a:endParaRPr lang="zh-CN" altLang="en-US" dirty="0"/>
            </a:p>
          </p:txBody>
        </p:sp>
        <p:sp>
          <p:nvSpPr>
            <p:cNvPr id="62" name="TextBox 61"/>
            <p:cNvSpPr txBox="1"/>
            <p:nvPr/>
          </p:nvSpPr>
          <p:spPr>
            <a:xfrm>
              <a:off x="5004048" y="2837800"/>
              <a:ext cx="657054" cy="400110"/>
            </a:xfrm>
            <a:prstGeom prst="rect">
              <a:avLst/>
            </a:prstGeom>
            <a:noFill/>
            <a:ln>
              <a:solidFill>
                <a:schemeClr val="tx1"/>
              </a:solidFill>
            </a:ln>
          </p:spPr>
          <p:txBody>
            <a:bodyPr wrap="square" rtlCol="0">
              <a:spAutoFit/>
            </a:bodyPr>
            <a:lstStyle/>
            <a:p>
              <a:pPr algn="ctr"/>
              <a:r>
                <a:rPr lang="en-US" altLang="zh-CN" dirty="0" smtClean="0"/>
                <a:t>R3</a:t>
              </a:r>
              <a:endParaRPr lang="zh-CN" altLang="en-US" dirty="0"/>
            </a:p>
          </p:txBody>
        </p:sp>
        <p:sp>
          <p:nvSpPr>
            <p:cNvPr id="63" name="TextBox 62"/>
            <p:cNvSpPr txBox="1"/>
            <p:nvPr/>
          </p:nvSpPr>
          <p:spPr>
            <a:xfrm>
              <a:off x="6711101" y="1350400"/>
              <a:ext cx="655788" cy="400110"/>
            </a:xfrm>
            <a:prstGeom prst="rect">
              <a:avLst/>
            </a:prstGeom>
            <a:noFill/>
            <a:ln>
              <a:solidFill>
                <a:schemeClr val="tx1"/>
              </a:solidFill>
            </a:ln>
          </p:spPr>
          <p:txBody>
            <a:bodyPr wrap="square" rtlCol="0">
              <a:spAutoFit/>
            </a:bodyPr>
            <a:lstStyle/>
            <a:p>
              <a:pPr algn="ctr"/>
              <a:r>
                <a:rPr lang="en-US" altLang="zh-CN" dirty="0" smtClean="0"/>
                <a:t>R2</a:t>
              </a:r>
              <a:endParaRPr lang="zh-CN" altLang="en-US" dirty="0"/>
            </a:p>
          </p:txBody>
        </p:sp>
        <p:sp>
          <p:nvSpPr>
            <p:cNvPr id="64" name="TextBox 63"/>
            <p:cNvSpPr txBox="1"/>
            <p:nvPr/>
          </p:nvSpPr>
          <p:spPr>
            <a:xfrm>
              <a:off x="6726754" y="2067694"/>
              <a:ext cx="642199" cy="400110"/>
            </a:xfrm>
            <a:prstGeom prst="rect">
              <a:avLst/>
            </a:prstGeom>
            <a:noFill/>
            <a:ln>
              <a:solidFill>
                <a:schemeClr val="tx1"/>
              </a:solidFill>
            </a:ln>
          </p:spPr>
          <p:txBody>
            <a:bodyPr wrap="square" rtlCol="0">
              <a:spAutoFit/>
            </a:bodyPr>
            <a:lstStyle/>
            <a:p>
              <a:pPr algn="ctr"/>
              <a:r>
                <a:rPr lang="en-US" altLang="zh-CN" dirty="0" smtClean="0"/>
                <a:t>R4</a:t>
              </a:r>
              <a:endParaRPr lang="zh-CN" altLang="en-US" dirty="0"/>
            </a:p>
          </p:txBody>
        </p:sp>
        <p:sp>
          <p:nvSpPr>
            <p:cNvPr id="65" name="TextBox 64"/>
            <p:cNvSpPr txBox="1"/>
            <p:nvPr/>
          </p:nvSpPr>
          <p:spPr>
            <a:xfrm>
              <a:off x="6644781" y="2838316"/>
              <a:ext cx="735532" cy="400110"/>
            </a:xfrm>
            <a:prstGeom prst="rect">
              <a:avLst/>
            </a:prstGeom>
            <a:noFill/>
            <a:ln>
              <a:solidFill>
                <a:schemeClr val="tx1"/>
              </a:solidFill>
            </a:ln>
          </p:spPr>
          <p:txBody>
            <a:bodyPr wrap="square" rtlCol="0">
              <a:spAutoFit/>
            </a:bodyPr>
            <a:lstStyle/>
            <a:p>
              <a:pPr algn="ctr"/>
              <a:r>
                <a:rPr lang="en-US" altLang="zh-CN" dirty="0" smtClean="0"/>
                <a:t>R5</a:t>
              </a:r>
              <a:endParaRPr lang="zh-CN" altLang="en-US" dirty="0"/>
            </a:p>
          </p:txBody>
        </p:sp>
        <p:cxnSp>
          <p:nvCxnSpPr>
            <p:cNvPr id="66" name="直接连接符 65"/>
            <p:cNvCxnSpPr/>
            <p:nvPr/>
          </p:nvCxnSpPr>
          <p:spPr>
            <a:xfrm>
              <a:off x="5291742" y="1716946"/>
              <a:ext cx="0" cy="11180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508104" y="1716946"/>
              <a:ext cx="0" cy="5590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64" idx="1"/>
            </p:cNvCxnSpPr>
            <p:nvPr/>
          </p:nvCxnSpPr>
          <p:spPr>
            <a:xfrm>
              <a:off x="5515931" y="2259235"/>
              <a:ext cx="1210823" cy="85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3" idx="2"/>
              <a:endCxn id="64" idx="0"/>
            </p:cNvCxnSpPr>
            <p:nvPr/>
          </p:nvCxnSpPr>
          <p:spPr>
            <a:xfrm>
              <a:off x="7038995" y="1750510"/>
              <a:ext cx="8859" cy="317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012547" y="2509034"/>
              <a:ext cx="0" cy="323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2" idx="3"/>
              <a:endCxn id="65" idx="1"/>
            </p:cNvCxnSpPr>
            <p:nvPr/>
          </p:nvCxnSpPr>
          <p:spPr>
            <a:xfrm>
              <a:off x="5661102" y="3037855"/>
              <a:ext cx="983679" cy="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473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1000"/>
                                        <p:tgtEl>
                                          <p:spTgt spid="3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233702" y="200950"/>
            <a:ext cx="5606550"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网状模型与层次模型再分析</a:t>
            </a:r>
            <a:endParaRPr lang="zh-CN" altLang="en-US" sz="2800" b="1" dirty="0">
              <a:latin typeface="微软雅黑" pitchFamily="34" charset="-122"/>
              <a:ea typeface="微软雅黑" pitchFamily="34" charset="-122"/>
            </a:endParaRPr>
          </a:p>
        </p:txBody>
      </p:sp>
      <p:sp>
        <p:nvSpPr>
          <p:cNvPr id="32" name="TextBox 31"/>
          <p:cNvSpPr txBox="1"/>
          <p:nvPr/>
        </p:nvSpPr>
        <p:spPr>
          <a:xfrm>
            <a:off x="2051720" y="2023268"/>
            <a:ext cx="1728192"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数据结构</a:t>
            </a:r>
            <a:endParaRPr lang="en-US" altLang="zh-CN" sz="2800" b="1" dirty="0" smtClean="0">
              <a:latin typeface="幼圆" pitchFamily="49" charset="-122"/>
              <a:ea typeface="幼圆" pitchFamily="49" charset="-122"/>
            </a:endParaRPr>
          </a:p>
        </p:txBody>
      </p:sp>
      <p:grpSp>
        <p:nvGrpSpPr>
          <p:cNvPr id="6" name="组合 5"/>
          <p:cNvGrpSpPr/>
          <p:nvPr/>
        </p:nvGrpSpPr>
        <p:grpSpPr>
          <a:xfrm>
            <a:off x="3851920" y="1460035"/>
            <a:ext cx="2304256" cy="1706120"/>
            <a:chOff x="2699792" y="1385139"/>
            <a:chExt cx="2304256" cy="1706120"/>
          </a:xfrm>
        </p:grpSpPr>
        <p:sp>
          <p:nvSpPr>
            <p:cNvPr id="2" name="左大括号 1"/>
            <p:cNvSpPr/>
            <p:nvPr/>
          </p:nvSpPr>
          <p:spPr>
            <a:xfrm>
              <a:off x="2699792" y="1606029"/>
              <a:ext cx="576064" cy="129614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3311860" y="1385139"/>
              <a:ext cx="1692188"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latin typeface="幼圆" pitchFamily="49" charset="-122"/>
                  <a:ea typeface="幼圆" pitchFamily="49" charset="-122"/>
                </a:rPr>
                <a:t>对象</a:t>
              </a:r>
              <a:endParaRPr lang="en-US" altLang="zh-CN" sz="2400" dirty="0" smtClean="0">
                <a:latin typeface="幼圆" pitchFamily="49" charset="-122"/>
                <a:ea typeface="幼圆" pitchFamily="49" charset="-122"/>
              </a:endParaRPr>
            </a:p>
          </p:txBody>
        </p:sp>
        <p:sp>
          <p:nvSpPr>
            <p:cNvPr id="37" name="TextBox 36"/>
            <p:cNvSpPr txBox="1"/>
            <p:nvPr/>
          </p:nvSpPr>
          <p:spPr>
            <a:xfrm>
              <a:off x="3296341" y="2629594"/>
              <a:ext cx="1531438"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latin typeface="幼圆" pitchFamily="49" charset="-122"/>
                  <a:ea typeface="幼圆" pitchFamily="49" charset="-122"/>
                </a:rPr>
                <a:t>联系</a:t>
              </a:r>
              <a:endParaRPr lang="en-US" altLang="zh-CN" sz="2400" dirty="0" smtClean="0">
                <a:latin typeface="幼圆" pitchFamily="49" charset="-122"/>
                <a:ea typeface="幼圆" pitchFamily="49" charset="-122"/>
              </a:endParaRPr>
            </a:p>
          </p:txBody>
        </p:sp>
      </p:grpSp>
      <p:sp>
        <p:nvSpPr>
          <p:cNvPr id="49" name="TextBox 48"/>
          <p:cNvSpPr txBox="1"/>
          <p:nvPr/>
        </p:nvSpPr>
        <p:spPr>
          <a:xfrm>
            <a:off x="1439652" y="3435846"/>
            <a:ext cx="5400600" cy="646331"/>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400" dirty="0" smtClean="0">
                <a:latin typeface="幼圆" pitchFamily="49" charset="-122"/>
                <a:ea typeface="幼圆" pitchFamily="49" charset="-122"/>
              </a:rPr>
              <a:t>把“</a:t>
            </a:r>
            <a:r>
              <a:rPr lang="zh-CN" altLang="en-US" sz="2400" b="1" dirty="0" smtClean="0">
                <a:latin typeface="幼圆" pitchFamily="49" charset="-122"/>
                <a:ea typeface="幼圆" pitchFamily="49" charset="-122"/>
              </a:rPr>
              <a:t>对象”</a:t>
            </a:r>
            <a:r>
              <a:rPr lang="zh-CN" altLang="en-US" sz="2400" dirty="0" smtClean="0">
                <a:latin typeface="幼圆" pitchFamily="49" charset="-122"/>
                <a:ea typeface="幼圆" pitchFamily="49" charset="-122"/>
              </a:rPr>
              <a:t>和“</a:t>
            </a:r>
            <a:r>
              <a:rPr lang="zh-CN" altLang="en-US" sz="2400" b="1" dirty="0" smtClean="0">
                <a:latin typeface="幼圆" pitchFamily="49" charset="-122"/>
                <a:ea typeface="幼圆" pitchFamily="49" charset="-122"/>
              </a:rPr>
              <a:t>联系”</a:t>
            </a:r>
            <a:r>
              <a:rPr lang="zh-CN" altLang="en-US" sz="2400" dirty="0" smtClean="0">
                <a:latin typeface="幼圆" pitchFamily="49" charset="-122"/>
                <a:ea typeface="幼圆" pitchFamily="49" charset="-122"/>
              </a:rPr>
              <a:t>分开来处理</a:t>
            </a:r>
            <a:endParaRPr lang="en-US" altLang="zh-CN" sz="2400" dirty="0" smtClean="0">
              <a:latin typeface="幼圆" pitchFamily="49" charset="-122"/>
              <a:ea typeface="幼圆" pitchFamily="49" charset="-122"/>
            </a:endParaRPr>
          </a:p>
        </p:txBody>
      </p:sp>
    </p:spTree>
    <p:extLst>
      <p:ext uri="{BB962C8B-B14F-4D97-AF65-F5344CB8AC3E}">
        <p14:creationId xmlns:p14="http://schemas.microsoft.com/office/powerpoint/2010/main" val="310908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5832" y="195486"/>
            <a:ext cx="5256584"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关系</a:t>
            </a:r>
            <a:r>
              <a:rPr lang="zh-CN" altLang="en-US" sz="2800" b="1" dirty="0" smtClean="0">
                <a:latin typeface="微软雅黑" pitchFamily="34" charset="-122"/>
                <a:ea typeface="微软雅黑" pitchFamily="34" charset="-122"/>
              </a:rPr>
              <a:t>模型（</a:t>
            </a:r>
            <a:r>
              <a:rPr lang="en-US" altLang="zh-CN" sz="2800" b="1" dirty="0" smtClean="0">
                <a:latin typeface="微软雅黑" pitchFamily="34" charset="-122"/>
                <a:ea typeface="微软雅黑" pitchFamily="34" charset="-122"/>
              </a:rPr>
              <a:t>Relation model</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6" name="TextBox 5"/>
          <p:cNvSpPr txBox="1"/>
          <p:nvPr/>
        </p:nvSpPr>
        <p:spPr>
          <a:xfrm>
            <a:off x="1763688" y="3365579"/>
            <a:ext cx="3096344" cy="646331"/>
          </a:xfrm>
          <a:prstGeom prst="rect">
            <a:avLst/>
          </a:prstGeom>
          <a:noFill/>
        </p:spPr>
        <p:txBody>
          <a:bodyPr wrap="square" rtlCol="0">
            <a:spAutoFit/>
          </a:bodyPr>
          <a:lstStyle/>
          <a:p>
            <a:pPr marL="342900" indent="-342900">
              <a:lnSpc>
                <a:spcPct val="150000"/>
              </a:lnSpc>
              <a:buFont typeface="Wingdings" pitchFamily="2" charset="2"/>
              <a:buChar char="l"/>
            </a:pPr>
            <a:r>
              <a:rPr lang="en-US" altLang="zh-CN" sz="2400" dirty="0">
                <a:latin typeface="幼圆" pitchFamily="49" charset="-122"/>
                <a:ea typeface="幼圆" pitchFamily="49" charset="-122"/>
              </a:rPr>
              <a:t> </a:t>
            </a:r>
            <a:r>
              <a:rPr lang="zh-CN" altLang="en-US" sz="2400" dirty="0" smtClean="0">
                <a:latin typeface="幼圆" pitchFamily="49" charset="-122"/>
                <a:ea typeface="幼圆" pitchFamily="49" charset="-122"/>
              </a:rPr>
              <a:t>什么是关系？</a:t>
            </a:r>
            <a:endParaRPr lang="en-US" altLang="zh-CN" sz="2400" dirty="0" smtClean="0">
              <a:latin typeface="幼圆" pitchFamily="49" charset="-122"/>
              <a:ea typeface="幼圆" pitchFamily="49" charset="-122"/>
            </a:endParaRPr>
          </a:p>
        </p:txBody>
      </p:sp>
      <p:sp>
        <p:nvSpPr>
          <p:cNvPr id="7" name="TextBox 6"/>
          <p:cNvSpPr txBox="1"/>
          <p:nvPr/>
        </p:nvSpPr>
        <p:spPr>
          <a:xfrm>
            <a:off x="1763688" y="4100213"/>
            <a:ext cx="3096344" cy="559769"/>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400" dirty="0" smtClean="0">
                <a:latin typeface="幼圆" pitchFamily="49" charset="-122"/>
                <a:ea typeface="幼圆" pitchFamily="49" charset="-122"/>
              </a:rPr>
              <a:t>关系模型的特点？</a:t>
            </a:r>
            <a:endParaRPr lang="en-US" altLang="zh-CN" sz="2400" dirty="0" smtClean="0">
              <a:latin typeface="幼圆" pitchFamily="49" charset="-122"/>
              <a:ea typeface="幼圆" pitchFamily="49" charset="-122"/>
            </a:endParaRPr>
          </a:p>
        </p:txBody>
      </p:sp>
      <p:sp>
        <p:nvSpPr>
          <p:cNvPr id="8" name="椭圆 7"/>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
        <p:nvSpPr>
          <p:cNvPr id="9" name="TextBox 8"/>
          <p:cNvSpPr txBox="1"/>
          <p:nvPr/>
        </p:nvSpPr>
        <p:spPr>
          <a:xfrm>
            <a:off x="1113710" y="1219855"/>
            <a:ext cx="6986682" cy="646331"/>
          </a:xfrm>
          <a:prstGeom prst="rect">
            <a:avLst/>
          </a:prstGeom>
          <a:noFill/>
        </p:spPr>
        <p:txBody>
          <a:bodyPr wrap="square" rtlCol="0">
            <a:spAutoFit/>
          </a:bodyPr>
          <a:lstStyle/>
          <a:p>
            <a:pPr>
              <a:lnSpc>
                <a:spcPct val="150000"/>
              </a:lnSpc>
            </a:pPr>
            <a:r>
              <a:rPr lang="zh-CN" altLang="en-US" sz="2400" dirty="0" smtClean="0">
                <a:latin typeface="幼圆" pitchFamily="49" charset="-122"/>
                <a:ea typeface="幼圆" pitchFamily="49" charset="-122"/>
              </a:rPr>
              <a:t>   关系模型由</a:t>
            </a:r>
            <a:r>
              <a:rPr lang="en-US" altLang="zh-CN" sz="2400" dirty="0" smtClean="0">
                <a:latin typeface="幼圆" pitchFamily="49" charset="-122"/>
                <a:ea typeface="幼圆" pitchFamily="49" charset="-122"/>
              </a:rPr>
              <a:t>IBM</a:t>
            </a:r>
            <a:r>
              <a:rPr lang="zh-CN" altLang="en-US" sz="2400" dirty="0" smtClean="0">
                <a:latin typeface="幼圆" pitchFamily="49" charset="-122"/>
                <a:ea typeface="幼圆" pitchFamily="49" charset="-122"/>
              </a:rPr>
              <a:t>公司的 </a:t>
            </a:r>
            <a:r>
              <a:rPr lang="en-US" altLang="zh-CN" sz="2400" dirty="0" err="1" smtClean="0">
                <a:latin typeface="幼圆" pitchFamily="49" charset="-122"/>
                <a:ea typeface="幼圆" pitchFamily="49" charset="-122"/>
              </a:rPr>
              <a:t>F.Codd</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于</a:t>
            </a:r>
            <a:r>
              <a:rPr lang="en-US" altLang="zh-CN" sz="2400" dirty="0" smtClean="0">
                <a:latin typeface="幼圆" pitchFamily="49" charset="-122"/>
                <a:ea typeface="幼圆" pitchFamily="49" charset="-122"/>
              </a:rPr>
              <a:t>1970</a:t>
            </a:r>
            <a:r>
              <a:rPr lang="zh-CN" altLang="en-US" sz="2400" dirty="0" smtClean="0">
                <a:latin typeface="幼圆" pitchFamily="49" charset="-122"/>
                <a:ea typeface="幼圆" pitchFamily="49" charset="-122"/>
              </a:rPr>
              <a:t>年提出，</a:t>
            </a:r>
            <a:endParaRPr lang="en-US" altLang="zh-CN" sz="2400" dirty="0" smtClean="0">
              <a:latin typeface="幼圆" pitchFamily="49" charset="-122"/>
              <a:ea typeface="幼圆" pitchFamily="49" charset="-122"/>
            </a:endParaRPr>
          </a:p>
        </p:txBody>
      </p:sp>
      <p:sp>
        <p:nvSpPr>
          <p:cNvPr id="10" name="TextBox 9"/>
          <p:cNvSpPr txBox="1"/>
          <p:nvPr/>
        </p:nvSpPr>
        <p:spPr>
          <a:xfrm>
            <a:off x="1115616" y="1866186"/>
            <a:ext cx="7200800" cy="646331"/>
          </a:xfrm>
          <a:prstGeom prst="rect">
            <a:avLst/>
          </a:prstGeom>
          <a:noFill/>
        </p:spPr>
        <p:txBody>
          <a:bodyPr wrap="square" rtlCol="0">
            <a:spAutoFit/>
          </a:bodyPr>
          <a:lstStyle/>
          <a:p>
            <a:r>
              <a:rPr lang="zh-CN" altLang="en-US" dirty="0" smtClean="0"/>
              <a:t>（</a:t>
            </a:r>
            <a:r>
              <a:rPr lang="en-US" altLang="zh-CN" dirty="0" err="1" smtClean="0"/>
              <a:t>Codd</a:t>
            </a:r>
            <a:r>
              <a:rPr lang="en-US" altLang="zh-CN" dirty="0" smtClean="0"/>
              <a:t> E F, A Relation model of data for  Large Shared Data Bank. </a:t>
            </a:r>
            <a:r>
              <a:rPr lang="en-US" altLang="zh-CN" dirty="0" err="1" smtClean="0"/>
              <a:t>Commmunications</a:t>
            </a:r>
            <a:r>
              <a:rPr lang="en-US" altLang="zh-CN" dirty="0" smtClean="0"/>
              <a:t> of ACM, 1970(13):6 </a:t>
            </a:r>
            <a:r>
              <a:rPr lang="zh-CN" altLang="en-US" dirty="0" smtClean="0"/>
              <a:t>）</a:t>
            </a:r>
            <a:endParaRPr lang="zh-CN" altLang="en-US" dirty="0"/>
          </a:p>
        </p:txBody>
      </p:sp>
      <p:sp>
        <p:nvSpPr>
          <p:cNvPr id="11" name="TextBox 10"/>
          <p:cNvSpPr txBox="1"/>
          <p:nvPr/>
        </p:nvSpPr>
        <p:spPr>
          <a:xfrm>
            <a:off x="1331640" y="2494485"/>
            <a:ext cx="3888431" cy="646331"/>
          </a:xfrm>
          <a:prstGeom prst="rect">
            <a:avLst/>
          </a:prstGeom>
          <a:noFill/>
        </p:spPr>
        <p:txBody>
          <a:bodyPr wrap="square" rtlCol="0">
            <a:spAutoFit/>
          </a:bodyPr>
          <a:lstStyle/>
          <a:p>
            <a:pPr>
              <a:lnSpc>
                <a:spcPct val="150000"/>
              </a:lnSpc>
            </a:pPr>
            <a:r>
              <a:rPr lang="zh-CN" altLang="en-US" sz="2400" dirty="0" smtClean="0">
                <a:latin typeface="幼圆" pitchFamily="49" charset="-122"/>
                <a:ea typeface="幼圆" pitchFamily="49" charset="-122"/>
              </a:rPr>
              <a:t>   </a:t>
            </a:r>
            <a:r>
              <a:rPr lang="en-US" altLang="zh-CN" sz="2000" dirty="0" err="1" smtClean="0">
                <a:latin typeface="幼圆" pitchFamily="49" charset="-122"/>
                <a:ea typeface="幼圆" pitchFamily="49" charset="-122"/>
              </a:rPr>
              <a:t>F.Codd</a:t>
            </a:r>
            <a:r>
              <a:rPr lang="zh-CN" altLang="en-US" sz="2000" dirty="0" smtClean="0">
                <a:latin typeface="幼圆" pitchFamily="49" charset="-122"/>
                <a:ea typeface="幼圆" pitchFamily="49" charset="-122"/>
              </a:rPr>
              <a:t>获得</a:t>
            </a:r>
            <a:r>
              <a:rPr lang="en-US" altLang="zh-CN" sz="2000" dirty="0" smtClean="0">
                <a:latin typeface="幼圆" pitchFamily="49" charset="-122"/>
                <a:ea typeface="幼圆" pitchFamily="49" charset="-122"/>
              </a:rPr>
              <a:t>1981</a:t>
            </a:r>
            <a:r>
              <a:rPr lang="zh-CN" altLang="en-US" sz="2000" dirty="0" smtClean="0">
                <a:latin typeface="幼圆" pitchFamily="49" charset="-122"/>
                <a:ea typeface="幼圆" pitchFamily="49" charset="-122"/>
              </a:rPr>
              <a:t>年的图灵奖</a:t>
            </a:r>
            <a:endParaRPr lang="en-US" altLang="zh-CN" sz="2000" dirty="0" smtClean="0">
              <a:latin typeface="幼圆" pitchFamily="49" charset="-122"/>
              <a:ea typeface="幼圆" pitchFamily="49" charset="-122"/>
            </a:endParaRPr>
          </a:p>
        </p:txBody>
      </p:sp>
    </p:spTree>
    <p:extLst>
      <p:ext uri="{BB962C8B-B14F-4D97-AF65-F5344CB8AC3E}">
        <p14:creationId xmlns:p14="http://schemas.microsoft.com/office/powerpoint/2010/main" val="3102721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1000"/>
                                        <p:tgtEl>
                                          <p:spTgt spid="6"/>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noChangeArrowheads="1"/>
          </p:cNvSpPr>
          <p:nvPr>
            <p:ph idx="4294967295"/>
          </p:nvPr>
        </p:nvSpPr>
        <p:spPr>
          <a:xfrm>
            <a:off x="1403648" y="1059582"/>
            <a:ext cx="5651500" cy="3975100"/>
          </a:xfrm>
          <a:prstGeom prst="rect">
            <a:avLst/>
          </a:prstGeom>
          <a:ln/>
        </p:spPr>
        <p:txBody>
          <a:bodyPr>
            <a:normAutofit fontScale="70000" lnSpcReduction="20000"/>
          </a:bodyPr>
          <a:lstStyle/>
          <a:p>
            <a:pPr>
              <a:lnSpc>
                <a:spcPct val="150000"/>
              </a:lnSpc>
              <a:buFont typeface="Wingdings" pitchFamily="2" charset="2"/>
              <a:buChar char="Ø"/>
            </a:pPr>
            <a:r>
              <a:rPr lang="zh-CN" altLang="en-US" sz="3400" b="1" dirty="0">
                <a:latin typeface="幼圆" pitchFamily="49" charset="-122"/>
                <a:ea typeface="幼圆" pitchFamily="49" charset="-122"/>
              </a:rPr>
              <a:t>生活中的数据库应用实例？</a:t>
            </a:r>
          </a:p>
          <a:p>
            <a:pPr>
              <a:lnSpc>
                <a:spcPct val="150000"/>
              </a:lnSpc>
              <a:spcBef>
                <a:spcPts val="1200"/>
              </a:spcBef>
              <a:buFont typeface="Wingdings" pitchFamily="2" charset="2"/>
              <a:buChar char="n"/>
            </a:pPr>
            <a:r>
              <a:rPr lang="zh-CN" altLang="en-US" sz="2900" b="1" dirty="0">
                <a:latin typeface="幼圆" pitchFamily="49" charset="-122"/>
                <a:ea typeface="幼圆" pitchFamily="49" charset="-122"/>
              </a:rPr>
              <a:t>校园学籍</a:t>
            </a:r>
            <a:r>
              <a:rPr lang="en-US" altLang="zh-CN" sz="2900" b="1" dirty="0">
                <a:latin typeface="幼圆" pitchFamily="49" charset="-122"/>
                <a:ea typeface="幼圆" pitchFamily="49" charset="-122"/>
              </a:rPr>
              <a:t>/</a:t>
            </a:r>
            <a:r>
              <a:rPr lang="zh-CN" altLang="en-US" sz="2900" b="1" dirty="0">
                <a:latin typeface="幼圆" pitchFamily="49" charset="-122"/>
                <a:ea typeface="幼圆" pitchFamily="49" charset="-122"/>
              </a:rPr>
              <a:t>成绩</a:t>
            </a:r>
            <a:r>
              <a:rPr lang="en-US" altLang="zh-CN" sz="2900" b="1" dirty="0">
                <a:latin typeface="幼圆" pitchFamily="49" charset="-122"/>
                <a:ea typeface="幼圆" pitchFamily="49" charset="-122"/>
              </a:rPr>
              <a:t>/</a:t>
            </a:r>
            <a:r>
              <a:rPr lang="zh-CN" altLang="en-US" sz="2900" b="1" dirty="0">
                <a:latin typeface="幼圆" pitchFamily="49" charset="-122"/>
                <a:ea typeface="幼圆" pitchFamily="49" charset="-122"/>
              </a:rPr>
              <a:t>财务信息管理</a:t>
            </a:r>
            <a:r>
              <a:rPr lang="zh-CN" altLang="en-US" sz="2900" b="1" dirty="0" smtClean="0">
                <a:latin typeface="幼圆" pitchFamily="49" charset="-122"/>
                <a:ea typeface="幼圆" pitchFamily="49" charset="-122"/>
              </a:rPr>
              <a:t>系统（</a:t>
            </a:r>
            <a:r>
              <a:rPr lang="en-US" altLang="zh-CN" sz="2900" dirty="0" smtClean="0">
                <a:latin typeface="幼圆" pitchFamily="49" charset="-122"/>
                <a:ea typeface="幼圆" pitchFamily="49" charset="-122"/>
              </a:rPr>
              <a:t>HUB</a:t>
            </a:r>
            <a:r>
              <a:rPr lang="zh-CN" altLang="en-US" sz="2900" b="1" dirty="0" smtClean="0">
                <a:latin typeface="幼圆" pitchFamily="49" charset="-122"/>
                <a:ea typeface="幼圆" pitchFamily="49" charset="-122"/>
              </a:rPr>
              <a:t>）</a:t>
            </a:r>
            <a:endParaRPr lang="zh-CN" altLang="en-US" sz="2900" b="1" dirty="0">
              <a:latin typeface="幼圆" pitchFamily="49" charset="-122"/>
              <a:ea typeface="幼圆" pitchFamily="49" charset="-122"/>
            </a:endParaRPr>
          </a:p>
          <a:p>
            <a:pPr>
              <a:lnSpc>
                <a:spcPct val="150000"/>
              </a:lnSpc>
              <a:spcBef>
                <a:spcPts val="1200"/>
              </a:spcBef>
              <a:buFont typeface="Wingdings" pitchFamily="2" charset="2"/>
              <a:buChar char="n"/>
            </a:pPr>
            <a:r>
              <a:rPr lang="zh-CN" altLang="en-US" sz="2900" b="1" dirty="0">
                <a:latin typeface="幼圆" pitchFamily="49" charset="-122"/>
                <a:ea typeface="幼圆" pitchFamily="49" charset="-122"/>
              </a:rPr>
              <a:t>银行业务管理系统</a:t>
            </a:r>
          </a:p>
          <a:p>
            <a:pPr>
              <a:lnSpc>
                <a:spcPct val="150000"/>
              </a:lnSpc>
              <a:spcBef>
                <a:spcPts val="1200"/>
              </a:spcBef>
              <a:buFont typeface="Wingdings" pitchFamily="2" charset="2"/>
              <a:buChar char="n"/>
            </a:pPr>
            <a:r>
              <a:rPr lang="zh-CN" altLang="en-US" sz="2900" b="1" dirty="0">
                <a:latin typeface="幼圆" pitchFamily="49" charset="-122"/>
                <a:ea typeface="幼圆" pitchFamily="49" charset="-122"/>
              </a:rPr>
              <a:t>电信业务管理系统</a:t>
            </a:r>
          </a:p>
          <a:p>
            <a:pPr>
              <a:lnSpc>
                <a:spcPct val="150000"/>
              </a:lnSpc>
              <a:spcBef>
                <a:spcPts val="1200"/>
              </a:spcBef>
              <a:buFont typeface="Wingdings" pitchFamily="2" charset="2"/>
              <a:buChar char="n"/>
            </a:pPr>
            <a:r>
              <a:rPr lang="zh-CN" altLang="en-US" sz="2900" dirty="0" smtClean="0">
                <a:latin typeface="幼圆" pitchFamily="49" charset="-122"/>
                <a:ea typeface="幼圆" pitchFamily="49" charset="-122"/>
              </a:rPr>
              <a:t>火车、飞机</a:t>
            </a:r>
            <a:r>
              <a:rPr lang="zh-CN" altLang="en-US" sz="2900" b="1" dirty="0" smtClean="0">
                <a:latin typeface="幼圆" pitchFamily="49" charset="-122"/>
                <a:ea typeface="幼圆" pitchFamily="49" charset="-122"/>
              </a:rPr>
              <a:t>订票管理系统（</a:t>
            </a:r>
            <a:r>
              <a:rPr lang="en-US" altLang="zh-CN" sz="2900" b="1" dirty="0" smtClean="0">
                <a:latin typeface="幼圆" pitchFamily="49" charset="-122"/>
                <a:ea typeface="幼圆" pitchFamily="49" charset="-122"/>
              </a:rPr>
              <a:t>12306</a:t>
            </a:r>
            <a:r>
              <a:rPr lang="zh-CN" altLang="en-US" sz="2900" b="1" dirty="0" smtClean="0">
                <a:latin typeface="幼圆" pitchFamily="49" charset="-122"/>
                <a:ea typeface="幼圆" pitchFamily="49" charset="-122"/>
              </a:rPr>
              <a:t>）</a:t>
            </a:r>
            <a:endParaRPr lang="zh-CN" altLang="en-US" sz="2900" b="1" dirty="0">
              <a:latin typeface="幼圆" pitchFamily="49" charset="-122"/>
              <a:ea typeface="幼圆" pitchFamily="49" charset="-122"/>
            </a:endParaRPr>
          </a:p>
          <a:p>
            <a:pPr>
              <a:lnSpc>
                <a:spcPct val="150000"/>
              </a:lnSpc>
              <a:spcBef>
                <a:spcPts val="1200"/>
              </a:spcBef>
              <a:buFont typeface="Wingdings" pitchFamily="2" charset="2"/>
              <a:buChar char="n"/>
            </a:pPr>
            <a:r>
              <a:rPr lang="zh-CN" altLang="en-US" sz="2900" b="1" dirty="0">
                <a:latin typeface="幼圆" pitchFamily="49" charset="-122"/>
                <a:ea typeface="幼圆" pitchFamily="49" charset="-122"/>
              </a:rPr>
              <a:t>医院信息管理</a:t>
            </a:r>
            <a:r>
              <a:rPr lang="zh-CN" altLang="en-US" sz="2900" b="1" dirty="0" smtClean="0">
                <a:latin typeface="幼圆" pitchFamily="49" charset="-122"/>
                <a:ea typeface="幼圆" pitchFamily="49" charset="-122"/>
              </a:rPr>
              <a:t>系统（</a:t>
            </a:r>
            <a:r>
              <a:rPr lang="en-US" altLang="zh-CN" sz="2900" b="1" dirty="0" smtClean="0">
                <a:latin typeface="幼圆" pitchFamily="49" charset="-122"/>
                <a:ea typeface="幼圆" pitchFamily="49" charset="-122"/>
              </a:rPr>
              <a:t>HIS</a:t>
            </a:r>
            <a:r>
              <a:rPr lang="zh-CN" altLang="en-US" sz="2900" b="1" dirty="0" smtClean="0">
                <a:latin typeface="幼圆" pitchFamily="49" charset="-122"/>
                <a:ea typeface="幼圆" pitchFamily="49" charset="-122"/>
              </a:rPr>
              <a:t>）</a:t>
            </a:r>
            <a:endParaRPr lang="zh-CN" altLang="en-US" sz="2900" b="1" dirty="0">
              <a:latin typeface="幼圆" pitchFamily="49" charset="-122"/>
              <a:ea typeface="幼圆" pitchFamily="49" charset="-122"/>
            </a:endParaRPr>
          </a:p>
          <a:p>
            <a:pPr>
              <a:lnSpc>
                <a:spcPct val="150000"/>
              </a:lnSpc>
              <a:spcBef>
                <a:spcPts val="1200"/>
              </a:spcBef>
              <a:buFont typeface="Wingdings" pitchFamily="2" charset="2"/>
              <a:buChar char="n"/>
            </a:pPr>
            <a:r>
              <a:rPr lang="zh-CN" altLang="en-US" sz="2900" b="1" dirty="0">
                <a:latin typeface="幼圆" pitchFamily="49" charset="-122"/>
                <a:ea typeface="幼圆" pitchFamily="49" charset="-122"/>
              </a:rPr>
              <a:t>。。。。。。</a:t>
            </a:r>
          </a:p>
        </p:txBody>
      </p:sp>
      <p:grpSp>
        <p:nvGrpSpPr>
          <p:cNvPr id="14340" name="Group 4"/>
          <p:cNvGrpSpPr>
            <a:grpSpLocks/>
          </p:cNvGrpSpPr>
          <p:nvPr/>
        </p:nvGrpSpPr>
        <p:grpSpPr bwMode="auto">
          <a:xfrm>
            <a:off x="6012160" y="2302222"/>
            <a:ext cx="2787969" cy="2285752"/>
            <a:chOff x="0" y="0"/>
            <a:chExt cx="1679" cy="1469"/>
          </a:xfrm>
        </p:grpSpPr>
        <p:pic>
          <p:nvPicPr>
            <p:cNvPr id="14341" name="Picture 1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 y="446"/>
              <a:ext cx="1212" cy="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2" name="Group 6"/>
            <p:cNvGrpSpPr>
              <a:grpSpLocks/>
            </p:cNvGrpSpPr>
            <p:nvPr/>
          </p:nvGrpSpPr>
          <p:grpSpPr bwMode="auto">
            <a:xfrm>
              <a:off x="0" y="0"/>
              <a:ext cx="1679" cy="465"/>
              <a:chOff x="0" y="0"/>
              <a:chExt cx="2499360" cy="712261"/>
            </a:xfrm>
          </p:grpSpPr>
          <p:pic>
            <p:nvPicPr>
              <p:cNvPr id="14343" name="Text Box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499360"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8"/>
              <p:cNvSpPr txBox="1">
                <a:spLocks noChangeArrowheads="1"/>
              </p:cNvSpPr>
              <p:nvPr/>
            </p:nvSpPr>
            <p:spPr bwMode="auto">
              <a:xfrm>
                <a:off x="149168" y="96684"/>
                <a:ext cx="2294651" cy="6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spcBef>
                    <a:spcPct val="50000"/>
                  </a:spcBef>
                </a:pPr>
                <a:r>
                  <a:rPr lang="zh-CN" altLang="en-US" b="1" dirty="0">
                    <a:solidFill>
                      <a:srgbClr val="FF3300"/>
                    </a:solidFill>
                    <a:latin typeface="Arial" pitchFamily="34" charset="0"/>
                  </a:rPr>
                  <a:t>有哪些共性？</a:t>
                </a:r>
              </a:p>
            </p:txBody>
          </p:sp>
        </p:grpSp>
      </p:grpSp>
      <p:sp>
        <p:nvSpPr>
          <p:cNvPr id="9" name="椭圆 8"/>
          <p:cNvSpPr/>
          <p:nvPr/>
        </p:nvSpPr>
        <p:spPr>
          <a:xfrm>
            <a:off x="467544" y="161493"/>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0" name="标题 1"/>
          <p:cNvSpPr txBox="1">
            <a:spLocks noChangeArrowheads="1"/>
          </p:cNvSpPr>
          <p:nvPr/>
        </p:nvSpPr>
        <p:spPr bwMode="auto">
          <a:xfrm>
            <a:off x="1187625" y="123478"/>
            <a:ext cx="3384375" cy="6500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b="1" dirty="0" smtClean="0">
                <a:solidFill>
                  <a:srgbClr val="434342"/>
                </a:solidFill>
                <a:latin typeface="Franklin Gothic Book"/>
              </a:rPr>
              <a:t>绪论</a:t>
            </a:r>
            <a:r>
              <a:rPr lang="en-US" altLang="zh-CN" sz="3200" b="1" dirty="0" smtClean="0">
                <a:solidFill>
                  <a:srgbClr val="434342"/>
                </a:solidFill>
                <a:latin typeface="Franklin Gothic Book"/>
              </a:rPr>
              <a:t>——</a:t>
            </a:r>
            <a:r>
              <a:rPr lang="zh-CN" altLang="en-US" sz="3200" b="1" dirty="0" smtClean="0">
                <a:solidFill>
                  <a:srgbClr val="434342"/>
                </a:solidFill>
                <a:latin typeface="Franklin Gothic Book"/>
              </a:rPr>
              <a:t> </a:t>
            </a:r>
            <a:r>
              <a:rPr lang="zh-CN" altLang="en-US" sz="3200" dirty="0" smtClean="0">
                <a:latin typeface="隶书" pitchFamily="49" charset="-122"/>
                <a:ea typeface="隶书" pitchFamily="49" charset="-122"/>
              </a:rPr>
              <a:t>应用实例</a:t>
            </a:r>
            <a:endParaRPr lang="zh-CN" altLang="en-US" sz="3200"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 calcmode="lin" valueType="num">
                                      <p:cBhvr additive="base">
                                        <p:cTn id="7"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 calcmode="lin" valueType="num">
                                      <p:cBhvr additive="base">
                                        <p:cTn id="19"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 calcmode="lin" valueType="num">
                                      <p:cBhvr additive="base">
                                        <p:cTn id="25"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39">
                                            <p:txEl>
                                              <p:pRg st="5" end="5"/>
                                            </p:txEl>
                                          </p:spTgt>
                                        </p:tgtEl>
                                        <p:attrNameLst>
                                          <p:attrName>style.visibility</p:attrName>
                                        </p:attrNameLst>
                                      </p:cBhvr>
                                      <p:to>
                                        <p:strVal val="visible"/>
                                      </p:to>
                                    </p:set>
                                    <p:anim calcmode="lin" valueType="num">
                                      <p:cBhvr additive="base">
                                        <p:cTn id="31"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 calcmode="lin" valueType="num">
                                      <p:cBhvr additive="base">
                                        <p:cTn id="37"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4340"/>
                                        </p:tgtEl>
                                        <p:attrNameLst>
                                          <p:attrName>style.visibility</p:attrName>
                                        </p:attrNameLst>
                                      </p:cBhvr>
                                      <p:to>
                                        <p:strVal val="visible"/>
                                      </p:to>
                                    </p:set>
                                    <p:animEffect transition="in" filter="fade">
                                      <p:cBhvr>
                                        <p:cTn id="43" dur="20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375888309"/>
              </p:ext>
            </p:extLst>
          </p:nvPr>
        </p:nvGraphicFramePr>
        <p:xfrm>
          <a:off x="6876256" y="3075806"/>
          <a:ext cx="1728192" cy="1341120"/>
        </p:xfrm>
        <a:graphic>
          <a:graphicData uri="http://schemas.openxmlformats.org/drawingml/2006/table">
            <a:tbl>
              <a:tblPr firstRow="1" bandRow="1">
                <a:tableStyleId>{8799B23B-EC83-4686-B30A-512413B5E67A}</a:tableStyleId>
              </a:tblPr>
              <a:tblGrid>
                <a:gridCol w="987538"/>
                <a:gridCol w="740654"/>
              </a:tblGrid>
              <a:tr h="252028">
                <a:tc>
                  <a:txBody>
                    <a:bodyPr/>
                    <a:lstStyle/>
                    <a:p>
                      <a:r>
                        <a:rPr lang="zh-CN" altLang="en-US" sz="1600" dirty="0" smtClean="0"/>
                        <a:t>学号</a:t>
                      </a:r>
                      <a:endParaRPr lang="zh-CN" altLang="en-US" sz="1600" dirty="0"/>
                    </a:p>
                  </a:txBody>
                  <a:tcPr/>
                </a:tc>
                <a:tc>
                  <a:txBody>
                    <a:bodyPr/>
                    <a:lstStyle/>
                    <a:p>
                      <a:r>
                        <a:rPr lang="zh-CN" altLang="en-US" sz="1600" dirty="0" smtClean="0"/>
                        <a:t>姓名</a:t>
                      </a:r>
                      <a:endParaRPr lang="zh-CN" altLang="en-US" sz="1600" dirty="0"/>
                    </a:p>
                  </a:txBody>
                  <a:tcPr/>
                </a:tc>
              </a:tr>
              <a:tr h="252028">
                <a:tc>
                  <a:txBody>
                    <a:bodyPr/>
                    <a:lstStyle/>
                    <a:p>
                      <a:r>
                        <a:rPr lang="en-US" altLang="zh-CN" sz="1600" dirty="0" smtClean="0"/>
                        <a:t>201501</a:t>
                      </a:r>
                      <a:endParaRPr lang="zh-CN" altLang="en-US" sz="1600" dirty="0"/>
                    </a:p>
                  </a:txBody>
                  <a:tcPr/>
                </a:tc>
                <a:tc>
                  <a:txBody>
                    <a:bodyPr/>
                    <a:lstStyle/>
                    <a:p>
                      <a:r>
                        <a:rPr lang="zh-CN" altLang="en-US" sz="1600" dirty="0" smtClean="0"/>
                        <a:t>赵四</a:t>
                      </a:r>
                      <a:endParaRPr lang="zh-CN" altLang="en-US" sz="1600" dirty="0"/>
                    </a:p>
                  </a:txBody>
                  <a:tcPr/>
                </a:tc>
              </a:tr>
              <a:tr h="252028">
                <a:tc>
                  <a:txBody>
                    <a:bodyPr/>
                    <a:lstStyle/>
                    <a:p>
                      <a:r>
                        <a:rPr lang="en-US" altLang="zh-CN" sz="1600" dirty="0" smtClean="0"/>
                        <a:t>201502</a:t>
                      </a:r>
                      <a:endParaRPr lang="zh-CN" altLang="en-US" sz="1600" dirty="0"/>
                    </a:p>
                  </a:txBody>
                  <a:tcPr/>
                </a:tc>
                <a:tc>
                  <a:txBody>
                    <a:bodyPr/>
                    <a:lstStyle/>
                    <a:p>
                      <a:r>
                        <a:rPr lang="zh-CN" altLang="en-US" sz="1600" dirty="0" smtClean="0"/>
                        <a:t>刘能</a:t>
                      </a:r>
                      <a:endParaRPr lang="zh-CN" altLang="en-US" sz="1600" dirty="0"/>
                    </a:p>
                  </a:txBody>
                  <a:tcPr/>
                </a:tc>
              </a:tr>
              <a:tr h="252028">
                <a:tc>
                  <a:txBody>
                    <a:bodyPr/>
                    <a:lstStyle/>
                    <a:p>
                      <a:r>
                        <a:rPr lang="en-US" altLang="zh-CN" sz="1600" dirty="0" smtClean="0"/>
                        <a:t>201503</a:t>
                      </a:r>
                      <a:endParaRPr lang="zh-CN" altLang="en-US" sz="1600" dirty="0"/>
                    </a:p>
                  </a:txBody>
                  <a:tcPr/>
                </a:tc>
                <a:tc>
                  <a:txBody>
                    <a:bodyPr/>
                    <a:lstStyle/>
                    <a:p>
                      <a:r>
                        <a:rPr lang="zh-CN" altLang="en-US" sz="1600" dirty="0" smtClean="0"/>
                        <a:t>钱五</a:t>
                      </a:r>
                      <a:endParaRPr lang="zh-CN" altLang="en-US" sz="1600" dirty="0"/>
                    </a:p>
                  </a:txBody>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995834706"/>
              </p:ext>
            </p:extLst>
          </p:nvPr>
        </p:nvGraphicFramePr>
        <p:xfrm>
          <a:off x="4350939" y="3075806"/>
          <a:ext cx="1944216" cy="1341120"/>
        </p:xfrm>
        <a:graphic>
          <a:graphicData uri="http://schemas.openxmlformats.org/drawingml/2006/table">
            <a:tbl>
              <a:tblPr firstRow="1" bandRow="1">
                <a:tableStyleId>{8799B23B-EC83-4686-B30A-512413B5E67A}</a:tableStyleId>
              </a:tblPr>
              <a:tblGrid>
                <a:gridCol w="648072"/>
                <a:gridCol w="648072"/>
                <a:gridCol w="648072"/>
              </a:tblGrid>
              <a:tr h="287764">
                <a:tc>
                  <a:txBody>
                    <a:bodyPr/>
                    <a:lstStyle/>
                    <a:p>
                      <a:r>
                        <a:rPr lang="zh-CN" altLang="en-US" sz="1600" dirty="0" smtClean="0"/>
                        <a:t>工号</a:t>
                      </a:r>
                      <a:endParaRPr lang="zh-CN" altLang="en-US" sz="1600" dirty="0"/>
                    </a:p>
                  </a:txBody>
                  <a:tcPr/>
                </a:tc>
                <a:tc>
                  <a:txBody>
                    <a:bodyPr/>
                    <a:lstStyle/>
                    <a:p>
                      <a:r>
                        <a:rPr lang="zh-CN" altLang="en-US" sz="1600" dirty="0" smtClean="0"/>
                        <a:t>姓名</a:t>
                      </a:r>
                      <a:endParaRPr lang="zh-CN" altLang="en-US" sz="1600" dirty="0"/>
                    </a:p>
                  </a:txBody>
                  <a:tcPr/>
                </a:tc>
                <a:tc>
                  <a:txBody>
                    <a:bodyPr/>
                    <a:lstStyle/>
                    <a:p>
                      <a:r>
                        <a:rPr lang="zh-CN" altLang="en-US" sz="1600" dirty="0" smtClean="0"/>
                        <a:t>职称</a:t>
                      </a:r>
                      <a:endParaRPr lang="zh-CN" altLang="en-US" sz="1600" dirty="0"/>
                    </a:p>
                  </a:txBody>
                  <a:tcPr/>
                </a:tc>
              </a:tr>
              <a:tr h="287764">
                <a:tc>
                  <a:txBody>
                    <a:bodyPr/>
                    <a:lstStyle/>
                    <a:p>
                      <a:r>
                        <a:rPr lang="en-US" altLang="zh-CN" sz="1600" dirty="0" smtClean="0"/>
                        <a:t>001</a:t>
                      </a:r>
                      <a:endParaRPr lang="zh-CN" altLang="en-US" sz="1600" dirty="0"/>
                    </a:p>
                  </a:txBody>
                  <a:tcPr/>
                </a:tc>
                <a:tc>
                  <a:txBody>
                    <a:bodyPr/>
                    <a:lstStyle/>
                    <a:p>
                      <a:r>
                        <a:rPr lang="zh-CN" altLang="en-US" sz="1600" dirty="0" smtClean="0"/>
                        <a:t>张三</a:t>
                      </a:r>
                      <a:endParaRPr lang="zh-CN" altLang="en-US" sz="1600" dirty="0"/>
                    </a:p>
                  </a:txBody>
                  <a:tcPr/>
                </a:tc>
                <a:tc>
                  <a:txBody>
                    <a:bodyPr/>
                    <a:lstStyle/>
                    <a:p>
                      <a:r>
                        <a:rPr lang="zh-CN" altLang="en-US" sz="1600" dirty="0" smtClean="0"/>
                        <a:t>教授</a:t>
                      </a:r>
                      <a:endParaRPr lang="zh-CN" altLang="en-US" sz="1600" dirty="0"/>
                    </a:p>
                  </a:txBody>
                  <a:tcPr/>
                </a:tc>
              </a:tr>
              <a:tr h="287764">
                <a:tc>
                  <a:txBody>
                    <a:bodyPr/>
                    <a:lstStyle/>
                    <a:p>
                      <a:r>
                        <a:rPr lang="en-US" altLang="zh-CN" sz="1600" dirty="0" smtClean="0"/>
                        <a:t>002</a:t>
                      </a:r>
                      <a:endParaRPr lang="zh-CN" altLang="en-US" sz="1600" dirty="0"/>
                    </a:p>
                  </a:txBody>
                  <a:tcPr/>
                </a:tc>
                <a:tc>
                  <a:txBody>
                    <a:bodyPr/>
                    <a:lstStyle/>
                    <a:p>
                      <a:r>
                        <a:rPr lang="zh-CN" altLang="en-US" sz="1600" dirty="0" smtClean="0"/>
                        <a:t>李四</a:t>
                      </a:r>
                      <a:endParaRPr lang="zh-CN" altLang="en-US" sz="1600" dirty="0"/>
                    </a:p>
                  </a:txBody>
                  <a:tcPr/>
                </a:tc>
                <a:tc>
                  <a:txBody>
                    <a:bodyPr/>
                    <a:lstStyle/>
                    <a:p>
                      <a:r>
                        <a:rPr lang="zh-CN" altLang="en-US" sz="1600" dirty="0" smtClean="0"/>
                        <a:t>教授</a:t>
                      </a:r>
                      <a:endParaRPr lang="zh-CN" altLang="en-US" sz="1600" dirty="0"/>
                    </a:p>
                  </a:txBody>
                  <a:tcPr/>
                </a:tc>
              </a:tr>
              <a:tr h="282078">
                <a:tc>
                  <a:txBody>
                    <a:bodyPr/>
                    <a:lstStyle/>
                    <a:p>
                      <a:r>
                        <a:rPr lang="en-US" altLang="zh-CN" sz="1600" dirty="0" smtClean="0"/>
                        <a:t>003</a:t>
                      </a:r>
                      <a:endParaRPr lang="zh-CN" altLang="en-US" sz="1600" dirty="0"/>
                    </a:p>
                  </a:txBody>
                  <a:tcPr/>
                </a:tc>
                <a:tc>
                  <a:txBody>
                    <a:bodyPr/>
                    <a:lstStyle/>
                    <a:p>
                      <a:r>
                        <a:rPr lang="zh-CN" altLang="en-US" sz="1600" dirty="0" smtClean="0"/>
                        <a:t>王五</a:t>
                      </a:r>
                      <a:endParaRPr lang="zh-CN" altLang="en-US" sz="1600" dirty="0"/>
                    </a:p>
                  </a:txBody>
                  <a:tcPr/>
                </a:tc>
                <a:tc>
                  <a:txBody>
                    <a:bodyPr/>
                    <a:lstStyle/>
                    <a:p>
                      <a:r>
                        <a:rPr lang="zh-CN" altLang="en-US" sz="1600" dirty="0" smtClean="0"/>
                        <a:t>讲师</a:t>
                      </a:r>
                      <a:endParaRPr lang="zh-CN" altLang="en-US" sz="1600" dirty="0"/>
                    </a:p>
                  </a:txBody>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4186929301"/>
              </p:ext>
            </p:extLst>
          </p:nvPr>
        </p:nvGraphicFramePr>
        <p:xfrm>
          <a:off x="5575075" y="1059582"/>
          <a:ext cx="1728192" cy="1341120"/>
        </p:xfrm>
        <a:graphic>
          <a:graphicData uri="http://schemas.openxmlformats.org/drawingml/2006/table">
            <a:tbl>
              <a:tblPr firstRow="1" bandRow="1">
                <a:tableStyleId>{8799B23B-EC83-4686-B30A-512413B5E67A}</a:tableStyleId>
              </a:tblPr>
              <a:tblGrid>
                <a:gridCol w="864096"/>
                <a:gridCol w="864096"/>
              </a:tblGrid>
              <a:tr h="285645">
                <a:tc>
                  <a:txBody>
                    <a:bodyPr/>
                    <a:lstStyle/>
                    <a:p>
                      <a:r>
                        <a:rPr lang="zh-CN" altLang="en-US" sz="1600" dirty="0" smtClean="0"/>
                        <a:t>学院号</a:t>
                      </a:r>
                      <a:endParaRPr lang="zh-CN" altLang="en-US" sz="1600" dirty="0"/>
                    </a:p>
                  </a:txBody>
                  <a:tcPr/>
                </a:tc>
                <a:tc>
                  <a:txBody>
                    <a:bodyPr/>
                    <a:lstStyle/>
                    <a:p>
                      <a:r>
                        <a:rPr lang="zh-CN" altLang="en-US" sz="1600" dirty="0" smtClean="0"/>
                        <a:t>学院名</a:t>
                      </a:r>
                      <a:endParaRPr lang="zh-CN" altLang="en-US" sz="1600" dirty="0"/>
                    </a:p>
                  </a:txBody>
                  <a:tcPr/>
                </a:tc>
              </a:tr>
              <a:tr h="285645">
                <a:tc>
                  <a:txBody>
                    <a:bodyPr/>
                    <a:lstStyle/>
                    <a:p>
                      <a:r>
                        <a:rPr lang="en-US" altLang="zh-CN" sz="1600" dirty="0" smtClean="0"/>
                        <a:t>A01</a:t>
                      </a:r>
                      <a:endParaRPr lang="zh-CN" altLang="en-US" sz="1600" dirty="0"/>
                    </a:p>
                  </a:txBody>
                  <a:tcPr/>
                </a:tc>
                <a:tc>
                  <a:txBody>
                    <a:bodyPr/>
                    <a:lstStyle/>
                    <a:p>
                      <a:r>
                        <a:rPr lang="zh-CN" altLang="en-US" sz="1600" dirty="0" smtClean="0"/>
                        <a:t>数学</a:t>
                      </a:r>
                      <a:endParaRPr lang="zh-CN" altLang="en-US" sz="1600" dirty="0"/>
                    </a:p>
                  </a:txBody>
                  <a:tcPr/>
                </a:tc>
              </a:tr>
              <a:tr h="285645">
                <a:tc>
                  <a:txBody>
                    <a:bodyPr/>
                    <a:lstStyle/>
                    <a:p>
                      <a:r>
                        <a:rPr lang="en-US" altLang="zh-CN" sz="1600" dirty="0" smtClean="0"/>
                        <a:t>B02</a:t>
                      </a:r>
                      <a:endParaRPr lang="zh-CN" altLang="en-US" sz="1600" dirty="0"/>
                    </a:p>
                  </a:txBody>
                  <a:tcPr/>
                </a:tc>
                <a:tc>
                  <a:txBody>
                    <a:bodyPr/>
                    <a:lstStyle/>
                    <a:p>
                      <a:r>
                        <a:rPr lang="zh-CN" altLang="en-US" sz="1600" dirty="0" smtClean="0"/>
                        <a:t>电信</a:t>
                      </a:r>
                      <a:endParaRPr lang="zh-CN" altLang="en-US" sz="1600" dirty="0"/>
                    </a:p>
                  </a:txBody>
                  <a:tcPr/>
                </a:tc>
              </a:tr>
              <a:tr h="285645">
                <a:tc>
                  <a:txBody>
                    <a:bodyPr/>
                    <a:lstStyle/>
                    <a:p>
                      <a:r>
                        <a:rPr lang="en-US" altLang="zh-CN" sz="1600" dirty="0" smtClean="0"/>
                        <a:t>C03</a:t>
                      </a:r>
                      <a:endParaRPr lang="zh-CN" altLang="en-US" sz="1600" dirty="0"/>
                    </a:p>
                  </a:txBody>
                  <a:tcPr/>
                </a:tc>
                <a:tc>
                  <a:txBody>
                    <a:bodyPr/>
                    <a:lstStyle/>
                    <a:p>
                      <a:r>
                        <a:rPr lang="zh-CN" altLang="en-US" sz="1600" dirty="0" smtClean="0"/>
                        <a:t>自控</a:t>
                      </a:r>
                      <a:endParaRPr lang="zh-CN" altLang="en-US" sz="1600" dirty="0"/>
                    </a:p>
                  </a:txBody>
                  <a:tcPr/>
                </a:tc>
              </a:tr>
            </a:tbl>
          </a:graphicData>
        </a:graphic>
      </p:graphicFrame>
      <p:graphicFrame>
        <p:nvGraphicFramePr>
          <p:cNvPr id="18" name="图示 17"/>
          <p:cNvGraphicFramePr/>
          <p:nvPr>
            <p:extLst>
              <p:ext uri="{D42A27DB-BD31-4B8C-83A1-F6EECF244321}">
                <p14:modId xmlns:p14="http://schemas.microsoft.com/office/powerpoint/2010/main" val="340884587"/>
              </p:ext>
            </p:extLst>
          </p:nvPr>
        </p:nvGraphicFramePr>
        <p:xfrm>
          <a:off x="1115616" y="2211710"/>
          <a:ext cx="2006150" cy="122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4" name="组合 33"/>
          <p:cNvGrpSpPr/>
          <p:nvPr/>
        </p:nvGrpSpPr>
        <p:grpSpPr>
          <a:xfrm>
            <a:off x="5126724" y="2427734"/>
            <a:ext cx="2397604" cy="648072"/>
            <a:chOff x="5126724" y="2427734"/>
            <a:chExt cx="2397604" cy="648072"/>
          </a:xfrm>
        </p:grpSpPr>
        <p:cxnSp>
          <p:nvCxnSpPr>
            <p:cNvPr id="4" name="直接连接符 3"/>
            <p:cNvCxnSpPr/>
            <p:nvPr/>
          </p:nvCxnSpPr>
          <p:spPr>
            <a:xfrm>
              <a:off x="6367163" y="2427734"/>
              <a:ext cx="0" cy="3488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524328"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126724" y="2776566"/>
              <a:ext cx="2397604"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5" name="右箭头 34"/>
          <p:cNvSpPr/>
          <p:nvPr/>
        </p:nvSpPr>
        <p:spPr>
          <a:xfrm>
            <a:off x="3265782" y="2427734"/>
            <a:ext cx="874170" cy="360040"/>
          </a:xfrm>
          <a:prstGeom prst="rightArrow">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135832" y="195486"/>
            <a:ext cx="5256584"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关系</a:t>
            </a:r>
            <a:r>
              <a:rPr lang="zh-CN" altLang="en-US" sz="2800" b="1" dirty="0" smtClean="0">
                <a:latin typeface="微软雅黑" pitchFamily="34" charset="-122"/>
                <a:ea typeface="微软雅黑" pitchFamily="34" charset="-122"/>
              </a:rPr>
              <a:t>模型（</a:t>
            </a:r>
            <a:r>
              <a:rPr lang="en-US" altLang="zh-CN" sz="2800" b="1" dirty="0" smtClean="0">
                <a:latin typeface="微软雅黑" pitchFamily="34" charset="-122"/>
                <a:ea typeface="微软雅黑" pitchFamily="34" charset="-122"/>
              </a:rPr>
              <a:t>Relation model</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15" name="椭圆 14"/>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168937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P spid="3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52663671"/>
              </p:ext>
            </p:extLst>
          </p:nvPr>
        </p:nvGraphicFramePr>
        <p:xfrm>
          <a:off x="6876256" y="3075806"/>
          <a:ext cx="1656184" cy="1341120"/>
        </p:xfrm>
        <a:graphic>
          <a:graphicData uri="http://schemas.openxmlformats.org/drawingml/2006/table">
            <a:tbl>
              <a:tblPr firstRow="1" bandRow="1">
                <a:tableStyleId>{8799B23B-EC83-4686-B30A-512413B5E67A}</a:tableStyleId>
              </a:tblPr>
              <a:tblGrid>
                <a:gridCol w="946391"/>
                <a:gridCol w="709793"/>
              </a:tblGrid>
              <a:tr h="252028">
                <a:tc>
                  <a:txBody>
                    <a:bodyPr/>
                    <a:lstStyle/>
                    <a:p>
                      <a:r>
                        <a:rPr lang="zh-CN" altLang="en-US" sz="1600" dirty="0" smtClean="0"/>
                        <a:t>学号</a:t>
                      </a:r>
                      <a:endParaRPr lang="zh-CN" altLang="en-US" sz="1600" dirty="0"/>
                    </a:p>
                  </a:txBody>
                  <a:tcPr/>
                </a:tc>
                <a:tc>
                  <a:txBody>
                    <a:bodyPr/>
                    <a:lstStyle/>
                    <a:p>
                      <a:r>
                        <a:rPr lang="zh-CN" altLang="en-US" sz="1600" dirty="0" smtClean="0"/>
                        <a:t>姓名</a:t>
                      </a:r>
                      <a:endParaRPr lang="zh-CN" altLang="en-US" sz="1600" dirty="0"/>
                    </a:p>
                  </a:txBody>
                  <a:tcPr/>
                </a:tc>
              </a:tr>
              <a:tr h="252028">
                <a:tc>
                  <a:txBody>
                    <a:bodyPr/>
                    <a:lstStyle/>
                    <a:p>
                      <a:r>
                        <a:rPr lang="en-US" altLang="zh-CN" sz="1600" dirty="0" smtClean="0"/>
                        <a:t>201501</a:t>
                      </a:r>
                      <a:endParaRPr lang="zh-CN" altLang="en-US" sz="1600" dirty="0"/>
                    </a:p>
                  </a:txBody>
                  <a:tcPr/>
                </a:tc>
                <a:tc>
                  <a:txBody>
                    <a:bodyPr/>
                    <a:lstStyle/>
                    <a:p>
                      <a:r>
                        <a:rPr lang="zh-CN" altLang="en-US" sz="1600" dirty="0" smtClean="0"/>
                        <a:t>赵四</a:t>
                      </a:r>
                      <a:endParaRPr lang="zh-CN" altLang="en-US" sz="1600" dirty="0"/>
                    </a:p>
                  </a:txBody>
                  <a:tcPr/>
                </a:tc>
              </a:tr>
              <a:tr h="252028">
                <a:tc>
                  <a:txBody>
                    <a:bodyPr/>
                    <a:lstStyle/>
                    <a:p>
                      <a:r>
                        <a:rPr lang="en-US" altLang="zh-CN" sz="1600" dirty="0" smtClean="0"/>
                        <a:t>201502</a:t>
                      </a:r>
                      <a:endParaRPr lang="zh-CN" altLang="en-US" sz="1600" dirty="0"/>
                    </a:p>
                  </a:txBody>
                  <a:tcPr/>
                </a:tc>
                <a:tc>
                  <a:txBody>
                    <a:bodyPr/>
                    <a:lstStyle/>
                    <a:p>
                      <a:r>
                        <a:rPr lang="zh-CN" altLang="en-US" sz="1600" dirty="0" smtClean="0"/>
                        <a:t>刘能</a:t>
                      </a:r>
                      <a:endParaRPr lang="zh-CN" altLang="en-US" sz="1600" dirty="0"/>
                    </a:p>
                  </a:txBody>
                  <a:tcPr/>
                </a:tc>
              </a:tr>
              <a:tr h="252028">
                <a:tc>
                  <a:txBody>
                    <a:bodyPr/>
                    <a:lstStyle/>
                    <a:p>
                      <a:r>
                        <a:rPr lang="en-US" altLang="zh-CN" sz="1600" dirty="0" smtClean="0"/>
                        <a:t>201503</a:t>
                      </a:r>
                      <a:endParaRPr lang="zh-CN" altLang="en-US" sz="1600" dirty="0"/>
                    </a:p>
                  </a:txBody>
                  <a:tcPr/>
                </a:tc>
                <a:tc>
                  <a:txBody>
                    <a:bodyPr/>
                    <a:lstStyle/>
                    <a:p>
                      <a:r>
                        <a:rPr lang="zh-CN" altLang="en-US" sz="1600" dirty="0" smtClean="0"/>
                        <a:t>钱五</a:t>
                      </a:r>
                      <a:endParaRPr lang="zh-CN" altLang="en-US" sz="1600" dirty="0"/>
                    </a:p>
                  </a:txBody>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547210409"/>
              </p:ext>
            </p:extLst>
          </p:nvPr>
        </p:nvGraphicFramePr>
        <p:xfrm>
          <a:off x="4350939" y="3075806"/>
          <a:ext cx="1944216" cy="1341120"/>
        </p:xfrm>
        <a:graphic>
          <a:graphicData uri="http://schemas.openxmlformats.org/drawingml/2006/table">
            <a:tbl>
              <a:tblPr firstRow="1" bandRow="1">
                <a:tableStyleId>{8799B23B-EC83-4686-B30A-512413B5E67A}</a:tableStyleId>
              </a:tblPr>
              <a:tblGrid>
                <a:gridCol w="648072"/>
                <a:gridCol w="648072"/>
                <a:gridCol w="648072"/>
              </a:tblGrid>
              <a:tr h="287764">
                <a:tc>
                  <a:txBody>
                    <a:bodyPr/>
                    <a:lstStyle/>
                    <a:p>
                      <a:r>
                        <a:rPr lang="zh-CN" altLang="en-US" sz="1600" dirty="0" smtClean="0"/>
                        <a:t>工号</a:t>
                      </a:r>
                      <a:endParaRPr lang="zh-CN" altLang="en-US" sz="1600" dirty="0"/>
                    </a:p>
                  </a:txBody>
                  <a:tcPr/>
                </a:tc>
                <a:tc>
                  <a:txBody>
                    <a:bodyPr/>
                    <a:lstStyle/>
                    <a:p>
                      <a:r>
                        <a:rPr lang="zh-CN" altLang="en-US" sz="1600" dirty="0" smtClean="0"/>
                        <a:t>姓名</a:t>
                      </a:r>
                      <a:endParaRPr lang="zh-CN" altLang="en-US" sz="1600" dirty="0"/>
                    </a:p>
                  </a:txBody>
                  <a:tcPr/>
                </a:tc>
                <a:tc>
                  <a:txBody>
                    <a:bodyPr/>
                    <a:lstStyle/>
                    <a:p>
                      <a:r>
                        <a:rPr lang="zh-CN" altLang="en-US" sz="1600" dirty="0" smtClean="0"/>
                        <a:t>职称</a:t>
                      </a:r>
                      <a:endParaRPr lang="zh-CN" altLang="en-US" sz="1600" dirty="0"/>
                    </a:p>
                  </a:txBody>
                  <a:tcPr/>
                </a:tc>
              </a:tr>
              <a:tr h="287764">
                <a:tc>
                  <a:txBody>
                    <a:bodyPr/>
                    <a:lstStyle/>
                    <a:p>
                      <a:r>
                        <a:rPr lang="en-US" altLang="zh-CN" sz="1600" dirty="0" smtClean="0"/>
                        <a:t>001</a:t>
                      </a:r>
                      <a:endParaRPr lang="zh-CN" altLang="en-US" sz="1600" dirty="0"/>
                    </a:p>
                  </a:txBody>
                  <a:tcPr/>
                </a:tc>
                <a:tc>
                  <a:txBody>
                    <a:bodyPr/>
                    <a:lstStyle/>
                    <a:p>
                      <a:r>
                        <a:rPr lang="zh-CN" altLang="en-US" sz="1600" dirty="0" smtClean="0"/>
                        <a:t>张三</a:t>
                      </a:r>
                      <a:endParaRPr lang="zh-CN" altLang="en-US" sz="1600" dirty="0"/>
                    </a:p>
                  </a:txBody>
                  <a:tcPr/>
                </a:tc>
                <a:tc>
                  <a:txBody>
                    <a:bodyPr/>
                    <a:lstStyle/>
                    <a:p>
                      <a:r>
                        <a:rPr lang="zh-CN" altLang="en-US" sz="1600" dirty="0" smtClean="0"/>
                        <a:t>教授</a:t>
                      </a:r>
                      <a:endParaRPr lang="zh-CN" altLang="en-US" sz="1600" dirty="0"/>
                    </a:p>
                  </a:txBody>
                  <a:tcPr/>
                </a:tc>
              </a:tr>
              <a:tr h="287764">
                <a:tc>
                  <a:txBody>
                    <a:bodyPr/>
                    <a:lstStyle/>
                    <a:p>
                      <a:r>
                        <a:rPr lang="en-US" altLang="zh-CN" sz="1600" dirty="0" smtClean="0"/>
                        <a:t>002</a:t>
                      </a:r>
                      <a:endParaRPr lang="zh-CN" altLang="en-US" sz="1600" dirty="0"/>
                    </a:p>
                  </a:txBody>
                  <a:tcPr/>
                </a:tc>
                <a:tc>
                  <a:txBody>
                    <a:bodyPr/>
                    <a:lstStyle/>
                    <a:p>
                      <a:r>
                        <a:rPr lang="zh-CN" altLang="en-US" sz="1600" dirty="0" smtClean="0"/>
                        <a:t>李四</a:t>
                      </a:r>
                      <a:endParaRPr lang="zh-CN" altLang="en-US" sz="1600" dirty="0"/>
                    </a:p>
                  </a:txBody>
                  <a:tcPr/>
                </a:tc>
                <a:tc>
                  <a:txBody>
                    <a:bodyPr/>
                    <a:lstStyle/>
                    <a:p>
                      <a:r>
                        <a:rPr lang="zh-CN" altLang="en-US" sz="1600" dirty="0" smtClean="0"/>
                        <a:t>教授</a:t>
                      </a:r>
                      <a:endParaRPr lang="zh-CN" altLang="en-US" sz="1600" dirty="0"/>
                    </a:p>
                  </a:txBody>
                  <a:tcPr/>
                </a:tc>
              </a:tr>
              <a:tr h="282078">
                <a:tc>
                  <a:txBody>
                    <a:bodyPr/>
                    <a:lstStyle/>
                    <a:p>
                      <a:r>
                        <a:rPr lang="en-US" altLang="zh-CN" sz="1600" dirty="0" smtClean="0"/>
                        <a:t>003</a:t>
                      </a:r>
                      <a:endParaRPr lang="zh-CN" altLang="en-US" sz="1600" dirty="0"/>
                    </a:p>
                  </a:txBody>
                  <a:tcPr/>
                </a:tc>
                <a:tc>
                  <a:txBody>
                    <a:bodyPr/>
                    <a:lstStyle/>
                    <a:p>
                      <a:r>
                        <a:rPr lang="zh-CN" altLang="en-US" sz="1600" dirty="0" smtClean="0"/>
                        <a:t>王五</a:t>
                      </a:r>
                      <a:endParaRPr lang="zh-CN" altLang="en-US" sz="1600" dirty="0"/>
                    </a:p>
                  </a:txBody>
                  <a:tcPr/>
                </a:tc>
                <a:tc>
                  <a:txBody>
                    <a:bodyPr/>
                    <a:lstStyle/>
                    <a:p>
                      <a:r>
                        <a:rPr lang="zh-CN" altLang="en-US" sz="1600" dirty="0" smtClean="0"/>
                        <a:t>讲师</a:t>
                      </a:r>
                      <a:endParaRPr lang="zh-CN" altLang="en-US" sz="1600" dirty="0"/>
                    </a:p>
                  </a:txBody>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306322428"/>
              </p:ext>
            </p:extLst>
          </p:nvPr>
        </p:nvGraphicFramePr>
        <p:xfrm>
          <a:off x="5575075" y="1059582"/>
          <a:ext cx="1728192" cy="1341120"/>
        </p:xfrm>
        <a:graphic>
          <a:graphicData uri="http://schemas.openxmlformats.org/drawingml/2006/table">
            <a:tbl>
              <a:tblPr firstRow="1" bandRow="1">
                <a:tableStyleId>{8799B23B-EC83-4686-B30A-512413B5E67A}</a:tableStyleId>
              </a:tblPr>
              <a:tblGrid>
                <a:gridCol w="864096"/>
                <a:gridCol w="864096"/>
              </a:tblGrid>
              <a:tr h="285645">
                <a:tc>
                  <a:txBody>
                    <a:bodyPr/>
                    <a:lstStyle/>
                    <a:p>
                      <a:r>
                        <a:rPr lang="zh-CN" altLang="en-US" sz="1600" dirty="0" smtClean="0"/>
                        <a:t>学院号</a:t>
                      </a:r>
                      <a:endParaRPr lang="zh-CN" altLang="en-US" sz="1600" dirty="0"/>
                    </a:p>
                  </a:txBody>
                  <a:tcPr/>
                </a:tc>
                <a:tc>
                  <a:txBody>
                    <a:bodyPr/>
                    <a:lstStyle/>
                    <a:p>
                      <a:r>
                        <a:rPr lang="zh-CN" altLang="en-US" sz="1600" dirty="0" smtClean="0"/>
                        <a:t>学院名</a:t>
                      </a:r>
                      <a:endParaRPr lang="zh-CN" altLang="en-US" sz="1600" dirty="0"/>
                    </a:p>
                  </a:txBody>
                  <a:tcPr/>
                </a:tc>
              </a:tr>
              <a:tr h="285645">
                <a:tc>
                  <a:txBody>
                    <a:bodyPr/>
                    <a:lstStyle/>
                    <a:p>
                      <a:r>
                        <a:rPr lang="en-US" altLang="zh-CN" sz="1600" dirty="0" smtClean="0"/>
                        <a:t>A01</a:t>
                      </a:r>
                      <a:endParaRPr lang="zh-CN" altLang="en-US" sz="1600" dirty="0"/>
                    </a:p>
                  </a:txBody>
                  <a:tcPr/>
                </a:tc>
                <a:tc>
                  <a:txBody>
                    <a:bodyPr/>
                    <a:lstStyle/>
                    <a:p>
                      <a:r>
                        <a:rPr lang="zh-CN" altLang="en-US" sz="1600" dirty="0" smtClean="0"/>
                        <a:t>数学</a:t>
                      </a:r>
                      <a:endParaRPr lang="zh-CN" altLang="en-US" sz="1600" dirty="0"/>
                    </a:p>
                  </a:txBody>
                  <a:tcPr/>
                </a:tc>
              </a:tr>
              <a:tr h="285645">
                <a:tc>
                  <a:txBody>
                    <a:bodyPr/>
                    <a:lstStyle/>
                    <a:p>
                      <a:r>
                        <a:rPr lang="en-US" altLang="zh-CN" sz="1600" dirty="0" smtClean="0"/>
                        <a:t>B02</a:t>
                      </a:r>
                      <a:endParaRPr lang="zh-CN" altLang="en-US" sz="1600" dirty="0"/>
                    </a:p>
                  </a:txBody>
                  <a:tcPr/>
                </a:tc>
                <a:tc>
                  <a:txBody>
                    <a:bodyPr/>
                    <a:lstStyle/>
                    <a:p>
                      <a:r>
                        <a:rPr lang="zh-CN" altLang="en-US" sz="1600" dirty="0" smtClean="0"/>
                        <a:t>电信</a:t>
                      </a:r>
                      <a:endParaRPr lang="zh-CN" altLang="en-US" sz="1600" dirty="0"/>
                    </a:p>
                  </a:txBody>
                  <a:tcPr/>
                </a:tc>
              </a:tr>
              <a:tr h="285645">
                <a:tc>
                  <a:txBody>
                    <a:bodyPr/>
                    <a:lstStyle/>
                    <a:p>
                      <a:r>
                        <a:rPr lang="en-US" altLang="zh-CN" sz="1600" dirty="0" smtClean="0"/>
                        <a:t>C03</a:t>
                      </a:r>
                      <a:endParaRPr lang="zh-CN" altLang="en-US" sz="1600" dirty="0"/>
                    </a:p>
                  </a:txBody>
                  <a:tcPr/>
                </a:tc>
                <a:tc>
                  <a:txBody>
                    <a:bodyPr/>
                    <a:lstStyle/>
                    <a:p>
                      <a:r>
                        <a:rPr lang="zh-CN" altLang="en-US" sz="1600" dirty="0" smtClean="0"/>
                        <a:t>自控</a:t>
                      </a:r>
                      <a:endParaRPr lang="zh-CN" altLang="en-US" sz="1600" dirty="0"/>
                    </a:p>
                  </a:txBody>
                  <a:tcPr/>
                </a:tc>
              </a:tr>
            </a:tbl>
          </a:graphicData>
        </a:graphic>
      </p:graphicFrame>
      <p:grpSp>
        <p:nvGrpSpPr>
          <p:cNvPr id="2" name="组合 1"/>
          <p:cNvGrpSpPr/>
          <p:nvPr/>
        </p:nvGrpSpPr>
        <p:grpSpPr>
          <a:xfrm>
            <a:off x="5126724" y="2427734"/>
            <a:ext cx="2397604" cy="648072"/>
            <a:chOff x="5126724" y="2427734"/>
            <a:chExt cx="2397604" cy="648072"/>
          </a:xfrm>
        </p:grpSpPr>
        <p:cxnSp>
          <p:nvCxnSpPr>
            <p:cNvPr id="4" name="直接连接符 3"/>
            <p:cNvCxnSpPr/>
            <p:nvPr/>
          </p:nvCxnSpPr>
          <p:spPr>
            <a:xfrm>
              <a:off x="6367163" y="2427734"/>
              <a:ext cx="0" cy="3488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524328"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126724" y="2776566"/>
              <a:ext cx="2397604"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135832" y="195486"/>
            <a:ext cx="5256584"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关系</a:t>
            </a:r>
            <a:r>
              <a:rPr lang="zh-CN" altLang="en-US" sz="2800" b="1" dirty="0" smtClean="0">
                <a:latin typeface="微软雅黑" pitchFamily="34" charset="-122"/>
                <a:ea typeface="微软雅黑" pitchFamily="34" charset="-122"/>
              </a:rPr>
              <a:t>模型（</a:t>
            </a:r>
            <a:r>
              <a:rPr lang="en-US" altLang="zh-CN" sz="2800" b="1" dirty="0" smtClean="0">
                <a:latin typeface="微软雅黑" pitchFamily="34" charset="-122"/>
                <a:ea typeface="微软雅黑" pitchFamily="34" charset="-122"/>
              </a:rPr>
              <a:t>Relation model</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13" name="椭圆 12"/>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398326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1460129532"/>
              </p:ext>
            </p:extLst>
          </p:nvPr>
        </p:nvGraphicFramePr>
        <p:xfrm>
          <a:off x="2987824" y="3390870"/>
          <a:ext cx="1296144" cy="1125096"/>
        </p:xfrm>
        <a:graphic>
          <a:graphicData uri="http://schemas.openxmlformats.org/drawingml/2006/table">
            <a:tbl>
              <a:tblPr firstRow="1" bandRow="1">
                <a:tableStyleId>{8799B23B-EC83-4686-B30A-512413B5E67A}</a:tableStyleId>
              </a:tblPr>
              <a:tblGrid>
                <a:gridCol w="740654"/>
                <a:gridCol w="555490"/>
              </a:tblGrid>
              <a:tr h="281274">
                <a:tc>
                  <a:txBody>
                    <a:bodyPr/>
                    <a:lstStyle/>
                    <a:p>
                      <a:r>
                        <a:rPr lang="zh-CN" altLang="en-US" sz="1200" dirty="0" smtClean="0"/>
                        <a:t>学号</a:t>
                      </a:r>
                      <a:endParaRPr lang="zh-CN" altLang="en-US" sz="1200" dirty="0"/>
                    </a:p>
                  </a:txBody>
                  <a:tcPr/>
                </a:tc>
                <a:tc>
                  <a:txBody>
                    <a:bodyPr/>
                    <a:lstStyle/>
                    <a:p>
                      <a:r>
                        <a:rPr lang="zh-CN" altLang="en-US" sz="1200" dirty="0" smtClean="0"/>
                        <a:t>姓名</a:t>
                      </a:r>
                      <a:endParaRPr lang="zh-CN" altLang="en-US" sz="1200" dirty="0"/>
                    </a:p>
                  </a:txBody>
                  <a:tcPr/>
                </a:tc>
              </a:tr>
              <a:tr h="281274">
                <a:tc>
                  <a:txBody>
                    <a:bodyPr/>
                    <a:lstStyle/>
                    <a:p>
                      <a:r>
                        <a:rPr lang="en-US" altLang="zh-CN" sz="1200" dirty="0" smtClean="0"/>
                        <a:t>201501</a:t>
                      </a:r>
                      <a:endParaRPr lang="zh-CN" altLang="en-US" sz="1200" dirty="0"/>
                    </a:p>
                  </a:txBody>
                  <a:tcPr/>
                </a:tc>
                <a:tc>
                  <a:txBody>
                    <a:bodyPr/>
                    <a:lstStyle/>
                    <a:p>
                      <a:r>
                        <a:rPr lang="zh-CN" altLang="en-US" sz="1200" dirty="0" smtClean="0"/>
                        <a:t>赵四</a:t>
                      </a:r>
                      <a:endParaRPr lang="zh-CN" altLang="en-US" sz="1200" dirty="0"/>
                    </a:p>
                  </a:txBody>
                  <a:tcPr/>
                </a:tc>
              </a:tr>
              <a:tr h="281274">
                <a:tc>
                  <a:txBody>
                    <a:bodyPr/>
                    <a:lstStyle/>
                    <a:p>
                      <a:r>
                        <a:rPr lang="en-US" altLang="zh-CN" sz="1200" dirty="0" smtClean="0"/>
                        <a:t>201502</a:t>
                      </a:r>
                      <a:endParaRPr lang="zh-CN" altLang="en-US" sz="1200" dirty="0"/>
                    </a:p>
                  </a:txBody>
                  <a:tcPr/>
                </a:tc>
                <a:tc>
                  <a:txBody>
                    <a:bodyPr/>
                    <a:lstStyle/>
                    <a:p>
                      <a:r>
                        <a:rPr lang="zh-CN" altLang="en-US" sz="1200" dirty="0" smtClean="0"/>
                        <a:t>刘能</a:t>
                      </a:r>
                      <a:endParaRPr lang="zh-CN" altLang="en-US" sz="1200" dirty="0"/>
                    </a:p>
                  </a:txBody>
                  <a:tcPr/>
                </a:tc>
              </a:tr>
              <a:tr h="281274">
                <a:tc>
                  <a:txBody>
                    <a:bodyPr/>
                    <a:lstStyle/>
                    <a:p>
                      <a:r>
                        <a:rPr lang="en-US" altLang="zh-CN" sz="1200" dirty="0" smtClean="0"/>
                        <a:t>201503</a:t>
                      </a:r>
                      <a:endParaRPr lang="zh-CN" altLang="en-US" sz="1200" dirty="0"/>
                    </a:p>
                  </a:txBody>
                  <a:tcPr/>
                </a:tc>
                <a:tc>
                  <a:txBody>
                    <a:bodyPr/>
                    <a:lstStyle/>
                    <a:p>
                      <a:r>
                        <a:rPr lang="zh-CN" altLang="en-US" sz="1200" dirty="0" smtClean="0"/>
                        <a:t>钱五</a:t>
                      </a:r>
                      <a:endParaRPr lang="zh-CN" altLang="en-US" sz="1200" dirty="0"/>
                    </a:p>
                  </a:txBody>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049614678"/>
              </p:ext>
            </p:extLst>
          </p:nvPr>
        </p:nvGraphicFramePr>
        <p:xfrm>
          <a:off x="1243330" y="3390870"/>
          <a:ext cx="1600478" cy="1197104"/>
        </p:xfrm>
        <a:graphic>
          <a:graphicData uri="http://schemas.openxmlformats.org/drawingml/2006/table">
            <a:tbl>
              <a:tblPr firstRow="1" bandRow="1">
                <a:tableStyleId>{8799B23B-EC83-4686-B30A-512413B5E67A}</a:tableStyleId>
              </a:tblPr>
              <a:tblGrid>
                <a:gridCol w="520358"/>
                <a:gridCol w="504056"/>
                <a:gridCol w="576064"/>
              </a:tblGrid>
              <a:tr h="299276">
                <a:tc>
                  <a:txBody>
                    <a:bodyPr/>
                    <a:lstStyle/>
                    <a:p>
                      <a:r>
                        <a:rPr lang="zh-CN" altLang="en-US" sz="1200" dirty="0" smtClean="0"/>
                        <a:t>工号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职称</a:t>
                      </a:r>
                      <a:endParaRPr lang="zh-CN" altLang="en-US" sz="1200" dirty="0"/>
                    </a:p>
                  </a:txBody>
                  <a:tcPr/>
                </a:tc>
              </a:tr>
              <a:tr h="299276">
                <a:tc>
                  <a:txBody>
                    <a:bodyPr/>
                    <a:lstStyle/>
                    <a:p>
                      <a:r>
                        <a:rPr lang="en-US" altLang="zh-CN" sz="1200" dirty="0" smtClean="0"/>
                        <a:t>001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教授</a:t>
                      </a:r>
                      <a:endParaRPr lang="zh-CN" altLang="en-US" sz="1200" dirty="0"/>
                    </a:p>
                  </a:txBody>
                  <a:tcPr/>
                </a:tc>
              </a:tr>
              <a:tr h="299276">
                <a:tc>
                  <a:txBody>
                    <a:bodyPr/>
                    <a:lstStyle/>
                    <a:p>
                      <a:r>
                        <a:rPr lang="en-US" altLang="zh-CN" sz="1200" dirty="0" smtClean="0"/>
                        <a:t>002</a:t>
                      </a:r>
                      <a:endParaRPr lang="zh-CN" altLang="en-US" sz="1200" dirty="0"/>
                    </a:p>
                  </a:txBody>
                  <a:tcPr/>
                </a:tc>
                <a:tc>
                  <a:txBody>
                    <a:bodyPr/>
                    <a:lstStyle/>
                    <a:p>
                      <a:r>
                        <a:rPr lang="zh-CN" altLang="en-US" sz="1200" dirty="0" smtClean="0"/>
                        <a:t>李四</a:t>
                      </a:r>
                      <a:endParaRPr lang="zh-CN" altLang="en-US" sz="1200" dirty="0"/>
                    </a:p>
                  </a:txBody>
                  <a:tcPr/>
                </a:tc>
                <a:tc>
                  <a:txBody>
                    <a:bodyPr/>
                    <a:lstStyle/>
                    <a:p>
                      <a:r>
                        <a:rPr lang="zh-CN" altLang="en-US" sz="1200" dirty="0" smtClean="0"/>
                        <a:t>教授</a:t>
                      </a:r>
                      <a:endParaRPr lang="zh-CN" altLang="en-US" sz="1200" dirty="0"/>
                    </a:p>
                  </a:txBody>
                  <a:tcPr/>
                </a:tc>
              </a:tr>
              <a:tr h="299276">
                <a:tc>
                  <a:txBody>
                    <a:bodyPr/>
                    <a:lstStyle/>
                    <a:p>
                      <a:r>
                        <a:rPr lang="en-US" altLang="zh-CN" sz="1200" dirty="0" smtClean="0"/>
                        <a:t>003</a:t>
                      </a:r>
                      <a:endParaRPr lang="zh-CN" altLang="en-US" sz="1200" dirty="0"/>
                    </a:p>
                  </a:txBody>
                  <a:tcPr/>
                </a:tc>
                <a:tc>
                  <a:txBody>
                    <a:bodyPr/>
                    <a:lstStyle/>
                    <a:p>
                      <a:r>
                        <a:rPr lang="zh-CN" altLang="en-US" sz="1200" dirty="0" smtClean="0"/>
                        <a:t>王五</a:t>
                      </a:r>
                      <a:endParaRPr lang="zh-CN" altLang="en-US" sz="1200" dirty="0"/>
                    </a:p>
                  </a:txBody>
                  <a:tcPr/>
                </a:tc>
                <a:tc>
                  <a:txBody>
                    <a:bodyPr/>
                    <a:lstStyle/>
                    <a:p>
                      <a:r>
                        <a:rPr lang="zh-CN" altLang="en-US" sz="1200" dirty="0" smtClean="0"/>
                        <a:t>讲师</a:t>
                      </a:r>
                      <a:endParaRPr lang="zh-CN" altLang="en-US" sz="1200" dirty="0"/>
                    </a:p>
                  </a:txBody>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3619004605"/>
              </p:ext>
            </p:extLst>
          </p:nvPr>
        </p:nvGraphicFramePr>
        <p:xfrm>
          <a:off x="1907704" y="1491630"/>
          <a:ext cx="1368152" cy="1219200"/>
        </p:xfrm>
        <a:graphic>
          <a:graphicData uri="http://schemas.openxmlformats.org/drawingml/2006/table">
            <a:tbl>
              <a:tblPr firstRow="1" bandRow="1">
                <a:tableStyleId>{8799B23B-EC83-4686-B30A-512413B5E67A}</a:tableStyleId>
              </a:tblPr>
              <a:tblGrid>
                <a:gridCol w="684076"/>
                <a:gridCol w="684076"/>
              </a:tblGrid>
              <a:tr h="288032">
                <a:tc>
                  <a:txBody>
                    <a:bodyPr/>
                    <a:lstStyle/>
                    <a:p>
                      <a:r>
                        <a:rPr lang="zh-CN" altLang="en-US" sz="1200" dirty="0" smtClean="0"/>
                        <a:t>学院号</a:t>
                      </a:r>
                      <a:endParaRPr lang="zh-CN" altLang="en-US" sz="1200" dirty="0"/>
                    </a:p>
                  </a:txBody>
                  <a:tcPr/>
                </a:tc>
                <a:tc>
                  <a:txBody>
                    <a:bodyPr/>
                    <a:lstStyle/>
                    <a:p>
                      <a:r>
                        <a:rPr lang="zh-CN" altLang="en-US" sz="1400" dirty="0" smtClean="0"/>
                        <a:t>院名</a:t>
                      </a:r>
                      <a:endParaRPr lang="zh-CN" altLang="en-US" sz="1400" dirty="0"/>
                    </a:p>
                  </a:txBody>
                  <a:tcPr/>
                </a:tc>
              </a:tr>
              <a:tr h="303316">
                <a:tc>
                  <a:txBody>
                    <a:bodyPr/>
                    <a:lstStyle/>
                    <a:p>
                      <a:r>
                        <a:rPr lang="en-US" altLang="zh-CN" sz="1400" dirty="0" smtClean="0"/>
                        <a:t>A01</a:t>
                      </a:r>
                      <a:endParaRPr lang="zh-CN" altLang="en-US" sz="1400" dirty="0"/>
                    </a:p>
                  </a:txBody>
                  <a:tcPr/>
                </a:tc>
                <a:tc>
                  <a:txBody>
                    <a:bodyPr/>
                    <a:lstStyle/>
                    <a:p>
                      <a:r>
                        <a:rPr lang="zh-CN" altLang="en-US" sz="1400" dirty="0" smtClean="0"/>
                        <a:t>数学</a:t>
                      </a:r>
                      <a:endParaRPr lang="zh-CN" altLang="en-US" sz="1400" dirty="0"/>
                    </a:p>
                  </a:txBody>
                  <a:tcPr/>
                </a:tc>
              </a:tr>
              <a:tr h="303316">
                <a:tc>
                  <a:txBody>
                    <a:bodyPr/>
                    <a:lstStyle/>
                    <a:p>
                      <a:r>
                        <a:rPr lang="en-US" altLang="zh-CN" sz="1400" dirty="0" smtClean="0"/>
                        <a:t>B02</a:t>
                      </a:r>
                      <a:endParaRPr lang="zh-CN" altLang="en-US" sz="1400" dirty="0"/>
                    </a:p>
                  </a:txBody>
                  <a:tcPr/>
                </a:tc>
                <a:tc>
                  <a:txBody>
                    <a:bodyPr/>
                    <a:lstStyle/>
                    <a:p>
                      <a:r>
                        <a:rPr lang="zh-CN" altLang="en-US" sz="1400" dirty="0" smtClean="0"/>
                        <a:t>电信</a:t>
                      </a:r>
                      <a:endParaRPr lang="zh-CN" altLang="en-US" sz="1400" dirty="0"/>
                    </a:p>
                  </a:txBody>
                  <a:tcPr/>
                </a:tc>
              </a:tr>
              <a:tr h="303316">
                <a:tc>
                  <a:txBody>
                    <a:bodyPr/>
                    <a:lstStyle/>
                    <a:p>
                      <a:r>
                        <a:rPr lang="en-US" altLang="zh-CN" sz="1400" dirty="0" smtClean="0"/>
                        <a:t>C03</a:t>
                      </a:r>
                      <a:endParaRPr lang="zh-CN" altLang="en-US" sz="1400" dirty="0"/>
                    </a:p>
                  </a:txBody>
                  <a:tcPr/>
                </a:tc>
                <a:tc>
                  <a:txBody>
                    <a:bodyPr/>
                    <a:lstStyle/>
                    <a:p>
                      <a:r>
                        <a:rPr lang="zh-CN" altLang="en-US" sz="1400" dirty="0" smtClean="0"/>
                        <a:t>自控</a:t>
                      </a:r>
                      <a:endParaRPr lang="zh-CN" altLang="en-US" sz="1400" dirty="0"/>
                    </a:p>
                  </a:txBody>
                  <a:tcPr/>
                </a:tc>
              </a:tr>
            </a:tbl>
          </a:graphicData>
        </a:graphic>
      </p:graphicFrame>
      <p:grpSp>
        <p:nvGrpSpPr>
          <p:cNvPr id="2" name="组合 1"/>
          <p:cNvGrpSpPr/>
          <p:nvPr/>
        </p:nvGrpSpPr>
        <p:grpSpPr>
          <a:xfrm>
            <a:off x="1773762" y="2715766"/>
            <a:ext cx="1646110" cy="648072"/>
            <a:chOff x="5126724" y="2427734"/>
            <a:chExt cx="2397604" cy="648072"/>
          </a:xfrm>
        </p:grpSpPr>
        <p:cxnSp>
          <p:nvCxnSpPr>
            <p:cNvPr id="4" name="直接连接符 3"/>
            <p:cNvCxnSpPr/>
            <p:nvPr/>
          </p:nvCxnSpPr>
          <p:spPr>
            <a:xfrm>
              <a:off x="6367163" y="2427734"/>
              <a:ext cx="0" cy="3488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524328"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126724" y="2776566"/>
              <a:ext cx="2397604"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2" name="表格 11"/>
          <p:cNvGraphicFramePr>
            <a:graphicFrameLocks noGrp="1"/>
          </p:cNvGraphicFramePr>
          <p:nvPr>
            <p:extLst>
              <p:ext uri="{D42A27DB-BD31-4B8C-83A1-F6EECF244321}">
                <p14:modId xmlns:p14="http://schemas.microsoft.com/office/powerpoint/2010/main" val="3153672657"/>
              </p:ext>
            </p:extLst>
          </p:nvPr>
        </p:nvGraphicFramePr>
        <p:xfrm>
          <a:off x="7236296" y="3395874"/>
          <a:ext cx="1800201" cy="1105584"/>
        </p:xfrm>
        <a:graphic>
          <a:graphicData uri="http://schemas.openxmlformats.org/drawingml/2006/table">
            <a:tbl>
              <a:tblPr firstRow="1" bandRow="1">
                <a:tableStyleId>{8799B23B-EC83-4686-B30A-512413B5E67A}</a:tableStyleId>
              </a:tblPr>
              <a:tblGrid>
                <a:gridCol w="733415"/>
                <a:gridCol w="533393"/>
                <a:gridCol w="533393"/>
              </a:tblGrid>
              <a:tr h="276396">
                <a:tc>
                  <a:txBody>
                    <a:bodyPr/>
                    <a:lstStyle/>
                    <a:p>
                      <a:r>
                        <a:rPr lang="zh-CN" altLang="en-US" sz="1200" dirty="0" smtClean="0"/>
                        <a:t>学号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学院</a:t>
                      </a:r>
                      <a:endParaRPr lang="zh-CN" altLang="en-US" sz="1200" dirty="0"/>
                    </a:p>
                  </a:txBody>
                  <a:tcPr/>
                </a:tc>
              </a:tr>
              <a:tr h="276396">
                <a:tc>
                  <a:txBody>
                    <a:bodyPr/>
                    <a:lstStyle/>
                    <a:p>
                      <a:r>
                        <a:rPr lang="en-US" altLang="zh-CN" sz="1200" dirty="0" smtClean="0"/>
                        <a:t>201501</a:t>
                      </a:r>
                      <a:endParaRPr lang="zh-CN" altLang="en-US" sz="1200" dirty="0"/>
                    </a:p>
                  </a:txBody>
                  <a:tcPr/>
                </a:tc>
                <a:tc>
                  <a:txBody>
                    <a:bodyPr/>
                    <a:lstStyle/>
                    <a:p>
                      <a:r>
                        <a:rPr lang="zh-CN" altLang="en-US" sz="1200" dirty="0" smtClean="0"/>
                        <a:t>赵四</a:t>
                      </a:r>
                      <a:endParaRPr lang="zh-CN" altLang="en-US" sz="1200" dirty="0"/>
                    </a:p>
                  </a:txBody>
                  <a:tcPr/>
                </a:tc>
                <a:tc>
                  <a:txBody>
                    <a:bodyPr/>
                    <a:lstStyle/>
                    <a:p>
                      <a:r>
                        <a:rPr lang="en-US" altLang="zh-CN" sz="1200" dirty="0" smtClean="0"/>
                        <a:t>A01</a:t>
                      </a:r>
                      <a:endParaRPr lang="zh-CN" altLang="en-US" sz="1200" dirty="0"/>
                    </a:p>
                  </a:txBody>
                  <a:tcPr/>
                </a:tc>
              </a:tr>
              <a:tr h="276396">
                <a:tc>
                  <a:txBody>
                    <a:bodyPr/>
                    <a:lstStyle/>
                    <a:p>
                      <a:r>
                        <a:rPr lang="en-US" altLang="zh-CN" sz="1200" dirty="0" smtClean="0"/>
                        <a:t>201502</a:t>
                      </a:r>
                      <a:endParaRPr lang="zh-CN" altLang="en-US" sz="1200" dirty="0"/>
                    </a:p>
                  </a:txBody>
                  <a:tcPr/>
                </a:tc>
                <a:tc>
                  <a:txBody>
                    <a:bodyPr/>
                    <a:lstStyle/>
                    <a:p>
                      <a:r>
                        <a:rPr lang="zh-CN" altLang="en-US" sz="1200" dirty="0" smtClean="0"/>
                        <a:t>刘能</a:t>
                      </a:r>
                      <a:endParaRPr lang="zh-CN" altLang="en-US" sz="1200" dirty="0"/>
                    </a:p>
                  </a:txBody>
                  <a:tcPr/>
                </a:tc>
                <a:tc>
                  <a:txBody>
                    <a:bodyPr/>
                    <a:lstStyle/>
                    <a:p>
                      <a:r>
                        <a:rPr lang="en-US" altLang="zh-CN" sz="1200" dirty="0" smtClean="0"/>
                        <a:t>B02</a:t>
                      </a:r>
                      <a:endParaRPr lang="zh-CN" altLang="en-US" sz="1200" dirty="0"/>
                    </a:p>
                  </a:txBody>
                  <a:tcPr/>
                </a:tc>
              </a:tr>
              <a:tr h="276396">
                <a:tc>
                  <a:txBody>
                    <a:bodyPr/>
                    <a:lstStyle/>
                    <a:p>
                      <a:r>
                        <a:rPr lang="en-US" altLang="zh-CN" sz="1200" dirty="0" smtClean="0"/>
                        <a:t>201503</a:t>
                      </a:r>
                      <a:endParaRPr lang="zh-CN" altLang="en-US" sz="1200" dirty="0"/>
                    </a:p>
                  </a:txBody>
                  <a:tcPr/>
                </a:tc>
                <a:tc>
                  <a:txBody>
                    <a:bodyPr/>
                    <a:lstStyle/>
                    <a:p>
                      <a:r>
                        <a:rPr lang="zh-CN" altLang="en-US" sz="1200" dirty="0" smtClean="0"/>
                        <a:t>钱五</a:t>
                      </a:r>
                      <a:endParaRPr lang="zh-CN" altLang="en-US" sz="1200" dirty="0"/>
                    </a:p>
                  </a:txBody>
                  <a:tcPr/>
                </a:tc>
                <a:tc>
                  <a:txBody>
                    <a:bodyPr/>
                    <a:lstStyle/>
                    <a:p>
                      <a:r>
                        <a:rPr lang="en-US" altLang="zh-CN" sz="1200" dirty="0" smtClean="0"/>
                        <a:t>C03</a:t>
                      </a:r>
                      <a:endParaRPr lang="zh-CN" altLang="en-US" sz="1200" dirty="0"/>
                    </a:p>
                  </a:txBody>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75038415"/>
              </p:ext>
            </p:extLst>
          </p:nvPr>
        </p:nvGraphicFramePr>
        <p:xfrm>
          <a:off x="6156176" y="1499046"/>
          <a:ext cx="1440160" cy="1142580"/>
        </p:xfrm>
        <a:graphic>
          <a:graphicData uri="http://schemas.openxmlformats.org/drawingml/2006/table">
            <a:tbl>
              <a:tblPr firstRow="1" bandRow="1">
                <a:tableStyleId>{8799B23B-EC83-4686-B30A-512413B5E67A}</a:tableStyleId>
              </a:tblPr>
              <a:tblGrid>
                <a:gridCol w="720080"/>
                <a:gridCol w="720080"/>
              </a:tblGrid>
              <a:tr h="285645">
                <a:tc>
                  <a:txBody>
                    <a:bodyPr/>
                    <a:lstStyle/>
                    <a:p>
                      <a:r>
                        <a:rPr lang="zh-CN" altLang="en-US" sz="1200" dirty="0" smtClean="0"/>
                        <a:t>学院号</a:t>
                      </a:r>
                      <a:endParaRPr lang="zh-CN" altLang="en-US" sz="1200" dirty="0"/>
                    </a:p>
                  </a:txBody>
                  <a:tcPr/>
                </a:tc>
                <a:tc>
                  <a:txBody>
                    <a:bodyPr/>
                    <a:lstStyle/>
                    <a:p>
                      <a:r>
                        <a:rPr lang="zh-CN" altLang="en-US" sz="1200" dirty="0" smtClean="0"/>
                        <a:t>学院名</a:t>
                      </a:r>
                      <a:endParaRPr lang="zh-CN" altLang="en-US" sz="1200" dirty="0"/>
                    </a:p>
                  </a:txBody>
                  <a:tcPr/>
                </a:tc>
              </a:tr>
              <a:tr h="285645">
                <a:tc>
                  <a:txBody>
                    <a:bodyPr/>
                    <a:lstStyle/>
                    <a:p>
                      <a:r>
                        <a:rPr lang="en-US" altLang="zh-CN" sz="1200" dirty="0" smtClean="0"/>
                        <a:t>A01</a:t>
                      </a:r>
                      <a:endParaRPr lang="zh-CN" altLang="en-US" sz="1200" dirty="0"/>
                    </a:p>
                  </a:txBody>
                  <a:tcPr/>
                </a:tc>
                <a:tc>
                  <a:txBody>
                    <a:bodyPr/>
                    <a:lstStyle/>
                    <a:p>
                      <a:r>
                        <a:rPr lang="zh-CN" altLang="en-US" sz="1200" dirty="0" smtClean="0"/>
                        <a:t>数学</a:t>
                      </a:r>
                      <a:endParaRPr lang="zh-CN" altLang="en-US" sz="1200" dirty="0"/>
                    </a:p>
                  </a:txBody>
                  <a:tcPr/>
                </a:tc>
              </a:tr>
              <a:tr h="285645">
                <a:tc>
                  <a:txBody>
                    <a:bodyPr/>
                    <a:lstStyle/>
                    <a:p>
                      <a:r>
                        <a:rPr lang="en-US" altLang="zh-CN" sz="1200" dirty="0" smtClean="0"/>
                        <a:t>B02</a:t>
                      </a:r>
                      <a:endParaRPr lang="zh-CN" altLang="en-US" sz="1200" dirty="0"/>
                    </a:p>
                  </a:txBody>
                  <a:tcPr/>
                </a:tc>
                <a:tc>
                  <a:txBody>
                    <a:bodyPr/>
                    <a:lstStyle/>
                    <a:p>
                      <a:r>
                        <a:rPr lang="zh-CN" altLang="en-US" sz="1200" dirty="0" smtClean="0"/>
                        <a:t>电信</a:t>
                      </a:r>
                      <a:endParaRPr lang="zh-CN" altLang="en-US" sz="1200" dirty="0"/>
                    </a:p>
                  </a:txBody>
                  <a:tcPr/>
                </a:tc>
              </a:tr>
              <a:tr h="285645">
                <a:tc>
                  <a:txBody>
                    <a:bodyPr/>
                    <a:lstStyle/>
                    <a:p>
                      <a:r>
                        <a:rPr lang="en-US" altLang="zh-CN" sz="1200" dirty="0" smtClean="0"/>
                        <a:t>C03</a:t>
                      </a:r>
                      <a:endParaRPr lang="zh-CN" altLang="en-US" sz="1200" dirty="0"/>
                    </a:p>
                  </a:txBody>
                  <a:tcPr/>
                </a:tc>
                <a:tc>
                  <a:txBody>
                    <a:bodyPr/>
                    <a:lstStyle/>
                    <a:p>
                      <a:r>
                        <a:rPr lang="zh-CN" altLang="en-US" sz="1200" dirty="0" smtClean="0"/>
                        <a:t>自控</a:t>
                      </a:r>
                      <a:endParaRPr lang="zh-CN" altLang="en-US" sz="1200" dirty="0"/>
                    </a:p>
                  </a:txBody>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849003413"/>
              </p:ext>
            </p:extLst>
          </p:nvPr>
        </p:nvGraphicFramePr>
        <p:xfrm>
          <a:off x="4829065" y="3363838"/>
          <a:ext cx="2160240" cy="1219200"/>
        </p:xfrm>
        <a:graphic>
          <a:graphicData uri="http://schemas.openxmlformats.org/drawingml/2006/table">
            <a:tbl>
              <a:tblPr firstRow="1" bandRow="1">
                <a:tableStyleId>{8799B23B-EC83-4686-B30A-512413B5E67A}</a:tableStyleId>
              </a:tblPr>
              <a:tblGrid>
                <a:gridCol w="499773"/>
                <a:gridCol w="540060"/>
                <a:gridCol w="544343"/>
                <a:gridCol w="576064"/>
              </a:tblGrid>
              <a:tr h="291043">
                <a:tc>
                  <a:txBody>
                    <a:bodyPr/>
                    <a:lstStyle/>
                    <a:p>
                      <a:r>
                        <a:rPr lang="zh-CN" altLang="en-US" sz="1200" dirty="0" smtClean="0"/>
                        <a:t>工号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职称</a:t>
                      </a:r>
                      <a:endParaRPr lang="zh-CN" altLang="en-US" sz="1200" dirty="0"/>
                    </a:p>
                  </a:txBody>
                  <a:tcPr/>
                </a:tc>
                <a:tc>
                  <a:txBody>
                    <a:bodyPr/>
                    <a:lstStyle/>
                    <a:p>
                      <a:r>
                        <a:rPr lang="zh-CN" altLang="en-US" sz="1400" dirty="0" smtClean="0"/>
                        <a:t>学院</a:t>
                      </a:r>
                      <a:endParaRPr lang="zh-CN" altLang="en-US" sz="1400" dirty="0"/>
                    </a:p>
                  </a:txBody>
                  <a:tcPr/>
                </a:tc>
              </a:tr>
              <a:tr h="291043">
                <a:tc>
                  <a:txBody>
                    <a:bodyPr/>
                    <a:lstStyle/>
                    <a:p>
                      <a:r>
                        <a:rPr lang="en-US" altLang="zh-CN" sz="1200" dirty="0" smtClean="0"/>
                        <a:t>001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教授</a:t>
                      </a:r>
                      <a:endParaRPr lang="zh-CN" altLang="en-US" sz="1200" dirty="0"/>
                    </a:p>
                  </a:txBody>
                  <a:tcPr/>
                </a:tc>
                <a:tc>
                  <a:txBody>
                    <a:bodyPr/>
                    <a:lstStyle/>
                    <a:p>
                      <a:r>
                        <a:rPr lang="en-US" altLang="zh-CN" sz="1400" dirty="0" smtClean="0"/>
                        <a:t>A01</a:t>
                      </a:r>
                      <a:endParaRPr lang="zh-CN" altLang="en-US" sz="1400" dirty="0"/>
                    </a:p>
                  </a:txBody>
                  <a:tcPr/>
                </a:tc>
              </a:tr>
              <a:tr h="291043">
                <a:tc>
                  <a:txBody>
                    <a:bodyPr/>
                    <a:lstStyle/>
                    <a:p>
                      <a:r>
                        <a:rPr lang="en-US" altLang="zh-CN" sz="1200" dirty="0" smtClean="0"/>
                        <a:t>002</a:t>
                      </a:r>
                      <a:endParaRPr lang="zh-CN" altLang="en-US" sz="1200" dirty="0"/>
                    </a:p>
                  </a:txBody>
                  <a:tcPr/>
                </a:tc>
                <a:tc>
                  <a:txBody>
                    <a:bodyPr/>
                    <a:lstStyle/>
                    <a:p>
                      <a:r>
                        <a:rPr lang="zh-CN" altLang="en-US" sz="1200" dirty="0" smtClean="0"/>
                        <a:t>李四</a:t>
                      </a:r>
                      <a:endParaRPr lang="zh-CN" altLang="en-US" sz="1200" dirty="0"/>
                    </a:p>
                  </a:txBody>
                  <a:tcPr/>
                </a:tc>
                <a:tc>
                  <a:txBody>
                    <a:bodyPr/>
                    <a:lstStyle/>
                    <a:p>
                      <a:r>
                        <a:rPr lang="zh-CN" altLang="en-US" sz="1200" dirty="0" smtClean="0"/>
                        <a:t>教授</a:t>
                      </a:r>
                      <a:endParaRPr lang="zh-CN" altLang="en-US" sz="1200" dirty="0"/>
                    </a:p>
                  </a:txBody>
                  <a:tcPr/>
                </a:tc>
                <a:tc>
                  <a:txBody>
                    <a:bodyPr/>
                    <a:lstStyle/>
                    <a:p>
                      <a:r>
                        <a:rPr lang="en-US" altLang="zh-CN" sz="1400" dirty="0" smtClean="0"/>
                        <a:t>A01</a:t>
                      </a:r>
                      <a:endParaRPr lang="zh-CN" altLang="en-US" sz="1400" dirty="0"/>
                    </a:p>
                  </a:txBody>
                  <a:tcPr/>
                </a:tc>
              </a:tr>
              <a:tr h="291043">
                <a:tc>
                  <a:txBody>
                    <a:bodyPr/>
                    <a:lstStyle/>
                    <a:p>
                      <a:r>
                        <a:rPr lang="en-US" altLang="zh-CN" sz="1200" dirty="0" smtClean="0"/>
                        <a:t>003</a:t>
                      </a:r>
                      <a:endParaRPr lang="zh-CN" altLang="en-US" sz="1200" dirty="0"/>
                    </a:p>
                  </a:txBody>
                  <a:tcPr/>
                </a:tc>
                <a:tc>
                  <a:txBody>
                    <a:bodyPr/>
                    <a:lstStyle/>
                    <a:p>
                      <a:r>
                        <a:rPr lang="zh-CN" altLang="en-US" sz="1200" dirty="0" smtClean="0"/>
                        <a:t>王五</a:t>
                      </a:r>
                      <a:endParaRPr lang="zh-CN" altLang="en-US" sz="1200" dirty="0"/>
                    </a:p>
                  </a:txBody>
                  <a:tcPr/>
                </a:tc>
                <a:tc>
                  <a:txBody>
                    <a:bodyPr/>
                    <a:lstStyle/>
                    <a:p>
                      <a:r>
                        <a:rPr lang="zh-CN" altLang="en-US" sz="1200" dirty="0" smtClean="0"/>
                        <a:t>讲师</a:t>
                      </a:r>
                      <a:endParaRPr lang="zh-CN" altLang="en-US" sz="1200" dirty="0"/>
                    </a:p>
                  </a:txBody>
                  <a:tcPr/>
                </a:tc>
                <a:tc>
                  <a:txBody>
                    <a:bodyPr/>
                    <a:lstStyle/>
                    <a:p>
                      <a:r>
                        <a:rPr lang="en-US" altLang="zh-CN" sz="1400" dirty="0" smtClean="0"/>
                        <a:t>B02</a:t>
                      </a:r>
                      <a:endParaRPr lang="zh-CN" altLang="en-US" sz="1400" dirty="0"/>
                    </a:p>
                  </a:txBody>
                  <a:tcPr/>
                </a:tc>
              </a:tr>
            </a:tbl>
          </a:graphicData>
        </a:graphic>
      </p:graphicFrame>
      <p:grpSp>
        <p:nvGrpSpPr>
          <p:cNvPr id="15" name="组合 14"/>
          <p:cNvGrpSpPr/>
          <p:nvPr/>
        </p:nvGrpSpPr>
        <p:grpSpPr>
          <a:xfrm>
            <a:off x="6166250" y="2643758"/>
            <a:ext cx="1646110" cy="720080"/>
            <a:chOff x="5126724" y="2427734"/>
            <a:chExt cx="2397604" cy="648072"/>
          </a:xfrm>
        </p:grpSpPr>
        <p:cxnSp>
          <p:nvCxnSpPr>
            <p:cNvPr id="18" name="直接连接符 17"/>
            <p:cNvCxnSpPr/>
            <p:nvPr/>
          </p:nvCxnSpPr>
          <p:spPr>
            <a:xfrm>
              <a:off x="6367163" y="2427734"/>
              <a:ext cx="0" cy="3488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148064"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524328"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5126724" y="2776566"/>
              <a:ext cx="2397604"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8" name="右箭头 27"/>
          <p:cNvSpPr/>
          <p:nvPr/>
        </p:nvSpPr>
        <p:spPr>
          <a:xfrm>
            <a:off x="4158320" y="2895786"/>
            <a:ext cx="698498" cy="360040"/>
          </a:xfrm>
          <a:prstGeom prst="rightArrow">
            <a:avLst/>
          </a:prstGeom>
          <a:solidFill>
            <a:srgbClr val="0066F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1135832" y="195486"/>
            <a:ext cx="5256584"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关系</a:t>
            </a:r>
            <a:r>
              <a:rPr lang="zh-CN" altLang="en-US" sz="2800" b="1" dirty="0" smtClean="0">
                <a:latin typeface="微软雅黑" pitchFamily="34" charset="-122"/>
                <a:ea typeface="微软雅黑" pitchFamily="34" charset="-122"/>
              </a:rPr>
              <a:t>模型（</a:t>
            </a:r>
            <a:r>
              <a:rPr lang="en-US" altLang="zh-CN" sz="2800" b="1" dirty="0" smtClean="0">
                <a:latin typeface="微软雅黑" pitchFamily="34" charset="-122"/>
                <a:ea typeface="微软雅黑" pitchFamily="34" charset="-122"/>
              </a:rPr>
              <a:t>Relation model</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30" name="椭圆 29"/>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2673024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4095264431"/>
              </p:ext>
            </p:extLst>
          </p:nvPr>
        </p:nvGraphicFramePr>
        <p:xfrm>
          <a:off x="2987824" y="3390870"/>
          <a:ext cx="1224136" cy="1125096"/>
        </p:xfrm>
        <a:graphic>
          <a:graphicData uri="http://schemas.openxmlformats.org/drawingml/2006/table">
            <a:tbl>
              <a:tblPr firstRow="1" bandRow="1">
                <a:tableStyleId>{8799B23B-EC83-4686-B30A-512413B5E67A}</a:tableStyleId>
              </a:tblPr>
              <a:tblGrid>
                <a:gridCol w="720080"/>
                <a:gridCol w="504056"/>
              </a:tblGrid>
              <a:tr h="281274">
                <a:tc>
                  <a:txBody>
                    <a:bodyPr/>
                    <a:lstStyle/>
                    <a:p>
                      <a:r>
                        <a:rPr lang="zh-CN" altLang="en-US" sz="1200" dirty="0" smtClean="0"/>
                        <a:t>学号</a:t>
                      </a:r>
                      <a:endParaRPr lang="zh-CN" altLang="en-US" sz="1200" dirty="0"/>
                    </a:p>
                  </a:txBody>
                  <a:tcPr/>
                </a:tc>
                <a:tc>
                  <a:txBody>
                    <a:bodyPr/>
                    <a:lstStyle/>
                    <a:p>
                      <a:r>
                        <a:rPr lang="zh-CN" altLang="en-US" sz="1200" dirty="0" smtClean="0"/>
                        <a:t>姓名</a:t>
                      </a:r>
                      <a:endParaRPr lang="zh-CN" altLang="en-US" sz="1200" dirty="0"/>
                    </a:p>
                  </a:txBody>
                  <a:tcPr/>
                </a:tc>
              </a:tr>
              <a:tr h="281274">
                <a:tc>
                  <a:txBody>
                    <a:bodyPr/>
                    <a:lstStyle/>
                    <a:p>
                      <a:r>
                        <a:rPr lang="en-US" altLang="zh-CN" sz="1200" dirty="0" smtClean="0"/>
                        <a:t>201501</a:t>
                      </a:r>
                      <a:endParaRPr lang="zh-CN" altLang="en-US" sz="1200" dirty="0"/>
                    </a:p>
                  </a:txBody>
                  <a:tcPr/>
                </a:tc>
                <a:tc>
                  <a:txBody>
                    <a:bodyPr/>
                    <a:lstStyle/>
                    <a:p>
                      <a:r>
                        <a:rPr lang="zh-CN" altLang="en-US" sz="1200" dirty="0" smtClean="0"/>
                        <a:t>赵四</a:t>
                      </a:r>
                      <a:endParaRPr lang="zh-CN" altLang="en-US" sz="1200" dirty="0"/>
                    </a:p>
                  </a:txBody>
                  <a:tcPr/>
                </a:tc>
              </a:tr>
              <a:tr h="281274">
                <a:tc>
                  <a:txBody>
                    <a:bodyPr/>
                    <a:lstStyle/>
                    <a:p>
                      <a:r>
                        <a:rPr lang="en-US" altLang="zh-CN" sz="1200" dirty="0" smtClean="0"/>
                        <a:t>201502</a:t>
                      </a:r>
                      <a:endParaRPr lang="zh-CN" altLang="en-US" sz="1200" dirty="0"/>
                    </a:p>
                  </a:txBody>
                  <a:tcPr/>
                </a:tc>
                <a:tc>
                  <a:txBody>
                    <a:bodyPr/>
                    <a:lstStyle/>
                    <a:p>
                      <a:r>
                        <a:rPr lang="zh-CN" altLang="en-US" sz="1200" dirty="0" smtClean="0"/>
                        <a:t>刘能</a:t>
                      </a:r>
                      <a:endParaRPr lang="zh-CN" altLang="en-US" sz="1200" dirty="0"/>
                    </a:p>
                  </a:txBody>
                  <a:tcPr/>
                </a:tc>
              </a:tr>
              <a:tr h="281274">
                <a:tc>
                  <a:txBody>
                    <a:bodyPr/>
                    <a:lstStyle/>
                    <a:p>
                      <a:r>
                        <a:rPr lang="en-US" altLang="zh-CN" sz="1200" dirty="0" smtClean="0"/>
                        <a:t>201503</a:t>
                      </a:r>
                      <a:endParaRPr lang="zh-CN" altLang="en-US" sz="1200" dirty="0"/>
                    </a:p>
                  </a:txBody>
                  <a:tcPr/>
                </a:tc>
                <a:tc>
                  <a:txBody>
                    <a:bodyPr/>
                    <a:lstStyle/>
                    <a:p>
                      <a:r>
                        <a:rPr lang="zh-CN" altLang="en-US" sz="1200" dirty="0" smtClean="0"/>
                        <a:t>钱五</a:t>
                      </a:r>
                      <a:endParaRPr lang="zh-CN" altLang="en-US" sz="1200" dirty="0"/>
                    </a:p>
                  </a:txBody>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94041111"/>
              </p:ext>
            </p:extLst>
          </p:nvPr>
        </p:nvGraphicFramePr>
        <p:xfrm>
          <a:off x="1243330" y="3390870"/>
          <a:ext cx="1600478" cy="1197104"/>
        </p:xfrm>
        <a:graphic>
          <a:graphicData uri="http://schemas.openxmlformats.org/drawingml/2006/table">
            <a:tbl>
              <a:tblPr firstRow="1" bandRow="1">
                <a:tableStyleId>{8799B23B-EC83-4686-B30A-512413B5E67A}</a:tableStyleId>
              </a:tblPr>
              <a:tblGrid>
                <a:gridCol w="520358"/>
                <a:gridCol w="504056"/>
                <a:gridCol w="576064"/>
              </a:tblGrid>
              <a:tr h="299276">
                <a:tc>
                  <a:txBody>
                    <a:bodyPr/>
                    <a:lstStyle/>
                    <a:p>
                      <a:r>
                        <a:rPr lang="zh-CN" altLang="en-US" sz="1200" dirty="0" smtClean="0"/>
                        <a:t>工号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职称</a:t>
                      </a:r>
                      <a:endParaRPr lang="zh-CN" altLang="en-US" sz="1200" dirty="0"/>
                    </a:p>
                  </a:txBody>
                  <a:tcPr/>
                </a:tc>
              </a:tr>
              <a:tr h="299276">
                <a:tc>
                  <a:txBody>
                    <a:bodyPr/>
                    <a:lstStyle/>
                    <a:p>
                      <a:r>
                        <a:rPr lang="en-US" altLang="zh-CN" sz="1200" dirty="0" smtClean="0"/>
                        <a:t>001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教授</a:t>
                      </a:r>
                      <a:endParaRPr lang="zh-CN" altLang="en-US" sz="1200" dirty="0"/>
                    </a:p>
                  </a:txBody>
                  <a:tcPr/>
                </a:tc>
              </a:tr>
              <a:tr h="299276">
                <a:tc>
                  <a:txBody>
                    <a:bodyPr/>
                    <a:lstStyle/>
                    <a:p>
                      <a:r>
                        <a:rPr lang="en-US" altLang="zh-CN" sz="1200" dirty="0" smtClean="0"/>
                        <a:t>002</a:t>
                      </a:r>
                      <a:endParaRPr lang="zh-CN" altLang="en-US" sz="1200" dirty="0"/>
                    </a:p>
                  </a:txBody>
                  <a:tcPr/>
                </a:tc>
                <a:tc>
                  <a:txBody>
                    <a:bodyPr/>
                    <a:lstStyle/>
                    <a:p>
                      <a:r>
                        <a:rPr lang="zh-CN" altLang="en-US" sz="1200" dirty="0" smtClean="0"/>
                        <a:t>李四</a:t>
                      </a:r>
                      <a:endParaRPr lang="zh-CN" altLang="en-US" sz="1200" dirty="0"/>
                    </a:p>
                  </a:txBody>
                  <a:tcPr/>
                </a:tc>
                <a:tc>
                  <a:txBody>
                    <a:bodyPr/>
                    <a:lstStyle/>
                    <a:p>
                      <a:r>
                        <a:rPr lang="zh-CN" altLang="en-US" sz="1200" dirty="0" smtClean="0"/>
                        <a:t>教授</a:t>
                      </a:r>
                      <a:endParaRPr lang="zh-CN" altLang="en-US" sz="1200" dirty="0"/>
                    </a:p>
                  </a:txBody>
                  <a:tcPr/>
                </a:tc>
              </a:tr>
              <a:tr h="299276">
                <a:tc>
                  <a:txBody>
                    <a:bodyPr/>
                    <a:lstStyle/>
                    <a:p>
                      <a:r>
                        <a:rPr lang="en-US" altLang="zh-CN" sz="1200" dirty="0" smtClean="0"/>
                        <a:t>003</a:t>
                      </a:r>
                      <a:endParaRPr lang="zh-CN" altLang="en-US" sz="1200" dirty="0"/>
                    </a:p>
                  </a:txBody>
                  <a:tcPr/>
                </a:tc>
                <a:tc>
                  <a:txBody>
                    <a:bodyPr/>
                    <a:lstStyle/>
                    <a:p>
                      <a:r>
                        <a:rPr lang="zh-CN" altLang="en-US" sz="1200" dirty="0" smtClean="0"/>
                        <a:t>王五</a:t>
                      </a:r>
                      <a:endParaRPr lang="zh-CN" altLang="en-US" sz="1200" dirty="0"/>
                    </a:p>
                  </a:txBody>
                  <a:tcPr/>
                </a:tc>
                <a:tc>
                  <a:txBody>
                    <a:bodyPr/>
                    <a:lstStyle/>
                    <a:p>
                      <a:r>
                        <a:rPr lang="zh-CN" altLang="en-US" sz="1200" dirty="0" smtClean="0"/>
                        <a:t>讲师</a:t>
                      </a:r>
                      <a:endParaRPr lang="zh-CN" altLang="en-US" sz="1200" dirty="0"/>
                    </a:p>
                  </a:txBody>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668685674"/>
              </p:ext>
            </p:extLst>
          </p:nvPr>
        </p:nvGraphicFramePr>
        <p:xfrm>
          <a:off x="1907704" y="1491630"/>
          <a:ext cx="1368152" cy="1219200"/>
        </p:xfrm>
        <a:graphic>
          <a:graphicData uri="http://schemas.openxmlformats.org/drawingml/2006/table">
            <a:tbl>
              <a:tblPr firstRow="1" bandRow="1">
                <a:tableStyleId>{8799B23B-EC83-4686-B30A-512413B5E67A}</a:tableStyleId>
              </a:tblPr>
              <a:tblGrid>
                <a:gridCol w="684076"/>
                <a:gridCol w="684076"/>
              </a:tblGrid>
              <a:tr h="288032">
                <a:tc>
                  <a:txBody>
                    <a:bodyPr/>
                    <a:lstStyle/>
                    <a:p>
                      <a:r>
                        <a:rPr lang="zh-CN" altLang="en-US" sz="1200" dirty="0" smtClean="0"/>
                        <a:t>学院号</a:t>
                      </a:r>
                      <a:endParaRPr lang="zh-CN" altLang="en-US" sz="1200" dirty="0"/>
                    </a:p>
                  </a:txBody>
                  <a:tcPr/>
                </a:tc>
                <a:tc>
                  <a:txBody>
                    <a:bodyPr/>
                    <a:lstStyle/>
                    <a:p>
                      <a:r>
                        <a:rPr lang="zh-CN" altLang="en-US" sz="1400" dirty="0" smtClean="0"/>
                        <a:t>院名</a:t>
                      </a:r>
                      <a:endParaRPr lang="zh-CN" altLang="en-US" sz="1400" dirty="0"/>
                    </a:p>
                  </a:txBody>
                  <a:tcPr/>
                </a:tc>
              </a:tr>
              <a:tr h="303316">
                <a:tc>
                  <a:txBody>
                    <a:bodyPr/>
                    <a:lstStyle/>
                    <a:p>
                      <a:r>
                        <a:rPr lang="en-US" altLang="zh-CN" sz="1400" dirty="0" smtClean="0"/>
                        <a:t>A01</a:t>
                      </a:r>
                      <a:endParaRPr lang="zh-CN" altLang="en-US" sz="1400" dirty="0"/>
                    </a:p>
                  </a:txBody>
                  <a:tcPr/>
                </a:tc>
                <a:tc>
                  <a:txBody>
                    <a:bodyPr/>
                    <a:lstStyle/>
                    <a:p>
                      <a:r>
                        <a:rPr lang="zh-CN" altLang="en-US" sz="1400" dirty="0" smtClean="0"/>
                        <a:t>数学</a:t>
                      </a:r>
                      <a:endParaRPr lang="zh-CN" altLang="en-US" sz="1400" dirty="0"/>
                    </a:p>
                  </a:txBody>
                  <a:tcPr/>
                </a:tc>
              </a:tr>
              <a:tr h="303316">
                <a:tc>
                  <a:txBody>
                    <a:bodyPr/>
                    <a:lstStyle/>
                    <a:p>
                      <a:r>
                        <a:rPr lang="en-US" altLang="zh-CN" sz="1400" dirty="0" smtClean="0"/>
                        <a:t>B02</a:t>
                      </a:r>
                      <a:endParaRPr lang="zh-CN" altLang="en-US" sz="1400" dirty="0"/>
                    </a:p>
                  </a:txBody>
                  <a:tcPr/>
                </a:tc>
                <a:tc>
                  <a:txBody>
                    <a:bodyPr/>
                    <a:lstStyle/>
                    <a:p>
                      <a:r>
                        <a:rPr lang="zh-CN" altLang="en-US" sz="1400" dirty="0" smtClean="0"/>
                        <a:t>电信</a:t>
                      </a:r>
                      <a:endParaRPr lang="zh-CN" altLang="en-US" sz="1400" dirty="0"/>
                    </a:p>
                  </a:txBody>
                  <a:tcPr/>
                </a:tc>
              </a:tr>
              <a:tr h="303316">
                <a:tc>
                  <a:txBody>
                    <a:bodyPr/>
                    <a:lstStyle/>
                    <a:p>
                      <a:r>
                        <a:rPr lang="en-US" altLang="zh-CN" sz="1400" dirty="0" smtClean="0"/>
                        <a:t>C03</a:t>
                      </a:r>
                      <a:endParaRPr lang="zh-CN" altLang="en-US" sz="1400" dirty="0"/>
                    </a:p>
                  </a:txBody>
                  <a:tcPr/>
                </a:tc>
                <a:tc>
                  <a:txBody>
                    <a:bodyPr/>
                    <a:lstStyle/>
                    <a:p>
                      <a:r>
                        <a:rPr lang="zh-CN" altLang="en-US" sz="1400" dirty="0" smtClean="0"/>
                        <a:t>自控</a:t>
                      </a:r>
                      <a:endParaRPr lang="zh-CN" altLang="en-US" sz="1400" dirty="0"/>
                    </a:p>
                  </a:txBody>
                  <a:tcPr/>
                </a:tc>
              </a:tr>
            </a:tbl>
          </a:graphicData>
        </a:graphic>
      </p:graphicFrame>
      <p:grpSp>
        <p:nvGrpSpPr>
          <p:cNvPr id="2" name="组合 1"/>
          <p:cNvGrpSpPr/>
          <p:nvPr/>
        </p:nvGrpSpPr>
        <p:grpSpPr>
          <a:xfrm>
            <a:off x="1773762" y="2715766"/>
            <a:ext cx="1646110" cy="648072"/>
            <a:chOff x="5126724" y="2427734"/>
            <a:chExt cx="2397604" cy="648072"/>
          </a:xfrm>
        </p:grpSpPr>
        <p:cxnSp>
          <p:nvCxnSpPr>
            <p:cNvPr id="4" name="直接连接符 3"/>
            <p:cNvCxnSpPr/>
            <p:nvPr/>
          </p:nvCxnSpPr>
          <p:spPr>
            <a:xfrm>
              <a:off x="6367163" y="2427734"/>
              <a:ext cx="0" cy="3488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524328" y="2787774"/>
              <a:ext cx="0" cy="288032"/>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126724" y="2776566"/>
              <a:ext cx="2397604"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2" name="表格 11"/>
          <p:cNvGraphicFramePr>
            <a:graphicFrameLocks noGrp="1"/>
          </p:cNvGraphicFramePr>
          <p:nvPr>
            <p:extLst>
              <p:ext uri="{D42A27DB-BD31-4B8C-83A1-F6EECF244321}">
                <p14:modId xmlns:p14="http://schemas.microsoft.com/office/powerpoint/2010/main" val="288394561"/>
              </p:ext>
            </p:extLst>
          </p:nvPr>
        </p:nvGraphicFramePr>
        <p:xfrm>
          <a:off x="7236296" y="3395874"/>
          <a:ext cx="1872207" cy="1105584"/>
        </p:xfrm>
        <a:graphic>
          <a:graphicData uri="http://schemas.openxmlformats.org/drawingml/2006/table">
            <a:tbl>
              <a:tblPr firstRow="1" bandRow="1">
                <a:tableStyleId>{8799B23B-EC83-4686-B30A-512413B5E67A}</a:tableStyleId>
              </a:tblPr>
              <a:tblGrid>
                <a:gridCol w="762751"/>
                <a:gridCol w="554728"/>
                <a:gridCol w="554728"/>
              </a:tblGrid>
              <a:tr h="276396">
                <a:tc>
                  <a:txBody>
                    <a:bodyPr/>
                    <a:lstStyle/>
                    <a:p>
                      <a:r>
                        <a:rPr lang="zh-CN" altLang="en-US" sz="1200" dirty="0" smtClean="0"/>
                        <a:t>学号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学院</a:t>
                      </a:r>
                      <a:endParaRPr lang="zh-CN" altLang="en-US" sz="1200" dirty="0"/>
                    </a:p>
                  </a:txBody>
                  <a:tcPr/>
                </a:tc>
              </a:tr>
              <a:tr h="276396">
                <a:tc>
                  <a:txBody>
                    <a:bodyPr/>
                    <a:lstStyle/>
                    <a:p>
                      <a:r>
                        <a:rPr lang="en-US" altLang="zh-CN" sz="1200" dirty="0" smtClean="0"/>
                        <a:t>201501</a:t>
                      </a:r>
                      <a:endParaRPr lang="zh-CN" altLang="en-US" sz="1200" dirty="0"/>
                    </a:p>
                  </a:txBody>
                  <a:tcPr/>
                </a:tc>
                <a:tc>
                  <a:txBody>
                    <a:bodyPr/>
                    <a:lstStyle/>
                    <a:p>
                      <a:r>
                        <a:rPr lang="zh-CN" altLang="en-US" sz="1200" dirty="0" smtClean="0"/>
                        <a:t>赵四</a:t>
                      </a:r>
                      <a:endParaRPr lang="zh-CN" altLang="en-US" sz="1200" dirty="0"/>
                    </a:p>
                  </a:txBody>
                  <a:tcPr/>
                </a:tc>
                <a:tc>
                  <a:txBody>
                    <a:bodyPr/>
                    <a:lstStyle/>
                    <a:p>
                      <a:r>
                        <a:rPr lang="en-US" altLang="zh-CN" sz="1200" dirty="0" smtClean="0"/>
                        <a:t>A01</a:t>
                      </a:r>
                      <a:endParaRPr lang="zh-CN" altLang="en-US" sz="1200" dirty="0"/>
                    </a:p>
                  </a:txBody>
                  <a:tcPr/>
                </a:tc>
              </a:tr>
              <a:tr h="276396">
                <a:tc>
                  <a:txBody>
                    <a:bodyPr/>
                    <a:lstStyle/>
                    <a:p>
                      <a:r>
                        <a:rPr lang="en-US" altLang="zh-CN" sz="1200" dirty="0" smtClean="0"/>
                        <a:t>201502</a:t>
                      </a:r>
                      <a:endParaRPr lang="zh-CN" altLang="en-US" sz="1200" dirty="0"/>
                    </a:p>
                  </a:txBody>
                  <a:tcPr/>
                </a:tc>
                <a:tc>
                  <a:txBody>
                    <a:bodyPr/>
                    <a:lstStyle/>
                    <a:p>
                      <a:r>
                        <a:rPr lang="zh-CN" altLang="en-US" sz="1200" dirty="0" smtClean="0"/>
                        <a:t>刘能</a:t>
                      </a:r>
                      <a:endParaRPr lang="zh-CN" altLang="en-US" sz="1200" dirty="0"/>
                    </a:p>
                  </a:txBody>
                  <a:tcPr/>
                </a:tc>
                <a:tc>
                  <a:txBody>
                    <a:bodyPr/>
                    <a:lstStyle/>
                    <a:p>
                      <a:r>
                        <a:rPr lang="en-US" altLang="zh-CN" sz="1200" dirty="0" smtClean="0"/>
                        <a:t>B02</a:t>
                      </a:r>
                      <a:endParaRPr lang="zh-CN" altLang="en-US" sz="1200" dirty="0"/>
                    </a:p>
                  </a:txBody>
                  <a:tcPr/>
                </a:tc>
              </a:tr>
              <a:tr h="276396">
                <a:tc>
                  <a:txBody>
                    <a:bodyPr/>
                    <a:lstStyle/>
                    <a:p>
                      <a:r>
                        <a:rPr lang="en-US" altLang="zh-CN" sz="1200" dirty="0" smtClean="0"/>
                        <a:t>201503</a:t>
                      </a:r>
                      <a:endParaRPr lang="zh-CN" altLang="en-US" sz="1200" dirty="0"/>
                    </a:p>
                  </a:txBody>
                  <a:tcPr/>
                </a:tc>
                <a:tc>
                  <a:txBody>
                    <a:bodyPr/>
                    <a:lstStyle/>
                    <a:p>
                      <a:r>
                        <a:rPr lang="zh-CN" altLang="en-US" sz="1200" dirty="0" smtClean="0"/>
                        <a:t>钱五</a:t>
                      </a:r>
                      <a:endParaRPr lang="zh-CN" altLang="en-US" sz="1200" dirty="0"/>
                    </a:p>
                  </a:txBody>
                  <a:tcPr/>
                </a:tc>
                <a:tc>
                  <a:txBody>
                    <a:bodyPr/>
                    <a:lstStyle/>
                    <a:p>
                      <a:r>
                        <a:rPr lang="en-US" altLang="zh-CN" sz="1200" dirty="0" smtClean="0"/>
                        <a:t>C03</a:t>
                      </a:r>
                      <a:endParaRPr lang="zh-CN" altLang="en-US" sz="1200" dirty="0"/>
                    </a:p>
                  </a:txBody>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630070998"/>
              </p:ext>
            </p:extLst>
          </p:nvPr>
        </p:nvGraphicFramePr>
        <p:xfrm>
          <a:off x="6156176" y="1499046"/>
          <a:ext cx="1440160" cy="1142580"/>
        </p:xfrm>
        <a:graphic>
          <a:graphicData uri="http://schemas.openxmlformats.org/drawingml/2006/table">
            <a:tbl>
              <a:tblPr firstRow="1" bandRow="1">
                <a:tableStyleId>{8799B23B-EC83-4686-B30A-512413B5E67A}</a:tableStyleId>
              </a:tblPr>
              <a:tblGrid>
                <a:gridCol w="720080"/>
                <a:gridCol w="720080"/>
              </a:tblGrid>
              <a:tr h="285645">
                <a:tc>
                  <a:txBody>
                    <a:bodyPr/>
                    <a:lstStyle/>
                    <a:p>
                      <a:r>
                        <a:rPr lang="zh-CN" altLang="en-US" sz="1200" dirty="0" smtClean="0"/>
                        <a:t>学院号</a:t>
                      </a:r>
                      <a:endParaRPr lang="zh-CN" altLang="en-US" sz="1200" dirty="0"/>
                    </a:p>
                  </a:txBody>
                  <a:tcPr/>
                </a:tc>
                <a:tc>
                  <a:txBody>
                    <a:bodyPr/>
                    <a:lstStyle/>
                    <a:p>
                      <a:r>
                        <a:rPr lang="zh-CN" altLang="en-US" sz="1200" dirty="0" smtClean="0"/>
                        <a:t>学院名</a:t>
                      </a:r>
                      <a:endParaRPr lang="zh-CN" altLang="en-US" sz="1200" dirty="0"/>
                    </a:p>
                  </a:txBody>
                  <a:tcPr/>
                </a:tc>
              </a:tr>
              <a:tr h="285645">
                <a:tc>
                  <a:txBody>
                    <a:bodyPr/>
                    <a:lstStyle/>
                    <a:p>
                      <a:r>
                        <a:rPr lang="en-US" altLang="zh-CN" sz="1200" dirty="0" smtClean="0"/>
                        <a:t>A01</a:t>
                      </a:r>
                      <a:endParaRPr lang="zh-CN" altLang="en-US" sz="1200" dirty="0"/>
                    </a:p>
                  </a:txBody>
                  <a:tcPr/>
                </a:tc>
                <a:tc>
                  <a:txBody>
                    <a:bodyPr/>
                    <a:lstStyle/>
                    <a:p>
                      <a:r>
                        <a:rPr lang="zh-CN" altLang="en-US" sz="1200" dirty="0" smtClean="0"/>
                        <a:t>数学</a:t>
                      </a:r>
                      <a:endParaRPr lang="zh-CN" altLang="en-US" sz="1200" dirty="0"/>
                    </a:p>
                  </a:txBody>
                  <a:tcPr/>
                </a:tc>
              </a:tr>
              <a:tr h="285645">
                <a:tc>
                  <a:txBody>
                    <a:bodyPr/>
                    <a:lstStyle/>
                    <a:p>
                      <a:r>
                        <a:rPr lang="en-US" altLang="zh-CN" sz="1200" dirty="0" smtClean="0"/>
                        <a:t>B02</a:t>
                      </a:r>
                      <a:endParaRPr lang="zh-CN" altLang="en-US" sz="1200" dirty="0"/>
                    </a:p>
                  </a:txBody>
                  <a:tcPr/>
                </a:tc>
                <a:tc>
                  <a:txBody>
                    <a:bodyPr/>
                    <a:lstStyle/>
                    <a:p>
                      <a:r>
                        <a:rPr lang="zh-CN" altLang="en-US" sz="1200" dirty="0" smtClean="0"/>
                        <a:t>电信</a:t>
                      </a:r>
                      <a:endParaRPr lang="zh-CN" altLang="en-US" sz="1200" dirty="0"/>
                    </a:p>
                  </a:txBody>
                  <a:tcPr/>
                </a:tc>
              </a:tr>
              <a:tr h="285645">
                <a:tc>
                  <a:txBody>
                    <a:bodyPr/>
                    <a:lstStyle/>
                    <a:p>
                      <a:r>
                        <a:rPr lang="en-US" altLang="zh-CN" sz="1200" dirty="0" smtClean="0"/>
                        <a:t>C03</a:t>
                      </a:r>
                      <a:endParaRPr lang="zh-CN" altLang="en-US" sz="1200" dirty="0"/>
                    </a:p>
                  </a:txBody>
                  <a:tcPr/>
                </a:tc>
                <a:tc>
                  <a:txBody>
                    <a:bodyPr/>
                    <a:lstStyle/>
                    <a:p>
                      <a:r>
                        <a:rPr lang="zh-CN" altLang="en-US" sz="1200" dirty="0" smtClean="0"/>
                        <a:t>自控</a:t>
                      </a:r>
                      <a:endParaRPr lang="zh-CN" altLang="en-US" sz="1200" dirty="0"/>
                    </a:p>
                  </a:txBody>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089595231"/>
              </p:ext>
            </p:extLst>
          </p:nvPr>
        </p:nvGraphicFramePr>
        <p:xfrm>
          <a:off x="4829065" y="3363838"/>
          <a:ext cx="2160240" cy="1219200"/>
        </p:xfrm>
        <a:graphic>
          <a:graphicData uri="http://schemas.openxmlformats.org/drawingml/2006/table">
            <a:tbl>
              <a:tblPr firstRow="1" bandRow="1">
                <a:tableStyleId>{8799B23B-EC83-4686-B30A-512413B5E67A}</a:tableStyleId>
              </a:tblPr>
              <a:tblGrid>
                <a:gridCol w="499773"/>
                <a:gridCol w="540060"/>
                <a:gridCol w="544343"/>
                <a:gridCol w="576064"/>
              </a:tblGrid>
              <a:tr h="291043">
                <a:tc>
                  <a:txBody>
                    <a:bodyPr/>
                    <a:lstStyle/>
                    <a:p>
                      <a:r>
                        <a:rPr lang="zh-CN" altLang="en-US" sz="1200" dirty="0" smtClean="0"/>
                        <a:t>工号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职称</a:t>
                      </a:r>
                      <a:endParaRPr lang="zh-CN" altLang="en-US" sz="1200" dirty="0"/>
                    </a:p>
                  </a:txBody>
                  <a:tcPr/>
                </a:tc>
                <a:tc>
                  <a:txBody>
                    <a:bodyPr/>
                    <a:lstStyle/>
                    <a:p>
                      <a:r>
                        <a:rPr lang="zh-CN" altLang="en-US" sz="1400" dirty="0" smtClean="0"/>
                        <a:t>学院</a:t>
                      </a:r>
                      <a:endParaRPr lang="zh-CN" altLang="en-US" sz="1400" dirty="0"/>
                    </a:p>
                  </a:txBody>
                  <a:tcPr/>
                </a:tc>
              </a:tr>
              <a:tr h="291043">
                <a:tc>
                  <a:txBody>
                    <a:bodyPr/>
                    <a:lstStyle/>
                    <a:p>
                      <a:r>
                        <a:rPr lang="en-US" altLang="zh-CN" sz="1200" dirty="0" smtClean="0"/>
                        <a:t>001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教授</a:t>
                      </a:r>
                      <a:endParaRPr lang="zh-CN" altLang="en-US" sz="1200" dirty="0"/>
                    </a:p>
                  </a:txBody>
                  <a:tcPr/>
                </a:tc>
                <a:tc>
                  <a:txBody>
                    <a:bodyPr/>
                    <a:lstStyle/>
                    <a:p>
                      <a:r>
                        <a:rPr lang="en-US" altLang="zh-CN" sz="1400" dirty="0" smtClean="0"/>
                        <a:t>A01</a:t>
                      </a:r>
                      <a:endParaRPr lang="zh-CN" altLang="en-US" sz="1400" dirty="0"/>
                    </a:p>
                  </a:txBody>
                  <a:tcPr/>
                </a:tc>
              </a:tr>
              <a:tr h="291043">
                <a:tc>
                  <a:txBody>
                    <a:bodyPr/>
                    <a:lstStyle/>
                    <a:p>
                      <a:r>
                        <a:rPr lang="en-US" altLang="zh-CN" sz="1200" dirty="0" smtClean="0"/>
                        <a:t>002</a:t>
                      </a:r>
                      <a:endParaRPr lang="zh-CN" altLang="en-US" sz="1200" dirty="0"/>
                    </a:p>
                  </a:txBody>
                  <a:tcPr/>
                </a:tc>
                <a:tc>
                  <a:txBody>
                    <a:bodyPr/>
                    <a:lstStyle/>
                    <a:p>
                      <a:r>
                        <a:rPr lang="zh-CN" altLang="en-US" sz="1200" dirty="0" smtClean="0"/>
                        <a:t>李四</a:t>
                      </a:r>
                      <a:endParaRPr lang="zh-CN" altLang="en-US" sz="1200" dirty="0"/>
                    </a:p>
                  </a:txBody>
                  <a:tcPr/>
                </a:tc>
                <a:tc>
                  <a:txBody>
                    <a:bodyPr/>
                    <a:lstStyle/>
                    <a:p>
                      <a:r>
                        <a:rPr lang="zh-CN" altLang="en-US" sz="1200" dirty="0" smtClean="0"/>
                        <a:t>教授</a:t>
                      </a:r>
                      <a:endParaRPr lang="zh-CN" altLang="en-US" sz="1200" dirty="0"/>
                    </a:p>
                  </a:txBody>
                  <a:tcPr/>
                </a:tc>
                <a:tc>
                  <a:txBody>
                    <a:bodyPr/>
                    <a:lstStyle/>
                    <a:p>
                      <a:r>
                        <a:rPr lang="en-US" altLang="zh-CN" sz="1400" dirty="0" smtClean="0"/>
                        <a:t>A01</a:t>
                      </a:r>
                      <a:endParaRPr lang="zh-CN" altLang="en-US" sz="1400" dirty="0"/>
                    </a:p>
                  </a:txBody>
                  <a:tcPr/>
                </a:tc>
              </a:tr>
              <a:tr h="291043">
                <a:tc>
                  <a:txBody>
                    <a:bodyPr/>
                    <a:lstStyle/>
                    <a:p>
                      <a:r>
                        <a:rPr lang="en-US" altLang="zh-CN" sz="1200" dirty="0" smtClean="0"/>
                        <a:t>003</a:t>
                      </a:r>
                      <a:endParaRPr lang="zh-CN" altLang="en-US" sz="1200" dirty="0"/>
                    </a:p>
                  </a:txBody>
                  <a:tcPr/>
                </a:tc>
                <a:tc>
                  <a:txBody>
                    <a:bodyPr/>
                    <a:lstStyle/>
                    <a:p>
                      <a:r>
                        <a:rPr lang="zh-CN" altLang="en-US" sz="1200" dirty="0" smtClean="0"/>
                        <a:t>王五</a:t>
                      </a:r>
                      <a:endParaRPr lang="zh-CN" altLang="en-US" sz="1200" dirty="0"/>
                    </a:p>
                  </a:txBody>
                  <a:tcPr/>
                </a:tc>
                <a:tc>
                  <a:txBody>
                    <a:bodyPr/>
                    <a:lstStyle/>
                    <a:p>
                      <a:r>
                        <a:rPr lang="zh-CN" altLang="en-US" sz="1200" dirty="0" smtClean="0"/>
                        <a:t>讲师</a:t>
                      </a:r>
                      <a:endParaRPr lang="zh-CN" altLang="en-US" sz="1200" dirty="0"/>
                    </a:p>
                  </a:txBody>
                  <a:tcPr/>
                </a:tc>
                <a:tc>
                  <a:txBody>
                    <a:bodyPr/>
                    <a:lstStyle/>
                    <a:p>
                      <a:r>
                        <a:rPr lang="en-US" altLang="zh-CN" sz="1400" dirty="0" smtClean="0"/>
                        <a:t>B02</a:t>
                      </a:r>
                      <a:endParaRPr lang="zh-CN" altLang="en-US" sz="1400" dirty="0"/>
                    </a:p>
                  </a:txBody>
                  <a:tcPr/>
                </a:tc>
              </a:tr>
            </a:tbl>
          </a:graphicData>
        </a:graphic>
      </p:graphicFrame>
      <p:sp>
        <p:nvSpPr>
          <p:cNvPr id="28" name="右箭头 27"/>
          <p:cNvSpPr/>
          <p:nvPr/>
        </p:nvSpPr>
        <p:spPr>
          <a:xfrm>
            <a:off x="4158320" y="2895786"/>
            <a:ext cx="698498" cy="360040"/>
          </a:xfrm>
          <a:prstGeom prst="rightArrow">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135832" y="195486"/>
            <a:ext cx="5256584"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关系</a:t>
            </a:r>
            <a:r>
              <a:rPr lang="zh-CN" altLang="en-US" sz="2800" b="1" dirty="0" smtClean="0">
                <a:latin typeface="微软雅黑" pitchFamily="34" charset="-122"/>
                <a:ea typeface="微软雅黑" pitchFamily="34" charset="-122"/>
              </a:rPr>
              <a:t>模型（</a:t>
            </a:r>
            <a:r>
              <a:rPr lang="en-US" altLang="zh-CN" sz="2800" b="1" dirty="0" smtClean="0">
                <a:latin typeface="微软雅黑" pitchFamily="34" charset="-122"/>
                <a:ea typeface="微软雅黑" pitchFamily="34" charset="-122"/>
              </a:rPr>
              <a:t>Relation model</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19" name="椭圆 18"/>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359092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val="2123614991"/>
              </p:ext>
            </p:extLst>
          </p:nvPr>
        </p:nvGraphicFramePr>
        <p:xfrm>
          <a:off x="7236296" y="3395874"/>
          <a:ext cx="1728192" cy="1105584"/>
        </p:xfrm>
        <a:graphic>
          <a:graphicData uri="http://schemas.openxmlformats.org/drawingml/2006/table">
            <a:tbl>
              <a:tblPr firstRow="1" bandRow="1">
                <a:tableStyleId>{8799B23B-EC83-4686-B30A-512413B5E67A}</a:tableStyleId>
              </a:tblPr>
              <a:tblGrid>
                <a:gridCol w="720080"/>
                <a:gridCol w="504056"/>
                <a:gridCol w="504056"/>
              </a:tblGrid>
              <a:tr h="276396">
                <a:tc>
                  <a:txBody>
                    <a:bodyPr/>
                    <a:lstStyle/>
                    <a:p>
                      <a:r>
                        <a:rPr lang="zh-CN" altLang="en-US" sz="1200" dirty="0" smtClean="0"/>
                        <a:t>学号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学院</a:t>
                      </a:r>
                      <a:endParaRPr lang="zh-CN" altLang="en-US" sz="1200" dirty="0"/>
                    </a:p>
                  </a:txBody>
                  <a:tcPr/>
                </a:tc>
              </a:tr>
              <a:tr h="276396">
                <a:tc>
                  <a:txBody>
                    <a:bodyPr/>
                    <a:lstStyle/>
                    <a:p>
                      <a:r>
                        <a:rPr lang="en-US" altLang="zh-CN" sz="1200" dirty="0" smtClean="0"/>
                        <a:t>201501</a:t>
                      </a:r>
                      <a:endParaRPr lang="zh-CN" altLang="en-US" sz="1200" dirty="0"/>
                    </a:p>
                  </a:txBody>
                  <a:tcPr/>
                </a:tc>
                <a:tc>
                  <a:txBody>
                    <a:bodyPr/>
                    <a:lstStyle/>
                    <a:p>
                      <a:r>
                        <a:rPr lang="zh-CN" altLang="en-US" sz="1200" dirty="0" smtClean="0"/>
                        <a:t>赵四</a:t>
                      </a:r>
                      <a:endParaRPr lang="zh-CN" altLang="en-US" sz="1200" dirty="0"/>
                    </a:p>
                  </a:txBody>
                  <a:tcPr/>
                </a:tc>
                <a:tc>
                  <a:txBody>
                    <a:bodyPr/>
                    <a:lstStyle/>
                    <a:p>
                      <a:r>
                        <a:rPr lang="en-US" altLang="zh-CN" sz="1200" dirty="0" smtClean="0"/>
                        <a:t>A01</a:t>
                      </a:r>
                      <a:endParaRPr lang="zh-CN" altLang="en-US" sz="1200" dirty="0"/>
                    </a:p>
                  </a:txBody>
                  <a:tcPr/>
                </a:tc>
              </a:tr>
              <a:tr h="276396">
                <a:tc>
                  <a:txBody>
                    <a:bodyPr/>
                    <a:lstStyle/>
                    <a:p>
                      <a:r>
                        <a:rPr lang="en-US" altLang="zh-CN" sz="1200" dirty="0" smtClean="0"/>
                        <a:t>201502</a:t>
                      </a:r>
                      <a:endParaRPr lang="zh-CN" altLang="en-US" sz="1200" dirty="0"/>
                    </a:p>
                  </a:txBody>
                  <a:tcPr/>
                </a:tc>
                <a:tc>
                  <a:txBody>
                    <a:bodyPr/>
                    <a:lstStyle/>
                    <a:p>
                      <a:r>
                        <a:rPr lang="zh-CN" altLang="en-US" sz="1200" dirty="0" smtClean="0"/>
                        <a:t>刘能</a:t>
                      </a:r>
                      <a:endParaRPr lang="zh-CN" altLang="en-US" sz="1200" dirty="0"/>
                    </a:p>
                  </a:txBody>
                  <a:tcPr/>
                </a:tc>
                <a:tc>
                  <a:txBody>
                    <a:bodyPr/>
                    <a:lstStyle/>
                    <a:p>
                      <a:r>
                        <a:rPr lang="en-US" altLang="zh-CN" sz="1200" dirty="0" smtClean="0"/>
                        <a:t>B02</a:t>
                      </a:r>
                      <a:endParaRPr lang="zh-CN" altLang="en-US" sz="1200" dirty="0"/>
                    </a:p>
                  </a:txBody>
                  <a:tcPr/>
                </a:tc>
              </a:tr>
              <a:tr h="276396">
                <a:tc>
                  <a:txBody>
                    <a:bodyPr/>
                    <a:lstStyle/>
                    <a:p>
                      <a:r>
                        <a:rPr lang="en-US" altLang="zh-CN" sz="1200" dirty="0" smtClean="0"/>
                        <a:t>201503</a:t>
                      </a:r>
                      <a:endParaRPr lang="zh-CN" altLang="en-US" sz="1200" dirty="0"/>
                    </a:p>
                  </a:txBody>
                  <a:tcPr/>
                </a:tc>
                <a:tc>
                  <a:txBody>
                    <a:bodyPr/>
                    <a:lstStyle/>
                    <a:p>
                      <a:r>
                        <a:rPr lang="zh-CN" altLang="en-US" sz="1200" dirty="0" smtClean="0"/>
                        <a:t>钱五</a:t>
                      </a:r>
                      <a:endParaRPr lang="zh-CN" altLang="en-US" sz="1200" dirty="0"/>
                    </a:p>
                  </a:txBody>
                  <a:tcPr/>
                </a:tc>
                <a:tc>
                  <a:txBody>
                    <a:bodyPr/>
                    <a:lstStyle/>
                    <a:p>
                      <a:r>
                        <a:rPr lang="en-US" altLang="zh-CN" sz="1200" dirty="0" smtClean="0"/>
                        <a:t>C03</a:t>
                      </a:r>
                      <a:endParaRPr lang="zh-CN" altLang="en-US" sz="1200" dirty="0"/>
                    </a:p>
                  </a:txBody>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468085097"/>
              </p:ext>
            </p:extLst>
          </p:nvPr>
        </p:nvGraphicFramePr>
        <p:xfrm>
          <a:off x="6156176" y="1499046"/>
          <a:ext cx="1440160" cy="1142580"/>
        </p:xfrm>
        <a:graphic>
          <a:graphicData uri="http://schemas.openxmlformats.org/drawingml/2006/table">
            <a:tbl>
              <a:tblPr firstRow="1" bandRow="1">
                <a:tableStyleId>{8799B23B-EC83-4686-B30A-512413B5E67A}</a:tableStyleId>
              </a:tblPr>
              <a:tblGrid>
                <a:gridCol w="720080"/>
                <a:gridCol w="720080"/>
              </a:tblGrid>
              <a:tr h="285645">
                <a:tc>
                  <a:txBody>
                    <a:bodyPr/>
                    <a:lstStyle/>
                    <a:p>
                      <a:r>
                        <a:rPr lang="zh-CN" altLang="en-US" sz="1200" dirty="0" smtClean="0"/>
                        <a:t>学院号</a:t>
                      </a:r>
                      <a:endParaRPr lang="zh-CN" altLang="en-US" sz="1200" dirty="0"/>
                    </a:p>
                  </a:txBody>
                  <a:tcPr/>
                </a:tc>
                <a:tc>
                  <a:txBody>
                    <a:bodyPr/>
                    <a:lstStyle/>
                    <a:p>
                      <a:r>
                        <a:rPr lang="zh-CN" altLang="en-US" sz="1200" dirty="0" smtClean="0"/>
                        <a:t>学院名</a:t>
                      </a:r>
                      <a:endParaRPr lang="zh-CN" altLang="en-US" sz="1200" dirty="0"/>
                    </a:p>
                  </a:txBody>
                  <a:tcPr/>
                </a:tc>
              </a:tr>
              <a:tr h="285645">
                <a:tc>
                  <a:txBody>
                    <a:bodyPr/>
                    <a:lstStyle/>
                    <a:p>
                      <a:r>
                        <a:rPr lang="en-US" altLang="zh-CN" sz="1200" dirty="0" smtClean="0"/>
                        <a:t>A01</a:t>
                      </a:r>
                      <a:endParaRPr lang="zh-CN" altLang="en-US" sz="1200" dirty="0"/>
                    </a:p>
                  </a:txBody>
                  <a:tcPr/>
                </a:tc>
                <a:tc>
                  <a:txBody>
                    <a:bodyPr/>
                    <a:lstStyle/>
                    <a:p>
                      <a:r>
                        <a:rPr lang="zh-CN" altLang="en-US" sz="1200" dirty="0" smtClean="0"/>
                        <a:t>数学</a:t>
                      </a:r>
                      <a:endParaRPr lang="zh-CN" altLang="en-US" sz="1200" dirty="0"/>
                    </a:p>
                  </a:txBody>
                  <a:tcPr/>
                </a:tc>
              </a:tr>
              <a:tr h="285645">
                <a:tc>
                  <a:txBody>
                    <a:bodyPr/>
                    <a:lstStyle/>
                    <a:p>
                      <a:r>
                        <a:rPr lang="en-US" altLang="zh-CN" sz="1200" dirty="0" smtClean="0"/>
                        <a:t>B02</a:t>
                      </a:r>
                      <a:endParaRPr lang="zh-CN" altLang="en-US" sz="1200" dirty="0"/>
                    </a:p>
                  </a:txBody>
                  <a:tcPr/>
                </a:tc>
                <a:tc>
                  <a:txBody>
                    <a:bodyPr/>
                    <a:lstStyle/>
                    <a:p>
                      <a:r>
                        <a:rPr lang="zh-CN" altLang="en-US" sz="1200" dirty="0" smtClean="0"/>
                        <a:t>电信</a:t>
                      </a:r>
                      <a:endParaRPr lang="zh-CN" altLang="en-US" sz="1200" dirty="0"/>
                    </a:p>
                  </a:txBody>
                  <a:tcPr/>
                </a:tc>
              </a:tr>
              <a:tr h="285645">
                <a:tc>
                  <a:txBody>
                    <a:bodyPr/>
                    <a:lstStyle/>
                    <a:p>
                      <a:r>
                        <a:rPr lang="en-US" altLang="zh-CN" sz="1200" dirty="0" smtClean="0"/>
                        <a:t>C03</a:t>
                      </a:r>
                      <a:endParaRPr lang="zh-CN" altLang="en-US" sz="1200" dirty="0"/>
                    </a:p>
                  </a:txBody>
                  <a:tcPr/>
                </a:tc>
                <a:tc>
                  <a:txBody>
                    <a:bodyPr/>
                    <a:lstStyle/>
                    <a:p>
                      <a:r>
                        <a:rPr lang="zh-CN" altLang="en-US" sz="1200" dirty="0" smtClean="0"/>
                        <a:t>自控</a:t>
                      </a:r>
                      <a:endParaRPr lang="zh-CN" altLang="en-US" sz="1200" dirty="0"/>
                    </a:p>
                  </a:txBody>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3893680435"/>
              </p:ext>
            </p:extLst>
          </p:nvPr>
        </p:nvGraphicFramePr>
        <p:xfrm>
          <a:off x="4829065" y="3363838"/>
          <a:ext cx="2160240" cy="1219200"/>
        </p:xfrm>
        <a:graphic>
          <a:graphicData uri="http://schemas.openxmlformats.org/drawingml/2006/table">
            <a:tbl>
              <a:tblPr firstRow="1" bandRow="1">
                <a:tableStyleId>{8799B23B-EC83-4686-B30A-512413B5E67A}</a:tableStyleId>
              </a:tblPr>
              <a:tblGrid>
                <a:gridCol w="499773"/>
                <a:gridCol w="540060"/>
                <a:gridCol w="544343"/>
                <a:gridCol w="576064"/>
              </a:tblGrid>
              <a:tr h="291043">
                <a:tc>
                  <a:txBody>
                    <a:bodyPr/>
                    <a:lstStyle/>
                    <a:p>
                      <a:r>
                        <a:rPr lang="zh-CN" altLang="en-US" sz="1200" dirty="0" smtClean="0"/>
                        <a:t>工号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职称</a:t>
                      </a:r>
                      <a:endParaRPr lang="zh-CN" altLang="en-US" sz="1200" dirty="0"/>
                    </a:p>
                  </a:txBody>
                  <a:tcPr/>
                </a:tc>
                <a:tc>
                  <a:txBody>
                    <a:bodyPr/>
                    <a:lstStyle/>
                    <a:p>
                      <a:r>
                        <a:rPr lang="zh-CN" altLang="en-US" sz="1400" dirty="0" smtClean="0"/>
                        <a:t>学院</a:t>
                      </a:r>
                      <a:endParaRPr lang="zh-CN" altLang="en-US" sz="1400" dirty="0"/>
                    </a:p>
                  </a:txBody>
                  <a:tcPr/>
                </a:tc>
              </a:tr>
              <a:tr h="291043">
                <a:tc>
                  <a:txBody>
                    <a:bodyPr/>
                    <a:lstStyle/>
                    <a:p>
                      <a:r>
                        <a:rPr lang="en-US" altLang="zh-CN" sz="1200" dirty="0" smtClean="0"/>
                        <a:t>001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教授</a:t>
                      </a:r>
                      <a:endParaRPr lang="zh-CN" altLang="en-US" sz="1200" dirty="0"/>
                    </a:p>
                  </a:txBody>
                  <a:tcPr/>
                </a:tc>
                <a:tc>
                  <a:txBody>
                    <a:bodyPr/>
                    <a:lstStyle/>
                    <a:p>
                      <a:r>
                        <a:rPr lang="en-US" altLang="zh-CN" sz="1400" dirty="0" smtClean="0"/>
                        <a:t>A01</a:t>
                      </a:r>
                      <a:endParaRPr lang="zh-CN" altLang="en-US" sz="1400" dirty="0"/>
                    </a:p>
                  </a:txBody>
                  <a:tcPr/>
                </a:tc>
              </a:tr>
              <a:tr h="291043">
                <a:tc>
                  <a:txBody>
                    <a:bodyPr/>
                    <a:lstStyle/>
                    <a:p>
                      <a:r>
                        <a:rPr lang="en-US" altLang="zh-CN" sz="1200" dirty="0" smtClean="0"/>
                        <a:t>002</a:t>
                      </a:r>
                      <a:endParaRPr lang="zh-CN" altLang="en-US" sz="1200" dirty="0"/>
                    </a:p>
                  </a:txBody>
                  <a:tcPr/>
                </a:tc>
                <a:tc>
                  <a:txBody>
                    <a:bodyPr/>
                    <a:lstStyle/>
                    <a:p>
                      <a:r>
                        <a:rPr lang="zh-CN" altLang="en-US" sz="1200" dirty="0" smtClean="0"/>
                        <a:t>李四</a:t>
                      </a:r>
                      <a:endParaRPr lang="zh-CN" altLang="en-US" sz="1200" dirty="0"/>
                    </a:p>
                  </a:txBody>
                  <a:tcPr/>
                </a:tc>
                <a:tc>
                  <a:txBody>
                    <a:bodyPr/>
                    <a:lstStyle/>
                    <a:p>
                      <a:r>
                        <a:rPr lang="zh-CN" altLang="en-US" sz="1200" dirty="0" smtClean="0"/>
                        <a:t>教授</a:t>
                      </a:r>
                      <a:endParaRPr lang="zh-CN" altLang="en-US" sz="1200" dirty="0"/>
                    </a:p>
                  </a:txBody>
                  <a:tcPr/>
                </a:tc>
                <a:tc>
                  <a:txBody>
                    <a:bodyPr/>
                    <a:lstStyle/>
                    <a:p>
                      <a:r>
                        <a:rPr lang="en-US" altLang="zh-CN" sz="1400" dirty="0" smtClean="0"/>
                        <a:t>A01</a:t>
                      </a:r>
                      <a:endParaRPr lang="zh-CN" altLang="en-US" sz="1400" dirty="0"/>
                    </a:p>
                  </a:txBody>
                  <a:tcPr/>
                </a:tc>
              </a:tr>
              <a:tr h="291043">
                <a:tc>
                  <a:txBody>
                    <a:bodyPr/>
                    <a:lstStyle/>
                    <a:p>
                      <a:r>
                        <a:rPr lang="en-US" altLang="zh-CN" sz="1200" dirty="0" smtClean="0"/>
                        <a:t>003</a:t>
                      </a:r>
                      <a:endParaRPr lang="zh-CN" altLang="en-US" sz="1200" dirty="0"/>
                    </a:p>
                  </a:txBody>
                  <a:tcPr/>
                </a:tc>
                <a:tc>
                  <a:txBody>
                    <a:bodyPr/>
                    <a:lstStyle/>
                    <a:p>
                      <a:r>
                        <a:rPr lang="zh-CN" altLang="en-US" sz="1200" dirty="0" smtClean="0"/>
                        <a:t>王五</a:t>
                      </a:r>
                      <a:endParaRPr lang="zh-CN" altLang="en-US" sz="1200" dirty="0"/>
                    </a:p>
                  </a:txBody>
                  <a:tcPr/>
                </a:tc>
                <a:tc>
                  <a:txBody>
                    <a:bodyPr/>
                    <a:lstStyle/>
                    <a:p>
                      <a:r>
                        <a:rPr lang="zh-CN" altLang="en-US" sz="1200" dirty="0" smtClean="0"/>
                        <a:t>讲师</a:t>
                      </a:r>
                      <a:endParaRPr lang="zh-CN" altLang="en-US" sz="1200" dirty="0"/>
                    </a:p>
                  </a:txBody>
                  <a:tcPr/>
                </a:tc>
                <a:tc>
                  <a:txBody>
                    <a:bodyPr/>
                    <a:lstStyle/>
                    <a:p>
                      <a:r>
                        <a:rPr lang="en-US" altLang="zh-CN" sz="1400" dirty="0" smtClean="0"/>
                        <a:t>B02</a:t>
                      </a:r>
                      <a:endParaRPr lang="zh-CN" altLang="en-US" sz="1400" dirty="0"/>
                    </a:p>
                  </a:txBody>
                  <a:tcPr/>
                </a:tc>
              </a:tr>
            </a:tbl>
          </a:graphicData>
        </a:graphic>
      </p:graphicFrame>
      <p:sp>
        <p:nvSpPr>
          <p:cNvPr id="7" name="TextBox 6"/>
          <p:cNvSpPr txBox="1"/>
          <p:nvPr/>
        </p:nvSpPr>
        <p:spPr>
          <a:xfrm>
            <a:off x="1135832" y="195486"/>
            <a:ext cx="5256584"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关系</a:t>
            </a:r>
            <a:r>
              <a:rPr lang="zh-CN" altLang="en-US" sz="2800" b="1" dirty="0" smtClean="0">
                <a:latin typeface="微软雅黑" pitchFamily="34" charset="-122"/>
                <a:ea typeface="微软雅黑" pitchFamily="34" charset="-122"/>
              </a:rPr>
              <a:t>模型（</a:t>
            </a:r>
            <a:r>
              <a:rPr lang="en-US" altLang="zh-CN" sz="2800" b="1" dirty="0" smtClean="0">
                <a:latin typeface="微软雅黑" pitchFamily="34" charset="-122"/>
                <a:ea typeface="微软雅黑" pitchFamily="34" charset="-122"/>
              </a:rPr>
              <a:t>Relation model</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8" name="椭圆 7"/>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402867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val="4126495689"/>
              </p:ext>
            </p:extLst>
          </p:nvPr>
        </p:nvGraphicFramePr>
        <p:xfrm>
          <a:off x="7236296" y="3395874"/>
          <a:ext cx="1800201" cy="1105584"/>
        </p:xfrm>
        <a:graphic>
          <a:graphicData uri="http://schemas.openxmlformats.org/drawingml/2006/table">
            <a:tbl>
              <a:tblPr firstRow="1" bandRow="1">
                <a:tableStyleId>{8799B23B-EC83-4686-B30A-512413B5E67A}</a:tableStyleId>
              </a:tblPr>
              <a:tblGrid>
                <a:gridCol w="733415"/>
                <a:gridCol w="533393"/>
                <a:gridCol w="533393"/>
              </a:tblGrid>
              <a:tr h="276396">
                <a:tc>
                  <a:txBody>
                    <a:bodyPr/>
                    <a:lstStyle/>
                    <a:p>
                      <a:r>
                        <a:rPr lang="zh-CN" altLang="en-US" sz="1200" dirty="0" smtClean="0"/>
                        <a:t>学号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学院</a:t>
                      </a:r>
                      <a:endParaRPr lang="zh-CN" altLang="en-US" sz="1200" dirty="0"/>
                    </a:p>
                  </a:txBody>
                  <a:tcPr/>
                </a:tc>
              </a:tr>
              <a:tr h="276396">
                <a:tc>
                  <a:txBody>
                    <a:bodyPr/>
                    <a:lstStyle/>
                    <a:p>
                      <a:r>
                        <a:rPr lang="en-US" altLang="zh-CN" sz="1200" dirty="0" smtClean="0"/>
                        <a:t>201501</a:t>
                      </a:r>
                      <a:endParaRPr lang="zh-CN" altLang="en-US" sz="1200" dirty="0"/>
                    </a:p>
                  </a:txBody>
                  <a:tcPr/>
                </a:tc>
                <a:tc>
                  <a:txBody>
                    <a:bodyPr/>
                    <a:lstStyle/>
                    <a:p>
                      <a:r>
                        <a:rPr lang="zh-CN" altLang="en-US" sz="1200" dirty="0" smtClean="0"/>
                        <a:t>赵四</a:t>
                      </a:r>
                      <a:endParaRPr lang="zh-CN" altLang="en-US" sz="1200" dirty="0"/>
                    </a:p>
                  </a:txBody>
                  <a:tcPr/>
                </a:tc>
                <a:tc>
                  <a:txBody>
                    <a:bodyPr/>
                    <a:lstStyle/>
                    <a:p>
                      <a:r>
                        <a:rPr lang="en-US" altLang="zh-CN" sz="1200" dirty="0" smtClean="0"/>
                        <a:t>A01</a:t>
                      </a:r>
                      <a:endParaRPr lang="zh-CN" altLang="en-US" sz="1200" dirty="0"/>
                    </a:p>
                  </a:txBody>
                  <a:tcPr/>
                </a:tc>
              </a:tr>
              <a:tr h="276396">
                <a:tc>
                  <a:txBody>
                    <a:bodyPr/>
                    <a:lstStyle/>
                    <a:p>
                      <a:r>
                        <a:rPr lang="en-US" altLang="zh-CN" sz="1200" dirty="0" smtClean="0"/>
                        <a:t>201502</a:t>
                      </a:r>
                      <a:endParaRPr lang="zh-CN" altLang="en-US" sz="1200" dirty="0"/>
                    </a:p>
                  </a:txBody>
                  <a:tcPr/>
                </a:tc>
                <a:tc>
                  <a:txBody>
                    <a:bodyPr/>
                    <a:lstStyle/>
                    <a:p>
                      <a:r>
                        <a:rPr lang="zh-CN" altLang="en-US" sz="1200" dirty="0" smtClean="0"/>
                        <a:t>刘能</a:t>
                      </a:r>
                      <a:endParaRPr lang="zh-CN" altLang="en-US" sz="1200" dirty="0"/>
                    </a:p>
                  </a:txBody>
                  <a:tcPr/>
                </a:tc>
                <a:tc>
                  <a:txBody>
                    <a:bodyPr/>
                    <a:lstStyle/>
                    <a:p>
                      <a:r>
                        <a:rPr lang="en-US" altLang="zh-CN" sz="1200" dirty="0" smtClean="0"/>
                        <a:t>B02</a:t>
                      </a:r>
                      <a:endParaRPr lang="zh-CN" altLang="en-US" sz="1200" dirty="0"/>
                    </a:p>
                  </a:txBody>
                  <a:tcPr/>
                </a:tc>
              </a:tr>
              <a:tr h="276396">
                <a:tc>
                  <a:txBody>
                    <a:bodyPr/>
                    <a:lstStyle/>
                    <a:p>
                      <a:r>
                        <a:rPr lang="en-US" altLang="zh-CN" sz="1200" dirty="0" smtClean="0"/>
                        <a:t>201503</a:t>
                      </a:r>
                      <a:endParaRPr lang="zh-CN" altLang="en-US" sz="1200" dirty="0"/>
                    </a:p>
                  </a:txBody>
                  <a:tcPr/>
                </a:tc>
                <a:tc>
                  <a:txBody>
                    <a:bodyPr/>
                    <a:lstStyle/>
                    <a:p>
                      <a:r>
                        <a:rPr lang="zh-CN" altLang="en-US" sz="1200" dirty="0" smtClean="0"/>
                        <a:t>钱五</a:t>
                      </a:r>
                      <a:endParaRPr lang="zh-CN" altLang="en-US" sz="1200" dirty="0"/>
                    </a:p>
                  </a:txBody>
                  <a:tcPr/>
                </a:tc>
                <a:tc>
                  <a:txBody>
                    <a:bodyPr/>
                    <a:lstStyle/>
                    <a:p>
                      <a:r>
                        <a:rPr lang="en-US" altLang="zh-CN" sz="1200" dirty="0" smtClean="0"/>
                        <a:t>C03</a:t>
                      </a:r>
                      <a:endParaRPr lang="zh-CN" altLang="en-US" sz="1200" dirty="0"/>
                    </a:p>
                  </a:txBody>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1611406107"/>
              </p:ext>
            </p:extLst>
          </p:nvPr>
        </p:nvGraphicFramePr>
        <p:xfrm>
          <a:off x="6156176" y="1499046"/>
          <a:ext cx="1440160" cy="1142580"/>
        </p:xfrm>
        <a:graphic>
          <a:graphicData uri="http://schemas.openxmlformats.org/drawingml/2006/table">
            <a:tbl>
              <a:tblPr firstRow="1" bandRow="1">
                <a:tableStyleId>{8799B23B-EC83-4686-B30A-512413B5E67A}</a:tableStyleId>
              </a:tblPr>
              <a:tblGrid>
                <a:gridCol w="720080"/>
                <a:gridCol w="720080"/>
              </a:tblGrid>
              <a:tr h="285645">
                <a:tc>
                  <a:txBody>
                    <a:bodyPr/>
                    <a:lstStyle/>
                    <a:p>
                      <a:r>
                        <a:rPr lang="zh-CN" altLang="en-US" sz="1200" dirty="0" smtClean="0"/>
                        <a:t>学院号</a:t>
                      </a:r>
                      <a:endParaRPr lang="zh-CN" altLang="en-US" sz="1200" dirty="0"/>
                    </a:p>
                  </a:txBody>
                  <a:tcPr/>
                </a:tc>
                <a:tc>
                  <a:txBody>
                    <a:bodyPr/>
                    <a:lstStyle/>
                    <a:p>
                      <a:r>
                        <a:rPr lang="zh-CN" altLang="en-US" sz="1200" dirty="0" smtClean="0"/>
                        <a:t>学院名</a:t>
                      </a:r>
                      <a:endParaRPr lang="zh-CN" altLang="en-US" sz="1200" dirty="0"/>
                    </a:p>
                  </a:txBody>
                  <a:tcPr/>
                </a:tc>
              </a:tr>
              <a:tr h="285645">
                <a:tc>
                  <a:txBody>
                    <a:bodyPr/>
                    <a:lstStyle/>
                    <a:p>
                      <a:r>
                        <a:rPr lang="en-US" altLang="zh-CN" sz="1200" dirty="0" smtClean="0"/>
                        <a:t>A01</a:t>
                      </a:r>
                      <a:endParaRPr lang="zh-CN" altLang="en-US" sz="1200" dirty="0"/>
                    </a:p>
                  </a:txBody>
                  <a:tcPr/>
                </a:tc>
                <a:tc>
                  <a:txBody>
                    <a:bodyPr/>
                    <a:lstStyle/>
                    <a:p>
                      <a:r>
                        <a:rPr lang="zh-CN" altLang="en-US" sz="1200" dirty="0" smtClean="0"/>
                        <a:t>数学</a:t>
                      </a:r>
                      <a:endParaRPr lang="zh-CN" altLang="en-US" sz="1200" dirty="0"/>
                    </a:p>
                  </a:txBody>
                  <a:tcPr/>
                </a:tc>
              </a:tr>
              <a:tr h="285645">
                <a:tc>
                  <a:txBody>
                    <a:bodyPr/>
                    <a:lstStyle/>
                    <a:p>
                      <a:r>
                        <a:rPr lang="en-US" altLang="zh-CN" sz="1200" dirty="0" smtClean="0"/>
                        <a:t>B02</a:t>
                      </a:r>
                      <a:endParaRPr lang="zh-CN" altLang="en-US" sz="1200" dirty="0"/>
                    </a:p>
                  </a:txBody>
                  <a:tcPr/>
                </a:tc>
                <a:tc>
                  <a:txBody>
                    <a:bodyPr/>
                    <a:lstStyle/>
                    <a:p>
                      <a:r>
                        <a:rPr lang="zh-CN" altLang="en-US" sz="1200" dirty="0" smtClean="0"/>
                        <a:t>电信</a:t>
                      </a:r>
                      <a:endParaRPr lang="zh-CN" altLang="en-US" sz="1200" dirty="0"/>
                    </a:p>
                  </a:txBody>
                  <a:tcPr/>
                </a:tc>
              </a:tr>
              <a:tr h="285645">
                <a:tc>
                  <a:txBody>
                    <a:bodyPr/>
                    <a:lstStyle/>
                    <a:p>
                      <a:r>
                        <a:rPr lang="en-US" altLang="zh-CN" sz="1200" dirty="0" smtClean="0"/>
                        <a:t>C03</a:t>
                      </a:r>
                      <a:endParaRPr lang="zh-CN" altLang="en-US" sz="1200" dirty="0"/>
                    </a:p>
                  </a:txBody>
                  <a:tcPr/>
                </a:tc>
                <a:tc>
                  <a:txBody>
                    <a:bodyPr/>
                    <a:lstStyle/>
                    <a:p>
                      <a:r>
                        <a:rPr lang="zh-CN" altLang="en-US" sz="1200" dirty="0" smtClean="0"/>
                        <a:t>自控</a:t>
                      </a:r>
                      <a:endParaRPr lang="zh-CN" altLang="en-US" sz="1200" dirty="0"/>
                    </a:p>
                  </a:txBody>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2959562616"/>
              </p:ext>
            </p:extLst>
          </p:nvPr>
        </p:nvGraphicFramePr>
        <p:xfrm>
          <a:off x="4829065" y="3363838"/>
          <a:ext cx="2160240" cy="1219200"/>
        </p:xfrm>
        <a:graphic>
          <a:graphicData uri="http://schemas.openxmlformats.org/drawingml/2006/table">
            <a:tbl>
              <a:tblPr firstRow="1" bandRow="1">
                <a:tableStyleId>{8799B23B-EC83-4686-B30A-512413B5E67A}</a:tableStyleId>
              </a:tblPr>
              <a:tblGrid>
                <a:gridCol w="499773"/>
                <a:gridCol w="540060"/>
                <a:gridCol w="544343"/>
                <a:gridCol w="576064"/>
              </a:tblGrid>
              <a:tr h="291043">
                <a:tc>
                  <a:txBody>
                    <a:bodyPr/>
                    <a:lstStyle/>
                    <a:p>
                      <a:r>
                        <a:rPr lang="zh-CN" altLang="en-US" sz="1200" dirty="0" smtClean="0"/>
                        <a:t>工号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职称</a:t>
                      </a:r>
                      <a:endParaRPr lang="zh-CN" altLang="en-US" sz="1200" dirty="0"/>
                    </a:p>
                  </a:txBody>
                  <a:tcPr/>
                </a:tc>
                <a:tc>
                  <a:txBody>
                    <a:bodyPr/>
                    <a:lstStyle/>
                    <a:p>
                      <a:r>
                        <a:rPr lang="zh-CN" altLang="en-US" sz="1400" dirty="0" smtClean="0"/>
                        <a:t>学院</a:t>
                      </a:r>
                      <a:endParaRPr lang="zh-CN" altLang="en-US" sz="1400" dirty="0"/>
                    </a:p>
                  </a:txBody>
                  <a:tcPr/>
                </a:tc>
              </a:tr>
              <a:tr h="291043">
                <a:tc>
                  <a:txBody>
                    <a:bodyPr/>
                    <a:lstStyle/>
                    <a:p>
                      <a:r>
                        <a:rPr lang="en-US" altLang="zh-CN" sz="1200" dirty="0" smtClean="0"/>
                        <a:t>001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教授</a:t>
                      </a:r>
                      <a:endParaRPr lang="zh-CN" altLang="en-US" sz="1200" dirty="0"/>
                    </a:p>
                  </a:txBody>
                  <a:tcPr/>
                </a:tc>
                <a:tc>
                  <a:txBody>
                    <a:bodyPr/>
                    <a:lstStyle/>
                    <a:p>
                      <a:r>
                        <a:rPr lang="en-US" altLang="zh-CN" sz="1400" dirty="0" smtClean="0"/>
                        <a:t>A01</a:t>
                      </a:r>
                      <a:endParaRPr lang="zh-CN" altLang="en-US" sz="1400" dirty="0"/>
                    </a:p>
                  </a:txBody>
                  <a:tcPr/>
                </a:tc>
              </a:tr>
              <a:tr h="291043">
                <a:tc>
                  <a:txBody>
                    <a:bodyPr/>
                    <a:lstStyle/>
                    <a:p>
                      <a:r>
                        <a:rPr lang="en-US" altLang="zh-CN" sz="1200" dirty="0" smtClean="0"/>
                        <a:t>002</a:t>
                      </a:r>
                      <a:endParaRPr lang="zh-CN" altLang="en-US" sz="1200" dirty="0"/>
                    </a:p>
                  </a:txBody>
                  <a:tcPr/>
                </a:tc>
                <a:tc>
                  <a:txBody>
                    <a:bodyPr/>
                    <a:lstStyle/>
                    <a:p>
                      <a:r>
                        <a:rPr lang="zh-CN" altLang="en-US" sz="1200" dirty="0" smtClean="0"/>
                        <a:t>李四</a:t>
                      </a:r>
                      <a:endParaRPr lang="zh-CN" altLang="en-US" sz="1200" dirty="0"/>
                    </a:p>
                  </a:txBody>
                  <a:tcPr/>
                </a:tc>
                <a:tc>
                  <a:txBody>
                    <a:bodyPr/>
                    <a:lstStyle/>
                    <a:p>
                      <a:r>
                        <a:rPr lang="zh-CN" altLang="en-US" sz="1200" dirty="0" smtClean="0"/>
                        <a:t>教授</a:t>
                      </a:r>
                      <a:endParaRPr lang="zh-CN" altLang="en-US" sz="1200" dirty="0"/>
                    </a:p>
                  </a:txBody>
                  <a:tcPr/>
                </a:tc>
                <a:tc>
                  <a:txBody>
                    <a:bodyPr/>
                    <a:lstStyle/>
                    <a:p>
                      <a:r>
                        <a:rPr lang="en-US" altLang="zh-CN" sz="1400" dirty="0" smtClean="0"/>
                        <a:t>A01</a:t>
                      </a:r>
                      <a:endParaRPr lang="zh-CN" altLang="en-US" sz="1400" dirty="0"/>
                    </a:p>
                  </a:txBody>
                  <a:tcPr/>
                </a:tc>
              </a:tr>
              <a:tr h="291043">
                <a:tc>
                  <a:txBody>
                    <a:bodyPr/>
                    <a:lstStyle/>
                    <a:p>
                      <a:r>
                        <a:rPr lang="en-US" altLang="zh-CN" sz="1200" dirty="0" smtClean="0"/>
                        <a:t>003</a:t>
                      </a:r>
                      <a:endParaRPr lang="zh-CN" altLang="en-US" sz="1200" dirty="0"/>
                    </a:p>
                  </a:txBody>
                  <a:tcPr/>
                </a:tc>
                <a:tc>
                  <a:txBody>
                    <a:bodyPr/>
                    <a:lstStyle/>
                    <a:p>
                      <a:r>
                        <a:rPr lang="zh-CN" altLang="en-US" sz="1200" dirty="0" smtClean="0"/>
                        <a:t>王五</a:t>
                      </a:r>
                      <a:endParaRPr lang="zh-CN" altLang="en-US" sz="1200" dirty="0"/>
                    </a:p>
                  </a:txBody>
                  <a:tcPr/>
                </a:tc>
                <a:tc>
                  <a:txBody>
                    <a:bodyPr/>
                    <a:lstStyle/>
                    <a:p>
                      <a:r>
                        <a:rPr lang="zh-CN" altLang="en-US" sz="1200" dirty="0" smtClean="0"/>
                        <a:t>讲师</a:t>
                      </a:r>
                      <a:endParaRPr lang="zh-CN" altLang="en-US" sz="1200" dirty="0"/>
                    </a:p>
                  </a:txBody>
                  <a:tcPr/>
                </a:tc>
                <a:tc>
                  <a:txBody>
                    <a:bodyPr/>
                    <a:lstStyle/>
                    <a:p>
                      <a:r>
                        <a:rPr lang="en-US" altLang="zh-CN" sz="1400" dirty="0" smtClean="0"/>
                        <a:t>B02</a:t>
                      </a:r>
                      <a:endParaRPr lang="zh-CN" altLang="en-US" sz="1400" dirty="0"/>
                    </a:p>
                  </a:txBody>
                  <a:tcPr/>
                </a:tc>
              </a:tr>
            </a:tbl>
          </a:graphicData>
        </a:graphic>
      </p:graphicFrame>
      <p:sp>
        <p:nvSpPr>
          <p:cNvPr id="2" name="流程图: 磁盘 1"/>
          <p:cNvSpPr/>
          <p:nvPr/>
        </p:nvSpPr>
        <p:spPr>
          <a:xfrm>
            <a:off x="1152429" y="1995686"/>
            <a:ext cx="3024336" cy="244827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123728" y="3219822"/>
            <a:ext cx="864096" cy="461665"/>
          </a:xfrm>
          <a:prstGeom prst="rect">
            <a:avLst/>
          </a:prstGeom>
          <a:noFill/>
        </p:spPr>
        <p:txBody>
          <a:bodyPr wrap="square" rtlCol="0">
            <a:spAutoFit/>
          </a:bodyPr>
          <a:lstStyle/>
          <a:p>
            <a:r>
              <a:rPr lang="en-US" altLang="zh-CN" sz="2400" dirty="0" smtClean="0"/>
              <a:t>DB</a:t>
            </a:r>
            <a:endParaRPr lang="zh-CN" altLang="en-US" sz="2400" dirty="0"/>
          </a:p>
        </p:txBody>
      </p:sp>
      <p:sp>
        <p:nvSpPr>
          <p:cNvPr id="9" name="TextBox 8"/>
          <p:cNvSpPr txBox="1"/>
          <p:nvPr/>
        </p:nvSpPr>
        <p:spPr>
          <a:xfrm>
            <a:off x="1135832" y="195486"/>
            <a:ext cx="5256584"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关系</a:t>
            </a:r>
            <a:r>
              <a:rPr lang="zh-CN" altLang="en-US" sz="2800" b="1" dirty="0" smtClean="0">
                <a:latin typeface="微软雅黑" pitchFamily="34" charset="-122"/>
                <a:ea typeface="微软雅黑" pitchFamily="34" charset="-122"/>
              </a:rPr>
              <a:t>模型（</a:t>
            </a:r>
            <a:r>
              <a:rPr lang="en-US" altLang="zh-CN" sz="2800" b="1" dirty="0" smtClean="0">
                <a:latin typeface="微软雅黑" pitchFamily="34" charset="-122"/>
                <a:ea typeface="微软雅黑" pitchFamily="34" charset="-122"/>
              </a:rPr>
              <a:t>Relation model</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10" name="椭圆 9"/>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351216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77778E-7 -8.51326E-7 L -0.4566 0.26527 " pathEditMode="relative" rAng="0" ptsTypes="AA">
                                      <p:cBhvr>
                                        <p:cTn id="16" dur="2000" fill="hold"/>
                                        <p:tgtEl>
                                          <p:spTgt spid="21"/>
                                        </p:tgtEl>
                                        <p:attrNameLst>
                                          <p:attrName>ppt_x</p:attrName>
                                          <p:attrName>ppt_y</p:attrName>
                                        </p:attrNameLst>
                                      </p:cBhvr>
                                      <p:rCtr x="-22830" y="13263"/>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5.55556E-7 -4.28748E-6 L -0.35087 -0.10456 " pathEditMode="relative" rAng="0" ptsTypes="AA">
                                      <p:cBhvr>
                                        <p:cTn id="19" dur="1000" fill="hold"/>
                                        <p:tgtEl>
                                          <p:spTgt spid="27"/>
                                        </p:tgtEl>
                                        <p:attrNameLst>
                                          <p:attrName>ppt_x</p:attrName>
                                          <p:attrName>ppt_y</p:attrName>
                                        </p:attrNameLst>
                                      </p:cBhvr>
                                      <p:rCtr x="-17552" y="-5244"/>
                                    </p:animMotion>
                                  </p:childTnLst>
                                </p:cTn>
                              </p:par>
                            </p:childTnLst>
                          </p:cTn>
                        </p:par>
                        <p:par>
                          <p:cTn id="20" fill="hold">
                            <p:stCondLst>
                              <p:cond delay="3000"/>
                            </p:stCondLst>
                            <p:childTnLst>
                              <p:par>
                                <p:cTn id="21" presetID="42" presetClass="path" presetSubtype="0" accel="50000" decel="50000" fill="hold" nodeType="afterEffect">
                                  <p:stCondLst>
                                    <p:cond delay="0"/>
                                  </p:stCondLst>
                                  <p:childTnLst>
                                    <p:animMotion origin="layout" path="M -4.44444E-6 9.37693E-7 L -0.57881 -0.09963 " pathEditMode="relative" rAng="0" ptsTypes="AA">
                                      <p:cBhvr>
                                        <p:cTn id="22" dur="1000" fill="hold"/>
                                        <p:tgtEl>
                                          <p:spTgt spid="15"/>
                                        </p:tgtEl>
                                        <p:attrNameLst>
                                          <p:attrName>ppt_x</p:attrName>
                                          <p:attrName>ppt_y</p:attrName>
                                        </p:attrNameLst>
                                      </p:cBhvr>
                                      <p:rCtr x="-28941" y="-49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644008" y="915566"/>
            <a:ext cx="2818386" cy="1683153"/>
          </a:xfrm>
          <a:prstGeom prst="rect">
            <a:avLst/>
          </a:prstGeom>
          <a:noFill/>
        </p:spPr>
        <p:txBody>
          <a:bodyPr wrap="square" rtlCol="0">
            <a:spAutoFit/>
          </a:bodyPr>
          <a:lstStyle/>
          <a:p>
            <a:pPr marL="342900" indent="-342900">
              <a:lnSpc>
                <a:spcPct val="200000"/>
              </a:lnSpc>
              <a:buFont typeface="Wingdings" pitchFamily="2" charset="2"/>
              <a:buChar char="l"/>
            </a:pPr>
            <a:r>
              <a:rPr lang="en-US" altLang="zh-CN" sz="3200" b="1" dirty="0">
                <a:latin typeface="幼圆" pitchFamily="49" charset="-122"/>
                <a:ea typeface="幼圆" pitchFamily="49" charset="-122"/>
              </a:rPr>
              <a:t> </a:t>
            </a:r>
            <a:r>
              <a:rPr lang="zh-CN" altLang="en-US" sz="2800" b="1" dirty="0" smtClean="0">
                <a:latin typeface="幼圆" pitchFamily="49" charset="-122"/>
                <a:ea typeface="幼圆" pitchFamily="49" charset="-122"/>
              </a:rPr>
              <a:t>优点分析</a:t>
            </a:r>
            <a:endParaRPr lang="en-US" altLang="zh-CN" sz="2800" b="1" dirty="0" smtClean="0">
              <a:latin typeface="幼圆" pitchFamily="49" charset="-122"/>
              <a:ea typeface="幼圆" pitchFamily="49" charset="-122"/>
            </a:endParaRPr>
          </a:p>
          <a:p>
            <a:pPr marL="1257300" lvl="2" indent="-342900">
              <a:lnSpc>
                <a:spcPct val="200000"/>
              </a:lnSpc>
              <a:buFont typeface="Wingdings" pitchFamily="2" charset="2"/>
              <a:buChar char="Ø"/>
            </a:pPr>
            <a:r>
              <a:rPr lang="zh-CN" altLang="en-US" sz="2400" dirty="0" smtClean="0">
                <a:latin typeface="幼圆" pitchFamily="49" charset="-122"/>
                <a:ea typeface="幼圆" pitchFamily="49" charset="-122"/>
              </a:rPr>
              <a:t>数学基础</a:t>
            </a:r>
          </a:p>
        </p:txBody>
      </p:sp>
      <p:graphicFrame>
        <p:nvGraphicFramePr>
          <p:cNvPr id="10" name="表格 9"/>
          <p:cNvGraphicFramePr>
            <a:graphicFrameLocks noGrp="1"/>
          </p:cNvGraphicFramePr>
          <p:nvPr>
            <p:extLst>
              <p:ext uri="{D42A27DB-BD31-4B8C-83A1-F6EECF244321}">
                <p14:modId xmlns:p14="http://schemas.microsoft.com/office/powerpoint/2010/main" val="1015819602"/>
              </p:ext>
            </p:extLst>
          </p:nvPr>
        </p:nvGraphicFramePr>
        <p:xfrm>
          <a:off x="1207840" y="2931790"/>
          <a:ext cx="1924000" cy="1117220"/>
        </p:xfrm>
        <a:graphic>
          <a:graphicData uri="http://schemas.openxmlformats.org/drawingml/2006/table">
            <a:tbl>
              <a:tblPr firstRow="1" bandRow="1">
                <a:tableStyleId>{8799B23B-EC83-4686-B30A-512413B5E67A}</a:tableStyleId>
              </a:tblPr>
              <a:tblGrid>
                <a:gridCol w="783852"/>
                <a:gridCol w="570074"/>
                <a:gridCol w="570074"/>
              </a:tblGrid>
              <a:tr h="288032">
                <a:tc>
                  <a:txBody>
                    <a:bodyPr/>
                    <a:lstStyle/>
                    <a:p>
                      <a:r>
                        <a:rPr lang="zh-CN" altLang="en-US" sz="1200" dirty="0" smtClean="0"/>
                        <a:t>学号</a:t>
                      </a:r>
                      <a:endParaRPr lang="zh-CN" altLang="en-US" sz="1200" dirty="0"/>
                    </a:p>
                  </a:txBody>
                  <a:tcPr>
                    <a:solidFill>
                      <a:schemeClr val="bg1"/>
                    </a:solidFill>
                  </a:tcPr>
                </a:tc>
                <a:tc>
                  <a:txBody>
                    <a:bodyPr/>
                    <a:lstStyle/>
                    <a:p>
                      <a:r>
                        <a:rPr lang="zh-CN" altLang="en-US" sz="1200" dirty="0" smtClean="0"/>
                        <a:t>姓名</a:t>
                      </a:r>
                      <a:endParaRPr lang="zh-CN" altLang="en-US" sz="1200" dirty="0"/>
                    </a:p>
                  </a:txBody>
                  <a:tcPr>
                    <a:solidFill>
                      <a:schemeClr val="bg1"/>
                    </a:solidFill>
                  </a:tcPr>
                </a:tc>
                <a:tc>
                  <a:txBody>
                    <a:bodyPr/>
                    <a:lstStyle/>
                    <a:p>
                      <a:r>
                        <a:rPr lang="zh-CN" altLang="en-US" sz="1200" dirty="0" smtClean="0"/>
                        <a:t>学院</a:t>
                      </a:r>
                      <a:endParaRPr lang="zh-CN" altLang="en-US" sz="1200" dirty="0"/>
                    </a:p>
                  </a:txBody>
                  <a:tcPr>
                    <a:solidFill>
                      <a:schemeClr val="bg1"/>
                    </a:solidFill>
                  </a:tcPr>
                </a:tc>
              </a:tr>
              <a:tr h="276396">
                <a:tc>
                  <a:txBody>
                    <a:bodyPr/>
                    <a:lstStyle/>
                    <a:p>
                      <a:r>
                        <a:rPr lang="en-US" altLang="zh-CN" sz="1200" dirty="0" smtClean="0"/>
                        <a:t>201501</a:t>
                      </a:r>
                      <a:endParaRPr lang="zh-CN" altLang="en-US" sz="1200" dirty="0"/>
                    </a:p>
                  </a:txBody>
                  <a:tcPr>
                    <a:solidFill>
                      <a:schemeClr val="bg1"/>
                    </a:solidFill>
                  </a:tcPr>
                </a:tc>
                <a:tc>
                  <a:txBody>
                    <a:bodyPr/>
                    <a:lstStyle/>
                    <a:p>
                      <a:r>
                        <a:rPr lang="zh-CN" altLang="en-US" sz="1200" dirty="0" smtClean="0"/>
                        <a:t>赵四</a:t>
                      </a:r>
                      <a:endParaRPr lang="zh-CN" altLang="en-US" sz="1200" dirty="0"/>
                    </a:p>
                  </a:txBody>
                  <a:tcPr>
                    <a:solidFill>
                      <a:schemeClr val="bg1"/>
                    </a:solidFill>
                  </a:tcPr>
                </a:tc>
                <a:tc>
                  <a:txBody>
                    <a:bodyPr/>
                    <a:lstStyle/>
                    <a:p>
                      <a:r>
                        <a:rPr lang="en-US" altLang="zh-CN" sz="1200" dirty="0" smtClean="0"/>
                        <a:t>A01</a:t>
                      </a:r>
                      <a:endParaRPr lang="zh-CN" altLang="en-US" sz="1200" dirty="0"/>
                    </a:p>
                  </a:txBody>
                  <a:tcPr>
                    <a:solidFill>
                      <a:schemeClr val="bg1"/>
                    </a:solidFill>
                  </a:tcPr>
                </a:tc>
              </a:tr>
              <a:tr h="276396">
                <a:tc>
                  <a:txBody>
                    <a:bodyPr/>
                    <a:lstStyle/>
                    <a:p>
                      <a:r>
                        <a:rPr lang="en-US" altLang="zh-CN" sz="1200" dirty="0" smtClean="0"/>
                        <a:t>201502</a:t>
                      </a:r>
                      <a:endParaRPr lang="zh-CN" altLang="en-US" sz="1200" dirty="0"/>
                    </a:p>
                  </a:txBody>
                  <a:tcPr>
                    <a:solidFill>
                      <a:schemeClr val="bg1"/>
                    </a:solidFill>
                  </a:tcPr>
                </a:tc>
                <a:tc>
                  <a:txBody>
                    <a:bodyPr/>
                    <a:lstStyle/>
                    <a:p>
                      <a:r>
                        <a:rPr lang="zh-CN" altLang="en-US" sz="1200" dirty="0" smtClean="0"/>
                        <a:t>刘能</a:t>
                      </a:r>
                      <a:endParaRPr lang="zh-CN" altLang="en-US" sz="1200" dirty="0"/>
                    </a:p>
                  </a:txBody>
                  <a:tcPr>
                    <a:solidFill>
                      <a:schemeClr val="bg1"/>
                    </a:solidFill>
                  </a:tcPr>
                </a:tc>
                <a:tc>
                  <a:txBody>
                    <a:bodyPr/>
                    <a:lstStyle/>
                    <a:p>
                      <a:r>
                        <a:rPr lang="en-US" altLang="zh-CN" sz="1200" dirty="0" smtClean="0"/>
                        <a:t>B02</a:t>
                      </a:r>
                      <a:endParaRPr lang="zh-CN" altLang="en-US" sz="1200" dirty="0"/>
                    </a:p>
                  </a:txBody>
                  <a:tcPr>
                    <a:solidFill>
                      <a:schemeClr val="bg1"/>
                    </a:solidFill>
                  </a:tcPr>
                </a:tc>
              </a:tr>
              <a:tr h="276396">
                <a:tc>
                  <a:txBody>
                    <a:bodyPr/>
                    <a:lstStyle/>
                    <a:p>
                      <a:r>
                        <a:rPr lang="en-US" altLang="zh-CN" sz="1200" dirty="0" smtClean="0"/>
                        <a:t>201503</a:t>
                      </a:r>
                      <a:endParaRPr lang="zh-CN" altLang="en-US" sz="1200" dirty="0"/>
                    </a:p>
                  </a:txBody>
                  <a:tcPr>
                    <a:solidFill>
                      <a:schemeClr val="bg1"/>
                    </a:solidFill>
                  </a:tcPr>
                </a:tc>
                <a:tc>
                  <a:txBody>
                    <a:bodyPr/>
                    <a:lstStyle/>
                    <a:p>
                      <a:r>
                        <a:rPr lang="zh-CN" altLang="en-US" sz="1200" dirty="0" smtClean="0"/>
                        <a:t>钱五</a:t>
                      </a:r>
                      <a:endParaRPr lang="zh-CN" altLang="en-US" sz="1200" dirty="0"/>
                    </a:p>
                  </a:txBody>
                  <a:tcPr>
                    <a:solidFill>
                      <a:schemeClr val="bg1"/>
                    </a:solidFill>
                  </a:tcPr>
                </a:tc>
                <a:tc>
                  <a:txBody>
                    <a:bodyPr/>
                    <a:lstStyle/>
                    <a:p>
                      <a:r>
                        <a:rPr lang="en-US" altLang="zh-CN" sz="1200" dirty="0" smtClean="0"/>
                        <a:t>C03</a:t>
                      </a:r>
                      <a:endParaRPr lang="zh-CN" altLang="en-US" sz="1200" dirty="0"/>
                    </a:p>
                  </a:txBody>
                  <a:tcPr>
                    <a:solidFill>
                      <a:schemeClr val="bg1"/>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528403592"/>
              </p:ext>
            </p:extLst>
          </p:nvPr>
        </p:nvGraphicFramePr>
        <p:xfrm>
          <a:off x="1907704" y="3147814"/>
          <a:ext cx="1440160" cy="1142580"/>
        </p:xfrm>
        <a:graphic>
          <a:graphicData uri="http://schemas.openxmlformats.org/drawingml/2006/table">
            <a:tbl>
              <a:tblPr firstRow="1" bandRow="1">
                <a:tableStyleId>{8799B23B-EC83-4686-B30A-512413B5E67A}</a:tableStyleId>
              </a:tblPr>
              <a:tblGrid>
                <a:gridCol w="720080"/>
                <a:gridCol w="720080"/>
              </a:tblGrid>
              <a:tr h="285645">
                <a:tc>
                  <a:txBody>
                    <a:bodyPr/>
                    <a:lstStyle/>
                    <a:p>
                      <a:r>
                        <a:rPr lang="zh-CN" altLang="en-US" sz="1200" dirty="0" smtClean="0"/>
                        <a:t>学院号</a:t>
                      </a:r>
                      <a:endParaRPr lang="zh-CN" altLang="en-US" sz="1200" dirty="0"/>
                    </a:p>
                  </a:txBody>
                  <a:tcPr>
                    <a:solidFill>
                      <a:schemeClr val="bg1"/>
                    </a:solidFill>
                  </a:tcPr>
                </a:tc>
                <a:tc>
                  <a:txBody>
                    <a:bodyPr/>
                    <a:lstStyle/>
                    <a:p>
                      <a:r>
                        <a:rPr lang="zh-CN" altLang="en-US" sz="1200" dirty="0" smtClean="0"/>
                        <a:t>学院名</a:t>
                      </a:r>
                      <a:endParaRPr lang="zh-CN" altLang="en-US" sz="1200" dirty="0"/>
                    </a:p>
                  </a:txBody>
                  <a:tcPr>
                    <a:solidFill>
                      <a:schemeClr val="bg1"/>
                    </a:solidFill>
                  </a:tcPr>
                </a:tc>
              </a:tr>
              <a:tr h="285645">
                <a:tc>
                  <a:txBody>
                    <a:bodyPr/>
                    <a:lstStyle/>
                    <a:p>
                      <a:r>
                        <a:rPr lang="en-US" altLang="zh-CN" sz="1200" dirty="0" smtClean="0"/>
                        <a:t>A01</a:t>
                      </a:r>
                      <a:endParaRPr lang="zh-CN" altLang="en-US" sz="1200" dirty="0"/>
                    </a:p>
                  </a:txBody>
                  <a:tcPr>
                    <a:solidFill>
                      <a:schemeClr val="bg1"/>
                    </a:solidFill>
                  </a:tcPr>
                </a:tc>
                <a:tc>
                  <a:txBody>
                    <a:bodyPr/>
                    <a:lstStyle/>
                    <a:p>
                      <a:r>
                        <a:rPr lang="zh-CN" altLang="en-US" sz="1200" dirty="0" smtClean="0"/>
                        <a:t>数学</a:t>
                      </a:r>
                      <a:endParaRPr lang="zh-CN" altLang="en-US" sz="1200" dirty="0"/>
                    </a:p>
                  </a:txBody>
                  <a:tcPr>
                    <a:solidFill>
                      <a:schemeClr val="bg1"/>
                    </a:solidFill>
                  </a:tcPr>
                </a:tc>
              </a:tr>
              <a:tr h="285645">
                <a:tc>
                  <a:txBody>
                    <a:bodyPr/>
                    <a:lstStyle/>
                    <a:p>
                      <a:r>
                        <a:rPr lang="en-US" altLang="zh-CN" sz="1200" dirty="0" smtClean="0"/>
                        <a:t>B02</a:t>
                      </a:r>
                      <a:endParaRPr lang="zh-CN" altLang="en-US" sz="1200" dirty="0"/>
                    </a:p>
                  </a:txBody>
                  <a:tcPr>
                    <a:solidFill>
                      <a:schemeClr val="bg1"/>
                    </a:solidFill>
                  </a:tcPr>
                </a:tc>
                <a:tc>
                  <a:txBody>
                    <a:bodyPr/>
                    <a:lstStyle/>
                    <a:p>
                      <a:r>
                        <a:rPr lang="zh-CN" altLang="en-US" sz="1200" dirty="0" smtClean="0"/>
                        <a:t>电信</a:t>
                      </a:r>
                      <a:endParaRPr lang="zh-CN" altLang="en-US" sz="1200" dirty="0"/>
                    </a:p>
                  </a:txBody>
                  <a:tcPr>
                    <a:solidFill>
                      <a:schemeClr val="bg1"/>
                    </a:solidFill>
                  </a:tcPr>
                </a:tc>
              </a:tr>
              <a:tr h="285645">
                <a:tc>
                  <a:txBody>
                    <a:bodyPr/>
                    <a:lstStyle/>
                    <a:p>
                      <a:r>
                        <a:rPr lang="en-US" altLang="zh-CN" sz="1200" dirty="0" smtClean="0"/>
                        <a:t>C03</a:t>
                      </a:r>
                      <a:endParaRPr lang="zh-CN" altLang="en-US" sz="1200" dirty="0"/>
                    </a:p>
                  </a:txBody>
                  <a:tcPr>
                    <a:solidFill>
                      <a:schemeClr val="bg1"/>
                    </a:solidFill>
                  </a:tcPr>
                </a:tc>
                <a:tc>
                  <a:txBody>
                    <a:bodyPr/>
                    <a:lstStyle/>
                    <a:p>
                      <a:r>
                        <a:rPr lang="zh-CN" altLang="en-US" sz="1200" dirty="0" smtClean="0"/>
                        <a:t>自控</a:t>
                      </a:r>
                      <a:endParaRPr lang="zh-CN" altLang="en-US" sz="1200" dirty="0"/>
                    </a:p>
                  </a:txBody>
                  <a:tcPr>
                    <a:solidFill>
                      <a:schemeClr val="bg1"/>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540173577"/>
              </p:ext>
            </p:extLst>
          </p:nvPr>
        </p:nvGraphicFramePr>
        <p:xfrm>
          <a:off x="2051720" y="3340755"/>
          <a:ext cx="2160240" cy="1247219"/>
        </p:xfrm>
        <a:graphic>
          <a:graphicData uri="http://schemas.openxmlformats.org/drawingml/2006/table">
            <a:tbl>
              <a:tblPr firstRow="1" bandRow="1">
                <a:tableStyleId>{8799B23B-EC83-4686-B30A-512413B5E67A}</a:tableStyleId>
              </a:tblPr>
              <a:tblGrid>
                <a:gridCol w="499773"/>
                <a:gridCol w="540060"/>
                <a:gridCol w="544343"/>
                <a:gridCol w="576064"/>
              </a:tblGrid>
              <a:tr h="332819">
                <a:tc>
                  <a:txBody>
                    <a:bodyPr/>
                    <a:lstStyle/>
                    <a:p>
                      <a:r>
                        <a:rPr lang="zh-CN" altLang="en-US" sz="1200" dirty="0" smtClean="0"/>
                        <a:t>工号</a:t>
                      </a:r>
                      <a:endParaRPr lang="zh-CN" altLang="en-US" sz="1200" dirty="0"/>
                    </a:p>
                  </a:txBody>
                  <a:tcPr>
                    <a:solidFill>
                      <a:schemeClr val="bg1"/>
                    </a:solidFill>
                  </a:tcPr>
                </a:tc>
                <a:tc>
                  <a:txBody>
                    <a:bodyPr/>
                    <a:lstStyle/>
                    <a:p>
                      <a:r>
                        <a:rPr lang="zh-CN" altLang="en-US" sz="1200" dirty="0" smtClean="0"/>
                        <a:t>姓名</a:t>
                      </a:r>
                      <a:endParaRPr lang="zh-CN" altLang="en-US" sz="1200" dirty="0"/>
                    </a:p>
                  </a:txBody>
                  <a:tcPr>
                    <a:solidFill>
                      <a:schemeClr val="bg1"/>
                    </a:solidFill>
                  </a:tcPr>
                </a:tc>
                <a:tc>
                  <a:txBody>
                    <a:bodyPr/>
                    <a:lstStyle/>
                    <a:p>
                      <a:r>
                        <a:rPr lang="zh-CN" altLang="en-US" sz="1200" dirty="0" smtClean="0"/>
                        <a:t>职称</a:t>
                      </a:r>
                      <a:endParaRPr lang="zh-CN" altLang="en-US" sz="1200" dirty="0"/>
                    </a:p>
                  </a:txBody>
                  <a:tcPr>
                    <a:solidFill>
                      <a:schemeClr val="bg1"/>
                    </a:solidFill>
                  </a:tcPr>
                </a:tc>
                <a:tc>
                  <a:txBody>
                    <a:bodyPr/>
                    <a:lstStyle/>
                    <a:p>
                      <a:r>
                        <a:rPr lang="zh-CN" altLang="en-US" sz="1400" dirty="0" smtClean="0"/>
                        <a:t>学院</a:t>
                      </a:r>
                      <a:endParaRPr lang="zh-CN" altLang="en-US" sz="1400" dirty="0"/>
                    </a:p>
                  </a:txBody>
                  <a:tcPr>
                    <a:solidFill>
                      <a:schemeClr val="bg1"/>
                    </a:solidFill>
                  </a:tcPr>
                </a:tc>
              </a:tr>
              <a:tr h="291043">
                <a:tc>
                  <a:txBody>
                    <a:bodyPr/>
                    <a:lstStyle/>
                    <a:p>
                      <a:r>
                        <a:rPr lang="en-US" altLang="zh-CN" sz="1200" dirty="0" smtClean="0"/>
                        <a:t>001</a:t>
                      </a:r>
                      <a:endParaRPr lang="zh-CN" altLang="en-US" sz="1200" dirty="0"/>
                    </a:p>
                  </a:txBody>
                  <a:tcPr>
                    <a:solidFill>
                      <a:schemeClr val="bg1"/>
                    </a:solidFill>
                  </a:tcPr>
                </a:tc>
                <a:tc>
                  <a:txBody>
                    <a:bodyPr/>
                    <a:lstStyle/>
                    <a:p>
                      <a:r>
                        <a:rPr lang="zh-CN" altLang="en-US" sz="1200" dirty="0" smtClean="0"/>
                        <a:t>张三</a:t>
                      </a:r>
                      <a:endParaRPr lang="zh-CN" altLang="en-US" sz="1200" dirty="0"/>
                    </a:p>
                  </a:txBody>
                  <a:tcPr>
                    <a:solidFill>
                      <a:schemeClr val="bg1"/>
                    </a:solidFill>
                  </a:tcPr>
                </a:tc>
                <a:tc>
                  <a:txBody>
                    <a:bodyPr/>
                    <a:lstStyle/>
                    <a:p>
                      <a:r>
                        <a:rPr lang="zh-CN" altLang="en-US" sz="1200" dirty="0" smtClean="0"/>
                        <a:t>教授</a:t>
                      </a:r>
                      <a:endParaRPr lang="zh-CN" altLang="en-US" sz="1200" dirty="0"/>
                    </a:p>
                  </a:txBody>
                  <a:tcPr>
                    <a:solidFill>
                      <a:schemeClr val="bg1"/>
                    </a:solidFill>
                  </a:tcPr>
                </a:tc>
                <a:tc>
                  <a:txBody>
                    <a:bodyPr/>
                    <a:lstStyle/>
                    <a:p>
                      <a:r>
                        <a:rPr lang="en-US" altLang="zh-CN" sz="1400" dirty="0" smtClean="0"/>
                        <a:t>A01</a:t>
                      </a:r>
                      <a:endParaRPr lang="zh-CN" altLang="en-US" sz="1400" dirty="0"/>
                    </a:p>
                  </a:txBody>
                  <a:tcPr>
                    <a:solidFill>
                      <a:schemeClr val="bg1"/>
                    </a:solidFill>
                  </a:tcPr>
                </a:tc>
              </a:tr>
              <a:tr h="291043">
                <a:tc>
                  <a:txBody>
                    <a:bodyPr/>
                    <a:lstStyle/>
                    <a:p>
                      <a:r>
                        <a:rPr lang="en-US" altLang="zh-CN" sz="1200" dirty="0" smtClean="0"/>
                        <a:t>002</a:t>
                      </a:r>
                      <a:endParaRPr lang="zh-CN" altLang="en-US" sz="1200" dirty="0"/>
                    </a:p>
                  </a:txBody>
                  <a:tcPr>
                    <a:solidFill>
                      <a:schemeClr val="bg1"/>
                    </a:solidFill>
                  </a:tcPr>
                </a:tc>
                <a:tc>
                  <a:txBody>
                    <a:bodyPr/>
                    <a:lstStyle/>
                    <a:p>
                      <a:r>
                        <a:rPr lang="zh-CN" altLang="en-US" sz="1200" dirty="0" smtClean="0"/>
                        <a:t>李四</a:t>
                      </a:r>
                      <a:endParaRPr lang="zh-CN" altLang="en-US" sz="1200" dirty="0"/>
                    </a:p>
                  </a:txBody>
                  <a:tcPr>
                    <a:solidFill>
                      <a:schemeClr val="bg1"/>
                    </a:solidFill>
                  </a:tcPr>
                </a:tc>
                <a:tc>
                  <a:txBody>
                    <a:bodyPr/>
                    <a:lstStyle/>
                    <a:p>
                      <a:r>
                        <a:rPr lang="zh-CN" altLang="en-US" sz="1200" dirty="0" smtClean="0"/>
                        <a:t>教授</a:t>
                      </a:r>
                      <a:endParaRPr lang="zh-CN" altLang="en-US" sz="1200" dirty="0"/>
                    </a:p>
                  </a:txBody>
                  <a:tcPr>
                    <a:solidFill>
                      <a:schemeClr val="bg1"/>
                    </a:solidFill>
                  </a:tcPr>
                </a:tc>
                <a:tc>
                  <a:txBody>
                    <a:bodyPr/>
                    <a:lstStyle/>
                    <a:p>
                      <a:r>
                        <a:rPr lang="en-US" altLang="zh-CN" sz="1400" dirty="0" smtClean="0"/>
                        <a:t>A01</a:t>
                      </a:r>
                      <a:endParaRPr lang="zh-CN" altLang="en-US" sz="1400" dirty="0"/>
                    </a:p>
                  </a:txBody>
                  <a:tcPr>
                    <a:solidFill>
                      <a:schemeClr val="bg1"/>
                    </a:solidFill>
                  </a:tcPr>
                </a:tc>
              </a:tr>
              <a:tr h="291043">
                <a:tc>
                  <a:txBody>
                    <a:bodyPr/>
                    <a:lstStyle/>
                    <a:p>
                      <a:r>
                        <a:rPr lang="en-US" altLang="zh-CN" sz="1200" dirty="0" smtClean="0"/>
                        <a:t>003</a:t>
                      </a:r>
                      <a:endParaRPr lang="zh-CN" altLang="en-US" sz="1200" dirty="0"/>
                    </a:p>
                  </a:txBody>
                  <a:tcPr>
                    <a:solidFill>
                      <a:schemeClr val="bg1"/>
                    </a:solidFill>
                  </a:tcPr>
                </a:tc>
                <a:tc>
                  <a:txBody>
                    <a:bodyPr/>
                    <a:lstStyle/>
                    <a:p>
                      <a:r>
                        <a:rPr lang="zh-CN" altLang="en-US" sz="1200" dirty="0" smtClean="0"/>
                        <a:t>王五</a:t>
                      </a:r>
                      <a:endParaRPr lang="zh-CN" altLang="en-US" sz="1200" dirty="0"/>
                    </a:p>
                  </a:txBody>
                  <a:tcPr>
                    <a:solidFill>
                      <a:schemeClr val="bg1"/>
                    </a:solidFill>
                  </a:tcPr>
                </a:tc>
                <a:tc>
                  <a:txBody>
                    <a:bodyPr/>
                    <a:lstStyle/>
                    <a:p>
                      <a:r>
                        <a:rPr lang="zh-CN" altLang="en-US" sz="1200" dirty="0" smtClean="0"/>
                        <a:t>讲师</a:t>
                      </a:r>
                      <a:endParaRPr lang="zh-CN" altLang="en-US" sz="1200" dirty="0"/>
                    </a:p>
                  </a:txBody>
                  <a:tcPr>
                    <a:solidFill>
                      <a:schemeClr val="bg1"/>
                    </a:solidFill>
                  </a:tcPr>
                </a:tc>
                <a:tc>
                  <a:txBody>
                    <a:bodyPr/>
                    <a:lstStyle/>
                    <a:p>
                      <a:r>
                        <a:rPr lang="en-US" altLang="zh-CN" sz="1400" dirty="0" smtClean="0"/>
                        <a:t>B02</a:t>
                      </a:r>
                      <a:endParaRPr lang="zh-CN" altLang="en-US" sz="1400" dirty="0"/>
                    </a:p>
                  </a:txBody>
                  <a:tcPr>
                    <a:solidFill>
                      <a:schemeClr val="bg1"/>
                    </a:solidFill>
                  </a:tcPr>
                </a:tc>
              </a:tr>
            </a:tbl>
          </a:graphicData>
        </a:graphic>
      </p:graphicFrame>
      <p:sp>
        <p:nvSpPr>
          <p:cNvPr id="2" name="流程图: 磁盘 1"/>
          <p:cNvSpPr/>
          <p:nvPr/>
        </p:nvSpPr>
        <p:spPr>
          <a:xfrm>
            <a:off x="1115616" y="1851670"/>
            <a:ext cx="3240360" cy="309634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607452" y="3539792"/>
            <a:ext cx="1762021" cy="461665"/>
          </a:xfrm>
          <a:prstGeom prst="rect">
            <a:avLst/>
          </a:prstGeom>
          <a:noFill/>
        </p:spPr>
        <p:txBody>
          <a:bodyPr wrap="none" rtlCol="0">
            <a:spAutoFit/>
          </a:bodyPr>
          <a:lstStyle/>
          <a:p>
            <a:pPr marL="342900" lvl="2" indent="-342900">
              <a:buFont typeface="Wingdings" pitchFamily="2" charset="2"/>
              <a:buChar char="Ø"/>
            </a:pPr>
            <a:r>
              <a:rPr lang="zh-CN" altLang="en-US" sz="2400" dirty="0" smtClean="0">
                <a:latin typeface="幼圆" pitchFamily="49" charset="-122"/>
                <a:ea typeface="幼圆" pitchFamily="49" charset="-122"/>
              </a:rPr>
              <a:t>存取透明</a:t>
            </a:r>
            <a:endParaRPr lang="en-US" altLang="zh-CN" sz="2400" dirty="0">
              <a:latin typeface="幼圆" pitchFamily="49" charset="-122"/>
              <a:ea typeface="幼圆" pitchFamily="49" charset="-122"/>
            </a:endParaRPr>
          </a:p>
        </p:txBody>
      </p:sp>
      <p:sp>
        <p:nvSpPr>
          <p:cNvPr id="4" name="椭圆 3"/>
          <p:cNvSpPr/>
          <p:nvPr/>
        </p:nvSpPr>
        <p:spPr>
          <a:xfrm>
            <a:off x="1115616" y="1851670"/>
            <a:ext cx="324036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600884" y="2819712"/>
            <a:ext cx="1762021" cy="461665"/>
          </a:xfrm>
          <a:prstGeom prst="rect">
            <a:avLst/>
          </a:prstGeom>
          <a:noFill/>
        </p:spPr>
        <p:txBody>
          <a:bodyPr wrap="none" rtlCol="0">
            <a:spAutoFit/>
          </a:bodyPr>
          <a:lstStyle/>
          <a:p>
            <a:pPr marL="342900" lvl="2" indent="-342900">
              <a:buFont typeface="Wingdings" pitchFamily="2" charset="2"/>
              <a:buChar char="Ø"/>
            </a:pPr>
            <a:r>
              <a:rPr lang="zh-CN" altLang="en-US" sz="2400" dirty="0" smtClean="0">
                <a:latin typeface="幼圆" pitchFamily="49" charset="-122"/>
                <a:ea typeface="幼圆" pitchFamily="49" charset="-122"/>
              </a:rPr>
              <a:t>概念单一</a:t>
            </a:r>
            <a:endParaRPr lang="en-US" altLang="zh-CN" sz="2400" dirty="0">
              <a:latin typeface="幼圆" pitchFamily="49" charset="-122"/>
              <a:ea typeface="幼圆" pitchFamily="49" charset="-122"/>
            </a:endParaRPr>
          </a:p>
        </p:txBody>
      </p:sp>
      <p:sp>
        <p:nvSpPr>
          <p:cNvPr id="5" name="下箭头 4"/>
          <p:cNvSpPr/>
          <p:nvPr/>
        </p:nvSpPr>
        <p:spPr>
          <a:xfrm>
            <a:off x="2516590" y="1275606"/>
            <a:ext cx="68407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135832" y="195486"/>
            <a:ext cx="5256584"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关系</a:t>
            </a:r>
            <a:r>
              <a:rPr lang="zh-CN" altLang="en-US" sz="2800" b="1" dirty="0" smtClean="0">
                <a:latin typeface="微软雅黑" pitchFamily="34" charset="-122"/>
                <a:ea typeface="微软雅黑" pitchFamily="34" charset="-122"/>
              </a:rPr>
              <a:t>模型（</a:t>
            </a:r>
            <a:r>
              <a:rPr lang="en-US" altLang="zh-CN" sz="2800" b="1" dirty="0" smtClean="0">
                <a:latin typeface="微软雅黑" pitchFamily="34" charset="-122"/>
                <a:ea typeface="微软雅黑" pitchFamily="34" charset="-122"/>
              </a:rPr>
              <a:t>Relation model</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15" name="椭圆 14"/>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295006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animBg="1"/>
      <p:bldP spid="14" grpId="0"/>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851920" y="859853"/>
            <a:ext cx="2729408" cy="559769"/>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400" b="1" dirty="0" smtClean="0">
                <a:latin typeface="幼圆" pitchFamily="49" charset="-122"/>
                <a:ea typeface="幼圆" pitchFamily="49" charset="-122"/>
              </a:rPr>
              <a:t>缺点分析：</a:t>
            </a:r>
            <a:endParaRPr lang="en-US" altLang="zh-CN" sz="2400" b="1" dirty="0" smtClean="0">
              <a:latin typeface="幼圆" pitchFamily="49" charset="-122"/>
              <a:ea typeface="幼圆" pitchFamily="49" charset="-122"/>
            </a:endParaRPr>
          </a:p>
        </p:txBody>
      </p:sp>
      <p:sp>
        <p:nvSpPr>
          <p:cNvPr id="15" name="TextBox 14"/>
          <p:cNvSpPr txBox="1"/>
          <p:nvPr/>
        </p:nvSpPr>
        <p:spPr>
          <a:xfrm>
            <a:off x="5004048" y="1214084"/>
            <a:ext cx="3600400" cy="3329758"/>
          </a:xfrm>
          <a:prstGeom prst="rect">
            <a:avLst/>
          </a:prstGeom>
          <a:noFill/>
        </p:spPr>
        <p:txBody>
          <a:bodyPr wrap="square" rtlCol="0">
            <a:spAutoFit/>
          </a:bodyPr>
          <a:lstStyle/>
          <a:p>
            <a:pPr>
              <a:lnSpc>
                <a:spcPct val="150000"/>
              </a:lnSpc>
            </a:pPr>
            <a:r>
              <a:rPr lang="zh-CN" altLang="en-US" sz="2400" dirty="0" smtClean="0">
                <a:latin typeface="幼圆" pitchFamily="49" charset="-122"/>
                <a:ea typeface="幼圆" pitchFamily="49" charset="-122"/>
              </a:rPr>
              <a:t>    存储路径对用户是隐藏的，</a:t>
            </a:r>
            <a:r>
              <a:rPr lang="en-US" altLang="zh-CN" sz="2400" dirty="0" smtClean="0">
                <a:latin typeface="幼圆" pitchFamily="49" charset="-122"/>
                <a:ea typeface="幼圆" pitchFamily="49" charset="-122"/>
              </a:rPr>
              <a:t>DBMS</a:t>
            </a:r>
            <a:r>
              <a:rPr lang="zh-CN" altLang="en-US" sz="2400" dirty="0" smtClean="0">
                <a:latin typeface="幼圆" pitchFamily="49" charset="-122"/>
                <a:ea typeface="幼圆" pitchFamily="49" charset="-122"/>
              </a:rPr>
              <a:t>需要查询进行优化，对关系数据库而言，查询优化既是机遇，也是挑战。</a:t>
            </a:r>
            <a:endParaRPr lang="en-US" altLang="zh-CN" sz="2400" dirty="0" smtClean="0">
              <a:latin typeface="幼圆" pitchFamily="49" charset="-122"/>
              <a:ea typeface="幼圆" pitchFamily="49" charset="-122"/>
            </a:endParaRPr>
          </a:p>
          <a:p>
            <a:pPr>
              <a:lnSpc>
                <a:spcPct val="150000"/>
              </a:lnSpc>
            </a:pP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第九章介绍</a:t>
            </a:r>
            <a:endParaRPr lang="en-US" altLang="zh-CN" sz="2400" dirty="0" smtClean="0">
              <a:latin typeface="幼圆" pitchFamily="49" charset="-122"/>
              <a:ea typeface="幼圆" pitchFamily="49" charset="-122"/>
            </a:endParaRPr>
          </a:p>
        </p:txBody>
      </p:sp>
      <p:sp>
        <p:nvSpPr>
          <p:cNvPr id="14" name="TextBox 13"/>
          <p:cNvSpPr txBox="1"/>
          <p:nvPr/>
        </p:nvSpPr>
        <p:spPr>
          <a:xfrm>
            <a:off x="1135832" y="195486"/>
            <a:ext cx="5256584" cy="523220"/>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关系</a:t>
            </a:r>
            <a:r>
              <a:rPr lang="zh-CN" altLang="en-US" sz="2800" b="1" dirty="0" smtClean="0">
                <a:latin typeface="微软雅黑" pitchFamily="34" charset="-122"/>
                <a:ea typeface="微软雅黑" pitchFamily="34" charset="-122"/>
              </a:rPr>
              <a:t>模型（</a:t>
            </a:r>
            <a:r>
              <a:rPr lang="en-US" altLang="zh-CN" sz="2800" b="1" dirty="0" smtClean="0">
                <a:latin typeface="微软雅黑" pitchFamily="34" charset="-122"/>
                <a:ea typeface="微软雅黑" pitchFamily="34" charset="-122"/>
              </a:rPr>
              <a:t>Relation model</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16" name="椭圆 15"/>
          <p:cNvSpPr/>
          <p:nvPr/>
        </p:nvSpPr>
        <p:spPr>
          <a:xfrm>
            <a:off x="395536"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graphicFrame>
        <p:nvGraphicFramePr>
          <p:cNvPr id="17" name="表格 16"/>
          <p:cNvGraphicFramePr>
            <a:graphicFrameLocks noGrp="1"/>
          </p:cNvGraphicFramePr>
          <p:nvPr>
            <p:extLst>
              <p:ext uri="{D42A27DB-BD31-4B8C-83A1-F6EECF244321}">
                <p14:modId xmlns:p14="http://schemas.microsoft.com/office/powerpoint/2010/main" val="395499555"/>
              </p:ext>
            </p:extLst>
          </p:nvPr>
        </p:nvGraphicFramePr>
        <p:xfrm>
          <a:off x="1207840" y="2931790"/>
          <a:ext cx="1924000" cy="1117220"/>
        </p:xfrm>
        <a:graphic>
          <a:graphicData uri="http://schemas.openxmlformats.org/drawingml/2006/table">
            <a:tbl>
              <a:tblPr firstRow="1" bandRow="1">
                <a:tableStyleId>{8799B23B-EC83-4686-B30A-512413B5E67A}</a:tableStyleId>
              </a:tblPr>
              <a:tblGrid>
                <a:gridCol w="783852"/>
                <a:gridCol w="570074"/>
                <a:gridCol w="570074"/>
              </a:tblGrid>
              <a:tr h="288032">
                <a:tc>
                  <a:txBody>
                    <a:bodyPr/>
                    <a:lstStyle/>
                    <a:p>
                      <a:r>
                        <a:rPr lang="zh-CN" altLang="en-US" sz="1200" dirty="0" smtClean="0"/>
                        <a:t>学号</a:t>
                      </a:r>
                      <a:endParaRPr lang="zh-CN" altLang="en-US" sz="1200" dirty="0"/>
                    </a:p>
                  </a:txBody>
                  <a:tcPr>
                    <a:solidFill>
                      <a:schemeClr val="bg1"/>
                    </a:solidFill>
                  </a:tcPr>
                </a:tc>
                <a:tc>
                  <a:txBody>
                    <a:bodyPr/>
                    <a:lstStyle/>
                    <a:p>
                      <a:r>
                        <a:rPr lang="zh-CN" altLang="en-US" sz="1200" dirty="0" smtClean="0"/>
                        <a:t>姓名</a:t>
                      </a:r>
                      <a:endParaRPr lang="zh-CN" altLang="en-US" sz="1200" dirty="0"/>
                    </a:p>
                  </a:txBody>
                  <a:tcPr>
                    <a:solidFill>
                      <a:schemeClr val="bg1"/>
                    </a:solidFill>
                  </a:tcPr>
                </a:tc>
                <a:tc>
                  <a:txBody>
                    <a:bodyPr/>
                    <a:lstStyle/>
                    <a:p>
                      <a:r>
                        <a:rPr lang="zh-CN" altLang="en-US" sz="1200" dirty="0" smtClean="0"/>
                        <a:t>学院</a:t>
                      </a:r>
                      <a:endParaRPr lang="zh-CN" altLang="en-US" sz="1200" dirty="0"/>
                    </a:p>
                  </a:txBody>
                  <a:tcPr>
                    <a:solidFill>
                      <a:schemeClr val="bg1"/>
                    </a:solidFill>
                  </a:tcPr>
                </a:tc>
              </a:tr>
              <a:tr h="276396">
                <a:tc>
                  <a:txBody>
                    <a:bodyPr/>
                    <a:lstStyle/>
                    <a:p>
                      <a:r>
                        <a:rPr lang="en-US" altLang="zh-CN" sz="1200" dirty="0" smtClean="0"/>
                        <a:t>201501</a:t>
                      </a:r>
                      <a:endParaRPr lang="zh-CN" altLang="en-US" sz="1200" dirty="0"/>
                    </a:p>
                  </a:txBody>
                  <a:tcPr>
                    <a:solidFill>
                      <a:schemeClr val="bg1"/>
                    </a:solidFill>
                  </a:tcPr>
                </a:tc>
                <a:tc>
                  <a:txBody>
                    <a:bodyPr/>
                    <a:lstStyle/>
                    <a:p>
                      <a:r>
                        <a:rPr lang="zh-CN" altLang="en-US" sz="1200" dirty="0" smtClean="0"/>
                        <a:t>赵四</a:t>
                      </a:r>
                      <a:endParaRPr lang="zh-CN" altLang="en-US" sz="1200" dirty="0"/>
                    </a:p>
                  </a:txBody>
                  <a:tcPr>
                    <a:solidFill>
                      <a:schemeClr val="bg1"/>
                    </a:solidFill>
                  </a:tcPr>
                </a:tc>
                <a:tc>
                  <a:txBody>
                    <a:bodyPr/>
                    <a:lstStyle/>
                    <a:p>
                      <a:r>
                        <a:rPr lang="en-US" altLang="zh-CN" sz="1200" dirty="0" smtClean="0"/>
                        <a:t>A01</a:t>
                      </a:r>
                      <a:endParaRPr lang="zh-CN" altLang="en-US" sz="1200" dirty="0"/>
                    </a:p>
                  </a:txBody>
                  <a:tcPr>
                    <a:solidFill>
                      <a:schemeClr val="bg1"/>
                    </a:solidFill>
                  </a:tcPr>
                </a:tc>
              </a:tr>
              <a:tr h="276396">
                <a:tc>
                  <a:txBody>
                    <a:bodyPr/>
                    <a:lstStyle/>
                    <a:p>
                      <a:r>
                        <a:rPr lang="en-US" altLang="zh-CN" sz="1200" dirty="0" smtClean="0"/>
                        <a:t>201502</a:t>
                      </a:r>
                      <a:endParaRPr lang="zh-CN" altLang="en-US" sz="1200" dirty="0"/>
                    </a:p>
                  </a:txBody>
                  <a:tcPr>
                    <a:solidFill>
                      <a:schemeClr val="bg1"/>
                    </a:solidFill>
                  </a:tcPr>
                </a:tc>
                <a:tc>
                  <a:txBody>
                    <a:bodyPr/>
                    <a:lstStyle/>
                    <a:p>
                      <a:r>
                        <a:rPr lang="zh-CN" altLang="en-US" sz="1200" dirty="0" smtClean="0"/>
                        <a:t>刘能</a:t>
                      </a:r>
                      <a:endParaRPr lang="zh-CN" altLang="en-US" sz="1200" dirty="0"/>
                    </a:p>
                  </a:txBody>
                  <a:tcPr>
                    <a:solidFill>
                      <a:schemeClr val="bg1"/>
                    </a:solidFill>
                  </a:tcPr>
                </a:tc>
                <a:tc>
                  <a:txBody>
                    <a:bodyPr/>
                    <a:lstStyle/>
                    <a:p>
                      <a:r>
                        <a:rPr lang="en-US" altLang="zh-CN" sz="1200" dirty="0" smtClean="0"/>
                        <a:t>B02</a:t>
                      </a:r>
                      <a:endParaRPr lang="zh-CN" altLang="en-US" sz="1200" dirty="0"/>
                    </a:p>
                  </a:txBody>
                  <a:tcPr>
                    <a:solidFill>
                      <a:schemeClr val="bg1"/>
                    </a:solidFill>
                  </a:tcPr>
                </a:tc>
              </a:tr>
              <a:tr h="276396">
                <a:tc>
                  <a:txBody>
                    <a:bodyPr/>
                    <a:lstStyle/>
                    <a:p>
                      <a:r>
                        <a:rPr lang="en-US" altLang="zh-CN" sz="1200" dirty="0" smtClean="0"/>
                        <a:t>201503</a:t>
                      </a:r>
                      <a:endParaRPr lang="zh-CN" altLang="en-US" sz="1200" dirty="0"/>
                    </a:p>
                  </a:txBody>
                  <a:tcPr>
                    <a:solidFill>
                      <a:schemeClr val="bg1"/>
                    </a:solidFill>
                  </a:tcPr>
                </a:tc>
                <a:tc>
                  <a:txBody>
                    <a:bodyPr/>
                    <a:lstStyle/>
                    <a:p>
                      <a:r>
                        <a:rPr lang="zh-CN" altLang="en-US" sz="1200" dirty="0" smtClean="0"/>
                        <a:t>钱五</a:t>
                      </a:r>
                      <a:endParaRPr lang="zh-CN" altLang="en-US" sz="1200" dirty="0"/>
                    </a:p>
                  </a:txBody>
                  <a:tcPr>
                    <a:solidFill>
                      <a:schemeClr val="bg1"/>
                    </a:solidFill>
                  </a:tcPr>
                </a:tc>
                <a:tc>
                  <a:txBody>
                    <a:bodyPr/>
                    <a:lstStyle/>
                    <a:p>
                      <a:r>
                        <a:rPr lang="en-US" altLang="zh-CN" sz="1200" dirty="0" smtClean="0"/>
                        <a:t>C03</a:t>
                      </a:r>
                      <a:endParaRPr lang="zh-CN" altLang="en-US" sz="1200" dirty="0"/>
                    </a:p>
                  </a:txBody>
                  <a:tcPr>
                    <a:solidFill>
                      <a:schemeClr val="bg1"/>
                    </a:solidFill>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817098651"/>
              </p:ext>
            </p:extLst>
          </p:nvPr>
        </p:nvGraphicFramePr>
        <p:xfrm>
          <a:off x="1907704" y="3147814"/>
          <a:ext cx="1440160" cy="1142580"/>
        </p:xfrm>
        <a:graphic>
          <a:graphicData uri="http://schemas.openxmlformats.org/drawingml/2006/table">
            <a:tbl>
              <a:tblPr firstRow="1" bandRow="1">
                <a:tableStyleId>{8799B23B-EC83-4686-B30A-512413B5E67A}</a:tableStyleId>
              </a:tblPr>
              <a:tblGrid>
                <a:gridCol w="720080"/>
                <a:gridCol w="720080"/>
              </a:tblGrid>
              <a:tr h="285645">
                <a:tc>
                  <a:txBody>
                    <a:bodyPr/>
                    <a:lstStyle/>
                    <a:p>
                      <a:r>
                        <a:rPr lang="zh-CN" altLang="en-US" sz="1200" dirty="0" smtClean="0"/>
                        <a:t>学院号</a:t>
                      </a:r>
                      <a:endParaRPr lang="zh-CN" altLang="en-US" sz="1200" dirty="0"/>
                    </a:p>
                  </a:txBody>
                  <a:tcPr>
                    <a:solidFill>
                      <a:schemeClr val="bg1"/>
                    </a:solidFill>
                  </a:tcPr>
                </a:tc>
                <a:tc>
                  <a:txBody>
                    <a:bodyPr/>
                    <a:lstStyle/>
                    <a:p>
                      <a:r>
                        <a:rPr lang="zh-CN" altLang="en-US" sz="1200" dirty="0" smtClean="0"/>
                        <a:t>学院名</a:t>
                      </a:r>
                      <a:endParaRPr lang="zh-CN" altLang="en-US" sz="1200" dirty="0"/>
                    </a:p>
                  </a:txBody>
                  <a:tcPr>
                    <a:solidFill>
                      <a:schemeClr val="bg1"/>
                    </a:solidFill>
                  </a:tcPr>
                </a:tc>
              </a:tr>
              <a:tr h="285645">
                <a:tc>
                  <a:txBody>
                    <a:bodyPr/>
                    <a:lstStyle/>
                    <a:p>
                      <a:r>
                        <a:rPr lang="en-US" altLang="zh-CN" sz="1200" dirty="0" smtClean="0"/>
                        <a:t>A01</a:t>
                      </a:r>
                      <a:endParaRPr lang="zh-CN" altLang="en-US" sz="1200" dirty="0"/>
                    </a:p>
                  </a:txBody>
                  <a:tcPr>
                    <a:solidFill>
                      <a:schemeClr val="bg1"/>
                    </a:solidFill>
                  </a:tcPr>
                </a:tc>
                <a:tc>
                  <a:txBody>
                    <a:bodyPr/>
                    <a:lstStyle/>
                    <a:p>
                      <a:r>
                        <a:rPr lang="zh-CN" altLang="en-US" sz="1200" dirty="0" smtClean="0"/>
                        <a:t>数学</a:t>
                      </a:r>
                      <a:endParaRPr lang="zh-CN" altLang="en-US" sz="1200" dirty="0"/>
                    </a:p>
                  </a:txBody>
                  <a:tcPr>
                    <a:solidFill>
                      <a:schemeClr val="bg1"/>
                    </a:solidFill>
                  </a:tcPr>
                </a:tc>
              </a:tr>
              <a:tr h="285645">
                <a:tc>
                  <a:txBody>
                    <a:bodyPr/>
                    <a:lstStyle/>
                    <a:p>
                      <a:r>
                        <a:rPr lang="en-US" altLang="zh-CN" sz="1200" dirty="0" smtClean="0"/>
                        <a:t>B02</a:t>
                      </a:r>
                      <a:endParaRPr lang="zh-CN" altLang="en-US" sz="1200" dirty="0"/>
                    </a:p>
                  </a:txBody>
                  <a:tcPr>
                    <a:solidFill>
                      <a:schemeClr val="bg1"/>
                    </a:solidFill>
                  </a:tcPr>
                </a:tc>
                <a:tc>
                  <a:txBody>
                    <a:bodyPr/>
                    <a:lstStyle/>
                    <a:p>
                      <a:r>
                        <a:rPr lang="zh-CN" altLang="en-US" sz="1200" dirty="0" smtClean="0"/>
                        <a:t>电信</a:t>
                      </a:r>
                      <a:endParaRPr lang="zh-CN" altLang="en-US" sz="1200" dirty="0"/>
                    </a:p>
                  </a:txBody>
                  <a:tcPr>
                    <a:solidFill>
                      <a:schemeClr val="bg1"/>
                    </a:solidFill>
                  </a:tcPr>
                </a:tc>
              </a:tr>
              <a:tr h="285645">
                <a:tc>
                  <a:txBody>
                    <a:bodyPr/>
                    <a:lstStyle/>
                    <a:p>
                      <a:r>
                        <a:rPr lang="en-US" altLang="zh-CN" sz="1200" dirty="0" smtClean="0"/>
                        <a:t>C03</a:t>
                      </a:r>
                      <a:endParaRPr lang="zh-CN" altLang="en-US" sz="1200" dirty="0"/>
                    </a:p>
                  </a:txBody>
                  <a:tcPr>
                    <a:solidFill>
                      <a:schemeClr val="bg1"/>
                    </a:solidFill>
                  </a:tcPr>
                </a:tc>
                <a:tc>
                  <a:txBody>
                    <a:bodyPr/>
                    <a:lstStyle/>
                    <a:p>
                      <a:r>
                        <a:rPr lang="zh-CN" altLang="en-US" sz="1200" dirty="0" smtClean="0"/>
                        <a:t>自控</a:t>
                      </a:r>
                      <a:endParaRPr lang="zh-CN" altLang="en-US" sz="1200" dirty="0"/>
                    </a:p>
                  </a:txBody>
                  <a:tcPr>
                    <a:solidFill>
                      <a:schemeClr val="bg1"/>
                    </a:solidFill>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072795386"/>
              </p:ext>
            </p:extLst>
          </p:nvPr>
        </p:nvGraphicFramePr>
        <p:xfrm>
          <a:off x="2051720" y="3340755"/>
          <a:ext cx="2160240" cy="1247219"/>
        </p:xfrm>
        <a:graphic>
          <a:graphicData uri="http://schemas.openxmlformats.org/drawingml/2006/table">
            <a:tbl>
              <a:tblPr firstRow="1" bandRow="1">
                <a:tableStyleId>{8799B23B-EC83-4686-B30A-512413B5E67A}</a:tableStyleId>
              </a:tblPr>
              <a:tblGrid>
                <a:gridCol w="499773"/>
                <a:gridCol w="540060"/>
                <a:gridCol w="544343"/>
                <a:gridCol w="576064"/>
              </a:tblGrid>
              <a:tr h="332819">
                <a:tc>
                  <a:txBody>
                    <a:bodyPr/>
                    <a:lstStyle/>
                    <a:p>
                      <a:r>
                        <a:rPr lang="zh-CN" altLang="en-US" sz="1200" dirty="0" smtClean="0"/>
                        <a:t>工号</a:t>
                      </a:r>
                      <a:endParaRPr lang="zh-CN" altLang="en-US" sz="1200" dirty="0"/>
                    </a:p>
                  </a:txBody>
                  <a:tcPr>
                    <a:solidFill>
                      <a:schemeClr val="bg1"/>
                    </a:solidFill>
                  </a:tcPr>
                </a:tc>
                <a:tc>
                  <a:txBody>
                    <a:bodyPr/>
                    <a:lstStyle/>
                    <a:p>
                      <a:r>
                        <a:rPr lang="zh-CN" altLang="en-US" sz="1200" dirty="0" smtClean="0"/>
                        <a:t>姓名</a:t>
                      </a:r>
                      <a:endParaRPr lang="zh-CN" altLang="en-US" sz="1200" dirty="0"/>
                    </a:p>
                  </a:txBody>
                  <a:tcPr>
                    <a:solidFill>
                      <a:schemeClr val="bg1"/>
                    </a:solidFill>
                  </a:tcPr>
                </a:tc>
                <a:tc>
                  <a:txBody>
                    <a:bodyPr/>
                    <a:lstStyle/>
                    <a:p>
                      <a:r>
                        <a:rPr lang="zh-CN" altLang="en-US" sz="1200" dirty="0" smtClean="0"/>
                        <a:t>职称</a:t>
                      </a:r>
                      <a:endParaRPr lang="zh-CN" altLang="en-US" sz="1200" dirty="0"/>
                    </a:p>
                  </a:txBody>
                  <a:tcPr>
                    <a:solidFill>
                      <a:schemeClr val="bg1"/>
                    </a:solidFill>
                  </a:tcPr>
                </a:tc>
                <a:tc>
                  <a:txBody>
                    <a:bodyPr/>
                    <a:lstStyle/>
                    <a:p>
                      <a:r>
                        <a:rPr lang="zh-CN" altLang="en-US" sz="1400" dirty="0" smtClean="0"/>
                        <a:t>学院</a:t>
                      </a:r>
                      <a:endParaRPr lang="zh-CN" altLang="en-US" sz="1400" dirty="0"/>
                    </a:p>
                  </a:txBody>
                  <a:tcPr>
                    <a:solidFill>
                      <a:schemeClr val="bg1"/>
                    </a:solidFill>
                  </a:tcPr>
                </a:tc>
              </a:tr>
              <a:tr h="291043">
                <a:tc>
                  <a:txBody>
                    <a:bodyPr/>
                    <a:lstStyle/>
                    <a:p>
                      <a:r>
                        <a:rPr lang="en-US" altLang="zh-CN" sz="1200" dirty="0" smtClean="0"/>
                        <a:t>001</a:t>
                      </a:r>
                      <a:endParaRPr lang="zh-CN" altLang="en-US" sz="1200" dirty="0"/>
                    </a:p>
                  </a:txBody>
                  <a:tcPr>
                    <a:solidFill>
                      <a:schemeClr val="bg1"/>
                    </a:solidFill>
                  </a:tcPr>
                </a:tc>
                <a:tc>
                  <a:txBody>
                    <a:bodyPr/>
                    <a:lstStyle/>
                    <a:p>
                      <a:r>
                        <a:rPr lang="zh-CN" altLang="en-US" sz="1200" dirty="0" smtClean="0"/>
                        <a:t>张三</a:t>
                      </a:r>
                      <a:endParaRPr lang="zh-CN" altLang="en-US" sz="1200" dirty="0"/>
                    </a:p>
                  </a:txBody>
                  <a:tcPr>
                    <a:solidFill>
                      <a:schemeClr val="bg1"/>
                    </a:solidFill>
                  </a:tcPr>
                </a:tc>
                <a:tc>
                  <a:txBody>
                    <a:bodyPr/>
                    <a:lstStyle/>
                    <a:p>
                      <a:r>
                        <a:rPr lang="zh-CN" altLang="en-US" sz="1200" dirty="0" smtClean="0"/>
                        <a:t>教授</a:t>
                      </a:r>
                      <a:endParaRPr lang="zh-CN" altLang="en-US" sz="1200" dirty="0"/>
                    </a:p>
                  </a:txBody>
                  <a:tcPr>
                    <a:solidFill>
                      <a:schemeClr val="bg1"/>
                    </a:solidFill>
                  </a:tcPr>
                </a:tc>
                <a:tc>
                  <a:txBody>
                    <a:bodyPr/>
                    <a:lstStyle/>
                    <a:p>
                      <a:r>
                        <a:rPr lang="en-US" altLang="zh-CN" sz="1400" dirty="0" smtClean="0"/>
                        <a:t>A01</a:t>
                      </a:r>
                      <a:endParaRPr lang="zh-CN" altLang="en-US" sz="1400" dirty="0"/>
                    </a:p>
                  </a:txBody>
                  <a:tcPr>
                    <a:solidFill>
                      <a:schemeClr val="bg1"/>
                    </a:solidFill>
                  </a:tcPr>
                </a:tc>
              </a:tr>
              <a:tr h="291043">
                <a:tc>
                  <a:txBody>
                    <a:bodyPr/>
                    <a:lstStyle/>
                    <a:p>
                      <a:r>
                        <a:rPr lang="en-US" altLang="zh-CN" sz="1200" dirty="0" smtClean="0"/>
                        <a:t>002</a:t>
                      </a:r>
                      <a:endParaRPr lang="zh-CN" altLang="en-US" sz="1200" dirty="0"/>
                    </a:p>
                  </a:txBody>
                  <a:tcPr>
                    <a:solidFill>
                      <a:schemeClr val="bg1"/>
                    </a:solidFill>
                  </a:tcPr>
                </a:tc>
                <a:tc>
                  <a:txBody>
                    <a:bodyPr/>
                    <a:lstStyle/>
                    <a:p>
                      <a:r>
                        <a:rPr lang="zh-CN" altLang="en-US" sz="1200" dirty="0" smtClean="0"/>
                        <a:t>李四</a:t>
                      </a:r>
                      <a:endParaRPr lang="zh-CN" altLang="en-US" sz="1200" dirty="0"/>
                    </a:p>
                  </a:txBody>
                  <a:tcPr>
                    <a:solidFill>
                      <a:schemeClr val="bg1"/>
                    </a:solidFill>
                  </a:tcPr>
                </a:tc>
                <a:tc>
                  <a:txBody>
                    <a:bodyPr/>
                    <a:lstStyle/>
                    <a:p>
                      <a:r>
                        <a:rPr lang="zh-CN" altLang="en-US" sz="1200" dirty="0" smtClean="0"/>
                        <a:t>教授</a:t>
                      </a:r>
                      <a:endParaRPr lang="zh-CN" altLang="en-US" sz="1200" dirty="0"/>
                    </a:p>
                  </a:txBody>
                  <a:tcPr>
                    <a:solidFill>
                      <a:schemeClr val="bg1"/>
                    </a:solidFill>
                  </a:tcPr>
                </a:tc>
                <a:tc>
                  <a:txBody>
                    <a:bodyPr/>
                    <a:lstStyle/>
                    <a:p>
                      <a:r>
                        <a:rPr lang="en-US" altLang="zh-CN" sz="1400" dirty="0" smtClean="0"/>
                        <a:t>A01</a:t>
                      </a:r>
                      <a:endParaRPr lang="zh-CN" altLang="en-US" sz="1400" dirty="0"/>
                    </a:p>
                  </a:txBody>
                  <a:tcPr>
                    <a:solidFill>
                      <a:schemeClr val="bg1"/>
                    </a:solidFill>
                  </a:tcPr>
                </a:tc>
              </a:tr>
              <a:tr h="291043">
                <a:tc>
                  <a:txBody>
                    <a:bodyPr/>
                    <a:lstStyle/>
                    <a:p>
                      <a:r>
                        <a:rPr lang="en-US" altLang="zh-CN" sz="1200" dirty="0" smtClean="0"/>
                        <a:t>003</a:t>
                      </a:r>
                      <a:endParaRPr lang="zh-CN" altLang="en-US" sz="1200" dirty="0"/>
                    </a:p>
                  </a:txBody>
                  <a:tcPr>
                    <a:solidFill>
                      <a:schemeClr val="bg1"/>
                    </a:solidFill>
                  </a:tcPr>
                </a:tc>
                <a:tc>
                  <a:txBody>
                    <a:bodyPr/>
                    <a:lstStyle/>
                    <a:p>
                      <a:r>
                        <a:rPr lang="zh-CN" altLang="en-US" sz="1200" dirty="0" smtClean="0"/>
                        <a:t>王五</a:t>
                      </a:r>
                      <a:endParaRPr lang="zh-CN" altLang="en-US" sz="1200" dirty="0"/>
                    </a:p>
                  </a:txBody>
                  <a:tcPr>
                    <a:solidFill>
                      <a:schemeClr val="bg1"/>
                    </a:solidFill>
                  </a:tcPr>
                </a:tc>
                <a:tc>
                  <a:txBody>
                    <a:bodyPr/>
                    <a:lstStyle/>
                    <a:p>
                      <a:r>
                        <a:rPr lang="zh-CN" altLang="en-US" sz="1200" dirty="0" smtClean="0"/>
                        <a:t>讲师</a:t>
                      </a:r>
                      <a:endParaRPr lang="zh-CN" altLang="en-US" sz="1200" dirty="0"/>
                    </a:p>
                  </a:txBody>
                  <a:tcPr>
                    <a:solidFill>
                      <a:schemeClr val="bg1"/>
                    </a:solidFill>
                  </a:tcPr>
                </a:tc>
                <a:tc>
                  <a:txBody>
                    <a:bodyPr/>
                    <a:lstStyle/>
                    <a:p>
                      <a:r>
                        <a:rPr lang="en-US" altLang="zh-CN" sz="1400" dirty="0" smtClean="0"/>
                        <a:t>B02</a:t>
                      </a:r>
                      <a:endParaRPr lang="zh-CN" altLang="en-US" sz="1400" dirty="0"/>
                    </a:p>
                  </a:txBody>
                  <a:tcPr>
                    <a:solidFill>
                      <a:schemeClr val="bg1"/>
                    </a:solidFill>
                  </a:tcPr>
                </a:tc>
              </a:tr>
            </a:tbl>
          </a:graphicData>
        </a:graphic>
      </p:graphicFrame>
      <p:sp>
        <p:nvSpPr>
          <p:cNvPr id="20" name="流程图: 磁盘 19"/>
          <p:cNvSpPr/>
          <p:nvPr/>
        </p:nvSpPr>
        <p:spPr>
          <a:xfrm>
            <a:off x="1115616" y="1851670"/>
            <a:ext cx="3240360" cy="309634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15616" y="1851670"/>
            <a:ext cx="324036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2516590" y="1275606"/>
            <a:ext cx="68407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2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59632" y="255794"/>
            <a:ext cx="2808312" cy="52322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数据模型的发展</a:t>
            </a:r>
            <a:endParaRPr lang="zh-CN" altLang="en-US" sz="2800" dirty="0">
              <a:latin typeface="微软雅黑" pitchFamily="34" charset="-122"/>
              <a:ea typeface="微软雅黑" pitchFamily="34" charset="-122"/>
            </a:endParaRPr>
          </a:p>
        </p:txBody>
      </p:sp>
      <p:sp>
        <p:nvSpPr>
          <p:cNvPr id="9" name="椭圆 8"/>
          <p:cNvSpPr/>
          <p:nvPr/>
        </p:nvSpPr>
        <p:spPr>
          <a:xfrm>
            <a:off x="415075" y="123478"/>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4</a:t>
            </a:r>
            <a:endParaRPr lang="zh-CN" altLang="en-US" dirty="0"/>
          </a:p>
        </p:txBody>
      </p:sp>
      <p:sp>
        <p:nvSpPr>
          <p:cNvPr id="3" name="TextBox 2"/>
          <p:cNvSpPr txBox="1"/>
          <p:nvPr/>
        </p:nvSpPr>
        <p:spPr>
          <a:xfrm>
            <a:off x="4231141" y="2499742"/>
            <a:ext cx="2954655" cy="830997"/>
          </a:xfrm>
          <a:prstGeom prst="rect">
            <a:avLst/>
          </a:prstGeom>
          <a:noFill/>
        </p:spPr>
        <p:txBody>
          <a:bodyPr wrap="none" rtlCol="0">
            <a:spAutoFit/>
          </a:bodyPr>
          <a:lstStyle/>
          <a:p>
            <a:pPr algn="ctr"/>
            <a:r>
              <a:rPr lang="zh-CN" altLang="en-US" sz="2400" dirty="0" smtClean="0">
                <a:latin typeface="幼圆" pitchFamily="49" charset="-122"/>
                <a:ea typeface="幼圆" pitchFamily="49" charset="-122"/>
              </a:rPr>
              <a:t>面向对象的数据模型</a:t>
            </a:r>
            <a:endParaRPr lang="en-US" altLang="zh-CN" sz="2400" dirty="0" smtClean="0">
              <a:latin typeface="幼圆" pitchFamily="49" charset="-122"/>
              <a:ea typeface="幼圆" pitchFamily="49" charset="-122"/>
            </a:endParaRPr>
          </a:p>
          <a:p>
            <a:pPr algn="ctr"/>
            <a:r>
              <a:rPr lang="zh-CN" altLang="en-US" sz="2400" dirty="0" smtClean="0">
                <a:latin typeface="幼圆" pitchFamily="49" charset="-122"/>
                <a:ea typeface="幼圆" pitchFamily="49" charset="-122"/>
              </a:rPr>
              <a:t>（</a:t>
            </a:r>
            <a:r>
              <a:rPr lang="en-US" altLang="zh-CN" sz="2400" dirty="0" smtClean="0">
                <a:latin typeface="微软雅黑" pitchFamily="34" charset="-122"/>
                <a:ea typeface="微软雅黑" pitchFamily="34" charset="-122"/>
              </a:rPr>
              <a:t>OO</a:t>
            </a:r>
            <a:r>
              <a:rPr lang="zh-CN" altLang="en-US" sz="2400" dirty="0" smtClean="0">
                <a:latin typeface="幼圆" pitchFamily="49" charset="-122"/>
                <a:ea typeface="幼圆" pitchFamily="49" charset="-122"/>
              </a:rPr>
              <a:t>模型）</a:t>
            </a:r>
            <a:endParaRPr lang="zh-CN" altLang="en-US" sz="2400" dirty="0">
              <a:latin typeface="幼圆" pitchFamily="49" charset="-122"/>
              <a:ea typeface="幼圆" pitchFamily="49" charset="-122"/>
            </a:endParaRPr>
          </a:p>
        </p:txBody>
      </p:sp>
      <p:sp>
        <p:nvSpPr>
          <p:cNvPr id="7" name="TextBox 6"/>
          <p:cNvSpPr txBox="1"/>
          <p:nvPr/>
        </p:nvSpPr>
        <p:spPr>
          <a:xfrm>
            <a:off x="1115616" y="1203598"/>
            <a:ext cx="3312368" cy="461665"/>
          </a:xfrm>
          <a:prstGeom prst="rect">
            <a:avLst/>
          </a:prstGeom>
          <a:noFill/>
        </p:spPr>
        <p:txBody>
          <a:bodyPr wrap="square" rtlCol="0">
            <a:spAutoFit/>
          </a:bodyPr>
          <a:lstStyle/>
          <a:p>
            <a:r>
              <a:rPr lang="zh-CN" altLang="en-US" sz="2400" dirty="0" smtClean="0"/>
              <a:t>传统数据模型的缺点：</a:t>
            </a:r>
            <a:endParaRPr lang="en-US" altLang="zh-CN" sz="2400" dirty="0" smtClean="0"/>
          </a:p>
        </p:txBody>
      </p:sp>
      <p:sp>
        <p:nvSpPr>
          <p:cNvPr id="14" name="TextBox 13"/>
          <p:cNvSpPr txBox="1"/>
          <p:nvPr/>
        </p:nvSpPr>
        <p:spPr>
          <a:xfrm>
            <a:off x="1403648" y="1923678"/>
            <a:ext cx="6696744"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t>对复杂对象的表示能力差，语义表达能力弱；</a:t>
            </a:r>
            <a:endParaRPr lang="en-US" altLang="zh-CN" sz="2400" dirty="0" smtClean="0"/>
          </a:p>
        </p:txBody>
      </p:sp>
      <p:sp>
        <p:nvSpPr>
          <p:cNvPr id="15" name="TextBox 14"/>
          <p:cNvSpPr txBox="1"/>
          <p:nvPr/>
        </p:nvSpPr>
        <p:spPr>
          <a:xfrm>
            <a:off x="1403648" y="3579862"/>
            <a:ext cx="6890036" cy="461665"/>
          </a:xfrm>
          <a:prstGeom prst="rect">
            <a:avLst/>
          </a:prstGeom>
          <a:noFill/>
        </p:spPr>
        <p:txBody>
          <a:bodyPr wrap="square" rtlCol="0">
            <a:spAutoFit/>
          </a:bodyPr>
          <a:lstStyle/>
          <a:p>
            <a:pPr marL="342900" indent="-342900">
              <a:buFont typeface="Wingdings" pitchFamily="2" charset="2"/>
              <a:buChar char="l"/>
            </a:pPr>
            <a:r>
              <a:rPr lang="zh-CN" altLang="en-US" sz="2400" dirty="0" smtClean="0"/>
              <a:t>对半结构化、非结构化数据的处理能力差</a:t>
            </a:r>
            <a:endParaRPr lang="en-US" altLang="zh-CN" sz="2400" dirty="0" smtClean="0"/>
          </a:p>
        </p:txBody>
      </p:sp>
      <p:sp>
        <p:nvSpPr>
          <p:cNvPr id="16" name="TextBox 15"/>
          <p:cNvSpPr txBox="1"/>
          <p:nvPr/>
        </p:nvSpPr>
        <p:spPr>
          <a:xfrm>
            <a:off x="4584024" y="4141117"/>
            <a:ext cx="1877437" cy="461665"/>
          </a:xfrm>
          <a:prstGeom prst="rect">
            <a:avLst/>
          </a:prstGeom>
          <a:noFill/>
        </p:spPr>
        <p:txBody>
          <a:bodyPr wrap="none" rtlCol="0">
            <a:spAutoFit/>
          </a:bodyPr>
          <a:lstStyle/>
          <a:p>
            <a:pPr algn="ctr"/>
            <a:r>
              <a:rPr lang="en-US" altLang="zh-CN" sz="2400" dirty="0" smtClean="0">
                <a:latin typeface="幼圆" pitchFamily="49" charset="-122"/>
                <a:ea typeface="幼圆" pitchFamily="49" charset="-122"/>
              </a:rPr>
              <a:t>XML</a:t>
            </a:r>
            <a:r>
              <a:rPr lang="zh-CN" altLang="en-US" sz="2400" dirty="0" smtClean="0">
                <a:latin typeface="幼圆" pitchFamily="49" charset="-122"/>
                <a:ea typeface="幼圆" pitchFamily="49" charset="-122"/>
              </a:rPr>
              <a:t>数据模型</a:t>
            </a:r>
            <a:endParaRPr lang="zh-CN" altLang="en-US" sz="2400" dirty="0">
              <a:latin typeface="幼圆" pitchFamily="49" charset="-122"/>
              <a:ea typeface="幼圆" pitchFamily="49" charset="-122"/>
            </a:endParaRPr>
          </a:p>
        </p:txBody>
      </p:sp>
    </p:spTree>
    <p:extLst>
      <p:ext uri="{BB962C8B-B14F-4D97-AF65-F5344CB8AC3E}">
        <p14:creationId xmlns:p14="http://schemas.microsoft.com/office/powerpoint/2010/main" val="204290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95486"/>
            <a:ext cx="2016224" cy="523220"/>
          </a:xfrm>
          <a:prstGeom prst="rect">
            <a:avLst/>
          </a:prstGeom>
          <a:noFill/>
        </p:spPr>
        <p:txBody>
          <a:bodyPr wrap="square" rtlCol="0">
            <a:spAutoFit/>
          </a:bodyPr>
          <a:lstStyle/>
          <a:p>
            <a:r>
              <a:rPr lang="zh-CN" alt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rPr>
              <a:t>总结与思考</a:t>
            </a:r>
            <a:endParaRPr lang="zh-CN" altLang="en-US" sz="2800" dirty="0">
              <a:ln w="10160">
                <a:solidFill>
                  <a:schemeClr val="accent1"/>
                </a:solidFill>
                <a:prstDash val="solid"/>
              </a:ln>
              <a:solidFill>
                <a:srgbClr val="FFFFFF"/>
              </a:solidFill>
              <a:effectLst>
                <a:outerShdw blurRad="38100" dist="32000" dir="5400000" algn="tl">
                  <a:srgbClr val="000000">
                    <a:alpha val="30000"/>
                  </a:srgbClr>
                </a:outerShdw>
              </a:effectLst>
              <a:latin typeface="华文琥珀" pitchFamily="2" charset="-122"/>
              <a:ea typeface="华文琥珀" pitchFamily="2" charset="-122"/>
            </a:endParaRPr>
          </a:p>
        </p:txBody>
      </p:sp>
      <p:sp>
        <p:nvSpPr>
          <p:cNvPr id="19" name="TextBox 18"/>
          <p:cNvSpPr txBox="1"/>
          <p:nvPr/>
        </p:nvSpPr>
        <p:spPr>
          <a:xfrm>
            <a:off x="3023247" y="457096"/>
            <a:ext cx="5905610" cy="1930337"/>
          </a:xfrm>
          <a:prstGeom prst="rect">
            <a:avLst/>
          </a:prstGeom>
          <a:noFill/>
        </p:spPr>
        <p:txBody>
          <a:bodyPr wrap="square" rtlCol="0">
            <a:spAutoFit/>
          </a:bodyPr>
          <a:lstStyle/>
          <a:p>
            <a:pPr marL="457200" indent="-457200">
              <a:lnSpc>
                <a:spcPct val="150000"/>
              </a:lnSpc>
              <a:buFont typeface="Wingdings" pitchFamily="2" charset="2"/>
              <a:buChar char="Ø"/>
            </a:pPr>
            <a:r>
              <a:rPr lang="en-US" altLang="zh-CN" sz="2800" b="1" dirty="0">
                <a:latin typeface="幼圆" pitchFamily="49" charset="-122"/>
                <a:ea typeface="幼圆" pitchFamily="49" charset="-122"/>
              </a:rPr>
              <a:t> </a:t>
            </a:r>
            <a:r>
              <a:rPr lang="zh-CN" altLang="en-US" sz="2800" b="1" dirty="0" smtClean="0">
                <a:latin typeface="幼圆" pitchFamily="49" charset="-122"/>
                <a:ea typeface="幼圆" pitchFamily="49" charset="-122"/>
              </a:rPr>
              <a:t>练习</a:t>
            </a:r>
            <a:endParaRPr lang="en-US" altLang="zh-CN" sz="2800" b="1" dirty="0" smtClean="0">
              <a:latin typeface="幼圆" pitchFamily="49" charset="-122"/>
              <a:ea typeface="幼圆" pitchFamily="49" charset="-122"/>
            </a:endParaRPr>
          </a:p>
          <a:p>
            <a:pPr>
              <a:lnSpc>
                <a:spcPct val="150000"/>
              </a:lnSpc>
            </a:pPr>
            <a:r>
              <a:rPr lang="en-US" altLang="zh-CN" sz="2800" b="1" dirty="0">
                <a:latin typeface="幼圆" pitchFamily="49" charset="-122"/>
                <a:ea typeface="幼圆" pitchFamily="49" charset="-122"/>
              </a:rPr>
              <a:t> </a:t>
            </a:r>
            <a:r>
              <a:rPr lang="en-US" altLang="zh-CN" sz="2800" b="1" dirty="0" smtClean="0">
                <a:latin typeface="幼圆" pitchFamily="49" charset="-122"/>
                <a:ea typeface="幼圆" pitchFamily="49" charset="-122"/>
              </a:rPr>
              <a:t>   </a:t>
            </a:r>
            <a:r>
              <a:rPr lang="zh-CN" altLang="en-US" sz="2800" b="1" dirty="0" smtClean="0">
                <a:latin typeface="幼圆" pitchFamily="49" charset="-122"/>
                <a:ea typeface="幼圆" pitchFamily="49" charset="-122"/>
              </a:rPr>
              <a:t>请将如下网状</a:t>
            </a:r>
            <a:r>
              <a:rPr lang="zh-CN" altLang="en-US" sz="2800" b="1" dirty="0">
                <a:latin typeface="幼圆" pitchFamily="49" charset="-122"/>
                <a:ea typeface="幼圆" pitchFamily="49" charset="-122"/>
              </a:rPr>
              <a:t>模型</a:t>
            </a:r>
            <a:r>
              <a:rPr lang="zh-CN" altLang="en-US" sz="2800" b="1" dirty="0" smtClean="0">
                <a:latin typeface="幼圆" pitchFamily="49" charset="-122"/>
                <a:ea typeface="幼圆" pitchFamily="49" charset="-122"/>
              </a:rPr>
              <a:t>用关系表示，</a:t>
            </a:r>
            <a:endParaRPr lang="en-US" altLang="zh-CN" sz="2800" b="1" dirty="0" smtClean="0">
              <a:latin typeface="幼圆" pitchFamily="49" charset="-122"/>
              <a:ea typeface="幼圆" pitchFamily="49" charset="-122"/>
            </a:endParaRPr>
          </a:p>
          <a:p>
            <a:pPr>
              <a:lnSpc>
                <a:spcPct val="150000"/>
              </a:lnSpc>
            </a:pPr>
            <a:r>
              <a:rPr lang="en-US" altLang="zh-CN" sz="2800" b="1" dirty="0">
                <a:latin typeface="幼圆" pitchFamily="49" charset="-122"/>
                <a:ea typeface="幼圆" pitchFamily="49" charset="-122"/>
              </a:rPr>
              <a:t> </a:t>
            </a:r>
            <a:r>
              <a:rPr lang="en-US" altLang="zh-CN" sz="2800" b="1" dirty="0" smtClean="0">
                <a:latin typeface="幼圆" pitchFamily="49" charset="-122"/>
                <a:ea typeface="幼圆" pitchFamily="49" charset="-122"/>
              </a:rPr>
              <a:t>   </a:t>
            </a:r>
            <a:r>
              <a:rPr lang="zh-CN" altLang="en-US" sz="2800" b="1" dirty="0" smtClean="0">
                <a:latin typeface="幼圆" pitchFamily="49" charset="-122"/>
                <a:ea typeface="幼圆" pitchFamily="49" charset="-122"/>
              </a:rPr>
              <a:t>自行设计码和属性</a:t>
            </a:r>
            <a:endParaRPr lang="en-US" altLang="zh-CN" sz="2800" b="1" dirty="0" smtClean="0">
              <a:latin typeface="幼圆" pitchFamily="49" charset="-122"/>
              <a:ea typeface="幼圆" pitchFamily="49" charset="-122"/>
            </a:endParaRPr>
          </a:p>
        </p:txBody>
      </p:sp>
      <p:sp>
        <p:nvSpPr>
          <p:cNvPr id="20" name="TextBox 19"/>
          <p:cNvSpPr txBox="1"/>
          <p:nvPr/>
        </p:nvSpPr>
        <p:spPr>
          <a:xfrm>
            <a:off x="4907967" y="2859782"/>
            <a:ext cx="1440161" cy="461665"/>
          </a:xfrm>
          <a:prstGeom prst="rect">
            <a:avLst/>
          </a:prstGeom>
          <a:noFill/>
          <a:ln>
            <a:solidFill>
              <a:schemeClr val="tx1"/>
            </a:solidFill>
          </a:ln>
        </p:spPr>
        <p:txBody>
          <a:bodyPr wrap="square" rtlCol="0">
            <a:spAutoFit/>
          </a:bodyPr>
          <a:lstStyle/>
          <a:p>
            <a:r>
              <a:rPr lang="zh-CN" altLang="en-US" sz="2400" dirty="0" smtClean="0"/>
              <a:t>学    院</a:t>
            </a:r>
            <a:endParaRPr lang="zh-CN" altLang="en-US" sz="2400" dirty="0"/>
          </a:p>
        </p:txBody>
      </p:sp>
      <p:sp>
        <p:nvSpPr>
          <p:cNvPr id="24" name="TextBox 23"/>
          <p:cNvSpPr txBox="1"/>
          <p:nvPr/>
        </p:nvSpPr>
        <p:spPr>
          <a:xfrm>
            <a:off x="6924192" y="2859782"/>
            <a:ext cx="1104192" cy="461665"/>
          </a:xfrm>
          <a:prstGeom prst="rect">
            <a:avLst/>
          </a:prstGeom>
          <a:noFill/>
          <a:ln>
            <a:solidFill>
              <a:schemeClr val="tx1"/>
            </a:solidFill>
          </a:ln>
        </p:spPr>
        <p:txBody>
          <a:bodyPr wrap="square" rtlCol="0">
            <a:spAutoFit/>
          </a:bodyPr>
          <a:lstStyle/>
          <a:p>
            <a:pPr algn="just"/>
            <a:r>
              <a:rPr lang="zh-CN" altLang="en-US" sz="2400" dirty="0" smtClean="0"/>
              <a:t>处   室</a:t>
            </a:r>
            <a:endParaRPr lang="zh-CN" altLang="en-US" sz="2400" dirty="0"/>
          </a:p>
        </p:txBody>
      </p:sp>
      <p:cxnSp>
        <p:nvCxnSpPr>
          <p:cNvPr id="25" name="直接连接符 24"/>
          <p:cNvCxnSpPr/>
          <p:nvPr/>
        </p:nvCxnSpPr>
        <p:spPr>
          <a:xfrm>
            <a:off x="6132104" y="3321447"/>
            <a:ext cx="0" cy="3747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32219" y="3321447"/>
            <a:ext cx="1" cy="3749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132104" y="3696444"/>
            <a:ext cx="130011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54907" y="4155926"/>
            <a:ext cx="861238" cy="461665"/>
          </a:xfrm>
          <a:prstGeom prst="rect">
            <a:avLst/>
          </a:prstGeom>
          <a:noFill/>
          <a:ln>
            <a:solidFill>
              <a:schemeClr val="tx1"/>
            </a:solidFill>
          </a:ln>
        </p:spPr>
        <p:txBody>
          <a:bodyPr wrap="square" rtlCol="0">
            <a:spAutoFit/>
          </a:bodyPr>
          <a:lstStyle/>
          <a:p>
            <a:r>
              <a:rPr lang="zh-CN" altLang="en-US" sz="2400" dirty="0"/>
              <a:t>教师</a:t>
            </a:r>
          </a:p>
        </p:txBody>
      </p:sp>
      <p:cxnSp>
        <p:nvCxnSpPr>
          <p:cNvPr id="29" name="直接连接符 28"/>
          <p:cNvCxnSpPr/>
          <p:nvPr/>
        </p:nvCxnSpPr>
        <p:spPr>
          <a:xfrm>
            <a:off x="6669112" y="3688596"/>
            <a:ext cx="0" cy="467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35960" y="4155926"/>
            <a:ext cx="861238" cy="461665"/>
          </a:xfrm>
          <a:prstGeom prst="rect">
            <a:avLst/>
          </a:prstGeom>
          <a:noFill/>
          <a:ln>
            <a:solidFill>
              <a:schemeClr val="tx1"/>
            </a:solidFill>
          </a:ln>
        </p:spPr>
        <p:txBody>
          <a:bodyPr wrap="square" rtlCol="0">
            <a:spAutoFit/>
          </a:bodyPr>
          <a:lstStyle/>
          <a:p>
            <a:r>
              <a:rPr lang="zh-CN" altLang="en-US" sz="2400" dirty="0" smtClean="0"/>
              <a:t>学生</a:t>
            </a:r>
            <a:endParaRPr lang="zh-CN" altLang="en-US" sz="2400" dirty="0"/>
          </a:p>
        </p:txBody>
      </p:sp>
      <p:cxnSp>
        <p:nvCxnSpPr>
          <p:cNvPr id="31" name="直接连接符 30"/>
          <p:cNvCxnSpPr>
            <a:endCxn id="30" idx="0"/>
          </p:cNvCxnSpPr>
          <p:nvPr/>
        </p:nvCxnSpPr>
        <p:spPr>
          <a:xfrm>
            <a:off x="5266579" y="3328556"/>
            <a:ext cx="0" cy="8273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30" idx="3"/>
            <a:endCxn id="28" idx="1"/>
          </p:cNvCxnSpPr>
          <p:nvPr/>
        </p:nvCxnSpPr>
        <p:spPr>
          <a:xfrm>
            <a:off x="5697198" y="4386759"/>
            <a:ext cx="55770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7116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Angles</Template>
  <TotalTime>2875</TotalTime>
  <Pages>0</Pages>
  <Words>6404</Words>
  <Characters>0</Characters>
  <Application>Microsoft Office PowerPoint</Application>
  <DocSecurity>0</DocSecurity>
  <PresentationFormat>全屏显示(16:9)</PresentationFormat>
  <Lines>0</Lines>
  <Paragraphs>1478</Paragraphs>
  <Slides>141</Slides>
  <Notes>9</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141</vt:i4>
      </vt:variant>
    </vt:vector>
  </HeadingPairs>
  <TitlesOfParts>
    <vt:vector size="142" baseType="lpstr">
      <vt:lpstr>角度</vt:lpstr>
      <vt:lpstr>数据库系统原理</vt:lpstr>
      <vt:lpstr>PowerPoint 演示文稿</vt:lpstr>
      <vt:lpstr>PowerPoint 演示文稿</vt:lpstr>
      <vt:lpstr>PowerPoint 演示文稿</vt:lpstr>
      <vt:lpstr>PowerPoint 演示文稿</vt:lpstr>
      <vt:lpstr>PowerPoint 演示文稿</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四个基本概念</vt:lpstr>
      <vt:lpstr>概念一：数据</vt:lpstr>
      <vt:lpstr>PowerPoint 演示文稿</vt:lpstr>
      <vt:lpstr>PowerPoint 演示文稿</vt:lpstr>
      <vt:lpstr>概念二：数据库</vt:lpstr>
      <vt:lpstr>基本概念三：数据库管理系统(DBMS)</vt:lpstr>
      <vt:lpstr>数据库管理系统的主要功能</vt:lpstr>
      <vt:lpstr>PowerPoint 演示文稿</vt:lpstr>
      <vt:lpstr>PowerPoint 演示文稿</vt:lpstr>
      <vt:lpstr>基本概念四：数据库系统</vt:lpstr>
      <vt:lpstr>PowerPoint 演示文稿</vt:lpstr>
      <vt:lpstr>PowerPoint 演示文稿</vt:lpstr>
      <vt:lpstr>数据管理技术的产生和发展</vt:lpstr>
      <vt:lpstr>人工管理阶段</vt:lpstr>
      <vt:lpstr>PowerPoint 演示文稿</vt:lpstr>
      <vt:lpstr>人工阶段应用程序与数据的对应关系</vt:lpstr>
      <vt:lpstr>文件系统阶段</vt:lpstr>
      <vt:lpstr>文件系统中数据的结构</vt:lpstr>
      <vt:lpstr>文件系统阶段应用程序与数据的对应关系</vt:lpstr>
      <vt:lpstr>数据库系统阶段</vt:lpstr>
      <vt:lpstr>PowerPoint 演示文稿</vt:lpstr>
      <vt:lpstr>数据库系统的特点</vt:lpstr>
      <vt:lpstr> 特点一： 数据结构化</vt:lpstr>
      <vt:lpstr>特点二：数据共享性高冗余度低易扩充</vt:lpstr>
      <vt:lpstr>特点三：  数据独立性高</vt:lpstr>
      <vt:lpstr>特点四：数据由DBMS统一管理和控制</vt:lpstr>
      <vt:lpstr>应用程序与数据的对应关系</vt:lpstr>
      <vt:lpstr>总  结</vt:lpstr>
      <vt:lpstr>本 节  作  业</vt:lpstr>
      <vt:lpstr>Contents</vt:lpstr>
      <vt:lpstr>PowerPoint 演示文稿</vt:lpstr>
      <vt:lpstr>两大类数据模型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概念模型 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概念模型—— 一个实例</vt:lpstr>
      <vt:lpstr>PowerPoint 演示文稿</vt:lpstr>
      <vt:lpstr>PowerPoint 演示文稿</vt:lpstr>
      <vt:lpstr>PowerPoint 演示文稿</vt:lpstr>
      <vt:lpstr>数据模型的组成要素</vt:lpstr>
      <vt:lpstr>数据模型的组成要素一： 数据结构</vt:lpstr>
      <vt:lpstr>数据模型的组成要素二： 数据操作</vt:lpstr>
      <vt:lpstr>PowerPoint 演示文稿</vt:lpstr>
      <vt:lpstr>数据模型组成要素三：完整性约束</vt:lpstr>
      <vt:lpstr>PowerPoint 演示文稿</vt:lpstr>
      <vt:lpstr>最常用的逻辑数据模型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Contents</vt:lpstr>
      <vt:lpstr>数据库系统结构</vt:lpstr>
      <vt:lpstr>数据库系统结构</vt:lpstr>
      <vt:lpstr>数据库系统模式的概念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三级模式结构示例</vt:lpstr>
      <vt:lpstr>PowerPoint 演示文稿</vt:lpstr>
      <vt:lpstr>PowerPoint 演示文稿</vt:lpstr>
      <vt:lpstr>外模式／模式映象</vt:lpstr>
      <vt:lpstr>PowerPoint 演示文稿</vt:lpstr>
      <vt:lpstr>二级映像—— 模式／外模式映象</vt:lpstr>
      <vt:lpstr>模式／内模式映像</vt:lpstr>
      <vt:lpstr>PowerPoint 演示文稿</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数据库管理员(DBA)</vt:lpstr>
      <vt:lpstr>PowerPoint 演示文稿</vt:lpstr>
      <vt:lpstr>PowerPoint 演示文稿</vt:lpstr>
      <vt:lpstr>系统分析员和数据库设计人员 </vt:lpstr>
      <vt:lpstr>PowerPoint 演示文稿</vt:lpstr>
      <vt:lpstr>应用程序员</vt:lpstr>
      <vt:lpstr>用  户</vt:lpstr>
      <vt:lpstr>PowerPoint 演示文稿</vt:lpstr>
      <vt:lpstr>作  业</vt:lpstr>
      <vt:lpstr>小  结</vt:lpstr>
      <vt:lpstr>小结</vt:lpstr>
    </vt:vector>
  </TitlesOfParts>
  <Manager/>
  <Company>idke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  课        时：72</dc:title>
  <dc:subject/>
  <dc:creator>RUC IDKE</dc:creator>
  <cp:keywords/>
  <dc:description/>
  <cp:lastModifiedBy>L.Zehua</cp:lastModifiedBy>
  <cp:revision>894</cp:revision>
  <dcterms:created xsi:type="dcterms:W3CDTF">2000-08-05T08:19:19Z</dcterms:created>
  <dcterms:modified xsi:type="dcterms:W3CDTF">2018-10-30T02:18:48Z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2052-9.1.0.4047</vt:lpwstr>
  </property>
</Properties>
</file>