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96"/>
  </p:notesMasterIdLst>
  <p:sldIdLst>
    <p:sldId id="541" r:id="rId2"/>
    <p:sldId id="443" r:id="rId3"/>
    <p:sldId id="592" r:id="rId4"/>
    <p:sldId id="442" r:id="rId5"/>
    <p:sldId id="543" r:id="rId6"/>
    <p:sldId id="545" r:id="rId7"/>
    <p:sldId id="734" r:id="rId8"/>
    <p:sldId id="735" r:id="rId9"/>
    <p:sldId id="548" r:id="rId10"/>
    <p:sldId id="549" r:id="rId11"/>
    <p:sldId id="553" r:id="rId12"/>
    <p:sldId id="556" r:id="rId13"/>
    <p:sldId id="557" r:id="rId14"/>
    <p:sldId id="558" r:id="rId15"/>
    <p:sldId id="736" r:id="rId16"/>
    <p:sldId id="559" r:id="rId17"/>
    <p:sldId id="560" r:id="rId18"/>
    <p:sldId id="561" r:id="rId19"/>
    <p:sldId id="562" r:id="rId20"/>
    <p:sldId id="567" r:id="rId21"/>
    <p:sldId id="824" r:id="rId22"/>
    <p:sldId id="570" r:id="rId23"/>
    <p:sldId id="571" r:id="rId24"/>
    <p:sldId id="572" r:id="rId25"/>
    <p:sldId id="573" r:id="rId26"/>
    <p:sldId id="574" r:id="rId27"/>
    <p:sldId id="825" r:id="rId28"/>
    <p:sldId id="576" r:id="rId29"/>
    <p:sldId id="578" r:id="rId30"/>
    <p:sldId id="826" r:id="rId31"/>
    <p:sldId id="827" r:id="rId32"/>
    <p:sldId id="456" r:id="rId33"/>
    <p:sldId id="449" r:id="rId34"/>
    <p:sldId id="596" r:id="rId35"/>
    <p:sldId id="709" r:id="rId36"/>
    <p:sldId id="597" r:id="rId37"/>
    <p:sldId id="598" r:id="rId38"/>
    <p:sldId id="600" r:id="rId39"/>
    <p:sldId id="715" r:id="rId40"/>
    <p:sldId id="602" r:id="rId41"/>
    <p:sldId id="717" r:id="rId42"/>
    <p:sldId id="604" r:id="rId43"/>
    <p:sldId id="718" r:id="rId44"/>
    <p:sldId id="828" r:id="rId45"/>
    <p:sldId id="609" r:id="rId46"/>
    <p:sldId id="611" r:id="rId47"/>
    <p:sldId id="614" r:id="rId48"/>
    <p:sldId id="720" r:id="rId49"/>
    <p:sldId id="721" r:id="rId50"/>
    <p:sldId id="722" r:id="rId51"/>
    <p:sldId id="723" r:id="rId52"/>
    <p:sldId id="764" r:id="rId53"/>
    <p:sldId id="765" r:id="rId54"/>
    <p:sldId id="724" r:id="rId55"/>
    <p:sldId id="737" r:id="rId56"/>
    <p:sldId id="725" r:id="rId57"/>
    <p:sldId id="728" r:id="rId58"/>
    <p:sldId id="727" r:id="rId59"/>
    <p:sldId id="738" r:id="rId60"/>
    <p:sldId id="741" r:id="rId61"/>
    <p:sldId id="766" r:id="rId62"/>
    <p:sldId id="730" r:id="rId63"/>
    <p:sldId id="731" r:id="rId64"/>
    <p:sldId id="732" r:id="rId65"/>
    <p:sldId id="733" r:id="rId66"/>
    <p:sldId id="823" r:id="rId67"/>
    <p:sldId id="739" r:id="rId68"/>
    <p:sldId id="830" r:id="rId69"/>
    <p:sldId id="829" r:id="rId70"/>
    <p:sldId id="832" r:id="rId71"/>
    <p:sldId id="834" r:id="rId72"/>
    <p:sldId id="835" r:id="rId73"/>
    <p:sldId id="836" r:id="rId74"/>
    <p:sldId id="837" r:id="rId75"/>
    <p:sldId id="838" r:id="rId76"/>
    <p:sldId id="839" r:id="rId77"/>
    <p:sldId id="840" r:id="rId78"/>
    <p:sldId id="851" r:id="rId79"/>
    <p:sldId id="841" r:id="rId80"/>
    <p:sldId id="842" r:id="rId81"/>
    <p:sldId id="843" r:id="rId82"/>
    <p:sldId id="844" r:id="rId83"/>
    <p:sldId id="845" r:id="rId84"/>
    <p:sldId id="846" r:id="rId85"/>
    <p:sldId id="847" r:id="rId86"/>
    <p:sldId id="852" r:id="rId87"/>
    <p:sldId id="854" r:id="rId88"/>
    <p:sldId id="849" r:id="rId89"/>
    <p:sldId id="850" r:id="rId90"/>
    <p:sldId id="704" r:id="rId91"/>
    <p:sldId id="705" r:id="rId92"/>
    <p:sldId id="706" r:id="rId93"/>
    <p:sldId id="707" r:id="rId94"/>
    <p:sldId id="853" r:id="rId95"/>
  </p:sldIdLst>
  <p:sldSz cx="9144000" cy="5143500" type="screen16x9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5050"/>
    <a:srgbClr val="FF33CC"/>
    <a:srgbClr val="FF66FF"/>
    <a:srgbClr val="130A36"/>
    <a:srgbClr val="79710F"/>
    <a:srgbClr val="EEE6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51" autoAdjust="0"/>
    <p:restoredTop sz="94660"/>
  </p:normalViewPr>
  <p:slideViewPr>
    <p:cSldViewPr>
      <p:cViewPr>
        <p:scale>
          <a:sx n="110" d="100"/>
          <a:sy n="110" d="100"/>
        </p:scale>
        <p:origin x="-1236" y="-552"/>
      </p:cViewPr>
      <p:guideLst>
        <p:guide orient="horz" pos="1646"/>
        <p:guide pos="29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83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 noTextEdit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zh-CN" altLang="en-US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 smtClean="0"/>
            </a:lvl1pPr>
          </a:lstStyle>
          <a:p>
            <a:pPr>
              <a:defRPr/>
            </a:pPr>
            <a:fld id="{2692B41F-A433-4D37-8C7B-4D03753D321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4776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92B41F-A433-4D37-8C7B-4D03753D3219}" type="slidenum">
              <a:rPr lang="zh-CN" altLang="en-US" smtClean="0"/>
              <a:t>50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3" y="1297802"/>
            <a:ext cx="5648623" cy="903230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8" y="1853194"/>
            <a:ext cx="6511131" cy="246944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35087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35087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3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C:\Program Files (x86)\Microsoft Office\MEDIA\CAGCAT10\j0292020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21443"/>
            <a:ext cx="2096639" cy="198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314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>
            <a:off x="4" y="942353"/>
            <a:ext cx="4834145" cy="4221025"/>
          </a:xfrm>
          <a:custGeom>
            <a:avLst/>
            <a:gdLst>
              <a:gd name="connsiteX0" fmla="*/ 0 w 3571875"/>
              <a:gd name="connsiteY0" fmla="*/ 3157538 h 3157538"/>
              <a:gd name="connsiteX1" fmla="*/ 0 w 3571875"/>
              <a:gd name="connsiteY1" fmla="*/ 0 h 3157538"/>
              <a:gd name="connsiteX2" fmla="*/ 3571875 w 3571875"/>
              <a:gd name="connsiteY2" fmla="*/ 3157538 h 3157538"/>
              <a:gd name="connsiteX3" fmla="*/ 0 w 3571875"/>
              <a:gd name="connsiteY3" fmla="*/ 3157538 h 3157538"/>
              <a:gd name="connsiteX0" fmla="*/ 0 w 3571875"/>
              <a:gd name="connsiteY0" fmla="*/ 4658347 h 4658347"/>
              <a:gd name="connsiteX1" fmla="*/ 2604052 w 3571875"/>
              <a:gd name="connsiteY1" fmla="*/ 0 h 4658347"/>
              <a:gd name="connsiteX2" fmla="*/ 3571875 w 3571875"/>
              <a:gd name="connsiteY2" fmla="*/ 4658347 h 4658347"/>
              <a:gd name="connsiteX3" fmla="*/ 0 w 3571875"/>
              <a:gd name="connsiteY3" fmla="*/ 4658347 h 4658347"/>
              <a:gd name="connsiteX0" fmla="*/ 0 w 5291344"/>
              <a:gd name="connsiteY0" fmla="*/ 4658347 h 4668287"/>
              <a:gd name="connsiteX1" fmla="*/ 2604052 w 5291344"/>
              <a:gd name="connsiteY1" fmla="*/ 0 h 4668287"/>
              <a:gd name="connsiteX2" fmla="*/ 5291344 w 5291344"/>
              <a:gd name="connsiteY2" fmla="*/ 4668287 h 4668287"/>
              <a:gd name="connsiteX3" fmla="*/ 0 w 5291344"/>
              <a:gd name="connsiteY3" fmla="*/ 4658347 h 4668287"/>
              <a:gd name="connsiteX0" fmla="*/ 0 w 3373092"/>
              <a:gd name="connsiteY0" fmla="*/ 4658347 h 4668287"/>
              <a:gd name="connsiteX1" fmla="*/ 2604052 w 3373092"/>
              <a:gd name="connsiteY1" fmla="*/ 0 h 4668287"/>
              <a:gd name="connsiteX2" fmla="*/ 3373092 w 3373092"/>
              <a:gd name="connsiteY2" fmla="*/ 4668287 h 4668287"/>
              <a:gd name="connsiteX3" fmla="*/ 0 w 3373092"/>
              <a:gd name="connsiteY3" fmla="*/ 4658347 h 4668287"/>
              <a:gd name="connsiteX0" fmla="*/ 0 w 3373092"/>
              <a:gd name="connsiteY0" fmla="*/ 4141512 h 4151452"/>
              <a:gd name="connsiteX1" fmla="*/ 2365513 w 3373092"/>
              <a:gd name="connsiteY1" fmla="*/ 0 h 4151452"/>
              <a:gd name="connsiteX2" fmla="*/ 3373092 w 3373092"/>
              <a:gd name="connsiteY2" fmla="*/ 4151452 h 4151452"/>
              <a:gd name="connsiteX3" fmla="*/ 0 w 3373092"/>
              <a:gd name="connsiteY3" fmla="*/ 4141512 h 4151452"/>
              <a:gd name="connsiteX0" fmla="*/ 0 w 4585666"/>
              <a:gd name="connsiteY0" fmla="*/ 4141512 h 4141512"/>
              <a:gd name="connsiteX1" fmla="*/ 2365513 w 4585666"/>
              <a:gd name="connsiteY1" fmla="*/ 0 h 4141512"/>
              <a:gd name="connsiteX2" fmla="*/ 4585666 w 4585666"/>
              <a:gd name="connsiteY2" fmla="*/ 4141512 h 4141512"/>
              <a:gd name="connsiteX3" fmla="*/ 0 w 4585666"/>
              <a:gd name="connsiteY3" fmla="*/ 4141512 h 4141512"/>
              <a:gd name="connsiteX0" fmla="*/ 0 w 4585666"/>
              <a:gd name="connsiteY0" fmla="*/ 4201147 h 4201147"/>
              <a:gd name="connsiteX1" fmla="*/ 3359426 w 4585666"/>
              <a:gd name="connsiteY1" fmla="*/ 0 h 4201147"/>
              <a:gd name="connsiteX2" fmla="*/ 4585666 w 4585666"/>
              <a:gd name="connsiteY2" fmla="*/ 4201147 h 4201147"/>
              <a:gd name="connsiteX3" fmla="*/ 0 w 4585666"/>
              <a:gd name="connsiteY3" fmla="*/ 4201147 h 4201147"/>
              <a:gd name="connsiteX0" fmla="*/ 0 w 4834145"/>
              <a:gd name="connsiteY0" fmla="*/ 4201147 h 4221025"/>
              <a:gd name="connsiteX1" fmla="*/ 3359426 w 4834145"/>
              <a:gd name="connsiteY1" fmla="*/ 0 h 4221025"/>
              <a:gd name="connsiteX2" fmla="*/ 4834145 w 4834145"/>
              <a:gd name="connsiteY2" fmla="*/ 4221025 h 4221025"/>
              <a:gd name="connsiteX3" fmla="*/ 0 w 4834145"/>
              <a:gd name="connsiteY3" fmla="*/ 4201147 h 422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4145" h="4221025">
                <a:moveTo>
                  <a:pt x="0" y="4201147"/>
                </a:moveTo>
                <a:lnTo>
                  <a:pt x="3359426" y="0"/>
                </a:lnTo>
                <a:lnTo>
                  <a:pt x="4834145" y="4221025"/>
                </a:lnTo>
                <a:lnTo>
                  <a:pt x="0" y="420114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-12318" y="-10633"/>
            <a:ext cx="4027727" cy="5183953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6771 h 2006771"/>
              <a:gd name="connsiteX1" fmla="*/ 2021 w 3352800"/>
              <a:gd name="connsiteY1" fmla="*/ 0 h 2006771"/>
              <a:gd name="connsiteX2" fmla="*/ 3352800 w 3352800"/>
              <a:gd name="connsiteY2" fmla="*/ 4140 h 2006771"/>
              <a:gd name="connsiteX3" fmla="*/ 3352800 w 3352800"/>
              <a:gd name="connsiteY3" fmla="*/ 2006771 h 2006771"/>
              <a:gd name="connsiteX4" fmla="*/ 0 w 3352800"/>
              <a:gd name="connsiteY4" fmla="*/ 2006771 h 2006771"/>
              <a:gd name="connsiteX0" fmla="*/ 0 w 3352800"/>
              <a:gd name="connsiteY0" fmla="*/ 2006771 h 2006771"/>
              <a:gd name="connsiteX1" fmla="*/ 2021 w 3352800"/>
              <a:gd name="connsiteY1" fmla="*/ 0 h 2006771"/>
              <a:gd name="connsiteX2" fmla="*/ 1042885 w 3352800"/>
              <a:gd name="connsiteY2" fmla="*/ 270 h 2006771"/>
              <a:gd name="connsiteX3" fmla="*/ 3352800 w 3352800"/>
              <a:gd name="connsiteY3" fmla="*/ 2006771 h 2006771"/>
              <a:gd name="connsiteX4" fmla="*/ 0 w 3352800"/>
              <a:gd name="connsiteY4" fmla="*/ 2006771 h 2006771"/>
              <a:gd name="connsiteX0" fmla="*/ 0 w 1042885"/>
              <a:gd name="connsiteY0" fmla="*/ 2006771 h 2010641"/>
              <a:gd name="connsiteX1" fmla="*/ 2021 w 1042885"/>
              <a:gd name="connsiteY1" fmla="*/ 0 h 2010641"/>
              <a:gd name="connsiteX2" fmla="*/ 1042885 w 1042885"/>
              <a:gd name="connsiteY2" fmla="*/ 270 h 2010641"/>
              <a:gd name="connsiteX3" fmla="*/ 157539 w 1042885"/>
              <a:gd name="connsiteY3" fmla="*/ 2010641 h 2010641"/>
              <a:gd name="connsiteX4" fmla="*/ 0 w 1042885"/>
              <a:gd name="connsiteY4" fmla="*/ 2006771 h 2010641"/>
              <a:gd name="connsiteX0" fmla="*/ 0 w 1042885"/>
              <a:gd name="connsiteY0" fmla="*/ 2018381 h 2018381"/>
              <a:gd name="connsiteX1" fmla="*/ 2021 w 1042885"/>
              <a:gd name="connsiteY1" fmla="*/ 0 h 2018381"/>
              <a:gd name="connsiteX2" fmla="*/ 1042885 w 1042885"/>
              <a:gd name="connsiteY2" fmla="*/ 270 h 2018381"/>
              <a:gd name="connsiteX3" fmla="*/ 157539 w 1042885"/>
              <a:gd name="connsiteY3" fmla="*/ 2010641 h 2018381"/>
              <a:gd name="connsiteX4" fmla="*/ 0 w 1042885"/>
              <a:gd name="connsiteY4" fmla="*/ 2018381 h 2018381"/>
              <a:gd name="connsiteX0" fmla="*/ 0 w 1046528"/>
              <a:gd name="connsiteY0" fmla="*/ 2018381 h 2018381"/>
              <a:gd name="connsiteX1" fmla="*/ 5664 w 1046528"/>
              <a:gd name="connsiteY1" fmla="*/ 0 h 2018381"/>
              <a:gd name="connsiteX2" fmla="*/ 1046528 w 1046528"/>
              <a:gd name="connsiteY2" fmla="*/ 270 h 2018381"/>
              <a:gd name="connsiteX3" fmla="*/ 161182 w 1046528"/>
              <a:gd name="connsiteY3" fmla="*/ 2010641 h 2018381"/>
              <a:gd name="connsiteX4" fmla="*/ 0 w 1046528"/>
              <a:gd name="connsiteY4" fmla="*/ 2018381 h 2018381"/>
              <a:gd name="connsiteX0" fmla="*/ 0 w 1476449"/>
              <a:gd name="connsiteY0" fmla="*/ 2018381 h 2018381"/>
              <a:gd name="connsiteX1" fmla="*/ 5664 w 1476449"/>
              <a:gd name="connsiteY1" fmla="*/ 0 h 2018381"/>
              <a:gd name="connsiteX2" fmla="*/ 1476449 w 1476449"/>
              <a:gd name="connsiteY2" fmla="*/ 270 h 2018381"/>
              <a:gd name="connsiteX3" fmla="*/ 161182 w 1476449"/>
              <a:gd name="connsiteY3" fmla="*/ 2010641 h 2018381"/>
              <a:gd name="connsiteX4" fmla="*/ 0 w 1476449"/>
              <a:gd name="connsiteY4" fmla="*/ 2018381 h 201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6449" h="2018381">
                <a:moveTo>
                  <a:pt x="0" y="2018381"/>
                </a:moveTo>
                <a:cubicBezTo>
                  <a:pt x="674" y="1349457"/>
                  <a:pt x="4990" y="668924"/>
                  <a:pt x="5664" y="0"/>
                </a:cubicBezTo>
                <a:lnTo>
                  <a:pt x="1476449" y="270"/>
                </a:lnTo>
                <a:lnTo>
                  <a:pt x="161182" y="2010641"/>
                </a:lnTo>
                <a:lnTo>
                  <a:pt x="0" y="201838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11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>
            <a:off x="-12318" y="-10633"/>
            <a:ext cx="1202334" cy="519489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6771 h 2006771"/>
              <a:gd name="connsiteX1" fmla="*/ 2021 w 3352800"/>
              <a:gd name="connsiteY1" fmla="*/ 0 h 2006771"/>
              <a:gd name="connsiteX2" fmla="*/ 3352800 w 3352800"/>
              <a:gd name="connsiteY2" fmla="*/ 4140 h 2006771"/>
              <a:gd name="connsiteX3" fmla="*/ 3352800 w 3352800"/>
              <a:gd name="connsiteY3" fmla="*/ 2006771 h 2006771"/>
              <a:gd name="connsiteX4" fmla="*/ 0 w 3352800"/>
              <a:gd name="connsiteY4" fmla="*/ 2006771 h 2006771"/>
              <a:gd name="connsiteX0" fmla="*/ 0 w 3352800"/>
              <a:gd name="connsiteY0" fmla="*/ 2006771 h 2006771"/>
              <a:gd name="connsiteX1" fmla="*/ 2021 w 3352800"/>
              <a:gd name="connsiteY1" fmla="*/ 0 h 2006771"/>
              <a:gd name="connsiteX2" fmla="*/ 1042885 w 3352800"/>
              <a:gd name="connsiteY2" fmla="*/ 270 h 2006771"/>
              <a:gd name="connsiteX3" fmla="*/ 3352800 w 3352800"/>
              <a:gd name="connsiteY3" fmla="*/ 2006771 h 2006771"/>
              <a:gd name="connsiteX4" fmla="*/ 0 w 3352800"/>
              <a:gd name="connsiteY4" fmla="*/ 2006771 h 2006771"/>
              <a:gd name="connsiteX0" fmla="*/ 0 w 1042885"/>
              <a:gd name="connsiteY0" fmla="*/ 2006771 h 2010641"/>
              <a:gd name="connsiteX1" fmla="*/ 2021 w 1042885"/>
              <a:gd name="connsiteY1" fmla="*/ 0 h 2010641"/>
              <a:gd name="connsiteX2" fmla="*/ 1042885 w 1042885"/>
              <a:gd name="connsiteY2" fmla="*/ 270 h 2010641"/>
              <a:gd name="connsiteX3" fmla="*/ 157539 w 1042885"/>
              <a:gd name="connsiteY3" fmla="*/ 2010641 h 2010641"/>
              <a:gd name="connsiteX4" fmla="*/ 0 w 1042885"/>
              <a:gd name="connsiteY4" fmla="*/ 2006771 h 2010641"/>
              <a:gd name="connsiteX0" fmla="*/ 0 w 1042885"/>
              <a:gd name="connsiteY0" fmla="*/ 2018381 h 2018381"/>
              <a:gd name="connsiteX1" fmla="*/ 2021 w 1042885"/>
              <a:gd name="connsiteY1" fmla="*/ 0 h 2018381"/>
              <a:gd name="connsiteX2" fmla="*/ 1042885 w 1042885"/>
              <a:gd name="connsiteY2" fmla="*/ 270 h 2018381"/>
              <a:gd name="connsiteX3" fmla="*/ 157539 w 1042885"/>
              <a:gd name="connsiteY3" fmla="*/ 2010641 h 2018381"/>
              <a:gd name="connsiteX4" fmla="*/ 0 w 1042885"/>
              <a:gd name="connsiteY4" fmla="*/ 2018381 h 2018381"/>
              <a:gd name="connsiteX0" fmla="*/ 0 w 1046528"/>
              <a:gd name="connsiteY0" fmla="*/ 2018381 h 2018381"/>
              <a:gd name="connsiteX1" fmla="*/ 5664 w 1046528"/>
              <a:gd name="connsiteY1" fmla="*/ 0 h 2018381"/>
              <a:gd name="connsiteX2" fmla="*/ 1046528 w 1046528"/>
              <a:gd name="connsiteY2" fmla="*/ 270 h 2018381"/>
              <a:gd name="connsiteX3" fmla="*/ 161182 w 1046528"/>
              <a:gd name="connsiteY3" fmla="*/ 2010641 h 2018381"/>
              <a:gd name="connsiteX4" fmla="*/ 0 w 1046528"/>
              <a:gd name="connsiteY4" fmla="*/ 2018381 h 2018381"/>
              <a:gd name="connsiteX0" fmla="*/ 0 w 1476449"/>
              <a:gd name="connsiteY0" fmla="*/ 2018381 h 2018381"/>
              <a:gd name="connsiteX1" fmla="*/ 5664 w 1476449"/>
              <a:gd name="connsiteY1" fmla="*/ 0 h 2018381"/>
              <a:gd name="connsiteX2" fmla="*/ 1476449 w 1476449"/>
              <a:gd name="connsiteY2" fmla="*/ 270 h 2018381"/>
              <a:gd name="connsiteX3" fmla="*/ 161182 w 1476449"/>
              <a:gd name="connsiteY3" fmla="*/ 2010641 h 2018381"/>
              <a:gd name="connsiteX4" fmla="*/ 0 w 1476449"/>
              <a:gd name="connsiteY4" fmla="*/ 2018381 h 2018381"/>
              <a:gd name="connsiteX0" fmla="*/ 0 w 440741"/>
              <a:gd name="connsiteY0" fmla="*/ 2018381 h 2018381"/>
              <a:gd name="connsiteX1" fmla="*/ 5664 w 440741"/>
              <a:gd name="connsiteY1" fmla="*/ 0 h 2018381"/>
              <a:gd name="connsiteX2" fmla="*/ 440741 w 440741"/>
              <a:gd name="connsiteY2" fmla="*/ 4270 h 2018381"/>
              <a:gd name="connsiteX3" fmla="*/ 161182 w 440741"/>
              <a:gd name="connsiteY3" fmla="*/ 2010641 h 2018381"/>
              <a:gd name="connsiteX4" fmla="*/ 0 w 440741"/>
              <a:gd name="connsiteY4" fmla="*/ 2018381 h 2018381"/>
              <a:gd name="connsiteX0" fmla="*/ 0 w 440741"/>
              <a:gd name="connsiteY0" fmla="*/ 2018381 h 2022642"/>
              <a:gd name="connsiteX1" fmla="*/ 5664 w 440741"/>
              <a:gd name="connsiteY1" fmla="*/ 0 h 2022642"/>
              <a:gd name="connsiteX2" fmla="*/ 440741 w 440741"/>
              <a:gd name="connsiteY2" fmla="*/ 4270 h 2022642"/>
              <a:gd name="connsiteX3" fmla="*/ 104689 w 440741"/>
              <a:gd name="connsiteY3" fmla="*/ 2022642 h 2022642"/>
              <a:gd name="connsiteX4" fmla="*/ 0 w 440741"/>
              <a:gd name="connsiteY4" fmla="*/ 2018381 h 202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741" h="2022642">
                <a:moveTo>
                  <a:pt x="0" y="2018381"/>
                </a:moveTo>
                <a:cubicBezTo>
                  <a:pt x="674" y="1349457"/>
                  <a:pt x="4990" y="668924"/>
                  <a:pt x="5664" y="0"/>
                </a:cubicBezTo>
                <a:lnTo>
                  <a:pt x="440741" y="4270"/>
                </a:lnTo>
                <a:lnTo>
                  <a:pt x="104689" y="2022642"/>
                </a:lnTo>
                <a:lnTo>
                  <a:pt x="0" y="20183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/>
          <p:cNvSpPr/>
          <p:nvPr userDrawn="1"/>
        </p:nvSpPr>
        <p:spPr>
          <a:xfrm>
            <a:off x="-12318" y="0"/>
            <a:ext cx="9156318" cy="843558"/>
          </a:xfrm>
          <a:prstGeom prst="rect">
            <a:avLst/>
          </a:prstGeom>
          <a:solidFill>
            <a:srgbClr val="00B0F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 descr="软件学院院图标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519" y="0"/>
            <a:ext cx="904278" cy="84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2915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2318" y="0"/>
            <a:ext cx="9156318" cy="843558"/>
          </a:xfrm>
          <a:prstGeom prst="rect">
            <a:avLst/>
          </a:prstGeom>
          <a:solidFill>
            <a:srgbClr val="00B0F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 descr="软件学院院图标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519" y="0"/>
            <a:ext cx="904278" cy="84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209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01621" cy="5143501"/>
          </a:xfrm>
          <a:custGeom>
            <a:avLst/>
            <a:gdLst>
              <a:gd name="connsiteX0" fmla="*/ 0 w 2483768"/>
              <a:gd name="connsiteY0" fmla="*/ 0 h 5143500"/>
              <a:gd name="connsiteX1" fmla="*/ 2483768 w 2483768"/>
              <a:gd name="connsiteY1" fmla="*/ 0 h 5143500"/>
              <a:gd name="connsiteX2" fmla="*/ 2483768 w 2483768"/>
              <a:gd name="connsiteY2" fmla="*/ 5143500 h 5143500"/>
              <a:gd name="connsiteX3" fmla="*/ 0 w 2483768"/>
              <a:gd name="connsiteY3" fmla="*/ 5143500 h 5143500"/>
              <a:gd name="connsiteX4" fmla="*/ 0 w 2483768"/>
              <a:gd name="connsiteY4" fmla="*/ 0 h 5143500"/>
              <a:gd name="connsiteX0" fmla="*/ 0 w 2483768"/>
              <a:gd name="connsiteY0" fmla="*/ 0 h 5143500"/>
              <a:gd name="connsiteX1" fmla="*/ 2483768 w 2483768"/>
              <a:gd name="connsiteY1" fmla="*/ 0 h 5143500"/>
              <a:gd name="connsiteX2" fmla="*/ 794116 w 2483768"/>
              <a:gd name="connsiteY2" fmla="*/ 5143500 h 5143500"/>
              <a:gd name="connsiteX3" fmla="*/ 0 w 2483768"/>
              <a:gd name="connsiteY3" fmla="*/ 5143500 h 5143500"/>
              <a:gd name="connsiteX4" fmla="*/ 0 w 2483768"/>
              <a:gd name="connsiteY4" fmla="*/ 0 h 5143500"/>
              <a:gd name="connsiteX0" fmla="*/ 0 w 794116"/>
              <a:gd name="connsiteY0" fmla="*/ 0 h 5143500"/>
              <a:gd name="connsiteX1" fmla="*/ 406490 w 794116"/>
              <a:gd name="connsiteY1" fmla="*/ 9939 h 5143500"/>
              <a:gd name="connsiteX2" fmla="*/ 794116 w 794116"/>
              <a:gd name="connsiteY2" fmla="*/ 5143500 h 5143500"/>
              <a:gd name="connsiteX3" fmla="*/ 0 w 794116"/>
              <a:gd name="connsiteY3" fmla="*/ 5143500 h 5143500"/>
              <a:gd name="connsiteX4" fmla="*/ 0 w 794116"/>
              <a:gd name="connsiteY4" fmla="*/ 0 h 5143500"/>
              <a:gd name="connsiteX0" fmla="*/ 0 w 973021"/>
              <a:gd name="connsiteY0" fmla="*/ 0 h 5143500"/>
              <a:gd name="connsiteX1" fmla="*/ 406490 w 973021"/>
              <a:gd name="connsiteY1" fmla="*/ 9939 h 5143500"/>
              <a:gd name="connsiteX2" fmla="*/ 973021 w 973021"/>
              <a:gd name="connsiteY2" fmla="*/ 5143500 h 5143500"/>
              <a:gd name="connsiteX3" fmla="*/ 0 w 973021"/>
              <a:gd name="connsiteY3" fmla="*/ 5143500 h 5143500"/>
              <a:gd name="connsiteX4" fmla="*/ 0 w 973021"/>
              <a:gd name="connsiteY4" fmla="*/ 0 h 5143500"/>
              <a:gd name="connsiteX0" fmla="*/ 0 w 973021"/>
              <a:gd name="connsiteY0" fmla="*/ 19878 h 5163378"/>
              <a:gd name="connsiteX1" fmla="*/ 396551 w 973021"/>
              <a:gd name="connsiteY1" fmla="*/ 0 h 5163378"/>
              <a:gd name="connsiteX2" fmla="*/ 973021 w 973021"/>
              <a:gd name="connsiteY2" fmla="*/ 5163378 h 5163378"/>
              <a:gd name="connsiteX3" fmla="*/ 0 w 973021"/>
              <a:gd name="connsiteY3" fmla="*/ 5163378 h 5163378"/>
              <a:gd name="connsiteX4" fmla="*/ 0 w 973021"/>
              <a:gd name="connsiteY4" fmla="*/ 19878 h 5163378"/>
              <a:gd name="connsiteX0" fmla="*/ 0 w 1052534"/>
              <a:gd name="connsiteY0" fmla="*/ 0 h 5143500"/>
              <a:gd name="connsiteX1" fmla="*/ 1052534 w 1052534"/>
              <a:gd name="connsiteY1" fmla="*/ 0 h 5143500"/>
              <a:gd name="connsiteX2" fmla="*/ 973021 w 1052534"/>
              <a:gd name="connsiteY2" fmla="*/ 5143500 h 5143500"/>
              <a:gd name="connsiteX3" fmla="*/ 0 w 1052534"/>
              <a:gd name="connsiteY3" fmla="*/ 5143500 h 5143500"/>
              <a:gd name="connsiteX4" fmla="*/ 0 w 1052534"/>
              <a:gd name="connsiteY4" fmla="*/ 0 h 5143500"/>
              <a:gd name="connsiteX0" fmla="*/ 0 w 1052534"/>
              <a:gd name="connsiteY0" fmla="*/ 0 h 5143500"/>
              <a:gd name="connsiteX1" fmla="*/ 1052534 w 1052534"/>
              <a:gd name="connsiteY1" fmla="*/ 0 h 5143500"/>
              <a:gd name="connsiteX2" fmla="*/ 366734 w 1052534"/>
              <a:gd name="connsiteY2" fmla="*/ 5123622 h 5143500"/>
              <a:gd name="connsiteX3" fmla="*/ 0 w 1052534"/>
              <a:gd name="connsiteY3" fmla="*/ 5143500 h 5143500"/>
              <a:gd name="connsiteX4" fmla="*/ 0 w 1052534"/>
              <a:gd name="connsiteY4" fmla="*/ 0 h 5143500"/>
              <a:gd name="connsiteX0" fmla="*/ 0 w 1370586"/>
              <a:gd name="connsiteY0" fmla="*/ 9939 h 5153439"/>
              <a:gd name="connsiteX1" fmla="*/ 1370586 w 1370586"/>
              <a:gd name="connsiteY1" fmla="*/ 0 h 5153439"/>
              <a:gd name="connsiteX2" fmla="*/ 366734 w 1370586"/>
              <a:gd name="connsiteY2" fmla="*/ 5133561 h 5153439"/>
              <a:gd name="connsiteX3" fmla="*/ 0 w 1370586"/>
              <a:gd name="connsiteY3" fmla="*/ 5153439 h 5153439"/>
              <a:gd name="connsiteX4" fmla="*/ 0 w 1370586"/>
              <a:gd name="connsiteY4" fmla="*/ 9939 h 5153439"/>
              <a:gd name="connsiteX0" fmla="*/ 0 w 1281134"/>
              <a:gd name="connsiteY0" fmla="*/ 9939 h 5153439"/>
              <a:gd name="connsiteX1" fmla="*/ 1281134 w 1281134"/>
              <a:gd name="connsiteY1" fmla="*/ 0 h 5153439"/>
              <a:gd name="connsiteX2" fmla="*/ 366734 w 1281134"/>
              <a:gd name="connsiteY2" fmla="*/ 5133561 h 5153439"/>
              <a:gd name="connsiteX3" fmla="*/ 0 w 1281134"/>
              <a:gd name="connsiteY3" fmla="*/ 5153439 h 5153439"/>
              <a:gd name="connsiteX4" fmla="*/ 0 w 1281134"/>
              <a:gd name="connsiteY4" fmla="*/ 9939 h 5153439"/>
              <a:gd name="connsiteX0" fmla="*/ 0 w 1201621"/>
              <a:gd name="connsiteY0" fmla="*/ 0 h 5143500"/>
              <a:gd name="connsiteX1" fmla="*/ 1201621 w 1201621"/>
              <a:gd name="connsiteY1" fmla="*/ 0 h 5143500"/>
              <a:gd name="connsiteX2" fmla="*/ 366734 w 1201621"/>
              <a:gd name="connsiteY2" fmla="*/ 5123622 h 5143500"/>
              <a:gd name="connsiteX3" fmla="*/ 0 w 1201621"/>
              <a:gd name="connsiteY3" fmla="*/ 5143500 h 5143500"/>
              <a:gd name="connsiteX4" fmla="*/ 0 w 1201621"/>
              <a:gd name="connsiteY4" fmla="*/ 0 h 5143500"/>
              <a:gd name="connsiteX0" fmla="*/ 0 w 1201621"/>
              <a:gd name="connsiteY0" fmla="*/ 0 h 5143501"/>
              <a:gd name="connsiteX1" fmla="*/ 1201621 w 1201621"/>
              <a:gd name="connsiteY1" fmla="*/ 0 h 5143501"/>
              <a:gd name="connsiteX2" fmla="*/ 336917 w 1201621"/>
              <a:gd name="connsiteY2" fmla="*/ 5143501 h 5143501"/>
              <a:gd name="connsiteX3" fmla="*/ 0 w 1201621"/>
              <a:gd name="connsiteY3" fmla="*/ 5143500 h 5143501"/>
              <a:gd name="connsiteX4" fmla="*/ 0 w 1201621"/>
              <a:gd name="connsiteY4" fmla="*/ 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1621" h="5143501">
                <a:moveTo>
                  <a:pt x="0" y="0"/>
                </a:moveTo>
                <a:lnTo>
                  <a:pt x="1201621" y="0"/>
                </a:lnTo>
                <a:lnTo>
                  <a:pt x="336917" y="5143501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-1116" y="-16481"/>
            <a:ext cx="4369059" cy="1242391"/>
          </a:xfrm>
          <a:custGeom>
            <a:avLst/>
            <a:gdLst>
              <a:gd name="connsiteX0" fmla="*/ 0 w 1224136"/>
              <a:gd name="connsiteY0" fmla="*/ 792088 h 792088"/>
              <a:gd name="connsiteX1" fmla="*/ 612068 w 1224136"/>
              <a:gd name="connsiteY1" fmla="*/ 0 h 792088"/>
              <a:gd name="connsiteX2" fmla="*/ 1224136 w 1224136"/>
              <a:gd name="connsiteY2" fmla="*/ 792088 h 792088"/>
              <a:gd name="connsiteX3" fmla="*/ 0 w 1224136"/>
              <a:gd name="connsiteY3" fmla="*/ 792088 h 792088"/>
              <a:gd name="connsiteX0" fmla="*/ 4158 w 1228294"/>
              <a:gd name="connsiteY0" fmla="*/ 1189653 h 1189653"/>
              <a:gd name="connsiteX1" fmla="*/ 0 w 1228294"/>
              <a:gd name="connsiteY1" fmla="*/ 0 h 1189653"/>
              <a:gd name="connsiteX2" fmla="*/ 1228294 w 1228294"/>
              <a:gd name="connsiteY2" fmla="*/ 1189653 h 1189653"/>
              <a:gd name="connsiteX3" fmla="*/ 4158 w 1228294"/>
              <a:gd name="connsiteY3" fmla="*/ 1189653 h 1189653"/>
              <a:gd name="connsiteX0" fmla="*/ 0 w 1224136"/>
              <a:gd name="connsiteY0" fmla="*/ 1209531 h 1209531"/>
              <a:gd name="connsiteX1" fmla="*/ 5781 w 1224136"/>
              <a:gd name="connsiteY1" fmla="*/ 0 h 1209531"/>
              <a:gd name="connsiteX2" fmla="*/ 1224136 w 1224136"/>
              <a:gd name="connsiteY2" fmla="*/ 1209531 h 1209531"/>
              <a:gd name="connsiteX3" fmla="*/ 0 w 1224136"/>
              <a:gd name="connsiteY3" fmla="*/ 1209531 h 1209531"/>
              <a:gd name="connsiteX0" fmla="*/ 0 w 4364901"/>
              <a:gd name="connsiteY0" fmla="*/ 1242391 h 1242391"/>
              <a:gd name="connsiteX1" fmla="*/ 5781 w 4364901"/>
              <a:gd name="connsiteY1" fmla="*/ 32860 h 1242391"/>
              <a:gd name="connsiteX2" fmla="*/ 4364901 w 4364901"/>
              <a:gd name="connsiteY2" fmla="*/ 0 h 1242391"/>
              <a:gd name="connsiteX3" fmla="*/ 0 w 4364901"/>
              <a:gd name="connsiteY3" fmla="*/ 1242391 h 1242391"/>
              <a:gd name="connsiteX0" fmla="*/ 0 w 4364901"/>
              <a:gd name="connsiteY0" fmla="*/ 1242391 h 1242391"/>
              <a:gd name="connsiteX1" fmla="*/ 5781 w 4364901"/>
              <a:gd name="connsiteY1" fmla="*/ 12982 h 1242391"/>
              <a:gd name="connsiteX2" fmla="*/ 4364901 w 4364901"/>
              <a:gd name="connsiteY2" fmla="*/ 0 h 1242391"/>
              <a:gd name="connsiteX3" fmla="*/ 0 w 4364901"/>
              <a:gd name="connsiteY3" fmla="*/ 1242391 h 1242391"/>
              <a:gd name="connsiteX0" fmla="*/ 4158 w 4369059"/>
              <a:gd name="connsiteY0" fmla="*/ 1242391 h 1242391"/>
              <a:gd name="connsiteX1" fmla="*/ 0 w 4369059"/>
              <a:gd name="connsiteY1" fmla="*/ 42799 h 1242391"/>
              <a:gd name="connsiteX2" fmla="*/ 4369059 w 4369059"/>
              <a:gd name="connsiteY2" fmla="*/ 0 h 1242391"/>
              <a:gd name="connsiteX3" fmla="*/ 4158 w 4369059"/>
              <a:gd name="connsiteY3" fmla="*/ 1242391 h 1242391"/>
              <a:gd name="connsiteX0" fmla="*/ 4158 w 4369059"/>
              <a:gd name="connsiteY0" fmla="*/ 1242391 h 1242391"/>
              <a:gd name="connsiteX1" fmla="*/ 0 w 4369059"/>
              <a:gd name="connsiteY1" fmla="*/ 12982 h 1242391"/>
              <a:gd name="connsiteX2" fmla="*/ 4369059 w 4369059"/>
              <a:gd name="connsiteY2" fmla="*/ 0 h 1242391"/>
              <a:gd name="connsiteX3" fmla="*/ 4158 w 4369059"/>
              <a:gd name="connsiteY3" fmla="*/ 1242391 h 124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9059" h="1242391">
                <a:moveTo>
                  <a:pt x="4158" y="1242391"/>
                </a:moveTo>
                <a:lnTo>
                  <a:pt x="0" y="12982"/>
                </a:lnTo>
                <a:lnTo>
                  <a:pt x="4369059" y="0"/>
                </a:lnTo>
                <a:lnTo>
                  <a:pt x="4158" y="124239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6"/>
          <p:cNvSpPr/>
          <p:nvPr userDrawn="1"/>
        </p:nvSpPr>
        <p:spPr>
          <a:xfrm>
            <a:off x="-9939" y="-16482"/>
            <a:ext cx="1221499" cy="1260851"/>
          </a:xfrm>
          <a:custGeom>
            <a:avLst/>
            <a:gdLst>
              <a:gd name="connsiteX0" fmla="*/ 0 w 2483768"/>
              <a:gd name="connsiteY0" fmla="*/ 0 h 5143500"/>
              <a:gd name="connsiteX1" fmla="*/ 2483768 w 2483768"/>
              <a:gd name="connsiteY1" fmla="*/ 0 h 5143500"/>
              <a:gd name="connsiteX2" fmla="*/ 2483768 w 2483768"/>
              <a:gd name="connsiteY2" fmla="*/ 5143500 h 5143500"/>
              <a:gd name="connsiteX3" fmla="*/ 0 w 2483768"/>
              <a:gd name="connsiteY3" fmla="*/ 5143500 h 5143500"/>
              <a:gd name="connsiteX4" fmla="*/ 0 w 2483768"/>
              <a:gd name="connsiteY4" fmla="*/ 0 h 5143500"/>
              <a:gd name="connsiteX0" fmla="*/ 0 w 2483768"/>
              <a:gd name="connsiteY0" fmla="*/ 0 h 5143500"/>
              <a:gd name="connsiteX1" fmla="*/ 2483768 w 2483768"/>
              <a:gd name="connsiteY1" fmla="*/ 0 h 5143500"/>
              <a:gd name="connsiteX2" fmla="*/ 794116 w 2483768"/>
              <a:gd name="connsiteY2" fmla="*/ 5143500 h 5143500"/>
              <a:gd name="connsiteX3" fmla="*/ 0 w 2483768"/>
              <a:gd name="connsiteY3" fmla="*/ 5143500 h 5143500"/>
              <a:gd name="connsiteX4" fmla="*/ 0 w 2483768"/>
              <a:gd name="connsiteY4" fmla="*/ 0 h 5143500"/>
              <a:gd name="connsiteX0" fmla="*/ 0 w 794116"/>
              <a:gd name="connsiteY0" fmla="*/ 0 h 5143500"/>
              <a:gd name="connsiteX1" fmla="*/ 406490 w 794116"/>
              <a:gd name="connsiteY1" fmla="*/ 9939 h 5143500"/>
              <a:gd name="connsiteX2" fmla="*/ 794116 w 794116"/>
              <a:gd name="connsiteY2" fmla="*/ 5143500 h 5143500"/>
              <a:gd name="connsiteX3" fmla="*/ 0 w 794116"/>
              <a:gd name="connsiteY3" fmla="*/ 5143500 h 5143500"/>
              <a:gd name="connsiteX4" fmla="*/ 0 w 794116"/>
              <a:gd name="connsiteY4" fmla="*/ 0 h 5143500"/>
              <a:gd name="connsiteX0" fmla="*/ 0 w 973021"/>
              <a:gd name="connsiteY0" fmla="*/ 0 h 5143500"/>
              <a:gd name="connsiteX1" fmla="*/ 406490 w 973021"/>
              <a:gd name="connsiteY1" fmla="*/ 9939 h 5143500"/>
              <a:gd name="connsiteX2" fmla="*/ 973021 w 973021"/>
              <a:gd name="connsiteY2" fmla="*/ 5143500 h 5143500"/>
              <a:gd name="connsiteX3" fmla="*/ 0 w 973021"/>
              <a:gd name="connsiteY3" fmla="*/ 5143500 h 5143500"/>
              <a:gd name="connsiteX4" fmla="*/ 0 w 973021"/>
              <a:gd name="connsiteY4" fmla="*/ 0 h 5143500"/>
              <a:gd name="connsiteX0" fmla="*/ 0 w 973021"/>
              <a:gd name="connsiteY0" fmla="*/ 19878 h 5163378"/>
              <a:gd name="connsiteX1" fmla="*/ 396551 w 973021"/>
              <a:gd name="connsiteY1" fmla="*/ 0 h 5163378"/>
              <a:gd name="connsiteX2" fmla="*/ 973021 w 973021"/>
              <a:gd name="connsiteY2" fmla="*/ 5163378 h 5163378"/>
              <a:gd name="connsiteX3" fmla="*/ 0 w 973021"/>
              <a:gd name="connsiteY3" fmla="*/ 5163378 h 5163378"/>
              <a:gd name="connsiteX4" fmla="*/ 0 w 973021"/>
              <a:gd name="connsiteY4" fmla="*/ 19878 h 5163378"/>
              <a:gd name="connsiteX0" fmla="*/ 0 w 1052534"/>
              <a:gd name="connsiteY0" fmla="*/ 0 h 5143500"/>
              <a:gd name="connsiteX1" fmla="*/ 1052534 w 1052534"/>
              <a:gd name="connsiteY1" fmla="*/ 0 h 5143500"/>
              <a:gd name="connsiteX2" fmla="*/ 973021 w 1052534"/>
              <a:gd name="connsiteY2" fmla="*/ 5143500 h 5143500"/>
              <a:gd name="connsiteX3" fmla="*/ 0 w 1052534"/>
              <a:gd name="connsiteY3" fmla="*/ 5143500 h 5143500"/>
              <a:gd name="connsiteX4" fmla="*/ 0 w 1052534"/>
              <a:gd name="connsiteY4" fmla="*/ 0 h 5143500"/>
              <a:gd name="connsiteX0" fmla="*/ 0 w 1052534"/>
              <a:gd name="connsiteY0" fmla="*/ 0 h 5143500"/>
              <a:gd name="connsiteX1" fmla="*/ 1052534 w 1052534"/>
              <a:gd name="connsiteY1" fmla="*/ 0 h 5143500"/>
              <a:gd name="connsiteX2" fmla="*/ 366734 w 1052534"/>
              <a:gd name="connsiteY2" fmla="*/ 5123622 h 5143500"/>
              <a:gd name="connsiteX3" fmla="*/ 0 w 1052534"/>
              <a:gd name="connsiteY3" fmla="*/ 5143500 h 5143500"/>
              <a:gd name="connsiteX4" fmla="*/ 0 w 1052534"/>
              <a:gd name="connsiteY4" fmla="*/ 0 h 5143500"/>
              <a:gd name="connsiteX0" fmla="*/ 0 w 1370586"/>
              <a:gd name="connsiteY0" fmla="*/ 9939 h 5153439"/>
              <a:gd name="connsiteX1" fmla="*/ 1370586 w 1370586"/>
              <a:gd name="connsiteY1" fmla="*/ 0 h 5153439"/>
              <a:gd name="connsiteX2" fmla="*/ 366734 w 1370586"/>
              <a:gd name="connsiteY2" fmla="*/ 5133561 h 5153439"/>
              <a:gd name="connsiteX3" fmla="*/ 0 w 1370586"/>
              <a:gd name="connsiteY3" fmla="*/ 5153439 h 5153439"/>
              <a:gd name="connsiteX4" fmla="*/ 0 w 1370586"/>
              <a:gd name="connsiteY4" fmla="*/ 9939 h 5153439"/>
              <a:gd name="connsiteX0" fmla="*/ 0 w 1281134"/>
              <a:gd name="connsiteY0" fmla="*/ 9939 h 5153439"/>
              <a:gd name="connsiteX1" fmla="*/ 1281134 w 1281134"/>
              <a:gd name="connsiteY1" fmla="*/ 0 h 5153439"/>
              <a:gd name="connsiteX2" fmla="*/ 366734 w 1281134"/>
              <a:gd name="connsiteY2" fmla="*/ 5133561 h 5153439"/>
              <a:gd name="connsiteX3" fmla="*/ 0 w 1281134"/>
              <a:gd name="connsiteY3" fmla="*/ 5153439 h 5153439"/>
              <a:gd name="connsiteX4" fmla="*/ 0 w 1281134"/>
              <a:gd name="connsiteY4" fmla="*/ 9939 h 5153439"/>
              <a:gd name="connsiteX0" fmla="*/ 0 w 1201621"/>
              <a:gd name="connsiteY0" fmla="*/ 0 h 5143500"/>
              <a:gd name="connsiteX1" fmla="*/ 1201621 w 1201621"/>
              <a:gd name="connsiteY1" fmla="*/ 0 h 5143500"/>
              <a:gd name="connsiteX2" fmla="*/ 366734 w 1201621"/>
              <a:gd name="connsiteY2" fmla="*/ 5123622 h 5143500"/>
              <a:gd name="connsiteX3" fmla="*/ 0 w 1201621"/>
              <a:gd name="connsiteY3" fmla="*/ 5143500 h 5143500"/>
              <a:gd name="connsiteX4" fmla="*/ 0 w 1201621"/>
              <a:gd name="connsiteY4" fmla="*/ 0 h 5143500"/>
              <a:gd name="connsiteX0" fmla="*/ 0 w 1201621"/>
              <a:gd name="connsiteY0" fmla="*/ 0 h 5143501"/>
              <a:gd name="connsiteX1" fmla="*/ 1201621 w 1201621"/>
              <a:gd name="connsiteY1" fmla="*/ 0 h 5143501"/>
              <a:gd name="connsiteX2" fmla="*/ 336917 w 1201621"/>
              <a:gd name="connsiteY2" fmla="*/ 5143501 h 5143501"/>
              <a:gd name="connsiteX3" fmla="*/ 0 w 1201621"/>
              <a:gd name="connsiteY3" fmla="*/ 5143500 h 5143501"/>
              <a:gd name="connsiteX4" fmla="*/ 0 w 1201621"/>
              <a:gd name="connsiteY4" fmla="*/ 0 h 5143501"/>
              <a:gd name="connsiteX0" fmla="*/ 9939 w 1211560"/>
              <a:gd name="connsiteY0" fmla="*/ 0 h 5143501"/>
              <a:gd name="connsiteX1" fmla="*/ 1211560 w 1211560"/>
              <a:gd name="connsiteY1" fmla="*/ 0 h 5143501"/>
              <a:gd name="connsiteX2" fmla="*/ 346856 w 1211560"/>
              <a:gd name="connsiteY2" fmla="*/ 5143501 h 5143501"/>
              <a:gd name="connsiteX3" fmla="*/ 0 w 1211560"/>
              <a:gd name="connsiteY3" fmla="*/ 3089725 h 5143501"/>
              <a:gd name="connsiteX4" fmla="*/ 9939 w 1211560"/>
              <a:gd name="connsiteY4" fmla="*/ 0 h 5143501"/>
              <a:gd name="connsiteX0" fmla="*/ 9939 w 1211560"/>
              <a:gd name="connsiteY0" fmla="*/ 0 h 3089725"/>
              <a:gd name="connsiteX1" fmla="*/ 1211560 w 1211560"/>
              <a:gd name="connsiteY1" fmla="*/ 0 h 3089725"/>
              <a:gd name="connsiteX2" fmla="*/ 1072413 w 1211560"/>
              <a:gd name="connsiteY2" fmla="*/ 2379776 h 3089725"/>
              <a:gd name="connsiteX3" fmla="*/ 0 w 1211560"/>
              <a:gd name="connsiteY3" fmla="*/ 3089725 h 3089725"/>
              <a:gd name="connsiteX4" fmla="*/ 9939 w 1211560"/>
              <a:gd name="connsiteY4" fmla="*/ 0 h 3089725"/>
              <a:gd name="connsiteX0" fmla="*/ 9939 w 1211560"/>
              <a:gd name="connsiteY0" fmla="*/ 0 h 3216502"/>
              <a:gd name="connsiteX1" fmla="*/ 1211560 w 1211560"/>
              <a:gd name="connsiteY1" fmla="*/ 0 h 3216502"/>
              <a:gd name="connsiteX2" fmla="*/ 1072413 w 1211560"/>
              <a:gd name="connsiteY2" fmla="*/ 2379776 h 3216502"/>
              <a:gd name="connsiteX3" fmla="*/ 0 w 1211560"/>
              <a:gd name="connsiteY3" fmla="*/ 3216502 h 3216502"/>
              <a:gd name="connsiteX4" fmla="*/ 9939 w 1211560"/>
              <a:gd name="connsiteY4" fmla="*/ 0 h 3216502"/>
              <a:gd name="connsiteX0" fmla="*/ 9939 w 1211560"/>
              <a:gd name="connsiteY0" fmla="*/ 0 h 3216502"/>
              <a:gd name="connsiteX1" fmla="*/ 1211560 w 1211560"/>
              <a:gd name="connsiteY1" fmla="*/ 0 h 3216502"/>
              <a:gd name="connsiteX2" fmla="*/ 1042595 w 1211560"/>
              <a:gd name="connsiteY2" fmla="*/ 2430486 h 3216502"/>
              <a:gd name="connsiteX3" fmla="*/ 0 w 1211560"/>
              <a:gd name="connsiteY3" fmla="*/ 3216502 h 3216502"/>
              <a:gd name="connsiteX4" fmla="*/ 9939 w 1211560"/>
              <a:gd name="connsiteY4" fmla="*/ 0 h 3216502"/>
              <a:gd name="connsiteX0" fmla="*/ 9939 w 1211560"/>
              <a:gd name="connsiteY0" fmla="*/ 0 h 3216502"/>
              <a:gd name="connsiteX1" fmla="*/ 1211560 w 1211560"/>
              <a:gd name="connsiteY1" fmla="*/ 0 h 3216502"/>
              <a:gd name="connsiteX2" fmla="*/ 1062474 w 1211560"/>
              <a:gd name="connsiteY2" fmla="*/ 2379776 h 3216502"/>
              <a:gd name="connsiteX3" fmla="*/ 0 w 1211560"/>
              <a:gd name="connsiteY3" fmla="*/ 3216502 h 3216502"/>
              <a:gd name="connsiteX4" fmla="*/ 9939 w 1211560"/>
              <a:gd name="connsiteY4" fmla="*/ 0 h 3216502"/>
              <a:gd name="connsiteX0" fmla="*/ 9939 w 1221499"/>
              <a:gd name="connsiteY0" fmla="*/ 0 h 3216502"/>
              <a:gd name="connsiteX1" fmla="*/ 1221499 w 1221499"/>
              <a:gd name="connsiteY1" fmla="*/ 0 h 3216502"/>
              <a:gd name="connsiteX2" fmla="*/ 1062474 w 1221499"/>
              <a:gd name="connsiteY2" fmla="*/ 2379776 h 3216502"/>
              <a:gd name="connsiteX3" fmla="*/ 0 w 1221499"/>
              <a:gd name="connsiteY3" fmla="*/ 3216502 h 3216502"/>
              <a:gd name="connsiteX4" fmla="*/ 9939 w 1221499"/>
              <a:gd name="connsiteY4" fmla="*/ 0 h 32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499" h="3216502">
                <a:moveTo>
                  <a:pt x="9939" y="0"/>
                </a:moveTo>
                <a:lnTo>
                  <a:pt x="1221499" y="0"/>
                </a:lnTo>
                <a:lnTo>
                  <a:pt x="1062474" y="2379776"/>
                </a:lnTo>
                <a:lnTo>
                  <a:pt x="0" y="3216502"/>
                </a:lnTo>
                <a:lnTo>
                  <a:pt x="993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330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gradFill>
          <a:gsLst>
            <a:gs pos="0">
              <a:srgbClr val="5E9EFF">
                <a:lumMod val="84000"/>
                <a:lumOff val="16000"/>
              </a:srgbClr>
            </a:gs>
            <a:gs pos="12000">
              <a:srgbClr val="85C2FF">
                <a:lumMod val="0"/>
                <a:lumOff val="100000"/>
              </a:srgbClr>
            </a:gs>
            <a:gs pos="92000">
              <a:srgbClr val="C4D6EB"/>
            </a:gs>
            <a:gs pos="100000">
              <a:srgbClr val="FFEBFA">
                <a:lumMod val="88000"/>
                <a:alpha val="41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6"/>
          <p:cNvSpPr/>
          <p:nvPr userDrawn="1"/>
        </p:nvSpPr>
        <p:spPr>
          <a:xfrm>
            <a:off x="-24832" y="0"/>
            <a:ext cx="4198423" cy="5183691"/>
          </a:xfrm>
          <a:custGeom>
            <a:avLst/>
            <a:gdLst>
              <a:gd name="connsiteX0" fmla="*/ 0 w 2699792"/>
              <a:gd name="connsiteY0" fmla="*/ 0 h 5143500"/>
              <a:gd name="connsiteX1" fmla="*/ 2699792 w 2699792"/>
              <a:gd name="connsiteY1" fmla="*/ 0 h 5143500"/>
              <a:gd name="connsiteX2" fmla="*/ 2699792 w 2699792"/>
              <a:gd name="connsiteY2" fmla="*/ 5143500 h 5143500"/>
              <a:gd name="connsiteX3" fmla="*/ 0 w 2699792"/>
              <a:gd name="connsiteY3" fmla="*/ 5143500 h 5143500"/>
              <a:gd name="connsiteX4" fmla="*/ 0 w 2699792"/>
              <a:gd name="connsiteY4" fmla="*/ 0 h 5143500"/>
              <a:gd name="connsiteX0" fmla="*/ 0 w 2699792"/>
              <a:gd name="connsiteY0" fmla="*/ 0 h 5153548"/>
              <a:gd name="connsiteX1" fmla="*/ 2699792 w 2699792"/>
              <a:gd name="connsiteY1" fmla="*/ 0 h 5153548"/>
              <a:gd name="connsiteX2" fmla="*/ 539397 w 2699792"/>
              <a:gd name="connsiteY2" fmla="*/ 5153548 h 5153548"/>
              <a:gd name="connsiteX3" fmla="*/ 0 w 2699792"/>
              <a:gd name="connsiteY3" fmla="*/ 5143500 h 5153548"/>
              <a:gd name="connsiteX4" fmla="*/ 0 w 2699792"/>
              <a:gd name="connsiteY4" fmla="*/ 0 h 5153548"/>
              <a:gd name="connsiteX0" fmla="*/ 0 w 3955836"/>
              <a:gd name="connsiteY0" fmla="*/ 0 h 5153548"/>
              <a:gd name="connsiteX1" fmla="*/ 3955836 w 3955836"/>
              <a:gd name="connsiteY1" fmla="*/ 10048 h 5153548"/>
              <a:gd name="connsiteX2" fmla="*/ 539397 w 3955836"/>
              <a:gd name="connsiteY2" fmla="*/ 5153548 h 5153548"/>
              <a:gd name="connsiteX3" fmla="*/ 0 w 3955836"/>
              <a:gd name="connsiteY3" fmla="*/ 5143500 h 5153548"/>
              <a:gd name="connsiteX4" fmla="*/ 0 w 3955836"/>
              <a:gd name="connsiteY4" fmla="*/ 0 h 5153548"/>
              <a:gd name="connsiteX0" fmla="*/ 0 w 3996030"/>
              <a:gd name="connsiteY0" fmla="*/ 10049 h 5163597"/>
              <a:gd name="connsiteX1" fmla="*/ 3996030 w 3996030"/>
              <a:gd name="connsiteY1" fmla="*/ 0 h 5163597"/>
              <a:gd name="connsiteX2" fmla="*/ 539397 w 3996030"/>
              <a:gd name="connsiteY2" fmla="*/ 5163597 h 5163597"/>
              <a:gd name="connsiteX3" fmla="*/ 0 w 3996030"/>
              <a:gd name="connsiteY3" fmla="*/ 5153549 h 5163597"/>
              <a:gd name="connsiteX4" fmla="*/ 0 w 3996030"/>
              <a:gd name="connsiteY4" fmla="*/ 10049 h 5163597"/>
              <a:gd name="connsiteX0" fmla="*/ 0 w 10011849"/>
              <a:gd name="connsiteY0" fmla="*/ 10049 h 5153549"/>
              <a:gd name="connsiteX1" fmla="*/ 3996030 w 10011849"/>
              <a:gd name="connsiteY1" fmla="*/ 0 h 5153549"/>
              <a:gd name="connsiteX2" fmla="*/ 10011849 w 10011849"/>
              <a:gd name="connsiteY2" fmla="*/ 5153528 h 5153549"/>
              <a:gd name="connsiteX3" fmla="*/ 0 w 10011849"/>
              <a:gd name="connsiteY3" fmla="*/ 5153549 h 5153549"/>
              <a:gd name="connsiteX4" fmla="*/ 0 w 10011849"/>
              <a:gd name="connsiteY4" fmla="*/ 10049 h 5153549"/>
              <a:gd name="connsiteX0" fmla="*/ 0 w 10011849"/>
              <a:gd name="connsiteY0" fmla="*/ 10049 h 5153549"/>
              <a:gd name="connsiteX1" fmla="*/ 4752313 w 10011849"/>
              <a:gd name="connsiteY1" fmla="*/ 0 h 5153549"/>
              <a:gd name="connsiteX2" fmla="*/ 10011849 w 10011849"/>
              <a:gd name="connsiteY2" fmla="*/ 5153528 h 5153549"/>
              <a:gd name="connsiteX3" fmla="*/ 0 w 10011849"/>
              <a:gd name="connsiteY3" fmla="*/ 5153549 h 5153549"/>
              <a:gd name="connsiteX4" fmla="*/ 0 w 10011849"/>
              <a:gd name="connsiteY4" fmla="*/ 10049 h 5153549"/>
              <a:gd name="connsiteX0" fmla="*/ 46722 w 4799036"/>
              <a:gd name="connsiteY0" fmla="*/ 10049 h 5193799"/>
              <a:gd name="connsiteX1" fmla="*/ 4799035 w 4799036"/>
              <a:gd name="connsiteY1" fmla="*/ 0 h 5193799"/>
              <a:gd name="connsiteX2" fmla="*/ 0 w 4799036"/>
              <a:gd name="connsiteY2" fmla="*/ 5193799 h 5193799"/>
              <a:gd name="connsiteX3" fmla="*/ 46722 w 4799036"/>
              <a:gd name="connsiteY3" fmla="*/ 5153549 h 5193799"/>
              <a:gd name="connsiteX4" fmla="*/ 46722 w 4799036"/>
              <a:gd name="connsiteY4" fmla="*/ 10049 h 5193799"/>
              <a:gd name="connsiteX0" fmla="*/ 46722 w 7899799"/>
              <a:gd name="connsiteY0" fmla="*/ 10049 h 5193799"/>
              <a:gd name="connsiteX1" fmla="*/ 7899799 w 7899799"/>
              <a:gd name="connsiteY1" fmla="*/ 0 h 5193799"/>
              <a:gd name="connsiteX2" fmla="*/ 0 w 7899799"/>
              <a:gd name="connsiteY2" fmla="*/ 5193799 h 5193799"/>
              <a:gd name="connsiteX3" fmla="*/ 46722 w 7899799"/>
              <a:gd name="connsiteY3" fmla="*/ 5153549 h 5193799"/>
              <a:gd name="connsiteX4" fmla="*/ 46722 w 7899799"/>
              <a:gd name="connsiteY4" fmla="*/ 10049 h 519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99799" h="5193799">
                <a:moveTo>
                  <a:pt x="46722" y="10049"/>
                </a:moveTo>
                <a:lnTo>
                  <a:pt x="7899799" y="0"/>
                </a:lnTo>
                <a:lnTo>
                  <a:pt x="0" y="5193799"/>
                </a:lnTo>
                <a:lnTo>
                  <a:pt x="46722" y="5153549"/>
                </a:lnTo>
                <a:lnTo>
                  <a:pt x="46722" y="10049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539552" y="1215316"/>
            <a:ext cx="4802925" cy="3948280"/>
          </a:xfrm>
          <a:custGeom>
            <a:avLst/>
            <a:gdLst>
              <a:gd name="connsiteX0" fmla="*/ 0 w 2592288"/>
              <a:gd name="connsiteY0" fmla="*/ 3867894 h 3867894"/>
              <a:gd name="connsiteX1" fmla="*/ 1296144 w 2592288"/>
              <a:gd name="connsiteY1" fmla="*/ 0 h 3867894"/>
              <a:gd name="connsiteX2" fmla="*/ 2592288 w 2592288"/>
              <a:gd name="connsiteY2" fmla="*/ 3867894 h 3867894"/>
              <a:gd name="connsiteX3" fmla="*/ 0 w 2592288"/>
              <a:gd name="connsiteY3" fmla="*/ 3867894 h 3867894"/>
              <a:gd name="connsiteX0" fmla="*/ 0 w 2662720"/>
              <a:gd name="connsiteY0" fmla="*/ 3938233 h 3938233"/>
              <a:gd name="connsiteX1" fmla="*/ 2662720 w 2662720"/>
              <a:gd name="connsiteY1" fmla="*/ 0 h 3938233"/>
              <a:gd name="connsiteX2" fmla="*/ 2592288 w 2662720"/>
              <a:gd name="connsiteY2" fmla="*/ 3938233 h 3938233"/>
              <a:gd name="connsiteX3" fmla="*/ 0 w 2662720"/>
              <a:gd name="connsiteY3" fmla="*/ 3938233 h 3938233"/>
              <a:gd name="connsiteX0" fmla="*/ 0 w 4802925"/>
              <a:gd name="connsiteY0" fmla="*/ 3938233 h 3958329"/>
              <a:gd name="connsiteX1" fmla="*/ 2662720 w 4802925"/>
              <a:gd name="connsiteY1" fmla="*/ 0 h 3958329"/>
              <a:gd name="connsiteX2" fmla="*/ 4802925 w 4802925"/>
              <a:gd name="connsiteY2" fmla="*/ 3958329 h 3958329"/>
              <a:gd name="connsiteX3" fmla="*/ 0 w 4802925"/>
              <a:gd name="connsiteY3" fmla="*/ 3938233 h 3958329"/>
              <a:gd name="connsiteX0" fmla="*/ 0 w 4802925"/>
              <a:gd name="connsiteY0" fmla="*/ 3918136 h 3938232"/>
              <a:gd name="connsiteX1" fmla="*/ 2632575 w 4802925"/>
              <a:gd name="connsiteY1" fmla="*/ 0 h 3938232"/>
              <a:gd name="connsiteX2" fmla="*/ 4802925 w 4802925"/>
              <a:gd name="connsiteY2" fmla="*/ 3938232 h 3938232"/>
              <a:gd name="connsiteX3" fmla="*/ 0 w 4802925"/>
              <a:gd name="connsiteY3" fmla="*/ 3918136 h 3938232"/>
              <a:gd name="connsiteX0" fmla="*/ 0 w 4802925"/>
              <a:gd name="connsiteY0" fmla="*/ 3928184 h 3948280"/>
              <a:gd name="connsiteX1" fmla="*/ 2612478 w 4802925"/>
              <a:gd name="connsiteY1" fmla="*/ 0 h 3948280"/>
              <a:gd name="connsiteX2" fmla="*/ 4802925 w 4802925"/>
              <a:gd name="connsiteY2" fmla="*/ 3948280 h 3948280"/>
              <a:gd name="connsiteX3" fmla="*/ 0 w 4802925"/>
              <a:gd name="connsiteY3" fmla="*/ 3928184 h 394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02925" h="3948280">
                <a:moveTo>
                  <a:pt x="0" y="3928184"/>
                </a:moveTo>
                <a:lnTo>
                  <a:pt x="2612478" y="0"/>
                </a:lnTo>
                <a:lnTo>
                  <a:pt x="4802925" y="3948280"/>
                </a:lnTo>
                <a:lnTo>
                  <a:pt x="0" y="392818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0" y="1228704"/>
            <a:ext cx="3169529" cy="3924845"/>
          </a:xfrm>
          <a:custGeom>
            <a:avLst/>
            <a:gdLst>
              <a:gd name="connsiteX0" fmla="*/ 0 w 1475656"/>
              <a:gd name="connsiteY0" fmla="*/ 3723878 h 3723878"/>
              <a:gd name="connsiteX1" fmla="*/ 737828 w 1475656"/>
              <a:gd name="connsiteY1" fmla="*/ 0 h 3723878"/>
              <a:gd name="connsiteX2" fmla="*/ 1475656 w 1475656"/>
              <a:gd name="connsiteY2" fmla="*/ 3723878 h 3723878"/>
              <a:gd name="connsiteX3" fmla="*/ 0 w 1475656"/>
              <a:gd name="connsiteY3" fmla="*/ 3723878 h 3723878"/>
              <a:gd name="connsiteX0" fmla="*/ 0 w 737828"/>
              <a:gd name="connsiteY0" fmla="*/ 3723878 h 3754023"/>
              <a:gd name="connsiteX1" fmla="*/ 737828 w 737828"/>
              <a:gd name="connsiteY1" fmla="*/ 0 h 3754023"/>
              <a:gd name="connsiteX2" fmla="*/ 390434 w 737828"/>
              <a:gd name="connsiteY2" fmla="*/ 3754023 h 3754023"/>
              <a:gd name="connsiteX3" fmla="*/ 0 w 737828"/>
              <a:gd name="connsiteY3" fmla="*/ 3723878 h 3754023"/>
              <a:gd name="connsiteX0" fmla="*/ 0 w 737828"/>
              <a:gd name="connsiteY0" fmla="*/ 3723878 h 3733927"/>
              <a:gd name="connsiteX1" fmla="*/ 737828 w 737828"/>
              <a:gd name="connsiteY1" fmla="*/ 0 h 3733927"/>
              <a:gd name="connsiteX2" fmla="*/ 541159 w 737828"/>
              <a:gd name="connsiteY2" fmla="*/ 3733927 h 3733927"/>
              <a:gd name="connsiteX3" fmla="*/ 0 w 737828"/>
              <a:gd name="connsiteY3" fmla="*/ 3723878 h 3733927"/>
              <a:gd name="connsiteX0" fmla="*/ 0 w 3179577"/>
              <a:gd name="connsiteY0" fmla="*/ 3934893 h 3944942"/>
              <a:gd name="connsiteX1" fmla="*/ 3179577 w 3179577"/>
              <a:gd name="connsiteY1" fmla="*/ 0 h 3944942"/>
              <a:gd name="connsiteX2" fmla="*/ 541159 w 3179577"/>
              <a:gd name="connsiteY2" fmla="*/ 3944942 h 3944942"/>
              <a:gd name="connsiteX3" fmla="*/ 0 w 3179577"/>
              <a:gd name="connsiteY3" fmla="*/ 3934893 h 3944942"/>
              <a:gd name="connsiteX0" fmla="*/ 0 w 3169529"/>
              <a:gd name="connsiteY0" fmla="*/ 3914796 h 3924845"/>
              <a:gd name="connsiteX1" fmla="*/ 3169529 w 3169529"/>
              <a:gd name="connsiteY1" fmla="*/ 0 h 3924845"/>
              <a:gd name="connsiteX2" fmla="*/ 541159 w 3169529"/>
              <a:gd name="connsiteY2" fmla="*/ 3924845 h 3924845"/>
              <a:gd name="connsiteX3" fmla="*/ 0 w 3169529"/>
              <a:gd name="connsiteY3" fmla="*/ 3914796 h 392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9529" h="3924845">
                <a:moveTo>
                  <a:pt x="0" y="3914796"/>
                </a:moveTo>
                <a:lnTo>
                  <a:pt x="3169529" y="0"/>
                </a:lnTo>
                <a:lnTo>
                  <a:pt x="541159" y="3924845"/>
                </a:lnTo>
                <a:lnTo>
                  <a:pt x="0" y="391479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43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150738" cy="5143500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738" h="5143500">
                <a:moveTo>
                  <a:pt x="0" y="0"/>
                </a:moveTo>
                <a:lnTo>
                  <a:pt x="437306" y="0"/>
                </a:lnTo>
                <a:lnTo>
                  <a:pt x="1150738" y="5133452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6"/>
          <p:cNvSpPr/>
          <p:nvPr userDrawn="1"/>
        </p:nvSpPr>
        <p:spPr>
          <a:xfrm>
            <a:off x="-46623" y="4566"/>
            <a:ext cx="4808338" cy="1164430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  <a:gd name="connsiteX0" fmla="*/ 0 w 3934132"/>
              <a:gd name="connsiteY0" fmla="*/ 389636 h 5533136"/>
              <a:gd name="connsiteX1" fmla="*/ 3934132 w 3934132"/>
              <a:gd name="connsiteY1" fmla="*/ 0 h 5533136"/>
              <a:gd name="connsiteX2" fmla="*/ 1150738 w 3934132"/>
              <a:gd name="connsiteY2" fmla="*/ 5523088 h 5533136"/>
              <a:gd name="connsiteX3" fmla="*/ 0 w 3934132"/>
              <a:gd name="connsiteY3" fmla="*/ 5533136 h 5533136"/>
              <a:gd name="connsiteX4" fmla="*/ 0 w 3934132"/>
              <a:gd name="connsiteY4" fmla="*/ 389636 h 5533136"/>
              <a:gd name="connsiteX0" fmla="*/ 813917 w 4748049"/>
              <a:gd name="connsiteY0" fmla="*/ 389636 h 5523089"/>
              <a:gd name="connsiteX1" fmla="*/ 4748049 w 4748049"/>
              <a:gd name="connsiteY1" fmla="*/ 0 h 5523089"/>
              <a:gd name="connsiteX2" fmla="*/ 1964655 w 4748049"/>
              <a:gd name="connsiteY2" fmla="*/ 5523088 h 5523089"/>
              <a:gd name="connsiteX3" fmla="*/ 0 w 4748049"/>
              <a:gd name="connsiteY3" fmla="*/ 2313518 h 5523089"/>
              <a:gd name="connsiteX4" fmla="*/ 813917 w 4748049"/>
              <a:gd name="connsiteY4" fmla="*/ 389636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60289 w 4808338"/>
              <a:gd name="connsiteY3" fmla="*/ 2313518 h 5523089"/>
              <a:gd name="connsiteX4" fmla="*/ 0 w 4808338"/>
              <a:gd name="connsiteY4" fmla="*/ 0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50015 w 4808338"/>
              <a:gd name="connsiteY3" fmla="*/ 2376421 h 5523089"/>
              <a:gd name="connsiteX4" fmla="*/ 0 w 4808338"/>
              <a:gd name="connsiteY4" fmla="*/ 0 h 5523089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23049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659293 w 4808338"/>
              <a:gd name="connsiteY2" fmla="*/ 2029718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659293 w 4808338"/>
              <a:gd name="connsiteY2" fmla="*/ 2029718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8338" h="2376421">
                <a:moveTo>
                  <a:pt x="0" y="0"/>
                </a:moveTo>
                <a:lnTo>
                  <a:pt x="4808338" y="0"/>
                </a:lnTo>
                <a:cubicBezTo>
                  <a:pt x="1985543" y="1003967"/>
                  <a:pt x="1184055" y="460996"/>
                  <a:pt x="659293" y="2029718"/>
                </a:cubicBezTo>
                <a:lnTo>
                  <a:pt x="50015" y="23764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6"/>
          <p:cNvSpPr/>
          <p:nvPr userDrawn="1"/>
        </p:nvSpPr>
        <p:spPr>
          <a:xfrm>
            <a:off x="-61629" y="1254"/>
            <a:ext cx="637932" cy="1195252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  <a:gd name="connsiteX0" fmla="*/ 0 w 3934132"/>
              <a:gd name="connsiteY0" fmla="*/ 389636 h 5533136"/>
              <a:gd name="connsiteX1" fmla="*/ 3934132 w 3934132"/>
              <a:gd name="connsiteY1" fmla="*/ 0 h 5533136"/>
              <a:gd name="connsiteX2" fmla="*/ 1150738 w 3934132"/>
              <a:gd name="connsiteY2" fmla="*/ 5523088 h 5533136"/>
              <a:gd name="connsiteX3" fmla="*/ 0 w 3934132"/>
              <a:gd name="connsiteY3" fmla="*/ 5533136 h 5533136"/>
              <a:gd name="connsiteX4" fmla="*/ 0 w 3934132"/>
              <a:gd name="connsiteY4" fmla="*/ 389636 h 5533136"/>
              <a:gd name="connsiteX0" fmla="*/ 813917 w 4748049"/>
              <a:gd name="connsiteY0" fmla="*/ 389636 h 5523089"/>
              <a:gd name="connsiteX1" fmla="*/ 4748049 w 4748049"/>
              <a:gd name="connsiteY1" fmla="*/ 0 h 5523089"/>
              <a:gd name="connsiteX2" fmla="*/ 1964655 w 4748049"/>
              <a:gd name="connsiteY2" fmla="*/ 5523088 h 5523089"/>
              <a:gd name="connsiteX3" fmla="*/ 0 w 4748049"/>
              <a:gd name="connsiteY3" fmla="*/ 2313518 h 5523089"/>
              <a:gd name="connsiteX4" fmla="*/ 813917 w 4748049"/>
              <a:gd name="connsiteY4" fmla="*/ 389636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60289 w 4808338"/>
              <a:gd name="connsiteY3" fmla="*/ 2313518 h 5523089"/>
              <a:gd name="connsiteX4" fmla="*/ 0 w 4808338"/>
              <a:gd name="connsiteY4" fmla="*/ 0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50015 w 4808338"/>
              <a:gd name="connsiteY3" fmla="*/ 2376421 h 5523089"/>
              <a:gd name="connsiteX4" fmla="*/ 0 w 4808338"/>
              <a:gd name="connsiteY4" fmla="*/ 0 h 5523089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23049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1357124"/>
              <a:gd name="connsiteY0" fmla="*/ 0 h 2376421"/>
              <a:gd name="connsiteX1" fmla="*/ 873336 w 1357124"/>
              <a:gd name="connsiteY1" fmla="*/ 524199 h 2376421"/>
              <a:gd name="connsiteX2" fmla="*/ 1357124 w 1357124"/>
              <a:gd name="connsiteY2" fmla="*/ 1685954 h 2376421"/>
              <a:gd name="connsiteX3" fmla="*/ 50015 w 1357124"/>
              <a:gd name="connsiteY3" fmla="*/ 2376421 h 2376421"/>
              <a:gd name="connsiteX4" fmla="*/ 0 w 1357124"/>
              <a:gd name="connsiteY4" fmla="*/ 0 h 2376421"/>
              <a:gd name="connsiteX0" fmla="*/ 0 w 1357124"/>
              <a:gd name="connsiteY0" fmla="*/ 41937 h 2418358"/>
              <a:gd name="connsiteX1" fmla="*/ 380177 w 1357124"/>
              <a:gd name="connsiteY1" fmla="*/ 0 h 2418358"/>
              <a:gd name="connsiteX2" fmla="*/ 1357124 w 1357124"/>
              <a:gd name="connsiteY2" fmla="*/ 1727891 h 2418358"/>
              <a:gd name="connsiteX3" fmla="*/ 50015 w 1357124"/>
              <a:gd name="connsiteY3" fmla="*/ 2418358 h 2418358"/>
              <a:gd name="connsiteX4" fmla="*/ 0 w 1357124"/>
              <a:gd name="connsiteY4" fmla="*/ 41937 h 2418358"/>
              <a:gd name="connsiteX0" fmla="*/ 0 w 637932"/>
              <a:gd name="connsiteY0" fmla="*/ 41937 h 2418358"/>
              <a:gd name="connsiteX1" fmla="*/ 380177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41937 h 2418358"/>
              <a:gd name="connsiteX1" fmla="*/ 431548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41937 h 2418358"/>
              <a:gd name="connsiteX1" fmla="*/ 493192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0 h 2439324"/>
              <a:gd name="connsiteX1" fmla="*/ 493192 w 637932"/>
              <a:gd name="connsiteY1" fmla="*/ 20966 h 2439324"/>
              <a:gd name="connsiteX2" fmla="*/ 637932 w 637932"/>
              <a:gd name="connsiteY2" fmla="*/ 2105313 h 2439324"/>
              <a:gd name="connsiteX3" fmla="*/ 50015 w 637932"/>
              <a:gd name="connsiteY3" fmla="*/ 2439324 h 2439324"/>
              <a:gd name="connsiteX4" fmla="*/ 0 w 637932"/>
              <a:gd name="connsiteY4" fmla="*/ 0 h 243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932" h="2439324">
                <a:moveTo>
                  <a:pt x="0" y="0"/>
                </a:moveTo>
                <a:lnTo>
                  <a:pt x="493192" y="20966"/>
                </a:lnTo>
                <a:lnTo>
                  <a:pt x="637932" y="2105313"/>
                </a:lnTo>
                <a:lnTo>
                  <a:pt x="50015" y="243932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58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150738" cy="5143500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738" h="5143500">
                <a:moveTo>
                  <a:pt x="0" y="0"/>
                </a:moveTo>
                <a:lnTo>
                  <a:pt x="437306" y="0"/>
                </a:lnTo>
                <a:lnTo>
                  <a:pt x="1150738" y="5133452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6"/>
          <p:cNvSpPr/>
          <p:nvPr userDrawn="1"/>
        </p:nvSpPr>
        <p:spPr>
          <a:xfrm>
            <a:off x="-46623" y="4566"/>
            <a:ext cx="4808338" cy="1164430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  <a:gd name="connsiteX0" fmla="*/ 0 w 3934132"/>
              <a:gd name="connsiteY0" fmla="*/ 389636 h 5533136"/>
              <a:gd name="connsiteX1" fmla="*/ 3934132 w 3934132"/>
              <a:gd name="connsiteY1" fmla="*/ 0 h 5533136"/>
              <a:gd name="connsiteX2" fmla="*/ 1150738 w 3934132"/>
              <a:gd name="connsiteY2" fmla="*/ 5523088 h 5533136"/>
              <a:gd name="connsiteX3" fmla="*/ 0 w 3934132"/>
              <a:gd name="connsiteY3" fmla="*/ 5533136 h 5533136"/>
              <a:gd name="connsiteX4" fmla="*/ 0 w 3934132"/>
              <a:gd name="connsiteY4" fmla="*/ 389636 h 5533136"/>
              <a:gd name="connsiteX0" fmla="*/ 813917 w 4748049"/>
              <a:gd name="connsiteY0" fmla="*/ 389636 h 5523089"/>
              <a:gd name="connsiteX1" fmla="*/ 4748049 w 4748049"/>
              <a:gd name="connsiteY1" fmla="*/ 0 h 5523089"/>
              <a:gd name="connsiteX2" fmla="*/ 1964655 w 4748049"/>
              <a:gd name="connsiteY2" fmla="*/ 5523088 h 5523089"/>
              <a:gd name="connsiteX3" fmla="*/ 0 w 4748049"/>
              <a:gd name="connsiteY3" fmla="*/ 2313518 h 5523089"/>
              <a:gd name="connsiteX4" fmla="*/ 813917 w 4748049"/>
              <a:gd name="connsiteY4" fmla="*/ 389636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60289 w 4808338"/>
              <a:gd name="connsiteY3" fmla="*/ 2313518 h 5523089"/>
              <a:gd name="connsiteX4" fmla="*/ 0 w 4808338"/>
              <a:gd name="connsiteY4" fmla="*/ 0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50015 w 4808338"/>
              <a:gd name="connsiteY3" fmla="*/ 2376421 h 5523089"/>
              <a:gd name="connsiteX4" fmla="*/ 0 w 4808338"/>
              <a:gd name="connsiteY4" fmla="*/ 0 h 5523089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23049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659293 w 4808338"/>
              <a:gd name="connsiteY2" fmla="*/ 2029718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659293 w 4808338"/>
              <a:gd name="connsiteY2" fmla="*/ 2029718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8338" h="2376421">
                <a:moveTo>
                  <a:pt x="0" y="0"/>
                </a:moveTo>
                <a:lnTo>
                  <a:pt x="4808338" y="0"/>
                </a:lnTo>
                <a:cubicBezTo>
                  <a:pt x="1985543" y="1003967"/>
                  <a:pt x="1184055" y="460996"/>
                  <a:pt x="659293" y="2029718"/>
                </a:cubicBezTo>
                <a:lnTo>
                  <a:pt x="50015" y="23764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6"/>
          <p:cNvSpPr/>
          <p:nvPr userDrawn="1"/>
        </p:nvSpPr>
        <p:spPr>
          <a:xfrm>
            <a:off x="-61629" y="1254"/>
            <a:ext cx="637932" cy="1195252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  <a:gd name="connsiteX0" fmla="*/ 0 w 3934132"/>
              <a:gd name="connsiteY0" fmla="*/ 389636 h 5533136"/>
              <a:gd name="connsiteX1" fmla="*/ 3934132 w 3934132"/>
              <a:gd name="connsiteY1" fmla="*/ 0 h 5533136"/>
              <a:gd name="connsiteX2" fmla="*/ 1150738 w 3934132"/>
              <a:gd name="connsiteY2" fmla="*/ 5523088 h 5533136"/>
              <a:gd name="connsiteX3" fmla="*/ 0 w 3934132"/>
              <a:gd name="connsiteY3" fmla="*/ 5533136 h 5533136"/>
              <a:gd name="connsiteX4" fmla="*/ 0 w 3934132"/>
              <a:gd name="connsiteY4" fmla="*/ 389636 h 5533136"/>
              <a:gd name="connsiteX0" fmla="*/ 813917 w 4748049"/>
              <a:gd name="connsiteY0" fmla="*/ 389636 h 5523089"/>
              <a:gd name="connsiteX1" fmla="*/ 4748049 w 4748049"/>
              <a:gd name="connsiteY1" fmla="*/ 0 h 5523089"/>
              <a:gd name="connsiteX2" fmla="*/ 1964655 w 4748049"/>
              <a:gd name="connsiteY2" fmla="*/ 5523088 h 5523089"/>
              <a:gd name="connsiteX3" fmla="*/ 0 w 4748049"/>
              <a:gd name="connsiteY3" fmla="*/ 2313518 h 5523089"/>
              <a:gd name="connsiteX4" fmla="*/ 813917 w 4748049"/>
              <a:gd name="connsiteY4" fmla="*/ 389636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60289 w 4808338"/>
              <a:gd name="connsiteY3" fmla="*/ 2313518 h 5523089"/>
              <a:gd name="connsiteX4" fmla="*/ 0 w 4808338"/>
              <a:gd name="connsiteY4" fmla="*/ 0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50015 w 4808338"/>
              <a:gd name="connsiteY3" fmla="*/ 2376421 h 5523089"/>
              <a:gd name="connsiteX4" fmla="*/ 0 w 4808338"/>
              <a:gd name="connsiteY4" fmla="*/ 0 h 5523089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23049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1357124"/>
              <a:gd name="connsiteY0" fmla="*/ 0 h 2376421"/>
              <a:gd name="connsiteX1" fmla="*/ 873336 w 1357124"/>
              <a:gd name="connsiteY1" fmla="*/ 524199 h 2376421"/>
              <a:gd name="connsiteX2" fmla="*/ 1357124 w 1357124"/>
              <a:gd name="connsiteY2" fmla="*/ 1685954 h 2376421"/>
              <a:gd name="connsiteX3" fmla="*/ 50015 w 1357124"/>
              <a:gd name="connsiteY3" fmla="*/ 2376421 h 2376421"/>
              <a:gd name="connsiteX4" fmla="*/ 0 w 1357124"/>
              <a:gd name="connsiteY4" fmla="*/ 0 h 2376421"/>
              <a:gd name="connsiteX0" fmla="*/ 0 w 1357124"/>
              <a:gd name="connsiteY0" fmla="*/ 41937 h 2418358"/>
              <a:gd name="connsiteX1" fmla="*/ 380177 w 1357124"/>
              <a:gd name="connsiteY1" fmla="*/ 0 h 2418358"/>
              <a:gd name="connsiteX2" fmla="*/ 1357124 w 1357124"/>
              <a:gd name="connsiteY2" fmla="*/ 1727891 h 2418358"/>
              <a:gd name="connsiteX3" fmla="*/ 50015 w 1357124"/>
              <a:gd name="connsiteY3" fmla="*/ 2418358 h 2418358"/>
              <a:gd name="connsiteX4" fmla="*/ 0 w 1357124"/>
              <a:gd name="connsiteY4" fmla="*/ 41937 h 2418358"/>
              <a:gd name="connsiteX0" fmla="*/ 0 w 637932"/>
              <a:gd name="connsiteY0" fmla="*/ 41937 h 2418358"/>
              <a:gd name="connsiteX1" fmla="*/ 380177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41937 h 2418358"/>
              <a:gd name="connsiteX1" fmla="*/ 431548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41937 h 2418358"/>
              <a:gd name="connsiteX1" fmla="*/ 493192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0 h 2439324"/>
              <a:gd name="connsiteX1" fmla="*/ 493192 w 637932"/>
              <a:gd name="connsiteY1" fmla="*/ 20966 h 2439324"/>
              <a:gd name="connsiteX2" fmla="*/ 637932 w 637932"/>
              <a:gd name="connsiteY2" fmla="*/ 2105313 h 2439324"/>
              <a:gd name="connsiteX3" fmla="*/ 50015 w 637932"/>
              <a:gd name="connsiteY3" fmla="*/ 2439324 h 2439324"/>
              <a:gd name="connsiteX4" fmla="*/ 0 w 637932"/>
              <a:gd name="connsiteY4" fmla="*/ 0 h 243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932" h="2439324">
                <a:moveTo>
                  <a:pt x="0" y="0"/>
                </a:moveTo>
                <a:lnTo>
                  <a:pt x="493192" y="20966"/>
                </a:lnTo>
                <a:lnTo>
                  <a:pt x="637932" y="2105313"/>
                </a:lnTo>
                <a:lnTo>
                  <a:pt x="50015" y="243932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58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150738" cy="5143500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738" h="5143500">
                <a:moveTo>
                  <a:pt x="0" y="0"/>
                </a:moveTo>
                <a:lnTo>
                  <a:pt x="437306" y="0"/>
                </a:lnTo>
                <a:lnTo>
                  <a:pt x="1150738" y="5133452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6"/>
          <p:cNvSpPr/>
          <p:nvPr userDrawn="1"/>
        </p:nvSpPr>
        <p:spPr>
          <a:xfrm>
            <a:off x="-46623" y="4566"/>
            <a:ext cx="4808338" cy="1164430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  <a:gd name="connsiteX0" fmla="*/ 0 w 3934132"/>
              <a:gd name="connsiteY0" fmla="*/ 389636 h 5533136"/>
              <a:gd name="connsiteX1" fmla="*/ 3934132 w 3934132"/>
              <a:gd name="connsiteY1" fmla="*/ 0 h 5533136"/>
              <a:gd name="connsiteX2" fmla="*/ 1150738 w 3934132"/>
              <a:gd name="connsiteY2" fmla="*/ 5523088 h 5533136"/>
              <a:gd name="connsiteX3" fmla="*/ 0 w 3934132"/>
              <a:gd name="connsiteY3" fmla="*/ 5533136 h 5533136"/>
              <a:gd name="connsiteX4" fmla="*/ 0 w 3934132"/>
              <a:gd name="connsiteY4" fmla="*/ 389636 h 5533136"/>
              <a:gd name="connsiteX0" fmla="*/ 813917 w 4748049"/>
              <a:gd name="connsiteY0" fmla="*/ 389636 h 5523089"/>
              <a:gd name="connsiteX1" fmla="*/ 4748049 w 4748049"/>
              <a:gd name="connsiteY1" fmla="*/ 0 h 5523089"/>
              <a:gd name="connsiteX2" fmla="*/ 1964655 w 4748049"/>
              <a:gd name="connsiteY2" fmla="*/ 5523088 h 5523089"/>
              <a:gd name="connsiteX3" fmla="*/ 0 w 4748049"/>
              <a:gd name="connsiteY3" fmla="*/ 2313518 h 5523089"/>
              <a:gd name="connsiteX4" fmla="*/ 813917 w 4748049"/>
              <a:gd name="connsiteY4" fmla="*/ 389636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60289 w 4808338"/>
              <a:gd name="connsiteY3" fmla="*/ 2313518 h 5523089"/>
              <a:gd name="connsiteX4" fmla="*/ 0 w 4808338"/>
              <a:gd name="connsiteY4" fmla="*/ 0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50015 w 4808338"/>
              <a:gd name="connsiteY3" fmla="*/ 2376421 h 5523089"/>
              <a:gd name="connsiteX4" fmla="*/ 0 w 4808338"/>
              <a:gd name="connsiteY4" fmla="*/ 0 h 5523089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23049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659293 w 4808338"/>
              <a:gd name="connsiteY2" fmla="*/ 2029718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659293 w 4808338"/>
              <a:gd name="connsiteY2" fmla="*/ 2029718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8338" h="2376421">
                <a:moveTo>
                  <a:pt x="0" y="0"/>
                </a:moveTo>
                <a:lnTo>
                  <a:pt x="4808338" y="0"/>
                </a:lnTo>
                <a:cubicBezTo>
                  <a:pt x="1985543" y="1003967"/>
                  <a:pt x="1184055" y="460996"/>
                  <a:pt x="659293" y="2029718"/>
                </a:cubicBezTo>
                <a:lnTo>
                  <a:pt x="50015" y="23764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6"/>
          <p:cNvSpPr/>
          <p:nvPr userDrawn="1"/>
        </p:nvSpPr>
        <p:spPr>
          <a:xfrm>
            <a:off x="-61629" y="1254"/>
            <a:ext cx="637932" cy="1195252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  <a:gd name="connsiteX0" fmla="*/ 0 w 3934132"/>
              <a:gd name="connsiteY0" fmla="*/ 389636 h 5533136"/>
              <a:gd name="connsiteX1" fmla="*/ 3934132 w 3934132"/>
              <a:gd name="connsiteY1" fmla="*/ 0 h 5533136"/>
              <a:gd name="connsiteX2" fmla="*/ 1150738 w 3934132"/>
              <a:gd name="connsiteY2" fmla="*/ 5523088 h 5533136"/>
              <a:gd name="connsiteX3" fmla="*/ 0 w 3934132"/>
              <a:gd name="connsiteY3" fmla="*/ 5533136 h 5533136"/>
              <a:gd name="connsiteX4" fmla="*/ 0 w 3934132"/>
              <a:gd name="connsiteY4" fmla="*/ 389636 h 5533136"/>
              <a:gd name="connsiteX0" fmla="*/ 813917 w 4748049"/>
              <a:gd name="connsiteY0" fmla="*/ 389636 h 5523089"/>
              <a:gd name="connsiteX1" fmla="*/ 4748049 w 4748049"/>
              <a:gd name="connsiteY1" fmla="*/ 0 h 5523089"/>
              <a:gd name="connsiteX2" fmla="*/ 1964655 w 4748049"/>
              <a:gd name="connsiteY2" fmla="*/ 5523088 h 5523089"/>
              <a:gd name="connsiteX3" fmla="*/ 0 w 4748049"/>
              <a:gd name="connsiteY3" fmla="*/ 2313518 h 5523089"/>
              <a:gd name="connsiteX4" fmla="*/ 813917 w 4748049"/>
              <a:gd name="connsiteY4" fmla="*/ 389636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60289 w 4808338"/>
              <a:gd name="connsiteY3" fmla="*/ 2313518 h 5523089"/>
              <a:gd name="connsiteX4" fmla="*/ 0 w 4808338"/>
              <a:gd name="connsiteY4" fmla="*/ 0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50015 w 4808338"/>
              <a:gd name="connsiteY3" fmla="*/ 2376421 h 5523089"/>
              <a:gd name="connsiteX4" fmla="*/ 0 w 4808338"/>
              <a:gd name="connsiteY4" fmla="*/ 0 h 5523089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23049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1357124"/>
              <a:gd name="connsiteY0" fmla="*/ 0 h 2376421"/>
              <a:gd name="connsiteX1" fmla="*/ 873336 w 1357124"/>
              <a:gd name="connsiteY1" fmla="*/ 524199 h 2376421"/>
              <a:gd name="connsiteX2" fmla="*/ 1357124 w 1357124"/>
              <a:gd name="connsiteY2" fmla="*/ 1685954 h 2376421"/>
              <a:gd name="connsiteX3" fmla="*/ 50015 w 1357124"/>
              <a:gd name="connsiteY3" fmla="*/ 2376421 h 2376421"/>
              <a:gd name="connsiteX4" fmla="*/ 0 w 1357124"/>
              <a:gd name="connsiteY4" fmla="*/ 0 h 2376421"/>
              <a:gd name="connsiteX0" fmla="*/ 0 w 1357124"/>
              <a:gd name="connsiteY0" fmla="*/ 41937 h 2418358"/>
              <a:gd name="connsiteX1" fmla="*/ 380177 w 1357124"/>
              <a:gd name="connsiteY1" fmla="*/ 0 h 2418358"/>
              <a:gd name="connsiteX2" fmla="*/ 1357124 w 1357124"/>
              <a:gd name="connsiteY2" fmla="*/ 1727891 h 2418358"/>
              <a:gd name="connsiteX3" fmla="*/ 50015 w 1357124"/>
              <a:gd name="connsiteY3" fmla="*/ 2418358 h 2418358"/>
              <a:gd name="connsiteX4" fmla="*/ 0 w 1357124"/>
              <a:gd name="connsiteY4" fmla="*/ 41937 h 2418358"/>
              <a:gd name="connsiteX0" fmla="*/ 0 w 637932"/>
              <a:gd name="connsiteY0" fmla="*/ 41937 h 2418358"/>
              <a:gd name="connsiteX1" fmla="*/ 380177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41937 h 2418358"/>
              <a:gd name="connsiteX1" fmla="*/ 431548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41937 h 2418358"/>
              <a:gd name="connsiteX1" fmla="*/ 493192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0 h 2439324"/>
              <a:gd name="connsiteX1" fmla="*/ 493192 w 637932"/>
              <a:gd name="connsiteY1" fmla="*/ 20966 h 2439324"/>
              <a:gd name="connsiteX2" fmla="*/ 637932 w 637932"/>
              <a:gd name="connsiteY2" fmla="*/ 2105313 h 2439324"/>
              <a:gd name="connsiteX3" fmla="*/ 50015 w 637932"/>
              <a:gd name="connsiteY3" fmla="*/ 2439324 h 2439324"/>
              <a:gd name="connsiteX4" fmla="*/ 0 w 637932"/>
              <a:gd name="connsiteY4" fmla="*/ 0 h 243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932" h="2439324">
                <a:moveTo>
                  <a:pt x="0" y="0"/>
                </a:moveTo>
                <a:lnTo>
                  <a:pt x="493192" y="20966"/>
                </a:lnTo>
                <a:lnTo>
                  <a:pt x="637932" y="2105313"/>
                </a:lnTo>
                <a:lnTo>
                  <a:pt x="50015" y="243932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58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150738" cy="5143500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738" h="5143500">
                <a:moveTo>
                  <a:pt x="0" y="0"/>
                </a:moveTo>
                <a:lnTo>
                  <a:pt x="437306" y="0"/>
                </a:lnTo>
                <a:lnTo>
                  <a:pt x="1150738" y="5133452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6"/>
          <p:cNvSpPr/>
          <p:nvPr userDrawn="1"/>
        </p:nvSpPr>
        <p:spPr>
          <a:xfrm>
            <a:off x="-46623" y="4566"/>
            <a:ext cx="4808338" cy="1164430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  <a:gd name="connsiteX0" fmla="*/ 0 w 3934132"/>
              <a:gd name="connsiteY0" fmla="*/ 389636 h 5533136"/>
              <a:gd name="connsiteX1" fmla="*/ 3934132 w 3934132"/>
              <a:gd name="connsiteY1" fmla="*/ 0 h 5533136"/>
              <a:gd name="connsiteX2" fmla="*/ 1150738 w 3934132"/>
              <a:gd name="connsiteY2" fmla="*/ 5523088 h 5533136"/>
              <a:gd name="connsiteX3" fmla="*/ 0 w 3934132"/>
              <a:gd name="connsiteY3" fmla="*/ 5533136 h 5533136"/>
              <a:gd name="connsiteX4" fmla="*/ 0 w 3934132"/>
              <a:gd name="connsiteY4" fmla="*/ 389636 h 5533136"/>
              <a:gd name="connsiteX0" fmla="*/ 813917 w 4748049"/>
              <a:gd name="connsiteY0" fmla="*/ 389636 h 5523089"/>
              <a:gd name="connsiteX1" fmla="*/ 4748049 w 4748049"/>
              <a:gd name="connsiteY1" fmla="*/ 0 h 5523089"/>
              <a:gd name="connsiteX2" fmla="*/ 1964655 w 4748049"/>
              <a:gd name="connsiteY2" fmla="*/ 5523088 h 5523089"/>
              <a:gd name="connsiteX3" fmla="*/ 0 w 4748049"/>
              <a:gd name="connsiteY3" fmla="*/ 2313518 h 5523089"/>
              <a:gd name="connsiteX4" fmla="*/ 813917 w 4748049"/>
              <a:gd name="connsiteY4" fmla="*/ 389636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60289 w 4808338"/>
              <a:gd name="connsiteY3" fmla="*/ 2313518 h 5523089"/>
              <a:gd name="connsiteX4" fmla="*/ 0 w 4808338"/>
              <a:gd name="connsiteY4" fmla="*/ 0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50015 w 4808338"/>
              <a:gd name="connsiteY3" fmla="*/ 2376421 h 5523089"/>
              <a:gd name="connsiteX4" fmla="*/ 0 w 4808338"/>
              <a:gd name="connsiteY4" fmla="*/ 0 h 5523089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23049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659293 w 4808338"/>
              <a:gd name="connsiteY2" fmla="*/ 2029718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659293 w 4808338"/>
              <a:gd name="connsiteY2" fmla="*/ 2029718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8338" h="2376421">
                <a:moveTo>
                  <a:pt x="0" y="0"/>
                </a:moveTo>
                <a:lnTo>
                  <a:pt x="4808338" y="0"/>
                </a:lnTo>
                <a:cubicBezTo>
                  <a:pt x="1985543" y="1003967"/>
                  <a:pt x="1184055" y="460996"/>
                  <a:pt x="659293" y="2029718"/>
                </a:cubicBezTo>
                <a:lnTo>
                  <a:pt x="50015" y="23764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6"/>
          <p:cNvSpPr/>
          <p:nvPr userDrawn="1"/>
        </p:nvSpPr>
        <p:spPr>
          <a:xfrm>
            <a:off x="-61629" y="1254"/>
            <a:ext cx="637932" cy="1195252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  <a:gd name="connsiteX0" fmla="*/ 0 w 3934132"/>
              <a:gd name="connsiteY0" fmla="*/ 389636 h 5533136"/>
              <a:gd name="connsiteX1" fmla="*/ 3934132 w 3934132"/>
              <a:gd name="connsiteY1" fmla="*/ 0 h 5533136"/>
              <a:gd name="connsiteX2" fmla="*/ 1150738 w 3934132"/>
              <a:gd name="connsiteY2" fmla="*/ 5523088 h 5533136"/>
              <a:gd name="connsiteX3" fmla="*/ 0 w 3934132"/>
              <a:gd name="connsiteY3" fmla="*/ 5533136 h 5533136"/>
              <a:gd name="connsiteX4" fmla="*/ 0 w 3934132"/>
              <a:gd name="connsiteY4" fmla="*/ 389636 h 5533136"/>
              <a:gd name="connsiteX0" fmla="*/ 813917 w 4748049"/>
              <a:gd name="connsiteY0" fmla="*/ 389636 h 5523089"/>
              <a:gd name="connsiteX1" fmla="*/ 4748049 w 4748049"/>
              <a:gd name="connsiteY1" fmla="*/ 0 h 5523089"/>
              <a:gd name="connsiteX2" fmla="*/ 1964655 w 4748049"/>
              <a:gd name="connsiteY2" fmla="*/ 5523088 h 5523089"/>
              <a:gd name="connsiteX3" fmla="*/ 0 w 4748049"/>
              <a:gd name="connsiteY3" fmla="*/ 2313518 h 5523089"/>
              <a:gd name="connsiteX4" fmla="*/ 813917 w 4748049"/>
              <a:gd name="connsiteY4" fmla="*/ 389636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60289 w 4808338"/>
              <a:gd name="connsiteY3" fmla="*/ 2313518 h 5523089"/>
              <a:gd name="connsiteX4" fmla="*/ 0 w 4808338"/>
              <a:gd name="connsiteY4" fmla="*/ 0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50015 w 4808338"/>
              <a:gd name="connsiteY3" fmla="*/ 2376421 h 5523089"/>
              <a:gd name="connsiteX4" fmla="*/ 0 w 4808338"/>
              <a:gd name="connsiteY4" fmla="*/ 0 h 5523089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23049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1357124"/>
              <a:gd name="connsiteY0" fmla="*/ 0 h 2376421"/>
              <a:gd name="connsiteX1" fmla="*/ 873336 w 1357124"/>
              <a:gd name="connsiteY1" fmla="*/ 524199 h 2376421"/>
              <a:gd name="connsiteX2" fmla="*/ 1357124 w 1357124"/>
              <a:gd name="connsiteY2" fmla="*/ 1685954 h 2376421"/>
              <a:gd name="connsiteX3" fmla="*/ 50015 w 1357124"/>
              <a:gd name="connsiteY3" fmla="*/ 2376421 h 2376421"/>
              <a:gd name="connsiteX4" fmla="*/ 0 w 1357124"/>
              <a:gd name="connsiteY4" fmla="*/ 0 h 2376421"/>
              <a:gd name="connsiteX0" fmla="*/ 0 w 1357124"/>
              <a:gd name="connsiteY0" fmla="*/ 41937 h 2418358"/>
              <a:gd name="connsiteX1" fmla="*/ 380177 w 1357124"/>
              <a:gd name="connsiteY1" fmla="*/ 0 h 2418358"/>
              <a:gd name="connsiteX2" fmla="*/ 1357124 w 1357124"/>
              <a:gd name="connsiteY2" fmla="*/ 1727891 h 2418358"/>
              <a:gd name="connsiteX3" fmla="*/ 50015 w 1357124"/>
              <a:gd name="connsiteY3" fmla="*/ 2418358 h 2418358"/>
              <a:gd name="connsiteX4" fmla="*/ 0 w 1357124"/>
              <a:gd name="connsiteY4" fmla="*/ 41937 h 2418358"/>
              <a:gd name="connsiteX0" fmla="*/ 0 w 637932"/>
              <a:gd name="connsiteY0" fmla="*/ 41937 h 2418358"/>
              <a:gd name="connsiteX1" fmla="*/ 380177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41937 h 2418358"/>
              <a:gd name="connsiteX1" fmla="*/ 431548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41937 h 2418358"/>
              <a:gd name="connsiteX1" fmla="*/ 493192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0 h 2439324"/>
              <a:gd name="connsiteX1" fmla="*/ 493192 w 637932"/>
              <a:gd name="connsiteY1" fmla="*/ 20966 h 2439324"/>
              <a:gd name="connsiteX2" fmla="*/ 637932 w 637932"/>
              <a:gd name="connsiteY2" fmla="*/ 2105313 h 2439324"/>
              <a:gd name="connsiteX3" fmla="*/ 50015 w 637932"/>
              <a:gd name="connsiteY3" fmla="*/ 2439324 h 2439324"/>
              <a:gd name="connsiteX4" fmla="*/ 0 w 637932"/>
              <a:gd name="connsiteY4" fmla="*/ 0 h 243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932" h="2439324">
                <a:moveTo>
                  <a:pt x="0" y="0"/>
                </a:moveTo>
                <a:lnTo>
                  <a:pt x="493192" y="20966"/>
                </a:lnTo>
                <a:lnTo>
                  <a:pt x="637932" y="2105313"/>
                </a:lnTo>
                <a:lnTo>
                  <a:pt x="50015" y="243932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58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150738" cy="5143500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738" h="5143500">
                <a:moveTo>
                  <a:pt x="0" y="0"/>
                </a:moveTo>
                <a:lnTo>
                  <a:pt x="437306" y="0"/>
                </a:lnTo>
                <a:lnTo>
                  <a:pt x="1150738" y="5133452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6"/>
          <p:cNvSpPr/>
          <p:nvPr userDrawn="1"/>
        </p:nvSpPr>
        <p:spPr>
          <a:xfrm>
            <a:off x="-46623" y="4566"/>
            <a:ext cx="4808338" cy="1164430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  <a:gd name="connsiteX0" fmla="*/ 0 w 3934132"/>
              <a:gd name="connsiteY0" fmla="*/ 389636 h 5533136"/>
              <a:gd name="connsiteX1" fmla="*/ 3934132 w 3934132"/>
              <a:gd name="connsiteY1" fmla="*/ 0 h 5533136"/>
              <a:gd name="connsiteX2" fmla="*/ 1150738 w 3934132"/>
              <a:gd name="connsiteY2" fmla="*/ 5523088 h 5533136"/>
              <a:gd name="connsiteX3" fmla="*/ 0 w 3934132"/>
              <a:gd name="connsiteY3" fmla="*/ 5533136 h 5533136"/>
              <a:gd name="connsiteX4" fmla="*/ 0 w 3934132"/>
              <a:gd name="connsiteY4" fmla="*/ 389636 h 5533136"/>
              <a:gd name="connsiteX0" fmla="*/ 813917 w 4748049"/>
              <a:gd name="connsiteY0" fmla="*/ 389636 h 5523089"/>
              <a:gd name="connsiteX1" fmla="*/ 4748049 w 4748049"/>
              <a:gd name="connsiteY1" fmla="*/ 0 h 5523089"/>
              <a:gd name="connsiteX2" fmla="*/ 1964655 w 4748049"/>
              <a:gd name="connsiteY2" fmla="*/ 5523088 h 5523089"/>
              <a:gd name="connsiteX3" fmla="*/ 0 w 4748049"/>
              <a:gd name="connsiteY3" fmla="*/ 2313518 h 5523089"/>
              <a:gd name="connsiteX4" fmla="*/ 813917 w 4748049"/>
              <a:gd name="connsiteY4" fmla="*/ 389636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60289 w 4808338"/>
              <a:gd name="connsiteY3" fmla="*/ 2313518 h 5523089"/>
              <a:gd name="connsiteX4" fmla="*/ 0 w 4808338"/>
              <a:gd name="connsiteY4" fmla="*/ 0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50015 w 4808338"/>
              <a:gd name="connsiteY3" fmla="*/ 2376421 h 5523089"/>
              <a:gd name="connsiteX4" fmla="*/ 0 w 4808338"/>
              <a:gd name="connsiteY4" fmla="*/ 0 h 5523089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23049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659293 w 4808338"/>
              <a:gd name="connsiteY2" fmla="*/ 2029718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659293 w 4808338"/>
              <a:gd name="connsiteY2" fmla="*/ 2029718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8338" h="2376421">
                <a:moveTo>
                  <a:pt x="0" y="0"/>
                </a:moveTo>
                <a:lnTo>
                  <a:pt x="4808338" y="0"/>
                </a:lnTo>
                <a:cubicBezTo>
                  <a:pt x="1985543" y="1003967"/>
                  <a:pt x="1184055" y="460996"/>
                  <a:pt x="659293" y="2029718"/>
                </a:cubicBezTo>
                <a:lnTo>
                  <a:pt x="50015" y="23764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6"/>
          <p:cNvSpPr/>
          <p:nvPr userDrawn="1"/>
        </p:nvSpPr>
        <p:spPr>
          <a:xfrm>
            <a:off x="-61629" y="1254"/>
            <a:ext cx="637932" cy="1195252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  <a:gd name="connsiteX0" fmla="*/ 0 w 3934132"/>
              <a:gd name="connsiteY0" fmla="*/ 389636 h 5533136"/>
              <a:gd name="connsiteX1" fmla="*/ 3934132 w 3934132"/>
              <a:gd name="connsiteY1" fmla="*/ 0 h 5533136"/>
              <a:gd name="connsiteX2" fmla="*/ 1150738 w 3934132"/>
              <a:gd name="connsiteY2" fmla="*/ 5523088 h 5533136"/>
              <a:gd name="connsiteX3" fmla="*/ 0 w 3934132"/>
              <a:gd name="connsiteY3" fmla="*/ 5533136 h 5533136"/>
              <a:gd name="connsiteX4" fmla="*/ 0 w 3934132"/>
              <a:gd name="connsiteY4" fmla="*/ 389636 h 5533136"/>
              <a:gd name="connsiteX0" fmla="*/ 813917 w 4748049"/>
              <a:gd name="connsiteY0" fmla="*/ 389636 h 5523089"/>
              <a:gd name="connsiteX1" fmla="*/ 4748049 w 4748049"/>
              <a:gd name="connsiteY1" fmla="*/ 0 h 5523089"/>
              <a:gd name="connsiteX2" fmla="*/ 1964655 w 4748049"/>
              <a:gd name="connsiteY2" fmla="*/ 5523088 h 5523089"/>
              <a:gd name="connsiteX3" fmla="*/ 0 w 4748049"/>
              <a:gd name="connsiteY3" fmla="*/ 2313518 h 5523089"/>
              <a:gd name="connsiteX4" fmla="*/ 813917 w 4748049"/>
              <a:gd name="connsiteY4" fmla="*/ 389636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60289 w 4808338"/>
              <a:gd name="connsiteY3" fmla="*/ 2313518 h 5523089"/>
              <a:gd name="connsiteX4" fmla="*/ 0 w 4808338"/>
              <a:gd name="connsiteY4" fmla="*/ 0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50015 w 4808338"/>
              <a:gd name="connsiteY3" fmla="*/ 2376421 h 5523089"/>
              <a:gd name="connsiteX4" fmla="*/ 0 w 4808338"/>
              <a:gd name="connsiteY4" fmla="*/ 0 h 5523089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23049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1357124"/>
              <a:gd name="connsiteY0" fmla="*/ 0 h 2376421"/>
              <a:gd name="connsiteX1" fmla="*/ 873336 w 1357124"/>
              <a:gd name="connsiteY1" fmla="*/ 524199 h 2376421"/>
              <a:gd name="connsiteX2" fmla="*/ 1357124 w 1357124"/>
              <a:gd name="connsiteY2" fmla="*/ 1685954 h 2376421"/>
              <a:gd name="connsiteX3" fmla="*/ 50015 w 1357124"/>
              <a:gd name="connsiteY3" fmla="*/ 2376421 h 2376421"/>
              <a:gd name="connsiteX4" fmla="*/ 0 w 1357124"/>
              <a:gd name="connsiteY4" fmla="*/ 0 h 2376421"/>
              <a:gd name="connsiteX0" fmla="*/ 0 w 1357124"/>
              <a:gd name="connsiteY0" fmla="*/ 41937 h 2418358"/>
              <a:gd name="connsiteX1" fmla="*/ 380177 w 1357124"/>
              <a:gd name="connsiteY1" fmla="*/ 0 h 2418358"/>
              <a:gd name="connsiteX2" fmla="*/ 1357124 w 1357124"/>
              <a:gd name="connsiteY2" fmla="*/ 1727891 h 2418358"/>
              <a:gd name="connsiteX3" fmla="*/ 50015 w 1357124"/>
              <a:gd name="connsiteY3" fmla="*/ 2418358 h 2418358"/>
              <a:gd name="connsiteX4" fmla="*/ 0 w 1357124"/>
              <a:gd name="connsiteY4" fmla="*/ 41937 h 2418358"/>
              <a:gd name="connsiteX0" fmla="*/ 0 w 637932"/>
              <a:gd name="connsiteY0" fmla="*/ 41937 h 2418358"/>
              <a:gd name="connsiteX1" fmla="*/ 380177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41937 h 2418358"/>
              <a:gd name="connsiteX1" fmla="*/ 431548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41937 h 2418358"/>
              <a:gd name="connsiteX1" fmla="*/ 493192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0 h 2439324"/>
              <a:gd name="connsiteX1" fmla="*/ 493192 w 637932"/>
              <a:gd name="connsiteY1" fmla="*/ 20966 h 2439324"/>
              <a:gd name="connsiteX2" fmla="*/ 637932 w 637932"/>
              <a:gd name="connsiteY2" fmla="*/ 2105313 h 2439324"/>
              <a:gd name="connsiteX3" fmla="*/ 50015 w 637932"/>
              <a:gd name="connsiteY3" fmla="*/ 2439324 h 2439324"/>
              <a:gd name="connsiteX4" fmla="*/ 0 w 637932"/>
              <a:gd name="connsiteY4" fmla="*/ 0 h 243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932" h="2439324">
                <a:moveTo>
                  <a:pt x="0" y="0"/>
                </a:moveTo>
                <a:lnTo>
                  <a:pt x="493192" y="20966"/>
                </a:lnTo>
                <a:lnTo>
                  <a:pt x="637932" y="2105313"/>
                </a:lnTo>
                <a:lnTo>
                  <a:pt x="50015" y="243932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58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150738" cy="5143500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738" h="5143500">
                <a:moveTo>
                  <a:pt x="0" y="0"/>
                </a:moveTo>
                <a:lnTo>
                  <a:pt x="437306" y="0"/>
                </a:lnTo>
                <a:lnTo>
                  <a:pt x="1150738" y="5133452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6"/>
          <p:cNvSpPr/>
          <p:nvPr userDrawn="1"/>
        </p:nvSpPr>
        <p:spPr>
          <a:xfrm>
            <a:off x="-46623" y="4566"/>
            <a:ext cx="4808338" cy="1164430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  <a:gd name="connsiteX0" fmla="*/ 0 w 3934132"/>
              <a:gd name="connsiteY0" fmla="*/ 389636 h 5533136"/>
              <a:gd name="connsiteX1" fmla="*/ 3934132 w 3934132"/>
              <a:gd name="connsiteY1" fmla="*/ 0 h 5533136"/>
              <a:gd name="connsiteX2" fmla="*/ 1150738 w 3934132"/>
              <a:gd name="connsiteY2" fmla="*/ 5523088 h 5533136"/>
              <a:gd name="connsiteX3" fmla="*/ 0 w 3934132"/>
              <a:gd name="connsiteY3" fmla="*/ 5533136 h 5533136"/>
              <a:gd name="connsiteX4" fmla="*/ 0 w 3934132"/>
              <a:gd name="connsiteY4" fmla="*/ 389636 h 5533136"/>
              <a:gd name="connsiteX0" fmla="*/ 813917 w 4748049"/>
              <a:gd name="connsiteY0" fmla="*/ 389636 h 5523089"/>
              <a:gd name="connsiteX1" fmla="*/ 4748049 w 4748049"/>
              <a:gd name="connsiteY1" fmla="*/ 0 h 5523089"/>
              <a:gd name="connsiteX2" fmla="*/ 1964655 w 4748049"/>
              <a:gd name="connsiteY2" fmla="*/ 5523088 h 5523089"/>
              <a:gd name="connsiteX3" fmla="*/ 0 w 4748049"/>
              <a:gd name="connsiteY3" fmla="*/ 2313518 h 5523089"/>
              <a:gd name="connsiteX4" fmla="*/ 813917 w 4748049"/>
              <a:gd name="connsiteY4" fmla="*/ 389636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60289 w 4808338"/>
              <a:gd name="connsiteY3" fmla="*/ 2313518 h 5523089"/>
              <a:gd name="connsiteX4" fmla="*/ 0 w 4808338"/>
              <a:gd name="connsiteY4" fmla="*/ 0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50015 w 4808338"/>
              <a:gd name="connsiteY3" fmla="*/ 2376421 h 5523089"/>
              <a:gd name="connsiteX4" fmla="*/ 0 w 4808338"/>
              <a:gd name="connsiteY4" fmla="*/ 0 h 5523089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23049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659293 w 4808338"/>
              <a:gd name="connsiteY2" fmla="*/ 2029718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659293 w 4808338"/>
              <a:gd name="connsiteY2" fmla="*/ 2029718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8338" h="2376421">
                <a:moveTo>
                  <a:pt x="0" y="0"/>
                </a:moveTo>
                <a:lnTo>
                  <a:pt x="4808338" y="0"/>
                </a:lnTo>
                <a:cubicBezTo>
                  <a:pt x="1985543" y="1003967"/>
                  <a:pt x="1184055" y="460996"/>
                  <a:pt x="659293" y="2029718"/>
                </a:cubicBezTo>
                <a:lnTo>
                  <a:pt x="50015" y="23764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6"/>
          <p:cNvSpPr/>
          <p:nvPr userDrawn="1"/>
        </p:nvSpPr>
        <p:spPr>
          <a:xfrm>
            <a:off x="-61629" y="1254"/>
            <a:ext cx="637932" cy="1195252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  <a:gd name="connsiteX0" fmla="*/ 0 w 3934132"/>
              <a:gd name="connsiteY0" fmla="*/ 389636 h 5533136"/>
              <a:gd name="connsiteX1" fmla="*/ 3934132 w 3934132"/>
              <a:gd name="connsiteY1" fmla="*/ 0 h 5533136"/>
              <a:gd name="connsiteX2" fmla="*/ 1150738 w 3934132"/>
              <a:gd name="connsiteY2" fmla="*/ 5523088 h 5533136"/>
              <a:gd name="connsiteX3" fmla="*/ 0 w 3934132"/>
              <a:gd name="connsiteY3" fmla="*/ 5533136 h 5533136"/>
              <a:gd name="connsiteX4" fmla="*/ 0 w 3934132"/>
              <a:gd name="connsiteY4" fmla="*/ 389636 h 5533136"/>
              <a:gd name="connsiteX0" fmla="*/ 813917 w 4748049"/>
              <a:gd name="connsiteY0" fmla="*/ 389636 h 5523089"/>
              <a:gd name="connsiteX1" fmla="*/ 4748049 w 4748049"/>
              <a:gd name="connsiteY1" fmla="*/ 0 h 5523089"/>
              <a:gd name="connsiteX2" fmla="*/ 1964655 w 4748049"/>
              <a:gd name="connsiteY2" fmla="*/ 5523088 h 5523089"/>
              <a:gd name="connsiteX3" fmla="*/ 0 w 4748049"/>
              <a:gd name="connsiteY3" fmla="*/ 2313518 h 5523089"/>
              <a:gd name="connsiteX4" fmla="*/ 813917 w 4748049"/>
              <a:gd name="connsiteY4" fmla="*/ 389636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60289 w 4808338"/>
              <a:gd name="connsiteY3" fmla="*/ 2313518 h 5523089"/>
              <a:gd name="connsiteX4" fmla="*/ 0 w 4808338"/>
              <a:gd name="connsiteY4" fmla="*/ 0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50015 w 4808338"/>
              <a:gd name="connsiteY3" fmla="*/ 2376421 h 5523089"/>
              <a:gd name="connsiteX4" fmla="*/ 0 w 4808338"/>
              <a:gd name="connsiteY4" fmla="*/ 0 h 5523089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23049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1357124"/>
              <a:gd name="connsiteY0" fmla="*/ 0 h 2376421"/>
              <a:gd name="connsiteX1" fmla="*/ 873336 w 1357124"/>
              <a:gd name="connsiteY1" fmla="*/ 524199 h 2376421"/>
              <a:gd name="connsiteX2" fmla="*/ 1357124 w 1357124"/>
              <a:gd name="connsiteY2" fmla="*/ 1685954 h 2376421"/>
              <a:gd name="connsiteX3" fmla="*/ 50015 w 1357124"/>
              <a:gd name="connsiteY3" fmla="*/ 2376421 h 2376421"/>
              <a:gd name="connsiteX4" fmla="*/ 0 w 1357124"/>
              <a:gd name="connsiteY4" fmla="*/ 0 h 2376421"/>
              <a:gd name="connsiteX0" fmla="*/ 0 w 1357124"/>
              <a:gd name="connsiteY0" fmla="*/ 41937 h 2418358"/>
              <a:gd name="connsiteX1" fmla="*/ 380177 w 1357124"/>
              <a:gd name="connsiteY1" fmla="*/ 0 h 2418358"/>
              <a:gd name="connsiteX2" fmla="*/ 1357124 w 1357124"/>
              <a:gd name="connsiteY2" fmla="*/ 1727891 h 2418358"/>
              <a:gd name="connsiteX3" fmla="*/ 50015 w 1357124"/>
              <a:gd name="connsiteY3" fmla="*/ 2418358 h 2418358"/>
              <a:gd name="connsiteX4" fmla="*/ 0 w 1357124"/>
              <a:gd name="connsiteY4" fmla="*/ 41937 h 2418358"/>
              <a:gd name="connsiteX0" fmla="*/ 0 w 637932"/>
              <a:gd name="connsiteY0" fmla="*/ 41937 h 2418358"/>
              <a:gd name="connsiteX1" fmla="*/ 380177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41937 h 2418358"/>
              <a:gd name="connsiteX1" fmla="*/ 431548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41937 h 2418358"/>
              <a:gd name="connsiteX1" fmla="*/ 493192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0 h 2439324"/>
              <a:gd name="connsiteX1" fmla="*/ 493192 w 637932"/>
              <a:gd name="connsiteY1" fmla="*/ 20966 h 2439324"/>
              <a:gd name="connsiteX2" fmla="*/ 637932 w 637932"/>
              <a:gd name="connsiteY2" fmla="*/ 2105313 h 2439324"/>
              <a:gd name="connsiteX3" fmla="*/ 50015 w 637932"/>
              <a:gd name="connsiteY3" fmla="*/ 2439324 h 2439324"/>
              <a:gd name="connsiteX4" fmla="*/ 0 w 637932"/>
              <a:gd name="connsiteY4" fmla="*/ 0 h 243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932" h="2439324">
                <a:moveTo>
                  <a:pt x="0" y="0"/>
                </a:moveTo>
                <a:lnTo>
                  <a:pt x="493192" y="20966"/>
                </a:lnTo>
                <a:lnTo>
                  <a:pt x="637932" y="2105313"/>
                </a:lnTo>
                <a:lnTo>
                  <a:pt x="50015" y="243932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58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150738" cy="5143500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738" h="5143500">
                <a:moveTo>
                  <a:pt x="0" y="0"/>
                </a:moveTo>
                <a:lnTo>
                  <a:pt x="437306" y="0"/>
                </a:lnTo>
                <a:lnTo>
                  <a:pt x="1150738" y="5133452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6"/>
          <p:cNvSpPr/>
          <p:nvPr userDrawn="1"/>
        </p:nvSpPr>
        <p:spPr>
          <a:xfrm>
            <a:off x="-46623" y="4566"/>
            <a:ext cx="4808338" cy="1164430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  <a:gd name="connsiteX0" fmla="*/ 0 w 3934132"/>
              <a:gd name="connsiteY0" fmla="*/ 389636 h 5533136"/>
              <a:gd name="connsiteX1" fmla="*/ 3934132 w 3934132"/>
              <a:gd name="connsiteY1" fmla="*/ 0 h 5533136"/>
              <a:gd name="connsiteX2" fmla="*/ 1150738 w 3934132"/>
              <a:gd name="connsiteY2" fmla="*/ 5523088 h 5533136"/>
              <a:gd name="connsiteX3" fmla="*/ 0 w 3934132"/>
              <a:gd name="connsiteY3" fmla="*/ 5533136 h 5533136"/>
              <a:gd name="connsiteX4" fmla="*/ 0 w 3934132"/>
              <a:gd name="connsiteY4" fmla="*/ 389636 h 5533136"/>
              <a:gd name="connsiteX0" fmla="*/ 813917 w 4748049"/>
              <a:gd name="connsiteY0" fmla="*/ 389636 h 5523089"/>
              <a:gd name="connsiteX1" fmla="*/ 4748049 w 4748049"/>
              <a:gd name="connsiteY1" fmla="*/ 0 h 5523089"/>
              <a:gd name="connsiteX2" fmla="*/ 1964655 w 4748049"/>
              <a:gd name="connsiteY2" fmla="*/ 5523088 h 5523089"/>
              <a:gd name="connsiteX3" fmla="*/ 0 w 4748049"/>
              <a:gd name="connsiteY3" fmla="*/ 2313518 h 5523089"/>
              <a:gd name="connsiteX4" fmla="*/ 813917 w 4748049"/>
              <a:gd name="connsiteY4" fmla="*/ 389636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60289 w 4808338"/>
              <a:gd name="connsiteY3" fmla="*/ 2313518 h 5523089"/>
              <a:gd name="connsiteX4" fmla="*/ 0 w 4808338"/>
              <a:gd name="connsiteY4" fmla="*/ 0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50015 w 4808338"/>
              <a:gd name="connsiteY3" fmla="*/ 2376421 h 5523089"/>
              <a:gd name="connsiteX4" fmla="*/ 0 w 4808338"/>
              <a:gd name="connsiteY4" fmla="*/ 0 h 5523089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23049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659293 w 4808338"/>
              <a:gd name="connsiteY2" fmla="*/ 2029718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659293 w 4808338"/>
              <a:gd name="connsiteY2" fmla="*/ 2029718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8338" h="2376421">
                <a:moveTo>
                  <a:pt x="0" y="0"/>
                </a:moveTo>
                <a:lnTo>
                  <a:pt x="4808338" y="0"/>
                </a:lnTo>
                <a:cubicBezTo>
                  <a:pt x="1985543" y="1003967"/>
                  <a:pt x="1184055" y="460996"/>
                  <a:pt x="659293" y="2029718"/>
                </a:cubicBezTo>
                <a:lnTo>
                  <a:pt x="50015" y="23764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6"/>
          <p:cNvSpPr/>
          <p:nvPr userDrawn="1"/>
        </p:nvSpPr>
        <p:spPr>
          <a:xfrm>
            <a:off x="-61629" y="1254"/>
            <a:ext cx="637932" cy="1195252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  <a:gd name="connsiteX0" fmla="*/ 0 w 3934132"/>
              <a:gd name="connsiteY0" fmla="*/ 389636 h 5533136"/>
              <a:gd name="connsiteX1" fmla="*/ 3934132 w 3934132"/>
              <a:gd name="connsiteY1" fmla="*/ 0 h 5533136"/>
              <a:gd name="connsiteX2" fmla="*/ 1150738 w 3934132"/>
              <a:gd name="connsiteY2" fmla="*/ 5523088 h 5533136"/>
              <a:gd name="connsiteX3" fmla="*/ 0 w 3934132"/>
              <a:gd name="connsiteY3" fmla="*/ 5533136 h 5533136"/>
              <a:gd name="connsiteX4" fmla="*/ 0 w 3934132"/>
              <a:gd name="connsiteY4" fmla="*/ 389636 h 5533136"/>
              <a:gd name="connsiteX0" fmla="*/ 813917 w 4748049"/>
              <a:gd name="connsiteY0" fmla="*/ 389636 h 5523089"/>
              <a:gd name="connsiteX1" fmla="*/ 4748049 w 4748049"/>
              <a:gd name="connsiteY1" fmla="*/ 0 h 5523089"/>
              <a:gd name="connsiteX2" fmla="*/ 1964655 w 4748049"/>
              <a:gd name="connsiteY2" fmla="*/ 5523088 h 5523089"/>
              <a:gd name="connsiteX3" fmla="*/ 0 w 4748049"/>
              <a:gd name="connsiteY3" fmla="*/ 2313518 h 5523089"/>
              <a:gd name="connsiteX4" fmla="*/ 813917 w 4748049"/>
              <a:gd name="connsiteY4" fmla="*/ 389636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60289 w 4808338"/>
              <a:gd name="connsiteY3" fmla="*/ 2313518 h 5523089"/>
              <a:gd name="connsiteX4" fmla="*/ 0 w 4808338"/>
              <a:gd name="connsiteY4" fmla="*/ 0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50015 w 4808338"/>
              <a:gd name="connsiteY3" fmla="*/ 2376421 h 5523089"/>
              <a:gd name="connsiteX4" fmla="*/ 0 w 4808338"/>
              <a:gd name="connsiteY4" fmla="*/ 0 h 5523089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23049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1357124"/>
              <a:gd name="connsiteY0" fmla="*/ 0 h 2376421"/>
              <a:gd name="connsiteX1" fmla="*/ 873336 w 1357124"/>
              <a:gd name="connsiteY1" fmla="*/ 524199 h 2376421"/>
              <a:gd name="connsiteX2" fmla="*/ 1357124 w 1357124"/>
              <a:gd name="connsiteY2" fmla="*/ 1685954 h 2376421"/>
              <a:gd name="connsiteX3" fmla="*/ 50015 w 1357124"/>
              <a:gd name="connsiteY3" fmla="*/ 2376421 h 2376421"/>
              <a:gd name="connsiteX4" fmla="*/ 0 w 1357124"/>
              <a:gd name="connsiteY4" fmla="*/ 0 h 2376421"/>
              <a:gd name="connsiteX0" fmla="*/ 0 w 1357124"/>
              <a:gd name="connsiteY0" fmla="*/ 41937 h 2418358"/>
              <a:gd name="connsiteX1" fmla="*/ 380177 w 1357124"/>
              <a:gd name="connsiteY1" fmla="*/ 0 h 2418358"/>
              <a:gd name="connsiteX2" fmla="*/ 1357124 w 1357124"/>
              <a:gd name="connsiteY2" fmla="*/ 1727891 h 2418358"/>
              <a:gd name="connsiteX3" fmla="*/ 50015 w 1357124"/>
              <a:gd name="connsiteY3" fmla="*/ 2418358 h 2418358"/>
              <a:gd name="connsiteX4" fmla="*/ 0 w 1357124"/>
              <a:gd name="connsiteY4" fmla="*/ 41937 h 2418358"/>
              <a:gd name="connsiteX0" fmla="*/ 0 w 637932"/>
              <a:gd name="connsiteY0" fmla="*/ 41937 h 2418358"/>
              <a:gd name="connsiteX1" fmla="*/ 380177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41937 h 2418358"/>
              <a:gd name="connsiteX1" fmla="*/ 431548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41937 h 2418358"/>
              <a:gd name="connsiteX1" fmla="*/ 493192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0 h 2439324"/>
              <a:gd name="connsiteX1" fmla="*/ 493192 w 637932"/>
              <a:gd name="connsiteY1" fmla="*/ 20966 h 2439324"/>
              <a:gd name="connsiteX2" fmla="*/ 637932 w 637932"/>
              <a:gd name="connsiteY2" fmla="*/ 2105313 h 2439324"/>
              <a:gd name="connsiteX3" fmla="*/ 50015 w 637932"/>
              <a:gd name="connsiteY3" fmla="*/ 2439324 h 2439324"/>
              <a:gd name="connsiteX4" fmla="*/ 0 w 637932"/>
              <a:gd name="connsiteY4" fmla="*/ 0 h 243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932" h="2439324">
                <a:moveTo>
                  <a:pt x="0" y="0"/>
                </a:moveTo>
                <a:lnTo>
                  <a:pt x="493192" y="20966"/>
                </a:lnTo>
                <a:lnTo>
                  <a:pt x="637932" y="2105313"/>
                </a:lnTo>
                <a:lnTo>
                  <a:pt x="50015" y="243932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58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150738" cy="5143500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738" h="5143500">
                <a:moveTo>
                  <a:pt x="0" y="0"/>
                </a:moveTo>
                <a:lnTo>
                  <a:pt x="437306" y="0"/>
                </a:lnTo>
                <a:lnTo>
                  <a:pt x="1150738" y="5133452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6"/>
          <p:cNvSpPr/>
          <p:nvPr userDrawn="1"/>
        </p:nvSpPr>
        <p:spPr>
          <a:xfrm>
            <a:off x="-46623" y="4566"/>
            <a:ext cx="4808338" cy="1164430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  <a:gd name="connsiteX0" fmla="*/ 0 w 3934132"/>
              <a:gd name="connsiteY0" fmla="*/ 389636 h 5533136"/>
              <a:gd name="connsiteX1" fmla="*/ 3934132 w 3934132"/>
              <a:gd name="connsiteY1" fmla="*/ 0 h 5533136"/>
              <a:gd name="connsiteX2" fmla="*/ 1150738 w 3934132"/>
              <a:gd name="connsiteY2" fmla="*/ 5523088 h 5533136"/>
              <a:gd name="connsiteX3" fmla="*/ 0 w 3934132"/>
              <a:gd name="connsiteY3" fmla="*/ 5533136 h 5533136"/>
              <a:gd name="connsiteX4" fmla="*/ 0 w 3934132"/>
              <a:gd name="connsiteY4" fmla="*/ 389636 h 5533136"/>
              <a:gd name="connsiteX0" fmla="*/ 813917 w 4748049"/>
              <a:gd name="connsiteY0" fmla="*/ 389636 h 5523089"/>
              <a:gd name="connsiteX1" fmla="*/ 4748049 w 4748049"/>
              <a:gd name="connsiteY1" fmla="*/ 0 h 5523089"/>
              <a:gd name="connsiteX2" fmla="*/ 1964655 w 4748049"/>
              <a:gd name="connsiteY2" fmla="*/ 5523088 h 5523089"/>
              <a:gd name="connsiteX3" fmla="*/ 0 w 4748049"/>
              <a:gd name="connsiteY3" fmla="*/ 2313518 h 5523089"/>
              <a:gd name="connsiteX4" fmla="*/ 813917 w 4748049"/>
              <a:gd name="connsiteY4" fmla="*/ 389636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60289 w 4808338"/>
              <a:gd name="connsiteY3" fmla="*/ 2313518 h 5523089"/>
              <a:gd name="connsiteX4" fmla="*/ 0 w 4808338"/>
              <a:gd name="connsiteY4" fmla="*/ 0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50015 w 4808338"/>
              <a:gd name="connsiteY3" fmla="*/ 2376421 h 5523089"/>
              <a:gd name="connsiteX4" fmla="*/ 0 w 4808338"/>
              <a:gd name="connsiteY4" fmla="*/ 0 h 5523089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23049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659293 w 4808338"/>
              <a:gd name="connsiteY2" fmla="*/ 2029718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659293 w 4808338"/>
              <a:gd name="connsiteY2" fmla="*/ 2029718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8338" h="2376421">
                <a:moveTo>
                  <a:pt x="0" y="0"/>
                </a:moveTo>
                <a:lnTo>
                  <a:pt x="4808338" y="0"/>
                </a:lnTo>
                <a:cubicBezTo>
                  <a:pt x="1985543" y="1003967"/>
                  <a:pt x="1184055" y="460996"/>
                  <a:pt x="659293" y="2029718"/>
                </a:cubicBezTo>
                <a:lnTo>
                  <a:pt x="50015" y="23764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6"/>
          <p:cNvSpPr/>
          <p:nvPr userDrawn="1"/>
        </p:nvSpPr>
        <p:spPr>
          <a:xfrm>
            <a:off x="-61629" y="1254"/>
            <a:ext cx="637932" cy="1195252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  <a:gd name="connsiteX0" fmla="*/ 0 w 3934132"/>
              <a:gd name="connsiteY0" fmla="*/ 389636 h 5533136"/>
              <a:gd name="connsiteX1" fmla="*/ 3934132 w 3934132"/>
              <a:gd name="connsiteY1" fmla="*/ 0 h 5533136"/>
              <a:gd name="connsiteX2" fmla="*/ 1150738 w 3934132"/>
              <a:gd name="connsiteY2" fmla="*/ 5523088 h 5533136"/>
              <a:gd name="connsiteX3" fmla="*/ 0 w 3934132"/>
              <a:gd name="connsiteY3" fmla="*/ 5533136 h 5533136"/>
              <a:gd name="connsiteX4" fmla="*/ 0 w 3934132"/>
              <a:gd name="connsiteY4" fmla="*/ 389636 h 5533136"/>
              <a:gd name="connsiteX0" fmla="*/ 813917 w 4748049"/>
              <a:gd name="connsiteY0" fmla="*/ 389636 h 5523089"/>
              <a:gd name="connsiteX1" fmla="*/ 4748049 w 4748049"/>
              <a:gd name="connsiteY1" fmla="*/ 0 h 5523089"/>
              <a:gd name="connsiteX2" fmla="*/ 1964655 w 4748049"/>
              <a:gd name="connsiteY2" fmla="*/ 5523088 h 5523089"/>
              <a:gd name="connsiteX3" fmla="*/ 0 w 4748049"/>
              <a:gd name="connsiteY3" fmla="*/ 2313518 h 5523089"/>
              <a:gd name="connsiteX4" fmla="*/ 813917 w 4748049"/>
              <a:gd name="connsiteY4" fmla="*/ 389636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60289 w 4808338"/>
              <a:gd name="connsiteY3" fmla="*/ 2313518 h 5523089"/>
              <a:gd name="connsiteX4" fmla="*/ 0 w 4808338"/>
              <a:gd name="connsiteY4" fmla="*/ 0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50015 w 4808338"/>
              <a:gd name="connsiteY3" fmla="*/ 2376421 h 5523089"/>
              <a:gd name="connsiteX4" fmla="*/ 0 w 4808338"/>
              <a:gd name="connsiteY4" fmla="*/ 0 h 5523089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23049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1357124"/>
              <a:gd name="connsiteY0" fmla="*/ 0 h 2376421"/>
              <a:gd name="connsiteX1" fmla="*/ 873336 w 1357124"/>
              <a:gd name="connsiteY1" fmla="*/ 524199 h 2376421"/>
              <a:gd name="connsiteX2" fmla="*/ 1357124 w 1357124"/>
              <a:gd name="connsiteY2" fmla="*/ 1685954 h 2376421"/>
              <a:gd name="connsiteX3" fmla="*/ 50015 w 1357124"/>
              <a:gd name="connsiteY3" fmla="*/ 2376421 h 2376421"/>
              <a:gd name="connsiteX4" fmla="*/ 0 w 1357124"/>
              <a:gd name="connsiteY4" fmla="*/ 0 h 2376421"/>
              <a:gd name="connsiteX0" fmla="*/ 0 w 1357124"/>
              <a:gd name="connsiteY0" fmla="*/ 41937 h 2418358"/>
              <a:gd name="connsiteX1" fmla="*/ 380177 w 1357124"/>
              <a:gd name="connsiteY1" fmla="*/ 0 h 2418358"/>
              <a:gd name="connsiteX2" fmla="*/ 1357124 w 1357124"/>
              <a:gd name="connsiteY2" fmla="*/ 1727891 h 2418358"/>
              <a:gd name="connsiteX3" fmla="*/ 50015 w 1357124"/>
              <a:gd name="connsiteY3" fmla="*/ 2418358 h 2418358"/>
              <a:gd name="connsiteX4" fmla="*/ 0 w 1357124"/>
              <a:gd name="connsiteY4" fmla="*/ 41937 h 2418358"/>
              <a:gd name="connsiteX0" fmla="*/ 0 w 637932"/>
              <a:gd name="connsiteY0" fmla="*/ 41937 h 2418358"/>
              <a:gd name="connsiteX1" fmla="*/ 380177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41937 h 2418358"/>
              <a:gd name="connsiteX1" fmla="*/ 431548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41937 h 2418358"/>
              <a:gd name="connsiteX1" fmla="*/ 493192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0 h 2439324"/>
              <a:gd name="connsiteX1" fmla="*/ 493192 w 637932"/>
              <a:gd name="connsiteY1" fmla="*/ 20966 h 2439324"/>
              <a:gd name="connsiteX2" fmla="*/ 637932 w 637932"/>
              <a:gd name="connsiteY2" fmla="*/ 2105313 h 2439324"/>
              <a:gd name="connsiteX3" fmla="*/ 50015 w 637932"/>
              <a:gd name="connsiteY3" fmla="*/ 2439324 h 2439324"/>
              <a:gd name="connsiteX4" fmla="*/ 0 w 637932"/>
              <a:gd name="connsiteY4" fmla="*/ 0 h 243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932" h="2439324">
                <a:moveTo>
                  <a:pt x="0" y="0"/>
                </a:moveTo>
                <a:lnTo>
                  <a:pt x="493192" y="20966"/>
                </a:lnTo>
                <a:lnTo>
                  <a:pt x="637932" y="2105313"/>
                </a:lnTo>
                <a:lnTo>
                  <a:pt x="50015" y="243932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58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150738" cy="5143500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738" h="5143500">
                <a:moveTo>
                  <a:pt x="0" y="0"/>
                </a:moveTo>
                <a:lnTo>
                  <a:pt x="437306" y="0"/>
                </a:lnTo>
                <a:lnTo>
                  <a:pt x="1150738" y="5133452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6"/>
          <p:cNvSpPr/>
          <p:nvPr userDrawn="1"/>
        </p:nvSpPr>
        <p:spPr>
          <a:xfrm>
            <a:off x="-46623" y="4566"/>
            <a:ext cx="4808338" cy="1164430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  <a:gd name="connsiteX0" fmla="*/ 0 w 3934132"/>
              <a:gd name="connsiteY0" fmla="*/ 389636 h 5533136"/>
              <a:gd name="connsiteX1" fmla="*/ 3934132 w 3934132"/>
              <a:gd name="connsiteY1" fmla="*/ 0 h 5533136"/>
              <a:gd name="connsiteX2" fmla="*/ 1150738 w 3934132"/>
              <a:gd name="connsiteY2" fmla="*/ 5523088 h 5533136"/>
              <a:gd name="connsiteX3" fmla="*/ 0 w 3934132"/>
              <a:gd name="connsiteY3" fmla="*/ 5533136 h 5533136"/>
              <a:gd name="connsiteX4" fmla="*/ 0 w 3934132"/>
              <a:gd name="connsiteY4" fmla="*/ 389636 h 5533136"/>
              <a:gd name="connsiteX0" fmla="*/ 813917 w 4748049"/>
              <a:gd name="connsiteY0" fmla="*/ 389636 h 5523089"/>
              <a:gd name="connsiteX1" fmla="*/ 4748049 w 4748049"/>
              <a:gd name="connsiteY1" fmla="*/ 0 h 5523089"/>
              <a:gd name="connsiteX2" fmla="*/ 1964655 w 4748049"/>
              <a:gd name="connsiteY2" fmla="*/ 5523088 h 5523089"/>
              <a:gd name="connsiteX3" fmla="*/ 0 w 4748049"/>
              <a:gd name="connsiteY3" fmla="*/ 2313518 h 5523089"/>
              <a:gd name="connsiteX4" fmla="*/ 813917 w 4748049"/>
              <a:gd name="connsiteY4" fmla="*/ 389636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60289 w 4808338"/>
              <a:gd name="connsiteY3" fmla="*/ 2313518 h 5523089"/>
              <a:gd name="connsiteX4" fmla="*/ 0 w 4808338"/>
              <a:gd name="connsiteY4" fmla="*/ 0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50015 w 4808338"/>
              <a:gd name="connsiteY3" fmla="*/ 2376421 h 5523089"/>
              <a:gd name="connsiteX4" fmla="*/ 0 w 4808338"/>
              <a:gd name="connsiteY4" fmla="*/ 0 h 5523089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23049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659293 w 4808338"/>
              <a:gd name="connsiteY2" fmla="*/ 2029718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659293 w 4808338"/>
              <a:gd name="connsiteY2" fmla="*/ 2029718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8338" h="2376421">
                <a:moveTo>
                  <a:pt x="0" y="0"/>
                </a:moveTo>
                <a:lnTo>
                  <a:pt x="4808338" y="0"/>
                </a:lnTo>
                <a:cubicBezTo>
                  <a:pt x="1985543" y="1003967"/>
                  <a:pt x="1184055" y="460996"/>
                  <a:pt x="659293" y="2029718"/>
                </a:cubicBezTo>
                <a:lnTo>
                  <a:pt x="50015" y="23764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6"/>
          <p:cNvSpPr/>
          <p:nvPr userDrawn="1"/>
        </p:nvSpPr>
        <p:spPr>
          <a:xfrm>
            <a:off x="-61629" y="1254"/>
            <a:ext cx="637932" cy="1195252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  <a:gd name="connsiteX0" fmla="*/ 0 w 3934132"/>
              <a:gd name="connsiteY0" fmla="*/ 389636 h 5533136"/>
              <a:gd name="connsiteX1" fmla="*/ 3934132 w 3934132"/>
              <a:gd name="connsiteY1" fmla="*/ 0 h 5533136"/>
              <a:gd name="connsiteX2" fmla="*/ 1150738 w 3934132"/>
              <a:gd name="connsiteY2" fmla="*/ 5523088 h 5533136"/>
              <a:gd name="connsiteX3" fmla="*/ 0 w 3934132"/>
              <a:gd name="connsiteY3" fmla="*/ 5533136 h 5533136"/>
              <a:gd name="connsiteX4" fmla="*/ 0 w 3934132"/>
              <a:gd name="connsiteY4" fmla="*/ 389636 h 5533136"/>
              <a:gd name="connsiteX0" fmla="*/ 813917 w 4748049"/>
              <a:gd name="connsiteY0" fmla="*/ 389636 h 5523089"/>
              <a:gd name="connsiteX1" fmla="*/ 4748049 w 4748049"/>
              <a:gd name="connsiteY1" fmla="*/ 0 h 5523089"/>
              <a:gd name="connsiteX2" fmla="*/ 1964655 w 4748049"/>
              <a:gd name="connsiteY2" fmla="*/ 5523088 h 5523089"/>
              <a:gd name="connsiteX3" fmla="*/ 0 w 4748049"/>
              <a:gd name="connsiteY3" fmla="*/ 2313518 h 5523089"/>
              <a:gd name="connsiteX4" fmla="*/ 813917 w 4748049"/>
              <a:gd name="connsiteY4" fmla="*/ 389636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60289 w 4808338"/>
              <a:gd name="connsiteY3" fmla="*/ 2313518 h 5523089"/>
              <a:gd name="connsiteX4" fmla="*/ 0 w 4808338"/>
              <a:gd name="connsiteY4" fmla="*/ 0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50015 w 4808338"/>
              <a:gd name="connsiteY3" fmla="*/ 2376421 h 5523089"/>
              <a:gd name="connsiteX4" fmla="*/ 0 w 4808338"/>
              <a:gd name="connsiteY4" fmla="*/ 0 h 5523089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23049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1357124"/>
              <a:gd name="connsiteY0" fmla="*/ 0 h 2376421"/>
              <a:gd name="connsiteX1" fmla="*/ 873336 w 1357124"/>
              <a:gd name="connsiteY1" fmla="*/ 524199 h 2376421"/>
              <a:gd name="connsiteX2" fmla="*/ 1357124 w 1357124"/>
              <a:gd name="connsiteY2" fmla="*/ 1685954 h 2376421"/>
              <a:gd name="connsiteX3" fmla="*/ 50015 w 1357124"/>
              <a:gd name="connsiteY3" fmla="*/ 2376421 h 2376421"/>
              <a:gd name="connsiteX4" fmla="*/ 0 w 1357124"/>
              <a:gd name="connsiteY4" fmla="*/ 0 h 2376421"/>
              <a:gd name="connsiteX0" fmla="*/ 0 w 1357124"/>
              <a:gd name="connsiteY0" fmla="*/ 41937 h 2418358"/>
              <a:gd name="connsiteX1" fmla="*/ 380177 w 1357124"/>
              <a:gd name="connsiteY1" fmla="*/ 0 h 2418358"/>
              <a:gd name="connsiteX2" fmla="*/ 1357124 w 1357124"/>
              <a:gd name="connsiteY2" fmla="*/ 1727891 h 2418358"/>
              <a:gd name="connsiteX3" fmla="*/ 50015 w 1357124"/>
              <a:gd name="connsiteY3" fmla="*/ 2418358 h 2418358"/>
              <a:gd name="connsiteX4" fmla="*/ 0 w 1357124"/>
              <a:gd name="connsiteY4" fmla="*/ 41937 h 2418358"/>
              <a:gd name="connsiteX0" fmla="*/ 0 w 637932"/>
              <a:gd name="connsiteY0" fmla="*/ 41937 h 2418358"/>
              <a:gd name="connsiteX1" fmla="*/ 380177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41937 h 2418358"/>
              <a:gd name="connsiteX1" fmla="*/ 431548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41937 h 2418358"/>
              <a:gd name="connsiteX1" fmla="*/ 493192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0 h 2439324"/>
              <a:gd name="connsiteX1" fmla="*/ 493192 w 637932"/>
              <a:gd name="connsiteY1" fmla="*/ 20966 h 2439324"/>
              <a:gd name="connsiteX2" fmla="*/ 637932 w 637932"/>
              <a:gd name="connsiteY2" fmla="*/ 2105313 h 2439324"/>
              <a:gd name="connsiteX3" fmla="*/ 50015 w 637932"/>
              <a:gd name="connsiteY3" fmla="*/ 2439324 h 2439324"/>
              <a:gd name="connsiteX4" fmla="*/ 0 w 637932"/>
              <a:gd name="connsiteY4" fmla="*/ 0 h 243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932" h="2439324">
                <a:moveTo>
                  <a:pt x="0" y="0"/>
                </a:moveTo>
                <a:lnTo>
                  <a:pt x="493192" y="20966"/>
                </a:lnTo>
                <a:lnTo>
                  <a:pt x="637932" y="2105313"/>
                </a:lnTo>
                <a:lnTo>
                  <a:pt x="50015" y="243932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58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150738" cy="5143500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738" h="5143500">
                <a:moveTo>
                  <a:pt x="0" y="0"/>
                </a:moveTo>
                <a:lnTo>
                  <a:pt x="437306" y="0"/>
                </a:lnTo>
                <a:lnTo>
                  <a:pt x="1150738" y="5133452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6"/>
          <p:cNvSpPr/>
          <p:nvPr userDrawn="1"/>
        </p:nvSpPr>
        <p:spPr>
          <a:xfrm>
            <a:off x="-46623" y="4566"/>
            <a:ext cx="4808338" cy="1164430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  <a:gd name="connsiteX0" fmla="*/ 0 w 3934132"/>
              <a:gd name="connsiteY0" fmla="*/ 389636 h 5533136"/>
              <a:gd name="connsiteX1" fmla="*/ 3934132 w 3934132"/>
              <a:gd name="connsiteY1" fmla="*/ 0 h 5533136"/>
              <a:gd name="connsiteX2" fmla="*/ 1150738 w 3934132"/>
              <a:gd name="connsiteY2" fmla="*/ 5523088 h 5533136"/>
              <a:gd name="connsiteX3" fmla="*/ 0 w 3934132"/>
              <a:gd name="connsiteY3" fmla="*/ 5533136 h 5533136"/>
              <a:gd name="connsiteX4" fmla="*/ 0 w 3934132"/>
              <a:gd name="connsiteY4" fmla="*/ 389636 h 5533136"/>
              <a:gd name="connsiteX0" fmla="*/ 813917 w 4748049"/>
              <a:gd name="connsiteY0" fmla="*/ 389636 h 5523089"/>
              <a:gd name="connsiteX1" fmla="*/ 4748049 w 4748049"/>
              <a:gd name="connsiteY1" fmla="*/ 0 h 5523089"/>
              <a:gd name="connsiteX2" fmla="*/ 1964655 w 4748049"/>
              <a:gd name="connsiteY2" fmla="*/ 5523088 h 5523089"/>
              <a:gd name="connsiteX3" fmla="*/ 0 w 4748049"/>
              <a:gd name="connsiteY3" fmla="*/ 2313518 h 5523089"/>
              <a:gd name="connsiteX4" fmla="*/ 813917 w 4748049"/>
              <a:gd name="connsiteY4" fmla="*/ 389636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60289 w 4808338"/>
              <a:gd name="connsiteY3" fmla="*/ 2313518 h 5523089"/>
              <a:gd name="connsiteX4" fmla="*/ 0 w 4808338"/>
              <a:gd name="connsiteY4" fmla="*/ 0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50015 w 4808338"/>
              <a:gd name="connsiteY3" fmla="*/ 2376421 h 5523089"/>
              <a:gd name="connsiteX4" fmla="*/ 0 w 4808338"/>
              <a:gd name="connsiteY4" fmla="*/ 0 h 5523089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23049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659293 w 4808338"/>
              <a:gd name="connsiteY2" fmla="*/ 2029718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659293 w 4808338"/>
              <a:gd name="connsiteY2" fmla="*/ 2029718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8338" h="2376421">
                <a:moveTo>
                  <a:pt x="0" y="0"/>
                </a:moveTo>
                <a:lnTo>
                  <a:pt x="4808338" y="0"/>
                </a:lnTo>
                <a:cubicBezTo>
                  <a:pt x="1985543" y="1003967"/>
                  <a:pt x="1184055" y="460996"/>
                  <a:pt x="659293" y="2029718"/>
                </a:cubicBezTo>
                <a:lnTo>
                  <a:pt x="50015" y="23764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6"/>
          <p:cNvSpPr/>
          <p:nvPr userDrawn="1"/>
        </p:nvSpPr>
        <p:spPr>
          <a:xfrm>
            <a:off x="-61629" y="1254"/>
            <a:ext cx="637932" cy="1195252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  <a:gd name="connsiteX0" fmla="*/ 0 w 3934132"/>
              <a:gd name="connsiteY0" fmla="*/ 389636 h 5533136"/>
              <a:gd name="connsiteX1" fmla="*/ 3934132 w 3934132"/>
              <a:gd name="connsiteY1" fmla="*/ 0 h 5533136"/>
              <a:gd name="connsiteX2" fmla="*/ 1150738 w 3934132"/>
              <a:gd name="connsiteY2" fmla="*/ 5523088 h 5533136"/>
              <a:gd name="connsiteX3" fmla="*/ 0 w 3934132"/>
              <a:gd name="connsiteY3" fmla="*/ 5533136 h 5533136"/>
              <a:gd name="connsiteX4" fmla="*/ 0 w 3934132"/>
              <a:gd name="connsiteY4" fmla="*/ 389636 h 5533136"/>
              <a:gd name="connsiteX0" fmla="*/ 813917 w 4748049"/>
              <a:gd name="connsiteY0" fmla="*/ 389636 h 5523089"/>
              <a:gd name="connsiteX1" fmla="*/ 4748049 w 4748049"/>
              <a:gd name="connsiteY1" fmla="*/ 0 h 5523089"/>
              <a:gd name="connsiteX2" fmla="*/ 1964655 w 4748049"/>
              <a:gd name="connsiteY2" fmla="*/ 5523088 h 5523089"/>
              <a:gd name="connsiteX3" fmla="*/ 0 w 4748049"/>
              <a:gd name="connsiteY3" fmla="*/ 2313518 h 5523089"/>
              <a:gd name="connsiteX4" fmla="*/ 813917 w 4748049"/>
              <a:gd name="connsiteY4" fmla="*/ 389636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60289 w 4808338"/>
              <a:gd name="connsiteY3" fmla="*/ 2313518 h 5523089"/>
              <a:gd name="connsiteX4" fmla="*/ 0 w 4808338"/>
              <a:gd name="connsiteY4" fmla="*/ 0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50015 w 4808338"/>
              <a:gd name="connsiteY3" fmla="*/ 2376421 h 5523089"/>
              <a:gd name="connsiteX4" fmla="*/ 0 w 4808338"/>
              <a:gd name="connsiteY4" fmla="*/ 0 h 5523089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23049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1357124"/>
              <a:gd name="connsiteY0" fmla="*/ 0 h 2376421"/>
              <a:gd name="connsiteX1" fmla="*/ 873336 w 1357124"/>
              <a:gd name="connsiteY1" fmla="*/ 524199 h 2376421"/>
              <a:gd name="connsiteX2" fmla="*/ 1357124 w 1357124"/>
              <a:gd name="connsiteY2" fmla="*/ 1685954 h 2376421"/>
              <a:gd name="connsiteX3" fmla="*/ 50015 w 1357124"/>
              <a:gd name="connsiteY3" fmla="*/ 2376421 h 2376421"/>
              <a:gd name="connsiteX4" fmla="*/ 0 w 1357124"/>
              <a:gd name="connsiteY4" fmla="*/ 0 h 2376421"/>
              <a:gd name="connsiteX0" fmla="*/ 0 w 1357124"/>
              <a:gd name="connsiteY0" fmla="*/ 41937 h 2418358"/>
              <a:gd name="connsiteX1" fmla="*/ 380177 w 1357124"/>
              <a:gd name="connsiteY1" fmla="*/ 0 h 2418358"/>
              <a:gd name="connsiteX2" fmla="*/ 1357124 w 1357124"/>
              <a:gd name="connsiteY2" fmla="*/ 1727891 h 2418358"/>
              <a:gd name="connsiteX3" fmla="*/ 50015 w 1357124"/>
              <a:gd name="connsiteY3" fmla="*/ 2418358 h 2418358"/>
              <a:gd name="connsiteX4" fmla="*/ 0 w 1357124"/>
              <a:gd name="connsiteY4" fmla="*/ 41937 h 2418358"/>
              <a:gd name="connsiteX0" fmla="*/ 0 w 637932"/>
              <a:gd name="connsiteY0" fmla="*/ 41937 h 2418358"/>
              <a:gd name="connsiteX1" fmla="*/ 380177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41937 h 2418358"/>
              <a:gd name="connsiteX1" fmla="*/ 431548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41937 h 2418358"/>
              <a:gd name="connsiteX1" fmla="*/ 493192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0 h 2439324"/>
              <a:gd name="connsiteX1" fmla="*/ 493192 w 637932"/>
              <a:gd name="connsiteY1" fmla="*/ 20966 h 2439324"/>
              <a:gd name="connsiteX2" fmla="*/ 637932 w 637932"/>
              <a:gd name="connsiteY2" fmla="*/ 2105313 h 2439324"/>
              <a:gd name="connsiteX3" fmla="*/ 50015 w 637932"/>
              <a:gd name="connsiteY3" fmla="*/ 2439324 h 2439324"/>
              <a:gd name="connsiteX4" fmla="*/ 0 w 637932"/>
              <a:gd name="connsiteY4" fmla="*/ 0 h 243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932" h="2439324">
                <a:moveTo>
                  <a:pt x="0" y="0"/>
                </a:moveTo>
                <a:lnTo>
                  <a:pt x="493192" y="20966"/>
                </a:lnTo>
                <a:lnTo>
                  <a:pt x="637932" y="2105313"/>
                </a:lnTo>
                <a:lnTo>
                  <a:pt x="50015" y="243932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58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150738" cy="5143500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738" h="5143500">
                <a:moveTo>
                  <a:pt x="0" y="0"/>
                </a:moveTo>
                <a:lnTo>
                  <a:pt x="437306" y="0"/>
                </a:lnTo>
                <a:lnTo>
                  <a:pt x="1150738" y="5133452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6"/>
          <p:cNvSpPr/>
          <p:nvPr userDrawn="1"/>
        </p:nvSpPr>
        <p:spPr>
          <a:xfrm>
            <a:off x="-46623" y="4566"/>
            <a:ext cx="4808338" cy="1164430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  <a:gd name="connsiteX0" fmla="*/ 0 w 3934132"/>
              <a:gd name="connsiteY0" fmla="*/ 389636 h 5533136"/>
              <a:gd name="connsiteX1" fmla="*/ 3934132 w 3934132"/>
              <a:gd name="connsiteY1" fmla="*/ 0 h 5533136"/>
              <a:gd name="connsiteX2" fmla="*/ 1150738 w 3934132"/>
              <a:gd name="connsiteY2" fmla="*/ 5523088 h 5533136"/>
              <a:gd name="connsiteX3" fmla="*/ 0 w 3934132"/>
              <a:gd name="connsiteY3" fmla="*/ 5533136 h 5533136"/>
              <a:gd name="connsiteX4" fmla="*/ 0 w 3934132"/>
              <a:gd name="connsiteY4" fmla="*/ 389636 h 5533136"/>
              <a:gd name="connsiteX0" fmla="*/ 813917 w 4748049"/>
              <a:gd name="connsiteY0" fmla="*/ 389636 h 5523089"/>
              <a:gd name="connsiteX1" fmla="*/ 4748049 w 4748049"/>
              <a:gd name="connsiteY1" fmla="*/ 0 h 5523089"/>
              <a:gd name="connsiteX2" fmla="*/ 1964655 w 4748049"/>
              <a:gd name="connsiteY2" fmla="*/ 5523088 h 5523089"/>
              <a:gd name="connsiteX3" fmla="*/ 0 w 4748049"/>
              <a:gd name="connsiteY3" fmla="*/ 2313518 h 5523089"/>
              <a:gd name="connsiteX4" fmla="*/ 813917 w 4748049"/>
              <a:gd name="connsiteY4" fmla="*/ 389636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60289 w 4808338"/>
              <a:gd name="connsiteY3" fmla="*/ 2313518 h 5523089"/>
              <a:gd name="connsiteX4" fmla="*/ 0 w 4808338"/>
              <a:gd name="connsiteY4" fmla="*/ 0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50015 w 4808338"/>
              <a:gd name="connsiteY3" fmla="*/ 2376421 h 5523089"/>
              <a:gd name="connsiteX4" fmla="*/ 0 w 4808338"/>
              <a:gd name="connsiteY4" fmla="*/ 0 h 5523089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23049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659293 w 4808338"/>
              <a:gd name="connsiteY2" fmla="*/ 2029718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659293 w 4808338"/>
              <a:gd name="connsiteY2" fmla="*/ 2029718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8338" h="2376421">
                <a:moveTo>
                  <a:pt x="0" y="0"/>
                </a:moveTo>
                <a:lnTo>
                  <a:pt x="4808338" y="0"/>
                </a:lnTo>
                <a:cubicBezTo>
                  <a:pt x="1985543" y="1003967"/>
                  <a:pt x="1184055" y="460996"/>
                  <a:pt x="659293" y="2029718"/>
                </a:cubicBezTo>
                <a:lnTo>
                  <a:pt x="50015" y="23764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6"/>
          <p:cNvSpPr/>
          <p:nvPr userDrawn="1"/>
        </p:nvSpPr>
        <p:spPr>
          <a:xfrm>
            <a:off x="-61629" y="1254"/>
            <a:ext cx="637932" cy="1195252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  <a:gd name="connsiteX0" fmla="*/ 0 w 3934132"/>
              <a:gd name="connsiteY0" fmla="*/ 389636 h 5533136"/>
              <a:gd name="connsiteX1" fmla="*/ 3934132 w 3934132"/>
              <a:gd name="connsiteY1" fmla="*/ 0 h 5533136"/>
              <a:gd name="connsiteX2" fmla="*/ 1150738 w 3934132"/>
              <a:gd name="connsiteY2" fmla="*/ 5523088 h 5533136"/>
              <a:gd name="connsiteX3" fmla="*/ 0 w 3934132"/>
              <a:gd name="connsiteY3" fmla="*/ 5533136 h 5533136"/>
              <a:gd name="connsiteX4" fmla="*/ 0 w 3934132"/>
              <a:gd name="connsiteY4" fmla="*/ 389636 h 5533136"/>
              <a:gd name="connsiteX0" fmla="*/ 813917 w 4748049"/>
              <a:gd name="connsiteY0" fmla="*/ 389636 h 5523089"/>
              <a:gd name="connsiteX1" fmla="*/ 4748049 w 4748049"/>
              <a:gd name="connsiteY1" fmla="*/ 0 h 5523089"/>
              <a:gd name="connsiteX2" fmla="*/ 1964655 w 4748049"/>
              <a:gd name="connsiteY2" fmla="*/ 5523088 h 5523089"/>
              <a:gd name="connsiteX3" fmla="*/ 0 w 4748049"/>
              <a:gd name="connsiteY3" fmla="*/ 2313518 h 5523089"/>
              <a:gd name="connsiteX4" fmla="*/ 813917 w 4748049"/>
              <a:gd name="connsiteY4" fmla="*/ 389636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60289 w 4808338"/>
              <a:gd name="connsiteY3" fmla="*/ 2313518 h 5523089"/>
              <a:gd name="connsiteX4" fmla="*/ 0 w 4808338"/>
              <a:gd name="connsiteY4" fmla="*/ 0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50015 w 4808338"/>
              <a:gd name="connsiteY3" fmla="*/ 2376421 h 5523089"/>
              <a:gd name="connsiteX4" fmla="*/ 0 w 4808338"/>
              <a:gd name="connsiteY4" fmla="*/ 0 h 5523089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23049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1357124"/>
              <a:gd name="connsiteY0" fmla="*/ 0 h 2376421"/>
              <a:gd name="connsiteX1" fmla="*/ 873336 w 1357124"/>
              <a:gd name="connsiteY1" fmla="*/ 524199 h 2376421"/>
              <a:gd name="connsiteX2" fmla="*/ 1357124 w 1357124"/>
              <a:gd name="connsiteY2" fmla="*/ 1685954 h 2376421"/>
              <a:gd name="connsiteX3" fmla="*/ 50015 w 1357124"/>
              <a:gd name="connsiteY3" fmla="*/ 2376421 h 2376421"/>
              <a:gd name="connsiteX4" fmla="*/ 0 w 1357124"/>
              <a:gd name="connsiteY4" fmla="*/ 0 h 2376421"/>
              <a:gd name="connsiteX0" fmla="*/ 0 w 1357124"/>
              <a:gd name="connsiteY0" fmla="*/ 41937 h 2418358"/>
              <a:gd name="connsiteX1" fmla="*/ 380177 w 1357124"/>
              <a:gd name="connsiteY1" fmla="*/ 0 h 2418358"/>
              <a:gd name="connsiteX2" fmla="*/ 1357124 w 1357124"/>
              <a:gd name="connsiteY2" fmla="*/ 1727891 h 2418358"/>
              <a:gd name="connsiteX3" fmla="*/ 50015 w 1357124"/>
              <a:gd name="connsiteY3" fmla="*/ 2418358 h 2418358"/>
              <a:gd name="connsiteX4" fmla="*/ 0 w 1357124"/>
              <a:gd name="connsiteY4" fmla="*/ 41937 h 2418358"/>
              <a:gd name="connsiteX0" fmla="*/ 0 w 637932"/>
              <a:gd name="connsiteY0" fmla="*/ 41937 h 2418358"/>
              <a:gd name="connsiteX1" fmla="*/ 380177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41937 h 2418358"/>
              <a:gd name="connsiteX1" fmla="*/ 431548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41937 h 2418358"/>
              <a:gd name="connsiteX1" fmla="*/ 493192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0 h 2439324"/>
              <a:gd name="connsiteX1" fmla="*/ 493192 w 637932"/>
              <a:gd name="connsiteY1" fmla="*/ 20966 h 2439324"/>
              <a:gd name="connsiteX2" fmla="*/ 637932 w 637932"/>
              <a:gd name="connsiteY2" fmla="*/ 2105313 h 2439324"/>
              <a:gd name="connsiteX3" fmla="*/ 50015 w 637932"/>
              <a:gd name="connsiteY3" fmla="*/ 2439324 h 2439324"/>
              <a:gd name="connsiteX4" fmla="*/ 0 w 637932"/>
              <a:gd name="connsiteY4" fmla="*/ 0 h 243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932" h="2439324">
                <a:moveTo>
                  <a:pt x="0" y="0"/>
                </a:moveTo>
                <a:lnTo>
                  <a:pt x="493192" y="20966"/>
                </a:lnTo>
                <a:lnTo>
                  <a:pt x="637932" y="2105313"/>
                </a:lnTo>
                <a:lnTo>
                  <a:pt x="50015" y="243932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58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150738" cy="5143500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738" h="5143500">
                <a:moveTo>
                  <a:pt x="0" y="0"/>
                </a:moveTo>
                <a:lnTo>
                  <a:pt x="437306" y="0"/>
                </a:lnTo>
                <a:lnTo>
                  <a:pt x="1150738" y="5133452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6"/>
          <p:cNvSpPr/>
          <p:nvPr userDrawn="1"/>
        </p:nvSpPr>
        <p:spPr>
          <a:xfrm>
            <a:off x="-46623" y="4566"/>
            <a:ext cx="4808338" cy="1164430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  <a:gd name="connsiteX0" fmla="*/ 0 w 3934132"/>
              <a:gd name="connsiteY0" fmla="*/ 389636 h 5533136"/>
              <a:gd name="connsiteX1" fmla="*/ 3934132 w 3934132"/>
              <a:gd name="connsiteY1" fmla="*/ 0 h 5533136"/>
              <a:gd name="connsiteX2" fmla="*/ 1150738 w 3934132"/>
              <a:gd name="connsiteY2" fmla="*/ 5523088 h 5533136"/>
              <a:gd name="connsiteX3" fmla="*/ 0 w 3934132"/>
              <a:gd name="connsiteY3" fmla="*/ 5533136 h 5533136"/>
              <a:gd name="connsiteX4" fmla="*/ 0 w 3934132"/>
              <a:gd name="connsiteY4" fmla="*/ 389636 h 5533136"/>
              <a:gd name="connsiteX0" fmla="*/ 813917 w 4748049"/>
              <a:gd name="connsiteY0" fmla="*/ 389636 h 5523089"/>
              <a:gd name="connsiteX1" fmla="*/ 4748049 w 4748049"/>
              <a:gd name="connsiteY1" fmla="*/ 0 h 5523089"/>
              <a:gd name="connsiteX2" fmla="*/ 1964655 w 4748049"/>
              <a:gd name="connsiteY2" fmla="*/ 5523088 h 5523089"/>
              <a:gd name="connsiteX3" fmla="*/ 0 w 4748049"/>
              <a:gd name="connsiteY3" fmla="*/ 2313518 h 5523089"/>
              <a:gd name="connsiteX4" fmla="*/ 813917 w 4748049"/>
              <a:gd name="connsiteY4" fmla="*/ 389636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60289 w 4808338"/>
              <a:gd name="connsiteY3" fmla="*/ 2313518 h 5523089"/>
              <a:gd name="connsiteX4" fmla="*/ 0 w 4808338"/>
              <a:gd name="connsiteY4" fmla="*/ 0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50015 w 4808338"/>
              <a:gd name="connsiteY3" fmla="*/ 2376421 h 5523089"/>
              <a:gd name="connsiteX4" fmla="*/ 0 w 4808338"/>
              <a:gd name="connsiteY4" fmla="*/ 0 h 5523089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23049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659293 w 4808338"/>
              <a:gd name="connsiteY2" fmla="*/ 2029718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659293 w 4808338"/>
              <a:gd name="connsiteY2" fmla="*/ 2029718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8338" h="2376421">
                <a:moveTo>
                  <a:pt x="0" y="0"/>
                </a:moveTo>
                <a:lnTo>
                  <a:pt x="4808338" y="0"/>
                </a:lnTo>
                <a:cubicBezTo>
                  <a:pt x="1985543" y="1003967"/>
                  <a:pt x="1184055" y="460996"/>
                  <a:pt x="659293" y="2029718"/>
                </a:cubicBezTo>
                <a:lnTo>
                  <a:pt x="50015" y="23764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6"/>
          <p:cNvSpPr/>
          <p:nvPr userDrawn="1"/>
        </p:nvSpPr>
        <p:spPr>
          <a:xfrm>
            <a:off x="-61629" y="1254"/>
            <a:ext cx="637932" cy="1195252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  <a:gd name="connsiteX0" fmla="*/ 0 w 3934132"/>
              <a:gd name="connsiteY0" fmla="*/ 389636 h 5533136"/>
              <a:gd name="connsiteX1" fmla="*/ 3934132 w 3934132"/>
              <a:gd name="connsiteY1" fmla="*/ 0 h 5533136"/>
              <a:gd name="connsiteX2" fmla="*/ 1150738 w 3934132"/>
              <a:gd name="connsiteY2" fmla="*/ 5523088 h 5533136"/>
              <a:gd name="connsiteX3" fmla="*/ 0 w 3934132"/>
              <a:gd name="connsiteY3" fmla="*/ 5533136 h 5533136"/>
              <a:gd name="connsiteX4" fmla="*/ 0 w 3934132"/>
              <a:gd name="connsiteY4" fmla="*/ 389636 h 5533136"/>
              <a:gd name="connsiteX0" fmla="*/ 813917 w 4748049"/>
              <a:gd name="connsiteY0" fmla="*/ 389636 h 5523089"/>
              <a:gd name="connsiteX1" fmla="*/ 4748049 w 4748049"/>
              <a:gd name="connsiteY1" fmla="*/ 0 h 5523089"/>
              <a:gd name="connsiteX2" fmla="*/ 1964655 w 4748049"/>
              <a:gd name="connsiteY2" fmla="*/ 5523088 h 5523089"/>
              <a:gd name="connsiteX3" fmla="*/ 0 w 4748049"/>
              <a:gd name="connsiteY3" fmla="*/ 2313518 h 5523089"/>
              <a:gd name="connsiteX4" fmla="*/ 813917 w 4748049"/>
              <a:gd name="connsiteY4" fmla="*/ 389636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60289 w 4808338"/>
              <a:gd name="connsiteY3" fmla="*/ 2313518 h 5523089"/>
              <a:gd name="connsiteX4" fmla="*/ 0 w 4808338"/>
              <a:gd name="connsiteY4" fmla="*/ 0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50015 w 4808338"/>
              <a:gd name="connsiteY3" fmla="*/ 2376421 h 5523089"/>
              <a:gd name="connsiteX4" fmla="*/ 0 w 4808338"/>
              <a:gd name="connsiteY4" fmla="*/ 0 h 5523089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23049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1357124"/>
              <a:gd name="connsiteY0" fmla="*/ 0 h 2376421"/>
              <a:gd name="connsiteX1" fmla="*/ 873336 w 1357124"/>
              <a:gd name="connsiteY1" fmla="*/ 524199 h 2376421"/>
              <a:gd name="connsiteX2" fmla="*/ 1357124 w 1357124"/>
              <a:gd name="connsiteY2" fmla="*/ 1685954 h 2376421"/>
              <a:gd name="connsiteX3" fmla="*/ 50015 w 1357124"/>
              <a:gd name="connsiteY3" fmla="*/ 2376421 h 2376421"/>
              <a:gd name="connsiteX4" fmla="*/ 0 w 1357124"/>
              <a:gd name="connsiteY4" fmla="*/ 0 h 2376421"/>
              <a:gd name="connsiteX0" fmla="*/ 0 w 1357124"/>
              <a:gd name="connsiteY0" fmla="*/ 41937 h 2418358"/>
              <a:gd name="connsiteX1" fmla="*/ 380177 w 1357124"/>
              <a:gd name="connsiteY1" fmla="*/ 0 h 2418358"/>
              <a:gd name="connsiteX2" fmla="*/ 1357124 w 1357124"/>
              <a:gd name="connsiteY2" fmla="*/ 1727891 h 2418358"/>
              <a:gd name="connsiteX3" fmla="*/ 50015 w 1357124"/>
              <a:gd name="connsiteY3" fmla="*/ 2418358 h 2418358"/>
              <a:gd name="connsiteX4" fmla="*/ 0 w 1357124"/>
              <a:gd name="connsiteY4" fmla="*/ 41937 h 2418358"/>
              <a:gd name="connsiteX0" fmla="*/ 0 w 637932"/>
              <a:gd name="connsiteY0" fmla="*/ 41937 h 2418358"/>
              <a:gd name="connsiteX1" fmla="*/ 380177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41937 h 2418358"/>
              <a:gd name="connsiteX1" fmla="*/ 431548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41937 h 2418358"/>
              <a:gd name="connsiteX1" fmla="*/ 493192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0 h 2439324"/>
              <a:gd name="connsiteX1" fmla="*/ 493192 w 637932"/>
              <a:gd name="connsiteY1" fmla="*/ 20966 h 2439324"/>
              <a:gd name="connsiteX2" fmla="*/ 637932 w 637932"/>
              <a:gd name="connsiteY2" fmla="*/ 2105313 h 2439324"/>
              <a:gd name="connsiteX3" fmla="*/ 50015 w 637932"/>
              <a:gd name="connsiteY3" fmla="*/ 2439324 h 2439324"/>
              <a:gd name="connsiteX4" fmla="*/ 0 w 637932"/>
              <a:gd name="connsiteY4" fmla="*/ 0 h 243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932" h="2439324">
                <a:moveTo>
                  <a:pt x="0" y="0"/>
                </a:moveTo>
                <a:lnTo>
                  <a:pt x="493192" y="20966"/>
                </a:lnTo>
                <a:lnTo>
                  <a:pt x="637932" y="2105313"/>
                </a:lnTo>
                <a:lnTo>
                  <a:pt x="50015" y="243932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58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295053"/>
            <a:ext cx="5650992" cy="905632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1851228"/>
            <a:ext cx="6510528" cy="24688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150738" cy="5143500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738" h="5143500">
                <a:moveTo>
                  <a:pt x="0" y="0"/>
                </a:moveTo>
                <a:lnTo>
                  <a:pt x="437306" y="0"/>
                </a:lnTo>
                <a:lnTo>
                  <a:pt x="1150738" y="5133452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6"/>
          <p:cNvSpPr/>
          <p:nvPr userDrawn="1"/>
        </p:nvSpPr>
        <p:spPr>
          <a:xfrm>
            <a:off x="-46623" y="4566"/>
            <a:ext cx="4808338" cy="1164430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  <a:gd name="connsiteX0" fmla="*/ 0 w 3934132"/>
              <a:gd name="connsiteY0" fmla="*/ 389636 h 5533136"/>
              <a:gd name="connsiteX1" fmla="*/ 3934132 w 3934132"/>
              <a:gd name="connsiteY1" fmla="*/ 0 h 5533136"/>
              <a:gd name="connsiteX2" fmla="*/ 1150738 w 3934132"/>
              <a:gd name="connsiteY2" fmla="*/ 5523088 h 5533136"/>
              <a:gd name="connsiteX3" fmla="*/ 0 w 3934132"/>
              <a:gd name="connsiteY3" fmla="*/ 5533136 h 5533136"/>
              <a:gd name="connsiteX4" fmla="*/ 0 w 3934132"/>
              <a:gd name="connsiteY4" fmla="*/ 389636 h 5533136"/>
              <a:gd name="connsiteX0" fmla="*/ 813917 w 4748049"/>
              <a:gd name="connsiteY0" fmla="*/ 389636 h 5523089"/>
              <a:gd name="connsiteX1" fmla="*/ 4748049 w 4748049"/>
              <a:gd name="connsiteY1" fmla="*/ 0 h 5523089"/>
              <a:gd name="connsiteX2" fmla="*/ 1964655 w 4748049"/>
              <a:gd name="connsiteY2" fmla="*/ 5523088 h 5523089"/>
              <a:gd name="connsiteX3" fmla="*/ 0 w 4748049"/>
              <a:gd name="connsiteY3" fmla="*/ 2313518 h 5523089"/>
              <a:gd name="connsiteX4" fmla="*/ 813917 w 4748049"/>
              <a:gd name="connsiteY4" fmla="*/ 389636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60289 w 4808338"/>
              <a:gd name="connsiteY3" fmla="*/ 2313518 h 5523089"/>
              <a:gd name="connsiteX4" fmla="*/ 0 w 4808338"/>
              <a:gd name="connsiteY4" fmla="*/ 0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50015 w 4808338"/>
              <a:gd name="connsiteY3" fmla="*/ 2376421 h 5523089"/>
              <a:gd name="connsiteX4" fmla="*/ 0 w 4808338"/>
              <a:gd name="connsiteY4" fmla="*/ 0 h 5523089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23049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659293 w 4808338"/>
              <a:gd name="connsiteY2" fmla="*/ 2029718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659293 w 4808338"/>
              <a:gd name="connsiteY2" fmla="*/ 2029718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8338" h="2376421">
                <a:moveTo>
                  <a:pt x="0" y="0"/>
                </a:moveTo>
                <a:lnTo>
                  <a:pt x="4808338" y="0"/>
                </a:lnTo>
                <a:cubicBezTo>
                  <a:pt x="1985543" y="1003967"/>
                  <a:pt x="1184055" y="460996"/>
                  <a:pt x="659293" y="2029718"/>
                </a:cubicBezTo>
                <a:lnTo>
                  <a:pt x="50015" y="23764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6"/>
          <p:cNvSpPr/>
          <p:nvPr userDrawn="1"/>
        </p:nvSpPr>
        <p:spPr>
          <a:xfrm>
            <a:off x="-61629" y="1254"/>
            <a:ext cx="637932" cy="1195252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  <a:gd name="connsiteX0" fmla="*/ 0 w 3934132"/>
              <a:gd name="connsiteY0" fmla="*/ 389636 h 5533136"/>
              <a:gd name="connsiteX1" fmla="*/ 3934132 w 3934132"/>
              <a:gd name="connsiteY1" fmla="*/ 0 h 5533136"/>
              <a:gd name="connsiteX2" fmla="*/ 1150738 w 3934132"/>
              <a:gd name="connsiteY2" fmla="*/ 5523088 h 5533136"/>
              <a:gd name="connsiteX3" fmla="*/ 0 w 3934132"/>
              <a:gd name="connsiteY3" fmla="*/ 5533136 h 5533136"/>
              <a:gd name="connsiteX4" fmla="*/ 0 w 3934132"/>
              <a:gd name="connsiteY4" fmla="*/ 389636 h 5533136"/>
              <a:gd name="connsiteX0" fmla="*/ 813917 w 4748049"/>
              <a:gd name="connsiteY0" fmla="*/ 389636 h 5523089"/>
              <a:gd name="connsiteX1" fmla="*/ 4748049 w 4748049"/>
              <a:gd name="connsiteY1" fmla="*/ 0 h 5523089"/>
              <a:gd name="connsiteX2" fmla="*/ 1964655 w 4748049"/>
              <a:gd name="connsiteY2" fmla="*/ 5523088 h 5523089"/>
              <a:gd name="connsiteX3" fmla="*/ 0 w 4748049"/>
              <a:gd name="connsiteY3" fmla="*/ 2313518 h 5523089"/>
              <a:gd name="connsiteX4" fmla="*/ 813917 w 4748049"/>
              <a:gd name="connsiteY4" fmla="*/ 389636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60289 w 4808338"/>
              <a:gd name="connsiteY3" fmla="*/ 2313518 h 5523089"/>
              <a:gd name="connsiteX4" fmla="*/ 0 w 4808338"/>
              <a:gd name="connsiteY4" fmla="*/ 0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50015 w 4808338"/>
              <a:gd name="connsiteY3" fmla="*/ 2376421 h 5523089"/>
              <a:gd name="connsiteX4" fmla="*/ 0 w 4808338"/>
              <a:gd name="connsiteY4" fmla="*/ 0 h 5523089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23049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1357124"/>
              <a:gd name="connsiteY0" fmla="*/ 0 h 2376421"/>
              <a:gd name="connsiteX1" fmla="*/ 873336 w 1357124"/>
              <a:gd name="connsiteY1" fmla="*/ 524199 h 2376421"/>
              <a:gd name="connsiteX2" fmla="*/ 1357124 w 1357124"/>
              <a:gd name="connsiteY2" fmla="*/ 1685954 h 2376421"/>
              <a:gd name="connsiteX3" fmla="*/ 50015 w 1357124"/>
              <a:gd name="connsiteY3" fmla="*/ 2376421 h 2376421"/>
              <a:gd name="connsiteX4" fmla="*/ 0 w 1357124"/>
              <a:gd name="connsiteY4" fmla="*/ 0 h 2376421"/>
              <a:gd name="connsiteX0" fmla="*/ 0 w 1357124"/>
              <a:gd name="connsiteY0" fmla="*/ 41937 h 2418358"/>
              <a:gd name="connsiteX1" fmla="*/ 380177 w 1357124"/>
              <a:gd name="connsiteY1" fmla="*/ 0 h 2418358"/>
              <a:gd name="connsiteX2" fmla="*/ 1357124 w 1357124"/>
              <a:gd name="connsiteY2" fmla="*/ 1727891 h 2418358"/>
              <a:gd name="connsiteX3" fmla="*/ 50015 w 1357124"/>
              <a:gd name="connsiteY3" fmla="*/ 2418358 h 2418358"/>
              <a:gd name="connsiteX4" fmla="*/ 0 w 1357124"/>
              <a:gd name="connsiteY4" fmla="*/ 41937 h 2418358"/>
              <a:gd name="connsiteX0" fmla="*/ 0 w 637932"/>
              <a:gd name="connsiteY0" fmla="*/ 41937 h 2418358"/>
              <a:gd name="connsiteX1" fmla="*/ 380177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41937 h 2418358"/>
              <a:gd name="connsiteX1" fmla="*/ 431548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41937 h 2418358"/>
              <a:gd name="connsiteX1" fmla="*/ 493192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0 h 2439324"/>
              <a:gd name="connsiteX1" fmla="*/ 493192 w 637932"/>
              <a:gd name="connsiteY1" fmla="*/ 20966 h 2439324"/>
              <a:gd name="connsiteX2" fmla="*/ 637932 w 637932"/>
              <a:gd name="connsiteY2" fmla="*/ 2105313 h 2439324"/>
              <a:gd name="connsiteX3" fmla="*/ 50015 w 637932"/>
              <a:gd name="connsiteY3" fmla="*/ 2439324 h 2439324"/>
              <a:gd name="connsiteX4" fmla="*/ 0 w 637932"/>
              <a:gd name="connsiteY4" fmla="*/ 0 h 243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932" h="2439324">
                <a:moveTo>
                  <a:pt x="0" y="0"/>
                </a:moveTo>
                <a:lnTo>
                  <a:pt x="493192" y="20966"/>
                </a:lnTo>
                <a:lnTo>
                  <a:pt x="637932" y="2105313"/>
                </a:lnTo>
                <a:lnTo>
                  <a:pt x="50015" y="243932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58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150738" cy="5143500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738" h="5143500">
                <a:moveTo>
                  <a:pt x="0" y="0"/>
                </a:moveTo>
                <a:lnTo>
                  <a:pt x="437306" y="0"/>
                </a:lnTo>
                <a:lnTo>
                  <a:pt x="1150738" y="5133452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6"/>
          <p:cNvSpPr/>
          <p:nvPr userDrawn="1"/>
        </p:nvSpPr>
        <p:spPr>
          <a:xfrm>
            <a:off x="-46623" y="4566"/>
            <a:ext cx="4808338" cy="1164430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  <a:gd name="connsiteX0" fmla="*/ 0 w 3934132"/>
              <a:gd name="connsiteY0" fmla="*/ 389636 h 5533136"/>
              <a:gd name="connsiteX1" fmla="*/ 3934132 w 3934132"/>
              <a:gd name="connsiteY1" fmla="*/ 0 h 5533136"/>
              <a:gd name="connsiteX2" fmla="*/ 1150738 w 3934132"/>
              <a:gd name="connsiteY2" fmla="*/ 5523088 h 5533136"/>
              <a:gd name="connsiteX3" fmla="*/ 0 w 3934132"/>
              <a:gd name="connsiteY3" fmla="*/ 5533136 h 5533136"/>
              <a:gd name="connsiteX4" fmla="*/ 0 w 3934132"/>
              <a:gd name="connsiteY4" fmla="*/ 389636 h 5533136"/>
              <a:gd name="connsiteX0" fmla="*/ 813917 w 4748049"/>
              <a:gd name="connsiteY0" fmla="*/ 389636 h 5523089"/>
              <a:gd name="connsiteX1" fmla="*/ 4748049 w 4748049"/>
              <a:gd name="connsiteY1" fmla="*/ 0 h 5523089"/>
              <a:gd name="connsiteX2" fmla="*/ 1964655 w 4748049"/>
              <a:gd name="connsiteY2" fmla="*/ 5523088 h 5523089"/>
              <a:gd name="connsiteX3" fmla="*/ 0 w 4748049"/>
              <a:gd name="connsiteY3" fmla="*/ 2313518 h 5523089"/>
              <a:gd name="connsiteX4" fmla="*/ 813917 w 4748049"/>
              <a:gd name="connsiteY4" fmla="*/ 389636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60289 w 4808338"/>
              <a:gd name="connsiteY3" fmla="*/ 2313518 h 5523089"/>
              <a:gd name="connsiteX4" fmla="*/ 0 w 4808338"/>
              <a:gd name="connsiteY4" fmla="*/ 0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50015 w 4808338"/>
              <a:gd name="connsiteY3" fmla="*/ 2376421 h 5523089"/>
              <a:gd name="connsiteX4" fmla="*/ 0 w 4808338"/>
              <a:gd name="connsiteY4" fmla="*/ 0 h 5523089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23049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659293 w 4808338"/>
              <a:gd name="connsiteY2" fmla="*/ 2029718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659293 w 4808338"/>
              <a:gd name="connsiteY2" fmla="*/ 2029718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8338" h="2376421">
                <a:moveTo>
                  <a:pt x="0" y="0"/>
                </a:moveTo>
                <a:lnTo>
                  <a:pt x="4808338" y="0"/>
                </a:lnTo>
                <a:cubicBezTo>
                  <a:pt x="1985543" y="1003967"/>
                  <a:pt x="1184055" y="460996"/>
                  <a:pt x="659293" y="2029718"/>
                </a:cubicBezTo>
                <a:lnTo>
                  <a:pt x="50015" y="23764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6"/>
          <p:cNvSpPr/>
          <p:nvPr userDrawn="1"/>
        </p:nvSpPr>
        <p:spPr>
          <a:xfrm>
            <a:off x="-61629" y="1254"/>
            <a:ext cx="637932" cy="1195252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  <a:gd name="connsiteX0" fmla="*/ 0 w 3934132"/>
              <a:gd name="connsiteY0" fmla="*/ 389636 h 5533136"/>
              <a:gd name="connsiteX1" fmla="*/ 3934132 w 3934132"/>
              <a:gd name="connsiteY1" fmla="*/ 0 h 5533136"/>
              <a:gd name="connsiteX2" fmla="*/ 1150738 w 3934132"/>
              <a:gd name="connsiteY2" fmla="*/ 5523088 h 5533136"/>
              <a:gd name="connsiteX3" fmla="*/ 0 w 3934132"/>
              <a:gd name="connsiteY3" fmla="*/ 5533136 h 5533136"/>
              <a:gd name="connsiteX4" fmla="*/ 0 w 3934132"/>
              <a:gd name="connsiteY4" fmla="*/ 389636 h 5533136"/>
              <a:gd name="connsiteX0" fmla="*/ 813917 w 4748049"/>
              <a:gd name="connsiteY0" fmla="*/ 389636 h 5523089"/>
              <a:gd name="connsiteX1" fmla="*/ 4748049 w 4748049"/>
              <a:gd name="connsiteY1" fmla="*/ 0 h 5523089"/>
              <a:gd name="connsiteX2" fmla="*/ 1964655 w 4748049"/>
              <a:gd name="connsiteY2" fmla="*/ 5523088 h 5523089"/>
              <a:gd name="connsiteX3" fmla="*/ 0 w 4748049"/>
              <a:gd name="connsiteY3" fmla="*/ 2313518 h 5523089"/>
              <a:gd name="connsiteX4" fmla="*/ 813917 w 4748049"/>
              <a:gd name="connsiteY4" fmla="*/ 389636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60289 w 4808338"/>
              <a:gd name="connsiteY3" fmla="*/ 2313518 h 5523089"/>
              <a:gd name="connsiteX4" fmla="*/ 0 w 4808338"/>
              <a:gd name="connsiteY4" fmla="*/ 0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50015 w 4808338"/>
              <a:gd name="connsiteY3" fmla="*/ 2376421 h 5523089"/>
              <a:gd name="connsiteX4" fmla="*/ 0 w 4808338"/>
              <a:gd name="connsiteY4" fmla="*/ 0 h 5523089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23049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1357124"/>
              <a:gd name="connsiteY0" fmla="*/ 0 h 2376421"/>
              <a:gd name="connsiteX1" fmla="*/ 873336 w 1357124"/>
              <a:gd name="connsiteY1" fmla="*/ 524199 h 2376421"/>
              <a:gd name="connsiteX2" fmla="*/ 1357124 w 1357124"/>
              <a:gd name="connsiteY2" fmla="*/ 1685954 h 2376421"/>
              <a:gd name="connsiteX3" fmla="*/ 50015 w 1357124"/>
              <a:gd name="connsiteY3" fmla="*/ 2376421 h 2376421"/>
              <a:gd name="connsiteX4" fmla="*/ 0 w 1357124"/>
              <a:gd name="connsiteY4" fmla="*/ 0 h 2376421"/>
              <a:gd name="connsiteX0" fmla="*/ 0 w 1357124"/>
              <a:gd name="connsiteY0" fmla="*/ 41937 h 2418358"/>
              <a:gd name="connsiteX1" fmla="*/ 380177 w 1357124"/>
              <a:gd name="connsiteY1" fmla="*/ 0 h 2418358"/>
              <a:gd name="connsiteX2" fmla="*/ 1357124 w 1357124"/>
              <a:gd name="connsiteY2" fmla="*/ 1727891 h 2418358"/>
              <a:gd name="connsiteX3" fmla="*/ 50015 w 1357124"/>
              <a:gd name="connsiteY3" fmla="*/ 2418358 h 2418358"/>
              <a:gd name="connsiteX4" fmla="*/ 0 w 1357124"/>
              <a:gd name="connsiteY4" fmla="*/ 41937 h 2418358"/>
              <a:gd name="connsiteX0" fmla="*/ 0 w 637932"/>
              <a:gd name="connsiteY0" fmla="*/ 41937 h 2418358"/>
              <a:gd name="connsiteX1" fmla="*/ 380177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41937 h 2418358"/>
              <a:gd name="connsiteX1" fmla="*/ 431548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41937 h 2418358"/>
              <a:gd name="connsiteX1" fmla="*/ 493192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0 h 2439324"/>
              <a:gd name="connsiteX1" fmla="*/ 493192 w 637932"/>
              <a:gd name="connsiteY1" fmla="*/ 20966 h 2439324"/>
              <a:gd name="connsiteX2" fmla="*/ 637932 w 637932"/>
              <a:gd name="connsiteY2" fmla="*/ 2105313 h 2439324"/>
              <a:gd name="connsiteX3" fmla="*/ 50015 w 637932"/>
              <a:gd name="connsiteY3" fmla="*/ 2439324 h 2439324"/>
              <a:gd name="connsiteX4" fmla="*/ 0 w 637932"/>
              <a:gd name="connsiteY4" fmla="*/ 0 h 243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932" h="2439324">
                <a:moveTo>
                  <a:pt x="0" y="0"/>
                </a:moveTo>
                <a:lnTo>
                  <a:pt x="493192" y="20966"/>
                </a:lnTo>
                <a:lnTo>
                  <a:pt x="637932" y="2105313"/>
                </a:lnTo>
                <a:lnTo>
                  <a:pt x="50015" y="243932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58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150738" cy="5143500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738" h="5143500">
                <a:moveTo>
                  <a:pt x="0" y="0"/>
                </a:moveTo>
                <a:lnTo>
                  <a:pt x="437306" y="0"/>
                </a:lnTo>
                <a:lnTo>
                  <a:pt x="1150738" y="5133452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6"/>
          <p:cNvSpPr/>
          <p:nvPr userDrawn="1"/>
        </p:nvSpPr>
        <p:spPr>
          <a:xfrm>
            <a:off x="-46623" y="4566"/>
            <a:ext cx="4808338" cy="1164430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  <a:gd name="connsiteX0" fmla="*/ 0 w 3934132"/>
              <a:gd name="connsiteY0" fmla="*/ 389636 h 5533136"/>
              <a:gd name="connsiteX1" fmla="*/ 3934132 w 3934132"/>
              <a:gd name="connsiteY1" fmla="*/ 0 h 5533136"/>
              <a:gd name="connsiteX2" fmla="*/ 1150738 w 3934132"/>
              <a:gd name="connsiteY2" fmla="*/ 5523088 h 5533136"/>
              <a:gd name="connsiteX3" fmla="*/ 0 w 3934132"/>
              <a:gd name="connsiteY3" fmla="*/ 5533136 h 5533136"/>
              <a:gd name="connsiteX4" fmla="*/ 0 w 3934132"/>
              <a:gd name="connsiteY4" fmla="*/ 389636 h 5533136"/>
              <a:gd name="connsiteX0" fmla="*/ 813917 w 4748049"/>
              <a:gd name="connsiteY0" fmla="*/ 389636 h 5523089"/>
              <a:gd name="connsiteX1" fmla="*/ 4748049 w 4748049"/>
              <a:gd name="connsiteY1" fmla="*/ 0 h 5523089"/>
              <a:gd name="connsiteX2" fmla="*/ 1964655 w 4748049"/>
              <a:gd name="connsiteY2" fmla="*/ 5523088 h 5523089"/>
              <a:gd name="connsiteX3" fmla="*/ 0 w 4748049"/>
              <a:gd name="connsiteY3" fmla="*/ 2313518 h 5523089"/>
              <a:gd name="connsiteX4" fmla="*/ 813917 w 4748049"/>
              <a:gd name="connsiteY4" fmla="*/ 389636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60289 w 4808338"/>
              <a:gd name="connsiteY3" fmla="*/ 2313518 h 5523089"/>
              <a:gd name="connsiteX4" fmla="*/ 0 w 4808338"/>
              <a:gd name="connsiteY4" fmla="*/ 0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50015 w 4808338"/>
              <a:gd name="connsiteY3" fmla="*/ 2376421 h 5523089"/>
              <a:gd name="connsiteX4" fmla="*/ 0 w 4808338"/>
              <a:gd name="connsiteY4" fmla="*/ 0 h 5523089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23049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659293 w 4808338"/>
              <a:gd name="connsiteY2" fmla="*/ 2029718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659293 w 4808338"/>
              <a:gd name="connsiteY2" fmla="*/ 2029718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8338" h="2376421">
                <a:moveTo>
                  <a:pt x="0" y="0"/>
                </a:moveTo>
                <a:lnTo>
                  <a:pt x="4808338" y="0"/>
                </a:lnTo>
                <a:cubicBezTo>
                  <a:pt x="1985543" y="1003967"/>
                  <a:pt x="1184055" y="460996"/>
                  <a:pt x="659293" y="2029718"/>
                </a:cubicBezTo>
                <a:lnTo>
                  <a:pt x="50015" y="23764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6"/>
          <p:cNvSpPr/>
          <p:nvPr userDrawn="1"/>
        </p:nvSpPr>
        <p:spPr>
          <a:xfrm>
            <a:off x="-61629" y="1254"/>
            <a:ext cx="637932" cy="1195252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  <a:gd name="connsiteX0" fmla="*/ 0 w 3934132"/>
              <a:gd name="connsiteY0" fmla="*/ 389636 h 5533136"/>
              <a:gd name="connsiteX1" fmla="*/ 3934132 w 3934132"/>
              <a:gd name="connsiteY1" fmla="*/ 0 h 5533136"/>
              <a:gd name="connsiteX2" fmla="*/ 1150738 w 3934132"/>
              <a:gd name="connsiteY2" fmla="*/ 5523088 h 5533136"/>
              <a:gd name="connsiteX3" fmla="*/ 0 w 3934132"/>
              <a:gd name="connsiteY3" fmla="*/ 5533136 h 5533136"/>
              <a:gd name="connsiteX4" fmla="*/ 0 w 3934132"/>
              <a:gd name="connsiteY4" fmla="*/ 389636 h 5533136"/>
              <a:gd name="connsiteX0" fmla="*/ 813917 w 4748049"/>
              <a:gd name="connsiteY0" fmla="*/ 389636 h 5523089"/>
              <a:gd name="connsiteX1" fmla="*/ 4748049 w 4748049"/>
              <a:gd name="connsiteY1" fmla="*/ 0 h 5523089"/>
              <a:gd name="connsiteX2" fmla="*/ 1964655 w 4748049"/>
              <a:gd name="connsiteY2" fmla="*/ 5523088 h 5523089"/>
              <a:gd name="connsiteX3" fmla="*/ 0 w 4748049"/>
              <a:gd name="connsiteY3" fmla="*/ 2313518 h 5523089"/>
              <a:gd name="connsiteX4" fmla="*/ 813917 w 4748049"/>
              <a:gd name="connsiteY4" fmla="*/ 389636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60289 w 4808338"/>
              <a:gd name="connsiteY3" fmla="*/ 2313518 h 5523089"/>
              <a:gd name="connsiteX4" fmla="*/ 0 w 4808338"/>
              <a:gd name="connsiteY4" fmla="*/ 0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50015 w 4808338"/>
              <a:gd name="connsiteY3" fmla="*/ 2376421 h 5523089"/>
              <a:gd name="connsiteX4" fmla="*/ 0 w 4808338"/>
              <a:gd name="connsiteY4" fmla="*/ 0 h 5523089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23049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1357124"/>
              <a:gd name="connsiteY0" fmla="*/ 0 h 2376421"/>
              <a:gd name="connsiteX1" fmla="*/ 873336 w 1357124"/>
              <a:gd name="connsiteY1" fmla="*/ 524199 h 2376421"/>
              <a:gd name="connsiteX2" fmla="*/ 1357124 w 1357124"/>
              <a:gd name="connsiteY2" fmla="*/ 1685954 h 2376421"/>
              <a:gd name="connsiteX3" fmla="*/ 50015 w 1357124"/>
              <a:gd name="connsiteY3" fmla="*/ 2376421 h 2376421"/>
              <a:gd name="connsiteX4" fmla="*/ 0 w 1357124"/>
              <a:gd name="connsiteY4" fmla="*/ 0 h 2376421"/>
              <a:gd name="connsiteX0" fmla="*/ 0 w 1357124"/>
              <a:gd name="connsiteY0" fmla="*/ 41937 h 2418358"/>
              <a:gd name="connsiteX1" fmla="*/ 380177 w 1357124"/>
              <a:gd name="connsiteY1" fmla="*/ 0 h 2418358"/>
              <a:gd name="connsiteX2" fmla="*/ 1357124 w 1357124"/>
              <a:gd name="connsiteY2" fmla="*/ 1727891 h 2418358"/>
              <a:gd name="connsiteX3" fmla="*/ 50015 w 1357124"/>
              <a:gd name="connsiteY3" fmla="*/ 2418358 h 2418358"/>
              <a:gd name="connsiteX4" fmla="*/ 0 w 1357124"/>
              <a:gd name="connsiteY4" fmla="*/ 41937 h 2418358"/>
              <a:gd name="connsiteX0" fmla="*/ 0 w 637932"/>
              <a:gd name="connsiteY0" fmla="*/ 41937 h 2418358"/>
              <a:gd name="connsiteX1" fmla="*/ 380177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41937 h 2418358"/>
              <a:gd name="connsiteX1" fmla="*/ 431548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41937 h 2418358"/>
              <a:gd name="connsiteX1" fmla="*/ 493192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0 h 2439324"/>
              <a:gd name="connsiteX1" fmla="*/ 493192 w 637932"/>
              <a:gd name="connsiteY1" fmla="*/ 20966 h 2439324"/>
              <a:gd name="connsiteX2" fmla="*/ 637932 w 637932"/>
              <a:gd name="connsiteY2" fmla="*/ 2105313 h 2439324"/>
              <a:gd name="connsiteX3" fmla="*/ 50015 w 637932"/>
              <a:gd name="connsiteY3" fmla="*/ 2439324 h 2439324"/>
              <a:gd name="connsiteX4" fmla="*/ 0 w 637932"/>
              <a:gd name="connsiteY4" fmla="*/ 0 h 243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932" h="2439324">
                <a:moveTo>
                  <a:pt x="0" y="0"/>
                </a:moveTo>
                <a:lnTo>
                  <a:pt x="493192" y="20966"/>
                </a:lnTo>
                <a:lnTo>
                  <a:pt x="637932" y="2105313"/>
                </a:lnTo>
                <a:lnTo>
                  <a:pt x="50015" y="243932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58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150738" cy="5143500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738" h="5143500">
                <a:moveTo>
                  <a:pt x="0" y="0"/>
                </a:moveTo>
                <a:lnTo>
                  <a:pt x="437306" y="0"/>
                </a:lnTo>
                <a:lnTo>
                  <a:pt x="1150738" y="5133452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6"/>
          <p:cNvSpPr/>
          <p:nvPr userDrawn="1"/>
        </p:nvSpPr>
        <p:spPr>
          <a:xfrm>
            <a:off x="-46623" y="4566"/>
            <a:ext cx="4808338" cy="1164430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  <a:gd name="connsiteX0" fmla="*/ 0 w 3934132"/>
              <a:gd name="connsiteY0" fmla="*/ 389636 h 5533136"/>
              <a:gd name="connsiteX1" fmla="*/ 3934132 w 3934132"/>
              <a:gd name="connsiteY1" fmla="*/ 0 h 5533136"/>
              <a:gd name="connsiteX2" fmla="*/ 1150738 w 3934132"/>
              <a:gd name="connsiteY2" fmla="*/ 5523088 h 5533136"/>
              <a:gd name="connsiteX3" fmla="*/ 0 w 3934132"/>
              <a:gd name="connsiteY3" fmla="*/ 5533136 h 5533136"/>
              <a:gd name="connsiteX4" fmla="*/ 0 w 3934132"/>
              <a:gd name="connsiteY4" fmla="*/ 389636 h 5533136"/>
              <a:gd name="connsiteX0" fmla="*/ 813917 w 4748049"/>
              <a:gd name="connsiteY0" fmla="*/ 389636 h 5523089"/>
              <a:gd name="connsiteX1" fmla="*/ 4748049 w 4748049"/>
              <a:gd name="connsiteY1" fmla="*/ 0 h 5523089"/>
              <a:gd name="connsiteX2" fmla="*/ 1964655 w 4748049"/>
              <a:gd name="connsiteY2" fmla="*/ 5523088 h 5523089"/>
              <a:gd name="connsiteX3" fmla="*/ 0 w 4748049"/>
              <a:gd name="connsiteY3" fmla="*/ 2313518 h 5523089"/>
              <a:gd name="connsiteX4" fmla="*/ 813917 w 4748049"/>
              <a:gd name="connsiteY4" fmla="*/ 389636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60289 w 4808338"/>
              <a:gd name="connsiteY3" fmla="*/ 2313518 h 5523089"/>
              <a:gd name="connsiteX4" fmla="*/ 0 w 4808338"/>
              <a:gd name="connsiteY4" fmla="*/ 0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50015 w 4808338"/>
              <a:gd name="connsiteY3" fmla="*/ 2376421 h 5523089"/>
              <a:gd name="connsiteX4" fmla="*/ 0 w 4808338"/>
              <a:gd name="connsiteY4" fmla="*/ 0 h 5523089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23049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659293 w 4808338"/>
              <a:gd name="connsiteY2" fmla="*/ 2029718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659293 w 4808338"/>
              <a:gd name="connsiteY2" fmla="*/ 2029718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8338" h="2376421">
                <a:moveTo>
                  <a:pt x="0" y="0"/>
                </a:moveTo>
                <a:lnTo>
                  <a:pt x="4808338" y="0"/>
                </a:lnTo>
                <a:cubicBezTo>
                  <a:pt x="1985543" y="1003967"/>
                  <a:pt x="1184055" y="460996"/>
                  <a:pt x="659293" y="2029718"/>
                </a:cubicBezTo>
                <a:lnTo>
                  <a:pt x="50015" y="23764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6"/>
          <p:cNvSpPr/>
          <p:nvPr userDrawn="1"/>
        </p:nvSpPr>
        <p:spPr>
          <a:xfrm>
            <a:off x="-61629" y="1254"/>
            <a:ext cx="637932" cy="1195252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  <a:gd name="connsiteX0" fmla="*/ 0 w 3934132"/>
              <a:gd name="connsiteY0" fmla="*/ 389636 h 5533136"/>
              <a:gd name="connsiteX1" fmla="*/ 3934132 w 3934132"/>
              <a:gd name="connsiteY1" fmla="*/ 0 h 5533136"/>
              <a:gd name="connsiteX2" fmla="*/ 1150738 w 3934132"/>
              <a:gd name="connsiteY2" fmla="*/ 5523088 h 5533136"/>
              <a:gd name="connsiteX3" fmla="*/ 0 w 3934132"/>
              <a:gd name="connsiteY3" fmla="*/ 5533136 h 5533136"/>
              <a:gd name="connsiteX4" fmla="*/ 0 w 3934132"/>
              <a:gd name="connsiteY4" fmla="*/ 389636 h 5533136"/>
              <a:gd name="connsiteX0" fmla="*/ 813917 w 4748049"/>
              <a:gd name="connsiteY0" fmla="*/ 389636 h 5523089"/>
              <a:gd name="connsiteX1" fmla="*/ 4748049 w 4748049"/>
              <a:gd name="connsiteY1" fmla="*/ 0 h 5523089"/>
              <a:gd name="connsiteX2" fmla="*/ 1964655 w 4748049"/>
              <a:gd name="connsiteY2" fmla="*/ 5523088 h 5523089"/>
              <a:gd name="connsiteX3" fmla="*/ 0 w 4748049"/>
              <a:gd name="connsiteY3" fmla="*/ 2313518 h 5523089"/>
              <a:gd name="connsiteX4" fmla="*/ 813917 w 4748049"/>
              <a:gd name="connsiteY4" fmla="*/ 389636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60289 w 4808338"/>
              <a:gd name="connsiteY3" fmla="*/ 2313518 h 5523089"/>
              <a:gd name="connsiteX4" fmla="*/ 0 w 4808338"/>
              <a:gd name="connsiteY4" fmla="*/ 0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50015 w 4808338"/>
              <a:gd name="connsiteY3" fmla="*/ 2376421 h 5523089"/>
              <a:gd name="connsiteX4" fmla="*/ 0 w 4808338"/>
              <a:gd name="connsiteY4" fmla="*/ 0 h 5523089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23049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1357124"/>
              <a:gd name="connsiteY0" fmla="*/ 0 h 2376421"/>
              <a:gd name="connsiteX1" fmla="*/ 873336 w 1357124"/>
              <a:gd name="connsiteY1" fmla="*/ 524199 h 2376421"/>
              <a:gd name="connsiteX2" fmla="*/ 1357124 w 1357124"/>
              <a:gd name="connsiteY2" fmla="*/ 1685954 h 2376421"/>
              <a:gd name="connsiteX3" fmla="*/ 50015 w 1357124"/>
              <a:gd name="connsiteY3" fmla="*/ 2376421 h 2376421"/>
              <a:gd name="connsiteX4" fmla="*/ 0 w 1357124"/>
              <a:gd name="connsiteY4" fmla="*/ 0 h 2376421"/>
              <a:gd name="connsiteX0" fmla="*/ 0 w 1357124"/>
              <a:gd name="connsiteY0" fmla="*/ 41937 h 2418358"/>
              <a:gd name="connsiteX1" fmla="*/ 380177 w 1357124"/>
              <a:gd name="connsiteY1" fmla="*/ 0 h 2418358"/>
              <a:gd name="connsiteX2" fmla="*/ 1357124 w 1357124"/>
              <a:gd name="connsiteY2" fmla="*/ 1727891 h 2418358"/>
              <a:gd name="connsiteX3" fmla="*/ 50015 w 1357124"/>
              <a:gd name="connsiteY3" fmla="*/ 2418358 h 2418358"/>
              <a:gd name="connsiteX4" fmla="*/ 0 w 1357124"/>
              <a:gd name="connsiteY4" fmla="*/ 41937 h 2418358"/>
              <a:gd name="connsiteX0" fmla="*/ 0 w 637932"/>
              <a:gd name="connsiteY0" fmla="*/ 41937 h 2418358"/>
              <a:gd name="connsiteX1" fmla="*/ 380177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41937 h 2418358"/>
              <a:gd name="connsiteX1" fmla="*/ 431548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41937 h 2418358"/>
              <a:gd name="connsiteX1" fmla="*/ 493192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0 h 2439324"/>
              <a:gd name="connsiteX1" fmla="*/ 493192 w 637932"/>
              <a:gd name="connsiteY1" fmla="*/ 20966 h 2439324"/>
              <a:gd name="connsiteX2" fmla="*/ 637932 w 637932"/>
              <a:gd name="connsiteY2" fmla="*/ 2105313 h 2439324"/>
              <a:gd name="connsiteX3" fmla="*/ 50015 w 637932"/>
              <a:gd name="connsiteY3" fmla="*/ 2439324 h 2439324"/>
              <a:gd name="connsiteX4" fmla="*/ 0 w 637932"/>
              <a:gd name="connsiteY4" fmla="*/ 0 h 243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932" h="2439324">
                <a:moveTo>
                  <a:pt x="0" y="0"/>
                </a:moveTo>
                <a:lnTo>
                  <a:pt x="493192" y="20966"/>
                </a:lnTo>
                <a:lnTo>
                  <a:pt x="637932" y="2105313"/>
                </a:lnTo>
                <a:lnTo>
                  <a:pt x="50015" y="243932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58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150738" cy="5143500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738" h="5143500">
                <a:moveTo>
                  <a:pt x="0" y="0"/>
                </a:moveTo>
                <a:lnTo>
                  <a:pt x="437306" y="0"/>
                </a:lnTo>
                <a:lnTo>
                  <a:pt x="1150738" y="5133452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6"/>
          <p:cNvSpPr/>
          <p:nvPr userDrawn="1"/>
        </p:nvSpPr>
        <p:spPr>
          <a:xfrm>
            <a:off x="-46623" y="4566"/>
            <a:ext cx="4808338" cy="1164430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  <a:gd name="connsiteX0" fmla="*/ 0 w 3934132"/>
              <a:gd name="connsiteY0" fmla="*/ 389636 h 5533136"/>
              <a:gd name="connsiteX1" fmla="*/ 3934132 w 3934132"/>
              <a:gd name="connsiteY1" fmla="*/ 0 h 5533136"/>
              <a:gd name="connsiteX2" fmla="*/ 1150738 w 3934132"/>
              <a:gd name="connsiteY2" fmla="*/ 5523088 h 5533136"/>
              <a:gd name="connsiteX3" fmla="*/ 0 w 3934132"/>
              <a:gd name="connsiteY3" fmla="*/ 5533136 h 5533136"/>
              <a:gd name="connsiteX4" fmla="*/ 0 w 3934132"/>
              <a:gd name="connsiteY4" fmla="*/ 389636 h 5533136"/>
              <a:gd name="connsiteX0" fmla="*/ 813917 w 4748049"/>
              <a:gd name="connsiteY0" fmla="*/ 389636 h 5523089"/>
              <a:gd name="connsiteX1" fmla="*/ 4748049 w 4748049"/>
              <a:gd name="connsiteY1" fmla="*/ 0 h 5523089"/>
              <a:gd name="connsiteX2" fmla="*/ 1964655 w 4748049"/>
              <a:gd name="connsiteY2" fmla="*/ 5523088 h 5523089"/>
              <a:gd name="connsiteX3" fmla="*/ 0 w 4748049"/>
              <a:gd name="connsiteY3" fmla="*/ 2313518 h 5523089"/>
              <a:gd name="connsiteX4" fmla="*/ 813917 w 4748049"/>
              <a:gd name="connsiteY4" fmla="*/ 389636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60289 w 4808338"/>
              <a:gd name="connsiteY3" fmla="*/ 2313518 h 5523089"/>
              <a:gd name="connsiteX4" fmla="*/ 0 w 4808338"/>
              <a:gd name="connsiteY4" fmla="*/ 0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50015 w 4808338"/>
              <a:gd name="connsiteY3" fmla="*/ 2376421 h 5523089"/>
              <a:gd name="connsiteX4" fmla="*/ 0 w 4808338"/>
              <a:gd name="connsiteY4" fmla="*/ 0 h 5523089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23049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659293 w 4808338"/>
              <a:gd name="connsiteY2" fmla="*/ 2029718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659293 w 4808338"/>
              <a:gd name="connsiteY2" fmla="*/ 2029718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8338" h="2376421">
                <a:moveTo>
                  <a:pt x="0" y="0"/>
                </a:moveTo>
                <a:lnTo>
                  <a:pt x="4808338" y="0"/>
                </a:lnTo>
                <a:cubicBezTo>
                  <a:pt x="1985543" y="1003967"/>
                  <a:pt x="1184055" y="460996"/>
                  <a:pt x="659293" y="2029718"/>
                </a:cubicBezTo>
                <a:lnTo>
                  <a:pt x="50015" y="23764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6"/>
          <p:cNvSpPr/>
          <p:nvPr userDrawn="1"/>
        </p:nvSpPr>
        <p:spPr>
          <a:xfrm>
            <a:off x="-61629" y="1254"/>
            <a:ext cx="637932" cy="1195252"/>
          </a:xfrm>
          <a:custGeom>
            <a:avLst/>
            <a:gdLst>
              <a:gd name="connsiteX0" fmla="*/ 0 w 1763688"/>
              <a:gd name="connsiteY0" fmla="*/ 0 h 5143500"/>
              <a:gd name="connsiteX1" fmla="*/ 1763688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763688"/>
              <a:gd name="connsiteY0" fmla="*/ 0 h 5143500"/>
              <a:gd name="connsiteX1" fmla="*/ 437306 w 1763688"/>
              <a:gd name="connsiteY1" fmla="*/ 0 h 5143500"/>
              <a:gd name="connsiteX2" fmla="*/ 1763688 w 1763688"/>
              <a:gd name="connsiteY2" fmla="*/ 5143500 h 5143500"/>
              <a:gd name="connsiteX3" fmla="*/ 0 w 1763688"/>
              <a:gd name="connsiteY3" fmla="*/ 5143500 h 5143500"/>
              <a:gd name="connsiteX4" fmla="*/ 0 w 1763688"/>
              <a:gd name="connsiteY4" fmla="*/ 0 h 5143500"/>
              <a:gd name="connsiteX0" fmla="*/ 0 w 1150738"/>
              <a:gd name="connsiteY0" fmla="*/ 0 h 5143500"/>
              <a:gd name="connsiteX1" fmla="*/ 437306 w 1150738"/>
              <a:gd name="connsiteY1" fmla="*/ 0 h 5143500"/>
              <a:gd name="connsiteX2" fmla="*/ 1150738 w 1150738"/>
              <a:gd name="connsiteY2" fmla="*/ 5133452 h 5143500"/>
              <a:gd name="connsiteX3" fmla="*/ 0 w 1150738"/>
              <a:gd name="connsiteY3" fmla="*/ 5143500 h 5143500"/>
              <a:gd name="connsiteX4" fmla="*/ 0 w 1150738"/>
              <a:gd name="connsiteY4" fmla="*/ 0 h 5143500"/>
              <a:gd name="connsiteX0" fmla="*/ 0 w 3934132"/>
              <a:gd name="connsiteY0" fmla="*/ 389636 h 5533136"/>
              <a:gd name="connsiteX1" fmla="*/ 3934132 w 3934132"/>
              <a:gd name="connsiteY1" fmla="*/ 0 h 5533136"/>
              <a:gd name="connsiteX2" fmla="*/ 1150738 w 3934132"/>
              <a:gd name="connsiteY2" fmla="*/ 5523088 h 5533136"/>
              <a:gd name="connsiteX3" fmla="*/ 0 w 3934132"/>
              <a:gd name="connsiteY3" fmla="*/ 5533136 h 5533136"/>
              <a:gd name="connsiteX4" fmla="*/ 0 w 3934132"/>
              <a:gd name="connsiteY4" fmla="*/ 389636 h 5533136"/>
              <a:gd name="connsiteX0" fmla="*/ 813917 w 4748049"/>
              <a:gd name="connsiteY0" fmla="*/ 389636 h 5523089"/>
              <a:gd name="connsiteX1" fmla="*/ 4748049 w 4748049"/>
              <a:gd name="connsiteY1" fmla="*/ 0 h 5523089"/>
              <a:gd name="connsiteX2" fmla="*/ 1964655 w 4748049"/>
              <a:gd name="connsiteY2" fmla="*/ 5523088 h 5523089"/>
              <a:gd name="connsiteX3" fmla="*/ 0 w 4748049"/>
              <a:gd name="connsiteY3" fmla="*/ 2313518 h 5523089"/>
              <a:gd name="connsiteX4" fmla="*/ 813917 w 4748049"/>
              <a:gd name="connsiteY4" fmla="*/ 389636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60289 w 4808338"/>
              <a:gd name="connsiteY3" fmla="*/ 2313518 h 5523089"/>
              <a:gd name="connsiteX4" fmla="*/ 0 w 4808338"/>
              <a:gd name="connsiteY4" fmla="*/ 0 h 5523089"/>
              <a:gd name="connsiteX0" fmla="*/ 0 w 4808338"/>
              <a:gd name="connsiteY0" fmla="*/ 0 h 5523089"/>
              <a:gd name="connsiteX1" fmla="*/ 4808338 w 4808338"/>
              <a:gd name="connsiteY1" fmla="*/ 0 h 5523089"/>
              <a:gd name="connsiteX2" fmla="*/ 2024944 w 4808338"/>
              <a:gd name="connsiteY2" fmla="*/ 5523088 h 5523089"/>
              <a:gd name="connsiteX3" fmla="*/ 50015 w 4808338"/>
              <a:gd name="connsiteY3" fmla="*/ 2376421 h 5523089"/>
              <a:gd name="connsiteX4" fmla="*/ 0 w 4808338"/>
              <a:gd name="connsiteY4" fmla="*/ 0 h 5523089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23049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4808338"/>
              <a:gd name="connsiteY0" fmla="*/ 0 h 2376421"/>
              <a:gd name="connsiteX1" fmla="*/ 4808338 w 4808338"/>
              <a:gd name="connsiteY1" fmla="*/ 0 h 2376421"/>
              <a:gd name="connsiteX2" fmla="*/ 1357124 w 4808338"/>
              <a:gd name="connsiteY2" fmla="*/ 1685954 h 2376421"/>
              <a:gd name="connsiteX3" fmla="*/ 50015 w 4808338"/>
              <a:gd name="connsiteY3" fmla="*/ 2376421 h 2376421"/>
              <a:gd name="connsiteX4" fmla="*/ 0 w 4808338"/>
              <a:gd name="connsiteY4" fmla="*/ 0 h 2376421"/>
              <a:gd name="connsiteX0" fmla="*/ 0 w 1357124"/>
              <a:gd name="connsiteY0" fmla="*/ 0 h 2376421"/>
              <a:gd name="connsiteX1" fmla="*/ 873336 w 1357124"/>
              <a:gd name="connsiteY1" fmla="*/ 524199 h 2376421"/>
              <a:gd name="connsiteX2" fmla="*/ 1357124 w 1357124"/>
              <a:gd name="connsiteY2" fmla="*/ 1685954 h 2376421"/>
              <a:gd name="connsiteX3" fmla="*/ 50015 w 1357124"/>
              <a:gd name="connsiteY3" fmla="*/ 2376421 h 2376421"/>
              <a:gd name="connsiteX4" fmla="*/ 0 w 1357124"/>
              <a:gd name="connsiteY4" fmla="*/ 0 h 2376421"/>
              <a:gd name="connsiteX0" fmla="*/ 0 w 1357124"/>
              <a:gd name="connsiteY0" fmla="*/ 41937 h 2418358"/>
              <a:gd name="connsiteX1" fmla="*/ 380177 w 1357124"/>
              <a:gd name="connsiteY1" fmla="*/ 0 h 2418358"/>
              <a:gd name="connsiteX2" fmla="*/ 1357124 w 1357124"/>
              <a:gd name="connsiteY2" fmla="*/ 1727891 h 2418358"/>
              <a:gd name="connsiteX3" fmla="*/ 50015 w 1357124"/>
              <a:gd name="connsiteY3" fmla="*/ 2418358 h 2418358"/>
              <a:gd name="connsiteX4" fmla="*/ 0 w 1357124"/>
              <a:gd name="connsiteY4" fmla="*/ 41937 h 2418358"/>
              <a:gd name="connsiteX0" fmla="*/ 0 w 637932"/>
              <a:gd name="connsiteY0" fmla="*/ 41937 h 2418358"/>
              <a:gd name="connsiteX1" fmla="*/ 380177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41937 h 2418358"/>
              <a:gd name="connsiteX1" fmla="*/ 431548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41937 h 2418358"/>
              <a:gd name="connsiteX1" fmla="*/ 493192 w 637932"/>
              <a:gd name="connsiteY1" fmla="*/ 0 h 2418358"/>
              <a:gd name="connsiteX2" fmla="*/ 637932 w 637932"/>
              <a:gd name="connsiteY2" fmla="*/ 2084347 h 2418358"/>
              <a:gd name="connsiteX3" fmla="*/ 50015 w 637932"/>
              <a:gd name="connsiteY3" fmla="*/ 2418358 h 2418358"/>
              <a:gd name="connsiteX4" fmla="*/ 0 w 637932"/>
              <a:gd name="connsiteY4" fmla="*/ 41937 h 2418358"/>
              <a:gd name="connsiteX0" fmla="*/ 0 w 637932"/>
              <a:gd name="connsiteY0" fmla="*/ 0 h 2439324"/>
              <a:gd name="connsiteX1" fmla="*/ 493192 w 637932"/>
              <a:gd name="connsiteY1" fmla="*/ 20966 h 2439324"/>
              <a:gd name="connsiteX2" fmla="*/ 637932 w 637932"/>
              <a:gd name="connsiteY2" fmla="*/ 2105313 h 2439324"/>
              <a:gd name="connsiteX3" fmla="*/ 50015 w 637932"/>
              <a:gd name="connsiteY3" fmla="*/ 2439324 h 2439324"/>
              <a:gd name="connsiteX4" fmla="*/ 0 w 637932"/>
              <a:gd name="connsiteY4" fmla="*/ 0 h 243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932" h="2439324">
                <a:moveTo>
                  <a:pt x="0" y="0"/>
                </a:moveTo>
                <a:lnTo>
                  <a:pt x="493192" y="20966"/>
                </a:lnTo>
                <a:lnTo>
                  <a:pt x="637932" y="2105313"/>
                </a:lnTo>
                <a:lnTo>
                  <a:pt x="50015" y="243932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58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bg>
      <p:bgPr>
        <a:gradFill>
          <a:gsLst>
            <a:gs pos="0">
              <a:srgbClr val="5E9EFF">
                <a:lumMod val="84000"/>
                <a:lumOff val="16000"/>
              </a:srgbClr>
            </a:gs>
            <a:gs pos="12000">
              <a:srgbClr val="85C2FF">
                <a:lumMod val="0"/>
                <a:lumOff val="100000"/>
              </a:srgbClr>
            </a:gs>
            <a:gs pos="92000">
              <a:srgbClr val="C4D6EB"/>
            </a:gs>
            <a:gs pos="100000">
              <a:srgbClr val="FFEBFA">
                <a:lumMod val="88000"/>
                <a:alpha val="41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6"/>
          <p:cNvSpPr/>
          <p:nvPr userDrawn="1"/>
        </p:nvSpPr>
        <p:spPr>
          <a:xfrm>
            <a:off x="-24832" y="0"/>
            <a:ext cx="4198423" cy="5183691"/>
          </a:xfrm>
          <a:custGeom>
            <a:avLst/>
            <a:gdLst>
              <a:gd name="connsiteX0" fmla="*/ 0 w 2699792"/>
              <a:gd name="connsiteY0" fmla="*/ 0 h 5143500"/>
              <a:gd name="connsiteX1" fmla="*/ 2699792 w 2699792"/>
              <a:gd name="connsiteY1" fmla="*/ 0 h 5143500"/>
              <a:gd name="connsiteX2" fmla="*/ 2699792 w 2699792"/>
              <a:gd name="connsiteY2" fmla="*/ 5143500 h 5143500"/>
              <a:gd name="connsiteX3" fmla="*/ 0 w 2699792"/>
              <a:gd name="connsiteY3" fmla="*/ 5143500 h 5143500"/>
              <a:gd name="connsiteX4" fmla="*/ 0 w 2699792"/>
              <a:gd name="connsiteY4" fmla="*/ 0 h 5143500"/>
              <a:gd name="connsiteX0" fmla="*/ 0 w 2699792"/>
              <a:gd name="connsiteY0" fmla="*/ 0 h 5153548"/>
              <a:gd name="connsiteX1" fmla="*/ 2699792 w 2699792"/>
              <a:gd name="connsiteY1" fmla="*/ 0 h 5153548"/>
              <a:gd name="connsiteX2" fmla="*/ 539397 w 2699792"/>
              <a:gd name="connsiteY2" fmla="*/ 5153548 h 5153548"/>
              <a:gd name="connsiteX3" fmla="*/ 0 w 2699792"/>
              <a:gd name="connsiteY3" fmla="*/ 5143500 h 5153548"/>
              <a:gd name="connsiteX4" fmla="*/ 0 w 2699792"/>
              <a:gd name="connsiteY4" fmla="*/ 0 h 5153548"/>
              <a:gd name="connsiteX0" fmla="*/ 0 w 3955836"/>
              <a:gd name="connsiteY0" fmla="*/ 0 h 5153548"/>
              <a:gd name="connsiteX1" fmla="*/ 3955836 w 3955836"/>
              <a:gd name="connsiteY1" fmla="*/ 10048 h 5153548"/>
              <a:gd name="connsiteX2" fmla="*/ 539397 w 3955836"/>
              <a:gd name="connsiteY2" fmla="*/ 5153548 h 5153548"/>
              <a:gd name="connsiteX3" fmla="*/ 0 w 3955836"/>
              <a:gd name="connsiteY3" fmla="*/ 5143500 h 5153548"/>
              <a:gd name="connsiteX4" fmla="*/ 0 w 3955836"/>
              <a:gd name="connsiteY4" fmla="*/ 0 h 5153548"/>
              <a:gd name="connsiteX0" fmla="*/ 0 w 3996030"/>
              <a:gd name="connsiteY0" fmla="*/ 10049 h 5163597"/>
              <a:gd name="connsiteX1" fmla="*/ 3996030 w 3996030"/>
              <a:gd name="connsiteY1" fmla="*/ 0 h 5163597"/>
              <a:gd name="connsiteX2" fmla="*/ 539397 w 3996030"/>
              <a:gd name="connsiteY2" fmla="*/ 5163597 h 5163597"/>
              <a:gd name="connsiteX3" fmla="*/ 0 w 3996030"/>
              <a:gd name="connsiteY3" fmla="*/ 5153549 h 5163597"/>
              <a:gd name="connsiteX4" fmla="*/ 0 w 3996030"/>
              <a:gd name="connsiteY4" fmla="*/ 10049 h 5163597"/>
              <a:gd name="connsiteX0" fmla="*/ 0 w 10011849"/>
              <a:gd name="connsiteY0" fmla="*/ 10049 h 5153549"/>
              <a:gd name="connsiteX1" fmla="*/ 3996030 w 10011849"/>
              <a:gd name="connsiteY1" fmla="*/ 0 h 5153549"/>
              <a:gd name="connsiteX2" fmla="*/ 10011849 w 10011849"/>
              <a:gd name="connsiteY2" fmla="*/ 5153528 h 5153549"/>
              <a:gd name="connsiteX3" fmla="*/ 0 w 10011849"/>
              <a:gd name="connsiteY3" fmla="*/ 5153549 h 5153549"/>
              <a:gd name="connsiteX4" fmla="*/ 0 w 10011849"/>
              <a:gd name="connsiteY4" fmla="*/ 10049 h 5153549"/>
              <a:gd name="connsiteX0" fmla="*/ 0 w 10011849"/>
              <a:gd name="connsiteY0" fmla="*/ 10049 h 5153549"/>
              <a:gd name="connsiteX1" fmla="*/ 4752313 w 10011849"/>
              <a:gd name="connsiteY1" fmla="*/ 0 h 5153549"/>
              <a:gd name="connsiteX2" fmla="*/ 10011849 w 10011849"/>
              <a:gd name="connsiteY2" fmla="*/ 5153528 h 5153549"/>
              <a:gd name="connsiteX3" fmla="*/ 0 w 10011849"/>
              <a:gd name="connsiteY3" fmla="*/ 5153549 h 5153549"/>
              <a:gd name="connsiteX4" fmla="*/ 0 w 10011849"/>
              <a:gd name="connsiteY4" fmla="*/ 10049 h 5153549"/>
              <a:gd name="connsiteX0" fmla="*/ 46722 w 4799036"/>
              <a:gd name="connsiteY0" fmla="*/ 10049 h 5193799"/>
              <a:gd name="connsiteX1" fmla="*/ 4799035 w 4799036"/>
              <a:gd name="connsiteY1" fmla="*/ 0 h 5193799"/>
              <a:gd name="connsiteX2" fmla="*/ 0 w 4799036"/>
              <a:gd name="connsiteY2" fmla="*/ 5193799 h 5193799"/>
              <a:gd name="connsiteX3" fmla="*/ 46722 w 4799036"/>
              <a:gd name="connsiteY3" fmla="*/ 5153549 h 5193799"/>
              <a:gd name="connsiteX4" fmla="*/ 46722 w 4799036"/>
              <a:gd name="connsiteY4" fmla="*/ 10049 h 5193799"/>
              <a:gd name="connsiteX0" fmla="*/ 46722 w 7899799"/>
              <a:gd name="connsiteY0" fmla="*/ 10049 h 5193799"/>
              <a:gd name="connsiteX1" fmla="*/ 7899799 w 7899799"/>
              <a:gd name="connsiteY1" fmla="*/ 0 h 5193799"/>
              <a:gd name="connsiteX2" fmla="*/ 0 w 7899799"/>
              <a:gd name="connsiteY2" fmla="*/ 5193799 h 5193799"/>
              <a:gd name="connsiteX3" fmla="*/ 46722 w 7899799"/>
              <a:gd name="connsiteY3" fmla="*/ 5153549 h 5193799"/>
              <a:gd name="connsiteX4" fmla="*/ 46722 w 7899799"/>
              <a:gd name="connsiteY4" fmla="*/ 10049 h 519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99799" h="5193799">
                <a:moveTo>
                  <a:pt x="46722" y="10049"/>
                </a:moveTo>
                <a:lnTo>
                  <a:pt x="7899799" y="0"/>
                </a:lnTo>
                <a:lnTo>
                  <a:pt x="0" y="5193799"/>
                </a:lnTo>
                <a:lnTo>
                  <a:pt x="46722" y="5153549"/>
                </a:lnTo>
                <a:lnTo>
                  <a:pt x="46722" y="10049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539552" y="1215316"/>
            <a:ext cx="4802925" cy="3948280"/>
          </a:xfrm>
          <a:custGeom>
            <a:avLst/>
            <a:gdLst>
              <a:gd name="connsiteX0" fmla="*/ 0 w 2592288"/>
              <a:gd name="connsiteY0" fmla="*/ 3867894 h 3867894"/>
              <a:gd name="connsiteX1" fmla="*/ 1296144 w 2592288"/>
              <a:gd name="connsiteY1" fmla="*/ 0 h 3867894"/>
              <a:gd name="connsiteX2" fmla="*/ 2592288 w 2592288"/>
              <a:gd name="connsiteY2" fmla="*/ 3867894 h 3867894"/>
              <a:gd name="connsiteX3" fmla="*/ 0 w 2592288"/>
              <a:gd name="connsiteY3" fmla="*/ 3867894 h 3867894"/>
              <a:gd name="connsiteX0" fmla="*/ 0 w 2662720"/>
              <a:gd name="connsiteY0" fmla="*/ 3938233 h 3938233"/>
              <a:gd name="connsiteX1" fmla="*/ 2662720 w 2662720"/>
              <a:gd name="connsiteY1" fmla="*/ 0 h 3938233"/>
              <a:gd name="connsiteX2" fmla="*/ 2592288 w 2662720"/>
              <a:gd name="connsiteY2" fmla="*/ 3938233 h 3938233"/>
              <a:gd name="connsiteX3" fmla="*/ 0 w 2662720"/>
              <a:gd name="connsiteY3" fmla="*/ 3938233 h 3938233"/>
              <a:gd name="connsiteX0" fmla="*/ 0 w 4802925"/>
              <a:gd name="connsiteY0" fmla="*/ 3938233 h 3958329"/>
              <a:gd name="connsiteX1" fmla="*/ 2662720 w 4802925"/>
              <a:gd name="connsiteY1" fmla="*/ 0 h 3958329"/>
              <a:gd name="connsiteX2" fmla="*/ 4802925 w 4802925"/>
              <a:gd name="connsiteY2" fmla="*/ 3958329 h 3958329"/>
              <a:gd name="connsiteX3" fmla="*/ 0 w 4802925"/>
              <a:gd name="connsiteY3" fmla="*/ 3938233 h 3958329"/>
              <a:gd name="connsiteX0" fmla="*/ 0 w 4802925"/>
              <a:gd name="connsiteY0" fmla="*/ 3918136 h 3938232"/>
              <a:gd name="connsiteX1" fmla="*/ 2632575 w 4802925"/>
              <a:gd name="connsiteY1" fmla="*/ 0 h 3938232"/>
              <a:gd name="connsiteX2" fmla="*/ 4802925 w 4802925"/>
              <a:gd name="connsiteY2" fmla="*/ 3938232 h 3938232"/>
              <a:gd name="connsiteX3" fmla="*/ 0 w 4802925"/>
              <a:gd name="connsiteY3" fmla="*/ 3918136 h 3938232"/>
              <a:gd name="connsiteX0" fmla="*/ 0 w 4802925"/>
              <a:gd name="connsiteY0" fmla="*/ 3928184 h 3948280"/>
              <a:gd name="connsiteX1" fmla="*/ 2612478 w 4802925"/>
              <a:gd name="connsiteY1" fmla="*/ 0 h 3948280"/>
              <a:gd name="connsiteX2" fmla="*/ 4802925 w 4802925"/>
              <a:gd name="connsiteY2" fmla="*/ 3948280 h 3948280"/>
              <a:gd name="connsiteX3" fmla="*/ 0 w 4802925"/>
              <a:gd name="connsiteY3" fmla="*/ 3928184 h 394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02925" h="3948280">
                <a:moveTo>
                  <a:pt x="0" y="3928184"/>
                </a:moveTo>
                <a:lnTo>
                  <a:pt x="2612478" y="0"/>
                </a:lnTo>
                <a:lnTo>
                  <a:pt x="4802925" y="3948280"/>
                </a:lnTo>
                <a:lnTo>
                  <a:pt x="0" y="392818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0" y="1228704"/>
            <a:ext cx="3169529" cy="3924845"/>
          </a:xfrm>
          <a:custGeom>
            <a:avLst/>
            <a:gdLst>
              <a:gd name="connsiteX0" fmla="*/ 0 w 1475656"/>
              <a:gd name="connsiteY0" fmla="*/ 3723878 h 3723878"/>
              <a:gd name="connsiteX1" fmla="*/ 737828 w 1475656"/>
              <a:gd name="connsiteY1" fmla="*/ 0 h 3723878"/>
              <a:gd name="connsiteX2" fmla="*/ 1475656 w 1475656"/>
              <a:gd name="connsiteY2" fmla="*/ 3723878 h 3723878"/>
              <a:gd name="connsiteX3" fmla="*/ 0 w 1475656"/>
              <a:gd name="connsiteY3" fmla="*/ 3723878 h 3723878"/>
              <a:gd name="connsiteX0" fmla="*/ 0 w 737828"/>
              <a:gd name="connsiteY0" fmla="*/ 3723878 h 3754023"/>
              <a:gd name="connsiteX1" fmla="*/ 737828 w 737828"/>
              <a:gd name="connsiteY1" fmla="*/ 0 h 3754023"/>
              <a:gd name="connsiteX2" fmla="*/ 390434 w 737828"/>
              <a:gd name="connsiteY2" fmla="*/ 3754023 h 3754023"/>
              <a:gd name="connsiteX3" fmla="*/ 0 w 737828"/>
              <a:gd name="connsiteY3" fmla="*/ 3723878 h 3754023"/>
              <a:gd name="connsiteX0" fmla="*/ 0 w 737828"/>
              <a:gd name="connsiteY0" fmla="*/ 3723878 h 3733927"/>
              <a:gd name="connsiteX1" fmla="*/ 737828 w 737828"/>
              <a:gd name="connsiteY1" fmla="*/ 0 h 3733927"/>
              <a:gd name="connsiteX2" fmla="*/ 541159 w 737828"/>
              <a:gd name="connsiteY2" fmla="*/ 3733927 h 3733927"/>
              <a:gd name="connsiteX3" fmla="*/ 0 w 737828"/>
              <a:gd name="connsiteY3" fmla="*/ 3723878 h 3733927"/>
              <a:gd name="connsiteX0" fmla="*/ 0 w 3179577"/>
              <a:gd name="connsiteY0" fmla="*/ 3934893 h 3944942"/>
              <a:gd name="connsiteX1" fmla="*/ 3179577 w 3179577"/>
              <a:gd name="connsiteY1" fmla="*/ 0 h 3944942"/>
              <a:gd name="connsiteX2" fmla="*/ 541159 w 3179577"/>
              <a:gd name="connsiteY2" fmla="*/ 3944942 h 3944942"/>
              <a:gd name="connsiteX3" fmla="*/ 0 w 3179577"/>
              <a:gd name="connsiteY3" fmla="*/ 3934893 h 3944942"/>
              <a:gd name="connsiteX0" fmla="*/ 0 w 3169529"/>
              <a:gd name="connsiteY0" fmla="*/ 3914796 h 3924845"/>
              <a:gd name="connsiteX1" fmla="*/ 3169529 w 3169529"/>
              <a:gd name="connsiteY1" fmla="*/ 0 h 3924845"/>
              <a:gd name="connsiteX2" fmla="*/ 541159 w 3169529"/>
              <a:gd name="connsiteY2" fmla="*/ 3924845 h 3924845"/>
              <a:gd name="connsiteX3" fmla="*/ 0 w 3169529"/>
              <a:gd name="connsiteY3" fmla="*/ 3914796 h 392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9529" h="3924845">
                <a:moveTo>
                  <a:pt x="0" y="3914796"/>
                </a:moveTo>
                <a:lnTo>
                  <a:pt x="3169529" y="0"/>
                </a:lnTo>
                <a:lnTo>
                  <a:pt x="541159" y="3924845"/>
                </a:lnTo>
                <a:lnTo>
                  <a:pt x="0" y="391479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43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290639" y="-1290638"/>
            <a:ext cx="51435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182078"/>
            <a:ext cx="5212080" cy="817070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3" y="1964184"/>
            <a:ext cx="3807779" cy="24935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1690039"/>
            <a:ext cx="5794760" cy="467486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6" y="0"/>
            <a:ext cx="7115175" cy="51435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3786187"/>
            <a:ext cx="3571875" cy="13573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288126"/>
            <a:ext cx="5486400" cy="650583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80" y="1635397"/>
            <a:ext cx="6096545" cy="55549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3787975"/>
            <a:ext cx="3574257" cy="1355526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3788469"/>
            <a:ext cx="9146380" cy="135503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74320"/>
            <a:ext cx="7520940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5471"/>
            <a:ext cx="7520940" cy="2684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4402836"/>
            <a:ext cx="2176272" cy="150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4713842"/>
            <a:ext cx="472440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4628117"/>
            <a:ext cx="502920" cy="37719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  <p:sldLayoutId id="2147483710" r:id="rId32"/>
    <p:sldLayoutId id="2147483711" r:id="rId33"/>
    <p:sldLayoutId id="2147483712" r:id="rId34"/>
    <p:sldLayoutId id="2147483713" r:id="rId3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w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987824" y="3003798"/>
            <a:ext cx="612068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5400" b="0" dirty="0" smtClean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第二讲： </a:t>
            </a:r>
            <a:endParaRPr lang="en-US" altLang="zh-CN" sz="5400" b="0" dirty="0" smtClean="0">
              <a:solidFill>
                <a:schemeClr val="bg1"/>
              </a:solidFill>
              <a:latin typeface="华文琥珀" pitchFamily="2" charset="-122"/>
              <a:ea typeface="华文琥珀" pitchFamily="2" charset="-122"/>
            </a:endParaRPr>
          </a:p>
          <a:p>
            <a:pPr algn="l"/>
            <a:r>
              <a:rPr lang="zh-CN" altLang="en-US" sz="5400" b="0" dirty="0" smtClean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               关系数据库</a:t>
            </a:r>
            <a:endParaRPr lang="zh-CN" altLang="en-US" sz="5400" b="0" dirty="0">
              <a:solidFill>
                <a:schemeClr val="bg1"/>
              </a:solidFill>
              <a:latin typeface="华文琥珀" pitchFamily="2" charset="-122"/>
              <a:ea typeface="华文琥珀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9632" y="195486"/>
            <a:ext cx="2088232" cy="504056"/>
          </a:xfrm>
        </p:spPr>
        <p:txBody>
          <a:bodyPr/>
          <a:lstStyle/>
          <a:p>
            <a:pPr algn="l" eaLnBrk="1" hangingPunct="1"/>
            <a:r>
              <a:rPr lang="zh-CN" altLang="en-US" sz="3600" b="1" dirty="0" smtClean="0">
                <a:latin typeface="+mn-ea"/>
                <a:ea typeface="+mn-ea"/>
              </a:rPr>
              <a:t>关 系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843558"/>
            <a:ext cx="8100392" cy="4299942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基数（Cardinal number）</a:t>
            </a:r>
          </a:p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若</a:t>
            </a:r>
            <a:r>
              <a:rPr lang="zh-CN" altLang="en-US" sz="2400" b="1" i="1" dirty="0" smtClean="0">
                <a:latin typeface="幼圆" pitchFamily="49" charset="-122"/>
                <a:ea typeface="幼圆" pitchFamily="49" charset="-122"/>
              </a:rPr>
              <a:t>D</a:t>
            </a:r>
            <a:r>
              <a:rPr lang="zh-CN" altLang="en-US" sz="2400" b="1" i="1" baseline="-25000" dirty="0" smtClean="0">
                <a:latin typeface="幼圆" pitchFamily="49" charset="-122"/>
                <a:ea typeface="幼圆" pitchFamily="49" charset="-122"/>
              </a:rPr>
              <a:t>i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（</a:t>
            </a:r>
            <a:r>
              <a:rPr lang="zh-CN" altLang="en-US" sz="2400" b="1" i="1" dirty="0" smtClean="0">
                <a:latin typeface="幼圆" pitchFamily="49" charset="-122"/>
                <a:ea typeface="幼圆" pitchFamily="49" charset="-122"/>
              </a:rPr>
              <a:t>i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＝1，2，…，</a:t>
            </a:r>
            <a:r>
              <a:rPr lang="zh-CN" altLang="en-US" sz="2400" b="1" i="1" dirty="0" smtClean="0">
                <a:latin typeface="幼圆" pitchFamily="49" charset="-122"/>
                <a:ea typeface="幼圆" pitchFamily="49" charset="-122"/>
              </a:rPr>
              <a:t>n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）为有限集，其基数为</a:t>
            </a:r>
            <a:r>
              <a:rPr lang="zh-CN" altLang="en-US" sz="2400" b="1" i="1" dirty="0" smtClean="0">
                <a:latin typeface="幼圆" pitchFamily="49" charset="-122"/>
                <a:ea typeface="幼圆" pitchFamily="49" charset="-122"/>
              </a:rPr>
              <a:t>m</a:t>
            </a:r>
            <a:r>
              <a:rPr lang="zh-CN" altLang="en-US" sz="2400" b="1" i="1" baseline="-25000" dirty="0" smtClean="0">
                <a:latin typeface="幼圆" pitchFamily="49" charset="-122"/>
                <a:ea typeface="幼圆" pitchFamily="49" charset="-122"/>
              </a:rPr>
              <a:t>i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（</a:t>
            </a:r>
            <a:r>
              <a:rPr lang="zh-CN" altLang="en-US" sz="2400" b="1" i="1" dirty="0" smtClean="0">
                <a:latin typeface="幼圆" pitchFamily="49" charset="-122"/>
                <a:ea typeface="幼圆" pitchFamily="49" charset="-122"/>
              </a:rPr>
              <a:t>i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＝1，2，…，</a:t>
            </a:r>
            <a:r>
              <a:rPr lang="zh-CN" altLang="en-US" sz="2400" b="1" i="1" dirty="0" smtClean="0">
                <a:latin typeface="幼圆" pitchFamily="49" charset="-122"/>
                <a:ea typeface="幼圆" pitchFamily="49" charset="-122"/>
              </a:rPr>
              <a:t>n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），则</a:t>
            </a:r>
            <a:r>
              <a:rPr lang="zh-CN" altLang="en-US" sz="2400" b="1" i="1" dirty="0" smtClean="0">
                <a:latin typeface="幼圆" pitchFamily="49" charset="-122"/>
                <a:ea typeface="幼圆" pitchFamily="49" charset="-122"/>
              </a:rPr>
              <a:t>D</a:t>
            </a:r>
            <a:r>
              <a:rPr lang="zh-CN" altLang="en-US" sz="2400" b="1" baseline="-25000" dirty="0" smtClean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×</a:t>
            </a:r>
            <a:r>
              <a:rPr lang="zh-CN" altLang="en-US" sz="2400" b="1" i="1" dirty="0" smtClean="0">
                <a:latin typeface="幼圆" pitchFamily="49" charset="-122"/>
                <a:ea typeface="幼圆" pitchFamily="49" charset="-122"/>
              </a:rPr>
              <a:t>D</a:t>
            </a:r>
            <a:r>
              <a:rPr lang="zh-CN" altLang="en-US" sz="2400" b="1" baseline="-25000" dirty="0" smtClean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×…×</a:t>
            </a:r>
            <a:r>
              <a:rPr lang="zh-CN" altLang="en-US" sz="2400" b="1" i="1" dirty="0" smtClean="0">
                <a:latin typeface="幼圆" pitchFamily="49" charset="-122"/>
                <a:ea typeface="幼圆" pitchFamily="49" charset="-122"/>
              </a:rPr>
              <a:t>D</a:t>
            </a:r>
            <a:r>
              <a:rPr lang="zh-CN" altLang="en-US" sz="2400" b="1" i="1" baseline="-25000" dirty="0" smtClean="0">
                <a:latin typeface="幼圆" pitchFamily="49" charset="-122"/>
                <a:ea typeface="幼圆" pitchFamily="49" charset="-122"/>
              </a:rPr>
              <a:t>n 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的基数 </a:t>
            </a:r>
            <a:r>
              <a:rPr lang="zh-CN" altLang="en-US" sz="2400" b="1" i="1" dirty="0" smtClean="0">
                <a:latin typeface="幼圆" pitchFamily="49" charset="-122"/>
                <a:ea typeface="幼圆" pitchFamily="49" charset="-122"/>
              </a:rPr>
              <a:t>M 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为：</a:t>
            </a:r>
          </a:p>
          <a:p>
            <a:pPr marL="0" lvl="1" indent="0" algn="just" eaLnBrk="1" hangingPunct="1">
              <a:lnSpc>
                <a:spcPct val="140000"/>
              </a:lnSpc>
              <a:buNone/>
            </a:pPr>
            <a:endParaRPr lang="zh-CN" altLang="en-US" sz="2400" b="1" dirty="0" smtClean="0">
              <a:latin typeface="幼圆" pitchFamily="49" charset="-122"/>
              <a:ea typeface="幼圆" pitchFamily="49" charset="-122"/>
            </a:endParaRPr>
          </a:p>
          <a:p>
            <a:pPr algn="just" eaLnBrk="1" hangingPunct="1">
              <a:lnSpc>
                <a:spcPct val="14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笛卡尔积的表示方法</a:t>
            </a:r>
          </a:p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笛卡尔积可表示为一个二维表</a:t>
            </a:r>
          </a:p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表中的每行对应一个元组，表中的每列对应一个域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705144"/>
              </p:ext>
            </p:extLst>
          </p:nvPr>
        </p:nvGraphicFramePr>
        <p:xfrm>
          <a:off x="3707904" y="2442393"/>
          <a:ext cx="1909762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r:id="rId3" imgW="16154400" imgH="8229600" progId="Equation.3">
                  <p:embed/>
                </p:oleObj>
              </mc:Choice>
              <mc:Fallback>
                <p:oleObj r:id="rId3" imgW="16154400" imgH="8229600" progId="Equation.3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3707904" y="2442393"/>
                        <a:ext cx="1909762" cy="6334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843558"/>
            <a:ext cx="8100392" cy="4299942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+mj-ea"/>
                <a:ea typeface="+mj-ea"/>
              </a:rPr>
              <a:t>1</a:t>
            </a:r>
            <a:r>
              <a:rPr lang="zh-CN" altLang="en-US" sz="2800" b="1" dirty="0" smtClean="0">
                <a:latin typeface="+mj-ea"/>
                <a:ea typeface="+mj-ea"/>
              </a:rPr>
              <a:t>）关系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i="1" dirty="0" smtClean="0">
                <a:latin typeface="幼圆" pitchFamily="49" charset="-122"/>
                <a:ea typeface="幼圆" pitchFamily="49" charset="-122"/>
              </a:rPr>
              <a:t>D</a:t>
            </a:r>
            <a:r>
              <a:rPr lang="zh-CN" altLang="en-US" sz="2800" b="1" baseline="-25000" dirty="0" smtClean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×</a:t>
            </a:r>
            <a:r>
              <a:rPr lang="zh-CN" altLang="en-US" sz="2800" b="1" i="1" dirty="0" smtClean="0">
                <a:latin typeface="幼圆" pitchFamily="49" charset="-122"/>
                <a:ea typeface="幼圆" pitchFamily="49" charset="-122"/>
              </a:rPr>
              <a:t>D</a:t>
            </a:r>
            <a:r>
              <a:rPr lang="zh-CN" altLang="en-US" sz="2800" b="1" baseline="-25000" dirty="0" smtClean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×…×</a:t>
            </a:r>
            <a:r>
              <a:rPr lang="zh-CN" altLang="en-US" sz="2800" b="1" i="1" dirty="0" smtClean="0">
                <a:latin typeface="幼圆" pitchFamily="49" charset="-122"/>
                <a:ea typeface="幼圆" pitchFamily="49" charset="-122"/>
              </a:rPr>
              <a:t>D</a:t>
            </a:r>
            <a:r>
              <a:rPr lang="zh-CN" altLang="en-US" sz="2800" b="1" i="1" baseline="-25000" dirty="0" smtClean="0">
                <a:latin typeface="幼圆" pitchFamily="49" charset="-122"/>
                <a:ea typeface="幼圆" pitchFamily="49" charset="-122"/>
              </a:rPr>
              <a:t>n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的</a:t>
            </a:r>
            <a:r>
              <a:rPr lang="zh-CN" altLang="en-US" sz="2800" b="1" u="sng" dirty="0" smtClean="0">
                <a:latin typeface="幼圆" pitchFamily="49" charset="-122"/>
                <a:ea typeface="幼圆" pitchFamily="49" charset="-122"/>
              </a:rPr>
              <a:t>子集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叫作在域</a:t>
            </a:r>
            <a:r>
              <a:rPr lang="zh-CN" altLang="en-US" sz="2800" b="1" i="1" dirty="0" smtClean="0">
                <a:latin typeface="幼圆" pitchFamily="49" charset="-122"/>
                <a:ea typeface="幼圆" pitchFamily="49" charset="-122"/>
              </a:rPr>
              <a:t>D</a:t>
            </a:r>
            <a:r>
              <a:rPr lang="zh-CN" altLang="en-US" sz="2800" b="1" baseline="-25000" dirty="0" smtClean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，</a:t>
            </a:r>
            <a:r>
              <a:rPr lang="zh-CN" altLang="en-US" sz="2800" b="1" i="1" dirty="0" smtClean="0">
                <a:latin typeface="幼圆" pitchFamily="49" charset="-122"/>
                <a:ea typeface="幼圆" pitchFamily="49" charset="-122"/>
              </a:rPr>
              <a:t>D</a:t>
            </a:r>
            <a:r>
              <a:rPr lang="zh-CN" altLang="en-US" sz="2800" b="1" baseline="-25000" dirty="0" smtClean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，…，</a:t>
            </a:r>
            <a:r>
              <a:rPr lang="zh-CN" altLang="en-US" sz="2800" b="1" i="1" dirty="0" smtClean="0">
                <a:latin typeface="幼圆" pitchFamily="49" charset="-122"/>
                <a:ea typeface="幼圆" pitchFamily="49" charset="-122"/>
              </a:rPr>
              <a:t>D</a:t>
            </a:r>
            <a:r>
              <a:rPr lang="zh-CN" altLang="en-US" sz="2800" b="1" i="1" baseline="-25000" dirty="0" smtClean="0">
                <a:latin typeface="幼圆" pitchFamily="49" charset="-122"/>
                <a:ea typeface="幼圆" pitchFamily="49" charset="-122"/>
              </a:rPr>
              <a:t>n 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上的关系，表示为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         </a:t>
            </a:r>
            <a:r>
              <a:rPr lang="zh-CN" altLang="en-US" sz="2800" b="1" i="1" dirty="0" smtClean="0">
                <a:latin typeface="幼圆" pitchFamily="49" charset="-122"/>
                <a:ea typeface="幼圆" pitchFamily="49" charset="-122"/>
              </a:rPr>
              <a:t>R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（</a:t>
            </a:r>
            <a:r>
              <a:rPr lang="zh-CN" altLang="en-US" sz="2800" b="1" i="1" dirty="0" smtClean="0">
                <a:latin typeface="幼圆" pitchFamily="49" charset="-122"/>
                <a:ea typeface="幼圆" pitchFamily="49" charset="-122"/>
              </a:rPr>
              <a:t>D</a:t>
            </a:r>
            <a:r>
              <a:rPr lang="zh-CN" altLang="en-US" sz="2800" b="1" baseline="-25000" dirty="0" smtClean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，</a:t>
            </a:r>
            <a:r>
              <a:rPr lang="zh-CN" altLang="en-US" sz="2800" b="1" i="1" dirty="0" smtClean="0">
                <a:latin typeface="幼圆" pitchFamily="49" charset="-122"/>
                <a:ea typeface="幼圆" pitchFamily="49" charset="-122"/>
              </a:rPr>
              <a:t>D</a:t>
            </a:r>
            <a:r>
              <a:rPr lang="zh-CN" altLang="en-US" sz="2800" b="1" baseline="-25000" dirty="0" smtClean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，…，</a:t>
            </a:r>
            <a:r>
              <a:rPr lang="zh-CN" altLang="en-US" sz="2800" b="1" i="1" dirty="0" smtClean="0">
                <a:latin typeface="幼圆" pitchFamily="49" charset="-122"/>
                <a:ea typeface="幼圆" pitchFamily="49" charset="-122"/>
              </a:rPr>
              <a:t>D</a:t>
            </a:r>
            <a:r>
              <a:rPr lang="zh-CN" altLang="en-US" sz="2800" b="1" i="1" baseline="-25000" dirty="0" smtClean="0">
                <a:latin typeface="幼圆" pitchFamily="49" charset="-122"/>
                <a:ea typeface="幼圆" pitchFamily="49" charset="-122"/>
              </a:rPr>
              <a:t>n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）</a:t>
            </a:r>
          </a:p>
          <a:p>
            <a:pPr lvl="2" algn="just" eaLnBrk="1" hangingPunct="1">
              <a:lnSpc>
                <a:spcPct val="150000"/>
              </a:lnSpc>
              <a:buSzPct val="75000"/>
              <a:buFont typeface="Wingdings" pitchFamily="2" charset="2"/>
              <a:buChar char="n"/>
            </a:pPr>
            <a:r>
              <a:rPr lang="zh-CN" altLang="en-US" sz="2800" b="1" i="1" dirty="0" smtClean="0">
                <a:latin typeface="幼圆" pitchFamily="49" charset="-122"/>
                <a:ea typeface="幼圆" pitchFamily="49" charset="-122"/>
              </a:rPr>
              <a:t> R：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关系名</a:t>
            </a:r>
          </a:p>
          <a:p>
            <a:pPr lvl="2" algn="just" eaLnBrk="1" hangingPunct="1">
              <a:lnSpc>
                <a:spcPct val="150000"/>
              </a:lnSpc>
              <a:buSzPct val="75000"/>
              <a:buFont typeface="Wingdings" pitchFamily="2" charset="2"/>
              <a:buChar char="n"/>
            </a:pPr>
            <a:r>
              <a:rPr lang="zh-CN" altLang="en-US" sz="2800" b="1" i="1" dirty="0" smtClean="0">
                <a:latin typeface="幼圆" pitchFamily="49" charset="-122"/>
                <a:ea typeface="幼圆" pitchFamily="49" charset="-122"/>
              </a:rPr>
              <a:t> n：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关系的目或度（Degree）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259632" y="195486"/>
            <a:ext cx="208823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smtClean="0">
                <a:latin typeface="+mn-ea"/>
                <a:ea typeface="+mn-ea"/>
              </a:rPr>
              <a:t>关 系</a:t>
            </a:r>
            <a:endParaRPr lang="zh-CN" altLang="en-US" sz="3600" b="1" dirty="0" smtClean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1600" y="843558"/>
            <a:ext cx="8100392" cy="4299942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+mj-ea"/>
                <a:ea typeface="+mj-ea"/>
              </a:rPr>
              <a:t>2) </a:t>
            </a:r>
            <a:r>
              <a:rPr lang="en-US" altLang="zh-CN" sz="2800" b="1" dirty="0" smtClean="0">
                <a:latin typeface="+mj-ea"/>
                <a:ea typeface="+mj-ea"/>
              </a:rPr>
              <a:t> </a:t>
            </a:r>
            <a:r>
              <a:rPr lang="zh-CN" altLang="en-US" sz="2800" b="1" dirty="0" smtClean="0">
                <a:latin typeface="+mj-ea"/>
                <a:ea typeface="+mj-ea"/>
              </a:rPr>
              <a:t>元组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600" b="1" dirty="0" smtClean="0">
                <a:latin typeface="幼圆" pitchFamily="49" charset="-122"/>
                <a:ea typeface="幼圆" pitchFamily="49" charset="-122"/>
              </a:rPr>
              <a:t>关系中的每个元素是关系中的元组，通常用 </a:t>
            </a:r>
            <a:r>
              <a:rPr lang="zh-CN" altLang="en-US" sz="2600" b="1" i="1" dirty="0" smtClean="0">
                <a:latin typeface="幼圆" pitchFamily="49" charset="-122"/>
                <a:ea typeface="幼圆" pitchFamily="49" charset="-122"/>
              </a:rPr>
              <a:t>t </a:t>
            </a:r>
            <a:r>
              <a:rPr lang="zh-CN" altLang="en-US" sz="2600" b="1" dirty="0" smtClean="0">
                <a:latin typeface="幼圆" pitchFamily="49" charset="-122"/>
                <a:ea typeface="幼圆" pitchFamily="49" charset="-122"/>
              </a:rPr>
              <a:t>表示。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+mj-ea"/>
                <a:ea typeface="+mj-ea"/>
              </a:rPr>
              <a:t>3) </a:t>
            </a:r>
            <a:r>
              <a:rPr lang="en-US" altLang="zh-CN" sz="2800" b="1" dirty="0" smtClean="0">
                <a:latin typeface="+mj-ea"/>
                <a:ea typeface="+mj-ea"/>
              </a:rPr>
              <a:t> </a:t>
            </a:r>
            <a:r>
              <a:rPr lang="zh-CN" altLang="en-US" sz="2800" b="1" dirty="0" smtClean="0">
                <a:latin typeface="+mj-ea"/>
                <a:ea typeface="+mj-ea"/>
              </a:rPr>
              <a:t>单元关系与二元关系</a:t>
            </a:r>
          </a:p>
          <a:p>
            <a:pPr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600" b="1" dirty="0" smtClean="0">
                <a:latin typeface="幼圆" pitchFamily="49" charset="-122"/>
                <a:ea typeface="幼圆" pitchFamily="49" charset="-122"/>
              </a:rPr>
              <a:t>当</a:t>
            </a:r>
            <a:r>
              <a:rPr lang="zh-CN" altLang="en-US" sz="2600" b="1" i="1" dirty="0" smtClean="0">
                <a:latin typeface="幼圆" pitchFamily="49" charset="-122"/>
                <a:ea typeface="幼圆" pitchFamily="49" charset="-122"/>
              </a:rPr>
              <a:t>n </a:t>
            </a:r>
            <a:r>
              <a:rPr lang="zh-CN" altLang="en-US" sz="2600" b="1" dirty="0" smtClean="0">
                <a:latin typeface="幼圆" pitchFamily="49" charset="-122"/>
                <a:ea typeface="幼圆" pitchFamily="49" charset="-122"/>
              </a:rPr>
              <a:t>=1时，称该关系为单元关系（Unary relation）或一元关系                             </a:t>
            </a:r>
          </a:p>
          <a:p>
            <a:pPr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600" b="1" dirty="0" smtClean="0">
                <a:latin typeface="幼圆" pitchFamily="49" charset="-122"/>
                <a:ea typeface="幼圆" pitchFamily="49" charset="-122"/>
              </a:rPr>
              <a:t>当</a:t>
            </a:r>
            <a:r>
              <a:rPr lang="zh-CN" altLang="en-US" sz="2600" b="1" i="1" dirty="0" smtClean="0">
                <a:latin typeface="幼圆" pitchFamily="49" charset="-122"/>
                <a:ea typeface="幼圆" pitchFamily="49" charset="-122"/>
              </a:rPr>
              <a:t>n</a:t>
            </a:r>
            <a:r>
              <a:rPr lang="zh-CN" altLang="en-US" sz="2600" b="1" dirty="0" smtClean="0">
                <a:latin typeface="幼圆" pitchFamily="49" charset="-122"/>
                <a:ea typeface="幼圆" pitchFamily="49" charset="-122"/>
              </a:rPr>
              <a:t>=2 时，称该关系为二元关系（Binary relation）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87624" y="195486"/>
            <a:ext cx="1800200" cy="422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latin typeface="+mn-ea"/>
                <a:ea typeface="+mn-ea"/>
              </a:rPr>
              <a:t>关 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915566"/>
            <a:ext cx="8100392" cy="18002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600" b="1" dirty="0" smtClean="0">
                <a:latin typeface="+mj-ea"/>
                <a:ea typeface="+mj-ea"/>
              </a:rPr>
              <a:t>4)  关系的表示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600" b="1" dirty="0" smtClean="0">
                <a:latin typeface="幼圆" pitchFamily="49" charset="-122"/>
                <a:ea typeface="幼圆" pitchFamily="49" charset="-122"/>
              </a:rPr>
              <a:t> 关系也是一个二维表，表的每行对应一个元组，表的每列对应一个域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762908"/>
              </p:ext>
            </p:extLst>
          </p:nvPr>
        </p:nvGraphicFramePr>
        <p:xfrm>
          <a:off x="267716" y="2643758"/>
          <a:ext cx="8840788" cy="2499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r:id="rId3" imgW="3752850" imgH="1104265" progId="Word.Document.8">
                  <p:embed/>
                </p:oleObj>
              </mc:Choice>
              <mc:Fallback>
                <p:oleObj r:id="rId3" imgW="3752850" imgH="1104265" progId="Word.Document.8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267716" y="2643758"/>
                        <a:ext cx="8840788" cy="249974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87624" y="195486"/>
            <a:ext cx="1800200" cy="422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latin typeface="+mn-ea"/>
                <a:ea typeface="+mn-ea"/>
              </a:rPr>
              <a:t>关 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843558"/>
            <a:ext cx="8064896" cy="4299942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+mj-ea"/>
                <a:ea typeface="+mj-ea"/>
              </a:rPr>
              <a:t>5 )  属性</a:t>
            </a:r>
          </a:p>
          <a:p>
            <a:pPr algn="just">
              <a:lnSpc>
                <a:spcPct val="150000"/>
              </a:lnSpc>
              <a:buSzPct val="75000"/>
              <a:buFont typeface="Wingdings" pitchFamily="2" charset="2"/>
              <a:buChar char="n"/>
            </a:pP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关系中不同列可以对应相同的域</a:t>
            </a:r>
          </a:p>
          <a:p>
            <a:pPr algn="just">
              <a:lnSpc>
                <a:spcPct val="150000"/>
              </a:lnSpc>
              <a:buSzPct val="75000"/>
              <a:buFont typeface="Wingdings" pitchFamily="2" charset="2"/>
              <a:buChar char="n"/>
            </a:pP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为了加以区分，必须对每列起一个名字，称为属性（Attribute）</a:t>
            </a:r>
          </a:p>
          <a:p>
            <a:pPr algn="just">
              <a:lnSpc>
                <a:spcPct val="150000"/>
              </a:lnSpc>
              <a:buSzPct val="75000"/>
              <a:buFont typeface="Wingdings" pitchFamily="2" charset="2"/>
              <a:buChar char="n"/>
            </a:pPr>
            <a:r>
              <a:rPr lang="en-US" altLang="zh-CN" sz="2800" i="1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800" i="1" dirty="0" smtClean="0">
                <a:latin typeface="幼圆" pitchFamily="49" charset="-122"/>
                <a:ea typeface="幼圆" pitchFamily="49" charset="-122"/>
              </a:rPr>
              <a:t>n 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目关系必有 </a:t>
            </a:r>
            <a:r>
              <a:rPr lang="zh-CN" altLang="en-US" sz="2800" b="1" i="1" dirty="0" smtClean="0">
                <a:latin typeface="幼圆" pitchFamily="49" charset="-122"/>
                <a:ea typeface="幼圆" pitchFamily="49" charset="-122"/>
              </a:rPr>
              <a:t>n 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个属性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87624" y="195486"/>
            <a:ext cx="1800200" cy="422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latin typeface="+mn-ea"/>
                <a:ea typeface="+mn-ea"/>
              </a:rPr>
              <a:t>关 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70772" y="195486"/>
            <a:ext cx="3221269" cy="432048"/>
          </a:xfrm>
        </p:spPr>
        <p:txBody>
          <a:bodyPr/>
          <a:lstStyle/>
          <a:p>
            <a:pPr algn="l" eaLnBrk="1" hangingPunct="1"/>
            <a:r>
              <a:rPr lang="zh-CN" altLang="en-US" sz="3600" dirty="0" smtClean="0">
                <a:ea typeface="隶书" pitchFamily="49" charset="-122"/>
              </a:rPr>
              <a:t>一个关系实例</a:t>
            </a:r>
          </a:p>
        </p:txBody>
      </p:sp>
      <p:grpSp>
        <p:nvGrpSpPr>
          <p:cNvPr id="18435" name="Group 3"/>
          <p:cNvGrpSpPr/>
          <p:nvPr/>
        </p:nvGrpSpPr>
        <p:grpSpPr bwMode="auto">
          <a:xfrm>
            <a:off x="899592" y="987574"/>
            <a:ext cx="8136904" cy="4155926"/>
            <a:chOff x="0" y="0"/>
            <a:chExt cx="7994650" cy="5332063"/>
          </a:xfrm>
        </p:grpSpPr>
        <p:pic>
          <p:nvPicPr>
            <p:cNvPr id="18436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25" y="1079500"/>
              <a:ext cx="6985000" cy="330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37" name="Line 7"/>
            <p:cNvSpPr>
              <a:spLocks noChangeShapeType="1"/>
            </p:cNvSpPr>
            <p:nvPr/>
          </p:nvSpPr>
          <p:spPr bwMode="auto">
            <a:xfrm flipH="1" flipV="1">
              <a:off x="649287" y="792162"/>
              <a:ext cx="431800" cy="4318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8" name="Text Box 8"/>
            <p:cNvSpPr txBox="1">
              <a:spLocks noChangeArrowheads="1"/>
            </p:cNvSpPr>
            <p:nvPr/>
          </p:nvSpPr>
          <p:spPr bwMode="auto">
            <a:xfrm>
              <a:off x="73025" y="505215"/>
              <a:ext cx="936625" cy="507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Arial" pitchFamily="34" charset="0"/>
                </a:rPr>
                <a:t>关系</a:t>
              </a:r>
            </a:p>
          </p:txBody>
        </p:sp>
        <p:sp>
          <p:nvSpPr>
            <p:cNvPr id="18439" name="Text Box 9"/>
            <p:cNvSpPr txBox="1">
              <a:spLocks noChangeArrowheads="1"/>
            </p:cNvSpPr>
            <p:nvPr/>
          </p:nvSpPr>
          <p:spPr bwMode="auto">
            <a:xfrm>
              <a:off x="73025" y="0"/>
              <a:ext cx="2592388" cy="633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FF3300"/>
                  </a:solidFill>
                  <a:latin typeface="Arial" pitchFamily="34" charset="0"/>
                </a:rPr>
                <a:t>关系名：患者</a:t>
              </a:r>
            </a:p>
          </p:txBody>
        </p:sp>
        <p:sp>
          <p:nvSpPr>
            <p:cNvPr id="18440" name="Text Box 10"/>
            <p:cNvSpPr txBox="1">
              <a:spLocks noChangeArrowheads="1"/>
            </p:cNvSpPr>
            <p:nvPr/>
          </p:nvSpPr>
          <p:spPr bwMode="auto">
            <a:xfrm>
              <a:off x="0" y="2087895"/>
              <a:ext cx="936625" cy="507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Arial" pitchFamily="34" charset="0"/>
                </a:rPr>
                <a:t>元组</a:t>
              </a:r>
            </a:p>
          </p:txBody>
        </p:sp>
        <p:sp>
          <p:nvSpPr>
            <p:cNvPr id="18441" name="Line 11"/>
            <p:cNvSpPr>
              <a:spLocks noChangeShapeType="1"/>
            </p:cNvSpPr>
            <p:nvPr/>
          </p:nvSpPr>
          <p:spPr bwMode="auto">
            <a:xfrm flipH="1" flipV="1">
              <a:off x="577850" y="2305050"/>
              <a:ext cx="503237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" name="Text Box 12"/>
            <p:cNvSpPr txBox="1">
              <a:spLocks noChangeArrowheads="1"/>
            </p:cNvSpPr>
            <p:nvPr/>
          </p:nvSpPr>
          <p:spPr bwMode="auto">
            <a:xfrm>
              <a:off x="3170238" y="359701"/>
              <a:ext cx="936625" cy="507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Arial" pitchFamily="34" charset="0"/>
                </a:rPr>
                <a:t>属性</a:t>
              </a:r>
            </a:p>
          </p:txBody>
        </p:sp>
        <p:sp>
          <p:nvSpPr>
            <p:cNvPr id="18443" name="Line 13"/>
            <p:cNvSpPr>
              <a:spLocks noChangeShapeType="1"/>
            </p:cNvSpPr>
            <p:nvPr/>
          </p:nvSpPr>
          <p:spPr bwMode="auto">
            <a:xfrm flipH="1" flipV="1">
              <a:off x="3457575" y="720725"/>
              <a:ext cx="0" cy="50323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" name="Oval 14"/>
            <p:cNvSpPr>
              <a:spLocks noChangeArrowheads="1"/>
            </p:cNvSpPr>
            <p:nvPr/>
          </p:nvSpPr>
          <p:spPr bwMode="auto">
            <a:xfrm>
              <a:off x="1873250" y="3887787"/>
              <a:ext cx="936625" cy="433388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 b="0">
                <a:latin typeface="Arial" pitchFamily="34" charset="0"/>
              </a:endParaRPr>
            </a:p>
          </p:txBody>
        </p:sp>
        <p:sp>
          <p:nvSpPr>
            <p:cNvPr id="18445" name="Text Box 15"/>
            <p:cNvSpPr txBox="1">
              <a:spLocks noChangeArrowheads="1"/>
            </p:cNvSpPr>
            <p:nvPr/>
          </p:nvSpPr>
          <p:spPr bwMode="auto">
            <a:xfrm>
              <a:off x="2809875" y="4824886"/>
              <a:ext cx="936625" cy="507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Arial" pitchFamily="34" charset="0"/>
                </a:rPr>
                <a:t>分量</a:t>
              </a:r>
            </a:p>
          </p:txBody>
        </p:sp>
        <p:sp>
          <p:nvSpPr>
            <p:cNvPr id="18446" name="Line 16"/>
            <p:cNvSpPr>
              <a:spLocks noChangeShapeType="1"/>
            </p:cNvSpPr>
            <p:nvPr/>
          </p:nvSpPr>
          <p:spPr bwMode="auto">
            <a:xfrm>
              <a:off x="2665412" y="4248150"/>
              <a:ext cx="287338" cy="64928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Oval 17"/>
            <p:cNvSpPr>
              <a:spLocks noChangeArrowheads="1"/>
            </p:cNvSpPr>
            <p:nvPr/>
          </p:nvSpPr>
          <p:spPr bwMode="auto">
            <a:xfrm>
              <a:off x="1081087" y="2160587"/>
              <a:ext cx="6913563" cy="360363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 b="0">
                <a:latin typeface="Arial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843558"/>
            <a:ext cx="8100392" cy="424847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600" b="1" dirty="0" smtClean="0">
                <a:latin typeface="+mj-ea"/>
                <a:ea typeface="+mj-ea"/>
              </a:rPr>
              <a:t>6 )  码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200" b="1" u="sng" dirty="0" smtClean="0">
                <a:latin typeface="+mj-ea"/>
                <a:ea typeface="+mj-ea"/>
              </a:rPr>
              <a:t>候选码（Candidate key）</a:t>
            </a:r>
            <a:endParaRPr lang="zh-CN" altLang="en-US" sz="2200" b="1" dirty="0" smtClean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 若关系中的某一属性组的值能唯一地标识一个元组，则称该属性组为候选码，简单的情况：候选码只包含一个属性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200" b="1" u="sng" dirty="0" smtClean="0">
                <a:latin typeface="+mj-ea"/>
                <a:ea typeface="+mj-ea"/>
              </a:rPr>
              <a:t>全码（All-key）</a:t>
            </a:r>
            <a:endParaRPr lang="zh-CN" altLang="en-US" sz="2200" b="1" dirty="0" smtClean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 最极端的情况：关系模式的所有属性组是这个关系模式的候选码，称为全码（All-key）</a:t>
            </a:r>
          </a:p>
          <a:p>
            <a:pPr lvl="1" algn="just" eaLnBrk="1" hangingPunct="1">
              <a:spcBef>
                <a:spcPts val="400"/>
              </a:spcBef>
              <a:buFont typeface="Wingdings" pitchFamily="2" charset="2"/>
              <a:buNone/>
            </a:pPr>
            <a:endParaRPr lang="zh-CN" altLang="en-US" sz="2200" dirty="0" smtClean="0">
              <a:ea typeface="宋体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87624" y="195486"/>
            <a:ext cx="1800200" cy="422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latin typeface="+mn-ea"/>
                <a:ea typeface="+mn-ea"/>
              </a:rPr>
              <a:t>关 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1600" y="843558"/>
            <a:ext cx="8172400" cy="4299942"/>
          </a:xfrm>
        </p:spPr>
        <p:txBody>
          <a:bodyPr>
            <a:normAutofit lnSpcReduction="10000"/>
          </a:bodyPr>
          <a:lstStyle/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u="sng" dirty="0" smtClean="0">
                <a:latin typeface="+mj-ea"/>
                <a:ea typeface="+mj-ea"/>
              </a:rPr>
              <a:t>主码</a:t>
            </a:r>
            <a:endParaRPr lang="zh-CN" altLang="en-US" sz="2800" b="1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 若一个关系有多个候选码，则选定其中一个为主码（Primary key）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u="sng" dirty="0" smtClean="0">
                <a:latin typeface="+mj-ea"/>
                <a:ea typeface="+mj-ea"/>
              </a:rPr>
              <a:t>主属性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候选码的诸属性称为</a:t>
            </a:r>
            <a:r>
              <a:rPr lang="zh-CN" altLang="en-US" sz="2400" b="1" u="sng" dirty="0" smtClean="0">
                <a:latin typeface="幼圆" pitchFamily="49" charset="-122"/>
                <a:ea typeface="幼圆" pitchFamily="49" charset="-122"/>
              </a:rPr>
              <a:t>主属性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（Prime attribute）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不包含在任何侯选码中的属性称为</a:t>
            </a:r>
            <a:r>
              <a:rPr lang="zh-CN" altLang="en-US" sz="2400" b="1" u="sng" dirty="0" smtClean="0">
                <a:latin typeface="幼圆" pitchFamily="49" charset="-122"/>
                <a:ea typeface="幼圆" pitchFamily="49" charset="-122"/>
              </a:rPr>
              <a:t>非主属性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（ Non-Prime attribute）或</a:t>
            </a:r>
            <a:r>
              <a:rPr lang="zh-CN" altLang="en-US" sz="2400" b="1" u="sng" dirty="0" smtClean="0">
                <a:latin typeface="幼圆" pitchFamily="49" charset="-122"/>
                <a:ea typeface="幼圆" pitchFamily="49" charset="-122"/>
              </a:rPr>
              <a:t>非码属性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（Non-key attribute）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87624" y="195486"/>
            <a:ext cx="1800200" cy="422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latin typeface="+mn-ea"/>
                <a:ea typeface="+mn-ea"/>
              </a:rPr>
              <a:t>关 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843558"/>
            <a:ext cx="8100392" cy="4299942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zh-CN" altLang="en-US" sz="2800" b="1" dirty="0" smtClean="0">
                <a:latin typeface="+mj-ea"/>
                <a:ea typeface="+mj-ea"/>
              </a:rPr>
              <a:t>7) 三类关系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latin typeface="+mj-ea"/>
                <a:ea typeface="+mj-ea"/>
              </a:rPr>
              <a:t>基本关系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（基本表或基表）：</a:t>
            </a:r>
            <a:r>
              <a:rPr lang="zh-CN" altLang="en-US" sz="2600" b="1" dirty="0" smtClean="0">
                <a:latin typeface="幼圆" pitchFamily="49" charset="-122"/>
                <a:ea typeface="幼圆" pitchFamily="49" charset="-122"/>
              </a:rPr>
              <a:t>实际存在的表，是实际存储数据的逻辑表示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latin typeface="+mj-ea"/>
                <a:ea typeface="+mj-ea"/>
              </a:rPr>
              <a:t>查询表：</a:t>
            </a:r>
            <a:r>
              <a:rPr lang="zh-CN" altLang="en-US" sz="2600" b="1" dirty="0" smtClean="0">
                <a:latin typeface="幼圆" pitchFamily="49" charset="-122"/>
                <a:ea typeface="幼圆" pitchFamily="49" charset="-122"/>
              </a:rPr>
              <a:t>查询结果对应的表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latin typeface="+mj-ea"/>
                <a:ea typeface="+mj-ea"/>
              </a:rPr>
              <a:t>视图表：</a:t>
            </a:r>
            <a:r>
              <a:rPr lang="zh-CN" altLang="en-US" sz="2600" b="1" dirty="0" smtClean="0">
                <a:latin typeface="幼圆" pitchFamily="49" charset="-122"/>
                <a:ea typeface="幼圆" pitchFamily="49" charset="-122"/>
              </a:rPr>
              <a:t>由基本表或其他视图表导出的表，是虚表，不对应实际存储的数据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87624" y="195486"/>
            <a:ext cx="1800200" cy="422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latin typeface="+mn-ea"/>
                <a:ea typeface="+mn-ea"/>
              </a:rPr>
              <a:t>关 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624" y="195486"/>
            <a:ext cx="2664296" cy="504056"/>
          </a:xfrm>
        </p:spPr>
        <p:txBody>
          <a:bodyPr/>
          <a:lstStyle/>
          <a:p>
            <a:pPr algn="l" eaLnBrk="1" hangingPunct="1"/>
            <a:r>
              <a:rPr lang="zh-CN" altLang="en-US" sz="3600" dirty="0" smtClean="0">
                <a:latin typeface="隶书" pitchFamily="49" charset="-122"/>
                <a:ea typeface="隶书" pitchFamily="49" charset="-122"/>
              </a:rPr>
              <a:t>关系的性质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1600" y="843558"/>
            <a:ext cx="8064896" cy="4299942"/>
          </a:xfrm>
        </p:spPr>
        <p:txBody>
          <a:bodyPr>
            <a:noAutofit/>
          </a:bodyPr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① 列是同质的：</a:t>
            </a:r>
            <a:r>
              <a:rPr lang="zh-CN" altLang="en-US" sz="2400" b="0" dirty="0" smtClean="0">
                <a:latin typeface="幼圆" pitchFamily="49" charset="-122"/>
                <a:ea typeface="幼圆" pitchFamily="49" charset="-122"/>
              </a:rPr>
              <a:t>同一列必然来自于同一个域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；</a:t>
            </a:r>
            <a:endParaRPr lang="zh-CN" altLang="en-US" sz="2400" b="1" dirty="0" smtClean="0"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② 不同的列可出自同一个域</a:t>
            </a:r>
          </a:p>
          <a:p>
            <a:pPr algn="just">
              <a:lnSpc>
                <a:spcPct val="130000"/>
              </a:lnSpc>
              <a:buSzPct val="75000"/>
              <a:buFont typeface="Wingdings" pitchFamily="2" charset="2"/>
              <a:buChar char="n"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其中的每一列称为一个属性；</a:t>
            </a:r>
          </a:p>
          <a:p>
            <a:pPr algn="just">
              <a:lnSpc>
                <a:spcPct val="130000"/>
              </a:lnSpc>
              <a:buSzPct val="75000"/>
              <a:buFont typeface="Wingdings" pitchFamily="2" charset="2"/>
              <a:buChar char="n"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不同的属性要给予不同的属性名 </a:t>
            </a:r>
            <a:r>
              <a:rPr lang="zh-CN" altLang="en-US" sz="1800" dirty="0" smtClean="0">
                <a:latin typeface="幼圆" pitchFamily="49" charset="-122"/>
                <a:ea typeface="幼圆" pitchFamily="49" charset="-122"/>
              </a:rPr>
              <a:t>(注：在不同的关系中可以有相同的属性名)</a:t>
            </a:r>
          </a:p>
          <a:p>
            <a:pPr algn="just" eaLnBrk="1" hangingPunct="1">
              <a:lnSpc>
                <a:spcPct val="130000"/>
              </a:lnSpc>
              <a:buSzPct val="75000"/>
              <a:buFont typeface="Wingdings" pitchFamily="2" charset="2"/>
              <a:buNone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③ 列的顺序无所谓，列的次序可以任意交换</a:t>
            </a:r>
            <a:r>
              <a:rPr lang="en-US" altLang="zh-CN" sz="2400" b="1" dirty="0" smtClean="0">
                <a:latin typeface="幼圆" pitchFamily="49" charset="-122"/>
                <a:ea typeface="幼圆" pitchFamily="49" charset="-122"/>
              </a:rPr>
              <a:t>;</a:t>
            </a:r>
            <a:endParaRPr lang="zh-CN" altLang="en-US" sz="2400" b="1" dirty="0" smtClean="0"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④ 任意两个元组不能完全相同</a:t>
            </a:r>
            <a:r>
              <a:rPr lang="en-US" altLang="zh-CN" sz="2400" b="1" dirty="0" smtClean="0">
                <a:latin typeface="幼圆" pitchFamily="49" charset="-122"/>
                <a:ea typeface="幼圆" pitchFamily="49" charset="-122"/>
              </a:rPr>
              <a:t>;</a:t>
            </a:r>
            <a:endParaRPr lang="zh-CN" altLang="en-US" sz="2400" b="1" dirty="0" smtClean="0">
              <a:latin typeface="幼圆" pitchFamily="49" charset="-122"/>
              <a:ea typeface="幼圆" pitchFamily="49" charset="-122"/>
            </a:endParaRPr>
          </a:p>
          <a:p>
            <a:pPr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⑤ 行的顺序无所谓，行的次序可以任意交换</a:t>
            </a:r>
            <a:r>
              <a:rPr lang="en-US" altLang="zh-CN" sz="2400" b="1" dirty="0" smtClean="0">
                <a:latin typeface="幼圆" pitchFamily="49" charset="-122"/>
                <a:ea typeface="幼圆" pitchFamily="49" charset="-122"/>
              </a:rPr>
              <a:t>.</a:t>
            </a:r>
            <a:endParaRPr lang="zh-CN" altLang="en-US" sz="2400" b="1" dirty="0" smtClean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624" y="123478"/>
            <a:ext cx="4608512" cy="576064"/>
          </a:xfrm>
        </p:spPr>
        <p:txBody>
          <a:bodyPr/>
          <a:lstStyle/>
          <a:p>
            <a:pPr algn="l" eaLnBrk="1" hangingPunct="1"/>
            <a:r>
              <a:rPr lang="zh-CN" altLang="en-US" sz="3600" dirty="0" smtClean="0">
                <a:latin typeface="+mn-ea"/>
                <a:ea typeface="+mn-ea"/>
              </a:rPr>
              <a:t>关系数据库简介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843558"/>
            <a:ext cx="8100392" cy="429994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提出关系模型的是美国IBM公司的E.F.Codd</a:t>
            </a:r>
          </a:p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1970年提出关系数据模型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E.F.Codd, “A Relational Model of Data for Large Shared Data Banks”, 《Communication of the ACM》,1970</a:t>
            </a:r>
          </a:p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之后，提出了关系代数和关系演算的概念</a:t>
            </a:r>
          </a:p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1972年提出了关系的第一、第二、第三范式</a:t>
            </a:r>
          </a:p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1974年提出了关系的BC范式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6816" y="806773"/>
            <a:ext cx="8805664" cy="900881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⑥ 分量必须取原子值</a:t>
            </a:r>
          </a:p>
          <a:p>
            <a:pPr lvl="1" eaLnBrk="1" hangingPunct="1">
              <a:buSzPct val="75000"/>
              <a:buFont typeface="Wingdings" pitchFamily="2" charset="2"/>
              <a:buNone/>
            </a:pP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   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每个分量必须是不可再分的，这是规范条件中最基本的一条</a:t>
            </a:r>
          </a:p>
        </p:txBody>
      </p:sp>
      <p:pic>
        <p:nvPicPr>
          <p:cNvPr id="23556" name="Picture 4" descr="b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38" y="1923678"/>
            <a:ext cx="7514319" cy="1269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/>
          <p:nvPr/>
        </p:nvGrpSpPr>
        <p:grpSpPr bwMode="auto">
          <a:xfrm>
            <a:off x="34926" y="3291830"/>
            <a:ext cx="9109075" cy="1800200"/>
            <a:chOff x="0" y="0"/>
            <a:chExt cx="9107836" cy="2091618"/>
          </a:xfrm>
        </p:grpSpPr>
        <p:pic>
          <p:nvPicPr>
            <p:cNvPr id="23558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07836" cy="209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9" name="Oval 11"/>
            <p:cNvSpPr>
              <a:spLocks noChangeArrowheads="1"/>
            </p:cNvSpPr>
            <p:nvPr/>
          </p:nvSpPr>
          <p:spPr bwMode="auto">
            <a:xfrm>
              <a:off x="2967915" y="54634"/>
              <a:ext cx="4741422" cy="1049631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pPr algn="l"/>
              <a:endParaRPr lang="zh-CN" altLang="en-US" b="0">
                <a:latin typeface="Arial" pitchFamily="34" charset="0"/>
              </a:endParaRPr>
            </a:p>
          </p:txBody>
        </p:sp>
      </p:grp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184143"/>
            <a:ext cx="266429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smtClean="0">
                <a:latin typeface="隶书" pitchFamily="49" charset="-122"/>
                <a:ea typeface="隶书" pitchFamily="49" charset="-122"/>
              </a:rPr>
              <a:t>关系的性质</a:t>
            </a:r>
            <a:endParaRPr lang="zh-CN" altLang="en-US" sz="3600" dirty="0" smtClean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5616" y="195486"/>
            <a:ext cx="6408712" cy="504056"/>
          </a:xfrm>
        </p:spPr>
        <p:txBody>
          <a:bodyPr/>
          <a:lstStyle/>
          <a:p>
            <a:pPr algn="l" eaLnBrk="1" hangingPunct="1"/>
            <a:r>
              <a:rPr lang="zh-CN" altLang="en-US" sz="3600" dirty="0" smtClean="0">
                <a:latin typeface="+mn-ea"/>
                <a:ea typeface="+mn-ea"/>
              </a:rPr>
              <a:t>关系数据结构及形式化定义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31640" y="987574"/>
            <a:ext cx="5688632" cy="3312368"/>
          </a:xfrm>
        </p:spPr>
        <p:txBody>
          <a:bodyPr>
            <a:noAutofit/>
          </a:bodyPr>
          <a:lstStyle/>
          <a:p>
            <a:pPr marL="457200" indent="-457200" eaLnBrk="1" hangingPunct="1">
              <a:lnSpc>
                <a:spcPct val="22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 关系</a:t>
            </a:r>
          </a:p>
          <a:p>
            <a:pPr marL="457200" indent="-457200" eaLnBrk="1" hangingPunct="1">
              <a:lnSpc>
                <a:spcPct val="22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B0F0"/>
                </a:solidFill>
                <a:latin typeface="+mj-ea"/>
                <a:ea typeface="+mj-ea"/>
              </a:rPr>
              <a:t> 关系模式</a:t>
            </a:r>
          </a:p>
          <a:p>
            <a:pPr marL="457200" indent="-457200" eaLnBrk="1" hangingPunct="1">
              <a:lnSpc>
                <a:spcPct val="22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 关系数据库</a:t>
            </a:r>
          </a:p>
        </p:txBody>
      </p:sp>
      <p:sp>
        <p:nvSpPr>
          <p:cNvPr id="4" name="椭圆 3"/>
          <p:cNvSpPr/>
          <p:nvPr/>
        </p:nvSpPr>
        <p:spPr>
          <a:xfrm>
            <a:off x="395536" y="195486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21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624" y="123478"/>
            <a:ext cx="3096344" cy="620737"/>
          </a:xfrm>
        </p:spPr>
        <p:txBody>
          <a:bodyPr/>
          <a:lstStyle/>
          <a:p>
            <a:pPr algn="l" eaLnBrk="1" hangingPunct="1"/>
            <a:r>
              <a:rPr lang="zh-CN" altLang="en-US" sz="3200" dirty="0" smtClean="0">
                <a:ea typeface="隶书" pitchFamily="49" charset="-122"/>
              </a:rPr>
              <a:t>什么是关系模式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843558"/>
            <a:ext cx="8064896" cy="4299942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关系模式（Relation Schema）是型</a:t>
            </a:r>
            <a:r>
              <a:rPr lang="en-US" altLang="zh-CN" sz="2400" b="1" dirty="0" smtClean="0"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内涵；</a:t>
            </a:r>
            <a:endParaRPr lang="en-US" altLang="zh-CN" sz="2400" b="1" dirty="0" smtClean="0">
              <a:latin typeface="幼圆" pitchFamily="49" charset="-122"/>
              <a:ea typeface="幼圆" pitchFamily="49" charset="-122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关系是值</a:t>
            </a:r>
            <a:r>
              <a:rPr lang="en-US" altLang="zh-CN" sz="2400" b="1" dirty="0" smtClean="0"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外延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关系模式是对关系的描述：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100" b="1" dirty="0" smtClean="0">
                <a:latin typeface="幼圆" pitchFamily="49" charset="-122"/>
                <a:ea typeface="幼圆" pitchFamily="49" charset="-122"/>
              </a:rPr>
              <a:t>元组集合的结构</a:t>
            </a:r>
          </a:p>
          <a:p>
            <a:pPr marL="178308" indent="0" algn="just">
              <a:lnSpc>
                <a:spcPct val="150000"/>
              </a:lnSpc>
            </a:pPr>
            <a:r>
              <a:rPr lang="zh-CN" altLang="en-US" sz="1800" b="1" dirty="0" smtClean="0"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1800" b="1" dirty="0" smtClean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1800" b="1" dirty="0" smtClean="0">
                <a:latin typeface="幼圆" pitchFamily="49" charset="-122"/>
                <a:ea typeface="幼圆" pitchFamily="49" charset="-122"/>
              </a:rPr>
              <a:t>）属性构成；（</a:t>
            </a:r>
            <a:r>
              <a:rPr lang="en-US" altLang="zh-CN" sz="1800" b="1" dirty="0" smtClean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1800" b="1" dirty="0" smtClean="0">
                <a:latin typeface="幼圆" pitchFamily="49" charset="-122"/>
                <a:ea typeface="幼圆" pitchFamily="49" charset="-122"/>
              </a:rPr>
              <a:t>）属性来自的域；（</a:t>
            </a:r>
            <a:r>
              <a:rPr lang="en-US" altLang="zh-CN" sz="1800" b="1" dirty="0" smtClean="0"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1800" b="1" dirty="0" smtClean="0">
                <a:latin typeface="幼圆" pitchFamily="49" charset="-122"/>
                <a:ea typeface="幼圆" pitchFamily="49" charset="-122"/>
              </a:rPr>
              <a:t>）属性与域之间的映象关系；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元组语义以及完整性约束条件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属性间的数据依赖关系集合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624" y="123478"/>
            <a:ext cx="4176464" cy="576064"/>
          </a:xfrm>
        </p:spPr>
        <p:txBody>
          <a:bodyPr/>
          <a:lstStyle/>
          <a:p>
            <a:pPr algn="l" eaLnBrk="1" hangingPunct="1"/>
            <a:r>
              <a:rPr lang="zh-CN" altLang="en-US" sz="3600" dirty="0" smtClean="0">
                <a:ea typeface="隶书" pitchFamily="49" charset="-122"/>
              </a:rPr>
              <a:t>定义关系模式</a:t>
            </a:r>
            <a:endParaRPr lang="zh-CN" altLang="en-US" sz="3600" dirty="0" smtClean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843558"/>
            <a:ext cx="8100392" cy="4299942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+mj-ea"/>
                <a:ea typeface="+mj-ea"/>
              </a:rPr>
              <a:t>关系模式可以形式化地表示为：</a:t>
            </a:r>
            <a:r>
              <a:rPr lang="zh-CN" altLang="en-US" sz="2400" b="1" i="1" dirty="0" smtClean="0">
                <a:latin typeface="+mj-ea"/>
                <a:ea typeface="+mj-ea"/>
              </a:rPr>
              <a:t> 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R（U，D，DOM，F）</a:t>
            </a:r>
            <a:endParaRPr lang="zh-CN" altLang="en-US" b="1" dirty="0" smtClean="0">
              <a:latin typeface="幼圆" pitchFamily="49" charset="-122"/>
              <a:ea typeface="幼圆" pitchFamily="49" charset="-122"/>
            </a:endParaRP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b="1" i="1" dirty="0" smtClean="0">
                <a:latin typeface="幼圆" pitchFamily="49" charset="-122"/>
                <a:ea typeface="幼圆" pitchFamily="49" charset="-122"/>
              </a:rPr>
              <a:t>		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R</a:t>
            </a: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———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关系名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		U</a:t>
            </a: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———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组成该关系的属性名集合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		D</a:t>
            </a: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———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属性组U中属性所来自的域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		DOM</a:t>
            </a: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属性向域的映象集合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		F</a:t>
            </a: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———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属性间的数据依赖关系集合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9500" y="915566"/>
            <a:ext cx="8029004" cy="4227934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+mj-ea"/>
                <a:ea typeface="+mj-ea"/>
              </a:rPr>
              <a:t>例: </a:t>
            </a: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导师和研究生出自同一个域——人，取不同的属性名，并在模式中定义属性向域的映象，即说明它们分别出自哪个域：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ea typeface="宋体" pitchFamily="2" charset="-122"/>
              </a:rPr>
              <a:t>             DOM（SUPERVISOR-PERSON）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ea typeface="宋体" pitchFamily="2" charset="-122"/>
              </a:rPr>
              <a:t>         = DOM（POSTGRADUATE-PERSON）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ea typeface="宋体" pitchFamily="2" charset="-122"/>
              </a:rPr>
              <a:t>         =PERSON</a:t>
            </a:r>
            <a:endParaRPr lang="zh-CN" altLang="en-US" sz="2400" dirty="0" smtClean="0">
              <a:ea typeface="宋体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87624" y="123478"/>
            <a:ext cx="417646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smtClean="0">
                <a:ea typeface="隶书" pitchFamily="49" charset="-122"/>
              </a:rPr>
              <a:t>定义关系模式</a:t>
            </a:r>
            <a:endParaRPr lang="zh-CN" altLang="en-US" sz="3600" dirty="0" smtClean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1600" y="987574"/>
            <a:ext cx="8172400" cy="4155926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 smtClean="0">
                <a:latin typeface="+mj-ea"/>
                <a:ea typeface="+mj-ea"/>
              </a:rPr>
              <a:t>关系模式通常可以简记为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 	R (U) 或 R (A</a:t>
            </a:r>
            <a:r>
              <a:rPr lang="zh-CN" altLang="en-US" sz="2800" b="1" baseline="-25000" dirty="0" smtClean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，A</a:t>
            </a:r>
            <a:r>
              <a:rPr lang="zh-CN" altLang="en-US" sz="2800" b="1" baseline="-25000" dirty="0" smtClean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，…，A</a:t>
            </a:r>
            <a:r>
              <a:rPr lang="zh-CN" altLang="en-US" sz="2800" b="1" baseline="-25000" dirty="0" smtClean="0">
                <a:latin typeface="幼圆" pitchFamily="49" charset="-122"/>
                <a:ea typeface="幼圆" pitchFamily="49" charset="-122"/>
              </a:rPr>
              <a:t>n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)</a:t>
            </a:r>
          </a:p>
          <a:p>
            <a:pPr>
              <a:lnSpc>
                <a:spcPct val="130000"/>
              </a:lnSpc>
              <a:buSzPct val="85000"/>
              <a:buFont typeface="Wingdings" pitchFamily="2" charset="2"/>
              <a:buChar char="Ø"/>
            </a:pP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R:</a:t>
            </a:r>
            <a:r>
              <a:rPr lang="zh-CN" altLang="en-US" sz="2800" b="1" i="1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关系名</a:t>
            </a:r>
          </a:p>
          <a:p>
            <a:pPr>
              <a:lnSpc>
                <a:spcPct val="130000"/>
              </a:lnSpc>
              <a:buSzPct val="75000"/>
              <a:buFont typeface="Wingdings" pitchFamily="2" charset="2"/>
              <a:buChar char="Ø"/>
            </a:pP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A</a:t>
            </a:r>
            <a:r>
              <a:rPr lang="zh-CN" altLang="en-US" sz="2800" b="1" baseline="-25000" dirty="0" smtClean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，A</a:t>
            </a:r>
            <a:r>
              <a:rPr lang="zh-CN" altLang="en-US" sz="2800" b="1" baseline="-25000" dirty="0" smtClean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，…，A</a:t>
            </a:r>
            <a:r>
              <a:rPr lang="zh-CN" altLang="en-US" sz="2800" b="1" baseline="-25000" dirty="0" smtClean="0">
                <a:latin typeface="幼圆" pitchFamily="49" charset="-122"/>
                <a:ea typeface="幼圆" pitchFamily="49" charset="-122"/>
              </a:rPr>
              <a:t>n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: 属性名</a:t>
            </a:r>
          </a:p>
          <a:p>
            <a:pPr>
              <a:lnSpc>
                <a:spcPct val="170000"/>
              </a:lnSpc>
              <a:buFont typeface="Wingdings" pitchFamily="2" charset="2"/>
              <a:buChar char="u"/>
            </a:pP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注：域名及属性向域的映象常常直接说明为属性的类型、长度</a:t>
            </a:r>
            <a:endParaRPr lang="zh-CN" altLang="en-US" sz="2800" dirty="0" smtClean="0">
              <a:ea typeface="宋体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87624" y="123478"/>
            <a:ext cx="417646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smtClean="0">
                <a:ea typeface="隶书" pitchFamily="49" charset="-122"/>
              </a:rPr>
              <a:t>定义关系模式</a:t>
            </a:r>
            <a:endParaRPr lang="zh-CN" altLang="en-US" sz="3600" dirty="0" smtClean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624" y="123478"/>
            <a:ext cx="3491880" cy="547142"/>
          </a:xfrm>
        </p:spPr>
        <p:txBody>
          <a:bodyPr/>
          <a:lstStyle/>
          <a:p>
            <a:pPr algn="l" eaLnBrk="1" hangingPunct="1"/>
            <a:r>
              <a:rPr lang="zh-CN" altLang="en-US" sz="3200" dirty="0" smtClean="0">
                <a:ea typeface="隶书" pitchFamily="49" charset="-122"/>
              </a:rPr>
              <a:t>关系模式与关系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843558"/>
            <a:ext cx="8100392" cy="4299942"/>
          </a:xfrm>
        </p:spPr>
        <p:txBody>
          <a:bodyPr>
            <a:normAutofit fontScale="70000" lnSpcReduction="20000"/>
          </a:bodyPr>
          <a:lstStyle/>
          <a:p>
            <a:pPr algn="just" eaLnBrk="1" hangingPunct="1">
              <a:lnSpc>
                <a:spcPct val="160000"/>
              </a:lnSpc>
            </a:pPr>
            <a:r>
              <a:rPr lang="zh-CN" altLang="en-US" sz="3600" b="1" u="sng" dirty="0" smtClean="0">
                <a:latin typeface="+mj-ea"/>
                <a:ea typeface="+mj-ea"/>
              </a:rPr>
              <a:t>关系模式</a:t>
            </a:r>
            <a:endParaRPr lang="zh-CN" altLang="en-US" sz="3600" b="1" dirty="0" smtClean="0">
              <a:latin typeface="+mj-ea"/>
              <a:ea typeface="+mj-ea"/>
            </a:endParaRPr>
          </a:p>
          <a:p>
            <a:pPr algn="just">
              <a:lnSpc>
                <a:spcPct val="160000"/>
              </a:lnSpc>
              <a:buSzPct val="75000"/>
              <a:buFont typeface="Wingdings" pitchFamily="2" charset="2"/>
              <a:buChar char="n"/>
            </a:pPr>
            <a:r>
              <a:rPr lang="zh-CN" altLang="en-US" sz="3100" b="1" dirty="0" smtClean="0">
                <a:latin typeface="幼圆" pitchFamily="49" charset="-122"/>
                <a:ea typeface="幼圆" pitchFamily="49" charset="-122"/>
              </a:rPr>
              <a:t>对关系的描述</a:t>
            </a:r>
          </a:p>
          <a:p>
            <a:pPr algn="just">
              <a:lnSpc>
                <a:spcPct val="160000"/>
              </a:lnSpc>
              <a:buSzPct val="75000"/>
              <a:buFont typeface="Wingdings" pitchFamily="2" charset="2"/>
              <a:buChar char="n"/>
            </a:pPr>
            <a:r>
              <a:rPr lang="zh-CN" altLang="en-US" sz="3100" b="1" dirty="0" smtClean="0">
                <a:latin typeface="幼圆" pitchFamily="49" charset="-122"/>
                <a:ea typeface="幼圆" pitchFamily="49" charset="-122"/>
              </a:rPr>
              <a:t>静态的、稳定的</a:t>
            </a:r>
          </a:p>
          <a:p>
            <a:pPr algn="just" eaLnBrk="1" hangingPunct="1">
              <a:lnSpc>
                <a:spcPct val="160000"/>
              </a:lnSpc>
            </a:pPr>
            <a:r>
              <a:rPr lang="zh-CN" altLang="en-US" sz="3600" b="1" u="sng" dirty="0" smtClean="0">
                <a:latin typeface="+mj-ea"/>
                <a:ea typeface="+mj-ea"/>
              </a:rPr>
              <a:t>关系</a:t>
            </a:r>
            <a:endParaRPr lang="zh-CN" altLang="en-US" sz="3600" b="1" dirty="0" smtClean="0">
              <a:latin typeface="+mj-ea"/>
              <a:ea typeface="+mj-ea"/>
            </a:endParaRPr>
          </a:p>
          <a:p>
            <a:pPr algn="just">
              <a:lnSpc>
                <a:spcPct val="160000"/>
              </a:lnSpc>
              <a:buSzPct val="75000"/>
              <a:buFont typeface="Wingdings" pitchFamily="2" charset="2"/>
              <a:buChar char="n"/>
            </a:pPr>
            <a:r>
              <a:rPr lang="zh-CN" altLang="en-US" sz="3100" b="1" dirty="0" smtClean="0">
                <a:latin typeface="幼圆" pitchFamily="49" charset="-122"/>
                <a:ea typeface="幼圆" pitchFamily="49" charset="-122"/>
              </a:rPr>
              <a:t>关系模式在某一时刻的状态或内容</a:t>
            </a:r>
          </a:p>
          <a:p>
            <a:pPr algn="just">
              <a:lnSpc>
                <a:spcPct val="160000"/>
              </a:lnSpc>
              <a:buSzPct val="75000"/>
              <a:buFont typeface="Wingdings" pitchFamily="2" charset="2"/>
              <a:buChar char="n"/>
            </a:pPr>
            <a:r>
              <a:rPr lang="zh-CN" altLang="en-US" sz="3100" b="1" dirty="0" smtClean="0">
                <a:latin typeface="幼圆" pitchFamily="49" charset="-122"/>
                <a:ea typeface="幼圆" pitchFamily="49" charset="-122"/>
              </a:rPr>
              <a:t>动态的、随时间不断变化的</a:t>
            </a:r>
          </a:p>
          <a:p>
            <a:pPr algn="just" eaLnBrk="1" hangingPunct="1">
              <a:lnSpc>
                <a:spcPct val="140000"/>
              </a:lnSpc>
            </a:pPr>
            <a:r>
              <a:rPr lang="zh-CN" altLang="en-US" sz="3300" b="1" dirty="0" smtClean="0">
                <a:latin typeface="幼圆" pitchFamily="49" charset="-122"/>
                <a:ea typeface="幼圆" pitchFamily="49" charset="-122"/>
              </a:rPr>
              <a:t>关系模式和关系往往统称为关系通过上下文加以区别</a:t>
            </a:r>
            <a:endParaRPr lang="zh-CN" altLang="en-US" sz="2200" b="1" dirty="0" smtClean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5616" y="195486"/>
            <a:ext cx="6408712" cy="504056"/>
          </a:xfrm>
        </p:spPr>
        <p:txBody>
          <a:bodyPr/>
          <a:lstStyle/>
          <a:p>
            <a:pPr algn="l" eaLnBrk="1" hangingPunct="1"/>
            <a:r>
              <a:rPr lang="zh-CN" altLang="en-US" sz="3600" dirty="0" smtClean="0">
                <a:latin typeface="+mn-ea"/>
                <a:ea typeface="+mn-ea"/>
              </a:rPr>
              <a:t>关系数据结构及形式化定义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31640" y="987574"/>
            <a:ext cx="7488832" cy="4104456"/>
          </a:xfrm>
        </p:spPr>
        <p:txBody>
          <a:bodyPr>
            <a:noAutofit/>
          </a:bodyPr>
          <a:lstStyle/>
          <a:p>
            <a:pPr marL="457200" indent="-457200" eaLnBrk="1" hangingPunct="1">
              <a:lnSpc>
                <a:spcPct val="22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 关系</a:t>
            </a:r>
          </a:p>
          <a:p>
            <a:pPr marL="457200" indent="-457200" eaLnBrk="1" hangingPunct="1">
              <a:lnSpc>
                <a:spcPct val="220000"/>
              </a:lnSpc>
              <a:buFont typeface="Wingdings" pitchFamily="2" charset="2"/>
              <a:buChar char="Ø"/>
            </a:pPr>
            <a:r>
              <a:rPr lang="zh-CN" altLang="en-US" sz="2800" dirty="0">
                <a:latin typeface="+mj-ea"/>
                <a:ea typeface="+mj-ea"/>
              </a:rPr>
              <a:t> 关系模式</a:t>
            </a:r>
          </a:p>
          <a:p>
            <a:pPr marL="457200" indent="-457200" eaLnBrk="1" hangingPunct="1">
              <a:lnSpc>
                <a:spcPct val="220000"/>
              </a:lnSpc>
              <a:buFont typeface="Wingdings" pitchFamily="2" charset="2"/>
              <a:buChar char="Ø"/>
            </a:pPr>
            <a:r>
              <a:rPr lang="zh-CN" altLang="en-US" sz="2800" dirty="0">
                <a:solidFill>
                  <a:srgbClr val="00B0F0"/>
                </a:solidFill>
                <a:latin typeface="+mj-ea"/>
                <a:ea typeface="+mj-ea"/>
              </a:rPr>
              <a:t> 关系数据库</a:t>
            </a:r>
          </a:p>
        </p:txBody>
      </p:sp>
      <p:sp>
        <p:nvSpPr>
          <p:cNvPr id="4" name="椭圆 3"/>
          <p:cNvSpPr/>
          <p:nvPr/>
        </p:nvSpPr>
        <p:spPr>
          <a:xfrm>
            <a:off x="395536" y="195486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04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624" y="0"/>
            <a:ext cx="3528392" cy="843558"/>
          </a:xfrm>
        </p:spPr>
        <p:txBody>
          <a:bodyPr/>
          <a:lstStyle/>
          <a:p>
            <a:pPr algn="l" eaLnBrk="1" hangingPunct="1"/>
            <a:r>
              <a:rPr lang="zh-CN" altLang="en-US" sz="3600" dirty="0" smtClean="0">
                <a:latin typeface="+mn-ea"/>
                <a:ea typeface="+mn-ea"/>
              </a:rPr>
              <a:t>关系数据库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7624" y="1131590"/>
            <a:ext cx="7956376" cy="352839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70000"/>
              </a:lnSpc>
            </a:pPr>
            <a:r>
              <a:rPr lang="zh-CN" altLang="en-US" sz="2800" b="1" dirty="0" smtClean="0">
                <a:latin typeface="+mj-ea"/>
                <a:ea typeface="+mj-ea"/>
              </a:rPr>
              <a:t>关系数据库</a:t>
            </a:r>
          </a:p>
          <a:p>
            <a:pPr algn="just">
              <a:lnSpc>
                <a:spcPct val="180000"/>
              </a:lnSpc>
              <a:buFont typeface="Wingdings" pitchFamily="2" charset="2"/>
              <a:buChar char="n"/>
            </a:pPr>
            <a:r>
              <a:rPr lang="zh-CN" altLang="en-US" sz="2600" b="1" dirty="0" smtClean="0">
                <a:latin typeface="幼圆" pitchFamily="49" charset="-122"/>
                <a:ea typeface="幼圆" pitchFamily="49" charset="-122"/>
              </a:rPr>
              <a:t>在一个给定的应用领域中，所有关系的集合构成一个关系数据库关系数据库的</a:t>
            </a:r>
            <a:r>
              <a:rPr lang="zh-CN" altLang="en-US" sz="2600" b="1" u="sng" dirty="0" smtClean="0">
                <a:latin typeface="幼圆" pitchFamily="49" charset="-122"/>
                <a:ea typeface="幼圆" pitchFamily="49" charset="-122"/>
              </a:rPr>
              <a:t>型</a:t>
            </a:r>
            <a:r>
              <a:rPr lang="zh-CN" altLang="en-US" sz="2600" b="1" dirty="0" smtClean="0">
                <a:latin typeface="幼圆" pitchFamily="49" charset="-122"/>
                <a:ea typeface="幼圆" pitchFamily="49" charset="-122"/>
              </a:rPr>
              <a:t>与</a:t>
            </a:r>
            <a:r>
              <a:rPr lang="zh-CN" altLang="en-US" sz="2600" b="1" u="sng" dirty="0" smtClean="0">
                <a:latin typeface="幼圆" pitchFamily="49" charset="-122"/>
                <a:ea typeface="幼圆" pitchFamily="49" charset="-122"/>
              </a:rPr>
              <a:t>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624" y="123478"/>
            <a:ext cx="3672408" cy="576064"/>
          </a:xfrm>
        </p:spPr>
        <p:txBody>
          <a:bodyPr/>
          <a:lstStyle/>
          <a:p>
            <a:pPr algn="l" eaLnBrk="1" hangingPunct="1"/>
            <a:r>
              <a:rPr lang="zh-CN" altLang="en-US" sz="3200" dirty="0" smtClean="0">
                <a:latin typeface="+mn-ea"/>
                <a:ea typeface="+mn-ea"/>
              </a:rPr>
              <a:t>关系数据库型与值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843558"/>
            <a:ext cx="8100392" cy="429994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sz="2400" b="1" u="sng" dirty="0" smtClean="0">
                <a:latin typeface="+mj-ea"/>
                <a:ea typeface="+mj-ea"/>
              </a:rPr>
              <a:t>关系数据库的型: </a:t>
            </a:r>
            <a:r>
              <a:rPr lang="zh-CN" altLang="en-US" sz="2400" b="1" dirty="0" smtClean="0">
                <a:latin typeface="+mj-ea"/>
                <a:ea typeface="+mj-ea"/>
              </a:rPr>
              <a:t>关系数据库模式</a:t>
            </a:r>
          </a:p>
          <a:p>
            <a:pPr algn="just" eaLnBrk="1" hangingPunct="1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对关系数据库的描述</a:t>
            </a:r>
          </a:p>
          <a:p>
            <a:pPr algn="just" eaLnBrk="1" hangingPunct="1">
              <a:lnSpc>
                <a:spcPct val="140000"/>
              </a:lnSpc>
            </a:pPr>
            <a:r>
              <a:rPr lang="zh-CN" altLang="en-US" sz="2400" b="1" u="sng" dirty="0" smtClean="0">
                <a:latin typeface="+mj-ea"/>
                <a:ea typeface="+mj-ea"/>
              </a:rPr>
              <a:t>关系数据库模式包括</a:t>
            </a:r>
            <a:endParaRPr lang="zh-CN" altLang="en-US" sz="2400" b="1" dirty="0" smtClean="0">
              <a:latin typeface="+mj-ea"/>
              <a:ea typeface="+mj-ea"/>
            </a:endParaRPr>
          </a:p>
          <a:p>
            <a:pPr algn="just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若干域的定义</a:t>
            </a:r>
          </a:p>
          <a:p>
            <a:pPr algn="just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在这些域上定义的若干关系模式</a:t>
            </a:r>
          </a:p>
          <a:p>
            <a:pPr algn="just" eaLnBrk="1" hangingPunct="1">
              <a:lnSpc>
                <a:spcPct val="140000"/>
              </a:lnSpc>
            </a:pPr>
            <a:r>
              <a:rPr lang="zh-CN" altLang="en-US" sz="2400" b="1" u="sng" dirty="0" smtClean="0">
                <a:latin typeface="+mj-ea"/>
                <a:ea typeface="+mj-ea"/>
              </a:rPr>
              <a:t>关系数据库的值: </a:t>
            </a:r>
            <a:endParaRPr lang="en-US" altLang="zh-CN" sz="2400" b="1" u="sng" dirty="0" smtClean="0">
              <a:latin typeface="+mj-ea"/>
              <a:ea typeface="+mj-ea"/>
            </a:endParaRPr>
          </a:p>
          <a:p>
            <a:pPr algn="just" eaLnBrk="1" hangingPunct="1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关系模式在某一时刻对应的关系的集合，简称为关系数据库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1640" y="267494"/>
            <a:ext cx="2016125" cy="423862"/>
          </a:xfrm>
        </p:spPr>
        <p:txBody>
          <a:bodyPr/>
          <a:lstStyle/>
          <a:p>
            <a:pPr algn="l" eaLnBrk="1" hangingPunct="1"/>
            <a:r>
              <a:rPr lang="zh-CN" altLang="en-US" sz="3200" dirty="0" smtClean="0">
                <a:ea typeface="黑体" pitchFamily="2" charset="-122"/>
              </a:rPr>
              <a:t>学习目标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1275606"/>
            <a:ext cx="8352928" cy="3939902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800" b="0" dirty="0" smtClean="0">
                <a:latin typeface="+mj-ea"/>
                <a:ea typeface="+mj-ea"/>
              </a:rPr>
              <a:t>了解数据模型的基本构成和发展过程；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800" b="0" dirty="0" smtClean="0">
                <a:latin typeface="+mj-ea"/>
                <a:ea typeface="+mj-ea"/>
              </a:rPr>
              <a:t>掌握关系数据模型的结构和关系数据的操作与约束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800" b="0" dirty="0" smtClean="0">
                <a:latin typeface="+mj-ea"/>
                <a:ea typeface="+mj-ea"/>
              </a:rPr>
              <a:t>了解域、笛卡尔积的基本内容，掌握关系完整性的基本内容；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800" b="0" dirty="0" smtClean="0">
                <a:latin typeface="+mj-ea"/>
                <a:ea typeface="+mj-ea"/>
              </a:rPr>
              <a:t>掌握基本的集合运算知识；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41288"/>
            <a:ext cx="3131840" cy="846286"/>
          </a:xfrm>
        </p:spPr>
        <p:txBody>
          <a:bodyPr/>
          <a:lstStyle/>
          <a:p>
            <a:pPr algn="l" eaLnBrk="1" hangingPunct="1"/>
            <a:r>
              <a:rPr lang="zh-CN" altLang="en-US" sz="4000" dirty="0" smtClean="0">
                <a:latin typeface="华文琥珀" pitchFamily="2" charset="-122"/>
                <a:ea typeface="华文琥珀" pitchFamily="2" charset="-122"/>
              </a:rPr>
              <a:t>关系数据库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54287" y="699542"/>
            <a:ext cx="4824536" cy="792088"/>
          </a:xfrm>
        </p:spPr>
        <p:txBody>
          <a:bodyPr>
            <a:normAutofit/>
          </a:bodyPr>
          <a:lstStyle/>
          <a:p>
            <a:pPr marL="0" lvl="1" indent="0" eaLnBrk="1" hangingPunct="1">
              <a:lnSpc>
                <a:spcPct val="140000"/>
              </a:lnSpc>
              <a:buNone/>
            </a:pP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关系数据结构及形式化定义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39952" y="1995686"/>
            <a:ext cx="4104456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eaLnBrk="1" latinLnBrk="0" hangingPunct="1">
              <a:spcBef>
                <a:spcPts val="800"/>
              </a:spcBef>
              <a:buNone/>
              <a:defRPr sz="1600">
                <a:latin typeface="+mn-lt"/>
                <a:ea typeface="+mn-ea"/>
              </a:defRPr>
            </a:lvl1pPr>
            <a:lvl2pPr marL="0" lvl="1" indent="0" algn="l" defTabSz="914400" eaLnBrk="1" latinLnBrk="0" hangingPunct="1">
              <a:lnSpc>
                <a:spcPct val="140000"/>
              </a:lnSpc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2800">
                <a:solidFill>
                  <a:schemeClr val="tx2"/>
                </a:solidFill>
                <a:latin typeface="幼圆" pitchFamily="49" charset="-122"/>
                <a:ea typeface="幼圆" pitchFamily="49" charset="-122"/>
              </a:defRPr>
            </a:lvl2pPr>
            <a:lvl3pPr marL="402336" indent="-164592" algn="l" defTabSz="91440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latin typeface="+mn-lt"/>
                <a:ea typeface="+mn-ea"/>
              </a:defRPr>
            </a:lvl3pPr>
            <a:lvl4pPr marL="630936" indent="-164592" algn="l" defTabSz="91440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latin typeface="+mn-lt"/>
                <a:ea typeface="+mn-ea"/>
              </a:defRPr>
            </a:lvl4pPr>
            <a:lvl5pPr marL="859536" indent="-173736" algn="l" defTabSz="91440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latin typeface="+mn-lt"/>
                <a:ea typeface="+mn-ea"/>
              </a:defRPr>
            </a:lvl5pPr>
            <a:lvl6pPr marL="1097280" indent="-173736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latin typeface="+mn-lt"/>
                <a:ea typeface="+mn-ea"/>
              </a:defRPr>
            </a:lvl6pPr>
            <a:lvl7pPr marL="135331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latin typeface="+mn-lt"/>
                <a:ea typeface="+mn-ea"/>
              </a:defRPr>
            </a:lvl7pPr>
            <a:lvl8pPr marL="158191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latin typeface="+mn-lt"/>
                <a:ea typeface="+mn-ea"/>
              </a:defRPr>
            </a:lvl8pPr>
            <a:lvl9pPr marL="1792224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latin typeface="+mn-lt"/>
                <a:ea typeface="+mn-ea"/>
              </a:defRPr>
            </a:lvl9pPr>
          </a:lstStyle>
          <a:p>
            <a:r>
              <a:rPr lang="zh-CN" altLang="en-US" sz="2800" dirty="0">
                <a:solidFill>
                  <a:srgbClr val="00B0F0"/>
                </a:solidFill>
                <a:latin typeface="幼圆" pitchFamily="49" charset="-122"/>
                <a:ea typeface="幼圆" pitchFamily="49" charset="-122"/>
              </a:rPr>
              <a:t>关系操作</a:t>
            </a:r>
            <a:r>
              <a:rPr lang="en-US" altLang="zh-CN" sz="2800" dirty="0">
                <a:solidFill>
                  <a:srgbClr val="00B0F0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sz="2800" dirty="0">
                <a:solidFill>
                  <a:srgbClr val="00B0F0"/>
                </a:solidFill>
                <a:latin typeface="幼圆" pitchFamily="49" charset="-122"/>
                <a:ea typeface="幼圆" pitchFamily="49" charset="-122"/>
              </a:rPr>
              <a:t>关系代数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37266" y="3200658"/>
            <a:ext cx="2348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关系的完整性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059832" y="843558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563888" y="2031690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029491" y="3219822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94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9218" y="116327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0" dirty="0" smtClean="0">
                <a:latin typeface="+mn-ea"/>
                <a:ea typeface="+mn-ea"/>
              </a:rPr>
              <a:t>应用场景</a:t>
            </a:r>
            <a:endParaRPr lang="zh-CN" altLang="en-US" sz="3200" b="0" dirty="0">
              <a:latin typeface="+mn-ea"/>
              <a:ea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411890"/>
              </p:ext>
            </p:extLst>
          </p:nvPr>
        </p:nvGraphicFramePr>
        <p:xfrm>
          <a:off x="1043608" y="1369443"/>
          <a:ext cx="3816424" cy="185037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954106"/>
                <a:gridCol w="954106"/>
                <a:gridCol w="954106"/>
                <a:gridCol w="954106"/>
              </a:tblGrid>
              <a:tr h="5806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学号</a:t>
                      </a:r>
                      <a:endParaRPr lang="en-US" altLang="zh-CN" sz="1800" dirty="0" smtClean="0"/>
                    </a:p>
                    <a:p>
                      <a:pPr algn="ctr"/>
                      <a:r>
                        <a:rPr lang="en-US" altLang="zh-CN" sz="1800" dirty="0" smtClean="0"/>
                        <a:t>(</a:t>
                      </a:r>
                      <a:r>
                        <a:rPr lang="en-US" altLang="zh-CN" sz="1800" dirty="0" err="1" smtClean="0"/>
                        <a:t>Sno</a:t>
                      </a:r>
                      <a:r>
                        <a:rPr lang="en-US" altLang="zh-CN" sz="1800" dirty="0" smtClean="0"/>
                        <a:t>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课程号</a:t>
                      </a:r>
                      <a:endParaRPr lang="en-US" altLang="zh-CN" sz="1800" dirty="0" smtClean="0"/>
                    </a:p>
                    <a:p>
                      <a:pPr algn="ctr"/>
                      <a:r>
                        <a:rPr lang="en-US" altLang="zh-CN" sz="1800" dirty="0" smtClean="0"/>
                        <a:t>(</a:t>
                      </a:r>
                      <a:r>
                        <a:rPr lang="en-US" altLang="zh-CN" sz="1800" dirty="0" err="1" smtClean="0"/>
                        <a:t>Cno</a:t>
                      </a:r>
                      <a:r>
                        <a:rPr lang="en-US" altLang="zh-CN" sz="1800" dirty="0" smtClean="0"/>
                        <a:t>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姓名</a:t>
                      </a:r>
                      <a:endParaRPr lang="en-US" altLang="zh-CN" sz="1800" dirty="0" smtClean="0"/>
                    </a:p>
                    <a:p>
                      <a:pPr algn="ctr"/>
                      <a:r>
                        <a:rPr lang="en-US" altLang="zh-CN" sz="1800" dirty="0" smtClean="0"/>
                        <a:t>(Name)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成绩</a:t>
                      </a:r>
                      <a:endParaRPr lang="en-US" altLang="zh-CN" sz="1800" dirty="0" smtClean="0"/>
                    </a:p>
                    <a:p>
                      <a:pPr algn="ctr"/>
                      <a:r>
                        <a:rPr lang="en-US" altLang="zh-CN" sz="1800" dirty="0" smtClean="0"/>
                        <a:t>(Score)</a:t>
                      </a:r>
                      <a:endParaRPr lang="zh-CN" altLang="en-US" sz="1800" dirty="0"/>
                    </a:p>
                  </a:txBody>
                  <a:tcPr/>
                </a:tc>
              </a:tr>
              <a:tr h="4034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15001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A01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张三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87</a:t>
                      </a:r>
                      <a:endParaRPr lang="zh-CN" altLang="en-US" sz="1800" dirty="0"/>
                    </a:p>
                  </a:txBody>
                  <a:tcPr/>
                </a:tc>
              </a:tr>
              <a:tr h="4034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15002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A01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李四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58</a:t>
                      </a:r>
                      <a:endParaRPr lang="zh-CN" altLang="en-US" sz="1800" dirty="0"/>
                    </a:p>
                  </a:txBody>
                  <a:tcPr/>
                </a:tc>
              </a:tr>
              <a:tr h="4034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15002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A02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王五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56</a:t>
                      </a:r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893283"/>
              </p:ext>
            </p:extLst>
          </p:nvPr>
        </p:nvGraphicFramePr>
        <p:xfrm>
          <a:off x="5312332" y="1364866"/>
          <a:ext cx="3528392" cy="18722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20981"/>
                <a:gridCol w="1329291"/>
                <a:gridCol w="1078120"/>
              </a:tblGrid>
              <a:tr h="67718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课程号</a:t>
                      </a:r>
                      <a:endParaRPr lang="en-US" altLang="zh-CN" sz="1800" dirty="0" smtClean="0"/>
                    </a:p>
                    <a:p>
                      <a:pPr algn="ctr"/>
                      <a:r>
                        <a:rPr lang="en-US" altLang="zh-CN" sz="1800" dirty="0" smtClean="0"/>
                        <a:t>(</a:t>
                      </a:r>
                      <a:r>
                        <a:rPr lang="en-US" altLang="zh-CN" sz="1800" dirty="0" err="1" smtClean="0"/>
                        <a:t>Cno</a:t>
                      </a:r>
                      <a:r>
                        <a:rPr lang="en-US" altLang="zh-CN" sz="1800" dirty="0" smtClean="0"/>
                        <a:t>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课程名</a:t>
                      </a:r>
                      <a:endParaRPr lang="en-US" altLang="zh-CN" sz="1800" dirty="0" smtClean="0"/>
                    </a:p>
                    <a:p>
                      <a:pPr algn="ctr"/>
                      <a:r>
                        <a:rPr lang="en-US" altLang="zh-CN" sz="1800" dirty="0" smtClean="0"/>
                        <a:t>(</a:t>
                      </a:r>
                      <a:r>
                        <a:rPr lang="en-US" altLang="zh-CN" sz="1800" dirty="0" err="1" smtClean="0"/>
                        <a:t>Cname</a:t>
                      </a:r>
                      <a:r>
                        <a:rPr lang="en-US" altLang="zh-CN" sz="1800" dirty="0" smtClean="0"/>
                        <a:t>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学分</a:t>
                      </a:r>
                      <a:endParaRPr lang="en-US" altLang="zh-CN" sz="1800" dirty="0" smtClean="0"/>
                    </a:p>
                    <a:p>
                      <a:pPr algn="ctr"/>
                      <a:r>
                        <a:rPr lang="en-US" altLang="zh-CN" sz="1800" dirty="0" smtClean="0"/>
                        <a:t>(Credit)</a:t>
                      </a:r>
                      <a:endParaRPr lang="zh-CN" altLang="en-US" sz="1800" dirty="0"/>
                    </a:p>
                  </a:txBody>
                  <a:tcPr/>
                </a:tc>
              </a:tr>
              <a:tr h="3983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A01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操作系统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/>
                </a:tc>
              </a:tr>
              <a:tr h="3983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A02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数据库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/>
                </a:tc>
              </a:tr>
              <a:tr h="3983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A03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网络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63452" y="978282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成绩表 </a:t>
            </a:r>
            <a:r>
              <a:rPr lang="en-US" altLang="zh-CN" sz="2000" dirty="0" smtClean="0"/>
              <a:t>SC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285375" y="947504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课程表 </a:t>
            </a:r>
            <a:r>
              <a:rPr lang="en-US" altLang="zh-CN" sz="2000" dirty="0" smtClean="0"/>
              <a:t>Course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331640" y="3547924"/>
            <a:ext cx="4461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dirty="0" smtClean="0">
                <a:latin typeface="幼圆" pitchFamily="49" charset="-122"/>
                <a:ea typeface="幼圆" pitchFamily="49" charset="-122"/>
              </a:rPr>
              <a:t>、查询学号为</a:t>
            </a:r>
            <a:r>
              <a:rPr lang="en-US" altLang="zh-CN" sz="2200" dirty="0" smtClean="0">
                <a:latin typeface="幼圆" pitchFamily="49" charset="-122"/>
                <a:ea typeface="幼圆" pitchFamily="49" charset="-122"/>
              </a:rPr>
              <a:t>15001</a:t>
            </a:r>
            <a:r>
              <a:rPr lang="zh-CN" altLang="en-US" sz="2200" dirty="0" smtClean="0">
                <a:latin typeface="幼圆" pitchFamily="49" charset="-122"/>
                <a:ea typeface="幼圆" pitchFamily="49" charset="-122"/>
              </a:rPr>
              <a:t>的学生的成绩；</a:t>
            </a:r>
            <a:endParaRPr lang="zh-CN" altLang="en-US" sz="22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33754" y="4035222"/>
            <a:ext cx="4104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dirty="0" smtClean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dirty="0" smtClean="0">
                <a:latin typeface="幼圆" pitchFamily="49" charset="-122"/>
                <a:ea typeface="幼圆" pitchFamily="49" charset="-122"/>
              </a:rPr>
              <a:t>、查询学生的选课情况；</a:t>
            </a:r>
            <a:endParaRPr lang="zh-CN" altLang="en-US" sz="22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31640" y="4515966"/>
            <a:ext cx="5760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dirty="0" smtClean="0">
                <a:latin typeface="幼圆" pitchFamily="49" charset="-122"/>
                <a:ea typeface="幼圆" pitchFamily="49" charset="-122"/>
              </a:rPr>
              <a:t>、查询操作系统课程考试不及格的学生名单；</a:t>
            </a:r>
            <a:endParaRPr lang="zh-CN" altLang="en-US" sz="22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59632" y="3467784"/>
            <a:ext cx="5832648" cy="1624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9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624" y="123478"/>
            <a:ext cx="3312368" cy="576064"/>
          </a:xfrm>
        </p:spPr>
        <p:txBody>
          <a:bodyPr/>
          <a:lstStyle/>
          <a:p>
            <a:pPr algn="l" eaLnBrk="1" hangingPunct="1"/>
            <a:r>
              <a:rPr lang="zh-CN" altLang="en-US" sz="3600" dirty="0" smtClean="0">
                <a:latin typeface="隶书" pitchFamily="49" charset="-122"/>
                <a:ea typeface="隶书" pitchFamily="49" charset="-122"/>
              </a:rPr>
              <a:t>基本关系操作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792088"/>
            <a:ext cx="8100392" cy="4351412"/>
          </a:xfrm>
        </p:spPr>
        <p:txBody>
          <a:bodyPr>
            <a:noAutofit/>
          </a:bodyPr>
          <a:lstStyle/>
          <a:p>
            <a:pPr algn="just" eaLnBrk="1" hangingPunct="1"/>
            <a:r>
              <a:rPr lang="zh-CN" altLang="en-US" sz="3900" b="1" dirty="0" smtClean="0">
                <a:latin typeface="+mj-ea"/>
                <a:ea typeface="+mj-ea"/>
              </a:rPr>
              <a:t> </a:t>
            </a:r>
            <a:r>
              <a:rPr lang="zh-CN" altLang="en-US" sz="2600" b="1" dirty="0" smtClean="0">
                <a:latin typeface="+mj-ea"/>
                <a:ea typeface="+mj-ea"/>
              </a:rPr>
              <a:t>常用的关系操作</a:t>
            </a:r>
          </a:p>
          <a:p>
            <a:pPr algn="just">
              <a:buFont typeface="Wingdings" pitchFamily="2" charset="2"/>
              <a:buChar char="Ø"/>
            </a:pPr>
            <a:r>
              <a:rPr lang="zh-CN" altLang="en-US" sz="2600" b="1" dirty="0" smtClean="0">
                <a:latin typeface="幼圆" pitchFamily="49" charset="-122"/>
                <a:ea typeface="幼圆" pitchFamily="49" charset="-122"/>
              </a:rPr>
              <a:t>查询：选择、投影、连接、除、并、交、差</a:t>
            </a:r>
          </a:p>
          <a:p>
            <a:pPr algn="just">
              <a:buFont typeface="Wingdings" pitchFamily="2" charset="2"/>
              <a:buChar char="Ø"/>
            </a:pPr>
            <a:r>
              <a:rPr lang="zh-CN" altLang="en-US" sz="2600" b="1" dirty="0" smtClean="0">
                <a:latin typeface="幼圆" pitchFamily="49" charset="-122"/>
                <a:ea typeface="幼圆" pitchFamily="49" charset="-122"/>
              </a:rPr>
              <a:t>数据更新：插入、删除、修改</a:t>
            </a:r>
          </a:p>
          <a:p>
            <a:pPr algn="just">
              <a:buFont typeface="Wingdings" pitchFamily="2" charset="2"/>
              <a:buChar char="Ø"/>
            </a:pPr>
            <a:r>
              <a:rPr lang="zh-CN" altLang="en-US" sz="2600" b="1" dirty="0" smtClean="0">
                <a:latin typeface="幼圆" pitchFamily="49" charset="-122"/>
                <a:ea typeface="幼圆" pitchFamily="49" charset="-122"/>
              </a:rPr>
              <a:t>查询的表达能力是其中最主要的部分</a:t>
            </a:r>
          </a:p>
          <a:p>
            <a:pPr algn="just">
              <a:buFont typeface="Wingdings" pitchFamily="2" charset="2"/>
              <a:buChar char="Ø"/>
            </a:pPr>
            <a:r>
              <a:rPr lang="zh-CN" altLang="en-US" sz="2600" b="1" dirty="0" smtClean="0">
                <a:latin typeface="幼圆" pitchFamily="49" charset="-122"/>
                <a:ea typeface="幼圆" pitchFamily="49" charset="-122"/>
              </a:rPr>
              <a:t>选择、投影、并、差、笛卡尔基是5种基本操作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 关系操作的特点</a:t>
            </a:r>
          </a:p>
          <a:p>
            <a:pPr algn="just">
              <a:buFont typeface="Wingdings" pitchFamily="2" charset="2"/>
              <a:buChar char="Ø"/>
            </a:pPr>
            <a:r>
              <a:rPr lang="zh-CN" altLang="en-US" sz="2600" b="1" dirty="0" smtClean="0">
                <a:latin typeface="幼圆" pitchFamily="49" charset="-122"/>
                <a:ea typeface="幼圆" pitchFamily="49" charset="-122"/>
              </a:rPr>
              <a:t>集合操作方式：操作的对象和结果都是集合，</a:t>
            </a:r>
            <a:r>
              <a:rPr lang="zh-CN" altLang="en-US" sz="2600" b="1" dirty="0" smtClean="0">
                <a:solidFill>
                  <a:srgbClr val="FF66FF"/>
                </a:solidFill>
                <a:latin typeface="+mj-ea"/>
                <a:ea typeface="+mj-ea"/>
              </a:rPr>
              <a:t>一次一集合</a:t>
            </a:r>
            <a:r>
              <a:rPr lang="zh-CN" altLang="en-US" sz="2600" b="1" dirty="0" smtClean="0">
                <a:latin typeface="幼圆" pitchFamily="49" charset="-122"/>
                <a:ea typeface="幼圆" pitchFamily="49" charset="-122"/>
              </a:rPr>
              <a:t>的方式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624" y="123478"/>
            <a:ext cx="4788024" cy="630262"/>
          </a:xfrm>
        </p:spPr>
        <p:txBody>
          <a:bodyPr/>
          <a:lstStyle/>
          <a:p>
            <a:pPr algn="l" eaLnBrk="1" hangingPunct="1"/>
            <a:r>
              <a:rPr lang="zh-CN" altLang="en-US" sz="3600" dirty="0" smtClean="0">
                <a:latin typeface="+mn-ea"/>
                <a:ea typeface="+mn-ea"/>
              </a:rPr>
              <a:t>关系数据库语言的分类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5616" y="843558"/>
            <a:ext cx="8028384" cy="429994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1800" b="1" dirty="0" smtClean="0">
                <a:latin typeface="+mj-ea"/>
                <a:ea typeface="+mj-ea"/>
              </a:rPr>
              <a:t> 关系代数语言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100" b="1" dirty="0" smtClean="0">
                <a:ea typeface="宋体" pitchFamily="2" charset="-122"/>
              </a:rPr>
              <a:t>用对关系的运算来表达查询要求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100" b="1" dirty="0" smtClean="0">
                <a:ea typeface="宋体" pitchFamily="2" charset="-122"/>
              </a:rPr>
              <a:t>代表：</a:t>
            </a:r>
            <a:r>
              <a:rPr lang="zh-CN" altLang="en-US" sz="2100" b="1" dirty="0" smtClean="0">
                <a:latin typeface="Times New Roman" pitchFamily="18" charset="0"/>
                <a:ea typeface="宋体" pitchFamily="2" charset="-122"/>
              </a:rPr>
              <a:t>ISBL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1800" dirty="0">
                <a:latin typeface="+mj-ea"/>
                <a:ea typeface="+mj-ea"/>
              </a:rPr>
              <a:t>关系演算语言：用谓词来表达查询要求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700" b="1" dirty="0" smtClean="0">
                <a:ea typeface="宋体" pitchFamily="2" charset="-122"/>
              </a:rPr>
              <a:t>元组关系演算语言：谓词变元的基本对象是元组变量，代表：</a:t>
            </a:r>
            <a:r>
              <a:rPr lang="zh-CN" altLang="en-US" sz="1700" b="1" dirty="0" smtClean="0">
                <a:latin typeface="Times New Roman" pitchFamily="18" charset="0"/>
                <a:ea typeface="宋体" pitchFamily="2" charset="-122"/>
              </a:rPr>
              <a:t>APLHA, QUEL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700" b="1" dirty="0" smtClean="0">
                <a:ea typeface="宋体" pitchFamily="2" charset="-122"/>
              </a:rPr>
              <a:t>域关系演算语言：谓词变元的基本对象是域变量，代表：</a:t>
            </a:r>
            <a:r>
              <a:rPr lang="zh-CN" altLang="en-US" sz="1700" b="1" dirty="0" smtClean="0">
                <a:latin typeface="Times New Roman" pitchFamily="18" charset="0"/>
                <a:ea typeface="宋体" pitchFamily="2" charset="-122"/>
              </a:rPr>
              <a:t>QBE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+mj-ea"/>
                <a:ea typeface="+mj-ea"/>
              </a:rPr>
              <a:t>具有关系代数和关系演算双重特点的语言</a:t>
            </a:r>
          </a:p>
          <a:p>
            <a:pPr algn="just">
              <a:lnSpc>
                <a:spcPct val="150000"/>
              </a:lnSpc>
            </a:pPr>
            <a:r>
              <a:rPr lang="zh-CN" altLang="en-US" sz="1700" b="1" dirty="0" smtClean="0">
                <a:ea typeface="宋体" pitchFamily="2" charset="-122"/>
              </a:rPr>
              <a:t> 代 表：</a:t>
            </a:r>
            <a:r>
              <a:rPr lang="zh-CN" altLang="en-US" sz="1700" b="1" dirty="0" smtClean="0">
                <a:latin typeface="Times New Roman" pitchFamily="18" charset="0"/>
                <a:ea typeface="宋体" pitchFamily="2" charset="-122"/>
              </a:rPr>
              <a:t>SQL</a:t>
            </a:r>
            <a:r>
              <a:rPr lang="zh-CN" altLang="en-US" sz="1700" b="1" dirty="0" smtClean="0">
                <a:ea typeface="宋体" pitchFamily="2" charset="-122"/>
              </a:rPr>
              <a:t>（Structured Query Language） </a:t>
            </a:r>
            <a:endParaRPr lang="zh-CN" altLang="en-US" sz="1700" b="1" dirty="0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624" y="195486"/>
            <a:ext cx="2520280" cy="576064"/>
          </a:xfrm>
        </p:spPr>
        <p:txBody>
          <a:bodyPr/>
          <a:lstStyle/>
          <a:p>
            <a:pPr algn="l" eaLnBrk="1" hangingPunct="1"/>
            <a:r>
              <a:rPr lang="zh-CN" altLang="en-US" sz="3600" dirty="0" smtClean="0">
                <a:latin typeface="+mn-ea"/>
                <a:ea typeface="+mn-ea"/>
              </a:rPr>
              <a:t>关系代数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19672" y="1059582"/>
            <a:ext cx="4475163" cy="2335212"/>
          </a:xfrm>
        </p:spPr>
        <p:txBody>
          <a:bodyPr>
            <a:normAutofit/>
          </a:bodyPr>
          <a:lstStyle/>
          <a:p>
            <a:pPr eaLnBrk="1" hangingPunct="1">
              <a:lnSpc>
                <a:spcPct val="21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B0F0"/>
                </a:solidFill>
                <a:latin typeface="+mj-ea"/>
                <a:ea typeface="+mj-ea"/>
              </a:rPr>
              <a:t>传统的集合运算</a:t>
            </a:r>
          </a:p>
          <a:p>
            <a:pPr eaLnBrk="1" hangingPunct="1">
              <a:lnSpc>
                <a:spcPct val="21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专门的关系运算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71600" y="843558"/>
            <a:ext cx="8229600" cy="1728192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关系代数是一种抽象的查询语言，它用对关系的运算来表达查询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，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运算的三要素：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ea typeface="宋体" pitchFamily="2" charset="-122"/>
              </a:rPr>
              <a:t>          </a:t>
            </a:r>
            <a:r>
              <a:rPr lang="zh-CN" altLang="en-US" sz="2400" b="1" dirty="0" smtClean="0">
                <a:latin typeface="+mj-ea"/>
                <a:ea typeface="+mj-ea"/>
              </a:rPr>
              <a:t>运算对象             运算符           运算结果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1" y="205259"/>
            <a:ext cx="2051720" cy="422275"/>
          </a:xfrm>
          <a:noFill/>
        </p:spPr>
        <p:txBody>
          <a:bodyPr/>
          <a:lstStyle/>
          <a:p>
            <a:pPr algn="l" eaLnBrk="1" hangingPunct="1"/>
            <a:r>
              <a:rPr lang="zh-CN" altLang="en-US" sz="3600" dirty="0" smtClean="0">
                <a:latin typeface="+mn-ea"/>
                <a:ea typeface="+mn-ea"/>
              </a:rPr>
              <a:t>关系代数</a:t>
            </a:r>
          </a:p>
        </p:txBody>
      </p:sp>
      <p:sp>
        <p:nvSpPr>
          <p:cNvPr id="57348" name="AutoShape 4"/>
          <p:cNvSpPr>
            <a:spLocks noChangeArrowheads="1"/>
          </p:cNvSpPr>
          <p:nvPr/>
        </p:nvSpPr>
        <p:spPr bwMode="auto">
          <a:xfrm rot="10800000">
            <a:off x="1476375" y="3146473"/>
            <a:ext cx="1050568" cy="433388"/>
          </a:xfrm>
          <a:prstGeom prst="wedgeRoundRectCallout">
            <a:avLst>
              <a:gd name="adj1" fmla="val -33324"/>
              <a:gd name="adj2" fmla="val 146919"/>
              <a:gd name="adj3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</a:ln>
        </p:spPr>
        <p:txBody>
          <a:bodyPr rot="10800000" anchor="ctr"/>
          <a:lstStyle/>
          <a:p>
            <a:pPr marL="342900" indent="-342900"/>
            <a:endParaRPr lang="zh-CN" altLang="en-US"/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1476376" y="3162652"/>
            <a:ext cx="9353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 smtClean="0"/>
              <a:t>关 系</a:t>
            </a:r>
            <a:endParaRPr lang="zh-CN" altLang="en-US" sz="2400" dirty="0"/>
          </a:p>
        </p:txBody>
      </p:sp>
      <p:sp>
        <p:nvSpPr>
          <p:cNvPr id="57350" name="AutoShape 6"/>
          <p:cNvSpPr>
            <a:spLocks noChangeArrowheads="1"/>
          </p:cNvSpPr>
          <p:nvPr/>
        </p:nvSpPr>
        <p:spPr bwMode="auto">
          <a:xfrm rot="10800000">
            <a:off x="6588250" y="3075656"/>
            <a:ext cx="1008086" cy="432197"/>
          </a:xfrm>
          <a:prstGeom prst="wedgeRoundRectCallout">
            <a:avLst>
              <a:gd name="adj1" fmla="val 31692"/>
              <a:gd name="adj2" fmla="val 128106"/>
              <a:gd name="adj3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</a:ln>
        </p:spPr>
        <p:txBody>
          <a:bodyPr rot="10800000" anchor="ctr"/>
          <a:lstStyle/>
          <a:p>
            <a:pPr marL="342900" indent="-342900"/>
            <a:endParaRPr lang="zh-CN" altLang="en-US"/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6588224" y="3075806"/>
            <a:ext cx="9361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 smtClean="0"/>
              <a:t>关系</a:t>
            </a:r>
            <a:endParaRPr lang="zh-CN" altLang="en-US" sz="2400" dirty="0"/>
          </a:p>
        </p:txBody>
      </p:sp>
      <p:sp>
        <p:nvSpPr>
          <p:cNvPr id="57352" name="AutoShape 8"/>
          <p:cNvSpPr>
            <a:spLocks noChangeArrowheads="1"/>
          </p:cNvSpPr>
          <p:nvPr/>
        </p:nvSpPr>
        <p:spPr bwMode="auto">
          <a:xfrm>
            <a:off x="4354512" y="2499742"/>
            <a:ext cx="577527" cy="504056"/>
          </a:xfrm>
          <a:prstGeom prst="upArrow">
            <a:avLst>
              <a:gd name="adj1" fmla="val 50000"/>
              <a:gd name="adj2" fmla="val 29956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3851895" y="3003798"/>
            <a:ext cx="1800225" cy="212365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集合运算符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关系运算符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算术比较符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逻辑运算符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  <p:bldP spid="57348" grpId="0" bldLvl="0" animBg="1" autoUpdateAnimBg="0"/>
      <p:bldP spid="57349" grpId="0" autoUpdateAnimBg="0"/>
      <p:bldP spid="57350" grpId="0" bldLvl="0" animBg="1" autoUpdateAnimBg="0"/>
      <p:bldP spid="57351" grpId="0" autoUpdateAnimBg="0"/>
      <p:bldP spid="57352" grpId="0" animBg="1" autoUpdateAnimBg="0"/>
      <p:bldP spid="57353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939635"/>
              </p:ext>
            </p:extLst>
          </p:nvPr>
        </p:nvGraphicFramePr>
        <p:xfrm>
          <a:off x="1295400" y="2229966"/>
          <a:ext cx="7381056" cy="2555748"/>
        </p:xfrm>
        <a:graphic>
          <a:graphicData uri="http://schemas.openxmlformats.org/drawingml/2006/table">
            <a:tbl>
              <a:tblPr/>
              <a:tblGrid>
                <a:gridCol w="722060"/>
                <a:gridCol w="1203433"/>
                <a:gridCol w="1684806"/>
                <a:gridCol w="722060"/>
                <a:gridCol w="1123204"/>
                <a:gridCol w="1925493"/>
              </a:tblGrid>
              <a:tr h="2502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集合运算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符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∪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×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并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差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交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笛卡尔积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比较运算符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＞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≥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＜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≤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＝     &lt;&gt; 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大于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大于等于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小于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小于等于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等于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不等于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38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585943"/>
              </p:ext>
            </p:extLst>
          </p:nvPr>
        </p:nvGraphicFramePr>
        <p:xfrm>
          <a:off x="1295400" y="1772766"/>
          <a:ext cx="7381056" cy="438944"/>
        </p:xfrm>
        <a:graphic>
          <a:graphicData uri="http://schemas.openxmlformats.org/drawingml/2006/table">
            <a:tbl>
              <a:tblPr/>
              <a:tblGrid>
                <a:gridCol w="1925493"/>
                <a:gridCol w="1684806"/>
                <a:gridCol w="1845264"/>
                <a:gridCol w="1925493"/>
              </a:tblGrid>
              <a:tr h="4389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运算符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含义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运算符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含义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68" name="Rectangle 32"/>
          <p:cNvSpPr>
            <a:spLocks noChangeArrowheads="1"/>
          </p:cNvSpPr>
          <p:nvPr/>
        </p:nvSpPr>
        <p:spPr bwMode="auto">
          <a:xfrm>
            <a:off x="1476375" y="987574"/>
            <a:ext cx="63246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800" dirty="0">
                <a:latin typeface="幼圆" pitchFamily="49" charset="-122"/>
                <a:ea typeface="幼圆" pitchFamily="49" charset="-122"/>
              </a:rPr>
              <a:t>关系代数运算符</a:t>
            </a:r>
            <a:r>
              <a:rPr lang="zh-CN" altLang="en-US" sz="2800" b="0" dirty="0">
                <a:latin typeface="幼圆" pitchFamily="49" charset="-122"/>
                <a:ea typeface="幼圆" pitchFamily="49" charset="-122"/>
              </a:rPr>
              <a:t>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87451" y="205259"/>
            <a:ext cx="2051720" cy="422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0" dirty="0" smtClean="0">
                <a:latin typeface="+mn-ea"/>
                <a:ea typeface="+mn-ea"/>
              </a:rPr>
              <a:t>关系代数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293455"/>
              </p:ext>
            </p:extLst>
          </p:nvPr>
        </p:nvGraphicFramePr>
        <p:xfrm>
          <a:off x="1295400" y="2327126"/>
          <a:ext cx="7525072" cy="2332856"/>
        </p:xfrm>
        <a:graphic>
          <a:graphicData uri="http://schemas.openxmlformats.org/drawingml/2006/table">
            <a:tbl>
              <a:tblPr/>
              <a:tblGrid>
                <a:gridCol w="1260376"/>
                <a:gridCol w="1438835"/>
                <a:gridCol w="981531"/>
                <a:gridCol w="1180034"/>
                <a:gridCol w="1296144"/>
                <a:gridCol w="1368152"/>
              </a:tblGrid>
              <a:tr h="2332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专门的关系运算符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σ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π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÷ 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选择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投影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连接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除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逻辑运算符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∧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∨ 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非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与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或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410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950850"/>
              </p:ext>
            </p:extLst>
          </p:nvPr>
        </p:nvGraphicFramePr>
        <p:xfrm>
          <a:off x="1295400" y="1869926"/>
          <a:ext cx="7525072" cy="485800"/>
        </p:xfrm>
        <a:graphic>
          <a:graphicData uri="http://schemas.openxmlformats.org/drawingml/2006/table">
            <a:tbl>
              <a:tblPr/>
              <a:tblGrid>
                <a:gridCol w="1260376"/>
                <a:gridCol w="2420366"/>
                <a:gridCol w="1180034"/>
                <a:gridCol w="2664296"/>
              </a:tblGrid>
              <a:tr h="4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运算符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含义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运算符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含义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92" name="AutoShape 32"/>
          <p:cNvSpPr>
            <a:spLocks noChangeAspect="1" noChangeArrowheads="1"/>
          </p:cNvSpPr>
          <p:nvPr/>
        </p:nvSpPr>
        <p:spPr bwMode="auto">
          <a:xfrm rot="5400000" flipV="1">
            <a:off x="3239988" y="3255640"/>
            <a:ext cx="144066" cy="360362"/>
          </a:xfrm>
          <a:prstGeom prst="flowChartCollat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3" name="Rectangle 33"/>
          <p:cNvSpPr>
            <a:spLocks noChangeArrowheads="1"/>
          </p:cNvSpPr>
          <p:nvPr/>
        </p:nvSpPr>
        <p:spPr bwMode="auto">
          <a:xfrm>
            <a:off x="1752600" y="1203598"/>
            <a:ext cx="594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800" dirty="0">
                <a:latin typeface="幼圆" pitchFamily="49" charset="-122"/>
                <a:ea typeface="幼圆" pitchFamily="49" charset="-122"/>
              </a:rPr>
              <a:t>关系代数</a:t>
            </a: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运算符</a:t>
            </a:r>
            <a:endParaRPr lang="zh-CN" altLang="en-US" sz="2800" b="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87451" y="205259"/>
            <a:ext cx="2051720" cy="422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0" dirty="0" smtClean="0">
                <a:latin typeface="+mn-ea"/>
                <a:ea typeface="+mn-ea"/>
              </a:rPr>
              <a:t>关系代数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624" y="123478"/>
            <a:ext cx="5328592" cy="620737"/>
          </a:xfrm>
        </p:spPr>
        <p:txBody>
          <a:bodyPr/>
          <a:lstStyle/>
          <a:p>
            <a:pPr algn="l" eaLnBrk="1" hangingPunct="1"/>
            <a:r>
              <a:rPr lang="zh-CN" altLang="en-US" sz="3000" dirty="0" smtClean="0">
                <a:latin typeface="+mn-ea"/>
                <a:ea typeface="+mn-ea"/>
              </a:rPr>
              <a:t>传统集合运算</a:t>
            </a:r>
            <a:r>
              <a:rPr lang="en-US" altLang="zh-CN" sz="3200" dirty="0" smtClean="0">
                <a:latin typeface="+mj-ea"/>
              </a:rPr>
              <a:t>——</a:t>
            </a:r>
            <a:r>
              <a:rPr lang="en-US" altLang="zh-CN" sz="3200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并(Union)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843558"/>
            <a:ext cx="8064896" cy="429994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600" i="1" dirty="0">
                <a:latin typeface="+mj-ea"/>
                <a:ea typeface="+mj-ea"/>
              </a:rPr>
              <a:t>R </a:t>
            </a:r>
            <a:r>
              <a:rPr lang="zh-CN" altLang="en-US" sz="2600" dirty="0">
                <a:latin typeface="+mj-ea"/>
                <a:ea typeface="+mj-ea"/>
              </a:rPr>
              <a:t>∪</a:t>
            </a:r>
            <a:r>
              <a:rPr lang="zh-CN" altLang="en-US" sz="2600" i="1" dirty="0">
                <a:latin typeface="+mj-ea"/>
                <a:ea typeface="+mj-ea"/>
              </a:rPr>
              <a:t>S</a:t>
            </a:r>
            <a:r>
              <a:rPr lang="zh-CN" altLang="en-US" sz="2600" dirty="0">
                <a:latin typeface="+mj-ea"/>
                <a:ea typeface="+mj-ea"/>
              </a:rPr>
              <a:t> </a:t>
            </a:r>
          </a:p>
          <a:p>
            <a:pPr marL="0" indent="0" algn="just">
              <a:lnSpc>
                <a:spcPct val="150000"/>
              </a:lnSpc>
            </a:pPr>
            <a:r>
              <a:rPr lang="zh-CN" altLang="en-US" sz="28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仍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为</a:t>
            </a:r>
            <a:r>
              <a:rPr lang="zh-CN" altLang="en-US" sz="2800" b="1" i="1" dirty="0" smtClean="0">
                <a:latin typeface="幼圆" pitchFamily="49" charset="-122"/>
                <a:ea typeface="幼圆" pitchFamily="49" charset="-122"/>
              </a:rPr>
              <a:t>n 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目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关系，由属于</a:t>
            </a:r>
            <a:r>
              <a:rPr lang="zh-CN" altLang="en-US" sz="2800" b="1" i="1" dirty="0">
                <a:latin typeface="幼圆" pitchFamily="49" charset="-122"/>
                <a:ea typeface="幼圆" pitchFamily="49" charset="-122"/>
              </a:rPr>
              <a:t>R 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或属于</a:t>
            </a:r>
            <a:r>
              <a:rPr lang="zh-CN" altLang="en-US" sz="2800" b="1" i="1" dirty="0">
                <a:latin typeface="幼圆" pitchFamily="49" charset="-122"/>
                <a:ea typeface="幼圆" pitchFamily="49" charset="-122"/>
              </a:rPr>
              <a:t>S 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的元组组成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zh-CN" altLang="en-US" sz="2800" b="1" i="1" dirty="0" smtClean="0">
                <a:latin typeface="幼圆" pitchFamily="49" charset="-122"/>
                <a:ea typeface="幼圆" pitchFamily="49" charset="-122"/>
              </a:rPr>
              <a:t>       R 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∪</a:t>
            </a:r>
            <a:r>
              <a:rPr lang="zh-CN" altLang="en-US" sz="2800" b="1" i="1" dirty="0">
                <a:latin typeface="幼圆" pitchFamily="49" charset="-122"/>
                <a:ea typeface="幼圆" pitchFamily="49" charset="-122"/>
              </a:rPr>
              <a:t>S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 = { </a:t>
            </a:r>
            <a:r>
              <a:rPr lang="zh-CN" altLang="en-US" sz="2800" b="1" i="1" dirty="0">
                <a:latin typeface="幼圆" pitchFamily="49" charset="-122"/>
                <a:ea typeface="幼圆" pitchFamily="49" charset="-122"/>
              </a:rPr>
              <a:t>t 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|</a:t>
            </a:r>
            <a:r>
              <a:rPr lang="zh-CN" altLang="en-US" sz="2800" b="1" i="1" dirty="0">
                <a:latin typeface="幼圆" pitchFamily="49" charset="-122"/>
                <a:ea typeface="幼圆" pitchFamily="49" charset="-122"/>
              </a:rPr>
              <a:t>t 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  <a:sym typeface="Symbol" pitchFamily="18" charset="2"/>
              </a:rPr>
              <a:t>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800" b="1" i="1" dirty="0">
                <a:latin typeface="幼圆" pitchFamily="49" charset="-122"/>
                <a:ea typeface="幼圆" pitchFamily="49" charset="-122"/>
              </a:rPr>
              <a:t>R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∨</a:t>
            </a:r>
            <a:r>
              <a:rPr lang="zh-CN" altLang="en-US" sz="2800" b="1" i="1" dirty="0">
                <a:latin typeface="幼圆" pitchFamily="49" charset="-122"/>
                <a:ea typeface="幼圆" pitchFamily="49" charset="-122"/>
              </a:rPr>
              <a:t>t 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  <a:sym typeface="Symbol" pitchFamily="18" charset="2"/>
              </a:rPr>
              <a:t></a:t>
            </a:r>
            <a:r>
              <a:rPr lang="zh-CN" altLang="en-US" sz="2800" b="1" i="1" dirty="0">
                <a:latin typeface="幼圆" pitchFamily="49" charset="-122"/>
                <a:ea typeface="幼圆" pitchFamily="49" charset="-122"/>
              </a:rPr>
              <a:t>S 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}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+mj-ea"/>
                <a:ea typeface="+mj-ea"/>
              </a:rPr>
              <a:t>条件：</a:t>
            </a:r>
            <a:r>
              <a:rPr lang="zh-CN" altLang="en-US" sz="2400" b="1" i="1" dirty="0" smtClean="0">
                <a:latin typeface="+mj-ea"/>
                <a:ea typeface="+mj-ea"/>
              </a:rPr>
              <a:t>R </a:t>
            </a:r>
            <a:r>
              <a:rPr lang="zh-CN" altLang="en-US" sz="2400" b="1" dirty="0" smtClean="0">
                <a:latin typeface="+mj-ea"/>
                <a:ea typeface="+mj-ea"/>
              </a:rPr>
              <a:t>和</a:t>
            </a:r>
            <a:r>
              <a:rPr lang="zh-CN" altLang="en-US" sz="2400" b="1" i="1" dirty="0" smtClean="0">
                <a:latin typeface="+mj-ea"/>
                <a:ea typeface="+mj-ea"/>
              </a:rPr>
              <a:t>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具有相同的目 </a:t>
            </a:r>
            <a:r>
              <a:rPr lang="zh-CN" altLang="en-US" sz="2800" b="1" i="1" dirty="0" smtClean="0">
                <a:latin typeface="幼圆" pitchFamily="49" charset="-122"/>
                <a:ea typeface="幼圆" pitchFamily="49" charset="-122"/>
              </a:rPr>
              <a:t>n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（即两个关系都有 </a:t>
            </a:r>
            <a:r>
              <a:rPr lang="zh-CN" altLang="en-US" sz="2800" b="1" i="1" dirty="0" smtClean="0">
                <a:latin typeface="幼圆" pitchFamily="49" charset="-122"/>
                <a:ea typeface="幼圆" pitchFamily="49" charset="-122"/>
              </a:rPr>
              <a:t>n 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个属性）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相应的属性取自同一个域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zh-CN" altLang="en-US" sz="2000" b="1" dirty="0" smtClean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381019"/>
              </p:ext>
            </p:extLst>
          </p:nvPr>
        </p:nvGraphicFramePr>
        <p:xfrm>
          <a:off x="78254" y="1203598"/>
          <a:ext cx="4277723" cy="1088256"/>
        </p:xfrm>
        <a:graphic>
          <a:graphicData uri="http://schemas.openxmlformats.org/drawingml/2006/table">
            <a:tbl>
              <a:tblPr/>
              <a:tblGrid>
                <a:gridCol w="970417"/>
                <a:gridCol w="723527"/>
                <a:gridCol w="646373"/>
                <a:gridCol w="646374"/>
                <a:gridCol w="1291032"/>
              </a:tblGrid>
              <a:tr h="2757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 编 号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姓 名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性 别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年 龄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保险号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21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206001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金荣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24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500230241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21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206002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丁冬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21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301236542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58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206003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唐雯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50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250413692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47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75077"/>
              </p:ext>
            </p:extLst>
          </p:nvPr>
        </p:nvGraphicFramePr>
        <p:xfrm>
          <a:off x="78626" y="2643758"/>
          <a:ext cx="4277349" cy="812520"/>
        </p:xfrm>
        <a:graphic>
          <a:graphicData uri="http://schemas.openxmlformats.org/drawingml/2006/table">
            <a:tbl>
              <a:tblPr/>
              <a:tblGrid>
                <a:gridCol w="886329"/>
                <a:gridCol w="807467"/>
                <a:gridCol w="646317"/>
                <a:gridCol w="646316"/>
                <a:gridCol w="1290920"/>
              </a:tblGrid>
              <a:tr h="26402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 编 号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姓 名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性 别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年 龄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保险号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206004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李华林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男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65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111425255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206003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唐雯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女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50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250413692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68" name="Text Box 68"/>
          <p:cNvSpPr txBox="1">
            <a:spLocks noChangeArrowheads="1"/>
          </p:cNvSpPr>
          <p:nvPr/>
        </p:nvSpPr>
        <p:spPr bwMode="auto">
          <a:xfrm flipH="1">
            <a:off x="124768" y="843558"/>
            <a:ext cx="558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i="1" dirty="0">
                <a:latin typeface="Arial" pitchFamily="34" charset="0"/>
              </a:rPr>
              <a:t>R</a:t>
            </a:r>
            <a:r>
              <a:rPr lang="zh-CN" altLang="en-US" dirty="0">
                <a:latin typeface="Arial" pitchFamily="34" charset="0"/>
              </a:rPr>
              <a:t>1</a:t>
            </a:r>
          </a:p>
        </p:txBody>
      </p:sp>
      <p:sp>
        <p:nvSpPr>
          <p:cNvPr id="43069" name="Text Box 69"/>
          <p:cNvSpPr txBox="1">
            <a:spLocks noChangeArrowheads="1"/>
          </p:cNvSpPr>
          <p:nvPr/>
        </p:nvSpPr>
        <p:spPr bwMode="auto">
          <a:xfrm flipH="1">
            <a:off x="196776" y="3435846"/>
            <a:ext cx="558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i="1" dirty="0">
                <a:latin typeface="Arial" pitchFamily="34" charset="0"/>
              </a:rPr>
              <a:t>R</a:t>
            </a:r>
            <a:r>
              <a:rPr lang="zh-CN" altLang="en-US" dirty="0">
                <a:latin typeface="Arial" pitchFamily="34" charset="0"/>
              </a:rPr>
              <a:t>2</a:t>
            </a:r>
          </a:p>
        </p:txBody>
      </p:sp>
      <p:graphicFrame>
        <p:nvGraphicFramePr>
          <p:cNvPr id="61503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111188"/>
              </p:ext>
            </p:extLst>
          </p:nvPr>
        </p:nvGraphicFramePr>
        <p:xfrm>
          <a:off x="3689574" y="3651870"/>
          <a:ext cx="5454427" cy="1520607"/>
        </p:xfrm>
        <a:graphic>
          <a:graphicData uri="http://schemas.openxmlformats.org/drawingml/2006/table">
            <a:tbl>
              <a:tblPr/>
              <a:tblGrid>
                <a:gridCol w="1244802"/>
                <a:gridCol w="915805"/>
                <a:gridCol w="823455"/>
                <a:gridCol w="823455"/>
                <a:gridCol w="1646910"/>
              </a:tblGrid>
              <a:tr h="3153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 编 号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姓 名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性 别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年 龄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保险号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206001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金荣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男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24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500230241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206002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丁冬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男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21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301236542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9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206003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唐雯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女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50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250413692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9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206004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李华林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男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65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111425255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109" name="Text Box 109"/>
          <p:cNvSpPr txBox="1">
            <a:spLocks noChangeArrowheads="1"/>
          </p:cNvSpPr>
          <p:nvPr/>
        </p:nvSpPr>
        <p:spPr bwMode="auto">
          <a:xfrm flipH="1">
            <a:off x="4816902" y="2049110"/>
            <a:ext cx="14398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i="1" dirty="0">
                <a:latin typeface="Arial" pitchFamily="34" charset="0"/>
              </a:rPr>
              <a:t>R1 </a:t>
            </a:r>
            <a:r>
              <a:rPr lang="zh-CN" altLang="en-US" sz="2400" dirty="0">
                <a:latin typeface="Arial" pitchFamily="34" charset="0"/>
              </a:rPr>
              <a:t>∪ </a:t>
            </a:r>
            <a:r>
              <a:rPr lang="zh-CN" altLang="en-US" sz="2400" i="1" dirty="0">
                <a:latin typeface="Arial" pitchFamily="34" charset="0"/>
              </a:rPr>
              <a:t>R</a:t>
            </a:r>
            <a:r>
              <a:rPr lang="zh-CN" altLang="en-US" sz="2400" dirty="0">
                <a:latin typeface="Arial" pitchFamily="34" charset="0"/>
              </a:rPr>
              <a:t>2</a:t>
            </a:r>
          </a:p>
        </p:txBody>
      </p:sp>
      <p:sp>
        <p:nvSpPr>
          <p:cNvPr id="43110" name="Rectangle 102"/>
          <p:cNvSpPr>
            <a:spLocks noChangeArrowheads="1"/>
          </p:cNvSpPr>
          <p:nvPr/>
        </p:nvSpPr>
        <p:spPr bwMode="auto">
          <a:xfrm>
            <a:off x="34927" y="111488"/>
            <a:ext cx="2592858" cy="629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zh-CN" altLang="en-US" sz="3600" b="0" dirty="0" smtClean="0">
                <a:latin typeface="隶书" pitchFamily="49" charset="-122"/>
                <a:ea typeface="隶书" pitchFamily="49" charset="-122"/>
              </a:rPr>
              <a:t>并</a:t>
            </a:r>
            <a:r>
              <a:rPr lang="zh-CN" altLang="en-US" sz="3600" b="0" dirty="0">
                <a:latin typeface="隶书" pitchFamily="49" charset="-122"/>
                <a:ea typeface="隶书" pitchFamily="49" charset="-122"/>
              </a:rPr>
              <a:t>运算举例</a:t>
            </a:r>
          </a:p>
        </p:txBody>
      </p:sp>
      <p:sp>
        <p:nvSpPr>
          <p:cNvPr id="2" name="右大括号 1"/>
          <p:cNvSpPr/>
          <p:nvPr/>
        </p:nvSpPr>
        <p:spPr>
          <a:xfrm>
            <a:off x="4427984" y="1707654"/>
            <a:ext cx="288032" cy="116142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09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41288"/>
            <a:ext cx="3131840" cy="846286"/>
          </a:xfrm>
        </p:spPr>
        <p:txBody>
          <a:bodyPr/>
          <a:lstStyle/>
          <a:p>
            <a:pPr algn="l" eaLnBrk="1" hangingPunct="1"/>
            <a:r>
              <a:rPr lang="zh-CN" altLang="en-US" sz="4000" dirty="0" smtClean="0">
                <a:latin typeface="华文琥珀" pitchFamily="2" charset="-122"/>
                <a:ea typeface="华文琥珀" pitchFamily="2" charset="-122"/>
              </a:rPr>
              <a:t>关系数据库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54287" y="699542"/>
            <a:ext cx="4824536" cy="792088"/>
          </a:xfrm>
        </p:spPr>
        <p:txBody>
          <a:bodyPr>
            <a:normAutofit/>
          </a:bodyPr>
          <a:lstStyle/>
          <a:p>
            <a:pPr marL="0" lvl="1" indent="0" eaLnBrk="1" hangingPunct="1">
              <a:lnSpc>
                <a:spcPct val="140000"/>
              </a:lnSpc>
              <a:buNone/>
            </a:pPr>
            <a:r>
              <a:rPr lang="zh-CN" altLang="en-US" sz="2800" b="1" dirty="0" smtClean="0">
                <a:solidFill>
                  <a:srgbClr val="00B0F0"/>
                </a:solidFill>
                <a:latin typeface="幼圆" pitchFamily="49" charset="-122"/>
                <a:ea typeface="幼圆" pitchFamily="49" charset="-122"/>
              </a:rPr>
              <a:t>关系数据结构及形式化定义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39952" y="1995686"/>
            <a:ext cx="4104456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eaLnBrk="1" latinLnBrk="0" hangingPunct="1">
              <a:spcBef>
                <a:spcPts val="800"/>
              </a:spcBef>
              <a:buNone/>
              <a:defRPr sz="1600">
                <a:latin typeface="+mn-lt"/>
                <a:ea typeface="+mn-ea"/>
              </a:defRPr>
            </a:lvl1pPr>
            <a:lvl2pPr marL="0" lvl="1" indent="0" algn="l" defTabSz="914400" eaLnBrk="1" latinLnBrk="0" hangingPunct="1">
              <a:lnSpc>
                <a:spcPct val="140000"/>
              </a:lnSpc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2800">
                <a:solidFill>
                  <a:schemeClr val="tx2"/>
                </a:solidFill>
                <a:latin typeface="幼圆" pitchFamily="49" charset="-122"/>
                <a:ea typeface="幼圆" pitchFamily="49" charset="-122"/>
              </a:defRPr>
            </a:lvl2pPr>
            <a:lvl3pPr marL="402336" indent="-164592" algn="l" defTabSz="91440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latin typeface="+mn-lt"/>
                <a:ea typeface="+mn-ea"/>
              </a:defRPr>
            </a:lvl3pPr>
            <a:lvl4pPr marL="630936" indent="-164592" algn="l" defTabSz="91440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latin typeface="+mn-lt"/>
                <a:ea typeface="+mn-ea"/>
              </a:defRPr>
            </a:lvl4pPr>
            <a:lvl5pPr marL="859536" indent="-173736" algn="l" defTabSz="91440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latin typeface="+mn-lt"/>
                <a:ea typeface="+mn-ea"/>
              </a:defRPr>
            </a:lvl5pPr>
            <a:lvl6pPr marL="1097280" indent="-173736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latin typeface="+mn-lt"/>
                <a:ea typeface="+mn-ea"/>
              </a:defRPr>
            </a:lvl6pPr>
            <a:lvl7pPr marL="135331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latin typeface="+mn-lt"/>
                <a:ea typeface="+mn-ea"/>
              </a:defRPr>
            </a:lvl7pPr>
            <a:lvl8pPr marL="158191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latin typeface="+mn-lt"/>
                <a:ea typeface="+mn-ea"/>
              </a:defRPr>
            </a:lvl8pPr>
            <a:lvl9pPr marL="1792224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latin typeface="+mn-lt"/>
                <a:ea typeface="+mn-ea"/>
              </a:defRPr>
            </a:lvl9pPr>
          </a:lstStyle>
          <a:p>
            <a:r>
              <a:rPr lang="zh-CN" altLang="en-US" sz="2800" dirty="0">
                <a:latin typeface="幼圆" pitchFamily="49" charset="-122"/>
                <a:ea typeface="幼圆" pitchFamily="49" charset="-122"/>
              </a:rPr>
              <a:t>关系操作</a:t>
            </a:r>
            <a:r>
              <a:rPr lang="en-US" altLang="zh-CN" sz="2800" dirty="0"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sz="2800" dirty="0">
                <a:latin typeface="幼圆" pitchFamily="49" charset="-122"/>
                <a:ea typeface="幼圆" pitchFamily="49" charset="-122"/>
              </a:rPr>
              <a:t>关系代数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37266" y="3200658"/>
            <a:ext cx="2348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关系的完整性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059832" y="843558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563888" y="2031690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029491" y="3219822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624" y="195486"/>
            <a:ext cx="6121400" cy="422275"/>
          </a:xfrm>
        </p:spPr>
        <p:txBody>
          <a:bodyPr/>
          <a:lstStyle/>
          <a:p>
            <a:pPr algn="l" eaLnBrk="1" hangingPunct="1"/>
            <a:r>
              <a:rPr lang="zh-CN" altLang="en-US" sz="3600" dirty="0" smtClean="0">
                <a:latin typeface="+mn-ea"/>
                <a:ea typeface="+mn-ea"/>
              </a:rPr>
              <a:t>传统集合运算</a:t>
            </a:r>
            <a:r>
              <a:rPr lang="en-US" altLang="zh-CN" sz="3600" dirty="0" smtClean="0">
                <a:latin typeface="+mj-ea"/>
              </a:rPr>
              <a:t>——</a:t>
            </a:r>
            <a:r>
              <a:rPr lang="zh-CN" altLang="en-US" sz="3600" dirty="0" smtClean="0">
                <a:latin typeface="+mn-ea"/>
                <a:ea typeface="+mn-ea"/>
              </a:rPr>
              <a:t> 差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843558"/>
            <a:ext cx="8100392" cy="429994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i="1" dirty="0">
                <a:latin typeface="+mj-ea"/>
                <a:ea typeface="+mj-ea"/>
              </a:rPr>
              <a:t>R - S</a:t>
            </a:r>
            <a:r>
              <a:rPr lang="zh-CN" altLang="en-US" sz="2800" dirty="0">
                <a:latin typeface="+mj-ea"/>
                <a:ea typeface="+mj-ea"/>
              </a:rPr>
              <a:t>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仍为 </a:t>
            </a:r>
            <a:r>
              <a:rPr lang="zh-CN" altLang="en-US" sz="2400" b="1" i="1" dirty="0">
                <a:latin typeface="幼圆" pitchFamily="49" charset="-122"/>
                <a:ea typeface="幼圆" pitchFamily="49" charset="-122"/>
              </a:rPr>
              <a:t>n 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目关系，由属于</a:t>
            </a:r>
            <a:r>
              <a:rPr lang="zh-CN" altLang="en-US" sz="2400" b="1" i="1" dirty="0">
                <a:latin typeface="幼圆" pitchFamily="49" charset="-122"/>
                <a:ea typeface="幼圆" pitchFamily="49" charset="-122"/>
              </a:rPr>
              <a:t>R 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而不属于</a:t>
            </a:r>
            <a:r>
              <a:rPr lang="zh-CN" altLang="en-US" sz="2400" b="1" i="1" dirty="0">
                <a:latin typeface="幼圆" pitchFamily="49" charset="-122"/>
                <a:ea typeface="幼圆" pitchFamily="49" charset="-122"/>
              </a:rPr>
              <a:t>S 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的所有元组组成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Times New Roman" pitchFamily="18" charset="0"/>
                <a:ea typeface="宋体" pitchFamily="2" charset="-122"/>
              </a:rPr>
              <a:t>               </a:t>
            </a:r>
            <a:r>
              <a:rPr lang="zh-CN" altLang="en-US" sz="1800" dirty="0" smtClean="0"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en-US" sz="1800" dirty="0">
                <a:latin typeface="Times New Roman" pitchFamily="18" charset="0"/>
                <a:ea typeface="宋体" pitchFamily="2" charset="-122"/>
              </a:rPr>
              <a:t> </a:t>
            </a:r>
            <a:r>
              <a:rPr lang="zh-CN" altLang="en-US" sz="2800" i="1" dirty="0">
                <a:latin typeface="Times New Roman" pitchFamily="18" charset="0"/>
                <a:ea typeface="宋体" pitchFamily="2" charset="-122"/>
              </a:rPr>
              <a:t>R 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-</a:t>
            </a:r>
            <a:r>
              <a:rPr lang="zh-CN" altLang="en-US" sz="2800" i="1" dirty="0">
                <a:latin typeface="Times New Roman" pitchFamily="18" charset="0"/>
                <a:ea typeface="宋体" pitchFamily="2" charset="-122"/>
              </a:rPr>
              <a:t>S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 = { </a:t>
            </a:r>
            <a:r>
              <a:rPr lang="zh-CN" altLang="en-US" sz="2800" i="1" dirty="0" smtClean="0">
                <a:latin typeface="Times New Roman" pitchFamily="18" charset="0"/>
                <a:ea typeface="宋体" pitchFamily="2" charset="-122"/>
              </a:rPr>
              <a:t>t 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</a:rPr>
              <a:t>| </a:t>
            </a:r>
            <a:r>
              <a:rPr lang="zh-CN" altLang="en-US" sz="2800" i="1" dirty="0" smtClean="0">
                <a:latin typeface="Times New Roman" pitchFamily="18" charset="0"/>
                <a:ea typeface="宋体" pitchFamily="2" charset="-122"/>
              </a:rPr>
              <a:t>t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zh-CN" altLang="en-US" sz="2800" i="1" dirty="0">
                <a:latin typeface="Times New Roman" pitchFamily="18" charset="0"/>
                <a:ea typeface="宋体" pitchFamily="2" charset="-122"/>
              </a:rPr>
              <a:t>R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∧</a:t>
            </a:r>
            <a:r>
              <a:rPr lang="zh-CN" altLang="en-US" sz="2800" i="1" dirty="0">
                <a:latin typeface="Times New Roman" pitchFamily="18" charset="0"/>
                <a:ea typeface="宋体" pitchFamily="2" charset="-122"/>
              </a:rPr>
              <a:t>t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</a:t>
            </a:r>
            <a:r>
              <a:rPr lang="zh-CN" altLang="en-US" sz="2800" i="1" dirty="0">
                <a:latin typeface="Times New Roman" pitchFamily="18" charset="0"/>
                <a:ea typeface="宋体" pitchFamily="2" charset="-122"/>
              </a:rPr>
              <a:t>S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</a:rPr>
              <a:t>}</a:t>
            </a:r>
            <a:endParaRPr lang="en-US" altLang="zh-CN" sz="2400" b="1" dirty="0" smtClean="0">
              <a:latin typeface="幼圆" pitchFamily="49" charset="-122"/>
              <a:ea typeface="幼圆" pitchFamily="49" charset="-122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+mj-ea"/>
                <a:ea typeface="+mj-ea"/>
              </a:rPr>
              <a:t>条件：</a:t>
            </a:r>
            <a:r>
              <a:rPr lang="zh-CN" altLang="en-US" sz="2400" b="1" i="1" dirty="0" smtClean="0">
                <a:latin typeface="+mj-ea"/>
                <a:ea typeface="+mj-ea"/>
              </a:rPr>
              <a:t>R </a:t>
            </a:r>
            <a:r>
              <a:rPr lang="zh-CN" altLang="en-US" sz="2400" b="1" dirty="0" smtClean="0">
                <a:latin typeface="+mj-ea"/>
                <a:ea typeface="+mj-ea"/>
              </a:rPr>
              <a:t>和 </a:t>
            </a:r>
            <a:r>
              <a:rPr lang="zh-CN" altLang="en-US" sz="2400" b="1" i="1" dirty="0" smtClean="0">
                <a:latin typeface="+mj-ea"/>
                <a:ea typeface="+mj-ea"/>
              </a:rPr>
              <a:t>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具有相同的目</a:t>
            </a:r>
            <a:r>
              <a:rPr lang="zh-CN" altLang="en-US" sz="2400" b="1" i="1" dirty="0" smtClean="0">
                <a:latin typeface="幼圆" pitchFamily="49" charset="-122"/>
                <a:ea typeface="幼圆" pitchFamily="49" charset="-122"/>
              </a:rPr>
              <a:t>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相应的属性取自同一个域</a:t>
            </a:r>
          </a:p>
          <a:p>
            <a:pPr algn="just" eaLnBrk="1" hangingPunct="1">
              <a:buFont typeface="Wingdings" pitchFamily="2" charset="2"/>
              <a:buNone/>
            </a:pPr>
            <a:endParaRPr lang="zh-CN" altLang="en-US" b="1" dirty="0" smtClean="0"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425925"/>
              </p:ext>
            </p:extLst>
          </p:nvPr>
        </p:nvGraphicFramePr>
        <p:xfrm>
          <a:off x="107132" y="1831709"/>
          <a:ext cx="3960812" cy="1089738"/>
        </p:xfrm>
        <a:graphic>
          <a:graphicData uri="http://schemas.openxmlformats.org/drawingml/2006/table">
            <a:tbl>
              <a:tblPr/>
              <a:tblGrid>
                <a:gridCol w="898525"/>
                <a:gridCol w="669925"/>
                <a:gridCol w="598487"/>
                <a:gridCol w="598488"/>
                <a:gridCol w="1195387"/>
              </a:tblGrid>
              <a:tr h="27012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 编 号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姓 名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性 别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年 龄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保险号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23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206001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金荣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24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500230241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27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206002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丁冬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21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301236542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2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206003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唐雯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50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250413692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3522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787931"/>
              </p:ext>
            </p:extLst>
          </p:nvPr>
        </p:nvGraphicFramePr>
        <p:xfrm>
          <a:off x="107504" y="3587474"/>
          <a:ext cx="4033837" cy="844099"/>
        </p:xfrm>
        <a:graphic>
          <a:graphicData uri="http://schemas.openxmlformats.org/drawingml/2006/table">
            <a:tbl>
              <a:tblPr/>
              <a:tblGrid>
                <a:gridCol w="835025"/>
                <a:gridCol w="762000"/>
                <a:gridCol w="609600"/>
                <a:gridCol w="609600"/>
                <a:gridCol w="1217612"/>
              </a:tblGrid>
              <a:tr h="30241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 编 号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姓 名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性 别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年 龄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保险号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6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206004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李华林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男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65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111425255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206003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唐雯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女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50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250413692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116" name="Text Box 68"/>
          <p:cNvSpPr txBox="1">
            <a:spLocks noChangeArrowheads="1"/>
          </p:cNvSpPr>
          <p:nvPr/>
        </p:nvSpPr>
        <p:spPr bwMode="auto">
          <a:xfrm flipH="1">
            <a:off x="107504" y="1419622"/>
            <a:ext cx="558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i="1" dirty="0" smtClean="0"/>
              <a:t>R</a:t>
            </a:r>
            <a:r>
              <a:rPr lang="zh-CN" altLang="en-US" dirty="0" smtClean="0"/>
              <a:t>1</a:t>
            </a:r>
            <a:endParaRPr lang="zh-CN" altLang="en-US" dirty="0"/>
          </a:p>
        </p:txBody>
      </p:sp>
      <p:sp>
        <p:nvSpPr>
          <p:cNvPr id="45117" name="Text Box 69"/>
          <p:cNvSpPr txBox="1">
            <a:spLocks noChangeArrowheads="1"/>
          </p:cNvSpPr>
          <p:nvPr/>
        </p:nvSpPr>
        <p:spPr bwMode="auto">
          <a:xfrm flipH="1">
            <a:off x="107504" y="3210530"/>
            <a:ext cx="558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i="1" dirty="0"/>
              <a:t>R</a:t>
            </a:r>
            <a:r>
              <a:rPr lang="zh-CN" altLang="en-US" dirty="0"/>
              <a:t>2</a:t>
            </a:r>
          </a:p>
        </p:txBody>
      </p:sp>
      <p:graphicFrame>
        <p:nvGraphicFramePr>
          <p:cNvPr id="63551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739136"/>
              </p:ext>
            </p:extLst>
          </p:nvPr>
        </p:nvGraphicFramePr>
        <p:xfrm>
          <a:off x="4716016" y="2756862"/>
          <a:ext cx="4105275" cy="812520"/>
        </p:xfrm>
        <a:graphic>
          <a:graphicData uri="http://schemas.openxmlformats.org/drawingml/2006/table">
            <a:tbl>
              <a:tblPr/>
              <a:tblGrid>
                <a:gridCol w="930275"/>
                <a:gridCol w="695325"/>
                <a:gridCol w="620713"/>
                <a:gridCol w="619125"/>
                <a:gridCol w="1239837"/>
              </a:tblGrid>
              <a:tr h="2702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 编 号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姓 名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性 别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年 龄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保险号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206001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金荣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24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500230241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206002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丁冬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21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301236542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145" name="Text Box 109"/>
          <p:cNvSpPr txBox="1">
            <a:spLocks noChangeArrowheads="1"/>
          </p:cNvSpPr>
          <p:nvPr/>
        </p:nvSpPr>
        <p:spPr bwMode="auto">
          <a:xfrm flipH="1">
            <a:off x="4716016" y="2355726"/>
            <a:ext cx="14398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i="1" dirty="0"/>
              <a:t>R1 </a:t>
            </a:r>
            <a:r>
              <a:rPr lang="zh-CN" altLang="en-US" sz="2000" dirty="0"/>
              <a:t>－ </a:t>
            </a:r>
            <a:r>
              <a:rPr lang="zh-CN" altLang="en-US" sz="2000" i="1" dirty="0"/>
              <a:t>R</a:t>
            </a:r>
            <a:r>
              <a:rPr lang="zh-CN" altLang="en-US" sz="2000" dirty="0"/>
              <a:t>2</a:t>
            </a:r>
          </a:p>
        </p:txBody>
      </p:sp>
      <p:sp>
        <p:nvSpPr>
          <p:cNvPr id="45146" name="Rectangle 90"/>
          <p:cNvSpPr>
            <a:spLocks noChangeArrowheads="1"/>
          </p:cNvSpPr>
          <p:nvPr/>
        </p:nvSpPr>
        <p:spPr bwMode="auto">
          <a:xfrm>
            <a:off x="34926" y="141684"/>
            <a:ext cx="7921625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zh-CN" altLang="en-US" sz="3200">
                <a:latin typeface="Arial" pitchFamily="34" charset="0"/>
                <a:ea typeface="黑体" pitchFamily="2" charset="-122"/>
              </a:rPr>
              <a:t>关系代数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&gt;&gt; </a:t>
            </a:r>
            <a:r>
              <a:rPr lang="zh-CN" altLang="en-US" sz="3000">
                <a:latin typeface="Arial" pitchFamily="34" charset="0"/>
                <a:ea typeface="黑体" pitchFamily="2" charset="-122"/>
              </a:rPr>
              <a:t>传统集合运算</a:t>
            </a:r>
            <a:r>
              <a:rPr lang="zh-CN" altLang="en-US" sz="3600">
                <a:latin typeface="黑体" pitchFamily="2" charset="-122"/>
                <a:ea typeface="黑体" pitchFamily="2" charset="-122"/>
              </a:rPr>
              <a:t>&gt;</a:t>
            </a:r>
            <a:r>
              <a:rPr lang="zh-CN" altLang="en-US" sz="3600">
                <a:latin typeface="Arial" pitchFamily="34" charset="0"/>
              </a:rPr>
              <a:t> 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差运算举例</a:t>
            </a:r>
          </a:p>
        </p:txBody>
      </p:sp>
      <p:sp>
        <p:nvSpPr>
          <p:cNvPr id="2" name="右大括号 1"/>
          <p:cNvSpPr/>
          <p:nvPr/>
        </p:nvSpPr>
        <p:spPr>
          <a:xfrm>
            <a:off x="4211960" y="2635375"/>
            <a:ext cx="432048" cy="101649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45" grpId="0"/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624" y="-20538"/>
            <a:ext cx="6984776" cy="792087"/>
          </a:xfrm>
        </p:spPr>
        <p:txBody>
          <a:bodyPr/>
          <a:lstStyle/>
          <a:p>
            <a:pPr algn="l" eaLnBrk="1" hangingPunct="1"/>
            <a:r>
              <a:rPr lang="zh-CN" altLang="en-US" sz="3200" dirty="0" smtClean="0">
                <a:latin typeface="+mn-ea"/>
                <a:ea typeface="+mn-ea"/>
              </a:rPr>
              <a:t>传统集合运算</a:t>
            </a:r>
            <a:r>
              <a:rPr lang="en-US" altLang="zh-CN" sz="3200" dirty="0" smtClean="0">
                <a:latin typeface="+mj-ea"/>
              </a:rPr>
              <a:t>——</a:t>
            </a:r>
            <a:r>
              <a:rPr lang="zh-CN" altLang="en-US" sz="3200" dirty="0" smtClean="0">
                <a:latin typeface="+mn-ea"/>
                <a:ea typeface="+mn-ea"/>
              </a:rPr>
              <a:t>交(Intersection)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915566"/>
            <a:ext cx="8028384" cy="4176464"/>
          </a:xfrm>
        </p:spPr>
        <p:txBody>
          <a:bodyPr>
            <a:noAutofit/>
          </a:bodyPr>
          <a:lstStyle/>
          <a:p>
            <a:pPr algn="just"/>
            <a:r>
              <a:rPr lang="zh-CN" altLang="en-US" sz="2800" i="1" dirty="0" smtClean="0">
                <a:latin typeface="+mj-ea"/>
                <a:ea typeface="+mj-ea"/>
              </a:rPr>
              <a:t>R </a:t>
            </a:r>
            <a:r>
              <a:rPr lang="zh-CN" altLang="en-US" sz="2800" dirty="0" smtClean="0">
                <a:latin typeface="+mj-ea"/>
                <a:ea typeface="+mj-ea"/>
              </a:rPr>
              <a:t>∩</a:t>
            </a:r>
            <a:r>
              <a:rPr lang="zh-CN" altLang="en-US" sz="2800" i="1" dirty="0" smtClean="0">
                <a:latin typeface="+mj-ea"/>
                <a:ea typeface="+mj-ea"/>
              </a:rPr>
              <a:t>S：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仍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为</a:t>
            </a:r>
            <a:r>
              <a:rPr lang="zh-CN" altLang="en-US" sz="2800" b="1" i="1" dirty="0" smtClean="0">
                <a:latin typeface="幼圆" pitchFamily="49" charset="-122"/>
                <a:ea typeface="幼圆" pitchFamily="49" charset="-122"/>
              </a:rPr>
              <a:t>n 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目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关系，由既属于</a:t>
            </a:r>
            <a:r>
              <a:rPr lang="zh-CN" altLang="en-US" sz="2800" b="1" i="1" dirty="0" smtClean="0">
                <a:latin typeface="幼圆" pitchFamily="49" charset="-122"/>
                <a:ea typeface="幼圆" pitchFamily="49" charset="-122"/>
              </a:rPr>
              <a:t>R 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又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属于</a:t>
            </a:r>
            <a:r>
              <a:rPr lang="zh-CN" altLang="en-US" sz="2800" b="1" i="1" dirty="0" smtClean="0">
                <a:latin typeface="幼圆" pitchFamily="49" charset="-122"/>
                <a:ea typeface="幼圆" pitchFamily="49" charset="-122"/>
              </a:rPr>
              <a:t>S 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的元 </a:t>
            </a:r>
            <a:endParaRPr lang="en-US" altLang="zh-CN" sz="2800" b="1" dirty="0" smtClean="0">
              <a:latin typeface="幼圆" pitchFamily="49" charset="-122"/>
              <a:ea typeface="幼圆" pitchFamily="49" charset="-122"/>
            </a:endParaRPr>
          </a:p>
          <a:p>
            <a:pPr algn="just"/>
            <a:r>
              <a:rPr lang="en-US" altLang="zh-CN" sz="28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800" dirty="0" smtClean="0">
                <a:latin typeface="幼圆" pitchFamily="49" charset="-122"/>
                <a:ea typeface="幼圆" pitchFamily="49" charset="-122"/>
              </a:rPr>
              <a:t>      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组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组成</a:t>
            </a:r>
          </a:p>
          <a:p>
            <a:pPr lvl="1" algn="just">
              <a:buNone/>
            </a:pPr>
            <a:r>
              <a:rPr lang="zh-CN" altLang="en-US" sz="2400" b="1" i="1" dirty="0">
                <a:ea typeface="幼圆" pitchFamily="49" charset="-122"/>
              </a:rPr>
              <a:t>		</a:t>
            </a:r>
            <a:r>
              <a:rPr lang="zh-CN" altLang="en-US" sz="2800" b="1" i="1" dirty="0">
                <a:ea typeface="幼圆" pitchFamily="49" charset="-122"/>
              </a:rPr>
              <a:t> </a:t>
            </a:r>
            <a:r>
              <a:rPr lang="zh-CN" altLang="en-US" sz="2800" b="1" i="1" dirty="0" smtClean="0">
                <a:ea typeface="幼圆" pitchFamily="49" charset="-122"/>
              </a:rPr>
              <a:t>  R </a:t>
            </a:r>
            <a:r>
              <a:rPr lang="zh-CN" altLang="en-US" sz="2800" b="1" dirty="0" smtClean="0">
                <a:ea typeface="幼圆" pitchFamily="49" charset="-122"/>
              </a:rPr>
              <a:t>∩</a:t>
            </a:r>
            <a:r>
              <a:rPr lang="zh-CN" altLang="en-US" sz="2800" b="1" i="1" dirty="0">
                <a:ea typeface="幼圆" pitchFamily="49" charset="-122"/>
              </a:rPr>
              <a:t>S</a:t>
            </a:r>
            <a:r>
              <a:rPr lang="zh-CN" altLang="en-US" sz="2800" b="1" dirty="0">
                <a:ea typeface="幼圆" pitchFamily="49" charset="-122"/>
              </a:rPr>
              <a:t> = { </a:t>
            </a:r>
            <a:r>
              <a:rPr lang="zh-CN" altLang="en-US" sz="2800" b="1" i="1" dirty="0">
                <a:ea typeface="幼圆" pitchFamily="49" charset="-122"/>
              </a:rPr>
              <a:t>t</a:t>
            </a:r>
            <a:r>
              <a:rPr lang="zh-CN" altLang="en-US" sz="2800" b="1" dirty="0">
                <a:ea typeface="幼圆" pitchFamily="49" charset="-122"/>
              </a:rPr>
              <a:t>|</a:t>
            </a:r>
            <a:r>
              <a:rPr lang="zh-CN" altLang="en-US" sz="2800" b="1" i="1" dirty="0">
                <a:ea typeface="幼圆" pitchFamily="49" charset="-122"/>
              </a:rPr>
              <a:t>t </a:t>
            </a:r>
            <a:r>
              <a:rPr lang="zh-CN" altLang="en-US" sz="2800" b="1" dirty="0">
                <a:ea typeface="幼圆" pitchFamily="49" charset="-122"/>
                <a:sym typeface="Symbol" pitchFamily="18" charset="2"/>
              </a:rPr>
              <a:t></a:t>
            </a:r>
            <a:r>
              <a:rPr lang="zh-CN" altLang="en-US" sz="2800" b="1" dirty="0">
                <a:ea typeface="幼圆" pitchFamily="49" charset="-122"/>
              </a:rPr>
              <a:t> </a:t>
            </a:r>
            <a:r>
              <a:rPr lang="zh-CN" altLang="en-US" sz="2800" b="1" i="1" dirty="0">
                <a:ea typeface="幼圆" pitchFamily="49" charset="-122"/>
              </a:rPr>
              <a:t>R</a:t>
            </a:r>
            <a:r>
              <a:rPr lang="zh-CN" altLang="en-US" sz="2800" b="1" dirty="0">
                <a:ea typeface="幼圆" pitchFamily="49" charset="-122"/>
              </a:rPr>
              <a:t>∧</a:t>
            </a:r>
            <a:r>
              <a:rPr lang="zh-CN" altLang="en-US" sz="2800" b="1" i="1" dirty="0">
                <a:ea typeface="幼圆" pitchFamily="49" charset="-122"/>
              </a:rPr>
              <a:t>t </a:t>
            </a:r>
            <a:r>
              <a:rPr lang="zh-CN" altLang="en-US" sz="2800" b="1" dirty="0">
                <a:ea typeface="幼圆" pitchFamily="49" charset="-122"/>
                <a:sym typeface="Symbol" pitchFamily="18" charset="2"/>
              </a:rPr>
              <a:t></a:t>
            </a:r>
            <a:r>
              <a:rPr lang="zh-CN" altLang="en-US" sz="2800" b="1" i="1" dirty="0">
                <a:ea typeface="幼圆" pitchFamily="49" charset="-122"/>
              </a:rPr>
              <a:t>S </a:t>
            </a:r>
            <a:r>
              <a:rPr lang="zh-CN" altLang="en-US" sz="2800" b="1" dirty="0">
                <a:ea typeface="幼圆" pitchFamily="49" charset="-122"/>
              </a:rPr>
              <a:t>}</a:t>
            </a:r>
          </a:p>
          <a:p>
            <a:pPr lvl="1" algn="just">
              <a:buNone/>
            </a:pPr>
            <a:r>
              <a:rPr lang="zh-CN" altLang="en-US" sz="2800" b="1" i="1" dirty="0">
                <a:ea typeface="幼圆" pitchFamily="49" charset="-122"/>
              </a:rPr>
              <a:t>        </a:t>
            </a:r>
            <a:r>
              <a:rPr lang="zh-CN" altLang="en-US" sz="2800" b="1" i="1" dirty="0" smtClean="0">
                <a:ea typeface="幼圆" pitchFamily="49" charset="-122"/>
              </a:rPr>
              <a:t>      R </a:t>
            </a:r>
            <a:r>
              <a:rPr lang="zh-CN" altLang="en-US" sz="2800" b="1" dirty="0" smtClean="0">
                <a:ea typeface="幼圆" pitchFamily="49" charset="-122"/>
              </a:rPr>
              <a:t>∩</a:t>
            </a:r>
            <a:r>
              <a:rPr lang="zh-CN" altLang="en-US" sz="2800" b="1" i="1" dirty="0">
                <a:ea typeface="幼圆" pitchFamily="49" charset="-122"/>
              </a:rPr>
              <a:t>S</a:t>
            </a:r>
            <a:r>
              <a:rPr lang="zh-CN" altLang="en-US" sz="2800" b="1" dirty="0">
                <a:ea typeface="幼圆" pitchFamily="49" charset="-122"/>
              </a:rPr>
              <a:t> = </a:t>
            </a:r>
            <a:r>
              <a:rPr lang="zh-CN" altLang="en-US" sz="2800" b="1" i="1" dirty="0">
                <a:ea typeface="幼圆" pitchFamily="49" charset="-122"/>
              </a:rPr>
              <a:t>R</a:t>
            </a:r>
            <a:r>
              <a:rPr lang="zh-CN" altLang="en-US" sz="2800" b="1" dirty="0">
                <a:ea typeface="幼圆" pitchFamily="49" charset="-122"/>
              </a:rPr>
              <a:t> –(</a:t>
            </a:r>
            <a:r>
              <a:rPr lang="zh-CN" altLang="en-US" sz="2800" b="1" i="1" dirty="0" smtClean="0">
                <a:ea typeface="幼圆" pitchFamily="49" charset="-122"/>
              </a:rPr>
              <a:t>R </a:t>
            </a:r>
            <a:r>
              <a:rPr lang="zh-CN" altLang="en-US" sz="2800" b="1" dirty="0" smtClean="0">
                <a:ea typeface="幼圆" pitchFamily="49" charset="-122"/>
              </a:rPr>
              <a:t>-</a:t>
            </a:r>
            <a:r>
              <a:rPr lang="zh-CN" altLang="en-US" sz="2800" b="1" i="1" dirty="0">
                <a:ea typeface="幼圆" pitchFamily="49" charset="-122"/>
              </a:rPr>
              <a:t>S</a:t>
            </a:r>
            <a:r>
              <a:rPr lang="zh-CN" altLang="en-US" sz="2800" b="1" dirty="0">
                <a:ea typeface="幼圆" pitchFamily="49" charset="-122"/>
              </a:rPr>
              <a:t>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latin typeface="+mj-ea"/>
                <a:ea typeface="+mj-ea"/>
              </a:rPr>
              <a:t>条件：</a:t>
            </a:r>
            <a:r>
              <a:rPr lang="zh-CN" altLang="en-US" sz="2400" b="1" i="1" dirty="0" smtClean="0">
                <a:latin typeface="+mj-ea"/>
                <a:ea typeface="+mj-ea"/>
              </a:rPr>
              <a:t>R </a:t>
            </a:r>
            <a:r>
              <a:rPr lang="zh-CN" altLang="en-US" sz="2400" b="1" dirty="0" smtClean="0">
                <a:latin typeface="+mj-ea"/>
                <a:ea typeface="+mj-ea"/>
              </a:rPr>
              <a:t>和 </a:t>
            </a:r>
            <a:r>
              <a:rPr lang="zh-CN" altLang="en-US" sz="2400" b="1" i="1" dirty="0" smtClean="0">
                <a:latin typeface="+mj-ea"/>
                <a:ea typeface="+mj-ea"/>
              </a:rPr>
              <a:t>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具有相同的目</a:t>
            </a:r>
            <a:r>
              <a:rPr lang="zh-CN" altLang="en-US" sz="2400" b="1" i="1" dirty="0" smtClean="0">
                <a:latin typeface="幼圆" pitchFamily="49" charset="-122"/>
                <a:ea typeface="幼圆" pitchFamily="49" charset="-122"/>
              </a:rPr>
              <a:t>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相应的属性取自同一个域</a:t>
            </a:r>
          </a:p>
          <a:p>
            <a:pPr algn="just" eaLnBrk="1" hangingPunct="1">
              <a:buFont typeface="Wingdings" pitchFamily="2" charset="2"/>
              <a:buNone/>
            </a:pPr>
            <a:endParaRPr lang="zh-CN" altLang="en-US" b="1" dirty="0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260214"/>
              </p:ext>
            </p:extLst>
          </p:nvPr>
        </p:nvGraphicFramePr>
        <p:xfrm>
          <a:off x="179512" y="1723403"/>
          <a:ext cx="3960812" cy="1083304"/>
        </p:xfrm>
        <a:graphic>
          <a:graphicData uri="http://schemas.openxmlformats.org/drawingml/2006/table">
            <a:tbl>
              <a:tblPr/>
              <a:tblGrid>
                <a:gridCol w="898525"/>
                <a:gridCol w="669925"/>
                <a:gridCol w="598487"/>
                <a:gridCol w="598488"/>
                <a:gridCol w="1195387"/>
              </a:tblGrid>
              <a:tr h="2701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 编 号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姓 名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性 别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年 龄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保险号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2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206001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金荣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24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500230241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27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206002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丁冬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21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301236542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55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206003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唐雯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50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250413692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5570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734085"/>
              </p:ext>
            </p:extLst>
          </p:nvPr>
        </p:nvGraphicFramePr>
        <p:xfrm>
          <a:off x="107504" y="3359944"/>
          <a:ext cx="3960812" cy="844099"/>
        </p:xfrm>
        <a:graphic>
          <a:graphicData uri="http://schemas.openxmlformats.org/drawingml/2006/table">
            <a:tbl>
              <a:tblPr/>
              <a:tblGrid>
                <a:gridCol w="820737"/>
                <a:gridCol w="747713"/>
                <a:gridCol w="598487"/>
                <a:gridCol w="598488"/>
                <a:gridCol w="1195387"/>
              </a:tblGrid>
              <a:tr h="30241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 编 号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姓 名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性 别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年 龄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保险号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6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206004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李华林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男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65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111425255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206003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唐雯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女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50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250413692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64" name="Text Box 68"/>
          <p:cNvSpPr txBox="1">
            <a:spLocks noChangeArrowheads="1"/>
          </p:cNvSpPr>
          <p:nvPr/>
        </p:nvSpPr>
        <p:spPr bwMode="auto">
          <a:xfrm flipH="1">
            <a:off x="290389" y="1338322"/>
            <a:ext cx="558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i="1" dirty="0"/>
              <a:t>R</a:t>
            </a:r>
            <a:r>
              <a:rPr lang="zh-CN" altLang="en-US" dirty="0"/>
              <a:t>1</a:t>
            </a:r>
          </a:p>
        </p:txBody>
      </p:sp>
      <p:sp>
        <p:nvSpPr>
          <p:cNvPr id="47165" name="Text Box 69"/>
          <p:cNvSpPr txBox="1">
            <a:spLocks noChangeArrowheads="1"/>
          </p:cNvSpPr>
          <p:nvPr/>
        </p:nvSpPr>
        <p:spPr bwMode="auto">
          <a:xfrm flipH="1">
            <a:off x="290389" y="2994506"/>
            <a:ext cx="558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i="1" dirty="0"/>
              <a:t>R</a:t>
            </a:r>
            <a:r>
              <a:rPr lang="zh-CN" altLang="en-US" dirty="0"/>
              <a:t>2</a:t>
            </a:r>
          </a:p>
        </p:txBody>
      </p:sp>
      <p:graphicFrame>
        <p:nvGraphicFramePr>
          <p:cNvPr id="65599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368501"/>
              </p:ext>
            </p:extLst>
          </p:nvPr>
        </p:nvGraphicFramePr>
        <p:xfrm>
          <a:off x="4826893" y="2739102"/>
          <a:ext cx="4065587" cy="541680"/>
        </p:xfrm>
        <a:graphic>
          <a:graphicData uri="http://schemas.openxmlformats.org/drawingml/2006/table">
            <a:tbl>
              <a:tblPr/>
              <a:tblGrid>
                <a:gridCol w="922337"/>
                <a:gridCol w="687388"/>
                <a:gridCol w="614362"/>
                <a:gridCol w="614363"/>
                <a:gridCol w="1227137"/>
              </a:tblGrid>
              <a:tr h="2333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 编 号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姓 名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性 别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年 龄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保险号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206003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唐雯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50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250413692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87" name="Text Box 97"/>
          <p:cNvSpPr txBox="1">
            <a:spLocks noChangeArrowheads="1"/>
          </p:cNvSpPr>
          <p:nvPr/>
        </p:nvSpPr>
        <p:spPr bwMode="auto">
          <a:xfrm flipH="1">
            <a:off x="6020123" y="2081213"/>
            <a:ext cx="1439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i="1" dirty="0"/>
              <a:t>R1 </a:t>
            </a:r>
            <a:r>
              <a:rPr lang="zh-CN" altLang="en-US" sz="2000" dirty="0"/>
              <a:t>∩ </a:t>
            </a:r>
            <a:r>
              <a:rPr lang="zh-CN" altLang="en-US" sz="2000" i="1" dirty="0"/>
              <a:t>R</a:t>
            </a:r>
            <a:r>
              <a:rPr lang="zh-CN" altLang="en-US" sz="2000" dirty="0"/>
              <a:t>2</a:t>
            </a:r>
          </a:p>
        </p:txBody>
      </p:sp>
      <p:sp>
        <p:nvSpPr>
          <p:cNvPr id="47188" name="Rectangle 84"/>
          <p:cNvSpPr>
            <a:spLocks noChangeArrowheads="1"/>
          </p:cNvSpPr>
          <p:nvPr/>
        </p:nvSpPr>
        <p:spPr bwMode="auto">
          <a:xfrm>
            <a:off x="34926" y="151210"/>
            <a:ext cx="7561263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zh-CN" altLang="en-US" sz="3200">
                <a:latin typeface="Arial" pitchFamily="34" charset="0"/>
                <a:ea typeface="黑体" pitchFamily="2" charset="-122"/>
              </a:rPr>
              <a:t>关系代数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&gt;&gt;</a:t>
            </a:r>
            <a:r>
              <a:rPr lang="zh-CN" altLang="en-US" sz="3200">
                <a:latin typeface="Arial" pitchFamily="34" charset="0"/>
                <a:ea typeface="黑体" pitchFamily="2" charset="-122"/>
              </a:rPr>
              <a:t> </a:t>
            </a:r>
            <a:r>
              <a:rPr lang="zh-CN" altLang="en-US" sz="3000">
                <a:latin typeface="Arial" pitchFamily="34" charset="0"/>
                <a:ea typeface="黑体" pitchFamily="2" charset="-122"/>
              </a:rPr>
              <a:t>传统集合运算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&gt;</a:t>
            </a:r>
            <a:r>
              <a:rPr lang="zh-CN" altLang="en-US" sz="3200">
                <a:latin typeface="Arial" pitchFamily="34" charset="0"/>
              </a:rPr>
              <a:t> 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交运算举例</a:t>
            </a:r>
          </a:p>
        </p:txBody>
      </p:sp>
      <p:sp>
        <p:nvSpPr>
          <p:cNvPr id="10" name="右大括号 9"/>
          <p:cNvSpPr/>
          <p:nvPr/>
        </p:nvSpPr>
        <p:spPr>
          <a:xfrm>
            <a:off x="4394845" y="2418442"/>
            <a:ext cx="288032" cy="116142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87" grpId="0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624" y="195486"/>
            <a:ext cx="2520280" cy="576064"/>
          </a:xfrm>
        </p:spPr>
        <p:txBody>
          <a:bodyPr/>
          <a:lstStyle/>
          <a:p>
            <a:pPr algn="l" eaLnBrk="1" hangingPunct="1"/>
            <a:r>
              <a:rPr lang="zh-CN" altLang="en-US" sz="3600" dirty="0" smtClean="0">
                <a:latin typeface="+mn-ea"/>
                <a:ea typeface="+mn-ea"/>
              </a:rPr>
              <a:t>关系代数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19672" y="1059582"/>
            <a:ext cx="4475163" cy="2335212"/>
          </a:xfrm>
        </p:spPr>
        <p:txBody>
          <a:bodyPr>
            <a:normAutofit/>
          </a:bodyPr>
          <a:lstStyle/>
          <a:p>
            <a:pPr eaLnBrk="1" hangingPunct="1">
              <a:lnSpc>
                <a:spcPct val="21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传统的集合运算</a:t>
            </a:r>
          </a:p>
          <a:p>
            <a:pPr eaLnBrk="1" hangingPunct="1">
              <a:lnSpc>
                <a:spcPct val="21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B0F0"/>
                </a:solidFill>
                <a:latin typeface="+mj-ea"/>
                <a:ea typeface="+mj-ea"/>
              </a:rPr>
              <a:t>专门的关系运算</a:t>
            </a:r>
          </a:p>
        </p:txBody>
      </p:sp>
    </p:spTree>
    <p:extLst>
      <p:ext uri="{BB962C8B-B14F-4D97-AF65-F5344CB8AC3E}">
        <p14:creationId xmlns:p14="http://schemas.microsoft.com/office/powerpoint/2010/main" val="116135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624" y="195486"/>
            <a:ext cx="6840760" cy="432048"/>
          </a:xfrm>
        </p:spPr>
        <p:txBody>
          <a:bodyPr/>
          <a:lstStyle/>
          <a:p>
            <a:pPr algn="l" eaLnBrk="1" hangingPunct="1"/>
            <a:r>
              <a:rPr lang="zh-CN" altLang="en-US" sz="3600" dirty="0" smtClean="0">
                <a:latin typeface="+mn-ea"/>
                <a:ea typeface="+mn-ea"/>
              </a:rPr>
              <a:t>专门的关系运算</a:t>
            </a:r>
            <a:r>
              <a:rPr lang="en-US" altLang="zh-CN" sz="3600" dirty="0" smtClean="0">
                <a:latin typeface="+mj-ea"/>
              </a:rPr>
              <a:t>——</a:t>
            </a:r>
            <a:r>
              <a:rPr lang="zh-CN" altLang="en-US" sz="3600" dirty="0" smtClean="0">
                <a:latin typeface="+mn-ea"/>
                <a:ea typeface="+mn-ea"/>
              </a:rPr>
              <a:t>符号介绍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5616" y="915566"/>
            <a:ext cx="7920880" cy="4104456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ea typeface="宋体" pitchFamily="2" charset="-122"/>
              </a:rPr>
              <a:t>1） 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R，t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R，t[A</a:t>
            </a:r>
            <a:r>
              <a:rPr lang="zh-CN" altLang="en-US" sz="2400" b="1" i="1" baseline="-25000" dirty="0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]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设关系模式为 </a:t>
            </a:r>
            <a:r>
              <a:rPr lang="zh-CN" altLang="en-US" sz="2400" b="1" i="1" dirty="0" smtClean="0">
                <a:latin typeface="幼圆" pitchFamily="49" charset="-122"/>
                <a:ea typeface="幼圆" pitchFamily="49" charset="-122"/>
              </a:rPr>
              <a:t>R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400" b="1" i="1" dirty="0" smtClean="0">
                <a:latin typeface="幼圆" pitchFamily="49" charset="-122"/>
                <a:ea typeface="幼圆" pitchFamily="49" charset="-122"/>
              </a:rPr>
              <a:t>A</a:t>
            </a:r>
            <a:r>
              <a:rPr lang="zh-CN" altLang="en-US" sz="2400" b="1" i="1" baseline="-30000" dirty="0" smtClean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400" b="1" i="1" dirty="0" smtClean="0">
                <a:latin typeface="幼圆" pitchFamily="49" charset="-122"/>
                <a:ea typeface="幼圆" pitchFamily="49" charset="-122"/>
              </a:rPr>
              <a:t>，A</a:t>
            </a:r>
            <a:r>
              <a:rPr lang="zh-CN" altLang="en-US" sz="2400" b="1" i="1" baseline="-30000" dirty="0" smtClean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b="1" i="1" dirty="0" smtClean="0">
                <a:latin typeface="幼圆" pitchFamily="49" charset="-122"/>
                <a:ea typeface="幼圆" pitchFamily="49" charset="-122"/>
              </a:rPr>
              <a:t>，…，A</a:t>
            </a:r>
            <a:r>
              <a:rPr lang="zh-CN" altLang="en-US" sz="2400" b="1" i="1" baseline="-30000" dirty="0" smtClean="0">
                <a:latin typeface="幼圆" pitchFamily="49" charset="-122"/>
                <a:ea typeface="幼圆" pitchFamily="49" charset="-122"/>
              </a:rPr>
              <a:t>n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    它的一个关系设为 </a:t>
            </a:r>
            <a:r>
              <a:rPr lang="zh-CN" altLang="en-US" sz="2400" b="1" i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R</a:t>
            </a:r>
            <a:endParaRPr lang="zh-CN" altLang="en-US" sz="2400" b="1" dirty="0" smtClean="0"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    </a:t>
            </a:r>
            <a:r>
              <a:rPr lang="zh-CN" altLang="en-US" sz="2400" b="1" i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t</a:t>
            </a:r>
            <a:r>
              <a:rPr lang="zh-CN" altLang="en-US" sz="24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  <a:sym typeface="Symbol" pitchFamily="18" charset="2"/>
              </a:rPr>
              <a:t></a:t>
            </a:r>
            <a:r>
              <a:rPr lang="zh-CN" altLang="en-US" sz="2400" b="1" i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R 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表示 </a:t>
            </a:r>
            <a:r>
              <a:rPr lang="zh-CN" altLang="en-US" sz="2400" b="1" i="1" dirty="0" smtClean="0">
                <a:latin typeface="幼圆" pitchFamily="49" charset="-122"/>
                <a:ea typeface="幼圆" pitchFamily="49" charset="-122"/>
              </a:rPr>
              <a:t>t 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是 </a:t>
            </a:r>
            <a:r>
              <a:rPr lang="zh-CN" altLang="en-US" sz="2400" b="1" i="1" dirty="0" smtClean="0">
                <a:latin typeface="幼圆" pitchFamily="49" charset="-122"/>
                <a:ea typeface="幼圆" pitchFamily="49" charset="-122"/>
              </a:rPr>
              <a:t>R 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的一个元组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i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   t</a:t>
            </a:r>
            <a:r>
              <a:rPr lang="zh-CN" altLang="en-US" sz="24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[</a:t>
            </a:r>
            <a:r>
              <a:rPr lang="zh-CN" altLang="en-US" sz="2400" b="1" i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A</a:t>
            </a:r>
            <a:r>
              <a:rPr lang="zh-CN" altLang="en-US" sz="2400" b="1" i="1" baseline="-300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i</a:t>
            </a:r>
            <a:r>
              <a:rPr lang="zh-CN" altLang="en-US" sz="24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] 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则表示元组 </a:t>
            </a:r>
            <a:r>
              <a:rPr lang="zh-CN" altLang="en-US" sz="2400" b="1" i="1" dirty="0" smtClean="0">
                <a:latin typeface="幼圆" pitchFamily="49" charset="-122"/>
                <a:ea typeface="幼圆" pitchFamily="49" charset="-122"/>
              </a:rPr>
              <a:t>t 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中相应于属性</a:t>
            </a:r>
            <a:r>
              <a:rPr lang="zh-CN" altLang="en-US" sz="2400" b="1" i="1" dirty="0" smtClean="0">
                <a:latin typeface="幼圆" pitchFamily="49" charset="-122"/>
                <a:ea typeface="幼圆" pitchFamily="49" charset="-122"/>
              </a:rPr>
              <a:t>A</a:t>
            </a:r>
            <a:r>
              <a:rPr lang="zh-CN" altLang="en-US" sz="2400" b="1" i="1" baseline="-30000" dirty="0" smtClean="0">
                <a:latin typeface="幼圆" pitchFamily="49" charset="-122"/>
                <a:ea typeface="幼圆" pitchFamily="49" charset="-122"/>
              </a:rPr>
              <a:t>i 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的一个分量</a:t>
            </a: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3251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971600" y="1131590"/>
                <a:ext cx="8028384" cy="3994472"/>
              </a:xfrm>
            </p:spPr>
            <p:txBody>
              <a:bodyPr>
                <a:normAutofit/>
              </a:bodyPr>
              <a:lstStyle/>
              <a:p>
                <a:pPr lvl="1" eaLnBrk="1" hangingPunct="1">
                  <a:lnSpc>
                    <a:spcPct val="150000"/>
                  </a:lnSpc>
                  <a:buFont typeface="Wingdings" pitchFamily="2" charset="2"/>
                  <a:buNone/>
                </a:pPr>
                <a:r>
                  <a:rPr lang="en-US" altLang="zh-CN" sz="2800" dirty="0" smtClean="0">
                    <a:latin typeface="+mj-ea"/>
                    <a:ea typeface="+mj-ea"/>
                  </a:rPr>
                  <a:t>  2</a:t>
                </a:r>
                <a:r>
                  <a:rPr lang="zh-CN" altLang="en-US" sz="2800" dirty="0" smtClean="0">
                    <a:latin typeface="+mj-ea"/>
                    <a:ea typeface="+mj-ea"/>
                  </a:rPr>
                  <a:t>）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i="1" smtClean="0">
                            <a:latin typeface="Cambria Math"/>
                            <a:ea typeface="+mj-ea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i="1" smtClean="0">
                                <a:latin typeface="Cambria Math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  <a:ea typeface="+mj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  <a:ea typeface="+mj-ea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i="1" smtClean="0">
                                <a:latin typeface="Cambria Math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  <a:ea typeface="+mj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  <a:ea typeface="+mj-ea"/>
                              </a:rPr>
                              <m:t>𝑠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sz="2800" i="1" dirty="0" smtClean="0">
                    <a:latin typeface="+mj-ea"/>
                    <a:ea typeface="+mj-ea"/>
                  </a:rPr>
                  <a:t>   R </a:t>
                </a:r>
                <a:r>
                  <a:rPr lang="zh-CN" altLang="en-US" sz="2800" dirty="0" smtClean="0">
                    <a:latin typeface="+mj-ea"/>
                    <a:ea typeface="+mj-ea"/>
                  </a:rPr>
                  <a:t>为 </a:t>
                </a:r>
                <a:r>
                  <a:rPr lang="zh-CN" altLang="en-US" sz="2800" i="1" dirty="0" smtClean="0">
                    <a:latin typeface="+mj-ea"/>
                    <a:ea typeface="+mj-ea"/>
                  </a:rPr>
                  <a:t>n </a:t>
                </a:r>
                <a:r>
                  <a:rPr lang="zh-CN" altLang="en-US" sz="2800" dirty="0" smtClean="0">
                    <a:latin typeface="+mj-ea"/>
                    <a:ea typeface="+mj-ea"/>
                  </a:rPr>
                  <a:t>目关系，</a:t>
                </a:r>
                <a:r>
                  <a:rPr lang="zh-CN" altLang="en-US" sz="2800" i="1" dirty="0" smtClean="0">
                    <a:latin typeface="+mj-ea"/>
                    <a:ea typeface="+mj-ea"/>
                  </a:rPr>
                  <a:t>S </a:t>
                </a:r>
                <a:r>
                  <a:rPr lang="zh-CN" altLang="en-US" sz="2800" dirty="0" smtClean="0">
                    <a:latin typeface="+mj-ea"/>
                    <a:ea typeface="+mj-ea"/>
                  </a:rPr>
                  <a:t>为  </a:t>
                </a:r>
                <a:r>
                  <a:rPr lang="zh-CN" altLang="en-US" sz="2800" i="1" dirty="0" smtClean="0">
                    <a:latin typeface="+mj-ea"/>
                    <a:ea typeface="+mj-ea"/>
                  </a:rPr>
                  <a:t>m </a:t>
                </a:r>
                <a:r>
                  <a:rPr lang="zh-CN" altLang="en-US" sz="2800" dirty="0" smtClean="0">
                    <a:latin typeface="+mj-ea"/>
                    <a:ea typeface="+mj-ea"/>
                  </a:rPr>
                  <a:t>目关系</a:t>
                </a:r>
              </a:p>
              <a:p>
                <a:pPr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zh-CN" altLang="en-US" sz="2600" b="1" i="1" dirty="0" smtClean="0">
                    <a:latin typeface="幼圆" pitchFamily="49" charset="-122"/>
                    <a:ea typeface="幼圆" pitchFamily="49" charset="-122"/>
                  </a:rPr>
                  <a:t>t</a:t>
                </a:r>
                <a:r>
                  <a:rPr lang="zh-CN" altLang="en-US" sz="2600" b="1" baseline="-30000" dirty="0" smtClean="0">
                    <a:latin typeface="幼圆" pitchFamily="49" charset="-122"/>
                    <a:ea typeface="幼圆" pitchFamily="49" charset="-122"/>
                  </a:rPr>
                  <a:t>r </a:t>
                </a:r>
                <a:r>
                  <a:rPr lang="zh-CN" altLang="en-US" sz="2600" b="1" dirty="0" smtClean="0">
                    <a:latin typeface="幼圆" pitchFamily="49" charset="-122"/>
                    <a:ea typeface="幼圆" pitchFamily="49" charset="-122"/>
                    <a:sym typeface="Symbol" pitchFamily="18" charset="2"/>
                  </a:rPr>
                  <a:t></a:t>
                </a:r>
                <a:r>
                  <a:rPr lang="zh-CN" altLang="en-US" sz="2600" b="1" i="1" dirty="0" smtClean="0">
                    <a:latin typeface="幼圆" pitchFamily="49" charset="-122"/>
                    <a:ea typeface="幼圆" pitchFamily="49" charset="-122"/>
                  </a:rPr>
                  <a:t>R</a:t>
                </a:r>
                <a:r>
                  <a:rPr lang="zh-CN" altLang="en-US" sz="2600" b="1" dirty="0" smtClean="0">
                    <a:latin typeface="幼圆" pitchFamily="49" charset="-122"/>
                    <a:ea typeface="幼圆" pitchFamily="49" charset="-122"/>
                  </a:rPr>
                  <a:t>，</a:t>
                </a:r>
                <a:r>
                  <a:rPr lang="zh-CN" altLang="en-US" sz="2600" b="1" i="1" dirty="0" smtClean="0">
                    <a:latin typeface="幼圆" pitchFamily="49" charset="-122"/>
                    <a:ea typeface="幼圆" pitchFamily="49" charset="-122"/>
                  </a:rPr>
                  <a:t>t</a:t>
                </a:r>
                <a:r>
                  <a:rPr lang="zh-CN" altLang="en-US" sz="2600" b="1" baseline="-30000" dirty="0" smtClean="0">
                    <a:latin typeface="幼圆" pitchFamily="49" charset="-122"/>
                    <a:ea typeface="幼圆" pitchFamily="49" charset="-122"/>
                  </a:rPr>
                  <a:t>s</a:t>
                </a:r>
                <a:r>
                  <a:rPr lang="zh-CN" altLang="en-US" sz="2600" b="1" dirty="0" smtClean="0">
                    <a:latin typeface="幼圆" pitchFamily="49" charset="-122"/>
                    <a:ea typeface="幼圆" pitchFamily="49" charset="-122"/>
                    <a:sym typeface="Symbol" pitchFamily="18" charset="2"/>
                  </a:rPr>
                  <a:t></a:t>
                </a:r>
                <a:r>
                  <a:rPr lang="zh-CN" altLang="en-US" sz="2600" b="1" i="1" dirty="0" smtClean="0">
                    <a:latin typeface="幼圆" pitchFamily="49" charset="-122"/>
                    <a:ea typeface="幼圆" pitchFamily="49" charset="-122"/>
                  </a:rPr>
                  <a:t>S</a:t>
                </a:r>
                <a:r>
                  <a:rPr lang="zh-CN" altLang="en-US" sz="2600" b="1" dirty="0" smtClean="0">
                    <a:latin typeface="幼圆" pitchFamily="49" charset="-122"/>
                    <a:ea typeface="幼圆" pitchFamily="49" charset="-122"/>
                  </a:rPr>
                  <a:t>， </a:t>
                </a:r>
                <a:r>
                  <a:rPr lang="zh-CN" altLang="en-US" sz="2600" b="1" dirty="0" smtClean="0">
                    <a:latin typeface="Times New Roman" pitchFamily="18" charset="0"/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600" b="1" i="1">
                            <a:latin typeface="Cambria Math"/>
                            <a:ea typeface="宋体" pitchFamily="2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600" b="1" i="1">
                                <a:latin typeface="Cambria Math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1">
                                <a:latin typeface="Cambria Math"/>
                                <a:ea typeface="宋体" pitchFamily="2" charset="-122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600" b="1" i="1">
                                <a:latin typeface="Cambria Math"/>
                                <a:ea typeface="宋体" pitchFamily="2" charset="-122"/>
                              </a:rPr>
                              <m:t>𝒓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600" b="1" i="1">
                                <a:latin typeface="Cambria Math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1">
                                <a:latin typeface="Cambria Math"/>
                                <a:ea typeface="宋体" pitchFamily="2" charset="-122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600" b="1" i="1">
                                <a:latin typeface="Cambria Math"/>
                                <a:ea typeface="宋体" pitchFamily="2" charset="-122"/>
                              </a:rPr>
                              <m:t>𝒔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sz="2600" b="1" dirty="0" smtClean="0">
                    <a:latin typeface="幼圆" pitchFamily="49" charset="-122"/>
                    <a:ea typeface="幼圆" pitchFamily="49" charset="-122"/>
                  </a:rPr>
                  <a:t> 称为元组的连接</a:t>
                </a:r>
              </a:p>
              <a:p>
                <a:pPr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600" b="1" i="1">
                            <a:latin typeface="Cambria Math"/>
                            <a:ea typeface="宋体" pitchFamily="2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600" b="1" i="1">
                                <a:latin typeface="Cambria Math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1">
                                <a:latin typeface="Cambria Math"/>
                                <a:ea typeface="宋体" pitchFamily="2" charset="-122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600" b="1" i="1">
                                <a:latin typeface="Cambria Math"/>
                                <a:ea typeface="宋体" pitchFamily="2" charset="-122"/>
                              </a:rPr>
                              <m:t>𝒓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600" b="1" i="1">
                                <a:latin typeface="Cambria Math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1">
                                <a:latin typeface="Cambria Math"/>
                                <a:ea typeface="宋体" pitchFamily="2" charset="-122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600" b="1" i="1">
                                <a:latin typeface="Cambria Math"/>
                                <a:ea typeface="宋体" pitchFamily="2" charset="-122"/>
                              </a:rPr>
                              <m:t>𝒔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sz="2600" b="1" dirty="0" smtClean="0">
                    <a:latin typeface="幼圆" pitchFamily="49" charset="-122"/>
                    <a:ea typeface="幼圆" pitchFamily="49" charset="-122"/>
                  </a:rPr>
                  <a:t>是一个</a:t>
                </a:r>
                <a:r>
                  <a:rPr lang="zh-CN" altLang="en-US" sz="2600" b="1" i="1" dirty="0" smtClean="0">
                    <a:latin typeface="幼圆" pitchFamily="49" charset="-122"/>
                    <a:ea typeface="幼圆" pitchFamily="49" charset="-122"/>
                  </a:rPr>
                  <a:t>n</a:t>
                </a:r>
                <a:r>
                  <a:rPr lang="zh-CN" altLang="en-US" sz="2600" b="1" dirty="0" smtClean="0">
                    <a:latin typeface="幼圆" pitchFamily="49" charset="-122"/>
                    <a:ea typeface="幼圆" pitchFamily="49" charset="-122"/>
                  </a:rPr>
                  <a:t> + </a:t>
                </a:r>
                <a:r>
                  <a:rPr lang="zh-CN" altLang="en-US" sz="2600" b="1" i="1" dirty="0" smtClean="0">
                    <a:latin typeface="幼圆" pitchFamily="49" charset="-122"/>
                    <a:ea typeface="幼圆" pitchFamily="49" charset="-122"/>
                  </a:rPr>
                  <a:t>m </a:t>
                </a:r>
                <a:r>
                  <a:rPr lang="zh-CN" altLang="en-US" sz="2600" b="1" dirty="0" smtClean="0">
                    <a:latin typeface="幼圆" pitchFamily="49" charset="-122"/>
                    <a:ea typeface="幼圆" pitchFamily="49" charset="-122"/>
                  </a:rPr>
                  <a:t>列的元组，前 </a:t>
                </a:r>
                <a:r>
                  <a:rPr lang="zh-CN" altLang="en-US" sz="2600" b="1" i="1" dirty="0" smtClean="0">
                    <a:latin typeface="幼圆" pitchFamily="49" charset="-122"/>
                    <a:ea typeface="幼圆" pitchFamily="49" charset="-122"/>
                  </a:rPr>
                  <a:t>n </a:t>
                </a:r>
                <a:r>
                  <a:rPr lang="zh-CN" altLang="en-US" sz="2600" b="1" dirty="0" smtClean="0">
                    <a:latin typeface="幼圆" pitchFamily="49" charset="-122"/>
                    <a:ea typeface="幼圆" pitchFamily="49" charset="-122"/>
                  </a:rPr>
                  <a:t>个分量为 </a:t>
                </a:r>
                <a:r>
                  <a:rPr lang="zh-CN" altLang="en-US" sz="2600" b="1" i="1" dirty="0" smtClean="0">
                    <a:latin typeface="幼圆" pitchFamily="49" charset="-122"/>
                    <a:ea typeface="幼圆" pitchFamily="49" charset="-122"/>
                  </a:rPr>
                  <a:t>R </a:t>
                </a:r>
                <a:r>
                  <a:rPr lang="zh-CN" altLang="en-US" sz="2600" b="1" dirty="0" smtClean="0">
                    <a:latin typeface="幼圆" pitchFamily="49" charset="-122"/>
                    <a:ea typeface="幼圆" pitchFamily="49" charset="-122"/>
                  </a:rPr>
                  <a:t>中的一个 </a:t>
                </a:r>
                <a:r>
                  <a:rPr lang="zh-CN" altLang="en-US" sz="2600" b="1" i="1" dirty="0" smtClean="0">
                    <a:latin typeface="幼圆" pitchFamily="49" charset="-122"/>
                    <a:ea typeface="幼圆" pitchFamily="49" charset="-122"/>
                  </a:rPr>
                  <a:t>n </a:t>
                </a:r>
                <a:r>
                  <a:rPr lang="zh-CN" altLang="en-US" sz="2600" b="1" dirty="0" smtClean="0">
                    <a:latin typeface="幼圆" pitchFamily="49" charset="-122"/>
                    <a:ea typeface="幼圆" pitchFamily="49" charset="-122"/>
                  </a:rPr>
                  <a:t>元组，后 </a:t>
                </a:r>
                <a:r>
                  <a:rPr lang="zh-CN" altLang="en-US" sz="2600" b="1" i="1" dirty="0" smtClean="0">
                    <a:latin typeface="幼圆" pitchFamily="49" charset="-122"/>
                    <a:ea typeface="幼圆" pitchFamily="49" charset="-122"/>
                  </a:rPr>
                  <a:t>m </a:t>
                </a:r>
                <a:r>
                  <a:rPr lang="zh-CN" altLang="en-US" sz="2600" b="1" dirty="0" smtClean="0">
                    <a:latin typeface="幼圆" pitchFamily="49" charset="-122"/>
                    <a:ea typeface="幼圆" pitchFamily="49" charset="-122"/>
                  </a:rPr>
                  <a:t>个分量为 </a:t>
                </a:r>
                <a:r>
                  <a:rPr lang="zh-CN" altLang="en-US" sz="2600" b="1" i="1" dirty="0" smtClean="0">
                    <a:latin typeface="幼圆" pitchFamily="49" charset="-122"/>
                    <a:ea typeface="幼圆" pitchFamily="49" charset="-122"/>
                  </a:rPr>
                  <a:t>S </a:t>
                </a:r>
                <a:r>
                  <a:rPr lang="zh-CN" altLang="en-US" sz="2600" b="1" dirty="0" smtClean="0">
                    <a:latin typeface="幼圆" pitchFamily="49" charset="-122"/>
                    <a:ea typeface="幼圆" pitchFamily="49" charset="-122"/>
                  </a:rPr>
                  <a:t>中的一个 </a:t>
                </a:r>
                <a:r>
                  <a:rPr lang="zh-CN" altLang="en-US" sz="2600" b="1" i="1" dirty="0" smtClean="0">
                    <a:latin typeface="幼圆" pitchFamily="49" charset="-122"/>
                    <a:ea typeface="幼圆" pitchFamily="49" charset="-122"/>
                  </a:rPr>
                  <a:t>m </a:t>
                </a:r>
                <a:r>
                  <a:rPr lang="zh-CN" altLang="en-US" sz="2600" b="1" dirty="0" smtClean="0">
                    <a:latin typeface="幼圆" pitchFamily="49" charset="-122"/>
                    <a:ea typeface="幼圆" pitchFamily="49" charset="-122"/>
                  </a:rPr>
                  <a:t>元组。 </a:t>
                </a:r>
              </a:p>
            </p:txBody>
          </p:sp>
        </mc:Choice>
        <mc:Fallback xmlns="">
          <p:sp>
            <p:nvSpPr>
              <p:cNvPr id="532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971600" y="1131590"/>
                <a:ext cx="8028384" cy="3994472"/>
              </a:xfrm>
              <a:blipFill rotWithShape="1">
                <a:blip r:embed="rId2"/>
                <a:stretch>
                  <a:fillRect l="-1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187624" y="195486"/>
            <a:ext cx="684076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smtClean="0">
                <a:latin typeface="+mn-ea"/>
                <a:ea typeface="+mn-ea"/>
              </a:rPr>
              <a:t>专门的关系运算</a:t>
            </a:r>
            <a:r>
              <a:rPr lang="en-US" altLang="zh-CN" sz="3600" smtClean="0">
                <a:latin typeface="+mj-ea"/>
              </a:rPr>
              <a:t>——</a:t>
            </a:r>
            <a:r>
              <a:rPr lang="zh-CN" altLang="en-US" sz="3600" smtClean="0">
                <a:latin typeface="+mn-ea"/>
                <a:ea typeface="+mn-ea"/>
              </a:rPr>
              <a:t>符号介绍</a:t>
            </a:r>
            <a:endParaRPr lang="zh-CN" altLang="en-US" sz="36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624" y="195486"/>
            <a:ext cx="3384550" cy="422275"/>
          </a:xfrm>
        </p:spPr>
        <p:txBody>
          <a:bodyPr/>
          <a:lstStyle/>
          <a:p>
            <a:pPr algn="l" eaLnBrk="1" hangingPunct="1"/>
            <a:r>
              <a:rPr lang="zh-CN" altLang="en-US" sz="3600" dirty="0" smtClean="0">
                <a:latin typeface="+mn-ea"/>
                <a:ea typeface="+mn-ea"/>
              </a:rPr>
              <a:t>专门的关系运算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91680" y="1059582"/>
            <a:ext cx="4092575" cy="3068637"/>
          </a:xfrm>
        </p:spPr>
        <p:txBody>
          <a:bodyPr>
            <a:normAutofit/>
          </a:bodyPr>
          <a:lstStyle/>
          <a:p>
            <a:pPr marL="849630" indent="-476250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b="0" dirty="0" smtClean="0">
                <a:latin typeface="+mj-ea"/>
                <a:ea typeface="+mj-ea"/>
              </a:rPr>
              <a:t>选择</a:t>
            </a:r>
          </a:p>
          <a:p>
            <a:pPr marL="849630" indent="-476250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b="0" dirty="0" smtClean="0">
                <a:latin typeface="+mj-ea"/>
                <a:ea typeface="+mj-ea"/>
              </a:rPr>
              <a:t>投影</a:t>
            </a:r>
            <a:endParaRPr lang="en-US" altLang="zh-CN" sz="2800" b="0" dirty="0" smtClean="0">
              <a:latin typeface="+mj-ea"/>
              <a:ea typeface="+mj-ea"/>
            </a:endParaRPr>
          </a:p>
          <a:p>
            <a:pPr marL="849630" indent="-476250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b="0" dirty="0" smtClean="0">
                <a:latin typeface="+mj-ea"/>
                <a:ea typeface="+mj-ea"/>
              </a:rPr>
              <a:t>连接</a:t>
            </a:r>
          </a:p>
          <a:p>
            <a:pPr marL="849630" indent="-476250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b="0" dirty="0" smtClean="0">
                <a:latin typeface="+mj-ea"/>
                <a:ea typeface="+mj-ea"/>
              </a:rPr>
              <a:t>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971600" y="771550"/>
            <a:ext cx="8064896" cy="237626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n"/>
            </a:pP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从关系中找出满足给定条件的所有元组称为选择。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从行的角度进行的运算，即水平方向抽取元组。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经过选择运算得到的结果可以形成新的关系，其关系模式不变，但其中元组的数目小于或等于原来的关系中的元组的个数，它是原关系的一个子集。选择运算记为：</a:t>
            </a:r>
          </a:p>
        </p:txBody>
      </p:sp>
      <p:sp>
        <p:nvSpPr>
          <p:cNvPr id="57347" name="Rectangle 27"/>
          <p:cNvSpPr>
            <a:spLocks noChangeArrowheads="1"/>
          </p:cNvSpPr>
          <p:nvPr/>
        </p:nvSpPr>
        <p:spPr bwMode="auto">
          <a:xfrm>
            <a:off x="1978224" y="3291830"/>
            <a:ext cx="4608512" cy="4857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lvl="1"/>
            <a:r>
              <a:rPr lang="zh-CN" altLang="en-US" sz="2400" b="0" dirty="0">
                <a:latin typeface="Arial" pitchFamily="34" charset="0"/>
                <a:sym typeface="Symbol" pitchFamily="18" charset="2"/>
              </a:rPr>
              <a:t></a:t>
            </a:r>
            <a:r>
              <a:rPr lang="zh-CN" altLang="en-US" sz="2400" b="0" baseline="-25000" dirty="0">
                <a:latin typeface="Arial" pitchFamily="34" charset="0"/>
                <a:sym typeface="Symbol" pitchFamily="18" charset="2"/>
              </a:rPr>
              <a:t>F</a:t>
            </a:r>
            <a:r>
              <a:rPr lang="zh-CN" altLang="en-US" sz="2400" b="0" dirty="0">
                <a:latin typeface="Arial" pitchFamily="34" charset="0"/>
                <a:sym typeface="Symbol" pitchFamily="18" charset="2"/>
              </a:rPr>
              <a:t>(R)={t | t  R , F(t) = ‘真’}</a:t>
            </a:r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1835696" y="4216349"/>
            <a:ext cx="1447800" cy="1004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en-US" b="0">
              <a:latin typeface="Calibri" pitchFamily="34" charset="0"/>
            </a:endParaRPr>
          </a:p>
        </p:txBody>
      </p:sp>
      <p:sp>
        <p:nvSpPr>
          <p:cNvPr id="57351" name="Rectangle 6" descr="浅色下对角线"/>
          <p:cNvSpPr>
            <a:spLocks noChangeArrowheads="1"/>
          </p:cNvSpPr>
          <p:nvPr/>
        </p:nvSpPr>
        <p:spPr bwMode="auto">
          <a:xfrm>
            <a:off x="1835696" y="4316808"/>
            <a:ext cx="1447800" cy="100459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en-US" b="0">
              <a:latin typeface="Calibri" pitchFamily="34" charset="0"/>
            </a:endParaRPr>
          </a:p>
        </p:txBody>
      </p:sp>
      <p:sp>
        <p:nvSpPr>
          <p:cNvPr id="57352" name="Rectangle 7"/>
          <p:cNvSpPr>
            <a:spLocks noChangeArrowheads="1"/>
          </p:cNvSpPr>
          <p:nvPr/>
        </p:nvSpPr>
        <p:spPr bwMode="auto">
          <a:xfrm>
            <a:off x="1835696" y="4417268"/>
            <a:ext cx="1447800" cy="1004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en-US" b="0">
              <a:latin typeface="Calibri" pitchFamily="34" charset="0"/>
            </a:endParaRPr>
          </a:p>
        </p:txBody>
      </p:sp>
      <p:sp>
        <p:nvSpPr>
          <p:cNvPr id="57353" name="Rectangle 8"/>
          <p:cNvSpPr>
            <a:spLocks noChangeArrowheads="1"/>
          </p:cNvSpPr>
          <p:nvPr/>
        </p:nvSpPr>
        <p:spPr bwMode="auto">
          <a:xfrm>
            <a:off x="1835696" y="4919563"/>
            <a:ext cx="1447800" cy="1004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en-US" b="0">
              <a:latin typeface="Calibri" pitchFamily="34" charset="0"/>
            </a:endParaRPr>
          </a:p>
        </p:txBody>
      </p:sp>
      <p:sp>
        <p:nvSpPr>
          <p:cNvPr id="57354" name="Rectangle 9"/>
          <p:cNvSpPr>
            <a:spLocks noChangeArrowheads="1"/>
          </p:cNvSpPr>
          <p:nvPr/>
        </p:nvSpPr>
        <p:spPr bwMode="auto">
          <a:xfrm>
            <a:off x="1835696" y="4517726"/>
            <a:ext cx="1447800" cy="1004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en-US" b="0">
              <a:latin typeface="Calibri" pitchFamily="34" charset="0"/>
            </a:endParaRPr>
          </a:p>
        </p:txBody>
      </p:sp>
      <p:sp>
        <p:nvSpPr>
          <p:cNvPr id="57355" name="Rectangle 10" descr="浅色下对角线"/>
          <p:cNvSpPr>
            <a:spLocks noChangeArrowheads="1"/>
          </p:cNvSpPr>
          <p:nvPr/>
        </p:nvSpPr>
        <p:spPr bwMode="auto">
          <a:xfrm>
            <a:off x="1835696" y="4618186"/>
            <a:ext cx="1447800" cy="100459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en-US" b="0">
              <a:latin typeface="Calibri" pitchFamily="34" charset="0"/>
            </a:endParaRPr>
          </a:p>
        </p:txBody>
      </p:sp>
      <p:sp>
        <p:nvSpPr>
          <p:cNvPr id="57356" name="Rectangle 11"/>
          <p:cNvSpPr>
            <a:spLocks noChangeArrowheads="1"/>
          </p:cNvSpPr>
          <p:nvPr/>
        </p:nvSpPr>
        <p:spPr bwMode="auto">
          <a:xfrm>
            <a:off x="1835696" y="4718645"/>
            <a:ext cx="1447800" cy="1004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en-US" b="0">
              <a:latin typeface="Calibri" pitchFamily="34" charset="0"/>
            </a:endParaRPr>
          </a:p>
        </p:txBody>
      </p:sp>
      <p:sp>
        <p:nvSpPr>
          <p:cNvPr id="57357" name="Rectangle 12" descr="浅色下对角线"/>
          <p:cNvSpPr>
            <a:spLocks noChangeArrowheads="1"/>
          </p:cNvSpPr>
          <p:nvPr/>
        </p:nvSpPr>
        <p:spPr bwMode="auto">
          <a:xfrm>
            <a:off x="1835696" y="4819103"/>
            <a:ext cx="1447800" cy="100459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en-US" b="0">
              <a:latin typeface="Calibri" pitchFamily="34" charset="0"/>
            </a:endParaRPr>
          </a:p>
        </p:txBody>
      </p:sp>
      <p:sp>
        <p:nvSpPr>
          <p:cNvPr id="57361" name="AutoShape 16"/>
          <p:cNvSpPr>
            <a:spLocks noChangeArrowheads="1"/>
          </p:cNvSpPr>
          <p:nvPr/>
        </p:nvSpPr>
        <p:spPr bwMode="auto">
          <a:xfrm>
            <a:off x="3588296" y="4517726"/>
            <a:ext cx="838200" cy="150689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en-US" b="0">
              <a:latin typeface="Calibri" pitchFamily="34" charset="0"/>
            </a:endParaRPr>
          </a:p>
        </p:txBody>
      </p:sp>
      <p:sp>
        <p:nvSpPr>
          <p:cNvPr id="57349" name="Rectangle 18"/>
          <p:cNvSpPr>
            <a:spLocks noChangeArrowheads="1"/>
          </p:cNvSpPr>
          <p:nvPr/>
        </p:nvSpPr>
        <p:spPr bwMode="auto">
          <a:xfrm>
            <a:off x="1186656" y="204788"/>
            <a:ext cx="4589463" cy="5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zh-CN" altLang="en-US" sz="3200" dirty="0" smtClean="0">
                <a:latin typeface="隶书" pitchFamily="49" charset="-122"/>
                <a:ea typeface="隶书" pitchFamily="49" charset="-122"/>
              </a:rPr>
              <a:t>选择</a:t>
            </a:r>
            <a:r>
              <a:rPr lang="zh-CN" altLang="en-US" sz="3200" dirty="0">
                <a:latin typeface="隶书" pitchFamily="49" charset="-122"/>
                <a:ea typeface="隶书" pitchFamily="49" charset="-122"/>
              </a:rPr>
              <a:t>(Selection)</a:t>
            </a:r>
            <a:r>
              <a:rPr lang="zh-CN" altLang="en-US" sz="3600" dirty="0"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32448 0.0129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00" y="60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0.32448 -0.0247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00" y="-130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0.32448 -0.0428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00" y="-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utoUpdateAnimBg="0"/>
      <p:bldP spid="57347" grpId="0" animBg="1"/>
      <p:bldP spid="57350" grpId="0" animBg="1"/>
      <p:bldP spid="57351" grpId="0" animBg="1"/>
      <p:bldP spid="57351" grpId="1" animBg="1"/>
      <p:bldP spid="57352" grpId="0" animBg="1"/>
      <p:bldP spid="57353" grpId="0" animBg="1"/>
      <p:bldP spid="57354" grpId="0" animBg="1"/>
      <p:bldP spid="57355" grpId="0" animBg="1"/>
      <p:bldP spid="57355" grpId="1" animBg="1"/>
      <p:bldP spid="57356" grpId="0" animBg="1"/>
      <p:bldP spid="57357" grpId="0" animBg="1"/>
      <p:bldP spid="57357" grpId="1" animBg="1"/>
      <p:bldP spid="5736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107504" y="915566"/>
            <a:ext cx="9036496" cy="1368152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Font typeface="Wingdings" pitchFamily="2" charset="2"/>
              <a:buChar char="n"/>
            </a:pPr>
            <a:r>
              <a:rPr lang="zh-CN" altLang="en-US" sz="2000" dirty="0" smtClean="0">
                <a:latin typeface="+mj-ea"/>
                <a:ea typeface="+mj-ea"/>
              </a:rPr>
              <a:t>选择运算示例：在患者信息中，把30岁以下男患者找出来</a:t>
            </a:r>
            <a:endParaRPr lang="zh-CN" altLang="en-US" sz="1800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“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</a:t>
            </a:r>
            <a:r>
              <a:rPr lang="zh-CN" altLang="en-US" sz="2400" b="1" baseline="-25000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(患者性别=’男’)∧(患者年龄&lt;’30’)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(R)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” or“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</a:t>
            </a:r>
            <a:r>
              <a:rPr lang="zh-CN" altLang="en-US" sz="2400" b="1" baseline="-25000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(3=’男’)∧(4&lt;’30’)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(R)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”</a:t>
            </a:r>
            <a:r>
              <a:rPr lang="zh-CN" altLang="en-US" sz="4400" b="1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 </a:t>
            </a:r>
            <a:endParaRPr lang="zh-CN" altLang="en-US" sz="4400" b="1" dirty="0" smtClean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7680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555290"/>
              </p:ext>
            </p:extLst>
          </p:nvPr>
        </p:nvGraphicFramePr>
        <p:xfrm>
          <a:off x="1160463" y="2355726"/>
          <a:ext cx="6985000" cy="1807920"/>
        </p:xfrm>
        <a:graphic>
          <a:graphicData uri="http://schemas.openxmlformats.org/drawingml/2006/table">
            <a:tbl>
              <a:tblPr/>
              <a:tblGrid>
                <a:gridCol w="1439862"/>
                <a:gridCol w="1466850"/>
                <a:gridCol w="1344613"/>
                <a:gridCol w="1395412"/>
                <a:gridCol w="1338263"/>
              </a:tblGrid>
              <a:tr h="258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患 者 编 号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患 者 姓 名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患 者 性 别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患 者 年 龄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社会保险号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206001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金荣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男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24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500230241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206002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丁冬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男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21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301236542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206003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唐雯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女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50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250413692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206004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李华林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男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65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111425255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206005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文娟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女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45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789256342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6847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900227"/>
              </p:ext>
            </p:extLst>
          </p:nvPr>
        </p:nvGraphicFramePr>
        <p:xfrm>
          <a:off x="1160463" y="4299942"/>
          <a:ext cx="6985000" cy="812478"/>
        </p:xfrm>
        <a:graphic>
          <a:graphicData uri="http://schemas.openxmlformats.org/drawingml/2006/table">
            <a:tbl>
              <a:tblPr/>
              <a:tblGrid>
                <a:gridCol w="1439862"/>
                <a:gridCol w="1476375"/>
                <a:gridCol w="1335088"/>
                <a:gridCol w="1395412"/>
                <a:gridCol w="1338263"/>
              </a:tblGrid>
              <a:tr h="23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患 者 编 号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患 者 姓 名 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患 者 性 别 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患 者 年 龄 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社会保险号 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8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206001 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金荣 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男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24 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500230241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6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206002 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丁冬 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男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21 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301236542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42" name="Rectangle 74"/>
          <p:cNvSpPr>
            <a:spLocks noChangeArrowheads="1"/>
          </p:cNvSpPr>
          <p:nvPr/>
        </p:nvSpPr>
        <p:spPr bwMode="auto">
          <a:xfrm>
            <a:off x="323528" y="173640"/>
            <a:ext cx="3817564" cy="55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zh-CN" altLang="en-US" sz="3600" b="0" dirty="0" smtClean="0">
                <a:latin typeface="隶书" pitchFamily="49" charset="-122"/>
                <a:ea typeface="隶书" pitchFamily="49" charset="-122"/>
              </a:rPr>
              <a:t>选择运算示例</a:t>
            </a:r>
            <a:endParaRPr lang="zh-CN" altLang="en-US" sz="3600" b="0" dirty="0">
              <a:latin typeface="Arial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55015" y="2787775"/>
            <a:ext cx="431800" cy="1944216"/>
            <a:chOff x="1189" y="4946"/>
            <a:chExt cx="680" cy="3516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1189" y="4946"/>
              <a:ext cx="680" cy="0"/>
            </a:xfrm>
            <a:prstGeom prst="lin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直接连接符 6"/>
            <p:cNvCxnSpPr/>
            <p:nvPr/>
          </p:nvCxnSpPr>
          <p:spPr>
            <a:xfrm>
              <a:off x="1190" y="4946"/>
              <a:ext cx="0" cy="3516"/>
            </a:xfrm>
            <a:prstGeom prst="lin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直接箭头连接符 7"/>
            <p:cNvCxnSpPr/>
            <p:nvPr/>
          </p:nvCxnSpPr>
          <p:spPr>
            <a:xfrm>
              <a:off x="1190" y="8462"/>
              <a:ext cx="567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grpSp>
        <p:nvGrpSpPr>
          <p:cNvPr id="13" name="组合 12"/>
          <p:cNvGrpSpPr/>
          <p:nvPr/>
        </p:nvGrpSpPr>
        <p:grpSpPr>
          <a:xfrm>
            <a:off x="467360" y="3184684"/>
            <a:ext cx="764540" cy="1835338"/>
            <a:chOff x="736" y="5487"/>
            <a:chExt cx="1204" cy="3428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736" y="5487"/>
              <a:ext cx="1205" cy="26"/>
            </a:xfrm>
            <a:prstGeom prst="lin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直接连接符 10"/>
            <p:cNvCxnSpPr/>
            <p:nvPr/>
          </p:nvCxnSpPr>
          <p:spPr>
            <a:xfrm>
              <a:off x="736" y="5513"/>
              <a:ext cx="0" cy="3402"/>
            </a:xfrm>
            <a:prstGeom prst="lin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直接箭头连接符 11"/>
            <p:cNvCxnSpPr/>
            <p:nvPr/>
          </p:nvCxnSpPr>
          <p:spPr>
            <a:xfrm>
              <a:off x="736" y="8915"/>
              <a:ext cx="102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5616" y="195486"/>
            <a:ext cx="6408712" cy="504056"/>
          </a:xfrm>
        </p:spPr>
        <p:txBody>
          <a:bodyPr/>
          <a:lstStyle/>
          <a:p>
            <a:pPr algn="l" eaLnBrk="1" hangingPunct="1"/>
            <a:r>
              <a:rPr lang="zh-CN" altLang="en-US" sz="3600" dirty="0" smtClean="0">
                <a:latin typeface="+mn-ea"/>
                <a:ea typeface="+mn-ea"/>
              </a:rPr>
              <a:t>关系数据结构及形式化定义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31640" y="987574"/>
            <a:ext cx="5688632" cy="3312368"/>
          </a:xfrm>
        </p:spPr>
        <p:txBody>
          <a:bodyPr>
            <a:noAutofit/>
          </a:bodyPr>
          <a:lstStyle/>
          <a:p>
            <a:pPr marL="457200" indent="-457200" eaLnBrk="1" hangingPunct="1">
              <a:lnSpc>
                <a:spcPct val="22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3333FF"/>
                </a:solidFill>
                <a:latin typeface="+mj-ea"/>
                <a:ea typeface="+mj-ea"/>
              </a:rPr>
              <a:t> 关系</a:t>
            </a:r>
          </a:p>
          <a:p>
            <a:pPr marL="457200" indent="-457200" eaLnBrk="1" hangingPunct="1">
              <a:lnSpc>
                <a:spcPct val="22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 关系模式</a:t>
            </a:r>
          </a:p>
          <a:p>
            <a:pPr marL="457200" indent="-457200" eaLnBrk="1" hangingPunct="1">
              <a:lnSpc>
                <a:spcPct val="22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 关系数据库</a:t>
            </a:r>
          </a:p>
        </p:txBody>
      </p:sp>
      <p:sp>
        <p:nvSpPr>
          <p:cNvPr id="4" name="椭圆 3"/>
          <p:cNvSpPr/>
          <p:nvPr/>
        </p:nvSpPr>
        <p:spPr>
          <a:xfrm>
            <a:off x="395536" y="195486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899592" y="987574"/>
            <a:ext cx="6624736" cy="30963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从关系中挑选若干属性组成的新的关系 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从列的角度进行的运算，即垂直方向抽取元组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投影的结果中要去掉相同的行</a:t>
            </a:r>
          </a:p>
        </p:txBody>
      </p:sp>
      <p:sp>
        <p:nvSpPr>
          <p:cNvPr id="59398" name="AutoShape 5"/>
          <p:cNvSpPr>
            <a:spLocks noChangeArrowheads="1"/>
          </p:cNvSpPr>
          <p:nvPr/>
        </p:nvSpPr>
        <p:spPr bwMode="auto">
          <a:xfrm rot="5400000">
            <a:off x="7939402" y="2554778"/>
            <a:ext cx="370300" cy="239712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en-US" b="0">
              <a:latin typeface="Calibri" pitchFamily="34" charset="0"/>
            </a:endParaRPr>
          </a:p>
        </p:txBody>
      </p:sp>
      <p:sp>
        <p:nvSpPr>
          <p:cNvPr id="59400" name="Rectangle 7"/>
          <p:cNvSpPr>
            <a:spLocks noChangeArrowheads="1"/>
          </p:cNvSpPr>
          <p:nvPr/>
        </p:nvSpPr>
        <p:spPr bwMode="auto">
          <a:xfrm>
            <a:off x="7618040" y="1203598"/>
            <a:ext cx="152400" cy="1200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en-US" b="0">
              <a:latin typeface="Calibri" pitchFamily="34" charset="0"/>
            </a:endParaRPr>
          </a:p>
        </p:txBody>
      </p:sp>
      <p:sp>
        <p:nvSpPr>
          <p:cNvPr id="59401" name="Rectangle 8" descr="浅色下对角线"/>
          <p:cNvSpPr>
            <a:spLocks noChangeArrowheads="1"/>
          </p:cNvSpPr>
          <p:nvPr/>
        </p:nvSpPr>
        <p:spPr bwMode="auto">
          <a:xfrm>
            <a:off x="7770440" y="1203598"/>
            <a:ext cx="152400" cy="12001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en-US" b="0">
              <a:latin typeface="Calibri" pitchFamily="34" charset="0"/>
            </a:endParaRPr>
          </a:p>
        </p:txBody>
      </p:sp>
      <p:sp>
        <p:nvSpPr>
          <p:cNvPr id="59402" name="Rectangle 9"/>
          <p:cNvSpPr>
            <a:spLocks noChangeArrowheads="1"/>
          </p:cNvSpPr>
          <p:nvPr/>
        </p:nvSpPr>
        <p:spPr bwMode="auto">
          <a:xfrm>
            <a:off x="7922840" y="1203598"/>
            <a:ext cx="152400" cy="1200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en-US" b="0">
              <a:latin typeface="Calibri" pitchFamily="34" charset="0"/>
            </a:endParaRPr>
          </a:p>
        </p:txBody>
      </p:sp>
      <p:sp>
        <p:nvSpPr>
          <p:cNvPr id="59403" name="Rectangle 10"/>
          <p:cNvSpPr>
            <a:spLocks noChangeArrowheads="1"/>
          </p:cNvSpPr>
          <p:nvPr/>
        </p:nvSpPr>
        <p:spPr bwMode="auto">
          <a:xfrm>
            <a:off x="8075240" y="1203598"/>
            <a:ext cx="152400" cy="1200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en-US" b="0">
              <a:latin typeface="Calibri" pitchFamily="34" charset="0"/>
            </a:endParaRPr>
          </a:p>
        </p:txBody>
      </p:sp>
      <p:sp>
        <p:nvSpPr>
          <p:cNvPr id="59404" name="Rectangle 11" descr="浅色下对角线"/>
          <p:cNvSpPr>
            <a:spLocks noChangeArrowheads="1"/>
          </p:cNvSpPr>
          <p:nvPr/>
        </p:nvSpPr>
        <p:spPr bwMode="auto">
          <a:xfrm>
            <a:off x="8227640" y="1203598"/>
            <a:ext cx="152400" cy="12001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en-US" b="0">
              <a:latin typeface="Calibri" pitchFamily="34" charset="0"/>
            </a:endParaRPr>
          </a:p>
        </p:txBody>
      </p:sp>
      <p:sp>
        <p:nvSpPr>
          <p:cNvPr id="59405" name="Rectangle 12"/>
          <p:cNvSpPr>
            <a:spLocks noChangeArrowheads="1"/>
          </p:cNvSpPr>
          <p:nvPr/>
        </p:nvSpPr>
        <p:spPr bwMode="auto">
          <a:xfrm>
            <a:off x="8380040" y="1203598"/>
            <a:ext cx="152400" cy="1200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en-US" b="0">
              <a:latin typeface="Calibri" pitchFamily="34" charset="0"/>
            </a:endParaRPr>
          </a:p>
        </p:txBody>
      </p:sp>
      <p:sp>
        <p:nvSpPr>
          <p:cNvPr id="59396" name="Rectangle 25"/>
          <p:cNvSpPr>
            <a:spLocks noChangeArrowheads="1"/>
          </p:cNvSpPr>
          <p:nvPr/>
        </p:nvSpPr>
        <p:spPr bwMode="auto">
          <a:xfrm>
            <a:off x="1580648" y="4299942"/>
            <a:ext cx="5583640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lvl="1" algn="l"/>
            <a:r>
              <a:rPr lang="zh-CN" altLang="en-US" sz="3200" b="0" dirty="0">
                <a:latin typeface="Arial" pitchFamily="34" charset="0"/>
                <a:sym typeface="Symbol" pitchFamily="18" charset="2"/>
              </a:rPr>
              <a:t></a:t>
            </a:r>
            <a:r>
              <a:rPr lang="zh-CN" altLang="en-US" sz="3200" b="0" baseline="-25000" dirty="0">
                <a:latin typeface="Arial" pitchFamily="34" charset="0"/>
                <a:sym typeface="Symbol" pitchFamily="18" charset="2"/>
              </a:rPr>
              <a:t>A</a:t>
            </a:r>
            <a:r>
              <a:rPr lang="zh-CN" altLang="en-US" sz="3200" b="0" dirty="0">
                <a:latin typeface="Arial" pitchFamily="34" charset="0"/>
                <a:sym typeface="Symbol" pitchFamily="18" charset="2"/>
              </a:rPr>
              <a:t>(R) = { t[A] | tR } , AR</a:t>
            </a:r>
          </a:p>
        </p:txBody>
      </p:sp>
      <p:sp>
        <p:nvSpPr>
          <p:cNvPr id="59397" name="Rectangle 15"/>
          <p:cNvSpPr>
            <a:spLocks noChangeArrowheads="1"/>
          </p:cNvSpPr>
          <p:nvPr/>
        </p:nvSpPr>
        <p:spPr bwMode="auto">
          <a:xfrm>
            <a:off x="1043608" y="276870"/>
            <a:ext cx="7285976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zh-CN" altLang="en-US" sz="3200" b="0" dirty="0">
                <a:latin typeface="+mn-ea"/>
                <a:ea typeface="+mn-ea"/>
              </a:rPr>
              <a:t>专门的关系</a:t>
            </a:r>
            <a:r>
              <a:rPr lang="zh-CN" altLang="en-US" sz="3200" b="0" dirty="0" smtClean="0">
                <a:latin typeface="+mn-ea"/>
                <a:ea typeface="+mn-ea"/>
              </a:rPr>
              <a:t>运算</a:t>
            </a:r>
            <a:r>
              <a:rPr lang="en-US" altLang="zh-CN" sz="3200" b="0" dirty="0" smtClean="0">
                <a:latin typeface="Arial" pitchFamily="34" charset="0"/>
              </a:rPr>
              <a:t>——</a:t>
            </a:r>
            <a:r>
              <a:rPr lang="zh-CN" altLang="en-US" sz="3200" b="0" dirty="0" smtClean="0">
                <a:latin typeface="隶书" pitchFamily="49" charset="-122"/>
                <a:ea typeface="隶书" pitchFamily="49" charset="-122"/>
              </a:rPr>
              <a:t>投影</a:t>
            </a:r>
            <a:r>
              <a:rPr lang="zh-CN" altLang="en-US" sz="3200" b="0" dirty="0">
                <a:latin typeface="隶书" pitchFamily="49" charset="-122"/>
                <a:ea typeface="隶书" pitchFamily="49" charset="-122"/>
              </a:rPr>
              <a:t>（Projection）</a:t>
            </a:r>
            <a:r>
              <a:rPr lang="zh-CN" altLang="en-US" sz="3600" b="0" dirty="0">
                <a:latin typeface="Arial" pitchFamily="34" charset="0"/>
              </a:rPr>
              <a:t> </a:t>
            </a:r>
          </a:p>
        </p:txBody>
      </p:sp>
      <p:sp>
        <p:nvSpPr>
          <p:cNvPr id="17" name="Rectangle 8" descr="浅色下对角线"/>
          <p:cNvSpPr>
            <a:spLocks noChangeArrowheads="1"/>
          </p:cNvSpPr>
          <p:nvPr/>
        </p:nvSpPr>
        <p:spPr bwMode="auto">
          <a:xfrm>
            <a:off x="7776118" y="1203598"/>
            <a:ext cx="152400" cy="12001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en-US" b="0">
              <a:latin typeface="Calibri" pitchFamily="34" charset="0"/>
            </a:endParaRPr>
          </a:p>
        </p:txBody>
      </p:sp>
      <p:sp>
        <p:nvSpPr>
          <p:cNvPr id="18" name="Rectangle 11" descr="浅色下对角线"/>
          <p:cNvSpPr>
            <a:spLocks noChangeArrowheads="1"/>
          </p:cNvSpPr>
          <p:nvPr/>
        </p:nvSpPr>
        <p:spPr bwMode="auto">
          <a:xfrm>
            <a:off x="8231940" y="1203598"/>
            <a:ext cx="152400" cy="12001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en-US" b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292 0.3335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" y="1670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 L -0.01146 0.3335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" y="16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autoUpdateAnimBg="0"/>
      <p:bldP spid="59398" grpId="1" animBg="1"/>
      <p:bldP spid="59400" grpId="0" animBg="1"/>
      <p:bldP spid="59401" grpId="1" animBg="1"/>
      <p:bldP spid="59401" grpId="2" animBg="1"/>
      <p:bldP spid="59402" grpId="0" animBg="1"/>
      <p:bldP spid="59403" grpId="0" animBg="1"/>
      <p:bldP spid="59404" grpId="1" animBg="1"/>
      <p:bldP spid="59404" grpId="2" animBg="1"/>
      <p:bldP spid="59405" grpId="0" animBg="1"/>
      <p:bldP spid="59396" grpId="0" animBg="1"/>
      <p:bldP spid="17" grpId="0" animBg="1"/>
      <p:bldP spid="1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67544" y="843558"/>
            <a:ext cx="7632848" cy="936104"/>
          </a:xfrm>
        </p:spPr>
        <p:txBody>
          <a:bodyPr>
            <a:normAutofit/>
          </a:bodyPr>
          <a:lstStyle/>
          <a:p>
            <a:pPr lvl="1" eaLnBrk="1" hangingPunct="1">
              <a:spcBef>
                <a:spcPts val="1200"/>
              </a:spcBef>
              <a:buFont typeface="Wingdings" pitchFamily="2" charset="2"/>
              <a:buChar char="n"/>
            </a:pP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投影运算示例：用投影运算得到患者的姓名和社会保险号</a:t>
            </a:r>
          </a:p>
          <a:p>
            <a:pPr lvl="1"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1800" b="1" dirty="0" smtClean="0">
                <a:latin typeface="黑体" pitchFamily="2" charset="-122"/>
                <a:ea typeface="黑体" pitchFamily="2" charset="-122"/>
              </a:rPr>
              <a:t>             </a:t>
            </a:r>
            <a:r>
              <a:rPr lang="zh-CN" altLang="en-US" sz="1800" b="1" dirty="0" smtClean="0">
                <a:latin typeface="幼圆" pitchFamily="49" charset="-122"/>
                <a:ea typeface="幼圆" pitchFamily="49" charset="-122"/>
              </a:rPr>
              <a:t>π</a:t>
            </a:r>
            <a:r>
              <a:rPr lang="zh-CN" altLang="en-US" sz="1800" b="1" baseline="-25000" dirty="0" smtClean="0">
                <a:latin typeface="幼圆" pitchFamily="49" charset="-122"/>
                <a:ea typeface="幼圆" pitchFamily="49" charset="-122"/>
              </a:rPr>
              <a:t>患者姓名,社会保险号</a:t>
            </a:r>
            <a:r>
              <a:rPr lang="zh-CN" altLang="en-US" sz="1800" b="1" dirty="0" smtClean="0">
                <a:latin typeface="幼圆" pitchFamily="49" charset="-122"/>
                <a:ea typeface="幼圆" pitchFamily="49" charset="-122"/>
              </a:rPr>
              <a:t>(R)   </a:t>
            </a:r>
            <a:r>
              <a:rPr lang="zh-CN" altLang="en-US" sz="1800" b="1" dirty="0" smtClean="0">
                <a:latin typeface="黑体" pitchFamily="2" charset="-122"/>
                <a:ea typeface="黑体" pitchFamily="2" charset="-122"/>
              </a:rPr>
              <a:t>或   </a:t>
            </a:r>
            <a:r>
              <a:rPr lang="zh-CN" altLang="en-US" sz="1800" b="1" dirty="0" smtClean="0">
                <a:latin typeface="幼圆" pitchFamily="49" charset="-122"/>
                <a:ea typeface="幼圆" pitchFamily="49" charset="-122"/>
              </a:rPr>
              <a:t>π</a:t>
            </a:r>
            <a:r>
              <a:rPr lang="zh-CN" altLang="en-US" sz="1800" b="1" baseline="-25000" dirty="0" smtClean="0">
                <a:latin typeface="幼圆" pitchFamily="49" charset="-122"/>
                <a:ea typeface="幼圆" pitchFamily="49" charset="-122"/>
              </a:rPr>
              <a:t>2,5</a:t>
            </a:r>
            <a:r>
              <a:rPr lang="zh-CN" altLang="en-US" sz="1800" b="1" dirty="0" smtClean="0">
                <a:latin typeface="幼圆" pitchFamily="49" charset="-122"/>
                <a:ea typeface="幼圆" pitchFamily="49" charset="-122"/>
              </a:rPr>
              <a:t>(R)</a:t>
            </a:r>
          </a:p>
        </p:txBody>
      </p:sp>
      <p:graphicFrame>
        <p:nvGraphicFramePr>
          <p:cNvPr id="7885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733512"/>
              </p:ext>
            </p:extLst>
          </p:nvPr>
        </p:nvGraphicFramePr>
        <p:xfrm>
          <a:off x="971550" y="1771942"/>
          <a:ext cx="6985000" cy="1807920"/>
        </p:xfrm>
        <a:graphic>
          <a:graphicData uri="http://schemas.openxmlformats.org/drawingml/2006/table">
            <a:tbl>
              <a:tblPr/>
              <a:tblGrid>
                <a:gridCol w="1439863"/>
                <a:gridCol w="1476375"/>
                <a:gridCol w="1335087"/>
                <a:gridCol w="1395413"/>
                <a:gridCol w="1338262"/>
              </a:tblGrid>
              <a:tr h="258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患 者 编 号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患 者 姓 名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患 者 性 别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患 者 年 龄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社会保险号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206001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金荣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男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24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500230241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206002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丁冬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男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21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301236542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206003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唐雯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女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50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250413692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206004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李华林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男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65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111425255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206005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文娟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女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45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789256342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8896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165856"/>
              </p:ext>
            </p:extLst>
          </p:nvPr>
        </p:nvGraphicFramePr>
        <p:xfrm>
          <a:off x="3511115" y="3675602"/>
          <a:ext cx="2814955" cy="1533600"/>
        </p:xfrm>
        <a:graphic>
          <a:graphicData uri="http://schemas.openxmlformats.org/drawingml/2006/table">
            <a:tbl>
              <a:tblPr/>
              <a:tblGrid>
                <a:gridCol w="1476375"/>
                <a:gridCol w="1338580"/>
              </a:tblGrid>
              <a:tr h="240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患 者 姓 名 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社会保险号 </a:t>
                      </a: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金荣 </a:t>
                      </a: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500230241</a:t>
                      </a: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丁冬 </a:t>
                      </a: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301236542</a:t>
                      </a: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唐雯</a:t>
                      </a: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250413692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李华林 </a:t>
                      </a: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111425255 </a:t>
                      </a: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文娟 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789256342 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487" name="Rectangle 71"/>
          <p:cNvSpPr>
            <a:spLocks noChangeArrowheads="1"/>
          </p:cNvSpPr>
          <p:nvPr/>
        </p:nvSpPr>
        <p:spPr bwMode="auto">
          <a:xfrm>
            <a:off x="107950" y="195486"/>
            <a:ext cx="4464050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zh-CN" altLang="en-US" sz="3600" b="0" dirty="0" smtClean="0">
                <a:latin typeface="隶书" pitchFamily="49" charset="-122"/>
                <a:ea typeface="隶书" pitchFamily="49" charset="-122"/>
              </a:rPr>
              <a:t>投影运算示例</a:t>
            </a:r>
            <a:endParaRPr lang="zh-CN" altLang="en-US" sz="4000" b="0" dirty="0">
              <a:latin typeface="Arial" pitchFamily="34" charset="0"/>
            </a:endParaRPr>
          </a:p>
        </p:txBody>
      </p:sp>
      <p:sp>
        <p:nvSpPr>
          <p:cNvPr id="3" name="下箭头 2"/>
          <p:cNvSpPr/>
          <p:nvPr/>
        </p:nvSpPr>
        <p:spPr>
          <a:xfrm rot="20640000">
            <a:off x="3350579" y="3168220"/>
            <a:ext cx="212518" cy="458629"/>
          </a:xfrm>
          <a:prstGeom prst="down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下箭头 4"/>
          <p:cNvSpPr/>
          <p:nvPr/>
        </p:nvSpPr>
        <p:spPr>
          <a:xfrm rot="3446176">
            <a:off x="6294020" y="3162108"/>
            <a:ext cx="212441" cy="682413"/>
          </a:xfrm>
          <a:prstGeom prst="down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8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9632" y="195486"/>
            <a:ext cx="5256584" cy="422275"/>
          </a:xfrm>
        </p:spPr>
        <p:txBody>
          <a:bodyPr/>
          <a:lstStyle/>
          <a:p>
            <a:pPr algn="l" eaLnBrk="1" hangingPunct="1"/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笛卡尔积(Cartesian Product)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7096" y="843558"/>
            <a:ext cx="8171408" cy="4299942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200" b="1" dirty="0" smtClean="0">
                <a:latin typeface="幼圆" pitchFamily="49" charset="-122"/>
                <a:ea typeface="幼圆" pitchFamily="49" charset="-122"/>
              </a:rPr>
              <a:t>严格地讲应该是广义的笛卡尔积</a:t>
            </a: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</a:rPr>
              <a:t>（Extended Cartesian Product）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       </a:t>
            </a:r>
            <a:r>
              <a:rPr lang="zh-CN" altLang="en-US" sz="2000" b="1" i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: </a:t>
            </a:r>
            <a:r>
              <a:rPr lang="zh-CN" altLang="en-US" sz="2000" b="1" i="1" dirty="0" smtClean="0">
                <a:latin typeface="宋体" pitchFamily="2" charset="-122"/>
                <a:ea typeface="宋体" pitchFamily="2" charset="-122"/>
              </a:rPr>
              <a:t>n 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目关系，</a:t>
            </a:r>
            <a:r>
              <a:rPr lang="zh-CN" altLang="en-US" sz="2000" b="1" i="1" dirty="0" smtClean="0">
                <a:latin typeface="幼圆" pitchFamily="49" charset="-122"/>
                <a:ea typeface="幼圆" pitchFamily="49" charset="-122"/>
              </a:rPr>
              <a:t>k</a:t>
            </a:r>
            <a:r>
              <a:rPr lang="zh-CN" altLang="en-US" sz="2000" b="1" baseline="-30000" dirty="0" smtClean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个元组     </a:t>
            </a:r>
            <a:r>
              <a:rPr lang="zh-CN" altLang="en-US" sz="2000" b="1" i="1" dirty="0" smtClean="0">
                <a:latin typeface="幼圆" pitchFamily="49" charset="-122"/>
                <a:ea typeface="幼圆" pitchFamily="49" charset="-122"/>
              </a:rPr>
              <a:t> S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: </a:t>
            </a:r>
            <a:r>
              <a:rPr lang="zh-CN" altLang="en-US" sz="2000" b="1" i="1" dirty="0" smtClean="0">
                <a:latin typeface="幼圆" pitchFamily="49" charset="-122"/>
                <a:ea typeface="幼圆" pitchFamily="49" charset="-122"/>
              </a:rPr>
              <a:t>m 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目关系，</a:t>
            </a:r>
            <a:r>
              <a:rPr lang="zh-CN" altLang="en-US" sz="2000" b="1" i="1" dirty="0" smtClean="0">
                <a:latin typeface="幼圆" pitchFamily="49" charset="-122"/>
                <a:ea typeface="幼圆" pitchFamily="49" charset="-122"/>
              </a:rPr>
              <a:t>k</a:t>
            </a:r>
            <a:r>
              <a:rPr lang="zh-CN" altLang="en-US" sz="2000" b="1" baseline="-30000" dirty="0" smtClean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个元组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b="1" i="1" dirty="0" smtClean="0">
                <a:latin typeface="+mj-ea"/>
                <a:ea typeface="+mj-ea"/>
              </a:rPr>
              <a:t>R</a:t>
            </a:r>
            <a:r>
              <a:rPr lang="zh-CN" altLang="en-US" sz="2400" b="1" dirty="0" smtClean="0">
                <a:latin typeface="+mj-ea"/>
                <a:ea typeface="+mj-ea"/>
              </a:rPr>
              <a:t>×</a:t>
            </a:r>
            <a:r>
              <a:rPr lang="zh-CN" altLang="en-US" sz="2400" b="1" i="1" dirty="0" smtClean="0">
                <a:latin typeface="+mj-ea"/>
                <a:ea typeface="+mj-ea"/>
              </a:rPr>
              <a:t>S</a:t>
            </a:r>
            <a:r>
              <a:rPr lang="zh-CN" altLang="en-US" sz="2400" b="1" dirty="0" smtClean="0">
                <a:latin typeface="+mj-ea"/>
                <a:ea typeface="+mj-ea"/>
              </a:rPr>
              <a:t>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1" dirty="0" smtClean="0">
                <a:latin typeface="+mj-ea"/>
                <a:ea typeface="+mj-ea"/>
              </a:rPr>
              <a:t>列：</a:t>
            </a:r>
            <a:r>
              <a:rPr lang="zh-CN" altLang="en-US" sz="2200" b="1" dirty="0" smtClean="0">
                <a:latin typeface="+mj-ea"/>
                <a:ea typeface="+mj-ea"/>
              </a:rPr>
              <a:t>（</a:t>
            </a:r>
            <a:r>
              <a:rPr lang="zh-CN" altLang="en-US" sz="2200" b="1" i="1" dirty="0" smtClean="0">
                <a:latin typeface="+mj-ea"/>
                <a:ea typeface="+mj-ea"/>
              </a:rPr>
              <a:t>n </a:t>
            </a:r>
            <a:r>
              <a:rPr lang="zh-CN" altLang="en-US" sz="2200" b="1" dirty="0" smtClean="0">
                <a:latin typeface="+mj-ea"/>
                <a:ea typeface="+mj-ea"/>
              </a:rPr>
              <a:t>+</a:t>
            </a:r>
            <a:r>
              <a:rPr lang="zh-CN" altLang="en-US" sz="2200" b="1" i="1" dirty="0" smtClean="0">
                <a:latin typeface="+mj-ea"/>
                <a:ea typeface="+mj-ea"/>
              </a:rPr>
              <a:t>m</a:t>
            </a:r>
            <a:r>
              <a:rPr lang="zh-CN" altLang="en-US" sz="2200" b="1" dirty="0" smtClean="0">
                <a:latin typeface="+mj-ea"/>
                <a:ea typeface="+mj-ea"/>
              </a:rPr>
              <a:t>）列元组的集合</a:t>
            </a:r>
            <a:endParaRPr lang="en-US" altLang="zh-CN" sz="2200" b="1" dirty="0" smtClean="0">
              <a:latin typeface="+mj-ea"/>
              <a:ea typeface="+mj-ea"/>
            </a:endParaRPr>
          </a:p>
          <a:p>
            <a:pPr marL="0" indent="0" algn="just">
              <a:lnSpc>
                <a:spcPct val="150000"/>
              </a:lnSpc>
            </a:pPr>
            <a:r>
              <a:rPr lang="en-US" altLang="zh-CN" sz="22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200" dirty="0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200" b="1" dirty="0" smtClean="0">
                <a:latin typeface="幼圆" pitchFamily="49" charset="-122"/>
                <a:ea typeface="幼圆" pitchFamily="49" charset="-122"/>
              </a:rPr>
              <a:t>元组的前</a:t>
            </a:r>
            <a:r>
              <a:rPr lang="zh-CN" altLang="en-US" sz="2200" b="1" i="1" dirty="0" smtClean="0">
                <a:latin typeface="幼圆" pitchFamily="49" charset="-122"/>
                <a:ea typeface="幼圆" pitchFamily="49" charset="-122"/>
              </a:rPr>
              <a:t>n</a:t>
            </a:r>
            <a:r>
              <a:rPr lang="zh-CN" altLang="en-US" sz="2200" b="1" dirty="0" smtClean="0">
                <a:latin typeface="幼圆" pitchFamily="49" charset="-122"/>
                <a:ea typeface="幼圆" pitchFamily="49" charset="-122"/>
              </a:rPr>
              <a:t>列是关系</a:t>
            </a:r>
            <a:r>
              <a:rPr lang="zh-CN" altLang="en-US" sz="2200" b="1" i="1" dirty="0" smtClean="0">
                <a:latin typeface="幼圆" pitchFamily="49" charset="-122"/>
                <a:ea typeface="幼圆" pitchFamily="49" charset="-122"/>
              </a:rPr>
              <a:t>R </a:t>
            </a:r>
            <a:r>
              <a:rPr lang="zh-CN" altLang="en-US" sz="2200" b="1" dirty="0" smtClean="0">
                <a:latin typeface="幼圆" pitchFamily="49" charset="-122"/>
                <a:ea typeface="幼圆" pitchFamily="49" charset="-122"/>
              </a:rPr>
              <a:t>的一个元组；后</a:t>
            </a:r>
            <a:r>
              <a:rPr lang="zh-CN" altLang="en-US" sz="2200" b="1" i="1" dirty="0" smtClean="0">
                <a:latin typeface="幼圆" pitchFamily="49" charset="-122"/>
                <a:ea typeface="幼圆" pitchFamily="49" charset="-122"/>
              </a:rPr>
              <a:t>m</a:t>
            </a:r>
            <a:r>
              <a:rPr lang="zh-CN" altLang="en-US" sz="2200" b="1" dirty="0" smtClean="0">
                <a:latin typeface="幼圆" pitchFamily="49" charset="-122"/>
                <a:ea typeface="幼圆" pitchFamily="49" charset="-122"/>
              </a:rPr>
              <a:t>列是关系</a:t>
            </a:r>
            <a:r>
              <a:rPr lang="zh-CN" altLang="en-US" sz="2200" b="1" i="1" dirty="0" smtClean="0">
                <a:latin typeface="幼圆" pitchFamily="49" charset="-122"/>
                <a:ea typeface="幼圆" pitchFamily="49" charset="-122"/>
              </a:rPr>
              <a:t>S</a:t>
            </a:r>
            <a:r>
              <a:rPr lang="zh-CN" altLang="en-US" sz="2200" b="1" dirty="0" smtClean="0">
                <a:latin typeface="幼圆" pitchFamily="49" charset="-122"/>
                <a:ea typeface="幼圆" pitchFamily="49" charset="-122"/>
              </a:rPr>
              <a:t>的一个元组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1" dirty="0" smtClean="0">
                <a:latin typeface="+mj-ea"/>
                <a:ea typeface="+mj-ea"/>
              </a:rPr>
              <a:t>行：</a:t>
            </a:r>
            <a:r>
              <a:rPr lang="zh-CN" altLang="en-US" sz="2200" b="1" i="1" dirty="0" smtClean="0">
                <a:latin typeface="+mj-ea"/>
                <a:ea typeface="+mj-ea"/>
              </a:rPr>
              <a:t>k</a:t>
            </a:r>
            <a:r>
              <a:rPr lang="zh-CN" altLang="en-US" sz="2200" b="1" baseline="-30000" dirty="0" smtClean="0">
                <a:latin typeface="+mj-ea"/>
                <a:ea typeface="+mj-ea"/>
              </a:rPr>
              <a:t>1</a:t>
            </a:r>
            <a:r>
              <a:rPr lang="zh-CN" altLang="en-US" sz="2200" b="1" dirty="0" smtClean="0">
                <a:latin typeface="+mj-ea"/>
                <a:ea typeface="+mj-ea"/>
              </a:rPr>
              <a:t>×</a:t>
            </a:r>
            <a:r>
              <a:rPr lang="zh-CN" altLang="en-US" sz="2200" b="1" i="1" dirty="0" smtClean="0">
                <a:latin typeface="+mj-ea"/>
                <a:ea typeface="+mj-ea"/>
              </a:rPr>
              <a:t>k</a:t>
            </a:r>
            <a:r>
              <a:rPr lang="zh-CN" altLang="en-US" sz="2200" b="1" baseline="-30000" dirty="0" smtClean="0">
                <a:latin typeface="+mj-ea"/>
                <a:ea typeface="+mj-ea"/>
              </a:rPr>
              <a:t>2</a:t>
            </a:r>
            <a:r>
              <a:rPr lang="zh-CN" altLang="en-US" sz="2200" b="1" dirty="0" smtClean="0">
                <a:latin typeface="+mj-ea"/>
                <a:ea typeface="+mj-ea"/>
              </a:rPr>
              <a:t>个元组</a:t>
            </a:r>
          </a:p>
          <a:p>
            <a:pPr marL="0" indent="0" algn="just">
              <a:lnSpc>
                <a:spcPct val="150000"/>
              </a:lnSpc>
            </a:pPr>
            <a:r>
              <a:rPr lang="zh-CN" altLang="en-US" sz="2200" b="1" i="1" dirty="0" smtClean="0">
                <a:latin typeface="Times New Roman" pitchFamily="18" charset="0"/>
                <a:ea typeface="宋体" pitchFamily="2" charset="-122"/>
              </a:rPr>
              <a:t>                R</a:t>
            </a: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</a:rPr>
              <a:t>×</a:t>
            </a:r>
            <a:r>
              <a:rPr lang="zh-CN" altLang="en-US" sz="2200" b="1" i="1" dirty="0" smtClean="0">
                <a:latin typeface="Times New Roman" pitchFamily="18" charset="0"/>
                <a:ea typeface="宋体" pitchFamily="2" charset="-122"/>
              </a:rPr>
              <a:t>S</a:t>
            </a: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</a:rPr>
              <a:t> = {（</a:t>
            </a:r>
            <a:r>
              <a:rPr lang="zh-CN" altLang="en-US" sz="2200" b="1" i="1" dirty="0" smtClean="0">
                <a:latin typeface="Times New Roman" pitchFamily="18" charset="0"/>
                <a:ea typeface="宋体" pitchFamily="2" charset="-122"/>
              </a:rPr>
              <a:t>t</a:t>
            </a:r>
            <a:r>
              <a:rPr lang="zh-CN" altLang="en-US" sz="2200" b="1" baseline="-30000" dirty="0" smtClean="0">
                <a:latin typeface="Times New Roman" pitchFamily="18" charset="0"/>
                <a:ea typeface="宋体" pitchFamily="2" charset="-122"/>
              </a:rPr>
              <a:t>r</a:t>
            </a: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en-US" sz="2200" b="1" i="1" dirty="0" smtClean="0">
                <a:latin typeface="Times New Roman" pitchFamily="18" charset="0"/>
                <a:ea typeface="宋体" pitchFamily="2" charset="-122"/>
              </a:rPr>
              <a:t>t</a:t>
            </a:r>
            <a:r>
              <a:rPr lang="zh-CN" altLang="en-US" sz="2200" b="1" baseline="-30000" dirty="0" smtClean="0">
                <a:latin typeface="Times New Roman" pitchFamily="18" charset="0"/>
                <a:ea typeface="宋体" pitchFamily="2" charset="-122"/>
              </a:rPr>
              <a:t>s</a:t>
            </a: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</a:rPr>
              <a:t> ）|</a:t>
            </a:r>
            <a:r>
              <a:rPr lang="zh-CN" altLang="en-US" sz="2200" b="1" i="1" dirty="0" smtClean="0">
                <a:latin typeface="Times New Roman" pitchFamily="18" charset="0"/>
                <a:ea typeface="宋体" pitchFamily="2" charset="-122"/>
              </a:rPr>
              <a:t>t</a:t>
            </a:r>
            <a:r>
              <a:rPr lang="zh-CN" altLang="en-US" sz="2200" b="1" baseline="-30000" dirty="0" smtClean="0">
                <a:latin typeface="Times New Roman" pitchFamily="18" charset="0"/>
                <a:ea typeface="宋体" pitchFamily="2" charset="-122"/>
              </a:rPr>
              <a:t>r</a:t>
            </a: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zh-CN" altLang="en-US" sz="2200" b="1" i="1" dirty="0" smtClean="0">
                <a:latin typeface="Times New Roman" pitchFamily="18" charset="0"/>
                <a:ea typeface="宋体" pitchFamily="2" charset="-122"/>
              </a:rPr>
              <a:t>R</a:t>
            </a: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</a:rPr>
              <a:t> ∧ </a:t>
            </a:r>
            <a:r>
              <a:rPr lang="zh-CN" altLang="en-US" sz="2200" b="1" i="1" dirty="0" smtClean="0">
                <a:latin typeface="Times New Roman" pitchFamily="18" charset="0"/>
                <a:ea typeface="宋体" pitchFamily="2" charset="-122"/>
              </a:rPr>
              <a:t>t</a:t>
            </a:r>
            <a:r>
              <a:rPr lang="zh-CN" altLang="en-US" sz="2200" b="1" baseline="-30000" dirty="0" smtClean="0">
                <a:latin typeface="Times New Roman" pitchFamily="18" charset="0"/>
                <a:ea typeface="宋体" pitchFamily="2" charset="-122"/>
              </a:rPr>
              <a:t>s</a:t>
            </a: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zh-CN" altLang="en-US" sz="2200" b="1" i="1" dirty="0" smtClean="0">
                <a:latin typeface="Times New Roman" pitchFamily="18" charset="0"/>
                <a:ea typeface="宋体" pitchFamily="2" charset="-122"/>
              </a:rPr>
              <a:t>S</a:t>
            </a: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</a:rPr>
              <a:t> 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303271"/>
              </p:ext>
            </p:extLst>
          </p:nvPr>
        </p:nvGraphicFramePr>
        <p:xfrm>
          <a:off x="250826" y="1060979"/>
          <a:ext cx="3889375" cy="992492"/>
        </p:xfrm>
        <a:graphic>
          <a:graphicData uri="http://schemas.openxmlformats.org/drawingml/2006/table">
            <a:tbl>
              <a:tblPr/>
              <a:tblGrid>
                <a:gridCol w="1008063"/>
                <a:gridCol w="576262"/>
                <a:gridCol w="576263"/>
                <a:gridCol w="576262"/>
                <a:gridCol w="1152525"/>
              </a:tblGrid>
              <a:tr h="27017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 患者编 号 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6" marB="134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姓 名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6" marB="134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性 别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6" marB="134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年 龄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6" marB="134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保险号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6" marB="134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04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206001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6" marB="134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金荣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6" marB="134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男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6" marB="134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24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6" marB="134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500230241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6" marB="134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87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206002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6" marB="134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丁冬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6" marB="134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男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6" marB="134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21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6" marB="134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301236542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6" marB="134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6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206003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6" marB="134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唐雯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6" marB="134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女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6" marB="134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50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6" marB="134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250413692 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6" marB="134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86" name="Text Box 165"/>
          <p:cNvSpPr txBox="1">
            <a:spLocks noChangeArrowheads="1"/>
          </p:cNvSpPr>
          <p:nvPr/>
        </p:nvSpPr>
        <p:spPr bwMode="auto">
          <a:xfrm flipH="1">
            <a:off x="251520" y="771550"/>
            <a:ext cx="558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0" i="1" dirty="0" smtClean="0">
                <a:latin typeface="Arial" pitchFamily="34" charset="0"/>
              </a:rPr>
              <a:t>R</a:t>
            </a:r>
            <a:endParaRPr lang="zh-CN" altLang="en-US" b="0" dirty="0">
              <a:latin typeface="Arial" pitchFamily="34" charset="0"/>
            </a:endParaRPr>
          </a:p>
        </p:txBody>
      </p:sp>
      <p:sp>
        <p:nvSpPr>
          <p:cNvPr id="49187" name="Text Box 166"/>
          <p:cNvSpPr txBox="1">
            <a:spLocks noChangeArrowheads="1"/>
          </p:cNvSpPr>
          <p:nvPr/>
        </p:nvSpPr>
        <p:spPr bwMode="auto">
          <a:xfrm flipH="1">
            <a:off x="4499992" y="765775"/>
            <a:ext cx="558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0" i="1" dirty="0" smtClean="0">
                <a:latin typeface="Arial" pitchFamily="34" charset="0"/>
              </a:rPr>
              <a:t>S</a:t>
            </a:r>
            <a:endParaRPr lang="zh-CN" altLang="en-US" b="0" dirty="0">
              <a:latin typeface="Arial" pitchFamily="34" charset="0"/>
            </a:endParaRPr>
          </a:p>
        </p:txBody>
      </p:sp>
      <p:graphicFrame>
        <p:nvGraphicFramePr>
          <p:cNvPr id="67621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116160"/>
              </p:ext>
            </p:extLst>
          </p:nvPr>
        </p:nvGraphicFramePr>
        <p:xfrm>
          <a:off x="4643439" y="1060979"/>
          <a:ext cx="3889375" cy="750836"/>
        </p:xfrm>
        <a:graphic>
          <a:graphicData uri="http://schemas.openxmlformats.org/drawingml/2006/table">
            <a:tbl>
              <a:tblPr/>
              <a:tblGrid>
                <a:gridCol w="936625"/>
                <a:gridCol w="1296987"/>
                <a:gridCol w="1655763"/>
              </a:tblGrid>
              <a:tr h="2701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患者编 号 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电 话 类 型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电 话 号 码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206001 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家庭电话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85639456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8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206003 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手机 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1301525xxxx 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18000" marR="18000" marT="13493" marB="134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7639" name="Picture 27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66" y="2211710"/>
            <a:ext cx="8886051" cy="292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208" name="Rectangle 56"/>
          <p:cNvSpPr>
            <a:spLocks noChangeArrowheads="1"/>
          </p:cNvSpPr>
          <p:nvPr/>
        </p:nvSpPr>
        <p:spPr bwMode="auto">
          <a:xfrm>
            <a:off x="34925" y="151210"/>
            <a:ext cx="8497888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zh-CN" altLang="en-US" sz="3200" dirty="0" smtClean="0">
                <a:latin typeface="隶书" pitchFamily="49" charset="-122"/>
                <a:ea typeface="隶书" pitchFamily="49" charset="-122"/>
              </a:rPr>
              <a:t>笛</a:t>
            </a:r>
            <a:r>
              <a:rPr lang="zh-CN" altLang="en-US" sz="3200" dirty="0">
                <a:latin typeface="隶书" pitchFamily="49" charset="-122"/>
                <a:ea typeface="隶书" pitchFamily="49" charset="-122"/>
              </a:rPr>
              <a:t>卡尔积运算举例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211955" y="1474376"/>
            <a:ext cx="359410" cy="220980"/>
            <a:chOff x="6633" y="2668"/>
            <a:chExt cx="566" cy="464"/>
          </a:xfrm>
        </p:grpSpPr>
        <p:cxnSp>
          <p:nvCxnSpPr>
            <p:cNvPr id="2" name="直接箭头连接符 1"/>
            <p:cNvCxnSpPr/>
            <p:nvPr/>
          </p:nvCxnSpPr>
          <p:spPr>
            <a:xfrm>
              <a:off x="6633" y="2668"/>
              <a:ext cx="567" cy="1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" name="直接箭头连接符 2"/>
            <p:cNvCxnSpPr/>
            <p:nvPr/>
          </p:nvCxnSpPr>
          <p:spPr>
            <a:xfrm>
              <a:off x="6633" y="2678"/>
              <a:ext cx="567" cy="45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grpSp>
        <p:nvGrpSpPr>
          <p:cNvPr id="8" name="组合 7"/>
          <p:cNvGrpSpPr/>
          <p:nvPr/>
        </p:nvGrpSpPr>
        <p:grpSpPr>
          <a:xfrm>
            <a:off x="4140200" y="1532955"/>
            <a:ext cx="431800" cy="161925"/>
            <a:chOff x="6520" y="2791"/>
            <a:chExt cx="680" cy="340"/>
          </a:xfrm>
        </p:grpSpPr>
        <p:cxnSp>
          <p:nvCxnSpPr>
            <p:cNvPr id="6" name="直接箭头连接符 5"/>
            <p:cNvCxnSpPr/>
            <p:nvPr/>
          </p:nvCxnSpPr>
          <p:spPr>
            <a:xfrm flipV="1">
              <a:off x="6520" y="2791"/>
              <a:ext cx="680" cy="21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7" name="直接箭头连接符 6"/>
            <p:cNvCxnSpPr/>
            <p:nvPr/>
          </p:nvCxnSpPr>
          <p:spPr>
            <a:xfrm>
              <a:off x="6520" y="3019"/>
              <a:ext cx="680" cy="11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grpSp>
        <p:nvGrpSpPr>
          <p:cNvPr id="11" name="组合 10"/>
          <p:cNvGrpSpPr/>
          <p:nvPr/>
        </p:nvGrpSpPr>
        <p:grpSpPr>
          <a:xfrm>
            <a:off x="4140200" y="1436277"/>
            <a:ext cx="503555" cy="414814"/>
            <a:chOff x="6520" y="2588"/>
            <a:chExt cx="793" cy="871"/>
          </a:xfrm>
        </p:grpSpPr>
        <p:cxnSp>
          <p:nvCxnSpPr>
            <p:cNvPr id="9" name="直接箭头连接符 8"/>
            <p:cNvCxnSpPr>
              <a:endCxn id="67621" idx="1"/>
            </p:cNvCxnSpPr>
            <p:nvPr/>
          </p:nvCxnSpPr>
          <p:spPr>
            <a:xfrm flipV="1">
              <a:off x="6520" y="2588"/>
              <a:ext cx="793" cy="87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10" name="直接箭头连接符 9"/>
            <p:cNvCxnSpPr/>
            <p:nvPr/>
          </p:nvCxnSpPr>
          <p:spPr>
            <a:xfrm flipV="1">
              <a:off x="6520" y="3245"/>
              <a:ext cx="793" cy="21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grpSp>
        <p:nvGrpSpPr>
          <p:cNvPr id="22" name="组合 21"/>
          <p:cNvGrpSpPr/>
          <p:nvPr/>
        </p:nvGrpSpPr>
        <p:grpSpPr>
          <a:xfrm>
            <a:off x="137243" y="2931790"/>
            <a:ext cx="236952" cy="302953"/>
            <a:chOff x="231234" y="3219822"/>
            <a:chExt cx="233936" cy="288032"/>
          </a:xfrm>
        </p:grpSpPr>
        <p:cxnSp>
          <p:nvCxnSpPr>
            <p:cNvPr id="21" name="直接箭头连接符 20"/>
            <p:cNvCxnSpPr/>
            <p:nvPr/>
          </p:nvCxnSpPr>
          <p:spPr>
            <a:xfrm>
              <a:off x="249146" y="3219822"/>
              <a:ext cx="216024" cy="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231234" y="3507854"/>
              <a:ext cx="216024" cy="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158584" y="3708957"/>
            <a:ext cx="236952" cy="302953"/>
            <a:chOff x="231234" y="3219822"/>
            <a:chExt cx="233936" cy="288032"/>
          </a:xfrm>
        </p:grpSpPr>
        <p:cxnSp>
          <p:nvCxnSpPr>
            <p:cNvPr id="32" name="直接箭头连接符 31"/>
            <p:cNvCxnSpPr/>
            <p:nvPr/>
          </p:nvCxnSpPr>
          <p:spPr>
            <a:xfrm>
              <a:off x="249146" y="3219822"/>
              <a:ext cx="216024" cy="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231234" y="3507854"/>
              <a:ext cx="216024" cy="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107504" y="4501045"/>
            <a:ext cx="236952" cy="302953"/>
            <a:chOff x="231234" y="3219822"/>
            <a:chExt cx="233936" cy="288032"/>
          </a:xfrm>
        </p:grpSpPr>
        <p:cxnSp>
          <p:nvCxnSpPr>
            <p:cNvPr id="35" name="直接箭头连接符 34"/>
            <p:cNvCxnSpPr/>
            <p:nvPr/>
          </p:nvCxnSpPr>
          <p:spPr>
            <a:xfrm>
              <a:off x="249146" y="3219822"/>
              <a:ext cx="216024" cy="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231234" y="3507854"/>
              <a:ext cx="216024" cy="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971600" y="843558"/>
            <a:ext cx="8136904" cy="237626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Font typeface="Wingdings" pitchFamily="2" charset="2"/>
              <a:buChar char="n"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条件连接（连接）</a:t>
            </a:r>
          </a:p>
          <a:p>
            <a:pPr lvl="1"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dirty="0" smtClean="0">
                <a:latin typeface="宋体" pitchFamily="2" charset="-122"/>
                <a:ea typeface="黑体" pitchFamily="2" charset="-122"/>
              </a:rPr>
              <a:t>	</a:t>
            </a:r>
            <a:r>
              <a:rPr lang="zh-CN" altLang="en-US" b="1" dirty="0" smtClean="0">
                <a:latin typeface="宋体" pitchFamily="2" charset="-122"/>
                <a:ea typeface="黑体" pitchFamily="2" charset="-122"/>
              </a:rPr>
              <a:t>		</a:t>
            </a:r>
            <a:r>
              <a:rPr lang="zh-CN" altLang="en-US" sz="2100" b="1" dirty="0" smtClean="0">
                <a:latin typeface="Times New Roman" pitchFamily="18" charset="0"/>
                <a:ea typeface="黑体" pitchFamily="2" charset="-122"/>
              </a:rPr>
              <a:t>R   S = { r  s | r</a:t>
            </a:r>
            <a:r>
              <a:rPr lang="zh-CN" altLang="en-US" sz="2100" b="1" dirty="0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</a:t>
            </a:r>
            <a:r>
              <a:rPr lang="zh-CN" altLang="en-US" sz="2100" b="1" dirty="0" smtClean="0">
                <a:latin typeface="+mj-ea"/>
                <a:ea typeface="+mj-ea"/>
              </a:rPr>
              <a:t>R</a:t>
            </a:r>
            <a:r>
              <a:rPr lang="zh-CN" altLang="en-US" sz="2100" b="1" dirty="0" smtClean="0"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sz="2100" b="1" dirty="0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 </a:t>
            </a:r>
            <a:r>
              <a:rPr lang="zh-CN" altLang="en-US" sz="2100" b="1" dirty="0" smtClean="0">
                <a:latin typeface="Times New Roman" pitchFamily="18" charset="0"/>
                <a:ea typeface="黑体" pitchFamily="2" charset="-122"/>
              </a:rPr>
              <a:t>s</a:t>
            </a:r>
            <a:r>
              <a:rPr lang="zh-CN" altLang="en-US" sz="2100" b="1" dirty="0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</a:t>
            </a:r>
            <a:r>
              <a:rPr lang="zh-CN" altLang="en-US" sz="2100" b="1" dirty="0" smtClean="0">
                <a:latin typeface="+mj-ea"/>
                <a:ea typeface="+mj-ea"/>
              </a:rPr>
              <a:t>S</a:t>
            </a:r>
            <a:r>
              <a:rPr lang="zh-CN" altLang="en-US" sz="2100" b="1" dirty="0" smtClean="0"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sz="2100" b="1" dirty="0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 </a:t>
            </a:r>
            <a:r>
              <a:rPr lang="zh-CN" altLang="en-US" sz="2100" b="1" dirty="0" smtClean="0">
                <a:latin typeface="Times New Roman" pitchFamily="18" charset="0"/>
                <a:ea typeface="黑体" pitchFamily="2" charset="-122"/>
              </a:rPr>
              <a:t>r[A] </a:t>
            </a:r>
            <a:r>
              <a:rPr lang="zh-CN" altLang="en-US" sz="2100" b="1" dirty="0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 </a:t>
            </a:r>
            <a:r>
              <a:rPr lang="zh-CN" altLang="en-US" sz="2100" b="1" dirty="0" smtClean="0">
                <a:latin typeface="Times New Roman" pitchFamily="18" charset="0"/>
                <a:ea typeface="黑体" pitchFamily="2" charset="-122"/>
              </a:rPr>
              <a:t>s[B] }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A,B为 </a:t>
            </a:r>
            <a:r>
              <a:rPr lang="zh-CN" altLang="en-US" sz="2400" dirty="0" smtClean="0">
                <a:latin typeface="+mj-ea"/>
                <a:ea typeface="+mj-ea"/>
              </a:rPr>
              <a:t>R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和 </a:t>
            </a:r>
            <a:r>
              <a:rPr lang="zh-CN" altLang="en-US" sz="2400" dirty="0" smtClean="0">
                <a:latin typeface="+mj-ea"/>
                <a:ea typeface="+mj-ea"/>
              </a:rPr>
              <a:t>S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上度数相等且可比的属性列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从定义上可以看出连接运算就是在两个关系的笛卡尔积上进行的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选择运算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547664" y="3579862"/>
            <a:ext cx="5072063" cy="1500188"/>
            <a:chOff x="0" y="0"/>
            <a:chExt cx="3456" cy="1440"/>
          </a:xfrm>
        </p:grpSpPr>
        <p:grpSp>
          <p:nvGrpSpPr>
            <p:cNvPr id="61449" name="Group 4"/>
            <p:cNvGrpSpPr/>
            <p:nvPr/>
          </p:nvGrpSpPr>
          <p:grpSpPr bwMode="auto">
            <a:xfrm>
              <a:off x="336" y="48"/>
              <a:ext cx="912" cy="768"/>
              <a:chOff x="0" y="0"/>
              <a:chExt cx="912" cy="768"/>
            </a:xfrm>
          </p:grpSpPr>
          <p:sp>
            <p:nvSpPr>
              <p:cNvPr id="61471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pPr algn="l"/>
                <a:endParaRPr lang="zh-CN" altLang="en-US" b="0">
                  <a:latin typeface="Calibri" pitchFamily="34" charset="0"/>
                </a:endParaRPr>
              </a:p>
            </p:txBody>
          </p:sp>
          <p:sp>
            <p:nvSpPr>
              <p:cNvPr id="61472" name="Rectangle 7" descr="浅色下对角线"/>
              <p:cNvSpPr>
                <a:spLocks noChangeArrowheads="1"/>
              </p:cNvSpPr>
              <p:nvPr/>
            </p:nvSpPr>
            <p:spPr bwMode="auto">
              <a:xfrm>
                <a:off x="0" y="96"/>
                <a:ext cx="912" cy="96"/>
              </a:xfrm>
              <a:prstGeom prst="rect">
                <a:avLst/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pPr algn="l"/>
                <a:endParaRPr lang="zh-CN" altLang="en-US" b="0">
                  <a:latin typeface="Calibri" pitchFamily="34" charset="0"/>
                </a:endParaRPr>
              </a:p>
            </p:txBody>
          </p:sp>
          <p:sp>
            <p:nvSpPr>
              <p:cNvPr id="61473" name="Rectangle 8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pPr algn="l"/>
                <a:endParaRPr lang="zh-CN" altLang="en-US" b="0">
                  <a:latin typeface="Calibri" pitchFamily="34" charset="0"/>
                </a:endParaRPr>
              </a:p>
            </p:txBody>
          </p:sp>
          <p:sp>
            <p:nvSpPr>
              <p:cNvPr id="61474" name="Rectangle 9"/>
              <p:cNvSpPr>
                <a:spLocks noChangeArrowheads="1"/>
              </p:cNvSpPr>
              <p:nvPr/>
            </p:nvSpPr>
            <p:spPr bwMode="auto">
              <a:xfrm>
                <a:off x="0" y="67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pPr algn="l"/>
                <a:endParaRPr lang="zh-CN" altLang="en-US" b="0">
                  <a:latin typeface="Calibri" pitchFamily="34" charset="0"/>
                </a:endParaRPr>
              </a:p>
            </p:txBody>
          </p:sp>
          <p:sp>
            <p:nvSpPr>
              <p:cNvPr id="61475" name="Rectangle 10"/>
              <p:cNvSpPr>
                <a:spLocks noChangeArrowheads="1"/>
              </p:cNvSpPr>
              <p:nvPr/>
            </p:nvSpPr>
            <p:spPr bwMode="auto">
              <a:xfrm>
                <a:off x="0" y="288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pPr algn="l"/>
                <a:endParaRPr lang="zh-CN" altLang="en-US" b="0">
                  <a:latin typeface="Calibri" pitchFamily="34" charset="0"/>
                </a:endParaRPr>
              </a:p>
            </p:txBody>
          </p:sp>
          <p:sp>
            <p:nvSpPr>
              <p:cNvPr id="61476" name="Rectangle 11" descr="浅色下对角线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912" cy="96"/>
              </a:xfrm>
              <a:prstGeom prst="rect">
                <a:avLst/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pPr algn="l"/>
                <a:endParaRPr lang="zh-CN" altLang="en-US" b="0">
                  <a:latin typeface="Calibri" pitchFamily="34" charset="0"/>
                </a:endParaRPr>
              </a:p>
            </p:txBody>
          </p:sp>
          <p:sp>
            <p:nvSpPr>
              <p:cNvPr id="61477" name="Rectangle 12"/>
              <p:cNvSpPr>
                <a:spLocks noChangeArrowheads="1"/>
              </p:cNvSpPr>
              <p:nvPr/>
            </p:nvSpPr>
            <p:spPr bwMode="auto">
              <a:xfrm>
                <a:off x="0" y="480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pPr algn="l"/>
                <a:endParaRPr lang="zh-CN" altLang="en-US" b="0">
                  <a:latin typeface="Calibri" pitchFamily="34" charset="0"/>
                </a:endParaRPr>
              </a:p>
            </p:txBody>
          </p:sp>
          <p:sp>
            <p:nvSpPr>
              <p:cNvPr id="61478" name="Rectangle 13" descr="浅色下对角线"/>
              <p:cNvSpPr>
                <a:spLocks noChangeArrowheads="1"/>
              </p:cNvSpPr>
              <p:nvPr/>
            </p:nvSpPr>
            <p:spPr bwMode="auto">
              <a:xfrm>
                <a:off x="0" y="576"/>
                <a:ext cx="912" cy="96"/>
              </a:xfrm>
              <a:prstGeom prst="rect">
                <a:avLst/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pPr algn="l"/>
                <a:endParaRPr lang="zh-CN" altLang="en-US" b="0">
                  <a:latin typeface="Calibri" pitchFamily="34" charset="0"/>
                </a:endParaRPr>
              </a:p>
            </p:txBody>
          </p:sp>
        </p:grpSp>
        <p:sp>
          <p:nvSpPr>
            <p:cNvPr id="61450" name="AutoShape 14"/>
            <p:cNvSpPr>
              <a:spLocks noChangeArrowheads="1"/>
            </p:cNvSpPr>
            <p:nvPr/>
          </p:nvSpPr>
          <p:spPr bwMode="auto">
            <a:xfrm rot="2235391">
              <a:off x="1344" y="720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en-US" b="0">
                <a:latin typeface="Calibri" pitchFamily="34" charset="0"/>
              </a:endParaRPr>
            </a:p>
          </p:txBody>
        </p:sp>
        <p:grpSp>
          <p:nvGrpSpPr>
            <p:cNvPr id="61451" name="Group 14"/>
            <p:cNvGrpSpPr/>
            <p:nvPr/>
          </p:nvGrpSpPr>
          <p:grpSpPr bwMode="auto">
            <a:xfrm>
              <a:off x="576" y="1056"/>
              <a:ext cx="528" cy="384"/>
              <a:chOff x="0" y="0"/>
              <a:chExt cx="912" cy="384"/>
            </a:xfrm>
          </p:grpSpPr>
          <p:sp>
            <p:nvSpPr>
              <p:cNvPr id="61467" name="Rectangle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pPr algn="l"/>
                <a:endParaRPr lang="zh-CN" altLang="en-US" b="0">
                  <a:latin typeface="Calibri" pitchFamily="34" charset="0"/>
                </a:endParaRPr>
              </a:p>
            </p:txBody>
          </p:sp>
          <p:sp>
            <p:nvSpPr>
              <p:cNvPr id="61468" name="Rectangle 17" descr="浅色下对角线"/>
              <p:cNvSpPr>
                <a:spLocks noChangeArrowheads="1"/>
              </p:cNvSpPr>
              <p:nvPr/>
            </p:nvSpPr>
            <p:spPr bwMode="auto">
              <a:xfrm>
                <a:off x="0" y="96"/>
                <a:ext cx="912" cy="96"/>
              </a:xfrm>
              <a:prstGeom prst="rect">
                <a:avLst/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pPr algn="l"/>
                <a:endParaRPr lang="zh-CN" altLang="en-US" b="0">
                  <a:latin typeface="Calibri" pitchFamily="34" charset="0"/>
                </a:endParaRPr>
              </a:p>
            </p:txBody>
          </p:sp>
          <p:sp>
            <p:nvSpPr>
              <p:cNvPr id="61469" name="Rectangle 18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pPr algn="l"/>
                <a:endParaRPr lang="zh-CN" altLang="en-US" b="0">
                  <a:latin typeface="Calibri" pitchFamily="34" charset="0"/>
                </a:endParaRPr>
              </a:p>
            </p:txBody>
          </p:sp>
          <p:sp>
            <p:nvSpPr>
              <p:cNvPr id="61470" name="Rectangle 19"/>
              <p:cNvSpPr>
                <a:spLocks noChangeArrowheads="1"/>
              </p:cNvSpPr>
              <p:nvPr/>
            </p:nvSpPr>
            <p:spPr bwMode="auto">
              <a:xfrm>
                <a:off x="0" y="288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pPr algn="l"/>
                <a:endParaRPr lang="zh-CN" altLang="en-US" b="0">
                  <a:latin typeface="Calibri" pitchFamily="34" charset="0"/>
                </a:endParaRPr>
              </a:p>
            </p:txBody>
          </p:sp>
        </p:grpSp>
        <p:grpSp>
          <p:nvGrpSpPr>
            <p:cNvPr id="61452" name="Group 19"/>
            <p:cNvGrpSpPr/>
            <p:nvPr/>
          </p:nvGrpSpPr>
          <p:grpSpPr bwMode="auto">
            <a:xfrm>
              <a:off x="960" y="816"/>
              <a:ext cx="1008" cy="469"/>
              <a:chOff x="0" y="0"/>
              <a:chExt cx="1008" cy="469"/>
            </a:xfrm>
          </p:grpSpPr>
          <p:grpSp>
            <p:nvGrpSpPr>
              <p:cNvPr id="61463" name="Group 20"/>
              <p:cNvGrpSpPr/>
              <p:nvPr/>
            </p:nvGrpSpPr>
            <p:grpSpPr bwMode="auto">
              <a:xfrm>
                <a:off x="0" y="83"/>
                <a:ext cx="1008" cy="386"/>
                <a:chOff x="0" y="0"/>
                <a:chExt cx="705" cy="367"/>
              </a:xfrm>
            </p:grpSpPr>
            <p:sp>
              <p:nvSpPr>
                <p:cNvPr id="61465" name="AutoShape 22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287" y="-32"/>
                  <a:ext cx="78" cy="142"/>
                </a:xfrm>
                <a:prstGeom prst="flowChartCollat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miter lim="800000"/>
                </a:ln>
              </p:spPr>
              <p:txBody>
                <a:bodyPr rot="10800000"/>
                <a:lstStyle/>
                <a:p>
                  <a:pPr algn="l"/>
                  <a:endParaRPr lang="zh-CN" altLang="en-US" b="0">
                    <a:latin typeface="Calibri" pitchFamily="34" charset="0"/>
                  </a:endParaRPr>
                </a:p>
              </p:txBody>
            </p:sp>
            <p:sp>
              <p:nvSpPr>
                <p:cNvPr id="61466" name="Text Box 23"/>
                <p:cNvSpPr txBox="1">
                  <a:spLocks noChangeArrowheads="1"/>
                </p:cNvSpPr>
                <p:nvPr/>
              </p:nvSpPr>
              <p:spPr bwMode="auto">
                <a:xfrm flipV="1">
                  <a:off x="0" y="4"/>
                  <a:ext cx="705" cy="3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10800000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>
                    <a:lnSpc>
                      <a:spcPct val="80000"/>
                    </a:lnSpc>
                  </a:pPr>
                  <a:endParaRPr lang="zh-CN" altLang="en-US" sz="600" b="0">
                    <a:latin typeface="Calibri" pitchFamily="34" charset="0"/>
                  </a:endParaRPr>
                </a:p>
              </p:txBody>
            </p:sp>
          </p:grpSp>
          <p:sp>
            <p:nvSpPr>
              <p:cNvPr id="61464" name="Rectangle 24"/>
              <p:cNvSpPr>
                <a:spLocks noChangeArrowheads="1"/>
              </p:cNvSpPr>
              <p:nvPr/>
            </p:nvSpPr>
            <p:spPr bwMode="auto">
              <a:xfrm>
                <a:off x="144" y="0"/>
                <a:ext cx="576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zh-CN" altLang="en-US" sz="2800" b="0" i="1">
                    <a:latin typeface="Calibri" pitchFamily="34" charset="0"/>
                  </a:rPr>
                  <a:t> </a:t>
                </a:r>
                <a:r>
                  <a:rPr lang="zh-CN" altLang="en-US" sz="1600" b="0" i="1">
                    <a:latin typeface="Calibri" pitchFamily="34" charset="0"/>
                  </a:rPr>
                  <a:t>A</a:t>
                </a:r>
                <a:r>
                  <a:rPr lang="zh-CN" altLang="en-US" sz="1600" b="0">
                    <a:latin typeface="Calibri" pitchFamily="34" charset="0"/>
                  </a:rPr>
                  <a:t>θ</a:t>
                </a:r>
                <a:r>
                  <a:rPr lang="zh-CN" altLang="en-US" sz="1600" b="0" i="1">
                    <a:latin typeface="Calibri" pitchFamily="34" charset="0"/>
                  </a:rPr>
                  <a:t>B</a:t>
                </a:r>
              </a:p>
            </p:txBody>
          </p:sp>
        </p:grpSp>
        <p:sp>
          <p:nvSpPr>
            <p:cNvPr id="61453" name="AutoShape 25"/>
            <p:cNvSpPr>
              <a:spLocks noChangeArrowheads="1"/>
            </p:cNvSpPr>
            <p:nvPr/>
          </p:nvSpPr>
          <p:spPr bwMode="auto">
            <a:xfrm rot="-1832435">
              <a:off x="1392" y="1104"/>
              <a:ext cx="384" cy="96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en-US" b="0">
                <a:latin typeface="Calibri" pitchFamily="34" charset="0"/>
              </a:endParaRPr>
            </a:p>
          </p:txBody>
        </p:sp>
        <p:grpSp>
          <p:nvGrpSpPr>
            <p:cNvPr id="61454" name="Group 25"/>
            <p:cNvGrpSpPr/>
            <p:nvPr/>
          </p:nvGrpSpPr>
          <p:grpSpPr bwMode="auto">
            <a:xfrm>
              <a:off x="2016" y="768"/>
              <a:ext cx="1440" cy="288"/>
              <a:chOff x="0" y="0"/>
              <a:chExt cx="1440" cy="288"/>
            </a:xfrm>
          </p:grpSpPr>
          <p:sp>
            <p:nvSpPr>
              <p:cNvPr id="61457" name="Rectangle 27" descr="浅色下对角线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912" cy="96"/>
              </a:xfrm>
              <a:prstGeom prst="rect">
                <a:avLst/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pPr algn="l"/>
                <a:endParaRPr lang="zh-CN" altLang="en-US" b="0">
                  <a:latin typeface="Calibri" pitchFamily="34" charset="0"/>
                </a:endParaRPr>
              </a:p>
            </p:txBody>
          </p:sp>
          <p:sp>
            <p:nvSpPr>
              <p:cNvPr id="61458" name="Rectangle 28" descr="浅色下对角线"/>
              <p:cNvSpPr>
                <a:spLocks noChangeArrowheads="1"/>
              </p:cNvSpPr>
              <p:nvPr/>
            </p:nvSpPr>
            <p:spPr bwMode="auto">
              <a:xfrm>
                <a:off x="0" y="96"/>
                <a:ext cx="912" cy="96"/>
              </a:xfrm>
              <a:prstGeom prst="rect">
                <a:avLst/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pPr algn="l"/>
                <a:endParaRPr lang="zh-CN" altLang="en-US" b="0">
                  <a:latin typeface="Calibri" pitchFamily="34" charset="0"/>
                </a:endParaRPr>
              </a:p>
            </p:txBody>
          </p:sp>
          <p:sp>
            <p:nvSpPr>
              <p:cNvPr id="61459" name="Rectangle 29" descr="浅色下对角线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12" cy="96"/>
              </a:xfrm>
              <a:prstGeom prst="rect">
                <a:avLst/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pPr algn="l"/>
                <a:endParaRPr lang="zh-CN" altLang="en-US" b="0">
                  <a:latin typeface="Calibri" pitchFamily="34" charset="0"/>
                </a:endParaRPr>
              </a:p>
            </p:txBody>
          </p:sp>
          <p:sp>
            <p:nvSpPr>
              <p:cNvPr id="61460" name="Rectangle 30" descr="浅色下对角线"/>
              <p:cNvSpPr>
                <a:spLocks noChangeArrowheads="1"/>
              </p:cNvSpPr>
              <p:nvPr/>
            </p:nvSpPr>
            <p:spPr bwMode="auto">
              <a:xfrm>
                <a:off x="912" y="0"/>
                <a:ext cx="528" cy="96"/>
              </a:xfrm>
              <a:prstGeom prst="rect">
                <a:avLst/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pPr algn="l"/>
                <a:endParaRPr lang="zh-CN" altLang="en-US" b="0">
                  <a:latin typeface="Calibri" pitchFamily="34" charset="0"/>
                </a:endParaRPr>
              </a:p>
            </p:txBody>
          </p:sp>
          <p:sp>
            <p:nvSpPr>
              <p:cNvPr id="61461" name="Rectangle 31" descr="浅色下对角线"/>
              <p:cNvSpPr>
                <a:spLocks noChangeArrowheads="1"/>
              </p:cNvSpPr>
              <p:nvPr/>
            </p:nvSpPr>
            <p:spPr bwMode="auto">
              <a:xfrm>
                <a:off x="912" y="96"/>
                <a:ext cx="528" cy="96"/>
              </a:xfrm>
              <a:prstGeom prst="rect">
                <a:avLst/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pPr algn="l"/>
                <a:endParaRPr lang="zh-CN" altLang="en-US" b="0">
                  <a:latin typeface="Calibri" pitchFamily="34" charset="0"/>
                </a:endParaRPr>
              </a:p>
            </p:txBody>
          </p:sp>
          <p:sp>
            <p:nvSpPr>
              <p:cNvPr id="61462" name="Rectangle 32" descr="浅色下对角线"/>
              <p:cNvSpPr>
                <a:spLocks noChangeArrowheads="1"/>
              </p:cNvSpPr>
              <p:nvPr/>
            </p:nvSpPr>
            <p:spPr bwMode="auto">
              <a:xfrm>
                <a:off x="912" y="192"/>
                <a:ext cx="528" cy="96"/>
              </a:xfrm>
              <a:prstGeom prst="rect">
                <a:avLst/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pPr algn="l"/>
                <a:endParaRPr lang="zh-CN" altLang="en-US" b="0">
                  <a:latin typeface="Calibri" pitchFamily="34" charset="0"/>
                </a:endParaRPr>
              </a:p>
            </p:txBody>
          </p:sp>
        </p:grpSp>
        <p:sp>
          <p:nvSpPr>
            <p:cNvPr id="61455" name="Text Box 33"/>
            <p:cNvSpPr txBox="1">
              <a:spLocks noChangeArrowheads="1"/>
            </p:cNvSpPr>
            <p:nvPr/>
          </p:nvSpPr>
          <p:spPr bwMode="auto">
            <a:xfrm>
              <a:off x="0" y="0"/>
              <a:ext cx="288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0" dirty="0">
                  <a:latin typeface="+mj-ea"/>
                  <a:ea typeface="+mj-ea"/>
                </a:rPr>
                <a:t>R</a:t>
              </a:r>
            </a:p>
          </p:txBody>
        </p:sp>
        <p:sp>
          <p:nvSpPr>
            <p:cNvPr id="61456" name="Text Box 34"/>
            <p:cNvSpPr txBox="1">
              <a:spLocks noChangeArrowheads="1"/>
            </p:cNvSpPr>
            <p:nvPr/>
          </p:nvSpPr>
          <p:spPr bwMode="auto">
            <a:xfrm>
              <a:off x="193" y="1056"/>
              <a:ext cx="287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0" dirty="0">
                  <a:latin typeface="+mj-ea"/>
                  <a:ea typeface="+mj-ea"/>
                </a:rPr>
                <a:t>S</a:t>
              </a:r>
            </a:p>
          </p:txBody>
        </p:sp>
      </p:grpSp>
      <p:sp>
        <p:nvSpPr>
          <p:cNvPr id="79906" name="Arc 10"/>
          <p:cNvSpPr/>
          <p:nvPr/>
        </p:nvSpPr>
        <p:spPr bwMode="auto">
          <a:xfrm rot="-4200000">
            <a:off x="3048672" y="1210431"/>
            <a:ext cx="216694" cy="374650"/>
          </a:xfrm>
          <a:custGeom>
            <a:avLst/>
            <a:gdLst>
              <a:gd name="T0" fmla="*/ 7836 w 21600"/>
              <a:gd name="T1" fmla="*/ -1 h 31859"/>
              <a:gd name="T2" fmla="*/ 21600 w 21600"/>
              <a:gd name="T3" fmla="*/ 20128 h 31859"/>
              <a:gd name="T4" fmla="*/ 18136 w 21600"/>
              <a:gd name="T5" fmla="*/ 31858 h 31859"/>
              <a:gd name="T6" fmla="*/ 7836 w 21600"/>
              <a:gd name="T7" fmla="*/ -1 h 31859"/>
              <a:gd name="T8" fmla="*/ 21600 w 21600"/>
              <a:gd name="T9" fmla="*/ 20128 h 31859"/>
              <a:gd name="T10" fmla="*/ 18136 w 21600"/>
              <a:gd name="T11" fmla="*/ 31858 h 31859"/>
              <a:gd name="T12" fmla="*/ 0 w 21600"/>
              <a:gd name="T13" fmla="*/ 20128 h 318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00"/>
              <a:gd name="T22" fmla="*/ 0 h 31859"/>
              <a:gd name="T23" fmla="*/ 21600 w 21600"/>
              <a:gd name="T24" fmla="*/ 31859 h 3185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31859" fill="none" extrusionOk="0">
                <a:moveTo>
                  <a:pt x="7836" y="-1"/>
                </a:moveTo>
                <a:cubicBezTo>
                  <a:pt x="16134" y="3230"/>
                  <a:pt x="21600" y="11222"/>
                  <a:pt x="21600" y="20128"/>
                </a:cubicBezTo>
                <a:cubicBezTo>
                  <a:pt x="21600" y="24290"/>
                  <a:pt x="20397" y="28363"/>
                  <a:pt x="18136" y="31858"/>
                </a:cubicBezTo>
              </a:path>
              <a:path w="21600" h="31859" stroke="0" extrusionOk="0">
                <a:moveTo>
                  <a:pt x="7836" y="-1"/>
                </a:moveTo>
                <a:cubicBezTo>
                  <a:pt x="16134" y="3230"/>
                  <a:pt x="21600" y="11222"/>
                  <a:pt x="21600" y="20128"/>
                </a:cubicBezTo>
                <a:cubicBezTo>
                  <a:pt x="21600" y="24290"/>
                  <a:pt x="20397" y="28363"/>
                  <a:pt x="18136" y="31858"/>
                </a:cubicBezTo>
                <a:lnTo>
                  <a:pt x="0" y="20128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8" name="Group 35"/>
          <p:cNvGrpSpPr/>
          <p:nvPr/>
        </p:nvGrpSpPr>
        <p:grpSpPr bwMode="auto">
          <a:xfrm>
            <a:off x="1475656" y="1344033"/>
            <a:ext cx="947420" cy="435629"/>
            <a:chOff x="-71759" y="0"/>
            <a:chExt cx="947478" cy="581230"/>
          </a:xfrm>
        </p:grpSpPr>
        <p:sp>
          <p:nvSpPr>
            <p:cNvPr id="61447" name="Text Box 8"/>
            <p:cNvSpPr txBox="1">
              <a:spLocks noChangeArrowheads="1"/>
            </p:cNvSpPr>
            <p:nvPr/>
          </p:nvSpPr>
          <p:spPr bwMode="auto">
            <a:xfrm>
              <a:off x="-71759" y="184273"/>
              <a:ext cx="947478" cy="396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0" baseline="-20000" dirty="0">
                  <a:ea typeface="仿宋_GB2312" pitchFamily="49" charset="-122"/>
                </a:rPr>
                <a:t>A </a:t>
              </a:r>
              <a:r>
                <a:rPr lang="zh-CN" altLang="en-US" sz="2000" b="0" baseline="-20000" dirty="0">
                  <a:ea typeface="仿宋_GB2312" pitchFamily="49" charset="-122"/>
                  <a:sym typeface="Symbol" pitchFamily="18" charset="2"/>
                </a:rPr>
                <a:t></a:t>
              </a:r>
              <a:r>
                <a:rPr lang="zh-CN" altLang="en-US" sz="2000" b="0" baseline="-20000" dirty="0">
                  <a:ea typeface="仿宋_GB2312" pitchFamily="49" charset="-122"/>
                </a:rPr>
                <a:t> B</a:t>
              </a:r>
            </a:p>
          </p:txBody>
        </p:sp>
        <p:sp>
          <p:nvSpPr>
            <p:cNvPr id="61448" name="AutoShape 11"/>
            <p:cNvSpPr>
              <a:spLocks noChangeArrowheads="1"/>
            </p:cNvSpPr>
            <p:nvPr/>
          </p:nvSpPr>
          <p:spPr bwMode="auto">
            <a:xfrm rot="5400000">
              <a:off x="328608" y="-41271"/>
              <a:ext cx="223830" cy="306372"/>
            </a:xfrm>
            <a:prstGeom prst="flowChartCollat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pPr algn="l"/>
              <a:endParaRPr lang="zh-CN" altLang="en-US" b="0">
                <a:latin typeface="Arial" pitchFamily="34" charset="0"/>
              </a:endParaRPr>
            </a:p>
          </p:txBody>
        </p:sp>
      </p:grpSp>
      <p:sp>
        <p:nvSpPr>
          <p:cNvPr id="61446" name="Rectangle 38"/>
          <p:cNvSpPr>
            <a:spLocks noChangeArrowheads="1"/>
          </p:cNvSpPr>
          <p:nvPr/>
        </p:nvSpPr>
        <p:spPr bwMode="auto">
          <a:xfrm>
            <a:off x="1274021" y="51470"/>
            <a:ext cx="3765996" cy="701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zh-CN" altLang="en-US" sz="3600" b="0" dirty="0" smtClean="0">
                <a:latin typeface="隶书" pitchFamily="49" charset="-122"/>
                <a:ea typeface="隶书" pitchFamily="49" charset="-122"/>
              </a:rPr>
              <a:t>连接</a:t>
            </a:r>
            <a:r>
              <a:rPr lang="zh-CN" altLang="en-US" sz="3200" dirty="0">
                <a:latin typeface="隶书" pitchFamily="49" charset="-122"/>
                <a:ea typeface="隶书" pitchFamily="49" charset="-122"/>
              </a:rPr>
              <a:t>(Join)</a:t>
            </a:r>
            <a:r>
              <a:rPr lang="zh-CN" altLang="en-US" sz="3600" dirty="0">
                <a:latin typeface="Arial" pitchFamily="34" charset="0"/>
              </a:rPr>
              <a:t> </a:t>
            </a:r>
          </a:p>
        </p:txBody>
      </p:sp>
      <p:sp>
        <p:nvSpPr>
          <p:cNvPr id="39" name="Text Box 33"/>
          <p:cNvSpPr txBox="1">
            <a:spLocks noChangeArrowheads="1"/>
          </p:cNvSpPr>
          <p:nvPr/>
        </p:nvSpPr>
        <p:spPr bwMode="auto">
          <a:xfrm>
            <a:off x="4892136" y="4011910"/>
            <a:ext cx="4226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0" dirty="0">
                <a:latin typeface="+mj-ea"/>
                <a:ea typeface="+mj-ea"/>
              </a:rPr>
              <a:t>R</a:t>
            </a:r>
          </a:p>
        </p:txBody>
      </p:sp>
      <p:sp>
        <p:nvSpPr>
          <p:cNvPr id="40" name="Text Box 34"/>
          <p:cNvSpPr txBox="1">
            <a:spLocks noChangeArrowheads="1"/>
          </p:cNvSpPr>
          <p:nvPr/>
        </p:nvSpPr>
        <p:spPr bwMode="auto">
          <a:xfrm>
            <a:off x="5957750" y="4011910"/>
            <a:ext cx="4212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0" dirty="0">
                <a:latin typeface="+mj-ea"/>
                <a:ea typeface="+mj-ea"/>
              </a:rPr>
              <a:t>S</a:t>
            </a:r>
          </a:p>
        </p:txBody>
      </p:sp>
      <p:sp>
        <p:nvSpPr>
          <p:cNvPr id="41" name="Arc 10"/>
          <p:cNvSpPr/>
          <p:nvPr/>
        </p:nvSpPr>
        <p:spPr bwMode="auto">
          <a:xfrm rot="-4200000">
            <a:off x="3964179" y="1337385"/>
            <a:ext cx="182443" cy="230091"/>
          </a:xfrm>
          <a:custGeom>
            <a:avLst/>
            <a:gdLst>
              <a:gd name="T0" fmla="*/ 7836 w 21600"/>
              <a:gd name="T1" fmla="*/ -1 h 31859"/>
              <a:gd name="T2" fmla="*/ 21600 w 21600"/>
              <a:gd name="T3" fmla="*/ 20128 h 31859"/>
              <a:gd name="T4" fmla="*/ 18136 w 21600"/>
              <a:gd name="T5" fmla="*/ 31858 h 31859"/>
              <a:gd name="T6" fmla="*/ 7836 w 21600"/>
              <a:gd name="T7" fmla="*/ -1 h 31859"/>
              <a:gd name="T8" fmla="*/ 21600 w 21600"/>
              <a:gd name="T9" fmla="*/ 20128 h 31859"/>
              <a:gd name="T10" fmla="*/ 18136 w 21600"/>
              <a:gd name="T11" fmla="*/ 31858 h 31859"/>
              <a:gd name="T12" fmla="*/ 0 w 21600"/>
              <a:gd name="T13" fmla="*/ 20128 h 318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00"/>
              <a:gd name="T22" fmla="*/ 0 h 31859"/>
              <a:gd name="T23" fmla="*/ 21600 w 21600"/>
              <a:gd name="T24" fmla="*/ 31859 h 3185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31859" fill="none" extrusionOk="0">
                <a:moveTo>
                  <a:pt x="7836" y="-1"/>
                </a:moveTo>
                <a:cubicBezTo>
                  <a:pt x="16134" y="3230"/>
                  <a:pt x="21600" y="11222"/>
                  <a:pt x="21600" y="20128"/>
                </a:cubicBezTo>
                <a:cubicBezTo>
                  <a:pt x="21600" y="24290"/>
                  <a:pt x="20397" y="28363"/>
                  <a:pt x="18136" y="31858"/>
                </a:cubicBezTo>
              </a:path>
              <a:path w="21600" h="31859" stroke="0" extrusionOk="0">
                <a:moveTo>
                  <a:pt x="7836" y="-1"/>
                </a:moveTo>
                <a:cubicBezTo>
                  <a:pt x="16134" y="3230"/>
                  <a:pt x="21600" y="11222"/>
                  <a:pt x="21600" y="20128"/>
                </a:cubicBezTo>
                <a:cubicBezTo>
                  <a:pt x="21600" y="24290"/>
                  <a:pt x="20397" y="28363"/>
                  <a:pt x="18136" y="31858"/>
                </a:cubicBezTo>
                <a:lnTo>
                  <a:pt x="0" y="20128"/>
                </a:lnTo>
                <a:close/>
              </a:path>
            </a:pathLst>
          </a:cu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utoUpdateAnimBg="0"/>
      <p:bldP spid="79906" grpId="0" animBg="1"/>
      <p:bldP spid="39" grpId="0"/>
      <p:bldP spid="40" grpId="0"/>
      <p:bldP spid="4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4" name="Group 2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568713504"/>
              </p:ext>
            </p:extLst>
          </p:nvPr>
        </p:nvGraphicFramePr>
        <p:xfrm>
          <a:off x="755576" y="2859782"/>
          <a:ext cx="1224136" cy="2240280"/>
        </p:xfrm>
        <a:graphic>
          <a:graphicData uri="http://schemas.openxmlformats.org/drawingml/2006/table">
            <a:tbl>
              <a:tblPr/>
              <a:tblGrid>
                <a:gridCol w="657792"/>
                <a:gridCol w="566344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b5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5017" name="Group 25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124906182"/>
              </p:ext>
            </p:extLst>
          </p:nvPr>
        </p:nvGraphicFramePr>
        <p:xfrm>
          <a:off x="755576" y="915566"/>
          <a:ext cx="2448242" cy="1866900"/>
        </p:xfrm>
        <a:graphic>
          <a:graphicData uri="http://schemas.openxmlformats.org/drawingml/2006/table">
            <a:tbl>
              <a:tblPr/>
              <a:tblGrid>
                <a:gridCol w="817562"/>
                <a:gridCol w="815975"/>
                <a:gridCol w="81470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5045" name="Group 5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599213118"/>
              </p:ext>
            </p:extLst>
          </p:nvPr>
        </p:nvGraphicFramePr>
        <p:xfrm>
          <a:off x="4493840" y="2063760"/>
          <a:ext cx="4038600" cy="2244566"/>
        </p:xfrm>
        <a:graphic>
          <a:graphicData uri="http://schemas.openxmlformats.org/drawingml/2006/table">
            <a:tbl>
              <a:tblPr/>
              <a:tblGrid>
                <a:gridCol w="807720"/>
                <a:gridCol w="808355"/>
                <a:gridCol w="806450"/>
                <a:gridCol w="808037"/>
                <a:gridCol w="808038"/>
              </a:tblGrid>
              <a:tr h="3776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R.B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S.B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6657" name="Group 97"/>
          <p:cNvGrpSpPr/>
          <p:nvPr/>
        </p:nvGrpSpPr>
        <p:grpSpPr bwMode="auto">
          <a:xfrm>
            <a:off x="4211240" y="1361083"/>
            <a:ext cx="1512888" cy="634603"/>
            <a:chOff x="37" y="0"/>
            <a:chExt cx="953" cy="533"/>
          </a:xfrm>
        </p:grpSpPr>
        <p:sp>
          <p:nvSpPr>
            <p:cNvPr id="66658" name="Text Box 98"/>
            <p:cNvSpPr txBox="1">
              <a:spLocks noChangeArrowheads="1"/>
            </p:cNvSpPr>
            <p:nvPr/>
          </p:nvSpPr>
          <p:spPr bwMode="auto">
            <a:xfrm>
              <a:off x="37" y="0"/>
              <a:ext cx="953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dirty="0"/>
                <a:t>R       S</a:t>
              </a:r>
            </a:p>
          </p:txBody>
        </p:sp>
        <p:sp>
          <p:nvSpPr>
            <p:cNvPr id="66659" name="AutoShape 170"/>
            <p:cNvSpPr>
              <a:spLocks noChangeArrowheads="1"/>
            </p:cNvSpPr>
            <p:nvPr/>
          </p:nvSpPr>
          <p:spPr bwMode="auto">
            <a:xfrm rot="5400000">
              <a:off x="434" y="55"/>
              <a:ext cx="129" cy="19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pPr algn="l"/>
              <a:endParaRPr lang="zh-CN" altLang="en-US" b="0">
                <a:latin typeface="Arial" pitchFamily="34" charset="0"/>
              </a:endParaRPr>
            </a:p>
          </p:txBody>
        </p:sp>
        <p:sp>
          <p:nvSpPr>
            <p:cNvPr id="66660" name="Text Box 100"/>
            <p:cNvSpPr txBox="1">
              <a:spLocks noChangeArrowheads="1"/>
            </p:cNvSpPr>
            <p:nvPr/>
          </p:nvSpPr>
          <p:spPr bwMode="auto">
            <a:xfrm>
              <a:off x="182" y="223"/>
              <a:ext cx="635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/>
                <a:t>C&lt;E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27518" y="843558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j-ea"/>
                <a:ea typeface="+mj-ea"/>
              </a:rPr>
              <a:t>R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7518" y="2931790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j-ea"/>
                <a:ea typeface="+mj-ea"/>
              </a:rPr>
              <a:t>S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179513" y="915566"/>
            <a:ext cx="6048672" cy="504056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Font typeface="Wingdings" pitchFamily="2" charset="2"/>
              <a:buChar char="n"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条件连接示例：</a:t>
            </a:r>
            <a:r>
              <a:rPr lang="zh-CN" altLang="en-US" sz="2400" dirty="0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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为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等号时称为等值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连接</a:t>
            </a:r>
            <a:endParaRPr lang="zh-CN" altLang="en-US" sz="2400" dirty="0" smtClean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8090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604235"/>
              </p:ext>
            </p:extLst>
          </p:nvPr>
        </p:nvGraphicFramePr>
        <p:xfrm>
          <a:off x="1397000" y="1635646"/>
          <a:ext cx="2520950" cy="1493400"/>
        </p:xfrm>
        <a:graphic>
          <a:graphicData uri="http://schemas.openxmlformats.org/drawingml/2006/table">
            <a:tbl>
              <a:tblPr/>
              <a:tblGrid>
                <a:gridCol w="1028700"/>
                <a:gridCol w="700088"/>
                <a:gridCol w="792162"/>
              </a:tblGrid>
              <a:tr h="2742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A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75" marB="34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B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C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陈杰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75" marB="34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男 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2500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孙冲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75" marB="34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男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2850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刘淑华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75" marB="34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女 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3000 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092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160371"/>
              </p:ext>
            </p:extLst>
          </p:nvPr>
        </p:nvGraphicFramePr>
        <p:xfrm>
          <a:off x="5004271" y="1635646"/>
          <a:ext cx="2232025" cy="1493408"/>
        </p:xfrm>
        <a:graphic>
          <a:graphicData uri="http://schemas.openxmlformats.org/drawingml/2006/table">
            <a:tbl>
              <a:tblPr/>
              <a:tblGrid>
                <a:gridCol w="1295400"/>
                <a:gridCol w="936625"/>
              </a:tblGrid>
              <a:tr h="274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D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76" marB="342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E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76" marB="342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6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主治医师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76" marB="342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2500  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76" marB="342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1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住院医师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76" marB="342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2850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76" marB="342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主任医师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76" marB="342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3000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76" marB="342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0942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689188"/>
              </p:ext>
            </p:extLst>
          </p:nvPr>
        </p:nvGraphicFramePr>
        <p:xfrm>
          <a:off x="2628205" y="3598630"/>
          <a:ext cx="6264275" cy="1493400"/>
        </p:xfrm>
        <a:graphic>
          <a:graphicData uri="http://schemas.openxmlformats.org/drawingml/2006/table">
            <a:tbl>
              <a:tblPr/>
              <a:tblGrid>
                <a:gridCol w="1008063"/>
                <a:gridCol w="746125"/>
                <a:gridCol w="1001712"/>
                <a:gridCol w="1754188"/>
                <a:gridCol w="1754187"/>
              </a:tblGrid>
              <a:tr h="2742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A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75" marB="34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B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C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D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E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陈杰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75" marB="34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男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2500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主治医师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2500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孙冲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75" marB="34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男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2850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住院医师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2850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刘淑华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75" marB="34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女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3000 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主任医师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3000 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Group 78"/>
          <p:cNvGrpSpPr/>
          <p:nvPr/>
        </p:nvGrpSpPr>
        <p:grpSpPr bwMode="auto">
          <a:xfrm>
            <a:off x="1260376" y="4071813"/>
            <a:ext cx="1295400" cy="588169"/>
            <a:chOff x="0" y="0"/>
            <a:chExt cx="816" cy="494"/>
          </a:xfrm>
        </p:grpSpPr>
        <p:sp>
          <p:nvSpPr>
            <p:cNvPr id="62544" name="Text Box 169"/>
            <p:cNvSpPr txBox="1">
              <a:spLocks noChangeArrowheads="1"/>
            </p:cNvSpPr>
            <p:nvPr/>
          </p:nvSpPr>
          <p:spPr bwMode="auto">
            <a:xfrm>
              <a:off x="0" y="0"/>
              <a:ext cx="816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3200" b="0" baseline="-20000" dirty="0">
                  <a:ea typeface="仿宋_GB2312" pitchFamily="49" charset="-122"/>
                </a:rPr>
                <a:t> </a:t>
              </a:r>
              <a:r>
                <a:rPr lang="zh-CN" altLang="en-US" sz="2800" b="0" dirty="0">
                  <a:latin typeface="宋体" pitchFamily="2" charset="-122"/>
                </a:rPr>
                <a:t>R   S </a:t>
              </a:r>
            </a:p>
          </p:txBody>
        </p:sp>
        <p:sp>
          <p:nvSpPr>
            <p:cNvPr id="62545" name="AutoShape 170"/>
            <p:cNvSpPr>
              <a:spLocks noChangeArrowheads="1"/>
            </p:cNvSpPr>
            <p:nvPr/>
          </p:nvSpPr>
          <p:spPr bwMode="auto">
            <a:xfrm rot="5400000">
              <a:off x="389" y="55"/>
              <a:ext cx="129" cy="19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 sz="1600" b="0">
                <a:latin typeface="Arial" pitchFamily="34" charset="0"/>
              </a:endParaRPr>
            </a:p>
          </p:txBody>
        </p:sp>
        <p:sp>
          <p:nvSpPr>
            <p:cNvPr id="62546" name="Text Box 200"/>
            <p:cNvSpPr txBox="1">
              <a:spLocks noChangeArrowheads="1"/>
            </p:cNvSpPr>
            <p:nvPr/>
          </p:nvSpPr>
          <p:spPr bwMode="auto">
            <a:xfrm>
              <a:off x="46" y="184"/>
              <a:ext cx="70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0" dirty="0">
                  <a:ea typeface="仿宋_GB2312" pitchFamily="49" charset="-122"/>
                </a:rPr>
                <a:t>  C=E</a:t>
              </a:r>
            </a:p>
          </p:txBody>
        </p:sp>
      </p:grpSp>
      <p:sp>
        <p:nvSpPr>
          <p:cNvPr id="80979" name="Text Box 220"/>
          <p:cNvSpPr txBox="1">
            <a:spLocks noChangeArrowheads="1"/>
          </p:cNvSpPr>
          <p:nvPr/>
        </p:nvSpPr>
        <p:spPr bwMode="auto">
          <a:xfrm>
            <a:off x="872456" y="1498185"/>
            <a:ext cx="3667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latin typeface="Arial" pitchFamily="34" charset="0"/>
              </a:rPr>
              <a:t>R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80980" name="Text Box 221"/>
          <p:cNvSpPr txBox="1">
            <a:spLocks noChangeArrowheads="1"/>
          </p:cNvSpPr>
          <p:nvPr/>
        </p:nvSpPr>
        <p:spPr bwMode="auto">
          <a:xfrm>
            <a:off x="4558174" y="1491630"/>
            <a:ext cx="3018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latin typeface="Arial" pitchFamily="34" charset="0"/>
              </a:rPr>
              <a:t>S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62543" name="Rectangle 85"/>
          <p:cNvSpPr>
            <a:spLocks noChangeArrowheads="1"/>
          </p:cNvSpPr>
          <p:nvPr/>
        </p:nvSpPr>
        <p:spPr bwMode="auto">
          <a:xfrm>
            <a:off x="1158436" y="195486"/>
            <a:ext cx="3485572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zh-CN" altLang="en-US" sz="3600" b="0" dirty="0" smtClean="0">
                <a:latin typeface="隶书" pitchFamily="49" charset="-122"/>
                <a:ea typeface="隶书" pitchFamily="49" charset="-122"/>
              </a:rPr>
              <a:t>连接运算示例</a:t>
            </a:r>
            <a:endParaRPr lang="zh-CN" altLang="en-US" sz="3600" b="0" dirty="0">
              <a:latin typeface="Arial" pitchFamily="34" charset="0"/>
            </a:endParaRPr>
          </a:p>
        </p:txBody>
      </p:sp>
      <p:grpSp>
        <p:nvGrpSpPr>
          <p:cNvPr id="18" name="Group 78"/>
          <p:cNvGrpSpPr/>
          <p:nvPr/>
        </p:nvGrpSpPr>
        <p:grpSpPr bwMode="auto">
          <a:xfrm>
            <a:off x="7524328" y="1010618"/>
            <a:ext cx="1295400" cy="481012"/>
            <a:chOff x="0" y="0"/>
            <a:chExt cx="816" cy="404"/>
          </a:xfrm>
        </p:grpSpPr>
        <p:sp>
          <p:nvSpPr>
            <p:cNvPr id="19" name="Text Box 169"/>
            <p:cNvSpPr txBox="1">
              <a:spLocks noChangeArrowheads="1"/>
            </p:cNvSpPr>
            <p:nvPr/>
          </p:nvSpPr>
          <p:spPr bwMode="auto">
            <a:xfrm>
              <a:off x="0" y="0"/>
              <a:ext cx="81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aseline="-20000" dirty="0">
                  <a:ea typeface="仿宋_GB2312" pitchFamily="49" charset="-122"/>
                </a:rPr>
                <a:t> </a:t>
              </a:r>
              <a:r>
                <a:rPr lang="zh-CN" altLang="en-US" sz="2000" dirty="0">
                  <a:latin typeface="宋体" pitchFamily="2" charset="-122"/>
                </a:rPr>
                <a:t>R   S </a:t>
              </a:r>
            </a:p>
          </p:txBody>
        </p:sp>
        <p:sp>
          <p:nvSpPr>
            <p:cNvPr id="20" name="AutoShape 170"/>
            <p:cNvSpPr>
              <a:spLocks noChangeArrowheads="1"/>
            </p:cNvSpPr>
            <p:nvPr/>
          </p:nvSpPr>
          <p:spPr bwMode="auto">
            <a:xfrm rot="5400000">
              <a:off x="357" y="87"/>
              <a:ext cx="98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 sz="1200" b="0">
                <a:latin typeface="Arial" pitchFamily="34" charset="0"/>
              </a:endParaRPr>
            </a:p>
          </p:txBody>
        </p:sp>
        <p:sp>
          <p:nvSpPr>
            <p:cNvPr id="21" name="Text Box 200"/>
            <p:cNvSpPr txBox="1">
              <a:spLocks noChangeArrowheads="1"/>
            </p:cNvSpPr>
            <p:nvPr/>
          </p:nvSpPr>
          <p:spPr bwMode="auto">
            <a:xfrm>
              <a:off x="46" y="184"/>
              <a:ext cx="708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050" b="0">
                  <a:ea typeface="仿宋_GB2312" pitchFamily="49" charset="-122"/>
                </a:rPr>
                <a:t>  C=E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0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79" grpId="0" autoUpdateAnimBg="0"/>
      <p:bldP spid="80980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1043608" y="987574"/>
            <a:ext cx="8064896" cy="295232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n"/>
            </a:pPr>
            <a:r>
              <a:rPr lang="zh-CN" altLang="en-US" sz="2400" b="1" dirty="0" smtClean="0">
                <a:latin typeface="+mj-ea"/>
                <a:ea typeface="+mj-ea"/>
                <a:sym typeface="Symbol" pitchFamily="18" charset="2"/>
              </a:rPr>
              <a:t>自然连接（Natural join）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  <a:sym typeface="Symbol" pitchFamily="18" charset="2"/>
              </a:rPr>
              <a:t>特殊的等值连接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  <a:sym typeface="Symbol" pitchFamily="18" charset="2"/>
              </a:rPr>
              <a:t>两个关系中进行比较的分量必须是相同的属性组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  <a:sym typeface="Symbol" pitchFamily="18" charset="2"/>
              </a:rPr>
              <a:t>在结果中把重复的属性列去掉</a:t>
            </a:r>
          </a:p>
        </p:txBody>
      </p:sp>
      <p:sp>
        <p:nvSpPr>
          <p:cNvPr id="4" name="Rectangle 38"/>
          <p:cNvSpPr>
            <a:spLocks noChangeArrowheads="1"/>
          </p:cNvSpPr>
          <p:nvPr/>
        </p:nvSpPr>
        <p:spPr bwMode="auto">
          <a:xfrm>
            <a:off x="1187624" y="5340"/>
            <a:ext cx="4104456" cy="838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zh-CN" altLang="en-US" sz="3600" b="0" dirty="0" smtClean="0">
                <a:latin typeface="隶书" pitchFamily="49" charset="-122"/>
                <a:ea typeface="隶书" pitchFamily="49" charset="-122"/>
              </a:rPr>
              <a:t> 连接 </a:t>
            </a:r>
            <a:r>
              <a:rPr lang="zh-CN" altLang="en-US" sz="3200" dirty="0" smtClean="0">
                <a:latin typeface="隶书" pitchFamily="49" charset="-122"/>
                <a:ea typeface="隶书" pitchFamily="49" charset="-122"/>
              </a:rPr>
              <a:t>(</a:t>
            </a:r>
            <a:r>
              <a:rPr lang="zh-CN" altLang="en-US" sz="3200" dirty="0">
                <a:latin typeface="隶书" pitchFamily="49" charset="-122"/>
                <a:ea typeface="隶书" pitchFamily="49" charset="-122"/>
              </a:rPr>
              <a:t>Join)</a:t>
            </a:r>
            <a:r>
              <a:rPr lang="zh-CN" altLang="en-US" sz="3600" dirty="0"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1224136" y="881633"/>
            <a:ext cx="4932040" cy="393973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Font typeface="Wingdings" pitchFamily="2" charset="2"/>
              <a:buChar char="n"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将关系R、S自然连接</a:t>
            </a:r>
            <a:endParaRPr lang="zh-CN" altLang="en-US" sz="3600" dirty="0" smtClean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8294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51442"/>
              </p:ext>
            </p:extLst>
          </p:nvPr>
        </p:nvGraphicFramePr>
        <p:xfrm>
          <a:off x="3421261" y="3576534"/>
          <a:ext cx="5183187" cy="1371480"/>
        </p:xfrm>
        <a:graphic>
          <a:graphicData uri="http://schemas.openxmlformats.org/drawingml/2006/table">
            <a:tbl>
              <a:tblPr/>
              <a:tblGrid>
                <a:gridCol w="1008062"/>
                <a:gridCol w="1008063"/>
                <a:gridCol w="1150937"/>
                <a:gridCol w="2016125"/>
              </a:tblGrid>
              <a:tr h="2742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A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75" marB="34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B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C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D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陈杰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75" marB="34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男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2500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主治医师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孙冲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75" marB="34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男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2850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住院医师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刘淑华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75" marB="34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女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3000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主任医师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2974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881609"/>
              </p:ext>
            </p:extLst>
          </p:nvPr>
        </p:nvGraphicFramePr>
        <p:xfrm>
          <a:off x="1612900" y="1588126"/>
          <a:ext cx="2520950" cy="1371480"/>
        </p:xfrm>
        <a:graphic>
          <a:graphicData uri="http://schemas.openxmlformats.org/drawingml/2006/table">
            <a:tbl>
              <a:tblPr/>
              <a:tblGrid>
                <a:gridCol w="1028700"/>
                <a:gridCol w="700088"/>
                <a:gridCol w="792162"/>
              </a:tblGrid>
              <a:tr h="2742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A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75" marB="34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B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C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陈杰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75" marB="34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男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2500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孙冲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75" marB="34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男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2850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刘淑华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75" marB="34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女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3000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2996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317489"/>
              </p:ext>
            </p:extLst>
          </p:nvPr>
        </p:nvGraphicFramePr>
        <p:xfrm>
          <a:off x="4860032" y="1588126"/>
          <a:ext cx="2232025" cy="1371480"/>
        </p:xfrm>
        <a:graphic>
          <a:graphicData uri="http://schemas.openxmlformats.org/drawingml/2006/table">
            <a:tbl>
              <a:tblPr/>
              <a:tblGrid>
                <a:gridCol w="1295400"/>
                <a:gridCol w="936625"/>
              </a:tblGrid>
              <a:tr h="2742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D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75" marB="34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C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主治医师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75" marB="34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2500 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住院医师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75" marB="34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2850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主任医师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75" marB="34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3000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014" name="Text Box 90"/>
          <p:cNvSpPr txBox="1">
            <a:spLocks noChangeArrowheads="1"/>
          </p:cNvSpPr>
          <p:nvPr/>
        </p:nvSpPr>
        <p:spPr bwMode="auto">
          <a:xfrm>
            <a:off x="1187624" y="1491630"/>
            <a:ext cx="647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0" dirty="0" smtClean="0">
                <a:latin typeface="Arial" pitchFamily="34" charset="0"/>
              </a:rPr>
              <a:t>R</a:t>
            </a:r>
            <a:endParaRPr lang="zh-CN" altLang="en-US" b="0" dirty="0">
              <a:latin typeface="Arial" pitchFamily="34" charset="0"/>
            </a:endParaRPr>
          </a:p>
        </p:txBody>
      </p:sp>
      <p:sp>
        <p:nvSpPr>
          <p:cNvPr id="83015" name="Text Box 91"/>
          <p:cNvSpPr txBox="1">
            <a:spLocks noChangeArrowheads="1"/>
          </p:cNvSpPr>
          <p:nvPr/>
        </p:nvSpPr>
        <p:spPr bwMode="auto">
          <a:xfrm>
            <a:off x="4427984" y="1491630"/>
            <a:ext cx="647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0" dirty="0" smtClean="0">
                <a:latin typeface="Arial" pitchFamily="34" charset="0"/>
              </a:rPr>
              <a:t>S</a:t>
            </a:r>
            <a:endParaRPr lang="zh-CN" altLang="en-US" b="0" dirty="0">
              <a:latin typeface="Arial" pitchFamily="34" charset="0"/>
            </a:endParaRPr>
          </a:p>
        </p:txBody>
      </p:sp>
      <p:sp>
        <p:nvSpPr>
          <p:cNvPr id="64584" name="Rectangle 72"/>
          <p:cNvSpPr>
            <a:spLocks noChangeArrowheads="1"/>
          </p:cNvSpPr>
          <p:nvPr/>
        </p:nvSpPr>
        <p:spPr bwMode="auto">
          <a:xfrm>
            <a:off x="1115046" y="141684"/>
            <a:ext cx="2952898" cy="701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zh-CN" altLang="en-US" sz="3600" b="0" dirty="0" smtClean="0">
                <a:latin typeface="隶书" pitchFamily="49" charset="-122"/>
                <a:ea typeface="隶书" pitchFamily="49" charset="-122"/>
              </a:rPr>
              <a:t>自然</a:t>
            </a:r>
            <a:r>
              <a:rPr lang="zh-CN" altLang="en-US" sz="3600" b="0" dirty="0">
                <a:latin typeface="隶书" pitchFamily="49" charset="-122"/>
                <a:ea typeface="隶书" pitchFamily="49" charset="-122"/>
              </a:rPr>
              <a:t>连接示例</a:t>
            </a:r>
            <a:endParaRPr lang="zh-CN" altLang="en-US" sz="3600" b="0" dirty="0">
              <a:latin typeface="Arial" pitchFamily="34" charset="0"/>
            </a:endParaRPr>
          </a:p>
        </p:txBody>
      </p:sp>
      <p:grpSp>
        <p:nvGrpSpPr>
          <p:cNvPr id="10" name="Group 97"/>
          <p:cNvGrpSpPr/>
          <p:nvPr/>
        </p:nvGrpSpPr>
        <p:grpSpPr bwMode="auto">
          <a:xfrm>
            <a:off x="1981101" y="3662011"/>
            <a:ext cx="1512888" cy="634603"/>
            <a:chOff x="0" y="0"/>
            <a:chExt cx="953" cy="533"/>
          </a:xfrm>
        </p:grpSpPr>
        <p:sp>
          <p:nvSpPr>
            <p:cNvPr id="11" name="Text Box 98"/>
            <p:cNvSpPr txBox="1">
              <a:spLocks noChangeArrowheads="1"/>
            </p:cNvSpPr>
            <p:nvPr/>
          </p:nvSpPr>
          <p:spPr bwMode="auto">
            <a:xfrm>
              <a:off x="0" y="0"/>
              <a:ext cx="953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dirty="0"/>
                <a:t>R       </a:t>
              </a:r>
              <a:r>
                <a:rPr lang="zh-CN" altLang="en-US" sz="2400" dirty="0" smtClean="0"/>
                <a:t> S</a:t>
              </a:r>
              <a:endParaRPr lang="zh-CN" altLang="en-US" sz="2400" dirty="0"/>
            </a:p>
          </p:txBody>
        </p:sp>
        <p:sp>
          <p:nvSpPr>
            <p:cNvPr id="12" name="AutoShape 170"/>
            <p:cNvSpPr>
              <a:spLocks noChangeArrowheads="1"/>
            </p:cNvSpPr>
            <p:nvPr/>
          </p:nvSpPr>
          <p:spPr bwMode="auto">
            <a:xfrm rot="5400000">
              <a:off x="434" y="55"/>
              <a:ext cx="129" cy="19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pPr algn="l"/>
              <a:endParaRPr lang="zh-CN" altLang="en-US" b="0">
                <a:latin typeface="Arial" pitchFamily="34" charset="0"/>
              </a:endParaRPr>
            </a:p>
          </p:txBody>
        </p:sp>
        <p:sp>
          <p:nvSpPr>
            <p:cNvPr id="13" name="Text Box 100"/>
            <p:cNvSpPr txBox="1">
              <a:spLocks noChangeArrowheads="1"/>
            </p:cNvSpPr>
            <p:nvPr/>
          </p:nvSpPr>
          <p:spPr bwMode="auto">
            <a:xfrm>
              <a:off x="45" y="223"/>
              <a:ext cx="85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 smtClean="0"/>
                <a:t>R.c =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S.c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2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utoUpdateAnimBg="0"/>
      <p:bldP spid="83014" grpId="0" autoUpdateAnimBg="0"/>
      <p:bldP spid="83015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1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771082"/>
              </p:ext>
            </p:extLst>
          </p:nvPr>
        </p:nvGraphicFramePr>
        <p:xfrm>
          <a:off x="611560" y="915566"/>
          <a:ext cx="2447925" cy="1866900"/>
        </p:xfrm>
        <a:graphic>
          <a:graphicData uri="http://schemas.openxmlformats.org/drawingml/2006/table">
            <a:tbl>
              <a:tblPr/>
              <a:tblGrid>
                <a:gridCol w="817563"/>
                <a:gridCol w="815975"/>
                <a:gridCol w="814387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6044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926324"/>
              </p:ext>
            </p:extLst>
          </p:nvPr>
        </p:nvGraphicFramePr>
        <p:xfrm>
          <a:off x="683568" y="2859782"/>
          <a:ext cx="1219882" cy="2240280"/>
        </p:xfrm>
        <a:graphic>
          <a:graphicData uri="http://schemas.openxmlformats.org/drawingml/2006/table">
            <a:tbl>
              <a:tblPr/>
              <a:tblGrid>
                <a:gridCol w="643818"/>
                <a:gridCol w="576064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b5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35" name="Text Box 51"/>
          <p:cNvSpPr txBox="1">
            <a:spLocks noChangeArrowheads="1"/>
          </p:cNvSpPr>
          <p:nvPr/>
        </p:nvSpPr>
        <p:spPr bwMode="auto">
          <a:xfrm>
            <a:off x="34926" y="949311"/>
            <a:ext cx="607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 smtClean="0"/>
              <a:t>R</a:t>
            </a:r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67636" name="Text Box 52"/>
          <p:cNvSpPr txBox="1">
            <a:spLocks noChangeArrowheads="1"/>
          </p:cNvSpPr>
          <p:nvPr/>
        </p:nvSpPr>
        <p:spPr bwMode="auto">
          <a:xfrm>
            <a:off x="-71470" y="2859782"/>
            <a:ext cx="8207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 smtClean="0"/>
              <a:t>R2</a:t>
            </a:r>
            <a:endParaRPr lang="zh-CN" altLang="en-US" sz="2400" dirty="0"/>
          </a:p>
        </p:txBody>
      </p:sp>
      <p:graphicFrame>
        <p:nvGraphicFramePr>
          <p:cNvPr id="86069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291467"/>
              </p:ext>
            </p:extLst>
          </p:nvPr>
        </p:nvGraphicFramePr>
        <p:xfrm>
          <a:off x="4891383" y="915566"/>
          <a:ext cx="3929089" cy="1866900"/>
        </p:xfrm>
        <a:graphic>
          <a:graphicData uri="http://schemas.openxmlformats.org/drawingml/2006/table">
            <a:tbl>
              <a:tblPr/>
              <a:tblGrid>
                <a:gridCol w="649507"/>
                <a:gridCol w="923543"/>
                <a:gridCol w="519806"/>
                <a:gridCol w="978977"/>
                <a:gridCol w="857256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.B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R2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.B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6107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634543"/>
              </p:ext>
            </p:extLst>
          </p:nvPr>
        </p:nvGraphicFramePr>
        <p:xfrm>
          <a:off x="4962820" y="3147814"/>
          <a:ext cx="3336925" cy="1866900"/>
        </p:xfrm>
        <a:graphic>
          <a:graphicData uri="http://schemas.openxmlformats.org/drawingml/2006/table">
            <a:tbl>
              <a:tblPr/>
              <a:tblGrid>
                <a:gridCol w="835025"/>
                <a:gridCol w="835025"/>
                <a:gridCol w="831850"/>
                <a:gridCol w="83502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3522957" y="1114177"/>
            <a:ext cx="13684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/>
              <a:t>等值连</a:t>
            </a:r>
            <a:r>
              <a:rPr lang="zh-CN" altLang="en-US" sz="2000" dirty="0" smtClean="0"/>
              <a:t>接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3534059" y="3203739"/>
            <a:ext cx="1295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/>
              <a:t>自然连</a:t>
            </a:r>
            <a:r>
              <a:rPr lang="zh-CN" altLang="en-US" sz="2000" dirty="0" smtClean="0"/>
              <a:t>接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sp>
        <p:nvSpPr>
          <p:cNvPr id="10" name="Rectangle 72"/>
          <p:cNvSpPr>
            <a:spLocks noChangeArrowheads="1"/>
          </p:cNvSpPr>
          <p:nvPr/>
        </p:nvSpPr>
        <p:spPr bwMode="auto">
          <a:xfrm>
            <a:off x="107504" y="51470"/>
            <a:ext cx="2952898" cy="701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zh-CN" altLang="en-US" sz="3600" b="0" dirty="0" smtClean="0">
                <a:latin typeface="隶书" pitchFamily="49" charset="-122"/>
                <a:ea typeface="隶书" pitchFamily="49" charset="-122"/>
              </a:rPr>
              <a:t>连接</a:t>
            </a:r>
            <a:r>
              <a:rPr lang="zh-CN" altLang="en-US" sz="3600" b="0" dirty="0">
                <a:latin typeface="隶书" pitchFamily="49" charset="-122"/>
                <a:ea typeface="隶书" pitchFamily="49" charset="-122"/>
              </a:rPr>
              <a:t>示例</a:t>
            </a:r>
            <a:endParaRPr lang="zh-CN" altLang="en-US" sz="3600" b="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07" grpId="0"/>
      <p:bldP spid="6770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624" y="195486"/>
            <a:ext cx="4248472" cy="422275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latin typeface="+mj-ea"/>
              </a:rPr>
              <a:t>关系</a:t>
            </a:r>
            <a:r>
              <a:rPr lang="en-US" altLang="zh-CN" sz="3200" dirty="0" smtClean="0"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sz="3200" dirty="0" smtClean="0">
                <a:latin typeface="隶书" pitchFamily="49" charset="-122"/>
                <a:ea typeface="隶书" pitchFamily="49" charset="-122"/>
              </a:rPr>
              <a:t>域（Domain）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03649" y="884634"/>
            <a:ext cx="7200799" cy="4279404"/>
          </a:xfrm>
        </p:spPr>
        <p:txBody>
          <a:bodyPr>
            <a:noAutofit/>
          </a:bodyPr>
          <a:lstStyle/>
          <a:p>
            <a:pPr algn="just" eaLnBrk="1" hangingPunct="1"/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域：</a:t>
            </a: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是一组具有相同数据类型的值的集合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整数、实数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介于某个取值范围的整数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长度指定长度的字符串集合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{‘男’，‘女’}，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{1,0}</a:t>
            </a:r>
            <a:endParaRPr lang="en-US" altLang="zh-CN" sz="24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…</a:t>
            </a:r>
            <a:r>
              <a:rPr lang="en-US" altLang="zh-CN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…</a:t>
            </a:r>
            <a:endParaRPr lang="zh-CN" altLang="en-US" sz="24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61" name="Text Box 124"/>
          <p:cNvSpPr txBox="1">
            <a:spLocks noChangeArrowheads="1"/>
          </p:cNvSpPr>
          <p:nvPr/>
        </p:nvSpPr>
        <p:spPr bwMode="auto">
          <a:xfrm>
            <a:off x="3707904" y="2643758"/>
            <a:ext cx="12858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0" dirty="0">
                <a:latin typeface="+mj-ea"/>
                <a:ea typeface="+mj-ea"/>
              </a:rPr>
              <a:t>外连接</a:t>
            </a:r>
            <a:r>
              <a:rPr lang="zh-CN" altLang="en-US" sz="2000" b="0" dirty="0"/>
              <a:t>：</a:t>
            </a:r>
          </a:p>
        </p:txBody>
      </p:sp>
      <p:graphicFrame>
        <p:nvGraphicFramePr>
          <p:cNvPr id="87094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461522"/>
              </p:ext>
            </p:extLst>
          </p:nvPr>
        </p:nvGraphicFramePr>
        <p:xfrm>
          <a:off x="4932040" y="2571750"/>
          <a:ext cx="3673475" cy="2400300"/>
        </p:xfrm>
        <a:graphic>
          <a:graphicData uri="http://schemas.openxmlformats.org/drawingml/2006/table">
            <a:tbl>
              <a:tblPr/>
              <a:tblGrid>
                <a:gridCol w="919162"/>
                <a:gridCol w="917575"/>
                <a:gridCol w="917575"/>
                <a:gridCol w="919163"/>
              </a:tblGrid>
              <a:tr h="2786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</a:tr>
              <a:tr h="2786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</a:tr>
              <a:tr h="2774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</a:tr>
              <a:tr h="2786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</a:tr>
              <a:tr h="2774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</a:tr>
              <a:tr h="2786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</a:tr>
              <a:tr h="2786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2"/>
          <p:cNvSpPr>
            <a:spLocks noChangeArrowheads="1"/>
          </p:cNvSpPr>
          <p:nvPr/>
        </p:nvSpPr>
        <p:spPr bwMode="auto">
          <a:xfrm>
            <a:off x="106934" y="123478"/>
            <a:ext cx="4033018" cy="701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zh-CN" altLang="en-US" sz="3600" b="0" dirty="0" smtClean="0">
                <a:latin typeface="Arial" pitchFamily="34" charset="0"/>
                <a:ea typeface="隶书" pitchFamily="49" charset="-122"/>
              </a:rPr>
              <a:t>外连接</a:t>
            </a:r>
            <a:endParaRPr lang="zh-CN" altLang="en-US" sz="3600" b="0" dirty="0">
              <a:latin typeface="Arial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68352" y="929501"/>
            <a:ext cx="608416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buFont typeface="Wingdings" pitchFamily="2" charset="2"/>
              <a:buChar char="n"/>
            </a:pPr>
            <a:r>
              <a:rPr lang="zh-CN" altLang="en-US" sz="2400" b="0" dirty="0" smtClean="0">
                <a:latin typeface="+mj-ea"/>
                <a:ea typeface="+mj-ea"/>
                <a:sym typeface="Symbol" pitchFamily="18" charset="2"/>
              </a:rPr>
              <a:t>外连接（</a:t>
            </a:r>
            <a:r>
              <a:rPr lang="en-US" altLang="zh-CN" sz="2400" b="0" dirty="0" smtClean="0">
                <a:latin typeface="+mj-ea"/>
                <a:ea typeface="+mj-ea"/>
                <a:sym typeface="Symbol" pitchFamily="18" charset="2"/>
              </a:rPr>
              <a:t>Outer</a:t>
            </a:r>
            <a:r>
              <a:rPr lang="zh-CN" altLang="en-US" sz="2400" b="0" dirty="0" smtClean="0">
                <a:latin typeface="+mj-ea"/>
                <a:ea typeface="+mj-ea"/>
                <a:sym typeface="Symbol" pitchFamily="18" charset="2"/>
              </a:rPr>
              <a:t> Join）</a:t>
            </a:r>
            <a:endParaRPr lang="en-US" altLang="zh-CN" sz="2400" b="0" dirty="0">
              <a:latin typeface="+mj-ea"/>
              <a:ea typeface="+mj-ea"/>
              <a:sym typeface="Symbol" pitchFamily="18" charset="2"/>
            </a:endParaRPr>
          </a:p>
          <a:p>
            <a:pPr algn="l">
              <a:spcBef>
                <a:spcPts val="1200"/>
              </a:spcBef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  <a:sym typeface="Symbol" pitchFamily="18" charset="2"/>
              </a:rPr>
              <a:t> 如果把悬浮元组也保存在结果关系中，而在其他属性上填空值，这种连接称为外连接</a:t>
            </a:r>
          </a:p>
        </p:txBody>
      </p:sp>
      <p:graphicFrame>
        <p:nvGraphicFramePr>
          <p:cNvPr id="13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914478"/>
              </p:ext>
            </p:extLst>
          </p:nvPr>
        </p:nvGraphicFramePr>
        <p:xfrm>
          <a:off x="611560" y="915566"/>
          <a:ext cx="2447925" cy="1866900"/>
        </p:xfrm>
        <a:graphic>
          <a:graphicData uri="http://schemas.openxmlformats.org/drawingml/2006/table">
            <a:tbl>
              <a:tblPr/>
              <a:tblGrid>
                <a:gridCol w="817562"/>
                <a:gridCol w="815975"/>
                <a:gridCol w="814388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26559"/>
              </p:ext>
            </p:extLst>
          </p:nvPr>
        </p:nvGraphicFramePr>
        <p:xfrm>
          <a:off x="611560" y="2931790"/>
          <a:ext cx="1440160" cy="2057400"/>
        </p:xfrm>
        <a:graphic>
          <a:graphicData uri="http://schemas.openxmlformats.org/drawingml/2006/table">
            <a:tbl>
              <a:tblPr/>
              <a:tblGrid>
                <a:gridCol w="720080"/>
                <a:gridCol w="720080"/>
              </a:tblGrid>
              <a:tr h="3274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2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2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2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2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2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b5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 Box 51"/>
          <p:cNvSpPr txBox="1">
            <a:spLocks noChangeArrowheads="1"/>
          </p:cNvSpPr>
          <p:nvPr/>
        </p:nvSpPr>
        <p:spPr bwMode="auto">
          <a:xfrm>
            <a:off x="214282" y="927641"/>
            <a:ext cx="3603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R</a:t>
            </a:r>
          </a:p>
        </p:txBody>
      </p:sp>
      <p:sp>
        <p:nvSpPr>
          <p:cNvPr id="16" name="Text Box 52"/>
          <p:cNvSpPr txBox="1">
            <a:spLocks noChangeArrowheads="1"/>
          </p:cNvSpPr>
          <p:nvPr/>
        </p:nvSpPr>
        <p:spPr bwMode="auto">
          <a:xfrm>
            <a:off x="142845" y="3003798"/>
            <a:ext cx="50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6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2"/>
          <p:cNvSpPr>
            <a:spLocks noChangeArrowheads="1"/>
          </p:cNvSpPr>
          <p:nvPr/>
        </p:nvSpPr>
        <p:spPr bwMode="auto">
          <a:xfrm>
            <a:off x="34926" y="141684"/>
            <a:ext cx="8180413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zh-CN" altLang="en-US" sz="2800" dirty="0" smtClean="0">
                <a:latin typeface="Arial" pitchFamily="34" charset="0"/>
                <a:ea typeface="隶书" pitchFamily="49" charset="-122"/>
              </a:rPr>
              <a:t>外连接</a:t>
            </a:r>
            <a:r>
              <a:rPr lang="en-US" altLang="zh-CN" sz="2800" dirty="0" smtClean="0">
                <a:latin typeface="Arial" pitchFamily="34" charset="0"/>
                <a:ea typeface="隶书" pitchFamily="49" charset="-122"/>
              </a:rPr>
              <a:t>—</a:t>
            </a:r>
            <a:r>
              <a:rPr lang="zh-CN" altLang="en-US" sz="2800" dirty="0" smtClean="0">
                <a:latin typeface="Arial" pitchFamily="34" charset="0"/>
                <a:ea typeface="隶书" pitchFamily="49" charset="-122"/>
              </a:rPr>
              <a:t>左连接、右连接</a:t>
            </a:r>
            <a:endParaRPr lang="zh-CN" altLang="en-US" sz="2800" dirty="0">
              <a:latin typeface="Arial" pitchFamily="34" charset="0"/>
            </a:endParaRPr>
          </a:p>
        </p:txBody>
      </p:sp>
      <p:sp>
        <p:nvSpPr>
          <p:cNvPr id="8" name="Text Box 124"/>
          <p:cNvSpPr txBox="1">
            <a:spLocks noChangeArrowheads="1"/>
          </p:cNvSpPr>
          <p:nvPr/>
        </p:nvSpPr>
        <p:spPr bwMode="auto">
          <a:xfrm>
            <a:off x="3362684" y="1052031"/>
            <a:ext cx="48923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zh-CN" altLang="en-US" sz="2000" dirty="0" smtClean="0"/>
              <a:t>左</a:t>
            </a:r>
            <a:endParaRPr lang="en-US" altLang="zh-CN" sz="2000" dirty="0" smtClean="0"/>
          </a:p>
          <a:p>
            <a:pPr eaLnBrk="1" hangingPunct="1">
              <a:spcBef>
                <a:spcPts val="0"/>
              </a:spcBef>
            </a:pPr>
            <a:r>
              <a:rPr lang="zh-CN" altLang="en-US" sz="2000" dirty="0" smtClean="0"/>
              <a:t>连</a:t>
            </a:r>
            <a:endParaRPr lang="en-US" altLang="zh-CN" sz="2000" dirty="0" smtClean="0"/>
          </a:p>
          <a:p>
            <a:pPr eaLnBrk="1" hangingPunct="1">
              <a:spcBef>
                <a:spcPts val="0"/>
              </a:spcBef>
            </a:pPr>
            <a:r>
              <a:rPr lang="zh-CN" altLang="en-US" sz="2000" dirty="0" smtClean="0"/>
              <a:t>接</a:t>
            </a:r>
            <a:endParaRPr lang="zh-CN" altLang="en-US" sz="2000" dirty="0"/>
          </a:p>
        </p:txBody>
      </p:sp>
      <p:graphicFrame>
        <p:nvGraphicFramePr>
          <p:cNvPr id="9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205101"/>
              </p:ext>
            </p:extLst>
          </p:nvPr>
        </p:nvGraphicFramePr>
        <p:xfrm>
          <a:off x="3923928" y="987574"/>
          <a:ext cx="3243208" cy="1944216"/>
        </p:xfrm>
        <a:graphic>
          <a:graphicData uri="http://schemas.openxmlformats.org/drawingml/2006/table">
            <a:tbl>
              <a:tblPr/>
              <a:tblGrid>
                <a:gridCol w="811503"/>
                <a:gridCol w="810101"/>
                <a:gridCol w="810101"/>
                <a:gridCol w="811503"/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</a:tr>
            </a:tbl>
          </a:graphicData>
        </a:graphic>
      </p:graphicFrame>
      <p:sp>
        <p:nvSpPr>
          <p:cNvPr id="10" name="Text Box 124"/>
          <p:cNvSpPr txBox="1">
            <a:spLocks noChangeArrowheads="1"/>
          </p:cNvSpPr>
          <p:nvPr/>
        </p:nvSpPr>
        <p:spPr bwMode="auto">
          <a:xfrm>
            <a:off x="3275856" y="3246074"/>
            <a:ext cx="57606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zh-CN" altLang="en-US" sz="2000" dirty="0" smtClean="0"/>
              <a:t>右</a:t>
            </a:r>
            <a:endParaRPr lang="en-US" altLang="zh-CN" sz="2000" dirty="0" smtClean="0"/>
          </a:p>
          <a:p>
            <a:pPr eaLnBrk="1" hangingPunct="1">
              <a:spcBef>
                <a:spcPts val="0"/>
              </a:spcBef>
            </a:pPr>
            <a:r>
              <a:rPr lang="zh-CN" altLang="en-US" sz="2000" dirty="0" smtClean="0"/>
              <a:t>连</a:t>
            </a:r>
            <a:endParaRPr lang="en-US" altLang="zh-CN" sz="2000" dirty="0" smtClean="0"/>
          </a:p>
          <a:p>
            <a:pPr eaLnBrk="1" hangingPunct="1">
              <a:spcBef>
                <a:spcPts val="0"/>
              </a:spcBef>
            </a:pPr>
            <a:r>
              <a:rPr lang="zh-CN" altLang="en-US" sz="2000" dirty="0" smtClean="0"/>
              <a:t>接</a:t>
            </a:r>
            <a:endParaRPr lang="zh-CN" altLang="en-US" sz="2000" dirty="0"/>
          </a:p>
        </p:txBody>
      </p:sp>
      <p:graphicFrame>
        <p:nvGraphicFramePr>
          <p:cNvPr id="11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458060"/>
              </p:ext>
            </p:extLst>
          </p:nvPr>
        </p:nvGraphicFramePr>
        <p:xfrm>
          <a:off x="3923928" y="3217510"/>
          <a:ext cx="3168351" cy="1874520"/>
        </p:xfrm>
        <a:graphic>
          <a:graphicData uri="http://schemas.openxmlformats.org/drawingml/2006/table">
            <a:tbl>
              <a:tblPr/>
              <a:tblGrid>
                <a:gridCol w="792772"/>
                <a:gridCol w="791403"/>
                <a:gridCol w="791403"/>
                <a:gridCol w="792773"/>
              </a:tblGrid>
              <a:tr h="300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</a:tr>
              <a:tr h="300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</a:tr>
              <a:tr h="300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</a:tr>
              <a:tr h="300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</a:tr>
              <a:tr h="300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</a:tr>
              <a:tr h="300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BB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995041"/>
              </p:ext>
            </p:extLst>
          </p:nvPr>
        </p:nvGraphicFramePr>
        <p:xfrm>
          <a:off x="611560" y="915566"/>
          <a:ext cx="2447925" cy="1866900"/>
        </p:xfrm>
        <a:graphic>
          <a:graphicData uri="http://schemas.openxmlformats.org/drawingml/2006/table">
            <a:tbl>
              <a:tblPr/>
              <a:tblGrid>
                <a:gridCol w="817562"/>
                <a:gridCol w="815975"/>
                <a:gridCol w="814388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688445"/>
              </p:ext>
            </p:extLst>
          </p:nvPr>
        </p:nvGraphicFramePr>
        <p:xfrm>
          <a:off x="611560" y="2931790"/>
          <a:ext cx="1440160" cy="2057400"/>
        </p:xfrm>
        <a:graphic>
          <a:graphicData uri="http://schemas.openxmlformats.org/drawingml/2006/table">
            <a:tbl>
              <a:tblPr/>
              <a:tblGrid>
                <a:gridCol w="720080"/>
                <a:gridCol w="720080"/>
              </a:tblGrid>
              <a:tr h="3274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2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2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2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2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2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b5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 Box 51"/>
          <p:cNvSpPr txBox="1">
            <a:spLocks noChangeArrowheads="1"/>
          </p:cNvSpPr>
          <p:nvPr/>
        </p:nvSpPr>
        <p:spPr bwMode="auto">
          <a:xfrm>
            <a:off x="214282" y="927641"/>
            <a:ext cx="3603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R</a:t>
            </a:r>
          </a:p>
        </p:txBody>
      </p:sp>
      <p:sp>
        <p:nvSpPr>
          <p:cNvPr id="15" name="Text Box 52"/>
          <p:cNvSpPr txBox="1">
            <a:spLocks noChangeArrowheads="1"/>
          </p:cNvSpPr>
          <p:nvPr/>
        </p:nvSpPr>
        <p:spPr bwMode="auto">
          <a:xfrm>
            <a:off x="142845" y="3003798"/>
            <a:ext cx="50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80312" y="1581636"/>
            <a:ext cx="17281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 smtClean="0">
                <a:latin typeface="+mj-ea"/>
                <a:ea typeface="+mj-ea"/>
              </a:rPr>
              <a:t>思考：</a:t>
            </a:r>
            <a:endParaRPr lang="en-US" altLang="zh-CN" sz="2400" dirty="0" smtClean="0"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外连接可以表达什么样的查询需求？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34926" y="915566"/>
            <a:ext cx="6121250" cy="3672408"/>
          </a:xfrm>
        </p:spPr>
        <p:txBody>
          <a:bodyPr>
            <a:normAutofit/>
          </a:bodyPr>
          <a:lstStyle/>
          <a:p>
            <a:pPr eaLnBrk="1" hangingPunct="1">
              <a:spcBef>
                <a:spcPts val="1200"/>
              </a:spcBef>
              <a:buFont typeface="Wingdings" pitchFamily="2" charset="2"/>
              <a:buChar char="u"/>
            </a:pPr>
            <a:r>
              <a:rPr lang="zh-CN" altLang="en-US" sz="2200" dirty="0" smtClean="0">
                <a:latin typeface="+mj-ea"/>
                <a:ea typeface="+mj-ea"/>
                <a:sym typeface="Symbol" pitchFamily="18" charset="2"/>
              </a:rPr>
              <a:t>象集Z：</a:t>
            </a:r>
          </a:p>
          <a:p>
            <a:pPr marL="285750" indent="-285750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1800" dirty="0" smtClean="0">
                <a:latin typeface="+mj-ea"/>
                <a:ea typeface="+mj-ea"/>
                <a:sym typeface="Symbol" pitchFamily="18" charset="2"/>
              </a:rPr>
              <a:t>给定一个关系R(X, Z)，X 和Z为</a:t>
            </a:r>
            <a:r>
              <a:rPr lang="zh-CN" altLang="en-US" sz="1800" dirty="0" smtClean="0">
                <a:solidFill>
                  <a:srgbClr val="FF0000"/>
                </a:solidFill>
                <a:latin typeface="+mj-ea"/>
                <a:ea typeface="+mj-ea"/>
                <a:sym typeface="Symbol" pitchFamily="18" charset="2"/>
              </a:rPr>
              <a:t>属性组，</a:t>
            </a:r>
            <a:r>
              <a:rPr lang="zh-CN" altLang="en-US" sz="1800" dirty="0" smtClean="0">
                <a:latin typeface="+mj-ea"/>
                <a:ea typeface="+mj-ea"/>
                <a:sym typeface="Symbol" pitchFamily="18" charset="2"/>
              </a:rPr>
              <a:t>当t[ X ]= </a:t>
            </a:r>
            <a:r>
              <a:rPr lang="zh-CN" altLang="en-US" sz="1800" b="1" i="1" dirty="0" smtClean="0">
                <a:latin typeface="+mj-ea"/>
                <a:ea typeface="+mj-ea"/>
              </a:rPr>
              <a:t>x</a:t>
            </a:r>
            <a:r>
              <a:rPr lang="zh-CN" altLang="en-US" sz="1800" dirty="0" smtClean="0">
                <a:latin typeface="+mj-ea"/>
                <a:ea typeface="+mj-ea"/>
                <a:sym typeface="Symbol" pitchFamily="18" charset="2"/>
              </a:rPr>
              <a:t> 时 </a:t>
            </a:r>
            <a:r>
              <a:rPr lang="zh-CN" altLang="en-US" sz="1800" b="1" i="1" dirty="0" smtClean="0">
                <a:latin typeface="+mj-ea"/>
                <a:ea typeface="+mj-ea"/>
              </a:rPr>
              <a:t>x </a:t>
            </a:r>
            <a:r>
              <a:rPr lang="zh-CN" altLang="en-US" sz="1800" dirty="0" smtClean="0">
                <a:latin typeface="+mj-ea"/>
                <a:ea typeface="+mj-ea"/>
                <a:sym typeface="Symbol" pitchFamily="18" charset="2"/>
              </a:rPr>
              <a:t> 在R中的象集(Images Set)为：</a:t>
            </a: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1800" b="1" dirty="0" smtClean="0">
                <a:latin typeface="+mj-ea"/>
                <a:ea typeface="+mj-ea"/>
              </a:rPr>
              <a:t>        </a:t>
            </a:r>
            <a:r>
              <a:rPr lang="zh-CN" altLang="en-US" sz="1800" b="0" i="1" dirty="0" smtClean="0">
                <a:latin typeface="+mj-ea"/>
                <a:ea typeface="+mj-ea"/>
              </a:rPr>
              <a:t>Z x </a:t>
            </a:r>
            <a:r>
              <a:rPr lang="zh-CN" altLang="en-US" sz="1800" b="0" dirty="0" smtClean="0">
                <a:latin typeface="+mj-ea"/>
                <a:ea typeface="+mj-ea"/>
              </a:rPr>
              <a:t>={ </a:t>
            </a:r>
            <a:r>
              <a:rPr lang="zh-CN" altLang="en-US" sz="1800" b="0" i="1" dirty="0" smtClean="0">
                <a:latin typeface="+mj-ea"/>
                <a:ea typeface="+mj-ea"/>
              </a:rPr>
              <a:t>t </a:t>
            </a:r>
            <a:r>
              <a:rPr lang="zh-CN" altLang="en-US" sz="1800" b="0" dirty="0" smtClean="0">
                <a:latin typeface="+mj-ea"/>
                <a:ea typeface="+mj-ea"/>
              </a:rPr>
              <a:t>[</a:t>
            </a:r>
            <a:r>
              <a:rPr lang="zh-CN" altLang="en-US" sz="1800" b="0" i="1" dirty="0" smtClean="0">
                <a:latin typeface="+mj-ea"/>
                <a:ea typeface="+mj-ea"/>
              </a:rPr>
              <a:t>Z </a:t>
            </a:r>
            <a:r>
              <a:rPr lang="zh-CN" altLang="en-US" sz="1800" b="0" dirty="0" smtClean="0">
                <a:latin typeface="+mj-ea"/>
                <a:ea typeface="+mj-ea"/>
              </a:rPr>
              <a:t>]| </a:t>
            </a:r>
            <a:r>
              <a:rPr lang="zh-CN" altLang="en-US" sz="1800" b="0" i="1" dirty="0" smtClean="0">
                <a:latin typeface="+mj-ea"/>
                <a:ea typeface="+mj-ea"/>
              </a:rPr>
              <a:t>t </a:t>
            </a:r>
            <a:r>
              <a:rPr lang="zh-CN" altLang="en-US" sz="1800" b="0" dirty="0" smtClean="0">
                <a:latin typeface="+mj-ea"/>
                <a:ea typeface="+mj-ea"/>
                <a:sym typeface="Symbol" pitchFamily="18" charset="2"/>
              </a:rPr>
              <a:t></a:t>
            </a:r>
            <a:r>
              <a:rPr lang="zh-CN" altLang="en-US" sz="1800" b="0" i="1" dirty="0" smtClean="0">
                <a:latin typeface="+mj-ea"/>
                <a:ea typeface="+mj-ea"/>
              </a:rPr>
              <a:t>R</a:t>
            </a:r>
            <a:r>
              <a:rPr lang="zh-CN" altLang="en-US" sz="1800" b="0" dirty="0" smtClean="0">
                <a:latin typeface="+mj-ea"/>
                <a:ea typeface="+mj-ea"/>
              </a:rPr>
              <a:t> ∧ </a:t>
            </a:r>
            <a:r>
              <a:rPr lang="zh-CN" altLang="en-US" sz="1800" b="0" i="1" dirty="0" smtClean="0">
                <a:latin typeface="+mj-ea"/>
                <a:ea typeface="+mj-ea"/>
              </a:rPr>
              <a:t>t </a:t>
            </a:r>
            <a:r>
              <a:rPr lang="zh-CN" altLang="en-US" sz="1800" b="0" dirty="0" smtClean="0">
                <a:latin typeface="+mj-ea"/>
                <a:ea typeface="+mj-ea"/>
              </a:rPr>
              <a:t>[ </a:t>
            </a:r>
            <a:r>
              <a:rPr lang="zh-CN" altLang="en-US" sz="1800" b="0" i="1" dirty="0" smtClean="0">
                <a:latin typeface="+mj-ea"/>
                <a:ea typeface="+mj-ea"/>
              </a:rPr>
              <a:t>X </a:t>
            </a:r>
            <a:r>
              <a:rPr lang="zh-CN" altLang="en-US" sz="1800" b="0" dirty="0" smtClean="0">
                <a:latin typeface="+mj-ea"/>
                <a:ea typeface="+mj-ea"/>
              </a:rPr>
              <a:t>] = </a:t>
            </a:r>
            <a:r>
              <a:rPr lang="zh-CN" altLang="en-US" sz="1800" b="0" i="1" dirty="0" smtClean="0">
                <a:latin typeface="+mj-ea"/>
                <a:ea typeface="+mj-ea"/>
              </a:rPr>
              <a:t>x </a:t>
            </a:r>
            <a:r>
              <a:rPr lang="zh-CN" altLang="en-US" sz="1800" b="0" dirty="0" smtClean="0">
                <a:latin typeface="+mj-ea"/>
                <a:ea typeface="+mj-ea"/>
              </a:rPr>
              <a:t>}</a:t>
            </a:r>
          </a:p>
          <a:p>
            <a:pPr marL="285750" indent="-285750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1800" dirty="0" smtClean="0">
                <a:latin typeface="+mj-ea"/>
                <a:ea typeface="+mj-ea"/>
                <a:sym typeface="Symbol" pitchFamily="18" charset="2"/>
              </a:rPr>
              <a:t>象集 Z</a:t>
            </a:r>
            <a:r>
              <a:rPr lang="zh-CN" altLang="en-US" sz="1800" b="1" i="1" dirty="0" smtClean="0">
                <a:latin typeface="+mj-ea"/>
                <a:ea typeface="+mj-ea"/>
              </a:rPr>
              <a:t>x </a:t>
            </a:r>
            <a:r>
              <a:rPr lang="zh-CN" altLang="en-US" sz="1800" dirty="0" smtClean="0">
                <a:latin typeface="+mj-ea"/>
                <a:ea typeface="+mj-ea"/>
                <a:sym typeface="Symbol" pitchFamily="18" charset="2"/>
              </a:rPr>
              <a:t>表示R中属性组X上值为 </a:t>
            </a:r>
            <a:r>
              <a:rPr lang="zh-CN" altLang="en-US" sz="1800" i="1" dirty="0" smtClean="0">
                <a:latin typeface="+mj-ea"/>
                <a:ea typeface="+mj-ea"/>
                <a:sym typeface="Symbol" pitchFamily="18" charset="2"/>
              </a:rPr>
              <a:t>x </a:t>
            </a:r>
            <a:r>
              <a:rPr lang="zh-CN" altLang="en-US" sz="1800" dirty="0" smtClean="0">
                <a:latin typeface="+mj-ea"/>
                <a:ea typeface="+mj-ea"/>
                <a:sym typeface="Symbol" pitchFamily="18" charset="2"/>
              </a:rPr>
              <a:t>的诸元组在Z上分量的集合。</a:t>
            </a:r>
          </a:p>
          <a:p>
            <a:pPr marL="285750" indent="-285750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1800" b="1" i="1" dirty="0" smtClean="0">
                <a:latin typeface="+mj-ea"/>
                <a:ea typeface="+mj-ea"/>
              </a:rPr>
              <a:t>Z</a:t>
            </a:r>
            <a:r>
              <a:rPr lang="zh-CN" altLang="en-US" sz="1800" b="1" i="1" baseline="-30000" dirty="0" smtClean="0">
                <a:latin typeface="+mj-ea"/>
                <a:ea typeface="+mj-ea"/>
              </a:rPr>
              <a:t>x</a:t>
            </a:r>
            <a:r>
              <a:rPr lang="zh-CN" altLang="en-US" sz="1800" b="1" baseline="-30000" dirty="0" smtClean="0">
                <a:latin typeface="+mj-ea"/>
                <a:ea typeface="+mj-ea"/>
              </a:rPr>
              <a:t>=a1</a:t>
            </a:r>
            <a:r>
              <a:rPr lang="zh-CN" altLang="en-US" sz="1800" b="1" dirty="0" smtClean="0">
                <a:latin typeface="+mj-ea"/>
                <a:ea typeface="+mj-ea"/>
                <a:sym typeface="Symbol" pitchFamily="18" charset="2"/>
              </a:rPr>
              <a:t>=？</a:t>
            </a:r>
          </a:p>
          <a:p>
            <a:pPr marL="285750" indent="-285750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1800" b="1" i="1" dirty="0" smtClean="0">
                <a:latin typeface="+mj-ea"/>
                <a:ea typeface="+mj-ea"/>
              </a:rPr>
              <a:t>Z</a:t>
            </a:r>
            <a:r>
              <a:rPr lang="zh-CN" altLang="en-US" sz="1800" b="1" i="1" baseline="-30000" dirty="0" smtClean="0">
                <a:latin typeface="+mj-ea"/>
                <a:ea typeface="+mj-ea"/>
              </a:rPr>
              <a:t>x</a:t>
            </a:r>
            <a:r>
              <a:rPr lang="zh-CN" altLang="en-US" sz="1800" b="1" baseline="-30000" dirty="0" smtClean="0">
                <a:latin typeface="+mj-ea"/>
                <a:ea typeface="+mj-ea"/>
              </a:rPr>
              <a:t>=a2</a:t>
            </a:r>
            <a:r>
              <a:rPr lang="zh-CN" altLang="en-US" sz="1800" b="1" dirty="0" smtClean="0">
                <a:latin typeface="+mj-ea"/>
                <a:ea typeface="+mj-ea"/>
                <a:sym typeface="Symbol" pitchFamily="18" charset="2"/>
              </a:rPr>
              <a:t>=？ </a:t>
            </a:r>
          </a:p>
        </p:txBody>
      </p:sp>
      <p:graphicFrame>
        <p:nvGraphicFramePr>
          <p:cNvPr id="8806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21127"/>
              </p:ext>
            </p:extLst>
          </p:nvPr>
        </p:nvGraphicFramePr>
        <p:xfrm>
          <a:off x="6228184" y="1343026"/>
          <a:ext cx="2097087" cy="2522938"/>
        </p:xfrm>
        <a:graphic>
          <a:graphicData uri="http://schemas.openxmlformats.org/drawingml/2006/table">
            <a:tbl>
              <a:tblPr/>
              <a:tblGrid>
                <a:gridCol w="1049337"/>
                <a:gridCol w="1047750"/>
              </a:tblGrid>
              <a:tr h="501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Z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a1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b1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a1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b2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a2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b1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a3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d1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655" name="Rectangle 23"/>
          <p:cNvSpPr>
            <a:spLocks noChangeArrowheads="1"/>
          </p:cNvSpPr>
          <p:nvPr/>
        </p:nvSpPr>
        <p:spPr bwMode="auto">
          <a:xfrm>
            <a:off x="34926" y="141684"/>
            <a:ext cx="4824413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zh-CN" altLang="en-US" sz="3200">
                <a:latin typeface="Arial" pitchFamily="34" charset="0"/>
                <a:ea typeface="黑体" pitchFamily="2" charset="-122"/>
              </a:rPr>
              <a:t>专门的关系运算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&gt;&gt;</a:t>
            </a:r>
            <a:r>
              <a:rPr lang="zh-CN" altLang="en-US" sz="3600">
                <a:latin typeface="Arial" pitchFamily="34" charset="0"/>
              </a:rPr>
              <a:t> 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734" y="4630365"/>
            <a:ext cx="6728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00B0F0"/>
                </a:solidFill>
                <a:latin typeface="幼圆" pitchFamily="49" charset="-122"/>
                <a:ea typeface="幼圆" pitchFamily="49" charset="-122"/>
              </a:rPr>
              <a:t>问题：象集运算可以表达哪一类查询请求？</a:t>
            </a:r>
            <a:endParaRPr lang="zh-CN" altLang="en-US" sz="2400" dirty="0">
              <a:solidFill>
                <a:srgbClr val="00B0F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autoUpdateAnimBg="0"/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1043608" y="843558"/>
            <a:ext cx="8100392" cy="295232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n"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  <a:sym typeface="Symbol" pitchFamily="18" charset="2"/>
              </a:rPr>
              <a:t>给定关系R(X，Y)和S(Y，Z)，其中X，Y，Z为属性组。R中的Y与S中的Y可以有不同的属性名，但必须出自相同的域集</a:t>
            </a:r>
          </a:p>
          <a:p>
            <a:pPr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  <a:sym typeface="Symbol" pitchFamily="18" charset="2"/>
              </a:rPr>
              <a:t>R与S的除运算得到一个新的关系P(X)，P是R中满足下列条件的元组在X属性列上的投影：元组在X上分量值x的象集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Y</a:t>
            </a:r>
            <a:r>
              <a:rPr lang="zh-CN" altLang="en-US" sz="2000" baseline="-30000" dirty="0" smtClean="0">
                <a:latin typeface="幼圆" pitchFamily="49" charset="-122"/>
                <a:ea typeface="幼圆" pitchFamily="49" charset="-122"/>
              </a:rPr>
              <a:t>x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  <a:sym typeface="Symbol" pitchFamily="18" charset="2"/>
              </a:rPr>
              <a:t>包含S在Y上投影的集合</a:t>
            </a:r>
          </a:p>
          <a:p>
            <a:pPr lvl="1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1800" b="1" dirty="0" smtClean="0">
                <a:latin typeface="黑体" pitchFamily="2" charset="-122"/>
                <a:ea typeface="楷体_GB2312" pitchFamily="49" charset="-122"/>
              </a:rPr>
              <a:t> 	</a:t>
            </a:r>
            <a:r>
              <a:rPr lang="zh-CN" altLang="en-US" sz="18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1800" b="1" i="1" dirty="0" smtClean="0">
                <a:latin typeface="宋体" pitchFamily="2" charset="-122"/>
                <a:ea typeface="宋体" pitchFamily="2" charset="-122"/>
              </a:rPr>
              <a:t>R </a:t>
            </a:r>
            <a:r>
              <a:rPr lang="zh-CN" altLang="en-US" sz="1800" b="1" dirty="0" smtClean="0">
                <a:latin typeface="宋体" pitchFamily="2" charset="-122"/>
                <a:ea typeface="宋体" pitchFamily="2" charset="-122"/>
              </a:rPr>
              <a:t>÷</a:t>
            </a:r>
            <a:r>
              <a:rPr lang="zh-CN" altLang="en-US" sz="1800" b="1" i="1" dirty="0" smtClean="0">
                <a:latin typeface="宋体" pitchFamily="2" charset="-122"/>
                <a:ea typeface="宋体" pitchFamily="2" charset="-122"/>
              </a:rPr>
              <a:t>S</a:t>
            </a:r>
            <a:r>
              <a:rPr lang="zh-CN" altLang="en-US" sz="1800" b="1" dirty="0" smtClean="0">
                <a:latin typeface="宋体" pitchFamily="2" charset="-122"/>
                <a:ea typeface="宋体" pitchFamily="2" charset="-122"/>
              </a:rPr>
              <a:t> = {</a:t>
            </a:r>
            <a:r>
              <a:rPr lang="zh-CN" altLang="en-US" sz="1800" b="1" i="1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zh-CN" altLang="en-US" sz="1800" b="1" baseline="-30000" dirty="0" smtClean="0">
                <a:latin typeface="宋体" pitchFamily="2" charset="-122"/>
                <a:ea typeface="宋体" pitchFamily="2" charset="-122"/>
              </a:rPr>
              <a:t>r </a:t>
            </a:r>
            <a:r>
              <a:rPr lang="zh-CN" altLang="en-US" sz="1800" b="1" dirty="0" smtClean="0">
                <a:latin typeface="宋体" pitchFamily="2" charset="-122"/>
                <a:ea typeface="宋体" pitchFamily="2" charset="-122"/>
              </a:rPr>
              <a:t>[</a:t>
            </a:r>
            <a:r>
              <a:rPr lang="zh-CN" altLang="en-US" sz="1800" b="1" i="1" dirty="0" smtClean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1800" b="1" dirty="0" smtClean="0">
                <a:latin typeface="宋体" pitchFamily="2" charset="-122"/>
                <a:ea typeface="宋体" pitchFamily="2" charset="-122"/>
              </a:rPr>
              <a:t>] | </a:t>
            </a:r>
            <a:r>
              <a:rPr lang="zh-CN" altLang="en-US" sz="1800" b="1" i="1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zh-CN" altLang="en-US" sz="1800" b="1" baseline="-30000" dirty="0" smtClean="0">
                <a:latin typeface="宋体" pitchFamily="2" charset="-122"/>
                <a:ea typeface="宋体" pitchFamily="2" charset="-122"/>
              </a:rPr>
              <a:t>r </a:t>
            </a:r>
            <a:r>
              <a:rPr lang="zh-CN" altLang="en-US" sz="18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</a:t>
            </a:r>
            <a:r>
              <a:rPr lang="zh-CN" altLang="en-US" sz="18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1800" b="1" i="1" dirty="0" smtClean="0">
                <a:latin typeface="宋体" pitchFamily="2" charset="-122"/>
                <a:ea typeface="宋体" pitchFamily="2" charset="-122"/>
              </a:rPr>
              <a:t>R </a:t>
            </a:r>
            <a:r>
              <a:rPr lang="zh-CN" altLang="en-US" sz="1800" b="1" dirty="0" smtClean="0">
                <a:latin typeface="宋体" pitchFamily="2" charset="-122"/>
                <a:ea typeface="宋体" pitchFamily="2" charset="-122"/>
              </a:rPr>
              <a:t>∧π</a:t>
            </a:r>
            <a:r>
              <a:rPr lang="zh-CN" altLang="en-US" sz="1800" b="1" baseline="-30000" dirty="0" smtClean="0">
                <a:latin typeface="宋体" pitchFamily="2" charset="-122"/>
                <a:ea typeface="宋体" pitchFamily="2" charset="-122"/>
              </a:rPr>
              <a:t>Y</a:t>
            </a:r>
            <a:r>
              <a:rPr lang="zh-CN" altLang="en-US" sz="1800" b="1" dirty="0" smtClean="0">
                <a:latin typeface="宋体" pitchFamily="2" charset="-122"/>
                <a:ea typeface="宋体" pitchFamily="2" charset="-122"/>
              </a:rPr>
              <a:t> (</a:t>
            </a:r>
            <a:r>
              <a:rPr lang="zh-CN" altLang="en-US" sz="1800" b="1" i="1" dirty="0" smtClean="0">
                <a:latin typeface="宋体" pitchFamily="2" charset="-122"/>
                <a:ea typeface="宋体" pitchFamily="2" charset="-122"/>
              </a:rPr>
              <a:t>S </a:t>
            </a:r>
            <a:r>
              <a:rPr lang="zh-CN" altLang="en-US" sz="1800" b="1" dirty="0" smtClean="0">
                <a:latin typeface="宋体" pitchFamily="2" charset="-122"/>
                <a:ea typeface="宋体" pitchFamily="2" charset="-122"/>
              </a:rPr>
              <a:t>) </a:t>
            </a:r>
            <a:r>
              <a:rPr lang="zh-CN" altLang="en-US" sz="18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</a:t>
            </a:r>
            <a:r>
              <a:rPr lang="zh-CN" altLang="en-US" sz="18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1800" b="1" i="1" dirty="0" smtClean="0">
                <a:latin typeface="宋体" pitchFamily="2" charset="-122"/>
                <a:ea typeface="宋体" pitchFamily="2" charset="-122"/>
              </a:rPr>
              <a:t>Y</a:t>
            </a:r>
            <a:r>
              <a:rPr lang="zh-CN" altLang="en-US" sz="1800" b="1" i="1" baseline="-30000" dirty="0" smtClean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1800" b="1" dirty="0" smtClean="0">
                <a:latin typeface="宋体" pitchFamily="2" charset="-122"/>
                <a:ea typeface="宋体" pitchFamily="2" charset="-122"/>
              </a:rPr>
              <a:t> }</a:t>
            </a:r>
          </a:p>
          <a:p>
            <a:pPr lvl="1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1800" i="1" dirty="0" smtClean="0">
                <a:latin typeface="黑体" pitchFamily="2" charset="-122"/>
                <a:ea typeface="楷体_GB2312" pitchFamily="49" charset="-122"/>
              </a:rPr>
              <a:t>	    </a:t>
            </a:r>
            <a:r>
              <a:rPr lang="zh-CN" altLang="en-US" sz="1800" b="1" i="1" dirty="0" smtClean="0">
                <a:latin typeface="黑体" pitchFamily="2" charset="-122"/>
                <a:ea typeface="楷体_GB2312" pitchFamily="49" charset="-122"/>
              </a:rPr>
              <a:t>Y</a:t>
            </a:r>
            <a:r>
              <a:rPr lang="zh-CN" altLang="en-US" sz="1800" b="1" i="1" baseline="-30000" dirty="0" smtClean="0">
                <a:latin typeface="黑体" pitchFamily="2" charset="-122"/>
                <a:ea typeface="楷体_GB2312" pitchFamily="49" charset="-122"/>
              </a:rPr>
              <a:t>x</a:t>
            </a:r>
            <a:r>
              <a:rPr lang="zh-CN" altLang="en-US" sz="1800" b="1" dirty="0" smtClean="0">
                <a:latin typeface="黑体" pitchFamily="2" charset="-122"/>
                <a:ea typeface="楷体_GB2312" pitchFamily="49" charset="-122"/>
              </a:rPr>
              <a:t>：</a:t>
            </a:r>
            <a:r>
              <a:rPr lang="zh-CN" altLang="en-US" sz="1800" b="1" i="1" dirty="0" smtClean="0">
                <a:latin typeface="黑体" pitchFamily="2" charset="-122"/>
                <a:ea typeface="楷体_GB2312" pitchFamily="49" charset="-122"/>
              </a:rPr>
              <a:t>x</a:t>
            </a:r>
            <a:r>
              <a:rPr lang="en-US" altLang="zh-CN" sz="1800" b="1" i="1" dirty="0" smtClean="0">
                <a:latin typeface="黑体" pitchFamily="2" charset="-122"/>
                <a:ea typeface="楷体_GB2312" pitchFamily="49" charset="-122"/>
              </a:rPr>
              <a:t> </a:t>
            </a:r>
            <a:r>
              <a:rPr lang="zh-CN" altLang="en-US" sz="1800" b="1" dirty="0" smtClean="0">
                <a:latin typeface="黑体" pitchFamily="2" charset="-122"/>
                <a:ea typeface="楷体_GB2312" pitchFamily="49" charset="-122"/>
              </a:rPr>
              <a:t>在</a:t>
            </a:r>
            <a:r>
              <a:rPr lang="en-US" sz="1800" b="1" dirty="0" smtClean="0">
                <a:latin typeface="黑体" pitchFamily="2" charset="-122"/>
                <a:ea typeface="楷体_GB2312" pitchFamily="49" charset="-122"/>
              </a:rPr>
              <a:t> </a:t>
            </a:r>
            <a:r>
              <a:rPr lang="zh-CN" altLang="en-US" sz="1800" b="1" i="1" dirty="0" smtClean="0">
                <a:latin typeface="黑体" pitchFamily="2" charset="-122"/>
                <a:ea typeface="楷体_GB2312" pitchFamily="49" charset="-122"/>
              </a:rPr>
              <a:t>R</a:t>
            </a:r>
            <a:r>
              <a:rPr lang="en-US" altLang="zh-CN" sz="1800" b="1" i="1" dirty="0" smtClean="0">
                <a:latin typeface="黑体" pitchFamily="2" charset="-122"/>
                <a:ea typeface="楷体_GB2312" pitchFamily="49" charset="-122"/>
              </a:rPr>
              <a:t> </a:t>
            </a:r>
            <a:r>
              <a:rPr lang="zh-CN" altLang="en-US" sz="1800" b="1" dirty="0" smtClean="0">
                <a:latin typeface="黑体" pitchFamily="2" charset="-122"/>
                <a:ea typeface="楷体_GB2312" pitchFamily="49" charset="-122"/>
              </a:rPr>
              <a:t>中的象集，</a:t>
            </a:r>
            <a:r>
              <a:rPr lang="zh-CN" altLang="en-US" sz="1800" b="1" i="1" dirty="0" smtClean="0">
                <a:latin typeface="黑体" pitchFamily="2" charset="-122"/>
                <a:ea typeface="楷体_GB2312" pitchFamily="49" charset="-122"/>
              </a:rPr>
              <a:t>x</a:t>
            </a:r>
            <a:r>
              <a:rPr lang="zh-CN" altLang="en-US" sz="1800" b="1" dirty="0" smtClean="0">
                <a:latin typeface="黑体" pitchFamily="2" charset="-122"/>
                <a:ea typeface="楷体_GB2312" pitchFamily="49" charset="-122"/>
              </a:rPr>
              <a:t> = </a:t>
            </a:r>
            <a:r>
              <a:rPr lang="zh-CN" altLang="en-US" sz="1800" b="1" i="1" dirty="0" smtClean="0">
                <a:latin typeface="黑体" pitchFamily="2" charset="-122"/>
                <a:ea typeface="楷体_GB2312" pitchFamily="49" charset="-122"/>
              </a:rPr>
              <a:t>t</a:t>
            </a:r>
            <a:r>
              <a:rPr lang="zh-CN" altLang="en-US" sz="1800" b="1" baseline="-30000" dirty="0" smtClean="0">
                <a:latin typeface="黑体" pitchFamily="2" charset="-122"/>
                <a:ea typeface="楷体_GB2312" pitchFamily="49" charset="-122"/>
              </a:rPr>
              <a:t>r</a:t>
            </a:r>
            <a:r>
              <a:rPr lang="zh-CN" altLang="en-US" sz="1800" b="1" dirty="0" smtClean="0">
                <a:latin typeface="黑体" pitchFamily="2" charset="-122"/>
                <a:ea typeface="楷体_GB2312" pitchFamily="49" charset="-122"/>
              </a:rPr>
              <a:t>[</a:t>
            </a:r>
            <a:r>
              <a:rPr lang="zh-CN" altLang="en-US" sz="1800" b="1" i="1" dirty="0" smtClean="0">
                <a:latin typeface="黑体" pitchFamily="2" charset="-122"/>
                <a:ea typeface="楷体_GB2312" pitchFamily="49" charset="-122"/>
              </a:rPr>
              <a:t>X</a:t>
            </a:r>
            <a:r>
              <a:rPr lang="zh-CN" altLang="en-US" sz="1800" b="1" dirty="0" smtClean="0">
                <a:latin typeface="黑体" pitchFamily="2" charset="-122"/>
                <a:ea typeface="楷体_GB2312" pitchFamily="49" charset="-122"/>
              </a:rPr>
              <a:t>]</a:t>
            </a:r>
            <a:endParaRPr lang="zh-CN" altLang="en-US" sz="2800" dirty="0" smtClean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2195736" y="3884229"/>
            <a:ext cx="3208218" cy="1279809"/>
            <a:chOff x="0" y="0"/>
            <a:chExt cx="2118" cy="1553"/>
          </a:xfrm>
        </p:grpSpPr>
        <p:grpSp>
          <p:nvGrpSpPr>
            <p:cNvPr id="70661" name="Group 4"/>
            <p:cNvGrpSpPr/>
            <p:nvPr/>
          </p:nvGrpSpPr>
          <p:grpSpPr bwMode="auto">
            <a:xfrm>
              <a:off x="336" y="96"/>
              <a:ext cx="912" cy="768"/>
              <a:chOff x="0" y="0"/>
              <a:chExt cx="912" cy="768"/>
            </a:xfrm>
          </p:grpSpPr>
          <p:sp>
            <p:nvSpPr>
              <p:cNvPr id="70676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pPr algn="l"/>
                <a:endParaRPr lang="zh-CN" altLang="en-US" b="0">
                  <a:latin typeface="Calibri" pitchFamily="34" charset="0"/>
                </a:endParaRPr>
              </a:p>
            </p:txBody>
          </p:sp>
          <p:sp>
            <p:nvSpPr>
              <p:cNvPr id="70677" name="Rectangle 7" descr="浅色下对角线"/>
              <p:cNvSpPr>
                <a:spLocks noChangeArrowheads="1"/>
              </p:cNvSpPr>
              <p:nvPr/>
            </p:nvSpPr>
            <p:spPr bwMode="auto">
              <a:xfrm>
                <a:off x="0" y="96"/>
                <a:ext cx="912" cy="96"/>
              </a:xfrm>
              <a:prstGeom prst="rect">
                <a:avLst/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pPr algn="l"/>
                <a:endParaRPr lang="zh-CN" altLang="en-US" b="0">
                  <a:latin typeface="Calibri" pitchFamily="34" charset="0"/>
                </a:endParaRPr>
              </a:p>
            </p:txBody>
          </p:sp>
          <p:sp>
            <p:nvSpPr>
              <p:cNvPr id="70678" name="Rectangle 8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pPr algn="l"/>
                <a:endParaRPr lang="zh-CN" altLang="en-US" b="0">
                  <a:latin typeface="Calibri" pitchFamily="34" charset="0"/>
                </a:endParaRPr>
              </a:p>
            </p:txBody>
          </p:sp>
          <p:sp>
            <p:nvSpPr>
              <p:cNvPr id="70679" name="Rectangle 9"/>
              <p:cNvSpPr>
                <a:spLocks noChangeArrowheads="1"/>
              </p:cNvSpPr>
              <p:nvPr/>
            </p:nvSpPr>
            <p:spPr bwMode="auto">
              <a:xfrm>
                <a:off x="0" y="67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pPr algn="l"/>
                <a:endParaRPr lang="zh-CN" altLang="en-US" b="0">
                  <a:latin typeface="Calibri" pitchFamily="34" charset="0"/>
                </a:endParaRPr>
              </a:p>
            </p:txBody>
          </p:sp>
          <p:sp>
            <p:nvSpPr>
              <p:cNvPr id="70680" name="Rectangle 10"/>
              <p:cNvSpPr>
                <a:spLocks noChangeArrowheads="1"/>
              </p:cNvSpPr>
              <p:nvPr/>
            </p:nvSpPr>
            <p:spPr bwMode="auto">
              <a:xfrm>
                <a:off x="0" y="288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pPr algn="l"/>
                <a:endParaRPr lang="zh-CN" altLang="en-US" b="0">
                  <a:latin typeface="Calibri" pitchFamily="34" charset="0"/>
                </a:endParaRPr>
              </a:p>
            </p:txBody>
          </p:sp>
          <p:sp>
            <p:nvSpPr>
              <p:cNvPr id="70681" name="Rectangle 11" descr="浅色下对角线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912" cy="96"/>
              </a:xfrm>
              <a:prstGeom prst="rect">
                <a:avLst/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pPr algn="l"/>
                <a:endParaRPr lang="zh-CN" altLang="en-US" b="0">
                  <a:latin typeface="Calibri" pitchFamily="34" charset="0"/>
                </a:endParaRPr>
              </a:p>
            </p:txBody>
          </p:sp>
          <p:sp>
            <p:nvSpPr>
              <p:cNvPr id="70682" name="Rectangle 12"/>
              <p:cNvSpPr>
                <a:spLocks noChangeArrowheads="1"/>
              </p:cNvSpPr>
              <p:nvPr/>
            </p:nvSpPr>
            <p:spPr bwMode="auto">
              <a:xfrm>
                <a:off x="0" y="480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pPr algn="l"/>
                <a:endParaRPr lang="zh-CN" altLang="en-US" b="0">
                  <a:latin typeface="Calibri" pitchFamily="34" charset="0"/>
                </a:endParaRPr>
              </a:p>
            </p:txBody>
          </p:sp>
          <p:sp>
            <p:nvSpPr>
              <p:cNvPr id="70683" name="Rectangle 13" descr="浅色下对角线"/>
              <p:cNvSpPr>
                <a:spLocks noChangeArrowheads="1"/>
              </p:cNvSpPr>
              <p:nvPr/>
            </p:nvSpPr>
            <p:spPr bwMode="auto">
              <a:xfrm>
                <a:off x="0" y="576"/>
                <a:ext cx="912" cy="96"/>
              </a:xfrm>
              <a:prstGeom prst="rect">
                <a:avLst/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pPr algn="l"/>
                <a:endParaRPr lang="zh-CN" altLang="en-US" b="0">
                  <a:latin typeface="Calibri" pitchFamily="34" charset="0"/>
                </a:endParaRPr>
              </a:p>
            </p:txBody>
          </p:sp>
        </p:grpSp>
        <p:sp>
          <p:nvSpPr>
            <p:cNvPr id="70662" name="AutoShape 14"/>
            <p:cNvSpPr>
              <a:spLocks noChangeArrowheads="1"/>
            </p:cNvSpPr>
            <p:nvPr/>
          </p:nvSpPr>
          <p:spPr bwMode="auto">
            <a:xfrm rot="2235391">
              <a:off x="1234" y="582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en-US" b="0">
                <a:latin typeface="Calibri" pitchFamily="34" charset="0"/>
              </a:endParaRPr>
            </a:p>
          </p:txBody>
        </p:sp>
        <p:sp>
          <p:nvSpPr>
            <p:cNvPr id="70663" name="Rectangle 15"/>
            <p:cNvSpPr>
              <a:spLocks noChangeArrowheads="1"/>
            </p:cNvSpPr>
            <p:nvPr/>
          </p:nvSpPr>
          <p:spPr bwMode="auto">
            <a:xfrm>
              <a:off x="720" y="1104"/>
              <a:ext cx="52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en-US" b="0">
                <a:latin typeface="Calibri" pitchFamily="34" charset="0"/>
              </a:endParaRPr>
            </a:p>
          </p:txBody>
        </p:sp>
        <p:sp>
          <p:nvSpPr>
            <p:cNvPr id="70664" name="Rectangle 16"/>
            <p:cNvSpPr>
              <a:spLocks noChangeArrowheads="1"/>
            </p:cNvSpPr>
            <p:nvPr/>
          </p:nvSpPr>
          <p:spPr bwMode="auto">
            <a:xfrm>
              <a:off x="720" y="1296"/>
              <a:ext cx="52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en-US" b="0">
                <a:latin typeface="Calibri" pitchFamily="34" charset="0"/>
              </a:endParaRPr>
            </a:p>
          </p:txBody>
        </p:sp>
        <p:sp>
          <p:nvSpPr>
            <p:cNvPr id="70665" name="Rectangle 17"/>
            <p:cNvSpPr>
              <a:spLocks noChangeArrowheads="1"/>
            </p:cNvSpPr>
            <p:nvPr/>
          </p:nvSpPr>
          <p:spPr bwMode="auto">
            <a:xfrm>
              <a:off x="720" y="1200"/>
              <a:ext cx="52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en-US" b="0">
                <a:latin typeface="Calibri" pitchFamily="34" charset="0"/>
              </a:endParaRPr>
            </a:p>
          </p:txBody>
        </p:sp>
        <p:sp>
          <p:nvSpPr>
            <p:cNvPr id="70666" name="Rectangle 18"/>
            <p:cNvSpPr>
              <a:spLocks noChangeArrowheads="1"/>
            </p:cNvSpPr>
            <p:nvPr/>
          </p:nvSpPr>
          <p:spPr bwMode="auto">
            <a:xfrm>
              <a:off x="1200" y="768"/>
              <a:ext cx="57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zh-CN" altLang="en-US" sz="2000" b="0">
                  <a:latin typeface="Calibri" pitchFamily="34" charset="0"/>
                </a:rPr>
                <a:t>÷</a:t>
              </a:r>
            </a:p>
          </p:txBody>
        </p:sp>
        <p:sp>
          <p:nvSpPr>
            <p:cNvPr id="70667" name="AutoShape 19"/>
            <p:cNvSpPr>
              <a:spLocks noChangeArrowheads="1"/>
            </p:cNvSpPr>
            <p:nvPr/>
          </p:nvSpPr>
          <p:spPr bwMode="auto">
            <a:xfrm rot="20751818">
              <a:off x="1263" y="1148"/>
              <a:ext cx="384" cy="144"/>
            </a:xfrm>
            <a:prstGeom prst="rightArrow">
              <a:avLst>
                <a:gd name="adj1" fmla="val 50000"/>
                <a:gd name="adj2" fmla="val 6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en-US" b="0">
                <a:latin typeface="Calibri" pitchFamily="34" charset="0"/>
              </a:endParaRPr>
            </a:p>
          </p:txBody>
        </p:sp>
        <p:sp>
          <p:nvSpPr>
            <p:cNvPr id="70668" name="Rectangle 20" descr="浅色下对角线"/>
            <p:cNvSpPr>
              <a:spLocks noChangeArrowheads="1"/>
            </p:cNvSpPr>
            <p:nvPr/>
          </p:nvSpPr>
          <p:spPr bwMode="auto">
            <a:xfrm>
              <a:off x="1734" y="1008"/>
              <a:ext cx="384" cy="9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en-US" b="0">
                <a:latin typeface="Calibri" pitchFamily="34" charset="0"/>
              </a:endParaRPr>
            </a:p>
          </p:txBody>
        </p:sp>
        <p:sp>
          <p:nvSpPr>
            <p:cNvPr id="70669" name="Rectangle 21" descr="浅色下对角线"/>
            <p:cNvSpPr>
              <a:spLocks noChangeArrowheads="1"/>
            </p:cNvSpPr>
            <p:nvPr/>
          </p:nvSpPr>
          <p:spPr bwMode="auto">
            <a:xfrm>
              <a:off x="1734" y="912"/>
              <a:ext cx="384" cy="9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en-US" b="0">
                <a:latin typeface="Calibri" pitchFamily="34" charset="0"/>
              </a:endParaRPr>
            </a:p>
          </p:txBody>
        </p:sp>
        <p:sp>
          <p:nvSpPr>
            <p:cNvPr id="70670" name="Rectangle 22" descr="浅色下对角线"/>
            <p:cNvSpPr>
              <a:spLocks noChangeArrowheads="1"/>
            </p:cNvSpPr>
            <p:nvPr/>
          </p:nvSpPr>
          <p:spPr bwMode="auto">
            <a:xfrm>
              <a:off x="336" y="0"/>
              <a:ext cx="912" cy="9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en-US" b="0">
                <a:latin typeface="Calibri" pitchFamily="34" charset="0"/>
              </a:endParaRPr>
            </a:p>
          </p:txBody>
        </p:sp>
        <p:sp>
          <p:nvSpPr>
            <p:cNvPr id="70671" name="Text Box 23"/>
            <p:cNvSpPr txBox="1">
              <a:spLocks noChangeArrowheads="1"/>
            </p:cNvSpPr>
            <p:nvPr/>
          </p:nvSpPr>
          <p:spPr bwMode="auto">
            <a:xfrm>
              <a:off x="0" y="49"/>
              <a:ext cx="288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0">
                  <a:latin typeface="Calibri" pitchFamily="34" charset="0"/>
                </a:rPr>
                <a:t>R</a:t>
              </a:r>
            </a:p>
          </p:txBody>
        </p:sp>
        <p:sp>
          <p:nvSpPr>
            <p:cNvPr id="70672" name="Text Box 24"/>
            <p:cNvSpPr txBox="1">
              <a:spLocks noChangeArrowheads="1"/>
            </p:cNvSpPr>
            <p:nvPr/>
          </p:nvSpPr>
          <p:spPr bwMode="auto">
            <a:xfrm>
              <a:off x="336" y="1105"/>
              <a:ext cx="289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0">
                  <a:latin typeface="Calibri" pitchFamily="34" charset="0"/>
                </a:rPr>
                <a:t>S</a:t>
              </a:r>
            </a:p>
          </p:txBody>
        </p:sp>
        <p:sp>
          <p:nvSpPr>
            <p:cNvPr id="70673" name="Line 25"/>
            <p:cNvSpPr>
              <a:spLocks noChangeShapeType="1"/>
            </p:cNvSpPr>
            <p:nvPr/>
          </p:nvSpPr>
          <p:spPr bwMode="auto">
            <a:xfrm>
              <a:off x="720" y="0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4" name="Line 26"/>
            <p:cNvSpPr>
              <a:spLocks noChangeShapeType="1"/>
            </p:cNvSpPr>
            <p:nvPr/>
          </p:nvSpPr>
          <p:spPr bwMode="auto">
            <a:xfrm>
              <a:off x="1056" y="110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5" name="Line 27"/>
            <p:cNvSpPr>
              <a:spLocks noChangeShapeType="1"/>
            </p:cNvSpPr>
            <p:nvPr/>
          </p:nvSpPr>
          <p:spPr bwMode="auto">
            <a:xfrm>
              <a:off x="1056" y="0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0660" name="Rectangle 27"/>
          <p:cNvSpPr>
            <a:spLocks noChangeArrowheads="1"/>
          </p:cNvSpPr>
          <p:nvPr/>
        </p:nvSpPr>
        <p:spPr bwMode="auto">
          <a:xfrm>
            <a:off x="1346079" y="150506"/>
            <a:ext cx="2049427" cy="62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zh-CN" altLang="en-US" sz="3600" b="0" dirty="0" smtClean="0">
                <a:latin typeface="隶书" pitchFamily="49" charset="-122"/>
                <a:ea typeface="隶书" pitchFamily="49" charset="-122"/>
              </a:rPr>
              <a:t>除</a:t>
            </a:r>
            <a:endParaRPr lang="zh-CN" altLang="en-US" sz="3600" b="0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1259632" y="858391"/>
            <a:ext cx="2915816" cy="561231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n"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除法示例</a:t>
            </a:r>
            <a:endParaRPr lang="zh-CN" altLang="en-US" sz="4400" dirty="0" smtClean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203325" y="1763197"/>
            <a:ext cx="3124200" cy="2968793"/>
            <a:chOff x="0" y="-61"/>
            <a:chExt cx="1026" cy="5536"/>
          </a:xfrm>
        </p:grpSpPr>
        <p:grpSp>
          <p:nvGrpSpPr>
            <p:cNvPr id="71734" name="Group 4"/>
            <p:cNvGrpSpPr/>
            <p:nvPr/>
          </p:nvGrpSpPr>
          <p:grpSpPr bwMode="auto">
            <a:xfrm>
              <a:off x="3" y="-61"/>
              <a:ext cx="1020" cy="5533"/>
              <a:chOff x="0" y="-64"/>
              <a:chExt cx="1020" cy="5533"/>
            </a:xfrm>
          </p:grpSpPr>
          <p:grpSp>
            <p:nvGrpSpPr>
              <p:cNvPr id="71736" name="Group 5"/>
              <p:cNvGrpSpPr/>
              <p:nvPr/>
            </p:nvGrpSpPr>
            <p:grpSpPr bwMode="auto">
              <a:xfrm>
                <a:off x="0" y="-48"/>
                <a:ext cx="300" cy="547"/>
                <a:chOff x="0" y="-48"/>
                <a:chExt cx="300" cy="547"/>
              </a:xfrm>
            </p:grpSpPr>
            <p:sp>
              <p:nvSpPr>
                <p:cNvPr id="71806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-48"/>
                  <a:ext cx="214" cy="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2000" i="1" dirty="0">
                      <a:latin typeface="Calibri" pitchFamily="34" charset="0"/>
                    </a:rPr>
                    <a:t>A</a:t>
                  </a:r>
                  <a:endParaRPr lang="zh-CN" altLang="en-US" sz="900" dirty="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71807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0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6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1737" name="Group 8"/>
              <p:cNvGrpSpPr/>
              <p:nvPr/>
            </p:nvGrpSpPr>
            <p:grpSpPr bwMode="auto">
              <a:xfrm>
                <a:off x="300" y="-64"/>
                <a:ext cx="360" cy="563"/>
                <a:chOff x="0" y="-64"/>
                <a:chExt cx="360" cy="563"/>
              </a:xfrm>
            </p:grpSpPr>
            <p:sp>
              <p:nvSpPr>
                <p:cNvPr id="71804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-64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2000" i="1" dirty="0">
                      <a:latin typeface="Calibri" pitchFamily="34" charset="0"/>
                    </a:rPr>
                    <a:t>B</a:t>
                  </a:r>
                  <a:endParaRPr lang="zh-CN" altLang="en-US" sz="900" dirty="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71805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6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1738" name="Group 11"/>
              <p:cNvGrpSpPr/>
              <p:nvPr/>
            </p:nvGrpSpPr>
            <p:grpSpPr bwMode="auto">
              <a:xfrm>
                <a:off x="660" y="-48"/>
                <a:ext cx="360" cy="547"/>
                <a:chOff x="0" y="-48"/>
                <a:chExt cx="360" cy="547"/>
              </a:xfrm>
            </p:grpSpPr>
            <p:sp>
              <p:nvSpPr>
                <p:cNvPr id="71802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-48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2000" i="1" dirty="0">
                      <a:latin typeface="Calibri" pitchFamily="34" charset="0"/>
                    </a:rPr>
                    <a:t>C</a:t>
                  </a:r>
                  <a:endParaRPr lang="zh-CN" altLang="en-US" sz="900" dirty="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71803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6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1739" name="Group 14"/>
              <p:cNvGrpSpPr/>
              <p:nvPr/>
            </p:nvGrpSpPr>
            <p:grpSpPr bwMode="auto">
              <a:xfrm>
                <a:off x="0" y="499"/>
                <a:ext cx="300" cy="710"/>
                <a:chOff x="0" y="0"/>
                <a:chExt cx="300" cy="710"/>
              </a:xfrm>
            </p:grpSpPr>
            <p:sp>
              <p:nvSpPr>
                <p:cNvPr id="71800" name="Rectangle 1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2000" i="1">
                      <a:latin typeface="Calibri" pitchFamily="34" charset="0"/>
                    </a:rPr>
                    <a:t>a</a:t>
                  </a:r>
                  <a:r>
                    <a:rPr lang="zh-CN" altLang="en-US" sz="2000" baseline="-30000">
                      <a:latin typeface="Calibri" pitchFamily="34" charset="0"/>
                    </a:rPr>
                    <a:t>1</a:t>
                  </a:r>
                  <a:endParaRPr lang="zh-CN" altLang="en-US" sz="9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600">
                    <a:latin typeface="Calibri" pitchFamily="34" charset="0"/>
                  </a:endParaRPr>
                </a:p>
              </p:txBody>
            </p:sp>
            <p:sp>
              <p:nvSpPr>
                <p:cNvPr id="71801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6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1740" name="Group 17"/>
              <p:cNvGrpSpPr/>
              <p:nvPr/>
            </p:nvGrpSpPr>
            <p:grpSpPr bwMode="auto">
              <a:xfrm>
                <a:off x="300" y="499"/>
                <a:ext cx="360" cy="710"/>
                <a:chOff x="0" y="0"/>
                <a:chExt cx="360" cy="710"/>
              </a:xfrm>
            </p:grpSpPr>
            <p:sp>
              <p:nvSpPr>
                <p:cNvPr id="71798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2000" i="1">
                      <a:latin typeface="Calibri" pitchFamily="34" charset="0"/>
                    </a:rPr>
                    <a:t>b</a:t>
                  </a:r>
                  <a:r>
                    <a:rPr lang="zh-CN" altLang="en-US" sz="2000" baseline="-30000">
                      <a:latin typeface="Calibri" pitchFamily="34" charset="0"/>
                    </a:rPr>
                    <a:t>1</a:t>
                  </a:r>
                  <a:endParaRPr lang="zh-CN" altLang="en-US" sz="9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600">
                    <a:latin typeface="Calibri" pitchFamily="34" charset="0"/>
                  </a:endParaRPr>
                </a:p>
              </p:txBody>
            </p:sp>
            <p:sp>
              <p:nvSpPr>
                <p:cNvPr id="71799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6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1741" name="Group 20"/>
              <p:cNvGrpSpPr/>
              <p:nvPr/>
            </p:nvGrpSpPr>
            <p:grpSpPr bwMode="auto">
              <a:xfrm>
                <a:off x="660" y="499"/>
                <a:ext cx="360" cy="710"/>
                <a:chOff x="0" y="0"/>
                <a:chExt cx="360" cy="710"/>
              </a:xfrm>
            </p:grpSpPr>
            <p:sp>
              <p:nvSpPr>
                <p:cNvPr id="71796" name="Rectangle 2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2000" i="1">
                      <a:latin typeface="Calibri" pitchFamily="34" charset="0"/>
                    </a:rPr>
                    <a:t>c</a:t>
                  </a:r>
                  <a:r>
                    <a:rPr lang="zh-CN" altLang="en-US" sz="2000" baseline="-30000">
                      <a:latin typeface="Calibri" pitchFamily="34" charset="0"/>
                    </a:rPr>
                    <a:t>2</a:t>
                  </a:r>
                  <a:endParaRPr lang="zh-CN" altLang="en-US" sz="9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600">
                    <a:latin typeface="Calibri" pitchFamily="34" charset="0"/>
                  </a:endParaRPr>
                </a:p>
              </p:txBody>
            </p:sp>
            <p:sp>
              <p:nvSpPr>
                <p:cNvPr id="71797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6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1742" name="Group 23"/>
              <p:cNvGrpSpPr/>
              <p:nvPr/>
            </p:nvGrpSpPr>
            <p:grpSpPr bwMode="auto">
              <a:xfrm>
                <a:off x="0" y="1209"/>
                <a:ext cx="300" cy="710"/>
                <a:chOff x="0" y="0"/>
                <a:chExt cx="300" cy="710"/>
              </a:xfrm>
            </p:grpSpPr>
            <p:sp>
              <p:nvSpPr>
                <p:cNvPr id="71794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2000" i="1">
                      <a:latin typeface="Calibri" pitchFamily="34" charset="0"/>
                    </a:rPr>
                    <a:t>a</a:t>
                  </a:r>
                  <a:r>
                    <a:rPr lang="zh-CN" altLang="en-US" sz="2000" baseline="-30000">
                      <a:latin typeface="Calibri" pitchFamily="34" charset="0"/>
                    </a:rPr>
                    <a:t>2</a:t>
                  </a:r>
                  <a:endParaRPr lang="zh-CN" altLang="en-US" sz="9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600">
                    <a:latin typeface="Calibri" pitchFamily="34" charset="0"/>
                  </a:endParaRPr>
                </a:p>
              </p:txBody>
            </p:sp>
            <p:sp>
              <p:nvSpPr>
                <p:cNvPr id="71795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6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1743" name="Group 26"/>
              <p:cNvGrpSpPr/>
              <p:nvPr/>
            </p:nvGrpSpPr>
            <p:grpSpPr bwMode="auto">
              <a:xfrm>
                <a:off x="300" y="1209"/>
                <a:ext cx="360" cy="710"/>
                <a:chOff x="0" y="0"/>
                <a:chExt cx="360" cy="710"/>
              </a:xfrm>
            </p:grpSpPr>
            <p:sp>
              <p:nvSpPr>
                <p:cNvPr id="71792" name="Rectangle 2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2000" i="1">
                      <a:latin typeface="Calibri" pitchFamily="34" charset="0"/>
                    </a:rPr>
                    <a:t>b</a:t>
                  </a:r>
                  <a:r>
                    <a:rPr lang="zh-CN" altLang="en-US" sz="2000" baseline="-30000">
                      <a:latin typeface="Calibri" pitchFamily="34" charset="0"/>
                    </a:rPr>
                    <a:t>3</a:t>
                  </a:r>
                  <a:endParaRPr lang="zh-CN" altLang="en-US" sz="9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600">
                    <a:latin typeface="Calibri" pitchFamily="34" charset="0"/>
                  </a:endParaRPr>
                </a:p>
              </p:txBody>
            </p:sp>
            <p:sp>
              <p:nvSpPr>
                <p:cNvPr id="71793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6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1744" name="Group 29"/>
              <p:cNvGrpSpPr/>
              <p:nvPr/>
            </p:nvGrpSpPr>
            <p:grpSpPr bwMode="auto">
              <a:xfrm>
                <a:off x="660" y="1209"/>
                <a:ext cx="360" cy="710"/>
                <a:chOff x="0" y="0"/>
                <a:chExt cx="360" cy="710"/>
              </a:xfrm>
            </p:grpSpPr>
            <p:sp>
              <p:nvSpPr>
                <p:cNvPr id="71790" name="Rectangle 3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2000" i="1">
                      <a:latin typeface="Calibri" pitchFamily="34" charset="0"/>
                    </a:rPr>
                    <a:t>c</a:t>
                  </a:r>
                  <a:r>
                    <a:rPr lang="zh-CN" altLang="en-US" sz="2000" baseline="-30000">
                      <a:latin typeface="Calibri" pitchFamily="34" charset="0"/>
                    </a:rPr>
                    <a:t>7</a:t>
                  </a:r>
                  <a:endParaRPr lang="zh-CN" altLang="en-US" sz="9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600">
                    <a:latin typeface="Calibri" pitchFamily="34" charset="0"/>
                  </a:endParaRPr>
                </a:p>
              </p:txBody>
            </p:sp>
            <p:sp>
              <p:nvSpPr>
                <p:cNvPr id="71791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6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1745" name="Group 32"/>
              <p:cNvGrpSpPr/>
              <p:nvPr/>
            </p:nvGrpSpPr>
            <p:grpSpPr bwMode="auto">
              <a:xfrm>
                <a:off x="0" y="1919"/>
                <a:ext cx="300" cy="710"/>
                <a:chOff x="0" y="0"/>
                <a:chExt cx="300" cy="710"/>
              </a:xfrm>
            </p:grpSpPr>
            <p:sp>
              <p:nvSpPr>
                <p:cNvPr id="71788" name="Rectangle 33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2000" i="1">
                      <a:latin typeface="Calibri" pitchFamily="34" charset="0"/>
                    </a:rPr>
                    <a:t>a</a:t>
                  </a:r>
                  <a:r>
                    <a:rPr lang="zh-CN" altLang="en-US" sz="2000" baseline="-30000">
                      <a:latin typeface="Calibri" pitchFamily="34" charset="0"/>
                    </a:rPr>
                    <a:t>3</a:t>
                  </a:r>
                  <a:endParaRPr lang="zh-CN" altLang="en-US" sz="9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600">
                    <a:latin typeface="Calibri" pitchFamily="34" charset="0"/>
                  </a:endParaRPr>
                </a:p>
              </p:txBody>
            </p:sp>
            <p:sp>
              <p:nvSpPr>
                <p:cNvPr id="71789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6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1746" name="Group 35"/>
              <p:cNvGrpSpPr/>
              <p:nvPr/>
            </p:nvGrpSpPr>
            <p:grpSpPr bwMode="auto">
              <a:xfrm>
                <a:off x="300" y="1919"/>
                <a:ext cx="360" cy="710"/>
                <a:chOff x="0" y="0"/>
                <a:chExt cx="360" cy="710"/>
              </a:xfrm>
            </p:grpSpPr>
            <p:sp>
              <p:nvSpPr>
                <p:cNvPr id="71786" name="Rectangle 3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2000" i="1">
                      <a:latin typeface="Calibri" pitchFamily="34" charset="0"/>
                    </a:rPr>
                    <a:t>b</a:t>
                  </a:r>
                  <a:r>
                    <a:rPr lang="zh-CN" altLang="en-US" sz="2000" baseline="-30000">
                      <a:latin typeface="Calibri" pitchFamily="34" charset="0"/>
                    </a:rPr>
                    <a:t>4</a:t>
                  </a:r>
                  <a:endParaRPr lang="zh-CN" altLang="en-US" sz="9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600">
                    <a:latin typeface="Calibri" pitchFamily="34" charset="0"/>
                  </a:endParaRPr>
                </a:p>
              </p:txBody>
            </p:sp>
            <p:sp>
              <p:nvSpPr>
                <p:cNvPr id="71787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6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1747" name="Group 38"/>
              <p:cNvGrpSpPr/>
              <p:nvPr/>
            </p:nvGrpSpPr>
            <p:grpSpPr bwMode="auto">
              <a:xfrm>
                <a:off x="660" y="1919"/>
                <a:ext cx="360" cy="710"/>
                <a:chOff x="0" y="0"/>
                <a:chExt cx="360" cy="710"/>
              </a:xfrm>
            </p:grpSpPr>
            <p:sp>
              <p:nvSpPr>
                <p:cNvPr id="71784" name="Rectangle 3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2000" i="1">
                      <a:latin typeface="Calibri" pitchFamily="34" charset="0"/>
                    </a:rPr>
                    <a:t>c</a:t>
                  </a:r>
                  <a:r>
                    <a:rPr lang="zh-CN" altLang="en-US" sz="2000" baseline="-30000">
                      <a:latin typeface="Calibri" pitchFamily="34" charset="0"/>
                    </a:rPr>
                    <a:t>6</a:t>
                  </a:r>
                  <a:endParaRPr lang="zh-CN" altLang="en-US" sz="9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600">
                    <a:latin typeface="Calibri" pitchFamily="34" charset="0"/>
                  </a:endParaRPr>
                </a:p>
              </p:txBody>
            </p:sp>
            <p:sp>
              <p:nvSpPr>
                <p:cNvPr id="71785" name="Rectangle 4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6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1748" name="Group 41"/>
              <p:cNvGrpSpPr/>
              <p:nvPr/>
            </p:nvGrpSpPr>
            <p:grpSpPr bwMode="auto">
              <a:xfrm>
                <a:off x="0" y="2629"/>
                <a:ext cx="300" cy="710"/>
                <a:chOff x="0" y="0"/>
                <a:chExt cx="300" cy="710"/>
              </a:xfrm>
            </p:grpSpPr>
            <p:sp>
              <p:nvSpPr>
                <p:cNvPr id="71782" name="Rectangle 4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2000" i="1">
                      <a:latin typeface="Calibri" pitchFamily="34" charset="0"/>
                    </a:rPr>
                    <a:t>a</a:t>
                  </a:r>
                  <a:r>
                    <a:rPr lang="zh-CN" altLang="en-US" sz="2000" baseline="-30000">
                      <a:latin typeface="Calibri" pitchFamily="34" charset="0"/>
                    </a:rPr>
                    <a:t>1</a:t>
                  </a:r>
                  <a:endParaRPr lang="zh-CN" altLang="en-US" sz="9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600">
                    <a:latin typeface="Calibri" pitchFamily="34" charset="0"/>
                  </a:endParaRPr>
                </a:p>
              </p:txBody>
            </p:sp>
            <p:sp>
              <p:nvSpPr>
                <p:cNvPr id="71783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6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1749" name="Group 44"/>
              <p:cNvGrpSpPr/>
              <p:nvPr/>
            </p:nvGrpSpPr>
            <p:grpSpPr bwMode="auto">
              <a:xfrm>
                <a:off x="300" y="2629"/>
                <a:ext cx="360" cy="710"/>
                <a:chOff x="0" y="0"/>
                <a:chExt cx="360" cy="710"/>
              </a:xfrm>
            </p:grpSpPr>
            <p:sp>
              <p:nvSpPr>
                <p:cNvPr id="71780" name="Rectangle 4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2000" i="1">
                      <a:latin typeface="Calibri" pitchFamily="34" charset="0"/>
                    </a:rPr>
                    <a:t>b</a:t>
                  </a:r>
                  <a:r>
                    <a:rPr lang="zh-CN" altLang="en-US" sz="2000" baseline="-30000">
                      <a:latin typeface="Calibri" pitchFamily="34" charset="0"/>
                    </a:rPr>
                    <a:t>2</a:t>
                  </a:r>
                  <a:endParaRPr lang="zh-CN" altLang="en-US" sz="9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600">
                    <a:latin typeface="Calibri" pitchFamily="34" charset="0"/>
                  </a:endParaRPr>
                </a:p>
              </p:txBody>
            </p:sp>
            <p:sp>
              <p:nvSpPr>
                <p:cNvPr id="71781" name="Rectangle 4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6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1750" name="Group 47"/>
              <p:cNvGrpSpPr/>
              <p:nvPr/>
            </p:nvGrpSpPr>
            <p:grpSpPr bwMode="auto">
              <a:xfrm>
                <a:off x="660" y="2629"/>
                <a:ext cx="360" cy="710"/>
                <a:chOff x="0" y="0"/>
                <a:chExt cx="360" cy="710"/>
              </a:xfrm>
            </p:grpSpPr>
            <p:sp>
              <p:nvSpPr>
                <p:cNvPr id="71778" name="Rectangle 4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2000" i="1">
                      <a:latin typeface="Calibri" pitchFamily="34" charset="0"/>
                    </a:rPr>
                    <a:t>c</a:t>
                  </a:r>
                  <a:r>
                    <a:rPr lang="zh-CN" altLang="en-US" sz="2000" baseline="-30000">
                      <a:latin typeface="Calibri" pitchFamily="34" charset="0"/>
                    </a:rPr>
                    <a:t>3</a:t>
                  </a:r>
                  <a:endParaRPr lang="zh-CN" altLang="en-US" sz="9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600">
                    <a:latin typeface="Calibri" pitchFamily="34" charset="0"/>
                  </a:endParaRPr>
                </a:p>
              </p:txBody>
            </p:sp>
            <p:sp>
              <p:nvSpPr>
                <p:cNvPr id="71779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6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1751" name="Group 50"/>
              <p:cNvGrpSpPr/>
              <p:nvPr/>
            </p:nvGrpSpPr>
            <p:grpSpPr bwMode="auto">
              <a:xfrm>
                <a:off x="0" y="3339"/>
                <a:ext cx="300" cy="710"/>
                <a:chOff x="0" y="0"/>
                <a:chExt cx="300" cy="710"/>
              </a:xfrm>
            </p:grpSpPr>
            <p:sp>
              <p:nvSpPr>
                <p:cNvPr id="71776" name="Rectangle 5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2000" i="1">
                      <a:latin typeface="Calibri" pitchFamily="34" charset="0"/>
                    </a:rPr>
                    <a:t>a</a:t>
                  </a:r>
                  <a:r>
                    <a:rPr lang="zh-CN" altLang="en-US" sz="2000" baseline="-30000">
                      <a:latin typeface="Calibri" pitchFamily="34" charset="0"/>
                    </a:rPr>
                    <a:t>4</a:t>
                  </a:r>
                  <a:endParaRPr lang="zh-CN" altLang="en-US" sz="9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600">
                    <a:latin typeface="Calibri" pitchFamily="34" charset="0"/>
                  </a:endParaRPr>
                </a:p>
              </p:txBody>
            </p:sp>
            <p:sp>
              <p:nvSpPr>
                <p:cNvPr id="71777" name="Rectangle 5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6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1752" name="Group 53"/>
              <p:cNvGrpSpPr/>
              <p:nvPr/>
            </p:nvGrpSpPr>
            <p:grpSpPr bwMode="auto">
              <a:xfrm>
                <a:off x="300" y="3339"/>
                <a:ext cx="360" cy="710"/>
                <a:chOff x="0" y="0"/>
                <a:chExt cx="360" cy="710"/>
              </a:xfrm>
            </p:grpSpPr>
            <p:sp>
              <p:nvSpPr>
                <p:cNvPr id="71774" name="Rectangle 5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2000" i="1">
                      <a:latin typeface="Calibri" pitchFamily="34" charset="0"/>
                    </a:rPr>
                    <a:t>b</a:t>
                  </a:r>
                  <a:r>
                    <a:rPr lang="zh-CN" altLang="en-US" sz="2000" baseline="-30000">
                      <a:latin typeface="Calibri" pitchFamily="34" charset="0"/>
                    </a:rPr>
                    <a:t>6</a:t>
                  </a:r>
                  <a:endParaRPr lang="zh-CN" altLang="en-US" sz="9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600">
                    <a:latin typeface="Calibri" pitchFamily="34" charset="0"/>
                  </a:endParaRPr>
                </a:p>
              </p:txBody>
            </p:sp>
            <p:sp>
              <p:nvSpPr>
                <p:cNvPr id="71775" name="Rectangle 5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6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1753" name="Group 56"/>
              <p:cNvGrpSpPr/>
              <p:nvPr/>
            </p:nvGrpSpPr>
            <p:grpSpPr bwMode="auto">
              <a:xfrm>
                <a:off x="660" y="3339"/>
                <a:ext cx="360" cy="710"/>
                <a:chOff x="0" y="0"/>
                <a:chExt cx="360" cy="710"/>
              </a:xfrm>
            </p:grpSpPr>
            <p:sp>
              <p:nvSpPr>
                <p:cNvPr id="71772" name="Rectangle 5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2000" i="1">
                      <a:latin typeface="Calibri" pitchFamily="34" charset="0"/>
                    </a:rPr>
                    <a:t>c</a:t>
                  </a:r>
                  <a:r>
                    <a:rPr lang="zh-CN" altLang="en-US" sz="2000" baseline="-30000">
                      <a:latin typeface="Calibri" pitchFamily="34" charset="0"/>
                    </a:rPr>
                    <a:t>6</a:t>
                  </a:r>
                  <a:endParaRPr lang="zh-CN" altLang="en-US" sz="9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600">
                    <a:latin typeface="Calibri" pitchFamily="34" charset="0"/>
                  </a:endParaRPr>
                </a:p>
              </p:txBody>
            </p:sp>
            <p:sp>
              <p:nvSpPr>
                <p:cNvPr id="71773" name="Rectangle 5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6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1754" name="Group 59"/>
              <p:cNvGrpSpPr/>
              <p:nvPr/>
            </p:nvGrpSpPr>
            <p:grpSpPr bwMode="auto">
              <a:xfrm>
                <a:off x="0" y="4049"/>
                <a:ext cx="300" cy="710"/>
                <a:chOff x="0" y="0"/>
                <a:chExt cx="300" cy="710"/>
              </a:xfrm>
            </p:grpSpPr>
            <p:sp>
              <p:nvSpPr>
                <p:cNvPr id="71770" name="Rectangle 6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2000" i="1">
                      <a:latin typeface="Calibri" pitchFamily="34" charset="0"/>
                    </a:rPr>
                    <a:t>a</a:t>
                  </a:r>
                  <a:r>
                    <a:rPr lang="zh-CN" altLang="en-US" sz="2000" baseline="-30000">
                      <a:latin typeface="Calibri" pitchFamily="34" charset="0"/>
                    </a:rPr>
                    <a:t>2</a:t>
                  </a:r>
                  <a:endParaRPr lang="zh-CN" altLang="en-US" sz="9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600">
                    <a:latin typeface="Calibri" pitchFamily="34" charset="0"/>
                  </a:endParaRPr>
                </a:p>
              </p:txBody>
            </p:sp>
            <p:sp>
              <p:nvSpPr>
                <p:cNvPr id="71771" name="Rectangle 6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6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1755" name="Group 62"/>
              <p:cNvGrpSpPr/>
              <p:nvPr/>
            </p:nvGrpSpPr>
            <p:grpSpPr bwMode="auto">
              <a:xfrm>
                <a:off x="300" y="4049"/>
                <a:ext cx="360" cy="710"/>
                <a:chOff x="0" y="0"/>
                <a:chExt cx="360" cy="710"/>
              </a:xfrm>
            </p:grpSpPr>
            <p:sp>
              <p:nvSpPr>
                <p:cNvPr id="71768" name="Rectangle 63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2000" i="1">
                      <a:latin typeface="Calibri" pitchFamily="34" charset="0"/>
                    </a:rPr>
                    <a:t>b</a:t>
                  </a:r>
                  <a:r>
                    <a:rPr lang="zh-CN" altLang="en-US" sz="2000" baseline="-30000">
                      <a:latin typeface="Calibri" pitchFamily="34" charset="0"/>
                    </a:rPr>
                    <a:t>2</a:t>
                  </a:r>
                  <a:endParaRPr lang="zh-CN" altLang="en-US" sz="9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600">
                    <a:latin typeface="Calibri" pitchFamily="34" charset="0"/>
                  </a:endParaRPr>
                </a:p>
              </p:txBody>
            </p:sp>
            <p:sp>
              <p:nvSpPr>
                <p:cNvPr id="71769" name="Rectangle 6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6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1756" name="Group 65"/>
              <p:cNvGrpSpPr/>
              <p:nvPr/>
            </p:nvGrpSpPr>
            <p:grpSpPr bwMode="auto">
              <a:xfrm>
                <a:off x="660" y="4049"/>
                <a:ext cx="360" cy="710"/>
                <a:chOff x="0" y="0"/>
                <a:chExt cx="360" cy="710"/>
              </a:xfrm>
            </p:grpSpPr>
            <p:sp>
              <p:nvSpPr>
                <p:cNvPr id="71766" name="Rectangle 6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2000" i="1">
                      <a:latin typeface="Calibri" pitchFamily="34" charset="0"/>
                    </a:rPr>
                    <a:t>c</a:t>
                  </a:r>
                  <a:r>
                    <a:rPr lang="zh-CN" altLang="en-US" sz="2000" baseline="-30000">
                      <a:latin typeface="Calibri" pitchFamily="34" charset="0"/>
                    </a:rPr>
                    <a:t>3</a:t>
                  </a:r>
                  <a:endParaRPr lang="zh-CN" altLang="en-US" sz="9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600">
                    <a:latin typeface="Calibri" pitchFamily="34" charset="0"/>
                  </a:endParaRPr>
                </a:p>
              </p:txBody>
            </p:sp>
            <p:sp>
              <p:nvSpPr>
                <p:cNvPr id="71767" name="Rectangle 6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6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1757" name="Group 68"/>
              <p:cNvGrpSpPr/>
              <p:nvPr/>
            </p:nvGrpSpPr>
            <p:grpSpPr bwMode="auto">
              <a:xfrm>
                <a:off x="0" y="4759"/>
                <a:ext cx="300" cy="710"/>
                <a:chOff x="0" y="0"/>
                <a:chExt cx="300" cy="710"/>
              </a:xfrm>
            </p:grpSpPr>
            <p:sp>
              <p:nvSpPr>
                <p:cNvPr id="71764" name="Rectangle 6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2000" i="1">
                      <a:latin typeface="Calibri" pitchFamily="34" charset="0"/>
                    </a:rPr>
                    <a:t>a</a:t>
                  </a:r>
                  <a:r>
                    <a:rPr lang="zh-CN" altLang="en-US" sz="2000" baseline="-30000">
                      <a:latin typeface="Calibri" pitchFamily="34" charset="0"/>
                    </a:rPr>
                    <a:t>1</a:t>
                  </a:r>
                  <a:endParaRPr lang="zh-CN" altLang="en-US" sz="9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600">
                    <a:latin typeface="Calibri" pitchFamily="34" charset="0"/>
                  </a:endParaRPr>
                </a:p>
              </p:txBody>
            </p:sp>
            <p:sp>
              <p:nvSpPr>
                <p:cNvPr id="71765" name="Rectangle 7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6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1758" name="Group 71"/>
              <p:cNvGrpSpPr/>
              <p:nvPr/>
            </p:nvGrpSpPr>
            <p:grpSpPr bwMode="auto">
              <a:xfrm>
                <a:off x="300" y="4759"/>
                <a:ext cx="360" cy="710"/>
                <a:chOff x="0" y="0"/>
                <a:chExt cx="360" cy="710"/>
              </a:xfrm>
            </p:grpSpPr>
            <p:sp>
              <p:nvSpPr>
                <p:cNvPr id="71762" name="Rectangle 7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2000" i="1">
                      <a:latin typeface="Calibri" pitchFamily="34" charset="0"/>
                    </a:rPr>
                    <a:t>b</a:t>
                  </a:r>
                  <a:r>
                    <a:rPr lang="zh-CN" altLang="en-US" sz="2000" baseline="-30000">
                      <a:latin typeface="Calibri" pitchFamily="34" charset="0"/>
                    </a:rPr>
                    <a:t>2</a:t>
                  </a:r>
                  <a:endParaRPr lang="zh-CN" altLang="en-US" sz="9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600">
                    <a:latin typeface="Calibri" pitchFamily="34" charset="0"/>
                  </a:endParaRPr>
                </a:p>
              </p:txBody>
            </p:sp>
            <p:sp>
              <p:nvSpPr>
                <p:cNvPr id="71763" name="Rectangle 7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6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1759" name="Group 74"/>
              <p:cNvGrpSpPr/>
              <p:nvPr/>
            </p:nvGrpSpPr>
            <p:grpSpPr bwMode="auto">
              <a:xfrm>
                <a:off x="660" y="4759"/>
                <a:ext cx="360" cy="710"/>
                <a:chOff x="0" y="0"/>
                <a:chExt cx="360" cy="710"/>
              </a:xfrm>
            </p:grpSpPr>
            <p:sp>
              <p:nvSpPr>
                <p:cNvPr id="71760" name="Rectangle 7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2000" i="1">
                      <a:latin typeface="Calibri" pitchFamily="34" charset="0"/>
                    </a:rPr>
                    <a:t>c</a:t>
                  </a:r>
                  <a:r>
                    <a:rPr lang="zh-CN" altLang="en-US" sz="2000" baseline="-30000">
                      <a:latin typeface="Calibri" pitchFamily="34" charset="0"/>
                    </a:rPr>
                    <a:t>1</a:t>
                  </a:r>
                  <a:endParaRPr lang="zh-CN" altLang="en-US" sz="9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600">
                    <a:latin typeface="Calibri" pitchFamily="34" charset="0"/>
                  </a:endParaRPr>
                </a:p>
              </p:txBody>
            </p:sp>
            <p:sp>
              <p:nvSpPr>
                <p:cNvPr id="71761" name="Rectangle 7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600"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71735" name="Rectangle 77"/>
            <p:cNvSpPr>
              <a:spLocks noChangeArrowheads="1"/>
            </p:cNvSpPr>
            <p:nvPr/>
          </p:nvSpPr>
          <p:spPr bwMode="auto">
            <a:xfrm>
              <a:off x="0" y="0"/>
              <a:ext cx="1026" cy="5475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l"/>
              <a:endParaRPr lang="zh-CN" altLang="en-US" sz="1600">
                <a:latin typeface="Calibri" pitchFamily="34" charset="0"/>
              </a:endParaRPr>
            </a:p>
          </p:txBody>
        </p:sp>
      </p:grpSp>
      <p:grpSp>
        <p:nvGrpSpPr>
          <p:cNvPr id="28" name="Group 78"/>
          <p:cNvGrpSpPr/>
          <p:nvPr/>
        </p:nvGrpSpPr>
        <p:grpSpPr bwMode="auto">
          <a:xfrm>
            <a:off x="6227764" y="3651647"/>
            <a:ext cx="1176337" cy="762000"/>
            <a:chOff x="0" y="0"/>
            <a:chExt cx="741" cy="640"/>
          </a:xfrm>
        </p:grpSpPr>
        <p:grpSp>
          <p:nvGrpSpPr>
            <p:cNvPr id="71728" name="Group 79"/>
            <p:cNvGrpSpPr/>
            <p:nvPr/>
          </p:nvGrpSpPr>
          <p:grpSpPr bwMode="auto">
            <a:xfrm>
              <a:off x="0" y="0"/>
              <a:ext cx="738" cy="318"/>
              <a:chOff x="0" y="0"/>
              <a:chExt cx="738" cy="499"/>
            </a:xfrm>
          </p:grpSpPr>
          <p:sp>
            <p:nvSpPr>
              <p:cNvPr id="71732" name="Rectangle 123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652" cy="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/>
              <a:p>
                <a:r>
                  <a:rPr lang="zh-CN" altLang="en-US" i="1">
                    <a:latin typeface="Calibri" pitchFamily="34" charset="0"/>
                  </a:rPr>
                  <a:t>A</a:t>
                </a:r>
                <a:endParaRPr lang="zh-CN" altLang="en-US" sz="800">
                  <a:latin typeface="Calibri" pitchFamily="34" charset="0"/>
                </a:endParaRPr>
              </a:p>
              <a:p>
                <a:pPr eaLnBrk="0" hangingPunct="0"/>
                <a:endParaRPr lang="zh-CN" altLang="en-US" sz="1400">
                  <a:latin typeface="Calibri" pitchFamily="34" charset="0"/>
                </a:endParaRPr>
              </a:p>
            </p:txBody>
          </p:sp>
          <p:sp>
            <p:nvSpPr>
              <p:cNvPr id="71733" name="Rectangle 12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38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algn="l"/>
                <a:endParaRPr lang="zh-CN" altLang="en-US" sz="1400">
                  <a:latin typeface="Calibri" pitchFamily="34" charset="0"/>
                </a:endParaRPr>
              </a:p>
            </p:txBody>
          </p:sp>
        </p:grpSp>
        <p:grpSp>
          <p:nvGrpSpPr>
            <p:cNvPr id="71729" name="Group 82"/>
            <p:cNvGrpSpPr/>
            <p:nvPr/>
          </p:nvGrpSpPr>
          <p:grpSpPr bwMode="auto">
            <a:xfrm>
              <a:off x="3" y="321"/>
              <a:ext cx="738" cy="319"/>
              <a:chOff x="0" y="0"/>
              <a:chExt cx="738" cy="499"/>
            </a:xfrm>
          </p:grpSpPr>
          <p:sp>
            <p:nvSpPr>
              <p:cNvPr id="71730" name="Rectangle 126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652" cy="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/>
              <a:p>
                <a:r>
                  <a:rPr lang="zh-CN" altLang="en-US" i="1">
                    <a:latin typeface="Calibri" pitchFamily="34" charset="0"/>
                  </a:rPr>
                  <a:t>a</a:t>
                </a:r>
                <a:r>
                  <a:rPr lang="zh-CN" altLang="en-US" baseline="-30000">
                    <a:latin typeface="Calibri" pitchFamily="34" charset="0"/>
                  </a:rPr>
                  <a:t>1</a:t>
                </a:r>
                <a:endParaRPr lang="zh-CN" altLang="en-US" sz="800">
                  <a:latin typeface="Calibri" pitchFamily="34" charset="0"/>
                </a:endParaRPr>
              </a:p>
              <a:p>
                <a:pPr eaLnBrk="0" hangingPunct="0"/>
                <a:endParaRPr lang="zh-CN" altLang="en-US" sz="1400">
                  <a:latin typeface="Calibri" pitchFamily="34" charset="0"/>
                </a:endParaRPr>
              </a:p>
            </p:txBody>
          </p:sp>
          <p:sp>
            <p:nvSpPr>
              <p:cNvPr id="71731" name="Rectangle 1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38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algn="l"/>
                <a:endParaRPr lang="zh-CN" altLang="en-US" sz="1400">
                  <a:latin typeface="Calibri" pitchFamily="34" charset="0"/>
                </a:endParaRPr>
              </a:p>
            </p:txBody>
          </p:sp>
        </p:grpSp>
      </p:grpSp>
      <p:sp>
        <p:nvSpPr>
          <p:cNvPr id="90197" name="Rectangle 129"/>
          <p:cNvSpPr>
            <a:spLocks noChangeArrowheads="1"/>
          </p:cNvSpPr>
          <p:nvPr/>
        </p:nvSpPr>
        <p:spPr bwMode="auto">
          <a:xfrm>
            <a:off x="468313" y="2867471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r>
              <a:rPr lang="zh-CN" altLang="en-US" sz="2400" b="0" i="1" dirty="0">
                <a:latin typeface="Calibri" pitchFamily="34" charset="0"/>
              </a:rPr>
              <a:t>R</a:t>
            </a:r>
          </a:p>
        </p:txBody>
      </p:sp>
      <p:sp>
        <p:nvSpPr>
          <p:cNvPr id="90198" name="Rectangle 130"/>
          <p:cNvSpPr>
            <a:spLocks noChangeArrowheads="1"/>
          </p:cNvSpPr>
          <p:nvPr/>
        </p:nvSpPr>
        <p:spPr bwMode="auto">
          <a:xfrm>
            <a:off x="4787900" y="1869281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r>
              <a:rPr lang="zh-CN" altLang="en-US" sz="2400" b="0" i="1" dirty="0">
                <a:latin typeface="Calibri" pitchFamily="34" charset="0"/>
              </a:rPr>
              <a:t>S</a:t>
            </a:r>
          </a:p>
        </p:txBody>
      </p:sp>
      <p:sp>
        <p:nvSpPr>
          <p:cNvPr id="90199" name="Rectangle 164"/>
          <p:cNvSpPr>
            <a:spLocks noChangeArrowheads="1"/>
          </p:cNvSpPr>
          <p:nvPr/>
        </p:nvSpPr>
        <p:spPr bwMode="auto">
          <a:xfrm>
            <a:off x="5364164" y="3813572"/>
            <a:ext cx="7377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i="1">
                <a:latin typeface="Arial" pitchFamily="34" charset="0"/>
              </a:rPr>
              <a:t>R</a:t>
            </a:r>
            <a:r>
              <a:rPr lang="zh-CN" altLang="en-US">
                <a:latin typeface="Arial" pitchFamily="34" charset="0"/>
              </a:rPr>
              <a:t>÷</a:t>
            </a:r>
            <a:r>
              <a:rPr lang="zh-CN" altLang="en-US" i="1">
                <a:latin typeface="Arial" pitchFamily="34" charset="0"/>
              </a:rPr>
              <a:t>S</a:t>
            </a:r>
          </a:p>
        </p:txBody>
      </p:sp>
      <p:grpSp>
        <p:nvGrpSpPr>
          <p:cNvPr id="31" name="Group 88"/>
          <p:cNvGrpSpPr/>
          <p:nvPr/>
        </p:nvGrpSpPr>
        <p:grpSpPr bwMode="auto">
          <a:xfrm>
            <a:off x="5508625" y="1653779"/>
            <a:ext cx="2286000" cy="1444228"/>
            <a:chOff x="0" y="0"/>
            <a:chExt cx="1068" cy="2635"/>
          </a:xfrm>
        </p:grpSpPr>
        <p:grpSp>
          <p:nvGrpSpPr>
            <p:cNvPr id="71690" name="Group 89"/>
            <p:cNvGrpSpPr/>
            <p:nvPr/>
          </p:nvGrpSpPr>
          <p:grpSpPr bwMode="auto">
            <a:xfrm>
              <a:off x="3" y="3"/>
              <a:ext cx="1062" cy="2629"/>
              <a:chOff x="0" y="0"/>
              <a:chExt cx="1062" cy="2629"/>
            </a:xfrm>
          </p:grpSpPr>
          <p:grpSp>
            <p:nvGrpSpPr>
              <p:cNvPr id="71692" name="Group 90"/>
              <p:cNvGrpSpPr/>
              <p:nvPr/>
            </p:nvGrpSpPr>
            <p:grpSpPr bwMode="auto">
              <a:xfrm>
                <a:off x="0" y="0"/>
                <a:ext cx="342" cy="499"/>
                <a:chOff x="0" y="0"/>
                <a:chExt cx="342" cy="499"/>
              </a:xfrm>
            </p:grpSpPr>
            <p:sp>
              <p:nvSpPr>
                <p:cNvPr id="71726" name="Rectangle 8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56" cy="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i="1">
                      <a:latin typeface="Calibri" pitchFamily="34" charset="0"/>
                    </a:rPr>
                    <a:t>B</a:t>
                  </a:r>
                  <a:endParaRPr lang="zh-CN" altLang="en-US" sz="8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400">
                    <a:latin typeface="Calibri" pitchFamily="34" charset="0"/>
                  </a:endParaRPr>
                </a:p>
              </p:txBody>
            </p:sp>
            <p:sp>
              <p:nvSpPr>
                <p:cNvPr id="71727" name="Rectangle 8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4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4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1693" name="Group 93"/>
              <p:cNvGrpSpPr/>
              <p:nvPr/>
            </p:nvGrpSpPr>
            <p:grpSpPr bwMode="auto">
              <a:xfrm>
                <a:off x="342" y="0"/>
                <a:ext cx="360" cy="499"/>
                <a:chOff x="0" y="0"/>
                <a:chExt cx="360" cy="499"/>
              </a:xfrm>
            </p:grpSpPr>
            <p:sp>
              <p:nvSpPr>
                <p:cNvPr id="71724" name="Rectangle 8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i="1">
                      <a:latin typeface="Calibri" pitchFamily="34" charset="0"/>
                    </a:rPr>
                    <a:t>C</a:t>
                  </a:r>
                  <a:endParaRPr lang="zh-CN" altLang="en-US" sz="8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400">
                    <a:latin typeface="Calibri" pitchFamily="34" charset="0"/>
                  </a:endParaRPr>
                </a:p>
              </p:txBody>
            </p:sp>
            <p:sp>
              <p:nvSpPr>
                <p:cNvPr id="71725" name="Rectangle 8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4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1694" name="Group 96"/>
              <p:cNvGrpSpPr/>
              <p:nvPr/>
            </p:nvGrpSpPr>
            <p:grpSpPr bwMode="auto">
              <a:xfrm>
                <a:off x="702" y="0"/>
                <a:ext cx="360" cy="499"/>
                <a:chOff x="0" y="0"/>
                <a:chExt cx="360" cy="499"/>
              </a:xfrm>
            </p:grpSpPr>
            <p:sp>
              <p:nvSpPr>
                <p:cNvPr id="71722" name="Rectangle 8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i="1">
                      <a:latin typeface="Calibri" pitchFamily="34" charset="0"/>
                    </a:rPr>
                    <a:t>D</a:t>
                  </a:r>
                  <a:endParaRPr lang="zh-CN" altLang="en-US" sz="8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400">
                    <a:latin typeface="Calibri" pitchFamily="34" charset="0"/>
                  </a:endParaRPr>
                </a:p>
              </p:txBody>
            </p:sp>
            <p:sp>
              <p:nvSpPr>
                <p:cNvPr id="71723" name="Rectangle 8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4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1695" name="Group 99"/>
              <p:cNvGrpSpPr/>
              <p:nvPr/>
            </p:nvGrpSpPr>
            <p:grpSpPr bwMode="auto">
              <a:xfrm>
                <a:off x="0" y="499"/>
                <a:ext cx="342" cy="710"/>
                <a:chOff x="0" y="0"/>
                <a:chExt cx="342" cy="710"/>
              </a:xfrm>
            </p:grpSpPr>
            <p:sp>
              <p:nvSpPr>
                <p:cNvPr id="71720" name="Rectangle 9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56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i="1">
                      <a:latin typeface="Calibri" pitchFamily="34" charset="0"/>
                    </a:rPr>
                    <a:t>b</a:t>
                  </a:r>
                  <a:r>
                    <a:rPr lang="zh-CN" altLang="en-US" baseline="-30000">
                      <a:latin typeface="Calibri" pitchFamily="34" charset="0"/>
                    </a:rPr>
                    <a:t>1</a:t>
                  </a:r>
                  <a:endParaRPr lang="zh-CN" altLang="en-US" sz="8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400">
                    <a:latin typeface="Calibri" pitchFamily="34" charset="0"/>
                  </a:endParaRPr>
                </a:p>
              </p:txBody>
            </p:sp>
            <p:sp>
              <p:nvSpPr>
                <p:cNvPr id="71721" name="Rectangle 9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42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4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1696" name="Group 102"/>
              <p:cNvGrpSpPr/>
              <p:nvPr/>
            </p:nvGrpSpPr>
            <p:grpSpPr bwMode="auto">
              <a:xfrm>
                <a:off x="342" y="499"/>
                <a:ext cx="360" cy="710"/>
                <a:chOff x="0" y="0"/>
                <a:chExt cx="360" cy="710"/>
              </a:xfrm>
            </p:grpSpPr>
            <p:sp>
              <p:nvSpPr>
                <p:cNvPr id="71718" name="Rectangle 93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i="1">
                      <a:latin typeface="Calibri" pitchFamily="34" charset="0"/>
                    </a:rPr>
                    <a:t>c</a:t>
                  </a:r>
                  <a:r>
                    <a:rPr lang="zh-CN" altLang="en-US" baseline="-30000">
                      <a:latin typeface="Calibri" pitchFamily="34" charset="0"/>
                    </a:rPr>
                    <a:t>2</a:t>
                  </a:r>
                  <a:endParaRPr lang="zh-CN" altLang="en-US" sz="8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400">
                    <a:latin typeface="Calibri" pitchFamily="34" charset="0"/>
                  </a:endParaRPr>
                </a:p>
              </p:txBody>
            </p:sp>
            <p:sp>
              <p:nvSpPr>
                <p:cNvPr id="71719" name="Rectangle 9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4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1697" name="Group 105"/>
              <p:cNvGrpSpPr/>
              <p:nvPr/>
            </p:nvGrpSpPr>
            <p:grpSpPr bwMode="auto">
              <a:xfrm>
                <a:off x="702" y="499"/>
                <a:ext cx="360" cy="710"/>
                <a:chOff x="0" y="0"/>
                <a:chExt cx="360" cy="710"/>
              </a:xfrm>
            </p:grpSpPr>
            <p:sp>
              <p:nvSpPr>
                <p:cNvPr id="71716" name="Rectangle 9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i="1">
                      <a:latin typeface="Calibri" pitchFamily="34" charset="0"/>
                    </a:rPr>
                    <a:t>d</a:t>
                  </a:r>
                  <a:r>
                    <a:rPr lang="zh-CN" altLang="en-US" baseline="-30000">
                      <a:latin typeface="Calibri" pitchFamily="34" charset="0"/>
                    </a:rPr>
                    <a:t>1</a:t>
                  </a:r>
                  <a:endParaRPr lang="zh-CN" altLang="en-US" sz="8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400">
                    <a:latin typeface="Calibri" pitchFamily="34" charset="0"/>
                  </a:endParaRPr>
                </a:p>
              </p:txBody>
            </p:sp>
            <p:sp>
              <p:nvSpPr>
                <p:cNvPr id="71717" name="Rectangle 9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4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1698" name="Group 108"/>
              <p:cNvGrpSpPr/>
              <p:nvPr/>
            </p:nvGrpSpPr>
            <p:grpSpPr bwMode="auto">
              <a:xfrm>
                <a:off x="0" y="1209"/>
                <a:ext cx="342" cy="710"/>
                <a:chOff x="0" y="0"/>
                <a:chExt cx="342" cy="710"/>
              </a:xfrm>
            </p:grpSpPr>
            <p:sp>
              <p:nvSpPr>
                <p:cNvPr id="71714" name="Rectangle 9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56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i="1">
                      <a:latin typeface="Calibri" pitchFamily="34" charset="0"/>
                    </a:rPr>
                    <a:t>b</a:t>
                  </a:r>
                  <a:r>
                    <a:rPr lang="zh-CN" altLang="en-US" baseline="-30000">
                      <a:latin typeface="Calibri" pitchFamily="34" charset="0"/>
                    </a:rPr>
                    <a:t>2</a:t>
                  </a:r>
                  <a:endParaRPr lang="zh-CN" altLang="en-US" sz="8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400">
                    <a:latin typeface="Calibri" pitchFamily="34" charset="0"/>
                  </a:endParaRPr>
                </a:p>
              </p:txBody>
            </p:sp>
            <p:sp>
              <p:nvSpPr>
                <p:cNvPr id="71715" name="Rectangle 10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42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4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1699" name="Group 111"/>
              <p:cNvGrpSpPr/>
              <p:nvPr/>
            </p:nvGrpSpPr>
            <p:grpSpPr bwMode="auto">
              <a:xfrm>
                <a:off x="342" y="1209"/>
                <a:ext cx="360" cy="710"/>
                <a:chOff x="0" y="0"/>
                <a:chExt cx="360" cy="710"/>
              </a:xfrm>
            </p:grpSpPr>
            <p:sp>
              <p:nvSpPr>
                <p:cNvPr id="71712" name="Rectangle 10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i="1">
                      <a:latin typeface="Calibri" pitchFamily="34" charset="0"/>
                    </a:rPr>
                    <a:t>c</a:t>
                  </a:r>
                  <a:r>
                    <a:rPr lang="zh-CN" altLang="en-US" baseline="-30000">
                      <a:latin typeface="Calibri" pitchFamily="34" charset="0"/>
                    </a:rPr>
                    <a:t>1</a:t>
                  </a:r>
                  <a:endParaRPr lang="zh-CN" altLang="en-US" sz="8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400">
                    <a:latin typeface="Calibri" pitchFamily="34" charset="0"/>
                  </a:endParaRPr>
                </a:p>
              </p:txBody>
            </p:sp>
            <p:sp>
              <p:nvSpPr>
                <p:cNvPr id="71713" name="Rectangle 10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4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1700" name="Group 114"/>
              <p:cNvGrpSpPr/>
              <p:nvPr/>
            </p:nvGrpSpPr>
            <p:grpSpPr bwMode="auto">
              <a:xfrm>
                <a:off x="702" y="1209"/>
                <a:ext cx="360" cy="710"/>
                <a:chOff x="0" y="0"/>
                <a:chExt cx="360" cy="710"/>
              </a:xfrm>
            </p:grpSpPr>
            <p:sp>
              <p:nvSpPr>
                <p:cNvPr id="71710" name="Rectangle 10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i="1">
                      <a:latin typeface="Calibri" pitchFamily="34" charset="0"/>
                    </a:rPr>
                    <a:t>d</a:t>
                  </a:r>
                  <a:r>
                    <a:rPr lang="zh-CN" altLang="en-US" baseline="-30000">
                      <a:latin typeface="Calibri" pitchFamily="34" charset="0"/>
                    </a:rPr>
                    <a:t>1</a:t>
                  </a:r>
                  <a:endParaRPr lang="zh-CN" altLang="en-US" sz="8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400">
                    <a:latin typeface="Calibri" pitchFamily="34" charset="0"/>
                  </a:endParaRPr>
                </a:p>
              </p:txBody>
            </p:sp>
            <p:sp>
              <p:nvSpPr>
                <p:cNvPr id="71711" name="Rectangle 10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4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1701" name="Group 117"/>
              <p:cNvGrpSpPr/>
              <p:nvPr/>
            </p:nvGrpSpPr>
            <p:grpSpPr bwMode="auto">
              <a:xfrm>
                <a:off x="0" y="1919"/>
                <a:ext cx="342" cy="710"/>
                <a:chOff x="0" y="0"/>
                <a:chExt cx="342" cy="710"/>
              </a:xfrm>
            </p:grpSpPr>
            <p:sp>
              <p:nvSpPr>
                <p:cNvPr id="71708" name="Rectangle 10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56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i="1">
                      <a:latin typeface="Calibri" pitchFamily="34" charset="0"/>
                    </a:rPr>
                    <a:t>b</a:t>
                  </a:r>
                  <a:r>
                    <a:rPr lang="zh-CN" altLang="en-US" baseline="-30000">
                      <a:latin typeface="Calibri" pitchFamily="34" charset="0"/>
                    </a:rPr>
                    <a:t>2</a:t>
                  </a:r>
                  <a:endParaRPr lang="zh-CN" altLang="en-US" sz="500" i="1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400">
                    <a:latin typeface="Calibri" pitchFamily="34" charset="0"/>
                  </a:endParaRPr>
                </a:p>
              </p:txBody>
            </p:sp>
            <p:sp>
              <p:nvSpPr>
                <p:cNvPr id="71709" name="Rectangle 10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42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4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1702" name="Group 120"/>
              <p:cNvGrpSpPr/>
              <p:nvPr/>
            </p:nvGrpSpPr>
            <p:grpSpPr bwMode="auto">
              <a:xfrm>
                <a:off x="342" y="1919"/>
                <a:ext cx="360" cy="710"/>
                <a:chOff x="0" y="0"/>
                <a:chExt cx="360" cy="710"/>
              </a:xfrm>
            </p:grpSpPr>
            <p:sp>
              <p:nvSpPr>
                <p:cNvPr id="71706" name="Rectangle 11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i="1">
                      <a:latin typeface="Calibri" pitchFamily="34" charset="0"/>
                    </a:rPr>
                    <a:t>c</a:t>
                  </a:r>
                  <a:r>
                    <a:rPr lang="zh-CN" altLang="en-US" baseline="-30000">
                      <a:latin typeface="Calibri" pitchFamily="34" charset="0"/>
                    </a:rPr>
                    <a:t>3</a:t>
                  </a:r>
                  <a:endParaRPr lang="zh-CN" altLang="en-US" sz="8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400">
                    <a:latin typeface="Calibri" pitchFamily="34" charset="0"/>
                  </a:endParaRPr>
                </a:p>
              </p:txBody>
            </p:sp>
            <p:sp>
              <p:nvSpPr>
                <p:cNvPr id="71707" name="Rectangle 1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4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1703" name="Group 123"/>
              <p:cNvGrpSpPr/>
              <p:nvPr/>
            </p:nvGrpSpPr>
            <p:grpSpPr bwMode="auto">
              <a:xfrm>
                <a:off x="702" y="1919"/>
                <a:ext cx="360" cy="710"/>
                <a:chOff x="0" y="0"/>
                <a:chExt cx="360" cy="710"/>
              </a:xfrm>
            </p:grpSpPr>
            <p:sp>
              <p:nvSpPr>
                <p:cNvPr id="71704" name="Rectangle 11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i="1">
                      <a:latin typeface="Calibri" pitchFamily="34" charset="0"/>
                    </a:rPr>
                    <a:t>d</a:t>
                  </a:r>
                  <a:r>
                    <a:rPr lang="zh-CN" altLang="en-US" baseline="-30000">
                      <a:latin typeface="Calibri" pitchFamily="34" charset="0"/>
                    </a:rPr>
                    <a:t>2</a:t>
                  </a:r>
                  <a:endParaRPr lang="zh-CN" altLang="en-US" sz="8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400">
                    <a:latin typeface="Calibri" pitchFamily="34" charset="0"/>
                  </a:endParaRPr>
                </a:p>
              </p:txBody>
            </p:sp>
            <p:sp>
              <p:nvSpPr>
                <p:cNvPr id="71705" name="Rectangle 11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400"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71691" name="Rectangle 116"/>
            <p:cNvSpPr>
              <a:spLocks noChangeArrowheads="1"/>
            </p:cNvSpPr>
            <p:nvPr/>
          </p:nvSpPr>
          <p:spPr bwMode="auto">
            <a:xfrm>
              <a:off x="0" y="0"/>
              <a:ext cx="1068" cy="2635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l"/>
              <a:endParaRPr lang="zh-CN" altLang="en-US" sz="1400">
                <a:latin typeface="Calibri" pitchFamily="34" charset="0"/>
              </a:endParaRPr>
            </a:p>
          </p:txBody>
        </p:sp>
      </p:grpSp>
      <p:sp>
        <p:nvSpPr>
          <p:cNvPr id="71689" name="Rectangle 127"/>
          <p:cNvSpPr>
            <a:spLocks noChangeArrowheads="1"/>
          </p:cNvSpPr>
          <p:nvPr/>
        </p:nvSpPr>
        <p:spPr bwMode="auto">
          <a:xfrm>
            <a:off x="1260078" y="123478"/>
            <a:ext cx="4608066" cy="629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zh-CN" altLang="en-US" sz="3200" b="0" dirty="0" smtClean="0">
                <a:latin typeface="隶书" pitchFamily="49" charset="-122"/>
                <a:ea typeface="隶书" pitchFamily="49" charset="-122"/>
              </a:rPr>
              <a:t>除</a:t>
            </a:r>
            <a:r>
              <a:rPr lang="zh-CN" altLang="en-US" sz="3200" b="0" dirty="0">
                <a:latin typeface="隶书" pitchFamily="49" charset="-122"/>
                <a:ea typeface="隶书" pitchFamily="49" charset="-122"/>
              </a:rPr>
              <a:t>运算示例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0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utoUpdateAnimBg="0"/>
      <p:bldP spid="90197" grpId="0" autoUpdateAnimBg="0"/>
      <p:bldP spid="90198" grpId="0" autoUpdateAnimBg="0"/>
      <p:bldP spid="90199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196701" y="915566"/>
            <a:ext cx="5959475" cy="3957637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关系R中，A可以取四个值{a1,a2,a3,a4}</a:t>
            </a: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  a1的象集为 {(b1,c2)，(b2,c3)，(b2,c1)}</a:t>
            </a: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　a2的象集为 {(b3,c7)，(b2,c3)}</a:t>
            </a: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　a3的象集为 {(b4,c6)}</a:t>
            </a: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　a4的象集为 {(b6,c6)}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S在(B，C)上的投影为：</a:t>
            </a: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   {(b1,c2)，(b2,c1)，(b2,c3) }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只有a1的象集包含了S在(B,C)属性组上的投影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所以：R÷S ={a1} </a:t>
            </a:r>
            <a:endParaRPr lang="zh-CN" altLang="en-US" sz="2000" dirty="0" smtClean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6156325" y="895100"/>
            <a:ext cx="2693988" cy="2396730"/>
            <a:chOff x="0" y="0"/>
            <a:chExt cx="1697" cy="2149"/>
          </a:xfrm>
        </p:grpSpPr>
        <p:grpSp>
          <p:nvGrpSpPr>
            <p:cNvPr id="72753" name="Group 5"/>
            <p:cNvGrpSpPr/>
            <p:nvPr/>
          </p:nvGrpSpPr>
          <p:grpSpPr bwMode="auto">
            <a:xfrm>
              <a:off x="318" y="1"/>
              <a:ext cx="1379" cy="2148"/>
              <a:chOff x="-3" y="0"/>
              <a:chExt cx="1023" cy="5477"/>
            </a:xfrm>
          </p:grpSpPr>
          <p:grpSp>
            <p:nvGrpSpPr>
              <p:cNvPr id="72755" name="Group 6"/>
              <p:cNvGrpSpPr/>
              <p:nvPr/>
            </p:nvGrpSpPr>
            <p:grpSpPr bwMode="auto">
              <a:xfrm>
                <a:off x="0" y="0"/>
                <a:ext cx="300" cy="499"/>
                <a:chOff x="0" y="0"/>
                <a:chExt cx="300" cy="499"/>
              </a:xfrm>
            </p:grpSpPr>
            <p:sp>
              <p:nvSpPr>
                <p:cNvPr id="72825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14" cy="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1400" i="1" dirty="0">
                      <a:latin typeface="Calibri" pitchFamily="34" charset="0"/>
                    </a:rPr>
                    <a:t>A</a:t>
                  </a:r>
                  <a:endParaRPr lang="zh-CN" altLang="en-US" sz="600" dirty="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100" dirty="0">
                    <a:latin typeface="Calibri" pitchFamily="34" charset="0"/>
                  </a:endParaRPr>
                </a:p>
              </p:txBody>
            </p:sp>
            <p:sp>
              <p:nvSpPr>
                <p:cNvPr id="72826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0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1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2756" name="Group 9"/>
              <p:cNvGrpSpPr/>
              <p:nvPr/>
            </p:nvGrpSpPr>
            <p:grpSpPr bwMode="auto">
              <a:xfrm>
                <a:off x="300" y="0"/>
                <a:ext cx="360" cy="499"/>
                <a:chOff x="0" y="0"/>
                <a:chExt cx="360" cy="499"/>
              </a:xfrm>
            </p:grpSpPr>
            <p:sp>
              <p:nvSpPr>
                <p:cNvPr id="72823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1400" i="1">
                      <a:latin typeface="Calibri" pitchFamily="34" charset="0"/>
                    </a:rPr>
                    <a:t>B</a:t>
                  </a:r>
                  <a:endParaRPr lang="zh-CN" altLang="en-US" sz="6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100">
                    <a:latin typeface="Calibri" pitchFamily="34" charset="0"/>
                  </a:endParaRPr>
                </a:p>
              </p:txBody>
            </p:sp>
            <p:sp>
              <p:nvSpPr>
                <p:cNvPr id="72824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1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2757" name="Group 12"/>
              <p:cNvGrpSpPr/>
              <p:nvPr/>
            </p:nvGrpSpPr>
            <p:grpSpPr bwMode="auto">
              <a:xfrm>
                <a:off x="660" y="0"/>
                <a:ext cx="360" cy="499"/>
                <a:chOff x="0" y="0"/>
                <a:chExt cx="360" cy="499"/>
              </a:xfrm>
            </p:grpSpPr>
            <p:sp>
              <p:nvSpPr>
                <p:cNvPr id="72821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1400" i="1">
                      <a:latin typeface="Calibri" pitchFamily="34" charset="0"/>
                    </a:rPr>
                    <a:t>C</a:t>
                  </a:r>
                  <a:endParaRPr lang="zh-CN" altLang="en-US" sz="6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100">
                    <a:latin typeface="Calibri" pitchFamily="34" charset="0"/>
                  </a:endParaRPr>
                </a:p>
              </p:txBody>
            </p:sp>
            <p:sp>
              <p:nvSpPr>
                <p:cNvPr id="72822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1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2758" name="Group 15"/>
              <p:cNvGrpSpPr/>
              <p:nvPr/>
            </p:nvGrpSpPr>
            <p:grpSpPr bwMode="auto">
              <a:xfrm>
                <a:off x="0" y="499"/>
                <a:ext cx="300" cy="710"/>
                <a:chOff x="0" y="0"/>
                <a:chExt cx="300" cy="710"/>
              </a:xfrm>
            </p:grpSpPr>
            <p:sp>
              <p:nvSpPr>
                <p:cNvPr id="72819" name="Rectangle 1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1400" i="1">
                      <a:latin typeface="Calibri" pitchFamily="34" charset="0"/>
                    </a:rPr>
                    <a:t>a</a:t>
                  </a:r>
                  <a:r>
                    <a:rPr lang="zh-CN" altLang="en-US" sz="1400" baseline="-30000">
                      <a:latin typeface="Calibri" pitchFamily="34" charset="0"/>
                    </a:rPr>
                    <a:t>1</a:t>
                  </a:r>
                  <a:endParaRPr lang="zh-CN" altLang="en-US" sz="6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100">
                    <a:latin typeface="Calibri" pitchFamily="34" charset="0"/>
                  </a:endParaRPr>
                </a:p>
              </p:txBody>
            </p:sp>
            <p:sp>
              <p:nvSpPr>
                <p:cNvPr id="72820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1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2759" name="Group 18"/>
              <p:cNvGrpSpPr/>
              <p:nvPr/>
            </p:nvGrpSpPr>
            <p:grpSpPr bwMode="auto">
              <a:xfrm>
                <a:off x="300" y="499"/>
                <a:ext cx="360" cy="710"/>
                <a:chOff x="0" y="0"/>
                <a:chExt cx="360" cy="710"/>
              </a:xfrm>
            </p:grpSpPr>
            <p:sp>
              <p:nvSpPr>
                <p:cNvPr id="72817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1400" i="1">
                      <a:latin typeface="Calibri" pitchFamily="34" charset="0"/>
                    </a:rPr>
                    <a:t>b</a:t>
                  </a:r>
                  <a:r>
                    <a:rPr lang="zh-CN" altLang="en-US" sz="1400" baseline="-30000">
                      <a:latin typeface="Calibri" pitchFamily="34" charset="0"/>
                    </a:rPr>
                    <a:t>1</a:t>
                  </a:r>
                  <a:endParaRPr lang="zh-CN" altLang="en-US" sz="6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100">
                    <a:latin typeface="Calibri" pitchFamily="34" charset="0"/>
                  </a:endParaRPr>
                </a:p>
              </p:txBody>
            </p:sp>
            <p:sp>
              <p:nvSpPr>
                <p:cNvPr id="72818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1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2760" name="Group 21"/>
              <p:cNvGrpSpPr/>
              <p:nvPr/>
            </p:nvGrpSpPr>
            <p:grpSpPr bwMode="auto">
              <a:xfrm>
                <a:off x="660" y="499"/>
                <a:ext cx="360" cy="710"/>
                <a:chOff x="0" y="0"/>
                <a:chExt cx="360" cy="710"/>
              </a:xfrm>
            </p:grpSpPr>
            <p:sp>
              <p:nvSpPr>
                <p:cNvPr id="72815" name="Rectangle 2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1400" i="1">
                      <a:latin typeface="Calibri" pitchFamily="34" charset="0"/>
                    </a:rPr>
                    <a:t>c</a:t>
                  </a:r>
                  <a:r>
                    <a:rPr lang="zh-CN" altLang="en-US" sz="1400" baseline="-30000">
                      <a:latin typeface="Calibri" pitchFamily="34" charset="0"/>
                    </a:rPr>
                    <a:t>2</a:t>
                  </a:r>
                  <a:endParaRPr lang="zh-CN" altLang="en-US" sz="6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100">
                    <a:latin typeface="Calibri" pitchFamily="34" charset="0"/>
                  </a:endParaRPr>
                </a:p>
              </p:txBody>
            </p:sp>
            <p:sp>
              <p:nvSpPr>
                <p:cNvPr id="72816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1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2761" name="Group 24"/>
              <p:cNvGrpSpPr/>
              <p:nvPr/>
            </p:nvGrpSpPr>
            <p:grpSpPr bwMode="auto">
              <a:xfrm>
                <a:off x="0" y="1209"/>
                <a:ext cx="300" cy="710"/>
                <a:chOff x="0" y="0"/>
                <a:chExt cx="300" cy="710"/>
              </a:xfrm>
            </p:grpSpPr>
            <p:sp>
              <p:nvSpPr>
                <p:cNvPr id="72813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1400" i="1">
                      <a:latin typeface="Calibri" pitchFamily="34" charset="0"/>
                    </a:rPr>
                    <a:t>a</a:t>
                  </a:r>
                  <a:r>
                    <a:rPr lang="zh-CN" altLang="en-US" sz="1400" baseline="-30000">
                      <a:latin typeface="Calibri" pitchFamily="34" charset="0"/>
                    </a:rPr>
                    <a:t>2</a:t>
                  </a:r>
                  <a:endParaRPr lang="zh-CN" altLang="en-US" sz="6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100">
                    <a:latin typeface="Calibri" pitchFamily="34" charset="0"/>
                  </a:endParaRPr>
                </a:p>
              </p:txBody>
            </p:sp>
            <p:sp>
              <p:nvSpPr>
                <p:cNvPr id="72814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1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2762" name="Group 27"/>
              <p:cNvGrpSpPr/>
              <p:nvPr/>
            </p:nvGrpSpPr>
            <p:grpSpPr bwMode="auto">
              <a:xfrm>
                <a:off x="300" y="1209"/>
                <a:ext cx="360" cy="710"/>
                <a:chOff x="0" y="0"/>
                <a:chExt cx="360" cy="710"/>
              </a:xfrm>
            </p:grpSpPr>
            <p:sp>
              <p:nvSpPr>
                <p:cNvPr id="72811" name="Rectangle 2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1400" i="1">
                      <a:latin typeface="Calibri" pitchFamily="34" charset="0"/>
                    </a:rPr>
                    <a:t>b</a:t>
                  </a:r>
                  <a:r>
                    <a:rPr lang="zh-CN" altLang="en-US" sz="1400" baseline="-30000">
                      <a:latin typeface="Calibri" pitchFamily="34" charset="0"/>
                    </a:rPr>
                    <a:t>3</a:t>
                  </a:r>
                  <a:endParaRPr lang="zh-CN" altLang="en-US" sz="6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100">
                    <a:latin typeface="Calibri" pitchFamily="34" charset="0"/>
                  </a:endParaRPr>
                </a:p>
              </p:txBody>
            </p:sp>
            <p:sp>
              <p:nvSpPr>
                <p:cNvPr id="72812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1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2763" name="Group 30"/>
              <p:cNvGrpSpPr/>
              <p:nvPr/>
            </p:nvGrpSpPr>
            <p:grpSpPr bwMode="auto">
              <a:xfrm>
                <a:off x="660" y="1209"/>
                <a:ext cx="360" cy="710"/>
                <a:chOff x="0" y="0"/>
                <a:chExt cx="360" cy="710"/>
              </a:xfrm>
            </p:grpSpPr>
            <p:sp>
              <p:nvSpPr>
                <p:cNvPr id="72809" name="Rectangle 3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1400" i="1">
                      <a:latin typeface="Calibri" pitchFamily="34" charset="0"/>
                    </a:rPr>
                    <a:t>c</a:t>
                  </a:r>
                  <a:r>
                    <a:rPr lang="zh-CN" altLang="en-US" sz="1400" baseline="-30000">
                      <a:latin typeface="Calibri" pitchFamily="34" charset="0"/>
                    </a:rPr>
                    <a:t>7</a:t>
                  </a:r>
                  <a:endParaRPr lang="zh-CN" altLang="en-US" sz="6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100">
                    <a:latin typeface="Calibri" pitchFamily="34" charset="0"/>
                  </a:endParaRPr>
                </a:p>
              </p:txBody>
            </p:sp>
            <p:sp>
              <p:nvSpPr>
                <p:cNvPr id="72810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1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2764" name="Group 33"/>
              <p:cNvGrpSpPr/>
              <p:nvPr/>
            </p:nvGrpSpPr>
            <p:grpSpPr bwMode="auto">
              <a:xfrm>
                <a:off x="0" y="1919"/>
                <a:ext cx="300" cy="710"/>
                <a:chOff x="0" y="0"/>
                <a:chExt cx="300" cy="710"/>
              </a:xfrm>
            </p:grpSpPr>
            <p:sp>
              <p:nvSpPr>
                <p:cNvPr id="72807" name="Rectangle 33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1400" i="1">
                      <a:latin typeface="Calibri" pitchFamily="34" charset="0"/>
                    </a:rPr>
                    <a:t>a</a:t>
                  </a:r>
                  <a:r>
                    <a:rPr lang="zh-CN" altLang="en-US" sz="1400" baseline="-30000">
                      <a:latin typeface="Calibri" pitchFamily="34" charset="0"/>
                    </a:rPr>
                    <a:t>3</a:t>
                  </a:r>
                  <a:endParaRPr lang="zh-CN" altLang="en-US" sz="6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100">
                    <a:latin typeface="Calibri" pitchFamily="34" charset="0"/>
                  </a:endParaRPr>
                </a:p>
              </p:txBody>
            </p:sp>
            <p:sp>
              <p:nvSpPr>
                <p:cNvPr id="72808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1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2765" name="Group 36"/>
              <p:cNvGrpSpPr/>
              <p:nvPr/>
            </p:nvGrpSpPr>
            <p:grpSpPr bwMode="auto">
              <a:xfrm>
                <a:off x="300" y="1919"/>
                <a:ext cx="360" cy="710"/>
                <a:chOff x="0" y="0"/>
                <a:chExt cx="360" cy="710"/>
              </a:xfrm>
            </p:grpSpPr>
            <p:sp>
              <p:nvSpPr>
                <p:cNvPr id="72805" name="Rectangle 3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1400" i="1">
                      <a:latin typeface="Calibri" pitchFamily="34" charset="0"/>
                    </a:rPr>
                    <a:t>b</a:t>
                  </a:r>
                  <a:r>
                    <a:rPr lang="zh-CN" altLang="en-US" sz="1400" baseline="-30000">
                      <a:latin typeface="Calibri" pitchFamily="34" charset="0"/>
                    </a:rPr>
                    <a:t>4</a:t>
                  </a:r>
                  <a:endParaRPr lang="zh-CN" altLang="en-US" sz="6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100">
                    <a:latin typeface="Calibri" pitchFamily="34" charset="0"/>
                  </a:endParaRPr>
                </a:p>
              </p:txBody>
            </p:sp>
            <p:sp>
              <p:nvSpPr>
                <p:cNvPr id="72806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1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2766" name="Group 39"/>
              <p:cNvGrpSpPr/>
              <p:nvPr/>
            </p:nvGrpSpPr>
            <p:grpSpPr bwMode="auto">
              <a:xfrm>
                <a:off x="660" y="1919"/>
                <a:ext cx="360" cy="710"/>
                <a:chOff x="0" y="0"/>
                <a:chExt cx="360" cy="710"/>
              </a:xfrm>
            </p:grpSpPr>
            <p:sp>
              <p:nvSpPr>
                <p:cNvPr id="72803" name="Rectangle 3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1400" i="1">
                      <a:latin typeface="Calibri" pitchFamily="34" charset="0"/>
                    </a:rPr>
                    <a:t>c</a:t>
                  </a:r>
                  <a:r>
                    <a:rPr lang="zh-CN" altLang="en-US" sz="1400" baseline="-30000">
                      <a:latin typeface="Calibri" pitchFamily="34" charset="0"/>
                    </a:rPr>
                    <a:t>6</a:t>
                  </a:r>
                  <a:endParaRPr lang="zh-CN" altLang="en-US" sz="6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100">
                    <a:latin typeface="Calibri" pitchFamily="34" charset="0"/>
                  </a:endParaRPr>
                </a:p>
              </p:txBody>
            </p:sp>
            <p:sp>
              <p:nvSpPr>
                <p:cNvPr id="72804" name="Rectangle 4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1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2767" name="Group 42"/>
              <p:cNvGrpSpPr/>
              <p:nvPr/>
            </p:nvGrpSpPr>
            <p:grpSpPr bwMode="auto">
              <a:xfrm>
                <a:off x="0" y="2629"/>
                <a:ext cx="300" cy="710"/>
                <a:chOff x="0" y="0"/>
                <a:chExt cx="300" cy="710"/>
              </a:xfrm>
            </p:grpSpPr>
            <p:sp>
              <p:nvSpPr>
                <p:cNvPr id="72801" name="Rectangle 4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1400" i="1">
                      <a:latin typeface="Calibri" pitchFamily="34" charset="0"/>
                    </a:rPr>
                    <a:t>a</a:t>
                  </a:r>
                  <a:r>
                    <a:rPr lang="zh-CN" altLang="en-US" sz="1400" baseline="-30000">
                      <a:latin typeface="Calibri" pitchFamily="34" charset="0"/>
                    </a:rPr>
                    <a:t>1</a:t>
                  </a:r>
                  <a:endParaRPr lang="zh-CN" altLang="en-US" sz="6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100">
                    <a:latin typeface="Calibri" pitchFamily="34" charset="0"/>
                  </a:endParaRPr>
                </a:p>
              </p:txBody>
            </p:sp>
            <p:sp>
              <p:nvSpPr>
                <p:cNvPr id="72802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1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2768" name="Group 45"/>
              <p:cNvGrpSpPr/>
              <p:nvPr/>
            </p:nvGrpSpPr>
            <p:grpSpPr bwMode="auto">
              <a:xfrm>
                <a:off x="300" y="2629"/>
                <a:ext cx="360" cy="710"/>
                <a:chOff x="0" y="0"/>
                <a:chExt cx="360" cy="710"/>
              </a:xfrm>
            </p:grpSpPr>
            <p:sp>
              <p:nvSpPr>
                <p:cNvPr id="72799" name="Rectangle 4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1400" i="1">
                      <a:latin typeface="Calibri" pitchFamily="34" charset="0"/>
                    </a:rPr>
                    <a:t>b</a:t>
                  </a:r>
                  <a:r>
                    <a:rPr lang="zh-CN" altLang="en-US" sz="1400" baseline="-30000">
                      <a:latin typeface="Calibri" pitchFamily="34" charset="0"/>
                    </a:rPr>
                    <a:t>2</a:t>
                  </a:r>
                  <a:endParaRPr lang="zh-CN" altLang="en-US" sz="6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100">
                    <a:latin typeface="Calibri" pitchFamily="34" charset="0"/>
                  </a:endParaRPr>
                </a:p>
              </p:txBody>
            </p:sp>
            <p:sp>
              <p:nvSpPr>
                <p:cNvPr id="72800" name="Rectangle 4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1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2769" name="Group 48"/>
              <p:cNvGrpSpPr/>
              <p:nvPr/>
            </p:nvGrpSpPr>
            <p:grpSpPr bwMode="auto">
              <a:xfrm>
                <a:off x="660" y="2629"/>
                <a:ext cx="360" cy="710"/>
                <a:chOff x="0" y="0"/>
                <a:chExt cx="360" cy="710"/>
              </a:xfrm>
            </p:grpSpPr>
            <p:sp>
              <p:nvSpPr>
                <p:cNvPr id="72797" name="Rectangle 4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1400" i="1">
                      <a:latin typeface="Calibri" pitchFamily="34" charset="0"/>
                    </a:rPr>
                    <a:t>c</a:t>
                  </a:r>
                  <a:r>
                    <a:rPr lang="zh-CN" altLang="en-US" sz="1400" baseline="-30000">
                      <a:latin typeface="Calibri" pitchFamily="34" charset="0"/>
                    </a:rPr>
                    <a:t>3</a:t>
                  </a:r>
                  <a:endParaRPr lang="zh-CN" altLang="en-US" sz="6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100">
                    <a:latin typeface="Calibri" pitchFamily="34" charset="0"/>
                  </a:endParaRPr>
                </a:p>
              </p:txBody>
            </p:sp>
            <p:sp>
              <p:nvSpPr>
                <p:cNvPr id="72798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1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2770" name="Group 51"/>
              <p:cNvGrpSpPr/>
              <p:nvPr/>
            </p:nvGrpSpPr>
            <p:grpSpPr bwMode="auto">
              <a:xfrm>
                <a:off x="0" y="3339"/>
                <a:ext cx="300" cy="710"/>
                <a:chOff x="0" y="0"/>
                <a:chExt cx="300" cy="710"/>
              </a:xfrm>
            </p:grpSpPr>
            <p:sp>
              <p:nvSpPr>
                <p:cNvPr id="72795" name="Rectangle 5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1400" i="1">
                      <a:latin typeface="Calibri" pitchFamily="34" charset="0"/>
                    </a:rPr>
                    <a:t>a</a:t>
                  </a:r>
                  <a:r>
                    <a:rPr lang="zh-CN" altLang="en-US" sz="1400" baseline="-30000">
                      <a:latin typeface="Calibri" pitchFamily="34" charset="0"/>
                    </a:rPr>
                    <a:t>4</a:t>
                  </a:r>
                  <a:endParaRPr lang="zh-CN" altLang="en-US" sz="6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100">
                    <a:latin typeface="Calibri" pitchFamily="34" charset="0"/>
                  </a:endParaRPr>
                </a:p>
              </p:txBody>
            </p:sp>
            <p:sp>
              <p:nvSpPr>
                <p:cNvPr id="72796" name="Rectangle 5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1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2771" name="Group 54"/>
              <p:cNvGrpSpPr/>
              <p:nvPr/>
            </p:nvGrpSpPr>
            <p:grpSpPr bwMode="auto">
              <a:xfrm>
                <a:off x="300" y="3339"/>
                <a:ext cx="360" cy="710"/>
                <a:chOff x="0" y="0"/>
                <a:chExt cx="360" cy="710"/>
              </a:xfrm>
            </p:grpSpPr>
            <p:sp>
              <p:nvSpPr>
                <p:cNvPr id="72793" name="Rectangle 5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1400" i="1">
                      <a:latin typeface="Calibri" pitchFamily="34" charset="0"/>
                    </a:rPr>
                    <a:t>b</a:t>
                  </a:r>
                  <a:r>
                    <a:rPr lang="zh-CN" altLang="en-US" sz="1400" baseline="-30000">
                      <a:latin typeface="Calibri" pitchFamily="34" charset="0"/>
                    </a:rPr>
                    <a:t>6</a:t>
                  </a:r>
                  <a:endParaRPr lang="zh-CN" altLang="en-US" sz="6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100">
                    <a:latin typeface="Calibri" pitchFamily="34" charset="0"/>
                  </a:endParaRPr>
                </a:p>
              </p:txBody>
            </p:sp>
            <p:sp>
              <p:nvSpPr>
                <p:cNvPr id="72794" name="Rectangle 5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1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2772" name="Group 57"/>
              <p:cNvGrpSpPr/>
              <p:nvPr/>
            </p:nvGrpSpPr>
            <p:grpSpPr bwMode="auto">
              <a:xfrm>
                <a:off x="660" y="3339"/>
                <a:ext cx="360" cy="710"/>
                <a:chOff x="0" y="0"/>
                <a:chExt cx="360" cy="710"/>
              </a:xfrm>
            </p:grpSpPr>
            <p:sp>
              <p:nvSpPr>
                <p:cNvPr id="72791" name="Rectangle 5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1400" i="1">
                      <a:latin typeface="Calibri" pitchFamily="34" charset="0"/>
                    </a:rPr>
                    <a:t>c</a:t>
                  </a:r>
                  <a:r>
                    <a:rPr lang="zh-CN" altLang="en-US" sz="1400" baseline="-30000">
                      <a:latin typeface="Calibri" pitchFamily="34" charset="0"/>
                    </a:rPr>
                    <a:t>6</a:t>
                  </a:r>
                  <a:endParaRPr lang="zh-CN" altLang="en-US" sz="6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100">
                    <a:latin typeface="Calibri" pitchFamily="34" charset="0"/>
                  </a:endParaRPr>
                </a:p>
              </p:txBody>
            </p:sp>
            <p:sp>
              <p:nvSpPr>
                <p:cNvPr id="72792" name="Rectangle 5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1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2773" name="Group 60"/>
              <p:cNvGrpSpPr/>
              <p:nvPr/>
            </p:nvGrpSpPr>
            <p:grpSpPr bwMode="auto">
              <a:xfrm>
                <a:off x="0" y="4049"/>
                <a:ext cx="300" cy="710"/>
                <a:chOff x="0" y="0"/>
                <a:chExt cx="300" cy="710"/>
              </a:xfrm>
            </p:grpSpPr>
            <p:sp>
              <p:nvSpPr>
                <p:cNvPr id="72789" name="Rectangle 6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1400" i="1">
                      <a:latin typeface="Calibri" pitchFamily="34" charset="0"/>
                    </a:rPr>
                    <a:t>a</a:t>
                  </a:r>
                  <a:r>
                    <a:rPr lang="zh-CN" altLang="en-US" sz="1400" baseline="-30000">
                      <a:latin typeface="Calibri" pitchFamily="34" charset="0"/>
                    </a:rPr>
                    <a:t>2</a:t>
                  </a:r>
                  <a:endParaRPr lang="zh-CN" altLang="en-US" sz="6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100">
                    <a:latin typeface="Calibri" pitchFamily="34" charset="0"/>
                  </a:endParaRPr>
                </a:p>
              </p:txBody>
            </p:sp>
            <p:sp>
              <p:nvSpPr>
                <p:cNvPr id="72790" name="Rectangle 6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1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2774" name="Group 63"/>
              <p:cNvGrpSpPr/>
              <p:nvPr/>
            </p:nvGrpSpPr>
            <p:grpSpPr bwMode="auto">
              <a:xfrm>
                <a:off x="300" y="4049"/>
                <a:ext cx="360" cy="710"/>
                <a:chOff x="0" y="0"/>
                <a:chExt cx="360" cy="710"/>
              </a:xfrm>
            </p:grpSpPr>
            <p:sp>
              <p:nvSpPr>
                <p:cNvPr id="72787" name="Rectangle 63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1400" i="1">
                      <a:latin typeface="Calibri" pitchFamily="34" charset="0"/>
                    </a:rPr>
                    <a:t>b</a:t>
                  </a:r>
                  <a:r>
                    <a:rPr lang="zh-CN" altLang="en-US" sz="1400" baseline="-30000">
                      <a:latin typeface="Calibri" pitchFamily="34" charset="0"/>
                    </a:rPr>
                    <a:t>2</a:t>
                  </a:r>
                  <a:endParaRPr lang="zh-CN" altLang="en-US" sz="6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100">
                    <a:latin typeface="Calibri" pitchFamily="34" charset="0"/>
                  </a:endParaRPr>
                </a:p>
              </p:txBody>
            </p:sp>
            <p:sp>
              <p:nvSpPr>
                <p:cNvPr id="72788" name="Rectangle 6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1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2775" name="Group 66"/>
              <p:cNvGrpSpPr/>
              <p:nvPr/>
            </p:nvGrpSpPr>
            <p:grpSpPr bwMode="auto">
              <a:xfrm>
                <a:off x="660" y="4049"/>
                <a:ext cx="360" cy="710"/>
                <a:chOff x="0" y="0"/>
                <a:chExt cx="360" cy="710"/>
              </a:xfrm>
            </p:grpSpPr>
            <p:sp>
              <p:nvSpPr>
                <p:cNvPr id="72785" name="Rectangle 6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1400" i="1">
                      <a:latin typeface="Calibri" pitchFamily="34" charset="0"/>
                    </a:rPr>
                    <a:t>c</a:t>
                  </a:r>
                  <a:r>
                    <a:rPr lang="zh-CN" altLang="en-US" sz="1400" baseline="-30000">
                      <a:latin typeface="Calibri" pitchFamily="34" charset="0"/>
                    </a:rPr>
                    <a:t>3</a:t>
                  </a:r>
                  <a:endParaRPr lang="zh-CN" altLang="en-US" sz="6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100">
                    <a:latin typeface="Calibri" pitchFamily="34" charset="0"/>
                  </a:endParaRPr>
                </a:p>
              </p:txBody>
            </p:sp>
            <p:sp>
              <p:nvSpPr>
                <p:cNvPr id="72786" name="Rectangle 6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1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2776" name="Group 69"/>
              <p:cNvGrpSpPr/>
              <p:nvPr/>
            </p:nvGrpSpPr>
            <p:grpSpPr bwMode="auto">
              <a:xfrm>
                <a:off x="-3" y="4759"/>
                <a:ext cx="300" cy="718"/>
                <a:chOff x="-3" y="0"/>
                <a:chExt cx="300" cy="718"/>
              </a:xfrm>
            </p:grpSpPr>
            <p:sp>
              <p:nvSpPr>
                <p:cNvPr id="72783" name="Rectangle 6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1400" i="1">
                      <a:latin typeface="Calibri" pitchFamily="34" charset="0"/>
                    </a:rPr>
                    <a:t>a</a:t>
                  </a:r>
                  <a:r>
                    <a:rPr lang="zh-CN" altLang="en-US" sz="1400" baseline="-30000">
                      <a:latin typeface="Calibri" pitchFamily="34" charset="0"/>
                    </a:rPr>
                    <a:t>1</a:t>
                  </a:r>
                  <a:endParaRPr lang="zh-CN" altLang="en-US" sz="6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100">
                    <a:latin typeface="Calibri" pitchFamily="34" charset="0"/>
                  </a:endParaRPr>
                </a:p>
              </p:txBody>
            </p:sp>
            <p:sp>
              <p:nvSpPr>
                <p:cNvPr id="72784" name="Rectangle 70"/>
                <p:cNvSpPr>
                  <a:spLocks noChangeArrowheads="1"/>
                </p:cNvSpPr>
                <p:nvPr/>
              </p:nvSpPr>
              <p:spPr bwMode="auto">
                <a:xfrm>
                  <a:off x="-3" y="8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1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2777" name="Group 72"/>
              <p:cNvGrpSpPr/>
              <p:nvPr/>
            </p:nvGrpSpPr>
            <p:grpSpPr bwMode="auto">
              <a:xfrm>
                <a:off x="300" y="4759"/>
                <a:ext cx="360" cy="710"/>
                <a:chOff x="0" y="0"/>
                <a:chExt cx="360" cy="710"/>
              </a:xfrm>
            </p:grpSpPr>
            <p:sp>
              <p:nvSpPr>
                <p:cNvPr id="72781" name="Rectangle 7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1400" i="1">
                      <a:latin typeface="Calibri" pitchFamily="34" charset="0"/>
                    </a:rPr>
                    <a:t>b</a:t>
                  </a:r>
                  <a:r>
                    <a:rPr lang="zh-CN" altLang="en-US" sz="1400" baseline="-30000">
                      <a:latin typeface="Calibri" pitchFamily="34" charset="0"/>
                    </a:rPr>
                    <a:t>2</a:t>
                  </a:r>
                  <a:endParaRPr lang="zh-CN" altLang="en-US" sz="6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100">
                    <a:latin typeface="Calibri" pitchFamily="34" charset="0"/>
                  </a:endParaRPr>
                </a:p>
              </p:txBody>
            </p:sp>
            <p:sp>
              <p:nvSpPr>
                <p:cNvPr id="72782" name="Rectangle 7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10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2778" name="Group 75"/>
              <p:cNvGrpSpPr/>
              <p:nvPr/>
            </p:nvGrpSpPr>
            <p:grpSpPr bwMode="auto">
              <a:xfrm>
                <a:off x="660" y="4759"/>
                <a:ext cx="360" cy="710"/>
                <a:chOff x="0" y="0"/>
                <a:chExt cx="360" cy="710"/>
              </a:xfrm>
            </p:grpSpPr>
            <p:sp>
              <p:nvSpPr>
                <p:cNvPr id="72779" name="Rectangle 7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1400" i="1">
                      <a:latin typeface="Calibri" pitchFamily="34" charset="0"/>
                    </a:rPr>
                    <a:t>c</a:t>
                  </a:r>
                  <a:r>
                    <a:rPr lang="zh-CN" altLang="en-US" sz="1400" baseline="-30000">
                      <a:latin typeface="Calibri" pitchFamily="34" charset="0"/>
                    </a:rPr>
                    <a:t>1</a:t>
                  </a:r>
                  <a:endParaRPr lang="zh-CN" altLang="en-US" sz="600">
                    <a:latin typeface="Calibri" pitchFamily="34" charset="0"/>
                  </a:endParaRPr>
                </a:p>
                <a:p>
                  <a:pPr eaLnBrk="0" hangingPunct="0"/>
                  <a:endParaRPr lang="zh-CN" altLang="en-US" sz="1100">
                    <a:latin typeface="Calibri" pitchFamily="34" charset="0"/>
                  </a:endParaRPr>
                </a:p>
              </p:txBody>
            </p:sp>
            <p:sp>
              <p:nvSpPr>
                <p:cNvPr id="72780" name="Rectangle 7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en-US" sz="1100"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72752" name="Text Box 212"/>
            <p:cNvSpPr txBox="1">
              <a:spLocks noChangeArrowheads="1"/>
            </p:cNvSpPr>
            <p:nvPr/>
          </p:nvSpPr>
          <p:spPr bwMode="auto">
            <a:xfrm>
              <a:off x="0" y="0"/>
              <a:ext cx="272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100">
                  <a:latin typeface="Arial" pitchFamily="34" charset="0"/>
                </a:rPr>
                <a:t>(R)</a:t>
              </a:r>
            </a:p>
          </p:txBody>
        </p:sp>
      </p:grpSp>
      <p:grpSp>
        <p:nvGrpSpPr>
          <p:cNvPr id="29" name="Group 80"/>
          <p:cNvGrpSpPr/>
          <p:nvPr/>
        </p:nvGrpSpPr>
        <p:grpSpPr bwMode="auto">
          <a:xfrm>
            <a:off x="6191250" y="3483769"/>
            <a:ext cx="2484438" cy="1168004"/>
            <a:chOff x="0" y="0"/>
            <a:chExt cx="1565" cy="1258"/>
          </a:xfrm>
        </p:grpSpPr>
        <p:grpSp>
          <p:nvGrpSpPr>
            <p:cNvPr id="72711" name="Group 81"/>
            <p:cNvGrpSpPr/>
            <p:nvPr/>
          </p:nvGrpSpPr>
          <p:grpSpPr bwMode="auto">
            <a:xfrm>
              <a:off x="363" y="0"/>
              <a:ext cx="1202" cy="1258"/>
              <a:chOff x="0" y="0"/>
              <a:chExt cx="1068" cy="2635"/>
            </a:xfrm>
          </p:grpSpPr>
          <p:grpSp>
            <p:nvGrpSpPr>
              <p:cNvPr id="72713" name="Group 82"/>
              <p:cNvGrpSpPr/>
              <p:nvPr/>
            </p:nvGrpSpPr>
            <p:grpSpPr bwMode="auto">
              <a:xfrm>
                <a:off x="3" y="3"/>
                <a:ext cx="1062" cy="2629"/>
                <a:chOff x="0" y="0"/>
                <a:chExt cx="1062" cy="2629"/>
              </a:xfrm>
            </p:grpSpPr>
            <p:grpSp>
              <p:nvGrpSpPr>
                <p:cNvPr id="72715" name="Group 83"/>
                <p:cNvGrpSpPr/>
                <p:nvPr/>
              </p:nvGrpSpPr>
              <p:grpSpPr bwMode="auto">
                <a:xfrm>
                  <a:off x="0" y="0"/>
                  <a:ext cx="342" cy="499"/>
                  <a:chOff x="0" y="0"/>
                  <a:chExt cx="342" cy="499"/>
                </a:xfrm>
              </p:grpSpPr>
              <p:sp>
                <p:nvSpPr>
                  <p:cNvPr id="72749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256" cy="4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/>
                  <a:p>
                    <a:r>
                      <a:rPr lang="zh-CN" altLang="en-US" sz="1400" i="1">
                        <a:latin typeface="Calibri" pitchFamily="34" charset="0"/>
                      </a:rPr>
                      <a:t>B</a:t>
                    </a:r>
                    <a:endParaRPr lang="zh-CN" altLang="en-US" sz="600">
                      <a:latin typeface="Calibri" pitchFamily="34" charset="0"/>
                    </a:endParaRPr>
                  </a:p>
                  <a:p>
                    <a:pPr eaLnBrk="0" hangingPunct="0"/>
                    <a:endParaRPr lang="zh-CN" altLang="en-US" sz="1100">
                      <a:latin typeface="Calibri" pitchFamily="34" charset="0"/>
                    </a:endParaRPr>
                  </a:p>
                </p:txBody>
              </p:sp>
              <p:sp>
                <p:nvSpPr>
                  <p:cNvPr id="72750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42" cy="49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pPr algn="l"/>
                    <a:endParaRPr lang="zh-CN" altLang="en-US" sz="1100"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72716" name="Group 86"/>
                <p:cNvGrpSpPr/>
                <p:nvPr/>
              </p:nvGrpSpPr>
              <p:grpSpPr bwMode="auto">
                <a:xfrm>
                  <a:off x="342" y="0"/>
                  <a:ext cx="360" cy="499"/>
                  <a:chOff x="0" y="0"/>
                  <a:chExt cx="360" cy="499"/>
                </a:xfrm>
              </p:grpSpPr>
              <p:sp>
                <p:nvSpPr>
                  <p:cNvPr id="72747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274" cy="4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/>
                  <a:p>
                    <a:r>
                      <a:rPr lang="zh-CN" altLang="en-US" sz="1400" i="1">
                        <a:latin typeface="Calibri" pitchFamily="34" charset="0"/>
                      </a:rPr>
                      <a:t>C</a:t>
                    </a:r>
                    <a:endParaRPr lang="zh-CN" altLang="en-US" sz="600">
                      <a:latin typeface="Calibri" pitchFamily="34" charset="0"/>
                    </a:endParaRPr>
                  </a:p>
                  <a:p>
                    <a:pPr eaLnBrk="0" hangingPunct="0"/>
                    <a:endParaRPr lang="zh-CN" altLang="en-US" sz="1100">
                      <a:latin typeface="Calibri" pitchFamily="34" charset="0"/>
                    </a:endParaRPr>
                  </a:p>
                </p:txBody>
              </p:sp>
              <p:sp>
                <p:nvSpPr>
                  <p:cNvPr id="72748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0" cy="49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pPr algn="l"/>
                    <a:endParaRPr lang="zh-CN" altLang="en-US" sz="1100"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72717" name="Group 89"/>
                <p:cNvGrpSpPr/>
                <p:nvPr/>
              </p:nvGrpSpPr>
              <p:grpSpPr bwMode="auto">
                <a:xfrm>
                  <a:off x="702" y="0"/>
                  <a:ext cx="360" cy="499"/>
                  <a:chOff x="0" y="0"/>
                  <a:chExt cx="360" cy="499"/>
                </a:xfrm>
              </p:grpSpPr>
              <p:sp>
                <p:nvSpPr>
                  <p:cNvPr id="72745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274" cy="4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/>
                  <a:p>
                    <a:r>
                      <a:rPr lang="zh-CN" altLang="en-US" sz="1400" i="1" dirty="0">
                        <a:latin typeface="Calibri" pitchFamily="34" charset="0"/>
                      </a:rPr>
                      <a:t>D</a:t>
                    </a:r>
                    <a:endParaRPr lang="zh-CN" altLang="en-US" sz="600" dirty="0">
                      <a:latin typeface="Calibri" pitchFamily="34" charset="0"/>
                    </a:endParaRPr>
                  </a:p>
                  <a:p>
                    <a:pPr eaLnBrk="0" hangingPunct="0"/>
                    <a:endParaRPr lang="zh-CN" altLang="en-US" sz="1100" dirty="0">
                      <a:latin typeface="Calibri" pitchFamily="34" charset="0"/>
                    </a:endParaRPr>
                  </a:p>
                </p:txBody>
              </p:sp>
              <p:sp>
                <p:nvSpPr>
                  <p:cNvPr id="72746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0" cy="49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pPr algn="l"/>
                    <a:endParaRPr lang="zh-CN" altLang="en-US" sz="1100"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72718" name="Group 92"/>
                <p:cNvGrpSpPr/>
                <p:nvPr/>
              </p:nvGrpSpPr>
              <p:grpSpPr bwMode="auto">
                <a:xfrm>
                  <a:off x="0" y="499"/>
                  <a:ext cx="342" cy="710"/>
                  <a:chOff x="0" y="0"/>
                  <a:chExt cx="342" cy="710"/>
                </a:xfrm>
              </p:grpSpPr>
              <p:sp>
                <p:nvSpPr>
                  <p:cNvPr id="72743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256" cy="7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/>
                  <a:p>
                    <a:r>
                      <a:rPr lang="zh-CN" altLang="en-US" sz="1400" i="1">
                        <a:latin typeface="Calibri" pitchFamily="34" charset="0"/>
                      </a:rPr>
                      <a:t>b</a:t>
                    </a:r>
                    <a:r>
                      <a:rPr lang="zh-CN" altLang="en-US" sz="1400" baseline="-30000">
                        <a:latin typeface="Calibri" pitchFamily="34" charset="0"/>
                      </a:rPr>
                      <a:t>1</a:t>
                    </a:r>
                    <a:endParaRPr lang="zh-CN" altLang="en-US" sz="600">
                      <a:latin typeface="Calibri" pitchFamily="34" charset="0"/>
                    </a:endParaRPr>
                  </a:p>
                  <a:p>
                    <a:pPr eaLnBrk="0" hangingPunct="0"/>
                    <a:endParaRPr lang="zh-CN" altLang="en-US" sz="1100">
                      <a:latin typeface="Calibri" pitchFamily="34" charset="0"/>
                    </a:endParaRPr>
                  </a:p>
                </p:txBody>
              </p:sp>
              <p:sp>
                <p:nvSpPr>
                  <p:cNvPr id="72744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42" cy="71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pPr algn="l"/>
                    <a:endParaRPr lang="zh-CN" altLang="en-US" sz="1100"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72719" name="Group 95"/>
                <p:cNvGrpSpPr/>
                <p:nvPr/>
              </p:nvGrpSpPr>
              <p:grpSpPr bwMode="auto">
                <a:xfrm>
                  <a:off x="342" y="499"/>
                  <a:ext cx="360" cy="710"/>
                  <a:chOff x="0" y="0"/>
                  <a:chExt cx="360" cy="710"/>
                </a:xfrm>
              </p:grpSpPr>
              <p:sp>
                <p:nvSpPr>
                  <p:cNvPr id="72741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274" cy="7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/>
                  <a:p>
                    <a:r>
                      <a:rPr lang="zh-CN" altLang="en-US" sz="1400" i="1">
                        <a:latin typeface="Calibri" pitchFamily="34" charset="0"/>
                      </a:rPr>
                      <a:t>c</a:t>
                    </a:r>
                    <a:r>
                      <a:rPr lang="zh-CN" altLang="en-US" sz="1400" baseline="-30000">
                        <a:latin typeface="Calibri" pitchFamily="34" charset="0"/>
                      </a:rPr>
                      <a:t>2</a:t>
                    </a:r>
                    <a:endParaRPr lang="zh-CN" altLang="en-US" sz="600">
                      <a:latin typeface="Calibri" pitchFamily="34" charset="0"/>
                    </a:endParaRPr>
                  </a:p>
                  <a:p>
                    <a:pPr eaLnBrk="0" hangingPunct="0"/>
                    <a:endParaRPr lang="zh-CN" altLang="en-US" sz="1100">
                      <a:latin typeface="Calibri" pitchFamily="34" charset="0"/>
                    </a:endParaRPr>
                  </a:p>
                </p:txBody>
              </p:sp>
              <p:sp>
                <p:nvSpPr>
                  <p:cNvPr id="72742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0" cy="71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pPr algn="l"/>
                    <a:endParaRPr lang="zh-CN" altLang="en-US" sz="1100"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72720" name="Group 98"/>
                <p:cNvGrpSpPr/>
                <p:nvPr/>
              </p:nvGrpSpPr>
              <p:grpSpPr bwMode="auto">
                <a:xfrm>
                  <a:off x="702" y="499"/>
                  <a:ext cx="360" cy="710"/>
                  <a:chOff x="0" y="0"/>
                  <a:chExt cx="360" cy="710"/>
                </a:xfrm>
              </p:grpSpPr>
              <p:sp>
                <p:nvSpPr>
                  <p:cNvPr id="72739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274" cy="7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/>
                  <a:p>
                    <a:r>
                      <a:rPr lang="zh-CN" altLang="en-US" sz="1400" i="1">
                        <a:latin typeface="Calibri" pitchFamily="34" charset="0"/>
                      </a:rPr>
                      <a:t>d</a:t>
                    </a:r>
                    <a:r>
                      <a:rPr lang="zh-CN" altLang="en-US" sz="1400" baseline="-30000">
                        <a:latin typeface="Calibri" pitchFamily="34" charset="0"/>
                      </a:rPr>
                      <a:t>1</a:t>
                    </a:r>
                    <a:endParaRPr lang="zh-CN" altLang="en-US" sz="600">
                      <a:latin typeface="Calibri" pitchFamily="34" charset="0"/>
                    </a:endParaRPr>
                  </a:p>
                  <a:p>
                    <a:pPr eaLnBrk="0" hangingPunct="0"/>
                    <a:endParaRPr lang="zh-CN" altLang="en-US" sz="1100">
                      <a:latin typeface="Calibri" pitchFamily="34" charset="0"/>
                    </a:endParaRPr>
                  </a:p>
                </p:txBody>
              </p:sp>
              <p:sp>
                <p:nvSpPr>
                  <p:cNvPr id="72740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0" cy="71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pPr algn="l"/>
                    <a:endParaRPr lang="zh-CN" altLang="en-US" sz="1100"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72721" name="Group 101"/>
                <p:cNvGrpSpPr/>
                <p:nvPr/>
              </p:nvGrpSpPr>
              <p:grpSpPr bwMode="auto">
                <a:xfrm>
                  <a:off x="0" y="1209"/>
                  <a:ext cx="342" cy="710"/>
                  <a:chOff x="0" y="0"/>
                  <a:chExt cx="342" cy="710"/>
                </a:xfrm>
              </p:grpSpPr>
              <p:sp>
                <p:nvSpPr>
                  <p:cNvPr id="72737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256" cy="7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/>
                  <a:p>
                    <a:r>
                      <a:rPr lang="zh-CN" altLang="en-US" sz="1400" i="1">
                        <a:latin typeface="Calibri" pitchFamily="34" charset="0"/>
                      </a:rPr>
                      <a:t>b</a:t>
                    </a:r>
                    <a:r>
                      <a:rPr lang="zh-CN" altLang="en-US" sz="1400" baseline="-30000">
                        <a:latin typeface="Calibri" pitchFamily="34" charset="0"/>
                      </a:rPr>
                      <a:t>2</a:t>
                    </a:r>
                    <a:endParaRPr lang="zh-CN" altLang="en-US" sz="600">
                      <a:latin typeface="Calibri" pitchFamily="34" charset="0"/>
                    </a:endParaRPr>
                  </a:p>
                  <a:p>
                    <a:pPr eaLnBrk="0" hangingPunct="0"/>
                    <a:endParaRPr lang="zh-CN" altLang="en-US" sz="1100">
                      <a:latin typeface="Calibri" pitchFamily="34" charset="0"/>
                    </a:endParaRPr>
                  </a:p>
                </p:txBody>
              </p:sp>
              <p:sp>
                <p:nvSpPr>
                  <p:cNvPr id="72738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42" cy="71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pPr algn="l"/>
                    <a:endParaRPr lang="zh-CN" altLang="en-US" sz="1100"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72722" name="Group 104"/>
                <p:cNvGrpSpPr/>
                <p:nvPr/>
              </p:nvGrpSpPr>
              <p:grpSpPr bwMode="auto">
                <a:xfrm>
                  <a:off x="342" y="1209"/>
                  <a:ext cx="360" cy="710"/>
                  <a:chOff x="0" y="0"/>
                  <a:chExt cx="360" cy="710"/>
                </a:xfrm>
              </p:grpSpPr>
              <p:sp>
                <p:nvSpPr>
                  <p:cNvPr id="72735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274" cy="7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/>
                  <a:p>
                    <a:r>
                      <a:rPr lang="zh-CN" altLang="en-US" sz="1400" i="1">
                        <a:latin typeface="Calibri" pitchFamily="34" charset="0"/>
                      </a:rPr>
                      <a:t>c</a:t>
                    </a:r>
                    <a:r>
                      <a:rPr lang="zh-CN" altLang="en-US" sz="1400" baseline="-30000">
                        <a:latin typeface="Calibri" pitchFamily="34" charset="0"/>
                      </a:rPr>
                      <a:t>1</a:t>
                    </a:r>
                    <a:endParaRPr lang="zh-CN" altLang="en-US" sz="600">
                      <a:latin typeface="Calibri" pitchFamily="34" charset="0"/>
                    </a:endParaRPr>
                  </a:p>
                  <a:p>
                    <a:pPr eaLnBrk="0" hangingPunct="0"/>
                    <a:endParaRPr lang="zh-CN" altLang="en-US" sz="1100">
                      <a:latin typeface="Calibri" pitchFamily="34" charset="0"/>
                    </a:endParaRPr>
                  </a:p>
                </p:txBody>
              </p:sp>
              <p:sp>
                <p:nvSpPr>
                  <p:cNvPr id="72736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0" cy="71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pPr algn="l"/>
                    <a:endParaRPr lang="zh-CN" altLang="en-US" sz="1100"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72723" name="Group 107"/>
                <p:cNvGrpSpPr/>
                <p:nvPr/>
              </p:nvGrpSpPr>
              <p:grpSpPr bwMode="auto">
                <a:xfrm>
                  <a:off x="702" y="1209"/>
                  <a:ext cx="360" cy="710"/>
                  <a:chOff x="0" y="0"/>
                  <a:chExt cx="360" cy="710"/>
                </a:xfrm>
              </p:grpSpPr>
              <p:sp>
                <p:nvSpPr>
                  <p:cNvPr id="72733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274" cy="7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/>
                  <a:p>
                    <a:r>
                      <a:rPr lang="zh-CN" altLang="en-US" sz="1400" i="1">
                        <a:latin typeface="Calibri" pitchFamily="34" charset="0"/>
                      </a:rPr>
                      <a:t>d</a:t>
                    </a:r>
                    <a:r>
                      <a:rPr lang="zh-CN" altLang="en-US" sz="1400" baseline="-30000">
                        <a:latin typeface="Calibri" pitchFamily="34" charset="0"/>
                      </a:rPr>
                      <a:t>1</a:t>
                    </a:r>
                    <a:endParaRPr lang="zh-CN" altLang="en-US" sz="600">
                      <a:latin typeface="Calibri" pitchFamily="34" charset="0"/>
                    </a:endParaRPr>
                  </a:p>
                  <a:p>
                    <a:pPr eaLnBrk="0" hangingPunct="0"/>
                    <a:endParaRPr lang="zh-CN" altLang="en-US" sz="1100">
                      <a:latin typeface="Calibri" pitchFamily="34" charset="0"/>
                    </a:endParaRPr>
                  </a:p>
                </p:txBody>
              </p:sp>
              <p:sp>
                <p:nvSpPr>
                  <p:cNvPr id="72734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0" cy="71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pPr algn="l"/>
                    <a:endParaRPr lang="zh-CN" altLang="en-US" sz="1100"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72724" name="Group 110"/>
                <p:cNvGrpSpPr/>
                <p:nvPr/>
              </p:nvGrpSpPr>
              <p:grpSpPr bwMode="auto">
                <a:xfrm>
                  <a:off x="0" y="1919"/>
                  <a:ext cx="342" cy="710"/>
                  <a:chOff x="0" y="0"/>
                  <a:chExt cx="342" cy="710"/>
                </a:xfrm>
              </p:grpSpPr>
              <p:sp>
                <p:nvSpPr>
                  <p:cNvPr id="72731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256" cy="7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/>
                  <a:p>
                    <a:r>
                      <a:rPr lang="zh-CN" altLang="en-US" sz="1400" i="1">
                        <a:latin typeface="Calibri" pitchFamily="34" charset="0"/>
                      </a:rPr>
                      <a:t>b</a:t>
                    </a:r>
                    <a:r>
                      <a:rPr lang="zh-CN" altLang="en-US" sz="1400" baseline="-30000">
                        <a:latin typeface="Calibri" pitchFamily="34" charset="0"/>
                      </a:rPr>
                      <a:t>2</a:t>
                    </a:r>
                    <a:endParaRPr lang="zh-CN" altLang="en-US" sz="300" i="1">
                      <a:latin typeface="Calibri" pitchFamily="34" charset="0"/>
                    </a:endParaRPr>
                  </a:p>
                  <a:p>
                    <a:pPr eaLnBrk="0" hangingPunct="0"/>
                    <a:endParaRPr lang="zh-CN" altLang="en-US" sz="1100">
                      <a:latin typeface="Calibri" pitchFamily="34" charset="0"/>
                    </a:endParaRPr>
                  </a:p>
                </p:txBody>
              </p:sp>
              <p:sp>
                <p:nvSpPr>
                  <p:cNvPr id="72732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42" cy="71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pPr algn="l"/>
                    <a:endParaRPr lang="zh-CN" altLang="en-US" sz="1100"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72725" name="Group 113"/>
                <p:cNvGrpSpPr/>
                <p:nvPr/>
              </p:nvGrpSpPr>
              <p:grpSpPr bwMode="auto">
                <a:xfrm>
                  <a:off x="342" y="1919"/>
                  <a:ext cx="360" cy="710"/>
                  <a:chOff x="0" y="0"/>
                  <a:chExt cx="360" cy="710"/>
                </a:xfrm>
              </p:grpSpPr>
              <p:sp>
                <p:nvSpPr>
                  <p:cNvPr id="72729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274" cy="7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/>
                  <a:p>
                    <a:r>
                      <a:rPr lang="zh-CN" altLang="en-US" sz="1400" i="1">
                        <a:latin typeface="Calibri" pitchFamily="34" charset="0"/>
                      </a:rPr>
                      <a:t>c</a:t>
                    </a:r>
                    <a:r>
                      <a:rPr lang="zh-CN" altLang="en-US" sz="1400" baseline="-30000">
                        <a:latin typeface="Calibri" pitchFamily="34" charset="0"/>
                      </a:rPr>
                      <a:t>3</a:t>
                    </a:r>
                    <a:endParaRPr lang="zh-CN" altLang="en-US" sz="600">
                      <a:latin typeface="Calibri" pitchFamily="34" charset="0"/>
                    </a:endParaRPr>
                  </a:p>
                  <a:p>
                    <a:pPr eaLnBrk="0" hangingPunct="0"/>
                    <a:endParaRPr lang="zh-CN" altLang="en-US" sz="1100">
                      <a:latin typeface="Calibri" pitchFamily="34" charset="0"/>
                    </a:endParaRPr>
                  </a:p>
                </p:txBody>
              </p:sp>
              <p:sp>
                <p:nvSpPr>
                  <p:cNvPr id="72730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0" cy="71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pPr algn="l"/>
                    <a:endParaRPr lang="zh-CN" altLang="en-US" sz="1100"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72726" name="Group 116"/>
                <p:cNvGrpSpPr/>
                <p:nvPr/>
              </p:nvGrpSpPr>
              <p:grpSpPr bwMode="auto">
                <a:xfrm>
                  <a:off x="702" y="1919"/>
                  <a:ext cx="360" cy="710"/>
                  <a:chOff x="0" y="0"/>
                  <a:chExt cx="360" cy="710"/>
                </a:xfrm>
              </p:grpSpPr>
              <p:sp>
                <p:nvSpPr>
                  <p:cNvPr id="72727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274" cy="7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/>
                  <a:p>
                    <a:r>
                      <a:rPr lang="zh-CN" altLang="en-US" sz="1400" i="1">
                        <a:latin typeface="Calibri" pitchFamily="34" charset="0"/>
                      </a:rPr>
                      <a:t>d</a:t>
                    </a:r>
                    <a:r>
                      <a:rPr lang="zh-CN" altLang="en-US" sz="1400" baseline="-30000">
                        <a:latin typeface="Calibri" pitchFamily="34" charset="0"/>
                      </a:rPr>
                      <a:t>2</a:t>
                    </a:r>
                    <a:endParaRPr lang="zh-CN" altLang="en-US" sz="600">
                      <a:latin typeface="Calibri" pitchFamily="34" charset="0"/>
                    </a:endParaRPr>
                  </a:p>
                  <a:p>
                    <a:pPr eaLnBrk="0" hangingPunct="0"/>
                    <a:endParaRPr lang="zh-CN" altLang="en-US" sz="1100">
                      <a:latin typeface="Calibri" pitchFamily="34" charset="0"/>
                    </a:endParaRPr>
                  </a:p>
                </p:txBody>
              </p:sp>
              <p:sp>
                <p:nvSpPr>
                  <p:cNvPr id="72728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0" cy="71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pPr algn="l"/>
                    <a:endParaRPr lang="zh-CN" altLang="en-US" sz="1100">
                      <a:latin typeface="Calibri" pitchFamily="34" charset="0"/>
                    </a:endParaRPr>
                  </a:p>
                </p:txBody>
              </p:sp>
            </p:grpSp>
          </p:grpSp>
          <p:sp>
            <p:nvSpPr>
              <p:cNvPr id="72714" name="Rectangle 1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68" cy="2635"/>
              </a:xfrm>
              <a:prstGeom prst="rect">
                <a:avLst/>
              </a:prstGeom>
              <a:noFill/>
              <a:ln w="11112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algn="l"/>
                <a:endParaRPr lang="zh-CN" altLang="en-US" sz="1100">
                  <a:latin typeface="Calibri" pitchFamily="34" charset="0"/>
                </a:endParaRPr>
              </a:p>
            </p:txBody>
          </p:sp>
        </p:grpSp>
        <p:sp>
          <p:nvSpPr>
            <p:cNvPr id="72712" name="Text Box 253"/>
            <p:cNvSpPr txBox="1">
              <a:spLocks noChangeArrowheads="1"/>
            </p:cNvSpPr>
            <p:nvPr/>
          </p:nvSpPr>
          <p:spPr bwMode="auto">
            <a:xfrm>
              <a:off x="0" y="5"/>
              <a:ext cx="272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100">
                  <a:latin typeface="Arial" pitchFamily="34" charset="0"/>
                </a:rPr>
                <a:t>(S)</a:t>
              </a:r>
            </a:p>
          </p:txBody>
        </p:sp>
      </p:grpSp>
      <p:cxnSp>
        <p:nvCxnSpPr>
          <p:cNvPr id="72709" name="直接连接符 9"/>
          <p:cNvCxnSpPr>
            <a:cxnSpLocks noChangeShapeType="1"/>
          </p:cNvCxnSpPr>
          <p:nvPr/>
        </p:nvCxnSpPr>
        <p:spPr bwMode="auto">
          <a:xfrm rot="5400000">
            <a:off x="4283869" y="2842022"/>
            <a:ext cx="36718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710" name="Rectangle 122"/>
          <p:cNvSpPr>
            <a:spLocks noChangeArrowheads="1"/>
          </p:cNvSpPr>
          <p:nvPr/>
        </p:nvSpPr>
        <p:spPr bwMode="auto">
          <a:xfrm>
            <a:off x="107950" y="141684"/>
            <a:ext cx="5976938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zh-CN" altLang="en-US" sz="3200" dirty="0" smtClean="0">
                <a:latin typeface="隶书" pitchFamily="49" charset="-122"/>
                <a:ea typeface="隶书" pitchFamily="49" charset="-122"/>
              </a:rPr>
              <a:t>除</a:t>
            </a:r>
            <a:r>
              <a:rPr lang="zh-CN" altLang="en-US" sz="3200" dirty="0">
                <a:latin typeface="隶书" pitchFamily="49" charset="-122"/>
                <a:ea typeface="隶书" pitchFamily="49" charset="-122"/>
              </a:rPr>
              <a:t>运算示例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0" name="Rectangle 122"/>
          <p:cNvSpPr>
            <a:spLocks noChangeArrowheads="1"/>
          </p:cNvSpPr>
          <p:nvPr/>
        </p:nvSpPr>
        <p:spPr bwMode="auto">
          <a:xfrm>
            <a:off x="1259632" y="141684"/>
            <a:ext cx="2735858" cy="629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zh-CN" altLang="en-US" sz="3200" b="0" dirty="0" smtClean="0">
                <a:latin typeface="隶书" pitchFamily="49" charset="-122"/>
                <a:ea typeface="隶书" pitchFamily="49" charset="-122"/>
              </a:rPr>
              <a:t>除</a:t>
            </a:r>
            <a:r>
              <a:rPr lang="zh-CN" altLang="en-US" sz="3200" b="0" dirty="0">
                <a:latin typeface="隶书" pitchFamily="49" charset="-122"/>
                <a:ea typeface="隶书" pitchFamily="49" charset="-122"/>
              </a:rPr>
              <a:t>运算示例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21907" y="1029965"/>
            <a:ext cx="6978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400" b="0" dirty="0">
                <a:latin typeface="+mj-ea"/>
                <a:ea typeface="+mj-ea"/>
              </a:rPr>
              <a:t>例：</a:t>
            </a:r>
            <a:r>
              <a:rPr lang="zh-CN" altLang="zh-CN" sz="2400" b="0" dirty="0" smtClean="0">
                <a:latin typeface="+mj-ea"/>
                <a:ea typeface="+mj-ea"/>
              </a:rPr>
              <a:t>查询选修</a:t>
            </a:r>
            <a:r>
              <a:rPr lang="zh-CN" altLang="zh-CN" sz="2400" b="0" dirty="0">
                <a:latin typeface="+mj-ea"/>
                <a:ea typeface="+mj-ea"/>
              </a:rPr>
              <a:t>了</a:t>
            </a:r>
            <a:r>
              <a:rPr lang="en-US" altLang="zh-CN" sz="2400" b="0" dirty="0">
                <a:latin typeface="+mj-ea"/>
                <a:ea typeface="+mj-ea"/>
              </a:rPr>
              <a:t>1</a:t>
            </a:r>
            <a:r>
              <a:rPr lang="zh-CN" altLang="en-US" sz="2400" b="0" dirty="0">
                <a:latin typeface="+mj-ea"/>
                <a:ea typeface="+mj-ea"/>
              </a:rPr>
              <a:t>号课程和</a:t>
            </a:r>
            <a:r>
              <a:rPr lang="en-US" altLang="zh-CN" sz="2400" b="0" dirty="0">
                <a:latin typeface="+mj-ea"/>
                <a:ea typeface="+mj-ea"/>
              </a:rPr>
              <a:t>3</a:t>
            </a:r>
            <a:r>
              <a:rPr lang="zh-CN" altLang="en-US" sz="2400" b="0" dirty="0">
                <a:latin typeface="+mj-ea"/>
                <a:ea typeface="+mj-ea"/>
              </a:rPr>
              <a:t>号课程的学生号码</a:t>
            </a:r>
          </a:p>
        </p:txBody>
      </p: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1344509114"/>
              </p:ext>
            </p:extLst>
          </p:nvPr>
        </p:nvGraphicFramePr>
        <p:xfrm>
          <a:off x="1187624" y="1923678"/>
          <a:ext cx="3168353" cy="236257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40160"/>
                <a:gridCol w="936104"/>
                <a:gridCol w="792089"/>
              </a:tblGrid>
              <a:tr h="64807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800" dirty="0"/>
                        <a:t>学号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1800" dirty="0" err="1"/>
                        <a:t>Sno</a:t>
                      </a:r>
                      <a:endParaRPr lang="en-US" altLang="zh-CN" sz="1800" dirty="0">
                        <a:ea typeface="宋体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800"/>
                        <a:t>课程号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Cno</a:t>
                      </a:r>
                      <a:endParaRPr lang="en-US" altLang="zh-CN" sz="1800">
                        <a:ea typeface="宋体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800" dirty="0"/>
                        <a:t>成绩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1800" dirty="0"/>
                        <a:t>Grade</a:t>
                      </a:r>
                      <a:endParaRPr lang="en-US" altLang="zh-CN" sz="1800" dirty="0">
                        <a:ea typeface="宋体" charset="0"/>
                      </a:endParaRPr>
                    </a:p>
                  </a:txBody>
                  <a:tcPr marT="34290" marB="34290"/>
                </a:tc>
              </a:tr>
              <a:tr h="32768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201215121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/>
                        <a:t>92</a:t>
                      </a:r>
                    </a:p>
                  </a:txBody>
                  <a:tcPr marT="34290" marB="34290"/>
                </a:tc>
              </a:tr>
              <a:tr h="32816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201215121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85</a:t>
                      </a:r>
                    </a:p>
                  </a:txBody>
                  <a:tcPr marT="34290" marB="34290"/>
                </a:tc>
              </a:tr>
              <a:tr h="32816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201215121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88</a:t>
                      </a:r>
                    </a:p>
                  </a:txBody>
                  <a:tcPr marT="34290" marB="34290"/>
                </a:tc>
              </a:tr>
              <a:tr h="32768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201215122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90</a:t>
                      </a:r>
                    </a:p>
                  </a:txBody>
                  <a:tcPr marT="34290" marB="34290"/>
                </a:tc>
              </a:tr>
              <a:tr h="32816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/>
                        <a:t>201215122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/>
                        <a:t>80</a:t>
                      </a:r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221280896"/>
              </p:ext>
            </p:extLst>
          </p:nvPr>
        </p:nvGraphicFramePr>
        <p:xfrm>
          <a:off x="7154500" y="2283718"/>
          <a:ext cx="657860" cy="10287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657860"/>
              </a:tblGrid>
              <a:tr h="2743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 err="1"/>
                        <a:t>Cno</a:t>
                      </a:r>
                      <a:endParaRPr lang="en-US" sz="1800" dirty="0"/>
                    </a:p>
                  </a:txBody>
                  <a:tcPr marT="34290" marB="34290"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1</a:t>
                      </a:r>
                    </a:p>
                  </a:txBody>
                  <a:tcPr marT="34290" marB="34290"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3</a:t>
                      </a:r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860032" y="1635646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400" dirty="0" smtClean="0"/>
              <a:t>建立临时关系</a:t>
            </a:r>
            <a:r>
              <a:rPr lang="en-US" altLang="zh-CN" sz="2400" dirty="0"/>
              <a:t>K: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76056" y="376626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400" dirty="0"/>
              <a:t>然后</a:t>
            </a:r>
            <a:r>
              <a:rPr lang="zh-CN" altLang="zh-CN" sz="2400" dirty="0" smtClean="0"/>
              <a:t>求</a:t>
            </a:r>
            <a:r>
              <a:rPr lang="zh-CN" altLang="en-US" sz="2400" dirty="0" smtClean="0"/>
              <a:t>：</a:t>
            </a:r>
            <a:r>
              <a:rPr lang="zh-CN" altLang="zh-CN" sz="2400" dirty="0" smtClean="0"/>
              <a:t>   </a:t>
            </a:r>
            <a:endParaRPr lang="zh-CN" altLang="zh-CN" sz="2400" dirty="0"/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899241"/>
              </p:ext>
            </p:extLst>
          </p:nvPr>
        </p:nvGraphicFramePr>
        <p:xfrm>
          <a:off x="5724128" y="4371950"/>
          <a:ext cx="282853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r:id="rId3" imgW="1016000" imgH="241300" progId="Equation.KSEE3">
                  <p:embed/>
                </p:oleObj>
              </mc:Choice>
              <mc:Fallback>
                <p:oleObj r:id="rId3" imgW="1016000" imgH="241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5724128" y="4371950"/>
                        <a:ext cx="2828536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5616" y="195486"/>
            <a:ext cx="3960813" cy="422275"/>
          </a:xfrm>
        </p:spPr>
        <p:txBody>
          <a:bodyPr/>
          <a:lstStyle/>
          <a:p>
            <a:pPr algn="l" eaLnBrk="1" hangingPunct="1"/>
            <a:r>
              <a:rPr lang="zh-CN" altLang="en-US" sz="3600" dirty="0" smtClean="0">
                <a:latin typeface="+mn-ea"/>
                <a:ea typeface="+mn-ea"/>
              </a:rPr>
              <a:t>关系代数表达式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915566"/>
            <a:ext cx="8266112" cy="4227934"/>
          </a:xfrm>
        </p:spPr>
        <p:txBody>
          <a:bodyPr>
            <a:noAutofit/>
          </a:bodyPr>
          <a:lstStyle/>
          <a:p>
            <a:pPr marL="457200" indent="-457200" eaLnBrk="1" hangingPunct="1">
              <a:lnSpc>
                <a:spcPct val="170000"/>
              </a:lnSpc>
              <a:buFont typeface="Wingdings" pitchFamily="2" charset="2"/>
              <a:buChar char="u"/>
            </a:pPr>
            <a:r>
              <a:rPr lang="zh-CN" altLang="en-US" sz="1800" b="1" dirty="0" smtClean="0">
                <a:latin typeface="幼圆" pitchFamily="49" charset="-122"/>
                <a:ea typeface="幼圆" pitchFamily="49" charset="-122"/>
              </a:rPr>
              <a:t>像算术运算组合成算术表达式一样，可以将多个关系代数运算符按照一定规则组合成关系代数表达式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1100" b="1" dirty="0" smtClean="0">
                <a:latin typeface="宋体" pitchFamily="2" charset="-122"/>
                <a:ea typeface="宋体" pitchFamily="2" charset="-122"/>
              </a:rPr>
              <a:t>                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∏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name,sex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l-GR" altLang="en-US" sz="3200" b="1" dirty="0" smtClean="0">
                <a:latin typeface="宋体" pitchFamily="2" charset="-122"/>
                <a:ea typeface="宋体" pitchFamily="2" charset="-122"/>
              </a:rPr>
              <a:t>σ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dept=‘cs’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（Students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）)</a:t>
            </a:r>
            <a:endParaRPr lang="zh-CN" altLang="en-US" sz="1100" b="1" dirty="0" smtClean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7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1800" b="1" dirty="0" smtClean="0">
                <a:latin typeface="+mj-ea"/>
                <a:ea typeface="+mj-ea"/>
              </a:rPr>
              <a:t>      语义: </a:t>
            </a:r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列出计算机系所有学生的姓名和性别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         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∏</a:t>
            </a:r>
            <a:r>
              <a:rPr lang="zh-CN" altLang="en-US" sz="1400" b="1" dirty="0" smtClean="0">
                <a:latin typeface="宋体" pitchFamily="2" charset="-122"/>
                <a:ea typeface="宋体" pitchFamily="2" charset="-122"/>
              </a:rPr>
              <a:t>2,4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l-GR" altLang="en-US" sz="3200" b="1" dirty="0" smtClean="0">
                <a:latin typeface="宋体" pitchFamily="2" charset="-122"/>
                <a:ea typeface="宋体" pitchFamily="2" charset="-122"/>
              </a:rPr>
              <a:t>σ</a:t>
            </a:r>
            <a:r>
              <a:rPr lang="zh-CN" altLang="en-US" sz="1400" b="1" dirty="0" smtClean="0">
                <a:latin typeface="宋体" pitchFamily="2" charset="-122"/>
                <a:ea typeface="宋体" pitchFamily="2" charset="-122"/>
              </a:rPr>
              <a:t>3&gt;5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(R</a:t>
            </a:r>
            <a:r>
              <a:rPr lang="zh-CN" altLang="en-US" sz="2400" b="1" dirty="0" smtClean="0">
                <a:ea typeface="宋体" pitchFamily="2" charset="-122"/>
              </a:rPr>
              <a:t>∪</a:t>
            </a:r>
            <a:r>
              <a:rPr lang="zh-CN" altLang="en-US" sz="2400" dirty="0" smtClean="0">
                <a:ea typeface="宋体" pitchFamily="2" charset="-122"/>
              </a:rPr>
              <a:t>S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))</a:t>
            </a:r>
          </a:p>
          <a:p>
            <a:pPr eaLnBrk="1" hangingPunct="1">
              <a:lnSpc>
                <a:spcPct val="17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1100" b="1" dirty="0" smtClean="0">
                <a:latin typeface="+mj-ea"/>
                <a:ea typeface="+mj-ea"/>
              </a:rPr>
              <a:t>         </a:t>
            </a:r>
            <a:r>
              <a:rPr lang="zh-CN" altLang="en-US" sz="1800" b="1" dirty="0" smtClean="0">
                <a:latin typeface="+mj-ea"/>
                <a:ea typeface="+mj-ea"/>
              </a:rPr>
              <a:t>语义：</a:t>
            </a:r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在R和S的并中，选取第三个分量大于第五个分量的所 有元组，再作第 </a:t>
            </a:r>
            <a:endParaRPr lang="en-US" altLang="zh-CN" sz="18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lnSpc>
                <a:spcPct val="17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1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      </a:t>
            </a:r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二和第四属性上的投影。</a:t>
            </a:r>
            <a:endParaRPr lang="zh-CN" altLang="en-US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1800" b="1" dirty="0" smtClean="0">
                <a:latin typeface="宋体" pitchFamily="2" charset="-122"/>
                <a:ea typeface="宋体" pitchFamily="2" charset="-122"/>
              </a:rPr>
              <a:t>这种组合必须保证语义上是正确的</a:t>
            </a:r>
            <a:r>
              <a:rPr lang="zh-CN" altLang="en-US" sz="14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l-GR" altLang="en-US" sz="2000" b="1" dirty="0" smtClean="0">
                <a:latin typeface="宋体" pitchFamily="2" charset="-122"/>
                <a:ea typeface="宋体" pitchFamily="2" charset="-122"/>
              </a:rPr>
              <a:t>σ</a:t>
            </a:r>
            <a:r>
              <a:rPr lang="zh-CN" altLang="en-US" sz="1400" b="1" dirty="0" smtClean="0">
                <a:latin typeface="宋体" pitchFamily="2" charset="-122"/>
                <a:ea typeface="宋体" pitchFamily="2" charset="-122"/>
              </a:rPr>
              <a:t>3&gt;5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(∏</a:t>
            </a:r>
            <a:r>
              <a:rPr lang="zh-CN" altLang="en-US" sz="1400" b="1" dirty="0" smtClean="0">
                <a:latin typeface="宋体" pitchFamily="2" charset="-122"/>
                <a:ea typeface="宋体" pitchFamily="2" charset="-122"/>
              </a:rPr>
              <a:t>2,4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000" b="1" dirty="0" smtClean="0">
                <a:ea typeface="宋体" pitchFamily="2" charset="-122"/>
              </a:rPr>
              <a:t>∪</a:t>
            </a:r>
            <a:r>
              <a:rPr lang="zh-CN" altLang="en-US" sz="2000" dirty="0" smtClean="0">
                <a:ea typeface="宋体" pitchFamily="2" charset="-122"/>
              </a:rPr>
              <a:t>S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))</a:t>
            </a:r>
            <a:endParaRPr lang="zh-CN" altLang="en-US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392345"/>
              </p:ext>
            </p:extLst>
          </p:nvPr>
        </p:nvGraphicFramePr>
        <p:xfrm>
          <a:off x="1187624" y="1284898"/>
          <a:ext cx="2880320" cy="15982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20080"/>
                <a:gridCol w="720080"/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学号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en-US" altLang="zh-CN" sz="1400" dirty="0" smtClean="0"/>
                        <a:t>(</a:t>
                      </a:r>
                      <a:r>
                        <a:rPr lang="en-US" altLang="zh-CN" sz="1400" dirty="0" err="1" smtClean="0"/>
                        <a:t>Sno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课程号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en-US" altLang="zh-CN" sz="1400" dirty="0" smtClean="0"/>
                        <a:t>(</a:t>
                      </a:r>
                      <a:r>
                        <a:rPr lang="en-US" altLang="zh-CN" sz="1400" dirty="0" err="1" smtClean="0"/>
                        <a:t>Cno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姓名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en-US" altLang="zh-CN" sz="1400" dirty="0" smtClean="0"/>
                        <a:t>(Name)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成绩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en-US" altLang="zh-CN" sz="1400" dirty="0" smtClean="0"/>
                        <a:t>(Score)</a:t>
                      </a:r>
                      <a:endParaRPr lang="zh-CN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15001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张三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87</a:t>
                      </a:r>
                      <a:endParaRPr lang="zh-CN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15002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李四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58</a:t>
                      </a:r>
                      <a:endParaRPr lang="zh-CN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15002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王五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56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369517"/>
              </p:ext>
            </p:extLst>
          </p:nvPr>
        </p:nvGraphicFramePr>
        <p:xfrm>
          <a:off x="5004048" y="1275606"/>
          <a:ext cx="2592288" cy="14325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23578"/>
                <a:gridCol w="976622"/>
                <a:gridCol w="792088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课程号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en-US" altLang="zh-CN" sz="1400" dirty="0" smtClean="0"/>
                        <a:t>(</a:t>
                      </a:r>
                      <a:r>
                        <a:rPr lang="en-US" altLang="zh-CN" sz="1400" dirty="0" err="1" smtClean="0"/>
                        <a:t>Cno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课程名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en-US" altLang="zh-CN" sz="1400" dirty="0" smtClean="0"/>
                        <a:t>(</a:t>
                      </a:r>
                      <a:r>
                        <a:rPr lang="en-US" altLang="zh-CN" sz="1400" dirty="0" err="1" smtClean="0"/>
                        <a:t>Cname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学分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en-US" altLang="zh-CN" sz="1400" dirty="0" smtClean="0"/>
                        <a:t>(Credit)</a:t>
                      </a:r>
                      <a:endParaRPr lang="zh-CN" altLang="en-US" sz="14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操作系统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数据库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网络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5616" y="91556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成绩表 </a:t>
            </a:r>
            <a:r>
              <a:rPr lang="en-US" altLang="zh-CN" dirty="0" smtClean="0"/>
              <a:t>SC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906274"/>
            <a:ext cx="1578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课程表 </a:t>
            </a:r>
            <a:r>
              <a:rPr lang="en-US" altLang="zh-CN" dirty="0" smtClean="0"/>
              <a:t>Course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87624" y="3227954"/>
            <a:ext cx="4461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、查询学号为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15001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的学生的成绩；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9632" y="3723878"/>
            <a:ext cx="4104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、查询学生的选课情况；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31641" y="4195996"/>
            <a:ext cx="5302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、查询操作系统课程考试不及格的学生名单；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59632" y="3147814"/>
            <a:ext cx="5472608" cy="1624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187624" y="123478"/>
            <a:ext cx="439248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0" smtClean="0">
                <a:latin typeface="+mn-ea"/>
                <a:ea typeface="+mn-ea"/>
              </a:rPr>
              <a:t>用关系代数表示查询</a:t>
            </a:r>
            <a:endParaRPr lang="zh-CN" altLang="en-US" sz="3200" b="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213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6024" y="357312"/>
            <a:ext cx="3131840" cy="846286"/>
          </a:xfrm>
        </p:spPr>
        <p:txBody>
          <a:bodyPr/>
          <a:lstStyle/>
          <a:p>
            <a:pPr algn="l" eaLnBrk="1" hangingPunct="1"/>
            <a:r>
              <a:rPr lang="zh-CN" altLang="en-US" sz="4000" dirty="0" smtClean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关系数据库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54287" y="699542"/>
            <a:ext cx="4824536" cy="792088"/>
          </a:xfrm>
        </p:spPr>
        <p:txBody>
          <a:bodyPr>
            <a:normAutofit/>
          </a:bodyPr>
          <a:lstStyle/>
          <a:p>
            <a:pPr marL="0" lvl="1" indent="0" eaLnBrk="1" hangingPunct="1">
              <a:lnSpc>
                <a:spcPct val="140000"/>
              </a:lnSpc>
              <a:buNone/>
            </a:pP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关系数据结构及形式化定义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39952" y="1995686"/>
            <a:ext cx="4104456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eaLnBrk="1" latinLnBrk="0" hangingPunct="1">
              <a:spcBef>
                <a:spcPts val="800"/>
              </a:spcBef>
              <a:buNone/>
              <a:defRPr sz="1600">
                <a:latin typeface="+mn-lt"/>
                <a:ea typeface="+mn-ea"/>
              </a:defRPr>
            </a:lvl1pPr>
            <a:lvl2pPr marL="0" lvl="1" indent="0" algn="l" defTabSz="914400" eaLnBrk="1" latinLnBrk="0" hangingPunct="1">
              <a:lnSpc>
                <a:spcPct val="140000"/>
              </a:lnSpc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2800">
                <a:solidFill>
                  <a:schemeClr val="tx2"/>
                </a:solidFill>
                <a:latin typeface="幼圆" pitchFamily="49" charset="-122"/>
                <a:ea typeface="幼圆" pitchFamily="49" charset="-122"/>
              </a:defRPr>
            </a:lvl2pPr>
            <a:lvl3pPr marL="402336" indent="-164592" algn="l" defTabSz="91440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latin typeface="+mn-lt"/>
                <a:ea typeface="+mn-ea"/>
              </a:defRPr>
            </a:lvl3pPr>
            <a:lvl4pPr marL="630936" indent="-164592" algn="l" defTabSz="91440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latin typeface="+mn-lt"/>
                <a:ea typeface="+mn-ea"/>
              </a:defRPr>
            </a:lvl4pPr>
            <a:lvl5pPr marL="859536" indent="-173736" algn="l" defTabSz="91440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latin typeface="+mn-lt"/>
                <a:ea typeface="+mn-ea"/>
              </a:defRPr>
            </a:lvl5pPr>
            <a:lvl6pPr marL="1097280" indent="-173736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latin typeface="+mn-lt"/>
                <a:ea typeface="+mn-ea"/>
              </a:defRPr>
            </a:lvl6pPr>
            <a:lvl7pPr marL="135331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latin typeface="+mn-lt"/>
                <a:ea typeface="+mn-ea"/>
              </a:defRPr>
            </a:lvl7pPr>
            <a:lvl8pPr marL="158191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latin typeface="+mn-lt"/>
                <a:ea typeface="+mn-ea"/>
              </a:defRPr>
            </a:lvl8pPr>
            <a:lvl9pPr marL="1792224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latin typeface="+mn-lt"/>
                <a:ea typeface="+mn-ea"/>
              </a:defRPr>
            </a:lvl9pPr>
          </a:lstStyle>
          <a:p>
            <a:r>
              <a:rPr lang="zh-CN" altLang="en-US" sz="2800" dirty="0">
                <a:latin typeface="幼圆" pitchFamily="49" charset="-122"/>
                <a:ea typeface="幼圆" pitchFamily="49" charset="-122"/>
              </a:rPr>
              <a:t>关系操作</a:t>
            </a:r>
            <a:r>
              <a:rPr lang="en-US" altLang="zh-CN" sz="2800" dirty="0"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sz="2800" dirty="0">
                <a:latin typeface="幼圆" pitchFamily="49" charset="-122"/>
                <a:ea typeface="幼圆" pitchFamily="49" charset="-122"/>
              </a:rPr>
              <a:t>关系代数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37266" y="3200658"/>
            <a:ext cx="2348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B0F0"/>
                </a:solidFill>
                <a:latin typeface="幼圆" pitchFamily="49" charset="-122"/>
                <a:ea typeface="幼圆" pitchFamily="49" charset="-122"/>
              </a:rPr>
              <a:t>关系的完整性</a:t>
            </a:r>
          </a:p>
        </p:txBody>
      </p:sp>
      <p:sp>
        <p:nvSpPr>
          <p:cNvPr id="3" name="椭圆 2"/>
          <p:cNvSpPr/>
          <p:nvPr/>
        </p:nvSpPr>
        <p:spPr>
          <a:xfrm>
            <a:off x="3059832" y="843558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563888" y="2031690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029491" y="3219822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94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624" y="123478"/>
            <a:ext cx="5040560" cy="638299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latin typeface="+mj-ea"/>
              </a:rPr>
              <a:t>关系 </a:t>
            </a:r>
            <a:r>
              <a:rPr lang="en-US" altLang="zh-CN" sz="3200" dirty="0" smtClean="0">
                <a:latin typeface="+mj-ea"/>
              </a:rPr>
              <a:t>—— </a:t>
            </a:r>
            <a:r>
              <a:rPr lang="zh-CN" altLang="en-US" sz="3000" dirty="0" smtClean="0">
                <a:latin typeface="隶书" pitchFamily="49" charset="-122"/>
                <a:ea typeface="隶书" pitchFamily="49" charset="-122"/>
              </a:rPr>
              <a:t>笛卡尔积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936104"/>
            <a:ext cx="8100392" cy="4083918"/>
          </a:xfrm>
        </p:spPr>
        <p:txBody>
          <a:bodyPr>
            <a:normAutofit fontScale="85000" lnSpcReduction="10000"/>
          </a:bodyPr>
          <a:lstStyle/>
          <a:p>
            <a:pPr algn="just" eaLnBrk="1" hangingPunct="1"/>
            <a:r>
              <a:rPr lang="zh-CN" altLang="en-US" sz="3300" b="1" dirty="0" smtClean="0">
                <a:latin typeface="+mj-ea"/>
                <a:ea typeface="+mj-ea"/>
              </a:rPr>
              <a:t>笛卡尔积</a:t>
            </a:r>
          </a:p>
          <a:p>
            <a:pPr lvl="1" algn="just" eaLnBrk="1" hangingPunct="1">
              <a:lnSpc>
                <a:spcPct val="16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给定一组域</a:t>
            </a:r>
            <a:r>
              <a:rPr lang="zh-CN" altLang="en-US" sz="2800" b="1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D</a:t>
            </a:r>
            <a:r>
              <a:rPr lang="zh-CN" altLang="en-US" sz="2800" b="1" baseline="-25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zh-CN" altLang="en-US" sz="2800" b="1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D</a:t>
            </a:r>
            <a:r>
              <a:rPr lang="zh-CN" altLang="en-US" sz="2800" b="1" baseline="-25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，…，</a:t>
            </a:r>
            <a:r>
              <a:rPr lang="zh-CN" altLang="en-US" sz="2800" b="1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D</a:t>
            </a:r>
            <a:r>
              <a:rPr lang="zh-CN" altLang="en-US" sz="2800" b="1" i="1" baseline="-25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n </a:t>
            </a: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，这些域中可以有相同的</a:t>
            </a:r>
            <a:r>
              <a:rPr lang="zh-CN" altLang="en-US" sz="2800" b="1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D</a:t>
            </a:r>
            <a:r>
              <a:rPr lang="zh-CN" altLang="en-US" sz="2800" b="1" baseline="-25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zh-CN" altLang="en-US" sz="2800" b="1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D</a:t>
            </a:r>
            <a:r>
              <a:rPr lang="zh-CN" altLang="en-US" sz="2800" b="1" baseline="-25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zh-CN" altLang="en-US" sz="2800" b="1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…</a:t>
            </a: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zh-CN" altLang="en-US" sz="2800" b="1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D</a:t>
            </a:r>
            <a:r>
              <a:rPr lang="zh-CN" altLang="en-US" sz="2800" b="1" i="1" baseline="-25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n</a:t>
            </a: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的笛卡尔积为：</a:t>
            </a:r>
          </a:p>
          <a:p>
            <a:pPr lvl="1" algn="just" eaLnBrk="1" hangingPunct="1">
              <a:lnSpc>
                <a:spcPct val="160000"/>
              </a:lnSpc>
              <a:buFont typeface="Wingdings" pitchFamily="2" charset="2"/>
              <a:buNone/>
            </a:pPr>
            <a:r>
              <a:rPr lang="zh-CN" altLang="en-US" sz="2800" b="1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  D</a:t>
            </a:r>
            <a:r>
              <a:rPr lang="zh-CN" altLang="en-US" sz="2800" b="1" baseline="-25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×</a:t>
            </a:r>
            <a:r>
              <a:rPr lang="zh-CN" altLang="en-US" sz="2800" b="1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D</a:t>
            </a:r>
            <a:r>
              <a:rPr lang="zh-CN" altLang="en-US" sz="2800" b="1" baseline="-25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×…×</a:t>
            </a:r>
            <a:r>
              <a:rPr lang="zh-CN" altLang="en-US" sz="2800" b="1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D</a:t>
            </a:r>
            <a:r>
              <a:rPr lang="zh-CN" altLang="en-US" sz="2800" b="1" i="1" baseline="-25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n </a:t>
            </a: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＝</a:t>
            </a:r>
          </a:p>
          <a:p>
            <a:pPr lvl="1" algn="just" eaLnBrk="1" hangingPunct="1">
              <a:lnSpc>
                <a:spcPct val="16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     ｛（</a:t>
            </a:r>
            <a:r>
              <a:rPr lang="zh-CN" altLang="en-US" sz="2800" b="1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d</a:t>
            </a:r>
            <a:r>
              <a:rPr lang="zh-CN" altLang="en-US" sz="2800" b="1" baseline="-25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zh-CN" altLang="en-US" sz="2800" b="1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d</a:t>
            </a:r>
            <a:r>
              <a:rPr lang="zh-CN" altLang="en-US" sz="2800" b="1" baseline="-25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，…，</a:t>
            </a:r>
            <a:r>
              <a:rPr lang="zh-CN" altLang="en-US" sz="2800" b="1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d</a:t>
            </a:r>
            <a:r>
              <a:rPr lang="zh-CN" altLang="en-US" sz="2800" b="1" i="1" baseline="-25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n</a:t>
            </a: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）｜</a:t>
            </a:r>
            <a:r>
              <a:rPr lang="zh-CN" altLang="en-US" sz="2800" b="1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d</a:t>
            </a:r>
            <a:r>
              <a:rPr lang="zh-CN" altLang="en-US" sz="2800" b="1" i="1" baseline="-25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i</a:t>
            </a: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  <a:sym typeface="Symbol" pitchFamily="18" charset="2"/>
              </a:rPr>
              <a:t></a:t>
            </a:r>
            <a:r>
              <a:rPr lang="zh-CN" altLang="en-US" sz="2800" b="1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D</a:t>
            </a:r>
            <a:r>
              <a:rPr lang="zh-CN" altLang="en-US" sz="2800" b="1" i="1" baseline="-25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i</a:t>
            </a: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zh-CN" altLang="en-US" sz="2800" b="1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i</a:t>
            </a: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＝1，2，…，</a:t>
            </a:r>
            <a:r>
              <a:rPr lang="zh-CN" altLang="en-US" sz="2800" b="1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n</a:t>
            </a: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｝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所有域的所有取值的一个组合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不能重复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3059832" y="843558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707904" y="834847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完整性定义</a:t>
            </a:r>
            <a:endParaRPr lang="zh-CN" altLang="en-US" sz="2800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289909" y="1694008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3887924" y="1707654"/>
            <a:ext cx="205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实体完整性</a:t>
            </a:r>
            <a:endParaRPr lang="zh-CN" altLang="en-US" sz="2800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721957" y="2544458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4283968" y="2499742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参照完整性</a:t>
            </a:r>
            <a:endParaRPr lang="zh-CN" altLang="en-US" sz="2800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067944" y="3394908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4644008" y="3406229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用户自定义的完整性</a:t>
            </a:r>
            <a:endParaRPr lang="zh-CN" altLang="en-US" sz="2800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355976" y="4245356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4932040" y="422793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总结与思考</a:t>
            </a:r>
            <a:endParaRPr lang="zh-CN" altLang="en-US" sz="2800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7544" y="339502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关系的完整性</a:t>
            </a:r>
            <a:endParaRPr lang="zh-CN" altLang="en-US" sz="36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华文琥珀" pitchFamily="2" charset="-122"/>
              <a:ea typeface="华文琥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52653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8" grpId="0" animBg="1"/>
      <p:bldP spid="19" grpId="0"/>
      <p:bldP spid="21" grpId="0" animBg="1"/>
      <p:bldP spid="22" grpId="0"/>
      <p:bldP spid="24" grpId="0" animBg="1"/>
      <p:bldP spid="25" grpId="0"/>
      <p:bldP spid="27" grpId="0" animBg="1"/>
      <p:bldP spid="2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250538" y="51470"/>
            <a:ext cx="4041542" cy="85725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dirty="0" smtClean="0">
                <a:latin typeface="+mn-ea"/>
                <a:ea typeface="+mn-ea"/>
              </a:rPr>
              <a:t>应用场景分析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114821" y="1347986"/>
            <a:ext cx="6913563" cy="6477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在注册时（用户，邮箱等）遇到如下提示：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259632" y="2787774"/>
            <a:ext cx="626469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！ 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您输入的用户名已被注册，请重新输入</a:t>
            </a:r>
            <a:endParaRPr lang="en-US" altLang="zh-CN" sz="2400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59632" y="3507854"/>
            <a:ext cx="554461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！ 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您所选择的专业不存在</a:t>
            </a:r>
            <a:endParaRPr lang="en-US" altLang="zh-CN" sz="2400" dirty="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59632" y="4155926"/>
            <a:ext cx="5870671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！ 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你的年龄输入不正确，请重新输入</a:t>
            </a:r>
            <a:endParaRPr lang="en-US" altLang="zh-CN" sz="2400" dirty="0" smtClean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250538" y="2139702"/>
            <a:ext cx="626469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！ 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您输入用户名</a:t>
            </a:r>
            <a:endParaRPr lang="en-US" altLang="zh-CN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884368" y="2105437"/>
            <a:ext cx="720080" cy="255454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3200" b="0" dirty="0" smtClean="0">
                <a:latin typeface="华文琥珀" pitchFamily="2" charset="-122"/>
                <a:ea typeface="华文琥珀" pitchFamily="2" charset="-122"/>
              </a:rPr>
              <a:t>完整性约束</a:t>
            </a:r>
            <a:endParaRPr lang="zh-CN" altLang="en-US" sz="3200" b="0" dirty="0">
              <a:latin typeface="华文琥珀" pitchFamily="2" charset="-122"/>
              <a:ea typeface="华文琥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082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91176" y="123478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0" dirty="0" smtClean="0">
                <a:latin typeface="+mn-ea"/>
                <a:ea typeface="+mn-ea"/>
              </a:rPr>
              <a:t>完整性定义</a:t>
            </a:r>
            <a:endParaRPr lang="zh-CN" altLang="en-US" sz="3600" b="0" dirty="0">
              <a:latin typeface="+mn-ea"/>
              <a:ea typeface="+mn-ea"/>
            </a:endParaRPr>
          </a:p>
        </p:txBody>
      </p:sp>
      <p:sp>
        <p:nvSpPr>
          <p:cNvPr id="30" name="内容占位符 2"/>
          <p:cNvSpPr>
            <a:spLocks noGrp="1"/>
          </p:cNvSpPr>
          <p:nvPr>
            <p:ph idx="4294967295"/>
          </p:nvPr>
        </p:nvSpPr>
        <p:spPr>
          <a:xfrm>
            <a:off x="1187624" y="1059582"/>
            <a:ext cx="7776864" cy="241935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数据模型中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数据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及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联系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所具有的制约和依存规则</a:t>
            </a:r>
            <a:endParaRPr lang="en-US" altLang="zh-CN" sz="2400" dirty="0" smtClean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控制数据库的状态及状态的变化，用以保证数据的正确性、相容性和有效性</a:t>
            </a:r>
            <a:endParaRPr lang="en-US" altLang="zh-CN" sz="2400" dirty="0" smtClean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5656" y="3802762"/>
            <a:ext cx="2074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实体完整性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35896" y="3802762"/>
            <a:ext cx="206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参照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完整性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4207" y="3795886"/>
            <a:ext cx="270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用户自定义完整性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362880" y="4278744"/>
            <a:ext cx="2497154" cy="789933"/>
            <a:chOff x="2362880" y="4278744"/>
            <a:chExt cx="2497154" cy="789933"/>
          </a:xfrm>
        </p:grpSpPr>
        <p:sp>
          <p:nvSpPr>
            <p:cNvPr id="3" name="左大括号 2"/>
            <p:cNvSpPr/>
            <p:nvPr/>
          </p:nvSpPr>
          <p:spPr>
            <a:xfrm rot="16200000">
              <a:off x="3456842" y="3184782"/>
              <a:ext cx="309229" cy="2497154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04383" y="4607012"/>
              <a:ext cx="20630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华文琥珀" pitchFamily="2" charset="-122"/>
                  <a:ea typeface="华文琥珀" pitchFamily="2" charset="-122"/>
                </a:rPr>
                <a:t>通用完整性</a:t>
              </a:r>
              <a:endParaRPr lang="zh-CN" altLang="en-US" sz="2400" dirty="0">
                <a:latin typeface="华文琥珀" pitchFamily="2" charset="-122"/>
                <a:ea typeface="华文琥珀" pitchFamily="2" charset="-122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395536" y="193745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514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135533"/>
            <a:ext cx="3035300" cy="708025"/>
          </a:xfrm>
        </p:spPr>
        <p:txBody>
          <a:bodyPr>
            <a:noAutofit/>
          </a:bodyPr>
          <a:lstStyle/>
          <a:p>
            <a:pPr algn="l"/>
            <a:r>
              <a:rPr lang="zh-CN" altLang="en-US" sz="3600" dirty="0" smtClean="0">
                <a:latin typeface="+mn-ea"/>
                <a:ea typeface="+mn-ea"/>
              </a:rPr>
              <a:t>实体完整性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7523" y="3690232"/>
            <a:ext cx="5940781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由于现实世界中的对象都是可以区分的</a:t>
            </a:r>
            <a:endParaRPr lang="en-US" altLang="zh-CN" sz="2400" dirty="0" smtClean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因此数据库中的元组也是应该可以区分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2050" name="Picture 2" descr="C:\Program Files (x86)\Microsoft Office\MEDIA\CAGCAT10\j0298653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034" y="1804770"/>
            <a:ext cx="1825854" cy="119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Program Files (x86)\Microsoft Office\MEDIA\CAGCAT10\j0285698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685862"/>
            <a:ext cx="1368153" cy="146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Program Files (x86)\Microsoft Office\MEDIA\CAGCAT10\j0240719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038" y="1478244"/>
            <a:ext cx="971987" cy="152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16176" y="3118197"/>
            <a:ext cx="606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ID1</a:t>
            </a:r>
            <a:endParaRPr lang="zh-CN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499992" y="3118197"/>
            <a:ext cx="606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ID2</a:t>
            </a:r>
            <a:endParaRPr lang="zh-CN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735545" y="3118197"/>
            <a:ext cx="606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ID3</a:t>
            </a:r>
            <a:endParaRPr lang="zh-CN" altLang="en-US" sz="2400" dirty="0"/>
          </a:p>
        </p:txBody>
      </p:sp>
      <p:sp>
        <p:nvSpPr>
          <p:cNvPr id="11" name="椭圆 10"/>
          <p:cNvSpPr/>
          <p:nvPr/>
        </p:nvSpPr>
        <p:spPr>
          <a:xfrm>
            <a:off x="395536" y="193745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8497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4" grpId="0"/>
      <p:bldP spid="1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980126"/>
              </p:ext>
            </p:extLst>
          </p:nvPr>
        </p:nvGraphicFramePr>
        <p:xfrm>
          <a:off x="5148064" y="2411237"/>
          <a:ext cx="3373398" cy="21031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96144"/>
                <a:gridCol w="925125"/>
                <a:gridCol w="1152129"/>
              </a:tblGrid>
              <a:tr h="331237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/>
                </a:tc>
              </a:tr>
              <a:tr h="33123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20150001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张三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/>
                </a:tc>
              </a:tr>
              <a:tr h="3312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女</a:t>
                      </a:r>
                      <a:endParaRPr lang="zh-CN" altLang="en-US" dirty="0"/>
                    </a:p>
                  </a:txBody>
                  <a:tcPr/>
                </a:tc>
              </a:tr>
              <a:tr h="3312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20150002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王五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/>
                </a:tc>
              </a:tr>
              <a:tr h="33123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: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: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43608" y="221171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单属性作为码</a:t>
            </a:r>
            <a:r>
              <a:rPr lang="zh-CN" altLang="en-US" b="1" dirty="0" smtClean="0"/>
              <a:t>：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04071" y="3138964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学生（</a:t>
            </a:r>
            <a:r>
              <a:rPr lang="zh-CN" altLang="en-US" sz="2400" u="sng" dirty="0" smtClean="0">
                <a:latin typeface="幼圆" pitchFamily="49" charset="-122"/>
                <a:ea typeface="幼圆" pitchFamily="49" charset="-122"/>
              </a:rPr>
              <a:t>学号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，姓名，性别）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1726" y="915566"/>
            <a:ext cx="7574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实体完整性规则： 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若属性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A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是关系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R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的码，则属性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A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不能</a:t>
            </a:r>
            <a:endParaRPr lang="en-US" altLang="zh-CN" sz="2400" dirty="0" smtClean="0">
              <a:latin typeface="幼圆" pitchFamily="49" charset="-122"/>
              <a:ea typeface="幼圆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                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取空值且唯一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187624" y="135533"/>
            <a:ext cx="3035300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0" dirty="0" smtClean="0">
                <a:latin typeface="+mn-ea"/>
                <a:ea typeface="+mn-ea"/>
              </a:rPr>
              <a:t>实体完整性</a:t>
            </a:r>
            <a:endParaRPr lang="zh-CN" altLang="en-US" sz="3600" b="0" dirty="0">
              <a:latin typeface="+mn-ea"/>
              <a:ea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95536" y="193745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3783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674523"/>
              </p:ext>
            </p:extLst>
          </p:nvPr>
        </p:nvGraphicFramePr>
        <p:xfrm>
          <a:off x="5447074" y="2484854"/>
          <a:ext cx="3373398" cy="21031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76360"/>
                <a:gridCol w="944909"/>
                <a:gridCol w="1152129"/>
              </a:tblGrid>
              <a:tr h="33123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课程号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成绩</a:t>
                      </a:r>
                      <a:endParaRPr lang="zh-CN" altLang="en-US" dirty="0"/>
                    </a:p>
                  </a:txBody>
                  <a:tcPr/>
                </a:tc>
              </a:tr>
              <a:tr h="331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20150001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CX01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</a:t>
                      </a:r>
                      <a:endParaRPr lang="zh-CN" altLang="en-US" dirty="0"/>
                    </a:p>
                  </a:txBody>
                  <a:tcPr/>
                </a:tc>
              </a:tr>
              <a:tr h="3312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20150002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</a:t>
                      </a:r>
                      <a:endParaRPr lang="zh-CN" altLang="en-US" dirty="0"/>
                    </a:p>
                  </a:txBody>
                  <a:tcPr/>
                </a:tc>
              </a:tr>
              <a:tr h="3312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20150002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CX01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70</a:t>
                      </a:r>
                      <a:endParaRPr lang="zh-CN" altLang="en-US" dirty="0"/>
                    </a:p>
                  </a:txBody>
                  <a:tcPr/>
                </a:tc>
              </a:tr>
              <a:tr h="331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:</a:t>
                      </a:r>
                      <a:endParaRPr lang="zh-CN" altLang="en-US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:</a:t>
                      </a:r>
                      <a:endParaRPr lang="zh-CN" altLang="en-US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43608" y="3478237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选修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（</a:t>
            </a:r>
            <a:r>
              <a:rPr lang="zh-CN" altLang="en-US" sz="2400" u="sng" dirty="0" smtClean="0">
                <a:latin typeface="幼圆" pitchFamily="49" charset="-122"/>
                <a:ea typeface="幼圆" pitchFamily="49" charset="-122"/>
              </a:rPr>
              <a:t>学号，课程号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，成绩）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9592" y="2715766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多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属性作为码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187624" y="135533"/>
            <a:ext cx="2592288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0" dirty="0" smtClean="0">
                <a:latin typeface="+mn-ea"/>
                <a:ea typeface="+mn-ea"/>
              </a:rPr>
              <a:t>实体完整性</a:t>
            </a:r>
            <a:endParaRPr lang="zh-CN" altLang="en-US" sz="3600" b="0" dirty="0">
              <a:latin typeface="+mn-ea"/>
              <a:ea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95536" y="193745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101726" y="915566"/>
            <a:ext cx="7574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实体完整性规则： 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若属性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A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是关系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R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的码，则属性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A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不能</a:t>
            </a:r>
            <a:endParaRPr lang="en-US" altLang="zh-CN" sz="2400" dirty="0" smtClean="0">
              <a:latin typeface="幼圆" pitchFamily="49" charset="-122"/>
              <a:ea typeface="幼圆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                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取空值且唯一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827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1029965"/>
            <a:ext cx="2990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实体完整性的定义：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752" y="1923678"/>
            <a:ext cx="532774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b="1" dirty="0" smtClean="0"/>
              <a:t>CREATE  TABLE  </a:t>
            </a:r>
            <a:r>
              <a:rPr lang="en-US" altLang="zh-CN" sz="2400" dirty="0" smtClean="0"/>
              <a:t>Student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 smtClean="0"/>
              <a:t>(    </a:t>
            </a:r>
            <a:r>
              <a:rPr lang="en-US" altLang="zh-CN" sz="2400" dirty="0" err="1" smtClean="0"/>
              <a:t>Sno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CHAR(9)   PRIMARY KEY,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Sname</a:t>
            </a:r>
            <a:r>
              <a:rPr lang="en-US" altLang="zh-CN" sz="2400" dirty="0" smtClean="0"/>
              <a:t>  CHAR(20),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Ssex</a:t>
            </a:r>
            <a:r>
              <a:rPr lang="en-US" altLang="zh-CN" sz="2400" dirty="0" smtClean="0"/>
              <a:t>  CHAR(2)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 smtClean="0"/>
              <a:t>);</a:t>
            </a:r>
            <a:endParaRPr lang="zh-CN" altLang="en-US" sz="2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843808" y="3075806"/>
            <a:ext cx="4248472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67100" y="1038179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学生（</a:t>
            </a:r>
            <a:r>
              <a:rPr lang="zh-CN" altLang="en-US" sz="2400" u="sng" dirty="0" smtClean="0">
                <a:latin typeface="幼圆" pitchFamily="49" charset="-122"/>
                <a:ea typeface="幼圆" pitchFamily="49" charset="-122"/>
              </a:rPr>
              <a:t>学号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，姓名，性别）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187624" y="135533"/>
            <a:ext cx="2592288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0" dirty="0" smtClean="0">
                <a:latin typeface="+mn-ea"/>
                <a:ea typeface="+mn-ea"/>
              </a:rPr>
              <a:t>实体完整性</a:t>
            </a:r>
            <a:endParaRPr lang="zh-CN" altLang="en-US" sz="3600" b="0" dirty="0">
              <a:latin typeface="+mn-ea"/>
              <a:ea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95536" y="193745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8492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918749"/>
              </p:ext>
            </p:extLst>
          </p:nvPr>
        </p:nvGraphicFramePr>
        <p:xfrm>
          <a:off x="6804248" y="981854"/>
          <a:ext cx="2160240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120"/>
                <a:gridCol w="720080"/>
                <a:gridCol w="360040"/>
              </a:tblGrid>
              <a:tr h="33652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201501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张三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58545"/>
              </p:ext>
            </p:extLst>
          </p:nvPr>
        </p:nvGraphicFramePr>
        <p:xfrm>
          <a:off x="5094058" y="3219822"/>
          <a:ext cx="2646294" cy="1828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82098"/>
                <a:gridCol w="882098"/>
                <a:gridCol w="882098"/>
              </a:tblGrid>
              <a:tr h="33123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Sno1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3123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Sno2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123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Sno3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3123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Sno4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123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1452095"/>
            <a:ext cx="1167295" cy="119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1" name="组合 1030"/>
          <p:cNvGrpSpPr/>
          <p:nvPr/>
        </p:nvGrpSpPr>
        <p:grpSpPr>
          <a:xfrm>
            <a:off x="5148064" y="1347614"/>
            <a:ext cx="1584176" cy="369332"/>
            <a:chOff x="5508104" y="906274"/>
            <a:chExt cx="158417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5508104" y="906274"/>
              <a:ext cx="1107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应用接口</a:t>
              </a:r>
              <a:endParaRPr lang="zh-CN" altLang="en-US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V="1">
              <a:off x="6624228" y="906274"/>
              <a:ext cx="468052" cy="153308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572000" y="2202418"/>
            <a:ext cx="22621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数据操作与控制模块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5868144" y="1779662"/>
            <a:ext cx="0" cy="36004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55159" y="2005804"/>
            <a:ext cx="47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DD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3225159" y="2279904"/>
            <a:ext cx="1346841" cy="3814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 flipV="1">
            <a:off x="5940152" y="2608576"/>
            <a:ext cx="5210" cy="539238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91580" y="2859782"/>
            <a:ext cx="3384376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b="1" dirty="0" smtClean="0"/>
              <a:t>CREATE TABLE </a:t>
            </a:r>
            <a:r>
              <a:rPr lang="en-US" altLang="zh-CN" sz="1600" dirty="0" smtClean="0"/>
              <a:t>Student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 smtClean="0"/>
              <a:t>(    </a:t>
            </a:r>
            <a:r>
              <a:rPr lang="en-US" altLang="zh-CN" sz="1600" dirty="0" err="1" smtClean="0"/>
              <a:t>Sno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CHAR(9) PRIMARY KEY,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</a:t>
            </a:r>
            <a:r>
              <a:rPr lang="en-US" altLang="zh-CN" sz="1600" dirty="0" err="1" smtClean="0"/>
              <a:t>Sname</a:t>
            </a:r>
            <a:r>
              <a:rPr lang="en-US" altLang="zh-CN" sz="1600" dirty="0" smtClean="0"/>
              <a:t> CHAR(20),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</a:t>
            </a:r>
            <a:r>
              <a:rPr lang="en-US" altLang="zh-CN" sz="1600" dirty="0" err="1" smtClean="0"/>
              <a:t>Ssex</a:t>
            </a:r>
            <a:r>
              <a:rPr lang="en-US" altLang="zh-CN" sz="1600" dirty="0" smtClean="0"/>
              <a:t> CHAR(2)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 smtClean="0"/>
              <a:t>);</a:t>
            </a:r>
            <a:endParaRPr lang="zh-CN" altLang="en-US" sz="1600" dirty="0"/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2963433" y="2388483"/>
            <a:ext cx="0" cy="343382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57612" y="1019512"/>
            <a:ext cx="245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实体完整性实现：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1187624" y="135533"/>
            <a:ext cx="2592288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0" dirty="0" smtClean="0">
                <a:latin typeface="+mn-ea"/>
                <a:ea typeface="+mn-ea"/>
              </a:rPr>
              <a:t>实体完整性</a:t>
            </a:r>
            <a:endParaRPr lang="zh-CN" altLang="en-US" sz="3600" b="0" dirty="0">
              <a:latin typeface="+mn-ea"/>
              <a:ea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95536" y="193745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2487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9" grpId="0" animBg="1"/>
      <p:bldP spid="3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624" y="78805"/>
            <a:ext cx="3419872" cy="620737"/>
          </a:xfrm>
        </p:spPr>
        <p:txBody>
          <a:bodyPr/>
          <a:lstStyle/>
          <a:p>
            <a:pPr algn="l" eaLnBrk="1" hangingPunct="1"/>
            <a:r>
              <a:rPr lang="zh-CN" altLang="en-US" sz="3600" dirty="0" smtClean="0">
                <a:ea typeface="隶书" pitchFamily="49" charset="-122"/>
              </a:rPr>
              <a:t>实体完整性举例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9592" y="2211710"/>
            <a:ext cx="6624736" cy="2931790"/>
          </a:xfrm>
        </p:spPr>
        <p:txBody>
          <a:bodyPr>
            <a:normAutofit fontScale="70000" lnSpcReduction="20000"/>
          </a:bodyPr>
          <a:lstStyle/>
          <a:p>
            <a:pPr marL="533400" indent="-533400" eaLnBrk="1" hangingPunct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ea typeface="宋体" pitchFamily="2" charset="-122"/>
              </a:rPr>
              <a:t>Insert into S（</a:t>
            </a:r>
            <a:r>
              <a:rPr lang="zh-CN" altLang="en-US" sz="2000" b="1" dirty="0" smtClean="0">
                <a:latin typeface="+mn-ea"/>
              </a:rPr>
              <a:t>“</a:t>
            </a:r>
            <a:r>
              <a:rPr lang="en-US" altLang="zh-CN" sz="2000" b="1" dirty="0" smtClean="0">
                <a:latin typeface="+mn-ea"/>
              </a:rPr>
              <a:t>2013</a:t>
            </a:r>
            <a:r>
              <a:rPr lang="zh-CN" altLang="en-US" sz="2000" b="1" dirty="0" smtClean="0">
                <a:latin typeface="+mn-ea"/>
              </a:rPr>
              <a:t>01”，“chen”，“女”，“</a:t>
            </a:r>
            <a:r>
              <a:rPr lang="en-US" altLang="zh-CN" sz="2000" b="1" dirty="0" err="1" smtClean="0">
                <a:latin typeface="+mn-ea"/>
              </a:rPr>
              <a:t>sse</a:t>
            </a:r>
            <a:r>
              <a:rPr lang="zh-CN" altLang="en-US" sz="2000" b="1" dirty="0" smtClean="0">
                <a:latin typeface="+mn-ea"/>
              </a:rPr>
              <a:t>”，“22”</a:t>
            </a:r>
            <a:r>
              <a:rPr lang="zh-CN" altLang="en-US" sz="2400" b="1" dirty="0" smtClean="0">
                <a:ea typeface="宋体" pitchFamily="2" charset="-122"/>
              </a:rPr>
              <a:t>）</a:t>
            </a:r>
          </a:p>
          <a:p>
            <a:pPr marL="533400" indent="-5334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ea typeface="宋体" pitchFamily="2" charset="-122"/>
              </a:rPr>
              <a:t>        -------sucess</a:t>
            </a:r>
          </a:p>
          <a:p>
            <a:pPr marL="533400" indent="-533400" eaLnBrk="1" hangingPunct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ea typeface="宋体" pitchFamily="2" charset="-122"/>
              </a:rPr>
              <a:t>insert into C（</a:t>
            </a:r>
            <a:r>
              <a:rPr lang="zh-CN" altLang="en-US" sz="2000" b="1" dirty="0" smtClean="0">
                <a:latin typeface="+mn-ea"/>
              </a:rPr>
              <a:t>“    ”，“数据库概论”，3</a:t>
            </a:r>
            <a:r>
              <a:rPr lang="zh-CN" altLang="en-US" sz="2400" b="1" dirty="0" smtClean="0">
                <a:ea typeface="宋体" pitchFamily="2" charset="-122"/>
              </a:rPr>
              <a:t>）  </a:t>
            </a:r>
          </a:p>
          <a:p>
            <a:pPr marL="533400" indent="-5334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ea typeface="宋体" pitchFamily="2" charset="-122"/>
              </a:rPr>
              <a:t>        -------fail</a:t>
            </a:r>
          </a:p>
          <a:p>
            <a:pPr marL="533400" indent="-533400" eaLnBrk="1" hangingPunct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ea typeface="宋体" pitchFamily="2" charset="-122"/>
              </a:rPr>
              <a:t>insert into SC（</a:t>
            </a:r>
            <a:r>
              <a:rPr lang="en-US" altLang="zh-CN" sz="2000" b="1" dirty="0" smtClean="0">
                <a:latin typeface="+mn-ea"/>
              </a:rPr>
              <a:t>“201301”，“    ”，68</a:t>
            </a:r>
            <a:r>
              <a:rPr lang="zh-CN" altLang="en-US" sz="2400" b="1" dirty="0" smtClean="0">
                <a:ea typeface="宋体" pitchFamily="2" charset="-122"/>
              </a:rPr>
              <a:t>）</a:t>
            </a:r>
          </a:p>
          <a:p>
            <a:pPr marL="533400" indent="-5334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ea typeface="宋体" pitchFamily="2" charset="-122"/>
              </a:rPr>
              <a:t>         --------fail</a:t>
            </a:r>
          </a:p>
          <a:p>
            <a:pPr marL="533400" indent="-533400" eaLnBrk="1" hangingPunct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ea typeface="宋体" pitchFamily="2" charset="-122"/>
              </a:rPr>
              <a:t>insert into SC（</a:t>
            </a:r>
            <a:r>
              <a:rPr lang="en-US" altLang="zh-CN" sz="2000" b="1" dirty="0" smtClean="0">
                <a:latin typeface="+mn-ea"/>
              </a:rPr>
              <a:t>“201302”，“01”，90</a:t>
            </a:r>
            <a:r>
              <a:rPr lang="zh-CN" altLang="en-US" sz="2400" b="1" dirty="0" smtClean="0">
                <a:ea typeface="宋体" pitchFamily="2" charset="-122"/>
              </a:rPr>
              <a:t>）</a:t>
            </a:r>
          </a:p>
          <a:p>
            <a:pPr marL="533400" indent="-5334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ea typeface="宋体" pitchFamily="2" charset="-122"/>
              </a:rPr>
              <a:t>         --------fail</a:t>
            </a:r>
            <a:r>
              <a:rPr lang="zh-CN" altLang="en-US" sz="2400" dirty="0" smtClean="0">
                <a:ea typeface="宋体" pitchFamily="2" charset="-122"/>
              </a:rPr>
              <a:t>    </a:t>
            </a:r>
          </a:p>
        </p:txBody>
      </p:sp>
      <p:sp>
        <p:nvSpPr>
          <p:cNvPr id="104452" name="AutoShape 4"/>
          <p:cNvSpPr>
            <a:spLocks noChangeArrowheads="1"/>
          </p:cNvSpPr>
          <p:nvPr/>
        </p:nvSpPr>
        <p:spPr bwMode="auto">
          <a:xfrm>
            <a:off x="3059832" y="4587974"/>
            <a:ext cx="1152525" cy="485775"/>
          </a:xfrm>
          <a:prstGeom prst="wedgeEllipseCallout">
            <a:avLst>
              <a:gd name="adj1" fmla="val -108996"/>
              <a:gd name="adj2" fmla="val -15769"/>
            </a:avLst>
          </a:prstGeom>
          <a:solidFill>
            <a:schemeClr val="bg1"/>
          </a:solidFill>
          <a:ln w="25400">
            <a:solidFill>
              <a:srgbClr val="FF5050"/>
            </a:solidFill>
            <a:miter lim="800000"/>
          </a:ln>
        </p:spPr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zh-CN" altLang="en-US" sz="2800" dirty="0">
                <a:solidFill>
                  <a:srgbClr val="FF5050"/>
                </a:solidFill>
              </a:rPr>
              <a:t>？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1043608" y="867365"/>
            <a:ext cx="4176464" cy="12003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342900" indent="-342900" algn="l">
              <a:spcBef>
                <a:spcPct val="50000"/>
              </a:spcBef>
            </a:pPr>
            <a:r>
              <a:rPr lang="zh-CN" altLang="en-US" dirty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S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（</a:t>
            </a:r>
            <a:r>
              <a:rPr lang="zh-CN" altLang="en-US" u="sng" dirty="0">
                <a:latin typeface="幼圆" pitchFamily="49" charset="-122"/>
                <a:ea typeface="幼圆" pitchFamily="49" charset="-122"/>
              </a:rPr>
              <a:t>学号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，姓名，性别，专业，年龄）</a:t>
            </a:r>
          </a:p>
          <a:p>
            <a:pPr marL="342900" indent="-342900" algn="l">
              <a:spcBef>
                <a:spcPct val="50000"/>
              </a:spcBef>
            </a:pP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C（</a:t>
            </a:r>
            <a:r>
              <a:rPr lang="zh-CN" altLang="en-US" u="sng" dirty="0">
                <a:latin typeface="幼圆" pitchFamily="49" charset="-122"/>
                <a:ea typeface="幼圆" pitchFamily="49" charset="-122"/>
              </a:rPr>
              <a:t>课程号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，课程名，学分）</a:t>
            </a:r>
          </a:p>
          <a:p>
            <a:pPr marL="342900" indent="-342900" algn="l">
              <a:spcBef>
                <a:spcPct val="50000"/>
              </a:spcBef>
            </a:pPr>
            <a:r>
              <a:rPr lang="zh-CN" altLang="en-US" dirty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SC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（</a:t>
            </a:r>
            <a:r>
              <a:rPr lang="zh-CN" altLang="en-US" u="sng" dirty="0">
                <a:latin typeface="幼圆" pitchFamily="49" charset="-122"/>
                <a:ea typeface="幼圆" pitchFamily="49" charset="-122"/>
              </a:rPr>
              <a:t>学号，课程号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，成绩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）</a:t>
            </a:r>
            <a:endParaRPr lang="zh-CN" altLang="en-US" dirty="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367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autoUpdateAnimBg="0"/>
      <p:bldP spid="104452" grpId="0" animBg="1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7624" y="1072356"/>
            <a:ext cx="1509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400" dirty="0" smtClean="0">
                <a:latin typeface="+mj-ea"/>
                <a:ea typeface="+mj-ea"/>
              </a:rPr>
              <a:t>引 用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8599" y="1707654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两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个不同的关系模式的属性之间存在的对应关系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2499742"/>
            <a:ext cx="1509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【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例如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】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9196" y="3197657"/>
            <a:ext cx="5399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学生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（学号，姓名，性别，专业名称   ）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96279" y="4073161"/>
            <a:ext cx="4381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专业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（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专业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号，专业名称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）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436096" y="3219822"/>
            <a:ext cx="1356220" cy="417679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4899494" y="3657727"/>
            <a:ext cx="858311" cy="1119622"/>
          </a:xfrm>
          <a:custGeom>
            <a:avLst/>
            <a:gdLst>
              <a:gd name="connsiteX0" fmla="*/ 1353656 w 1353656"/>
              <a:gd name="connsiteY0" fmla="*/ 0 h 1006316"/>
              <a:gd name="connsiteX1" fmla="*/ 837289 w 1353656"/>
              <a:gd name="connsiteY1" fmla="*/ 968189 h 1006316"/>
              <a:gd name="connsiteX2" fmla="*/ 73496 w 1353656"/>
              <a:gd name="connsiteY2" fmla="*/ 806824 h 1006316"/>
              <a:gd name="connsiteX3" fmla="*/ 73496 w 1353656"/>
              <a:gd name="connsiteY3" fmla="*/ 763793 h 100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3656" h="1006316">
                <a:moveTo>
                  <a:pt x="1353656" y="0"/>
                </a:moveTo>
                <a:cubicBezTo>
                  <a:pt x="1202152" y="416859"/>
                  <a:pt x="1050649" y="833718"/>
                  <a:pt x="837289" y="968189"/>
                </a:cubicBezTo>
                <a:cubicBezTo>
                  <a:pt x="623929" y="1102660"/>
                  <a:pt x="200795" y="840890"/>
                  <a:pt x="73496" y="806824"/>
                </a:cubicBezTo>
                <a:cubicBezTo>
                  <a:pt x="-53803" y="772758"/>
                  <a:pt x="9846" y="768275"/>
                  <a:pt x="73496" y="763793"/>
                </a:cubicBezTo>
              </a:path>
            </a:pathLst>
          </a:cu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187624" y="51470"/>
            <a:ext cx="3220330" cy="852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0" dirty="0">
                <a:latin typeface="+mn-ea"/>
                <a:ea typeface="+mn-ea"/>
              </a:rPr>
              <a:t>参照</a:t>
            </a:r>
            <a:r>
              <a:rPr lang="zh-CN" altLang="en-US" sz="3600" b="0" dirty="0" smtClean="0">
                <a:latin typeface="+mn-ea"/>
                <a:ea typeface="+mn-ea"/>
              </a:rPr>
              <a:t>完整性</a:t>
            </a:r>
            <a:endParaRPr lang="zh-CN" altLang="en-US" sz="3600" b="0" dirty="0">
              <a:latin typeface="+mn-ea"/>
              <a:ea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17498" y="195486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0747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213743"/>
              </p:ext>
            </p:extLst>
          </p:nvPr>
        </p:nvGraphicFramePr>
        <p:xfrm>
          <a:off x="71438" y="996865"/>
          <a:ext cx="4572570" cy="1502877"/>
        </p:xfrm>
        <a:graphic>
          <a:graphicData uri="http://schemas.openxmlformats.org/drawingml/2006/table">
            <a:tbl>
              <a:tblPr/>
              <a:tblGrid>
                <a:gridCol w="1185421"/>
                <a:gridCol w="678080"/>
                <a:gridCol w="676454"/>
                <a:gridCol w="678081"/>
                <a:gridCol w="1354534"/>
              </a:tblGrid>
              <a:tr h="4346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 患者编 号 </a:t>
                      </a: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姓 名 </a:t>
                      </a: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性 别 </a:t>
                      </a: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年 龄 </a:t>
                      </a: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保险号 </a:t>
                      </a: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92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206001 </a:t>
                      </a: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金荣 </a:t>
                      </a: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24 </a:t>
                      </a: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500230241</a:t>
                      </a: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94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206002 </a:t>
                      </a: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丁冬 </a:t>
                      </a: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21 </a:t>
                      </a: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301236542</a:t>
                      </a: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31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206003 </a:t>
                      </a: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唐雯</a:t>
                      </a: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50 </a:t>
                      </a: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250413692 </a:t>
                      </a: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46" name="Text Box 165"/>
          <p:cNvSpPr txBox="1">
            <a:spLocks noChangeArrowheads="1"/>
          </p:cNvSpPr>
          <p:nvPr/>
        </p:nvSpPr>
        <p:spPr bwMode="auto">
          <a:xfrm flipH="1">
            <a:off x="1908175" y="2418442"/>
            <a:ext cx="558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0" i="1" dirty="0">
                <a:latin typeface="Arial" pitchFamily="34" charset="0"/>
              </a:rPr>
              <a:t>R</a:t>
            </a:r>
            <a:r>
              <a:rPr lang="zh-CN" altLang="en-US" b="0" dirty="0">
                <a:latin typeface="Arial" pitchFamily="34" charset="0"/>
              </a:rPr>
              <a:t>1</a:t>
            </a:r>
          </a:p>
        </p:txBody>
      </p:sp>
      <p:sp>
        <p:nvSpPr>
          <p:cNvPr id="13347" name="Text Box 166"/>
          <p:cNvSpPr txBox="1">
            <a:spLocks noChangeArrowheads="1"/>
          </p:cNvSpPr>
          <p:nvPr/>
        </p:nvSpPr>
        <p:spPr bwMode="auto">
          <a:xfrm flipH="1">
            <a:off x="6300788" y="2418442"/>
            <a:ext cx="558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0" i="1" dirty="0">
                <a:latin typeface="Arial" pitchFamily="34" charset="0"/>
              </a:rPr>
              <a:t>R</a:t>
            </a:r>
            <a:r>
              <a:rPr lang="zh-CN" altLang="en-US" b="0" dirty="0">
                <a:latin typeface="Arial" pitchFamily="34" charset="0"/>
              </a:rPr>
              <a:t>3</a:t>
            </a:r>
          </a:p>
        </p:txBody>
      </p:sp>
      <p:sp>
        <p:nvSpPr>
          <p:cNvPr id="13348" name="Line 171"/>
          <p:cNvSpPr>
            <a:spLocks noChangeShapeType="1"/>
          </p:cNvSpPr>
          <p:nvPr/>
        </p:nvSpPr>
        <p:spPr bwMode="auto">
          <a:xfrm flipH="1">
            <a:off x="323527" y="2787774"/>
            <a:ext cx="8568951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301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54349"/>
              </p:ext>
            </p:extLst>
          </p:nvPr>
        </p:nvGraphicFramePr>
        <p:xfrm>
          <a:off x="4858766" y="1275829"/>
          <a:ext cx="4249738" cy="1079897"/>
        </p:xfrm>
        <a:graphic>
          <a:graphicData uri="http://schemas.openxmlformats.org/drawingml/2006/table">
            <a:tbl>
              <a:tblPr/>
              <a:tblGrid>
                <a:gridCol w="1023938"/>
                <a:gridCol w="1416050"/>
                <a:gridCol w="1809750"/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患者编 号 </a:t>
                      </a: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电 话 类 型 </a:t>
                      </a: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电 话 号 码 </a:t>
                      </a: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7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206001  </a:t>
                      </a: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家庭电话 </a:t>
                      </a: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85639456 </a:t>
                      </a: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0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206003 </a:t>
                      </a:r>
                    </a:p>
                  </a:txBody>
                  <a:tcPr marL="18000" marR="18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手机 </a:t>
                      </a: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1301525xxxx </a:t>
                      </a:r>
                    </a:p>
                  </a:txBody>
                  <a:tcPr marL="18000" marR="18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319" name="Picture 27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886372"/>
            <a:ext cx="8964612" cy="2277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68" name="Rectangle 56"/>
          <p:cNvSpPr>
            <a:spLocks noChangeArrowheads="1"/>
          </p:cNvSpPr>
          <p:nvPr/>
        </p:nvSpPr>
        <p:spPr bwMode="auto">
          <a:xfrm>
            <a:off x="177801" y="151210"/>
            <a:ext cx="3889375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zh-CN" altLang="en-US" sz="3200">
                <a:latin typeface="隶书" pitchFamily="49" charset="-122"/>
                <a:ea typeface="隶书" pitchFamily="49" charset="-122"/>
              </a:rPr>
              <a:t>笛卡尔积运算举例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49196" y="3197657"/>
            <a:ext cx="5399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学生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（</a:t>
            </a:r>
            <a:r>
              <a:rPr lang="zh-CN" altLang="en-US" sz="2000" u="sng" dirty="0" smtClean="0">
                <a:latin typeface="幼圆" pitchFamily="49" charset="-122"/>
                <a:ea typeface="幼圆" pitchFamily="49" charset="-122"/>
              </a:rPr>
              <a:t>学号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，姓名，性别，专业号  ）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96279" y="4073161"/>
            <a:ext cx="4381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专业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（</a:t>
            </a:r>
            <a:r>
              <a:rPr lang="zh-CN" altLang="en-US" sz="2000" u="sng" dirty="0">
                <a:latin typeface="幼圆" pitchFamily="49" charset="-122"/>
                <a:ea typeface="幼圆" pitchFamily="49" charset="-122"/>
              </a:rPr>
              <a:t>专业</a:t>
            </a:r>
            <a:r>
              <a:rPr lang="zh-CN" altLang="en-US" sz="2000" u="sng" dirty="0" smtClean="0">
                <a:latin typeface="幼圆" pitchFamily="49" charset="-122"/>
                <a:ea typeface="幼圆" pitchFamily="49" charset="-122"/>
              </a:rPr>
              <a:t>号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，专业名称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）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580112" y="3201917"/>
            <a:ext cx="1152128" cy="417679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3635897" y="3657727"/>
            <a:ext cx="2105070" cy="1119622"/>
          </a:xfrm>
          <a:custGeom>
            <a:avLst/>
            <a:gdLst>
              <a:gd name="connsiteX0" fmla="*/ 1353656 w 1353656"/>
              <a:gd name="connsiteY0" fmla="*/ 0 h 1006316"/>
              <a:gd name="connsiteX1" fmla="*/ 837289 w 1353656"/>
              <a:gd name="connsiteY1" fmla="*/ 968189 h 1006316"/>
              <a:gd name="connsiteX2" fmla="*/ 73496 w 1353656"/>
              <a:gd name="connsiteY2" fmla="*/ 806824 h 1006316"/>
              <a:gd name="connsiteX3" fmla="*/ 73496 w 1353656"/>
              <a:gd name="connsiteY3" fmla="*/ 763793 h 100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3656" h="1006316">
                <a:moveTo>
                  <a:pt x="1353656" y="0"/>
                </a:moveTo>
                <a:cubicBezTo>
                  <a:pt x="1202152" y="416859"/>
                  <a:pt x="1050649" y="833718"/>
                  <a:pt x="837289" y="968189"/>
                </a:cubicBezTo>
                <a:cubicBezTo>
                  <a:pt x="623929" y="1102660"/>
                  <a:pt x="200795" y="840890"/>
                  <a:pt x="73496" y="806824"/>
                </a:cubicBezTo>
                <a:cubicBezTo>
                  <a:pt x="-53803" y="772758"/>
                  <a:pt x="9846" y="768275"/>
                  <a:pt x="73496" y="763793"/>
                </a:cubicBezTo>
              </a:path>
            </a:pathLst>
          </a:cu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239500" y="3571207"/>
            <a:ext cx="1255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华文隶书" pitchFamily="2" charset="-122"/>
                <a:ea typeface="华文隶书" pitchFamily="2" charset="-122"/>
              </a:rPr>
              <a:t>外码</a:t>
            </a:r>
            <a:endParaRPr lang="zh-CN" altLang="en-US" sz="3600" b="1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1187624" y="51470"/>
            <a:ext cx="3220330" cy="852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0" dirty="0">
                <a:latin typeface="+mn-ea"/>
                <a:ea typeface="+mn-ea"/>
              </a:rPr>
              <a:t>参照</a:t>
            </a:r>
            <a:r>
              <a:rPr lang="zh-CN" altLang="en-US" sz="3600" b="0" dirty="0" smtClean="0">
                <a:latin typeface="+mn-ea"/>
                <a:ea typeface="+mn-ea"/>
              </a:rPr>
              <a:t>完整性</a:t>
            </a:r>
            <a:endParaRPr lang="zh-CN" altLang="en-US" sz="3600" b="0" dirty="0">
              <a:latin typeface="+mn-ea"/>
              <a:ea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17498" y="195486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1187624" y="1072356"/>
            <a:ext cx="1509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400" dirty="0" smtClean="0">
                <a:latin typeface="+mj-ea"/>
                <a:ea typeface="+mj-ea"/>
              </a:rPr>
              <a:t>引 用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8599" y="1707654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两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个不同的关系模式的属性之间存在的对应关系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3608" y="2499742"/>
            <a:ext cx="1509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【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例如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】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21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20" grpId="0" animBg="1"/>
      <p:bldP spid="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616" y="1059582"/>
            <a:ext cx="1509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400" dirty="0" smtClean="0">
                <a:latin typeface="+mj-ea"/>
                <a:ea typeface="+mj-ea"/>
              </a:rPr>
              <a:t>外 码 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1515437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i="1" dirty="0">
                <a:latin typeface="幼圆" pitchFamily="49" charset="-122"/>
                <a:ea typeface="幼圆" pitchFamily="49" charset="-122"/>
              </a:rPr>
              <a:t>F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是某个关系 </a:t>
            </a:r>
            <a:r>
              <a:rPr lang="en-US" altLang="zh-CN" sz="2400" b="1" dirty="0" smtClean="0">
                <a:latin typeface="幼圆" pitchFamily="49" charset="-122"/>
                <a:ea typeface="幼圆" pitchFamily="49" charset="-122"/>
              </a:rPr>
              <a:t>R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的非主属性，但</a:t>
            </a:r>
            <a:r>
              <a:rPr lang="zh-CN" altLang="en-US" sz="2400" i="1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400" i="1" dirty="0" smtClean="0">
                <a:latin typeface="幼圆" pitchFamily="49" charset="-122"/>
                <a:ea typeface="幼圆" pitchFamily="49" charset="-122"/>
              </a:rPr>
              <a:t>F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引用了另外一个关系的码，则称</a:t>
            </a:r>
            <a:r>
              <a:rPr lang="en-US" altLang="zh-CN" sz="24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400" i="1" dirty="0" smtClean="0">
                <a:latin typeface="幼圆" pitchFamily="49" charset="-122"/>
                <a:ea typeface="幼圆" pitchFamily="49" charset="-122"/>
              </a:rPr>
              <a:t>F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是 </a:t>
            </a:r>
            <a:r>
              <a:rPr lang="en-US" altLang="zh-CN" sz="2400" b="1" dirty="0" smtClean="0">
                <a:latin typeface="幼圆" pitchFamily="49" charset="-122"/>
                <a:ea typeface="幼圆" pitchFamily="49" charset="-122"/>
              </a:rPr>
              <a:t>R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的外码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1720" y="3147815"/>
            <a:ext cx="2311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幼圆" pitchFamily="49" charset="-122"/>
                <a:ea typeface="幼圆" pitchFamily="49" charset="-122"/>
              </a:rPr>
              <a:t>R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400" i="1" u="sng" dirty="0" smtClean="0">
                <a:latin typeface="幼圆" pitchFamily="49" charset="-122"/>
                <a:ea typeface="幼圆" pitchFamily="49" charset="-122"/>
              </a:rPr>
              <a:t>K</a:t>
            </a:r>
            <a:r>
              <a:rPr lang="en-US" altLang="zh-CN" sz="2400" u="sng" dirty="0" smtClean="0">
                <a:latin typeface="幼圆" pitchFamily="49" charset="-122"/>
                <a:ea typeface="幼圆" pitchFamily="49" charset="-122"/>
              </a:rPr>
              <a:t>r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, </a:t>
            </a:r>
            <a:r>
              <a:rPr lang="en-US" altLang="zh-CN" sz="2400" i="1" dirty="0" smtClean="0">
                <a:latin typeface="幼圆" pitchFamily="49" charset="-122"/>
                <a:ea typeface="幼圆" pitchFamily="49" charset="-122"/>
              </a:rPr>
              <a:t>F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 ,……)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15656" y="314781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幼圆" pitchFamily="49" charset="-122"/>
                <a:ea typeface="幼圆" pitchFamily="49" charset="-122"/>
              </a:rPr>
              <a:t>S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400" i="1" u="sng" dirty="0" smtClean="0">
                <a:latin typeface="幼圆" pitchFamily="49" charset="-122"/>
                <a:ea typeface="幼圆" pitchFamily="49" charset="-122"/>
              </a:rPr>
              <a:t>Ks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,……)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020669" y="3169331"/>
            <a:ext cx="284255" cy="461664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3131436" y="3575706"/>
            <a:ext cx="2807746" cy="603140"/>
          </a:xfrm>
          <a:custGeom>
            <a:avLst/>
            <a:gdLst>
              <a:gd name="connsiteX0" fmla="*/ 0 w 2807746"/>
              <a:gd name="connsiteY0" fmla="*/ 96819 h 603140"/>
              <a:gd name="connsiteX1" fmla="*/ 1559859 w 2807746"/>
              <a:gd name="connsiteY1" fmla="*/ 602429 h 603140"/>
              <a:gd name="connsiteX2" fmla="*/ 2807746 w 2807746"/>
              <a:gd name="connsiteY2" fmla="*/ 0 h 60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7746" h="603140">
                <a:moveTo>
                  <a:pt x="0" y="96819"/>
                </a:moveTo>
                <a:cubicBezTo>
                  <a:pt x="545950" y="357692"/>
                  <a:pt x="1091901" y="618565"/>
                  <a:pt x="1559859" y="602429"/>
                </a:cubicBezTo>
                <a:cubicBezTo>
                  <a:pt x="2027817" y="586293"/>
                  <a:pt x="2417781" y="293146"/>
                  <a:pt x="2807746" y="0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203288" y="425987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参照关系</a:t>
            </a:r>
            <a:endParaRPr lang="zh-CN" altLang="en-US" sz="2000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89850" y="4259872"/>
            <a:ext cx="150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被参照关系</a:t>
            </a:r>
            <a:endParaRPr lang="zh-CN" altLang="en-US" sz="2000" b="1" dirty="0">
              <a:latin typeface="幼圆" pitchFamily="49" charset="-122"/>
              <a:ea typeface="幼圆" pitchFamily="49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635336" y="3642600"/>
            <a:ext cx="0" cy="61727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2"/>
            <a:endCxn id="22" idx="0"/>
          </p:cNvCxnSpPr>
          <p:nvPr/>
        </p:nvCxnSpPr>
        <p:spPr>
          <a:xfrm flipH="1">
            <a:off x="6344774" y="3609479"/>
            <a:ext cx="32657" cy="65039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 txBox="1">
            <a:spLocks/>
          </p:cNvSpPr>
          <p:nvPr/>
        </p:nvSpPr>
        <p:spPr>
          <a:xfrm>
            <a:off x="1187624" y="51470"/>
            <a:ext cx="3220330" cy="852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0" dirty="0">
                <a:latin typeface="+mn-ea"/>
                <a:ea typeface="+mn-ea"/>
              </a:rPr>
              <a:t>参照</a:t>
            </a:r>
            <a:r>
              <a:rPr lang="zh-CN" altLang="en-US" sz="3600" b="0" dirty="0" smtClean="0">
                <a:latin typeface="+mn-ea"/>
                <a:ea typeface="+mn-ea"/>
              </a:rPr>
              <a:t>完整性</a:t>
            </a:r>
            <a:endParaRPr lang="zh-CN" altLang="en-US" sz="3600" b="0" dirty="0">
              <a:latin typeface="+mn-ea"/>
              <a:ea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17498" y="195486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3241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  <p:bldP spid="7" grpId="0"/>
      <p:bldP spid="8" grpId="0" animBg="1"/>
      <p:bldP spid="20" grpId="0" animBg="1"/>
      <p:bldP spid="21" grpId="0"/>
      <p:bldP spid="2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91815" y="2899564"/>
            <a:ext cx="1509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【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例如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】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8952" y="3550245"/>
            <a:ext cx="5399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学生（</a:t>
            </a:r>
            <a:r>
              <a:rPr lang="zh-CN" altLang="en-US" sz="2000" u="sng" dirty="0" smtClean="0">
                <a:latin typeface="幼圆" pitchFamily="49" charset="-122"/>
                <a:ea typeface="幼圆" pitchFamily="49" charset="-122"/>
              </a:rPr>
              <a:t>学号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，姓名，性别，专业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号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）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46806" y="4371950"/>
            <a:ext cx="438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专业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（ </a:t>
            </a:r>
            <a:r>
              <a:rPr lang="zh-CN" altLang="en-US" sz="2000" u="sng" dirty="0" smtClean="0">
                <a:latin typeface="幼圆" pitchFamily="49" charset="-122"/>
                <a:ea typeface="幼圆" pitchFamily="49" charset="-122"/>
              </a:rPr>
              <a:t>专业号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，专业名称）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508104" y="3550245"/>
            <a:ext cx="936104" cy="461665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3622647" y="4011910"/>
            <a:ext cx="2173489" cy="380864"/>
          </a:xfrm>
          <a:custGeom>
            <a:avLst/>
            <a:gdLst>
              <a:gd name="connsiteX0" fmla="*/ 2905691 w 2905691"/>
              <a:gd name="connsiteY0" fmla="*/ 0 h 451821"/>
              <a:gd name="connsiteX1" fmla="*/ 474463 w 2905691"/>
              <a:gd name="connsiteY1" fmla="*/ 75304 h 451821"/>
              <a:gd name="connsiteX2" fmla="*/ 1127 w 2905691"/>
              <a:gd name="connsiteY2" fmla="*/ 451821 h 45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5691" h="451821">
                <a:moveTo>
                  <a:pt x="2905691" y="0"/>
                </a:moveTo>
                <a:cubicBezTo>
                  <a:pt x="1932124" y="0"/>
                  <a:pt x="958557" y="1"/>
                  <a:pt x="474463" y="75304"/>
                </a:cubicBezTo>
                <a:cubicBezTo>
                  <a:pt x="-9631" y="150607"/>
                  <a:pt x="-4252" y="301214"/>
                  <a:pt x="1127" y="451821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347864" y="4392773"/>
            <a:ext cx="792088" cy="37928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660232" y="3853989"/>
            <a:ext cx="19159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来自于同一域</a:t>
            </a:r>
            <a:endParaRPr lang="en-US" altLang="zh-CN" dirty="0" smtClean="0">
              <a:latin typeface="幼圆" pitchFamily="49" charset="-122"/>
              <a:ea typeface="幼圆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同名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便于识别</a:t>
            </a:r>
            <a:endParaRPr lang="en-US" altLang="zh-CN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1187624" y="195486"/>
            <a:ext cx="288032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0" dirty="0">
                <a:latin typeface="+mn-ea"/>
                <a:ea typeface="+mn-ea"/>
              </a:rPr>
              <a:t>参照</a:t>
            </a:r>
            <a:r>
              <a:rPr lang="zh-CN" altLang="en-US" sz="3600" b="0" dirty="0" smtClean="0">
                <a:latin typeface="+mn-ea"/>
                <a:ea typeface="+mn-ea"/>
              </a:rPr>
              <a:t>完整性</a:t>
            </a:r>
            <a:endParaRPr lang="zh-CN" altLang="en-US" sz="3600" b="0" dirty="0">
              <a:latin typeface="+mn-ea"/>
              <a:ea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17498" y="195486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1115616" y="1059582"/>
            <a:ext cx="1509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400" dirty="0" smtClean="0">
                <a:latin typeface="+mj-ea"/>
                <a:ea typeface="+mj-ea"/>
              </a:rPr>
              <a:t>外 码 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19672" y="1515437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i="1" dirty="0">
                <a:latin typeface="幼圆" pitchFamily="49" charset="-122"/>
                <a:ea typeface="幼圆" pitchFamily="49" charset="-122"/>
              </a:rPr>
              <a:t>F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是某个关系 </a:t>
            </a:r>
            <a:r>
              <a:rPr lang="en-US" altLang="zh-CN" sz="2400" b="1" dirty="0" smtClean="0">
                <a:latin typeface="幼圆" pitchFamily="49" charset="-122"/>
                <a:ea typeface="幼圆" pitchFamily="49" charset="-122"/>
              </a:rPr>
              <a:t>R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的非主属性，但</a:t>
            </a:r>
            <a:r>
              <a:rPr lang="zh-CN" altLang="en-US" sz="2400" i="1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400" i="1" dirty="0" smtClean="0">
                <a:latin typeface="幼圆" pitchFamily="49" charset="-122"/>
                <a:ea typeface="幼圆" pitchFamily="49" charset="-122"/>
              </a:rPr>
              <a:t>F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引用了另外一个关系的码，则称</a:t>
            </a:r>
            <a:r>
              <a:rPr lang="en-US" altLang="zh-CN" sz="24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400" i="1" dirty="0" smtClean="0">
                <a:latin typeface="幼圆" pitchFamily="49" charset="-122"/>
                <a:ea typeface="幼圆" pitchFamily="49" charset="-122"/>
              </a:rPr>
              <a:t>F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是 </a:t>
            </a:r>
            <a:r>
              <a:rPr lang="en-US" altLang="zh-CN" sz="2400" b="1" dirty="0" smtClean="0">
                <a:latin typeface="幼圆" pitchFamily="49" charset="-122"/>
                <a:ea typeface="幼圆" pitchFamily="49" charset="-122"/>
              </a:rPr>
              <a:t>R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的外码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995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3" grpId="0" animBg="1"/>
      <p:bldP spid="12" grpId="0" animBg="1"/>
      <p:bldP spid="23" grpId="0" animBg="1"/>
      <p:bldP spid="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68950" y="3661269"/>
            <a:ext cx="1232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自参：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13100" y="3579862"/>
            <a:ext cx="6119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学生（</a:t>
            </a:r>
            <a:r>
              <a:rPr lang="zh-CN" altLang="en-US" sz="2000" u="sng" dirty="0" smtClean="0">
                <a:latin typeface="幼圆" pitchFamily="49" charset="-122"/>
                <a:ea typeface="幼圆" pitchFamily="49" charset="-122"/>
              </a:rPr>
              <a:t>学号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，姓名，性别，专业号，班长号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）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04248" y="3531165"/>
            <a:ext cx="1008112" cy="576064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779912" y="3075806"/>
            <a:ext cx="3168353" cy="599375"/>
          </a:xfrm>
          <a:custGeom>
            <a:avLst/>
            <a:gdLst>
              <a:gd name="connsiteX0" fmla="*/ 3582297 w 3582297"/>
              <a:gd name="connsiteY0" fmla="*/ 473579 h 527367"/>
              <a:gd name="connsiteX1" fmla="*/ 1818043 w 3582297"/>
              <a:gd name="connsiteY1" fmla="*/ 242 h 527367"/>
              <a:gd name="connsiteX2" fmla="*/ 0 w 3582297"/>
              <a:gd name="connsiteY2" fmla="*/ 527367 h 52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2297" h="527367">
                <a:moveTo>
                  <a:pt x="3582297" y="473579"/>
                </a:moveTo>
                <a:cubicBezTo>
                  <a:pt x="2998694" y="232428"/>
                  <a:pt x="2415092" y="-8723"/>
                  <a:pt x="1818043" y="242"/>
                </a:cubicBezTo>
                <a:cubicBezTo>
                  <a:pt x="1220993" y="9207"/>
                  <a:pt x="610496" y="268287"/>
                  <a:pt x="0" y="527367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699792" y="4382915"/>
            <a:ext cx="3959100" cy="481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来自于同一域，异名便于</a:t>
            </a: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区分</a:t>
            </a:r>
            <a:endParaRPr lang="en-US" altLang="zh-CN" sz="2000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187624" y="195486"/>
            <a:ext cx="288032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0" dirty="0">
                <a:latin typeface="+mn-ea"/>
                <a:ea typeface="+mn-ea"/>
              </a:rPr>
              <a:t>参照</a:t>
            </a:r>
            <a:r>
              <a:rPr lang="zh-CN" altLang="en-US" sz="3600" b="0" dirty="0" smtClean="0">
                <a:latin typeface="+mn-ea"/>
                <a:ea typeface="+mn-ea"/>
              </a:rPr>
              <a:t>完整性</a:t>
            </a:r>
            <a:endParaRPr lang="zh-CN" altLang="en-US" sz="3600" b="0" dirty="0">
              <a:latin typeface="+mn-ea"/>
              <a:ea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17498" y="195486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1115616" y="1059582"/>
            <a:ext cx="1509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400" dirty="0" smtClean="0">
                <a:latin typeface="+mj-ea"/>
                <a:ea typeface="+mj-ea"/>
              </a:rPr>
              <a:t>外 码 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19672" y="1515437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i="1" dirty="0">
                <a:latin typeface="幼圆" pitchFamily="49" charset="-122"/>
                <a:ea typeface="幼圆" pitchFamily="49" charset="-122"/>
              </a:rPr>
              <a:t>F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是某个关系 </a:t>
            </a:r>
            <a:r>
              <a:rPr lang="en-US" altLang="zh-CN" sz="2400" b="1" dirty="0" smtClean="0">
                <a:latin typeface="幼圆" pitchFamily="49" charset="-122"/>
                <a:ea typeface="幼圆" pitchFamily="49" charset="-122"/>
              </a:rPr>
              <a:t>R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的非主属性，但</a:t>
            </a:r>
            <a:r>
              <a:rPr lang="zh-CN" altLang="en-US" sz="2400" i="1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400" i="1" dirty="0" smtClean="0">
                <a:latin typeface="幼圆" pitchFamily="49" charset="-122"/>
                <a:ea typeface="幼圆" pitchFamily="49" charset="-122"/>
              </a:rPr>
              <a:t>F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引用了另外一个关系的码，则称</a:t>
            </a:r>
            <a:r>
              <a:rPr lang="en-US" altLang="zh-CN" sz="24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400" i="1" dirty="0" smtClean="0">
                <a:latin typeface="幼圆" pitchFamily="49" charset="-122"/>
                <a:ea typeface="幼圆" pitchFamily="49" charset="-122"/>
              </a:rPr>
              <a:t>F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是 </a:t>
            </a:r>
            <a:r>
              <a:rPr lang="en-US" altLang="zh-CN" sz="2400" b="1" dirty="0" smtClean="0">
                <a:latin typeface="幼圆" pitchFamily="49" charset="-122"/>
                <a:ea typeface="幼圆" pitchFamily="49" charset="-122"/>
              </a:rPr>
              <a:t>R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的外码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91815" y="2899564"/>
            <a:ext cx="1509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【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例如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】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993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 animBg="1"/>
      <p:bldP spid="8" grpId="0" animBg="1"/>
      <p:bldP spid="1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6709" y="1016513"/>
            <a:ext cx="302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latin typeface="+mj-ea"/>
                <a:ea typeface="+mj-ea"/>
              </a:rPr>
              <a:t>参照完整性规则： 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648" y="1491630"/>
            <a:ext cx="7135301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属性</a:t>
            </a:r>
            <a:r>
              <a:rPr lang="zh-CN" altLang="en-US" sz="2000" i="1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000" i="1" dirty="0" smtClean="0">
                <a:latin typeface="幼圆" pitchFamily="49" charset="-122"/>
                <a:ea typeface="幼圆" pitchFamily="49" charset="-122"/>
              </a:rPr>
              <a:t>F 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是关系 </a:t>
            </a:r>
            <a:r>
              <a:rPr lang="en-US" altLang="zh-CN" sz="2000" b="1" dirty="0" smtClean="0">
                <a:latin typeface="幼圆" pitchFamily="49" charset="-122"/>
                <a:ea typeface="幼圆" pitchFamily="49" charset="-122"/>
              </a:rPr>
              <a:t>R 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的外码，和关系 </a:t>
            </a:r>
            <a:r>
              <a:rPr lang="en-US" altLang="zh-CN" sz="2000" b="1" dirty="0" smtClean="0">
                <a:latin typeface="幼圆" pitchFamily="49" charset="-122"/>
                <a:ea typeface="幼圆" pitchFamily="49" charset="-122"/>
              </a:rPr>
              <a:t>S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的主码相对应，则 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F 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的取值等于 </a:t>
            </a:r>
            <a:r>
              <a:rPr lang="en-US" altLang="zh-CN" sz="2000" b="1" dirty="0" smtClean="0">
                <a:latin typeface="幼圆" pitchFamily="49" charset="-122"/>
                <a:ea typeface="幼圆" pitchFamily="49" charset="-122"/>
              </a:rPr>
              <a:t>S 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中某个主码的值，或者取空。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2787774"/>
            <a:ext cx="1509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【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例如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】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3467784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学生（</a:t>
            </a:r>
            <a:r>
              <a:rPr lang="zh-CN" altLang="en-US" sz="2000" u="sng" dirty="0" smtClean="0">
                <a:latin typeface="幼圆" pitchFamily="49" charset="-122"/>
                <a:ea typeface="幼圆" pitchFamily="49" charset="-122"/>
              </a:rPr>
              <a:t>学号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，姓名，性别，</a:t>
            </a: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学院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号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）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1720" y="4331880"/>
            <a:ext cx="438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学院（</a:t>
            </a:r>
            <a:r>
              <a:rPr lang="zh-CN" altLang="en-US" sz="2000" u="sng" dirty="0" smtClean="0">
                <a:latin typeface="幼圆" pitchFamily="49" charset="-122"/>
                <a:ea typeface="幼圆" pitchFamily="49" charset="-122"/>
              </a:rPr>
              <a:t>学院号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学院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名）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187624" y="195486"/>
            <a:ext cx="288032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0" dirty="0">
                <a:latin typeface="+mn-ea"/>
                <a:ea typeface="+mn-ea"/>
              </a:rPr>
              <a:t>参照</a:t>
            </a:r>
            <a:r>
              <a:rPr lang="zh-CN" altLang="en-US" sz="3600" b="0" dirty="0" smtClean="0">
                <a:latin typeface="+mn-ea"/>
                <a:ea typeface="+mn-ea"/>
              </a:rPr>
              <a:t>完整性</a:t>
            </a:r>
            <a:endParaRPr lang="zh-CN" altLang="en-US" sz="3600" b="0" dirty="0">
              <a:latin typeface="+mn-ea"/>
              <a:ea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17498" y="195486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5168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947504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j-ea"/>
                <a:ea typeface="+mj-ea"/>
              </a:rPr>
              <a:t>参照完整性的定义及处理：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953396"/>
            <a:ext cx="4392488" cy="3000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/>
              <a:t>CREATE TABLE </a:t>
            </a:r>
            <a:r>
              <a:rPr lang="en-US" altLang="zh-CN" dirty="0" smtClean="0"/>
              <a:t>Student</a:t>
            </a:r>
          </a:p>
          <a:p>
            <a:pPr algn="l">
              <a:lnSpc>
                <a:spcPct val="150000"/>
              </a:lnSpc>
            </a:pPr>
            <a:r>
              <a:rPr lang="en-US" altLang="zh-CN" dirty="0" smtClean="0"/>
              <a:t>(  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 CHAR(9),</a:t>
            </a:r>
          </a:p>
          <a:p>
            <a:pPr algn="l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Sname</a:t>
            </a:r>
            <a:r>
              <a:rPr lang="en-US" altLang="zh-CN" dirty="0" smtClean="0"/>
              <a:t> CHAR(20),</a:t>
            </a:r>
          </a:p>
          <a:p>
            <a:pPr algn="l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Ssex</a:t>
            </a:r>
            <a:r>
              <a:rPr lang="en-US" altLang="zh-CN" dirty="0" smtClean="0"/>
              <a:t> CHAR(4),</a:t>
            </a:r>
          </a:p>
          <a:p>
            <a:pPr algn="l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Sdno</a:t>
            </a:r>
            <a:r>
              <a:rPr lang="en-US" altLang="zh-CN" dirty="0" smtClean="0"/>
              <a:t> CHAR(9),</a:t>
            </a:r>
          </a:p>
          <a:p>
            <a:pPr algn="l">
              <a:lnSpc>
                <a:spcPct val="150000"/>
              </a:lnSpc>
            </a:pPr>
            <a:r>
              <a:rPr lang="en-US" altLang="zh-CN" dirty="0" smtClean="0"/>
              <a:t>    FOREIGN KEY(</a:t>
            </a:r>
            <a:r>
              <a:rPr lang="en-US" altLang="zh-CN" dirty="0" err="1" smtClean="0"/>
              <a:t>Sdno</a:t>
            </a:r>
            <a:r>
              <a:rPr lang="en-US" altLang="zh-CN" dirty="0" smtClean="0"/>
              <a:t>) REFERENCES </a:t>
            </a:r>
            <a:r>
              <a:rPr lang="en-US" altLang="zh-CN" dirty="0" err="1" smtClean="0"/>
              <a:t>Dept</a:t>
            </a:r>
            <a:r>
              <a:rPr lang="en-US" altLang="zh-CN" dirty="0" smtClean="0"/>
              <a:t>(</a:t>
            </a:r>
            <a:r>
              <a:rPr lang="en-US" altLang="zh-CN" dirty="0" err="1"/>
              <a:t>D</a:t>
            </a:r>
            <a:r>
              <a:rPr lang="en-US" altLang="zh-CN" dirty="0" err="1" smtClean="0"/>
              <a:t>no</a:t>
            </a:r>
            <a:r>
              <a:rPr lang="en-US" altLang="zh-CN" dirty="0" smtClean="0"/>
              <a:t>)  );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1187624" y="4394703"/>
            <a:ext cx="388843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24128" y="2283718"/>
            <a:ext cx="226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Dept</a:t>
            </a:r>
            <a:r>
              <a:rPr lang="zh-CN" altLang="en-US" dirty="0"/>
              <a:t>（</a:t>
            </a:r>
            <a:r>
              <a:rPr lang="en-US" altLang="zh-CN" u="sng" dirty="0" err="1"/>
              <a:t>Dno</a:t>
            </a:r>
            <a:r>
              <a:rPr lang="en-US" altLang="zh-CN" dirty="0"/>
              <a:t>,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Dname</a:t>
            </a:r>
            <a:r>
              <a:rPr lang="zh-CN" altLang="en-US" dirty="0"/>
              <a:t>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0112" y="148233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Student</a:t>
            </a:r>
            <a:r>
              <a:rPr lang="zh-CN" altLang="en-US" dirty="0" smtClean="0"/>
              <a:t>（</a:t>
            </a:r>
            <a:r>
              <a:rPr lang="en-US" altLang="zh-CN" u="sng" dirty="0" err="1" smtClean="0"/>
              <a:t>Sno</a:t>
            </a:r>
            <a:r>
              <a:rPr lang="en-US" altLang="zh-CN" dirty="0"/>
              <a:t>, </a:t>
            </a:r>
            <a:r>
              <a:rPr lang="en-US" altLang="zh-CN" dirty="0" smtClean="0"/>
              <a:t>name, </a:t>
            </a:r>
            <a:r>
              <a:rPr lang="en-US" altLang="zh-CN" dirty="0" err="1" smtClean="0"/>
              <a:t>Ssex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Sdno</a:t>
            </a:r>
            <a:r>
              <a:rPr lang="en-US" altLang="zh-CN" dirty="0" smtClean="0"/>
              <a:t>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13" idx="3"/>
          </p:cNvCxnSpPr>
          <p:nvPr/>
        </p:nvCxnSpPr>
        <p:spPr>
          <a:xfrm flipH="1">
            <a:off x="6858508" y="1813678"/>
            <a:ext cx="1542271" cy="61405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8316416" y="1419622"/>
            <a:ext cx="576064" cy="461665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9592" y="1523568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学生（</a:t>
            </a:r>
            <a:r>
              <a:rPr lang="zh-CN" altLang="en-US" sz="2000" u="sng" dirty="0" smtClean="0">
                <a:latin typeface="幼圆" pitchFamily="49" charset="-122"/>
                <a:ea typeface="幼圆" pitchFamily="49" charset="-122"/>
              </a:rPr>
              <a:t>学号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，姓名，性别，</a:t>
            </a: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学院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号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）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187624" y="195486"/>
            <a:ext cx="288032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0" dirty="0">
                <a:latin typeface="+mn-ea"/>
                <a:ea typeface="+mn-ea"/>
              </a:rPr>
              <a:t>参照</a:t>
            </a:r>
            <a:r>
              <a:rPr lang="zh-CN" altLang="en-US" sz="3600" b="0" dirty="0" smtClean="0">
                <a:latin typeface="+mn-ea"/>
                <a:ea typeface="+mn-ea"/>
              </a:rPr>
              <a:t>完整性</a:t>
            </a:r>
            <a:endParaRPr lang="zh-CN" altLang="en-US" sz="3600" b="0" dirty="0">
              <a:latin typeface="+mn-ea"/>
              <a:ea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17498" y="195486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8587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/>
      <p:bldP spid="9" grpId="0"/>
      <p:bldP spid="13" grpId="0" animBg="1"/>
      <p:bldP spid="12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89580" y="1923678"/>
            <a:ext cx="8190932" cy="3240360"/>
          </a:xfrm>
        </p:spPr>
        <p:txBody>
          <a:bodyPr>
            <a:normAutofit fontScale="92500" lnSpcReduction="10000"/>
          </a:bodyPr>
          <a:lstStyle/>
          <a:p>
            <a:pPr marL="533400" indent="-533400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000" b="1" dirty="0" smtClean="0">
                <a:ea typeface="宋体" pitchFamily="2" charset="-122"/>
              </a:rPr>
              <a:t> insert into S（“</a:t>
            </a:r>
            <a:r>
              <a:rPr lang="en-US" altLang="zh-CN" sz="2000" b="1" dirty="0" smtClean="0">
                <a:ea typeface="宋体" pitchFamily="2" charset="-122"/>
              </a:rPr>
              <a:t>2013</a:t>
            </a:r>
            <a:r>
              <a:rPr lang="zh-CN" altLang="en-US" sz="2000" b="1" dirty="0" smtClean="0">
                <a:ea typeface="宋体" pitchFamily="2" charset="-122"/>
              </a:rPr>
              <a:t>01”，“chen”，“女”，“</a:t>
            </a:r>
            <a:r>
              <a:rPr lang="en-US" sz="2000" b="1" dirty="0" err="1" smtClean="0">
                <a:ea typeface="宋体" pitchFamily="2" charset="-122"/>
              </a:rPr>
              <a:t>sse</a:t>
            </a:r>
            <a:r>
              <a:rPr lang="zh-CN" altLang="en-US" sz="2000" b="1" dirty="0" smtClean="0">
                <a:ea typeface="宋体" pitchFamily="2" charset="-122"/>
              </a:rPr>
              <a:t>”，“22”）</a:t>
            </a:r>
          </a:p>
          <a:p>
            <a:pPr marL="533400" indent="-5334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b="1" dirty="0" smtClean="0">
                <a:ea typeface="宋体" pitchFamily="2" charset="-122"/>
              </a:rPr>
              <a:t>                   </a:t>
            </a:r>
            <a:r>
              <a:rPr lang="zh-CN" altLang="en-US" sz="2000" b="1" dirty="0" smtClean="0">
                <a:solidFill>
                  <a:srgbClr val="FF5050"/>
                </a:solidFill>
                <a:ea typeface="宋体" pitchFamily="2" charset="-122"/>
              </a:rPr>
              <a:t>--------success</a:t>
            </a:r>
          </a:p>
          <a:p>
            <a:pPr marL="533400" indent="-533400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000" b="1" dirty="0" smtClean="0">
                <a:ea typeface="宋体" pitchFamily="2" charset="-122"/>
              </a:rPr>
              <a:t>insert into C（“    ”，“数据库概论”，3）</a:t>
            </a:r>
          </a:p>
          <a:p>
            <a:pPr marL="533400" indent="-5334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b="1" dirty="0" smtClean="0">
                <a:ea typeface="宋体" pitchFamily="2" charset="-122"/>
              </a:rPr>
              <a:t>                   </a:t>
            </a:r>
            <a:r>
              <a:rPr lang="zh-CN" altLang="en-US" sz="2000" b="1" dirty="0" smtClean="0">
                <a:solidFill>
                  <a:srgbClr val="FF5050"/>
                </a:solidFill>
                <a:ea typeface="宋体" pitchFamily="2" charset="-122"/>
              </a:rPr>
              <a:t>--------fail</a:t>
            </a:r>
          </a:p>
          <a:p>
            <a:pPr marL="533400" indent="-533400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000" b="1" dirty="0" smtClean="0">
                <a:ea typeface="宋体" pitchFamily="2" charset="-122"/>
              </a:rPr>
              <a:t>insert into SC（“</a:t>
            </a:r>
            <a:r>
              <a:rPr lang="en-US" altLang="zh-CN" sz="2000" b="1" dirty="0" smtClean="0">
                <a:ea typeface="宋体" pitchFamily="2" charset="-122"/>
              </a:rPr>
              <a:t>2013</a:t>
            </a:r>
            <a:r>
              <a:rPr lang="zh-CN" altLang="en-US" sz="2000" b="1" dirty="0" smtClean="0">
                <a:ea typeface="宋体" pitchFamily="2" charset="-122"/>
              </a:rPr>
              <a:t>02”，“01”，90）</a:t>
            </a:r>
          </a:p>
          <a:p>
            <a:pPr marL="533400" indent="-5334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b="1" dirty="0" smtClean="0">
                <a:ea typeface="宋体" pitchFamily="2" charset="-122"/>
              </a:rPr>
              <a:t>                   </a:t>
            </a:r>
            <a:r>
              <a:rPr lang="zh-CN" altLang="en-US" sz="2000" b="1" dirty="0" smtClean="0">
                <a:solidFill>
                  <a:srgbClr val="FF5050"/>
                </a:solidFill>
                <a:ea typeface="宋体" pitchFamily="2" charset="-122"/>
              </a:rPr>
              <a:t>--------fail</a:t>
            </a:r>
          </a:p>
          <a:p>
            <a:pPr marL="533400" indent="-533400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000" b="1" dirty="0" smtClean="0">
                <a:ea typeface="宋体" pitchFamily="2" charset="-122"/>
              </a:rPr>
              <a:t>insert into C(“01”, “数据库概论”，3)</a:t>
            </a:r>
          </a:p>
          <a:p>
            <a:pPr marL="533400" indent="-5334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b="1" dirty="0" smtClean="0">
                <a:ea typeface="宋体" pitchFamily="2" charset="-122"/>
              </a:rPr>
              <a:t>                   </a:t>
            </a:r>
            <a:r>
              <a:rPr lang="zh-CN" altLang="en-US" sz="2000" b="1" dirty="0" smtClean="0">
                <a:solidFill>
                  <a:srgbClr val="FF5050"/>
                </a:solidFill>
                <a:ea typeface="宋体" pitchFamily="2" charset="-122"/>
              </a:rPr>
              <a:t>--------success</a:t>
            </a:r>
          </a:p>
          <a:p>
            <a:pPr marL="533400" indent="-533400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000" b="1" dirty="0" smtClean="0">
                <a:ea typeface="宋体" pitchFamily="2" charset="-122"/>
              </a:rPr>
              <a:t>insert into SC(“</a:t>
            </a:r>
            <a:r>
              <a:rPr lang="en-US" altLang="zh-CN" sz="2000" b="1" dirty="0" smtClean="0">
                <a:ea typeface="宋体" pitchFamily="2" charset="-122"/>
              </a:rPr>
              <a:t>2013</a:t>
            </a:r>
            <a:r>
              <a:rPr lang="zh-CN" altLang="en-US" sz="2000" b="1" dirty="0" smtClean="0">
                <a:ea typeface="宋体" pitchFamily="2" charset="-122"/>
              </a:rPr>
              <a:t>01”,“01”，68)</a:t>
            </a:r>
          </a:p>
          <a:p>
            <a:pPr marL="533400" indent="-5334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b="1" dirty="0" smtClean="0">
                <a:ea typeface="宋体" pitchFamily="2" charset="-122"/>
              </a:rPr>
              <a:t>                   </a:t>
            </a:r>
            <a:r>
              <a:rPr lang="zh-CN" altLang="en-US" sz="2000" b="1" dirty="0" smtClean="0">
                <a:solidFill>
                  <a:srgbClr val="FF5050"/>
                </a:solidFill>
                <a:ea typeface="宋体" pitchFamily="2" charset="-122"/>
              </a:rPr>
              <a:t>--------success</a:t>
            </a:r>
          </a:p>
          <a:p>
            <a:pPr marL="533400" indent="-533400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000" b="1" dirty="0" smtClean="0">
                <a:ea typeface="宋体" pitchFamily="2" charset="-122"/>
              </a:rPr>
              <a:t>insert into SC(“</a:t>
            </a:r>
            <a:r>
              <a:rPr lang="en-US" altLang="zh-CN" sz="2000" b="1" dirty="0" smtClean="0">
                <a:ea typeface="宋体" pitchFamily="2" charset="-122"/>
              </a:rPr>
              <a:t>2013</a:t>
            </a:r>
            <a:r>
              <a:rPr lang="zh-CN" altLang="en-US" sz="2000" b="1" dirty="0" smtClean="0">
                <a:ea typeface="宋体" pitchFamily="2" charset="-122"/>
              </a:rPr>
              <a:t>01”,“   ”，68)</a:t>
            </a:r>
          </a:p>
          <a:p>
            <a:pPr marL="533400" indent="-5334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b="1" dirty="0" smtClean="0">
                <a:ea typeface="宋体" pitchFamily="2" charset="-122"/>
              </a:rPr>
              <a:t>                   </a:t>
            </a:r>
            <a:r>
              <a:rPr lang="zh-CN" altLang="en-US" sz="2000" b="1" dirty="0" smtClean="0">
                <a:solidFill>
                  <a:srgbClr val="FF5050"/>
                </a:solidFill>
                <a:ea typeface="宋体" pitchFamily="2" charset="-122"/>
              </a:rPr>
              <a:t>--------fail     ？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187624" y="123478"/>
            <a:ext cx="4824536" cy="648072"/>
          </a:xfrm>
          <a:noFill/>
        </p:spPr>
        <p:txBody>
          <a:bodyPr/>
          <a:lstStyle/>
          <a:p>
            <a:pPr algn="l" eaLnBrk="1" hangingPunct="1"/>
            <a:r>
              <a:rPr lang="zh-CN" altLang="en-US" sz="3600" dirty="0" smtClean="0">
                <a:latin typeface="隶书" pitchFamily="49" charset="-122"/>
                <a:ea typeface="隶书" pitchFamily="49" charset="-122"/>
              </a:rPr>
              <a:t>参照完整性规则实例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87624" y="867365"/>
            <a:ext cx="6984776" cy="7848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342900" indent="-342900" algn="l">
              <a:spcBef>
                <a:spcPct val="50000"/>
              </a:spcBef>
            </a:pPr>
            <a:r>
              <a:rPr lang="zh-CN" altLang="en-US" dirty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S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（</a:t>
            </a:r>
            <a:r>
              <a:rPr lang="zh-CN" altLang="en-US" b="0" dirty="0">
                <a:latin typeface="幼圆" pitchFamily="49" charset="-122"/>
                <a:ea typeface="幼圆" pitchFamily="49" charset="-122"/>
              </a:rPr>
              <a:t>学号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，姓名，性别，专业，年龄）</a:t>
            </a:r>
          </a:p>
          <a:p>
            <a:pPr marL="342900" indent="-342900" algn="l">
              <a:spcBef>
                <a:spcPct val="50000"/>
              </a:spcBef>
            </a:pP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C（课程号，课程名，学分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）       SC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（学号，课程号，成绩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）</a:t>
            </a:r>
            <a:endParaRPr lang="zh-CN" altLang="en-US" dirty="0">
              <a:latin typeface="幼圆" pitchFamily="49" charset="-122"/>
              <a:ea typeface="幼圆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775314" y="1229476"/>
            <a:ext cx="4320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775314" y="1626317"/>
            <a:ext cx="6364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580112" y="1626317"/>
            <a:ext cx="12961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34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3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3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36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36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19885" y="1"/>
            <a:ext cx="3944203" cy="805218"/>
          </a:xfrm>
        </p:spPr>
        <p:txBody>
          <a:bodyPr/>
          <a:lstStyle/>
          <a:p>
            <a:pPr algn="l" eaLnBrk="1" hangingPunct="1"/>
            <a:r>
              <a:rPr lang="zh-CN" altLang="en-US" sz="3200" dirty="0" smtClean="0">
                <a:ea typeface="隶书" pitchFamily="49" charset="-122"/>
              </a:rPr>
              <a:t>用户定义的完整性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3121" y="1040870"/>
            <a:ext cx="7541327" cy="4078841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60000"/>
              </a:lnSpc>
              <a:buFont typeface="Wingdings" pitchFamily="2" charset="2"/>
              <a:buChar char="u"/>
            </a:pPr>
            <a:r>
              <a:rPr lang="zh-CN" altLang="en-US" sz="2000" b="1" dirty="0" smtClean="0">
                <a:ea typeface="宋体" pitchFamily="2" charset="-122"/>
              </a:rPr>
              <a:t>针对某一具体关系数据库的约束条件，反映某一具体应用所涉及的数据必须满足的语义要求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b="1" dirty="0" smtClean="0">
              <a:ea typeface="宋体" pitchFamily="2" charset="-122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ea typeface="宋体" pitchFamily="2" charset="-122"/>
              </a:rPr>
              <a:t>【例】课程(</a:t>
            </a:r>
            <a:r>
              <a:rPr lang="zh-CN" altLang="en-US" sz="2000" b="1" u="sng" dirty="0" smtClean="0">
                <a:ea typeface="宋体" pitchFamily="2" charset="-122"/>
              </a:rPr>
              <a:t>课程号</a:t>
            </a:r>
            <a:r>
              <a:rPr lang="zh-CN" altLang="en-US" sz="2000" b="1" dirty="0" smtClean="0">
                <a:ea typeface="宋体" pitchFamily="2" charset="-122"/>
              </a:rPr>
              <a:t>，课程名，学分，成绩)</a:t>
            </a:r>
          </a:p>
          <a:p>
            <a:pPr lvl="2" algn="just" eaLnBrk="1" hangingPunct="1">
              <a:lnSpc>
                <a:spcPct val="140000"/>
              </a:lnSpc>
            </a:pPr>
            <a:r>
              <a:rPr lang="zh-CN" altLang="en-US" sz="2000" b="1" dirty="0" smtClean="0">
                <a:ea typeface="宋体" pitchFamily="2" charset="-122"/>
              </a:rPr>
              <a:t>非主属性“课程名”也不能取空值</a:t>
            </a:r>
          </a:p>
          <a:p>
            <a:pPr lvl="2" algn="just" eaLnBrk="1" hangingPunct="1">
              <a:lnSpc>
                <a:spcPct val="140000"/>
              </a:lnSpc>
            </a:pPr>
            <a:r>
              <a:rPr lang="zh-CN" altLang="en-US" sz="2000" b="1" dirty="0" smtClean="0">
                <a:ea typeface="宋体" pitchFamily="2" charset="-122"/>
              </a:rPr>
              <a:t>“学分”属性只能取值{1，2，3，4}</a:t>
            </a:r>
          </a:p>
          <a:p>
            <a:pPr lvl="2" algn="just" eaLnBrk="1" hangingPunct="1">
              <a:lnSpc>
                <a:spcPct val="140000"/>
              </a:lnSpc>
            </a:pPr>
            <a:r>
              <a:rPr lang="zh-CN" altLang="en-US" sz="2000" b="1" dirty="0" smtClean="0">
                <a:ea typeface="宋体" pitchFamily="2" charset="-122"/>
              </a:rPr>
              <a:t>“成绩”属性的取值范围在0~100之间。</a:t>
            </a:r>
          </a:p>
        </p:txBody>
      </p:sp>
      <p:sp>
        <p:nvSpPr>
          <p:cNvPr id="4" name="椭圆 3"/>
          <p:cNvSpPr/>
          <p:nvPr/>
        </p:nvSpPr>
        <p:spPr>
          <a:xfrm>
            <a:off x="417498" y="195486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1223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250538" y="0"/>
            <a:ext cx="2700338" cy="85725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应用场景回顾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259632" y="2643758"/>
            <a:ext cx="626469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！ 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您输入的用户名已被注册，请重新输入</a:t>
            </a:r>
            <a:endParaRPr lang="en-US" altLang="zh-CN" sz="2400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59632" y="3435846"/>
            <a:ext cx="554461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！ 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您所选择的专业不存在</a:t>
            </a:r>
            <a:endParaRPr lang="en-US" altLang="zh-CN" sz="2400" dirty="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59632" y="4371950"/>
            <a:ext cx="5870671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！ 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你的年龄输入不正确，请重新输入</a:t>
            </a:r>
            <a:endParaRPr lang="en-US" altLang="zh-CN" sz="2400" dirty="0" smtClean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266804" y="1779662"/>
            <a:ext cx="626469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！ 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您输入用户名</a:t>
            </a:r>
            <a:endParaRPr lang="en-US" altLang="zh-CN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46122" y="1053159"/>
            <a:ext cx="8021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在注册时（用户，邮箱等）遇到如下提示：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51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95536" y="195486"/>
            <a:ext cx="574785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</a:rPr>
              <a:t>？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0538" y="1040862"/>
            <a:ext cx="6840760" cy="12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如果被参照关系中的元组被删除</a:t>
            </a:r>
            <a:r>
              <a:rPr lang="en-US" altLang="zh-CN" sz="2800" dirty="0" smtClean="0">
                <a:latin typeface="幼圆" pitchFamily="49" charset="-122"/>
                <a:ea typeface="幼圆" pitchFamily="49" charset="-122"/>
              </a:rPr>
              <a:t>, </a:t>
            </a: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应该采用什么样的策略？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250538" y="0"/>
            <a:ext cx="270033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总结与思考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14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843558"/>
            <a:ext cx="8100392" cy="4299942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800" dirty="0" smtClean="0">
                <a:ea typeface="宋体" pitchFamily="2" charset="-122"/>
              </a:rPr>
              <a:t> </a:t>
            </a:r>
            <a:r>
              <a:rPr lang="zh-CN" altLang="en-US" sz="2800" dirty="0" smtClean="0">
                <a:ea typeface="黑体" pitchFamily="2" charset="-122"/>
              </a:rPr>
              <a:t>元组</a:t>
            </a:r>
            <a:r>
              <a:rPr lang="zh-CN" altLang="en-US" sz="2800" dirty="0" smtClean="0">
                <a:ea typeface="宋体" pitchFamily="2" charset="-122"/>
              </a:rPr>
              <a:t>（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</a:rPr>
              <a:t>Tuple</a:t>
            </a:r>
            <a:r>
              <a:rPr lang="zh-CN" altLang="en-US" sz="2800" dirty="0" smtClean="0">
                <a:ea typeface="宋体" pitchFamily="2" charset="-122"/>
              </a:rPr>
              <a:t>）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600" b="1" dirty="0" smtClean="0">
                <a:latin typeface="幼圆" pitchFamily="49" charset="-122"/>
                <a:ea typeface="幼圆" pitchFamily="49" charset="-122"/>
              </a:rPr>
              <a:t>笛卡尔积中每一个元素（</a:t>
            </a:r>
            <a:r>
              <a:rPr lang="zh-CN" altLang="en-US" sz="2600" b="1" i="1" dirty="0" smtClean="0">
                <a:latin typeface="幼圆" pitchFamily="49" charset="-122"/>
                <a:ea typeface="幼圆" pitchFamily="49" charset="-122"/>
              </a:rPr>
              <a:t>d</a:t>
            </a:r>
            <a:r>
              <a:rPr lang="zh-CN" altLang="en-US" sz="2600" b="1" baseline="-25000" dirty="0" smtClean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600" b="1" dirty="0" smtClean="0">
                <a:latin typeface="幼圆" pitchFamily="49" charset="-122"/>
                <a:ea typeface="幼圆" pitchFamily="49" charset="-122"/>
              </a:rPr>
              <a:t>，</a:t>
            </a:r>
            <a:r>
              <a:rPr lang="zh-CN" altLang="en-US" sz="2600" b="1" i="1" dirty="0" smtClean="0">
                <a:latin typeface="幼圆" pitchFamily="49" charset="-122"/>
                <a:ea typeface="幼圆" pitchFamily="49" charset="-122"/>
              </a:rPr>
              <a:t>d</a:t>
            </a:r>
            <a:r>
              <a:rPr lang="zh-CN" altLang="en-US" sz="2600" b="1" baseline="-25000" dirty="0" smtClean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600" b="1" dirty="0" smtClean="0">
                <a:latin typeface="幼圆" pitchFamily="49" charset="-122"/>
                <a:ea typeface="幼圆" pitchFamily="49" charset="-122"/>
              </a:rPr>
              <a:t>，…，</a:t>
            </a:r>
            <a:r>
              <a:rPr lang="zh-CN" altLang="en-US" sz="2600" b="1" i="1" dirty="0" smtClean="0">
                <a:latin typeface="幼圆" pitchFamily="49" charset="-122"/>
                <a:ea typeface="幼圆" pitchFamily="49" charset="-122"/>
              </a:rPr>
              <a:t>d</a:t>
            </a:r>
            <a:r>
              <a:rPr lang="zh-CN" altLang="en-US" sz="2600" b="1" i="1" baseline="-25000" dirty="0" smtClean="0">
                <a:latin typeface="幼圆" pitchFamily="49" charset="-122"/>
                <a:ea typeface="幼圆" pitchFamily="49" charset="-122"/>
              </a:rPr>
              <a:t>n</a:t>
            </a:r>
            <a:r>
              <a:rPr lang="zh-CN" altLang="en-US" sz="2600" b="1" dirty="0" smtClean="0">
                <a:latin typeface="幼圆" pitchFamily="49" charset="-122"/>
                <a:ea typeface="幼圆" pitchFamily="49" charset="-122"/>
              </a:rPr>
              <a:t>）叫作一个</a:t>
            </a:r>
            <a:r>
              <a:rPr lang="zh-CN" altLang="en-US" sz="2600" b="1" i="1" dirty="0" smtClean="0">
                <a:latin typeface="幼圆" pitchFamily="49" charset="-122"/>
                <a:ea typeface="幼圆" pitchFamily="49" charset="-122"/>
              </a:rPr>
              <a:t>n</a:t>
            </a:r>
            <a:r>
              <a:rPr lang="zh-CN" altLang="en-US" sz="2600" b="1" dirty="0" smtClean="0">
                <a:latin typeface="幼圆" pitchFamily="49" charset="-122"/>
                <a:ea typeface="幼圆" pitchFamily="49" charset="-122"/>
              </a:rPr>
              <a:t>元组（n-tuple）或简称元组(Tuple)</a:t>
            </a:r>
            <a:endParaRPr lang="zh-CN" altLang="en-US" sz="2600" b="1" dirty="0" smtClean="0">
              <a:ea typeface="宋体" pitchFamily="2" charset="-122"/>
            </a:endParaRPr>
          </a:p>
          <a:p>
            <a:pPr eaLnBrk="1" hangingPunct="1">
              <a:lnSpc>
                <a:spcPct val="210000"/>
              </a:lnSpc>
            </a:pPr>
            <a:r>
              <a:rPr lang="zh-CN" altLang="en-US" sz="2800" b="1" dirty="0" smtClean="0">
                <a:ea typeface="黑体" pitchFamily="2" charset="-122"/>
              </a:rPr>
              <a:t>分量</a:t>
            </a:r>
            <a:r>
              <a:rPr lang="zh-CN" altLang="en-US" sz="2800" b="1" dirty="0" smtClean="0">
                <a:ea typeface="宋体" pitchFamily="2" charset="-122"/>
              </a:rPr>
              <a:t>（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Component</a:t>
            </a:r>
            <a:r>
              <a:rPr lang="zh-CN" altLang="en-US" sz="2800" b="1" dirty="0" smtClean="0">
                <a:ea typeface="宋体" pitchFamily="2" charset="-122"/>
              </a:rPr>
              <a:t>）</a:t>
            </a:r>
          </a:p>
          <a:p>
            <a:pPr>
              <a:lnSpc>
                <a:spcPct val="160000"/>
              </a:lnSpc>
              <a:buFont typeface="Wingdings" pitchFamily="2" charset="2"/>
              <a:buChar char="u"/>
            </a:pPr>
            <a:r>
              <a:rPr lang="zh-CN" altLang="en-US" sz="2600" b="1" dirty="0" smtClean="0">
                <a:latin typeface="幼圆" pitchFamily="49" charset="-122"/>
                <a:ea typeface="幼圆" pitchFamily="49" charset="-122"/>
              </a:rPr>
              <a:t>笛卡尔积元素（</a:t>
            </a:r>
            <a:r>
              <a:rPr lang="zh-CN" altLang="en-US" sz="2600" b="1" i="1" dirty="0" smtClean="0">
                <a:latin typeface="幼圆" pitchFamily="49" charset="-122"/>
                <a:ea typeface="幼圆" pitchFamily="49" charset="-122"/>
              </a:rPr>
              <a:t>d</a:t>
            </a:r>
            <a:r>
              <a:rPr lang="zh-CN" altLang="en-US" sz="2600" b="1" baseline="-25000" dirty="0" smtClean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600" b="1" dirty="0" smtClean="0">
                <a:latin typeface="幼圆" pitchFamily="49" charset="-122"/>
                <a:ea typeface="幼圆" pitchFamily="49" charset="-122"/>
              </a:rPr>
              <a:t>，</a:t>
            </a:r>
            <a:r>
              <a:rPr lang="zh-CN" altLang="en-US" sz="2600" b="1" i="1" dirty="0" smtClean="0">
                <a:latin typeface="幼圆" pitchFamily="49" charset="-122"/>
                <a:ea typeface="幼圆" pitchFamily="49" charset="-122"/>
              </a:rPr>
              <a:t>d</a:t>
            </a:r>
            <a:r>
              <a:rPr lang="zh-CN" altLang="en-US" sz="2600" b="1" baseline="-25000" dirty="0" smtClean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600" b="1" dirty="0" smtClean="0">
                <a:latin typeface="幼圆" pitchFamily="49" charset="-122"/>
                <a:ea typeface="幼圆" pitchFamily="49" charset="-122"/>
              </a:rPr>
              <a:t>，…，</a:t>
            </a:r>
            <a:r>
              <a:rPr lang="zh-CN" altLang="en-US" sz="2600" b="1" i="1" dirty="0" smtClean="0">
                <a:latin typeface="幼圆" pitchFamily="49" charset="-122"/>
                <a:ea typeface="幼圆" pitchFamily="49" charset="-122"/>
              </a:rPr>
              <a:t>d</a:t>
            </a:r>
            <a:r>
              <a:rPr lang="zh-CN" altLang="en-US" sz="2600" b="1" i="1" baseline="-25000" dirty="0" smtClean="0">
                <a:latin typeface="幼圆" pitchFamily="49" charset="-122"/>
                <a:ea typeface="幼圆" pitchFamily="49" charset="-122"/>
              </a:rPr>
              <a:t>n</a:t>
            </a:r>
            <a:r>
              <a:rPr lang="zh-CN" altLang="en-US" sz="2600" b="1" dirty="0" smtClean="0">
                <a:latin typeface="幼圆" pitchFamily="49" charset="-122"/>
                <a:ea typeface="幼圆" pitchFamily="49" charset="-122"/>
              </a:rPr>
              <a:t>）中的每一个值</a:t>
            </a:r>
            <a:r>
              <a:rPr lang="zh-CN" altLang="en-US" sz="2600" b="1" i="1" dirty="0" smtClean="0">
                <a:latin typeface="幼圆" pitchFamily="49" charset="-122"/>
                <a:ea typeface="幼圆" pitchFamily="49" charset="-122"/>
              </a:rPr>
              <a:t>d</a:t>
            </a:r>
            <a:r>
              <a:rPr lang="zh-CN" altLang="en-US" sz="2600" b="1" i="1" baseline="-25000" dirty="0" smtClean="0">
                <a:latin typeface="幼圆" pitchFamily="49" charset="-122"/>
                <a:ea typeface="幼圆" pitchFamily="49" charset="-122"/>
              </a:rPr>
              <a:t>i </a:t>
            </a:r>
            <a:r>
              <a:rPr lang="zh-CN" altLang="en-US" sz="2600" b="1" dirty="0" smtClean="0">
                <a:latin typeface="幼圆" pitchFamily="49" charset="-122"/>
                <a:ea typeface="幼圆" pitchFamily="49" charset="-122"/>
              </a:rPr>
              <a:t>叫作一个分量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259632" y="195486"/>
            <a:ext cx="208823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smtClean="0">
                <a:latin typeface="+mn-ea"/>
                <a:ea typeface="+mn-ea"/>
              </a:rPr>
              <a:t>关 系</a:t>
            </a:r>
            <a:endParaRPr lang="zh-CN" altLang="en-US" sz="3600" b="1" dirty="0" smtClean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41288"/>
            <a:ext cx="1655763" cy="422275"/>
          </a:xfrm>
        </p:spPr>
        <p:txBody>
          <a:bodyPr/>
          <a:lstStyle/>
          <a:p>
            <a:pPr algn="l" eaLnBrk="1" hangingPunct="1"/>
            <a:r>
              <a:rPr lang="zh-CN" altLang="en-US" sz="3200" smtClean="0">
                <a:ea typeface="黑体" pitchFamily="2" charset="-122"/>
              </a:rPr>
              <a:t>小 结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5616" y="1275606"/>
            <a:ext cx="8028384" cy="3600400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latin typeface="微软雅黑 Light" pitchFamily="34" charset="-122"/>
                <a:ea typeface="微软雅黑 Light" pitchFamily="34" charset="-122"/>
              </a:rPr>
              <a:t>关系数据库系统是目前使用最广泛的数据库系统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latin typeface="微软雅黑 Light" pitchFamily="34" charset="-122"/>
                <a:ea typeface="微软雅黑 Light" pitchFamily="34" charset="-122"/>
              </a:rPr>
              <a:t>关系数据库系统与非关系数据库系统的区别：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 smtClean="0">
                <a:latin typeface="微软雅黑 Light" pitchFamily="34" charset="-122"/>
                <a:ea typeface="微软雅黑 Light" pitchFamily="34" charset="-122"/>
              </a:rPr>
              <a:t>关系系统只有“表”这一种数据结构；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 smtClean="0">
                <a:latin typeface="微软雅黑 Light" pitchFamily="34" charset="-122"/>
                <a:ea typeface="微软雅黑 Light" pitchFamily="34" charset="-122"/>
              </a:rPr>
              <a:t>非关系数据库系统还有其他数据结构，以及对这些数据结构的操作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4788"/>
            <a:ext cx="1712913" cy="422275"/>
          </a:xfrm>
        </p:spPr>
        <p:txBody>
          <a:bodyPr/>
          <a:lstStyle/>
          <a:p>
            <a:pPr algn="l" eaLnBrk="1" hangingPunct="1"/>
            <a:r>
              <a:rPr lang="zh-CN" altLang="en-US" smtClean="0">
                <a:ea typeface="黑体" pitchFamily="2" charset="-122"/>
              </a:rPr>
              <a:t>小 结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63688" y="915566"/>
            <a:ext cx="4248472" cy="4104456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关系数据结构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 关系</a:t>
            </a:r>
          </a:p>
          <a:p>
            <a:pPr lvl="2" eaLnBrk="1" hangingPunct="1">
              <a:lnSpc>
                <a:spcPct val="150000"/>
              </a:lnSpc>
              <a:buNone/>
            </a:pP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域</a:t>
            </a:r>
          </a:p>
          <a:p>
            <a:pPr lvl="2" eaLnBrk="1" hangingPunct="1">
              <a:lnSpc>
                <a:spcPct val="150000"/>
              </a:lnSpc>
              <a:buNone/>
            </a:pP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笛卡尔积</a:t>
            </a:r>
          </a:p>
          <a:p>
            <a:pPr lvl="2" eaLnBrk="1" hangingPunct="1">
              <a:lnSpc>
                <a:spcPct val="150000"/>
              </a:lnSpc>
              <a:buNone/>
            </a:pP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关系</a:t>
            </a:r>
          </a:p>
          <a:p>
            <a:pPr lvl="3" eaLnBrk="1" hangingPunct="1">
              <a:lnSpc>
                <a:spcPct val="150000"/>
              </a:lnSpc>
              <a:buNone/>
            </a:pP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关系，属性，元组</a:t>
            </a:r>
          </a:p>
          <a:p>
            <a:pPr lvl="3" eaLnBrk="1" hangingPunct="1">
              <a:lnSpc>
                <a:spcPct val="150000"/>
              </a:lnSpc>
              <a:buNone/>
            </a:pP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候选码，主码，主属性</a:t>
            </a:r>
          </a:p>
          <a:p>
            <a:pPr lvl="3" eaLnBrk="1" hangingPunct="1">
              <a:lnSpc>
                <a:spcPct val="150000"/>
              </a:lnSpc>
              <a:buNone/>
            </a:pP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基本关系的性质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 关系模式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 关系数据库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624" y="195486"/>
            <a:ext cx="2159000" cy="422275"/>
          </a:xfrm>
        </p:spPr>
        <p:txBody>
          <a:bodyPr/>
          <a:lstStyle/>
          <a:p>
            <a:pPr algn="l"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小 结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7624" y="987574"/>
            <a:ext cx="6696744" cy="3456384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2800" b="1" dirty="0" smtClean="0">
                <a:latin typeface="+mj-ea"/>
                <a:ea typeface="+mj-ea"/>
              </a:rPr>
              <a:t>关系操作</a:t>
            </a:r>
          </a:p>
          <a:p>
            <a:pPr lvl="1" eaLnBrk="1" hangingPunct="1"/>
            <a:r>
              <a:rPr lang="zh-CN" altLang="en-US" sz="2800" b="1" dirty="0" smtClean="0">
                <a:latin typeface="+mj-ea"/>
                <a:ea typeface="+mj-ea"/>
              </a:rPr>
              <a:t>查询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选择、投影、连接、除、并、交、差</a:t>
            </a:r>
          </a:p>
          <a:p>
            <a:pPr lvl="1" eaLnBrk="1" hangingPunct="1"/>
            <a:r>
              <a:rPr lang="zh-CN" altLang="en-US" sz="2800" b="1" dirty="0" smtClean="0">
                <a:latin typeface="+mj-ea"/>
                <a:ea typeface="+mj-ea"/>
              </a:rPr>
              <a:t>数据更新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插入、删除、修改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624" y="195486"/>
            <a:ext cx="2088232" cy="504056"/>
          </a:xfrm>
        </p:spPr>
        <p:txBody>
          <a:bodyPr/>
          <a:lstStyle/>
          <a:p>
            <a:pPr algn="l" eaLnBrk="1" hangingPunct="1"/>
            <a:r>
              <a:rPr lang="zh-CN" altLang="en-US" sz="3600" dirty="0" smtClean="0">
                <a:latin typeface="黑体" pitchFamily="2" charset="-122"/>
                <a:ea typeface="黑体" pitchFamily="2" charset="-122"/>
              </a:rPr>
              <a:t>小 结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31640" y="1131590"/>
            <a:ext cx="3600400" cy="2592288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60000"/>
              </a:lnSpc>
            </a:pPr>
            <a:r>
              <a:rPr lang="zh-CN" altLang="en-US" sz="2800" b="1" dirty="0" smtClean="0">
                <a:ea typeface="宋体" pitchFamily="2" charset="-122"/>
              </a:rPr>
              <a:t>关系的完整性约束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sz="2400" b="1" dirty="0" smtClean="0">
                <a:ea typeface="宋体" pitchFamily="2" charset="-122"/>
              </a:rPr>
              <a:t>实体完整性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sz="2400" b="1" dirty="0" smtClean="0">
                <a:ea typeface="宋体" pitchFamily="2" charset="-122"/>
              </a:rPr>
              <a:t>参照完整性</a:t>
            </a:r>
          </a:p>
          <a:p>
            <a:pPr lvl="2" eaLnBrk="1" hangingPunct="1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ea typeface="宋体" pitchFamily="2" charset="-122"/>
              </a:rPr>
              <a:t>外码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sz="2400" b="1" dirty="0" smtClean="0">
                <a:ea typeface="宋体" pitchFamily="2" charset="-122"/>
              </a:rPr>
              <a:t>用户定义的完整性</a:t>
            </a:r>
            <a:endParaRPr lang="zh-CN" altLang="en-US" sz="2400" dirty="0" smtClean="0">
              <a:ea typeface="宋体" pitchFamily="2" charset="-122"/>
            </a:endParaRPr>
          </a:p>
          <a:p>
            <a:pPr eaLnBrk="1" hangingPunct="1"/>
            <a:endParaRPr lang="zh-CN" altLang="en-US" sz="24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16024" y="357312"/>
            <a:ext cx="3131840" cy="8462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0" dirty="0" smtClean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作业与思考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912" y="880970"/>
            <a:ext cx="396044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 smtClean="0">
                <a:latin typeface="+mj-ea"/>
                <a:ea typeface="+mj-ea"/>
              </a:rPr>
              <a:t>课后练习：</a:t>
            </a:r>
            <a:endParaRPr lang="en-US" altLang="zh-CN" sz="2800" dirty="0" smtClean="0">
              <a:latin typeface="+mj-ea"/>
              <a:ea typeface="+mj-ea"/>
            </a:endParaRPr>
          </a:p>
          <a:p>
            <a:pPr algn="l"/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algn="l"/>
            <a:r>
              <a:rPr lang="en-US" altLang="zh-CN" sz="2800" dirty="0"/>
              <a:t> </a:t>
            </a:r>
            <a:r>
              <a:rPr lang="en-US" altLang="zh-CN" sz="2800" dirty="0" smtClean="0"/>
              <a:t>        3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6</a:t>
            </a: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004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Database</Template>
  <TotalTime>981</TotalTime>
  <Words>5487</Words>
  <Application>Microsoft Office PowerPoint</Application>
  <PresentationFormat>全屏显示(16:9)</PresentationFormat>
  <Paragraphs>1501</Paragraphs>
  <Slides>94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94</vt:i4>
      </vt:variant>
    </vt:vector>
  </HeadingPairs>
  <TitlesOfParts>
    <vt:vector size="98" baseType="lpstr">
      <vt:lpstr>角度</vt:lpstr>
      <vt:lpstr>Equation.3</vt:lpstr>
      <vt:lpstr>Microsoft Word 97 - 2003 文档</vt:lpstr>
      <vt:lpstr>Equation.KSEE3</vt:lpstr>
      <vt:lpstr>PowerPoint 演示文稿</vt:lpstr>
      <vt:lpstr>关系数据库简介</vt:lpstr>
      <vt:lpstr>学习目标</vt:lpstr>
      <vt:lpstr>关系数据库</vt:lpstr>
      <vt:lpstr>关系数据结构及形式化定义</vt:lpstr>
      <vt:lpstr>关系——域（Domain）</vt:lpstr>
      <vt:lpstr>关系 —— 笛卡尔积</vt:lpstr>
      <vt:lpstr>PowerPoint 演示文稿</vt:lpstr>
      <vt:lpstr>PowerPoint 演示文稿</vt:lpstr>
      <vt:lpstr>关 系</vt:lpstr>
      <vt:lpstr>PowerPoint 演示文稿</vt:lpstr>
      <vt:lpstr>PowerPoint 演示文稿</vt:lpstr>
      <vt:lpstr>PowerPoint 演示文稿</vt:lpstr>
      <vt:lpstr>PowerPoint 演示文稿</vt:lpstr>
      <vt:lpstr>一个关系实例</vt:lpstr>
      <vt:lpstr>PowerPoint 演示文稿</vt:lpstr>
      <vt:lpstr>PowerPoint 演示文稿</vt:lpstr>
      <vt:lpstr>PowerPoint 演示文稿</vt:lpstr>
      <vt:lpstr>关系的性质</vt:lpstr>
      <vt:lpstr>PowerPoint 演示文稿</vt:lpstr>
      <vt:lpstr>关系数据结构及形式化定义</vt:lpstr>
      <vt:lpstr>什么是关系模式</vt:lpstr>
      <vt:lpstr>定义关系模式</vt:lpstr>
      <vt:lpstr>PowerPoint 演示文稿</vt:lpstr>
      <vt:lpstr>PowerPoint 演示文稿</vt:lpstr>
      <vt:lpstr>关系模式与关系</vt:lpstr>
      <vt:lpstr>关系数据结构及形式化定义</vt:lpstr>
      <vt:lpstr>关系数据库</vt:lpstr>
      <vt:lpstr>关系数据库型与值</vt:lpstr>
      <vt:lpstr>关系数据库</vt:lpstr>
      <vt:lpstr>PowerPoint 演示文稿</vt:lpstr>
      <vt:lpstr>基本关系操作</vt:lpstr>
      <vt:lpstr>关系数据库语言的分类</vt:lpstr>
      <vt:lpstr>关系代数</vt:lpstr>
      <vt:lpstr>关系代数</vt:lpstr>
      <vt:lpstr>PowerPoint 演示文稿</vt:lpstr>
      <vt:lpstr>PowerPoint 演示文稿</vt:lpstr>
      <vt:lpstr>传统集合运算—— 并(Union)</vt:lpstr>
      <vt:lpstr>PowerPoint 演示文稿</vt:lpstr>
      <vt:lpstr>传统集合运算—— 差</vt:lpstr>
      <vt:lpstr>PowerPoint 演示文稿</vt:lpstr>
      <vt:lpstr>传统集合运算——交(Intersection)</vt:lpstr>
      <vt:lpstr>PowerPoint 演示文稿</vt:lpstr>
      <vt:lpstr>关系代数</vt:lpstr>
      <vt:lpstr>专门的关系运算——符号介绍</vt:lpstr>
      <vt:lpstr>PowerPoint 演示文稿</vt:lpstr>
      <vt:lpstr>专门的关系运算</vt:lpstr>
      <vt:lpstr>PowerPoint 演示文稿</vt:lpstr>
      <vt:lpstr>PowerPoint 演示文稿</vt:lpstr>
      <vt:lpstr>PowerPoint 演示文稿</vt:lpstr>
      <vt:lpstr>PowerPoint 演示文稿</vt:lpstr>
      <vt:lpstr>笛卡尔积(Cartesian Product)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关系代数表达式</vt:lpstr>
      <vt:lpstr>PowerPoint 演示文稿</vt:lpstr>
      <vt:lpstr>关系数据库</vt:lpstr>
      <vt:lpstr>PowerPoint 演示文稿</vt:lpstr>
      <vt:lpstr>应用场景分析</vt:lpstr>
      <vt:lpstr>PowerPoint 演示文稿</vt:lpstr>
      <vt:lpstr>实体完整性</vt:lpstr>
      <vt:lpstr>PowerPoint 演示文稿</vt:lpstr>
      <vt:lpstr>PowerPoint 演示文稿</vt:lpstr>
      <vt:lpstr>PowerPoint 演示文稿</vt:lpstr>
      <vt:lpstr>PowerPoint 演示文稿</vt:lpstr>
      <vt:lpstr>实体完整性举例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参照完整性规则实例</vt:lpstr>
      <vt:lpstr>用户定义的完整性</vt:lpstr>
      <vt:lpstr>应用场景回顾</vt:lpstr>
      <vt:lpstr>PowerPoint 演示文稿</vt:lpstr>
      <vt:lpstr>小 结</vt:lpstr>
      <vt:lpstr>小 结</vt:lpstr>
      <vt:lpstr>小 结</vt:lpstr>
      <vt:lpstr>小 结</vt:lpstr>
      <vt:lpstr>PowerPoint 演示文稿</vt:lpstr>
    </vt:vector>
  </TitlesOfParts>
  <Company>idke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课程名称：数据库系统概论</dc:title>
  <dc:creator>RUC IDKE</dc:creator>
  <cp:lastModifiedBy>L.Zehua</cp:lastModifiedBy>
  <cp:revision>652</cp:revision>
  <dcterms:created xsi:type="dcterms:W3CDTF">2000-08-08T08:19:00Z</dcterms:created>
  <dcterms:modified xsi:type="dcterms:W3CDTF">2018-11-06T02:57:25Z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