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3"/>
  </p:notesMasterIdLst>
  <p:sldIdLst>
    <p:sldId id="1120" r:id="rId2"/>
    <p:sldId id="1121" r:id="rId3"/>
    <p:sldId id="1122" r:id="rId4"/>
    <p:sldId id="542" r:id="rId5"/>
    <p:sldId id="543" r:id="rId6"/>
    <p:sldId id="622" r:id="rId7"/>
    <p:sldId id="623" r:id="rId8"/>
    <p:sldId id="625" r:id="rId9"/>
    <p:sldId id="628" r:id="rId10"/>
    <p:sldId id="544" r:id="rId11"/>
    <p:sldId id="629" r:id="rId12"/>
    <p:sldId id="630" r:id="rId13"/>
    <p:sldId id="631" r:id="rId14"/>
    <p:sldId id="637" r:id="rId15"/>
    <p:sldId id="638" r:id="rId16"/>
    <p:sldId id="1037" r:id="rId17"/>
    <p:sldId id="1038" r:id="rId18"/>
    <p:sldId id="1039" r:id="rId19"/>
    <p:sldId id="1040" r:id="rId20"/>
    <p:sldId id="1063" r:id="rId21"/>
    <p:sldId id="547" r:id="rId22"/>
    <p:sldId id="1064" r:id="rId23"/>
    <p:sldId id="842" r:id="rId24"/>
    <p:sldId id="843" r:id="rId25"/>
    <p:sldId id="548" r:id="rId26"/>
    <p:sldId id="818" r:id="rId27"/>
    <p:sldId id="549" r:id="rId28"/>
    <p:sldId id="551" r:id="rId29"/>
    <p:sldId id="651" r:id="rId30"/>
    <p:sldId id="845" r:id="rId31"/>
    <p:sldId id="820" r:id="rId32"/>
    <p:sldId id="821" r:id="rId33"/>
    <p:sldId id="822" r:id="rId34"/>
    <p:sldId id="823" r:id="rId35"/>
    <p:sldId id="824" r:id="rId36"/>
    <p:sldId id="825" r:id="rId37"/>
    <p:sldId id="826" r:id="rId38"/>
    <p:sldId id="652" r:id="rId39"/>
    <p:sldId id="653" r:id="rId40"/>
    <p:sldId id="560" r:id="rId41"/>
    <p:sldId id="662" r:id="rId42"/>
    <p:sldId id="561" r:id="rId43"/>
    <p:sldId id="661" r:id="rId44"/>
    <p:sldId id="562" r:id="rId45"/>
    <p:sldId id="566" r:id="rId46"/>
    <p:sldId id="1065" r:id="rId47"/>
    <p:sldId id="568" r:id="rId48"/>
    <p:sldId id="567" r:id="rId49"/>
    <p:sldId id="572" r:id="rId50"/>
    <p:sldId id="574" r:id="rId51"/>
    <p:sldId id="573" r:id="rId52"/>
    <p:sldId id="1123" r:id="rId53"/>
    <p:sldId id="1124" r:id="rId54"/>
    <p:sldId id="575" r:id="rId55"/>
    <p:sldId id="576" r:id="rId56"/>
    <p:sldId id="577" r:id="rId57"/>
    <p:sldId id="579" r:id="rId58"/>
    <p:sldId id="1066" r:id="rId59"/>
    <p:sldId id="585" r:id="rId60"/>
    <p:sldId id="586" r:id="rId61"/>
    <p:sldId id="1125" r:id="rId62"/>
    <p:sldId id="588" r:id="rId63"/>
    <p:sldId id="1126" r:id="rId64"/>
    <p:sldId id="589" r:id="rId65"/>
    <p:sldId id="1127" r:id="rId66"/>
    <p:sldId id="594" r:id="rId67"/>
    <p:sldId id="595" r:id="rId68"/>
    <p:sldId id="1128" r:id="rId69"/>
    <p:sldId id="597" r:id="rId70"/>
    <p:sldId id="599" r:id="rId71"/>
    <p:sldId id="1129" r:id="rId72"/>
    <p:sldId id="601" r:id="rId73"/>
    <p:sldId id="1130" r:id="rId74"/>
    <p:sldId id="603" r:id="rId75"/>
    <p:sldId id="604" r:id="rId76"/>
    <p:sldId id="605" r:id="rId77"/>
    <p:sldId id="1067" r:id="rId78"/>
    <p:sldId id="607" r:id="rId79"/>
    <p:sldId id="608" r:id="rId80"/>
    <p:sldId id="1068" r:id="rId81"/>
    <p:sldId id="611" r:id="rId82"/>
    <p:sldId id="613" r:id="rId83"/>
    <p:sldId id="614" r:id="rId84"/>
    <p:sldId id="1069" r:id="rId85"/>
    <p:sldId id="615" r:id="rId86"/>
    <p:sldId id="616" r:id="rId87"/>
    <p:sldId id="618" r:id="rId88"/>
    <p:sldId id="620" r:id="rId89"/>
    <p:sldId id="1070" r:id="rId90"/>
    <p:sldId id="680" r:id="rId91"/>
    <p:sldId id="681" r:id="rId92"/>
    <p:sldId id="683" r:id="rId93"/>
    <p:sldId id="682" r:id="rId94"/>
    <p:sldId id="685" r:id="rId95"/>
    <p:sldId id="686" r:id="rId96"/>
    <p:sldId id="687" r:id="rId97"/>
    <p:sldId id="688" r:id="rId98"/>
    <p:sldId id="690" r:id="rId99"/>
    <p:sldId id="693" r:id="rId100"/>
    <p:sldId id="695" r:id="rId101"/>
    <p:sldId id="696" r:id="rId102"/>
    <p:sldId id="697" r:id="rId103"/>
    <p:sldId id="699" r:id="rId104"/>
    <p:sldId id="700" r:id="rId105"/>
    <p:sldId id="1074" r:id="rId106"/>
    <p:sldId id="702" r:id="rId107"/>
    <p:sldId id="703" r:id="rId108"/>
    <p:sldId id="704" r:id="rId109"/>
    <p:sldId id="705" r:id="rId110"/>
    <p:sldId id="707" r:id="rId111"/>
    <p:sldId id="708" r:id="rId112"/>
    <p:sldId id="709" r:id="rId113"/>
    <p:sldId id="710" r:id="rId114"/>
    <p:sldId id="711" r:id="rId115"/>
    <p:sldId id="712" r:id="rId116"/>
    <p:sldId id="713" r:id="rId117"/>
    <p:sldId id="715" r:id="rId118"/>
    <p:sldId id="716" r:id="rId119"/>
    <p:sldId id="717" r:id="rId120"/>
    <p:sldId id="718" r:id="rId121"/>
    <p:sldId id="719" r:id="rId122"/>
    <p:sldId id="720" r:id="rId123"/>
    <p:sldId id="722" r:id="rId124"/>
    <p:sldId id="723" r:id="rId125"/>
    <p:sldId id="724" r:id="rId126"/>
    <p:sldId id="725" r:id="rId127"/>
    <p:sldId id="726" r:id="rId128"/>
    <p:sldId id="727" r:id="rId129"/>
    <p:sldId id="728" r:id="rId130"/>
    <p:sldId id="729" r:id="rId131"/>
    <p:sldId id="731" r:id="rId132"/>
    <p:sldId id="732" r:id="rId133"/>
    <p:sldId id="733" r:id="rId134"/>
    <p:sldId id="734" r:id="rId135"/>
    <p:sldId id="735" r:id="rId136"/>
    <p:sldId id="736" r:id="rId137"/>
    <p:sldId id="1078" r:id="rId138"/>
    <p:sldId id="744" r:id="rId139"/>
    <p:sldId id="745" r:id="rId140"/>
    <p:sldId id="746" r:id="rId141"/>
    <p:sldId id="747" r:id="rId142"/>
    <p:sldId id="748" r:id="rId143"/>
    <p:sldId id="749" r:id="rId144"/>
    <p:sldId id="750" r:id="rId145"/>
    <p:sldId id="751" r:id="rId146"/>
    <p:sldId id="752" r:id="rId147"/>
    <p:sldId id="753" r:id="rId148"/>
    <p:sldId id="1079" r:id="rId149"/>
    <p:sldId id="755" r:id="rId150"/>
    <p:sldId id="1080" r:id="rId151"/>
    <p:sldId id="759" r:id="rId152"/>
    <p:sldId id="760" r:id="rId153"/>
    <p:sldId id="761" r:id="rId154"/>
    <p:sldId id="1081" r:id="rId155"/>
    <p:sldId id="1082" r:id="rId156"/>
    <p:sldId id="763" r:id="rId157"/>
    <p:sldId id="764" r:id="rId158"/>
    <p:sldId id="766" r:id="rId159"/>
    <p:sldId id="767" r:id="rId160"/>
    <p:sldId id="768" r:id="rId161"/>
    <p:sldId id="770" r:id="rId162"/>
    <p:sldId id="1083" r:id="rId163"/>
    <p:sldId id="772" r:id="rId164"/>
    <p:sldId id="774" r:id="rId165"/>
    <p:sldId id="775" r:id="rId166"/>
    <p:sldId id="776" r:id="rId167"/>
    <p:sldId id="777" r:id="rId168"/>
    <p:sldId id="778" r:id="rId169"/>
    <p:sldId id="1084" r:id="rId170"/>
    <p:sldId id="780" r:id="rId171"/>
    <p:sldId id="781" r:id="rId172"/>
    <p:sldId id="782" r:id="rId173"/>
    <p:sldId id="783" r:id="rId174"/>
    <p:sldId id="784" r:id="rId175"/>
    <p:sldId id="1085" r:id="rId176"/>
    <p:sldId id="1050" r:id="rId177"/>
    <p:sldId id="1052" r:id="rId178"/>
    <p:sldId id="1053" r:id="rId179"/>
    <p:sldId id="1131" r:id="rId180"/>
    <p:sldId id="1054" r:id="rId181"/>
    <p:sldId id="1055" r:id="rId182"/>
    <p:sldId id="1056" r:id="rId183"/>
    <p:sldId id="1057" r:id="rId184"/>
    <p:sldId id="1058" r:id="rId185"/>
    <p:sldId id="1109" r:id="rId186"/>
    <p:sldId id="1087" r:id="rId187"/>
    <p:sldId id="1089" r:id="rId188"/>
    <p:sldId id="1090" r:id="rId189"/>
    <p:sldId id="1091" r:id="rId190"/>
    <p:sldId id="1092" r:id="rId191"/>
    <p:sldId id="1093" r:id="rId192"/>
    <p:sldId id="1110" r:id="rId193"/>
    <p:sldId id="1111" r:id="rId194"/>
    <p:sldId id="1113" r:id="rId195"/>
    <p:sldId id="1112" r:id="rId196"/>
    <p:sldId id="1094" r:id="rId197"/>
    <p:sldId id="1095" r:id="rId198"/>
    <p:sldId id="1096" r:id="rId199"/>
    <p:sldId id="1097" r:id="rId200"/>
    <p:sldId id="1098" r:id="rId201"/>
    <p:sldId id="1114" r:id="rId202"/>
    <p:sldId id="1115" r:id="rId203"/>
    <p:sldId id="1099" r:id="rId204"/>
    <p:sldId id="1100" r:id="rId205"/>
    <p:sldId id="1101" r:id="rId206"/>
    <p:sldId id="1116" r:id="rId207"/>
    <p:sldId id="1117" r:id="rId208"/>
    <p:sldId id="1102" r:id="rId209"/>
    <p:sldId id="1103" r:id="rId210"/>
    <p:sldId id="1104" r:id="rId211"/>
    <p:sldId id="1105" r:id="rId212"/>
    <p:sldId id="1106" r:id="rId213"/>
    <p:sldId id="1107" r:id="rId214"/>
    <p:sldId id="835" r:id="rId215"/>
    <p:sldId id="1059" r:id="rId216"/>
    <p:sldId id="840" r:id="rId217"/>
    <p:sldId id="841" r:id="rId218"/>
    <p:sldId id="1061" r:id="rId219"/>
    <p:sldId id="1036" r:id="rId220"/>
    <p:sldId id="1062" r:id="rId221"/>
    <p:sldId id="836" r:id="rId222"/>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50" y="-720"/>
      </p:cViewPr>
      <p:guideLst>
        <p:guide orient="horz" pos="1637"/>
        <p:guide pos="2858"/>
      </p:guideLst>
    </p:cSldViewPr>
  </p:slideViewPr>
  <p:notesTextViewPr>
    <p:cViewPr>
      <p:scale>
        <a:sx n="1" d="1"/>
        <a:sy n="1" d="1"/>
      </p:scale>
      <p:origin x="0" y="0"/>
    </p:cViewPr>
  </p:notesTextViewPr>
  <p:notesViewPr>
    <p:cSldViewPr>
      <p:cViewPr varScale="1">
        <p:scale>
          <a:sx n="83" d="100"/>
          <a:sy n="83" d="100"/>
        </p:scale>
        <p:origin x="-3180" y="-90"/>
      </p:cViewPr>
      <p:guideLst>
        <p:guide orient="horz" pos="2880"/>
        <p:guide pos="2160"/>
      </p:guideLst>
    </p:cSldViewPr>
  </p:notesViewPr>
  <p:gridSpacing cx="72005" cy="72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tableStyles" Target="tableStyles.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b="0" smtClean="0">
                <a:latin typeface="Times New Roman" panose="02020603050405020304" pitchFamily="18" charset="0"/>
              </a:defRPr>
            </a:lvl1pPr>
          </a:lstStyle>
          <a:p>
            <a:pPr>
              <a:defRPr/>
            </a:pPr>
            <a:endParaRPr lang="zh-CN" altLang="zh-CN"/>
          </a:p>
        </p:txBody>
      </p:sp>
      <p:sp>
        <p:nvSpPr>
          <p:cNvPr id="2051" name="Rectangle 3"/>
          <p:cNvSpPr>
            <a:spLocks noGrp="1" noChangeArrowheads="1"/>
          </p:cNvSpPr>
          <p:nvPr>
            <p:ph type="dt" idx="9"/>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b="0" smtClean="0">
                <a:latin typeface="Times New Roman" panose="02020603050405020304" pitchFamily="18" charset="0"/>
              </a:defRPr>
            </a:lvl1pPr>
          </a:lstStyle>
          <a:p>
            <a:pPr>
              <a:defRPr/>
            </a:pPr>
            <a:endParaRPr lang="zh-CN" altLang="zh-CN"/>
          </a:p>
        </p:txBody>
      </p:sp>
      <p:sp>
        <p:nvSpPr>
          <p:cNvPr id="238596" name="Rectangle 4"/>
          <p:cNvSpPr>
            <a:spLocks noGrp="1" noRot="1" noChangeAspect="1" noChangeArrowheads="1"/>
          </p:cNvSpPr>
          <p:nvPr>
            <p:ph type="sldImg" idx="19"/>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38597" name="Rectangle 5"/>
          <p:cNvSpPr>
            <a:spLocks noGrp="1" noRot="1" noChangeAspect="1"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Tx/>
              <a:buNone/>
            </a:pPr>
            <a:r>
              <a:rPr lang="zh-CN" altLang="en-US" sz="1200" b="0"/>
              <a:t>单击此处编辑母版文本样式</a:t>
            </a:r>
          </a:p>
          <a:p>
            <a:pPr>
              <a:buFontTx/>
              <a:buNone/>
            </a:pPr>
            <a:r>
              <a:rPr lang="zh-CN" altLang="en-US" sz="1200" b="0"/>
              <a:t>第二级</a:t>
            </a:r>
          </a:p>
          <a:p>
            <a:pPr>
              <a:buFontTx/>
              <a:buNone/>
            </a:pPr>
            <a:r>
              <a:rPr lang="zh-CN" altLang="en-US" sz="1200" b="0"/>
              <a:t>第三级</a:t>
            </a:r>
          </a:p>
          <a:p>
            <a:pPr>
              <a:buFontTx/>
              <a:buNone/>
            </a:pPr>
            <a:r>
              <a:rPr lang="zh-CN" altLang="en-US" sz="1200" b="0"/>
              <a:t>第四级</a:t>
            </a:r>
          </a:p>
          <a:p>
            <a:pPr>
              <a:buFontTx/>
              <a:buNone/>
            </a:pPr>
            <a:r>
              <a:rPr lang="zh-CN" altLang="en-US" sz="1200" b="0"/>
              <a:t>第五级</a:t>
            </a:r>
          </a:p>
        </p:txBody>
      </p:sp>
      <p:sp>
        <p:nvSpPr>
          <p:cNvPr id="2054" name="Rectangle 6"/>
          <p:cNvSpPr>
            <a:spLocks noGrp="1" noChangeArrowheads="1"/>
          </p:cNvSpPr>
          <p:nvPr>
            <p:ph type="ftr" sz="quarter" idx="29"/>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b="0" smtClean="0">
                <a:latin typeface="Times New Roman" panose="02020603050405020304" pitchFamily="18" charset="0"/>
              </a:defRPr>
            </a:lvl1pPr>
          </a:lstStyle>
          <a:p>
            <a:pPr>
              <a:defRPr/>
            </a:pPr>
            <a:endParaRPr lang="zh-CN" altLang="zh-CN"/>
          </a:p>
        </p:txBody>
      </p:sp>
      <p:sp>
        <p:nvSpPr>
          <p:cNvPr id="2055" name="Rectangle 7"/>
          <p:cNvSpPr>
            <a:spLocks noGrp="1" noChangeArrowheads="1"/>
          </p:cNvSpPr>
          <p:nvPr>
            <p:ph type="sldNum" sz="quarter" idx="39"/>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mtClean="0">
                <a:latin typeface="Times New Roman" panose="02020603050405020304" pitchFamily="18" charset="0"/>
              </a:defRPr>
            </a:lvl1pPr>
          </a:lstStyle>
          <a:p>
            <a:pPr>
              <a:defRPr/>
            </a:pPr>
            <a:fld id="{7B4FE737-DD29-4A05-8775-9D804F173FE1}" type="slidenum">
              <a:rPr lang="en-US"/>
              <a:t>‹#›</a:t>
            </a:fld>
            <a:endParaRPr lang="en-US" sz="1200" b="0"/>
          </a:p>
        </p:txBody>
      </p:sp>
    </p:spTree>
    <p:extLst>
      <p:ext uri="{BB962C8B-B14F-4D97-AF65-F5344CB8AC3E}">
        <p14:creationId xmlns:p14="http://schemas.microsoft.com/office/powerpoint/2010/main" val="400795773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B4FE737-DD29-4A05-8775-9D804F173FE1}" type="slidenum">
              <a:rPr lang="en-US" smtClean="0"/>
              <a:t>79</a:t>
            </a:fld>
            <a:endParaRPr 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3" y="1297802"/>
            <a:ext cx="5648623" cy="903230"/>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8" y="1853194"/>
            <a:ext cx="6511131" cy="246944"/>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anose="020B0502040204020203"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E99FD3-E51D-45C1-BDD2-C0AACF87A85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6CAAF77-E738-4D56-ACE3-F7B89104292E}"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350877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350877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403797B-14E1-4446-9635-5FB9020DA12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Right Triangle 6"/>
          <p:cNvSpPr/>
          <p:nvPr/>
        </p:nvSpPr>
        <p:spPr>
          <a:xfrm>
            <a:off x="6" y="1985966"/>
            <a:ext cx="3571875" cy="315753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reeform 7"/>
          <p:cNvSpPr/>
          <p:nvPr userDrawn="1"/>
        </p:nvSpPr>
        <p:spPr>
          <a:xfrm>
            <a:off x="-1588" y="0"/>
            <a:ext cx="9145588" cy="51435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Picture 2" descr="C:\Program Files (x86)\Microsoft Office\MEDIA\CAGCAT10\j0292020.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2994" y="820739"/>
            <a:ext cx="2097087"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Right Triangle 6"/>
          <p:cNvSpPr/>
          <p:nvPr userDrawn="1"/>
        </p:nvSpPr>
        <p:spPr>
          <a:xfrm>
            <a:off x="0" y="942978"/>
            <a:ext cx="4833938" cy="4221163"/>
          </a:xfrm>
          <a:custGeom>
            <a:avLst/>
            <a:gdLst>
              <a:gd name="connsiteX0" fmla="*/ 0 w 3571875"/>
              <a:gd name="connsiteY0" fmla="*/ 3157538 h 3157538"/>
              <a:gd name="connsiteX1" fmla="*/ 0 w 3571875"/>
              <a:gd name="connsiteY1" fmla="*/ 0 h 3157538"/>
              <a:gd name="connsiteX2" fmla="*/ 3571875 w 3571875"/>
              <a:gd name="connsiteY2" fmla="*/ 3157538 h 3157538"/>
              <a:gd name="connsiteX3" fmla="*/ 0 w 3571875"/>
              <a:gd name="connsiteY3" fmla="*/ 3157538 h 3157538"/>
              <a:gd name="connsiteX0-1" fmla="*/ 0 w 3571875"/>
              <a:gd name="connsiteY0-2" fmla="*/ 4658347 h 4658347"/>
              <a:gd name="connsiteX1-3" fmla="*/ 2604052 w 3571875"/>
              <a:gd name="connsiteY1-4" fmla="*/ 0 h 4658347"/>
              <a:gd name="connsiteX2-5" fmla="*/ 3571875 w 3571875"/>
              <a:gd name="connsiteY2-6" fmla="*/ 4658347 h 4658347"/>
              <a:gd name="connsiteX3-7" fmla="*/ 0 w 3571875"/>
              <a:gd name="connsiteY3-8" fmla="*/ 4658347 h 4658347"/>
              <a:gd name="connsiteX0-9" fmla="*/ 0 w 5291344"/>
              <a:gd name="connsiteY0-10" fmla="*/ 4658347 h 4668287"/>
              <a:gd name="connsiteX1-11" fmla="*/ 2604052 w 5291344"/>
              <a:gd name="connsiteY1-12" fmla="*/ 0 h 4668287"/>
              <a:gd name="connsiteX2-13" fmla="*/ 5291344 w 5291344"/>
              <a:gd name="connsiteY2-14" fmla="*/ 4668287 h 4668287"/>
              <a:gd name="connsiteX3-15" fmla="*/ 0 w 5291344"/>
              <a:gd name="connsiteY3-16" fmla="*/ 4658347 h 4668287"/>
              <a:gd name="connsiteX0-17" fmla="*/ 0 w 3373092"/>
              <a:gd name="connsiteY0-18" fmla="*/ 4658347 h 4668287"/>
              <a:gd name="connsiteX1-19" fmla="*/ 2604052 w 3373092"/>
              <a:gd name="connsiteY1-20" fmla="*/ 0 h 4668287"/>
              <a:gd name="connsiteX2-21" fmla="*/ 3373092 w 3373092"/>
              <a:gd name="connsiteY2-22" fmla="*/ 4668287 h 4668287"/>
              <a:gd name="connsiteX3-23" fmla="*/ 0 w 3373092"/>
              <a:gd name="connsiteY3-24" fmla="*/ 4658347 h 4668287"/>
              <a:gd name="connsiteX0-25" fmla="*/ 0 w 3373092"/>
              <a:gd name="connsiteY0-26" fmla="*/ 4141512 h 4151452"/>
              <a:gd name="connsiteX1-27" fmla="*/ 2365513 w 3373092"/>
              <a:gd name="connsiteY1-28" fmla="*/ 0 h 4151452"/>
              <a:gd name="connsiteX2-29" fmla="*/ 3373092 w 3373092"/>
              <a:gd name="connsiteY2-30" fmla="*/ 4151452 h 4151452"/>
              <a:gd name="connsiteX3-31" fmla="*/ 0 w 3373092"/>
              <a:gd name="connsiteY3-32" fmla="*/ 4141512 h 4151452"/>
              <a:gd name="connsiteX0-33" fmla="*/ 0 w 4585666"/>
              <a:gd name="connsiteY0-34" fmla="*/ 4141512 h 4141512"/>
              <a:gd name="connsiteX1-35" fmla="*/ 2365513 w 4585666"/>
              <a:gd name="connsiteY1-36" fmla="*/ 0 h 4141512"/>
              <a:gd name="connsiteX2-37" fmla="*/ 4585666 w 4585666"/>
              <a:gd name="connsiteY2-38" fmla="*/ 4141512 h 4141512"/>
              <a:gd name="connsiteX3-39" fmla="*/ 0 w 4585666"/>
              <a:gd name="connsiteY3-40" fmla="*/ 4141512 h 4141512"/>
              <a:gd name="connsiteX0-41" fmla="*/ 0 w 4585666"/>
              <a:gd name="connsiteY0-42" fmla="*/ 4201147 h 4201147"/>
              <a:gd name="connsiteX1-43" fmla="*/ 3359426 w 4585666"/>
              <a:gd name="connsiteY1-44" fmla="*/ 0 h 4201147"/>
              <a:gd name="connsiteX2-45" fmla="*/ 4585666 w 4585666"/>
              <a:gd name="connsiteY2-46" fmla="*/ 4201147 h 4201147"/>
              <a:gd name="connsiteX3-47" fmla="*/ 0 w 4585666"/>
              <a:gd name="connsiteY3-48" fmla="*/ 4201147 h 4201147"/>
              <a:gd name="connsiteX0-49" fmla="*/ 0 w 4834145"/>
              <a:gd name="connsiteY0-50" fmla="*/ 4201147 h 4221025"/>
              <a:gd name="connsiteX1-51" fmla="*/ 3359426 w 4834145"/>
              <a:gd name="connsiteY1-52" fmla="*/ 0 h 4221025"/>
              <a:gd name="connsiteX2-53" fmla="*/ 4834145 w 4834145"/>
              <a:gd name="connsiteY2-54" fmla="*/ 4221025 h 4221025"/>
              <a:gd name="connsiteX3-55" fmla="*/ 0 w 4834145"/>
              <a:gd name="connsiteY3-56" fmla="*/ 4201147 h 4221025"/>
            </a:gdLst>
            <a:ahLst/>
            <a:cxnLst>
              <a:cxn ang="0">
                <a:pos x="connsiteX0-1" y="connsiteY0-2"/>
              </a:cxn>
              <a:cxn ang="0">
                <a:pos x="connsiteX1-3" y="connsiteY1-4"/>
              </a:cxn>
              <a:cxn ang="0">
                <a:pos x="connsiteX2-5" y="connsiteY2-6"/>
              </a:cxn>
              <a:cxn ang="0">
                <a:pos x="connsiteX3-7" y="connsiteY3-8"/>
              </a:cxn>
            </a:cxnLst>
            <a:rect l="l" t="t" r="r" b="b"/>
            <a:pathLst>
              <a:path w="4834145" h="4221025">
                <a:moveTo>
                  <a:pt x="0" y="4201147"/>
                </a:moveTo>
                <a:lnTo>
                  <a:pt x="3359426" y="0"/>
                </a:lnTo>
                <a:lnTo>
                  <a:pt x="4834145" y="4221025"/>
                </a:lnTo>
                <a:lnTo>
                  <a:pt x="0" y="420114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reeform 7"/>
          <p:cNvSpPr/>
          <p:nvPr userDrawn="1"/>
        </p:nvSpPr>
        <p:spPr>
          <a:xfrm>
            <a:off x="-12700" y="-11113"/>
            <a:ext cx="4027488" cy="518477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6771 h 2006771"/>
              <a:gd name="connsiteX1-113" fmla="*/ 2021 w 3352800"/>
              <a:gd name="connsiteY1-114" fmla="*/ 0 h 2006771"/>
              <a:gd name="connsiteX2-115" fmla="*/ 3352800 w 3352800"/>
              <a:gd name="connsiteY2-116" fmla="*/ 4140 h 2006771"/>
              <a:gd name="connsiteX3-117" fmla="*/ 3352800 w 3352800"/>
              <a:gd name="connsiteY3-118" fmla="*/ 2006771 h 2006771"/>
              <a:gd name="connsiteX4-119" fmla="*/ 0 w 3352800"/>
              <a:gd name="connsiteY4-120" fmla="*/ 2006771 h 2006771"/>
              <a:gd name="connsiteX0-121" fmla="*/ 0 w 3352800"/>
              <a:gd name="connsiteY0-122" fmla="*/ 2006771 h 2006771"/>
              <a:gd name="connsiteX1-123" fmla="*/ 2021 w 3352800"/>
              <a:gd name="connsiteY1-124" fmla="*/ 0 h 2006771"/>
              <a:gd name="connsiteX2-125" fmla="*/ 1042885 w 3352800"/>
              <a:gd name="connsiteY2-126" fmla="*/ 270 h 2006771"/>
              <a:gd name="connsiteX3-127" fmla="*/ 3352800 w 3352800"/>
              <a:gd name="connsiteY3-128" fmla="*/ 2006771 h 2006771"/>
              <a:gd name="connsiteX4-129" fmla="*/ 0 w 3352800"/>
              <a:gd name="connsiteY4-130" fmla="*/ 2006771 h 2006771"/>
              <a:gd name="connsiteX0-131" fmla="*/ 0 w 1042885"/>
              <a:gd name="connsiteY0-132" fmla="*/ 2006771 h 2010641"/>
              <a:gd name="connsiteX1-133" fmla="*/ 2021 w 1042885"/>
              <a:gd name="connsiteY1-134" fmla="*/ 0 h 2010641"/>
              <a:gd name="connsiteX2-135" fmla="*/ 1042885 w 1042885"/>
              <a:gd name="connsiteY2-136" fmla="*/ 270 h 2010641"/>
              <a:gd name="connsiteX3-137" fmla="*/ 157539 w 1042885"/>
              <a:gd name="connsiteY3-138" fmla="*/ 2010641 h 2010641"/>
              <a:gd name="connsiteX4-139" fmla="*/ 0 w 1042885"/>
              <a:gd name="connsiteY4-140" fmla="*/ 2006771 h 2010641"/>
              <a:gd name="connsiteX0-141" fmla="*/ 0 w 1042885"/>
              <a:gd name="connsiteY0-142" fmla="*/ 2018381 h 2018381"/>
              <a:gd name="connsiteX1-143" fmla="*/ 2021 w 1042885"/>
              <a:gd name="connsiteY1-144" fmla="*/ 0 h 2018381"/>
              <a:gd name="connsiteX2-145" fmla="*/ 1042885 w 1042885"/>
              <a:gd name="connsiteY2-146" fmla="*/ 270 h 2018381"/>
              <a:gd name="connsiteX3-147" fmla="*/ 157539 w 1042885"/>
              <a:gd name="connsiteY3-148" fmla="*/ 2010641 h 2018381"/>
              <a:gd name="connsiteX4-149" fmla="*/ 0 w 1042885"/>
              <a:gd name="connsiteY4-150" fmla="*/ 2018381 h 2018381"/>
              <a:gd name="connsiteX0-151" fmla="*/ 0 w 1046528"/>
              <a:gd name="connsiteY0-152" fmla="*/ 2018381 h 2018381"/>
              <a:gd name="connsiteX1-153" fmla="*/ 5664 w 1046528"/>
              <a:gd name="connsiteY1-154" fmla="*/ 0 h 2018381"/>
              <a:gd name="connsiteX2-155" fmla="*/ 1046528 w 1046528"/>
              <a:gd name="connsiteY2-156" fmla="*/ 270 h 2018381"/>
              <a:gd name="connsiteX3-157" fmla="*/ 161182 w 1046528"/>
              <a:gd name="connsiteY3-158" fmla="*/ 2010641 h 2018381"/>
              <a:gd name="connsiteX4-159" fmla="*/ 0 w 1046528"/>
              <a:gd name="connsiteY4-160" fmla="*/ 2018381 h 2018381"/>
              <a:gd name="connsiteX0-161" fmla="*/ 0 w 1476449"/>
              <a:gd name="connsiteY0-162" fmla="*/ 2018381 h 2018381"/>
              <a:gd name="connsiteX1-163" fmla="*/ 5664 w 1476449"/>
              <a:gd name="connsiteY1-164" fmla="*/ 0 h 2018381"/>
              <a:gd name="connsiteX2-165" fmla="*/ 1476449 w 1476449"/>
              <a:gd name="connsiteY2-166" fmla="*/ 270 h 2018381"/>
              <a:gd name="connsiteX3-167" fmla="*/ 161182 w 1476449"/>
              <a:gd name="connsiteY3-168" fmla="*/ 2010641 h 2018381"/>
              <a:gd name="connsiteX4-169" fmla="*/ 0 w 1476449"/>
              <a:gd name="connsiteY4-170" fmla="*/ 2018381 h 20183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76449" h="2018381">
                <a:moveTo>
                  <a:pt x="0" y="2018381"/>
                </a:moveTo>
                <a:cubicBezTo>
                  <a:pt x="674" y="1349457"/>
                  <a:pt x="4990" y="668924"/>
                  <a:pt x="5664" y="0"/>
                </a:cubicBezTo>
                <a:lnTo>
                  <a:pt x="1476449" y="270"/>
                </a:lnTo>
                <a:lnTo>
                  <a:pt x="161182" y="2010641"/>
                </a:lnTo>
                <a:lnTo>
                  <a:pt x="0" y="201838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4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Freeform 7"/>
          <p:cNvSpPr/>
          <p:nvPr userDrawn="1"/>
        </p:nvSpPr>
        <p:spPr>
          <a:xfrm>
            <a:off x="-12700" y="-11112"/>
            <a:ext cx="1203325" cy="51958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6771 h 2006771"/>
              <a:gd name="connsiteX1-113" fmla="*/ 2021 w 3352800"/>
              <a:gd name="connsiteY1-114" fmla="*/ 0 h 2006771"/>
              <a:gd name="connsiteX2-115" fmla="*/ 3352800 w 3352800"/>
              <a:gd name="connsiteY2-116" fmla="*/ 4140 h 2006771"/>
              <a:gd name="connsiteX3-117" fmla="*/ 3352800 w 3352800"/>
              <a:gd name="connsiteY3-118" fmla="*/ 2006771 h 2006771"/>
              <a:gd name="connsiteX4-119" fmla="*/ 0 w 3352800"/>
              <a:gd name="connsiteY4-120" fmla="*/ 2006771 h 2006771"/>
              <a:gd name="connsiteX0-121" fmla="*/ 0 w 3352800"/>
              <a:gd name="connsiteY0-122" fmla="*/ 2006771 h 2006771"/>
              <a:gd name="connsiteX1-123" fmla="*/ 2021 w 3352800"/>
              <a:gd name="connsiteY1-124" fmla="*/ 0 h 2006771"/>
              <a:gd name="connsiteX2-125" fmla="*/ 1042885 w 3352800"/>
              <a:gd name="connsiteY2-126" fmla="*/ 270 h 2006771"/>
              <a:gd name="connsiteX3-127" fmla="*/ 3352800 w 3352800"/>
              <a:gd name="connsiteY3-128" fmla="*/ 2006771 h 2006771"/>
              <a:gd name="connsiteX4-129" fmla="*/ 0 w 3352800"/>
              <a:gd name="connsiteY4-130" fmla="*/ 2006771 h 2006771"/>
              <a:gd name="connsiteX0-131" fmla="*/ 0 w 1042885"/>
              <a:gd name="connsiteY0-132" fmla="*/ 2006771 h 2010641"/>
              <a:gd name="connsiteX1-133" fmla="*/ 2021 w 1042885"/>
              <a:gd name="connsiteY1-134" fmla="*/ 0 h 2010641"/>
              <a:gd name="connsiteX2-135" fmla="*/ 1042885 w 1042885"/>
              <a:gd name="connsiteY2-136" fmla="*/ 270 h 2010641"/>
              <a:gd name="connsiteX3-137" fmla="*/ 157539 w 1042885"/>
              <a:gd name="connsiteY3-138" fmla="*/ 2010641 h 2010641"/>
              <a:gd name="connsiteX4-139" fmla="*/ 0 w 1042885"/>
              <a:gd name="connsiteY4-140" fmla="*/ 2006771 h 2010641"/>
              <a:gd name="connsiteX0-141" fmla="*/ 0 w 1042885"/>
              <a:gd name="connsiteY0-142" fmla="*/ 2018381 h 2018381"/>
              <a:gd name="connsiteX1-143" fmla="*/ 2021 w 1042885"/>
              <a:gd name="connsiteY1-144" fmla="*/ 0 h 2018381"/>
              <a:gd name="connsiteX2-145" fmla="*/ 1042885 w 1042885"/>
              <a:gd name="connsiteY2-146" fmla="*/ 270 h 2018381"/>
              <a:gd name="connsiteX3-147" fmla="*/ 157539 w 1042885"/>
              <a:gd name="connsiteY3-148" fmla="*/ 2010641 h 2018381"/>
              <a:gd name="connsiteX4-149" fmla="*/ 0 w 1042885"/>
              <a:gd name="connsiteY4-150" fmla="*/ 2018381 h 2018381"/>
              <a:gd name="connsiteX0-151" fmla="*/ 0 w 1046528"/>
              <a:gd name="connsiteY0-152" fmla="*/ 2018381 h 2018381"/>
              <a:gd name="connsiteX1-153" fmla="*/ 5664 w 1046528"/>
              <a:gd name="connsiteY1-154" fmla="*/ 0 h 2018381"/>
              <a:gd name="connsiteX2-155" fmla="*/ 1046528 w 1046528"/>
              <a:gd name="connsiteY2-156" fmla="*/ 270 h 2018381"/>
              <a:gd name="connsiteX3-157" fmla="*/ 161182 w 1046528"/>
              <a:gd name="connsiteY3-158" fmla="*/ 2010641 h 2018381"/>
              <a:gd name="connsiteX4-159" fmla="*/ 0 w 1046528"/>
              <a:gd name="connsiteY4-160" fmla="*/ 2018381 h 2018381"/>
              <a:gd name="connsiteX0-161" fmla="*/ 0 w 1476449"/>
              <a:gd name="connsiteY0-162" fmla="*/ 2018381 h 2018381"/>
              <a:gd name="connsiteX1-163" fmla="*/ 5664 w 1476449"/>
              <a:gd name="connsiteY1-164" fmla="*/ 0 h 2018381"/>
              <a:gd name="connsiteX2-165" fmla="*/ 1476449 w 1476449"/>
              <a:gd name="connsiteY2-166" fmla="*/ 270 h 2018381"/>
              <a:gd name="connsiteX3-167" fmla="*/ 161182 w 1476449"/>
              <a:gd name="connsiteY3-168" fmla="*/ 2010641 h 2018381"/>
              <a:gd name="connsiteX4-169" fmla="*/ 0 w 1476449"/>
              <a:gd name="connsiteY4-170" fmla="*/ 2018381 h 2018381"/>
              <a:gd name="connsiteX0-171" fmla="*/ 0 w 440741"/>
              <a:gd name="connsiteY0-172" fmla="*/ 2018381 h 2018381"/>
              <a:gd name="connsiteX1-173" fmla="*/ 5664 w 440741"/>
              <a:gd name="connsiteY1-174" fmla="*/ 0 h 2018381"/>
              <a:gd name="connsiteX2-175" fmla="*/ 440741 w 440741"/>
              <a:gd name="connsiteY2-176" fmla="*/ 4270 h 2018381"/>
              <a:gd name="connsiteX3-177" fmla="*/ 161182 w 440741"/>
              <a:gd name="connsiteY3-178" fmla="*/ 2010641 h 2018381"/>
              <a:gd name="connsiteX4-179" fmla="*/ 0 w 440741"/>
              <a:gd name="connsiteY4-180" fmla="*/ 2018381 h 2018381"/>
              <a:gd name="connsiteX0-181" fmla="*/ 0 w 440741"/>
              <a:gd name="connsiteY0-182" fmla="*/ 2018381 h 2022642"/>
              <a:gd name="connsiteX1-183" fmla="*/ 5664 w 440741"/>
              <a:gd name="connsiteY1-184" fmla="*/ 0 h 2022642"/>
              <a:gd name="connsiteX2-185" fmla="*/ 440741 w 440741"/>
              <a:gd name="connsiteY2-186" fmla="*/ 4270 h 2022642"/>
              <a:gd name="connsiteX3-187" fmla="*/ 104689 w 440741"/>
              <a:gd name="connsiteY3-188" fmla="*/ 2022642 h 2022642"/>
              <a:gd name="connsiteX4-189" fmla="*/ 0 w 440741"/>
              <a:gd name="connsiteY4-190" fmla="*/ 2018381 h 20226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40741" h="2022642">
                <a:moveTo>
                  <a:pt x="0" y="2018381"/>
                </a:moveTo>
                <a:cubicBezTo>
                  <a:pt x="674" y="1349457"/>
                  <a:pt x="4990" y="668924"/>
                  <a:pt x="5664" y="0"/>
                </a:cubicBezTo>
                <a:lnTo>
                  <a:pt x="440741" y="4270"/>
                </a:lnTo>
                <a:lnTo>
                  <a:pt x="104689" y="2022642"/>
                </a:lnTo>
                <a:lnTo>
                  <a:pt x="0" y="20183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矩形 2"/>
          <p:cNvSpPr/>
          <p:nvPr userDrawn="1"/>
        </p:nvSpPr>
        <p:spPr>
          <a:xfrm>
            <a:off x="-12700" y="3"/>
            <a:ext cx="9156700" cy="842963"/>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 name="Picture 4" descr="软件学院院图标"/>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0719" y="3"/>
            <a:ext cx="90487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12700" y="3"/>
            <a:ext cx="9156700" cy="842963"/>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Picture 4" descr="软件学院院图标"/>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0719" y="3"/>
            <a:ext cx="904875"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16307" y="1991349"/>
            <a:ext cx="4097030" cy="3152152"/>
          </a:xfrm>
          <a:custGeom>
            <a:avLst/>
            <a:gdLst>
              <a:gd name="connsiteX0" fmla="*/ 0 w 3203848"/>
              <a:gd name="connsiteY0" fmla="*/ 0 h 2931790"/>
              <a:gd name="connsiteX1" fmla="*/ 3203848 w 3203848"/>
              <a:gd name="connsiteY1" fmla="*/ 0 h 2931790"/>
              <a:gd name="connsiteX2" fmla="*/ 3203848 w 3203848"/>
              <a:gd name="connsiteY2" fmla="*/ 2931790 h 2931790"/>
              <a:gd name="connsiteX3" fmla="*/ 0 w 3203848"/>
              <a:gd name="connsiteY3" fmla="*/ 2931790 h 2931790"/>
              <a:gd name="connsiteX4" fmla="*/ 0 w 3203848"/>
              <a:gd name="connsiteY4" fmla="*/ 0 h 2931790"/>
              <a:gd name="connsiteX0-1" fmla="*/ 0 w 3203848"/>
              <a:gd name="connsiteY0-2" fmla="*/ 0 h 2931790"/>
              <a:gd name="connsiteX1-3" fmla="*/ 1643404 w 3203848"/>
              <a:gd name="connsiteY1-4" fmla="*/ 1570383 h 2931790"/>
              <a:gd name="connsiteX2-5" fmla="*/ 3203848 w 3203848"/>
              <a:gd name="connsiteY2-6" fmla="*/ 2931790 h 2931790"/>
              <a:gd name="connsiteX3-7" fmla="*/ 0 w 3203848"/>
              <a:gd name="connsiteY3-8" fmla="*/ 2931790 h 2931790"/>
              <a:gd name="connsiteX4-9" fmla="*/ 0 w 3203848"/>
              <a:gd name="connsiteY4-10" fmla="*/ 0 h 2931790"/>
              <a:gd name="connsiteX0-11" fmla="*/ 0 w 3213787"/>
              <a:gd name="connsiteY0-12" fmla="*/ 0 h 2951669"/>
              <a:gd name="connsiteX1-13" fmla="*/ 1643404 w 3213787"/>
              <a:gd name="connsiteY1-14" fmla="*/ 1570383 h 2951669"/>
              <a:gd name="connsiteX2-15" fmla="*/ 3213787 w 3213787"/>
              <a:gd name="connsiteY2-16" fmla="*/ 2951669 h 2951669"/>
              <a:gd name="connsiteX3-17" fmla="*/ 0 w 3213787"/>
              <a:gd name="connsiteY3-18" fmla="*/ 2931790 h 2951669"/>
              <a:gd name="connsiteX4-19" fmla="*/ 0 w 3213787"/>
              <a:gd name="connsiteY4-20" fmla="*/ 0 h 2951669"/>
              <a:gd name="connsiteX0-21" fmla="*/ 0 w 3213787"/>
              <a:gd name="connsiteY0-22" fmla="*/ 0 h 2951669"/>
              <a:gd name="connsiteX1-23" fmla="*/ 1661329 w 3213787"/>
              <a:gd name="connsiteY1-24" fmla="*/ 1533338 h 2951669"/>
              <a:gd name="connsiteX2-25" fmla="*/ 3213787 w 3213787"/>
              <a:gd name="connsiteY2-26" fmla="*/ 2951669 h 2951669"/>
              <a:gd name="connsiteX3-27" fmla="*/ 0 w 3213787"/>
              <a:gd name="connsiteY3-28" fmla="*/ 2931790 h 2951669"/>
              <a:gd name="connsiteX4-29" fmla="*/ 0 w 3213787"/>
              <a:gd name="connsiteY4-30" fmla="*/ 0 h 2951669"/>
              <a:gd name="connsiteX0-31" fmla="*/ 0 w 3240675"/>
              <a:gd name="connsiteY0-32" fmla="*/ 0 h 2970192"/>
              <a:gd name="connsiteX1-33" fmla="*/ 1661329 w 3240675"/>
              <a:gd name="connsiteY1-34" fmla="*/ 1533338 h 2970192"/>
              <a:gd name="connsiteX2-35" fmla="*/ 3240675 w 3240675"/>
              <a:gd name="connsiteY2-36" fmla="*/ 2970192 h 2970192"/>
              <a:gd name="connsiteX3-37" fmla="*/ 0 w 3240675"/>
              <a:gd name="connsiteY3-38" fmla="*/ 2931790 h 2970192"/>
              <a:gd name="connsiteX4-39" fmla="*/ 0 w 3240675"/>
              <a:gd name="connsiteY4-40" fmla="*/ 0 h 2970192"/>
              <a:gd name="connsiteX0-41" fmla="*/ 14706 w 3255381"/>
              <a:gd name="connsiteY0-42" fmla="*/ 4041 h 2974233"/>
              <a:gd name="connsiteX1-43" fmla="*/ 0 w 3255381"/>
              <a:gd name="connsiteY1-44" fmla="*/ 0 h 2974233"/>
              <a:gd name="connsiteX2-45" fmla="*/ 3255381 w 3255381"/>
              <a:gd name="connsiteY2-46" fmla="*/ 2974233 h 2974233"/>
              <a:gd name="connsiteX3-47" fmla="*/ 14706 w 3255381"/>
              <a:gd name="connsiteY3-48" fmla="*/ 2935831 h 2974233"/>
              <a:gd name="connsiteX4-49" fmla="*/ 14706 w 3255381"/>
              <a:gd name="connsiteY4-50" fmla="*/ 4041 h 2974233"/>
              <a:gd name="connsiteX0-51" fmla="*/ 14706 w 3694556"/>
              <a:gd name="connsiteY0-52" fmla="*/ 4041 h 2937187"/>
              <a:gd name="connsiteX1-53" fmla="*/ 0 w 3694556"/>
              <a:gd name="connsiteY1-54" fmla="*/ 0 h 2937187"/>
              <a:gd name="connsiteX2-55" fmla="*/ 3694556 w 3694556"/>
              <a:gd name="connsiteY2-56" fmla="*/ 2937187 h 2937187"/>
              <a:gd name="connsiteX3-57" fmla="*/ 14706 w 3694556"/>
              <a:gd name="connsiteY3-58" fmla="*/ 2935831 h 2937187"/>
              <a:gd name="connsiteX4-59" fmla="*/ 14706 w 3694556"/>
              <a:gd name="connsiteY4-60" fmla="*/ 4041 h 29371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94556" h="2937187">
                <a:moveTo>
                  <a:pt x="14706" y="4041"/>
                </a:moveTo>
                <a:lnTo>
                  <a:pt x="0" y="0"/>
                </a:lnTo>
                <a:lnTo>
                  <a:pt x="3694556" y="2937187"/>
                </a:lnTo>
                <a:lnTo>
                  <a:pt x="14706" y="2935831"/>
                </a:lnTo>
                <a:lnTo>
                  <a:pt x="14706" y="4041"/>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74" y="-7354"/>
            <a:ext cx="9137509" cy="5150853"/>
          </a:xfrm>
          <a:custGeom>
            <a:avLst/>
            <a:gdLst>
              <a:gd name="connsiteX0" fmla="*/ 0 w 5688632"/>
              <a:gd name="connsiteY0" fmla="*/ 0 h 2715766"/>
              <a:gd name="connsiteX1" fmla="*/ 5688632 w 5688632"/>
              <a:gd name="connsiteY1" fmla="*/ 0 h 2715766"/>
              <a:gd name="connsiteX2" fmla="*/ 5688632 w 5688632"/>
              <a:gd name="connsiteY2" fmla="*/ 2715766 h 2715766"/>
              <a:gd name="connsiteX3" fmla="*/ 0 w 5688632"/>
              <a:gd name="connsiteY3" fmla="*/ 2715766 h 2715766"/>
              <a:gd name="connsiteX4" fmla="*/ 0 w 5688632"/>
              <a:gd name="connsiteY4" fmla="*/ 0 h 2715766"/>
              <a:gd name="connsiteX0-1" fmla="*/ 0 w 7457797"/>
              <a:gd name="connsiteY0-2" fmla="*/ 0 h 2715766"/>
              <a:gd name="connsiteX1-3" fmla="*/ 5688632 w 7457797"/>
              <a:gd name="connsiteY1-4" fmla="*/ 0 h 2715766"/>
              <a:gd name="connsiteX2-5" fmla="*/ 7457797 w 7457797"/>
              <a:gd name="connsiteY2-6" fmla="*/ 2715766 h 2715766"/>
              <a:gd name="connsiteX3-7" fmla="*/ 0 w 7457797"/>
              <a:gd name="connsiteY3-8" fmla="*/ 2715766 h 2715766"/>
              <a:gd name="connsiteX4-9" fmla="*/ 0 w 7457797"/>
              <a:gd name="connsiteY4-10" fmla="*/ 0 h 2715766"/>
              <a:gd name="connsiteX0-11" fmla="*/ 5804452 w 7457797"/>
              <a:gd name="connsiteY0-12" fmla="*/ 0 h 5140914"/>
              <a:gd name="connsiteX1-13" fmla="*/ 5688632 w 7457797"/>
              <a:gd name="connsiteY1-14" fmla="*/ 2425148 h 5140914"/>
              <a:gd name="connsiteX2-15" fmla="*/ 7457797 w 7457797"/>
              <a:gd name="connsiteY2-16" fmla="*/ 5140914 h 5140914"/>
              <a:gd name="connsiteX3-17" fmla="*/ 0 w 7457797"/>
              <a:gd name="connsiteY3-18" fmla="*/ 5140914 h 5140914"/>
              <a:gd name="connsiteX4-19" fmla="*/ 5804452 w 7457797"/>
              <a:gd name="connsiteY4-20" fmla="*/ 0 h 5140914"/>
              <a:gd name="connsiteX0-21" fmla="*/ 5804452 w 7457797"/>
              <a:gd name="connsiteY0-22" fmla="*/ 9939 h 5150853"/>
              <a:gd name="connsiteX1-23" fmla="*/ 7437918 w 7457797"/>
              <a:gd name="connsiteY1-24" fmla="*/ 0 h 5150853"/>
              <a:gd name="connsiteX2-25" fmla="*/ 7457797 w 7457797"/>
              <a:gd name="connsiteY2-26" fmla="*/ 5150853 h 5150853"/>
              <a:gd name="connsiteX3-27" fmla="*/ 0 w 7457797"/>
              <a:gd name="connsiteY3-28" fmla="*/ 5150853 h 5150853"/>
              <a:gd name="connsiteX4-29" fmla="*/ 5804452 w 7457797"/>
              <a:gd name="connsiteY4-30" fmla="*/ 9939 h 5150853"/>
              <a:gd name="connsiteX0-31" fmla="*/ 7444408 w 9097753"/>
              <a:gd name="connsiteY0-32" fmla="*/ 9939 h 5150853"/>
              <a:gd name="connsiteX1-33" fmla="*/ 9077874 w 9097753"/>
              <a:gd name="connsiteY1-34" fmla="*/ 0 h 5150853"/>
              <a:gd name="connsiteX2-35" fmla="*/ 9097753 w 9097753"/>
              <a:gd name="connsiteY2-36" fmla="*/ 5150853 h 5150853"/>
              <a:gd name="connsiteX3-37" fmla="*/ 0 w 9097753"/>
              <a:gd name="connsiteY3-38" fmla="*/ 5130974 h 5150853"/>
              <a:gd name="connsiteX4-39" fmla="*/ 7444408 w 9097753"/>
              <a:gd name="connsiteY4-40" fmla="*/ 9939 h 5150853"/>
              <a:gd name="connsiteX0-41" fmla="*/ 7484164 w 9137509"/>
              <a:gd name="connsiteY0-42" fmla="*/ 9939 h 5150853"/>
              <a:gd name="connsiteX1-43" fmla="*/ 9117630 w 9137509"/>
              <a:gd name="connsiteY1-44" fmla="*/ 0 h 5150853"/>
              <a:gd name="connsiteX2-45" fmla="*/ 9137509 w 9137509"/>
              <a:gd name="connsiteY2-46" fmla="*/ 5150853 h 5150853"/>
              <a:gd name="connsiteX3-47" fmla="*/ 0 w 9137509"/>
              <a:gd name="connsiteY3-48" fmla="*/ 5150852 h 5150853"/>
              <a:gd name="connsiteX4-49" fmla="*/ 7484164 w 9137509"/>
              <a:gd name="connsiteY4-50" fmla="*/ 9939 h 5150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37509" h="5150853">
                <a:moveTo>
                  <a:pt x="7484164" y="9939"/>
                </a:moveTo>
                <a:lnTo>
                  <a:pt x="9117630" y="0"/>
                </a:lnTo>
                <a:cubicBezTo>
                  <a:pt x="9124256" y="1716951"/>
                  <a:pt x="9130883" y="3433902"/>
                  <a:pt x="9137509" y="5150853"/>
                </a:cubicBezTo>
                <a:lnTo>
                  <a:pt x="0" y="5150852"/>
                </a:lnTo>
                <a:lnTo>
                  <a:pt x="7484164" y="9939"/>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203" y="3664241"/>
            <a:ext cx="3783360" cy="1489197"/>
          </a:xfrm>
          <a:custGeom>
            <a:avLst/>
            <a:gdLst>
              <a:gd name="connsiteX0" fmla="*/ 0 w 1368152"/>
              <a:gd name="connsiteY0" fmla="*/ 1419621 h 1419621"/>
              <a:gd name="connsiteX1" fmla="*/ 684076 w 1368152"/>
              <a:gd name="connsiteY1" fmla="*/ 0 h 1419621"/>
              <a:gd name="connsiteX2" fmla="*/ 1368152 w 1368152"/>
              <a:gd name="connsiteY2" fmla="*/ 1419621 h 1419621"/>
              <a:gd name="connsiteX3" fmla="*/ 0 w 1368152"/>
              <a:gd name="connsiteY3" fmla="*/ 1419621 h 1419621"/>
              <a:gd name="connsiteX0-1" fmla="*/ 0 w 1368152"/>
              <a:gd name="connsiteY0-2" fmla="*/ 1429561 h 1429561"/>
              <a:gd name="connsiteX1-3" fmla="*/ 1250606 w 1368152"/>
              <a:gd name="connsiteY1-4" fmla="*/ 0 h 1429561"/>
              <a:gd name="connsiteX2-5" fmla="*/ 1368152 w 1368152"/>
              <a:gd name="connsiteY2-6" fmla="*/ 1429561 h 1429561"/>
              <a:gd name="connsiteX3-7" fmla="*/ 0 w 1368152"/>
              <a:gd name="connsiteY3-8" fmla="*/ 1429561 h 1429561"/>
              <a:gd name="connsiteX0-9" fmla="*/ 0 w 2819265"/>
              <a:gd name="connsiteY0-10" fmla="*/ 1429561 h 1429561"/>
              <a:gd name="connsiteX1-11" fmla="*/ 1250606 w 2819265"/>
              <a:gd name="connsiteY1-12" fmla="*/ 0 h 1429561"/>
              <a:gd name="connsiteX2-13" fmla="*/ 2819265 w 2819265"/>
              <a:gd name="connsiteY2-14" fmla="*/ 1419622 h 1429561"/>
              <a:gd name="connsiteX3-15" fmla="*/ 0 w 2819265"/>
              <a:gd name="connsiteY3-16" fmla="*/ 1429561 h 1429561"/>
              <a:gd name="connsiteX0-17" fmla="*/ 0 w 2819265"/>
              <a:gd name="connsiteY0-18" fmla="*/ 1429561 h 1429561"/>
              <a:gd name="connsiteX1-19" fmla="*/ 1409632 w 2819265"/>
              <a:gd name="connsiteY1-20" fmla="*/ 0 h 1429561"/>
              <a:gd name="connsiteX2-21" fmla="*/ 2819265 w 2819265"/>
              <a:gd name="connsiteY2-22" fmla="*/ 1419622 h 1429561"/>
              <a:gd name="connsiteX3-23" fmla="*/ 0 w 2819265"/>
              <a:gd name="connsiteY3-24" fmla="*/ 1429561 h 1429561"/>
              <a:gd name="connsiteX0-25" fmla="*/ 0 w 3027986"/>
              <a:gd name="connsiteY0-26" fmla="*/ 1429561 h 1439500"/>
              <a:gd name="connsiteX1-27" fmla="*/ 1409632 w 3027986"/>
              <a:gd name="connsiteY1-28" fmla="*/ 0 h 1439500"/>
              <a:gd name="connsiteX2-29" fmla="*/ 3027986 w 3027986"/>
              <a:gd name="connsiteY2-30" fmla="*/ 1439500 h 1439500"/>
              <a:gd name="connsiteX3-31" fmla="*/ 0 w 3027986"/>
              <a:gd name="connsiteY3-32" fmla="*/ 1429561 h 1439500"/>
              <a:gd name="connsiteX0-33" fmla="*/ 0 w 3783360"/>
              <a:gd name="connsiteY0-34" fmla="*/ 1439500 h 1439500"/>
              <a:gd name="connsiteX1-35" fmla="*/ 2165006 w 3783360"/>
              <a:gd name="connsiteY1-36" fmla="*/ 0 h 1439500"/>
              <a:gd name="connsiteX2-37" fmla="*/ 3783360 w 3783360"/>
              <a:gd name="connsiteY2-38" fmla="*/ 1439500 h 1439500"/>
              <a:gd name="connsiteX3-39" fmla="*/ 0 w 3783360"/>
              <a:gd name="connsiteY3-40" fmla="*/ 1439500 h 1439500"/>
              <a:gd name="connsiteX0-41" fmla="*/ 0 w 3783360"/>
              <a:gd name="connsiteY0-42" fmla="*/ 1459379 h 1459379"/>
              <a:gd name="connsiteX1-43" fmla="*/ 2135189 w 3783360"/>
              <a:gd name="connsiteY1-44" fmla="*/ 0 h 1459379"/>
              <a:gd name="connsiteX2-45" fmla="*/ 3783360 w 3783360"/>
              <a:gd name="connsiteY2-46" fmla="*/ 1459379 h 1459379"/>
              <a:gd name="connsiteX3-47" fmla="*/ 0 w 3783360"/>
              <a:gd name="connsiteY3-48" fmla="*/ 1459379 h 1459379"/>
              <a:gd name="connsiteX0-49" fmla="*/ 0 w 3783360"/>
              <a:gd name="connsiteY0-50" fmla="*/ 1489197 h 1489197"/>
              <a:gd name="connsiteX1-51" fmla="*/ 2155067 w 3783360"/>
              <a:gd name="connsiteY1-52" fmla="*/ 0 h 1489197"/>
              <a:gd name="connsiteX2-53" fmla="*/ 3783360 w 3783360"/>
              <a:gd name="connsiteY2-54" fmla="*/ 1489197 h 1489197"/>
              <a:gd name="connsiteX3-55" fmla="*/ 0 w 3783360"/>
              <a:gd name="connsiteY3-56" fmla="*/ 1489197 h 1489197"/>
            </a:gdLst>
            <a:ahLst/>
            <a:cxnLst>
              <a:cxn ang="0">
                <a:pos x="connsiteX0-1" y="connsiteY0-2"/>
              </a:cxn>
              <a:cxn ang="0">
                <a:pos x="connsiteX1-3" y="connsiteY1-4"/>
              </a:cxn>
              <a:cxn ang="0">
                <a:pos x="connsiteX2-5" y="connsiteY2-6"/>
              </a:cxn>
              <a:cxn ang="0">
                <a:pos x="connsiteX3-7" y="connsiteY3-8"/>
              </a:cxn>
            </a:cxnLst>
            <a:rect l="l" t="t" r="r" b="b"/>
            <a:pathLst>
              <a:path w="3783360" h="1489197">
                <a:moveTo>
                  <a:pt x="0" y="1489197"/>
                </a:moveTo>
                <a:lnTo>
                  <a:pt x="2155067" y="0"/>
                </a:lnTo>
                <a:lnTo>
                  <a:pt x="3783360" y="1489197"/>
                </a:lnTo>
                <a:lnTo>
                  <a:pt x="0" y="1489197"/>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6288" y="0"/>
            <a:ext cx="2922104" cy="5143500"/>
          </a:xfrm>
          <a:custGeom>
            <a:avLst/>
            <a:gdLst>
              <a:gd name="connsiteX0" fmla="*/ 0 w 2915816"/>
              <a:gd name="connsiteY0" fmla="*/ 0 h 5143500"/>
              <a:gd name="connsiteX1" fmla="*/ 2915816 w 2915816"/>
              <a:gd name="connsiteY1" fmla="*/ 0 h 5143500"/>
              <a:gd name="connsiteX2" fmla="*/ 2915816 w 2915816"/>
              <a:gd name="connsiteY2" fmla="*/ 5143500 h 5143500"/>
              <a:gd name="connsiteX3" fmla="*/ 0 w 2915816"/>
              <a:gd name="connsiteY3" fmla="*/ 5143500 h 5143500"/>
              <a:gd name="connsiteX4" fmla="*/ 0 w 2915816"/>
              <a:gd name="connsiteY4" fmla="*/ 0 h 5143500"/>
              <a:gd name="connsiteX0-1" fmla="*/ 6288 w 2922104"/>
              <a:gd name="connsiteY0-2" fmla="*/ 0 h 5143500"/>
              <a:gd name="connsiteX1-3" fmla="*/ 2922104 w 2922104"/>
              <a:gd name="connsiteY1-4" fmla="*/ 0 h 5143500"/>
              <a:gd name="connsiteX2-5" fmla="*/ 0 w 2922104"/>
              <a:gd name="connsiteY2-6" fmla="*/ 5143500 h 5143500"/>
              <a:gd name="connsiteX3-7" fmla="*/ 6288 w 2922104"/>
              <a:gd name="connsiteY3-8" fmla="*/ 5143500 h 5143500"/>
              <a:gd name="connsiteX4-9" fmla="*/ 6288 w 2922104"/>
              <a:gd name="connsiteY4-1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22104" h="5143500">
                <a:moveTo>
                  <a:pt x="6288" y="0"/>
                </a:moveTo>
                <a:lnTo>
                  <a:pt x="2922104" y="0"/>
                </a:lnTo>
                <a:lnTo>
                  <a:pt x="0" y="5143500"/>
                </a:lnTo>
                <a:lnTo>
                  <a:pt x="6288" y="5143500"/>
                </a:lnTo>
                <a:lnTo>
                  <a:pt x="6288"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414608" y="765316"/>
            <a:ext cx="4379709" cy="4378187"/>
          </a:xfrm>
          <a:custGeom>
            <a:avLst/>
            <a:gdLst>
              <a:gd name="connsiteX0" fmla="*/ 0 w 1368152"/>
              <a:gd name="connsiteY0" fmla="*/ 5143500 h 5143500"/>
              <a:gd name="connsiteX1" fmla="*/ 763593 w 1368152"/>
              <a:gd name="connsiteY1" fmla="*/ 0 h 5143500"/>
              <a:gd name="connsiteX2" fmla="*/ 1368152 w 1368152"/>
              <a:gd name="connsiteY2" fmla="*/ 5143500 h 5143500"/>
              <a:gd name="connsiteX3" fmla="*/ 0 w 1368152"/>
              <a:gd name="connsiteY3" fmla="*/ 5143500 h 5143500"/>
              <a:gd name="connsiteX0-1" fmla="*/ 0 w 1368152"/>
              <a:gd name="connsiteY0-2" fmla="*/ 4378187 h 4378187"/>
              <a:gd name="connsiteX1-3" fmla="*/ 942498 w 1368152"/>
              <a:gd name="connsiteY1-4" fmla="*/ 0 h 4378187"/>
              <a:gd name="connsiteX2-5" fmla="*/ 1368152 w 1368152"/>
              <a:gd name="connsiteY2-6" fmla="*/ 4378187 h 4378187"/>
              <a:gd name="connsiteX3-7" fmla="*/ 0 w 1368152"/>
              <a:gd name="connsiteY3-8" fmla="*/ 4378187 h 4378187"/>
              <a:gd name="connsiteX0-9" fmla="*/ 0 w 2501213"/>
              <a:gd name="connsiteY0-10" fmla="*/ 4378187 h 4378187"/>
              <a:gd name="connsiteX1-11" fmla="*/ 2075559 w 2501213"/>
              <a:gd name="connsiteY1-12" fmla="*/ 0 h 4378187"/>
              <a:gd name="connsiteX2-13" fmla="*/ 2501213 w 2501213"/>
              <a:gd name="connsiteY2-14" fmla="*/ 4378187 h 4378187"/>
              <a:gd name="connsiteX3-15" fmla="*/ 0 w 2501213"/>
              <a:gd name="connsiteY3-16" fmla="*/ 4378187 h 4378187"/>
              <a:gd name="connsiteX0-17" fmla="*/ 0 w 4379709"/>
              <a:gd name="connsiteY0-18" fmla="*/ 4378187 h 4378187"/>
              <a:gd name="connsiteX1-19" fmla="*/ 2075559 w 4379709"/>
              <a:gd name="connsiteY1-20" fmla="*/ 0 h 4378187"/>
              <a:gd name="connsiteX2-21" fmla="*/ 4379709 w 4379709"/>
              <a:gd name="connsiteY2-22" fmla="*/ 4378187 h 4378187"/>
              <a:gd name="connsiteX3-23" fmla="*/ 0 w 4379709"/>
              <a:gd name="connsiteY3-24" fmla="*/ 4378187 h 4378187"/>
              <a:gd name="connsiteX0-25" fmla="*/ 0 w 4379709"/>
              <a:gd name="connsiteY0-26" fmla="*/ 4378187 h 4378187"/>
              <a:gd name="connsiteX1-27" fmla="*/ 2060241 w 4379709"/>
              <a:gd name="connsiteY1-28" fmla="*/ 0 h 4378187"/>
              <a:gd name="connsiteX2-29" fmla="*/ 2075559 w 4379709"/>
              <a:gd name="connsiteY2-30" fmla="*/ 0 h 4378187"/>
              <a:gd name="connsiteX3-31" fmla="*/ 4379709 w 4379709"/>
              <a:gd name="connsiteY3-32" fmla="*/ 4378187 h 4378187"/>
              <a:gd name="connsiteX4" fmla="*/ 0 w 4379709"/>
              <a:gd name="connsiteY4" fmla="*/ 4378187 h 4378187"/>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4379709" h="4378187">
                <a:moveTo>
                  <a:pt x="0" y="4378187"/>
                </a:moveTo>
                <a:cubicBezTo>
                  <a:pt x="686747" y="2928730"/>
                  <a:pt x="1373494" y="1449457"/>
                  <a:pt x="2060241" y="0"/>
                </a:cubicBezTo>
                <a:lnTo>
                  <a:pt x="2075559" y="0"/>
                </a:lnTo>
                <a:lnTo>
                  <a:pt x="4379709" y="4378187"/>
                </a:lnTo>
                <a:lnTo>
                  <a:pt x="0" y="437818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19880" y="796297"/>
            <a:ext cx="2488029" cy="4367082"/>
          </a:xfrm>
          <a:custGeom>
            <a:avLst/>
            <a:gdLst>
              <a:gd name="connsiteX0" fmla="*/ 0 w 2411760"/>
              <a:gd name="connsiteY0" fmla="*/ 4227934 h 4227934"/>
              <a:gd name="connsiteX1" fmla="*/ 1205880 w 2411760"/>
              <a:gd name="connsiteY1" fmla="*/ 0 h 4227934"/>
              <a:gd name="connsiteX2" fmla="*/ 2411760 w 2411760"/>
              <a:gd name="connsiteY2" fmla="*/ 4227934 h 4227934"/>
              <a:gd name="connsiteX3" fmla="*/ 0 w 2411760"/>
              <a:gd name="connsiteY3" fmla="*/ 4227934 h 4227934"/>
              <a:gd name="connsiteX0-1" fmla="*/ 0 w 2468150"/>
              <a:gd name="connsiteY0-2" fmla="*/ 4347204 h 4347204"/>
              <a:gd name="connsiteX1-3" fmla="*/ 2468150 w 2468150"/>
              <a:gd name="connsiteY1-4" fmla="*/ 0 h 4347204"/>
              <a:gd name="connsiteX2-5" fmla="*/ 2411760 w 2468150"/>
              <a:gd name="connsiteY2-6" fmla="*/ 4347204 h 4347204"/>
              <a:gd name="connsiteX3-7" fmla="*/ 0 w 2468150"/>
              <a:gd name="connsiteY3-8" fmla="*/ 4347204 h 4347204"/>
              <a:gd name="connsiteX0-9" fmla="*/ 0 w 2468150"/>
              <a:gd name="connsiteY0-10" fmla="*/ 4347204 h 4347204"/>
              <a:gd name="connsiteX1-11" fmla="*/ 2468150 w 2468150"/>
              <a:gd name="connsiteY1-12" fmla="*/ 0 h 4347204"/>
              <a:gd name="connsiteX2-13" fmla="*/ 702230 w 2468150"/>
              <a:gd name="connsiteY2-14" fmla="*/ 4347204 h 4347204"/>
              <a:gd name="connsiteX3-15" fmla="*/ 0 w 2468150"/>
              <a:gd name="connsiteY3-16" fmla="*/ 4347204 h 4347204"/>
              <a:gd name="connsiteX0-17" fmla="*/ 0 w 2468150"/>
              <a:gd name="connsiteY0-18" fmla="*/ 4347204 h 4357143"/>
              <a:gd name="connsiteX1-19" fmla="*/ 2468150 w 2468150"/>
              <a:gd name="connsiteY1-20" fmla="*/ 0 h 4357143"/>
              <a:gd name="connsiteX2-21" fmla="*/ 493509 w 2468150"/>
              <a:gd name="connsiteY2-22" fmla="*/ 4357143 h 4357143"/>
              <a:gd name="connsiteX3-23" fmla="*/ 0 w 2468150"/>
              <a:gd name="connsiteY3-24" fmla="*/ 4347204 h 4357143"/>
              <a:gd name="connsiteX0-25" fmla="*/ 0 w 2488029"/>
              <a:gd name="connsiteY0-26" fmla="*/ 4367082 h 4367082"/>
              <a:gd name="connsiteX1-27" fmla="*/ 2488029 w 2488029"/>
              <a:gd name="connsiteY1-28" fmla="*/ 0 h 4367082"/>
              <a:gd name="connsiteX2-29" fmla="*/ 513388 w 2488029"/>
              <a:gd name="connsiteY2-30" fmla="*/ 4357143 h 4367082"/>
              <a:gd name="connsiteX3-31" fmla="*/ 0 w 2488029"/>
              <a:gd name="connsiteY3-32" fmla="*/ 4367082 h 4367082"/>
            </a:gdLst>
            <a:ahLst/>
            <a:cxnLst>
              <a:cxn ang="0">
                <a:pos x="connsiteX0-1" y="connsiteY0-2"/>
              </a:cxn>
              <a:cxn ang="0">
                <a:pos x="connsiteX1-3" y="connsiteY1-4"/>
              </a:cxn>
              <a:cxn ang="0">
                <a:pos x="connsiteX2-5" y="connsiteY2-6"/>
              </a:cxn>
              <a:cxn ang="0">
                <a:pos x="connsiteX3-7" y="connsiteY3-8"/>
              </a:cxn>
            </a:cxnLst>
            <a:rect l="l" t="t" r="r" b="b"/>
            <a:pathLst>
              <a:path w="2488029" h="4367082">
                <a:moveTo>
                  <a:pt x="0" y="4367082"/>
                </a:moveTo>
                <a:lnTo>
                  <a:pt x="2488029" y="0"/>
                </a:lnTo>
                <a:lnTo>
                  <a:pt x="513388" y="4357143"/>
                </a:lnTo>
                <a:lnTo>
                  <a:pt x="0" y="4367082"/>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97F901-65CB-473F-8F5C-8FC10C5CBA4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1985962"/>
            <a:ext cx="3571875" cy="315753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295053"/>
            <a:ext cx="5650992" cy="905632"/>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1851228"/>
            <a:ext cx="6510528" cy="246888"/>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anose="020B0502040204020203"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单击此处编辑母版文本样式</a:t>
            </a:r>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E6DD4F-28AA-4E44-839F-D2A5DB03C69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8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9_节标题">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0" y="0"/>
            <a:ext cx="938740" cy="5143500"/>
          </a:xfrm>
          <a:custGeom>
            <a:avLst/>
            <a:gdLst>
              <a:gd name="connsiteX0" fmla="*/ 0 w 1763688"/>
              <a:gd name="connsiteY0" fmla="*/ 0 h 5143500"/>
              <a:gd name="connsiteX1" fmla="*/ 1763688 w 1763688"/>
              <a:gd name="connsiteY1" fmla="*/ 0 h 5143500"/>
              <a:gd name="connsiteX2" fmla="*/ 1763688 w 1763688"/>
              <a:gd name="connsiteY2" fmla="*/ 5143500 h 5143500"/>
              <a:gd name="connsiteX3" fmla="*/ 0 w 1763688"/>
              <a:gd name="connsiteY3" fmla="*/ 5143500 h 5143500"/>
              <a:gd name="connsiteX4" fmla="*/ 0 w 1763688"/>
              <a:gd name="connsiteY4" fmla="*/ 0 h 5143500"/>
              <a:gd name="connsiteX0-1" fmla="*/ 0 w 1763688"/>
              <a:gd name="connsiteY0-2" fmla="*/ 0 h 5143500"/>
              <a:gd name="connsiteX1-3" fmla="*/ 1763688 w 1763688"/>
              <a:gd name="connsiteY1-4" fmla="*/ 0 h 5143500"/>
              <a:gd name="connsiteX2-5" fmla="*/ 938740 w 1763688"/>
              <a:gd name="connsiteY2-6" fmla="*/ 5143500 h 5143500"/>
              <a:gd name="connsiteX3-7" fmla="*/ 0 w 1763688"/>
              <a:gd name="connsiteY3-8" fmla="*/ 5143500 h 5143500"/>
              <a:gd name="connsiteX4-9" fmla="*/ 0 w 1763688"/>
              <a:gd name="connsiteY4-10" fmla="*/ 0 h 5143500"/>
              <a:gd name="connsiteX0-11" fmla="*/ 0 w 938740"/>
              <a:gd name="connsiteY0-12" fmla="*/ 0 h 5143500"/>
              <a:gd name="connsiteX1-13" fmla="*/ 362270 w 938740"/>
              <a:gd name="connsiteY1-14" fmla="*/ 0 h 5143500"/>
              <a:gd name="connsiteX2-15" fmla="*/ 938740 w 938740"/>
              <a:gd name="connsiteY2-16" fmla="*/ 5143500 h 5143500"/>
              <a:gd name="connsiteX3-17" fmla="*/ 0 w 938740"/>
              <a:gd name="connsiteY3-18" fmla="*/ 5143500 h 5143500"/>
              <a:gd name="connsiteX4-19" fmla="*/ 0 w 938740"/>
              <a:gd name="connsiteY4-2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8740" h="5143500">
                <a:moveTo>
                  <a:pt x="0" y="0"/>
                </a:moveTo>
                <a:lnTo>
                  <a:pt x="362270" y="0"/>
                </a:lnTo>
                <a:lnTo>
                  <a:pt x="938740" y="5143500"/>
                </a:lnTo>
                <a:lnTo>
                  <a:pt x="0" y="51435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13179" y="-3296"/>
            <a:ext cx="5654714" cy="995740"/>
          </a:xfrm>
          <a:custGeom>
            <a:avLst/>
            <a:gdLst>
              <a:gd name="connsiteX0" fmla="*/ 0 w 2160240"/>
              <a:gd name="connsiteY0" fmla="*/ 936104 h 936104"/>
              <a:gd name="connsiteX1" fmla="*/ 1080120 w 2160240"/>
              <a:gd name="connsiteY1" fmla="*/ 0 h 936104"/>
              <a:gd name="connsiteX2" fmla="*/ 2160240 w 2160240"/>
              <a:gd name="connsiteY2" fmla="*/ 936104 h 936104"/>
              <a:gd name="connsiteX3" fmla="*/ 0 w 2160240"/>
              <a:gd name="connsiteY3" fmla="*/ 936104 h 936104"/>
              <a:gd name="connsiteX0-1" fmla="*/ 738741 w 2898981"/>
              <a:gd name="connsiteY0-2" fmla="*/ 1144826 h 1144826"/>
              <a:gd name="connsiteX1-3" fmla="*/ 0 w 2898981"/>
              <a:gd name="connsiteY1-4" fmla="*/ 0 h 1144826"/>
              <a:gd name="connsiteX2-5" fmla="*/ 2898981 w 2898981"/>
              <a:gd name="connsiteY2-6" fmla="*/ 1144826 h 1144826"/>
              <a:gd name="connsiteX3-7" fmla="*/ 738741 w 2898981"/>
              <a:gd name="connsiteY3-8" fmla="*/ 1144826 h 1144826"/>
              <a:gd name="connsiteX0-9" fmla="*/ 0 w 2925553"/>
              <a:gd name="connsiteY0-10" fmla="*/ 1214400 h 1214400"/>
              <a:gd name="connsiteX1-11" fmla="*/ 26572 w 2925553"/>
              <a:gd name="connsiteY1-12" fmla="*/ 0 h 1214400"/>
              <a:gd name="connsiteX2-13" fmla="*/ 2925553 w 2925553"/>
              <a:gd name="connsiteY2-14" fmla="*/ 1144826 h 1214400"/>
              <a:gd name="connsiteX3-15" fmla="*/ 0 w 2925553"/>
              <a:gd name="connsiteY3-16" fmla="*/ 1214400 h 1214400"/>
              <a:gd name="connsiteX0-17" fmla="*/ 0 w 4326971"/>
              <a:gd name="connsiteY0-18" fmla="*/ 1214400 h 1214400"/>
              <a:gd name="connsiteX1-19" fmla="*/ 26572 w 4326971"/>
              <a:gd name="connsiteY1-20" fmla="*/ 0 h 1214400"/>
              <a:gd name="connsiteX2-21" fmla="*/ 4326971 w 4326971"/>
              <a:gd name="connsiteY2-22" fmla="*/ 11765 h 1214400"/>
              <a:gd name="connsiteX3-23" fmla="*/ 0 w 4326971"/>
              <a:gd name="connsiteY3-24" fmla="*/ 1214400 h 1214400"/>
              <a:gd name="connsiteX0-25" fmla="*/ 0 w 4307093"/>
              <a:gd name="connsiteY0-26" fmla="*/ 985800 h 985800"/>
              <a:gd name="connsiteX1-27" fmla="*/ 6694 w 4307093"/>
              <a:gd name="connsiteY1-28" fmla="*/ 0 h 985800"/>
              <a:gd name="connsiteX2-29" fmla="*/ 4307093 w 4307093"/>
              <a:gd name="connsiteY2-30" fmla="*/ 11765 h 985800"/>
              <a:gd name="connsiteX3-31" fmla="*/ 0 w 4307093"/>
              <a:gd name="connsiteY3-32" fmla="*/ 985800 h 985800"/>
              <a:gd name="connsiteX0-33" fmla="*/ 0 w 4317032"/>
              <a:gd name="connsiteY0-34" fmla="*/ 1005679 h 1005679"/>
              <a:gd name="connsiteX1-35" fmla="*/ 16633 w 4317032"/>
              <a:gd name="connsiteY1-36" fmla="*/ 0 h 1005679"/>
              <a:gd name="connsiteX2-37" fmla="*/ 4317032 w 4317032"/>
              <a:gd name="connsiteY2-38" fmla="*/ 11765 h 1005679"/>
              <a:gd name="connsiteX3-39" fmla="*/ 0 w 4317032"/>
              <a:gd name="connsiteY3-40" fmla="*/ 1005679 h 1005679"/>
              <a:gd name="connsiteX0-41" fmla="*/ 13379 w 4330411"/>
              <a:gd name="connsiteY0-42" fmla="*/ 995740 h 995740"/>
              <a:gd name="connsiteX1-43" fmla="*/ 195 w 4330411"/>
              <a:gd name="connsiteY1-44" fmla="*/ 0 h 995740"/>
              <a:gd name="connsiteX2-45" fmla="*/ 4330411 w 4330411"/>
              <a:gd name="connsiteY2-46" fmla="*/ 1826 h 995740"/>
              <a:gd name="connsiteX3-47" fmla="*/ 13379 w 4330411"/>
              <a:gd name="connsiteY3-48" fmla="*/ 995740 h 995740"/>
              <a:gd name="connsiteX0-49" fmla="*/ 13379 w 5418231"/>
              <a:gd name="connsiteY0-50" fmla="*/ 995740 h 995740"/>
              <a:gd name="connsiteX1-51" fmla="*/ 195 w 5418231"/>
              <a:gd name="connsiteY1-52" fmla="*/ 0 h 995740"/>
              <a:gd name="connsiteX2-53" fmla="*/ 5418231 w 5418231"/>
              <a:gd name="connsiteY2-54" fmla="*/ 1826 h 995740"/>
              <a:gd name="connsiteX3-55" fmla="*/ 13379 w 5418231"/>
              <a:gd name="connsiteY3-56" fmla="*/ 995740 h 995740"/>
              <a:gd name="connsiteX0-57" fmla="*/ 13379 w 5418231"/>
              <a:gd name="connsiteY0-58" fmla="*/ 995740 h 995740"/>
              <a:gd name="connsiteX1-59" fmla="*/ 195 w 5418231"/>
              <a:gd name="connsiteY1-60" fmla="*/ 0 h 995740"/>
              <a:gd name="connsiteX2-61" fmla="*/ 5418231 w 5418231"/>
              <a:gd name="connsiteY2-62" fmla="*/ 1826 h 995740"/>
              <a:gd name="connsiteX3-63" fmla="*/ 13379 w 5418231"/>
              <a:gd name="connsiteY3-64" fmla="*/ 995740 h 995740"/>
              <a:gd name="connsiteX0-65" fmla="*/ 13379 w 5481293"/>
              <a:gd name="connsiteY0-66" fmla="*/ 995740 h 995740"/>
              <a:gd name="connsiteX1-67" fmla="*/ 195 w 5481293"/>
              <a:gd name="connsiteY1-68" fmla="*/ 0 h 995740"/>
              <a:gd name="connsiteX2-69" fmla="*/ 5481293 w 5481293"/>
              <a:gd name="connsiteY2-70" fmla="*/ 33358 h 995740"/>
              <a:gd name="connsiteX3-71" fmla="*/ 13379 w 5481293"/>
              <a:gd name="connsiteY3-72" fmla="*/ 995740 h 995740"/>
              <a:gd name="connsiteX0-73" fmla="*/ 13379 w 5386700"/>
              <a:gd name="connsiteY0-74" fmla="*/ 995740 h 995740"/>
              <a:gd name="connsiteX1-75" fmla="*/ 195 w 5386700"/>
              <a:gd name="connsiteY1-76" fmla="*/ 0 h 995740"/>
              <a:gd name="connsiteX2-77" fmla="*/ 5386700 w 5386700"/>
              <a:gd name="connsiteY2-78" fmla="*/ 17592 h 995740"/>
              <a:gd name="connsiteX3-79" fmla="*/ 13379 w 5386700"/>
              <a:gd name="connsiteY3-80" fmla="*/ 995740 h 995740"/>
              <a:gd name="connsiteX0-81" fmla="*/ 13379 w 5386700"/>
              <a:gd name="connsiteY0-82" fmla="*/ 995740 h 995740"/>
              <a:gd name="connsiteX1-83" fmla="*/ 195 w 5386700"/>
              <a:gd name="connsiteY1-84" fmla="*/ 0 h 995740"/>
              <a:gd name="connsiteX2-85" fmla="*/ 5386700 w 5386700"/>
              <a:gd name="connsiteY2-86" fmla="*/ 17592 h 995740"/>
              <a:gd name="connsiteX3-87" fmla="*/ 13379 w 5386700"/>
              <a:gd name="connsiteY3-88" fmla="*/ 995740 h 995740"/>
              <a:gd name="connsiteX0-89" fmla="*/ 13379 w 5386700"/>
              <a:gd name="connsiteY0-90" fmla="*/ 995740 h 995740"/>
              <a:gd name="connsiteX1-91" fmla="*/ 195 w 5386700"/>
              <a:gd name="connsiteY1-92" fmla="*/ 0 h 995740"/>
              <a:gd name="connsiteX2-93" fmla="*/ 5386700 w 5386700"/>
              <a:gd name="connsiteY2-94" fmla="*/ 17592 h 995740"/>
              <a:gd name="connsiteX3-95" fmla="*/ 13379 w 5386700"/>
              <a:gd name="connsiteY3-96" fmla="*/ 995740 h 995740"/>
              <a:gd name="connsiteX0-97" fmla="*/ 13379 w 5386700"/>
              <a:gd name="connsiteY0-98" fmla="*/ 995740 h 995740"/>
              <a:gd name="connsiteX1-99" fmla="*/ 195 w 5386700"/>
              <a:gd name="connsiteY1-100" fmla="*/ 0 h 995740"/>
              <a:gd name="connsiteX2-101" fmla="*/ 5386700 w 5386700"/>
              <a:gd name="connsiteY2-102" fmla="*/ 17592 h 995740"/>
              <a:gd name="connsiteX3-103" fmla="*/ 13379 w 5386700"/>
              <a:gd name="connsiteY3-104" fmla="*/ 995740 h 995740"/>
              <a:gd name="connsiteX0-105" fmla="*/ 13379 w 5686245"/>
              <a:gd name="connsiteY0-106" fmla="*/ 995740 h 995740"/>
              <a:gd name="connsiteX1-107" fmla="*/ 195 w 5686245"/>
              <a:gd name="connsiteY1-108" fmla="*/ 0 h 995740"/>
              <a:gd name="connsiteX2-109" fmla="*/ 5686245 w 5686245"/>
              <a:gd name="connsiteY2-110" fmla="*/ 17592 h 995740"/>
              <a:gd name="connsiteX3-111" fmla="*/ 13379 w 5686245"/>
              <a:gd name="connsiteY3-112" fmla="*/ 995740 h 995740"/>
              <a:gd name="connsiteX0-113" fmla="*/ 13379 w 5686245"/>
              <a:gd name="connsiteY0-114" fmla="*/ 995740 h 995740"/>
              <a:gd name="connsiteX1-115" fmla="*/ 195 w 5686245"/>
              <a:gd name="connsiteY1-116" fmla="*/ 0 h 995740"/>
              <a:gd name="connsiteX2-117" fmla="*/ 5686245 w 5686245"/>
              <a:gd name="connsiteY2-118" fmla="*/ 17592 h 995740"/>
              <a:gd name="connsiteX3-119" fmla="*/ 13379 w 5686245"/>
              <a:gd name="connsiteY3-120" fmla="*/ 995740 h 995740"/>
              <a:gd name="connsiteX0-121" fmla="*/ 13379 w 5686245"/>
              <a:gd name="connsiteY0-122" fmla="*/ 995740 h 995740"/>
              <a:gd name="connsiteX1-123" fmla="*/ 195 w 5686245"/>
              <a:gd name="connsiteY1-124" fmla="*/ 0 h 995740"/>
              <a:gd name="connsiteX2-125" fmla="*/ 5686245 w 5686245"/>
              <a:gd name="connsiteY2-126" fmla="*/ 17592 h 995740"/>
              <a:gd name="connsiteX3-127" fmla="*/ 13379 w 5686245"/>
              <a:gd name="connsiteY3-128" fmla="*/ 995740 h 995740"/>
              <a:gd name="connsiteX0-129" fmla="*/ 13379 w 5686245"/>
              <a:gd name="connsiteY0-130" fmla="*/ 995740 h 995740"/>
              <a:gd name="connsiteX1-131" fmla="*/ 195 w 5686245"/>
              <a:gd name="connsiteY1-132" fmla="*/ 0 h 995740"/>
              <a:gd name="connsiteX2-133" fmla="*/ 5686245 w 5686245"/>
              <a:gd name="connsiteY2-134" fmla="*/ 17592 h 995740"/>
              <a:gd name="connsiteX3-135" fmla="*/ 13379 w 5686245"/>
              <a:gd name="connsiteY3-136" fmla="*/ 995740 h 995740"/>
              <a:gd name="connsiteX0-137" fmla="*/ 13379 w 5654714"/>
              <a:gd name="connsiteY0-138" fmla="*/ 995740 h 995740"/>
              <a:gd name="connsiteX1-139" fmla="*/ 195 w 5654714"/>
              <a:gd name="connsiteY1-140" fmla="*/ 0 h 995740"/>
              <a:gd name="connsiteX2-141" fmla="*/ 5654714 w 5654714"/>
              <a:gd name="connsiteY2-142" fmla="*/ 17592 h 995740"/>
              <a:gd name="connsiteX3-143" fmla="*/ 13379 w 5654714"/>
              <a:gd name="connsiteY3-144" fmla="*/ 995740 h 995740"/>
            </a:gdLst>
            <a:ahLst/>
            <a:cxnLst>
              <a:cxn ang="0">
                <a:pos x="connsiteX0-1" y="connsiteY0-2"/>
              </a:cxn>
              <a:cxn ang="0">
                <a:pos x="connsiteX1-3" y="connsiteY1-4"/>
              </a:cxn>
              <a:cxn ang="0">
                <a:pos x="connsiteX2-5" y="connsiteY2-6"/>
              </a:cxn>
              <a:cxn ang="0">
                <a:pos x="connsiteX3-7" y="connsiteY3-8"/>
              </a:cxn>
            </a:cxnLst>
            <a:rect l="l" t="t" r="r" b="b"/>
            <a:pathLst>
              <a:path w="5654714" h="995740">
                <a:moveTo>
                  <a:pt x="13379" y="995740"/>
                </a:moveTo>
                <a:cubicBezTo>
                  <a:pt x="15610" y="667140"/>
                  <a:pt x="-2036" y="328600"/>
                  <a:pt x="195" y="0"/>
                </a:cubicBezTo>
                <a:lnTo>
                  <a:pt x="5654714" y="17592"/>
                </a:lnTo>
                <a:cubicBezTo>
                  <a:pt x="132433" y="364662"/>
                  <a:pt x="1452390" y="664435"/>
                  <a:pt x="13379" y="99574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 y="1"/>
            <a:ext cx="476267" cy="1022006"/>
          </a:xfrm>
          <a:custGeom>
            <a:avLst/>
            <a:gdLst>
              <a:gd name="connsiteX0" fmla="*/ 0 w 1152128"/>
              <a:gd name="connsiteY0" fmla="*/ 0 h 853040"/>
              <a:gd name="connsiteX1" fmla="*/ 1152128 w 1152128"/>
              <a:gd name="connsiteY1" fmla="*/ 0 h 853040"/>
              <a:gd name="connsiteX2" fmla="*/ 1152128 w 1152128"/>
              <a:gd name="connsiteY2" fmla="*/ 853040 h 853040"/>
              <a:gd name="connsiteX3" fmla="*/ 0 w 1152128"/>
              <a:gd name="connsiteY3" fmla="*/ 853040 h 853040"/>
              <a:gd name="connsiteX4" fmla="*/ 0 w 1152128"/>
              <a:gd name="connsiteY4" fmla="*/ 0 h 853040"/>
              <a:gd name="connsiteX0-1" fmla="*/ 0 w 1152128"/>
              <a:gd name="connsiteY0-2" fmla="*/ 0 h 1012066"/>
              <a:gd name="connsiteX1-3" fmla="*/ 1152128 w 1152128"/>
              <a:gd name="connsiteY1-4" fmla="*/ 0 h 1012066"/>
              <a:gd name="connsiteX2-5" fmla="*/ 1152128 w 1152128"/>
              <a:gd name="connsiteY2-6" fmla="*/ 853040 h 1012066"/>
              <a:gd name="connsiteX3-7" fmla="*/ 19878 w 1152128"/>
              <a:gd name="connsiteY3-8" fmla="*/ 1012066 h 1012066"/>
              <a:gd name="connsiteX4-9" fmla="*/ 0 w 1152128"/>
              <a:gd name="connsiteY4-10" fmla="*/ 0 h 1012066"/>
              <a:gd name="connsiteX0-11" fmla="*/ 0 w 1152128"/>
              <a:gd name="connsiteY0-12" fmla="*/ 0 h 1012066"/>
              <a:gd name="connsiteX1-13" fmla="*/ 396754 w 1152128"/>
              <a:gd name="connsiteY1-14" fmla="*/ 0 h 1012066"/>
              <a:gd name="connsiteX2-15" fmla="*/ 1152128 w 1152128"/>
              <a:gd name="connsiteY2-16" fmla="*/ 853040 h 1012066"/>
              <a:gd name="connsiteX3-17" fmla="*/ 19878 w 1152128"/>
              <a:gd name="connsiteY3-18" fmla="*/ 1012066 h 1012066"/>
              <a:gd name="connsiteX4-19" fmla="*/ 0 w 1152128"/>
              <a:gd name="connsiteY4-20" fmla="*/ 0 h 1012066"/>
              <a:gd name="connsiteX0-21" fmla="*/ 0 w 565719"/>
              <a:gd name="connsiteY0-22" fmla="*/ 0 h 1012066"/>
              <a:gd name="connsiteX1-23" fmla="*/ 396754 w 565719"/>
              <a:gd name="connsiteY1-24" fmla="*/ 0 h 1012066"/>
              <a:gd name="connsiteX2-25" fmla="*/ 565719 w 565719"/>
              <a:gd name="connsiteY2-26" fmla="*/ 833162 h 1012066"/>
              <a:gd name="connsiteX3-27" fmla="*/ 19878 w 565719"/>
              <a:gd name="connsiteY3-28" fmla="*/ 1012066 h 1012066"/>
              <a:gd name="connsiteX4-29" fmla="*/ 0 w 565719"/>
              <a:gd name="connsiteY4-30" fmla="*/ 0 h 1012066"/>
              <a:gd name="connsiteX0-31" fmla="*/ 9939 w 575658"/>
              <a:gd name="connsiteY0-32" fmla="*/ 0 h 962371"/>
              <a:gd name="connsiteX1-33" fmla="*/ 406693 w 575658"/>
              <a:gd name="connsiteY1-34" fmla="*/ 0 h 962371"/>
              <a:gd name="connsiteX2-35" fmla="*/ 575658 w 575658"/>
              <a:gd name="connsiteY2-36" fmla="*/ 833162 h 962371"/>
              <a:gd name="connsiteX3-37" fmla="*/ 0 w 575658"/>
              <a:gd name="connsiteY3-38" fmla="*/ 962371 h 962371"/>
              <a:gd name="connsiteX4-39" fmla="*/ 9939 w 575658"/>
              <a:gd name="connsiteY4-40" fmla="*/ 0 h 962371"/>
              <a:gd name="connsiteX0-41" fmla="*/ 9939 w 486206"/>
              <a:gd name="connsiteY0-42" fmla="*/ 0 h 962371"/>
              <a:gd name="connsiteX1-43" fmla="*/ 406693 w 486206"/>
              <a:gd name="connsiteY1-44" fmla="*/ 0 h 962371"/>
              <a:gd name="connsiteX2-45" fmla="*/ 486206 w 486206"/>
              <a:gd name="connsiteY2-46" fmla="*/ 882857 h 962371"/>
              <a:gd name="connsiteX3-47" fmla="*/ 0 w 486206"/>
              <a:gd name="connsiteY3-48" fmla="*/ 962371 h 962371"/>
              <a:gd name="connsiteX4-49" fmla="*/ 9939 w 486206"/>
              <a:gd name="connsiteY4-50" fmla="*/ 0 h 962371"/>
              <a:gd name="connsiteX0-51" fmla="*/ 0 w 476267"/>
              <a:gd name="connsiteY0-52" fmla="*/ 0 h 1022006"/>
              <a:gd name="connsiteX1-53" fmla="*/ 396754 w 476267"/>
              <a:gd name="connsiteY1-54" fmla="*/ 0 h 1022006"/>
              <a:gd name="connsiteX2-55" fmla="*/ 476267 w 476267"/>
              <a:gd name="connsiteY2-56" fmla="*/ 882857 h 1022006"/>
              <a:gd name="connsiteX3-57" fmla="*/ 9939 w 476267"/>
              <a:gd name="connsiteY3-58" fmla="*/ 1022006 h 1022006"/>
              <a:gd name="connsiteX4-59" fmla="*/ 0 w 476267"/>
              <a:gd name="connsiteY4-60" fmla="*/ 0 h 1022006"/>
              <a:gd name="connsiteX0-61" fmla="*/ 0 w 476267"/>
              <a:gd name="connsiteY0-62" fmla="*/ 0 h 1022006"/>
              <a:gd name="connsiteX1-63" fmla="*/ 356998 w 476267"/>
              <a:gd name="connsiteY1-64" fmla="*/ 0 h 1022006"/>
              <a:gd name="connsiteX2-65" fmla="*/ 476267 w 476267"/>
              <a:gd name="connsiteY2-66" fmla="*/ 882857 h 1022006"/>
              <a:gd name="connsiteX3-67" fmla="*/ 9939 w 476267"/>
              <a:gd name="connsiteY3-68" fmla="*/ 1022006 h 1022006"/>
              <a:gd name="connsiteX4-69" fmla="*/ 0 w 476267"/>
              <a:gd name="connsiteY4-70" fmla="*/ 0 h 10220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76267" h="1022006">
                <a:moveTo>
                  <a:pt x="0" y="0"/>
                </a:moveTo>
                <a:lnTo>
                  <a:pt x="356998" y="0"/>
                </a:lnTo>
                <a:lnTo>
                  <a:pt x="476267" y="882857"/>
                </a:lnTo>
                <a:lnTo>
                  <a:pt x="9939" y="1022006"/>
                </a:lnTo>
                <a:lnTo>
                  <a:pt x="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标题和内容">
    <p:bg>
      <p:bgRef idx="1001">
        <a:schemeClr val="bg2"/>
      </p:bgRef>
    </p:bg>
    <p:spTree>
      <p:nvGrpSpPr>
        <p:cNvPr id="1" name=""/>
        <p:cNvGrpSpPr/>
        <p:nvPr/>
      </p:nvGrpSpPr>
      <p:grpSpPr>
        <a:xfrm>
          <a:off x="0" y="0"/>
          <a:ext cx="0" cy="0"/>
          <a:chOff x="0" y="0"/>
          <a:chExt cx="0" cy="0"/>
        </a:xfrm>
      </p:grpSpPr>
      <p:sp>
        <p:nvSpPr>
          <p:cNvPr id="7" name="矩形 6"/>
          <p:cNvSpPr/>
          <p:nvPr userDrawn="1"/>
        </p:nvSpPr>
        <p:spPr>
          <a:xfrm>
            <a:off x="-6288" y="0"/>
            <a:ext cx="2922104" cy="5143500"/>
          </a:xfrm>
          <a:custGeom>
            <a:avLst/>
            <a:gdLst>
              <a:gd name="connsiteX0" fmla="*/ 0 w 2915816"/>
              <a:gd name="connsiteY0" fmla="*/ 0 h 5143500"/>
              <a:gd name="connsiteX1" fmla="*/ 2915816 w 2915816"/>
              <a:gd name="connsiteY1" fmla="*/ 0 h 5143500"/>
              <a:gd name="connsiteX2" fmla="*/ 2915816 w 2915816"/>
              <a:gd name="connsiteY2" fmla="*/ 5143500 h 5143500"/>
              <a:gd name="connsiteX3" fmla="*/ 0 w 2915816"/>
              <a:gd name="connsiteY3" fmla="*/ 5143500 h 5143500"/>
              <a:gd name="connsiteX4" fmla="*/ 0 w 2915816"/>
              <a:gd name="connsiteY4" fmla="*/ 0 h 5143500"/>
              <a:gd name="connsiteX0-1" fmla="*/ 6288 w 2922104"/>
              <a:gd name="connsiteY0-2" fmla="*/ 0 h 5143500"/>
              <a:gd name="connsiteX1-3" fmla="*/ 2922104 w 2922104"/>
              <a:gd name="connsiteY1-4" fmla="*/ 0 h 5143500"/>
              <a:gd name="connsiteX2-5" fmla="*/ 0 w 2922104"/>
              <a:gd name="connsiteY2-6" fmla="*/ 5143500 h 5143500"/>
              <a:gd name="connsiteX3-7" fmla="*/ 6288 w 2922104"/>
              <a:gd name="connsiteY3-8" fmla="*/ 5143500 h 5143500"/>
              <a:gd name="connsiteX4-9" fmla="*/ 6288 w 2922104"/>
              <a:gd name="connsiteY4-1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22104" h="5143500">
                <a:moveTo>
                  <a:pt x="6288" y="0"/>
                </a:moveTo>
                <a:lnTo>
                  <a:pt x="2922104" y="0"/>
                </a:lnTo>
                <a:lnTo>
                  <a:pt x="0" y="5143500"/>
                </a:lnTo>
                <a:lnTo>
                  <a:pt x="6288" y="5143500"/>
                </a:lnTo>
                <a:lnTo>
                  <a:pt x="6288"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a:off x="414608" y="765316"/>
            <a:ext cx="4379709" cy="4378187"/>
          </a:xfrm>
          <a:custGeom>
            <a:avLst/>
            <a:gdLst>
              <a:gd name="connsiteX0" fmla="*/ 0 w 1368152"/>
              <a:gd name="connsiteY0" fmla="*/ 5143500 h 5143500"/>
              <a:gd name="connsiteX1" fmla="*/ 763593 w 1368152"/>
              <a:gd name="connsiteY1" fmla="*/ 0 h 5143500"/>
              <a:gd name="connsiteX2" fmla="*/ 1368152 w 1368152"/>
              <a:gd name="connsiteY2" fmla="*/ 5143500 h 5143500"/>
              <a:gd name="connsiteX3" fmla="*/ 0 w 1368152"/>
              <a:gd name="connsiteY3" fmla="*/ 5143500 h 5143500"/>
              <a:gd name="connsiteX0-1" fmla="*/ 0 w 1368152"/>
              <a:gd name="connsiteY0-2" fmla="*/ 4378187 h 4378187"/>
              <a:gd name="connsiteX1-3" fmla="*/ 942498 w 1368152"/>
              <a:gd name="connsiteY1-4" fmla="*/ 0 h 4378187"/>
              <a:gd name="connsiteX2-5" fmla="*/ 1368152 w 1368152"/>
              <a:gd name="connsiteY2-6" fmla="*/ 4378187 h 4378187"/>
              <a:gd name="connsiteX3-7" fmla="*/ 0 w 1368152"/>
              <a:gd name="connsiteY3-8" fmla="*/ 4378187 h 4378187"/>
              <a:gd name="connsiteX0-9" fmla="*/ 0 w 2501213"/>
              <a:gd name="connsiteY0-10" fmla="*/ 4378187 h 4378187"/>
              <a:gd name="connsiteX1-11" fmla="*/ 2075559 w 2501213"/>
              <a:gd name="connsiteY1-12" fmla="*/ 0 h 4378187"/>
              <a:gd name="connsiteX2-13" fmla="*/ 2501213 w 2501213"/>
              <a:gd name="connsiteY2-14" fmla="*/ 4378187 h 4378187"/>
              <a:gd name="connsiteX3-15" fmla="*/ 0 w 2501213"/>
              <a:gd name="connsiteY3-16" fmla="*/ 4378187 h 4378187"/>
              <a:gd name="connsiteX0-17" fmla="*/ 0 w 4379709"/>
              <a:gd name="connsiteY0-18" fmla="*/ 4378187 h 4378187"/>
              <a:gd name="connsiteX1-19" fmla="*/ 2075559 w 4379709"/>
              <a:gd name="connsiteY1-20" fmla="*/ 0 h 4378187"/>
              <a:gd name="connsiteX2-21" fmla="*/ 4379709 w 4379709"/>
              <a:gd name="connsiteY2-22" fmla="*/ 4378187 h 4378187"/>
              <a:gd name="connsiteX3-23" fmla="*/ 0 w 4379709"/>
              <a:gd name="connsiteY3-24" fmla="*/ 4378187 h 4378187"/>
              <a:gd name="connsiteX0-25" fmla="*/ 0 w 4379709"/>
              <a:gd name="connsiteY0-26" fmla="*/ 4378187 h 4378187"/>
              <a:gd name="connsiteX1-27" fmla="*/ 2060241 w 4379709"/>
              <a:gd name="connsiteY1-28" fmla="*/ 0 h 4378187"/>
              <a:gd name="connsiteX2-29" fmla="*/ 2075559 w 4379709"/>
              <a:gd name="connsiteY2-30" fmla="*/ 0 h 4378187"/>
              <a:gd name="connsiteX3-31" fmla="*/ 4379709 w 4379709"/>
              <a:gd name="connsiteY3-32" fmla="*/ 4378187 h 4378187"/>
              <a:gd name="connsiteX4" fmla="*/ 0 w 4379709"/>
              <a:gd name="connsiteY4" fmla="*/ 4378187 h 4378187"/>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4379709" h="4378187">
                <a:moveTo>
                  <a:pt x="0" y="4378187"/>
                </a:moveTo>
                <a:cubicBezTo>
                  <a:pt x="686747" y="2928730"/>
                  <a:pt x="1373494" y="1449457"/>
                  <a:pt x="2060241" y="0"/>
                </a:cubicBezTo>
                <a:lnTo>
                  <a:pt x="2075559" y="0"/>
                </a:lnTo>
                <a:lnTo>
                  <a:pt x="4379709" y="4378187"/>
                </a:lnTo>
                <a:lnTo>
                  <a:pt x="0" y="4378187"/>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19880" y="796297"/>
            <a:ext cx="2488029" cy="4367082"/>
          </a:xfrm>
          <a:custGeom>
            <a:avLst/>
            <a:gdLst>
              <a:gd name="connsiteX0" fmla="*/ 0 w 2411760"/>
              <a:gd name="connsiteY0" fmla="*/ 4227934 h 4227934"/>
              <a:gd name="connsiteX1" fmla="*/ 1205880 w 2411760"/>
              <a:gd name="connsiteY1" fmla="*/ 0 h 4227934"/>
              <a:gd name="connsiteX2" fmla="*/ 2411760 w 2411760"/>
              <a:gd name="connsiteY2" fmla="*/ 4227934 h 4227934"/>
              <a:gd name="connsiteX3" fmla="*/ 0 w 2411760"/>
              <a:gd name="connsiteY3" fmla="*/ 4227934 h 4227934"/>
              <a:gd name="connsiteX0-1" fmla="*/ 0 w 2468150"/>
              <a:gd name="connsiteY0-2" fmla="*/ 4347204 h 4347204"/>
              <a:gd name="connsiteX1-3" fmla="*/ 2468150 w 2468150"/>
              <a:gd name="connsiteY1-4" fmla="*/ 0 h 4347204"/>
              <a:gd name="connsiteX2-5" fmla="*/ 2411760 w 2468150"/>
              <a:gd name="connsiteY2-6" fmla="*/ 4347204 h 4347204"/>
              <a:gd name="connsiteX3-7" fmla="*/ 0 w 2468150"/>
              <a:gd name="connsiteY3-8" fmla="*/ 4347204 h 4347204"/>
              <a:gd name="connsiteX0-9" fmla="*/ 0 w 2468150"/>
              <a:gd name="connsiteY0-10" fmla="*/ 4347204 h 4347204"/>
              <a:gd name="connsiteX1-11" fmla="*/ 2468150 w 2468150"/>
              <a:gd name="connsiteY1-12" fmla="*/ 0 h 4347204"/>
              <a:gd name="connsiteX2-13" fmla="*/ 702230 w 2468150"/>
              <a:gd name="connsiteY2-14" fmla="*/ 4347204 h 4347204"/>
              <a:gd name="connsiteX3-15" fmla="*/ 0 w 2468150"/>
              <a:gd name="connsiteY3-16" fmla="*/ 4347204 h 4347204"/>
              <a:gd name="connsiteX0-17" fmla="*/ 0 w 2468150"/>
              <a:gd name="connsiteY0-18" fmla="*/ 4347204 h 4357143"/>
              <a:gd name="connsiteX1-19" fmla="*/ 2468150 w 2468150"/>
              <a:gd name="connsiteY1-20" fmla="*/ 0 h 4357143"/>
              <a:gd name="connsiteX2-21" fmla="*/ 493509 w 2468150"/>
              <a:gd name="connsiteY2-22" fmla="*/ 4357143 h 4357143"/>
              <a:gd name="connsiteX3-23" fmla="*/ 0 w 2468150"/>
              <a:gd name="connsiteY3-24" fmla="*/ 4347204 h 4357143"/>
              <a:gd name="connsiteX0-25" fmla="*/ 0 w 2488029"/>
              <a:gd name="connsiteY0-26" fmla="*/ 4367082 h 4367082"/>
              <a:gd name="connsiteX1-27" fmla="*/ 2488029 w 2488029"/>
              <a:gd name="connsiteY1-28" fmla="*/ 0 h 4367082"/>
              <a:gd name="connsiteX2-29" fmla="*/ 513388 w 2488029"/>
              <a:gd name="connsiteY2-30" fmla="*/ 4357143 h 4367082"/>
              <a:gd name="connsiteX3-31" fmla="*/ 0 w 2488029"/>
              <a:gd name="connsiteY3-32" fmla="*/ 4367082 h 4367082"/>
            </a:gdLst>
            <a:ahLst/>
            <a:cxnLst>
              <a:cxn ang="0">
                <a:pos x="connsiteX0-1" y="connsiteY0-2"/>
              </a:cxn>
              <a:cxn ang="0">
                <a:pos x="connsiteX1-3" y="connsiteY1-4"/>
              </a:cxn>
              <a:cxn ang="0">
                <a:pos x="connsiteX2-5" y="connsiteY2-6"/>
              </a:cxn>
              <a:cxn ang="0">
                <a:pos x="connsiteX3-7" y="connsiteY3-8"/>
              </a:cxn>
            </a:cxnLst>
            <a:rect l="l" t="t" r="r" b="b"/>
            <a:pathLst>
              <a:path w="2488029" h="4367082">
                <a:moveTo>
                  <a:pt x="0" y="4367082"/>
                </a:moveTo>
                <a:lnTo>
                  <a:pt x="2488029" y="0"/>
                </a:lnTo>
                <a:lnTo>
                  <a:pt x="513388" y="4357143"/>
                </a:lnTo>
                <a:lnTo>
                  <a:pt x="0" y="4367082"/>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BF387DC-0810-49FC-821A-32832AF40B82}" type="slidenum">
              <a:rPr lang="en-US" smtClean="0"/>
              <a:t>‹#›</a:t>
            </a:fld>
            <a:endParaRPr lang="en-US" dirty="0"/>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anose="020B0502040204020203"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anose="020B0502040204020203"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endParaRPr lang="zh-CN" altLang="zh-CN"/>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7867594-18F7-4DC1-8222-1274D1A60DFB}"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pPr>
              <a:defRPr/>
            </a:pPr>
            <a:endParaRPr lang="zh-CN" altLang="zh-CN"/>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2E19028-B3C4-47E9-9FA4-991BB3E20170}"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zh-CN"/>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A765133-3F1F-4B63-86AB-D134F8F87F0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290639" y="-1290638"/>
            <a:ext cx="51435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182078"/>
            <a:ext cx="5212080" cy="817070"/>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Content Placeholder 2"/>
          <p:cNvSpPr>
            <a:spLocks noGrp="1"/>
          </p:cNvSpPr>
          <p:nvPr>
            <p:ph idx="1"/>
          </p:nvPr>
        </p:nvSpPr>
        <p:spPr>
          <a:xfrm>
            <a:off x="4749553" y="1964184"/>
            <a:ext cx="3807779" cy="2493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1690039"/>
            <a:ext cx="5794760" cy="467486"/>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715570A6-4B70-4841-9B60-BF2EB5D8463F}"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51435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1"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3786187"/>
            <a:ext cx="3571875" cy="135731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288126"/>
            <a:ext cx="5486400" cy="650583"/>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80" y="1635397"/>
            <a:ext cx="6096545" cy="555498"/>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zh-CN" altLang="zh-CN"/>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E70DC6D-BFEE-4DD4-80A4-50E8F412212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3787975"/>
            <a:ext cx="3574257" cy="1355526"/>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3788469"/>
            <a:ext cx="9146380" cy="135503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274320"/>
            <a:ext cx="7520940" cy="41148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825471"/>
            <a:ext cx="7520940" cy="268488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9140000">
            <a:off x="201168" y="4402836"/>
            <a:ext cx="2176272" cy="150876"/>
          </a:xfrm>
          <a:prstGeom prst="rect">
            <a:avLst/>
          </a:prstGeom>
        </p:spPr>
        <p:txBody>
          <a:bodyPr vert="horz" lIns="91440" tIns="45720" rIns="91440" bIns="45720" rtlCol="0" anchor="ctr"/>
          <a:lstStyle>
            <a:lvl1pPr algn="l">
              <a:defRPr sz="1200">
                <a:solidFill>
                  <a:srgbClr val="FFFFFF"/>
                </a:solidFill>
              </a:defRPr>
            </a:lvl1pPr>
          </a:lstStyle>
          <a:p>
            <a:pPr>
              <a:defRPr/>
            </a:pPr>
            <a:endParaRPr lang="zh-CN" altLang="zh-CN"/>
          </a:p>
        </p:txBody>
      </p:sp>
      <p:sp>
        <p:nvSpPr>
          <p:cNvPr id="5" name="Footer Placeholder 4"/>
          <p:cNvSpPr>
            <a:spLocks noGrp="1"/>
          </p:cNvSpPr>
          <p:nvPr>
            <p:ph type="ftr" sz="quarter" idx="3"/>
          </p:nvPr>
        </p:nvSpPr>
        <p:spPr>
          <a:xfrm>
            <a:off x="3517514" y="4713842"/>
            <a:ext cx="4724400" cy="205740"/>
          </a:xfrm>
          <a:prstGeom prst="rect">
            <a:avLst/>
          </a:prstGeom>
        </p:spPr>
        <p:txBody>
          <a:bodyPr vert="horz" lIns="91440" tIns="45720" rIns="91440" bIns="45720" rtlCol="0" anchor="ctr"/>
          <a:lstStyle>
            <a:lvl1pPr algn="r">
              <a:defRPr sz="1000" cap="all" spc="200"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401038" y="4628117"/>
            <a:ext cx="502920" cy="37719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1A12C27F-9008-4215-8C75-285A9A69FFB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3" grpId="0" bldLvl="0" autoUpdateAnimBg="0"/>
    </p:bld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Layout" Target="../slideLayouts/slideLayout15.xml"/><Relationship Id="rId4" Type="http://schemas.openxmlformats.org/officeDocument/2006/relationships/image" Target="../media/image15.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14.xml"/><Relationship Id="rId4" Type="http://schemas.openxmlformats.org/officeDocument/2006/relationships/image" Target="../media/image18.wmf"/></Relationships>
</file>

<file path=ppt/slides/_rels/slide18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6.wmf"/><Relationship Id="rId1" Type="http://schemas.openxmlformats.org/officeDocument/2006/relationships/slideLayout" Target="../slideLayouts/slideLayout14.xml"/><Relationship Id="rId4" Type="http://schemas.openxmlformats.org/officeDocument/2006/relationships/image" Target="../media/image17.wmf"/></Relationships>
</file>

<file path=ppt/slides/_rels/slide18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wmf"/></Relationships>
</file>

<file path=ppt/slides/_rels/slide21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wmf"/></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5.xml"/><Relationship Id="rId4" Type="http://schemas.openxmlformats.org/officeDocument/2006/relationships/image" Target="../media/image12.e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1043755" y="843630"/>
            <a:ext cx="8064560" cy="4032280"/>
          </a:xfrm>
        </p:spPr>
        <p:txBody>
          <a:bodyPr>
            <a:normAutofit/>
          </a:bodyPr>
          <a:lstStyle/>
          <a:p>
            <a:pPr>
              <a:lnSpc>
                <a:spcPct val="160000"/>
              </a:lnSpc>
              <a:buFont typeface="Wingdings" panose="05000000000000000000" pitchFamily="2" charset="2"/>
              <a:buNone/>
            </a:pPr>
            <a:r>
              <a:rPr lang="en-US" altLang="zh-CN" sz="2800" dirty="0" smtClean="0">
                <a:latin typeface="微软雅黑 Light" pitchFamily="34" charset="-122"/>
                <a:ea typeface="微软雅黑 Light" pitchFamily="34" charset="-122"/>
              </a:rPr>
              <a:t>2</a:t>
            </a:r>
            <a:r>
              <a:rPr lang="zh-CN" altLang="en-US" sz="2800" dirty="0" smtClean="0">
                <a:latin typeface="微软雅黑 Light" pitchFamily="34" charset="-122"/>
                <a:ea typeface="微软雅黑 Light" pitchFamily="34" charset="-122"/>
              </a:rPr>
              <a:t>）</a:t>
            </a:r>
            <a:r>
              <a:rPr lang="en-US" sz="2800" dirty="0" smtClean="0">
                <a:latin typeface="微软雅黑 Light" pitchFamily="34" charset="-122"/>
                <a:ea typeface="微软雅黑 Light" pitchFamily="34" charset="-122"/>
              </a:rPr>
              <a:t> </a:t>
            </a:r>
            <a:r>
              <a:rPr lang="zh-CN" altLang="en-US" sz="2800" dirty="0" smtClean="0">
                <a:latin typeface="微软雅黑 Light" pitchFamily="34" charset="-122"/>
                <a:ea typeface="微软雅黑 Light" pitchFamily="34" charset="-122"/>
              </a:rPr>
              <a:t>高度非过程化</a:t>
            </a:r>
          </a:p>
          <a:p>
            <a:pPr>
              <a:lnSpc>
                <a:spcPct val="160000"/>
              </a:lnSpc>
              <a:buFont typeface="Wingdings" panose="05000000000000000000" pitchFamily="2" charset="2"/>
              <a:buChar char="u"/>
            </a:pPr>
            <a:r>
              <a:rPr lang="zh-CN" altLang="en-US" sz="2400" b="1" dirty="0" smtClean="0">
                <a:latin typeface="幼圆" pitchFamily="49" charset="-122"/>
                <a:ea typeface="幼圆" pitchFamily="49" charset="-122"/>
              </a:rPr>
              <a:t>非关系数据模型的数据操纵语言</a:t>
            </a:r>
            <a:r>
              <a:rPr lang="zh-CN" altLang="en-US" sz="2400" b="1" dirty="0" smtClean="0">
                <a:latin typeface="幼圆" pitchFamily="49" charset="-122"/>
                <a:ea typeface="幼圆" pitchFamily="49" charset="-122"/>
                <a:sym typeface="Tahoma" panose="020B0604030504040204" pitchFamily="34" charset="0"/>
              </a:rPr>
              <a:t>“</a:t>
            </a:r>
            <a:r>
              <a:rPr lang="zh-CN" altLang="en-US" sz="2400" b="1" dirty="0" smtClean="0">
                <a:solidFill>
                  <a:srgbClr val="647DE0"/>
                </a:solidFill>
                <a:latin typeface="幼圆" pitchFamily="49" charset="-122"/>
                <a:ea typeface="幼圆" pitchFamily="49" charset="-122"/>
              </a:rPr>
              <a:t>面向过程</a:t>
            </a:r>
            <a:r>
              <a:rPr lang="zh-CN" altLang="en-US" sz="2400" b="1" dirty="0" smtClean="0">
                <a:latin typeface="幼圆" pitchFamily="49" charset="-122"/>
                <a:ea typeface="幼圆" pitchFamily="49" charset="-122"/>
                <a:sym typeface="Tahoma" panose="020B0604030504040204" pitchFamily="34" charset="0"/>
              </a:rPr>
              <a:t>”</a:t>
            </a:r>
            <a:r>
              <a:rPr lang="zh-CN" altLang="en-US" sz="2400" b="1" dirty="0" smtClean="0">
                <a:latin typeface="幼圆" pitchFamily="49" charset="-122"/>
                <a:ea typeface="幼圆" pitchFamily="49" charset="-122"/>
              </a:rPr>
              <a:t>，必须制定存取路径</a:t>
            </a:r>
          </a:p>
          <a:p>
            <a:pPr>
              <a:lnSpc>
                <a:spcPct val="160000"/>
              </a:lnSpc>
              <a:buFont typeface="Wingdings" panose="05000000000000000000" pitchFamily="2" charset="2"/>
              <a:buChar char="u"/>
            </a:pPr>
            <a:r>
              <a:rPr lang="en-US" altLang="zh-CN" sz="2400" b="1" dirty="0" smtClean="0">
                <a:latin typeface="幼圆" pitchFamily="49" charset="-122"/>
                <a:ea typeface="幼圆" pitchFamily="49" charset="-122"/>
              </a:rPr>
              <a:t>SQL</a:t>
            </a:r>
            <a:r>
              <a:rPr lang="zh-CN" altLang="en-US" sz="2400" b="1" dirty="0" smtClean="0">
                <a:latin typeface="幼圆" pitchFamily="49" charset="-122"/>
                <a:ea typeface="幼圆" pitchFamily="49" charset="-122"/>
              </a:rPr>
              <a:t>只要提出“做什么”，无须了解存取路径。</a:t>
            </a:r>
          </a:p>
          <a:p>
            <a:pPr>
              <a:lnSpc>
                <a:spcPct val="160000"/>
              </a:lnSpc>
              <a:buFont typeface="Wingdings" panose="05000000000000000000" pitchFamily="2" charset="2"/>
              <a:buChar char="u"/>
            </a:pPr>
            <a:r>
              <a:rPr lang="zh-CN" altLang="en-US" sz="2400" b="1" dirty="0" smtClean="0">
                <a:latin typeface="幼圆" pitchFamily="49" charset="-122"/>
                <a:ea typeface="幼圆" pitchFamily="49" charset="-122"/>
              </a:rPr>
              <a:t> 存取路径的</a:t>
            </a:r>
            <a:r>
              <a:rPr lang="zh-CN" altLang="en-US" sz="2800" b="1" dirty="0" smtClean="0">
                <a:latin typeface="幼圆" pitchFamily="49" charset="-122"/>
                <a:ea typeface="幼圆" pitchFamily="49" charset="-122"/>
              </a:rPr>
              <a:t>选择</a:t>
            </a:r>
            <a:r>
              <a:rPr lang="zh-CN" altLang="en-US" sz="2400" b="1" dirty="0" smtClean="0">
                <a:latin typeface="幼圆" pitchFamily="49" charset="-122"/>
                <a:ea typeface="幼圆" pitchFamily="49" charset="-122"/>
              </a:rPr>
              <a:t>以及</a:t>
            </a:r>
            <a:r>
              <a:rPr lang="en-US" altLang="zh-CN" sz="2400" b="1" dirty="0" smtClean="0">
                <a:latin typeface="幼圆" pitchFamily="49" charset="-122"/>
                <a:ea typeface="幼圆" pitchFamily="49" charset="-122"/>
              </a:rPr>
              <a:t>SQL</a:t>
            </a:r>
            <a:r>
              <a:rPr lang="zh-CN" altLang="en-US" sz="2400" b="1" dirty="0" smtClean="0">
                <a:latin typeface="幼圆" pitchFamily="49" charset="-122"/>
                <a:ea typeface="幼圆" pitchFamily="49" charset="-122"/>
              </a:rPr>
              <a:t>的操作过程由系统自动完成。</a:t>
            </a:r>
            <a:endParaRPr lang="zh-CN" altLang="en-US" sz="2400" dirty="0" smtClean="0">
              <a:latin typeface="幼圆" pitchFamily="49" charset="-122"/>
              <a:ea typeface="幼圆" pitchFamily="49" charset="-122"/>
            </a:endParaRPr>
          </a:p>
        </p:txBody>
      </p:sp>
      <p:sp>
        <p:nvSpPr>
          <p:cNvPr id="4"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sz="3200" dirty="0" smtClean="0">
                <a:latin typeface="+mj-ea"/>
                <a:sym typeface="黑体" panose="02010609060101010101" pitchFamily="49" charset="-122"/>
              </a:rPr>
              <a:t>SQL</a:t>
            </a:r>
            <a:r>
              <a:rPr lang="zh-CN" altLang="en-US" sz="3200" dirty="0" smtClean="0">
                <a:latin typeface="+mj-ea"/>
                <a:sym typeface="黑体" panose="02010609060101010101" pitchFamily="49" charset="-122"/>
              </a:rPr>
              <a:t>的特点</a:t>
            </a:r>
            <a:endParaRPr lang="zh-CN" altLang="en-US" dirty="0">
              <a:latin typeface="+mj-ea"/>
            </a:endParaRPr>
          </a:p>
        </p:txBody>
      </p:sp>
      <p:sp>
        <p:nvSpPr>
          <p:cNvPr id="5" name="椭圆 4"/>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a:t>
            </a:r>
            <a:r>
              <a:rPr lang="en-US" altLang="zh-CN" sz="1200" dirty="0"/>
              <a:t>2</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filter="blinds(horizont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1223625" y="0"/>
            <a:ext cx="7020630" cy="842963"/>
          </a:xfrm>
        </p:spPr>
        <p:txBody>
          <a:bodyPr/>
          <a:lstStyle/>
          <a:p>
            <a:pPr algn="ctr" fontAlgn="auto">
              <a:spcAft>
                <a:spcPts val="0"/>
              </a:spcAft>
              <a:defRPr/>
            </a:pPr>
            <a:r>
              <a:rPr lang="zh-CN" altLang="en-US" sz="4000" dirty="0" smtClean="0">
                <a:latin typeface="+mn-ea"/>
                <a:ea typeface="+mn-ea"/>
                <a:sym typeface="Times New Roman" panose="02020603050405020304" pitchFamily="18" charset="0"/>
              </a:rPr>
              <a:t>外</a:t>
            </a:r>
            <a:r>
              <a:rPr lang="zh-CN" altLang="en-US" sz="4000" dirty="0">
                <a:latin typeface="+mn-ea"/>
                <a:ea typeface="+mn-ea"/>
                <a:sym typeface="Times New Roman" panose="02020603050405020304" pitchFamily="18" charset="0"/>
              </a:rPr>
              <a:t>连接</a:t>
            </a:r>
            <a:endParaRPr lang="zh-CN" altLang="en-US" sz="4000" dirty="0">
              <a:latin typeface="+mn-ea"/>
              <a:ea typeface="+mn-ea"/>
            </a:endParaRPr>
          </a:p>
        </p:txBody>
      </p:sp>
      <p:sp>
        <p:nvSpPr>
          <p:cNvPr id="99331" name="Rectangle 3"/>
          <p:cNvSpPr>
            <a:spLocks noGrp="1" noChangeArrowheads="1"/>
          </p:cNvSpPr>
          <p:nvPr>
            <p:ph type="body" idx="4294967295"/>
          </p:nvPr>
        </p:nvSpPr>
        <p:spPr>
          <a:xfrm>
            <a:off x="1116013" y="909999"/>
            <a:ext cx="8027987" cy="4109922"/>
          </a:xfrm>
        </p:spPr>
        <p:txBody>
          <a:bodyPr>
            <a:normAutofit/>
          </a:bodyPr>
          <a:lstStyle/>
          <a:p>
            <a:pPr algn="just">
              <a:lnSpc>
                <a:spcPct val="150000"/>
              </a:lnSpc>
            </a:pPr>
            <a:r>
              <a:rPr lang="zh-CN" altLang="en-US" sz="2400" dirty="0" smtClean="0">
                <a:latin typeface="+mj-ea"/>
                <a:ea typeface="+mj-ea"/>
              </a:rPr>
              <a:t>外连接与普通连接的区别</a:t>
            </a:r>
          </a:p>
          <a:p>
            <a:pPr lvl="1" algn="just">
              <a:lnSpc>
                <a:spcPct val="110000"/>
              </a:lnSpc>
            </a:pPr>
            <a:r>
              <a:rPr lang="zh-CN" altLang="en-US" sz="2600" b="1" dirty="0" smtClean="0">
                <a:latin typeface="幼圆" pitchFamily="49" charset="-122"/>
                <a:ea typeface="幼圆" pitchFamily="49" charset="-122"/>
              </a:rPr>
              <a:t>普通连接操作只输出满足连接条件的元组</a:t>
            </a:r>
          </a:p>
          <a:p>
            <a:pPr lvl="1">
              <a:lnSpc>
                <a:spcPct val="110000"/>
              </a:lnSpc>
            </a:pPr>
            <a:r>
              <a:rPr lang="zh-CN" altLang="en-US" sz="2600" b="1" dirty="0" smtClean="0">
                <a:latin typeface="幼圆" pitchFamily="49" charset="-122"/>
                <a:ea typeface="幼圆" pitchFamily="49" charset="-122"/>
              </a:rPr>
              <a:t>外连接操作以指定表为连接主体，将主体表中不满足连接条件的元组一并输出</a:t>
            </a:r>
          </a:p>
          <a:p>
            <a:pPr algn="just">
              <a:lnSpc>
                <a:spcPct val="160000"/>
              </a:lnSpc>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改写前例</a:t>
            </a:r>
          </a:p>
          <a:p>
            <a:pPr>
              <a:lnSpc>
                <a:spcPct val="160000"/>
              </a:lnSpc>
              <a:buFont typeface="Wingdings" panose="05000000000000000000" pitchFamily="2" charset="2"/>
              <a:buNone/>
            </a:pPr>
            <a:r>
              <a:rPr lang="en-US" altLang="zh-CN" sz="2000" dirty="0" smtClean="0">
                <a:latin typeface="+mj-ea"/>
                <a:ea typeface="+mj-ea"/>
              </a:rPr>
              <a:t>SELECT</a:t>
            </a:r>
            <a:r>
              <a:rPr lang="en-US" altLang="zh-CN" sz="2000" dirty="0" smtClean="0">
                <a:latin typeface="幼圆" pitchFamily="49" charset="-122"/>
                <a:ea typeface="幼圆" pitchFamily="49" charset="-122"/>
              </a:rPr>
              <a:t> </a:t>
            </a:r>
            <a:r>
              <a:rPr lang="en-US" altLang="zh-CN" sz="2000" dirty="0" err="1" smtClean="0">
                <a:latin typeface="幼圆" pitchFamily="49" charset="-122"/>
                <a:ea typeface="幼圆" pitchFamily="49" charset="-122"/>
                <a:cs typeface="Times New Roman" panose="02020603050405020304" pitchFamily="18" charset="0"/>
              </a:rPr>
              <a:t>Student.Sno</a:t>
            </a:r>
            <a:r>
              <a:rPr lang="zh-CN" altLang="en-US" sz="2000" dirty="0" smtClean="0">
                <a:latin typeface="幼圆" pitchFamily="49" charset="-122"/>
                <a:ea typeface="幼圆" pitchFamily="49" charset="-122"/>
                <a:cs typeface="Times New Roman" panose="02020603050405020304" pitchFamily="18" charset="0"/>
              </a:rPr>
              <a:t>，</a:t>
            </a:r>
            <a:r>
              <a:rPr lang="en-US" altLang="zh-CN" sz="2000" dirty="0" err="1" smtClean="0">
                <a:latin typeface="幼圆" pitchFamily="49" charset="-122"/>
                <a:ea typeface="幼圆" pitchFamily="49" charset="-122"/>
                <a:cs typeface="Times New Roman" panose="02020603050405020304" pitchFamily="18" charset="0"/>
              </a:rPr>
              <a:t>Sname</a:t>
            </a:r>
            <a:r>
              <a:rPr lang="zh-CN" altLang="en-US" sz="2000" dirty="0" smtClean="0">
                <a:latin typeface="幼圆" pitchFamily="49" charset="-122"/>
                <a:ea typeface="幼圆" pitchFamily="49" charset="-122"/>
                <a:cs typeface="Times New Roman" panose="02020603050405020304" pitchFamily="18" charset="0"/>
              </a:rPr>
              <a:t>，</a:t>
            </a:r>
            <a:r>
              <a:rPr lang="en-US" altLang="zh-CN" sz="2000" dirty="0" err="1" smtClean="0">
                <a:latin typeface="幼圆" pitchFamily="49" charset="-122"/>
                <a:ea typeface="幼圆" pitchFamily="49" charset="-122"/>
                <a:cs typeface="Times New Roman" panose="02020603050405020304" pitchFamily="18" charset="0"/>
              </a:rPr>
              <a:t>Ssex</a:t>
            </a:r>
            <a:r>
              <a:rPr lang="zh-CN" altLang="en-US" sz="2000" dirty="0" smtClean="0">
                <a:latin typeface="幼圆" pitchFamily="49" charset="-122"/>
                <a:ea typeface="幼圆" pitchFamily="49" charset="-122"/>
                <a:cs typeface="Times New Roman" panose="02020603050405020304" pitchFamily="18" charset="0"/>
              </a:rPr>
              <a:t>，</a:t>
            </a:r>
            <a:r>
              <a:rPr lang="en-US" altLang="zh-CN" sz="2000" dirty="0" smtClean="0">
                <a:latin typeface="幼圆" pitchFamily="49" charset="-122"/>
                <a:ea typeface="幼圆" pitchFamily="49" charset="-122"/>
                <a:cs typeface="Times New Roman" panose="02020603050405020304" pitchFamily="18" charset="0"/>
              </a:rPr>
              <a:t>Sage</a:t>
            </a:r>
            <a:r>
              <a:rPr lang="zh-CN" altLang="en-US" sz="2000" dirty="0" smtClean="0">
                <a:latin typeface="幼圆" pitchFamily="49" charset="-122"/>
                <a:ea typeface="幼圆" pitchFamily="49" charset="-122"/>
                <a:cs typeface="Times New Roman" panose="02020603050405020304" pitchFamily="18" charset="0"/>
              </a:rPr>
              <a:t>，</a:t>
            </a:r>
            <a:r>
              <a:rPr lang="en-US" altLang="zh-CN" sz="2000" dirty="0" err="1" smtClean="0">
                <a:latin typeface="幼圆" pitchFamily="49" charset="-122"/>
                <a:ea typeface="幼圆" pitchFamily="49" charset="-122"/>
                <a:cs typeface="Times New Roman" panose="02020603050405020304" pitchFamily="18" charset="0"/>
              </a:rPr>
              <a:t>Sdept</a:t>
            </a:r>
            <a:r>
              <a:rPr lang="zh-CN" altLang="en-US" sz="2000" dirty="0" smtClean="0">
                <a:latin typeface="幼圆" pitchFamily="49" charset="-122"/>
                <a:ea typeface="幼圆" pitchFamily="49" charset="-122"/>
                <a:cs typeface="Times New Roman" panose="02020603050405020304" pitchFamily="18" charset="0"/>
              </a:rPr>
              <a:t>，</a:t>
            </a:r>
            <a:r>
              <a:rPr lang="en-US" altLang="zh-CN" sz="2000" dirty="0" err="1" smtClean="0">
                <a:latin typeface="幼圆" pitchFamily="49" charset="-122"/>
                <a:ea typeface="幼圆" pitchFamily="49" charset="-122"/>
                <a:cs typeface="Times New Roman" panose="02020603050405020304" pitchFamily="18" charset="0"/>
              </a:rPr>
              <a:t>Cno</a:t>
            </a:r>
            <a:r>
              <a:rPr lang="zh-CN" altLang="en-US" sz="2000" dirty="0" smtClean="0">
                <a:latin typeface="幼圆" pitchFamily="49" charset="-122"/>
                <a:ea typeface="幼圆" pitchFamily="49" charset="-122"/>
                <a:cs typeface="Times New Roman" panose="02020603050405020304" pitchFamily="18" charset="0"/>
              </a:rPr>
              <a:t>，</a:t>
            </a:r>
            <a:r>
              <a:rPr lang="en-US" altLang="zh-CN" sz="2000" dirty="0" smtClean="0">
                <a:latin typeface="幼圆" pitchFamily="49" charset="-122"/>
                <a:ea typeface="幼圆" pitchFamily="49" charset="-122"/>
                <a:cs typeface="Times New Roman" panose="02020603050405020304" pitchFamily="18" charset="0"/>
              </a:rPr>
              <a:t>Grade</a:t>
            </a:r>
          </a:p>
          <a:p>
            <a:pPr>
              <a:lnSpc>
                <a:spcPct val="160000"/>
              </a:lnSpc>
              <a:buFont typeface="Wingdings" panose="05000000000000000000" pitchFamily="2" charset="2"/>
              <a:buNone/>
            </a:pPr>
            <a:r>
              <a:rPr lang="en-US" altLang="zh-CN" sz="2000" dirty="0">
                <a:latin typeface="+mj-ea"/>
                <a:ea typeface="+mj-ea"/>
              </a:rPr>
              <a:t>FROM</a:t>
            </a:r>
            <a:r>
              <a:rPr lang="en-US" altLang="zh-CN" sz="2000" dirty="0" smtClean="0">
                <a:latin typeface="幼圆" pitchFamily="49" charset="-122"/>
                <a:ea typeface="幼圆" pitchFamily="49" charset="-122"/>
              </a:rPr>
              <a:t>  Student  </a:t>
            </a:r>
            <a:r>
              <a:rPr lang="en-US" altLang="zh-CN" sz="2000" dirty="0">
                <a:latin typeface="+mj-ea"/>
                <a:ea typeface="+mj-ea"/>
              </a:rPr>
              <a:t>LEFT OUT JOIN</a:t>
            </a:r>
            <a:r>
              <a:rPr lang="en-US" altLang="zh-CN" sz="2000" dirty="0" smtClean="0">
                <a:latin typeface="幼圆" pitchFamily="49" charset="-122"/>
                <a:ea typeface="幼圆" pitchFamily="49" charset="-122"/>
              </a:rPr>
              <a:t> SC </a:t>
            </a:r>
            <a:r>
              <a:rPr lang="en-US" altLang="zh-CN" sz="2000" dirty="0">
                <a:latin typeface="+mj-ea"/>
                <a:ea typeface="+mj-ea"/>
              </a:rPr>
              <a:t>ON</a:t>
            </a:r>
            <a:r>
              <a:rPr lang="en-US" altLang="zh-CN" sz="2000" dirty="0" smtClean="0">
                <a:latin typeface="幼圆" pitchFamily="49" charset="-122"/>
                <a:ea typeface="幼圆" pitchFamily="49" charset="-122"/>
              </a:rPr>
              <a:t> </a:t>
            </a:r>
            <a:r>
              <a:rPr lang="en-US" altLang="zh-CN" sz="2000" dirty="0" smtClean="0">
                <a:latin typeface="幼圆" pitchFamily="49" charset="-122"/>
                <a:ea typeface="幼圆" pitchFamily="49" charset="-122"/>
                <a:cs typeface="Times New Roman" panose="02020603050405020304" pitchFamily="18" charset="0"/>
              </a:rPr>
              <a:t>(</a:t>
            </a:r>
            <a:r>
              <a:rPr lang="en-US" altLang="zh-CN" sz="2000" dirty="0" err="1" smtClean="0">
                <a:latin typeface="幼圆" pitchFamily="49" charset="-122"/>
                <a:ea typeface="幼圆" pitchFamily="49" charset="-122"/>
                <a:cs typeface="Times New Roman" panose="02020603050405020304" pitchFamily="18" charset="0"/>
              </a:rPr>
              <a:t>Student.Sno</a:t>
            </a:r>
            <a:r>
              <a:rPr lang="en-US" altLang="zh-CN" sz="2000" dirty="0" smtClean="0">
                <a:latin typeface="幼圆" pitchFamily="49" charset="-122"/>
                <a:ea typeface="幼圆" pitchFamily="49" charset="-122"/>
                <a:cs typeface="Times New Roman" panose="02020603050405020304" pitchFamily="18" charset="0"/>
              </a:rPr>
              <a:t>=</a:t>
            </a:r>
            <a:r>
              <a:rPr lang="en-US" altLang="zh-CN" sz="2000" dirty="0" err="1" smtClean="0">
                <a:latin typeface="幼圆" pitchFamily="49" charset="-122"/>
                <a:ea typeface="幼圆" pitchFamily="49" charset="-122"/>
                <a:cs typeface="Times New Roman" panose="02020603050405020304" pitchFamily="18" charset="0"/>
              </a:rPr>
              <a:t>SC.Sno</a:t>
            </a:r>
            <a:r>
              <a:rPr lang="en-US" altLang="zh-CN" sz="2000" dirty="0" smtClean="0">
                <a:latin typeface="幼圆" pitchFamily="49" charset="-122"/>
                <a:ea typeface="幼圆" pitchFamily="49" charset="-122"/>
                <a:cs typeface="Times New Roman" panose="02020603050405020304" pitchFamily="18" charset="0"/>
              </a:rPr>
              <a:t>)</a:t>
            </a:r>
            <a:r>
              <a:rPr lang="zh-CN" altLang="en-US" sz="2000" dirty="0" smtClean="0">
                <a:latin typeface="幼圆" pitchFamily="49" charset="-122"/>
                <a:ea typeface="幼圆" pitchFamily="49" charset="-122"/>
                <a:cs typeface="Times New Roman" panose="02020603050405020304" pitchFamily="18" charset="0"/>
              </a:rPr>
              <a:t>； </a:t>
            </a:r>
            <a:endParaRPr lang="zh-CN" altLang="en-US" dirty="0" smtClean="0">
              <a:latin typeface="幼圆" pitchFamily="49" charset="-122"/>
              <a:ea typeface="幼圆"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wipe(left)">
                                      <p:cBhvr>
                                        <p:cTn id="7" dur="10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1">
                                            <p:txEl>
                                              <p:pRg st="0" end="0"/>
                                            </p:txEl>
                                          </p:spTgt>
                                        </p:tgtEl>
                                        <p:attrNameLst>
                                          <p:attrName>style.visibility</p:attrName>
                                        </p:attrNameLst>
                                      </p:cBhvr>
                                      <p:to>
                                        <p:strVal val="visible"/>
                                      </p:to>
                                    </p:set>
                                    <p:animEffect transition="in" filter="wipe(left)">
                                      <p:cBhvr>
                                        <p:cTn id="12" dur="500"/>
                                        <p:tgtEl>
                                          <p:spTgt spid="99331">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9331">
                                            <p:txEl>
                                              <p:pRg st="1" end="1"/>
                                            </p:txEl>
                                          </p:spTgt>
                                        </p:tgtEl>
                                        <p:attrNameLst>
                                          <p:attrName>style.visibility</p:attrName>
                                        </p:attrNameLst>
                                      </p:cBhvr>
                                      <p:to>
                                        <p:strVal val="visible"/>
                                      </p:to>
                                    </p:set>
                                    <p:animEffect transition="in" filter="wipe(left)">
                                      <p:cBhvr>
                                        <p:cTn id="15" dur="500"/>
                                        <p:tgtEl>
                                          <p:spTgt spid="99331">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9331">
                                            <p:txEl>
                                              <p:pRg st="2" end="2"/>
                                            </p:txEl>
                                          </p:spTgt>
                                        </p:tgtEl>
                                        <p:attrNameLst>
                                          <p:attrName>style.visibility</p:attrName>
                                        </p:attrNameLst>
                                      </p:cBhvr>
                                      <p:to>
                                        <p:strVal val="visible"/>
                                      </p:to>
                                    </p:set>
                                    <p:animEffect transition="in" filter="wipe(left)">
                                      <p:cBhvr>
                                        <p:cTn id="18" dur="500"/>
                                        <p:tgtEl>
                                          <p:spTgt spid="9933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9331">
                                            <p:txEl>
                                              <p:pRg st="3" end="3"/>
                                            </p:txEl>
                                          </p:spTgt>
                                        </p:tgtEl>
                                        <p:attrNameLst>
                                          <p:attrName>style.visibility</p:attrName>
                                        </p:attrNameLst>
                                      </p:cBhvr>
                                      <p:to>
                                        <p:strVal val="visible"/>
                                      </p:to>
                                    </p:set>
                                    <p:animEffect transition="in" filter="wipe(left)">
                                      <p:cBhvr>
                                        <p:cTn id="23" dur="500"/>
                                        <p:tgtEl>
                                          <p:spTgt spid="99331">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9331">
                                            <p:txEl>
                                              <p:pRg st="4" end="4"/>
                                            </p:txEl>
                                          </p:spTgt>
                                        </p:tgtEl>
                                        <p:attrNameLst>
                                          <p:attrName>style.visibility</p:attrName>
                                        </p:attrNameLst>
                                      </p:cBhvr>
                                      <p:to>
                                        <p:strVal val="visible"/>
                                      </p:to>
                                    </p:set>
                                    <p:animEffect transition="in" filter="wipe(left)">
                                      <p:cBhvr>
                                        <p:cTn id="26" dur="500"/>
                                        <p:tgtEl>
                                          <p:spTgt spid="99331">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9331">
                                            <p:txEl>
                                              <p:pRg st="5" end="5"/>
                                            </p:txEl>
                                          </p:spTgt>
                                        </p:tgtEl>
                                        <p:attrNameLst>
                                          <p:attrName>style.visibility</p:attrName>
                                        </p:attrNameLst>
                                      </p:cBhvr>
                                      <p:to>
                                        <p:strVal val="visible"/>
                                      </p:to>
                                    </p:set>
                                    <p:animEffect transition="in" filter="wipe(left)">
                                      <p:cBhvr>
                                        <p:cTn id="29" dur="500"/>
                                        <p:tgtEl>
                                          <p:spTgt spid="99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P spid="99331"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3"/>
          <p:cNvSpPr>
            <a:spLocks noGrp="1" noChangeArrowheads="1"/>
          </p:cNvSpPr>
          <p:nvPr>
            <p:ph sz="half" idx="4294967295"/>
          </p:nvPr>
        </p:nvSpPr>
        <p:spPr>
          <a:xfrm>
            <a:off x="354468" y="2887589"/>
            <a:ext cx="1738313" cy="336550"/>
          </a:xfrm>
        </p:spPr>
        <p:txBody>
          <a:bodyPr>
            <a:normAutofit fontScale="85000" lnSpcReduction="20000"/>
          </a:bodyPr>
          <a:lstStyle/>
          <a:p>
            <a:pPr marL="0" indent="0" algn="just">
              <a:buFont typeface="Wingdings" panose="05000000000000000000" pitchFamily="2" charset="2"/>
              <a:buNone/>
            </a:pPr>
            <a:r>
              <a:rPr lang="zh-CN" sz="2400" dirty="0" smtClean="0"/>
              <a:t>执行结果： </a:t>
            </a:r>
            <a:endParaRPr lang="zh-CN" dirty="0" smtClean="0"/>
          </a:p>
        </p:txBody>
      </p:sp>
      <p:pic>
        <p:nvPicPr>
          <p:cNvPr id="107524" name="Picture 93" descr="图片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862" y="2985315"/>
            <a:ext cx="698500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5" name="Picture 94" descr="图片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1" y="986976"/>
            <a:ext cx="51149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6" name="Picture 95" descr="图片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2400" y="932998"/>
            <a:ext cx="3911600"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7" name="Line 96"/>
          <p:cNvSpPr>
            <a:spLocks noChangeShapeType="1"/>
          </p:cNvSpPr>
          <p:nvPr/>
        </p:nvSpPr>
        <p:spPr bwMode="auto">
          <a:xfrm>
            <a:off x="2267662" y="3201212"/>
            <a:ext cx="662463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2"/>
          <p:cNvSpPr txBox="1">
            <a:spLocks noChangeArrowheads="1"/>
          </p:cNvSpPr>
          <p:nvPr/>
        </p:nvSpPr>
        <p:spPr>
          <a:xfrm>
            <a:off x="1223625" y="0"/>
            <a:ext cx="702063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4000" b="0" dirty="0" smtClean="0">
                <a:latin typeface="+mn-ea"/>
                <a:ea typeface="+mn-ea"/>
                <a:sym typeface="Times New Roman" panose="02020603050405020304" pitchFamily="18" charset="0"/>
              </a:rPr>
              <a:t>外连接</a:t>
            </a:r>
            <a:endParaRPr lang="zh-CN" altLang="en-US" sz="40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3"/>
          <p:cNvSpPr>
            <a:spLocks noGrp="1" noChangeArrowheads="1"/>
          </p:cNvSpPr>
          <p:nvPr>
            <p:ph type="body" idx="4294967295"/>
          </p:nvPr>
        </p:nvSpPr>
        <p:spPr>
          <a:xfrm>
            <a:off x="1115761" y="915635"/>
            <a:ext cx="8028239" cy="3888269"/>
          </a:xfrm>
        </p:spPr>
        <p:txBody>
          <a:bodyPr>
            <a:normAutofit/>
          </a:bodyPr>
          <a:lstStyle/>
          <a:p>
            <a:pPr algn="just">
              <a:lnSpc>
                <a:spcPct val="140000"/>
              </a:lnSpc>
            </a:pPr>
            <a:r>
              <a:rPr lang="en-US" altLang="zh-CN" sz="2800" dirty="0" smtClean="0">
                <a:latin typeface="+mj-ea"/>
                <a:ea typeface="+mj-ea"/>
              </a:rPr>
              <a:t> </a:t>
            </a:r>
            <a:r>
              <a:rPr lang="zh-CN" altLang="en-US" sz="2800" dirty="0" smtClean="0">
                <a:latin typeface="+mj-ea"/>
                <a:ea typeface="+mj-ea"/>
              </a:rPr>
              <a:t>左外连接</a:t>
            </a:r>
          </a:p>
          <a:p>
            <a:pPr marL="457200" indent="-457200" algn="just">
              <a:lnSpc>
                <a:spcPct val="140000"/>
              </a:lnSpc>
              <a:buFont typeface="Wingdings" panose="05000000000000000000" pitchFamily="2" charset="2"/>
              <a:buChar char="Ø"/>
            </a:pPr>
            <a:r>
              <a:rPr lang="zh-CN" altLang="en-US" sz="2800" dirty="0" smtClean="0">
                <a:latin typeface="幼圆" pitchFamily="49" charset="-122"/>
                <a:ea typeface="幼圆" pitchFamily="49" charset="-122"/>
              </a:rPr>
              <a:t>列出左边关系（如本例</a:t>
            </a:r>
            <a:r>
              <a:rPr lang="en-US" altLang="zh-CN" sz="2800" dirty="0" smtClean="0">
                <a:latin typeface="幼圆" pitchFamily="49" charset="-122"/>
                <a:ea typeface="幼圆" pitchFamily="49" charset="-122"/>
              </a:rPr>
              <a:t>Student</a:t>
            </a:r>
            <a:r>
              <a:rPr lang="zh-CN" altLang="en-US" sz="2800" dirty="0" smtClean="0">
                <a:latin typeface="幼圆" pitchFamily="49" charset="-122"/>
                <a:ea typeface="幼圆" pitchFamily="49" charset="-122"/>
              </a:rPr>
              <a:t>）中所有的元组 </a:t>
            </a:r>
          </a:p>
          <a:p>
            <a:pPr algn="just">
              <a:lnSpc>
                <a:spcPct val="140000"/>
              </a:lnSpc>
            </a:pPr>
            <a:r>
              <a:rPr lang="zh-CN" altLang="en-US" sz="2800" dirty="0">
                <a:latin typeface="+mj-ea"/>
                <a:ea typeface="+mj-ea"/>
              </a:rPr>
              <a:t> 右外连接</a:t>
            </a:r>
          </a:p>
          <a:p>
            <a:pPr marL="457200" indent="-457200" algn="just">
              <a:lnSpc>
                <a:spcPct val="140000"/>
              </a:lnSpc>
              <a:buFont typeface="Wingdings" panose="05000000000000000000" pitchFamily="2" charset="2"/>
              <a:buChar char="Ø"/>
            </a:pPr>
            <a:r>
              <a:rPr lang="zh-CN" altLang="en-US" sz="2800" dirty="0">
                <a:latin typeface="幼圆" pitchFamily="49" charset="-122"/>
                <a:ea typeface="幼圆" pitchFamily="49" charset="-122"/>
              </a:rPr>
              <a:t>列出右边关系中所有的</a:t>
            </a:r>
            <a:r>
              <a:rPr lang="zh-CN" altLang="en-US" sz="2800" dirty="0" smtClean="0">
                <a:latin typeface="幼圆" pitchFamily="49" charset="-122"/>
                <a:ea typeface="幼圆" pitchFamily="49" charset="-122"/>
              </a:rPr>
              <a:t>元组</a:t>
            </a:r>
            <a:endParaRPr lang="zh-CN" altLang="en-US" sz="2800" dirty="0">
              <a:latin typeface="幼圆" pitchFamily="49" charset="-122"/>
              <a:ea typeface="幼圆" pitchFamily="49" charset="-122"/>
            </a:endParaRPr>
          </a:p>
        </p:txBody>
      </p:sp>
      <p:sp>
        <p:nvSpPr>
          <p:cNvPr id="4" name="Rectangle 2"/>
          <p:cNvSpPr txBox="1">
            <a:spLocks noChangeArrowheads="1"/>
          </p:cNvSpPr>
          <p:nvPr/>
        </p:nvSpPr>
        <p:spPr>
          <a:xfrm>
            <a:off x="1224085" y="0"/>
            <a:ext cx="702017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algn="ctr" fontAlgn="auto">
              <a:spcAft>
                <a:spcPts val="0"/>
              </a:spcAft>
              <a:defRPr/>
            </a:pPr>
            <a:r>
              <a:rPr lang="zh-CN" altLang="en-US" sz="4000" b="0" dirty="0" smtClean="0">
                <a:latin typeface="+mn-ea"/>
                <a:ea typeface="+mn-ea"/>
                <a:sym typeface="Times New Roman" panose="02020603050405020304" pitchFamily="18" charset="0"/>
              </a:rPr>
              <a:t>外连接</a:t>
            </a:r>
            <a:endParaRPr lang="zh-CN" altLang="en-US" sz="40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fade">
                                      <p:cBhvr>
                                        <p:cTn id="7" dur="500"/>
                                        <p:tgtEl>
                                          <p:spTgt spid="1013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379">
                                            <p:txEl>
                                              <p:pRg st="1" end="1"/>
                                            </p:txEl>
                                          </p:spTgt>
                                        </p:tgtEl>
                                        <p:attrNameLst>
                                          <p:attrName>style.visibility</p:attrName>
                                        </p:attrNameLst>
                                      </p:cBhvr>
                                      <p:to>
                                        <p:strVal val="visible"/>
                                      </p:to>
                                    </p:set>
                                    <p:animEffect transition="in" filter="fade">
                                      <p:cBhvr>
                                        <p:cTn id="10" dur="500"/>
                                        <p:tgtEl>
                                          <p:spTgt spid="1013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animEffect transition="in" filter="fade">
                                      <p:cBhvr>
                                        <p:cTn id="15" dur="500"/>
                                        <p:tgtEl>
                                          <p:spTgt spid="10137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1379">
                                            <p:txEl>
                                              <p:pRg st="3" end="3"/>
                                            </p:txEl>
                                          </p:spTgt>
                                        </p:tgtEl>
                                        <p:attrNameLst>
                                          <p:attrName>style.visibility</p:attrName>
                                        </p:attrNameLst>
                                      </p:cBhvr>
                                      <p:to>
                                        <p:strVal val="visible"/>
                                      </p:to>
                                    </p:set>
                                    <p:animEffect transition="in" filter="fade">
                                      <p:cBhvr>
                                        <p:cTn id="18" dur="500"/>
                                        <p:tgtEl>
                                          <p:spTgt spid="101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1187765" y="0"/>
            <a:ext cx="7056490" cy="827060"/>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复合</a:t>
            </a:r>
            <a:r>
              <a:rPr lang="zh-CN" altLang="en-US" sz="3600" dirty="0">
                <a:latin typeface="+mn-ea"/>
                <a:ea typeface="+mn-ea"/>
                <a:sym typeface="Times New Roman" panose="02020603050405020304" pitchFamily="18" charset="0"/>
              </a:rPr>
              <a:t>条件连接</a:t>
            </a:r>
            <a:endParaRPr lang="zh-CN" altLang="en-US" sz="3200" dirty="0">
              <a:latin typeface="+mn-ea"/>
              <a:ea typeface="+mn-ea"/>
            </a:endParaRPr>
          </a:p>
        </p:txBody>
      </p:sp>
      <p:sp>
        <p:nvSpPr>
          <p:cNvPr id="103427" name="Rectangle 3"/>
          <p:cNvSpPr>
            <a:spLocks noGrp="1" noChangeArrowheads="1"/>
          </p:cNvSpPr>
          <p:nvPr>
            <p:ph type="body" idx="4294967295"/>
          </p:nvPr>
        </p:nvSpPr>
        <p:spPr>
          <a:xfrm>
            <a:off x="1043755" y="843630"/>
            <a:ext cx="8136565" cy="4032280"/>
          </a:xfrm>
        </p:spPr>
        <p:txBody>
          <a:bodyPr>
            <a:normAutofit fontScale="92500"/>
          </a:bodyPr>
          <a:lstStyle/>
          <a:p>
            <a:pPr algn="just">
              <a:lnSpc>
                <a:spcPct val="90000"/>
              </a:lnSpc>
              <a:buFont typeface="Wingdings" panose="05000000000000000000" pitchFamily="2" charset="2"/>
              <a:buNone/>
            </a:pPr>
            <a:r>
              <a:rPr lang="zh-CN" altLang="en-US" sz="2800" dirty="0" smtClean="0">
                <a:latin typeface="幼圆" pitchFamily="49" charset="-122"/>
                <a:ea typeface="幼圆" pitchFamily="49" charset="-122"/>
              </a:rPr>
              <a:t>复合条件连接：</a:t>
            </a:r>
            <a:r>
              <a:rPr lang="en-US" altLang="zh-CN" sz="2800" dirty="0" smtClean="0">
                <a:latin typeface="幼圆" pitchFamily="49" charset="-122"/>
                <a:ea typeface="幼圆" pitchFamily="49" charset="-122"/>
              </a:rPr>
              <a:t>WHERE</a:t>
            </a:r>
            <a:r>
              <a:rPr lang="zh-CN" altLang="en-US" sz="2800" dirty="0" smtClean="0">
                <a:latin typeface="幼圆" pitchFamily="49" charset="-122"/>
                <a:ea typeface="幼圆" pitchFamily="49" charset="-122"/>
              </a:rPr>
              <a:t>子句中含多个连接条件</a:t>
            </a:r>
          </a:p>
          <a:p>
            <a:pPr algn="just">
              <a:lnSpc>
                <a:spcPct val="30000"/>
              </a:lnSpc>
              <a:buFont typeface="Wingdings" panose="05000000000000000000" pitchFamily="2" charset="2"/>
              <a:buNone/>
            </a:pPr>
            <a:endParaRPr lang="zh-CN" altLang="en-US"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3000" dirty="0" smtClean="0">
                <a:latin typeface="幼圆" pitchFamily="49" charset="-122"/>
                <a:ea typeface="幼圆" pitchFamily="49" charset="-122"/>
              </a:rPr>
              <a:t>【</a:t>
            </a:r>
            <a:r>
              <a:rPr lang="zh-CN" altLang="en-US" sz="3000" dirty="0" smtClean="0">
                <a:latin typeface="幼圆" pitchFamily="49" charset="-122"/>
                <a:ea typeface="幼圆" pitchFamily="49" charset="-122"/>
              </a:rPr>
              <a:t>例</a:t>
            </a:r>
            <a:r>
              <a:rPr lang="en-US" altLang="zh-CN" sz="3000" dirty="0" smtClean="0">
                <a:latin typeface="幼圆" pitchFamily="49" charset="-122"/>
                <a:ea typeface="幼圆" pitchFamily="49" charset="-122"/>
              </a:rPr>
              <a:t>】</a:t>
            </a:r>
            <a:r>
              <a:rPr lang="zh-CN" altLang="en-US" sz="3000" dirty="0" smtClean="0">
                <a:latin typeface="幼圆" pitchFamily="49" charset="-122"/>
                <a:ea typeface="幼圆" pitchFamily="49" charset="-122"/>
              </a:rPr>
              <a:t>查询选修</a:t>
            </a:r>
            <a:r>
              <a:rPr lang="en-US" altLang="zh-CN" sz="3000" dirty="0" smtClean="0">
                <a:latin typeface="幼圆" pitchFamily="49" charset="-122"/>
                <a:ea typeface="幼圆" pitchFamily="49" charset="-122"/>
              </a:rPr>
              <a:t>2</a:t>
            </a:r>
            <a:r>
              <a:rPr lang="zh-CN" altLang="en-US" sz="3000" dirty="0" smtClean="0">
                <a:latin typeface="幼圆" pitchFamily="49" charset="-122"/>
                <a:ea typeface="幼圆" pitchFamily="49" charset="-122"/>
              </a:rPr>
              <a:t>号课程且成绩</a:t>
            </a:r>
            <a:r>
              <a:rPr lang="en-US" altLang="zh-CN" sz="3000" dirty="0" smtClean="0">
                <a:latin typeface="幼圆" pitchFamily="49" charset="-122"/>
                <a:ea typeface="幼圆" pitchFamily="49" charset="-122"/>
              </a:rPr>
              <a:t>90</a:t>
            </a:r>
            <a:r>
              <a:rPr lang="zh-CN" altLang="en-US" sz="3000" dirty="0" smtClean="0">
                <a:latin typeface="幼圆" pitchFamily="49" charset="-122"/>
                <a:ea typeface="幼圆" pitchFamily="49" charset="-122"/>
              </a:rPr>
              <a:t>分以上所有学生</a:t>
            </a:r>
            <a:endParaRPr lang="zh-CN" altLang="en-US" sz="2400"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400" dirty="0" smtClean="0">
                <a:latin typeface="幼圆" pitchFamily="49" charset="-122"/>
                <a:ea typeface="幼圆" pitchFamily="49" charset="-122"/>
              </a:rPr>
              <a:t>	</a:t>
            </a:r>
            <a:r>
              <a:rPr lang="en-US" altLang="zh-CN" sz="2400" dirty="0" smtClean="0">
                <a:latin typeface="+mj-ea"/>
                <a:ea typeface="+mj-ea"/>
              </a:rPr>
              <a:t>SELECT</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Student.Sno</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Sname</a:t>
            </a:r>
            <a:endParaRPr lang="en-US" altLang="zh-CN" sz="2400"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400" dirty="0" smtClean="0">
                <a:latin typeface="幼圆" pitchFamily="49" charset="-122"/>
                <a:ea typeface="幼圆" pitchFamily="49" charset="-122"/>
              </a:rPr>
              <a:t>	</a:t>
            </a:r>
            <a:r>
              <a:rPr lang="en-US" altLang="zh-CN" sz="2400" dirty="0">
                <a:latin typeface="+mj-ea"/>
                <a:ea typeface="+mj-ea"/>
              </a:rPr>
              <a:t>FROM</a:t>
            </a:r>
            <a:r>
              <a:rPr lang="en-US" altLang="zh-CN" sz="2400" dirty="0" smtClean="0">
                <a:latin typeface="幼圆" pitchFamily="49" charset="-122"/>
                <a:ea typeface="幼圆" pitchFamily="49" charset="-122"/>
              </a:rPr>
              <a:t> Student, SC</a:t>
            </a:r>
          </a:p>
          <a:p>
            <a:pPr>
              <a:lnSpc>
                <a:spcPct val="150000"/>
              </a:lnSpc>
              <a:buFont typeface="Wingdings" panose="05000000000000000000" pitchFamily="2" charset="2"/>
              <a:buNone/>
            </a:pPr>
            <a:r>
              <a:rPr lang="en-US" altLang="zh-CN" sz="2400" dirty="0" smtClean="0">
                <a:latin typeface="幼圆" pitchFamily="49" charset="-122"/>
                <a:ea typeface="幼圆" pitchFamily="49" charset="-122"/>
              </a:rPr>
              <a:t>	</a:t>
            </a:r>
            <a:r>
              <a:rPr lang="en-US" altLang="zh-CN" sz="2400" dirty="0">
                <a:latin typeface="+mj-ea"/>
                <a:ea typeface="+mj-ea"/>
              </a:rPr>
              <a:t>WHERE</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Student.Sno</a:t>
            </a:r>
            <a:r>
              <a:rPr lang="en-US" altLang="zh-CN" sz="2400" dirty="0" smtClean="0">
                <a:latin typeface="幼圆" pitchFamily="49" charset="-122"/>
                <a:ea typeface="幼圆" pitchFamily="49" charset="-122"/>
              </a:rPr>
              <a:t> = </a:t>
            </a:r>
            <a:r>
              <a:rPr lang="en-US" altLang="zh-CN" sz="2400" dirty="0" err="1" smtClean="0">
                <a:latin typeface="幼圆" pitchFamily="49" charset="-122"/>
                <a:ea typeface="幼圆" pitchFamily="49" charset="-122"/>
              </a:rPr>
              <a:t>SC.Sno</a:t>
            </a:r>
            <a:r>
              <a:rPr lang="en-US" altLang="zh-CN" sz="2400" dirty="0" smtClean="0">
                <a:latin typeface="幼圆" pitchFamily="49" charset="-122"/>
                <a:ea typeface="幼圆" pitchFamily="49" charset="-122"/>
              </a:rPr>
              <a:t> </a:t>
            </a:r>
            <a:r>
              <a:rPr lang="en-US" altLang="zh-CN" sz="2400" dirty="0">
                <a:latin typeface="+mj-ea"/>
                <a:ea typeface="+mj-ea"/>
              </a:rPr>
              <a:t>AND</a:t>
            </a:r>
            <a:r>
              <a:rPr lang="en-US" altLang="zh-CN" sz="2400" dirty="0" smtClean="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连接谓词*</a:t>
            </a:r>
            <a:r>
              <a:rPr lang="en-US" altLang="zh-CN" sz="2200" dirty="0" smtClean="0">
                <a:latin typeface="幼圆" pitchFamily="49" charset="-122"/>
                <a:ea typeface="幼圆" pitchFamily="49" charset="-122"/>
              </a:rPr>
              <a:t>/</a:t>
            </a:r>
            <a:endParaRPr lang="en-US" altLang="zh-CN" sz="2400"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400" dirty="0" smtClean="0">
                <a:latin typeface="幼圆" pitchFamily="49" charset="-122"/>
                <a:ea typeface="幼圆" pitchFamily="49" charset="-122"/>
                <a:cs typeface="Times New Roman" panose="02020603050405020304" pitchFamily="18" charset="0"/>
              </a:rPr>
              <a:t>	</a:t>
            </a:r>
            <a:r>
              <a:rPr lang="en-US" altLang="zh-CN" sz="2400" dirty="0" err="1" smtClean="0">
                <a:latin typeface="幼圆" pitchFamily="49" charset="-122"/>
                <a:ea typeface="幼圆" pitchFamily="49" charset="-122"/>
                <a:cs typeface="Times New Roman" panose="02020603050405020304" pitchFamily="18" charset="0"/>
              </a:rPr>
              <a:t>SC.Cno</a:t>
            </a:r>
            <a:r>
              <a:rPr lang="en-US" altLang="zh-CN" sz="2400" dirty="0" smtClean="0">
                <a:latin typeface="幼圆" pitchFamily="49" charset="-122"/>
                <a:ea typeface="幼圆" pitchFamily="49" charset="-122"/>
                <a:cs typeface="Times New Roman" panose="02020603050405020304" pitchFamily="18" charset="0"/>
              </a:rPr>
              <a:t>= </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cs typeface="Times New Roman" panose="02020603050405020304" pitchFamily="18" charset="0"/>
              </a:rPr>
              <a:t>2</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cs typeface="Times New Roman" panose="02020603050405020304" pitchFamily="18" charset="0"/>
              </a:rPr>
              <a:t> </a:t>
            </a:r>
            <a:r>
              <a:rPr lang="en-US" altLang="zh-CN" sz="2400" dirty="0">
                <a:latin typeface="+mj-ea"/>
                <a:ea typeface="+mj-ea"/>
              </a:rPr>
              <a:t>AND</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SC.Grade</a:t>
            </a:r>
            <a:r>
              <a:rPr lang="en-US" altLang="zh-CN" sz="2400" dirty="0" smtClean="0">
                <a:latin typeface="幼圆" pitchFamily="49" charset="-122"/>
                <a:ea typeface="幼圆" pitchFamily="49" charset="-122"/>
              </a:rPr>
              <a:t> &gt; 90</a:t>
            </a:r>
            <a:r>
              <a:rPr lang="zh-CN" altLang="en-US" sz="2400" dirty="0" smtClean="0">
                <a:latin typeface="幼圆" pitchFamily="49" charset="-122"/>
                <a:ea typeface="幼圆" pitchFamily="49" charset="-122"/>
              </a:rPr>
              <a:t>；</a:t>
            </a: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其他限定条件 *</a:t>
            </a:r>
            <a:r>
              <a:rPr lang="en-US" altLang="zh-CN" sz="2200" dirty="0" smtClean="0">
                <a:latin typeface="幼圆" pitchFamily="49" charset="-122"/>
                <a:ea typeface="幼圆" pitchFamily="49" charset="-122"/>
              </a:rPr>
              <a:t>/</a:t>
            </a:r>
            <a:endParaRPr lang="zh-CN" altLang="en-US" sz="15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fade">
                                      <p:cBhvr>
                                        <p:cTn id="7" dur="500"/>
                                        <p:tgtEl>
                                          <p:spTgt spid="1034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427">
                                            <p:txEl>
                                              <p:pRg st="2" end="2"/>
                                            </p:txEl>
                                          </p:spTgt>
                                        </p:tgtEl>
                                        <p:attrNameLst>
                                          <p:attrName>style.visibility</p:attrName>
                                        </p:attrNameLst>
                                      </p:cBhvr>
                                      <p:to>
                                        <p:strVal val="visible"/>
                                      </p:to>
                                    </p:set>
                                    <p:animEffect transition="in" filter="fade">
                                      <p:cBhvr>
                                        <p:cTn id="10" dur="500"/>
                                        <p:tgtEl>
                                          <p:spTgt spid="10342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3427">
                                            <p:txEl>
                                              <p:pRg st="3" end="3"/>
                                            </p:txEl>
                                          </p:spTgt>
                                        </p:tgtEl>
                                        <p:attrNameLst>
                                          <p:attrName>style.visibility</p:attrName>
                                        </p:attrNameLst>
                                      </p:cBhvr>
                                      <p:to>
                                        <p:strVal val="visible"/>
                                      </p:to>
                                    </p:set>
                                    <p:animEffect transition="in" filter="fade">
                                      <p:cBhvr>
                                        <p:cTn id="13" dur="500"/>
                                        <p:tgtEl>
                                          <p:spTgt spid="103427">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3427">
                                            <p:txEl>
                                              <p:pRg st="4" end="4"/>
                                            </p:txEl>
                                          </p:spTgt>
                                        </p:tgtEl>
                                        <p:attrNameLst>
                                          <p:attrName>style.visibility</p:attrName>
                                        </p:attrNameLst>
                                      </p:cBhvr>
                                      <p:to>
                                        <p:strVal val="visible"/>
                                      </p:to>
                                    </p:set>
                                    <p:animEffect transition="in" filter="fade">
                                      <p:cBhvr>
                                        <p:cTn id="16" dur="500"/>
                                        <p:tgtEl>
                                          <p:spTgt spid="103427">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animEffect transition="in" filter="fade">
                                      <p:cBhvr>
                                        <p:cTn id="19" dur="500"/>
                                        <p:tgtEl>
                                          <p:spTgt spid="103427">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3427">
                                            <p:txEl>
                                              <p:pRg st="6" end="6"/>
                                            </p:txEl>
                                          </p:spTgt>
                                        </p:tgtEl>
                                        <p:attrNameLst>
                                          <p:attrName>style.visibility</p:attrName>
                                        </p:attrNameLst>
                                      </p:cBhvr>
                                      <p:to>
                                        <p:strVal val="visible"/>
                                      </p:to>
                                    </p:set>
                                    <p:animEffect transition="in" filter="fade">
                                      <p:cBhvr>
                                        <p:cTn id="22" dur="500"/>
                                        <p:tgtEl>
                                          <p:spTgt spid="1034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3"/>
          <p:cNvSpPr>
            <a:spLocks noGrp="1" noChangeArrowheads="1"/>
          </p:cNvSpPr>
          <p:nvPr>
            <p:ph type="body" idx="4294967295"/>
          </p:nvPr>
        </p:nvSpPr>
        <p:spPr>
          <a:xfrm>
            <a:off x="1043755" y="1060450"/>
            <a:ext cx="7920551" cy="3599445"/>
          </a:xfrm>
        </p:spPr>
        <p:txBody>
          <a:bodyPr/>
          <a:lstStyle/>
          <a:p>
            <a:pPr algn="just">
              <a:lnSpc>
                <a:spcPct val="150000"/>
              </a:lnSpc>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查询每个学生的学号、姓名、选修的课程名及成绩</a:t>
            </a:r>
          </a:p>
          <a:p>
            <a:pPr lvl="1" algn="just">
              <a:lnSpc>
                <a:spcPct val="15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b="1" dirty="0" smtClean="0">
                <a:latin typeface="+mj-ea"/>
                <a:ea typeface="+mj-ea"/>
              </a:rPr>
              <a:t>SELECT</a:t>
            </a:r>
            <a:r>
              <a:rPr lang="zh-CN" altLang="en-US"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cs typeface="Times New Roman" panose="02020603050405020304" pitchFamily="18" charset="0"/>
              </a:rPr>
              <a:t>Student.Sno</a:t>
            </a:r>
            <a:r>
              <a:rPr lang="zh-CN" altLang="en-US" sz="2200" dirty="0" smtClean="0">
                <a:latin typeface="幼圆" pitchFamily="49" charset="-122"/>
                <a:ea typeface="幼圆" pitchFamily="49" charset="-122"/>
                <a:cs typeface="Times New Roman" panose="02020603050405020304" pitchFamily="18" charset="0"/>
              </a:rPr>
              <a:t>，</a:t>
            </a:r>
            <a:r>
              <a:rPr lang="en-US" altLang="zh-CN" sz="2200" dirty="0" err="1" smtClean="0">
                <a:latin typeface="幼圆" pitchFamily="49" charset="-122"/>
                <a:ea typeface="幼圆" pitchFamily="49" charset="-122"/>
                <a:cs typeface="Times New Roman" panose="02020603050405020304" pitchFamily="18" charset="0"/>
              </a:rPr>
              <a:t>Sname</a:t>
            </a:r>
            <a:r>
              <a:rPr lang="zh-CN" altLang="en-US" sz="2200" dirty="0" smtClean="0">
                <a:latin typeface="幼圆" pitchFamily="49" charset="-122"/>
                <a:ea typeface="幼圆" pitchFamily="49" charset="-122"/>
                <a:cs typeface="Times New Roman" panose="02020603050405020304" pitchFamily="18" charset="0"/>
              </a:rPr>
              <a:t>，</a:t>
            </a:r>
            <a:r>
              <a:rPr lang="en-US" altLang="zh-CN" sz="2200" dirty="0" err="1" smtClean="0">
                <a:latin typeface="幼圆" pitchFamily="49" charset="-122"/>
                <a:ea typeface="幼圆" pitchFamily="49" charset="-122"/>
                <a:cs typeface="Times New Roman" panose="02020603050405020304" pitchFamily="18" charset="0"/>
              </a:rPr>
              <a:t>Cname</a:t>
            </a:r>
            <a:r>
              <a:rPr lang="zh-CN" altLang="en-US" sz="2200" dirty="0" smtClean="0">
                <a:latin typeface="幼圆" pitchFamily="49" charset="-122"/>
                <a:ea typeface="幼圆" pitchFamily="49" charset="-122"/>
                <a:cs typeface="Times New Roman" panose="02020603050405020304" pitchFamily="18" charset="0"/>
              </a:rPr>
              <a:t>，</a:t>
            </a:r>
            <a:r>
              <a:rPr lang="en-US" altLang="zh-CN" sz="2200" dirty="0" smtClean="0">
                <a:latin typeface="幼圆" pitchFamily="49" charset="-122"/>
                <a:ea typeface="幼圆" pitchFamily="49" charset="-122"/>
                <a:cs typeface="Times New Roman" panose="02020603050405020304" pitchFamily="18" charset="0"/>
              </a:rPr>
              <a:t>Grade</a:t>
            </a:r>
          </a:p>
          <a:p>
            <a:pPr lvl="1" algn="just">
              <a:lnSpc>
                <a:spcPct val="15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b="1" dirty="0">
                <a:latin typeface="+mj-ea"/>
                <a:ea typeface="+mj-ea"/>
              </a:rPr>
              <a:t>FROM</a:t>
            </a:r>
            <a:r>
              <a:rPr lang="en-US" altLang="zh-CN" sz="2200" dirty="0" smtClean="0">
                <a:latin typeface="幼圆" pitchFamily="49" charset="-122"/>
                <a:ea typeface="幼圆" pitchFamily="49" charset="-122"/>
              </a:rPr>
              <a:t> </a:t>
            </a:r>
            <a:r>
              <a:rPr lang="en-US" altLang="zh-CN" sz="2200" dirty="0" smtClean="0">
                <a:latin typeface="幼圆" pitchFamily="49" charset="-122"/>
                <a:ea typeface="幼圆" pitchFamily="49" charset="-122"/>
                <a:cs typeface="Times New Roman" panose="02020603050405020304" pitchFamily="18" charset="0"/>
              </a:rPr>
              <a:t>Student</a:t>
            </a:r>
            <a:r>
              <a:rPr lang="zh-CN" altLang="en-US" sz="2200" dirty="0" smtClean="0">
                <a:latin typeface="幼圆" pitchFamily="49" charset="-122"/>
                <a:ea typeface="幼圆" pitchFamily="49" charset="-122"/>
                <a:cs typeface="Times New Roman" panose="02020603050405020304" pitchFamily="18" charset="0"/>
              </a:rPr>
              <a:t>，</a:t>
            </a:r>
            <a:r>
              <a:rPr lang="en-US" altLang="zh-CN" sz="2200" dirty="0" smtClean="0">
                <a:latin typeface="幼圆" pitchFamily="49" charset="-122"/>
                <a:ea typeface="幼圆" pitchFamily="49" charset="-122"/>
                <a:cs typeface="Times New Roman" panose="02020603050405020304" pitchFamily="18" charset="0"/>
              </a:rPr>
              <a:t>SC</a:t>
            </a:r>
            <a:r>
              <a:rPr lang="zh-CN" altLang="en-US" sz="2200" dirty="0" smtClean="0">
                <a:latin typeface="幼圆" pitchFamily="49" charset="-122"/>
                <a:ea typeface="幼圆" pitchFamily="49" charset="-122"/>
                <a:cs typeface="Times New Roman" panose="02020603050405020304" pitchFamily="18" charset="0"/>
              </a:rPr>
              <a:t>，</a:t>
            </a:r>
            <a:r>
              <a:rPr lang="en-US" altLang="zh-CN" sz="2200" dirty="0" smtClean="0">
                <a:latin typeface="幼圆" pitchFamily="49" charset="-122"/>
                <a:ea typeface="幼圆" pitchFamily="49" charset="-122"/>
                <a:cs typeface="Times New Roman" panose="02020603050405020304" pitchFamily="18" charset="0"/>
              </a:rPr>
              <a:t>Course     </a:t>
            </a:r>
            <a:r>
              <a:rPr lang="en-US" altLang="zh-CN" sz="2200" dirty="0" smtClean="0">
                <a:latin typeface="幼圆" pitchFamily="49" charset="-122"/>
                <a:ea typeface="幼圆" pitchFamily="49" charset="-122"/>
              </a:rPr>
              <a:t> </a:t>
            </a:r>
            <a:r>
              <a:rPr lang="en-US" altLang="zh-CN" sz="2200" b="1" dirty="0" smtClean="0">
                <a:solidFill>
                  <a:srgbClr val="E02920"/>
                </a:solidFill>
                <a:latin typeface="幼圆" pitchFamily="49" charset="-122"/>
                <a:ea typeface="幼圆" pitchFamily="49" charset="-122"/>
              </a:rPr>
              <a:t>/*</a:t>
            </a:r>
            <a:r>
              <a:rPr lang="zh-CN" altLang="en-US" sz="2200" b="1" dirty="0" smtClean="0">
                <a:solidFill>
                  <a:srgbClr val="E02920"/>
                </a:solidFill>
                <a:latin typeface="幼圆" pitchFamily="49" charset="-122"/>
                <a:ea typeface="幼圆" pitchFamily="49" charset="-122"/>
              </a:rPr>
              <a:t>多表连接*</a:t>
            </a:r>
            <a:r>
              <a:rPr lang="en-US" altLang="zh-CN" sz="2200" b="1" dirty="0" smtClean="0">
                <a:solidFill>
                  <a:srgbClr val="E02920"/>
                </a:solidFill>
                <a:latin typeface="幼圆" pitchFamily="49" charset="-122"/>
                <a:ea typeface="幼圆" pitchFamily="49" charset="-122"/>
              </a:rPr>
              <a:t>/</a:t>
            </a:r>
          </a:p>
          <a:p>
            <a:pPr lvl="1" algn="just">
              <a:lnSpc>
                <a:spcPct val="15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b="1" dirty="0">
                <a:latin typeface="+mj-ea"/>
                <a:ea typeface="+mj-ea"/>
              </a:rPr>
              <a:t>WHERE</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Student.Sno</a:t>
            </a:r>
            <a:r>
              <a:rPr lang="en-US" altLang="zh-CN" sz="2200" dirty="0" smtClean="0">
                <a:latin typeface="幼圆" pitchFamily="49" charset="-122"/>
                <a:ea typeface="幼圆" pitchFamily="49" charset="-122"/>
              </a:rPr>
              <a:t>=</a:t>
            </a:r>
            <a:r>
              <a:rPr lang="en-US" altLang="zh-CN" sz="2200" dirty="0" err="1" smtClean="0">
                <a:latin typeface="幼圆" pitchFamily="49" charset="-122"/>
                <a:ea typeface="幼圆" pitchFamily="49" charset="-122"/>
              </a:rPr>
              <a:t>SC.Sno</a:t>
            </a:r>
            <a:r>
              <a:rPr lang="en-US" altLang="zh-CN" sz="2200" dirty="0" smtClean="0">
                <a:latin typeface="幼圆" pitchFamily="49" charset="-122"/>
                <a:ea typeface="幼圆" pitchFamily="49" charset="-122"/>
              </a:rPr>
              <a:t> </a:t>
            </a:r>
            <a:r>
              <a:rPr lang="zh-CN" altLang="en-US" sz="2200" b="1" dirty="0">
                <a:latin typeface="+mj-ea"/>
                <a:ea typeface="+mj-ea"/>
              </a:rPr>
              <a:t>AND</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SC.Cno</a:t>
            </a:r>
            <a:r>
              <a:rPr lang="en-US" altLang="zh-CN" sz="2200" dirty="0" smtClean="0">
                <a:latin typeface="幼圆" pitchFamily="49" charset="-122"/>
                <a:ea typeface="幼圆" pitchFamily="49" charset="-122"/>
              </a:rPr>
              <a:t>=</a:t>
            </a:r>
            <a:r>
              <a:rPr lang="en-US" altLang="zh-CN" sz="2200" dirty="0" err="1" smtClean="0">
                <a:latin typeface="幼圆" pitchFamily="49" charset="-122"/>
                <a:ea typeface="幼圆" pitchFamily="49" charset="-122"/>
              </a:rPr>
              <a:t>Course.Cno</a:t>
            </a:r>
            <a:r>
              <a:rPr lang="zh-CN" altLang="en-US" sz="2200" dirty="0" smtClean="0">
                <a:latin typeface="幼圆" pitchFamily="49" charset="-122"/>
                <a:ea typeface="幼圆" pitchFamily="49" charset="-122"/>
              </a:rPr>
              <a:t>；</a:t>
            </a:r>
          </a:p>
          <a:p>
            <a:pPr algn="just">
              <a:lnSpc>
                <a:spcPct val="120000"/>
              </a:lnSpc>
              <a:buFont typeface="Wingdings" panose="05000000000000000000" pitchFamily="2" charset="2"/>
              <a:buNone/>
            </a:pPr>
            <a:r>
              <a:rPr lang="zh-CN" altLang="en-US" sz="2400" dirty="0" smtClean="0">
                <a:latin typeface="Courier New" panose="02070309020205020404" pitchFamily="49" charset="0"/>
                <a:sym typeface="Courier New" panose="02070309020205020404" pitchFamily="49" charset="0"/>
              </a:rPr>
              <a:t> </a:t>
            </a:r>
            <a:endParaRPr lang="zh-CN" altLang="en-US" sz="2400" dirty="0" smtClean="0"/>
          </a:p>
        </p:txBody>
      </p:sp>
      <p:sp>
        <p:nvSpPr>
          <p:cNvPr id="5" name="Rectangle 2"/>
          <p:cNvSpPr txBox="1">
            <a:spLocks noChangeArrowheads="1"/>
          </p:cNvSpPr>
          <p:nvPr/>
        </p:nvSpPr>
        <p:spPr>
          <a:xfrm>
            <a:off x="1187765" y="0"/>
            <a:ext cx="7056490" cy="82706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复合条件连接</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fade">
                                      <p:cBhvr>
                                        <p:cTn id="7" dur="500"/>
                                        <p:tgtEl>
                                          <p:spTgt spid="1044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451">
                                            <p:txEl>
                                              <p:pRg st="1" end="1"/>
                                            </p:txEl>
                                          </p:spTgt>
                                        </p:tgtEl>
                                        <p:attrNameLst>
                                          <p:attrName>style.visibility</p:attrName>
                                        </p:attrNameLst>
                                      </p:cBhvr>
                                      <p:to>
                                        <p:strVal val="visible"/>
                                      </p:to>
                                    </p:set>
                                    <p:animEffect transition="in" filter="fade">
                                      <p:cBhvr>
                                        <p:cTn id="10" dur="500"/>
                                        <p:tgtEl>
                                          <p:spTgt spid="1044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451">
                                            <p:txEl>
                                              <p:pRg st="2" end="2"/>
                                            </p:txEl>
                                          </p:spTgt>
                                        </p:tgtEl>
                                        <p:attrNameLst>
                                          <p:attrName>style.visibility</p:attrName>
                                        </p:attrNameLst>
                                      </p:cBhvr>
                                      <p:to>
                                        <p:strVal val="visible"/>
                                      </p:to>
                                    </p:set>
                                    <p:animEffect transition="in" filter="fade">
                                      <p:cBhvr>
                                        <p:cTn id="13" dur="500"/>
                                        <p:tgtEl>
                                          <p:spTgt spid="1044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451">
                                            <p:txEl>
                                              <p:pRg st="3" end="3"/>
                                            </p:txEl>
                                          </p:spTgt>
                                        </p:tgtEl>
                                        <p:attrNameLst>
                                          <p:attrName>style.visibility</p:attrName>
                                        </p:attrNameLst>
                                      </p:cBhvr>
                                      <p:to>
                                        <p:strVal val="visible"/>
                                      </p:to>
                                    </p:set>
                                    <p:animEffect transition="in" filter="fade">
                                      <p:cBhvr>
                                        <p:cTn id="16" dur="500"/>
                                        <p:tgtEl>
                                          <p:spTgt spid="10445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animEffect transition="in" filter="fade">
                                      <p:cBhvr>
                                        <p:cTn id="19" dur="500"/>
                                        <p:tgtEl>
                                          <p:spTgt spid="104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type="body" idx="4294967295"/>
          </p:nvPr>
        </p:nvSpPr>
        <p:spPr>
          <a:xfrm>
            <a:off x="1547790" y="915635"/>
            <a:ext cx="5472113" cy="3600450"/>
          </a:xfrm>
        </p:spPr>
        <p:txBody>
          <a:bodyPr/>
          <a:lstStyle/>
          <a:p>
            <a:pPr algn="just">
              <a:lnSpc>
                <a:spcPct val="140000"/>
              </a:lnSpc>
            </a:pPr>
            <a:r>
              <a:rPr lang="en-US" altLang="zh-CN" sz="2800" b="0" dirty="0" smtClean="0"/>
              <a:t>3.1 </a:t>
            </a:r>
            <a:r>
              <a:rPr lang="zh-CN" altLang="en-US" sz="2800" b="0" dirty="0" smtClean="0"/>
              <a:t> 单表查询</a:t>
            </a:r>
          </a:p>
          <a:p>
            <a:pPr algn="just">
              <a:lnSpc>
                <a:spcPct val="140000"/>
              </a:lnSpc>
            </a:pPr>
            <a:r>
              <a:rPr lang="en-US" altLang="zh-CN" sz="2800" b="0" dirty="0" smtClean="0"/>
              <a:t>3.2 </a:t>
            </a:r>
            <a:r>
              <a:rPr lang="zh-CN" altLang="en-US" sz="2800" b="0" dirty="0" smtClean="0"/>
              <a:t>连接查询</a:t>
            </a:r>
          </a:p>
          <a:p>
            <a:pPr algn="just">
              <a:lnSpc>
                <a:spcPct val="140000"/>
              </a:lnSpc>
            </a:pPr>
            <a:r>
              <a:rPr lang="zh-CN" altLang="en-US" sz="2800" b="0" dirty="0" smtClean="0">
                <a:solidFill>
                  <a:schemeClr val="accent3"/>
                </a:solidFill>
              </a:rPr>
              <a:t> </a:t>
            </a:r>
            <a:r>
              <a:rPr lang="en-US" altLang="zh-CN" sz="2800" b="0" dirty="0" smtClean="0">
                <a:solidFill>
                  <a:schemeClr val="accent3"/>
                </a:solidFill>
              </a:rPr>
              <a:t>3.3 </a:t>
            </a:r>
            <a:r>
              <a:rPr lang="zh-CN" altLang="en-US" sz="2800" b="0" dirty="0" smtClean="0">
                <a:solidFill>
                  <a:schemeClr val="accent3"/>
                </a:solidFill>
              </a:rPr>
              <a:t>嵌套查询</a:t>
            </a:r>
          </a:p>
          <a:p>
            <a:pPr algn="just">
              <a:lnSpc>
                <a:spcPct val="140000"/>
              </a:lnSpc>
            </a:pPr>
            <a:r>
              <a:rPr lang="zh-CN" altLang="en-US" sz="2800" b="0" dirty="0" smtClean="0"/>
              <a:t> </a:t>
            </a:r>
            <a:r>
              <a:rPr lang="en-US" altLang="zh-CN" sz="2800" b="0" dirty="0" smtClean="0"/>
              <a:t>3.4 </a:t>
            </a:r>
            <a:r>
              <a:rPr lang="zh-CN" altLang="en-US" sz="2800" b="0" dirty="0" smtClean="0"/>
              <a:t>集合查询</a:t>
            </a:r>
          </a:p>
          <a:p>
            <a:pPr algn="just">
              <a:lnSpc>
                <a:spcPct val="140000"/>
              </a:lnSpc>
            </a:pPr>
            <a:r>
              <a:rPr lang="en-US" altLang="zh-CN" sz="2800" b="0" dirty="0" smtClean="0"/>
              <a:t> 3.5 Select</a:t>
            </a:r>
            <a:r>
              <a:rPr lang="zh-CN" altLang="en-US" sz="2800" b="0" dirty="0" smtClean="0"/>
              <a:t>语句的一般形式</a:t>
            </a:r>
          </a:p>
          <a:p>
            <a:pPr algn="just">
              <a:buFont typeface="Wingdings" panose="05000000000000000000" pitchFamily="2" charset="2"/>
              <a:buNone/>
            </a:pPr>
            <a:endParaRPr lang="zh-CN" altLang="en-US" dirty="0" smtClean="0"/>
          </a:p>
        </p:txBody>
      </p:sp>
      <p:sp>
        <p:nvSpPr>
          <p:cNvPr id="4" name="Rectangle 2"/>
          <p:cNvSpPr txBox="1">
            <a:spLocks noChangeArrowheads="1"/>
          </p:cNvSpPr>
          <p:nvPr/>
        </p:nvSpPr>
        <p:spPr>
          <a:xfrm>
            <a:off x="1224091" y="0"/>
            <a:ext cx="2195835"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zh-CN" altLang="en-US" sz="3600" smtClean="0">
                <a:latin typeface="+mn-ea"/>
                <a:ea typeface="+mn-ea"/>
              </a:rPr>
              <a:t>数据查询</a:t>
            </a:r>
            <a:endParaRPr lang="zh-CN" altLang="en-US" sz="3600" dirty="0">
              <a:latin typeface="+mn-ea"/>
              <a:ea typeface="+mn-ea"/>
            </a:endParaRPr>
          </a:p>
        </p:txBody>
      </p:sp>
      <p:sp>
        <p:nvSpPr>
          <p:cNvPr id="5" name="椭圆 4"/>
          <p:cNvSpPr/>
          <p:nvPr/>
        </p:nvSpPr>
        <p:spPr>
          <a:xfrm>
            <a:off x="467717" y="195588"/>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1187765" y="0"/>
            <a:ext cx="7056490" cy="842963"/>
          </a:xfrm>
        </p:spPr>
        <p:txBody>
          <a:bodyPr/>
          <a:lstStyle/>
          <a:p>
            <a:pPr algn="ctr" fontAlgn="auto">
              <a:spcAft>
                <a:spcPts val="0"/>
              </a:spcAft>
              <a:defRPr/>
            </a:pPr>
            <a:r>
              <a:rPr lang="zh-CN" altLang="en-US" sz="3600" b="1" dirty="0" smtClean="0">
                <a:latin typeface="+mj-ea"/>
                <a:sym typeface="Times New Roman" panose="02020603050405020304" pitchFamily="18" charset="0"/>
              </a:rPr>
              <a:t>嵌套查询</a:t>
            </a:r>
            <a:endParaRPr lang="zh-CN" altLang="en-US" sz="3600" b="1" dirty="0">
              <a:latin typeface="+mj-ea"/>
              <a:sym typeface="Times New Roman" panose="02020603050405020304" pitchFamily="18" charset="0"/>
            </a:endParaRPr>
          </a:p>
        </p:txBody>
      </p:sp>
      <p:sp>
        <p:nvSpPr>
          <p:cNvPr id="106499" name="Rectangle 3"/>
          <p:cNvSpPr>
            <a:spLocks noGrp="1" noChangeArrowheads="1"/>
          </p:cNvSpPr>
          <p:nvPr>
            <p:ph type="body" idx="4294967295"/>
          </p:nvPr>
        </p:nvSpPr>
        <p:spPr>
          <a:xfrm>
            <a:off x="1044268" y="915634"/>
            <a:ext cx="8099732" cy="4176291"/>
          </a:xfrm>
        </p:spPr>
        <p:txBody>
          <a:bodyPr>
            <a:noAutofit/>
          </a:bodyPr>
          <a:lstStyle/>
          <a:p>
            <a:pPr>
              <a:lnSpc>
                <a:spcPct val="170000"/>
              </a:lnSpc>
            </a:pPr>
            <a:r>
              <a:rPr lang="zh-CN" altLang="en-US" sz="3200" dirty="0" smtClean="0">
                <a:latin typeface="幼圆" panose="02010509060101010101" pitchFamily="49" charset="-122"/>
                <a:ea typeface="幼圆" panose="02010509060101010101" pitchFamily="49" charset="-122"/>
              </a:rPr>
              <a:t>嵌套查询概述</a:t>
            </a:r>
          </a:p>
          <a:p>
            <a:pPr>
              <a:lnSpc>
                <a:spcPct val="170000"/>
              </a:lnSpc>
              <a:spcAft>
                <a:spcPct val="40000"/>
              </a:spcAft>
              <a:buFont typeface="Wingdings" panose="05000000000000000000" pitchFamily="2" charset="2"/>
              <a:buChar char="u"/>
            </a:pPr>
            <a:r>
              <a:rPr lang="zh-CN" altLang="en-US" sz="2800" b="1" dirty="0" smtClean="0">
                <a:latin typeface="幼圆" pitchFamily="49" charset="-122"/>
                <a:ea typeface="幼圆" pitchFamily="49" charset="-122"/>
              </a:rPr>
              <a:t>一个</a:t>
            </a:r>
            <a:r>
              <a:rPr lang="en-US" altLang="zh-CN" sz="2800" b="1" dirty="0" smtClean="0">
                <a:latin typeface="幼圆" pitchFamily="49" charset="-122"/>
                <a:ea typeface="幼圆" pitchFamily="49" charset="-122"/>
              </a:rPr>
              <a:t>SELECT-FROM-WHERE</a:t>
            </a:r>
            <a:r>
              <a:rPr lang="zh-CN" altLang="en-US" sz="2800" b="1" dirty="0" smtClean="0">
                <a:latin typeface="幼圆" pitchFamily="49" charset="-122"/>
                <a:ea typeface="幼圆" pitchFamily="49" charset="-122"/>
              </a:rPr>
              <a:t>语句称为一个查询块</a:t>
            </a:r>
          </a:p>
          <a:p>
            <a:pPr>
              <a:lnSpc>
                <a:spcPct val="170000"/>
              </a:lnSpc>
              <a:buFont typeface="Wingdings" panose="05000000000000000000" pitchFamily="2" charset="2"/>
              <a:buChar char="u"/>
            </a:pPr>
            <a:r>
              <a:rPr lang="zh-CN" altLang="en-US" sz="2800" b="1" dirty="0" smtClean="0">
                <a:latin typeface="幼圆" pitchFamily="49" charset="-122"/>
                <a:ea typeface="幼圆" pitchFamily="49" charset="-122"/>
              </a:rPr>
              <a:t>将一个查询块嵌套在另一个查询块的</a:t>
            </a:r>
            <a:r>
              <a:rPr lang="en-US" altLang="zh-CN" sz="2800" b="1" dirty="0" smtClean="0">
                <a:latin typeface="幼圆" pitchFamily="49" charset="-122"/>
                <a:ea typeface="幼圆" pitchFamily="49" charset="-122"/>
              </a:rPr>
              <a:t>WHERE</a:t>
            </a:r>
            <a:r>
              <a:rPr lang="zh-CN" altLang="en-US" sz="2800" b="1" dirty="0" smtClean="0">
                <a:latin typeface="幼圆" pitchFamily="49" charset="-122"/>
                <a:ea typeface="幼圆" pitchFamily="49" charset="-122"/>
              </a:rPr>
              <a:t>子句或</a:t>
            </a:r>
            <a:r>
              <a:rPr lang="en-US" altLang="zh-CN" sz="2800" b="1" dirty="0" smtClean="0">
                <a:latin typeface="幼圆" pitchFamily="49" charset="-122"/>
                <a:ea typeface="幼圆" pitchFamily="49" charset="-122"/>
              </a:rPr>
              <a:t>HAVING</a:t>
            </a:r>
            <a:r>
              <a:rPr lang="zh-CN" altLang="en-US" sz="2800" b="1" dirty="0" smtClean="0">
                <a:latin typeface="幼圆" pitchFamily="49" charset="-122"/>
                <a:ea typeface="幼圆" pitchFamily="49" charset="-122"/>
              </a:rPr>
              <a:t>短语的条件中的查询称为嵌套查询</a:t>
            </a:r>
            <a:endParaRPr lang="zh-CN" altLang="en-US" sz="28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wipe(left)">
                                      <p:cBhvr>
                                        <p:cTn id="7" dur="1000"/>
                                        <p:tgtEl>
                                          <p:spTgt spid="1064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9">
                                            <p:txEl>
                                              <p:pRg st="0" end="0"/>
                                            </p:txEl>
                                          </p:spTgt>
                                        </p:tgtEl>
                                        <p:attrNameLst>
                                          <p:attrName>style.visibility</p:attrName>
                                        </p:attrNameLst>
                                      </p:cBhvr>
                                      <p:to>
                                        <p:strVal val="visible"/>
                                      </p:to>
                                    </p:set>
                                    <p:animEffect transition="in" filter="wipe(left)">
                                      <p:cBhvr>
                                        <p:cTn id="12" dur="500"/>
                                        <p:tgtEl>
                                          <p:spTgt spid="1064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499">
                                            <p:txEl>
                                              <p:pRg st="1" end="1"/>
                                            </p:txEl>
                                          </p:spTgt>
                                        </p:tgtEl>
                                        <p:attrNameLst>
                                          <p:attrName>style.visibility</p:attrName>
                                        </p:attrNameLst>
                                      </p:cBhvr>
                                      <p:to>
                                        <p:strVal val="visible"/>
                                      </p:to>
                                    </p:set>
                                    <p:animEffect transition="in" filter="wipe(left)">
                                      <p:cBhvr>
                                        <p:cTn id="17" dur="500"/>
                                        <p:tgtEl>
                                          <p:spTgt spid="1064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499">
                                            <p:txEl>
                                              <p:pRg st="2" end="2"/>
                                            </p:txEl>
                                          </p:spTgt>
                                        </p:tgtEl>
                                        <p:attrNameLst>
                                          <p:attrName>style.visibility</p:attrName>
                                        </p:attrNameLst>
                                      </p:cBhvr>
                                      <p:to>
                                        <p:strVal val="visible"/>
                                      </p:to>
                                    </p:set>
                                    <p:animEffect transition="in" filter="wipe(left)">
                                      <p:cBhvr>
                                        <p:cTn id="22" dur="500"/>
                                        <p:tgtEl>
                                          <p:spTgt spid="106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P spid="106499" grpId="0"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3" name="Rectangle 3"/>
          <p:cNvSpPr>
            <a:spLocks noGrp="1" noChangeArrowheads="1"/>
          </p:cNvSpPr>
          <p:nvPr>
            <p:ph type="body" idx="4294967295"/>
          </p:nvPr>
        </p:nvSpPr>
        <p:spPr>
          <a:xfrm>
            <a:off x="1043755" y="842962"/>
            <a:ext cx="8100245" cy="4300537"/>
          </a:xfrm>
        </p:spPr>
        <p:txBody>
          <a:bodyPr>
            <a:normAutofit/>
          </a:bodyPr>
          <a:lstStyle/>
          <a:p>
            <a:pPr>
              <a:lnSpc>
                <a:spcPct val="120000"/>
              </a:lnSpc>
              <a:buFont typeface="Wingdings" panose="05000000000000000000" pitchFamily="2" charset="2"/>
              <a:buNone/>
            </a:pPr>
            <a:r>
              <a:rPr lang="en-US" altLang="zh-CN" sz="2600" dirty="0" smtClean="0">
                <a:latin typeface="+mj-ea"/>
                <a:ea typeface="+mj-ea"/>
              </a:rPr>
              <a:t>SELECT </a:t>
            </a:r>
            <a:r>
              <a:rPr lang="en-US" altLang="zh-CN" sz="2600" dirty="0" smtClean="0"/>
              <a:t>  </a:t>
            </a:r>
            <a:r>
              <a:rPr lang="en-US" altLang="zh-CN" sz="2600" b="0" dirty="0" err="1" smtClean="0">
                <a:latin typeface="幼圆" pitchFamily="49" charset="-122"/>
                <a:ea typeface="幼圆" pitchFamily="49" charset="-122"/>
              </a:rPr>
              <a:t>Sname</a:t>
            </a:r>
            <a:r>
              <a:rPr lang="en-US" altLang="zh-CN" sz="2600" b="0" dirty="0" smtClean="0">
                <a:latin typeface="Times New Roman" panose="02020603050405020304" pitchFamily="18" charset="0"/>
              </a:rPr>
              <a:t>	</a:t>
            </a:r>
            <a:r>
              <a:rPr lang="en-US" altLang="zh-CN" sz="2600" dirty="0" smtClean="0">
                <a:latin typeface="Times New Roman" panose="02020603050405020304" pitchFamily="18" charset="0"/>
              </a:rPr>
              <a:t>	</a:t>
            </a:r>
            <a:r>
              <a:rPr lang="en-US" altLang="zh-CN" sz="2600" dirty="0" smtClean="0"/>
              <a:t>  </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外层查询</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父查询*</a:t>
            </a:r>
            <a:r>
              <a:rPr lang="en-US" altLang="zh-CN" sz="2600" dirty="0" smtClean="0">
                <a:latin typeface="幼圆" pitchFamily="49" charset="-122"/>
                <a:ea typeface="幼圆" pitchFamily="49" charset="-122"/>
              </a:rPr>
              <a:t>/</a:t>
            </a:r>
          </a:p>
          <a:p>
            <a:pPr>
              <a:lnSpc>
                <a:spcPct val="120000"/>
              </a:lnSpc>
              <a:buFont typeface="Wingdings" panose="05000000000000000000" pitchFamily="2" charset="2"/>
              <a:buNone/>
            </a:pPr>
            <a:r>
              <a:rPr lang="en-US" altLang="zh-CN" sz="2600" dirty="0">
                <a:latin typeface="+mj-ea"/>
                <a:ea typeface="+mj-ea"/>
              </a:rPr>
              <a:t>FROM</a:t>
            </a:r>
            <a:r>
              <a:rPr lang="en-US" altLang="zh-CN" sz="2600" dirty="0" smtClean="0"/>
              <a:t>    </a:t>
            </a:r>
            <a:r>
              <a:rPr lang="en-US" altLang="zh-CN" sz="2600" b="0" dirty="0">
                <a:latin typeface="幼圆" pitchFamily="49" charset="-122"/>
                <a:ea typeface="幼圆" pitchFamily="49" charset="-122"/>
              </a:rPr>
              <a:t>Student</a:t>
            </a:r>
          </a:p>
          <a:p>
            <a:pPr>
              <a:lnSpc>
                <a:spcPct val="120000"/>
              </a:lnSpc>
              <a:buFont typeface="Wingdings" panose="05000000000000000000" pitchFamily="2" charset="2"/>
              <a:buNone/>
            </a:pPr>
            <a:r>
              <a:rPr lang="en-US" altLang="zh-CN" sz="2600" dirty="0">
                <a:latin typeface="+mj-ea"/>
                <a:ea typeface="+mj-ea"/>
              </a:rPr>
              <a:t>WHERE </a:t>
            </a:r>
            <a:r>
              <a:rPr lang="en-US" altLang="zh-CN" sz="2600" dirty="0" smtClean="0"/>
              <a:t>   </a:t>
            </a:r>
            <a:r>
              <a:rPr lang="en-US" altLang="zh-CN" sz="2600" b="0" dirty="0" err="1">
                <a:latin typeface="幼圆" pitchFamily="49" charset="-122"/>
                <a:ea typeface="幼圆" pitchFamily="49" charset="-122"/>
              </a:rPr>
              <a:t>Sno</a:t>
            </a:r>
            <a:r>
              <a:rPr lang="en-US" altLang="zh-CN" sz="2600" dirty="0" smtClean="0"/>
              <a:t>   </a:t>
            </a:r>
            <a:r>
              <a:rPr lang="en-US" altLang="zh-CN" sz="2600" dirty="0" smtClean="0">
                <a:latin typeface="+mj-ea"/>
                <a:ea typeface="+mj-ea"/>
              </a:rPr>
              <a:t>IN</a:t>
            </a:r>
            <a:endParaRPr lang="en-US" altLang="zh-CN" sz="2600" dirty="0">
              <a:latin typeface="+mj-ea"/>
              <a:ea typeface="+mj-ea"/>
            </a:endParaRPr>
          </a:p>
          <a:p>
            <a:pPr>
              <a:lnSpc>
                <a:spcPct val="120000"/>
              </a:lnSpc>
            </a:pPr>
            <a:r>
              <a:rPr lang="en-US" altLang="zh-CN" sz="2600" dirty="0" smtClean="0"/>
              <a:t>		</a:t>
            </a:r>
            <a:r>
              <a:rPr lang="zh-CN" altLang="en-US" sz="2600" dirty="0" smtClean="0"/>
              <a:t>（ </a:t>
            </a:r>
            <a:r>
              <a:rPr lang="en-US" altLang="zh-CN" sz="2600" dirty="0" smtClean="0"/>
              <a:t>	</a:t>
            </a:r>
            <a:r>
              <a:rPr lang="en-US" altLang="zh-CN" sz="2600" dirty="0">
                <a:latin typeface="+mj-ea"/>
                <a:ea typeface="+mj-ea"/>
              </a:rPr>
              <a:t>SELECT </a:t>
            </a:r>
            <a:r>
              <a:rPr lang="en-US" altLang="zh-CN" sz="2600" dirty="0" smtClean="0"/>
              <a:t>  </a:t>
            </a:r>
            <a:r>
              <a:rPr lang="en-US" altLang="zh-CN" sz="2600" b="0" dirty="0" err="1">
                <a:latin typeface="幼圆" pitchFamily="49" charset="-122"/>
                <a:ea typeface="幼圆" pitchFamily="49" charset="-122"/>
              </a:rPr>
              <a:t>Sno</a:t>
            </a:r>
            <a:r>
              <a:rPr lang="en-US" altLang="zh-CN" sz="2600" b="0" dirty="0">
                <a:latin typeface="幼圆" pitchFamily="49" charset="-122"/>
                <a:ea typeface="幼圆" pitchFamily="49" charset="-122"/>
              </a:rPr>
              <a:t> </a:t>
            </a:r>
            <a:r>
              <a:rPr lang="en-US" altLang="zh-CN" sz="2600" dirty="0" smtClean="0"/>
              <a:t>         </a:t>
            </a:r>
            <a:r>
              <a:rPr lang="en-US" altLang="zh-CN" sz="2600" dirty="0">
                <a:latin typeface="幼圆" pitchFamily="49" charset="-122"/>
                <a:ea typeface="幼圆" pitchFamily="49" charset="-122"/>
              </a:rPr>
              <a:t>/*</a:t>
            </a:r>
            <a:r>
              <a:rPr lang="zh-CN" altLang="en-US" sz="2600" dirty="0">
                <a:latin typeface="幼圆" pitchFamily="49" charset="-122"/>
                <a:ea typeface="幼圆" pitchFamily="49" charset="-122"/>
              </a:rPr>
              <a:t>内层查询</a:t>
            </a:r>
            <a:r>
              <a:rPr lang="en-US" altLang="zh-CN" sz="2600" dirty="0">
                <a:latin typeface="幼圆" pitchFamily="49" charset="-122"/>
                <a:ea typeface="幼圆" pitchFamily="49" charset="-122"/>
              </a:rPr>
              <a:t>/</a:t>
            </a:r>
            <a:r>
              <a:rPr lang="zh-CN" altLang="en-US" sz="2600" dirty="0">
                <a:latin typeface="幼圆" pitchFamily="49" charset="-122"/>
                <a:ea typeface="幼圆" pitchFamily="49" charset="-122"/>
              </a:rPr>
              <a:t>子查询*</a:t>
            </a:r>
            <a:r>
              <a:rPr lang="en-US" altLang="zh-CN" sz="2600" dirty="0">
                <a:latin typeface="幼圆" pitchFamily="49" charset="-122"/>
                <a:ea typeface="幼圆" pitchFamily="49" charset="-122"/>
              </a:rPr>
              <a:t>/</a:t>
            </a:r>
          </a:p>
          <a:p>
            <a:pPr>
              <a:lnSpc>
                <a:spcPct val="120000"/>
              </a:lnSpc>
              <a:buFont typeface="Wingdings" panose="05000000000000000000" pitchFamily="2" charset="2"/>
              <a:buNone/>
            </a:pPr>
            <a:r>
              <a:rPr lang="en-US" altLang="zh-CN" sz="2600" dirty="0" smtClean="0"/>
              <a:t>			</a:t>
            </a:r>
            <a:r>
              <a:rPr lang="en-US" altLang="zh-CN" sz="2600" dirty="0">
                <a:latin typeface="+mj-ea"/>
                <a:ea typeface="+mj-ea"/>
              </a:rPr>
              <a:t>FROM</a:t>
            </a:r>
            <a:r>
              <a:rPr lang="en-US" altLang="zh-CN" sz="2600" dirty="0" smtClean="0"/>
              <a:t>    </a:t>
            </a:r>
            <a:r>
              <a:rPr lang="en-US" altLang="zh-CN" sz="2600" b="0" dirty="0">
                <a:latin typeface="幼圆" pitchFamily="49" charset="-122"/>
                <a:ea typeface="幼圆" pitchFamily="49" charset="-122"/>
              </a:rPr>
              <a:t>SC</a:t>
            </a:r>
          </a:p>
          <a:p>
            <a:pPr>
              <a:lnSpc>
                <a:spcPct val="120000"/>
              </a:lnSpc>
            </a:pPr>
            <a:r>
              <a:rPr lang="en-US" altLang="zh-CN" sz="2600" dirty="0" smtClean="0"/>
              <a:t>			</a:t>
            </a:r>
            <a:r>
              <a:rPr lang="en-US" altLang="zh-CN" sz="2600" dirty="0">
                <a:latin typeface="+mj-ea"/>
                <a:ea typeface="+mj-ea"/>
              </a:rPr>
              <a:t>WHERE</a:t>
            </a:r>
            <a:r>
              <a:rPr lang="en-US" altLang="zh-CN" sz="2600" dirty="0" smtClean="0"/>
              <a:t>    </a:t>
            </a:r>
            <a:r>
              <a:rPr lang="en-US" altLang="zh-CN" sz="2600" b="0" dirty="0" err="1">
                <a:latin typeface="幼圆" pitchFamily="49" charset="-122"/>
                <a:ea typeface="幼圆" pitchFamily="49" charset="-122"/>
              </a:rPr>
              <a:t>Cno</a:t>
            </a:r>
            <a:r>
              <a:rPr lang="en-US" altLang="zh-CN" sz="2600" b="0" dirty="0">
                <a:latin typeface="幼圆" pitchFamily="49" charset="-122"/>
                <a:ea typeface="幼圆" pitchFamily="49" charset="-122"/>
              </a:rPr>
              <a:t>= </a:t>
            </a:r>
            <a:r>
              <a:rPr lang="en-US" altLang="zh-CN" sz="2600" dirty="0" smtClean="0">
                <a:latin typeface="Times New Roman" panose="02020603050405020304" pitchFamily="18" charset="0"/>
              </a:rPr>
              <a:t>' </a:t>
            </a:r>
            <a:r>
              <a:rPr lang="en-US" altLang="zh-CN" sz="2600" b="0" dirty="0">
                <a:latin typeface="幼圆" pitchFamily="49" charset="-122"/>
                <a:ea typeface="幼圆" pitchFamily="49" charset="-122"/>
              </a:rPr>
              <a:t>2</a:t>
            </a:r>
            <a:r>
              <a:rPr lang="en-US" altLang="zh-CN" sz="2600" dirty="0" smtClean="0">
                <a:latin typeface="Times New Roman" panose="02020603050405020304" pitchFamily="18" charset="0"/>
              </a:rPr>
              <a:t> '</a:t>
            </a:r>
            <a:endParaRPr lang="en-US" altLang="zh-CN" sz="2600" b="0" dirty="0">
              <a:latin typeface="幼圆" pitchFamily="49" charset="-122"/>
              <a:ea typeface="幼圆" pitchFamily="49" charset="-122"/>
            </a:endParaRPr>
          </a:p>
          <a:p>
            <a:pPr>
              <a:lnSpc>
                <a:spcPct val="120000"/>
              </a:lnSpc>
              <a:buFont typeface="Wingdings" panose="05000000000000000000" pitchFamily="2" charset="2"/>
              <a:buNone/>
            </a:pPr>
            <a:r>
              <a:rPr lang="en-US" altLang="zh-CN" sz="2600" dirty="0" smtClean="0"/>
              <a:t>		</a:t>
            </a:r>
            <a:r>
              <a:rPr lang="zh-CN" altLang="en-US" sz="2600" dirty="0" smtClean="0"/>
              <a:t>）；</a:t>
            </a:r>
            <a:endParaRPr lang="zh-CN" altLang="en-US" sz="2600" dirty="0" smtClean="0">
              <a:solidFill>
                <a:schemeClr val="hlink"/>
              </a:solidFill>
            </a:endParaRPr>
          </a:p>
        </p:txBody>
      </p:sp>
      <p:sp>
        <p:nvSpPr>
          <p:cNvPr id="5"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1" smtClean="0">
                <a:latin typeface="+mj-ea"/>
                <a:sym typeface="Times New Roman" panose="02020603050405020304" pitchFamily="18" charset="0"/>
              </a:rPr>
              <a:t>嵌套查询</a:t>
            </a:r>
            <a:endParaRPr lang="zh-CN" altLang="en-US" sz="3600" b="1" dirty="0">
              <a:latin typeface="+mj-ea"/>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wipe(up)">
                                      <p:cBhvr>
                                        <p:cTn id="7" dur="500"/>
                                        <p:tgtEl>
                                          <p:spTgt spid="10752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7523">
                                            <p:txEl>
                                              <p:pRg st="1" end="1"/>
                                            </p:txEl>
                                          </p:spTgt>
                                        </p:tgtEl>
                                        <p:attrNameLst>
                                          <p:attrName>style.visibility</p:attrName>
                                        </p:attrNameLst>
                                      </p:cBhvr>
                                      <p:to>
                                        <p:strVal val="visible"/>
                                      </p:to>
                                    </p:set>
                                    <p:animEffect transition="in" filter="wipe(up)">
                                      <p:cBhvr>
                                        <p:cTn id="10" dur="500"/>
                                        <p:tgtEl>
                                          <p:spTgt spid="10752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animEffect transition="in" filter="wipe(up)">
                                      <p:cBhvr>
                                        <p:cTn id="13" dur="500"/>
                                        <p:tgtEl>
                                          <p:spTgt spid="10752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7523">
                                            <p:txEl>
                                              <p:pRg st="3" end="3"/>
                                            </p:txEl>
                                          </p:spTgt>
                                        </p:tgtEl>
                                        <p:attrNameLst>
                                          <p:attrName>style.visibility</p:attrName>
                                        </p:attrNameLst>
                                      </p:cBhvr>
                                      <p:to>
                                        <p:strVal val="visible"/>
                                      </p:to>
                                    </p:set>
                                    <p:animEffect transition="in" filter="wipe(up)">
                                      <p:cBhvr>
                                        <p:cTn id="16" dur="500"/>
                                        <p:tgtEl>
                                          <p:spTgt spid="10752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07523">
                                            <p:txEl>
                                              <p:pRg st="4" end="4"/>
                                            </p:txEl>
                                          </p:spTgt>
                                        </p:tgtEl>
                                        <p:attrNameLst>
                                          <p:attrName>style.visibility</p:attrName>
                                        </p:attrNameLst>
                                      </p:cBhvr>
                                      <p:to>
                                        <p:strVal val="visible"/>
                                      </p:to>
                                    </p:set>
                                    <p:animEffect transition="in" filter="wipe(up)">
                                      <p:cBhvr>
                                        <p:cTn id="19" dur="500"/>
                                        <p:tgtEl>
                                          <p:spTgt spid="10752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07523">
                                            <p:txEl>
                                              <p:pRg st="5" end="5"/>
                                            </p:txEl>
                                          </p:spTgt>
                                        </p:tgtEl>
                                        <p:attrNameLst>
                                          <p:attrName>style.visibility</p:attrName>
                                        </p:attrNameLst>
                                      </p:cBhvr>
                                      <p:to>
                                        <p:strVal val="visible"/>
                                      </p:to>
                                    </p:set>
                                    <p:animEffect transition="in" filter="wipe(up)">
                                      <p:cBhvr>
                                        <p:cTn id="22" dur="500"/>
                                        <p:tgtEl>
                                          <p:spTgt spid="10752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07523">
                                            <p:txEl>
                                              <p:pRg st="6" end="6"/>
                                            </p:txEl>
                                          </p:spTgt>
                                        </p:tgtEl>
                                        <p:attrNameLst>
                                          <p:attrName>style.visibility</p:attrName>
                                        </p:attrNameLst>
                                      </p:cBhvr>
                                      <p:to>
                                        <p:strVal val="visible"/>
                                      </p:to>
                                    </p:set>
                                    <p:animEffect transition="in" filter="wipe(up)">
                                      <p:cBhvr>
                                        <p:cTn id="25" dur="500"/>
                                        <p:tgtEl>
                                          <p:spTgt spid="107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3"/>
          <p:cNvSpPr>
            <a:spLocks noGrp="1" noChangeArrowheads="1"/>
          </p:cNvSpPr>
          <p:nvPr>
            <p:ph type="body" idx="4294967295"/>
          </p:nvPr>
        </p:nvSpPr>
        <p:spPr>
          <a:xfrm>
            <a:off x="1115759" y="842964"/>
            <a:ext cx="7992555" cy="4300536"/>
          </a:xfrm>
        </p:spPr>
        <p:txBody>
          <a:bodyPr>
            <a:normAutofit/>
          </a:bodyPr>
          <a:lstStyle/>
          <a:p>
            <a:pPr>
              <a:lnSpc>
                <a:spcPct val="180000"/>
              </a:lnSpc>
              <a:buFont typeface="Wingdings" panose="05000000000000000000" pitchFamily="2" charset="2"/>
              <a:buChar char="n"/>
            </a:pPr>
            <a:r>
              <a:rPr lang="zh-CN" altLang="en-US" sz="3200" b="1" dirty="0" smtClean="0">
                <a:latin typeface="幼圆" pitchFamily="49" charset="-122"/>
                <a:ea typeface="幼圆" pitchFamily="49" charset="-122"/>
              </a:rPr>
              <a:t>子查询的限制</a:t>
            </a:r>
          </a:p>
          <a:p>
            <a:pPr marL="457200" indent="-457200">
              <a:lnSpc>
                <a:spcPct val="180000"/>
              </a:lnSpc>
              <a:buFont typeface="Wingdings" panose="05000000000000000000" pitchFamily="2" charset="2"/>
              <a:buChar char="ü"/>
            </a:pPr>
            <a:r>
              <a:rPr lang="zh-CN" altLang="en-US" sz="2800" b="1" dirty="0" smtClean="0">
                <a:latin typeface="幼圆" pitchFamily="49" charset="-122"/>
                <a:ea typeface="幼圆" pitchFamily="49" charset="-122"/>
              </a:rPr>
              <a:t>不能使用</a:t>
            </a:r>
            <a:r>
              <a:rPr lang="en-US" altLang="zh-CN" sz="2800" b="1" dirty="0" smtClean="0">
                <a:latin typeface="幼圆" pitchFamily="49" charset="-122"/>
                <a:ea typeface="幼圆" pitchFamily="49" charset="-122"/>
              </a:rPr>
              <a:t>ORDER BY</a:t>
            </a:r>
            <a:r>
              <a:rPr lang="zh-CN" altLang="en-US" sz="2800" b="1" dirty="0" smtClean="0">
                <a:latin typeface="幼圆" pitchFamily="49" charset="-122"/>
                <a:ea typeface="幼圆" pitchFamily="49" charset="-122"/>
              </a:rPr>
              <a:t>子句</a:t>
            </a:r>
          </a:p>
          <a:p>
            <a:pPr>
              <a:lnSpc>
                <a:spcPct val="180000"/>
              </a:lnSpc>
              <a:buFont typeface="Wingdings" panose="05000000000000000000" pitchFamily="2" charset="2"/>
              <a:buChar char="n"/>
            </a:pPr>
            <a:r>
              <a:rPr lang="zh-CN" altLang="en-US" sz="3200" b="1" dirty="0" smtClean="0">
                <a:latin typeface="幼圆" pitchFamily="49" charset="-122"/>
                <a:ea typeface="幼圆" pitchFamily="49" charset="-122"/>
              </a:rPr>
              <a:t>层层嵌套方式反映了 </a:t>
            </a:r>
            <a:r>
              <a:rPr lang="en-US" altLang="zh-CN" sz="3200" b="1" dirty="0" smtClean="0">
                <a:latin typeface="幼圆" pitchFamily="49" charset="-122"/>
                <a:ea typeface="幼圆" pitchFamily="49" charset="-122"/>
              </a:rPr>
              <a:t>SQL</a:t>
            </a:r>
            <a:r>
              <a:rPr lang="zh-CN" altLang="en-US" sz="3200" b="1" dirty="0" smtClean="0">
                <a:latin typeface="幼圆" pitchFamily="49" charset="-122"/>
                <a:ea typeface="幼圆" pitchFamily="49" charset="-122"/>
              </a:rPr>
              <a:t>语言的结构化</a:t>
            </a:r>
          </a:p>
          <a:p>
            <a:pPr marL="457200" indent="-457200">
              <a:lnSpc>
                <a:spcPct val="180000"/>
              </a:lnSpc>
              <a:buFont typeface="Wingdings" panose="05000000000000000000" pitchFamily="2" charset="2"/>
              <a:buChar char="n"/>
            </a:pPr>
            <a:r>
              <a:rPr lang="zh-CN" altLang="en-US" sz="3200" b="1" dirty="0" smtClean="0">
                <a:latin typeface="幼圆" pitchFamily="49" charset="-122"/>
                <a:ea typeface="幼圆" pitchFamily="49" charset="-122"/>
              </a:rPr>
              <a:t>有些嵌套查询可以用连接运算替代</a:t>
            </a:r>
            <a:endParaRPr lang="zh-CN" altLang="en-US" sz="3200" dirty="0" smtClean="0">
              <a:latin typeface="幼圆" pitchFamily="49" charset="-122"/>
              <a:ea typeface="幼圆" pitchFamily="49" charset="-122"/>
            </a:endParaRPr>
          </a:p>
        </p:txBody>
      </p:sp>
      <p:sp>
        <p:nvSpPr>
          <p:cNvPr id="5"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1" smtClean="0">
                <a:latin typeface="+mj-ea"/>
                <a:sym typeface="Times New Roman" panose="02020603050405020304" pitchFamily="18" charset="0"/>
              </a:rPr>
              <a:t>嵌套查询</a:t>
            </a:r>
            <a:endParaRPr lang="zh-CN" altLang="en-US" sz="3600" b="1" dirty="0">
              <a:latin typeface="+mj-ea"/>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up)">
                                      <p:cBhvr>
                                        <p:cTn id="7" dur="500"/>
                                        <p:tgtEl>
                                          <p:spTgt spid="10854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wipe(up)">
                                      <p:cBhvr>
                                        <p:cTn id="10" dur="500"/>
                                        <p:tgtEl>
                                          <p:spTgt spid="10854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wipe(up)">
                                      <p:cBhvr>
                                        <p:cTn id="13" dur="500"/>
                                        <p:tgtEl>
                                          <p:spTgt spid="10854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8547">
                                            <p:txEl>
                                              <p:pRg st="3" end="3"/>
                                            </p:txEl>
                                          </p:spTgt>
                                        </p:tgtEl>
                                        <p:attrNameLst>
                                          <p:attrName>style.visibility</p:attrName>
                                        </p:attrNameLst>
                                      </p:cBhvr>
                                      <p:to>
                                        <p:strVal val="visible"/>
                                      </p:to>
                                    </p:set>
                                    <p:animEffect transition="in" filter="wipe(up)">
                                      <p:cBhvr>
                                        <p:cTn id="16" dur="500"/>
                                        <p:tgtEl>
                                          <p:spTgt spid="1085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1187765" y="-7951"/>
            <a:ext cx="7056490" cy="842963"/>
          </a:xfrm>
        </p:spPr>
        <p:txBody>
          <a:bodyPr/>
          <a:lstStyle/>
          <a:p>
            <a:pPr fontAlgn="auto">
              <a:spcAft>
                <a:spcPts val="0"/>
              </a:spcAft>
              <a:defRPr/>
            </a:pPr>
            <a:r>
              <a:rPr lang="zh-CN" altLang="en-US" sz="3600" b="1" dirty="0" smtClean="0">
                <a:latin typeface="+mj-ea"/>
                <a:sym typeface="Times New Roman" panose="02020603050405020304" pitchFamily="18" charset="0"/>
              </a:rPr>
              <a:t>嵌套</a:t>
            </a:r>
            <a:r>
              <a:rPr lang="zh-CN" altLang="en-US" sz="3600" b="1" dirty="0">
                <a:latin typeface="+mj-ea"/>
                <a:sym typeface="Times New Roman" panose="02020603050405020304" pitchFamily="18" charset="0"/>
              </a:rPr>
              <a:t>查询</a:t>
            </a:r>
            <a:r>
              <a:rPr lang="en-US" sz="3600" dirty="0">
                <a:latin typeface="+mj-ea"/>
                <a:sym typeface="Times New Roman" panose="02020603050405020304" pitchFamily="18" charset="0"/>
              </a:rPr>
              <a:t>——</a:t>
            </a:r>
            <a:r>
              <a:rPr lang="zh-CN" altLang="en-US" sz="3600" dirty="0">
                <a:latin typeface="+mn-ea"/>
                <a:ea typeface="+mn-ea"/>
                <a:sym typeface="Times New Roman" panose="02020603050405020304" pitchFamily="18" charset="0"/>
              </a:rPr>
              <a:t>嵌套查询求解方法</a:t>
            </a:r>
            <a:endParaRPr lang="zh-CN" altLang="en-US" sz="3200" dirty="0">
              <a:latin typeface="+mn-ea"/>
              <a:ea typeface="+mn-ea"/>
            </a:endParaRPr>
          </a:p>
        </p:txBody>
      </p:sp>
      <p:sp>
        <p:nvSpPr>
          <p:cNvPr id="109571" name="Rectangle 3"/>
          <p:cNvSpPr>
            <a:spLocks noGrp="1" noChangeArrowheads="1"/>
          </p:cNvSpPr>
          <p:nvPr>
            <p:ph type="body" idx="4294967295"/>
          </p:nvPr>
        </p:nvSpPr>
        <p:spPr>
          <a:xfrm>
            <a:off x="979701" y="803429"/>
            <a:ext cx="8200619" cy="4299869"/>
          </a:xfrm>
        </p:spPr>
        <p:txBody>
          <a:bodyPr>
            <a:normAutofit fontScale="92500" lnSpcReduction="10000"/>
          </a:bodyPr>
          <a:lstStyle/>
          <a:p>
            <a:pPr>
              <a:lnSpc>
                <a:spcPct val="150000"/>
              </a:lnSpc>
              <a:buFont typeface="Wingdings" panose="05000000000000000000" pitchFamily="2" charset="2"/>
              <a:buChar char="u"/>
            </a:pPr>
            <a:r>
              <a:rPr lang="zh-CN" altLang="en-US" sz="2200" dirty="0" smtClean="0">
                <a:latin typeface="+mj-ea"/>
                <a:ea typeface="+mj-ea"/>
              </a:rPr>
              <a:t>不相关子查询</a:t>
            </a:r>
            <a:r>
              <a:rPr lang="en-US" altLang="zh-CN" dirty="0" smtClean="0">
                <a:latin typeface="幼圆" pitchFamily="49" charset="-122"/>
                <a:ea typeface="幼圆" pitchFamily="49" charset="-122"/>
              </a:rPr>
              <a:t>——</a:t>
            </a:r>
            <a:r>
              <a:rPr lang="zh-CN" altLang="en-US" sz="2400" dirty="0" smtClean="0">
                <a:latin typeface="幼圆" pitchFamily="49" charset="-122"/>
                <a:ea typeface="幼圆" pitchFamily="49" charset="-122"/>
              </a:rPr>
              <a:t>子查询的查询条件不依赖于父查询</a:t>
            </a:r>
            <a:endParaRPr lang="en-US" altLang="zh-CN" sz="2400" dirty="0" smtClean="0">
              <a:latin typeface="幼圆" pitchFamily="49" charset="-122"/>
              <a:ea typeface="幼圆" pitchFamily="49" charset="-122"/>
            </a:endParaRPr>
          </a:p>
          <a:p>
            <a:pPr marL="0" indent="0">
              <a:lnSpc>
                <a:spcPct val="110000"/>
              </a:lnSpc>
            </a:pPr>
            <a:r>
              <a:rPr lang="en-US" altLang="zh-CN" sz="2400" b="1" dirty="0">
                <a:latin typeface="幼圆" pitchFamily="49" charset="-122"/>
                <a:ea typeface="幼圆" pitchFamily="49" charset="-122"/>
              </a:rPr>
              <a:t> </a:t>
            </a:r>
            <a:r>
              <a:rPr lang="en-US" altLang="zh-CN"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由里向外逐层处理，即每个子查询在上一级查询处理之前求</a:t>
            </a:r>
            <a:endParaRPr lang="en-US" altLang="zh-CN" sz="2400" b="1" dirty="0" smtClean="0">
              <a:latin typeface="幼圆" pitchFamily="49" charset="-122"/>
              <a:ea typeface="幼圆" pitchFamily="49" charset="-122"/>
            </a:endParaRPr>
          </a:p>
          <a:p>
            <a:pPr marL="0" indent="0">
              <a:lnSpc>
                <a:spcPct val="110000"/>
              </a:lnSpc>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b="1" dirty="0" smtClean="0">
                <a:latin typeface="幼圆" pitchFamily="49" charset="-122"/>
                <a:ea typeface="幼圆" pitchFamily="49" charset="-122"/>
              </a:rPr>
              <a:t>解</a:t>
            </a:r>
            <a:r>
              <a:rPr lang="zh-CN" altLang="en-US" sz="2400" dirty="0" smtClean="0">
                <a:latin typeface="幼圆" pitchFamily="49" charset="-122"/>
                <a:ea typeface="幼圆" pitchFamily="49" charset="-122"/>
              </a:rPr>
              <a:t>，</a:t>
            </a:r>
            <a:r>
              <a:rPr lang="zh-CN" altLang="en-US" sz="2400" b="1" dirty="0" smtClean="0">
                <a:latin typeface="幼圆" pitchFamily="49" charset="-122"/>
                <a:ea typeface="幼圆" pitchFamily="49" charset="-122"/>
              </a:rPr>
              <a:t>子查询的结果用于建立其父查询的查找条件。</a:t>
            </a:r>
            <a:endParaRPr lang="en-US" sz="2400" b="1" dirty="0" smtClean="0">
              <a:latin typeface="幼圆" pitchFamily="49" charset="-122"/>
              <a:ea typeface="幼圆" pitchFamily="49" charset="-122"/>
            </a:endParaRPr>
          </a:p>
          <a:p>
            <a:pPr>
              <a:lnSpc>
                <a:spcPct val="160000"/>
              </a:lnSpc>
              <a:buFont typeface="Wingdings" panose="05000000000000000000" pitchFamily="2" charset="2"/>
              <a:buChar char="u"/>
            </a:pPr>
            <a:r>
              <a:rPr lang="zh-CN" altLang="en-US" sz="2200" dirty="0" smtClean="0">
                <a:latin typeface="+mj-ea"/>
                <a:ea typeface="+mj-ea"/>
              </a:rPr>
              <a:t>相关子查询 </a:t>
            </a:r>
            <a:r>
              <a:rPr lang="en-US" altLang="zh-CN" dirty="0" smtClean="0">
                <a:latin typeface="幼圆" pitchFamily="49" charset="-122"/>
                <a:ea typeface="幼圆" pitchFamily="49" charset="-122"/>
              </a:rPr>
              <a:t>—— </a:t>
            </a:r>
            <a:r>
              <a:rPr lang="zh-CN" altLang="en-US" sz="2400" dirty="0" smtClean="0">
                <a:latin typeface="幼圆" pitchFamily="49" charset="-122"/>
                <a:ea typeface="幼圆" pitchFamily="49" charset="-122"/>
                <a:sym typeface="楷体_GB2312" pitchFamily="1" charset="-122"/>
              </a:rPr>
              <a:t>子查询的查询条件依赖于父查询</a:t>
            </a:r>
            <a:endParaRPr lang="en-US" altLang="zh-CN" sz="2400" dirty="0" smtClean="0">
              <a:latin typeface="幼圆" pitchFamily="49" charset="-122"/>
              <a:ea typeface="幼圆" pitchFamily="49" charset="-122"/>
              <a:sym typeface="楷体_GB2312" pitchFamily="1" charset="-122"/>
            </a:endParaRPr>
          </a:p>
          <a:p>
            <a:pPr marL="0" indent="0"/>
            <a:r>
              <a:rPr lang="en-US" altLang="zh-CN" sz="2400" dirty="0" smtClean="0">
                <a:latin typeface="幼圆" pitchFamily="49" charset="-122"/>
                <a:ea typeface="幼圆" pitchFamily="49" charset="-122"/>
                <a:sym typeface="楷体_GB2312" pitchFamily="1" charset="-122"/>
              </a:rPr>
              <a:t> 1</a:t>
            </a:r>
            <a:r>
              <a:rPr lang="zh-CN" altLang="en-US" sz="2400" dirty="0" smtClean="0">
                <a:latin typeface="幼圆" pitchFamily="49" charset="-122"/>
                <a:ea typeface="幼圆" pitchFamily="49" charset="-122"/>
                <a:sym typeface="楷体_GB2312" pitchFamily="1" charset="-122"/>
              </a:rPr>
              <a:t>）</a:t>
            </a:r>
            <a:r>
              <a:rPr lang="zh-CN" altLang="en-US" sz="2400" b="1" dirty="0" smtClean="0">
                <a:latin typeface="幼圆" pitchFamily="49" charset="-122"/>
                <a:ea typeface="幼圆" pitchFamily="49" charset="-122"/>
              </a:rPr>
              <a:t>首先取外层查询中表的第一个元组，根据它与内层查询相关</a:t>
            </a:r>
            <a:endParaRPr lang="en-US" altLang="zh-CN" sz="2400" b="1" dirty="0" smtClean="0">
              <a:latin typeface="幼圆" pitchFamily="49" charset="-122"/>
              <a:ea typeface="幼圆" pitchFamily="49" charset="-122"/>
            </a:endParaRPr>
          </a:p>
          <a:p>
            <a:pPr marL="0" indent="0"/>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b="1" dirty="0" smtClean="0">
                <a:latin typeface="幼圆" pitchFamily="49" charset="-122"/>
                <a:ea typeface="幼圆" pitchFamily="49" charset="-122"/>
              </a:rPr>
              <a:t>的属性值处理内层查询，若</a:t>
            </a:r>
            <a:r>
              <a:rPr lang="en-US" altLang="zh-CN" sz="2400" b="1" dirty="0" smtClean="0">
                <a:latin typeface="幼圆" pitchFamily="49" charset="-122"/>
                <a:ea typeface="幼圆" pitchFamily="49" charset="-122"/>
              </a:rPr>
              <a:t>WHERE</a:t>
            </a:r>
            <a:r>
              <a:rPr lang="zh-CN" altLang="en-US" sz="2400" b="1" dirty="0" smtClean="0">
                <a:latin typeface="幼圆" pitchFamily="49" charset="-122"/>
                <a:ea typeface="幼圆" pitchFamily="49" charset="-122"/>
              </a:rPr>
              <a:t>子句返回值为真，则取此元</a:t>
            </a:r>
            <a:endParaRPr lang="en-US" altLang="zh-CN" sz="2400" b="1" dirty="0" smtClean="0">
              <a:latin typeface="幼圆" pitchFamily="49" charset="-122"/>
              <a:ea typeface="幼圆" pitchFamily="49" charset="-122"/>
            </a:endParaRPr>
          </a:p>
          <a:p>
            <a:pPr marL="0" indent="0"/>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b="1" dirty="0" smtClean="0">
                <a:latin typeface="幼圆" pitchFamily="49" charset="-122"/>
                <a:ea typeface="幼圆" pitchFamily="49" charset="-122"/>
              </a:rPr>
              <a:t>组放入结果表</a:t>
            </a:r>
            <a:endParaRPr lang="en-US" altLang="zh-CN" sz="2400" b="1" dirty="0" smtClean="0">
              <a:latin typeface="幼圆" pitchFamily="49" charset="-122"/>
              <a:ea typeface="幼圆" pitchFamily="49" charset="-122"/>
            </a:endParaRPr>
          </a:p>
          <a:p>
            <a:pPr marL="0" indent="0"/>
            <a:r>
              <a:rPr lang="en-US" altLang="zh-CN" sz="2400" dirty="0" smtClean="0">
                <a:latin typeface="幼圆" pitchFamily="49" charset="-122"/>
                <a:ea typeface="幼圆" pitchFamily="49" charset="-122"/>
              </a:rPr>
              <a:t> 2</a:t>
            </a:r>
            <a:r>
              <a:rPr lang="zh-CN" altLang="en-US" sz="2400" dirty="0" smtClean="0">
                <a:latin typeface="幼圆" pitchFamily="49" charset="-122"/>
                <a:ea typeface="幼圆" pitchFamily="49" charset="-122"/>
              </a:rPr>
              <a:t>）</a:t>
            </a:r>
            <a:r>
              <a:rPr lang="zh-CN" altLang="en-US" sz="2400" b="1" dirty="0" smtClean="0">
                <a:latin typeface="幼圆" pitchFamily="49" charset="-122"/>
                <a:ea typeface="幼圆" pitchFamily="49" charset="-122"/>
              </a:rPr>
              <a:t>然后再取外层表的下一个元组</a:t>
            </a:r>
            <a:endParaRPr lang="en-US" altLang="zh-CN" sz="2400" b="1" dirty="0" smtClean="0">
              <a:latin typeface="幼圆" pitchFamily="49" charset="-122"/>
              <a:ea typeface="幼圆" pitchFamily="49" charset="-122"/>
            </a:endParaRPr>
          </a:p>
          <a:p>
            <a:pPr marL="0" indent="0"/>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3</a:t>
            </a:r>
            <a:r>
              <a:rPr lang="zh-CN" altLang="en-US" sz="2400" dirty="0" smtClean="0">
                <a:latin typeface="幼圆" pitchFamily="49" charset="-122"/>
                <a:ea typeface="幼圆" pitchFamily="49" charset="-122"/>
              </a:rPr>
              <a:t>）</a:t>
            </a:r>
            <a:r>
              <a:rPr lang="zh-CN" altLang="en-US" sz="2400" b="1" dirty="0" smtClean="0">
                <a:latin typeface="幼圆" pitchFamily="49" charset="-122"/>
                <a:ea typeface="幼圆" pitchFamily="49" charset="-122"/>
              </a:rPr>
              <a:t>重复这一过程，直至外层表全部检查完为止</a:t>
            </a:r>
          </a:p>
          <a:p>
            <a:pPr marL="685800" lvl="2" indent="0">
              <a:lnSpc>
                <a:spcPct val="150000"/>
              </a:lnSpc>
              <a:buSzPct val="75000"/>
              <a:buNone/>
            </a:pPr>
            <a:endParaRPr lang="zh-CN" altLang="en-US" sz="18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1027"/>
          <p:cNvSpPr>
            <a:spLocks noGrp="1" noChangeArrowheads="1"/>
          </p:cNvSpPr>
          <p:nvPr>
            <p:ph type="body" idx="4294967295"/>
          </p:nvPr>
        </p:nvSpPr>
        <p:spPr>
          <a:xfrm>
            <a:off x="1043755" y="842962"/>
            <a:ext cx="8100245" cy="4300537"/>
          </a:xfrm>
        </p:spPr>
        <p:txBody>
          <a:bodyPr>
            <a:normAutofit/>
          </a:bodyPr>
          <a:lstStyle/>
          <a:p>
            <a:pPr>
              <a:lnSpc>
                <a:spcPct val="200000"/>
              </a:lnSpc>
              <a:buFont typeface="Wingdings" panose="05000000000000000000" pitchFamily="2" charset="2"/>
              <a:buNone/>
            </a:pPr>
            <a:r>
              <a:rPr lang="en-US" altLang="zh-CN" sz="3000" dirty="0" smtClean="0">
                <a:latin typeface="微软雅黑 Light" pitchFamily="34" charset="-122"/>
                <a:ea typeface="微软雅黑 Light" pitchFamily="34" charset="-122"/>
                <a:sym typeface="Times New Roman" panose="02020603050405020304" pitchFamily="18" charset="0"/>
              </a:rPr>
              <a:t>3</a:t>
            </a:r>
            <a:r>
              <a:rPr lang="zh-CN" altLang="en-US" sz="3000" dirty="0" smtClean="0">
                <a:latin typeface="微软雅黑 Light" pitchFamily="34" charset="-122"/>
                <a:ea typeface="微软雅黑 Light" pitchFamily="34" charset="-122"/>
                <a:sym typeface="Times New Roman" panose="02020603050405020304" pitchFamily="18" charset="0"/>
              </a:rPr>
              <a:t>）面向集合的操作方式</a:t>
            </a:r>
          </a:p>
          <a:p>
            <a:pPr>
              <a:lnSpc>
                <a:spcPct val="140000"/>
              </a:lnSpc>
              <a:buFont typeface="Wingdings" panose="05000000000000000000" pitchFamily="2" charset="2"/>
              <a:buChar char="u"/>
            </a:pPr>
            <a:r>
              <a:rPr lang="zh-CN" altLang="en-US" sz="2600" b="1" dirty="0" smtClean="0">
                <a:latin typeface="幼圆" pitchFamily="49" charset="-122"/>
                <a:ea typeface="幼圆" pitchFamily="49" charset="-122"/>
                <a:sym typeface="Times New Roman" panose="02020603050405020304" pitchFamily="18" charset="0"/>
              </a:rPr>
              <a:t>非关系数据模型采用面向记录的操作方式，操作对象是一条记录</a:t>
            </a:r>
          </a:p>
          <a:p>
            <a:pPr>
              <a:lnSpc>
                <a:spcPct val="140000"/>
              </a:lnSpc>
              <a:buFont typeface="Wingdings" panose="05000000000000000000" pitchFamily="2" charset="2"/>
              <a:buChar char="u"/>
            </a:pPr>
            <a:r>
              <a:rPr lang="en-US" altLang="zh-CN" sz="2600" b="1" dirty="0" smtClean="0">
                <a:latin typeface="幼圆" pitchFamily="49" charset="-122"/>
                <a:ea typeface="幼圆" pitchFamily="49" charset="-122"/>
                <a:sym typeface="Times New Roman" panose="02020603050405020304" pitchFamily="18" charset="0"/>
              </a:rPr>
              <a:t>SQL</a:t>
            </a:r>
            <a:r>
              <a:rPr lang="zh-CN" altLang="en-US" sz="2600" b="1" dirty="0" smtClean="0">
                <a:latin typeface="幼圆" pitchFamily="49" charset="-122"/>
                <a:ea typeface="幼圆" pitchFamily="49" charset="-122"/>
                <a:sym typeface="Times New Roman" panose="02020603050405020304" pitchFamily="18" charset="0"/>
              </a:rPr>
              <a:t>采用集合操作方式</a:t>
            </a:r>
          </a:p>
          <a:p>
            <a:pPr>
              <a:lnSpc>
                <a:spcPct val="140000"/>
              </a:lnSpc>
              <a:buFont typeface="Wingdings" panose="05000000000000000000" pitchFamily="2" charset="2"/>
              <a:buChar char="Ø"/>
            </a:pPr>
            <a:r>
              <a:rPr lang="zh-CN" altLang="en-US" sz="2600" b="1" dirty="0" smtClean="0">
                <a:latin typeface="幼圆" pitchFamily="49" charset="-122"/>
                <a:ea typeface="幼圆" pitchFamily="49" charset="-122"/>
                <a:sym typeface="Times New Roman" panose="02020603050405020304" pitchFamily="18" charset="0"/>
              </a:rPr>
              <a:t> 操作对象、查找结果可以是元组的集合</a:t>
            </a:r>
          </a:p>
          <a:p>
            <a:pPr>
              <a:lnSpc>
                <a:spcPct val="140000"/>
              </a:lnSpc>
              <a:buFont typeface="Wingdings" panose="05000000000000000000" pitchFamily="2" charset="2"/>
              <a:buChar char="Ø"/>
            </a:pPr>
            <a:r>
              <a:rPr lang="zh-CN" altLang="en-US" sz="2600" b="1" dirty="0" smtClean="0">
                <a:latin typeface="幼圆" pitchFamily="49" charset="-122"/>
                <a:ea typeface="幼圆" pitchFamily="49" charset="-122"/>
                <a:sym typeface="Times New Roman" panose="02020603050405020304" pitchFamily="18" charset="0"/>
              </a:rPr>
              <a:t> 一次插入删除更新操作的对象可以是元组的集合</a:t>
            </a:r>
            <a:endParaRPr lang="zh-CN" altLang="en-US" sz="2600" dirty="0" smtClean="0">
              <a:latin typeface="幼圆" pitchFamily="49" charset="-122"/>
              <a:ea typeface="幼圆" pitchFamily="49" charset="-122"/>
            </a:endParaRPr>
          </a:p>
        </p:txBody>
      </p:sp>
      <p:sp>
        <p:nvSpPr>
          <p:cNvPr id="4" name="Rectangle 2"/>
          <p:cNvSpPr txBox="1">
            <a:spLocks noChangeArrowheads="1"/>
          </p:cNvSpPr>
          <p:nvPr/>
        </p:nvSpPr>
        <p:spPr>
          <a:xfrm>
            <a:off x="1187765" y="0"/>
            <a:ext cx="230416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sz="3200" smtClean="0">
                <a:latin typeface="黑体" panose="02010609060101010101" pitchFamily="49" charset="-122"/>
                <a:ea typeface="黑体" panose="02010609060101010101" pitchFamily="49" charset="-122"/>
                <a:sym typeface="黑体" panose="02010609060101010101" pitchFamily="49" charset="-122"/>
              </a:rPr>
              <a:t>SQL</a:t>
            </a:r>
            <a:r>
              <a:rPr lang="zh-CN" altLang="en-US" sz="3200" smtClean="0">
                <a:latin typeface="黑体" panose="02010609060101010101" pitchFamily="49" charset="-122"/>
                <a:ea typeface="黑体" panose="02010609060101010101" pitchFamily="49" charset="-122"/>
                <a:sym typeface="黑体" panose="02010609060101010101" pitchFamily="49" charset="-122"/>
              </a:rPr>
              <a:t>的特点</a:t>
            </a:r>
            <a:endParaRPr lang="zh-CN" altLang="en-US" dirty="0"/>
          </a:p>
        </p:txBody>
      </p:sp>
      <p:sp>
        <p:nvSpPr>
          <p:cNvPr id="5" name="椭圆 4"/>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a:t>
            </a:r>
            <a:r>
              <a:rPr lang="en-US" altLang="zh-CN" sz="1200" dirty="0"/>
              <a:t>2</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filter="blinds(horizontal)">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Rectangle 3"/>
          <p:cNvSpPr>
            <a:spLocks noGrp="1" noChangeArrowheads="1"/>
          </p:cNvSpPr>
          <p:nvPr>
            <p:ph type="body" idx="4294967295"/>
          </p:nvPr>
        </p:nvSpPr>
        <p:spPr>
          <a:xfrm>
            <a:off x="1403665" y="1131650"/>
            <a:ext cx="6696075" cy="2879725"/>
          </a:xfrm>
        </p:spPr>
        <p:txBody>
          <a:bodyPr>
            <a:noAutofit/>
          </a:bodyPr>
          <a:lstStyle/>
          <a:p>
            <a:pPr marL="457200" indent="-457200">
              <a:lnSpc>
                <a:spcPct val="150000"/>
              </a:lnSpc>
              <a:buFont typeface="Wingdings" panose="05000000000000000000" pitchFamily="2" charset="2"/>
              <a:buChar char="Ø"/>
            </a:pPr>
            <a:r>
              <a:rPr lang="zh-CN" altLang="en-US" sz="2800" dirty="0" smtClean="0">
                <a:sym typeface="Times New Roman" panose="02020603050405020304" pitchFamily="18" charset="0"/>
              </a:rPr>
              <a:t>带有</a:t>
            </a:r>
            <a:r>
              <a:rPr lang="en-US" altLang="zh-CN" sz="2800" dirty="0" smtClean="0">
                <a:sym typeface="Times New Roman" panose="02020603050405020304" pitchFamily="18" charset="0"/>
              </a:rPr>
              <a:t>IN</a:t>
            </a:r>
            <a:r>
              <a:rPr lang="zh-CN" altLang="en-US" sz="2800" dirty="0" smtClean="0">
                <a:sym typeface="Times New Roman" panose="02020603050405020304" pitchFamily="18" charset="0"/>
              </a:rPr>
              <a:t>谓词的子查询 </a:t>
            </a:r>
          </a:p>
          <a:p>
            <a:pPr marL="457200" indent="-457200">
              <a:lnSpc>
                <a:spcPct val="150000"/>
              </a:lnSpc>
              <a:buFont typeface="Wingdings" panose="05000000000000000000" pitchFamily="2" charset="2"/>
              <a:buChar char="Ø"/>
            </a:pPr>
            <a:r>
              <a:rPr lang="zh-CN" altLang="en-US" sz="2800" dirty="0" smtClean="0">
                <a:sym typeface="Times New Roman" panose="02020603050405020304" pitchFamily="18" charset="0"/>
              </a:rPr>
              <a:t>带有比较运算符的子查询</a:t>
            </a:r>
          </a:p>
          <a:p>
            <a:pPr marL="457200" indent="-457200">
              <a:lnSpc>
                <a:spcPct val="150000"/>
              </a:lnSpc>
              <a:buFont typeface="Wingdings" panose="05000000000000000000" pitchFamily="2" charset="2"/>
              <a:buChar char="Ø"/>
            </a:pPr>
            <a:r>
              <a:rPr lang="zh-CN" altLang="en-US" sz="2800" dirty="0" smtClean="0">
                <a:sym typeface="Times New Roman" panose="02020603050405020304" pitchFamily="18" charset="0"/>
              </a:rPr>
              <a:t>带有</a:t>
            </a:r>
            <a:r>
              <a:rPr lang="en-US" altLang="zh-CN" sz="2800" dirty="0" smtClean="0">
                <a:sym typeface="Times New Roman" panose="02020603050405020304" pitchFamily="18" charset="0"/>
              </a:rPr>
              <a:t>ANY</a:t>
            </a:r>
            <a:r>
              <a:rPr lang="zh-CN" altLang="en-US" sz="2800" dirty="0" smtClean="0">
                <a:sym typeface="Times New Roman" panose="02020603050405020304" pitchFamily="18" charset="0"/>
              </a:rPr>
              <a:t>（</a:t>
            </a:r>
            <a:r>
              <a:rPr lang="en-US" altLang="zh-CN" sz="2800" dirty="0" smtClean="0">
                <a:sym typeface="Times New Roman" panose="02020603050405020304" pitchFamily="18" charset="0"/>
              </a:rPr>
              <a:t>SOME</a:t>
            </a:r>
            <a:r>
              <a:rPr lang="zh-CN" altLang="en-US" sz="2800" dirty="0" smtClean="0">
                <a:sym typeface="Times New Roman" panose="02020603050405020304" pitchFamily="18" charset="0"/>
              </a:rPr>
              <a:t>）或</a:t>
            </a:r>
            <a:r>
              <a:rPr lang="en-US" altLang="zh-CN" sz="2800" dirty="0" smtClean="0">
                <a:sym typeface="Times New Roman" panose="02020603050405020304" pitchFamily="18" charset="0"/>
              </a:rPr>
              <a:t>ALL</a:t>
            </a:r>
            <a:r>
              <a:rPr lang="zh-CN" altLang="en-US" sz="2800" dirty="0" smtClean="0">
                <a:sym typeface="Times New Roman" panose="02020603050405020304" pitchFamily="18" charset="0"/>
              </a:rPr>
              <a:t>谓词的子查询</a:t>
            </a:r>
          </a:p>
          <a:p>
            <a:pPr marL="457200" indent="-457200">
              <a:lnSpc>
                <a:spcPct val="150000"/>
              </a:lnSpc>
              <a:buFont typeface="Wingdings" panose="05000000000000000000" pitchFamily="2" charset="2"/>
              <a:buChar char="Ø"/>
            </a:pPr>
            <a:r>
              <a:rPr lang="zh-CN" altLang="en-US" sz="2800" dirty="0" smtClean="0">
                <a:sym typeface="Times New Roman" panose="02020603050405020304" pitchFamily="18" charset="0"/>
              </a:rPr>
              <a:t>带有</a:t>
            </a:r>
            <a:r>
              <a:rPr lang="en-US" altLang="zh-CN" sz="2800" dirty="0" smtClean="0">
                <a:sym typeface="Times New Roman" panose="02020603050405020304" pitchFamily="18" charset="0"/>
              </a:rPr>
              <a:t>EXISTS</a:t>
            </a:r>
            <a:r>
              <a:rPr lang="zh-CN" altLang="en-US" sz="2800" dirty="0" smtClean="0">
                <a:sym typeface="Times New Roman" panose="02020603050405020304" pitchFamily="18" charset="0"/>
              </a:rPr>
              <a:t>谓词的子查询</a:t>
            </a:r>
            <a:endParaRPr lang="zh-CN" altLang="en-US" sz="2800" dirty="0" smtClean="0"/>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1" smtClean="0">
                <a:latin typeface="+mj-ea"/>
                <a:sym typeface="Times New Roman" panose="02020603050405020304" pitchFamily="18" charset="0"/>
              </a:rPr>
              <a:t>嵌套查询</a:t>
            </a:r>
            <a:endParaRPr lang="zh-CN" altLang="en-US" sz="3600" b="1" dirty="0">
              <a:latin typeface="+mj-ea"/>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1187765" y="-7951"/>
            <a:ext cx="7056490" cy="851581"/>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带有</a:t>
            </a:r>
            <a:r>
              <a:rPr lang="en-US" sz="3600" dirty="0">
                <a:latin typeface="+mn-ea"/>
                <a:ea typeface="+mn-ea"/>
                <a:sym typeface="Times New Roman" panose="02020603050405020304" pitchFamily="18" charset="0"/>
              </a:rPr>
              <a:t>IN</a:t>
            </a:r>
            <a:r>
              <a:rPr lang="zh-CN" altLang="en-US" sz="3600" dirty="0">
                <a:latin typeface="+mn-ea"/>
                <a:ea typeface="+mn-ea"/>
                <a:sym typeface="Times New Roman" panose="02020603050405020304" pitchFamily="18" charset="0"/>
              </a:rPr>
              <a:t>谓词的子查询</a:t>
            </a:r>
            <a:endParaRPr lang="zh-CN" altLang="en-US" sz="3200" dirty="0">
              <a:latin typeface="+mn-ea"/>
              <a:ea typeface="+mn-ea"/>
            </a:endParaRPr>
          </a:p>
        </p:txBody>
      </p:sp>
      <p:sp>
        <p:nvSpPr>
          <p:cNvPr id="111619" name="Rectangle 3"/>
          <p:cNvSpPr>
            <a:spLocks noGrp="1" noChangeArrowheads="1"/>
          </p:cNvSpPr>
          <p:nvPr>
            <p:ph type="body" idx="4294967295"/>
          </p:nvPr>
        </p:nvSpPr>
        <p:spPr>
          <a:xfrm>
            <a:off x="1115760" y="986972"/>
            <a:ext cx="8028240" cy="4104953"/>
          </a:xfrm>
        </p:spPr>
        <p:txBody>
          <a:bodyPr>
            <a:noAutofit/>
          </a:bodyPr>
          <a:lstStyle/>
          <a:p>
            <a:pPr>
              <a:buFont typeface="Wingdings" panose="05000000000000000000" pitchFamily="2" charset="2"/>
              <a:buNone/>
            </a:pPr>
            <a:r>
              <a:rPr lang="en-US" altLang="zh-CN" sz="2800" dirty="0" smtClean="0">
                <a:latin typeface="+mj-ea"/>
                <a:ea typeface="+mj-ea"/>
                <a:sym typeface="Times New Roman" panose="02020603050405020304" pitchFamily="18" charset="0"/>
              </a:rPr>
              <a:t>【</a:t>
            </a:r>
            <a:r>
              <a:rPr lang="zh-CN" altLang="en-US" sz="2800" dirty="0" smtClean="0">
                <a:latin typeface="+mj-ea"/>
                <a:ea typeface="+mj-ea"/>
                <a:sym typeface="Times New Roman" panose="02020603050405020304" pitchFamily="18" charset="0"/>
              </a:rPr>
              <a:t>例</a:t>
            </a:r>
            <a:r>
              <a:rPr lang="en-US" altLang="zh-CN" sz="2800" dirty="0" smtClean="0">
                <a:latin typeface="+mj-ea"/>
                <a:ea typeface="+mj-ea"/>
                <a:sym typeface="Times New Roman" panose="02020603050405020304" pitchFamily="18" charset="0"/>
              </a:rPr>
              <a:t>】</a:t>
            </a:r>
            <a:r>
              <a:rPr lang="zh-CN" altLang="en-US" sz="2800" dirty="0" smtClean="0">
                <a:latin typeface="幼圆" pitchFamily="49" charset="-122"/>
                <a:ea typeface="幼圆" pitchFamily="49" charset="-122"/>
                <a:sym typeface="Times New Roman" panose="02020603050405020304" pitchFamily="18" charset="0"/>
              </a:rPr>
              <a:t>查询与“刘晨”在同一个系学习的学生</a:t>
            </a:r>
          </a:p>
          <a:p>
            <a:pPr>
              <a:spcBef>
                <a:spcPts val="2400"/>
              </a:spcBef>
              <a:buFont typeface="Wingdings" panose="05000000000000000000" pitchFamily="2" charset="2"/>
              <a:buNone/>
            </a:pPr>
            <a:r>
              <a:rPr lang="zh-CN" altLang="en-US" sz="2800" dirty="0" smtClean="0">
                <a:latin typeface="+mj-ea"/>
                <a:ea typeface="+mj-ea"/>
                <a:sym typeface="Times New Roman" panose="02020603050405020304" pitchFamily="18" charset="0"/>
              </a:rPr>
              <a:t>分步来完成：</a:t>
            </a:r>
            <a:endParaRPr lang="zh-CN" altLang="en-US" sz="1800" dirty="0" smtClean="0">
              <a:latin typeface="+mj-ea"/>
              <a:ea typeface="+mj-ea"/>
              <a:sym typeface="Times New Roman" panose="02020603050405020304" pitchFamily="18" charset="0"/>
            </a:endParaRPr>
          </a:p>
          <a:p>
            <a:pPr>
              <a:buFont typeface="Wingdings" panose="05000000000000000000" pitchFamily="2" charset="2"/>
              <a:buNone/>
            </a:pPr>
            <a:r>
              <a:rPr lang="zh-CN" altLang="en-US" sz="2800" dirty="0">
                <a:latin typeface="幼圆" pitchFamily="49" charset="-122"/>
                <a:ea typeface="幼圆" pitchFamily="49" charset="-122"/>
                <a:sym typeface="Times New Roman" panose="02020603050405020304" pitchFamily="18" charset="0"/>
              </a:rPr>
              <a:t> </a:t>
            </a:r>
            <a:r>
              <a:rPr lang="zh-CN" altLang="en-US" sz="2800" dirty="0" smtClean="0">
                <a:latin typeface="幼圆" pitchFamily="49" charset="-122"/>
                <a:ea typeface="幼圆" pitchFamily="49" charset="-122"/>
                <a:sym typeface="Times New Roman" panose="02020603050405020304" pitchFamily="18" charset="0"/>
              </a:rPr>
              <a:t> ① 确定“刘晨”所在系名             </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SELECT</a:t>
            </a:r>
            <a:r>
              <a:rPr lang="en-US" altLang="zh-CN" sz="2400" dirty="0" smtClean="0">
                <a:latin typeface="幼圆" pitchFamily="49" charset="-122"/>
                <a:ea typeface="幼圆" pitchFamily="49" charset="-122"/>
                <a:sym typeface="Times New Roman" panose="02020603050405020304" pitchFamily="18" charset="0"/>
              </a:rPr>
              <a:t> </a:t>
            </a:r>
            <a:r>
              <a:rPr lang="zh-CN" altLang="en-US"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Sdept</a:t>
            </a:r>
            <a:r>
              <a:rPr lang="en-US" altLang="zh-CN" sz="2400" dirty="0" smtClean="0">
                <a:latin typeface="幼圆" pitchFamily="49" charset="-122"/>
                <a:ea typeface="幼圆" pitchFamily="49" charset="-122"/>
                <a:sym typeface="Times New Roman" panose="02020603050405020304" pitchFamily="18" charset="0"/>
              </a:rPr>
              <a:t>  </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FROM</a:t>
            </a:r>
            <a:r>
              <a:rPr lang="en-US" altLang="zh-CN" sz="2400" dirty="0" smtClean="0">
                <a:latin typeface="幼圆" pitchFamily="49" charset="-122"/>
                <a:ea typeface="幼圆" pitchFamily="49" charset="-122"/>
                <a:sym typeface="Times New Roman" panose="02020603050405020304" pitchFamily="18" charset="0"/>
              </a:rPr>
              <a:t>  Student                            </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WHERE</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Sname</a:t>
            </a:r>
            <a:r>
              <a:rPr lang="en-US" altLang="zh-CN"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 ' </a:t>
            </a:r>
            <a:r>
              <a:rPr lang="zh-CN" altLang="en-US"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刘晨 </a:t>
            </a:r>
            <a:r>
              <a:rPr lang="en-US" altLang="zh-CN"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zh-CN" altLang="en-US" sz="240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zh-CN" altLang="en-US" sz="2800" dirty="0" smtClean="0">
                <a:latin typeface="幼圆" pitchFamily="49" charset="-122"/>
                <a:ea typeface="幼圆" pitchFamily="49" charset="-122"/>
                <a:sym typeface="Times New Roman" panose="02020603050405020304" pitchFamily="18" charset="0"/>
              </a:rPr>
              <a:t>      结果为： </a:t>
            </a:r>
            <a:r>
              <a:rPr lang="en-US" altLang="zh-CN" sz="2800" dirty="0" smtClean="0">
                <a:latin typeface="幼圆" pitchFamily="49" charset="-122"/>
                <a:ea typeface="幼圆" pitchFamily="49" charset="-122"/>
                <a:sym typeface="Times New Roman" panose="02020603050405020304" pitchFamily="18" charset="0"/>
              </a:rPr>
              <a:t>CS</a:t>
            </a:r>
            <a:endParaRPr lang="zh-CN" altLang="en-US" sz="20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wipe(left)">
                                      <p:cBhvr>
                                        <p:cTn id="7" dur="10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wipe(up)">
                                      <p:cBhvr>
                                        <p:cTn id="12" dur="500"/>
                                        <p:tgtEl>
                                          <p:spTgt spid="111619">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11619">
                                            <p:txEl>
                                              <p:pRg st="1" end="1"/>
                                            </p:txEl>
                                          </p:spTgt>
                                        </p:tgtEl>
                                        <p:attrNameLst>
                                          <p:attrName>style.visibility</p:attrName>
                                        </p:attrNameLst>
                                      </p:cBhvr>
                                      <p:to>
                                        <p:strVal val="visible"/>
                                      </p:to>
                                    </p:set>
                                    <p:animEffect transition="in" filter="wipe(up)">
                                      <p:cBhvr>
                                        <p:cTn id="15" dur="500"/>
                                        <p:tgtEl>
                                          <p:spTgt spid="111619">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1619">
                                            <p:txEl>
                                              <p:pRg st="2" end="2"/>
                                            </p:txEl>
                                          </p:spTgt>
                                        </p:tgtEl>
                                        <p:attrNameLst>
                                          <p:attrName>style.visibility</p:attrName>
                                        </p:attrNameLst>
                                      </p:cBhvr>
                                      <p:to>
                                        <p:strVal val="visible"/>
                                      </p:to>
                                    </p:set>
                                    <p:animEffect transition="in" filter="wipe(up)">
                                      <p:cBhvr>
                                        <p:cTn id="18" dur="500"/>
                                        <p:tgtEl>
                                          <p:spTgt spid="111619">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11619">
                                            <p:txEl>
                                              <p:pRg st="3" end="3"/>
                                            </p:txEl>
                                          </p:spTgt>
                                        </p:tgtEl>
                                        <p:attrNameLst>
                                          <p:attrName>style.visibility</p:attrName>
                                        </p:attrNameLst>
                                      </p:cBhvr>
                                      <p:to>
                                        <p:strVal val="visible"/>
                                      </p:to>
                                    </p:set>
                                    <p:animEffect transition="in" filter="wipe(up)">
                                      <p:cBhvr>
                                        <p:cTn id="21" dur="500"/>
                                        <p:tgtEl>
                                          <p:spTgt spid="111619">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11619">
                                            <p:txEl>
                                              <p:pRg st="4" end="4"/>
                                            </p:txEl>
                                          </p:spTgt>
                                        </p:tgtEl>
                                        <p:attrNameLst>
                                          <p:attrName>style.visibility</p:attrName>
                                        </p:attrNameLst>
                                      </p:cBhvr>
                                      <p:to>
                                        <p:strVal val="visible"/>
                                      </p:to>
                                    </p:set>
                                    <p:animEffect transition="in" filter="wipe(up)">
                                      <p:cBhvr>
                                        <p:cTn id="24" dur="500"/>
                                        <p:tgtEl>
                                          <p:spTgt spid="111619">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11619">
                                            <p:txEl>
                                              <p:pRg st="5" end="5"/>
                                            </p:txEl>
                                          </p:spTgt>
                                        </p:tgtEl>
                                        <p:attrNameLst>
                                          <p:attrName>style.visibility</p:attrName>
                                        </p:attrNameLst>
                                      </p:cBhvr>
                                      <p:to>
                                        <p:strVal val="visible"/>
                                      </p:to>
                                    </p:set>
                                    <p:animEffect transition="in" filter="wipe(up)">
                                      <p:cBhvr>
                                        <p:cTn id="27" dur="500"/>
                                        <p:tgtEl>
                                          <p:spTgt spid="111619">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11619">
                                            <p:txEl>
                                              <p:pRg st="6" end="6"/>
                                            </p:txEl>
                                          </p:spTgt>
                                        </p:tgtEl>
                                        <p:attrNameLst>
                                          <p:attrName>style.visibility</p:attrName>
                                        </p:attrNameLst>
                                      </p:cBhvr>
                                      <p:to>
                                        <p:strVal val="visible"/>
                                      </p:to>
                                    </p:set>
                                    <p:animEffect transition="in" filter="wipe(up)">
                                      <p:cBhvr>
                                        <p:cTn id="30" dur="500"/>
                                        <p:tgtEl>
                                          <p:spTgt spid="111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3"/>
          <p:cNvSpPr>
            <a:spLocks noGrp="1" noChangeArrowheads="1"/>
          </p:cNvSpPr>
          <p:nvPr>
            <p:ph sz="half" idx="4294967295"/>
          </p:nvPr>
        </p:nvSpPr>
        <p:spPr>
          <a:xfrm>
            <a:off x="1187764" y="843631"/>
            <a:ext cx="7848545" cy="3456240"/>
          </a:xfrm>
        </p:spPr>
        <p:txBody>
          <a:bodyPr>
            <a:noAutofit/>
          </a:bodyPr>
          <a:lstStyle/>
          <a:p>
            <a:pPr marL="0" indent="0">
              <a:lnSpc>
                <a:spcPct val="150000"/>
              </a:lnSpc>
              <a:buFont typeface="Wingdings" panose="05000000000000000000" pitchFamily="2" charset="2"/>
              <a:buNone/>
            </a:pPr>
            <a:r>
              <a:rPr lang="en-US" altLang="zh-CN" sz="2800" dirty="0" smtClean="0">
                <a:latin typeface="幼圆" pitchFamily="49" charset="-122"/>
                <a:ea typeface="幼圆" pitchFamily="49" charset="-122"/>
              </a:rPr>
              <a:t>② </a:t>
            </a:r>
            <a:r>
              <a:rPr lang="zh-CN" altLang="en-US" sz="2800" dirty="0" smtClean="0">
                <a:latin typeface="幼圆" pitchFamily="49" charset="-122"/>
                <a:ea typeface="幼圆" pitchFamily="49" charset="-122"/>
              </a:rPr>
              <a:t>查找所有在</a:t>
            </a:r>
            <a:r>
              <a:rPr lang="en-US" altLang="zh-CN" sz="2800" dirty="0" smtClean="0">
                <a:latin typeface="幼圆" pitchFamily="49" charset="-122"/>
                <a:ea typeface="幼圆" pitchFamily="49" charset="-122"/>
              </a:rPr>
              <a:t>CS</a:t>
            </a:r>
            <a:r>
              <a:rPr lang="zh-CN" altLang="en-US" sz="2800" dirty="0" smtClean="0">
                <a:latin typeface="幼圆" pitchFamily="49" charset="-122"/>
                <a:ea typeface="幼圆" pitchFamily="49" charset="-122"/>
              </a:rPr>
              <a:t>系学习的学生    </a:t>
            </a:r>
          </a:p>
          <a:p>
            <a:pPr marL="0" indent="0">
              <a:buFont typeface="Wingdings" panose="05000000000000000000" pitchFamily="2" charset="2"/>
              <a:buNone/>
            </a:pPr>
            <a:r>
              <a:rPr lang="en-US" altLang="zh-CN" sz="2800" dirty="0" smtClean="0">
                <a:latin typeface="幼圆" pitchFamily="49" charset="-122"/>
                <a:ea typeface="幼圆" pitchFamily="49" charset="-122"/>
                <a:sym typeface="Times New Roman" panose="02020603050405020304" pitchFamily="18" charset="0"/>
              </a:rPr>
              <a:t>	</a:t>
            </a:r>
            <a:r>
              <a:rPr lang="en-US" altLang="zh-CN" sz="2800" dirty="0" smtClean="0">
                <a:latin typeface="+mj-ea"/>
                <a:ea typeface="+mj-ea"/>
                <a:sym typeface="Times New Roman" panose="02020603050405020304" pitchFamily="18" charset="0"/>
              </a:rPr>
              <a:t>SELECT</a:t>
            </a:r>
            <a:r>
              <a:rPr lang="en-US" altLang="zh-CN" sz="2800" dirty="0" smtClean="0">
                <a:latin typeface="幼圆" pitchFamily="49" charset="-122"/>
                <a:ea typeface="幼圆" pitchFamily="49" charset="-122"/>
                <a:sym typeface="Times New Roman" panose="02020603050405020304" pitchFamily="18" charset="0"/>
              </a:rPr>
              <a:t> </a:t>
            </a:r>
            <a:r>
              <a:rPr lang="en-US" altLang="zh-CN" sz="28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Sno</a:t>
            </a:r>
            <a:r>
              <a:rPr lang="zh-CN" altLang="en-US" sz="28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8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Sname</a:t>
            </a:r>
            <a:r>
              <a:rPr lang="zh-CN" altLang="en-US" sz="28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8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Sdept</a:t>
            </a:r>
            <a:r>
              <a:rPr lang="en-US" altLang="zh-CN" sz="28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800" dirty="0" smtClean="0">
                <a:latin typeface="幼圆" pitchFamily="49" charset="-122"/>
                <a:ea typeface="幼圆" pitchFamily="49" charset="-122"/>
                <a:sym typeface="Times New Roman" panose="02020603050405020304" pitchFamily="18" charset="0"/>
              </a:rPr>
              <a:t> </a:t>
            </a:r>
          </a:p>
          <a:p>
            <a:pPr marL="0" indent="0">
              <a:buFont typeface="Wingdings" panose="05000000000000000000" pitchFamily="2" charset="2"/>
              <a:buNone/>
            </a:pPr>
            <a:r>
              <a:rPr lang="en-US" altLang="zh-CN" sz="2800" dirty="0" smtClean="0">
                <a:latin typeface="幼圆" pitchFamily="49" charset="-122"/>
                <a:ea typeface="幼圆" pitchFamily="49" charset="-122"/>
                <a:sym typeface="Times New Roman" panose="02020603050405020304" pitchFamily="18" charset="0"/>
              </a:rPr>
              <a:t>	</a:t>
            </a:r>
            <a:r>
              <a:rPr lang="en-US" altLang="zh-CN" sz="2800" dirty="0">
                <a:latin typeface="+mj-ea"/>
                <a:ea typeface="+mj-ea"/>
                <a:sym typeface="Times New Roman" panose="02020603050405020304" pitchFamily="18" charset="0"/>
              </a:rPr>
              <a:t>FROM</a:t>
            </a:r>
            <a:r>
              <a:rPr lang="en-US" altLang="zh-CN" sz="2800" dirty="0" smtClean="0">
                <a:latin typeface="幼圆" pitchFamily="49" charset="-122"/>
                <a:ea typeface="幼圆" pitchFamily="49" charset="-122"/>
                <a:sym typeface="Times New Roman" panose="02020603050405020304" pitchFamily="18" charset="0"/>
              </a:rPr>
              <a:t> Student</a:t>
            </a:r>
          </a:p>
          <a:p>
            <a:pPr marL="0" indent="0">
              <a:buFont typeface="Wingdings" panose="05000000000000000000" pitchFamily="2" charset="2"/>
              <a:buNone/>
            </a:pPr>
            <a:r>
              <a:rPr lang="en-US" altLang="zh-CN" sz="2800" dirty="0" smtClean="0">
                <a:latin typeface="幼圆" pitchFamily="49" charset="-122"/>
                <a:ea typeface="幼圆" pitchFamily="49" charset="-122"/>
                <a:sym typeface="Times New Roman" panose="02020603050405020304" pitchFamily="18" charset="0"/>
              </a:rPr>
              <a:t>	</a:t>
            </a:r>
            <a:r>
              <a:rPr lang="en-US" altLang="zh-CN" sz="2800" dirty="0">
                <a:latin typeface="+mj-ea"/>
                <a:ea typeface="+mj-ea"/>
                <a:sym typeface="Times New Roman" panose="02020603050405020304" pitchFamily="18" charset="0"/>
              </a:rPr>
              <a:t>WHERE</a:t>
            </a:r>
            <a:r>
              <a:rPr lang="en-US" altLang="zh-CN" sz="2800" dirty="0" smtClean="0">
                <a:latin typeface="幼圆" pitchFamily="49" charset="-122"/>
                <a:ea typeface="幼圆" pitchFamily="49" charset="-122"/>
                <a:sym typeface="Times New Roman" panose="02020603050405020304" pitchFamily="18" charset="0"/>
              </a:rPr>
              <a:t> </a:t>
            </a:r>
            <a:r>
              <a:rPr lang="en-US" altLang="zh-CN" sz="28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Sdept</a:t>
            </a:r>
            <a:r>
              <a:rPr lang="en-US" altLang="zh-CN" sz="2800" dirty="0" smtClean="0">
                <a:latin typeface="幼圆" pitchFamily="49" charset="-122"/>
                <a:ea typeface="幼圆" pitchFamily="49" charset="-122"/>
                <a:cs typeface="Times New Roman" panose="02020603050405020304" pitchFamily="18" charset="0"/>
                <a:sym typeface="Times New Roman" panose="02020603050405020304" pitchFamily="18" charset="0"/>
              </a:rPr>
              <a:t>= ' CS '</a:t>
            </a:r>
            <a:r>
              <a:rPr lang="zh-CN" altLang="en-US" sz="28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endParaRPr lang="en-US" altLang="zh-CN" sz="2800" dirty="0" smtClean="0">
              <a:latin typeface="幼圆" pitchFamily="49" charset="-122"/>
              <a:ea typeface="幼圆" pitchFamily="49" charset="-122"/>
              <a:cs typeface="Times New Roman" panose="02020603050405020304" pitchFamily="18" charset="0"/>
              <a:sym typeface="Times New Roman" panose="02020603050405020304" pitchFamily="18" charset="0"/>
            </a:endParaRPr>
          </a:p>
          <a:p>
            <a:pPr marL="0" indent="0">
              <a:lnSpc>
                <a:spcPct val="150000"/>
              </a:lnSpc>
              <a:buFont typeface="Wingdings" panose="05000000000000000000" pitchFamily="2" charset="2"/>
              <a:buNone/>
            </a:pPr>
            <a:r>
              <a:rPr lang="zh-CN" altLang="en-US" sz="2000" dirty="0" smtClean="0">
                <a:latin typeface="+mj-ea"/>
                <a:ea typeface="+mj-ea"/>
              </a:rPr>
              <a:t>     结果为：</a:t>
            </a:r>
            <a:endParaRPr lang="zh-CN" altLang="en-US" dirty="0" smtClean="0">
              <a:latin typeface="+mj-ea"/>
              <a:ea typeface="+mj-ea"/>
            </a:endParaRPr>
          </a:p>
        </p:txBody>
      </p:sp>
      <p:graphicFrame>
        <p:nvGraphicFramePr>
          <p:cNvPr id="112644" name="Group 4"/>
          <p:cNvGraphicFramePr>
            <a:graphicFrameLocks noGrp="1"/>
          </p:cNvGraphicFramePr>
          <p:nvPr/>
        </p:nvGraphicFramePr>
        <p:xfrm>
          <a:off x="2843880" y="3651825"/>
          <a:ext cx="5340917" cy="1374891"/>
        </p:xfrm>
        <a:graphic>
          <a:graphicData uri="http://schemas.openxmlformats.org/drawingml/2006/table">
            <a:tbl>
              <a:tblPr/>
              <a:tblGrid>
                <a:gridCol w="1591493"/>
                <a:gridCol w="1828045"/>
                <a:gridCol w="1921379"/>
              </a:tblGrid>
              <a:tr h="462541">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Sno</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37" marB="34337" anchor="ctr"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Sname</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37" marB="34337" anchor="ctr"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Sdept</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37" marB="34337" anchor="ctr" horzOverflow="overflow">
                    <a:lnL cap="flat">
                      <a:noFill/>
                    </a:lnL>
                    <a:lnR cap="flat">
                      <a:noFill/>
                    </a:lnR>
                    <a:lnT cap="flat">
                      <a:noFill/>
                    </a:lnT>
                    <a:lnB cap="flat">
                      <a:noFill/>
                    </a:lnB>
                    <a:lnTlToBr>
                      <a:noFill/>
                    </a:lnTlToBr>
                    <a:lnBlToTr>
                      <a:noFill/>
                    </a:lnBlToTr>
                    <a:noFill/>
                  </a:tcPr>
                </a:tc>
              </a:tr>
              <a:tr h="449809">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20</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215121</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37" marB="34337" anchor="ctr"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李勇</a:t>
                      </a:r>
                      <a:endParaRPr kumimoji="0" 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37" marB="34337" anchor="ctr"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CS</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37" marB="34337" anchor="ctr" horzOverflow="overflow">
                    <a:lnL cap="flat">
                      <a:noFill/>
                    </a:lnL>
                    <a:lnR cap="flat">
                      <a:noFill/>
                    </a:lnR>
                    <a:lnT cap="flat">
                      <a:noFill/>
                    </a:lnT>
                    <a:lnB cap="flat">
                      <a:noFill/>
                    </a:lnB>
                    <a:lnTlToBr>
                      <a:noFill/>
                    </a:lnTlToBr>
                    <a:lnBlToTr>
                      <a:noFill/>
                    </a:lnBlToTr>
                    <a:noFill/>
                  </a:tcPr>
                </a:tc>
              </a:tr>
              <a:tr h="462541">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20</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215122</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337" marB="34337" anchor="ctr"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刘晨</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337" marB="34337" anchor="ctr"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CS</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337" marB="34337" anchor="ctr" horzOverflow="overflow">
                    <a:lnL cap="flat">
                      <a:noFill/>
                    </a:lnL>
                    <a:lnR cap="flat">
                      <a:noFill/>
                    </a:lnR>
                    <a:lnT cap="flat">
                      <a:noFill/>
                    </a:lnT>
                    <a:lnB cap="flat">
                      <a:noFill/>
                    </a:lnB>
                    <a:lnTlToBr>
                      <a:noFill/>
                    </a:lnTlToBr>
                    <a:lnBlToTr>
                      <a:noFill/>
                    </a:lnBlToTr>
                    <a:noFill/>
                  </a:tcPr>
                </a:tc>
              </a:tr>
            </a:tbl>
          </a:graphicData>
        </a:graphic>
      </p:graphicFrame>
      <p:sp>
        <p:nvSpPr>
          <p:cNvPr id="112662" name="Line 26"/>
          <p:cNvSpPr>
            <a:spLocks noChangeShapeType="1"/>
          </p:cNvSpPr>
          <p:nvPr/>
        </p:nvSpPr>
        <p:spPr bwMode="auto">
          <a:xfrm>
            <a:off x="3072442" y="4090651"/>
            <a:ext cx="4826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 name="Rectangle 2"/>
          <p:cNvSpPr txBox="1">
            <a:spLocks noChangeArrowheads="1"/>
          </p:cNvSpPr>
          <p:nvPr/>
        </p:nvSpPr>
        <p:spPr>
          <a:xfrm>
            <a:off x="1187765" y="-7951"/>
            <a:ext cx="7056490" cy="8515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dirty="0" smtClean="0">
                <a:latin typeface="+mn-ea"/>
                <a:ea typeface="+mn-ea"/>
                <a:sym typeface="Times New Roman" panose="02020603050405020304" pitchFamily="18" charset="0"/>
              </a:rPr>
              <a:t>带有</a:t>
            </a:r>
            <a:r>
              <a:rPr lang="en-US" sz="3600" b="0" dirty="0" smtClean="0">
                <a:latin typeface="+mn-ea"/>
                <a:ea typeface="+mn-ea"/>
                <a:sym typeface="Times New Roman" panose="02020603050405020304" pitchFamily="18" charset="0"/>
              </a:rPr>
              <a:t>IN</a:t>
            </a:r>
            <a:r>
              <a:rPr lang="zh-CN" altLang="en-US" sz="3600" b="0" dirty="0" smtClean="0">
                <a:latin typeface="+mn-ea"/>
                <a:ea typeface="+mn-ea"/>
                <a:sym typeface="Times New Roman" panose="02020603050405020304" pitchFamily="18" charset="0"/>
              </a:rPr>
              <a:t>谓词的子查询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up)">
                                      <p:cBhvr>
                                        <p:cTn id="7" dur="500"/>
                                        <p:tgtEl>
                                          <p:spTgt spid="11264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2643">
                                            <p:txEl>
                                              <p:pRg st="1" end="1"/>
                                            </p:txEl>
                                          </p:spTgt>
                                        </p:tgtEl>
                                        <p:attrNameLst>
                                          <p:attrName>style.visibility</p:attrName>
                                        </p:attrNameLst>
                                      </p:cBhvr>
                                      <p:to>
                                        <p:strVal val="visible"/>
                                      </p:to>
                                    </p:set>
                                    <p:animEffect transition="in" filter="wipe(up)">
                                      <p:cBhvr>
                                        <p:cTn id="10" dur="500"/>
                                        <p:tgtEl>
                                          <p:spTgt spid="11264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2643">
                                            <p:txEl>
                                              <p:pRg st="2" end="2"/>
                                            </p:txEl>
                                          </p:spTgt>
                                        </p:tgtEl>
                                        <p:attrNameLst>
                                          <p:attrName>style.visibility</p:attrName>
                                        </p:attrNameLst>
                                      </p:cBhvr>
                                      <p:to>
                                        <p:strVal val="visible"/>
                                      </p:to>
                                    </p:set>
                                    <p:animEffect transition="in" filter="wipe(up)">
                                      <p:cBhvr>
                                        <p:cTn id="13" dur="500"/>
                                        <p:tgtEl>
                                          <p:spTgt spid="11264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12643">
                                            <p:txEl>
                                              <p:pRg st="3" end="3"/>
                                            </p:txEl>
                                          </p:spTgt>
                                        </p:tgtEl>
                                        <p:attrNameLst>
                                          <p:attrName>style.visibility</p:attrName>
                                        </p:attrNameLst>
                                      </p:cBhvr>
                                      <p:to>
                                        <p:strVal val="visible"/>
                                      </p:to>
                                    </p:set>
                                    <p:animEffect transition="in" filter="wipe(up)">
                                      <p:cBhvr>
                                        <p:cTn id="16" dur="500"/>
                                        <p:tgtEl>
                                          <p:spTgt spid="11264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2643">
                                            <p:txEl>
                                              <p:pRg st="4" end="4"/>
                                            </p:txEl>
                                          </p:spTgt>
                                        </p:tgtEl>
                                        <p:attrNameLst>
                                          <p:attrName>style.visibility</p:attrName>
                                        </p:attrNameLst>
                                      </p:cBhvr>
                                      <p:to>
                                        <p:strVal val="visible"/>
                                      </p:to>
                                    </p:set>
                                    <p:animEffect transition="in" filter="wipe(up)">
                                      <p:cBhvr>
                                        <p:cTn id="19" dur="500"/>
                                        <p:tgtEl>
                                          <p:spTgt spid="11264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2644"/>
                                        </p:tgtEl>
                                        <p:attrNameLst>
                                          <p:attrName>style.visibility</p:attrName>
                                        </p:attrNameLst>
                                      </p:cBhvr>
                                      <p:to>
                                        <p:strVal val="visible"/>
                                      </p:to>
                                    </p:set>
                                    <p:animEffect transition="in" filter="fade">
                                      <p:cBhvr>
                                        <p:cTn id="24" dur="500"/>
                                        <p:tgtEl>
                                          <p:spTgt spid="1126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2662"/>
                                        </p:tgtEl>
                                        <p:attrNameLst>
                                          <p:attrName>style.visibility</p:attrName>
                                        </p:attrNameLst>
                                      </p:cBhvr>
                                      <p:to>
                                        <p:strVal val="visible"/>
                                      </p:to>
                                    </p:set>
                                    <p:animEffect transition="in" filter="fade">
                                      <p:cBhvr>
                                        <p:cTn id="27" dur="500"/>
                                        <p:tgtEl>
                                          <p:spTgt spid="112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uiExpand="1" build="p"/>
      <p:bldP spid="112662"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3"/>
          <p:cNvSpPr>
            <a:spLocks noGrp="1" noChangeArrowheads="1"/>
          </p:cNvSpPr>
          <p:nvPr>
            <p:ph type="body" idx="4294967295"/>
          </p:nvPr>
        </p:nvSpPr>
        <p:spPr>
          <a:xfrm>
            <a:off x="1043755" y="843630"/>
            <a:ext cx="8100245" cy="4299870"/>
          </a:xfrm>
        </p:spPr>
        <p:txBody>
          <a:bodyPr>
            <a:noAutofit/>
          </a:bodyPr>
          <a:lstStyle/>
          <a:p>
            <a:pPr>
              <a:lnSpc>
                <a:spcPct val="160000"/>
              </a:lnSpc>
              <a:buFont typeface="Wingdings" panose="05000000000000000000" pitchFamily="2" charset="2"/>
              <a:buChar char="Ø"/>
            </a:pPr>
            <a:r>
              <a:rPr lang="zh-CN" altLang="en-US" sz="2800" dirty="0" smtClean="0">
                <a:latin typeface="幼圆" pitchFamily="49" charset="-122"/>
                <a:ea typeface="幼圆" pitchFamily="49" charset="-122"/>
              </a:rPr>
              <a:t>将第一步查询嵌入到第二步查询的条件中</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SELECT</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Sno</a:t>
            </a:r>
            <a:r>
              <a:rPr lang="zh-CN" altLang="en-US"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4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Sname</a:t>
            </a:r>
            <a:r>
              <a:rPr lang="zh-CN" altLang="en-US"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4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Sdept</a:t>
            </a:r>
            <a:endParaRPr lang="en-US" altLang="zh-CN" sz="2400" dirty="0" smtClean="0">
              <a:latin typeface="幼圆" pitchFamily="49" charset="-122"/>
              <a:ea typeface="幼圆" pitchFamily="49" charset="-122"/>
              <a:cs typeface="Times New Roman" panose="02020603050405020304" pitchFamily="18" charset="0"/>
              <a:sym typeface="Times New Roman" panose="02020603050405020304" pitchFamily="18" charset="0"/>
            </a:endParaRP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FROM</a:t>
            </a:r>
            <a:r>
              <a:rPr lang="en-US" altLang="zh-CN" sz="2400" dirty="0" smtClean="0">
                <a:latin typeface="幼圆" pitchFamily="49" charset="-122"/>
                <a:ea typeface="幼圆" pitchFamily="49" charset="-122"/>
                <a:sym typeface="Times New Roman" panose="02020603050405020304" pitchFamily="18" charset="0"/>
              </a:rPr>
              <a:t> Student</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WHERE</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Sdept</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IN</a:t>
            </a:r>
            <a:endParaRPr lang="en-US" altLang="zh-CN" sz="2400" dirty="0">
              <a:latin typeface="+mj-ea"/>
              <a:ea typeface="+mj-ea"/>
              <a:sym typeface="Times New Roman" panose="02020603050405020304" pitchFamily="18" charset="0"/>
            </a:endParaRP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 </a:t>
            </a:r>
            <a:r>
              <a:rPr lang="en-US" altLang="zh-CN" sz="2400" dirty="0">
                <a:latin typeface="+mj-ea"/>
                <a:ea typeface="+mj-ea"/>
                <a:sym typeface="Times New Roman" panose="02020603050405020304" pitchFamily="18" charset="0"/>
              </a:rPr>
              <a:t>SELECT</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Sdept</a:t>
            </a:r>
            <a:endParaRPr lang="en-US" altLang="zh-CN" sz="2400" dirty="0" smtClean="0">
              <a:latin typeface="幼圆" pitchFamily="49" charset="-122"/>
              <a:ea typeface="幼圆" pitchFamily="49" charset="-122"/>
              <a:sym typeface="Times New Roman" panose="02020603050405020304" pitchFamily="18" charset="0"/>
            </a:endParaRP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FROM</a:t>
            </a:r>
            <a:r>
              <a:rPr lang="en-US" altLang="zh-CN" sz="2400" dirty="0" smtClean="0">
                <a:latin typeface="幼圆" pitchFamily="49" charset="-122"/>
                <a:ea typeface="幼圆" pitchFamily="49" charset="-122"/>
                <a:sym typeface="Times New Roman" panose="02020603050405020304" pitchFamily="18" charset="0"/>
              </a:rPr>
              <a:t>  Student</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WHERE</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Sname</a:t>
            </a:r>
            <a:r>
              <a:rPr lang="en-US" altLang="zh-CN" sz="2400" dirty="0" smtClean="0">
                <a:latin typeface="幼圆" pitchFamily="49" charset="-122"/>
                <a:ea typeface="幼圆" pitchFamily="49" charset="-122"/>
                <a:sym typeface="Times New Roman" panose="02020603050405020304" pitchFamily="18" charset="0"/>
              </a:rPr>
              <a:t>= </a:t>
            </a:r>
            <a:r>
              <a:rPr lang="zh-CN" altLang="en-US" sz="2400" dirty="0" smtClean="0">
                <a:latin typeface="+mj-ea"/>
                <a:ea typeface="+mj-ea"/>
                <a:sym typeface="Times New Roman" panose="02020603050405020304" pitchFamily="18" charset="0"/>
              </a:rPr>
              <a:t>‘刘晨’</a:t>
            </a:r>
            <a:r>
              <a:rPr lang="en-US" altLang="zh-CN" sz="2400" dirty="0" smtClean="0">
                <a:latin typeface="幼圆" pitchFamily="49" charset="-122"/>
                <a:ea typeface="幼圆" pitchFamily="49" charset="-122"/>
                <a:sym typeface="Times New Roman" panose="02020603050405020304" pitchFamily="18" charset="0"/>
              </a:rPr>
              <a:t>)</a:t>
            </a:r>
            <a:r>
              <a:rPr lang="zh-CN" altLang="en-US" sz="2400" dirty="0" smtClean="0">
                <a:latin typeface="幼圆" pitchFamily="49" charset="-122"/>
                <a:ea typeface="幼圆" pitchFamily="49" charset="-122"/>
                <a:sym typeface="Times New Roman" panose="02020603050405020304" pitchFamily="18" charset="0"/>
              </a:rPr>
              <a:t>；</a:t>
            </a:r>
          </a:p>
          <a:p>
            <a:pPr>
              <a:lnSpc>
                <a:spcPct val="160000"/>
              </a:lnSpc>
              <a:buFont typeface="Wingdings" panose="05000000000000000000" pitchFamily="2" charset="2"/>
              <a:buChar char="u"/>
            </a:pPr>
            <a:r>
              <a:rPr lang="zh-CN" altLang="en-US" sz="2400" dirty="0" smtClean="0">
                <a:latin typeface="幼圆" pitchFamily="49" charset="-122"/>
                <a:ea typeface="幼圆" pitchFamily="49" charset="-122"/>
              </a:rPr>
              <a:t> </a:t>
            </a:r>
            <a:r>
              <a:rPr lang="zh-CN" altLang="en-US" sz="2400" dirty="0" smtClean="0">
                <a:latin typeface="+mj-ea"/>
                <a:ea typeface="+mj-ea"/>
              </a:rPr>
              <a:t>此查询为不相关子查询</a:t>
            </a:r>
          </a:p>
        </p:txBody>
      </p:sp>
      <p:sp>
        <p:nvSpPr>
          <p:cNvPr id="120836" name="AutoShape 4">
            <a:hlinkClick r:id="" action="ppaction://hlinkshowjump?jump=nextslide"/>
          </p:cNvPr>
          <p:cNvSpPr>
            <a:spLocks noChangeArrowheads="1"/>
          </p:cNvSpPr>
          <p:nvPr/>
        </p:nvSpPr>
        <p:spPr bwMode="auto">
          <a:xfrm>
            <a:off x="8153400" y="4686300"/>
            <a:ext cx="304800" cy="2286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sp>
        <p:nvSpPr>
          <p:cNvPr id="120837" name="Text Box 5"/>
          <p:cNvSpPr>
            <a:spLocks noChangeArrowheads="1"/>
          </p:cNvSpPr>
          <p:nvPr/>
        </p:nvSpPr>
        <p:spPr bwMode="auto">
          <a:xfrm>
            <a:off x="7605295" y="4568678"/>
            <a:ext cx="18182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spcBef>
                <a:spcPct val="50000"/>
              </a:spcBef>
            </a:pPr>
            <a:endParaRPr lang="zh-CN" altLang="zh-CN" sz="2400" b="0">
              <a:latin typeface="Times New Roman" panose="02020603050405020304" pitchFamily="18" charset="0"/>
            </a:endParaRPr>
          </a:p>
        </p:txBody>
      </p:sp>
      <p:sp>
        <p:nvSpPr>
          <p:cNvPr id="6" name="Rectangle 2"/>
          <p:cNvSpPr txBox="1">
            <a:spLocks noChangeArrowheads="1"/>
          </p:cNvSpPr>
          <p:nvPr/>
        </p:nvSpPr>
        <p:spPr>
          <a:xfrm>
            <a:off x="1187765" y="-7951"/>
            <a:ext cx="7056490" cy="8515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dirty="0" smtClean="0">
                <a:latin typeface="+mn-ea"/>
                <a:ea typeface="+mn-ea"/>
                <a:sym typeface="Times New Roman" panose="02020603050405020304" pitchFamily="18" charset="0"/>
              </a:rPr>
              <a:t>带有</a:t>
            </a:r>
            <a:r>
              <a:rPr lang="en-US" sz="3600" b="0" dirty="0" smtClean="0">
                <a:latin typeface="+mn-ea"/>
                <a:ea typeface="+mn-ea"/>
                <a:sym typeface="Times New Roman" panose="02020603050405020304" pitchFamily="18" charset="0"/>
              </a:rPr>
              <a:t>IN</a:t>
            </a:r>
            <a:r>
              <a:rPr lang="zh-CN" altLang="en-US" sz="3600" b="0" dirty="0" smtClean="0">
                <a:latin typeface="+mn-ea"/>
                <a:ea typeface="+mn-ea"/>
                <a:sym typeface="Times New Roman" panose="02020603050405020304" pitchFamily="18" charset="0"/>
              </a:rPr>
              <a:t>谓词的子查询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fade">
                                      <p:cBhvr>
                                        <p:cTn id="7" dur="500"/>
                                        <p:tgtEl>
                                          <p:spTgt spid="1136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667">
                                            <p:txEl>
                                              <p:pRg st="1" end="1"/>
                                            </p:txEl>
                                          </p:spTgt>
                                        </p:tgtEl>
                                        <p:attrNameLst>
                                          <p:attrName>style.visibility</p:attrName>
                                        </p:attrNameLst>
                                      </p:cBhvr>
                                      <p:to>
                                        <p:strVal val="visible"/>
                                      </p:to>
                                    </p:set>
                                    <p:animEffect transition="in" filter="fade">
                                      <p:cBhvr>
                                        <p:cTn id="10" dur="500"/>
                                        <p:tgtEl>
                                          <p:spTgt spid="1136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3667">
                                            <p:txEl>
                                              <p:pRg st="2" end="2"/>
                                            </p:txEl>
                                          </p:spTgt>
                                        </p:tgtEl>
                                        <p:attrNameLst>
                                          <p:attrName>style.visibility</p:attrName>
                                        </p:attrNameLst>
                                      </p:cBhvr>
                                      <p:to>
                                        <p:strVal val="visible"/>
                                      </p:to>
                                    </p:set>
                                    <p:animEffect transition="in" filter="fade">
                                      <p:cBhvr>
                                        <p:cTn id="13" dur="500"/>
                                        <p:tgtEl>
                                          <p:spTgt spid="11366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3667">
                                            <p:txEl>
                                              <p:pRg st="3" end="3"/>
                                            </p:txEl>
                                          </p:spTgt>
                                        </p:tgtEl>
                                        <p:attrNameLst>
                                          <p:attrName>style.visibility</p:attrName>
                                        </p:attrNameLst>
                                      </p:cBhvr>
                                      <p:to>
                                        <p:strVal val="visible"/>
                                      </p:to>
                                    </p:set>
                                    <p:animEffect transition="in" filter="fade">
                                      <p:cBhvr>
                                        <p:cTn id="16" dur="500"/>
                                        <p:tgtEl>
                                          <p:spTgt spid="11366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3667">
                                            <p:txEl>
                                              <p:pRg st="4" end="4"/>
                                            </p:txEl>
                                          </p:spTgt>
                                        </p:tgtEl>
                                        <p:attrNameLst>
                                          <p:attrName>style.visibility</p:attrName>
                                        </p:attrNameLst>
                                      </p:cBhvr>
                                      <p:to>
                                        <p:strVal val="visible"/>
                                      </p:to>
                                    </p:set>
                                    <p:animEffect transition="in" filter="fade">
                                      <p:cBhvr>
                                        <p:cTn id="19" dur="500"/>
                                        <p:tgtEl>
                                          <p:spTgt spid="11366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3667">
                                            <p:txEl>
                                              <p:pRg st="5" end="5"/>
                                            </p:txEl>
                                          </p:spTgt>
                                        </p:tgtEl>
                                        <p:attrNameLst>
                                          <p:attrName>style.visibility</p:attrName>
                                        </p:attrNameLst>
                                      </p:cBhvr>
                                      <p:to>
                                        <p:strVal val="visible"/>
                                      </p:to>
                                    </p:set>
                                    <p:animEffect transition="in" filter="fade">
                                      <p:cBhvr>
                                        <p:cTn id="22" dur="500"/>
                                        <p:tgtEl>
                                          <p:spTgt spid="11366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3667">
                                            <p:txEl>
                                              <p:pRg st="6" end="6"/>
                                            </p:txEl>
                                          </p:spTgt>
                                        </p:tgtEl>
                                        <p:attrNameLst>
                                          <p:attrName>style.visibility</p:attrName>
                                        </p:attrNameLst>
                                      </p:cBhvr>
                                      <p:to>
                                        <p:strVal val="visible"/>
                                      </p:to>
                                    </p:set>
                                    <p:animEffect transition="in" filter="fade">
                                      <p:cBhvr>
                                        <p:cTn id="25" dur="500"/>
                                        <p:tgtEl>
                                          <p:spTgt spid="11366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667">
                                            <p:txEl>
                                              <p:pRg st="7" end="7"/>
                                            </p:txEl>
                                          </p:spTgt>
                                        </p:tgtEl>
                                        <p:attrNameLst>
                                          <p:attrName>style.visibility</p:attrName>
                                        </p:attrNameLst>
                                      </p:cBhvr>
                                      <p:to>
                                        <p:strVal val="visible"/>
                                      </p:to>
                                    </p:set>
                                    <p:animEffect transition="in" filter="fade">
                                      <p:cBhvr>
                                        <p:cTn id="28" dur="500"/>
                                        <p:tgtEl>
                                          <p:spTgt spid="113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1" name="Rectangle 3"/>
          <p:cNvSpPr>
            <a:spLocks noGrp="1" noChangeArrowheads="1"/>
          </p:cNvSpPr>
          <p:nvPr>
            <p:ph type="body" idx="4294967295"/>
          </p:nvPr>
        </p:nvSpPr>
        <p:spPr>
          <a:xfrm>
            <a:off x="67489" y="827727"/>
            <a:ext cx="8785003" cy="1080076"/>
          </a:xfrm>
        </p:spPr>
        <p:txBody>
          <a:bodyPr>
            <a:noAutofit/>
          </a:bodyPr>
          <a:lstStyle/>
          <a:p>
            <a:pPr>
              <a:lnSpc>
                <a:spcPct val="110000"/>
              </a:lnSpc>
              <a:buFont typeface="Wingdings" panose="05000000000000000000" pitchFamily="2" charset="2"/>
              <a:buChar char="Ø"/>
            </a:pPr>
            <a:r>
              <a:rPr lang="zh-CN" altLang="en-US" sz="2600" dirty="0" smtClean="0">
                <a:latin typeface="+mj-ea"/>
                <a:ea typeface="+mj-ea"/>
                <a:sym typeface="Times New Roman" panose="02020603050405020304" pitchFamily="18" charset="0"/>
              </a:rPr>
              <a:t>改写：</a:t>
            </a:r>
            <a:r>
              <a:rPr lang="zh-CN" altLang="en-US" sz="2600" dirty="0" smtClean="0">
                <a:latin typeface="幼圆" pitchFamily="49" charset="-122"/>
                <a:ea typeface="幼圆" pitchFamily="49" charset="-122"/>
                <a:sym typeface="Times New Roman" panose="02020603050405020304" pitchFamily="18" charset="0"/>
              </a:rPr>
              <a:t>查询与“刘晨”在同一个系学习的学生，</a:t>
            </a:r>
            <a:r>
              <a:rPr lang="zh-CN" altLang="en-US" sz="2600" dirty="0" smtClean="0">
                <a:latin typeface="幼圆" pitchFamily="49" charset="-122"/>
                <a:ea typeface="幼圆" pitchFamily="49" charset="-122"/>
              </a:rPr>
              <a:t>用自身 </a:t>
            </a:r>
            <a:endParaRPr lang="en-US" altLang="zh-CN" sz="2600" dirty="0" smtClean="0">
              <a:latin typeface="幼圆" pitchFamily="49" charset="-122"/>
              <a:ea typeface="幼圆" pitchFamily="49" charset="-122"/>
            </a:endParaRPr>
          </a:p>
          <a:p>
            <a:pPr marL="0" indent="0">
              <a:lnSpc>
                <a:spcPct val="110000"/>
              </a:lnSpc>
            </a:pPr>
            <a:r>
              <a:rPr lang="en-US" altLang="zh-CN" sz="2600" dirty="0">
                <a:latin typeface="幼圆" pitchFamily="49" charset="-122"/>
                <a:ea typeface="幼圆" pitchFamily="49" charset="-122"/>
              </a:rPr>
              <a:t> </a:t>
            </a:r>
            <a:r>
              <a:rPr lang="en-US" altLang="zh-CN" sz="2600" dirty="0" smtClean="0">
                <a:latin typeface="幼圆" pitchFamily="49" charset="-122"/>
                <a:ea typeface="幼圆" pitchFamily="49" charset="-122"/>
              </a:rPr>
              <a:t>       </a:t>
            </a:r>
            <a:r>
              <a:rPr lang="zh-CN" altLang="en-US" sz="2600" dirty="0" smtClean="0">
                <a:latin typeface="幼圆" pitchFamily="49" charset="-122"/>
                <a:ea typeface="幼圆" pitchFamily="49" charset="-122"/>
              </a:rPr>
              <a:t>连接完成</a:t>
            </a:r>
            <a:endParaRPr lang="en-US" altLang="zh-CN" sz="2600" dirty="0" smtClean="0">
              <a:latin typeface="幼圆" pitchFamily="49" charset="-122"/>
              <a:ea typeface="幼圆" pitchFamily="49" charset="-122"/>
            </a:endParaRPr>
          </a:p>
        </p:txBody>
      </p:sp>
      <p:pic>
        <p:nvPicPr>
          <p:cNvPr id="121860" name="Picture 4"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3512930"/>
            <a:ext cx="4176713"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1" name="Picture 5"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2677" y="3511342"/>
            <a:ext cx="4465638"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2" name="Text Box 6"/>
          <p:cNvSpPr>
            <a:spLocks noChangeArrowheads="1"/>
          </p:cNvSpPr>
          <p:nvPr/>
        </p:nvSpPr>
        <p:spPr bwMode="auto">
          <a:xfrm>
            <a:off x="179388" y="3107705"/>
            <a:ext cx="539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spcBef>
                <a:spcPct val="50000"/>
              </a:spcBef>
            </a:pPr>
            <a:r>
              <a:rPr lang="en-US" altLang="zh-CN" sz="2000" dirty="0">
                <a:latin typeface="Times New Roman" panose="02020603050405020304" pitchFamily="18" charset="0"/>
              </a:rPr>
              <a:t>S1</a:t>
            </a:r>
            <a:endParaRPr lang="zh-CN" altLang="en-US" dirty="0">
              <a:latin typeface="Times New Roman" panose="02020603050405020304" pitchFamily="18" charset="0"/>
            </a:endParaRPr>
          </a:p>
        </p:txBody>
      </p:sp>
      <p:sp>
        <p:nvSpPr>
          <p:cNvPr id="121863" name="Text Box 7"/>
          <p:cNvSpPr>
            <a:spLocks noChangeArrowheads="1"/>
          </p:cNvSpPr>
          <p:nvPr/>
        </p:nvSpPr>
        <p:spPr bwMode="auto">
          <a:xfrm>
            <a:off x="4521200" y="3107705"/>
            <a:ext cx="539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spcBef>
                <a:spcPct val="50000"/>
              </a:spcBef>
            </a:pPr>
            <a:r>
              <a:rPr lang="en-US" altLang="zh-CN" sz="2000" dirty="0">
                <a:latin typeface="Times New Roman" panose="02020603050405020304" pitchFamily="18" charset="0"/>
              </a:rPr>
              <a:t>S2</a:t>
            </a:r>
            <a:endParaRPr lang="zh-CN" altLang="en-US" dirty="0">
              <a:latin typeface="Times New Roman" panose="02020603050405020304" pitchFamily="18" charset="0"/>
            </a:endParaRPr>
          </a:p>
        </p:txBody>
      </p:sp>
      <p:sp>
        <p:nvSpPr>
          <p:cNvPr id="8" name="Rectangle 2"/>
          <p:cNvSpPr txBox="1">
            <a:spLocks noChangeArrowheads="1"/>
          </p:cNvSpPr>
          <p:nvPr/>
        </p:nvSpPr>
        <p:spPr>
          <a:xfrm>
            <a:off x="1187765" y="-7951"/>
            <a:ext cx="7056490" cy="8515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smtClean="0">
                <a:latin typeface="+mn-ea"/>
                <a:ea typeface="+mn-ea"/>
                <a:sym typeface="Times New Roman" panose="02020603050405020304" pitchFamily="18" charset="0"/>
              </a:rPr>
              <a:t>带有</a:t>
            </a:r>
            <a:r>
              <a:rPr lang="en-US" sz="3600" b="0" smtClean="0">
                <a:latin typeface="+mn-ea"/>
                <a:ea typeface="+mn-ea"/>
                <a:sym typeface="Times New Roman" panose="02020603050405020304" pitchFamily="18" charset="0"/>
              </a:rPr>
              <a:t>IN</a:t>
            </a:r>
            <a:r>
              <a:rPr lang="zh-CN" altLang="en-US" sz="3600" b="0" smtClean="0">
                <a:latin typeface="+mn-ea"/>
                <a:ea typeface="+mn-ea"/>
                <a:sym typeface="Times New Roman" panose="02020603050405020304" pitchFamily="18" charset="0"/>
              </a:rPr>
              <a:t>谓词的子查询</a:t>
            </a:r>
            <a:endParaRPr lang="zh-CN" altLang="en-US" sz="3200" b="0" dirty="0">
              <a:latin typeface="+mn-ea"/>
              <a:ea typeface="+mn-ea"/>
            </a:endParaRPr>
          </a:p>
        </p:txBody>
      </p:sp>
      <p:sp>
        <p:nvSpPr>
          <p:cNvPr id="2" name="矩形 1"/>
          <p:cNvSpPr/>
          <p:nvPr/>
        </p:nvSpPr>
        <p:spPr>
          <a:xfrm>
            <a:off x="830800" y="1958659"/>
            <a:ext cx="7920550" cy="1046440"/>
          </a:xfrm>
          <a:prstGeom prst="rect">
            <a:avLst/>
          </a:prstGeom>
        </p:spPr>
        <p:txBody>
          <a:bodyPr wrap="square">
            <a:spAutoFit/>
          </a:bodyPr>
          <a:lstStyle/>
          <a:p>
            <a:pPr lvl="1">
              <a:buFont typeface="Wingdings" panose="05000000000000000000" pitchFamily="2" charset="2"/>
              <a:buNone/>
            </a:pPr>
            <a:r>
              <a:rPr lang="en-US" altLang="zh-CN" sz="2000" dirty="0" smtClean="0">
                <a:latin typeface="+mj-ea"/>
              </a:rPr>
              <a:t>SELECT</a:t>
            </a:r>
            <a:r>
              <a:rPr lang="en-US" altLang="zh-CN" sz="2000" dirty="0" smtClean="0">
                <a:latin typeface="幼圆" pitchFamily="49" charset="-122"/>
                <a:ea typeface="幼圆" pitchFamily="49" charset="-122"/>
              </a:rPr>
              <a:t> </a:t>
            </a:r>
            <a:r>
              <a:rPr lang="en-US" altLang="zh-CN" sz="2000" dirty="0">
                <a:latin typeface="幼圆" pitchFamily="49" charset="-122"/>
                <a:ea typeface="幼圆" pitchFamily="49" charset="-122"/>
                <a:cs typeface="Times New Roman" panose="02020603050405020304" pitchFamily="18" charset="0"/>
              </a:rPr>
              <a:t>S1.Sno</a:t>
            </a:r>
            <a:r>
              <a:rPr lang="zh-CN" altLang="en-US" sz="2000" dirty="0">
                <a:latin typeface="幼圆" pitchFamily="49" charset="-122"/>
                <a:ea typeface="幼圆" pitchFamily="49" charset="-122"/>
                <a:cs typeface="Times New Roman" panose="02020603050405020304" pitchFamily="18" charset="0"/>
              </a:rPr>
              <a:t>，</a:t>
            </a:r>
            <a:r>
              <a:rPr lang="en-US" altLang="zh-CN" sz="2000" dirty="0">
                <a:latin typeface="幼圆" pitchFamily="49" charset="-122"/>
                <a:ea typeface="幼圆" pitchFamily="49" charset="-122"/>
                <a:cs typeface="Times New Roman" panose="02020603050405020304" pitchFamily="18" charset="0"/>
              </a:rPr>
              <a:t>S1.Sname</a:t>
            </a:r>
            <a:r>
              <a:rPr lang="zh-CN" altLang="en-US" sz="2000" dirty="0">
                <a:latin typeface="幼圆" pitchFamily="49" charset="-122"/>
                <a:ea typeface="幼圆" pitchFamily="49" charset="-122"/>
                <a:cs typeface="Times New Roman" panose="02020603050405020304" pitchFamily="18" charset="0"/>
              </a:rPr>
              <a:t>，</a:t>
            </a:r>
            <a:r>
              <a:rPr lang="en-US" altLang="zh-CN" sz="2000" dirty="0">
                <a:latin typeface="幼圆" pitchFamily="49" charset="-122"/>
                <a:ea typeface="幼圆" pitchFamily="49" charset="-122"/>
                <a:cs typeface="Times New Roman" panose="02020603050405020304" pitchFamily="18" charset="0"/>
              </a:rPr>
              <a:t>S1.Sdept</a:t>
            </a:r>
          </a:p>
          <a:p>
            <a:pPr lvl="1">
              <a:buFont typeface="Wingdings" panose="05000000000000000000" pitchFamily="2" charset="2"/>
              <a:buNone/>
            </a:pPr>
            <a:r>
              <a:rPr lang="en-US" altLang="zh-CN" sz="2000" dirty="0" smtClean="0">
                <a:latin typeface="+mj-ea"/>
              </a:rPr>
              <a:t>FROM</a:t>
            </a:r>
            <a:r>
              <a:rPr lang="en-US" altLang="zh-CN" sz="2000" dirty="0" smtClean="0">
                <a:latin typeface="幼圆" pitchFamily="49" charset="-122"/>
                <a:ea typeface="幼圆" pitchFamily="49" charset="-122"/>
              </a:rPr>
              <a:t> </a:t>
            </a:r>
            <a:r>
              <a:rPr lang="en-US" altLang="zh-CN" sz="2000" dirty="0">
                <a:latin typeface="幼圆" pitchFamily="49" charset="-122"/>
                <a:ea typeface="幼圆" pitchFamily="49" charset="-122"/>
                <a:cs typeface="Times New Roman" panose="02020603050405020304" pitchFamily="18" charset="0"/>
              </a:rPr>
              <a:t>Student S1</a:t>
            </a:r>
            <a:r>
              <a:rPr lang="zh-CN" altLang="en-US" sz="2000" dirty="0">
                <a:latin typeface="幼圆" pitchFamily="49" charset="-122"/>
                <a:ea typeface="幼圆" pitchFamily="49" charset="-122"/>
                <a:cs typeface="Times New Roman" panose="02020603050405020304" pitchFamily="18" charset="0"/>
              </a:rPr>
              <a:t>，</a:t>
            </a:r>
            <a:r>
              <a:rPr lang="en-US" altLang="zh-CN" sz="2000" dirty="0">
                <a:latin typeface="幼圆" pitchFamily="49" charset="-122"/>
                <a:ea typeface="幼圆" pitchFamily="49" charset="-122"/>
                <a:cs typeface="Times New Roman" panose="02020603050405020304" pitchFamily="18" charset="0"/>
              </a:rPr>
              <a:t>Student S2</a:t>
            </a:r>
          </a:p>
          <a:p>
            <a:pPr lvl="1">
              <a:buFont typeface="Wingdings" panose="05000000000000000000" pitchFamily="2" charset="2"/>
              <a:buNone/>
            </a:pPr>
            <a:r>
              <a:rPr lang="en-US" altLang="zh-CN" sz="2000" dirty="0" smtClean="0">
                <a:latin typeface="+mj-ea"/>
              </a:rPr>
              <a:t>WHERE</a:t>
            </a:r>
            <a:r>
              <a:rPr lang="en-US" altLang="zh-CN" sz="2000" dirty="0" smtClean="0">
                <a:latin typeface="幼圆" pitchFamily="49" charset="-122"/>
                <a:ea typeface="幼圆" pitchFamily="49" charset="-122"/>
              </a:rPr>
              <a:t>  </a:t>
            </a:r>
            <a:r>
              <a:rPr lang="en-US" altLang="zh-CN" sz="2000" dirty="0">
                <a:latin typeface="幼圆" pitchFamily="49" charset="-122"/>
                <a:ea typeface="幼圆" pitchFamily="49" charset="-122"/>
                <a:cs typeface="Times New Roman" panose="02020603050405020304" pitchFamily="18" charset="0"/>
              </a:rPr>
              <a:t>S1.Sdept = S2.Sdept </a:t>
            </a:r>
            <a:r>
              <a:rPr lang="en-US" altLang="zh-CN" sz="2000" dirty="0">
                <a:latin typeface="+mj-ea"/>
              </a:rPr>
              <a:t>AND</a:t>
            </a:r>
            <a:r>
              <a:rPr lang="en-US" altLang="zh-CN" sz="2000" dirty="0">
                <a:latin typeface="幼圆" pitchFamily="49" charset="-122"/>
                <a:ea typeface="幼圆" pitchFamily="49" charset="-122"/>
                <a:cs typeface="Times New Roman" panose="02020603050405020304" pitchFamily="18" charset="0"/>
              </a:rPr>
              <a:t> S2.Sname =</a:t>
            </a:r>
            <a:r>
              <a:rPr lang="zh-CN" altLang="en-US" sz="2000" dirty="0">
                <a:latin typeface="幼圆" pitchFamily="49" charset="-122"/>
                <a:ea typeface="幼圆" pitchFamily="49" charset="-122"/>
                <a:cs typeface="Times New Roman" panose="02020603050405020304" pitchFamily="18" charset="0"/>
              </a:rPr>
              <a:t>‘刘晨’；</a:t>
            </a:r>
            <a:endParaRPr lang="zh-CN" altLang="en-US" sz="1400" dirty="0">
              <a:latin typeface="幼圆" pitchFamily="49" charset="-122"/>
              <a:ea typeface="幼圆"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500"/>
                                        <p:tgtEl>
                                          <p:spTgt spid="1146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691">
                                            <p:txEl>
                                              <p:pRg st="1" end="1"/>
                                            </p:txEl>
                                          </p:spTgt>
                                        </p:tgtEl>
                                        <p:attrNameLst>
                                          <p:attrName>style.visibility</p:attrName>
                                        </p:attrNameLst>
                                      </p:cBhvr>
                                      <p:to>
                                        <p:strVal val="visible"/>
                                      </p:to>
                                    </p:set>
                                    <p:animEffect transition="in" filter="fade">
                                      <p:cBhvr>
                                        <p:cTn id="10" dur="500"/>
                                        <p:tgtEl>
                                          <p:spTgt spid="1146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1860"/>
                                        </p:tgtEl>
                                        <p:attrNameLst>
                                          <p:attrName>style.visibility</p:attrName>
                                        </p:attrNameLst>
                                      </p:cBhvr>
                                      <p:to>
                                        <p:strVal val="visible"/>
                                      </p:to>
                                    </p:set>
                                    <p:animEffect transition="in" filter="fade">
                                      <p:cBhvr>
                                        <p:cTn id="20" dur="500"/>
                                        <p:tgtEl>
                                          <p:spTgt spid="121860"/>
                                        </p:tgtEl>
                                      </p:cBhvr>
                                    </p:animEffect>
                                  </p:childTnLst>
                                </p:cTn>
                              </p:par>
                              <p:par>
                                <p:cTn id="21" presetID="10" presetClass="entr" presetSubtype="0" fill="hold" nodeType="withEffect">
                                  <p:stCondLst>
                                    <p:cond delay="0"/>
                                  </p:stCondLst>
                                  <p:childTnLst>
                                    <p:set>
                                      <p:cBhvr>
                                        <p:cTn id="22" dur="1" fill="hold">
                                          <p:stCondLst>
                                            <p:cond delay="0"/>
                                          </p:stCondLst>
                                        </p:cTn>
                                        <p:tgtEl>
                                          <p:spTgt spid="121861"/>
                                        </p:tgtEl>
                                        <p:attrNameLst>
                                          <p:attrName>style.visibility</p:attrName>
                                        </p:attrNameLst>
                                      </p:cBhvr>
                                      <p:to>
                                        <p:strVal val="visible"/>
                                      </p:to>
                                    </p:set>
                                    <p:animEffect transition="in" filter="fade">
                                      <p:cBhvr>
                                        <p:cTn id="23" dur="500"/>
                                        <p:tgtEl>
                                          <p:spTgt spid="12186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1862"/>
                                        </p:tgtEl>
                                        <p:attrNameLst>
                                          <p:attrName>style.visibility</p:attrName>
                                        </p:attrNameLst>
                                      </p:cBhvr>
                                      <p:to>
                                        <p:strVal val="visible"/>
                                      </p:to>
                                    </p:set>
                                    <p:animEffect transition="in" filter="fade">
                                      <p:cBhvr>
                                        <p:cTn id="26" dur="500"/>
                                        <p:tgtEl>
                                          <p:spTgt spid="12186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1863"/>
                                        </p:tgtEl>
                                        <p:attrNameLst>
                                          <p:attrName>style.visibility</p:attrName>
                                        </p:attrNameLst>
                                      </p:cBhvr>
                                      <p:to>
                                        <p:strVal val="visible"/>
                                      </p:to>
                                    </p:set>
                                    <p:animEffect transition="in" filter="fade">
                                      <p:cBhvr>
                                        <p:cTn id="29" dur="500"/>
                                        <p:tgtEl>
                                          <p:spTgt spid="121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uiExpand="1" build="p"/>
      <p:bldP spid="121862" grpId="0"/>
      <p:bldP spid="121863" grpId="0"/>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type="body" idx="4294967295"/>
          </p:nvPr>
        </p:nvSpPr>
        <p:spPr>
          <a:xfrm>
            <a:off x="900113" y="842963"/>
            <a:ext cx="8243887" cy="4300537"/>
          </a:xfrm>
        </p:spPr>
        <p:txBody>
          <a:bodyPr>
            <a:normAutofit fontScale="92500" lnSpcReduction="20000"/>
          </a:bodyPr>
          <a:lstStyle/>
          <a:p>
            <a:pPr>
              <a:lnSpc>
                <a:spcPct val="160000"/>
              </a:lnSpc>
              <a:buFont typeface="Wingdings" panose="05000000000000000000" pitchFamily="2" charset="2"/>
              <a:buNone/>
            </a:pPr>
            <a:r>
              <a:rPr lang="en-US" altLang="zh-CN" sz="2600" dirty="0" smtClean="0">
                <a:latin typeface="幼圆" pitchFamily="49" charset="-122"/>
                <a:ea typeface="幼圆" pitchFamily="49" charset="-122"/>
                <a:sym typeface="Times New Roman" panose="02020603050405020304" pitchFamily="18" charset="0"/>
              </a:rPr>
              <a:t>【</a:t>
            </a:r>
            <a:r>
              <a:rPr lang="zh-CN" altLang="en-US" sz="2600" dirty="0" smtClean="0">
                <a:latin typeface="幼圆" pitchFamily="49" charset="-122"/>
                <a:ea typeface="幼圆" pitchFamily="49" charset="-122"/>
                <a:sym typeface="Times New Roman" panose="02020603050405020304" pitchFamily="18" charset="0"/>
              </a:rPr>
              <a:t>例</a:t>
            </a:r>
            <a:r>
              <a:rPr lang="en-US" altLang="zh-CN" sz="2600" dirty="0" smtClean="0">
                <a:latin typeface="幼圆" pitchFamily="49" charset="-122"/>
                <a:ea typeface="幼圆" pitchFamily="49" charset="-122"/>
                <a:sym typeface="Times New Roman" panose="02020603050405020304" pitchFamily="18" charset="0"/>
              </a:rPr>
              <a:t>】</a:t>
            </a:r>
            <a:r>
              <a:rPr lang="zh-CN" altLang="en-US" sz="2600" dirty="0" smtClean="0">
                <a:latin typeface="幼圆" pitchFamily="49" charset="-122"/>
                <a:ea typeface="幼圆" pitchFamily="49" charset="-122"/>
                <a:sym typeface="Times New Roman" panose="02020603050405020304" pitchFamily="18" charset="0"/>
              </a:rPr>
              <a:t>查询选修了课程名为“</a:t>
            </a:r>
            <a:r>
              <a:rPr lang="zh-CN" altLang="en-US" sz="2600" dirty="0" smtClean="0">
                <a:latin typeface="+mj-ea"/>
                <a:ea typeface="+mj-ea"/>
                <a:sym typeface="Times New Roman" panose="02020603050405020304" pitchFamily="18" charset="0"/>
              </a:rPr>
              <a:t>数据库</a:t>
            </a:r>
            <a:r>
              <a:rPr lang="zh-CN" altLang="en-US" sz="2600" dirty="0" smtClean="0">
                <a:latin typeface="幼圆" pitchFamily="49" charset="-122"/>
                <a:ea typeface="幼圆" pitchFamily="49" charset="-122"/>
                <a:sym typeface="Times New Roman" panose="02020603050405020304" pitchFamily="18" charset="0"/>
              </a:rPr>
              <a:t>”的学生学号和姓名</a:t>
            </a:r>
          </a:p>
          <a:p>
            <a:pPr>
              <a:lnSpc>
                <a:spcPct val="90000"/>
              </a:lnSpc>
              <a:buFont typeface="Wingdings" panose="05000000000000000000" pitchFamily="2" charset="2"/>
              <a:buNone/>
            </a:pPr>
            <a:r>
              <a:rPr lang="en-US" altLang="zh-CN" sz="2000" dirty="0" smtClean="0">
                <a:latin typeface="+mj-ea"/>
                <a:ea typeface="+mj-ea"/>
                <a:sym typeface="Times New Roman" panose="02020603050405020304" pitchFamily="18" charset="0"/>
              </a:rPr>
              <a:t>      SELECT</a:t>
            </a:r>
            <a:r>
              <a:rPr lang="en-US" altLang="zh-CN" sz="2000" dirty="0" smtClean="0">
                <a:latin typeface="+mj-ea"/>
                <a:ea typeface="+mj-ea"/>
                <a:cs typeface="Times New Roman" panose="02020603050405020304" pitchFamily="18" charset="0"/>
                <a:sym typeface="Times New Roman" panose="02020603050405020304" pitchFamily="18" charset="0"/>
              </a:rPr>
              <a:t> </a:t>
            </a:r>
            <a:r>
              <a:rPr lang="en-US" altLang="zh-CN" sz="2000" b="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Sno</a:t>
            </a:r>
            <a:r>
              <a:rPr lang="zh-CN" altLang="en-US" sz="2000" b="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000" b="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Sname</a:t>
            </a:r>
            <a:r>
              <a:rPr lang="en-US" altLang="zh-CN" sz="2000" b="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③ </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最后在</a:t>
            </a:r>
            <a:r>
              <a:rPr lang="en-US" altLang="zh-CN"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Student</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关系中</a:t>
            </a:r>
          </a:p>
          <a:p>
            <a:pPr>
              <a:lnSpc>
                <a:spcPct val="90000"/>
              </a:lnSpc>
              <a:buFont typeface="Wingdings" panose="05000000000000000000" pitchFamily="2" charset="2"/>
              <a:buNone/>
            </a:pPr>
            <a:r>
              <a:rPr lang="en-US" altLang="zh-CN" sz="2000" dirty="0" smtClean="0">
                <a:latin typeface="+mj-ea"/>
                <a:ea typeface="+mj-ea"/>
                <a:sym typeface="Times New Roman" panose="02020603050405020304" pitchFamily="18" charset="0"/>
              </a:rPr>
              <a:t>       FROM </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b="0" dirty="0" smtClean="0">
                <a:latin typeface="幼圆" pitchFamily="49" charset="-122"/>
                <a:ea typeface="幼圆" pitchFamily="49" charset="-122"/>
                <a:cs typeface="Times New Roman" panose="02020603050405020304" pitchFamily="18" charset="0"/>
                <a:sym typeface="Times New Roman" panose="02020603050405020304" pitchFamily="18" charset="0"/>
              </a:rPr>
              <a:t>Student</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取出</a:t>
            </a:r>
            <a:r>
              <a:rPr lang="en-US" altLang="zh-CN" sz="19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Sno</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和</a:t>
            </a:r>
            <a:r>
              <a:rPr lang="en-US" altLang="zh-CN" sz="19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Sname</a:t>
            </a:r>
            <a:endPar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endParaRPr>
          </a:p>
          <a:p>
            <a:pPr>
              <a:lnSpc>
                <a:spcPct val="90000"/>
              </a:lnSpc>
              <a:buFont typeface="Wingdings" panose="05000000000000000000" pitchFamily="2" charset="2"/>
              <a:buNone/>
            </a:pPr>
            <a:r>
              <a:rPr lang="en-US" altLang="zh-CN" sz="2000" dirty="0" smtClean="0">
                <a:latin typeface="幼圆" pitchFamily="49" charset="-122"/>
                <a:ea typeface="幼圆" pitchFamily="49" charset="-122"/>
                <a:sym typeface="Times New Roman" panose="02020603050405020304" pitchFamily="18" charset="0"/>
              </a:rPr>
              <a:t>    </a:t>
            </a:r>
            <a:r>
              <a:rPr lang="en-US" altLang="zh-CN" sz="2000" dirty="0">
                <a:latin typeface="+mj-ea"/>
                <a:ea typeface="+mj-ea"/>
                <a:sym typeface="Times New Roman" panose="02020603050405020304" pitchFamily="18" charset="0"/>
              </a:rPr>
              <a:t>WHERE</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zh-CN" altLang="en-US" sz="2000" b="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b="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Sno</a:t>
            </a:r>
            <a:r>
              <a:rPr lang="en-US" altLang="zh-CN" sz="2000" b="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dirty="0">
                <a:latin typeface="+mj-ea"/>
                <a:ea typeface="+mj-ea"/>
                <a:sym typeface="Times New Roman" panose="02020603050405020304" pitchFamily="18" charset="0"/>
              </a:rPr>
              <a:t>IN</a:t>
            </a:r>
          </a:p>
          <a:p>
            <a:pPr>
              <a:lnSpc>
                <a:spcPct val="90000"/>
              </a:lnSpc>
              <a:buFont typeface="Wingdings" panose="05000000000000000000" pitchFamily="2" charset="2"/>
              <a:buNone/>
            </a:pP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zh-CN" altLang="en-US"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dirty="0" smtClean="0">
                <a:latin typeface="+mj-ea"/>
                <a:ea typeface="+mj-ea"/>
                <a:sym typeface="Times New Roman" panose="02020603050405020304" pitchFamily="18" charset="0"/>
              </a:rPr>
              <a:t>SELECT</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b="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Sno</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② </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然后在</a:t>
            </a:r>
            <a:r>
              <a:rPr lang="en-US" altLang="zh-CN"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SC</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关系中找出选</a:t>
            </a:r>
          </a:p>
          <a:p>
            <a:pPr>
              <a:lnSpc>
                <a:spcPct val="90000"/>
              </a:lnSpc>
              <a:buFont typeface="Wingdings" panose="05000000000000000000" pitchFamily="2" charset="2"/>
              <a:buNone/>
            </a:pPr>
            <a:r>
              <a:rPr lang="en-US" altLang="zh-CN" sz="2000" dirty="0" smtClean="0">
                <a:latin typeface="幼圆" pitchFamily="49" charset="-122"/>
                <a:ea typeface="幼圆" pitchFamily="49" charset="-122"/>
                <a:sym typeface="Times New Roman" panose="02020603050405020304" pitchFamily="18" charset="0"/>
              </a:rPr>
              <a:t>          </a:t>
            </a:r>
            <a:r>
              <a:rPr lang="en-US" altLang="zh-CN" sz="2000" dirty="0" smtClean="0">
                <a:latin typeface="+mj-ea"/>
                <a:ea typeface="+mj-ea"/>
                <a:sym typeface="Times New Roman" panose="02020603050405020304" pitchFamily="18" charset="0"/>
              </a:rPr>
              <a:t>FROM  </a:t>
            </a:r>
            <a:r>
              <a:rPr lang="en-US" altLang="zh-CN" sz="2000" b="0" dirty="0" smtClean="0">
                <a:latin typeface="+mj-ea"/>
                <a:ea typeface="+mj-ea"/>
                <a:sym typeface="Times New Roman" panose="02020603050405020304" pitchFamily="18" charset="0"/>
              </a:rPr>
              <a:t> </a:t>
            </a:r>
            <a:r>
              <a:rPr lang="en-US" altLang="zh-CN" sz="2000" b="0" dirty="0" smtClean="0">
                <a:latin typeface="幼圆" pitchFamily="49" charset="-122"/>
                <a:ea typeface="幼圆" pitchFamily="49" charset="-122"/>
                <a:cs typeface="Times New Roman" panose="02020603050405020304" pitchFamily="18" charset="0"/>
                <a:sym typeface="Times New Roman" panose="02020603050405020304" pitchFamily="18" charset="0"/>
              </a:rPr>
              <a:t>SC                         </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修了</a:t>
            </a:r>
            <a:r>
              <a:rPr lang="en-US" altLang="zh-CN"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3</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号课程的学生学号</a:t>
            </a:r>
          </a:p>
          <a:p>
            <a:pPr>
              <a:lnSpc>
                <a:spcPct val="90000"/>
              </a:lnSpc>
              <a:buFont typeface="Wingdings" panose="05000000000000000000" pitchFamily="2" charset="2"/>
              <a:buNone/>
            </a:pPr>
            <a:r>
              <a:rPr lang="en-US" altLang="zh-CN" sz="2000" dirty="0" smtClean="0">
                <a:latin typeface="幼圆" pitchFamily="49" charset="-122"/>
                <a:ea typeface="幼圆" pitchFamily="49" charset="-122"/>
                <a:sym typeface="Times New Roman" panose="02020603050405020304" pitchFamily="18" charset="0"/>
              </a:rPr>
              <a:t>          </a:t>
            </a:r>
            <a:r>
              <a:rPr lang="en-US" altLang="zh-CN" sz="2000" dirty="0" smtClean="0">
                <a:latin typeface="+mj-ea"/>
                <a:ea typeface="+mj-ea"/>
                <a:sym typeface="Times New Roman" panose="02020603050405020304" pitchFamily="18" charset="0"/>
              </a:rPr>
              <a:t>WHERE</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b="0" dirty="0" err="1" smtClean="0">
                <a:latin typeface="幼圆" pitchFamily="49" charset="-122"/>
                <a:ea typeface="幼圆" pitchFamily="49" charset="-122"/>
                <a:cs typeface="Times New Roman" panose="02020603050405020304" pitchFamily="18" charset="0"/>
                <a:sym typeface="Times New Roman" panose="02020603050405020304" pitchFamily="18" charset="0"/>
              </a:rPr>
              <a:t>Cno</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dirty="0">
                <a:latin typeface="+mj-ea"/>
                <a:ea typeface="+mj-ea"/>
                <a:sym typeface="Times New Roman" panose="02020603050405020304" pitchFamily="18" charset="0"/>
              </a:rPr>
              <a:t>IN</a:t>
            </a:r>
          </a:p>
          <a:p>
            <a:pPr>
              <a:lnSpc>
                <a:spcPct val="90000"/>
              </a:lnSpc>
              <a:buFont typeface="Wingdings" panose="05000000000000000000" pitchFamily="2" charset="2"/>
              <a:buNone/>
            </a:pP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 </a:t>
            </a:r>
            <a:r>
              <a:rPr lang="en-US" altLang="zh-CN" sz="2000" dirty="0" smtClean="0">
                <a:latin typeface="幼圆" pitchFamily="49" charset="-122"/>
                <a:ea typeface="幼圆" pitchFamily="49" charset="-122"/>
                <a:sym typeface="Times New Roman" panose="02020603050405020304" pitchFamily="18" charset="0"/>
              </a:rPr>
              <a:t> </a:t>
            </a:r>
            <a:r>
              <a:rPr lang="en-US" altLang="zh-CN" sz="2000" dirty="0">
                <a:latin typeface="+mj-ea"/>
                <a:ea typeface="+mj-ea"/>
                <a:sym typeface="Times New Roman" panose="02020603050405020304" pitchFamily="18" charset="0"/>
              </a:rPr>
              <a:t>SELECT</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b="0" dirty="0" err="1" smtClean="0">
                <a:latin typeface="幼圆" pitchFamily="49" charset="-122"/>
                <a:ea typeface="幼圆" pitchFamily="49" charset="-122"/>
                <a:cs typeface="Times New Roman" panose="02020603050405020304" pitchFamily="18" charset="0"/>
                <a:sym typeface="Times New Roman" panose="02020603050405020304" pitchFamily="18" charset="0"/>
              </a:rPr>
              <a:t>Cno</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① </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首先在</a:t>
            </a:r>
            <a:r>
              <a:rPr lang="en-US" altLang="zh-CN"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Course</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关系中找出</a:t>
            </a:r>
          </a:p>
          <a:p>
            <a:pPr>
              <a:lnSpc>
                <a:spcPct val="90000"/>
              </a:lnSpc>
              <a:buFont typeface="Wingdings" panose="05000000000000000000" pitchFamily="2" charset="2"/>
              <a:buNone/>
            </a:pPr>
            <a:r>
              <a:rPr lang="en-US" altLang="zh-CN" sz="2000" dirty="0" smtClean="0">
                <a:latin typeface="幼圆" pitchFamily="49" charset="-122"/>
                <a:ea typeface="幼圆" pitchFamily="49" charset="-122"/>
                <a:sym typeface="Times New Roman" panose="02020603050405020304" pitchFamily="18" charset="0"/>
              </a:rPr>
              <a:t>                </a:t>
            </a:r>
            <a:r>
              <a:rPr lang="en-US" altLang="zh-CN" sz="2000" dirty="0" smtClean="0">
                <a:latin typeface="+mj-ea"/>
                <a:ea typeface="+mj-ea"/>
                <a:sym typeface="Times New Roman" panose="02020603050405020304" pitchFamily="18" charset="0"/>
              </a:rPr>
              <a:t>FROM</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b="0" dirty="0" smtClean="0">
                <a:latin typeface="幼圆" pitchFamily="49" charset="-122"/>
                <a:ea typeface="幼圆" pitchFamily="49" charset="-122"/>
                <a:cs typeface="Times New Roman" panose="02020603050405020304" pitchFamily="18" charset="0"/>
                <a:sym typeface="Times New Roman" panose="02020603050405020304" pitchFamily="18" charset="0"/>
              </a:rPr>
              <a:t>Course</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zh-CN" altLang="en-US" sz="1900" dirty="0">
                <a:latin typeface="+mj-ea"/>
                <a:ea typeface="+mj-ea"/>
                <a:cs typeface="Times New Roman" panose="02020603050405020304" pitchFamily="18" charset="0"/>
                <a:sym typeface="Times New Roman" panose="02020603050405020304" pitchFamily="18" charset="0"/>
              </a:rPr>
              <a:t>数据库</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”的课程号为</a:t>
            </a:r>
            <a:r>
              <a:rPr lang="en-US" altLang="zh-CN"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3</a:t>
            </a:r>
            <a:r>
              <a:rPr lang="zh-CN" altLang="en-US" sz="1900" dirty="0" smtClean="0">
                <a:latin typeface="幼圆" pitchFamily="49" charset="-122"/>
                <a:ea typeface="幼圆" pitchFamily="49" charset="-122"/>
                <a:cs typeface="Times New Roman" panose="02020603050405020304" pitchFamily="18" charset="0"/>
                <a:sym typeface="Times New Roman" panose="02020603050405020304" pitchFamily="18" charset="0"/>
              </a:rPr>
              <a:t>号</a:t>
            </a:r>
          </a:p>
          <a:p>
            <a:pPr>
              <a:lnSpc>
                <a:spcPct val="90000"/>
              </a:lnSpc>
              <a:buFont typeface="Wingdings" panose="05000000000000000000" pitchFamily="2" charset="2"/>
              <a:buNone/>
            </a:pPr>
            <a:r>
              <a:rPr lang="en-US" altLang="zh-CN" sz="2000" dirty="0" smtClean="0">
                <a:latin typeface="幼圆" pitchFamily="49" charset="-122"/>
                <a:ea typeface="幼圆" pitchFamily="49" charset="-122"/>
                <a:sym typeface="Times New Roman" panose="02020603050405020304" pitchFamily="18" charset="0"/>
              </a:rPr>
              <a:t>                </a:t>
            </a:r>
            <a:r>
              <a:rPr lang="en-US" altLang="zh-CN" sz="2000" dirty="0" smtClean="0">
                <a:latin typeface="+mj-ea"/>
                <a:ea typeface="+mj-ea"/>
                <a:sym typeface="Times New Roman" panose="02020603050405020304" pitchFamily="18" charset="0"/>
              </a:rPr>
              <a:t>WHERE</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b="0" dirty="0" err="1" smtClean="0">
                <a:latin typeface="幼圆" pitchFamily="49" charset="-122"/>
                <a:ea typeface="幼圆" pitchFamily="49" charset="-122"/>
                <a:cs typeface="Times New Roman" panose="02020603050405020304" pitchFamily="18" charset="0"/>
                <a:sym typeface="Times New Roman" panose="02020603050405020304" pitchFamily="18" charset="0"/>
              </a:rPr>
              <a:t>Cname</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zh-CN" altLang="en-US" sz="2000" dirty="0">
                <a:latin typeface="+mj-ea"/>
                <a:ea typeface="+mj-ea"/>
                <a:cs typeface="Times New Roman" panose="02020603050405020304" pitchFamily="18" charset="0"/>
                <a:sym typeface="Times New Roman" panose="02020603050405020304" pitchFamily="18" charset="0"/>
              </a:rPr>
              <a:t>数据库</a:t>
            </a:r>
            <a:r>
              <a:rPr lang="zh-CN" altLang="en-US"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p>
          <a:p>
            <a:pPr>
              <a:lnSpc>
                <a:spcPct val="90000"/>
              </a:lnSpc>
              <a:buFont typeface="Wingdings" panose="05000000000000000000" pitchFamily="2" charset="2"/>
              <a:buNone/>
            </a:pP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p>
          <a:p>
            <a:pPr>
              <a:lnSpc>
                <a:spcPct val="90000"/>
              </a:lnSpc>
              <a:buFont typeface="Wingdings" panose="05000000000000000000" pitchFamily="2" charset="2"/>
              <a:buNone/>
            </a:pP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endParaRPr lang="zh-CN" altLang="en-US" dirty="0" smtClean="0">
              <a:latin typeface="幼圆" pitchFamily="49" charset="-122"/>
              <a:ea typeface="幼圆" pitchFamily="49" charset="-122"/>
              <a:cs typeface="Times New Roman" panose="02020603050405020304" pitchFamily="18" charset="0"/>
            </a:endParaRPr>
          </a:p>
        </p:txBody>
      </p:sp>
      <p:sp>
        <p:nvSpPr>
          <p:cNvPr id="4" name="Rectangle 2"/>
          <p:cNvSpPr txBox="1">
            <a:spLocks noChangeArrowheads="1"/>
          </p:cNvSpPr>
          <p:nvPr/>
        </p:nvSpPr>
        <p:spPr>
          <a:xfrm>
            <a:off x="1187765" y="-7951"/>
            <a:ext cx="7056490" cy="8515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smtClean="0">
                <a:latin typeface="+mn-ea"/>
                <a:ea typeface="+mn-ea"/>
                <a:sym typeface="Times New Roman" panose="02020603050405020304" pitchFamily="18" charset="0"/>
              </a:rPr>
              <a:t>带有</a:t>
            </a:r>
            <a:r>
              <a:rPr lang="en-US" sz="3600" b="0" smtClean="0">
                <a:latin typeface="+mn-ea"/>
                <a:ea typeface="+mn-ea"/>
                <a:sym typeface="Times New Roman" panose="02020603050405020304" pitchFamily="18" charset="0"/>
              </a:rPr>
              <a:t>IN</a:t>
            </a:r>
            <a:r>
              <a:rPr lang="zh-CN" altLang="en-US" sz="3600" b="0" smtClean="0">
                <a:latin typeface="+mn-ea"/>
                <a:ea typeface="+mn-ea"/>
                <a:sym typeface="Times New Roman" panose="02020603050405020304" pitchFamily="18" charset="0"/>
              </a:rPr>
              <a:t>谓词的子查询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5715">
                                            <p:txEl>
                                              <p:pRg st="3" end="3"/>
                                            </p:txEl>
                                          </p:spTgt>
                                        </p:tgtEl>
                                        <p:attrNameLst>
                                          <p:attrName>style.visibility</p:attrName>
                                        </p:attrNameLst>
                                      </p:cBhvr>
                                      <p:to>
                                        <p:strVal val="visible"/>
                                      </p:to>
                                    </p:set>
                                    <p:animEffect transition="in" filter="fade">
                                      <p:cBhvr>
                                        <p:cTn id="16" dur="500"/>
                                        <p:tgtEl>
                                          <p:spTgt spid="11571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animEffect transition="in" filter="fade">
                                      <p:cBhvr>
                                        <p:cTn id="19" dur="500"/>
                                        <p:tgtEl>
                                          <p:spTgt spid="11571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5715">
                                            <p:txEl>
                                              <p:pRg st="5" end="5"/>
                                            </p:txEl>
                                          </p:spTgt>
                                        </p:tgtEl>
                                        <p:attrNameLst>
                                          <p:attrName>style.visibility</p:attrName>
                                        </p:attrNameLst>
                                      </p:cBhvr>
                                      <p:to>
                                        <p:strVal val="visible"/>
                                      </p:to>
                                    </p:set>
                                    <p:animEffect transition="in" filter="fade">
                                      <p:cBhvr>
                                        <p:cTn id="22" dur="500"/>
                                        <p:tgtEl>
                                          <p:spTgt spid="11571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5715">
                                            <p:txEl>
                                              <p:pRg st="6" end="6"/>
                                            </p:txEl>
                                          </p:spTgt>
                                        </p:tgtEl>
                                        <p:attrNameLst>
                                          <p:attrName>style.visibility</p:attrName>
                                        </p:attrNameLst>
                                      </p:cBhvr>
                                      <p:to>
                                        <p:strVal val="visible"/>
                                      </p:to>
                                    </p:set>
                                    <p:animEffect transition="in" filter="fade">
                                      <p:cBhvr>
                                        <p:cTn id="25" dur="500"/>
                                        <p:tgtEl>
                                          <p:spTgt spid="11571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5715">
                                            <p:txEl>
                                              <p:pRg st="7" end="7"/>
                                            </p:txEl>
                                          </p:spTgt>
                                        </p:tgtEl>
                                        <p:attrNameLst>
                                          <p:attrName>style.visibility</p:attrName>
                                        </p:attrNameLst>
                                      </p:cBhvr>
                                      <p:to>
                                        <p:strVal val="visible"/>
                                      </p:to>
                                    </p:set>
                                    <p:animEffect transition="in" filter="fade">
                                      <p:cBhvr>
                                        <p:cTn id="28" dur="500"/>
                                        <p:tgtEl>
                                          <p:spTgt spid="115715">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5715">
                                            <p:txEl>
                                              <p:pRg st="8" end="8"/>
                                            </p:txEl>
                                          </p:spTgt>
                                        </p:tgtEl>
                                        <p:attrNameLst>
                                          <p:attrName>style.visibility</p:attrName>
                                        </p:attrNameLst>
                                      </p:cBhvr>
                                      <p:to>
                                        <p:strVal val="visible"/>
                                      </p:to>
                                    </p:set>
                                    <p:animEffect transition="in" filter="fade">
                                      <p:cBhvr>
                                        <p:cTn id="31" dur="500"/>
                                        <p:tgtEl>
                                          <p:spTgt spid="115715">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5715">
                                            <p:txEl>
                                              <p:pRg st="9" end="9"/>
                                            </p:txEl>
                                          </p:spTgt>
                                        </p:tgtEl>
                                        <p:attrNameLst>
                                          <p:attrName>style.visibility</p:attrName>
                                        </p:attrNameLst>
                                      </p:cBhvr>
                                      <p:to>
                                        <p:strVal val="visible"/>
                                      </p:to>
                                    </p:set>
                                    <p:animEffect transition="in" filter="fade">
                                      <p:cBhvr>
                                        <p:cTn id="34" dur="500"/>
                                        <p:tgtEl>
                                          <p:spTgt spid="115715">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5715">
                                            <p:txEl>
                                              <p:pRg st="10" end="10"/>
                                            </p:txEl>
                                          </p:spTgt>
                                        </p:tgtEl>
                                        <p:attrNameLst>
                                          <p:attrName>style.visibility</p:attrName>
                                        </p:attrNameLst>
                                      </p:cBhvr>
                                      <p:to>
                                        <p:strVal val="visible"/>
                                      </p:to>
                                    </p:set>
                                    <p:animEffect transition="in" filter="fade">
                                      <p:cBhvr>
                                        <p:cTn id="37" dur="500"/>
                                        <p:tgtEl>
                                          <p:spTgt spid="115715">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5715">
                                            <p:txEl>
                                              <p:pRg st="11" end="11"/>
                                            </p:txEl>
                                          </p:spTgt>
                                        </p:tgtEl>
                                        <p:attrNameLst>
                                          <p:attrName>style.visibility</p:attrName>
                                        </p:attrNameLst>
                                      </p:cBhvr>
                                      <p:to>
                                        <p:strVal val="visible"/>
                                      </p:to>
                                    </p:set>
                                    <p:animEffect transition="in" filter="fade">
                                      <p:cBhvr>
                                        <p:cTn id="40" dur="500"/>
                                        <p:tgtEl>
                                          <p:spTgt spid="1157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3"/>
          <p:cNvSpPr>
            <a:spLocks noGrp="1" noChangeArrowheads="1"/>
          </p:cNvSpPr>
          <p:nvPr>
            <p:ph type="body" idx="4294967295"/>
          </p:nvPr>
        </p:nvSpPr>
        <p:spPr>
          <a:xfrm>
            <a:off x="1115761" y="843630"/>
            <a:ext cx="8028239" cy="4299869"/>
          </a:xfrm>
        </p:spPr>
        <p:txBody>
          <a:bodyPr>
            <a:normAutofit fontScale="92500" lnSpcReduction="10000"/>
          </a:bodyPr>
          <a:lstStyle/>
          <a:p>
            <a:pPr lvl="1">
              <a:lnSpc>
                <a:spcPct val="150000"/>
              </a:lnSpc>
              <a:buFont typeface="Wingdings" panose="05000000000000000000" pitchFamily="2" charset="2"/>
              <a:buNone/>
            </a:pPr>
            <a:r>
              <a:rPr lang="zh-CN" altLang="en-US" sz="2800" b="1" dirty="0" smtClean="0">
                <a:latin typeface="幼圆" pitchFamily="49" charset="-122"/>
                <a:ea typeface="幼圆" pitchFamily="49" charset="-122"/>
                <a:sym typeface="宋体" panose="02010600030101010101" pitchFamily="2" charset="-122"/>
              </a:rPr>
              <a:t>可以用连接查询实现前例：</a:t>
            </a:r>
          </a:p>
          <a:p>
            <a:pPr>
              <a:lnSpc>
                <a:spcPct val="150000"/>
              </a:lnSpc>
              <a:buFont typeface="Wingdings" panose="05000000000000000000" pitchFamily="2" charset="2"/>
              <a:buNone/>
            </a:pPr>
            <a:r>
              <a:rPr lang="zh-CN" altLang="en-US" sz="2400" dirty="0" smtClean="0">
                <a:latin typeface="幼圆" pitchFamily="49" charset="-122"/>
                <a:ea typeface="幼圆" pitchFamily="49" charset="-122"/>
                <a:sym typeface="Times New Roman" panose="02020603050405020304" pitchFamily="18" charset="0"/>
              </a:rPr>
              <a:t>查询选修了课程名为“</a:t>
            </a:r>
            <a:r>
              <a:rPr lang="zh-CN" altLang="en-US" sz="2400" dirty="0">
                <a:latin typeface="+mj-ea"/>
                <a:ea typeface="+mj-ea"/>
                <a:sym typeface="Times New Roman" panose="02020603050405020304" pitchFamily="18" charset="0"/>
              </a:rPr>
              <a:t>数据库</a:t>
            </a:r>
            <a:r>
              <a:rPr lang="zh-CN" altLang="en-US" sz="2400" dirty="0" smtClean="0">
                <a:latin typeface="幼圆" pitchFamily="49" charset="-122"/>
                <a:ea typeface="幼圆" pitchFamily="49" charset="-122"/>
                <a:sym typeface="Times New Roman" panose="02020603050405020304" pitchFamily="18" charset="0"/>
              </a:rPr>
              <a:t>”的学生学号和姓名</a:t>
            </a:r>
          </a:p>
          <a:p>
            <a:pPr>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SELECT</a:t>
            </a:r>
            <a:r>
              <a:rPr lang="en-US" altLang="zh-CN" sz="2400" dirty="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Student.Sno</a:t>
            </a:r>
            <a:r>
              <a:rPr lang="zh-CN" altLang="en-US"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4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Sname</a:t>
            </a:r>
            <a:endParaRPr lang="en-US" altLang="zh-CN" sz="2400" dirty="0" smtClean="0">
              <a:latin typeface="幼圆" pitchFamily="49" charset="-122"/>
              <a:ea typeface="幼圆" pitchFamily="49" charset="-122"/>
              <a:cs typeface="Times New Roman" panose="02020603050405020304" pitchFamily="18" charset="0"/>
              <a:sym typeface="Times New Roman" panose="02020603050405020304" pitchFamily="18" charset="0"/>
            </a:endParaRPr>
          </a:p>
          <a:p>
            <a:pPr>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FROM</a:t>
            </a:r>
            <a:r>
              <a:rPr lang="en-US" altLang="zh-CN" sz="2400" dirty="0">
                <a:latin typeface="幼圆" pitchFamily="49" charset="-122"/>
                <a:ea typeface="幼圆" pitchFamily="49" charset="-122"/>
                <a:sym typeface="Times New Roman" panose="02020603050405020304" pitchFamily="18" charset="0"/>
              </a:rPr>
              <a:t> </a:t>
            </a:r>
            <a:r>
              <a:rPr lang="en-US" altLang="zh-CN"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Student</a:t>
            </a:r>
            <a:r>
              <a:rPr lang="zh-CN" altLang="en-US"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SC</a:t>
            </a:r>
            <a:r>
              <a:rPr lang="zh-CN" altLang="en-US"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400" dirty="0" smtClean="0">
                <a:latin typeface="幼圆" pitchFamily="49" charset="-122"/>
                <a:ea typeface="幼圆" pitchFamily="49" charset="-122"/>
                <a:cs typeface="Times New Roman" panose="02020603050405020304" pitchFamily="18" charset="0"/>
                <a:sym typeface="Times New Roman" panose="02020603050405020304" pitchFamily="18" charset="0"/>
              </a:rPr>
              <a:t>Course</a:t>
            </a:r>
          </a:p>
          <a:p>
            <a:pPr>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WHERE</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Student.Sno</a:t>
            </a:r>
            <a:r>
              <a:rPr lang="en-US" altLang="zh-CN" sz="2400" dirty="0" smtClean="0">
                <a:latin typeface="幼圆" pitchFamily="49" charset="-122"/>
                <a:ea typeface="幼圆" pitchFamily="49" charset="-122"/>
                <a:sym typeface="Times New Roman" panose="02020603050405020304" pitchFamily="18" charset="0"/>
              </a:rPr>
              <a:t> = </a:t>
            </a:r>
            <a:r>
              <a:rPr lang="en-US" altLang="zh-CN" sz="2400" dirty="0" err="1" smtClean="0">
                <a:latin typeface="幼圆" pitchFamily="49" charset="-122"/>
                <a:ea typeface="幼圆" pitchFamily="49" charset="-122"/>
                <a:sym typeface="Times New Roman" panose="02020603050405020304" pitchFamily="18" charset="0"/>
              </a:rPr>
              <a:t>SC.Sno</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AND</a:t>
            </a:r>
            <a:endParaRPr lang="en-US" altLang="zh-CN" sz="2400" dirty="0">
              <a:latin typeface="+mj-ea"/>
              <a:ea typeface="+mj-ea"/>
              <a:sym typeface="Times New Roman" panose="02020603050405020304" pitchFamily="18" charset="0"/>
            </a:endParaRPr>
          </a:p>
          <a:p>
            <a:pPr>
              <a:lnSpc>
                <a:spcPct val="150000"/>
              </a:lnSpc>
            </a:pPr>
            <a:r>
              <a:rPr lang="en-US" altLang="zh-CN" sz="2400" dirty="0">
                <a:latin typeface="幼圆" pitchFamily="49" charset="-122"/>
                <a:ea typeface="幼圆" pitchFamily="49" charset="-122"/>
                <a:sym typeface="Times New Roman" panose="02020603050405020304" pitchFamily="18" charset="0"/>
              </a:rPr>
              <a:t>	</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SC.Cno</a:t>
            </a:r>
            <a:r>
              <a:rPr lang="en-US" altLang="zh-CN" sz="2400" dirty="0" smtClean="0">
                <a:latin typeface="幼圆" pitchFamily="49" charset="-122"/>
                <a:ea typeface="幼圆" pitchFamily="49" charset="-122"/>
                <a:sym typeface="Times New Roman" panose="02020603050405020304" pitchFamily="18" charset="0"/>
              </a:rPr>
              <a:t> = </a:t>
            </a:r>
            <a:r>
              <a:rPr lang="en-US" altLang="zh-CN" sz="2400" dirty="0" err="1" smtClean="0">
                <a:latin typeface="幼圆" pitchFamily="49" charset="-122"/>
                <a:ea typeface="幼圆" pitchFamily="49" charset="-122"/>
                <a:sym typeface="Times New Roman" panose="02020603050405020304" pitchFamily="18" charset="0"/>
              </a:rPr>
              <a:t>Course.Cno</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AND</a:t>
            </a:r>
            <a:endParaRPr lang="en-US" altLang="zh-CN" sz="2400" dirty="0">
              <a:latin typeface="+mj-ea"/>
              <a:ea typeface="+mj-ea"/>
              <a:sym typeface="Times New Roman" panose="02020603050405020304" pitchFamily="18" charset="0"/>
            </a:endParaRPr>
          </a:p>
          <a:p>
            <a:pPr>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Course.Cname</a:t>
            </a:r>
            <a:r>
              <a:rPr lang="en-US" altLang="zh-CN" sz="2400" dirty="0" smtClean="0">
                <a:latin typeface="幼圆" pitchFamily="49" charset="-122"/>
                <a:ea typeface="幼圆" pitchFamily="49" charset="-122"/>
                <a:sym typeface="Times New Roman" panose="02020603050405020304" pitchFamily="18" charset="0"/>
              </a:rPr>
              <a:t>=‘</a:t>
            </a:r>
            <a:r>
              <a:rPr lang="zh-CN" altLang="en-US" sz="2400" dirty="0">
                <a:latin typeface="+mj-ea"/>
                <a:ea typeface="+mj-ea"/>
                <a:sym typeface="Times New Roman" panose="02020603050405020304" pitchFamily="18" charset="0"/>
              </a:rPr>
              <a:t>数据库</a:t>
            </a:r>
            <a:r>
              <a:rPr lang="zh-CN" altLang="en-US" sz="2400" dirty="0" smtClean="0">
                <a:latin typeface="幼圆" pitchFamily="49" charset="-122"/>
                <a:ea typeface="幼圆" pitchFamily="49" charset="-122"/>
                <a:sym typeface="Times New Roman" panose="02020603050405020304" pitchFamily="18" charset="0"/>
              </a:rPr>
              <a:t>’；</a:t>
            </a:r>
            <a:endParaRPr lang="zh-CN" altLang="en-US" sz="1800" dirty="0" smtClean="0">
              <a:latin typeface="幼圆" pitchFamily="49" charset="-122"/>
              <a:ea typeface="幼圆" pitchFamily="49" charset="-122"/>
            </a:endParaRPr>
          </a:p>
        </p:txBody>
      </p:sp>
      <p:sp>
        <p:nvSpPr>
          <p:cNvPr id="4" name="Rectangle 2"/>
          <p:cNvSpPr txBox="1">
            <a:spLocks noChangeArrowheads="1"/>
          </p:cNvSpPr>
          <p:nvPr/>
        </p:nvSpPr>
        <p:spPr>
          <a:xfrm>
            <a:off x="1187765" y="-7951"/>
            <a:ext cx="7056490" cy="851581"/>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smtClean="0">
                <a:latin typeface="+mn-ea"/>
                <a:ea typeface="+mn-ea"/>
                <a:sym typeface="Times New Roman" panose="02020603050405020304" pitchFamily="18" charset="0"/>
              </a:rPr>
              <a:t>带有</a:t>
            </a:r>
            <a:r>
              <a:rPr lang="en-US" sz="3600" b="0" smtClean="0">
                <a:latin typeface="+mn-ea"/>
                <a:ea typeface="+mn-ea"/>
                <a:sym typeface="Times New Roman" panose="02020603050405020304" pitchFamily="18" charset="0"/>
              </a:rPr>
              <a:t>IN</a:t>
            </a:r>
            <a:r>
              <a:rPr lang="zh-CN" altLang="en-US" sz="3600" b="0" smtClean="0">
                <a:latin typeface="+mn-ea"/>
                <a:ea typeface="+mn-ea"/>
                <a:sym typeface="Times New Roman" panose="02020603050405020304" pitchFamily="18" charset="0"/>
              </a:rPr>
              <a:t>谓词的子查询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animEffect filter="blinds(horizontal)">
                                      <p:cBhvr>
                                        <p:cTn id="7" dur="500"/>
                                        <p:tgtEl>
                                          <p:spTgt spid="1167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6739">
                                            <p:txEl>
                                              <p:pRg st="3" end="3"/>
                                            </p:txEl>
                                          </p:spTgt>
                                        </p:tgtEl>
                                        <p:attrNameLst>
                                          <p:attrName>style.visibility</p:attrName>
                                        </p:attrNameLst>
                                      </p:cBhvr>
                                      <p:to>
                                        <p:strVal val="visible"/>
                                      </p:to>
                                    </p:set>
                                    <p:animEffect filter="blinds(horizontal)">
                                      <p:cBhvr>
                                        <p:cTn id="10" dur="500"/>
                                        <p:tgtEl>
                                          <p:spTgt spid="11673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6739">
                                            <p:txEl>
                                              <p:pRg st="4" end="4"/>
                                            </p:txEl>
                                          </p:spTgt>
                                        </p:tgtEl>
                                        <p:attrNameLst>
                                          <p:attrName>style.visibility</p:attrName>
                                        </p:attrNameLst>
                                      </p:cBhvr>
                                      <p:to>
                                        <p:strVal val="visible"/>
                                      </p:to>
                                    </p:set>
                                    <p:animEffect filter="blinds(horizontal)">
                                      <p:cBhvr>
                                        <p:cTn id="13" dur="500"/>
                                        <p:tgtEl>
                                          <p:spTgt spid="11673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6739">
                                            <p:txEl>
                                              <p:pRg st="5" end="5"/>
                                            </p:txEl>
                                          </p:spTgt>
                                        </p:tgtEl>
                                        <p:attrNameLst>
                                          <p:attrName>style.visibility</p:attrName>
                                        </p:attrNameLst>
                                      </p:cBhvr>
                                      <p:to>
                                        <p:strVal val="visible"/>
                                      </p:to>
                                    </p:set>
                                    <p:animEffect filter="blinds(horizontal)">
                                      <p:cBhvr>
                                        <p:cTn id="16" dur="500"/>
                                        <p:tgtEl>
                                          <p:spTgt spid="11673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6739">
                                            <p:txEl>
                                              <p:pRg st="6" end="6"/>
                                            </p:txEl>
                                          </p:spTgt>
                                        </p:tgtEl>
                                        <p:attrNameLst>
                                          <p:attrName>style.visibility</p:attrName>
                                        </p:attrNameLst>
                                      </p:cBhvr>
                                      <p:to>
                                        <p:strVal val="visible"/>
                                      </p:to>
                                    </p:set>
                                    <p:animEffect filter="blinds(horizontal)">
                                      <p:cBhvr>
                                        <p:cTn id="19" dur="500"/>
                                        <p:tgtEl>
                                          <p:spTgt spid="116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7" name="Rectangle 3"/>
          <p:cNvSpPr>
            <a:spLocks noGrp="1" noChangeArrowheads="1"/>
          </p:cNvSpPr>
          <p:nvPr>
            <p:ph type="body" idx="4294967295"/>
          </p:nvPr>
        </p:nvSpPr>
        <p:spPr>
          <a:xfrm>
            <a:off x="1258888" y="1076325"/>
            <a:ext cx="7705417" cy="2863520"/>
          </a:xfrm>
        </p:spPr>
        <p:txBody>
          <a:bodyPr>
            <a:normAutofit/>
          </a:bodyPr>
          <a:lstStyle/>
          <a:p>
            <a:pPr>
              <a:lnSpc>
                <a:spcPct val="160000"/>
              </a:lnSpc>
              <a:buFont typeface="Wingdings" panose="05000000000000000000" pitchFamily="2" charset="2"/>
              <a:buChar char="u"/>
            </a:pPr>
            <a:r>
              <a:rPr lang="en-US" altLang="zh-CN" sz="2800" dirty="0" smtClean="0">
                <a:latin typeface="幼圆" pitchFamily="49" charset="-122"/>
                <a:ea typeface="幼圆" pitchFamily="49" charset="-122"/>
              </a:rPr>
              <a:t> </a:t>
            </a:r>
            <a:r>
              <a:rPr lang="zh-CN" altLang="en-US" sz="2800" dirty="0" smtClean="0">
                <a:latin typeface="幼圆" pitchFamily="49" charset="-122"/>
                <a:ea typeface="幼圆" pitchFamily="49" charset="-122"/>
              </a:rPr>
              <a:t>当能确切知道内层查询返回单值时，可用比较运算符（ </a:t>
            </a:r>
            <a:r>
              <a:rPr lang="en-US" altLang="zh-CN" sz="2800" dirty="0" smtClean="0">
                <a:latin typeface="幼圆" pitchFamily="49" charset="-122"/>
                <a:ea typeface="幼圆" pitchFamily="49" charset="-122"/>
              </a:rPr>
              <a:t>&gt;</a:t>
            </a:r>
            <a:r>
              <a:rPr lang="zh-CN" altLang="en-US" sz="2800" dirty="0" smtClean="0">
                <a:latin typeface="幼圆" pitchFamily="49" charset="-122"/>
                <a:ea typeface="幼圆" pitchFamily="49" charset="-122"/>
              </a:rPr>
              <a:t>，</a:t>
            </a:r>
            <a:r>
              <a:rPr lang="en-US" altLang="zh-CN" sz="2800" dirty="0" smtClean="0">
                <a:latin typeface="幼圆" pitchFamily="49" charset="-122"/>
                <a:ea typeface="幼圆" pitchFamily="49" charset="-122"/>
              </a:rPr>
              <a:t>&lt;</a:t>
            </a:r>
            <a:r>
              <a:rPr lang="zh-CN" altLang="en-US" sz="2800" dirty="0" smtClean="0">
                <a:latin typeface="幼圆" pitchFamily="49" charset="-122"/>
                <a:ea typeface="幼圆" pitchFamily="49" charset="-122"/>
              </a:rPr>
              <a:t>，</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a:t>
            </a:r>
            <a:r>
              <a:rPr lang="en-US" altLang="zh-CN" sz="2800" dirty="0" smtClean="0">
                <a:latin typeface="幼圆" pitchFamily="49" charset="-122"/>
                <a:ea typeface="幼圆" pitchFamily="49" charset="-122"/>
              </a:rPr>
              <a:t>&gt;=</a:t>
            </a:r>
            <a:r>
              <a:rPr lang="zh-CN" altLang="en-US" sz="2800" dirty="0" smtClean="0">
                <a:latin typeface="幼圆" pitchFamily="49" charset="-122"/>
                <a:ea typeface="幼圆" pitchFamily="49" charset="-122"/>
              </a:rPr>
              <a:t>，</a:t>
            </a:r>
            <a:r>
              <a:rPr lang="en-US" altLang="zh-CN" sz="2800" dirty="0" smtClean="0">
                <a:latin typeface="幼圆" pitchFamily="49" charset="-122"/>
                <a:ea typeface="幼圆" pitchFamily="49" charset="-122"/>
              </a:rPr>
              <a:t>&lt;=</a:t>
            </a:r>
            <a:r>
              <a:rPr lang="zh-CN" altLang="en-US" sz="2800" dirty="0" smtClean="0">
                <a:latin typeface="幼圆" pitchFamily="49" charset="-122"/>
                <a:ea typeface="幼圆" pitchFamily="49" charset="-122"/>
              </a:rPr>
              <a:t>，</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或 </a:t>
            </a:r>
            <a:r>
              <a:rPr lang="en-US" altLang="zh-CN" sz="2800" dirty="0" smtClean="0">
                <a:latin typeface="幼圆" pitchFamily="49" charset="-122"/>
                <a:ea typeface="幼圆" pitchFamily="49" charset="-122"/>
              </a:rPr>
              <a:t>&lt; &gt; </a:t>
            </a:r>
            <a:r>
              <a:rPr lang="zh-CN" altLang="en-US" sz="2800" dirty="0" smtClean="0">
                <a:latin typeface="幼圆" pitchFamily="49" charset="-122"/>
                <a:ea typeface="幼圆" pitchFamily="49" charset="-122"/>
              </a:rPr>
              <a:t>）与</a:t>
            </a:r>
            <a:r>
              <a:rPr lang="en-US" altLang="zh-CN" sz="2800" dirty="0" smtClean="0">
                <a:latin typeface="幼圆" pitchFamily="49" charset="-122"/>
                <a:ea typeface="幼圆" pitchFamily="49" charset="-122"/>
              </a:rPr>
              <a:t>ANY</a:t>
            </a:r>
            <a:r>
              <a:rPr lang="zh-CN" altLang="en-US" sz="2800" dirty="0" smtClean="0">
                <a:latin typeface="幼圆" pitchFamily="49" charset="-122"/>
                <a:ea typeface="幼圆" pitchFamily="49" charset="-122"/>
              </a:rPr>
              <a:t>或</a:t>
            </a:r>
            <a:r>
              <a:rPr lang="en-US" altLang="zh-CN" sz="2800" dirty="0" smtClean="0">
                <a:latin typeface="幼圆" pitchFamily="49" charset="-122"/>
                <a:ea typeface="幼圆" pitchFamily="49" charset="-122"/>
              </a:rPr>
              <a:t>ALL</a:t>
            </a:r>
            <a:r>
              <a:rPr lang="zh-CN" altLang="en-US" sz="2800" dirty="0" smtClean="0">
                <a:latin typeface="幼圆" pitchFamily="49" charset="-122"/>
                <a:ea typeface="幼圆" pitchFamily="49" charset="-122"/>
              </a:rPr>
              <a:t>谓词配合使用</a:t>
            </a:r>
          </a:p>
          <a:p>
            <a:pPr>
              <a:buFont typeface="Wingdings" panose="05000000000000000000" pitchFamily="2" charset="2"/>
              <a:buNone/>
            </a:pPr>
            <a:endParaRPr lang="zh-CN" altLang="en-US" sz="1800" dirty="0" smtClean="0"/>
          </a:p>
        </p:txBody>
      </p:sp>
      <p:sp>
        <p:nvSpPr>
          <p:cNvPr id="4" name="Rectangle 2"/>
          <p:cNvSpPr txBox="1">
            <a:spLocks noChangeArrowheads="1"/>
          </p:cNvSpPr>
          <p:nvPr/>
        </p:nvSpPr>
        <p:spPr>
          <a:xfrm>
            <a:off x="1187765" y="7951"/>
            <a:ext cx="705649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algn="ctr" fontAlgn="auto">
              <a:spcAft>
                <a:spcPts val="0"/>
              </a:spcAft>
              <a:defRPr/>
            </a:pPr>
            <a:r>
              <a:rPr lang="zh-CN" altLang="en-US" sz="3600" b="0" dirty="0" smtClean="0">
                <a:latin typeface="+mn-ea"/>
                <a:ea typeface="+mn-ea"/>
                <a:sym typeface="Times New Roman" panose="02020603050405020304" pitchFamily="18" charset="0"/>
              </a:rPr>
              <a:t>带有比较运算符的子查询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type="body" idx="4294967295"/>
          </p:nvPr>
        </p:nvSpPr>
        <p:spPr>
          <a:xfrm>
            <a:off x="1150938" y="915988"/>
            <a:ext cx="7993062" cy="4103687"/>
          </a:xfrm>
        </p:spPr>
        <p:txBody>
          <a:bodyPr>
            <a:normAutofit fontScale="70000" lnSpcReduction="20000"/>
          </a:bodyPr>
          <a:lstStyle/>
          <a:p>
            <a:pPr>
              <a:lnSpc>
                <a:spcPct val="150000"/>
              </a:lnSpc>
              <a:buFont typeface="宋体" panose="02010600030101010101" pitchFamily="2" charset="-122"/>
              <a:buNone/>
            </a:pPr>
            <a:r>
              <a:rPr lang="en-US" altLang="zh-CN" sz="3500" dirty="0" smtClean="0">
                <a:latin typeface="+mj-ea"/>
                <a:ea typeface="+mj-ea"/>
              </a:rPr>
              <a:t>【</a:t>
            </a:r>
            <a:r>
              <a:rPr lang="zh-CN" altLang="en-US" sz="3500" dirty="0" smtClean="0">
                <a:latin typeface="+mj-ea"/>
                <a:ea typeface="+mj-ea"/>
              </a:rPr>
              <a:t>例</a:t>
            </a:r>
            <a:r>
              <a:rPr lang="en-US" altLang="zh-CN" sz="3500" dirty="0" smtClean="0">
                <a:latin typeface="+mj-ea"/>
                <a:ea typeface="+mj-ea"/>
              </a:rPr>
              <a:t>】</a:t>
            </a:r>
            <a:r>
              <a:rPr lang="zh-CN" altLang="en-US" sz="3500" dirty="0" smtClean="0">
                <a:latin typeface="幼圆" pitchFamily="49" charset="-122"/>
                <a:ea typeface="幼圆" pitchFamily="49" charset="-122"/>
              </a:rPr>
              <a:t>假设一个学生只可能在一个系学习，并且必须属于一个系，则前例可以用 </a:t>
            </a:r>
            <a:r>
              <a:rPr lang="en-US" altLang="zh-CN" sz="3500" dirty="0">
                <a:latin typeface="幼圆" pitchFamily="49" charset="-122"/>
                <a:ea typeface="幼圆" pitchFamily="49" charset="-122"/>
              </a:rPr>
              <a:t>= </a:t>
            </a:r>
            <a:r>
              <a:rPr lang="zh-CN" altLang="en-US" sz="3500" dirty="0">
                <a:latin typeface="幼圆" pitchFamily="49" charset="-122"/>
                <a:ea typeface="幼圆" pitchFamily="49" charset="-122"/>
              </a:rPr>
              <a:t>代替</a:t>
            </a:r>
            <a:r>
              <a:rPr lang="en-US" altLang="zh-CN" sz="3500" dirty="0">
                <a:latin typeface="幼圆" pitchFamily="49" charset="-122"/>
                <a:ea typeface="幼圆" pitchFamily="49" charset="-122"/>
              </a:rPr>
              <a:t>IN </a:t>
            </a:r>
            <a:r>
              <a:rPr lang="zh-CN" altLang="en-US" sz="3500" dirty="0">
                <a:latin typeface="幼圆" pitchFamily="49" charset="-122"/>
                <a:ea typeface="幼圆" pitchFamily="49" charset="-122"/>
              </a:rPr>
              <a:t>：</a:t>
            </a:r>
          </a:p>
          <a:p>
            <a:pPr>
              <a:lnSpc>
                <a:spcPct val="150000"/>
              </a:lnSpc>
              <a:buFont typeface="宋体" panose="02010600030101010101" pitchFamily="2" charset="-122"/>
              <a:buNone/>
            </a:pPr>
            <a:r>
              <a:rPr lang="en-US" altLang="zh-CN" sz="2300" dirty="0" smtClean="0">
                <a:latin typeface="+mj-ea"/>
                <a:ea typeface="+mj-ea"/>
                <a:sym typeface="Times New Roman" panose="02020603050405020304" pitchFamily="18" charset="0"/>
              </a:rPr>
              <a:t> SELECT</a:t>
            </a:r>
            <a:r>
              <a:rPr lang="zh-CN" altLang="en-US" sz="2300" dirty="0" smtClean="0">
                <a:latin typeface="+mj-ea"/>
                <a:ea typeface="+mj-ea"/>
                <a:sym typeface="Times New Roman" panose="02020603050405020304" pitchFamily="18" charset="0"/>
              </a:rPr>
              <a:t> </a:t>
            </a:r>
            <a:r>
              <a:rPr lang="en-US" altLang="zh-CN" sz="23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6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Sno</a:t>
            </a:r>
            <a:r>
              <a:rPr lang="zh-CN" altLang="en-US" sz="26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6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Sname</a:t>
            </a:r>
            <a:r>
              <a:rPr lang="zh-CN" altLang="en-US" sz="26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en-US" altLang="zh-CN" sz="26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Sdept</a:t>
            </a:r>
            <a:endParaRPr lang="en-US" altLang="zh-CN" sz="2300" dirty="0" smtClean="0">
              <a:latin typeface="幼圆" pitchFamily="49" charset="-122"/>
              <a:ea typeface="幼圆" pitchFamily="49" charset="-122"/>
              <a:cs typeface="Times New Roman" panose="02020603050405020304" pitchFamily="18" charset="0"/>
              <a:sym typeface="Times New Roman" panose="02020603050405020304" pitchFamily="18" charset="0"/>
            </a:endParaRPr>
          </a:p>
          <a:p>
            <a:pPr>
              <a:lnSpc>
                <a:spcPct val="150000"/>
              </a:lnSpc>
              <a:buFont typeface="宋体" panose="02010600030101010101" pitchFamily="2" charset="-122"/>
              <a:buNone/>
            </a:pPr>
            <a:r>
              <a:rPr lang="en-US" altLang="zh-CN" sz="2300" dirty="0" smtClean="0">
                <a:latin typeface="+mj-ea"/>
                <a:ea typeface="+mj-ea"/>
                <a:sym typeface="Times New Roman" panose="02020603050405020304" pitchFamily="18" charset="0"/>
              </a:rPr>
              <a:t> FROM</a:t>
            </a:r>
            <a:r>
              <a:rPr lang="en-US" altLang="zh-CN" sz="2300" dirty="0" smtClean="0">
                <a:latin typeface="幼圆" pitchFamily="49" charset="-122"/>
                <a:ea typeface="幼圆" pitchFamily="49" charset="-122"/>
                <a:sym typeface="Times New Roman" panose="02020603050405020304" pitchFamily="18" charset="0"/>
              </a:rPr>
              <a:t>  </a:t>
            </a:r>
            <a:r>
              <a:rPr lang="en-US" altLang="zh-CN" sz="2600" dirty="0" smtClean="0">
                <a:latin typeface="幼圆" pitchFamily="49" charset="-122"/>
                <a:ea typeface="幼圆" pitchFamily="49" charset="-122"/>
                <a:cs typeface="Times New Roman" panose="02020603050405020304" pitchFamily="18" charset="0"/>
                <a:sym typeface="Times New Roman" panose="02020603050405020304" pitchFamily="18" charset="0"/>
              </a:rPr>
              <a:t>Student</a:t>
            </a:r>
          </a:p>
          <a:p>
            <a:pPr>
              <a:lnSpc>
                <a:spcPct val="150000"/>
              </a:lnSpc>
              <a:buFont typeface="宋体" panose="02010600030101010101" pitchFamily="2" charset="-122"/>
              <a:buNone/>
            </a:pPr>
            <a:r>
              <a:rPr lang="en-US" altLang="zh-CN" sz="2300" dirty="0" smtClean="0">
                <a:latin typeface="+mj-ea"/>
                <a:ea typeface="+mj-ea"/>
                <a:sym typeface="Times New Roman" panose="02020603050405020304" pitchFamily="18" charset="0"/>
              </a:rPr>
              <a:t> WHERE</a:t>
            </a:r>
            <a:r>
              <a:rPr lang="zh-CN" altLang="en-US" sz="2300" dirty="0" smtClean="0">
                <a:latin typeface="幼圆" pitchFamily="49" charset="-122"/>
                <a:ea typeface="幼圆" pitchFamily="49" charset="-122"/>
                <a:sym typeface="Times New Roman" panose="02020603050405020304" pitchFamily="18" charset="0"/>
              </a:rPr>
              <a:t>  </a:t>
            </a:r>
            <a:r>
              <a:rPr lang="en-US" altLang="zh-CN" sz="26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Sdept</a:t>
            </a:r>
            <a:r>
              <a:rPr lang="en-US" altLang="zh-CN" sz="26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600" dirty="0" smtClean="0">
                <a:solidFill>
                  <a:srgbClr val="D75B5B"/>
                </a:solidFill>
                <a:latin typeface="幼圆" pitchFamily="49" charset="-122"/>
                <a:ea typeface="幼圆" pitchFamily="49" charset="-122"/>
                <a:cs typeface="Times New Roman" panose="02020603050405020304" pitchFamily="18" charset="0"/>
                <a:sym typeface="Times New Roman" panose="02020603050405020304" pitchFamily="18" charset="0"/>
              </a:rPr>
              <a:t>=</a:t>
            </a:r>
            <a:endParaRPr lang="en-US" altLang="zh-CN" sz="2300" dirty="0" smtClean="0">
              <a:latin typeface="幼圆" pitchFamily="49" charset="-122"/>
              <a:ea typeface="幼圆" pitchFamily="49" charset="-122"/>
              <a:cs typeface="Times New Roman" panose="02020603050405020304" pitchFamily="18" charset="0"/>
              <a:sym typeface="Times New Roman" panose="02020603050405020304" pitchFamily="18" charset="0"/>
            </a:endParaRPr>
          </a:p>
          <a:p>
            <a:pPr>
              <a:lnSpc>
                <a:spcPct val="150000"/>
              </a:lnSpc>
              <a:buFont typeface="宋体" panose="02010600030101010101" pitchFamily="2" charset="-122"/>
              <a:buNone/>
            </a:pPr>
            <a:r>
              <a:rPr lang="en-US" altLang="zh-CN" sz="2300" dirty="0" smtClean="0">
                <a:latin typeface="幼圆" pitchFamily="49" charset="-122"/>
                <a:ea typeface="幼圆" pitchFamily="49" charset="-122"/>
                <a:cs typeface="Times New Roman" panose="02020603050405020304" pitchFamily="18" charset="0"/>
                <a:sym typeface="Times New Roman" panose="02020603050405020304" pitchFamily="18" charset="0"/>
              </a:rPr>
              <a:t>   ( </a:t>
            </a:r>
            <a:r>
              <a:rPr lang="en-US" altLang="zh-CN" sz="2300" dirty="0" smtClean="0">
                <a:latin typeface="+mj-ea"/>
                <a:ea typeface="+mj-ea"/>
                <a:sym typeface="Times New Roman" panose="02020603050405020304" pitchFamily="18" charset="0"/>
              </a:rPr>
              <a:t>SELECT</a:t>
            </a:r>
            <a:r>
              <a:rPr lang="en-US" altLang="zh-CN" sz="23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6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Sdept</a:t>
            </a:r>
            <a:endParaRPr lang="en-US" altLang="zh-CN" sz="2600" dirty="0" smtClean="0">
              <a:latin typeface="幼圆" pitchFamily="49" charset="-122"/>
              <a:ea typeface="幼圆" pitchFamily="49" charset="-122"/>
              <a:cs typeface="Times New Roman" panose="02020603050405020304" pitchFamily="18" charset="0"/>
              <a:sym typeface="Times New Roman" panose="02020603050405020304" pitchFamily="18" charset="0"/>
            </a:endParaRPr>
          </a:p>
          <a:p>
            <a:pPr>
              <a:lnSpc>
                <a:spcPct val="150000"/>
              </a:lnSpc>
              <a:buFont typeface="宋体" panose="02010600030101010101" pitchFamily="2" charset="-122"/>
              <a:buNone/>
            </a:pPr>
            <a:r>
              <a:rPr lang="en-US" altLang="zh-CN" sz="2300" dirty="0" smtClean="0">
                <a:latin typeface="+mj-ea"/>
                <a:ea typeface="+mj-ea"/>
                <a:sym typeface="Times New Roman" panose="02020603050405020304" pitchFamily="18" charset="0"/>
              </a:rPr>
              <a:t>        FROM </a:t>
            </a:r>
            <a:r>
              <a:rPr lang="en-US" altLang="zh-CN" sz="2600" dirty="0" smtClean="0">
                <a:latin typeface="幼圆" pitchFamily="49" charset="-122"/>
                <a:ea typeface="幼圆" pitchFamily="49" charset="-122"/>
                <a:cs typeface="Times New Roman" panose="02020603050405020304" pitchFamily="18" charset="0"/>
                <a:sym typeface="Times New Roman" panose="02020603050405020304" pitchFamily="18" charset="0"/>
              </a:rPr>
              <a:t>Student</a:t>
            </a:r>
          </a:p>
          <a:p>
            <a:pPr>
              <a:lnSpc>
                <a:spcPct val="150000"/>
              </a:lnSpc>
              <a:buFont typeface="宋体" panose="02010600030101010101" pitchFamily="2" charset="-122"/>
              <a:buNone/>
            </a:pPr>
            <a:r>
              <a:rPr lang="en-US" altLang="zh-CN" sz="2300" dirty="0" smtClean="0">
                <a:latin typeface="+mj-ea"/>
                <a:ea typeface="+mj-ea"/>
                <a:sym typeface="Times New Roman" panose="02020603050405020304" pitchFamily="18" charset="0"/>
              </a:rPr>
              <a:t>        WHERE </a:t>
            </a:r>
            <a:r>
              <a:rPr lang="zh-CN" altLang="en-US" sz="2300" dirty="0" smtClean="0">
                <a:latin typeface="幼圆" pitchFamily="49" charset="-122"/>
                <a:ea typeface="幼圆" pitchFamily="49" charset="-122"/>
                <a:sym typeface="Times New Roman" panose="02020603050405020304" pitchFamily="18" charset="0"/>
              </a:rPr>
              <a:t> </a:t>
            </a:r>
            <a:r>
              <a:rPr lang="en-US" altLang="zh-CN" sz="26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Sname</a:t>
            </a:r>
            <a:r>
              <a:rPr lang="en-US" altLang="zh-CN" sz="26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3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zh-CN" altLang="en-US" sz="2300" dirty="0" smtClean="0">
                <a:latin typeface="幼圆" pitchFamily="49" charset="-122"/>
                <a:ea typeface="幼圆" pitchFamily="49" charset="-122"/>
                <a:cs typeface="Times New Roman" panose="02020603050405020304" pitchFamily="18" charset="0"/>
                <a:sym typeface="Times New Roman" panose="02020603050405020304" pitchFamily="18" charset="0"/>
              </a:rPr>
              <a:t>刘晨’</a:t>
            </a:r>
          </a:p>
          <a:p>
            <a:pPr>
              <a:lnSpc>
                <a:spcPct val="80000"/>
              </a:lnSpc>
              <a:buFont typeface="宋体" panose="02010600030101010101" pitchFamily="2" charset="-122"/>
              <a:buNone/>
            </a:pPr>
            <a:r>
              <a:rPr lang="en-US" altLang="zh-CN" sz="23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zh-CN" altLang="en-US" sz="23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endParaRPr lang="zh-CN" altLang="en-US" sz="1800" dirty="0" smtClean="0">
              <a:latin typeface="幼圆" pitchFamily="49" charset="-122"/>
              <a:ea typeface="幼圆" pitchFamily="49" charset="-122"/>
              <a:cs typeface="Times New Roman" panose="02020603050405020304" pitchFamily="18" charset="0"/>
            </a:endParaRPr>
          </a:p>
        </p:txBody>
      </p:sp>
      <p:sp>
        <p:nvSpPr>
          <p:cNvPr id="119812" name="Rectangle 4"/>
          <p:cNvSpPr>
            <a:spLocks noChangeArrowheads="1"/>
          </p:cNvSpPr>
          <p:nvPr/>
        </p:nvSpPr>
        <p:spPr bwMode="auto">
          <a:xfrm>
            <a:off x="4571693" y="2629600"/>
            <a:ext cx="4392612" cy="2246769"/>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p>
            <a:pPr marL="342900" indent="-342900"/>
            <a:r>
              <a:rPr lang="en-US" altLang="zh-CN" sz="2000" b="0">
                <a:solidFill>
                  <a:srgbClr val="000000"/>
                </a:solidFill>
                <a:cs typeface="Times New Roman" panose="02020603050405020304" pitchFamily="18" charset="0"/>
                <a:sym typeface="Arial" panose="020B0604020202020204" pitchFamily="34" charset="0"/>
              </a:rPr>
              <a:t>SELECT</a:t>
            </a:r>
            <a:r>
              <a:rPr lang="zh-CN" altLang="en-US" sz="2000" b="0">
                <a:solidFill>
                  <a:srgbClr val="000000"/>
                </a:solidFill>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Sno</a:t>
            </a:r>
            <a:r>
              <a:rPr lang="zh-CN" altLang="en-US"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Sname</a:t>
            </a:r>
            <a:r>
              <a:rPr lang="zh-CN" altLang="en-US"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Sdept </a:t>
            </a:r>
          </a:p>
          <a:p>
            <a:pPr marL="342900" indent="-342900"/>
            <a:r>
              <a:rPr lang="zh-CN" altLang="en-US" sz="2000" b="0">
                <a:solidFill>
                  <a:srgbClr val="000000"/>
                </a:solidFill>
                <a:sym typeface="Arial" panose="020B0604020202020204" pitchFamily="34" charset="0"/>
              </a:rPr>
              <a:t>   </a:t>
            </a:r>
            <a:r>
              <a:rPr lang="en-US" altLang="zh-CN" sz="2000" b="0">
                <a:solidFill>
                  <a:srgbClr val="000000"/>
                </a:solidFill>
                <a:cs typeface="Times New Roman" panose="02020603050405020304" pitchFamily="18" charset="0"/>
                <a:sym typeface="Arial" panose="020B0604020202020204" pitchFamily="34" charset="0"/>
              </a:rPr>
              <a:t>FROM</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Student</a:t>
            </a:r>
          </a:p>
          <a:p>
            <a:pPr marL="342900" indent="-342900"/>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cs typeface="Times New Roman" panose="02020603050405020304" pitchFamily="18" charset="0"/>
                <a:sym typeface="Arial" panose="020B0604020202020204" pitchFamily="34" charset="0"/>
              </a:rPr>
              <a:t>WHERE</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Sdept </a:t>
            </a:r>
            <a:r>
              <a:rPr lang="en-US" altLang="zh-CN" sz="2000" b="0">
                <a:solidFill>
                  <a:srgbClr val="000000"/>
                </a:solidFill>
                <a:cs typeface="Times New Roman" panose="02020603050405020304" pitchFamily="18" charset="0"/>
                <a:sym typeface="Arial" panose="020B0604020202020204" pitchFamily="34" charset="0"/>
              </a:rPr>
              <a:t> </a:t>
            </a:r>
            <a:r>
              <a:rPr lang="en-US" altLang="zh-CN" sz="2000" b="0">
                <a:solidFill>
                  <a:srgbClr val="FF00FF"/>
                </a:solidFill>
                <a:cs typeface="Times New Roman" panose="02020603050405020304" pitchFamily="18" charset="0"/>
                <a:sym typeface="Arial" panose="020B0604020202020204" pitchFamily="34" charset="0"/>
              </a:rPr>
              <a:t>IN</a:t>
            </a:r>
          </a:p>
          <a:p>
            <a:pPr marL="342900" indent="-342900"/>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a:solidFill>
                  <a:srgbClr val="000000"/>
                </a:solidFill>
                <a:cs typeface="Times New Roman" panose="02020603050405020304" pitchFamily="18" charset="0"/>
                <a:sym typeface="Arial" panose="020B0604020202020204" pitchFamily="34" charset="0"/>
              </a:rPr>
              <a:t> SELECT</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Sdept</a:t>
            </a:r>
          </a:p>
          <a:p>
            <a:pPr marL="342900" indent="-342900"/>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a:solidFill>
                  <a:srgbClr val="000000"/>
                </a:solidFill>
                <a:cs typeface="Times New Roman" panose="02020603050405020304" pitchFamily="18" charset="0"/>
                <a:sym typeface="Arial" panose="020B0604020202020204" pitchFamily="34" charset="0"/>
              </a:rPr>
              <a:t>FROM</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Student</a:t>
            </a:r>
          </a:p>
          <a:p>
            <a:pPr marL="342900" indent="-342900"/>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cs typeface="Times New Roman" panose="02020603050405020304" pitchFamily="18" charset="0"/>
                <a:sym typeface="Arial" panose="020B0604020202020204" pitchFamily="34" charset="0"/>
              </a:rPr>
              <a:t>WHERE</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a:solidFill>
                  <a:srgbClr val="000000"/>
                </a:solidFill>
                <a:latin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Sname=  ‘ </a:t>
            </a:r>
            <a:r>
              <a:rPr lang="zh-CN" altLang="en-US"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刘晨 ’</a:t>
            </a:r>
          </a:p>
          <a:p>
            <a:pPr marL="342900" indent="-342900"/>
            <a:r>
              <a:rPr lang="zh-CN" altLang="en-US"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b="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endParaRPr lang="zh-CN" altLang="en-US" b="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1187765" y="7951"/>
            <a:ext cx="705649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algn="ctr" fontAlgn="auto">
              <a:spcAft>
                <a:spcPts val="0"/>
              </a:spcAft>
              <a:defRPr/>
            </a:pPr>
            <a:r>
              <a:rPr lang="zh-CN" altLang="en-US" sz="3600" b="0" dirty="0" smtClean="0">
                <a:latin typeface="+mn-ea"/>
                <a:ea typeface="+mn-ea"/>
                <a:sym typeface="Times New Roman" panose="02020603050405020304" pitchFamily="18" charset="0"/>
              </a:rPr>
              <a:t>带有比较运算符的子查询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filter="blinds(horizontal)">
                                      <p:cBhvr>
                                        <p:cTn id="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bldLvl="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type="body" idx="4294967295"/>
          </p:nvPr>
        </p:nvSpPr>
        <p:spPr>
          <a:xfrm>
            <a:off x="1115761" y="863277"/>
            <a:ext cx="8028240" cy="4084638"/>
          </a:xfrm>
        </p:spPr>
        <p:txBody>
          <a:bodyPr>
            <a:normAutofit fontScale="92500" lnSpcReduction="20000"/>
          </a:bodyPr>
          <a:lstStyle/>
          <a:p>
            <a:pPr>
              <a:lnSpc>
                <a:spcPct val="150000"/>
              </a:lnSpc>
              <a:buFont typeface="Wingdings" panose="05000000000000000000" pitchFamily="2" charset="2"/>
              <a:buChar char="u"/>
            </a:pPr>
            <a:r>
              <a:rPr lang="zh-CN" altLang="en-US" sz="2400" dirty="0" smtClean="0">
                <a:latin typeface="幼圆" pitchFamily="49" charset="-122"/>
                <a:ea typeface="幼圆" pitchFamily="49" charset="-122"/>
              </a:rPr>
              <a:t>子查询一定要跟在比较符之后，  </a:t>
            </a:r>
            <a:r>
              <a:rPr lang="zh-CN" altLang="en-US" sz="2400" dirty="0" smtClean="0">
                <a:solidFill>
                  <a:srgbClr val="D75B5B"/>
                </a:solidFill>
                <a:latin typeface="幼圆" pitchFamily="49" charset="-122"/>
                <a:ea typeface="幼圆" pitchFamily="49" charset="-122"/>
              </a:rPr>
              <a:t>错误</a:t>
            </a:r>
            <a:r>
              <a:rPr lang="zh-CN" altLang="en-US" sz="2400" dirty="0" smtClean="0">
                <a:latin typeface="幼圆" pitchFamily="49" charset="-122"/>
                <a:ea typeface="幼圆" pitchFamily="49" charset="-122"/>
              </a:rPr>
              <a:t>的例子：</a:t>
            </a:r>
          </a:p>
          <a:p>
            <a:pPr>
              <a:lnSpc>
                <a:spcPct val="150000"/>
              </a:lnSpc>
              <a:buFont typeface="宋体" panose="02010600030101010101" pitchFamily="2" charset="-122"/>
              <a:buNone/>
            </a:pPr>
            <a:r>
              <a:rPr lang="en-US" altLang="zh-CN" sz="2000" dirty="0" smtClean="0">
                <a:cs typeface="Times New Roman" panose="02020603050405020304" pitchFamily="18" charset="0"/>
              </a:rPr>
              <a:t>SELECT</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Sno</a:t>
            </a:r>
            <a:r>
              <a:rPr lang="zh-CN" altLang="en-US"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Sname</a:t>
            </a:r>
            <a:r>
              <a:rPr lang="zh-CN" altLang="en-US"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Sdept</a:t>
            </a:r>
            <a:endParaRPr lang="en-US" altLang="zh-CN" sz="2000" dirty="0" smtClean="0">
              <a:latin typeface="Times New Roman" panose="02020603050405020304" pitchFamily="18" charset="0"/>
              <a:cs typeface="Times New Roman" panose="02020603050405020304" pitchFamily="18" charset="0"/>
            </a:endParaRPr>
          </a:p>
          <a:p>
            <a:pPr>
              <a:lnSpc>
                <a:spcPct val="150000"/>
              </a:lnSpc>
              <a:buFont typeface="宋体" panose="02010600030101010101" pitchFamily="2" charset="-122"/>
              <a:buNone/>
            </a:pPr>
            <a:r>
              <a:rPr lang="en-US" altLang="zh-CN" sz="2000" dirty="0" smtClean="0">
                <a:cs typeface="Times New Roman" panose="02020603050405020304" pitchFamily="18" charset="0"/>
              </a:rPr>
              <a:t>FROM </a:t>
            </a:r>
            <a:r>
              <a:rPr lang="en-US" altLang="zh-CN" sz="2000" dirty="0" smtClean="0">
                <a:latin typeface="Times New Roman" panose="02020603050405020304" pitchFamily="18" charset="0"/>
                <a:cs typeface="Times New Roman" panose="02020603050405020304" pitchFamily="18" charset="0"/>
              </a:rPr>
              <a:t>  Student</a:t>
            </a:r>
          </a:p>
          <a:p>
            <a:pPr>
              <a:lnSpc>
                <a:spcPct val="150000"/>
              </a:lnSpc>
              <a:buFont typeface="宋体" panose="02010600030101010101" pitchFamily="2" charset="-122"/>
              <a:buNone/>
            </a:pPr>
            <a:r>
              <a:rPr lang="en-US" altLang="zh-CN" sz="2000" dirty="0" smtClean="0">
                <a:cs typeface="Times New Roman" panose="02020603050405020304" pitchFamily="18" charset="0"/>
              </a:rPr>
              <a:t>WHERE </a:t>
            </a:r>
            <a:r>
              <a:rPr lang="zh-CN" altLang="en-US"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nSpc>
                <a:spcPct val="150000"/>
              </a:lnSpc>
              <a:buFont typeface="宋体" panose="02010600030101010101" pitchFamily="2" charset="-122"/>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cs typeface="Times New Roman" panose="02020603050405020304" pitchFamily="18" charset="0"/>
              </a:rPr>
              <a:t>SELECT</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Sdept</a:t>
            </a:r>
            <a:endParaRPr lang="en-US" altLang="zh-CN" sz="2000" dirty="0" smtClean="0">
              <a:latin typeface="Times New Roman" panose="02020603050405020304" pitchFamily="18" charset="0"/>
              <a:cs typeface="Times New Roman" panose="02020603050405020304" pitchFamily="18" charset="0"/>
            </a:endParaRPr>
          </a:p>
          <a:p>
            <a:pPr>
              <a:lnSpc>
                <a:spcPct val="150000"/>
              </a:lnSpc>
              <a:buFont typeface="宋体" panose="02010600030101010101" pitchFamily="2" charset="-122"/>
              <a:buNone/>
            </a:pPr>
            <a:r>
              <a:rPr lang="en-US" altLang="zh-CN" sz="2000" dirty="0" smtClean="0">
                <a:cs typeface="Times New Roman" panose="02020603050405020304" pitchFamily="18" charset="0"/>
              </a:rPr>
              <a:t>      FROM </a:t>
            </a:r>
            <a:r>
              <a:rPr lang="zh-CN" altLang="en-US" sz="2000" dirty="0" smtClean="0"/>
              <a:t> </a:t>
            </a:r>
            <a:r>
              <a:rPr lang="en-US" altLang="zh-CN" sz="2000" dirty="0" smtClean="0">
                <a:latin typeface="Times New Roman" panose="02020603050405020304" pitchFamily="18" charset="0"/>
                <a:cs typeface="Times New Roman" panose="02020603050405020304" pitchFamily="18" charset="0"/>
              </a:rPr>
              <a:t>Student</a:t>
            </a:r>
          </a:p>
          <a:p>
            <a:pPr>
              <a:lnSpc>
                <a:spcPct val="150000"/>
              </a:lnSpc>
              <a:buFont typeface="宋体" panose="02010600030101010101" pitchFamily="2" charset="-122"/>
              <a:buNone/>
            </a:pPr>
            <a:r>
              <a:rPr lang="en-US" altLang="zh-CN" sz="2000" dirty="0" smtClean="0">
                <a:cs typeface="Times New Roman" panose="02020603050405020304" pitchFamily="18" charset="0"/>
              </a:rPr>
              <a:t>      WHERE</a:t>
            </a:r>
            <a:r>
              <a:rPr lang="en-US" altLang="zh-CN"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Sname</a:t>
            </a:r>
            <a:r>
              <a:rPr lang="en-US" altLang="zh-CN" sz="2000" dirty="0" smtClean="0">
                <a:latin typeface="Times New Roman" panose="02020603050405020304" pitchFamily="18" charset="0"/>
                <a:cs typeface="Times New Roman" panose="02020603050405020304" pitchFamily="18" charset="0"/>
              </a:rPr>
              <a:t>= ‘ </a:t>
            </a:r>
            <a:r>
              <a:rPr lang="zh-CN" altLang="en-US" sz="2000" dirty="0" smtClean="0">
                <a:latin typeface="Times New Roman" panose="02020603050405020304" pitchFamily="18" charset="0"/>
                <a:cs typeface="Times New Roman" panose="02020603050405020304" pitchFamily="18" charset="0"/>
              </a:rPr>
              <a:t>刘晨 ’ </a:t>
            </a:r>
            <a:r>
              <a:rPr lang="en-US" altLang="zh-CN" sz="2000" dirty="0" smtClean="0">
                <a:latin typeface="Times New Roman" panose="02020603050405020304" pitchFamily="18" charset="0"/>
                <a:cs typeface="Times New Roman" panose="02020603050405020304" pitchFamily="18" charset="0"/>
              </a:rPr>
              <a:t>) </a:t>
            </a:r>
          </a:p>
          <a:p>
            <a:pPr>
              <a:lnSpc>
                <a:spcPct val="150000"/>
              </a:lnSpc>
              <a:buFont typeface="宋体" panose="02010600030101010101" pitchFamily="2" charset="-122"/>
              <a:buNone/>
            </a:pPr>
            <a:r>
              <a:rPr lang="en-US" altLang="zh-CN" sz="2000" dirty="0" smtClean="0">
                <a:solidFill>
                  <a:srgbClr val="D75B5B"/>
                </a:solidFill>
                <a:latin typeface="Times New Roman" panose="02020603050405020304" pitchFamily="18" charset="0"/>
                <a:cs typeface="Times New Roman" panose="02020603050405020304" pitchFamily="18" charset="0"/>
              </a:rPr>
              <a:t>     = </a:t>
            </a:r>
            <a:r>
              <a:rPr lang="en-US" altLang="zh-CN" sz="2000" dirty="0" err="1" smtClean="0">
                <a:solidFill>
                  <a:srgbClr val="D75B5B"/>
                </a:solidFill>
                <a:latin typeface="Times New Roman" panose="02020603050405020304" pitchFamily="18" charset="0"/>
                <a:cs typeface="Times New Roman" panose="02020603050405020304" pitchFamily="18" charset="0"/>
              </a:rPr>
              <a:t>Sdept</a:t>
            </a:r>
            <a:r>
              <a:rPr lang="zh-CN" altLang="en-US" sz="2000" dirty="0" smtClean="0">
                <a:latin typeface="Times New Roman" panose="02020603050405020304" pitchFamily="18" charset="0"/>
                <a:cs typeface="Times New Roman" panose="02020603050405020304" pitchFamily="18" charset="0"/>
              </a:rPr>
              <a:t>；</a:t>
            </a:r>
          </a:p>
        </p:txBody>
      </p:sp>
      <p:sp>
        <p:nvSpPr>
          <p:cNvPr id="120836" name="Rectangle 4"/>
          <p:cNvSpPr>
            <a:spLocks noChangeArrowheads="1"/>
          </p:cNvSpPr>
          <p:nvPr/>
        </p:nvSpPr>
        <p:spPr bwMode="auto">
          <a:xfrm>
            <a:off x="4572006" y="1923705"/>
            <a:ext cx="4031345" cy="19389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342900" indent="-342900">
              <a:lnSpc>
                <a:spcPct val="150000"/>
              </a:lnSpc>
            </a:pPr>
            <a:r>
              <a:rPr lang="en-US" altLang="zh-CN" sz="2000" b="0" dirty="0">
                <a:solidFill>
                  <a:srgbClr val="000000"/>
                </a:solidFill>
                <a:sym typeface="Arial" panose="020B0604020202020204" pitchFamily="34" charset="0"/>
              </a:rPr>
              <a:t>WHERE </a:t>
            </a:r>
            <a:r>
              <a:rPr lang="en-US" altLang="zh-CN" sz="2000" b="0" dirty="0" err="1">
                <a:solidFill>
                  <a:srgbClr val="000000"/>
                </a:solidFill>
                <a:sym typeface="Arial" panose="020B0604020202020204" pitchFamily="34" charset="0"/>
              </a:rPr>
              <a:t>Sdept</a:t>
            </a:r>
            <a:r>
              <a:rPr lang="en-US" altLang="zh-CN" sz="2000" b="0" dirty="0">
                <a:solidFill>
                  <a:srgbClr val="000000"/>
                </a:solidFill>
                <a:sym typeface="Arial" panose="020B0604020202020204" pitchFamily="34" charset="0"/>
              </a:rPr>
              <a:t> </a:t>
            </a:r>
            <a:r>
              <a:rPr lang="en-US" altLang="zh-CN" sz="2000" b="0" dirty="0" smtClean="0">
                <a:solidFill>
                  <a:srgbClr val="000000"/>
                </a:solidFill>
                <a:sym typeface="Arial" panose="020B0604020202020204" pitchFamily="34" charset="0"/>
              </a:rPr>
              <a:t> </a:t>
            </a:r>
            <a:r>
              <a:rPr lang="en-US" altLang="zh-CN" sz="2000" b="0" dirty="0">
                <a:solidFill>
                  <a:srgbClr val="000000"/>
                </a:solidFill>
                <a:sym typeface="Arial" panose="020B0604020202020204" pitchFamily="34" charset="0"/>
              </a:rPr>
              <a:t>=</a:t>
            </a:r>
          </a:p>
          <a:p>
            <a:pPr marL="342900" indent="-342900">
              <a:lnSpc>
                <a:spcPct val="150000"/>
              </a:lnSpc>
            </a:pPr>
            <a:r>
              <a:rPr lang="en-US" altLang="zh-CN" sz="2000" b="0" dirty="0">
                <a:solidFill>
                  <a:srgbClr val="000000"/>
                </a:solidFill>
                <a:sym typeface="Arial" panose="020B0604020202020204" pitchFamily="34" charset="0"/>
              </a:rPr>
              <a:t>      </a:t>
            </a:r>
            <a:r>
              <a:rPr lang="en-US" altLang="zh-CN" sz="2000" b="0" dirty="0" smtClean="0">
                <a:solidFill>
                  <a:srgbClr val="000000"/>
                </a:solidFill>
                <a:sym typeface="Arial" panose="020B0604020202020204" pitchFamily="34" charset="0"/>
              </a:rPr>
              <a:t> </a:t>
            </a:r>
            <a:r>
              <a:rPr lang="en-US" altLang="zh-CN" sz="2000" b="0" dirty="0">
                <a:solidFill>
                  <a:srgbClr val="000000"/>
                </a:solidFill>
                <a:sym typeface="Arial" panose="020B0604020202020204" pitchFamily="34" charset="0"/>
              </a:rPr>
              <a:t>(  </a:t>
            </a:r>
            <a:r>
              <a:rPr lang="en-US" altLang="zh-CN" sz="2000" b="0" dirty="0" smtClean="0">
                <a:solidFill>
                  <a:srgbClr val="000000"/>
                </a:solidFill>
                <a:sym typeface="Arial" panose="020B0604020202020204" pitchFamily="34" charset="0"/>
              </a:rPr>
              <a:t> SELECT </a:t>
            </a:r>
            <a:r>
              <a:rPr lang="en-US" altLang="zh-CN" sz="2000" b="0" dirty="0" err="1">
                <a:solidFill>
                  <a:srgbClr val="000000"/>
                </a:solidFill>
                <a:sym typeface="Arial" panose="020B0604020202020204" pitchFamily="34" charset="0"/>
              </a:rPr>
              <a:t>Sdept</a:t>
            </a:r>
            <a:endParaRPr lang="en-US" altLang="zh-CN" sz="2000" b="0" dirty="0">
              <a:solidFill>
                <a:srgbClr val="000000"/>
              </a:solidFill>
              <a:sym typeface="Arial" panose="020B0604020202020204" pitchFamily="34" charset="0"/>
            </a:endParaRPr>
          </a:p>
          <a:p>
            <a:pPr marL="342900" indent="-342900">
              <a:lnSpc>
                <a:spcPct val="150000"/>
              </a:lnSpc>
            </a:pPr>
            <a:r>
              <a:rPr lang="en-US" altLang="zh-CN" sz="2000" b="0" dirty="0" smtClean="0">
                <a:solidFill>
                  <a:srgbClr val="000000"/>
                </a:solidFill>
                <a:sym typeface="Arial" panose="020B0604020202020204" pitchFamily="34" charset="0"/>
              </a:rPr>
              <a:t>           FROM    </a:t>
            </a:r>
            <a:r>
              <a:rPr lang="en-US" altLang="zh-CN" sz="2000" b="0" dirty="0">
                <a:solidFill>
                  <a:srgbClr val="000000"/>
                </a:solidFill>
                <a:sym typeface="Arial" panose="020B0604020202020204" pitchFamily="34" charset="0"/>
              </a:rPr>
              <a:t>Student</a:t>
            </a:r>
          </a:p>
          <a:p>
            <a:pPr marL="342900" indent="-342900">
              <a:lnSpc>
                <a:spcPct val="150000"/>
              </a:lnSpc>
            </a:pPr>
            <a:r>
              <a:rPr lang="en-US" altLang="zh-CN" sz="2000" b="0" dirty="0" smtClean="0">
                <a:solidFill>
                  <a:srgbClr val="000000"/>
                </a:solidFill>
                <a:sym typeface="Arial" panose="020B0604020202020204" pitchFamily="34" charset="0"/>
              </a:rPr>
              <a:t>           WHERE </a:t>
            </a:r>
            <a:r>
              <a:rPr lang="en-US" altLang="zh-CN" sz="2000" b="0" dirty="0" err="1">
                <a:solidFill>
                  <a:srgbClr val="000000"/>
                </a:solidFill>
                <a:sym typeface="Arial" panose="020B0604020202020204" pitchFamily="34" charset="0"/>
              </a:rPr>
              <a:t>Sname</a:t>
            </a:r>
            <a:r>
              <a:rPr lang="en-US" altLang="zh-CN" sz="2000" b="0" dirty="0">
                <a:solidFill>
                  <a:srgbClr val="000000"/>
                </a:solidFill>
                <a:sym typeface="Arial" panose="020B0604020202020204" pitchFamily="34" charset="0"/>
              </a:rPr>
              <a:t>= ‘</a:t>
            </a:r>
            <a:r>
              <a:rPr lang="zh-CN" altLang="en-US" sz="2000" b="0" dirty="0">
                <a:solidFill>
                  <a:srgbClr val="000000"/>
                </a:solidFill>
                <a:sym typeface="Arial" panose="020B0604020202020204" pitchFamily="34" charset="0"/>
              </a:rPr>
              <a:t>刘晨’ </a:t>
            </a:r>
            <a:r>
              <a:rPr lang="en-US" altLang="zh-CN" sz="2000" b="0" dirty="0">
                <a:solidFill>
                  <a:srgbClr val="000000"/>
                </a:solidFill>
                <a:sym typeface="Arial" panose="020B0604020202020204" pitchFamily="34" charset="0"/>
              </a:rPr>
              <a:t>)</a:t>
            </a:r>
            <a:r>
              <a:rPr lang="zh-CN" altLang="en-US" sz="2000" b="0" dirty="0">
                <a:solidFill>
                  <a:srgbClr val="000000"/>
                </a:solidFill>
                <a:sym typeface="Arial" panose="020B0604020202020204" pitchFamily="34" charset="0"/>
              </a:rPr>
              <a:t>；</a:t>
            </a:r>
            <a:endParaRPr lang="zh-CN" altLang="en-US" sz="1600" dirty="0">
              <a:latin typeface="Times New Roman" panose="02020603050405020304" pitchFamily="18" charset="0"/>
            </a:endParaRPr>
          </a:p>
        </p:txBody>
      </p:sp>
      <p:sp>
        <p:nvSpPr>
          <p:cNvPr id="5" name="Rectangle 2"/>
          <p:cNvSpPr txBox="1">
            <a:spLocks noChangeArrowheads="1"/>
          </p:cNvSpPr>
          <p:nvPr/>
        </p:nvSpPr>
        <p:spPr>
          <a:xfrm>
            <a:off x="1187765" y="7951"/>
            <a:ext cx="705649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algn="ctr" fontAlgn="auto">
              <a:spcAft>
                <a:spcPts val="0"/>
              </a:spcAft>
              <a:defRPr/>
            </a:pPr>
            <a:r>
              <a:rPr lang="zh-CN" altLang="en-US" sz="3600" b="0" dirty="0" smtClean="0">
                <a:latin typeface="+mn-ea"/>
                <a:ea typeface="+mn-ea"/>
                <a:sym typeface="Times New Roman" panose="02020603050405020304" pitchFamily="18" charset="0"/>
              </a:rPr>
              <a:t>带有比较运算符的子查询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body" idx="4294967295"/>
          </p:nvPr>
        </p:nvSpPr>
        <p:spPr>
          <a:xfrm>
            <a:off x="1043754" y="842962"/>
            <a:ext cx="8100245" cy="4300538"/>
          </a:xfrm>
        </p:spPr>
        <p:txBody>
          <a:bodyPr>
            <a:normAutofit/>
          </a:bodyPr>
          <a:lstStyle/>
          <a:p>
            <a:pPr>
              <a:lnSpc>
                <a:spcPct val="160000"/>
              </a:lnSpc>
              <a:buFont typeface="Wingdings" panose="05000000000000000000" pitchFamily="2" charset="2"/>
              <a:buNone/>
            </a:pPr>
            <a:r>
              <a:rPr lang="en-US" altLang="zh-CN" sz="2800" dirty="0" smtClean="0">
                <a:latin typeface="微软雅黑 Light" pitchFamily="34" charset="-122"/>
                <a:ea typeface="微软雅黑 Light" pitchFamily="34" charset="-122"/>
                <a:sym typeface="Times New Roman" panose="02020603050405020304" pitchFamily="18" charset="0"/>
              </a:rPr>
              <a:t>4 ) </a:t>
            </a:r>
            <a:r>
              <a:rPr lang="zh-CN" altLang="en-US" sz="2800" dirty="0" smtClean="0">
                <a:latin typeface="微软雅黑 Light" pitchFamily="34" charset="-122"/>
                <a:ea typeface="微软雅黑 Light" pitchFamily="34" charset="-122"/>
                <a:sym typeface="Times New Roman" panose="02020603050405020304" pitchFamily="18" charset="0"/>
              </a:rPr>
              <a:t>以同一种语法结构提供多种使用方式</a:t>
            </a:r>
          </a:p>
          <a:p>
            <a:pPr>
              <a:lnSpc>
                <a:spcPct val="160000"/>
              </a:lnSpc>
              <a:buFont typeface="Wingdings" panose="05000000000000000000" pitchFamily="2" charset="2"/>
              <a:buChar char="u"/>
            </a:pPr>
            <a:r>
              <a:rPr lang="en-US" altLang="zh-CN" sz="2400" b="1" dirty="0" smtClean="0">
                <a:latin typeface="幼圆" pitchFamily="49" charset="-122"/>
                <a:ea typeface="幼圆" pitchFamily="49" charset="-122"/>
                <a:sym typeface="Times New Roman" panose="02020603050405020304" pitchFamily="18" charset="0"/>
              </a:rPr>
              <a:t>SQL</a:t>
            </a:r>
            <a:r>
              <a:rPr lang="zh-CN" altLang="en-US" sz="2400" b="1" dirty="0" smtClean="0">
                <a:latin typeface="幼圆" pitchFamily="49" charset="-122"/>
                <a:ea typeface="幼圆" pitchFamily="49" charset="-122"/>
                <a:sym typeface="Times New Roman" panose="02020603050405020304" pitchFamily="18" charset="0"/>
              </a:rPr>
              <a:t>是独立的语言</a:t>
            </a:r>
          </a:p>
          <a:p>
            <a:pPr>
              <a:lnSpc>
                <a:spcPct val="160000"/>
              </a:lnSpc>
              <a:buFont typeface="Wingdings" panose="05000000000000000000" pitchFamily="2" charset="2"/>
              <a:buNone/>
            </a:pPr>
            <a:r>
              <a:rPr lang="zh-CN" altLang="en-US" sz="2400" dirty="0" smtClean="0">
                <a:latin typeface="幼圆" pitchFamily="49" charset="-122"/>
                <a:ea typeface="幼圆" pitchFamily="49" charset="-122"/>
                <a:sym typeface="Times New Roman" panose="02020603050405020304" pitchFamily="18" charset="0"/>
              </a:rPr>
              <a:t>    能够独立地用于联机交互的使用方式</a:t>
            </a:r>
          </a:p>
          <a:p>
            <a:pPr>
              <a:lnSpc>
                <a:spcPct val="160000"/>
              </a:lnSpc>
              <a:buFont typeface="Wingdings" panose="05000000000000000000" pitchFamily="2" charset="2"/>
              <a:buChar char="u"/>
            </a:pPr>
            <a:r>
              <a:rPr lang="en-US" altLang="zh-CN" sz="2400" b="1" dirty="0" smtClean="0">
                <a:latin typeface="幼圆" pitchFamily="49" charset="-122"/>
                <a:ea typeface="幼圆" pitchFamily="49" charset="-122"/>
                <a:sym typeface="Times New Roman" panose="02020603050405020304" pitchFamily="18" charset="0"/>
              </a:rPr>
              <a:t>SQL</a:t>
            </a:r>
            <a:r>
              <a:rPr lang="zh-CN" altLang="en-US" sz="2400" b="1" dirty="0" smtClean="0">
                <a:latin typeface="幼圆" pitchFamily="49" charset="-122"/>
                <a:ea typeface="幼圆" pitchFamily="49" charset="-122"/>
                <a:sym typeface="Times New Roman" panose="02020603050405020304" pitchFamily="18" charset="0"/>
              </a:rPr>
              <a:t>又是嵌入式语言</a:t>
            </a:r>
          </a:p>
          <a:p>
            <a:pPr>
              <a:lnSpc>
                <a:spcPct val="160000"/>
              </a:lnSpc>
              <a:buFont typeface="Wingdings" panose="05000000000000000000" pitchFamily="2" charset="2"/>
              <a:buNone/>
            </a:pPr>
            <a:r>
              <a:rPr lang="en-US" altLang="zh-CN" sz="2800" dirty="0" smtClean="0">
                <a:latin typeface="幼圆" pitchFamily="49" charset="-122"/>
                <a:ea typeface="幼圆" pitchFamily="49" charset="-122"/>
                <a:sym typeface="Times New Roman" panose="02020603050405020304" pitchFamily="18" charset="0"/>
              </a:rPr>
              <a:t>  </a:t>
            </a:r>
            <a:r>
              <a:rPr lang="en-US" altLang="zh-CN" sz="2400" dirty="0" smtClean="0">
                <a:latin typeface="幼圆" pitchFamily="49" charset="-122"/>
                <a:ea typeface="幼圆" pitchFamily="49" charset="-122"/>
                <a:sym typeface="Times New Roman" panose="02020603050405020304" pitchFamily="18" charset="0"/>
              </a:rPr>
              <a:t>SQL</a:t>
            </a:r>
            <a:r>
              <a:rPr lang="zh-CN" altLang="en-US" sz="2400" dirty="0" smtClean="0">
                <a:latin typeface="幼圆" pitchFamily="49" charset="-122"/>
                <a:ea typeface="幼圆" pitchFamily="49" charset="-122"/>
                <a:sym typeface="Times New Roman" panose="02020603050405020304" pitchFamily="18" charset="0"/>
              </a:rPr>
              <a:t>能够嵌入到高级语言（例如</a:t>
            </a:r>
            <a:r>
              <a:rPr lang="en-US" altLang="zh-CN" sz="2400" dirty="0" smtClean="0">
                <a:latin typeface="幼圆" pitchFamily="49" charset="-122"/>
                <a:ea typeface="幼圆" pitchFamily="49" charset="-122"/>
                <a:sym typeface="Times New Roman" panose="02020603050405020304" pitchFamily="18" charset="0"/>
              </a:rPr>
              <a:t>C</a:t>
            </a:r>
            <a:r>
              <a:rPr lang="zh-CN" altLang="en-US" sz="2400" dirty="0" smtClean="0">
                <a:latin typeface="幼圆" pitchFamily="49" charset="-122"/>
                <a:ea typeface="幼圆" pitchFamily="49" charset="-122"/>
                <a:sym typeface="Times New Roman" panose="02020603050405020304" pitchFamily="18" charset="0"/>
              </a:rPr>
              <a:t>，</a:t>
            </a:r>
            <a:r>
              <a:rPr lang="en-US" altLang="zh-CN" sz="2400" dirty="0" smtClean="0">
                <a:latin typeface="幼圆" pitchFamily="49" charset="-122"/>
                <a:ea typeface="幼圆" pitchFamily="49" charset="-122"/>
                <a:sym typeface="Times New Roman" panose="02020603050405020304" pitchFamily="18" charset="0"/>
              </a:rPr>
              <a:t>C++</a:t>
            </a:r>
            <a:r>
              <a:rPr lang="zh-CN" altLang="en-US" sz="2400" dirty="0" smtClean="0">
                <a:latin typeface="幼圆" pitchFamily="49" charset="-122"/>
                <a:ea typeface="幼圆" pitchFamily="49" charset="-122"/>
                <a:sym typeface="Times New Roman" panose="02020603050405020304" pitchFamily="18" charset="0"/>
              </a:rPr>
              <a:t>，  </a:t>
            </a:r>
            <a:r>
              <a:rPr lang="en-US" altLang="zh-CN" sz="2400" dirty="0" smtClean="0">
                <a:latin typeface="幼圆" pitchFamily="49" charset="-122"/>
                <a:ea typeface="幼圆" pitchFamily="49" charset="-122"/>
                <a:sym typeface="Times New Roman" panose="02020603050405020304" pitchFamily="18" charset="0"/>
              </a:rPr>
              <a:t>Java</a:t>
            </a:r>
            <a:r>
              <a:rPr lang="zh-CN" altLang="en-US" sz="2400" dirty="0" smtClean="0">
                <a:latin typeface="幼圆" pitchFamily="49" charset="-122"/>
                <a:ea typeface="幼圆" pitchFamily="49" charset="-122"/>
                <a:sym typeface="Times New Roman" panose="02020603050405020304" pitchFamily="18" charset="0"/>
              </a:rPr>
              <a:t>）程序中，供程序员设计程序时使用</a:t>
            </a:r>
            <a:endParaRPr lang="zh-CN" altLang="en-US" sz="1800" dirty="0" smtClean="0">
              <a:latin typeface="幼圆" pitchFamily="49" charset="-122"/>
              <a:ea typeface="幼圆" pitchFamily="49" charset="-122"/>
            </a:endParaRPr>
          </a:p>
        </p:txBody>
      </p:sp>
      <p:sp>
        <p:nvSpPr>
          <p:cNvPr id="4" name="Rectangle 2"/>
          <p:cNvSpPr txBox="1">
            <a:spLocks noChangeArrowheads="1"/>
          </p:cNvSpPr>
          <p:nvPr/>
        </p:nvSpPr>
        <p:spPr>
          <a:xfrm>
            <a:off x="1187765" y="0"/>
            <a:ext cx="230416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sz="3200" smtClean="0">
                <a:latin typeface="黑体" panose="02010609060101010101" pitchFamily="49" charset="-122"/>
                <a:ea typeface="黑体" panose="02010609060101010101" pitchFamily="49" charset="-122"/>
                <a:sym typeface="黑体" panose="02010609060101010101" pitchFamily="49" charset="-122"/>
              </a:rPr>
              <a:t>SQL</a:t>
            </a:r>
            <a:r>
              <a:rPr lang="zh-CN" altLang="en-US" sz="3200" smtClean="0">
                <a:latin typeface="黑体" panose="02010609060101010101" pitchFamily="49" charset="-122"/>
                <a:ea typeface="黑体" panose="02010609060101010101" pitchFamily="49" charset="-122"/>
                <a:sym typeface="黑体" panose="02010609060101010101" pitchFamily="49" charset="-122"/>
              </a:rPr>
              <a:t>的特点</a:t>
            </a:r>
            <a:endParaRPr lang="zh-CN" altLang="en-US" dirty="0"/>
          </a:p>
        </p:txBody>
      </p:sp>
      <p:sp>
        <p:nvSpPr>
          <p:cNvPr id="5" name="椭圆 4"/>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a:t>
            </a:r>
            <a:r>
              <a:rPr lang="en-US" altLang="zh-CN" sz="1200" dirty="0"/>
              <a:t>2</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filter="blinds(horizontal)">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3"/>
          <p:cNvSpPr>
            <a:spLocks noGrp="1" noChangeArrowheads="1"/>
          </p:cNvSpPr>
          <p:nvPr>
            <p:ph type="body" idx="4294967295"/>
          </p:nvPr>
        </p:nvSpPr>
        <p:spPr>
          <a:xfrm>
            <a:off x="899745" y="843630"/>
            <a:ext cx="6445250" cy="361950"/>
          </a:xfrm>
        </p:spPr>
        <p:txBody>
          <a:bodyPr>
            <a:noAutofit/>
          </a:bodyPr>
          <a:lstStyle/>
          <a:p>
            <a:pPr>
              <a:buFont typeface="Wingdings" panose="05000000000000000000" pitchFamily="2" charset="2"/>
              <a:buNone/>
            </a:pPr>
            <a:r>
              <a:rPr lang="en-US" altLang="zh-CN" sz="2000" dirty="0" smtClean="0">
                <a:latin typeface="幼圆" pitchFamily="49" charset="-122"/>
                <a:ea typeface="幼圆" pitchFamily="49" charset="-122"/>
              </a:rPr>
              <a:t>【</a:t>
            </a:r>
            <a:r>
              <a:rPr lang="zh-CN" altLang="en-US" sz="2000" dirty="0" smtClean="0">
                <a:latin typeface="幼圆" pitchFamily="49" charset="-122"/>
                <a:ea typeface="幼圆" pitchFamily="49" charset="-122"/>
              </a:rPr>
              <a:t>例</a:t>
            </a:r>
            <a:r>
              <a:rPr lang="en-US" altLang="zh-CN" sz="2000" dirty="0" smtClean="0">
                <a:latin typeface="幼圆" pitchFamily="49" charset="-122"/>
                <a:ea typeface="幼圆" pitchFamily="49" charset="-122"/>
              </a:rPr>
              <a:t>】</a:t>
            </a:r>
            <a:r>
              <a:rPr lang="zh-CN" altLang="en-US" sz="2000" dirty="0" smtClean="0">
                <a:latin typeface="幼圆" pitchFamily="49" charset="-122"/>
                <a:ea typeface="幼圆" pitchFamily="49" charset="-122"/>
              </a:rPr>
              <a:t>找出每个学生超过他选修课程平均成绩的课程号</a:t>
            </a:r>
            <a:endParaRPr lang="en-US" sz="2000" dirty="0" smtClean="0">
              <a:latin typeface="幼圆" pitchFamily="49" charset="-122"/>
              <a:ea typeface="幼圆" pitchFamily="49" charset="-122"/>
              <a:sym typeface="Times New Roman" panose="02020603050405020304" pitchFamily="18" charset="0"/>
            </a:endParaRPr>
          </a:p>
        </p:txBody>
      </p:sp>
      <p:sp>
        <p:nvSpPr>
          <p:cNvPr id="121860" name="AutoShape 4"/>
          <p:cNvSpPr>
            <a:spLocks noChangeArrowheads="1"/>
          </p:cNvSpPr>
          <p:nvPr/>
        </p:nvSpPr>
        <p:spPr bwMode="auto">
          <a:xfrm>
            <a:off x="7380294" y="1060453"/>
            <a:ext cx="1512887" cy="593725"/>
          </a:xfrm>
          <a:prstGeom prst="wedgeRoundRectCallout">
            <a:avLst>
              <a:gd name="adj1" fmla="val -120020"/>
              <a:gd name="adj2" fmla="val 164546"/>
              <a:gd name="adj3" fmla="val 16667"/>
            </a:avLst>
          </a:prstGeom>
          <a:gradFill rotWithShape="1">
            <a:gsLst>
              <a:gs pos="0">
                <a:srgbClr val="CC99FF"/>
              </a:gs>
              <a:gs pos="100000">
                <a:srgbClr val="F4E8FF"/>
              </a:gs>
            </a:gsLst>
            <a:lin ang="5400000" scaled="1"/>
          </a:gradFill>
          <a:ln w="25400">
            <a:solidFill>
              <a:srgbClr val="00CCFF"/>
            </a:solidFill>
            <a:miter lim="800000"/>
          </a:ln>
        </p:spPr>
        <p:txBody>
          <a:bodyPr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相关子查询 </a:t>
            </a:r>
            <a:endParaRPr lang="zh-CN" altLang="en-US">
              <a:latin typeface="Times New Roman" panose="02020603050405020304" pitchFamily="18" charset="0"/>
            </a:endParaRPr>
          </a:p>
        </p:txBody>
      </p:sp>
      <p:pic>
        <p:nvPicPr>
          <p:cNvPr id="121861" name="Picture 5" descr="图片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805" y="3381170"/>
            <a:ext cx="6335712"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2" name="Text Box 6"/>
          <p:cNvSpPr>
            <a:spLocks noChangeArrowheads="1"/>
          </p:cNvSpPr>
          <p:nvPr/>
        </p:nvSpPr>
        <p:spPr bwMode="auto">
          <a:xfrm>
            <a:off x="1547796" y="1352808"/>
            <a:ext cx="597638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0" dirty="0" smtClean="0"/>
              <a:t>SELECT</a:t>
            </a:r>
            <a:r>
              <a:rPr lang="en-US" altLang="zh-CN" sz="2000" b="0" dirty="0" smtClean="0">
                <a:latin typeface="Times New Roman" panose="02020603050405020304" pitchFamily="18" charset="0"/>
              </a:rPr>
              <a:t> </a:t>
            </a:r>
            <a:r>
              <a:rPr lang="zh-CN" altLang="en-US" sz="2000" b="0" dirty="0" smtClean="0">
                <a:latin typeface="Times New Roman" panose="02020603050405020304" pitchFamily="18" charset="0"/>
              </a:rPr>
              <a:t>   </a:t>
            </a:r>
            <a:r>
              <a:rPr lang="en-US" altLang="zh-CN" sz="2000" b="0" dirty="0" err="1">
                <a:latin typeface="Times New Roman" panose="02020603050405020304" pitchFamily="18" charset="0"/>
              </a:rPr>
              <a:t>Sno</a:t>
            </a:r>
            <a:r>
              <a:rPr lang="zh-CN" altLang="en-US" sz="2000" b="0" dirty="0">
                <a:latin typeface="Times New Roman" panose="02020603050405020304" pitchFamily="18" charset="0"/>
              </a:rPr>
              <a:t>, </a:t>
            </a:r>
            <a:r>
              <a:rPr lang="en-US" altLang="zh-CN" sz="2000" b="0" dirty="0" err="1">
                <a:latin typeface="Times New Roman" panose="02020603050405020304" pitchFamily="18" charset="0"/>
              </a:rPr>
              <a:t>Cno</a:t>
            </a:r>
            <a:endParaRPr lang="en-US" altLang="zh-CN" sz="2000" b="0" dirty="0">
              <a:latin typeface="Times New Roman" panose="02020603050405020304" pitchFamily="18" charset="0"/>
            </a:endParaRPr>
          </a:p>
          <a:p>
            <a:r>
              <a:rPr lang="en-US" altLang="zh-CN" sz="2000" b="0" dirty="0" smtClean="0"/>
              <a:t>FROM</a:t>
            </a:r>
            <a:r>
              <a:rPr lang="en-US" altLang="zh-CN" sz="2000" b="0" dirty="0" smtClean="0">
                <a:latin typeface="Times New Roman" panose="02020603050405020304" pitchFamily="18" charset="0"/>
              </a:rPr>
              <a:t>  </a:t>
            </a:r>
            <a:r>
              <a:rPr lang="zh-CN" altLang="en-US" sz="2000" b="0" dirty="0" smtClean="0">
                <a:latin typeface="Times New Roman" panose="02020603050405020304" pitchFamily="18" charset="0"/>
              </a:rPr>
              <a:t>  </a:t>
            </a:r>
            <a:r>
              <a:rPr lang="en-US" altLang="zh-CN" sz="2000" b="0" dirty="0">
                <a:latin typeface="Times New Roman" panose="02020603050405020304" pitchFamily="18" charset="0"/>
              </a:rPr>
              <a:t>SC  x</a:t>
            </a:r>
          </a:p>
          <a:p>
            <a:r>
              <a:rPr lang="en-US" altLang="zh-CN" sz="2000" b="0" dirty="0" smtClean="0"/>
              <a:t>WHERE</a:t>
            </a:r>
            <a:r>
              <a:rPr lang="en-US" altLang="zh-CN" sz="2000" b="0" dirty="0" smtClean="0">
                <a:latin typeface="Times New Roman" panose="02020603050405020304" pitchFamily="18" charset="0"/>
              </a:rPr>
              <a:t> </a:t>
            </a:r>
            <a:r>
              <a:rPr lang="zh-CN" altLang="en-US" sz="2000" b="0" dirty="0" smtClean="0">
                <a:latin typeface="Times New Roman" panose="02020603050405020304" pitchFamily="18" charset="0"/>
              </a:rPr>
              <a:t>  </a:t>
            </a:r>
            <a:r>
              <a:rPr lang="en-US" altLang="zh-CN" sz="2000" b="0" dirty="0">
                <a:latin typeface="Times New Roman" panose="02020603050405020304" pitchFamily="18" charset="0"/>
              </a:rPr>
              <a:t>Grade &gt;= (  </a:t>
            </a:r>
            <a:r>
              <a:rPr lang="en-US" altLang="zh-CN" sz="2000" b="0" dirty="0"/>
              <a:t>SELECT</a:t>
            </a:r>
            <a:r>
              <a:rPr lang="en-US" altLang="zh-CN" sz="2000" b="0" dirty="0">
                <a:latin typeface="Times New Roman" panose="02020603050405020304" pitchFamily="18" charset="0"/>
              </a:rPr>
              <a:t>   </a:t>
            </a:r>
            <a:r>
              <a:rPr lang="en-US" altLang="zh-CN" sz="2000" b="0" dirty="0"/>
              <a:t>AVG</a:t>
            </a:r>
            <a:r>
              <a:rPr lang="en-US" altLang="zh-CN" sz="2000" b="0" dirty="0">
                <a:latin typeface="Times New Roman" panose="02020603050405020304" pitchFamily="18" charset="0"/>
              </a:rPr>
              <a:t>(Grade) </a:t>
            </a:r>
          </a:p>
          <a:p>
            <a:r>
              <a:rPr lang="en-US" altLang="zh-CN" sz="2000" b="0" dirty="0">
                <a:latin typeface="Times New Roman" panose="02020603050405020304" pitchFamily="18" charset="0"/>
              </a:rPr>
              <a:t>		         </a:t>
            </a:r>
            <a:r>
              <a:rPr lang="en-US" altLang="zh-CN" sz="2000" b="0" dirty="0" smtClean="0"/>
              <a:t>FROM </a:t>
            </a:r>
            <a:r>
              <a:rPr lang="en-US" altLang="zh-CN" sz="2000" b="0" dirty="0" smtClean="0">
                <a:latin typeface="Times New Roman" panose="02020603050405020304" pitchFamily="18" charset="0"/>
              </a:rPr>
              <a:t>  </a:t>
            </a:r>
            <a:r>
              <a:rPr lang="en-US" altLang="zh-CN" sz="2000" b="0" dirty="0">
                <a:latin typeface="Times New Roman" panose="02020603050405020304" pitchFamily="18" charset="0"/>
              </a:rPr>
              <a:t>SC  y</a:t>
            </a:r>
          </a:p>
          <a:p>
            <a:r>
              <a:rPr lang="en-US" altLang="zh-CN" sz="2000" b="0" dirty="0">
                <a:latin typeface="Times New Roman" panose="02020603050405020304" pitchFamily="18" charset="0"/>
              </a:rPr>
              <a:t>                                      </a:t>
            </a:r>
            <a:r>
              <a:rPr lang="en-US" altLang="zh-CN" sz="2000" b="0" dirty="0" smtClean="0"/>
              <a:t>WHERE</a:t>
            </a:r>
            <a:r>
              <a:rPr lang="en-US" altLang="zh-CN" sz="2000" b="0" dirty="0" smtClean="0">
                <a:latin typeface="Times New Roman" panose="02020603050405020304" pitchFamily="18" charset="0"/>
              </a:rPr>
              <a:t>  </a:t>
            </a:r>
            <a:r>
              <a:rPr lang="en-US" altLang="zh-CN" sz="2000" b="0" dirty="0" err="1">
                <a:latin typeface="Times New Roman" panose="02020603050405020304" pitchFamily="18" charset="0"/>
              </a:rPr>
              <a:t>y.Sno</a:t>
            </a:r>
            <a:r>
              <a:rPr lang="en-US" altLang="zh-CN" sz="2000" b="0" dirty="0">
                <a:latin typeface="Times New Roman" panose="02020603050405020304" pitchFamily="18" charset="0"/>
              </a:rPr>
              <a:t>=</a:t>
            </a:r>
            <a:r>
              <a:rPr lang="en-US" altLang="zh-CN" sz="2000" b="0" dirty="0" err="1">
                <a:latin typeface="Times New Roman" panose="02020603050405020304" pitchFamily="18" charset="0"/>
              </a:rPr>
              <a:t>x.Sno</a:t>
            </a:r>
            <a:r>
              <a:rPr lang="en-US" altLang="zh-CN" sz="2000" b="0" dirty="0">
                <a:latin typeface="Times New Roman" panose="02020603050405020304" pitchFamily="18" charset="0"/>
              </a:rPr>
              <a:t>  </a:t>
            </a:r>
          </a:p>
          <a:p>
            <a:r>
              <a:rPr lang="zh-CN" altLang="en-US" sz="2000" b="0" dirty="0">
                <a:latin typeface="Times New Roman" panose="02020603050405020304" pitchFamily="18" charset="0"/>
              </a:rPr>
              <a:t>                                    </a:t>
            </a:r>
            <a:r>
              <a:rPr lang="en-US" altLang="zh-CN" sz="2000" b="0" dirty="0">
                <a:latin typeface="Times New Roman" panose="02020603050405020304" pitchFamily="18" charset="0"/>
              </a:rPr>
              <a:t>);</a:t>
            </a:r>
            <a:endParaRPr lang="zh-CN" altLang="en-US" sz="1600" b="0" dirty="0">
              <a:latin typeface="Times New Roman" panose="02020603050405020304" pitchFamily="18" charset="0"/>
            </a:endParaRPr>
          </a:p>
        </p:txBody>
      </p:sp>
      <p:sp>
        <p:nvSpPr>
          <p:cNvPr id="121863" name="AutoShape 4"/>
          <p:cNvSpPr>
            <a:spLocks noChangeArrowheads="1"/>
          </p:cNvSpPr>
          <p:nvPr/>
        </p:nvSpPr>
        <p:spPr bwMode="auto">
          <a:xfrm>
            <a:off x="468319" y="2192338"/>
            <a:ext cx="1944687" cy="596900"/>
          </a:xfrm>
          <a:prstGeom prst="wedgeRoundRectCallout">
            <a:avLst>
              <a:gd name="adj1" fmla="val 77129"/>
              <a:gd name="adj2" fmla="val -94512"/>
              <a:gd name="adj3" fmla="val 16667"/>
            </a:avLst>
          </a:prstGeom>
          <a:gradFill rotWithShape="1">
            <a:gsLst>
              <a:gs pos="0">
                <a:srgbClr val="CC99FF"/>
              </a:gs>
              <a:gs pos="100000">
                <a:srgbClr val="F4E8FF"/>
              </a:gs>
            </a:gsLst>
            <a:lin ang="5400000" scaled="1"/>
          </a:gradFill>
          <a:ln w="25400">
            <a:solidFill>
              <a:srgbClr val="00CCFF"/>
            </a:solidFill>
            <a:miter lim="800000"/>
          </a:ln>
        </p:spPr>
        <p:txBody>
          <a:bodyPr anchor="ctr"/>
          <a:lstStyle/>
          <a:p>
            <a:pPr marL="342900" indent="-342900"/>
            <a:r>
              <a:rPr lang="zh-CN" altLang="en-US">
                <a:solidFill>
                  <a:srgbClr val="000000"/>
                </a:solidFill>
                <a:latin typeface="Times New Roman" panose="02020603050405020304" pitchFamily="18" charset="0"/>
                <a:sym typeface="Arial" panose="020B0604020202020204" pitchFamily="34" charset="0"/>
              </a:rPr>
              <a:t>x是别名，又称为元组变量</a:t>
            </a:r>
            <a:endParaRPr lang="zh-CN" altLang="en-US">
              <a:latin typeface="Times New Roman" panose="02020603050405020304" pitchFamily="18" charset="0"/>
            </a:endParaRPr>
          </a:p>
        </p:txBody>
      </p:sp>
      <p:sp>
        <p:nvSpPr>
          <p:cNvPr id="8" name="Rectangle 2"/>
          <p:cNvSpPr txBox="1">
            <a:spLocks noChangeArrowheads="1"/>
          </p:cNvSpPr>
          <p:nvPr/>
        </p:nvSpPr>
        <p:spPr>
          <a:xfrm>
            <a:off x="1187765" y="7951"/>
            <a:ext cx="705649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algn="ctr" fontAlgn="auto">
              <a:spcAft>
                <a:spcPts val="0"/>
              </a:spcAft>
              <a:defRPr/>
            </a:pPr>
            <a:r>
              <a:rPr lang="zh-CN" altLang="en-US" sz="3600" b="0" dirty="0" smtClean="0">
                <a:latin typeface="+mn-ea"/>
                <a:ea typeface="+mn-ea"/>
                <a:sym typeface="Times New Roman" panose="02020603050405020304" pitchFamily="18" charset="0"/>
              </a:rPr>
              <a:t>带有比较运算符的子查询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62"/>
                                        </p:tgtEl>
                                        <p:attrNameLst>
                                          <p:attrName>style.visibility</p:attrName>
                                        </p:attrNameLst>
                                      </p:cBhvr>
                                      <p:to>
                                        <p:strVal val="visible"/>
                                      </p:to>
                                    </p:set>
                                    <p:animEffect filter="blinds(horizontal)">
                                      <p:cBhvr>
                                        <p:cTn id="7" dur="500"/>
                                        <p:tgtEl>
                                          <p:spTgt spid="12186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1861"/>
                                        </p:tgtEl>
                                        <p:attrNameLst>
                                          <p:attrName>style.visibility</p:attrName>
                                        </p:attrNameLst>
                                      </p:cBhvr>
                                      <p:to>
                                        <p:strVal val="visible"/>
                                      </p:to>
                                    </p:set>
                                    <p:animEffect filter="circle(in)">
                                      <p:cBhvr>
                                        <p:cTn id="12" dur="1000"/>
                                        <p:tgtEl>
                                          <p:spTgt spid="1218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1860"/>
                                        </p:tgtEl>
                                        <p:attrNameLst>
                                          <p:attrName>style.visibility</p:attrName>
                                        </p:attrNameLst>
                                      </p:cBhvr>
                                      <p:to>
                                        <p:strVal val="visible"/>
                                      </p:to>
                                    </p:set>
                                    <p:animEffect filter="blinds(vertical)">
                                      <p:cBhvr>
                                        <p:cTn id="17" dur="1000"/>
                                        <p:tgtEl>
                                          <p:spTgt spid="1218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863"/>
                                        </p:tgtEl>
                                        <p:attrNameLst>
                                          <p:attrName>style.visibility</p:attrName>
                                        </p:attrNameLst>
                                      </p:cBhvr>
                                      <p:to>
                                        <p:strVal val="visible"/>
                                      </p:to>
                                    </p:set>
                                    <p:animEffect filter="blinds(horizontal)">
                                      <p:cBhvr>
                                        <p:cTn id="22" dur="500"/>
                                        <p:tgtEl>
                                          <p:spTgt spid="121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ldLvl="0" animBg="1" autoUpdateAnimBg="0"/>
      <p:bldP spid="121862" grpId="0" bldLvl="0" autoUpdateAnimBg="0"/>
      <p:bldP spid="121863" grpId="0" bldLvl="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3" name="Rectangle 3"/>
          <p:cNvSpPr>
            <a:spLocks noGrp="1" noChangeArrowheads="1"/>
          </p:cNvSpPr>
          <p:nvPr>
            <p:ph type="body" idx="4294967295"/>
          </p:nvPr>
        </p:nvSpPr>
        <p:spPr>
          <a:xfrm>
            <a:off x="179695" y="2643757"/>
            <a:ext cx="8856615" cy="2499743"/>
          </a:xfrm>
        </p:spPr>
        <p:txBody>
          <a:bodyPr>
            <a:normAutofit fontScale="92500" lnSpcReduction="20000"/>
          </a:bodyPr>
          <a:lstStyle/>
          <a:p>
            <a:pPr>
              <a:buFont typeface="Wingdings" panose="05000000000000000000" pitchFamily="2" charset="2"/>
              <a:buNone/>
            </a:pPr>
            <a:r>
              <a:rPr lang="en-US" altLang="zh-CN" sz="2000" dirty="0" smtClean="0">
                <a:latin typeface="幼圆" pitchFamily="49" charset="-122"/>
                <a:ea typeface="幼圆" pitchFamily="49" charset="-122"/>
                <a:sym typeface="Times New Roman" panose="02020603050405020304" pitchFamily="18" charset="0"/>
              </a:rPr>
              <a:t>1. </a:t>
            </a:r>
            <a:r>
              <a:rPr lang="zh-CN" altLang="en-US" sz="2000" dirty="0" smtClean="0">
                <a:latin typeface="幼圆" pitchFamily="49" charset="-122"/>
                <a:ea typeface="幼圆" pitchFamily="49" charset="-122"/>
                <a:sym typeface="Times New Roman" panose="02020603050405020304" pitchFamily="18" charset="0"/>
              </a:rPr>
              <a:t>从外层查询中取出</a:t>
            </a:r>
            <a:r>
              <a:rPr lang="en-US" altLang="zh-CN" sz="2000" dirty="0" smtClean="0">
                <a:latin typeface="幼圆" pitchFamily="49" charset="-122"/>
                <a:ea typeface="幼圆" pitchFamily="49" charset="-122"/>
                <a:sym typeface="Times New Roman" panose="02020603050405020304" pitchFamily="18" charset="0"/>
              </a:rPr>
              <a:t>SC</a:t>
            </a:r>
            <a:r>
              <a:rPr lang="zh-CN" altLang="en-US" sz="2000" dirty="0" smtClean="0">
                <a:latin typeface="幼圆" pitchFamily="49" charset="-122"/>
                <a:ea typeface="幼圆" pitchFamily="49" charset="-122"/>
                <a:sym typeface="Times New Roman" panose="02020603050405020304" pitchFamily="18" charset="0"/>
              </a:rPr>
              <a:t>的一个元组 </a:t>
            </a:r>
            <a:r>
              <a:rPr lang="en-US" altLang="zh-CN" sz="2000" dirty="0" smtClean="0">
                <a:latin typeface="幼圆" pitchFamily="49" charset="-122"/>
                <a:ea typeface="幼圆" pitchFamily="49" charset="-122"/>
                <a:sym typeface="Times New Roman" panose="02020603050405020304" pitchFamily="18" charset="0"/>
              </a:rPr>
              <a:t>x</a:t>
            </a:r>
            <a:r>
              <a:rPr lang="zh-CN" altLang="en-US" sz="2000" dirty="0" smtClean="0">
                <a:latin typeface="幼圆" pitchFamily="49" charset="-122"/>
                <a:ea typeface="幼圆" pitchFamily="49" charset="-122"/>
                <a:sym typeface="Times New Roman" panose="02020603050405020304" pitchFamily="18" charset="0"/>
              </a:rPr>
              <a:t>，将元组 </a:t>
            </a:r>
            <a:r>
              <a:rPr lang="en-US" altLang="zh-CN" sz="2000" dirty="0" smtClean="0">
                <a:latin typeface="幼圆" pitchFamily="49" charset="-122"/>
                <a:ea typeface="幼圆" pitchFamily="49" charset="-122"/>
                <a:sym typeface="Times New Roman" panose="02020603050405020304" pitchFamily="18" charset="0"/>
              </a:rPr>
              <a:t>x </a:t>
            </a:r>
            <a:r>
              <a:rPr lang="zh-CN" altLang="en-US" sz="2000" dirty="0" smtClean="0">
                <a:latin typeface="幼圆" pitchFamily="49" charset="-122"/>
                <a:ea typeface="幼圆" pitchFamily="49" charset="-122"/>
                <a:sym typeface="Times New Roman" panose="02020603050405020304" pitchFamily="18" charset="0"/>
              </a:rPr>
              <a:t>的 </a:t>
            </a:r>
            <a:r>
              <a:rPr lang="en-US" altLang="zh-CN" sz="2000" dirty="0" err="1" smtClean="0">
                <a:latin typeface="幼圆" pitchFamily="49" charset="-122"/>
                <a:ea typeface="幼圆" pitchFamily="49" charset="-122"/>
                <a:sym typeface="Times New Roman" panose="02020603050405020304" pitchFamily="18" charset="0"/>
              </a:rPr>
              <a:t>Sno</a:t>
            </a:r>
            <a:r>
              <a:rPr lang="en-US" altLang="zh-CN" sz="2000" dirty="0" smtClean="0">
                <a:latin typeface="幼圆" pitchFamily="49" charset="-122"/>
                <a:ea typeface="幼圆" pitchFamily="49" charset="-122"/>
                <a:sym typeface="Times New Roman" panose="02020603050405020304" pitchFamily="18" charset="0"/>
              </a:rPr>
              <a:t> </a:t>
            </a:r>
            <a:r>
              <a:rPr lang="zh-CN" altLang="en-US" sz="2000" dirty="0" smtClean="0">
                <a:latin typeface="幼圆" pitchFamily="49" charset="-122"/>
                <a:ea typeface="幼圆" pitchFamily="49" charset="-122"/>
                <a:sym typeface="Times New Roman" panose="02020603050405020304" pitchFamily="18" charset="0"/>
              </a:rPr>
              <a:t>值（</a:t>
            </a:r>
            <a:r>
              <a:rPr lang="en-US" altLang="zh-CN" sz="2000" dirty="0" smtClean="0">
                <a:latin typeface="幼圆" pitchFamily="49" charset="-122"/>
                <a:ea typeface="幼圆" pitchFamily="49" charset="-122"/>
                <a:sym typeface="Times New Roman" panose="02020603050405020304" pitchFamily="18" charset="0"/>
              </a:rPr>
              <a:t>201215121</a:t>
            </a:r>
            <a:r>
              <a:rPr lang="zh-CN" altLang="en-US" sz="2000" dirty="0" smtClean="0">
                <a:latin typeface="幼圆" pitchFamily="49" charset="-122"/>
                <a:ea typeface="幼圆" pitchFamily="49" charset="-122"/>
                <a:sym typeface="Times New Roman" panose="02020603050405020304" pitchFamily="18" charset="0"/>
              </a:rPr>
              <a:t>）传送给内层查询。</a:t>
            </a:r>
          </a:p>
          <a:p>
            <a:pPr>
              <a:lnSpc>
                <a:spcPct val="120000"/>
              </a:lnSpc>
              <a:spcBef>
                <a:spcPts val="0"/>
              </a:spcBef>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smtClean="0">
                <a:latin typeface="+mj-ea"/>
                <a:ea typeface="+mj-ea"/>
                <a:sym typeface="Times New Roman" panose="02020603050405020304" pitchFamily="18" charset="0"/>
              </a:rPr>
              <a:t>SELECT</a:t>
            </a:r>
            <a:r>
              <a:rPr lang="en-US" altLang="zh-CN" sz="1800" dirty="0" smtClean="0">
                <a:latin typeface="幼圆" pitchFamily="49" charset="-122"/>
                <a:ea typeface="幼圆" pitchFamily="49" charset="-122"/>
                <a:sym typeface="Times New Roman" panose="02020603050405020304" pitchFamily="18" charset="0"/>
              </a:rPr>
              <a:t> </a:t>
            </a:r>
            <a:r>
              <a:rPr lang="zh-CN" altLang="en-US"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AVG</a:t>
            </a:r>
            <a:r>
              <a:rPr lang="en-US" altLang="zh-CN" sz="1800" dirty="0" smtClean="0">
                <a:latin typeface="幼圆" pitchFamily="49" charset="-122"/>
                <a:ea typeface="幼圆" pitchFamily="49" charset="-122"/>
                <a:sym typeface="Times New Roman" panose="02020603050405020304" pitchFamily="18" charset="0"/>
              </a:rPr>
              <a:t>(Grade)</a:t>
            </a:r>
          </a:p>
          <a:p>
            <a:pPr>
              <a:lnSpc>
                <a:spcPct val="120000"/>
              </a:lnSpc>
              <a:spcBef>
                <a:spcPts val="0"/>
              </a:spcBef>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FROM </a:t>
            </a:r>
            <a:r>
              <a:rPr lang="zh-CN" altLang="en-US" sz="1800" dirty="0" smtClean="0">
                <a:latin typeface="幼圆" pitchFamily="49" charset="-122"/>
                <a:ea typeface="幼圆" pitchFamily="49" charset="-122"/>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SC y</a:t>
            </a:r>
          </a:p>
          <a:p>
            <a:pPr>
              <a:lnSpc>
                <a:spcPct val="120000"/>
              </a:lnSpc>
              <a:spcBef>
                <a:spcPts val="0"/>
              </a:spcBef>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WHERE </a:t>
            </a:r>
            <a:r>
              <a:rPr lang="zh-CN" altLang="en-US" sz="1800" dirty="0" smtClean="0">
                <a:latin typeface="幼圆" pitchFamily="49" charset="-122"/>
                <a:ea typeface="幼圆" pitchFamily="49" charset="-122"/>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y.Sno</a:t>
            </a:r>
            <a:r>
              <a:rPr lang="en-US" altLang="zh-CN" sz="1800" dirty="0" smtClean="0">
                <a:latin typeface="幼圆" pitchFamily="49" charset="-122"/>
                <a:ea typeface="幼圆" pitchFamily="49" charset="-122"/>
                <a:sym typeface="Times New Roman" panose="02020603050405020304" pitchFamily="18" charset="0"/>
              </a:rPr>
              <a:t>='201215121';</a:t>
            </a:r>
          </a:p>
          <a:p>
            <a:pPr>
              <a:buFont typeface="Wingdings" panose="05000000000000000000" pitchFamily="2" charset="2"/>
              <a:buNone/>
            </a:pPr>
            <a:r>
              <a:rPr lang="en-US" altLang="zh-CN" sz="2000" dirty="0" smtClean="0">
                <a:latin typeface="幼圆" pitchFamily="49" charset="-122"/>
                <a:ea typeface="幼圆" pitchFamily="49" charset="-122"/>
                <a:sym typeface="Times New Roman" panose="02020603050405020304" pitchFamily="18" charset="0"/>
              </a:rPr>
              <a:t>2.  </a:t>
            </a:r>
            <a:r>
              <a:rPr lang="zh-CN" altLang="en-US" sz="2000" dirty="0" smtClean="0">
                <a:latin typeface="幼圆" pitchFamily="49" charset="-122"/>
                <a:ea typeface="幼圆" pitchFamily="49" charset="-122"/>
                <a:sym typeface="Times New Roman" panose="02020603050405020304" pitchFamily="18" charset="0"/>
              </a:rPr>
              <a:t>执行内层查询，得到值 </a:t>
            </a:r>
            <a:r>
              <a:rPr lang="en-US" altLang="zh-CN" sz="2000" dirty="0" smtClean="0">
                <a:latin typeface="幼圆" pitchFamily="49" charset="-122"/>
                <a:ea typeface="幼圆" pitchFamily="49" charset="-122"/>
                <a:sym typeface="Times New Roman" panose="02020603050405020304" pitchFamily="18" charset="0"/>
              </a:rPr>
              <a:t>88</a:t>
            </a:r>
            <a:r>
              <a:rPr lang="zh-CN" altLang="en-US" sz="2000" dirty="0" smtClean="0">
                <a:latin typeface="幼圆" pitchFamily="49" charset="-122"/>
                <a:ea typeface="幼圆" pitchFamily="49" charset="-122"/>
                <a:sym typeface="Times New Roman" panose="02020603050405020304" pitchFamily="18" charset="0"/>
              </a:rPr>
              <a:t>（近似值），用该值代替内层查询，得到外层查询：</a:t>
            </a:r>
          </a:p>
          <a:p>
            <a:pPr>
              <a:lnSpc>
                <a:spcPct val="80000"/>
              </a:lnSpc>
              <a:buFont typeface="Wingdings" panose="05000000000000000000" pitchFamily="2" charset="2"/>
              <a:buNone/>
            </a:pPr>
            <a:r>
              <a:rPr lang="en-US" altLang="zh-CN" sz="1800" dirty="0" smtClean="0">
                <a:latin typeface="+mj-ea"/>
                <a:ea typeface="+mj-ea"/>
                <a:sym typeface="Times New Roman" panose="02020603050405020304" pitchFamily="18" charset="0"/>
              </a:rPr>
              <a:t>		SELECT</a:t>
            </a:r>
            <a:r>
              <a:rPr lang="zh-CN" altLang="en-US" sz="1800" dirty="0" smtClean="0">
                <a:latin typeface="+mj-ea"/>
                <a:ea typeface="+mj-ea"/>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Sno</a:t>
            </a:r>
            <a:r>
              <a:rPr lang="zh-CN" altLang="en-US" sz="1800" dirty="0" smtClean="0">
                <a:latin typeface="幼圆" pitchFamily="49" charset="-122"/>
                <a:ea typeface="幼圆" pitchFamily="49" charset="-122"/>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Cno</a:t>
            </a:r>
            <a:endParaRPr lang="en-US" altLang="zh-CN" sz="1800" dirty="0" smtClean="0">
              <a:latin typeface="幼圆" pitchFamily="49" charset="-122"/>
              <a:ea typeface="幼圆" pitchFamily="49" charset="-122"/>
              <a:sym typeface="Times New Roman" panose="02020603050405020304" pitchFamily="18" charset="0"/>
            </a:endParaRPr>
          </a:p>
          <a:p>
            <a:pPr>
              <a:lnSpc>
                <a:spcPct val="80000"/>
              </a:lnSpc>
              <a:buFont typeface="Wingdings" panose="05000000000000000000" pitchFamily="2" charset="2"/>
              <a:buNone/>
            </a:pPr>
            <a:r>
              <a:rPr lang="en-US" altLang="zh-CN" sz="1800" dirty="0" smtClean="0">
                <a:latin typeface="+mj-ea"/>
                <a:ea typeface="+mj-ea"/>
                <a:sym typeface="Times New Roman" panose="02020603050405020304" pitchFamily="18" charset="0"/>
              </a:rPr>
              <a:t>		FROM </a:t>
            </a:r>
            <a:r>
              <a:rPr lang="zh-CN" altLang="en-US" sz="1800" dirty="0" smtClean="0">
                <a:latin typeface="幼圆" pitchFamily="49" charset="-122"/>
                <a:ea typeface="幼圆" pitchFamily="49" charset="-122"/>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 SC x</a:t>
            </a:r>
          </a:p>
          <a:p>
            <a:pPr>
              <a:lnSpc>
                <a:spcPct val="80000"/>
              </a:lnSpc>
              <a:spcBef>
                <a:spcPct val="0"/>
              </a:spcBef>
              <a:buFont typeface="Wingdings" panose="05000000000000000000" pitchFamily="2" charset="2"/>
              <a:buNone/>
            </a:pPr>
            <a:r>
              <a:rPr lang="en-US" altLang="zh-CN" sz="1800" dirty="0" smtClean="0">
                <a:latin typeface="+mj-ea"/>
                <a:ea typeface="+mj-ea"/>
                <a:sym typeface="Times New Roman" panose="02020603050405020304" pitchFamily="18" charset="0"/>
              </a:rPr>
              <a:t>		WHERE </a:t>
            </a:r>
            <a:r>
              <a:rPr lang="zh-CN" altLang="en-US" sz="1800" dirty="0" smtClean="0">
                <a:latin typeface="+mj-ea"/>
                <a:ea typeface="+mj-ea"/>
                <a:sym typeface="Times New Roman" panose="02020603050405020304" pitchFamily="18" charset="0"/>
              </a:rPr>
              <a:t>  </a:t>
            </a:r>
            <a:r>
              <a:rPr lang="en-US" altLang="zh-CN" sz="1800" dirty="0" smtClean="0">
                <a:latin typeface="Times New Roman" panose="02020603050405020304" pitchFamily="18" charset="0"/>
                <a:sym typeface="Times New Roman" panose="02020603050405020304" pitchFamily="18" charset="0"/>
              </a:rPr>
              <a:t>Grade &gt;=88</a:t>
            </a:r>
            <a:r>
              <a:rPr lang="zh-CN" altLang="en-US" sz="1800" dirty="0" smtClean="0">
                <a:latin typeface="Times New Roman" panose="02020603050405020304" pitchFamily="18" charset="0"/>
                <a:sym typeface="Times New Roman" panose="02020603050405020304" pitchFamily="18" charset="0"/>
              </a:rPr>
              <a:t>；</a:t>
            </a:r>
            <a:r>
              <a:rPr lang="zh-CN" altLang="en-US" sz="2000" dirty="0" smtClean="0">
                <a:latin typeface="Times New Roman" panose="02020603050405020304" pitchFamily="18" charset="0"/>
                <a:sym typeface="Times New Roman" panose="02020603050405020304" pitchFamily="18" charset="0"/>
              </a:rPr>
              <a:t> </a:t>
            </a:r>
            <a:endParaRPr lang="zh-CN" altLang="en-US" dirty="0" smtClean="0"/>
          </a:p>
        </p:txBody>
      </p:sp>
      <p:pic>
        <p:nvPicPr>
          <p:cNvPr id="130052" name="Picture 4" descr="图片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862467"/>
            <a:ext cx="7129462" cy="178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187765" y="7951"/>
            <a:ext cx="705649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algn="ctr" fontAlgn="auto">
              <a:spcAft>
                <a:spcPts val="0"/>
              </a:spcAft>
              <a:defRPr/>
            </a:pPr>
            <a:r>
              <a:rPr lang="zh-CN" altLang="en-US" sz="3600" b="0" dirty="0" smtClean="0">
                <a:latin typeface="+mn-ea"/>
                <a:ea typeface="+mn-ea"/>
                <a:sym typeface="Times New Roman" panose="02020603050405020304" pitchFamily="18" charset="0"/>
              </a:rPr>
              <a:t>带有比较运算符的子查询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fade">
                                      <p:cBhvr>
                                        <p:cTn id="10" dur="500"/>
                                        <p:tgtEl>
                                          <p:spTgt spid="12288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883">
                                            <p:txEl>
                                              <p:pRg st="2" end="2"/>
                                            </p:txEl>
                                          </p:spTgt>
                                        </p:tgtEl>
                                        <p:attrNameLst>
                                          <p:attrName>style.visibility</p:attrName>
                                        </p:attrNameLst>
                                      </p:cBhvr>
                                      <p:to>
                                        <p:strVal val="visible"/>
                                      </p:to>
                                    </p:set>
                                    <p:animEffect transition="in" filter="fade">
                                      <p:cBhvr>
                                        <p:cTn id="13" dur="500"/>
                                        <p:tgtEl>
                                          <p:spTgt spid="12288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2883">
                                            <p:txEl>
                                              <p:pRg st="3" end="3"/>
                                            </p:txEl>
                                          </p:spTgt>
                                        </p:tgtEl>
                                        <p:attrNameLst>
                                          <p:attrName>style.visibility</p:attrName>
                                        </p:attrNameLst>
                                      </p:cBhvr>
                                      <p:to>
                                        <p:strVal val="visible"/>
                                      </p:to>
                                    </p:set>
                                    <p:animEffect transition="in" filter="fade">
                                      <p:cBhvr>
                                        <p:cTn id="16" dur="500"/>
                                        <p:tgtEl>
                                          <p:spTgt spid="12288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2883">
                                            <p:txEl>
                                              <p:pRg st="4" end="4"/>
                                            </p:txEl>
                                          </p:spTgt>
                                        </p:tgtEl>
                                        <p:attrNameLst>
                                          <p:attrName>style.visibility</p:attrName>
                                        </p:attrNameLst>
                                      </p:cBhvr>
                                      <p:to>
                                        <p:strVal val="visible"/>
                                      </p:to>
                                    </p:set>
                                    <p:animEffect transition="in" filter="fade">
                                      <p:cBhvr>
                                        <p:cTn id="21" dur="500"/>
                                        <p:tgtEl>
                                          <p:spTgt spid="12288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2883">
                                            <p:txEl>
                                              <p:pRg st="5" end="5"/>
                                            </p:txEl>
                                          </p:spTgt>
                                        </p:tgtEl>
                                        <p:attrNameLst>
                                          <p:attrName>style.visibility</p:attrName>
                                        </p:attrNameLst>
                                      </p:cBhvr>
                                      <p:to>
                                        <p:strVal val="visible"/>
                                      </p:to>
                                    </p:set>
                                    <p:animEffect transition="in" filter="fade">
                                      <p:cBhvr>
                                        <p:cTn id="24" dur="500"/>
                                        <p:tgtEl>
                                          <p:spTgt spid="12288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2883">
                                            <p:txEl>
                                              <p:pRg st="6" end="6"/>
                                            </p:txEl>
                                          </p:spTgt>
                                        </p:tgtEl>
                                        <p:attrNameLst>
                                          <p:attrName>style.visibility</p:attrName>
                                        </p:attrNameLst>
                                      </p:cBhvr>
                                      <p:to>
                                        <p:strVal val="visible"/>
                                      </p:to>
                                    </p:set>
                                    <p:animEffect transition="in" filter="fade">
                                      <p:cBhvr>
                                        <p:cTn id="27" dur="500"/>
                                        <p:tgtEl>
                                          <p:spTgt spid="12288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2883">
                                            <p:txEl>
                                              <p:pRg st="7" end="7"/>
                                            </p:txEl>
                                          </p:spTgt>
                                        </p:tgtEl>
                                        <p:attrNameLst>
                                          <p:attrName>style.visibility</p:attrName>
                                        </p:attrNameLst>
                                      </p:cBhvr>
                                      <p:to>
                                        <p:strVal val="visible"/>
                                      </p:to>
                                    </p:set>
                                    <p:animEffect transition="in" filter="fade">
                                      <p:cBhvr>
                                        <p:cTn id="30" dur="500"/>
                                        <p:tgtEl>
                                          <p:spTgt spid="122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5" name="Rectangle 3"/>
          <p:cNvSpPr>
            <a:spLocks noGrp="1" noChangeArrowheads="1"/>
          </p:cNvSpPr>
          <p:nvPr>
            <p:ph type="body" idx="4294967295"/>
          </p:nvPr>
        </p:nvSpPr>
        <p:spPr>
          <a:xfrm>
            <a:off x="179694" y="2624923"/>
            <a:ext cx="8712605" cy="2518577"/>
          </a:xfrm>
        </p:spPr>
        <p:txBody>
          <a:bodyPr>
            <a:noAutofit/>
          </a:bodyPr>
          <a:lstStyle/>
          <a:p>
            <a:pPr>
              <a:lnSpc>
                <a:spcPct val="120000"/>
              </a:lnSpc>
              <a:buFont typeface="Wingdings" panose="05000000000000000000" pitchFamily="2" charset="2"/>
              <a:buNone/>
            </a:pPr>
            <a:r>
              <a:rPr lang="en-US" altLang="zh-CN" dirty="0" smtClean="0">
                <a:latin typeface="幼圆" pitchFamily="49" charset="-122"/>
                <a:ea typeface="幼圆" pitchFamily="49" charset="-122"/>
              </a:rPr>
              <a:t>3. </a:t>
            </a:r>
            <a:r>
              <a:rPr lang="zh-CN" altLang="en-US" dirty="0" smtClean="0">
                <a:latin typeface="幼圆" pitchFamily="49" charset="-122"/>
                <a:ea typeface="幼圆" pitchFamily="49" charset="-122"/>
              </a:rPr>
              <a:t>执行这个查询，得到</a:t>
            </a:r>
          </a:p>
          <a:p>
            <a:pPr>
              <a:buFont typeface="Wingdings" panose="05000000000000000000" pitchFamily="2" charset="2"/>
              <a:buNone/>
            </a:pP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201215121</a:t>
            </a:r>
            <a:r>
              <a:rPr lang="zh-CN" altLang="en-US" dirty="0" smtClean="0">
                <a:latin typeface="幼圆" pitchFamily="49" charset="-122"/>
                <a:ea typeface="幼圆" pitchFamily="49" charset="-122"/>
              </a:rPr>
              <a:t>，</a:t>
            </a:r>
            <a:r>
              <a:rPr lang="en-US" altLang="zh-CN" dirty="0" smtClean="0">
                <a:latin typeface="幼圆" pitchFamily="49" charset="-122"/>
                <a:ea typeface="幼圆" pitchFamily="49" charset="-122"/>
              </a:rPr>
              <a:t>1</a:t>
            </a:r>
            <a:r>
              <a:rPr lang="zh-CN" altLang="en-US" dirty="0" smtClean="0">
                <a:latin typeface="幼圆" pitchFamily="49" charset="-122"/>
                <a:ea typeface="幼圆" pitchFamily="49" charset="-122"/>
              </a:rPr>
              <a:t>）</a:t>
            </a:r>
          </a:p>
          <a:p>
            <a:pPr>
              <a:buFont typeface="Wingdings" panose="05000000000000000000" pitchFamily="2" charset="2"/>
              <a:buNone/>
            </a:pP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201215121</a:t>
            </a:r>
            <a:r>
              <a:rPr lang="zh-CN" altLang="en-US" dirty="0" smtClean="0">
                <a:latin typeface="幼圆" pitchFamily="49" charset="-122"/>
                <a:ea typeface="幼圆" pitchFamily="49" charset="-122"/>
              </a:rPr>
              <a:t>，</a:t>
            </a:r>
            <a:r>
              <a:rPr lang="en-US" altLang="zh-CN" dirty="0" smtClean="0">
                <a:latin typeface="幼圆" pitchFamily="49" charset="-122"/>
                <a:ea typeface="幼圆" pitchFamily="49" charset="-122"/>
              </a:rPr>
              <a:t>3</a:t>
            </a:r>
            <a:r>
              <a:rPr lang="zh-CN" altLang="en-US" dirty="0" smtClean="0">
                <a:latin typeface="幼圆" pitchFamily="49" charset="-122"/>
                <a:ea typeface="幼圆" pitchFamily="49" charset="-122"/>
              </a:rPr>
              <a:t>） </a:t>
            </a:r>
          </a:p>
          <a:p>
            <a:pPr>
              <a:lnSpc>
                <a:spcPct val="120000"/>
              </a:lnSpc>
              <a:buFont typeface="Wingdings" panose="05000000000000000000" pitchFamily="2" charset="2"/>
              <a:buNone/>
            </a:pPr>
            <a:r>
              <a:rPr lang="en-US" altLang="zh-CN" dirty="0" smtClean="0">
                <a:latin typeface="幼圆" pitchFamily="49" charset="-122"/>
                <a:ea typeface="幼圆" pitchFamily="49" charset="-122"/>
              </a:rPr>
              <a:t>4. </a:t>
            </a:r>
            <a:r>
              <a:rPr lang="zh-CN" altLang="en-US" dirty="0" smtClean="0">
                <a:latin typeface="幼圆" pitchFamily="49" charset="-122"/>
                <a:ea typeface="幼圆" pitchFamily="49" charset="-122"/>
              </a:rPr>
              <a:t>外层查询取出下一个元组重复做上述</a:t>
            </a:r>
            <a:r>
              <a:rPr lang="en-US" altLang="zh-CN" dirty="0" smtClean="0">
                <a:latin typeface="幼圆" pitchFamily="49" charset="-122"/>
                <a:ea typeface="幼圆" pitchFamily="49" charset="-122"/>
              </a:rPr>
              <a:t>1</a:t>
            </a:r>
            <a:r>
              <a:rPr lang="zh-CN" altLang="en-US" dirty="0" smtClean="0">
                <a:latin typeface="幼圆" pitchFamily="49" charset="-122"/>
                <a:ea typeface="幼圆" pitchFamily="49" charset="-122"/>
              </a:rPr>
              <a:t>至</a:t>
            </a:r>
            <a:r>
              <a:rPr lang="en-US" altLang="zh-CN" dirty="0" smtClean="0">
                <a:latin typeface="幼圆" pitchFamily="49" charset="-122"/>
                <a:ea typeface="幼圆" pitchFamily="49" charset="-122"/>
              </a:rPr>
              <a:t>3</a:t>
            </a:r>
            <a:r>
              <a:rPr lang="zh-CN" altLang="en-US" dirty="0" smtClean="0">
                <a:latin typeface="幼圆" pitchFamily="49" charset="-122"/>
                <a:ea typeface="幼圆" pitchFamily="49" charset="-122"/>
              </a:rPr>
              <a:t>步骤，直到外层的</a:t>
            </a:r>
            <a:r>
              <a:rPr lang="en-US" altLang="zh-CN" dirty="0" smtClean="0">
                <a:latin typeface="幼圆" pitchFamily="49" charset="-122"/>
                <a:ea typeface="幼圆" pitchFamily="49" charset="-122"/>
              </a:rPr>
              <a:t>SC</a:t>
            </a:r>
            <a:r>
              <a:rPr lang="zh-CN" altLang="en-US" dirty="0" smtClean="0">
                <a:latin typeface="幼圆" pitchFamily="49" charset="-122"/>
                <a:ea typeface="幼圆" pitchFamily="49" charset="-122"/>
              </a:rPr>
              <a:t>元组全部处理完毕。结果为</a:t>
            </a:r>
            <a:r>
              <a:rPr lang="en-US" altLang="zh-CN" dirty="0" smtClean="0">
                <a:latin typeface="幼圆" pitchFamily="49" charset="-122"/>
                <a:ea typeface="幼圆" pitchFamily="49" charset="-122"/>
              </a:rPr>
              <a:t>:</a:t>
            </a:r>
          </a:p>
          <a:p>
            <a:pPr>
              <a:buFont typeface="Wingdings" panose="05000000000000000000" pitchFamily="2" charset="2"/>
              <a:buNone/>
            </a:pPr>
            <a:r>
              <a:rPr lang="en-US" dirty="0" smtClean="0">
                <a:latin typeface="幼圆" pitchFamily="49" charset="-122"/>
                <a:ea typeface="幼圆" pitchFamily="49" charset="-122"/>
              </a:rPr>
              <a:t>    	</a:t>
            </a:r>
            <a:r>
              <a:rPr lang="zh-CN" altLang="en-US" dirty="0" smtClean="0">
                <a:latin typeface="幼圆" pitchFamily="49" charset="-122"/>
                <a:ea typeface="幼圆" pitchFamily="49" charset="-122"/>
              </a:rPr>
              <a:t>（</a:t>
            </a:r>
            <a:r>
              <a:rPr lang="en-US" altLang="zh-CN" dirty="0" smtClean="0">
                <a:latin typeface="幼圆" pitchFamily="49" charset="-122"/>
                <a:ea typeface="幼圆" pitchFamily="49" charset="-122"/>
              </a:rPr>
              <a:t>201215121</a:t>
            </a:r>
            <a:r>
              <a:rPr lang="zh-CN" altLang="en-US" dirty="0" smtClean="0">
                <a:latin typeface="幼圆" pitchFamily="49" charset="-122"/>
                <a:ea typeface="幼圆" pitchFamily="49" charset="-122"/>
              </a:rPr>
              <a:t>，</a:t>
            </a:r>
            <a:r>
              <a:rPr lang="en-US" altLang="zh-CN" dirty="0" smtClean="0">
                <a:latin typeface="幼圆" pitchFamily="49" charset="-122"/>
                <a:ea typeface="幼圆" pitchFamily="49" charset="-122"/>
              </a:rPr>
              <a:t>1</a:t>
            </a:r>
            <a:r>
              <a:rPr lang="zh-CN" altLang="en-US" dirty="0" smtClean="0">
                <a:latin typeface="幼圆" pitchFamily="49" charset="-122"/>
                <a:ea typeface="幼圆" pitchFamily="49" charset="-122"/>
              </a:rPr>
              <a:t>）</a:t>
            </a:r>
          </a:p>
          <a:p>
            <a:pPr>
              <a:buFont typeface="Wingdings" panose="05000000000000000000" pitchFamily="2" charset="2"/>
              <a:buNone/>
            </a:pP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a:t>
            </a:r>
            <a:r>
              <a:rPr lang="en-US" altLang="zh-CN" dirty="0" smtClean="0">
                <a:latin typeface="幼圆" pitchFamily="49" charset="-122"/>
                <a:ea typeface="幼圆" pitchFamily="49" charset="-122"/>
              </a:rPr>
              <a:t>201215121</a:t>
            </a:r>
            <a:r>
              <a:rPr lang="zh-CN" altLang="en-US" dirty="0" smtClean="0">
                <a:latin typeface="幼圆" pitchFamily="49" charset="-122"/>
                <a:ea typeface="幼圆" pitchFamily="49" charset="-122"/>
              </a:rPr>
              <a:t>，</a:t>
            </a:r>
            <a:r>
              <a:rPr lang="en-US" altLang="zh-CN" dirty="0" smtClean="0">
                <a:latin typeface="幼圆" pitchFamily="49" charset="-122"/>
                <a:ea typeface="幼圆" pitchFamily="49" charset="-122"/>
              </a:rPr>
              <a:t>3</a:t>
            </a:r>
            <a:r>
              <a:rPr lang="zh-CN" altLang="en-US" dirty="0" smtClean="0">
                <a:latin typeface="幼圆" pitchFamily="49" charset="-122"/>
                <a:ea typeface="幼圆" pitchFamily="49" charset="-122"/>
              </a:rPr>
              <a:t>）</a:t>
            </a:r>
          </a:p>
          <a:p>
            <a:pPr>
              <a:buFont typeface="Wingdings" panose="05000000000000000000" pitchFamily="2" charset="2"/>
              <a:buNone/>
            </a:pP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r>
              <a:rPr lang="zh-CN" altLang="en-US" dirty="0" smtClean="0">
                <a:latin typeface="幼圆" pitchFamily="49" charset="-122"/>
                <a:ea typeface="幼圆" pitchFamily="49" charset="-122"/>
              </a:rPr>
              <a:t>（</a:t>
            </a:r>
            <a:r>
              <a:rPr lang="en-US" altLang="zh-CN" dirty="0" smtClean="0">
                <a:latin typeface="幼圆" pitchFamily="49" charset="-122"/>
                <a:ea typeface="幼圆" pitchFamily="49" charset="-122"/>
              </a:rPr>
              <a:t>201215122</a:t>
            </a:r>
            <a:r>
              <a:rPr lang="zh-CN" altLang="en-US" dirty="0" smtClean="0">
                <a:latin typeface="幼圆" pitchFamily="49" charset="-122"/>
                <a:ea typeface="幼圆" pitchFamily="49" charset="-122"/>
              </a:rPr>
              <a:t>，</a:t>
            </a:r>
            <a:r>
              <a:rPr lang="en-US" altLang="zh-CN" dirty="0" smtClean="0">
                <a:latin typeface="幼圆" pitchFamily="49" charset="-122"/>
                <a:ea typeface="幼圆" pitchFamily="49" charset="-122"/>
              </a:rPr>
              <a:t>2</a:t>
            </a:r>
            <a:r>
              <a:rPr lang="zh-CN" altLang="en-US" dirty="0" smtClean="0">
                <a:latin typeface="幼圆" pitchFamily="49" charset="-122"/>
                <a:ea typeface="幼圆" pitchFamily="49" charset="-122"/>
              </a:rPr>
              <a:t>）</a:t>
            </a:r>
          </a:p>
        </p:txBody>
      </p:sp>
      <p:pic>
        <p:nvPicPr>
          <p:cNvPr id="131076" name="Picture 4" descr="图片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059648"/>
            <a:ext cx="7129462"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1187765" y="7951"/>
            <a:ext cx="705649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algn="ctr" fontAlgn="auto">
              <a:spcAft>
                <a:spcPts val="0"/>
              </a:spcAft>
              <a:defRPr/>
            </a:pPr>
            <a:r>
              <a:rPr lang="zh-CN" altLang="en-US" sz="3600" b="0" dirty="0" smtClean="0">
                <a:latin typeface="+mn-ea"/>
                <a:ea typeface="+mn-ea"/>
                <a:sym typeface="Times New Roman" panose="02020603050405020304" pitchFamily="18" charset="0"/>
              </a:rPr>
              <a:t>带有比较运算符的子查询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fade">
                                      <p:cBhvr>
                                        <p:cTn id="7" dur="500"/>
                                        <p:tgtEl>
                                          <p:spTgt spid="1310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075">
                                            <p:txEl>
                                              <p:pRg st="1" end="1"/>
                                            </p:txEl>
                                          </p:spTgt>
                                        </p:tgtEl>
                                        <p:attrNameLst>
                                          <p:attrName>style.visibility</p:attrName>
                                        </p:attrNameLst>
                                      </p:cBhvr>
                                      <p:to>
                                        <p:strVal val="visible"/>
                                      </p:to>
                                    </p:set>
                                    <p:animEffect transition="in" filter="fade">
                                      <p:cBhvr>
                                        <p:cTn id="10" dur="500"/>
                                        <p:tgtEl>
                                          <p:spTgt spid="1310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1075">
                                            <p:txEl>
                                              <p:pRg st="2" end="2"/>
                                            </p:txEl>
                                          </p:spTgt>
                                        </p:tgtEl>
                                        <p:attrNameLst>
                                          <p:attrName>style.visibility</p:attrName>
                                        </p:attrNameLst>
                                      </p:cBhvr>
                                      <p:to>
                                        <p:strVal val="visible"/>
                                      </p:to>
                                    </p:set>
                                    <p:animEffect transition="in" filter="fade">
                                      <p:cBhvr>
                                        <p:cTn id="13" dur="500"/>
                                        <p:tgtEl>
                                          <p:spTgt spid="1310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1075">
                                            <p:txEl>
                                              <p:pRg st="3" end="3"/>
                                            </p:txEl>
                                          </p:spTgt>
                                        </p:tgtEl>
                                        <p:attrNameLst>
                                          <p:attrName>style.visibility</p:attrName>
                                        </p:attrNameLst>
                                      </p:cBhvr>
                                      <p:to>
                                        <p:strVal val="visible"/>
                                      </p:to>
                                    </p:set>
                                    <p:animEffect transition="in" filter="fade">
                                      <p:cBhvr>
                                        <p:cTn id="18" dur="500"/>
                                        <p:tgtEl>
                                          <p:spTgt spid="13107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1075">
                                            <p:txEl>
                                              <p:pRg st="4" end="4"/>
                                            </p:txEl>
                                          </p:spTgt>
                                        </p:tgtEl>
                                        <p:attrNameLst>
                                          <p:attrName>style.visibility</p:attrName>
                                        </p:attrNameLst>
                                      </p:cBhvr>
                                      <p:to>
                                        <p:strVal val="visible"/>
                                      </p:to>
                                    </p:set>
                                    <p:animEffect transition="in" filter="fade">
                                      <p:cBhvr>
                                        <p:cTn id="21" dur="500"/>
                                        <p:tgtEl>
                                          <p:spTgt spid="13107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1075">
                                            <p:txEl>
                                              <p:pRg st="5" end="5"/>
                                            </p:txEl>
                                          </p:spTgt>
                                        </p:tgtEl>
                                        <p:attrNameLst>
                                          <p:attrName>style.visibility</p:attrName>
                                        </p:attrNameLst>
                                      </p:cBhvr>
                                      <p:to>
                                        <p:strVal val="visible"/>
                                      </p:to>
                                    </p:set>
                                    <p:animEffect transition="in" filter="fade">
                                      <p:cBhvr>
                                        <p:cTn id="24" dur="500"/>
                                        <p:tgtEl>
                                          <p:spTgt spid="13107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1075">
                                            <p:txEl>
                                              <p:pRg st="6" end="6"/>
                                            </p:txEl>
                                          </p:spTgt>
                                        </p:tgtEl>
                                        <p:attrNameLst>
                                          <p:attrName>style.visibility</p:attrName>
                                        </p:attrNameLst>
                                      </p:cBhvr>
                                      <p:to>
                                        <p:strVal val="visible"/>
                                      </p:to>
                                    </p:set>
                                    <p:animEffect transition="in" filter="fade">
                                      <p:cBhvr>
                                        <p:cTn id="27" dur="500"/>
                                        <p:tgtEl>
                                          <p:spTgt spid="131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a:xfrm>
            <a:off x="1187766" y="0"/>
            <a:ext cx="7056490" cy="842963"/>
          </a:xfrm>
        </p:spPr>
        <p:txBody>
          <a:bodyPr/>
          <a:lstStyle/>
          <a:p>
            <a:pPr algn="ctr" fontAlgn="auto">
              <a:spcAft>
                <a:spcPts val="0"/>
              </a:spcAft>
              <a:defRPr/>
            </a:pPr>
            <a:r>
              <a:rPr lang="zh-CN" altLang="en-US" sz="3200" dirty="0" smtClean="0">
                <a:latin typeface="+mn-ea"/>
                <a:ea typeface="+mn-ea"/>
                <a:sym typeface="Times New Roman" panose="02020603050405020304" pitchFamily="18" charset="0"/>
              </a:rPr>
              <a:t>带有</a:t>
            </a:r>
            <a:r>
              <a:rPr lang="en-US" sz="3200" dirty="0">
                <a:latin typeface="+mn-ea"/>
                <a:ea typeface="+mn-ea"/>
                <a:sym typeface="Times New Roman" panose="02020603050405020304" pitchFamily="18" charset="0"/>
              </a:rPr>
              <a:t>ANY</a:t>
            </a:r>
            <a:r>
              <a:rPr lang="zh-CN" altLang="en-US" sz="3200" dirty="0">
                <a:latin typeface="+mn-ea"/>
                <a:ea typeface="+mn-ea"/>
                <a:sym typeface="Times New Roman" panose="02020603050405020304" pitchFamily="18" charset="0"/>
              </a:rPr>
              <a:t>(</a:t>
            </a:r>
            <a:r>
              <a:rPr lang="en-US" sz="3200" dirty="0">
                <a:latin typeface="+mn-ea"/>
                <a:ea typeface="+mn-ea"/>
                <a:sym typeface="Times New Roman" panose="02020603050405020304" pitchFamily="18" charset="0"/>
              </a:rPr>
              <a:t>SOME</a:t>
            </a:r>
            <a:r>
              <a:rPr lang="zh-CN" altLang="en-US" sz="3200" dirty="0">
                <a:latin typeface="+mn-ea"/>
                <a:ea typeface="+mn-ea"/>
                <a:sym typeface="Times New Roman" panose="02020603050405020304" pitchFamily="18" charset="0"/>
              </a:rPr>
              <a:t>)或</a:t>
            </a:r>
            <a:r>
              <a:rPr lang="en-US" sz="3200" dirty="0">
                <a:latin typeface="+mn-ea"/>
                <a:ea typeface="+mn-ea"/>
                <a:sym typeface="Times New Roman" panose="02020603050405020304" pitchFamily="18" charset="0"/>
              </a:rPr>
              <a:t>ALL</a:t>
            </a:r>
            <a:r>
              <a:rPr lang="zh-CN" altLang="en-US" sz="3200" dirty="0">
                <a:latin typeface="+mn-ea"/>
                <a:ea typeface="+mn-ea"/>
                <a:sym typeface="Times New Roman" panose="02020603050405020304" pitchFamily="18" charset="0"/>
              </a:rPr>
              <a:t>谓词的子查询 </a:t>
            </a:r>
            <a:endParaRPr lang="zh-CN" altLang="en-US" sz="3200" dirty="0">
              <a:latin typeface="+mn-ea"/>
              <a:ea typeface="+mn-ea"/>
            </a:endParaRPr>
          </a:p>
        </p:txBody>
      </p:sp>
      <p:sp>
        <p:nvSpPr>
          <p:cNvPr id="125955" name="Rectangle 3"/>
          <p:cNvSpPr>
            <a:spLocks noGrp="1" noChangeArrowheads="1"/>
          </p:cNvSpPr>
          <p:nvPr>
            <p:ph type="body" idx="4294967295"/>
          </p:nvPr>
        </p:nvSpPr>
        <p:spPr>
          <a:xfrm>
            <a:off x="1259769" y="1131649"/>
            <a:ext cx="5832405" cy="2952205"/>
          </a:xfrm>
        </p:spPr>
        <p:txBody>
          <a:bodyPr/>
          <a:lstStyle/>
          <a:p>
            <a:pPr marL="609600" indent="-609600">
              <a:lnSpc>
                <a:spcPct val="150000"/>
              </a:lnSpc>
              <a:buFont typeface="宋体" panose="02010600030101010101" pitchFamily="2" charset="-122"/>
              <a:buNone/>
            </a:pPr>
            <a:r>
              <a:rPr lang="zh-CN" altLang="en-US" sz="3200" b="0" dirty="0" smtClean="0">
                <a:latin typeface="+mj-ea"/>
                <a:ea typeface="+mj-ea"/>
              </a:rPr>
              <a:t>谓词语义</a:t>
            </a:r>
          </a:p>
          <a:p>
            <a:pPr marL="1160145" indent="-533400">
              <a:lnSpc>
                <a:spcPct val="150000"/>
              </a:lnSpc>
              <a:buFont typeface="Wingdings" panose="05000000000000000000" pitchFamily="2" charset="2"/>
              <a:buChar char="Ø"/>
            </a:pPr>
            <a:r>
              <a:rPr lang="en-US" altLang="zh-CN" sz="2400" b="1" dirty="0" smtClean="0">
                <a:latin typeface="+mj-ea"/>
                <a:ea typeface="+mj-ea"/>
              </a:rPr>
              <a:t>ANY</a:t>
            </a:r>
            <a:r>
              <a:rPr lang="zh-CN" altLang="en-US" sz="2400" b="1" dirty="0" smtClean="0">
                <a:latin typeface="幼圆" pitchFamily="49" charset="-122"/>
                <a:ea typeface="幼圆" pitchFamily="49" charset="-122"/>
              </a:rPr>
              <a:t>：任意一个值</a:t>
            </a:r>
          </a:p>
          <a:p>
            <a:pPr marL="1160145" indent="-533400">
              <a:lnSpc>
                <a:spcPct val="150000"/>
              </a:lnSpc>
              <a:buFont typeface="Wingdings" panose="05000000000000000000" pitchFamily="2" charset="2"/>
              <a:buChar char="Ø"/>
            </a:pPr>
            <a:r>
              <a:rPr lang="en-US" altLang="zh-CN" sz="2400" dirty="0">
                <a:latin typeface="+mj-ea"/>
                <a:ea typeface="+mj-ea"/>
              </a:rPr>
              <a:t>ALL</a:t>
            </a:r>
            <a:r>
              <a:rPr lang="zh-CN" altLang="en-US" sz="2400" b="1" dirty="0" smtClean="0">
                <a:latin typeface="幼圆" pitchFamily="49" charset="-122"/>
                <a:ea typeface="幼圆" pitchFamily="49" charset="-122"/>
              </a:rPr>
              <a:t>：所有值</a:t>
            </a:r>
          </a:p>
          <a:p>
            <a:pPr marL="609600" indent="-609600">
              <a:buFont typeface="Wingdings" panose="05000000000000000000" pitchFamily="2" charset="2"/>
              <a:buNone/>
            </a:pPr>
            <a:endParaRPr lang="zh-CN" altLang="en-US" dirty="0" smtClean="0"/>
          </a:p>
          <a:p>
            <a:pPr marL="609600" indent="-609600">
              <a:buFont typeface="Wingdings" panose="05000000000000000000" pitchFamily="2" charset="2"/>
              <a:buNone/>
            </a:pP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fade">
                                      <p:cBhvr>
                                        <p:cTn id="7" dur="500"/>
                                        <p:tgtEl>
                                          <p:spTgt spid="1259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955">
                                            <p:txEl>
                                              <p:pRg st="1" end="1"/>
                                            </p:txEl>
                                          </p:spTgt>
                                        </p:tgtEl>
                                        <p:attrNameLst>
                                          <p:attrName>style.visibility</p:attrName>
                                        </p:attrNameLst>
                                      </p:cBhvr>
                                      <p:to>
                                        <p:strVal val="visible"/>
                                      </p:to>
                                    </p:set>
                                    <p:animEffect transition="in" filter="fade">
                                      <p:cBhvr>
                                        <p:cTn id="10" dur="500"/>
                                        <p:tgtEl>
                                          <p:spTgt spid="1259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5955">
                                            <p:txEl>
                                              <p:pRg st="2" end="2"/>
                                            </p:txEl>
                                          </p:spTgt>
                                        </p:tgtEl>
                                        <p:attrNameLst>
                                          <p:attrName>style.visibility</p:attrName>
                                        </p:attrNameLst>
                                      </p:cBhvr>
                                      <p:to>
                                        <p:strVal val="visible"/>
                                      </p:to>
                                    </p:set>
                                    <p:animEffect transition="in" filter="fade">
                                      <p:cBhvr>
                                        <p:cTn id="13" dur="500"/>
                                        <p:tgtEl>
                                          <p:spTgt spid="1259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9" name="Rectangle 3"/>
          <p:cNvSpPr>
            <a:spLocks noGrp="1" noChangeArrowheads="1"/>
          </p:cNvSpPr>
          <p:nvPr>
            <p:ph type="body" idx="4294967295"/>
          </p:nvPr>
        </p:nvSpPr>
        <p:spPr>
          <a:xfrm>
            <a:off x="1043754" y="771624"/>
            <a:ext cx="8100245" cy="4371875"/>
          </a:xfrm>
        </p:spPr>
        <p:txBody>
          <a:bodyPr>
            <a:noAutofit/>
          </a:bodyPr>
          <a:lstStyle/>
          <a:p>
            <a:pPr marL="609600" indent="-609600">
              <a:lnSpc>
                <a:spcPct val="170000"/>
              </a:lnSpc>
              <a:buFont typeface="宋体" panose="02010600030101010101" pitchFamily="2" charset="-122"/>
              <a:buNone/>
            </a:pPr>
            <a:r>
              <a:rPr lang="zh-CN" altLang="en-US" sz="2000" dirty="0" smtClean="0">
                <a:latin typeface="幼圆" pitchFamily="49" charset="-122"/>
                <a:ea typeface="幼圆" pitchFamily="49" charset="-122"/>
              </a:rPr>
              <a:t>需要配合使用比较运算符</a:t>
            </a:r>
          </a:p>
          <a:p>
            <a:pPr marL="990600" lvl="1" indent="-533400">
              <a:buFont typeface="宋体" panose="02010600030101010101" pitchFamily="2" charset="-122"/>
              <a:buNone/>
            </a:pPr>
            <a:r>
              <a:rPr lang="en-US" altLang="zh-CN" sz="1800" b="1" dirty="0" smtClean="0">
                <a:latin typeface="+mj-ea"/>
                <a:ea typeface="+mj-ea"/>
              </a:rPr>
              <a:t>&gt; ANY</a:t>
            </a:r>
            <a:r>
              <a:rPr lang="en-US" altLang="zh-CN" sz="1800" b="1" dirty="0">
                <a:latin typeface="幼圆" pitchFamily="49" charset="-122"/>
                <a:ea typeface="幼圆" pitchFamily="49" charset="-122"/>
              </a:rPr>
              <a:t> </a:t>
            </a:r>
            <a:r>
              <a:rPr lang="en-US" altLang="zh-CN" sz="1800" b="1" dirty="0" smtClean="0">
                <a:latin typeface="幼圆" pitchFamily="49" charset="-122"/>
                <a:ea typeface="幼圆" pitchFamily="49" charset="-122"/>
              </a:rPr>
              <a:t>         </a:t>
            </a:r>
            <a:r>
              <a:rPr lang="zh-CN" altLang="en-US" sz="1800" b="1" dirty="0" smtClean="0">
                <a:latin typeface="幼圆" pitchFamily="49" charset="-122"/>
                <a:ea typeface="幼圆" pitchFamily="49" charset="-122"/>
              </a:rPr>
              <a:t>大于子查询结果中的某个值       </a:t>
            </a:r>
          </a:p>
          <a:p>
            <a:pPr marL="990600" lvl="1" indent="-533400">
              <a:buFont typeface="宋体" panose="02010600030101010101" pitchFamily="2" charset="-122"/>
              <a:buNone/>
            </a:pPr>
            <a:r>
              <a:rPr lang="zh-CN" altLang="en-US" sz="1800" b="1" dirty="0" smtClean="0">
                <a:latin typeface="幼圆" pitchFamily="49" charset="-122"/>
                <a:ea typeface="幼圆" pitchFamily="49" charset="-122"/>
              </a:rPr>
              <a:t> </a:t>
            </a:r>
            <a:r>
              <a:rPr lang="en-US" altLang="zh-CN" sz="1800" b="1" dirty="0" smtClean="0">
                <a:latin typeface="幼圆" pitchFamily="49" charset="-122"/>
                <a:ea typeface="幼圆" pitchFamily="49" charset="-122"/>
              </a:rPr>
              <a:t>&gt; ALL	     </a:t>
            </a:r>
            <a:r>
              <a:rPr lang="zh-CN" altLang="en-US" sz="1800" b="1" dirty="0" smtClean="0">
                <a:latin typeface="幼圆" pitchFamily="49" charset="-122"/>
                <a:ea typeface="幼圆" pitchFamily="49" charset="-122"/>
              </a:rPr>
              <a:t>大于子查询结果中的所有值</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&lt; ANY	     </a:t>
            </a:r>
            <a:r>
              <a:rPr lang="zh-CN" altLang="en-US" sz="1800" b="1" dirty="0" smtClean="0">
                <a:latin typeface="幼圆" pitchFamily="49" charset="-122"/>
                <a:ea typeface="幼圆" pitchFamily="49" charset="-122"/>
              </a:rPr>
              <a:t>小于子查询结果中的某个值    </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&lt; ALL	     </a:t>
            </a:r>
            <a:r>
              <a:rPr lang="zh-CN" altLang="en-US" sz="1800" b="1" dirty="0" smtClean="0">
                <a:latin typeface="幼圆" pitchFamily="49" charset="-122"/>
                <a:ea typeface="幼圆" pitchFamily="49" charset="-122"/>
              </a:rPr>
              <a:t>小于子查询结果中的所有值</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&gt;= ANY	     </a:t>
            </a:r>
            <a:r>
              <a:rPr lang="zh-CN" altLang="en-US" sz="1800" b="1" dirty="0" smtClean="0">
                <a:latin typeface="幼圆" pitchFamily="49" charset="-122"/>
                <a:ea typeface="幼圆" pitchFamily="49" charset="-122"/>
              </a:rPr>
              <a:t>大于等于子查询结果中的某个值    </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&gt;= ALL	     </a:t>
            </a:r>
            <a:r>
              <a:rPr lang="zh-CN" altLang="en-US" sz="1800" b="1" dirty="0" smtClean="0">
                <a:latin typeface="幼圆" pitchFamily="49" charset="-122"/>
                <a:ea typeface="幼圆" pitchFamily="49" charset="-122"/>
              </a:rPr>
              <a:t>大于等于子查询结果中的所有值</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&lt;= ANY	     </a:t>
            </a:r>
            <a:r>
              <a:rPr lang="zh-CN" altLang="en-US" sz="1800" b="1" dirty="0" smtClean="0">
                <a:latin typeface="幼圆" pitchFamily="49" charset="-122"/>
                <a:ea typeface="幼圆" pitchFamily="49" charset="-122"/>
              </a:rPr>
              <a:t>小于等于子查询结果中的某个值    </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&lt;= ALL	     </a:t>
            </a:r>
            <a:r>
              <a:rPr lang="zh-CN" altLang="en-US" sz="1800" b="1" dirty="0" smtClean="0">
                <a:latin typeface="幼圆" pitchFamily="49" charset="-122"/>
                <a:ea typeface="幼圆" pitchFamily="49" charset="-122"/>
              </a:rPr>
              <a:t>小于等于子查询结果中的所有值</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 ANY	     </a:t>
            </a:r>
            <a:r>
              <a:rPr lang="zh-CN" altLang="en-US" sz="1800" b="1" dirty="0" smtClean="0">
                <a:latin typeface="幼圆" pitchFamily="49" charset="-122"/>
                <a:ea typeface="幼圆" pitchFamily="49" charset="-122"/>
              </a:rPr>
              <a:t>等于子查询结果中的某个值        </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=ALL	            </a:t>
            </a:r>
            <a:r>
              <a:rPr lang="zh-CN" altLang="en-US" sz="1800" b="1" dirty="0" smtClean="0">
                <a:latin typeface="幼圆" pitchFamily="49" charset="-122"/>
                <a:ea typeface="幼圆" pitchFamily="49" charset="-122"/>
              </a:rPr>
              <a:t>等于子查询结果中的所有值（通常没有实际意义）</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a:t>
            </a:r>
            <a:r>
              <a:rPr lang="zh-CN" altLang="en-US" sz="1800" b="1" dirty="0" smtClean="0">
                <a:latin typeface="幼圆" pitchFamily="49" charset="-122"/>
                <a:ea typeface="幼圆" pitchFamily="49" charset="-122"/>
              </a:rPr>
              <a:t>（或</a:t>
            </a:r>
            <a:r>
              <a:rPr lang="en-US" altLang="zh-CN" sz="1800" b="1" dirty="0" smtClean="0">
                <a:latin typeface="幼圆" pitchFamily="49" charset="-122"/>
                <a:ea typeface="幼圆" pitchFamily="49" charset="-122"/>
              </a:rPr>
              <a:t>&lt;&gt;</a:t>
            </a:r>
            <a:r>
              <a:rPr lang="zh-CN" altLang="en-US" sz="1800" b="1" dirty="0" smtClean="0">
                <a:latin typeface="幼圆" pitchFamily="49" charset="-122"/>
                <a:ea typeface="幼圆" pitchFamily="49" charset="-122"/>
              </a:rPr>
              <a:t>）</a:t>
            </a:r>
            <a:r>
              <a:rPr lang="en-US" altLang="zh-CN" sz="1800" b="1" dirty="0" smtClean="0">
                <a:latin typeface="幼圆" pitchFamily="49" charset="-122"/>
                <a:ea typeface="幼圆" pitchFamily="49" charset="-122"/>
              </a:rPr>
              <a:t>ANY   </a:t>
            </a:r>
            <a:r>
              <a:rPr lang="zh-CN" altLang="en-US" sz="1800" b="1" dirty="0" smtClean="0">
                <a:latin typeface="幼圆" pitchFamily="49" charset="-122"/>
                <a:ea typeface="幼圆" pitchFamily="49" charset="-122"/>
              </a:rPr>
              <a:t>不等于子查询结果中的某个值</a:t>
            </a:r>
          </a:p>
          <a:p>
            <a:pPr marL="990600" lvl="1" indent="-533400">
              <a:buFont typeface="宋体" panose="02010600030101010101" pitchFamily="2" charset="-122"/>
              <a:buNone/>
            </a:pPr>
            <a:r>
              <a:rPr lang="en-US" altLang="zh-CN" sz="1800" b="1" dirty="0" smtClean="0">
                <a:latin typeface="幼圆" pitchFamily="49" charset="-122"/>
                <a:ea typeface="幼圆" pitchFamily="49" charset="-122"/>
              </a:rPr>
              <a:t>!=</a:t>
            </a:r>
            <a:r>
              <a:rPr lang="zh-CN" altLang="en-US" sz="1800" b="1" dirty="0" smtClean="0">
                <a:latin typeface="幼圆" pitchFamily="49" charset="-122"/>
                <a:ea typeface="幼圆" pitchFamily="49" charset="-122"/>
              </a:rPr>
              <a:t>（或</a:t>
            </a:r>
            <a:r>
              <a:rPr lang="en-US" altLang="zh-CN" sz="1800" b="1" dirty="0" smtClean="0">
                <a:latin typeface="幼圆" pitchFamily="49" charset="-122"/>
                <a:ea typeface="幼圆" pitchFamily="49" charset="-122"/>
              </a:rPr>
              <a:t>&lt;&gt;</a:t>
            </a:r>
            <a:r>
              <a:rPr lang="zh-CN" altLang="en-US" sz="1800" b="1" dirty="0" smtClean="0">
                <a:latin typeface="幼圆" pitchFamily="49" charset="-122"/>
                <a:ea typeface="幼圆" pitchFamily="49" charset="-122"/>
              </a:rPr>
              <a:t>）</a:t>
            </a:r>
            <a:r>
              <a:rPr lang="en-US" altLang="zh-CN" sz="1800" b="1" dirty="0" smtClean="0">
                <a:latin typeface="幼圆" pitchFamily="49" charset="-122"/>
                <a:ea typeface="幼圆" pitchFamily="49" charset="-122"/>
              </a:rPr>
              <a:t>ALL   </a:t>
            </a:r>
            <a:r>
              <a:rPr lang="zh-CN" altLang="en-US" sz="1800" b="1" dirty="0" smtClean="0">
                <a:latin typeface="幼圆" pitchFamily="49" charset="-122"/>
                <a:ea typeface="幼圆" pitchFamily="49" charset="-122"/>
              </a:rPr>
              <a:t>不等于子查询结果中的任何一个值</a:t>
            </a:r>
            <a:endParaRPr lang="zh-CN" altLang="en-US" sz="1400" dirty="0" smtClean="0">
              <a:latin typeface="幼圆" pitchFamily="49" charset="-122"/>
              <a:ea typeface="幼圆" pitchFamily="49" charset="-122"/>
            </a:endParaRPr>
          </a:p>
        </p:txBody>
      </p:sp>
      <p:sp>
        <p:nvSpPr>
          <p:cNvPr id="5" name="Rectangle 2"/>
          <p:cNvSpPr txBox="1">
            <a:spLocks noChangeArrowheads="1"/>
          </p:cNvSpPr>
          <p:nvPr/>
        </p:nvSpPr>
        <p:spPr>
          <a:xfrm>
            <a:off x="1187766"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200" b="0" smtClean="0">
                <a:latin typeface="+mn-ea"/>
                <a:ea typeface="+mn-ea"/>
                <a:sym typeface="Times New Roman" panose="02020603050405020304" pitchFamily="18" charset="0"/>
              </a:rPr>
              <a:t>带有</a:t>
            </a:r>
            <a:r>
              <a:rPr lang="en-US" sz="3200" b="0" smtClean="0">
                <a:latin typeface="+mn-ea"/>
                <a:ea typeface="+mn-ea"/>
                <a:sym typeface="Times New Roman" panose="02020603050405020304" pitchFamily="18" charset="0"/>
              </a:rPr>
              <a:t>ANY</a:t>
            </a:r>
            <a:r>
              <a:rPr lang="zh-CN" altLang="en-US" sz="3200" b="0" smtClean="0">
                <a:latin typeface="+mn-ea"/>
                <a:ea typeface="+mn-ea"/>
                <a:sym typeface="Times New Roman" panose="02020603050405020304" pitchFamily="18" charset="0"/>
              </a:rPr>
              <a:t>(</a:t>
            </a:r>
            <a:r>
              <a:rPr lang="en-US" sz="3200" b="0" smtClean="0">
                <a:latin typeface="+mn-ea"/>
                <a:ea typeface="+mn-ea"/>
                <a:sym typeface="Times New Roman" panose="02020603050405020304" pitchFamily="18" charset="0"/>
              </a:rPr>
              <a:t>SOME</a:t>
            </a:r>
            <a:r>
              <a:rPr lang="zh-CN" altLang="en-US" sz="3200" b="0" smtClean="0">
                <a:latin typeface="+mn-ea"/>
                <a:ea typeface="+mn-ea"/>
                <a:sym typeface="Times New Roman" panose="02020603050405020304" pitchFamily="18" charset="0"/>
              </a:rPr>
              <a:t>)或</a:t>
            </a:r>
            <a:r>
              <a:rPr lang="en-US" sz="3200" b="0" smtClean="0">
                <a:latin typeface="+mn-ea"/>
                <a:ea typeface="+mn-ea"/>
                <a:sym typeface="Times New Roman" panose="02020603050405020304" pitchFamily="18" charset="0"/>
              </a:rPr>
              <a:t>ALL</a:t>
            </a:r>
            <a:r>
              <a:rPr lang="zh-CN" altLang="en-US" sz="3200" b="0" smtClean="0">
                <a:latin typeface="+mn-ea"/>
                <a:ea typeface="+mn-ea"/>
                <a:sym typeface="Times New Roman" panose="02020603050405020304" pitchFamily="18" charset="0"/>
              </a:rPr>
              <a:t>谓词的子查询 </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filter="blinds(horizontal)">
                                      <p:cBhvr>
                                        <p:cTn id="7"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ldLvl="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type="body" idx="4294967295"/>
          </p:nvPr>
        </p:nvSpPr>
        <p:spPr>
          <a:xfrm>
            <a:off x="1043754" y="916234"/>
            <a:ext cx="8100245" cy="863462"/>
          </a:xfrm>
        </p:spPr>
        <p:txBody>
          <a:bodyPr>
            <a:noAutofit/>
          </a:bodyPr>
          <a:lstStyle/>
          <a:p>
            <a:pPr marL="609600" indent="-609600">
              <a:buFont typeface="宋体" panose="02010600030101010101" pitchFamily="2" charset="-12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查询其他系中比计算机科学某一学生年龄小的学生  </a:t>
            </a:r>
            <a:endParaRPr lang="en-US" altLang="zh-CN" sz="2400" dirty="0" smtClean="0">
              <a:latin typeface="幼圆" pitchFamily="49" charset="-122"/>
              <a:ea typeface="幼圆" pitchFamily="49" charset="-122"/>
            </a:endParaRPr>
          </a:p>
          <a:p>
            <a:pPr marL="609600" indent="-609600">
              <a:buFont typeface="宋体" panose="02010600030101010101" pitchFamily="2" charset="-12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姓名和年龄 </a:t>
            </a:r>
            <a:endParaRPr lang="en-US" sz="2400" dirty="0" smtClean="0">
              <a:latin typeface="幼圆" pitchFamily="49" charset="-122"/>
              <a:ea typeface="幼圆" pitchFamily="49" charset="-122"/>
            </a:endParaRPr>
          </a:p>
        </p:txBody>
      </p:sp>
      <p:sp>
        <p:nvSpPr>
          <p:cNvPr id="5" name="Rectangle 2"/>
          <p:cNvSpPr txBox="1">
            <a:spLocks noChangeArrowheads="1"/>
          </p:cNvSpPr>
          <p:nvPr/>
        </p:nvSpPr>
        <p:spPr>
          <a:xfrm>
            <a:off x="1187766"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200" b="0" smtClean="0">
                <a:latin typeface="+mn-ea"/>
                <a:ea typeface="+mn-ea"/>
                <a:sym typeface="Times New Roman" panose="02020603050405020304" pitchFamily="18" charset="0"/>
              </a:rPr>
              <a:t>带有</a:t>
            </a:r>
            <a:r>
              <a:rPr lang="en-US" sz="3200" b="0" smtClean="0">
                <a:latin typeface="+mn-ea"/>
                <a:ea typeface="+mn-ea"/>
                <a:sym typeface="Times New Roman" panose="02020603050405020304" pitchFamily="18" charset="0"/>
              </a:rPr>
              <a:t>ANY</a:t>
            </a:r>
            <a:r>
              <a:rPr lang="zh-CN" altLang="en-US" sz="3200" b="0" smtClean="0">
                <a:latin typeface="+mn-ea"/>
                <a:ea typeface="+mn-ea"/>
                <a:sym typeface="Times New Roman" panose="02020603050405020304" pitchFamily="18" charset="0"/>
              </a:rPr>
              <a:t>(</a:t>
            </a:r>
            <a:r>
              <a:rPr lang="en-US" sz="3200" b="0" smtClean="0">
                <a:latin typeface="+mn-ea"/>
                <a:ea typeface="+mn-ea"/>
                <a:sym typeface="Times New Roman" panose="02020603050405020304" pitchFamily="18" charset="0"/>
              </a:rPr>
              <a:t>SOME</a:t>
            </a:r>
            <a:r>
              <a:rPr lang="zh-CN" altLang="en-US" sz="3200" b="0" smtClean="0">
                <a:latin typeface="+mn-ea"/>
                <a:ea typeface="+mn-ea"/>
                <a:sym typeface="Times New Roman" panose="02020603050405020304" pitchFamily="18" charset="0"/>
              </a:rPr>
              <a:t>)或</a:t>
            </a:r>
            <a:r>
              <a:rPr lang="en-US" sz="3200" b="0" smtClean="0">
                <a:latin typeface="+mn-ea"/>
                <a:ea typeface="+mn-ea"/>
                <a:sym typeface="Times New Roman" panose="02020603050405020304" pitchFamily="18" charset="0"/>
              </a:rPr>
              <a:t>ALL</a:t>
            </a:r>
            <a:r>
              <a:rPr lang="zh-CN" altLang="en-US" sz="3200" b="0" smtClean="0">
                <a:latin typeface="+mn-ea"/>
                <a:ea typeface="+mn-ea"/>
                <a:sym typeface="Times New Roman" panose="02020603050405020304" pitchFamily="18" charset="0"/>
              </a:rPr>
              <a:t>谓词的子查询 </a:t>
            </a:r>
            <a:endParaRPr lang="zh-CN" altLang="en-US" sz="3200" b="0" dirty="0">
              <a:latin typeface="+mn-ea"/>
              <a:ea typeface="+mn-ea"/>
            </a:endParaRPr>
          </a:p>
        </p:txBody>
      </p:sp>
      <p:sp>
        <p:nvSpPr>
          <p:cNvPr id="2" name="矩形 1"/>
          <p:cNvSpPr/>
          <p:nvPr/>
        </p:nvSpPr>
        <p:spPr>
          <a:xfrm>
            <a:off x="971750" y="1983382"/>
            <a:ext cx="7896252" cy="3108543"/>
          </a:xfrm>
          <a:prstGeom prst="rect">
            <a:avLst/>
          </a:prstGeom>
        </p:spPr>
        <p:txBody>
          <a:bodyPr wrap="square">
            <a:spAutoFit/>
          </a:bodyPr>
          <a:lstStyle/>
          <a:p>
            <a:pPr marL="609600" indent="-609600">
              <a:spcBef>
                <a:spcPts val="1800"/>
              </a:spcBef>
              <a:buFont typeface="宋体" panose="02010600030101010101" pitchFamily="2" charset="-122"/>
              <a:buNone/>
            </a:pPr>
            <a:r>
              <a:rPr lang="en-US" altLang="zh-CN" sz="2400" dirty="0">
                <a:latin typeface="+mj-ea"/>
                <a:sym typeface="Times New Roman" panose="02020603050405020304" pitchFamily="18" charset="0"/>
              </a:rPr>
              <a:t>SELECT</a:t>
            </a:r>
            <a:r>
              <a:rPr lang="en-US" altLang="zh-CN" sz="2400" dirty="0">
                <a:latin typeface="幼圆" pitchFamily="49" charset="-122"/>
                <a:ea typeface="幼圆" pitchFamily="49" charset="-122"/>
                <a:sym typeface="Times New Roman" panose="02020603050405020304" pitchFamily="18" charset="0"/>
              </a:rPr>
              <a:t> </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Sname</a:t>
            </a:r>
            <a:r>
              <a:rPr lang="zh-CN" altLang="en-US" sz="2400" dirty="0">
                <a:latin typeface="幼圆" pitchFamily="49" charset="-122"/>
                <a:ea typeface="幼圆" pitchFamily="49" charset="-122"/>
                <a:sym typeface="Times New Roman" panose="02020603050405020304" pitchFamily="18" charset="0"/>
              </a:rPr>
              <a:t>，</a:t>
            </a:r>
            <a:r>
              <a:rPr lang="en-US" altLang="zh-CN" sz="2400" dirty="0">
                <a:latin typeface="幼圆" pitchFamily="49" charset="-122"/>
                <a:ea typeface="幼圆" pitchFamily="49" charset="-122"/>
                <a:sym typeface="Times New Roman" panose="02020603050405020304" pitchFamily="18" charset="0"/>
              </a:rPr>
              <a:t>Sage</a:t>
            </a:r>
          </a:p>
          <a:p>
            <a:pPr marL="609600" indent="-609600">
              <a:buFont typeface="宋体" panose="02010600030101010101" pitchFamily="2" charset="-122"/>
              <a:buNone/>
            </a:pPr>
            <a:r>
              <a:rPr lang="en-US" altLang="zh-CN" sz="2400" dirty="0" smtClean="0">
                <a:latin typeface="+mj-ea"/>
                <a:sym typeface="Times New Roman" panose="02020603050405020304" pitchFamily="18" charset="0"/>
              </a:rPr>
              <a:t>FROM</a:t>
            </a:r>
            <a:r>
              <a:rPr lang="en-US" altLang="zh-CN" sz="2400" dirty="0" smtClean="0">
                <a:latin typeface="幼圆" pitchFamily="49" charset="-122"/>
                <a:ea typeface="幼圆" pitchFamily="49" charset="-122"/>
                <a:sym typeface="Times New Roman" panose="02020603050405020304" pitchFamily="18" charset="0"/>
              </a:rPr>
              <a:t>   Student</a:t>
            </a:r>
            <a:endParaRPr lang="en-US" altLang="zh-CN" sz="2400" dirty="0">
              <a:latin typeface="幼圆" pitchFamily="49" charset="-122"/>
              <a:ea typeface="幼圆" pitchFamily="49" charset="-122"/>
              <a:sym typeface="Times New Roman" panose="02020603050405020304" pitchFamily="18" charset="0"/>
            </a:endParaRPr>
          </a:p>
          <a:p>
            <a:pPr marL="609600" indent="-609600">
              <a:buFont typeface="宋体" panose="02010600030101010101" pitchFamily="2" charset="-122"/>
              <a:buNone/>
            </a:pPr>
            <a:r>
              <a:rPr lang="en-US" altLang="zh-CN" sz="2400" dirty="0" smtClean="0">
                <a:latin typeface="+mj-ea"/>
                <a:sym typeface="Times New Roman" panose="02020603050405020304" pitchFamily="18" charset="0"/>
              </a:rPr>
              <a:t>WHERE</a:t>
            </a:r>
            <a:r>
              <a:rPr lang="en-US" altLang="zh-CN" sz="2400" dirty="0" smtClean="0">
                <a:latin typeface="幼圆" pitchFamily="49" charset="-122"/>
                <a:ea typeface="幼圆" pitchFamily="49" charset="-122"/>
                <a:sym typeface="Times New Roman" panose="02020603050405020304" pitchFamily="18" charset="0"/>
              </a:rPr>
              <a:t>  Sage </a:t>
            </a:r>
            <a:r>
              <a:rPr lang="en-US" altLang="zh-CN" sz="2400" dirty="0">
                <a:latin typeface="幼圆" pitchFamily="49" charset="-122"/>
                <a:ea typeface="幼圆" pitchFamily="49" charset="-122"/>
                <a:sym typeface="Times New Roman" panose="02020603050405020304" pitchFamily="18" charset="0"/>
              </a:rPr>
              <a:t>&lt; </a:t>
            </a:r>
            <a:r>
              <a:rPr lang="en-US" altLang="zh-CN" sz="2400" dirty="0">
                <a:latin typeface="+mj-ea"/>
                <a:sym typeface="Times New Roman" panose="02020603050405020304" pitchFamily="18" charset="0"/>
              </a:rPr>
              <a:t>ANY</a:t>
            </a:r>
            <a:r>
              <a:rPr lang="en-US" altLang="zh-CN" sz="2400" dirty="0">
                <a:latin typeface="幼圆" pitchFamily="49" charset="-122"/>
                <a:ea typeface="幼圆" pitchFamily="49" charset="-122"/>
                <a:sym typeface="Times New Roman" panose="02020603050405020304" pitchFamily="18" charset="0"/>
              </a:rPr>
              <a:t> ( </a:t>
            </a:r>
            <a:r>
              <a:rPr lang="en-US" altLang="zh-CN" sz="2400" dirty="0">
                <a:latin typeface="+mj-ea"/>
                <a:sym typeface="Times New Roman" panose="02020603050405020304" pitchFamily="18" charset="0"/>
              </a:rPr>
              <a:t>SELECT</a:t>
            </a:r>
            <a:r>
              <a:rPr lang="en-US" altLang="zh-CN" sz="2400" dirty="0">
                <a:latin typeface="幼圆" pitchFamily="49" charset="-122"/>
                <a:ea typeface="幼圆" pitchFamily="49" charset="-122"/>
                <a:sym typeface="Times New Roman" panose="02020603050405020304" pitchFamily="18" charset="0"/>
              </a:rPr>
              <a:t> Sage</a:t>
            </a:r>
          </a:p>
          <a:p>
            <a:pPr marL="609600" indent="-609600">
              <a:buFont typeface="宋体" panose="02010600030101010101" pitchFamily="2" charset="-122"/>
              <a:buNone/>
            </a:pPr>
            <a:r>
              <a:rPr lang="en-US" altLang="zh-CN" sz="2400" dirty="0">
                <a:latin typeface="幼圆" pitchFamily="49" charset="-122"/>
                <a:ea typeface="幼圆" pitchFamily="49" charset="-122"/>
                <a:sym typeface="Times New Roman" panose="02020603050405020304" pitchFamily="18" charset="0"/>
              </a:rPr>
              <a:t>				      </a:t>
            </a:r>
            <a:r>
              <a:rPr lang="en-US" altLang="zh-CN" sz="2400" dirty="0">
                <a:latin typeface="+mj-ea"/>
                <a:sym typeface="Times New Roman" panose="02020603050405020304" pitchFamily="18" charset="0"/>
              </a:rPr>
              <a:t>FROM</a:t>
            </a:r>
            <a:r>
              <a:rPr lang="en-US" altLang="zh-CN" sz="2400" dirty="0">
                <a:latin typeface="幼圆" pitchFamily="49" charset="-122"/>
                <a:ea typeface="幼圆" pitchFamily="49" charset="-122"/>
                <a:sym typeface="Times New Roman" panose="02020603050405020304" pitchFamily="18" charset="0"/>
              </a:rPr>
              <a:t> Student</a:t>
            </a:r>
          </a:p>
          <a:p>
            <a:pPr marL="609600" indent="-609600">
              <a:buFont typeface="宋体" panose="02010600030101010101" pitchFamily="2" charset="-122"/>
              <a:buNone/>
            </a:pPr>
            <a:r>
              <a:rPr lang="en-US" altLang="zh-CN" sz="2400" dirty="0">
                <a:latin typeface="幼圆" pitchFamily="49" charset="-122"/>
                <a:ea typeface="幼圆" pitchFamily="49" charset="-122"/>
                <a:sym typeface="Times New Roman" panose="02020603050405020304" pitchFamily="18" charset="0"/>
              </a:rPr>
              <a:t>				      </a:t>
            </a:r>
            <a:r>
              <a:rPr lang="en-US" altLang="zh-CN" sz="2400" dirty="0">
                <a:latin typeface="+mj-ea"/>
                <a:sym typeface="Times New Roman" panose="02020603050405020304" pitchFamily="18" charset="0"/>
              </a:rPr>
              <a:t>WHERE</a:t>
            </a:r>
            <a:r>
              <a:rPr lang="en-US" altLang="zh-CN" sz="2400" dirty="0">
                <a:latin typeface="幼圆" pitchFamily="49" charset="-122"/>
                <a:ea typeface="幼圆" pitchFamily="49" charset="-122"/>
                <a:sym typeface="Times New Roman" panose="02020603050405020304" pitchFamily="18" charset="0"/>
              </a:rPr>
              <a:t> </a:t>
            </a:r>
            <a:r>
              <a:rPr lang="en-US" altLang="zh-CN" sz="2400" dirty="0" err="1">
                <a:latin typeface="幼圆" pitchFamily="49" charset="-122"/>
                <a:ea typeface="幼圆" pitchFamily="49" charset="-122"/>
                <a:sym typeface="Times New Roman" panose="02020603050405020304" pitchFamily="18" charset="0"/>
              </a:rPr>
              <a:t>Sdept</a:t>
            </a:r>
            <a:r>
              <a:rPr lang="en-US" altLang="zh-CN" sz="2400" dirty="0">
                <a:latin typeface="幼圆" pitchFamily="49" charset="-122"/>
                <a:ea typeface="幼圆" pitchFamily="49" charset="-122"/>
                <a:sym typeface="Times New Roman" panose="02020603050405020304" pitchFamily="18" charset="0"/>
              </a:rPr>
              <a:t>= </a:t>
            </a:r>
            <a:r>
              <a:rPr lang="zh-CN" altLang="en-US" sz="2400" dirty="0">
                <a:latin typeface="+mj-ea"/>
                <a:sym typeface="Times New Roman" panose="02020603050405020304" pitchFamily="18" charset="0"/>
              </a:rPr>
              <a:t>‘</a:t>
            </a:r>
            <a:r>
              <a:rPr lang="en-US" altLang="zh-CN" sz="2400" dirty="0">
                <a:latin typeface="幼圆" pitchFamily="49" charset="-122"/>
                <a:ea typeface="幼圆" pitchFamily="49" charset="-122"/>
                <a:sym typeface="Times New Roman" panose="02020603050405020304" pitchFamily="18" charset="0"/>
              </a:rPr>
              <a:t>CS</a:t>
            </a:r>
            <a:r>
              <a:rPr lang="zh-CN" altLang="en-US" sz="2400" dirty="0">
                <a:latin typeface="+mj-ea"/>
                <a:sym typeface="Times New Roman" panose="02020603050405020304" pitchFamily="18" charset="0"/>
              </a:rPr>
              <a:t>’</a:t>
            </a:r>
            <a:endParaRPr lang="en-US" altLang="zh-CN" sz="2400" dirty="0">
              <a:latin typeface="幼圆" pitchFamily="49" charset="-122"/>
              <a:ea typeface="幼圆" pitchFamily="49" charset="-122"/>
              <a:sym typeface="Times New Roman" panose="02020603050405020304" pitchFamily="18" charset="0"/>
            </a:endParaRPr>
          </a:p>
          <a:p>
            <a:pPr marL="609600" indent="-609600">
              <a:buFont typeface="宋体" panose="02010600030101010101" pitchFamily="2" charset="-122"/>
              <a:buNone/>
            </a:pPr>
            <a:r>
              <a:rPr lang="en-US" altLang="zh-CN" sz="2400" dirty="0">
                <a:latin typeface="幼圆" pitchFamily="49" charset="-122"/>
                <a:ea typeface="幼圆" pitchFamily="49" charset="-122"/>
                <a:sym typeface="Times New Roman" panose="02020603050405020304" pitchFamily="18" charset="0"/>
              </a:rPr>
              <a:t>				     </a:t>
            </a:r>
            <a:r>
              <a:rPr lang="en-US" altLang="zh-CN" sz="2400" dirty="0" smtClean="0">
                <a:latin typeface="幼圆" pitchFamily="49" charset="-122"/>
                <a:ea typeface="幼圆" pitchFamily="49" charset="-122"/>
                <a:sym typeface="Times New Roman" panose="02020603050405020304" pitchFamily="18" charset="0"/>
              </a:rPr>
              <a:t>)</a:t>
            </a:r>
            <a:endParaRPr lang="en-US" altLang="zh-CN" sz="2400" dirty="0">
              <a:latin typeface="幼圆" pitchFamily="49" charset="-122"/>
              <a:ea typeface="幼圆" pitchFamily="49" charset="-122"/>
              <a:sym typeface="Times New Roman" panose="02020603050405020304" pitchFamily="18" charset="0"/>
            </a:endParaRPr>
          </a:p>
          <a:p>
            <a:pPr marL="609600" indent="-609600"/>
            <a:r>
              <a:rPr lang="en-US" altLang="zh-CN" sz="2400" dirty="0">
                <a:latin typeface="幼圆" pitchFamily="49" charset="-122"/>
                <a:ea typeface="幼圆" pitchFamily="49" charset="-122"/>
                <a:sym typeface="Times New Roman" panose="02020603050405020304" pitchFamily="18" charset="0"/>
              </a:rPr>
              <a:t>	</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sym typeface="Times New Roman" panose="02020603050405020304" pitchFamily="18" charset="0"/>
              </a:rPr>
              <a:t>AND</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Sdept</a:t>
            </a:r>
            <a:r>
              <a:rPr lang="en-US" altLang="zh-CN" sz="2400" dirty="0" smtClean="0">
                <a:latin typeface="幼圆" pitchFamily="49" charset="-122"/>
                <a:ea typeface="幼圆" pitchFamily="49" charset="-122"/>
                <a:sym typeface="Times New Roman" panose="02020603050405020304" pitchFamily="18" charset="0"/>
              </a:rPr>
              <a:t> </a:t>
            </a:r>
            <a:r>
              <a:rPr lang="zh-CN" altLang="en-US" sz="2400" dirty="0">
                <a:latin typeface="+mj-ea"/>
                <a:sym typeface="Times New Roman" panose="02020603050405020304" pitchFamily="18" charset="0"/>
              </a:rPr>
              <a:t>!=‘</a:t>
            </a:r>
            <a:r>
              <a:rPr lang="en-US" altLang="zh-CN" sz="2400" dirty="0">
                <a:latin typeface="幼圆" pitchFamily="49" charset="-122"/>
                <a:ea typeface="幼圆" pitchFamily="49" charset="-122"/>
                <a:sym typeface="Times New Roman" panose="02020603050405020304" pitchFamily="18" charset="0"/>
              </a:rPr>
              <a:t>CS</a:t>
            </a:r>
            <a:r>
              <a:rPr lang="zh-CN" altLang="en-US" sz="2400" dirty="0">
                <a:latin typeface="+mj-ea"/>
                <a:sym typeface="Times New Roman" panose="02020603050405020304" pitchFamily="18" charset="0"/>
              </a:rPr>
              <a:t>’</a:t>
            </a:r>
            <a:r>
              <a:rPr lang="en-US" altLang="zh-CN" sz="2400" dirty="0">
                <a:latin typeface="幼圆" pitchFamily="49" charset="-122"/>
                <a:ea typeface="幼圆" pitchFamily="49" charset="-122"/>
                <a:sym typeface="Times New Roman" panose="02020603050405020304" pitchFamily="18" charset="0"/>
              </a:rPr>
              <a:t>;          </a:t>
            </a:r>
          </a:p>
          <a:p>
            <a:pPr marL="609600" indent="-609600">
              <a:buFont typeface="宋体" panose="02010600030101010101" pitchFamily="2" charset="-122"/>
              <a:buNone/>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                </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父查询块中的条件 *</a:t>
            </a:r>
            <a:r>
              <a:rPr lang="en-US" altLang="zh-CN" sz="2400" dirty="0">
                <a:latin typeface="幼圆" pitchFamily="49" charset="-122"/>
                <a:ea typeface="幼圆" pitchFamily="49" charset="-122"/>
              </a:rPr>
              <a:t>/</a:t>
            </a:r>
            <a:endParaRPr lang="zh-CN" altLang="en-US" sz="24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fade">
                                      <p:cBhvr>
                                        <p:cTn id="7" dur="500"/>
                                        <p:tgtEl>
                                          <p:spTgt spid="1280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8003">
                                            <p:txEl>
                                              <p:pRg st="1" end="1"/>
                                            </p:txEl>
                                          </p:spTgt>
                                        </p:tgtEl>
                                        <p:attrNameLst>
                                          <p:attrName>style.visibility</p:attrName>
                                        </p:attrNameLst>
                                      </p:cBhvr>
                                      <p:to>
                                        <p:strVal val="visible"/>
                                      </p:to>
                                    </p:set>
                                    <p:animEffect transition="in" filter="fade">
                                      <p:cBhvr>
                                        <p:cTn id="10" dur="500"/>
                                        <p:tgtEl>
                                          <p:spTgt spid="1280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uiExpand="1" build="p"/>
      <p:bldP spid="2" grpId="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7" name="Rectangle 3"/>
          <p:cNvSpPr>
            <a:spLocks noGrp="1" noChangeArrowheads="1"/>
          </p:cNvSpPr>
          <p:nvPr>
            <p:ph sz="half" idx="4294967295"/>
          </p:nvPr>
        </p:nvSpPr>
        <p:spPr>
          <a:xfrm>
            <a:off x="1259770" y="987640"/>
            <a:ext cx="1007078" cy="504249"/>
          </a:xfrm>
        </p:spPr>
        <p:txBody>
          <a:bodyPr>
            <a:noAutofit/>
          </a:bodyPr>
          <a:lstStyle/>
          <a:p>
            <a:pPr marL="609600" indent="-609600">
              <a:lnSpc>
                <a:spcPct val="90000"/>
              </a:lnSpc>
              <a:buFont typeface="宋体" panose="02010600030101010101" pitchFamily="2" charset="-122"/>
              <a:buNone/>
            </a:pPr>
            <a:r>
              <a:rPr lang="zh-CN" altLang="en-US" sz="2400" dirty="0" smtClean="0">
                <a:latin typeface="幼圆" pitchFamily="49" charset="-122"/>
                <a:ea typeface="幼圆" pitchFamily="49" charset="-122"/>
              </a:rPr>
              <a:t>结果：</a:t>
            </a:r>
            <a:endParaRPr lang="zh-CN" altLang="en-US" sz="2400" dirty="0" smtClean="0"/>
          </a:p>
          <a:p>
            <a:pPr marL="609600" indent="-609600">
              <a:lnSpc>
                <a:spcPct val="90000"/>
              </a:lnSpc>
              <a:buFont typeface="宋体" panose="02010600030101010101" pitchFamily="2" charset="-122"/>
              <a:buNone/>
            </a:pPr>
            <a:endParaRPr lang="zh-CN" altLang="en-US" sz="2000" dirty="0" smtClean="0"/>
          </a:p>
          <a:p>
            <a:pPr marL="609600" indent="-609600">
              <a:lnSpc>
                <a:spcPct val="90000"/>
              </a:lnSpc>
              <a:buFont typeface="宋体" panose="02010600030101010101" pitchFamily="2" charset="-122"/>
              <a:buNone/>
            </a:pPr>
            <a:endParaRPr lang="zh-CN" altLang="en-US" sz="2000" dirty="0" smtClean="0"/>
          </a:p>
        </p:txBody>
      </p:sp>
      <p:graphicFrame>
        <p:nvGraphicFramePr>
          <p:cNvPr id="129028" name="Group 4"/>
          <p:cNvGraphicFramePr>
            <a:graphicFrameLocks noGrp="1"/>
          </p:cNvGraphicFramePr>
          <p:nvPr/>
        </p:nvGraphicFramePr>
        <p:xfrm>
          <a:off x="1796151" y="1506991"/>
          <a:ext cx="4287953" cy="1208768"/>
        </p:xfrm>
        <a:graphic>
          <a:graphicData uri="http://schemas.openxmlformats.org/drawingml/2006/table">
            <a:tbl>
              <a:tblPr/>
              <a:tblGrid>
                <a:gridCol w="2144813"/>
                <a:gridCol w="2143140"/>
              </a:tblGrid>
              <a:tr h="402401">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Sname</a:t>
                      </a:r>
                      <a:endParaRPr kumimoji="0" 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49" marB="34349"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Sage</a:t>
                      </a:r>
                      <a:endParaRPr kumimoji="0" 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49" marB="34349" horzOverflow="overflow">
                    <a:lnL cap="flat">
                      <a:noFill/>
                    </a:lnL>
                    <a:lnR cap="flat">
                      <a:noFill/>
                    </a:lnR>
                    <a:lnT cap="flat">
                      <a:noFill/>
                    </a:lnT>
                    <a:lnB cap="flat">
                      <a:noFill/>
                    </a:lnB>
                    <a:lnTlToBr>
                      <a:noFill/>
                    </a:lnTlToBr>
                    <a:lnBlToTr>
                      <a:noFill/>
                    </a:lnBlToTr>
                    <a:noFill/>
                  </a:tcPr>
                </a:tc>
              </a:tr>
              <a:tr h="403966">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王敏</a:t>
                      </a:r>
                      <a:endParaRPr kumimoji="0" 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49" marB="34349"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18</a:t>
                      </a:r>
                      <a:endParaRPr kumimoji="0" 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49" marB="34349" horzOverflow="overflow">
                    <a:lnL cap="flat">
                      <a:noFill/>
                    </a:lnL>
                    <a:lnR cap="flat">
                      <a:noFill/>
                    </a:lnR>
                    <a:lnT cap="flat">
                      <a:noFill/>
                    </a:lnT>
                    <a:lnB cap="flat">
                      <a:noFill/>
                    </a:lnB>
                    <a:lnTlToBr>
                      <a:noFill/>
                    </a:lnTlToBr>
                    <a:lnBlToTr>
                      <a:noFill/>
                    </a:lnBlToTr>
                    <a:noFill/>
                  </a:tcPr>
                </a:tc>
              </a:tr>
              <a:tr h="402401">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张立</a:t>
                      </a:r>
                      <a:endParaRPr kumimoji="0" 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349" marB="34349"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19</a:t>
                      </a:r>
                      <a:endParaRPr kumimoji="0" 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349" marB="34349" horzOverflow="overflow">
                    <a:lnL cap="flat">
                      <a:noFill/>
                    </a:lnL>
                    <a:lnR cap="flat">
                      <a:noFill/>
                    </a:lnR>
                    <a:lnT cap="flat">
                      <a:noFill/>
                    </a:lnT>
                    <a:lnB cap="flat">
                      <a:noFill/>
                    </a:lnB>
                    <a:lnTlToBr>
                      <a:noFill/>
                    </a:lnTlToBr>
                    <a:lnBlToTr>
                      <a:noFill/>
                    </a:lnBlToTr>
                    <a:noFill/>
                  </a:tcPr>
                </a:tc>
              </a:tr>
            </a:tbl>
          </a:graphicData>
        </a:graphic>
      </p:graphicFrame>
      <p:sp>
        <p:nvSpPr>
          <p:cNvPr id="136203" name="Line 21"/>
          <p:cNvSpPr>
            <a:spLocks noChangeShapeType="1"/>
          </p:cNvSpPr>
          <p:nvPr/>
        </p:nvSpPr>
        <p:spPr bwMode="auto">
          <a:xfrm>
            <a:off x="2339845" y="1851700"/>
            <a:ext cx="3097213" cy="0"/>
          </a:xfrm>
          <a:prstGeom prst="line">
            <a:avLst/>
          </a:prstGeom>
          <a:noFill/>
          <a:ln w="222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3"/>
          <p:cNvSpPr txBox="1">
            <a:spLocks noChangeArrowheads="1"/>
          </p:cNvSpPr>
          <p:nvPr/>
        </p:nvSpPr>
        <p:spPr>
          <a:xfrm>
            <a:off x="539721" y="2643755"/>
            <a:ext cx="8712604" cy="2376165"/>
          </a:xfrm>
          <a:prstGeom prst="rect">
            <a:avLst/>
          </a:prstGeom>
        </p:spPr>
        <p:txBody>
          <a:bodyPr vert="horz" lIns="91440" tIns="45720" rIns="91440" bIns="45720" rtlCol="0">
            <a:noAutofit/>
          </a:bodyPr>
          <a:lst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609600" indent="-609600">
              <a:lnSpc>
                <a:spcPct val="150000"/>
              </a:lnSpc>
              <a:buFont typeface="宋体" panose="02010600030101010101" pitchFamily="2" charset="-122"/>
              <a:buNone/>
            </a:pPr>
            <a:r>
              <a:rPr lang="zh-CN" altLang="en-US" sz="2800" dirty="0" smtClean="0">
                <a:latin typeface="幼圆" pitchFamily="49" charset="-122"/>
                <a:ea typeface="幼圆" pitchFamily="49" charset="-122"/>
              </a:rPr>
              <a:t> 执行过程：</a:t>
            </a:r>
          </a:p>
          <a:p>
            <a:pPr marL="609600" indent="-609600">
              <a:lnSpc>
                <a:spcPct val="150000"/>
              </a:lnSpc>
              <a:spcBef>
                <a:spcPts val="0"/>
              </a:spcBef>
              <a:buFont typeface="宋体" panose="02010600030101010101" pitchFamily="2" charset="-122"/>
              <a:buNone/>
            </a:pPr>
            <a:r>
              <a:rPr lang="zh-CN" alt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1.RDBMS</a:t>
            </a:r>
            <a:r>
              <a:rPr lang="zh-CN" altLang="en-US" sz="2400" dirty="0" smtClean="0">
                <a:latin typeface="幼圆" pitchFamily="49" charset="-122"/>
                <a:ea typeface="幼圆" pitchFamily="49" charset="-122"/>
              </a:rPr>
              <a:t>执行此查询时，首先处理子查询，找出</a:t>
            </a:r>
            <a:r>
              <a:rPr lang="en-US" altLang="zh-CN" sz="2400" dirty="0" smtClean="0">
                <a:latin typeface="幼圆" pitchFamily="49" charset="-122"/>
                <a:ea typeface="幼圆" pitchFamily="49" charset="-122"/>
              </a:rPr>
              <a:t>CS</a:t>
            </a:r>
            <a:r>
              <a:rPr lang="zh-CN" altLang="en-US" sz="2400" dirty="0" smtClean="0">
                <a:latin typeface="幼圆" pitchFamily="49" charset="-122"/>
                <a:ea typeface="幼圆" pitchFamily="49" charset="-122"/>
              </a:rPr>
              <a:t>系中所有学生的年龄，构成一个集合</a:t>
            </a:r>
            <a:r>
              <a:rPr lang="en-US" altLang="zh-CN" sz="2400" dirty="0" smtClean="0">
                <a:latin typeface="幼圆" pitchFamily="49" charset="-122"/>
                <a:ea typeface="幼圆" pitchFamily="49" charset="-122"/>
              </a:rPr>
              <a:t>(20</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19)</a:t>
            </a:r>
          </a:p>
          <a:p>
            <a:pPr marL="609600" indent="-609600">
              <a:lnSpc>
                <a:spcPct val="150000"/>
              </a:lnSpc>
              <a:buFont typeface="宋体" panose="02010600030101010101" pitchFamily="2" charset="-122"/>
              <a:buNone/>
            </a:pPr>
            <a:r>
              <a:rPr 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2. </a:t>
            </a:r>
            <a:r>
              <a:rPr lang="zh-CN" altLang="en-US" sz="2400" dirty="0" smtClean="0">
                <a:latin typeface="幼圆" pitchFamily="49" charset="-122"/>
                <a:ea typeface="幼圆" pitchFamily="49" charset="-122"/>
              </a:rPr>
              <a:t>处理父查询，找所有不是</a:t>
            </a:r>
            <a:r>
              <a:rPr lang="en-US" altLang="zh-CN" sz="2400" dirty="0" smtClean="0">
                <a:latin typeface="幼圆" pitchFamily="49" charset="-122"/>
                <a:ea typeface="幼圆" pitchFamily="49" charset="-122"/>
              </a:rPr>
              <a:t>CS</a:t>
            </a:r>
            <a:r>
              <a:rPr lang="zh-CN" altLang="en-US" sz="2400" dirty="0" smtClean="0">
                <a:latin typeface="幼圆" pitchFamily="49" charset="-122"/>
                <a:ea typeface="幼圆" pitchFamily="49" charset="-122"/>
              </a:rPr>
              <a:t>系且年龄小于 </a:t>
            </a:r>
            <a:r>
              <a:rPr lang="en-US" altLang="zh-CN" sz="2400" dirty="0" smtClean="0">
                <a:latin typeface="幼圆" pitchFamily="49" charset="-122"/>
                <a:ea typeface="幼圆" pitchFamily="49" charset="-122"/>
              </a:rPr>
              <a:t>20 </a:t>
            </a:r>
            <a:r>
              <a:rPr lang="zh-CN" altLang="en-US" sz="2400" dirty="0" smtClean="0">
                <a:latin typeface="幼圆" pitchFamily="49" charset="-122"/>
                <a:ea typeface="幼圆" pitchFamily="49" charset="-122"/>
              </a:rPr>
              <a:t>或</a:t>
            </a:r>
            <a:r>
              <a:rPr lang="zh-CN" altLang="en-US" sz="2400" dirty="0" smtClean="0">
                <a:solidFill>
                  <a:srgbClr val="D75B5B"/>
                </a:solidFill>
                <a:latin typeface="幼圆" pitchFamily="49" charset="-122"/>
                <a:ea typeface="幼圆" pitchFamily="49" charset="-122"/>
              </a:rPr>
              <a:t> </a:t>
            </a:r>
            <a:r>
              <a:rPr lang="en-US" altLang="zh-CN" sz="2400" dirty="0" smtClean="0">
                <a:latin typeface="幼圆" pitchFamily="49" charset="-122"/>
                <a:ea typeface="幼圆" pitchFamily="49" charset="-122"/>
              </a:rPr>
              <a:t>19</a:t>
            </a:r>
            <a:r>
              <a:rPr lang="zh-CN" altLang="en-US" sz="2400" dirty="0" smtClean="0">
                <a:latin typeface="幼圆" pitchFamily="49" charset="-122"/>
                <a:ea typeface="幼圆" pitchFamily="49" charset="-122"/>
              </a:rPr>
              <a:t>的学生</a:t>
            </a:r>
            <a:endParaRPr lang="zh-CN" altLang="en-US" dirty="0" smtClean="0">
              <a:latin typeface="幼圆" pitchFamily="49" charset="-122"/>
              <a:ea typeface="幼圆" pitchFamily="49" charset="-122"/>
            </a:endParaRPr>
          </a:p>
        </p:txBody>
      </p:sp>
      <p:sp>
        <p:nvSpPr>
          <p:cNvPr id="8" name="Rectangle 2"/>
          <p:cNvSpPr txBox="1">
            <a:spLocks noChangeArrowheads="1"/>
          </p:cNvSpPr>
          <p:nvPr/>
        </p:nvSpPr>
        <p:spPr>
          <a:xfrm>
            <a:off x="1187766"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200" b="0" dirty="0" smtClean="0">
                <a:latin typeface="+mn-ea"/>
                <a:ea typeface="+mn-ea"/>
                <a:sym typeface="Times New Roman" panose="02020603050405020304" pitchFamily="18" charset="0"/>
              </a:rPr>
              <a:t>带有</a:t>
            </a:r>
            <a:r>
              <a:rPr lang="en-US" sz="3200" b="0" dirty="0" smtClean="0">
                <a:latin typeface="+mn-ea"/>
                <a:ea typeface="+mn-ea"/>
                <a:sym typeface="Times New Roman" panose="02020603050405020304" pitchFamily="18" charset="0"/>
              </a:rPr>
              <a:t>ANY</a:t>
            </a:r>
            <a:r>
              <a:rPr lang="zh-CN" altLang="en-US" sz="3200" b="0" dirty="0" smtClean="0">
                <a:latin typeface="+mn-ea"/>
                <a:ea typeface="+mn-ea"/>
                <a:sym typeface="Times New Roman" panose="02020603050405020304" pitchFamily="18" charset="0"/>
              </a:rPr>
              <a:t>(</a:t>
            </a:r>
            <a:r>
              <a:rPr lang="en-US" sz="3200" b="0" dirty="0" smtClean="0">
                <a:latin typeface="+mn-ea"/>
                <a:ea typeface="+mn-ea"/>
                <a:sym typeface="Times New Roman" panose="02020603050405020304" pitchFamily="18" charset="0"/>
              </a:rPr>
              <a:t>SOME</a:t>
            </a:r>
            <a:r>
              <a:rPr lang="zh-CN" altLang="en-US" sz="3200" b="0" dirty="0" smtClean="0">
                <a:latin typeface="+mn-ea"/>
                <a:ea typeface="+mn-ea"/>
                <a:sym typeface="Times New Roman" panose="02020603050405020304" pitchFamily="18" charset="0"/>
              </a:rPr>
              <a:t>)或</a:t>
            </a:r>
            <a:r>
              <a:rPr lang="en-US" sz="3200" b="0" dirty="0" smtClean="0">
                <a:latin typeface="+mn-ea"/>
                <a:ea typeface="+mn-ea"/>
                <a:sym typeface="Times New Roman" panose="02020603050405020304" pitchFamily="18" charset="0"/>
              </a:rPr>
              <a:t>ALL</a:t>
            </a:r>
            <a:r>
              <a:rPr lang="zh-CN" altLang="en-US" sz="3200" b="0" dirty="0" smtClean="0">
                <a:latin typeface="+mn-ea"/>
                <a:ea typeface="+mn-ea"/>
                <a:sym typeface="Times New Roman" panose="02020603050405020304" pitchFamily="18" charset="0"/>
              </a:rPr>
              <a:t>谓词的子查询 </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1" name="Rectangle 3"/>
          <p:cNvSpPr>
            <a:spLocks noGrp="1" noChangeArrowheads="1"/>
          </p:cNvSpPr>
          <p:nvPr>
            <p:ph type="body" idx="4294967295"/>
          </p:nvPr>
        </p:nvSpPr>
        <p:spPr>
          <a:xfrm>
            <a:off x="1187767" y="842963"/>
            <a:ext cx="7848543" cy="576708"/>
          </a:xfrm>
        </p:spPr>
        <p:txBody>
          <a:bodyPr>
            <a:normAutofit fontScale="92500" lnSpcReduction="20000"/>
          </a:bodyPr>
          <a:lstStyle/>
          <a:p>
            <a:pPr marL="609600" indent="-609600">
              <a:lnSpc>
                <a:spcPct val="150000"/>
              </a:lnSpc>
              <a:buFont typeface="宋体" panose="02010600030101010101" pitchFamily="2" charset="-122"/>
              <a:buNone/>
            </a:pPr>
            <a:r>
              <a:rPr lang="zh-CN" altLang="en-US" sz="2600" dirty="0" smtClean="0">
                <a:latin typeface="+mj-ea"/>
                <a:ea typeface="+mj-ea"/>
              </a:rPr>
              <a:t>用聚集函数实现该例：</a:t>
            </a:r>
          </a:p>
        </p:txBody>
      </p:sp>
      <p:sp>
        <p:nvSpPr>
          <p:cNvPr id="4" name="Rectangle 2"/>
          <p:cNvSpPr txBox="1">
            <a:spLocks noChangeArrowheads="1"/>
          </p:cNvSpPr>
          <p:nvPr/>
        </p:nvSpPr>
        <p:spPr>
          <a:xfrm>
            <a:off x="1187766"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200" b="0" dirty="0" smtClean="0">
                <a:latin typeface="+mn-ea"/>
                <a:ea typeface="+mn-ea"/>
                <a:sym typeface="Times New Roman" panose="02020603050405020304" pitchFamily="18" charset="0"/>
              </a:rPr>
              <a:t>带有</a:t>
            </a:r>
            <a:r>
              <a:rPr lang="en-US" sz="3200" b="0" dirty="0" smtClean="0">
                <a:latin typeface="+mn-ea"/>
                <a:ea typeface="+mn-ea"/>
                <a:sym typeface="Times New Roman" panose="02020603050405020304" pitchFamily="18" charset="0"/>
              </a:rPr>
              <a:t>ANY</a:t>
            </a:r>
            <a:r>
              <a:rPr lang="zh-CN" altLang="en-US" sz="3200" b="0" dirty="0" smtClean="0">
                <a:latin typeface="+mn-ea"/>
                <a:ea typeface="+mn-ea"/>
                <a:sym typeface="Times New Roman" panose="02020603050405020304" pitchFamily="18" charset="0"/>
              </a:rPr>
              <a:t>(</a:t>
            </a:r>
            <a:r>
              <a:rPr lang="en-US" sz="3200" b="0" dirty="0" smtClean="0">
                <a:latin typeface="+mn-ea"/>
                <a:ea typeface="+mn-ea"/>
                <a:sym typeface="Times New Roman" panose="02020603050405020304" pitchFamily="18" charset="0"/>
              </a:rPr>
              <a:t>SOME</a:t>
            </a:r>
            <a:r>
              <a:rPr lang="zh-CN" altLang="en-US" sz="3200" b="0" dirty="0" smtClean="0">
                <a:latin typeface="+mn-ea"/>
                <a:ea typeface="+mn-ea"/>
                <a:sym typeface="Times New Roman" panose="02020603050405020304" pitchFamily="18" charset="0"/>
              </a:rPr>
              <a:t>)或</a:t>
            </a:r>
            <a:r>
              <a:rPr lang="en-US" sz="3200" b="0" dirty="0" smtClean="0">
                <a:latin typeface="+mn-ea"/>
                <a:ea typeface="+mn-ea"/>
                <a:sym typeface="Times New Roman" panose="02020603050405020304" pitchFamily="18" charset="0"/>
              </a:rPr>
              <a:t>ALL</a:t>
            </a:r>
            <a:r>
              <a:rPr lang="zh-CN" altLang="en-US" sz="3200" b="0" dirty="0" smtClean="0">
                <a:latin typeface="+mn-ea"/>
                <a:ea typeface="+mn-ea"/>
                <a:sym typeface="Times New Roman" panose="02020603050405020304" pitchFamily="18" charset="0"/>
              </a:rPr>
              <a:t>谓词的子查询 </a:t>
            </a:r>
            <a:endParaRPr lang="zh-CN" altLang="en-US" sz="3200" b="0" dirty="0">
              <a:latin typeface="+mn-ea"/>
              <a:ea typeface="+mn-ea"/>
            </a:endParaRPr>
          </a:p>
        </p:txBody>
      </p:sp>
      <p:sp>
        <p:nvSpPr>
          <p:cNvPr id="2" name="矩形 1"/>
          <p:cNvSpPr/>
          <p:nvPr/>
        </p:nvSpPr>
        <p:spPr>
          <a:xfrm>
            <a:off x="1218657" y="1491675"/>
            <a:ext cx="7704535" cy="3410164"/>
          </a:xfrm>
          <a:prstGeom prst="rect">
            <a:avLst/>
          </a:prstGeom>
        </p:spPr>
        <p:txBody>
          <a:bodyPr wrap="square">
            <a:spAutoFit/>
          </a:bodyPr>
          <a:lstStyle/>
          <a:p>
            <a:pPr marL="609600" indent="-609600">
              <a:lnSpc>
                <a:spcPct val="110000"/>
              </a:lnSpc>
              <a:buFont typeface="宋体" panose="02010600030101010101" pitchFamily="2" charset="-122"/>
              <a:buNone/>
            </a:pPr>
            <a:r>
              <a:rPr lang="en-US" altLang="zh-CN" sz="2800" dirty="0">
                <a:latin typeface="幼圆" pitchFamily="49" charset="-122"/>
                <a:ea typeface="幼圆" pitchFamily="49" charset="-122"/>
              </a:rPr>
              <a:t>	</a:t>
            </a:r>
            <a:r>
              <a:rPr lang="en-US" altLang="zh-CN" sz="2800" dirty="0">
                <a:latin typeface="+mj-ea"/>
              </a:rPr>
              <a:t>SELECT</a:t>
            </a:r>
            <a:r>
              <a:rPr lang="en-US" altLang="zh-CN" sz="2800" dirty="0">
                <a:latin typeface="幼圆" pitchFamily="49" charset="-122"/>
                <a:ea typeface="幼圆" pitchFamily="49" charset="-122"/>
              </a:rPr>
              <a:t> </a:t>
            </a:r>
            <a:r>
              <a:rPr lang="en-US" altLang="zh-CN" sz="2800" dirty="0" err="1">
                <a:latin typeface="幼圆" pitchFamily="49" charset="-122"/>
                <a:ea typeface="幼圆" pitchFamily="49" charset="-122"/>
              </a:rPr>
              <a:t>Sname</a:t>
            </a:r>
            <a:r>
              <a:rPr lang="zh-CN" altLang="en-US" sz="2800" dirty="0">
                <a:latin typeface="幼圆" pitchFamily="49" charset="-122"/>
                <a:ea typeface="幼圆" pitchFamily="49" charset="-122"/>
              </a:rPr>
              <a:t>，</a:t>
            </a:r>
            <a:r>
              <a:rPr lang="en-US" altLang="zh-CN" sz="2800" dirty="0">
                <a:latin typeface="幼圆" pitchFamily="49" charset="-122"/>
                <a:ea typeface="幼圆" pitchFamily="49" charset="-122"/>
              </a:rPr>
              <a:t>Sage</a:t>
            </a:r>
          </a:p>
          <a:p>
            <a:pPr marL="609600" indent="-609600">
              <a:lnSpc>
                <a:spcPct val="110000"/>
              </a:lnSpc>
              <a:buFont typeface="宋体" panose="02010600030101010101" pitchFamily="2" charset="-122"/>
              <a:buNone/>
            </a:pPr>
            <a:r>
              <a:rPr lang="en-US" altLang="zh-CN" sz="2800" dirty="0">
                <a:latin typeface="幼圆" pitchFamily="49" charset="-122"/>
                <a:ea typeface="幼圆" pitchFamily="49" charset="-122"/>
              </a:rPr>
              <a:t>	</a:t>
            </a:r>
            <a:r>
              <a:rPr lang="en-US" altLang="zh-CN" sz="2800" dirty="0">
                <a:latin typeface="+mj-ea"/>
              </a:rPr>
              <a:t>FROM </a:t>
            </a:r>
            <a:r>
              <a:rPr lang="en-US" altLang="zh-CN" sz="2800" dirty="0">
                <a:latin typeface="幼圆" pitchFamily="49" charset="-122"/>
                <a:ea typeface="幼圆" pitchFamily="49" charset="-122"/>
              </a:rPr>
              <a:t>Student</a:t>
            </a:r>
          </a:p>
          <a:p>
            <a:pPr marL="609600" indent="-609600">
              <a:lnSpc>
                <a:spcPct val="110000"/>
              </a:lnSpc>
              <a:buFont typeface="宋体" panose="02010600030101010101" pitchFamily="2" charset="-122"/>
              <a:buNone/>
            </a:pPr>
            <a:r>
              <a:rPr lang="en-US" altLang="zh-CN" sz="2800" dirty="0">
                <a:latin typeface="幼圆" pitchFamily="49" charset="-122"/>
                <a:ea typeface="幼圆" pitchFamily="49" charset="-122"/>
              </a:rPr>
              <a:t>	</a:t>
            </a:r>
            <a:r>
              <a:rPr lang="en-US" altLang="zh-CN" sz="2800" dirty="0">
                <a:latin typeface="+mj-ea"/>
              </a:rPr>
              <a:t>WHERE</a:t>
            </a:r>
            <a:r>
              <a:rPr lang="en-US" altLang="zh-CN" sz="2800" dirty="0">
                <a:latin typeface="幼圆" pitchFamily="49" charset="-122"/>
                <a:ea typeface="幼圆" pitchFamily="49" charset="-122"/>
              </a:rPr>
              <a:t> Sage &lt; </a:t>
            </a:r>
          </a:p>
          <a:p>
            <a:pPr marL="609600" indent="-609600">
              <a:lnSpc>
                <a:spcPct val="110000"/>
              </a:lnSpc>
              <a:buFont typeface="宋体" panose="02010600030101010101" pitchFamily="2" charset="-122"/>
              <a:buNone/>
            </a:pPr>
            <a:r>
              <a:rPr lang="en-US" altLang="zh-CN" sz="2800" dirty="0">
                <a:latin typeface="幼圆" pitchFamily="49" charset="-122"/>
                <a:ea typeface="幼圆" pitchFamily="49" charset="-122"/>
              </a:rPr>
              <a:t> 			  ( </a:t>
            </a:r>
            <a:r>
              <a:rPr lang="en-US" altLang="zh-CN" sz="2800" dirty="0">
                <a:latin typeface="+mj-ea"/>
              </a:rPr>
              <a:t>SELECT</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 </a:t>
            </a:r>
            <a:r>
              <a:rPr lang="en-US" altLang="zh-CN" sz="2800" dirty="0">
                <a:solidFill>
                  <a:srgbClr val="FF3399"/>
                </a:solidFill>
                <a:latin typeface="+mj-ea"/>
              </a:rPr>
              <a:t>MAX</a:t>
            </a:r>
            <a:r>
              <a:rPr lang="en-US" altLang="zh-CN" sz="2800" dirty="0">
                <a:solidFill>
                  <a:srgbClr val="FF3399"/>
                </a:solidFill>
                <a:latin typeface="幼圆" pitchFamily="49" charset="-122"/>
                <a:ea typeface="幼圆" pitchFamily="49" charset="-122"/>
              </a:rPr>
              <a:t>(Sage)</a:t>
            </a:r>
            <a:endParaRPr lang="en-US" altLang="zh-CN" sz="2800" dirty="0">
              <a:latin typeface="幼圆" pitchFamily="49" charset="-122"/>
              <a:ea typeface="幼圆" pitchFamily="49" charset="-122"/>
            </a:endParaRPr>
          </a:p>
          <a:p>
            <a:pPr marL="609600" indent="-609600">
              <a:lnSpc>
                <a:spcPct val="110000"/>
              </a:lnSpc>
              <a:buFont typeface="宋体" panose="02010600030101010101" pitchFamily="2" charset="-122"/>
              <a:buNone/>
            </a:pPr>
            <a:r>
              <a:rPr lang="en-US" altLang="zh-CN" sz="2800" dirty="0">
                <a:latin typeface="幼圆" pitchFamily="49" charset="-122"/>
                <a:ea typeface="幼圆" pitchFamily="49" charset="-122"/>
              </a:rPr>
              <a:t>			    </a:t>
            </a:r>
            <a:r>
              <a:rPr lang="en-US" altLang="zh-CN" sz="2800" dirty="0">
                <a:latin typeface="+mj-ea"/>
              </a:rPr>
              <a:t>FROM</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 </a:t>
            </a:r>
            <a:r>
              <a:rPr lang="en-US" altLang="zh-CN" sz="2800" dirty="0">
                <a:latin typeface="幼圆" pitchFamily="49" charset="-122"/>
                <a:ea typeface="幼圆" pitchFamily="49" charset="-122"/>
              </a:rPr>
              <a:t>Student</a:t>
            </a:r>
          </a:p>
          <a:p>
            <a:pPr marL="609600" indent="-609600">
              <a:lnSpc>
                <a:spcPct val="110000"/>
              </a:lnSpc>
              <a:buFont typeface="宋体" panose="02010600030101010101" pitchFamily="2" charset="-122"/>
              <a:buNone/>
            </a:pPr>
            <a:r>
              <a:rPr lang="en-US" altLang="zh-CN" sz="2800" dirty="0">
                <a:latin typeface="幼圆" pitchFamily="49" charset="-122"/>
                <a:ea typeface="幼圆" pitchFamily="49" charset="-122"/>
              </a:rPr>
              <a:t>			    </a:t>
            </a:r>
            <a:r>
              <a:rPr lang="en-US" altLang="zh-CN" sz="2800" dirty="0">
                <a:latin typeface="+mj-ea"/>
              </a:rPr>
              <a:t>WHERE</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 </a:t>
            </a:r>
            <a:r>
              <a:rPr lang="en-US" altLang="zh-CN" sz="2800" dirty="0" err="1">
                <a:latin typeface="幼圆" pitchFamily="49" charset="-122"/>
                <a:ea typeface="幼圆" pitchFamily="49" charset="-122"/>
              </a:rPr>
              <a:t>Sdept</a:t>
            </a:r>
            <a:r>
              <a:rPr lang="en-US" altLang="zh-CN" sz="2800" dirty="0">
                <a:latin typeface="幼圆" pitchFamily="49" charset="-122"/>
                <a:ea typeface="幼圆" pitchFamily="49" charset="-122"/>
              </a:rPr>
              <a:t>= </a:t>
            </a:r>
            <a:r>
              <a:rPr lang="zh-CN" altLang="en-US" sz="2800" dirty="0">
                <a:latin typeface="幼圆" pitchFamily="49" charset="-122"/>
                <a:ea typeface="幼圆" pitchFamily="49" charset="-122"/>
              </a:rPr>
              <a:t>‘</a:t>
            </a:r>
            <a:r>
              <a:rPr lang="en-US" altLang="zh-CN" sz="2800" dirty="0">
                <a:latin typeface="幼圆" pitchFamily="49" charset="-122"/>
                <a:ea typeface="幼圆" pitchFamily="49" charset="-122"/>
              </a:rPr>
              <a:t>CS</a:t>
            </a:r>
            <a:r>
              <a:rPr lang="zh-CN" altLang="en-US" sz="2800" dirty="0">
                <a:latin typeface="幼圆" pitchFamily="49" charset="-122"/>
                <a:ea typeface="幼圆" pitchFamily="49" charset="-122"/>
              </a:rPr>
              <a:t>’</a:t>
            </a:r>
            <a:r>
              <a:rPr lang="en-US" altLang="zh-CN" sz="2800" dirty="0">
                <a:latin typeface="幼圆" pitchFamily="49" charset="-122"/>
                <a:ea typeface="幼圆" pitchFamily="49" charset="-122"/>
              </a:rPr>
              <a:t>)</a:t>
            </a:r>
          </a:p>
          <a:p>
            <a:pPr marL="609600" indent="-609600">
              <a:lnSpc>
                <a:spcPct val="110000"/>
              </a:lnSpc>
              <a:buFont typeface="宋体" panose="02010600030101010101" pitchFamily="2" charset="-122"/>
              <a:buNone/>
            </a:pPr>
            <a:r>
              <a:rPr lang="en-US" altLang="zh-CN" sz="2800" dirty="0">
                <a:latin typeface="幼圆" pitchFamily="49" charset="-122"/>
                <a:ea typeface="幼圆" pitchFamily="49" charset="-122"/>
              </a:rPr>
              <a:t>		     </a:t>
            </a:r>
            <a:r>
              <a:rPr lang="en-US" altLang="zh-CN" sz="2800" dirty="0">
                <a:latin typeface="+mj-ea"/>
              </a:rPr>
              <a:t>AND</a:t>
            </a:r>
            <a:r>
              <a:rPr lang="en-US" altLang="zh-CN" sz="2800" dirty="0">
                <a:latin typeface="幼圆" pitchFamily="49" charset="-122"/>
                <a:ea typeface="幼圆" pitchFamily="49" charset="-122"/>
              </a:rPr>
              <a:t> </a:t>
            </a:r>
            <a:r>
              <a:rPr lang="en-US" altLang="zh-CN" sz="2800" dirty="0" err="1">
                <a:latin typeface="幼圆" pitchFamily="49" charset="-122"/>
                <a:ea typeface="幼圆" pitchFamily="49" charset="-122"/>
              </a:rPr>
              <a:t>Sdept</a:t>
            </a:r>
            <a:r>
              <a:rPr lang="en-US" altLang="zh-CN" sz="2800" dirty="0">
                <a:latin typeface="幼圆" pitchFamily="49" charset="-122"/>
                <a:ea typeface="幼圆" pitchFamily="49" charset="-122"/>
              </a:rPr>
              <a:t> &lt;&gt; </a:t>
            </a:r>
            <a:r>
              <a:rPr lang="zh-CN" altLang="en-US" sz="2800" dirty="0">
                <a:latin typeface="幼圆" pitchFamily="49" charset="-122"/>
                <a:ea typeface="幼圆" pitchFamily="49" charset="-122"/>
              </a:rPr>
              <a:t>‘</a:t>
            </a:r>
            <a:r>
              <a:rPr lang="en-US" altLang="zh-CN" sz="2800" dirty="0">
                <a:latin typeface="幼圆" pitchFamily="49" charset="-122"/>
                <a:ea typeface="幼圆" pitchFamily="49" charset="-122"/>
              </a:rPr>
              <a:t>CS</a:t>
            </a:r>
            <a:r>
              <a:rPr lang="zh-CN" altLang="en-US" sz="2800" dirty="0">
                <a:latin typeface="幼圆" pitchFamily="49" charset="-122"/>
                <a:ea typeface="幼圆" pitchFamily="49" charset="-122"/>
              </a:rPr>
              <a:t>’</a:t>
            </a:r>
            <a:r>
              <a:rPr lang="en-US" altLang="zh-CN" sz="2800" dirty="0">
                <a:latin typeface="幼圆" pitchFamily="49" charset="-122"/>
                <a:ea typeface="幼圆" pitchFamily="49" charset="-122"/>
              </a:rPr>
              <a:t>;</a:t>
            </a:r>
            <a:endParaRPr lang="zh-CN" altLang="en-US" sz="20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filter="blinds(horizontal)">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ldLvl="0" autoUpdateAnimBg="0"/>
      <p:bldP spid="2" grpId="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5" name="Rectangle 3"/>
          <p:cNvSpPr>
            <a:spLocks noGrp="1" noChangeArrowheads="1"/>
          </p:cNvSpPr>
          <p:nvPr>
            <p:ph type="body" idx="4294967295"/>
          </p:nvPr>
        </p:nvSpPr>
        <p:spPr>
          <a:xfrm>
            <a:off x="863600" y="792163"/>
            <a:ext cx="8280400" cy="4351337"/>
          </a:xfrm>
        </p:spPr>
        <p:txBody>
          <a:bodyPr>
            <a:noAutofit/>
          </a:bodyPr>
          <a:lstStyle/>
          <a:p>
            <a:pPr marL="609600" indent="-609600">
              <a:lnSpc>
                <a:spcPct val="150000"/>
              </a:lnSpc>
              <a:buFont typeface="宋体" panose="02010600030101010101" pitchFamily="2" charset="-122"/>
              <a:buNone/>
            </a:pPr>
            <a:r>
              <a:rPr lang="en-US" altLang="zh-CN" sz="2200" dirty="0" smtClean="0">
                <a:latin typeface="幼圆" pitchFamily="49" charset="-122"/>
                <a:ea typeface="幼圆" pitchFamily="49" charset="-122"/>
              </a:rPr>
              <a:t>【</a:t>
            </a:r>
            <a:r>
              <a:rPr lang="zh-CN" altLang="en-US" sz="2200" dirty="0" smtClean="0">
                <a:latin typeface="幼圆" pitchFamily="49" charset="-122"/>
                <a:ea typeface="幼圆" pitchFamily="49" charset="-122"/>
              </a:rPr>
              <a:t>例</a:t>
            </a:r>
            <a:r>
              <a:rPr lang="en-US" altLang="zh-CN" sz="2200" dirty="0" smtClean="0">
                <a:latin typeface="幼圆" pitchFamily="49" charset="-122"/>
                <a:ea typeface="幼圆" pitchFamily="49" charset="-122"/>
              </a:rPr>
              <a:t>】</a:t>
            </a:r>
            <a:r>
              <a:rPr lang="zh-CN" altLang="en-US" sz="2200" dirty="0" smtClean="0">
                <a:latin typeface="幼圆" pitchFamily="49" charset="-122"/>
                <a:ea typeface="幼圆" pitchFamily="49" charset="-122"/>
              </a:rPr>
              <a:t>查询其他系中比计算机科学系所有学生年龄都小的学生姓名及年龄</a:t>
            </a:r>
          </a:p>
          <a:p>
            <a:pPr marL="609600" indent="-609600">
              <a:buFont typeface="宋体" panose="02010600030101010101" pitchFamily="2" charset="-122"/>
              <a:buNone/>
            </a:pPr>
            <a:r>
              <a:rPr lang="zh-CN" altLang="en-US" sz="2400" dirty="0" smtClean="0">
                <a:latin typeface="幼圆" pitchFamily="49" charset="-122"/>
                <a:ea typeface="幼圆" pitchFamily="49" charset="-122"/>
              </a:rPr>
              <a:t>   </a:t>
            </a:r>
            <a:r>
              <a:rPr lang="zh-CN" altLang="en-US" sz="2000" dirty="0" smtClean="0">
                <a:latin typeface="幼圆" pitchFamily="49" charset="-122"/>
                <a:ea typeface="幼圆" pitchFamily="49" charset="-122"/>
              </a:rPr>
              <a:t>方法一：用</a:t>
            </a:r>
            <a:r>
              <a:rPr lang="en-US" altLang="zh-CN" sz="2000" dirty="0" smtClean="0">
                <a:latin typeface="幼圆" pitchFamily="49" charset="-122"/>
                <a:ea typeface="幼圆" pitchFamily="49" charset="-122"/>
              </a:rPr>
              <a:t>ALL</a:t>
            </a:r>
            <a:r>
              <a:rPr lang="zh-CN" altLang="en-US" sz="2000" dirty="0" smtClean="0">
                <a:latin typeface="幼圆" pitchFamily="49" charset="-122"/>
                <a:ea typeface="幼圆" pitchFamily="49" charset="-122"/>
              </a:rPr>
              <a:t>谓词</a:t>
            </a:r>
            <a:endParaRPr lang="en-US" altLang="zh-CN" sz="2000" dirty="0" smtClean="0">
              <a:latin typeface="幼圆" pitchFamily="49" charset="-122"/>
              <a:ea typeface="幼圆" pitchFamily="49" charset="-122"/>
            </a:endParaRPr>
          </a:p>
          <a:p>
            <a:pPr marL="609600" indent="-609600">
              <a:buFont typeface="宋体" panose="02010600030101010101" pitchFamily="2" charset="-122"/>
              <a:buNone/>
            </a:pPr>
            <a:r>
              <a:rPr lang="en-US" altLang="zh-CN" sz="1800" dirty="0" smtClean="0">
                <a:latin typeface="幼圆" pitchFamily="49" charset="-122"/>
                <a:ea typeface="幼圆" pitchFamily="49" charset="-122"/>
              </a:rPr>
              <a:t>		    </a:t>
            </a:r>
            <a:r>
              <a:rPr lang="en-US" altLang="zh-CN" sz="1800" dirty="0" smtClean="0">
                <a:latin typeface="+mj-ea"/>
                <a:ea typeface="+mj-ea"/>
              </a:rPr>
              <a:t>SELECT</a:t>
            </a:r>
            <a:r>
              <a:rPr lang="en-US" altLang="zh-CN" sz="1800" dirty="0" smtClean="0">
                <a:latin typeface="幼圆" pitchFamily="49" charset="-122"/>
                <a:ea typeface="幼圆" pitchFamily="49" charset="-122"/>
              </a:rPr>
              <a:t>  </a:t>
            </a:r>
            <a:r>
              <a:rPr lang="en-US" altLang="zh-CN" sz="1800" dirty="0" err="1" smtClean="0">
                <a:latin typeface="幼圆" pitchFamily="49" charset="-122"/>
                <a:ea typeface="幼圆" pitchFamily="49" charset="-122"/>
              </a:rPr>
              <a:t>Sname</a:t>
            </a:r>
            <a:r>
              <a:rPr lang="zh-CN" altLang="en-US" sz="1800" dirty="0" smtClean="0">
                <a:latin typeface="幼圆" pitchFamily="49" charset="-122"/>
                <a:ea typeface="幼圆" pitchFamily="49" charset="-122"/>
              </a:rPr>
              <a:t>，</a:t>
            </a:r>
            <a:r>
              <a:rPr lang="en-US" altLang="zh-CN" sz="1800" dirty="0" smtClean="0">
                <a:latin typeface="幼圆" pitchFamily="49" charset="-122"/>
                <a:ea typeface="幼圆" pitchFamily="49" charset="-122"/>
              </a:rPr>
              <a:t>Sage</a:t>
            </a:r>
          </a:p>
          <a:p>
            <a:pPr marL="609600" indent="-609600">
              <a:buFont typeface="宋体" panose="02010600030101010101" pitchFamily="2" charset="-122"/>
              <a:buNone/>
            </a:pPr>
            <a:r>
              <a:rPr lang="en-US" altLang="zh-CN" sz="1800" dirty="0" smtClean="0">
                <a:latin typeface="幼圆" pitchFamily="49" charset="-122"/>
                <a:ea typeface="幼圆" pitchFamily="49" charset="-122"/>
              </a:rPr>
              <a:t>		    </a:t>
            </a:r>
            <a:r>
              <a:rPr lang="en-US" altLang="zh-CN" sz="1800" dirty="0" smtClean="0">
                <a:latin typeface="+mj-ea"/>
                <a:ea typeface="+mj-ea"/>
              </a:rPr>
              <a:t>FROM </a:t>
            </a:r>
            <a:r>
              <a:rPr lang="zh-CN" altLang="en-US" sz="1800" dirty="0" smtClean="0">
                <a:latin typeface="幼圆" pitchFamily="49" charset="-122"/>
                <a:ea typeface="幼圆" pitchFamily="49" charset="-122"/>
              </a:rPr>
              <a:t>  </a:t>
            </a:r>
            <a:r>
              <a:rPr lang="en-US" altLang="zh-CN" sz="1800" dirty="0" smtClean="0">
                <a:latin typeface="幼圆" pitchFamily="49" charset="-122"/>
                <a:ea typeface="幼圆" pitchFamily="49" charset="-122"/>
              </a:rPr>
              <a:t>Student</a:t>
            </a:r>
          </a:p>
          <a:p>
            <a:pPr marL="609600" indent="-609600">
              <a:buFont typeface="宋体" panose="02010600030101010101" pitchFamily="2" charset="-122"/>
              <a:buNone/>
            </a:pPr>
            <a:r>
              <a:rPr lang="en-US" altLang="zh-CN" sz="1800" dirty="0" smtClean="0">
                <a:latin typeface="幼圆" pitchFamily="49" charset="-122"/>
                <a:ea typeface="幼圆" pitchFamily="49" charset="-122"/>
              </a:rPr>
              <a:t>		    </a:t>
            </a:r>
            <a:r>
              <a:rPr lang="en-US" altLang="zh-CN" sz="1800" dirty="0" smtClean="0">
                <a:latin typeface="+mj-ea"/>
                <a:ea typeface="+mj-ea"/>
              </a:rPr>
              <a:t>WHERE </a:t>
            </a:r>
            <a:r>
              <a:rPr lang="zh-CN" altLang="en-US" sz="1800" dirty="0" smtClean="0">
                <a:latin typeface="幼圆" pitchFamily="49" charset="-122"/>
                <a:ea typeface="幼圆" pitchFamily="49" charset="-122"/>
              </a:rPr>
              <a:t>  </a:t>
            </a:r>
            <a:r>
              <a:rPr lang="en-US" altLang="zh-CN" sz="1800" dirty="0" smtClean="0">
                <a:latin typeface="幼圆" pitchFamily="49" charset="-122"/>
                <a:ea typeface="幼圆" pitchFamily="49" charset="-122"/>
              </a:rPr>
              <a:t>Sage </a:t>
            </a:r>
            <a:r>
              <a:rPr lang="zh-CN" altLang="en-US" sz="1800" dirty="0" smtClean="0">
                <a:latin typeface="幼圆" pitchFamily="49" charset="-122"/>
                <a:ea typeface="幼圆" pitchFamily="49" charset="-122"/>
              </a:rPr>
              <a:t> </a:t>
            </a:r>
            <a:r>
              <a:rPr lang="en-US" altLang="zh-CN" sz="1800" dirty="0">
                <a:latin typeface="+mj-ea"/>
                <a:ea typeface="+mj-ea"/>
              </a:rPr>
              <a:t>&lt; ALL</a:t>
            </a:r>
          </a:p>
          <a:p>
            <a:pPr marL="609600" indent="-609600">
              <a:buFont typeface="宋体" panose="02010600030101010101" pitchFamily="2" charset="-122"/>
              <a:buNone/>
            </a:pPr>
            <a:r>
              <a:rPr lang="zh-CN" altLang="en-US" sz="1800" dirty="0" smtClean="0">
                <a:latin typeface="幼圆" pitchFamily="49" charset="-122"/>
                <a:ea typeface="幼圆" pitchFamily="49" charset="-122"/>
              </a:rPr>
              <a:t> </a:t>
            </a:r>
            <a:r>
              <a:rPr lang="en-US" altLang="zh-CN" sz="1800" dirty="0" smtClean="0">
                <a:latin typeface="幼圆" pitchFamily="49" charset="-122"/>
                <a:ea typeface="幼圆" pitchFamily="49" charset="-122"/>
              </a:rPr>
              <a:t>			      (</a:t>
            </a:r>
            <a:r>
              <a:rPr lang="zh-CN" altLang="en-US" sz="1800" dirty="0" smtClean="0">
                <a:latin typeface="幼圆" pitchFamily="49" charset="-122"/>
                <a:ea typeface="幼圆" pitchFamily="49" charset="-122"/>
              </a:rPr>
              <a:t>  </a:t>
            </a:r>
            <a:r>
              <a:rPr lang="en-US" altLang="zh-CN" sz="1800" dirty="0" smtClean="0">
                <a:latin typeface="+mj-ea"/>
                <a:ea typeface="+mj-ea"/>
              </a:rPr>
              <a:t>SELECT</a:t>
            </a:r>
            <a:r>
              <a:rPr lang="en-US" altLang="zh-CN" sz="1800" dirty="0" smtClean="0">
                <a:latin typeface="幼圆" pitchFamily="49" charset="-122"/>
                <a:ea typeface="幼圆" pitchFamily="49" charset="-122"/>
              </a:rPr>
              <a:t> Sage</a:t>
            </a:r>
          </a:p>
          <a:p>
            <a:pPr marL="609600" indent="-609600">
              <a:buFont typeface="宋体" panose="02010600030101010101" pitchFamily="2" charset="-122"/>
              <a:buNone/>
            </a:pPr>
            <a:r>
              <a:rPr lang="en-US" altLang="zh-CN" sz="1800" dirty="0" smtClean="0">
                <a:latin typeface="幼圆" pitchFamily="49" charset="-122"/>
                <a:ea typeface="幼圆" pitchFamily="49" charset="-122"/>
              </a:rPr>
              <a:t>			         </a:t>
            </a:r>
            <a:r>
              <a:rPr lang="en-US" altLang="zh-CN" sz="1800" dirty="0" smtClean="0">
                <a:latin typeface="+mj-ea"/>
                <a:ea typeface="+mj-ea"/>
              </a:rPr>
              <a:t>FROM </a:t>
            </a:r>
            <a:r>
              <a:rPr lang="zh-CN" altLang="en-US" sz="1800" dirty="0" smtClean="0">
                <a:latin typeface="幼圆" pitchFamily="49" charset="-122"/>
                <a:ea typeface="幼圆" pitchFamily="49" charset="-122"/>
              </a:rPr>
              <a:t> </a:t>
            </a:r>
            <a:r>
              <a:rPr lang="en-US" altLang="zh-CN" sz="1800" dirty="0" smtClean="0">
                <a:latin typeface="幼圆" pitchFamily="49" charset="-122"/>
                <a:ea typeface="幼圆" pitchFamily="49" charset="-122"/>
              </a:rPr>
              <a:t>Student</a:t>
            </a:r>
          </a:p>
          <a:p>
            <a:pPr marL="609600" indent="-609600">
              <a:buFont typeface="宋体" panose="02010600030101010101" pitchFamily="2" charset="-122"/>
              <a:buNone/>
            </a:pPr>
            <a:r>
              <a:rPr lang="en-US" altLang="zh-CN" sz="1800" dirty="0" smtClean="0">
                <a:latin typeface="幼圆" pitchFamily="49" charset="-122"/>
                <a:ea typeface="幼圆" pitchFamily="49" charset="-122"/>
              </a:rPr>
              <a:t>			         </a:t>
            </a:r>
            <a:r>
              <a:rPr lang="en-US" altLang="zh-CN" sz="1800" dirty="0" smtClean="0">
                <a:latin typeface="+mj-ea"/>
                <a:ea typeface="+mj-ea"/>
              </a:rPr>
              <a:t>WHERE</a:t>
            </a:r>
            <a:r>
              <a:rPr lang="en-US" altLang="zh-CN" sz="1800" dirty="0" smtClean="0">
                <a:latin typeface="幼圆" pitchFamily="49" charset="-122"/>
                <a:ea typeface="幼圆" pitchFamily="49" charset="-122"/>
              </a:rPr>
              <a:t> </a:t>
            </a:r>
            <a:r>
              <a:rPr lang="zh-CN" altLang="en-US" sz="1800" dirty="0" smtClean="0">
                <a:latin typeface="幼圆" pitchFamily="49" charset="-122"/>
                <a:ea typeface="幼圆" pitchFamily="49" charset="-122"/>
              </a:rPr>
              <a:t> </a:t>
            </a:r>
            <a:r>
              <a:rPr lang="en-US" altLang="zh-CN" sz="1800" dirty="0" err="1" smtClean="0">
                <a:latin typeface="幼圆" pitchFamily="49" charset="-122"/>
                <a:ea typeface="幼圆" pitchFamily="49" charset="-122"/>
              </a:rPr>
              <a:t>Sdept</a:t>
            </a:r>
            <a:r>
              <a:rPr lang="en-US" altLang="zh-CN" sz="1800" dirty="0" smtClean="0">
                <a:latin typeface="幼圆" pitchFamily="49" charset="-122"/>
                <a:ea typeface="幼圆" pitchFamily="49" charset="-122"/>
              </a:rPr>
              <a:t> </a:t>
            </a:r>
            <a:r>
              <a:rPr lang="en-US" altLang="zh-CN" sz="1800" dirty="0" smtClean="0">
                <a:latin typeface="+mj-ea"/>
                <a:ea typeface="+mj-ea"/>
              </a:rPr>
              <a:t>= </a:t>
            </a:r>
            <a:r>
              <a:rPr lang="en-US" altLang="zh-CN" sz="1800" dirty="0">
                <a:latin typeface="+mj-ea"/>
                <a:ea typeface="+mj-ea"/>
              </a:rPr>
              <a:t>‘</a:t>
            </a:r>
            <a:r>
              <a:rPr lang="en-US" altLang="zh-CN" sz="1800" dirty="0">
                <a:latin typeface="幼圆" pitchFamily="49" charset="-122"/>
                <a:ea typeface="幼圆" pitchFamily="49" charset="-122"/>
              </a:rPr>
              <a:t>CS </a:t>
            </a:r>
            <a:r>
              <a:rPr lang="zh-CN" altLang="en-US" sz="1800" dirty="0">
                <a:latin typeface="+mj-ea"/>
                <a:ea typeface="+mj-ea"/>
              </a:rPr>
              <a:t>’</a:t>
            </a:r>
            <a:r>
              <a:rPr lang="en-US" altLang="zh-CN" sz="1800" dirty="0" smtClean="0">
                <a:latin typeface="幼圆" pitchFamily="49" charset="-122"/>
                <a:ea typeface="幼圆" pitchFamily="49" charset="-122"/>
              </a:rPr>
              <a:t>)</a:t>
            </a:r>
          </a:p>
          <a:p>
            <a:pPr marL="609600" indent="-609600">
              <a:buFont typeface="宋体" panose="02010600030101010101" pitchFamily="2" charset="-122"/>
              <a:buNone/>
            </a:pPr>
            <a:r>
              <a:rPr lang="en-US" altLang="zh-CN" sz="1800" dirty="0" smtClean="0">
                <a:latin typeface="幼圆" pitchFamily="49" charset="-122"/>
                <a:ea typeface="幼圆" pitchFamily="49" charset="-122"/>
              </a:rPr>
              <a:t>		             </a:t>
            </a:r>
            <a:r>
              <a:rPr lang="en-US" altLang="zh-CN" sz="1800" dirty="0" smtClean="0">
                <a:latin typeface="+mj-ea"/>
                <a:ea typeface="+mj-ea"/>
              </a:rPr>
              <a:t>AND </a:t>
            </a:r>
            <a:r>
              <a:rPr lang="zh-CN" altLang="en-US" sz="1800" dirty="0" smtClean="0">
                <a:latin typeface="幼圆" pitchFamily="49" charset="-122"/>
                <a:ea typeface="幼圆" pitchFamily="49" charset="-122"/>
              </a:rPr>
              <a:t> </a:t>
            </a:r>
            <a:r>
              <a:rPr lang="en-US" altLang="zh-CN" sz="1800" dirty="0" err="1" smtClean="0">
                <a:latin typeface="幼圆" pitchFamily="49" charset="-122"/>
                <a:ea typeface="幼圆" pitchFamily="49" charset="-122"/>
              </a:rPr>
              <a:t>Sdept</a:t>
            </a:r>
            <a:r>
              <a:rPr lang="en-US" altLang="zh-CN" sz="1800" dirty="0" smtClean="0">
                <a:latin typeface="幼圆" pitchFamily="49" charset="-122"/>
                <a:ea typeface="幼圆" pitchFamily="49" charset="-122"/>
              </a:rPr>
              <a:t> </a:t>
            </a:r>
            <a:r>
              <a:rPr lang="en-US" altLang="zh-CN" sz="1800" dirty="0">
                <a:latin typeface="+mj-ea"/>
                <a:ea typeface="+mj-ea"/>
              </a:rPr>
              <a:t>&lt;&gt; </a:t>
            </a:r>
            <a:r>
              <a:rPr lang="zh-CN" altLang="en-US" sz="1800" dirty="0" smtClean="0">
                <a:latin typeface="+mj-ea"/>
                <a:ea typeface="+mj-ea"/>
              </a:rPr>
              <a:t>‘</a:t>
            </a:r>
            <a:r>
              <a:rPr lang="en-US" altLang="zh-CN" sz="1800" dirty="0">
                <a:latin typeface="幼圆" pitchFamily="49" charset="-122"/>
                <a:ea typeface="幼圆" pitchFamily="49" charset="-122"/>
              </a:rPr>
              <a:t>CS </a:t>
            </a:r>
            <a:r>
              <a:rPr lang="zh-CN" altLang="en-US" sz="1800" dirty="0" smtClean="0">
                <a:latin typeface="+mj-ea"/>
                <a:ea typeface="+mj-ea"/>
              </a:rPr>
              <a:t>’</a:t>
            </a:r>
            <a:r>
              <a:rPr lang="en-US" altLang="zh-CN" sz="18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p:txBody>
      </p:sp>
      <p:sp>
        <p:nvSpPr>
          <p:cNvPr id="4" name="Rectangle 2"/>
          <p:cNvSpPr txBox="1">
            <a:spLocks noChangeArrowheads="1"/>
          </p:cNvSpPr>
          <p:nvPr/>
        </p:nvSpPr>
        <p:spPr>
          <a:xfrm>
            <a:off x="1187766"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200" b="0" dirty="0" smtClean="0">
                <a:latin typeface="+mn-ea"/>
                <a:ea typeface="+mn-ea"/>
                <a:sym typeface="Times New Roman" panose="02020603050405020304" pitchFamily="18" charset="0"/>
              </a:rPr>
              <a:t>带有</a:t>
            </a:r>
            <a:r>
              <a:rPr lang="en-US" sz="3200" b="0" dirty="0" smtClean="0">
                <a:latin typeface="+mn-ea"/>
                <a:ea typeface="+mn-ea"/>
                <a:sym typeface="Times New Roman" panose="02020603050405020304" pitchFamily="18" charset="0"/>
              </a:rPr>
              <a:t>ANY</a:t>
            </a:r>
            <a:r>
              <a:rPr lang="zh-CN" altLang="en-US" sz="3200" b="0" dirty="0" smtClean="0">
                <a:latin typeface="+mn-ea"/>
                <a:ea typeface="+mn-ea"/>
                <a:sym typeface="Times New Roman" panose="02020603050405020304" pitchFamily="18" charset="0"/>
              </a:rPr>
              <a:t>(</a:t>
            </a:r>
            <a:r>
              <a:rPr lang="en-US" sz="3200" b="0" dirty="0" smtClean="0">
                <a:latin typeface="+mn-ea"/>
                <a:ea typeface="+mn-ea"/>
                <a:sym typeface="Times New Roman" panose="02020603050405020304" pitchFamily="18" charset="0"/>
              </a:rPr>
              <a:t>SOME</a:t>
            </a:r>
            <a:r>
              <a:rPr lang="zh-CN" altLang="en-US" sz="3200" b="0" dirty="0" smtClean="0">
                <a:latin typeface="+mn-ea"/>
                <a:ea typeface="+mn-ea"/>
                <a:sym typeface="Times New Roman" panose="02020603050405020304" pitchFamily="18" charset="0"/>
              </a:rPr>
              <a:t>)或</a:t>
            </a:r>
            <a:r>
              <a:rPr lang="en-US" sz="3200" b="0" dirty="0" smtClean="0">
                <a:latin typeface="+mn-ea"/>
                <a:ea typeface="+mn-ea"/>
                <a:sym typeface="Times New Roman" panose="02020603050405020304" pitchFamily="18" charset="0"/>
              </a:rPr>
              <a:t>ALL</a:t>
            </a:r>
            <a:r>
              <a:rPr lang="zh-CN" altLang="en-US" sz="3200" b="0" dirty="0" smtClean="0">
                <a:latin typeface="+mn-ea"/>
                <a:ea typeface="+mn-ea"/>
                <a:sym typeface="Times New Roman" panose="02020603050405020304" pitchFamily="18" charset="0"/>
              </a:rPr>
              <a:t>谓词的子查询 </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fade">
                                      <p:cBhvr>
                                        <p:cTn id="7" dur="500"/>
                                        <p:tgtEl>
                                          <p:spTgt spid="13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fade">
                                      <p:cBhvr>
                                        <p:cTn id="12" dur="500"/>
                                        <p:tgtEl>
                                          <p:spTgt spid="13107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animEffect transition="in" filter="fade">
                                      <p:cBhvr>
                                        <p:cTn id="15" dur="500"/>
                                        <p:tgtEl>
                                          <p:spTgt spid="13107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1075">
                                            <p:txEl>
                                              <p:pRg st="3" end="3"/>
                                            </p:txEl>
                                          </p:spTgt>
                                        </p:tgtEl>
                                        <p:attrNameLst>
                                          <p:attrName>style.visibility</p:attrName>
                                        </p:attrNameLst>
                                      </p:cBhvr>
                                      <p:to>
                                        <p:strVal val="visible"/>
                                      </p:to>
                                    </p:set>
                                    <p:animEffect transition="in" filter="fade">
                                      <p:cBhvr>
                                        <p:cTn id="18" dur="500"/>
                                        <p:tgtEl>
                                          <p:spTgt spid="13107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1075">
                                            <p:txEl>
                                              <p:pRg st="4" end="4"/>
                                            </p:txEl>
                                          </p:spTgt>
                                        </p:tgtEl>
                                        <p:attrNameLst>
                                          <p:attrName>style.visibility</p:attrName>
                                        </p:attrNameLst>
                                      </p:cBhvr>
                                      <p:to>
                                        <p:strVal val="visible"/>
                                      </p:to>
                                    </p:set>
                                    <p:animEffect transition="in" filter="fade">
                                      <p:cBhvr>
                                        <p:cTn id="21" dur="500"/>
                                        <p:tgtEl>
                                          <p:spTgt spid="13107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1075">
                                            <p:txEl>
                                              <p:pRg st="5" end="5"/>
                                            </p:txEl>
                                          </p:spTgt>
                                        </p:tgtEl>
                                        <p:attrNameLst>
                                          <p:attrName>style.visibility</p:attrName>
                                        </p:attrNameLst>
                                      </p:cBhvr>
                                      <p:to>
                                        <p:strVal val="visible"/>
                                      </p:to>
                                    </p:set>
                                    <p:animEffect transition="in" filter="fade">
                                      <p:cBhvr>
                                        <p:cTn id="24" dur="500"/>
                                        <p:tgtEl>
                                          <p:spTgt spid="13107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1075">
                                            <p:txEl>
                                              <p:pRg st="6" end="6"/>
                                            </p:txEl>
                                          </p:spTgt>
                                        </p:tgtEl>
                                        <p:attrNameLst>
                                          <p:attrName>style.visibility</p:attrName>
                                        </p:attrNameLst>
                                      </p:cBhvr>
                                      <p:to>
                                        <p:strVal val="visible"/>
                                      </p:to>
                                    </p:set>
                                    <p:animEffect transition="in" filter="fade">
                                      <p:cBhvr>
                                        <p:cTn id="27" dur="500"/>
                                        <p:tgtEl>
                                          <p:spTgt spid="13107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1075">
                                            <p:txEl>
                                              <p:pRg st="7" end="7"/>
                                            </p:txEl>
                                          </p:spTgt>
                                        </p:tgtEl>
                                        <p:attrNameLst>
                                          <p:attrName>style.visibility</p:attrName>
                                        </p:attrNameLst>
                                      </p:cBhvr>
                                      <p:to>
                                        <p:strVal val="visible"/>
                                      </p:to>
                                    </p:set>
                                    <p:animEffect transition="in" filter="fade">
                                      <p:cBhvr>
                                        <p:cTn id="30" dur="500"/>
                                        <p:tgtEl>
                                          <p:spTgt spid="13107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1075">
                                            <p:txEl>
                                              <p:pRg st="8" end="8"/>
                                            </p:txEl>
                                          </p:spTgt>
                                        </p:tgtEl>
                                        <p:attrNameLst>
                                          <p:attrName>style.visibility</p:attrName>
                                        </p:attrNameLst>
                                      </p:cBhvr>
                                      <p:to>
                                        <p:strVal val="visible"/>
                                      </p:to>
                                    </p:set>
                                    <p:animEffect transition="in" filter="fade">
                                      <p:cBhvr>
                                        <p:cTn id="33" dur="500"/>
                                        <p:tgtEl>
                                          <p:spTgt spid="1310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3"/>
          <p:cNvSpPr>
            <a:spLocks noGrp="1" noChangeArrowheads="1"/>
          </p:cNvSpPr>
          <p:nvPr>
            <p:ph type="body" idx="4294967295"/>
          </p:nvPr>
        </p:nvSpPr>
        <p:spPr>
          <a:xfrm>
            <a:off x="1159036" y="876890"/>
            <a:ext cx="6265863" cy="653022"/>
          </a:xfrm>
          <a:ln>
            <a:noFill/>
          </a:ln>
        </p:spPr>
        <p:txBody>
          <a:bodyPr/>
          <a:lstStyle/>
          <a:p>
            <a:pPr marL="609600" indent="-609600">
              <a:lnSpc>
                <a:spcPct val="150000"/>
              </a:lnSpc>
              <a:buFont typeface="宋体" panose="02010600030101010101" pitchFamily="2" charset="-122"/>
              <a:buNone/>
            </a:pPr>
            <a:r>
              <a:rPr lang="zh-CN" altLang="en-US" sz="2000" dirty="0" smtClean="0">
                <a:latin typeface="+mj-ea"/>
                <a:ea typeface="+mj-ea"/>
              </a:rPr>
              <a:t>方法二：用聚集函数</a:t>
            </a:r>
          </a:p>
        </p:txBody>
      </p:sp>
      <p:sp>
        <p:nvSpPr>
          <p:cNvPr id="4" name="Rectangle 2"/>
          <p:cNvSpPr txBox="1">
            <a:spLocks noChangeArrowheads="1"/>
          </p:cNvSpPr>
          <p:nvPr/>
        </p:nvSpPr>
        <p:spPr>
          <a:xfrm>
            <a:off x="1187766"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200" b="0" dirty="0" smtClean="0">
                <a:latin typeface="+mn-ea"/>
                <a:ea typeface="+mn-ea"/>
                <a:sym typeface="Times New Roman" panose="02020603050405020304" pitchFamily="18" charset="0"/>
              </a:rPr>
              <a:t>带有</a:t>
            </a:r>
            <a:r>
              <a:rPr lang="en-US" sz="3200" b="0" dirty="0" smtClean="0">
                <a:latin typeface="+mn-ea"/>
                <a:ea typeface="+mn-ea"/>
                <a:sym typeface="Times New Roman" panose="02020603050405020304" pitchFamily="18" charset="0"/>
              </a:rPr>
              <a:t>ANY</a:t>
            </a:r>
            <a:r>
              <a:rPr lang="zh-CN" altLang="en-US" sz="3200" b="0" dirty="0" smtClean="0">
                <a:latin typeface="+mn-ea"/>
                <a:ea typeface="+mn-ea"/>
                <a:sym typeface="Times New Roman" panose="02020603050405020304" pitchFamily="18" charset="0"/>
              </a:rPr>
              <a:t>(</a:t>
            </a:r>
            <a:r>
              <a:rPr lang="en-US" sz="3200" b="0" dirty="0" smtClean="0">
                <a:latin typeface="+mn-ea"/>
                <a:ea typeface="+mn-ea"/>
                <a:sym typeface="Times New Roman" panose="02020603050405020304" pitchFamily="18" charset="0"/>
              </a:rPr>
              <a:t>SOME</a:t>
            </a:r>
            <a:r>
              <a:rPr lang="zh-CN" altLang="en-US" sz="3200" b="0" dirty="0" smtClean="0">
                <a:latin typeface="+mn-ea"/>
                <a:ea typeface="+mn-ea"/>
                <a:sym typeface="Times New Roman" panose="02020603050405020304" pitchFamily="18" charset="0"/>
              </a:rPr>
              <a:t>)或</a:t>
            </a:r>
            <a:r>
              <a:rPr lang="en-US" sz="3200" b="0" dirty="0" smtClean="0">
                <a:latin typeface="+mn-ea"/>
                <a:ea typeface="+mn-ea"/>
                <a:sym typeface="Times New Roman" panose="02020603050405020304" pitchFamily="18" charset="0"/>
              </a:rPr>
              <a:t>ALL</a:t>
            </a:r>
            <a:r>
              <a:rPr lang="zh-CN" altLang="en-US" sz="3200" b="0" dirty="0" smtClean="0">
                <a:latin typeface="+mn-ea"/>
                <a:ea typeface="+mn-ea"/>
                <a:sym typeface="Times New Roman" panose="02020603050405020304" pitchFamily="18" charset="0"/>
              </a:rPr>
              <a:t>谓词的子查询 </a:t>
            </a:r>
            <a:endParaRPr lang="zh-CN" altLang="en-US" sz="3200" b="0" dirty="0">
              <a:latin typeface="+mn-ea"/>
              <a:ea typeface="+mn-ea"/>
            </a:endParaRPr>
          </a:p>
        </p:txBody>
      </p:sp>
      <p:sp>
        <p:nvSpPr>
          <p:cNvPr id="2" name="矩形 1"/>
          <p:cNvSpPr/>
          <p:nvPr/>
        </p:nvSpPr>
        <p:spPr>
          <a:xfrm>
            <a:off x="1331774" y="1635684"/>
            <a:ext cx="6912481" cy="2677656"/>
          </a:xfrm>
          <a:prstGeom prst="rect">
            <a:avLst/>
          </a:prstGeom>
        </p:spPr>
        <p:txBody>
          <a:bodyPr wrap="square">
            <a:spAutoFit/>
          </a:bodyPr>
          <a:lstStyle/>
          <a:p>
            <a:pPr marL="609600" indent="-609600">
              <a:buFont typeface="宋体" panose="02010600030101010101" pitchFamily="2" charset="-122"/>
              <a:buNone/>
            </a:pPr>
            <a:r>
              <a:rPr lang="en-US" altLang="zh-CN" sz="2400" dirty="0">
                <a:latin typeface="幼圆" pitchFamily="49" charset="-122"/>
                <a:ea typeface="幼圆" pitchFamily="49" charset="-122"/>
              </a:rPr>
              <a:t>	</a:t>
            </a:r>
            <a:r>
              <a:rPr lang="en-US" altLang="zh-CN" sz="2400" dirty="0">
                <a:latin typeface="+mj-ea"/>
              </a:rPr>
              <a:t>SELECT</a:t>
            </a:r>
            <a:r>
              <a:rPr lang="en-US" altLang="zh-CN" sz="2400" dirty="0">
                <a:latin typeface="幼圆" pitchFamily="49" charset="-122"/>
                <a:ea typeface="幼圆" pitchFamily="49" charset="-122"/>
              </a:rPr>
              <a:t> </a:t>
            </a:r>
            <a:r>
              <a:rPr lang="zh-CN" altLang="en-US" sz="2400" dirty="0">
                <a:latin typeface="幼圆" pitchFamily="49" charset="-122"/>
                <a:ea typeface="幼圆" pitchFamily="49" charset="-122"/>
              </a:rPr>
              <a:t> </a:t>
            </a:r>
            <a:r>
              <a:rPr lang="en-US" altLang="zh-CN" sz="2400" dirty="0" err="1">
                <a:latin typeface="幼圆" pitchFamily="49" charset="-122"/>
                <a:ea typeface="幼圆" pitchFamily="49" charset="-122"/>
                <a:cs typeface="Times New Roman" panose="02020603050405020304" pitchFamily="18" charset="0"/>
              </a:rPr>
              <a:t>Sname</a:t>
            </a:r>
            <a:r>
              <a:rPr lang="zh-CN" altLang="en-US" sz="2400" dirty="0">
                <a:latin typeface="幼圆" pitchFamily="49" charset="-122"/>
                <a:ea typeface="幼圆" pitchFamily="49" charset="-122"/>
                <a:cs typeface="Times New Roman" panose="02020603050405020304" pitchFamily="18" charset="0"/>
              </a:rPr>
              <a:t>，</a:t>
            </a:r>
            <a:r>
              <a:rPr lang="en-US" altLang="zh-CN" sz="2400" dirty="0">
                <a:latin typeface="幼圆" pitchFamily="49" charset="-122"/>
                <a:ea typeface="幼圆" pitchFamily="49" charset="-122"/>
                <a:cs typeface="Times New Roman" panose="02020603050405020304" pitchFamily="18" charset="0"/>
              </a:rPr>
              <a:t>Sage</a:t>
            </a:r>
          </a:p>
          <a:p>
            <a:pPr marL="609600" indent="-609600">
              <a:buFont typeface="宋体" panose="02010600030101010101" pitchFamily="2" charset="-122"/>
              <a:buNone/>
            </a:pPr>
            <a:r>
              <a:rPr lang="en-US" altLang="zh-CN" sz="2400" dirty="0">
                <a:latin typeface="幼圆" pitchFamily="49" charset="-122"/>
                <a:ea typeface="幼圆" pitchFamily="49" charset="-122"/>
              </a:rPr>
              <a:t>	</a:t>
            </a:r>
            <a:r>
              <a:rPr lang="en-US" altLang="zh-CN" sz="2400" dirty="0">
                <a:latin typeface="+mj-ea"/>
              </a:rPr>
              <a:t>FROM </a:t>
            </a:r>
            <a:r>
              <a:rPr lang="zh-CN" altLang="en-US" sz="2400" dirty="0">
                <a:latin typeface="幼圆" pitchFamily="49" charset="-122"/>
                <a:ea typeface="幼圆" pitchFamily="49" charset="-122"/>
              </a:rPr>
              <a:t>  </a:t>
            </a:r>
            <a:r>
              <a:rPr lang="en-US" altLang="zh-CN" sz="2400" dirty="0">
                <a:latin typeface="幼圆" pitchFamily="49" charset="-122"/>
                <a:ea typeface="幼圆" pitchFamily="49" charset="-122"/>
              </a:rPr>
              <a:t>Student</a:t>
            </a:r>
          </a:p>
          <a:p>
            <a:pPr marL="609600" indent="-609600">
              <a:buFont typeface="宋体" panose="02010600030101010101" pitchFamily="2" charset="-122"/>
              <a:buNone/>
            </a:pPr>
            <a:r>
              <a:rPr lang="en-US" altLang="zh-CN" sz="2400" dirty="0">
                <a:latin typeface="幼圆" pitchFamily="49" charset="-122"/>
                <a:ea typeface="幼圆" pitchFamily="49" charset="-122"/>
              </a:rPr>
              <a:t>	</a:t>
            </a:r>
            <a:r>
              <a:rPr lang="en-US" altLang="zh-CN" sz="2400" dirty="0">
                <a:latin typeface="+mj-ea"/>
              </a:rPr>
              <a:t>WHERE </a:t>
            </a:r>
            <a:r>
              <a:rPr lang="zh-CN" altLang="en-US" sz="2400" dirty="0">
                <a:latin typeface="幼圆" pitchFamily="49" charset="-122"/>
                <a:ea typeface="幼圆" pitchFamily="49" charset="-122"/>
              </a:rPr>
              <a:t>  </a:t>
            </a:r>
            <a:r>
              <a:rPr lang="en-US" altLang="zh-CN" sz="2400" dirty="0">
                <a:latin typeface="幼圆" pitchFamily="49" charset="-122"/>
                <a:ea typeface="幼圆" pitchFamily="49" charset="-122"/>
              </a:rPr>
              <a:t>Sage &lt; </a:t>
            </a:r>
          </a:p>
          <a:p>
            <a:pPr marL="609600" indent="-609600">
              <a:buFont typeface="宋体" panose="02010600030101010101" pitchFamily="2" charset="-122"/>
              <a:buNone/>
            </a:pPr>
            <a:r>
              <a:rPr lang="en-US" altLang="zh-CN" sz="2400" dirty="0">
                <a:latin typeface="幼圆" pitchFamily="49" charset="-122"/>
                <a:ea typeface="幼圆" pitchFamily="49" charset="-122"/>
              </a:rPr>
              <a:t>                  (</a:t>
            </a:r>
            <a:r>
              <a:rPr lang="zh-CN" altLang="en-US" sz="2400" dirty="0">
                <a:latin typeface="幼圆" pitchFamily="49" charset="-122"/>
                <a:ea typeface="幼圆" pitchFamily="49" charset="-122"/>
              </a:rPr>
              <a:t> </a:t>
            </a:r>
            <a:r>
              <a:rPr lang="en-US" altLang="zh-CN" sz="2400" dirty="0">
                <a:latin typeface="+mj-ea"/>
              </a:rPr>
              <a:t>SELECT</a:t>
            </a:r>
            <a:r>
              <a:rPr lang="en-US" altLang="zh-CN" sz="2400" dirty="0">
                <a:latin typeface="幼圆" pitchFamily="49" charset="-122"/>
                <a:ea typeface="幼圆" pitchFamily="49" charset="-122"/>
              </a:rPr>
              <a:t> </a:t>
            </a:r>
            <a:r>
              <a:rPr lang="en-US" altLang="zh-CN" sz="2400" dirty="0">
                <a:solidFill>
                  <a:srgbClr val="FF3399"/>
                </a:solidFill>
                <a:latin typeface="幼圆" pitchFamily="49" charset="-122"/>
                <a:ea typeface="幼圆" pitchFamily="49" charset="-122"/>
              </a:rPr>
              <a:t>MIN(Sage)</a:t>
            </a:r>
            <a:endParaRPr lang="en-US" altLang="zh-CN" sz="2400" dirty="0">
              <a:latin typeface="幼圆" pitchFamily="49" charset="-122"/>
              <a:ea typeface="幼圆" pitchFamily="49" charset="-122"/>
            </a:endParaRPr>
          </a:p>
          <a:p>
            <a:pPr marL="609600" indent="-609600">
              <a:buFont typeface="宋体" panose="02010600030101010101" pitchFamily="2" charset="-12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en-US" altLang="zh-CN" sz="2400" dirty="0" smtClean="0">
                <a:latin typeface="+mj-ea"/>
              </a:rPr>
              <a:t>FROM </a:t>
            </a:r>
            <a:r>
              <a:rPr lang="en-US" altLang="zh-CN" sz="2400" dirty="0">
                <a:latin typeface="幼圆" pitchFamily="49" charset="-122"/>
                <a:ea typeface="幼圆" pitchFamily="49" charset="-122"/>
              </a:rPr>
              <a:t>Student</a:t>
            </a:r>
          </a:p>
          <a:p>
            <a:pPr marL="609600" indent="-609600">
              <a:buFont typeface="宋体" panose="02010600030101010101" pitchFamily="2" charset="-12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en-US" altLang="zh-CN" sz="2400" dirty="0" smtClean="0">
                <a:latin typeface="+mj-ea"/>
              </a:rPr>
              <a:t>WHERE</a:t>
            </a:r>
            <a:r>
              <a:rPr lang="en-US" altLang="zh-CN" sz="2400" dirty="0" smtClean="0">
                <a:latin typeface="幼圆" pitchFamily="49" charset="-122"/>
                <a:ea typeface="幼圆" pitchFamily="49" charset="-122"/>
              </a:rPr>
              <a:t> </a:t>
            </a:r>
            <a:r>
              <a:rPr lang="en-US" altLang="zh-CN" sz="2400" dirty="0" err="1">
                <a:latin typeface="幼圆" pitchFamily="49" charset="-122"/>
                <a:ea typeface="幼圆" pitchFamily="49" charset="-122"/>
              </a:rPr>
              <a:t>Sdept</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a:t>
            </a:r>
            <a:r>
              <a:rPr lang="en-US" altLang="zh-CN" sz="2400" dirty="0">
                <a:latin typeface="幼圆" pitchFamily="49" charset="-122"/>
                <a:ea typeface="幼圆" pitchFamily="49" charset="-122"/>
              </a:rPr>
              <a:t>CS</a:t>
            </a:r>
            <a:r>
              <a:rPr lang="zh-CN" altLang="en-US" sz="2400" dirty="0">
                <a:latin typeface="幼圆" pitchFamily="49" charset="-122"/>
                <a:ea typeface="幼圆" pitchFamily="49" charset="-122"/>
              </a:rPr>
              <a:t>’ </a:t>
            </a:r>
            <a:r>
              <a:rPr lang="en-US" altLang="zh-CN" sz="2400" dirty="0">
                <a:latin typeface="幼圆" pitchFamily="49" charset="-122"/>
                <a:ea typeface="幼圆" pitchFamily="49" charset="-122"/>
              </a:rPr>
              <a:t>)</a:t>
            </a:r>
          </a:p>
          <a:p>
            <a:pPr marL="609600" indent="-609600">
              <a:buFont typeface="宋体" panose="02010600030101010101" pitchFamily="2" charset="-122"/>
              <a:buNone/>
            </a:pPr>
            <a:r>
              <a:rPr lang="en-US" altLang="zh-CN" sz="2400" dirty="0">
                <a:latin typeface="幼圆" pitchFamily="49" charset="-122"/>
                <a:ea typeface="幼圆" pitchFamily="49" charset="-122"/>
              </a:rPr>
              <a:t>			</a:t>
            </a:r>
            <a:r>
              <a:rPr lang="en-US" altLang="zh-CN" sz="2400" dirty="0">
                <a:latin typeface="+mj-ea"/>
              </a:rPr>
              <a:t>AND</a:t>
            </a:r>
            <a:r>
              <a:rPr lang="en-US" altLang="zh-CN" sz="2400" dirty="0">
                <a:latin typeface="幼圆" pitchFamily="49" charset="-122"/>
                <a:ea typeface="幼圆" pitchFamily="49" charset="-122"/>
              </a:rPr>
              <a:t> </a:t>
            </a:r>
            <a:r>
              <a:rPr lang="en-US" altLang="zh-CN" sz="2400" dirty="0" err="1">
                <a:latin typeface="幼圆" pitchFamily="49" charset="-122"/>
                <a:ea typeface="幼圆" pitchFamily="49" charset="-122"/>
                <a:cs typeface="Times New Roman" panose="02020603050405020304" pitchFamily="18" charset="0"/>
              </a:rPr>
              <a:t>Sdept</a:t>
            </a:r>
            <a:r>
              <a:rPr lang="en-US" altLang="zh-CN" sz="2400" dirty="0">
                <a:latin typeface="幼圆" pitchFamily="49" charset="-122"/>
                <a:ea typeface="幼圆" pitchFamily="49" charset="-122"/>
                <a:cs typeface="Times New Roman" panose="02020603050405020304" pitchFamily="18" charset="0"/>
              </a:rPr>
              <a:t> &lt;&gt;</a:t>
            </a:r>
            <a:r>
              <a:rPr lang="zh-CN" altLang="en-US" sz="2400" dirty="0">
                <a:latin typeface="幼圆" pitchFamily="49" charset="-122"/>
                <a:ea typeface="幼圆" pitchFamily="49" charset="-122"/>
                <a:cs typeface="Times New Roman" panose="02020603050405020304" pitchFamily="18" charset="0"/>
              </a:rPr>
              <a:t>‘</a:t>
            </a:r>
            <a:r>
              <a:rPr lang="en-US" altLang="zh-CN" sz="2400" dirty="0">
                <a:latin typeface="幼圆" pitchFamily="49" charset="-122"/>
                <a:ea typeface="幼圆" pitchFamily="49" charset="-122"/>
                <a:cs typeface="Times New Roman" panose="02020603050405020304" pitchFamily="18" charset="0"/>
              </a:rPr>
              <a:t>CS</a:t>
            </a:r>
            <a:r>
              <a:rPr lang="zh-CN" altLang="en-US" sz="2400" dirty="0">
                <a:latin typeface="幼圆" pitchFamily="49" charset="-122"/>
                <a:ea typeface="幼圆" pitchFamily="49" charset="-122"/>
                <a:cs typeface="Times New Roman" panose="02020603050405020304" pitchFamily="18" charset="0"/>
              </a:rPr>
              <a:t>’</a:t>
            </a:r>
            <a:endParaRPr lang="en-US" altLang="zh-CN" sz="2400" dirty="0">
              <a:latin typeface="幼圆" pitchFamily="49" charset="-122"/>
              <a:ea typeface="幼圆"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fade">
                                      <p:cBhvr>
                                        <p:cTn id="7" dur="500"/>
                                        <p:tgtEl>
                                          <p:spTgt spid="132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Grp="1" noChangeArrowheads="1"/>
          </p:cNvSpPr>
          <p:nvPr>
            <p:ph sz="half" idx="4294967295"/>
          </p:nvPr>
        </p:nvSpPr>
        <p:spPr>
          <a:xfrm>
            <a:off x="1043755" y="845751"/>
            <a:ext cx="8064560" cy="1221963"/>
          </a:xfrm>
        </p:spPr>
        <p:txBody>
          <a:bodyPr>
            <a:normAutofit/>
          </a:bodyPr>
          <a:lstStyle/>
          <a:p>
            <a:pPr marL="457200" indent="-457200">
              <a:buFont typeface="Times New Roman" panose="02020603050405020304" pitchFamily="18" charset="0"/>
              <a:buNone/>
            </a:pPr>
            <a:r>
              <a:rPr lang="en-US" altLang="zh-CN" sz="2800" dirty="0" smtClean="0">
                <a:latin typeface="微软雅黑 Light" pitchFamily="34" charset="-122"/>
                <a:ea typeface="微软雅黑 Light" pitchFamily="34" charset="-122"/>
                <a:sym typeface="黑体" panose="02010609060101010101" pitchFamily="49" charset="-122"/>
              </a:rPr>
              <a:t>5</a:t>
            </a:r>
            <a:r>
              <a:rPr lang="zh-CN" altLang="en-US" sz="2800" dirty="0" smtClean="0">
                <a:latin typeface="微软雅黑 Light" pitchFamily="34" charset="-122"/>
                <a:ea typeface="微软雅黑 Light" pitchFamily="34" charset="-122"/>
                <a:sym typeface="黑体" panose="02010609060101010101" pitchFamily="49" charset="-122"/>
              </a:rPr>
              <a:t>） 语言简洁，易学易用</a:t>
            </a:r>
          </a:p>
          <a:p>
            <a:pPr marL="457200" indent="-457200">
              <a:buFont typeface="Times New Roman" panose="02020603050405020304" pitchFamily="18" charset="0"/>
              <a:buNone/>
            </a:pPr>
            <a:r>
              <a:rPr lang="zh-CN" altLang="en-US" sz="2400" b="0" dirty="0" smtClean="0">
                <a:latin typeface="幼圆" pitchFamily="49" charset="-122"/>
                <a:ea typeface="幼圆" pitchFamily="49" charset="-122"/>
              </a:rPr>
              <a:t>       </a:t>
            </a:r>
            <a:r>
              <a:rPr lang="en-US" altLang="zh-CN" sz="2400" b="0" dirty="0" smtClean="0">
                <a:latin typeface="幼圆" pitchFamily="49" charset="-122"/>
                <a:ea typeface="幼圆" pitchFamily="49" charset="-122"/>
              </a:rPr>
              <a:t>SQL</a:t>
            </a:r>
            <a:r>
              <a:rPr lang="zh-CN" altLang="en-US" sz="2400" b="0" dirty="0" smtClean="0">
                <a:latin typeface="幼圆" pitchFamily="49" charset="-122"/>
                <a:ea typeface="幼圆" pitchFamily="49" charset="-122"/>
              </a:rPr>
              <a:t>功能极强，完成核心功能只用了</a:t>
            </a:r>
            <a:r>
              <a:rPr lang="en-US" altLang="zh-CN" sz="2400" b="0" dirty="0" smtClean="0">
                <a:latin typeface="幼圆" pitchFamily="49" charset="-122"/>
                <a:ea typeface="幼圆" pitchFamily="49" charset="-122"/>
              </a:rPr>
              <a:t>9</a:t>
            </a:r>
            <a:r>
              <a:rPr lang="zh-CN" altLang="en-US" sz="2400" b="0" dirty="0" smtClean="0">
                <a:latin typeface="幼圆" pitchFamily="49" charset="-122"/>
                <a:ea typeface="幼圆" pitchFamily="49" charset="-122"/>
              </a:rPr>
              <a:t>个动词</a:t>
            </a:r>
          </a:p>
        </p:txBody>
      </p:sp>
      <p:pic>
        <p:nvPicPr>
          <p:cNvPr id="12292"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13" y="2211728"/>
            <a:ext cx="8467302" cy="293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187765" y="0"/>
            <a:ext cx="230416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sz="3200" smtClean="0">
                <a:latin typeface="黑体" panose="02010609060101010101" pitchFamily="49" charset="-122"/>
                <a:ea typeface="黑体" panose="02010609060101010101" pitchFamily="49" charset="-122"/>
                <a:sym typeface="黑体" panose="02010609060101010101" pitchFamily="49" charset="-122"/>
              </a:rPr>
              <a:t>SQL</a:t>
            </a:r>
            <a:r>
              <a:rPr lang="zh-CN" altLang="en-US" sz="3200" smtClean="0">
                <a:latin typeface="黑体" panose="02010609060101010101" pitchFamily="49" charset="-122"/>
                <a:ea typeface="黑体" panose="02010609060101010101" pitchFamily="49" charset="-122"/>
                <a:sym typeface="黑体" panose="02010609060101010101" pitchFamily="49" charset="-122"/>
              </a:rPr>
              <a:t>的特点</a:t>
            </a:r>
            <a:endParaRPr lang="zh-CN" altLang="en-US" dirty="0"/>
          </a:p>
        </p:txBody>
      </p:sp>
      <p:sp>
        <p:nvSpPr>
          <p:cNvPr id="6" name="椭圆 5"/>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a:t>
            </a:r>
            <a:r>
              <a:rPr lang="en-US" altLang="zh-CN" sz="1200" dirty="0"/>
              <a:t>2</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filter="blinds(horizontal)">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filter="blinds(horizontal)">
                                      <p:cBhvr>
                                        <p:cTn id="1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3"/>
          <p:cNvSpPr>
            <a:spLocks noGrp="1" noChangeArrowheads="1"/>
          </p:cNvSpPr>
          <p:nvPr>
            <p:ph type="body" idx="4294967295"/>
          </p:nvPr>
        </p:nvSpPr>
        <p:spPr>
          <a:xfrm>
            <a:off x="411163" y="1347788"/>
            <a:ext cx="8732837" cy="431800"/>
          </a:xfrm>
        </p:spPr>
        <p:txBody>
          <a:bodyPr>
            <a:normAutofit lnSpcReduction="10000"/>
          </a:bodyPr>
          <a:lstStyle/>
          <a:p>
            <a:pPr marL="609600" indent="-609600">
              <a:buFont typeface="宋体" panose="02010600030101010101" pitchFamily="2" charset="-122"/>
              <a:buNone/>
            </a:pPr>
            <a:r>
              <a:rPr lang="en-US" altLang="zh-CN" sz="2400" dirty="0" smtClean="0">
                <a:latin typeface="幼圆" pitchFamily="49" charset="-122"/>
                <a:ea typeface="幼圆" pitchFamily="49" charset="-122"/>
              </a:rPr>
              <a:t>ANY</a:t>
            </a:r>
            <a:r>
              <a:rPr lang="zh-CN" altLang="en-US" sz="2400" dirty="0" smtClean="0">
                <a:latin typeface="幼圆" pitchFamily="49" charset="-122"/>
                <a:ea typeface="幼圆" pitchFamily="49" charset="-122"/>
              </a:rPr>
              <a:t>（或</a:t>
            </a:r>
            <a:r>
              <a:rPr lang="en-US" altLang="zh-CN" sz="2400" dirty="0" smtClean="0">
                <a:latin typeface="幼圆" pitchFamily="49" charset="-122"/>
                <a:ea typeface="幼圆" pitchFamily="49" charset="-122"/>
              </a:rPr>
              <a:t>SOME</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ALL</a:t>
            </a:r>
            <a:r>
              <a:rPr lang="zh-CN" altLang="en-US" sz="2400" dirty="0" smtClean="0">
                <a:latin typeface="幼圆" pitchFamily="49" charset="-122"/>
                <a:ea typeface="幼圆" pitchFamily="49" charset="-122"/>
              </a:rPr>
              <a:t>谓词与聚集函数、</a:t>
            </a:r>
            <a:r>
              <a:rPr lang="en-US" altLang="zh-CN" sz="2400" dirty="0" smtClean="0">
                <a:latin typeface="幼圆" pitchFamily="49" charset="-122"/>
                <a:ea typeface="幼圆" pitchFamily="49" charset="-122"/>
              </a:rPr>
              <a:t>IN</a:t>
            </a:r>
            <a:r>
              <a:rPr lang="zh-CN" altLang="en-US" sz="2400" dirty="0" smtClean="0">
                <a:latin typeface="幼圆" pitchFamily="49" charset="-122"/>
                <a:ea typeface="幼圆" pitchFamily="49" charset="-122"/>
              </a:rPr>
              <a:t>谓词的等价转换关系 </a:t>
            </a:r>
            <a:endParaRPr lang="zh-CN" altLang="en-US" sz="1800" dirty="0" smtClean="0">
              <a:latin typeface="幼圆" pitchFamily="49" charset="-122"/>
              <a:ea typeface="幼圆" pitchFamily="49" charset="-122"/>
            </a:endParaRPr>
          </a:p>
        </p:txBody>
      </p:sp>
      <p:grpSp>
        <p:nvGrpSpPr>
          <p:cNvPr id="133124" name="Group 4"/>
          <p:cNvGrpSpPr/>
          <p:nvPr/>
        </p:nvGrpSpPr>
        <p:grpSpPr bwMode="auto">
          <a:xfrm>
            <a:off x="520845" y="2017154"/>
            <a:ext cx="8299450" cy="1489475"/>
            <a:chOff x="0" y="0"/>
            <a:chExt cx="4065" cy="1256"/>
          </a:xfrm>
        </p:grpSpPr>
        <p:grpSp>
          <p:nvGrpSpPr>
            <p:cNvPr id="140293" name="Group 5"/>
            <p:cNvGrpSpPr/>
            <p:nvPr/>
          </p:nvGrpSpPr>
          <p:grpSpPr bwMode="auto">
            <a:xfrm>
              <a:off x="3" y="3"/>
              <a:ext cx="4059" cy="1253"/>
              <a:chOff x="0" y="0"/>
              <a:chExt cx="4059" cy="1253"/>
            </a:xfrm>
          </p:grpSpPr>
          <p:grpSp>
            <p:nvGrpSpPr>
              <p:cNvPr id="140295" name="Group 6"/>
              <p:cNvGrpSpPr/>
              <p:nvPr/>
            </p:nvGrpSpPr>
            <p:grpSpPr bwMode="auto">
              <a:xfrm>
                <a:off x="0" y="0"/>
                <a:ext cx="493" cy="506"/>
                <a:chOff x="0" y="0"/>
                <a:chExt cx="493" cy="506"/>
              </a:xfrm>
            </p:grpSpPr>
            <p:sp>
              <p:nvSpPr>
                <p:cNvPr id="140356" name="Rectangle 7"/>
                <p:cNvSpPr>
                  <a:spLocks noChangeArrowheads="1"/>
                </p:cNvSpPr>
                <p:nvPr/>
              </p:nvSpPr>
              <p:spPr bwMode="auto">
                <a:xfrm>
                  <a:off x="44" y="0"/>
                  <a:ext cx="406"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00" b="0">
                      <a:solidFill>
                        <a:srgbClr val="000000"/>
                      </a:solidFill>
                      <a:latin typeface="Times New Roman" panose="02020603050405020304" pitchFamily="18" charset="0"/>
                      <a:sym typeface="Arial" panose="020B0604020202020204" pitchFamily="34" charset="0"/>
                    </a:rPr>
                    <a:t> </a:t>
                  </a:r>
                </a:p>
                <a:p>
                  <a:pPr eaLnBrk="0" hangingPunct="0"/>
                  <a:endParaRPr lang="zh-CN" altLang="en-US" sz="2400" b="0">
                    <a:solidFill>
                      <a:srgbClr val="000000"/>
                    </a:solidFill>
                    <a:latin typeface="Times New Roman" panose="02020603050405020304" pitchFamily="18" charset="0"/>
                    <a:sym typeface="Arial" panose="020B0604020202020204" pitchFamily="34" charset="0"/>
                  </a:endParaRPr>
                </a:p>
              </p:txBody>
            </p:sp>
            <p:sp>
              <p:nvSpPr>
                <p:cNvPr id="140357" name="Rectangle 8"/>
                <p:cNvSpPr>
                  <a:spLocks noChangeArrowheads="1"/>
                </p:cNvSpPr>
                <p:nvPr/>
              </p:nvSpPr>
              <p:spPr bwMode="auto">
                <a:xfrm>
                  <a:off x="0" y="0"/>
                  <a:ext cx="493"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296" name="Group 9"/>
              <p:cNvGrpSpPr/>
              <p:nvPr/>
            </p:nvGrpSpPr>
            <p:grpSpPr bwMode="auto">
              <a:xfrm>
                <a:off x="493" y="0"/>
                <a:ext cx="396" cy="389"/>
                <a:chOff x="0" y="0"/>
                <a:chExt cx="396" cy="389"/>
              </a:xfrm>
            </p:grpSpPr>
            <p:sp>
              <p:nvSpPr>
                <p:cNvPr id="140354" name="Rectangle 10"/>
                <p:cNvSpPr>
                  <a:spLocks noChangeArrowheads="1"/>
                </p:cNvSpPr>
                <p:nvPr/>
              </p:nvSpPr>
              <p:spPr bwMode="auto">
                <a:xfrm>
                  <a:off x="43" y="0"/>
                  <a:ext cx="310"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266700" algn="r"/>
                      <a:tab pos="5292725" algn="r"/>
                    </a:tabLst>
                  </a:pPr>
                  <a:r>
                    <a:rPr lang="en-US" altLang="zh-CN" sz="2400">
                      <a:solidFill>
                        <a:srgbClr val="000000"/>
                      </a:solidFill>
                      <a:latin typeface="Times New Roman" panose="02020603050405020304" pitchFamily="18" charset="0"/>
                      <a:sym typeface="Arial" panose="020B0604020202020204" pitchFamily="34" charset="0"/>
                    </a:rPr>
                    <a:t> =</a:t>
                  </a:r>
                  <a:endParaRPr lang="en-US" altLang="zh-CN" sz="2400" b="0">
                    <a:solidFill>
                      <a:srgbClr val="000000"/>
                    </a:solidFill>
                    <a:latin typeface="Times New Roman" panose="02020603050405020304" pitchFamily="18" charset="0"/>
                    <a:sym typeface="Arial" panose="020B0604020202020204" pitchFamily="34" charset="0"/>
                  </a:endParaRPr>
                </a:p>
              </p:txBody>
            </p:sp>
            <p:sp>
              <p:nvSpPr>
                <p:cNvPr id="140355" name="Rectangle 11"/>
                <p:cNvSpPr>
                  <a:spLocks noChangeArrowheads="1"/>
                </p:cNvSpPr>
                <p:nvPr/>
              </p:nvSpPr>
              <p:spPr bwMode="auto">
                <a:xfrm>
                  <a:off x="0" y="0"/>
                  <a:ext cx="396"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297" name="Group 12"/>
              <p:cNvGrpSpPr/>
              <p:nvPr/>
            </p:nvGrpSpPr>
            <p:grpSpPr bwMode="auto">
              <a:xfrm>
                <a:off x="889" y="0"/>
                <a:ext cx="656" cy="389"/>
                <a:chOff x="0" y="0"/>
                <a:chExt cx="656" cy="389"/>
              </a:xfrm>
            </p:grpSpPr>
            <p:sp>
              <p:nvSpPr>
                <p:cNvPr id="140352" name="Rectangle 13"/>
                <p:cNvSpPr>
                  <a:spLocks noChangeArrowheads="1"/>
                </p:cNvSpPr>
                <p:nvPr/>
              </p:nvSpPr>
              <p:spPr bwMode="auto">
                <a:xfrm>
                  <a:off x="45" y="0"/>
                  <a:ext cx="568"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000000"/>
                      </a:solidFill>
                      <a:latin typeface="Times New Roman" panose="02020603050405020304" pitchFamily="18" charset="0"/>
                      <a:sym typeface="Arial" panose="020B0604020202020204" pitchFamily="34" charset="0"/>
                    </a:rPr>
                    <a:t> </a:t>
                  </a:r>
                  <a:r>
                    <a:rPr lang="en-US" altLang="zh-CN" sz="2000">
                      <a:solidFill>
                        <a:srgbClr val="000000"/>
                      </a:solidFill>
                      <a:latin typeface="Times New Roman" panose="02020603050405020304" pitchFamily="18" charset="0"/>
                      <a:sym typeface="Arial" panose="020B0604020202020204" pitchFamily="34" charset="0"/>
                    </a:rPr>
                    <a:t>&lt;&gt;</a:t>
                  </a:r>
                  <a:r>
                    <a:rPr lang="zh-CN" altLang="en-US" sz="2000">
                      <a:solidFill>
                        <a:srgbClr val="000000"/>
                      </a:solidFill>
                      <a:latin typeface="Times New Roman" panose="02020603050405020304" pitchFamily="18" charset="0"/>
                      <a:sym typeface="Arial" panose="020B0604020202020204" pitchFamily="34" charset="0"/>
                    </a:rPr>
                    <a:t>或</a:t>
                  </a:r>
                  <a:r>
                    <a:rPr lang="en-US" altLang="zh-CN" sz="2000">
                      <a:solidFill>
                        <a:srgbClr val="000000"/>
                      </a:solidFill>
                      <a:latin typeface="Times New Roman" panose="02020603050405020304" pitchFamily="18" charset="0"/>
                      <a:sym typeface="Arial" panose="020B0604020202020204" pitchFamily="34" charset="0"/>
                    </a:rPr>
                    <a:t>!=</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53" name="Rectangle 14"/>
                <p:cNvSpPr>
                  <a:spLocks noChangeArrowheads="1"/>
                </p:cNvSpPr>
                <p:nvPr/>
              </p:nvSpPr>
              <p:spPr bwMode="auto">
                <a:xfrm>
                  <a:off x="0" y="0"/>
                  <a:ext cx="656"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298" name="Group 15"/>
              <p:cNvGrpSpPr/>
              <p:nvPr/>
            </p:nvGrpSpPr>
            <p:grpSpPr bwMode="auto">
              <a:xfrm>
                <a:off x="1545" y="0"/>
                <a:ext cx="617" cy="337"/>
                <a:chOff x="0" y="0"/>
                <a:chExt cx="617" cy="337"/>
              </a:xfrm>
            </p:grpSpPr>
            <p:sp>
              <p:nvSpPr>
                <p:cNvPr id="140350" name="Rectangle 16"/>
                <p:cNvSpPr>
                  <a:spLocks noChangeArrowheads="1"/>
                </p:cNvSpPr>
                <p:nvPr/>
              </p:nvSpPr>
              <p:spPr bwMode="auto">
                <a:xfrm>
                  <a:off x="43" y="0"/>
                  <a:ext cx="53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266700" algn="r"/>
                      <a:tab pos="5292725" algn="r"/>
                    </a:tabLst>
                  </a:pPr>
                  <a:r>
                    <a:rPr lang="en-US" altLang="zh-CN" sz="2000">
                      <a:solidFill>
                        <a:srgbClr val="000000"/>
                      </a:solidFill>
                      <a:latin typeface="Times New Roman" panose="02020603050405020304" pitchFamily="18" charset="0"/>
                      <a:sym typeface="Arial" panose="020B0604020202020204" pitchFamily="34" charset="0"/>
                    </a:rPr>
                    <a:t>   &lt;</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51" name="Rectangle 17"/>
                <p:cNvSpPr>
                  <a:spLocks noChangeArrowheads="1"/>
                </p:cNvSpPr>
                <p:nvPr/>
              </p:nvSpPr>
              <p:spPr bwMode="auto">
                <a:xfrm>
                  <a:off x="0" y="0"/>
                  <a:ext cx="617"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299" name="Group 18"/>
              <p:cNvGrpSpPr/>
              <p:nvPr/>
            </p:nvGrpSpPr>
            <p:grpSpPr bwMode="auto">
              <a:xfrm>
                <a:off x="2162" y="0"/>
                <a:ext cx="655" cy="389"/>
                <a:chOff x="0" y="0"/>
                <a:chExt cx="655" cy="389"/>
              </a:xfrm>
            </p:grpSpPr>
            <p:sp>
              <p:nvSpPr>
                <p:cNvPr id="140348" name="Rectangle 19"/>
                <p:cNvSpPr>
                  <a:spLocks noChangeArrowheads="1"/>
                </p:cNvSpPr>
                <p:nvPr/>
              </p:nvSpPr>
              <p:spPr bwMode="auto">
                <a:xfrm>
                  <a:off x="43" y="0"/>
                  <a:ext cx="56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266700" algn="r"/>
                      <a:tab pos="5292725" algn="r"/>
                    </a:tabLst>
                  </a:pPr>
                  <a:r>
                    <a:rPr lang="en-US" altLang="zh-CN" sz="2400">
                      <a:solidFill>
                        <a:srgbClr val="000000"/>
                      </a:solidFill>
                      <a:latin typeface="Times New Roman" panose="02020603050405020304" pitchFamily="18" charset="0"/>
                      <a:sym typeface="Arial" panose="020B0604020202020204" pitchFamily="34" charset="0"/>
                    </a:rPr>
                    <a:t>  &lt;=</a:t>
                  </a:r>
                  <a:endParaRPr lang="en-US" altLang="zh-CN" sz="2400" b="0">
                    <a:solidFill>
                      <a:srgbClr val="000000"/>
                    </a:solidFill>
                    <a:latin typeface="Times New Roman" panose="02020603050405020304" pitchFamily="18" charset="0"/>
                    <a:sym typeface="Arial" panose="020B0604020202020204" pitchFamily="34" charset="0"/>
                  </a:endParaRPr>
                </a:p>
              </p:txBody>
            </p:sp>
            <p:sp>
              <p:nvSpPr>
                <p:cNvPr id="140349" name="Rectangle 20"/>
                <p:cNvSpPr>
                  <a:spLocks noChangeArrowheads="1"/>
                </p:cNvSpPr>
                <p:nvPr/>
              </p:nvSpPr>
              <p:spPr bwMode="auto">
                <a:xfrm>
                  <a:off x="0" y="0"/>
                  <a:ext cx="655"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0" name="Group 21"/>
              <p:cNvGrpSpPr/>
              <p:nvPr/>
            </p:nvGrpSpPr>
            <p:grpSpPr bwMode="auto">
              <a:xfrm>
                <a:off x="2817" y="0"/>
                <a:ext cx="587" cy="389"/>
                <a:chOff x="0" y="0"/>
                <a:chExt cx="587" cy="389"/>
              </a:xfrm>
            </p:grpSpPr>
            <p:sp>
              <p:nvSpPr>
                <p:cNvPr id="140346" name="Rectangle 22"/>
                <p:cNvSpPr>
                  <a:spLocks noChangeArrowheads="1"/>
                </p:cNvSpPr>
                <p:nvPr/>
              </p:nvSpPr>
              <p:spPr bwMode="auto">
                <a:xfrm>
                  <a:off x="43" y="0"/>
                  <a:ext cx="501"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266700" algn="r"/>
                      <a:tab pos="5292725" algn="r"/>
                    </a:tabLst>
                  </a:pPr>
                  <a:r>
                    <a:rPr lang="en-US" altLang="zh-CN" sz="2400">
                      <a:solidFill>
                        <a:srgbClr val="000000"/>
                      </a:solidFill>
                      <a:latin typeface="Times New Roman" panose="02020603050405020304" pitchFamily="18" charset="0"/>
                      <a:sym typeface="Arial" panose="020B0604020202020204" pitchFamily="34" charset="0"/>
                    </a:rPr>
                    <a:t>  &gt;</a:t>
                  </a:r>
                  <a:endParaRPr lang="en-US" altLang="zh-CN" sz="2400" b="0">
                    <a:solidFill>
                      <a:srgbClr val="000000"/>
                    </a:solidFill>
                    <a:latin typeface="Times New Roman" panose="02020603050405020304" pitchFamily="18" charset="0"/>
                    <a:sym typeface="Arial" panose="020B0604020202020204" pitchFamily="34" charset="0"/>
                  </a:endParaRPr>
                </a:p>
              </p:txBody>
            </p:sp>
            <p:sp>
              <p:nvSpPr>
                <p:cNvPr id="140347" name="Rectangle 23"/>
                <p:cNvSpPr>
                  <a:spLocks noChangeArrowheads="1"/>
                </p:cNvSpPr>
                <p:nvPr/>
              </p:nvSpPr>
              <p:spPr bwMode="auto">
                <a:xfrm>
                  <a:off x="0" y="0"/>
                  <a:ext cx="587"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1" name="Group 24"/>
              <p:cNvGrpSpPr/>
              <p:nvPr/>
            </p:nvGrpSpPr>
            <p:grpSpPr bwMode="auto">
              <a:xfrm>
                <a:off x="3404" y="0"/>
                <a:ext cx="655" cy="389"/>
                <a:chOff x="0" y="0"/>
                <a:chExt cx="655" cy="389"/>
              </a:xfrm>
            </p:grpSpPr>
            <p:sp>
              <p:nvSpPr>
                <p:cNvPr id="140344" name="Rectangle 25"/>
                <p:cNvSpPr>
                  <a:spLocks noChangeArrowheads="1"/>
                </p:cNvSpPr>
                <p:nvPr/>
              </p:nvSpPr>
              <p:spPr bwMode="auto">
                <a:xfrm>
                  <a:off x="43" y="0"/>
                  <a:ext cx="568"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266700" algn="r"/>
                      <a:tab pos="5292725" algn="r"/>
                    </a:tabLst>
                  </a:pPr>
                  <a:r>
                    <a:rPr lang="en-US" altLang="zh-CN" sz="2400">
                      <a:solidFill>
                        <a:srgbClr val="000000"/>
                      </a:solidFill>
                      <a:latin typeface="Times New Roman" panose="02020603050405020304" pitchFamily="18" charset="0"/>
                      <a:sym typeface="Arial" panose="020B0604020202020204" pitchFamily="34" charset="0"/>
                    </a:rPr>
                    <a:t>  &gt;=</a:t>
                  </a:r>
                  <a:endParaRPr lang="en-US" altLang="zh-CN" sz="2400" b="0">
                    <a:solidFill>
                      <a:srgbClr val="000000"/>
                    </a:solidFill>
                    <a:latin typeface="Times New Roman" panose="02020603050405020304" pitchFamily="18" charset="0"/>
                    <a:sym typeface="Arial" panose="020B0604020202020204" pitchFamily="34" charset="0"/>
                  </a:endParaRPr>
                </a:p>
              </p:txBody>
            </p:sp>
            <p:sp>
              <p:nvSpPr>
                <p:cNvPr id="140345" name="Rectangle 26"/>
                <p:cNvSpPr>
                  <a:spLocks noChangeArrowheads="1"/>
                </p:cNvSpPr>
                <p:nvPr/>
              </p:nvSpPr>
              <p:spPr bwMode="auto">
                <a:xfrm>
                  <a:off x="0" y="0"/>
                  <a:ext cx="655"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2" name="Group 27"/>
              <p:cNvGrpSpPr/>
              <p:nvPr/>
            </p:nvGrpSpPr>
            <p:grpSpPr bwMode="auto">
              <a:xfrm>
                <a:off x="0" y="432"/>
                <a:ext cx="493" cy="339"/>
                <a:chOff x="0" y="0"/>
                <a:chExt cx="493" cy="339"/>
              </a:xfrm>
            </p:grpSpPr>
            <p:sp>
              <p:nvSpPr>
                <p:cNvPr id="140342" name="Rectangle 28"/>
                <p:cNvSpPr>
                  <a:spLocks noChangeArrowheads="1"/>
                </p:cNvSpPr>
                <p:nvPr/>
              </p:nvSpPr>
              <p:spPr bwMode="auto">
                <a:xfrm>
                  <a:off x="44" y="2"/>
                  <a:ext cx="40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latin typeface="Times New Roman" panose="02020603050405020304" pitchFamily="18" charset="0"/>
                      <a:sym typeface="Arial" panose="020B0604020202020204" pitchFamily="34" charset="0"/>
                    </a:rPr>
                    <a:t>ANY</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43" name="Rectangle 29"/>
                <p:cNvSpPr>
                  <a:spLocks noChangeArrowheads="1"/>
                </p:cNvSpPr>
                <p:nvPr/>
              </p:nvSpPr>
              <p:spPr bwMode="auto">
                <a:xfrm>
                  <a:off x="0" y="0"/>
                  <a:ext cx="493"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3" name="Group 30"/>
              <p:cNvGrpSpPr/>
              <p:nvPr/>
            </p:nvGrpSpPr>
            <p:grpSpPr bwMode="auto">
              <a:xfrm>
                <a:off x="493" y="432"/>
                <a:ext cx="396" cy="339"/>
                <a:chOff x="0" y="0"/>
                <a:chExt cx="396" cy="339"/>
              </a:xfrm>
            </p:grpSpPr>
            <p:sp>
              <p:nvSpPr>
                <p:cNvPr id="140340" name="Rectangle 31"/>
                <p:cNvSpPr>
                  <a:spLocks noChangeArrowheads="1"/>
                </p:cNvSpPr>
                <p:nvPr/>
              </p:nvSpPr>
              <p:spPr bwMode="auto">
                <a:xfrm>
                  <a:off x="43" y="2"/>
                  <a:ext cx="31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500">
                      <a:solidFill>
                        <a:srgbClr val="000000"/>
                      </a:solidFill>
                      <a:latin typeface="Times New Roman" panose="02020603050405020304" pitchFamily="18" charset="0"/>
                      <a:sym typeface="Arial" panose="020B0604020202020204" pitchFamily="34" charset="0"/>
                    </a:rPr>
                    <a:t> </a:t>
                  </a:r>
                  <a:r>
                    <a:rPr lang="en-US" altLang="zh-CN" sz="2000">
                      <a:solidFill>
                        <a:srgbClr val="000000"/>
                      </a:solidFill>
                      <a:latin typeface="Times New Roman" panose="02020603050405020304" pitchFamily="18" charset="0"/>
                      <a:sym typeface="Arial" panose="020B0604020202020204" pitchFamily="34" charset="0"/>
                    </a:rPr>
                    <a:t> IN</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41" name="Rectangle 32"/>
                <p:cNvSpPr>
                  <a:spLocks noChangeArrowheads="1"/>
                </p:cNvSpPr>
                <p:nvPr/>
              </p:nvSpPr>
              <p:spPr bwMode="auto">
                <a:xfrm>
                  <a:off x="0" y="0"/>
                  <a:ext cx="396"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4" name="Group 33"/>
              <p:cNvGrpSpPr/>
              <p:nvPr/>
            </p:nvGrpSpPr>
            <p:grpSpPr bwMode="auto">
              <a:xfrm>
                <a:off x="889" y="432"/>
                <a:ext cx="656" cy="339"/>
                <a:chOff x="0" y="0"/>
                <a:chExt cx="656" cy="339"/>
              </a:xfrm>
            </p:grpSpPr>
            <p:sp>
              <p:nvSpPr>
                <p:cNvPr id="140338" name="Rectangle 34"/>
                <p:cNvSpPr>
                  <a:spLocks noChangeArrowheads="1"/>
                </p:cNvSpPr>
                <p:nvPr/>
              </p:nvSpPr>
              <p:spPr bwMode="auto">
                <a:xfrm>
                  <a:off x="45" y="2"/>
                  <a:ext cx="56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500">
                      <a:solidFill>
                        <a:srgbClr val="000000"/>
                      </a:solidFill>
                      <a:latin typeface="Times New Roman" panose="02020603050405020304" pitchFamily="18" charset="0"/>
                      <a:sym typeface="Arial" panose="020B0604020202020204" pitchFamily="34" charset="0"/>
                    </a:rPr>
                    <a:t>    </a:t>
                  </a:r>
                  <a:r>
                    <a:rPr lang="en-US" altLang="zh-CN" sz="2000">
                      <a:solidFill>
                        <a:srgbClr val="000000"/>
                      </a:solidFill>
                      <a:latin typeface="Times New Roman" panose="02020603050405020304" pitchFamily="18" charset="0"/>
                      <a:sym typeface="Arial" panose="020B0604020202020204" pitchFamily="34" charset="0"/>
                    </a:rPr>
                    <a:t>--</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39" name="Rectangle 35"/>
                <p:cNvSpPr>
                  <a:spLocks noChangeArrowheads="1"/>
                </p:cNvSpPr>
                <p:nvPr/>
              </p:nvSpPr>
              <p:spPr bwMode="auto">
                <a:xfrm>
                  <a:off x="0" y="0"/>
                  <a:ext cx="656"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5" name="Group 36"/>
              <p:cNvGrpSpPr/>
              <p:nvPr/>
            </p:nvGrpSpPr>
            <p:grpSpPr bwMode="auto">
              <a:xfrm>
                <a:off x="1545" y="432"/>
                <a:ext cx="617" cy="339"/>
                <a:chOff x="0" y="0"/>
                <a:chExt cx="617" cy="339"/>
              </a:xfrm>
            </p:grpSpPr>
            <p:sp>
              <p:nvSpPr>
                <p:cNvPr id="140336" name="Rectangle 37"/>
                <p:cNvSpPr>
                  <a:spLocks noChangeArrowheads="1"/>
                </p:cNvSpPr>
                <p:nvPr/>
              </p:nvSpPr>
              <p:spPr bwMode="auto">
                <a:xfrm>
                  <a:off x="43" y="2"/>
                  <a:ext cx="53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500">
                      <a:solidFill>
                        <a:srgbClr val="000000"/>
                      </a:solidFill>
                      <a:latin typeface="Times New Roman" panose="02020603050405020304" pitchFamily="18" charset="0"/>
                      <a:sym typeface="Arial" panose="020B0604020202020204" pitchFamily="34" charset="0"/>
                    </a:rPr>
                    <a:t> </a:t>
                  </a:r>
                  <a:r>
                    <a:rPr lang="en-US" altLang="zh-CN" sz="2000">
                      <a:solidFill>
                        <a:srgbClr val="000000"/>
                      </a:solidFill>
                      <a:latin typeface="Times New Roman" panose="02020603050405020304" pitchFamily="18" charset="0"/>
                      <a:sym typeface="Arial" panose="020B0604020202020204" pitchFamily="34" charset="0"/>
                    </a:rPr>
                    <a:t>&lt;MAX</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37" name="Rectangle 38"/>
                <p:cNvSpPr>
                  <a:spLocks noChangeArrowheads="1"/>
                </p:cNvSpPr>
                <p:nvPr/>
              </p:nvSpPr>
              <p:spPr bwMode="auto">
                <a:xfrm>
                  <a:off x="0" y="0"/>
                  <a:ext cx="617"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6" name="Group 39"/>
              <p:cNvGrpSpPr/>
              <p:nvPr/>
            </p:nvGrpSpPr>
            <p:grpSpPr bwMode="auto">
              <a:xfrm>
                <a:off x="2162" y="432"/>
                <a:ext cx="655" cy="339"/>
                <a:chOff x="0" y="0"/>
                <a:chExt cx="655" cy="339"/>
              </a:xfrm>
            </p:grpSpPr>
            <p:sp>
              <p:nvSpPr>
                <p:cNvPr id="140334" name="Rectangle 40"/>
                <p:cNvSpPr>
                  <a:spLocks noChangeArrowheads="1"/>
                </p:cNvSpPr>
                <p:nvPr/>
              </p:nvSpPr>
              <p:spPr bwMode="auto">
                <a:xfrm>
                  <a:off x="43" y="2"/>
                  <a:ext cx="56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latin typeface="Times New Roman" panose="02020603050405020304" pitchFamily="18" charset="0"/>
                      <a:sym typeface="Arial" panose="020B0604020202020204" pitchFamily="34" charset="0"/>
                    </a:rPr>
                    <a:t>&lt;=MAX</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35" name="Rectangle 41"/>
                <p:cNvSpPr>
                  <a:spLocks noChangeArrowheads="1"/>
                </p:cNvSpPr>
                <p:nvPr/>
              </p:nvSpPr>
              <p:spPr bwMode="auto">
                <a:xfrm>
                  <a:off x="0" y="0"/>
                  <a:ext cx="655"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7" name="Group 42"/>
              <p:cNvGrpSpPr/>
              <p:nvPr/>
            </p:nvGrpSpPr>
            <p:grpSpPr bwMode="auto">
              <a:xfrm>
                <a:off x="2817" y="432"/>
                <a:ext cx="587" cy="339"/>
                <a:chOff x="0" y="0"/>
                <a:chExt cx="587" cy="339"/>
              </a:xfrm>
            </p:grpSpPr>
            <p:sp>
              <p:nvSpPr>
                <p:cNvPr id="140332" name="Rectangle 43"/>
                <p:cNvSpPr>
                  <a:spLocks noChangeArrowheads="1"/>
                </p:cNvSpPr>
                <p:nvPr/>
              </p:nvSpPr>
              <p:spPr bwMode="auto">
                <a:xfrm>
                  <a:off x="43" y="2"/>
                  <a:ext cx="50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latin typeface="Times New Roman" panose="02020603050405020304" pitchFamily="18" charset="0"/>
                      <a:sym typeface="Arial" panose="020B0604020202020204" pitchFamily="34" charset="0"/>
                    </a:rPr>
                    <a:t>&gt;MIN</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33" name="Rectangle 44"/>
                <p:cNvSpPr>
                  <a:spLocks noChangeArrowheads="1"/>
                </p:cNvSpPr>
                <p:nvPr/>
              </p:nvSpPr>
              <p:spPr bwMode="auto">
                <a:xfrm>
                  <a:off x="0" y="0"/>
                  <a:ext cx="587"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8" name="Group 45"/>
              <p:cNvGrpSpPr/>
              <p:nvPr/>
            </p:nvGrpSpPr>
            <p:grpSpPr bwMode="auto">
              <a:xfrm>
                <a:off x="3404" y="432"/>
                <a:ext cx="655" cy="339"/>
                <a:chOff x="0" y="0"/>
                <a:chExt cx="655" cy="339"/>
              </a:xfrm>
            </p:grpSpPr>
            <p:sp>
              <p:nvSpPr>
                <p:cNvPr id="140330" name="Rectangle 46"/>
                <p:cNvSpPr>
                  <a:spLocks noChangeArrowheads="1"/>
                </p:cNvSpPr>
                <p:nvPr/>
              </p:nvSpPr>
              <p:spPr bwMode="auto">
                <a:xfrm>
                  <a:off x="43" y="2"/>
                  <a:ext cx="56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latin typeface="Times New Roman" panose="02020603050405020304" pitchFamily="18" charset="0"/>
                      <a:sym typeface="Arial" panose="020B0604020202020204" pitchFamily="34" charset="0"/>
                    </a:rPr>
                    <a:t>&gt;= MIN</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31" name="Rectangle 47"/>
                <p:cNvSpPr>
                  <a:spLocks noChangeArrowheads="1"/>
                </p:cNvSpPr>
                <p:nvPr/>
              </p:nvSpPr>
              <p:spPr bwMode="auto">
                <a:xfrm>
                  <a:off x="0" y="0"/>
                  <a:ext cx="655"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09" name="Group 48"/>
              <p:cNvGrpSpPr/>
              <p:nvPr/>
            </p:nvGrpSpPr>
            <p:grpSpPr bwMode="auto">
              <a:xfrm>
                <a:off x="0" y="864"/>
                <a:ext cx="493" cy="337"/>
                <a:chOff x="0" y="0"/>
                <a:chExt cx="493" cy="337"/>
              </a:xfrm>
            </p:grpSpPr>
            <p:sp>
              <p:nvSpPr>
                <p:cNvPr id="140328" name="Rectangle 49"/>
                <p:cNvSpPr>
                  <a:spLocks noChangeArrowheads="1"/>
                </p:cNvSpPr>
                <p:nvPr/>
              </p:nvSpPr>
              <p:spPr bwMode="auto">
                <a:xfrm>
                  <a:off x="44" y="0"/>
                  <a:ext cx="40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latin typeface="Times New Roman" panose="02020603050405020304" pitchFamily="18" charset="0"/>
                      <a:sym typeface="Arial" panose="020B0604020202020204" pitchFamily="34" charset="0"/>
                    </a:rPr>
                    <a:t>ALL</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29" name="Rectangle 50"/>
                <p:cNvSpPr>
                  <a:spLocks noChangeArrowheads="1"/>
                </p:cNvSpPr>
                <p:nvPr/>
              </p:nvSpPr>
              <p:spPr bwMode="auto">
                <a:xfrm>
                  <a:off x="0" y="0"/>
                  <a:ext cx="493"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10" name="Group 51"/>
              <p:cNvGrpSpPr/>
              <p:nvPr/>
            </p:nvGrpSpPr>
            <p:grpSpPr bwMode="auto">
              <a:xfrm>
                <a:off x="493" y="864"/>
                <a:ext cx="396" cy="389"/>
                <a:chOff x="0" y="0"/>
                <a:chExt cx="396" cy="389"/>
              </a:xfrm>
            </p:grpSpPr>
            <p:sp>
              <p:nvSpPr>
                <p:cNvPr id="140326" name="Rectangle 52"/>
                <p:cNvSpPr>
                  <a:spLocks noChangeArrowheads="1"/>
                </p:cNvSpPr>
                <p:nvPr/>
              </p:nvSpPr>
              <p:spPr bwMode="auto">
                <a:xfrm>
                  <a:off x="43" y="0"/>
                  <a:ext cx="310"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000000"/>
                      </a:solidFill>
                      <a:latin typeface="Times New Roman" panose="02020603050405020304" pitchFamily="18" charset="0"/>
                      <a:sym typeface="Arial" panose="020B0604020202020204" pitchFamily="34" charset="0"/>
                    </a:rPr>
                    <a:t>  --</a:t>
                  </a:r>
                  <a:endParaRPr lang="en-US" altLang="zh-CN" sz="2400" b="0">
                    <a:solidFill>
                      <a:srgbClr val="000000"/>
                    </a:solidFill>
                    <a:latin typeface="Times New Roman" panose="02020603050405020304" pitchFamily="18" charset="0"/>
                    <a:sym typeface="Arial" panose="020B0604020202020204" pitchFamily="34" charset="0"/>
                  </a:endParaRPr>
                </a:p>
              </p:txBody>
            </p:sp>
            <p:sp>
              <p:nvSpPr>
                <p:cNvPr id="140327" name="Rectangle 53"/>
                <p:cNvSpPr>
                  <a:spLocks noChangeArrowheads="1"/>
                </p:cNvSpPr>
                <p:nvPr/>
              </p:nvSpPr>
              <p:spPr bwMode="auto">
                <a:xfrm>
                  <a:off x="0" y="0"/>
                  <a:ext cx="396"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11" name="Group 54"/>
              <p:cNvGrpSpPr/>
              <p:nvPr/>
            </p:nvGrpSpPr>
            <p:grpSpPr bwMode="auto">
              <a:xfrm>
                <a:off x="889" y="864"/>
                <a:ext cx="656" cy="337"/>
                <a:chOff x="0" y="0"/>
                <a:chExt cx="656" cy="337"/>
              </a:xfrm>
            </p:grpSpPr>
            <p:sp>
              <p:nvSpPr>
                <p:cNvPr id="140324" name="Rectangle 55"/>
                <p:cNvSpPr>
                  <a:spLocks noChangeArrowheads="1"/>
                </p:cNvSpPr>
                <p:nvPr/>
              </p:nvSpPr>
              <p:spPr bwMode="auto">
                <a:xfrm>
                  <a:off x="45" y="0"/>
                  <a:ext cx="56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NOT IN</a:t>
                  </a:r>
                  <a:endParaRPr lang="en-US" altLang="zh-CN" b="0" dirty="0">
                    <a:solidFill>
                      <a:srgbClr val="000000"/>
                    </a:solidFill>
                    <a:latin typeface="Times New Roman" panose="02020603050405020304" pitchFamily="18" charset="0"/>
                    <a:sym typeface="Arial" panose="020B0604020202020204" pitchFamily="34" charset="0"/>
                  </a:endParaRPr>
                </a:p>
              </p:txBody>
            </p:sp>
            <p:sp>
              <p:nvSpPr>
                <p:cNvPr id="140325" name="Rectangle 56"/>
                <p:cNvSpPr>
                  <a:spLocks noChangeArrowheads="1"/>
                </p:cNvSpPr>
                <p:nvPr/>
              </p:nvSpPr>
              <p:spPr bwMode="auto">
                <a:xfrm>
                  <a:off x="0" y="0"/>
                  <a:ext cx="656"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12" name="Group 57"/>
              <p:cNvGrpSpPr/>
              <p:nvPr/>
            </p:nvGrpSpPr>
            <p:grpSpPr bwMode="auto">
              <a:xfrm>
                <a:off x="1545" y="864"/>
                <a:ext cx="617" cy="389"/>
                <a:chOff x="0" y="0"/>
                <a:chExt cx="617" cy="389"/>
              </a:xfrm>
            </p:grpSpPr>
            <p:sp>
              <p:nvSpPr>
                <p:cNvPr id="140322" name="Rectangle 58"/>
                <p:cNvSpPr>
                  <a:spLocks noChangeArrowheads="1"/>
                </p:cNvSpPr>
                <p:nvPr/>
              </p:nvSpPr>
              <p:spPr bwMode="auto">
                <a:xfrm>
                  <a:off x="43" y="0"/>
                  <a:ext cx="530"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500">
                      <a:solidFill>
                        <a:srgbClr val="000000"/>
                      </a:solidFill>
                      <a:latin typeface="Times New Roman" panose="02020603050405020304" pitchFamily="18" charset="0"/>
                      <a:sym typeface="Arial" panose="020B0604020202020204" pitchFamily="34" charset="0"/>
                    </a:rPr>
                    <a:t> </a:t>
                  </a:r>
                  <a:r>
                    <a:rPr lang="en-US" altLang="zh-CN" sz="2400">
                      <a:solidFill>
                        <a:srgbClr val="000000"/>
                      </a:solidFill>
                      <a:latin typeface="Times New Roman" panose="02020603050405020304" pitchFamily="18" charset="0"/>
                      <a:sym typeface="Arial" panose="020B0604020202020204" pitchFamily="34" charset="0"/>
                    </a:rPr>
                    <a:t>&lt;MIN</a:t>
                  </a:r>
                  <a:endParaRPr lang="en-US" altLang="zh-CN" sz="2400" b="0">
                    <a:solidFill>
                      <a:srgbClr val="000000"/>
                    </a:solidFill>
                    <a:latin typeface="Times New Roman" panose="02020603050405020304" pitchFamily="18" charset="0"/>
                    <a:sym typeface="Arial" panose="020B0604020202020204" pitchFamily="34" charset="0"/>
                  </a:endParaRPr>
                </a:p>
              </p:txBody>
            </p:sp>
            <p:sp>
              <p:nvSpPr>
                <p:cNvPr id="140323" name="Rectangle 59"/>
                <p:cNvSpPr>
                  <a:spLocks noChangeArrowheads="1"/>
                </p:cNvSpPr>
                <p:nvPr/>
              </p:nvSpPr>
              <p:spPr bwMode="auto">
                <a:xfrm>
                  <a:off x="0" y="0"/>
                  <a:ext cx="617"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13" name="Group 60"/>
              <p:cNvGrpSpPr/>
              <p:nvPr/>
            </p:nvGrpSpPr>
            <p:grpSpPr bwMode="auto">
              <a:xfrm>
                <a:off x="2162" y="864"/>
                <a:ext cx="655" cy="337"/>
                <a:chOff x="0" y="0"/>
                <a:chExt cx="655" cy="337"/>
              </a:xfrm>
            </p:grpSpPr>
            <p:sp>
              <p:nvSpPr>
                <p:cNvPr id="140320" name="Rectangle 61"/>
                <p:cNvSpPr>
                  <a:spLocks noChangeArrowheads="1"/>
                </p:cNvSpPr>
                <p:nvPr/>
              </p:nvSpPr>
              <p:spPr bwMode="auto">
                <a:xfrm>
                  <a:off x="43" y="0"/>
                  <a:ext cx="56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latin typeface="Times New Roman" panose="02020603050405020304" pitchFamily="18" charset="0"/>
                      <a:sym typeface="Arial" panose="020B0604020202020204" pitchFamily="34" charset="0"/>
                    </a:rPr>
                    <a:t>&lt;= MIN</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21" name="Rectangle 62"/>
                <p:cNvSpPr>
                  <a:spLocks noChangeArrowheads="1"/>
                </p:cNvSpPr>
                <p:nvPr/>
              </p:nvSpPr>
              <p:spPr bwMode="auto">
                <a:xfrm>
                  <a:off x="0" y="0"/>
                  <a:ext cx="655"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14" name="Group 63"/>
              <p:cNvGrpSpPr/>
              <p:nvPr/>
            </p:nvGrpSpPr>
            <p:grpSpPr bwMode="auto">
              <a:xfrm>
                <a:off x="2817" y="864"/>
                <a:ext cx="587" cy="337"/>
                <a:chOff x="0" y="0"/>
                <a:chExt cx="587" cy="337"/>
              </a:xfrm>
            </p:grpSpPr>
            <p:sp>
              <p:nvSpPr>
                <p:cNvPr id="140318" name="Rectangle 64"/>
                <p:cNvSpPr>
                  <a:spLocks noChangeArrowheads="1"/>
                </p:cNvSpPr>
                <p:nvPr/>
              </p:nvSpPr>
              <p:spPr bwMode="auto">
                <a:xfrm>
                  <a:off x="43" y="0"/>
                  <a:ext cx="50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solidFill>
                        <a:srgbClr val="000000"/>
                      </a:solidFill>
                      <a:latin typeface="Times New Roman" panose="02020603050405020304" pitchFamily="18" charset="0"/>
                      <a:sym typeface="Arial" panose="020B0604020202020204" pitchFamily="34" charset="0"/>
                    </a:rPr>
                    <a:t>&gt;MAX</a:t>
                  </a:r>
                  <a:endParaRPr lang="en-US" altLang="zh-CN" sz="2000" b="0">
                    <a:solidFill>
                      <a:srgbClr val="000000"/>
                    </a:solidFill>
                    <a:latin typeface="Times New Roman" panose="02020603050405020304" pitchFamily="18" charset="0"/>
                    <a:sym typeface="Arial" panose="020B0604020202020204" pitchFamily="34" charset="0"/>
                  </a:endParaRPr>
                </a:p>
              </p:txBody>
            </p:sp>
            <p:sp>
              <p:nvSpPr>
                <p:cNvPr id="140319" name="Rectangle 65"/>
                <p:cNvSpPr>
                  <a:spLocks noChangeArrowheads="1"/>
                </p:cNvSpPr>
                <p:nvPr/>
              </p:nvSpPr>
              <p:spPr bwMode="auto">
                <a:xfrm>
                  <a:off x="0" y="0"/>
                  <a:ext cx="587"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nvGrpSpPr>
              <p:cNvPr id="140315" name="Group 66"/>
              <p:cNvGrpSpPr/>
              <p:nvPr/>
            </p:nvGrpSpPr>
            <p:grpSpPr bwMode="auto">
              <a:xfrm>
                <a:off x="3404" y="864"/>
                <a:ext cx="655" cy="311"/>
                <a:chOff x="0" y="0"/>
                <a:chExt cx="655" cy="311"/>
              </a:xfrm>
            </p:grpSpPr>
            <p:sp>
              <p:nvSpPr>
                <p:cNvPr id="140316" name="Rectangle 67"/>
                <p:cNvSpPr>
                  <a:spLocks noChangeArrowheads="1"/>
                </p:cNvSpPr>
                <p:nvPr/>
              </p:nvSpPr>
              <p:spPr bwMode="auto">
                <a:xfrm>
                  <a:off x="43" y="0"/>
                  <a:ext cx="56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000000"/>
                      </a:solidFill>
                      <a:latin typeface="Times New Roman" panose="02020603050405020304" pitchFamily="18" charset="0"/>
                      <a:sym typeface="Arial" panose="020B0604020202020204" pitchFamily="34" charset="0"/>
                    </a:rPr>
                    <a:t>&gt;= MAX</a:t>
                  </a:r>
                  <a:endParaRPr lang="en-US" altLang="zh-CN" b="0">
                    <a:solidFill>
                      <a:srgbClr val="000000"/>
                    </a:solidFill>
                    <a:latin typeface="Times New Roman" panose="02020603050405020304" pitchFamily="18" charset="0"/>
                    <a:sym typeface="Arial" panose="020B0604020202020204" pitchFamily="34" charset="0"/>
                  </a:endParaRPr>
                </a:p>
              </p:txBody>
            </p:sp>
            <p:sp>
              <p:nvSpPr>
                <p:cNvPr id="140317" name="Rectangle 68"/>
                <p:cNvSpPr>
                  <a:spLocks noChangeArrowheads="1"/>
                </p:cNvSpPr>
                <p:nvPr/>
              </p:nvSpPr>
              <p:spPr bwMode="auto">
                <a:xfrm>
                  <a:off x="0" y="0"/>
                  <a:ext cx="655" cy="311"/>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grpSp>
        <p:sp>
          <p:nvSpPr>
            <p:cNvPr id="140294" name="Rectangle 69"/>
            <p:cNvSpPr>
              <a:spLocks noChangeArrowheads="1"/>
            </p:cNvSpPr>
            <p:nvPr/>
          </p:nvSpPr>
          <p:spPr bwMode="auto">
            <a:xfrm>
              <a:off x="0" y="0"/>
              <a:ext cx="4065" cy="311"/>
            </a:xfrm>
            <a:prstGeom prst="rect">
              <a:avLst/>
            </a:prstGeom>
            <a:noFill/>
            <a:ln w="11112">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pSp>
      <p:sp>
        <p:nvSpPr>
          <p:cNvPr id="70" name="Rectangle 2"/>
          <p:cNvSpPr txBox="1">
            <a:spLocks noChangeArrowheads="1"/>
          </p:cNvSpPr>
          <p:nvPr/>
        </p:nvSpPr>
        <p:spPr>
          <a:xfrm>
            <a:off x="1187766"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200" b="0" dirty="0" smtClean="0">
                <a:latin typeface="+mn-ea"/>
                <a:ea typeface="+mn-ea"/>
                <a:sym typeface="Times New Roman" panose="02020603050405020304" pitchFamily="18" charset="0"/>
              </a:rPr>
              <a:t>带有</a:t>
            </a:r>
            <a:r>
              <a:rPr lang="en-US" sz="3200" b="0" dirty="0" smtClean="0">
                <a:latin typeface="+mn-ea"/>
                <a:ea typeface="+mn-ea"/>
                <a:sym typeface="Times New Roman" panose="02020603050405020304" pitchFamily="18" charset="0"/>
              </a:rPr>
              <a:t>ANY</a:t>
            </a:r>
            <a:r>
              <a:rPr lang="zh-CN" altLang="en-US" sz="3200" b="0" dirty="0" smtClean="0">
                <a:latin typeface="+mn-ea"/>
                <a:ea typeface="+mn-ea"/>
                <a:sym typeface="Times New Roman" panose="02020603050405020304" pitchFamily="18" charset="0"/>
              </a:rPr>
              <a:t>(</a:t>
            </a:r>
            <a:r>
              <a:rPr lang="en-US" sz="3200" b="0" dirty="0" smtClean="0">
                <a:latin typeface="+mn-ea"/>
                <a:ea typeface="+mn-ea"/>
                <a:sym typeface="Times New Roman" panose="02020603050405020304" pitchFamily="18" charset="0"/>
              </a:rPr>
              <a:t>SOME</a:t>
            </a:r>
            <a:r>
              <a:rPr lang="zh-CN" altLang="en-US" sz="3200" b="0" dirty="0" smtClean="0">
                <a:latin typeface="+mn-ea"/>
                <a:ea typeface="+mn-ea"/>
                <a:sym typeface="Times New Roman" panose="02020603050405020304" pitchFamily="18" charset="0"/>
              </a:rPr>
              <a:t>)或</a:t>
            </a:r>
            <a:r>
              <a:rPr lang="en-US" sz="3200" b="0" dirty="0" smtClean="0">
                <a:latin typeface="+mn-ea"/>
                <a:ea typeface="+mn-ea"/>
                <a:sym typeface="Times New Roman" panose="02020603050405020304" pitchFamily="18" charset="0"/>
              </a:rPr>
              <a:t>ALL</a:t>
            </a:r>
            <a:r>
              <a:rPr lang="zh-CN" altLang="en-US" sz="3200" b="0" dirty="0" smtClean="0">
                <a:latin typeface="+mn-ea"/>
                <a:ea typeface="+mn-ea"/>
                <a:sym typeface="Times New Roman" panose="02020603050405020304" pitchFamily="18" charset="0"/>
              </a:rPr>
              <a:t>谓词的子查询 </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124"/>
                                        </p:tgtEl>
                                        <p:attrNameLst>
                                          <p:attrName>style.visibility</p:attrName>
                                        </p:attrNameLst>
                                      </p:cBhvr>
                                      <p:to>
                                        <p:strVal val="visible"/>
                                      </p:to>
                                    </p:set>
                                    <p:animEffect filter="fade">
                                      <p:cBhvr>
                                        <p:cTn id="7" dur="5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1187765" y="0"/>
            <a:ext cx="7056490" cy="835012"/>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带有</a:t>
            </a:r>
            <a:r>
              <a:rPr lang="en-US" sz="3600" dirty="0">
                <a:latin typeface="+mn-ea"/>
                <a:ea typeface="+mn-ea"/>
                <a:sym typeface="Times New Roman" panose="02020603050405020304" pitchFamily="18" charset="0"/>
              </a:rPr>
              <a:t>EXISTS</a:t>
            </a:r>
            <a:r>
              <a:rPr lang="zh-CN" altLang="en-US" sz="3600" dirty="0">
                <a:latin typeface="+mn-ea"/>
                <a:ea typeface="+mn-ea"/>
                <a:sym typeface="Times New Roman" panose="02020603050405020304" pitchFamily="18" charset="0"/>
              </a:rPr>
              <a:t>谓词的子查询</a:t>
            </a:r>
            <a:endParaRPr lang="zh-CN" altLang="en-US" sz="3600" dirty="0">
              <a:latin typeface="+mn-ea"/>
              <a:ea typeface="+mn-ea"/>
            </a:endParaRPr>
          </a:p>
        </p:txBody>
      </p:sp>
      <p:sp>
        <p:nvSpPr>
          <p:cNvPr id="135171" name="Rectangle 3"/>
          <p:cNvSpPr>
            <a:spLocks noGrp="1" noChangeArrowheads="1"/>
          </p:cNvSpPr>
          <p:nvPr>
            <p:ph type="body" idx="4294967295"/>
          </p:nvPr>
        </p:nvSpPr>
        <p:spPr>
          <a:xfrm>
            <a:off x="1150938" y="808038"/>
            <a:ext cx="7993062" cy="4283887"/>
          </a:xfrm>
        </p:spPr>
        <p:txBody>
          <a:bodyPr>
            <a:noAutofit/>
          </a:bodyPr>
          <a:lstStyle/>
          <a:p>
            <a:r>
              <a:rPr lang="en-US" altLang="zh-CN" sz="2400" dirty="0" smtClean="0">
                <a:latin typeface="黑体" panose="02010609060101010101" pitchFamily="49" charset="-122"/>
                <a:ea typeface="黑体" panose="02010609060101010101" pitchFamily="49" charset="-122"/>
                <a:sym typeface="黑体" panose="02010609060101010101" pitchFamily="49" charset="-122"/>
              </a:rPr>
              <a:t>1. </a:t>
            </a:r>
            <a:r>
              <a:rPr lang="en-US" altLang="zh-CN" sz="2400" dirty="0" smtClean="0">
                <a:ea typeface="黑体" panose="02010609060101010101" pitchFamily="49" charset="-122"/>
                <a:sym typeface="黑体" panose="02010609060101010101" pitchFamily="49" charset="-122"/>
              </a:rPr>
              <a:t>EXISTS</a:t>
            </a:r>
            <a:r>
              <a:rPr lang="zh-CN" altLang="en-US" sz="2400" dirty="0" smtClean="0">
                <a:latin typeface="黑体" panose="02010609060101010101" pitchFamily="49" charset="-122"/>
                <a:ea typeface="黑体" panose="02010609060101010101" pitchFamily="49" charset="-122"/>
                <a:sym typeface="黑体" panose="02010609060101010101" pitchFamily="49" charset="-122"/>
              </a:rPr>
              <a:t>谓词</a:t>
            </a:r>
          </a:p>
          <a:p>
            <a:pPr>
              <a:buSzPct val="75000"/>
              <a:buFont typeface="Wingdings" panose="05000000000000000000" pitchFamily="2" charset="2"/>
              <a:buChar char="n"/>
            </a:pPr>
            <a:r>
              <a:rPr lang="zh-CN" altLang="en-US" sz="1800" b="1" dirty="0" smtClean="0">
                <a:latin typeface="幼圆" pitchFamily="49" charset="-122"/>
                <a:ea typeface="幼圆" pitchFamily="49" charset="-122"/>
              </a:rPr>
              <a:t>存在量词 </a:t>
            </a:r>
            <a:r>
              <a:rPr lang="zh-CN" altLang="en-US" sz="1800" b="1" dirty="0" smtClean="0">
                <a:latin typeface="幼圆" pitchFamily="49" charset="-122"/>
                <a:ea typeface="幼圆" pitchFamily="49" charset="-122"/>
                <a:sym typeface="Symbol" panose="05050102010706020507" pitchFamily="18" charset="2"/>
              </a:rPr>
              <a:t></a:t>
            </a:r>
            <a:r>
              <a:rPr lang="zh-CN" altLang="en-US" sz="1800" b="1" dirty="0" smtClean="0">
                <a:latin typeface="幼圆" pitchFamily="49" charset="-122"/>
                <a:ea typeface="幼圆" pitchFamily="49" charset="-122"/>
              </a:rPr>
              <a:t> </a:t>
            </a:r>
          </a:p>
          <a:p>
            <a:pPr>
              <a:buSzPct val="75000"/>
              <a:buFont typeface="Wingdings" panose="05000000000000000000" pitchFamily="2" charset="2"/>
              <a:buChar char="n"/>
            </a:pPr>
            <a:r>
              <a:rPr lang="zh-CN" altLang="en-US" sz="1800" b="1" dirty="0" smtClean="0">
                <a:latin typeface="幼圆" pitchFamily="49" charset="-122"/>
                <a:ea typeface="幼圆" pitchFamily="49" charset="-122"/>
              </a:rPr>
              <a:t>带有</a:t>
            </a:r>
            <a:r>
              <a:rPr lang="en-US" altLang="zh-CN" sz="1800" b="1" dirty="0" smtClean="0">
                <a:latin typeface="幼圆" pitchFamily="49" charset="-122"/>
                <a:ea typeface="幼圆" pitchFamily="49" charset="-122"/>
              </a:rPr>
              <a:t>EXISTS</a:t>
            </a:r>
            <a:r>
              <a:rPr lang="zh-CN" altLang="en-US" sz="1800" b="1" dirty="0" smtClean="0">
                <a:latin typeface="幼圆" pitchFamily="49" charset="-122"/>
                <a:ea typeface="幼圆" pitchFamily="49" charset="-122"/>
              </a:rPr>
              <a:t>谓词的子查询不返回任何数据，只产生逻辑真值“</a:t>
            </a:r>
            <a:r>
              <a:rPr lang="en-US" altLang="zh-CN" sz="1800" b="1" dirty="0" smtClean="0">
                <a:latin typeface="幼圆" pitchFamily="49" charset="-122"/>
                <a:ea typeface="幼圆" pitchFamily="49" charset="-122"/>
              </a:rPr>
              <a:t>true”</a:t>
            </a:r>
            <a:r>
              <a:rPr lang="zh-CN" altLang="en-US" sz="1800" b="1" dirty="0" smtClean="0">
                <a:latin typeface="幼圆" pitchFamily="49" charset="-122"/>
                <a:ea typeface="幼圆" pitchFamily="49" charset="-122"/>
              </a:rPr>
              <a:t>或逻辑假值“</a:t>
            </a:r>
            <a:r>
              <a:rPr lang="en-US" altLang="zh-CN" sz="1800" b="1" dirty="0" smtClean="0">
                <a:latin typeface="幼圆" pitchFamily="49" charset="-122"/>
                <a:ea typeface="幼圆" pitchFamily="49" charset="-122"/>
              </a:rPr>
              <a:t>false”</a:t>
            </a:r>
            <a:r>
              <a:rPr lang="zh-CN" altLang="en-US" sz="1800" b="1" dirty="0" smtClean="0">
                <a:latin typeface="幼圆" pitchFamily="49" charset="-122"/>
                <a:ea typeface="幼圆" pitchFamily="49" charset="-122"/>
              </a:rPr>
              <a:t>。</a:t>
            </a:r>
          </a:p>
          <a:p>
            <a:pPr>
              <a:buFont typeface="Wingdings" panose="05000000000000000000" pitchFamily="2" charset="2"/>
              <a:buChar char="Ø"/>
            </a:pPr>
            <a:r>
              <a:rPr lang="zh-CN" altLang="en-US" sz="1800" b="1" dirty="0" smtClean="0">
                <a:latin typeface="幼圆" pitchFamily="49" charset="-122"/>
                <a:ea typeface="幼圆" pitchFamily="49" charset="-122"/>
              </a:rPr>
              <a:t>若内层查询结果非空，则外层的</a:t>
            </a:r>
            <a:r>
              <a:rPr lang="en-US" altLang="zh-CN" sz="1800" b="1" dirty="0" smtClean="0">
                <a:latin typeface="幼圆" pitchFamily="49" charset="-122"/>
                <a:ea typeface="幼圆" pitchFamily="49" charset="-122"/>
              </a:rPr>
              <a:t>WHERE</a:t>
            </a:r>
            <a:r>
              <a:rPr lang="zh-CN" altLang="en-US" sz="1800" b="1" dirty="0" smtClean="0">
                <a:latin typeface="幼圆" pitchFamily="49" charset="-122"/>
                <a:ea typeface="幼圆" pitchFamily="49" charset="-122"/>
              </a:rPr>
              <a:t>子句返回真值</a:t>
            </a:r>
          </a:p>
          <a:p>
            <a:pPr>
              <a:buFont typeface="Wingdings" panose="05000000000000000000" pitchFamily="2" charset="2"/>
              <a:buChar char="Ø"/>
            </a:pPr>
            <a:r>
              <a:rPr lang="zh-CN" altLang="en-US" sz="1800" b="1" dirty="0" smtClean="0">
                <a:latin typeface="幼圆" pitchFamily="49" charset="-122"/>
                <a:ea typeface="幼圆" pitchFamily="49" charset="-122"/>
              </a:rPr>
              <a:t>若内层查询结果为空，则外层的</a:t>
            </a:r>
            <a:r>
              <a:rPr lang="en-US" altLang="zh-CN" sz="1800" b="1" dirty="0" smtClean="0">
                <a:latin typeface="幼圆" pitchFamily="49" charset="-122"/>
                <a:ea typeface="幼圆" pitchFamily="49" charset="-122"/>
              </a:rPr>
              <a:t>WHERE</a:t>
            </a:r>
            <a:r>
              <a:rPr lang="zh-CN" altLang="en-US" sz="1800" b="1" dirty="0" smtClean="0">
                <a:latin typeface="幼圆" pitchFamily="49" charset="-122"/>
                <a:ea typeface="幼圆" pitchFamily="49" charset="-122"/>
              </a:rPr>
              <a:t>子句返回假值</a:t>
            </a:r>
          </a:p>
          <a:p>
            <a:pPr>
              <a:buSzPct val="75000"/>
              <a:buFont typeface="Wingdings" panose="05000000000000000000" pitchFamily="2" charset="2"/>
              <a:buChar char="n"/>
            </a:pPr>
            <a:r>
              <a:rPr lang="zh-CN" altLang="en-US" sz="1800" b="1" dirty="0" smtClean="0">
                <a:latin typeface="幼圆" pitchFamily="49" charset="-122"/>
                <a:ea typeface="幼圆" pitchFamily="49" charset="-122"/>
              </a:rPr>
              <a:t>由</a:t>
            </a:r>
            <a:r>
              <a:rPr lang="en-US" altLang="zh-CN" sz="1800" b="1" dirty="0" smtClean="0">
                <a:latin typeface="幼圆" pitchFamily="49" charset="-122"/>
                <a:ea typeface="幼圆" pitchFamily="49" charset="-122"/>
              </a:rPr>
              <a:t>EXISTS</a:t>
            </a:r>
            <a:r>
              <a:rPr lang="zh-CN" altLang="en-US" sz="1800" b="1" dirty="0" smtClean="0">
                <a:latin typeface="幼圆" pitchFamily="49" charset="-122"/>
                <a:ea typeface="幼圆" pitchFamily="49" charset="-122"/>
              </a:rPr>
              <a:t>引出的子查询，其目标列表达式通常都用* ，因为带</a:t>
            </a:r>
            <a:r>
              <a:rPr lang="en-US" altLang="zh-CN" sz="1800" b="1" dirty="0" smtClean="0">
                <a:latin typeface="幼圆" pitchFamily="49" charset="-122"/>
                <a:ea typeface="幼圆" pitchFamily="49" charset="-122"/>
              </a:rPr>
              <a:t>EXISTS</a:t>
            </a:r>
            <a:r>
              <a:rPr lang="zh-CN" altLang="en-US" sz="1800" b="1" dirty="0" smtClean="0">
                <a:latin typeface="幼圆" pitchFamily="49" charset="-122"/>
                <a:ea typeface="幼圆" pitchFamily="49" charset="-122"/>
              </a:rPr>
              <a:t>的子查询只返回真值或假值，给出列名无实际意义</a:t>
            </a:r>
          </a:p>
          <a:p>
            <a:r>
              <a:rPr lang="en-US" altLang="zh-CN" sz="2400" dirty="0" smtClean="0">
                <a:latin typeface="黑体" panose="02010609060101010101" pitchFamily="49" charset="-122"/>
                <a:ea typeface="黑体" panose="02010609060101010101" pitchFamily="49" charset="-122"/>
                <a:sym typeface="黑体" panose="02010609060101010101" pitchFamily="49" charset="-122"/>
              </a:rPr>
              <a:t>2. </a:t>
            </a:r>
            <a:r>
              <a:rPr lang="en-US" altLang="zh-CN" sz="2400" dirty="0" smtClean="0">
                <a:ea typeface="黑体" panose="02010609060101010101" pitchFamily="49" charset="-122"/>
                <a:sym typeface="黑体" panose="02010609060101010101" pitchFamily="49" charset="-122"/>
              </a:rPr>
              <a:t>NOT EXISTS</a:t>
            </a:r>
            <a:r>
              <a:rPr lang="zh-CN" altLang="en-US" sz="2400" dirty="0" smtClean="0">
                <a:latin typeface="黑体" panose="02010609060101010101" pitchFamily="49" charset="-122"/>
                <a:ea typeface="黑体" panose="02010609060101010101" pitchFamily="49" charset="-122"/>
                <a:sym typeface="黑体" panose="02010609060101010101" pitchFamily="49" charset="-122"/>
              </a:rPr>
              <a:t>谓词</a:t>
            </a:r>
          </a:p>
          <a:p>
            <a:pPr>
              <a:buFont typeface="Wingdings" panose="05000000000000000000" pitchFamily="2" charset="2"/>
              <a:buChar char="Ø"/>
            </a:pPr>
            <a:r>
              <a:rPr lang="zh-CN" altLang="en-US" sz="1800" b="1" dirty="0" smtClean="0">
                <a:latin typeface="幼圆" pitchFamily="49" charset="-122"/>
                <a:ea typeface="幼圆" pitchFamily="49" charset="-122"/>
              </a:rPr>
              <a:t>若内层查询结果非空，则外层的</a:t>
            </a:r>
            <a:r>
              <a:rPr lang="en-US" altLang="zh-CN" sz="1800" b="1" dirty="0" smtClean="0">
                <a:latin typeface="幼圆" pitchFamily="49" charset="-122"/>
                <a:ea typeface="幼圆" pitchFamily="49" charset="-122"/>
              </a:rPr>
              <a:t>WHERE</a:t>
            </a:r>
            <a:r>
              <a:rPr lang="zh-CN" altLang="en-US" sz="1800" b="1" dirty="0" smtClean="0">
                <a:latin typeface="幼圆" pitchFamily="49" charset="-122"/>
                <a:ea typeface="幼圆" pitchFamily="49" charset="-122"/>
              </a:rPr>
              <a:t>子句返回假值</a:t>
            </a:r>
          </a:p>
          <a:p>
            <a:pPr>
              <a:buFont typeface="Wingdings" panose="05000000000000000000" pitchFamily="2" charset="2"/>
              <a:buChar char="Ø"/>
            </a:pPr>
            <a:r>
              <a:rPr lang="zh-CN" altLang="en-US" sz="1800" b="1" dirty="0" smtClean="0">
                <a:latin typeface="幼圆" pitchFamily="49" charset="-122"/>
                <a:ea typeface="幼圆" pitchFamily="49" charset="-122"/>
              </a:rPr>
              <a:t>若内层查询结果为空，则外层的</a:t>
            </a:r>
            <a:r>
              <a:rPr lang="en-US" altLang="zh-CN" sz="1800" b="1" dirty="0" smtClean="0">
                <a:latin typeface="幼圆" pitchFamily="49" charset="-122"/>
                <a:ea typeface="幼圆" pitchFamily="49" charset="-122"/>
              </a:rPr>
              <a:t>WHERE</a:t>
            </a:r>
            <a:r>
              <a:rPr lang="zh-CN" altLang="en-US" sz="1800" b="1" dirty="0" smtClean="0">
                <a:latin typeface="幼圆" pitchFamily="49" charset="-122"/>
                <a:ea typeface="幼圆" pitchFamily="49" charset="-122"/>
              </a:rPr>
              <a:t>子句返回真值</a:t>
            </a:r>
            <a:endParaRPr lang="zh-CN" altLang="en-US"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filter="blinds(horizontal)">
                                      <p:cBhvr>
                                        <p:cTn id="7" dur="500"/>
                                        <p:tgtEl>
                                          <p:spTgt spid="13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ldLvl="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3"/>
          <p:cNvSpPr>
            <a:spLocks noGrp="1" noChangeArrowheads="1"/>
          </p:cNvSpPr>
          <p:nvPr>
            <p:ph type="body" idx="4294967295"/>
          </p:nvPr>
        </p:nvSpPr>
        <p:spPr>
          <a:xfrm>
            <a:off x="1043756" y="842962"/>
            <a:ext cx="7920549" cy="4176958"/>
          </a:xfrm>
        </p:spPr>
        <p:txBody>
          <a:bodyPr>
            <a:normAutofit lnSpcReduction="10000"/>
          </a:bodyPr>
          <a:lstStyle/>
          <a:p>
            <a:pPr>
              <a:lnSpc>
                <a:spcPct val="120000"/>
              </a:lnSpc>
              <a:buFont typeface="宋体" panose="02010600030101010101" pitchFamily="2" charset="-122"/>
              <a:buNone/>
            </a:pPr>
            <a:r>
              <a:rPr lang="en-US" altLang="zh-CN" sz="2800" dirty="0" smtClean="0">
                <a:latin typeface="+mj-ea"/>
                <a:ea typeface="+mj-ea"/>
              </a:rPr>
              <a:t>【</a:t>
            </a:r>
            <a:r>
              <a:rPr lang="zh-CN" altLang="en-US" sz="2800" dirty="0" smtClean="0">
                <a:latin typeface="+mj-ea"/>
                <a:ea typeface="+mj-ea"/>
              </a:rPr>
              <a:t>例</a:t>
            </a:r>
            <a:r>
              <a:rPr lang="en-US" altLang="zh-CN" sz="2800" dirty="0" smtClean="0">
                <a:latin typeface="+mj-ea"/>
                <a:ea typeface="+mj-ea"/>
              </a:rPr>
              <a:t>】 </a:t>
            </a:r>
            <a:r>
              <a:rPr lang="zh-CN" altLang="en-US" sz="2800" dirty="0" smtClean="0">
                <a:latin typeface="+mj-ea"/>
                <a:ea typeface="+mj-ea"/>
              </a:rPr>
              <a:t>查询所有选修了</a:t>
            </a:r>
            <a:r>
              <a:rPr lang="en-US" altLang="zh-CN" sz="2800" dirty="0" smtClean="0">
                <a:latin typeface="+mj-ea"/>
                <a:ea typeface="+mj-ea"/>
              </a:rPr>
              <a:t>1</a:t>
            </a:r>
            <a:r>
              <a:rPr lang="zh-CN" altLang="en-US" sz="2800" dirty="0" smtClean="0">
                <a:latin typeface="+mj-ea"/>
                <a:ea typeface="+mj-ea"/>
              </a:rPr>
              <a:t>号课程的学生姓名</a:t>
            </a:r>
          </a:p>
          <a:p>
            <a:pPr>
              <a:lnSpc>
                <a:spcPct val="150000"/>
              </a:lnSpc>
              <a:buFont typeface="宋体" panose="02010600030101010101" pitchFamily="2" charset="-122"/>
              <a:buNone/>
            </a:pPr>
            <a:r>
              <a:rPr lang="zh-CN" altLang="en-US" sz="2800" dirty="0" smtClean="0">
                <a:latin typeface="幼圆" pitchFamily="49" charset="-122"/>
                <a:ea typeface="幼圆" pitchFamily="49" charset="-122"/>
              </a:rPr>
              <a:t> 思路分析：</a:t>
            </a:r>
          </a:p>
          <a:p>
            <a:pPr>
              <a:lnSpc>
                <a:spcPct val="150000"/>
              </a:lnSpc>
              <a:buSzPct val="50000"/>
              <a:buFont typeface="Wingdings" panose="05000000000000000000" pitchFamily="2" charset="2"/>
              <a:buChar char="Ø"/>
            </a:pPr>
            <a:r>
              <a:rPr lang="zh-CN" altLang="en-US" sz="2400" b="1" dirty="0" smtClean="0">
                <a:latin typeface="幼圆" pitchFamily="49" charset="-122"/>
                <a:ea typeface="幼圆" pitchFamily="49" charset="-122"/>
              </a:rPr>
              <a:t>本查询涉及</a:t>
            </a:r>
            <a:r>
              <a:rPr lang="en-US" altLang="zh-CN" sz="2400" b="1" dirty="0" smtClean="0">
                <a:latin typeface="幼圆" pitchFamily="49" charset="-122"/>
                <a:ea typeface="幼圆" pitchFamily="49" charset="-122"/>
              </a:rPr>
              <a:t>Student</a:t>
            </a:r>
            <a:r>
              <a:rPr lang="zh-CN" altLang="en-US" sz="2400" b="1" dirty="0" smtClean="0">
                <a:latin typeface="幼圆" pitchFamily="49" charset="-122"/>
                <a:ea typeface="幼圆" pitchFamily="49" charset="-122"/>
              </a:rPr>
              <a:t>和</a:t>
            </a:r>
            <a:r>
              <a:rPr lang="en-US" altLang="zh-CN" sz="2400" b="1" dirty="0" smtClean="0">
                <a:latin typeface="幼圆" pitchFamily="49" charset="-122"/>
                <a:ea typeface="幼圆" pitchFamily="49" charset="-122"/>
              </a:rPr>
              <a:t>SC</a:t>
            </a:r>
            <a:r>
              <a:rPr lang="zh-CN" altLang="en-US" sz="2400" b="1" dirty="0" smtClean="0">
                <a:latin typeface="幼圆" pitchFamily="49" charset="-122"/>
                <a:ea typeface="幼圆" pitchFamily="49" charset="-122"/>
              </a:rPr>
              <a:t>关系</a:t>
            </a:r>
          </a:p>
          <a:p>
            <a:pPr>
              <a:lnSpc>
                <a:spcPct val="150000"/>
              </a:lnSpc>
              <a:buSzPct val="50000"/>
              <a:buFont typeface="Wingdings" panose="05000000000000000000" pitchFamily="2" charset="2"/>
              <a:buChar char="Ø"/>
            </a:pPr>
            <a:r>
              <a:rPr lang="zh-CN" altLang="en-US" sz="2400" b="1" dirty="0" smtClean="0">
                <a:latin typeface="幼圆" pitchFamily="49" charset="-122"/>
                <a:ea typeface="幼圆" pitchFamily="49" charset="-122"/>
              </a:rPr>
              <a:t>在</a:t>
            </a:r>
            <a:r>
              <a:rPr lang="en-US" altLang="zh-CN" sz="2400" b="1" dirty="0" smtClean="0">
                <a:latin typeface="幼圆" pitchFamily="49" charset="-122"/>
                <a:ea typeface="幼圆" pitchFamily="49" charset="-122"/>
              </a:rPr>
              <a:t>Student</a:t>
            </a:r>
            <a:r>
              <a:rPr lang="zh-CN" altLang="en-US" sz="2400" b="1" dirty="0" smtClean="0">
                <a:latin typeface="幼圆" pitchFamily="49" charset="-122"/>
                <a:ea typeface="幼圆" pitchFamily="49" charset="-122"/>
              </a:rPr>
              <a:t>中依次取每个元组的</a:t>
            </a:r>
            <a:r>
              <a:rPr lang="en-US" altLang="zh-CN" sz="2400" b="1" dirty="0" err="1" smtClean="0">
                <a:latin typeface="幼圆" pitchFamily="49" charset="-122"/>
                <a:ea typeface="幼圆" pitchFamily="49" charset="-122"/>
              </a:rPr>
              <a:t>Sno</a:t>
            </a:r>
            <a:r>
              <a:rPr lang="zh-CN" altLang="en-US" sz="2400" b="1" dirty="0" smtClean="0">
                <a:latin typeface="幼圆" pitchFamily="49" charset="-122"/>
                <a:ea typeface="幼圆" pitchFamily="49" charset="-122"/>
              </a:rPr>
              <a:t>值，用此值去检查</a:t>
            </a:r>
            <a:r>
              <a:rPr lang="en-US" altLang="zh-CN" sz="2400" b="1" dirty="0" smtClean="0">
                <a:latin typeface="幼圆" pitchFamily="49" charset="-122"/>
                <a:ea typeface="幼圆" pitchFamily="49" charset="-122"/>
              </a:rPr>
              <a:t>SC</a:t>
            </a:r>
            <a:r>
              <a:rPr lang="zh-CN" altLang="en-US" sz="2400" b="1" dirty="0" smtClean="0">
                <a:latin typeface="幼圆" pitchFamily="49" charset="-122"/>
                <a:ea typeface="幼圆" pitchFamily="49" charset="-122"/>
              </a:rPr>
              <a:t>关系</a:t>
            </a:r>
          </a:p>
          <a:p>
            <a:pPr>
              <a:lnSpc>
                <a:spcPct val="150000"/>
              </a:lnSpc>
              <a:buSzPct val="50000"/>
              <a:buFont typeface="Wingdings" panose="05000000000000000000" pitchFamily="2" charset="2"/>
              <a:buChar char="Ø"/>
            </a:pPr>
            <a:r>
              <a:rPr lang="zh-CN" altLang="en-US" sz="2400" b="1" dirty="0" smtClean="0">
                <a:latin typeface="幼圆" pitchFamily="49" charset="-122"/>
                <a:ea typeface="幼圆" pitchFamily="49" charset="-122"/>
              </a:rPr>
              <a:t>若</a:t>
            </a:r>
            <a:r>
              <a:rPr lang="en-US" altLang="zh-CN" sz="2400" b="1" dirty="0" smtClean="0">
                <a:latin typeface="幼圆" pitchFamily="49" charset="-122"/>
                <a:ea typeface="幼圆" pitchFamily="49" charset="-122"/>
              </a:rPr>
              <a:t>SC</a:t>
            </a:r>
            <a:r>
              <a:rPr lang="zh-CN" altLang="en-US" sz="2400" b="1" dirty="0" smtClean="0">
                <a:latin typeface="幼圆" pitchFamily="49" charset="-122"/>
                <a:ea typeface="幼圆" pitchFamily="49" charset="-122"/>
              </a:rPr>
              <a:t>中存在这样的元组，其</a:t>
            </a:r>
            <a:r>
              <a:rPr lang="en-US" altLang="zh-CN" sz="2400" b="1" dirty="0" err="1" smtClean="0">
                <a:latin typeface="幼圆" pitchFamily="49" charset="-122"/>
                <a:ea typeface="幼圆" pitchFamily="49" charset="-122"/>
              </a:rPr>
              <a:t>Sno</a:t>
            </a:r>
            <a:r>
              <a:rPr lang="zh-CN" altLang="en-US" sz="2400" b="1" dirty="0" smtClean="0">
                <a:latin typeface="幼圆" pitchFamily="49" charset="-122"/>
                <a:ea typeface="幼圆" pitchFamily="49" charset="-122"/>
              </a:rPr>
              <a:t>值等于此</a:t>
            </a:r>
            <a:r>
              <a:rPr lang="en-US" altLang="zh-CN" sz="2400" b="1" dirty="0" err="1" smtClean="0">
                <a:latin typeface="幼圆" pitchFamily="49" charset="-122"/>
                <a:ea typeface="幼圆" pitchFamily="49" charset="-122"/>
              </a:rPr>
              <a:t>Student.Sno</a:t>
            </a:r>
            <a:r>
              <a:rPr lang="zh-CN" altLang="en-US" sz="2400" b="1" dirty="0" smtClean="0">
                <a:latin typeface="幼圆" pitchFamily="49" charset="-122"/>
                <a:ea typeface="幼圆" pitchFamily="49" charset="-122"/>
              </a:rPr>
              <a:t>值，并且其</a:t>
            </a:r>
            <a:r>
              <a:rPr lang="en-US" altLang="zh-CN" sz="2400" b="1" dirty="0" err="1" smtClean="0">
                <a:latin typeface="幼圆" pitchFamily="49" charset="-122"/>
                <a:ea typeface="幼圆" pitchFamily="49" charset="-122"/>
              </a:rPr>
              <a:t>Cno</a:t>
            </a:r>
            <a:r>
              <a:rPr lang="en-US" altLang="zh-CN" sz="2400" b="1" dirty="0" smtClean="0">
                <a:latin typeface="幼圆" pitchFamily="49" charset="-122"/>
                <a:ea typeface="幼圆" pitchFamily="49" charset="-122"/>
              </a:rPr>
              <a:t>= '1'</a:t>
            </a:r>
            <a:r>
              <a:rPr lang="zh-CN" altLang="en-US" sz="2400" b="1" dirty="0" smtClean="0">
                <a:latin typeface="幼圆" pitchFamily="49" charset="-122"/>
                <a:ea typeface="幼圆" pitchFamily="49" charset="-122"/>
              </a:rPr>
              <a:t>，则取此</a:t>
            </a:r>
            <a:r>
              <a:rPr lang="en-US" altLang="zh-CN" sz="2400" b="1" dirty="0" err="1" smtClean="0">
                <a:latin typeface="幼圆" pitchFamily="49" charset="-122"/>
                <a:ea typeface="幼圆" pitchFamily="49" charset="-122"/>
              </a:rPr>
              <a:t>Student.Sname</a:t>
            </a:r>
            <a:r>
              <a:rPr lang="zh-CN" altLang="en-US" sz="2400" b="1" dirty="0" smtClean="0">
                <a:latin typeface="幼圆" pitchFamily="49" charset="-122"/>
                <a:ea typeface="幼圆" pitchFamily="49" charset="-122"/>
              </a:rPr>
              <a:t>送入结果关系</a:t>
            </a:r>
            <a:endParaRPr lang="zh-CN" altLang="en-US" sz="2400" dirty="0" smtClean="0">
              <a:latin typeface="幼圆" pitchFamily="49" charset="-122"/>
              <a:ea typeface="幼圆" pitchFamily="49" charset="-122"/>
            </a:endParaRPr>
          </a:p>
        </p:txBody>
      </p:sp>
      <p:sp>
        <p:nvSpPr>
          <p:cNvPr id="5" name="Rectangle 2"/>
          <p:cNvSpPr txBox="1">
            <a:spLocks noChangeArrowheads="1"/>
          </p:cNvSpPr>
          <p:nvPr/>
        </p:nvSpPr>
        <p:spPr>
          <a:xfrm>
            <a:off x="1187765" y="0"/>
            <a:ext cx="7056490" cy="8350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smtClean="0">
                <a:latin typeface="+mn-ea"/>
                <a:ea typeface="+mn-ea"/>
                <a:sym typeface="Times New Roman" panose="02020603050405020304" pitchFamily="18" charset="0"/>
              </a:rPr>
              <a:t>带有</a:t>
            </a:r>
            <a:r>
              <a:rPr lang="en-US" sz="3600" b="0" smtClean="0">
                <a:latin typeface="+mn-ea"/>
                <a:ea typeface="+mn-ea"/>
                <a:sym typeface="Times New Roman" panose="02020603050405020304" pitchFamily="18" charset="0"/>
              </a:rPr>
              <a:t>EXISTS</a:t>
            </a:r>
            <a:r>
              <a:rPr lang="zh-CN" altLang="en-US" sz="3600" b="0" smtClean="0">
                <a:latin typeface="+mn-ea"/>
                <a:ea typeface="+mn-ea"/>
                <a:sym typeface="Times New Roman" panose="02020603050405020304" pitchFamily="18" charset="0"/>
              </a:rPr>
              <a:t>谓词的子查询</a:t>
            </a:r>
            <a:endParaRPr lang="zh-CN" altLang="en-US" sz="36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fade">
                                      <p:cBhvr>
                                        <p:cTn id="7" dur="1000"/>
                                        <p:tgtEl>
                                          <p:spTgt spid="136195">
                                            <p:txEl>
                                              <p:pRg st="0" end="0"/>
                                            </p:txEl>
                                          </p:spTgt>
                                        </p:tgtEl>
                                      </p:cBhvr>
                                    </p:animEffect>
                                    <p:anim calcmode="lin" valueType="num">
                                      <p:cBhvr>
                                        <p:cTn id="8" dur="10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6195">
                                            <p:txEl>
                                              <p:pRg st="1" end="1"/>
                                            </p:txEl>
                                          </p:spTgt>
                                        </p:tgtEl>
                                        <p:attrNameLst>
                                          <p:attrName>style.visibility</p:attrName>
                                        </p:attrNameLst>
                                      </p:cBhvr>
                                      <p:to>
                                        <p:strVal val="visible"/>
                                      </p:to>
                                    </p:set>
                                    <p:animEffect transition="in" filter="fade">
                                      <p:cBhvr>
                                        <p:cTn id="14" dur="1000"/>
                                        <p:tgtEl>
                                          <p:spTgt spid="136195">
                                            <p:txEl>
                                              <p:pRg st="1" end="1"/>
                                            </p:txEl>
                                          </p:spTgt>
                                        </p:tgtEl>
                                      </p:cBhvr>
                                    </p:animEffect>
                                    <p:anim calcmode="lin" valueType="num">
                                      <p:cBhvr>
                                        <p:cTn id="15" dur="10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619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6195">
                                            <p:txEl>
                                              <p:pRg st="2" end="2"/>
                                            </p:txEl>
                                          </p:spTgt>
                                        </p:tgtEl>
                                        <p:attrNameLst>
                                          <p:attrName>style.visibility</p:attrName>
                                        </p:attrNameLst>
                                      </p:cBhvr>
                                      <p:to>
                                        <p:strVal val="visible"/>
                                      </p:to>
                                    </p:set>
                                    <p:animEffect transition="in" filter="fade">
                                      <p:cBhvr>
                                        <p:cTn id="19" dur="1000"/>
                                        <p:tgtEl>
                                          <p:spTgt spid="136195">
                                            <p:txEl>
                                              <p:pRg st="2" end="2"/>
                                            </p:txEl>
                                          </p:spTgt>
                                        </p:tgtEl>
                                      </p:cBhvr>
                                    </p:animEffect>
                                    <p:anim calcmode="lin" valueType="num">
                                      <p:cBhvr>
                                        <p:cTn id="20" dur="10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61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6195">
                                            <p:txEl>
                                              <p:pRg st="3" end="3"/>
                                            </p:txEl>
                                          </p:spTgt>
                                        </p:tgtEl>
                                        <p:attrNameLst>
                                          <p:attrName>style.visibility</p:attrName>
                                        </p:attrNameLst>
                                      </p:cBhvr>
                                      <p:to>
                                        <p:strVal val="visible"/>
                                      </p:to>
                                    </p:set>
                                    <p:animEffect transition="in" filter="fade">
                                      <p:cBhvr>
                                        <p:cTn id="24" dur="1000"/>
                                        <p:tgtEl>
                                          <p:spTgt spid="136195">
                                            <p:txEl>
                                              <p:pRg st="3" end="3"/>
                                            </p:txEl>
                                          </p:spTgt>
                                        </p:tgtEl>
                                      </p:cBhvr>
                                    </p:animEffect>
                                    <p:anim calcmode="lin" valueType="num">
                                      <p:cBhvr>
                                        <p:cTn id="25" dur="10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619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6195">
                                            <p:txEl>
                                              <p:pRg st="4" end="4"/>
                                            </p:txEl>
                                          </p:spTgt>
                                        </p:tgtEl>
                                        <p:attrNameLst>
                                          <p:attrName>style.visibility</p:attrName>
                                        </p:attrNameLst>
                                      </p:cBhvr>
                                      <p:to>
                                        <p:strVal val="visible"/>
                                      </p:to>
                                    </p:set>
                                    <p:animEffect transition="in" filter="fade">
                                      <p:cBhvr>
                                        <p:cTn id="29" dur="1000"/>
                                        <p:tgtEl>
                                          <p:spTgt spid="136195">
                                            <p:txEl>
                                              <p:pRg st="4" end="4"/>
                                            </p:txEl>
                                          </p:spTgt>
                                        </p:tgtEl>
                                      </p:cBhvr>
                                    </p:animEffect>
                                    <p:anim calcmode="lin" valueType="num">
                                      <p:cBhvr>
                                        <p:cTn id="30" dur="1000" fill="hold"/>
                                        <p:tgtEl>
                                          <p:spTgt spid="13619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36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uiExpand="1" build="p"/>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3"/>
          <p:cNvSpPr>
            <a:spLocks noGrp="1" noChangeArrowheads="1"/>
          </p:cNvSpPr>
          <p:nvPr>
            <p:ph type="body" idx="4294967295"/>
          </p:nvPr>
        </p:nvSpPr>
        <p:spPr>
          <a:xfrm>
            <a:off x="1043755" y="842962"/>
            <a:ext cx="8100245" cy="4176713"/>
          </a:xfrm>
        </p:spPr>
        <p:txBody>
          <a:bodyPr/>
          <a:lstStyle/>
          <a:p>
            <a:pPr>
              <a:lnSpc>
                <a:spcPct val="150000"/>
              </a:lnSpc>
              <a:buClr>
                <a:schemeClr val="accent1"/>
              </a:buClr>
              <a:buSzPct val="75000"/>
              <a:buFont typeface="Wingdings" panose="05000000000000000000" pitchFamily="2" charset="2"/>
              <a:buChar char="n"/>
            </a:pPr>
            <a:r>
              <a:rPr lang="zh-CN" altLang="en-US" sz="2800" dirty="0" smtClean="0">
                <a:latin typeface="宋体" panose="02010600030101010101" pitchFamily="2" charset="-122"/>
                <a:ea typeface="黑体" panose="02010609060101010101" pitchFamily="49" charset="-122"/>
                <a:sym typeface="宋体" panose="02010600030101010101" pitchFamily="2" charset="-122"/>
              </a:rPr>
              <a:t>用嵌套查询</a:t>
            </a:r>
          </a:p>
          <a:p>
            <a:pPr>
              <a:buFont typeface="Wingdings" panose="05000000000000000000" pitchFamily="2" charset="2"/>
              <a:buNone/>
            </a:pPr>
            <a:r>
              <a:rPr lang="en-US" altLang="zh-CN" sz="2400" dirty="0" smtClean="0">
                <a:latin typeface="幼圆" pitchFamily="49" charset="-122"/>
                <a:ea typeface="幼圆" pitchFamily="49" charset="-122"/>
              </a:rPr>
              <a:t>	</a:t>
            </a:r>
            <a:r>
              <a:rPr lang="en-US" altLang="zh-CN" sz="2200" dirty="0" smtClean="0">
                <a:latin typeface="+mj-ea"/>
                <a:ea typeface="+mj-ea"/>
              </a:rPr>
              <a:t>SELECT</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Sname</a:t>
            </a:r>
            <a:endParaRPr lang="en-US" altLang="zh-CN" sz="2200" dirty="0" smtClean="0">
              <a:latin typeface="幼圆" pitchFamily="49" charset="-122"/>
              <a:ea typeface="幼圆" pitchFamily="49" charset="-122"/>
            </a:endParaRPr>
          </a:p>
          <a:p>
            <a:pPr>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smtClean="0">
                <a:latin typeface="+mj-ea"/>
                <a:ea typeface="+mj-ea"/>
              </a:rPr>
              <a:t>FROM </a:t>
            </a: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Student</a:t>
            </a:r>
          </a:p>
          <a:p>
            <a:pPr>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smtClean="0">
                <a:latin typeface="+mj-ea"/>
                <a:ea typeface="+mj-ea"/>
              </a:rPr>
              <a:t>WHERE</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 </a:t>
            </a:r>
            <a:r>
              <a:rPr lang="en-US" altLang="zh-CN" sz="2200" dirty="0">
                <a:latin typeface="+mj-ea"/>
                <a:ea typeface="+mj-ea"/>
              </a:rPr>
              <a:t>EXISTS</a:t>
            </a:r>
          </a:p>
          <a:p>
            <a:pPr>
              <a:buFont typeface="Wingdings" panose="05000000000000000000" pitchFamily="2" charset="2"/>
              <a:buNone/>
            </a:pPr>
            <a:r>
              <a:rPr lang="en-US" altLang="zh-CN" sz="2200" dirty="0" smtClean="0">
                <a:latin typeface="幼圆" pitchFamily="49" charset="-122"/>
                <a:ea typeface="幼圆" pitchFamily="49" charset="-122"/>
              </a:rPr>
              <a:t>		   ( </a:t>
            </a:r>
            <a:r>
              <a:rPr lang="en-US" altLang="zh-CN" sz="2200" dirty="0">
                <a:latin typeface="+mj-ea"/>
                <a:ea typeface="+mj-ea"/>
              </a:rPr>
              <a:t>SELECT</a:t>
            </a: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 *</a:t>
            </a:r>
          </a:p>
          <a:p>
            <a:pPr>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smtClean="0">
                <a:latin typeface="+mj-ea"/>
                <a:ea typeface="+mj-ea"/>
              </a:rPr>
              <a:t>FROM</a:t>
            </a: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 SC</a:t>
            </a:r>
          </a:p>
          <a:p>
            <a:pPr>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smtClean="0">
                <a:latin typeface="+mj-ea"/>
                <a:ea typeface="+mj-ea"/>
              </a:rPr>
              <a:t>WHERE</a:t>
            </a: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Sno</a:t>
            </a:r>
            <a:r>
              <a:rPr lang="en-US" altLang="zh-CN" sz="2200" dirty="0" smtClean="0">
                <a:latin typeface="幼圆" pitchFamily="49" charset="-122"/>
                <a:ea typeface="幼圆" pitchFamily="49" charset="-122"/>
              </a:rPr>
              <a:t>=</a:t>
            </a:r>
            <a:r>
              <a:rPr lang="en-US" altLang="zh-CN" sz="2200" dirty="0" err="1" smtClean="0">
                <a:latin typeface="幼圆" pitchFamily="49" charset="-122"/>
                <a:ea typeface="幼圆" pitchFamily="49" charset="-122"/>
              </a:rPr>
              <a:t>Student.Sno</a:t>
            </a:r>
            <a:r>
              <a:rPr lang="en-US" altLang="zh-CN" sz="2200" dirty="0" smtClean="0">
                <a:latin typeface="幼圆" pitchFamily="49" charset="-122"/>
                <a:ea typeface="幼圆" pitchFamily="49" charset="-122"/>
              </a:rPr>
              <a:t>  </a:t>
            </a:r>
            <a:r>
              <a:rPr lang="en-US" altLang="zh-CN" sz="2200" dirty="0" smtClean="0">
                <a:latin typeface="+mj-ea"/>
                <a:ea typeface="+mj-ea"/>
              </a:rPr>
              <a:t>AND</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Cno</a:t>
            </a:r>
            <a:r>
              <a:rPr lang="en-US" altLang="zh-CN" sz="2200" dirty="0" smtClean="0">
                <a:latin typeface="幼圆" pitchFamily="49" charset="-122"/>
                <a:ea typeface="幼圆" pitchFamily="49" charset="-122"/>
              </a:rPr>
              <a:t>=</a:t>
            </a:r>
            <a:r>
              <a:rPr lang="zh-CN" altLang="en-US" sz="2200" dirty="0" smtClean="0">
                <a:latin typeface="+mj-ea"/>
                <a:ea typeface="+mj-ea"/>
              </a:rPr>
              <a:t>‘</a:t>
            </a:r>
            <a:r>
              <a:rPr lang="en-US" altLang="zh-CN" sz="2200" dirty="0" smtClean="0">
                <a:latin typeface="+mj-ea"/>
                <a:ea typeface="+mj-ea"/>
              </a:rPr>
              <a:t>1</a:t>
            </a:r>
            <a:r>
              <a:rPr lang="zh-CN" altLang="en-US" sz="2200" dirty="0" smtClean="0">
                <a:latin typeface="+mj-ea"/>
                <a:ea typeface="+mj-ea"/>
              </a:rPr>
              <a:t>’</a:t>
            </a:r>
            <a:endParaRPr lang="en-US" altLang="zh-CN" sz="2200" dirty="0" smtClean="0">
              <a:latin typeface="+mj-ea"/>
              <a:ea typeface="+mj-ea"/>
            </a:endParaRPr>
          </a:p>
          <a:p>
            <a:pPr>
              <a:buFont typeface="Wingdings" panose="05000000000000000000" pitchFamily="2" charset="2"/>
              <a:buNone/>
            </a:pPr>
            <a:r>
              <a:rPr lang="en-US" altLang="zh-CN" sz="2200" dirty="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a:t>
            </a:r>
            <a:endParaRPr lang="zh-CN" altLang="en-US" sz="2200" dirty="0" smtClean="0">
              <a:latin typeface="幼圆" pitchFamily="49" charset="-122"/>
              <a:ea typeface="幼圆" pitchFamily="49" charset="-122"/>
              <a:sym typeface="宋体" panose="02010600030101010101" pitchFamily="2" charset="-122"/>
            </a:endParaRPr>
          </a:p>
        </p:txBody>
      </p:sp>
      <p:sp>
        <p:nvSpPr>
          <p:cNvPr id="4" name="Rectangle 2"/>
          <p:cNvSpPr txBox="1">
            <a:spLocks noChangeArrowheads="1"/>
          </p:cNvSpPr>
          <p:nvPr/>
        </p:nvSpPr>
        <p:spPr>
          <a:xfrm>
            <a:off x="1187765" y="0"/>
            <a:ext cx="7056490" cy="8350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smtClean="0">
                <a:latin typeface="+mn-ea"/>
                <a:ea typeface="+mn-ea"/>
                <a:sym typeface="Times New Roman" panose="02020603050405020304" pitchFamily="18" charset="0"/>
              </a:rPr>
              <a:t>带有</a:t>
            </a:r>
            <a:r>
              <a:rPr lang="en-US" sz="3600" b="0" smtClean="0">
                <a:latin typeface="+mn-ea"/>
                <a:ea typeface="+mn-ea"/>
                <a:sym typeface="Times New Roman" panose="02020603050405020304" pitchFamily="18" charset="0"/>
              </a:rPr>
              <a:t>EXISTS</a:t>
            </a:r>
            <a:r>
              <a:rPr lang="zh-CN" altLang="en-US" sz="3600" b="0" smtClean="0">
                <a:latin typeface="+mn-ea"/>
                <a:ea typeface="+mn-ea"/>
                <a:sym typeface="Times New Roman" panose="02020603050405020304" pitchFamily="18" charset="0"/>
              </a:rPr>
              <a:t>谓词的子查询</a:t>
            </a:r>
            <a:endParaRPr lang="zh-CN" altLang="en-US" sz="36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500"/>
                                        <p:tgtEl>
                                          <p:spTgt spid="137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7219">
                                            <p:txEl>
                                              <p:pRg st="1" end="1"/>
                                            </p:txEl>
                                          </p:spTgt>
                                        </p:tgtEl>
                                        <p:attrNameLst>
                                          <p:attrName>style.visibility</p:attrName>
                                        </p:attrNameLst>
                                      </p:cBhvr>
                                      <p:to>
                                        <p:strVal val="visible"/>
                                      </p:to>
                                    </p:set>
                                    <p:animEffect transition="in" filter="fade">
                                      <p:cBhvr>
                                        <p:cTn id="10" dur="500"/>
                                        <p:tgtEl>
                                          <p:spTgt spid="1372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animEffect transition="in" filter="fade">
                                      <p:cBhvr>
                                        <p:cTn id="13" dur="500"/>
                                        <p:tgtEl>
                                          <p:spTgt spid="1372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7219">
                                            <p:txEl>
                                              <p:pRg st="3" end="3"/>
                                            </p:txEl>
                                          </p:spTgt>
                                        </p:tgtEl>
                                        <p:attrNameLst>
                                          <p:attrName>style.visibility</p:attrName>
                                        </p:attrNameLst>
                                      </p:cBhvr>
                                      <p:to>
                                        <p:strVal val="visible"/>
                                      </p:to>
                                    </p:set>
                                    <p:animEffect transition="in" filter="fade">
                                      <p:cBhvr>
                                        <p:cTn id="16" dur="500"/>
                                        <p:tgtEl>
                                          <p:spTgt spid="13721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7219">
                                            <p:txEl>
                                              <p:pRg st="4" end="4"/>
                                            </p:txEl>
                                          </p:spTgt>
                                        </p:tgtEl>
                                        <p:attrNameLst>
                                          <p:attrName>style.visibility</p:attrName>
                                        </p:attrNameLst>
                                      </p:cBhvr>
                                      <p:to>
                                        <p:strVal val="visible"/>
                                      </p:to>
                                    </p:set>
                                    <p:animEffect transition="in" filter="fade">
                                      <p:cBhvr>
                                        <p:cTn id="19" dur="500"/>
                                        <p:tgtEl>
                                          <p:spTgt spid="13721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7219">
                                            <p:txEl>
                                              <p:pRg st="5" end="5"/>
                                            </p:txEl>
                                          </p:spTgt>
                                        </p:tgtEl>
                                        <p:attrNameLst>
                                          <p:attrName>style.visibility</p:attrName>
                                        </p:attrNameLst>
                                      </p:cBhvr>
                                      <p:to>
                                        <p:strVal val="visible"/>
                                      </p:to>
                                    </p:set>
                                    <p:animEffect transition="in" filter="fade">
                                      <p:cBhvr>
                                        <p:cTn id="22" dur="500"/>
                                        <p:tgtEl>
                                          <p:spTgt spid="13721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7219">
                                            <p:txEl>
                                              <p:pRg st="6" end="6"/>
                                            </p:txEl>
                                          </p:spTgt>
                                        </p:tgtEl>
                                        <p:attrNameLst>
                                          <p:attrName>style.visibility</p:attrName>
                                        </p:attrNameLst>
                                      </p:cBhvr>
                                      <p:to>
                                        <p:strVal val="visible"/>
                                      </p:to>
                                    </p:set>
                                    <p:animEffect transition="in" filter="fade">
                                      <p:cBhvr>
                                        <p:cTn id="25" dur="500"/>
                                        <p:tgtEl>
                                          <p:spTgt spid="13721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7219">
                                            <p:txEl>
                                              <p:pRg st="7" end="7"/>
                                            </p:txEl>
                                          </p:spTgt>
                                        </p:tgtEl>
                                        <p:attrNameLst>
                                          <p:attrName>style.visibility</p:attrName>
                                        </p:attrNameLst>
                                      </p:cBhvr>
                                      <p:to>
                                        <p:strVal val="visible"/>
                                      </p:to>
                                    </p:set>
                                    <p:animEffect transition="in" filter="fade">
                                      <p:cBhvr>
                                        <p:cTn id="28" dur="500"/>
                                        <p:tgtEl>
                                          <p:spTgt spid="137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Rectangle 3"/>
          <p:cNvSpPr>
            <a:spLocks noGrp="1" noChangeArrowheads="1"/>
          </p:cNvSpPr>
          <p:nvPr>
            <p:ph type="body" idx="4294967295"/>
          </p:nvPr>
        </p:nvSpPr>
        <p:spPr>
          <a:xfrm>
            <a:off x="1043755" y="852592"/>
            <a:ext cx="8100245" cy="711088"/>
          </a:xfrm>
        </p:spPr>
        <p:txBody>
          <a:bodyPr>
            <a:normAutofit fontScale="92500" lnSpcReduction="20000"/>
          </a:bodyPr>
          <a:lstStyle/>
          <a:p>
            <a:pPr>
              <a:lnSpc>
                <a:spcPct val="150000"/>
              </a:lnSpc>
              <a:buSzPct val="75000"/>
              <a:buFont typeface="Wingdings" panose="05000000000000000000" pitchFamily="2" charset="2"/>
              <a:buChar char="n"/>
            </a:pPr>
            <a:r>
              <a:rPr lang="zh-CN" altLang="en-US" sz="3200" b="1" dirty="0" smtClean="0">
                <a:latin typeface="+mj-ea"/>
                <a:ea typeface="+mj-ea"/>
                <a:sym typeface="宋体" panose="02010600030101010101" pitchFamily="2" charset="-122"/>
              </a:rPr>
              <a:t>用连接运算</a:t>
            </a:r>
            <a:endParaRPr lang="en-US" altLang="zh-CN" sz="3200" b="1" dirty="0" smtClean="0">
              <a:latin typeface="+mj-ea"/>
              <a:ea typeface="+mj-ea"/>
              <a:sym typeface="宋体" panose="02010600030101010101" pitchFamily="2" charset="-122"/>
            </a:endParaRPr>
          </a:p>
        </p:txBody>
      </p:sp>
      <p:sp>
        <p:nvSpPr>
          <p:cNvPr id="4" name="Rectangle 2"/>
          <p:cNvSpPr txBox="1">
            <a:spLocks noChangeArrowheads="1"/>
          </p:cNvSpPr>
          <p:nvPr/>
        </p:nvSpPr>
        <p:spPr>
          <a:xfrm>
            <a:off x="1187765" y="0"/>
            <a:ext cx="7056490" cy="8350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dirty="0" smtClean="0">
                <a:latin typeface="+mn-ea"/>
                <a:ea typeface="+mn-ea"/>
                <a:sym typeface="Times New Roman" panose="02020603050405020304" pitchFamily="18" charset="0"/>
              </a:rPr>
              <a:t>带有</a:t>
            </a:r>
            <a:r>
              <a:rPr lang="en-US" sz="3600" b="0" dirty="0" smtClean="0">
                <a:latin typeface="+mn-ea"/>
                <a:ea typeface="+mn-ea"/>
                <a:sym typeface="Times New Roman" panose="02020603050405020304" pitchFamily="18" charset="0"/>
              </a:rPr>
              <a:t>EXISTS</a:t>
            </a:r>
            <a:r>
              <a:rPr lang="zh-CN" altLang="en-US" sz="3600" b="0" dirty="0" smtClean="0">
                <a:latin typeface="+mn-ea"/>
                <a:ea typeface="+mn-ea"/>
                <a:sym typeface="Times New Roman" panose="02020603050405020304" pitchFamily="18" charset="0"/>
              </a:rPr>
              <a:t>谓词的子查询</a:t>
            </a:r>
            <a:endParaRPr lang="zh-CN" altLang="en-US" sz="3600" b="0" dirty="0">
              <a:latin typeface="+mn-ea"/>
              <a:ea typeface="+mn-ea"/>
            </a:endParaRPr>
          </a:p>
        </p:txBody>
      </p:sp>
      <p:sp>
        <p:nvSpPr>
          <p:cNvPr id="2" name="矩形 1"/>
          <p:cNvSpPr/>
          <p:nvPr/>
        </p:nvSpPr>
        <p:spPr>
          <a:xfrm>
            <a:off x="899745" y="1707690"/>
            <a:ext cx="8208253" cy="1754326"/>
          </a:xfrm>
          <a:prstGeom prst="rect">
            <a:avLst/>
          </a:prstGeom>
        </p:spPr>
        <p:txBody>
          <a:bodyPr wrap="square">
            <a:spAutoFit/>
          </a:bodyPr>
          <a:lstStyle/>
          <a:p>
            <a:pPr marL="0" indent="0">
              <a:lnSpc>
                <a:spcPct val="150000"/>
              </a:lnSpc>
              <a:buSzPct val="75000"/>
            </a:pPr>
            <a:r>
              <a:rPr lang="en-US" altLang="zh-CN" sz="2400" dirty="0" smtClean="0">
                <a:latin typeface="+mj-ea"/>
              </a:rPr>
              <a:t>     SELECT</a:t>
            </a:r>
            <a:r>
              <a:rPr lang="en-US" altLang="zh-CN" sz="2400" dirty="0" smtClean="0">
                <a:latin typeface="幼圆" pitchFamily="49" charset="-122"/>
                <a:ea typeface="幼圆" pitchFamily="49" charset="-122"/>
              </a:rPr>
              <a:t>  </a:t>
            </a:r>
            <a:r>
              <a:rPr lang="en-US" altLang="zh-CN" sz="2400" b="0" dirty="0" err="1" smtClean="0">
                <a:latin typeface="幼圆" pitchFamily="49" charset="-122"/>
                <a:ea typeface="幼圆" pitchFamily="49" charset="-122"/>
              </a:rPr>
              <a:t>Sname</a:t>
            </a:r>
            <a:endParaRPr lang="en-US" altLang="zh-CN" sz="2400" b="0" dirty="0">
              <a:latin typeface="幼圆" pitchFamily="49" charset="-122"/>
              <a:ea typeface="幼圆" pitchFamily="49" charset="-122"/>
            </a:endParaRPr>
          </a:p>
          <a:p>
            <a:pPr lvl="1">
              <a:lnSpc>
                <a:spcPct val="150000"/>
              </a:lnSpc>
              <a:buFont typeface="Wingdings" panose="05000000000000000000" pitchFamily="2" charset="2"/>
              <a:buNone/>
            </a:pPr>
            <a:r>
              <a:rPr lang="en-US" altLang="zh-CN" sz="2400" dirty="0" smtClean="0">
                <a:latin typeface="+mj-ea"/>
              </a:rPr>
              <a:t>FROM</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  </a:t>
            </a:r>
            <a:r>
              <a:rPr lang="en-US" altLang="zh-CN" sz="2400" dirty="0">
                <a:latin typeface="幼圆" pitchFamily="49" charset="-122"/>
                <a:ea typeface="幼圆" pitchFamily="49" charset="-122"/>
              </a:rPr>
              <a:t>Student, SC</a:t>
            </a:r>
          </a:p>
          <a:p>
            <a:pPr lvl="1">
              <a:lnSpc>
                <a:spcPct val="150000"/>
              </a:lnSpc>
              <a:buFont typeface="Wingdings" panose="05000000000000000000" pitchFamily="2" charset="2"/>
              <a:buNone/>
            </a:pPr>
            <a:r>
              <a:rPr lang="en-US" altLang="zh-CN" sz="2400" dirty="0" smtClean="0">
                <a:latin typeface="+mj-ea"/>
              </a:rPr>
              <a:t>WHERE</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Student.Sno</a:t>
            </a:r>
            <a:r>
              <a:rPr lang="en-US" altLang="zh-CN"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SC.Sno</a:t>
            </a:r>
            <a:r>
              <a:rPr lang="en-US" altLang="zh-CN" sz="2400" dirty="0" smtClean="0">
                <a:latin typeface="幼圆" pitchFamily="49" charset="-122"/>
                <a:ea typeface="幼圆" pitchFamily="49" charset="-122"/>
              </a:rPr>
              <a:t> </a:t>
            </a:r>
            <a:r>
              <a:rPr lang="en-US" altLang="zh-CN" sz="2400" dirty="0" smtClean="0">
                <a:latin typeface="+mj-ea"/>
              </a:rPr>
              <a:t>AND</a:t>
            </a:r>
            <a:r>
              <a:rPr lang="en-US" altLang="zh-CN" sz="2400" dirty="0" smtClean="0">
                <a:latin typeface="幼圆" pitchFamily="49" charset="-122"/>
                <a:ea typeface="幼圆" pitchFamily="49" charset="-122"/>
              </a:rPr>
              <a:t>  </a:t>
            </a:r>
            <a:r>
              <a:rPr lang="en-US" altLang="zh-CN" sz="2400" dirty="0" err="1">
                <a:latin typeface="幼圆" pitchFamily="49" charset="-122"/>
                <a:ea typeface="幼圆" pitchFamily="49" charset="-122"/>
              </a:rPr>
              <a:t>SC.Cno</a:t>
            </a:r>
            <a:r>
              <a:rPr lang="en-US" altLang="zh-CN" sz="2400" dirty="0">
                <a:latin typeface="幼圆" pitchFamily="49" charset="-122"/>
                <a:ea typeface="幼圆" pitchFamily="49" charset="-122"/>
              </a:rPr>
              <a:t>=</a:t>
            </a:r>
            <a:r>
              <a:rPr lang="zh-CN" altLang="en-US" sz="2400" dirty="0">
                <a:latin typeface="+mj-ea"/>
              </a:rPr>
              <a:t>‘</a:t>
            </a:r>
            <a:r>
              <a:rPr lang="en-US" altLang="zh-CN" sz="2400" dirty="0">
                <a:latin typeface="+mj-ea"/>
              </a:rPr>
              <a:t>1</a:t>
            </a:r>
            <a:r>
              <a:rPr lang="zh-CN" altLang="en-US" sz="2400" dirty="0">
                <a:latin typeface="+mj-ea"/>
              </a:rPr>
              <a:t>’</a:t>
            </a:r>
            <a:r>
              <a:rPr lang="en-US" altLang="zh-CN" sz="2400" dirty="0">
                <a:latin typeface="幼圆" pitchFamily="49" charset="-122"/>
                <a:ea typeface="幼圆" pitchFamily="49"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fade">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7" name="Rectangle 3"/>
          <p:cNvSpPr>
            <a:spLocks noGrp="1" noChangeArrowheads="1"/>
          </p:cNvSpPr>
          <p:nvPr>
            <p:ph type="body" idx="4294967295"/>
          </p:nvPr>
        </p:nvSpPr>
        <p:spPr>
          <a:xfrm>
            <a:off x="1043755" y="898525"/>
            <a:ext cx="7921625" cy="521145"/>
          </a:xfrm>
        </p:spPr>
        <p:txBody>
          <a:bodyPr>
            <a:normAutofit/>
          </a:bodyPr>
          <a:lstStyle/>
          <a:p>
            <a:pPr algn="just">
              <a:lnSpc>
                <a:spcPct val="110000"/>
              </a:lnSpc>
              <a:buFont typeface="Wingdings" panose="05000000000000000000" pitchFamily="2" charset="2"/>
              <a:buNone/>
            </a:pPr>
            <a:r>
              <a:rPr lang="en-US" altLang="zh-CN" sz="2400" dirty="0" smtClean="0">
                <a:latin typeface="+mj-ea"/>
                <a:ea typeface="+mj-ea"/>
              </a:rPr>
              <a:t>【</a:t>
            </a:r>
            <a:r>
              <a:rPr lang="zh-CN" altLang="en-US" sz="2400" dirty="0" smtClean="0">
                <a:latin typeface="+mj-ea"/>
                <a:ea typeface="+mj-ea"/>
              </a:rPr>
              <a:t>例</a:t>
            </a:r>
            <a:r>
              <a:rPr lang="en-US" altLang="zh-CN" sz="2400" dirty="0" smtClean="0">
                <a:latin typeface="+mj-ea"/>
                <a:ea typeface="+mj-ea"/>
                <a:sym typeface="宋体" panose="02010600030101010101" pitchFamily="2" charset="-122"/>
              </a:rPr>
              <a:t>】</a:t>
            </a:r>
            <a:r>
              <a:rPr lang="zh-CN" altLang="en-US" sz="2400" dirty="0" smtClean="0">
                <a:latin typeface="+mj-ea"/>
                <a:ea typeface="+mj-ea"/>
              </a:rPr>
              <a:t>查询没有选修</a:t>
            </a:r>
            <a:r>
              <a:rPr lang="en-US" altLang="zh-CN" sz="2400" dirty="0" smtClean="0">
                <a:latin typeface="+mj-ea"/>
                <a:ea typeface="+mj-ea"/>
                <a:sym typeface="宋体" panose="02010600030101010101" pitchFamily="2" charset="-122"/>
              </a:rPr>
              <a:t>1</a:t>
            </a:r>
            <a:r>
              <a:rPr lang="zh-CN" altLang="en-US" sz="2400" dirty="0" smtClean="0">
                <a:latin typeface="+mj-ea"/>
                <a:ea typeface="+mj-ea"/>
              </a:rPr>
              <a:t>号课程的学生姓名。</a:t>
            </a:r>
            <a:endParaRPr lang="zh-CN" altLang="en-US" sz="2400" dirty="0" smtClean="0">
              <a:latin typeface="+mj-ea"/>
              <a:ea typeface="+mj-ea"/>
              <a:sym typeface="宋体" panose="02010600030101010101" pitchFamily="2" charset="-122"/>
            </a:endParaRPr>
          </a:p>
        </p:txBody>
      </p:sp>
      <p:sp>
        <p:nvSpPr>
          <p:cNvPr id="4" name="Rectangle 2"/>
          <p:cNvSpPr txBox="1">
            <a:spLocks noChangeArrowheads="1"/>
          </p:cNvSpPr>
          <p:nvPr/>
        </p:nvSpPr>
        <p:spPr>
          <a:xfrm>
            <a:off x="1187765" y="0"/>
            <a:ext cx="7056490" cy="8350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smtClean="0">
                <a:latin typeface="+mn-ea"/>
                <a:ea typeface="+mn-ea"/>
                <a:sym typeface="Times New Roman" panose="02020603050405020304" pitchFamily="18" charset="0"/>
              </a:rPr>
              <a:t>带有</a:t>
            </a:r>
            <a:r>
              <a:rPr lang="en-US" sz="3600" b="0" smtClean="0">
                <a:latin typeface="+mn-ea"/>
                <a:ea typeface="+mn-ea"/>
                <a:sym typeface="Times New Roman" panose="02020603050405020304" pitchFamily="18" charset="0"/>
              </a:rPr>
              <a:t>EXISTS</a:t>
            </a:r>
            <a:r>
              <a:rPr lang="zh-CN" altLang="en-US" sz="3600" b="0" smtClean="0">
                <a:latin typeface="+mn-ea"/>
                <a:ea typeface="+mn-ea"/>
                <a:sym typeface="Times New Roman" panose="02020603050405020304" pitchFamily="18" charset="0"/>
              </a:rPr>
              <a:t>谓词的子查询</a:t>
            </a:r>
            <a:endParaRPr lang="zh-CN" altLang="en-US" sz="3600" b="0" dirty="0">
              <a:latin typeface="+mn-ea"/>
              <a:ea typeface="+mn-ea"/>
            </a:endParaRPr>
          </a:p>
        </p:txBody>
      </p:sp>
      <p:sp>
        <p:nvSpPr>
          <p:cNvPr id="2" name="矩形 1"/>
          <p:cNvSpPr/>
          <p:nvPr/>
        </p:nvSpPr>
        <p:spPr>
          <a:xfrm>
            <a:off x="1187764" y="1563680"/>
            <a:ext cx="7704535" cy="2936188"/>
          </a:xfrm>
          <a:prstGeom prst="rect">
            <a:avLst/>
          </a:prstGeom>
        </p:spPr>
        <p:txBody>
          <a:bodyPr wrap="square">
            <a:spAutoFit/>
          </a:bodyPr>
          <a:lstStyle/>
          <a:p>
            <a:pPr algn="just">
              <a:lnSpc>
                <a:spcPct val="110000"/>
              </a:lnSpc>
              <a:buFont typeface="Wingdings" panose="05000000000000000000" pitchFamily="2" charset="2"/>
              <a:buNone/>
            </a:pPr>
            <a:r>
              <a:rPr lang="en-US" altLang="zh-CN" sz="2400" dirty="0" smtClean="0">
                <a:latin typeface="+mj-ea"/>
                <a:cs typeface="Times New Roman" panose="02020603050405020304" pitchFamily="18" charset="0"/>
              </a:rPr>
              <a:t>SELECT</a:t>
            </a:r>
            <a:r>
              <a:rPr lang="zh-CN" altLang="en-US" sz="2400" dirty="0" smtClean="0">
                <a:latin typeface="幼圆" pitchFamily="49" charset="-122"/>
                <a:ea typeface="幼圆" pitchFamily="49" charset="-122"/>
              </a:rPr>
              <a:t> </a:t>
            </a:r>
            <a:r>
              <a:rPr lang="en-US" altLang="zh-CN" sz="2400" dirty="0" err="1">
                <a:latin typeface="幼圆" pitchFamily="49" charset="-122"/>
                <a:ea typeface="幼圆" pitchFamily="49" charset="-122"/>
                <a:cs typeface="Times New Roman" panose="02020603050405020304" pitchFamily="18" charset="0"/>
              </a:rPr>
              <a:t>Sname</a:t>
            </a:r>
            <a:endParaRPr lang="en-US" altLang="zh-CN" sz="2400" dirty="0">
              <a:latin typeface="幼圆" pitchFamily="49" charset="-122"/>
              <a:ea typeface="幼圆" pitchFamily="49" charset="-122"/>
              <a:cs typeface="Times New Roman" panose="02020603050405020304" pitchFamily="18" charset="0"/>
            </a:endParaRPr>
          </a:p>
          <a:p>
            <a:pPr algn="just">
              <a:lnSpc>
                <a:spcPct val="110000"/>
              </a:lnSpc>
              <a:buFont typeface="Wingdings" panose="05000000000000000000" pitchFamily="2" charset="2"/>
              <a:buNone/>
            </a:pPr>
            <a:r>
              <a:rPr lang="en-US" altLang="zh-CN" sz="2400" dirty="0" smtClean="0">
                <a:latin typeface="+mj-ea"/>
                <a:cs typeface="Times New Roman" panose="02020603050405020304" pitchFamily="18" charset="0"/>
              </a:rPr>
              <a:t>FROM</a:t>
            </a:r>
            <a:r>
              <a:rPr lang="zh-CN" altLang="en-US" sz="2400" dirty="0" smtClean="0">
                <a:latin typeface="幼圆" pitchFamily="49" charset="-122"/>
                <a:ea typeface="幼圆" pitchFamily="49" charset="-122"/>
              </a:rPr>
              <a:t> </a:t>
            </a:r>
            <a:r>
              <a:rPr lang="en-US" altLang="zh-CN" sz="2400" dirty="0">
                <a:latin typeface="幼圆" pitchFamily="49" charset="-122"/>
                <a:ea typeface="幼圆" pitchFamily="49" charset="-122"/>
                <a:cs typeface="Times New Roman" panose="02020603050405020304" pitchFamily="18" charset="0"/>
              </a:rPr>
              <a:t>Student</a:t>
            </a:r>
          </a:p>
          <a:p>
            <a:pPr algn="just">
              <a:lnSpc>
                <a:spcPct val="110000"/>
              </a:lnSpc>
              <a:buFont typeface="Wingdings" panose="05000000000000000000" pitchFamily="2" charset="2"/>
              <a:buNone/>
            </a:pPr>
            <a:r>
              <a:rPr lang="en-US" altLang="zh-CN" sz="2400" dirty="0" smtClean="0">
                <a:latin typeface="+mj-ea"/>
                <a:cs typeface="Times New Roman" panose="02020603050405020304" pitchFamily="18" charset="0"/>
              </a:rPr>
              <a:t>WHERE</a:t>
            </a:r>
            <a:r>
              <a:rPr lang="en-US" altLang="zh-CN" sz="2400" dirty="0" smtClean="0">
                <a:latin typeface="幼圆" pitchFamily="49" charset="-122"/>
                <a:ea typeface="幼圆" pitchFamily="49" charset="-122"/>
                <a:cs typeface="Times New Roman" panose="02020603050405020304" pitchFamily="18" charset="0"/>
              </a:rPr>
              <a:t> </a:t>
            </a:r>
            <a:r>
              <a:rPr lang="en-US" altLang="zh-CN" sz="2400" dirty="0">
                <a:latin typeface="+mj-ea"/>
                <a:cs typeface="Times New Roman" panose="02020603050405020304" pitchFamily="18" charset="0"/>
              </a:rPr>
              <a:t>NOT EXISTS</a:t>
            </a:r>
          </a:p>
          <a:p>
            <a:pPr algn="just">
              <a:lnSpc>
                <a:spcPct val="110000"/>
              </a:lnSpc>
              <a:buFont typeface="Wingdings" panose="05000000000000000000" pitchFamily="2" charset="2"/>
              <a:buNone/>
            </a:pPr>
            <a:r>
              <a:rPr lang="en-US" altLang="zh-CN" sz="2400" dirty="0">
                <a:latin typeface="幼圆" pitchFamily="49" charset="-122"/>
                <a:ea typeface="幼圆" pitchFamily="49" charset="-122"/>
                <a:cs typeface="Times New Roman" panose="02020603050405020304" pitchFamily="18" charset="0"/>
              </a:rPr>
              <a:t>	</a:t>
            </a:r>
            <a:r>
              <a:rPr lang="en-US" altLang="zh-CN" sz="2400" dirty="0" smtClean="0">
                <a:latin typeface="幼圆" pitchFamily="49" charset="-122"/>
                <a:ea typeface="幼圆" pitchFamily="49" charset="-122"/>
                <a:cs typeface="Times New Roman" panose="02020603050405020304" pitchFamily="18" charset="0"/>
              </a:rPr>
              <a:t>( </a:t>
            </a:r>
            <a:r>
              <a:rPr lang="en-US" altLang="zh-CN" sz="2400" dirty="0">
                <a:latin typeface="+mj-ea"/>
                <a:cs typeface="Times New Roman" panose="02020603050405020304" pitchFamily="18" charset="0"/>
              </a:rPr>
              <a:t>SELECT</a:t>
            </a:r>
            <a:r>
              <a:rPr lang="en-US" altLang="zh-CN" sz="2400" dirty="0">
                <a:latin typeface="幼圆" pitchFamily="49" charset="-122"/>
                <a:ea typeface="幼圆" pitchFamily="49" charset="-122"/>
                <a:cs typeface="Times New Roman" panose="02020603050405020304" pitchFamily="18" charset="0"/>
              </a:rPr>
              <a:t> *</a:t>
            </a:r>
          </a:p>
          <a:p>
            <a:pPr algn="just">
              <a:lnSpc>
                <a:spcPct val="110000"/>
              </a:lnSpc>
              <a:buFont typeface="Wingdings" panose="05000000000000000000" pitchFamily="2" charset="2"/>
              <a:buNone/>
            </a:pPr>
            <a:r>
              <a:rPr lang="en-US" altLang="zh-CN" sz="2400" dirty="0">
                <a:latin typeface="幼圆" pitchFamily="49" charset="-122"/>
                <a:ea typeface="幼圆" pitchFamily="49" charset="-122"/>
                <a:cs typeface="Times New Roman" panose="02020603050405020304" pitchFamily="18" charset="0"/>
              </a:rPr>
              <a:t>	</a:t>
            </a:r>
            <a:r>
              <a:rPr lang="en-US" altLang="zh-CN" sz="2400" dirty="0" smtClean="0">
                <a:latin typeface="幼圆" pitchFamily="49" charset="-122"/>
                <a:ea typeface="幼圆" pitchFamily="49" charset="-122"/>
                <a:cs typeface="Times New Roman" panose="02020603050405020304" pitchFamily="18" charset="0"/>
              </a:rPr>
              <a:t>  </a:t>
            </a:r>
            <a:r>
              <a:rPr lang="en-US" altLang="zh-CN" sz="2400" dirty="0">
                <a:latin typeface="+mj-ea"/>
                <a:cs typeface="Times New Roman" panose="02020603050405020304" pitchFamily="18" charset="0"/>
              </a:rPr>
              <a:t>FROM</a:t>
            </a:r>
            <a:r>
              <a:rPr lang="zh-CN" altLang="en-US" sz="2400" dirty="0">
                <a:latin typeface="幼圆" pitchFamily="49" charset="-122"/>
                <a:ea typeface="幼圆" pitchFamily="49" charset="-122"/>
              </a:rPr>
              <a:t> </a:t>
            </a:r>
            <a:r>
              <a:rPr lang="en-US" altLang="zh-CN" sz="2400" dirty="0">
                <a:latin typeface="幼圆" pitchFamily="49" charset="-122"/>
                <a:ea typeface="幼圆" pitchFamily="49" charset="-122"/>
                <a:cs typeface="Times New Roman" panose="02020603050405020304" pitchFamily="18" charset="0"/>
              </a:rPr>
              <a:t>SC</a:t>
            </a:r>
          </a:p>
          <a:p>
            <a:pPr>
              <a:lnSpc>
                <a:spcPct val="110000"/>
              </a:lnSpc>
              <a:buFont typeface="Wingdings" panose="05000000000000000000" pitchFamily="2" charset="2"/>
              <a:buNone/>
            </a:pPr>
            <a:r>
              <a:rPr lang="en-US" altLang="zh-CN" sz="2400" dirty="0">
                <a:latin typeface="幼圆" pitchFamily="49" charset="-122"/>
                <a:ea typeface="幼圆" pitchFamily="49" charset="-122"/>
                <a:cs typeface="Times New Roman" panose="02020603050405020304" pitchFamily="18" charset="0"/>
              </a:rPr>
              <a:t>	</a:t>
            </a:r>
            <a:r>
              <a:rPr lang="en-US" altLang="zh-CN" sz="2400" dirty="0" smtClean="0">
                <a:latin typeface="幼圆" pitchFamily="49" charset="-122"/>
                <a:ea typeface="幼圆" pitchFamily="49" charset="-122"/>
                <a:cs typeface="Times New Roman" panose="02020603050405020304" pitchFamily="18" charset="0"/>
              </a:rPr>
              <a:t> </a:t>
            </a:r>
            <a:r>
              <a:rPr lang="en-US" altLang="zh-CN" sz="2400" dirty="0">
                <a:latin typeface="+mj-ea"/>
                <a:cs typeface="Times New Roman" panose="02020603050405020304" pitchFamily="18" charset="0"/>
              </a:rPr>
              <a:t>WHERE</a:t>
            </a:r>
            <a:r>
              <a:rPr lang="zh-CN" altLang="en-US" sz="2400" dirty="0">
                <a:latin typeface="幼圆" pitchFamily="49" charset="-122"/>
                <a:ea typeface="幼圆" pitchFamily="49" charset="-122"/>
              </a:rPr>
              <a:t> </a:t>
            </a:r>
            <a:r>
              <a:rPr lang="en-US" altLang="zh-CN" sz="2400" dirty="0" err="1">
                <a:latin typeface="幼圆" pitchFamily="49" charset="-122"/>
                <a:ea typeface="幼圆" pitchFamily="49" charset="-122"/>
                <a:cs typeface="Times New Roman" panose="02020603050405020304" pitchFamily="18" charset="0"/>
              </a:rPr>
              <a:t>Sno</a:t>
            </a:r>
            <a:r>
              <a:rPr lang="en-US" altLang="zh-CN" sz="2400" dirty="0">
                <a:latin typeface="幼圆" pitchFamily="49" charset="-122"/>
                <a:ea typeface="幼圆" pitchFamily="49" charset="-122"/>
                <a:cs typeface="Times New Roman" panose="02020603050405020304" pitchFamily="18" charset="0"/>
              </a:rPr>
              <a:t> = </a:t>
            </a:r>
            <a:r>
              <a:rPr lang="en-US" altLang="zh-CN" sz="2400" dirty="0" err="1" smtClean="0">
                <a:latin typeface="幼圆" pitchFamily="49" charset="-122"/>
                <a:ea typeface="幼圆" pitchFamily="49" charset="-122"/>
                <a:cs typeface="Times New Roman" panose="02020603050405020304" pitchFamily="18" charset="0"/>
              </a:rPr>
              <a:t>Student.Sno</a:t>
            </a:r>
            <a:r>
              <a:rPr lang="en-US" altLang="zh-CN" sz="2400" dirty="0" smtClean="0">
                <a:latin typeface="幼圆" pitchFamily="49" charset="-122"/>
                <a:ea typeface="幼圆" pitchFamily="49" charset="-122"/>
                <a:cs typeface="Times New Roman" panose="02020603050405020304" pitchFamily="18" charset="0"/>
              </a:rPr>
              <a:t> </a:t>
            </a:r>
            <a:r>
              <a:rPr lang="en-US" altLang="zh-CN" sz="2400" dirty="0">
                <a:latin typeface="+mj-ea"/>
                <a:cs typeface="Times New Roman" panose="02020603050405020304" pitchFamily="18" charset="0"/>
              </a:rPr>
              <a:t>AND </a:t>
            </a:r>
            <a:r>
              <a:rPr lang="zh-CN" altLang="en-US" sz="2400" dirty="0">
                <a:latin typeface="幼圆" pitchFamily="49" charset="-122"/>
                <a:ea typeface="幼圆" pitchFamily="49" charset="-122"/>
              </a:rPr>
              <a:t> </a:t>
            </a:r>
            <a:r>
              <a:rPr lang="en-US" altLang="zh-CN" sz="2400" dirty="0" err="1" smtClean="0">
                <a:latin typeface="幼圆" pitchFamily="49" charset="-122"/>
                <a:ea typeface="幼圆" pitchFamily="49" charset="-122"/>
                <a:cs typeface="Times New Roman" panose="02020603050405020304" pitchFamily="18" charset="0"/>
              </a:rPr>
              <a:t>Cno</a:t>
            </a:r>
            <a:r>
              <a:rPr lang="en-US" altLang="zh-CN" sz="2400" dirty="0" smtClean="0">
                <a:latin typeface="幼圆" pitchFamily="49" charset="-122"/>
                <a:ea typeface="幼圆" pitchFamily="49" charset="-122"/>
                <a:cs typeface="Times New Roman" panose="02020603050405020304" pitchFamily="18" charset="0"/>
              </a:rPr>
              <a:t>=</a:t>
            </a:r>
            <a:r>
              <a:rPr lang="zh-CN" altLang="en-US" sz="2400" dirty="0" smtClean="0">
                <a:latin typeface="幼圆" pitchFamily="49" charset="-122"/>
                <a:ea typeface="幼圆" pitchFamily="49" charset="-122"/>
                <a:cs typeface="Times New Roman" panose="02020603050405020304" pitchFamily="18" charset="0"/>
              </a:rPr>
              <a:t>‘</a:t>
            </a:r>
            <a:r>
              <a:rPr lang="en-US" altLang="zh-CN" sz="2400" dirty="0" smtClean="0">
                <a:latin typeface="幼圆" pitchFamily="49" charset="-122"/>
                <a:ea typeface="幼圆" pitchFamily="49" charset="-122"/>
                <a:cs typeface="Times New Roman" panose="02020603050405020304" pitchFamily="18" charset="0"/>
              </a:rPr>
              <a:t>1</a:t>
            </a:r>
            <a:r>
              <a:rPr lang="zh-CN" altLang="en-US" sz="2400" dirty="0" smtClean="0">
                <a:latin typeface="幼圆" pitchFamily="49" charset="-122"/>
                <a:ea typeface="幼圆" pitchFamily="49" charset="-122"/>
                <a:cs typeface="Times New Roman" panose="02020603050405020304" pitchFamily="18" charset="0"/>
              </a:rPr>
              <a:t>’</a:t>
            </a:r>
            <a:endParaRPr lang="en-US" altLang="zh-CN" sz="2400" dirty="0" smtClean="0">
              <a:latin typeface="幼圆" pitchFamily="49" charset="-122"/>
              <a:ea typeface="幼圆" pitchFamily="49" charset="-122"/>
              <a:cs typeface="Times New Roman" panose="02020603050405020304" pitchFamily="18" charset="0"/>
            </a:endParaRPr>
          </a:p>
          <a:p>
            <a:pPr>
              <a:lnSpc>
                <a:spcPct val="110000"/>
              </a:lnSpc>
              <a:buFont typeface="Wingdings" panose="05000000000000000000" pitchFamily="2" charset="2"/>
              <a:buNone/>
            </a:pPr>
            <a:r>
              <a:rPr lang="en-US" altLang="zh-CN" sz="2400" dirty="0">
                <a:latin typeface="幼圆" pitchFamily="49" charset="-122"/>
                <a:ea typeface="幼圆" pitchFamily="49" charset="-122"/>
                <a:cs typeface="Times New Roman" panose="02020603050405020304" pitchFamily="18" charset="0"/>
              </a:rPr>
              <a:t> </a:t>
            </a:r>
            <a:r>
              <a:rPr lang="en-US" altLang="zh-CN" sz="2400" dirty="0" smtClean="0">
                <a:latin typeface="幼圆" pitchFamily="49" charset="-122"/>
                <a:ea typeface="幼圆" pitchFamily="49" charset="-122"/>
                <a:cs typeface="Times New Roman" panose="02020603050405020304" pitchFamily="18" charset="0"/>
              </a:rPr>
              <a:t>       )</a:t>
            </a:r>
            <a:r>
              <a:rPr lang="zh-CN" altLang="en-US" sz="2400" dirty="0" smtClean="0">
                <a:latin typeface="幼圆" pitchFamily="49" charset="-122"/>
                <a:ea typeface="幼圆" pitchFamily="49" charset="-122"/>
                <a:cs typeface="Times New Roman" panose="02020603050405020304" pitchFamily="18" charset="0"/>
              </a:rPr>
              <a:t>；</a:t>
            </a:r>
            <a:endParaRPr lang="zh-CN" altLang="en-US" sz="2400" dirty="0">
              <a:latin typeface="幼圆" pitchFamily="49" charset="-122"/>
              <a:ea typeface="幼圆"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fade">
                                      <p:cBhvr>
                                        <p:cTn id="7" dur="5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2" grpId="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1" name="Rectangle 3"/>
          <p:cNvSpPr>
            <a:spLocks noGrp="1" noChangeArrowheads="1"/>
          </p:cNvSpPr>
          <p:nvPr>
            <p:ph type="body" idx="4294967295"/>
          </p:nvPr>
        </p:nvSpPr>
        <p:spPr>
          <a:xfrm>
            <a:off x="1043756" y="842962"/>
            <a:ext cx="8064560" cy="3600918"/>
          </a:xfrm>
        </p:spPr>
        <p:txBody>
          <a:bodyPr>
            <a:normAutofit/>
          </a:bodyPr>
          <a:lstStyle/>
          <a:p>
            <a:pPr>
              <a:lnSpc>
                <a:spcPct val="130000"/>
              </a:lnSpc>
            </a:pPr>
            <a:r>
              <a:rPr lang="zh-CN" altLang="en-US" sz="2800" dirty="0" smtClean="0">
                <a:latin typeface="+mj-ea"/>
                <a:ea typeface="+mj-ea"/>
              </a:rPr>
              <a:t>不同形式的查询间的替换</a:t>
            </a:r>
          </a:p>
          <a:p>
            <a:pPr>
              <a:lnSpc>
                <a:spcPct val="150000"/>
              </a:lnSpc>
              <a:buSzPct val="75000"/>
              <a:buFont typeface="Wingdings" panose="05000000000000000000" pitchFamily="2" charset="2"/>
              <a:buChar char="n"/>
            </a:pPr>
            <a:r>
              <a:rPr lang="zh-CN" altLang="en-US" sz="2800" b="1" dirty="0" smtClean="0">
                <a:latin typeface="幼圆" pitchFamily="49" charset="-122"/>
                <a:ea typeface="幼圆" pitchFamily="49" charset="-122"/>
              </a:rPr>
              <a:t>一些带</a:t>
            </a:r>
            <a:r>
              <a:rPr lang="en-US" altLang="zh-CN" sz="2800" b="1" dirty="0" smtClean="0">
                <a:latin typeface="幼圆" pitchFamily="49" charset="-122"/>
                <a:ea typeface="幼圆" pitchFamily="49" charset="-122"/>
              </a:rPr>
              <a:t>EXISTS</a:t>
            </a:r>
            <a:r>
              <a:rPr lang="zh-CN" altLang="en-US" sz="2800" b="1" dirty="0" smtClean="0">
                <a:latin typeface="幼圆" pitchFamily="49" charset="-122"/>
                <a:ea typeface="幼圆" pitchFamily="49" charset="-122"/>
              </a:rPr>
              <a:t>或</a:t>
            </a:r>
            <a:r>
              <a:rPr lang="en-US" altLang="zh-CN" sz="2800" b="1" dirty="0" smtClean="0">
                <a:latin typeface="幼圆" pitchFamily="49" charset="-122"/>
                <a:ea typeface="幼圆" pitchFamily="49" charset="-122"/>
              </a:rPr>
              <a:t>NOT EXISTS</a:t>
            </a:r>
            <a:r>
              <a:rPr lang="zh-CN" altLang="en-US" sz="2800" b="1" dirty="0" smtClean="0">
                <a:latin typeface="幼圆" pitchFamily="49" charset="-122"/>
                <a:ea typeface="幼圆" pitchFamily="49" charset="-122"/>
              </a:rPr>
              <a:t>谓词的子查询不能被其他形式的子查询等价替换</a:t>
            </a:r>
          </a:p>
          <a:p>
            <a:pPr>
              <a:lnSpc>
                <a:spcPct val="150000"/>
              </a:lnSpc>
              <a:buSzPct val="75000"/>
              <a:buFont typeface="Wingdings" panose="05000000000000000000" pitchFamily="2" charset="2"/>
              <a:buChar char="n"/>
            </a:pPr>
            <a:r>
              <a:rPr lang="zh-CN" altLang="en-US" sz="2800" b="1" dirty="0" smtClean="0">
                <a:latin typeface="幼圆" pitchFamily="49" charset="-122"/>
                <a:ea typeface="幼圆" pitchFamily="49" charset="-122"/>
              </a:rPr>
              <a:t>所有带</a:t>
            </a:r>
            <a:r>
              <a:rPr lang="en-US" altLang="zh-CN" sz="2800" b="1" dirty="0" smtClean="0">
                <a:latin typeface="幼圆" pitchFamily="49" charset="-122"/>
                <a:ea typeface="幼圆" pitchFamily="49" charset="-122"/>
              </a:rPr>
              <a:t>IN</a:t>
            </a:r>
            <a:r>
              <a:rPr lang="zh-CN" altLang="en-US" sz="2800" b="1" dirty="0" smtClean="0">
                <a:latin typeface="幼圆" pitchFamily="49" charset="-122"/>
                <a:ea typeface="幼圆" pitchFamily="49" charset="-122"/>
              </a:rPr>
              <a:t>谓词、比较运算符、</a:t>
            </a:r>
            <a:r>
              <a:rPr lang="en-US" altLang="zh-CN" sz="2800" b="1" dirty="0" smtClean="0">
                <a:latin typeface="幼圆" pitchFamily="49" charset="-122"/>
                <a:ea typeface="幼圆" pitchFamily="49" charset="-122"/>
              </a:rPr>
              <a:t>ANY</a:t>
            </a:r>
            <a:r>
              <a:rPr lang="zh-CN" altLang="en-US" sz="2800" b="1" dirty="0" smtClean="0">
                <a:latin typeface="幼圆" pitchFamily="49" charset="-122"/>
                <a:ea typeface="幼圆" pitchFamily="49" charset="-122"/>
              </a:rPr>
              <a:t>和</a:t>
            </a:r>
            <a:r>
              <a:rPr lang="en-US" altLang="zh-CN" sz="2800" b="1" dirty="0" smtClean="0">
                <a:latin typeface="幼圆" pitchFamily="49" charset="-122"/>
                <a:ea typeface="幼圆" pitchFamily="49" charset="-122"/>
              </a:rPr>
              <a:t>ALL</a:t>
            </a:r>
            <a:r>
              <a:rPr lang="zh-CN" altLang="en-US" sz="2800" b="1" dirty="0" smtClean="0">
                <a:latin typeface="幼圆" pitchFamily="49" charset="-122"/>
                <a:ea typeface="幼圆" pitchFamily="49" charset="-122"/>
              </a:rPr>
              <a:t>谓词的子查询都能用带</a:t>
            </a:r>
            <a:r>
              <a:rPr lang="en-US" altLang="zh-CN" sz="2800" b="1" dirty="0" smtClean="0">
                <a:latin typeface="幼圆" pitchFamily="49" charset="-122"/>
                <a:ea typeface="幼圆" pitchFamily="49" charset="-122"/>
              </a:rPr>
              <a:t>EXISTS</a:t>
            </a:r>
            <a:r>
              <a:rPr lang="zh-CN" altLang="en-US" sz="2800" b="1" dirty="0" smtClean="0">
                <a:latin typeface="幼圆" pitchFamily="49" charset="-122"/>
                <a:ea typeface="幼圆" pitchFamily="49" charset="-122"/>
              </a:rPr>
              <a:t>谓词的子查询等价替换</a:t>
            </a:r>
            <a:endParaRPr lang="zh-CN" altLang="en-US" sz="2800" b="1" dirty="0" smtClean="0">
              <a:latin typeface="幼圆" pitchFamily="49" charset="-122"/>
              <a:ea typeface="幼圆" pitchFamily="49" charset="-122"/>
              <a:sym typeface="宋体" panose="02010600030101010101" pitchFamily="2" charset="-122"/>
            </a:endParaRPr>
          </a:p>
        </p:txBody>
      </p:sp>
      <p:sp>
        <p:nvSpPr>
          <p:cNvPr id="5" name="Rectangle 2"/>
          <p:cNvSpPr txBox="1">
            <a:spLocks noChangeArrowheads="1"/>
          </p:cNvSpPr>
          <p:nvPr/>
        </p:nvSpPr>
        <p:spPr>
          <a:xfrm>
            <a:off x="1187765" y="0"/>
            <a:ext cx="7056490" cy="83501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smtClean="0">
                <a:latin typeface="+mn-ea"/>
                <a:ea typeface="+mn-ea"/>
                <a:sym typeface="Times New Roman" panose="02020603050405020304" pitchFamily="18" charset="0"/>
              </a:rPr>
              <a:t>带有</a:t>
            </a:r>
            <a:r>
              <a:rPr lang="en-US" sz="3600" b="0" smtClean="0">
                <a:latin typeface="+mn-ea"/>
                <a:ea typeface="+mn-ea"/>
                <a:sym typeface="Times New Roman" panose="02020603050405020304" pitchFamily="18" charset="0"/>
              </a:rPr>
              <a:t>EXISTS</a:t>
            </a:r>
            <a:r>
              <a:rPr lang="zh-CN" altLang="en-US" sz="3600" b="0" smtClean="0">
                <a:latin typeface="+mn-ea"/>
                <a:ea typeface="+mn-ea"/>
                <a:sym typeface="Times New Roman" panose="02020603050405020304" pitchFamily="18" charset="0"/>
              </a:rPr>
              <a:t>谓词的子查询</a:t>
            </a:r>
            <a:endParaRPr lang="zh-CN" altLang="en-US" sz="36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fade">
                                      <p:cBhvr>
                                        <p:cTn id="7" dur="500"/>
                                        <p:tgtEl>
                                          <p:spTgt spid="1402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0291">
                                            <p:txEl>
                                              <p:pRg st="1" end="1"/>
                                            </p:txEl>
                                          </p:spTgt>
                                        </p:tgtEl>
                                        <p:attrNameLst>
                                          <p:attrName>style.visibility</p:attrName>
                                        </p:attrNameLst>
                                      </p:cBhvr>
                                      <p:to>
                                        <p:strVal val="visible"/>
                                      </p:to>
                                    </p:set>
                                    <p:animEffect transition="in" filter="fade">
                                      <p:cBhvr>
                                        <p:cTn id="10" dur="500"/>
                                        <p:tgtEl>
                                          <p:spTgt spid="1402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0291">
                                            <p:txEl>
                                              <p:pRg st="2" end="2"/>
                                            </p:txEl>
                                          </p:spTgt>
                                        </p:tgtEl>
                                        <p:attrNameLst>
                                          <p:attrName>style.visibility</p:attrName>
                                        </p:attrNameLst>
                                      </p:cBhvr>
                                      <p:to>
                                        <p:strVal val="visible"/>
                                      </p:to>
                                    </p:set>
                                    <p:animEffect transition="in" filter="fade">
                                      <p:cBhvr>
                                        <p:cTn id="13" dur="500"/>
                                        <p:tgtEl>
                                          <p:spTgt spid="140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type="body" idx="4294967295"/>
          </p:nvPr>
        </p:nvSpPr>
        <p:spPr>
          <a:xfrm>
            <a:off x="1763805" y="987640"/>
            <a:ext cx="5472113" cy="3600450"/>
          </a:xfrm>
        </p:spPr>
        <p:txBody>
          <a:bodyPr/>
          <a:lstStyle/>
          <a:p>
            <a:pPr algn="just">
              <a:lnSpc>
                <a:spcPct val="140000"/>
              </a:lnSpc>
            </a:pPr>
            <a:r>
              <a:rPr lang="en-US" altLang="zh-CN" sz="2800" dirty="0" smtClean="0"/>
              <a:t>3.1 </a:t>
            </a:r>
            <a:r>
              <a:rPr lang="zh-CN" altLang="en-US" sz="2800" dirty="0" smtClean="0"/>
              <a:t> 单表查询</a:t>
            </a:r>
          </a:p>
          <a:p>
            <a:pPr algn="just">
              <a:lnSpc>
                <a:spcPct val="140000"/>
              </a:lnSpc>
            </a:pPr>
            <a:r>
              <a:rPr lang="en-US" altLang="zh-CN" sz="2800" dirty="0" smtClean="0"/>
              <a:t>3.2 </a:t>
            </a:r>
            <a:r>
              <a:rPr lang="zh-CN" altLang="en-US" sz="2800" dirty="0" smtClean="0"/>
              <a:t>连接查询</a:t>
            </a:r>
          </a:p>
          <a:p>
            <a:pPr algn="just">
              <a:lnSpc>
                <a:spcPct val="140000"/>
              </a:lnSpc>
            </a:pPr>
            <a:r>
              <a:rPr lang="zh-CN" altLang="en-US" sz="2800" dirty="0" smtClean="0"/>
              <a:t> </a:t>
            </a:r>
            <a:r>
              <a:rPr lang="en-US" altLang="zh-CN" sz="2800" dirty="0" smtClean="0"/>
              <a:t>3.3 </a:t>
            </a:r>
            <a:r>
              <a:rPr lang="zh-CN" altLang="en-US" sz="2800" dirty="0" smtClean="0"/>
              <a:t>嵌套查询</a:t>
            </a:r>
          </a:p>
          <a:p>
            <a:pPr algn="just">
              <a:lnSpc>
                <a:spcPct val="140000"/>
              </a:lnSpc>
            </a:pPr>
            <a:r>
              <a:rPr lang="zh-CN" altLang="en-US" sz="3200" dirty="0" smtClean="0">
                <a:solidFill>
                  <a:schemeClr val="accent3"/>
                </a:solidFill>
              </a:rPr>
              <a:t> </a:t>
            </a:r>
            <a:r>
              <a:rPr lang="en-US" altLang="zh-CN" sz="2800" dirty="0" smtClean="0">
                <a:solidFill>
                  <a:schemeClr val="accent3"/>
                </a:solidFill>
              </a:rPr>
              <a:t>3.4</a:t>
            </a:r>
            <a:r>
              <a:rPr lang="en-US" altLang="zh-CN" sz="3200" dirty="0" smtClean="0">
                <a:solidFill>
                  <a:schemeClr val="accent3"/>
                </a:solidFill>
              </a:rPr>
              <a:t> </a:t>
            </a:r>
            <a:r>
              <a:rPr lang="zh-CN" altLang="en-US" sz="3200" b="0" dirty="0" smtClean="0">
                <a:solidFill>
                  <a:schemeClr val="accent3"/>
                </a:solidFill>
              </a:rPr>
              <a:t>集合查询</a:t>
            </a:r>
          </a:p>
          <a:p>
            <a:pPr algn="just">
              <a:lnSpc>
                <a:spcPct val="140000"/>
              </a:lnSpc>
            </a:pPr>
            <a:r>
              <a:rPr lang="en-US" altLang="zh-CN" sz="2800" dirty="0" smtClean="0"/>
              <a:t> 3.5 Select</a:t>
            </a:r>
            <a:r>
              <a:rPr lang="zh-CN" altLang="en-US" sz="2800" dirty="0" smtClean="0"/>
              <a:t>语句的一般形式</a:t>
            </a:r>
          </a:p>
          <a:p>
            <a:pPr algn="just">
              <a:buFont typeface="Wingdings" panose="05000000000000000000" pitchFamily="2" charset="2"/>
              <a:buNone/>
            </a:pPr>
            <a:endParaRPr lang="zh-CN" altLang="en-US" dirty="0" smtClean="0"/>
          </a:p>
        </p:txBody>
      </p:sp>
      <p:sp>
        <p:nvSpPr>
          <p:cNvPr id="4" name="Rectangle 2"/>
          <p:cNvSpPr txBox="1">
            <a:spLocks noChangeArrowheads="1"/>
          </p:cNvSpPr>
          <p:nvPr/>
        </p:nvSpPr>
        <p:spPr>
          <a:xfrm>
            <a:off x="1224091" y="0"/>
            <a:ext cx="2195835"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zh-CN" altLang="en-US" sz="3600" smtClean="0">
                <a:latin typeface="+mn-ea"/>
                <a:ea typeface="+mn-ea"/>
              </a:rPr>
              <a:t>数据查询</a:t>
            </a:r>
            <a:endParaRPr lang="zh-CN" altLang="en-US" sz="3600" dirty="0">
              <a:latin typeface="+mn-ea"/>
              <a:ea typeface="+mn-ea"/>
            </a:endParaRPr>
          </a:p>
        </p:txBody>
      </p:sp>
      <p:sp>
        <p:nvSpPr>
          <p:cNvPr id="5" name="椭圆 4"/>
          <p:cNvSpPr/>
          <p:nvPr/>
        </p:nvSpPr>
        <p:spPr>
          <a:xfrm>
            <a:off x="467717" y="195588"/>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1187766" y="0"/>
            <a:ext cx="3888270" cy="842963"/>
          </a:xfrm>
        </p:spPr>
        <p:txBody>
          <a:bodyPr/>
          <a:lstStyle/>
          <a:p>
            <a:pPr fontAlgn="auto">
              <a:spcAft>
                <a:spcPts val="0"/>
              </a:spcAft>
              <a:defRPr/>
            </a:pPr>
            <a:r>
              <a:rPr lang="en-US" sz="3200" b="1" dirty="0" smtClean="0">
                <a:latin typeface="+mj-ea"/>
                <a:sym typeface="Times New Roman" panose="02020603050405020304" pitchFamily="18" charset="0"/>
              </a:rPr>
              <a:t> 3.4    </a:t>
            </a:r>
            <a:r>
              <a:rPr lang="zh-CN" altLang="en-US" sz="3600" b="1" dirty="0" smtClean="0">
                <a:latin typeface="+mj-ea"/>
              </a:rPr>
              <a:t>集合查询</a:t>
            </a:r>
            <a:endParaRPr lang="zh-CN" altLang="en-US" sz="3200" b="1" dirty="0">
              <a:latin typeface="+mj-ea"/>
            </a:endParaRPr>
          </a:p>
        </p:txBody>
      </p:sp>
      <p:sp>
        <p:nvSpPr>
          <p:cNvPr id="142339" name="Rectangle 3"/>
          <p:cNvSpPr>
            <a:spLocks noGrp="1" noChangeArrowheads="1"/>
          </p:cNvSpPr>
          <p:nvPr>
            <p:ph type="body" idx="4294967295"/>
          </p:nvPr>
        </p:nvSpPr>
        <p:spPr>
          <a:xfrm>
            <a:off x="1115760" y="843630"/>
            <a:ext cx="7992555" cy="4227865"/>
          </a:xfrm>
        </p:spPr>
        <p:txBody>
          <a:bodyPr>
            <a:normAutofit/>
          </a:bodyPr>
          <a:lstStyle/>
          <a:p>
            <a:pPr marL="457200" indent="-457200" algn="just">
              <a:lnSpc>
                <a:spcPct val="150000"/>
              </a:lnSpc>
              <a:buFont typeface="Wingdings" panose="05000000000000000000" pitchFamily="2" charset="2"/>
              <a:buChar char="u"/>
            </a:pPr>
            <a:r>
              <a:rPr lang="zh-CN" altLang="en-US" sz="2800" dirty="0" smtClean="0">
                <a:latin typeface="幼圆" pitchFamily="49" charset="-122"/>
                <a:ea typeface="幼圆" pitchFamily="49" charset="-122"/>
              </a:rPr>
              <a:t>集合操作的种类</a:t>
            </a:r>
          </a:p>
          <a:p>
            <a:pPr algn="just">
              <a:lnSpc>
                <a:spcPct val="150000"/>
              </a:lnSpc>
              <a:buFont typeface="Wingdings" panose="05000000000000000000" pitchFamily="2" charset="2"/>
              <a:buChar char="Ø"/>
            </a:pPr>
            <a:r>
              <a:rPr lang="zh-CN" altLang="en-US" sz="2400" dirty="0" smtClean="0">
                <a:latin typeface="幼圆" pitchFamily="49" charset="-122"/>
                <a:ea typeface="幼圆" pitchFamily="49" charset="-122"/>
              </a:rPr>
              <a:t>并操作 </a:t>
            </a:r>
            <a:r>
              <a:rPr lang="en-US" altLang="zh-CN" sz="2400" dirty="0" smtClean="0">
                <a:latin typeface="幼圆" pitchFamily="49" charset="-122"/>
                <a:ea typeface="幼圆" pitchFamily="49" charset="-122"/>
              </a:rPr>
              <a:t>UNION</a:t>
            </a:r>
          </a:p>
          <a:p>
            <a:pPr algn="just">
              <a:lnSpc>
                <a:spcPct val="150000"/>
              </a:lnSpc>
              <a:buFont typeface="Wingdings" panose="05000000000000000000" pitchFamily="2" charset="2"/>
              <a:buChar char="Ø"/>
            </a:pPr>
            <a:r>
              <a:rPr lang="zh-CN" altLang="en-US" sz="2400" dirty="0" smtClean="0">
                <a:latin typeface="幼圆" pitchFamily="49" charset="-122"/>
                <a:ea typeface="幼圆" pitchFamily="49" charset="-122"/>
              </a:rPr>
              <a:t>交操作 </a:t>
            </a:r>
            <a:r>
              <a:rPr lang="en-US" altLang="zh-CN" sz="2400" dirty="0" smtClean="0">
                <a:latin typeface="幼圆" pitchFamily="49" charset="-122"/>
                <a:ea typeface="幼圆" pitchFamily="49" charset="-122"/>
              </a:rPr>
              <a:t>INTERSECT</a:t>
            </a:r>
          </a:p>
          <a:p>
            <a:pPr algn="just">
              <a:lnSpc>
                <a:spcPct val="150000"/>
              </a:lnSpc>
              <a:buFont typeface="Wingdings" panose="05000000000000000000" pitchFamily="2" charset="2"/>
              <a:buChar char="Ø"/>
            </a:pPr>
            <a:r>
              <a:rPr lang="zh-CN" altLang="en-US" sz="2400" dirty="0" smtClean="0">
                <a:latin typeface="幼圆" pitchFamily="49" charset="-122"/>
                <a:ea typeface="幼圆" pitchFamily="49" charset="-122"/>
              </a:rPr>
              <a:t>差操作 </a:t>
            </a:r>
            <a:r>
              <a:rPr lang="en-US" altLang="zh-CN" sz="2400" dirty="0" smtClean="0">
                <a:latin typeface="幼圆" pitchFamily="49" charset="-122"/>
                <a:ea typeface="幼圆" pitchFamily="49" charset="-122"/>
              </a:rPr>
              <a:t>EXCEPT</a:t>
            </a:r>
          </a:p>
          <a:p>
            <a:pPr marL="457200" indent="-457200" algn="just">
              <a:lnSpc>
                <a:spcPct val="150000"/>
              </a:lnSpc>
              <a:buFont typeface="Wingdings" panose="05000000000000000000" pitchFamily="2" charset="2"/>
              <a:buChar char="u"/>
            </a:pPr>
            <a:r>
              <a:rPr lang="zh-CN" altLang="en-US" sz="2800" dirty="0" smtClean="0">
                <a:latin typeface="幼圆" pitchFamily="49" charset="-122"/>
                <a:ea typeface="幼圆" pitchFamily="49" charset="-122"/>
              </a:rPr>
              <a:t>参加集合操作的各查询结果的列数必须相同；对应项的数据类型也必须相同 </a:t>
            </a:r>
            <a:endParaRPr lang="zh-CN" altLang="en-US" sz="18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fade">
                                      <p:cBhvr>
                                        <p:cTn id="7" dur="500"/>
                                        <p:tgtEl>
                                          <p:spTgt spid="1423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339">
                                            <p:txEl>
                                              <p:pRg st="1" end="1"/>
                                            </p:txEl>
                                          </p:spTgt>
                                        </p:tgtEl>
                                        <p:attrNameLst>
                                          <p:attrName>style.visibility</p:attrName>
                                        </p:attrNameLst>
                                      </p:cBhvr>
                                      <p:to>
                                        <p:strVal val="visible"/>
                                      </p:to>
                                    </p:set>
                                    <p:animEffect transition="in" filter="fade">
                                      <p:cBhvr>
                                        <p:cTn id="10" dur="500"/>
                                        <p:tgtEl>
                                          <p:spTgt spid="1423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2339">
                                            <p:txEl>
                                              <p:pRg st="2" end="2"/>
                                            </p:txEl>
                                          </p:spTgt>
                                        </p:tgtEl>
                                        <p:attrNameLst>
                                          <p:attrName>style.visibility</p:attrName>
                                        </p:attrNameLst>
                                      </p:cBhvr>
                                      <p:to>
                                        <p:strVal val="visible"/>
                                      </p:to>
                                    </p:set>
                                    <p:animEffect transition="in" filter="fade">
                                      <p:cBhvr>
                                        <p:cTn id="13" dur="500"/>
                                        <p:tgtEl>
                                          <p:spTgt spid="1423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2339">
                                            <p:txEl>
                                              <p:pRg st="3" end="3"/>
                                            </p:txEl>
                                          </p:spTgt>
                                        </p:tgtEl>
                                        <p:attrNameLst>
                                          <p:attrName>style.visibility</p:attrName>
                                        </p:attrNameLst>
                                      </p:cBhvr>
                                      <p:to>
                                        <p:strVal val="visible"/>
                                      </p:to>
                                    </p:set>
                                    <p:animEffect transition="in" filter="fade">
                                      <p:cBhvr>
                                        <p:cTn id="16" dur="500"/>
                                        <p:tgtEl>
                                          <p:spTgt spid="1423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2339">
                                            <p:txEl>
                                              <p:pRg st="4" end="4"/>
                                            </p:txEl>
                                          </p:spTgt>
                                        </p:tgtEl>
                                        <p:attrNameLst>
                                          <p:attrName>style.visibility</p:attrName>
                                        </p:attrNameLst>
                                      </p:cBhvr>
                                      <p:to>
                                        <p:strVal val="visible"/>
                                      </p:to>
                                    </p:set>
                                    <p:animEffect transition="in" filter="fade">
                                      <p:cBhvr>
                                        <p:cTn id="19" dur="5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1187765" y="0"/>
            <a:ext cx="7056490" cy="842963"/>
          </a:xfrm>
        </p:spPr>
        <p:txBody>
          <a:bodyPr/>
          <a:lstStyle/>
          <a:p>
            <a:pPr algn="ctr" fontAlgn="auto">
              <a:spcAft>
                <a:spcPts val="0"/>
              </a:spcAft>
              <a:defRPr/>
            </a:pPr>
            <a:r>
              <a:rPr lang="zh-CN" altLang="en-US" sz="3200" b="1" dirty="0" smtClean="0">
                <a:latin typeface="+mj-ea"/>
                <a:sym typeface="楷体_GB2312" pitchFamily="1" charset="-122"/>
              </a:rPr>
              <a:t>并</a:t>
            </a:r>
            <a:r>
              <a:rPr lang="zh-CN" altLang="en-US" sz="3200" dirty="0">
                <a:latin typeface="楷体_GB2312" pitchFamily="1" charset="-122"/>
                <a:ea typeface="楷体_GB2312" pitchFamily="1" charset="-122"/>
                <a:sym typeface="楷体_GB2312" pitchFamily="1" charset="-122"/>
              </a:rPr>
              <a:t>（</a:t>
            </a:r>
            <a:r>
              <a:rPr lang="zh-CN" altLang="en-US" sz="2400" b="1" dirty="0">
                <a:latin typeface="+mj-ea"/>
                <a:cs typeface="+mn-cs"/>
                <a:sym typeface="楷体_GB2312" pitchFamily="1" charset="-122"/>
              </a:rPr>
              <a:t>union</a:t>
            </a:r>
            <a:r>
              <a:rPr lang="zh-CN" altLang="en-US" sz="3200" dirty="0" smtClean="0">
                <a:latin typeface="楷体_GB2312" pitchFamily="1" charset="-122"/>
                <a:ea typeface="楷体_GB2312" pitchFamily="1" charset="-122"/>
                <a:sym typeface="楷体_GB2312" pitchFamily="1" charset="-122"/>
              </a:rPr>
              <a:t>）</a:t>
            </a:r>
            <a:endParaRPr lang="zh-CN" altLang="en-US" dirty="0"/>
          </a:p>
        </p:txBody>
      </p:sp>
      <p:sp>
        <p:nvSpPr>
          <p:cNvPr id="143363" name="Rectangle 3"/>
          <p:cNvSpPr>
            <a:spLocks noGrp="1" noChangeArrowheads="1"/>
          </p:cNvSpPr>
          <p:nvPr>
            <p:ph type="body" idx="4294967295"/>
          </p:nvPr>
        </p:nvSpPr>
        <p:spPr>
          <a:xfrm>
            <a:off x="827740" y="843630"/>
            <a:ext cx="8352579" cy="4299870"/>
          </a:xfrm>
        </p:spPr>
        <p:txBody>
          <a:bodyPr>
            <a:normAutofit fontScale="85000" lnSpcReduction="10000"/>
          </a:bodyPr>
          <a:lstStyle/>
          <a:p>
            <a:pPr>
              <a:lnSpc>
                <a:spcPct val="110000"/>
              </a:lnSpc>
              <a:buFont typeface="Wingdings" panose="05000000000000000000" pitchFamily="2" charset="2"/>
              <a:buNone/>
            </a:pP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例</a:t>
            </a:r>
            <a:r>
              <a:rPr lang="en-US" altLang="zh-CN" sz="2600" dirty="0" smtClean="0">
                <a:latin typeface="幼圆" pitchFamily="49" charset="-122"/>
                <a:ea typeface="幼圆" pitchFamily="49" charset="-122"/>
              </a:rPr>
              <a:t>】 </a:t>
            </a:r>
            <a:r>
              <a:rPr lang="zh-CN" altLang="en-US" sz="2600" dirty="0" smtClean="0">
                <a:latin typeface="幼圆" pitchFamily="49" charset="-122"/>
                <a:ea typeface="幼圆" pitchFamily="49" charset="-122"/>
              </a:rPr>
              <a:t>查询计算机科学系的学生及年龄不大于</a:t>
            </a:r>
            <a:r>
              <a:rPr lang="en-US" altLang="zh-CN" sz="2600" dirty="0" smtClean="0">
                <a:latin typeface="幼圆" pitchFamily="49" charset="-122"/>
                <a:ea typeface="幼圆" pitchFamily="49" charset="-122"/>
              </a:rPr>
              <a:t>19</a:t>
            </a:r>
            <a:r>
              <a:rPr lang="zh-CN" altLang="en-US" sz="2600" dirty="0" smtClean="0">
                <a:latin typeface="幼圆" pitchFamily="49" charset="-122"/>
                <a:ea typeface="幼圆" pitchFamily="49" charset="-122"/>
              </a:rPr>
              <a:t>岁的学生</a:t>
            </a:r>
          </a:p>
          <a:p>
            <a:pPr>
              <a:lnSpc>
                <a:spcPct val="110000"/>
              </a:lnSpc>
              <a:buFont typeface="Wingdings" panose="05000000000000000000" pitchFamily="2" charset="2"/>
              <a:buNone/>
            </a:pPr>
            <a:r>
              <a:rPr lang="zh-CN" altLang="en-US" sz="2200" dirty="0" smtClean="0">
                <a:latin typeface="+mj-ea"/>
                <a:ea typeface="+mj-ea"/>
              </a:rPr>
              <a:t>  方法一：</a:t>
            </a:r>
          </a:p>
          <a:p>
            <a:pPr>
              <a:lnSpc>
                <a:spcPct val="9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smtClean="0">
                <a:latin typeface="+mj-ea"/>
                <a:ea typeface="+mj-ea"/>
              </a:rPr>
              <a:t>SELECT</a:t>
            </a:r>
            <a:r>
              <a:rPr lang="en-US" altLang="zh-CN" sz="2200" dirty="0" smtClean="0">
                <a:latin typeface="幼圆" pitchFamily="49" charset="-122"/>
                <a:ea typeface="幼圆" pitchFamily="49" charset="-122"/>
              </a:rPr>
              <a:t> *</a:t>
            </a:r>
          </a:p>
          <a:p>
            <a:pPr>
              <a:lnSpc>
                <a:spcPct val="9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a:latin typeface="+mj-ea"/>
                <a:ea typeface="+mj-ea"/>
              </a:rPr>
              <a:t>FROM</a:t>
            </a:r>
            <a:r>
              <a:rPr lang="en-US" altLang="zh-CN" sz="2200" dirty="0" smtClean="0">
                <a:latin typeface="幼圆" pitchFamily="49" charset="-122"/>
                <a:ea typeface="幼圆" pitchFamily="49" charset="-122"/>
              </a:rPr>
              <a:t> Student</a:t>
            </a:r>
          </a:p>
          <a:p>
            <a:pPr>
              <a:lnSpc>
                <a:spcPct val="9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a:latin typeface="+mj-ea"/>
                <a:ea typeface="+mj-ea"/>
              </a:rPr>
              <a:t>WHERE</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Sdept</a:t>
            </a:r>
            <a:r>
              <a:rPr lang="en-US" altLang="zh-CN" sz="2200" dirty="0" smtClean="0">
                <a:latin typeface="幼圆" pitchFamily="49" charset="-122"/>
                <a:ea typeface="幼圆" pitchFamily="49" charset="-122"/>
              </a:rPr>
              <a:t>= 'CS'</a:t>
            </a:r>
          </a:p>
          <a:p>
            <a:pPr>
              <a:lnSpc>
                <a:spcPct val="90000"/>
              </a:lnSpc>
              <a:buFont typeface="Wingdings" panose="05000000000000000000" pitchFamily="2" charset="2"/>
              <a:buNone/>
            </a:pPr>
            <a:r>
              <a:rPr lang="en-US" altLang="zh-CN" sz="2200" dirty="0" smtClean="0">
                <a:latin typeface="+mj-ea"/>
                <a:ea typeface="+mj-ea"/>
              </a:rPr>
              <a:t>	UNION</a:t>
            </a:r>
          </a:p>
          <a:p>
            <a:pPr>
              <a:lnSpc>
                <a:spcPct val="9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a:latin typeface="+mj-ea"/>
                <a:ea typeface="+mj-ea"/>
              </a:rPr>
              <a:t>SELECT</a:t>
            </a:r>
            <a:r>
              <a:rPr lang="en-US" altLang="zh-CN" sz="2200" dirty="0" smtClean="0">
                <a:latin typeface="幼圆" pitchFamily="49" charset="-122"/>
                <a:ea typeface="幼圆" pitchFamily="49" charset="-122"/>
              </a:rPr>
              <a:t> *</a:t>
            </a:r>
          </a:p>
          <a:p>
            <a:pPr>
              <a:lnSpc>
                <a:spcPct val="9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a:latin typeface="+mj-ea"/>
                <a:ea typeface="+mj-ea"/>
              </a:rPr>
              <a:t>FROM</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Student</a:t>
            </a:r>
          </a:p>
          <a:p>
            <a:pPr>
              <a:lnSpc>
                <a:spcPct val="9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a:latin typeface="+mj-ea"/>
                <a:ea typeface="+mj-ea"/>
              </a:rPr>
              <a:t>WHERE</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cs typeface="Times New Roman" panose="02020603050405020304" pitchFamily="18" charset="0"/>
              </a:rPr>
              <a:t>Sage&lt;=19</a:t>
            </a:r>
            <a:r>
              <a:rPr lang="zh-CN" altLang="en-US" sz="2200" dirty="0" smtClean="0">
                <a:latin typeface="幼圆" pitchFamily="49" charset="-122"/>
                <a:ea typeface="幼圆" pitchFamily="49" charset="-122"/>
                <a:cs typeface="Times New Roman" panose="02020603050405020304" pitchFamily="18" charset="0"/>
              </a:rPr>
              <a:t>；</a:t>
            </a:r>
          </a:p>
          <a:p>
            <a:pPr>
              <a:lnSpc>
                <a:spcPct val="110000"/>
              </a:lnSpc>
              <a:spcBef>
                <a:spcPts val="1800"/>
              </a:spcBef>
              <a:buClr>
                <a:schemeClr val="accent1"/>
              </a:buClr>
              <a:buSzPct val="75000"/>
              <a:buFont typeface="Wingdings" panose="05000000000000000000" pitchFamily="2" charset="2"/>
              <a:buChar char="n"/>
            </a:pPr>
            <a:r>
              <a:rPr lang="en-US" altLang="zh-CN" sz="2600" dirty="0">
                <a:latin typeface="+mj-ea"/>
                <a:ea typeface="+mj-ea"/>
              </a:rPr>
              <a:t>UNION</a:t>
            </a:r>
            <a:r>
              <a:rPr lang="zh-CN" altLang="en-US" sz="2600" dirty="0" smtClean="0">
                <a:latin typeface="幼圆" pitchFamily="49" charset="-122"/>
                <a:ea typeface="幼圆" pitchFamily="49" charset="-122"/>
              </a:rPr>
              <a:t>：将多个查询结果合并起来时，系统自动去掉重复元组</a:t>
            </a:r>
          </a:p>
          <a:p>
            <a:pPr>
              <a:lnSpc>
                <a:spcPct val="110000"/>
              </a:lnSpc>
              <a:buClr>
                <a:schemeClr val="accent1"/>
              </a:buClr>
              <a:buSzPct val="75000"/>
              <a:buFont typeface="Wingdings" panose="05000000000000000000" pitchFamily="2" charset="2"/>
              <a:buChar char="n"/>
            </a:pPr>
            <a:r>
              <a:rPr lang="en-US" altLang="zh-CN" sz="2600" dirty="0" smtClean="0">
                <a:latin typeface="+mj-ea"/>
                <a:ea typeface="+mj-ea"/>
              </a:rPr>
              <a:t>UNION ALL</a:t>
            </a:r>
            <a:r>
              <a:rPr lang="zh-CN" altLang="en-US" sz="2600" dirty="0" smtClean="0">
                <a:latin typeface="幼圆" pitchFamily="49" charset="-122"/>
                <a:ea typeface="幼圆" pitchFamily="49" charset="-122"/>
              </a:rPr>
              <a:t>：将多个查询结果合并起来时，保留重复元组 </a:t>
            </a:r>
            <a:endParaRPr lang="zh-CN" altLang="en-US" sz="17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fade">
                                      <p:cBhvr>
                                        <p:cTn id="7" dur="500"/>
                                        <p:tgtEl>
                                          <p:spTgt spid="1433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363">
                                            <p:txEl>
                                              <p:pRg st="1" end="1"/>
                                            </p:txEl>
                                          </p:spTgt>
                                        </p:tgtEl>
                                        <p:attrNameLst>
                                          <p:attrName>style.visibility</p:attrName>
                                        </p:attrNameLst>
                                      </p:cBhvr>
                                      <p:to>
                                        <p:strVal val="visible"/>
                                      </p:to>
                                    </p:set>
                                    <p:animEffect transition="in" filter="fade">
                                      <p:cBhvr>
                                        <p:cTn id="10" dur="500"/>
                                        <p:tgtEl>
                                          <p:spTgt spid="1433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363">
                                            <p:txEl>
                                              <p:pRg st="2" end="2"/>
                                            </p:txEl>
                                          </p:spTgt>
                                        </p:tgtEl>
                                        <p:attrNameLst>
                                          <p:attrName>style.visibility</p:attrName>
                                        </p:attrNameLst>
                                      </p:cBhvr>
                                      <p:to>
                                        <p:strVal val="visible"/>
                                      </p:to>
                                    </p:set>
                                    <p:animEffect transition="in" filter="fade">
                                      <p:cBhvr>
                                        <p:cTn id="13" dur="500"/>
                                        <p:tgtEl>
                                          <p:spTgt spid="1433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363">
                                            <p:txEl>
                                              <p:pRg st="3" end="3"/>
                                            </p:txEl>
                                          </p:spTgt>
                                        </p:tgtEl>
                                        <p:attrNameLst>
                                          <p:attrName>style.visibility</p:attrName>
                                        </p:attrNameLst>
                                      </p:cBhvr>
                                      <p:to>
                                        <p:strVal val="visible"/>
                                      </p:to>
                                    </p:set>
                                    <p:animEffect transition="in" filter="fade">
                                      <p:cBhvr>
                                        <p:cTn id="16" dur="500"/>
                                        <p:tgtEl>
                                          <p:spTgt spid="14336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3363">
                                            <p:txEl>
                                              <p:pRg st="4" end="4"/>
                                            </p:txEl>
                                          </p:spTgt>
                                        </p:tgtEl>
                                        <p:attrNameLst>
                                          <p:attrName>style.visibility</p:attrName>
                                        </p:attrNameLst>
                                      </p:cBhvr>
                                      <p:to>
                                        <p:strVal val="visible"/>
                                      </p:to>
                                    </p:set>
                                    <p:animEffect transition="in" filter="fade">
                                      <p:cBhvr>
                                        <p:cTn id="19" dur="500"/>
                                        <p:tgtEl>
                                          <p:spTgt spid="14336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3363">
                                            <p:txEl>
                                              <p:pRg st="5" end="5"/>
                                            </p:txEl>
                                          </p:spTgt>
                                        </p:tgtEl>
                                        <p:attrNameLst>
                                          <p:attrName>style.visibility</p:attrName>
                                        </p:attrNameLst>
                                      </p:cBhvr>
                                      <p:to>
                                        <p:strVal val="visible"/>
                                      </p:to>
                                    </p:set>
                                    <p:animEffect transition="in" filter="fade">
                                      <p:cBhvr>
                                        <p:cTn id="22" dur="500"/>
                                        <p:tgtEl>
                                          <p:spTgt spid="14336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3363">
                                            <p:txEl>
                                              <p:pRg st="6" end="6"/>
                                            </p:txEl>
                                          </p:spTgt>
                                        </p:tgtEl>
                                        <p:attrNameLst>
                                          <p:attrName>style.visibility</p:attrName>
                                        </p:attrNameLst>
                                      </p:cBhvr>
                                      <p:to>
                                        <p:strVal val="visible"/>
                                      </p:to>
                                    </p:set>
                                    <p:animEffect transition="in" filter="fade">
                                      <p:cBhvr>
                                        <p:cTn id="25" dur="500"/>
                                        <p:tgtEl>
                                          <p:spTgt spid="14336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3363">
                                            <p:txEl>
                                              <p:pRg st="7" end="7"/>
                                            </p:txEl>
                                          </p:spTgt>
                                        </p:tgtEl>
                                        <p:attrNameLst>
                                          <p:attrName>style.visibility</p:attrName>
                                        </p:attrNameLst>
                                      </p:cBhvr>
                                      <p:to>
                                        <p:strVal val="visible"/>
                                      </p:to>
                                    </p:set>
                                    <p:animEffect transition="in" filter="fade">
                                      <p:cBhvr>
                                        <p:cTn id="28" dur="500"/>
                                        <p:tgtEl>
                                          <p:spTgt spid="14336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3363">
                                            <p:txEl>
                                              <p:pRg st="8" end="8"/>
                                            </p:txEl>
                                          </p:spTgt>
                                        </p:tgtEl>
                                        <p:attrNameLst>
                                          <p:attrName>style.visibility</p:attrName>
                                        </p:attrNameLst>
                                      </p:cBhvr>
                                      <p:to>
                                        <p:strVal val="visible"/>
                                      </p:to>
                                    </p:set>
                                    <p:animEffect transition="in" filter="fade">
                                      <p:cBhvr>
                                        <p:cTn id="31" dur="500"/>
                                        <p:tgtEl>
                                          <p:spTgt spid="14336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3363">
                                            <p:txEl>
                                              <p:pRg st="9" end="9"/>
                                            </p:txEl>
                                          </p:spTgt>
                                        </p:tgtEl>
                                        <p:attrNameLst>
                                          <p:attrName>style.visibility</p:attrName>
                                        </p:attrNameLst>
                                      </p:cBhvr>
                                      <p:to>
                                        <p:strVal val="visible"/>
                                      </p:to>
                                    </p:set>
                                    <p:animEffect transition="in" filter="fade">
                                      <p:cBhvr>
                                        <p:cTn id="36" dur="500"/>
                                        <p:tgtEl>
                                          <p:spTgt spid="143363">
                                            <p:txEl>
                                              <p:pRg st="9" end="9"/>
                                            </p:txEl>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43363">
                                            <p:txEl>
                                              <p:pRg st="10" end="10"/>
                                            </p:txEl>
                                          </p:spTgt>
                                        </p:tgtEl>
                                        <p:attrNameLst>
                                          <p:attrName>style.visibility</p:attrName>
                                        </p:attrNameLst>
                                      </p:cBhvr>
                                      <p:to>
                                        <p:strVal val="visible"/>
                                      </p:to>
                                    </p:set>
                                    <p:animEffect transition="in" filter="fade">
                                      <p:cBhvr>
                                        <p:cTn id="40" dur="500"/>
                                        <p:tgtEl>
                                          <p:spTgt spid="143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315" name="Group 3"/>
          <p:cNvGrpSpPr/>
          <p:nvPr/>
        </p:nvGrpSpPr>
        <p:grpSpPr bwMode="auto">
          <a:xfrm>
            <a:off x="1043755" y="1779695"/>
            <a:ext cx="7920550" cy="3240225"/>
            <a:chOff x="0" y="0"/>
            <a:chExt cx="4763" cy="2404"/>
          </a:xfrm>
        </p:grpSpPr>
        <p:sp>
          <p:nvSpPr>
            <p:cNvPr id="20485" name="Rectangle 1028"/>
            <p:cNvSpPr>
              <a:spLocks noChangeArrowheads="1"/>
            </p:cNvSpPr>
            <p:nvPr/>
          </p:nvSpPr>
          <p:spPr bwMode="auto">
            <a:xfrm>
              <a:off x="1134" y="0"/>
              <a:ext cx="725" cy="363"/>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p>
              <a:pPr marL="342900" indent="-342900" algn="ctr"/>
              <a:r>
                <a:rPr lang="en-US" altLang="zh-CN" dirty="0">
                  <a:solidFill>
                    <a:srgbClr val="000000"/>
                  </a:solidFill>
                  <a:latin typeface="Times New Roman" panose="02020603050405020304" pitchFamily="18" charset="0"/>
                  <a:sym typeface="Arial" panose="020B0604020202020204" pitchFamily="34" charset="0"/>
                </a:rPr>
                <a:t>SQL</a:t>
              </a:r>
              <a:endParaRPr lang="zh-CN" altLang="en-US" dirty="0">
                <a:latin typeface="Times New Roman" panose="02020603050405020304" pitchFamily="18" charset="0"/>
              </a:endParaRPr>
            </a:p>
          </p:txBody>
        </p:sp>
        <p:sp>
          <p:nvSpPr>
            <p:cNvPr id="20486" name="Rectangle 1029"/>
            <p:cNvSpPr>
              <a:spLocks noChangeArrowheads="1"/>
            </p:cNvSpPr>
            <p:nvPr/>
          </p:nvSpPr>
          <p:spPr bwMode="auto">
            <a:xfrm>
              <a:off x="2812" y="680"/>
              <a:ext cx="725" cy="363"/>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视图</a:t>
              </a:r>
              <a:r>
                <a:rPr lang="en-US" altLang="zh-CN">
                  <a:solidFill>
                    <a:srgbClr val="000000"/>
                  </a:solidFill>
                  <a:latin typeface="Times New Roman" panose="02020603050405020304" pitchFamily="18" charset="0"/>
                  <a:sym typeface="Arial" panose="020B0604020202020204" pitchFamily="34" charset="0"/>
                </a:rPr>
                <a:t>2</a:t>
              </a:r>
              <a:endParaRPr lang="zh-CN" altLang="en-US">
                <a:latin typeface="Times New Roman" panose="02020603050405020304" pitchFamily="18" charset="0"/>
              </a:endParaRPr>
            </a:p>
          </p:txBody>
        </p:sp>
        <p:sp>
          <p:nvSpPr>
            <p:cNvPr id="20487" name="Rectangle 1030"/>
            <p:cNvSpPr>
              <a:spLocks noChangeArrowheads="1"/>
            </p:cNvSpPr>
            <p:nvPr/>
          </p:nvSpPr>
          <p:spPr bwMode="auto">
            <a:xfrm>
              <a:off x="1134" y="680"/>
              <a:ext cx="725" cy="363"/>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视图</a:t>
              </a:r>
              <a:r>
                <a:rPr lang="en-US" altLang="zh-CN">
                  <a:solidFill>
                    <a:srgbClr val="000000"/>
                  </a:solidFill>
                  <a:latin typeface="Times New Roman" panose="02020603050405020304" pitchFamily="18" charset="0"/>
                  <a:sym typeface="Arial" panose="020B0604020202020204" pitchFamily="34" charset="0"/>
                </a:rPr>
                <a:t>1</a:t>
              </a:r>
              <a:endParaRPr lang="zh-CN" altLang="en-US">
                <a:latin typeface="Times New Roman" panose="02020603050405020304" pitchFamily="18" charset="0"/>
              </a:endParaRPr>
            </a:p>
          </p:txBody>
        </p:sp>
        <p:sp>
          <p:nvSpPr>
            <p:cNvPr id="20488" name="Rectangle 1031"/>
            <p:cNvSpPr>
              <a:spLocks noChangeArrowheads="1"/>
            </p:cNvSpPr>
            <p:nvPr/>
          </p:nvSpPr>
          <p:spPr bwMode="auto">
            <a:xfrm>
              <a:off x="1179" y="1361"/>
              <a:ext cx="725" cy="363"/>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基本表</a:t>
              </a:r>
              <a:r>
                <a:rPr lang="en-US" altLang="zh-CN">
                  <a:solidFill>
                    <a:srgbClr val="000000"/>
                  </a:solidFill>
                  <a:latin typeface="Times New Roman" panose="02020603050405020304" pitchFamily="18" charset="0"/>
                  <a:sym typeface="Arial" panose="020B0604020202020204" pitchFamily="34" charset="0"/>
                </a:rPr>
                <a:t>2</a:t>
              </a:r>
              <a:endParaRPr lang="zh-CN" altLang="en-US">
                <a:latin typeface="Times New Roman" panose="02020603050405020304" pitchFamily="18" charset="0"/>
              </a:endParaRPr>
            </a:p>
          </p:txBody>
        </p:sp>
        <p:sp>
          <p:nvSpPr>
            <p:cNvPr id="20489" name="Rectangle 1032"/>
            <p:cNvSpPr>
              <a:spLocks noChangeArrowheads="1"/>
            </p:cNvSpPr>
            <p:nvPr/>
          </p:nvSpPr>
          <p:spPr bwMode="auto">
            <a:xfrm>
              <a:off x="90" y="1361"/>
              <a:ext cx="725" cy="363"/>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基本表</a:t>
              </a:r>
              <a:r>
                <a:rPr lang="en-US" altLang="zh-CN">
                  <a:solidFill>
                    <a:srgbClr val="000000"/>
                  </a:solidFill>
                  <a:latin typeface="Times New Roman" panose="02020603050405020304" pitchFamily="18" charset="0"/>
                  <a:sym typeface="Arial" panose="020B0604020202020204" pitchFamily="34" charset="0"/>
                </a:rPr>
                <a:t>1</a:t>
              </a:r>
              <a:endParaRPr lang="zh-CN" altLang="en-US">
                <a:latin typeface="Times New Roman" panose="02020603050405020304" pitchFamily="18" charset="0"/>
              </a:endParaRPr>
            </a:p>
          </p:txBody>
        </p:sp>
        <p:sp>
          <p:nvSpPr>
            <p:cNvPr id="20490" name="Rectangle 1033"/>
            <p:cNvSpPr>
              <a:spLocks noChangeArrowheads="1"/>
            </p:cNvSpPr>
            <p:nvPr/>
          </p:nvSpPr>
          <p:spPr bwMode="auto">
            <a:xfrm>
              <a:off x="2268" y="1361"/>
              <a:ext cx="725" cy="363"/>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基本表</a:t>
              </a:r>
              <a:r>
                <a:rPr lang="en-US" altLang="zh-CN">
                  <a:solidFill>
                    <a:srgbClr val="000000"/>
                  </a:solidFill>
                  <a:latin typeface="Times New Roman" panose="02020603050405020304" pitchFamily="18" charset="0"/>
                  <a:sym typeface="Arial" panose="020B0604020202020204" pitchFamily="34" charset="0"/>
                </a:rPr>
                <a:t>3</a:t>
              </a:r>
              <a:endParaRPr lang="zh-CN" altLang="en-US">
                <a:latin typeface="Times New Roman" panose="02020603050405020304" pitchFamily="18" charset="0"/>
              </a:endParaRPr>
            </a:p>
          </p:txBody>
        </p:sp>
        <p:sp>
          <p:nvSpPr>
            <p:cNvPr id="20491" name="Rectangle 1034"/>
            <p:cNvSpPr>
              <a:spLocks noChangeArrowheads="1"/>
            </p:cNvSpPr>
            <p:nvPr/>
          </p:nvSpPr>
          <p:spPr bwMode="auto">
            <a:xfrm>
              <a:off x="3311" y="1361"/>
              <a:ext cx="725" cy="363"/>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基本表</a:t>
              </a:r>
              <a:r>
                <a:rPr lang="en-US" altLang="zh-CN">
                  <a:solidFill>
                    <a:srgbClr val="000000"/>
                  </a:solidFill>
                  <a:latin typeface="Times New Roman" panose="02020603050405020304" pitchFamily="18" charset="0"/>
                  <a:sym typeface="Arial" panose="020B0604020202020204" pitchFamily="34" charset="0"/>
                </a:rPr>
                <a:t>4</a:t>
              </a:r>
              <a:endParaRPr lang="zh-CN" altLang="en-US">
                <a:latin typeface="Times New Roman" panose="02020603050405020304" pitchFamily="18" charset="0"/>
              </a:endParaRPr>
            </a:p>
          </p:txBody>
        </p:sp>
        <p:sp>
          <p:nvSpPr>
            <p:cNvPr id="20492" name="Rectangle 1035"/>
            <p:cNvSpPr>
              <a:spLocks noChangeArrowheads="1"/>
            </p:cNvSpPr>
            <p:nvPr/>
          </p:nvSpPr>
          <p:spPr bwMode="auto">
            <a:xfrm>
              <a:off x="3311" y="1996"/>
              <a:ext cx="725" cy="363"/>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存储文件</a:t>
              </a:r>
              <a:r>
                <a:rPr lang="en-US" altLang="zh-CN">
                  <a:solidFill>
                    <a:srgbClr val="000000"/>
                  </a:solidFill>
                  <a:latin typeface="Times New Roman" panose="02020603050405020304" pitchFamily="18" charset="0"/>
                  <a:sym typeface="Arial" panose="020B0604020202020204" pitchFamily="34" charset="0"/>
                </a:rPr>
                <a:t>2</a:t>
              </a:r>
              <a:endParaRPr lang="zh-CN" altLang="en-US">
                <a:latin typeface="Times New Roman" panose="02020603050405020304" pitchFamily="18" charset="0"/>
              </a:endParaRPr>
            </a:p>
          </p:txBody>
        </p:sp>
        <p:sp>
          <p:nvSpPr>
            <p:cNvPr id="20493" name="Rectangle 1036"/>
            <p:cNvSpPr>
              <a:spLocks noChangeArrowheads="1"/>
            </p:cNvSpPr>
            <p:nvPr/>
          </p:nvSpPr>
          <p:spPr bwMode="auto">
            <a:xfrm>
              <a:off x="1179" y="2041"/>
              <a:ext cx="725" cy="363"/>
            </a:xfrm>
            <a:prstGeom prst="rect">
              <a:avLst/>
            </a:prstGeom>
            <a:gradFill rotWithShape="0">
              <a:gsLst>
                <a:gs pos="0">
                  <a:srgbClr val="FFFFFF"/>
                </a:gs>
                <a:gs pos="100000">
                  <a:srgbClr val="BBBBBB"/>
                </a:gs>
              </a:gsLst>
              <a:lin ang="5400000" scaled="1"/>
            </a:gradFill>
            <a:ln w="25400">
              <a:solidFill>
                <a:schemeClr val="tx1"/>
              </a:solidFill>
              <a:miter lim="800000"/>
            </a:ln>
          </p:spPr>
          <p:txBody>
            <a:bodyPr wrap="none"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存储文件</a:t>
              </a:r>
              <a:r>
                <a:rPr lang="en-US" altLang="zh-CN">
                  <a:solidFill>
                    <a:srgbClr val="000000"/>
                  </a:solidFill>
                  <a:latin typeface="Times New Roman" panose="02020603050405020304" pitchFamily="18" charset="0"/>
                  <a:sym typeface="Arial" panose="020B0604020202020204" pitchFamily="34" charset="0"/>
                </a:rPr>
                <a:t>1</a:t>
              </a:r>
              <a:endParaRPr lang="zh-CN" altLang="en-US">
                <a:latin typeface="Times New Roman" panose="02020603050405020304" pitchFamily="18" charset="0"/>
              </a:endParaRPr>
            </a:p>
          </p:txBody>
        </p:sp>
        <p:sp>
          <p:nvSpPr>
            <p:cNvPr id="20494" name="Line 1037"/>
            <p:cNvSpPr>
              <a:spLocks noChangeShapeType="1"/>
            </p:cNvSpPr>
            <p:nvPr/>
          </p:nvSpPr>
          <p:spPr bwMode="auto">
            <a:xfrm flipH="1">
              <a:off x="272" y="363"/>
              <a:ext cx="998" cy="99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038"/>
            <p:cNvSpPr>
              <a:spLocks noChangeShapeType="1"/>
            </p:cNvSpPr>
            <p:nvPr/>
          </p:nvSpPr>
          <p:spPr bwMode="auto">
            <a:xfrm>
              <a:off x="1451" y="363"/>
              <a:ext cx="1" cy="31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Line 1039"/>
            <p:cNvSpPr>
              <a:spLocks noChangeShapeType="1"/>
            </p:cNvSpPr>
            <p:nvPr/>
          </p:nvSpPr>
          <p:spPr bwMode="auto">
            <a:xfrm>
              <a:off x="1451" y="1043"/>
              <a:ext cx="1" cy="31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7" name="Line 1040"/>
            <p:cNvSpPr>
              <a:spLocks noChangeShapeType="1"/>
            </p:cNvSpPr>
            <p:nvPr/>
          </p:nvSpPr>
          <p:spPr bwMode="auto">
            <a:xfrm>
              <a:off x="1451" y="1723"/>
              <a:ext cx="1"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8" name="Line 1043"/>
            <p:cNvSpPr>
              <a:spLocks noChangeShapeType="1"/>
            </p:cNvSpPr>
            <p:nvPr/>
          </p:nvSpPr>
          <p:spPr bwMode="auto">
            <a:xfrm>
              <a:off x="1724" y="363"/>
              <a:ext cx="1315" cy="317"/>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9" name="Line 1044"/>
            <p:cNvSpPr>
              <a:spLocks noChangeShapeType="1"/>
            </p:cNvSpPr>
            <p:nvPr/>
          </p:nvSpPr>
          <p:spPr bwMode="auto">
            <a:xfrm flipH="1">
              <a:off x="2676" y="1043"/>
              <a:ext cx="318"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Line 1045"/>
            <p:cNvSpPr>
              <a:spLocks noChangeShapeType="1"/>
            </p:cNvSpPr>
            <p:nvPr/>
          </p:nvSpPr>
          <p:spPr bwMode="auto">
            <a:xfrm>
              <a:off x="3311" y="1043"/>
              <a:ext cx="499"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1046"/>
            <p:cNvSpPr>
              <a:spLocks noChangeShapeType="1"/>
            </p:cNvSpPr>
            <p:nvPr/>
          </p:nvSpPr>
          <p:spPr bwMode="auto">
            <a:xfrm>
              <a:off x="363" y="1723"/>
              <a:ext cx="1043"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Line 1047"/>
            <p:cNvSpPr>
              <a:spLocks noChangeShapeType="1"/>
            </p:cNvSpPr>
            <p:nvPr/>
          </p:nvSpPr>
          <p:spPr bwMode="auto">
            <a:xfrm flipH="1">
              <a:off x="1542" y="1723"/>
              <a:ext cx="1089" cy="31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Line 1048"/>
            <p:cNvSpPr>
              <a:spLocks noChangeShapeType="1"/>
            </p:cNvSpPr>
            <p:nvPr/>
          </p:nvSpPr>
          <p:spPr bwMode="auto">
            <a:xfrm>
              <a:off x="3674" y="1723"/>
              <a:ext cx="1" cy="273"/>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Line 1049"/>
            <p:cNvSpPr>
              <a:spLocks noChangeShapeType="1"/>
            </p:cNvSpPr>
            <p:nvPr/>
          </p:nvSpPr>
          <p:spPr bwMode="auto">
            <a:xfrm>
              <a:off x="0" y="499"/>
              <a:ext cx="4536" cy="1"/>
            </a:xfrm>
            <a:prstGeom prst="line">
              <a:avLst/>
            </a:prstGeom>
            <a:noFill/>
            <a:ln w="254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5" name="Line 1050"/>
            <p:cNvSpPr>
              <a:spLocks noChangeShapeType="1"/>
            </p:cNvSpPr>
            <p:nvPr/>
          </p:nvSpPr>
          <p:spPr bwMode="auto">
            <a:xfrm>
              <a:off x="21" y="1158"/>
              <a:ext cx="4536" cy="1"/>
            </a:xfrm>
            <a:prstGeom prst="line">
              <a:avLst/>
            </a:prstGeom>
            <a:noFill/>
            <a:ln w="254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Line 1051"/>
            <p:cNvSpPr>
              <a:spLocks noChangeShapeType="1"/>
            </p:cNvSpPr>
            <p:nvPr/>
          </p:nvSpPr>
          <p:spPr bwMode="auto">
            <a:xfrm>
              <a:off x="21" y="1890"/>
              <a:ext cx="4536" cy="1"/>
            </a:xfrm>
            <a:prstGeom prst="line">
              <a:avLst/>
            </a:prstGeom>
            <a:noFill/>
            <a:ln w="254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7" name="Text Box 1052"/>
            <p:cNvSpPr>
              <a:spLocks noChangeArrowheads="1"/>
            </p:cNvSpPr>
            <p:nvPr/>
          </p:nvSpPr>
          <p:spPr bwMode="auto">
            <a:xfrm>
              <a:off x="4037" y="771"/>
              <a:ext cx="68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spcBef>
                  <a:spcPct val="50000"/>
                </a:spcBef>
              </a:pPr>
              <a:r>
                <a:rPr lang="zh-CN" altLang="en-US">
                  <a:latin typeface="Times New Roman" panose="02020603050405020304" pitchFamily="18" charset="0"/>
                </a:rPr>
                <a:t>外模式</a:t>
              </a:r>
            </a:p>
          </p:txBody>
        </p:sp>
        <p:sp>
          <p:nvSpPr>
            <p:cNvPr id="20508" name="Text Box 1053"/>
            <p:cNvSpPr>
              <a:spLocks noChangeArrowheads="1"/>
            </p:cNvSpPr>
            <p:nvPr/>
          </p:nvSpPr>
          <p:spPr bwMode="auto">
            <a:xfrm>
              <a:off x="4037" y="1406"/>
              <a:ext cx="68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spcBef>
                  <a:spcPct val="50000"/>
                </a:spcBef>
              </a:pPr>
              <a:r>
                <a:rPr lang="zh-CN" altLang="en-US">
                  <a:latin typeface="Times New Roman" panose="02020603050405020304" pitchFamily="18" charset="0"/>
                </a:rPr>
                <a:t>模 式</a:t>
              </a:r>
            </a:p>
          </p:txBody>
        </p:sp>
        <p:sp>
          <p:nvSpPr>
            <p:cNvPr id="20509" name="Text Box 1054"/>
            <p:cNvSpPr>
              <a:spLocks noChangeArrowheads="1"/>
            </p:cNvSpPr>
            <p:nvPr/>
          </p:nvSpPr>
          <p:spPr bwMode="auto">
            <a:xfrm>
              <a:off x="4082" y="2086"/>
              <a:ext cx="68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spcBef>
                  <a:spcPct val="50000"/>
                </a:spcBef>
              </a:pPr>
              <a:r>
                <a:rPr lang="zh-CN" altLang="en-US">
                  <a:latin typeface="Times New Roman" panose="02020603050405020304" pitchFamily="18" charset="0"/>
                </a:rPr>
                <a:t>内模式</a:t>
              </a:r>
            </a:p>
          </p:txBody>
        </p:sp>
      </p:grpSp>
      <p:sp>
        <p:nvSpPr>
          <p:cNvPr id="13341" name="Rectangle 1056"/>
          <p:cNvSpPr>
            <a:spLocks noChangeArrowheads="1"/>
          </p:cNvSpPr>
          <p:nvPr/>
        </p:nvSpPr>
        <p:spPr bwMode="auto">
          <a:xfrm>
            <a:off x="1099267" y="886316"/>
            <a:ext cx="5416868" cy="6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40000"/>
              </a:lnSpc>
              <a:spcBef>
                <a:spcPct val="20000"/>
              </a:spcBef>
              <a:buClr>
                <a:schemeClr val="hlink"/>
              </a:buClr>
              <a:buFont typeface="Wingdings" panose="05000000000000000000" pitchFamily="2" charset="2"/>
              <a:buNone/>
            </a:pPr>
            <a:r>
              <a:rPr lang="en-US" altLang="zh-CN" sz="2800" dirty="0">
                <a:solidFill>
                  <a:srgbClr val="000000"/>
                </a:solidFill>
                <a:latin typeface="幼圆" pitchFamily="49" charset="-122"/>
                <a:ea typeface="幼圆" pitchFamily="49" charset="-122"/>
                <a:sym typeface="Arial" panose="020B0604020202020204" pitchFamily="34" charset="0"/>
              </a:rPr>
              <a:t>SQL</a:t>
            </a:r>
            <a:r>
              <a:rPr lang="zh-CN" altLang="en-US" sz="2800" dirty="0">
                <a:solidFill>
                  <a:srgbClr val="000000"/>
                </a:solidFill>
                <a:latin typeface="幼圆" pitchFamily="49" charset="-122"/>
                <a:ea typeface="幼圆" pitchFamily="49" charset="-122"/>
                <a:sym typeface="Arial" panose="020B0604020202020204" pitchFamily="34" charset="0"/>
              </a:rPr>
              <a:t>支持关系数据库三级模式结构</a:t>
            </a:r>
            <a:endParaRPr lang="zh-CN" altLang="en-US" sz="2000" dirty="0">
              <a:latin typeface="幼圆" pitchFamily="49" charset="-122"/>
              <a:ea typeface="幼圆" pitchFamily="49" charset="-122"/>
            </a:endParaRPr>
          </a:p>
        </p:txBody>
      </p:sp>
      <p:sp>
        <p:nvSpPr>
          <p:cNvPr id="30" name="椭圆 29"/>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a:t>
            </a:r>
            <a:r>
              <a:rPr lang="en-US" altLang="zh-CN" sz="1200" dirty="0" smtClean="0"/>
              <a:t>3</a:t>
            </a:r>
            <a:endParaRPr lang="zh-CN" altLang="en-US" sz="1200" dirty="0"/>
          </a:p>
        </p:txBody>
      </p:sp>
      <p:sp>
        <p:nvSpPr>
          <p:cNvPr id="31" name="Rectangle 1026"/>
          <p:cNvSpPr txBox="1">
            <a:spLocks noChangeArrowheads="1"/>
          </p:cNvSpPr>
          <p:nvPr/>
        </p:nvSpPr>
        <p:spPr>
          <a:xfrm>
            <a:off x="1167724" y="3"/>
            <a:ext cx="3132138" cy="842963"/>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sz="3200" dirty="0" smtClean="0">
                <a:latin typeface="黑体" panose="02010609060101010101" pitchFamily="49" charset="-122"/>
                <a:ea typeface="黑体" panose="02010609060101010101" pitchFamily="49" charset="-122"/>
                <a:sym typeface="Times New Roman" panose="02020603050405020304" pitchFamily="18" charset="0"/>
              </a:rPr>
              <a:t>SQL</a:t>
            </a:r>
            <a:r>
              <a:rPr lang="zh-CN" altLang="en-US" sz="3200" dirty="0" smtClean="0">
                <a:latin typeface="黑体" panose="02010609060101010101" pitchFamily="49" charset="-122"/>
                <a:ea typeface="黑体" panose="02010609060101010101" pitchFamily="49" charset="-122"/>
                <a:sym typeface="Times New Roman" panose="02020603050405020304" pitchFamily="18" charset="0"/>
              </a:rPr>
              <a:t>的基本概念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41"/>
                                        </p:tgtEl>
                                        <p:attrNameLst>
                                          <p:attrName>style.visibility</p:attrName>
                                        </p:attrNameLst>
                                      </p:cBhvr>
                                      <p:to>
                                        <p:strVal val="visible"/>
                                      </p:to>
                                    </p:set>
                                    <p:animEffect filter="blinds(horizontal)">
                                      <p:cBhvr>
                                        <p:cTn id="7" dur="500"/>
                                        <p:tgtEl>
                                          <p:spTgt spid="13341"/>
                                        </p:tgtEl>
                                      </p:cBhvr>
                                    </p:animEffect>
                                  </p:childTnLst>
                                </p:cTn>
                              </p:par>
                              <p:par>
                                <p:cTn id="8" presetID="3" presetClass="entr" presetSubtype="10" fill="hold"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filter="blinds(horizontal)">
                                      <p:cBhvr>
                                        <p:cTn id="10"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1" grpId="0" bldLvl="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3"/>
          <p:cNvSpPr>
            <a:spLocks noGrp="1" noChangeArrowheads="1"/>
          </p:cNvSpPr>
          <p:nvPr>
            <p:ph type="body" idx="4294967295"/>
          </p:nvPr>
        </p:nvSpPr>
        <p:spPr>
          <a:xfrm>
            <a:off x="1259769" y="1131650"/>
            <a:ext cx="7272505" cy="3456240"/>
          </a:xfrm>
        </p:spPr>
        <p:txBody>
          <a:bodyPr>
            <a:normAutofit/>
          </a:bodyPr>
          <a:lstStyle/>
          <a:p>
            <a:pPr>
              <a:lnSpc>
                <a:spcPct val="150000"/>
              </a:lnSpc>
              <a:buFont typeface="Wingdings" panose="05000000000000000000" pitchFamily="2" charset="2"/>
              <a:buNone/>
            </a:pPr>
            <a:r>
              <a:rPr lang="zh-CN" altLang="en-US" sz="2800" dirty="0" smtClean="0">
                <a:latin typeface="+mj-ea"/>
                <a:ea typeface="+mj-ea"/>
              </a:rPr>
              <a:t>方法二：</a:t>
            </a:r>
          </a:p>
          <a:p>
            <a:pPr>
              <a:lnSpc>
                <a:spcPct val="150000"/>
              </a:lnSpc>
              <a:buFont typeface="Wingdings" panose="05000000000000000000" pitchFamily="2" charset="2"/>
              <a:buNone/>
            </a:pPr>
            <a:r>
              <a:rPr lang="en-US" altLang="zh-CN" sz="2800" dirty="0" smtClean="0">
                <a:latin typeface="+mj-ea"/>
                <a:ea typeface="+mj-ea"/>
              </a:rPr>
              <a:t>	SELECT </a:t>
            </a:r>
            <a:r>
              <a:rPr lang="zh-CN" altLang="en-US" sz="2800" dirty="0" smtClean="0">
                <a:latin typeface="+mj-ea"/>
                <a:ea typeface="+mj-ea"/>
              </a:rPr>
              <a:t> </a:t>
            </a:r>
            <a:r>
              <a:rPr lang="en-US" altLang="zh-CN" sz="2800" dirty="0" smtClean="0">
                <a:latin typeface="+mj-ea"/>
                <a:ea typeface="+mj-ea"/>
              </a:rPr>
              <a:t>DISTINCT  *</a:t>
            </a:r>
          </a:p>
          <a:p>
            <a:pPr>
              <a:lnSpc>
                <a:spcPct val="150000"/>
              </a:lnSpc>
              <a:buFont typeface="Wingdings" panose="05000000000000000000" pitchFamily="2" charset="2"/>
              <a:buNone/>
            </a:pPr>
            <a:r>
              <a:rPr lang="en-US" altLang="zh-CN" sz="2800" dirty="0" smtClean="0"/>
              <a:t>	</a:t>
            </a:r>
            <a:r>
              <a:rPr lang="en-US" altLang="zh-CN" sz="2800" dirty="0">
                <a:latin typeface="+mj-ea"/>
                <a:ea typeface="+mj-ea"/>
              </a:rPr>
              <a:t>FROM</a:t>
            </a:r>
            <a:r>
              <a:rPr lang="en-US" altLang="zh-CN" sz="2800" dirty="0" smtClean="0"/>
              <a:t> </a:t>
            </a:r>
            <a:r>
              <a:rPr lang="zh-CN" altLang="en-US" sz="2800" dirty="0" smtClean="0"/>
              <a:t> </a:t>
            </a:r>
            <a:r>
              <a:rPr lang="en-US" altLang="zh-CN" sz="2800" dirty="0" smtClean="0">
                <a:latin typeface="幼圆" pitchFamily="49" charset="-122"/>
                <a:ea typeface="幼圆" pitchFamily="49" charset="-122"/>
              </a:rPr>
              <a:t>Student</a:t>
            </a:r>
          </a:p>
          <a:p>
            <a:pPr>
              <a:lnSpc>
                <a:spcPct val="150000"/>
              </a:lnSpc>
              <a:buFont typeface="Wingdings" panose="05000000000000000000" pitchFamily="2" charset="2"/>
              <a:buNone/>
            </a:pPr>
            <a:r>
              <a:rPr lang="en-US" altLang="zh-CN" sz="2800" dirty="0" smtClean="0"/>
              <a:t>	</a:t>
            </a:r>
            <a:r>
              <a:rPr lang="en-US" altLang="zh-CN" sz="2800" dirty="0">
                <a:latin typeface="+mj-ea"/>
                <a:ea typeface="+mj-ea"/>
              </a:rPr>
              <a:t>WHERE</a:t>
            </a:r>
            <a:r>
              <a:rPr lang="zh-CN" altLang="en-US" sz="2800" dirty="0">
                <a:latin typeface="+mj-ea"/>
                <a:ea typeface="+mj-ea"/>
              </a:rPr>
              <a:t> </a:t>
            </a:r>
            <a:r>
              <a:rPr lang="en-US" altLang="zh-CN" sz="2800" dirty="0" smtClean="0"/>
              <a:t> </a:t>
            </a:r>
            <a:r>
              <a:rPr lang="en-US" altLang="zh-CN" sz="2800" dirty="0" err="1" smtClean="0">
                <a:latin typeface="幼圆" pitchFamily="49" charset="-122"/>
                <a:ea typeface="幼圆" pitchFamily="49" charset="-122"/>
                <a:cs typeface="Times New Roman" panose="02020603050405020304" pitchFamily="18" charset="0"/>
              </a:rPr>
              <a:t>Sdept</a:t>
            </a:r>
            <a:r>
              <a:rPr lang="en-US" altLang="zh-CN" sz="2800" dirty="0" smtClean="0">
                <a:latin typeface="幼圆" pitchFamily="49" charset="-122"/>
                <a:ea typeface="幼圆" pitchFamily="49" charset="-122"/>
                <a:cs typeface="Times New Roman" panose="02020603050405020304" pitchFamily="18" charset="0"/>
              </a:rPr>
              <a:t>= 'CS' </a:t>
            </a:r>
            <a:r>
              <a:rPr lang="en-US" altLang="zh-CN" sz="2800" dirty="0">
                <a:latin typeface="+mj-ea"/>
                <a:ea typeface="+mj-ea"/>
              </a:rPr>
              <a:t>OR</a:t>
            </a:r>
            <a:r>
              <a:rPr lang="en-US" altLang="zh-CN" sz="2800" dirty="0" smtClean="0">
                <a:latin typeface="+mj-ea"/>
                <a:ea typeface="+mj-ea"/>
                <a:cs typeface="Times New Roman" panose="02020603050405020304" pitchFamily="18" charset="0"/>
              </a:rPr>
              <a:t> </a:t>
            </a:r>
            <a:r>
              <a:rPr lang="en-US" altLang="zh-CN" sz="2800" dirty="0" smtClean="0">
                <a:latin typeface="幼圆" pitchFamily="49" charset="-122"/>
                <a:ea typeface="幼圆" pitchFamily="49" charset="-122"/>
                <a:cs typeface="Times New Roman" panose="02020603050405020304" pitchFamily="18" charset="0"/>
              </a:rPr>
              <a:t> Sage&lt;=19</a:t>
            </a:r>
            <a:r>
              <a:rPr lang="zh-CN" altLang="en-US" sz="2800" dirty="0" smtClean="0">
                <a:latin typeface="幼圆" pitchFamily="49" charset="-122"/>
                <a:ea typeface="幼圆" pitchFamily="49" charset="-122"/>
                <a:cs typeface="Times New Roman" panose="02020603050405020304" pitchFamily="18" charset="0"/>
              </a:rPr>
              <a:t>；</a:t>
            </a:r>
          </a:p>
          <a:p>
            <a:pPr>
              <a:buFont typeface="Wingdings" panose="05000000000000000000" pitchFamily="2" charset="2"/>
              <a:buNone/>
            </a:pPr>
            <a:endParaRPr lang="zh-CN" altLang="en-US" sz="1800" dirty="0" smtClean="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smtClean="0">
                <a:latin typeface="+mj-ea"/>
                <a:sym typeface="楷体_GB2312" pitchFamily="1" charset="-122"/>
              </a:rPr>
              <a:t>并</a:t>
            </a:r>
            <a:r>
              <a:rPr lang="zh-CN" altLang="en-US" sz="3200" b="0" smtClean="0">
                <a:latin typeface="楷体_GB2312" pitchFamily="1" charset="-122"/>
                <a:ea typeface="楷体_GB2312" pitchFamily="1" charset="-122"/>
                <a:sym typeface="楷体_GB2312" pitchFamily="1" charset="-122"/>
              </a:rPr>
              <a:t>（</a:t>
            </a:r>
            <a:r>
              <a:rPr lang="zh-CN" altLang="en-US" sz="2400" b="1" smtClean="0">
                <a:latin typeface="+mj-ea"/>
                <a:cs typeface="+mn-cs"/>
                <a:sym typeface="楷体_GB2312" pitchFamily="1" charset="-122"/>
              </a:rPr>
              <a:t>union</a:t>
            </a:r>
            <a:r>
              <a:rPr lang="zh-CN" altLang="en-US" sz="3200" b="0" smtClean="0">
                <a:latin typeface="楷体_GB2312" pitchFamily="1" charset="-122"/>
                <a:ea typeface="楷体_GB2312" pitchFamily="1" charset="-122"/>
                <a:sym typeface="楷体_GB2312" pitchFamily="1" charset="-122"/>
              </a:rPr>
              <a:t>）</a:t>
            </a:r>
            <a:endParaRPr lang="zh-CN" alt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fade">
                                      <p:cBhvr>
                                        <p:cTn id="7" dur="500"/>
                                        <p:tgtEl>
                                          <p:spTgt spid="1443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4387">
                                            <p:txEl>
                                              <p:pRg st="1" end="1"/>
                                            </p:txEl>
                                          </p:spTgt>
                                        </p:tgtEl>
                                        <p:attrNameLst>
                                          <p:attrName>style.visibility</p:attrName>
                                        </p:attrNameLst>
                                      </p:cBhvr>
                                      <p:to>
                                        <p:strVal val="visible"/>
                                      </p:to>
                                    </p:set>
                                    <p:animEffect transition="in" filter="fade">
                                      <p:cBhvr>
                                        <p:cTn id="10" dur="500"/>
                                        <p:tgtEl>
                                          <p:spTgt spid="1443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4387">
                                            <p:txEl>
                                              <p:pRg st="2" end="2"/>
                                            </p:txEl>
                                          </p:spTgt>
                                        </p:tgtEl>
                                        <p:attrNameLst>
                                          <p:attrName>style.visibility</p:attrName>
                                        </p:attrNameLst>
                                      </p:cBhvr>
                                      <p:to>
                                        <p:strVal val="visible"/>
                                      </p:to>
                                    </p:set>
                                    <p:animEffect transition="in" filter="fade">
                                      <p:cBhvr>
                                        <p:cTn id="13" dur="500"/>
                                        <p:tgtEl>
                                          <p:spTgt spid="14438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4387">
                                            <p:txEl>
                                              <p:pRg st="3" end="3"/>
                                            </p:txEl>
                                          </p:spTgt>
                                        </p:tgtEl>
                                        <p:attrNameLst>
                                          <p:attrName>style.visibility</p:attrName>
                                        </p:attrNameLst>
                                      </p:cBhvr>
                                      <p:to>
                                        <p:strVal val="visible"/>
                                      </p:to>
                                    </p:set>
                                    <p:animEffect transition="in" filter="fade">
                                      <p:cBhvr>
                                        <p:cTn id="16" dur="500"/>
                                        <p:tgtEl>
                                          <p:spTgt spid="144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3"/>
          <p:cNvSpPr>
            <a:spLocks noGrp="1" noChangeArrowheads="1"/>
          </p:cNvSpPr>
          <p:nvPr>
            <p:ph type="body" idx="4294967295"/>
          </p:nvPr>
        </p:nvSpPr>
        <p:spPr>
          <a:xfrm>
            <a:off x="971750" y="842964"/>
            <a:ext cx="7806872" cy="4139720"/>
          </a:xfrm>
        </p:spPr>
        <p:txBody>
          <a:bodyPr>
            <a:normAutofit fontScale="55000" lnSpcReduction="20000"/>
          </a:bodyPr>
          <a:lstStyle/>
          <a:p>
            <a:pPr>
              <a:lnSpc>
                <a:spcPct val="170000"/>
              </a:lnSpc>
              <a:buFont typeface="Wingdings" panose="05000000000000000000" pitchFamily="2" charset="2"/>
              <a:buNone/>
            </a:pPr>
            <a:r>
              <a:rPr lang="en-US" altLang="zh-CN" sz="4400" dirty="0" smtClean="0">
                <a:latin typeface="幼圆" pitchFamily="49" charset="-122"/>
                <a:ea typeface="幼圆" pitchFamily="49" charset="-122"/>
              </a:rPr>
              <a:t>【</a:t>
            </a:r>
            <a:r>
              <a:rPr lang="zh-CN" altLang="en-US" sz="4400" dirty="0" smtClean="0">
                <a:latin typeface="幼圆" pitchFamily="49" charset="-122"/>
                <a:ea typeface="幼圆" pitchFamily="49" charset="-122"/>
              </a:rPr>
              <a:t>例</a:t>
            </a:r>
            <a:r>
              <a:rPr lang="en-US" altLang="zh-CN" sz="4400" dirty="0" smtClean="0">
                <a:latin typeface="幼圆" pitchFamily="49" charset="-122"/>
                <a:ea typeface="幼圆" pitchFamily="49" charset="-122"/>
              </a:rPr>
              <a:t>】</a:t>
            </a:r>
            <a:r>
              <a:rPr lang="zh-CN" altLang="en-US" sz="4400" dirty="0" smtClean="0">
                <a:latin typeface="幼圆" pitchFamily="49" charset="-122"/>
                <a:ea typeface="幼圆" pitchFamily="49" charset="-122"/>
              </a:rPr>
              <a:t>查询选修了课程</a:t>
            </a:r>
            <a:r>
              <a:rPr lang="en-US" altLang="zh-CN" sz="4400" dirty="0" smtClean="0">
                <a:latin typeface="幼圆" pitchFamily="49" charset="-122"/>
                <a:ea typeface="幼圆" pitchFamily="49" charset="-122"/>
              </a:rPr>
              <a:t>1</a:t>
            </a:r>
            <a:r>
              <a:rPr lang="zh-CN" altLang="en-US" sz="4400" dirty="0" smtClean="0">
                <a:latin typeface="幼圆" pitchFamily="49" charset="-122"/>
                <a:ea typeface="幼圆" pitchFamily="49" charset="-122"/>
              </a:rPr>
              <a:t>或者选修了课程</a:t>
            </a:r>
            <a:r>
              <a:rPr lang="en-US" altLang="zh-CN" sz="4400" dirty="0" smtClean="0">
                <a:latin typeface="幼圆" pitchFamily="49" charset="-122"/>
                <a:ea typeface="幼圆" pitchFamily="49" charset="-122"/>
              </a:rPr>
              <a:t>2</a:t>
            </a:r>
            <a:r>
              <a:rPr lang="zh-CN" altLang="en-US" sz="4400" dirty="0" smtClean="0">
                <a:latin typeface="幼圆" pitchFamily="49" charset="-122"/>
                <a:ea typeface="幼圆" pitchFamily="49" charset="-122"/>
              </a:rPr>
              <a:t>的学生</a:t>
            </a:r>
            <a:endParaRPr lang="zh-CN" altLang="en-US" sz="4400" dirty="0" smtClean="0">
              <a:latin typeface="幼圆" pitchFamily="49" charset="-122"/>
              <a:ea typeface="幼圆" pitchFamily="49" charset="-122"/>
              <a:sym typeface="Times New Roman" panose="02020603050405020304" pitchFamily="18" charset="0"/>
            </a:endParaRPr>
          </a:p>
          <a:p>
            <a:pPr>
              <a:lnSpc>
                <a:spcPct val="150000"/>
              </a:lnSpc>
              <a:buFont typeface="Wingdings" panose="05000000000000000000" pitchFamily="2" charset="2"/>
              <a:buNone/>
            </a:pPr>
            <a:r>
              <a:rPr lang="en-US" altLang="zh-CN" sz="3600" dirty="0" smtClean="0">
                <a:latin typeface="幼圆" pitchFamily="49" charset="-122"/>
                <a:ea typeface="幼圆" pitchFamily="49" charset="-122"/>
                <a:sym typeface="Times New Roman" panose="02020603050405020304" pitchFamily="18" charset="0"/>
              </a:rPr>
              <a:t>			</a:t>
            </a:r>
            <a:r>
              <a:rPr lang="en-US" altLang="zh-CN" sz="3600" dirty="0" smtClean="0">
                <a:latin typeface="+mj-ea"/>
                <a:ea typeface="+mj-ea"/>
                <a:sym typeface="Times New Roman" panose="02020603050405020304" pitchFamily="18" charset="0"/>
              </a:rPr>
              <a:t>SELECT </a:t>
            </a:r>
            <a:r>
              <a:rPr lang="zh-CN" altLang="en-US" sz="3600" dirty="0" smtClean="0">
                <a:latin typeface="幼圆" pitchFamily="49" charset="-122"/>
                <a:ea typeface="幼圆" pitchFamily="49" charset="-122"/>
                <a:sym typeface="Times New Roman" panose="02020603050405020304" pitchFamily="18" charset="0"/>
              </a:rPr>
              <a:t> </a:t>
            </a:r>
            <a:r>
              <a:rPr lang="en-US" altLang="zh-CN" sz="3600" dirty="0" err="1" smtClean="0">
                <a:latin typeface="幼圆" pitchFamily="49" charset="-122"/>
                <a:ea typeface="幼圆" pitchFamily="49" charset="-122"/>
                <a:sym typeface="Times New Roman" panose="02020603050405020304" pitchFamily="18" charset="0"/>
              </a:rPr>
              <a:t>Sno</a:t>
            </a:r>
            <a:endParaRPr lang="en-US" altLang="zh-CN" sz="3600" dirty="0" smtClean="0">
              <a:latin typeface="幼圆" pitchFamily="49" charset="-122"/>
              <a:ea typeface="幼圆" pitchFamily="49" charset="-122"/>
              <a:sym typeface="Times New Roman" panose="02020603050405020304" pitchFamily="18" charset="0"/>
            </a:endParaRPr>
          </a:p>
          <a:p>
            <a:pPr>
              <a:lnSpc>
                <a:spcPct val="150000"/>
              </a:lnSpc>
              <a:buFont typeface="Wingdings" panose="05000000000000000000" pitchFamily="2" charset="2"/>
              <a:buNone/>
            </a:pPr>
            <a:r>
              <a:rPr lang="en-US" altLang="zh-CN" sz="3600" dirty="0" smtClean="0">
                <a:latin typeface="幼圆" pitchFamily="49" charset="-122"/>
                <a:ea typeface="幼圆" pitchFamily="49" charset="-122"/>
                <a:sym typeface="Times New Roman" panose="02020603050405020304" pitchFamily="18" charset="0"/>
              </a:rPr>
              <a:t>			</a:t>
            </a:r>
            <a:r>
              <a:rPr lang="en-US" altLang="zh-CN" sz="3600" dirty="0" smtClean="0">
                <a:latin typeface="+mj-ea"/>
                <a:ea typeface="+mj-ea"/>
                <a:sym typeface="Times New Roman" panose="02020603050405020304" pitchFamily="18" charset="0"/>
              </a:rPr>
              <a:t>FROM</a:t>
            </a:r>
            <a:r>
              <a:rPr lang="en-US" altLang="zh-CN" sz="3600" dirty="0" smtClean="0">
                <a:latin typeface="幼圆" pitchFamily="49" charset="-122"/>
                <a:ea typeface="幼圆" pitchFamily="49" charset="-122"/>
                <a:sym typeface="Times New Roman" panose="02020603050405020304" pitchFamily="18" charset="0"/>
              </a:rPr>
              <a:t> </a:t>
            </a:r>
            <a:r>
              <a:rPr lang="zh-CN" altLang="en-US" sz="3600" dirty="0" smtClean="0">
                <a:latin typeface="幼圆" pitchFamily="49" charset="-122"/>
                <a:ea typeface="幼圆" pitchFamily="49" charset="-122"/>
                <a:sym typeface="Times New Roman" panose="02020603050405020304" pitchFamily="18" charset="0"/>
              </a:rPr>
              <a:t> </a:t>
            </a:r>
            <a:r>
              <a:rPr lang="en-US" altLang="zh-CN" sz="3600" dirty="0" smtClean="0">
                <a:latin typeface="幼圆" pitchFamily="49" charset="-122"/>
                <a:ea typeface="幼圆" pitchFamily="49" charset="-122"/>
                <a:sym typeface="Times New Roman" panose="02020603050405020304" pitchFamily="18" charset="0"/>
              </a:rPr>
              <a:t>SC</a:t>
            </a:r>
          </a:p>
          <a:p>
            <a:pPr>
              <a:lnSpc>
                <a:spcPct val="150000"/>
              </a:lnSpc>
              <a:buFont typeface="Wingdings" panose="05000000000000000000" pitchFamily="2" charset="2"/>
              <a:buNone/>
            </a:pPr>
            <a:r>
              <a:rPr lang="en-US" altLang="zh-CN" sz="3600" dirty="0" smtClean="0">
                <a:latin typeface="幼圆" pitchFamily="49" charset="-122"/>
                <a:ea typeface="幼圆" pitchFamily="49" charset="-122"/>
                <a:sym typeface="Times New Roman" panose="02020603050405020304" pitchFamily="18" charset="0"/>
              </a:rPr>
              <a:t>			</a:t>
            </a:r>
            <a:r>
              <a:rPr lang="en-US" altLang="zh-CN" sz="3600" dirty="0" smtClean="0">
                <a:latin typeface="+mj-ea"/>
                <a:ea typeface="+mj-ea"/>
                <a:sym typeface="Times New Roman" panose="02020603050405020304" pitchFamily="18" charset="0"/>
              </a:rPr>
              <a:t>WHERE</a:t>
            </a:r>
            <a:r>
              <a:rPr lang="zh-CN" altLang="en-US" sz="3600" dirty="0" smtClean="0">
                <a:latin typeface="幼圆" pitchFamily="49" charset="-122"/>
                <a:ea typeface="幼圆" pitchFamily="49" charset="-122"/>
                <a:sym typeface="Times New Roman" panose="02020603050405020304" pitchFamily="18" charset="0"/>
              </a:rPr>
              <a:t> </a:t>
            </a:r>
            <a:r>
              <a:rPr lang="en-US" altLang="zh-CN" sz="3600" dirty="0" smtClean="0">
                <a:latin typeface="幼圆" pitchFamily="49" charset="-122"/>
                <a:ea typeface="幼圆" pitchFamily="49" charset="-122"/>
                <a:sym typeface="Times New Roman" panose="02020603050405020304" pitchFamily="18" charset="0"/>
              </a:rPr>
              <a:t> </a:t>
            </a:r>
            <a:r>
              <a:rPr lang="en-US" altLang="zh-CN" sz="3600" dirty="0" err="1" smtClean="0">
                <a:latin typeface="幼圆" pitchFamily="49" charset="-122"/>
                <a:ea typeface="幼圆" pitchFamily="49" charset="-122"/>
                <a:sym typeface="Times New Roman" panose="02020603050405020304" pitchFamily="18" charset="0"/>
              </a:rPr>
              <a:t>Cno</a:t>
            </a:r>
            <a:r>
              <a:rPr lang="en-US" altLang="zh-CN" sz="3600" dirty="0" smtClean="0">
                <a:latin typeface="幼圆" pitchFamily="49" charset="-122"/>
                <a:ea typeface="幼圆" pitchFamily="49" charset="-122"/>
                <a:sym typeface="Times New Roman" panose="02020603050405020304" pitchFamily="18" charset="0"/>
              </a:rPr>
              <a:t>=</a:t>
            </a:r>
            <a:r>
              <a:rPr lang="zh-CN" altLang="en-US" sz="3600" dirty="0" smtClean="0">
                <a:latin typeface="+mj-ea"/>
                <a:ea typeface="+mj-ea"/>
                <a:sym typeface="Times New Roman" panose="02020603050405020304" pitchFamily="18" charset="0"/>
              </a:rPr>
              <a:t>‘</a:t>
            </a:r>
            <a:r>
              <a:rPr lang="en-US" altLang="zh-CN" sz="3600" dirty="0" smtClean="0">
                <a:latin typeface="幼圆" pitchFamily="49" charset="-122"/>
                <a:ea typeface="幼圆" pitchFamily="49" charset="-122"/>
                <a:sym typeface="Times New Roman" panose="02020603050405020304" pitchFamily="18" charset="0"/>
              </a:rPr>
              <a:t>1</a:t>
            </a:r>
            <a:r>
              <a:rPr lang="zh-CN" altLang="en-US" sz="3600" dirty="0" smtClean="0">
                <a:latin typeface="+mj-ea"/>
                <a:ea typeface="+mj-ea"/>
                <a:sym typeface="Times New Roman" panose="02020603050405020304" pitchFamily="18" charset="0"/>
              </a:rPr>
              <a:t>’</a:t>
            </a:r>
            <a:endParaRPr lang="en-US" altLang="zh-CN" sz="3600" dirty="0" smtClean="0">
              <a:latin typeface="+mj-ea"/>
              <a:ea typeface="+mj-ea"/>
              <a:sym typeface="Times New Roman" panose="02020603050405020304" pitchFamily="18" charset="0"/>
            </a:endParaRPr>
          </a:p>
          <a:p>
            <a:pPr>
              <a:lnSpc>
                <a:spcPct val="150000"/>
              </a:lnSpc>
              <a:buFont typeface="Wingdings" panose="05000000000000000000" pitchFamily="2" charset="2"/>
              <a:buNone/>
            </a:pPr>
            <a:r>
              <a:rPr lang="en-US" altLang="zh-CN" sz="3600" dirty="0" smtClean="0">
                <a:latin typeface="幼圆" pitchFamily="49" charset="-122"/>
                <a:ea typeface="幼圆" pitchFamily="49" charset="-122"/>
                <a:sym typeface="Times New Roman" panose="02020603050405020304" pitchFamily="18" charset="0"/>
              </a:rPr>
              <a:t>		</a:t>
            </a:r>
            <a:r>
              <a:rPr lang="en-US" altLang="zh-CN" sz="3600" dirty="0" smtClean="0">
                <a:latin typeface="+mj-ea"/>
                <a:ea typeface="+mj-ea"/>
                <a:sym typeface="Times New Roman" panose="02020603050405020304" pitchFamily="18" charset="0"/>
              </a:rPr>
              <a:t>UNION</a:t>
            </a:r>
            <a:endParaRPr lang="en-US" altLang="zh-CN" sz="3600" dirty="0">
              <a:latin typeface="+mj-ea"/>
              <a:ea typeface="+mj-ea"/>
              <a:sym typeface="Times New Roman" panose="02020603050405020304" pitchFamily="18" charset="0"/>
            </a:endParaRPr>
          </a:p>
          <a:p>
            <a:pPr>
              <a:lnSpc>
                <a:spcPct val="150000"/>
              </a:lnSpc>
              <a:buFont typeface="Wingdings" panose="05000000000000000000" pitchFamily="2" charset="2"/>
              <a:buNone/>
            </a:pPr>
            <a:r>
              <a:rPr lang="en-US" altLang="zh-CN" sz="3600" dirty="0" smtClean="0">
                <a:latin typeface="幼圆" pitchFamily="49" charset="-122"/>
                <a:ea typeface="幼圆" pitchFamily="49" charset="-122"/>
                <a:sym typeface="Times New Roman" panose="02020603050405020304" pitchFamily="18" charset="0"/>
              </a:rPr>
              <a:t>			</a:t>
            </a:r>
            <a:r>
              <a:rPr lang="en-US" altLang="zh-CN" sz="3600" dirty="0" smtClean="0">
                <a:latin typeface="+mj-ea"/>
                <a:ea typeface="+mj-ea"/>
                <a:sym typeface="Times New Roman" panose="02020603050405020304" pitchFamily="18" charset="0"/>
              </a:rPr>
              <a:t>SELECT </a:t>
            </a:r>
            <a:r>
              <a:rPr lang="en-US" altLang="zh-CN" sz="3600" dirty="0" err="1" smtClean="0">
                <a:latin typeface="幼圆" pitchFamily="49" charset="-122"/>
                <a:ea typeface="幼圆" pitchFamily="49" charset="-122"/>
                <a:sym typeface="Times New Roman" panose="02020603050405020304" pitchFamily="18" charset="0"/>
              </a:rPr>
              <a:t>Sno</a:t>
            </a:r>
            <a:endParaRPr lang="en-US" altLang="zh-CN" sz="3600" dirty="0" smtClean="0">
              <a:latin typeface="幼圆" pitchFamily="49" charset="-122"/>
              <a:ea typeface="幼圆" pitchFamily="49" charset="-122"/>
              <a:sym typeface="Times New Roman" panose="02020603050405020304" pitchFamily="18" charset="0"/>
            </a:endParaRPr>
          </a:p>
          <a:p>
            <a:pPr>
              <a:lnSpc>
                <a:spcPct val="150000"/>
              </a:lnSpc>
              <a:buFont typeface="Wingdings" panose="05000000000000000000" pitchFamily="2" charset="2"/>
              <a:buNone/>
            </a:pPr>
            <a:r>
              <a:rPr lang="en-US" altLang="zh-CN" sz="3600" dirty="0" smtClean="0">
                <a:latin typeface="幼圆" pitchFamily="49" charset="-122"/>
                <a:ea typeface="幼圆" pitchFamily="49" charset="-122"/>
                <a:sym typeface="Times New Roman" panose="02020603050405020304" pitchFamily="18" charset="0"/>
              </a:rPr>
              <a:t>			</a:t>
            </a:r>
            <a:r>
              <a:rPr lang="en-US" altLang="zh-CN" sz="3600" dirty="0" smtClean="0">
                <a:latin typeface="+mj-ea"/>
                <a:ea typeface="+mj-ea"/>
                <a:sym typeface="Times New Roman" panose="02020603050405020304" pitchFamily="18" charset="0"/>
              </a:rPr>
              <a:t>FROM</a:t>
            </a:r>
            <a:r>
              <a:rPr lang="en-US" altLang="zh-CN" sz="3600" dirty="0" smtClean="0">
                <a:latin typeface="幼圆" pitchFamily="49" charset="-122"/>
                <a:ea typeface="幼圆" pitchFamily="49" charset="-122"/>
                <a:sym typeface="Times New Roman" panose="02020603050405020304" pitchFamily="18" charset="0"/>
              </a:rPr>
              <a:t> SC</a:t>
            </a:r>
          </a:p>
          <a:p>
            <a:pPr>
              <a:lnSpc>
                <a:spcPct val="150000"/>
              </a:lnSpc>
              <a:buFont typeface="Wingdings" panose="05000000000000000000" pitchFamily="2" charset="2"/>
              <a:buNone/>
            </a:pPr>
            <a:r>
              <a:rPr lang="en-US" altLang="zh-CN" sz="3600" dirty="0" smtClean="0">
                <a:latin typeface="幼圆" pitchFamily="49" charset="-122"/>
                <a:ea typeface="幼圆" pitchFamily="49" charset="-122"/>
                <a:sym typeface="Times New Roman" panose="02020603050405020304" pitchFamily="18" charset="0"/>
              </a:rPr>
              <a:t>			</a:t>
            </a:r>
            <a:r>
              <a:rPr lang="en-US" altLang="zh-CN" sz="3600" dirty="0" smtClean="0">
                <a:latin typeface="+mj-ea"/>
                <a:ea typeface="+mj-ea"/>
                <a:sym typeface="Times New Roman" panose="02020603050405020304" pitchFamily="18" charset="0"/>
              </a:rPr>
              <a:t>WHERE</a:t>
            </a:r>
            <a:r>
              <a:rPr lang="en-US" altLang="zh-CN" sz="3600" dirty="0" smtClean="0">
                <a:latin typeface="幼圆" pitchFamily="49" charset="-122"/>
                <a:ea typeface="幼圆" pitchFamily="49" charset="-122"/>
                <a:sym typeface="Times New Roman" panose="02020603050405020304" pitchFamily="18" charset="0"/>
              </a:rPr>
              <a:t> </a:t>
            </a:r>
            <a:r>
              <a:rPr lang="zh-CN" altLang="en-US" sz="3600" dirty="0" smtClean="0">
                <a:latin typeface="幼圆" pitchFamily="49" charset="-122"/>
                <a:ea typeface="幼圆" pitchFamily="49" charset="-122"/>
                <a:sym typeface="Times New Roman" panose="02020603050405020304" pitchFamily="18" charset="0"/>
              </a:rPr>
              <a:t> </a:t>
            </a:r>
            <a:r>
              <a:rPr lang="en-US" altLang="zh-CN" sz="36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Cno</a:t>
            </a:r>
            <a:r>
              <a:rPr lang="en-US" altLang="zh-CN" sz="36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3600" dirty="0" smtClean="0">
                <a:latin typeface="+mj-ea"/>
                <a:ea typeface="+mj-ea"/>
                <a:cs typeface="Times New Roman" panose="02020603050405020304" pitchFamily="18" charset="0"/>
                <a:sym typeface="Times New Roman" panose="02020603050405020304" pitchFamily="18" charset="0"/>
              </a:rPr>
              <a:t>'</a:t>
            </a:r>
            <a:r>
              <a:rPr lang="en-US" altLang="zh-CN" sz="3600" dirty="0" smtClean="0">
                <a:latin typeface="幼圆" pitchFamily="49" charset="-122"/>
                <a:ea typeface="幼圆" pitchFamily="49" charset="-122"/>
                <a:cs typeface="Times New Roman" panose="02020603050405020304" pitchFamily="18" charset="0"/>
                <a:sym typeface="Times New Roman" panose="02020603050405020304" pitchFamily="18" charset="0"/>
              </a:rPr>
              <a:t>2</a:t>
            </a:r>
            <a:r>
              <a:rPr lang="en-US" altLang="zh-CN" sz="3600" dirty="0" smtClean="0">
                <a:latin typeface="+mj-ea"/>
                <a:ea typeface="+mj-ea"/>
                <a:cs typeface="Times New Roman" panose="02020603050405020304" pitchFamily="18" charset="0"/>
                <a:sym typeface="Times New Roman" panose="02020603050405020304" pitchFamily="18" charset="0"/>
              </a:rPr>
              <a:t>'</a:t>
            </a:r>
            <a:r>
              <a:rPr lang="zh-CN" altLang="en-US" sz="36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p>
          <a:p>
            <a:pPr>
              <a:buFont typeface="Wingdings" panose="05000000000000000000" pitchFamily="2" charset="2"/>
              <a:buNone/>
            </a:pPr>
            <a:endParaRPr lang="zh-CN" altLang="en-US" sz="1800" dirty="0" smtClean="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dirty="0" smtClean="0">
                <a:latin typeface="+mj-ea"/>
                <a:sym typeface="楷体_GB2312" pitchFamily="1" charset="-122"/>
              </a:rPr>
              <a:t>并</a:t>
            </a:r>
            <a:r>
              <a:rPr lang="zh-CN" altLang="en-US" sz="3200" b="0" dirty="0" smtClean="0">
                <a:latin typeface="楷体_GB2312" pitchFamily="1" charset="-122"/>
                <a:ea typeface="楷体_GB2312" pitchFamily="1" charset="-122"/>
                <a:sym typeface="楷体_GB2312" pitchFamily="1" charset="-122"/>
              </a:rPr>
              <a:t>（</a:t>
            </a:r>
            <a:r>
              <a:rPr lang="zh-CN" altLang="en-US" sz="2400" b="1" dirty="0" smtClean="0">
                <a:latin typeface="+mj-ea"/>
                <a:cs typeface="+mn-cs"/>
                <a:sym typeface="楷体_GB2312" pitchFamily="1" charset="-122"/>
              </a:rPr>
              <a:t>union</a:t>
            </a:r>
            <a:r>
              <a:rPr lang="zh-CN" altLang="en-US" sz="3200" b="0" dirty="0" smtClean="0">
                <a:latin typeface="楷体_GB2312" pitchFamily="1" charset="-122"/>
                <a:ea typeface="楷体_GB2312" pitchFamily="1" charset="-122"/>
                <a:sym typeface="楷体_GB2312" pitchFamily="1" charset="-122"/>
              </a:rPr>
              <a:t>）</a:t>
            </a:r>
            <a:endParaRPr lang="zh-CN" alt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fade">
                                      <p:cBhvr>
                                        <p:cTn id="7" dur="500"/>
                                        <p:tgtEl>
                                          <p:spTgt spid="145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5411">
                                            <p:txEl>
                                              <p:pRg st="1" end="1"/>
                                            </p:txEl>
                                          </p:spTgt>
                                        </p:tgtEl>
                                        <p:attrNameLst>
                                          <p:attrName>style.visibility</p:attrName>
                                        </p:attrNameLst>
                                      </p:cBhvr>
                                      <p:to>
                                        <p:strVal val="visible"/>
                                      </p:to>
                                    </p:set>
                                    <p:animEffect transition="in" filter="fade">
                                      <p:cBhvr>
                                        <p:cTn id="10" dur="500"/>
                                        <p:tgtEl>
                                          <p:spTgt spid="1454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5411">
                                            <p:txEl>
                                              <p:pRg st="2" end="2"/>
                                            </p:txEl>
                                          </p:spTgt>
                                        </p:tgtEl>
                                        <p:attrNameLst>
                                          <p:attrName>style.visibility</p:attrName>
                                        </p:attrNameLst>
                                      </p:cBhvr>
                                      <p:to>
                                        <p:strVal val="visible"/>
                                      </p:to>
                                    </p:set>
                                    <p:animEffect transition="in" filter="fade">
                                      <p:cBhvr>
                                        <p:cTn id="13" dur="500"/>
                                        <p:tgtEl>
                                          <p:spTgt spid="1454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5411">
                                            <p:txEl>
                                              <p:pRg st="3" end="3"/>
                                            </p:txEl>
                                          </p:spTgt>
                                        </p:tgtEl>
                                        <p:attrNameLst>
                                          <p:attrName>style.visibility</p:attrName>
                                        </p:attrNameLst>
                                      </p:cBhvr>
                                      <p:to>
                                        <p:strVal val="visible"/>
                                      </p:to>
                                    </p:set>
                                    <p:animEffect transition="in" filter="fade">
                                      <p:cBhvr>
                                        <p:cTn id="16" dur="500"/>
                                        <p:tgtEl>
                                          <p:spTgt spid="14541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5411">
                                            <p:txEl>
                                              <p:pRg st="4" end="4"/>
                                            </p:txEl>
                                          </p:spTgt>
                                        </p:tgtEl>
                                        <p:attrNameLst>
                                          <p:attrName>style.visibility</p:attrName>
                                        </p:attrNameLst>
                                      </p:cBhvr>
                                      <p:to>
                                        <p:strVal val="visible"/>
                                      </p:to>
                                    </p:set>
                                    <p:animEffect transition="in" filter="fade">
                                      <p:cBhvr>
                                        <p:cTn id="19" dur="500"/>
                                        <p:tgtEl>
                                          <p:spTgt spid="14541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5411">
                                            <p:txEl>
                                              <p:pRg st="5" end="5"/>
                                            </p:txEl>
                                          </p:spTgt>
                                        </p:tgtEl>
                                        <p:attrNameLst>
                                          <p:attrName>style.visibility</p:attrName>
                                        </p:attrNameLst>
                                      </p:cBhvr>
                                      <p:to>
                                        <p:strVal val="visible"/>
                                      </p:to>
                                    </p:set>
                                    <p:animEffect transition="in" filter="fade">
                                      <p:cBhvr>
                                        <p:cTn id="22" dur="500"/>
                                        <p:tgtEl>
                                          <p:spTgt spid="145411">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5411">
                                            <p:txEl>
                                              <p:pRg st="6" end="6"/>
                                            </p:txEl>
                                          </p:spTgt>
                                        </p:tgtEl>
                                        <p:attrNameLst>
                                          <p:attrName>style.visibility</p:attrName>
                                        </p:attrNameLst>
                                      </p:cBhvr>
                                      <p:to>
                                        <p:strVal val="visible"/>
                                      </p:to>
                                    </p:set>
                                    <p:animEffect transition="in" filter="fade">
                                      <p:cBhvr>
                                        <p:cTn id="25" dur="500"/>
                                        <p:tgtEl>
                                          <p:spTgt spid="145411">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5411">
                                            <p:txEl>
                                              <p:pRg st="7" end="7"/>
                                            </p:txEl>
                                          </p:spTgt>
                                        </p:tgtEl>
                                        <p:attrNameLst>
                                          <p:attrName>style.visibility</p:attrName>
                                        </p:attrNameLst>
                                      </p:cBhvr>
                                      <p:to>
                                        <p:strVal val="visible"/>
                                      </p:to>
                                    </p:set>
                                    <p:animEffect transition="in" filter="fade">
                                      <p:cBhvr>
                                        <p:cTn id="28" dur="500"/>
                                        <p:tgtEl>
                                          <p:spTgt spid="145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1187765" y="0"/>
            <a:ext cx="7056490" cy="842963"/>
          </a:xfrm>
        </p:spPr>
        <p:txBody>
          <a:bodyPr/>
          <a:lstStyle/>
          <a:p>
            <a:pPr algn="ctr" fontAlgn="auto">
              <a:spcAft>
                <a:spcPts val="0"/>
              </a:spcAft>
              <a:defRPr/>
            </a:pPr>
            <a:r>
              <a:rPr lang="zh-CN" altLang="en-US" sz="3200" b="1" dirty="0" smtClean="0">
                <a:latin typeface="+mj-ea"/>
                <a:sym typeface="楷体_GB2312" pitchFamily="1" charset="-122"/>
              </a:rPr>
              <a:t>交 </a:t>
            </a:r>
            <a:r>
              <a:rPr lang="zh-CN" altLang="en-US" b="1" dirty="0" smtClean="0">
                <a:latin typeface="+mj-ea"/>
                <a:sym typeface="楷体_GB2312" pitchFamily="1" charset="-122"/>
              </a:rPr>
              <a:t>（intersect）</a:t>
            </a:r>
            <a:endParaRPr lang="zh-CN" altLang="en-US" b="1" dirty="0">
              <a:latin typeface="+mj-ea"/>
              <a:sym typeface="楷体_GB2312" pitchFamily="1" charset="-122"/>
            </a:endParaRPr>
          </a:p>
        </p:txBody>
      </p:sp>
      <p:sp>
        <p:nvSpPr>
          <p:cNvPr id="146435" name="Rectangle 3"/>
          <p:cNvSpPr>
            <a:spLocks noGrp="1" noChangeArrowheads="1"/>
          </p:cNvSpPr>
          <p:nvPr>
            <p:ph type="body" idx="4294967295"/>
          </p:nvPr>
        </p:nvSpPr>
        <p:spPr>
          <a:xfrm>
            <a:off x="1042988" y="842963"/>
            <a:ext cx="8101012" cy="4249737"/>
          </a:xfrm>
        </p:spPr>
        <p:txBody>
          <a:bodyPr>
            <a:normAutofit fontScale="92500" lnSpcReduction="20000"/>
          </a:bodyPr>
          <a:lstStyle/>
          <a:p>
            <a:pPr>
              <a:lnSpc>
                <a:spcPct val="150000"/>
              </a:lnSpc>
              <a:buFont typeface="宋体" panose="02010600030101010101" pitchFamily="2" charset="-12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查询计算机科学系的学生与年龄不大于</a:t>
            </a:r>
            <a:r>
              <a:rPr lang="en-US" altLang="zh-CN" sz="2400" dirty="0" smtClean="0">
                <a:latin typeface="幼圆" pitchFamily="49" charset="-122"/>
                <a:ea typeface="幼圆" pitchFamily="49" charset="-122"/>
              </a:rPr>
              <a:t>19</a:t>
            </a:r>
            <a:r>
              <a:rPr lang="zh-CN" altLang="en-US" sz="2400" dirty="0" smtClean="0">
                <a:latin typeface="幼圆" pitchFamily="49" charset="-122"/>
                <a:ea typeface="幼圆" pitchFamily="49" charset="-122"/>
              </a:rPr>
              <a:t>岁的学生的交集</a:t>
            </a:r>
          </a:p>
          <a:p>
            <a:pPr>
              <a:lnSpc>
                <a:spcPct val="150000"/>
              </a:lnSpc>
              <a:buFont typeface="宋体" panose="02010600030101010101" pitchFamily="2" charset="-122"/>
              <a:buNone/>
            </a:pPr>
            <a:r>
              <a:rPr lang="en-US" altLang="zh-CN" sz="2200" dirty="0" smtClean="0"/>
              <a:t>			</a:t>
            </a:r>
            <a:r>
              <a:rPr lang="en-US" altLang="zh-CN" sz="2200" dirty="0" smtClean="0">
                <a:latin typeface="+mj-ea"/>
                <a:ea typeface="+mj-ea"/>
              </a:rPr>
              <a:t>SELECT</a:t>
            </a:r>
            <a:r>
              <a:rPr lang="zh-CN" altLang="en-US" sz="2200" dirty="0" smtClean="0"/>
              <a:t> </a:t>
            </a:r>
            <a:r>
              <a:rPr lang="en-US" altLang="zh-CN" sz="2200" dirty="0" smtClean="0"/>
              <a:t> *</a:t>
            </a:r>
          </a:p>
          <a:p>
            <a:pPr>
              <a:lnSpc>
                <a:spcPct val="150000"/>
              </a:lnSpc>
              <a:buFont typeface="宋体" panose="02010600030101010101" pitchFamily="2" charset="-122"/>
              <a:buNone/>
            </a:pPr>
            <a:r>
              <a:rPr lang="en-US" altLang="zh-CN" sz="2200" dirty="0"/>
              <a:t>	</a:t>
            </a:r>
            <a:r>
              <a:rPr lang="en-US" altLang="zh-CN" sz="2200" dirty="0" smtClean="0"/>
              <a:t>		</a:t>
            </a:r>
            <a:r>
              <a:rPr lang="en-US" altLang="zh-CN" sz="2200" dirty="0" smtClean="0">
                <a:latin typeface="+mj-ea"/>
                <a:ea typeface="+mj-ea"/>
              </a:rPr>
              <a:t>FROM </a:t>
            </a:r>
            <a:r>
              <a:rPr lang="zh-CN" altLang="en-US" sz="2200" dirty="0" smtClean="0"/>
              <a:t>  </a:t>
            </a:r>
            <a:r>
              <a:rPr lang="en-US" altLang="zh-CN" sz="2200" dirty="0" smtClean="0">
                <a:latin typeface="幼圆" pitchFamily="49" charset="-122"/>
                <a:ea typeface="幼圆" pitchFamily="49" charset="-122"/>
              </a:rPr>
              <a:t>Student</a:t>
            </a:r>
          </a:p>
          <a:p>
            <a:pPr>
              <a:lnSpc>
                <a:spcPct val="150000"/>
              </a:lnSpc>
            </a:pPr>
            <a:r>
              <a:rPr lang="en-US" altLang="zh-CN" sz="2200" dirty="0">
                <a:latin typeface="Times New Roman" panose="02020603050405020304" pitchFamily="18" charset="0"/>
              </a:rPr>
              <a:t>	</a:t>
            </a:r>
            <a:r>
              <a:rPr lang="en-US" altLang="zh-CN" sz="2200" dirty="0" smtClean="0">
                <a:latin typeface="Times New Roman" panose="02020603050405020304" pitchFamily="18" charset="0"/>
              </a:rPr>
              <a:t>		</a:t>
            </a:r>
            <a:r>
              <a:rPr lang="en-US" altLang="zh-CN" sz="2200" dirty="0" smtClean="0">
                <a:latin typeface="+mj-ea"/>
                <a:ea typeface="+mj-ea"/>
              </a:rPr>
              <a:t>WHERE </a:t>
            </a:r>
            <a:r>
              <a:rPr lang="zh-CN" altLang="en-US" sz="2200" dirty="0" smtClean="0"/>
              <a:t> </a:t>
            </a:r>
            <a:r>
              <a:rPr lang="en-US" altLang="zh-CN" sz="2200" dirty="0" err="1" smtClean="0">
                <a:latin typeface="幼圆" pitchFamily="49" charset="-122"/>
                <a:ea typeface="幼圆" pitchFamily="49" charset="-122"/>
              </a:rPr>
              <a:t>Sdept</a:t>
            </a:r>
            <a:r>
              <a:rPr lang="en-US" altLang="zh-CN" sz="2200" dirty="0" smtClean="0">
                <a:latin typeface="幼圆" pitchFamily="49" charset="-122"/>
                <a:ea typeface="幼圆" pitchFamily="49" charset="-122"/>
              </a:rPr>
              <a:t>=</a:t>
            </a:r>
            <a:r>
              <a:rPr lang="zh-CN" altLang="en-US" sz="2200" dirty="0" smtClean="0">
                <a:latin typeface="+mj-ea"/>
                <a:ea typeface="+mj-ea"/>
              </a:rPr>
              <a:t>‘</a:t>
            </a:r>
            <a:r>
              <a:rPr lang="en-US" altLang="zh-CN" sz="2200" dirty="0" smtClean="0">
                <a:latin typeface="幼圆" pitchFamily="49" charset="-122"/>
                <a:ea typeface="幼圆" pitchFamily="49" charset="-122"/>
              </a:rPr>
              <a:t>CS</a:t>
            </a:r>
            <a:r>
              <a:rPr lang="zh-CN" altLang="en-US" sz="2200" dirty="0" smtClean="0">
                <a:latin typeface="+mj-ea"/>
                <a:ea typeface="+mj-ea"/>
              </a:rPr>
              <a:t>’</a:t>
            </a:r>
            <a:endParaRPr lang="en-US" altLang="zh-CN" sz="2200" dirty="0">
              <a:latin typeface="幼圆" pitchFamily="49" charset="-122"/>
              <a:ea typeface="幼圆" pitchFamily="49" charset="-122"/>
            </a:endParaRPr>
          </a:p>
          <a:p>
            <a:pPr>
              <a:lnSpc>
                <a:spcPct val="150000"/>
              </a:lnSpc>
              <a:buFont typeface="宋体" panose="02010600030101010101" pitchFamily="2" charset="-122"/>
              <a:buNone/>
            </a:pPr>
            <a:r>
              <a:rPr lang="en-US" altLang="zh-CN" sz="2200" dirty="0" smtClean="0">
                <a:latin typeface="+mj-ea"/>
                <a:ea typeface="+mj-ea"/>
              </a:rPr>
              <a:t>		INTERSECT</a:t>
            </a:r>
            <a:endParaRPr lang="en-US" altLang="zh-CN" sz="2200" dirty="0">
              <a:latin typeface="+mj-ea"/>
              <a:ea typeface="+mj-ea"/>
            </a:endParaRPr>
          </a:p>
          <a:p>
            <a:pPr>
              <a:lnSpc>
                <a:spcPct val="150000"/>
              </a:lnSpc>
              <a:buFont typeface="宋体" panose="02010600030101010101" pitchFamily="2" charset="-122"/>
              <a:buNone/>
            </a:pPr>
            <a:r>
              <a:rPr lang="en-US" altLang="zh-CN" sz="2200" dirty="0" smtClean="0"/>
              <a:t>			</a:t>
            </a:r>
            <a:r>
              <a:rPr lang="en-US" altLang="zh-CN" sz="2200" dirty="0" smtClean="0">
                <a:latin typeface="+mj-ea"/>
                <a:ea typeface="+mj-ea"/>
              </a:rPr>
              <a:t>SELECT</a:t>
            </a:r>
            <a:r>
              <a:rPr lang="zh-CN" altLang="en-US" sz="2200" dirty="0" smtClean="0">
                <a:latin typeface="+mj-ea"/>
                <a:ea typeface="+mj-ea"/>
              </a:rPr>
              <a:t> </a:t>
            </a:r>
            <a:r>
              <a:rPr lang="zh-CN" altLang="en-US" sz="2200" dirty="0" smtClean="0"/>
              <a:t> </a:t>
            </a:r>
            <a:r>
              <a:rPr lang="en-US" altLang="zh-CN" sz="2200" dirty="0" smtClean="0"/>
              <a:t> *</a:t>
            </a:r>
          </a:p>
          <a:p>
            <a:pPr>
              <a:lnSpc>
                <a:spcPct val="150000"/>
              </a:lnSpc>
            </a:pPr>
            <a:r>
              <a:rPr lang="en-US" altLang="zh-CN" sz="2200" dirty="0"/>
              <a:t>	</a:t>
            </a:r>
            <a:r>
              <a:rPr lang="en-US" altLang="zh-CN" sz="2200" dirty="0" smtClean="0"/>
              <a:t>		</a:t>
            </a:r>
            <a:r>
              <a:rPr lang="en-US" altLang="zh-CN" sz="2200" dirty="0" smtClean="0">
                <a:latin typeface="+mj-ea"/>
                <a:ea typeface="+mj-ea"/>
              </a:rPr>
              <a:t>FROM </a:t>
            </a:r>
            <a:r>
              <a:rPr lang="zh-CN" altLang="en-US" sz="2200" dirty="0" smtClean="0"/>
              <a:t>  </a:t>
            </a:r>
            <a:r>
              <a:rPr lang="en-US" altLang="zh-CN" sz="2200" dirty="0">
                <a:latin typeface="幼圆" pitchFamily="49" charset="-122"/>
                <a:ea typeface="幼圆" pitchFamily="49" charset="-122"/>
              </a:rPr>
              <a:t>Student</a:t>
            </a:r>
          </a:p>
          <a:p>
            <a:pPr>
              <a:lnSpc>
                <a:spcPct val="150000"/>
              </a:lnSpc>
            </a:pPr>
            <a:r>
              <a:rPr lang="en-US" altLang="zh-CN" sz="2200" dirty="0">
                <a:latin typeface="Times New Roman" panose="02020603050405020304" pitchFamily="18" charset="0"/>
              </a:rPr>
              <a:t>	</a:t>
            </a:r>
            <a:r>
              <a:rPr lang="zh-CN" altLang="en-US" sz="2200" dirty="0" smtClean="0"/>
              <a:t> </a:t>
            </a:r>
            <a:r>
              <a:rPr lang="en-US" altLang="zh-CN" sz="2200" dirty="0" smtClean="0"/>
              <a:t>		</a:t>
            </a:r>
            <a:r>
              <a:rPr lang="en-US" altLang="zh-CN" sz="2200" dirty="0" smtClean="0">
                <a:latin typeface="+mj-ea"/>
                <a:ea typeface="+mj-ea"/>
              </a:rPr>
              <a:t>WHERE</a:t>
            </a:r>
            <a:r>
              <a:rPr lang="zh-CN" altLang="en-US" sz="2200" dirty="0" smtClean="0">
                <a:latin typeface="+mj-ea"/>
                <a:ea typeface="+mj-ea"/>
              </a:rPr>
              <a:t> </a:t>
            </a:r>
            <a:r>
              <a:rPr lang="zh-CN" altLang="en-US" sz="2200" dirty="0" smtClean="0"/>
              <a:t> </a:t>
            </a:r>
            <a:r>
              <a:rPr lang="en-US" altLang="zh-CN" sz="2200" dirty="0" smtClean="0"/>
              <a:t> </a:t>
            </a:r>
            <a:r>
              <a:rPr lang="en-US" altLang="zh-CN" sz="2200" dirty="0">
                <a:latin typeface="幼圆" pitchFamily="49" charset="-122"/>
                <a:ea typeface="幼圆" pitchFamily="49" charset="-122"/>
              </a:rPr>
              <a:t>Sage&lt;=19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fade">
                                      <p:cBhvr>
                                        <p:cTn id="7" dur="500"/>
                                        <p:tgtEl>
                                          <p:spTgt spid="146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6435">
                                            <p:txEl>
                                              <p:pRg st="1" end="1"/>
                                            </p:txEl>
                                          </p:spTgt>
                                        </p:tgtEl>
                                        <p:attrNameLst>
                                          <p:attrName>style.visibility</p:attrName>
                                        </p:attrNameLst>
                                      </p:cBhvr>
                                      <p:to>
                                        <p:strVal val="visible"/>
                                      </p:to>
                                    </p:set>
                                    <p:animEffect transition="in" filter="fade">
                                      <p:cBhvr>
                                        <p:cTn id="10" dur="500"/>
                                        <p:tgtEl>
                                          <p:spTgt spid="146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6435">
                                            <p:txEl>
                                              <p:pRg st="2" end="2"/>
                                            </p:txEl>
                                          </p:spTgt>
                                        </p:tgtEl>
                                        <p:attrNameLst>
                                          <p:attrName>style.visibility</p:attrName>
                                        </p:attrNameLst>
                                      </p:cBhvr>
                                      <p:to>
                                        <p:strVal val="visible"/>
                                      </p:to>
                                    </p:set>
                                    <p:animEffect transition="in" filter="fade">
                                      <p:cBhvr>
                                        <p:cTn id="13" dur="500"/>
                                        <p:tgtEl>
                                          <p:spTgt spid="14643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6435">
                                            <p:txEl>
                                              <p:pRg st="3" end="3"/>
                                            </p:txEl>
                                          </p:spTgt>
                                        </p:tgtEl>
                                        <p:attrNameLst>
                                          <p:attrName>style.visibility</p:attrName>
                                        </p:attrNameLst>
                                      </p:cBhvr>
                                      <p:to>
                                        <p:strVal val="visible"/>
                                      </p:to>
                                    </p:set>
                                    <p:animEffect transition="in" filter="fade">
                                      <p:cBhvr>
                                        <p:cTn id="16" dur="500"/>
                                        <p:tgtEl>
                                          <p:spTgt spid="14643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6435">
                                            <p:txEl>
                                              <p:pRg st="4" end="4"/>
                                            </p:txEl>
                                          </p:spTgt>
                                        </p:tgtEl>
                                        <p:attrNameLst>
                                          <p:attrName>style.visibility</p:attrName>
                                        </p:attrNameLst>
                                      </p:cBhvr>
                                      <p:to>
                                        <p:strVal val="visible"/>
                                      </p:to>
                                    </p:set>
                                    <p:animEffect transition="in" filter="fade">
                                      <p:cBhvr>
                                        <p:cTn id="19" dur="500"/>
                                        <p:tgtEl>
                                          <p:spTgt spid="14643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6435">
                                            <p:txEl>
                                              <p:pRg st="5" end="5"/>
                                            </p:txEl>
                                          </p:spTgt>
                                        </p:tgtEl>
                                        <p:attrNameLst>
                                          <p:attrName>style.visibility</p:attrName>
                                        </p:attrNameLst>
                                      </p:cBhvr>
                                      <p:to>
                                        <p:strVal val="visible"/>
                                      </p:to>
                                    </p:set>
                                    <p:animEffect transition="in" filter="fade">
                                      <p:cBhvr>
                                        <p:cTn id="22" dur="500"/>
                                        <p:tgtEl>
                                          <p:spTgt spid="14643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6435">
                                            <p:txEl>
                                              <p:pRg st="6" end="6"/>
                                            </p:txEl>
                                          </p:spTgt>
                                        </p:tgtEl>
                                        <p:attrNameLst>
                                          <p:attrName>style.visibility</p:attrName>
                                        </p:attrNameLst>
                                      </p:cBhvr>
                                      <p:to>
                                        <p:strVal val="visible"/>
                                      </p:to>
                                    </p:set>
                                    <p:animEffect transition="in" filter="fade">
                                      <p:cBhvr>
                                        <p:cTn id="25" dur="500"/>
                                        <p:tgtEl>
                                          <p:spTgt spid="14643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6435">
                                            <p:txEl>
                                              <p:pRg st="7" end="7"/>
                                            </p:txEl>
                                          </p:spTgt>
                                        </p:tgtEl>
                                        <p:attrNameLst>
                                          <p:attrName>style.visibility</p:attrName>
                                        </p:attrNameLst>
                                      </p:cBhvr>
                                      <p:to>
                                        <p:strVal val="visible"/>
                                      </p:to>
                                    </p:set>
                                    <p:animEffect transition="in" filter="fade">
                                      <p:cBhvr>
                                        <p:cTn id="28" dur="500"/>
                                        <p:tgtEl>
                                          <p:spTgt spid="146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3"/>
          <p:cNvSpPr>
            <a:spLocks noGrp="1" noChangeArrowheads="1"/>
          </p:cNvSpPr>
          <p:nvPr>
            <p:ph type="body" idx="4294967295"/>
          </p:nvPr>
        </p:nvSpPr>
        <p:spPr>
          <a:xfrm>
            <a:off x="1056581" y="915634"/>
            <a:ext cx="8087419" cy="1440101"/>
          </a:xfrm>
        </p:spPr>
        <p:txBody>
          <a:bodyPr>
            <a:normAutofit/>
          </a:bodyPr>
          <a:lstStyle/>
          <a:p>
            <a:pPr>
              <a:lnSpc>
                <a:spcPct val="150000"/>
              </a:lnSpc>
              <a:buFont typeface="Wingdings" panose="05000000000000000000" pitchFamily="2" charset="2"/>
              <a:buChar char="l"/>
            </a:pPr>
            <a:r>
              <a:rPr lang="zh-CN" altLang="en-US" sz="2800" dirty="0" smtClean="0">
                <a:latin typeface="幼圆" pitchFamily="49" charset="-122"/>
                <a:ea typeface="幼圆" pitchFamily="49" charset="-122"/>
              </a:rPr>
              <a:t>该例实际上就是查询计算机科学系中年龄不大于</a:t>
            </a:r>
            <a:r>
              <a:rPr lang="en-US" altLang="zh-CN" sz="2800" dirty="0" smtClean="0">
                <a:latin typeface="幼圆" pitchFamily="49" charset="-122"/>
                <a:ea typeface="幼圆" pitchFamily="49" charset="-122"/>
              </a:rPr>
              <a:t>19</a:t>
            </a:r>
            <a:r>
              <a:rPr lang="zh-CN" altLang="en-US" sz="2800" dirty="0" smtClean="0">
                <a:latin typeface="幼圆" pitchFamily="49" charset="-122"/>
                <a:ea typeface="幼圆" pitchFamily="49" charset="-122"/>
              </a:rPr>
              <a:t>岁的学生</a:t>
            </a: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smtClean="0">
                <a:latin typeface="+mj-ea"/>
                <a:sym typeface="楷体_GB2312" pitchFamily="1" charset="-122"/>
              </a:rPr>
              <a:t>交 </a:t>
            </a:r>
            <a:r>
              <a:rPr lang="zh-CN" altLang="en-US" b="1" smtClean="0">
                <a:latin typeface="+mj-ea"/>
                <a:sym typeface="楷体_GB2312" pitchFamily="1" charset="-122"/>
              </a:rPr>
              <a:t>（intersect）</a:t>
            </a:r>
            <a:endParaRPr lang="zh-CN" altLang="en-US" b="1" dirty="0">
              <a:latin typeface="+mj-ea"/>
              <a:sym typeface="楷体_GB2312" pitchFamily="1" charset="-122"/>
            </a:endParaRPr>
          </a:p>
        </p:txBody>
      </p:sp>
      <p:sp>
        <p:nvSpPr>
          <p:cNvPr id="2" name="矩形 1"/>
          <p:cNvSpPr/>
          <p:nvPr/>
        </p:nvSpPr>
        <p:spPr>
          <a:xfrm>
            <a:off x="1331775" y="2427740"/>
            <a:ext cx="7632531" cy="1950534"/>
          </a:xfrm>
          <a:prstGeom prst="rect">
            <a:avLst/>
          </a:prstGeom>
        </p:spPr>
        <p:txBody>
          <a:bodyPr wrap="square">
            <a:spAutoFit/>
          </a:bodyPr>
          <a:lstStyle/>
          <a:p>
            <a:pPr>
              <a:lnSpc>
                <a:spcPct val="150000"/>
              </a:lnSpc>
              <a:buFont typeface="Wingdings" panose="05000000000000000000" pitchFamily="2" charset="2"/>
              <a:buNone/>
            </a:pPr>
            <a:r>
              <a:rPr lang="en-US" altLang="zh-CN" sz="2800" dirty="0" smtClean="0">
                <a:latin typeface="+mj-ea"/>
              </a:rPr>
              <a:t>SELECT</a:t>
            </a:r>
            <a:r>
              <a:rPr lang="en-US" altLang="zh-CN" sz="2800" dirty="0" smtClean="0"/>
              <a:t> </a:t>
            </a:r>
            <a:r>
              <a:rPr lang="zh-CN" altLang="en-US" sz="2800" dirty="0" smtClean="0"/>
              <a:t>  </a:t>
            </a:r>
            <a:r>
              <a:rPr lang="en-US" altLang="zh-CN" sz="2800" dirty="0"/>
              <a:t>*</a:t>
            </a:r>
          </a:p>
          <a:p>
            <a:pPr>
              <a:lnSpc>
                <a:spcPct val="150000"/>
              </a:lnSpc>
              <a:buFont typeface="Wingdings" panose="05000000000000000000" pitchFamily="2" charset="2"/>
              <a:buNone/>
            </a:pPr>
            <a:r>
              <a:rPr lang="en-US" altLang="zh-CN" sz="2800" dirty="0" smtClean="0">
                <a:latin typeface="+mj-ea"/>
              </a:rPr>
              <a:t>FROM </a:t>
            </a:r>
            <a:r>
              <a:rPr lang="zh-CN" altLang="en-US" sz="2800" dirty="0" smtClean="0"/>
              <a:t> </a:t>
            </a:r>
            <a:r>
              <a:rPr lang="en-US" altLang="zh-CN" sz="2800" dirty="0">
                <a:latin typeface="幼圆" pitchFamily="49" charset="-122"/>
                <a:ea typeface="幼圆" pitchFamily="49" charset="-122"/>
              </a:rPr>
              <a:t>Student</a:t>
            </a:r>
          </a:p>
          <a:p>
            <a:pPr>
              <a:lnSpc>
                <a:spcPct val="150000"/>
              </a:lnSpc>
              <a:buFont typeface="Wingdings" panose="05000000000000000000" pitchFamily="2" charset="2"/>
              <a:buNone/>
            </a:pPr>
            <a:r>
              <a:rPr lang="en-US" altLang="zh-CN" sz="2800" dirty="0" smtClean="0">
                <a:latin typeface="+mj-ea"/>
              </a:rPr>
              <a:t>WHERE </a:t>
            </a:r>
            <a:r>
              <a:rPr lang="zh-CN" altLang="en-US" sz="2800" dirty="0" smtClean="0"/>
              <a:t>  </a:t>
            </a:r>
            <a:r>
              <a:rPr lang="en-US" altLang="zh-CN" sz="2800" dirty="0" err="1">
                <a:latin typeface="幼圆" pitchFamily="49" charset="-122"/>
                <a:ea typeface="幼圆" pitchFamily="49" charset="-122"/>
              </a:rPr>
              <a:t>Sdept</a:t>
            </a:r>
            <a:r>
              <a:rPr lang="en-US" altLang="zh-CN" sz="2800" dirty="0">
                <a:latin typeface="幼圆" pitchFamily="49" charset="-122"/>
                <a:ea typeface="幼圆" pitchFamily="49" charset="-122"/>
              </a:rPr>
              <a:t>=</a:t>
            </a:r>
            <a:r>
              <a:rPr lang="en-US" altLang="zh-CN" sz="2800" dirty="0">
                <a:latin typeface="Times New Roman" panose="02020603050405020304" pitchFamily="18" charset="0"/>
              </a:rPr>
              <a:t> '</a:t>
            </a:r>
            <a:r>
              <a:rPr lang="en-US" altLang="zh-CN" sz="2800" dirty="0">
                <a:latin typeface="幼圆" pitchFamily="49" charset="-122"/>
                <a:ea typeface="幼圆" pitchFamily="49" charset="-122"/>
              </a:rPr>
              <a:t>CS</a:t>
            </a:r>
            <a:r>
              <a:rPr lang="en-US" altLang="zh-CN" sz="2800" dirty="0">
                <a:latin typeface="Times New Roman" panose="02020603050405020304" pitchFamily="18" charset="0"/>
              </a:rPr>
              <a:t>'</a:t>
            </a:r>
            <a:r>
              <a:rPr lang="zh-CN" altLang="en-US" sz="2800" dirty="0">
                <a:latin typeface="Times New Roman" panose="02020603050405020304" pitchFamily="18" charset="0"/>
              </a:rPr>
              <a:t>  </a:t>
            </a:r>
            <a:r>
              <a:rPr lang="en-US" altLang="zh-CN" sz="2800" dirty="0"/>
              <a:t> </a:t>
            </a:r>
            <a:r>
              <a:rPr lang="en-US" altLang="zh-CN" sz="2800" dirty="0">
                <a:latin typeface="+mj-ea"/>
              </a:rPr>
              <a:t>AND</a:t>
            </a:r>
            <a:r>
              <a:rPr lang="zh-CN" altLang="en-US" sz="2800" dirty="0">
                <a:latin typeface="+mj-ea"/>
              </a:rPr>
              <a:t> </a:t>
            </a:r>
            <a:r>
              <a:rPr lang="en-US" altLang="zh-CN" sz="2800" dirty="0">
                <a:latin typeface="+mj-ea"/>
              </a:rPr>
              <a:t> </a:t>
            </a:r>
            <a:r>
              <a:rPr lang="en-US" altLang="zh-CN" sz="2800" dirty="0">
                <a:latin typeface="Times New Roman" panose="02020603050405020304" pitchFamily="18" charset="0"/>
                <a:cs typeface="Times New Roman" panose="02020603050405020304" pitchFamily="18" charset="0"/>
              </a:rPr>
              <a:t> </a:t>
            </a:r>
            <a:r>
              <a:rPr lang="en-US" altLang="zh-CN" sz="2800" dirty="0">
                <a:latin typeface="幼圆" pitchFamily="49" charset="-122"/>
                <a:ea typeface="幼圆" pitchFamily="49" charset="-122"/>
              </a:rPr>
              <a:t>Sage&lt;=19</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ea typeface="隶书"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10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P spid="2" grpId="0"/>
    </p:bld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3" name="Rectangle 3"/>
          <p:cNvSpPr>
            <a:spLocks noGrp="1" noChangeArrowheads="1"/>
          </p:cNvSpPr>
          <p:nvPr>
            <p:ph type="body" idx="4294967295"/>
          </p:nvPr>
        </p:nvSpPr>
        <p:spPr>
          <a:xfrm>
            <a:off x="899746" y="842962"/>
            <a:ext cx="8244254" cy="4300537"/>
          </a:xfrm>
        </p:spPr>
        <p:txBody>
          <a:bodyPr>
            <a:normAutofit fontScale="92500" lnSpcReduction="10000"/>
          </a:bodyPr>
          <a:lstStyle/>
          <a:p>
            <a:pPr>
              <a:lnSpc>
                <a:spcPct val="110000"/>
              </a:lnSpc>
              <a:buFont typeface="Wingdings" panose="05000000000000000000" pitchFamily="2" charset="2"/>
              <a:buNone/>
            </a:pPr>
            <a:r>
              <a:rPr lang="en-US" altLang="zh-CN" sz="2800" dirty="0" smtClean="0">
                <a:latin typeface="幼圆" pitchFamily="49" charset="-122"/>
                <a:ea typeface="幼圆" pitchFamily="49" charset="-122"/>
              </a:rPr>
              <a:t>【</a:t>
            </a:r>
            <a:r>
              <a:rPr lang="zh-CN" altLang="en-US" sz="2800" dirty="0" smtClean="0">
                <a:latin typeface="+mj-ea"/>
                <a:ea typeface="+mj-ea"/>
              </a:rPr>
              <a:t>例</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查询选修课程</a:t>
            </a:r>
            <a:r>
              <a:rPr lang="en-US" altLang="zh-CN" sz="2800" dirty="0" smtClean="0">
                <a:latin typeface="幼圆" pitchFamily="49" charset="-122"/>
                <a:ea typeface="幼圆" pitchFamily="49" charset="-122"/>
              </a:rPr>
              <a:t>1</a:t>
            </a:r>
            <a:r>
              <a:rPr lang="zh-CN" altLang="en-US" sz="2800" dirty="0" smtClean="0">
                <a:latin typeface="幼圆" pitchFamily="49" charset="-122"/>
                <a:ea typeface="幼圆" pitchFamily="49" charset="-122"/>
              </a:rPr>
              <a:t>的学生集合与选修课程</a:t>
            </a:r>
            <a:r>
              <a:rPr lang="en-US" altLang="zh-CN" sz="2800" dirty="0" smtClean="0">
                <a:latin typeface="幼圆" pitchFamily="49" charset="-122"/>
                <a:ea typeface="幼圆" pitchFamily="49" charset="-122"/>
              </a:rPr>
              <a:t>2</a:t>
            </a:r>
            <a:r>
              <a:rPr lang="zh-CN" altLang="en-US" sz="2800" dirty="0" smtClean="0">
                <a:latin typeface="幼圆" pitchFamily="49" charset="-122"/>
                <a:ea typeface="幼圆" pitchFamily="49" charset="-122"/>
              </a:rPr>
              <a:t>的学生集</a:t>
            </a:r>
            <a:endParaRPr lang="en-US" altLang="zh-CN" sz="2800" dirty="0" smtClean="0">
              <a:latin typeface="幼圆" pitchFamily="49" charset="-122"/>
              <a:ea typeface="幼圆" pitchFamily="49" charset="-122"/>
            </a:endParaRPr>
          </a:p>
          <a:p>
            <a:pPr>
              <a:lnSpc>
                <a:spcPct val="110000"/>
              </a:lnSpc>
              <a:buFont typeface="Wingdings" panose="05000000000000000000" pitchFamily="2" charset="2"/>
              <a:buNone/>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     </a:t>
            </a:r>
            <a:r>
              <a:rPr lang="zh-CN" altLang="en-US" sz="2800" dirty="0" smtClean="0">
                <a:latin typeface="幼圆" pitchFamily="49" charset="-122"/>
                <a:ea typeface="幼圆" pitchFamily="49" charset="-122"/>
              </a:rPr>
              <a:t>合的交集</a:t>
            </a:r>
          </a:p>
          <a:p>
            <a:pPr lvl="1">
              <a:lnSpc>
                <a:spcPct val="150000"/>
              </a:lnSpc>
              <a:buFont typeface="Wingdings" panose="05000000000000000000" pitchFamily="2" charset="2"/>
              <a:buNone/>
            </a:pPr>
            <a:r>
              <a:rPr lang="zh-CN" altLang="en-US" sz="2200" dirty="0" smtClean="0">
                <a:cs typeface="Arial" panose="020B0604020202020204" pitchFamily="34" charset="0"/>
              </a:rPr>
              <a:t>      </a:t>
            </a:r>
            <a:r>
              <a:rPr lang="en-US" altLang="zh-CN" sz="2200" dirty="0" smtClean="0">
                <a:cs typeface="Arial" panose="020B0604020202020204" pitchFamily="34" charset="0"/>
              </a:rPr>
              <a:t>		</a:t>
            </a:r>
            <a:r>
              <a:rPr lang="en-US" altLang="zh-CN" sz="2200" b="1" dirty="0" smtClean="0">
                <a:latin typeface="+mj-ea"/>
                <a:ea typeface="+mj-ea"/>
                <a:cs typeface="Arial" panose="020B0604020202020204" pitchFamily="34" charset="0"/>
              </a:rPr>
              <a:t>SELECT</a:t>
            </a:r>
            <a:r>
              <a:rPr lang="zh-CN" altLang="en-US" sz="2200" dirty="0" smtClean="0">
                <a:cs typeface="Arial" panose="020B0604020202020204" pitchFamily="34" charset="0"/>
              </a:rPr>
              <a:t>  </a:t>
            </a:r>
            <a:r>
              <a:rPr lang="en-US" altLang="zh-CN" sz="2200" dirty="0" err="1" smtClean="0">
                <a:latin typeface="Times New Roman" panose="02020603050405020304" pitchFamily="18" charset="0"/>
                <a:cs typeface="Arial" panose="020B0604020202020204" pitchFamily="34" charset="0"/>
              </a:rPr>
              <a:t>Sno</a:t>
            </a:r>
            <a:endParaRPr lang="en-US" altLang="zh-CN" sz="2200" dirty="0" smtClean="0">
              <a:latin typeface="Times New Roman" panose="02020603050405020304" pitchFamily="18" charset="0"/>
              <a:cs typeface="Arial" panose="020B0604020202020204" pitchFamily="34" charset="0"/>
            </a:endParaRPr>
          </a:p>
          <a:p>
            <a:pPr lvl="1">
              <a:lnSpc>
                <a:spcPct val="150000"/>
              </a:lnSpc>
              <a:buFont typeface="Wingdings" panose="05000000000000000000" pitchFamily="2" charset="2"/>
              <a:buNone/>
            </a:pPr>
            <a:r>
              <a:rPr lang="en-US" altLang="zh-CN" sz="2200" dirty="0" smtClean="0">
                <a:cs typeface="Arial" panose="020B0604020202020204" pitchFamily="34" charset="0"/>
              </a:rPr>
              <a:t>    </a:t>
            </a:r>
            <a:r>
              <a:rPr lang="zh-CN" altLang="en-US" sz="2200" dirty="0" smtClean="0">
                <a:cs typeface="Arial" panose="020B0604020202020204" pitchFamily="34" charset="0"/>
              </a:rPr>
              <a:t>     </a:t>
            </a:r>
            <a:r>
              <a:rPr lang="en-US" altLang="zh-CN" sz="2200" dirty="0" smtClean="0">
                <a:cs typeface="Arial" panose="020B0604020202020204" pitchFamily="34" charset="0"/>
              </a:rPr>
              <a:t>		</a:t>
            </a:r>
            <a:r>
              <a:rPr lang="en-US" altLang="zh-CN" sz="2200" b="1" dirty="0">
                <a:latin typeface="+mj-ea"/>
                <a:ea typeface="+mj-ea"/>
                <a:cs typeface="Arial" panose="020B0604020202020204" pitchFamily="34" charset="0"/>
              </a:rPr>
              <a:t>FROM</a:t>
            </a:r>
            <a:r>
              <a:rPr lang="en-US" altLang="zh-CN" sz="2200" dirty="0" smtClean="0">
                <a:cs typeface="Arial" panose="020B0604020202020204" pitchFamily="34" charset="0"/>
              </a:rPr>
              <a:t> </a:t>
            </a:r>
            <a:r>
              <a:rPr lang="zh-CN" altLang="en-US" sz="2200" dirty="0" smtClean="0">
                <a:cs typeface="Arial" panose="020B0604020202020204" pitchFamily="34" charset="0"/>
              </a:rPr>
              <a:t> </a:t>
            </a:r>
            <a:r>
              <a:rPr lang="en-US" altLang="zh-CN" sz="2200" dirty="0" smtClean="0">
                <a:latin typeface="Times New Roman" panose="02020603050405020304" pitchFamily="18" charset="0"/>
                <a:cs typeface="Arial" panose="020B0604020202020204" pitchFamily="34" charset="0"/>
              </a:rPr>
              <a:t>SC</a:t>
            </a:r>
          </a:p>
          <a:p>
            <a:pPr lvl="1">
              <a:lnSpc>
                <a:spcPct val="150000"/>
              </a:lnSpc>
              <a:buFont typeface="Wingdings" panose="05000000000000000000" pitchFamily="2" charset="2"/>
              <a:buNone/>
            </a:pPr>
            <a:r>
              <a:rPr lang="en-US" altLang="zh-CN" sz="2200" dirty="0" smtClean="0">
                <a:cs typeface="Arial" panose="020B0604020202020204" pitchFamily="34" charset="0"/>
              </a:rPr>
              <a:t>   </a:t>
            </a:r>
            <a:r>
              <a:rPr lang="zh-CN" altLang="en-US" sz="2200" dirty="0" smtClean="0">
                <a:cs typeface="Arial" panose="020B0604020202020204" pitchFamily="34" charset="0"/>
              </a:rPr>
              <a:t>   </a:t>
            </a:r>
            <a:r>
              <a:rPr lang="en-US" altLang="zh-CN" sz="2200" dirty="0" smtClean="0">
                <a:cs typeface="Arial" panose="020B0604020202020204" pitchFamily="34" charset="0"/>
              </a:rPr>
              <a:t> 		</a:t>
            </a:r>
            <a:r>
              <a:rPr lang="en-US" altLang="zh-CN" sz="2200" b="1" dirty="0">
                <a:latin typeface="+mj-ea"/>
                <a:ea typeface="+mj-ea"/>
                <a:cs typeface="Arial" panose="020B0604020202020204" pitchFamily="34" charset="0"/>
              </a:rPr>
              <a:t>WHERE</a:t>
            </a:r>
            <a:r>
              <a:rPr lang="en-US" altLang="zh-CN" sz="2200" dirty="0" smtClean="0">
                <a:cs typeface="Arial" panose="020B0604020202020204" pitchFamily="34" charset="0"/>
              </a:rPr>
              <a:t> </a:t>
            </a:r>
            <a:r>
              <a:rPr lang="zh-CN" altLang="en-US" sz="2200" dirty="0" smtClean="0">
                <a:cs typeface="Arial" panose="020B0604020202020204" pitchFamily="34" charset="0"/>
              </a:rPr>
              <a:t>  </a:t>
            </a:r>
            <a:r>
              <a:rPr lang="en-US" altLang="zh-CN" sz="2200" dirty="0" err="1" smtClean="0">
                <a:latin typeface="Times New Roman" panose="02020603050405020304" pitchFamily="18" charset="0"/>
                <a:cs typeface="Arial" panose="020B0604020202020204" pitchFamily="34" charset="0"/>
              </a:rPr>
              <a:t>Cno</a:t>
            </a:r>
            <a:r>
              <a:rPr lang="en-US" altLang="zh-CN" sz="2200" dirty="0" smtClean="0">
                <a:latin typeface="Times New Roman" panose="02020603050405020304" pitchFamily="18" charset="0"/>
                <a:cs typeface="Arial" panose="020B0604020202020204" pitchFamily="34" charset="0"/>
              </a:rPr>
              <a:t>=' 1 ' </a:t>
            </a:r>
          </a:p>
          <a:p>
            <a:pPr lvl="1">
              <a:lnSpc>
                <a:spcPct val="150000"/>
              </a:lnSpc>
              <a:buFont typeface="Wingdings" panose="05000000000000000000" pitchFamily="2" charset="2"/>
              <a:buNone/>
            </a:pPr>
            <a:r>
              <a:rPr lang="en-US" altLang="zh-CN" sz="2200" dirty="0" smtClean="0">
                <a:cs typeface="Arial" panose="020B0604020202020204" pitchFamily="34" charset="0"/>
              </a:rPr>
              <a:t>	</a:t>
            </a:r>
            <a:r>
              <a:rPr lang="en-US" altLang="zh-CN" sz="2200" dirty="0">
                <a:cs typeface="Arial" panose="020B0604020202020204" pitchFamily="34" charset="0"/>
              </a:rPr>
              <a:t> </a:t>
            </a:r>
            <a:r>
              <a:rPr lang="en-US" altLang="zh-CN" sz="2200" dirty="0" smtClean="0">
                <a:cs typeface="Arial" panose="020B0604020202020204" pitchFamily="34" charset="0"/>
              </a:rPr>
              <a:t>                 </a:t>
            </a:r>
            <a:r>
              <a:rPr lang="en-US" altLang="zh-CN" sz="2200" b="1" dirty="0" smtClean="0">
                <a:latin typeface="+mj-ea"/>
                <a:ea typeface="+mj-ea"/>
                <a:cs typeface="Arial" panose="020B0604020202020204" pitchFamily="34" charset="0"/>
              </a:rPr>
              <a:t>INTERSECT</a:t>
            </a:r>
            <a:endParaRPr lang="en-US" altLang="zh-CN" sz="2200" b="1" dirty="0">
              <a:latin typeface="+mj-ea"/>
              <a:ea typeface="+mj-ea"/>
              <a:cs typeface="Arial" panose="020B0604020202020204" pitchFamily="34" charset="0"/>
            </a:endParaRPr>
          </a:p>
          <a:p>
            <a:pPr lvl="1">
              <a:lnSpc>
                <a:spcPct val="150000"/>
              </a:lnSpc>
              <a:buFont typeface="Wingdings" panose="05000000000000000000" pitchFamily="2" charset="2"/>
              <a:buNone/>
            </a:pPr>
            <a:r>
              <a:rPr lang="en-US" altLang="zh-CN" sz="2200" dirty="0" smtClean="0">
                <a:cs typeface="Arial" panose="020B0604020202020204" pitchFamily="34" charset="0"/>
              </a:rPr>
              <a:t>    </a:t>
            </a:r>
            <a:r>
              <a:rPr lang="zh-CN" altLang="en-US" sz="2200" dirty="0" smtClean="0">
                <a:cs typeface="Arial" panose="020B0604020202020204" pitchFamily="34" charset="0"/>
              </a:rPr>
              <a:t>   </a:t>
            </a:r>
            <a:r>
              <a:rPr lang="en-US" altLang="zh-CN" sz="2200" dirty="0" smtClean="0">
                <a:cs typeface="Arial" panose="020B0604020202020204" pitchFamily="34" charset="0"/>
              </a:rPr>
              <a:t>		</a:t>
            </a:r>
            <a:r>
              <a:rPr lang="en-US" altLang="zh-CN" sz="2200" b="1" dirty="0">
                <a:latin typeface="+mj-ea"/>
                <a:ea typeface="+mj-ea"/>
                <a:cs typeface="Arial" panose="020B0604020202020204" pitchFamily="34" charset="0"/>
              </a:rPr>
              <a:t>SELECT </a:t>
            </a:r>
            <a:r>
              <a:rPr lang="zh-CN" altLang="en-US" sz="2200" dirty="0" smtClean="0">
                <a:cs typeface="Arial" panose="020B0604020202020204" pitchFamily="34" charset="0"/>
              </a:rPr>
              <a:t> </a:t>
            </a:r>
            <a:r>
              <a:rPr lang="en-US" altLang="zh-CN" sz="2200" dirty="0" err="1" smtClean="0">
                <a:latin typeface="Times New Roman" panose="02020603050405020304" pitchFamily="18" charset="0"/>
                <a:cs typeface="Arial" panose="020B0604020202020204" pitchFamily="34" charset="0"/>
              </a:rPr>
              <a:t>Sno</a:t>
            </a:r>
            <a:endParaRPr lang="en-US" altLang="zh-CN" sz="2200" dirty="0" smtClean="0">
              <a:latin typeface="Times New Roman" panose="02020603050405020304" pitchFamily="18" charset="0"/>
              <a:cs typeface="Arial" panose="020B0604020202020204" pitchFamily="34" charset="0"/>
            </a:endParaRPr>
          </a:p>
          <a:p>
            <a:pPr lvl="1">
              <a:lnSpc>
                <a:spcPct val="150000"/>
              </a:lnSpc>
              <a:buFont typeface="Wingdings" panose="05000000000000000000" pitchFamily="2" charset="2"/>
              <a:buNone/>
            </a:pPr>
            <a:r>
              <a:rPr lang="en-US" altLang="zh-CN" sz="2200" dirty="0" smtClean="0">
                <a:cs typeface="Arial" panose="020B0604020202020204" pitchFamily="34" charset="0"/>
              </a:rPr>
              <a:t>    </a:t>
            </a:r>
            <a:r>
              <a:rPr lang="zh-CN" altLang="en-US" sz="2200" dirty="0" smtClean="0">
                <a:cs typeface="Arial" panose="020B0604020202020204" pitchFamily="34" charset="0"/>
              </a:rPr>
              <a:t>      </a:t>
            </a:r>
            <a:r>
              <a:rPr lang="en-US" altLang="zh-CN" sz="2200" dirty="0" smtClean="0">
                <a:cs typeface="Arial" panose="020B0604020202020204" pitchFamily="34" charset="0"/>
              </a:rPr>
              <a:t>		</a:t>
            </a:r>
            <a:r>
              <a:rPr lang="en-US" altLang="zh-CN" sz="2200" b="1" dirty="0">
                <a:latin typeface="+mj-ea"/>
                <a:ea typeface="+mj-ea"/>
                <a:cs typeface="Arial" panose="020B0604020202020204" pitchFamily="34" charset="0"/>
              </a:rPr>
              <a:t>FROM </a:t>
            </a:r>
            <a:r>
              <a:rPr lang="zh-CN" altLang="en-US" sz="2200" dirty="0" smtClean="0">
                <a:cs typeface="Arial" panose="020B0604020202020204" pitchFamily="34" charset="0"/>
              </a:rPr>
              <a:t> </a:t>
            </a:r>
            <a:r>
              <a:rPr lang="en-US" altLang="zh-CN" sz="2200" dirty="0" smtClean="0">
                <a:latin typeface="Times New Roman" panose="02020603050405020304" pitchFamily="18" charset="0"/>
                <a:cs typeface="Arial" panose="020B0604020202020204" pitchFamily="34" charset="0"/>
              </a:rPr>
              <a:t>SC</a:t>
            </a:r>
          </a:p>
          <a:p>
            <a:pPr lvl="1">
              <a:lnSpc>
                <a:spcPct val="150000"/>
              </a:lnSpc>
              <a:buFont typeface="Wingdings" panose="05000000000000000000" pitchFamily="2" charset="2"/>
              <a:buNone/>
            </a:pPr>
            <a:r>
              <a:rPr lang="en-US" altLang="zh-CN" sz="2200" dirty="0" smtClean="0">
                <a:cs typeface="Arial" panose="020B0604020202020204" pitchFamily="34" charset="0"/>
              </a:rPr>
              <a:t>    </a:t>
            </a:r>
            <a:r>
              <a:rPr lang="zh-CN" altLang="en-US" sz="2200" dirty="0" smtClean="0">
                <a:cs typeface="Arial" panose="020B0604020202020204" pitchFamily="34" charset="0"/>
              </a:rPr>
              <a:t>   </a:t>
            </a:r>
            <a:r>
              <a:rPr lang="en-US" altLang="zh-CN" sz="2200" dirty="0" smtClean="0">
                <a:cs typeface="Arial" panose="020B0604020202020204" pitchFamily="34" charset="0"/>
              </a:rPr>
              <a:t>		</a:t>
            </a:r>
            <a:r>
              <a:rPr lang="en-US" altLang="zh-CN" sz="2200" b="1" dirty="0">
                <a:latin typeface="+mj-ea"/>
                <a:ea typeface="+mj-ea"/>
                <a:cs typeface="Arial" panose="020B0604020202020204" pitchFamily="34" charset="0"/>
              </a:rPr>
              <a:t>WHERE </a:t>
            </a:r>
            <a:r>
              <a:rPr lang="zh-CN" altLang="en-US" sz="2200" dirty="0" smtClean="0">
                <a:cs typeface="Arial" panose="020B0604020202020204" pitchFamily="34" charset="0"/>
              </a:rPr>
              <a:t> </a:t>
            </a:r>
            <a:r>
              <a:rPr lang="en-US" altLang="zh-CN" sz="2200" dirty="0" err="1" smtClean="0">
                <a:latin typeface="Times New Roman" panose="02020603050405020304" pitchFamily="18" charset="0"/>
                <a:cs typeface="Arial" panose="020B0604020202020204" pitchFamily="34" charset="0"/>
              </a:rPr>
              <a:t>Cno</a:t>
            </a:r>
            <a:r>
              <a:rPr lang="en-US" altLang="zh-CN" sz="2200" dirty="0" smtClean="0">
                <a:latin typeface="Times New Roman" panose="02020603050405020304" pitchFamily="18" charset="0"/>
                <a:cs typeface="Arial" panose="020B0604020202020204" pitchFamily="34" charset="0"/>
              </a:rPr>
              <a:t>='2 '</a:t>
            </a:r>
            <a:r>
              <a:rPr lang="zh-CN" altLang="en-US" sz="2200" dirty="0" smtClean="0">
                <a:latin typeface="Times New Roman" panose="02020603050405020304" pitchFamily="18" charset="0"/>
                <a:cs typeface="Arial" panose="020B0604020202020204" pitchFamily="34" charset="0"/>
              </a:rPr>
              <a:t>；</a:t>
            </a: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smtClean="0">
                <a:latin typeface="+mj-ea"/>
                <a:sym typeface="楷体_GB2312" pitchFamily="1" charset="-122"/>
              </a:rPr>
              <a:t>交 </a:t>
            </a:r>
            <a:r>
              <a:rPr lang="zh-CN" altLang="en-US" b="1" smtClean="0">
                <a:latin typeface="+mj-ea"/>
                <a:sym typeface="楷体_GB2312" pitchFamily="1" charset="-122"/>
              </a:rPr>
              <a:t>（intersect）</a:t>
            </a:r>
            <a:endParaRPr lang="zh-CN" altLang="en-US" b="1" dirty="0">
              <a:latin typeface="+mj-ea"/>
              <a:sym typeface="楷体_GB2312" pitchFamily="1"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7" name="Rectangle 3"/>
          <p:cNvSpPr>
            <a:spLocks noGrp="1" noChangeArrowheads="1"/>
          </p:cNvSpPr>
          <p:nvPr>
            <p:ph type="body" idx="4294967295"/>
          </p:nvPr>
        </p:nvSpPr>
        <p:spPr>
          <a:xfrm>
            <a:off x="827740" y="1131228"/>
            <a:ext cx="8424585" cy="720472"/>
          </a:xfrm>
        </p:spPr>
        <p:txBody>
          <a:bodyPr>
            <a:normAutofit fontScale="92500" lnSpcReduction="10000"/>
          </a:bodyPr>
          <a:lstStyle/>
          <a:p>
            <a:pPr>
              <a:lnSpc>
                <a:spcPct val="150000"/>
              </a:lnSpc>
              <a:buFont typeface="Wingdings" panose="05000000000000000000" pitchFamily="2" charset="2"/>
              <a:buChar char="n"/>
            </a:pPr>
            <a:r>
              <a:rPr lang="zh-CN" altLang="en-US" sz="3000" dirty="0" smtClean="0">
                <a:latin typeface="幼圆" pitchFamily="49" charset="-122"/>
                <a:ea typeface="幼圆" pitchFamily="49" charset="-122"/>
              </a:rPr>
              <a:t>实际上是查询既选修了课程</a:t>
            </a:r>
            <a:r>
              <a:rPr lang="en-US" altLang="zh-CN" sz="3000" dirty="0" smtClean="0">
                <a:latin typeface="幼圆" pitchFamily="49" charset="-122"/>
                <a:ea typeface="幼圆" pitchFamily="49" charset="-122"/>
              </a:rPr>
              <a:t>1</a:t>
            </a:r>
            <a:r>
              <a:rPr lang="zh-CN" altLang="en-US" sz="3000" dirty="0" smtClean="0">
                <a:latin typeface="幼圆" pitchFamily="49" charset="-122"/>
                <a:ea typeface="幼圆" pitchFamily="49" charset="-122"/>
              </a:rPr>
              <a:t>又选修了课程</a:t>
            </a:r>
            <a:r>
              <a:rPr lang="en-US" altLang="zh-CN" sz="3000" dirty="0" smtClean="0">
                <a:latin typeface="幼圆" pitchFamily="49" charset="-122"/>
                <a:ea typeface="幼圆" pitchFamily="49" charset="-122"/>
              </a:rPr>
              <a:t>2</a:t>
            </a:r>
            <a:r>
              <a:rPr lang="zh-CN" altLang="en-US" sz="3000" dirty="0" smtClean="0">
                <a:latin typeface="幼圆" pitchFamily="49" charset="-122"/>
                <a:ea typeface="幼圆" pitchFamily="49" charset="-122"/>
              </a:rPr>
              <a:t>的学生</a:t>
            </a: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smtClean="0">
                <a:latin typeface="+mj-ea"/>
                <a:sym typeface="楷体_GB2312" pitchFamily="1" charset="-122"/>
              </a:rPr>
              <a:t>交 </a:t>
            </a:r>
            <a:r>
              <a:rPr lang="zh-CN" altLang="en-US" b="1" smtClean="0">
                <a:latin typeface="+mj-ea"/>
                <a:sym typeface="楷体_GB2312" pitchFamily="1" charset="-122"/>
              </a:rPr>
              <a:t>（intersect）</a:t>
            </a:r>
            <a:endParaRPr lang="zh-CN" altLang="en-US" b="1" dirty="0">
              <a:latin typeface="+mj-ea"/>
              <a:sym typeface="楷体_GB2312" pitchFamily="1" charset="-122"/>
            </a:endParaRPr>
          </a:p>
        </p:txBody>
      </p:sp>
      <p:sp>
        <p:nvSpPr>
          <p:cNvPr id="2" name="矩形 1"/>
          <p:cNvSpPr/>
          <p:nvPr/>
        </p:nvSpPr>
        <p:spPr>
          <a:xfrm>
            <a:off x="971750" y="2054244"/>
            <a:ext cx="7956235" cy="2677656"/>
          </a:xfrm>
          <a:prstGeom prst="rect">
            <a:avLst/>
          </a:prstGeom>
        </p:spPr>
        <p:txBody>
          <a:bodyPr wrap="square">
            <a:spAutoFit/>
          </a:bodyPr>
          <a:lstStyle/>
          <a:p>
            <a:pPr>
              <a:buFont typeface="Wingdings" panose="05000000000000000000" pitchFamily="2" charset="2"/>
              <a:buNone/>
            </a:pPr>
            <a:r>
              <a:rPr lang="en-US" altLang="zh-CN" sz="2400" dirty="0"/>
              <a:t>	</a:t>
            </a:r>
            <a:r>
              <a:rPr lang="en-US" altLang="zh-CN" sz="2400" dirty="0" smtClean="0">
                <a:latin typeface="+mj-ea"/>
              </a:rPr>
              <a:t>SELECT </a:t>
            </a:r>
            <a:r>
              <a:rPr lang="en-US" altLang="zh-CN" sz="2400" dirty="0" smtClean="0"/>
              <a:t> </a:t>
            </a:r>
            <a:r>
              <a:rPr lang="en-US" altLang="zh-CN" sz="2400" dirty="0" err="1">
                <a:latin typeface="幼圆" pitchFamily="49" charset="-122"/>
                <a:ea typeface="幼圆" pitchFamily="49" charset="-122"/>
              </a:rPr>
              <a:t>Sno</a:t>
            </a:r>
            <a:endParaRPr lang="en-US" altLang="zh-CN" sz="2400" dirty="0">
              <a:latin typeface="幼圆" pitchFamily="49" charset="-122"/>
              <a:ea typeface="幼圆" pitchFamily="49" charset="-122"/>
            </a:endParaRPr>
          </a:p>
          <a:p>
            <a:pPr>
              <a:buFont typeface="Wingdings" panose="05000000000000000000" pitchFamily="2" charset="2"/>
              <a:buNone/>
            </a:pPr>
            <a:r>
              <a:rPr lang="en-US" altLang="zh-CN" sz="2400" dirty="0"/>
              <a:t>            </a:t>
            </a:r>
            <a:r>
              <a:rPr lang="en-US" altLang="zh-CN" sz="2400" dirty="0">
                <a:latin typeface="+mj-ea"/>
              </a:rPr>
              <a:t>FROM</a:t>
            </a:r>
            <a:r>
              <a:rPr lang="en-US" altLang="zh-CN" sz="2400" dirty="0"/>
              <a:t>   </a:t>
            </a:r>
            <a:r>
              <a:rPr lang="en-US" altLang="zh-CN" sz="2400" dirty="0">
                <a:latin typeface="幼圆" pitchFamily="49" charset="-122"/>
                <a:ea typeface="幼圆" pitchFamily="49" charset="-122"/>
              </a:rPr>
              <a:t>SC</a:t>
            </a:r>
          </a:p>
          <a:p>
            <a:pPr>
              <a:buFont typeface="Wingdings" panose="05000000000000000000" pitchFamily="2" charset="2"/>
              <a:buNone/>
            </a:pPr>
            <a:r>
              <a:rPr lang="en-US" altLang="zh-CN" sz="2400" dirty="0"/>
              <a:t>          	</a:t>
            </a:r>
            <a:r>
              <a:rPr lang="en-US" altLang="zh-CN" sz="2400" dirty="0">
                <a:latin typeface="+mj-ea"/>
              </a:rPr>
              <a:t>WHERE</a:t>
            </a:r>
            <a:r>
              <a:rPr lang="en-US" altLang="zh-CN" sz="2400" dirty="0"/>
              <a:t>   </a:t>
            </a:r>
            <a:r>
              <a:rPr lang="en-US" altLang="zh-CN" sz="2400" dirty="0" err="1">
                <a:latin typeface="幼圆" pitchFamily="49" charset="-122"/>
                <a:ea typeface="幼圆" pitchFamily="49" charset="-122"/>
              </a:rPr>
              <a:t>Cno</a:t>
            </a:r>
            <a:r>
              <a:rPr lang="en-US" altLang="zh-CN" sz="2400" dirty="0"/>
              <a:t>=' 1 ' </a:t>
            </a:r>
            <a:r>
              <a:rPr lang="en-US" altLang="zh-CN" sz="2400" dirty="0">
                <a:latin typeface="+mj-ea"/>
              </a:rPr>
              <a:t>AND </a:t>
            </a:r>
            <a:r>
              <a:rPr lang="en-US" altLang="zh-CN" sz="2400" dirty="0" err="1">
                <a:latin typeface="幼圆" pitchFamily="49" charset="-122"/>
                <a:ea typeface="幼圆" pitchFamily="49" charset="-122"/>
              </a:rPr>
              <a:t>Sno</a:t>
            </a:r>
            <a:r>
              <a:rPr lang="en-US" altLang="zh-CN" sz="2400" dirty="0">
                <a:latin typeface="幼圆" pitchFamily="49" charset="-122"/>
                <a:ea typeface="幼圆" pitchFamily="49" charset="-122"/>
              </a:rPr>
              <a:t> </a:t>
            </a:r>
            <a:r>
              <a:rPr lang="en-US" altLang="zh-CN" sz="2400" dirty="0">
                <a:latin typeface="+mj-ea"/>
              </a:rPr>
              <a:t>IN</a:t>
            </a:r>
          </a:p>
          <a:p>
            <a:pPr>
              <a:buFont typeface="Wingdings" panose="05000000000000000000" pitchFamily="2" charset="2"/>
              <a:buNone/>
            </a:pPr>
            <a:r>
              <a:rPr lang="en-US" altLang="zh-CN" sz="2400" dirty="0"/>
              <a:t>                                            (  </a:t>
            </a:r>
            <a:r>
              <a:rPr lang="en-US" altLang="zh-CN" sz="2400" dirty="0">
                <a:latin typeface="+mj-ea"/>
              </a:rPr>
              <a:t>SELECT</a:t>
            </a:r>
            <a:r>
              <a:rPr lang="en-US" altLang="zh-CN" sz="2400" dirty="0"/>
              <a:t>  </a:t>
            </a:r>
            <a:r>
              <a:rPr lang="en-US" altLang="zh-CN" sz="2400" dirty="0" err="1">
                <a:latin typeface="幼圆" pitchFamily="49" charset="-122"/>
                <a:ea typeface="幼圆" pitchFamily="49" charset="-122"/>
              </a:rPr>
              <a:t>Sno</a:t>
            </a:r>
            <a:endParaRPr lang="en-US" altLang="zh-CN" sz="2400" dirty="0">
              <a:latin typeface="幼圆" pitchFamily="49" charset="-122"/>
              <a:ea typeface="幼圆" pitchFamily="49" charset="-122"/>
            </a:endParaRPr>
          </a:p>
          <a:p>
            <a:r>
              <a:rPr lang="en-US" altLang="zh-CN" sz="2400" dirty="0"/>
              <a:t>					</a:t>
            </a:r>
            <a:r>
              <a:rPr lang="en-US" altLang="zh-CN" sz="2400" dirty="0">
                <a:latin typeface="+mj-ea"/>
              </a:rPr>
              <a:t>FROM </a:t>
            </a:r>
            <a:r>
              <a:rPr lang="en-US" altLang="zh-CN" sz="2400" dirty="0"/>
              <a:t>  </a:t>
            </a:r>
            <a:r>
              <a:rPr lang="en-US" altLang="zh-CN" sz="2400" dirty="0">
                <a:latin typeface="幼圆" pitchFamily="49" charset="-122"/>
                <a:ea typeface="幼圆" pitchFamily="49" charset="-122"/>
              </a:rPr>
              <a:t>SC</a:t>
            </a:r>
          </a:p>
          <a:p>
            <a:pPr>
              <a:buFont typeface="Wingdings" panose="05000000000000000000" pitchFamily="2" charset="2"/>
              <a:buNone/>
            </a:pPr>
            <a:r>
              <a:rPr lang="en-US" altLang="zh-CN" sz="2400" dirty="0"/>
              <a:t>					</a:t>
            </a:r>
            <a:r>
              <a:rPr lang="en-US" altLang="zh-CN" sz="2400" dirty="0">
                <a:latin typeface="+mj-ea"/>
              </a:rPr>
              <a:t>WHERE </a:t>
            </a:r>
            <a:r>
              <a:rPr lang="en-US" altLang="zh-CN" sz="2400" dirty="0"/>
              <a:t>  </a:t>
            </a:r>
            <a:r>
              <a:rPr lang="en-US" altLang="zh-CN" sz="2400" dirty="0" err="1">
                <a:latin typeface="幼圆" pitchFamily="49" charset="-122"/>
                <a:ea typeface="幼圆" pitchFamily="49" charset="-122"/>
              </a:rPr>
              <a:t>Cno</a:t>
            </a:r>
            <a:r>
              <a:rPr lang="en-US" altLang="zh-CN" sz="2400" dirty="0"/>
              <a:t>=' 2 ‘</a:t>
            </a:r>
          </a:p>
          <a:p>
            <a:pPr>
              <a:buFont typeface="Wingdings" panose="05000000000000000000" pitchFamily="2" charset="2"/>
              <a:buNone/>
            </a:pPr>
            <a:r>
              <a:rPr lang="en-US" altLang="zh-CN" sz="2400" dirty="0"/>
              <a:t>				         )</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1187765" y="15903"/>
            <a:ext cx="7056490" cy="827727"/>
          </a:xfrm>
        </p:spPr>
        <p:txBody>
          <a:bodyPr/>
          <a:lstStyle/>
          <a:p>
            <a:pPr algn="ctr" fontAlgn="auto">
              <a:spcAft>
                <a:spcPts val="0"/>
              </a:spcAft>
              <a:defRPr/>
            </a:pPr>
            <a:r>
              <a:rPr lang="zh-CN" altLang="en-US" sz="3200" b="1" dirty="0" smtClean="0">
                <a:latin typeface="+mj-ea"/>
                <a:sym typeface="楷体_GB2312" pitchFamily="1" charset="-122"/>
              </a:rPr>
              <a:t>差 </a:t>
            </a:r>
            <a:r>
              <a:rPr lang="zh-CN" altLang="en-US" dirty="0" smtClean="0">
                <a:latin typeface="+mn-ea"/>
                <a:ea typeface="+mn-ea"/>
                <a:sym typeface="楷体_GB2312" pitchFamily="1" charset="-122"/>
              </a:rPr>
              <a:t>（</a:t>
            </a:r>
            <a:r>
              <a:rPr lang="zh-CN" altLang="en-US" b="1" dirty="0" smtClean="0">
                <a:latin typeface="+mj-ea"/>
                <a:sym typeface="楷体_GB2312" pitchFamily="1" charset="-122"/>
              </a:rPr>
              <a:t>except</a:t>
            </a:r>
            <a:r>
              <a:rPr lang="zh-CN" altLang="en-US" dirty="0" smtClean="0">
                <a:latin typeface="+mn-ea"/>
                <a:ea typeface="+mn-ea"/>
                <a:sym typeface="楷体_GB2312" pitchFamily="1" charset="-122"/>
              </a:rPr>
              <a:t>）</a:t>
            </a:r>
            <a:endParaRPr lang="zh-CN" altLang="en-US" dirty="0">
              <a:latin typeface="+mn-ea"/>
              <a:ea typeface="+mn-ea"/>
            </a:endParaRPr>
          </a:p>
        </p:txBody>
      </p:sp>
      <p:sp>
        <p:nvSpPr>
          <p:cNvPr id="150531" name="Rectangle 3"/>
          <p:cNvSpPr>
            <a:spLocks noGrp="1" noChangeArrowheads="1"/>
          </p:cNvSpPr>
          <p:nvPr>
            <p:ph type="body" idx="4294967295"/>
          </p:nvPr>
        </p:nvSpPr>
        <p:spPr>
          <a:xfrm>
            <a:off x="1008070" y="915312"/>
            <a:ext cx="8028240" cy="4032603"/>
          </a:xfrm>
        </p:spPr>
        <p:txBody>
          <a:bodyPr/>
          <a:lstStyle/>
          <a:p>
            <a:pPr>
              <a:lnSpc>
                <a:spcPct val="90000"/>
              </a:lnSpc>
              <a:buFont typeface="宋体" panose="02010600030101010101" pitchFamily="2" charset="-122"/>
              <a:buNone/>
            </a:pPr>
            <a:r>
              <a:rPr lang="en-US" altLang="zh-CN" sz="2400" dirty="0" smtClean="0">
                <a:latin typeface="幼圆" pitchFamily="49" charset="-122"/>
                <a:ea typeface="幼圆" pitchFamily="49" charset="-122"/>
              </a:rPr>
              <a:t>【</a:t>
            </a:r>
            <a:r>
              <a:rPr lang="zh-CN" altLang="en-US" sz="2400" dirty="0" smtClean="0">
                <a:latin typeface="+mj-ea"/>
                <a:ea typeface="+mj-ea"/>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查询计算机科学系的学生与年龄不大于</a:t>
            </a:r>
            <a:r>
              <a:rPr lang="en-US" altLang="zh-CN" sz="2400" dirty="0" smtClean="0">
                <a:latin typeface="幼圆" pitchFamily="49" charset="-122"/>
                <a:ea typeface="幼圆" pitchFamily="49" charset="-122"/>
              </a:rPr>
              <a:t>19</a:t>
            </a:r>
            <a:r>
              <a:rPr lang="zh-CN" altLang="en-US" sz="2400" dirty="0" smtClean="0">
                <a:latin typeface="幼圆" pitchFamily="49" charset="-122"/>
                <a:ea typeface="幼圆" pitchFamily="49" charset="-122"/>
              </a:rPr>
              <a:t>岁的学生</a:t>
            </a:r>
            <a:endParaRPr lang="en-US" altLang="zh-CN" sz="2400" dirty="0" smtClean="0">
              <a:latin typeface="幼圆" pitchFamily="49" charset="-122"/>
              <a:ea typeface="幼圆" pitchFamily="49" charset="-122"/>
            </a:endParaRPr>
          </a:p>
          <a:p>
            <a:pPr>
              <a:lnSpc>
                <a:spcPct val="90000"/>
              </a:lnSpc>
              <a:buFont typeface="宋体" panose="02010600030101010101" pitchFamily="2" charset="-12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的差集</a:t>
            </a:r>
          </a:p>
          <a:p>
            <a:pPr>
              <a:buFont typeface="Wingdings" panose="05000000000000000000" pitchFamily="2" charset="2"/>
              <a:buNone/>
            </a:pPr>
            <a:r>
              <a:rPr lang="en-US" altLang="zh-CN" sz="2200" dirty="0" smtClean="0"/>
              <a:t>			</a:t>
            </a:r>
            <a:r>
              <a:rPr lang="en-US" altLang="zh-CN" sz="2200" dirty="0" smtClean="0">
                <a:latin typeface="+mj-ea"/>
                <a:ea typeface="+mj-ea"/>
              </a:rPr>
              <a:t>SELECT</a:t>
            </a:r>
            <a:r>
              <a:rPr lang="en-US" altLang="zh-CN" sz="2200" dirty="0" smtClean="0"/>
              <a:t> *</a:t>
            </a:r>
          </a:p>
          <a:p>
            <a:pPr>
              <a:buFont typeface="Wingdings" panose="05000000000000000000" pitchFamily="2" charset="2"/>
              <a:buNone/>
            </a:pPr>
            <a:r>
              <a:rPr lang="en-US" altLang="zh-CN" sz="2200" dirty="0" smtClean="0"/>
              <a:t>			</a:t>
            </a:r>
            <a:r>
              <a:rPr lang="en-US" altLang="zh-CN" sz="2200" dirty="0" smtClean="0">
                <a:latin typeface="+mj-ea"/>
                <a:ea typeface="+mj-ea"/>
              </a:rPr>
              <a:t>FROM </a:t>
            </a:r>
            <a:r>
              <a:rPr lang="en-US" altLang="zh-CN" sz="2200" dirty="0" smtClean="0"/>
              <a:t>  </a:t>
            </a:r>
            <a:r>
              <a:rPr lang="en-US" altLang="zh-CN" sz="2200" dirty="0">
                <a:latin typeface="幼圆" pitchFamily="49" charset="-122"/>
                <a:ea typeface="幼圆" pitchFamily="49" charset="-122"/>
              </a:rPr>
              <a:t>Student</a:t>
            </a:r>
          </a:p>
          <a:p>
            <a:r>
              <a:rPr lang="en-US" altLang="zh-CN" sz="2200" dirty="0" smtClean="0"/>
              <a:t>			</a:t>
            </a:r>
            <a:r>
              <a:rPr lang="en-US" altLang="zh-CN" sz="2200" dirty="0" smtClean="0">
                <a:latin typeface="+mj-ea"/>
                <a:ea typeface="+mj-ea"/>
              </a:rPr>
              <a:t>WHERE</a:t>
            </a:r>
            <a:r>
              <a:rPr lang="en-US" altLang="zh-CN" sz="2200" dirty="0" smtClean="0"/>
              <a:t>  </a:t>
            </a:r>
            <a:r>
              <a:rPr lang="en-US" altLang="zh-CN" sz="2200" dirty="0" err="1">
                <a:latin typeface="幼圆" pitchFamily="49" charset="-122"/>
                <a:ea typeface="幼圆" pitchFamily="49" charset="-122"/>
              </a:rPr>
              <a:t>Sdept</a:t>
            </a:r>
            <a:r>
              <a:rPr lang="en-US" altLang="zh-CN" sz="2200" dirty="0">
                <a:latin typeface="幼圆" pitchFamily="49" charset="-122"/>
                <a:ea typeface="幼圆" pitchFamily="49" charset="-122"/>
              </a:rPr>
              <a:t>=</a:t>
            </a:r>
            <a:r>
              <a:rPr lang="en-US" altLang="zh-CN" sz="2200" dirty="0">
                <a:latin typeface="+mj-ea"/>
                <a:ea typeface="+mj-ea"/>
              </a:rPr>
              <a:t>'</a:t>
            </a:r>
            <a:r>
              <a:rPr lang="en-US" altLang="zh-CN" sz="2200" dirty="0">
                <a:latin typeface="幼圆" pitchFamily="49" charset="-122"/>
                <a:ea typeface="幼圆" pitchFamily="49" charset="-122"/>
              </a:rPr>
              <a:t>CS</a:t>
            </a:r>
            <a:r>
              <a:rPr lang="en-US" altLang="zh-CN" sz="2200" dirty="0">
                <a:latin typeface="+mj-ea"/>
                <a:ea typeface="+mj-ea"/>
              </a:rPr>
              <a:t>'</a:t>
            </a:r>
          </a:p>
          <a:p>
            <a:pPr>
              <a:buFont typeface="Wingdings" panose="05000000000000000000" pitchFamily="2" charset="2"/>
              <a:buNone/>
            </a:pPr>
            <a:r>
              <a:rPr lang="en-US" altLang="zh-CN" sz="2200" dirty="0" smtClean="0"/>
              <a:t> 		</a:t>
            </a:r>
            <a:r>
              <a:rPr lang="en-US" altLang="zh-CN" sz="2200" dirty="0" smtClean="0">
                <a:latin typeface="+mj-ea"/>
                <a:ea typeface="+mj-ea"/>
              </a:rPr>
              <a:t>EXCEPT</a:t>
            </a:r>
            <a:endParaRPr lang="en-US" altLang="zh-CN" sz="2200" dirty="0">
              <a:latin typeface="+mj-ea"/>
              <a:ea typeface="+mj-ea"/>
            </a:endParaRPr>
          </a:p>
          <a:p>
            <a:pPr>
              <a:buFont typeface="Wingdings" panose="05000000000000000000" pitchFamily="2" charset="2"/>
              <a:buNone/>
            </a:pPr>
            <a:r>
              <a:rPr lang="en-US" altLang="zh-CN" sz="2200" dirty="0" smtClean="0"/>
              <a:t>			</a:t>
            </a:r>
            <a:r>
              <a:rPr lang="en-US" altLang="zh-CN" sz="2200" dirty="0" smtClean="0">
                <a:latin typeface="+mj-ea"/>
                <a:ea typeface="+mj-ea"/>
              </a:rPr>
              <a:t>SELECT </a:t>
            </a:r>
            <a:r>
              <a:rPr lang="en-US" altLang="zh-CN" sz="2200" dirty="0" smtClean="0"/>
              <a:t> *</a:t>
            </a:r>
          </a:p>
          <a:p>
            <a:pPr>
              <a:buFont typeface="Wingdings" panose="05000000000000000000" pitchFamily="2" charset="2"/>
              <a:buNone/>
            </a:pPr>
            <a:r>
              <a:rPr lang="en-US" altLang="zh-CN" sz="2200" dirty="0" smtClean="0"/>
              <a:t>			</a:t>
            </a:r>
            <a:r>
              <a:rPr lang="en-US" altLang="zh-CN" sz="2200" dirty="0" smtClean="0">
                <a:latin typeface="+mj-ea"/>
                <a:ea typeface="+mj-ea"/>
              </a:rPr>
              <a:t>FROM</a:t>
            </a:r>
            <a:r>
              <a:rPr lang="en-US" altLang="zh-CN" sz="2200" dirty="0" smtClean="0"/>
              <a:t>  </a:t>
            </a:r>
            <a:r>
              <a:rPr lang="en-US" altLang="zh-CN" sz="2200" dirty="0" smtClean="0">
                <a:latin typeface="幼圆" pitchFamily="49" charset="-122"/>
                <a:ea typeface="幼圆" pitchFamily="49" charset="-122"/>
              </a:rPr>
              <a:t>Student</a:t>
            </a:r>
          </a:p>
          <a:p>
            <a:r>
              <a:rPr lang="en-US" altLang="zh-CN" sz="2200" dirty="0" smtClean="0"/>
              <a:t>			</a:t>
            </a:r>
            <a:r>
              <a:rPr lang="en-US" altLang="zh-CN" sz="2200" dirty="0" smtClean="0">
                <a:latin typeface="+mj-ea"/>
                <a:ea typeface="+mj-ea"/>
              </a:rPr>
              <a:t>WHERE</a:t>
            </a:r>
            <a:r>
              <a:rPr lang="en-US" altLang="zh-CN" sz="2200" dirty="0" smtClean="0"/>
              <a:t>  </a:t>
            </a:r>
            <a:r>
              <a:rPr lang="en-US" altLang="zh-CN" sz="2200" dirty="0">
                <a:latin typeface="幼圆" pitchFamily="49" charset="-122"/>
                <a:ea typeface="幼圆" pitchFamily="49" charset="-122"/>
              </a:rPr>
              <a:t>Sage &lt;=</a:t>
            </a:r>
            <a:r>
              <a:rPr lang="en-US" altLang="zh-CN" sz="2200" dirty="0" smtClean="0">
                <a:latin typeface="幼圆" pitchFamily="49" charset="-122"/>
                <a:ea typeface="幼圆" pitchFamily="49" charset="-122"/>
              </a:rPr>
              <a:t>19</a:t>
            </a:r>
            <a:r>
              <a:rPr lang="zh-CN" altLang="en-US" sz="2200" dirty="0">
                <a:latin typeface="幼圆" pitchFamily="49" charset="-122"/>
                <a:ea typeface="幼圆" pitchFamily="49"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fade">
                                      <p:cBhvr>
                                        <p:cTn id="7" dur="500"/>
                                        <p:tgtEl>
                                          <p:spTgt spid="150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0531">
                                            <p:txEl>
                                              <p:pRg st="1" end="1"/>
                                            </p:txEl>
                                          </p:spTgt>
                                        </p:tgtEl>
                                        <p:attrNameLst>
                                          <p:attrName>style.visibility</p:attrName>
                                        </p:attrNameLst>
                                      </p:cBhvr>
                                      <p:to>
                                        <p:strVal val="visible"/>
                                      </p:to>
                                    </p:set>
                                    <p:animEffect transition="in" filter="fade">
                                      <p:cBhvr>
                                        <p:cTn id="10" dur="500"/>
                                        <p:tgtEl>
                                          <p:spTgt spid="15053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0531">
                                            <p:txEl>
                                              <p:pRg st="2" end="2"/>
                                            </p:txEl>
                                          </p:spTgt>
                                        </p:tgtEl>
                                        <p:attrNameLst>
                                          <p:attrName>style.visibility</p:attrName>
                                        </p:attrNameLst>
                                      </p:cBhvr>
                                      <p:to>
                                        <p:strVal val="visible"/>
                                      </p:to>
                                    </p:set>
                                    <p:animEffect transition="in" filter="fade">
                                      <p:cBhvr>
                                        <p:cTn id="13" dur="500"/>
                                        <p:tgtEl>
                                          <p:spTgt spid="15053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0531">
                                            <p:txEl>
                                              <p:pRg st="3" end="3"/>
                                            </p:txEl>
                                          </p:spTgt>
                                        </p:tgtEl>
                                        <p:attrNameLst>
                                          <p:attrName>style.visibility</p:attrName>
                                        </p:attrNameLst>
                                      </p:cBhvr>
                                      <p:to>
                                        <p:strVal val="visible"/>
                                      </p:to>
                                    </p:set>
                                    <p:animEffect transition="in" filter="fade">
                                      <p:cBhvr>
                                        <p:cTn id="16" dur="500"/>
                                        <p:tgtEl>
                                          <p:spTgt spid="15053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0531">
                                            <p:txEl>
                                              <p:pRg st="4" end="4"/>
                                            </p:txEl>
                                          </p:spTgt>
                                        </p:tgtEl>
                                        <p:attrNameLst>
                                          <p:attrName>style.visibility</p:attrName>
                                        </p:attrNameLst>
                                      </p:cBhvr>
                                      <p:to>
                                        <p:strVal val="visible"/>
                                      </p:to>
                                    </p:set>
                                    <p:animEffect transition="in" filter="fade">
                                      <p:cBhvr>
                                        <p:cTn id="19" dur="500"/>
                                        <p:tgtEl>
                                          <p:spTgt spid="15053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0531">
                                            <p:txEl>
                                              <p:pRg st="5" end="5"/>
                                            </p:txEl>
                                          </p:spTgt>
                                        </p:tgtEl>
                                        <p:attrNameLst>
                                          <p:attrName>style.visibility</p:attrName>
                                        </p:attrNameLst>
                                      </p:cBhvr>
                                      <p:to>
                                        <p:strVal val="visible"/>
                                      </p:to>
                                    </p:set>
                                    <p:animEffect transition="in" filter="fade">
                                      <p:cBhvr>
                                        <p:cTn id="22" dur="500"/>
                                        <p:tgtEl>
                                          <p:spTgt spid="150531">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0531">
                                            <p:txEl>
                                              <p:pRg st="6" end="6"/>
                                            </p:txEl>
                                          </p:spTgt>
                                        </p:tgtEl>
                                        <p:attrNameLst>
                                          <p:attrName>style.visibility</p:attrName>
                                        </p:attrNameLst>
                                      </p:cBhvr>
                                      <p:to>
                                        <p:strVal val="visible"/>
                                      </p:to>
                                    </p:set>
                                    <p:animEffect transition="in" filter="fade">
                                      <p:cBhvr>
                                        <p:cTn id="25" dur="500"/>
                                        <p:tgtEl>
                                          <p:spTgt spid="150531">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0531">
                                            <p:txEl>
                                              <p:pRg st="7" end="7"/>
                                            </p:txEl>
                                          </p:spTgt>
                                        </p:tgtEl>
                                        <p:attrNameLst>
                                          <p:attrName>style.visibility</p:attrName>
                                        </p:attrNameLst>
                                      </p:cBhvr>
                                      <p:to>
                                        <p:strVal val="visible"/>
                                      </p:to>
                                    </p:set>
                                    <p:animEffect transition="in" filter="fade">
                                      <p:cBhvr>
                                        <p:cTn id="28" dur="500"/>
                                        <p:tgtEl>
                                          <p:spTgt spid="150531">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0531">
                                            <p:txEl>
                                              <p:pRg st="8" end="8"/>
                                            </p:txEl>
                                          </p:spTgt>
                                        </p:tgtEl>
                                        <p:attrNameLst>
                                          <p:attrName>style.visibility</p:attrName>
                                        </p:attrNameLst>
                                      </p:cBhvr>
                                      <p:to>
                                        <p:strVal val="visible"/>
                                      </p:to>
                                    </p:set>
                                    <p:animEffect transition="in" filter="fade">
                                      <p:cBhvr>
                                        <p:cTn id="31" dur="500"/>
                                        <p:tgtEl>
                                          <p:spTgt spid="150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type="body" idx="4294967295"/>
          </p:nvPr>
        </p:nvSpPr>
        <p:spPr>
          <a:xfrm>
            <a:off x="899745" y="1419795"/>
            <a:ext cx="7848545" cy="936732"/>
          </a:xfrm>
        </p:spPr>
        <p:txBody>
          <a:bodyPr>
            <a:normAutofit fontScale="85000" lnSpcReduction="10000"/>
          </a:bodyPr>
          <a:lstStyle/>
          <a:p>
            <a:pPr>
              <a:lnSpc>
                <a:spcPct val="150000"/>
              </a:lnSpc>
              <a:buFont typeface="Wingdings" panose="05000000000000000000" pitchFamily="2" charset="2"/>
              <a:buChar char="u"/>
            </a:pPr>
            <a:r>
              <a:rPr lang="zh-CN" altLang="en-US" sz="2800" dirty="0" smtClean="0">
                <a:latin typeface="幼圆" pitchFamily="49" charset="-122"/>
                <a:ea typeface="幼圆" pitchFamily="49" charset="-122"/>
              </a:rPr>
              <a:t> 实际上是查询计算机科学系中年龄大于</a:t>
            </a:r>
            <a:r>
              <a:rPr lang="en-US" altLang="zh-CN" sz="2800" dirty="0" smtClean="0">
                <a:latin typeface="幼圆" pitchFamily="49" charset="-122"/>
                <a:ea typeface="幼圆" pitchFamily="49" charset="-122"/>
              </a:rPr>
              <a:t>19</a:t>
            </a:r>
            <a:r>
              <a:rPr lang="zh-CN" altLang="en-US" sz="2800" dirty="0" smtClean="0">
                <a:latin typeface="幼圆" pitchFamily="49" charset="-122"/>
                <a:ea typeface="幼圆" pitchFamily="49" charset="-122"/>
              </a:rPr>
              <a:t>岁的学生</a:t>
            </a:r>
          </a:p>
        </p:txBody>
      </p:sp>
      <p:sp>
        <p:nvSpPr>
          <p:cNvPr id="4" name="Rectangle 2"/>
          <p:cNvSpPr txBox="1">
            <a:spLocks noChangeArrowheads="1"/>
          </p:cNvSpPr>
          <p:nvPr/>
        </p:nvSpPr>
        <p:spPr>
          <a:xfrm>
            <a:off x="1187765" y="15903"/>
            <a:ext cx="7056490" cy="827727"/>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smtClean="0">
                <a:latin typeface="+mj-ea"/>
                <a:sym typeface="楷体_GB2312" pitchFamily="1" charset="-122"/>
              </a:rPr>
              <a:t>差 </a:t>
            </a:r>
            <a:r>
              <a:rPr lang="zh-CN" altLang="en-US" b="0" smtClean="0">
                <a:latin typeface="+mn-ea"/>
                <a:ea typeface="+mn-ea"/>
                <a:sym typeface="楷体_GB2312" pitchFamily="1" charset="-122"/>
              </a:rPr>
              <a:t>（</a:t>
            </a:r>
            <a:r>
              <a:rPr lang="zh-CN" altLang="en-US" b="1" smtClean="0">
                <a:latin typeface="+mj-ea"/>
                <a:sym typeface="楷体_GB2312" pitchFamily="1" charset="-122"/>
              </a:rPr>
              <a:t>except</a:t>
            </a:r>
            <a:r>
              <a:rPr lang="zh-CN" altLang="en-US" b="0" smtClean="0">
                <a:latin typeface="+mn-ea"/>
                <a:ea typeface="+mn-ea"/>
                <a:sym typeface="楷体_GB2312" pitchFamily="1" charset="-122"/>
              </a:rPr>
              <a:t>）</a:t>
            </a:r>
            <a:endParaRPr lang="zh-CN" altLang="en-US" b="0" dirty="0">
              <a:latin typeface="+mn-ea"/>
              <a:ea typeface="+mn-ea"/>
            </a:endParaRPr>
          </a:p>
        </p:txBody>
      </p:sp>
      <p:sp>
        <p:nvSpPr>
          <p:cNvPr id="2" name="矩形 1"/>
          <p:cNvSpPr/>
          <p:nvPr/>
        </p:nvSpPr>
        <p:spPr>
          <a:xfrm>
            <a:off x="1259770" y="2355735"/>
            <a:ext cx="7416516" cy="1950534"/>
          </a:xfrm>
          <a:prstGeom prst="rect">
            <a:avLst/>
          </a:prstGeom>
        </p:spPr>
        <p:txBody>
          <a:bodyPr wrap="square">
            <a:spAutoFit/>
          </a:bodyPr>
          <a:lstStyle/>
          <a:p>
            <a:pPr>
              <a:lnSpc>
                <a:spcPct val="150000"/>
              </a:lnSpc>
              <a:buFont typeface="Wingdings" panose="05000000000000000000" pitchFamily="2" charset="2"/>
              <a:buNone/>
            </a:pPr>
            <a:r>
              <a:rPr lang="en-US" altLang="zh-CN" sz="2800" dirty="0" smtClean="0">
                <a:latin typeface="+mj-ea"/>
                <a:sym typeface="Times New Roman" panose="02020603050405020304" pitchFamily="18" charset="0"/>
              </a:rPr>
              <a:t>SELECT </a:t>
            </a:r>
            <a:r>
              <a:rPr lang="en-US" altLang="zh-CN" sz="2800" dirty="0" smtClean="0">
                <a:sym typeface="Times New Roman" panose="02020603050405020304" pitchFamily="18" charset="0"/>
              </a:rPr>
              <a:t> </a:t>
            </a:r>
            <a:r>
              <a:rPr lang="en-US" altLang="zh-CN" sz="2800" dirty="0">
                <a:latin typeface="Times New Roman" panose="02020603050405020304" pitchFamily="18" charset="0"/>
                <a:sym typeface="Times New Roman" panose="02020603050405020304" pitchFamily="18" charset="0"/>
              </a:rPr>
              <a:t>*</a:t>
            </a:r>
          </a:p>
          <a:p>
            <a:pPr>
              <a:lnSpc>
                <a:spcPct val="150000"/>
              </a:lnSpc>
              <a:buFont typeface="Wingdings" panose="05000000000000000000" pitchFamily="2" charset="2"/>
              <a:buNone/>
            </a:pPr>
            <a:r>
              <a:rPr lang="en-US" altLang="zh-CN" sz="2800" dirty="0" smtClean="0">
                <a:latin typeface="+mj-ea"/>
                <a:sym typeface="Times New Roman" panose="02020603050405020304" pitchFamily="18" charset="0"/>
              </a:rPr>
              <a:t>FROM</a:t>
            </a:r>
            <a:r>
              <a:rPr lang="en-US" altLang="zh-CN" sz="2800" dirty="0" smtClean="0">
                <a:sym typeface="Times New Roman" panose="02020603050405020304" pitchFamily="18" charset="0"/>
              </a:rPr>
              <a:t>   </a:t>
            </a:r>
            <a:r>
              <a:rPr lang="en-US" altLang="zh-CN" sz="2800" dirty="0">
                <a:latin typeface="幼圆" pitchFamily="49" charset="-122"/>
                <a:ea typeface="幼圆" pitchFamily="49" charset="-122"/>
                <a:sym typeface="Times New Roman" panose="02020603050405020304" pitchFamily="18" charset="0"/>
              </a:rPr>
              <a:t>Student</a:t>
            </a:r>
          </a:p>
          <a:p>
            <a:pPr>
              <a:lnSpc>
                <a:spcPct val="150000"/>
              </a:lnSpc>
              <a:buFont typeface="Wingdings" panose="05000000000000000000" pitchFamily="2" charset="2"/>
              <a:buNone/>
            </a:pPr>
            <a:r>
              <a:rPr lang="en-US" altLang="zh-CN" sz="2800" dirty="0" smtClean="0">
                <a:latin typeface="+mj-ea"/>
                <a:sym typeface="Times New Roman" panose="02020603050405020304" pitchFamily="18" charset="0"/>
              </a:rPr>
              <a:t>WHERE</a:t>
            </a:r>
            <a:r>
              <a:rPr lang="en-US" altLang="zh-CN" sz="2800" dirty="0" smtClean="0">
                <a:latin typeface="Times New Roman" panose="02020603050405020304" pitchFamily="18" charset="0"/>
                <a:sym typeface="Times New Roman" panose="02020603050405020304" pitchFamily="18" charset="0"/>
              </a:rPr>
              <a:t> </a:t>
            </a:r>
            <a:r>
              <a:rPr lang="en-US" altLang="zh-CN" sz="2800" dirty="0" smtClean="0">
                <a:latin typeface="幼圆" pitchFamily="49" charset="-122"/>
                <a:ea typeface="幼圆" pitchFamily="49" charset="-122"/>
                <a:sym typeface="Times New Roman" panose="02020603050405020304" pitchFamily="18" charset="0"/>
              </a:rPr>
              <a:t> </a:t>
            </a:r>
            <a:r>
              <a:rPr lang="en-US" altLang="zh-CN" sz="2800" dirty="0" err="1">
                <a:latin typeface="幼圆" pitchFamily="49" charset="-122"/>
                <a:ea typeface="幼圆" pitchFamily="49" charset="-122"/>
                <a:sym typeface="Times New Roman" panose="02020603050405020304" pitchFamily="18" charset="0"/>
              </a:rPr>
              <a:t>Sdept</a:t>
            </a:r>
            <a:r>
              <a:rPr lang="en-US" altLang="zh-CN" sz="2800" dirty="0">
                <a:latin typeface="幼圆" pitchFamily="49" charset="-122"/>
                <a:ea typeface="幼圆" pitchFamily="49" charset="-122"/>
                <a:sym typeface="Times New Roman" panose="02020603050405020304" pitchFamily="18" charset="0"/>
              </a:rPr>
              <a:t>=</a:t>
            </a:r>
            <a:r>
              <a:rPr lang="zh-CN" altLang="en-US" sz="2800" dirty="0">
                <a:latin typeface="+mj-ea"/>
                <a:sym typeface="Times New Roman" panose="02020603050405020304" pitchFamily="18" charset="0"/>
              </a:rPr>
              <a:t>‘</a:t>
            </a:r>
            <a:r>
              <a:rPr lang="en-US" altLang="zh-CN" sz="2800" dirty="0">
                <a:latin typeface="幼圆" pitchFamily="49" charset="-122"/>
                <a:ea typeface="幼圆" pitchFamily="49" charset="-122"/>
                <a:sym typeface="Times New Roman" panose="02020603050405020304" pitchFamily="18" charset="0"/>
              </a:rPr>
              <a:t>CS</a:t>
            </a:r>
            <a:r>
              <a:rPr lang="zh-CN" altLang="en-US" sz="2800" dirty="0">
                <a:latin typeface="+mj-ea"/>
                <a:sym typeface="Times New Roman" panose="02020603050405020304" pitchFamily="18" charset="0"/>
              </a:rPr>
              <a:t>’</a:t>
            </a:r>
            <a:r>
              <a:rPr lang="en-US" altLang="zh-CN" sz="2800" dirty="0">
                <a:latin typeface="+mj-ea"/>
                <a:sym typeface="Times New Roman" panose="02020603050405020304" pitchFamily="18" charset="0"/>
              </a:rPr>
              <a:t>AND</a:t>
            </a:r>
            <a:r>
              <a:rPr lang="en-US" altLang="zh-CN" sz="2800" dirty="0">
                <a:latin typeface="Times New Roman" panose="02020603050405020304" pitchFamily="18" charset="0"/>
                <a:sym typeface="Times New Roman" panose="02020603050405020304" pitchFamily="18" charset="0"/>
              </a:rPr>
              <a:t>   </a:t>
            </a:r>
            <a:r>
              <a:rPr lang="en-US" altLang="zh-CN" sz="2800" dirty="0">
                <a:latin typeface="幼圆" pitchFamily="49" charset="-122"/>
                <a:ea typeface="幼圆" pitchFamily="49" charset="-122"/>
                <a:sym typeface="Times New Roman" panose="02020603050405020304" pitchFamily="18" charset="0"/>
              </a:rPr>
              <a:t>Sage&gt;19</a:t>
            </a:r>
            <a:r>
              <a:rPr lang="zh-CN" altLang="en-US" sz="2800" dirty="0">
                <a:latin typeface="Times New Roman" panose="02020603050405020304" pitchFamily="18" charset="0"/>
                <a:sym typeface="Times New Roman" panose="02020603050405020304" pitchFamily="18" charset="0"/>
              </a:rPr>
              <a:t>；</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type="body" idx="4294967295"/>
          </p:nvPr>
        </p:nvSpPr>
        <p:spPr>
          <a:xfrm>
            <a:off x="1908082" y="915988"/>
            <a:ext cx="5472113" cy="3600450"/>
          </a:xfrm>
        </p:spPr>
        <p:txBody>
          <a:bodyPr/>
          <a:lstStyle/>
          <a:p>
            <a:pPr algn="just">
              <a:lnSpc>
                <a:spcPct val="140000"/>
              </a:lnSpc>
            </a:pPr>
            <a:r>
              <a:rPr lang="en-US" altLang="zh-CN" sz="2800" dirty="0" smtClean="0"/>
              <a:t>3.1 </a:t>
            </a:r>
            <a:r>
              <a:rPr lang="zh-CN" altLang="en-US" sz="2800" dirty="0" smtClean="0"/>
              <a:t> 单表查询</a:t>
            </a:r>
          </a:p>
          <a:p>
            <a:pPr algn="just">
              <a:lnSpc>
                <a:spcPct val="140000"/>
              </a:lnSpc>
            </a:pPr>
            <a:r>
              <a:rPr lang="en-US" altLang="zh-CN" sz="2800" dirty="0" smtClean="0"/>
              <a:t>3.2 </a:t>
            </a:r>
            <a:r>
              <a:rPr lang="zh-CN" altLang="en-US" sz="2800" dirty="0" smtClean="0"/>
              <a:t>连接查询</a:t>
            </a:r>
          </a:p>
          <a:p>
            <a:pPr algn="just">
              <a:lnSpc>
                <a:spcPct val="140000"/>
              </a:lnSpc>
            </a:pPr>
            <a:r>
              <a:rPr lang="zh-CN" altLang="en-US" sz="2800" dirty="0" smtClean="0"/>
              <a:t> </a:t>
            </a:r>
            <a:r>
              <a:rPr lang="en-US" altLang="zh-CN" sz="2800" dirty="0" smtClean="0"/>
              <a:t>3.3 </a:t>
            </a:r>
            <a:r>
              <a:rPr lang="zh-CN" altLang="en-US" sz="2800" dirty="0" smtClean="0"/>
              <a:t>嵌套查询</a:t>
            </a:r>
          </a:p>
          <a:p>
            <a:pPr algn="just">
              <a:lnSpc>
                <a:spcPct val="140000"/>
              </a:lnSpc>
            </a:pPr>
            <a:r>
              <a:rPr lang="zh-CN" altLang="en-US" sz="2800" dirty="0" smtClean="0"/>
              <a:t> </a:t>
            </a:r>
            <a:r>
              <a:rPr lang="en-US" altLang="zh-CN" sz="2800" dirty="0" smtClean="0"/>
              <a:t>3.4 </a:t>
            </a:r>
            <a:r>
              <a:rPr lang="zh-CN" altLang="en-US" sz="2800" dirty="0" smtClean="0"/>
              <a:t>集合查询</a:t>
            </a:r>
          </a:p>
          <a:p>
            <a:pPr algn="just">
              <a:lnSpc>
                <a:spcPct val="140000"/>
              </a:lnSpc>
            </a:pPr>
            <a:r>
              <a:rPr lang="en-US" altLang="zh-CN" sz="2800" dirty="0" smtClean="0">
                <a:solidFill>
                  <a:schemeClr val="accent3"/>
                </a:solidFill>
              </a:rPr>
              <a:t> 3.5 Select</a:t>
            </a:r>
            <a:r>
              <a:rPr lang="zh-CN" altLang="en-US" sz="2800" dirty="0" smtClean="0">
                <a:solidFill>
                  <a:schemeClr val="accent3"/>
                </a:solidFill>
              </a:rPr>
              <a:t>语句的一般形式</a:t>
            </a:r>
          </a:p>
          <a:p>
            <a:pPr algn="just">
              <a:buFont typeface="Wingdings" panose="05000000000000000000" pitchFamily="2" charset="2"/>
              <a:buNone/>
            </a:pPr>
            <a:endParaRPr lang="zh-CN" altLang="en-US" dirty="0" smtClean="0"/>
          </a:p>
        </p:txBody>
      </p:sp>
      <p:sp>
        <p:nvSpPr>
          <p:cNvPr id="4" name="Rectangle 2"/>
          <p:cNvSpPr txBox="1">
            <a:spLocks noChangeArrowheads="1"/>
          </p:cNvSpPr>
          <p:nvPr/>
        </p:nvSpPr>
        <p:spPr>
          <a:xfrm>
            <a:off x="1224091" y="0"/>
            <a:ext cx="2195835"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zh-CN" altLang="en-US" sz="3600" smtClean="0">
                <a:latin typeface="+mn-ea"/>
                <a:ea typeface="+mn-ea"/>
              </a:rPr>
              <a:t>数据查询</a:t>
            </a:r>
            <a:endParaRPr lang="zh-CN" altLang="en-US" sz="3600" dirty="0">
              <a:latin typeface="+mn-ea"/>
              <a:ea typeface="+mn-ea"/>
            </a:endParaRPr>
          </a:p>
        </p:txBody>
      </p:sp>
      <p:sp>
        <p:nvSpPr>
          <p:cNvPr id="5" name="椭圆 4"/>
          <p:cNvSpPr/>
          <p:nvPr/>
        </p:nvSpPr>
        <p:spPr>
          <a:xfrm>
            <a:off x="467717" y="195588"/>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1187765" y="0"/>
            <a:ext cx="7056490" cy="842963"/>
          </a:xfrm>
        </p:spPr>
        <p:txBody>
          <a:bodyPr/>
          <a:lstStyle/>
          <a:p>
            <a:pPr algn="ctr" fontAlgn="auto">
              <a:spcAft>
                <a:spcPts val="0"/>
              </a:spcAft>
              <a:defRPr/>
            </a:pPr>
            <a:r>
              <a:rPr lang="en-US" sz="3200" b="1" dirty="0">
                <a:latin typeface="+mj-ea"/>
              </a:rPr>
              <a:t>SELECT</a:t>
            </a:r>
            <a:r>
              <a:rPr lang="zh-CN" altLang="en-US" sz="3200" b="1" dirty="0">
                <a:latin typeface="+mj-ea"/>
              </a:rPr>
              <a:t>语句的一般格式</a:t>
            </a:r>
          </a:p>
        </p:txBody>
      </p:sp>
      <p:sp>
        <p:nvSpPr>
          <p:cNvPr id="153603" name="Rectangle 3"/>
          <p:cNvSpPr>
            <a:spLocks noGrp="1" noChangeArrowheads="1"/>
          </p:cNvSpPr>
          <p:nvPr>
            <p:ph type="body" idx="4294967295"/>
          </p:nvPr>
        </p:nvSpPr>
        <p:spPr>
          <a:xfrm>
            <a:off x="1260476" y="915988"/>
            <a:ext cx="7703830" cy="3959922"/>
          </a:xfrm>
        </p:spPr>
        <p:txBody>
          <a:bodyPr>
            <a:noAutofit/>
          </a:bodyPr>
          <a:lstStyle/>
          <a:p>
            <a:pPr>
              <a:lnSpc>
                <a:spcPct val="120000"/>
              </a:lnSpc>
              <a:buFont typeface="Wingdings" panose="05000000000000000000" pitchFamily="2" charset="2"/>
              <a:buNone/>
            </a:pPr>
            <a:r>
              <a:rPr lang="en-US" altLang="zh-CN" sz="2200" dirty="0" smtClean="0">
                <a:latin typeface="+mj-ea"/>
                <a:ea typeface="+mj-ea"/>
              </a:rPr>
              <a:t> SELECT [ALL|DISTINCT]  </a:t>
            </a:r>
          </a:p>
          <a:p>
            <a:pPr>
              <a:lnSpc>
                <a:spcPct val="120000"/>
              </a:lnSpc>
              <a:buFont typeface="Wingdings" panose="05000000000000000000" pitchFamily="2" charset="2"/>
              <a:buNone/>
            </a:pPr>
            <a:r>
              <a:rPr lang="en-US" altLang="zh-CN" sz="2200" dirty="0" smtClean="0">
                <a:latin typeface="幼圆" pitchFamily="49" charset="-122"/>
                <a:ea typeface="幼圆" pitchFamily="49" charset="-122"/>
              </a:rPr>
              <a:t>  &lt;</a:t>
            </a:r>
            <a:r>
              <a:rPr lang="zh-CN" altLang="en-US" sz="2200" dirty="0" smtClean="0">
                <a:latin typeface="幼圆" pitchFamily="49" charset="-122"/>
                <a:ea typeface="幼圆" pitchFamily="49" charset="-122"/>
              </a:rPr>
              <a:t>目标列表达式</a:t>
            </a:r>
            <a:r>
              <a:rPr lang="en-US" altLang="zh-CN" sz="2200" dirty="0" smtClean="0">
                <a:latin typeface="幼圆" pitchFamily="49" charset="-122"/>
                <a:ea typeface="幼圆" pitchFamily="49" charset="-122"/>
              </a:rPr>
              <a:t>&gt; [</a:t>
            </a:r>
            <a:r>
              <a:rPr lang="zh-CN" altLang="en-US" sz="2200" dirty="0" smtClean="0">
                <a:latin typeface="幼圆" pitchFamily="49" charset="-122"/>
                <a:ea typeface="幼圆" pitchFamily="49" charset="-122"/>
              </a:rPr>
              <a:t>别名</a:t>
            </a:r>
            <a:r>
              <a:rPr lang="en-US" altLang="zh-CN" sz="2200" dirty="0" smtClean="0">
                <a:latin typeface="幼圆" pitchFamily="49" charset="-122"/>
                <a:ea typeface="幼圆" pitchFamily="49" charset="-122"/>
              </a:rPr>
              <a:t>] [ </a:t>
            </a:r>
            <a:r>
              <a:rPr lang="zh-CN" altLang="en-US" sz="2200" dirty="0" smtClean="0">
                <a:latin typeface="幼圆" pitchFamily="49" charset="-122"/>
                <a:ea typeface="幼圆" pitchFamily="49" charset="-122"/>
              </a:rPr>
              <a:t>，</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目标列表达式</a:t>
            </a:r>
            <a:r>
              <a:rPr lang="en-US" altLang="zh-CN" sz="2200" dirty="0" smtClean="0">
                <a:latin typeface="幼圆" pitchFamily="49" charset="-122"/>
                <a:ea typeface="幼圆" pitchFamily="49" charset="-122"/>
              </a:rPr>
              <a:t>&gt; [</a:t>
            </a:r>
            <a:r>
              <a:rPr lang="zh-CN" altLang="en-US" sz="2200" dirty="0" smtClean="0">
                <a:latin typeface="幼圆" pitchFamily="49" charset="-122"/>
                <a:ea typeface="幼圆" pitchFamily="49" charset="-122"/>
              </a:rPr>
              <a:t>别名</a:t>
            </a:r>
            <a:r>
              <a:rPr lang="en-US" altLang="zh-CN" sz="2200" dirty="0" smtClean="0">
                <a:latin typeface="幼圆" pitchFamily="49" charset="-122"/>
                <a:ea typeface="幼圆" pitchFamily="49" charset="-122"/>
              </a:rPr>
              <a:t>]] …</a:t>
            </a:r>
          </a:p>
          <a:p>
            <a:pPr>
              <a:lnSpc>
                <a:spcPct val="120000"/>
              </a:lnSpc>
              <a:buFont typeface="Wingdings" panose="05000000000000000000" pitchFamily="2" charset="2"/>
              <a:buNone/>
            </a:pPr>
            <a:r>
              <a:rPr lang="en-US" sz="2200" dirty="0">
                <a:latin typeface="+mj-ea"/>
                <a:ea typeface="+mj-ea"/>
              </a:rPr>
              <a:t> </a:t>
            </a:r>
            <a:r>
              <a:rPr lang="en-US" altLang="zh-CN" sz="2200" dirty="0">
                <a:latin typeface="+mj-ea"/>
                <a:ea typeface="+mj-ea"/>
              </a:rPr>
              <a:t>FROM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表名或视图名</a:t>
            </a:r>
            <a:r>
              <a:rPr lang="en-US" altLang="zh-CN" sz="2200" dirty="0" smtClean="0">
                <a:latin typeface="幼圆" pitchFamily="49" charset="-122"/>
                <a:ea typeface="幼圆" pitchFamily="49" charset="-122"/>
              </a:rPr>
              <a:t>&gt; [</a:t>
            </a:r>
            <a:r>
              <a:rPr lang="zh-CN" altLang="en-US" sz="2200" dirty="0" smtClean="0">
                <a:latin typeface="幼圆" pitchFamily="49" charset="-122"/>
                <a:ea typeface="幼圆" pitchFamily="49" charset="-122"/>
              </a:rPr>
              <a:t>别名</a:t>
            </a:r>
            <a:r>
              <a:rPr lang="en-US" altLang="zh-CN" sz="2200" dirty="0" smtClean="0">
                <a:latin typeface="幼圆" pitchFamily="49" charset="-122"/>
                <a:ea typeface="幼圆" pitchFamily="49" charset="-122"/>
              </a:rPr>
              <a:t>] </a:t>
            </a:r>
          </a:p>
          <a:p>
            <a:pPr>
              <a:lnSpc>
                <a:spcPct val="120000"/>
              </a:lnSpc>
              <a:buFont typeface="Wingdings" panose="05000000000000000000" pitchFamily="2" charset="2"/>
              <a:buNone/>
            </a:pPr>
            <a:r>
              <a:rPr 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 </a:t>
            </a:r>
            <a:r>
              <a:rPr lang="zh-CN" altLang="en-US" sz="2200" dirty="0" smtClean="0">
                <a:latin typeface="幼圆" pitchFamily="49" charset="-122"/>
                <a:ea typeface="幼圆" pitchFamily="49" charset="-122"/>
              </a:rPr>
              <a:t>，</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表名或视图名</a:t>
            </a:r>
            <a:r>
              <a:rPr lang="en-US" altLang="zh-CN" sz="2200" dirty="0" smtClean="0">
                <a:latin typeface="幼圆" pitchFamily="49" charset="-122"/>
                <a:ea typeface="幼圆" pitchFamily="49" charset="-122"/>
              </a:rPr>
              <a:t>&gt; [</a:t>
            </a:r>
            <a:r>
              <a:rPr lang="zh-CN" altLang="en-US" sz="2200" dirty="0" smtClean="0">
                <a:latin typeface="幼圆" pitchFamily="49" charset="-122"/>
                <a:ea typeface="幼圆" pitchFamily="49" charset="-122"/>
              </a:rPr>
              <a:t>别名</a:t>
            </a:r>
            <a:r>
              <a:rPr lang="en-US" altLang="zh-CN" sz="2200" dirty="0" smtClean="0">
                <a:latin typeface="幼圆" pitchFamily="49" charset="-122"/>
                <a:ea typeface="幼圆" pitchFamily="49" charset="-122"/>
              </a:rPr>
              <a:t>]] …</a:t>
            </a:r>
          </a:p>
          <a:p>
            <a:pPr>
              <a:lnSpc>
                <a:spcPct val="120000"/>
              </a:lnSpc>
              <a:buFont typeface="Wingdings" panose="05000000000000000000" pitchFamily="2" charset="2"/>
              <a:buNone/>
            </a:pPr>
            <a:r>
              <a:rPr 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a:t>
            </a:r>
            <a:r>
              <a:rPr lang="en-US" altLang="zh-CN" sz="2200" dirty="0">
                <a:latin typeface="+mj-ea"/>
                <a:ea typeface="+mj-ea"/>
              </a:rPr>
              <a:t>WHERE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条件表达式</a:t>
            </a:r>
            <a:r>
              <a:rPr lang="en-US" altLang="zh-CN" sz="2200" dirty="0" smtClean="0">
                <a:latin typeface="幼圆" pitchFamily="49" charset="-122"/>
                <a:ea typeface="幼圆" pitchFamily="49" charset="-122"/>
              </a:rPr>
              <a:t>&gt;]</a:t>
            </a:r>
          </a:p>
          <a:p>
            <a:pPr>
              <a:lnSpc>
                <a:spcPct val="120000"/>
              </a:lnSpc>
              <a:buFont typeface="Wingdings" panose="05000000000000000000" pitchFamily="2" charset="2"/>
              <a:buNone/>
            </a:pPr>
            <a:r>
              <a:rPr 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a:t>
            </a:r>
            <a:r>
              <a:rPr lang="en-US" altLang="zh-CN" sz="2200" dirty="0">
                <a:latin typeface="+mj-ea"/>
                <a:ea typeface="+mj-ea"/>
              </a:rPr>
              <a:t>GROUP BY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列名</a:t>
            </a:r>
            <a:r>
              <a:rPr lang="en-US" altLang="zh-CN" sz="2200" dirty="0" smtClean="0">
                <a:latin typeface="幼圆" pitchFamily="49" charset="-122"/>
                <a:ea typeface="幼圆" pitchFamily="49" charset="-122"/>
              </a:rPr>
              <a:t>1&gt;</a:t>
            </a:r>
          </a:p>
          <a:p>
            <a:pPr>
              <a:lnSpc>
                <a:spcPct val="120000"/>
              </a:lnSpc>
              <a:buFont typeface="Wingdings" panose="05000000000000000000" pitchFamily="2" charset="2"/>
              <a:buNone/>
            </a:pPr>
            <a:r>
              <a:rPr 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a:t>
            </a:r>
            <a:r>
              <a:rPr lang="en-US" altLang="zh-CN" sz="2200" dirty="0">
                <a:latin typeface="+mj-ea"/>
                <a:ea typeface="+mj-ea"/>
              </a:rPr>
              <a:t>HAVING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条件表达式</a:t>
            </a:r>
            <a:r>
              <a:rPr lang="en-US" altLang="zh-CN" sz="2200" dirty="0" smtClean="0">
                <a:latin typeface="幼圆" pitchFamily="49" charset="-122"/>
                <a:ea typeface="幼圆" pitchFamily="49" charset="-122"/>
              </a:rPr>
              <a:t>&gt;]]</a:t>
            </a:r>
          </a:p>
          <a:p>
            <a:pPr>
              <a:lnSpc>
                <a:spcPct val="120000"/>
              </a:lnSpc>
              <a:buFont typeface="Wingdings" panose="05000000000000000000" pitchFamily="2" charset="2"/>
              <a:buNone/>
            </a:pPr>
            <a:r>
              <a:rPr 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a:t>
            </a:r>
            <a:r>
              <a:rPr lang="en-US" altLang="zh-CN" sz="2200" dirty="0">
                <a:latin typeface="+mj-ea"/>
                <a:ea typeface="+mj-ea"/>
              </a:rPr>
              <a:t>ORDER BY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列名</a:t>
            </a:r>
            <a:r>
              <a:rPr lang="en-US" altLang="zh-CN" sz="2200" dirty="0" smtClean="0">
                <a:latin typeface="幼圆" pitchFamily="49" charset="-122"/>
                <a:ea typeface="幼圆" pitchFamily="49" charset="-122"/>
              </a:rPr>
              <a:t>2&gt; </a:t>
            </a:r>
            <a:r>
              <a:rPr lang="en-US" altLang="zh-CN" sz="2200" dirty="0">
                <a:latin typeface="+mj-ea"/>
                <a:ea typeface="+mj-ea"/>
              </a:rPr>
              <a:t>[ASC|DESC] </a:t>
            </a:r>
            <a:endParaRPr lang="zh-CN" altLang="en-US" sz="2200"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filter="blinds(horizontal)">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type="body" idx="4294967295"/>
          </p:nvPr>
        </p:nvSpPr>
        <p:spPr>
          <a:xfrm>
            <a:off x="1043754" y="803207"/>
            <a:ext cx="8100245" cy="4340293"/>
          </a:xfrm>
        </p:spPr>
        <p:txBody>
          <a:bodyPr rtlCol="0">
            <a:noAutofit/>
          </a:bodyPr>
          <a:lstStyle/>
          <a:p>
            <a:pPr fontAlgn="auto">
              <a:lnSpc>
                <a:spcPct val="110000"/>
              </a:lnSpc>
              <a:spcAft>
                <a:spcPts val="0"/>
              </a:spcAft>
              <a:defRPr/>
            </a:pPr>
            <a:r>
              <a:rPr lang="zh-CN" altLang="en-US" sz="2400" dirty="0">
                <a:latin typeface="微软雅黑 Light" pitchFamily="34" charset="-122"/>
                <a:ea typeface="微软雅黑 Light" pitchFamily="34" charset="-122"/>
              </a:rPr>
              <a:t>基本表</a:t>
            </a:r>
          </a:p>
          <a:p>
            <a:pPr marL="343535" indent="-173990" fontAlgn="auto">
              <a:lnSpc>
                <a:spcPct val="110000"/>
              </a:lnSpc>
              <a:spcAft>
                <a:spcPts val="0"/>
              </a:spcAft>
              <a:buFont typeface="Wingdings" panose="05000000000000000000" pitchFamily="2" charset="2"/>
              <a:buChar char="n"/>
              <a:defRPr/>
            </a:pPr>
            <a:r>
              <a:rPr lang="zh-CN" altLang="en-US" sz="2400" b="1" dirty="0">
                <a:latin typeface="幼圆" pitchFamily="49" charset="-122"/>
                <a:ea typeface="幼圆" pitchFamily="49" charset="-122"/>
              </a:rPr>
              <a:t>本身独立存在的</a:t>
            </a:r>
            <a:r>
              <a:rPr lang="zh-CN" altLang="en-US" sz="2400" b="1" dirty="0" smtClean="0">
                <a:latin typeface="幼圆" pitchFamily="49" charset="-122"/>
                <a:ea typeface="幼圆" pitchFamily="49" charset="-122"/>
              </a:rPr>
              <a:t>表，</a:t>
            </a:r>
            <a:r>
              <a:rPr lang="en-US" sz="2400" b="1" dirty="0" smtClean="0">
                <a:latin typeface="幼圆" pitchFamily="49" charset="-122"/>
                <a:ea typeface="幼圆" pitchFamily="49" charset="-122"/>
              </a:rPr>
              <a:t>SQL</a:t>
            </a:r>
            <a:r>
              <a:rPr lang="zh-CN" altLang="en-US" sz="2400" b="1" dirty="0">
                <a:latin typeface="幼圆" pitchFamily="49" charset="-122"/>
                <a:ea typeface="幼圆" pitchFamily="49" charset="-122"/>
              </a:rPr>
              <a:t>中一个关系就对应一个基本表</a:t>
            </a:r>
          </a:p>
          <a:p>
            <a:pPr marL="343535" indent="-173990" fontAlgn="auto">
              <a:lnSpc>
                <a:spcPct val="110000"/>
              </a:lnSpc>
              <a:spcAft>
                <a:spcPts val="0"/>
              </a:spcAft>
              <a:buFont typeface="Wingdings" panose="05000000000000000000" pitchFamily="2" charset="2"/>
              <a:buChar char="n"/>
              <a:defRPr/>
            </a:pPr>
            <a:r>
              <a:rPr lang="zh-CN" altLang="en-US" sz="2400" b="1" dirty="0">
                <a:latin typeface="幼圆" pitchFamily="49" charset="-122"/>
                <a:ea typeface="幼圆" pitchFamily="49" charset="-122"/>
              </a:rPr>
              <a:t>一个</a:t>
            </a:r>
            <a:r>
              <a:rPr lang="en-US" sz="2400" b="1" dirty="0">
                <a:latin typeface="幼圆" pitchFamily="49" charset="-122"/>
                <a:ea typeface="幼圆" pitchFamily="49" charset="-122"/>
              </a:rPr>
              <a:t>(</a:t>
            </a:r>
            <a:r>
              <a:rPr lang="zh-CN" altLang="en-US" sz="2400" b="1" dirty="0">
                <a:latin typeface="幼圆" pitchFamily="49" charset="-122"/>
                <a:ea typeface="幼圆" pitchFamily="49" charset="-122"/>
              </a:rPr>
              <a:t>或多个</a:t>
            </a:r>
            <a:r>
              <a:rPr lang="en-US" sz="2400" b="1" dirty="0">
                <a:latin typeface="幼圆" pitchFamily="49" charset="-122"/>
                <a:ea typeface="幼圆" pitchFamily="49" charset="-122"/>
              </a:rPr>
              <a:t>)</a:t>
            </a:r>
            <a:r>
              <a:rPr lang="zh-CN" altLang="en-US" sz="2400" b="1" dirty="0">
                <a:latin typeface="幼圆" pitchFamily="49" charset="-122"/>
                <a:ea typeface="幼圆" pitchFamily="49" charset="-122"/>
              </a:rPr>
              <a:t>基本表对应一个存储文件</a:t>
            </a:r>
          </a:p>
          <a:p>
            <a:pPr marL="343535" indent="-173990" fontAlgn="auto">
              <a:lnSpc>
                <a:spcPct val="110000"/>
              </a:lnSpc>
              <a:spcAft>
                <a:spcPts val="0"/>
              </a:spcAft>
              <a:buFont typeface="Wingdings" panose="05000000000000000000" pitchFamily="2" charset="2"/>
              <a:buChar char="n"/>
              <a:defRPr/>
            </a:pPr>
            <a:r>
              <a:rPr lang="zh-CN" altLang="en-US" sz="2400" b="1" dirty="0">
                <a:latin typeface="幼圆" pitchFamily="49" charset="-122"/>
                <a:ea typeface="幼圆" pitchFamily="49" charset="-122"/>
              </a:rPr>
              <a:t>一个表可以带若干索引</a:t>
            </a:r>
          </a:p>
          <a:p>
            <a:pPr fontAlgn="auto">
              <a:lnSpc>
                <a:spcPct val="110000"/>
              </a:lnSpc>
              <a:spcAft>
                <a:spcPts val="0"/>
              </a:spcAft>
              <a:defRPr/>
            </a:pPr>
            <a:r>
              <a:rPr lang="zh-CN" altLang="en-US" sz="2400" dirty="0" smtClean="0">
                <a:latin typeface="微软雅黑 Light" pitchFamily="34" charset="-122"/>
                <a:ea typeface="微软雅黑 Light" pitchFamily="34" charset="-122"/>
              </a:rPr>
              <a:t>视图</a:t>
            </a:r>
            <a:endParaRPr lang="zh-CN" altLang="en-US" sz="2400" dirty="0">
              <a:latin typeface="微软雅黑 Light" pitchFamily="34" charset="-122"/>
              <a:ea typeface="微软雅黑 Light" pitchFamily="34" charset="-122"/>
            </a:endParaRPr>
          </a:p>
          <a:p>
            <a:pPr marL="343535" indent="-173990" fontAlgn="auto">
              <a:lnSpc>
                <a:spcPct val="110000"/>
              </a:lnSpc>
              <a:spcAft>
                <a:spcPts val="0"/>
              </a:spcAft>
              <a:buFont typeface="Wingdings" panose="05000000000000000000" pitchFamily="2" charset="2"/>
              <a:buChar char="n"/>
              <a:defRPr/>
            </a:pPr>
            <a:r>
              <a:rPr lang="zh-CN" altLang="en-US" sz="2400" b="1" dirty="0">
                <a:latin typeface="幼圆" pitchFamily="49" charset="-122"/>
                <a:ea typeface="幼圆" pitchFamily="49" charset="-122"/>
              </a:rPr>
              <a:t>从一个或几个基本表导出的</a:t>
            </a:r>
            <a:r>
              <a:rPr lang="zh-CN" altLang="en-US" sz="2400" b="1" dirty="0" smtClean="0">
                <a:latin typeface="幼圆" pitchFamily="49" charset="-122"/>
                <a:ea typeface="幼圆" pitchFamily="49" charset="-122"/>
              </a:rPr>
              <a:t>表</a:t>
            </a:r>
            <a:endParaRPr lang="en-US" altLang="zh-CN" sz="2400" b="1" dirty="0" smtClean="0">
              <a:latin typeface="幼圆" pitchFamily="49" charset="-122"/>
              <a:ea typeface="幼圆" pitchFamily="49" charset="-122"/>
            </a:endParaRPr>
          </a:p>
          <a:p>
            <a:pPr marL="343535" indent="-173990" fontAlgn="auto">
              <a:lnSpc>
                <a:spcPct val="110000"/>
              </a:lnSpc>
              <a:spcAft>
                <a:spcPts val="0"/>
              </a:spcAft>
              <a:buFont typeface="Wingdings" panose="05000000000000000000" pitchFamily="2" charset="2"/>
              <a:buChar char="n"/>
              <a:defRPr/>
            </a:pPr>
            <a:r>
              <a:rPr lang="zh-CN" altLang="en-US" sz="2400" b="1" dirty="0" smtClean="0">
                <a:latin typeface="幼圆" pitchFamily="49" charset="-122"/>
                <a:ea typeface="幼圆" pitchFamily="49" charset="-122"/>
              </a:rPr>
              <a:t>数据库</a:t>
            </a:r>
            <a:r>
              <a:rPr lang="zh-CN" altLang="en-US" sz="2400" b="1" dirty="0">
                <a:latin typeface="幼圆" pitchFamily="49" charset="-122"/>
                <a:ea typeface="幼圆" pitchFamily="49" charset="-122"/>
              </a:rPr>
              <a:t>中只存放视图的定义而不存放视图对应的</a:t>
            </a:r>
            <a:r>
              <a:rPr lang="zh-CN" altLang="en-US" sz="2400" b="1" dirty="0" smtClean="0">
                <a:latin typeface="幼圆" pitchFamily="49" charset="-122"/>
                <a:ea typeface="幼圆" pitchFamily="49" charset="-122"/>
              </a:rPr>
              <a:t>数据，视图</a:t>
            </a:r>
            <a:r>
              <a:rPr lang="zh-CN" altLang="en-US" sz="2400" b="1" dirty="0">
                <a:latin typeface="幼圆" pitchFamily="49" charset="-122"/>
                <a:ea typeface="幼圆" pitchFamily="49" charset="-122"/>
              </a:rPr>
              <a:t>是一个虚表</a:t>
            </a:r>
          </a:p>
          <a:p>
            <a:pPr marL="343535" indent="-173990" fontAlgn="auto">
              <a:lnSpc>
                <a:spcPct val="110000"/>
              </a:lnSpc>
              <a:spcAft>
                <a:spcPts val="0"/>
              </a:spcAft>
              <a:buFont typeface="Wingdings" panose="05000000000000000000" pitchFamily="2" charset="2"/>
              <a:buChar char="n"/>
              <a:defRPr/>
            </a:pPr>
            <a:r>
              <a:rPr lang="zh-CN" altLang="en-US" sz="2400" b="1" dirty="0">
                <a:latin typeface="幼圆" pitchFamily="49" charset="-122"/>
                <a:ea typeface="幼圆" pitchFamily="49" charset="-122"/>
              </a:rPr>
              <a:t>用户可以在视图上再定义视图</a:t>
            </a:r>
            <a:endParaRPr lang="zh-CN" altLang="en-US" sz="1800" dirty="0">
              <a:latin typeface="幼圆" pitchFamily="49" charset="-122"/>
              <a:ea typeface="幼圆" pitchFamily="49" charset="-122"/>
            </a:endParaRPr>
          </a:p>
        </p:txBody>
      </p:sp>
      <p:sp>
        <p:nvSpPr>
          <p:cNvPr id="4" name="Rectangle 1026"/>
          <p:cNvSpPr txBox="1">
            <a:spLocks noChangeArrowheads="1"/>
          </p:cNvSpPr>
          <p:nvPr/>
        </p:nvSpPr>
        <p:spPr>
          <a:xfrm>
            <a:off x="1167724" y="3"/>
            <a:ext cx="3132138" cy="842963"/>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sz="3200" dirty="0" smtClean="0">
                <a:latin typeface="黑体" panose="02010609060101010101" pitchFamily="49" charset="-122"/>
                <a:ea typeface="黑体" panose="02010609060101010101" pitchFamily="49" charset="-122"/>
                <a:sym typeface="Times New Roman" panose="02020603050405020304" pitchFamily="18" charset="0"/>
              </a:rPr>
              <a:t>SQL</a:t>
            </a:r>
            <a:r>
              <a:rPr lang="zh-CN" altLang="en-US" sz="3200" dirty="0" smtClean="0">
                <a:latin typeface="黑体" panose="02010609060101010101" pitchFamily="49" charset="-122"/>
                <a:ea typeface="黑体" panose="02010609060101010101" pitchFamily="49" charset="-122"/>
                <a:sym typeface="Times New Roman" panose="02020603050405020304" pitchFamily="18" charset="0"/>
              </a:rPr>
              <a:t>的基本概念</a:t>
            </a:r>
            <a:endParaRPr lang="zh-CN" altLang="en-US" dirty="0"/>
          </a:p>
        </p:txBody>
      </p:sp>
      <p:sp>
        <p:nvSpPr>
          <p:cNvPr id="5" name="椭圆 4"/>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a:t>
            </a:r>
            <a:r>
              <a:rPr lang="en-US" altLang="zh-CN" sz="1200" dirty="0" smtClean="0"/>
              <a:t>3</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filter="blinds(horizontal)">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411163"/>
            <a:ext cx="1763713" cy="771525"/>
          </a:xfrm>
        </p:spPr>
        <p:txBody>
          <a:bodyPr/>
          <a:lstStyle/>
          <a:p>
            <a:pPr fontAlgn="auto">
              <a:spcAft>
                <a:spcPts val="0"/>
              </a:spcAft>
              <a:defRPr/>
            </a:pPr>
            <a:r>
              <a:rPr lang="en-US" sz="6000" b="1" dirty="0" smtClean="0">
                <a:solidFill>
                  <a:schemeClr val="bg1"/>
                </a:solidFill>
                <a:latin typeface="+mj-ea"/>
                <a:sym typeface="黑体" panose="02010609060101010101" pitchFamily="49" charset="-122"/>
              </a:rPr>
              <a:t>SQL</a:t>
            </a:r>
            <a:endParaRPr lang="zh-CN" altLang="en-US" sz="5400" b="1" dirty="0">
              <a:solidFill>
                <a:schemeClr val="bg1"/>
              </a:solidFill>
              <a:latin typeface="+mj-ea"/>
            </a:endParaRPr>
          </a:p>
        </p:txBody>
      </p:sp>
      <p:sp>
        <p:nvSpPr>
          <p:cNvPr id="2" name="椭圆 1"/>
          <p:cNvSpPr/>
          <p:nvPr/>
        </p:nvSpPr>
        <p:spPr>
          <a:xfrm>
            <a:off x="3059896" y="69962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3" name="TextBox 2"/>
          <p:cNvSpPr txBox="1"/>
          <p:nvPr/>
        </p:nvSpPr>
        <p:spPr>
          <a:xfrm>
            <a:off x="3554642" y="679781"/>
            <a:ext cx="1449436" cy="523220"/>
          </a:xfrm>
          <a:prstGeom prst="rect">
            <a:avLst/>
          </a:prstGeom>
          <a:noFill/>
        </p:spPr>
        <p:txBody>
          <a:bodyPr wrap="none">
            <a:spAutoFit/>
          </a:bodyPr>
          <a:lstStyle/>
          <a:p>
            <a:pPr>
              <a:defRPr/>
            </a:pPr>
            <a:r>
              <a:rPr lang="en-US" altLang="zh-CN" sz="2800" dirty="0">
                <a:latin typeface="+mn-ea"/>
                <a:ea typeface="+mn-ea"/>
              </a:rPr>
              <a:t>SQL</a:t>
            </a:r>
            <a:r>
              <a:rPr lang="zh-CN" altLang="en-US" sz="2800" dirty="0">
                <a:latin typeface="+mn-ea"/>
                <a:ea typeface="+mn-ea"/>
              </a:rPr>
              <a:t>概述</a:t>
            </a:r>
          </a:p>
        </p:txBody>
      </p:sp>
      <p:sp>
        <p:nvSpPr>
          <p:cNvPr id="6" name="椭圆 5"/>
          <p:cNvSpPr/>
          <p:nvPr/>
        </p:nvSpPr>
        <p:spPr>
          <a:xfrm>
            <a:off x="3348481" y="1448475"/>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779951" y="1400485"/>
            <a:ext cx="1627369" cy="523220"/>
          </a:xfrm>
          <a:prstGeom prst="rect">
            <a:avLst/>
          </a:prstGeom>
          <a:noFill/>
        </p:spPr>
        <p:txBody>
          <a:bodyPr wrap="none">
            <a:spAutoFit/>
          </a:bodyPr>
          <a:lstStyle/>
          <a:p>
            <a:pPr>
              <a:defRPr/>
            </a:pPr>
            <a:r>
              <a:rPr lang="zh-CN" altLang="en-US" sz="2800" dirty="0">
                <a:latin typeface="+mn-ea"/>
                <a:ea typeface="+mn-ea"/>
              </a:rPr>
              <a:t>数据定义</a:t>
            </a:r>
          </a:p>
        </p:txBody>
      </p:sp>
      <p:sp>
        <p:nvSpPr>
          <p:cNvPr id="8" name="椭圆 7"/>
          <p:cNvSpPr/>
          <p:nvPr/>
        </p:nvSpPr>
        <p:spPr>
          <a:xfrm>
            <a:off x="3613231" y="2197327"/>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067968" y="2120535"/>
            <a:ext cx="1627369" cy="523220"/>
          </a:xfrm>
          <a:prstGeom prst="rect">
            <a:avLst/>
          </a:prstGeom>
          <a:noFill/>
        </p:spPr>
        <p:txBody>
          <a:bodyPr wrap="none">
            <a:spAutoFit/>
          </a:bodyPr>
          <a:lstStyle/>
          <a:p>
            <a:pPr>
              <a:defRPr/>
            </a:pPr>
            <a:r>
              <a:rPr lang="zh-CN" altLang="en-US" sz="2800" dirty="0" smtClean="0">
                <a:latin typeface="+mn-ea"/>
                <a:ea typeface="+mn-ea"/>
              </a:rPr>
              <a:t>数据查询</a:t>
            </a:r>
            <a:endParaRPr lang="zh-CN" altLang="en-US" sz="2800" dirty="0">
              <a:latin typeface="+mn-ea"/>
              <a:ea typeface="+mn-ea"/>
            </a:endParaRPr>
          </a:p>
        </p:txBody>
      </p:sp>
      <p:sp>
        <p:nvSpPr>
          <p:cNvPr id="10" name="椭圆 9"/>
          <p:cNvSpPr/>
          <p:nvPr/>
        </p:nvSpPr>
        <p:spPr>
          <a:xfrm>
            <a:off x="3884735" y="2946179"/>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460217" y="2859773"/>
            <a:ext cx="1832553" cy="584775"/>
          </a:xfrm>
          <a:prstGeom prst="rect">
            <a:avLst/>
          </a:prstGeom>
          <a:noFill/>
        </p:spPr>
        <p:txBody>
          <a:bodyPr wrap="none">
            <a:spAutoFit/>
          </a:bodyPr>
          <a:lstStyle/>
          <a:p>
            <a:pPr>
              <a:defRPr/>
            </a:pPr>
            <a:r>
              <a:rPr lang="zh-CN" altLang="en-US" sz="3200" dirty="0" smtClean="0">
                <a:solidFill>
                  <a:schemeClr val="accent3"/>
                </a:solidFill>
                <a:latin typeface="+mn-ea"/>
                <a:ea typeface="+mn-ea"/>
              </a:rPr>
              <a:t>数据更新</a:t>
            </a:r>
            <a:endParaRPr lang="zh-CN" altLang="en-US" sz="3200" dirty="0">
              <a:solidFill>
                <a:schemeClr val="accent3"/>
              </a:solidFill>
              <a:latin typeface="+mn-ea"/>
              <a:ea typeface="+mn-ea"/>
            </a:endParaRPr>
          </a:p>
        </p:txBody>
      </p:sp>
      <p:sp>
        <p:nvSpPr>
          <p:cNvPr id="12" name="椭圆 11"/>
          <p:cNvSpPr/>
          <p:nvPr/>
        </p:nvSpPr>
        <p:spPr>
          <a:xfrm>
            <a:off x="4139976" y="3695031"/>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TextBox 12"/>
          <p:cNvSpPr txBox="1"/>
          <p:nvPr/>
        </p:nvSpPr>
        <p:spPr>
          <a:xfrm>
            <a:off x="4644006" y="3632640"/>
            <a:ext cx="1988045" cy="523220"/>
          </a:xfrm>
          <a:prstGeom prst="rect">
            <a:avLst/>
          </a:prstGeom>
          <a:noFill/>
        </p:spPr>
        <p:txBody>
          <a:bodyPr wrap="none">
            <a:spAutoFit/>
          </a:bodyPr>
          <a:lstStyle/>
          <a:p>
            <a:pPr>
              <a:defRPr/>
            </a:pPr>
            <a:r>
              <a:rPr lang="zh-CN" altLang="en-US" sz="2800" dirty="0" smtClean="0">
                <a:latin typeface="+mn-ea"/>
                <a:ea typeface="+mn-ea"/>
              </a:rPr>
              <a:t>空值的处理</a:t>
            </a:r>
            <a:endParaRPr lang="zh-CN" altLang="en-US" sz="2800" dirty="0">
              <a:latin typeface="+mn-ea"/>
              <a:ea typeface="+mn-ea"/>
            </a:endParaRPr>
          </a:p>
        </p:txBody>
      </p:sp>
      <p:sp>
        <p:nvSpPr>
          <p:cNvPr id="14" name="椭圆 13"/>
          <p:cNvSpPr/>
          <p:nvPr/>
        </p:nvSpPr>
        <p:spPr>
          <a:xfrm>
            <a:off x="4427996" y="444388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5" name="TextBox 14"/>
          <p:cNvSpPr txBox="1"/>
          <p:nvPr/>
        </p:nvSpPr>
        <p:spPr>
          <a:xfrm>
            <a:off x="4932031" y="4371875"/>
            <a:ext cx="1627369" cy="523220"/>
          </a:xfrm>
          <a:prstGeom prst="rect">
            <a:avLst/>
          </a:prstGeom>
          <a:noFill/>
        </p:spPr>
        <p:txBody>
          <a:bodyPr wrap="none">
            <a:spAutoFit/>
          </a:bodyPr>
          <a:lstStyle/>
          <a:p>
            <a:pPr>
              <a:defRPr/>
            </a:pPr>
            <a:r>
              <a:rPr lang="zh-CN" altLang="en-US" sz="2800" dirty="0" smtClean="0">
                <a:latin typeface="+mn-ea"/>
                <a:ea typeface="+mn-ea"/>
              </a:rPr>
              <a:t>视图机制</a:t>
            </a:r>
            <a:endParaRPr lang="zh-CN" altLang="en-US" sz="28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1187765" y="-9880"/>
            <a:ext cx="2447925" cy="842963"/>
          </a:xfrm>
        </p:spPr>
        <p:txBody>
          <a:bodyPr/>
          <a:lstStyle/>
          <a:p>
            <a:pPr fontAlgn="auto">
              <a:spcAft>
                <a:spcPts val="0"/>
              </a:spcAft>
              <a:defRPr/>
            </a:pPr>
            <a:r>
              <a:rPr lang="zh-CN" altLang="en-US" sz="4000" dirty="0" smtClean="0">
                <a:latin typeface="+mn-ea"/>
                <a:ea typeface="+mn-ea"/>
                <a:sym typeface="黑体" panose="02010609060101010101" pitchFamily="49" charset="-122"/>
              </a:rPr>
              <a:t>数据更新</a:t>
            </a:r>
            <a:endParaRPr lang="zh-CN" altLang="en-US" sz="3600" dirty="0">
              <a:latin typeface="+mn-ea"/>
              <a:ea typeface="+mn-ea"/>
            </a:endParaRPr>
          </a:p>
        </p:txBody>
      </p:sp>
      <p:sp>
        <p:nvSpPr>
          <p:cNvPr id="155651" name="Rectangle 3"/>
          <p:cNvSpPr>
            <a:spLocks noGrp="1" noChangeArrowheads="1"/>
          </p:cNvSpPr>
          <p:nvPr>
            <p:ph type="body" idx="4294967295"/>
          </p:nvPr>
        </p:nvSpPr>
        <p:spPr>
          <a:xfrm>
            <a:off x="2843880" y="1203655"/>
            <a:ext cx="4320300" cy="3600250"/>
          </a:xfrm>
        </p:spPr>
        <p:txBody>
          <a:bodyPr>
            <a:normAutofit/>
          </a:bodyPr>
          <a:lstStyle/>
          <a:p>
            <a:pPr algn="just">
              <a:lnSpc>
                <a:spcPct val="180000"/>
              </a:lnSpc>
              <a:buFont typeface="Wingdings" panose="05000000000000000000" pitchFamily="2" charset="2"/>
              <a:buChar char="Ø"/>
            </a:pPr>
            <a:r>
              <a:rPr lang="zh-CN" altLang="en-US" sz="3200" dirty="0" smtClean="0">
                <a:solidFill>
                  <a:srgbClr val="3333FF"/>
                </a:solidFill>
              </a:rPr>
              <a:t> </a:t>
            </a:r>
            <a:r>
              <a:rPr lang="en-US" altLang="zh-CN" sz="3200" dirty="0" smtClean="0">
                <a:solidFill>
                  <a:srgbClr val="3333FF"/>
                </a:solidFill>
              </a:rPr>
              <a:t>4.1 </a:t>
            </a:r>
            <a:r>
              <a:rPr lang="zh-CN" altLang="en-US" sz="3200" dirty="0" smtClean="0">
                <a:solidFill>
                  <a:srgbClr val="3333FF"/>
                </a:solidFill>
              </a:rPr>
              <a:t>插入数据</a:t>
            </a:r>
          </a:p>
          <a:p>
            <a:pPr algn="just">
              <a:lnSpc>
                <a:spcPct val="180000"/>
              </a:lnSpc>
              <a:buFont typeface="Wingdings" panose="05000000000000000000" pitchFamily="2" charset="2"/>
              <a:buChar char="Ø"/>
            </a:pPr>
            <a:r>
              <a:rPr lang="zh-CN" altLang="en-US" sz="3200" dirty="0" smtClean="0"/>
              <a:t> </a:t>
            </a:r>
            <a:r>
              <a:rPr lang="en-US" altLang="zh-CN" sz="3200" dirty="0" smtClean="0"/>
              <a:t>4.2 </a:t>
            </a:r>
            <a:r>
              <a:rPr lang="zh-CN" altLang="en-US" sz="3200" dirty="0" smtClean="0"/>
              <a:t>修改数据</a:t>
            </a:r>
          </a:p>
          <a:p>
            <a:pPr>
              <a:lnSpc>
                <a:spcPct val="180000"/>
              </a:lnSpc>
              <a:buFont typeface="Wingdings" panose="05000000000000000000" pitchFamily="2" charset="2"/>
              <a:buChar char="Ø"/>
            </a:pPr>
            <a:r>
              <a:rPr lang="zh-CN" altLang="en-US" sz="3200" dirty="0" smtClean="0"/>
              <a:t> </a:t>
            </a:r>
            <a:r>
              <a:rPr lang="en-US" altLang="zh-CN" sz="3200" dirty="0" smtClean="0"/>
              <a:t>4.3 </a:t>
            </a:r>
            <a:r>
              <a:rPr lang="zh-CN" altLang="en-US" sz="3200" dirty="0" smtClean="0"/>
              <a:t>删除数据 </a:t>
            </a:r>
          </a:p>
        </p:txBody>
      </p:sp>
      <p:sp>
        <p:nvSpPr>
          <p:cNvPr id="4" name="椭圆 3"/>
          <p:cNvSpPr/>
          <p:nvPr/>
        </p:nvSpPr>
        <p:spPr>
          <a:xfrm>
            <a:off x="323705" y="123582"/>
            <a:ext cx="576034" cy="57604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800" dirty="0"/>
              <a:t>4</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filter="blinds(horizontal)">
                                      <p:cBhvr>
                                        <p:cTn id="7"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ldLvl="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idx="4294967295"/>
          </p:nvPr>
        </p:nvSpPr>
        <p:spPr>
          <a:xfrm>
            <a:off x="1187765" y="0"/>
            <a:ext cx="7056490" cy="843630"/>
          </a:xfrm>
        </p:spPr>
        <p:txBody>
          <a:bodyPr/>
          <a:lstStyle/>
          <a:p>
            <a:pPr algn="ctr" fontAlgn="auto">
              <a:spcAft>
                <a:spcPts val="0"/>
              </a:spcAft>
              <a:defRPr/>
            </a:pPr>
            <a:r>
              <a:rPr lang="zh-CN" altLang="en-US" sz="3600" b="1" dirty="0" smtClean="0">
                <a:latin typeface="+mj-ea"/>
              </a:rPr>
              <a:t>插入</a:t>
            </a:r>
            <a:r>
              <a:rPr lang="zh-CN" altLang="en-US" sz="3600" b="1" dirty="0">
                <a:latin typeface="+mj-ea"/>
              </a:rPr>
              <a:t>数据</a:t>
            </a:r>
            <a:endParaRPr lang="zh-CN" altLang="en-US" sz="3200" b="1" dirty="0">
              <a:latin typeface="+mj-ea"/>
            </a:endParaRPr>
          </a:p>
        </p:txBody>
      </p:sp>
      <p:sp>
        <p:nvSpPr>
          <p:cNvPr id="156675" name="Rectangle 3"/>
          <p:cNvSpPr>
            <a:spLocks noGrp="1" noChangeArrowheads="1"/>
          </p:cNvSpPr>
          <p:nvPr>
            <p:ph type="body" idx="4294967295"/>
          </p:nvPr>
        </p:nvSpPr>
        <p:spPr>
          <a:xfrm>
            <a:off x="1403779" y="1059645"/>
            <a:ext cx="6840475" cy="3744260"/>
          </a:xfrm>
        </p:spPr>
        <p:txBody>
          <a:bodyPr>
            <a:noAutofit/>
          </a:bodyPr>
          <a:lstStyle/>
          <a:p>
            <a:pPr>
              <a:lnSpc>
                <a:spcPct val="150000"/>
              </a:lnSpc>
            </a:pPr>
            <a:r>
              <a:rPr lang="zh-CN" altLang="en-US" sz="3200" dirty="0" smtClean="0">
                <a:latin typeface="+mj-ea"/>
                <a:ea typeface="+mj-ea"/>
              </a:rPr>
              <a:t>两种插入数据方式</a:t>
            </a:r>
          </a:p>
          <a:p>
            <a:pPr lvl="1">
              <a:lnSpc>
                <a:spcPct val="200000"/>
              </a:lnSpc>
              <a:buFont typeface="Wingdings" panose="05000000000000000000" pitchFamily="2" charset="2"/>
              <a:buNone/>
            </a:pPr>
            <a:r>
              <a:rPr lang="en-US" altLang="zh-CN" sz="3200" b="1" dirty="0" smtClean="0">
                <a:latin typeface="幼圆" pitchFamily="49" charset="-122"/>
                <a:ea typeface="幼圆" pitchFamily="49" charset="-122"/>
                <a:sym typeface="Times New Roman" panose="02020603050405020304" pitchFamily="18" charset="0"/>
              </a:rPr>
              <a:t>1</a:t>
            </a:r>
            <a:r>
              <a:rPr lang="zh-CN" altLang="en-US" sz="3200" b="1" dirty="0" smtClean="0">
                <a:latin typeface="幼圆" pitchFamily="49" charset="-122"/>
                <a:ea typeface="幼圆" pitchFamily="49" charset="-122"/>
                <a:sym typeface="Times New Roman" panose="02020603050405020304" pitchFamily="18" charset="0"/>
              </a:rPr>
              <a:t>）</a:t>
            </a:r>
            <a:r>
              <a:rPr lang="en-US" sz="3200" b="1" dirty="0" smtClean="0">
                <a:latin typeface="幼圆" pitchFamily="49" charset="-122"/>
                <a:ea typeface="幼圆" pitchFamily="49" charset="-122"/>
                <a:sym typeface="Times New Roman" panose="02020603050405020304" pitchFamily="18" charset="0"/>
              </a:rPr>
              <a:t>  </a:t>
            </a:r>
            <a:r>
              <a:rPr lang="zh-CN" altLang="en-US" sz="3200" b="1" dirty="0" smtClean="0">
                <a:latin typeface="幼圆" pitchFamily="49" charset="-122"/>
                <a:ea typeface="幼圆" pitchFamily="49" charset="-122"/>
                <a:sym typeface="Times New Roman" panose="02020603050405020304" pitchFamily="18" charset="0"/>
              </a:rPr>
              <a:t>插入元组</a:t>
            </a:r>
          </a:p>
          <a:p>
            <a:pPr lvl="1">
              <a:lnSpc>
                <a:spcPct val="200000"/>
              </a:lnSpc>
              <a:buFont typeface="Wingdings" panose="05000000000000000000" pitchFamily="2" charset="2"/>
              <a:buNone/>
            </a:pPr>
            <a:r>
              <a:rPr lang="en-US" altLang="zh-CN" sz="3200" b="1" dirty="0" smtClean="0">
                <a:latin typeface="幼圆" pitchFamily="49" charset="-122"/>
                <a:ea typeface="幼圆" pitchFamily="49" charset="-122"/>
                <a:sym typeface="Times New Roman" panose="02020603050405020304" pitchFamily="18" charset="0"/>
              </a:rPr>
              <a:t>2</a:t>
            </a:r>
            <a:r>
              <a:rPr lang="zh-CN" altLang="en-US" sz="3200" b="1" dirty="0" smtClean="0">
                <a:latin typeface="幼圆" pitchFamily="49" charset="-122"/>
                <a:ea typeface="幼圆" pitchFamily="49" charset="-122"/>
                <a:sym typeface="Times New Roman" panose="02020603050405020304" pitchFamily="18" charset="0"/>
              </a:rPr>
              <a:t>）</a:t>
            </a:r>
            <a:r>
              <a:rPr lang="en-US" sz="3200" b="1" dirty="0" smtClean="0">
                <a:latin typeface="幼圆" pitchFamily="49" charset="-122"/>
                <a:ea typeface="幼圆" pitchFamily="49" charset="-122"/>
                <a:sym typeface="Times New Roman" panose="02020603050405020304" pitchFamily="18" charset="0"/>
              </a:rPr>
              <a:t>  </a:t>
            </a:r>
            <a:r>
              <a:rPr lang="zh-CN" altLang="en-US" sz="3200" b="1" dirty="0" smtClean="0">
                <a:latin typeface="幼圆" pitchFamily="49" charset="-122"/>
                <a:ea typeface="幼圆" pitchFamily="49" charset="-122"/>
              </a:rPr>
              <a:t>插入子查询结果</a:t>
            </a:r>
          </a:p>
          <a:p>
            <a:pPr>
              <a:lnSpc>
                <a:spcPct val="200000"/>
              </a:lnSpc>
              <a:buFont typeface="Wingdings" panose="05000000000000000000" pitchFamily="2" charset="2"/>
              <a:buChar char="Ø"/>
            </a:pPr>
            <a:r>
              <a:rPr lang="zh-CN" altLang="en-US" sz="2800" b="1" dirty="0" smtClean="0">
                <a:latin typeface="幼圆" pitchFamily="49" charset="-122"/>
                <a:ea typeface="幼圆" pitchFamily="49" charset="-122"/>
              </a:rPr>
              <a:t>可以一次插入多个元组</a:t>
            </a:r>
            <a:r>
              <a:rPr lang="zh-CN" altLang="en-US" sz="2800" dirty="0" smtClean="0">
                <a:latin typeface="幼圆" pitchFamily="49" charset="-122"/>
                <a:ea typeface="幼圆" pitchFamily="49"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5"/>
                                        </p:tgtEl>
                                        <p:attrNameLst>
                                          <p:attrName>style.visibility</p:attrName>
                                        </p:attrNameLst>
                                      </p:cBhvr>
                                      <p:to>
                                        <p:strVal val="visible"/>
                                      </p:to>
                                    </p:set>
                                    <p:animEffect filter="blinds(horizontal)">
                                      <p:cBhvr>
                                        <p:cTn id="7" dur="500"/>
                                        <p:tgtEl>
                                          <p:spTgt spid="156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ldLvl="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type="body" idx="4294967295"/>
          </p:nvPr>
        </p:nvSpPr>
        <p:spPr>
          <a:xfrm>
            <a:off x="1115760" y="878585"/>
            <a:ext cx="7848545" cy="3997325"/>
          </a:xfrm>
        </p:spPr>
        <p:txBody>
          <a:bodyPr/>
          <a:lstStyle/>
          <a:p>
            <a:pPr marL="609600" indent="-609600">
              <a:lnSpc>
                <a:spcPct val="150000"/>
              </a:lnSpc>
            </a:pPr>
            <a:r>
              <a:rPr lang="zh-CN" altLang="en-US" sz="2400" dirty="0" smtClean="0">
                <a:latin typeface="+mj-ea"/>
                <a:ea typeface="+mj-ea"/>
              </a:rPr>
              <a:t>语句格式</a:t>
            </a:r>
          </a:p>
          <a:p>
            <a:pPr marL="609600" indent="-609600">
              <a:lnSpc>
                <a:spcPct val="150000"/>
              </a:lnSpc>
              <a:buFont typeface="Wingdings" panose="05000000000000000000" pitchFamily="2" charset="2"/>
              <a:buNone/>
            </a:pPr>
            <a:r>
              <a:rPr lang="en-US" altLang="zh-CN" sz="2000" dirty="0" smtClean="0">
                <a:latin typeface="+mj-ea"/>
                <a:ea typeface="+mj-ea"/>
                <a:sym typeface="Times New Roman" panose="02020603050405020304" pitchFamily="18" charset="0"/>
              </a:rPr>
              <a:t>INSERT</a:t>
            </a:r>
          </a:p>
          <a:p>
            <a:pPr marL="609600" indent="-609600">
              <a:lnSpc>
                <a:spcPct val="150000"/>
              </a:lnSpc>
              <a:buFont typeface="Wingdings" panose="05000000000000000000" pitchFamily="2" charset="2"/>
              <a:buNone/>
            </a:pPr>
            <a:r>
              <a:rPr lang="en-US" altLang="zh-CN" sz="2000" dirty="0">
                <a:latin typeface="+mj-ea"/>
                <a:ea typeface="+mj-ea"/>
                <a:sym typeface="Times New Roman" panose="02020603050405020304" pitchFamily="18" charset="0"/>
              </a:rPr>
              <a:t>INTO </a:t>
            </a:r>
            <a:r>
              <a:rPr lang="en-US" altLang="zh-CN" sz="2000" dirty="0" smtClean="0">
                <a:latin typeface="幼圆" pitchFamily="49" charset="-122"/>
                <a:ea typeface="幼圆" pitchFamily="49" charset="-122"/>
                <a:sym typeface="Times New Roman" panose="02020603050405020304" pitchFamily="18" charset="0"/>
              </a:rPr>
              <a:t> &lt;</a:t>
            </a:r>
            <a:r>
              <a:rPr lang="zh-CN" altLang="en-US" sz="2000" dirty="0" smtClean="0">
                <a:latin typeface="幼圆" pitchFamily="49" charset="-122"/>
                <a:ea typeface="幼圆" pitchFamily="49" charset="-122"/>
                <a:sym typeface="Times New Roman" panose="02020603050405020304" pitchFamily="18" charset="0"/>
              </a:rPr>
              <a:t>表名</a:t>
            </a:r>
            <a:r>
              <a:rPr lang="en-US" altLang="zh-CN" sz="2000" dirty="0" smtClean="0">
                <a:latin typeface="幼圆" pitchFamily="49" charset="-122"/>
                <a:ea typeface="幼圆" pitchFamily="49" charset="-122"/>
                <a:sym typeface="Times New Roman" panose="02020603050405020304" pitchFamily="18" charset="0"/>
              </a:rPr>
              <a:t>&gt; [(&lt;</a:t>
            </a:r>
            <a:r>
              <a:rPr lang="zh-CN" altLang="en-US" sz="2000" dirty="0" smtClean="0">
                <a:latin typeface="幼圆" pitchFamily="49" charset="-122"/>
                <a:ea typeface="幼圆" pitchFamily="49" charset="-122"/>
                <a:sym typeface="Times New Roman" panose="02020603050405020304" pitchFamily="18" charset="0"/>
              </a:rPr>
              <a:t>属性列</a:t>
            </a:r>
            <a:r>
              <a:rPr lang="en-US" altLang="zh-CN" sz="2000" dirty="0" smtClean="0">
                <a:latin typeface="幼圆" pitchFamily="49" charset="-122"/>
                <a:ea typeface="幼圆" pitchFamily="49" charset="-122"/>
                <a:sym typeface="Times New Roman" panose="02020603050405020304" pitchFamily="18" charset="0"/>
              </a:rPr>
              <a:t>1&gt;[</a:t>
            </a:r>
            <a:r>
              <a:rPr lang="zh-CN" altLang="en-US" sz="2000" dirty="0" smtClean="0">
                <a:latin typeface="幼圆" pitchFamily="49" charset="-122"/>
                <a:ea typeface="幼圆" pitchFamily="49" charset="-122"/>
                <a:sym typeface="Times New Roman" panose="02020603050405020304" pitchFamily="18" charset="0"/>
              </a:rPr>
              <a:t>，</a:t>
            </a:r>
            <a:r>
              <a:rPr lang="en-US" altLang="zh-CN" sz="2000" dirty="0" smtClean="0">
                <a:latin typeface="幼圆" pitchFamily="49" charset="-122"/>
                <a:ea typeface="幼圆" pitchFamily="49" charset="-122"/>
                <a:sym typeface="Times New Roman" panose="02020603050405020304" pitchFamily="18" charset="0"/>
              </a:rPr>
              <a:t>&lt;</a:t>
            </a:r>
            <a:r>
              <a:rPr lang="zh-CN" altLang="en-US" sz="2000" dirty="0" smtClean="0">
                <a:latin typeface="幼圆" pitchFamily="49" charset="-122"/>
                <a:ea typeface="幼圆" pitchFamily="49" charset="-122"/>
                <a:sym typeface="Times New Roman" panose="02020603050405020304" pitchFamily="18" charset="0"/>
              </a:rPr>
              <a:t>属性列</a:t>
            </a:r>
            <a:r>
              <a:rPr lang="en-US" altLang="zh-CN" sz="2000" dirty="0" smtClean="0">
                <a:latin typeface="幼圆" pitchFamily="49" charset="-122"/>
                <a:ea typeface="幼圆" pitchFamily="49" charset="-122"/>
                <a:sym typeface="Times New Roman" panose="02020603050405020304" pitchFamily="18" charset="0"/>
              </a:rPr>
              <a:t>2 &gt;…)]</a:t>
            </a:r>
          </a:p>
          <a:p>
            <a:pPr marL="609600" indent="-609600">
              <a:lnSpc>
                <a:spcPct val="150000"/>
              </a:lnSpc>
              <a:buFont typeface="Wingdings" panose="05000000000000000000" pitchFamily="2" charset="2"/>
              <a:buNone/>
            </a:pPr>
            <a:r>
              <a:rPr lang="en-US" altLang="zh-CN" sz="2000" dirty="0">
                <a:latin typeface="+mj-ea"/>
                <a:ea typeface="+mj-ea"/>
                <a:sym typeface="Times New Roman" panose="02020603050405020304" pitchFamily="18" charset="0"/>
              </a:rPr>
              <a:t>VALUES </a:t>
            </a:r>
            <a:r>
              <a:rPr lang="en-US" altLang="zh-CN" sz="2000" dirty="0" smtClean="0">
                <a:latin typeface="幼圆" pitchFamily="49" charset="-122"/>
                <a:ea typeface="幼圆" pitchFamily="49" charset="-122"/>
                <a:sym typeface="Times New Roman" panose="02020603050405020304" pitchFamily="18" charset="0"/>
              </a:rPr>
              <a:t>(&lt;</a:t>
            </a:r>
            <a:r>
              <a:rPr lang="zh-CN" altLang="en-US" sz="2000" dirty="0" smtClean="0">
                <a:latin typeface="幼圆" pitchFamily="49" charset="-122"/>
                <a:ea typeface="幼圆" pitchFamily="49" charset="-122"/>
                <a:sym typeface="Times New Roman" panose="02020603050405020304" pitchFamily="18" charset="0"/>
              </a:rPr>
              <a:t>常量</a:t>
            </a:r>
            <a:r>
              <a:rPr lang="en-US" altLang="zh-CN" sz="2000" dirty="0" smtClean="0">
                <a:latin typeface="幼圆" pitchFamily="49" charset="-122"/>
                <a:ea typeface="幼圆" pitchFamily="49" charset="-122"/>
                <a:sym typeface="Times New Roman" panose="02020603050405020304" pitchFamily="18" charset="0"/>
              </a:rPr>
              <a:t>1&gt; [</a:t>
            </a:r>
            <a:r>
              <a:rPr lang="zh-CN" altLang="en-US" sz="2000" dirty="0" smtClean="0">
                <a:latin typeface="幼圆" pitchFamily="49" charset="-122"/>
                <a:ea typeface="幼圆" pitchFamily="49" charset="-122"/>
                <a:sym typeface="Times New Roman" panose="02020603050405020304" pitchFamily="18" charset="0"/>
              </a:rPr>
              <a:t>，</a:t>
            </a:r>
            <a:r>
              <a:rPr lang="en-US" altLang="zh-CN" sz="2000" dirty="0" smtClean="0">
                <a:latin typeface="幼圆" pitchFamily="49" charset="-122"/>
                <a:ea typeface="幼圆" pitchFamily="49" charset="-122"/>
                <a:sym typeface="Times New Roman" panose="02020603050405020304" pitchFamily="18" charset="0"/>
              </a:rPr>
              <a:t>&lt;</a:t>
            </a:r>
            <a:r>
              <a:rPr lang="zh-CN" altLang="en-US" sz="2000" dirty="0" smtClean="0">
                <a:latin typeface="幼圆" pitchFamily="49" charset="-122"/>
                <a:ea typeface="幼圆" pitchFamily="49" charset="-122"/>
                <a:sym typeface="Times New Roman" panose="02020603050405020304" pitchFamily="18" charset="0"/>
              </a:rPr>
              <a:t>常量</a:t>
            </a:r>
            <a:r>
              <a:rPr lang="en-US" altLang="zh-CN" sz="2000" dirty="0" smtClean="0">
                <a:latin typeface="幼圆" pitchFamily="49" charset="-122"/>
                <a:ea typeface="幼圆" pitchFamily="49" charset="-122"/>
                <a:sym typeface="Times New Roman" panose="02020603050405020304" pitchFamily="18" charset="0"/>
              </a:rPr>
              <a:t>2&gt;] … )</a:t>
            </a:r>
          </a:p>
          <a:p>
            <a:pPr marL="609600" indent="-609600">
              <a:lnSpc>
                <a:spcPct val="150000"/>
              </a:lnSpc>
            </a:pPr>
            <a:r>
              <a:rPr lang="zh-CN" altLang="en-US" sz="2400" dirty="0" smtClean="0">
                <a:latin typeface="+mj-ea"/>
                <a:ea typeface="+mj-ea"/>
              </a:rPr>
              <a:t>功能：</a:t>
            </a:r>
            <a:endParaRPr lang="en-US" altLang="zh-CN" sz="2400" dirty="0">
              <a:latin typeface="+mj-ea"/>
              <a:ea typeface="+mj-ea"/>
            </a:endParaRPr>
          </a:p>
          <a:p>
            <a:pPr marL="609600" indent="-609600">
              <a:lnSpc>
                <a:spcPct val="150000"/>
              </a:lnSpc>
              <a:buFont typeface="Wingdings" panose="05000000000000000000" pitchFamily="2" charset="2"/>
              <a:buChar char="u"/>
            </a:pPr>
            <a:r>
              <a:rPr lang="zh-CN" altLang="en-US" sz="2000" b="1" dirty="0" smtClean="0">
                <a:latin typeface="幼圆" pitchFamily="49" charset="-122"/>
                <a:ea typeface="幼圆" pitchFamily="49" charset="-122"/>
              </a:rPr>
              <a:t>将新元组插入指定表中</a:t>
            </a:r>
            <a:r>
              <a:rPr lang="en-US" altLang="zh-CN" sz="2000" b="1" dirty="0" smtClean="0">
                <a:latin typeface="幼圆" pitchFamily="49" charset="-122"/>
                <a:ea typeface="幼圆" pitchFamily="49" charset="-122"/>
              </a:rPr>
              <a:t>,</a:t>
            </a:r>
            <a:r>
              <a:rPr lang="zh-CN" altLang="en-US" sz="2000" b="1" dirty="0" smtClean="0">
                <a:latin typeface="幼圆" pitchFamily="49" charset="-122"/>
                <a:ea typeface="幼圆" pitchFamily="49" charset="-122"/>
              </a:rPr>
              <a:t>其中属性列</a:t>
            </a:r>
            <a:r>
              <a:rPr lang="en-US" altLang="zh-CN" sz="2000" b="1" dirty="0" smtClean="0">
                <a:latin typeface="幼圆" pitchFamily="49" charset="-122"/>
                <a:ea typeface="幼圆" pitchFamily="49" charset="-122"/>
              </a:rPr>
              <a:t>1</a:t>
            </a:r>
            <a:r>
              <a:rPr lang="zh-CN" altLang="en-US" sz="2000" b="1" dirty="0" smtClean="0">
                <a:latin typeface="幼圆" pitchFamily="49" charset="-122"/>
                <a:ea typeface="幼圆" pitchFamily="49" charset="-122"/>
              </a:rPr>
              <a:t>的值为常量</a:t>
            </a:r>
            <a:r>
              <a:rPr lang="en-US" altLang="zh-CN" sz="2000" b="1" dirty="0" smtClean="0">
                <a:latin typeface="幼圆" pitchFamily="49" charset="-122"/>
                <a:ea typeface="幼圆" pitchFamily="49" charset="-122"/>
              </a:rPr>
              <a:t>1</a:t>
            </a:r>
            <a:r>
              <a:rPr lang="zh-CN" altLang="en-US" sz="2000" b="1" dirty="0" smtClean="0">
                <a:latin typeface="幼圆" pitchFamily="49" charset="-122"/>
                <a:ea typeface="幼圆" pitchFamily="49" charset="-122"/>
              </a:rPr>
              <a:t>，属性列</a:t>
            </a:r>
            <a:r>
              <a:rPr lang="en-US" altLang="zh-CN" sz="2000" b="1" dirty="0" smtClean="0">
                <a:latin typeface="幼圆" pitchFamily="49" charset="-122"/>
                <a:ea typeface="幼圆" pitchFamily="49" charset="-122"/>
              </a:rPr>
              <a:t>2</a:t>
            </a:r>
            <a:r>
              <a:rPr lang="zh-CN" altLang="en-US" sz="2000" b="1" dirty="0" smtClean="0">
                <a:latin typeface="幼圆" pitchFamily="49" charset="-122"/>
                <a:ea typeface="幼圆" pitchFamily="49" charset="-122"/>
              </a:rPr>
              <a:t>的值为常量</a:t>
            </a:r>
            <a:r>
              <a:rPr lang="en-US" altLang="zh-CN" sz="2000" b="1" dirty="0" smtClean="0"/>
              <a:t>2</a:t>
            </a:r>
            <a:r>
              <a:rPr lang="zh-CN" altLang="en-US" sz="2000" b="1" dirty="0" smtClean="0"/>
              <a:t>，</a:t>
            </a:r>
            <a:r>
              <a:rPr lang="en-US" altLang="zh-CN" sz="2000" b="1" dirty="0" smtClean="0"/>
              <a:t>……</a:t>
            </a:r>
            <a:endParaRPr lang="zh-CN" altLang="en-US" sz="2000" dirty="0" smtClean="0"/>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插入数据 </a:t>
            </a:r>
            <a:r>
              <a:rPr lang="en-US" altLang="zh-CN" sz="4400" b="0" dirty="0" smtClean="0">
                <a:latin typeface="+mj-ea"/>
                <a:sym typeface="黑体" panose="02010609060101010101" pitchFamily="49" charset="-122"/>
              </a:rPr>
              <a:t>——</a:t>
            </a:r>
            <a:r>
              <a:rPr lang="zh-CN" altLang="en-US" sz="3600" b="0" dirty="0" smtClean="0">
                <a:latin typeface="+mn-ea"/>
                <a:ea typeface="+mn-ea"/>
                <a:sym typeface="仿宋_GB2312" pitchFamily="1" charset="-122"/>
              </a:rPr>
              <a:t>插入</a:t>
            </a:r>
            <a:r>
              <a:rPr lang="zh-CN" altLang="en-US" sz="3600" b="0" dirty="0">
                <a:latin typeface="+mn-ea"/>
                <a:ea typeface="+mn-ea"/>
                <a:sym typeface="仿宋_GB2312" pitchFamily="1" charset="-122"/>
              </a:rPr>
              <a:t>元组</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Effect filter="blinds(horizontal)">
                                      <p:cBhvr>
                                        <p:cTn id="7" dur="5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ldLvl="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type="body" idx="4294967295"/>
          </p:nvPr>
        </p:nvSpPr>
        <p:spPr>
          <a:xfrm>
            <a:off x="1260382" y="843630"/>
            <a:ext cx="6119813" cy="1800225"/>
          </a:xfrm>
        </p:spPr>
        <p:txBody>
          <a:bodyPr/>
          <a:lstStyle/>
          <a:p>
            <a:pPr marL="609600" indent="-609600"/>
            <a:r>
              <a:rPr lang="zh-CN" altLang="en-US" sz="2400" b="0" dirty="0" smtClean="0">
                <a:latin typeface="+mj-ea"/>
                <a:ea typeface="+mj-ea"/>
              </a:rPr>
              <a:t>语句格式</a:t>
            </a:r>
          </a:p>
          <a:p>
            <a:pPr marL="609600" indent="-609600">
              <a:buFont typeface="Wingdings" panose="05000000000000000000" pitchFamily="2" charset="2"/>
              <a:buNone/>
            </a:pPr>
            <a:r>
              <a:rPr lang="en-US" altLang="zh-CN" sz="2000" dirty="0" smtClean="0">
                <a:latin typeface="+mj-ea"/>
                <a:ea typeface="+mj-ea"/>
                <a:sym typeface="Times New Roman" panose="02020603050405020304" pitchFamily="18" charset="0"/>
              </a:rPr>
              <a:t>INSERT</a:t>
            </a:r>
          </a:p>
          <a:p>
            <a:pPr marL="609600" indent="-609600">
              <a:buFont typeface="Wingdings" panose="05000000000000000000" pitchFamily="2" charset="2"/>
              <a:buNone/>
            </a:pPr>
            <a:r>
              <a:rPr lang="en-US" altLang="zh-CN" sz="2000" dirty="0">
                <a:latin typeface="+mj-ea"/>
                <a:ea typeface="+mj-ea"/>
                <a:sym typeface="Times New Roman" panose="02020603050405020304" pitchFamily="18" charset="0"/>
              </a:rPr>
              <a:t>INTO</a:t>
            </a:r>
            <a:r>
              <a:rPr lang="en-US" altLang="zh-CN" sz="2000" b="0" dirty="0">
                <a:latin typeface="+mj-ea"/>
                <a:ea typeface="+mj-ea"/>
                <a:sym typeface="Times New Roman" panose="02020603050405020304" pitchFamily="18" charset="0"/>
              </a:rPr>
              <a:t> </a:t>
            </a:r>
            <a:r>
              <a:rPr lang="en-US" altLang="zh-CN" sz="2000" b="0" dirty="0" smtClean="0">
                <a:latin typeface="幼圆" pitchFamily="49" charset="-122"/>
                <a:ea typeface="幼圆" pitchFamily="49" charset="-122"/>
                <a:sym typeface="Times New Roman" panose="02020603050405020304" pitchFamily="18" charset="0"/>
              </a:rPr>
              <a:t> &lt;</a:t>
            </a:r>
            <a:r>
              <a:rPr lang="zh-CN" altLang="en-US" sz="2000" b="0" dirty="0" smtClean="0">
                <a:latin typeface="幼圆" pitchFamily="49" charset="-122"/>
                <a:ea typeface="幼圆" pitchFamily="49" charset="-122"/>
                <a:sym typeface="Times New Roman" panose="02020603050405020304" pitchFamily="18" charset="0"/>
              </a:rPr>
              <a:t>表名</a:t>
            </a:r>
            <a:r>
              <a:rPr lang="en-US" altLang="zh-CN" sz="2000" b="0" dirty="0" smtClean="0">
                <a:latin typeface="幼圆" pitchFamily="49" charset="-122"/>
                <a:ea typeface="幼圆" pitchFamily="49" charset="-122"/>
                <a:sym typeface="Times New Roman" panose="02020603050405020304" pitchFamily="18" charset="0"/>
              </a:rPr>
              <a:t>&gt; [(&lt;</a:t>
            </a:r>
            <a:r>
              <a:rPr lang="zh-CN" altLang="en-US" sz="2000" b="0" dirty="0" smtClean="0">
                <a:latin typeface="幼圆" pitchFamily="49" charset="-122"/>
                <a:ea typeface="幼圆" pitchFamily="49" charset="-122"/>
                <a:sym typeface="Times New Roman" panose="02020603050405020304" pitchFamily="18" charset="0"/>
              </a:rPr>
              <a:t>属性列</a:t>
            </a:r>
            <a:r>
              <a:rPr lang="en-US" altLang="zh-CN" sz="2000" b="0" dirty="0" smtClean="0">
                <a:latin typeface="幼圆" pitchFamily="49" charset="-122"/>
                <a:ea typeface="幼圆" pitchFamily="49" charset="-122"/>
                <a:sym typeface="Times New Roman" panose="02020603050405020304" pitchFamily="18" charset="0"/>
              </a:rPr>
              <a:t>1&gt;[</a:t>
            </a:r>
            <a:r>
              <a:rPr lang="zh-CN" altLang="en-US" sz="2000" b="0" dirty="0" smtClean="0">
                <a:latin typeface="幼圆" pitchFamily="49" charset="-122"/>
                <a:ea typeface="幼圆" pitchFamily="49" charset="-122"/>
                <a:sym typeface="Times New Roman" panose="02020603050405020304" pitchFamily="18" charset="0"/>
              </a:rPr>
              <a:t>，</a:t>
            </a:r>
            <a:r>
              <a:rPr lang="en-US" altLang="zh-CN" sz="2000" b="0" dirty="0" smtClean="0">
                <a:latin typeface="幼圆" pitchFamily="49" charset="-122"/>
                <a:ea typeface="幼圆" pitchFamily="49" charset="-122"/>
                <a:sym typeface="Times New Roman" panose="02020603050405020304" pitchFamily="18" charset="0"/>
              </a:rPr>
              <a:t>&lt;</a:t>
            </a:r>
            <a:r>
              <a:rPr lang="zh-CN" altLang="en-US" sz="2000" b="0" dirty="0" smtClean="0">
                <a:latin typeface="幼圆" pitchFamily="49" charset="-122"/>
                <a:ea typeface="幼圆" pitchFamily="49" charset="-122"/>
                <a:sym typeface="Times New Roman" panose="02020603050405020304" pitchFamily="18" charset="0"/>
              </a:rPr>
              <a:t>属性列</a:t>
            </a:r>
            <a:r>
              <a:rPr lang="en-US" altLang="zh-CN" sz="2000" b="0" dirty="0" smtClean="0">
                <a:latin typeface="幼圆" pitchFamily="49" charset="-122"/>
                <a:ea typeface="幼圆" pitchFamily="49" charset="-122"/>
                <a:sym typeface="Times New Roman" panose="02020603050405020304" pitchFamily="18" charset="0"/>
              </a:rPr>
              <a:t>2 &gt;…)]</a:t>
            </a:r>
          </a:p>
          <a:p>
            <a:pPr marL="609600" indent="-609600">
              <a:buFont typeface="Wingdings" panose="05000000000000000000" pitchFamily="2" charset="2"/>
              <a:buNone/>
            </a:pPr>
            <a:r>
              <a:rPr lang="en-US" altLang="zh-CN" sz="2000" dirty="0">
                <a:latin typeface="+mj-ea"/>
                <a:ea typeface="+mj-ea"/>
                <a:sym typeface="Times New Roman" panose="02020603050405020304" pitchFamily="18" charset="0"/>
              </a:rPr>
              <a:t>VALUES</a:t>
            </a:r>
            <a:r>
              <a:rPr lang="en-US" altLang="zh-CN" sz="2000" b="0" dirty="0">
                <a:latin typeface="+mj-ea"/>
                <a:ea typeface="+mj-ea"/>
                <a:sym typeface="Times New Roman" panose="02020603050405020304" pitchFamily="18" charset="0"/>
              </a:rPr>
              <a:t> </a:t>
            </a:r>
            <a:r>
              <a:rPr lang="en-US" altLang="zh-CN" sz="2000" b="0" dirty="0" smtClean="0">
                <a:latin typeface="幼圆" pitchFamily="49" charset="-122"/>
                <a:ea typeface="幼圆" pitchFamily="49" charset="-122"/>
                <a:sym typeface="Times New Roman" panose="02020603050405020304" pitchFamily="18" charset="0"/>
              </a:rPr>
              <a:t>(&lt;</a:t>
            </a:r>
            <a:r>
              <a:rPr lang="zh-CN" altLang="en-US" sz="2000" b="0" dirty="0" smtClean="0">
                <a:latin typeface="幼圆" pitchFamily="49" charset="-122"/>
                <a:ea typeface="幼圆" pitchFamily="49" charset="-122"/>
                <a:sym typeface="Times New Roman" panose="02020603050405020304" pitchFamily="18" charset="0"/>
              </a:rPr>
              <a:t>常量</a:t>
            </a:r>
            <a:r>
              <a:rPr lang="en-US" altLang="zh-CN" sz="2000" b="0" dirty="0" smtClean="0">
                <a:latin typeface="幼圆" pitchFamily="49" charset="-122"/>
                <a:ea typeface="幼圆" pitchFamily="49" charset="-122"/>
                <a:sym typeface="Times New Roman" panose="02020603050405020304" pitchFamily="18" charset="0"/>
              </a:rPr>
              <a:t>1&gt; [</a:t>
            </a:r>
            <a:r>
              <a:rPr lang="zh-CN" altLang="en-US" sz="2000" b="0" dirty="0" smtClean="0">
                <a:latin typeface="幼圆" pitchFamily="49" charset="-122"/>
                <a:ea typeface="幼圆" pitchFamily="49" charset="-122"/>
                <a:sym typeface="Times New Roman" panose="02020603050405020304" pitchFamily="18" charset="0"/>
              </a:rPr>
              <a:t>，</a:t>
            </a:r>
            <a:r>
              <a:rPr lang="en-US" altLang="zh-CN" sz="2000" b="0" dirty="0" smtClean="0">
                <a:latin typeface="幼圆" pitchFamily="49" charset="-122"/>
                <a:ea typeface="幼圆" pitchFamily="49" charset="-122"/>
                <a:sym typeface="Times New Roman" panose="02020603050405020304" pitchFamily="18" charset="0"/>
              </a:rPr>
              <a:t>&lt;</a:t>
            </a:r>
            <a:r>
              <a:rPr lang="zh-CN" altLang="en-US" sz="2000" b="0" dirty="0" smtClean="0">
                <a:latin typeface="幼圆" pitchFamily="49" charset="-122"/>
                <a:ea typeface="幼圆" pitchFamily="49" charset="-122"/>
                <a:sym typeface="Times New Roman" panose="02020603050405020304" pitchFamily="18" charset="0"/>
              </a:rPr>
              <a:t>常量</a:t>
            </a:r>
            <a:r>
              <a:rPr lang="en-US" altLang="zh-CN" sz="2000" b="0" dirty="0" smtClean="0">
                <a:latin typeface="幼圆" pitchFamily="49" charset="-122"/>
                <a:ea typeface="幼圆" pitchFamily="49" charset="-122"/>
                <a:sym typeface="Times New Roman" panose="02020603050405020304" pitchFamily="18" charset="0"/>
              </a:rPr>
              <a:t>2&gt;] … )</a:t>
            </a:r>
          </a:p>
        </p:txBody>
      </p:sp>
      <p:sp>
        <p:nvSpPr>
          <p:cNvPr id="2" name="矩形 1"/>
          <p:cNvSpPr/>
          <p:nvPr/>
        </p:nvSpPr>
        <p:spPr>
          <a:xfrm>
            <a:off x="1259770" y="2763273"/>
            <a:ext cx="6984486" cy="2400657"/>
          </a:xfrm>
          <a:prstGeom prst="rect">
            <a:avLst/>
          </a:prstGeom>
        </p:spPr>
        <p:txBody>
          <a:bodyPr wrap="square">
            <a:spAutoFit/>
          </a:bodyPr>
          <a:lstStyle/>
          <a:p>
            <a:pPr>
              <a:lnSpc>
                <a:spcPct val="150000"/>
              </a:lnSpc>
            </a:pPr>
            <a:r>
              <a:rPr lang="en-US" altLang="zh-CN" sz="2000" dirty="0">
                <a:latin typeface="+mj-ea"/>
                <a:ea typeface="+mj-ea"/>
              </a:rPr>
              <a:t>INTO</a:t>
            </a:r>
            <a:r>
              <a:rPr lang="zh-CN" altLang="en-US" sz="2000" b="0" dirty="0" smtClean="0">
                <a:latin typeface="+mj-ea"/>
                <a:ea typeface="+mj-ea"/>
              </a:rPr>
              <a:t>子句：</a:t>
            </a:r>
            <a:endParaRPr lang="zh-CN" altLang="en-US" sz="2000" b="0" dirty="0">
              <a:latin typeface="+mj-ea"/>
              <a:ea typeface="+mj-ea"/>
            </a:endParaRPr>
          </a:p>
          <a:p>
            <a:pPr>
              <a:lnSpc>
                <a:spcPct val="150000"/>
              </a:lnSpc>
              <a:buSzPct val="75000"/>
              <a:buFont typeface="Wingdings" panose="05000000000000000000" pitchFamily="2" charset="2"/>
              <a:buChar char="n"/>
            </a:pPr>
            <a:r>
              <a:rPr lang="zh-CN" altLang="en-US" sz="2000" dirty="0">
                <a:latin typeface="幼圆" pitchFamily="49" charset="-122"/>
                <a:ea typeface="幼圆" pitchFamily="49" charset="-122"/>
              </a:rPr>
              <a:t>属性列的顺序可与表定义中的顺序不一致</a:t>
            </a:r>
          </a:p>
          <a:p>
            <a:pPr>
              <a:lnSpc>
                <a:spcPct val="150000"/>
              </a:lnSpc>
              <a:buSzPct val="75000"/>
              <a:buFont typeface="Wingdings" panose="05000000000000000000" pitchFamily="2" charset="2"/>
              <a:buChar char="n"/>
            </a:pPr>
            <a:r>
              <a:rPr lang="zh-CN" altLang="en-US" sz="2000" dirty="0">
                <a:latin typeface="幼圆" pitchFamily="49" charset="-122"/>
                <a:ea typeface="幼圆" pitchFamily="49" charset="-122"/>
              </a:rPr>
              <a:t>没有指定属性列：</a:t>
            </a:r>
            <a:r>
              <a:rPr lang="zh-CN" altLang="en-US" dirty="0">
                <a:latin typeface="幼圆" pitchFamily="49" charset="-122"/>
                <a:ea typeface="幼圆" pitchFamily="49" charset="-122"/>
              </a:rPr>
              <a:t>插入的元组在每个属性列上均有值，次序与</a:t>
            </a:r>
            <a:r>
              <a:rPr lang="en-US" altLang="zh-CN" dirty="0" err="1">
                <a:latin typeface="幼圆" pitchFamily="49" charset="-122"/>
                <a:ea typeface="幼圆" pitchFamily="49" charset="-122"/>
              </a:rPr>
              <a:t>creat</a:t>
            </a:r>
            <a:r>
              <a:rPr lang="en-US" altLang="zh-CN" dirty="0">
                <a:latin typeface="幼圆" pitchFamily="49" charset="-122"/>
                <a:ea typeface="幼圆" pitchFamily="49" charset="-122"/>
              </a:rPr>
              <a:t> table</a:t>
            </a:r>
            <a:r>
              <a:rPr lang="zh-CN" altLang="en-US" dirty="0">
                <a:latin typeface="幼圆" pitchFamily="49" charset="-122"/>
                <a:ea typeface="幼圆" pitchFamily="49" charset="-122"/>
              </a:rPr>
              <a:t>中的次序是一样的</a:t>
            </a:r>
            <a:r>
              <a:rPr lang="zh-CN" altLang="en-US" sz="2000" dirty="0">
                <a:latin typeface="幼圆" pitchFamily="49" charset="-122"/>
                <a:ea typeface="幼圆" pitchFamily="49" charset="-122"/>
              </a:rPr>
              <a:t>。</a:t>
            </a:r>
          </a:p>
          <a:p>
            <a:pPr>
              <a:lnSpc>
                <a:spcPct val="150000"/>
              </a:lnSpc>
              <a:buSzPct val="75000"/>
              <a:buFont typeface="Wingdings" panose="05000000000000000000" pitchFamily="2" charset="2"/>
              <a:buChar char="n"/>
            </a:pPr>
            <a:r>
              <a:rPr lang="zh-CN" altLang="en-US" sz="2000" dirty="0">
                <a:latin typeface="幼圆" pitchFamily="49" charset="-122"/>
                <a:ea typeface="幼圆" pitchFamily="49" charset="-122"/>
              </a:rPr>
              <a:t>指定部分属性列：没有指定的属性列取空值。</a:t>
            </a:r>
          </a:p>
        </p:txBody>
      </p:sp>
      <p:sp>
        <p:nvSpPr>
          <p:cNvPr id="5"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插入数据 </a:t>
            </a:r>
            <a:r>
              <a:rPr lang="en-US" altLang="zh-CN" sz="4400" b="0" dirty="0" smtClean="0">
                <a:latin typeface="+mj-ea"/>
                <a:sym typeface="黑体" panose="02010609060101010101" pitchFamily="49" charset="-122"/>
              </a:rPr>
              <a:t>——</a:t>
            </a:r>
            <a:r>
              <a:rPr lang="zh-CN" altLang="en-US" sz="3600" b="0" dirty="0" smtClean="0">
                <a:latin typeface="+mn-ea"/>
                <a:ea typeface="+mn-ea"/>
                <a:sym typeface="仿宋_GB2312" pitchFamily="1" charset="-122"/>
              </a:rPr>
              <a:t>插入</a:t>
            </a:r>
            <a:r>
              <a:rPr lang="zh-CN" altLang="en-US" sz="3600" b="0" dirty="0">
                <a:latin typeface="+mn-ea"/>
                <a:ea typeface="+mn-ea"/>
                <a:sym typeface="仿宋_GB2312" pitchFamily="1" charset="-122"/>
              </a:rPr>
              <a:t>元组</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1152080" y="2715760"/>
            <a:ext cx="8028240" cy="2492990"/>
          </a:xfrm>
          <a:prstGeom prst="rect">
            <a:avLst/>
          </a:prstGeom>
        </p:spPr>
        <p:txBody>
          <a:bodyPr wrap="square">
            <a:spAutoFit/>
          </a:bodyPr>
          <a:lstStyle/>
          <a:p>
            <a:pPr>
              <a:lnSpc>
                <a:spcPct val="150000"/>
              </a:lnSpc>
            </a:pPr>
            <a:r>
              <a:rPr lang="zh-CN" altLang="en-US" dirty="0">
                <a:latin typeface="+mj-ea"/>
                <a:ea typeface="+mj-ea"/>
              </a:rPr>
              <a:t> </a:t>
            </a:r>
            <a:r>
              <a:rPr lang="en-US" altLang="zh-CN" sz="2200" dirty="0">
                <a:latin typeface="+mj-ea"/>
                <a:ea typeface="+mj-ea"/>
              </a:rPr>
              <a:t>VALUES</a:t>
            </a:r>
            <a:r>
              <a:rPr lang="zh-CN" altLang="en-US" sz="2200" dirty="0">
                <a:latin typeface="幼圆" pitchFamily="49" charset="-122"/>
                <a:ea typeface="幼圆" pitchFamily="49" charset="-122"/>
              </a:rPr>
              <a:t>子句</a:t>
            </a:r>
          </a:p>
          <a:p>
            <a:pPr>
              <a:lnSpc>
                <a:spcPct val="150000"/>
              </a:lnSpc>
              <a:buSzPct val="75000"/>
              <a:buFont typeface="Wingdings" panose="05000000000000000000" pitchFamily="2" charset="2"/>
              <a:buChar char="n"/>
            </a:pPr>
            <a:r>
              <a:rPr lang="zh-CN" altLang="en-US" dirty="0">
                <a:latin typeface="幼圆" pitchFamily="49" charset="-122"/>
                <a:ea typeface="幼圆" pitchFamily="49" charset="-122"/>
              </a:rPr>
              <a:t> </a:t>
            </a:r>
            <a:r>
              <a:rPr lang="zh-CN" altLang="en-US" sz="2000" dirty="0">
                <a:latin typeface="幼圆" pitchFamily="49" charset="-122"/>
                <a:ea typeface="幼圆" pitchFamily="49" charset="-122"/>
              </a:rPr>
              <a:t>提供的值必须与</a:t>
            </a:r>
            <a:r>
              <a:rPr lang="en-US" altLang="zh-CN" sz="2000" dirty="0">
                <a:latin typeface="+mj-ea"/>
                <a:ea typeface="+mj-ea"/>
              </a:rPr>
              <a:t>INTO</a:t>
            </a:r>
            <a:r>
              <a:rPr lang="zh-CN" altLang="en-US" sz="2000" dirty="0">
                <a:latin typeface="幼圆" pitchFamily="49" charset="-122"/>
                <a:ea typeface="幼圆" pitchFamily="49" charset="-122"/>
              </a:rPr>
              <a:t>子句匹配</a:t>
            </a:r>
          </a:p>
          <a:p>
            <a:pPr>
              <a:lnSpc>
                <a:spcPct val="150000"/>
              </a:lnSpc>
              <a:buFont typeface="Wingdings" panose="05000000000000000000" pitchFamily="2" charset="2"/>
              <a:buChar char="Ø"/>
            </a:pPr>
            <a:r>
              <a:rPr lang="zh-CN" altLang="en-US" sz="2000" dirty="0">
                <a:latin typeface="幼圆" pitchFamily="49" charset="-122"/>
                <a:ea typeface="幼圆" pitchFamily="49" charset="-122"/>
              </a:rPr>
              <a:t>值的个数</a:t>
            </a:r>
          </a:p>
          <a:p>
            <a:pPr>
              <a:lnSpc>
                <a:spcPct val="150000"/>
              </a:lnSpc>
              <a:buFont typeface="Wingdings" panose="05000000000000000000" pitchFamily="2" charset="2"/>
              <a:buChar char="Ø"/>
            </a:pPr>
            <a:r>
              <a:rPr lang="zh-CN" altLang="en-US" sz="2000" dirty="0">
                <a:latin typeface="幼圆" pitchFamily="49" charset="-122"/>
                <a:ea typeface="幼圆" pitchFamily="49" charset="-122"/>
              </a:rPr>
              <a:t>值的类型</a:t>
            </a:r>
          </a:p>
          <a:p>
            <a:pPr>
              <a:lnSpc>
                <a:spcPct val="150000"/>
              </a:lnSpc>
              <a:buFont typeface="Wingdings" panose="05000000000000000000" pitchFamily="2" charset="2"/>
              <a:buChar char="Ø"/>
            </a:pPr>
            <a:r>
              <a:rPr lang="zh-CN" altLang="en-US" sz="2000" dirty="0">
                <a:latin typeface="幼圆" pitchFamily="49" charset="-122"/>
                <a:ea typeface="幼圆" pitchFamily="49" charset="-122"/>
              </a:rPr>
              <a:t>在表定义时，说明了</a:t>
            </a:r>
            <a:r>
              <a:rPr lang="en-US" altLang="zh-CN" sz="2000" dirty="0">
                <a:latin typeface="+mj-ea"/>
                <a:ea typeface="+mj-ea"/>
              </a:rPr>
              <a:t>NOT NULL </a:t>
            </a:r>
            <a:r>
              <a:rPr lang="zh-CN" altLang="en-US" sz="2000" dirty="0">
                <a:latin typeface="幼圆" pitchFamily="49" charset="-122"/>
                <a:ea typeface="幼圆" pitchFamily="49" charset="-122"/>
              </a:rPr>
              <a:t>的属性列不能取空值，否则会</a:t>
            </a:r>
            <a:r>
              <a:rPr lang="zh-CN" altLang="en-US" sz="2000" dirty="0" smtClean="0">
                <a:latin typeface="幼圆" pitchFamily="49" charset="-122"/>
                <a:ea typeface="幼圆" pitchFamily="49" charset="-122"/>
              </a:rPr>
              <a:t>出错</a:t>
            </a:r>
            <a:endParaRPr lang="zh-CN" altLang="en-US" dirty="0">
              <a:latin typeface="幼圆" pitchFamily="49" charset="-122"/>
              <a:ea typeface="幼圆" pitchFamily="49" charset="-122"/>
            </a:endParaRPr>
          </a:p>
        </p:txBody>
      </p:sp>
      <p:sp>
        <p:nvSpPr>
          <p:cNvPr id="8" name="Rectangle 3"/>
          <p:cNvSpPr txBox="1">
            <a:spLocks noChangeArrowheads="1"/>
          </p:cNvSpPr>
          <p:nvPr/>
        </p:nvSpPr>
        <p:spPr>
          <a:xfrm>
            <a:off x="1260382" y="843630"/>
            <a:ext cx="6119813" cy="1800225"/>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609600" indent="-609600"/>
            <a:r>
              <a:rPr lang="zh-CN" altLang="en-US" sz="2400" b="0" smtClean="0">
                <a:latin typeface="+mj-ea"/>
                <a:ea typeface="+mj-ea"/>
              </a:rPr>
              <a:t>语句格式</a:t>
            </a:r>
          </a:p>
          <a:p>
            <a:pPr marL="609600" indent="-609600">
              <a:buFont typeface="Wingdings" panose="05000000000000000000" pitchFamily="2" charset="2"/>
              <a:buNone/>
            </a:pPr>
            <a:r>
              <a:rPr lang="en-US" altLang="zh-CN" sz="2000" smtClean="0">
                <a:latin typeface="+mj-ea"/>
                <a:ea typeface="+mj-ea"/>
                <a:sym typeface="Times New Roman" panose="02020603050405020304" pitchFamily="18" charset="0"/>
              </a:rPr>
              <a:t>INSERT</a:t>
            </a:r>
          </a:p>
          <a:p>
            <a:pPr marL="609600" indent="-609600">
              <a:buFont typeface="Wingdings" panose="05000000000000000000" pitchFamily="2" charset="2"/>
              <a:buNone/>
            </a:pPr>
            <a:r>
              <a:rPr lang="en-US" altLang="zh-CN" sz="2000" smtClean="0">
                <a:latin typeface="+mj-ea"/>
                <a:ea typeface="+mj-ea"/>
                <a:sym typeface="Times New Roman" panose="02020603050405020304" pitchFamily="18" charset="0"/>
              </a:rPr>
              <a:t>INTO</a:t>
            </a:r>
            <a:r>
              <a:rPr lang="en-US" altLang="zh-CN" sz="2000" b="0" smtClean="0">
                <a:latin typeface="+mj-ea"/>
                <a:ea typeface="+mj-ea"/>
                <a:sym typeface="Times New Roman" panose="02020603050405020304" pitchFamily="18" charset="0"/>
              </a:rPr>
              <a:t> </a:t>
            </a:r>
            <a:r>
              <a:rPr lang="en-US" altLang="zh-CN" sz="2000" b="0" smtClean="0">
                <a:latin typeface="幼圆" pitchFamily="49" charset="-122"/>
                <a:ea typeface="幼圆" pitchFamily="49" charset="-122"/>
                <a:sym typeface="Times New Roman" panose="02020603050405020304" pitchFamily="18" charset="0"/>
              </a:rPr>
              <a:t> &lt;</a:t>
            </a:r>
            <a:r>
              <a:rPr lang="zh-CN" altLang="en-US" sz="2000" b="0" smtClean="0">
                <a:latin typeface="幼圆" pitchFamily="49" charset="-122"/>
                <a:ea typeface="幼圆" pitchFamily="49" charset="-122"/>
                <a:sym typeface="Times New Roman" panose="02020603050405020304" pitchFamily="18" charset="0"/>
              </a:rPr>
              <a:t>表名</a:t>
            </a:r>
            <a:r>
              <a:rPr lang="en-US" altLang="zh-CN" sz="2000" b="0" smtClean="0">
                <a:latin typeface="幼圆" pitchFamily="49" charset="-122"/>
                <a:ea typeface="幼圆" pitchFamily="49" charset="-122"/>
                <a:sym typeface="Times New Roman" panose="02020603050405020304" pitchFamily="18" charset="0"/>
              </a:rPr>
              <a:t>&gt; [(&lt;</a:t>
            </a:r>
            <a:r>
              <a:rPr lang="zh-CN" altLang="en-US" sz="2000" b="0" smtClean="0">
                <a:latin typeface="幼圆" pitchFamily="49" charset="-122"/>
                <a:ea typeface="幼圆" pitchFamily="49" charset="-122"/>
                <a:sym typeface="Times New Roman" panose="02020603050405020304" pitchFamily="18" charset="0"/>
              </a:rPr>
              <a:t>属性列</a:t>
            </a:r>
            <a:r>
              <a:rPr lang="en-US" altLang="zh-CN" sz="2000" b="0" smtClean="0">
                <a:latin typeface="幼圆" pitchFamily="49" charset="-122"/>
                <a:ea typeface="幼圆" pitchFamily="49" charset="-122"/>
                <a:sym typeface="Times New Roman" panose="02020603050405020304" pitchFamily="18" charset="0"/>
              </a:rPr>
              <a:t>1&gt;[</a:t>
            </a:r>
            <a:r>
              <a:rPr lang="zh-CN" altLang="en-US" sz="2000" b="0" smtClean="0">
                <a:latin typeface="幼圆" pitchFamily="49" charset="-122"/>
                <a:ea typeface="幼圆" pitchFamily="49" charset="-122"/>
                <a:sym typeface="Times New Roman" panose="02020603050405020304" pitchFamily="18" charset="0"/>
              </a:rPr>
              <a:t>，</a:t>
            </a:r>
            <a:r>
              <a:rPr lang="en-US" altLang="zh-CN" sz="2000" b="0" smtClean="0">
                <a:latin typeface="幼圆" pitchFamily="49" charset="-122"/>
                <a:ea typeface="幼圆" pitchFamily="49" charset="-122"/>
                <a:sym typeface="Times New Roman" panose="02020603050405020304" pitchFamily="18" charset="0"/>
              </a:rPr>
              <a:t>&lt;</a:t>
            </a:r>
            <a:r>
              <a:rPr lang="zh-CN" altLang="en-US" sz="2000" b="0" smtClean="0">
                <a:latin typeface="幼圆" pitchFamily="49" charset="-122"/>
                <a:ea typeface="幼圆" pitchFamily="49" charset="-122"/>
                <a:sym typeface="Times New Roman" panose="02020603050405020304" pitchFamily="18" charset="0"/>
              </a:rPr>
              <a:t>属性列</a:t>
            </a:r>
            <a:r>
              <a:rPr lang="en-US" altLang="zh-CN" sz="2000" b="0" smtClean="0">
                <a:latin typeface="幼圆" pitchFamily="49" charset="-122"/>
                <a:ea typeface="幼圆" pitchFamily="49" charset="-122"/>
                <a:sym typeface="Times New Roman" panose="02020603050405020304" pitchFamily="18" charset="0"/>
              </a:rPr>
              <a:t>2 &gt;…)]</a:t>
            </a:r>
          </a:p>
          <a:p>
            <a:pPr marL="609600" indent="-609600">
              <a:buFont typeface="Wingdings" panose="05000000000000000000" pitchFamily="2" charset="2"/>
              <a:buNone/>
            </a:pPr>
            <a:r>
              <a:rPr lang="en-US" altLang="zh-CN" sz="2000" smtClean="0">
                <a:latin typeface="+mj-ea"/>
                <a:ea typeface="+mj-ea"/>
                <a:sym typeface="Times New Roman" panose="02020603050405020304" pitchFamily="18" charset="0"/>
              </a:rPr>
              <a:t>VALUES</a:t>
            </a:r>
            <a:r>
              <a:rPr lang="en-US" altLang="zh-CN" sz="2000" b="0" smtClean="0">
                <a:latin typeface="+mj-ea"/>
                <a:ea typeface="+mj-ea"/>
                <a:sym typeface="Times New Roman" panose="02020603050405020304" pitchFamily="18" charset="0"/>
              </a:rPr>
              <a:t> </a:t>
            </a:r>
            <a:r>
              <a:rPr lang="en-US" altLang="zh-CN" sz="2000" b="0" smtClean="0">
                <a:latin typeface="幼圆" pitchFamily="49" charset="-122"/>
                <a:ea typeface="幼圆" pitchFamily="49" charset="-122"/>
                <a:sym typeface="Times New Roman" panose="02020603050405020304" pitchFamily="18" charset="0"/>
              </a:rPr>
              <a:t>(&lt;</a:t>
            </a:r>
            <a:r>
              <a:rPr lang="zh-CN" altLang="en-US" sz="2000" b="0" smtClean="0">
                <a:latin typeface="幼圆" pitchFamily="49" charset="-122"/>
                <a:ea typeface="幼圆" pitchFamily="49" charset="-122"/>
                <a:sym typeface="Times New Roman" panose="02020603050405020304" pitchFamily="18" charset="0"/>
              </a:rPr>
              <a:t>常量</a:t>
            </a:r>
            <a:r>
              <a:rPr lang="en-US" altLang="zh-CN" sz="2000" b="0" smtClean="0">
                <a:latin typeface="幼圆" pitchFamily="49" charset="-122"/>
                <a:ea typeface="幼圆" pitchFamily="49" charset="-122"/>
                <a:sym typeface="Times New Roman" panose="02020603050405020304" pitchFamily="18" charset="0"/>
              </a:rPr>
              <a:t>1&gt; [</a:t>
            </a:r>
            <a:r>
              <a:rPr lang="zh-CN" altLang="en-US" sz="2000" b="0" smtClean="0">
                <a:latin typeface="幼圆" pitchFamily="49" charset="-122"/>
                <a:ea typeface="幼圆" pitchFamily="49" charset="-122"/>
                <a:sym typeface="Times New Roman" panose="02020603050405020304" pitchFamily="18" charset="0"/>
              </a:rPr>
              <a:t>，</a:t>
            </a:r>
            <a:r>
              <a:rPr lang="en-US" altLang="zh-CN" sz="2000" b="0" smtClean="0">
                <a:latin typeface="幼圆" pitchFamily="49" charset="-122"/>
                <a:ea typeface="幼圆" pitchFamily="49" charset="-122"/>
                <a:sym typeface="Times New Roman" panose="02020603050405020304" pitchFamily="18" charset="0"/>
              </a:rPr>
              <a:t>&lt;</a:t>
            </a:r>
            <a:r>
              <a:rPr lang="zh-CN" altLang="en-US" sz="2000" b="0" smtClean="0">
                <a:latin typeface="幼圆" pitchFamily="49" charset="-122"/>
                <a:ea typeface="幼圆" pitchFamily="49" charset="-122"/>
                <a:sym typeface="Times New Roman" panose="02020603050405020304" pitchFamily="18" charset="0"/>
              </a:rPr>
              <a:t>常量</a:t>
            </a:r>
            <a:r>
              <a:rPr lang="en-US" altLang="zh-CN" sz="2000" b="0" smtClean="0">
                <a:latin typeface="幼圆" pitchFamily="49" charset="-122"/>
                <a:ea typeface="幼圆" pitchFamily="49" charset="-122"/>
                <a:sym typeface="Times New Roman" panose="02020603050405020304" pitchFamily="18" charset="0"/>
              </a:rPr>
              <a:t>2&gt;] … )</a:t>
            </a:r>
            <a:endParaRPr lang="en-US" altLang="zh-CN" sz="2000" b="0" dirty="0" smtClean="0">
              <a:latin typeface="幼圆" pitchFamily="49" charset="-122"/>
              <a:ea typeface="幼圆" pitchFamily="49" charset="-122"/>
              <a:sym typeface="Times New Roman" panose="02020603050405020304" pitchFamily="18" charset="0"/>
            </a:endParaRPr>
          </a:p>
        </p:txBody>
      </p:sp>
      <p:sp>
        <p:nvSpPr>
          <p:cNvPr id="5"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插入数据 </a:t>
            </a:r>
            <a:r>
              <a:rPr lang="en-US" altLang="zh-CN" sz="4400" b="0" dirty="0" smtClean="0">
                <a:latin typeface="+mj-ea"/>
                <a:sym typeface="黑体" panose="02010609060101010101" pitchFamily="49" charset="-122"/>
              </a:rPr>
              <a:t>——</a:t>
            </a:r>
            <a:r>
              <a:rPr lang="zh-CN" altLang="en-US" sz="3600" b="0" dirty="0" smtClean="0">
                <a:latin typeface="+mn-ea"/>
                <a:ea typeface="+mn-ea"/>
                <a:sym typeface="仿宋_GB2312" pitchFamily="1" charset="-122"/>
              </a:rPr>
              <a:t>插入</a:t>
            </a:r>
            <a:r>
              <a:rPr lang="zh-CN" altLang="en-US" sz="3600" b="0" dirty="0">
                <a:latin typeface="+mn-ea"/>
                <a:ea typeface="+mn-ea"/>
                <a:sym typeface="仿宋_GB2312" pitchFamily="1" charset="-122"/>
              </a:rPr>
              <a:t>元组</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3"/>
          <p:cNvSpPr>
            <a:spLocks noGrp="1" noChangeArrowheads="1"/>
          </p:cNvSpPr>
          <p:nvPr>
            <p:ph type="body" idx="4294967295"/>
          </p:nvPr>
        </p:nvSpPr>
        <p:spPr>
          <a:xfrm>
            <a:off x="971751" y="915098"/>
            <a:ext cx="7920549" cy="3960812"/>
          </a:xfrm>
        </p:spPr>
        <p:txBody>
          <a:bodyPr>
            <a:normAutofit/>
          </a:bodyPr>
          <a:lstStyle/>
          <a:p>
            <a:pPr>
              <a:lnSpc>
                <a:spcPct val="150000"/>
              </a:lnSpc>
              <a:buFont typeface="Wingdings" panose="05000000000000000000" pitchFamily="2" charset="2"/>
              <a:buNone/>
            </a:pP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例</a:t>
            </a:r>
            <a:r>
              <a:rPr lang="en-US" altLang="zh-CN" sz="2400" dirty="0" smtClean="0">
                <a:latin typeface="黑体" panose="02010609060101010101" pitchFamily="49" charset="-122"/>
                <a:ea typeface="黑体" panose="02010609060101010101" pitchFamily="49" charset="-122"/>
              </a:rPr>
              <a:t>】</a:t>
            </a:r>
            <a:r>
              <a:rPr lang="zh-CN" altLang="en-US" sz="2200" dirty="0" smtClean="0">
                <a:latin typeface="幼圆" pitchFamily="49" charset="-122"/>
                <a:ea typeface="幼圆" pitchFamily="49" charset="-122"/>
              </a:rPr>
              <a:t>将一个新学生元组（学号：</a:t>
            </a:r>
            <a:r>
              <a:rPr lang="en-US" altLang="zh-CN" sz="2200" dirty="0" smtClean="0">
                <a:latin typeface="幼圆" pitchFamily="49" charset="-122"/>
                <a:ea typeface="幼圆" pitchFamily="49" charset="-122"/>
              </a:rPr>
              <a:t>200215128</a:t>
            </a:r>
            <a:r>
              <a:rPr lang="zh-CN" altLang="en-US" sz="2200" dirty="0" smtClean="0">
                <a:latin typeface="幼圆" pitchFamily="49" charset="-122"/>
                <a:ea typeface="幼圆" pitchFamily="49" charset="-122"/>
              </a:rPr>
              <a:t>；姓名：陈冬；性别：男；所在系：</a:t>
            </a:r>
            <a:r>
              <a:rPr lang="en-US" altLang="zh-CN" sz="2200" dirty="0" smtClean="0">
                <a:latin typeface="幼圆" pitchFamily="49" charset="-122"/>
                <a:ea typeface="幼圆" pitchFamily="49" charset="-122"/>
              </a:rPr>
              <a:t>IS</a:t>
            </a:r>
            <a:r>
              <a:rPr lang="zh-CN" altLang="en-US" sz="2200" dirty="0" smtClean="0">
                <a:latin typeface="幼圆" pitchFamily="49" charset="-122"/>
                <a:ea typeface="幼圆" pitchFamily="49" charset="-122"/>
              </a:rPr>
              <a:t>；年龄：</a:t>
            </a:r>
            <a:r>
              <a:rPr lang="en-US" altLang="zh-CN" sz="2200" dirty="0" smtClean="0">
                <a:latin typeface="幼圆" pitchFamily="49" charset="-122"/>
                <a:ea typeface="幼圆" pitchFamily="49" charset="-122"/>
              </a:rPr>
              <a:t>18</a:t>
            </a:r>
            <a:r>
              <a:rPr lang="zh-CN" altLang="en-US" sz="2200" dirty="0" smtClean="0">
                <a:latin typeface="幼圆" pitchFamily="49" charset="-122"/>
                <a:ea typeface="幼圆" pitchFamily="49" charset="-122"/>
              </a:rPr>
              <a:t>岁）插入到</a:t>
            </a:r>
            <a:r>
              <a:rPr lang="en-US" altLang="zh-CN" sz="2200" dirty="0" smtClean="0">
                <a:latin typeface="幼圆" pitchFamily="49" charset="-122"/>
                <a:ea typeface="幼圆" pitchFamily="49" charset="-122"/>
              </a:rPr>
              <a:t>Student</a:t>
            </a:r>
            <a:r>
              <a:rPr lang="zh-CN" altLang="en-US" sz="2200" dirty="0" smtClean="0">
                <a:latin typeface="幼圆" pitchFamily="49" charset="-122"/>
                <a:ea typeface="幼圆" pitchFamily="49" charset="-122"/>
              </a:rPr>
              <a:t>表中</a:t>
            </a:r>
          </a:p>
          <a:p>
            <a:pPr>
              <a:spcBef>
                <a:spcPts val="2400"/>
              </a:spcBef>
              <a:buFont typeface="Wingdings" panose="05000000000000000000" pitchFamily="2" charset="2"/>
              <a:buNone/>
            </a:pPr>
            <a:r>
              <a:rPr lang="en-US" altLang="zh-CN" sz="2200" dirty="0" smtClean="0">
                <a:latin typeface="+mj-ea"/>
                <a:ea typeface="+mj-ea"/>
                <a:sym typeface="Times New Roman" panose="02020603050405020304" pitchFamily="18" charset="0"/>
              </a:rPr>
              <a:t>	INSERT</a:t>
            </a:r>
          </a:p>
          <a:p>
            <a:pPr>
              <a:buFont typeface="Wingdings" panose="05000000000000000000" pitchFamily="2" charset="2"/>
              <a:buNone/>
            </a:pPr>
            <a:r>
              <a:rPr lang="en-US" altLang="zh-CN" sz="2200" dirty="0" smtClean="0">
                <a:latin typeface="+mj-ea"/>
                <a:ea typeface="+mj-ea"/>
                <a:sym typeface="Times New Roman" panose="02020603050405020304" pitchFamily="18" charset="0"/>
              </a:rPr>
              <a:t>	INTO </a:t>
            </a:r>
            <a:r>
              <a:rPr lang="en-US" altLang="zh-CN" sz="2200" dirty="0" smtClean="0">
                <a:latin typeface="Times New Roman" panose="02020603050405020304" pitchFamily="18" charset="0"/>
                <a:sym typeface="Times New Roman" panose="02020603050405020304" pitchFamily="18" charset="0"/>
              </a:rPr>
              <a:t>  </a:t>
            </a:r>
            <a:r>
              <a:rPr lang="en-US" altLang="zh-CN" sz="2200" dirty="0" smtClean="0">
                <a:latin typeface="幼圆" pitchFamily="49" charset="-122"/>
                <a:ea typeface="幼圆" pitchFamily="49" charset="-122"/>
                <a:sym typeface="Times New Roman" panose="02020603050405020304" pitchFamily="18" charset="0"/>
              </a:rPr>
              <a:t>Student (</a:t>
            </a:r>
            <a:r>
              <a:rPr lang="en-US" altLang="zh-CN" sz="2200" dirty="0" err="1" smtClean="0">
                <a:latin typeface="幼圆" pitchFamily="49" charset="-122"/>
                <a:ea typeface="幼圆" pitchFamily="49" charset="-122"/>
                <a:sym typeface="Times New Roman" panose="02020603050405020304" pitchFamily="18" charset="0"/>
              </a:rPr>
              <a:t>Sno</a:t>
            </a:r>
            <a:r>
              <a:rPr lang="zh-CN" altLang="en-US" sz="2200" dirty="0" smtClean="0">
                <a:latin typeface="幼圆" pitchFamily="49" charset="-122"/>
                <a:ea typeface="幼圆" pitchFamily="49" charset="-122"/>
                <a:sym typeface="Times New Roman" panose="02020603050405020304" pitchFamily="18" charset="0"/>
              </a:rPr>
              <a:t>，</a:t>
            </a:r>
            <a:r>
              <a:rPr lang="en-US" altLang="zh-CN" sz="2200" dirty="0" err="1" smtClean="0">
                <a:latin typeface="幼圆" pitchFamily="49" charset="-122"/>
                <a:ea typeface="幼圆" pitchFamily="49" charset="-122"/>
                <a:sym typeface="Times New Roman" panose="02020603050405020304" pitchFamily="18" charset="0"/>
              </a:rPr>
              <a:t>Sname</a:t>
            </a:r>
            <a:r>
              <a:rPr lang="zh-CN" altLang="en-US" sz="2200" dirty="0" smtClean="0">
                <a:latin typeface="幼圆" pitchFamily="49" charset="-122"/>
                <a:ea typeface="幼圆" pitchFamily="49" charset="-122"/>
                <a:sym typeface="Times New Roman" panose="02020603050405020304" pitchFamily="18" charset="0"/>
              </a:rPr>
              <a:t>，</a:t>
            </a:r>
            <a:r>
              <a:rPr lang="en-US" altLang="zh-CN" sz="2200" dirty="0" err="1" smtClean="0">
                <a:latin typeface="幼圆" pitchFamily="49" charset="-122"/>
                <a:ea typeface="幼圆" pitchFamily="49" charset="-122"/>
                <a:sym typeface="Times New Roman" panose="02020603050405020304" pitchFamily="18" charset="0"/>
              </a:rPr>
              <a:t>Ssex</a:t>
            </a:r>
            <a:r>
              <a:rPr lang="zh-CN" altLang="en-US" sz="2200" dirty="0" smtClean="0">
                <a:latin typeface="幼圆" pitchFamily="49" charset="-122"/>
                <a:ea typeface="幼圆" pitchFamily="49" charset="-122"/>
                <a:sym typeface="Times New Roman" panose="02020603050405020304" pitchFamily="18" charset="0"/>
              </a:rPr>
              <a:t>，</a:t>
            </a:r>
            <a:r>
              <a:rPr lang="en-US" altLang="zh-CN" sz="2200" dirty="0" err="1" smtClean="0">
                <a:latin typeface="幼圆" pitchFamily="49" charset="-122"/>
                <a:ea typeface="幼圆" pitchFamily="49" charset="-122"/>
                <a:sym typeface="Times New Roman" panose="02020603050405020304" pitchFamily="18" charset="0"/>
              </a:rPr>
              <a:t>Sdept</a:t>
            </a:r>
            <a:r>
              <a:rPr lang="zh-CN" altLang="en-US" sz="2200" dirty="0" smtClean="0">
                <a:latin typeface="幼圆" pitchFamily="49" charset="-122"/>
                <a:ea typeface="幼圆" pitchFamily="49" charset="-122"/>
                <a:sym typeface="Times New Roman" panose="02020603050405020304" pitchFamily="18" charset="0"/>
              </a:rPr>
              <a:t>，</a:t>
            </a:r>
            <a:r>
              <a:rPr lang="en-US" altLang="zh-CN" sz="2200" dirty="0" smtClean="0">
                <a:latin typeface="幼圆" pitchFamily="49" charset="-122"/>
                <a:ea typeface="幼圆" pitchFamily="49" charset="-122"/>
                <a:sym typeface="Times New Roman" panose="02020603050405020304" pitchFamily="18" charset="0"/>
              </a:rPr>
              <a:t>Sage)</a:t>
            </a:r>
          </a:p>
          <a:p>
            <a:pPr>
              <a:buFont typeface="Wingdings" panose="05000000000000000000" pitchFamily="2" charset="2"/>
              <a:buNone/>
            </a:pPr>
            <a:r>
              <a:rPr lang="en-US" altLang="zh-CN" sz="2200" dirty="0" smtClean="0">
                <a:latin typeface="+mj-ea"/>
                <a:ea typeface="+mj-ea"/>
                <a:sym typeface="Times New Roman" panose="02020603050405020304" pitchFamily="18" charset="0"/>
              </a:rPr>
              <a:t>	VALUES </a:t>
            </a:r>
            <a:r>
              <a:rPr lang="en-US" altLang="zh-CN" sz="2200" dirty="0" smtClean="0">
                <a:latin typeface="Times New Roman" panose="02020603050405020304" pitchFamily="18" charset="0"/>
                <a:sym typeface="Times New Roman" panose="02020603050405020304" pitchFamily="18" charset="0"/>
              </a:rPr>
              <a:t>  </a:t>
            </a:r>
            <a:r>
              <a:rPr lang="en-US" altLang="zh-CN" sz="2200" dirty="0" smtClean="0">
                <a:latin typeface="幼圆" pitchFamily="49" charset="-122"/>
                <a:ea typeface="幼圆" pitchFamily="49" charset="-122"/>
                <a:sym typeface="Times New Roman" panose="02020603050405020304" pitchFamily="18" charset="0"/>
              </a:rPr>
              <a:t>('200215128'</a:t>
            </a:r>
            <a:r>
              <a:rPr lang="zh-CN" altLang="en-US" sz="2200" dirty="0" smtClean="0">
                <a:latin typeface="幼圆" pitchFamily="49" charset="-122"/>
                <a:ea typeface="幼圆" pitchFamily="49" charset="-122"/>
                <a:sym typeface="Times New Roman" panose="02020603050405020304" pitchFamily="18" charset="0"/>
              </a:rPr>
              <a:t>，</a:t>
            </a:r>
            <a:r>
              <a:rPr lang="en-US" altLang="zh-CN" sz="2200" dirty="0" smtClean="0">
                <a:latin typeface="幼圆" pitchFamily="49" charset="-122"/>
                <a:ea typeface="幼圆" pitchFamily="49" charset="-122"/>
                <a:sym typeface="Times New Roman" panose="02020603050405020304" pitchFamily="18" charset="0"/>
              </a:rPr>
              <a:t>'</a:t>
            </a:r>
            <a:r>
              <a:rPr lang="zh-CN" altLang="en-US" sz="2200" dirty="0" smtClean="0">
                <a:latin typeface="幼圆" pitchFamily="49" charset="-122"/>
                <a:ea typeface="幼圆" pitchFamily="49" charset="-122"/>
                <a:sym typeface="Times New Roman" panose="02020603050405020304" pitchFamily="18" charset="0"/>
              </a:rPr>
              <a:t>陈冬</a:t>
            </a:r>
            <a:r>
              <a:rPr lang="en-US" altLang="zh-CN" sz="2200" dirty="0" smtClean="0">
                <a:latin typeface="幼圆" pitchFamily="49" charset="-122"/>
                <a:ea typeface="幼圆" pitchFamily="49" charset="-122"/>
                <a:sym typeface="Times New Roman" panose="02020603050405020304" pitchFamily="18" charset="0"/>
              </a:rPr>
              <a:t>'</a:t>
            </a:r>
            <a:r>
              <a:rPr lang="zh-CN" altLang="en-US" sz="2200" dirty="0" smtClean="0">
                <a:latin typeface="幼圆" pitchFamily="49" charset="-122"/>
                <a:ea typeface="幼圆" pitchFamily="49" charset="-122"/>
                <a:sym typeface="Times New Roman" panose="02020603050405020304" pitchFamily="18" charset="0"/>
              </a:rPr>
              <a:t>，</a:t>
            </a:r>
            <a:r>
              <a:rPr lang="en-US" altLang="zh-CN" sz="2200" dirty="0" smtClean="0">
                <a:latin typeface="幼圆" pitchFamily="49" charset="-122"/>
                <a:ea typeface="幼圆" pitchFamily="49" charset="-122"/>
                <a:sym typeface="Times New Roman" panose="02020603050405020304" pitchFamily="18" charset="0"/>
              </a:rPr>
              <a:t>'</a:t>
            </a:r>
            <a:r>
              <a:rPr lang="zh-CN" altLang="en-US" sz="2200" dirty="0" smtClean="0">
                <a:latin typeface="幼圆" pitchFamily="49" charset="-122"/>
                <a:ea typeface="幼圆" pitchFamily="49" charset="-122"/>
                <a:sym typeface="Times New Roman" panose="02020603050405020304" pitchFamily="18" charset="0"/>
              </a:rPr>
              <a:t>男</a:t>
            </a:r>
            <a:r>
              <a:rPr lang="en-US" altLang="zh-CN" sz="2200" dirty="0" smtClean="0">
                <a:latin typeface="幼圆" pitchFamily="49" charset="-122"/>
                <a:ea typeface="幼圆" pitchFamily="49" charset="-122"/>
                <a:sym typeface="Times New Roman" panose="02020603050405020304" pitchFamily="18" charset="0"/>
              </a:rPr>
              <a:t>'</a:t>
            </a:r>
            <a:r>
              <a:rPr lang="zh-CN" altLang="en-US" sz="2200" dirty="0" smtClean="0">
                <a:latin typeface="幼圆" pitchFamily="49" charset="-122"/>
                <a:ea typeface="幼圆" pitchFamily="49" charset="-122"/>
                <a:sym typeface="Times New Roman" panose="02020603050405020304" pitchFamily="18" charset="0"/>
              </a:rPr>
              <a:t>，</a:t>
            </a:r>
            <a:r>
              <a:rPr lang="en-US" altLang="zh-CN" sz="2200" dirty="0" smtClean="0">
                <a:latin typeface="幼圆" pitchFamily="49" charset="-122"/>
                <a:ea typeface="幼圆" pitchFamily="49" charset="-122"/>
                <a:sym typeface="Times New Roman" panose="02020603050405020304" pitchFamily="18" charset="0"/>
              </a:rPr>
              <a:t>'IS'</a:t>
            </a:r>
            <a:r>
              <a:rPr lang="zh-CN" altLang="en-US" sz="2200" dirty="0" smtClean="0">
                <a:latin typeface="幼圆" pitchFamily="49" charset="-122"/>
                <a:ea typeface="幼圆" pitchFamily="49" charset="-122"/>
                <a:sym typeface="Times New Roman" panose="02020603050405020304" pitchFamily="18" charset="0"/>
              </a:rPr>
              <a:t>，</a:t>
            </a:r>
            <a:r>
              <a:rPr lang="en-US" altLang="zh-CN" sz="2200" dirty="0" smtClean="0">
                <a:latin typeface="幼圆" pitchFamily="49" charset="-122"/>
                <a:ea typeface="幼圆" pitchFamily="49" charset="-122"/>
                <a:sym typeface="Times New Roman" panose="02020603050405020304" pitchFamily="18" charset="0"/>
              </a:rPr>
              <a:t>18)</a:t>
            </a:r>
            <a:r>
              <a:rPr lang="zh-CN" altLang="en-US" sz="220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endParaRPr lang="zh-CN" altLang="en-US" dirty="0" smtClean="0"/>
          </a:p>
          <a:p>
            <a:pPr>
              <a:buFont typeface="Wingdings" panose="05000000000000000000" pitchFamily="2" charset="2"/>
              <a:buNone/>
            </a:pPr>
            <a:r>
              <a:rPr lang="zh-CN" altLang="en-US" sz="2000" dirty="0" smtClean="0">
                <a:solidFill>
                  <a:srgbClr val="FF0000"/>
                </a:solidFill>
                <a:latin typeface="幼圆" pitchFamily="49" charset="-122"/>
                <a:ea typeface="幼圆" pitchFamily="49" charset="-122"/>
              </a:rPr>
              <a:t>  ！ </a:t>
            </a:r>
            <a:r>
              <a:rPr lang="zh-CN" altLang="en-US" sz="2000" dirty="0" smtClean="0">
                <a:latin typeface="幼圆" pitchFamily="49" charset="-122"/>
                <a:ea typeface="幼圆" pitchFamily="49" charset="-122"/>
              </a:rPr>
              <a:t>字符串常数一般要用单引号括起来！</a:t>
            </a: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插入数据 </a:t>
            </a:r>
            <a:r>
              <a:rPr lang="en-US" altLang="zh-CN" sz="4400" b="0" dirty="0" smtClean="0">
                <a:latin typeface="+mj-ea"/>
                <a:sym typeface="黑体" panose="02010609060101010101" pitchFamily="49" charset="-122"/>
              </a:rPr>
              <a:t>——</a:t>
            </a:r>
            <a:r>
              <a:rPr lang="zh-CN" altLang="en-US" sz="3600" b="0" dirty="0" smtClean="0">
                <a:latin typeface="+mn-ea"/>
                <a:ea typeface="+mn-ea"/>
                <a:sym typeface="仿宋_GB2312" pitchFamily="1" charset="-122"/>
              </a:rPr>
              <a:t>插入</a:t>
            </a:r>
            <a:r>
              <a:rPr lang="zh-CN" altLang="en-US" sz="3600" b="0" dirty="0">
                <a:latin typeface="+mn-ea"/>
                <a:ea typeface="+mn-ea"/>
                <a:sym typeface="仿宋_GB2312" pitchFamily="1" charset="-122"/>
              </a:rPr>
              <a:t>元组</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filter="blinds(horizontal)">
                                      <p:cBhvr>
                                        <p:cTn id="7"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bldLvl="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3"/>
          <p:cNvSpPr>
            <a:spLocks noGrp="1" noChangeArrowheads="1"/>
          </p:cNvSpPr>
          <p:nvPr>
            <p:ph type="body" idx="4294967295"/>
          </p:nvPr>
        </p:nvSpPr>
        <p:spPr>
          <a:xfrm>
            <a:off x="1116013" y="842963"/>
            <a:ext cx="8027987" cy="4300537"/>
          </a:xfrm>
        </p:spPr>
        <p:txBody>
          <a:bodyPr>
            <a:normAutofit fontScale="92500" lnSpcReduction="20000"/>
          </a:bodyPr>
          <a:lstStyle/>
          <a:p>
            <a:pPr>
              <a:lnSpc>
                <a:spcPct val="170000"/>
              </a:lnSpc>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mj-ea"/>
                <a:ea typeface="+mj-ea"/>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将学生张三的信息插入到</a:t>
            </a:r>
            <a:r>
              <a:rPr lang="en-US" altLang="zh-CN" sz="2400" dirty="0" smtClean="0">
                <a:latin typeface="幼圆" pitchFamily="49" charset="-122"/>
                <a:ea typeface="幼圆" pitchFamily="49" charset="-122"/>
              </a:rPr>
              <a:t>Student</a:t>
            </a:r>
            <a:r>
              <a:rPr lang="zh-CN" altLang="en-US" sz="2400" dirty="0" smtClean="0">
                <a:latin typeface="幼圆" pitchFamily="49" charset="-122"/>
                <a:ea typeface="幼圆" pitchFamily="49" charset="-122"/>
              </a:rPr>
              <a:t>表中</a:t>
            </a:r>
          </a:p>
          <a:p>
            <a:pPr>
              <a:spcBef>
                <a:spcPct val="0"/>
              </a:spcBef>
              <a:buFont typeface="Wingdings" panose="05000000000000000000" pitchFamily="2" charset="2"/>
              <a:buNone/>
            </a:pPr>
            <a:r>
              <a:rPr lang="en-US" altLang="zh-CN" sz="1800" dirty="0" smtClean="0">
                <a:latin typeface="+mj-ea"/>
                <a:ea typeface="+mj-ea"/>
                <a:sym typeface="Times New Roman" panose="02020603050405020304" pitchFamily="18" charset="0"/>
              </a:rPr>
              <a:t>	INSERT</a:t>
            </a:r>
          </a:p>
          <a:p>
            <a:pPr>
              <a:buFont typeface="Wingdings" panose="05000000000000000000" pitchFamily="2" charset="2"/>
              <a:buNone/>
            </a:pPr>
            <a:r>
              <a:rPr lang="en-US" altLang="zh-CN" sz="1800" dirty="0" smtClean="0">
                <a:latin typeface="+mj-ea"/>
                <a:ea typeface="+mj-ea"/>
                <a:sym typeface="Times New Roman" panose="02020603050405020304" pitchFamily="18" charset="0"/>
              </a:rPr>
              <a:t>	INTO </a:t>
            </a:r>
            <a:r>
              <a:rPr lang="en-US" altLang="zh-CN" sz="1800" dirty="0" smtClean="0">
                <a:latin typeface="幼圆" pitchFamily="49" charset="-122"/>
                <a:ea typeface="幼圆" pitchFamily="49" charset="-122"/>
                <a:sym typeface="Times New Roman" panose="02020603050405020304" pitchFamily="18" charset="0"/>
              </a:rPr>
              <a:t> Student</a:t>
            </a:r>
          </a:p>
          <a:p>
            <a:pPr>
              <a:buFont typeface="Wingdings" panose="05000000000000000000" pitchFamily="2" charset="2"/>
              <a:buNone/>
            </a:pPr>
            <a:r>
              <a:rPr lang="en-US" altLang="zh-CN" sz="1800" dirty="0" smtClean="0">
                <a:latin typeface="+mj-ea"/>
                <a:ea typeface="+mj-ea"/>
                <a:sym typeface="Times New Roman" panose="02020603050405020304" pitchFamily="18" charset="0"/>
              </a:rPr>
              <a:t>	VALUES </a:t>
            </a:r>
            <a:r>
              <a:rPr lang="en-US" altLang="zh-CN" sz="1800" dirty="0" smtClean="0">
                <a:latin typeface="幼圆" pitchFamily="49" charset="-122"/>
                <a:ea typeface="幼圆" pitchFamily="49" charset="-122"/>
                <a:sym typeface="Times New Roman" panose="02020603050405020304" pitchFamily="18" charset="0"/>
              </a:rPr>
              <a:t>(‘201215126’</a:t>
            </a:r>
            <a:r>
              <a:rPr lang="zh-CN" altLang="en-US" sz="1800" dirty="0" smtClean="0">
                <a:latin typeface="幼圆" pitchFamily="49" charset="-122"/>
                <a:ea typeface="幼圆" pitchFamily="49" charset="-122"/>
                <a:sym typeface="Times New Roman" panose="02020603050405020304" pitchFamily="18" charset="0"/>
              </a:rPr>
              <a:t>， ‘张三’， ‘男’，</a:t>
            </a:r>
            <a:r>
              <a:rPr lang="en-US" altLang="zh-CN" sz="1800" dirty="0" smtClean="0">
                <a:latin typeface="幼圆" pitchFamily="49" charset="-122"/>
                <a:ea typeface="幼圆" pitchFamily="49" charset="-122"/>
                <a:sym typeface="Times New Roman" panose="02020603050405020304" pitchFamily="18" charset="0"/>
              </a:rPr>
              <a:t>18</a:t>
            </a:r>
            <a:r>
              <a:rPr lang="zh-CN" altLang="en-US" sz="1800" dirty="0" smtClean="0">
                <a:latin typeface="幼圆" pitchFamily="49" charset="-122"/>
                <a:ea typeface="幼圆" pitchFamily="49" charset="-122"/>
                <a:sym typeface="Times New Roman" panose="02020603050405020304" pitchFamily="18" charset="0"/>
              </a:rPr>
              <a:t>，</a:t>
            </a:r>
            <a:r>
              <a:rPr lang="en-US" altLang="zh-CN" sz="1800" dirty="0" smtClean="0">
                <a:latin typeface="幼圆" pitchFamily="49" charset="-122"/>
                <a:ea typeface="幼圆" pitchFamily="49" charset="-122"/>
                <a:sym typeface="Times New Roman" panose="02020603050405020304" pitchFamily="18" charset="0"/>
              </a:rPr>
              <a:t>'CS');</a:t>
            </a:r>
            <a:r>
              <a:rPr lang="en-US" altLang="zh-CN" sz="2000" dirty="0" smtClean="0">
                <a:latin typeface="幼圆" pitchFamily="49" charset="-122"/>
                <a:ea typeface="幼圆" pitchFamily="49" charset="-122"/>
              </a:rPr>
              <a:t> </a:t>
            </a:r>
          </a:p>
          <a:p>
            <a:pPr>
              <a:spcBef>
                <a:spcPts val="1800"/>
              </a:spcBef>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mj-ea"/>
                <a:ea typeface="+mj-ea"/>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插入一条选课记录</a:t>
            </a:r>
            <a:r>
              <a:rPr lang="en-US" altLang="zh-CN" sz="2400" dirty="0" smtClean="0">
                <a:latin typeface="幼圆" pitchFamily="49" charset="-122"/>
                <a:ea typeface="幼圆" pitchFamily="49" charset="-122"/>
              </a:rPr>
              <a:t>( '201215128'</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'1 ')</a:t>
            </a:r>
          </a:p>
          <a:p>
            <a:pPr>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smtClean="0">
                <a:latin typeface="+mj-ea"/>
                <a:ea typeface="+mj-ea"/>
                <a:sym typeface="Times New Roman" panose="02020603050405020304" pitchFamily="18" charset="0"/>
              </a:rPr>
              <a:t>INSERT</a:t>
            </a:r>
          </a:p>
          <a:p>
            <a:pPr>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2000" dirty="0">
                <a:latin typeface="+mj-ea"/>
                <a:ea typeface="+mj-ea"/>
                <a:sym typeface="Times New Roman" panose="02020603050405020304" pitchFamily="18" charset="0"/>
              </a:rPr>
              <a:t>INTO</a:t>
            </a:r>
            <a:r>
              <a:rPr lang="en-US" altLang="zh-CN" sz="1800" dirty="0" smtClean="0">
                <a:latin typeface="幼圆" pitchFamily="49" charset="-122"/>
                <a:ea typeface="幼圆" pitchFamily="49" charset="-122"/>
                <a:sym typeface="Times New Roman" panose="02020603050405020304" pitchFamily="18" charset="0"/>
              </a:rPr>
              <a:t>  SC(</a:t>
            </a:r>
            <a:r>
              <a:rPr lang="en-US" altLang="zh-CN" sz="1800" dirty="0" err="1" smtClean="0">
                <a:latin typeface="幼圆" pitchFamily="49" charset="-122"/>
                <a:ea typeface="幼圆" pitchFamily="49" charset="-122"/>
                <a:sym typeface="Times New Roman" panose="02020603050405020304" pitchFamily="18" charset="0"/>
              </a:rPr>
              <a:t>Sno</a:t>
            </a:r>
            <a:r>
              <a:rPr lang="zh-CN" altLang="en-US" sz="1800" dirty="0" smtClean="0">
                <a:latin typeface="幼圆" pitchFamily="49" charset="-122"/>
                <a:ea typeface="幼圆" pitchFamily="49" charset="-122"/>
                <a:sym typeface="Times New Roman" panose="02020603050405020304" pitchFamily="18" charset="0"/>
              </a:rPr>
              <a:t>，</a:t>
            </a:r>
            <a:r>
              <a:rPr lang="en-US" altLang="zh-CN" sz="1800" dirty="0" err="1" smtClean="0">
                <a:latin typeface="幼圆" pitchFamily="49" charset="-122"/>
                <a:ea typeface="幼圆" pitchFamily="49" charset="-122"/>
                <a:sym typeface="Times New Roman" panose="02020603050405020304" pitchFamily="18" charset="0"/>
              </a:rPr>
              <a:t>Cno</a:t>
            </a:r>
            <a:r>
              <a:rPr lang="en-US" altLang="zh-CN" sz="180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2000" dirty="0">
                <a:latin typeface="+mj-ea"/>
                <a:ea typeface="+mj-ea"/>
                <a:sym typeface="Times New Roman" panose="02020603050405020304" pitchFamily="18" charset="0"/>
              </a:rPr>
              <a:t>VALUES</a:t>
            </a:r>
            <a:r>
              <a:rPr lang="en-US" altLang="zh-CN" sz="1800" dirty="0" smtClean="0">
                <a:latin typeface="幼圆" pitchFamily="49" charset="-122"/>
                <a:ea typeface="幼圆" pitchFamily="49" charset="-122"/>
                <a:sym typeface="Times New Roman" panose="02020603050405020304" pitchFamily="18" charset="0"/>
              </a:rPr>
              <a:t> (‘ 201215128 ’</a:t>
            </a:r>
            <a:r>
              <a:rPr lang="zh-CN" altLang="en-US" sz="1800" dirty="0" smtClean="0">
                <a:latin typeface="幼圆" pitchFamily="49" charset="-122"/>
                <a:ea typeface="幼圆" pitchFamily="49" charset="-122"/>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1 ’)</a:t>
            </a:r>
            <a:r>
              <a:rPr lang="zh-CN" altLang="en-US" sz="180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zh-CN" altLang="en-US" sz="1800" dirty="0" smtClean="0">
                <a:latin typeface="幼圆" pitchFamily="49" charset="-122"/>
                <a:ea typeface="幼圆" pitchFamily="49" charset="-122"/>
              </a:rPr>
              <a:t> </a:t>
            </a:r>
            <a:r>
              <a:rPr lang="en-US" altLang="zh-CN" sz="1800" dirty="0" smtClean="0">
                <a:latin typeface="幼圆" pitchFamily="49" charset="-122"/>
                <a:ea typeface="幼圆" pitchFamily="49" charset="-122"/>
              </a:rPr>
              <a:t>DBMS</a:t>
            </a:r>
            <a:r>
              <a:rPr lang="zh-CN" altLang="en-US" sz="1800" dirty="0" smtClean="0">
                <a:latin typeface="幼圆" pitchFamily="49" charset="-122"/>
                <a:ea typeface="幼圆" pitchFamily="49" charset="-122"/>
              </a:rPr>
              <a:t>将在新插入记录的</a:t>
            </a:r>
            <a:r>
              <a:rPr lang="en-US" altLang="zh-CN" sz="1800" dirty="0" smtClean="0">
                <a:latin typeface="幼圆" pitchFamily="49" charset="-122"/>
                <a:ea typeface="幼圆" pitchFamily="49" charset="-122"/>
              </a:rPr>
              <a:t>Grade</a:t>
            </a:r>
            <a:r>
              <a:rPr lang="zh-CN" altLang="en-US" sz="1800" dirty="0" smtClean="0">
                <a:latin typeface="幼圆" pitchFamily="49" charset="-122"/>
                <a:ea typeface="幼圆" pitchFamily="49" charset="-122"/>
              </a:rPr>
              <a:t>列上自动地赋空值，等价于：</a:t>
            </a:r>
          </a:p>
          <a:p>
            <a:pPr>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INSERT</a:t>
            </a:r>
          </a:p>
          <a:p>
            <a:pPr>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INTO</a:t>
            </a:r>
            <a:r>
              <a:rPr lang="en-US" altLang="zh-CN" sz="1800" dirty="0" smtClean="0">
                <a:latin typeface="幼圆" pitchFamily="49" charset="-122"/>
                <a:ea typeface="幼圆" pitchFamily="49" charset="-122"/>
                <a:sym typeface="Times New Roman" panose="02020603050405020304" pitchFamily="18" charset="0"/>
              </a:rPr>
              <a:t>  SC</a:t>
            </a:r>
          </a:p>
          <a:p>
            <a:pPr>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VALUES</a:t>
            </a:r>
            <a:r>
              <a:rPr lang="en-US" altLang="zh-CN" sz="1800" dirty="0" smtClean="0">
                <a:latin typeface="幼圆" pitchFamily="49" charset="-122"/>
                <a:ea typeface="幼圆" pitchFamily="49" charset="-122"/>
                <a:sym typeface="Times New Roman" panose="02020603050405020304" pitchFamily="18" charset="0"/>
              </a:rPr>
              <a:t> (' 201215128 '</a:t>
            </a:r>
            <a:r>
              <a:rPr lang="zh-CN" altLang="en-US" sz="1800" dirty="0" smtClean="0">
                <a:latin typeface="幼圆" pitchFamily="49" charset="-122"/>
                <a:ea typeface="幼圆" pitchFamily="49" charset="-122"/>
                <a:sym typeface="Times New Roman" panose="02020603050405020304" pitchFamily="18" charset="0"/>
              </a:rPr>
              <a:t>，</a:t>
            </a:r>
            <a:r>
              <a:rPr lang="en-US" altLang="zh-CN" sz="1800" dirty="0" smtClean="0">
                <a:latin typeface="幼圆" pitchFamily="49" charset="-122"/>
                <a:ea typeface="幼圆" pitchFamily="49" charset="-122"/>
                <a:sym typeface="Times New Roman" panose="02020603050405020304" pitchFamily="18" charset="0"/>
              </a:rPr>
              <a:t>' 1 '</a:t>
            </a:r>
            <a:r>
              <a:rPr lang="zh-CN" altLang="en-US" sz="1800" dirty="0" smtClean="0">
                <a:latin typeface="幼圆" pitchFamily="49" charset="-122"/>
                <a:ea typeface="幼圆" pitchFamily="49" charset="-122"/>
                <a:sym typeface="Times New Roman" panose="02020603050405020304" pitchFamily="18" charset="0"/>
              </a:rPr>
              <a:t>，</a:t>
            </a:r>
            <a:r>
              <a:rPr lang="en-US" altLang="zh-CN" sz="1800" dirty="0" smtClean="0">
                <a:latin typeface="幼圆" pitchFamily="49" charset="-122"/>
                <a:ea typeface="幼圆" pitchFamily="49" charset="-122"/>
                <a:sym typeface="Times New Roman" panose="02020603050405020304" pitchFamily="18" charset="0"/>
              </a:rPr>
              <a:t>NULL)</a:t>
            </a:r>
            <a:r>
              <a:rPr lang="zh-CN" altLang="en-US" sz="1800" dirty="0" smtClean="0">
                <a:latin typeface="幼圆" pitchFamily="49" charset="-122"/>
                <a:ea typeface="幼圆" pitchFamily="49" charset="-122"/>
                <a:sym typeface="Times New Roman" panose="02020603050405020304" pitchFamily="18" charset="0"/>
              </a:rPr>
              <a:t>；</a:t>
            </a:r>
            <a:endParaRPr lang="zh-CN" altLang="en-US" sz="1800" dirty="0" smtClean="0">
              <a:latin typeface="幼圆" pitchFamily="49" charset="-122"/>
              <a:ea typeface="幼圆" pitchFamily="49" charset="-122"/>
            </a:endParaRP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插入数据 </a:t>
            </a:r>
            <a:r>
              <a:rPr lang="en-US" altLang="zh-CN" sz="4400" b="0" dirty="0" smtClean="0">
                <a:latin typeface="+mj-ea"/>
                <a:sym typeface="黑体" panose="02010609060101010101" pitchFamily="49" charset="-122"/>
              </a:rPr>
              <a:t>——</a:t>
            </a:r>
            <a:r>
              <a:rPr lang="zh-CN" altLang="en-US" sz="3600" b="0" dirty="0" smtClean="0">
                <a:latin typeface="+mn-ea"/>
                <a:ea typeface="+mn-ea"/>
                <a:sym typeface="仿宋_GB2312" pitchFamily="1" charset="-122"/>
              </a:rPr>
              <a:t>插入</a:t>
            </a:r>
            <a:r>
              <a:rPr lang="zh-CN" altLang="en-US" sz="3600" b="0" dirty="0">
                <a:latin typeface="+mn-ea"/>
                <a:ea typeface="+mn-ea"/>
                <a:sym typeface="仿宋_GB2312" pitchFamily="1" charset="-122"/>
              </a:rPr>
              <a:t>元组</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filter="blinds(horizontal)">
                                      <p:cBhvr>
                                        <p:cTn id="7" dur="5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bldLvl="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3"/>
          <p:cNvSpPr>
            <a:spLocks noGrp="1" noChangeArrowheads="1"/>
          </p:cNvSpPr>
          <p:nvPr>
            <p:ph type="body" idx="4294967295"/>
          </p:nvPr>
        </p:nvSpPr>
        <p:spPr>
          <a:xfrm>
            <a:off x="1116013" y="896938"/>
            <a:ext cx="8027987" cy="4122737"/>
          </a:xfrm>
        </p:spPr>
        <p:txBody>
          <a:bodyPr>
            <a:noAutofit/>
          </a:bodyPr>
          <a:lstStyle/>
          <a:p>
            <a:pPr>
              <a:lnSpc>
                <a:spcPct val="150000"/>
              </a:lnSpc>
              <a:buFont typeface="Wingdings" panose="05000000000000000000" pitchFamily="2" charset="2"/>
              <a:buChar char="n"/>
            </a:pPr>
            <a:r>
              <a:rPr lang="zh-CN" altLang="en-US" sz="2200" dirty="0" smtClean="0">
                <a:latin typeface="幼圆" pitchFamily="49" charset="-122"/>
                <a:ea typeface="幼圆" pitchFamily="49" charset="-122"/>
              </a:rPr>
              <a:t>查询不但可以嵌套在</a:t>
            </a:r>
            <a:r>
              <a:rPr lang="en-US" altLang="zh-CN" sz="2200" dirty="0" smtClean="0">
                <a:latin typeface="幼圆" pitchFamily="49" charset="-122"/>
                <a:ea typeface="幼圆" pitchFamily="49" charset="-122"/>
              </a:rPr>
              <a:t>select</a:t>
            </a:r>
            <a:r>
              <a:rPr lang="zh-CN" altLang="en-US" sz="2200" dirty="0" smtClean="0">
                <a:latin typeface="幼圆" pitchFamily="49" charset="-122"/>
                <a:ea typeface="幼圆" pitchFamily="49" charset="-122"/>
              </a:rPr>
              <a:t>语句中，用以构造父查询的条件，也可以嵌套在</a:t>
            </a:r>
            <a:r>
              <a:rPr lang="en-US" altLang="zh-CN" sz="2200" dirty="0" smtClean="0">
                <a:latin typeface="幼圆" pitchFamily="49" charset="-122"/>
                <a:ea typeface="幼圆" pitchFamily="49" charset="-122"/>
              </a:rPr>
              <a:t>insert</a:t>
            </a:r>
            <a:r>
              <a:rPr lang="zh-CN" altLang="en-US" sz="2200" dirty="0" smtClean="0">
                <a:latin typeface="幼圆" pitchFamily="49" charset="-122"/>
                <a:ea typeface="幼圆" pitchFamily="49" charset="-122"/>
              </a:rPr>
              <a:t>语句中，用以生成要插入的批量数据。</a:t>
            </a:r>
          </a:p>
          <a:p>
            <a:pPr>
              <a:lnSpc>
                <a:spcPct val="120000"/>
              </a:lnSpc>
              <a:buFont typeface="Wingdings" panose="05000000000000000000" pitchFamily="2" charset="2"/>
              <a:buChar char="Ø"/>
            </a:pPr>
            <a:r>
              <a:rPr lang="zh-CN" altLang="en-US" sz="2400" dirty="0" smtClean="0">
                <a:latin typeface="+mj-ea"/>
                <a:ea typeface="+mj-ea"/>
              </a:rPr>
              <a:t>语句格式</a:t>
            </a:r>
          </a:p>
          <a:p>
            <a:pPr>
              <a:buFont typeface="Wingdings" panose="05000000000000000000" pitchFamily="2" charset="2"/>
              <a:buNone/>
            </a:pPr>
            <a:r>
              <a:rPr lang="en-US" altLang="zh-CN" sz="2400" dirty="0" smtClean="0">
                <a:latin typeface="幼圆" pitchFamily="49" charset="-122"/>
                <a:ea typeface="幼圆" pitchFamily="49" charset="-122"/>
              </a:rPr>
              <a:t>		</a:t>
            </a:r>
            <a:r>
              <a:rPr lang="en-US" altLang="zh-CN" sz="2400" dirty="0" smtClean="0">
                <a:latin typeface="+mj-ea"/>
                <a:ea typeface="+mj-ea"/>
              </a:rPr>
              <a:t>INSERT </a:t>
            </a:r>
          </a:p>
          <a:p>
            <a:pPr>
              <a:buFont typeface="Wingdings" panose="05000000000000000000" pitchFamily="2" charset="2"/>
              <a:buNone/>
            </a:pPr>
            <a:r>
              <a:rPr lang="en-US" altLang="zh-CN" sz="2400" dirty="0" smtClean="0">
                <a:latin typeface="幼圆" pitchFamily="49" charset="-122"/>
                <a:ea typeface="幼圆" pitchFamily="49" charset="-122"/>
              </a:rPr>
              <a:t>		</a:t>
            </a:r>
            <a:r>
              <a:rPr lang="en-US" altLang="zh-CN" sz="2400" dirty="0">
                <a:latin typeface="+mj-ea"/>
                <a:ea typeface="+mj-ea"/>
              </a:rPr>
              <a:t>INTO</a:t>
            </a:r>
            <a:r>
              <a:rPr lang="en-US" altLang="zh-CN" sz="2400" dirty="0" smtClean="0">
                <a:latin typeface="幼圆" pitchFamily="49" charset="-122"/>
                <a:ea typeface="幼圆" pitchFamily="49" charset="-122"/>
              </a:rPr>
              <a:t>  &lt;</a:t>
            </a:r>
            <a:r>
              <a:rPr lang="zh-CN" altLang="en-US" sz="2400" dirty="0" smtClean="0">
                <a:latin typeface="幼圆" pitchFamily="49" charset="-122"/>
                <a:ea typeface="幼圆" pitchFamily="49" charset="-122"/>
              </a:rPr>
              <a:t>表名</a:t>
            </a:r>
            <a:r>
              <a:rPr lang="en-US" altLang="zh-CN" sz="2400" dirty="0" smtClean="0">
                <a:latin typeface="幼圆" pitchFamily="49" charset="-122"/>
                <a:ea typeface="幼圆" pitchFamily="49" charset="-122"/>
              </a:rPr>
              <a:t>&gt;  [(&lt;</a:t>
            </a:r>
            <a:r>
              <a:rPr lang="zh-CN" altLang="en-US" sz="2400" dirty="0" smtClean="0">
                <a:latin typeface="幼圆" pitchFamily="49" charset="-122"/>
                <a:ea typeface="幼圆" pitchFamily="49" charset="-122"/>
              </a:rPr>
              <a:t>属性列</a:t>
            </a:r>
            <a:r>
              <a:rPr lang="en-US" altLang="zh-CN" sz="2400" dirty="0" smtClean="0">
                <a:latin typeface="幼圆" pitchFamily="49" charset="-122"/>
                <a:ea typeface="幼圆" pitchFamily="49" charset="-122"/>
              </a:rPr>
              <a:t>1&gt; [</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属性列</a:t>
            </a:r>
            <a:r>
              <a:rPr lang="en-US" altLang="zh-CN" sz="2400" dirty="0" smtClean="0">
                <a:latin typeface="幼圆" pitchFamily="49" charset="-122"/>
                <a:ea typeface="幼圆" pitchFamily="49" charset="-122"/>
              </a:rPr>
              <a:t>2&gt;…  )]</a:t>
            </a:r>
          </a:p>
          <a:p>
            <a:pPr>
              <a:buFont typeface="Wingdings" panose="05000000000000000000" pitchFamily="2" charset="2"/>
              <a:buNone/>
            </a:pP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子查询；</a:t>
            </a:r>
          </a:p>
          <a:p>
            <a:pPr>
              <a:lnSpc>
                <a:spcPct val="120000"/>
              </a:lnSpc>
              <a:buFont typeface="Wingdings" panose="05000000000000000000" pitchFamily="2" charset="2"/>
              <a:buChar char="Ø"/>
            </a:pPr>
            <a:r>
              <a:rPr lang="zh-CN" altLang="en-US" sz="2400" dirty="0" smtClean="0">
                <a:latin typeface="+mj-ea"/>
                <a:ea typeface="+mj-ea"/>
              </a:rPr>
              <a:t>功能：</a:t>
            </a:r>
          </a:p>
          <a:p>
            <a:pPr>
              <a:lnSpc>
                <a:spcPct val="120000"/>
              </a:lnSpc>
              <a:buFont typeface="Wingdings" panose="05000000000000000000" pitchFamily="2" charset="2"/>
              <a:buNone/>
            </a:pPr>
            <a:r>
              <a:rPr lang="zh-CN" altLang="en-US" sz="2400" dirty="0" smtClean="0">
                <a:latin typeface="幼圆" pitchFamily="49" charset="-122"/>
                <a:ea typeface="幼圆" pitchFamily="49" charset="-122"/>
              </a:rPr>
              <a:t>       将子查询结果插入指定表中</a:t>
            </a:r>
            <a:endParaRPr lang="zh-CN" altLang="en-US" dirty="0" smtClean="0">
              <a:latin typeface="幼圆" pitchFamily="49" charset="-122"/>
              <a:ea typeface="幼圆" pitchFamily="49" charset="-122"/>
            </a:endParaRPr>
          </a:p>
        </p:txBody>
      </p:sp>
      <p:sp>
        <p:nvSpPr>
          <p:cNvPr id="5"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插入数据 </a:t>
            </a:r>
            <a:r>
              <a:rPr lang="en-US" altLang="zh-CN" sz="4400" b="0" dirty="0" smtClean="0">
                <a:latin typeface="+mj-ea"/>
                <a:sym typeface="黑体" panose="02010609060101010101" pitchFamily="49" charset="-122"/>
              </a:rPr>
              <a:t>——</a:t>
            </a:r>
            <a:r>
              <a:rPr lang="zh-CN" altLang="en-US" sz="3600" b="0" dirty="0" smtClean="0">
                <a:latin typeface="+mn-ea"/>
                <a:ea typeface="+mn-ea"/>
                <a:sym typeface="仿宋_GB2312" pitchFamily="1" charset="-122"/>
              </a:rPr>
              <a:t>插入</a:t>
            </a:r>
            <a:r>
              <a:rPr lang="zh-CN" altLang="en-US" sz="3600" b="0" dirty="0">
                <a:latin typeface="+mn-ea"/>
                <a:ea typeface="+mn-ea"/>
                <a:sym typeface="仿宋_GB2312" pitchFamily="1" charset="-122"/>
              </a:rPr>
              <a:t>子</a:t>
            </a:r>
            <a:r>
              <a:rPr lang="zh-CN" altLang="en-US" sz="3600" b="0" dirty="0" smtClean="0">
                <a:latin typeface="+mn-ea"/>
                <a:ea typeface="+mn-ea"/>
                <a:sym typeface="仿宋_GB2312" pitchFamily="1" charset="-122"/>
              </a:rPr>
              <a:t>查询结果</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5"/>
                                        </p:tgtEl>
                                        <p:attrNameLst>
                                          <p:attrName>style.visibility</p:attrName>
                                        </p:attrNameLst>
                                      </p:cBhvr>
                                      <p:to>
                                        <p:strVal val="visible"/>
                                      </p:to>
                                    </p:set>
                                    <p:animEffect filter="blinds(horizontal)">
                                      <p:cBhvr>
                                        <p:cTn id="7" dur="500"/>
                                        <p:tgtEl>
                                          <p:spTgt spid="161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ldLvl="0"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3"/>
          <p:cNvSpPr>
            <a:spLocks noGrp="1" noChangeArrowheads="1"/>
          </p:cNvSpPr>
          <p:nvPr>
            <p:ph type="body" idx="4294967295"/>
          </p:nvPr>
        </p:nvSpPr>
        <p:spPr>
          <a:xfrm>
            <a:off x="1187764" y="842963"/>
            <a:ext cx="7704535" cy="4248962"/>
          </a:xfrm>
        </p:spPr>
        <p:txBody>
          <a:bodyPr>
            <a:noAutofit/>
          </a:bodyPr>
          <a:lstStyle/>
          <a:p>
            <a:pPr marL="1905" indent="-1905">
              <a:lnSpc>
                <a:spcPct val="150000"/>
              </a:lnSpc>
            </a:pPr>
            <a:r>
              <a:rPr lang="en-US" altLang="zh-CN" sz="2800" dirty="0" smtClean="0">
                <a:latin typeface="+mj-ea"/>
                <a:ea typeface="+mj-ea"/>
              </a:rPr>
              <a:t> INTO</a:t>
            </a:r>
            <a:r>
              <a:rPr lang="zh-CN" altLang="en-US" sz="2800" dirty="0" smtClean="0">
                <a:latin typeface="幼圆" pitchFamily="49" charset="-122"/>
                <a:ea typeface="幼圆" pitchFamily="49" charset="-122"/>
              </a:rPr>
              <a:t>子句</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与插入元组类似</a:t>
            </a:r>
            <a:r>
              <a:rPr lang="en-US" altLang="zh-CN" sz="2800" dirty="0" smtClean="0">
                <a:latin typeface="幼圆" pitchFamily="49" charset="-122"/>
                <a:ea typeface="幼圆" pitchFamily="49" charset="-122"/>
              </a:rPr>
              <a:t>)</a:t>
            </a:r>
          </a:p>
          <a:p>
            <a:pPr marL="1905" indent="-1905">
              <a:lnSpc>
                <a:spcPct val="150000"/>
              </a:lnSpc>
            </a:pPr>
            <a:r>
              <a:rPr lang="en-US" sz="2800" dirty="0" smtClean="0">
                <a:latin typeface="幼圆" pitchFamily="49" charset="-122"/>
                <a:ea typeface="幼圆" pitchFamily="49" charset="-122"/>
              </a:rPr>
              <a:t> </a:t>
            </a:r>
            <a:r>
              <a:rPr lang="zh-CN" altLang="en-US" sz="2800" dirty="0" smtClean="0">
                <a:latin typeface="幼圆" pitchFamily="49" charset="-122"/>
                <a:ea typeface="幼圆" pitchFamily="49" charset="-122"/>
              </a:rPr>
              <a:t>子查询</a:t>
            </a:r>
          </a:p>
          <a:p>
            <a:pPr>
              <a:lnSpc>
                <a:spcPct val="150000"/>
              </a:lnSpc>
              <a:buSzPct val="75000"/>
              <a:buFont typeface="Wingdings" panose="05000000000000000000" pitchFamily="2" charset="2"/>
              <a:buChar char="n"/>
            </a:pPr>
            <a:r>
              <a:rPr lang="en-US" altLang="zh-CN" sz="2400" b="1" dirty="0" smtClean="0">
                <a:latin typeface="幼圆" pitchFamily="49" charset="-122"/>
                <a:ea typeface="幼圆" pitchFamily="49" charset="-122"/>
              </a:rPr>
              <a:t>SELECT</a:t>
            </a:r>
            <a:r>
              <a:rPr lang="zh-CN" altLang="en-US" sz="2400" b="1" dirty="0" smtClean="0">
                <a:latin typeface="幼圆" pitchFamily="49" charset="-122"/>
                <a:ea typeface="幼圆" pitchFamily="49" charset="-122"/>
              </a:rPr>
              <a:t>子句目标列必须与</a:t>
            </a:r>
            <a:r>
              <a:rPr lang="en-US" altLang="zh-CN" sz="2400" b="1" dirty="0" smtClean="0">
                <a:latin typeface="幼圆" pitchFamily="49" charset="-122"/>
                <a:ea typeface="幼圆" pitchFamily="49" charset="-122"/>
              </a:rPr>
              <a:t>INTO</a:t>
            </a:r>
            <a:r>
              <a:rPr lang="zh-CN" altLang="en-US" sz="2400" b="1" dirty="0" smtClean="0">
                <a:latin typeface="幼圆" pitchFamily="49" charset="-122"/>
                <a:ea typeface="幼圆" pitchFamily="49" charset="-122"/>
              </a:rPr>
              <a:t>子句匹配</a:t>
            </a:r>
          </a:p>
          <a:p>
            <a:pPr>
              <a:lnSpc>
                <a:spcPct val="150000"/>
              </a:lnSpc>
              <a:buFont typeface="Wingdings" panose="05000000000000000000" pitchFamily="2" charset="2"/>
              <a:buChar char="Ø"/>
            </a:pPr>
            <a:r>
              <a:rPr lang="zh-CN" altLang="en-US" sz="2400" b="1" dirty="0" smtClean="0">
                <a:latin typeface="幼圆" pitchFamily="49" charset="-122"/>
                <a:ea typeface="幼圆" pitchFamily="49" charset="-122"/>
              </a:rPr>
              <a:t>值的个数</a:t>
            </a:r>
          </a:p>
          <a:p>
            <a:pPr>
              <a:lnSpc>
                <a:spcPct val="150000"/>
              </a:lnSpc>
              <a:buFont typeface="Wingdings" panose="05000000000000000000" pitchFamily="2" charset="2"/>
              <a:buChar char="Ø"/>
            </a:pPr>
            <a:r>
              <a:rPr lang="zh-CN" altLang="en-US" sz="2400" b="1" dirty="0" smtClean="0">
                <a:latin typeface="幼圆" pitchFamily="49" charset="-122"/>
                <a:ea typeface="幼圆" pitchFamily="49" charset="-122"/>
              </a:rPr>
              <a:t>值的类型</a:t>
            </a:r>
            <a:endParaRPr lang="zh-CN" altLang="en-US" sz="2400" dirty="0" smtClean="0">
              <a:latin typeface="幼圆" pitchFamily="49" charset="-122"/>
              <a:ea typeface="幼圆" pitchFamily="49" charset="-122"/>
            </a:endParaRP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插入数据 </a:t>
            </a:r>
            <a:r>
              <a:rPr lang="en-US" altLang="zh-CN" sz="4400" b="0" dirty="0" smtClean="0">
                <a:latin typeface="+mj-ea"/>
                <a:sym typeface="黑体" panose="02010609060101010101" pitchFamily="49" charset="-122"/>
              </a:rPr>
              <a:t>——</a:t>
            </a:r>
            <a:r>
              <a:rPr lang="zh-CN" altLang="en-US" sz="3600" b="0" dirty="0" smtClean="0">
                <a:latin typeface="+mn-ea"/>
                <a:ea typeface="+mn-ea"/>
                <a:sym typeface="仿宋_GB2312" pitchFamily="1" charset="-122"/>
              </a:rPr>
              <a:t>插入</a:t>
            </a:r>
            <a:r>
              <a:rPr lang="zh-CN" altLang="en-US" sz="3600" b="0" dirty="0">
                <a:latin typeface="+mn-ea"/>
                <a:ea typeface="+mn-ea"/>
                <a:sym typeface="仿宋_GB2312" pitchFamily="1" charset="-122"/>
              </a:rPr>
              <a:t>子</a:t>
            </a:r>
            <a:r>
              <a:rPr lang="zh-CN" altLang="en-US" sz="3600" b="0" dirty="0" smtClean="0">
                <a:latin typeface="+mn-ea"/>
                <a:ea typeface="+mn-ea"/>
                <a:sym typeface="仿宋_GB2312" pitchFamily="1" charset="-122"/>
              </a:rPr>
              <a:t>查询结果</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filter="blinds(horizontal)">
                                      <p:cBhvr>
                                        <p:cTn id="7" dur="500"/>
                                        <p:tgtEl>
                                          <p:spTgt spid="16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224191" y="0"/>
            <a:ext cx="7020063" cy="842963"/>
          </a:xfrm>
        </p:spPr>
        <p:txBody>
          <a:bodyPr/>
          <a:lstStyle/>
          <a:p>
            <a:pPr algn="ctr" fontAlgn="auto">
              <a:spcAft>
                <a:spcPts val="0"/>
              </a:spcAft>
              <a:defRPr/>
            </a:pPr>
            <a:r>
              <a:rPr lang="zh-CN" altLang="en-US" sz="3200" b="1" dirty="0">
                <a:latin typeface="+mj-ea"/>
                <a:sym typeface="黑体" panose="02010609060101010101" pitchFamily="49" charset="-122"/>
              </a:rPr>
              <a:t>“学生</a:t>
            </a:r>
            <a:r>
              <a:rPr lang="en-US" altLang="zh-CN" sz="3200" b="1" dirty="0">
                <a:latin typeface="+mj-ea"/>
                <a:sym typeface="黑体" panose="02010609060101010101" pitchFamily="49" charset="-122"/>
              </a:rPr>
              <a:t>—</a:t>
            </a:r>
            <a:r>
              <a:rPr lang="zh-CN" altLang="en-US" sz="3200" b="1" dirty="0">
                <a:latin typeface="+mj-ea"/>
                <a:sym typeface="黑体" panose="02010609060101010101" pitchFamily="49" charset="-122"/>
              </a:rPr>
              <a:t>课程” 数据库</a:t>
            </a:r>
            <a:endParaRPr lang="zh-CN" altLang="en-US" b="1" dirty="0">
              <a:latin typeface="+mj-ea"/>
            </a:endParaRPr>
          </a:p>
        </p:txBody>
      </p:sp>
      <p:sp>
        <p:nvSpPr>
          <p:cNvPr id="15363" name="Rectangle 3"/>
          <p:cNvSpPr>
            <a:spLocks noGrp="1" noChangeArrowheads="1"/>
          </p:cNvSpPr>
          <p:nvPr>
            <p:ph type="body" idx="4294967295"/>
          </p:nvPr>
        </p:nvSpPr>
        <p:spPr>
          <a:xfrm>
            <a:off x="1043755" y="843630"/>
            <a:ext cx="8136565" cy="3960275"/>
          </a:xfrm>
        </p:spPr>
        <p:txBody>
          <a:bodyPr rtlCol="0">
            <a:normAutofit/>
          </a:bodyPr>
          <a:lstStyle/>
          <a:p>
            <a:pPr fontAlgn="auto">
              <a:lnSpc>
                <a:spcPct val="150000"/>
              </a:lnSpc>
              <a:spcAft>
                <a:spcPts val="0"/>
              </a:spcAft>
              <a:defRPr/>
            </a:pPr>
            <a:r>
              <a:rPr lang="zh-CN" altLang="en-US" sz="3400" dirty="0">
                <a:latin typeface="微软雅黑 Light" pitchFamily="34" charset="-122"/>
                <a:ea typeface="微软雅黑 Light" pitchFamily="34" charset="-122"/>
              </a:rPr>
              <a:t>学生</a:t>
            </a:r>
            <a:r>
              <a:rPr lang="en-US" sz="3400" dirty="0">
                <a:latin typeface="微软雅黑 Light" pitchFamily="34" charset="-122"/>
                <a:ea typeface="微软雅黑 Light" pitchFamily="34" charset="-122"/>
              </a:rPr>
              <a:t>-</a:t>
            </a:r>
            <a:r>
              <a:rPr lang="zh-CN" altLang="en-US" sz="3400" dirty="0">
                <a:latin typeface="微软雅黑 Light" pitchFamily="34" charset="-122"/>
                <a:ea typeface="微软雅黑 Light" pitchFamily="34" charset="-122"/>
              </a:rPr>
              <a:t>课程模式 </a:t>
            </a:r>
            <a:r>
              <a:rPr lang="en-US" sz="3400" dirty="0">
                <a:latin typeface="微软雅黑 Light" pitchFamily="34" charset="-122"/>
                <a:ea typeface="微软雅黑 Light" pitchFamily="34" charset="-122"/>
              </a:rPr>
              <a:t>S-T :    </a:t>
            </a:r>
          </a:p>
          <a:p>
            <a:pPr marL="0" indent="0" fontAlgn="auto">
              <a:lnSpc>
                <a:spcPct val="200000"/>
              </a:lnSpc>
              <a:spcAft>
                <a:spcPts val="0"/>
              </a:spcAft>
              <a:defRPr/>
            </a:pPr>
            <a:r>
              <a:rPr lang="zh-CN" altLang="en-US" sz="2800" dirty="0" smtClean="0">
                <a:latin typeface="幼圆" pitchFamily="49" charset="-122"/>
                <a:ea typeface="幼圆" pitchFamily="49" charset="-122"/>
              </a:rPr>
              <a:t>学生</a:t>
            </a:r>
            <a:r>
              <a:rPr lang="zh-CN" altLang="en-US" sz="2800" dirty="0">
                <a:latin typeface="幼圆" pitchFamily="49" charset="-122"/>
                <a:ea typeface="幼圆" pitchFamily="49" charset="-122"/>
              </a:rPr>
              <a:t>表：</a:t>
            </a:r>
            <a:r>
              <a:rPr lang="en-US" sz="2800" dirty="0">
                <a:latin typeface="幼圆" pitchFamily="49" charset="-122"/>
                <a:ea typeface="幼圆" pitchFamily="49" charset="-122"/>
              </a:rPr>
              <a:t>Student(</a:t>
            </a:r>
            <a:r>
              <a:rPr lang="en-US" sz="2800" u="sng" dirty="0" err="1">
                <a:latin typeface="幼圆" pitchFamily="49" charset="-122"/>
                <a:ea typeface="幼圆" pitchFamily="49" charset="-122"/>
              </a:rPr>
              <a:t>Sno</a:t>
            </a:r>
            <a:r>
              <a:rPr lang="en-US" sz="2800" dirty="0" err="1">
                <a:latin typeface="幼圆" pitchFamily="49" charset="-122"/>
                <a:ea typeface="幼圆" pitchFamily="49" charset="-122"/>
              </a:rPr>
              <a:t>,Sname,Ssex,Sage,Sdept</a:t>
            </a:r>
            <a:r>
              <a:rPr lang="en-US" sz="2800" dirty="0">
                <a:latin typeface="幼圆" pitchFamily="49" charset="-122"/>
                <a:ea typeface="幼圆" pitchFamily="49" charset="-122"/>
              </a:rPr>
              <a:t>)</a:t>
            </a:r>
          </a:p>
          <a:p>
            <a:pPr fontAlgn="auto">
              <a:lnSpc>
                <a:spcPct val="200000"/>
              </a:lnSpc>
              <a:spcAft>
                <a:spcPts val="0"/>
              </a:spcAft>
              <a:buFont typeface="Wingdings" panose="05000000000000000000" pitchFamily="2" charset="2"/>
              <a:buNone/>
              <a:defRPr/>
            </a:pPr>
            <a:r>
              <a:rPr lang="zh-CN" altLang="en-US" sz="2800" dirty="0" smtClean="0">
                <a:latin typeface="幼圆" pitchFamily="49" charset="-122"/>
                <a:ea typeface="幼圆" pitchFamily="49" charset="-122"/>
              </a:rPr>
              <a:t>课程表</a:t>
            </a:r>
            <a:r>
              <a:rPr lang="zh-CN" altLang="en-US" sz="2800" dirty="0">
                <a:latin typeface="幼圆" pitchFamily="49" charset="-122"/>
                <a:ea typeface="幼圆" pitchFamily="49" charset="-122"/>
              </a:rPr>
              <a:t>：</a:t>
            </a:r>
            <a:r>
              <a:rPr lang="en-US" sz="2800" dirty="0">
                <a:latin typeface="幼圆" pitchFamily="49" charset="-122"/>
                <a:ea typeface="幼圆" pitchFamily="49" charset="-122"/>
              </a:rPr>
              <a:t>Course(</a:t>
            </a:r>
            <a:r>
              <a:rPr lang="en-US" sz="2800" u="sng" dirty="0" err="1">
                <a:latin typeface="幼圆" pitchFamily="49" charset="-122"/>
                <a:ea typeface="幼圆" pitchFamily="49" charset="-122"/>
              </a:rPr>
              <a:t>Cno</a:t>
            </a:r>
            <a:r>
              <a:rPr lang="en-US" sz="2800" dirty="0" err="1">
                <a:latin typeface="幼圆" pitchFamily="49" charset="-122"/>
                <a:ea typeface="幼圆" pitchFamily="49" charset="-122"/>
              </a:rPr>
              <a:t>,Cname,Cpno,Ccredit</a:t>
            </a:r>
            <a:r>
              <a:rPr lang="en-US" sz="2800" dirty="0">
                <a:latin typeface="幼圆" pitchFamily="49" charset="-122"/>
                <a:ea typeface="幼圆" pitchFamily="49" charset="-122"/>
              </a:rPr>
              <a:t>)</a:t>
            </a:r>
          </a:p>
          <a:p>
            <a:pPr fontAlgn="auto">
              <a:lnSpc>
                <a:spcPct val="200000"/>
              </a:lnSpc>
              <a:spcAft>
                <a:spcPts val="0"/>
              </a:spcAft>
              <a:buFont typeface="Wingdings" panose="05000000000000000000" pitchFamily="2" charset="2"/>
              <a:buNone/>
              <a:defRPr/>
            </a:pPr>
            <a:r>
              <a:rPr lang="zh-CN" altLang="en-US" sz="2800" dirty="0" smtClean="0">
                <a:latin typeface="幼圆" pitchFamily="49" charset="-122"/>
                <a:ea typeface="幼圆" pitchFamily="49" charset="-122"/>
              </a:rPr>
              <a:t>学生</a:t>
            </a:r>
            <a:r>
              <a:rPr lang="zh-CN" altLang="en-US" sz="2800" dirty="0">
                <a:latin typeface="幼圆" pitchFamily="49" charset="-122"/>
                <a:ea typeface="幼圆" pitchFamily="49" charset="-122"/>
              </a:rPr>
              <a:t>选课表：</a:t>
            </a:r>
            <a:r>
              <a:rPr lang="en-US" sz="2800" dirty="0">
                <a:latin typeface="幼圆" pitchFamily="49" charset="-122"/>
                <a:ea typeface="幼圆" pitchFamily="49" charset="-122"/>
              </a:rPr>
              <a:t>SC(</a:t>
            </a:r>
            <a:r>
              <a:rPr lang="en-US" sz="2800" u="sng" dirty="0" err="1">
                <a:latin typeface="幼圆" pitchFamily="49" charset="-122"/>
                <a:ea typeface="幼圆" pitchFamily="49" charset="-122"/>
              </a:rPr>
              <a:t>Sno,Cno</a:t>
            </a:r>
            <a:r>
              <a:rPr lang="en-US" sz="2800" dirty="0" err="1">
                <a:latin typeface="幼圆" pitchFamily="49" charset="-122"/>
                <a:ea typeface="幼圆" pitchFamily="49" charset="-122"/>
              </a:rPr>
              <a:t>,Grade</a:t>
            </a:r>
            <a:r>
              <a:rPr lang="en-US" sz="2800" dirty="0">
                <a:latin typeface="幼圆" pitchFamily="49" charset="-122"/>
                <a:ea typeface="幼圆" pitchFamily="49" charset="-122"/>
              </a:rPr>
              <a:t>)</a:t>
            </a:r>
            <a:endParaRPr lang="zh-CN" altLang="en-US" sz="19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filter="blinds(horizont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ldLvl="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3" name="Rectangle 3"/>
          <p:cNvSpPr>
            <a:spLocks noGrp="1" noChangeArrowheads="1"/>
          </p:cNvSpPr>
          <p:nvPr>
            <p:ph type="body" idx="4294967295"/>
          </p:nvPr>
        </p:nvSpPr>
        <p:spPr>
          <a:xfrm>
            <a:off x="1043755" y="877888"/>
            <a:ext cx="8100245" cy="4265612"/>
          </a:xfrm>
        </p:spPr>
        <p:txBody>
          <a:bodyPr>
            <a:normAutofit fontScale="77500" lnSpcReduction="20000"/>
          </a:bodyPr>
          <a:lstStyle/>
          <a:p>
            <a:pPr>
              <a:buFont typeface="Wingdings" panose="05000000000000000000" pitchFamily="2" charset="2"/>
              <a:buNone/>
            </a:pP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例</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对每一个系，求学生的平均年龄，并把结果存入数据库</a:t>
            </a:r>
          </a:p>
          <a:p>
            <a:pPr>
              <a:lnSpc>
                <a:spcPct val="150000"/>
              </a:lnSpc>
              <a:buFont typeface="Wingdings" panose="05000000000000000000" pitchFamily="2" charset="2"/>
              <a:buNone/>
            </a:pPr>
            <a:r>
              <a:rPr lang="zh-CN" altLang="en-US" sz="2600" dirty="0" smtClean="0">
                <a:latin typeface="幼圆" pitchFamily="49" charset="-122"/>
                <a:ea typeface="幼圆" pitchFamily="49" charset="-122"/>
              </a:rPr>
              <a:t>第一步：建表</a:t>
            </a:r>
          </a:p>
          <a:p>
            <a:pPr>
              <a:lnSpc>
                <a:spcPct val="150000"/>
              </a:lnSpc>
              <a:buFont typeface="Wingdings" panose="05000000000000000000" pitchFamily="2" charset="2"/>
              <a:buNone/>
            </a:pPr>
            <a:r>
              <a:rPr lang="en-US" altLang="zh-CN" sz="2000" dirty="0" smtClean="0">
                <a:latin typeface="幼圆" pitchFamily="49" charset="-122"/>
                <a:ea typeface="幼圆" pitchFamily="49" charset="-122"/>
                <a:cs typeface="Arial" panose="020B0604020202020204" pitchFamily="34" charset="0"/>
                <a:sym typeface="Times New Roman" panose="02020603050405020304" pitchFamily="18" charset="0"/>
              </a:rPr>
              <a:t>		</a:t>
            </a:r>
            <a:r>
              <a:rPr lang="en-US" altLang="zh-CN" sz="2000" dirty="0" smtClean="0">
                <a:latin typeface="+mj-ea"/>
                <a:ea typeface="+mj-ea"/>
                <a:cs typeface="Arial" panose="020B0604020202020204" pitchFamily="34" charset="0"/>
                <a:sym typeface="Times New Roman" panose="02020603050405020304" pitchFamily="18" charset="0"/>
              </a:rPr>
              <a:t>CREATE  TABLE  </a:t>
            </a:r>
            <a:r>
              <a:rPr lang="en-US" altLang="zh-CN" sz="2000" dirty="0" err="1" smtClean="0">
                <a:latin typeface="幼圆" pitchFamily="49" charset="-122"/>
                <a:ea typeface="幼圆" pitchFamily="49" charset="-122"/>
                <a:cs typeface="Arial" panose="020B0604020202020204" pitchFamily="34" charset="0"/>
                <a:sym typeface="Times New Roman" panose="02020603050405020304" pitchFamily="18" charset="0"/>
              </a:rPr>
              <a:t>Dept_age</a:t>
            </a:r>
            <a:endParaRPr lang="en-US" altLang="zh-CN" sz="2000" dirty="0" smtClean="0">
              <a:latin typeface="幼圆" pitchFamily="49" charset="-122"/>
              <a:ea typeface="幼圆" pitchFamily="49" charset="-122"/>
              <a:cs typeface="Arial" panose="020B0604020202020204" pitchFamily="34" charset="0"/>
              <a:sym typeface="Times New Roman" panose="02020603050405020304" pitchFamily="18" charset="0"/>
            </a:endParaRPr>
          </a:p>
          <a:p>
            <a:pPr>
              <a:lnSpc>
                <a:spcPct val="150000"/>
              </a:lnSpc>
              <a:buFont typeface="Wingdings" panose="05000000000000000000" pitchFamily="2" charset="2"/>
              <a:buNone/>
            </a:pPr>
            <a:r>
              <a:rPr lang="zh-CN" altLang="en-US"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zh-CN" altLang="en-US"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Sdept</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zh-CN" alt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mj-ea"/>
                <a:ea typeface="+mj-ea"/>
                <a:cs typeface="Times New Roman" panose="02020603050405020304" pitchFamily="18" charset="0"/>
                <a:sym typeface="Times New Roman" panose="02020603050405020304" pitchFamily="18" charset="0"/>
              </a:rPr>
              <a:t>CHAR</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(15)               /* </a:t>
            </a:r>
            <a:r>
              <a:rPr lang="zh-CN" altLang="en-US"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系名*</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p>
          <a:p>
            <a:pPr>
              <a:lnSpc>
                <a:spcPct val="150000"/>
              </a:lnSpc>
              <a:buFont typeface="Wingdings" panose="05000000000000000000" pitchFamily="2" charset="2"/>
              <a:buNone/>
            </a:pP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en-US" altLang="zh-CN" sz="2000" dirty="0" err="1" smtClean="0">
                <a:latin typeface="幼圆" pitchFamily="49" charset="-122"/>
                <a:ea typeface="幼圆" pitchFamily="49" charset="-122"/>
                <a:cs typeface="Times New Roman" panose="02020603050405020304" pitchFamily="18" charset="0"/>
                <a:sym typeface="Times New Roman" panose="02020603050405020304" pitchFamily="18" charset="0"/>
              </a:rPr>
              <a:t>Avg_age</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zh-CN" altLang="en-US" sz="2000" dirty="0" smtClean="0">
                <a:latin typeface="幼圆" pitchFamily="49" charset="-122"/>
                <a:ea typeface="幼圆" pitchFamily="49" charset="-122"/>
                <a:sym typeface="Times New Roman" panose="02020603050405020304" pitchFamily="18" charset="0"/>
              </a:rPr>
              <a:t> </a:t>
            </a:r>
            <a:r>
              <a:rPr lang="zh-CN" altLang="en-US" sz="2000" dirty="0" smtClean="0">
                <a:latin typeface="+mj-ea"/>
                <a:ea typeface="+mj-ea"/>
                <a:sym typeface="Times New Roman" panose="02020603050405020304" pitchFamily="18" charset="0"/>
              </a:rPr>
              <a:t> </a:t>
            </a:r>
            <a:r>
              <a:rPr lang="en-US" altLang="zh-CN" sz="2000" dirty="0" smtClean="0">
                <a:latin typeface="+mj-ea"/>
                <a:ea typeface="+mj-ea"/>
                <a:cs typeface="Times New Roman" panose="02020603050405020304" pitchFamily="18" charset="0"/>
                <a:sym typeface="Times New Roman" panose="02020603050405020304" pitchFamily="18" charset="0"/>
              </a:rPr>
              <a:t>SMALLINT</a:t>
            </a:r>
            <a:r>
              <a:rPr lang="zh-CN" altLang="en-US" sz="2000" dirty="0" smtClean="0">
                <a:latin typeface="+mj-ea"/>
                <a:ea typeface="+mj-ea"/>
                <a:cs typeface="Times New Roman" panose="02020603050405020304" pitchFamily="18" charset="0"/>
                <a:sym typeface="Times New Roman" panose="02020603050405020304" pitchFamily="18" charset="0"/>
              </a:rPr>
              <a:t>   </a:t>
            </a:r>
            <a:r>
              <a:rPr lang="en-US" altLang="zh-CN"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a:t>
            </a:r>
            <a:r>
              <a:rPr lang="zh-CN" altLang="en-US" sz="2000" dirty="0" smtClean="0">
                <a:latin typeface="幼圆" pitchFamily="49" charset="-122"/>
                <a:ea typeface="幼圆" pitchFamily="49" charset="-122"/>
                <a:cs typeface="Times New Roman" panose="02020603050405020304" pitchFamily="18" charset="0"/>
                <a:sym typeface="Times New Roman" panose="02020603050405020304" pitchFamily="18" charset="0"/>
              </a:rPr>
              <a:t>；       </a:t>
            </a:r>
            <a:r>
              <a:rPr lang="zh-CN" altLang="en-US" sz="2000" dirty="0" smtClean="0">
                <a:latin typeface="幼圆" pitchFamily="49" charset="-122"/>
                <a:ea typeface="幼圆" pitchFamily="49" charset="-122"/>
                <a:cs typeface="Arial" panose="020B0604020202020204" pitchFamily="34" charset="0"/>
                <a:sym typeface="Times New Roman" panose="02020603050405020304" pitchFamily="18" charset="0"/>
              </a:rPr>
              <a:t> </a:t>
            </a:r>
            <a:r>
              <a:rPr lang="en-US" altLang="zh-CN" sz="2000" dirty="0" smtClean="0">
                <a:latin typeface="幼圆" pitchFamily="49" charset="-122"/>
                <a:ea typeface="幼圆" pitchFamily="49" charset="-122"/>
                <a:cs typeface="Arial" panose="020B0604020202020204" pitchFamily="34" charset="0"/>
                <a:sym typeface="Times New Roman" panose="02020603050405020304" pitchFamily="18" charset="0"/>
              </a:rPr>
              <a:t>/*</a:t>
            </a:r>
            <a:r>
              <a:rPr lang="zh-CN" altLang="en-US" sz="2000" dirty="0" smtClean="0">
                <a:latin typeface="幼圆" pitchFamily="49" charset="-122"/>
                <a:ea typeface="幼圆" pitchFamily="49" charset="-122"/>
                <a:cs typeface="Arial" panose="020B0604020202020204" pitchFamily="34" charset="0"/>
                <a:sym typeface="Times New Roman" panose="02020603050405020304" pitchFamily="18" charset="0"/>
              </a:rPr>
              <a:t>学生平均年龄*</a:t>
            </a:r>
            <a:r>
              <a:rPr lang="en-US" altLang="zh-CN" sz="2000" dirty="0" smtClean="0">
                <a:latin typeface="幼圆" pitchFamily="49" charset="-122"/>
                <a:ea typeface="幼圆" pitchFamily="49" charset="-122"/>
                <a:cs typeface="Arial" panose="020B0604020202020204" pitchFamily="34" charset="0"/>
                <a:sym typeface="Times New Roman" panose="02020603050405020304" pitchFamily="18" charset="0"/>
              </a:rPr>
              <a:t>/</a:t>
            </a:r>
          </a:p>
          <a:p>
            <a:pPr>
              <a:lnSpc>
                <a:spcPct val="150000"/>
              </a:lnSpc>
              <a:buFont typeface="Wingdings" panose="05000000000000000000" pitchFamily="2" charset="2"/>
              <a:buNone/>
            </a:pPr>
            <a:r>
              <a:rPr lang="zh-CN" altLang="en-US" sz="2600" dirty="0" smtClean="0">
                <a:latin typeface="幼圆" pitchFamily="49" charset="-122"/>
                <a:ea typeface="幼圆" pitchFamily="49" charset="-122"/>
                <a:sym typeface="Times New Roman" panose="02020603050405020304" pitchFamily="18" charset="0"/>
              </a:rPr>
              <a:t>第二步：插入数据</a:t>
            </a:r>
          </a:p>
          <a:p>
            <a:pPr>
              <a:lnSpc>
                <a:spcPct val="150000"/>
              </a:lnSpc>
              <a:buFont typeface="Wingdings" panose="05000000000000000000" pitchFamily="2" charset="2"/>
              <a:buNone/>
            </a:pPr>
            <a:r>
              <a:rPr lang="en-US" altLang="zh-CN" sz="2000" dirty="0" smtClean="0">
                <a:sym typeface="Times New Roman" panose="02020603050405020304" pitchFamily="18" charset="0"/>
              </a:rPr>
              <a:t>		</a:t>
            </a:r>
            <a:r>
              <a:rPr lang="en-US" altLang="zh-CN" sz="2000" dirty="0" smtClean="0">
                <a:latin typeface="+mj-ea"/>
                <a:ea typeface="+mj-ea"/>
                <a:sym typeface="Times New Roman" panose="02020603050405020304" pitchFamily="18" charset="0"/>
              </a:rPr>
              <a:t>INSERT</a:t>
            </a:r>
            <a:r>
              <a:rPr lang="zh-CN" altLang="en-US" sz="2000" dirty="0" smtClean="0">
                <a:latin typeface="+mj-ea"/>
                <a:ea typeface="+mj-ea"/>
                <a:sym typeface="Times New Roman" panose="02020603050405020304" pitchFamily="18" charset="0"/>
              </a:rPr>
              <a:t> </a:t>
            </a:r>
            <a:r>
              <a:rPr lang="en-US" altLang="zh-CN" sz="2000" dirty="0" smtClean="0">
                <a:latin typeface="+mj-ea"/>
                <a:ea typeface="+mj-ea"/>
                <a:sym typeface="Times New Roman" panose="02020603050405020304" pitchFamily="18" charset="0"/>
              </a:rPr>
              <a:t> INTO   </a:t>
            </a:r>
            <a:r>
              <a:rPr lang="en-US" altLang="zh-CN" sz="2000" dirty="0" err="1" smtClean="0">
                <a:latin typeface="幼圆" pitchFamily="49" charset="-122"/>
                <a:ea typeface="幼圆" pitchFamily="49" charset="-122"/>
                <a:sym typeface="Times New Roman" panose="02020603050405020304" pitchFamily="18" charset="0"/>
              </a:rPr>
              <a:t>Dept_age</a:t>
            </a:r>
            <a:r>
              <a:rPr lang="en-US" altLang="zh-CN" sz="2000" dirty="0" smtClean="0">
                <a:latin typeface="幼圆" pitchFamily="49" charset="-122"/>
                <a:ea typeface="幼圆" pitchFamily="49" charset="-122"/>
                <a:sym typeface="Times New Roman" panose="02020603050405020304" pitchFamily="18" charset="0"/>
              </a:rPr>
              <a:t>(</a:t>
            </a:r>
            <a:r>
              <a:rPr lang="en-US" altLang="zh-CN" sz="2000" dirty="0" err="1" smtClean="0">
                <a:latin typeface="幼圆" pitchFamily="49" charset="-122"/>
                <a:ea typeface="幼圆" pitchFamily="49" charset="-122"/>
                <a:sym typeface="Times New Roman" panose="02020603050405020304" pitchFamily="18" charset="0"/>
              </a:rPr>
              <a:t>Sdept</a:t>
            </a:r>
            <a:r>
              <a:rPr lang="zh-CN" altLang="en-US" sz="2000" dirty="0" smtClean="0">
                <a:latin typeface="幼圆" pitchFamily="49" charset="-122"/>
                <a:ea typeface="幼圆" pitchFamily="49" charset="-122"/>
                <a:sym typeface="Times New Roman" panose="02020603050405020304" pitchFamily="18" charset="0"/>
              </a:rPr>
              <a:t>，</a:t>
            </a:r>
            <a:r>
              <a:rPr lang="en-US" altLang="zh-CN" sz="2000" dirty="0" err="1" smtClean="0">
                <a:latin typeface="幼圆" pitchFamily="49" charset="-122"/>
                <a:ea typeface="幼圆" pitchFamily="49" charset="-122"/>
                <a:sym typeface="Times New Roman" panose="02020603050405020304" pitchFamily="18" charset="0"/>
              </a:rPr>
              <a:t>Avg_age</a:t>
            </a:r>
            <a:r>
              <a:rPr lang="en-US" altLang="zh-CN" sz="2000" dirty="0" smtClean="0">
                <a:latin typeface="幼圆" pitchFamily="49" charset="-122"/>
                <a:ea typeface="幼圆" pitchFamily="49" charset="-122"/>
                <a:sym typeface="Times New Roman" panose="02020603050405020304" pitchFamily="18" charset="0"/>
              </a:rPr>
              <a:t>)</a:t>
            </a:r>
          </a:p>
          <a:p>
            <a:pPr>
              <a:lnSpc>
                <a:spcPct val="150000"/>
              </a:lnSpc>
            </a:pPr>
            <a:r>
              <a:rPr lang="en-US" altLang="zh-CN" sz="2100" dirty="0" smtClean="0">
                <a:latin typeface="+mj-ea"/>
                <a:ea typeface="+mj-ea"/>
                <a:sym typeface="Times New Roman" panose="02020603050405020304" pitchFamily="18" charset="0"/>
              </a:rPr>
              <a:t>		SELECT </a:t>
            </a:r>
            <a:r>
              <a:rPr lang="en-US" altLang="zh-CN" sz="2000" dirty="0" smtClean="0">
                <a:latin typeface="Times New Roman" panose="02020603050405020304" pitchFamily="18" charset="0"/>
                <a:sym typeface="Times New Roman" panose="02020603050405020304" pitchFamily="18" charset="0"/>
              </a:rPr>
              <a:t>  </a:t>
            </a:r>
            <a:r>
              <a:rPr lang="en-US" altLang="zh-CN" sz="2100" dirty="0" err="1">
                <a:latin typeface="幼圆" pitchFamily="49" charset="-122"/>
                <a:ea typeface="幼圆" pitchFamily="49" charset="-122"/>
                <a:sym typeface="Times New Roman" panose="02020603050405020304" pitchFamily="18" charset="0"/>
              </a:rPr>
              <a:t>Sdept</a:t>
            </a:r>
            <a:r>
              <a:rPr lang="zh-CN" altLang="en-US" sz="2100" dirty="0">
                <a:latin typeface="幼圆" pitchFamily="49" charset="-122"/>
                <a:ea typeface="幼圆" pitchFamily="49" charset="-122"/>
                <a:sym typeface="Times New Roman" panose="02020603050405020304" pitchFamily="18" charset="0"/>
              </a:rPr>
              <a:t>，</a:t>
            </a:r>
            <a:r>
              <a:rPr lang="en-US" altLang="zh-CN" sz="2100" dirty="0">
                <a:latin typeface="+mj-ea"/>
                <a:ea typeface="+mj-ea"/>
                <a:sym typeface="Times New Roman" panose="02020603050405020304" pitchFamily="18" charset="0"/>
              </a:rPr>
              <a:t>AVG</a:t>
            </a:r>
            <a:r>
              <a:rPr lang="en-US" altLang="zh-CN" sz="2100" dirty="0">
                <a:latin typeface="幼圆" pitchFamily="49" charset="-122"/>
                <a:ea typeface="幼圆" pitchFamily="49" charset="-122"/>
                <a:sym typeface="Times New Roman" panose="02020603050405020304" pitchFamily="18" charset="0"/>
              </a:rPr>
              <a:t>(Sage)</a:t>
            </a:r>
          </a:p>
          <a:p>
            <a:pPr>
              <a:lnSpc>
                <a:spcPct val="150000"/>
              </a:lnSpc>
            </a:pPr>
            <a:r>
              <a:rPr lang="en-US" altLang="zh-CN" sz="2100" dirty="0" smtClean="0">
                <a:latin typeface="+mj-ea"/>
                <a:ea typeface="+mj-ea"/>
                <a:sym typeface="Times New Roman" panose="02020603050405020304" pitchFamily="18" charset="0"/>
              </a:rPr>
              <a:t>		FROM </a:t>
            </a:r>
            <a:r>
              <a:rPr lang="en-US" altLang="zh-CN" sz="2000" dirty="0" smtClean="0">
                <a:sym typeface="Times New Roman" panose="02020603050405020304" pitchFamily="18" charset="0"/>
              </a:rPr>
              <a:t>  </a:t>
            </a:r>
            <a:r>
              <a:rPr lang="zh-CN" altLang="en-US" sz="2000" dirty="0" smtClean="0">
                <a:latin typeface="Times New Roman" panose="02020603050405020304" pitchFamily="18" charset="0"/>
                <a:sym typeface="Times New Roman" panose="02020603050405020304" pitchFamily="18" charset="0"/>
              </a:rPr>
              <a:t> </a:t>
            </a:r>
            <a:r>
              <a:rPr lang="en-US" altLang="zh-CN" sz="2100" dirty="0">
                <a:latin typeface="幼圆" pitchFamily="49" charset="-122"/>
                <a:ea typeface="幼圆" pitchFamily="49" charset="-122"/>
                <a:sym typeface="Times New Roman" panose="02020603050405020304" pitchFamily="18" charset="0"/>
              </a:rPr>
              <a:t>Student</a:t>
            </a:r>
          </a:p>
          <a:p>
            <a:pPr>
              <a:lnSpc>
                <a:spcPct val="150000"/>
              </a:lnSpc>
              <a:buFont typeface="Wingdings" panose="05000000000000000000" pitchFamily="2" charset="2"/>
              <a:buNone/>
            </a:pPr>
            <a:r>
              <a:rPr lang="en-US" altLang="zh-CN" sz="2100" dirty="0" smtClean="0">
                <a:latin typeface="+mj-ea"/>
                <a:ea typeface="+mj-ea"/>
                <a:sym typeface="Times New Roman" panose="02020603050405020304" pitchFamily="18" charset="0"/>
              </a:rPr>
              <a:t>		GROUP </a:t>
            </a:r>
            <a:r>
              <a:rPr lang="en-US" altLang="zh-CN" sz="2100" dirty="0">
                <a:latin typeface="+mj-ea"/>
                <a:ea typeface="+mj-ea"/>
                <a:sym typeface="Times New Roman" panose="02020603050405020304" pitchFamily="18" charset="0"/>
              </a:rPr>
              <a:t>BY</a:t>
            </a:r>
            <a:r>
              <a:rPr lang="zh-CN" altLang="en-US" sz="2100" dirty="0">
                <a:latin typeface="+mj-ea"/>
                <a:ea typeface="+mj-ea"/>
                <a:sym typeface="Times New Roman" panose="02020603050405020304" pitchFamily="18" charset="0"/>
              </a:rPr>
              <a:t> </a:t>
            </a:r>
            <a:r>
              <a:rPr lang="en-US" altLang="zh-CN" sz="2100" dirty="0">
                <a:latin typeface="+mj-ea"/>
                <a:ea typeface="+mj-ea"/>
                <a:sym typeface="Times New Roman" panose="02020603050405020304" pitchFamily="18" charset="0"/>
              </a:rPr>
              <a:t>   </a:t>
            </a:r>
            <a:r>
              <a:rPr lang="en-US" altLang="zh-CN" sz="2100" dirty="0" err="1">
                <a:latin typeface="幼圆" pitchFamily="49" charset="-122"/>
                <a:ea typeface="幼圆" pitchFamily="49" charset="-122"/>
                <a:sym typeface="Times New Roman" panose="02020603050405020304" pitchFamily="18" charset="0"/>
              </a:rPr>
              <a:t>Sdept</a:t>
            </a:r>
            <a:r>
              <a:rPr lang="zh-CN" altLang="en-US" sz="2100" dirty="0">
                <a:latin typeface="幼圆" pitchFamily="49" charset="-122"/>
                <a:ea typeface="幼圆" pitchFamily="49" charset="-122"/>
                <a:sym typeface="Times New Roman" panose="02020603050405020304" pitchFamily="18" charset="0"/>
              </a:rPr>
              <a:t>；                                         </a:t>
            </a:r>
            <a:endParaRPr lang="zh-CN" altLang="en-US" sz="2100" dirty="0">
              <a:latin typeface="幼圆" pitchFamily="49" charset="-122"/>
              <a:ea typeface="幼圆" pitchFamily="49" charset="-122"/>
            </a:endParaRP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插入数据 </a:t>
            </a:r>
            <a:r>
              <a:rPr lang="en-US" altLang="zh-CN" sz="4400" b="0" dirty="0" smtClean="0">
                <a:latin typeface="+mj-ea"/>
                <a:sym typeface="黑体" panose="02010609060101010101" pitchFamily="49" charset="-122"/>
              </a:rPr>
              <a:t>——</a:t>
            </a:r>
            <a:r>
              <a:rPr lang="zh-CN" altLang="en-US" sz="3600" b="0" dirty="0" smtClean="0">
                <a:latin typeface="+mn-ea"/>
                <a:ea typeface="+mn-ea"/>
                <a:sym typeface="仿宋_GB2312" pitchFamily="1" charset="-122"/>
              </a:rPr>
              <a:t>插入</a:t>
            </a:r>
            <a:r>
              <a:rPr lang="zh-CN" altLang="en-US" sz="3600" b="0" dirty="0">
                <a:latin typeface="+mn-ea"/>
                <a:ea typeface="+mn-ea"/>
                <a:sym typeface="仿宋_GB2312" pitchFamily="1" charset="-122"/>
              </a:rPr>
              <a:t>子</a:t>
            </a:r>
            <a:r>
              <a:rPr lang="zh-CN" altLang="en-US" sz="3600" b="0" dirty="0" smtClean="0">
                <a:latin typeface="+mn-ea"/>
                <a:ea typeface="+mn-ea"/>
                <a:sym typeface="仿宋_GB2312" pitchFamily="1" charset="-122"/>
              </a:rPr>
              <a:t>查询结果</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3"/>
                                        </p:tgtEl>
                                        <p:attrNameLst>
                                          <p:attrName>style.visibility</p:attrName>
                                        </p:attrNameLst>
                                      </p:cBhvr>
                                      <p:to>
                                        <p:strVal val="visible"/>
                                      </p:to>
                                    </p:set>
                                    <p:animEffect filter="blinds(horizontal)">
                                      <p:cBhvr>
                                        <p:cTn id="7" dur="500"/>
                                        <p:tgtEl>
                                          <p:spTgt spid="16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ldLvl="0"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3"/>
          <p:cNvSpPr>
            <a:spLocks noGrp="1" noChangeArrowheads="1"/>
          </p:cNvSpPr>
          <p:nvPr>
            <p:ph type="body" idx="4294967295"/>
          </p:nvPr>
        </p:nvSpPr>
        <p:spPr>
          <a:xfrm>
            <a:off x="1152418" y="934032"/>
            <a:ext cx="7739882" cy="4013883"/>
          </a:xfrm>
        </p:spPr>
        <p:txBody>
          <a:bodyPr>
            <a:noAutofit/>
          </a:bodyPr>
          <a:lstStyle/>
          <a:p>
            <a:pPr>
              <a:lnSpc>
                <a:spcPct val="150000"/>
              </a:lnSpc>
              <a:buFont typeface="Wingdings" panose="05000000000000000000" pitchFamily="2" charset="2"/>
              <a:buChar char="l"/>
            </a:pPr>
            <a:r>
              <a:rPr lang="en-US" altLang="zh-CN" sz="2400" dirty="0" smtClean="0">
                <a:latin typeface="幼圆" pitchFamily="49" charset="-122"/>
                <a:ea typeface="幼圆" pitchFamily="49" charset="-122"/>
              </a:rPr>
              <a:t>RDBMS</a:t>
            </a:r>
            <a:r>
              <a:rPr lang="zh-CN" altLang="en-US" sz="2400" dirty="0" smtClean="0">
                <a:latin typeface="幼圆" pitchFamily="49" charset="-122"/>
                <a:ea typeface="幼圆" pitchFamily="49" charset="-122"/>
              </a:rPr>
              <a:t>在执行插入语句时会检查所插元组是否破坏表上已定义的完整性规则</a:t>
            </a:r>
          </a:p>
          <a:p>
            <a:pPr>
              <a:buFont typeface="Wingdings" panose="05000000000000000000" pitchFamily="2" charset="2"/>
              <a:buChar char="n"/>
            </a:pPr>
            <a:r>
              <a:rPr lang="zh-CN" altLang="en-US" sz="2400" dirty="0" smtClean="0">
                <a:latin typeface="幼圆" pitchFamily="49" charset="-122"/>
                <a:ea typeface="幼圆" pitchFamily="49" charset="-122"/>
              </a:rPr>
              <a:t>实体完整性</a:t>
            </a:r>
          </a:p>
          <a:p>
            <a:pPr>
              <a:buFont typeface="Wingdings" panose="05000000000000000000" pitchFamily="2" charset="2"/>
              <a:buChar char="n"/>
            </a:pPr>
            <a:r>
              <a:rPr lang="zh-CN" altLang="en-US" sz="2400" dirty="0" smtClean="0">
                <a:latin typeface="幼圆" pitchFamily="49" charset="-122"/>
                <a:ea typeface="幼圆" pitchFamily="49" charset="-122"/>
              </a:rPr>
              <a:t>参照完整性</a:t>
            </a:r>
          </a:p>
          <a:p>
            <a:pPr>
              <a:buFont typeface="Wingdings" panose="05000000000000000000" pitchFamily="2" charset="2"/>
              <a:buChar char="n"/>
            </a:pPr>
            <a:r>
              <a:rPr lang="zh-CN" altLang="en-US" sz="2400" dirty="0" smtClean="0">
                <a:latin typeface="幼圆" pitchFamily="49" charset="-122"/>
                <a:ea typeface="幼圆" pitchFamily="49" charset="-122"/>
              </a:rPr>
              <a:t>用户定义的完整性</a:t>
            </a:r>
          </a:p>
          <a:p>
            <a:pPr>
              <a:buFont typeface="Wingdings" panose="05000000000000000000" pitchFamily="2" charset="2"/>
              <a:buChar char="Ø"/>
            </a:pPr>
            <a:r>
              <a:rPr lang="en-US" altLang="zh-CN" sz="2000" dirty="0" smtClean="0">
                <a:latin typeface="幼圆" pitchFamily="49" charset="-122"/>
                <a:ea typeface="幼圆" pitchFamily="49" charset="-122"/>
              </a:rPr>
              <a:t> NOT NULL</a:t>
            </a:r>
            <a:r>
              <a:rPr lang="zh-CN" altLang="en-US" sz="2000" dirty="0" smtClean="0">
                <a:latin typeface="幼圆" pitchFamily="49" charset="-122"/>
                <a:ea typeface="幼圆" pitchFamily="49" charset="-122"/>
              </a:rPr>
              <a:t>约束</a:t>
            </a:r>
          </a:p>
          <a:p>
            <a:pPr>
              <a:buFont typeface="Wingdings" panose="05000000000000000000" pitchFamily="2" charset="2"/>
              <a:buChar char="Ø"/>
            </a:pPr>
            <a:r>
              <a:rPr lang="en-US" altLang="zh-CN" sz="2000" dirty="0" smtClean="0">
                <a:latin typeface="幼圆" pitchFamily="49" charset="-122"/>
                <a:ea typeface="幼圆" pitchFamily="49" charset="-122"/>
              </a:rPr>
              <a:t> UNIQUE</a:t>
            </a:r>
            <a:r>
              <a:rPr lang="zh-CN" altLang="en-US" sz="2000" dirty="0" smtClean="0">
                <a:latin typeface="幼圆" pitchFamily="49" charset="-122"/>
                <a:ea typeface="幼圆" pitchFamily="49" charset="-122"/>
              </a:rPr>
              <a:t>约束</a:t>
            </a:r>
          </a:p>
          <a:p>
            <a:pPr>
              <a:buFont typeface="Wingdings" panose="05000000000000000000" pitchFamily="2" charset="2"/>
              <a:buChar char="Ø"/>
            </a:pPr>
            <a:r>
              <a:rPr lang="zh-CN" altLang="en-US" sz="2000" dirty="0" smtClean="0">
                <a:latin typeface="幼圆" pitchFamily="49" charset="-122"/>
                <a:ea typeface="幼圆" pitchFamily="49" charset="-122"/>
              </a:rPr>
              <a:t> 值域约束</a:t>
            </a: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插入数据 </a:t>
            </a:r>
            <a:r>
              <a:rPr lang="en-US" altLang="zh-CN" sz="4400" b="0" dirty="0" smtClean="0">
                <a:latin typeface="+mj-ea"/>
                <a:sym typeface="黑体" panose="02010609060101010101" pitchFamily="49" charset="-122"/>
              </a:rPr>
              <a:t>——</a:t>
            </a:r>
            <a:r>
              <a:rPr lang="zh-CN" altLang="en-US" sz="3600" b="0" dirty="0" smtClean="0">
                <a:latin typeface="+mn-ea"/>
                <a:ea typeface="+mn-ea"/>
                <a:sym typeface="仿宋_GB2312" pitchFamily="1" charset="-122"/>
              </a:rPr>
              <a:t>插入</a:t>
            </a:r>
            <a:r>
              <a:rPr lang="zh-CN" altLang="en-US" sz="3600" b="0" dirty="0">
                <a:latin typeface="+mn-ea"/>
                <a:ea typeface="+mn-ea"/>
                <a:sym typeface="仿宋_GB2312" pitchFamily="1" charset="-122"/>
              </a:rPr>
              <a:t>子</a:t>
            </a:r>
            <a:r>
              <a:rPr lang="zh-CN" altLang="en-US" sz="3600" b="0" dirty="0" smtClean="0">
                <a:latin typeface="+mn-ea"/>
                <a:ea typeface="+mn-ea"/>
                <a:sym typeface="仿宋_GB2312" pitchFamily="1" charset="-122"/>
              </a:rPr>
              <a:t>查询结果</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filter="blinds(horizontal)">
                                      <p:cBhvr>
                                        <p:cTn id="7" dur="500"/>
                                        <p:tgtEl>
                                          <p:spTgt spid="16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ldLvl="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1187765" y="-9880"/>
            <a:ext cx="2447925" cy="842963"/>
          </a:xfrm>
        </p:spPr>
        <p:txBody>
          <a:bodyPr/>
          <a:lstStyle/>
          <a:p>
            <a:pPr fontAlgn="auto">
              <a:spcAft>
                <a:spcPts val="0"/>
              </a:spcAft>
              <a:defRPr/>
            </a:pPr>
            <a:r>
              <a:rPr lang="zh-CN" altLang="en-US" sz="4000" dirty="0" smtClean="0">
                <a:latin typeface="+mn-ea"/>
                <a:ea typeface="+mn-ea"/>
                <a:sym typeface="黑体" panose="02010609060101010101" pitchFamily="49" charset="-122"/>
              </a:rPr>
              <a:t>数据更新</a:t>
            </a:r>
            <a:endParaRPr lang="zh-CN" altLang="en-US" sz="3600" dirty="0">
              <a:latin typeface="+mn-ea"/>
              <a:ea typeface="+mn-ea"/>
            </a:endParaRPr>
          </a:p>
        </p:txBody>
      </p:sp>
      <p:sp>
        <p:nvSpPr>
          <p:cNvPr id="155651" name="Rectangle 3"/>
          <p:cNvSpPr>
            <a:spLocks noGrp="1" noChangeArrowheads="1"/>
          </p:cNvSpPr>
          <p:nvPr>
            <p:ph type="body" idx="4294967295"/>
          </p:nvPr>
        </p:nvSpPr>
        <p:spPr>
          <a:xfrm>
            <a:off x="1547790" y="987640"/>
            <a:ext cx="5904410" cy="3744260"/>
          </a:xfrm>
        </p:spPr>
        <p:txBody>
          <a:bodyPr/>
          <a:lstStyle/>
          <a:p>
            <a:pPr algn="just">
              <a:lnSpc>
                <a:spcPct val="180000"/>
              </a:lnSpc>
              <a:buFont typeface="Wingdings" panose="05000000000000000000" pitchFamily="2" charset="2"/>
              <a:buChar char="Ø"/>
            </a:pPr>
            <a:r>
              <a:rPr lang="zh-CN" altLang="en-US" sz="2800" dirty="0" smtClean="0"/>
              <a:t> </a:t>
            </a:r>
            <a:r>
              <a:rPr lang="en-US" altLang="zh-CN" sz="2800" dirty="0" smtClean="0"/>
              <a:t>4.1 </a:t>
            </a:r>
            <a:r>
              <a:rPr lang="zh-CN" altLang="en-US" sz="2800" dirty="0" smtClean="0"/>
              <a:t>插入数据</a:t>
            </a:r>
          </a:p>
          <a:p>
            <a:pPr algn="just">
              <a:lnSpc>
                <a:spcPct val="180000"/>
              </a:lnSpc>
              <a:buFont typeface="Wingdings" panose="05000000000000000000" pitchFamily="2" charset="2"/>
              <a:buChar char="Ø"/>
            </a:pPr>
            <a:r>
              <a:rPr lang="zh-CN" altLang="en-US" sz="2800" dirty="0" smtClean="0">
                <a:solidFill>
                  <a:schemeClr val="accent3"/>
                </a:solidFill>
              </a:rPr>
              <a:t> </a:t>
            </a:r>
            <a:r>
              <a:rPr lang="en-US" altLang="zh-CN" sz="2800" dirty="0" smtClean="0">
                <a:solidFill>
                  <a:schemeClr val="accent3"/>
                </a:solidFill>
              </a:rPr>
              <a:t>4.2 </a:t>
            </a:r>
            <a:r>
              <a:rPr lang="zh-CN" altLang="en-US" sz="2800" dirty="0" smtClean="0">
                <a:solidFill>
                  <a:schemeClr val="accent3"/>
                </a:solidFill>
              </a:rPr>
              <a:t>修改数据</a:t>
            </a:r>
          </a:p>
          <a:p>
            <a:pPr>
              <a:lnSpc>
                <a:spcPct val="180000"/>
              </a:lnSpc>
              <a:buFont typeface="Wingdings" panose="05000000000000000000" pitchFamily="2" charset="2"/>
              <a:buChar char="Ø"/>
            </a:pPr>
            <a:r>
              <a:rPr lang="zh-CN" altLang="en-US" sz="2800" dirty="0" smtClean="0"/>
              <a:t> </a:t>
            </a:r>
            <a:r>
              <a:rPr lang="en-US" altLang="zh-CN" sz="2800" dirty="0" smtClean="0"/>
              <a:t>4.3 </a:t>
            </a:r>
            <a:r>
              <a:rPr lang="zh-CN" altLang="en-US" sz="2800" dirty="0" smtClean="0"/>
              <a:t>删除数据 </a:t>
            </a:r>
          </a:p>
        </p:txBody>
      </p:sp>
      <p:sp>
        <p:nvSpPr>
          <p:cNvPr id="4" name="椭圆 3"/>
          <p:cNvSpPr/>
          <p:nvPr/>
        </p:nvSpPr>
        <p:spPr>
          <a:xfrm>
            <a:off x="323711" y="123582"/>
            <a:ext cx="648045" cy="57604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4</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filter="blinds(horizontal)">
                                      <p:cBhvr>
                                        <p:cTn id="7"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ldLvl="0"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a:xfrm>
            <a:off x="1187765" y="0"/>
            <a:ext cx="7056490" cy="843630"/>
          </a:xfrm>
        </p:spPr>
        <p:txBody>
          <a:bodyPr/>
          <a:lstStyle/>
          <a:p>
            <a:pPr algn="ctr" fontAlgn="auto">
              <a:spcAft>
                <a:spcPts val="0"/>
              </a:spcAft>
              <a:defRPr/>
            </a:pPr>
            <a:r>
              <a:rPr lang="zh-CN" altLang="en-US" sz="3600" b="1" dirty="0" smtClean="0">
                <a:latin typeface="+mj-ea"/>
              </a:rPr>
              <a:t>修改</a:t>
            </a:r>
            <a:r>
              <a:rPr lang="zh-CN" altLang="en-US" sz="3600" b="1" dirty="0">
                <a:latin typeface="+mj-ea"/>
              </a:rPr>
              <a:t>数据</a:t>
            </a:r>
            <a:endParaRPr lang="zh-CN" altLang="en-US" sz="3200" b="1" dirty="0">
              <a:latin typeface="+mj-ea"/>
            </a:endParaRPr>
          </a:p>
        </p:txBody>
      </p:sp>
      <p:sp>
        <p:nvSpPr>
          <p:cNvPr id="166915" name="Rectangle 3"/>
          <p:cNvSpPr>
            <a:spLocks noGrp="1" noChangeArrowheads="1"/>
          </p:cNvSpPr>
          <p:nvPr>
            <p:ph type="body" idx="4294967295"/>
          </p:nvPr>
        </p:nvSpPr>
        <p:spPr>
          <a:xfrm>
            <a:off x="1187765" y="842963"/>
            <a:ext cx="7956235" cy="4300537"/>
          </a:xfrm>
        </p:spPr>
        <p:txBody>
          <a:bodyPr>
            <a:normAutofit fontScale="70000" lnSpcReduction="20000"/>
          </a:bodyPr>
          <a:lstStyle/>
          <a:p>
            <a:pPr>
              <a:lnSpc>
                <a:spcPct val="125000"/>
              </a:lnSpc>
            </a:pPr>
            <a:r>
              <a:rPr lang="zh-CN" altLang="en-US" sz="2200" dirty="0" smtClean="0">
                <a:latin typeface="+mj-ea"/>
                <a:ea typeface="+mj-ea"/>
              </a:rPr>
              <a:t>语句格式：</a:t>
            </a:r>
          </a:p>
          <a:p>
            <a:pPr>
              <a:lnSpc>
                <a:spcPct val="125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smtClean="0">
                <a:latin typeface="+mj-ea"/>
                <a:ea typeface="+mj-ea"/>
              </a:rPr>
              <a:t>UPDATE </a:t>
            </a:r>
            <a:r>
              <a:rPr lang="en-US" altLang="zh-CN" sz="2200" dirty="0" smtClean="0">
                <a:latin typeface="幼圆" pitchFamily="49" charset="-122"/>
                <a:ea typeface="幼圆" pitchFamily="49" charset="-122"/>
              </a:rPr>
              <a:t> &lt;</a:t>
            </a:r>
            <a:r>
              <a:rPr lang="zh-CN" altLang="en-US" sz="2200" dirty="0" smtClean="0">
                <a:latin typeface="幼圆" pitchFamily="49" charset="-122"/>
                <a:ea typeface="幼圆" pitchFamily="49" charset="-122"/>
              </a:rPr>
              <a:t>表名</a:t>
            </a:r>
            <a:r>
              <a:rPr lang="en-US" altLang="zh-CN" sz="2200" dirty="0" smtClean="0">
                <a:latin typeface="幼圆" pitchFamily="49" charset="-122"/>
                <a:ea typeface="幼圆" pitchFamily="49" charset="-122"/>
              </a:rPr>
              <a:t>&gt;</a:t>
            </a:r>
          </a:p>
          <a:p>
            <a:pPr>
              <a:lnSpc>
                <a:spcPct val="125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100" dirty="0">
                <a:latin typeface="+mj-ea"/>
                <a:ea typeface="+mj-ea"/>
              </a:rPr>
              <a:t>SET</a:t>
            </a:r>
            <a:r>
              <a:rPr lang="en-US" altLang="zh-CN" sz="2200" dirty="0" smtClean="0">
                <a:latin typeface="幼圆" pitchFamily="49" charset="-122"/>
                <a:ea typeface="幼圆" pitchFamily="49" charset="-122"/>
              </a:rPr>
              <a:t>  &lt;</a:t>
            </a:r>
            <a:r>
              <a:rPr lang="zh-CN" altLang="en-US" sz="2200" dirty="0" smtClean="0">
                <a:latin typeface="幼圆" pitchFamily="49" charset="-122"/>
                <a:ea typeface="幼圆" pitchFamily="49" charset="-122"/>
              </a:rPr>
              <a:t>列名</a:t>
            </a:r>
            <a:r>
              <a:rPr lang="en-US" altLang="zh-CN" sz="2200" dirty="0" smtClean="0">
                <a:latin typeface="幼圆" pitchFamily="49" charset="-122"/>
                <a:ea typeface="幼圆" pitchFamily="49" charset="-122"/>
              </a:rPr>
              <a:t>&gt;=&lt;</a:t>
            </a:r>
            <a:r>
              <a:rPr lang="zh-CN" altLang="en-US" sz="2200" dirty="0" smtClean="0">
                <a:latin typeface="幼圆" pitchFamily="49" charset="-122"/>
                <a:ea typeface="幼圆" pitchFamily="49" charset="-122"/>
              </a:rPr>
              <a:t>表达式</a:t>
            </a:r>
            <a:r>
              <a:rPr lang="en-US" altLang="zh-CN" sz="2200" dirty="0" smtClean="0">
                <a:latin typeface="幼圆" pitchFamily="49" charset="-122"/>
                <a:ea typeface="幼圆" pitchFamily="49" charset="-122"/>
              </a:rPr>
              <a:t>&gt;[</a:t>
            </a:r>
            <a:r>
              <a:rPr lang="zh-CN" altLang="en-US" sz="2200" dirty="0" smtClean="0">
                <a:latin typeface="幼圆" pitchFamily="49" charset="-122"/>
                <a:ea typeface="幼圆" pitchFamily="49" charset="-122"/>
              </a:rPr>
              <a:t>，</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列名</a:t>
            </a:r>
            <a:r>
              <a:rPr lang="en-US" altLang="zh-CN" sz="2200" dirty="0" smtClean="0">
                <a:latin typeface="幼圆" pitchFamily="49" charset="-122"/>
                <a:ea typeface="幼圆" pitchFamily="49" charset="-122"/>
              </a:rPr>
              <a:t>&gt;=&lt;</a:t>
            </a:r>
            <a:r>
              <a:rPr lang="zh-CN" altLang="en-US" sz="2200" dirty="0" smtClean="0">
                <a:latin typeface="幼圆" pitchFamily="49" charset="-122"/>
                <a:ea typeface="幼圆" pitchFamily="49" charset="-122"/>
              </a:rPr>
              <a:t>表达式</a:t>
            </a:r>
            <a:r>
              <a:rPr lang="en-US" altLang="zh-CN" sz="2200" dirty="0" smtClean="0">
                <a:latin typeface="幼圆" pitchFamily="49" charset="-122"/>
                <a:ea typeface="幼圆" pitchFamily="49" charset="-122"/>
              </a:rPr>
              <a:t>&gt;]…  [</a:t>
            </a:r>
            <a:r>
              <a:rPr lang="en-US" altLang="zh-CN" sz="2100" dirty="0">
                <a:latin typeface="+mj-ea"/>
                <a:ea typeface="+mj-ea"/>
              </a:rPr>
              <a:t>WHERE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条件</a:t>
            </a:r>
            <a:r>
              <a:rPr lang="en-US" altLang="zh-CN" sz="2200" dirty="0" smtClean="0">
                <a:latin typeface="幼圆" pitchFamily="49" charset="-122"/>
                <a:ea typeface="幼圆" pitchFamily="49" charset="-122"/>
              </a:rPr>
              <a:t>&gt;]</a:t>
            </a:r>
            <a:r>
              <a:rPr lang="zh-CN" altLang="en-US" sz="2200" dirty="0" smtClean="0">
                <a:latin typeface="幼圆" pitchFamily="49" charset="-122"/>
                <a:ea typeface="幼圆" pitchFamily="49" charset="-122"/>
              </a:rPr>
              <a:t>；</a:t>
            </a:r>
          </a:p>
          <a:p>
            <a:pPr>
              <a:lnSpc>
                <a:spcPct val="125000"/>
              </a:lnSpc>
            </a:pPr>
            <a:r>
              <a:rPr lang="zh-CN" altLang="en-US" sz="2400" dirty="0" smtClean="0">
                <a:latin typeface="+mj-ea"/>
                <a:ea typeface="+mj-ea"/>
              </a:rPr>
              <a:t>功能</a:t>
            </a:r>
          </a:p>
          <a:p>
            <a:pPr>
              <a:lnSpc>
                <a:spcPct val="125000"/>
              </a:lnSpc>
              <a:buSzPct val="75000"/>
              <a:buFont typeface="Wingdings" panose="05000000000000000000" pitchFamily="2" charset="2"/>
              <a:buChar char="n"/>
            </a:pPr>
            <a:r>
              <a:rPr lang="zh-CN" altLang="en-US" sz="2300" b="1" dirty="0" smtClean="0">
                <a:latin typeface="幼圆" pitchFamily="49" charset="-122"/>
                <a:ea typeface="幼圆" pitchFamily="49" charset="-122"/>
              </a:rPr>
              <a:t>修改指定表中满足</a:t>
            </a:r>
            <a:r>
              <a:rPr lang="en-US" altLang="zh-CN" sz="2300" b="1" dirty="0" smtClean="0">
                <a:latin typeface="幼圆" pitchFamily="49" charset="-122"/>
                <a:ea typeface="幼圆" pitchFamily="49" charset="-122"/>
              </a:rPr>
              <a:t>WHERE</a:t>
            </a:r>
            <a:r>
              <a:rPr lang="zh-CN" altLang="en-US" sz="2300" b="1" dirty="0" smtClean="0">
                <a:latin typeface="幼圆" pitchFamily="49" charset="-122"/>
                <a:ea typeface="幼圆" pitchFamily="49" charset="-122"/>
              </a:rPr>
              <a:t>子句条件的元组</a:t>
            </a:r>
          </a:p>
          <a:p>
            <a:pPr>
              <a:lnSpc>
                <a:spcPct val="125000"/>
              </a:lnSpc>
              <a:buSzPct val="75000"/>
              <a:buFont typeface="Wingdings" panose="05000000000000000000" pitchFamily="2" charset="2"/>
              <a:buChar char="n"/>
            </a:pPr>
            <a:r>
              <a:rPr lang="en-US" altLang="zh-CN" sz="2100" dirty="0">
                <a:latin typeface="+mj-ea"/>
                <a:ea typeface="+mj-ea"/>
              </a:rPr>
              <a:t>SET</a:t>
            </a:r>
            <a:r>
              <a:rPr lang="zh-CN" altLang="en-US" sz="2300" b="1" dirty="0" smtClean="0">
                <a:latin typeface="幼圆" pitchFamily="49" charset="-122"/>
                <a:ea typeface="幼圆" pitchFamily="49" charset="-122"/>
              </a:rPr>
              <a:t>子句</a:t>
            </a:r>
          </a:p>
          <a:p>
            <a:pPr>
              <a:lnSpc>
                <a:spcPct val="125000"/>
              </a:lnSpc>
              <a:buFont typeface="Wingdings" panose="05000000000000000000" pitchFamily="2" charset="2"/>
              <a:buChar char="Ø"/>
            </a:pPr>
            <a:r>
              <a:rPr lang="zh-CN" altLang="en-US" sz="2300" b="1" dirty="0" smtClean="0">
                <a:latin typeface="幼圆" pitchFamily="49" charset="-122"/>
                <a:ea typeface="幼圆" pitchFamily="49" charset="-122"/>
              </a:rPr>
              <a:t>指定修改方式</a:t>
            </a:r>
          </a:p>
          <a:p>
            <a:pPr>
              <a:lnSpc>
                <a:spcPct val="125000"/>
              </a:lnSpc>
              <a:buFont typeface="Wingdings" panose="05000000000000000000" pitchFamily="2" charset="2"/>
              <a:buChar char="Ø"/>
            </a:pPr>
            <a:r>
              <a:rPr lang="zh-CN" altLang="en-US" sz="2300" b="1" dirty="0" smtClean="0">
                <a:latin typeface="幼圆" pitchFamily="49" charset="-122"/>
                <a:ea typeface="幼圆" pitchFamily="49" charset="-122"/>
              </a:rPr>
              <a:t>要修改的列</a:t>
            </a:r>
          </a:p>
          <a:p>
            <a:pPr>
              <a:lnSpc>
                <a:spcPct val="125000"/>
              </a:lnSpc>
              <a:buFont typeface="Wingdings" panose="05000000000000000000" pitchFamily="2" charset="2"/>
              <a:buChar char="Ø"/>
            </a:pPr>
            <a:r>
              <a:rPr lang="zh-CN" altLang="en-US" sz="2300" b="1" dirty="0" smtClean="0">
                <a:latin typeface="幼圆" pitchFamily="49" charset="-122"/>
                <a:ea typeface="幼圆" pitchFamily="49" charset="-122"/>
              </a:rPr>
              <a:t>修改后取值</a:t>
            </a:r>
          </a:p>
          <a:p>
            <a:pPr>
              <a:lnSpc>
                <a:spcPct val="125000"/>
              </a:lnSpc>
              <a:buSzPct val="75000"/>
              <a:buFont typeface="Wingdings" panose="05000000000000000000" pitchFamily="2" charset="2"/>
              <a:buChar char="n"/>
            </a:pPr>
            <a:r>
              <a:rPr lang="en-US" altLang="zh-CN" sz="2100" dirty="0">
                <a:latin typeface="+mj-ea"/>
                <a:ea typeface="+mj-ea"/>
              </a:rPr>
              <a:t>WHERE</a:t>
            </a:r>
            <a:r>
              <a:rPr lang="zh-CN" altLang="en-US" sz="2300" b="1" dirty="0" smtClean="0">
                <a:latin typeface="幼圆" pitchFamily="49" charset="-122"/>
                <a:ea typeface="幼圆" pitchFamily="49" charset="-122"/>
              </a:rPr>
              <a:t>子句</a:t>
            </a:r>
          </a:p>
          <a:p>
            <a:pPr>
              <a:lnSpc>
                <a:spcPct val="125000"/>
              </a:lnSpc>
              <a:buFont typeface="Wingdings" panose="05000000000000000000" pitchFamily="2" charset="2"/>
              <a:buChar char="Ø"/>
            </a:pPr>
            <a:r>
              <a:rPr lang="zh-CN" altLang="en-US" sz="2300" b="1" dirty="0" smtClean="0">
                <a:latin typeface="幼圆" pitchFamily="49" charset="-122"/>
                <a:ea typeface="幼圆" pitchFamily="49" charset="-122"/>
              </a:rPr>
              <a:t>指定要修改的元组</a:t>
            </a:r>
          </a:p>
          <a:p>
            <a:pPr>
              <a:lnSpc>
                <a:spcPct val="125000"/>
              </a:lnSpc>
              <a:buFont typeface="Wingdings" panose="05000000000000000000" pitchFamily="2" charset="2"/>
              <a:buChar char="Ø"/>
            </a:pPr>
            <a:r>
              <a:rPr lang="zh-CN" altLang="en-US" sz="2300" b="1" dirty="0" smtClean="0">
                <a:latin typeface="幼圆" pitchFamily="49" charset="-122"/>
                <a:ea typeface="幼圆" pitchFamily="49" charset="-122"/>
              </a:rPr>
              <a:t>缺省表示要修改表中的所有元组</a:t>
            </a:r>
            <a:endParaRPr lang="zh-CN" altLang="en-US" sz="23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5"/>
                                        </p:tgtEl>
                                        <p:attrNameLst>
                                          <p:attrName>style.visibility</p:attrName>
                                        </p:attrNameLst>
                                      </p:cBhvr>
                                      <p:to>
                                        <p:strVal val="visible"/>
                                      </p:to>
                                    </p:set>
                                    <p:animEffect filter="blinds(horizontal)">
                                      <p:cBhvr>
                                        <p:cTn id="7" dur="500"/>
                                        <p:tgtEl>
                                          <p:spTgt spid="16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ldLvl="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9" name="Rectangle 3"/>
          <p:cNvSpPr>
            <a:spLocks noGrp="1" noChangeArrowheads="1"/>
          </p:cNvSpPr>
          <p:nvPr>
            <p:ph type="body" idx="4294967295"/>
          </p:nvPr>
        </p:nvSpPr>
        <p:spPr>
          <a:xfrm>
            <a:off x="1331775" y="1059645"/>
            <a:ext cx="4824413" cy="3527425"/>
          </a:xfrm>
        </p:spPr>
        <p:txBody>
          <a:bodyPr/>
          <a:lstStyle/>
          <a:p>
            <a:pPr>
              <a:lnSpc>
                <a:spcPct val="150000"/>
              </a:lnSpc>
            </a:pPr>
            <a:r>
              <a:rPr lang="zh-CN" altLang="en-US" sz="2400" dirty="0" smtClean="0">
                <a:latin typeface="+mj-ea"/>
                <a:ea typeface="+mj-ea"/>
              </a:rPr>
              <a:t>三种修改方式</a:t>
            </a:r>
          </a:p>
          <a:p>
            <a:pPr lvl="1">
              <a:lnSpc>
                <a:spcPct val="200000"/>
              </a:lnSpc>
              <a:buFont typeface="Wingdings" panose="05000000000000000000" pitchFamily="2" charset="2"/>
              <a:buNone/>
            </a:pPr>
            <a:r>
              <a:rPr lang="en-US" altLang="zh-CN" sz="2400" b="1" dirty="0" smtClean="0">
                <a:latin typeface="幼圆" pitchFamily="49" charset="-122"/>
                <a:ea typeface="幼圆" pitchFamily="49" charset="-122"/>
              </a:rPr>
              <a:t>  1</a:t>
            </a:r>
            <a:r>
              <a:rPr lang="zh-CN" altLang="en-US" sz="2400" b="1" dirty="0" smtClean="0">
                <a:latin typeface="幼圆" pitchFamily="49" charset="-122"/>
                <a:ea typeface="幼圆" pitchFamily="49" charset="-122"/>
              </a:rPr>
              <a:t>）</a:t>
            </a:r>
            <a:r>
              <a:rPr lang="en-US"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修改某一个元组的值</a:t>
            </a:r>
          </a:p>
          <a:p>
            <a:pPr lvl="1">
              <a:lnSpc>
                <a:spcPct val="200000"/>
              </a:lnSpc>
              <a:buFont typeface="Wingdings" panose="05000000000000000000" pitchFamily="2" charset="2"/>
              <a:buNone/>
            </a:pPr>
            <a:r>
              <a:rPr lang="en-US" altLang="zh-CN" sz="2400" b="1" dirty="0" smtClean="0">
                <a:latin typeface="幼圆" pitchFamily="49" charset="-122"/>
                <a:ea typeface="幼圆" pitchFamily="49" charset="-122"/>
              </a:rPr>
              <a:t>  2</a:t>
            </a:r>
            <a:r>
              <a:rPr lang="zh-CN" altLang="en-US" sz="2400" b="1" dirty="0" smtClean="0">
                <a:latin typeface="幼圆" pitchFamily="49" charset="-122"/>
                <a:ea typeface="幼圆" pitchFamily="49" charset="-122"/>
              </a:rPr>
              <a:t>）</a:t>
            </a:r>
            <a:r>
              <a:rPr lang="en-US"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修改多个元组的值</a:t>
            </a:r>
          </a:p>
          <a:p>
            <a:pPr lvl="1">
              <a:lnSpc>
                <a:spcPct val="200000"/>
              </a:lnSpc>
              <a:buFont typeface="Wingdings" panose="05000000000000000000" pitchFamily="2" charset="2"/>
              <a:buNone/>
            </a:pPr>
            <a:r>
              <a:rPr lang="en-US" altLang="zh-CN" sz="2400" b="1" dirty="0" smtClean="0">
                <a:latin typeface="幼圆" pitchFamily="49" charset="-122"/>
                <a:ea typeface="幼圆" pitchFamily="49" charset="-122"/>
              </a:rPr>
              <a:t>  3</a:t>
            </a:r>
            <a:r>
              <a:rPr lang="zh-CN" altLang="en-US" sz="2400" b="1" dirty="0" smtClean="0">
                <a:latin typeface="幼圆" pitchFamily="49" charset="-122"/>
                <a:ea typeface="幼圆" pitchFamily="49" charset="-122"/>
              </a:rPr>
              <a:t>）</a:t>
            </a:r>
            <a:r>
              <a:rPr lang="en-US"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带子查询的修改语句</a:t>
            </a:r>
            <a:endParaRPr lang="zh-CN" altLang="en-US" sz="2400" dirty="0" smtClean="0">
              <a:latin typeface="幼圆" pitchFamily="49" charset="-122"/>
              <a:ea typeface="幼圆" pitchFamily="49" charset="-122"/>
            </a:endParaRPr>
          </a:p>
        </p:txBody>
      </p:sp>
      <p:sp>
        <p:nvSpPr>
          <p:cNvPr id="5"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1" dirty="0" smtClean="0">
                <a:latin typeface="+mj-ea"/>
              </a:rPr>
              <a:t>修改数据</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filter="blinds(horizontal)">
                                      <p:cBhvr>
                                        <p:cTn id="7" dur="500"/>
                                        <p:tgtEl>
                                          <p:spTgt spid="16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ldLvl="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Rectangle 3"/>
          <p:cNvSpPr>
            <a:spLocks noGrp="1" noChangeArrowheads="1"/>
          </p:cNvSpPr>
          <p:nvPr>
            <p:ph type="body" idx="4294967295"/>
          </p:nvPr>
        </p:nvSpPr>
        <p:spPr>
          <a:xfrm>
            <a:off x="1259770" y="1059645"/>
            <a:ext cx="6407150" cy="2735262"/>
          </a:xfrm>
        </p:spPr>
        <p:txBody>
          <a:bodyPr/>
          <a:lstStyle/>
          <a:p>
            <a:pPr algn="just">
              <a:lnSpc>
                <a:spcPct val="150000"/>
              </a:lnSpc>
              <a:buFont typeface="Wingdings" panose="05000000000000000000" pitchFamily="2" charset="2"/>
              <a:buNone/>
            </a:pP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例</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幼圆" pitchFamily="49" charset="-122"/>
                <a:ea typeface="幼圆" pitchFamily="49" charset="-122"/>
              </a:rPr>
              <a:t>将学生</a:t>
            </a:r>
            <a:r>
              <a:rPr lang="en-US" altLang="zh-CN" sz="2400" dirty="0" smtClean="0">
                <a:latin typeface="幼圆" pitchFamily="49" charset="-122"/>
                <a:ea typeface="幼圆" pitchFamily="49" charset="-122"/>
              </a:rPr>
              <a:t>201615121</a:t>
            </a:r>
            <a:r>
              <a:rPr lang="zh-CN" altLang="en-US" sz="2400" dirty="0" smtClean="0">
                <a:latin typeface="幼圆" pitchFamily="49" charset="-122"/>
                <a:ea typeface="幼圆" pitchFamily="49" charset="-122"/>
              </a:rPr>
              <a:t>的年龄改为</a:t>
            </a:r>
            <a:r>
              <a:rPr lang="en-US" altLang="zh-CN" sz="2400" dirty="0" smtClean="0">
                <a:latin typeface="幼圆" pitchFamily="49" charset="-122"/>
                <a:ea typeface="幼圆" pitchFamily="49" charset="-122"/>
              </a:rPr>
              <a:t>22</a:t>
            </a:r>
            <a:r>
              <a:rPr lang="zh-CN" altLang="en-US" sz="2400" dirty="0" smtClean="0">
                <a:latin typeface="幼圆" pitchFamily="49" charset="-122"/>
                <a:ea typeface="幼圆" pitchFamily="49" charset="-122"/>
              </a:rPr>
              <a:t>岁</a:t>
            </a:r>
          </a:p>
          <a:p>
            <a:pPr algn="just">
              <a:lnSpc>
                <a:spcPct val="150000"/>
              </a:lnSpc>
              <a:buFont typeface="Wingdings" panose="05000000000000000000" pitchFamily="2" charset="2"/>
              <a:buNone/>
            </a:pPr>
            <a:r>
              <a:rPr lang="en-US" altLang="zh-CN" sz="2400" dirty="0" smtClean="0">
                <a:latin typeface="幼圆" pitchFamily="49" charset="-122"/>
                <a:ea typeface="幼圆" pitchFamily="49" charset="-122"/>
              </a:rPr>
              <a:t>		</a:t>
            </a:r>
            <a:r>
              <a:rPr lang="en-US" altLang="zh-CN" sz="2400" dirty="0" smtClean="0">
                <a:latin typeface="+mj-ea"/>
                <a:ea typeface="+mj-ea"/>
              </a:rPr>
              <a:t>UPDATE</a:t>
            </a:r>
            <a:r>
              <a:rPr lang="en-US" altLang="zh-CN" sz="2400" dirty="0" smtClean="0">
                <a:latin typeface="幼圆" pitchFamily="49" charset="-122"/>
                <a:ea typeface="幼圆" pitchFamily="49" charset="-122"/>
              </a:rPr>
              <a:t> Student</a:t>
            </a:r>
          </a:p>
          <a:p>
            <a:pPr algn="just">
              <a:lnSpc>
                <a:spcPct val="150000"/>
              </a:lnSpc>
              <a:buFont typeface="Wingdings" panose="05000000000000000000" pitchFamily="2" charset="2"/>
              <a:buNone/>
            </a:pPr>
            <a:r>
              <a:rPr lang="en-US" altLang="zh-CN" sz="2400" dirty="0" smtClean="0">
                <a:latin typeface="幼圆" pitchFamily="49" charset="-122"/>
                <a:ea typeface="幼圆" pitchFamily="49" charset="-122"/>
              </a:rPr>
              <a:t>		</a:t>
            </a:r>
            <a:r>
              <a:rPr lang="en-US" altLang="zh-CN" sz="2400" dirty="0" smtClean="0">
                <a:latin typeface="+mj-ea"/>
                <a:ea typeface="+mj-ea"/>
              </a:rPr>
              <a:t>SET</a:t>
            </a:r>
            <a:r>
              <a:rPr lang="zh-CN" alt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Sage=22</a:t>
            </a:r>
          </a:p>
          <a:p>
            <a:pPr algn="just">
              <a:lnSpc>
                <a:spcPct val="150000"/>
              </a:lnSpc>
              <a:buFont typeface="Wingdings" panose="05000000000000000000" pitchFamily="2" charset="2"/>
              <a:buNone/>
            </a:pPr>
            <a:r>
              <a:rPr lang="en-US" altLang="zh-CN" sz="2400" dirty="0" smtClean="0">
                <a:latin typeface="幼圆" pitchFamily="49" charset="-122"/>
                <a:ea typeface="幼圆" pitchFamily="49" charset="-122"/>
              </a:rPr>
              <a:t>		</a:t>
            </a:r>
            <a:r>
              <a:rPr lang="en-US" altLang="zh-CN" sz="2400" dirty="0">
                <a:latin typeface="+mj-ea"/>
                <a:ea typeface="+mj-ea"/>
              </a:rPr>
              <a:t>WHERE</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Sno</a:t>
            </a:r>
            <a:r>
              <a:rPr lang="en-US" altLang="zh-CN" sz="2400" dirty="0" smtClean="0">
                <a:latin typeface="幼圆" pitchFamily="49" charset="-122"/>
                <a:ea typeface="幼圆" pitchFamily="49" charset="-122"/>
              </a:rPr>
              <a:t>=</a:t>
            </a:r>
            <a:r>
              <a:rPr lang="zh-CN" altLang="en-US" sz="2400" dirty="0" smtClean="0">
                <a:latin typeface="+mj-ea"/>
                <a:ea typeface="+mj-ea"/>
              </a:rPr>
              <a:t>‘</a:t>
            </a:r>
            <a:r>
              <a:rPr lang="en-US" altLang="zh-CN" sz="2400" dirty="0" smtClean="0">
                <a:latin typeface="幼圆" pitchFamily="49" charset="-122"/>
                <a:ea typeface="幼圆" pitchFamily="49" charset="-122"/>
              </a:rPr>
              <a:t>201615121</a:t>
            </a:r>
            <a:r>
              <a:rPr lang="zh-CN" altLang="en-US" sz="2400" b="0" dirty="0" smtClean="0">
                <a:latin typeface="+mj-ea"/>
                <a:ea typeface="+mj-ea"/>
              </a:rPr>
              <a:t>’</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 </a:t>
            </a:r>
            <a:endParaRPr lang="zh-CN" altLang="en-US" dirty="0" smtClean="0">
              <a:latin typeface="幼圆" pitchFamily="49" charset="-122"/>
              <a:ea typeface="幼圆" pitchFamily="49" charset="-122"/>
            </a:endParaRPr>
          </a:p>
        </p:txBody>
      </p:sp>
      <p:sp>
        <p:nvSpPr>
          <p:cNvPr id="5"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1" dirty="0" smtClean="0">
                <a:latin typeface="+mj-ea"/>
              </a:rPr>
              <a:t>修改数据</a:t>
            </a:r>
            <a:r>
              <a:rPr lang="en-US" altLang="zh-CN" sz="3600" b="1" dirty="0" smtClean="0">
                <a:latin typeface="+mj-ea"/>
              </a:rPr>
              <a:t>——</a:t>
            </a:r>
            <a:r>
              <a:rPr lang="zh-CN" altLang="en-US" sz="3200" b="0" dirty="0" smtClean="0">
                <a:latin typeface="+mn-ea"/>
                <a:ea typeface="+mn-ea"/>
              </a:rPr>
              <a:t>修改某一个元组的值</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Effect filter="blinds(horizontal)">
                                      <p:cBhvr>
                                        <p:cTn id="7" dur="500"/>
                                        <p:tgtEl>
                                          <p:spTgt spid="16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ldLvl="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7" name="Rectangle 3"/>
          <p:cNvSpPr>
            <a:spLocks noGrp="1" noChangeArrowheads="1"/>
          </p:cNvSpPr>
          <p:nvPr>
            <p:ph type="body" idx="4294967295"/>
          </p:nvPr>
        </p:nvSpPr>
        <p:spPr>
          <a:xfrm>
            <a:off x="1187765" y="1059645"/>
            <a:ext cx="7272337" cy="3241675"/>
          </a:xfrm>
        </p:spPr>
        <p:txBody>
          <a:bodyPr/>
          <a:lstStyle/>
          <a:p>
            <a:pPr algn="just">
              <a:lnSpc>
                <a:spcPct val="150000"/>
              </a:lnSpc>
              <a:buFont typeface="Wingdings" panose="05000000000000000000" pitchFamily="2" charset="2"/>
              <a:buNone/>
            </a:pP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例</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将所有学生的年龄增加</a:t>
            </a:r>
            <a:r>
              <a:rPr lang="en-US" altLang="zh-CN" sz="2800" dirty="0" smtClean="0">
                <a:latin typeface="幼圆" pitchFamily="49" charset="-122"/>
                <a:ea typeface="幼圆" pitchFamily="49" charset="-122"/>
              </a:rPr>
              <a:t>1</a:t>
            </a:r>
            <a:r>
              <a:rPr lang="zh-CN" altLang="en-US" sz="2800" dirty="0" smtClean="0">
                <a:latin typeface="幼圆" pitchFamily="49" charset="-122"/>
                <a:ea typeface="幼圆" pitchFamily="49" charset="-122"/>
              </a:rPr>
              <a:t>岁</a:t>
            </a:r>
          </a:p>
          <a:p>
            <a:pPr algn="just">
              <a:lnSpc>
                <a:spcPct val="150000"/>
              </a:lnSpc>
              <a:buFont typeface="Wingdings" panose="05000000000000000000" pitchFamily="2" charset="2"/>
              <a:buNone/>
            </a:pPr>
            <a:r>
              <a:rPr lang="en-US" altLang="zh-CN" sz="2400" dirty="0" smtClean="0">
                <a:latin typeface="+mj-ea"/>
                <a:ea typeface="+mj-ea"/>
              </a:rPr>
              <a:t>		UPDATE   </a:t>
            </a:r>
            <a:r>
              <a:rPr lang="en-US" altLang="zh-CN" sz="2400" dirty="0" smtClean="0">
                <a:latin typeface="幼圆" pitchFamily="49" charset="-122"/>
                <a:ea typeface="幼圆" pitchFamily="49" charset="-122"/>
              </a:rPr>
              <a:t>Student</a:t>
            </a:r>
          </a:p>
          <a:p>
            <a:pPr algn="just">
              <a:lnSpc>
                <a:spcPct val="150000"/>
              </a:lnSpc>
              <a:buFont typeface="Wingdings" panose="05000000000000000000" pitchFamily="2" charset="2"/>
              <a:buNone/>
            </a:pPr>
            <a:r>
              <a:rPr lang="en-US" altLang="zh-CN" sz="2400" dirty="0" smtClean="0">
                <a:latin typeface="+mj-ea"/>
                <a:ea typeface="+mj-ea"/>
              </a:rPr>
              <a:t>		SET  </a:t>
            </a:r>
            <a:r>
              <a:rPr lang="en-US" altLang="zh-CN" sz="2400" dirty="0" smtClean="0">
                <a:latin typeface="幼圆" pitchFamily="49" charset="-122"/>
                <a:ea typeface="幼圆" pitchFamily="49" charset="-122"/>
              </a:rPr>
              <a:t>Sage= Sage+1</a:t>
            </a:r>
            <a:r>
              <a:rPr lang="zh-CN" altLang="en-US" sz="2400" dirty="0" smtClean="0">
                <a:latin typeface="幼圆" pitchFamily="49" charset="-122"/>
                <a:ea typeface="幼圆" pitchFamily="49" charset="-122"/>
              </a:rPr>
              <a:t>；</a:t>
            </a:r>
            <a:endParaRPr lang="zh-CN" altLang="en-US" dirty="0" smtClean="0"/>
          </a:p>
        </p:txBody>
      </p:sp>
      <p:sp>
        <p:nvSpPr>
          <p:cNvPr id="6"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1" dirty="0" smtClean="0">
                <a:latin typeface="+mj-ea"/>
              </a:rPr>
              <a:t>修改数据</a:t>
            </a:r>
            <a:r>
              <a:rPr lang="en-US" altLang="zh-CN" sz="3600" b="1" dirty="0" smtClean="0">
                <a:latin typeface="+mj-ea"/>
              </a:rPr>
              <a:t>——</a:t>
            </a:r>
            <a:r>
              <a:rPr lang="zh-CN" altLang="en-US" sz="3200" b="0" dirty="0" smtClean="0">
                <a:latin typeface="+mn-ea"/>
                <a:ea typeface="+mn-ea"/>
              </a:rPr>
              <a:t>修改某多个元组的值</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animEffect filter="blinds(horizontal)">
                                      <p:cBhvr>
                                        <p:cTn id="7" dur="500"/>
                                        <p:tgtEl>
                                          <p:spTgt spid="16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ldLvl="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1" name="Rectangle 3"/>
          <p:cNvSpPr>
            <a:spLocks noGrp="1" noChangeArrowheads="1"/>
          </p:cNvSpPr>
          <p:nvPr>
            <p:ph type="body" idx="4294967295"/>
          </p:nvPr>
        </p:nvSpPr>
        <p:spPr>
          <a:xfrm>
            <a:off x="1222375" y="842963"/>
            <a:ext cx="7921625" cy="4176712"/>
          </a:xfrm>
        </p:spPr>
        <p:txBody>
          <a:bodyPr>
            <a:normAutofit lnSpcReduction="10000"/>
          </a:bodyPr>
          <a:lstStyle/>
          <a:p>
            <a:pPr algn="just">
              <a:lnSpc>
                <a:spcPct val="150000"/>
              </a:lnSpc>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将软件学院全体学生的成绩置零</a:t>
            </a:r>
          </a:p>
          <a:p>
            <a:pPr algn="just">
              <a:lnSpc>
                <a:spcPct val="120000"/>
              </a:lnSpc>
              <a:buFont typeface="Wingdings" panose="05000000000000000000" pitchFamily="2" charset="2"/>
              <a:buNone/>
            </a:pPr>
            <a:r>
              <a:rPr lang="en-US" altLang="zh-CN" sz="2400" dirty="0" smtClean="0">
                <a:latin typeface="+mj-ea"/>
                <a:ea typeface="+mj-ea"/>
                <a:sym typeface="Times New Roman" panose="02020603050405020304" pitchFamily="18" charset="0"/>
              </a:rPr>
              <a:t>		UPDATE  </a:t>
            </a:r>
            <a:r>
              <a:rPr lang="en-US" altLang="zh-CN" sz="2400" dirty="0" smtClean="0">
                <a:latin typeface="幼圆" pitchFamily="49" charset="-122"/>
                <a:ea typeface="幼圆" pitchFamily="49" charset="-122"/>
                <a:sym typeface="Times New Roman" panose="02020603050405020304" pitchFamily="18" charset="0"/>
              </a:rPr>
              <a:t>SC</a:t>
            </a:r>
          </a:p>
          <a:p>
            <a:pPr algn="just">
              <a:lnSpc>
                <a:spcPct val="120000"/>
              </a:lnSpc>
              <a:buFont typeface="Wingdings" panose="05000000000000000000" pitchFamily="2" charset="2"/>
              <a:buNone/>
            </a:pPr>
            <a:r>
              <a:rPr lang="en-US" altLang="zh-CN" sz="2400" dirty="0" smtClean="0">
                <a:latin typeface="+mj-ea"/>
                <a:ea typeface="+mj-ea"/>
                <a:sym typeface="Times New Roman" panose="02020603050405020304" pitchFamily="18" charset="0"/>
              </a:rPr>
              <a:t>		SET  </a:t>
            </a:r>
            <a:r>
              <a:rPr lang="en-US" altLang="zh-CN" sz="2400" dirty="0" smtClean="0">
                <a:latin typeface="幼圆" pitchFamily="49" charset="-122"/>
                <a:ea typeface="幼圆" pitchFamily="49" charset="-122"/>
                <a:sym typeface="Times New Roman" panose="02020603050405020304" pitchFamily="18" charset="0"/>
              </a:rPr>
              <a:t>Grade=0</a:t>
            </a:r>
          </a:p>
          <a:p>
            <a:pPr algn="just">
              <a:lnSpc>
                <a:spcPct val="120000"/>
              </a:lnSpc>
              <a:buFont typeface="Wingdings" panose="05000000000000000000" pitchFamily="2" charset="2"/>
              <a:buNone/>
            </a:pPr>
            <a:r>
              <a:rPr lang="en-US" altLang="zh-CN" sz="2400" dirty="0" smtClean="0">
                <a:latin typeface="+mj-ea"/>
                <a:ea typeface="+mj-ea"/>
                <a:sym typeface="Times New Roman" panose="02020603050405020304" pitchFamily="18" charset="0"/>
              </a:rPr>
              <a:t>		WHERE  </a:t>
            </a:r>
            <a:r>
              <a:rPr lang="en-US" altLang="zh-CN" sz="2400" dirty="0" err="1">
                <a:latin typeface="幼圆" pitchFamily="49" charset="-122"/>
                <a:ea typeface="幼圆" pitchFamily="49" charset="-122"/>
                <a:sym typeface="Times New Roman" panose="02020603050405020304" pitchFamily="18" charset="0"/>
              </a:rPr>
              <a:t>Sno</a:t>
            </a:r>
            <a:r>
              <a:rPr lang="en-US" altLang="zh-CN" sz="2400" dirty="0">
                <a:latin typeface="+mj-ea"/>
                <a:ea typeface="+mj-ea"/>
                <a:sym typeface="Times New Roman" panose="02020603050405020304" pitchFamily="18" charset="0"/>
              </a:rPr>
              <a:t> </a:t>
            </a:r>
            <a:r>
              <a:rPr lang="en-US" altLang="zh-CN" sz="2400" dirty="0" smtClean="0">
                <a:latin typeface="+mj-ea"/>
                <a:ea typeface="+mj-ea"/>
                <a:sym typeface="Times New Roman" panose="02020603050405020304" pitchFamily="18" charset="0"/>
              </a:rPr>
              <a:t>IN</a:t>
            </a:r>
          </a:p>
          <a:p>
            <a:pPr algn="just">
              <a:lnSpc>
                <a:spcPct val="120000"/>
              </a:lnSpc>
              <a:buFont typeface="Wingdings" panose="05000000000000000000" pitchFamily="2" charset="2"/>
              <a:buNone/>
            </a:pPr>
            <a:r>
              <a:rPr lang="en-US" altLang="zh-CN" sz="2400" dirty="0" smtClean="0">
                <a:latin typeface="+mj-ea"/>
                <a:ea typeface="+mj-ea"/>
                <a:sym typeface="Times New Roman" panose="02020603050405020304" pitchFamily="18" charset="0"/>
              </a:rPr>
              <a:t>			  (  SELETE   </a:t>
            </a:r>
            <a:r>
              <a:rPr lang="en-US" altLang="zh-CN" sz="2400" dirty="0" err="1" smtClean="0">
                <a:latin typeface="幼圆" pitchFamily="49" charset="-122"/>
                <a:ea typeface="幼圆" pitchFamily="49" charset="-122"/>
                <a:sym typeface="Times New Roman" panose="02020603050405020304" pitchFamily="18" charset="0"/>
              </a:rPr>
              <a:t>Sno</a:t>
            </a:r>
            <a:endParaRPr lang="en-US" altLang="zh-CN" sz="2400" dirty="0" smtClean="0">
              <a:latin typeface="幼圆" pitchFamily="49" charset="-122"/>
              <a:ea typeface="幼圆" pitchFamily="49" charset="-122"/>
              <a:sym typeface="Times New Roman" panose="02020603050405020304" pitchFamily="18" charset="0"/>
            </a:endParaRPr>
          </a:p>
          <a:p>
            <a:pPr algn="just">
              <a:lnSpc>
                <a:spcPct val="120000"/>
              </a:lnSpc>
              <a:buFont typeface="Wingdings" panose="05000000000000000000" pitchFamily="2" charset="2"/>
              <a:buNone/>
            </a:pPr>
            <a:r>
              <a:rPr lang="en-US" altLang="zh-CN" sz="2400" dirty="0" smtClean="0">
                <a:latin typeface="+mj-ea"/>
                <a:ea typeface="+mj-ea"/>
                <a:sym typeface="Times New Roman" panose="02020603050405020304" pitchFamily="18" charset="0"/>
              </a:rPr>
              <a:t>			     FROM   </a:t>
            </a:r>
            <a:r>
              <a:rPr lang="en-US" altLang="zh-CN" sz="2400" dirty="0" smtClean="0">
                <a:latin typeface="幼圆" pitchFamily="49" charset="-122"/>
                <a:ea typeface="幼圆" pitchFamily="49" charset="-122"/>
                <a:sym typeface="Times New Roman" panose="02020603050405020304" pitchFamily="18" charset="0"/>
              </a:rPr>
              <a:t>Student</a:t>
            </a:r>
          </a:p>
          <a:p>
            <a:pPr algn="just">
              <a:lnSpc>
                <a:spcPct val="120000"/>
              </a:lnSpc>
              <a:buFont typeface="Wingdings" panose="05000000000000000000" pitchFamily="2" charset="2"/>
              <a:buNone/>
            </a:pPr>
            <a:r>
              <a:rPr lang="en-US" altLang="zh-CN" sz="2400" dirty="0" smtClean="0">
                <a:latin typeface="+mj-ea"/>
                <a:ea typeface="+mj-ea"/>
                <a:sym typeface="Times New Roman" panose="02020603050405020304" pitchFamily="18" charset="0"/>
              </a:rPr>
              <a:t>			     WHERE  </a:t>
            </a:r>
            <a:r>
              <a:rPr lang="en-US" altLang="zh-CN" sz="2400" dirty="0" err="1">
                <a:latin typeface="幼圆" pitchFamily="49" charset="-122"/>
                <a:ea typeface="幼圆" pitchFamily="49" charset="-122"/>
                <a:sym typeface="Times New Roman" panose="02020603050405020304" pitchFamily="18" charset="0"/>
              </a:rPr>
              <a:t>Sdept</a:t>
            </a:r>
            <a:r>
              <a:rPr lang="en-US" altLang="zh-CN" sz="2400" dirty="0">
                <a:latin typeface="幼圆" pitchFamily="49" charset="-122"/>
                <a:ea typeface="幼圆" pitchFamily="49" charset="-122"/>
                <a:sym typeface="Times New Roman" panose="02020603050405020304" pitchFamily="18" charset="0"/>
              </a:rPr>
              <a:t>=‘SSE’</a:t>
            </a:r>
          </a:p>
          <a:p>
            <a:pPr algn="just">
              <a:lnSpc>
                <a:spcPct val="120000"/>
              </a:lnSpc>
              <a:buFont typeface="Wingdings" panose="05000000000000000000" pitchFamily="2" charset="2"/>
              <a:buNone/>
            </a:pPr>
            <a:r>
              <a:rPr lang="en-US" altLang="zh-CN" sz="2400" dirty="0">
                <a:latin typeface="+mj-ea"/>
                <a:ea typeface="+mj-ea"/>
                <a:sym typeface="Times New Roman" panose="02020603050405020304" pitchFamily="18" charset="0"/>
              </a:rPr>
              <a:t>	</a:t>
            </a:r>
            <a:r>
              <a:rPr lang="en-US" altLang="zh-CN" sz="2400" dirty="0" smtClean="0">
                <a:latin typeface="+mj-ea"/>
                <a:ea typeface="+mj-ea"/>
                <a:sym typeface="Times New Roman" panose="02020603050405020304" pitchFamily="18" charset="0"/>
              </a:rPr>
              <a:t>		)</a:t>
            </a:r>
            <a:endParaRPr lang="en-US" altLang="zh-CN" sz="2400" dirty="0" smtClean="0">
              <a:latin typeface="+mj-ea"/>
              <a:ea typeface="+mj-ea"/>
            </a:endParaRPr>
          </a:p>
        </p:txBody>
      </p:sp>
      <p:sp>
        <p:nvSpPr>
          <p:cNvPr id="5" name="矩形 4"/>
          <p:cNvSpPr/>
          <p:nvPr/>
        </p:nvSpPr>
        <p:spPr>
          <a:xfrm>
            <a:off x="4903666" y="2427740"/>
            <a:ext cx="4348659" cy="523220"/>
          </a:xfrm>
          <a:prstGeom prst="rect">
            <a:avLst/>
          </a:prstGeom>
        </p:spPr>
        <p:txBody>
          <a:bodyPr wrap="square">
            <a:spAutoFit/>
          </a:bodyPr>
          <a:lstStyle/>
          <a:p>
            <a:pPr>
              <a:defRPr/>
            </a:pPr>
            <a:r>
              <a:rPr lang="en-US" altLang="zh-CN" sz="2800" dirty="0" smtClean="0">
                <a:latin typeface="+mj-ea"/>
                <a:ea typeface="+mj-ea"/>
                <a:sym typeface="黑体" panose="02010609060101010101" pitchFamily="49" charset="-122"/>
              </a:rPr>
              <a:t>——</a:t>
            </a:r>
            <a:r>
              <a:rPr lang="zh-CN" altLang="en-US" sz="2800" b="0" dirty="0">
                <a:latin typeface="+mn-ea"/>
                <a:ea typeface="+mn-ea"/>
                <a:sym typeface="黑体" panose="02010609060101010101" pitchFamily="49" charset="-122"/>
              </a:rPr>
              <a:t>带子查询的</a:t>
            </a:r>
            <a:r>
              <a:rPr lang="zh-CN" altLang="en-US" sz="2800" b="0" dirty="0" smtClean="0">
                <a:latin typeface="+mn-ea"/>
                <a:ea typeface="+mn-ea"/>
                <a:sym typeface="仿宋_GB2312" pitchFamily="1" charset="-122"/>
              </a:rPr>
              <a:t>修改语句</a:t>
            </a:r>
            <a:endParaRPr lang="zh-CN" altLang="en-US" sz="2800" b="0" dirty="0">
              <a:latin typeface="+mn-ea"/>
              <a:ea typeface="+mn-ea"/>
            </a:endParaRPr>
          </a:p>
        </p:txBody>
      </p:sp>
      <p:sp>
        <p:nvSpPr>
          <p:cNvPr id="6" name="Rectangle 2"/>
          <p:cNvSpPr txBox="1">
            <a:spLocks noChangeArrowheads="1"/>
          </p:cNvSpPr>
          <p:nvPr/>
        </p:nvSpPr>
        <p:spPr>
          <a:xfrm>
            <a:off x="1187764" y="0"/>
            <a:ext cx="7272505"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1" dirty="0" smtClean="0">
                <a:latin typeface="+mj-ea"/>
              </a:rPr>
              <a:t>修改数据</a:t>
            </a:r>
            <a:r>
              <a:rPr lang="en-US" altLang="zh-CN" sz="3600" b="1" dirty="0" smtClean="0">
                <a:latin typeface="+mj-ea"/>
              </a:rPr>
              <a:t>——</a:t>
            </a:r>
            <a:r>
              <a:rPr lang="zh-CN" altLang="en-US" sz="3600" b="0" dirty="0" smtClean="0">
                <a:latin typeface="+mn-ea"/>
                <a:ea typeface="+mn-ea"/>
              </a:rPr>
              <a:t>带子查询的修改语句</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1011"/>
                                        </p:tgtEl>
                                        <p:attrNameLst>
                                          <p:attrName>style.visibility</p:attrName>
                                        </p:attrNameLst>
                                      </p:cBhvr>
                                      <p:to>
                                        <p:strVal val="visible"/>
                                      </p:to>
                                    </p:set>
                                    <p:animEffect filter="blinds(horizontal)">
                                      <p:cBhvr>
                                        <p:cTn id="12" dur="500"/>
                                        <p:tgtEl>
                                          <p:spTgt spid="17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ldLvl="0" autoUpdateAnimBg="0"/>
      <p:bldP spid="5" grpId="0"/>
    </p:bld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Rectangle 3"/>
          <p:cNvSpPr>
            <a:spLocks noGrp="1" noChangeArrowheads="1"/>
          </p:cNvSpPr>
          <p:nvPr>
            <p:ph type="body" idx="4294967295"/>
          </p:nvPr>
        </p:nvSpPr>
        <p:spPr>
          <a:xfrm>
            <a:off x="1257300" y="896938"/>
            <a:ext cx="7886700" cy="4195762"/>
          </a:xfrm>
        </p:spPr>
        <p:txBody>
          <a:bodyPr/>
          <a:lstStyle/>
          <a:p>
            <a:pPr>
              <a:lnSpc>
                <a:spcPct val="150000"/>
              </a:lnSpc>
              <a:buFont typeface="Wingdings" panose="05000000000000000000" pitchFamily="2" charset="2"/>
              <a:buChar char="n"/>
            </a:pPr>
            <a:r>
              <a:rPr lang="en-US" altLang="zh-CN" sz="2200" dirty="0" smtClean="0">
                <a:latin typeface="幼圆" pitchFamily="49" charset="-122"/>
                <a:ea typeface="幼圆" pitchFamily="49" charset="-122"/>
              </a:rPr>
              <a:t>DBMS</a:t>
            </a:r>
            <a:r>
              <a:rPr lang="zh-CN" altLang="en-US" sz="2200" dirty="0" smtClean="0">
                <a:latin typeface="幼圆" pitchFamily="49" charset="-122"/>
                <a:ea typeface="幼圆" pitchFamily="49" charset="-122"/>
              </a:rPr>
              <a:t>在执行修改语句时会检查修改操作是否破坏表上已定义的完整性规则</a:t>
            </a:r>
          </a:p>
          <a:p>
            <a:pPr>
              <a:lnSpc>
                <a:spcPct val="150000"/>
              </a:lnSpc>
              <a:buSzPct val="75000"/>
              <a:buFont typeface="Wingdings" panose="05000000000000000000" pitchFamily="2" charset="2"/>
              <a:buChar char="n"/>
            </a:pPr>
            <a:r>
              <a:rPr lang="zh-CN" altLang="en-US" sz="1800" b="1" dirty="0" smtClean="0">
                <a:latin typeface="幼圆" pitchFamily="49" charset="-122"/>
                <a:ea typeface="幼圆" pitchFamily="49" charset="-122"/>
              </a:rPr>
              <a:t>实体完整性</a:t>
            </a:r>
          </a:p>
          <a:p>
            <a:pPr>
              <a:lnSpc>
                <a:spcPct val="150000"/>
              </a:lnSpc>
              <a:buSzPct val="75000"/>
              <a:buFont typeface="Wingdings" panose="05000000000000000000" pitchFamily="2" charset="2"/>
              <a:buChar char="n"/>
            </a:pPr>
            <a:r>
              <a:rPr lang="zh-CN" altLang="en-US" sz="1800" b="1" dirty="0" smtClean="0">
                <a:latin typeface="幼圆" pitchFamily="49" charset="-122"/>
                <a:ea typeface="幼圆" pitchFamily="49" charset="-122"/>
              </a:rPr>
              <a:t>主码不允许修改</a:t>
            </a:r>
          </a:p>
          <a:p>
            <a:pPr>
              <a:lnSpc>
                <a:spcPct val="150000"/>
              </a:lnSpc>
              <a:buSzPct val="75000"/>
              <a:buFont typeface="Wingdings" panose="05000000000000000000" pitchFamily="2" charset="2"/>
              <a:buChar char="n"/>
            </a:pPr>
            <a:r>
              <a:rPr lang="zh-CN" altLang="en-US" sz="1800" b="1" dirty="0" smtClean="0">
                <a:latin typeface="幼圆" pitchFamily="49" charset="-122"/>
                <a:ea typeface="幼圆" pitchFamily="49" charset="-122"/>
              </a:rPr>
              <a:t>用户定义的完整性</a:t>
            </a:r>
          </a:p>
          <a:p>
            <a:pPr marL="285750" indent="-285750">
              <a:lnSpc>
                <a:spcPct val="150000"/>
              </a:lnSpc>
              <a:buFont typeface="Arial" panose="020B0604020202020204" pitchFamily="34" charset="0"/>
              <a:buChar char="•"/>
            </a:pPr>
            <a:r>
              <a:rPr lang="en-US" altLang="zh-CN" sz="1800" b="1" dirty="0" smtClean="0">
                <a:latin typeface="幼圆" pitchFamily="49" charset="-122"/>
                <a:ea typeface="幼圆" pitchFamily="49" charset="-122"/>
              </a:rPr>
              <a:t>NOT NULL</a:t>
            </a:r>
            <a:r>
              <a:rPr lang="zh-CN" altLang="en-US" sz="1800" b="1" dirty="0" smtClean="0">
                <a:latin typeface="幼圆" pitchFamily="49" charset="-122"/>
                <a:ea typeface="幼圆" pitchFamily="49" charset="-122"/>
              </a:rPr>
              <a:t>约束</a:t>
            </a:r>
          </a:p>
          <a:p>
            <a:pPr marL="285750" indent="-285750">
              <a:lnSpc>
                <a:spcPct val="150000"/>
              </a:lnSpc>
              <a:buFont typeface="Arial" panose="020B0604020202020204" pitchFamily="34" charset="0"/>
              <a:buChar char="•"/>
            </a:pPr>
            <a:r>
              <a:rPr lang="zh-CN" altLang="en-US" sz="1800" b="1" dirty="0" smtClean="0">
                <a:latin typeface="幼圆" pitchFamily="49" charset="-122"/>
                <a:ea typeface="幼圆" pitchFamily="49" charset="-122"/>
              </a:rPr>
              <a:t> </a:t>
            </a:r>
            <a:r>
              <a:rPr lang="en-US" altLang="zh-CN" sz="1800" b="1" dirty="0" smtClean="0">
                <a:latin typeface="幼圆" pitchFamily="49" charset="-122"/>
                <a:ea typeface="幼圆" pitchFamily="49" charset="-122"/>
              </a:rPr>
              <a:t>UNIQUE</a:t>
            </a:r>
            <a:r>
              <a:rPr lang="zh-CN" altLang="en-US" sz="1800" b="1" dirty="0" smtClean="0">
                <a:latin typeface="幼圆" pitchFamily="49" charset="-122"/>
                <a:ea typeface="幼圆" pitchFamily="49" charset="-122"/>
              </a:rPr>
              <a:t>约束</a:t>
            </a:r>
          </a:p>
          <a:p>
            <a:pPr marL="285750" indent="-285750">
              <a:lnSpc>
                <a:spcPct val="150000"/>
              </a:lnSpc>
              <a:buFont typeface="Arial" panose="020B0604020202020204" pitchFamily="34" charset="0"/>
              <a:buChar char="•"/>
            </a:pPr>
            <a:r>
              <a:rPr lang="zh-CN" altLang="en-US" sz="1800" b="1" dirty="0" smtClean="0">
                <a:latin typeface="幼圆" pitchFamily="49" charset="-122"/>
                <a:ea typeface="幼圆" pitchFamily="49" charset="-122"/>
              </a:rPr>
              <a:t>值域约束</a:t>
            </a:r>
            <a:endParaRPr lang="zh-CN" altLang="en-US" sz="1800" dirty="0" smtClean="0">
              <a:latin typeface="幼圆" pitchFamily="49" charset="-122"/>
              <a:ea typeface="幼圆" pitchFamily="49" charset="-122"/>
            </a:endParaRPr>
          </a:p>
        </p:txBody>
      </p:sp>
      <p:sp>
        <p:nvSpPr>
          <p:cNvPr id="4"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1" smtClean="0">
                <a:latin typeface="+mj-ea"/>
              </a:rPr>
              <a:t>修改数据</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filter="blinds(horizontal)">
                                      <p:cBhvr>
                                        <p:cTn id="7" dur="500"/>
                                        <p:tgtEl>
                                          <p:spTgt spid="17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ldLvl="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1187765" y="-17607"/>
            <a:ext cx="2447925" cy="842963"/>
          </a:xfrm>
        </p:spPr>
        <p:txBody>
          <a:bodyPr/>
          <a:lstStyle/>
          <a:p>
            <a:pPr fontAlgn="auto">
              <a:spcAft>
                <a:spcPts val="0"/>
              </a:spcAft>
              <a:defRPr/>
            </a:pPr>
            <a:r>
              <a:rPr lang="zh-CN" altLang="en-US" sz="4000" dirty="0" smtClean="0">
                <a:latin typeface="+mn-ea"/>
                <a:ea typeface="+mn-ea"/>
                <a:sym typeface="黑体" panose="02010609060101010101" pitchFamily="49" charset="-122"/>
              </a:rPr>
              <a:t>数据更新</a:t>
            </a:r>
            <a:endParaRPr lang="zh-CN" altLang="en-US" sz="3600" dirty="0">
              <a:latin typeface="+mn-ea"/>
              <a:ea typeface="+mn-ea"/>
            </a:endParaRPr>
          </a:p>
        </p:txBody>
      </p:sp>
      <p:sp>
        <p:nvSpPr>
          <p:cNvPr id="155651" name="Rectangle 3"/>
          <p:cNvSpPr>
            <a:spLocks noGrp="1" noChangeArrowheads="1"/>
          </p:cNvSpPr>
          <p:nvPr>
            <p:ph type="body" idx="4294967295"/>
          </p:nvPr>
        </p:nvSpPr>
        <p:spPr>
          <a:xfrm>
            <a:off x="1547790" y="1059645"/>
            <a:ext cx="3455988" cy="2646362"/>
          </a:xfrm>
        </p:spPr>
        <p:txBody>
          <a:bodyPr/>
          <a:lstStyle/>
          <a:p>
            <a:pPr algn="just">
              <a:lnSpc>
                <a:spcPct val="180000"/>
              </a:lnSpc>
              <a:buFont typeface="Wingdings" panose="05000000000000000000" pitchFamily="2" charset="2"/>
              <a:buChar char="Ø"/>
            </a:pPr>
            <a:r>
              <a:rPr lang="zh-CN" altLang="en-US" sz="2800" dirty="0" smtClean="0"/>
              <a:t> </a:t>
            </a:r>
            <a:r>
              <a:rPr lang="en-US" altLang="zh-CN" sz="2800" dirty="0" smtClean="0"/>
              <a:t>4.1 </a:t>
            </a:r>
            <a:r>
              <a:rPr lang="zh-CN" altLang="en-US" sz="2800" dirty="0" smtClean="0"/>
              <a:t>插入数据</a:t>
            </a:r>
          </a:p>
          <a:p>
            <a:pPr algn="just">
              <a:lnSpc>
                <a:spcPct val="180000"/>
              </a:lnSpc>
              <a:buFont typeface="Wingdings" panose="05000000000000000000" pitchFamily="2" charset="2"/>
              <a:buChar char="Ø"/>
            </a:pPr>
            <a:r>
              <a:rPr lang="zh-CN" altLang="en-US" sz="2800" dirty="0" smtClean="0"/>
              <a:t> </a:t>
            </a:r>
            <a:r>
              <a:rPr lang="en-US" altLang="zh-CN" sz="2800" dirty="0" smtClean="0"/>
              <a:t>4.2 </a:t>
            </a:r>
            <a:r>
              <a:rPr lang="zh-CN" altLang="en-US" sz="2800" dirty="0" smtClean="0"/>
              <a:t>修改数据</a:t>
            </a:r>
          </a:p>
          <a:p>
            <a:pPr>
              <a:lnSpc>
                <a:spcPct val="180000"/>
              </a:lnSpc>
              <a:buFont typeface="Wingdings" panose="05000000000000000000" pitchFamily="2" charset="2"/>
              <a:buChar char="Ø"/>
            </a:pPr>
            <a:r>
              <a:rPr lang="zh-CN" altLang="en-US" sz="2800" dirty="0" smtClean="0">
                <a:solidFill>
                  <a:schemeClr val="accent3"/>
                </a:solidFill>
              </a:rPr>
              <a:t> </a:t>
            </a:r>
            <a:r>
              <a:rPr lang="en-US" altLang="zh-CN" sz="2800" dirty="0" smtClean="0">
                <a:solidFill>
                  <a:schemeClr val="accent3"/>
                </a:solidFill>
              </a:rPr>
              <a:t>4.3 </a:t>
            </a:r>
            <a:r>
              <a:rPr lang="zh-CN" altLang="en-US" sz="2800" dirty="0" smtClean="0">
                <a:solidFill>
                  <a:schemeClr val="accent3"/>
                </a:solidFill>
              </a:rPr>
              <a:t>删除数据 </a:t>
            </a:r>
          </a:p>
        </p:txBody>
      </p:sp>
      <p:sp>
        <p:nvSpPr>
          <p:cNvPr id="4" name="椭圆 3"/>
          <p:cNvSpPr/>
          <p:nvPr/>
        </p:nvSpPr>
        <p:spPr>
          <a:xfrm>
            <a:off x="323711" y="123582"/>
            <a:ext cx="648045" cy="576040"/>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4</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187765" y="0"/>
            <a:ext cx="6804025" cy="842963"/>
          </a:xfrm>
        </p:spPr>
        <p:txBody>
          <a:bodyPr/>
          <a:lstStyle/>
          <a:p>
            <a:pPr fontAlgn="auto">
              <a:spcAft>
                <a:spcPts val="0"/>
              </a:spcAft>
              <a:defRPr/>
            </a:pPr>
            <a:r>
              <a:rPr lang="zh-CN" altLang="en-US" sz="3200" dirty="0">
                <a:latin typeface="黑体" panose="02010609060101010101" pitchFamily="49" charset="-122"/>
                <a:ea typeface="黑体" panose="02010609060101010101" pitchFamily="49" charset="-122"/>
                <a:sym typeface="黑体" panose="02010609060101010101" pitchFamily="49" charset="-122"/>
              </a:rPr>
              <a:t>学生</a:t>
            </a:r>
            <a:r>
              <a:rPr lang="en-US" sz="3200" dirty="0">
                <a:latin typeface="黑体" panose="02010609060101010101" pitchFamily="49" charset="-122"/>
                <a:ea typeface="黑体" panose="02010609060101010101" pitchFamily="49" charset="-122"/>
                <a:sym typeface="黑体" panose="02010609060101010101" pitchFamily="49" charset="-122"/>
              </a:rPr>
              <a:t>-</a:t>
            </a:r>
            <a:r>
              <a:rPr lang="zh-CN" altLang="en-US" sz="3200" dirty="0">
                <a:latin typeface="黑体" panose="02010609060101010101" pitchFamily="49" charset="-122"/>
                <a:ea typeface="黑体" panose="02010609060101010101" pitchFamily="49" charset="-122"/>
                <a:sym typeface="黑体" panose="02010609060101010101" pitchFamily="49" charset="-122"/>
              </a:rPr>
              <a:t>课程</a:t>
            </a:r>
            <a:r>
              <a:rPr lang="zh-CN" altLang="en-US" sz="3200" dirty="0" smtClean="0">
                <a:latin typeface="黑体" panose="02010609060101010101" pitchFamily="49" charset="-122"/>
                <a:ea typeface="黑体" panose="02010609060101010101" pitchFamily="49" charset="-122"/>
                <a:sym typeface="黑体" panose="02010609060101010101" pitchFamily="49" charset="-122"/>
              </a:rPr>
              <a:t>数据库</a:t>
            </a:r>
            <a:r>
              <a:rPr lang="en-US" altLang="zh-CN" sz="3200" dirty="0" smtClean="0">
                <a:latin typeface="黑体" panose="02010609060101010101" pitchFamily="49" charset="-122"/>
                <a:ea typeface="黑体" panose="02010609060101010101" pitchFamily="49" charset="-122"/>
                <a:sym typeface="黑体" panose="02010609060101010101" pitchFamily="49" charset="-122"/>
              </a:rPr>
              <a:t>——</a:t>
            </a:r>
            <a:r>
              <a:rPr lang="en-US" sz="3200" dirty="0" smtClean="0">
                <a:latin typeface="楷体" panose="02010609060101010101" pitchFamily="49" charset="-122"/>
                <a:ea typeface="楷体" panose="02010609060101010101" pitchFamily="49" charset="-122"/>
                <a:sym typeface="楷体" panose="02010609060101010101" pitchFamily="49" charset="-122"/>
              </a:rPr>
              <a:t>Student</a:t>
            </a:r>
            <a:r>
              <a:rPr lang="zh-CN" altLang="en-US" sz="3200" dirty="0">
                <a:latin typeface="楷体" panose="02010609060101010101" pitchFamily="49" charset="-122"/>
                <a:ea typeface="楷体" panose="02010609060101010101" pitchFamily="49" charset="-122"/>
                <a:sym typeface="楷体" panose="02010609060101010101" pitchFamily="49" charset="-122"/>
              </a:rPr>
              <a:t>表</a:t>
            </a:r>
            <a:endParaRPr lang="zh-CN" altLang="en-US" dirty="0"/>
          </a:p>
        </p:txBody>
      </p:sp>
      <p:graphicFrame>
        <p:nvGraphicFramePr>
          <p:cNvPr id="16387" name="Group 3"/>
          <p:cNvGraphicFramePr>
            <a:graphicFrameLocks noGrp="1"/>
          </p:cNvGraphicFramePr>
          <p:nvPr>
            <p:extLst>
              <p:ext uri="{D42A27DB-BD31-4B8C-83A1-F6EECF244321}">
                <p14:modId xmlns:p14="http://schemas.microsoft.com/office/powerpoint/2010/main" val="3985122801"/>
              </p:ext>
            </p:extLst>
          </p:nvPr>
        </p:nvGraphicFramePr>
        <p:xfrm>
          <a:off x="1115761" y="1893086"/>
          <a:ext cx="7704534" cy="2262774"/>
        </p:xfrm>
        <a:graphic>
          <a:graphicData uri="http://schemas.openxmlformats.org/drawingml/2006/table">
            <a:tbl>
              <a:tblPr/>
              <a:tblGrid>
                <a:gridCol w="1747657"/>
                <a:gridCol w="1439453"/>
                <a:gridCol w="1419724"/>
                <a:gridCol w="1588564"/>
                <a:gridCol w="1509136"/>
              </a:tblGrid>
              <a:tr h="556148">
                <a:tc>
                  <a:txBody>
                    <a:bodyPr/>
                    <a:lstStyle/>
                    <a:p>
                      <a:pPr marL="0" marR="0" lvl="0" indent="2667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学  号</a:t>
                      </a:r>
                    </a:p>
                    <a:p>
                      <a:pPr marL="0" marR="0" lvl="0" indent="26670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Sno</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姓  名</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Sname</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性  别</a:t>
                      </a:r>
                    </a:p>
                    <a:p>
                      <a:pPr marL="0" marR="0" lvl="0" indent="26670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 </a:t>
                      </a:r>
                      <a:r>
                        <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Ssex</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年  龄</a:t>
                      </a:r>
                    </a:p>
                    <a:p>
                      <a:pPr marL="0" marR="0" lvl="0" indent="26670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 </a:t>
                      </a:r>
                      <a:r>
                        <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Sage</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3335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所 在 系</a:t>
                      </a:r>
                    </a:p>
                    <a:p>
                      <a:pPr marL="0" marR="0" lvl="0" indent="13335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 </a:t>
                      </a:r>
                      <a:r>
                        <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Sdept</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76006">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201715121</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201715122</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201715123</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201715125</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李勇</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刘晨</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王敏</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张立</a:t>
                      </a:r>
                      <a:endParaRPr kumimoji="0" 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男</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女</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女</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男</a:t>
                      </a:r>
                      <a:endParaRPr kumimoji="0" 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20</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19</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18</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19</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CS</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CS</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MA</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rPr>
                        <a:t>IS</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07" name="TextBox 3"/>
          <p:cNvSpPr>
            <a:spLocks noChangeArrowheads="1"/>
          </p:cNvSpPr>
          <p:nvPr/>
        </p:nvSpPr>
        <p:spPr bwMode="auto">
          <a:xfrm>
            <a:off x="1099412" y="1438187"/>
            <a:ext cx="12960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latin typeface="Times New Roman" panose="02020603050405020304" pitchFamily="18" charset="0"/>
              </a:rPr>
              <a:t>Student</a:t>
            </a: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filter="blinds(horizontal)">
                                      <p:cBhvr>
                                        <p:cTn id="7" dur="500"/>
                                        <p:tgtEl>
                                          <p:spTgt spid="163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407"/>
                                        </p:tgtEl>
                                        <p:attrNameLst>
                                          <p:attrName>style.visibility</p:attrName>
                                        </p:attrNameLst>
                                      </p:cBhvr>
                                      <p:to>
                                        <p:strVal val="visible"/>
                                      </p:to>
                                    </p:set>
                                    <p:animEffect filter="blinds(horizontal)">
                                      <p:cBhvr>
                                        <p:cTn id="10" dur="500"/>
                                        <p:tgtEl>
                                          <p:spTgt spid="16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7" grpId="0" bldLvl="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3" name="Rectangle 3"/>
          <p:cNvSpPr>
            <a:spLocks noGrp="1" noChangeArrowheads="1"/>
          </p:cNvSpPr>
          <p:nvPr>
            <p:ph type="body" idx="4294967295"/>
          </p:nvPr>
        </p:nvSpPr>
        <p:spPr>
          <a:xfrm>
            <a:off x="1043755" y="886788"/>
            <a:ext cx="7164387" cy="4249737"/>
          </a:xfrm>
        </p:spPr>
        <p:txBody>
          <a:bodyPr>
            <a:normAutofit/>
          </a:bodyPr>
          <a:lstStyle/>
          <a:p>
            <a:pPr algn="just">
              <a:lnSpc>
                <a:spcPct val="110000"/>
              </a:lnSpc>
            </a:pPr>
            <a:r>
              <a:rPr lang="zh-CN" altLang="en-US" sz="2400" dirty="0" smtClean="0">
                <a:latin typeface="黑体" panose="02010609060101010101" pitchFamily="49" charset="-122"/>
                <a:ea typeface="黑体" panose="02010609060101010101" pitchFamily="49" charset="-122"/>
              </a:rPr>
              <a:t>语句格式</a:t>
            </a:r>
          </a:p>
          <a:p>
            <a:pPr algn="just">
              <a:buFont typeface="Wingdings" panose="05000000000000000000" pitchFamily="2" charset="2"/>
              <a:buNone/>
            </a:pPr>
            <a:r>
              <a:rPr lang="zh-CN" altLang="en-US" sz="2000" dirty="0" smtClean="0"/>
              <a:t>       </a:t>
            </a:r>
            <a:r>
              <a:rPr lang="en-US" altLang="zh-CN" sz="2000" dirty="0" smtClean="0">
                <a:latin typeface="+mj-ea"/>
                <a:ea typeface="+mj-ea"/>
              </a:rPr>
              <a:t>DELETE</a:t>
            </a:r>
          </a:p>
          <a:p>
            <a:pPr algn="just">
              <a:buFont typeface="Wingdings" panose="05000000000000000000" pitchFamily="2" charset="2"/>
              <a:buNone/>
            </a:pPr>
            <a:r>
              <a:rPr lang="en-US" altLang="zh-CN" sz="2000" dirty="0" smtClean="0"/>
              <a:t>       </a:t>
            </a:r>
            <a:r>
              <a:rPr lang="en-US" altLang="zh-CN" sz="2000" dirty="0">
                <a:latin typeface="+mj-ea"/>
                <a:ea typeface="+mj-ea"/>
              </a:rPr>
              <a:t>FROM</a:t>
            </a:r>
            <a:r>
              <a:rPr lang="en-US" altLang="zh-CN" sz="2000" dirty="0" smtClean="0"/>
              <a:t>   </a:t>
            </a:r>
            <a:r>
              <a:rPr lang="en-US" altLang="zh-CN" sz="2000" dirty="0" smtClean="0">
                <a:latin typeface="幼圆" pitchFamily="49" charset="-122"/>
                <a:ea typeface="幼圆" pitchFamily="49" charset="-122"/>
              </a:rPr>
              <a:t>&lt;</a:t>
            </a:r>
            <a:r>
              <a:rPr lang="zh-CN" altLang="en-US" sz="2000" dirty="0" smtClean="0">
                <a:latin typeface="幼圆" pitchFamily="49" charset="-122"/>
                <a:ea typeface="幼圆" pitchFamily="49" charset="-122"/>
              </a:rPr>
              <a:t>表名</a:t>
            </a:r>
            <a:r>
              <a:rPr lang="en-US" altLang="zh-CN" sz="2000" dirty="0" smtClean="0">
                <a:latin typeface="幼圆" pitchFamily="49" charset="-122"/>
                <a:ea typeface="幼圆" pitchFamily="49" charset="-122"/>
              </a:rPr>
              <a:t>&gt;  </a:t>
            </a:r>
            <a:r>
              <a:rPr lang="en-US" altLang="zh-CN" sz="2000" dirty="0" smtClean="0"/>
              <a:t>[</a:t>
            </a:r>
            <a:r>
              <a:rPr lang="en-US" altLang="zh-CN" sz="2000" dirty="0">
                <a:latin typeface="+mj-ea"/>
                <a:ea typeface="+mj-ea"/>
              </a:rPr>
              <a:t>WHERE </a:t>
            </a:r>
            <a:r>
              <a:rPr lang="en-US" altLang="zh-CN" sz="2000" dirty="0" smtClean="0">
                <a:latin typeface="幼圆" pitchFamily="49" charset="-122"/>
                <a:ea typeface="幼圆" pitchFamily="49" charset="-122"/>
              </a:rPr>
              <a:t>&lt;</a:t>
            </a:r>
            <a:r>
              <a:rPr lang="zh-CN" altLang="en-US" sz="2000" dirty="0" smtClean="0">
                <a:latin typeface="幼圆" pitchFamily="49" charset="-122"/>
                <a:ea typeface="幼圆" pitchFamily="49" charset="-122"/>
              </a:rPr>
              <a:t>条件</a:t>
            </a:r>
            <a:r>
              <a:rPr lang="en-US" altLang="zh-CN" sz="2000" dirty="0" smtClean="0">
                <a:latin typeface="幼圆" pitchFamily="49" charset="-122"/>
                <a:ea typeface="幼圆" pitchFamily="49" charset="-122"/>
              </a:rPr>
              <a:t>&gt;]</a:t>
            </a:r>
            <a:r>
              <a:rPr lang="zh-CN" altLang="en-US" sz="2000" dirty="0" smtClean="0"/>
              <a:t>；</a:t>
            </a:r>
          </a:p>
          <a:p>
            <a:pPr algn="just">
              <a:lnSpc>
                <a:spcPct val="150000"/>
              </a:lnSpc>
              <a:buFont typeface="Wingdings" panose="05000000000000000000" pitchFamily="2" charset="2"/>
              <a:buChar char="Ø"/>
            </a:pPr>
            <a:r>
              <a:rPr lang="zh-CN" altLang="en-US" sz="2400" b="1" dirty="0" smtClean="0">
                <a:latin typeface="幼圆" pitchFamily="49" charset="-122"/>
                <a:ea typeface="幼圆" pitchFamily="49" charset="-122"/>
              </a:rPr>
              <a:t>功能</a:t>
            </a:r>
          </a:p>
          <a:p>
            <a:pPr marL="0" lvl="1" indent="0" algn="just">
              <a:lnSpc>
                <a:spcPct val="150000"/>
              </a:lnSpc>
              <a:buSzPct val="75000"/>
              <a:buNone/>
            </a:pPr>
            <a:r>
              <a:rPr lang="en-US" altLang="zh-CN" sz="2000" b="1" dirty="0">
                <a:latin typeface="幼圆" pitchFamily="49" charset="-122"/>
                <a:ea typeface="幼圆" pitchFamily="49" charset="-122"/>
              </a:rPr>
              <a:t> </a:t>
            </a:r>
            <a:r>
              <a:rPr lang="en-US" altLang="zh-CN" sz="2000" b="1" dirty="0" smtClean="0">
                <a:latin typeface="幼圆" pitchFamily="49" charset="-122"/>
                <a:ea typeface="幼圆" pitchFamily="49" charset="-122"/>
              </a:rPr>
              <a:t>   </a:t>
            </a:r>
            <a:r>
              <a:rPr lang="zh-CN" altLang="en-US" sz="2000" b="1" dirty="0" smtClean="0">
                <a:latin typeface="幼圆" pitchFamily="49" charset="-122"/>
                <a:ea typeface="幼圆" pitchFamily="49" charset="-122"/>
              </a:rPr>
              <a:t>删除指定表中满足</a:t>
            </a:r>
            <a:r>
              <a:rPr lang="en-US" altLang="zh-CN" sz="2000" b="1" dirty="0" smtClean="0">
                <a:latin typeface="幼圆" pitchFamily="49" charset="-122"/>
                <a:ea typeface="幼圆" pitchFamily="49" charset="-122"/>
              </a:rPr>
              <a:t>WHERE</a:t>
            </a:r>
            <a:r>
              <a:rPr lang="zh-CN" altLang="en-US" sz="2000" b="1" dirty="0" smtClean="0">
                <a:latin typeface="幼圆" pitchFamily="49" charset="-122"/>
                <a:ea typeface="幼圆" pitchFamily="49" charset="-122"/>
              </a:rPr>
              <a:t>子句条件的元组</a:t>
            </a:r>
          </a:p>
          <a:p>
            <a:pPr algn="just">
              <a:lnSpc>
                <a:spcPct val="150000"/>
              </a:lnSpc>
              <a:buFont typeface="Wingdings" panose="05000000000000000000" pitchFamily="2" charset="2"/>
              <a:buChar char="Ø"/>
            </a:pPr>
            <a:r>
              <a:rPr lang="en-US" altLang="zh-CN" sz="2400" b="1" dirty="0" smtClean="0">
                <a:latin typeface="+mj-ea"/>
                <a:ea typeface="+mj-ea"/>
              </a:rPr>
              <a:t>WHERE</a:t>
            </a:r>
            <a:r>
              <a:rPr lang="zh-CN" altLang="en-US" sz="2400" b="1" dirty="0" smtClean="0">
                <a:latin typeface="幼圆" pitchFamily="49" charset="-122"/>
                <a:ea typeface="幼圆" pitchFamily="49" charset="-122"/>
              </a:rPr>
              <a:t>子句</a:t>
            </a:r>
          </a:p>
          <a:p>
            <a:pPr marL="0" lvl="1" indent="0" algn="just">
              <a:lnSpc>
                <a:spcPct val="150000"/>
              </a:lnSpc>
              <a:buSzPct val="75000"/>
              <a:buNone/>
            </a:pPr>
            <a:r>
              <a:rPr lang="en-US" altLang="zh-CN" sz="2000" b="1" dirty="0">
                <a:latin typeface="幼圆" pitchFamily="49" charset="-122"/>
                <a:ea typeface="幼圆" pitchFamily="49" charset="-122"/>
              </a:rPr>
              <a:t> </a:t>
            </a:r>
            <a:r>
              <a:rPr lang="en-US" altLang="zh-CN" sz="2000" b="1" dirty="0" smtClean="0">
                <a:latin typeface="幼圆" pitchFamily="49" charset="-122"/>
                <a:ea typeface="幼圆" pitchFamily="49" charset="-122"/>
              </a:rPr>
              <a:t>   </a:t>
            </a:r>
            <a:r>
              <a:rPr lang="zh-CN" altLang="en-US" sz="2000" b="1" dirty="0" smtClean="0">
                <a:latin typeface="幼圆" pitchFamily="49" charset="-122"/>
                <a:ea typeface="幼圆" pitchFamily="49" charset="-122"/>
              </a:rPr>
              <a:t>指定要删除的元组</a:t>
            </a:r>
          </a:p>
          <a:p>
            <a:pPr marL="0" lvl="1" indent="0" algn="just">
              <a:lnSpc>
                <a:spcPct val="150000"/>
              </a:lnSpc>
              <a:buSzPct val="75000"/>
              <a:buNone/>
            </a:pPr>
            <a:r>
              <a:rPr lang="en-US" altLang="zh-CN" sz="2000" b="1" dirty="0">
                <a:latin typeface="幼圆" pitchFamily="49" charset="-122"/>
                <a:ea typeface="幼圆" pitchFamily="49" charset="-122"/>
              </a:rPr>
              <a:t> </a:t>
            </a:r>
            <a:r>
              <a:rPr lang="en-US" altLang="zh-CN" sz="2000" b="1" dirty="0" smtClean="0">
                <a:latin typeface="幼圆" pitchFamily="49" charset="-122"/>
                <a:ea typeface="幼圆" pitchFamily="49" charset="-122"/>
              </a:rPr>
              <a:t>   </a:t>
            </a:r>
            <a:r>
              <a:rPr lang="zh-CN" altLang="en-US" sz="2000" b="1" dirty="0" smtClean="0">
                <a:latin typeface="幼圆" pitchFamily="49" charset="-122"/>
                <a:ea typeface="幼圆" pitchFamily="49" charset="-122"/>
              </a:rPr>
              <a:t>缺省表示要删除表中的全部元组，表的定义仍在字典中</a:t>
            </a:r>
            <a:endParaRPr lang="zh-CN" altLang="en-US" sz="2000" dirty="0" smtClean="0">
              <a:latin typeface="幼圆" pitchFamily="49" charset="-122"/>
              <a:ea typeface="幼圆" pitchFamily="49" charset="-122"/>
            </a:endParaRPr>
          </a:p>
        </p:txBody>
      </p:sp>
      <p:sp>
        <p:nvSpPr>
          <p:cNvPr id="4" name="Rectangle 2"/>
          <p:cNvSpPr txBox="1">
            <a:spLocks noChangeArrowheads="1"/>
          </p:cNvSpPr>
          <p:nvPr/>
        </p:nvSpPr>
        <p:spPr>
          <a:xfrm>
            <a:off x="1187765" y="7951"/>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删除数据</a:t>
            </a:r>
            <a:endParaRPr lang="zh-CN" altLang="en-US" sz="3200"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filter="blinds(horizontal)">
                                      <p:cBhvr>
                                        <p:cTn id="7" dur="500"/>
                                        <p:tgtEl>
                                          <p:spTgt spid="17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ldLvl="0"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Rectangle 3"/>
          <p:cNvSpPr>
            <a:spLocks noGrp="1" noChangeArrowheads="1"/>
          </p:cNvSpPr>
          <p:nvPr>
            <p:ph type="body" idx="4294967295"/>
          </p:nvPr>
        </p:nvSpPr>
        <p:spPr>
          <a:xfrm>
            <a:off x="1331775" y="915635"/>
            <a:ext cx="6768470" cy="4155407"/>
          </a:xfrm>
        </p:spPr>
        <p:txBody>
          <a:bodyPr/>
          <a:lstStyle/>
          <a:p>
            <a:pPr>
              <a:lnSpc>
                <a:spcPct val="200000"/>
              </a:lnSpc>
            </a:pPr>
            <a:r>
              <a:rPr lang="zh-CN" altLang="en-US" sz="2800" dirty="0" smtClean="0">
                <a:latin typeface="+mj-ea"/>
                <a:ea typeface="+mj-ea"/>
              </a:rPr>
              <a:t>三种删除方式</a:t>
            </a:r>
          </a:p>
          <a:p>
            <a:pPr lvl="1">
              <a:lnSpc>
                <a:spcPct val="200000"/>
              </a:lnSpc>
              <a:buFont typeface="Wingdings" panose="05000000000000000000" pitchFamily="2" charset="2"/>
              <a:buNone/>
            </a:pPr>
            <a:r>
              <a:rPr lang="en-US" altLang="zh-CN" sz="2600" b="1" dirty="0" smtClean="0">
                <a:latin typeface="幼圆" pitchFamily="49" charset="-122"/>
                <a:ea typeface="幼圆" pitchFamily="49" charset="-122"/>
                <a:sym typeface="黑体" panose="02010609060101010101" pitchFamily="49" charset="-122"/>
              </a:rPr>
              <a:t>     1</a:t>
            </a:r>
            <a:r>
              <a:rPr lang="zh-CN" altLang="en-US" sz="2600" b="1" dirty="0" smtClean="0">
                <a:latin typeface="幼圆" pitchFamily="49" charset="-122"/>
                <a:ea typeface="幼圆" pitchFamily="49" charset="-122"/>
                <a:sym typeface="黑体" panose="02010609060101010101" pitchFamily="49" charset="-122"/>
              </a:rPr>
              <a:t>）</a:t>
            </a:r>
            <a:r>
              <a:rPr lang="en-US" sz="2600" b="1" dirty="0" smtClean="0">
                <a:latin typeface="幼圆" pitchFamily="49" charset="-122"/>
                <a:ea typeface="幼圆" pitchFamily="49" charset="-122"/>
                <a:sym typeface="黑体" panose="02010609060101010101" pitchFamily="49" charset="-122"/>
              </a:rPr>
              <a:t> </a:t>
            </a:r>
            <a:r>
              <a:rPr lang="zh-CN" altLang="en-US" sz="2600" b="1" dirty="0" smtClean="0">
                <a:latin typeface="幼圆" pitchFamily="49" charset="-122"/>
                <a:ea typeface="幼圆" pitchFamily="49" charset="-122"/>
                <a:sym typeface="黑体" panose="02010609060101010101" pitchFamily="49" charset="-122"/>
              </a:rPr>
              <a:t>删除某一个元组的值</a:t>
            </a:r>
          </a:p>
          <a:p>
            <a:pPr lvl="1">
              <a:lnSpc>
                <a:spcPct val="200000"/>
              </a:lnSpc>
              <a:buFont typeface="Wingdings" panose="05000000000000000000" pitchFamily="2" charset="2"/>
              <a:buNone/>
            </a:pPr>
            <a:r>
              <a:rPr lang="en-US" altLang="zh-CN" sz="2600" b="1" dirty="0" smtClean="0">
                <a:latin typeface="幼圆" pitchFamily="49" charset="-122"/>
                <a:ea typeface="幼圆" pitchFamily="49" charset="-122"/>
                <a:sym typeface="黑体" panose="02010609060101010101" pitchFamily="49" charset="-122"/>
              </a:rPr>
              <a:t>     2</a:t>
            </a:r>
            <a:r>
              <a:rPr lang="zh-CN" altLang="en-US" sz="2600" b="1" dirty="0" smtClean="0">
                <a:latin typeface="幼圆" pitchFamily="49" charset="-122"/>
                <a:ea typeface="幼圆" pitchFamily="49" charset="-122"/>
                <a:sym typeface="黑体" panose="02010609060101010101" pitchFamily="49" charset="-122"/>
              </a:rPr>
              <a:t>）</a:t>
            </a:r>
            <a:r>
              <a:rPr lang="en-US" sz="2600" b="1" dirty="0" smtClean="0">
                <a:latin typeface="幼圆" pitchFamily="49" charset="-122"/>
                <a:ea typeface="幼圆" pitchFamily="49" charset="-122"/>
                <a:sym typeface="黑体" panose="02010609060101010101" pitchFamily="49" charset="-122"/>
              </a:rPr>
              <a:t> </a:t>
            </a:r>
            <a:r>
              <a:rPr lang="zh-CN" altLang="en-US" sz="2600" b="1" dirty="0" smtClean="0">
                <a:latin typeface="幼圆" pitchFamily="49" charset="-122"/>
                <a:ea typeface="幼圆" pitchFamily="49" charset="-122"/>
                <a:sym typeface="黑体" panose="02010609060101010101" pitchFamily="49" charset="-122"/>
              </a:rPr>
              <a:t>删除多个元组的值</a:t>
            </a:r>
          </a:p>
          <a:p>
            <a:pPr lvl="1">
              <a:lnSpc>
                <a:spcPct val="200000"/>
              </a:lnSpc>
              <a:buFont typeface="Wingdings" panose="05000000000000000000" pitchFamily="2" charset="2"/>
              <a:buNone/>
            </a:pPr>
            <a:r>
              <a:rPr lang="en-US" altLang="zh-CN" sz="2600" b="1" dirty="0" smtClean="0">
                <a:latin typeface="幼圆" pitchFamily="49" charset="-122"/>
                <a:ea typeface="幼圆" pitchFamily="49" charset="-122"/>
                <a:sym typeface="黑体" panose="02010609060101010101" pitchFamily="49" charset="-122"/>
              </a:rPr>
              <a:t>     3</a:t>
            </a:r>
            <a:r>
              <a:rPr lang="zh-CN" altLang="en-US" sz="2600" b="1" dirty="0" smtClean="0">
                <a:latin typeface="幼圆" pitchFamily="49" charset="-122"/>
                <a:ea typeface="幼圆" pitchFamily="49" charset="-122"/>
                <a:sym typeface="黑体" panose="02010609060101010101" pitchFamily="49" charset="-122"/>
              </a:rPr>
              <a:t>）</a:t>
            </a:r>
            <a:r>
              <a:rPr lang="en-US" sz="2600" b="1" dirty="0" smtClean="0">
                <a:latin typeface="幼圆" pitchFamily="49" charset="-122"/>
                <a:ea typeface="幼圆" pitchFamily="49" charset="-122"/>
                <a:sym typeface="黑体" panose="02010609060101010101" pitchFamily="49" charset="-122"/>
              </a:rPr>
              <a:t> </a:t>
            </a:r>
            <a:r>
              <a:rPr lang="zh-CN" altLang="en-US" sz="2600" b="1" dirty="0" smtClean="0">
                <a:latin typeface="幼圆" pitchFamily="49" charset="-122"/>
                <a:ea typeface="幼圆" pitchFamily="49" charset="-122"/>
                <a:sym typeface="黑体" panose="02010609060101010101" pitchFamily="49" charset="-122"/>
              </a:rPr>
              <a:t>带子查询的删除语句</a:t>
            </a:r>
            <a:endParaRPr lang="zh-CN" altLang="en-US" sz="2600" b="1" dirty="0" smtClean="0">
              <a:latin typeface="幼圆" pitchFamily="49" charset="-122"/>
              <a:ea typeface="幼圆" pitchFamily="49" charset="-122"/>
            </a:endParaRPr>
          </a:p>
        </p:txBody>
      </p:sp>
      <p:sp>
        <p:nvSpPr>
          <p:cNvPr id="4" name="Rectangle 2"/>
          <p:cNvSpPr txBox="1">
            <a:spLocks noChangeArrowheads="1"/>
          </p:cNvSpPr>
          <p:nvPr/>
        </p:nvSpPr>
        <p:spPr>
          <a:xfrm>
            <a:off x="1187765" y="7951"/>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dirty="0" smtClean="0">
                <a:latin typeface="+mj-ea"/>
              </a:rPr>
              <a:t>删除数据</a:t>
            </a:r>
            <a:endParaRPr lang="zh-CN" altLang="en-US" sz="3200"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filter="blinds(horizontal)">
                                      <p:cBhvr>
                                        <p:cTn id="7" dur="500"/>
                                        <p:tgtEl>
                                          <p:spTgt spid="175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ldLvl="0"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3131900" y="0"/>
            <a:ext cx="5112355" cy="842963"/>
          </a:xfrm>
        </p:spPr>
        <p:txBody>
          <a:bodyPr/>
          <a:lstStyle/>
          <a:p>
            <a:pPr fontAlgn="auto">
              <a:spcAft>
                <a:spcPts val="0"/>
              </a:spcAft>
              <a:defRPr/>
            </a:pPr>
            <a:r>
              <a:rPr lang="en-US" sz="3200" dirty="0" smtClean="0">
                <a:latin typeface="+mn-ea"/>
                <a:ea typeface="+mn-ea"/>
              </a:rPr>
              <a:t>—— </a:t>
            </a:r>
            <a:r>
              <a:rPr lang="zh-CN" altLang="en-US" sz="3200" dirty="0" smtClean="0">
                <a:latin typeface="+mn-ea"/>
                <a:ea typeface="+mn-ea"/>
                <a:sym typeface="仿宋_GB2312" pitchFamily="1" charset="-122"/>
              </a:rPr>
              <a:t>删除</a:t>
            </a:r>
            <a:r>
              <a:rPr lang="zh-CN" altLang="en-US" sz="3200" dirty="0">
                <a:latin typeface="+mn-ea"/>
                <a:ea typeface="+mn-ea"/>
                <a:sym typeface="仿宋_GB2312" pitchFamily="1" charset="-122"/>
              </a:rPr>
              <a:t>某一个元组的值</a:t>
            </a:r>
            <a:endParaRPr lang="zh-CN" altLang="en-US" dirty="0">
              <a:latin typeface="+mn-ea"/>
              <a:ea typeface="+mn-ea"/>
            </a:endParaRPr>
          </a:p>
        </p:txBody>
      </p:sp>
      <p:sp>
        <p:nvSpPr>
          <p:cNvPr id="176131" name="Rectangle 3"/>
          <p:cNvSpPr>
            <a:spLocks noGrp="1" noChangeArrowheads="1"/>
          </p:cNvSpPr>
          <p:nvPr>
            <p:ph type="body" idx="4294967295"/>
          </p:nvPr>
        </p:nvSpPr>
        <p:spPr>
          <a:xfrm>
            <a:off x="1187765" y="987639"/>
            <a:ext cx="7272505" cy="3600251"/>
          </a:xfrm>
        </p:spPr>
        <p:txBody>
          <a:bodyPr>
            <a:normAutofit/>
          </a:bodyPr>
          <a:lstStyle/>
          <a:p>
            <a:pPr>
              <a:lnSpc>
                <a:spcPct val="150000"/>
              </a:lnSpc>
              <a:buFont typeface="Wingdings" panose="05000000000000000000" pitchFamily="2" charset="2"/>
              <a:buNone/>
            </a:pP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例</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删除学号为</a:t>
            </a:r>
            <a:r>
              <a:rPr lang="en-US" altLang="zh-CN" sz="2800" dirty="0" smtClean="0">
                <a:latin typeface="幼圆" pitchFamily="49" charset="-122"/>
                <a:ea typeface="幼圆" pitchFamily="49" charset="-122"/>
              </a:rPr>
              <a:t>201615128</a:t>
            </a:r>
            <a:r>
              <a:rPr lang="zh-CN" altLang="en-US" sz="2800" dirty="0" smtClean="0">
                <a:latin typeface="幼圆" pitchFamily="49" charset="-122"/>
                <a:ea typeface="幼圆" pitchFamily="49" charset="-122"/>
              </a:rPr>
              <a:t>的学生记录</a:t>
            </a:r>
          </a:p>
          <a:p>
            <a:pPr>
              <a:lnSpc>
                <a:spcPct val="150000"/>
              </a:lnSpc>
              <a:buFont typeface="Wingdings" panose="05000000000000000000" pitchFamily="2" charset="2"/>
              <a:buNone/>
            </a:pPr>
            <a:r>
              <a:rPr lang="en-US" altLang="zh-CN" sz="2800" dirty="0" smtClean="0"/>
              <a:t>		</a:t>
            </a:r>
            <a:r>
              <a:rPr lang="en-US" altLang="zh-CN" sz="2800" dirty="0" smtClean="0">
                <a:latin typeface="+mj-ea"/>
                <a:ea typeface="+mj-ea"/>
              </a:rPr>
              <a:t>DELETE</a:t>
            </a:r>
          </a:p>
          <a:p>
            <a:pPr>
              <a:lnSpc>
                <a:spcPct val="150000"/>
              </a:lnSpc>
              <a:buFont typeface="Wingdings" panose="05000000000000000000" pitchFamily="2" charset="2"/>
              <a:buNone/>
            </a:pPr>
            <a:r>
              <a:rPr lang="en-US" altLang="zh-CN" sz="2800" dirty="0" smtClean="0"/>
              <a:t>		</a:t>
            </a:r>
            <a:r>
              <a:rPr lang="en-US" altLang="zh-CN" sz="2800" dirty="0">
                <a:latin typeface="+mj-ea"/>
                <a:ea typeface="+mj-ea"/>
              </a:rPr>
              <a:t>FROM</a:t>
            </a:r>
            <a:r>
              <a:rPr lang="en-US" altLang="zh-CN" sz="2800" dirty="0" smtClean="0"/>
              <a:t> </a:t>
            </a:r>
            <a:r>
              <a:rPr lang="zh-CN" altLang="en-US" sz="2800" dirty="0" smtClean="0"/>
              <a:t> </a:t>
            </a:r>
            <a:r>
              <a:rPr lang="en-US" altLang="zh-CN" sz="2800" dirty="0" smtClean="0">
                <a:latin typeface="幼圆" pitchFamily="49" charset="-122"/>
                <a:ea typeface="幼圆" pitchFamily="49" charset="-122"/>
              </a:rPr>
              <a:t>Student</a:t>
            </a:r>
          </a:p>
          <a:p>
            <a:pPr>
              <a:lnSpc>
                <a:spcPct val="150000"/>
              </a:lnSpc>
              <a:buFont typeface="Wingdings" panose="05000000000000000000" pitchFamily="2" charset="2"/>
              <a:buNone/>
            </a:pPr>
            <a:r>
              <a:rPr lang="en-US" altLang="zh-CN" sz="2800" dirty="0" smtClean="0"/>
              <a:t>		</a:t>
            </a:r>
            <a:r>
              <a:rPr lang="en-US" altLang="zh-CN" sz="2800" dirty="0">
                <a:latin typeface="+mj-ea"/>
                <a:ea typeface="+mj-ea"/>
              </a:rPr>
              <a:t>WHERE </a:t>
            </a:r>
            <a:r>
              <a:rPr lang="zh-CN" altLang="en-US" sz="2800" dirty="0" smtClean="0"/>
              <a:t> </a:t>
            </a:r>
            <a:r>
              <a:rPr lang="en-US" altLang="zh-CN" sz="2800" dirty="0" err="1" smtClean="0">
                <a:latin typeface="幼圆" pitchFamily="49" charset="-122"/>
                <a:ea typeface="幼圆" pitchFamily="49" charset="-122"/>
                <a:cs typeface="Times New Roman" panose="02020603050405020304" pitchFamily="18" charset="0"/>
              </a:rPr>
              <a:t>Sno</a:t>
            </a:r>
            <a:r>
              <a:rPr lang="en-US" altLang="zh-CN" sz="2800" dirty="0" smtClean="0">
                <a:latin typeface="幼圆" pitchFamily="49" charset="-122"/>
                <a:ea typeface="幼圆" pitchFamily="49" charset="-122"/>
                <a:cs typeface="Times New Roman" panose="02020603050405020304" pitchFamily="18" charset="0"/>
              </a:rPr>
              <a:t>=</a:t>
            </a:r>
            <a:r>
              <a:rPr lang="zh-CN" altLang="en-US" sz="2800" dirty="0" smtClean="0">
                <a:latin typeface="+mj-ea"/>
                <a:ea typeface="+mj-ea"/>
                <a:cs typeface="Times New Roman" panose="02020603050405020304" pitchFamily="18" charset="0"/>
              </a:rPr>
              <a:t>‘</a:t>
            </a:r>
            <a:r>
              <a:rPr lang="en-US" altLang="zh-CN" sz="2800" dirty="0" smtClean="0">
                <a:latin typeface="幼圆" pitchFamily="49" charset="-122"/>
                <a:ea typeface="幼圆" pitchFamily="49" charset="-122"/>
                <a:cs typeface="Times New Roman" panose="02020603050405020304" pitchFamily="18" charset="0"/>
              </a:rPr>
              <a:t>201615128</a:t>
            </a:r>
            <a:r>
              <a:rPr lang="zh-CN" altLang="en-US" sz="2800" dirty="0" smtClean="0">
                <a:latin typeface="+mj-ea"/>
                <a:ea typeface="+mj-ea"/>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None/>
            </a:pPr>
            <a:endParaRPr lang="zh-CN" altLang="en-US" sz="1800" dirty="0" smtClean="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a:xfrm>
            <a:off x="1187765" y="-1"/>
            <a:ext cx="327591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defRPr/>
            </a:pPr>
            <a:r>
              <a:rPr lang="zh-CN" altLang="en-US" sz="3600" dirty="0" smtClean="0">
                <a:latin typeface="+mj-ea"/>
              </a:rPr>
              <a:t>删除数据</a:t>
            </a:r>
            <a:endParaRPr lang="zh-CN" altLang="en-US" sz="3200"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Effect transition="in" filter="wipe(left)">
                                      <p:cBhvr>
                                        <p:cTn id="7" dur="2000"/>
                                        <p:tgtEl>
                                          <p:spTgt spid="1761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31"/>
                                        </p:tgtEl>
                                        <p:attrNameLst>
                                          <p:attrName>style.visibility</p:attrName>
                                        </p:attrNameLst>
                                      </p:cBhvr>
                                      <p:to>
                                        <p:strVal val="visible"/>
                                      </p:to>
                                    </p:set>
                                    <p:animEffect filter="blinds(horizontal)">
                                      <p:cBhvr>
                                        <p:cTn id="12" dur="500"/>
                                        <p:tgtEl>
                                          <p:spTgt spid="17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P spid="176131" grpId="0" bldLvl="0"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5" name="Rectangle 3"/>
          <p:cNvSpPr>
            <a:spLocks noGrp="1" noChangeArrowheads="1"/>
          </p:cNvSpPr>
          <p:nvPr>
            <p:ph type="body" idx="4294967295"/>
          </p:nvPr>
        </p:nvSpPr>
        <p:spPr>
          <a:xfrm>
            <a:off x="1115760" y="1059645"/>
            <a:ext cx="6840537" cy="2592387"/>
          </a:xfrm>
        </p:spPr>
        <p:txBody>
          <a:bodyPr/>
          <a:lstStyle/>
          <a:p>
            <a:pPr>
              <a:lnSpc>
                <a:spcPct val="150000"/>
              </a:lnSpc>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删除所有的学生选课记录</a:t>
            </a:r>
          </a:p>
          <a:p>
            <a:pPr>
              <a:lnSpc>
                <a:spcPct val="150000"/>
              </a:lnSpc>
              <a:buFont typeface="Wingdings" panose="05000000000000000000" pitchFamily="2" charset="2"/>
              <a:buNone/>
            </a:pPr>
            <a:r>
              <a:rPr lang="zh-CN" altLang="en-US" sz="2200" dirty="0" smtClean="0"/>
              <a:t>        </a:t>
            </a:r>
            <a:r>
              <a:rPr lang="en-US" altLang="zh-CN" sz="2200" dirty="0" smtClean="0"/>
              <a:t>	</a:t>
            </a:r>
            <a:r>
              <a:rPr lang="en-US" altLang="zh-CN" sz="2200" dirty="0" smtClean="0">
                <a:latin typeface="+mj-ea"/>
                <a:ea typeface="+mj-ea"/>
              </a:rPr>
              <a:t>DELETE</a:t>
            </a:r>
          </a:p>
          <a:p>
            <a:pPr>
              <a:lnSpc>
                <a:spcPct val="150000"/>
              </a:lnSpc>
              <a:buFont typeface="Wingdings" panose="05000000000000000000" pitchFamily="2" charset="2"/>
              <a:buNone/>
            </a:pPr>
            <a:r>
              <a:rPr lang="en-US" altLang="zh-CN" sz="2200" dirty="0" smtClean="0"/>
              <a:t>        	</a:t>
            </a:r>
            <a:r>
              <a:rPr lang="en-US" altLang="zh-CN" sz="2200" dirty="0" smtClean="0">
                <a:latin typeface="+mj-ea"/>
                <a:ea typeface="+mj-ea"/>
              </a:rPr>
              <a:t>FROM </a:t>
            </a:r>
            <a:r>
              <a:rPr lang="en-US" altLang="zh-CN" sz="2200" dirty="0" smtClean="0"/>
              <a:t> </a:t>
            </a:r>
            <a:r>
              <a:rPr lang="en-US" altLang="zh-CN" sz="2200" dirty="0" smtClean="0">
                <a:latin typeface="幼圆" pitchFamily="49" charset="-122"/>
                <a:ea typeface="幼圆" pitchFamily="49" charset="-122"/>
              </a:rPr>
              <a:t>SC</a:t>
            </a:r>
            <a:r>
              <a:rPr lang="zh-CN" altLang="en-US" sz="2200" dirty="0" smtClean="0"/>
              <a:t>；</a:t>
            </a:r>
          </a:p>
        </p:txBody>
      </p:sp>
      <p:sp>
        <p:nvSpPr>
          <p:cNvPr id="4" name="Rectangle 2"/>
          <p:cNvSpPr txBox="1">
            <a:spLocks noChangeArrowheads="1"/>
          </p:cNvSpPr>
          <p:nvPr/>
        </p:nvSpPr>
        <p:spPr>
          <a:xfrm>
            <a:off x="3131900" y="0"/>
            <a:ext cx="4824335"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defRPr/>
            </a:pPr>
            <a:r>
              <a:rPr lang="en-US" sz="3200" dirty="0" smtClean="0">
                <a:latin typeface="+mn-ea"/>
                <a:ea typeface="+mn-ea"/>
              </a:rPr>
              <a:t>—— </a:t>
            </a:r>
            <a:r>
              <a:rPr lang="zh-CN" altLang="en-US" sz="3200" b="0" dirty="0" smtClean="0">
                <a:latin typeface="+mn-ea"/>
                <a:ea typeface="+mn-ea"/>
                <a:sym typeface="仿宋_GB2312" pitchFamily="1" charset="-122"/>
              </a:rPr>
              <a:t>删除多个元组的值</a:t>
            </a:r>
            <a:endParaRPr lang="zh-CN" altLang="en-US" b="0" dirty="0">
              <a:latin typeface="+mn-ea"/>
              <a:ea typeface="+mn-ea"/>
            </a:endParaRPr>
          </a:p>
        </p:txBody>
      </p:sp>
      <p:sp>
        <p:nvSpPr>
          <p:cNvPr id="5" name="Rectangle 2"/>
          <p:cNvSpPr txBox="1">
            <a:spLocks noChangeArrowheads="1"/>
          </p:cNvSpPr>
          <p:nvPr/>
        </p:nvSpPr>
        <p:spPr>
          <a:xfrm>
            <a:off x="1187765" y="0"/>
            <a:ext cx="259218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defRPr/>
            </a:pPr>
            <a:r>
              <a:rPr lang="zh-CN" altLang="en-US" sz="3600" dirty="0" smtClean="0">
                <a:latin typeface="+mj-ea"/>
              </a:rPr>
              <a:t>删除数据</a:t>
            </a:r>
            <a:endParaRPr lang="zh-CN" altLang="en-US" sz="3200"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7155"/>
                                        </p:tgtEl>
                                        <p:attrNameLst>
                                          <p:attrName>style.visibility</p:attrName>
                                        </p:attrNameLst>
                                      </p:cBhvr>
                                      <p:to>
                                        <p:strVal val="visible"/>
                                      </p:to>
                                    </p:set>
                                    <p:animEffect filter="blinds(horizontal)">
                                      <p:cBhvr>
                                        <p:cTn id="12" dur="500"/>
                                        <p:tgtEl>
                                          <p:spTgt spid="177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ldLvl="0" autoUpdateAnimBg="0"/>
      <p:bldP spid="4" grpId="0"/>
    </p:bldLst>
  </p:timing>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9" name="Rectangle 3"/>
          <p:cNvSpPr>
            <a:spLocks noGrp="1" noChangeArrowheads="1"/>
          </p:cNvSpPr>
          <p:nvPr>
            <p:ph type="body" idx="4294967295"/>
          </p:nvPr>
        </p:nvSpPr>
        <p:spPr>
          <a:xfrm>
            <a:off x="1223964" y="935398"/>
            <a:ext cx="7668336" cy="4300537"/>
          </a:xfrm>
        </p:spPr>
        <p:txBody>
          <a:bodyPr>
            <a:normAutofit lnSpcReduction="10000"/>
          </a:bodyPr>
          <a:lstStyle/>
          <a:p>
            <a:pPr>
              <a:buFont typeface="Wingdings" panose="05000000000000000000" pitchFamily="2" charset="2"/>
              <a:buNone/>
            </a:pP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例</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删除软件学院所有学生的选课记录</a:t>
            </a:r>
          </a:p>
          <a:p>
            <a:pPr>
              <a:lnSpc>
                <a:spcPct val="120000"/>
              </a:lnSpc>
              <a:buFont typeface="Wingdings" panose="05000000000000000000" pitchFamily="2" charset="2"/>
              <a:buNone/>
            </a:pPr>
            <a:r>
              <a:rPr lang="en-US" altLang="zh-CN" sz="2600" dirty="0" smtClean="0">
                <a:sym typeface="Times New Roman" panose="02020603050405020304" pitchFamily="18" charset="0"/>
              </a:rPr>
              <a:t>		</a:t>
            </a:r>
            <a:r>
              <a:rPr lang="en-US" altLang="zh-CN" sz="2600" dirty="0" smtClean="0">
                <a:latin typeface="+mj-ea"/>
                <a:ea typeface="+mj-ea"/>
                <a:sym typeface="Times New Roman" panose="02020603050405020304" pitchFamily="18" charset="0"/>
              </a:rPr>
              <a:t>DELETE</a:t>
            </a:r>
          </a:p>
          <a:p>
            <a:pPr>
              <a:lnSpc>
                <a:spcPct val="120000"/>
              </a:lnSpc>
            </a:pPr>
            <a:r>
              <a:rPr lang="en-US" altLang="zh-CN" sz="2600" dirty="0" smtClean="0">
                <a:sym typeface="Times New Roman" panose="02020603050405020304" pitchFamily="18" charset="0"/>
              </a:rPr>
              <a:t>		</a:t>
            </a:r>
            <a:r>
              <a:rPr lang="en-US" altLang="zh-CN" sz="2600" dirty="0">
                <a:latin typeface="+mj-ea"/>
                <a:ea typeface="+mj-ea"/>
                <a:sym typeface="Times New Roman" panose="02020603050405020304" pitchFamily="18" charset="0"/>
              </a:rPr>
              <a:t>FROM</a:t>
            </a:r>
            <a:r>
              <a:rPr lang="en-US" altLang="zh-CN" sz="2600" dirty="0" smtClean="0">
                <a:sym typeface="Times New Roman" panose="02020603050405020304" pitchFamily="18" charset="0"/>
              </a:rPr>
              <a:t> </a:t>
            </a:r>
            <a:r>
              <a:rPr lang="en-US" altLang="zh-CN" sz="2600" dirty="0" smtClean="0">
                <a:latin typeface="Times New Roman" panose="02020603050405020304" pitchFamily="18" charset="0"/>
                <a:sym typeface="Times New Roman" panose="02020603050405020304" pitchFamily="18" charset="0"/>
              </a:rPr>
              <a:t>  </a:t>
            </a:r>
            <a:r>
              <a:rPr lang="en-US" altLang="zh-CN" sz="2600" b="0" dirty="0">
                <a:latin typeface="幼圆" pitchFamily="49" charset="-122"/>
                <a:ea typeface="幼圆" pitchFamily="49" charset="-122"/>
                <a:sym typeface="Times New Roman" panose="02020603050405020304" pitchFamily="18" charset="0"/>
              </a:rPr>
              <a:t>SC</a:t>
            </a:r>
          </a:p>
          <a:p>
            <a:pPr>
              <a:lnSpc>
                <a:spcPct val="120000"/>
              </a:lnSpc>
              <a:buFont typeface="Arial" panose="020B0604020202020204" pitchFamily="34" charset="0"/>
              <a:buNone/>
            </a:pPr>
            <a:r>
              <a:rPr lang="en-US" altLang="zh-CN" sz="2600" dirty="0" smtClean="0">
                <a:sym typeface="Times New Roman" panose="02020603050405020304" pitchFamily="18" charset="0"/>
              </a:rPr>
              <a:t>		</a:t>
            </a:r>
            <a:r>
              <a:rPr lang="en-US" altLang="zh-CN" sz="2600" dirty="0">
                <a:latin typeface="+mj-ea"/>
                <a:ea typeface="+mj-ea"/>
                <a:sym typeface="Times New Roman" panose="02020603050405020304" pitchFamily="18" charset="0"/>
              </a:rPr>
              <a:t>WHERE </a:t>
            </a:r>
            <a:r>
              <a:rPr lang="en-US" altLang="zh-CN" sz="2600" dirty="0" smtClean="0">
                <a:latin typeface="Times New Roman" panose="02020603050405020304" pitchFamily="18" charset="0"/>
                <a:sym typeface="Times New Roman" panose="02020603050405020304" pitchFamily="18" charset="0"/>
              </a:rPr>
              <a:t> </a:t>
            </a:r>
            <a:r>
              <a:rPr lang="zh-CN" altLang="en-US" sz="2600" dirty="0" smtClean="0">
                <a:latin typeface="Times New Roman" panose="02020603050405020304" pitchFamily="18" charset="0"/>
                <a:sym typeface="Times New Roman" panose="02020603050405020304" pitchFamily="18" charset="0"/>
              </a:rPr>
              <a:t> </a:t>
            </a:r>
            <a:r>
              <a:rPr lang="en-US" altLang="zh-CN" sz="2600" b="0" dirty="0" err="1" smtClean="0">
                <a:latin typeface="幼圆" pitchFamily="49" charset="-122"/>
                <a:ea typeface="幼圆" pitchFamily="49" charset="-122"/>
                <a:sym typeface="Times New Roman" panose="02020603050405020304" pitchFamily="18" charset="0"/>
              </a:rPr>
              <a:t>Sno</a:t>
            </a:r>
            <a:r>
              <a:rPr lang="en-US" altLang="zh-CN" sz="2600" b="0" dirty="0">
                <a:latin typeface="幼圆" pitchFamily="49" charset="-122"/>
                <a:ea typeface="幼圆" pitchFamily="49" charset="-122"/>
                <a:sym typeface="Times New Roman" panose="02020603050405020304" pitchFamily="18" charset="0"/>
              </a:rPr>
              <a:t> </a:t>
            </a:r>
            <a:r>
              <a:rPr lang="en-US" altLang="zh-CN" sz="2600" b="0" dirty="0" smtClean="0">
                <a:latin typeface="幼圆" pitchFamily="49" charset="-122"/>
                <a:ea typeface="幼圆" pitchFamily="49" charset="-122"/>
                <a:sym typeface="Times New Roman" panose="02020603050405020304" pitchFamily="18" charset="0"/>
              </a:rPr>
              <a:t>IN</a:t>
            </a:r>
            <a:endParaRPr lang="en-US" altLang="zh-CN" sz="2600" b="0" dirty="0">
              <a:latin typeface="幼圆" pitchFamily="49" charset="-122"/>
              <a:ea typeface="幼圆" pitchFamily="49" charset="-122"/>
              <a:sym typeface="Times New Roman" panose="02020603050405020304" pitchFamily="18" charset="0"/>
            </a:endParaRPr>
          </a:p>
          <a:p>
            <a:pPr>
              <a:lnSpc>
                <a:spcPct val="120000"/>
              </a:lnSpc>
              <a:buFont typeface="Wingdings" panose="05000000000000000000" pitchFamily="2" charset="2"/>
              <a:buNone/>
            </a:pPr>
            <a:r>
              <a:rPr lang="en-US" altLang="zh-CN" sz="2600" dirty="0" smtClean="0">
                <a:latin typeface="Times New Roman" panose="02020603050405020304" pitchFamily="18" charset="0"/>
                <a:sym typeface="Times New Roman" panose="02020603050405020304" pitchFamily="18" charset="0"/>
              </a:rPr>
              <a:t>                              (  </a:t>
            </a:r>
            <a:r>
              <a:rPr lang="en-US" altLang="zh-CN" sz="2600" dirty="0" smtClean="0">
                <a:sym typeface="Times New Roman" panose="02020603050405020304" pitchFamily="18" charset="0"/>
              </a:rPr>
              <a:t>  </a:t>
            </a:r>
            <a:r>
              <a:rPr lang="en-US" altLang="zh-CN" sz="2600" dirty="0">
                <a:latin typeface="+mj-ea"/>
                <a:ea typeface="+mj-ea"/>
                <a:sym typeface="Times New Roman" panose="02020603050405020304" pitchFamily="18" charset="0"/>
              </a:rPr>
              <a:t>SELECT  </a:t>
            </a:r>
            <a:r>
              <a:rPr lang="en-US" altLang="zh-CN" sz="2600" dirty="0" smtClean="0">
                <a:latin typeface="Times New Roman" panose="02020603050405020304" pitchFamily="18" charset="0"/>
                <a:sym typeface="Times New Roman" panose="02020603050405020304" pitchFamily="18" charset="0"/>
              </a:rPr>
              <a:t> </a:t>
            </a:r>
            <a:r>
              <a:rPr lang="en-US" altLang="zh-CN" sz="2600" b="0" dirty="0" err="1" smtClean="0">
                <a:latin typeface="幼圆" pitchFamily="49" charset="-122"/>
                <a:ea typeface="幼圆" pitchFamily="49" charset="-122"/>
                <a:sym typeface="Times New Roman" panose="02020603050405020304" pitchFamily="18" charset="0"/>
              </a:rPr>
              <a:t>Sno</a:t>
            </a:r>
            <a:endParaRPr lang="en-US" altLang="zh-CN" sz="2600" b="0" dirty="0" smtClean="0">
              <a:latin typeface="幼圆" pitchFamily="49" charset="-122"/>
              <a:ea typeface="幼圆" pitchFamily="49" charset="-122"/>
              <a:sym typeface="Times New Roman" panose="02020603050405020304" pitchFamily="18" charset="0"/>
            </a:endParaRPr>
          </a:p>
          <a:p>
            <a:pPr>
              <a:lnSpc>
                <a:spcPct val="120000"/>
              </a:lnSpc>
            </a:pPr>
            <a:r>
              <a:rPr lang="en-US" altLang="zh-CN" sz="2600" dirty="0" smtClean="0">
                <a:sym typeface="Times New Roman" panose="02020603050405020304" pitchFamily="18" charset="0"/>
              </a:rPr>
              <a:t>			             </a:t>
            </a:r>
            <a:r>
              <a:rPr lang="en-US" altLang="zh-CN" sz="2600" dirty="0">
                <a:latin typeface="+mj-ea"/>
                <a:ea typeface="+mj-ea"/>
                <a:sym typeface="Times New Roman" panose="02020603050405020304" pitchFamily="18" charset="0"/>
              </a:rPr>
              <a:t>FROM </a:t>
            </a:r>
            <a:r>
              <a:rPr lang="en-US" altLang="zh-CN" sz="2600" dirty="0" smtClean="0">
                <a:sym typeface="Times New Roman" panose="02020603050405020304" pitchFamily="18" charset="0"/>
              </a:rPr>
              <a:t> </a:t>
            </a:r>
            <a:r>
              <a:rPr lang="en-US" altLang="zh-CN" sz="2600" dirty="0" smtClean="0">
                <a:latin typeface="Times New Roman" panose="02020603050405020304" pitchFamily="18" charset="0"/>
                <a:sym typeface="Times New Roman" panose="02020603050405020304" pitchFamily="18" charset="0"/>
              </a:rPr>
              <a:t> </a:t>
            </a:r>
            <a:r>
              <a:rPr lang="en-US" altLang="zh-CN" sz="2600" b="0" dirty="0">
                <a:latin typeface="幼圆" pitchFamily="49" charset="-122"/>
                <a:ea typeface="幼圆" pitchFamily="49" charset="-122"/>
                <a:sym typeface="Times New Roman" panose="02020603050405020304" pitchFamily="18" charset="0"/>
              </a:rPr>
              <a:t>Student</a:t>
            </a:r>
          </a:p>
          <a:p>
            <a:pPr>
              <a:lnSpc>
                <a:spcPct val="120000"/>
              </a:lnSpc>
              <a:buFont typeface="Arial" panose="020B0604020202020204" pitchFamily="34" charset="0"/>
              <a:buNone/>
            </a:pPr>
            <a:r>
              <a:rPr lang="en-US" altLang="zh-CN" sz="2600" dirty="0" smtClean="0">
                <a:latin typeface="Times New Roman" panose="02020603050405020304" pitchFamily="18" charset="0"/>
                <a:sym typeface="Times New Roman" panose="02020603050405020304" pitchFamily="18" charset="0"/>
              </a:rPr>
              <a:t>                                   </a:t>
            </a:r>
            <a:r>
              <a:rPr lang="en-US" altLang="zh-CN" sz="2600" dirty="0">
                <a:latin typeface="+mj-ea"/>
                <a:ea typeface="+mj-ea"/>
                <a:sym typeface="Times New Roman" panose="02020603050405020304" pitchFamily="18" charset="0"/>
              </a:rPr>
              <a:t>WHERE </a:t>
            </a:r>
            <a:r>
              <a:rPr lang="en-US" altLang="zh-CN" sz="2600" dirty="0" smtClean="0">
                <a:latin typeface="Times New Roman" panose="02020603050405020304" pitchFamily="18" charset="0"/>
                <a:sym typeface="Times New Roman" panose="02020603050405020304" pitchFamily="18" charset="0"/>
              </a:rPr>
              <a:t>  </a:t>
            </a:r>
            <a:r>
              <a:rPr lang="en-US" altLang="zh-CN" sz="2600" b="0" dirty="0" err="1" smtClean="0">
                <a:latin typeface="幼圆" pitchFamily="49" charset="-122"/>
                <a:ea typeface="幼圆" pitchFamily="49" charset="-122"/>
                <a:sym typeface="Times New Roman" panose="02020603050405020304" pitchFamily="18" charset="0"/>
              </a:rPr>
              <a:t>Sdept</a:t>
            </a:r>
            <a:r>
              <a:rPr lang="en-US" altLang="zh-CN" sz="2600" b="0" dirty="0" smtClean="0">
                <a:latin typeface="幼圆" pitchFamily="49" charset="-122"/>
                <a:ea typeface="幼圆" pitchFamily="49" charset="-122"/>
                <a:sym typeface="Times New Roman" panose="02020603050405020304" pitchFamily="18" charset="0"/>
              </a:rPr>
              <a:t>=‘SSE’</a:t>
            </a:r>
            <a:endParaRPr lang="en-US" altLang="zh-CN" sz="2600" b="0" dirty="0">
              <a:latin typeface="幼圆" pitchFamily="49" charset="-122"/>
              <a:ea typeface="幼圆" pitchFamily="49" charset="-122"/>
              <a:sym typeface="Times New Roman" panose="02020603050405020304" pitchFamily="18" charset="0"/>
            </a:endParaRPr>
          </a:p>
          <a:p>
            <a:pPr>
              <a:lnSpc>
                <a:spcPct val="120000"/>
              </a:lnSpc>
              <a:buFont typeface="Wingdings" panose="05000000000000000000" pitchFamily="2" charset="2"/>
              <a:buNone/>
            </a:pPr>
            <a:r>
              <a:rPr lang="en-US" altLang="zh-CN" sz="2600" dirty="0" smtClean="0">
                <a:latin typeface="Times New Roman" panose="02020603050405020304" pitchFamily="18" charset="0"/>
                <a:sym typeface="Times New Roman" panose="02020603050405020304" pitchFamily="18" charset="0"/>
              </a:rPr>
              <a:t>                                )</a:t>
            </a:r>
            <a:r>
              <a:rPr lang="zh-CN" altLang="en-US" sz="2600" dirty="0" smtClean="0">
                <a:latin typeface="Times New Roman" panose="02020603050405020304" pitchFamily="18" charset="0"/>
                <a:sym typeface="Times New Roman" panose="02020603050405020304" pitchFamily="18" charset="0"/>
              </a:rPr>
              <a:t>；</a:t>
            </a:r>
            <a:endParaRPr lang="zh-CN" altLang="en-US" sz="1700" dirty="0" smtClean="0"/>
          </a:p>
        </p:txBody>
      </p:sp>
      <p:sp>
        <p:nvSpPr>
          <p:cNvPr id="4" name="Rectangle 2"/>
          <p:cNvSpPr txBox="1">
            <a:spLocks noChangeArrowheads="1"/>
          </p:cNvSpPr>
          <p:nvPr/>
        </p:nvSpPr>
        <p:spPr>
          <a:xfrm>
            <a:off x="3275910" y="0"/>
            <a:ext cx="4824335"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defRPr/>
            </a:pPr>
            <a:r>
              <a:rPr lang="en-US" sz="3200" b="0" dirty="0" smtClean="0">
                <a:latin typeface="+mn-ea"/>
                <a:ea typeface="+mn-ea"/>
              </a:rPr>
              <a:t>—— </a:t>
            </a:r>
            <a:r>
              <a:rPr lang="zh-CN" altLang="en-US" sz="3200" b="0" dirty="0" smtClean="0">
                <a:latin typeface="+mn-ea"/>
                <a:ea typeface="+mn-ea"/>
              </a:rPr>
              <a:t>带子查询的</a:t>
            </a:r>
            <a:r>
              <a:rPr lang="zh-CN" altLang="en-US" sz="3200" b="0" dirty="0" smtClean="0">
                <a:latin typeface="+mn-ea"/>
                <a:ea typeface="+mn-ea"/>
                <a:sym typeface="仿宋_GB2312" pitchFamily="1" charset="-122"/>
              </a:rPr>
              <a:t>删除语句</a:t>
            </a:r>
            <a:endParaRPr lang="zh-CN" altLang="en-US" b="0" dirty="0">
              <a:latin typeface="+mn-ea"/>
              <a:ea typeface="+mn-ea"/>
            </a:endParaRPr>
          </a:p>
        </p:txBody>
      </p:sp>
      <p:sp>
        <p:nvSpPr>
          <p:cNvPr id="6" name="Rectangle 2"/>
          <p:cNvSpPr txBox="1">
            <a:spLocks noChangeArrowheads="1"/>
          </p:cNvSpPr>
          <p:nvPr/>
        </p:nvSpPr>
        <p:spPr>
          <a:xfrm>
            <a:off x="1187765" y="-1"/>
            <a:ext cx="327591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defRPr/>
            </a:pPr>
            <a:r>
              <a:rPr lang="zh-CN" altLang="en-US" sz="3600" dirty="0" smtClean="0">
                <a:latin typeface="+mj-ea"/>
              </a:rPr>
              <a:t>删除数据</a:t>
            </a:r>
            <a:endParaRPr lang="zh-CN" altLang="en-US" sz="3200"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79"/>
                                        </p:tgtEl>
                                        <p:attrNameLst>
                                          <p:attrName>style.visibility</p:attrName>
                                        </p:attrNameLst>
                                      </p:cBhvr>
                                      <p:to>
                                        <p:strVal val="visible"/>
                                      </p:to>
                                    </p:set>
                                    <p:animEffect filter="blinds(horizontal)">
                                      <p:cBhvr>
                                        <p:cTn id="12"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ldLvl="0" autoUpdateAnimBg="0"/>
      <p:bldP spid="4" grpId="0"/>
    </p:bldLst>
  </p:timing>
</p:sld>
</file>

<file path=ppt/slides/slide1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411163"/>
            <a:ext cx="1763713" cy="771525"/>
          </a:xfrm>
        </p:spPr>
        <p:txBody>
          <a:bodyPr/>
          <a:lstStyle/>
          <a:p>
            <a:pPr fontAlgn="auto">
              <a:spcAft>
                <a:spcPts val="0"/>
              </a:spcAft>
              <a:defRPr/>
            </a:pPr>
            <a:r>
              <a:rPr lang="en-US" sz="6000" b="1" dirty="0" smtClean="0">
                <a:solidFill>
                  <a:schemeClr val="bg1"/>
                </a:solidFill>
                <a:latin typeface="+mj-ea"/>
                <a:sym typeface="黑体" panose="02010609060101010101" pitchFamily="49" charset="-122"/>
              </a:rPr>
              <a:t>SQL</a:t>
            </a:r>
            <a:endParaRPr lang="zh-CN" altLang="en-US" sz="5400" b="1" dirty="0">
              <a:solidFill>
                <a:schemeClr val="bg1"/>
              </a:solidFill>
              <a:latin typeface="+mj-ea"/>
            </a:endParaRPr>
          </a:p>
        </p:txBody>
      </p:sp>
      <p:sp>
        <p:nvSpPr>
          <p:cNvPr id="2" name="椭圆 1"/>
          <p:cNvSpPr/>
          <p:nvPr/>
        </p:nvSpPr>
        <p:spPr>
          <a:xfrm>
            <a:off x="3059896" y="69962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3" name="TextBox 2"/>
          <p:cNvSpPr txBox="1"/>
          <p:nvPr/>
        </p:nvSpPr>
        <p:spPr>
          <a:xfrm>
            <a:off x="3554642" y="679781"/>
            <a:ext cx="1449436" cy="523220"/>
          </a:xfrm>
          <a:prstGeom prst="rect">
            <a:avLst/>
          </a:prstGeom>
          <a:noFill/>
        </p:spPr>
        <p:txBody>
          <a:bodyPr wrap="none">
            <a:spAutoFit/>
          </a:bodyPr>
          <a:lstStyle/>
          <a:p>
            <a:pPr>
              <a:defRPr/>
            </a:pPr>
            <a:r>
              <a:rPr lang="en-US" altLang="zh-CN" sz="2800" dirty="0">
                <a:latin typeface="+mn-ea"/>
                <a:ea typeface="+mn-ea"/>
              </a:rPr>
              <a:t>SQL</a:t>
            </a:r>
            <a:r>
              <a:rPr lang="zh-CN" altLang="en-US" sz="2800" dirty="0">
                <a:latin typeface="+mn-ea"/>
                <a:ea typeface="+mn-ea"/>
              </a:rPr>
              <a:t>概述</a:t>
            </a:r>
          </a:p>
        </p:txBody>
      </p:sp>
      <p:sp>
        <p:nvSpPr>
          <p:cNvPr id="6" name="椭圆 5"/>
          <p:cNvSpPr/>
          <p:nvPr/>
        </p:nvSpPr>
        <p:spPr>
          <a:xfrm>
            <a:off x="3348481" y="1448475"/>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779951" y="1400485"/>
            <a:ext cx="1627369" cy="523220"/>
          </a:xfrm>
          <a:prstGeom prst="rect">
            <a:avLst/>
          </a:prstGeom>
          <a:noFill/>
        </p:spPr>
        <p:txBody>
          <a:bodyPr wrap="none">
            <a:spAutoFit/>
          </a:bodyPr>
          <a:lstStyle/>
          <a:p>
            <a:pPr>
              <a:defRPr/>
            </a:pPr>
            <a:r>
              <a:rPr lang="zh-CN" altLang="en-US" sz="2800" dirty="0">
                <a:latin typeface="+mn-ea"/>
                <a:ea typeface="+mn-ea"/>
              </a:rPr>
              <a:t>数据定义</a:t>
            </a:r>
          </a:p>
        </p:txBody>
      </p:sp>
      <p:sp>
        <p:nvSpPr>
          <p:cNvPr id="8" name="椭圆 7"/>
          <p:cNvSpPr/>
          <p:nvPr/>
        </p:nvSpPr>
        <p:spPr>
          <a:xfrm>
            <a:off x="3613231" y="2197327"/>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067968" y="2120535"/>
            <a:ext cx="1627369" cy="523220"/>
          </a:xfrm>
          <a:prstGeom prst="rect">
            <a:avLst/>
          </a:prstGeom>
          <a:noFill/>
        </p:spPr>
        <p:txBody>
          <a:bodyPr wrap="none">
            <a:spAutoFit/>
          </a:bodyPr>
          <a:lstStyle/>
          <a:p>
            <a:pPr>
              <a:defRPr/>
            </a:pPr>
            <a:r>
              <a:rPr lang="zh-CN" altLang="en-US" sz="2800" dirty="0" smtClean="0">
                <a:latin typeface="+mn-ea"/>
                <a:ea typeface="+mn-ea"/>
              </a:rPr>
              <a:t>数据查询</a:t>
            </a:r>
            <a:endParaRPr lang="zh-CN" altLang="en-US" sz="2800" dirty="0">
              <a:latin typeface="+mn-ea"/>
              <a:ea typeface="+mn-ea"/>
            </a:endParaRPr>
          </a:p>
        </p:txBody>
      </p:sp>
      <p:sp>
        <p:nvSpPr>
          <p:cNvPr id="10" name="椭圆 9"/>
          <p:cNvSpPr/>
          <p:nvPr/>
        </p:nvSpPr>
        <p:spPr>
          <a:xfrm>
            <a:off x="3884735" y="2946179"/>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460217" y="2859773"/>
            <a:ext cx="1832553" cy="584775"/>
          </a:xfrm>
          <a:prstGeom prst="rect">
            <a:avLst/>
          </a:prstGeom>
          <a:noFill/>
        </p:spPr>
        <p:txBody>
          <a:bodyPr wrap="none">
            <a:spAutoFit/>
          </a:bodyPr>
          <a:lstStyle/>
          <a:p>
            <a:pPr>
              <a:defRPr/>
            </a:pPr>
            <a:r>
              <a:rPr lang="zh-CN" altLang="en-US" sz="3200" dirty="0" smtClean="0">
                <a:latin typeface="+mn-ea"/>
                <a:ea typeface="+mn-ea"/>
              </a:rPr>
              <a:t>数据更新</a:t>
            </a:r>
            <a:endParaRPr lang="zh-CN" altLang="en-US" sz="3200" dirty="0">
              <a:latin typeface="+mn-ea"/>
              <a:ea typeface="+mn-ea"/>
            </a:endParaRPr>
          </a:p>
        </p:txBody>
      </p:sp>
      <p:sp>
        <p:nvSpPr>
          <p:cNvPr id="12" name="椭圆 11"/>
          <p:cNvSpPr/>
          <p:nvPr/>
        </p:nvSpPr>
        <p:spPr>
          <a:xfrm>
            <a:off x="4139976" y="3695031"/>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TextBox 12"/>
          <p:cNvSpPr txBox="1"/>
          <p:nvPr/>
        </p:nvSpPr>
        <p:spPr>
          <a:xfrm>
            <a:off x="4644006" y="3632643"/>
            <a:ext cx="2236510" cy="584775"/>
          </a:xfrm>
          <a:prstGeom prst="rect">
            <a:avLst/>
          </a:prstGeom>
          <a:noFill/>
        </p:spPr>
        <p:txBody>
          <a:bodyPr wrap="none">
            <a:spAutoFit/>
          </a:bodyPr>
          <a:lstStyle/>
          <a:p>
            <a:pPr>
              <a:defRPr/>
            </a:pPr>
            <a:r>
              <a:rPr lang="zh-CN" altLang="en-US" sz="3200" b="0" dirty="0" smtClean="0">
                <a:solidFill>
                  <a:schemeClr val="accent3"/>
                </a:solidFill>
                <a:latin typeface="+mn-ea"/>
                <a:ea typeface="+mn-ea"/>
              </a:rPr>
              <a:t>空值的处理</a:t>
            </a:r>
            <a:endParaRPr lang="zh-CN" altLang="en-US" sz="3200" b="0" dirty="0">
              <a:solidFill>
                <a:schemeClr val="accent3"/>
              </a:solidFill>
              <a:latin typeface="+mn-ea"/>
              <a:ea typeface="+mn-ea"/>
            </a:endParaRPr>
          </a:p>
        </p:txBody>
      </p:sp>
      <p:sp>
        <p:nvSpPr>
          <p:cNvPr id="14" name="椭圆 13"/>
          <p:cNvSpPr/>
          <p:nvPr/>
        </p:nvSpPr>
        <p:spPr>
          <a:xfrm>
            <a:off x="4427996" y="444388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5" name="TextBox 14"/>
          <p:cNvSpPr txBox="1"/>
          <p:nvPr/>
        </p:nvSpPr>
        <p:spPr>
          <a:xfrm>
            <a:off x="4932031" y="4371875"/>
            <a:ext cx="1627369" cy="523220"/>
          </a:xfrm>
          <a:prstGeom prst="rect">
            <a:avLst/>
          </a:prstGeom>
          <a:noFill/>
        </p:spPr>
        <p:txBody>
          <a:bodyPr wrap="none">
            <a:spAutoFit/>
          </a:bodyPr>
          <a:lstStyle/>
          <a:p>
            <a:pPr>
              <a:defRPr/>
            </a:pPr>
            <a:r>
              <a:rPr lang="zh-CN" altLang="en-US" sz="2800" dirty="0" smtClean="0">
                <a:latin typeface="+mn-ea"/>
                <a:ea typeface="+mn-ea"/>
              </a:rPr>
              <a:t>视图机制</a:t>
            </a:r>
            <a:endParaRPr lang="zh-CN" altLang="en-US" sz="28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1241475" y="1"/>
            <a:ext cx="7002780" cy="8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dirty="0" smtClean="0">
                <a:latin typeface="+mj-ea"/>
                <a:ea typeface="+mj-ea"/>
                <a:sym typeface="黑体" panose="02010609060101010101" pitchFamily="49" charset="-122"/>
              </a:rPr>
              <a:t>空  值</a:t>
            </a:r>
            <a:endParaRPr lang="en-US" sz="3600" dirty="0">
              <a:latin typeface="+mj-ea"/>
              <a:ea typeface="+mj-ea"/>
              <a:sym typeface="黑体" panose="02010609060101010101" pitchFamily="49" charset="-122"/>
            </a:endParaRPr>
          </a:p>
        </p:txBody>
      </p:sp>
      <p:sp>
        <p:nvSpPr>
          <p:cNvPr id="180227" name="Rectangle 3"/>
          <p:cNvSpPr>
            <a:spLocks noChangeArrowheads="1"/>
          </p:cNvSpPr>
          <p:nvPr/>
        </p:nvSpPr>
        <p:spPr bwMode="auto">
          <a:xfrm>
            <a:off x="1043754" y="860183"/>
            <a:ext cx="8100245" cy="4283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buClr>
                <a:schemeClr val="hlink"/>
              </a:buClr>
              <a:buFont typeface="Wingdings" panose="05000000000000000000" pitchFamily="2" charset="2"/>
              <a:buChar char="n"/>
            </a:pPr>
            <a:r>
              <a:rPr lang="zh-CN" altLang="en-US" sz="2800" dirty="0" smtClean="0">
                <a:latin typeface="幼圆" pitchFamily="49" charset="-122"/>
                <a:ea typeface="幼圆" pitchFamily="49" charset="-122"/>
                <a:sym typeface="Arial" panose="020B0604020202020204" pitchFamily="34" charset="0"/>
              </a:rPr>
              <a:t>所谓</a:t>
            </a:r>
            <a:r>
              <a:rPr lang="zh-CN" altLang="en-US" sz="2800" dirty="0">
                <a:latin typeface="幼圆" pitchFamily="49" charset="-122"/>
                <a:ea typeface="幼圆" pitchFamily="49" charset="-122"/>
                <a:sym typeface="Arial" panose="020B0604020202020204" pitchFamily="34" charset="0"/>
              </a:rPr>
              <a:t>空值就是“不知道”、“不存在”、</a:t>
            </a:r>
            <a:r>
              <a:rPr lang="zh-CN" altLang="en-US" sz="2800" dirty="0" smtClean="0">
                <a:latin typeface="幼圆" pitchFamily="49" charset="-122"/>
                <a:ea typeface="幼圆" pitchFamily="49" charset="-122"/>
                <a:sym typeface="Arial" panose="020B0604020202020204" pitchFamily="34" charset="0"/>
              </a:rPr>
              <a:t>“无意义”</a:t>
            </a:r>
            <a:endParaRPr lang="en-US" sz="2800" dirty="0">
              <a:latin typeface="幼圆" pitchFamily="49" charset="-122"/>
              <a:ea typeface="幼圆" pitchFamily="49" charset="-122"/>
              <a:sym typeface="Arial" panose="020B0604020202020204" pitchFamily="34" charset="0"/>
            </a:endParaRPr>
          </a:p>
          <a:p>
            <a:pPr marL="342900" indent="-342900">
              <a:lnSpc>
                <a:spcPct val="150000"/>
              </a:lnSpc>
              <a:spcBef>
                <a:spcPct val="20000"/>
              </a:spcBef>
              <a:buClr>
                <a:schemeClr val="hlink"/>
              </a:buClr>
              <a:buFont typeface="Wingdings" panose="05000000000000000000" pitchFamily="2" charset="2"/>
              <a:buChar char="n"/>
            </a:pPr>
            <a:r>
              <a:rPr lang="en-US" altLang="zh-CN" sz="2800" dirty="0">
                <a:latin typeface="幼圆" pitchFamily="49" charset="-122"/>
                <a:ea typeface="幼圆" pitchFamily="49" charset="-122"/>
                <a:sym typeface="Arial" panose="020B0604020202020204" pitchFamily="34" charset="0"/>
              </a:rPr>
              <a:t>SQL</a:t>
            </a:r>
            <a:r>
              <a:rPr lang="zh-CN" altLang="en-US" sz="2800" dirty="0">
                <a:latin typeface="幼圆" pitchFamily="49" charset="-122"/>
                <a:ea typeface="幼圆" pitchFamily="49" charset="-122"/>
                <a:sym typeface="Arial" panose="020B0604020202020204" pitchFamily="34" charset="0"/>
              </a:rPr>
              <a:t>允许元组的某些属性在一定情况下取空值</a:t>
            </a:r>
            <a:endParaRPr lang="en-US" sz="2800" dirty="0">
              <a:latin typeface="幼圆" pitchFamily="49" charset="-122"/>
              <a:ea typeface="幼圆" pitchFamily="49" charset="-122"/>
              <a:sym typeface="Arial" panose="020B0604020202020204" pitchFamily="34" charset="0"/>
            </a:endParaRPr>
          </a:p>
          <a:p>
            <a:pPr marL="742950" lvl="1" indent="-285750">
              <a:lnSpc>
                <a:spcPct val="150000"/>
              </a:lnSpc>
              <a:spcBef>
                <a:spcPct val="20000"/>
              </a:spcBef>
              <a:buClr>
                <a:schemeClr val="hlink"/>
              </a:buClr>
              <a:buFont typeface="Wingdings" panose="05000000000000000000" pitchFamily="2" charset="2"/>
              <a:buChar char="Ø"/>
            </a:pPr>
            <a:r>
              <a:rPr lang="zh-CN" altLang="en-US" sz="2400" dirty="0">
                <a:latin typeface="幼圆" pitchFamily="49" charset="-122"/>
                <a:ea typeface="幼圆" pitchFamily="49" charset="-122"/>
              </a:rPr>
              <a:t>该属性应该有一个值，但是目前不知道它具体的值；</a:t>
            </a:r>
            <a:endParaRPr lang="en-US" sz="2400" dirty="0">
              <a:latin typeface="幼圆" pitchFamily="49" charset="-122"/>
              <a:ea typeface="幼圆" pitchFamily="49" charset="-122"/>
            </a:endParaRPr>
          </a:p>
          <a:p>
            <a:pPr marL="742950" lvl="1" indent="-285750">
              <a:lnSpc>
                <a:spcPct val="150000"/>
              </a:lnSpc>
              <a:spcBef>
                <a:spcPct val="20000"/>
              </a:spcBef>
              <a:buClr>
                <a:schemeClr val="hlink"/>
              </a:buClr>
              <a:buFont typeface="Wingdings" panose="05000000000000000000" pitchFamily="2" charset="2"/>
              <a:buChar char="Ø"/>
            </a:pPr>
            <a:r>
              <a:rPr lang="zh-CN" altLang="en-US" sz="2400" dirty="0">
                <a:latin typeface="幼圆" pitchFamily="49" charset="-122"/>
                <a:ea typeface="幼圆" pitchFamily="49" charset="-122"/>
              </a:rPr>
              <a:t>该属性不应该有值；例如缺考学生的成绩为空；</a:t>
            </a:r>
            <a:endParaRPr lang="en-US" sz="2400" dirty="0">
              <a:latin typeface="幼圆" pitchFamily="49" charset="-122"/>
              <a:ea typeface="幼圆" pitchFamily="49" charset="-122"/>
            </a:endParaRPr>
          </a:p>
          <a:p>
            <a:pPr marL="742950" lvl="1" indent="-285750">
              <a:lnSpc>
                <a:spcPct val="150000"/>
              </a:lnSpc>
              <a:spcBef>
                <a:spcPct val="20000"/>
              </a:spcBef>
              <a:buClr>
                <a:schemeClr val="hlink"/>
              </a:buClr>
              <a:buFont typeface="Wingdings" panose="05000000000000000000" pitchFamily="2" charset="2"/>
              <a:buChar char="Ø"/>
            </a:pPr>
            <a:r>
              <a:rPr lang="zh-CN" altLang="en-US" sz="2400" dirty="0">
                <a:latin typeface="幼圆" pitchFamily="49" charset="-122"/>
                <a:ea typeface="幼圆" pitchFamily="49" charset="-122"/>
              </a:rPr>
              <a:t>由于某种缘故不便填写，如</a:t>
            </a:r>
            <a:r>
              <a:rPr lang="zh-CN" altLang="en-US" sz="2400" dirty="0" smtClean="0">
                <a:latin typeface="幼圆" pitchFamily="49" charset="-122"/>
                <a:ea typeface="幼圆" pitchFamily="49" charset="-122"/>
              </a:rPr>
              <a:t>电话号码</a:t>
            </a:r>
            <a:endParaRPr lang="zh-CN" altLang="en-US" sz="2000" dirty="0">
              <a:latin typeface="幼圆" pitchFamily="49" charset="-122"/>
              <a:ea typeface="幼圆" pitchFamily="49" charset="-122"/>
            </a:endParaRPr>
          </a:p>
        </p:txBody>
      </p:sp>
      <p:sp>
        <p:nvSpPr>
          <p:cNvPr id="4" name="椭圆 3"/>
          <p:cNvSpPr/>
          <p:nvPr/>
        </p:nvSpPr>
        <p:spPr>
          <a:xfrm>
            <a:off x="467717" y="188290"/>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5</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Effect filter="blinds(horizontal)">
                                      <p:cBhvr>
                                        <p:cTn id="7" dur="500"/>
                                        <p:tgtEl>
                                          <p:spTgt spid="180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ldLvl="0"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TextBox 2"/>
          <p:cNvSpPr>
            <a:spLocks noChangeArrowheads="1"/>
          </p:cNvSpPr>
          <p:nvPr/>
        </p:nvSpPr>
        <p:spPr bwMode="auto">
          <a:xfrm>
            <a:off x="1667171" y="987640"/>
            <a:ext cx="727250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en-US" altLang="zh-CN" sz="2800" dirty="0">
                <a:solidFill>
                  <a:srgbClr val="000000"/>
                </a:solidFill>
                <a:latin typeface="幼圆" pitchFamily="49" charset="-122"/>
                <a:ea typeface="幼圆" pitchFamily="49" charset="-122"/>
                <a:sym typeface="Arial" panose="020B0604020202020204" pitchFamily="34" charset="0"/>
              </a:rPr>
              <a:t>5.1  </a:t>
            </a:r>
            <a:r>
              <a:rPr lang="zh-CN" altLang="en-US" sz="2800" dirty="0">
                <a:solidFill>
                  <a:srgbClr val="000000"/>
                </a:solidFill>
                <a:latin typeface="幼圆" pitchFamily="49" charset="-122"/>
                <a:ea typeface="幼圆" pitchFamily="49" charset="-122"/>
                <a:sym typeface="Arial" panose="020B0604020202020204" pitchFamily="34" charset="0"/>
              </a:rPr>
              <a:t>空值的产生</a:t>
            </a:r>
            <a:endParaRPr lang="en-US" sz="2800" dirty="0">
              <a:solidFill>
                <a:srgbClr val="000000"/>
              </a:solidFill>
              <a:latin typeface="幼圆" pitchFamily="49" charset="-122"/>
              <a:ea typeface="幼圆" pitchFamily="49" charset="-122"/>
              <a:sym typeface="Arial" panose="020B0604020202020204" pitchFamily="34" charset="0"/>
            </a:endParaRPr>
          </a:p>
          <a:p>
            <a:pPr>
              <a:lnSpc>
                <a:spcPct val="200000"/>
              </a:lnSpc>
            </a:pPr>
            <a:r>
              <a:rPr lang="en-US" altLang="zh-CN" sz="2800" dirty="0">
                <a:solidFill>
                  <a:srgbClr val="000000"/>
                </a:solidFill>
                <a:latin typeface="幼圆" pitchFamily="49" charset="-122"/>
                <a:ea typeface="幼圆" pitchFamily="49" charset="-122"/>
                <a:sym typeface="Arial" panose="020B0604020202020204" pitchFamily="34" charset="0"/>
              </a:rPr>
              <a:t>5.2  </a:t>
            </a:r>
            <a:r>
              <a:rPr lang="zh-CN" altLang="en-US" sz="2800" dirty="0">
                <a:solidFill>
                  <a:srgbClr val="000000"/>
                </a:solidFill>
                <a:latin typeface="幼圆" pitchFamily="49" charset="-122"/>
                <a:ea typeface="幼圆" pitchFamily="49" charset="-122"/>
                <a:sym typeface="Arial" panose="020B0604020202020204" pitchFamily="34" charset="0"/>
              </a:rPr>
              <a:t>空值的判断</a:t>
            </a:r>
            <a:endParaRPr lang="en-US" sz="2800" dirty="0">
              <a:solidFill>
                <a:srgbClr val="000000"/>
              </a:solidFill>
              <a:latin typeface="幼圆" pitchFamily="49" charset="-122"/>
              <a:ea typeface="幼圆" pitchFamily="49" charset="-122"/>
              <a:sym typeface="Arial" panose="020B0604020202020204" pitchFamily="34" charset="0"/>
            </a:endParaRPr>
          </a:p>
          <a:p>
            <a:pPr>
              <a:lnSpc>
                <a:spcPct val="200000"/>
              </a:lnSpc>
            </a:pPr>
            <a:r>
              <a:rPr lang="en-US" altLang="zh-CN" sz="2800" dirty="0">
                <a:solidFill>
                  <a:srgbClr val="000000"/>
                </a:solidFill>
                <a:latin typeface="幼圆" pitchFamily="49" charset="-122"/>
                <a:ea typeface="幼圆" pitchFamily="49" charset="-122"/>
                <a:sym typeface="Arial" panose="020B0604020202020204" pitchFamily="34" charset="0"/>
              </a:rPr>
              <a:t>5.3  </a:t>
            </a:r>
            <a:r>
              <a:rPr lang="zh-CN" altLang="en-US" sz="2800" dirty="0">
                <a:solidFill>
                  <a:srgbClr val="000000"/>
                </a:solidFill>
                <a:latin typeface="幼圆" pitchFamily="49" charset="-122"/>
                <a:ea typeface="幼圆" pitchFamily="49" charset="-122"/>
                <a:sym typeface="Arial" panose="020B0604020202020204" pitchFamily="34" charset="0"/>
              </a:rPr>
              <a:t>空值的约束条件</a:t>
            </a:r>
            <a:endParaRPr lang="en-US" sz="2800" dirty="0">
              <a:solidFill>
                <a:srgbClr val="000000"/>
              </a:solidFill>
              <a:latin typeface="幼圆" pitchFamily="49" charset="-122"/>
              <a:ea typeface="幼圆" pitchFamily="49" charset="-122"/>
              <a:sym typeface="Arial" panose="020B0604020202020204" pitchFamily="34" charset="0"/>
            </a:endParaRPr>
          </a:p>
          <a:p>
            <a:pPr>
              <a:lnSpc>
                <a:spcPct val="200000"/>
              </a:lnSpc>
            </a:pPr>
            <a:r>
              <a:rPr lang="en-US" altLang="zh-CN" sz="2800" dirty="0">
                <a:solidFill>
                  <a:srgbClr val="000000"/>
                </a:solidFill>
                <a:latin typeface="幼圆" pitchFamily="49" charset="-122"/>
                <a:ea typeface="幼圆" pitchFamily="49" charset="-122"/>
                <a:sym typeface="Arial" panose="020B0604020202020204" pitchFamily="34" charset="0"/>
              </a:rPr>
              <a:t>5.4  </a:t>
            </a:r>
            <a:r>
              <a:rPr lang="zh-CN" altLang="en-US" sz="2800" dirty="0">
                <a:solidFill>
                  <a:srgbClr val="000000"/>
                </a:solidFill>
                <a:latin typeface="幼圆" pitchFamily="49" charset="-122"/>
                <a:ea typeface="幼圆" pitchFamily="49" charset="-122"/>
                <a:sym typeface="Arial" panose="020B0604020202020204" pitchFamily="34" charset="0"/>
              </a:rPr>
              <a:t>空值的算术运算、比较运算和逻辑运算</a:t>
            </a:r>
          </a:p>
        </p:txBody>
      </p:sp>
      <p:sp>
        <p:nvSpPr>
          <p:cNvPr id="5" name="椭圆 4"/>
          <p:cNvSpPr/>
          <p:nvPr/>
        </p:nvSpPr>
        <p:spPr>
          <a:xfrm>
            <a:off x="467717" y="188290"/>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a:t>5</a:t>
            </a:r>
            <a:endParaRPr lang="zh-CN" altLang="en-US" sz="2400" dirty="0"/>
          </a:p>
        </p:txBody>
      </p:sp>
      <p:sp>
        <p:nvSpPr>
          <p:cNvPr id="6" name="Rectangle 2"/>
          <p:cNvSpPr>
            <a:spLocks noChangeArrowheads="1"/>
          </p:cNvSpPr>
          <p:nvPr/>
        </p:nvSpPr>
        <p:spPr bwMode="auto">
          <a:xfrm>
            <a:off x="1241475" y="1"/>
            <a:ext cx="7002780" cy="86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dirty="0" smtClean="0">
                <a:latin typeface="+mj-ea"/>
                <a:ea typeface="+mj-ea"/>
                <a:sym typeface="黑体" panose="02010609060101010101" pitchFamily="49" charset="-122"/>
              </a:rPr>
              <a:t>空  值</a:t>
            </a:r>
            <a:endParaRPr lang="en-US" sz="3600" dirty="0">
              <a:latin typeface="+mj-ea"/>
              <a:ea typeface="+mj-ea"/>
              <a:sym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filter="fade">
                                      <p:cBhvr>
                                        <p:cTn id="7" dur="1000"/>
                                        <p:tgtEl>
                                          <p:spTgt spid="181251"/>
                                        </p:tgtEl>
                                      </p:cBhvr>
                                    </p:animEffect>
                                    <p:anim calcmode="lin" valueType="num">
                                      <p:cBhvr>
                                        <p:cTn id="8" dur="1000" fill="hold"/>
                                        <p:tgtEl>
                                          <p:spTgt spid="181251"/>
                                        </p:tgtEl>
                                        <p:attrNameLst>
                                          <p:attrName>ppt_x</p:attrName>
                                        </p:attrNameLst>
                                      </p:cBhvr>
                                      <p:tavLst>
                                        <p:tav tm="0">
                                          <p:val>
                                            <p:strVal val="#ppt_x"/>
                                          </p:val>
                                        </p:tav>
                                        <p:tav tm="100000">
                                          <p:val>
                                            <p:strVal val="#ppt_x"/>
                                          </p:val>
                                        </p:tav>
                                      </p:tavLst>
                                    </p:anim>
                                    <p:anim calcmode="lin" valueType="num">
                                      <p:cBhvr>
                                        <p:cTn id="9" dur="1000" fill="hold"/>
                                        <p:tgtEl>
                                          <p:spTgt spid="1812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ldLvl="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ChangeArrowheads="1"/>
          </p:cNvSpPr>
          <p:nvPr/>
        </p:nvSpPr>
        <p:spPr bwMode="auto">
          <a:xfrm>
            <a:off x="827740" y="915635"/>
            <a:ext cx="8352580" cy="408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anose="05000000000000000000" pitchFamily="2" charset="2"/>
              <a:buNone/>
            </a:pPr>
            <a:r>
              <a:rPr lang="en-US" altLang="zh-CN" sz="2800" dirty="0">
                <a:latin typeface="幼圆" pitchFamily="49" charset="-122"/>
                <a:ea typeface="幼圆" pitchFamily="49" charset="-122"/>
                <a:sym typeface="Arial" panose="020B0604020202020204" pitchFamily="34" charset="0"/>
              </a:rPr>
              <a:t>【</a:t>
            </a:r>
            <a:r>
              <a:rPr lang="zh-CN" altLang="en-US" sz="2800" dirty="0">
                <a:latin typeface="幼圆" pitchFamily="49" charset="-122"/>
                <a:ea typeface="幼圆" pitchFamily="49" charset="-122"/>
                <a:sym typeface="Arial" panose="020B0604020202020204" pitchFamily="34" charset="0"/>
              </a:rPr>
              <a:t>例</a:t>
            </a:r>
            <a:r>
              <a:rPr lang="en-US" altLang="zh-CN" sz="2800" dirty="0" smtClean="0">
                <a:latin typeface="幼圆" pitchFamily="49" charset="-122"/>
                <a:ea typeface="幼圆" pitchFamily="49" charset="-122"/>
                <a:sym typeface="Arial" panose="020B0604020202020204" pitchFamily="34" charset="0"/>
              </a:rPr>
              <a:t>】</a:t>
            </a:r>
            <a:r>
              <a:rPr lang="zh-CN" altLang="en-US" sz="2800" dirty="0" smtClean="0">
                <a:latin typeface="幼圆" pitchFamily="49" charset="-122"/>
                <a:ea typeface="幼圆" pitchFamily="49" charset="-122"/>
                <a:sym typeface="Arial" panose="020B0604020202020204" pitchFamily="34" charset="0"/>
              </a:rPr>
              <a:t>向</a:t>
            </a:r>
            <a:r>
              <a:rPr lang="en-US" altLang="zh-CN" sz="2800" dirty="0">
                <a:latin typeface="幼圆" pitchFamily="49" charset="-122"/>
                <a:ea typeface="幼圆" pitchFamily="49" charset="-122"/>
                <a:sym typeface="Arial" panose="020B0604020202020204" pitchFamily="34" charset="0"/>
              </a:rPr>
              <a:t>SC</a:t>
            </a:r>
            <a:r>
              <a:rPr lang="zh-CN" altLang="en-US" sz="2800" dirty="0">
                <a:latin typeface="幼圆" pitchFamily="49" charset="-122"/>
                <a:ea typeface="幼圆" pitchFamily="49" charset="-122"/>
                <a:sym typeface="Arial" panose="020B0604020202020204" pitchFamily="34" charset="0"/>
              </a:rPr>
              <a:t>表中插入一个元组，学生号</a:t>
            </a:r>
            <a:r>
              <a:rPr lang="zh-CN" altLang="en-US" sz="2800" dirty="0" smtClean="0">
                <a:latin typeface="幼圆" pitchFamily="49" charset="-122"/>
                <a:ea typeface="幼圆" pitchFamily="49" charset="-122"/>
                <a:sym typeface="Arial" panose="020B0604020202020204" pitchFamily="34" charset="0"/>
              </a:rPr>
              <a:t>是</a:t>
            </a:r>
            <a:r>
              <a:rPr lang="en-US" altLang="zh-CN" sz="2800" dirty="0" smtClean="0">
                <a:latin typeface="幼圆" pitchFamily="49" charset="-122"/>
                <a:ea typeface="幼圆" pitchFamily="49" charset="-122"/>
                <a:sym typeface="Arial" panose="020B0604020202020204" pitchFamily="34" charset="0"/>
              </a:rPr>
              <a:t>201215126</a:t>
            </a:r>
            <a:r>
              <a:rPr lang="zh-CN" altLang="en-US" sz="2800" dirty="0" smtClean="0">
                <a:latin typeface="幼圆" pitchFamily="49" charset="-122"/>
                <a:ea typeface="幼圆" pitchFamily="49" charset="-122"/>
                <a:sym typeface="Arial" panose="020B0604020202020204" pitchFamily="34" charset="0"/>
              </a:rPr>
              <a:t>课程</a:t>
            </a:r>
            <a:r>
              <a:rPr lang="zh-CN" altLang="en-US" sz="2800" dirty="0">
                <a:latin typeface="幼圆" pitchFamily="49" charset="-122"/>
                <a:ea typeface="幼圆" pitchFamily="49" charset="-122"/>
                <a:sym typeface="Arial" panose="020B0604020202020204" pitchFamily="34" charset="0"/>
              </a:rPr>
              <a:t>号</a:t>
            </a:r>
            <a:r>
              <a:rPr lang="zh-CN" altLang="en-US" sz="2800" dirty="0" smtClean="0">
                <a:latin typeface="幼圆" pitchFamily="49" charset="-122"/>
                <a:ea typeface="幼圆" pitchFamily="49" charset="-122"/>
                <a:sym typeface="Arial" panose="020B0604020202020204" pitchFamily="34" charset="0"/>
              </a:rPr>
              <a:t>是</a:t>
            </a:r>
            <a:r>
              <a:rPr lang="en-US" altLang="zh-CN" sz="2800" dirty="0" smtClean="0">
                <a:latin typeface="幼圆" pitchFamily="49" charset="-122"/>
                <a:ea typeface="幼圆" pitchFamily="49" charset="-122"/>
                <a:sym typeface="Arial" panose="020B0604020202020204" pitchFamily="34" charset="0"/>
              </a:rPr>
              <a:t>1</a:t>
            </a:r>
            <a:r>
              <a:rPr lang="zh-CN" altLang="en-US" sz="2800" dirty="0" smtClean="0">
                <a:latin typeface="幼圆" pitchFamily="49" charset="-122"/>
                <a:ea typeface="幼圆" pitchFamily="49" charset="-122"/>
                <a:sym typeface="Arial" panose="020B0604020202020204" pitchFamily="34" charset="0"/>
              </a:rPr>
              <a:t>成绩</a:t>
            </a:r>
            <a:r>
              <a:rPr lang="zh-CN" altLang="en-US" sz="2800" dirty="0">
                <a:latin typeface="幼圆" pitchFamily="49" charset="-122"/>
                <a:ea typeface="幼圆" pitchFamily="49" charset="-122"/>
                <a:sym typeface="Arial" panose="020B0604020202020204" pitchFamily="34" charset="0"/>
              </a:rPr>
              <a:t>为空</a:t>
            </a:r>
            <a:endParaRPr lang="en-US" sz="2800" dirty="0">
              <a:latin typeface="幼圆" pitchFamily="49" charset="-122"/>
              <a:ea typeface="幼圆" pitchFamily="49" charset="-122"/>
              <a:sym typeface="Arial" panose="020B0604020202020204" pitchFamily="34" charset="0"/>
            </a:endParaRPr>
          </a:p>
          <a:p>
            <a:pPr marL="342900" indent="-342900">
              <a:lnSpc>
                <a:spcPct val="150000"/>
              </a:lnSpc>
              <a:spcBef>
                <a:spcPts val="1200"/>
              </a:spcBef>
              <a:buClr>
                <a:schemeClr val="hlink"/>
              </a:buClr>
              <a:buFont typeface="Wingdings" panose="05000000000000000000" pitchFamily="2" charset="2"/>
              <a:buNone/>
            </a:pPr>
            <a:r>
              <a:rPr lang="en-US" altLang="zh-CN" sz="2800" b="0" dirty="0" smtClean="0">
                <a:sym typeface="Arial" panose="020B0604020202020204" pitchFamily="34" charset="0"/>
              </a:rPr>
              <a:t>		 </a:t>
            </a:r>
            <a:r>
              <a:rPr lang="en-US" altLang="zh-CN" sz="2800" dirty="0" smtClean="0">
                <a:latin typeface="+mj-ea"/>
                <a:ea typeface="+mj-ea"/>
                <a:sym typeface="Arial" panose="020B0604020202020204" pitchFamily="34" charset="0"/>
              </a:rPr>
              <a:t>INSERT </a:t>
            </a:r>
            <a:r>
              <a:rPr lang="en-US" altLang="zh-CN" sz="2800" dirty="0">
                <a:latin typeface="+mj-ea"/>
                <a:ea typeface="+mj-ea"/>
                <a:sym typeface="Arial" panose="020B0604020202020204" pitchFamily="34" charset="0"/>
              </a:rPr>
              <a:t>INTO </a:t>
            </a:r>
            <a:r>
              <a:rPr lang="zh-CN" altLang="en-US" sz="2800" dirty="0">
                <a:latin typeface="+mj-ea"/>
                <a:ea typeface="+mj-ea"/>
                <a:sym typeface="Arial" panose="020B0604020202020204" pitchFamily="34" charset="0"/>
              </a:rPr>
              <a:t> </a:t>
            </a:r>
            <a:r>
              <a:rPr lang="en-US" altLang="zh-CN" sz="2800" b="0" dirty="0">
                <a:latin typeface="幼圆" pitchFamily="49" charset="-122"/>
                <a:ea typeface="幼圆" pitchFamily="49" charset="-122"/>
                <a:sym typeface="Arial" panose="020B0604020202020204" pitchFamily="34" charset="0"/>
              </a:rPr>
              <a:t>SC(</a:t>
            </a:r>
            <a:r>
              <a:rPr lang="en-US" altLang="zh-CN" sz="2800" b="0" dirty="0" err="1">
                <a:latin typeface="幼圆" pitchFamily="49" charset="-122"/>
                <a:ea typeface="幼圆" pitchFamily="49" charset="-122"/>
                <a:sym typeface="Arial" panose="020B0604020202020204" pitchFamily="34" charset="0"/>
              </a:rPr>
              <a:t>Sno</a:t>
            </a:r>
            <a:r>
              <a:rPr lang="en-US" altLang="zh-CN" sz="2800" b="0" dirty="0">
                <a:latin typeface="幼圆" pitchFamily="49" charset="-122"/>
                <a:ea typeface="幼圆" pitchFamily="49" charset="-122"/>
                <a:sym typeface="Arial" panose="020B0604020202020204" pitchFamily="34" charset="0"/>
              </a:rPr>
              <a:t>, </a:t>
            </a:r>
            <a:r>
              <a:rPr lang="en-US" altLang="zh-CN" sz="2800" b="0" dirty="0" err="1">
                <a:latin typeface="幼圆" pitchFamily="49" charset="-122"/>
                <a:ea typeface="幼圆" pitchFamily="49" charset="-122"/>
                <a:sym typeface="Arial" panose="020B0604020202020204" pitchFamily="34" charset="0"/>
              </a:rPr>
              <a:t>Cno</a:t>
            </a:r>
            <a:r>
              <a:rPr lang="en-US" altLang="zh-CN" sz="2800" b="0" dirty="0">
                <a:latin typeface="幼圆" pitchFamily="49" charset="-122"/>
                <a:ea typeface="幼圆" pitchFamily="49" charset="-122"/>
                <a:sym typeface="Arial" panose="020B0604020202020204" pitchFamily="34" charset="0"/>
              </a:rPr>
              <a:t>, Grade)</a:t>
            </a:r>
          </a:p>
          <a:p>
            <a:pPr marL="342900" indent="-342900">
              <a:lnSpc>
                <a:spcPct val="150000"/>
              </a:lnSpc>
              <a:spcBef>
                <a:spcPct val="20000"/>
              </a:spcBef>
              <a:buClr>
                <a:schemeClr val="hlink"/>
              </a:buClr>
              <a:buFont typeface="Wingdings" panose="05000000000000000000" pitchFamily="2" charset="2"/>
              <a:buNone/>
            </a:pPr>
            <a:r>
              <a:rPr lang="en-US" altLang="zh-CN" sz="2800" b="0" dirty="0" smtClean="0">
                <a:sym typeface="Arial" panose="020B0604020202020204" pitchFamily="34" charset="0"/>
              </a:rPr>
              <a:t>		 </a:t>
            </a:r>
            <a:r>
              <a:rPr lang="en-US" altLang="zh-CN" sz="2800" dirty="0" smtClean="0">
                <a:latin typeface="+mj-ea"/>
                <a:ea typeface="+mj-ea"/>
                <a:sym typeface="Arial" panose="020B0604020202020204" pitchFamily="34" charset="0"/>
              </a:rPr>
              <a:t>VALUES</a:t>
            </a:r>
            <a:r>
              <a:rPr lang="en-US" altLang="zh-CN" sz="2800" b="0" dirty="0" smtClean="0">
                <a:sym typeface="Arial" panose="020B0604020202020204" pitchFamily="34" charset="0"/>
              </a:rPr>
              <a:t> </a:t>
            </a:r>
            <a:r>
              <a:rPr lang="zh-CN" altLang="en-US" sz="2800" b="0" dirty="0" smtClean="0">
                <a:sym typeface="Arial" panose="020B0604020202020204" pitchFamily="34" charset="0"/>
              </a:rPr>
              <a:t> </a:t>
            </a:r>
            <a:r>
              <a:rPr lang="en-US" altLang="zh-CN" sz="2800" b="0" dirty="0">
                <a:latin typeface="幼圆" pitchFamily="49" charset="-122"/>
                <a:ea typeface="幼圆" pitchFamily="49" charset="-122"/>
                <a:sym typeface="Arial" panose="020B0604020202020204" pitchFamily="34" charset="0"/>
              </a:rPr>
              <a:t>(‘201215126’,’1’, </a:t>
            </a:r>
            <a:r>
              <a:rPr lang="en-US" altLang="zh-CN" sz="2800" dirty="0">
                <a:latin typeface="+mj-ea"/>
                <a:ea typeface="+mj-ea"/>
                <a:sym typeface="Arial" panose="020B0604020202020204" pitchFamily="34" charset="0"/>
              </a:rPr>
              <a:t>NULL</a:t>
            </a:r>
            <a:r>
              <a:rPr lang="en-US" altLang="zh-CN" sz="2800" b="0" dirty="0">
                <a:latin typeface="Times New Roman" panose="02020603050405020304" pitchFamily="18" charset="0"/>
                <a:cs typeface="Times New Roman" panose="02020603050405020304" pitchFamily="18" charset="0"/>
                <a:sym typeface="Arial" panose="020B0604020202020204" pitchFamily="34" charset="0"/>
              </a:rPr>
              <a:t>);</a:t>
            </a:r>
          </a:p>
          <a:p>
            <a:pPr marL="342900" indent="-342900">
              <a:lnSpc>
                <a:spcPct val="150000"/>
              </a:lnSpc>
              <a:spcBef>
                <a:spcPts val="1800"/>
              </a:spcBef>
              <a:buClr>
                <a:schemeClr val="hlink"/>
              </a:buClr>
            </a:pPr>
            <a:r>
              <a:rPr lang="zh-CN" altLang="en-US" sz="2800" b="0" dirty="0" smtClean="0">
                <a:latin typeface="幼圆" pitchFamily="49" charset="-122"/>
                <a:ea typeface="幼圆" pitchFamily="49" charset="-122"/>
                <a:sym typeface="Arial" panose="020B0604020202020204" pitchFamily="34" charset="0"/>
              </a:rPr>
              <a:t>或者</a:t>
            </a:r>
            <a:r>
              <a:rPr lang="en-US" altLang="zh-CN" sz="2800" b="0" dirty="0" smtClean="0">
                <a:latin typeface="幼圆" pitchFamily="49" charset="-122"/>
                <a:ea typeface="幼圆" pitchFamily="49" charset="-122"/>
                <a:sym typeface="Arial" panose="020B0604020202020204" pitchFamily="34" charset="0"/>
              </a:rPr>
              <a:t>: </a:t>
            </a:r>
            <a:r>
              <a:rPr lang="en-US" altLang="zh-CN" sz="2800" dirty="0" smtClean="0">
                <a:latin typeface="+mj-ea"/>
                <a:ea typeface="+mj-ea"/>
                <a:sym typeface="Arial" panose="020B0604020202020204" pitchFamily="34" charset="0"/>
              </a:rPr>
              <a:t>INSERT </a:t>
            </a:r>
            <a:r>
              <a:rPr lang="en-US" altLang="zh-CN" sz="2800" dirty="0">
                <a:latin typeface="+mj-ea"/>
                <a:ea typeface="+mj-ea"/>
                <a:sym typeface="Arial" panose="020B0604020202020204" pitchFamily="34" charset="0"/>
              </a:rPr>
              <a:t>INTO </a:t>
            </a:r>
            <a:r>
              <a:rPr lang="zh-CN" altLang="en-US" sz="2800" dirty="0">
                <a:latin typeface="+mj-ea"/>
                <a:ea typeface="+mj-ea"/>
                <a:sym typeface="Arial" panose="020B0604020202020204" pitchFamily="34" charset="0"/>
              </a:rPr>
              <a:t> </a:t>
            </a:r>
            <a:r>
              <a:rPr lang="en-US" altLang="zh-CN" sz="2800" b="0" dirty="0">
                <a:latin typeface="幼圆" pitchFamily="49" charset="-122"/>
                <a:ea typeface="幼圆" pitchFamily="49" charset="-122"/>
                <a:sym typeface="Arial" panose="020B0604020202020204" pitchFamily="34" charset="0"/>
              </a:rPr>
              <a:t>SC(</a:t>
            </a:r>
            <a:r>
              <a:rPr lang="en-US" altLang="zh-CN" sz="2800" b="0" dirty="0" err="1">
                <a:latin typeface="幼圆" pitchFamily="49" charset="-122"/>
                <a:ea typeface="幼圆" pitchFamily="49" charset="-122"/>
                <a:sym typeface="Arial" panose="020B0604020202020204" pitchFamily="34" charset="0"/>
              </a:rPr>
              <a:t>Sno</a:t>
            </a:r>
            <a:r>
              <a:rPr lang="en-US" altLang="zh-CN" sz="2800" b="0" dirty="0">
                <a:latin typeface="幼圆" pitchFamily="49" charset="-122"/>
                <a:ea typeface="幼圆" pitchFamily="49" charset="-122"/>
                <a:sym typeface="Arial" panose="020B0604020202020204" pitchFamily="34" charset="0"/>
              </a:rPr>
              <a:t>, </a:t>
            </a:r>
            <a:r>
              <a:rPr lang="en-US" altLang="zh-CN" sz="2800" b="0" dirty="0" err="1">
                <a:latin typeface="幼圆" pitchFamily="49" charset="-122"/>
                <a:ea typeface="幼圆" pitchFamily="49" charset="-122"/>
                <a:sym typeface="Arial" panose="020B0604020202020204" pitchFamily="34" charset="0"/>
              </a:rPr>
              <a:t>Cno</a:t>
            </a:r>
            <a:r>
              <a:rPr lang="en-US" altLang="zh-CN" sz="2800" b="0" dirty="0">
                <a:latin typeface="幼圆" pitchFamily="49" charset="-122"/>
                <a:ea typeface="幼圆" pitchFamily="49" charset="-122"/>
                <a:sym typeface="Arial" panose="020B0604020202020204" pitchFamily="34" charset="0"/>
              </a:rPr>
              <a:t>)</a:t>
            </a:r>
          </a:p>
          <a:p>
            <a:pPr marL="342900" indent="-342900">
              <a:lnSpc>
                <a:spcPct val="150000"/>
              </a:lnSpc>
              <a:spcBef>
                <a:spcPct val="20000"/>
              </a:spcBef>
              <a:buClr>
                <a:schemeClr val="hlink"/>
              </a:buClr>
              <a:buFont typeface="Wingdings" panose="05000000000000000000" pitchFamily="2" charset="2"/>
              <a:buNone/>
            </a:pPr>
            <a:r>
              <a:rPr lang="en-US" altLang="zh-CN" sz="2400" b="0" dirty="0" smtClean="0">
                <a:sym typeface="Arial" panose="020B0604020202020204" pitchFamily="34" charset="0"/>
              </a:rPr>
              <a:t>		 </a:t>
            </a:r>
            <a:r>
              <a:rPr lang="en-US" altLang="zh-CN" sz="2800" dirty="0" smtClean="0">
                <a:latin typeface="+mj-ea"/>
                <a:ea typeface="+mj-ea"/>
                <a:sym typeface="Arial" panose="020B0604020202020204" pitchFamily="34" charset="0"/>
              </a:rPr>
              <a:t>VALUES</a:t>
            </a:r>
            <a:r>
              <a:rPr lang="zh-CN" altLang="en-US" sz="2400" b="0" dirty="0" smtClean="0">
                <a:sym typeface="Arial" panose="020B0604020202020204" pitchFamily="34" charset="0"/>
              </a:rPr>
              <a:t>  </a:t>
            </a:r>
            <a:r>
              <a:rPr lang="en-US" altLang="zh-CN" sz="2400" b="0" dirty="0">
                <a:latin typeface="Times New Roman" panose="02020603050405020304" pitchFamily="18" charset="0"/>
                <a:cs typeface="Times New Roman" panose="02020603050405020304" pitchFamily="18" charset="0"/>
                <a:sym typeface="Arial" panose="020B0604020202020204" pitchFamily="34" charset="0"/>
              </a:rPr>
              <a:t>(‘201215126’,’1</a:t>
            </a:r>
            <a:r>
              <a:rPr lang="en-US" altLang="zh-CN" sz="2400" b="0" dirty="0" smtClean="0">
                <a:latin typeface="Times New Roman" panose="02020603050405020304" pitchFamily="18" charset="0"/>
                <a:cs typeface="Times New Roman" panose="02020603050405020304" pitchFamily="18" charset="0"/>
                <a:sym typeface="Arial" panose="020B0604020202020204" pitchFamily="34" charset="0"/>
              </a:rPr>
              <a:t>’);</a:t>
            </a:r>
            <a:endParaRPr lang="en-US" altLang="zh-CN" sz="2400" b="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4" name="Rectangle 2"/>
          <p:cNvSpPr>
            <a:spLocks noChangeArrowheads="1"/>
          </p:cNvSpPr>
          <p:nvPr/>
        </p:nvSpPr>
        <p:spPr bwMode="auto">
          <a:xfrm>
            <a:off x="1187765" y="-20430"/>
            <a:ext cx="7056490" cy="86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0" dirty="0" smtClean="0">
                <a:latin typeface="+mj-ea"/>
                <a:ea typeface="+mj-ea"/>
                <a:sym typeface="黑体" panose="02010609060101010101" pitchFamily="49" charset="-122"/>
              </a:rPr>
              <a:t>空值的产生</a:t>
            </a:r>
            <a:endParaRPr lang="en-US" sz="3600" b="0" dirty="0">
              <a:latin typeface="+mj-ea"/>
              <a:ea typeface="+mj-ea"/>
              <a:sym typeface="黑体" panose="02010609060101010101" pitchFamily="49" charset="-122"/>
            </a:endParaRPr>
          </a:p>
        </p:txBody>
      </p:sp>
      <p:sp>
        <p:nvSpPr>
          <p:cNvPr id="5" name="椭圆 4"/>
          <p:cNvSpPr/>
          <p:nvPr/>
        </p:nvSpPr>
        <p:spPr>
          <a:xfrm>
            <a:off x="323706" y="123580"/>
            <a:ext cx="648044" cy="583337"/>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5</a:t>
            </a:r>
            <a:r>
              <a:rPr lang="en-US" altLang="zh-CN" sz="900" dirty="0" smtClean="0"/>
              <a:t>.1</a:t>
            </a:r>
            <a:endParaRPr lang="zh-CN" alt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87765" y="-20430"/>
            <a:ext cx="7056490" cy="86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0" dirty="0" smtClean="0">
                <a:latin typeface="+mj-ea"/>
                <a:ea typeface="+mj-ea"/>
                <a:sym typeface="黑体" panose="02010609060101010101" pitchFamily="49" charset="-122"/>
              </a:rPr>
              <a:t>空值的产生</a:t>
            </a:r>
            <a:endParaRPr lang="en-US" sz="3600" b="0" dirty="0">
              <a:latin typeface="+mj-ea"/>
              <a:ea typeface="+mj-ea"/>
              <a:sym typeface="黑体" panose="02010609060101010101" pitchFamily="49" charset="-122"/>
            </a:endParaRPr>
          </a:p>
        </p:txBody>
      </p:sp>
      <p:sp>
        <p:nvSpPr>
          <p:cNvPr id="3" name="椭圆 2"/>
          <p:cNvSpPr/>
          <p:nvPr/>
        </p:nvSpPr>
        <p:spPr>
          <a:xfrm>
            <a:off x="323706" y="123580"/>
            <a:ext cx="648044" cy="583337"/>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5</a:t>
            </a:r>
            <a:r>
              <a:rPr lang="en-US" altLang="zh-CN" sz="900" dirty="0" smtClean="0"/>
              <a:t>.1</a:t>
            </a:r>
            <a:endParaRPr lang="zh-CN" altLang="en-US" sz="900" dirty="0"/>
          </a:p>
        </p:txBody>
      </p:sp>
      <p:sp>
        <p:nvSpPr>
          <p:cNvPr id="4" name="矩形 3"/>
          <p:cNvSpPr/>
          <p:nvPr/>
        </p:nvSpPr>
        <p:spPr>
          <a:xfrm>
            <a:off x="1043755" y="1150099"/>
            <a:ext cx="8100245" cy="3077766"/>
          </a:xfrm>
          <a:prstGeom prst="rect">
            <a:avLst/>
          </a:prstGeom>
        </p:spPr>
        <p:txBody>
          <a:bodyPr wrap="square">
            <a:spAutoFit/>
          </a:bodyPr>
          <a:lstStyle/>
          <a:p>
            <a:pPr marL="342900" indent="-342900">
              <a:spcBef>
                <a:spcPts val="600"/>
              </a:spcBef>
              <a:buClr>
                <a:schemeClr val="hlink"/>
              </a:buClr>
              <a:buFont typeface="Wingdings" panose="05000000000000000000" pitchFamily="2" charset="2"/>
              <a:buNone/>
            </a:pPr>
            <a:r>
              <a:rPr lang="en-US" altLang="zh-CN" sz="2600" dirty="0">
                <a:latin typeface="+mj-ea"/>
                <a:ea typeface="+mj-ea"/>
                <a:sym typeface="Arial" panose="020B0604020202020204" pitchFamily="34" charset="0"/>
              </a:rPr>
              <a:t>【</a:t>
            </a:r>
            <a:r>
              <a:rPr lang="zh-CN" altLang="en-US" sz="2600" dirty="0">
                <a:latin typeface="+mj-ea"/>
                <a:ea typeface="+mj-ea"/>
                <a:sym typeface="Arial" panose="020B0604020202020204" pitchFamily="34" charset="0"/>
              </a:rPr>
              <a:t>例</a:t>
            </a:r>
            <a:r>
              <a:rPr lang="en-US" altLang="zh-CN" sz="2600" dirty="0">
                <a:latin typeface="+mj-ea"/>
                <a:ea typeface="+mj-ea"/>
                <a:sym typeface="Arial" panose="020B0604020202020204" pitchFamily="34" charset="0"/>
              </a:rPr>
              <a:t>】</a:t>
            </a:r>
            <a:r>
              <a:rPr lang="zh-CN" altLang="en-US" sz="2600" dirty="0">
                <a:latin typeface="幼圆" pitchFamily="49" charset="-122"/>
                <a:ea typeface="幼圆" pitchFamily="49" charset="-122"/>
                <a:sym typeface="Arial" panose="020B0604020202020204" pitchFamily="34" charset="0"/>
              </a:rPr>
              <a:t>将</a:t>
            </a:r>
            <a:r>
              <a:rPr lang="en-US" altLang="zh-CN" sz="2600" dirty="0">
                <a:latin typeface="幼圆" pitchFamily="49" charset="-122"/>
                <a:ea typeface="幼圆" pitchFamily="49" charset="-122"/>
                <a:sym typeface="Arial" panose="020B0604020202020204" pitchFamily="34" charset="0"/>
              </a:rPr>
              <a:t>Student</a:t>
            </a:r>
            <a:r>
              <a:rPr lang="zh-CN" altLang="en-US" sz="2600" dirty="0">
                <a:latin typeface="幼圆" pitchFamily="49" charset="-122"/>
                <a:ea typeface="幼圆" pitchFamily="49" charset="-122"/>
                <a:sym typeface="Arial" panose="020B0604020202020204" pitchFamily="34" charset="0"/>
              </a:rPr>
              <a:t>表中学号为“</a:t>
            </a:r>
            <a:r>
              <a:rPr lang="en-US" altLang="zh-CN" sz="2600" dirty="0">
                <a:latin typeface="幼圆" pitchFamily="49" charset="-122"/>
                <a:ea typeface="幼圆" pitchFamily="49" charset="-122"/>
                <a:sym typeface="Arial" panose="020B0604020202020204" pitchFamily="34" charset="0"/>
              </a:rPr>
              <a:t>201215126</a:t>
            </a:r>
            <a:r>
              <a:rPr lang="zh-CN" altLang="en-US" sz="2600" dirty="0">
                <a:latin typeface="幼圆" pitchFamily="49" charset="-122"/>
                <a:ea typeface="幼圆" pitchFamily="49" charset="-122"/>
                <a:sym typeface="Arial" panose="020B0604020202020204" pitchFamily="34" charset="0"/>
              </a:rPr>
              <a:t>”的学生</a:t>
            </a:r>
            <a:r>
              <a:rPr lang="zh-CN" altLang="en-US" sz="2600" dirty="0" smtClean="0">
                <a:latin typeface="幼圆" pitchFamily="49" charset="-122"/>
                <a:ea typeface="幼圆" pitchFamily="49" charset="-122"/>
                <a:sym typeface="Arial" panose="020B0604020202020204" pitchFamily="34" charset="0"/>
              </a:rPr>
              <a:t>所</a:t>
            </a:r>
            <a:r>
              <a:rPr lang="en-US" altLang="zh-CN" sz="2600" dirty="0">
                <a:latin typeface="幼圆" pitchFamily="49" charset="-122"/>
                <a:ea typeface="幼圆" pitchFamily="49" charset="-122"/>
                <a:sym typeface="Arial" panose="020B0604020202020204" pitchFamily="34" charset="0"/>
              </a:rPr>
              <a:t> </a:t>
            </a:r>
            <a:r>
              <a:rPr lang="en-US" altLang="zh-CN" sz="2600" dirty="0" smtClean="0">
                <a:latin typeface="幼圆" pitchFamily="49" charset="-122"/>
                <a:ea typeface="幼圆" pitchFamily="49" charset="-122"/>
                <a:sym typeface="Arial" panose="020B0604020202020204" pitchFamily="34" charset="0"/>
              </a:rPr>
              <a:t>   </a:t>
            </a:r>
          </a:p>
          <a:p>
            <a:pPr marL="342900" indent="-342900">
              <a:spcBef>
                <a:spcPts val="600"/>
              </a:spcBef>
              <a:buClr>
                <a:schemeClr val="hlink"/>
              </a:buClr>
              <a:buFont typeface="Wingdings" panose="05000000000000000000" pitchFamily="2" charset="2"/>
              <a:buNone/>
            </a:pPr>
            <a:r>
              <a:rPr lang="en-US" altLang="zh-CN" sz="2600" dirty="0">
                <a:latin typeface="幼圆" pitchFamily="49" charset="-122"/>
                <a:ea typeface="幼圆" pitchFamily="49" charset="-122"/>
                <a:sym typeface="Arial" panose="020B0604020202020204" pitchFamily="34" charset="0"/>
              </a:rPr>
              <a:t> </a:t>
            </a:r>
            <a:r>
              <a:rPr lang="en-US" altLang="zh-CN" sz="2600" dirty="0" smtClean="0">
                <a:latin typeface="幼圆" pitchFamily="49" charset="-122"/>
                <a:ea typeface="幼圆" pitchFamily="49" charset="-122"/>
                <a:sym typeface="Arial" panose="020B0604020202020204" pitchFamily="34" charset="0"/>
              </a:rPr>
              <a:t>     </a:t>
            </a:r>
            <a:r>
              <a:rPr lang="zh-CN" altLang="en-US" sz="2600" dirty="0" smtClean="0">
                <a:latin typeface="幼圆" pitchFamily="49" charset="-122"/>
                <a:ea typeface="幼圆" pitchFamily="49" charset="-122"/>
                <a:sym typeface="Arial" panose="020B0604020202020204" pitchFamily="34" charset="0"/>
              </a:rPr>
              <a:t>属</a:t>
            </a:r>
            <a:r>
              <a:rPr lang="zh-CN" altLang="en-US" sz="2600" dirty="0">
                <a:latin typeface="幼圆" pitchFamily="49" charset="-122"/>
                <a:ea typeface="幼圆" pitchFamily="49" charset="-122"/>
                <a:sym typeface="Arial" panose="020B0604020202020204" pitchFamily="34" charset="0"/>
              </a:rPr>
              <a:t>的系改为空值</a:t>
            </a:r>
            <a:endParaRPr lang="en-US" altLang="zh-CN" sz="2600" dirty="0">
              <a:latin typeface="幼圆" pitchFamily="49" charset="-122"/>
              <a:ea typeface="幼圆" pitchFamily="49" charset="-122"/>
              <a:sym typeface="Arial" panose="020B0604020202020204" pitchFamily="34" charset="0"/>
            </a:endParaRPr>
          </a:p>
          <a:p>
            <a:pPr marL="342900" indent="-342900">
              <a:lnSpc>
                <a:spcPct val="150000"/>
              </a:lnSpc>
              <a:spcBef>
                <a:spcPts val="1200"/>
              </a:spcBef>
              <a:buClr>
                <a:schemeClr val="hlink"/>
              </a:buClr>
              <a:buFont typeface="Wingdings" panose="05000000000000000000" pitchFamily="2" charset="2"/>
              <a:buNone/>
            </a:pPr>
            <a:r>
              <a:rPr lang="en-US" altLang="zh-CN" sz="2600" b="0" dirty="0">
                <a:sym typeface="Arial" panose="020B0604020202020204" pitchFamily="34" charset="0"/>
              </a:rPr>
              <a:t>			</a:t>
            </a:r>
            <a:r>
              <a:rPr lang="en-US" altLang="zh-CN" sz="2600" dirty="0">
                <a:latin typeface="+mj-ea"/>
                <a:sym typeface="Arial" panose="020B0604020202020204" pitchFamily="34" charset="0"/>
              </a:rPr>
              <a:t>UPDATE</a:t>
            </a:r>
            <a:r>
              <a:rPr lang="en-US" altLang="zh-CN" sz="2600" b="0" dirty="0">
                <a:sym typeface="Arial" panose="020B0604020202020204" pitchFamily="34" charset="0"/>
              </a:rPr>
              <a:t> </a:t>
            </a:r>
            <a:r>
              <a:rPr lang="en-US" altLang="zh-CN" sz="2600" b="0" dirty="0" smtClean="0">
                <a:sym typeface="Arial" panose="020B0604020202020204" pitchFamily="34" charset="0"/>
              </a:rPr>
              <a:t> </a:t>
            </a:r>
            <a:r>
              <a:rPr lang="en-US" altLang="zh-CN" sz="2600" b="0" dirty="0" smtClean="0">
                <a:latin typeface="幼圆" pitchFamily="49" charset="-122"/>
                <a:ea typeface="幼圆" pitchFamily="49" charset="-122"/>
                <a:sym typeface="Arial" panose="020B0604020202020204" pitchFamily="34" charset="0"/>
              </a:rPr>
              <a:t>Student</a:t>
            </a:r>
            <a:r>
              <a:rPr lang="en-US" altLang="zh-CN" sz="2600" b="0" dirty="0" smtClean="0">
                <a:latin typeface="Times New Roman" panose="02020603050405020304" pitchFamily="18" charset="0"/>
                <a:sym typeface="Arial" panose="020B0604020202020204" pitchFamily="34" charset="0"/>
              </a:rPr>
              <a:t> </a:t>
            </a:r>
            <a:endParaRPr lang="en-US" altLang="zh-CN" sz="2600" b="0" dirty="0">
              <a:latin typeface="Times New Roman" panose="02020603050405020304" pitchFamily="18" charset="0"/>
              <a:sym typeface="Arial" panose="020B0604020202020204" pitchFamily="34" charset="0"/>
            </a:endParaRPr>
          </a:p>
          <a:p>
            <a:pPr marL="342900" indent="-342900">
              <a:lnSpc>
                <a:spcPct val="150000"/>
              </a:lnSpc>
              <a:spcBef>
                <a:spcPts val="600"/>
              </a:spcBef>
              <a:buClr>
                <a:schemeClr val="hlink"/>
              </a:buClr>
              <a:buFont typeface="Wingdings" panose="05000000000000000000" pitchFamily="2" charset="2"/>
              <a:buNone/>
            </a:pPr>
            <a:r>
              <a:rPr lang="en-US" altLang="zh-CN" sz="2600" b="0" dirty="0">
                <a:sym typeface="Arial" panose="020B0604020202020204" pitchFamily="34" charset="0"/>
              </a:rPr>
              <a:t>			</a:t>
            </a:r>
            <a:r>
              <a:rPr lang="en-US" altLang="zh-CN" sz="2600" dirty="0">
                <a:latin typeface="+mj-ea"/>
                <a:sym typeface="Arial" panose="020B0604020202020204" pitchFamily="34" charset="0"/>
              </a:rPr>
              <a:t>SET</a:t>
            </a:r>
            <a:r>
              <a:rPr lang="en-US" altLang="zh-CN" sz="2600" b="0" dirty="0">
                <a:sym typeface="Arial" panose="020B0604020202020204" pitchFamily="34" charset="0"/>
              </a:rPr>
              <a:t> </a:t>
            </a:r>
            <a:r>
              <a:rPr lang="en-US" altLang="zh-CN" sz="2600" b="0" dirty="0" smtClean="0">
                <a:sym typeface="Arial" panose="020B0604020202020204" pitchFamily="34" charset="0"/>
              </a:rPr>
              <a:t> </a:t>
            </a:r>
            <a:r>
              <a:rPr lang="en-US" altLang="zh-CN" sz="2600" b="0" dirty="0" err="1" smtClean="0">
                <a:latin typeface="幼圆" pitchFamily="49" charset="-122"/>
                <a:ea typeface="幼圆" pitchFamily="49" charset="-122"/>
                <a:sym typeface="Arial" panose="020B0604020202020204" pitchFamily="34" charset="0"/>
              </a:rPr>
              <a:t>Sdept</a:t>
            </a:r>
            <a:r>
              <a:rPr lang="en-US" altLang="zh-CN" sz="2600" b="0" dirty="0" smtClean="0">
                <a:latin typeface="幼圆" pitchFamily="49" charset="-122"/>
                <a:ea typeface="幼圆" pitchFamily="49" charset="-122"/>
                <a:sym typeface="Arial" panose="020B0604020202020204" pitchFamily="34" charset="0"/>
              </a:rPr>
              <a:t>=</a:t>
            </a:r>
            <a:r>
              <a:rPr lang="en-US" altLang="zh-CN" sz="2600" dirty="0" smtClean="0">
                <a:latin typeface="+mj-ea"/>
                <a:sym typeface="Arial" panose="020B0604020202020204" pitchFamily="34" charset="0"/>
              </a:rPr>
              <a:t>NULL</a:t>
            </a:r>
            <a:endParaRPr lang="en-US" altLang="zh-CN" sz="2600" dirty="0">
              <a:latin typeface="+mj-ea"/>
              <a:sym typeface="Arial" panose="020B0604020202020204" pitchFamily="34" charset="0"/>
            </a:endParaRPr>
          </a:p>
          <a:p>
            <a:pPr marL="342900" indent="-342900">
              <a:lnSpc>
                <a:spcPct val="150000"/>
              </a:lnSpc>
              <a:spcBef>
                <a:spcPts val="600"/>
              </a:spcBef>
              <a:buClr>
                <a:schemeClr val="hlink"/>
              </a:buClr>
              <a:buFont typeface="Wingdings" panose="05000000000000000000" pitchFamily="2" charset="2"/>
              <a:buNone/>
            </a:pPr>
            <a:r>
              <a:rPr lang="en-US" altLang="zh-CN" sz="2600" b="0" dirty="0">
                <a:sym typeface="Arial" panose="020B0604020202020204" pitchFamily="34" charset="0"/>
              </a:rPr>
              <a:t>			</a:t>
            </a:r>
            <a:r>
              <a:rPr lang="en-US" altLang="zh-CN" sz="2600" dirty="0">
                <a:latin typeface="+mj-ea"/>
                <a:sym typeface="Arial" panose="020B0604020202020204" pitchFamily="34" charset="0"/>
              </a:rPr>
              <a:t>WHERE</a:t>
            </a:r>
            <a:r>
              <a:rPr lang="en-US" altLang="zh-CN" sz="2600" b="0" dirty="0">
                <a:sym typeface="Arial" panose="020B0604020202020204" pitchFamily="34" charset="0"/>
              </a:rPr>
              <a:t> </a:t>
            </a:r>
            <a:r>
              <a:rPr lang="en-US" altLang="zh-CN" sz="2600" b="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600" b="0" dirty="0" smtClean="0">
                <a:latin typeface="Times New Roman" panose="02020603050405020304" pitchFamily="18" charset="0"/>
                <a:cs typeface="Times New Roman" panose="02020603050405020304" pitchFamily="18" charset="0"/>
                <a:sym typeface="Arial" panose="020B0604020202020204" pitchFamily="34" charset="0"/>
              </a:rPr>
              <a:t> </a:t>
            </a:r>
            <a:r>
              <a:rPr lang="en-US" altLang="zh-CN" sz="2600" b="0" dirty="0" err="1" smtClean="0">
                <a:latin typeface="幼圆" pitchFamily="49" charset="-122"/>
                <a:ea typeface="幼圆" pitchFamily="49" charset="-122"/>
                <a:sym typeface="Arial" panose="020B0604020202020204" pitchFamily="34" charset="0"/>
              </a:rPr>
              <a:t>Sno</a:t>
            </a:r>
            <a:r>
              <a:rPr lang="en-US" altLang="zh-CN" sz="2600" b="0" dirty="0">
                <a:latin typeface="幼圆" pitchFamily="49" charset="-122"/>
                <a:ea typeface="幼圆" pitchFamily="49" charset="-122"/>
                <a:sym typeface="Arial" panose="020B0604020202020204" pitchFamily="34" charset="0"/>
              </a:rPr>
              <a:t>=‘201215126’</a:t>
            </a:r>
            <a:endParaRPr lang="zh-CN" altLang="en-US" sz="2600" b="0" dirty="0">
              <a:latin typeface="幼圆" pitchFamily="49" charset="-122"/>
              <a:ea typeface="幼圆" pitchFamily="49" charset="-122"/>
              <a:sym typeface="Arial" panose="020B0604020202020204" pitchFamily="34" charset="0"/>
            </a:endParaRPr>
          </a:p>
        </p:txBody>
      </p:sp>
    </p:spTree>
    <p:extLst>
      <p:ext uri="{BB962C8B-B14F-4D97-AF65-F5344CB8AC3E}">
        <p14:creationId xmlns:p14="http://schemas.microsoft.com/office/powerpoint/2010/main" val="345259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188945" y="0"/>
            <a:ext cx="6191250" cy="827088"/>
          </a:xfrm>
        </p:spPr>
        <p:txBody>
          <a:bodyPr/>
          <a:lstStyle/>
          <a:p>
            <a:pPr fontAlgn="auto">
              <a:spcAft>
                <a:spcPts val="0"/>
              </a:spcAft>
              <a:defRPr/>
            </a:pPr>
            <a:r>
              <a:rPr lang="zh-CN" altLang="en-US" sz="3200" dirty="0">
                <a:latin typeface="黑体" panose="02010609060101010101" pitchFamily="49" charset="-122"/>
                <a:ea typeface="黑体" panose="02010609060101010101" pitchFamily="49" charset="-122"/>
                <a:sym typeface="黑体" panose="02010609060101010101" pitchFamily="49" charset="-122"/>
              </a:rPr>
              <a:t>学生</a:t>
            </a:r>
            <a:r>
              <a:rPr lang="en-US" sz="3200" dirty="0">
                <a:latin typeface="黑体" panose="02010609060101010101" pitchFamily="49" charset="-122"/>
                <a:ea typeface="黑体" panose="02010609060101010101" pitchFamily="49" charset="-122"/>
                <a:sym typeface="黑体" panose="02010609060101010101" pitchFamily="49" charset="-122"/>
              </a:rPr>
              <a:t>-</a:t>
            </a:r>
            <a:r>
              <a:rPr lang="zh-CN" altLang="en-US" sz="3200" dirty="0">
                <a:latin typeface="黑体" panose="02010609060101010101" pitchFamily="49" charset="-122"/>
                <a:ea typeface="黑体" panose="02010609060101010101" pitchFamily="49" charset="-122"/>
                <a:sym typeface="黑体" panose="02010609060101010101" pitchFamily="49" charset="-122"/>
              </a:rPr>
              <a:t>课程</a:t>
            </a:r>
            <a:r>
              <a:rPr lang="zh-CN" altLang="en-US" sz="3200" dirty="0" smtClean="0">
                <a:latin typeface="黑体" panose="02010609060101010101" pitchFamily="49" charset="-122"/>
                <a:ea typeface="黑体" panose="02010609060101010101" pitchFamily="49" charset="-122"/>
                <a:sym typeface="黑体" panose="02010609060101010101" pitchFamily="49" charset="-122"/>
              </a:rPr>
              <a:t>数据库</a:t>
            </a:r>
            <a:r>
              <a:rPr lang="en-US" altLang="zh-CN" sz="3200" dirty="0" smtClean="0">
                <a:latin typeface="黑体" panose="02010609060101010101" pitchFamily="49" charset="-122"/>
                <a:ea typeface="黑体" panose="02010609060101010101" pitchFamily="49" charset="-122"/>
                <a:sym typeface="黑体" panose="02010609060101010101" pitchFamily="49" charset="-122"/>
              </a:rPr>
              <a:t>——</a:t>
            </a:r>
            <a:r>
              <a:rPr lang="en-US" sz="3200" dirty="0" smtClean="0"/>
              <a:t>Course</a:t>
            </a:r>
            <a:r>
              <a:rPr lang="zh-CN" altLang="en-US" sz="3200" dirty="0"/>
              <a:t>表</a:t>
            </a:r>
            <a:endParaRPr lang="zh-CN" altLang="en-US" dirty="0"/>
          </a:p>
        </p:txBody>
      </p:sp>
      <p:graphicFrame>
        <p:nvGraphicFramePr>
          <p:cNvPr id="17411" name="Group 3"/>
          <p:cNvGraphicFramePr>
            <a:graphicFrameLocks noGrp="1"/>
          </p:cNvGraphicFramePr>
          <p:nvPr/>
        </p:nvGraphicFramePr>
        <p:xfrm>
          <a:off x="1259770" y="1707690"/>
          <a:ext cx="7200500" cy="3372966"/>
        </p:xfrm>
        <a:graphic>
          <a:graphicData uri="http://schemas.openxmlformats.org/drawingml/2006/table">
            <a:tbl>
              <a:tblPr/>
              <a:tblGrid>
                <a:gridCol w="2200519"/>
                <a:gridCol w="1855963"/>
                <a:gridCol w="1585148"/>
                <a:gridCol w="1558870"/>
              </a:tblGrid>
              <a:tr h="805054">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课程号</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Cno</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276" marB="34276"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课程名</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Cname</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276" marB="3427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先修课</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Cpno</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276" marB="3427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学分</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Ccredit</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276" marB="34276"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7176">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3</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4</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5</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6</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7</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276" marB="34276"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数据库</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数学</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信息系统</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操作系统</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数据结构</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数据处理</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a:t>
                      </a: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语言</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276" marB="3427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5</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1</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6</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7</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6</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276" marB="3427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4</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4</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3</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4</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2</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4</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276" marB="34276"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28" name="TextBox 3"/>
          <p:cNvSpPr>
            <a:spLocks noChangeArrowheads="1"/>
          </p:cNvSpPr>
          <p:nvPr/>
        </p:nvSpPr>
        <p:spPr bwMode="auto">
          <a:xfrm>
            <a:off x="1186645" y="1173725"/>
            <a:ext cx="1873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Times New Roman" panose="02020603050405020304" pitchFamily="18" charset="0"/>
              </a:rPr>
              <a:t>Course</a:t>
            </a: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filter="blinds(horizontal)">
                                      <p:cBhvr>
                                        <p:cTn id="7" dur="500"/>
                                        <p:tgtEl>
                                          <p:spTgt spid="174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28"/>
                                        </p:tgtEl>
                                        <p:attrNameLst>
                                          <p:attrName>style.visibility</p:attrName>
                                        </p:attrNameLst>
                                      </p:cBhvr>
                                      <p:to>
                                        <p:strVal val="visible"/>
                                      </p:to>
                                    </p:set>
                                    <p:animEffect filter="blinds(horizontal)">
                                      <p:cBhvr>
                                        <p:cTn id="10" dur="500"/>
                                        <p:tgtEl>
                                          <p:spTgt spid="1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 grpId="0" bldLvl="0"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1187765" y="3"/>
            <a:ext cx="705649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0" dirty="0" smtClean="0">
                <a:latin typeface="+mj-ea"/>
                <a:ea typeface="+mj-ea"/>
                <a:sym typeface="黑体" panose="02010609060101010101" pitchFamily="49" charset="-122"/>
              </a:rPr>
              <a:t>空值</a:t>
            </a:r>
            <a:r>
              <a:rPr lang="zh-CN" altLang="en-US" sz="3600" b="0" dirty="0">
                <a:latin typeface="+mj-ea"/>
                <a:ea typeface="+mj-ea"/>
                <a:sym typeface="黑体" panose="02010609060101010101" pitchFamily="49" charset="-122"/>
              </a:rPr>
              <a:t>的判断</a:t>
            </a:r>
            <a:endParaRPr lang="en-US" sz="3600" b="0" dirty="0">
              <a:latin typeface="+mj-ea"/>
              <a:ea typeface="+mj-ea"/>
              <a:sym typeface="黑体" panose="02010609060101010101" pitchFamily="49" charset="-122"/>
            </a:endParaRPr>
          </a:p>
        </p:txBody>
      </p:sp>
      <p:sp>
        <p:nvSpPr>
          <p:cNvPr id="183299" name="Rectangle 3"/>
          <p:cNvSpPr>
            <a:spLocks noChangeArrowheads="1"/>
          </p:cNvSpPr>
          <p:nvPr/>
        </p:nvSpPr>
        <p:spPr bwMode="auto">
          <a:xfrm>
            <a:off x="996520" y="870584"/>
            <a:ext cx="8147480" cy="427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anose="05000000000000000000" pitchFamily="2" charset="2"/>
              <a:buChar char="n"/>
            </a:pPr>
            <a:r>
              <a:rPr lang="zh-CN" altLang="en-US" sz="2800" dirty="0" smtClean="0">
                <a:latin typeface="幼圆" pitchFamily="49" charset="-122"/>
                <a:ea typeface="幼圆" pitchFamily="49" charset="-122"/>
                <a:sym typeface="Arial" panose="020B0604020202020204" pitchFamily="34" charset="0"/>
              </a:rPr>
              <a:t>判断</a:t>
            </a:r>
            <a:r>
              <a:rPr lang="zh-CN" altLang="en-US" sz="2800" dirty="0">
                <a:latin typeface="幼圆" pitchFamily="49" charset="-122"/>
                <a:ea typeface="幼圆" pitchFamily="49" charset="-122"/>
                <a:sym typeface="Arial" panose="020B0604020202020204" pitchFamily="34" charset="0"/>
              </a:rPr>
              <a:t>一个属性值是否为空值，用</a:t>
            </a:r>
            <a:r>
              <a:rPr lang="en-US" altLang="zh-CN" sz="2800" dirty="0">
                <a:latin typeface="幼圆" pitchFamily="49" charset="-122"/>
                <a:ea typeface="幼圆" pitchFamily="49" charset="-122"/>
                <a:sym typeface="Arial" panose="020B0604020202020204" pitchFamily="34" charset="0"/>
              </a:rPr>
              <a:t>IS NULL</a:t>
            </a:r>
            <a:r>
              <a:rPr lang="zh-CN" altLang="en-US" sz="2800" b="0" dirty="0">
                <a:latin typeface="幼圆" pitchFamily="49" charset="-122"/>
                <a:ea typeface="幼圆" pitchFamily="49" charset="-122"/>
                <a:sym typeface="Arial" panose="020B0604020202020204" pitchFamily="34" charset="0"/>
              </a:rPr>
              <a:t>或者</a:t>
            </a:r>
            <a:r>
              <a:rPr lang="en-US" altLang="zh-CN" sz="2800" dirty="0">
                <a:latin typeface="幼圆" pitchFamily="49" charset="-122"/>
                <a:ea typeface="幼圆" pitchFamily="49" charset="-122"/>
                <a:sym typeface="Arial" panose="020B0604020202020204" pitchFamily="34" charset="0"/>
              </a:rPr>
              <a:t>IS </a:t>
            </a:r>
            <a:r>
              <a:rPr lang="en-US" altLang="zh-CN" sz="2800" dirty="0" smtClean="0">
                <a:latin typeface="幼圆" pitchFamily="49" charset="-122"/>
                <a:ea typeface="幼圆" pitchFamily="49" charset="-122"/>
                <a:sym typeface="Arial" panose="020B0604020202020204" pitchFamily="34" charset="0"/>
              </a:rPr>
              <a:t>NOT  NULL</a:t>
            </a:r>
            <a:r>
              <a:rPr lang="zh-CN" altLang="en-US" sz="2800" dirty="0">
                <a:latin typeface="幼圆" pitchFamily="49" charset="-122"/>
                <a:ea typeface="幼圆" pitchFamily="49" charset="-122"/>
                <a:sym typeface="Arial" panose="020B0604020202020204" pitchFamily="34" charset="0"/>
              </a:rPr>
              <a:t>来表示</a:t>
            </a:r>
            <a:endParaRPr lang="en-US" sz="2800" dirty="0">
              <a:latin typeface="幼圆" pitchFamily="49" charset="-122"/>
              <a:ea typeface="幼圆" pitchFamily="49" charset="-122"/>
              <a:sym typeface="Arial" panose="020B0604020202020204" pitchFamily="34" charset="0"/>
            </a:endParaRPr>
          </a:p>
          <a:p>
            <a:pPr marL="342900" indent="-342900">
              <a:spcBef>
                <a:spcPts val="1800"/>
              </a:spcBef>
              <a:buClr>
                <a:schemeClr val="hlink"/>
              </a:buClr>
              <a:buFont typeface="Wingdings" panose="05000000000000000000" pitchFamily="2" charset="2"/>
              <a:buNone/>
            </a:pPr>
            <a:r>
              <a:rPr lang="en-US" altLang="zh-CN" sz="2800" dirty="0">
                <a:latin typeface="+mj-ea"/>
                <a:ea typeface="+mj-ea"/>
                <a:sym typeface="Arial" panose="020B0604020202020204" pitchFamily="34" charset="0"/>
              </a:rPr>
              <a:t>【</a:t>
            </a:r>
            <a:r>
              <a:rPr lang="zh-CN" altLang="en-US" sz="2800" dirty="0">
                <a:latin typeface="+mj-ea"/>
                <a:ea typeface="+mj-ea"/>
                <a:sym typeface="Arial" panose="020B0604020202020204" pitchFamily="34" charset="0"/>
              </a:rPr>
              <a:t>例</a:t>
            </a:r>
            <a:r>
              <a:rPr lang="en-US" altLang="zh-CN" sz="2800" dirty="0">
                <a:latin typeface="+mj-ea"/>
                <a:ea typeface="+mj-ea"/>
                <a:sym typeface="Arial" panose="020B0604020202020204" pitchFamily="34" charset="0"/>
              </a:rPr>
              <a:t>】</a:t>
            </a:r>
            <a:r>
              <a:rPr lang="zh-CN" altLang="en-US" sz="2800" b="0" dirty="0">
                <a:latin typeface="+mj-ea"/>
                <a:ea typeface="+mj-ea"/>
                <a:sym typeface="Arial" panose="020B0604020202020204" pitchFamily="34" charset="0"/>
              </a:rPr>
              <a:t>从</a:t>
            </a:r>
            <a:r>
              <a:rPr lang="en-US" altLang="zh-CN" sz="2800" b="0" dirty="0">
                <a:latin typeface="+mj-ea"/>
                <a:ea typeface="+mj-ea"/>
                <a:sym typeface="Arial" panose="020B0604020202020204" pitchFamily="34" charset="0"/>
              </a:rPr>
              <a:t>Student</a:t>
            </a:r>
            <a:r>
              <a:rPr lang="zh-CN" altLang="en-US" sz="2800" b="0" dirty="0">
                <a:latin typeface="+mj-ea"/>
                <a:ea typeface="+mj-ea"/>
                <a:sym typeface="Arial" panose="020B0604020202020204" pitchFamily="34" charset="0"/>
              </a:rPr>
              <a:t>表中找出漏填了数据的学生的信息</a:t>
            </a:r>
            <a:endParaRPr lang="en-US" sz="2800" b="0" dirty="0">
              <a:latin typeface="+mj-ea"/>
              <a:ea typeface="+mj-ea"/>
              <a:sym typeface="Arial" panose="020B0604020202020204" pitchFamily="34" charset="0"/>
            </a:endParaRPr>
          </a:p>
          <a:p>
            <a:pPr marL="342900" indent="-342900">
              <a:spcBef>
                <a:spcPct val="20000"/>
              </a:spcBef>
              <a:buClr>
                <a:schemeClr val="hlink"/>
              </a:buClr>
              <a:buFont typeface="Wingdings" panose="05000000000000000000" pitchFamily="2" charset="2"/>
              <a:buNone/>
            </a:pPr>
            <a:r>
              <a:rPr lang="en-US" altLang="zh-CN" sz="2400" b="0" dirty="0" smtClean="0">
                <a:sym typeface="Arial" panose="020B0604020202020204" pitchFamily="34" charset="0"/>
              </a:rPr>
              <a:t>		</a:t>
            </a:r>
            <a:r>
              <a:rPr lang="en-US" altLang="zh-CN" sz="2400" dirty="0" smtClean="0">
                <a:latin typeface="+mj-ea"/>
                <a:ea typeface="+mj-ea"/>
                <a:sym typeface="Arial" panose="020B0604020202020204" pitchFamily="34" charset="0"/>
              </a:rPr>
              <a:t>SELECT</a:t>
            </a:r>
            <a:r>
              <a:rPr lang="en-US" altLang="zh-CN" sz="2400" b="0" dirty="0" smtClean="0">
                <a:sym typeface="Arial" panose="020B0604020202020204" pitchFamily="34" charset="0"/>
              </a:rPr>
              <a:t>  </a:t>
            </a:r>
            <a:r>
              <a:rPr lang="en-US" altLang="zh-CN" sz="2400" b="0" dirty="0">
                <a:sym typeface="Arial" panose="020B0604020202020204" pitchFamily="34" charset="0"/>
              </a:rPr>
              <a:t>*</a:t>
            </a:r>
          </a:p>
          <a:p>
            <a:pPr marL="342900" indent="-342900">
              <a:spcBef>
                <a:spcPct val="20000"/>
              </a:spcBef>
              <a:buClr>
                <a:schemeClr val="hlink"/>
              </a:buClr>
              <a:buFont typeface="Wingdings" panose="05000000000000000000" pitchFamily="2" charset="2"/>
              <a:buNone/>
            </a:pPr>
            <a:r>
              <a:rPr lang="en-US" altLang="zh-CN" sz="2400" b="0" dirty="0" smtClean="0">
                <a:sym typeface="Arial" panose="020B0604020202020204" pitchFamily="34" charset="0"/>
              </a:rPr>
              <a:t>		</a:t>
            </a:r>
            <a:r>
              <a:rPr lang="en-US" altLang="zh-CN" sz="2400" dirty="0">
                <a:latin typeface="+mj-ea"/>
                <a:ea typeface="+mj-ea"/>
                <a:sym typeface="Arial" panose="020B0604020202020204" pitchFamily="34" charset="0"/>
              </a:rPr>
              <a:t>FROM </a:t>
            </a:r>
            <a:r>
              <a:rPr lang="en-US" altLang="zh-CN" sz="2400" b="0" dirty="0" smtClean="0">
                <a:sym typeface="Arial" panose="020B0604020202020204" pitchFamily="34" charset="0"/>
              </a:rPr>
              <a:t> </a:t>
            </a:r>
            <a:r>
              <a:rPr lang="en-US" altLang="zh-CN" sz="2400" b="0" dirty="0">
                <a:latin typeface="Times New Roman" panose="02020603050405020304" pitchFamily="18" charset="0"/>
                <a:sym typeface="Arial" panose="020B0604020202020204" pitchFamily="34" charset="0"/>
              </a:rPr>
              <a:t>Student</a:t>
            </a:r>
          </a:p>
          <a:p>
            <a:pPr marL="342900" indent="-342900">
              <a:spcBef>
                <a:spcPct val="20000"/>
              </a:spcBef>
              <a:buClr>
                <a:schemeClr val="hlink"/>
              </a:buClr>
              <a:buFont typeface="Wingdings" panose="05000000000000000000" pitchFamily="2" charset="2"/>
              <a:buNone/>
            </a:pPr>
            <a:r>
              <a:rPr lang="en-US" altLang="zh-CN" sz="2400" b="0" dirty="0" smtClean="0">
                <a:sym typeface="Arial" panose="020B0604020202020204" pitchFamily="34" charset="0"/>
              </a:rPr>
              <a:t>		</a:t>
            </a:r>
            <a:r>
              <a:rPr lang="en-US" altLang="zh-CN" sz="2400" dirty="0">
                <a:latin typeface="+mj-ea"/>
                <a:ea typeface="+mj-ea"/>
                <a:sym typeface="Arial" panose="020B0604020202020204" pitchFamily="34" charset="0"/>
              </a:rPr>
              <a:t>WHERE </a:t>
            </a:r>
            <a:r>
              <a:rPr lang="en-US" altLang="zh-CN" sz="2400" b="0" dirty="0" smtClean="0">
                <a:sym typeface="Arial" panose="020B0604020202020204" pitchFamily="34" charset="0"/>
              </a:rPr>
              <a:t>  </a:t>
            </a:r>
            <a:r>
              <a:rPr lang="en-US" altLang="zh-CN" sz="2400" b="0" dirty="0" err="1">
                <a:latin typeface="Times New Roman" panose="02020603050405020304" pitchFamily="18" charset="0"/>
                <a:sym typeface="Arial" panose="020B0604020202020204" pitchFamily="34" charset="0"/>
              </a:rPr>
              <a:t>Sname</a:t>
            </a:r>
            <a:r>
              <a:rPr lang="en-US" altLang="zh-CN" sz="2400" b="0" dirty="0">
                <a:sym typeface="Arial" panose="020B0604020202020204" pitchFamily="34" charset="0"/>
              </a:rPr>
              <a:t> </a:t>
            </a:r>
            <a:r>
              <a:rPr lang="en-US" altLang="zh-CN" sz="2400" dirty="0">
                <a:latin typeface="+mj-ea"/>
                <a:ea typeface="+mj-ea"/>
                <a:sym typeface="Arial" panose="020B0604020202020204" pitchFamily="34" charset="0"/>
              </a:rPr>
              <a:t>IS NULL OR </a:t>
            </a:r>
            <a:r>
              <a:rPr lang="en-US" altLang="zh-CN" sz="2400" b="0" dirty="0" err="1">
                <a:latin typeface="Times New Roman" panose="02020603050405020304" pitchFamily="18" charset="0"/>
                <a:sym typeface="Arial" panose="020B0604020202020204" pitchFamily="34" charset="0"/>
              </a:rPr>
              <a:t>Ssex</a:t>
            </a:r>
            <a:r>
              <a:rPr lang="en-US" altLang="zh-CN" sz="2400" b="0" dirty="0">
                <a:sym typeface="Arial" panose="020B0604020202020204" pitchFamily="34" charset="0"/>
              </a:rPr>
              <a:t> </a:t>
            </a:r>
            <a:r>
              <a:rPr lang="en-US" altLang="zh-CN" sz="2400" dirty="0">
                <a:latin typeface="+mj-ea"/>
                <a:ea typeface="+mj-ea"/>
                <a:sym typeface="Arial" panose="020B0604020202020204" pitchFamily="34" charset="0"/>
              </a:rPr>
              <a:t>IS NULL OR</a:t>
            </a:r>
            <a:r>
              <a:rPr lang="en-US" altLang="zh-CN" sz="2400" b="0" dirty="0">
                <a:sym typeface="Arial" panose="020B0604020202020204" pitchFamily="34" charset="0"/>
              </a:rPr>
              <a:t> </a:t>
            </a:r>
            <a:r>
              <a:rPr lang="en-US" altLang="zh-CN" sz="2400" b="0" dirty="0" smtClean="0">
                <a:sym typeface="Arial" panose="020B0604020202020204" pitchFamily="34" charset="0"/>
              </a:rPr>
              <a:t> </a:t>
            </a:r>
          </a:p>
          <a:p>
            <a:pPr marL="342900" indent="-342900">
              <a:spcBef>
                <a:spcPct val="20000"/>
              </a:spcBef>
              <a:buClr>
                <a:schemeClr val="hlink"/>
              </a:buClr>
              <a:buFont typeface="Wingdings" panose="05000000000000000000" pitchFamily="2" charset="2"/>
              <a:buNone/>
            </a:pPr>
            <a:r>
              <a:rPr lang="en-US" altLang="zh-CN" sz="2400" b="0" dirty="0">
                <a:latin typeface="Times New Roman" panose="02020603050405020304" pitchFamily="18" charset="0"/>
                <a:sym typeface="Arial" panose="020B0604020202020204" pitchFamily="34" charset="0"/>
              </a:rPr>
              <a:t> </a:t>
            </a:r>
            <a:r>
              <a:rPr lang="en-US" altLang="zh-CN" sz="2400" b="0" dirty="0" smtClean="0">
                <a:latin typeface="Times New Roman" panose="02020603050405020304" pitchFamily="18" charset="0"/>
                <a:sym typeface="Arial" panose="020B0604020202020204" pitchFamily="34" charset="0"/>
              </a:rPr>
              <a:t>                             Sage</a:t>
            </a:r>
            <a:r>
              <a:rPr lang="en-US" altLang="zh-CN" sz="2400" b="0" dirty="0" smtClean="0">
                <a:sym typeface="Arial" panose="020B0604020202020204" pitchFamily="34" charset="0"/>
              </a:rPr>
              <a:t> </a:t>
            </a:r>
            <a:r>
              <a:rPr lang="en-US" altLang="zh-CN" sz="2400" dirty="0">
                <a:latin typeface="+mj-ea"/>
                <a:ea typeface="+mj-ea"/>
                <a:sym typeface="Arial" panose="020B0604020202020204" pitchFamily="34" charset="0"/>
              </a:rPr>
              <a:t>IS </a:t>
            </a:r>
            <a:r>
              <a:rPr lang="en-US" altLang="zh-CN" sz="2400" dirty="0" smtClean="0">
                <a:latin typeface="+mj-ea"/>
                <a:ea typeface="+mj-ea"/>
                <a:sym typeface="Arial" panose="020B0604020202020204" pitchFamily="34" charset="0"/>
              </a:rPr>
              <a:t>NULL </a:t>
            </a:r>
            <a:r>
              <a:rPr lang="en-US" altLang="zh-CN" sz="2400" dirty="0">
                <a:latin typeface="+mj-ea"/>
                <a:ea typeface="+mj-ea"/>
                <a:sym typeface="Arial" panose="020B0604020202020204" pitchFamily="34" charset="0"/>
              </a:rPr>
              <a:t>OR </a:t>
            </a:r>
            <a:r>
              <a:rPr lang="en-US" altLang="zh-CN" sz="2400" b="0" dirty="0" err="1">
                <a:latin typeface="Times New Roman" panose="02020603050405020304" pitchFamily="18" charset="0"/>
                <a:sym typeface="Arial" panose="020B0604020202020204" pitchFamily="34" charset="0"/>
              </a:rPr>
              <a:t>Sdept</a:t>
            </a:r>
            <a:r>
              <a:rPr lang="en-US" altLang="zh-CN" sz="2400" b="0" dirty="0">
                <a:sym typeface="Arial" panose="020B0604020202020204" pitchFamily="34" charset="0"/>
              </a:rPr>
              <a:t> </a:t>
            </a:r>
            <a:r>
              <a:rPr lang="en-US" altLang="zh-CN" sz="2400" dirty="0">
                <a:latin typeface="+mj-ea"/>
                <a:ea typeface="+mj-ea"/>
                <a:sym typeface="Arial" panose="020B0604020202020204" pitchFamily="34" charset="0"/>
              </a:rPr>
              <a:t>IS NULL</a:t>
            </a:r>
            <a:r>
              <a:rPr lang="en-US" altLang="zh-CN" sz="2400" b="0" dirty="0">
                <a:sym typeface="Arial" panose="020B0604020202020204" pitchFamily="34" charset="0"/>
              </a:rPr>
              <a:t>; </a:t>
            </a:r>
            <a:endParaRPr lang="zh-CN" altLang="en-US" sz="2800" dirty="0">
              <a:sym typeface="Arial" panose="020B0604020202020204" pitchFamily="34" charset="0"/>
            </a:endParaRPr>
          </a:p>
        </p:txBody>
      </p:sp>
      <p:sp>
        <p:nvSpPr>
          <p:cNvPr id="5" name="椭圆 4"/>
          <p:cNvSpPr/>
          <p:nvPr/>
        </p:nvSpPr>
        <p:spPr>
          <a:xfrm>
            <a:off x="323706" y="123580"/>
            <a:ext cx="648044" cy="583337"/>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5</a:t>
            </a:r>
            <a:r>
              <a:rPr lang="en-US" altLang="zh-CN" sz="900" dirty="0" smtClean="0"/>
              <a:t>.2</a:t>
            </a:r>
            <a:endParaRPr lang="zh-CN" alt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1224085" y="0"/>
            <a:ext cx="7020170" cy="84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b="0" dirty="0" smtClean="0">
                <a:latin typeface="+mj-ea"/>
                <a:ea typeface="+mj-ea"/>
                <a:sym typeface="Arial" panose="020B0604020202020204" pitchFamily="34" charset="0"/>
              </a:rPr>
              <a:t>空值</a:t>
            </a:r>
            <a:r>
              <a:rPr lang="zh-CN" altLang="en-US" sz="3600" b="0" dirty="0">
                <a:latin typeface="+mj-ea"/>
                <a:ea typeface="+mj-ea"/>
                <a:sym typeface="Arial" panose="020B0604020202020204" pitchFamily="34" charset="0"/>
              </a:rPr>
              <a:t>的约束条件</a:t>
            </a:r>
            <a:endParaRPr lang="en-US" sz="3600" b="0" dirty="0">
              <a:latin typeface="+mj-ea"/>
              <a:ea typeface="+mj-ea"/>
              <a:sym typeface="Arial" panose="020B0604020202020204" pitchFamily="34" charset="0"/>
            </a:endParaRPr>
          </a:p>
        </p:txBody>
      </p:sp>
      <p:sp>
        <p:nvSpPr>
          <p:cNvPr id="184323" name="Rectangle 3"/>
          <p:cNvSpPr>
            <a:spLocks noChangeArrowheads="1"/>
          </p:cNvSpPr>
          <p:nvPr/>
        </p:nvSpPr>
        <p:spPr bwMode="auto">
          <a:xfrm>
            <a:off x="971750" y="915634"/>
            <a:ext cx="8172250" cy="302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200000"/>
              </a:lnSpc>
              <a:spcBef>
                <a:spcPct val="20000"/>
              </a:spcBef>
              <a:buClr>
                <a:schemeClr val="hlink"/>
              </a:buClr>
              <a:buFont typeface="Wingdings" panose="05000000000000000000" pitchFamily="2" charset="2"/>
              <a:buChar char="u"/>
            </a:pPr>
            <a:r>
              <a:rPr lang="zh-CN" altLang="en-US" sz="2800" dirty="0">
                <a:latin typeface="幼圆" pitchFamily="49" charset="-122"/>
                <a:ea typeface="幼圆" pitchFamily="49" charset="-122"/>
              </a:rPr>
              <a:t> </a:t>
            </a:r>
            <a:r>
              <a:rPr lang="zh-CN" altLang="en-US" sz="2800" dirty="0" smtClean="0">
                <a:latin typeface="幼圆" pitchFamily="49" charset="-122"/>
                <a:ea typeface="幼圆" pitchFamily="49" charset="-122"/>
              </a:rPr>
              <a:t>属性</a:t>
            </a:r>
            <a:r>
              <a:rPr lang="zh-CN" altLang="en-US" sz="2800" dirty="0">
                <a:latin typeface="幼圆" pitchFamily="49" charset="-122"/>
                <a:ea typeface="幼圆" pitchFamily="49" charset="-122"/>
              </a:rPr>
              <a:t>定义中有</a:t>
            </a:r>
            <a:r>
              <a:rPr lang="en-US" altLang="zh-CN" sz="2800" dirty="0">
                <a:latin typeface="幼圆" pitchFamily="49" charset="-122"/>
                <a:ea typeface="幼圆" pitchFamily="49" charset="-122"/>
              </a:rPr>
              <a:t>NOT NULL </a:t>
            </a:r>
            <a:r>
              <a:rPr lang="zh-CN" altLang="en-US" sz="2800" dirty="0">
                <a:latin typeface="幼圆" pitchFamily="49" charset="-122"/>
                <a:ea typeface="幼圆" pitchFamily="49" charset="-122"/>
              </a:rPr>
              <a:t>约束条件的不能去空值</a:t>
            </a:r>
            <a:endParaRPr lang="en-US" sz="2800" dirty="0">
              <a:latin typeface="幼圆" pitchFamily="49" charset="-122"/>
              <a:ea typeface="幼圆" pitchFamily="49" charset="-122"/>
            </a:endParaRPr>
          </a:p>
          <a:p>
            <a:pPr marL="285750" indent="-285750">
              <a:lnSpc>
                <a:spcPct val="200000"/>
              </a:lnSpc>
              <a:spcBef>
                <a:spcPct val="20000"/>
              </a:spcBef>
              <a:buClr>
                <a:schemeClr val="hlink"/>
              </a:buClr>
              <a:buFont typeface="Wingdings" panose="05000000000000000000" pitchFamily="2" charset="2"/>
              <a:buChar char="u"/>
            </a:pPr>
            <a:r>
              <a:rPr lang="zh-CN" altLang="en-US" sz="2800" dirty="0" smtClean="0">
                <a:latin typeface="幼圆" pitchFamily="49" charset="-122"/>
                <a:ea typeface="幼圆" pitchFamily="49" charset="-122"/>
              </a:rPr>
              <a:t> 加</a:t>
            </a:r>
            <a:r>
              <a:rPr lang="zh-CN" altLang="en-US" sz="2800" dirty="0">
                <a:latin typeface="幼圆" pitchFamily="49" charset="-122"/>
                <a:ea typeface="幼圆" pitchFamily="49" charset="-122"/>
              </a:rPr>
              <a:t>了</a:t>
            </a:r>
            <a:r>
              <a:rPr lang="en-US" altLang="zh-CN" sz="2800" dirty="0">
                <a:latin typeface="幼圆" pitchFamily="49" charset="-122"/>
                <a:ea typeface="幼圆" pitchFamily="49" charset="-122"/>
              </a:rPr>
              <a:t>UNIQUE </a:t>
            </a:r>
            <a:r>
              <a:rPr lang="zh-CN" altLang="en-US" sz="2800" dirty="0">
                <a:latin typeface="幼圆" pitchFamily="49" charset="-122"/>
                <a:ea typeface="幼圆" pitchFamily="49" charset="-122"/>
              </a:rPr>
              <a:t>限制的属性不能取空值</a:t>
            </a:r>
            <a:endParaRPr lang="en-US" sz="2800" dirty="0">
              <a:latin typeface="幼圆" pitchFamily="49" charset="-122"/>
              <a:ea typeface="幼圆" pitchFamily="49" charset="-122"/>
            </a:endParaRPr>
          </a:p>
          <a:p>
            <a:pPr marL="285750" indent="-285750">
              <a:lnSpc>
                <a:spcPct val="200000"/>
              </a:lnSpc>
              <a:spcBef>
                <a:spcPct val="20000"/>
              </a:spcBef>
              <a:buClr>
                <a:schemeClr val="hlink"/>
              </a:buClr>
              <a:buFont typeface="Wingdings" panose="05000000000000000000" pitchFamily="2" charset="2"/>
              <a:buChar char="u"/>
            </a:pPr>
            <a:r>
              <a:rPr lang="zh-CN" altLang="en-US" sz="2800" dirty="0" smtClean="0">
                <a:latin typeface="幼圆" pitchFamily="49" charset="-122"/>
                <a:ea typeface="幼圆" pitchFamily="49" charset="-122"/>
              </a:rPr>
              <a:t> 码</a:t>
            </a:r>
            <a:r>
              <a:rPr lang="zh-CN" altLang="en-US" sz="2800" dirty="0">
                <a:latin typeface="幼圆" pitchFamily="49" charset="-122"/>
                <a:ea typeface="幼圆" pitchFamily="49" charset="-122"/>
              </a:rPr>
              <a:t>属性不能取空值</a:t>
            </a:r>
            <a:endParaRPr lang="zh-CN" altLang="en-US" sz="2000" dirty="0">
              <a:latin typeface="幼圆" pitchFamily="49" charset="-122"/>
              <a:ea typeface="幼圆" pitchFamily="49" charset="-122"/>
            </a:endParaRPr>
          </a:p>
        </p:txBody>
      </p:sp>
      <p:sp>
        <p:nvSpPr>
          <p:cNvPr id="5" name="椭圆 4"/>
          <p:cNvSpPr/>
          <p:nvPr/>
        </p:nvSpPr>
        <p:spPr>
          <a:xfrm>
            <a:off x="323706" y="123580"/>
            <a:ext cx="648044" cy="583337"/>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5</a:t>
            </a:r>
            <a:r>
              <a:rPr lang="en-US" altLang="zh-CN" sz="900" dirty="0" smtClean="0"/>
              <a:t>.3</a:t>
            </a:r>
            <a:endParaRPr lang="zh-CN" alt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992168" y="11374"/>
            <a:ext cx="7236185" cy="83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150000"/>
              </a:lnSpc>
            </a:pPr>
            <a:r>
              <a:rPr lang="zh-CN" altLang="en-US" sz="3200" b="0" dirty="0" smtClean="0">
                <a:latin typeface="+mj-ea"/>
                <a:ea typeface="+mj-ea"/>
                <a:cs typeface="Arial" panose="020B0604020202020204" pitchFamily="34" charset="0"/>
                <a:sym typeface="Arial" panose="020B0604020202020204" pitchFamily="34" charset="0"/>
              </a:rPr>
              <a:t>空值</a:t>
            </a:r>
            <a:r>
              <a:rPr lang="zh-CN" altLang="en-US" sz="3200" b="0" dirty="0">
                <a:latin typeface="+mj-ea"/>
                <a:ea typeface="+mj-ea"/>
                <a:cs typeface="Arial" panose="020B0604020202020204" pitchFamily="34" charset="0"/>
                <a:sym typeface="Arial" panose="020B0604020202020204" pitchFamily="34" charset="0"/>
              </a:rPr>
              <a:t>的算术运算、比较运算和逻辑运算</a:t>
            </a:r>
            <a:endParaRPr lang="zh-CN" altLang="en-US" b="0" dirty="0">
              <a:latin typeface="+mj-ea"/>
              <a:ea typeface="+mj-ea"/>
            </a:endParaRPr>
          </a:p>
        </p:txBody>
      </p:sp>
      <p:graphicFrame>
        <p:nvGraphicFramePr>
          <p:cNvPr id="185347" name="Group 3"/>
          <p:cNvGraphicFramePr>
            <a:graphicFrameLocks noGrp="1"/>
          </p:cNvGraphicFramePr>
          <p:nvPr>
            <p:extLst>
              <p:ext uri="{D42A27DB-BD31-4B8C-83A1-F6EECF244321}">
                <p14:modId xmlns:p14="http://schemas.microsoft.com/office/powerpoint/2010/main" val="1547251034"/>
              </p:ext>
            </p:extLst>
          </p:nvPr>
        </p:nvGraphicFramePr>
        <p:xfrm>
          <a:off x="3995960" y="1059645"/>
          <a:ext cx="5040536" cy="3886120"/>
        </p:xfrm>
        <a:graphic>
          <a:graphicData uri="http://schemas.openxmlformats.org/drawingml/2006/table">
            <a:tbl>
              <a:tblPr/>
              <a:tblGrid>
                <a:gridCol w="852533"/>
                <a:gridCol w="698000"/>
                <a:gridCol w="1350857"/>
                <a:gridCol w="1145971"/>
                <a:gridCol w="993175"/>
              </a:tblGrid>
              <a:tr h="344315">
                <a:tc>
                  <a:txBody>
                    <a:bodyPr/>
                    <a:lstStyle/>
                    <a:p>
                      <a:pPr marL="0" marR="0" lvl="0" indent="0" algn="ctr" defTabSz="0" rtl="0" eaLnBrk="1" fontAlgn="base" latinLnBrk="0" hangingPunct="1">
                        <a:lnSpc>
                          <a:spcPct val="150000"/>
                        </a:lnSpc>
                        <a:spcBef>
                          <a:spcPct val="0"/>
                        </a:spcBef>
                        <a:spcAft>
                          <a:spcPct val="0"/>
                        </a:spcAft>
                        <a:buClrTx/>
                        <a:buSzTx/>
                        <a:buFont typeface="Arial" panose="020B0604020202020204" pitchFamily="34" charset="0"/>
                        <a:buNone/>
                      </a:pPr>
                      <a:r>
                        <a:rPr kumimoji="0" lang="en-US" sz="2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x</a:t>
                      </a:r>
                      <a:endParaRPr kumimoji="0" lang="zh-CN" altLang="en-US" sz="2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5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y</a:t>
                      </a:r>
                      <a:endParaRPr kumimoji="0" lang="zh-CN" altLang="en-US" sz="2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50000"/>
                        </a:lnSpc>
                        <a:spcBef>
                          <a:spcPct val="0"/>
                        </a:spcBef>
                        <a:spcAft>
                          <a:spcPct val="0"/>
                        </a:spcAft>
                        <a:buClrTx/>
                        <a:buSzTx/>
                        <a:buFont typeface="Arial" panose="020B0604020202020204" pitchFamily="34" charset="0"/>
                        <a:buNone/>
                      </a:pPr>
                      <a:r>
                        <a:rPr kumimoji="0" lang="en-US" sz="20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 x AND  y</a:t>
                      </a:r>
                      <a:endParaRPr kumimoji="0" lang="zh-CN" altLang="en-US" sz="28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5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x  OR  y</a:t>
                      </a:r>
                      <a:endParaRPr kumimoji="0" lang="zh-CN" altLang="en-US" sz="2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5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NOT  x</a:t>
                      </a:r>
                      <a:endParaRPr kumimoji="0" lang="zh-CN" altLang="en-US" sz="28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cs typeface="Arial" panose="020B0604020202020204" pitchFamily="34" charset="0"/>
                        <a:sym typeface="Times New Roman" panose="02020603050405020304" pitchFamily="18"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r>
              <a:tr h="273881">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203447">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205018">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134584">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136155">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137726">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0">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0">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U</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0">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F</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T</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286" marB="34286"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bl>
          </a:graphicData>
        </a:graphic>
      </p:graphicFrame>
      <p:sp>
        <p:nvSpPr>
          <p:cNvPr id="185415" name="Rectangle 3"/>
          <p:cNvSpPr>
            <a:spLocks noChangeArrowheads="1"/>
          </p:cNvSpPr>
          <p:nvPr/>
        </p:nvSpPr>
        <p:spPr bwMode="auto">
          <a:xfrm>
            <a:off x="179695" y="915635"/>
            <a:ext cx="3744561" cy="4155860"/>
          </a:xfrm>
          <a:prstGeom prst="rect">
            <a:avLst/>
          </a:prstGeom>
          <a:noFill/>
          <a:ln w="15875">
            <a:solidFill>
              <a:srgbClr val="0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150000"/>
              </a:lnSpc>
              <a:spcBef>
                <a:spcPct val="20000"/>
              </a:spcBef>
              <a:buClr>
                <a:schemeClr val="hlink"/>
              </a:buClr>
              <a:buFont typeface="Wingdings" panose="05000000000000000000" pitchFamily="2" charset="2"/>
              <a:buChar char="u"/>
            </a:pPr>
            <a:r>
              <a:rPr lang="zh-CN" altLang="en-US" sz="2400" dirty="0">
                <a:latin typeface="幼圆" pitchFamily="49" charset="-122"/>
                <a:ea typeface="幼圆" pitchFamily="49" charset="-122"/>
                <a:sym typeface="Arial" panose="020B0604020202020204" pitchFamily="34" charset="0"/>
              </a:rPr>
              <a:t>空值与另外一个值的算术运算的结果为空值；</a:t>
            </a:r>
            <a:endParaRPr lang="en-US" sz="2400" dirty="0">
              <a:latin typeface="幼圆" pitchFamily="49" charset="-122"/>
              <a:ea typeface="幼圆" pitchFamily="49" charset="-122"/>
              <a:sym typeface="Arial" panose="020B0604020202020204" pitchFamily="34" charset="0"/>
            </a:endParaRPr>
          </a:p>
          <a:p>
            <a:pPr marL="342900" indent="-342900">
              <a:lnSpc>
                <a:spcPct val="150000"/>
              </a:lnSpc>
              <a:spcBef>
                <a:spcPct val="20000"/>
              </a:spcBef>
              <a:buClr>
                <a:schemeClr val="hlink"/>
              </a:buClr>
              <a:buFont typeface="Wingdings" panose="05000000000000000000" pitchFamily="2" charset="2"/>
              <a:buChar char="u"/>
            </a:pPr>
            <a:r>
              <a:rPr lang="zh-CN" altLang="en-US" sz="2400" dirty="0">
                <a:latin typeface="幼圆" pitchFamily="49" charset="-122"/>
                <a:ea typeface="幼圆" pitchFamily="49" charset="-122"/>
                <a:sym typeface="Arial" panose="020B0604020202020204" pitchFamily="34" charset="0"/>
              </a:rPr>
              <a:t>空值与另外一个值的比较运算为 </a:t>
            </a:r>
            <a:r>
              <a:rPr lang="en-US" altLang="zh-CN" sz="2400" dirty="0">
                <a:latin typeface="幼圆" pitchFamily="49" charset="-122"/>
                <a:ea typeface="幼圆" pitchFamily="49" charset="-122"/>
                <a:sym typeface="Arial" panose="020B0604020202020204" pitchFamily="34" charset="0"/>
              </a:rPr>
              <a:t>UNKONW</a:t>
            </a:r>
            <a:r>
              <a:rPr lang="zh-CN" altLang="en-US" sz="2400" dirty="0">
                <a:latin typeface="幼圆" pitchFamily="49" charset="-122"/>
                <a:ea typeface="幼圆" pitchFamily="49" charset="-122"/>
                <a:sym typeface="Arial" panose="020B0604020202020204" pitchFamily="34" charset="0"/>
              </a:rPr>
              <a:t>；</a:t>
            </a:r>
            <a:endParaRPr lang="en-US" sz="2400" dirty="0">
              <a:latin typeface="幼圆" pitchFamily="49" charset="-122"/>
              <a:ea typeface="幼圆" pitchFamily="49" charset="-122"/>
              <a:sym typeface="Arial" panose="020B0604020202020204" pitchFamily="34" charset="0"/>
            </a:endParaRPr>
          </a:p>
          <a:p>
            <a:pPr marL="342900" indent="-342900">
              <a:lnSpc>
                <a:spcPct val="150000"/>
              </a:lnSpc>
              <a:spcBef>
                <a:spcPct val="20000"/>
              </a:spcBef>
              <a:buClr>
                <a:schemeClr val="hlink"/>
              </a:buClr>
              <a:buFont typeface="Wingdings" panose="05000000000000000000" pitchFamily="2" charset="2"/>
              <a:buChar char="u"/>
            </a:pPr>
            <a:r>
              <a:rPr lang="zh-CN" altLang="en-US" sz="2400" dirty="0">
                <a:latin typeface="幼圆" pitchFamily="49" charset="-122"/>
                <a:ea typeface="幼圆" pitchFamily="49" charset="-122"/>
                <a:sym typeface="Arial" panose="020B0604020202020204" pitchFamily="34" charset="0"/>
              </a:rPr>
              <a:t>于是传统逻辑运算中的二值逻辑就扩展成为了三值逻辑。</a:t>
            </a:r>
          </a:p>
        </p:txBody>
      </p:sp>
      <p:sp>
        <p:nvSpPr>
          <p:cNvPr id="6" name="椭圆 5"/>
          <p:cNvSpPr/>
          <p:nvPr/>
        </p:nvSpPr>
        <p:spPr>
          <a:xfrm>
            <a:off x="323706" y="123580"/>
            <a:ext cx="648044" cy="583337"/>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5</a:t>
            </a:r>
            <a:r>
              <a:rPr lang="en-US" altLang="zh-CN" sz="900" dirty="0" smtClean="0"/>
              <a:t>.4</a:t>
            </a:r>
            <a:endParaRPr lang="zh-CN" alt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5415">
                                            <p:txEl>
                                              <p:pRg st="0" end="0"/>
                                            </p:txEl>
                                          </p:spTgt>
                                        </p:tgtEl>
                                        <p:attrNameLst>
                                          <p:attrName>style.visibility</p:attrName>
                                        </p:attrNameLst>
                                      </p:cBhvr>
                                      <p:to>
                                        <p:strVal val="visible"/>
                                      </p:to>
                                    </p:set>
                                    <p:animEffect filter="fade">
                                      <p:cBhvr>
                                        <p:cTn id="7" dur="1000"/>
                                        <p:tgtEl>
                                          <p:spTgt spid="185415">
                                            <p:txEl>
                                              <p:pRg st="0" end="0"/>
                                            </p:txEl>
                                          </p:spTgt>
                                        </p:tgtEl>
                                      </p:cBhvr>
                                    </p:animEffect>
                                    <p:anim calcmode="lin" valueType="num">
                                      <p:cBhvr>
                                        <p:cTn id="8" dur="1000" fill="hold"/>
                                        <p:tgtEl>
                                          <p:spTgt spid="1854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54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85415">
                                            <p:txEl>
                                              <p:pRg st="1" end="1"/>
                                            </p:txEl>
                                          </p:spTgt>
                                        </p:tgtEl>
                                        <p:attrNameLst>
                                          <p:attrName>style.visibility</p:attrName>
                                        </p:attrNameLst>
                                      </p:cBhvr>
                                      <p:to>
                                        <p:strVal val="visible"/>
                                      </p:to>
                                    </p:set>
                                    <p:anim calcmode="lin" valueType="num">
                                      <p:cBhvr>
                                        <p:cTn id="14" dur="500" fill="hold"/>
                                        <p:tgtEl>
                                          <p:spTgt spid="185415">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854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5415">
                                            <p:txEl>
                                              <p:pRg st="2" end="2"/>
                                            </p:txEl>
                                          </p:spTgt>
                                        </p:tgtEl>
                                        <p:attrNameLst>
                                          <p:attrName>style.visibility</p:attrName>
                                        </p:attrNameLst>
                                      </p:cBhvr>
                                      <p:to>
                                        <p:strVal val="visible"/>
                                      </p:to>
                                    </p:set>
                                    <p:anim calcmode="lin" valueType="num">
                                      <p:cBhvr>
                                        <p:cTn id="20" dur="500" fill="hold"/>
                                        <p:tgtEl>
                                          <p:spTgt spid="18541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1854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85347"/>
                                        </p:tgtEl>
                                        <p:attrNameLst>
                                          <p:attrName>style.visibility</p:attrName>
                                        </p:attrNameLst>
                                      </p:cBhvr>
                                      <p:to>
                                        <p:strVal val="visible"/>
                                      </p:to>
                                    </p:set>
                                    <p:animEffect filter="circle(in)">
                                      <p:cBhvr>
                                        <p:cTn id="26" dur="20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ChangeArrowheads="1"/>
          </p:cNvSpPr>
          <p:nvPr/>
        </p:nvSpPr>
        <p:spPr bwMode="auto">
          <a:xfrm>
            <a:off x="971750" y="771624"/>
            <a:ext cx="8172250" cy="43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buClr>
                <a:schemeClr val="hlink"/>
              </a:buClr>
              <a:buFont typeface="Wingdings" panose="05000000000000000000" pitchFamily="2" charset="2"/>
              <a:buChar char="n"/>
            </a:pPr>
            <a:r>
              <a:rPr lang="zh-CN" altLang="en-US" sz="2200" b="0" dirty="0" smtClean="0">
                <a:latin typeface="幼圆" pitchFamily="49" charset="-122"/>
                <a:ea typeface="幼圆" pitchFamily="49" charset="-122"/>
              </a:rPr>
              <a:t>在</a:t>
            </a:r>
            <a:r>
              <a:rPr lang="zh-CN" altLang="en-US" sz="2200" b="0" dirty="0">
                <a:latin typeface="幼圆" pitchFamily="49" charset="-122"/>
                <a:ea typeface="幼圆" pitchFamily="49" charset="-122"/>
              </a:rPr>
              <a:t>查询语句中，只有使</a:t>
            </a:r>
            <a:r>
              <a:rPr lang="en-US" altLang="zh-CN" sz="2200" b="0" dirty="0">
                <a:latin typeface="幼圆" pitchFamily="49" charset="-122"/>
                <a:ea typeface="幼圆" pitchFamily="49" charset="-122"/>
              </a:rPr>
              <a:t>WHERE</a:t>
            </a:r>
            <a:r>
              <a:rPr lang="zh-CN" altLang="en-US" sz="2200" b="0" dirty="0">
                <a:latin typeface="幼圆" pitchFamily="49" charset="-122"/>
                <a:ea typeface="幼圆" pitchFamily="49" charset="-122"/>
              </a:rPr>
              <a:t>和</a:t>
            </a:r>
            <a:r>
              <a:rPr lang="en-US" altLang="zh-CN" sz="2200" b="0" dirty="0">
                <a:latin typeface="幼圆" pitchFamily="49" charset="-122"/>
                <a:ea typeface="幼圆" pitchFamily="49" charset="-122"/>
              </a:rPr>
              <a:t>HAVING</a:t>
            </a:r>
            <a:r>
              <a:rPr lang="zh-CN" altLang="en-US" sz="2200" b="0" dirty="0">
                <a:latin typeface="幼圆" pitchFamily="49" charset="-122"/>
                <a:ea typeface="幼圆" pitchFamily="49" charset="-122"/>
              </a:rPr>
              <a:t>字句中的选择条件为</a:t>
            </a:r>
            <a:r>
              <a:rPr lang="en-US" altLang="zh-CN" sz="2200" b="0" dirty="0">
                <a:latin typeface="幼圆" pitchFamily="49" charset="-122"/>
                <a:ea typeface="幼圆" pitchFamily="49" charset="-122"/>
              </a:rPr>
              <a:t>TRUE</a:t>
            </a:r>
            <a:r>
              <a:rPr lang="zh-CN" altLang="en-US" sz="2200" b="0" dirty="0">
                <a:latin typeface="幼圆" pitchFamily="49" charset="-122"/>
                <a:ea typeface="幼圆" pitchFamily="49" charset="-122"/>
              </a:rPr>
              <a:t>的元组才会被选出作为输出结果</a:t>
            </a:r>
            <a:r>
              <a:rPr lang="zh-CN" altLang="en-US" sz="2200" b="0" dirty="0" smtClean="0">
                <a:latin typeface="幼圆" pitchFamily="49" charset="-122"/>
                <a:ea typeface="幼圆" pitchFamily="49" charset="-122"/>
              </a:rPr>
              <a:t>。</a:t>
            </a:r>
            <a:endParaRPr lang="en-US" altLang="zh-CN" sz="2200" b="0" dirty="0">
              <a:latin typeface="幼圆" pitchFamily="49" charset="-122"/>
              <a:ea typeface="幼圆" pitchFamily="49" charset="-122"/>
            </a:endParaRPr>
          </a:p>
          <a:p>
            <a:pPr>
              <a:lnSpc>
                <a:spcPct val="150000"/>
              </a:lnSpc>
              <a:spcBef>
                <a:spcPct val="20000"/>
              </a:spcBef>
              <a:buClr>
                <a:schemeClr val="hlink"/>
              </a:buClr>
            </a:pPr>
            <a:r>
              <a:rPr lang="en-US" altLang="zh-CN" sz="2200" b="0" dirty="0" smtClean="0">
                <a:latin typeface="幼圆" pitchFamily="49" charset="-122"/>
                <a:ea typeface="幼圆" pitchFamily="49" charset="-122"/>
              </a:rPr>
              <a:t>【</a:t>
            </a:r>
            <a:r>
              <a:rPr lang="zh-CN" altLang="en-US" sz="2200" b="0" dirty="0">
                <a:latin typeface="幼圆" pitchFamily="49" charset="-122"/>
                <a:ea typeface="幼圆" pitchFamily="49" charset="-122"/>
                <a:sym typeface="黑体" panose="02010609060101010101" pitchFamily="49" charset="-122"/>
              </a:rPr>
              <a:t>例</a:t>
            </a:r>
            <a:r>
              <a:rPr lang="en-US" altLang="zh-CN" sz="2200" b="0" dirty="0">
                <a:latin typeface="幼圆" pitchFamily="49" charset="-122"/>
                <a:ea typeface="幼圆" pitchFamily="49" charset="-122"/>
              </a:rPr>
              <a:t>】</a:t>
            </a:r>
            <a:r>
              <a:rPr lang="zh-CN" altLang="en-US" sz="2200" b="0" dirty="0">
                <a:latin typeface="幼圆" pitchFamily="49" charset="-122"/>
                <a:ea typeface="幼圆" pitchFamily="49" charset="-122"/>
              </a:rPr>
              <a:t>找出选修了</a:t>
            </a:r>
            <a:r>
              <a:rPr lang="en-US" altLang="zh-CN" sz="2200" b="0" dirty="0">
                <a:latin typeface="幼圆" pitchFamily="49" charset="-122"/>
                <a:ea typeface="幼圆" pitchFamily="49" charset="-122"/>
              </a:rPr>
              <a:t>1</a:t>
            </a:r>
            <a:r>
              <a:rPr lang="zh-CN" altLang="en-US" sz="2200" b="0" dirty="0">
                <a:latin typeface="幼圆" pitchFamily="49" charset="-122"/>
                <a:ea typeface="幼圆" pitchFamily="49" charset="-122"/>
              </a:rPr>
              <a:t>号课程的不及格的学生</a:t>
            </a:r>
            <a:endParaRPr lang="en-US" sz="2200" b="0" dirty="0">
              <a:latin typeface="幼圆" pitchFamily="49" charset="-122"/>
              <a:ea typeface="幼圆" pitchFamily="49" charset="-122"/>
            </a:endParaRPr>
          </a:p>
          <a:p>
            <a:pPr marL="1200150" lvl="2" indent="-285750">
              <a:spcBef>
                <a:spcPct val="20000"/>
              </a:spcBef>
              <a:buClr>
                <a:schemeClr val="hlink"/>
              </a:buClr>
              <a:buFont typeface="Wingdings" panose="05000000000000000000" pitchFamily="2" charset="2"/>
              <a:buNone/>
            </a:pPr>
            <a:r>
              <a:rPr lang="en-US" altLang="zh-CN" sz="2200" dirty="0" smtClean="0">
                <a:latin typeface="+mj-ea"/>
                <a:ea typeface="+mj-ea"/>
              </a:rPr>
              <a:t>SELECT</a:t>
            </a:r>
            <a:r>
              <a:rPr lang="en-US" altLang="zh-CN" sz="2200" b="0" dirty="0" smtClean="0">
                <a:latin typeface="幼圆" pitchFamily="49" charset="-122"/>
                <a:ea typeface="幼圆" pitchFamily="49" charset="-122"/>
              </a:rPr>
              <a:t> </a:t>
            </a:r>
            <a:r>
              <a:rPr lang="en-US" altLang="zh-CN" sz="2200" b="0" dirty="0" err="1">
                <a:latin typeface="幼圆" pitchFamily="49" charset="-122"/>
                <a:ea typeface="幼圆" pitchFamily="49" charset="-122"/>
              </a:rPr>
              <a:t>Sno</a:t>
            </a:r>
            <a:endParaRPr lang="en-US" altLang="zh-CN" sz="2200" b="0" dirty="0">
              <a:latin typeface="幼圆" pitchFamily="49" charset="-122"/>
              <a:ea typeface="幼圆" pitchFamily="49" charset="-122"/>
            </a:endParaRPr>
          </a:p>
          <a:p>
            <a:pPr marL="742950" lvl="1" indent="-285750">
              <a:spcBef>
                <a:spcPct val="20000"/>
              </a:spcBef>
              <a:buClr>
                <a:schemeClr val="hlink"/>
              </a:buClr>
              <a:buFont typeface="Wingdings" panose="05000000000000000000" pitchFamily="2" charset="2"/>
              <a:buNone/>
            </a:pPr>
            <a:r>
              <a:rPr lang="en-US" altLang="zh-CN" sz="2200" b="0" dirty="0" smtClean="0">
                <a:latin typeface="幼圆" pitchFamily="49" charset="-122"/>
                <a:ea typeface="幼圆" pitchFamily="49" charset="-122"/>
              </a:rPr>
              <a:t>		</a:t>
            </a:r>
            <a:r>
              <a:rPr lang="en-US" altLang="zh-CN" sz="2200" dirty="0">
                <a:latin typeface="+mj-ea"/>
                <a:ea typeface="+mj-ea"/>
              </a:rPr>
              <a:t>FROM</a:t>
            </a:r>
            <a:r>
              <a:rPr lang="en-US" altLang="zh-CN" sz="2200" b="0" dirty="0" smtClean="0">
                <a:latin typeface="幼圆" pitchFamily="49" charset="-122"/>
                <a:ea typeface="幼圆" pitchFamily="49" charset="-122"/>
              </a:rPr>
              <a:t>  </a:t>
            </a:r>
            <a:r>
              <a:rPr lang="en-US" altLang="zh-CN" sz="2200" b="0" dirty="0">
                <a:latin typeface="幼圆" pitchFamily="49" charset="-122"/>
                <a:ea typeface="幼圆" pitchFamily="49" charset="-122"/>
              </a:rPr>
              <a:t>SC</a:t>
            </a:r>
          </a:p>
          <a:p>
            <a:pPr marL="742950" lvl="1" indent="-285750">
              <a:spcBef>
                <a:spcPct val="20000"/>
              </a:spcBef>
              <a:buClr>
                <a:schemeClr val="hlink"/>
              </a:buClr>
              <a:buFont typeface="Wingdings" panose="05000000000000000000" pitchFamily="2" charset="2"/>
              <a:buNone/>
            </a:pPr>
            <a:r>
              <a:rPr lang="en-US" altLang="zh-CN" sz="2200" b="0" dirty="0" smtClean="0">
                <a:latin typeface="幼圆" pitchFamily="49" charset="-122"/>
                <a:ea typeface="幼圆" pitchFamily="49" charset="-122"/>
              </a:rPr>
              <a:t>		</a:t>
            </a:r>
            <a:r>
              <a:rPr lang="en-US" altLang="zh-CN" sz="2200" dirty="0">
                <a:latin typeface="+mj-ea"/>
                <a:ea typeface="+mj-ea"/>
              </a:rPr>
              <a:t>WHERE</a:t>
            </a:r>
            <a:r>
              <a:rPr lang="en-US" altLang="zh-CN" sz="2200" b="0" dirty="0" smtClean="0">
                <a:latin typeface="幼圆" pitchFamily="49" charset="-122"/>
                <a:ea typeface="幼圆" pitchFamily="49" charset="-122"/>
              </a:rPr>
              <a:t> </a:t>
            </a:r>
            <a:r>
              <a:rPr lang="en-US" altLang="zh-CN" sz="2200" b="0" dirty="0">
                <a:latin typeface="幼圆" pitchFamily="49" charset="-122"/>
                <a:ea typeface="幼圆" pitchFamily="49" charset="-122"/>
                <a:cs typeface="Times New Roman" panose="02020603050405020304" pitchFamily="18" charset="0"/>
              </a:rPr>
              <a:t>Grade&lt;60 </a:t>
            </a:r>
            <a:r>
              <a:rPr lang="en-US" altLang="zh-CN" sz="2200" dirty="0">
                <a:latin typeface="+mj-ea"/>
                <a:ea typeface="+mj-ea"/>
              </a:rPr>
              <a:t>AND</a:t>
            </a:r>
            <a:r>
              <a:rPr lang="en-US" altLang="zh-CN" sz="2200" b="0" dirty="0">
                <a:latin typeface="幼圆" pitchFamily="49" charset="-122"/>
                <a:ea typeface="幼圆" pitchFamily="49" charset="-122"/>
                <a:cs typeface="Times New Roman" panose="02020603050405020304" pitchFamily="18" charset="0"/>
              </a:rPr>
              <a:t> </a:t>
            </a:r>
            <a:r>
              <a:rPr lang="en-US" altLang="zh-CN" sz="2200" b="0" dirty="0" err="1">
                <a:latin typeface="幼圆" pitchFamily="49" charset="-122"/>
                <a:ea typeface="幼圆" pitchFamily="49" charset="-122"/>
                <a:cs typeface="Times New Roman" panose="02020603050405020304" pitchFamily="18" charset="0"/>
              </a:rPr>
              <a:t>Cno</a:t>
            </a:r>
            <a:r>
              <a:rPr lang="en-US" altLang="zh-CN" sz="2200" b="0" dirty="0">
                <a:latin typeface="幼圆" pitchFamily="49" charset="-122"/>
                <a:ea typeface="幼圆" pitchFamily="49" charset="-122"/>
                <a:cs typeface="Times New Roman" panose="02020603050405020304" pitchFamily="18" charset="0"/>
              </a:rPr>
              <a:t>=‘1</a:t>
            </a:r>
            <a:r>
              <a:rPr lang="en-US" altLang="zh-CN" sz="2200" b="0" dirty="0" smtClean="0">
                <a:latin typeface="幼圆" pitchFamily="49" charset="-122"/>
                <a:ea typeface="幼圆" pitchFamily="49" charset="-122"/>
                <a:cs typeface="Times New Roman" panose="02020603050405020304" pitchFamily="18" charset="0"/>
              </a:rPr>
              <a:t>’;</a:t>
            </a:r>
          </a:p>
          <a:p>
            <a:pPr marL="457200" indent="-457200">
              <a:lnSpc>
                <a:spcPct val="150000"/>
              </a:lnSpc>
              <a:spcBef>
                <a:spcPct val="20000"/>
              </a:spcBef>
              <a:buClr>
                <a:schemeClr val="hlink"/>
              </a:buClr>
              <a:buFont typeface="Wingdings" panose="05000000000000000000" pitchFamily="2" charset="2"/>
              <a:buChar char="l"/>
            </a:pPr>
            <a:r>
              <a:rPr lang="zh-CN" altLang="en-US" sz="2200" b="0" dirty="0" smtClean="0">
                <a:latin typeface="幼圆" pitchFamily="49" charset="-122"/>
                <a:ea typeface="幼圆" pitchFamily="49" charset="-122"/>
              </a:rPr>
              <a:t>选出</a:t>
            </a:r>
            <a:r>
              <a:rPr lang="zh-CN" altLang="en-US" sz="2200" b="0" dirty="0">
                <a:latin typeface="幼圆" pitchFamily="49" charset="-122"/>
                <a:ea typeface="幼圆" pitchFamily="49" charset="-122"/>
              </a:rPr>
              <a:t>的学生是哪些参加了考试（</a:t>
            </a:r>
            <a:r>
              <a:rPr lang="en-US" altLang="zh-CN" sz="2200" b="0" dirty="0">
                <a:latin typeface="幼圆" pitchFamily="49" charset="-122"/>
                <a:ea typeface="幼圆" pitchFamily="49" charset="-122"/>
              </a:rPr>
              <a:t>Grade</a:t>
            </a:r>
            <a:r>
              <a:rPr lang="zh-CN" altLang="en-US" sz="2200" b="0" dirty="0">
                <a:latin typeface="幼圆" pitchFamily="49" charset="-122"/>
                <a:ea typeface="幼圆" pitchFamily="49" charset="-122"/>
              </a:rPr>
              <a:t>属性为非空值）而不及格的学生，不包括缺考的学生。前者使得条件</a:t>
            </a:r>
            <a:r>
              <a:rPr lang="en-US" altLang="zh-CN" sz="2200" b="0" dirty="0">
                <a:latin typeface="幼圆" pitchFamily="49" charset="-122"/>
                <a:ea typeface="幼圆" pitchFamily="49" charset="-122"/>
              </a:rPr>
              <a:t>Grade</a:t>
            </a:r>
            <a:r>
              <a:rPr lang="zh-CN" altLang="en-US" sz="2200" b="0" dirty="0">
                <a:latin typeface="幼圆" pitchFamily="49" charset="-122"/>
                <a:ea typeface="幼圆" pitchFamily="49" charset="-122"/>
              </a:rPr>
              <a:t>的值为</a:t>
            </a:r>
            <a:r>
              <a:rPr lang="en-US" altLang="zh-CN" sz="2200" b="0" dirty="0">
                <a:latin typeface="幼圆" pitchFamily="49" charset="-122"/>
                <a:ea typeface="幼圆" pitchFamily="49" charset="-122"/>
              </a:rPr>
              <a:t>TRUE, </a:t>
            </a:r>
            <a:r>
              <a:rPr lang="zh-CN" altLang="en-US" sz="2200" b="0" dirty="0">
                <a:latin typeface="幼圆" pitchFamily="49" charset="-122"/>
                <a:ea typeface="幼圆" pitchFamily="49" charset="-122"/>
              </a:rPr>
              <a:t>后者使条件的值为</a:t>
            </a:r>
            <a:r>
              <a:rPr lang="en-US" altLang="zh-CN" sz="2200" b="0" dirty="0">
                <a:latin typeface="幼圆" pitchFamily="49" charset="-122"/>
                <a:ea typeface="幼圆" pitchFamily="49" charset="-122"/>
              </a:rPr>
              <a:t>UNKNOWN</a:t>
            </a:r>
            <a:endParaRPr lang="zh-CN" altLang="en-US" sz="2200" dirty="0">
              <a:latin typeface="幼圆" pitchFamily="49" charset="-122"/>
              <a:ea typeface="幼圆" pitchFamily="49" charset="-122"/>
            </a:endParaRPr>
          </a:p>
        </p:txBody>
      </p:sp>
      <p:sp>
        <p:nvSpPr>
          <p:cNvPr id="6" name="Rectangle 2"/>
          <p:cNvSpPr>
            <a:spLocks noChangeArrowheads="1"/>
          </p:cNvSpPr>
          <p:nvPr/>
        </p:nvSpPr>
        <p:spPr bwMode="auto">
          <a:xfrm>
            <a:off x="992168" y="11374"/>
            <a:ext cx="7236185" cy="83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150000"/>
              </a:lnSpc>
            </a:pPr>
            <a:r>
              <a:rPr lang="zh-CN" altLang="en-US" sz="3200" b="0" dirty="0" smtClean="0">
                <a:latin typeface="+mj-ea"/>
                <a:ea typeface="+mj-ea"/>
                <a:cs typeface="Arial" panose="020B0604020202020204" pitchFamily="34" charset="0"/>
                <a:sym typeface="Arial" panose="020B0604020202020204" pitchFamily="34" charset="0"/>
              </a:rPr>
              <a:t>空值</a:t>
            </a:r>
            <a:r>
              <a:rPr lang="zh-CN" altLang="en-US" sz="3200" b="0" dirty="0">
                <a:latin typeface="+mj-ea"/>
                <a:ea typeface="+mj-ea"/>
                <a:cs typeface="Arial" panose="020B0604020202020204" pitchFamily="34" charset="0"/>
                <a:sym typeface="Arial" panose="020B0604020202020204" pitchFamily="34" charset="0"/>
              </a:rPr>
              <a:t>的算术运算、比较运算和逻辑运算</a:t>
            </a:r>
            <a:endParaRPr lang="zh-CN" altLang="en-US" b="0" dirty="0">
              <a:latin typeface="+mj-ea"/>
              <a:ea typeface="+mj-ea"/>
            </a:endParaRPr>
          </a:p>
        </p:txBody>
      </p:sp>
      <p:sp>
        <p:nvSpPr>
          <p:cNvPr id="7" name="椭圆 6"/>
          <p:cNvSpPr/>
          <p:nvPr/>
        </p:nvSpPr>
        <p:spPr>
          <a:xfrm>
            <a:off x="323706" y="123580"/>
            <a:ext cx="648044" cy="583337"/>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5</a:t>
            </a:r>
            <a:r>
              <a:rPr lang="en-US" altLang="zh-CN" sz="900" dirty="0" smtClean="0"/>
              <a:t>.4</a:t>
            </a:r>
            <a:endParaRPr lang="zh-CN" alt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ChangeArrowheads="1"/>
          </p:cNvSpPr>
          <p:nvPr/>
        </p:nvSpPr>
        <p:spPr bwMode="auto">
          <a:xfrm>
            <a:off x="32180" y="771625"/>
            <a:ext cx="817256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nSpc>
                <a:spcPct val="150000"/>
              </a:lnSpc>
              <a:spcBef>
                <a:spcPct val="20000"/>
              </a:spcBef>
              <a:buClr>
                <a:schemeClr val="hlink"/>
              </a:buClr>
              <a:buFont typeface="Wingdings" panose="05000000000000000000" pitchFamily="2" charset="2"/>
              <a:buNone/>
            </a:pPr>
            <a:r>
              <a:rPr lang="en-US" altLang="zh-CN" sz="2400" b="0" dirty="0">
                <a:latin typeface="黑体" panose="02010609060101010101" pitchFamily="49" charset="-122"/>
                <a:ea typeface="黑体" panose="02010609060101010101" pitchFamily="49" charset="-122"/>
                <a:sym typeface="黑体" panose="02010609060101010101" pitchFamily="49" charset="-122"/>
              </a:rPr>
              <a:t>【</a:t>
            </a:r>
            <a:r>
              <a:rPr lang="zh-CN" altLang="en-US" sz="2400" b="0" dirty="0">
                <a:latin typeface="黑体" panose="02010609060101010101" pitchFamily="49" charset="-122"/>
                <a:ea typeface="黑体" panose="02010609060101010101" pitchFamily="49" charset="-122"/>
                <a:sym typeface="黑体" panose="02010609060101010101" pitchFamily="49" charset="-122"/>
              </a:rPr>
              <a:t>例</a:t>
            </a:r>
            <a:r>
              <a:rPr lang="en-US" altLang="zh-CN" sz="2400" b="0" dirty="0">
                <a:latin typeface="黑体" panose="02010609060101010101" pitchFamily="49" charset="-122"/>
                <a:ea typeface="黑体" panose="02010609060101010101" pitchFamily="49" charset="-122"/>
                <a:sym typeface="黑体" panose="02010609060101010101" pitchFamily="49" charset="-122"/>
              </a:rPr>
              <a:t>】</a:t>
            </a:r>
            <a:r>
              <a:rPr lang="zh-CN" altLang="en-US" sz="2400" b="0" dirty="0">
                <a:latin typeface="黑体" panose="02010609060101010101" pitchFamily="49" charset="-122"/>
                <a:ea typeface="黑体" panose="02010609060101010101" pitchFamily="49" charset="-122"/>
                <a:sym typeface="黑体" panose="02010609060101010101" pitchFamily="49" charset="-122"/>
              </a:rPr>
              <a:t>选出选修</a:t>
            </a:r>
            <a:r>
              <a:rPr lang="en-US" altLang="zh-CN" sz="2400" b="0" dirty="0">
                <a:latin typeface="黑体" panose="02010609060101010101" pitchFamily="49" charset="-122"/>
                <a:ea typeface="黑体" panose="02010609060101010101" pitchFamily="49" charset="-122"/>
                <a:sym typeface="黑体" panose="02010609060101010101" pitchFamily="49" charset="-122"/>
              </a:rPr>
              <a:t>1</a:t>
            </a:r>
            <a:r>
              <a:rPr lang="zh-CN" altLang="en-US" sz="2400" b="0" dirty="0">
                <a:latin typeface="黑体" panose="02010609060101010101" pitchFamily="49" charset="-122"/>
                <a:ea typeface="黑体" panose="02010609060101010101" pitchFamily="49" charset="-122"/>
                <a:sym typeface="黑体" panose="02010609060101010101" pitchFamily="49" charset="-122"/>
              </a:rPr>
              <a:t>号课程的不及格的学生及缺考的学生</a:t>
            </a:r>
            <a:endParaRPr lang="en-US" sz="2400" b="0" dirty="0">
              <a:latin typeface="黑体" panose="02010609060101010101" pitchFamily="49" charset="-122"/>
              <a:ea typeface="黑体" panose="02010609060101010101" pitchFamily="49" charset="-122"/>
              <a:sym typeface="黑体" panose="02010609060101010101" pitchFamily="49" charset="-122"/>
            </a:endParaRPr>
          </a:p>
        </p:txBody>
      </p:sp>
      <p:sp>
        <p:nvSpPr>
          <p:cNvPr id="187396" name="矩形 3"/>
          <p:cNvSpPr>
            <a:spLocks noChangeArrowheads="1"/>
          </p:cNvSpPr>
          <p:nvPr/>
        </p:nvSpPr>
        <p:spPr bwMode="auto">
          <a:xfrm>
            <a:off x="467715" y="1491675"/>
            <a:ext cx="4010514" cy="341632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lvl="1"/>
            <a:r>
              <a:rPr lang="en-US" altLang="zh-CN" sz="2400" dirty="0" smtClean="0">
                <a:solidFill>
                  <a:srgbClr val="000000"/>
                </a:solidFill>
                <a:sym typeface="Arial" panose="020B0604020202020204" pitchFamily="34" charset="0"/>
              </a:rPr>
              <a:t>SELECT</a:t>
            </a:r>
            <a:r>
              <a:rPr lang="en-US" altLang="zh-CN" sz="2400" dirty="0" smtClean="0">
                <a:solidFill>
                  <a:srgbClr val="000000"/>
                </a:solidFill>
                <a:latin typeface="Times New Roman" panose="02020603050405020304" pitchFamily="18" charset="0"/>
                <a:sym typeface="Arial" panose="020B0604020202020204" pitchFamily="34" charset="0"/>
              </a:rPr>
              <a:t>  </a:t>
            </a:r>
            <a:r>
              <a:rPr lang="en-US" altLang="zh-CN" sz="2400" dirty="0" err="1">
                <a:solidFill>
                  <a:srgbClr val="000000"/>
                </a:solidFill>
                <a:latin typeface="Times New Roman" panose="02020603050405020304" pitchFamily="18" charset="0"/>
                <a:sym typeface="Arial" panose="020B0604020202020204" pitchFamily="34" charset="0"/>
              </a:rPr>
              <a:t>Sno</a:t>
            </a:r>
            <a:r>
              <a:rPr lang="en-US" altLang="zh-CN" sz="2400" dirty="0">
                <a:solidFill>
                  <a:srgbClr val="000000"/>
                </a:solidFill>
                <a:latin typeface="Times New Roman" panose="02020603050405020304" pitchFamily="18" charset="0"/>
                <a:sym typeface="Arial" panose="020B0604020202020204" pitchFamily="34" charset="0"/>
              </a:rPr>
              <a:t> </a:t>
            </a:r>
          </a:p>
          <a:p>
            <a:pPr lvl="1"/>
            <a:r>
              <a:rPr lang="zh-CN" altLang="en-US" sz="2400" dirty="0">
                <a:solidFill>
                  <a:srgbClr val="000000"/>
                </a:solidFill>
                <a:sym typeface="Arial" panose="020B0604020202020204" pitchFamily="34" charset="0"/>
              </a:rPr>
              <a:t>   </a:t>
            </a:r>
            <a:r>
              <a:rPr lang="en-US" altLang="zh-CN" sz="2400" dirty="0">
                <a:solidFill>
                  <a:srgbClr val="000000"/>
                </a:solidFill>
                <a:sym typeface="Arial" panose="020B0604020202020204" pitchFamily="34" charset="0"/>
              </a:rPr>
              <a:t>FROM  </a:t>
            </a:r>
            <a:r>
              <a:rPr lang="en-US" altLang="zh-CN" sz="2400" dirty="0">
                <a:solidFill>
                  <a:srgbClr val="000000"/>
                </a:solidFill>
                <a:latin typeface="Times New Roman" panose="02020603050405020304" pitchFamily="18" charset="0"/>
                <a:sym typeface="Arial" panose="020B0604020202020204" pitchFamily="34" charset="0"/>
              </a:rPr>
              <a:t>SC</a:t>
            </a:r>
          </a:p>
          <a:p>
            <a:pPr lvl="1"/>
            <a:r>
              <a:rPr lang="en-US" altLang="zh-CN" sz="2400" dirty="0">
                <a:solidFill>
                  <a:srgbClr val="000000"/>
                </a:solidFill>
                <a:sym typeface="Arial" panose="020B0604020202020204" pitchFamily="34" charset="0"/>
              </a:rPr>
              <a:t>WHERE </a:t>
            </a:r>
            <a:r>
              <a:rPr lang="en-US" altLang="zh-CN" sz="2400" dirty="0">
                <a:solidFill>
                  <a:srgbClr val="000000"/>
                </a:solidFill>
                <a:latin typeface="Times New Roman" panose="02020603050405020304" pitchFamily="18" charset="0"/>
                <a:sym typeface="Arial" panose="020B0604020202020204" pitchFamily="34" charset="0"/>
              </a:rPr>
              <a:t> Grade&lt;60 </a:t>
            </a:r>
            <a:r>
              <a:rPr lang="en-US" altLang="zh-CN" sz="2400" dirty="0">
                <a:solidFill>
                  <a:srgbClr val="000000"/>
                </a:solidFill>
                <a:sym typeface="Arial" panose="020B0604020202020204" pitchFamily="34" charset="0"/>
              </a:rPr>
              <a:t>AND</a:t>
            </a:r>
            <a:r>
              <a:rPr lang="en-US" altLang="zh-CN" sz="2400" dirty="0">
                <a:solidFill>
                  <a:srgbClr val="000000"/>
                </a:solidFill>
                <a:latin typeface="Times New Roman" panose="02020603050405020304" pitchFamily="18" charset="0"/>
                <a:sym typeface="Arial" panose="020B0604020202020204" pitchFamily="34" charset="0"/>
              </a:rPr>
              <a:t> </a:t>
            </a:r>
            <a:r>
              <a:rPr lang="en-US" altLang="zh-CN" sz="2400" dirty="0" err="1" smtClean="0">
                <a:solidFill>
                  <a:srgbClr val="000000"/>
                </a:solidFill>
                <a:latin typeface="Times New Roman" panose="02020603050405020304" pitchFamily="18" charset="0"/>
                <a:sym typeface="Arial" panose="020B0604020202020204" pitchFamily="34" charset="0"/>
              </a:rPr>
              <a:t>Cno</a:t>
            </a:r>
            <a:r>
              <a:rPr lang="en-US" altLang="zh-CN" sz="2400" dirty="0">
                <a:solidFill>
                  <a:srgbClr val="000000"/>
                </a:solidFill>
                <a:latin typeface="Times New Roman" panose="02020603050405020304" pitchFamily="18" charset="0"/>
                <a:sym typeface="Arial" panose="020B0604020202020204" pitchFamily="34" charset="0"/>
              </a:rPr>
              <a:t>=</a:t>
            </a:r>
            <a:r>
              <a:rPr lang="en-US" altLang="zh-CN" sz="2400" dirty="0">
                <a:solidFill>
                  <a:srgbClr val="000000"/>
                </a:solidFill>
                <a:sym typeface="Arial" panose="020B0604020202020204" pitchFamily="34" charset="0"/>
              </a:rPr>
              <a:t>‘</a:t>
            </a:r>
            <a:r>
              <a:rPr lang="en-US" altLang="zh-CN" sz="2400" dirty="0">
                <a:solidFill>
                  <a:srgbClr val="000000"/>
                </a:solidFill>
                <a:latin typeface="Times New Roman" panose="02020603050405020304" pitchFamily="18" charset="0"/>
                <a:sym typeface="Arial" panose="020B0604020202020204" pitchFamily="34" charset="0"/>
              </a:rPr>
              <a:t>1</a:t>
            </a:r>
            <a:r>
              <a:rPr lang="en-US" altLang="zh-CN" sz="2400" dirty="0">
                <a:solidFill>
                  <a:srgbClr val="000000"/>
                </a:solidFill>
                <a:sym typeface="Arial" panose="020B0604020202020204" pitchFamily="34" charset="0"/>
              </a:rPr>
              <a:t>’</a:t>
            </a:r>
            <a:endParaRPr lang="en-US" altLang="zh-CN" sz="2400" dirty="0">
              <a:solidFill>
                <a:srgbClr val="000000"/>
              </a:solidFill>
              <a:latin typeface="Times New Roman" panose="02020603050405020304" pitchFamily="18" charset="0"/>
              <a:sym typeface="Arial" panose="020B0604020202020204" pitchFamily="34" charset="0"/>
            </a:endParaRPr>
          </a:p>
          <a:p>
            <a:pPr lvl="1"/>
            <a:r>
              <a:rPr lang="zh-CN" altLang="en-US" sz="2400" dirty="0">
                <a:solidFill>
                  <a:srgbClr val="000000"/>
                </a:solidFill>
                <a:sym typeface="Arial" panose="020B0604020202020204" pitchFamily="34" charset="0"/>
              </a:rPr>
              <a:t>  </a:t>
            </a:r>
            <a:r>
              <a:rPr lang="en-US" altLang="zh-CN" sz="2400" dirty="0">
                <a:solidFill>
                  <a:srgbClr val="000000"/>
                </a:solidFill>
                <a:sym typeface="Arial" panose="020B0604020202020204" pitchFamily="34" charset="0"/>
              </a:rPr>
              <a:t>UNION</a:t>
            </a:r>
          </a:p>
          <a:p>
            <a:pPr lvl="1"/>
            <a:r>
              <a:rPr lang="en-US" altLang="zh-CN" sz="2400" dirty="0">
                <a:solidFill>
                  <a:srgbClr val="000000"/>
                </a:solidFill>
                <a:latin typeface="Times New Roman" panose="02020603050405020304" pitchFamily="18" charset="0"/>
                <a:sym typeface="Arial" panose="020B0604020202020204" pitchFamily="34" charset="0"/>
              </a:rPr>
              <a:t> </a:t>
            </a:r>
            <a:r>
              <a:rPr lang="en-US" altLang="zh-CN" sz="2400" dirty="0">
                <a:solidFill>
                  <a:srgbClr val="000000"/>
                </a:solidFill>
                <a:sym typeface="Arial" panose="020B0604020202020204" pitchFamily="34" charset="0"/>
              </a:rPr>
              <a:t>SELECT </a:t>
            </a:r>
            <a:r>
              <a:rPr lang="zh-CN" altLang="en-US" sz="2400" dirty="0">
                <a:solidFill>
                  <a:srgbClr val="000000"/>
                </a:solidFill>
                <a:latin typeface="Times New Roman" panose="02020603050405020304" pitchFamily="18" charset="0"/>
                <a:sym typeface="Arial" panose="020B0604020202020204" pitchFamily="34" charset="0"/>
              </a:rPr>
              <a:t> </a:t>
            </a:r>
            <a:r>
              <a:rPr lang="en-US" altLang="zh-CN" sz="2400" dirty="0" err="1">
                <a:solidFill>
                  <a:srgbClr val="000000"/>
                </a:solidFill>
                <a:latin typeface="Times New Roman" panose="02020603050405020304" pitchFamily="18" charset="0"/>
                <a:sym typeface="Arial" panose="020B0604020202020204" pitchFamily="34" charset="0"/>
              </a:rPr>
              <a:t>Sno</a:t>
            </a:r>
            <a:endParaRPr lang="en-US" altLang="zh-CN" sz="2400" dirty="0">
              <a:solidFill>
                <a:srgbClr val="000000"/>
              </a:solidFill>
              <a:latin typeface="Times New Roman" panose="02020603050405020304" pitchFamily="18" charset="0"/>
              <a:sym typeface="Arial" panose="020B0604020202020204" pitchFamily="34" charset="0"/>
            </a:endParaRPr>
          </a:p>
          <a:p>
            <a:pPr lvl="1"/>
            <a:r>
              <a:rPr lang="zh-CN" altLang="en-US" sz="2400" dirty="0">
                <a:solidFill>
                  <a:srgbClr val="000000"/>
                </a:solidFill>
                <a:latin typeface="Times New Roman" panose="02020603050405020304" pitchFamily="18" charset="0"/>
                <a:sym typeface="Arial" panose="020B0604020202020204" pitchFamily="34" charset="0"/>
              </a:rPr>
              <a:t>   </a:t>
            </a:r>
            <a:r>
              <a:rPr lang="en-US" altLang="zh-CN" sz="2400" dirty="0">
                <a:solidFill>
                  <a:srgbClr val="000000"/>
                </a:solidFill>
                <a:sym typeface="Arial" panose="020B0604020202020204" pitchFamily="34" charset="0"/>
              </a:rPr>
              <a:t> FROM</a:t>
            </a:r>
            <a:r>
              <a:rPr lang="zh-CN" altLang="en-US" sz="2400" dirty="0">
                <a:solidFill>
                  <a:srgbClr val="000000"/>
                </a:solidFill>
                <a:sym typeface="Arial" panose="020B0604020202020204" pitchFamily="34" charset="0"/>
              </a:rPr>
              <a:t> </a:t>
            </a:r>
            <a:r>
              <a:rPr lang="en-US" altLang="zh-CN" sz="2400" dirty="0">
                <a:solidFill>
                  <a:srgbClr val="000000"/>
                </a:solidFill>
                <a:latin typeface="Times New Roman" panose="02020603050405020304" pitchFamily="18" charset="0"/>
                <a:sym typeface="Arial" panose="020B0604020202020204" pitchFamily="34" charset="0"/>
              </a:rPr>
              <a:t> SC</a:t>
            </a:r>
          </a:p>
          <a:p>
            <a:pPr lvl="1"/>
            <a:r>
              <a:rPr lang="zh-CN" altLang="en-US" sz="2400" dirty="0">
                <a:solidFill>
                  <a:srgbClr val="000000"/>
                </a:solidFill>
                <a:sym typeface="Arial" panose="020B0604020202020204" pitchFamily="34" charset="0"/>
              </a:rPr>
              <a:t> </a:t>
            </a:r>
            <a:r>
              <a:rPr lang="en-US" altLang="zh-CN" sz="2400" dirty="0">
                <a:solidFill>
                  <a:srgbClr val="000000"/>
                </a:solidFill>
                <a:sym typeface="Arial" panose="020B0604020202020204" pitchFamily="34" charset="0"/>
              </a:rPr>
              <a:t> WHERE</a:t>
            </a:r>
            <a:r>
              <a:rPr lang="en-US" altLang="zh-CN" sz="2400" dirty="0">
                <a:solidFill>
                  <a:srgbClr val="000000"/>
                </a:solidFill>
                <a:latin typeface="Times New Roman" panose="02020603050405020304" pitchFamily="18" charset="0"/>
                <a:sym typeface="Arial" panose="020B0604020202020204" pitchFamily="34" charset="0"/>
              </a:rPr>
              <a:t>  Grade </a:t>
            </a:r>
            <a:r>
              <a:rPr lang="en-US" altLang="zh-CN" sz="2400" dirty="0">
                <a:solidFill>
                  <a:srgbClr val="000000"/>
                </a:solidFill>
                <a:sym typeface="Arial" panose="020B0604020202020204" pitchFamily="34" charset="0"/>
              </a:rPr>
              <a:t>IS NULL  AND</a:t>
            </a:r>
            <a:r>
              <a:rPr lang="en-US" altLang="zh-CN" sz="2400" dirty="0">
                <a:solidFill>
                  <a:srgbClr val="000000"/>
                </a:solidFill>
                <a:latin typeface="Times New Roman" panose="02020603050405020304" pitchFamily="18" charset="0"/>
                <a:sym typeface="Arial" panose="020B0604020202020204" pitchFamily="34" charset="0"/>
              </a:rPr>
              <a:t> </a:t>
            </a:r>
            <a:r>
              <a:rPr lang="zh-CN" altLang="en-US" sz="2400" dirty="0" smtClean="0">
                <a:solidFill>
                  <a:srgbClr val="000000"/>
                </a:solidFill>
                <a:latin typeface="Times New Roman" panose="02020603050405020304" pitchFamily="18" charset="0"/>
                <a:sym typeface="Arial" panose="020B0604020202020204" pitchFamily="34" charset="0"/>
              </a:rPr>
              <a:t> </a:t>
            </a:r>
            <a:r>
              <a:rPr lang="en-US" altLang="zh-CN" sz="2400" dirty="0" err="1">
                <a:solidFill>
                  <a:srgbClr val="000000"/>
                </a:solidFill>
                <a:latin typeface="Times New Roman" panose="02020603050405020304" pitchFamily="18" charset="0"/>
                <a:sym typeface="Arial" panose="020B0604020202020204" pitchFamily="34" charset="0"/>
              </a:rPr>
              <a:t>Cno</a:t>
            </a:r>
            <a:r>
              <a:rPr lang="en-US" altLang="zh-CN" sz="2400" dirty="0">
                <a:solidFill>
                  <a:srgbClr val="000000"/>
                </a:solidFill>
                <a:latin typeface="Times New Roman" panose="02020603050405020304" pitchFamily="18" charset="0"/>
                <a:sym typeface="Arial" panose="020B0604020202020204" pitchFamily="34" charset="0"/>
              </a:rPr>
              <a:t>=</a:t>
            </a:r>
            <a:r>
              <a:rPr lang="en-US" altLang="zh-CN" sz="2400" dirty="0">
                <a:solidFill>
                  <a:srgbClr val="000000"/>
                </a:solidFill>
                <a:sym typeface="Arial" panose="020B0604020202020204" pitchFamily="34" charset="0"/>
              </a:rPr>
              <a:t>‘</a:t>
            </a:r>
            <a:r>
              <a:rPr lang="en-US" altLang="zh-CN" sz="2400" dirty="0">
                <a:solidFill>
                  <a:srgbClr val="000000"/>
                </a:solidFill>
                <a:latin typeface="Times New Roman" panose="02020603050405020304" pitchFamily="18" charset="0"/>
                <a:sym typeface="Arial" panose="020B0604020202020204" pitchFamily="34" charset="0"/>
              </a:rPr>
              <a:t>1</a:t>
            </a:r>
            <a:r>
              <a:rPr lang="en-US" altLang="zh-CN" sz="2400" dirty="0">
                <a:solidFill>
                  <a:srgbClr val="000000"/>
                </a:solidFill>
                <a:sym typeface="Arial" panose="020B0604020202020204" pitchFamily="34" charset="0"/>
              </a:rPr>
              <a:t>’</a:t>
            </a:r>
            <a:r>
              <a:rPr lang="en-US" altLang="zh-CN" sz="2400" dirty="0">
                <a:solidFill>
                  <a:srgbClr val="000000"/>
                </a:solidFill>
                <a:latin typeface="Times New Roman" panose="02020603050405020304" pitchFamily="18" charset="0"/>
                <a:sym typeface="Arial" panose="020B0604020202020204" pitchFamily="34" charset="0"/>
              </a:rPr>
              <a:t> </a:t>
            </a:r>
            <a:r>
              <a:rPr lang="zh-CN" altLang="en-US" sz="2400" dirty="0">
                <a:solidFill>
                  <a:srgbClr val="000000"/>
                </a:solidFill>
                <a:latin typeface="Times New Roman" panose="02020603050405020304" pitchFamily="18" charset="0"/>
                <a:sym typeface="Arial" panose="020B0604020202020204" pitchFamily="34" charset="0"/>
              </a:rPr>
              <a:t>；</a:t>
            </a:r>
          </a:p>
        </p:txBody>
      </p:sp>
      <p:sp>
        <p:nvSpPr>
          <p:cNvPr id="187397" name="矩形 4"/>
          <p:cNvSpPr>
            <a:spLocks noChangeArrowheads="1"/>
          </p:cNvSpPr>
          <p:nvPr/>
        </p:nvSpPr>
        <p:spPr bwMode="auto">
          <a:xfrm>
            <a:off x="4932025" y="1491675"/>
            <a:ext cx="4032280" cy="1938992"/>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lvl="1"/>
            <a:r>
              <a:rPr lang="en-US" altLang="zh-CN" sz="2400" dirty="0">
                <a:solidFill>
                  <a:srgbClr val="000000"/>
                </a:solidFill>
                <a:sym typeface="Arial" panose="020B0604020202020204" pitchFamily="34" charset="0"/>
              </a:rPr>
              <a:t>SELECT</a:t>
            </a:r>
            <a:r>
              <a:rPr lang="en-US" altLang="zh-CN" sz="2400" dirty="0">
                <a:solidFill>
                  <a:srgbClr val="000000"/>
                </a:solidFill>
                <a:latin typeface="Times New Roman" panose="02020603050405020304" pitchFamily="18" charset="0"/>
                <a:sym typeface="Arial" panose="020B0604020202020204" pitchFamily="34" charset="0"/>
              </a:rPr>
              <a:t>  </a:t>
            </a:r>
            <a:r>
              <a:rPr lang="en-US" altLang="zh-CN" sz="2400" dirty="0" err="1">
                <a:solidFill>
                  <a:srgbClr val="000000"/>
                </a:solidFill>
                <a:latin typeface="Times New Roman" panose="02020603050405020304" pitchFamily="18" charset="0"/>
                <a:sym typeface="Arial" panose="020B0604020202020204" pitchFamily="34" charset="0"/>
              </a:rPr>
              <a:t>Sno</a:t>
            </a:r>
            <a:r>
              <a:rPr lang="en-US" altLang="zh-CN" sz="2400" dirty="0">
                <a:solidFill>
                  <a:srgbClr val="000000"/>
                </a:solidFill>
                <a:latin typeface="Times New Roman" panose="02020603050405020304" pitchFamily="18" charset="0"/>
                <a:sym typeface="Arial" panose="020B0604020202020204" pitchFamily="34" charset="0"/>
              </a:rPr>
              <a:t> </a:t>
            </a:r>
          </a:p>
          <a:p>
            <a:pPr lvl="1"/>
            <a:r>
              <a:rPr lang="en-US" altLang="zh-CN" sz="2400" dirty="0">
                <a:solidFill>
                  <a:srgbClr val="000000"/>
                </a:solidFill>
                <a:latin typeface="Times New Roman" panose="02020603050405020304" pitchFamily="18" charset="0"/>
                <a:sym typeface="Arial" panose="020B0604020202020204" pitchFamily="34" charset="0"/>
              </a:rPr>
              <a:t>   </a:t>
            </a:r>
            <a:r>
              <a:rPr lang="en-US" altLang="zh-CN" sz="2400" dirty="0">
                <a:solidFill>
                  <a:srgbClr val="000000"/>
                </a:solidFill>
                <a:sym typeface="Arial" panose="020B0604020202020204" pitchFamily="34" charset="0"/>
              </a:rPr>
              <a:t>FROM</a:t>
            </a:r>
            <a:r>
              <a:rPr lang="en-US" altLang="zh-CN" sz="2400" dirty="0">
                <a:solidFill>
                  <a:srgbClr val="000000"/>
                </a:solidFill>
                <a:latin typeface="Times New Roman" panose="02020603050405020304" pitchFamily="18" charset="0"/>
                <a:sym typeface="Arial" panose="020B0604020202020204" pitchFamily="34" charset="0"/>
              </a:rPr>
              <a:t>  SC</a:t>
            </a:r>
          </a:p>
          <a:p>
            <a:pPr lvl="1"/>
            <a:r>
              <a:rPr lang="en-US" altLang="zh-CN" sz="2400" dirty="0">
                <a:solidFill>
                  <a:srgbClr val="000000"/>
                </a:solidFill>
                <a:sym typeface="Arial" panose="020B0604020202020204" pitchFamily="34" charset="0"/>
              </a:rPr>
              <a:t>WHERE</a:t>
            </a:r>
            <a:r>
              <a:rPr lang="en-US" altLang="zh-CN" sz="2400" dirty="0">
                <a:solidFill>
                  <a:srgbClr val="000000"/>
                </a:solidFill>
                <a:latin typeface="Times New Roman" panose="02020603050405020304" pitchFamily="18" charset="0"/>
                <a:sym typeface="Arial" panose="020B0604020202020204" pitchFamily="34" charset="0"/>
              </a:rPr>
              <a:t>  </a:t>
            </a:r>
            <a:r>
              <a:rPr lang="en-US" altLang="zh-CN" sz="2400" dirty="0" err="1">
                <a:solidFill>
                  <a:srgbClr val="000000"/>
                </a:solidFill>
                <a:latin typeface="Times New Roman" panose="02020603050405020304" pitchFamily="18" charset="0"/>
                <a:sym typeface="Arial" panose="020B0604020202020204" pitchFamily="34" charset="0"/>
              </a:rPr>
              <a:t>Cno</a:t>
            </a:r>
            <a:r>
              <a:rPr lang="en-US" altLang="zh-CN" sz="2400" dirty="0">
                <a:solidFill>
                  <a:srgbClr val="000000"/>
                </a:solidFill>
                <a:latin typeface="Times New Roman" panose="02020603050405020304" pitchFamily="18" charset="0"/>
                <a:sym typeface="Arial" panose="020B0604020202020204" pitchFamily="34" charset="0"/>
              </a:rPr>
              <a:t>=</a:t>
            </a:r>
            <a:r>
              <a:rPr lang="en-US" altLang="zh-CN" sz="2400" dirty="0">
                <a:solidFill>
                  <a:srgbClr val="000000"/>
                </a:solidFill>
                <a:sym typeface="Arial" panose="020B0604020202020204" pitchFamily="34" charset="0"/>
              </a:rPr>
              <a:t>‘</a:t>
            </a:r>
            <a:r>
              <a:rPr lang="en-US" altLang="zh-CN" sz="2400" dirty="0">
                <a:solidFill>
                  <a:srgbClr val="000000"/>
                </a:solidFill>
                <a:latin typeface="Times New Roman" panose="02020603050405020304" pitchFamily="18" charset="0"/>
                <a:sym typeface="Arial" panose="020B0604020202020204" pitchFamily="34" charset="0"/>
              </a:rPr>
              <a:t>1</a:t>
            </a:r>
            <a:r>
              <a:rPr lang="en-US" altLang="zh-CN" sz="2400" dirty="0">
                <a:solidFill>
                  <a:srgbClr val="000000"/>
                </a:solidFill>
                <a:sym typeface="Arial" panose="020B0604020202020204" pitchFamily="34" charset="0"/>
              </a:rPr>
              <a:t>’</a:t>
            </a:r>
            <a:r>
              <a:rPr lang="en-US" altLang="zh-CN" sz="2400" dirty="0">
                <a:solidFill>
                  <a:srgbClr val="000000"/>
                </a:solidFill>
                <a:latin typeface="Times New Roman" panose="02020603050405020304" pitchFamily="18" charset="0"/>
                <a:sym typeface="Arial" panose="020B0604020202020204" pitchFamily="34" charset="0"/>
              </a:rPr>
              <a:t>  </a:t>
            </a:r>
            <a:r>
              <a:rPr lang="en-US" altLang="zh-CN" sz="2400" dirty="0">
                <a:solidFill>
                  <a:srgbClr val="000000"/>
                </a:solidFill>
                <a:sym typeface="Arial" panose="020B0604020202020204" pitchFamily="34" charset="0"/>
              </a:rPr>
              <a:t>AND</a:t>
            </a:r>
            <a:r>
              <a:rPr lang="en-US" altLang="zh-CN" sz="2400" dirty="0">
                <a:solidFill>
                  <a:srgbClr val="000000"/>
                </a:solidFill>
                <a:latin typeface="Times New Roman" panose="02020603050405020304" pitchFamily="18" charset="0"/>
                <a:sym typeface="Arial" panose="020B0604020202020204" pitchFamily="34" charset="0"/>
              </a:rPr>
              <a:t> </a:t>
            </a:r>
            <a:r>
              <a:rPr lang="en-US" altLang="zh-CN" sz="2400" dirty="0" smtClean="0">
                <a:solidFill>
                  <a:srgbClr val="000000"/>
                </a:solidFill>
                <a:latin typeface="Times New Roman" panose="02020603050405020304" pitchFamily="18" charset="0"/>
                <a:sym typeface="Arial" panose="020B0604020202020204" pitchFamily="34" charset="0"/>
              </a:rPr>
              <a:t>(Grade&lt;60  </a:t>
            </a:r>
            <a:r>
              <a:rPr lang="en-US" altLang="zh-CN" sz="2400" dirty="0">
                <a:solidFill>
                  <a:srgbClr val="000000"/>
                </a:solidFill>
                <a:sym typeface="Arial" panose="020B0604020202020204" pitchFamily="34" charset="0"/>
              </a:rPr>
              <a:t>OR</a:t>
            </a:r>
            <a:r>
              <a:rPr lang="en-US" altLang="zh-CN" sz="2400" dirty="0">
                <a:solidFill>
                  <a:srgbClr val="000000"/>
                </a:solidFill>
                <a:latin typeface="Times New Roman" panose="02020603050405020304" pitchFamily="18" charset="0"/>
                <a:sym typeface="Arial" panose="020B0604020202020204" pitchFamily="34" charset="0"/>
              </a:rPr>
              <a:t> </a:t>
            </a:r>
            <a:r>
              <a:rPr lang="en-US" altLang="zh-CN" sz="2400" dirty="0" smtClean="0">
                <a:solidFill>
                  <a:srgbClr val="000000"/>
                </a:solidFill>
                <a:latin typeface="Times New Roman" panose="02020603050405020304" pitchFamily="18" charset="0"/>
                <a:sym typeface="Arial" panose="020B0604020202020204" pitchFamily="34" charset="0"/>
              </a:rPr>
              <a:t> Grade </a:t>
            </a:r>
            <a:r>
              <a:rPr lang="en-US" altLang="zh-CN" sz="2400" dirty="0">
                <a:solidFill>
                  <a:srgbClr val="000000"/>
                </a:solidFill>
                <a:sym typeface="Arial" panose="020B0604020202020204" pitchFamily="34" charset="0"/>
              </a:rPr>
              <a:t>IS NULL</a:t>
            </a:r>
            <a:r>
              <a:rPr lang="en-US" altLang="zh-CN" sz="2400" dirty="0">
                <a:solidFill>
                  <a:srgbClr val="000000"/>
                </a:solidFill>
                <a:latin typeface="Times New Roman" panose="02020603050405020304" pitchFamily="18" charset="0"/>
                <a:sym typeface="Arial" panose="020B0604020202020204" pitchFamily="34" charset="0"/>
              </a:rPr>
              <a:t>)</a:t>
            </a:r>
            <a:endParaRPr lang="zh-CN" altLang="en-US" sz="2400" dirty="0">
              <a:solidFill>
                <a:srgbClr val="000000"/>
              </a:solidFill>
              <a:latin typeface="Times New Roman" panose="02020603050405020304" pitchFamily="18" charset="0"/>
              <a:sym typeface="Arial" panose="020B0604020202020204" pitchFamily="34" charset="0"/>
            </a:endParaRPr>
          </a:p>
        </p:txBody>
      </p:sp>
      <p:sp>
        <p:nvSpPr>
          <p:cNvPr id="8" name="Rectangle 2"/>
          <p:cNvSpPr>
            <a:spLocks noChangeArrowheads="1"/>
          </p:cNvSpPr>
          <p:nvPr/>
        </p:nvSpPr>
        <p:spPr bwMode="auto">
          <a:xfrm>
            <a:off x="992168" y="11374"/>
            <a:ext cx="7236185" cy="83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150000"/>
              </a:lnSpc>
            </a:pPr>
            <a:r>
              <a:rPr lang="zh-CN" altLang="en-US" sz="3200" b="0" dirty="0" smtClean="0">
                <a:latin typeface="+mn-ea"/>
                <a:ea typeface="+mn-ea"/>
                <a:cs typeface="Arial" panose="020B0604020202020204" pitchFamily="34" charset="0"/>
                <a:sym typeface="Arial" panose="020B0604020202020204" pitchFamily="34" charset="0"/>
              </a:rPr>
              <a:t>空值</a:t>
            </a:r>
            <a:r>
              <a:rPr lang="zh-CN" altLang="en-US" sz="3200" b="0" dirty="0">
                <a:latin typeface="+mn-ea"/>
                <a:ea typeface="+mn-ea"/>
                <a:cs typeface="Arial" panose="020B0604020202020204" pitchFamily="34" charset="0"/>
                <a:sym typeface="Arial" panose="020B0604020202020204" pitchFamily="34" charset="0"/>
              </a:rPr>
              <a:t>的算术运算、比较运算和逻辑运算</a:t>
            </a:r>
            <a:endParaRPr lang="zh-CN" altLang="en-US" b="0" dirty="0">
              <a:latin typeface="+mn-ea"/>
              <a:ea typeface="+mn-ea"/>
            </a:endParaRPr>
          </a:p>
        </p:txBody>
      </p:sp>
      <p:sp>
        <p:nvSpPr>
          <p:cNvPr id="9" name="椭圆 8"/>
          <p:cNvSpPr/>
          <p:nvPr/>
        </p:nvSpPr>
        <p:spPr>
          <a:xfrm>
            <a:off x="323706" y="123580"/>
            <a:ext cx="648044" cy="583337"/>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400" dirty="0" smtClean="0"/>
              <a:t>5</a:t>
            </a:r>
            <a:r>
              <a:rPr lang="en-US" altLang="zh-CN" sz="900" dirty="0" smtClean="0"/>
              <a:t>.4</a:t>
            </a:r>
            <a:endParaRPr lang="zh-CN" altLang="en-US" sz="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filter="fade">
                                      <p:cBhvr>
                                        <p:cTn id="7" dur="1000"/>
                                        <p:tgtEl>
                                          <p:spTgt spid="187396"/>
                                        </p:tgtEl>
                                      </p:cBhvr>
                                    </p:animEffect>
                                    <p:anim calcmode="lin" valueType="num">
                                      <p:cBhvr>
                                        <p:cTn id="8" dur="1000" fill="hold"/>
                                        <p:tgtEl>
                                          <p:spTgt spid="187396"/>
                                        </p:tgtEl>
                                        <p:attrNameLst>
                                          <p:attrName>ppt_x</p:attrName>
                                        </p:attrNameLst>
                                      </p:cBhvr>
                                      <p:tavLst>
                                        <p:tav tm="0">
                                          <p:val>
                                            <p:strVal val="#ppt_x"/>
                                          </p:val>
                                        </p:tav>
                                        <p:tav tm="100000">
                                          <p:val>
                                            <p:strVal val="#ppt_x"/>
                                          </p:val>
                                        </p:tav>
                                      </p:tavLst>
                                    </p:anim>
                                    <p:anim calcmode="lin" valueType="num">
                                      <p:cBhvr>
                                        <p:cTn id="9" dur="1000" fill="hold"/>
                                        <p:tgtEl>
                                          <p:spTgt spid="18739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7397"/>
                                        </p:tgtEl>
                                        <p:attrNameLst>
                                          <p:attrName>style.visibility</p:attrName>
                                        </p:attrNameLst>
                                      </p:cBhvr>
                                      <p:to>
                                        <p:strVal val="visible"/>
                                      </p:to>
                                    </p:set>
                                    <p:animEffect filter="fade">
                                      <p:cBhvr>
                                        <p:cTn id="14" dur="1000"/>
                                        <p:tgtEl>
                                          <p:spTgt spid="187397"/>
                                        </p:tgtEl>
                                      </p:cBhvr>
                                    </p:animEffect>
                                    <p:anim calcmode="lin" valueType="num">
                                      <p:cBhvr>
                                        <p:cTn id="15" dur="1000" fill="hold"/>
                                        <p:tgtEl>
                                          <p:spTgt spid="187397"/>
                                        </p:tgtEl>
                                        <p:attrNameLst>
                                          <p:attrName>ppt_x</p:attrName>
                                        </p:attrNameLst>
                                      </p:cBhvr>
                                      <p:tavLst>
                                        <p:tav tm="0">
                                          <p:val>
                                            <p:strVal val="#ppt_x"/>
                                          </p:val>
                                        </p:tav>
                                        <p:tav tm="100000">
                                          <p:val>
                                            <p:strVal val="#ppt_x"/>
                                          </p:val>
                                        </p:tav>
                                      </p:tavLst>
                                    </p:anim>
                                    <p:anim calcmode="lin" valueType="num">
                                      <p:cBhvr>
                                        <p:cTn id="16" dur="1000" fill="hold"/>
                                        <p:tgtEl>
                                          <p:spTgt spid="1873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bldLvl="0" animBg="1" autoUpdateAnimBg="0"/>
      <p:bldP spid="187397" grpId="0" bldLvl="0" animBg="1"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411163"/>
            <a:ext cx="1763713" cy="771525"/>
          </a:xfrm>
        </p:spPr>
        <p:txBody>
          <a:bodyPr/>
          <a:lstStyle/>
          <a:p>
            <a:pPr fontAlgn="auto">
              <a:spcAft>
                <a:spcPts val="0"/>
              </a:spcAft>
              <a:defRPr/>
            </a:pPr>
            <a:r>
              <a:rPr lang="en-US" sz="6000" b="1" dirty="0" smtClean="0">
                <a:solidFill>
                  <a:schemeClr val="bg1"/>
                </a:solidFill>
                <a:latin typeface="+mj-ea"/>
                <a:sym typeface="黑体" panose="02010609060101010101" pitchFamily="49" charset="-122"/>
              </a:rPr>
              <a:t>SQL</a:t>
            </a:r>
            <a:endParaRPr lang="zh-CN" altLang="en-US" sz="5400" b="1" dirty="0">
              <a:solidFill>
                <a:schemeClr val="bg1"/>
              </a:solidFill>
              <a:latin typeface="+mj-ea"/>
            </a:endParaRPr>
          </a:p>
        </p:txBody>
      </p:sp>
      <p:sp>
        <p:nvSpPr>
          <p:cNvPr id="2" name="椭圆 1"/>
          <p:cNvSpPr/>
          <p:nvPr/>
        </p:nvSpPr>
        <p:spPr>
          <a:xfrm>
            <a:off x="3059896" y="69962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3" name="TextBox 2"/>
          <p:cNvSpPr txBox="1"/>
          <p:nvPr/>
        </p:nvSpPr>
        <p:spPr>
          <a:xfrm>
            <a:off x="3554642" y="679781"/>
            <a:ext cx="1449436" cy="523220"/>
          </a:xfrm>
          <a:prstGeom prst="rect">
            <a:avLst/>
          </a:prstGeom>
          <a:noFill/>
        </p:spPr>
        <p:txBody>
          <a:bodyPr wrap="none">
            <a:spAutoFit/>
          </a:bodyPr>
          <a:lstStyle/>
          <a:p>
            <a:pPr>
              <a:defRPr/>
            </a:pPr>
            <a:r>
              <a:rPr lang="en-US" altLang="zh-CN" sz="2800" dirty="0">
                <a:latin typeface="+mn-ea"/>
                <a:ea typeface="+mn-ea"/>
              </a:rPr>
              <a:t>SQL</a:t>
            </a:r>
            <a:r>
              <a:rPr lang="zh-CN" altLang="en-US" sz="2800" dirty="0">
                <a:latin typeface="+mn-ea"/>
                <a:ea typeface="+mn-ea"/>
              </a:rPr>
              <a:t>概述</a:t>
            </a:r>
          </a:p>
        </p:txBody>
      </p:sp>
      <p:sp>
        <p:nvSpPr>
          <p:cNvPr id="6" name="椭圆 5"/>
          <p:cNvSpPr/>
          <p:nvPr/>
        </p:nvSpPr>
        <p:spPr>
          <a:xfrm>
            <a:off x="3348481" y="1448475"/>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779951" y="1400485"/>
            <a:ext cx="1627369" cy="523220"/>
          </a:xfrm>
          <a:prstGeom prst="rect">
            <a:avLst/>
          </a:prstGeom>
          <a:noFill/>
        </p:spPr>
        <p:txBody>
          <a:bodyPr wrap="none">
            <a:spAutoFit/>
          </a:bodyPr>
          <a:lstStyle/>
          <a:p>
            <a:pPr>
              <a:defRPr/>
            </a:pPr>
            <a:r>
              <a:rPr lang="zh-CN" altLang="en-US" sz="2800" dirty="0">
                <a:latin typeface="+mn-ea"/>
                <a:ea typeface="+mn-ea"/>
              </a:rPr>
              <a:t>数据定义</a:t>
            </a:r>
          </a:p>
        </p:txBody>
      </p:sp>
      <p:sp>
        <p:nvSpPr>
          <p:cNvPr id="8" name="椭圆 7"/>
          <p:cNvSpPr/>
          <p:nvPr/>
        </p:nvSpPr>
        <p:spPr>
          <a:xfrm>
            <a:off x="3613231" y="2197327"/>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067968" y="2120535"/>
            <a:ext cx="1627369" cy="523220"/>
          </a:xfrm>
          <a:prstGeom prst="rect">
            <a:avLst/>
          </a:prstGeom>
          <a:noFill/>
        </p:spPr>
        <p:txBody>
          <a:bodyPr wrap="none">
            <a:spAutoFit/>
          </a:bodyPr>
          <a:lstStyle/>
          <a:p>
            <a:pPr>
              <a:defRPr/>
            </a:pPr>
            <a:r>
              <a:rPr lang="zh-CN" altLang="en-US" sz="2800" dirty="0" smtClean="0">
                <a:latin typeface="+mn-ea"/>
                <a:ea typeface="+mn-ea"/>
              </a:rPr>
              <a:t>数据查询</a:t>
            </a:r>
            <a:endParaRPr lang="zh-CN" altLang="en-US" sz="2800" dirty="0">
              <a:latin typeface="+mn-ea"/>
              <a:ea typeface="+mn-ea"/>
            </a:endParaRPr>
          </a:p>
        </p:txBody>
      </p:sp>
      <p:sp>
        <p:nvSpPr>
          <p:cNvPr id="10" name="椭圆 9"/>
          <p:cNvSpPr/>
          <p:nvPr/>
        </p:nvSpPr>
        <p:spPr>
          <a:xfrm>
            <a:off x="3884735" y="2946179"/>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460217" y="2859773"/>
            <a:ext cx="1832553" cy="584775"/>
          </a:xfrm>
          <a:prstGeom prst="rect">
            <a:avLst/>
          </a:prstGeom>
          <a:noFill/>
        </p:spPr>
        <p:txBody>
          <a:bodyPr wrap="none">
            <a:spAutoFit/>
          </a:bodyPr>
          <a:lstStyle/>
          <a:p>
            <a:pPr>
              <a:defRPr/>
            </a:pPr>
            <a:r>
              <a:rPr lang="zh-CN" altLang="en-US" sz="3200" dirty="0" smtClean="0">
                <a:latin typeface="+mn-ea"/>
                <a:ea typeface="+mn-ea"/>
              </a:rPr>
              <a:t>数据更新</a:t>
            </a:r>
            <a:endParaRPr lang="zh-CN" altLang="en-US" sz="3200" dirty="0">
              <a:latin typeface="+mn-ea"/>
              <a:ea typeface="+mn-ea"/>
            </a:endParaRPr>
          </a:p>
        </p:txBody>
      </p:sp>
      <p:sp>
        <p:nvSpPr>
          <p:cNvPr id="12" name="椭圆 11"/>
          <p:cNvSpPr/>
          <p:nvPr/>
        </p:nvSpPr>
        <p:spPr>
          <a:xfrm>
            <a:off x="4139976" y="3695031"/>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TextBox 12"/>
          <p:cNvSpPr txBox="1"/>
          <p:nvPr/>
        </p:nvSpPr>
        <p:spPr>
          <a:xfrm>
            <a:off x="4644006" y="3632643"/>
            <a:ext cx="1980029" cy="523220"/>
          </a:xfrm>
          <a:prstGeom prst="rect">
            <a:avLst/>
          </a:prstGeom>
          <a:noFill/>
        </p:spPr>
        <p:txBody>
          <a:bodyPr wrap="none">
            <a:spAutoFit/>
          </a:bodyPr>
          <a:lstStyle/>
          <a:p>
            <a:pPr>
              <a:defRPr/>
            </a:pPr>
            <a:r>
              <a:rPr lang="zh-CN" altLang="en-US" sz="2800" dirty="0" smtClean="0">
                <a:latin typeface="+mn-ea"/>
                <a:ea typeface="+mn-ea"/>
              </a:rPr>
              <a:t>空值的处理</a:t>
            </a:r>
            <a:endParaRPr lang="zh-CN" altLang="en-US" sz="2800" dirty="0">
              <a:latin typeface="+mn-ea"/>
              <a:ea typeface="+mn-ea"/>
            </a:endParaRPr>
          </a:p>
        </p:txBody>
      </p:sp>
      <p:sp>
        <p:nvSpPr>
          <p:cNvPr id="14" name="椭圆 13"/>
          <p:cNvSpPr/>
          <p:nvPr/>
        </p:nvSpPr>
        <p:spPr>
          <a:xfrm>
            <a:off x="4427996" y="444388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5" name="TextBox 14"/>
          <p:cNvSpPr txBox="1"/>
          <p:nvPr/>
        </p:nvSpPr>
        <p:spPr>
          <a:xfrm>
            <a:off x="4932031" y="4371875"/>
            <a:ext cx="1826141" cy="584775"/>
          </a:xfrm>
          <a:prstGeom prst="rect">
            <a:avLst/>
          </a:prstGeom>
          <a:noFill/>
        </p:spPr>
        <p:txBody>
          <a:bodyPr wrap="none">
            <a:spAutoFit/>
          </a:bodyPr>
          <a:lstStyle/>
          <a:p>
            <a:pPr>
              <a:defRPr/>
            </a:pPr>
            <a:r>
              <a:rPr lang="zh-CN" altLang="en-US" sz="3200" b="0" dirty="0" smtClean="0">
                <a:solidFill>
                  <a:srgbClr val="00B0F0"/>
                </a:solidFill>
                <a:latin typeface="+mn-ea"/>
                <a:ea typeface="+mn-ea"/>
              </a:rPr>
              <a:t>视图机制</a:t>
            </a:r>
            <a:endParaRPr lang="zh-CN" altLang="en-US" sz="3200" b="0" dirty="0">
              <a:solidFill>
                <a:srgbClr val="00B0F0"/>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0351" y="352461"/>
            <a:ext cx="2093529" cy="707886"/>
          </a:xfrm>
          <a:prstGeom prst="rect">
            <a:avLst/>
          </a:prstGeom>
          <a:noFill/>
        </p:spPr>
        <p:txBody>
          <a:bodyPr wrap="square" rtlCol="0">
            <a:spAutoFit/>
          </a:bodyPr>
          <a:lstStyle/>
          <a:p>
            <a:r>
              <a:rPr lang="zh-CN" altLang="en-US" sz="4000" dirty="0" smtClean="0">
                <a:ln w="10160">
                  <a:solidFill>
                    <a:schemeClr val="accent1"/>
                  </a:solidFill>
                  <a:prstDash val="solid"/>
                </a:ln>
                <a:effectLst>
                  <a:outerShdw blurRad="38100" dist="32000" dir="5400000" algn="tl">
                    <a:srgbClr val="000000">
                      <a:alpha val="30000"/>
                    </a:srgbClr>
                  </a:outerShdw>
                </a:effectLst>
                <a:latin typeface="华文琥珀" pitchFamily="2" charset="-122"/>
                <a:ea typeface="华文琥珀" pitchFamily="2" charset="-122"/>
              </a:rPr>
              <a:t>提    要</a:t>
            </a:r>
            <a:endParaRPr lang="zh-CN" altLang="en-US" sz="4000" dirty="0">
              <a:ln w="10160">
                <a:solidFill>
                  <a:schemeClr val="accent1"/>
                </a:solidFill>
                <a:prstDash val="solid"/>
              </a:ln>
              <a:effectLst>
                <a:outerShdw blurRad="38100" dist="32000" dir="5400000" algn="tl">
                  <a:srgbClr val="000000">
                    <a:alpha val="30000"/>
                  </a:srgbClr>
                </a:outerShdw>
              </a:effectLst>
              <a:latin typeface="华文琥珀" pitchFamily="2" charset="-122"/>
              <a:ea typeface="华文琥珀" pitchFamily="2" charset="-122"/>
            </a:endParaRPr>
          </a:p>
        </p:txBody>
      </p:sp>
      <p:sp>
        <p:nvSpPr>
          <p:cNvPr id="3" name="椭圆 2"/>
          <p:cNvSpPr/>
          <p:nvPr/>
        </p:nvSpPr>
        <p:spPr>
          <a:xfrm>
            <a:off x="3021478" y="82002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smtClean="0"/>
              <a:t>1</a:t>
            </a:r>
            <a:endParaRPr lang="zh-CN" altLang="en-US" sz="2800" b="1" dirty="0"/>
          </a:p>
        </p:txBody>
      </p:sp>
      <p:sp>
        <p:nvSpPr>
          <p:cNvPr id="4" name="TextBox 3"/>
          <p:cNvSpPr txBox="1"/>
          <p:nvPr/>
        </p:nvSpPr>
        <p:spPr>
          <a:xfrm>
            <a:off x="3496895" y="820027"/>
            <a:ext cx="1728192"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视图概念</a:t>
            </a:r>
            <a:endParaRPr lang="zh-CN" altLang="en-US" sz="2800" b="1" dirty="0">
              <a:latin typeface="幼圆" pitchFamily="49" charset="-122"/>
              <a:ea typeface="幼圆" pitchFamily="49" charset="-122"/>
            </a:endParaRPr>
          </a:p>
        </p:txBody>
      </p:sp>
      <p:sp>
        <p:nvSpPr>
          <p:cNvPr id="17" name="椭圆 16"/>
          <p:cNvSpPr/>
          <p:nvPr/>
        </p:nvSpPr>
        <p:spPr>
          <a:xfrm>
            <a:off x="3419920" y="1691069"/>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18" name="TextBox 17"/>
          <p:cNvSpPr txBox="1"/>
          <p:nvPr/>
        </p:nvSpPr>
        <p:spPr>
          <a:xfrm>
            <a:off x="3923955" y="1635685"/>
            <a:ext cx="1728120"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定义视图</a:t>
            </a:r>
            <a:endParaRPr lang="zh-CN" altLang="en-US" sz="2800" b="1" dirty="0">
              <a:latin typeface="幼圆" pitchFamily="49" charset="-122"/>
              <a:ea typeface="幼圆" pitchFamily="49" charset="-122"/>
            </a:endParaRPr>
          </a:p>
        </p:txBody>
      </p:sp>
      <p:sp>
        <p:nvSpPr>
          <p:cNvPr id="19" name="椭圆 18"/>
          <p:cNvSpPr/>
          <p:nvPr/>
        </p:nvSpPr>
        <p:spPr>
          <a:xfrm>
            <a:off x="3779945" y="2562116"/>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20" name="TextBox 19"/>
          <p:cNvSpPr txBox="1"/>
          <p:nvPr/>
        </p:nvSpPr>
        <p:spPr>
          <a:xfrm>
            <a:off x="4355984" y="2562117"/>
            <a:ext cx="2232155"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视图的操作</a:t>
            </a:r>
            <a:endParaRPr lang="zh-CN" altLang="en-US" sz="2800" b="1" dirty="0">
              <a:latin typeface="幼圆" pitchFamily="49" charset="-122"/>
              <a:ea typeface="幼圆" pitchFamily="49" charset="-122"/>
            </a:endParaRPr>
          </a:p>
        </p:txBody>
      </p:sp>
      <p:sp>
        <p:nvSpPr>
          <p:cNvPr id="21" name="椭圆 20"/>
          <p:cNvSpPr/>
          <p:nvPr/>
        </p:nvSpPr>
        <p:spPr>
          <a:xfrm>
            <a:off x="4067965" y="3433160"/>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4</a:t>
            </a:r>
            <a:endParaRPr lang="zh-CN" altLang="en-US" sz="2800" b="1" dirty="0"/>
          </a:p>
        </p:txBody>
      </p:sp>
      <p:sp>
        <p:nvSpPr>
          <p:cNvPr id="22" name="TextBox 21"/>
          <p:cNvSpPr txBox="1"/>
          <p:nvPr/>
        </p:nvSpPr>
        <p:spPr>
          <a:xfrm>
            <a:off x="4572000" y="3433162"/>
            <a:ext cx="2592180"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视图的作用</a:t>
            </a:r>
            <a:endParaRPr lang="zh-CN" altLang="en-US" sz="2800" b="1" dirty="0">
              <a:latin typeface="幼圆" pitchFamily="49" charset="-122"/>
              <a:ea typeface="幼圆" pitchFamily="49" charset="-122"/>
            </a:endParaRPr>
          </a:p>
        </p:txBody>
      </p:sp>
      <p:sp>
        <p:nvSpPr>
          <p:cNvPr id="11" name="椭圆 10"/>
          <p:cNvSpPr/>
          <p:nvPr/>
        </p:nvSpPr>
        <p:spPr>
          <a:xfrm>
            <a:off x="4355985" y="4304204"/>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5</a:t>
            </a:r>
            <a:endParaRPr lang="zh-CN" altLang="en-US" sz="2800" b="1" dirty="0"/>
          </a:p>
        </p:txBody>
      </p:sp>
      <p:sp>
        <p:nvSpPr>
          <p:cNvPr id="12" name="TextBox 11"/>
          <p:cNvSpPr txBox="1"/>
          <p:nvPr/>
        </p:nvSpPr>
        <p:spPr>
          <a:xfrm>
            <a:off x="4860020" y="4304207"/>
            <a:ext cx="2304160" cy="523220"/>
          </a:xfrm>
          <a:prstGeom prst="rect">
            <a:avLst/>
          </a:prstGeom>
          <a:noFill/>
        </p:spPr>
        <p:txBody>
          <a:bodyPr wrap="square" rtlCol="0">
            <a:spAutoFit/>
          </a:bodyPr>
          <a:lstStyle/>
          <a:p>
            <a:r>
              <a:rPr lang="zh-CN" altLang="en-US" sz="2800" b="1" dirty="0" smtClean="0">
                <a:latin typeface="幼圆" pitchFamily="49" charset="-122"/>
                <a:ea typeface="幼圆" pitchFamily="49" charset="-122"/>
              </a:rPr>
              <a:t>思考与总结</a:t>
            </a:r>
            <a:endParaRPr lang="zh-CN" altLang="en-US" sz="2800" b="1"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10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7" grpId="0" animBg="1"/>
      <p:bldP spid="18" grpId="0"/>
      <p:bldP spid="19" grpId="0" animBg="1"/>
      <p:bldP spid="20" grpId="0"/>
      <p:bldP spid="21" grpId="0" animBg="1"/>
      <p:bldP spid="22" grpId="0"/>
      <p:bldP spid="11" grpId="0" animBg="1"/>
      <p:bldP spid="12"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760" y="237955"/>
            <a:ext cx="1584861"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应用场景：</a:t>
            </a:r>
            <a:endParaRPr lang="zh-CN" altLang="en-US" sz="2400" b="1" dirty="0">
              <a:latin typeface="幼圆" pitchFamily="49" charset="-122"/>
              <a:ea typeface="幼圆" pitchFamily="49" charset="-122"/>
            </a:endParaRPr>
          </a:p>
        </p:txBody>
      </p:sp>
      <p:sp>
        <p:nvSpPr>
          <p:cNvPr id="5" name="TextBox 4"/>
          <p:cNvSpPr txBox="1"/>
          <p:nvPr/>
        </p:nvSpPr>
        <p:spPr>
          <a:xfrm>
            <a:off x="2627676" y="271924"/>
            <a:ext cx="4536504" cy="461665"/>
          </a:xfrm>
          <a:prstGeom prst="rect">
            <a:avLst/>
          </a:prstGeom>
          <a:noFill/>
        </p:spPr>
        <p:txBody>
          <a:bodyPr wrap="square" rtlCol="0">
            <a:spAutoFit/>
          </a:bodyPr>
          <a:lstStyle/>
          <a:p>
            <a:r>
              <a:rPr lang="zh-CN" altLang="en-US" sz="2400" dirty="0" smtClean="0"/>
              <a:t>不同用户访问同一数据库的情况</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3752030762"/>
              </p:ext>
            </p:extLst>
          </p:nvPr>
        </p:nvGraphicFramePr>
        <p:xfrm>
          <a:off x="3419836" y="2057082"/>
          <a:ext cx="2304244" cy="1126831"/>
        </p:xfrm>
        <a:graphic>
          <a:graphicData uri="http://schemas.openxmlformats.org/drawingml/2006/table">
            <a:tbl>
              <a:tblPr firstRow="1" bandRow="1">
                <a:tableStyleId>{5C22544A-7EE6-4342-B048-85BDC9FD1C3A}</a:tableStyleId>
              </a:tblPr>
              <a:tblGrid>
                <a:gridCol w="504119"/>
                <a:gridCol w="503993"/>
                <a:gridCol w="720092"/>
                <a:gridCol w="576040"/>
              </a:tblGrid>
              <a:tr h="298653">
                <a:tc>
                  <a:txBody>
                    <a:bodyPr/>
                    <a:lstStyle/>
                    <a:p>
                      <a:r>
                        <a:rPr lang="zh-CN" altLang="en-US" sz="1200" dirty="0" smtClean="0"/>
                        <a:t>学号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科目</a:t>
                      </a:r>
                      <a:endParaRPr lang="zh-CN" altLang="en-US" sz="1200" dirty="0"/>
                    </a:p>
                  </a:txBody>
                  <a:tcPr/>
                </a:tc>
                <a:tc>
                  <a:txBody>
                    <a:bodyPr/>
                    <a:lstStyle/>
                    <a:p>
                      <a:r>
                        <a:rPr lang="zh-CN" altLang="en-US" sz="1200" dirty="0" smtClean="0"/>
                        <a:t>成绩</a:t>
                      </a:r>
                      <a:endParaRPr lang="zh-CN" altLang="en-US" sz="1200" dirty="0"/>
                    </a:p>
                  </a:txBody>
                  <a:tcPr/>
                </a:tc>
              </a:tr>
              <a:tr h="262850">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数据库</a:t>
                      </a:r>
                      <a:endParaRPr lang="zh-CN" altLang="en-US" sz="1200" dirty="0"/>
                    </a:p>
                  </a:txBody>
                  <a:tcPr/>
                </a:tc>
                <a:tc>
                  <a:txBody>
                    <a:bodyPr/>
                    <a:lstStyle/>
                    <a:p>
                      <a:r>
                        <a:rPr lang="en-US" altLang="zh-CN" sz="1200" dirty="0" smtClean="0"/>
                        <a:t>96</a:t>
                      </a:r>
                      <a:endParaRPr lang="zh-CN" altLang="en-US" sz="1200" dirty="0"/>
                    </a:p>
                  </a:txBody>
                  <a:tcPr/>
                </a:tc>
              </a:tr>
              <a:tr h="276550">
                <a:tc>
                  <a:txBody>
                    <a:bodyPr/>
                    <a:lstStyle/>
                    <a:p>
                      <a:r>
                        <a:rPr lang="en-US" altLang="zh-CN" sz="1200" dirty="0" smtClean="0"/>
                        <a:t>02</a:t>
                      </a:r>
                      <a:endParaRPr lang="zh-CN" altLang="en-US" sz="1200" dirty="0"/>
                    </a:p>
                  </a:txBody>
                  <a:tcPr/>
                </a:tc>
                <a:tc>
                  <a:txBody>
                    <a:bodyPr/>
                    <a:lstStyle/>
                    <a:p>
                      <a:r>
                        <a:rPr lang="zh-CN" altLang="en-US" sz="1200" dirty="0" smtClean="0"/>
                        <a:t>李四</a:t>
                      </a:r>
                      <a:endParaRPr lang="zh-CN" altLang="en-US" sz="1200" dirty="0"/>
                    </a:p>
                  </a:txBody>
                  <a:tcPr/>
                </a:tc>
                <a:tc>
                  <a:txBody>
                    <a:bodyPr/>
                    <a:lstStyle/>
                    <a:p>
                      <a:r>
                        <a:rPr lang="zh-CN" altLang="en-US" sz="1200" dirty="0" smtClean="0"/>
                        <a:t>数据库</a:t>
                      </a:r>
                      <a:endParaRPr lang="zh-CN" altLang="en-US" sz="1200" dirty="0"/>
                    </a:p>
                  </a:txBody>
                  <a:tcPr/>
                </a:tc>
                <a:tc>
                  <a:txBody>
                    <a:bodyPr/>
                    <a:lstStyle/>
                    <a:p>
                      <a:r>
                        <a:rPr lang="en-US" altLang="zh-CN" sz="1200" dirty="0" smtClean="0"/>
                        <a:t>50</a:t>
                      </a:r>
                      <a:endParaRPr lang="zh-CN" altLang="en-US" sz="1200" dirty="0"/>
                    </a:p>
                  </a:txBody>
                  <a:tcPr/>
                </a:tc>
              </a:tr>
              <a:tr h="277308">
                <a:tc>
                  <a:txBody>
                    <a:bodyPr/>
                    <a:lstStyle/>
                    <a:p>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812530649"/>
              </p:ext>
            </p:extLst>
          </p:nvPr>
        </p:nvGraphicFramePr>
        <p:xfrm>
          <a:off x="5940152" y="2067715"/>
          <a:ext cx="2952328" cy="1354395"/>
        </p:xfrm>
        <a:graphic>
          <a:graphicData uri="http://schemas.openxmlformats.org/drawingml/2006/table">
            <a:tbl>
              <a:tblPr firstRow="1" bandRow="1">
                <a:tableStyleId>{5C22544A-7EE6-4342-B048-85BDC9FD1C3A}</a:tableStyleId>
              </a:tblPr>
              <a:tblGrid>
                <a:gridCol w="442335"/>
                <a:gridCol w="634722"/>
                <a:gridCol w="651135"/>
                <a:gridCol w="576064"/>
                <a:gridCol w="648072"/>
              </a:tblGrid>
              <a:tr h="288020">
                <a:tc>
                  <a:txBody>
                    <a:bodyPr/>
                    <a:lstStyle/>
                    <a:p>
                      <a:r>
                        <a:rPr lang="en-US" altLang="zh-CN" sz="1200" dirty="0" smtClean="0"/>
                        <a:t>No</a:t>
                      </a:r>
                      <a:endParaRPr lang="zh-CN" altLang="en-US" sz="1200" dirty="0"/>
                    </a:p>
                  </a:txBody>
                  <a:tcPr/>
                </a:tc>
                <a:tc>
                  <a:txBody>
                    <a:bodyPr/>
                    <a:lstStyle/>
                    <a:p>
                      <a:r>
                        <a:rPr lang="en-US" altLang="zh-CN" sz="1200" dirty="0" smtClean="0"/>
                        <a:t>Name</a:t>
                      </a:r>
                      <a:endParaRPr lang="zh-CN" altLang="en-US" sz="1200" dirty="0"/>
                    </a:p>
                  </a:txBody>
                  <a:tcPr/>
                </a:tc>
                <a:tc>
                  <a:txBody>
                    <a:bodyPr/>
                    <a:lstStyle/>
                    <a:p>
                      <a:r>
                        <a:rPr lang="en-US" altLang="zh-CN" sz="1200" dirty="0" smtClean="0"/>
                        <a:t>Course</a:t>
                      </a:r>
                      <a:endParaRPr lang="zh-CN" altLang="en-US" sz="1200" dirty="0"/>
                    </a:p>
                  </a:txBody>
                  <a:tcPr/>
                </a:tc>
                <a:tc>
                  <a:txBody>
                    <a:bodyPr/>
                    <a:lstStyle/>
                    <a:p>
                      <a:r>
                        <a:rPr lang="en-US" altLang="zh-CN" sz="1200" dirty="0" smtClean="0"/>
                        <a:t>Score</a:t>
                      </a:r>
                      <a:endParaRPr lang="zh-CN" altLang="en-US" sz="1200" dirty="0"/>
                    </a:p>
                  </a:txBody>
                  <a:tcPr/>
                </a:tc>
                <a:tc>
                  <a:txBody>
                    <a:bodyPr/>
                    <a:lstStyle/>
                    <a:p>
                      <a:r>
                        <a:rPr lang="en-US" altLang="zh-CN" sz="1200" dirty="0" err="1" smtClean="0"/>
                        <a:t>Dept</a:t>
                      </a:r>
                      <a:endParaRPr lang="zh-CN" altLang="en-US" sz="1200" dirty="0"/>
                    </a:p>
                  </a:txBody>
                  <a:tcPr/>
                </a:tc>
              </a:tr>
              <a:tr h="334855">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数据库</a:t>
                      </a:r>
                      <a:endParaRPr lang="zh-CN" altLang="en-US" sz="1200" dirty="0"/>
                    </a:p>
                  </a:txBody>
                  <a:tcPr/>
                </a:tc>
                <a:tc>
                  <a:txBody>
                    <a:bodyPr/>
                    <a:lstStyle/>
                    <a:p>
                      <a:r>
                        <a:rPr lang="en-US" altLang="zh-CN" sz="1200" dirty="0" smtClean="0"/>
                        <a:t>96</a:t>
                      </a:r>
                      <a:endParaRPr lang="zh-CN" altLang="en-US" sz="1200" dirty="0"/>
                    </a:p>
                  </a:txBody>
                  <a:tcPr/>
                </a:tc>
                <a:tc>
                  <a:txBody>
                    <a:bodyPr/>
                    <a:lstStyle/>
                    <a:p>
                      <a:r>
                        <a:rPr lang="zh-CN" altLang="en-US" sz="1200" dirty="0" smtClean="0"/>
                        <a:t>软件</a:t>
                      </a:r>
                      <a:endParaRPr lang="zh-CN" altLang="en-US" sz="1200" dirty="0"/>
                    </a:p>
                  </a:txBody>
                  <a:tcPr/>
                </a:tc>
              </a:tr>
              <a:tr h="216015">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英    语</a:t>
                      </a:r>
                      <a:endParaRPr lang="zh-CN" altLang="en-US" sz="1200" dirty="0"/>
                    </a:p>
                  </a:txBody>
                  <a:tcPr/>
                </a:tc>
                <a:tc>
                  <a:txBody>
                    <a:bodyPr/>
                    <a:lstStyle/>
                    <a:p>
                      <a:r>
                        <a:rPr lang="en-US" altLang="zh-CN" sz="1200" dirty="0" smtClean="0"/>
                        <a:t>78</a:t>
                      </a:r>
                      <a:endParaRPr lang="zh-CN" altLang="en-US" sz="1200" dirty="0"/>
                    </a:p>
                  </a:txBody>
                  <a:tcPr/>
                </a:tc>
                <a:tc>
                  <a:txBody>
                    <a:bodyPr/>
                    <a:lstStyle/>
                    <a:p>
                      <a:r>
                        <a:rPr lang="zh-CN" altLang="en-US" sz="1200" dirty="0" smtClean="0"/>
                        <a:t>自控</a:t>
                      </a:r>
                      <a:endParaRPr lang="zh-CN" altLang="en-US" sz="1200" dirty="0"/>
                    </a:p>
                  </a:txBody>
                  <a:tcPr/>
                </a:tc>
              </a:tr>
              <a:tr h="301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02</a:t>
                      </a:r>
                      <a:endParaRPr lang="zh-CN" altLang="en-US" sz="1200" dirty="0" smtClean="0"/>
                    </a:p>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李四</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数    学</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50</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电信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p>
                  </a:txBody>
                  <a:tcPr/>
                </a:tc>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139940650"/>
              </p:ext>
            </p:extLst>
          </p:nvPr>
        </p:nvGraphicFramePr>
        <p:xfrm>
          <a:off x="971666" y="2067715"/>
          <a:ext cx="2160234" cy="910895"/>
        </p:xfrm>
        <a:graphic>
          <a:graphicData uri="http://schemas.openxmlformats.org/drawingml/2006/table">
            <a:tbl>
              <a:tblPr firstRow="1" bandRow="1">
                <a:tableStyleId>{5C22544A-7EE6-4342-B048-85BDC9FD1C3A}</a:tableStyleId>
              </a:tblPr>
              <a:tblGrid>
                <a:gridCol w="504056"/>
                <a:gridCol w="504056"/>
                <a:gridCol w="648087"/>
                <a:gridCol w="504035"/>
              </a:tblGrid>
              <a:tr h="288020">
                <a:tc>
                  <a:txBody>
                    <a:bodyPr/>
                    <a:lstStyle/>
                    <a:p>
                      <a:r>
                        <a:rPr lang="zh-CN" altLang="en-US" sz="1200" dirty="0" smtClean="0"/>
                        <a:t>学号</a:t>
                      </a:r>
                      <a:endParaRPr lang="zh-CN" altLang="en-US" sz="1200" dirty="0"/>
                    </a:p>
                  </a:txBody>
                  <a:tcPr/>
                </a:tc>
                <a:tc>
                  <a:txBody>
                    <a:bodyPr/>
                    <a:lstStyle/>
                    <a:p>
                      <a:r>
                        <a:rPr lang="zh-CN" altLang="en-US" sz="1200" dirty="0" smtClean="0"/>
                        <a:t>姓名</a:t>
                      </a:r>
                      <a:endParaRPr lang="zh-CN" altLang="en-US" sz="1200" dirty="0"/>
                    </a:p>
                  </a:txBody>
                  <a:tcPr/>
                </a:tc>
                <a:tc>
                  <a:txBody>
                    <a:bodyPr/>
                    <a:lstStyle/>
                    <a:p>
                      <a:r>
                        <a:rPr lang="zh-CN" altLang="en-US" sz="1200" dirty="0" smtClean="0"/>
                        <a:t>科目</a:t>
                      </a:r>
                      <a:endParaRPr lang="zh-CN" altLang="en-US" sz="1200" dirty="0"/>
                    </a:p>
                  </a:txBody>
                  <a:tcPr/>
                </a:tc>
                <a:tc>
                  <a:txBody>
                    <a:bodyPr/>
                    <a:lstStyle/>
                    <a:p>
                      <a:r>
                        <a:rPr lang="zh-CN" altLang="en-US" sz="1200" dirty="0" smtClean="0"/>
                        <a:t>成绩</a:t>
                      </a:r>
                      <a:endParaRPr lang="zh-CN" altLang="en-US" sz="1200" dirty="0"/>
                    </a:p>
                  </a:txBody>
                  <a:tcPr/>
                </a:tc>
              </a:tr>
              <a:tr h="334855">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数据库</a:t>
                      </a:r>
                      <a:endParaRPr lang="zh-CN" altLang="en-US" sz="1200" dirty="0"/>
                    </a:p>
                  </a:txBody>
                  <a:tcPr/>
                </a:tc>
                <a:tc>
                  <a:txBody>
                    <a:bodyPr/>
                    <a:lstStyle/>
                    <a:p>
                      <a:r>
                        <a:rPr lang="en-US" altLang="zh-CN" sz="1200" dirty="0" smtClean="0"/>
                        <a:t>96</a:t>
                      </a:r>
                      <a:endParaRPr lang="zh-CN" altLang="en-US" sz="1200" dirty="0"/>
                    </a:p>
                  </a:txBody>
                  <a:tcPr/>
                </a:tc>
              </a:tr>
              <a:tr h="288020">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英    语</a:t>
                      </a:r>
                      <a:endParaRPr lang="zh-CN" altLang="en-US" sz="1200" dirty="0"/>
                    </a:p>
                  </a:txBody>
                  <a:tcPr/>
                </a:tc>
                <a:tc>
                  <a:txBody>
                    <a:bodyPr/>
                    <a:lstStyle/>
                    <a:p>
                      <a:r>
                        <a:rPr lang="en-US" altLang="zh-CN" sz="1200" dirty="0" smtClean="0"/>
                        <a:t>78</a:t>
                      </a:r>
                    </a:p>
                  </a:txBody>
                  <a:tcPr/>
                </a:tc>
              </a:tr>
            </a:tbl>
          </a:graphicData>
        </a:graphic>
      </p:graphicFrame>
      <p:pic>
        <p:nvPicPr>
          <p:cNvPr id="11" name="Picture 2" descr="C:\Program Files (x86)\Microsoft Office\MEDIA\CAGCAT10\j01494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136" y="1059645"/>
            <a:ext cx="1021704" cy="10382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Program Files (x86)\Microsoft Office\MEDIA\CAGCAT10\j018634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1056539"/>
            <a:ext cx="720080" cy="1011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Program Files (x86)\Microsoft Office\MEDIA\CAGCAT10\j0301252.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0528" y="996956"/>
            <a:ext cx="1251512" cy="1070759"/>
          </a:xfrm>
          <a:prstGeom prst="rect">
            <a:avLst/>
          </a:prstGeom>
          <a:noFill/>
          <a:extLst>
            <a:ext uri="{909E8E84-426E-40DD-AFC4-6F175D3DCCD1}">
              <a14:hiddenFill xmlns:a14="http://schemas.microsoft.com/office/drawing/2010/main">
                <a:solidFill>
                  <a:srgbClr val="FFFFFF"/>
                </a:solidFill>
              </a14:hiddenFill>
            </a:ext>
          </a:extLst>
        </p:spPr>
      </p:pic>
      <p:sp>
        <p:nvSpPr>
          <p:cNvPr id="10" name="椭圆 9"/>
          <p:cNvSpPr/>
          <p:nvPr/>
        </p:nvSpPr>
        <p:spPr>
          <a:xfrm>
            <a:off x="395710"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smtClean="0"/>
              <a:t>0</a:t>
            </a:r>
            <a:endParaRPr lang="zh-CN" altLang="en-US" sz="2800" b="1" dirty="0"/>
          </a:p>
        </p:txBody>
      </p:sp>
      <p:grpSp>
        <p:nvGrpSpPr>
          <p:cNvPr id="14" name="组合 13"/>
          <p:cNvGrpSpPr/>
          <p:nvPr/>
        </p:nvGrpSpPr>
        <p:grpSpPr>
          <a:xfrm>
            <a:off x="1908190" y="3651826"/>
            <a:ext cx="4895965" cy="1440100"/>
            <a:chOff x="3002560" y="3651236"/>
            <a:chExt cx="1800200" cy="1180881"/>
          </a:xfrm>
        </p:grpSpPr>
        <p:sp>
          <p:nvSpPr>
            <p:cNvPr id="15" name="流程图: 磁盘 14"/>
            <p:cNvSpPr/>
            <p:nvPr/>
          </p:nvSpPr>
          <p:spPr>
            <a:xfrm>
              <a:off x="3002560" y="3651236"/>
              <a:ext cx="1800200" cy="11808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432117" y="4223326"/>
              <a:ext cx="1073258" cy="400110"/>
            </a:xfrm>
            <a:prstGeom prst="rect">
              <a:avLst/>
            </a:prstGeom>
            <a:noFill/>
          </p:spPr>
          <p:txBody>
            <a:bodyPr wrap="square" rtlCol="0">
              <a:spAutoFit/>
            </a:bodyPr>
            <a:lstStyle/>
            <a:p>
              <a:r>
                <a:rPr lang="zh-CN" altLang="en-US" sz="2000" b="1" dirty="0" smtClean="0">
                  <a:solidFill>
                    <a:schemeClr val="bg1"/>
                  </a:solidFill>
                  <a:latin typeface="华文彩云" pitchFamily="2" charset="-122"/>
                  <a:ea typeface="华文彩云" pitchFamily="2" charset="-122"/>
                </a:rPr>
                <a:t>学籍管理系统</a:t>
              </a:r>
              <a:endParaRPr lang="zh-CN" altLang="en-US" sz="2000" b="1" dirty="0">
                <a:solidFill>
                  <a:schemeClr val="bg1"/>
                </a:solidFill>
                <a:latin typeface="华文彩云" pitchFamily="2" charset="-122"/>
                <a:ea typeface="华文彩云"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761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smtClean="0"/>
              <a:t>1</a:t>
            </a:r>
            <a:endParaRPr lang="zh-CN" altLang="en-US" sz="2800" b="1" dirty="0"/>
          </a:p>
        </p:txBody>
      </p:sp>
      <p:sp>
        <p:nvSpPr>
          <p:cNvPr id="3" name="TextBox 2"/>
          <p:cNvSpPr txBox="1"/>
          <p:nvPr/>
        </p:nvSpPr>
        <p:spPr>
          <a:xfrm>
            <a:off x="1187765" y="195585"/>
            <a:ext cx="1728119" cy="523220"/>
          </a:xfrm>
          <a:prstGeom prst="rect">
            <a:avLst/>
          </a:prstGeom>
          <a:noFill/>
        </p:spPr>
        <p:txBody>
          <a:bodyPr wrap="square" rtlCol="0">
            <a:spAutoFit/>
          </a:bodyPr>
          <a:lstStyle/>
          <a:p>
            <a:r>
              <a:rPr lang="zh-CN" altLang="en-US" sz="2800" b="1" dirty="0" smtClean="0">
                <a:latin typeface="+mj-ea"/>
                <a:ea typeface="+mj-ea"/>
              </a:rPr>
              <a:t>视图概念</a:t>
            </a:r>
            <a:endParaRPr lang="zh-CN" altLang="en-US" sz="2800" b="1" dirty="0">
              <a:latin typeface="+mj-ea"/>
              <a:ea typeface="+mj-ea"/>
            </a:endParaRPr>
          </a:p>
        </p:txBody>
      </p:sp>
      <p:sp>
        <p:nvSpPr>
          <p:cNvPr id="4" name="流程图: 磁盘 3"/>
          <p:cNvSpPr/>
          <p:nvPr/>
        </p:nvSpPr>
        <p:spPr>
          <a:xfrm>
            <a:off x="4499806" y="2503340"/>
            <a:ext cx="4536504" cy="244827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4761919" y="1275660"/>
            <a:ext cx="1058099" cy="1695733"/>
            <a:chOff x="2745880" y="1416077"/>
            <a:chExt cx="1058099" cy="1695733"/>
          </a:xfrm>
        </p:grpSpPr>
        <p:pic>
          <p:nvPicPr>
            <p:cNvPr id="7" name="Picture 2" descr="C:\Program Files (x86)\Microsoft Office\MEDIA\CAGCAT10\j01494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5880" y="1416077"/>
              <a:ext cx="1058099" cy="1075225"/>
            </a:xfrm>
            <a:prstGeom prst="rect">
              <a:avLst/>
            </a:prstGeom>
            <a:noFill/>
            <a:extLst>
              <a:ext uri="{909E8E84-426E-40DD-AFC4-6F175D3DCCD1}">
                <a14:hiddenFill xmlns:a14="http://schemas.microsoft.com/office/drawing/2010/main">
                  <a:solidFill>
                    <a:srgbClr val="FFFFFF"/>
                  </a:solidFill>
                </a14:hiddenFill>
              </a:ext>
            </a:extLst>
          </p:spPr>
        </p:pic>
        <p:sp>
          <p:nvSpPr>
            <p:cNvPr id="11" name="平行四边形 10"/>
            <p:cNvSpPr/>
            <p:nvPr/>
          </p:nvSpPr>
          <p:spPr>
            <a:xfrm>
              <a:off x="3131838" y="2895786"/>
              <a:ext cx="672139" cy="21602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15" name="直接箭头连接符 14"/>
            <p:cNvCxnSpPr>
              <a:endCxn id="11" idx="0"/>
            </p:cNvCxnSpPr>
            <p:nvPr/>
          </p:nvCxnSpPr>
          <p:spPr>
            <a:xfrm>
              <a:off x="3467907" y="2427172"/>
              <a:ext cx="1" cy="4686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6155993" y="1364821"/>
            <a:ext cx="993517" cy="1602127"/>
            <a:chOff x="4139952" y="1505238"/>
            <a:chExt cx="993517" cy="1602127"/>
          </a:xfrm>
        </p:grpSpPr>
        <p:pic>
          <p:nvPicPr>
            <p:cNvPr id="8" name="Picture 4" descr="C:\Program Files (x86)\Microsoft Office\MEDIA\CAGCAT10\j030125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1505238"/>
              <a:ext cx="993517" cy="850026"/>
            </a:xfrm>
            <a:prstGeom prst="rect">
              <a:avLst/>
            </a:prstGeom>
            <a:noFill/>
            <a:extLst>
              <a:ext uri="{909E8E84-426E-40DD-AFC4-6F175D3DCCD1}">
                <a14:hiddenFill xmlns:a14="http://schemas.microsoft.com/office/drawing/2010/main">
                  <a:solidFill>
                    <a:srgbClr val="FFFFFF"/>
                  </a:solidFill>
                </a14:hiddenFill>
              </a:ext>
            </a:extLst>
          </p:spPr>
        </p:pic>
        <p:sp>
          <p:nvSpPr>
            <p:cNvPr id="12" name="平行四边形 11"/>
            <p:cNvSpPr/>
            <p:nvPr/>
          </p:nvSpPr>
          <p:spPr>
            <a:xfrm>
              <a:off x="4308518" y="2891341"/>
              <a:ext cx="672139" cy="21602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18" name="直接箭头连接符 17"/>
            <p:cNvCxnSpPr/>
            <p:nvPr/>
          </p:nvCxnSpPr>
          <p:spPr>
            <a:xfrm>
              <a:off x="4644008" y="2368161"/>
              <a:ext cx="1" cy="4686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7396982" y="1364821"/>
            <a:ext cx="703225" cy="1602127"/>
            <a:chOff x="5380943" y="1505238"/>
            <a:chExt cx="703225" cy="1602127"/>
          </a:xfrm>
        </p:grpSpPr>
        <p:pic>
          <p:nvPicPr>
            <p:cNvPr id="9" name="Picture 3" descr="C:\Program Files (x86)\Microsoft Office\MEDIA\CAGCAT10\j0186348.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1505238"/>
              <a:ext cx="648072" cy="910059"/>
            </a:xfrm>
            <a:prstGeom prst="rect">
              <a:avLst/>
            </a:prstGeom>
            <a:noFill/>
            <a:extLst>
              <a:ext uri="{909E8E84-426E-40DD-AFC4-6F175D3DCCD1}">
                <a14:hiddenFill xmlns:a14="http://schemas.microsoft.com/office/drawing/2010/main">
                  <a:solidFill>
                    <a:srgbClr val="FFFFFF"/>
                  </a:solidFill>
                </a14:hiddenFill>
              </a:ext>
            </a:extLst>
          </p:spPr>
        </p:pic>
        <p:sp>
          <p:nvSpPr>
            <p:cNvPr id="13" name="平行四边形 12"/>
            <p:cNvSpPr/>
            <p:nvPr/>
          </p:nvSpPr>
          <p:spPr>
            <a:xfrm>
              <a:off x="5380943" y="2891341"/>
              <a:ext cx="672139" cy="21602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19" name="直接箭头连接符 18"/>
            <p:cNvCxnSpPr/>
            <p:nvPr/>
          </p:nvCxnSpPr>
          <p:spPr>
            <a:xfrm>
              <a:off x="5724128" y="2427172"/>
              <a:ext cx="1" cy="4686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3" name="表格 22"/>
          <p:cNvGraphicFramePr>
            <a:graphicFrameLocks noGrp="1"/>
          </p:cNvGraphicFramePr>
          <p:nvPr>
            <p:extLst>
              <p:ext uri="{D42A27DB-BD31-4B8C-83A1-F6EECF244321}">
                <p14:modId xmlns:p14="http://schemas.microsoft.com/office/powerpoint/2010/main" val="469464370"/>
              </p:ext>
            </p:extLst>
          </p:nvPr>
        </p:nvGraphicFramePr>
        <p:xfrm>
          <a:off x="5003862" y="3455330"/>
          <a:ext cx="3672261" cy="1280160"/>
        </p:xfrm>
        <a:graphic>
          <a:graphicData uri="http://schemas.openxmlformats.org/drawingml/2006/table">
            <a:tbl>
              <a:tblPr firstRow="1" bandRow="1">
                <a:tableStyleId>{5C22544A-7EE6-4342-B048-85BDC9FD1C3A}</a:tableStyleId>
              </a:tblPr>
              <a:tblGrid>
                <a:gridCol w="504036"/>
                <a:gridCol w="622003"/>
                <a:gridCol w="675624"/>
                <a:gridCol w="574508"/>
                <a:gridCol w="648045"/>
                <a:gridCol w="648045"/>
              </a:tblGrid>
              <a:tr h="272248">
                <a:tc>
                  <a:txBody>
                    <a:bodyPr/>
                    <a:lstStyle/>
                    <a:p>
                      <a:r>
                        <a:rPr lang="en-US" altLang="zh-CN" sz="1200" dirty="0" smtClean="0"/>
                        <a:t>No</a:t>
                      </a:r>
                      <a:endParaRPr lang="zh-CN" altLang="en-US" sz="1200" dirty="0"/>
                    </a:p>
                  </a:txBody>
                  <a:tcPr/>
                </a:tc>
                <a:tc>
                  <a:txBody>
                    <a:bodyPr/>
                    <a:lstStyle/>
                    <a:p>
                      <a:r>
                        <a:rPr lang="en-US" altLang="zh-CN" sz="1200" dirty="0" smtClean="0"/>
                        <a:t>Name</a:t>
                      </a:r>
                      <a:endParaRPr lang="zh-CN" altLang="en-US" sz="1200" dirty="0"/>
                    </a:p>
                  </a:txBody>
                  <a:tcPr/>
                </a:tc>
                <a:tc>
                  <a:txBody>
                    <a:bodyPr/>
                    <a:lstStyle/>
                    <a:p>
                      <a:r>
                        <a:rPr lang="en-US" altLang="zh-CN" sz="1200" dirty="0" smtClean="0"/>
                        <a:t>Course</a:t>
                      </a:r>
                      <a:endParaRPr lang="zh-CN" altLang="en-US" sz="1200" dirty="0"/>
                    </a:p>
                  </a:txBody>
                  <a:tcPr/>
                </a:tc>
                <a:tc>
                  <a:txBody>
                    <a:bodyPr/>
                    <a:lstStyle/>
                    <a:p>
                      <a:r>
                        <a:rPr lang="en-US" altLang="zh-CN" sz="1200" dirty="0" smtClean="0"/>
                        <a:t>Score</a:t>
                      </a:r>
                      <a:endParaRPr lang="zh-CN" altLang="en-US" sz="1200" dirty="0"/>
                    </a:p>
                  </a:txBody>
                  <a:tcPr/>
                </a:tc>
                <a:tc>
                  <a:txBody>
                    <a:bodyPr/>
                    <a:lstStyle/>
                    <a:p>
                      <a:r>
                        <a:rPr lang="en-US" altLang="zh-CN" sz="1200" dirty="0" err="1" smtClean="0"/>
                        <a:t>Dept</a:t>
                      </a:r>
                      <a:endParaRPr lang="zh-CN" altLang="en-US" sz="1200" dirty="0"/>
                    </a:p>
                  </a:txBody>
                  <a:tcPr/>
                </a:tc>
                <a:tc>
                  <a:txBody>
                    <a:bodyPr/>
                    <a:lstStyle/>
                    <a:p>
                      <a:r>
                        <a:rPr lang="en-US" altLang="zh-CN" sz="1200" dirty="0" smtClean="0"/>
                        <a:t>origin</a:t>
                      </a:r>
                      <a:endParaRPr lang="zh-CN" altLang="en-US" sz="1200" dirty="0"/>
                    </a:p>
                  </a:txBody>
                  <a:tcPr/>
                </a:tc>
              </a:tr>
              <a:tr h="229682">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数学</a:t>
                      </a:r>
                      <a:endParaRPr lang="zh-CN" altLang="en-US" sz="1200" dirty="0"/>
                    </a:p>
                  </a:txBody>
                  <a:tcPr/>
                </a:tc>
                <a:tc>
                  <a:txBody>
                    <a:bodyPr/>
                    <a:lstStyle/>
                    <a:p>
                      <a:r>
                        <a:rPr lang="en-US" altLang="zh-CN" sz="1200" dirty="0" smtClean="0"/>
                        <a:t>96</a:t>
                      </a:r>
                      <a:endParaRPr lang="zh-CN" altLang="en-US" sz="1200" dirty="0"/>
                    </a:p>
                  </a:txBody>
                  <a:tcPr/>
                </a:tc>
                <a:tc>
                  <a:txBody>
                    <a:bodyPr/>
                    <a:lstStyle/>
                    <a:p>
                      <a:r>
                        <a:rPr lang="zh-CN" altLang="en-US" sz="1200" dirty="0" smtClean="0"/>
                        <a:t>软件</a:t>
                      </a:r>
                      <a:endParaRPr lang="zh-CN" altLang="en-US" sz="1200" dirty="0"/>
                    </a:p>
                  </a:txBody>
                  <a:tcPr/>
                </a:tc>
                <a:tc>
                  <a:txBody>
                    <a:bodyPr/>
                    <a:lstStyle/>
                    <a:p>
                      <a:r>
                        <a:rPr lang="zh-CN" altLang="en-US" sz="1200" dirty="0" smtClean="0"/>
                        <a:t>湖北</a:t>
                      </a:r>
                      <a:endParaRPr lang="zh-CN" altLang="en-US" sz="1200" dirty="0"/>
                    </a:p>
                  </a:txBody>
                  <a:tcPr/>
                </a:tc>
              </a:tr>
              <a:tr h="171377">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英语</a:t>
                      </a:r>
                      <a:endParaRPr lang="zh-CN" altLang="en-US" sz="1200" dirty="0"/>
                    </a:p>
                  </a:txBody>
                  <a:tcPr/>
                </a:tc>
                <a:tc>
                  <a:txBody>
                    <a:bodyPr/>
                    <a:lstStyle/>
                    <a:p>
                      <a:r>
                        <a:rPr lang="en-US" altLang="zh-CN" sz="1200" dirty="0" smtClean="0"/>
                        <a:t>78</a:t>
                      </a:r>
                      <a:endParaRPr lang="zh-CN" altLang="en-US" sz="1200" dirty="0"/>
                    </a:p>
                  </a:txBody>
                  <a:tcPr/>
                </a:tc>
                <a:tc>
                  <a:txBody>
                    <a:bodyPr/>
                    <a:lstStyle/>
                    <a:p>
                      <a:r>
                        <a:rPr lang="zh-CN" altLang="en-US" sz="1200" dirty="0" smtClean="0"/>
                        <a:t>自控</a:t>
                      </a:r>
                      <a:endParaRPr lang="zh-CN" altLang="en-US" sz="1200" dirty="0"/>
                    </a:p>
                  </a:txBody>
                  <a:tcPr/>
                </a:tc>
                <a:tc>
                  <a:txBody>
                    <a:bodyPr/>
                    <a:lstStyle/>
                    <a:p>
                      <a:r>
                        <a:rPr lang="zh-CN" altLang="en-US" sz="1200" dirty="0" smtClean="0"/>
                        <a:t>山西</a:t>
                      </a:r>
                      <a:endParaRPr lang="zh-CN" altLang="en-US" sz="1200" dirty="0"/>
                    </a:p>
                  </a:txBody>
                  <a:tcPr/>
                </a:tc>
              </a:tr>
              <a:tr h="36607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02</a:t>
                      </a:r>
                      <a:endParaRPr lang="zh-CN" altLang="en-US" sz="1200" dirty="0" smtClean="0"/>
                    </a:p>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李四</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数学</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50</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电信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安徽</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r>
            </a:tbl>
          </a:graphicData>
        </a:graphic>
      </p:graphicFrame>
      <p:sp>
        <p:nvSpPr>
          <p:cNvPr id="24" name="TextBox 23"/>
          <p:cNvSpPr txBox="1"/>
          <p:nvPr/>
        </p:nvSpPr>
        <p:spPr>
          <a:xfrm>
            <a:off x="1039967" y="843630"/>
            <a:ext cx="3460028" cy="222176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smtClean="0">
                <a:latin typeface="幼圆" pitchFamily="49" charset="-122"/>
                <a:ea typeface="幼圆" pitchFamily="49" charset="-122"/>
              </a:rPr>
              <a:t>是由基本表生成的一个虚表，给</a:t>
            </a:r>
            <a:r>
              <a:rPr lang="zh-CN" altLang="en-US" sz="2400" dirty="0">
                <a:latin typeface="幼圆" pitchFamily="49" charset="-122"/>
                <a:ea typeface="幼圆" pitchFamily="49" charset="-122"/>
              </a:rPr>
              <a:t>不同用户提供不同的观察</a:t>
            </a:r>
            <a:r>
              <a:rPr lang="zh-CN" altLang="en-US" sz="2400" dirty="0" smtClean="0">
                <a:latin typeface="幼圆" pitchFamily="49" charset="-122"/>
                <a:ea typeface="幼圆" pitchFamily="49" charset="-122"/>
              </a:rPr>
              <a:t>数据</a:t>
            </a:r>
            <a:r>
              <a:rPr lang="zh-CN" altLang="en-US" sz="2400" dirty="0">
                <a:latin typeface="幼圆" pitchFamily="49" charset="-122"/>
                <a:ea typeface="幼圆" pitchFamily="49" charset="-122"/>
              </a:rPr>
              <a:t>的视角</a:t>
            </a:r>
          </a:p>
        </p:txBody>
      </p:sp>
      <p:grpSp>
        <p:nvGrpSpPr>
          <p:cNvPr id="6" name="组合 5"/>
          <p:cNvGrpSpPr/>
          <p:nvPr/>
        </p:nvGrpSpPr>
        <p:grpSpPr>
          <a:xfrm>
            <a:off x="1763734" y="3436727"/>
            <a:ext cx="1728191" cy="1367178"/>
            <a:chOff x="1043608" y="2500716"/>
            <a:chExt cx="1728191" cy="1367178"/>
          </a:xfrm>
        </p:grpSpPr>
        <p:sp>
          <p:nvSpPr>
            <p:cNvPr id="25" name="TextBox 24"/>
            <p:cNvSpPr txBox="1"/>
            <p:nvPr/>
          </p:nvSpPr>
          <p:spPr>
            <a:xfrm>
              <a:off x="1475655" y="2500716"/>
              <a:ext cx="1296143" cy="523220"/>
            </a:xfrm>
            <a:prstGeom prst="rect">
              <a:avLst/>
            </a:prstGeom>
            <a:noFill/>
          </p:spPr>
          <p:txBody>
            <a:bodyPr wrap="square" rtlCol="0">
              <a:spAutoFit/>
            </a:bodyPr>
            <a:lstStyle/>
            <a:p>
              <a:r>
                <a:rPr lang="zh-CN" altLang="en-US" sz="2800" dirty="0" smtClean="0">
                  <a:latin typeface="+mj-ea"/>
                  <a:ea typeface="+mj-ea"/>
                </a:rPr>
                <a:t>视   图</a:t>
              </a:r>
              <a:endParaRPr lang="zh-CN" altLang="en-US" sz="2800" dirty="0">
                <a:latin typeface="+mj-ea"/>
                <a:ea typeface="+mj-ea"/>
              </a:endParaRPr>
            </a:p>
          </p:txBody>
        </p:sp>
        <p:sp>
          <p:nvSpPr>
            <p:cNvPr id="26" name="TextBox 25"/>
            <p:cNvSpPr txBox="1"/>
            <p:nvPr/>
          </p:nvSpPr>
          <p:spPr>
            <a:xfrm>
              <a:off x="1504696" y="3344674"/>
              <a:ext cx="1267103" cy="523220"/>
            </a:xfrm>
            <a:prstGeom prst="rect">
              <a:avLst/>
            </a:prstGeom>
            <a:noFill/>
          </p:spPr>
          <p:txBody>
            <a:bodyPr wrap="square" rtlCol="0">
              <a:spAutoFit/>
            </a:bodyPr>
            <a:lstStyle/>
            <a:p>
              <a:r>
                <a:rPr lang="zh-CN" altLang="en-US" sz="2800" dirty="0">
                  <a:latin typeface="+mj-ea"/>
                  <a:ea typeface="+mj-ea"/>
                </a:rPr>
                <a:t>基本表</a:t>
              </a:r>
            </a:p>
          </p:txBody>
        </p:sp>
        <p:sp>
          <p:nvSpPr>
            <p:cNvPr id="5" name="左大括号 4"/>
            <p:cNvSpPr/>
            <p:nvPr/>
          </p:nvSpPr>
          <p:spPr>
            <a:xfrm>
              <a:off x="1043608" y="2762326"/>
              <a:ext cx="432047" cy="961552"/>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1000"/>
                                        <p:tgtEl>
                                          <p:spTgt spid="20"/>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1000"/>
                                        <p:tgtEl>
                                          <p:spTgt spid="21"/>
                                        </p:tgtEl>
                                      </p:cBhvr>
                                    </p:animEffect>
                                  </p:childTnLst>
                                </p:cTn>
                              </p:par>
                            </p:childTnLst>
                          </p:cTn>
                        </p:par>
                        <p:par>
                          <p:cTn id="30" fill="hold">
                            <p:stCondLst>
                              <p:cond delay="2000"/>
                            </p:stCondLst>
                            <p:childTnLst>
                              <p:par>
                                <p:cTn id="31" presetID="22" presetClass="entr" presetSubtype="1"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10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3" name="TextBox 2"/>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
        <p:nvSpPr>
          <p:cNvPr id="4" name="TextBox 3"/>
          <p:cNvSpPr txBox="1"/>
          <p:nvPr/>
        </p:nvSpPr>
        <p:spPr>
          <a:xfrm>
            <a:off x="1115760" y="915635"/>
            <a:ext cx="6984485" cy="830997"/>
          </a:xfrm>
          <a:prstGeom prst="rect">
            <a:avLst/>
          </a:prstGeom>
          <a:solidFill>
            <a:schemeClr val="accent4">
              <a:lumMod val="60000"/>
              <a:lumOff val="40000"/>
            </a:schemeClr>
          </a:solidFill>
          <a:ln>
            <a:noFill/>
            <a:prstDash val="dash"/>
          </a:ln>
        </p:spPr>
        <p:txBody>
          <a:bodyPr wrap="square" rtlCol="0">
            <a:spAutoFit/>
          </a:bodyPr>
          <a:lstStyle/>
          <a:p>
            <a:r>
              <a:rPr lang="en-US" altLang="zh-CN" sz="2400" dirty="0" smtClean="0">
                <a:latin typeface="+mj-ea"/>
                <a:ea typeface="+mj-ea"/>
              </a:rPr>
              <a:t>CREATE VIEW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视图名</a:t>
            </a:r>
            <a:r>
              <a:rPr lang="en-US" altLang="zh-CN" sz="2400" dirty="0" smtClean="0">
                <a:latin typeface="幼圆" pitchFamily="49" charset="-122"/>
                <a:ea typeface="幼圆" pitchFamily="49" charset="-122"/>
              </a:rPr>
              <a:t>&gt;  [</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a:t>
            </a:r>
          </a:p>
          <a:p>
            <a:r>
              <a:rPr lang="en-US" altLang="zh-CN" sz="2400" dirty="0">
                <a:latin typeface="+mj-ea"/>
                <a:ea typeface="+mj-ea"/>
              </a:rPr>
              <a:t>AS</a:t>
            </a:r>
            <a:r>
              <a:rPr lang="en-US" altLang="zh-CN" sz="2400" dirty="0" smtClean="0"/>
              <a:t>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子查询</a:t>
            </a:r>
            <a:r>
              <a:rPr lang="en-US" altLang="zh-CN" sz="2400" dirty="0" smtClean="0">
                <a:latin typeface="幼圆" pitchFamily="49" charset="-122"/>
                <a:ea typeface="幼圆" pitchFamily="49" charset="-122"/>
              </a:rPr>
              <a:t>&gt;</a:t>
            </a:r>
          </a:p>
        </p:txBody>
      </p:sp>
      <p:sp>
        <p:nvSpPr>
          <p:cNvPr id="5" name="TextBox 4"/>
          <p:cNvSpPr txBox="1"/>
          <p:nvPr/>
        </p:nvSpPr>
        <p:spPr>
          <a:xfrm>
            <a:off x="779719" y="1707690"/>
            <a:ext cx="5304386" cy="3416320"/>
          </a:xfrm>
          <a:prstGeom prst="rect">
            <a:avLst/>
          </a:prstGeom>
          <a:noFill/>
        </p:spPr>
        <p:txBody>
          <a:bodyPr wrap="square" rtlCol="0">
            <a:spAutoFit/>
          </a:bodyPr>
          <a:lstStyle/>
          <a:p>
            <a:pPr>
              <a:lnSpc>
                <a:spcPct val="200000"/>
              </a:lnSpc>
            </a:pPr>
            <a:r>
              <a:rPr lang="zh-CN" altLang="en-US" sz="2400" b="1" dirty="0" smtClean="0">
                <a:latin typeface="+mj-ea"/>
                <a:ea typeface="+mj-ea"/>
              </a:rPr>
              <a:t>说明：</a:t>
            </a:r>
            <a:endParaRPr lang="en-US" altLang="zh-CN" sz="2400" b="1" dirty="0" smtClean="0">
              <a:latin typeface="+mj-ea"/>
              <a:ea typeface="+mj-ea"/>
            </a:endParaRPr>
          </a:p>
          <a:p>
            <a:pPr>
              <a:lnSpc>
                <a:spcPct val="200000"/>
              </a:lnSpc>
            </a:pPr>
            <a:r>
              <a:rPr lang="en-US" altLang="zh-CN"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）视图名必须符合命名规范；</a:t>
            </a:r>
            <a:endParaRPr lang="en-US" altLang="zh-CN" sz="2400" dirty="0" smtClean="0">
              <a:latin typeface="幼圆" pitchFamily="49" charset="-122"/>
              <a:ea typeface="幼圆" pitchFamily="49" charset="-122"/>
            </a:endParaRPr>
          </a:p>
          <a:p>
            <a:pPr>
              <a:lnSpc>
                <a:spcPct val="200000"/>
              </a:lnSpc>
            </a:pPr>
            <a:r>
              <a:rPr lang="en-US" altLang="zh-CN"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）列名是指构成视图的列的名称；</a:t>
            </a:r>
            <a:endParaRPr lang="en-US" altLang="zh-CN" sz="2400" dirty="0" smtClean="0">
              <a:latin typeface="幼圆" pitchFamily="49" charset="-122"/>
              <a:ea typeface="幼圆" pitchFamily="49" charset="-122"/>
            </a:endParaRPr>
          </a:p>
          <a:p>
            <a:pPr>
              <a:lnSpc>
                <a:spcPct val="200000"/>
              </a:lnSpc>
            </a:pPr>
            <a:r>
              <a:rPr lang="en-US" altLang="zh-CN" sz="2400" dirty="0" smtClean="0">
                <a:latin typeface="幼圆" pitchFamily="49" charset="-122"/>
                <a:ea typeface="幼圆" pitchFamily="49" charset="-122"/>
              </a:rPr>
              <a:t>3</a:t>
            </a:r>
            <a:r>
              <a:rPr lang="zh-CN" altLang="en-US" sz="2400" dirty="0" smtClean="0">
                <a:latin typeface="幼圆" pitchFamily="49" charset="-122"/>
                <a:ea typeface="幼圆" pitchFamily="49" charset="-122"/>
              </a:rPr>
              <a:t>）子查询可以是任意的</a:t>
            </a:r>
            <a:r>
              <a:rPr lang="en-US" altLang="zh-CN" sz="2400" dirty="0" smtClean="0">
                <a:latin typeface="幼圆" pitchFamily="49" charset="-122"/>
                <a:ea typeface="幼圆" pitchFamily="49" charset="-122"/>
              </a:rPr>
              <a:t>SELECT</a:t>
            </a:r>
            <a:r>
              <a:rPr lang="zh-CN" altLang="en-US" sz="2400" dirty="0" smtClean="0">
                <a:latin typeface="幼圆" pitchFamily="49" charset="-122"/>
                <a:ea typeface="幼圆" pitchFamily="49" charset="-122"/>
              </a:rPr>
              <a:t>语句；</a:t>
            </a:r>
            <a:endParaRPr lang="en-US" altLang="zh-CN" sz="2400" dirty="0" smtClean="0">
              <a:latin typeface="幼圆" pitchFamily="49" charset="-122"/>
              <a:ea typeface="幼圆" pitchFamily="49" charset="-122"/>
            </a:endParaRPr>
          </a:p>
          <a:p>
            <a:endParaRPr lang="zh-CN" altLang="en-US" sz="2400" dirty="0"/>
          </a:p>
        </p:txBody>
      </p:sp>
      <p:sp>
        <p:nvSpPr>
          <p:cNvPr id="6" name="流程图: 磁盘 5"/>
          <p:cNvSpPr/>
          <p:nvPr/>
        </p:nvSpPr>
        <p:spPr>
          <a:xfrm>
            <a:off x="6084174" y="2939676"/>
            <a:ext cx="2592289" cy="204706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6804248" y="1937749"/>
            <a:ext cx="1152128" cy="1570106"/>
            <a:chOff x="6804248" y="1937748"/>
            <a:chExt cx="1152128" cy="1570106"/>
          </a:xfrm>
        </p:grpSpPr>
        <p:pic>
          <p:nvPicPr>
            <p:cNvPr id="12" name="Picture 4" descr="C:\Program Files (x86)\Microsoft Office\MEDIA\CAGCAT10\j030125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1937748"/>
              <a:ext cx="993517" cy="850026"/>
            </a:xfrm>
            <a:prstGeom prst="rect">
              <a:avLst/>
            </a:prstGeom>
            <a:noFill/>
            <a:extLst>
              <a:ext uri="{909E8E84-426E-40DD-AFC4-6F175D3DCCD1}">
                <a14:hiddenFill xmlns:a14="http://schemas.microsoft.com/office/drawing/2010/main">
                  <a:solidFill>
                    <a:srgbClr val="FFFFFF"/>
                  </a:solidFill>
                </a14:hiddenFill>
              </a:ext>
            </a:extLst>
          </p:spPr>
        </p:pic>
        <p:sp>
          <p:nvSpPr>
            <p:cNvPr id="13" name="平行四边形 12"/>
            <p:cNvSpPr/>
            <p:nvPr/>
          </p:nvSpPr>
          <p:spPr>
            <a:xfrm>
              <a:off x="7020272" y="3291830"/>
              <a:ext cx="936104" cy="21602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view</a:t>
              </a:r>
              <a:endParaRPr lang="zh-CN" altLang="en-US" dirty="0"/>
            </a:p>
          </p:txBody>
        </p:sp>
        <p:cxnSp>
          <p:nvCxnSpPr>
            <p:cNvPr id="14" name="直接箭头连接符 13"/>
            <p:cNvCxnSpPr/>
            <p:nvPr/>
          </p:nvCxnSpPr>
          <p:spPr>
            <a:xfrm flipH="1">
              <a:off x="7455353" y="2787774"/>
              <a:ext cx="32971"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0" name="表格 19"/>
          <p:cNvGraphicFramePr>
            <a:graphicFrameLocks noGrp="1"/>
          </p:cNvGraphicFramePr>
          <p:nvPr/>
        </p:nvGraphicFramePr>
        <p:xfrm>
          <a:off x="6612396" y="3706718"/>
          <a:ext cx="1632012" cy="1097280"/>
        </p:xfrm>
        <a:graphic>
          <a:graphicData uri="http://schemas.openxmlformats.org/drawingml/2006/table">
            <a:tbl>
              <a:tblPr firstRow="1" bandRow="1">
                <a:tableStyleId>{5C22544A-7EE6-4342-B048-85BDC9FD1C3A}</a:tableStyleId>
              </a:tblPr>
              <a:tblGrid>
                <a:gridCol w="408003"/>
                <a:gridCol w="408003"/>
                <a:gridCol w="408003"/>
                <a:gridCol w="408003"/>
              </a:tblGrid>
              <a:tr h="365760">
                <a:tc>
                  <a:txBody>
                    <a:bodyPr/>
                    <a:lstStyle/>
                    <a:p>
                      <a:endParaRPr lang="zh-CN" altLang="en-US" sz="1800" dirty="0"/>
                    </a:p>
                  </a:txBody>
                  <a:tcPr/>
                </a:tc>
                <a:tc>
                  <a:txBody>
                    <a:bodyPr/>
                    <a:lstStyle/>
                    <a:p>
                      <a:endParaRPr lang="zh-CN" altLang="en-US" sz="1800"/>
                    </a:p>
                  </a:txBody>
                  <a:tcPr/>
                </a:tc>
                <a:tc>
                  <a:txBody>
                    <a:bodyPr/>
                    <a:lstStyle/>
                    <a:p>
                      <a:endParaRPr lang="zh-CN" altLang="en-US" sz="1800"/>
                    </a:p>
                  </a:txBody>
                  <a:tcPr/>
                </a:tc>
                <a:tc>
                  <a:txBody>
                    <a:bodyPr/>
                    <a:lstStyle/>
                    <a:p>
                      <a:endParaRPr lang="zh-CN" altLang="en-US" sz="1800" dirty="0"/>
                    </a:p>
                  </a:txBody>
                  <a:tcPr/>
                </a:tc>
              </a:tr>
              <a:tr h="365760">
                <a:tc>
                  <a:txBody>
                    <a:bodyPr/>
                    <a:lstStyle/>
                    <a:p>
                      <a:endParaRPr lang="zh-CN" altLang="en-US" sz="1800"/>
                    </a:p>
                  </a:txBody>
                  <a:tcPr/>
                </a:tc>
                <a:tc>
                  <a:txBody>
                    <a:bodyPr/>
                    <a:lstStyle/>
                    <a:p>
                      <a:endParaRPr lang="zh-CN" altLang="en-US" sz="1800"/>
                    </a:p>
                  </a:txBody>
                  <a:tcPr/>
                </a:tc>
                <a:tc>
                  <a:txBody>
                    <a:bodyPr/>
                    <a:lstStyle/>
                    <a:p>
                      <a:endParaRPr lang="zh-CN" altLang="en-US" sz="1800"/>
                    </a:p>
                  </a:txBody>
                  <a:tcPr/>
                </a:tc>
                <a:tc>
                  <a:txBody>
                    <a:bodyPr/>
                    <a:lstStyle/>
                    <a:p>
                      <a:endParaRPr lang="zh-CN" altLang="en-US" sz="1800"/>
                    </a:p>
                  </a:txBody>
                  <a:tcPr/>
                </a:tc>
              </a:tr>
              <a:tr h="365760">
                <a:tc>
                  <a:txBody>
                    <a:bodyPr/>
                    <a:lstStyle/>
                    <a:p>
                      <a:endParaRPr lang="zh-CN" altLang="en-US" sz="1800"/>
                    </a:p>
                  </a:txBody>
                  <a:tcPr/>
                </a:tc>
                <a:tc>
                  <a:txBody>
                    <a:bodyPr/>
                    <a:lstStyle/>
                    <a:p>
                      <a:endParaRPr lang="zh-CN" altLang="en-US" sz="1800"/>
                    </a:p>
                  </a:txBody>
                  <a:tcPr/>
                </a:tc>
                <a:tc>
                  <a:txBody>
                    <a:bodyPr/>
                    <a:lstStyle/>
                    <a:p>
                      <a:endParaRPr lang="zh-CN" altLang="en-US" sz="1800"/>
                    </a:p>
                  </a:txBody>
                  <a:tcPr/>
                </a:tc>
                <a:tc>
                  <a:txBody>
                    <a:bodyPr/>
                    <a:lstStyle/>
                    <a:p>
                      <a:endParaRPr lang="zh-CN" altLang="en-US" sz="18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223525" y="0"/>
            <a:ext cx="5508625" cy="842963"/>
          </a:xfrm>
        </p:spPr>
        <p:txBody>
          <a:bodyPr/>
          <a:lstStyle/>
          <a:p>
            <a:pPr fontAlgn="auto">
              <a:spcAft>
                <a:spcPts val="0"/>
              </a:spcAft>
              <a:defRPr/>
            </a:pPr>
            <a:r>
              <a:rPr lang="zh-CN" altLang="en-US" sz="3200" dirty="0">
                <a:latin typeface="黑体" panose="02010609060101010101" pitchFamily="49" charset="-122"/>
                <a:ea typeface="黑体" panose="02010609060101010101" pitchFamily="49" charset="-122"/>
                <a:sym typeface="黑体" panose="02010609060101010101" pitchFamily="49" charset="-122"/>
              </a:rPr>
              <a:t>学生</a:t>
            </a:r>
            <a:r>
              <a:rPr lang="en-US" sz="3200" dirty="0">
                <a:latin typeface="黑体" panose="02010609060101010101" pitchFamily="49" charset="-122"/>
                <a:ea typeface="黑体" panose="02010609060101010101" pitchFamily="49" charset="-122"/>
                <a:sym typeface="黑体" panose="02010609060101010101" pitchFamily="49" charset="-122"/>
              </a:rPr>
              <a:t>-</a:t>
            </a:r>
            <a:r>
              <a:rPr lang="zh-CN" altLang="en-US" sz="3200" dirty="0">
                <a:latin typeface="黑体" panose="02010609060101010101" pitchFamily="49" charset="-122"/>
                <a:ea typeface="黑体" panose="02010609060101010101" pitchFamily="49" charset="-122"/>
                <a:sym typeface="黑体" panose="02010609060101010101" pitchFamily="49" charset="-122"/>
              </a:rPr>
              <a:t>课程</a:t>
            </a:r>
            <a:r>
              <a:rPr lang="zh-CN" altLang="en-US" sz="3200" dirty="0" smtClean="0">
                <a:latin typeface="黑体" panose="02010609060101010101" pitchFamily="49" charset="-122"/>
                <a:ea typeface="黑体" panose="02010609060101010101" pitchFamily="49" charset="-122"/>
                <a:sym typeface="黑体" panose="02010609060101010101" pitchFamily="49" charset="-122"/>
              </a:rPr>
              <a:t>数据库</a:t>
            </a:r>
            <a:r>
              <a:rPr lang="en-US" altLang="zh-CN" sz="3200" dirty="0" smtClean="0">
                <a:latin typeface="黑体" panose="02010609060101010101" pitchFamily="49" charset="-122"/>
                <a:ea typeface="黑体" panose="02010609060101010101" pitchFamily="49" charset="-122"/>
                <a:sym typeface="黑体" panose="02010609060101010101" pitchFamily="49" charset="-122"/>
              </a:rPr>
              <a:t>——</a:t>
            </a:r>
            <a:r>
              <a:rPr lang="en-US" sz="3200" dirty="0" smtClean="0"/>
              <a:t>SC</a:t>
            </a:r>
            <a:r>
              <a:rPr lang="zh-CN" altLang="en-US" sz="3200" dirty="0"/>
              <a:t>表</a:t>
            </a:r>
            <a:endParaRPr lang="zh-CN" altLang="en-US" dirty="0"/>
          </a:p>
        </p:txBody>
      </p:sp>
      <p:graphicFrame>
        <p:nvGraphicFramePr>
          <p:cNvPr id="18435" name="Group 3"/>
          <p:cNvGraphicFramePr>
            <a:graphicFrameLocks noGrp="1"/>
          </p:cNvGraphicFramePr>
          <p:nvPr/>
        </p:nvGraphicFramePr>
        <p:xfrm>
          <a:off x="1115760" y="1851700"/>
          <a:ext cx="7560525" cy="3113861"/>
        </p:xfrm>
        <a:graphic>
          <a:graphicData uri="http://schemas.openxmlformats.org/drawingml/2006/table">
            <a:tbl>
              <a:tblPr/>
              <a:tblGrid>
                <a:gridCol w="3036322"/>
                <a:gridCol w="2118581"/>
                <a:gridCol w="2405622"/>
              </a:tblGrid>
              <a:tr h="923907">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学 号</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Sno</a:t>
                      </a:r>
                      <a:endPar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73" marB="34273"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课程号</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Cno</a:t>
                      </a:r>
                    </a:p>
                  </a:txBody>
                  <a:tcPr marT="34273" marB="342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成绩</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Grade</a:t>
                      </a:r>
                    </a:p>
                  </a:txBody>
                  <a:tcPr marT="34273" marB="34273"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28295">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201315121</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201315121</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201315121</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201315122</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201315122</a:t>
                      </a:r>
                    </a:p>
                  </a:txBody>
                  <a:tcPr marT="34273" marB="34273"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1</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2</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3</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2</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3</a:t>
                      </a:r>
                    </a:p>
                  </a:txBody>
                  <a:tcPr marT="34273" marB="342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92</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85</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88</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90</a:t>
                      </a:r>
                    </a:p>
                    <a:p>
                      <a:pPr marL="0" marR="0" lvl="0" indent="0" algn="ctr"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rPr>
                        <a:t> 80</a:t>
                      </a:r>
                    </a:p>
                  </a:txBody>
                  <a:tcPr marT="34273" marB="34273"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449" name="TextBox 3"/>
          <p:cNvSpPr>
            <a:spLocks noChangeArrowheads="1"/>
          </p:cNvSpPr>
          <p:nvPr/>
        </p:nvSpPr>
        <p:spPr bwMode="auto">
          <a:xfrm>
            <a:off x="1115760" y="1347665"/>
            <a:ext cx="720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Times New Roman" panose="02020603050405020304" pitchFamily="18" charset="0"/>
              </a:rPr>
              <a:t>SC</a:t>
            </a:r>
            <a:endParaRPr lang="zh-CN" altLang="en-US" sz="240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49"/>
                                        </p:tgtEl>
                                        <p:attrNameLst>
                                          <p:attrName>style.visibility</p:attrName>
                                        </p:attrNameLst>
                                      </p:cBhvr>
                                      <p:to>
                                        <p:strVal val="visible"/>
                                      </p:to>
                                    </p:set>
                                    <p:animEffect filter="blinds(horizontal)">
                                      <p:cBhvr>
                                        <p:cTn id="7" dur="500"/>
                                        <p:tgtEl>
                                          <p:spTgt spid="18449"/>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gtEl>
                                        <p:attrNameLst>
                                          <p:attrName>style.visibility</p:attrName>
                                        </p:attrNameLst>
                                      </p:cBhvr>
                                      <p:to>
                                        <p:strVal val="visible"/>
                                      </p:to>
                                    </p:set>
                                    <p:animEffect filter="blinds(horizontal)">
                                      <p:cBhvr>
                                        <p:cTn id="10"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9" grpId="0" bldLvl="0"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48816" y="3768486"/>
            <a:ext cx="2816797" cy="1323439"/>
          </a:xfrm>
          <a:prstGeom prst="rect">
            <a:avLst/>
          </a:prstGeom>
          <a:noFill/>
          <a:ln>
            <a:solidFill>
              <a:schemeClr val="tx2">
                <a:lumMod val="40000"/>
                <a:lumOff val="60000"/>
              </a:schemeClr>
            </a:solidFill>
          </a:ln>
        </p:spPr>
        <p:txBody>
          <a:bodyPr wrap="none" rtlCol="0">
            <a:spAutoFit/>
          </a:bodyPr>
          <a:lstStyle/>
          <a:p>
            <a:r>
              <a:rPr lang="en-US" altLang="zh-CN" sz="1600" b="1" dirty="0" smtClean="0">
                <a:latin typeface="+mj-ea"/>
                <a:ea typeface="+mj-ea"/>
              </a:rPr>
              <a:t>CREAT VIEW </a:t>
            </a:r>
            <a:r>
              <a:rPr lang="en-US" altLang="zh-CN" sz="1600" dirty="0" err="1" smtClean="0">
                <a:latin typeface="幼圆" pitchFamily="49" charset="-122"/>
                <a:ea typeface="幼圆" pitchFamily="49" charset="-122"/>
              </a:rPr>
              <a:t>SSE_Student</a:t>
            </a:r>
            <a:endParaRPr lang="en-US" altLang="zh-CN" sz="1600" dirty="0" smtClean="0">
              <a:latin typeface="幼圆" pitchFamily="49" charset="-122"/>
              <a:ea typeface="幼圆" pitchFamily="49" charset="-122"/>
            </a:endParaRPr>
          </a:p>
          <a:p>
            <a:r>
              <a:rPr lang="en-US" altLang="zh-CN" sz="1600" dirty="0">
                <a:latin typeface="+mj-ea"/>
                <a:ea typeface="+mj-ea"/>
              </a:rPr>
              <a:t>AS</a:t>
            </a:r>
          </a:p>
          <a:p>
            <a:r>
              <a:rPr lang="en-US" altLang="zh-CN" sz="1600" dirty="0">
                <a:latin typeface="+mj-ea"/>
                <a:ea typeface="+mj-ea"/>
              </a:rPr>
              <a:t>SELECT  </a:t>
            </a:r>
            <a:r>
              <a:rPr lang="en-US" altLang="zh-CN" sz="1600" dirty="0">
                <a:latin typeface="幼圆" pitchFamily="49" charset="-122"/>
                <a:ea typeface="幼圆" pitchFamily="49" charset="-122"/>
              </a:rPr>
              <a:t>N</a:t>
            </a:r>
            <a:r>
              <a:rPr lang="en-US" altLang="zh-CN" sz="1600" dirty="0" smtClean="0">
                <a:latin typeface="幼圆" pitchFamily="49" charset="-122"/>
                <a:ea typeface="幼圆" pitchFamily="49" charset="-122"/>
              </a:rPr>
              <a:t>o, Course, </a:t>
            </a:r>
            <a:r>
              <a:rPr lang="en-US" altLang="zh-CN" sz="1600" dirty="0">
                <a:latin typeface="幼圆" pitchFamily="49" charset="-122"/>
                <a:ea typeface="幼圆" pitchFamily="49" charset="-122"/>
              </a:rPr>
              <a:t>S</a:t>
            </a:r>
            <a:r>
              <a:rPr lang="en-US" altLang="zh-CN" sz="1600" dirty="0" smtClean="0">
                <a:latin typeface="幼圆" pitchFamily="49" charset="-122"/>
                <a:ea typeface="幼圆" pitchFamily="49" charset="-122"/>
              </a:rPr>
              <a:t>core</a:t>
            </a:r>
          </a:p>
          <a:p>
            <a:r>
              <a:rPr lang="en-US" altLang="zh-CN" sz="1600" dirty="0">
                <a:latin typeface="+mj-ea"/>
                <a:ea typeface="+mj-ea"/>
              </a:rPr>
              <a:t>FROM </a:t>
            </a:r>
            <a:r>
              <a:rPr lang="en-US" altLang="zh-CN" sz="1600" dirty="0" smtClean="0">
                <a:latin typeface="幼圆" pitchFamily="49" charset="-122"/>
                <a:ea typeface="幼圆" pitchFamily="49" charset="-122"/>
              </a:rPr>
              <a:t>Student</a:t>
            </a:r>
          </a:p>
          <a:p>
            <a:r>
              <a:rPr lang="en-US" altLang="zh-CN" sz="1600" dirty="0">
                <a:latin typeface="+mj-ea"/>
                <a:ea typeface="+mj-ea"/>
              </a:rPr>
              <a:t>WHERE</a:t>
            </a:r>
            <a:r>
              <a:rPr lang="en-US" altLang="zh-CN" sz="1600" dirty="0" smtClean="0">
                <a:latin typeface="幼圆" pitchFamily="49" charset="-122"/>
                <a:ea typeface="幼圆" pitchFamily="49" charset="-122"/>
              </a:rPr>
              <a:t> </a:t>
            </a:r>
            <a:r>
              <a:rPr lang="en-US" altLang="zh-CN" sz="1600" dirty="0" err="1" smtClean="0">
                <a:latin typeface="幼圆" pitchFamily="49" charset="-122"/>
                <a:ea typeface="幼圆" pitchFamily="49" charset="-122"/>
              </a:rPr>
              <a:t>Dept</a:t>
            </a:r>
            <a:r>
              <a:rPr lang="en-US" altLang="zh-CN" sz="1600" dirty="0" smtClean="0">
                <a:latin typeface="幼圆" pitchFamily="49" charset="-122"/>
                <a:ea typeface="幼圆" pitchFamily="49" charset="-122"/>
              </a:rPr>
              <a:t>=‘</a:t>
            </a:r>
            <a:r>
              <a:rPr lang="zh-CN" altLang="en-US" sz="1600" dirty="0" smtClean="0">
                <a:latin typeface="幼圆" pitchFamily="49" charset="-122"/>
                <a:ea typeface="幼圆" pitchFamily="49" charset="-122"/>
              </a:rPr>
              <a:t>软件学院</a:t>
            </a:r>
            <a:r>
              <a:rPr lang="en-US" altLang="zh-CN" sz="1600" dirty="0" smtClean="0">
                <a:latin typeface="幼圆" pitchFamily="49" charset="-122"/>
                <a:ea typeface="幼圆" pitchFamily="49" charset="-122"/>
              </a:rPr>
              <a:t>’</a:t>
            </a:r>
            <a:endParaRPr lang="zh-CN" altLang="en-US" sz="1600" dirty="0">
              <a:latin typeface="幼圆" pitchFamily="49" charset="-122"/>
              <a:ea typeface="幼圆" pitchFamily="49" charset="-122"/>
            </a:endParaRPr>
          </a:p>
        </p:txBody>
      </p:sp>
      <p:graphicFrame>
        <p:nvGraphicFramePr>
          <p:cNvPr id="5" name="表格 4"/>
          <p:cNvGraphicFramePr>
            <a:graphicFrameLocks noGrp="1"/>
          </p:cNvGraphicFramePr>
          <p:nvPr/>
        </p:nvGraphicFramePr>
        <p:xfrm>
          <a:off x="5885415" y="2262524"/>
          <a:ext cx="2160240" cy="381231"/>
        </p:xfrm>
        <a:graphic>
          <a:graphicData uri="http://schemas.openxmlformats.org/drawingml/2006/table">
            <a:tbl>
              <a:tblPr firstRow="1" bandRow="1">
                <a:tableStyleId>{5C22544A-7EE6-4342-B048-85BDC9FD1C3A}</a:tableStyleId>
              </a:tblPr>
              <a:tblGrid>
                <a:gridCol w="561467"/>
                <a:gridCol w="864122"/>
                <a:gridCol w="734651"/>
              </a:tblGrid>
              <a:tr h="381231">
                <a:tc>
                  <a:txBody>
                    <a:bodyPr/>
                    <a:lstStyle/>
                    <a:p>
                      <a:r>
                        <a:rPr lang="en-US" altLang="zh-CN" sz="1800" dirty="0" smtClean="0"/>
                        <a:t>No</a:t>
                      </a:r>
                      <a:endParaRPr lang="zh-CN" altLang="en-US" sz="1800" dirty="0"/>
                    </a:p>
                  </a:txBody>
                  <a:tcPr/>
                </a:tc>
                <a:tc>
                  <a:txBody>
                    <a:bodyPr/>
                    <a:lstStyle/>
                    <a:p>
                      <a:r>
                        <a:rPr lang="en-US" altLang="zh-CN" sz="1800" dirty="0" smtClean="0"/>
                        <a:t>Course</a:t>
                      </a:r>
                      <a:endParaRPr lang="zh-CN" altLang="en-US" sz="1800" dirty="0"/>
                    </a:p>
                  </a:txBody>
                  <a:tcPr/>
                </a:tc>
                <a:tc>
                  <a:txBody>
                    <a:bodyPr/>
                    <a:lstStyle/>
                    <a:p>
                      <a:r>
                        <a:rPr lang="en-US" altLang="zh-CN" sz="1800" dirty="0" smtClean="0"/>
                        <a:t>Score</a:t>
                      </a:r>
                      <a:endParaRPr lang="zh-CN" altLang="en-US" sz="180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719794133"/>
              </p:ext>
            </p:extLst>
          </p:nvPr>
        </p:nvGraphicFramePr>
        <p:xfrm>
          <a:off x="5220045" y="3723830"/>
          <a:ext cx="3716524" cy="1350257"/>
        </p:xfrm>
        <a:graphic>
          <a:graphicData uri="http://schemas.openxmlformats.org/drawingml/2006/table">
            <a:tbl>
              <a:tblPr firstRow="1" bandRow="1">
                <a:tableStyleId>{5C22544A-7EE6-4342-B048-85BDC9FD1C3A}</a:tableStyleId>
              </a:tblPr>
              <a:tblGrid>
                <a:gridCol w="432030"/>
                <a:gridCol w="648045"/>
                <a:gridCol w="648045"/>
                <a:gridCol w="576040"/>
                <a:gridCol w="846376"/>
                <a:gridCol w="565988"/>
              </a:tblGrid>
              <a:tr h="249024">
                <a:tc>
                  <a:txBody>
                    <a:bodyPr/>
                    <a:lstStyle/>
                    <a:p>
                      <a:r>
                        <a:rPr lang="en-US" altLang="zh-CN" sz="1200" dirty="0" smtClean="0"/>
                        <a:t>No</a:t>
                      </a:r>
                      <a:endParaRPr lang="zh-CN" altLang="en-US" sz="1200" dirty="0"/>
                    </a:p>
                  </a:txBody>
                  <a:tcPr/>
                </a:tc>
                <a:tc>
                  <a:txBody>
                    <a:bodyPr/>
                    <a:lstStyle/>
                    <a:p>
                      <a:r>
                        <a:rPr lang="en-US" altLang="zh-CN" sz="1200" dirty="0" smtClean="0"/>
                        <a:t>Name</a:t>
                      </a:r>
                      <a:endParaRPr lang="zh-CN" altLang="en-US" sz="1200" dirty="0"/>
                    </a:p>
                  </a:txBody>
                  <a:tcPr/>
                </a:tc>
                <a:tc>
                  <a:txBody>
                    <a:bodyPr/>
                    <a:lstStyle/>
                    <a:p>
                      <a:r>
                        <a:rPr lang="en-US" altLang="zh-CN" sz="1200" dirty="0" smtClean="0"/>
                        <a:t>Course</a:t>
                      </a:r>
                      <a:endParaRPr lang="zh-CN" altLang="en-US" sz="1200" dirty="0"/>
                    </a:p>
                  </a:txBody>
                  <a:tcPr/>
                </a:tc>
                <a:tc>
                  <a:txBody>
                    <a:bodyPr/>
                    <a:lstStyle/>
                    <a:p>
                      <a:r>
                        <a:rPr lang="en-US" altLang="zh-CN" sz="1200" dirty="0" smtClean="0"/>
                        <a:t>Score</a:t>
                      </a:r>
                      <a:endParaRPr lang="zh-CN" altLang="en-US" sz="1200" dirty="0"/>
                    </a:p>
                  </a:txBody>
                  <a:tcPr/>
                </a:tc>
                <a:tc>
                  <a:txBody>
                    <a:bodyPr/>
                    <a:lstStyle/>
                    <a:p>
                      <a:r>
                        <a:rPr lang="en-US" altLang="zh-CN" sz="1200" dirty="0" err="1" smtClean="0"/>
                        <a:t>Dept</a:t>
                      </a:r>
                      <a:endParaRPr lang="zh-CN" altLang="en-US" sz="1200" dirty="0"/>
                    </a:p>
                  </a:txBody>
                  <a:tcPr/>
                </a:tc>
                <a:tc>
                  <a:txBody>
                    <a:bodyPr/>
                    <a:lstStyle/>
                    <a:p>
                      <a:r>
                        <a:rPr lang="en-US" altLang="zh-CN" sz="1200" dirty="0" smtClean="0"/>
                        <a:t>origin</a:t>
                      </a:r>
                      <a:endParaRPr lang="zh-CN" altLang="en-US" sz="1200" dirty="0"/>
                    </a:p>
                  </a:txBody>
                  <a:tcPr/>
                </a:tc>
              </a:tr>
              <a:tr h="330717">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数学</a:t>
                      </a:r>
                      <a:endParaRPr lang="zh-CN" altLang="en-US" sz="1200" dirty="0"/>
                    </a:p>
                  </a:txBody>
                  <a:tcPr/>
                </a:tc>
                <a:tc>
                  <a:txBody>
                    <a:bodyPr/>
                    <a:lstStyle/>
                    <a:p>
                      <a:r>
                        <a:rPr lang="en-US" altLang="zh-CN" sz="1200" dirty="0" smtClean="0"/>
                        <a:t>96</a:t>
                      </a:r>
                      <a:endParaRPr lang="zh-CN" altLang="en-US" sz="1200" dirty="0"/>
                    </a:p>
                  </a:txBody>
                  <a:tcPr/>
                </a:tc>
                <a:tc>
                  <a:txBody>
                    <a:bodyPr/>
                    <a:lstStyle/>
                    <a:p>
                      <a:r>
                        <a:rPr lang="zh-CN" altLang="en-US" sz="1200" dirty="0" smtClean="0"/>
                        <a:t>软件</a:t>
                      </a:r>
                      <a:endParaRPr lang="zh-CN" altLang="en-US" sz="1200" dirty="0"/>
                    </a:p>
                  </a:txBody>
                  <a:tcPr/>
                </a:tc>
                <a:tc>
                  <a:txBody>
                    <a:bodyPr/>
                    <a:lstStyle/>
                    <a:p>
                      <a:r>
                        <a:rPr lang="zh-CN" altLang="en-US" sz="1200" dirty="0" smtClean="0"/>
                        <a:t>湖北</a:t>
                      </a:r>
                      <a:endParaRPr lang="zh-CN" altLang="en-US" sz="1200" dirty="0"/>
                    </a:p>
                  </a:txBody>
                  <a:tcPr/>
                </a:tc>
              </a:tr>
              <a:tr h="288020">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英语</a:t>
                      </a:r>
                      <a:endParaRPr lang="zh-CN" altLang="en-US" sz="1200" dirty="0"/>
                    </a:p>
                  </a:txBody>
                  <a:tcPr/>
                </a:tc>
                <a:tc>
                  <a:txBody>
                    <a:bodyPr/>
                    <a:lstStyle/>
                    <a:p>
                      <a:r>
                        <a:rPr lang="en-US" altLang="zh-CN" sz="1200" dirty="0" smtClean="0"/>
                        <a:t>78</a:t>
                      </a:r>
                      <a:endParaRPr lang="zh-CN" altLang="en-US" sz="1200" dirty="0"/>
                    </a:p>
                  </a:txBody>
                  <a:tcPr/>
                </a:tc>
                <a:tc>
                  <a:txBody>
                    <a:bodyPr/>
                    <a:lstStyle/>
                    <a:p>
                      <a:r>
                        <a:rPr lang="zh-CN" altLang="en-US" sz="1200" dirty="0" smtClean="0"/>
                        <a:t>自控</a:t>
                      </a:r>
                      <a:endParaRPr lang="zh-CN" altLang="en-US" sz="1200" dirty="0"/>
                    </a:p>
                  </a:txBody>
                  <a:tcPr/>
                </a:tc>
                <a:tc>
                  <a:txBody>
                    <a:bodyPr/>
                    <a:lstStyle/>
                    <a:p>
                      <a:r>
                        <a:rPr lang="zh-CN" altLang="en-US" sz="1200" dirty="0" smtClean="0"/>
                        <a:t>山西</a:t>
                      </a:r>
                      <a:endParaRPr lang="zh-CN" altLang="en-US" sz="1200" dirty="0"/>
                    </a:p>
                  </a:txBody>
                  <a:tcPr/>
                </a:tc>
              </a:tr>
              <a:tr h="42406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02</a:t>
                      </a:r>
                      <a:endParaRPr lang="zh-CN" altLang="en-US" sz="1200" dirty="0" smtClean="0"/>
                    </a:p>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李四</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数学</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50</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电信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安徽</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r>
            </a:tbl>
          </a:graphicData>
        </a:graphic>
      </p:graphicFrame>
      <p:sp>
        <p:nvSpPr>
          <p:cNvPr id="13" name="TextBox 12"/>
          <p:cNvSpPr txBox="1"/>
          <p:nvPr/>
        </p:nvSpPr>
        <p:spPr>
          <a:xfrm>
            <a:off x="5840231" y="1851700"/>
            <a:ext cx="1728084" cy="369332"/>
          </a:xfrm>
          <a:prstGeom prst="rect">
            <a:avLst/>
          </a:prstGeom>
          <a:noFill/>
        </p:spPr>
        <p:txBody>
          <a:bodyPr wrap="square" rtlCol="0">
            <a:spAutoFit/>
          </a:bodyPr>
          <a:lstStyle/>
          <a:p>
            <a:r>
              <a:rPr lang="en-US" altLang="zh-CN" dirty="0" err="1" smtClean="0"/>
              <a:t>SSE_Student</a:t>
            </a:r>
            <a:r>
              <a:rPr lang="en-US" altLang="zh-CN" dirty="0" smtClean="0"/>
              <a:t>:</a:t>
            </a:r>
            <a:endParaRPr lang="zh-CN" altLang="en-US" dirty="0"/>
          </a:p>
        </p:txBody>
      </p:sp>
      <p:cxnSp>
        <p:nvCxnSpPr>
          <p:cNvPr id="16" name="直接箭头连接符 15"/>
          <p:cNvCxnSpPr/>
          <p:nvPr/>
        </p:nvCxnSpPr>
        <p:spPr>
          <a:xfrm flipV="1">
            <a:off x="5696209" y="2630719"/>
            <a:ext cx="432048" cy="9694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6652433" y="2630720"/>
            <a:ext cx="0" cy="9694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7496409" y="2630719"/>
            <a:ext cx="0" cy="9491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9745" y="1968361"/>
            <a:ext cx="4464310" cy="1323439"/>
          </a:xfrm>
          <a:prstGeom prst="rect">
            <a:avLst/>
          </a:prstGeom>
          <a:noFill/>
          <a:ln>
            <a:solidFill>
              <a:schemeClr val="tx2">
                <a:lumMod val="40000"/>
                <a:lumOff val="60000"/>
              </a:schemeClr>
            </a:solidFill>
          </a:ln>
        </p:spPr>
        <p:txBody>
          <a:bodyPr wrap="square" rtlCol="0">
            <a:spAutoFit/>
          </a:bodyPr>
          <a:lstStyle/>
          <a:p>
            <a:r>
              <a:rPr lang="en-US" altLang="zh-CN" sz="1600" dirty="0">
                <a:latin typeface="+mj-ea"/>
                <a:ea typeface="+mj-ea"/>
              </a:rPr>
              <a:t>CREAT VIEW </a:t>
            </a:r>
            <a:r>
              <a:rPr lang="en-US" altLang="zh-CN" sz="1600" dirty="0" err="1" smtClean="0">
                <a:latin typeface="幼圆" pitchFamily="49" charset="-122"/>
                <a:ea typeface="幼圆" pitchFamily="49" charset="-122"/>
              </a:rPr>
              <a:t>SSE_Student</a:t>
            </a:r>
            <a:r>
              <a:rPr lang="zh-CN" altLang="en-US" sz="1600" dirty="0" smtClean="0">
                <a:latin typeface="幼圆" pitchFamily="49" charset="-122"/>
                <a:ea typeface="幼圆" pitchFamily="49" charset="-122"/>
              </a:rPr>
              <a:t>（</a:t>
            </a:r>
            <a:r>
              <a:rPr lang="en-US" altLang="zh-CN" sz="1600" dirty="0" err="1" smtClean="0">
                <a:latin typeface="幼圆" pitchFamily="49" charset="-122"/>
                <a:ea typeface="幼圆" pitchFamily="49" charset="-122"/>
              </a:rPr>
              <a:t>No,Course,Score</a:t>
            </a:r>
            <a:r>
              <a:rPr lang="zh-CN" altLang="en-US" sz="1600" dirty="0" smtClean="0">
                <a:latin typeface="幼圆" pitchFamily="49" charset="-122"/>
                <a:ea typeface="幼圆" pitchFamily="49" charset="-122"/>
              </a:rPr>
              <a:t>）</a:t>
            </a:r>
            <a:endParaRPr lang="en-US" altLang="zh-CN" sz="1600" dirty="0" smtClean="0">
              <a:latin typeface="幼圆" pitchFamily="49" charset="-122"/>
              <a:ea typeface="幼圆" pitchFamily="49" charset="-122"/>
            </a:endParaRPr>
          </a:p>
          <a:p>
            <a:r>
              <a:rPr lang="en-US" altLang="zh-CN" sz="1600" dirty="0">
                <a:latin typeface="+mj-ea"/>
                <a:ea typeface="+mj-ea"/>
              </a:rPr>
              <a:t>AS</a:t>
            </a:r>
          </a:p>
          <a:p>
            <a:r>
              <a:rPr lang="en-US" altLang="zh-CN" sz="1600" dirty="0">
                <a:latin typeface="+mj-ea"/>
                <a:ea typeface="+mj-ea"/>
              </a:rPr>
              <a:t>SELECT</a:t>
            </a:r>
            <a:r>
              <a:rPr lang="en-US" altLang="zh-CN" sz="1600" dirty="0" smtClean="0">
                <a:latin typeface="幼圆" pitchFamily="49" charset="-122"/>
                <a:ea typeface="幼圆" pitchFamily="49" charset="-122"/>
              </a:rPr>
              <a:t> No, Course, </a:t>
            </a:r>
            <a:r>
              <a:rPr lang="en-US" altLang="zh-CN" sz="1600" dirty="0">
                <a:latin typeface="幼圆" pitchFamily="49" charset="-122"/>
                <a:ea typeface="幼圆" pitchFamily="49" charset="-122"/>
              </a:rPr>
              <a:t>S</a:t>
            </a:r>
            <a:r>
              <a:rPr lang="en-US" altLang="zh-CN" sz="1600" dirty="0" smtClean="0">
                <a:latin typeface="幼圆" pitchFamily="49" charset="-122"/>
                <a:ea typeface="幼圆" pitchFamily="49" charset="-122"/>
              </a:rPr>
              <a:t>core</a:t>
            </a:r>
          </a:p>
          <a:p>
            <a:r>
              <a:rPr lang="en-US" altLang="zh-CN" sz="1600" dirty="0">
                <a:latin typeface="+mj-ea"/>
                <a:ea typeface="+mj-ea"/>
              </a:rPr>
              <a:t>FROM</a:t>
            </a:r>
            <a:r>
              <a:rPr lang="en-US" altLang="zh-CN" sz="1600" dirty="0" smtClean="0">
                <a:latin typeface="幼圆" pitchFamily="49" charset="-122"/>
                <a:ea typeface="幼圆" pitchFamily="49" charset="-122"/>
              </a:rPr>
              <a:t> Student</a:t>
            </a:r>
          </a:p>
          <a:p>
            <a:r>
              <a:rPr lang="en-US" altLang="zh-CN" sz="1600" dirty="0">
                <a:latin typeface="+mj-ea"/>
                <a:ea typeface="+mj-ea"/>
              </a:rPr>
              <a:t>WHERE</a:t>
            </a:r>
            <a:r>
              <a:rPr lang="en-US" altLang="zh-CN" sz="1600" dirty="0" smtClean="0">
                <a:latin typeface="幼圆" pitchFamily="49" charset="-122"/>
                <a:ea typeface="幼圆" pitchFamily="49" charset="-122"/>
              </a:rPr>
              <a:t> </a:t>
            </a:r>
            <a:r>
              <a:rPr lang="en-US" altLang="zh-CN" sz="1600" dirty="0" err="1" smtClean="0">
                <a:latin typeface="幼圆" pitchFamily="49" charset="-122"/>
                <a:ea typeface="幼圆" pitchFamily="49" charset="-122"/>
              </a:rPr>
              <a:t>Dept</a:t>
            </a:r>
            <a:r>
              <a:rPr lang="en-US" altLang="zh-CN" sz="1600" dirty="0" smtClean="0">
                <a:latin typeface="幼圆" pitchFamily="49" charset="-122"/>
                <a:ea typeface="幼圆" pitchFamily="49" charset="-122"/>
              </a:rPr>
              <a:t>=‘</a:t>
            </a:r>
            <a:r>
              <a:rPr lang="zh-CN" altLang="en-US" sz="1600" dirty="0" smtClean="0">
                <a:latin typeface="幼圆" pitchFamily="49" charset="-122"/>
                <a:ea typeface="幼圆" pitchFamily="49" charset="-122"/>
              </a:rPr>
              <a:t>软件学院</a:t>
            </a:r>
            <a:r>
              <a:rPr lang="en-US" altLang="zh-CN" sz="1600" dirty="0" smtClean="0">
                <a:latin typeface="幼圆" pitchFamily="49" charset="-122"/>
                <a:ea typeface="幼圆" pitchFamily="49" charset="-122"/>
              </a:rPr>
              <a:t>’</a:t>
            </a:r>
            <a:endParaRPr lang="zh-CN" altLang="en-US" sz="1600" dirty="0">
              <a:latin typeface="幼圆" pitchFamily="49" charset="-122"/>
              <a:ea typeface="幼圆" pitchFamily="49" charset="-122"/>
            </a:endParaRPr>
          </a:p>
        </p:txBody>
      </p:sp>
      <p:sp>
        <p:nvSpPr>
          <p:cNvPr id="15" name="TextBox 14"/>
          <p:cNvSpPr txBox="1"/>
          <p:nvPr/>
        </p:nvSpPr>
        <p:spPr>
          <a:xfrm>
            <a:off x="7668215" y="3363805"/>
            <a:ext cx="1142794" cy="369332"/>
          </a:xfrm>
          <a:prstGeom prst="rect">
            <a:avLst/>
          </a:prstGeom>
          <a:noFill/>
        </p:spPr>
        <p:txBody>
          <a:bodyPr wrap="square" rtlCol="0">
            <a:spAutoFit/>
          </a:bodyPr>
          <a:lstStyle/>
          <a:p>
            <a:r>
              <a:rPr lang="en-US" altLang="zh-CN" dirty="0" smtClean="0"/>
              <a:t>Student:</a:t>
            </a:r>
            <a:endParaRPr lang="zh-CN" altLang="en-US" dirty="0"/>
          </a:p>
        </p:txBody>
      </p:sp>
      <p:sp>
        <p:nvSpPr>
          <p:cNvPr id="19" name="椭圆 18"/>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18" name="TextBox 17"/>
          <p:cNvSpPr txBox="1"/>
          <p:nvPr/>
        </p:nvSpPr>
        <p:spPr>
          <a:xfrm>
            <a:off x="1115760" y="915635"/>
            <a:ext cx="6984485" cy="830997"/>
          </a:xfrm>
          <a:prstGeom prst="rect">
            <a:avLst/>
          </a:prstGeom>
          <a:solidFill>
            <a:schemeClr val="accent4">
              <a:lumMod val="60000"/>
              <a:lumOff val="40000"/>
            </a:schemeClr>
          </a:solidFill>
          <a:ln>
            <a:noFill/>
            <a:prstDash val="dash"/>
          </a:ln>
        </p:spPr>
        <p:txBody>
          <a:bodyPr wrap="square" rtlCol="0">
            <a:spAutoFit/>
          </a:bodyPr>
          <a:lstStyle/>
          <a:p>
            <a:r>
              <a:rPr lang="en-US" altLang="zh-CN" sz="2400" dirty="0" smtClean="0">
                <a:latin typeface="+mj-ea"/>
                <a:ea typeface="+mj-ea"/>
              </a:rPr>
              <a:t>CREATE VIEW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视图名</a:t>
            </a:r>
            <a:r>
              <a:rPr lang="en-US" altLang="zh-CN" sz="2400" dirty="0" smtClean="0">
                <a:latin typeface="幼圆" pitchFamily="49" charset="-122"/>
                <a:ea typeface="幼圆" pitchFamily="49" charset="-122"/>
              </a:rPr>
              <a:t>&gt;  [</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a:t>
            </a:r>
          </a:p>
          <a:p>
            <a:r>
              <a:rPr lang="en-US" altLang="zh-CN" sz="2400" dirty="0">
                <a:latin typeface="+mj-ea"/>
                <a:ea typeface="+mj-ea"/>
              </a:rPr>
              <a:t>AS</a:t>
            </a:r>
            <a:r>
              <a:rPr lang="en-US" altLang="zh-CN" sz="2400" dirty="0" smtClean="0"/>
              <a:t>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子查询</a:t>
            </a:r>
            <a:r>
              <a:rPr lang="en-US" altLang="zh-CN" sz="2400" dirty="0" smtClean="0">
                <a:latin typeface="幼圆" pitchFamily="49" charset="-122"/>
                <a:ea typeface="幼圆" pitchFamily="49" charset="-122"/>
              </a:rPr>
              <a:t>&gt;</a:t>
            </a:r>
          </a:p>
        </p:txBody>
      </p:sp>
      <p:sp>
        <p:nvSpPr>
          <p:cNvPr id="22" name="TextBox 21"/>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par>
                                <p:cTn id="29" presetID="2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22" presetClass="entr" presetSubtype="4"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4" grpId="0" animBg="1"/>
      <p:bldP spid="15"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27740" y="1851700"/>
            <a:ext cx="1296144" cy="400110"/>
          </a:xfrm>
          <a:prstGeom prst="rect">
            <a:avLst/>
          </a:prstGeom>
          <a:noFill/>
        </p:spPr>
        <p:txBody>
          <a:bodyPr wrap="square" rtlCol="0">
            <a:spAutoFit/>
          </a:bodyPr>
          <a:lstStyle/>
          <a:p>
            <a:r>
              <a:rPr lang="zh-CN" altLang="en-US" sz="2000" b="1" dirty="0" smtClean="0">
                <a:latin typeface="幼圆" pitchFamily="49" charset="-122"/>
                <a:ea typeface="幼圆" pitchFamily="49" charset="-122"/>
              </a:rPr>
              <a:t>指定列名：</a:t>
            </a:r>
            <a:endParaRPr lang="zh-CN" altLang="en-US" sz="2000" b="1" dirty="0">
              <a:latin typeface="幼圆" pitchFamily="49" charset="-122"/>
              <a:ea typeface="幼圆" pitchFamily="49" charset="-122"/>
            </a:endParaRPr>
          </a:p>
        </p:txBody>
      </p:sp>
      <p:sp>
        <p:nvSpPr>
          <p:cNvPr id="11" name="TextBox 10"/>
          <p:cNvSpPr txBox="1"/>
          <p:nvPr/>
        </p:nvSpPr>
        <p:spPr>
          <a:xfrm>
            <a:off x="2019926" y="1883599"/>
            <a:ext cx="1784415" cy="369332"/>
          </a:xfrm>
          <a:prstGeom prst="rect">
            <a:avLst/>
          </a:prstGeom>
          <a:noFill/>
        </p:spPr>
        <p:txBody>
          <a:bodyPr wrap="square" rtlCol="0">
            <a:spAutoFit/>
          </a:bodyPr>
          <a:lstStyle/>
          <a:p>
            <a:r>
              <a:rPr lang="en-US" altLang="zh-CN" dirty="0" smtClean="0">
                <a:latin typeface="幼圆" pitchFamily="49" charset="-122"/>
                <a:ea typeface="幼圆" pitchFamily="49" charset="-122"/>
              </a:rPr>
              <a:t>1</a:t>
            </a:r>
            <a:r>
              <a:rPr lang="zh-CN" altLang="en-US" dirty="0" smtClean="0">
                <a:latin typeface="幼圆" pitchFamily="49" charset="-122"/>
                <a:ea typeface="幼圆" pitchFamily="49" charset="-122"/>
              </a:rPr>
              <a:t>）用新列名</a:t>
            </a:r>
            <a:endParaRPr lang="zh-CN" altLang="en-US" dirty="0">
              <a:latin typeface="幼圆" pitchFamily="49" charset="-122"/>
              <a:ea typeface="幼圆" pitchFamily="49" charset="-122"/>
            </a:endParaRPr>
          </a:p>
        </p:txBody>
      </p:sp>
      <p:sp>
        <p:nvSpPr>
          <p:cNvPr id="12" name="TextBox 11"/>
          <p:cNvSpPr txBox="1"/>
          <p:nvPr/>
        </p:nvSpPr>
        <p:spPr>
          <a:xfrm>
            <a:off x="755579" y="2355735"/>
            <a:ext cx="4752486" cy="1077218"/>
          </a:xfrm>
          <a:prstGeom prst="rect">
            <a:avLst/>
          </a:prstGeom>
          <a:noFill/>
          <a:ln>
            <a:solidFill>
              <a:schemeClr val="tx2">
                <a:lumMod val="40000"/>
                <a:lumOff val="60000"/>
              </a:schemeClr>
            </a:solidFill>
          </a:ln>
        </p:spPr>
        <p:txBody>
          <a:bodyPr wrap="square" rtlCol="0">
            <a:spAutoFit/>
          </a:bodyPr>
          <a:lstStyle/>
          <a:p>
            <a:r>
              <a:rPr lang="en-US" altLang="zh-CN" sz="1600" dirty="0" smtClean="0">
                <a:latin typeface="+mj-ea"/>
                <a:ea typeface="+mj-ea"/>
              </a:rPr>
              <a:t>CREAT VIEW </a:t>
            </a:r>
            <a:r>
              <a:rPr lang="en-US" altLang="zh-CN" sz="1600" dirty="0" err="1" smtClean="0">
                <a:latin typeface="幼圆" pitchFamily="49" charset="-122"/>
                <a:ea typeface="幼圆" pitchFamily="49" charset="-122"/>
              </a:rPr>
              <a:t>S_Score</a:t>
            </a:r>
            <a:r>
              <a:rPr lang="zh-CN" altLang="en-US" sz="1600" dirty="0" smtClean="0">
                <a:latin typeface="幼圆" pitchFamily="49" charset="-122"/>
                <a:ea typeface="幼圆" pitchFamily="49" charset="-122"/>
              </a:rPr>
              <a:t>（学</a:t>
            </a:r>
            <a:r>
              <a:rPr lang="zh-CN" altLang="en-US" sz="1600" dirty="0">
                <a:latin typeface="幼圆" pitchFamily="49" charset="-122"/>
                <a:ea typeface="幼圆" pitchFamily="49" charset="-122"/>
              </a:rPr>
              <a:t>号</a:t>
            </a:r>
            <a:r>
              <a:rPr lang="en-US" altLang="zh-CN" sz="1600" dirty="0" smtClean="0">
                <a:latin typeface="幼圆" pitchFamily="49" charset="-122"/>
                <a:ea typeface="幼圆" pitchFamily="49" charset="-122"/>
              </a:rPr>
              <a:t>, </a:t>
            </a:r>
            <a:r>
              <a:rPr lang="zh-CN" altLang="en-US" sz="1600" dirty="0" smtClean="0">
                <a:latin typeface="幼圆" pitchFamily="49" charset="-122"/>
                <a:ea typeface="幼圆" pitchFamily="49" charset="-122"/>
              </a:rPr>
              <a:t>姓名</a:t>
            </a:r>
            <a:r>
              <a:rPr lang="en-US" altLang="zh-CN" sz="1600" dirty="0" smtClean="0">
                <a:latin typeface="幼圆" pitchFamily="49" charset="-122"/>
                <a:ea typeface="幼圆" pitchFamily="49" charset="-122"/>
              </a:rPr>
              <a:t>, </a:t>
            </a:r>
            <a:r>
              <a:rPr lang="zh-CN" altLang="en-US" sz="1600" dirty="0" smtClean="0">
                <a:latin typeface="幼圆" pitchFamily="49" charset="-122"/>
                <a:ea typeface="幼圆" pitchFamily="49" charset="-122"/>
              </a:rPr>
              <a:t>课程</a:t>
            </a:r>
            <a:r>
              <a:rPr lang="en-US" altLang="zh-CN" sz="1600" dirty="0" smtClean="0">
                <a:latin typeface="幼圆" pitchFamily="49" charset="-122"/>
                <a:ea typeface="幼圆" pitchFamily="49" charset="-122"/>
              </a:rPr>
              <a:t>, </a:t>
            </a:r>
            <a:r>
              <a:rPr lang="zh-CN" altLang="en-US" sz="1600" dirty="0" smtClean="0">
                <a:latin typeface="幼圆" pitchFamily="49" charset="-122"/>
                <a:ea typeface="幼圆" pitchFamily="49" charset="-122"/>
              </a:rPr>
              <a:t>成绩</a:t>
            </a:r>
            <a:r>
              <a:rPr lang="zh-CN" altLang="en-US" sz="1600" dirty="0">
                <a:latin typeface="幼圆" pitchFamily="49" charset="-122"/>
                <a:ea typeface="幼圆" pitchFamily="49" charset="-122"/>
              </a:rPr>
              <a:t>）</a:t>
            </a:r>
            <a:endParaRPr lang="en-US" altLang="zh-CN" sz="1600" dirty="0" smtClean="0">
              <a:latin typeface="幼圆" pitchFamily="49" charset="-122"/>
              <a:ea typeface="幼圆" pitchFamily="49" charset="-122"/>
            </a:endParaRPr>
          </a:p>
          <a:p>
            <a:r>
              <a:rPr lang="en-US" altLang="zh-CN" sz="1600" dirty="0" smtClean="0">
                <a:latin typeface="+mj-ea"/>
                <a:ea typeface="+mj-ea"/>
              </a:rPr>
              <a:t>AS</a:t>
            </a:r>
          </a:p>
          <a:p>
            <a:r>
              <a:rPr lang="en-US" altLang="zh-CN" sz="1600" dirty="0" smtClean="0">
                <a:latin typeface="+mj-ea"/>
                <a:ea typeface="+mj-ea"/>
              </a:rPr>
              <a:t>SELECT  </a:t>
            </a:r>
            <a:r>
              <a:rPr lang="en-US" altLang="zh-CN" sz="1600" dirty="0" err="1" smtClean="0">
                <a:latin typeface="幼圆" pitchFamily="49" charset="-122"/>
                <a:ea typeface="幼圆" pitchFamily="49" charset="-122"/>
              </a:rPr>
              <a:t>Sno</a:t>
            </a:r>
            <a:r>
              <a:rPr lang="en-US" altLang="zh-CN" sz="1600" dirty="0" smtClean="0">
                <a:latin typeface="幼圆" pitchFamily="49" charset="-122"/>
                <a:ea typeface="幼圆" pitchFamily="49" charset="-122"/>
              </a:rPr>
              <a:t>, </a:t>
            </a:r>
            <a:r>
              <a:rPr lang="en-US" altLang="zh-CN" sz="1600" dirty="0" err="1" smtClean="0">
                <a:latin typeface="幼圆" pitchFamily="49" charset="-122"/>
                <a:ea typeface="幼圆" pitchFamily="49" charset="-122"/>
              </a:rPr>
              <a:t>Sname</a:t>
            </a:r>
            <a:r>
              <a:rPr lang="en-US" altLang="zh-CN" sz="1600" dirty="0" smtClean="0">
                <a:latin typeface="幼圆" pitchFamily="49" charset="-122"/>
                <a:ea typeface="幼圆" pitchFamily="49" charset="-122"/>
              </a:rPr>
              <a:t>, Math, </a:t>
            </a:r>
            <a:r>
              <a:rPr lang="en-US" altLang="zh-CN" sz="1600" dirty="0" err="1" smtClean="0">
                <a:latin typeface="幼圆" pitchFamily="49" charset="-122"/>
                <a:ea typeface="幼圆" pitchFamily="49" charset="-122"/>
              </a:rPr>
              <a:t>Mscore</a:t>
            </a:r>
            <a:endParaRPr lang="en-US" altLang="zh-CN" sz="1600" dirty="0" smtClean="0">
              <a:latin typeface="幼圆" pitchFamily="49" charset="-122"/>
              <a:ea typeface="幼圆" pitchFamily="49" charset="-122"/>
            </a:endParaRPr>
          </a:p>
          <a:p>
            <a:r>
              <a:rPr lang="en-US" altLang="zh-CN" sz="1600" dirty="0" smtClean="0">
                <a:latin typeface="+mj-ea"/>
                <a:ea typeface="+mj-ea"/>
              </a:rPr>
              <a:t>FROM</a:t>
            </a:r>
            <a:r>
              <a:rPr lang="en-US" altLang="zh-CN" sz="1600" dirty="0" smtClean="0">
                <a:latin typeface="幼圆" pitchFamily="49" charset="-122"/>
                <a:ea typeface="幼圆" pitchFamily="49" charset="-122"/>
              </a:rPr>
              <a:t> Student</a:t>
            </a:r>
            <a:endParaRPr lang="zh-CN" altLang="en-US" sz="1600" dirty="0">
              <a:latin typeface="幼圆" pitchFamily="49" charset="-122"/>
              <a:ea typeface="幼圆" pitchFamily="49"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3926548249"/>
              </p:ext>
            </p:extLst>
          </p:nvPr>
        </p:nvGraphicFramePr>
        <p:xfrm>
          <a:off x="5436096" y="3510078"/>
          <a:ext cx="3600214" cy="1293827"/>
        </p:xfrm>
        <a:graphic>
          <a:graphicData uri="http://schemas.openxmlformats.org/drawingml/2006/table">
            <a:tbl>
              <a:tblPr firstRow="1" bandRow="1">
                <a:tableStyleId>{5C22544A-7EE6-4342-B048-85BDC9FD1C3A}</a:tableStyleId>
              </a:tblPr>
              <a:tblGrid>
                <a:gridCol w="431994"/>
                <a:gridCol w="576040"/>
                <a:gridCol w="720050"/>
                <a:gridCol w="648045"/>
                <a:gridCol w="648045"/>
                <a:gridCol w="576040"/>
              </a:tblGrid>
              <a:tr h="287987">
                <a:tc>
                  <a:txBody>
                    <a:bodyPr/>
                    <a:lstStyle/>
                    <a:p>
                      <a:r>
                        <a:rPr lang="en-US" altLang="zh-CN" sz="1200" dirty="0" smtClean="0"/>
                        <a:t>No</a:t>
                      </a:r>
                      <a:endParaRPr lang="zh-CN" altLang="en-US" sz="1200" dirty="0"/>
                    </a:p>
                  </a:txBody>
                  <a:tcPr/>
                </a:tc>
                <a:tc>
                  <a:txBody>
                    <a:bodyPr/>
                    <a:lstStyle/>
                    <a:p>
                      <a:r>
                        <a:rPr lang="en-US" altLang="zh-CN" sz="1200" dirty="0" smtClean="0"/>
                        <a:t>Name</a:t>
                      </a:r>
                      <a:endParaRPr lang="zh-CN" altLang="en-US" sz="1200" dirty="0"/>
                    </a:p>
                  </a:txBody>
                  <a:tcPr/>
                </a:tc>
                <a:tc>
                  <a:txBody>
                    <a:bodyPr/>
                    <a:lstStyle/>
                    <a:p>
                      <a:r>
                        <a:rPr lang="en-US" altLang="zh-CN" sz="1200" dirty="0" smtClean="0"/>
                        <a:t>Course</a:t>
                      </a:r>
                      <a:endParaRPr lang="zh-CN" altLang="en-US" sz="1200" dirty="0"/>
                    </a:p>
                  </a:txBody>
                  <a:tcPr/>
                </a:tc>
                <a:tc>
                  <a:txBody>
                    <a:bodyPr/>
                    <a:lstStyle/>
                    <a:p>
                      <a:r>
                        <a:rPr lang="en-US" altLang="zh-CN" sz="1200" dirty="0" smtClean="0"/>
                        <a:t>Score</a:t>
                      </a:r>
                      <a:endParaRPr lang="zh-CN" altLang="en-US" sz="1200" dirty="0"/>
                    </a:p>
                  </a:txBody>
                  <a:tcPr/>
                </a:tc>
                <a:tc>
                  <a:txBody>
                    <a:bodyPr/>
                    <a:lstStyle/>
                    <a:p>
                      <a:r>
                        <a:rPr lang="en-US" altLang="zh-CN" sz="1200" dirty="0" err="1" smtClean="0"/>
                        <a:t>Dept</a:t>
                      </a:r>
                      <a:endParaRPr lang="zh-CN" altLang="en-US" sz="1200" dirty="0"/>
                    </a:p>
                  </a:txBody>
                  <a:tcPr/>
                </a:tc>
                <a:tc>
                  <a:txBody>
                    <a:bodyPr/>
                    <a:lstStyle/>
                    <a:p>
                      <a:r>
                        <a:rPr lang="en-US" altLang="zh-CN" sz="1200" dirty="0" smtClean="0"/>
                        <a:t>origin</a:t>
                      </a:r>
                      <a:endParaRPr lang="zh-CN" altLang="en-US" sz="1200" dirty="0"/>
                    </a:p>
                  </a:txBody>
                  <a:tcPr/>
                </a:tc>
              </a:tr>
              <a:tr h="216015">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数学</a:t>
                      </a:r>
                      <a:endParaRPr lang="zh-CN" altLang="en-US" sz="1200" dirty="0"/>
                    </a:p>
                  </a:txBody>
                  <a:tcPr/>
                </a:tc>
                <a:tc>
                  <a:txBody>
                    <a:bodyPr/>
                    <a:lstStyle/>
                    <a:p>
                      <a:r>
                        <a:rPr lang="en-US" altLang="zh-CN" sz="1200" dirty="0" smtClean="0"/>
                        <a:t>96</a:t>
                      </a:r>
                      <a:endParaRPr lang="zh-CN" altLang="en-US" sz="1200" dirty="0"/>
                    </a:p>
                  </a:txBody>
                  <a:tcPr/>
                </a:tc>
                <a:tc>
                  <a:txBody>
                    <a:bodyPr/>
                    <a:lstStyle/>
                    <a:p>
                      <a:r>
                        <a:rPr lang="zh-CN" altLang="en-US" sz="1200" dirty="0" smtClean="0"/>
                        <a:t>软件</a:t>
                      </a:r>
                      <a:endParaRPr lang="zh-CN" altLang="en-US" sz="1200" dirty="0"/>
                    </a:p>
                  </a:txBody>
                  <a:tcPr/>
                </a:tc>
                <a:tc>
                  <a:txBody>
                    <a:bodyPr/>
                    <a:lstStyle/>
                    <a:p>
                      <a:r>
                        <a:rPr lang="zh-CN" altLang="en-US" sz="1200" dirty="0" smtClean="0"/>
                        <a:t>湖北</a:t>
                      </a:r>
                      <a:endParaRPr lang="zh-CN" altLang="en-US" sz="1200" dirty="0"/>
                    </a:p>
                  </a:txBody>
                  <a:tcPr/>
                </a:tc>
              </a:tr>
              <a:tr h="229715">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英语</a:t>
                      </a:r>
                      <a:endParaRPr lang="zh-CN" altLang="en-US" sz="1200" dirty="0"/>
                    </a:p>
                  </a:txBody>
                  <a:tcPr/>
                </a:tc>
                <a:tc>
                  <a:txBody>
                    <a:bodyPr/>
                    <a:lstStyle/>
                    <a:p>
                      <a:r>
                        <a:rPr lang="en-US" altLang="zh-CN" sz="1200" dirty="0" smtClean="0"/>
                        <a:t>78</a:t>
                      </a:r>
                      <a:endParaRPr lang="zh-CN" altLang="en-US" sz="1200" dirty="0"/>
                    </a:p>
                  </a:txBody>
                  <a:tcPr/>
                </a:tc>
                <a:tc>
                  <a:txBody>
                    <a:bodyPr/>
                    <a:lstStyle/>
                    <a:p>
                      <a:r>
                        <a:rPr lang="zh-CN" altLang="en-US" sz="1200" dirty="0" smtClean="0"/>
                        <a:t>自控</a:t>
                      </a:r>
                      <a:endParaRPr lang="zh-CN" altLang="en-US" sz="1200" dirty="0"/>
                    </a:p>
                  </a:txBody>
                  <a:tcPr/>
                </a:tc>
                <a:tc>
                  <a:txBody>
                    <a:bodyPr/>
                    <a:lstStyle/>
                    <a:p>
                      <a:r>
                        <a:rPr lang="zh-CN" altLang="en-US" sz="1200" dirty="0" smtClean="0"/>
                        <a:t>山西</a:t>
                      </a:r>
                      <a:endParaRPr lang="zh-CN" altLang="en-US" sz="1200" dirty="0"/>
                    </a:p>
                  </a:txBody>
                  <a:tcPr/>
                </a:tc>
              </a:tr>
              <a:tr h="38742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02</a:t>
                      </a:r>
                      <a:endParaRPr lang="zh-CN" altLang="en-US" sz="1200" dirty="0" smtClean="0"/>
                    </a:p>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李四</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数学</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50</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电信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安徽</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r>
            </a:tbl>
          </a:graphicData>
        </a:graphic>
      </p:graphicFrame>
      <p:graphicFrame>
        <p:nvGraphicFramePr>
          <p:cNvPr id="5" name="表格 4"/>
          <p:cNvGraphicFramePr>
            <a:graphicFrameLocks noGrp="1"/>
          </p:cNvGraphicFramePr>
          <p:nvPr/>
        </p:nvGraphicFramePr>
        <p:xfrm>
          <a:off x="5580070" y="2566016"/>
          <a:ext cx="2880320" cy="365760"/>
        </p:xfrm>
        <a:graphic>
          <a:graphicData uri="http://schemas.openxmlformats.org/drawingml/2006/table">
            <a:tbl>
              <a:tblPr firstRow="1" bandRow="1">
                <a:tableStyleId>{5C22544A-7EE6-4342-B048-85BDC9FD1C3A}</a:tableStyleId>
              </a:tblPr>
              <a:tblGrid>
                <a:gridCol w="720080"/>
                <a:gridCol w="720080"/>
                <a:gridCol w="720080"/>
                <a:gridCol w="720080"/>
              </a:tblGrid>
              <a:tr h="360025">
                <a:tc>
                  <a:txBody>
                    <a:bodyPr/>
                    <a:lstStyle/>
                    <a:p>
                      <a:r>
                        <a:rPr lang="zh-CN" altLang="en-US" sz="1800" dirty="0" smtClean="0"/>
                        <a:t>学号</a:t>
                      </a:r>
                      <a:endParaRPr lang="zh-CN" altLang="en-US" sz="1800" dirty="0"/>
                    </a:p>
                  </a:txBody>
                  <a:tcPr/>
                </a:tc>
                <a:tc>
                  <a:txBody>
                    <a:bodyPr/>
                    <a:lstStyle/>
                    <a:p>
                      <a:r>
                        <a:rPr lang="zh-CN" altLang="en-US" sz="1800" dirty="0" smtClean="0"/>
                        <a:t>姓名</a:t>
                      </a:r>
                      <a:endParaRPr lang="zh-CN" altLang="en-US" sz="1800" dirty="0"/>
                    </a:p>
                  </a:txBody>
                  <a:tcPr/>
                </a:tc>
                <a:tc>
                  <a:txBody>
                    <a:bodyPr/>
                    <a:lstStyle/>
                    <a:p>
                      <a:r>
                        <a:rPr lang="zh-CN" altLang="en-US" sz="1800" dirty="0" smtClean="0"/>
                        <a:t>课程</a:t>
                      </a:r>
                      <a:endParaRPr lang="zh-CN" altLang="en-US" sz="1800" dirty="0"/>
                    </a:p>
                  </a:txBody>
                  <a:tcPr/>
                </a:tc>
                <a:tc>
                  <a:txBody>
                    <a:bodyPr/>
                    <a:lstStyle/>
                    <a:p>
                      <a:r>
                        <a:rPr lang="zh-CN" altLang="en-US" sz="1800" dirty="0" smtClean="0"/>
                        <a:t>成绩</a:t>
                      </a:r>
                      <a:endParaRPr lang="zh-CN" altLang="en-US" sz="1800" dirty="0"/>
                    </a:p>
                  </a:txBody>
                  <a:tcPr/>
                </a:tc>
              </a:tr>
            </a:tbl>
          </a:graphicData>
        </a:graphic>
      </p:graphicFrame>
      <p:sp>
        <p:nvSpPr>
          <p:cNvPr id="6" name="TextBox 5"/>
          <p:cNvSpPr txBox="1"/>
          <p:nvPr/>
        </p:nvSpPr>
        <p:spPr>
          <a:xfrm>
            <a:off x="5868144" y="2166900"/>
            <a:ext cx="1296144" cy="369332"/>
          </a:xfrm>
          <a:prstGeom prst="rect">
            <a:avLst/>
          </a:prstGeom>
          <a:noFill/>
        </p:spPr>
        <p:txBody>
          <a:bodyPr wrap="square" rtlCol="0">
            <a:spAutoFit/>
          </a:bodyPr>
          <a:lstStyle/>
          <a:p>
            <a:r>
              <a:rPr lang="en-US" altLang="zh-CN" dirty="0" err="1" smtClean="0"/>
              <a:t>S_Score</a:t>
            </a:r>
            <a:endParaRPr lang="zh-CN" altLang="en-US" dirty="0"/>
          </a:p>
        </p:txBody>
      </p:sp>
      <p:cxnSp>
        <p:nvCxnSpPr>
          <p:cNvPr id="8" name="直接箭头连接符 7"/>
          <p:cNvCxnSpPr/>
          <p:nvPr/>
        </p:nvCxnSpPr>
        <p:spPr>
          <a:xfrm flipV="1">
            <a:off x="5724128" y="2931775"/>
            <a:ext cx="0" cy="5862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6100518" y="2931775"/>
            <a:ext cx="415698" cy="5862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6732240" y="2931775"/>
            <a:ext cx="575950" cy="5883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7452320" y="2931775"/>
            <a:ext cx="647925" cy="5883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715" y="3694195"/>
            <a:ext cx="2592288"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a:latin typeface="幼圆" pitchFamily="49" charset="-122"/>
                <a:ea typeface="幼圆" pitchFamily="49" charset="-122"/>
              </a:rPr>
              <a:t> </a:t>
            </a:r>
            <a:r>
              <a:rPr lang="zh-CN" altLang="en-US" sz="2400" dirty="0" smtClean="0">
                <a:latin typeface="幼圆" pitchFamily="49" charset="-122"/>
                <a:ea typeface="幼圆" pitchFamily="49" charset="-122"/>
              </a:rPr>
              <a:t>行列子集视图</a:t>
            </a:r>
            <a:endParaRPr lang="zh-CN" altLang="en-US" sz="2400" dirty="0">
              <a:latin typeface="幼圆" pitchFamily="49" charset="-122"/>
              <a:ea typeface="幼圆" pitchFamily="49" charset="-122"/>
            </a:endParaRPr>
          </a:p>
        </p:txBody>
      </p:sp>
      <p:sp>
        <p:nvSpPr>
          <p:cNvPr id="16" name="椭圆 15"/>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2" name="矩形 1"/>
          <p:cNvSpPr/>
          <p:nvPr/>
        </p:nvSpPr>
        <p:spPr>
          <a:xfrm>
            <a:off x="611725" y="4168595"/>
            <a:ext cx="4392305" cy="923330"/>
          </a:xfrm>
          <a:prstGeom prst="rect">
            <a:avLst/>
          </a:prstGeom>
        </p:spPr>
        <p:txBody>
          <a:bodyPr wrap="square">
            <a:spAutoFit/>
          </a:bodyPr>
          <a:lstStyle/>
          <a:p>
            <a:pPr marL="285750" indent="-285750">
              <a:lnSpc>
                <a:spcPct val="150000"/>
              </a:lnSpc>
              <a:spcBef>
                <a:spcPts val="600"/>
              </a:spcBef>
              <a:buClr>
                <a:srgbClr val="0070C0"/>
              </a:buClr>
              <a:buFont typeface="Wingdings" panose="05000000000000000000" pitchFamily="2" charset="2"/>
              <a:buChar char="Ø"/>
            </a:pPr>
            <a:r>
              <a:rPr lang="zh-CN" altLang="en-US" dirty="0" smtClean="0">
                <a:latin typeface="幼圆" pitchFamily="49" charset="-122"/>
                <a:ea typeface="幼圆" pitchFamily="49" charset="-122"/>
                <a:sym typeface="宋体" panose="02010600030101010101" pitchFamily="2" charset="-122"/>
              </a:rPr>
              <a:t>从</a:t>
            </a:r>
            <a:r>
              <a:rPr lang="zh-CN" altLang="en-US" dirty="0">
                <a:latin typeface="幼圆" pitchFamily="49" charset="-122"/>
                <a:ea typeface="幼圆" pitchFamily="49" charset="-122"/>
                <a:sym typeface="宋体" panose="02010600030101010101" pitchFamily="2" charset="-122"/>
              </a:rPr>
              <a:t>单个基本表导出</a:t>
            </a:r>
            <a:r>
              <a:rPr lang="zh-CN" altLang="en-US" dirty="0" smtClean="0">
                <a:latin typeface="幼圆" pitchFamily="49" charset="-122"/>
                <a:ea typeface="幼圆" pitchFamily="49" charset="-122"/>
                <a:sym typeface="宋体" panose="02010600030101010101" pitchFamily="2" charset="-122"/>
              </a:rPr>
              <a:t>，只是</a:t>
            </a:r>
            <a:r>
              <a:rPr lang="zh-CN" altLang="en-US" dirty="0">
                <a:latin typeface="幼圆" pitchFamily="49" charset="-122"/>
                <a:ea typeface="幼圆" pitchFamily="49" charset="-122"/>
                <a:sym typeface="宋体" panose="02010600030101010101" pitchFamily="2" charset="-122"/>
              </a:rPr>
              <a:t>去掉了基本表的某些行或者某些列，但保留了主</a:t>
            </a:r>
            <a:r>
              <a:rPr lang="zh-CN" altLang="en-US" dirty="0" smtClean="0">
                <a:latin typeface="幼圆" pitchFamily="49" charset="-122"/>
                <a:ea typeface="幼圆" pitchFamily="49" charset="-122"/>
                <a:sym typeface="宋体" panose="02010600030101010101" pitchFamily="2" charset="-122"/>
              </a:rPr>
              <a:t>码</a:t>
            </a:r>
            <a:endParaRPr lang="zh-CN" altLang="en-US" dirty="0">
              <a:latin typeface="幼圆" pitchFamily="49" charset="-122"/>
              <a:ea typeface="幼圆" pitchFamily="49" charset="-122"/>
              <a:sym typeface="宋体" panose="02010600030101010101" pitchFamily="2" charset="-122"/>
            </a:endParaRPr>
          </a:p>
        </p:txBody>
      </p:sp>
      <p:sp>
        <p:nvSpPr>
          <p:cNvPr id="17" name="TextBox 16"/>
          <p:cNvSpPr txBox="1"/>
          <p:nvPr/>
        </p:nvSpPr>
        <p:spPr>
          <a:xfrm>
            <a:off x="1115760" y="915635"/>
            <a:ext cx="6984485" cy="830997"/>
          </a:xfrm>
          <a:prstGeom prst="rect">
            <a:avLst/>
          </a:prstGeom>
          <a:solidFill>
            <a:schemeClr val="accent4">
              <a:lumMod val="60000"/>
              <a:lumOff val="40000"/>
            </a:schemeClr>
          </a:solidFill>
          <a:ln>
            <a:noFill/>
            <a:prstDash val="dash"/>
          </a:ln>
        </p:spPr>
        <p:txBody>
          <a:bodyPr wrap="square" rtlCol="0">
            <a:spAutoFit/>
          </a:bodyPr>
          <a:lstStyle/>
          <a:p>
            <a:r>
              <a:rPr lang="en-US" altLang="zh-CN" sz="2400" dirty="0" smtClean="0">
                <a:latin typeface="+mj-ea"/>
                <a:ea typeface="+mj-ea"/>
              </a:rPr>
              <a:t>CREATE VIEW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视图名</a:t>
            </a:r>
            <a:r>
              <a:rPr lang="en-US" altLang="zh-CN" sz="2400" dirty="0" smtClean="0">
                <a:latin typeface="幼圆" pitchFamily="49" charset="-122"/>
                <a:ea typeface="幼圆" pitchFamily="49" charset="-122"/>
              </a:rPr>
              <a:t>&gt;  [</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a:t>
            </a:r>
          </a:p>
          <a:p>
            <a:r>
              <a:rPr lang="en-US" altLang="zh-CN" sz="2400" dirty="0">
                <a:latin typeface="+mj-ea"/>
                <a:ea typeface="+mj-ea"/>
              </a:rPr>
              <a:t>AS</a:t>
            </a:r>
            <a:r>
              <a:rPr lang="en-US" altLang="zh-CN" sz="2400" dirty="0" smtClean="0"/>
              <a:t>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子查询</a:t>
            </a:r>
            <a:r>
              <a:rPr lang="en-US" altLang="zh-CN" sz="2400" dirty="0" smtClean="0">
                <a:latin typeface="幼圆" pitchFamily="49" charset="-122"/>
                <a:ea typeface="幼圆" pitchFamily="49" charset="-122"/>
              </a:rPr>
              <a:t>&gt;</a:t>
            </a:r>
          </a:p>
        </p:txBody>
      </p:sp>
      <p:sp>
        <p:nvSpPr>
          <p:cNvPr id="23" name="TextBox 22"/>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par>
                                <p:cTn id="25" presetID="2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par>
                                <p:cTn id="28" presetID="22" presetClass="entr" presetSubtype="4"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7" grpId="0"/>
      <p:bldP spid="2" grpId="0"/>
    </p:bldLst>
  </p:timing>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3"/>
          <p:cNvSpPr>
            <a:spLocks noGrp="1" noChangeArrowheads="1"/>
          </p:cNvSpPr>
          <p:nvPr>
            <p:ph type="body" idx="4294967295"/>
          </p:nvPr>
        </p:nvSpPr>
        <p:spPr>
          <a:xfrm>
            <a:off x="755735" y="1707689"/>
            <a:ext cx="7957600" cy="3456241"/>
          </a:xfrm>
        </p:spPr>
        <p:txBody>
          <a:bodyPr>
            <a:noAutofit/>
          </a:bodyPr>
          <a:lstStyle/>
          <a:p>
            <a:pPr>
              <a:lnSpc>
                <a:spcPct val="130000"/>
              </a:lnSpc>
              <a:buFont typeface="Wingdings" panose="05000000000000000000" pitchFamily="2" charset="2"/>
              <a:buNone/>
            </a:pPr>
            <a:r>
              <a:rPr lang="en-US" altLang="zh-CN" sz="2200" dirty="0" smtClean="0">
                <a:latin typeface="幼圆" pitchFamily="49" charset="-122"/>
                <a:ea typeface="幼圆" pitchFamily="49" charset="-122"/>
                <a:sym typeface="宋体" panose="02010600030101010101" pitchFamily="2" charset="-122"/>
              </a:rPr>
              <a:t>【</a:t>
            </a:r>
            <a:r>
              <a:rPr lang="zh-CN" altLang="en-US" sz="2200" dirty="0" smtClean="0">
                <a:latin typeface="幼圆" pitchFamily="49" charset="-122"/>
                <a:ea typeface="幼圆" pitchFamily="49" charset="-122"/>
                <a:sym typeface="宋体" panose="02010600030101010101" pitchFamily="2" charset="-122"/>
              </a:rPr>
              <a:t>例</a:t>
            </a:r>
            <a:r>
              <a:rPr lang="en-US" altLang="zh-CN" sz="2200" dirty="0" smtClean="0">
                <a:latin typeface="幼圆" pitchFamily="49" charset="-122"/>
                <a:ea typeface="幼圆" pitchFamily="49" charset="-122"/>
                <a:sym typeface="宋体" panose="02010600030101010101" pitchFamily="2" charset="-122"/>
              </a:rPr>
              <a:t>】</a:t>
            </a:r>
            <a:r>
              <a:rPr lang="zh-CN" altLang="en-US" sz="2200" dirty="0" smtClean="0">
                <a:latin typeface="幼圆" pitchFamily="49" charset="-122"/>
                <a:ea typeface="幼圆" pitchFamily="49" charset="-122"/>
                <a:sym typeface="宋体" panose="02010600030101010101" pitchFamily="2" charset="-122"/>
              </a:rPr>
              <a:t>建立软件学院学生的视图，并要求进行修改和插入</a:t>
            </a:r>
            <a:r>
              <a:rPr lang="zh-CN" altLang="en-US" sz="2200" dirty="0" smtClean="0">
                <a:latin typeface="幼圆" pitchFamily="49" charset="-122"/>
                <a:ea typeface="幼圆" pitchFamily="49" charset="-122"/>
                <a:sym typeface="宋体" panose="02010600030101010101" pitchFamily="2" charset="-122"/>
              </a:rPr>
              <a:t>操作</a:t>
            </a:r>
            <a:endParaRPr lang="en-US" altLang="zh-CN" sz="2200" dirty="0" smtClean="0">
              <a:latin typeface="幼圆" pitchFamily="49" charset="-122"/>
              <a:ea typeface="幼圆" pitchFamily="49" charset="-122"/>
              <a:sym typeface="宋体" panose="02010600030101010101" pitchFamily="2" charset="-122"/>
            </a:endParaRPr>
          </a:p>
          <a:p>
            <a:pPr>
              <a:lnSpc>
                <a:spcPct val="130000"/>
              </a:lnSpc>
              <a:buFont typeface="Wingdings" panose="05000000000000000000" pitchFamily="2" charset="2"/>
              <a:buNone/>
            </a:pPr>
            <a:r>
              <a:rPr lang="en-US" altLang="zh-CN" sz="2200" dirty="0">
                <a:latin typeface="幼圆" pitchFamily="49" charset="-122"/>
                <a:ea typeface="幼圆" pitchFamily="49" charset="-122"/>
                <a:sym typeface="宋体" panose="02010600030101010101" pitchFamily="2" charset="-122"/>
              </a:rPr>
              <a:t> </a:t>
            </a:r>
            <a:r>
              <a:rPr lang="en-US" altLang="zh-CN" sz="2200" dirty="0" smtClean="0">
                <a:latin typeface="幼圆" pitchFamily="49" charset="-122"/>
                <a:ea typeface="幼圆" pitchFamily="49" charset="-122"/>
                <a:sym typeface="宋体" panose="02010600030101010101" pitchFamily="2" charset="-122"/>
              </a:rPr>
              <a:t>     </a:t>
            </a:r>
            <a:r>
              <a:rPr lang="zh-CN" altLang="en-US" sz="2200" dirty="0" smtClean="0">
                <a:latin typeface="幼圆" pitchFamily="49" charset="-122"/>
                <a:ea typeface="幼圆" pitchFamily="49" charset="-122"/>
                <a:sym typeface="宋体" panose="02010600030101010101" pitchFamily="2" charset="-122"/>
              </a:rPr>
              <a:t>时</a:t>
            </a:r>
            <a:r>
              <a:rPr lang="zh-CN" altLang="en-US" sz="2200" dirty="0" smtClean="0">
                <a:latin typeface="幼圆" pitchFamily="49" charset="-122"/>
                <a:ea typeface="幼圆" pitchFamily="49" charset="-122"/>
                <a:sym typeface="宋体" panose="02010600030101010101" pitchFamily="2" charset="-122"/>
              </a:rPr>
              <a:t>仍需保证该视图只有软件学院的学生 </a:t>
            </a:r>
          </a:p>
          <a:p>
            <a:pPr>
              <a:spcBef>
                <a:spcPts val="600"/>
              </a:spcBef>
              <a:buFont typeface="Wingdings" panose="05000000000000000000" pitchFamily="2" charset="2"/>
              <a:buNone/>
            </a:pPr>
            <a:r>
              <a:rPr lang="en-US" altLang="zh-CN" sz="2000" dirty="0" smtClean="0">
                <a:latin typeface="幼圆" pitchFamily="49" charset="-122"/>
                <a:ea typeface="幼圆" pitchFamily="49" charset="-122"/>
                <a:sym typeface="宋体" panose="02010600030101010101" pitchFamily="2" charset="-122"/>
              </a:rPr>
              <a:t>		</a:t>
            </a:r>
            <a:r>
              <a:rPr lang="en-US" altLang="zh-CN" sz="2000" dirty="0" smtClean="0">
                <a:latin typeface="+mj-ea"/>
                <a:ea typeface="+mj-ea"/>
                <a:sym typeface="宋体" panose="02010600030101010101" pitchFamily="2" charset="-122"/>
              </a:rPr>
              <a:t>CREATE VIEW </a:t>
            </a:r>
            <a:r>
              <a:rPr lang="en-US" altLang="zh-CN" sz="2000" dirty="0" err="1" smtClean="0">
                <a:latin typeface="幼圆" pitchFamily="49" charset="-122"/>
                <a:ea typeface="幼圆" pitchFamily="49" charset="-122"/>
                <a:sym typeface="宋体" panose="02010600030101010101" pitchFamily="2" charset="-122"/>
              </a:rPr>
              <a:t>SSE_Student</a:t>
            </a:r>
            <a:endParaRPr lang="en-US" altLang="zh-CN" sz="2000" dirty="0" smtClean="0">
              <a:latin typeface="幼圆" pitchFamily="49" charset="-122"/>
              <a:ea typeface="幼圆" pitchFamily="49" charset="-122"/>
              <a:sym typeface="宋体" panose="02010600030101010101" pitchFamily="2" charset="-122"/>
            </a:endParaRPr>
          </a:p>
          <a:p>
            <a:pPr>
              <a:buFont typeface="Wingdings" panose="05000000000000000000" pitchFamily="2" charset="2"/>
              <a:buNone/>
            </a:pPr>
            <a:r>
              <a:rPr lang="en-US" altLang="zh-CN" sz="2000" dirty="0" smtClean="0">
                <a:latin typeface="幼圆" pitchFamily="49" charset="-122"/>
                <a:ea typeface="幼圆" pitchFamily="49" charset="-122"/>
                <a:sym typeface="宋体" panose="02010600030101010101" pitchFamily="2" charset="-122"/>
              </a:rPr>
              <a:t>		</a:t>
            </a:r>
            <a:r>
              <a:rPr lang="en-US" altLang="zh-CN" sz="2000" dirty="0">
                <a:latin typeface="+mj-ea"/>
                <a:ea typeface="+mj-ea"/>
                <a:sym typeface="宋体" panose="02010600030101010101" pitchFamily="2" charset="-122"/>
              </a:rPr>
              <a:t>AS</a:t>
            </a:r>
            <a:r>
              <a:rPr lang="en-US" altLang="zh-CN" sz="2000" dirty="0" smtClean="0">
                <a:latin typeface="幼圆" pitchFamily="49" charset="-122"/>
                <a:ea typeface="幼圆" pitchFamily="49" charset="-122"/>
                <a:sym typeface="宋体" panose="02010600030101010101" pitchFamily="2" charset="-122"/>
              </a:rPr>
              <a:t> </a:t>
            </a:r>
          </a:p>
          <a:p>
            <a:pPr>
              <a:buFont typeface="Wingdings" panose="05000000000000000000" pitchFamily="2" charset="2"/>
              <a:buNone/>
            </a:pPr>
            <a:r>
              <a:rPr lang="en-US" altLang="zh-CN" sz="2000" dirty="0" smtClean="0">
                <a:latin typeface="幼圆" pitchFamily="49" charset="-122"/>
                <a:ea typeface="幼圆" pitchFamily="49" charset="-122"/>
                <a:sym typeface="宋体" panose="02010600030101010101" pitchFamily="2" charset="-122"/>
              </a:rPr>
              <a:t>		</a:t>
            </a:r>
            <a:r>
              <a:rPr lang="en-US" altLang="zh-CN" sz="2000" dirty="0">
                <a:latin typeface="+mj-ea"/>
                <a:ea typeface="+mj-ea"/>
                <a:sym typeface="宋体" panose="02010600030101010101" pitchFamily="2" charset="-122"/>
              </a:rPr>
              <a:t>SELECT</a:t>
            </a:r>
            <a:r>
              <a:rPr lang="en-US" altLang="zh-CN" sz="2000" dirty="0" smtClean="0">
                <a:latin typeface="幼圆" pitchFamily="49" charset="-122"/>
                <a:ea typeface="幼圆" pitchFamily="49" charset="-122"/>
                <a:sym typeface="宋体" panose="02010600030101010101" pitchFamily="2" charset="-122"/>
              </a:rPr>
              <a:t> </a:t>
            </a:r>
            <a:r>
              <a:rPr lang="zh-CN" altLang="en-US" sz="2000" dirty="0" smtClean="0">
                <a:latin typeface="幼圆" pitchFamily="49" charset="-122"/>
                <a:ea typeface="幼圆" pitchFamily="49" charset="-122"/>
                <a:sym typeface="宋体" panose="02010600030101010101" pitchFamily="2" charset="-122"/>
              </a:rPr>
              <a:t> </a:t>
            </a:r>
            <a:r>
              <a:rPr lang="en-US" altLang="zh-CN" sz="2000" dirty="0" err="1" smtClean="0">
                <a:latin typeface="幼圆" pitchFamily="49" charset="-122"/>
                <a:ea typeface="幼圆" pitchFamily="49" charset="-122"/>
                <a:sym typeface="宋体" panose="02010600030101010101" pitchFamily="2" charset="-122"/>
              </a:rPr>
              <a:t>Sno</a:t>
            </a:r>
            <a:r>
              <a:rPr lang="zh-CN" altLang="en-US" sz="2000" dirty="0" smtClean="0">
                <a:latin typeface="幼圆" pitchFamily="49" charset="-122"/>
                <a:ea typeface="幼圆" pitchFamily="49" charset="-122"/>
                <a:sym typeface="宋体" panose="02010600030101010101" pitchFamily="2" charset="-122"/>
              </a:rPr>
              <a:t>，</a:t>
            </a:r>
            <a:r>
              <a:rPr lang="en-US" altLang="zh-CN" sz="2000" dirty="0" err="1" smtClean="0">
                <a:latin typeface="幼圆" pitchFamily="49" charset="-122"/>
                <a:ea typeface="幼圆" pitchFamily="49" charset="-122"/>
                <a:sym typeface="宋体" panose="02010600030101010101" pitchFamily="2" charset="-122"/>
              </a:rPr>
              <a:t>Sname</a:t>
            </a:r>
            <a:r>
              <a:rPr lang="zh-CN" altLang="en-US" sz="2000" dirty="0" smtClean="0">
                <a:latin typeface="幼圆" pitchFamily="49" charset="-122"/>
                <a:ea typeface="幼圆" pitchFamily="49" charset="-122"/>
                <a:sym typeface="宋体" panose="02010600030101010101" pitchFamily="2" charset="-122"/>
              </a:rPr>
              <a:t>，</a:t>
            </a:r>
            <a:r>
              <a:rPr lang="en-US" altLang="zh-CN" sz="2000" dirty="0" smtClean="0">
                <a:latin typeface="幼圆" pitchFamily="49" charset="-122"/>
                <a:ea typeface="幼圆" pitchFamily="49" charset="-122"/>
                <a:sym typeface="宋体" panose="02010600030101010101" pitchFamily="2" charset="-122"/>
              </a:rPr>
              <a:t>Sage</a:t>
            </a:r>
          </a:p>
          <a:p>
            <a:pPr>
              <a:buFont typeface="Wingdings" panose="05000000000000000000" pitchFamily="2" charset="2"/>
              <a:buNone/>
            </a:pPr>
            <a:r>
              <a:rPr lang="en-US" altLang="zh-CN" sz="2000" dirty="0" smtClean="0">
                <a:latin typeface="幼圆" pitchFamily="49" charset="-122"/>
                <a:ea typeface="幼圆" pitchFamily="49" charset="-122"/>
                <a:sym typeface="宋体" panose="02010600030101010101" pitchFamily="2" charset="-122"/>
              </a:rPr>
              <a:t>		</a:t>
            </a:r>
            <a:r>
              <a:rPr lang="en-US" altLang="zh-CN" sz="2000" dirty="0">
                <a:latin typeface="+mj-ea"/>
                <a:ea typeface="+mj-ea"/>
                <a:sym typeface="宋体" panose="02010600030101010101" pitchFamily="2" charset="-122"/>
              </a:rPr>
              <a:t>FROM </a:t>
            </a:r>
            <a:r>
              <a:rPr lang="en-US" altLang="zh-CN" sz="2000" dirty="0" smtClean="0">
                <a:latin typeface="幼圆" pitchFamily="49" charset="-122"/>
                <a:ea typeface="幼圆" pitchFamily="49" charset="-122"/>
                <a:sym typeface="宋体" panose="02010600030101010101" pitchFamily="2" charset="-122"/>
              </a:rPr>
              <a:t> Student</a:t>
            </a:r>
          </a:p>
          <a:p>
            <a:pPr>
              <a:buFont typeface="Wingdings" panose="05000000000000000000" pitchFamily="2" charset="2"/>
              <a:buNone/>
            </a:pPr>
            <a:r>
              <a:rPr lang="en-US" altLang="zh-CN" sz="2000" dirty="0" smtClean="0">
                <a:latin typeface="幼圆" pitchFamily="49" charset="-122"/>
                <a:ea typeface="幼圆" pitchFamily="49" charset="-122"/>
                <a:sym typeface="宋体" panose="02010600030101010101" pitchFamily="2" charset="-122"/>
              </a:rPr>
              <a:t>		</a:t>
            </a:r>
            <a:r>
              <a:rPr lang="en-US" altLang="zh-CN" sz="2000" dirty="0">
                <a:latin typeface="+mj-ea"/>
                <a:ea typeface="+mj-ea"/>
                <a:sym typeface="宋体" panose="02010600030101010101" pitchFamily="2" charset="-122"/>
              </a:rPr>
              <a:t>WHERE</a:t>
            </a:r>
            <a:r>
              <a:rPr lang="en-US" altLang="zh-CN" sz="2000" dirty="0" smtClean="0">
                <a:latin typeface="幼圆" pitchFamily="49" charset="-122"/>
                <a:ea typeface="幼圆" pitchFamily="49" charset="-122"/>
                <a:sym typeface="宋体" panose="02010600030101010101" pitchFamily="2" charset="-122"/>
              </a:rPr>
              <a:t>  </a:t>
            </a:r>
            <a:r>
              <a:rPr lang="en-US" altLang="zh-CN" sz="2000" dirty="0" err="1" smtClean="0">
                <a:latin typeface="幼圆" pitchFamily="49" charset="-122"/>
                <a:ea typeface="幼圆" pitchFamily="49" charset="-122"/>
                <a:sym typeface="宋体" panose="02010600030101010101" pitchFamily="2" charset="-122"/>
              </a:rPr>
              <a:t>Sdept</a:t>
            </a:r>
            <a:r>
              <a:rPr lang="en-US" altLang="zh-CN" sz="2000" dirty="0" smtClean="0">
                <a:latin typeface="幼圆" pitchFamily="49" charset="-122"/>
                <a:ea typeface="幼圆" pitchFamily="49" charset="-122"/>
                <a:sym typeface="宋体" panose="02010600030101010101" pitchFamily="2" charset="-122"/>
              </a:rPr>
              <a:t>= </a:t>
            </a:r>
            <a:r>
              <a:rPr lang="en-US" altLang="zh-CN" sz="2000" b="0" dirty="0" smtClean="0">
                <a:latin typeface="幼圆" pitchFamily="49" charset="-122"/>
                <a:ea typeface="幼圆" pitchFamily="49" charset="-122"/>
                <a:sym typeface="宋体" panose="02010600030101010101" pitchFamily="2" charset="-122"/>
              </a:rPr>
              <a:t>‘</a:t>
            </a:r>
            <a:r>
              <a:rPr lang="en-US" altLang="zh-CN" sz="2000" dirty="0" smtClean="0">
                <a:latin typeface="幼圆" pitchFamily="49" charset="-122"/>
                <a:ea typeface="幼圆" pitchFamily="49" charset="-122"/>
                <a:sym typeface="宋体" panose="02010600030101010101" pitchFamily="2" charset="-122"/>
              </a:rPr>
              <a:t>SSE'</a:t>
            </a:r>
          </a:p>
          <a:p>
            <a:pPr>
              <a:buFont typeface="Wingdings" panose="05000000000000000000" pitchFamily="2" charset="2"/>
              <a:buNone/>
            </a:pPr>
            <a:r>
              <a:rPr lang="en-US" altLang="zh-CN" sz="2000" dirty="0" smtClean="0">
                <a:latin typeface="幼圆" pitchFamily="49" charset="-122"/>
                <a:ea typeface="幼圆" pitchFamily="49" charset="-122"/>
                <a:sym typeface="宋体" panose="02010600030101010101" pitchFamily="2" charset="-122"/>
              </a:rPr>
              <a:t>		</a:t>
            </a:r>
            <a:r>
              <a:rPr lang="en-US" altLang="zh-CN" sz="2000" dirty="0">
                <a:latin typeface="+mj-ea"/>
                <a:ea typeface="+mj-ea"/>
                <a:sym typeface="宋体" panose="02010600030101010101" pitchFamily="2" charset="-122"/>
              </a:rPr>
              <a:t>WITH CHECK OPTION</a:t>
            </a:r>
            <a:r>
              <a:rPr lang="zh-CN" altLang="en-US" sz="2000" dirty="0" smtClean="0">
                <a:latin typeface="幼圆" pitchFamily="49" charset="-122"/>
                <a:ea typeface="幼圆" pitchFamily="49" charset="-122"/>
                <a:sym typeface="宋体" panose="02010600030101010101" pitchFamily="2" charset="-122"/>
              </a:rPr>
              <a:t>；</a:t>
            </a:r>
            <a:endParaRPr lang="zh-CN" altLang="en-US" sz="2000" dirty="0" smtClean="0">
              <a:latin typeface="幼圆" pitchFamily="49" charset="-122"/>
              <a:ea typeface="幼圆" pitchFamily="49" charset="-122"/>
            </a:endParaRPr>
          </a:p>
        </p:txBody>
      </p:sp>
      <p:sp>
        <p:nvSpPr>
          <p:cNvPr id="4" name="椭圆 3"/>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6" name="TextBox 5"/>
          <p:cNvSpPr txBox="1"/>
          <p:nvPr/>
        </p:nvSpPr>
        <p:spPr>
          <a:xfrm>
            <a:off x="1115760" y="915635"/>
            <a:ext cx="6984485" cy="769441"/>
          </a:xfrm>
          <a:prstGeom prst="rect">
            <a:avLst/>
          </a:prstGeom>
          <a:solidFill>
            <a:schemeClr val="accent4">
              <a:lumMod val="60000"/>
              <a:lumOff val="40000"/>
            </a:schemeClr>
          </a:solidFill>
          <a:ln>
            <a:noFill/>
            <a:prstDash val="dash"/>
          </a:ln>
        </p:spPr>
        <p:txBody>
          <a:bodyPr wrap="square" rtlCol="0">
            <a:spAutoFit/>
          </a:bodyPr>
          <a:lstStyle/>
          <a:p>
            <a:r>
              <a:rPr lang="en-US" altLang="zh-CN" sz="2200" dirty="0" smtClean="0">
                <a:latin typeface="+mj-ea"/>
                <a:ea typeface="+mj-ea"/>
              </a:rPr>
              <a:t>CREATE VIEW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视图名</a:t>
            </a:r>
            <a:r>
              <a:rPr lang="en-US" altLang="zh-CN" sz="2200" dirty="0" smtClean="0">
                <a:latin typeface="幼圆" pitchFamily="49" charset="-122"/>
                <a:ea typeface="幼圆" pitchFamily="49" charset="-122"/>
              </a:rPr>
              <a:t>&gt;  [</a:t>
            </a:r>
            <a:r>
              <a:rPr lang="zh-CN" altLang="en-US" sz="2200" dirty="0" smtClean="0">
                <a:latin typeface="幼圆" pitchFamily="49" charset="-122"/>
                <a:ea typeface="幼圆" pitchFamily="49" charset="-122"/>
              </a:rPr>
              <a:t>列名</a:t>
            </a:r>
            <a:r>
              <a:rPr lang="en-US" altLang="zh-CN" sz="2200" dirty="0" smtClean="0">
                <a:latin typeface="幼圆" pitchFamily="49" charset="-122"/>
                <a:ea typeface="幼圆" pitchFamily="49" charset="-122"/>
              </a:rPr>
              <a:t>1</a:t>
            </a:r>
            <a:r>
              <a:rPr lang="zh-CN" altLang="en-US" sz="2200" dirty="0" smtClean="0">
                <a:latin typeface="幼圆" pitchFamily="49" charset="-122"/>
                <a:ea typeface="幼圆" pitchFamily="49" charset="-122"/>
              </a:rPr>
              <a:t>，列名</a:t>
            </a:r>
            <a:r>
              <a:rPr lang="en-US" altLang="zh-CN" sz="2200" dirty="0" smtClean="0">
                <a:latin typeface="幼圆" pitchFamily="49" charset="-122"/>
                <a:ea typeface="幼圆" pitchFamily="49" charset="-122"/>
              </a:rPr>
              <a:t>2</a:t>
            </a:r>
            <a:r>
              <a:rPr lang="zh-CN" altLang="en-US" sz="2200" dirty="0" smtClean="0">
                <a:latin typeface="幼圆" pitchFamily="49" charset="-122"/>
                <a:ea typeface="幼圆" pitchFamily="49" charset="-122"/>
              </a:rPr>
              <a:t>，</a:t>
            </a:r>
            <a:r>
              <a:rPr lang="en-US" altLang="zh-CN" sz="2200" dirty="0" smtClean="0">
                <a:latin typeface="幼圆" pitchFamily="49" charset="-122"/>
                <a:ea typeface="幼圆" pitchFamily="49" charset="-122"/>
              </a:rPr>
              <a:t>…]</a:t>
            </a:r>
          </a:p>
          <a:p>
            <a:r>
              <a:rPr lang="en-US" altLang="zh-CN" sz="2200" dirty="0">
                <a:latin typeface="+mj-ea"/>
                <a:ea typeface="+mj-ea"/>
              </a:rPr>
              <a:t>AS</a:t>
            </a:r>
            <a:r>
              <a:rPr lang="en-US" altLang="zh-CN" sz="2200" dirty="0" smtClean="0"/>
              <a:t>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子查询</a:t>
            </a:r>
            <a:r>
              <a:rPr lang="en-US" altLang="zh-CN" sz="2200" dirty="0" smtClean="0">
                <a:latin typeface="幼圆" pitchFamily="49" charset="-122"/>
                <a:ea typeface="幼圆" pitchFamily="49" charset="-122"/>
              </a:rPr>
              <a:t>&gt;  </a:t>
            </a:r>
            <a:r>
              <a:rPr lang="en-US" altLang="zh-CN" sz="2200" dirty="0">
                <a:latin typeface="+mj-ea"/>
                <a:sym typeface="宋体" panose="02010600030101010101" pitchFamily="2" charset="-122"/>
              </a:rPr>
              <a:t>WITH CHECK OPTION</a:t>
            </a:r>
            <a:r>
              <a:rPr lang="zh-CN" altLang="en-US" sz="2200" dirty="0" smtClean="0">
                <a:latin typeface="幼圆" pitchFamily="49" charset="-122"/>
                <a:ea typeface="幼圆" pitchFamily="49" charset="-122"/>
                <a:sym typeface="宋体" panose="02010600030101010101" pitchFamily="2" charset="-122"/>
              </a:rPr>
              <a:t>；</a:t>
            </a:r>
            <a:endParaRPr lang="en-US" altLang="zh-CN" sz="2200" dirty="0" smtClean="0">
              <a:latin typeface="幼圆" pitchFamily="49" charset="-122"/>
              <a:ea typeface="幼圆" pitchFamily="49" charset="-122"/>
            </a:endParaRPr>
          </a:p>
        </p:txBody>
      </p:sp>
      <p:sp>
        <p:nvSpPr>
          <p:cNvPr id="7" name="TextBox 6"/>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6610">
                                            <p:txEl>
                                              <p:pRg st="0" end="0"/>
                                            </p:txEl>
                                          </p:spTgt>
                                        </p:tgtEl>
                                        <p:attrNameLst>
                                          <p:attrName>style.visibility</p:attrName>
                                        </p:attrNameLst>
                                      </p:cBhvr>
                                      <p:to>
                                        <p:strVal val="visible"/>
                                      </p:to>
                                    </p:set>
                                    <p:animEffect transition="in" filter="fade">
                                      <p:cBhvr>
                                        <p:cTn id="12" dur="500"/>
                                        <p:tgtEl>
                                          <p:spTgt spid="1966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6610">
                                            <p:txEl>
                                              <p:pRg st="1" end="1"/>
                                            </p:txEl>
                                          </p:spTgt>
                                        </p:tgtEl>
                                        <p:attrNameLst>
                                          <p:attrName>style.visibility</p:attrName>
                                        </p:attrNameLst>
                                      </p:cBhvr>
                                      <p:to>
                                        <p:strVal val="visible"/>
                                      </p:to>
                                    </p:set>
                                    <p:animEffect transition="in" filter="fade">
                                      <p:cBhvr>
                                        <p:cTn id="17" dur="500"/>
                                        <p:tgtEl>
                                          <p:spTgt spid="196610">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6610">
                                            <p:txEl>
                                              <p:pRg st="2" end="2"/>
                                            </p:txEl>
                                          </p:spTgt>
                                        </p:tgtEl>
                                        <p:attrNameLst>
                                          <p:attrName>style.visibility</p:attrName>
                                        </p:attrNameLst>
                                      </p:cBhvr>
                                      <p:to>
                                        <p:strVal val="visible"/>
                                      </p:to>
                                    </p:set>
                                    <p:animEffect transition="in" filter="fade">
                                      <p:cBhvr>
                                        <p:cTn id="20" dur="500"/>
                                        <p:tgtEl>
                                          <p:spTgt spid="196610">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6610">
                                            <p:txEl>
                                              <p:pRg st="3" end="3"/>
                                            </p:txEl>
                                          </p:spTgt>
                                        </p:tgtEl>
                                        <p:attrNameLst>
                                          <p:attrName>style.visibility</p:attrName>
                                        </p:attrNameLst>
                                      </p:cBhvr>
                                      <p:to>
                                        <p:strVal val="visible"/>
                                      </p:to>
                                    </p:set>
                                    <p:animEffect transition="in" filter="fade">
                                      <p:cBhvr>
                                        <p:cTn id="23" dur="500"/>
                                        <p:tgtEl>
                                          <p:spTgt spid="19661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6610">
                                            <p:txEl>
                                              <p:pRg st="4" end="4"/>
                                            </p:txEl>
                                          </p:spTgt>
                                        </p:tgtEl>
                                        <p:attrNameLst>
                                          <p:attrName>style.visibility</p:attrName>
                                        </p:attrNameLst>
                                      </p:cBhvr>
                                      <p:to>
                                        <p:strVal val="visible"/>
                                      </p:to>
                                    </p:set>
                                    <p:animEffect transition="in" filter="fade">
                                      <p:cBhvr>
                                        <p:cTn id="26" dur="500"/>
                                        <p:tgtEl>
                                          <p:spTgt spid="196610">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6610">
                                            <p:txEl>
                                              <p:pRg st="5" end="5"/>
                                            </p:txEl>
                                          </p:spTgt>
                                        </p:tgtEl>
                                        <p:attrNameLst>
                                          <p:attrName>style.visibility</p:attrName>
                                        </p:attrNameLst>
                                      </p:cBhvr>
                                      <p:to>
                                        <p:strVal val="visible"/>
                                      </p:to>
                                    </p:set>
                                    <p:animEffect transition="in" filter="fade">
                                      <p:cBhvr>
                                        <p:cTn id="29" dur="500"/>
                                        <p:tgtEl>
                                          <p:spTgt spid="196610">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6610">
                                            <p:txEl>
                                              <p:pRg st="6" end="6"/>
                                            </p:txEl>
                                          </p:spTgt>
                                        </p:tgtEl>
                                        <p:attrNameLst>
                                          <p:attrName>style.visibility</p:attrName>
                                        </p:attrNameLst>
                                      </p:cBhvr>
                                      <p:to>
                                        <p:strVal val="visible"/>
                                      </p:to>
                                    </p:set>
                                    <p:animEffect transition="in" filter="fade">
                                      <p:cBhvr>
                                        <p:cTn id="32" dur="500"/>
                                        <p:tgtEl>
                                          <p:spTgt spid="196610">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6610">
                                            <p:txEl>
                                              <p:pRg st="7" end="7"/>
                                            </p:txEl>
                                          </p:spTgt>
                                        </p:tgtEl>
                                        <p:attrNameLst>
                                          <p:attrName>style.visibility</p:attrName>
                                        </p:attrNameLst>
                                      </p:cBhvr>
                                      <p:to>
                                        <p:strVal val="visible"/>
                                      </p:to>
                                    </p:set>
                                    <p:animEffect transition="in" filter="fade">
                                      <p:cBhvr>
                                        <p:cTn id="35" dur="500"/>
                                        <p:tgtEl>
                                          <p:spTgt spid="1966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uiExpand="1" build="p"/>
      <p:bldP spid="6" grpId="0" animBg="1"/>
    </p:bldLst>
  </p:timing>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3"/>
          <p:cNvSpPr>
            <a:spLocks noGrp="1" noChangeArrowheads="1"/>
          </p:cNvSpPr>
          <p:nvPr>
            <p:ph type="body" idx="4294967295"/>
          </p:nvPr>
        </p:nvSpPr>
        <p:spPr>
          <a:xfrm>
            <a:off x="1187765" y="1995710"/>
            <a:ext cx="7508303" cy="2736190"/>
          </a:xfrm>
        </p:spPr>
        <p:txBody>
          <a:bodyPr>
            <a:normAutofit fontScale="77500" lnSpcReduction="20000"/>
          </a:bodyPr>
          <a:lstStyle/>
          <a:p>
            <a:pPr>
              <a:lnSpc>
                <a:spcPct val="140000"/>
              </a:lnSpc>
              <a:buFont typeface="Wingdings" panose="05000000000000000000" pitchFamily="2" charset="2"/>
              <a:buNone/>
            </a:pPr>
            <a:r>
              <a:rPr lang="zh-CN" altLang="en-US" sz="2800" dirty="0" smtClean="0">
                <a:latin typeface="幼圆" pitchFamily="49" charset="-122"/>
                <a:ea typeface="幼圆" pitchFamily="49" charset="-122"/>
                <a:sym typeface="黑体" panose="02010609060101010101" pitchFamily="49" charset="-122"/>
              </a:rPr>
              <a:t>对</a:t>
            </a:r>
            <a:r>
              <a:rPr lang="en-US" altLang="zh-CN" sz="2800" dirty="0" err="1" smtClean="0">
                <a:latin typeface="幼圆" pitchFamily="49" charset="-122"/>
                <a:ea typeface="幼圆" pitchFamily="49" charset="-122"/>
                <a:sym typeface="黑体" panose="02010609060101010101" pitchFamily="49" charset="-122"/>
              </a:rPr>
              <a:t>SSE_Student</a:t>
            </a:r>
            <a:r>
              <a:rPr lang="zh-CN" altLang="en-US" sz="2800" dirty="0" smtClean="0">
                <a:latin typeface="幼圆" pitchFamily="49" charset="-122"/>
                <a:ea typeface="幼圆" pitchFamily="49" charset="-122"/>
                <a:sym typeface="黑体" panose="02010609060101010101" pitchFamily="49" charset="-122"/>
              </a:rPr>
              <a:t>视图的更新操作：</a:t>
            </a:r>
          </a:p>
          <a:p>
            <a:pPr>
              <a:lnSpc>
                <a:spcPct val="140000"/>
              </a:lnSpc>
              <a:buFont typeface="Wingdings" panose="05000000000000000000" pitchFamily="2" charset="2"/>
              <a:buChar char="Ø"/>
            </a:pPr>
            <a:r>
              <a:rPr lang="zh-CN" altLang="en-US" sz="2400" dirty="0" smtClean="0">
                <a:latin typeface="幼圆" pitchFamily="49" charset="-122"/>
                <a:ea typeface="幼圆" pitchFamily="49" charset="-122"/>
                <a:sym typeface="Times New Roman" panose="02020603050405020304" pitchFamily="18" charset="0"/>
              </a:rPr>
              <a:t>修改操作：自动加上</a:t>
            </a:r>
            <a:r>
              <a:rPr lang="en-US" altLang="zh-CN" sz="2400" dirty="0" err="1" smtClean="0">
                <a:latin typeface="幼圆" pitchFamily="49" charset="-122"/>
                <a:ea typeface="幼圆" pitchFamily="49" charset="-122"/>
                <a:sym typeface="Times New Roman" panose="02020603050405020304" pitchFamily="18" charset="0"/>
              </a:rPr>
              <a:t>Sdept</a:t>
            </a:r>
            <a:r>
              <a:rPr lang="en-US" altLang="zh-CN" sz="2400" dirty="0" smtClean="0">
                <a:latin typeface="幼圆" pitchFamily="49" charset="-122"/>
                <a:ea typeface="幼圆" pitchFamily="49" charset="-122"/>
                <a:sym typeface="Times New Roman" panose="02020603050405020304" pitchFamily="18" charset="0"/>
              </a:rPr>
              <a:t>= ‘SSE'</a:t>
            </a:r>
            <a:r>
              <a:rPr lang="zh-CN" altLang="en-US" sz="2400" dirty="0" smtClean="0">
                <a:latin typeface="幼圆" pitchFamily="49" charset="-122"/>
                <a:ea typeface="幼圆" pitchFamily="49" charset="-122"/>
                <a:sym typeface="Times New Roman" panose="02020603050405020304" pitchFamily="18" charset="0"/>
              </a:rPr>
              <a:t>的条件</a:t>
            </a:r>
          </a:p>
          <a:p>
            <a:pPr>
              <a:lnSpc>
                <a:spcPct val="140000"/>
              </a:lnSpc>
              <a:buFont typeface="Wingdings" panose="05000000000000000000" pitchFamily="2" charset="2"/>
              <a:buChar char="Ø"/>
            </a:pPr>
            <a:r>
              <a:rPr lang="zh-CN" altLang="en-US" sz="2400" dirty="0" smtClean="0">
                <a:latin typeface="幼圆" pitchFamily="49" charset="-122"/>
                <a:ea typeface="幼圆" pitchFamily="49" charset="-122"/>
                <a:sym typeface="Times New Roman" panose="02020603050405020304" pitchFamily="18" charset="0"/>
              </a:rPr>
              <a:t>删除操作：自动加上</a:t>
            </a:r>
            <a:r>
              <a:rPr lang="en-US" altLang="zh-CN" sz="2400" dirty="0" err="1" smtClean="0">
                <a:latin typeface="幼圆" pitchFamily="49" charset="-122"/>
                <a:ea typeface="幼圆" pitchFamily="49" charset="-122"/>
                <a:sym typeface="Times New Roman" panose="02020603050405020304" pitchFamily="18" charset="0"/>
              </a:rPr>
              <a:t>Sdept</a:t>
            </a:r>
            <a:r>
              <a:rPr lang="en-US" altLang="zh-CN" sz="2400" dirty="0" smtClean="0">
                <a:latin typeface="幼圆" pitchFamily="49" charset="-122"/>
                <a:ea typeface="幼圆" pitchFamily="49" charset="-122"/>
                <a:sym typeface="Times New Roman" panose="02020603050405020304" pitchFamily="18" charset="0"/>
              </a:rPr>
              <a:t>= ‘SSE'</a:t>
            </a:r>
            <a:r>
              <a:rPr lang="zh-CN" altLang="en-US" sz="2400" dirty="0" smtClean="0">
                <a:latin typeface="幼圆" pitchFamily="49" charset="-122"/>
                <a:ea typeface="幼圆" pitchFamily="49" charset="-122"/>
                <a:sym typeface="Times New Roman" panose="02020603050405020304" pitchFamily="18" charset="0"/>
              </a:rPr>
              <a:t>的条件</a:t>
            </a:r>
          </a:p>
          <a:p>
            <a:pPr>
              <a:lnSpc>
                <a:spcPct val="140000"/>
              </a:lnSpc>
              <a:buFont typeface="Wingdings" panose="05000000000000000000" pitchFamily="2" charset="2"/>
              <a:buChar char="Ø"/>
            </a:pPr>
            <a:r>
              <a:rPr lang="zh-CN" altLang="en-US" sz="2400" dirty="0" smtClean="0">
                <a:latin typeface="幼圆" pitchFamily="49" charset="-122"/>
                <a:ea typeface="幼圆" pitchFamily="49" charset="-122"/>
                <a:sym typeface="Times New Roman" panose="02020603050405020304" pitchFamily="18" charset="0"/>
              </a:rPr>
              <a:t>插入操作：自动检查</a:t>
            </a:r>
            <a:r>
              <a:rPr lang="en-US" altLang="zh-CN" sz="2400" dirty="0" err="1" smtClean="0">
                <a:latin typeface="幼圆" pitchFamily="49" charset="-122"/>
                <a:ea typeface="幼圆" pitchFamily="49" charset="-122"/>
                <a:sym typeface="Times New Roman" panose="02020603050405020304" pitchFamily="18" charset="0"/>
              </a:rPr>
              <a:t>Sdept</a:t>
            </a:r>
            <a:r>
              <a:rPr lang="zh-CN" altLang="en-US" sz="2400" dirty="0" smtClean="0">
                <a:latin typeface="幼圆" pitchFamily="49" charset="-122"/>
                <a:ea typeface="幼圆" pitchFamily="49" charset="-122"/>
                <a:sym typeface="Times New Roman" panose="02020603050405020304" pitchFamily="18" charset="0"/>
              </a:rPr>
              <a:t>属性值是否为‘</a:t>
            </a:r>
            <a:r>
              <a:rPr lang="en-US" altLang="zh-CN" sz="2400" dirty="0" smtClean="0">
                <a:latin typeface="幼圆" pitchFamily="49" charset="-122"/>
                <a:ea typeface="幼圆" pitchFamily="49" charset="-122"/>
                <a:sym typeface="Times New Roman" panose="02020603050405020304" pitchFamily="18" charset="0"/>
              </a:rPr>
              <a:t>SSE' </a:t>
            </a:r>
          </a:p>
          <a:p>
            <a:pPr>
              <a:lnSpc>
                <a:spcPct val="140000"/>
              </a:lnSpc>
              <a:buFont typeface="Arial" panose="020B0604020202020204" pitchFamily="34" charset="0"/>
              <a:buChar char="•"/>
            </a:pPr>
            <a:r>
              <a:rPr lang="zh-CN" altLang="en-US" sz="2200" dirty="0" smtClean="0">
                <a:latin typeface="幼圆" pitchFamily="49" charset="-122"/>
                <a:ea typeface="幼圆" pitchFamily="49" charset="-122"/>
                <a:sym typeface="Times New Roman" panose="02020603050405020304" pitchFamily="18" charset="0"/>
              </a:rPr>
              <a:t>如果不是，则拒绝该插入操作</a:t>
            </a:r>
          </a:p>
          <a:p>
            <a:pPr>
              <a:lnSpc>
                <a:spcPct val="140000"/>
              </a:lnSpc>
              <a:buFont typeface="Arial" panose="020B0604020202020204" pitchFamily="34" charset="0"/>
              <a:buChar char="•"/>
            </a:pPr>
            <a:r>
              <a:rPr lang="zh-CN" altLang="en-US" sz="2200" dirty="0" smtClean="0">
                <a:latin typeface="幼圆" pitchFamily="49" charset="-122"/>
                <a:ea typeface="幼圆" pitchFamily="49" charset="-122"/>
                <a:sym typeface="Times New Roman" panose="02020603050405020304" pitchFamily="18" charset="0"/>
              </a:rPr>
              <a:t>如果没有提供</a:t>
            </a:r>
            <a:r>
              <a:rPr lang="en-US" altLang="zh-CN" sz="2200" dirty="0" err="1" smtClean="0">
                <a:latin typeface="幼圆" pitchFamily="49" charset="-122"/>
                <a:ea typeface="幼圆" pitchFamily="49" charset="-122"/>
                <a:sym typeface="Times New Roman" panose="02020603050405020304" pitchFamily="18" charset="0"/>
              </a:rPr>
              <a:t>Sdept</a:t>
            </a:r>
            <a:r>
              <a:rPr lang="zh-CN" altLang="en-US" sz="2200" dirty="0" smtClean="0">
                <a:latin typeface="幼圆" pitchFamily="49" charset="-122"/>
                <a:ea typeface="幼圆" pitchFamily="49" charset="-122"/>
                <a:sym typeface="Times New Roman" panose="02020603050405020304" pitchFamily="18" charset="0"/>
              </a:rPr>
              <a:t>属性值，则自动定义</a:t>
            </a:r>
            <a:r>
              <a:rPr lang="en-US" altLang="zh-CN" sz="2200" dirty="0" err="1" smtClean="0">
                <a:latin typeface="幼圆" pitchFamily="49" charset="-122"/>
                <a:ea typeface="幼圆" pitchFamily="49" charset="-122"/>
                <a:sym typeface="Times New Roman" panose="02020603050405020304" pitchFamily="18" charset="0"/>
              </a:rPr>
              <a:t>Sdept</a:t>
            </a:r>
            <a:r>
              <a:rPr lang="zh-CN" altLang="en-US" sz="2200" dirty="0" smtClean="0">
                <a:latin typeface="幼圆" pitchFamily="49" charset="-122"/>
                <a:ea typeface="幼圆" pitchFamily="49" charset="-122"/>
                <a:sym typeface="Times New Roman" panose="02020603050405020304" pitchFamily="18" charset="0"/>
              </a:rPr>
              <a:t>为 ‘</a:t>
            </a:r>
            <a:r>
              <a:rPr lang="en-US" altLang="zh-CN" sz="2200" dirty="0" smtClean="0">
                <a:latin typeface="幼圆" pitchFamily="49" charset="-122"/>
                <a:ea typeface="幼圆" pitchFamily="49" charset="-122"/>
                <a:sym typeface="Times New Roman" panose="02020603050405020304" pitchFamily="18" charset="0"/>
              </a:rPr>
              <a:t>SSE'</a:t>
            </a:r>
            <a:endParaRPr lang="zh-CN" altLang="en-US" sz="2200" dirty="0" smtClean="0">
              <a:latin typeface="幼圆" pitchFamily="49" charset="-122"/>
              <a:ea typeface="幼圆" pitchFamily="49" charset="-122"/>
            </a:endParaRPr>
          </a:p>
        </p:txBody>
      </p:sp>
      <p:sp>
        <p:nvSpPr>
          <p:cNvPr id="4" name="椭圆 3"/>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8" name="TextBox 7"/>
          <p:cNvSpPr txBox="1"/>
          <p:nvPr/>
        </p:nvSpPr>
        <p:spPr>
          <a:xfrm>
            <a:off x="1115760" y="915635"/>
            <a:ext cx="6984485" cy="830997"/>
          </a:xfrm>
          <a:prstGeom prst="rect">
            <a:avLst/>
          </a:prstGeom>
          <a:solidFill>
            <a:schemeClr val="accent4">
              <a:lumMod val="60000"/>
              <a:lumOff val="40000"/>
            </a:schemeClr>
          </a:solidFill>
          <a:ln>
            <a:noFill/>
            <a:prstDash val="dash"/>
          </a:ln>
        </p:spPr>
        <p:txBody>
          <a:bodyPr wrap="square" rtlCol="0">
            <a:spAutoFit/>
          </a:bodyPr>
          <a:lstStyle/>
          <a:p>
            <a:r>
              <a:rPr lang="en-US" altLang="zh-CN" sz="2400" dirty="0" smtClean="0">
                <a:latin typeface="+mj-ea"/>
                <a:ea typeface="+mj-ea"/>
              </a:rPr>
              <a:t>CREATE VIEW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视图名</a:t>
            </a:r>
            <a:r>
              <a:rPr lang="en-US" altLang="zh-CN" sz="2400" dirty="0" smtClean="0">
                <a:latin typeface="幼圆" pitchFamily="49" charset="-122"/>
                <a:ea typeface="幼圆" pitchFamily="49" charset="-122"/>
              </a:rPr>
              <a:t>&gt;  [</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a:t>
            </a:r>
          </a:p>
          <a:p>
            <a:r>
              <a:rPr lang="en-US" altLang="zh-CN" sz="2400" dirty="0">
                <a:latin typeface="+mj-ea"/>
                <a:ea typeface="+mj-ea"/>
              </a:rPr>
              <a:t>AS</a:t>
            </a:r>
            <a:r>
              <a:rPr lang="en-US" altLang="zh-CN" sz="2400" dirty="0" smtClean="0"/>
              <a:t>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子查询</a:t>
            </a:r>
            <a:r>
              <a:rPr lang="en-US" altLang="zh-CN" sz="2400" dirty="0" smtClean="0">
                <a:latin typeface="幼圆" pitchFamily="49" charset="-122"/>
                <a:ea typeface="幼圆" pitchFamily="49" charset="-122"/>
              </a:rPr>
              <a:t>&gt;  </a:t>
            </a:r>
            <a:r>
              <a:rPr lang="en-US" altLang="zh-CN" sz="2400" dirty="0">
                <a:latin typeface="+mj-ea"/>
                <a:sym typeface="宋体" panose="02010600030101010101" pitchFamily="2" charset="-122"/>
              </a:rPr>
              <a:t>WITH CHECK OPTION</a:t>
            </a:r>
            <a:r>
              <a:rPr lang="zh-CN" altLang="en-US" sz="2400" dirty="0" smtClean="0">
                <a:latin typeface="幼圆" pitchFamily="49" charset="-122"/>
                <a:ea typeface="幼圆" pitchFamily="49" charset="-122"/>
                <a:sym typeface="宋体" panose="02010600030101010101" pitchFamily="2" charset="-122"/>
              </a:rPr>
              <a:t>；</a:t>
            </a:r>
            <a:endParaRPr lang="en-US" altLang="zh-CN" sz="2400" dirty="0" smtClean="0">
              <a:latin typeface="幼圆" pitchFamily="49" charset="-122"/>
              <a:ea typeface="幼圆" pitchFamily="49" charset="-122"/>
            </a:endParaRPr>
          </a:p>
        </p:txBody>
      </p:sp>
      <p:sp>
        <p:nvSpPr>
          <p:cNvPr id="6" name="TextBox 5"/>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filter="blinds(horizontal)">
                                      <p:cBhvr>
                                        <p:cTn id="7" dur="500"/>
                                        <p:tgtEl>
                                          <p:spTgt spid="197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ldLvl="0" autoUpdateAnimBg="0"/>
    </p:bldLst>
  </p:timing>
</p:sld>
</file>

<file path=ppt/slides/slide1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3"/>
          <p:cNvSpPr>
            <a:spLocks noGrp="1" noChangeArrowheads="1"/>
          </p:cNvSpPr>
          <p:nvPr>
            <p:ph type="body" idx="4294967295"/>
          </p:nvPr>
        </p:nvSpPr>
        <p:spPr>
          <a:xfrm>
            <a:off x="1078258" y="843630"/>
            <a:ext cx="7742037" cy="4299870"/>
          </a:xfrm>
        </p:spPr>
        <p:txBody>
          <a:bodyPr>
            <a:normAutofit fontScale="92500" lnSpcReduction="10000"/>
          </a:bodyPr>
          <a:lstStyle/>
          <a:p>
            <a:pPr algn="just">
              <a:lnSpc>
                <a:spcPct val="120000"/>
              </a:lnSpc>
              <a:buFont typeface="Wingdings" panose="05000000000000000000" pitchFamily="2" charset="2"/>
              <a:buChar char="u"/>
            </a:pPr>
            <a:r>
              <a:rPr lang="zh-CN" altLang="en-US" sz="2400" dirty="0" smtClean="0">
                <a:latin typeface="幼圆" pitchFamily="49" charset="-122"/>
                <a:ea typeface="幼圆" pitchFamily="49" charset="-122"/>
              </a:rPr>
              <a:t>子查询的目标表达式不指定属性列</a:t>
            </a:r>
          </a:p>
          <a:p>
            <a:pPr algn="just">
              <a:lnSpc>
                <a:spcPct val="120000"/>
              </a:lnSpc>
              <a:buFont typeface="Wingdings" panose="05000000000000000000" pitchFamily="2" charset="2"/>
              <a:buNone/>
            </a:pPr>
            <a:r>
              <a:rPr lang="en-US" altLang="zh-CN" sz="2200" dirty="0" smtClean="0">
                <a:latin typeface="幼圆" pitchFamily="49" charset="-122"/>
                <a:ea typeface="幼圆" pitchFamily="49" charset="-122"/>
              </a:rPr>
              <a:t>【</a:t>
            </a:r>
            <a:r>
              <a:rPr lang="zh-CN" altLang="en-US" sz="2200" dirty="0" smtClean="0">
                <a:latin typeface="幼圆" pitchFamily="49" charset="-122"/>
                <a:ea typeface="幼圆" pitchFamily="49" charset="-122"/>
              </a:rPr>
              <a:t>例</a:t>
            </a:r>
            <a:r>
              <a:rPr lang="en-US" altLang="zh-CN" sz="2200" dirty="0" smtClean="0">
                <a:latin typeface="幼圆" pitchFamily="49" charset="-122"/>
                <a:ea typeface="幼圆" pitchFamily="49" charset="-122"/>
              </a:rPr>
              <a:t>】</a:t>
            </a:r>
            <a:r>
              <a:rPr lang="zh-CN" altLang="en-US" sz="2200" dirty="0" smtClean="0">
                <a:latin typeface="幼圆" pitchFamily="49" charset="-122"/>
                <a:ea typeface="幼圆" pitchFamily="49" charset="-122"/>
              </a:rPr>
              <a:t>将</a:t>
            </a:r>
            <a:r>
              <a:rPr lang="en-US" altLang="zh-CN" sz="2200" dirty="0" smtClean="0">
                <a:latin typeface="幼圆" pitchFamily="49" charset="-122"/>
                <a:ea typeface="幼圆" pitchFamily="49" charset="-122"/>
              </a:rPr>
              <a:t>Student</a:t>
            </a:r>
            <a:r>
              <a:rPr lang="zh-CN" altLang="en-US" sz="2200" dirty="0" smtClean="0">
                <a:latin typeface="幼圆" pitchFamily="49" charset="-122"/>
                <a:ea typeface="幼圆" pitchFamily="49" charset="-122"/>
              </a:rPr>
              <a:t>表中所有女生记录定义为一个视图</a:t>
            </a:r>
          </a:p>
          <a:p>
            <a:pPr algn="just">
              <a:lnSpc>
                <a:spcPct val="120000"/>
              </a:lnSpc>
              <a:buFont typeface="Wingdings" panose="05000000000000000000" pitchFamily="2" charset="2"/>
              <a:buNone/>
            </a:pPr>
            <a:r>
              <a:rPr lang="en-US" altLang="zh-CN" sz="1900" dirty="0" smtClean="0">
                <a:latin typeface="幼圆" pitchFamily="49" charset="-122"/>
                <a:ea typeface="幼圆" pitchFamily="49" charset="-122"/>
              </a:rPr>
              <a:t>		</a:t>
            </a:r>
            <a:r>
              <a:rPr lang="en-US" altLang="zh-CN" sz="1900" dirty="0" smtClean="0">
                <a:latin typeface="+mj-ea"/>
                <a:ea typeface="+mj-ea"/>
              </a:rPr>
              <a:t>CREATE VIEW </a:t>
            </a:r>
            <a:r>
              <a:rPr lang="zh-CN" altLang="en-US" sz="1900" dirty="0" smtClean="0">
                <a:latin typeface="+mj-ea"/>
                <a:ea typeface="+mj-ea"/>
              </a:rPr>
              <a:t> </a:t>
            </a:r>
            <a:r>
              <a:rPr lang="en-US" altLang="zh-CN" sz="1900" dirty="0" err="1" smtClean="0">
                <a:latin typeface="幼圆" pitchFamily="49" charset="-122"/>
                <a:ea typeface="幼圆" pitchFamily="49" charset="-122"/>
              </a:rPr>
              <a:t>F_Student</a:t>
            </a:r>
            <a:r>
              <a:rPr lang="en-US" altLang="zh-CN" sz="1900" dirty="0" smtClean="0">
                <a:latin typeface="幼圆" pitchFamily="49" charset="-122"/>
                <a:ea typeface="幼圆" pitchFamily="49" charset="-122"/>
              </a:rPr>
              <a:t>(</a:t>
            </a:r>
            <a:r>
              <a:rPr lang="en-US" altLang="zh-CN" sz="1900" dirty="0" err="1" smtClean="0">
                <a:latin typeface="幼圆" pitchFamily="49" charset="-122"/>
                <a:ea typeface="幼圆" pitchFamily="49" charset="-122"/>
              </a:rPr>
              <a:t>F_Sno</a:t>
            </a:r>
            <a:r>
              <a:rPr lang="zh-CN" altLang="en-US" sz="1900" dirty="0" smtClean="0">
                <a:latin typeface="幼圆" pitchFamily="49" charset="-122"/>
                <a:ea typeface="幼圆" pitchFamily="49" charset="-122"/>
              </a:rPr>
              <a:t>，</a:t>
            </a:r>
            <a:r>
              <a:rPr lang="en-US" altLang="zh-CN" sz="1900" dirty="0" smtClean="0">
                <a:latin typeface="幼圆" pitchFamily="49" charset="-122"/>
                <a:ea typeface="幼圆" pitchFamily="49" charset="-122"/>
              </a:rPr>
              <a:t>name</a:t>
            </a:r>
            <a:r>
              <a:rPr lang="zh-CN" altLang="en-US" sz="1900" dirty="0" smtClean="0">
                <a:latin typeface="幼圆" pitchFamily="49" charset="-122"/>
                <a:ea typeface="幼圆" pitchFamily="49" charset="-122"/>
              </a:rPr>
              <a:t>，</a:t>
            </a:r>
            <a:r>
              <a:rPr lang="en-US" altLang="zh-CN" sz="1900" dirty="0" smtClean="0">
                <a:latin typeface="幼圆" pitchFamily="49" charset="-122"/>
                <a:ea typeface="幼圆" pitchFamily="49" charset="-122"/>
              </a:rPr>
              <a:t>sex</a:t>
            </a:r>
            <a:r>
              <a:rPr lang="zh-CN" altLang="en-US" sz="1900" dirty="0" smtClean="0">
                <a:latin typeface="幼圆" pitchFamily="49" charset="-122"/>
                <a:ea typeface="幼圆" pitchFamily="49" charset="-122"/>
              </a:rPr>
              <a:t>，</a:t>
            </a:r>
            <a:r>
              <a:rPr lang="en-US" altLang="zh-CN" sz="1900" dirty="0" smtClean="0">
                <a:latin typeface="幼圆" pitchFamily="49" charset="-122"/>
                <a:ea typeface="幼圆" pitchFamily="49" charset="-122"/>
              </a:rPr>
              <a:t>age</a:t>
            </a:r>
            <a:r>
              <a:rPr lang="zh-CN" altLang="en-US" sz="1900" dirty="0" smtClean="0">
                <a:latin typeface="幼圆" pitchFamily="49" charset="-122"/>
                <a:ea typeface="幼圆" pitchFamily="49" charset="-122"/>
              </a:rPr>
              <a:t>，</a:t>
            </a:r>
            <a:r>
              <a:rPr lang="en-US" altLang="zh-CN" sz="1900" dirty="0" err="1" smtClean="0">
                <a:latin typeface="幼圆" pitchFamily="49" charset="-122"/>
                <a:ea typeface="幼圆" pitchFamily="49" charset="-122"/>
              </a:rPr>
              <a:t>dept</a:t>
            </a:r>
            <a:r>
              <a:rPr lang="en-US" altLang="zh-CN" sz="1900" dirty="0" smtClean="0">
                <a:latin typeface="幼圆" pitchFamily="49" charset="-122"/>
                <a:ea typeface="幼圆" pitchFamily="49" charset="-122"/>
              </a:rPr>
              <a:t>)</a:t>
            </a:r>
          </a:p>
          <a:p>
            <a:pPr algn="just">
              <a:lnSpc>
                <a:spcPct val="120000"/>
              </a:lnSpc>
              <a:buFont typeface="Wingdings" panose="05000000000000000000" pitchFamily="2" charset="2"/>
              <a:buNone/>
            </a:pPr>
            <a:r>
              <a:rPr lang="en-US" altLang="zh-CN" sz="1900" dirty="0" smtClean="0">
                <a:latin typeface="幼圆" pitchFamily="49" charset="-122"/>
                <a:ea typeface="幼圆" pitchFamily="49" charset="-122"/>
              </a:rPr>
              <a:t>		</a:t>
            </a:r>
            <a:r>
              <a:rPr lang="en-US" altLang="zh-CN" sz="1900" dirty="0">
                <a:latin typeface="+mj-ea"/>
                <a:ea typeface="+mj-ea"/>
              </a:rPr>
              <a:t>AS</a:t>
            </a:r>
          </a:p>
          <a:p>
            <a:pPr algn="just">
              <a:lnSpc>
                <a:spcPct val="120000"/>
              </a:lnSpc>
              <a:buFont typeface="Wingdings" panose="05000000000000000000" pitchFamily="2" charset="2"/>
              <a:buNone/>
            </a:pPr>
            <a:r>
              <a:rPr lang="en-US" altLang="zh-CN" sz="1900" dirty="0" smtClean="0">
                <a:latin typeface="幼圆" pitchFamily="49" charset="-122"/>
                <a:ea typeface="幼圆" pitchFamily="49" charset="-122"/>
              </a:rPr>
              <a:t>		</a:t>
            </a:r>
            <a:r>
              <a:rPr lang="en-US" altLang="zh-CN" sz="1900" dirty="0">
                <a:latin typeface="+mj-ea"/>
                <a:ea typeface="+mj-ea"/>
              </a:rPr>
              <a:t>SELECT </a:t>
            </a:r>
            <a:r>
              <a:rPr lang="zh-CN" altLang="en-US" sz="1900" dirty="0" smtClean="0">
                <a:latin typeface="幼圆" pitchFamily="49" charset="-122"/>
                <a:ea typeface="幼圆" pitchFamily="49" charset="-122"/>
              </a:rPr>
              <a:t> </a:t>
            </a:r>
            <a:r>
              <a:rPr lang="en-US" altLang="zh-CN" sz="1900" dirty="0" smtClean="0">
                <a:latin typeface="幼圆" pitchFamily="49" charset="-122"/>
                <a:ea typeface="幼圆" pitchFamily="49" charset="-122"/>
              </a:rPr>
              <a:t>*</a:t>
            </a:r>
          </a:p>
          <a:p>
            <a:pPr algn="just">
              <a:lnSpc>
                <a:spcPct val="120000"/>
              </a:lnSpc>
              <a:buFont typeface="Wingdings" panose="05000000000000000000" pitchFamily="2" charset="2"/>
              <a:buNone/>
            </a:pPr>
            <a:r>
              <a:rPr lang="en-US" altLang="zh-CN" sz="1900" dirty="0" smtClean="0">
                <a:latin typeface="幼圆" pitchFamily="49" charset="-122"/>
                <a:ea typeface="幼圆" pitchFamily="49" charset="-122"/>
              </a:rPr>
              <a:t>		</a:t>
            </a:r>
            <a:r>
              <a:rPr lang="en-US" altLang="zh-CN" sz="1900" dirty="0">
                <a:latin typeface="+mj-ea"/>
                <a:ea typeface="+mj-ea"/>
              </a:rPr>
              <a:t>FROM</a:t>
            </a:r>
            <a:r>
              <a:rPr lang="en-US" altLang="zh-CN" sz="1900" dirty="0" smtClean="0">
                <a:latin typeface="幼圆" pitchFamily="49" charset="-122"/>
                <a:ea typeface="幼圆" pitchFamily="49" charset="-122"/>
              </a:rPr>
              <a:t>  Student</a:t>
            </a:r>
          </a:p>
          <a:p>
            <a:pPr algn="just">
              <a:lnSpc>
                <a:spcPct val="120000"/>
              </a:lnSpc>
              <a:buFont typeface="Wingdings" panose="05000000000000000000" pitchFamily="2" charset="2"/>
              <a:buNone/>
            </a:pPr>
            <a:r>
              <a:rPr lang="en-US" altLang="zh-CN" sz="1900" dirty="0" smtClean="0">
                <a:latin typeface="幼圆" pitchFamily="49" charset="-122"/>
                <a:ea typeface="幼圆" pitchFamily="49" charset="-122"/>
              </a:rPr>
              <a:t>		</a:t>
            </a:r>
            <a:r>
              <a:rPr lang="en-US" altLang="zh-CN" sz="1900" dirty="0">
                <a:latin typeface="+mj-ea"/>
                <a:ea typeface="+mj-ea"/>
              </a:rPr>
              <a:t>WHERE</a:t>
            </a:r>
            <a:r>
              <a:rPr lang="en-US" altLang="zh-CN" sz="1900" dirty="0" smtClean="0">
                <a:latin typeface="幼圆" pitchFamily="49" charset="-122"/>
                <a:ea typeface="幼圆" pitchFamily="49" charset="-122"/>
              </a:rPr>
              <a:t> </a:t>
            </a:r>
            <a:r>
              <a:rPr lang="zh-CN" altLang="en-US" sz="1900" dirty="0" smtClean="0">
                <a:latin typeface="幼圆" pitchFamily="49" charset="-122"/>
                <a:ea typeface="幼圆" pitchFamily="49" charset="-122"/>
              </a:rPr>
              <a:t> </a:t>
            </a:r>
            <a:r>
              <a:rPr lang="en-US" altLang="zh-CN" sz="1900" dirty="0" err="1" smtClean="0">
                <a:latin typeface="幼圆" pitchFamily="49" charset="-122"/>
                <a:ea typeface="幼圆" pitchFamily="49" charset="-122"/>
              </a:rPr>
              <a:t>Ssex</a:t>
            </a:r>
            <a:r>
              <a:rPr lang="en-US" altLang="zh-CN" sz="1900" dirty="0" smtClean="0">
                <a:latin typeface="幼圆" pitchFamily="49" charset="-122"/>
                <a:ea typeface="幼圆" pitchFamily="49" charset="-122"/>
              </a:rPr>
              <a:t>=‘</a:t>
            </a:r>
            <a:r>
              <a:rPr lang="zh-CN" altLang="en-US" sz="1900" dirty="0" smtClean="0">
                <a:latin typeface="幼圆" pitchFamily="49" charset="-122"/>
                <a:ea typeface="幼圆" pitchFamily="49" charset="-122"/>
              </a:rPr>
              <a:t>女’；</a:t>
            </a:r>
            <a:endParaRPr lang="zh-CN" altLang="en-US" sz="900" dirty="0" smtClean="0">
              <a:latin typeface="幼圆" pitchFamily="49" charset="-122"/>
              <a:ea typeface="幼圆" pitchFamily="49" charset="-122"/>
            </a:endParaRPr>
          </a:p>
          <a:p>
            <a:pPr algn="just">
              <a:lnSpc>
                <a:spcPct val="150000"/>
              </a:lnSpc>
              <a:buFont typeface="Wingdings" panose="05000000000000000000" pitchFamily="2" charset="2"/>
              <a:buChar char="Ø"/>
            </a:pPr>
            <a:r>
              <a:rPr lang="en-US" altLang="zh-CN" sz="1900" dirty="0" smtClean="0">
                <a:latin typeface="+mj-ea"/>
                <a:ea typeface="+mj-ea"/>
              </a:rPr>
              <a:t> * </a:t>
            </a:r>
            <a:r>
              <a:rPr lang="zh-CN" altLang="en-US" sz="1900" dirty="0" smtClean="0">
                <a:latin typeface="+mj-ea"/>
                <a:ea typeface="+mj-ea"/>
              </a:rPr>
              <a:t>的缺点：</a:t>
            </a:r>
            <a:r>
              <a:rPr lang="zh-CN" altLang="en-US" sz="1800" dirty="0" smtClean="0">
                <a:latin typeface="幼圆" pitchFamily="49" charset="-122"/>
                <a:ea typeface="幼圆" pitchFamily="49" charset="-122"/>
              </a:rPr>
              <a:t>修改基表</a:t>
            </a:r>
            <a:r>
              <a:rPr lang="en-US" altLang="zh-CN" sz="1800" dirty="0" smtClean="0">
                <a:latin typeface="幼圆" pitchFamily="49" charset="-122"/>
                <a:ea typeface="幼圆" pitchFamily="49" charset="-122"/>
              </a:rPr>
              <a:t>Student</a:t>
            </a:r>
            <a:r>
              <a:rPr lang="zh-CN" altLang="en-US" sz="1800" dirty="0" smtClean="0">
                <a:latin typeface="幼圆" pitchFamily="49" charset="-122"/>
                <a:ea typeface="幼圆" pitchFamily="49" charset="-122"/>
              </a:rPr>
              <a:t>的结构后，</a:t>
            </a:r>
            <a:r>
              <a:rPr lang="en-US" altLang="zh-CN" sz="1800" dirty="0" smtClean="0">
                <a:latin typeface="幼圆" pitchFamily="49" charset="-122"/>
                <a:ea typeface="幼圆" pitchFamily="49" charset="-122"/>
              </a:rPr>
              <a:t>Student</a:t>
            </a:r>
            <a:r>
              <a:rPr lang="zh-CN" altLang="en-US" sz="1800" dirty="0" smtClean="0">
                <a:latin typeface="幼圆" pitchFamily="49" charset="-122"/>
                <a:ea typeface="幼圆" pitchFamily="49" charset="-122"/>
              </a:rPr>
              <a:t>表与</a:t>
            </a:r>
            <a:r>
              <a:rPr lang="en-US" altLang="zh-CN" sz="1800" dirty="0" err="1" smtClean="0">
                <a:latin typeface="幼圆" pitchFamily="49" charset="-122"/>
                <a:ea typeface="幼圆" pitchFamily="49" charset="-122"/>
              </a:rPr>
              <a:t>F_Student</a:t>
            </a:r>
            <a:r>
              <a:rPr lang="zh-CN" altLang="en-US" sz="1800" dirty="0" smtClean="0">
                <a:latin typeface="幼圆" pitchFamily="49" charset="-122"/>
                <a:ea typeface="幼圆" pitchFamily="49" charset="-122"/>
              </a:rPr>
              <a:t>视图的映象关系被破坏，导致该视图不能正确工作</a:t>
            </a:r>
            <a:r>
              <a:rPr lang="en-US" altLang="zh-CN" sz="1800" dirty="0" smtClean="0">
                <a:latin typeface="幼圆" pitchFamily="49" charset="-122"/>
                <a:ea typeface="幼圆" pitchFamily="49" charset="-122"/>
              </a:rPr>
              <a:t>, </a:t>
            </a:r>
            <a:r>
              <a:rPr lang="zh-CN" altLang="en-US" sz="1800" dirty="0" smtClean="0">
                <a:latin typeface="幼圆" pitchFamily="49" charset="-122"/>
                <a:ea typeface="幼圆" pitchFamily="49" charset="-122"/>
              </a:rPr>
              <a:t>为避免这种情况，最好在修改基本表后删除由该基本表导出的视图，然后重建这个视图。</a:t>
            </a:r>
            <a:endParaRPr lang="zh-CN" altLang="en-US" dirty="0" smtClean="0">
              <a:latin typeface="幼圆" pitchFamily="49" charset="-122"/>
              <a:ea typeface="幼圆" pitchFamily="49" charset="-122"/>
            </a:endParaRPr>
          </a:p>
        </p:txBody>
      </p:sp>
      <p:sp>
        <p:nvSpPr>
          <p:cNvPr id="4" name="椭圆 3"/>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6" name="TextBox 5"/>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3"/>
          <p:cNvSpPr>
            <a:spLocks noGrp="1" noChangeArrowheads="1"/>
          </p:cNvSpPr>
          <p:nvPr>
            <p:ph type="body" idx="4294967295"/>
          </p:nvPr>
        </p:nvSpPr>
        <p:spPr>
          <a:xfrm>
            <a:off x="971750" y="915634"/>
            <a:ext cx="8100245" cy="4227866"/>
          </a:xfrm>
        </p:spPr>
        <p:txBody>
          <a:bodyPr>
            <a:normAutofit/>
          </a:bodyPr>
          <a:lstStyle/>
          <a:p>
            <a:pPr>
              <a:buFont typeface="Wingdings" panose="05000000000000000000" pitchFamily="2" charset="2"/>
              <a:buChar char="u"/>
            </a:pPr>
            <a:r>
              <a:rPr lang="zh-CN" altLang="en-US" sz="2000" dirty="0" smtClean="0">
                <a:latin typeface="幼圆" pitchFamily="49" charset="-122"/>
                <a:ea typeface="幼圆" pitchFamily="49" charset="-122"/>
              </a:rPr>
              <a:t>分组视图：</a:t>
            </a:r>
            <a:r>
              <a:rPr lang="zh-CN" altLang="en-US" sz="2000" dirty="0" smtClean="0">
                <a:latin typeface="幼圆" pitchFamily="49" charset="-122"/>
                <a:ea typeface="幼圆" pitchFamily="49" charset="-122"/>
                <a:sym typeface="宋体" panose="02010600030101010101" pitchFamily="2" charset="-122"/>
              </a:rPr>
              <a:t>还可以用带有聚集函数和</a:t>
            </a:r>
            <a:r>
              <a:rPr lang="en-US" altLang="zh-CN" sz="2000" dirty="0" smtClean="0">
                <a:latin typeface="幼圆" pitchFamily="49" charset="-122"/>
                <a:ea typeface="幼圆" pitchFamily="49" charset="-122"/>
                <a:sym typeface="宋体" panose="02010600030101010101" pitchFamily="2" charset="-122"/>
              </a:rPr>
              <a:t>GROUP BY</a:t>
            </a:r>
            <a:r>
              <a:rPr lang="zh-CN" altLang="en-US" sz="2000" dirty="0" smtClean="0">
                <a:latin typeface="幼圆" pitchFamily="49" charset="-122"/>
                <a:ea typeface="幼圆" pitchFamily="49" charset="-122"/>
                <a:sym typeface="宋体" panose="02010600030101010101" pitchFamily="2" charset="-122"/>
              </a:rPr>
              <a:t>字句的查询来定义视图，称为分组视图。</a:t>
            </a:r>
          </a:p>
          <a:p>
            <a:pPr>
              <a:buFont typeface="Wingdings" panose="05000000000000000000" pitchFamily="2" charset="2"/>
              <a:buNone/>
            </a:pPr>
            <a:r>
              <a:rPr lang="en-US" altLang="zh-CN" sz="1800" dirty="0" smtClean="0">
                <a:latin typeface="幼圆" pitchFamily="49" charset="-122"/>
                <a:ea typeface="幼圆" pitchFamily="49" charset="-122"/>
              </a:rPr>
              <a:t>【</a:t>
            </a:r>
            <a:r>
              <a:rPr lang="zh-CN" altLang="en-US" sz="1800" dirty="0" smtClean="0">
                <a:latin typeface="幼圆" pitchFamily="49" charset="-122"/>
                <a:ea typeface="幼圆" pitchFamily="49" charset="-122"/>
              </a:rPr>
              <a:t>例</a:t>
            </a:r>
            <a:r>
              <a:rPr lang="en-US" altLang="zh-CN" sz="1800" dirty="0" smtClean="0">
                <a:latin typeface="幼圆" pitchFamily="49" charset="-122"/>
                <a:ea typeface="幼圆" pitchFamily="49" charset="-122"/>
              </a:rPr>
              <a:t>】</a:t>
            </a:r>
            <a:r>
              <a:rPr lang="zh-CN" altLang="en-US" sz="1800" dirty="0" smtClean="0">
                <a:latin typeface="幼圆" pitchFamily="49" charset="-122"/>
                <a:ea typeface="幼圆" pitchFamily="49" charset="-122"/>
              </a:rPr>
              <a:t>将学生的学号及他的平均成绩定义为一个视图，假设</a:t>
            </a:r>
            <a:r>
              <a:rPr lang="en-US" altLang="zh-CN" sz="1800" dirty="0" smtClean="0">
                <a:latin typeface="幼圆" pitchFamily="49" charset="-122"/>
                <a:ea typeface="幼圆" pitchFamily="49" charset="-122"/>
              </a:rPr>
              <a:t>SC</a:t>
            </a:r>
            <a:r>
              <a:rPr lang="zh-CN" altLang="en-US" sz="1800" dirty="0" smtClean="0">
                <a:latin typeface="幼圆" pitchFamily="49" charset="-122"/>
                <a:ea typeface="幼圆" pitchFamily="49" charset="-122"/>
              </a:rPr>
              <a:t>表中“成绩”列 </a:t>
            </a:r>
          </a:p>
          <a:p>
            <a:pPr>
              <a:buFont typeface="Wingdings" panose="05000000000000000000" pitchFamily="2" charset="2"/>
              <a:buNone/>
            </a:pPr>
            <a:r>
              <a:rPr lang="en-US" altLang="zh-CN" sz="1800" dirty="0" smtClean="0">
                <a:latin typeface="幼圆" pitchFamily="49" charset="-122"/>
                <a:ea typeface="幼圆" pitchFamily="49" charset="-122"/>
              </a:rPr>
              <a:t>Grade</a:t>
            </a:r>
            <a:r>
              <a:rPr lang="zh-CN" altLang="en-US" sz="1800" dirty="0" smtClean="0">
                <a:latin typeface="幼圆" pitchFamily="49" charset="-122"/>
                <a:ea typeface="幼圆" pitchFamily="49" charset="-122"/>
              </a:rPr>
              <a:t>为数字型</a:t>
            </a:r>
          </a:p>
          <a:p>
            <a:pPr>
              <a:buFont typeface="Wingdings" panose="05000000000000000000" pitchFamily="2" charset="2"/>
              <a:buNone/>
            </a:pPr>
            <a:r>
              <a:rPr lang="en-US" altLang="zh-CN" sz="1800" dirty="0" smtClean="0">
                <a:latin typeface="+mj-ea"/>
                <a:ea typeface="+mj-ea"/>
              </a:rPr>
              <a:t>		CREAT  VIEW </a:t>
            </a:r>
            <a:r>
              <a:rPr lang="zh-CN" altLang="en-US" sz="1800" dirty="0" smtClean="0">
                <a:latin typeface="+mj-ea"/>
                <a:ea typeface="+mj-ea"/>
              </a:rPr>
              <a:t> </a:t>
            </a:r>
            <a:r>
              <a:rPr lang="en-US" altLang="zh-CN" sz="1800" dirty="0" smtClean="0">
                <a:latin typeface="幼圆" pitchFamily="49" charset="-122"/>
                <a:ea typeface="幼圆" pitchFamily="49" charset="-122"/>
              </a:rPr>
              <a:t>S_G(</a:t>
            </a:r>
            <a:r>
              <a:rPr lang="en-US" altLang="zh-CN" sz="1800" dirty="0" err="1" smtClean="0">
                <a:latin typeface="幼圆" pitchFamily="49" charset="-122"/>
                <a:ea typeface="幼圆" pitchFamily="49" charset="-122"/>
              </a:rPr>
              <a:t>Sno</a:t>
            </a:r>
            <a:r>
              <a:rPr lang="zh-CN" altLang="en-US" sz="1800" dirty="0" smtClean="0">
                <a:latin typeface="幼圆" pitchFamily="49" charset="-122"/>
                <a:ea typeface="幼圆" pitchFamily="49" charset="-122"/>
              </a:rPr>
              <a:t>，</a:t>
            </a:r>
            <a:r>
              <a:rPr lang="en-US" altLang="zh-CN" sz="1800" dirty="0" err="1" smtClean="0">
                <a:latin typeface="幼圆" pitchFamily="49" charset="-122"/>
                <a:ea typeface="幼圆" pitchFamily="49" charset="-122"/>
              </a:rPr>
              <a:t>Gavg</a:t>
            </a:r>
            <a:r>
              <a:rPr lang="en-US" altLang="zh-CN" sz="1800" dirty="0" smtClean="0">
                <a:latin typeface="幼圆" pitchFamily="49" charset="-122"/>
                <a:ea typeface="幼圆" pitchFamily="49" charset="-122"/>
              </a:rPr>
              <a:t>)</a:t>
            </a:r>
          </a:p>
          <a:p>
            <a:pPr>
              <a:buFont typeface="Wingdings" panose="05000000000000000000" pitchFamily="2" charset="2"/>
              <a:buNone/>
            </a:pPr>
            <a:r>
              <a:rPr lang="en-US" altLang="zh-CN" sz="1800" dirty="0" smtClean="0">
                <a:latin typeface="幼圆" pitchFamily="49" charset="-122"/>
                <a:ea typeface="幼圆" pitchFamily="49" charset="-122"/>
              </a:rPr>
              <a:t>		</a:t>
            </a:r>
            <a:r>
              <a:rPr lang="en-US" altLang="zh-CN" sz="1800" dirty="0" smtClean="0">
                <a:latin typeface="+mj-ea"/>
                <a:ea typeface="+mj-ea"/>
              </a:rPr>
              <a:t>AS </a:t>
            </a:r>
            <a:r>
              <a:rPr lang="en-US" altLang="zh-CN" sz="1800" dirty="0" smtClean="0">
                <a:latin typeface="幼圆" pitchFamily="49" charset="-122"/>
                <a:ea typeface="幼圆" pitchFamily="49" charset="-122"/>
              </a:rPr>
              <a:t> </a:t>
            </a:r>
          </a:p>
          <a:p>
            <a:pPr>
              <a:buFont typeface="Wingdings" panose="05000000000000000000" pitchFamily="2" charset="2"/>
              <a:buNone/>
            </a:pPr>
            <a:r>
              <a:rPr lang="en-US" altLang="zh-CN" sz="1800" dirty="0" smtClean="0">
                <a:latin typeface="幼圆" pitchFamily="49" charset="-122"/>
                <a:ea typeface="幼圆" pitchFamily="49" charset="-122"/>
              </a:rPr>
              <a:t>		</a:t>
            </a:r>
            <a:r>
              <a:rPr lang="en-US" altLang="zh-CN" sz="1800" dirty="0" smtClean="0">
                <a:latin typeface="+mj-ea"/>
                <a:ea typeface="+mj-ea"/>
              </a:rPr>
              <a:t>SELECT </a:t>
            </a:r>
            <a:r>
              <a:rPr lang="zh-CN" altLang="en-US" sz="1800" dirty="0" smtClean="0">
                <a:latin typeface="幼圆" pitchFamily="49" charset="-122"/>
                <a:ea typeface="幼圆" pitchFamily="49" charset="-122"/>
              </a:rPr>
              <a:t> </a:t>
            </a:r>
            <a:r>
              <a:rPr lang="en-US" altLang="zh-CN" sz="1800" dirty="0" err="1" smtClean="0">
                <a:latin typeface="幼圆" pitchFamily="49" charset="-122"/>
                <a:ea typeface="幼圆" pitchFamily="49" charset="-122"/>
              </a:rPr>
              <a:t>Sno</a:t>
            </a:r>
            <a:r>
              <a:rPr lang="zh-CN" altLang="en-US" sz="1800" dirty="0" smtClean="0">
                <a:latin typeface="幼圆" pitchFamily="49" charset="-122"/>
                <a:ea typeface="幼圆" pitchFamily="49" charset="-122"/>
              </a:rPr>
              <a:t>，</a:t>
            </a:r>
            <a:r>
              <a:rPr lang="en-US" altLang="zh-CN" sz="1800" dirty="0" smtClean="0">
                <a:latin typeface="+mj-ea"/>
                <a:ea typeface="+mj-ea"/>
              </a:rPr>
              <a:t>AVG</a:t>
            </a:r>
            <a:r>
              <a:rPr lang="en-US" altLang="zh-CN" sz="1800" dirty="0" smtClean="0">
                <a:latin typeface="幼圆" pitchFamily="49" charset="-122"/>
                <a:ea typeface="幼圆" pitchFamily="49" charset="-122"/>
              </a:rPr>
              <a:t>(Grade)</a:t>
            </a:r>
          </a:p>
          <a:p>
            <a:pPr>
              <a:buFont typeface="Wingdings" panose="05000000000000000000" pitchFamily="2" charset="2"/>
              <a:buNone/>
            </a:pPr>
            <a:r>
              <a:rPr lang="en-US" altLang="zh-CN" sz="1800" dirty="0" smtClean="0">
                <a:latin typeface="幼圆" pitchFamily="49" charset="-122"/>
                <a:ea typeface="幼圆" pitchFamily="49" charset="-122"/>
              </a:rPr>
              <a:t>		</a:t>
            </a:r>
            <a:r>
              <a:rPr lang="en-US" altLang="zh-CN" sz="1800" dirty="0" smtClean="0">
                <a:latin typeface="+mj-ea"/>
                <a:ea typeface="+mj-ea"/>
              </a:rPr>
              <a:t>FROM</a:t>
            </a:r>
            <a:r>
              <a:rPr lang="en-US" altLang="zh-CN" sz="1800" dirty="0" smtClean="0">
                <a:latin typeface="幼圆" pitchFamily="49" charset="-122"/>
                <a:ea typeface="幼圆" pitchFamily="49" charset="-122"/>
              </a:rPr>
              <a:t> </a:t>
            </a:r>
            <a:r>
              <a:rPr lang="zh-CN" altLang="en-US" sz="1800" dirty="0" smtClean="0">
                <a:latin typeface="幼圆" pitchFamily="49" charset="-122"/>
                <a:ea typeface="幼圆" pitchFamily="49" charset="-122"/>
              </a:rPr>
              <a:t> </a:t>
            </a:r>
            <a:r>
              <a:rPr lang="en-US" altLang="zh-CN" sz="1800" dirty="0" smtClean="0">
                <a:latin typeface="幼圆" pitchFamily="49" charset="-122"/>
                <a:ea typeface="幼圆" pitchFamily="49" charset="-122"/>
              </a:rPr>
              <a:t>SC</a:t>
            </a:r>
          </a:p>
          <a:p>
            <a:pPr>
              <a:buFont typeface="Wingdings" panose="05000000000000000000" pitchFamily="2" charset="2"/>
              <a:buNone/>
            </a:pPr>
            <a:r>
              <a:rPr lang="en-US" altLang="zh-CN" sz="1800" dirty="0" smtClean="0">
                <a:latin typeface="幼圆" pitchFamily="49" charset="-122"/>
                <a:ea typeface="幼圆" pitchFamily="49" charset="-122"/>
              </a:rPr>
              <a:t>		</a:t>
            </a:r>
            <a:r>
              <a:rPr lang="en-US" altLang="zh-CN" sz="1800" dirty="0" smtClean="0">
                <a:latin typeface="+mj-ea"/>
                <a:ea typeface="+mj-ea"/>
              </a:rPr>
              <a:t>GROUP BY </a:t>
            </a:r>
            <a:r>
              <a:rPr lang="zh-CN" altLang="en-US" sz="1800" dirty="0" smtClean="0">
                <a:latin typeface="+mj-ea"/>
                <a:ea typeface="+mj-ea"/>
              </a:rPr>
              <a:t> </a:t>
            </a:r>
            <a:r>
              <a:rPr lang="en-US" altLang="zh-CN" sz="1800" dirty="0" err="1" smtClean="0">
                <a:latin typeface="幼圆" pitchFamily="49" charset="-122"/>
                <a:ea typeface="幼圆" pitchFamily="49" charset="-122"/>
              </a:rPr>
              <a:t>Sno</a:t>
            </a:r>
            <a:r>
              <a:rPr lang="zh-CN" altLang="en-US" sz="1800" dirty="0" smtClean="0">
                <a:latin typeface="幼圆" pitchFamily="49" charset="-122"/>
                <a:ea typeface="幼圆" pitchFamily="49" charset="-122"/>
              </a:rPr>
              <a:t> </a:t>
            </a:r>
          </a:p>
          <a:p>
            <a:pPr>
              <a:lnSpc>
                <a:spcPct val="120000"/>
              </a:lnSpc>
              <a:buFont typeface="Wingdings" panose="05000000000000000000" pitchFamily="2" charset="2"/>
              <a:buNone/>
            </a:pPr>
            <a:r>
              <a:rPr lang="zh-CN" altLang="en-US" dirty="0" smtClean="0">
                <a:latin typeface="幼圆" pitchFamily="49" charset="-122"/>
                <a:ea typeface="幼圆" pitchFamily="49" charset="-122"/>
              </a:rPr>
              <a:t>在这个例子中，</a:t>
            </a:r>
            <a:r>
              <a:rPr lang="en-US" altLang="zh-CN" dirty="0" smtClean="0">
                <a:latin typeface="幼圆" pitchFamily="49" charset="-122"/>
                <a:ea typeface="幼圆" pitchFamily="49" charset="-122"/>
              </a:rPr>
              <a:t>S_G</a:t>
            </a:r>
            <a:r>
              <a:rPr lang="zh-CN" altLang="en-US" dirty="0" smtClean="0">
                <a:latin typeface="幼圆" pitchFamily="49" charset="-122"/>
                <a:ea typeface="幼圆" pitchFamily="49" charset="-122"/>
              </a:rPr>
              <a:t>后的属性列是必须指出的，因为子查询的目标列中包含了库函数</a:t>
            </a:r>
            <a:r>
              <a:rPr lang="en-US" altLang="zh-CN" dirty="0" smtClean="0">
                <a:latin typeface="幼圆" pitchFamily="49" charset="-122"/>
                <a:ea typeface="幼圆" pitchFamily="49" charset="-122"/>
              </a:rPr>
              <a:t>AVG</a:t>
            </a:r>
            <a:endParaRPr lang="zh-CN" altLang="en-US" sz="1400" dirty="0" smtClean="0">
              <a:latin typeface="幼圆" pitchFamily="49" charset="-122"/>
              <a:ea typeface="幼圆" pitchFamily="49" charset="-122"/>
            </a:endParaRPr>
          </a:p>
        </p:txBody>
      </p:sp>
      <p:sp>
        <p:nvSpPr>
          <p:cNvPr id="4" name="椭圆 3"/>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6" name="TextBox 5"/>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195736" y="2643755"/>
            <a:ext cx="3044942" cy="369332"/>
          </a:xfrm>
          <a:prstGeom prst="rect">
            <a:avLst/>
          </a:prstGeom>
          <a:noFill/>
        </p:spPr>
        <p:txBody>
          <a:bodyPr wrap="square" rtlCol="0">
            <a:spAutoFit/>
          </a:bodyPr>
          <a:lstStyle/>
          <a:p>
            <a:r>
              <a:rPr lang="en-US" altLang="zh-CN" dirty="0" smtClean="0">
                <a:latin typeface="幼圆" pitchFamily="49" charset="-122"/>
                <a:ea typeface="幼圆" pitchFamily="49" charset="-122"/>
              </a:rPr>
              <a:t>2</a:t>
            </a:r>
            <a:r>
              <a:rPr lang="zh-CN" altLang="en-US" dirty="0" smtClean="0">
                <a:latin typeface="幼圆" pitchFamily="49" charset="-122"/>
                <a:ea typeface="幼圆" pitchFamily="49" charset="-122"/>
              </a:rPr>
              <a:t>）目标列来自聚集函数</a:t>
            </a:r>
            <a:endParaRPr lang="zh-CN" altLang="en-US" dirty="0">
              <a:latin typeface="幼圆" pitchFamily="49" charset="-122"/>
              <a:ea typeface="幼圆" pitchFamily="49" charset="-122"/>
            </a:endParaRPr>
          </a:p>
        </p:txBody>
      </p:sp>
      <p:sp>
        <p:nvSpPr>
          <p:cNvPr id="18" name="TextBox 17"/>
          <p:cNvSpPr txBox="1"/>
          <p:nvPr/>
        </p:nvSpPr>
        <p:spPr>
          <a:xfrm>
            <a:off x="971600" y="3332406"/>
            <a:ext cx="4377866" cy="1477328"/>
          </a:xfrm>
          <a:prstGeom prst="rect">
            <a:avLst/>
          </a:prstGeom>
          <a:noFill/>
        </p:spPr>
        <p:txBody>
          <a:bodyPr wrap="square" rtlCol="0">
            <a:spAutoFit/>
          </a:bodyPr>
          <a:lstStyle/>
          <a:p>
            <a:r>
              <a:rPr lang="en-US" altLang="zh-CN" dirty="0" smtClean="0">
                <a:latin typeface="幼圆" pitchFamily="49" charset="-122"/>
                <a:ea typeface="幼圆" pitchFamily="49" charset="-122"/>
              </a:rPr>
              <a:t>CREAT VIEW </a:t>
            </a:r>
            <a:r>
              <a:rPr lang="en-US" altLang="zh-CN" dirty="0" err="1" smtClean="0">
                <a:latin typeface="幼圆" pitchFamily="49" charset="-122"/>
                <a:ea typeface="幼圆" pitchFamily="49" charset="-122"/>
              </a:rPr>
              <a:t>Average_Score</a:t>
            </a:r>
            <a:r>
              <a:rPr lang="en-US" altLang="zh-CN" dirty="0" smtClean="0">
                <a:latin typeface="幼圆" pitchFamily="49" charset="-122"/>
                <a:ea typeface="幼圆" pitchFamily="49" charset="-122"/>
              </a:rPr>
              <a:t>(</a:t>
            </a:r>
            <a:r>
              <a:rPr lang="zh-CN" altLang="en-US" dirty="0" smtClean="0">
                <a:latin typeface="幼圆" pitchFamily="49" charset="-122"/>
                <a:ea typeface="幼圆" pitchFamily="49" charset="-122"/>
              </a:rPr>
              <a:t>学号</a:t>
            </a:r>
            <a:r>
              <a:rPr lang="en-US" altLang="zh-CN" dirty="0" smtClean="0">
                <a:latin typeface="幼圆" pitchFamily="49" charset="-122"/>
                <a:ea typeface="幼圆" pitchFamily="49" charset="-122"/>
              </a:rPr>
              <a:t>,</a:t>
            </a:r>
            <a:r>
              <a:rPr lang="zh-CN" altLang="en-US" dirty="0" smtClean="0">
                <a:latin typeface="幼圆" pitchFamily="49" charset="-122"/>
                <a:ea typeface="幼圆" pitchFamily="49" charset="-122"/>
              </a:rPr>
              <a:t>平均分</a:t>
            </a:r>
            <a:r>
              <a:rPr lang="en-US" altLang="zh-CN" dirty="0" smtClean="0">
                <a:latin typeface="幼圆" pitchFamily="49" charset="-122"/>
                <a:ea typeface="幼圆" pitchFamily="49" charset="-122"/>
              </a:rPr>
              <a:t>)</a:t>
            </a:r>
          </a:p>
          <a:p>
            <a:r>
              <a:rPr lang="en-US" altLang="zh-CN" dirty="0" smtClean="0">
                <a:latin typeface="幼圆" pitchFamily="49" charset="-122"/>
                <a:ea typeface="幼圆" pitchFamily="49" charset="-122"/>
              </a:rPr>
              <a:t>AS</a:t>
            </a:r>
          </a:p>
          <a:p>
            <a:r>
              <a:rPr lang="en-US" altLang="zh-CN" dirty="0" smtClean="0">
                <a:latin typeface="幼圆" pitchFamily="49" charset="-122"/>
                <a:ea typeface="幼圆" pitchFamily="49" charset="-122"/>
              </a:rPr>
              <a:t>SELECT </a:t>
            </a:r>
            <a:r>
              <a:rPr lang="en-US" altLang="zh-CN" dirty="0" err="1">
                <a:latin typeface="幼圆" pitchFamily="49" charset="-122"/>
                <a:ea typeface="幼圆" pitchFamily="49" charset="-122"/>
              </a:rPr>
              <a:t>N</a:t>
            </a:r>
            <a:r>
              <a:rPr lang="en-US" altLang="zh-CN" dirty="0" err="1" smtClean="0">
                <a:latin typeface="幼圆" pitchFamily="49" charset="-122"/>
                <a:ea typeface="幼圆" pitchFamily="49" charset="-122"/>
              </a:rPr>
              <a:t>o,AVG</a:t>
            </a:r>
            <a:r>
              <a:rPr lang="en-US" altLang="zh-CN" dirty="0" smtClean="0">
                <a:latin typeface="幼圆" pitchFamily="49" charset="-122"/>
                <a:ea typeface="幼圆" pitchFamily="49" charset="-122"/>
              </a:rPr>
              <a:t>(Score)</a:t>
            </a:r>
          </a:p>
          <a:p>
            <a:r>
              <a:rPr lang="en-US" altLang="zh-CN" dirty="0" smtClean="0">
                <a:latin typeface="幼圆" pitchFamily="49" charset="-122"/>
                <a:ea typeface="幼圆" pitchFamily="49" charset="-122"/>
              </a:rPr>
              <a:t>FROM</a:t>
            </a:r>
            <a:r>
              <a:rPr lang="zh-CN" altLang="en-US" dirty="0" smtClean="0">
                <a:latin typeface="幼圆" pitchFamily="49" charset="-122"/>
                <a:ea typeface="幼圆" pitchFamily="49" charset="-122"/>
              </a:rPr>
              <a:t> </a:t>
            </a:r>
            <a:r>
              <a:rPr lang="en-US" altLang="zh-CN" dirty="0" smtClean="0">
                <a:latin typeface="幼圆" pitchFamily="49" charset="-122"/>
                <a:ea typeface="幼圆" pitchFamily="49" charset="-122"/>
              </a:rPr>
              <a:t>Student</a:t>
            </a:r>
          </a:p>
          <a:p>
            <a:r>
              <a:rPr lang="en-US" altLang="zh-CN" dirty="0" smtClean="0">
                <a:latin typeface="幼圆" pitchFamily="49" charset="-122"/>
                <a:ea typeface="幼圆" pitchFamily="49" charset="-122"/>
              </a:rPr>
              <a:t>GROUP BY </a:t>
            </a:r>
            <a:r>
              <a:rPr lang="en-US" altLang="zh-CN" dirty="0" err="1" smtClean="0">
                <a:latin typeface="幼圆" pitchFamily="49" charset="-122"/>
                <a:ea typeface="幼圆" pitchFamily="49" charset="-122"/>
              </a:rPr>
              <a:t>Sno</a:t>
            </a:r>
            <a:r>
              <a:rPr lang="en-US" altLang="zh-CN" dirty="0" smtClean="0">
                <a:latin typeface="幼圆" pitchFamily="49" charset="-122"/>
                <a:ea typeface="幼圆" pitchFamily="49" charset="-122"/>
              </a:rPr>
              <a:t>;</a:t>
            </a:r>
          </a:p>
        </p:txBody>
      </p:sp>
      <p:sp>
        <p:nvSpPr>
          <p:cNvPr id="9" name="TextBox 8"/>
          <p:cNvSpPr txBox="1"/>
          <p:nvPr/>
        </p:nvSpPr>
        <p:spPr>
          <a:xfrm>
            <a:off x="923798" y="2167239"/>
            <a:ext cx="1296144" cy="400110"/>
          </a:xfrm>
          <a:prstGeom prst="rect">
            <a:avLst/>
          </a:prstGeom>
          <a:noFill/>
        </p:spPr>
        <p:txBody>
          <a:bodyPr wrap="square" rtlCol="0">
            <a:spAutoFit/>
          </a:bodyPr>
          <a:lstStyle/>
          <a:p>
            <a:r>
              <a:rPr lang="zh-CN" altLang="en-US" sz="2000" b="1" dirty="0" smtClean="0">
                <a:latin typeface="幼圆" pitchFamily="49" charset="-122"/>
                <a:ea typeface="幼圆" pitchFamily="49" charset="-122"/>
              </a:rPr>
              <a:t>指定列名：</a:t>
            </a:r>
            <a:endParaRPr lang="zh-CN" altLang="en-US" sz="2000" b="1" dirty="0">
              <a:latin typeface="幼圆" pitchFamily="49" charset="-122"/>
              <a:ea typeface="幼圆" pitchFamily="49" charset="-122"/>
            </a:endParaRPr>
          </a:p>
        </p:txBody>
      </p:sp>
      <p:sp>
        <p:nvSpPr>
          <p:cNvPr id="12" name="TextBox 11"/>
          <p:cNvSpPr txBox="1"/>
          <p:nvPr/>
        </p:nvSpPr>
        <p:spPr>
          <a:xfrm>
            <a:off x="2222178" y="2171640"/>
            <a:ext cx="2252854" cy="369332"/>
          </a:xfrm>
          <a:prstGeom prst="rect">
            <a:avLst/>
          </a:prstGeom>
          <a:noFill/>
        </p:spPr>
        <p:txBody>
          <a:bodyPr wrap="square" rtlCol="0">
            <a:spAutoFit/>
          </a:bodyPr>
          <a:lstStyle/>
          <a:p>
            <a:r>
              <a:rPr lang="en-US" altLang="zh-CN" dirty="0" smtClean="0">
                <a:latin typeface="幼圆" pitchFamily="49" charset="-122"/>
                <a:ea typeface="幼圆" pitchFamily="49" charset="-122"/>
              </a:rPr>
              <a:t>1</a:t>
            </a:r>
            <a:r>
              <a:rPr lang="zh-CN" altLang="en-US" dirty="0" smtClean="0">
                <a:latin typeface="幼圆" pitchFamily="49" charset="-122"/>
                <a:ea typeface="幼圆" pitchFamily="49" charset="-122"/>
              </a:rPr>
              <a:t>）用新列名</a:t>
            </a:r>
            <a:endParaRPr lang="zh-CN" altLang="en-US" dirty="0">
              <a:latin typeface="幼圆" pitchFamily="49" charset="-122"/>
              <a:ea typeface="幼圆" pitchFamily="49" charset="-122"/>
            </a:endParaRPr>
          </a:p>
        </p:txBody>
      </p:sp>
      <p:graphicFrame>
        <p:nvGraphicFramePr>
          <p:cNvPr id="14" name="表格 13"/>
          <p:cNvGraphicFramePr>
            <a:graphicFrameLocks noGrp="1"/>
          </p:cNvGraphicFramePr>
          <p:nvPr>
            <p:extLst>
              <p:ext uri="{D42A27DB-BD31-4B8C-83A1-F6EECF244321}">
                <p14:modId xmlns:p14="http://schemas.microsoft.com/office/powerpoint/2010/main" val="2058837697"/>
              </p:ext>
            </p:extLst>
          </p:nvPr>
        </p:nvGraphicFramePr>
        <p:xfrm>
          <a:off x="5507915" y="3469011"/>
          <a:ext cx="3600400" cy="1550909"/>
        </p:xfrm>
        <a:graphic>
          <a:graphicData uri="http://schemas.openxmlformats.org/drawingml/2006/table">
            <a:tbl>
              <a:tblPr firstRow="1" bandRow="1">
                <a:tableStyleId>{5C22544A-7EE6-4342-B048-85BDC9FD1C3A}</a:tableStyleId>
              </a:tblPr>
              <a:tblGrid>
                <a:gridCol w="431994"/>
                <a:gridCol w="576040"/>
                <a:gridCol w="648045"/>
                <a:gridCol w="576040"/>
                <a:gridCol w="792055"/>
                <a:gridCol w="576226"/>
              </a:tblGrid>
              <a:tr h="359992">
                <a:tc>
                  <a:txBody>
                    <a:bodyPr/>
                    <a:lstStyle/>
                    <a:p>
                      <a:r>
                        <a:rPr lang="en-US" altLang="zh-CN" sz="1200" dirty="0" smtClean="0"/>
                        <a:t>No</a:t>
                      </a:r>
                      <a:endParaRPr lang="zh-CN" altLang="en-US" sz="1200" dirty="0"/>
                    </a:p>
                  </a:txBody>
                  <a:tcPr/>
                </a:tc>
                <a:tc>
                  <a:txBody>
                    <a:bodyPr/>
                    <a:lstStyle/>
                    <a:p>
                      <a:r>
                        <a:rPr lang="en-US" altLang="zh-CN" sz="1200" dirty="0" smtClean="0"/>
                        <a:t>Name</a:t>
                      </a:r>
                      <a:endParaRPr lang="zh-CN" altLang="en-US" sz="1200" dirty="0"/>
                    </a:p>
                  </a:txBody>
                  <a:tcPr/>
                </a:tc>
                <a:tc>
                  <a:txBody>
                    <a:bodyPr/>
                    <a:lstStyle/>
                    <a:p>
                      <a:r>
                        <a:rPr lang="en-US" altLang="zh-CN" sz="1200" dirty="0" smtClean="0"/>
                        <a:t>Course</a:t>
                      </a:r>
                      <a:endParaRPr lang="zh-CN" altLang="en-US" sz="1200" dirty="0"/>
                    </a:p>
                  </a:txBody>
                  <a:tcPr/>
                </a:tc>
                <a:tc>
                  <a:txBody>
                    <a:bodyPr/>
                    <a:lstStyle/>
                    <a:p>
                      <a:r>
                        <a:rPr lang="en-US" altLang="zh-CN" sz="1200" dirty="0" smtClean="0"/>
                        <a:t>Score</a:t>
                      </a:r>
                      <a:endParaRPr lang="zh-CN" altLang="en-US" sz="1200" dirty="0"/>
                    </a:p>
                  </a:txBody>
                  <a:tcPr/>
                </a:tc>
                <a:tc>
                  <a:txBody>
                    <a:bodyPr/>
                    <a:lstStyle/>
                    <a:p>
                      <a:r>
                        <a:rPr lang="en-US" altLang="zh-CN" sz="1200" dirty="0" err="1" smtClean="0"/>
                        <a:t>Dept</a:t>
                      </a:r>
                      <a:endParaRPr lang="zh-CN" altLang="en-US" sz="1200" dirty="0"/>
                    </a:p>
                  </a:txBody>
                  <a:tcPr/>
                </a:tc>
                <a:tc>
                  <a:txBody>
                    <a:bodyPr/>
                    <a:lstStyle/>
                    <a:p>
                      <a:r>
                        <a:rPr lang="en-US" altLang="zh-CN" sz="1200" dirty="0" smtClean="0"/>
                        <a:t>origin</a:t>
                      </a:r>
                      <a:endParaRPr lang="zh-CN" altLang="en-US" sz="1200" dirty="0"/>
                    </a:p>
                  </a:txBody>
                  <a:tcPr/>
                </a:tc>
              </a:tr>
              <a:tr h="262817">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数学</a:t>
                      </a:r>
                      <a:endParaRPr lang="zh-CN" altLang="en-US" sz="1200" dirty="0"/>
                    </a:p>
                  </a:txBody>
                  <a:tcPr/>
                </a:tc>
                <a:tc>
                  <a:txBody>
                    <a:bodyPr/>
                    <a:lstStyle/>
                    <a:p>
                      <a:r>
                        <a:rPr lang="en-US" altLang="zh-CN" sz="1200" dirty="0" smtClean="0"/>
                        <a:t>96</a:t>
                      </a:r>
                      <a:endParaRPr lang="zh-CN" altLang="en-US" sz="1200" dirty="0"/>
                    </a:p>
                  </a:txBody>
                  <a:tcPr/>
                </a:tc>
                <a:tc>
                  <a:txBody>
                    <a:bodyPr/>
                    <a:lstStyle/>
                    <a:p>
                      <a:r>
                        <a:rPr lang="zh-CN" altLang="en-US" sz="1200" dirty="0" smtClean="0"/>
                        <a:t>软件</a:t>
                      </a:r>
                      <a:endParaRPr lang="zh-CN" altLang="en-US" sz="1200" dirty="0"/>
                    </a:p>
                  </a:txBody>
                  <a:tcPr/>
                </a:tc>
                <a:tc>
                  <a:txBody>
                    <a:bodyPr/>
                    <a:lstStyle/>
                    <a:p>
                      <a:r>
                        <a:rPr lang="zh-CN" altLang="en-US" sz="1200" dirty="0" smtClean="0"/>
                        <a:t>湖北</a:t>
                      </a:r>
                      <a:endParaRPr lang="zh-CN" altLang="en-US" sz="1200" dirty="0"/>
                    </a:p>
                  </a:txBody>
                  <a:tcPr/>
                </a:tc>
              </a:tr>
              <a:tr h="276517">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英语</a:t>
                      </a:r>
                      <a:endParaRPr lang="zh-CN" altLang="en-US" sz="1200" dirty="0"/>
                    </a:p>
                  </a:txBody>
                  <a:tcPr/>
                </a:tc>
                <a:tc>
                  <a:txBody>
                    <a:bodyPr/>
                    <a:lstStyle/>
                    <a:p>
                      <a:r>
                        <a:rPr lang="en-US" altLang="zh-CN" sz="1200" dirty="0" smtClean="0"/>
                        <a:t>78</a:t>
                      </a:r>
                      <a:endParaRPr lang="zh-CN" altLang="en-US" sz="1200" dirty="0"/>
                    </a:p>
                  </a:txBody>
                  <a:tcPr/>
                </a:tc>
                <a:tc>
                  <a:txBody>
                    <a:bodyPr/>
                    <a:lstStyle/>
                    <a:p>
                      <a:r>
                        <a:rPr lang="zh-CN" altLang="en-US" sz="1200" dirty="0" smtClean="0"/>
                        <a:t>自控</a:t>
                      </a:r>
                      <a:endParaRPr lang="zh-CN" altLang="en-US" sz="1200" dirty="0"/>
                    </a:p>
                  </a:txBody>
                  <a:tcPr/>
                </a:tc>
                <a:tc>
                  <a:txBody>
                    <a:bodyPr/>
                    <a:lstStyle/>
                    <a:p>
                      <a:r>
                        <a:rPr lang="zh-CN" altLang="en-US" sz="1200" dirty="0" smtClean="0"/>
                        <a:t>山西</a:t>
                      </a:r>
                      <a:endParaRPr lang="zh-CN" altLang="en-US" sz="12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02</a:t>
                      </a:r>
                      <a:endParaRPr lang="zh-CN" altLang="en-US" sz="1200" dirty="0" smtClean="0"/>
                    </a:p>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李四</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数学</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50</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电信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安徽</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r>
            </a:tbl>
          </a:graphicData>
        </a:graphic>
      </p:graphicFrame>
      <p:graphicFrame>
        <p:nvGraphicFramePr>
          <p:cNvPr id="5" name="表格 4"/>
          <p:cNvGraphicFramePr>
            <a:graphicFrameLocks noGrp="1"/>
          </p:cNvGraphicFramePr>
          <p:nvPr/>
        </p:nvGraphicFramePr>
        <p:xfrm>
          <a:off x="6444208" y="2566016"/>
          <a:ext cx="1824604" cy="365760"/>
        </p:xfrm>
        <a:graphic>
          <a:graphicData uri="http://schemas.openxmlformats.org/drawingml/2006/table">
            <a:tbl>
              <a:tblPr firstRow="1" bandRow="1">
                <a:tableStyleId>{5C22544A-7EE6-4342-B048-85BDC9FD1C3A}</a:tableStyleId>
              </a:tblPr>
              <a:tblGrid>
                <a:gridCol w="912302"/>
                <a:gridCol w="912302"/>
              </a:tblGrid>
              <a:tr h="342236">
                <a:tc>
                  <a:txBody>
                    <a:bodyPr/>
                    <a:lstStyle/>
                    <a:p>
                      <a:r>
                        <a:rPr lang="zh-CN" altLang="en-US" sz="1800" dirty="0" smtClean="0"/>
                        <a:t>学号</a:t>
                      </a:r>
                      <a:endParaRPr lang="zh-CN" altLang="en-US" sz="1800" dirty="0"/>
                    </a:p>
                  </a:txBody>
                  <a:tcPr/>
                </a:tc>
                <a:tc>
                  <a:txBody>
                    <a:bodyPr/>
                    <a:lstStyle/>
                    <a:p>
                      <a:r>
                        <a:rPr lang="zh-CN" altLang="en-US" sz="1800" dirty="0" smtClean="0"/>
                        <a:t>平均分</a:t>
                      </a:r>
                      <a:endParaRPr lang="zh-CN" altLang="en-US" sz="1800" dirty="0"/>
                    </a:p>
                  </a:txBody>
                  <a:tcPr/>
                </a:tc>
              </a:tr>
            </a:tbl>
          </a:graphicData>
        </a:graphic>
      </p:graphicFrame>
      <p:cxnSp>
        <p:nvCxnSpPr>
          <p:cNvPr id="7" name="直接箭头连接符 6"/>
          <p:cNvCxnSpPr/>
          <p:nvPr/>
        </p:nvCxnSpPr>
        <p:spPr>
          <a:xfrm flipV="1">
            <a:off x="5724128" y="2900432"/>
            <a:ext cx="1080027" cy="5353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41364" y="2156140"/>
            <a:ext cx="1872208" cy="369332"/>
          </a:xfrm>
          <a:prstGeom prst="rect">
            <a:avLst/>
          </a:prstGeom>
          <a:noFill/>
        </p:spPr>
        <p:txBody>
          <a:bodyPr wrap="square" rtlCol="0">
            <a:spAutoFit/>
          </a:bodyPr>
          <a:lstStyle/>
          <a:p>
            <a:r>
              <a:rPr lang="en-US" altLang="zh-CN" dirty="0" err="1" smtClean="0"/>
              <a:t>Average_Score</a:t>
            </a:r>
            <a:endParaRPr lang="zh-CN" altLang="en-US" dirty="0"/>
          </a:p>
        </p:txBody>
      </p:sp>
      <p:cxnSp>
        <p:nvCxnSpPr>
          <p:cNvPr id="3" name="直接箭头连接符 2"/>
          <p:cNvCxnSpPr/>
          <p:nvPr/>
        </p:nvCxnSpPr>
        <p:spPr>
          <a:xfrm flipV="1">
            <a:off x="2051720" y="3651870"/>
            <a:ext cx="1944216" cy="360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2915816" y="3691248"/>
            <a:ext cx="1944216" cy="360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24" name="TextBox 23"/>
          <p:cNvSpPr txBox="1"/>
          <p:nvPr/>
        </p:nvSpPr>
        <p:spPr>
          <a:xfrm>
            <a:off x="1115760" y="915635"/>
            <a:ext cx="6984485" cy="830997"/>
          </a:xfrm>
          <a:prstGeom prst="rect">
            <a:avLst/>
          </a:prstGeom>
          <a:solidFill>
            <a:schemeClr val="accent4">
              <a:lumMod val="60000"/>
              <a:lumOff val="40000"/>
            </a:schemeClr>
          </a:solidFill>
          <a:ln>
            <a:noFill/>
            <a:prstDash val="dash"/>
          </a:ln>
        </p:spPr>
        <p:txBody>
          <a:bodyPr wrap="square" rtlCol="0">
            <a:spAutoFit/>
          </a:bodyPr>
          <a:lstStyle/>
          <a:p>
            <a:r>
              <a:rPr lang="en-US" altLang="zh-CN" sz="2400" dirty="0" smtClean="0">
                <a:latin typeface="+mj-ea"/>
                <a:ea typeface="+mj-ea"/>
              </a:rPr>
              <a:t>CREATE VIEW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视图名</a:t>
            </a:r>
            <a:r>
              <a:rPr lang="en-US" altLang="zh-CN" sz="2400" dirty="0" smtClean="0">
                <a:latin typeface="幼圆" pitchFamily="49" charset="-122"/>
                <a:ea typeface="幼圆" pitchFamily="49" charset="-122"/>
              </a:rPr>
              <a:t>&gt;  [</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a:t>
            </a:r>
          </a:p>
          <a:p>
            <a:r>
              <a:rPr lang="en-US" altLang="zh-CN" sz="2400" dirty="0">
                <a:latin typeface="+mj-ea"/>
                <a:ea typeface="+mj-ea"/>
              </a:rPr>
              <a:t>AS</a:t>
            </a:r>
            <a:r>
              <a:rPr lang="en-US" altLang="zh-CN" sz="2400" dirty="0" smtClean="0"/>
              <a:t>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子查询</a:t>
            </a:r>
            <a:r>
              <a:rPr lang="en-US" altLang="zh-CN" sz="2400" dirty="0" smtClean="0">
                <a:latin typeface="幼圆" pitchFamily="49" charset="-122"/>
                <a:ea typeface="幼圆" pitchFamily="49" charset="-122"/>
              </a:rPr>
              <a:t>&gt;</a:t>
            </a:r>
          </a:p>
        </p:txBody>
      </p:sp>
      <p:sp>
        <p:nvSpPr>
          <p:cNvPr id="17" name="TextBox 16"/>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par>
                                <p:cTn id="18" presetID="22" presetClass="entr" presetSubtype="4"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5"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679105" y="3704645"/>
            <a:ext cx="4989110" cy="523220"/>
          </a:xfrm>
          <a:prstGeom prst="rect">
            <a:avLst/>
          </a:prstGeom>
          <a:noFill/>
        </p:spPr>
        <p:txBody>
          <a:bodyPr wrap="square" rtlCol="0">
            <a:spAutoFit/>
          </a:bodyPr>
          <a:lstStyle/>
          <a:p>
            <a:r>
              <a:rPr lang="en-US" altLang="zh-CN" sz="2800" dirty="0">
                <a:latin typeface="幼圆" pitchFamily="49" charset="-122"/>
                <a:ea typeface="幼圆" pitchFamily="49" charset="-122"/>
              </a:rPr>
              <a:t>3</a:t>
            </a:r>
            <a:r>
              <a:rPr lang="zh-CN" altLang="en-US" sz="2800" dirty="0" smtClean="0">
                <a:latin typeface="幼圆" pitchFamily="49" charset="-122"/>
                <a:ea typeface="幼圆" pitchFamily="49" charset="-122"/>
              </a:rPr>
              <a:t>）目标列来自多个基本表</a:t>
            </a:r>
            <a:endParaRPr lang="zh-CN" altLang="en-US" sz="2800" dirty="0">
              <a:latin typeface="幼圆" pitchFamily="49" charset="-122"/>
              <a:ea typeface="幼圆" pitchFamily="49" charset="-122"/>
            </a:endParaRPr>
          </a:p>
        </p:txBody>
      </p:sp>
      <p:sp>
        <p:nvSpPr>
          <p:cNvPr id="12" name="TextBox 11"/>
          <p:cNvSpPr txBox="1"/>
          <p:nvPr/>
        </p:nvSpPr>
        <p:spPr>
          <a:xfrm>
            <a:off x="2679105" y="2924383"/>
            <a:ext cx="4608479" cy="523220"/>
          </a:xfrm>
          <a:prstGeom prst="rect">
            <a:avLst/>
          </a:prstGeom>
          <a:noFill/>
        </p:spPr>
        <p:txBody>
          <a:bodyPr wrap="square" rtlCol="0">
            <a:spAutoFit/>
          </a:bodyPr>
          <a:lstStyle/>
          <a:p>
            <a:r>
              <a:rPr lang="en-US" altLang="zh-CN" sz="2800" dirty="0" smtClean="0">
                <a:latin typeface="幼圆" pitchFamily="49" charset="-122"/>
                <a:ea typeface="幼圆" pitchFamily="49" charset="-122"/>
              </a:rPr>
              <a:t>2</a:t>
            </a:r>
            <a:r>
              <a:rPr lang="zh-CN" altLang="en-US" sz="2800" dirty="0" smtClean="0">
                <a:latin typeface="幼圆" pitchFamily="49" charset="-122"/>
                <a:ea typeface="幼圆" pitchFamily="49" charset="-122"/>
              </a:rPr>
              <a:t>）目标列来自聚集函数</a:t>
            </a:r>
            <a:endParaRPr lang="zh-CN" altLang="en-US" sz="2800" dirty="0">
              <a:latin typeface="幼圆" pitchFamily="49" charset="-122"/>
              <a:ea typeface="幼圆" pitchFamily="49" charset="-122"/>
            </a:endParaRPr>
          </a:p>
        </p:txBody>
      </p:sp>
      <p:sp>
        <p:nvSpPr>
          <p:cNvPr id="14" name="TextBox 13"/>
          <p:cNvSpPr txBox="1"/>
          <p:nvPr/>
        </p:nvSpPr>
        <p:spPr>
          <a:xfrm>
            <a:off x="2679105" y="2144121"/>
            <a:ext cx="2421887" cy="523220"/>
          </a:xfrm>
          <a:prstGeom prst="rect">
            <a:avLst/>
          </a:prstGeom>
          <a:noFill/>
        </p:spPr>
        <p:txBody>
          <a:bodyPr wrap="square" rtlCol="0">
            <a:spAutoFit/>
          </a:bodyPr>
          <a:lstStyle/>
          <a:p>
            <a:r>
              <a:rPr lang="en-US" altLang="zh-CN" sz="2800" dirty="0" smtClean="0">
                <a:latin typeface="幼圆" pitchFamily="49" charset="-122"/>
                <a:ea typeface="幼圆" pitchFamily="49" charset="-122"/>
              </a:rPr>
              <a:t>1</a:t>
            </a:r>
            <a:r>
              <a:rPr lang="zh-CN" altLang="en-US" sz="2800" dirty="0" smtClean="0">
                <a:latin typeface="幼圆" pitchFamily="49" charset="-122"/>
                <a:ea typeface="幼圆" pitchFamily="49" charset="-122"/>
              </a:rPr>
              <a:t>）用新列名</a:t>
            </a:r>
            <a:endParaRPr lang="zh-CN" altLang="en-US" sz="2800" dirty="0">
              <a:latin typeface="幼圆" pitchFamily="49" charset="-122"/>
              <a:ea typeface="幼圆" pitchFamily="49" charset="-122"/>
            </a:endParaRPr>
          </a:p>
        </p:txBody>
      </p:sp>
      <p:sp>
        <p:nvSpPr>
          <p:cNvPr id="15" name="TextBox 14"/>
          <p:cNvSpPr txBox="1"/>
          <p:nvPr/>
        </p:nvSpPr>
        <p:spPr>
          <a:xfrm>
            <a:off x="971750" y="2139720"/>
            <a:ext cx="1752167" cy="523220"/>
          </a:xfrm>
          <a:prstGeom prst="rect">
            <a:avLst/>
          </a:prstGeom>
          <a:noFill/>
        </p:spPr>
        <p:txBody>
          <a:bodyPr wrap="square" rtlCol="0">
            <a:spAutoFit/>
          </a:bodyPr>
          <a:lstStyle/>
          <a:p>
            <a:r>
              <a:rPr lang="zh-CN" altLang="en-US" sz="2800" b="1" dirty="0" smtClean="0">
                <a:latin typeface="+mj-ea"/>
                <a:ea typeface="+mj-ea"/>
              </a:rPr>
              <a:t>指定列名：</a:t>
            </a:r>
            <a:endParaRPr lang="zh-CN" altLang="en-US" sz="2800" b="1" dirty="0">
              <a:latin typeface="+mj-ea"/>
              <a:ea typeface="+mj-ea"/>
            </a:endParaRPr>
          </a:p>
        </p:txBody>
      </p:sp>
      <p:sp>
        <p:nvSpPr>
          <p:cNvPr id="9" name="椭圆 8"/>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13" name="TextBox 12"/>
          <p:cNvSpPr txBox="1"/>
          <p:nvPr/>
        </p:nvSpPr>
        <p:spPr>
          <a:xfrm>
            <a:off x="1115760" y="915635"/>
            <a:ext cx="6984485" cy="830997"/>
          </a:xfrm>
          <a:prstGeom prst="rect">
            <a:avLst/>
          </a:prstGeom>
          <a:solidFill>
            <a:schemeClr val="accent4">
              <a:lumMod val="60000"/>
              <a:lumOff val="40000"/>
            </a:schemeClr>
          </a:solidFill>
          <a:ln>
            <a:noFill/>
            <a:prstDash val="dash"/>
          </a:ln>
        </p:spPr>
        <p:txBody>
          <a:bodyPr wrap="square" rtlCol="0">
            <a:spAutoFit/>
          </a:bodyPr>
          <a:lstStyle/>
          <a:p>
            <a:r>
              <a:rPr lang="en-US" altLang="zh-CN" sz="2400" dirty="0" smtClean="0">
                <a:latin typeface="+mj-ea"/>
                <a:ea typeface="+mj-ea"/>
              </a:rPr>
              <a:t>CREATE VIEW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视图名</a:t>
            </a:r>
            <a:r>
              <a:rPr lang="en-US" altLang="zh-CN" sz="2400" dirty="0" smtClean="0">
                <a:latin typeface="幼圆" pitchFamily="49" charset="-122"/>
                <a:ea typeface="幼圆" pitchFamily="49" charset="-122"/>
              </a:rPr>
              <a:t>&gt;  [</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1</a:t>
            </a:r>
            <a:r>
              <a:rPr lang="zh-CN" altLang="en-US" sz="2400" dirty="0" smtClean="0">
                <a:latin typeface="幼圆" pitchFamily="49" charset="-122"/>
                <a:ea typeface="幼圆" pitchFamily="49" charset="-122"/>
              </a:rPr>
              <a:t>，列名</a:t>
            </a:r>
            <a:r>
              <a:rPr lang="en-US" altLang="zh-CN" sz="2400" dirty="0" smtClean="0">
                <a:latin typeface="幼圆" pitchFamily="49" charset="-122"/>
                <a:ea typeface="幼圆" pitchFamily="49" charset="-122"/>
              </a:rPr>
              <a:t>2</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a:t>
            </a:r>
          </a:p>
          <a:p>
            <a:r>
              <a:rPr lang="en-US" altLang="zh-CN" sz="2400" dirty="0">
                <a:latin typeface="+mj-ea"/>
                <a:ea typeface="+mj-ea"/>
              </a:rPr>
              <a:t>AS</a:t>
            </a:r>
            <a:r>
              <a:rPr lang="en-US" altLang="zh-CN" sz="2400" dirty="0" smtClean="0"/>
              <a:t>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子查询</a:t>
            </a:r>
            <a:r>
              <a:rPr lang="en-US" altLang="zh-CN" sz="2400" dirty="0" smtClean="0">
                <a:latin typeface="幼圆" pitchFamily="49" charset="-122"/>
                <a:ea typeface="幼圆" pitchFamily="49" charset="-122"/>
              </a:rPr>
              <a:t>&gt;</a:t>
            </a:r>
          </a:p>
        </p:txBody>
      </p:sp>
      <p:sp>
        <p:nvSpPr>
          <p:cNvPr id="11" name="TextBox 10"/>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5" name="TextBox 4"/>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
        <p:nvSpPr>
          <p:cNvPr id="6" name="TextBox 5"/>
          <p:cNvSpPr txBox="1"/>
          <p:nvPr/>
        </p:nvSpPr>
        <p:spPr>
          <a:xfrm>
            <a:off x="2679105" y="3704645"/>
            <a:ext cx="4989110" cy="523220"/>
          </a:xfrm>
          <a:prstGeom prst="rect">
            <a:avLst/>
          </a:prstGeom>
          <a:noFill/>
        </p:spPr>
        <p:txBody>
          <a:bodyPr wrap="square" rtlCol="0">
            <a:spAutoFit/>
          </a:bodyPr>
          <a:lstStyle/>
          <a:p>
            <a:r>
              <a:rPr lang="en-US" altLang="zh-CN" sz="2800" dirty="0">
                <a:latin typeface="幼圆" pitchFamily="49" charset="-122"/>
                <a:ea typeface="幼圆" pitchFamily="49" charset="-122"/>
              </a:rPr>
              <a:t>3</a:t>
            </a:r>
            <a:r>
              <a:rPr lang="zh-CN" altLang="en-US" sz="2800" dirty="0" smtClean="0">
                <a:latin typeface="幼圆" pitchFamily="49" charset="-122"/>
                <a:ea typeface="幼圆" pitchFamily="49" charset="-122"/>
              </a:rPr>
              <a:t>）目标列来自多个基本表</a:t>
            </a:r>
            <a:endParaRPr lang="zh-CN" altLang="en-US" sz="28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38889E-6 -2.02961E-6 L -0.0816 -0.56477 " pathEditMode="relative" rAng="0" ptsTypes="AA">
                                      <p:cBhvr>
                                        <p:cTn id="6" dur="1000" fill="hold"/>
                                        <p:tgtEl>
                                          <p:spTgt spid="6"/>
                                        </p:tgtEl>
                                        <p:attrNameLst>
                                          <p:attrName>ppt_x</p:attrName>
                                          <p:attrName>ppt_y</p:attrName>
                                        </p:attrNameLst>
                                      </p:cBhvr>
                                      <p:rCtr x="-4080" y="-282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7815" y="771625"/>
            <a:ext cx="4309667" cy="523220"/>
          </a:xfrm>
          <a:prstGeom prst="rect">
            <a:avLst/>
          </a:prstGeom>
          <a:noFill/>
        </p:spPr>
        <p:txBody>
          <a:bodyPr wrap="square" rtlCol="0">
            <a:spAutoFit/>
          </a:bodyPr>
          <a:lstStyle/>
          <a:p>
            <a:r>
              <a:rPr lang="en-US" altLang="zh-CN" sz="2800" dirty="0">
                <a:latin typeface="幼圆" pitchFamily="49" charset="-122"/>
                <a:ea typeface="幼圆" pitchFamily="49" charset="-122"/>
              </a:rPr>
              <a:t>3</a:t>
            </a:r>
            <a:r>
              <a:rPr lang="zh-CN" altLang="en-US" sz="2800" dirty="0" smtClean="0">
                <a:latin typeface="幼圆" pitchFamily="49" charset="-122"/>
                <a:ea typeface="幼圆" pitchFamily="49" charset="-122"/>
              </a:rPr>
              <a:t>）目标列来自多个基本表</a:t>
            </a:r>
            <a:endParaRPr lang="zh-CN" altLang="en-US" sz="2800" dirty="0">
              <a:latin typeface="幼圆" pitchFamily="49" charset="-122"/>
              <a:ea typeface="幼圆" pitchFamily="49" charset="-122"/>
            </a:endParaRPr>
          </a:p>
        </p:txBody>
      </p:sp>
      <p:graphicFrame>
        <p:nvGraphicFramePr>
          <p:cNvPr id="3" name="表格 2"/>
          <p:cNvGraphicFramePr>
            <a:graphicFrameLocks noGrp="1"/>
          </p:cNvGraphicFramePr>
          <p:nvPr/>
        </p:nvGraphicFramePr>
        <p:xfrm>
          <a:off x="1259632" y="3939903"/>
          <a:ext cx="2674228" cy="1008042"/>
        </p:xfrm>
        <a:graphic>
          <a:graphicData uri="http://schemas.openxmlformats.org/drawingml/2006/table">
            <a:tbl>
              <a:tblPr firstRow="1" bandRow="1">
                <a:tableStyleId>{5C22544A-7EE6-4342-B048-85BDC9FD1C3A}</a:tableStyleId>
              </a:tblPr>
              <a:tblGrid>
                <a:gridCol w="576064"/>
                <a:gridCol w="648072"/>
                <a:gridCol w="648072"/>
                <a:gridCol w="802020"/>
              </a:tblGrid>
              <a:tr h="287962">
                <a:tc>
                  <a:txBody>
                    <a:bodyPr/>
                    <a:lstStyle/>
                    <a:p>
                      <a:r>
                        <a:rPr lang="en-US" altLang="zh-CN" sz="1200" dirty="0" smtClean="0"/>
                        <a:t>No</a:t>
                      </a:r>
                      <a:endParaRPr lang="zh-CN" altLang="en-US" sz="1200" dirty="0"/>
                    </a:p>
                  </a:txBody>
                  <a:tcPr/>
                </a:tc>
                <a:tc>
                  <a:txBody>
                    <a:bodyPr/>
                    <a:lstStyle/>
                    <a:p>
                      <a:r>
                        <a:rPr lang="en-US" altLang="zh-CN" sz="1200" dirty="0" smtClean="0"/>
                        <a:t>Name</a:t>
                      </a:r>
                      <a:endParaRPr lang="zh-CN" altLang="en-US" sz="1200" dirty="0"/>
                    </a:p>
                  </a:txBody>
                  <a:tcPr/>
                </a:tc>
                <a:tc>
                  <a:txBody>
                    <a:bodyPr/>
                    <a:lstStyle/>
                    <a:p>
                      <a:r>
                        <a:rPr lang="en-US" altLang="zh-CN" sz="1200" dirty="0" err="1" smtClean="0"/>
                        <a:t>Cno</a:t>
                      </a:r>
                      <a:endParaRPr lang="zh-CN" altLang="en-US" sz="1200" dirty="0"/>
                    </a:p>
                  </a:txBody>
                  <a:tcPr/>
                </a:tc>
                <a:tc>
                  <a:txBody>
                    <a:bodyPr/>
                    <a:lstStyle/>
                    <a:p>
                      <a:r>
                        <a:rPr lang="en-US" altLang="zh-CN" sz="1200" dirty="0" smtClean="0"/>
                        <a:t>Score</a:t>
                      </a:r>
                      <a:endParaRPr lang="zh-CN" altLang="en-US" sz="1200" dirty="0"/>
                    </a:p>
                  </a:txBody>
                  <a:tcPr/>
                </a:tc>
              </a:tr>
              <a:tr h="360040">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en-US" altLang="zh-CN" sz="1200" dirty="0" smtClean="0"/>
                        <a:t>AX1</a:t>
                      </a:r>
                      <a:endParaRPr lang="zh-CN" altLang="en-US" sz="1200" dirty="0"/>
                    </a:p>
                  </a:txBody>
                  <a:tcPr/>
                </a:tc>
                <a:tc>
                  <a:txBody>
                    <a:bodyPr/>
                    <a:lstStyle/>
                    <a:p>
                      <a:r>
                        <a:rPr lang="en-US" altLang="zh-CN" sz="1200" dirty="0" smtClean="0"/>
                        <a:t>96</a:t>
                      </a:r>
                      <a:endParaRPr lang="zh-CN" altLang="en-US" sz="1200" dirty="0"/>
                    </a:p>
                  </a:txBody>
                  <a:tcPr/>
                </a:tc>
              </a:tr>
              <a:tr h="360040">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en-US" altLang="zh-CN" sz="1200" dirty="0" smtClean="0"/>
                        <a:t>EX2</a:t>
                      </a:r>
                      <a:endParaRPr lang="zh-CN" altLang="en-US" sz="1200" dirty="0"/>
                    </a:p>
                  </a:txBody>
                  <a:tcPr/>
                </a:tc>
                <a:tc>
                  <a:txBody>
                    <a:bodyPr/>
                    <a:lstStyle/>
                    <a:p>
                      <a:r>
                        <a:rPr lang="en-US" altLang="zh-CN" sz="1200" dirty="0" smtClean="0"/>
                        <a:t>78</a:t>
                      </a:r>
                      <a:endParaRPr lang="zh-CN" altLang="en-US" sz="1200" dirty="0"/>
                    </a:p>
                  </a:txBody>
                  <a:tcPr/>
                </a:tc>
              </a:tr>
            </a:tbl>
          </a:graphicData>
        </a:graphic>
      </p:graphicFrame>
      <p:sp>
        <p:nvSpPr>
          <p:cNvPr id="7" name="TextBox 6"/>
          <p:cNvSpPr txBox="1"/>
          <p:nvPr/>
        </p:nvSpPr>
        <p:spPr>
          <a:xfrm>
            <a:off x="1115616" y="1446561"/>
            <a:ext cx="7776684" cy="1785104"/>
          </a:xfrm>
          <a:prstGeom prst="rect">
            <a:avLst/>
          </a:prstGeom>
          <a:noFill/>
          <a:ln>
            <a:solidFill>
              <a:schemeClr val="tx2">
                <a:lumMod val="40000"/>
                <a:lumOff val="60000"/>
              </a:schemeClr>
            </a:solidFill>
          </a:ln>
        </p:spPr>
        <p:txBody>
          <a:bodyPr wrap="square" rtlCol="0">
            <a:spAutoFit/>
          </a:bodyPr>
          <a:lstStyle/>
          <a:p>
            <a:r>
              <a:rPr lang="en-US" altLang="zh-CN" sz="2200" b="1" dirty="0" smtClean="0">
                <a:latin typeface="+mj-ea"/>
                <a:ea typeface="+mj-ea"/>
              </a:rPr>
              <a:t>CREAT VIEW </a:t>
            </a:r>
            <a:r>
              <a:rPr lang="en-US" altLang="zh-CN" sz="2200" dirty="0" err="1" smtClean="0">
                <a:latin typeface="幼圆" pitchFamily="49" charset="-122"/>
                <a:ea typeface="幼圆" pitchFamily="49" charset="-122"/>
              </a:rPr>
              <a:t>Student_Score</a:t>
            </a:r>
            <a:r>
              <a:rPr lang="zh-CN" altLang="en-US" sz="2200" dirty="0" smtClean="0">
                <a:latin typeface="幼圆" pitchFamily="49" charset="-122"/>
                <a:ea typeface="幼圆" pitchFamily="49" charset="-122"/>
              </a:rPr>
              <a:t>（学号</a:t>
            </a:r>
            <a:r>
              <a:rPr lang="en-US" altLang="zh-CN" sz="2200" dirty="0" smtClean="0">
                <a:latin typeface="幼圆" pitchFamily="49" charset="-122"/>
                <a:ea typeface="幼圆" pitchFamily="49" charset="-122"/>
              </a:rPr>
              <a:t>,</a:t>
            </a:r>
            <a:r>
              <a:rPr lang="zh-CN" altLang="en-US" sz="2200" dirty="0" smtClean="0">
                <a:latin typeface="幼圆" pitchFamily="49" charset="-122"/>
                <a:ea typeface="幼圆" pitchFamily="49" charset="-122"/>
              </a:rPr>
              <a:t>姓名，课程名，成绩）</a:t>
            </a:r>
            <a:r>
              <a:rPr lang="en-US" altLang="zh-CN" sz="2200" b="1" dirty="0" smtClean="0">
                <a:latin typeface="+mj-ea"/>
                <a:ea typeface="+mj-ea"/>
              </a:rPr>
              <a:t>AS</a:t>
            </a:r>
          </a:p>
          <a:p>
            <a:r>
              <a:rPr lang="en-US" altLang="zh-CN" sz="2200" b="1" dirty="0" smtClean="0">
                <a:latin typeface="+mj-ea"/>
                <a:ea typeface="+mj-ea"/>
              </a:rPr>
              <a:t>SELECT</a:t>
            </a:r>
            <a:r>
              <a:rPr lang="en-US" altLang="zh-CN" sz="2200" dirty="0" smtClean="0">
                <a:latin typeface="+mj-ea"/>
                <a:ea typeface="+mj-ea"/>
              </a:rPr>
              <a:t>  </a:t>
            </a:r>
            <a:r>
              <a:rPr lang="en-US" altLang="zh-CN" sz="2200" dirty="0">
                <a:latin typeface="幼圆" pitchFamily="49" charset="-122"/>
                <a:ea typeface="幼圆" pitchFamily="49" charset="-122"/>
              </a:rPr>
              <a:t>N</a:t>
            </a:r>
            <a:r>
              <a:rPr lang="en-US" altLang="zh-CN" sz="2200" dirty="0" smtClean="0">
                <a:latin typeface="幼圆" pitchFamily="49" charset="-122"/>
                <a:ea typeface="幼圆" pitchFamily="49" charset="-122"/>
              </a:rPr>
              <a:t>o, Name, </a:t>
            </a:r>
            <a:r>
              <a:rPr lang="en-US" altLang="zh-CN" sz="2200" dirty="0" err="1" smtClean="0">
                <a:latin typeface="幼圆" pitchFamily="49" charset="-122"/>
                <a:ea typeface="幼圆" pitchFamily="49" charset="-122"/>
              </a:rPr>
              <a:t>Cname</a:t>
            </a:r>
            <a:r>
              <a:rPr lang="en-US" altLang="zh-CN" sz="2200" dirty="0" smtClean="0">
                <a:latin typeface="幼圆" pitchFamily="49" charset="-122"/>
                <a:ea typeface="幼圆" pitchFamily="49" charset="-122"/>
              </a:rPr>
              <a:t>, Score</a:t>
            </a:r>
          </a:p>
          <a:p>
            <a:r>
              <a:rPr lang="en-US" altLang="zh-CN" sz="2200" dirty="0">
                <a:latin typeface="+mj-ea"/>
                <a:ea typeface="+mj-ea"/>
              </a:rPr>
              <a:t>FROM</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Student,Course</a:t>
            </a:r>
            <a:endParaRPr lang="en-US" altLang="zh-CN" sz="2200" dirty="0" smtClean="0">
              <a:latin typeface="幼圆" pitchFamily="49" charset="-122"/>
              <a:ea typeface="幼圆" pitchFamily="49" charset="-122"/>
            </a:endParaRPr>
          </a:p>
          <a:p>
            <a:r>
              <a:rPr lang="en-US" altLang="zh-CN" sz="2200" dirty="0">
                <a:latin typeface="+mj-ea"/>
                <a:ea typeface="+mj-ea"/>
              </a:rPr>
              <a:t>WHERE</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Student.Cno</a:t>
            </a:r>
            <a:r>
              <a:rPr lang="en-US" altLang="zh-CN" sz="2200" dirty="0" smtClean="0">
                <a:latin typeface="幼圆" pitchFamily="49" charset="-122"/>
                <a:ea typeface="幼圆" pitchFamily="49" charset="-122"/>
              </a:rPr>
              <a:t>=</a:t>
            </a:r>
            <a:r>
              <a:rPr lang="en-US" altLang="zh-CN" sz="2200" dirty="0" err="1" smtClean="0">
                <a:latin typeface="幼圆" pitchFamily="49" charset="-122"/>
                <a:ea typeface="幼圆" pitchFamily="49" charset="-122"/>
              </a:rPr>
              <a:t>Course.Cno</a:t>
            </a:r>
            <a:endParaRPr lang="zh-CN" altLang="en-US" sz="2200" dirty="0">
              <a:latin typeface="幼圆" pitchFamily="49" charset="-122"/>
              <a:ea typeface="幼圆" pitchFamily="49" charset="-122"/>
            </a:endParaRPr>
          </a:p>
        </p:txBody>
      </p:sp>
      <p:graphicFrame>
        <p:nvGraphicFramePr>
          <p:cNvPr id="8" name="表格 7"/>
          <p:cNvGraphicFramePr>
            <a:graphicFrameLocks noGrp="1"/>
          </p:cNvGraphicFramePr>
          <p:nvPr/>
        </p:nvGraphicFramePr>
        <p:xfrm>
          <a:off x="4632127" y="3939903"/>
          <a:ext cx="2172028" cy="1008042"/>
        </p:xfrm>
        <a:graphic>
          <a:graphicData uri="http://schemas.openxmlformats.org/drawingml/2006/table">
            <a:tbl>
              <a:tblPr firstRow="1" bandRow="1">
                <a:tableStyleId>{5C22544A-7EE6-4342-B048-85BDC9FD1C3A}</a:tableStyleId>
              </a:tblPr>
              <a:tblGrid>
                <a:gridCol w="649928"/>
                <a:gridCol w="720080"/>
                <a:gridCol w="802020"/>
              </a:tblGrid>
              <a:tr h="287962">
                <a:tc>
                  <a:txBody>
                    <a:bodyPr/>
                    <a:lstStyle/>
                    <a:p>
                      <a:r>
                        <a:rPr lang="en-US" altLang="zh-CN" sz="1200" dirty="0" err="1" smtClean="0"/>
                        <a:t>Cno</a:t>
                      </a:r>
                      <a:endParaRPr lang="zh-CN" altLang="en-US" sz="1200" dirty="0"/>
                    </a:p>
                  </a:txBody>
                  <a:tcPr/>
                </a:tc>
                <a:tc>
                  <a:txBody>
                    <a:bodyPr/>
                    <a:lstStyle/>
                    <a:p>
                      <a:r>
                        <a:rPr lang="en-US" altLang="zh-CN" sz="1200" dirty="0" err="1" smtClean="0"/>
                        <a:t>Cname</a:t>
                      </a:r>
                      <a:endParaRPr lang="zh-CN" altLang="en-US" sz="1200" dirty="0"/>
                    </a:p>
                  </a:txBody>
                  <a:tcPr/>
                </a:tc>
                <a:tc>
                  <a:txBody>
                    <a:bodyPr/>
                    <a:lstStyle/>
                    <a:p>
                      <a:r>
                        <a:rPr lang="en-US" altLang="zh-CN" sz="1200" dirty="0" smtClean="0"/>
                        <a:t>Credit</a:t>
                      </a:r>
                      <a:endParaRPr lang="zh-CN" altLang="en-US" sz="1200" dirty="0"/>
                    </a:p>
                  </a:txBody>
                  <a:tcPr/>
                </a:tc>
              </a:tr>
              <a:tr h="360040">
                <a:tc>
                  <a:txBody>
                    <a:bodyPr/>
                    <a:lstStyle/>
                    <a:p>
                      <a:r>
                        <a:rPr lang="en-US" altLang="zh-CN" sz="1200" dirty="0" smtClean="0"/>
                        <a:t>AX1</a:t>
                      </a:r>
                      <a:endParaRPr lang="zh-CN" altLang="en-US" sz="1200" dirty="0"/>
                    </a:p>
                  </a:txBody>
                  <a:tcPr/>
                </a:tc>
                <a:tc>
                  <a:txBody>
                    <a:bodyPr/>
                    <a:lstStyle/>
                    <a:p>
                      <a:r>
                        <a:rPr lang="zh-CN" altLang="en-US" sz="1200" dirty="0" smtClean="0"/>
                        <a:t>英语</a:t>
                      </a:r>
                      <a:endParaRPr lang="zh-CN" altLang="en-US" sz="1200" dirty="0"/>
                    </a:p>
                  </a:txBody>
                  <a:tcPr/>
                </a:tc>
                <a:tc>
                  <a:txBody>
                    <a:bodyPr/>
                    <a:lstStyle/>
                    <a:p>
                      <a:r>
                        <a:rPr lang="en-US" altLang="zh-CN" sz="1200" dirty="0" smtClean="0"/>
                        <a:t>4</a:t>
                      </a:r>
                      <a:endParaRPr lang="zh-CN" altLang="en-US" sz="1200" dirty="0"/>
                    </a:p>
                  </a:txBody>
                  <a:tcPr/>
                </a:tc>
              </a:tr>
              <a:tr h="360040">
                <a:tc>
                  <a:txBody>
                    <a:bodyPr/>
                    <a:lstStyle/>
                    <a:p>
                      <a:r>
                        <a:rPr lang="en-US" altLang="zh-CN" sz="1200" dirty="0" smtClean="0"/>
                        <a:t>EX2</a:t>
                      </a:r>
                      <a:endParaRPr lang="zh-CN" altLang="en-US" sz="1200" dirty="0"/>
                    </a:p>
                  </a:txBody>
                  <a:tcPr/>
                </a:tc>
                <a:tc>
                  <a:txBody>
                    <a:bodyPr/>
                    <a:lstStyle/>
                    <a:p>
                      <a:r>
                        <a:rPr lang="zh-CN" altLang="en-US" sz="1200" dirty="0" smtClean="0"/>
                        <a:t>数学</a:t>
                      </a:r>
                      <a:endParaRPr lang="zh-CN" altLang="en-US" sz="1200" dirty="0"/>
                    </a:p>
                  </a:txBody>
                  <a:tcPr/>
                </a:tc>
                <a:tc>
                  <a:txBody>
                    <a:bodyPr/>
                    <a:lstStyle/>
                    <a:p>
                      <a:r>
                        <a:rPr lang="en-US" altLang="zh-CN" sz="1200" dirty="0" smtClean="0"/>
                        <a:t>4</a:t>
                      </a:r>
                      <a:endParaRPr lang="zh-CN" altLang="en-US" sz="1200" dirty="0"/>
                    </a:p>
                  </a:txBody>
                  <a:tcPr/>
                </a:tc>
              </a:tr>
            </a:tbl>
          </a:graphicData>
        </a:graphic>
      </p:graphicFrame>
      <p:sp>
        <p:nvSpPr>
          <p:cNvPr id="9" name="TextBox 8"/>
          <p:cNvSpPr txBox="1"/>
          <p:nvPr/>
        </p:nvSpPr>
        <p:spPr>
          <a:xfrm>
            <a:off x="1115616" y="3507854"/>
            <a:ext cx="1043876" cy="369332"/>
          </a:xfrm>
          <a:prstGeom prst="rect">
            <a:avLst/>
          </a:prstGeom>
          <a:noFill/>
        </p:spPr>
        <p:txBody>
          <a:bodyPr wrap="none" rtlCol="0">
            <a:spAutoFit/>
          </a:bodyPr>
          <a:lstStyle/>
          <a:p>
            <a:r>
              <a:rPr lang="en-US" altLang="zh-CN" dirty="0" smtClean="0"/>
              <a:t>Student</a:t>
            </a:r>
            <a:endParaRPr lang="zh-CN" altLang="en-US" dirty="0"/>
          </a:p>
        </p:txBody>
      </p:sp>
      <p:sp>
        <p:nvSpPr>
          <p:cNvPr id="10" name="TextBox 9"/>
          <p:cNvSpPr txBox="1"/>
          <p:nvPr/>
        </p:nvSpPr>
        <p:spPr>
          <a:xfrm>
            <a:off x="4530604" y="3563060"/>
            <a:ext cx="979755" cy="369332"/>
          </a:xfrm>
          <a:prstGeom prst="rect">
            <a:avLst/>
          </a:prstGeom>
          <a:noFill/>
        </p:spPr>
        <p:txBody>
          <a:bodyPr wrap="none" rtlCol="0">
            <a:spAutoFit/>
          </a:bodyPr>
          <a:lstStyle/>
          <a:p>
            <a:r>
              <a:rPr lang="en-US" altLang="zh-CN" dirty="0" smtClean="0"/>
              <a:t>Course</a:t>
            </a:r>
            <a:endParaRPr lang="zh-CN" altLang="en-US" dirty="0"/>
          </a:p>
        </p:txBody>
      </p:sp>
      <p:sp>
        <p:nvSpPr>
          <p:cNvPr id="11" name="椭圆 10"/>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13" name="TextBox 12"/>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5" y="0"/>
            <a:ext cx="9108315" cy="5143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115760" y="186198"/>
            <a:ext cx="1763713" cy="771525"/>
          </a:xfrm>
        </p:spPr>
        <p:txBody>
          <a:bodyPr/>
          <a:lstStyle/>
          <a:p>
            <a:pPr fontAlgn="auto">
              <a:spcAft>
                <a:spcPts val="0"/>
              </a:spcAft>
              <a:defRPr/>
            </a:pPr>
            <a:r>
              <a:rPr lang="en-US" sz="6000" b="1" dirty="0" smtClean="0">
                <a:solidFill>
                  <a:schemeClr val="bg1"/>
                </a:solidFill>
                <a:latin typeface="+mj-ea"/>
                <a:sym typeface="黑体" panose="02010609060101010101" pitchFamily="49" charset="-122"/>
              </a:rPr>
              <a:t>SQL</a:t>
            </a:r>
            <a:endParaRPr lang="zh-CN" altLang="en-US" sz="5400" b="1" dirty="0">
              <a:solidFill>
                <a:schemeClr val="bg1"/>
              </a:solidFill>
              <a:latin typeface="+mj-ea"/>
            </a:endParaRPr>
          </a:p>
        </p:txBody>
      </p:sp>
      <p:sp>
        <p:nvSpPr>
          <p:cNvPr id="2" name="椭圆 1"/>
          <p:cNvSpPr/>
          <p:nvPr/>
        </p:nvSpPr>
        <p:spPr>
          <a:xfrm>
            <a:off x="3059896" y="69962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3" name="TextBox 2"/>
          <p:cNvSpPr txBox="1"/>
          <p:nvPr/>
        </p:nvSpPr>
        <p:spPr>
          <a:xfrm>
            <a:off x="3554642" y="679781"/>
            <a:ext cx="1449436" cy="523220"/>
          </a:xfrm>
          <a:prstGeom prst="rect">
            <a:avLst/>
          </a:prstGeom>
          <a:noFill/>
        </p:spPr>
        <p:txBody>
          <a:bodyPr wrap="none">
            <a:spAutoFit/>
          </a:bodyPr>
          <a:lstStyle/>
          <a:p>
            <a:pPr>
              <a:defRPr/>
            </a:pPr>
            <a:r>
              <a:rPr lang="en-US" altLang="zh-CN" sz="2800" dirty="0">
                <a:latin typeface="+mn-ea"/>
                <a:ea typeface="+mn-ea"/>
              </a:rPr>
              <a:t>SQL</a:t>
            </a:r>
            <a:r>
              <a:rPr lang="zh-CN" altLang="en-US" sz="2800" dirty="0">
                <a:latin typeface="+mn-ea"/>
                <a:ea typeface="+mn-ea"/>
              </a:rPr>
              <a:t>概述</a:t>
            </a:r>
          </a:p>
        </p:txBody>
      </p:sp>
      <p:sp>
        <p:nvSpPr>
          <p:cNvPr id="6" name="椭圆 5"/>
          <p:cNvSpPr/>
          <p:nvPr/>
        </p:nvSpPr>
        <p:spPr>
          <a:xfrm>
            <a:off x="3348481" y="1448475"/>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779951" y="1400485"/>
            <a:ext cx="1627369" cy="523220"/>
          </a:xfrm>
          <a:prstGeom prst="rect">
            <a:avLst/>
          </a:prstGeom>
          <a:noFill/>
        </p:spPr>
        <p:txBody>
          <a:bodyPr wrap="none">
            <a:spAutoFit/>
          </a:bodyPr>
          <a:lstStyle/>
          <a:p>
            <a:pPr>
              <a:defRPr/>
            </a:pPr>
            <a:r>
              <a:rPr lang="zh-CN" altLang="en-US" sz="2800" dirty="0">
                <a:solidFill>
                  <a:srgbClr val="00B0F0"/>
                </a:solidFill>
                <a:latin typeface="+mn-ea"/>
                <a:ea typeface="+mn-ea"/>
              </a:rPr>
              <a:t>数据定义</a:t>
            </a:r>
          </a:p>
        </p:txBody>
      </p:sp>
      <p:sp>
        <p:nvSpPr>
          <p:cNvPr id="8" name="椭圆 7"/>
          <p:cNvSpPr/>
          <p:nvPr/>
        </p:nvSpPr>
        <p:spPr>
          <a:xfrm>
            <a:off x="3613231" y="2197327"/>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067968" y="2120535"/>
            <a:ext cx="1627369" cy="523220"/>
          </a:xfrm>
          <a:prstGeom prst="rect">
            <a:avLst/>
          </a:prstGeom>
          <a:noFill/>
        </p:spPr>
        <p:txBody>
          <a:bodyPr wrap="none">
            <a:spAutoFit/>
          </a:bodyPr>
          <a:lstStyle/>
          <a:p>
            <a:pPr>
              <a:defRPr/>
            </a:pPr>
            <a:r>
              <a:rPr lang="zh-CN" altLang="en-US" sz="2800" dirty="0" smtClean="0">
                <a:latin typeface="+mn-ea"/>
                <a:ea typeface="+mn-ea"/>
              </a:rPr>
              <a:t>数据查询</a:t>
            </a:r>
            <a:endParaRPr lang="zh-CN" altLang="en-US" sz="2800" dirty="0">
              <a:latin typeface="+mn-ea"/>
              <a:ea typeface="+mn-ea"/>
            </a:endParaRPr>
          </a:p>
        </p:txBody>
      </p:sp>
      <p:sp>
        <p:nvSpPr>
          <p:cNvPr id="10" name="椭圆 9"/>
          <p:cNvSpPr/>
          <p:nvPr/>
        </p:nvSpPr>
        <p:spPr>
          <a:xfrm>
            <a:off x="3884735" y="2946179"/>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460217" y="2859770"/>
            <a:ext cx="1627369" cy="523220"/>
          </a:xfrm>
          <a:prstGeom prst="rect">
            <a:avLst/>
          </a:prstGeom>
          <a:noFill/>
        </p:spPr>
        <p:txBody>
          <a:bodyPr wrap="none">
            <a:spAutoFit/>
          </a:bodyPr>
          <a:lstStyle/>
          <a:p>
            <a:pPr>
              <a:defRPr/>
            </a:pPr>
            <a:r>
              <a:rPr lang="zh-CN" altLang="en-US" sz="2800" dirty="0" smtClean="0">
                <a:latin typeface="+mn-ea"/>
                <a:ea typeface="+mn-ea"/>
              </a:rPr>
              <a:t>数据更新</a:t>
            </a:r>
            <a:endParaRPr lang="zh-CN" altLang="en-US" sz="2800" dirty="0">
              <a:latin typeface="+mn-ea"/>
              <a:ea typeface="+mn-ea"/>
            </a:endParaRPr>
          </a:p>
        </p:txBody>
      </p:sp>
      <p:sp>
        <p:nvSpPr>
          <p:cNvPr id="12" name="椭圆 11"/>
          <p:cNvSpPr/>
          <p:nvPr/>
        </p:nvSpPr>
        <p:spPr>
          <a:xfrm>
            <a:off x="4139976" y="3695031"/>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TextBox 12"/>
          <p:cNvSpPr txBox="1"/>
          <p:nvPr/>
        </p:nvSpPr>
        <p:spPr>
          <a:xfrm>
            <a:off x="4644006" y="3632640"/>
            <a:ext cx="1988045" cy="523220"/>
          </a:xfrm>
          <a:prstGeom prst="rect">
            <a:avLst/>
          </a:prstGeom>
          <a:noFill/>
        </p:spPr>
        <p:txBody>
          <a:bodyPr wrap="none">
            <a:spAutoFit/>
          </a:bodyPr>
          <a:lstStyle/>
          <a:p>
            <a:pPr>
              <a:defRPr/>
            </a:pPr>
            <a:r>
              <a:rPr lang="zh-CN" altLang="en-US" sz="2800" dirty="0" smtClean="0">
                <a:latin typeface="+mn-ea"/>
                <a:ea typeface="+mn-ea"/>
              </a:rPr>
              <a:t>空值的处理</a:t>
            </a:r>
            <a:endParaRPr lang="zh-CN" altLang="en-US" sz="2800" dirty="0">
              <a:latin typeface="+mn-ea"/>
              <a:ea typeface="+mn-ea"/>
            </a:endParaRPr>
          </a:p>
        </p:txBody>
      </p:sp>
      <p:sp>
        <p:nvSpPr>
          <p:cNvPr id="14" name="椭圆 13"/>
          <p:cNvSpPr/>
          <p:nvPr/>
        </p:nvSpPr>
        <p:spPr>
          <a:xfrm>
            <a:off x="4427996" y="444388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5" name="TextBox 14"/>
          <p:cNvSpPr txBox="1"/>
          <p:nvPr/>
        </p:nvSpPr>
        <p:spPr>
          <a:xfrm>
            <a:off x="4932031" y="4371875"/>
            <a:ext cx="1627369" cy="523220"/>
          </a:xfrm>
          <a:prstGeom prst="rect">
            <a:avLst/>
          </a:prstGeom>
          <a:noFill/>
        </p:spPr>
        <p:txBody>
          <a:bodyPr wrap="none">
            <a:spAutoFit/>
          </a:bodyPr>
          <a:lstStyle/>
          <a:p>
            <a:pPr>
              <a:defRPr/>
            </a:pPr>
            <a:r>
              <a:rPr lang="zh-CN" altLang="en-US" sz="2800" dirty="0" smtClean="0">
                <a:latin typeface="+mn-ea"/>
                <a:ea typeface="+mn-ea"/>
              </a:rPr>
              <a:t>视图机制</a:t>
            </a:r>
            <a:endParaRPr lang="zh-CN" altLang="en-US" sz="28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9" y="1275660"/>
            <a:ext cx="6624736"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视图定义以后，可以当成基本表一样使用</a:t>
            </a:r>
            <a:endParaRPr lang="zh-CN" altLang="en-US" sz="2400" dirty="0">
              <a:latin typeface="幼圆" pitchFamily="49" charset="-122"/>
              <a:ea typeface="幼圆" pitchFamily="49" charset="-122"/>
            </a:endParaRPr>
          </a:p>
        </p:txBody>
      </p:sp>
      <p:sp>
        <p:nvSpPr>
          <p:cNvPr id="6" name="TextBox 5"/>
          <p:cNvSpPr txBox="1"/>
          <p:nvPr/>
        </p:nvSpPr>
        <p:spPr>
          <a:xfrm>
            <a:off x="1043615" y="3171546"/>
            <a:ext cx="7056783"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400" dirty="0" smtClean="0">
                <a:latin typeface="幼圆" pitchFamily="49" charset="-122"/>
                <a:ea typeface="幼圆" pitchFamily="49" charset="-122"/>
              </a:rPr>
              <a:t> 视图只是虚表，对视图的操作都转化成为</a:t>
            </a:r>
            <a:endParaRPr lang="en-US" altLang="zh-CN" sz="2400" dirty="0" smtClean="0">
              <a:latin typeface="幼圆" pitchFamily="49" charset="-122"/>
              <a:ea typeface="幼圆" pitchFamily="49" charset="-122"/>
            </a:endParaRPr>
          </a:p>
          <a:p>
            <a:pPr>
              <a:lnSpc>
                <a:spcPct val="150000"/>
              </a:lnSpc>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对相应基本表的操作</a:t>
            </a:r>
            <a:endParaRPr lang="zh-CN" altLang="en-US" sz="2400" dirty="0">
              <a:latin typeface="幼圆" pitchFamily="49" charset="-122"/>
              <a:ea typeface="幼圆" pitchFamily="49" charset="-122"/>
            </a:endParaRPr>
          </a:p>
        </p:txBody>
      </p:sp>
      <p:sp>
        <p:nvSpPr>
          <p:cNvPr id="9" name="TextBox 8"/>
          <p:cNvSpPr txBox="1"/>
          <p:nvPr/>
        </p:nvSpPr>
        <p:spPr>
          <a:xfrm>
            <a:off x="1043615" y="1923705"/>
            <a:ext cx="7344650"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400" dirty="0" smtClean="0">
                <a:latin typeface="幼圆" pitchFamily="49" charset="-122"/>
                <a:ea typeface="幼圆" pitchFamily="49" charset="-122"/>
              </a:rPr>
              <a:t> 视图定义后，并不执行任何操作，只有在 </a:t>
            </a:r>
            <a:endParaRPr lang="en-US" altLang="zh-CN" sz="2400" dirty="0" smtClean="0">
              <a:latin typeface="幼圆" pitchFamily="49" charset="-122"/>
              <a:ea typeface="幼圆" pitchFamily="49" charset="-122"/>
            </a:endParaRPr>
          </a:p>
          <a:p>
            <a:pPr>
              <a:lnSpc>
                <a:spcPct val="150000"/>
              </a:lnSpc>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使用视图时，才执行</a:t>
            </a:r>
            <a:endParaRPr lang="zh-CN" altLang="en-US" sz="2400" dirty="0">
              <a:latin typeface="幼圆" pitchFamily="49" charset="-122"/>
              <a:ea typeface="幼圆" pitchFamily="49" charset="-122"/>
            </a:endParaRPr>
          </a:p>
        </p:txBody>
      </p:sp>
      <p:sp>
        <p:nvSpPr>
          <p:cNvPr id="10" name="椭圆 9"/>
          <p:cNvSpPr/>
          <p:nvPr/>
        </p:nvSpPr>
        <p:spPr>
          <a:xfrm>
            <a:off x="467694"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2</a:t>
            </a:r>
            <a:endParaRPr lang="zh-CN" altLang="en-US" sz="2800" b="1" dirty="0"/>
          </a:p>
        </p:txBody>
      </p:sp>
      <p:sp>
        <p:nvSpPr>
          <p:cNvPr id="7" name="TextBox 6"/>
          <p:cNvSpPr txBox="1"/>
          <p:nvPr/>
        </p:nvSpPr>
        <p:spPr>
          <a:xfrm>
            <a:off x="1187765" y="195585"/>
            <a:ext cx="1728192" cy="523220"/>
          </a:xfrm>
          <a:prstGeom prst="rect">
            <a:avLst/>
          </a:prstGeom>
          <a:noFill/>
        </p:spPr>
        <p:txBody>
          <a:bodyPr wrap="square" rtlCol="0">
            <a:spAutoFit/>
          </a:bodyPr>
          <a:lstStyle/>
          <a:p>
            <a:r>
              <a:rPr lang="zh-CN" altLang="en-US" sz="2800" b="1" dirty="0" smtClean="0">
                <a:latin typeface="+mj-ea"/>
                <a:ea typeface="+mj-ea"/>
              </a:rPr>
              <a:t>定义视图</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2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type="body" idx="4294967295"/>
          </p:nvPr>
        </p:nvSpPr>
        <p:spPr>
          <a:xfrm>
            <a:off x="1151053" y="1024620"/>
            <a:ext cx="6877187" cy="3491265"/>
          </a:xfrm>
        </p:spPr>
        <p:txBody>
          <a:bodyPr/>
          <a:lstStyle/>
          <a:p>
            <a:pPr>
              <a:lnSpc>
                <a:spcPct val="150000"/>
              </a:lnSpc>
              <a:buFont typeface="Wingdings" panose="05000000000000000000" pitchFamily="2" charset="2"/>
              <a:buNone/>
            </a:pPr>
            <a:r>
              <a:rPr lang="en-US" altLang="zh-CN" sz="2400" dirty="0" smtClean="0">
                <a:latin typeface="黑体" panose="02010609060101010101" pitchFamily="49" charset="-122"/>
                <a:ea typeface="黑体" panose="02010609060101010101" pitchFamily="49" charset="-122"/>
                <a:sym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sym typeface="黑体" panose="02010609060101010101" pitchFamily="49" charset="-122"/>
              </a:rPr>
              <a:t>实体化视图（</a:t>
            </a:r>
            <a:r>
              <a:rPr lang="en-US" altLang="zh-CN" sz="2400" dirty="0" smtClean="0">
                <a:latin typeface="黑体" panose="02010609060101010101" pitchFamily="49" charset="-122"/>
                <a:ea typeface="黑体" panose="02010609060101010101" pitchFamily="49" charset="-122"/>
                <a:sym typeface="黑体" panose="02010609060101010101" pitchFamily="49" charset="-122"/>
              </a:rPr>
              <a:t>View Materialization</a:t>
            </a:r>
            <a:r>
              <a:rPr lang="zh-CN" altLang="en-US" sz="2400" dirty="0" smtClean="0">
                <a:latin typeface="黑体" panose="02010609060101010101" pitchFamily="49" charset="-122"/>
                <a:ea typeface="黑体" panose="02010609060101010101" pitchFamily="49" charset="-122"/>
                <a:sym typeface="黑体" panose="02010609060101010101" pitchFamily="49" charset="-122"/>
              </a:rPr>
              <a:t>）</a:t>
            </a:r>
          </a:p>
          <a:p>
            <a:pPr>
              <a:lnSpc>
                <a:spcPct val="150000"/>
              </a:lnSpc>
              <a:buFont typeface="Wingdings" panose="05000000000000000000" pitchFamily="2" charset="2"/>
              <a:buChar char="Ø"/>
            </a:pPr>
            <a:r>
              <a:rPr lang="zh-CN" altLang="en-US" sz="2200" dirty="0" smtClean="0">
                <a:latin typeface="幼圆" pitchFamily="49" charset="-122"/>
                <a:ea typeface="幼圆" pitchFamily="49" charset="-122"/>
                <a:sym typeface="黑体" panose="02010609060101010101" pitchFamily="49" charset="-122"/>
              </a:rPr>
              <a:t> 有效性检查：检查所操作的视图是否存在</a:t>
            </a:r>
          </a:p>
          <a:p>
            <a:pPr>
              <a:lnSpc>
                <a:spcPct val="150000"/>
              </a:lnSpc>
              <a:buFont typeface="Wingdings" panose="05000000000000000000" pitchFamily="2" charset="2"/>
              <a:buChar char="Ø"/>
            </a:pPr>
            <a:r>
              <a:rPr lang="zh-CN" altLang="en-US" sz="2200" dirty="0" smtClean="0">
                <a:latin typeface="幼圆" pitchFamily="49" charset="-122"/>
                <a:ea typeface="幼圆" pitchFamily="49" charset="-122"/>
                <a:sym typeface="黑体" panose="02010609060101010101" pitchFamily="49" charset="-122"/>
              </a:rPr>
              <a:t> 执行视图定义，将视图临时实体化，生成临时表</a:t>
            </a:r>
          </a:p>
          <a:p>
            <a:pPr>
              <a:lnSpc>
                <a:spcPct val="150000"/>
              </a:lnSpc>
              <a:buFont typeface="Wingdings" panose="05000000000000000000" pitchFamily="2" charset="2"/>
              <a:buChar char="Ø"/>
            </a:pPr>
            <a:r>
              <a:rPr lang="zh-CN" altLang="en-US" sz="2200" dirty="0" smtClean="0">
                <a:latin typeface="幼圆" pitchFamily="49" charset="-122"/>
                <a:ea typeface="幼圆" pitchFamily="49" charset="-122"/>
                <a:sym typeface="黑体" panose="02010609060101010101" pitchFamily="49" charset="-122"/>
              </a:rPr>
              <a:t> 对视图的操作转换为对临时表的操作</a:t>
            </a:r>
          </a:p>
          <a:p>
            <a:pPr>
              <a:lnSpc>
                <a:spcPct val="150000"/>
              </a:lnSpc>
              <a:buFont typeface="Wingdings" panose="05000000000000000000" pitchFamily="2" charset="2"/>
              <a:buChar char="Ø"/>
            </a:pPr>
            <a:r>
              <a:rPr lang="zh-CN" altLang="en-US" sz="2200" dirty="0" smtClean="0">
                <a:latin typeface="幼圆" pitchFamily="49" charset="-122"/>
                <a:ea typeface="幼圆" pitchFamily="49" charset="-122"/>
                <a:sym typeface="黑体" panose="02010609060101010101" pitchFamily="49" charset="-122"/>
              </a:rPr>
              <a:t> 操作完毕删除被实体化的视图</a:t>
            </a:r>
            <a:r>
              <a:rPr lang="en-US" altLang="zh-CN" sz="2200" dirty="0" smtClean="0">
                <a:latin typeface="幼圆" pitchFamily="49" charset="-122"/>
                <a:ea typeface="幼圆" pitchFamily="49" charset="-122"/>
                <a:sym typeface="黑体" panose="02010609060101010101" pitchFamily="49" charset="-122"/>
              </a:rPr>
              <a:t>(</a:t>
            </a:r>
            <a:r>
              <a:rPr lang="zh-CN" altLang="en-US" sz="2200" dirty="0" smtClean="0">
                <a:latin typeface="幼圆" pitchFamily="49" charset="-122"/>
                <a:ea typeface="幼圆" pitchFamily="49" charset="-122"/>
                <a:sym typeface="黑体" panose="02010609060101010101" pitchFamily="49" charset="-122"/>
              </a:rPr>
              <a:t>临时表</a:t>
            </a:r>
            <a:r>
              <a:rPr lang="en-US" altLang="zh-CN" sz="2200" dirty="0" smtClean="0">
                <a:latin typeface="幼圆" pitchFamily="49" charset="-122"/>
                <a:ea typeface="幼圆" pitchFamily="49" charset="-122"/>
                <a:sym typeface="黑体" panose="02010609060101010101" pitchFamily="49" charset="-122"/>
              </a:rPr>
              <a:t>)</a:t>
            </a:r>
            <a:endParaRPr lang="en-US" altLang="zh-CN" sz="2200" dirty="0" smtClean="0">
              <a:latin typeface="幼圆" pitchFamily="49" charset="-122"/>
              <a:ea typeface="幼圆" pitchFamily="49" charset="-122"/>
            </a:endParaRPr>
          </a:p>
        </p:txBody>
      </p:sp>
      <p:sp>
        <p:nvSpPr>
          <p:cNvPr id="4" name="椭圆 3"/>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5" name="TextBox 4"/>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27"/>
                                        </p:tgtEl>
                                        <p:attrNameLst>
                                          <p:attrName>style.visibility</p:attrName>
                                        </p:attrNameLst>
                                      </p:cBhvr>
                                      <p:to>
                                        <p:strVal val="visible"/>
                                      </p:to>
                                    </p:set>
                                    <p:animEffect filter="blinds(horizontal)">
                                      <p:cBhvr>
                                        <p:cTn id="7" dur="500"/>
                                        <p:tgtEl>
                                          <p:spTgt spid="205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ldLvl="0" autoUpdateAnimBg="0"/>
    </p:bldLst>
  </p:timing>
</p:sld>
</file>

<file path=ppt/slides/slide2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3"/>
          <p:cNvSpPr>
            <a:spLocks noGrp="1" noChangeArrowheads="1"/>
          </p:cNvSpPr>
          <p:nvPr>
            <p:ph type="body" idx="4294967295"/>
          </p:nvPr>
        </p:nvSpPr>
        <p:spPr>
          <a:xfrm>
            <a:off x="1187693" y="1059645"/>
            <a:ext cx="7704607" cy="3042907"/>
          </a:xfrm>
        </p:spPr>
        <p:txBody>
          <a:bodyPr>
            <a:normAutofit fontScale="92500" lnSpcReduction="20000"/>
          </a:bodyPr>
          <a:lstStyle/>
          <a:p>
            <a:pPr>
              <a:lnSpc>
                <a:spcPct val="160000"/>
              </a:lnSpc>
              <a:buFont typeface="Wingdings" panose="05000000000000000000" pitchFamily="2" charset="2"/>
              <a:buNone/>
            </a:pPr>
            <a:r>
              <a:rPr lang="en-US" altLang="zh-CN" sz="2400" dirty="0" smtClean="0">
                <a:latin typeface="+mj-ea"/>
                <a:ea typeface="+mj-ea"/>
                <a:sym typeface="黑体" panose="02010609060101010101" pitchFamily="49" charset="-122"/>
              </a:rPr>
              <a:t>2. </a:t>
            </a:r>
            <a:r>
              <a:rPr lang="zh-CN" altLang="en-US" sz="2400" dirty="0" smtClean="0">
                <a:latin typeface="+mj-ea"/>
                <a:ea typeface="+mj-ea"/>
                <a:sym typeface="黑体" panose="02010609060101010101" pitchFamily="49" charset="-122"/>
              </a:rPr>
              <a:t>视图消解法（</a:t>
            </a:r>
            <a:r>
              <a:rPr lang="en-US" altLang="zh-CN" sz="2400" dirty="0" smtClean="0">
                <a:latin typeface="+mj-ea"/>
                <a:ea typeface="+mj-ea"/>
                <a:sym typeface="黑体" panose="02010609060101010101" pitchFamily="49" charset="-122"/>
              </a:rPr>
              <a:t>View Resolution</a:t>
            </a:r>
            <a:r>
              <a:rPr lang="zh-CN" altLang="en-US" sz="2400" dirty="0" smtClean="0">
                <a:latin typeface="+mj-ea"/>
                <a:ea typeface="+mj-ea"/>
                <a:sym typeface="黑体" panose="02010609060101010101" pitchFamily="49" charset="-122"/>
              </a:rPr>
              <a:t>）</a:t>
            </a:r>
          </a:p>
          <a:p>
            <a:pPr marL="457200" indent="-457200">
              <a:lnSpc>
                <a:spcPct val="160000"/>
              </a:lnSpc>
              <a:buFont typeface="Wingdings" panose="05000000000000000000" pitchFamily="2" charset="2"/>
              <a:buChar char="Ø"/>
            </a:pPr>
            <a:r>
              <a:rPr lang="zh-CN" altLang="en-US" sz="2200" dirty="0" smtClean="0">
                <a:latin typeface="幼圆" pitchFamily="49" charset="-122"/>
                <a:ea typeface="幼圆" pitchFamily="49" charset="-122"/>
                <a:sym typeface="黑体" panose="02010609060101010101" pitchFamily="49" charset="-122"/>
              </a:rPr>
              <a:t>进行有效性检查，检查操作的表、视图等是否存在。如果存在，则从数据字典中取出视图的定义</a:t>
            </a:r>
          </a:p>
          <a:p>
            <a:pPr>
              <a:lnSpc>
                <a:spcPct val="160000"/>
              </a:lnSpc>
              <a:buFont typeface="Wingdings" panose="05000000000000000000" pitchFamily="2" charset="2"/>
              <a:buChar char="Ø"/>
            </a:pPr>
            <a:r>
              <a:rPr lang="zh-CN" altLang="en-US" sz="2200" dirty="0" smtClean="0">
                <a:latin typeface="幼圆" pitchFamily="49" charset="-122"/>
                <a:ea typeface="幼圆" pitchFamily="49" charset="-122"/>
                <a:sym typeface="黑体" panose="02010609060101010101" pitchFamily="49" charset="-122"/>
              </a:rPr>
              <a:t>把视图定义中的子查询与用户的查询、更新请求结合起来，转换成等价的对基本表的查询、更新操作</a:t>
            </a:r>
          </a:p>
          <a:p>
            <a:pPr>
              <a:lnSpc>
                <a:spcPct val="160000"/>
              </a:lnSpc>
              <a:buFont typeface="Wingdings" panose="05000000000000000000" pitchFamily="2" charset="2"/>
              <a:buChar char="Ø"/>
            </a:pPr>
            <a:r>
              <a:rPr lang="zh-CN" altLang="en-US" sz="2200" dirty="0" smtClean="0">
                <a:latin typeface="幼圆" pitchFamily="49" charset="-122"/>
                <a:ea typeface="幼圆" pitchFamily="49" charset="-122"/>
                <a:sym typeface="黑体" panose="02010609060101010101" pitchFamily="49" charset="-122"/>
              </a:rPr>
              <a:t>执行修正后的查询、更新操作</a:t>
            </a:r>
          </a:p>
          <a:p>
            <a:pPr>
              <a:lnSpc>
                <a:spcPct val="80000"/>
              </a:lnSpc>
              <a:buFont typeface="Wingdings" panose="05000000000000000000" pitchFamily="2" charset="2"/>
              <a:buNone/>
            </a:pPr>
            <a:endParaRPr lang="zh-CN" altLang="en-US" sz="2000" dirty="0" smtClean="0"/>
          </a:p>
        </p:txBody>
      </p:sp>
      <p:sp>
        <p:nvSpPr>
          <p:cNvPr id="4" name="椭圆 3"/>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6" name="TextBox 5"/>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6850">
                                            <p:txEl>
                                              <p:pRg st="1" end="1"/>
                                            </p:txEl>
                                          </p:spTgt>
                                        </p:tgtEl>
                                        <p:attrNameLst>
                                          <p:attrName>style.visibility</p:attrName>
                                        </p:attrNameLst>
                                      </p:cBhvr>
                                      <p:to>
                                        <p:strVal val="visible"/>
                                      </p:to>
                                    </p:set>
                                    <p:animEffect filter="fade">
                                      <p:cBhvr>
                                        <p:cTn id="7" dur="1000"/>
                                        <p:tgtEl>
                                          <p:spTgt spid="206850">
                                            <p:txEl>
                                              <p:pRg st="1" end="1"/>
                                            </p:txEl>
                                          </p:spTgt>
                                        </p:tgtEl>
                                      </p:cBhvr>
                                    </p:animEffect>
                                    <p:anim calcmode="lin" valueType="num">
                                      <p:cBhvr>
                                        <p:cTn id="8" dur="1000" fill="hold"/>
                                        <p:tgtEl>
                                          <p:spTgt spid="20685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685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6850">
                                            <p:txEl>
                                              <p:pRg st="2" end="2"/>
                                            </p:txEl>
                                          </p:spTgt>
                                        </p:tgtEl>
                                        <p:attrNameLst>
                                          <p:attrName>style.visibility</p:attrName>
                                        </p:attrNameLst>
                                      </p:cBhvr>
                                      <p:to>
                                        <p:strVal val="visible"/>
                                      </p:to>
                                    </p:set>
                                    <p:animEffect filter="fade">
                                      <p:cBhvr>
                                        <p:cTn id="12" dur="1000"/>
                                        <p:tgtEl>
                                          <p:spTgt spid="206850">
                                            <p:txEl>
                                              <p:pRg st="2" end="2"/>
                                            </p:txEl>
                                          </p:spTgt>
                                        </p:tgtEl>
                                      </p:cBhvr>
                                    </p:animEffect>
                                    <p:anim calcmode="lin" valueType="num">
                                      <p:cBhvr>
                                        <p:cTn id="13" dur="1000" fill="hold"/>
                                        <p:tgtEl>
                                          <p:spTgt spid="206850">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06850">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6850">
                                            <p:txEl>
                                              <p:pRg st="3" end="3"/>
                                            </p:txEl>
                                          </p:spTgt>
                                        </p:tgtEl>
                                        <p:attrNameLst>
                                          <p:attrName>style.visibility</p:attrName>
                                        </p:attrNameLst>
                                      </p:cBhvr>
                                      <p:to>
                                        <p:strVal val="visible"/>
                                      </p:to>
                                    </p:set>
                                    <p:animEffect filter="fade">
                                      <p:cBhvr>
                                        <p:cTn id="17" dur="1000"/>
                                        <p:tgtEl>
                                          <p:spTgt spid="206850">
                                            <p:txEl>
                                              <p:pRg st="3" end="3"/>
                                            </p:txEl>
                                          </p:spTgt>
                                        </p:tgtEl>
                                      </p:cBhvr>
                                    </p:animEffect>
                                    <p:anim calcmode="lin" valueType="num">
                                      <p:cBhvr>
                                        <p:cTn id="18" dur="1000" fill="hold"/>
                                        <p:tgtEl>
                                          <p:spTgt spid="206850">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0685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uiExpand="1" build="p" bldLvl="0" autoUpdateAnimBg="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5" name="TextBox 4"/>
          <p:cNvSpPr txBox="1"/>
          <p:nvPr/>
        </p:nvSpPr>
        <p:spPr>
          <a:xfrm>
            <a:off x="1043754" y="854101"/>
            <a:ext cx="7416515"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对视图查询，转化成为对相应基本表的查询</a:t>
            </a:r>
            <a:endParaRPr lang="zh-CN" altLang="en-US" sz="2400" dirty="0">
              <a:latin typeface="幼圆" pitchFamily="49" charset="-122"/>
              <a:ea typeface="幼圆" pitchFamily="49" charset="-122"/>
            </a:endParaRPr>
          </a:p>
        </p:txBody>
      </p:sp>
      <p:graphicFrame>
        <p:nvGraphicFramePr>
          <p:cNvPr id="6" name="表格 5"/>
          <p:cNvGraphicFramePr>
            <a:graphicFrameLocks noGrp="1"/>
          </p:cNvGraphicFramePr>
          <p:nvPr/>
        </p:nvGraphicFramePr>
        <p:xfrm>
          <a:off x="5652120" y="2309361"/>
          <a:ext cx="2160240" cy="406399"/>
        </p:xfrm>
        <a:graphic>
          <a:graphicData uri="http://schemas.openxmlformats.org/drawingml/2006/table">
            <a:tbl>
              <a:tblPr firstRow="1" bandRow="1">
                <a:tableStyleId>{5C22544A-7EE6-4342-B048-85BDC9FD1C3A}</a:tableStyleId>
              </a:tblPr>
              <a:tblGrid>
                <a:gridCol w="561467"/>
                <a:gridCol w="864122"/>
                <a:gridCol w="734651"/>
              </a:tblGrid>
              <a:tr h="406399">
                <a:tc>
                  <a:txBody>
                    <a:bodyPr/>
                    <a:lstStyle/>
                    <a:p>
                      <a:r>
                        <a:rPr lang="en-US" altLang="zh-CN" sz="1800" dirty="0" smtClean="0"/>
                        <a:t>No</a:t>
                      </a:r>
                      <a:endParaRPr lang="zh-CN" altLang="en-US" sz="1800" dirty="0"/>
                    </a:p>
                  </a:txBody>
                  <a:tcPr/>
                </a:tc>
                <a:tc>
                  <a:txBody>
                    <a:bodyPr/>
                    <a:lstStyle/>
                    <a:p>
                      <a:r>
                        <a:rPr lang="en-US" altLang="zh-CN" sz="1800" dirty="0" smtClean="0"/>
                        <a:t>Course</a:t>
                      </a:r>
                      <a:endParaRPr lang="zh-CN" altLang="en-US" sz="1800" dirty="0"/>
                    </a:p>
                  </a:txBody>
                  <a:tcPr/>
                </a:tc>
                <a:tc>
                  <a:txBody>
                    <a:bodyPr/>
                    <a:lstStyle/>
                    <a:p>
                      <a:r>
                        <a:rPr lang="en-US" altLang="zh-CN" sz="1800" dirty="0" smtClean="0"/>
                        <a:t>Score</a:t>
                      </a:r>
                      <a:endParaRPr lang="zh-CN" altLang="en-US" sz="1800"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204692614"/>
              </p:ext>
            </p:extLst>
          </p:nvPr>
        </p:nvGraphicFramePr>
        <p:xfrm>
          <a:off x="5363905" y="3457602"/>
          <a:ext cx="3600400" cy="1562318"/>
        </p:xfrm>
        <a:graphic>
          <a:graphicData uri="http://schemas.openxmlformats.org/drawingml/2006/table">
            <a:tbl>
              <a:tblPr firstRow="1" bandRow="1">
                <a:tableStyleId>{5C22544A-7EE6-4342-B048-85BDC9FD1C3A}</a:tableStyleId>
              </a:tblPr>
              <a:tblGrid>
                <a:gridCol w="443958"/>
                <a:gridCol w="576040"/>
                <a:gridCol w="720050"/>
                <a:gridCol w="636216"/>
                <a:gridCol w="648072"/>
                <a:gridCol w="576064"/>
              </a:tblGrid>
              <a:tr h="346198">
                <a:tc>
                  <a:txBody>
                    <a:bodyPr/>
                    <a:lstStyle/>
                    <a:p>
                      <a:r>
                        <a:rPr lang="en-US" altLang="zh-CN" sz="1200" dirty="0" smtClean="0"/>
                        <a:t>No</a:t>
                      </a:r>
                      <a:endParaRPr lang="zh-CN" altLang="en-US" sz="1200" dirty="0"/>
                    </a:p>
                  </a:txBody>
                  <a:tcPr/>
                </a:tc>
                <a:tc>
                  <a:txBody>
                    <a:bodyPr/>
                    <a:lstStyle/>
                    <a:p>
                      <a:r>
                        <a:rPr lang="en-US" altLang="zh-CN" sz="1200" dirty="0" smtClean="0"/>
                        <a:t>Name</a:t>
                      </a:r>
                      <a:endParaRPr lang="zh-CN" altLang="en-US" sz="1200" dirty="0"/>
                    </a:p>
                  </a:txBody>
                  <a:tcPr/>
                </a:tc>
                <a:tc>
                  <a:txBody>
                    <a:bodyPr/>
                    <a:lstStyle/>
                    <a:p>
                      <a:r>
                        <a:rPr lang="en-US" altLang="zh-CN" sz="1200" dirty="0" smtClean="0"/>
                        <a:t>Course</a:t>
                      </a:r>
                      <a:endParaRPr lang="zh-CN" altLang="en-US" sz="1200" dirty="0"/>
                    </a:p>
                  </a:txBody>
                  <a:tcPr/>
                </a:tc>
                <a:tc>
                  <a:txBody>
                    <a:bodyPr/>
                    <a:lstStyle/>
                    <a:p>
                      <a:r>
                        <a:rPr lang="en-US" altLang="zh-CN" sz="1200" dirty="0" smtClean="0"/>
                        <a:t>Score</a:t>
                      </a:r>
                      <a:endParaRPr lang="zh-CN" altLang="en-US" sz="1200" dirty="0"/>
                    </a:p>
                  </a:txBody>
                  <a:tcPr/>
                </a:tc>
                <a:tc>
                  <a:txBody>
                    <a:bodyPr/>
                    <a:lstStyle/>
                    <a:p>
                      <a:r>
                        <a:rPr lang="en-US" altLang="zh-CN" sz="1200" dirty="0" err="1" smtClean="0"/>
                        <a:t>Dept</a:t>
                      </a:r>
                      <a:endParaRPr lang="zh-CN" altLang="en-US" sz="1200" dirty="0"/>
                    </a:p>
                  </a:txBody>
                  <a:tcPr/>
                </a:tc>
                <a:tc>
                  <a:txBody>
                    <a:bodyPr/>
                    <a:lstStyle/>
                    <a:p>
                      <a:r>
                        <a:rPr lang="en-US" altLang="zh-CN" sz="1200" dirty="0" smtClean="0"/>
                        <a:t>origin</a:t>
                      </a:r>
                      <a:endParaRPr lang="zh-CN" altLang="en-US" sz="1200" dirty="0"/>
                    </a:p>
                  </a:txBody>
                  <a:tcPr/>
                </a:tc>
              </a:tr>
              <a:tr h="288020">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数学</a:t>
                      </a:r>
                      <a:endParaRPr lang="zh-CN" altLang="en-US" sz="1200" dirty="0"/>
                    </a:p>
                  </a:txBody>
                  <a:tcPr/>
                </a:tc>
                <a:tc>
                  <a:txBody>
                    <a:bodyPr/>
                    <a:lstStyle/>
                    <a:p>
                      <a:r>
                        <a:rPr lang="en-US" altLang="zh-CN" sz="1200" dirty="0" smtClean="0"/>
                        <a:t>96</a:t>
                      </a:r>
                      <a:endParaRPr lang="zh-CN" altLang="en-US" sz="1200" dirty="0"/>
                    </a:p>
                  </a:txBody>
                  <a:tcPr/>
                </a:tc>
                <a:tc>
                  <a:txBody>
                    <a:bodyPr/>
                    <a:lstStyle/>
                    <a:p>
                      <a:r>
                        <a:rPr lang="zh-CN" altLang="en-US" sz="1200" dirty="0" smtClean="0"/>
                        <a:t>软件</a:t>
                      </a:r>
                      <a:endParaRPr lang="zh-CN" altLang="en-US" sz="1200" dirty="0"/>
                    </a:p>
                  </a:txBody>
                  <a:tcPr/>
                </a:tc>
                <a:tc>
                  <a:txBody>
                    <a:bodyPr/>
                    <a:lstStyle/>
                    <a:p>
                      <a:r>
                        <a:rPr lang="zh-CN" altLang="en-US" sz="1200" dirty="0" smtClean="0"/>
                        <a:t>湖北</a:t>
                      </a:r>
                      <a:endParaRPr lang="zh-CN" altLang="en-US" sz="1200" dirty="0"/>
                    </a:p>
                  </a:txBody>
                  <a:tcPr/>
                </a:tc>
              </a:tr>
              <a:tr h="288020">
                <a:tc>
                  <a:txBody>
                    <a:bodyPr/>
                    <a:lstStyle/>
                    <a:p>
                      <a:r>
                        <a:rPr lang="en-US" altLang="zh-CN" sz="1200" dirty="0" smtClean="0"/>
                        <a:t>02</a:t>
                      </a:r>
                      <a:endParaRPr lang="zh-CN" altLang="en-US" sz="1200" dirty="0"/>
                    </a:p>
                  </a:txBody>
                  <a:tcPr/>
                </a:tc>
                <a:tc>
                  <a:txBody>
                    <a:bodyPr/>
                    <a:lstStyle/>
                    <a:p>
                      <a:r>
                        <a:rPr lang="zh-CN" altLang="en-US" sz="1200" dirty="0" smtClean="0"/>
                        <a:t>李四</a:t>
                      </a:r>
                      <a:endParaRPr lang="zh-CN" altLang="en-US" sz="1200" dirty="0"/>
                    </a:p>
                  </a:txBody>
                  <a:tcPr/>
                </a:tc>
                <a:tc>
                  <a:txBody>
                    <a:bodyPr/>
                    <a:lstStyle/>
                    <a:p>
                      <a:r>
                        <a:rPr lang="zh-CN" altLang="en-US" sz="1200" dirty="0" smtClean="0"/>
                        <a:t>英语</a:t>
                      </a:r>
                      <a:endParaRPr lang="zh-CN" altLang="en-US" sz="1200" dirty="0"/>
                    </a:p>
                  </a:txBody>
                  <a:tcPr/>
                </a:tc>
                <a:tc>
                  <a:txBody>
                    <a:bodyPr/>
                    <a:lstStyle/>
                    <a:p>
                      <a:r>
                        <a:rPr lang="en-US" altLang="zh-CN" sz="1200" dirty="0" smtClean="0"/>
                        <a:t>78</a:t>
                      </a:r>
                      <a:endParaRPr lang="zh-CN" altLang="en-US" sz="1200" dirty="0"/>
                    </a:p>
                  </a:txBody>
                  <a:tcPr/>
                </a:tc>
                <a:tc>
                  <a:txBody>
                    <a:bodyPr/>
                    <a:lstStyle/>
                    <a:p>
                      <a:r>
                        <a:rPr lang="zh-CN" altLang="en-US" sz="1200" dirty="0" smtClean="0"/>
                        <a:t>自控</a:t>
                      </a:r>
                      <a:endParaRPr lang="zh-CN" altLang="en-US" sz="1200" dirty="0"/>
                    </a:p>
                  </a:txBody>
                  <a:tcPr/>
                </a:tc>
                <a:tc>
                  <a:txBody>
                    <a:bodyPr/>
                    <a:lstStyle/>
                    <a:p>
                      <a:r>
                        <a:rPr lang="zh-CN" altLang="en-US" sz="1200" dirty="0" smtClean="0"/>
                        <a:t>山西</a:t>
                      </a:r>
                      <a:endParaRPr lang="zh-CN" altLang="en-US" sz="12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03</a:t>
                      </a:r>
                      <a:endParaRPr lang="zh-CN" altLang="en-US" sz="1200" dirty="0" smtClean="0"/>
                    </a:p>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王五</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数学</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50</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电信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安徽</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r>
            </a:tbl>
          </a:graphicData>
        </a:graphic>
      </p:graphicFrame>
      <p:sp>
        <p:nvSpPr>
          <p:cNvPr id="8" name="TextBox 7"/>
          <p:cNvSpPr txBox="1"/>
          <p:nvPr/>
        </p:nvSpPr>
        <p:spPr>
          <a:xfrm>
            <a:off x="4499995" y="1914398"/>
            <a:ext cx="1671938" cy="369332"/>
          </a:xfrm>
          <a:prstGeom prst="rect">
            <a:avLst/>
          </a:prstGeom>
          <a:noFill/>
        </p:spPr>
        <p:txBody>
          <a:bodyPr wrap="square" rtlCol="0">
            <a:spAutoFit/>
          </a:bodyPr>
          <a:lstStyle/>
          <a:p>
            <a:r>
              <a:rPr lang="en-US" altLang="zh-CN" dirty="0" err="1" smtClean="0"/>
              <a:t>SSE_Student</a:t>
            </a:r>
            <a:r>
              <a:rPr lang="en-US" altLang="zh-CN" dirty="0" smtClean="0"/>
              <a:t>:</a:t>
            </a:r>
            <a:endParaRPr lang="zh-CN" altLang="en-US" dirty="0"/>
          </a:p>
        </p:txBody>
      </p:sp>
      <p:sp>
        <p:nvSpPr>
          <p:cNvPr id="12" name="TextBox 11"/>
          <p:cNvSpPr txBox="1"/>
          <p:nvPr/>
        </p:nvSpPr>
        <p:spPr>
          <a:xfrm>
            <a:off x="1043656" y="1707690"/>
            <a:ext cx="2376264" cy="923330"/>
          </a:xfrm>
          <a:prstGeom prst="rect">
            <a:avLst/>
          </a:prstGeom>
          <a:noFill/>
          <a:ln>
            <a:solidFill>
              <a:schemeClr val="tx2">
                <a:lumMod val="40000"/>
                <a:lumOff val="60000"/>
              </a:schemeClr>
            </a:solidFill>
          </a:ln>
        </p:spPr>
        <p:txBody>
          <a:bodyPr wrap="square" rtlCol="0">
            <a:spAutoFit/>
          </a:bodyPr>
          <a:lstStyle/>
          <a:p>
            <a:r>
              <a:rPr lang="en-US" altLang="zh-CN" dirty="0" smtClean="0">
                <a:latin typeface="+mj-ea"/>
                <a:ea typeface="+mj-ea"/>
              </a:rPr>
              <a:t>SELECT</a:t>
            </a:r>
            <a:r>
              <a:rPr lang="en-US" altLang="zh-CN" dirty="0" smtClean="0">
                <a:latin typeface="幼圆" pitchFamily="49" charset="-122"/>
                <a:ea typeface="幼圆" pitchFamily="49" charset="-122"/>
              </a:rPr>
              <a:t>  No, Score</a:t>
            </a:r>
          </a:p>
          <a:p>
            <a:r>
              <a:rPr lang="en-US" altLang="zh-CN" dirty="0">
                <a:latin typeface="+mj-ea"/>
                <a:ea typeface="+mj-ea"/>
              </a:rPr>
              <a:t>FROM</a:t>
            </a:r>
            <a:r>
              <a:rPr lang="en-US" altLang="zh-CN" dirty="0" smtClean="0">
                <a:latin typeface="幼圆" pitchFamily="49" charset="-122"/>
                <a:ea typeface="幼圆" pitchFamily="49" charset="-122"/>
              </a:rPr>
              <a:t> </a:t>
            </a:r>
            <a:r>
              <a:rPr lang="en-US" altLang="zh-CN" dirty="0" err="1" smtClean="0">
                <a:latin typeface="幼圆" pitchFamily="49" charset="-122"/>
                <a:ea typeface="幼圆" pitchFamily="49" charset="-122"/>
              </a:rPr>
              <a:t>SSE_Student</a:t>
            </a:r>
            <a:endParaRPr lang="en-US" altLang="zh-CN" dirty="0" smtClean="0">
              <a:latin typeface="幼圆" pitchFamily="49" charset="-122"/>
              <a:ea typeface="幼圆" pitchFamily="49" charset="-122"/>
            </a:endParaRPr>
          </a:p>
          <a:p>
            <a:r>
              <a:rPr lang="en-US" altLang="zh-CN" dirty="0">
                <a:latin typeface="+mj-ea"/>
                <a:ea typeface="+mj-ea"/>
              </a:rPr>
              <a:t>WHERE </a:t>
            </a:r>
            <a:r>
              <a:rPr lang="en-US" altLang="zh-CN" dirty="0" smtClean="0">
                <a:latin typeface="幼圆" pitchFamily="49" charset="-122"/>
                <a:ea typeface="幼圆" pitchFamily="49" charset="-122"/>
              </a:rPr>
              <a:t> Score&lt;60</a:t>
            </a:r>
            <a:endParaRPr lang="zh-CN" altLang="en-US" dirty="0">
              <a:latin typeface="幼圆" pitchFamily="49" charset="-122"/>
              <a:ea typeface="幼圆" pitchFamily="49" charset="-122"/>
            </a:endParaRPr>
          </a:p>
        </p:txBody>
      </p:sp>
      <p:sp>
        <p:nvSpPr>
          <p:cNvPr id="13" name="TextBox 12"/>
          <p:cNvSpPr txBox="1"/>
          <p:nvPr/>
        </p:nvSpPr>
        <p:spPr>
          <a:xfrm>
            <a:off x="874404" y="3867840"/>
            <a:ext cx="3481581" cy="1200329"/>
          </a:xfrm>
          <a:prstGeom prst="rect">
            <a:avLst/>
          </a:prstGeom>
          <a:noFill/>
          <a:ln>
            <a:solidFill>
              <a:schemeClr val="tx2">
                <a:lumMod val="40000"/>
                <a:lumOff val="60000"/>
              </a:schemeClr>
            </a:solidFill>
          </a:ln>
        </p:spPr>
        <p:txBody>
          <a:bodyPr wrap="square" rtlCol="0">
            <a:spAutoFit/>
          </a:bodyPr>
          <a:lstStyle/>
          <a:p>
            <a:r>
              <a:rPr lang="en-US" altLang="zh-CN" dirty="0">
                <a:latin typeface="+mj-ea"/>
                <a:ea typeface="+mj-ea"/>
              </a:rPr>
              <a:t>SELECT</a:t>
            </a:r>
            <a:r>
              <a:rPr lang="en-US" altLang="zh-CN" dirty="0" smtClean="0">
                <a:latin typeface="幼圆" pitchFamily="49" charset="-122"/>
                <a:ea typeface="幼圆" pitchFamily="49" charset="-122"/>
              </a:rPr>
              <a:t>  No, Score</a:t>
            </a:r>
          </a:p>
          <a:p>
            <a:r>
              <a:rPr lang="en-US" altLang="zh-CN" dirty="0">
                <a:latin typeface="+mj-ea"/>
                <a:ea typeface="+mj-ea"/>
              </a:rPr>
              <a:t>FROM</a:t>
            </a:r>
            <a:r>
              <a:rPr lang="en-US" altLang="zh-CN" dirty="0" smtClean="0">
                <a:latin typeface="幼圆" pitchFamily="49" charset="-122"/>
                <a:ea typeface="幼圆" pitchFamily="49" charset="-122"/>
              </a:rPr>
              <a:t> Student</a:t>
            </a:r>
          </a:p>
          <a:p>
            <a:r>
              <a:rPr lang="en-US" altLang="zh-CN" dirty="0">
                <a:latin typeface="+mj-ea"/>
                <a:ea typeface="+mj-ea"/>
              </a:rPr>
              <a:t>WHERE</a:t>
            </a:r>
            <a:r>
              <a:rPr lang="en-US" altLang="zh-CN" dirty="0" smtClean="0">
                <a:latin typeface="幼圆" pitchFamily="49" charset="-122"/>
                <a:ea typeface="幼圆" pitchFamily="49" charset="-122"/>
              </a:rPr>
              <a:t>  </a:t>
            </a:r>
            <a:r>
              <a:rPr lang="en-US" altLang="zh-CN" dirty="0" err="1" smtClean="0">
                <a:latin typeface="幼圆" pitchFamily="49" charset="-122"/>
                <a:ea typeface="幼圆" pitchFamily="49" charset="-122"/>
              </a:rPr>
              <a:t>Dept</a:t>
            </a:r>
            <a:r>
              <a:rPr lang="en-US" altLang="zh-CN" dirty="0" smtClean="0">
                <a:latin typeface="幼圆" pitchFamily="49" charset="-122"/>
                <a:ea typeface="幼圆" pitchFamily="49" charset="-122"/>
              </a:rPr>
              <a:t>=</a:t>
            </a:r>
            <a:r>
              <a:rPr lang="zh-CN" altLang="en-US" dirty="0" smtClean="0">
                <a:latin typeface="+mj-ea"/>
                <a:ea typeface="+mj-ea"/>
              </a:rPr>
              <a:t>‘</a:t>
            </a:r>
            <a:r>
              <a:rPr lang="zh-CN" altLang="en-US" dirty="0" smtClean="0">
                <a:latin typeface="幼圆" pitchFamily="49" charset="-122"/>
                <a:ea typeface="幼圆" pitchFamily="49" charset="-122"/>
              </a:rPr>
              <a:t>软件</a:t>
            </a:r>
            <a:r>
              <a:rPr lang="zh-CN" altLang="en-US" dirty="0" smtClean="0">
                <a:latin typeface="+mj-ea"/>
                <a:ea typeface="+mj-ea"/>
              </a:rPr>
              <a:t>’</a:t>
            </a:r>
            <a:r>
              <a:rPr lang="zh-CN" altLang="en-US" dirty="0" smtClean="0">
                <a:latin typeface="幼圆" pitchFamily="49" charset="-122"/>
                <a:ea typeface="幼圆" pitchFamily="49" charset="-122"/>
              </a:rPr>
              <a:t> </a:t>
            </a:r>
            <a:r>
              <a:rPr lang="en-US" altLang="zh-CN" dirty="0" smtClean="0">
                <a:latin typeface="+mj-ea"/>
                <a:ea typeface="+mj-ea"/>
              </a:rPr>
              <a:t>AND</a:t>
            </a:r>
            <a:r>
              <a:rPr lang="en-US" altLang="zh-CN" dirty="0" smtClean="0">
                <a:latin typeface="幼圆" pitchFamily="49" charset="-122"/>
                <a:ea typeface="幼圆" pitchFamily="49" charset="-122"/>
              </a:rPr>
              <a:t>          </a:t>
            </a:r>
          </a:p>
          <a:p>
            <a:r>
              <a:rPr lang="en-US" altLang="zh-CN" dirty="0">
                <a:latin typeface="幼圆" pitchFamily="49" charset="-122"/>
                <a:ea typeface="幼圆" pitchFamily="49" charset="-122"/>
              </a:rPr>
              <a:t> </a:t>
            </a:r>
            <a:r>
              <a:rPr lang="en-US" altLang="zh-CN" dirty="0" smtClean="0">
                <a:latin typeface="幼圆" pitchFamily="49" charset="-122"/>
                <a:ea typeface="幼圆" pitchFamily="49" charset="-122"/>
              </a:rPr>
              <a:t>         Score&lt;60</a:t>
            </a:r>
            <a:endParaRPr lang="zh-CN" altLang="en-US" dirty="0">
              <a:latin typeface="幼圆" pitchFamily="49" charset="-122"/>
              <a:ea typeface="幼圆" pitchFamily="49" charset="-122"/>
            </a:endParaRPr>
          </a:p>
        </p:txBody>
      </p:sp>
      <p:grpSp>
        <p:nvGrpSpPr>
          <p:cNvPr id="23" name="组合 22"/>
          <p:cNvGrpSpPr/>
          <p:nvPr/>
        </p:nvGrpSpPr>
        <p:grpSpPr>
          <a:xfrm>
            <a:off x="6444130" y="1350903"/>
            <a:ext cx="1564550" cy="860822"/>
            <a:chOff x="6175802" y="1419622"/>
            <a:chExt cx="1564550" cy="860822"/>
          </a:xfrm>
        </p:grpSpPr>
        <p:sp>
          <p:nvSpPr>
            <p:cNvPr id="14" name="TextBox 13"/>
            <p:cNvSpPr txBox="1"/>
            <p:nvPr/>
          </p:nvSpPr>
          <p:spPr>
            <a:xfrm>
              <a:off x="6732240" y="1419622"/>
              <a:ext cx="1008112" cy="369332"/>
            </a:xfrm>
            <a:prstGeom prst="rect">
              <a:avLst/>
            </a:prstGeom>
            <a:noFill/>
          </p:spPr>
          <p:txBody>
            <a:bodyPr wrap="square" rtlCol="0">
              <a:spAutoFit/>
            </a:bodyPr>
            <a:lstStyle/>
            <a:p>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Se</a:t>
              </a:r>
              <a:r>
                <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a:t>
              </a:r>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ct</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5" name="左弧形箭头 14"/>
            <p:cNvSpPr/>
            <p:nvPr/>
          </p:nvSpPr>
          <p:spPr>
            <a:xfrm rot="1716887">
              <a:off x="6175802" y="1512617"/>
              <a:ext cx="331126" cy="76782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8028912" y="1867011"/>
            <a:ext cx="800263" cy="1417742"/>
            <a:chOff x="8028908" y="1867011"/>
            <a:chExt cx="800263" cy="1417742"/>
          </a:xfrm>
        </p:grpSpPr>
        <p:sp>
          <p:nvSpPr>
            <p:cNvPr id="17" name="上弧形箭头 16"/>
            <p:cNvSpPr/>
            <p:nvPr/>
          </p:nvSpPr>
          <p:spPr>
            <a:xfrm rot="4152950">
              <a:off x="7891970" y="2485587"/>
              <a:ext cx="936104" cy="6622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TextBox 17"/>
            <p:cNvSpPr txBox="1"/>
            <p:nvPr/>
          </p:nvSpPr>
          <p:spPr>
            <a:xfrm rot="2770519">
              <a:off x="8127860" y="2291323"/>
              <a:ext cx="1125624" cy="276999"/>
            </a:xfrm>
            <a:prstGeom prst="rect">
              <a:avLst/>
            </a:prstGeom>
            <a:noFill/>
          </p:spPr>
          <p:txBody>
            <a:bodyPr wrap="square" rtlCol="0">
              <a:spAutoFit/>
            </a:bodyPr>
            <a:lstStyle/>
            <a:p>
              <a:r>
                <a:rPr lang="en-US" altLang="zh-CN" sz="1200" dirty="0" err="1" smtClean="0"/>
                <a:t>Dept</a:t>
              </a:r>
              <a:r>
                <a:rPr lang="en-US" altLang="zh-CN" sz="1200" dirty="0" smtClean="0"/>
                <a:t>=</a:t>
              </a:r>
              <a:r>
                <a:rPr lang="zh-CN" altLang="en-US" sz="1200" dirty="0"/>
                <a:t>软件</a:t>
              </a:r>
            </a:p>
          </p:txBody>
        </p:sp>
      </p:grpSp>
      <p:grpSp>
        <p:nvGrpSpPr>
          <p:cNvPr id="22" name="组合 21"/>
          <p:cNvGrpSpPr/>
          <p:nvPr/>
        </p:nvGrpSpPr>
        <p:grpSpPr>
          <a:xfrm>
            <a:off x="1835702" y="2787813"/>
            <a:ext cx="875711" cy="1015663"/>
            <a:chOff x="1565666" y="2557595"/>
            <a:chExt cx="875711" cy="1015663"/>
          </a:xfrm>
        </p:grpSpPr>
        <p:sp>
          <p:nvSpPr>
            <p:cNvPr id="19" name="下箭头 18"/>
            <p:cNvSpPr/>
            <p:nvPr/>
          </p:nvSpPr>
          <p:spPr>
            <a:xfrm>
              <a:off x="1565666" y="2574438"/>
              <a:ext cx="342038" cy="998820"/>
            </a:xfrm>
            <a:prstGeom prst="down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979712" y="2557595"/>
              <a:ext cx="461665" cy="1002839"/>
            </a:xfrm>
            <a:prstGeom prst="rect">
              <a:avLst/>
            </a:prstGeom>
            <a:noFill/>
          </p:spPr>
          <p:txBody>
            <a:bodyPr vert="eaVert" wrap="none" rtlCol="0">
              <a:spAutoFit/>
            </a:bodyPr>
            <a:lstStyle/>
            <a:p>
              <a:r>
                <a:rPr lang="zh-CN" altLang="en-US" dirty="0" smtClean="0">
                  <a:latin typeface="幼圆" pitchFamily="49" charset="-122"/>
                  <a:ea typeface="幼圆" pitchFamily="49" charset="-122"/>
                </a:rPr>
                <a:t>视图消解</a:t>
              </a:r>
              <a:endParaRPr lang="zh-CN" altLang="en-US" dirty="0">
                <a:latin typeface="幼圆" pitchFamily="49" charset="-122"/>
                <a:ea typeface="幼圆" pitchFamily="49" charset="-122"/>
              </a:endParaRPr>
            </a:p>
          </p:txBody>
        </p:sp>
      </p:grpSp>
      <p:sp>
        <p:nvSpPr>
          <p:cNvPr id="20" name="TextBox 19"/>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par>
                                <p:cTn id="31" presetID="22" presetClass="entr" presetSubtype="1"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10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755" y="843630"/>
            <a:ext cx="7147650"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对视图更新，转化成为对相应基本表的更新</a:t>
            </a:r>
            <a:endParaRPr lang="zh-CN" altLang="en-US" sz="2400" dirty="0">
              <a:latin typeface="幼圆" pitchFamily="49" charset="-122"/>
              <a:ea typeface="幼圆" pitchFamily="49" charset="-122"/>
            </a:endParaRPr>
          </a:p>
        </p:txBody>
      </p:sp>
      <p:sp>
        <p:nvSpPr>
          <p:cNvPr id="5" name="TextBox 4"/>
          <p:cNvSpPr txBox="1"/>
          <p:nvPr/>
        </p:nvSpPr>
        <p:spPr>
          <a:xfrm>
            <a:off x="1115664" y="1504410"/>
            <a:ext cx="2736286" cy="923330"/>
          </a:xfrm>
          <a:prstGeom prst="rect">
            <a:avLst/>
          </a:prstGeom>
          <a:noFill/>
          <a:ln>
            <a:solidFill>
              <a:schemeClr val="tx2">
                <a:lumMod val="40000"/>
                <a:lumOff val="60000"/>
              </a:schemeClr>
            </a:solidFill>
          </a:ln>
        </p:spPr>
        <p:txBody>
          <a:bodyPr wrap="square" rtlCol="0">
            <a:spAutoFit/>
          </a:bodyPr>
          <a:lstStyle/>
          <a:p>
            <a:r>
              <a:rPr lang="en-US" altLang="zh-CN" dirty="0" smtClean="0">
                <a:latin typeface="+mj-ea"/>
                <a:ea typeface="+mj-ea"/>
              </a:rPr>
              <a:t>UPDATE </a:t>
            </a:r>
            <a:r>
              <a:rPr lang="en-US" altLang="zh-CN" dirty="0" smtClean="0">
                <a:latin typeface="幼圆" pitchFamily="49" charset="-122"/>
                <a:ea typeface="幼圆" pitchFamily="49" charset="-122"/>
              </a:rPr>
              <a:t> </a:t>
            </a:r>
            <a:r>
              <a:rPr lang="en-US" altLang="zh-CN" dirty="0" err="1" smtClean="0">
                <a:latin typeface="幼圆" pitchFamily="49" charset="-122"/>
                <a:ea typeface="幼圆" pitchFamily="49" charset="-122"/>
              </a:rPr>
              <a:t>SSE_Student</a:t>
            </a:r>
            <a:endParaRPr lang="en-US" altLang="zh-CN" dirty="0" smtClean="0">
              <a:latin typeface="幼圆" pitchFamily="49" charset="-122"/>
              <a:ea typeface="幼圆" pitchFamily="49" charset="-122"/>
            </a:endParaRPr>
          </a:p>
          <a:p>
            <a:r>
              <a:rPr lang="en-US" altLang="zh-CN" dirty="0" smtClean="0">
                <a:latin typeface="+mj-ea"/>
                <a:ea typeface="+mj-ea"/>
              </a:rPr>
              <a:t>SET</a:t>
            </a:r>
            <a:r>
              <a:rPr lang="en-US" altLang="zh-CN" dirty="0" smtClean="0">
                <a:latin typeface="幼圆" pitchFamily="49" charset="-122"/>
                <a:ea typeface="幼圆" pitchFamily="49" charset="-122"/>
              </a:rPr>
              <a:t> Name=‘</a:t>
            </a:r>
            <a:r>
              <a:rPr lang="zh-CN" altLang="en-US" dirty="0" smtClean="0">
                <a:latin typeface="幼圆" pitchFamily="49" charset="-122"/>
                <a:ea typeface="幼圆" pitchFamily="49" charset="-122"/>
              </a:rPr>
              <a:t>赵四</a:t>
            </a:r>
            <a:r>
              <a:rPr lang="en-US" altLang="zh-CN" dirty="0" smtClean="0">
                <a:latin typeface="幼圆" pitchFamily="49" charset="-122"/>
                <a:ea typeface="幼圆" pitchFamily="49" charset="-122"/>
              </a:rPr>
              <a:t>’</a:t>
            </a:r>
          </a:p>
          <a:p>
            <a:r>
              <a:rPr lang="en-US" altLang="zh-CN" dirty="0">
                <a:latin typeface="+mj-ea"/>
                <a:ea typeface="+mj-ea"/>
              </a:rPr>
              <a:t>WHERE</a:t>
            </a:r>
            <a:r>
              <a:rPr lang="en-US" altLang="zh-CN" dirty="0" smtClean="0">
                <a:latin typeface="幼圆" pitchFamily="49" charset="-122"/>
                <a:ea typeface="幼圆" pitchFamily="49" charset="-122"/>
              </a:rPr>
              <a:t> No=‘01’</a:t>
            </a:r>
            <a:endParaRPr lang="zh-CN" altLang="en-US" dirty="0">
              <a:latin typeface="幼圆" pitchFamily="49" charset="-122"/>
              <a:ea typeface="幼圆" pitchFamily="49" charset="-122"/>
            </a:endParaRPr>
          </a:p>
        </p:txBody>
      </p:sp>
      <p:sp>
        <p:nvSpPr>
          <p:cNvPr id="6" name="TextBox 5"/>
          <p:cNvSpPr txBox="1"/>
          <p:nvPr/>
        </p:nvSpPr>
        <p:spPr>
          <a:xfrm>
            <a:off x="874404" y="3819591"/>
            <a:ext cx="3553582" cy="1200329"/>
          </a:xfrm>
          <a:prstGeom prst="rect">
            <a:avLst/>
          </a:prstGeom>
          <a:noFill/>
          <a:ln>
            <a:solidFill>
              <a:schemeClr val="tx2">
                <a:lumMod val="40000"/>
                <a:lumOff val="60000"/>
              </a:schemeClr>
            </a:solidFill>
          </a:ln>
        </p:spPr>
        <p:txBody>
          <a:bodyPr wrap="square" rtlCol="0">
            <a:spAutoFit/>
          </a:bodyPr>
          <a:lstStyle/>
          <a:p>
            <a:r>
              <a:rPr lang="en-US" altLang="zh-CN" dirty="0" smtClean="0">
                <a:latin typeface="+mj-ea"/>
                <a:ea typeface="+mj-ea"/>
              </a:rPr>
              <a:t>UPDATE</a:t>
            </a:r>
            <a:r>
              <a:rPr lang="en-US" altLang="zh-CN" dirty="0" smtClean="0">
                <a:latin typeface="幼圆" pitchFamily="49" charset="-122"/>
                <a:ea typeface="幼圆" pitchFamily="49" charset="-122"/>
              </a:rPr>
              <a:t> Student</a:t>
            </a:r>
            <a:endParaRPr lang="en-US" altLang="zh-CN" dirty="0">
              <a:latin typeface="幼圆" pitchFamily="49" charset="-122"/>
              <a:ea typeface="幼圆" pitchFamily="49" charset="-122"/>
            </a:endParaRPr>
          </a:p>
          <a:p>
            <a:r>
              <a:rPr lang="en-US" altLang="zh-CN" dirty="0">
                <a:latin typeface="+mj-ea"/>
                <a:ea typeface="+mj-ea"/>
              </a:rPr>
              <a:t>SET</a:t>
            </a:r>
            <a:r>
              <a:rPr lang="en-US" altLang="zh-CN" dirty="0">
                <a:latin typeface="幼圆" pitchFamily="49" charset="-122"/>
                <a:ea typeface="幼圆" pitchFamily="49" charset="-122"/>
              </a:rPr>
              <a:t> Name=‘</a:t>
            </a:r>
            <a:r>
              <a:rPr lang="zh-CN" altLang="en-US" dirty="0">
                <a:latin typeface="幼圆" pitchFamily="49" charset="-122"/>
                <a:ea typeface="幼圆" pitchFamily="49" charset="-122"/>
              </a:rPr>
              <a:t>赵四</a:t>
            </a:r>
            <a:r>
              <a:rPr lang="en-US" altLang="zh-CN" dirty="0">
                <a:latin typeface="幼圆" pitchFamily="49" charset="-122"/>
                <a:ea typeface="幼圆" pitchFamily="49" charset="-122"/>
              </a:rPr>
              <a:t>’</a:t>
            </a:r>
          </a:p>
          <a:p>
            <a:r>
              <a:rPr lang="en-US" altLang="zh-CN" dirty="0">
                <a:latin typeface="+mj-ea"/>
                <a:ea typeface="+mj-ea"/>
              </a:rPr>
              <a:t>WHERE</a:t>
            </a:r>
            <a:r>
              <a:rPr lang="en-US" altLang="zh-CN" dirty="0" smtClean="0">
                <a:latin typeface="幼圆" pitchFamily="49" charset="-122"/>
                <a:ea typeface="幼圆" pitchFamily="49" charset="-122"/>
              </a:rPr>
              <a:t>  </a:t>
            </a:r>
            <a:r>
              <a:rPr lang="en-US" altLang="zh-CN" dirty="0" err="1" smtClean="0">
                <a:latin typeface="幼圆" pitchFamily="49" charset="-122"/>
                <a:ea typeface="幼圆" pitchFamily="49" charset="-122"/>
              </a:rPr>
              <a:t>Dept</a:t>
            </a:r>
            <a:r>
              <a:rPr lang="en-US" altLang="zh-CN" dirty="0" smtClean="0">
                <a:latin typeface="幼圆" pitchFamily="49" charset="-122"/>
                <a:ea typeface="幼圆" pitchFamily="49" charset="-122"/>
              </a:rPr>
              <a:t>=</a:t>
            </a:r>
            <a:r>
              <a:rPr lang="zh-CN" altLang="en-US" dirty="0" smtClean="0">
                <a:latin typeface="幼圆" pitchFamily="49" charset="-122"/>
                <a:ea typeface="幼圆" pitchFamily="49" charset="-122"/>
              </a:rPr>
              <a:t>‘软件’ </a:t>
            </a:r>
            <a:endParaRPr lang="en-US" altLang="zh-CN" dirty="0" smtClean="0">
              <a:latin typeface="幼圆" pitchFamily="49" charset="-122"/>
              <a:ea typeface="幼圆" pitchFamily="49" charset="-122"/>
            </a:endParaRPr>
          </a:p>
          <a:p>
            <a:r>
              <a:rPr lang="en-US" altLang="zh-CN" dirty="0">
                <a:latin typeface="幼圆" pitchFamily="49" charset="-122"/>
                <a:ea typeface="幼圆" pitchFamily="49" charset="-122"/>
              </a:rPr>
              <a:t> </a:t>
            </a:r>
            <a:r>
              <a:rPr lang="en-US" altLang="zh-CN" dirty="0" smtClean="0">
                <a:latin typeface="幼圆" pitchFamily="49" charset="-122"/>
                <a:ea typeface="幼圆" pitchFamily="49" charset="-122"/>
              </a:rPr>
              <a:t>        </a:t>
            </a:r>
            <a:r>
              <a:rPr lang="en-US" altLang="zh-CN" dirty="0" smtClean="0">
                <a:latin typeface="+mj-ea"/>
                <a:ea typeface="+mj-ea"/>
              </a:rPr>
              <a:t>AND </a:t>
            </a:r>
            <a:r>
              <a:rPr lang="en-US" altLang="zh-CN" dirty="0" smtClean="0">
                <a:latin typeface="幼圆" pitchFamily="49" charset="-122"/>
                <a:ea typeface="幼圆" pitchFamily="49" charset="-122"/>
              </a:rPr>
              <a:t> No=‘01’</a:t>
            </a:r>
            <a:endParaRPr lang="zh-CN" altLang="en-US" dirty="0">
              <a:latin typeface="幼圆" pitchFamily="49" charset="-122"/>
              <a:ea typeface="幼圆" pitchFamily="49" charset="-122"/>
            </a:endParaRPr>
          </a:p>
        </p:txBody>
      </p:sp>
      <p:grpSp>
        <p:nvGrpSpPr>
          <p:cNvPr id="7" name="组合 6"/>
          <p:cNvGrpSpPr/>
          <p:nvPr/>
        </p:nvGrpSpPr>
        <p:grpSpPr>
          <a:xfrm>
            <a:off x="1835810" y="2571750"/>
            <a:ext cx="875711" cy="1015663"/>
            <a:chOff x="1565666" y="2557595"/>
            <a:chExt cx="875711" cy="1015663"/>
          </a:xfrm>
        </p:grpSpPr>
        <p:sp>
          <p:nvSpPr>
            <p:cNvPr id="8" name="下箭头 7"/>
            <p:cNvSpPr/>
            <p:nvPr/>
          </p:nvSpPr>
          <p:spPr>
            <a:xfrm>
              <a:off x="1565666" y="2557595"/>
              <a:ext cx="342038" cy="1015663"/>
            </a:xfrm>
            <a:prstGeom prst="down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979712" y="2557595"/>
              <a:ext cx="461665" cy="1002839"/>
            </a:xfrm>
            <a:prstGeom prst="rect">
              <a:avLst/>
            </a:prstGeom>
            <a:noFill/>
          </p:spPr>
          <p:txBody>
            <a:bodyPr vert="eaVert" wrap="none" rtlCol="0">
              <a:spAutoFit/>
            </a:bodyPr>
            <a:lstStyle/>
            <a:p>
              <a:r>
                <a:rPr lang="zh-CN" altLang="en-US" dirty="0" smtClean="0">
                  <a:latin typeface="幼圆" pitchFamily="49" charset="-122"/>
                  <a:ea typeface="幼圆" pitchFamily="49" charset="-122"/>
                </a:rPr>
                <a:t>视图消解</a:t>
              </a:r>
              <a:endParaRPr lang="zh-CN" altLang="en-US" dirty="0">
                <a:latin typeface="幼圆" pitchFamily="49" charset="-122"/>
                <a:ea typeface="幼圆" pitchFamily="49" charset="-122"/>
              </a:endParaRPr>
            </a:p>
          </p:txBody>
        </p:sp>
      </p:grpSp>
      <p:graphicFrame>
        <p:nvGraphicFramePr>
          <p:cNvPr id="10" name="表格 9"/>
          <p:cNvGraphicFramePr>
            <a:graphicFrameLocks noGrp="1"/>
          </p:cNvGraphicFramePr>
          <p:nvPr/>
        </p:nvGraphicFramePr>
        <p:xfrm>
          <a:off x="5652120" y="2309361"/>
          <a:ext cx="2160240" cy="478404"/>
        </p:xfrm>
        <a:graphic>
          <a:graphicData uri="http://schemas.openxmlformats.org/drawingml/2006/table">
            <a:tbl>
              <a:tblPr firstRow="1" bandRow="1">
                <a:tableStyleId>{5C22544A-7EE6-4342-B048-85BDC9FD1C3A}</a:tableStyleId>
              </a:tblPr>
              <a:tblGrid>
                <a:gridCol w="561467"/>
                <a:gridCol w="864122"/>
                <a:gridCol w="734651"/>
              </a:tblGrid>
              <a:tr h="478404">
                <a:tc>
                  <a:txBody>
                    <a:bodyPr/>
                    <a:lstStyle/>
                    <a:p>
                      <a:r>
                        <a:rPr lang="en-US" altLang="zh-CN" sz="1800" dirty="0" smtClean="0"/>
                        <a:t>No</a:t>
                      </a:r>
                      <a:endParaRPr lang="zh-CN" altLang="en-US" sz="1800" dirty="0"/>
                    </a:p>
                  </a:txBody>
                  <a:tcPr/>
                </a:tc>
                <a:tc>
                  <a:txBody>
                    <a:bodyPr/>
                    <a:lstStyle/>
                    <a:p>
                      <a:r>
                        <a:rPr lang="en-US" altLang="zh-CN" sz="1800" dirty="0" smtClean="0"/>
                        <a:t>Course</a:t>
                      </a:r>
                      <a:endParaRPr lang="zh-CN" altLang="en-US" sz="1800" dirty="0"/>
                    </a:p>
                  </a:txBody>
                  <a:tcPr/>
                </a:tc>
                <a:tc>
                  <a:txBody>
                    <a:bodyPr/>
                    <a:lstStyle/>
                    <a:p>
                      <a:r>
                        <a:rPr lang="en-US" altLang="zh-CN" sz="1800" dirty="0" smtClean="0"/>
                        <a:t>Score</a:t>
                      </a:r>
                      <a:endParaRPr lang="zh-CN" altLang="en-US" sz="1800"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126411426"/>
              </p:ext>
            </p:extLst>
          </p:nvPr>
        </p:nvGraphicFramePr>
        <p:xfrm>
          <a:off x="5364055" y="3507815"/>
          <a:ext cx="3600400" cy="1490313"/>
        </p:xfrm>
        <a:graphic>
          <a:graphicData uri="http://schemas.openxmlformats.org/drawingml/2006/table">
            <a:tbl>
              <a:tblPr firstRow="1" bandRow="1">
                <a:tableStyleId>{5C22544A-7EE6-4342-B048-85BDC9FD1C3A}</a:tableStyleId>
              </a:tblPr>
              <a:tblGrid>
                <a:gridCol w="443958"/>
                <a:gridCol w="576040"/>
                <a:gridCol w="648045"/>
                <a:gridCol w="708221"/>
                <a:gridCol w="648072"/>
                <a:gridCol w="576064"/>
              </a:tblGrid>
              <a:tr h="274193">
                <a:tc>
                  <a:txBody>
                    <a:bodyPr/>
                    <a:lstStyle/>
                    <a:p>
                      <a:r>
                        <a:rPr lang="en-US" altLang="zh-CN" sz="1200" dirty="0" smtClean="0"/>
                        <a:t>No</a:t>
                      </a:r>
                      <a:endParaRPr lang="zh-CN" altLang="en-US" sz="1200" dirty="0"/>
                    </a:p>
                  </a:txBody>
                  <a:tcPr/>
                </a:tc>
                <a:tc>
                  <a:txBody>
                    <a:bodyPr/>
                    <a:lstStyle/>
                    <a:p>
                      <a:r>
                        <a:rPr lang="en-US" altLang="zh-CN" sz="1200" dirty="0" smtClean="0"/>
                        <a:t>Name</a:t>
                      </a:r>
                      <a:endParaRPr lang="zh-CN" altLang="en-US" sz="1200" dirty="0"/>
                    </a:p>
                  </a:txBody>
                  <a:tcPr/>
                </a:tc>
                <a:tc>
                  <a:txBody>
                    <a:bodyPr/>
                    <a:lstStyle/>
                    <a:p>
                      <a:r>
                        <a:rPr lang="en-US" altLang="zh-CN" sz="1200" dirty="0" smtClean="0"/>
                        <a:t>Course</a:t>
                      </a:r>
                      <a:endParaRPr lang="zh-CN" altLang="en-US" sz="1200" dirty="0"/>
                    </a:p>
                  </a:txBody>
                  <a:tcPr/>
                </a:tc>
                <a:tc>
                  <a:txBody>
                    <a:bodyPr/>
                    <a:lstStyle/>
                    <a:p>
                      <a:r>
                        <a:rPr lang="en-US" altLang="zh-CN" sz="1200" dirty="0" smtClean="0"/>
                        <a:t>Score</a:t>
                      </a:r>
                      <a:endParaRPr lang="zh-CN" altLang="en-US" sz="1200" dirty="0"/>
                    </a:p>
                  </a:txBody>
                  <a:tcPr/>
                </a:tc>
                <a:tc>
                  <a:txBody>
                    <a:bodyPr/>
                    <a:lstStyle/>
                    <a:p>
                      <a:r>
                        <a:rPr lang="en-US" altLang="zh-CN" sz="1200" dirty="0" err="1" smtClean="0"/>
                        <a:t>Dept</a:t>
                      </a:r>
                      <a:endParaRPr lang="zh-CN" altLang="en-US" sz="1200" dirty="0"/>
                    </a:p>
                  </a:txBody>
                  <a:tcPr/>
                </a:tc>
                <a:tc>
                  <a:txBody>
                    <a:bodyPr/>
                    <a:lstStyle/>
                    <a:p>
                      <a:r>
                        <a:rPr lang="en-US" altLang="zh-CN" sz="1200" dirty="0" smtClean="0"/>
                        <a:t>origin</a:t>
                      </a:r>
                      <a:endParaRPr lang="zh-CN" altLang="en-US" sz="1200" dirty="0"/>
                    </a:p>
                  </a:txBody>
                  <a:tcPr/>
                </a:tc>
              </a:tr>
              <a:tr h="287893">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数学</a:t>
                      </a:r>
                      <a:endParaRPr lang="zh-CN" altLang="en-US" sz="1200" dirty="0"/>
                    </a:p>
                  </a:txBody>
                  <a:tcPr/>
                </a:tc>
                <a:tc>
                  <a:txBody>
                    <a:bodyPr/>
                    <a:lstStyle/>
                    <a:p>
                      <a:r>
                        <a:rPr lang="en-US" altLang="zh-CN" sz="1200" dirty="0" smtClean="0"/>
                        <a:t>96</a:t>
                      </a:r>
                      <a:endParaRPr lang="zh-CN" altLang="en-US" sz="1200" dirty="0"/>
                    </a:p>
                  </a:txBody>
                  <a:tcPr/>
                </a:tc>
                <a:tc>
                  <a:txBody>
                    <a:bodyPr/>
                    <a:lstStyle/>
                    <a:p>
                      <a:r>
                        <a:rPr lang="zh-CN" altLang="en-US" sz="1200" dirty="0" smtClean="0"/>
                        <a:t>软件</a:t>
                      </a:r>
                      <a:endParaRPr lang="zh-CN" altLang="en-US" sz="1200" dirty="0"/>
                    </a:p>
                  </a:txBody>
                  <a:tcPr/>
                </a:tc>
                <a:tc>
                  <a:txBody>
                    <a:bodyPr/>
                    <a:lstStyle/>
                    <a:p>
                      <a:r>
                        <a:rPr lang="zh-CN" altLang="en-US" sz="1200" dirty="0" smtClean="0"/>
                        <a:t>湖北</a:t>
                      </a:r>
                      <a:endParaRPr lang="zh-CN" altLang="en-US" sz="1200" dirty="0"/>
                    </a:p>
                  </a:txBody>
                  <a:tcPr/>
                </a:tc>
              </a:tr>
              <a:tr h="288020">
                <a:tc>
                  <a:txBody>
                    <a:bodyPr/>
                    <a:lstStyle/>
                    <a:p>
                      <a:r>
                        <a:rPr lang="en-US" altLang="zh-CN" sz="1200" dirty="0" smtClean="0"/>
                        <a:t>02</a:t>
                      </a:r>
                      <a:endParaRPr lang="zh-CN" altLang="en-US" sz="1200" dirty="0"/>
                    </a:p>
                  </a:txBody>
                  <a:tcPr/>
                </a:tc>
                <a:tc>
                  <a:txBody>
                    <a:bodyPr/>
                    <a:lstStyle/>
                    <a:p>
                      <a:r>
                        <a:rPr lang="zh-CN" altLang="en-US" sz="1200" dirty="0" smtClean="0"/>
                        <a:t>李四</a:t>
                      </a:r>
                      <a:endParaRPr lang="zh-CN" altLang="en-US" sz="1200" dirty="0"/>
                    </a:p>
                  </a:txBody>
                  <a:tcPr/>
                </a:tc>
                <a:tc>
                  <a:txBody>
                    <a:bodyPr/>
                    <a:lstStyle/>
                    <a:p>
                      <a:r>
                        <a:rPr lang="zh-CN" altLang="en-US" sz="1200" dirty="0" smtClean="0"/>
                        <a:t>英语</a:t>
                      </a:r>
                      <a:endParaRPr lang="zh-CN" altLang="en-US" sz="1200" dirty="0"/>
                    </a:p>
                  </a:txBody>
                  <a:tcPr/>
                </a:tc>
                <a:tc>
                  <a:txBody>
                    <a:bodyPr/>
                    <a:lstStyle/>
                    <a:p>
                      <a:r>
                        <a:rPr lang="en-US" altLang="zh-CN" sz="1200" dirty="0" smtClean="0"/>
                        <a:t>78</a:t>
                      </a:r>
                      <a:endParaRPr lang="zh-CN" altLang="en-US" sz="1200" dirty="0"/>
                    </a:p>
                  </a:txBody>
                  <a:tcPr/>
                </a:tc>
                <a:tc>
                  <a:txBody>
                    <a:bodyPr/>
                    <a:lstStyle/>
                    <a:p>
                      <a:r>
                        <a:rPr lang="zh-CN" altLang="en-US" sz="1200" dirty="0" smtClean="0"/>
                        <a:t>自控</a:t>
                      </a:r>
                      <a:endParaRPr lang="zh-CN" altLang="en-US" sz="1200" dirty="0"/>
                    </a:p>
                  </a:txBody>
                  <a:tcPr/>
                </a:tc>
                <a:tc>
                  <a:txBody>
                    <a:bodyPr/>
                    <a:lstStyle/>
                    <a:p>
                      <a:r>
                        <a:rPr lang="zh-CN" altLang="en-US" sz="1200" dirty="0" smtClean="0"/>
                        <a:t>山西</a:t>
                      </a:r>
                      <a:endParaRPr lang="zh-CN" altLang="en-US" sz="1200" dirty="0"/>
                    </a:p>
                  </a:txBody>
                  <a:tcPr/>
                </a:tc>
              </a:tr>
              <a:tr h="6400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03</a:t>
                      </a:r>
                      <a:endParaRPr lang="zh-CN" altLang="en-US" sz="1200" dirty="0" smtClean="0"/>
                    </a:p>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王五</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数学</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50</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电信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安徽</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r>
            </a:tbl>
          </a:graphicData>
        </a:graphic>
      </p:graphicFrame>
      <p:sp>
        <p:nvSpPr>
          <p:cNvPr id="12" name="TextBox 11"/>
          <p:cNvSpPr txBox="1"/>
          <p:nvPr/>
        </p:nvSpPr>
        <p:spPr>
          <a:xfrm>
            <a:off x="4211976" y="1953160"/>
            <a:ext cx="1789522" cy="369332"/>
          </a:xfrm>
          <a:prstGeom prst="rect">
            <a:avLst/>
          </a:prstGeom>
          <a:noFill/>
        </p:spPr>
        <p:txBody>
          <a:bodyPr wrap="square" rtlCol="0">
            <a:spAutoFit/>
          </a:bodyPr>
          <a:lstStyle/>
          <a:p>
            <a:r>
              <a:rPr lang="en-US" altLang="zh-CN" dirty="0" err="1" smtClean="0"/>
              <a:t>SSE_Student</a:t>
            </a:r>
            <a:r>
              <a:rPr lang="en-US" altLang="zh-CN" dirty="0" smtClean="0"/>
              <a:t>:</a:t>
            </a:r>
            <a:endParaRPr lang="zh-CN" altLang="en-US" dirty="0"/>
          </a:p>
        </p:txBody>
      </p:sp>
      <p:grpSp>
        <p:nvGrpSpPr>
          <p:cNvPr id="17" name="组合 16"/>
          <p:cNvGrpSpPr/>
          <p:nvPr/>
        </p:nvGrpSpPr>
        <p:grpSpPr>
          <a:xfrm>
            <a:off x="6175802" y="1419622"/>
            <a:ext cx="1780433" cy="860822"/>
            <a:chOff x="6175802" y="1419622"/>
            <a:chExt cx="1780433" cy="860822"/>
          </a:xfrm>
        </p:grpSpPr>
        <p:sp>
          <p:nvSpPr>
            <p:cNvPr id="13" name="TextBox 12"/>
            <p:cNvSpPr txBox="1"/>
            <p:nvPr/>
          </p:nvSpPr>
          <p:spPr>
            <a:xfrm>
              <a:off x="6732239" y="1419622"/>
              <a:ext cx="1223996" cy="369332"/>
            </a:xfrm>
            <a:prstGeom prst="rect">
              <a:avLst/>
            </a:prstGeom>
            <a:noFill/>
          </p:spPr>
          <p:txBody>
            <a:bodyPr wrap="square" rtlCol="0">
              <a:spAutoFit/>
            </a:bodyPr>
            <a:lstStyle/>
            <a:p>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UPDATE</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4" name="左弧形箭头 13"/>
            <p:cNvSpPr/>
            <p:nvPr/>
          </p:nvSpPr>
          <p:spPr>
            <a:xfrm rot="1716887">
              <a:off x="6175802" y="1512617"/>
              <a:ext cx="331126" cy="76782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8" name="组合 17"/>
          <p:cNvGrpSpPr/>
          <p:nvPr/>
        </p:nvGrpSpPr>
        <p:grpSpPr>
          <a:xfrm>
            <a:off x="7956235" y="1833491"/>
            <a:ext cx="941844" cy="1602320"/>
            <a:chOff x="8028908" y="1833490"/>
            <a:chExt cx="908708" cy="1451263"/>
          </a:xfrm>
        </p:grpSpPr>
        <p:sp>
          <p:nvSpPr>
            <p:cNvPr id="15" name="上弧形箭头 14"/>
            <p:cNvSpPr/>
            <p:nvPr/>
          </p:nvSpPr>
          <p:spPr>
            <a:xfrm rot="4152950">
              <a:off x="7891970" y="2485587"/>
              <a:ext cx="936104" cy="6622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TextBox 15"/>
            <p:cNvSpPr txBox="1"/>
            <p:nvPr/>
          </p:nvSpPr>
          <p:spPr>
            <a:xfrm rot="2770519">
              <a:off x="8161993" y="2332114"/>
              <a:ext cx="1274247" cy="276999"/>
            </a:xfrm>
            <a:prstGeom prst="rect">
              <a:avLst/>
            </a:prstGeom>
            <a:noFill/>
          </p:spPr>
          <p:txBody>
            <a:bodyPr wrap="square" rtlCol="0">
              <a:spAutoFit/>
            </a:bodyPr>
            <a:lstStyle/>
            <a:p>
              <a:r>
                <a:rPr lang="en-US" altLang="zh-CN" sz="1200" dirty="0" err="1" smtClean="0"/>
                <a:t>Dept</a:t>
              </a:r>
              <a:r>
                <a:rPr lang="en-US" altLang="zh-CN" sz="1200" dirty="0" smtClean="0"/>
                <a:t>=</a:t>
              </a:r>
              <a:r>
                <a:rPr lang="zh-CN" altLang="en-US" sz="1200" dirty="0" smtClean="0"/>
                <a:t>软件</a:t>
              </a:r>
              <a:endParaRPr lang="zh-CN" altLang="en-US" sz="1200" dirty="0"/>
            </a:p>
          </p:txBody>
        </p:sp>
      </p:grpSp>
      <p:sp>
        <p:nvSpPr>
          <p:cNvPr id="19" name="椭圆 18"/>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21" name="TextBox 20"/>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500"/>
                            </p:stCondLst>
                            <p:childTnLst>
                              <p:par>
                                <p:cTn id="27" presetID="42"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81046" y="1462040"/>
            <a:ext cx="4355014"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对视图更新，是受限更新；</a:t>
            </a:r>
            <a:endParaRPr lang="zh-CN" altLang="en-US" sz="2400" dirty="0">
              <a:latin typeface="幼圆" pitchFamily="49" charset="-122"/>
              <a:ea typeface="幼圆" pitchFamily="49" charset="-122"/>
            </a:endParaRPr>
          </a:p>
        </p:txBody>
      </p:sp>
      <p:sp>
        <p:nvSpPr>
          <p:cNvPr id="18" name="TextBox 17"/>
          <p:cNvSpPr txBox="1"/>
          <p:nvPr/>
        </p:nvSpPr>
        <p:spPr>
          <a:xfrm>
            <a:off x="1259770" y="2283730"/>
            <a:ext cx="3168220" cy="1338828"/>
          </a:xfrm>
          <a:prstGeom prst="rect">
            <a:avLst/>
          </a:prstGeom>
          <a:noFill/>
          <a:ln>
            <a:solidFill>
              <a:schemeClr val="tx2">
                <a:lumMod val="40000"/>
                <a:lumOff val="60000"/>
              </a:schemeClr>
            </a:solidFill>
          </a:ln>
        </p:spPr>
        <p:txBody>
          <a:bodyPr wrap="square" rtlCol="0">
            <a:spAutoFit/>
          </a:bodyPr>
          <a:lstStyle/>
          <a:p>
            <a:pPr>
              <a:lnSpc>
                <a:spcPct val="150000"/>
              </a:lnSpc>
            </a:pPr>
            <a:r>
              <a:rPr lang="en-US" altLang="zh-CN" dirty="0" smtClean="0">
                <a:latin typeface="+mj-ea"/>
                <a:ea typeface="+mj-ea"/>
              </a:rPr>
              <a:t>UPDATE   </a:t>
            </a:r>
            <a:r>
              <a:rPr lang="en-US" altLang="zh-CN" dirty="0" err="1" smtClean="0">
                <a:latin typeface="幼圆" pitchFamily="49" charset="-122"/>
                <a:ea typeface="幼圆" pitchFamily="49" charset="-122"/>
              </a:rPr>
              <a:t>Average_Score</a:t>
            </a:r>
            <a:endParaRPr lang="en-US" altLang="zh-CN" dirty="0" smtClean="0">
              <a:latin typeface="幼圆" pitchFamily="49" charset="-122"/>
              <a:ea typeface="幼圆" pitchFamily="49" charset="-122"/>
            </a:endParaRPr>
          </a:p>
          <a:p>
            <a:pPr>
              <a:lnSpc>
                <a:spcPct val="150000"/>
              </a:lnSpc>
            </a:pPr>
            <a:r>
              <a:rPr lang="en-US" altLang="zh-CN" dirty="0">
                <a:latin typeface="+mj-ea"/>
                <a:ea typeface="+mj-ea"/>
              </a:rPr>
              <a:t>SET </a:t>
            </a:r>
            <a:r>
              <a:rPr lang="en-US" altLang="zh-CN" dirty="0" smtClean="0">
                <a:latin typeface="+mj-ea"/>
                <a:ea typeface="+mj-ea"/>
              </a:rPr>
              <a:t> </a:t>
            </a:r>
            <a:r>
              <a:rPr lang="zh-CN" altLang="en-US" dirty="0" smtClean="0">
                <a:latin typeface="幼圆" pitchFamily="49" charset="-122"/>
                <a:ea typeface="幼圆" pitchFamily="49" charset="-122"/>
              </a:rPr>
              <a:t>平均分</a:t>
            </a:r>
            <a:r>
              <a:rPr lang="en-US" altLang="zh-CN" dirty="0" smtClean="0">
                <a:latin typeface="幼圆" pitchFamily="49" charset="-122"/>
                <a:ea typeface="幼圆" pitchFamily="49" charset="-122"/>
              </a:rPr>
              <a:t>=</a:t>
            </a:r>
            <a:r>
              <a:rPr lang="en-US" altLang="zh-CN" dirty="0" smtClean="0"/>
              <a:t>‘90’</a:t>
            </a:r>
          </a:p>
          <a:p>
            <a:pPr>
              <a:lnSpc>
                <a:spcPct val="150000"/>
              </a:lnSpc>
            </a:pPr>
            <a:r>
              <a:rPr lang="en-US" altLang="zh-CN" dirty="0">
                <a:latin typeface="+mj-ea"/>
                <a:ea typeface="+mj-ea"/>
              </a:rPr>
              <a:t>WHERE </a:t>
            </a:r>
            <a:r>
              <a:rPr lang="en-US" altLang="zh-CN" dirty="0" smtClean="0"/>
              <a:t> </a:t>
            </a:r>
            <a:r>
              <a:rPr lang="en-US" altLang="zh-CN" dirty="0" smtClean="0">
                <a:latin typeface="幼圆" pitchFamily="49" charset="-122"/>
                <a:ea typeface="幼圆" pitchFamily="49" charset="-122"/>
              </a:rPr>
              <a:t>No=</a:t>
            </a:r>
            <a:r>
              <a:rPr lang="en-US" altLang="zh-CN" dirty="0" smtClean="0"/>
              <a:t>‘01’</a:t>
            </a:r>
            <a:endParaRPr lang="zh-CN" altLang="en-US" dirty="0"/>
          </a:p>
        </p:txBody>
      </p:sp>
      <p:graphicFrame>
        <p:nvGraphicFramePr>
          <p:cNvPr id="19" name="表格 18"/>
          <p:cNvGraphicFramePr>
            <a:graphicFrameLocks noGrp="1"/>
          </p:cNvGraphicFramePr>
          <p:nvPr>
            <p:extLst>
              <p:ext uri="{D42A27DB-BD31-4B8C-83A1-F6EECF244321}">
                <p14:modId xmlns:p14="http://schemas.microsoft.com/office/powerpoint/2010/main" val="2237023838"/>
              </p:ext>
            </p:extLst>
          </p:nvPr>
        </p:nvGraphicFramePr>
        <p:xfrm>
          <a:off x="5364055" y="3579820"/>
          <a:ext cx="3600400" cy="1465237"/>
        </p:xfrm>
        <a:graphic>
          <a:graphicData uri="http://schemas.openxmlformats.org/drawingml/2006/table">
            <a:tbl>
              <a:tblPr firstRow="1" bandRow="1">
                <a:tableStyleId>{5C22544A-7EE6-4342-B048-85BDC9FD1C3A}</a:tableStyleId>
              </a:tblPr>
              <a:tblGrid>
                <a:gridCol w="431994"/>
                <a:gridCol w="648045"/>
                <a:gridCol w="648045"/>
                <a:gridCol w="576040"/>
                <a:gridCol w="720212"/>
                <a:gridCol w="576064"/>
              </a:tblGrid>
              <a:tr h="457200">
                <a:tc>
                  <a:txBody>
                    <a:bodyPr/>
                    <a:lstStyle/>
                    <a:p>
                      <a:r>
                        <a:rPr lang="en-US" altLang="zh-CN" sz="1200" dirty="0" smtClean="0"/>
                        <a:t>No</a:t>
                      </a:r>
                      <a:endParaRPr lang="zh-CN" altLang="en-US" sz="1200" dirty="0"/>
                    </a:p>
                  </a:txBody>
                  <a:tcPr/>
                </a:tc>
                <a:tc>
                  <a:txBody>
                    <a:bodyPr/>
                    <a:lstStyle/>
                    <a:p>
                      <a:r>
                        <a:rPr lang="en-US" altLang="zh-CN" sz="1200" dirty="0" smtClean="0"/>
                        <a:t>Name</a:t>
                      </a:r>
                      <a:endParaRPr lang="zh-CN" altLang="en-US" sz="1200" dirty="0"/>
                    </a:p>
                  </a:txBody>
                  <a:tcPr/>
                </a:tc>
                <a:tc>
                  <a:txBody>
                    <a:bodyPr/>
                    <a:lstStyle/>
                    <a:p>
                      <a:r>
                        <a:rPr lang="en-US" altLang="zh-CN" sz="1200" dirty="0" smtClean="0"/>
                        <a:t>Course</a:t>
                      </a:r>
                      <a:endParaRPr lang="zh-CN" altLang="en-US" sz="1200" dirty="0"/>
                    </a:p>
                  </a:txBody>
                  <a:tcPr/>
                </a:tc>
                <a:tc>
                  <a:txBody>
                    <a:bodyPr/>
                    <a:lstStyle/>
                    <a:p>
                      <a:r>
                        <a:rPr lang="en-US" altLang="zh-CN" sz="1200" dirty="0" smtClean="0"/>
                        <a:t>Score</a:t>
                      </a:r>
                      <a:endParaRPr lang="zh-CN" altLang="en-US" sz="1200" dirty="0"/>
                    </a:p>
                  </a:txBody>
                  <a:tcPr/>
                </a:tc>
                <a:tc>
                  <a:txBody>
                    <a:bodyPr/>
                    <a:lstStyle/>
                    <a:p>
                      <a:r>
                        <a:rPr lang="en-US" altLang="zh-CN" sz="1200" dirty="0" err="1" smtClean="0"/>
                        <a:t>Dept</a:t>
                      </a:r>
                      <a:endParaRPr lang="zh-CN" altLang="en-US" sz="1200" dirty="0"/>
                    </a:p>
                  </a:txBody>
                  <a:tcPr/>
                </a:tc>
                <a:tc>
                  <a:txBody>
                    <a:bodyPr/>
                    <a:lstStyle/>
                    <a:p>
                      <a:r>
                        <a:rPr lang="en-US" altLang="zh-CN" sz="1200" dirty="0" smtClean="0"/>
                        <a:t>origin</a:t>
                      </a:r>
                      <a:endParaRPr lang="zh-CN" altLang="en-US" sz="1200" dirty="0"/>
                    </a:p>
                  </a:txBody>
                  <a:tcPr/>
                </a:tc>
              </a:tr>
              <a:tr h="262817">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数学</a:t>
                      </a:r>
                      <a:endParaRPr lang="zh-CN" altLang="en-US" sz="1200" dirty="0"/>
                    </a:p>
                  </a:txBody>
                  <a:tcPr/>
                </a:tc>
                <a:tc>
                  <a:txBody>
                    <a:bodyPr/>
                    <a:lstStyle/>
                    <a:p>
                      <a:r>
                        <a:rPr lang="en-US" altLang="zh-CN" sz="1200" dirty="0" smtClean="0"/>
                        <a:t>96</a:t>
                      </a:r>
                      <a:endParaRPr lang="zh-CN" altLang="en-US" sz="1200" dirty="0"/>
                    </a:p>
                  </a:txBody>
                  <a:tcPr/>
                </a:tc>
                <a:tc>
                  <a:txBody>
                    <a:bodyPr/>
                    <a:lstStyle/>
                    <a:p>
                      <a:r>
                        <a:rPr lang="zh-CN" altLang="en-US" sz="1200" dirty="0" smtClean="0"/>
                        <a:t>软件</a:t>
                      </a:r>
                      <a:endParaRPr lang="zh-CN" altLang="en-US" sz="1200" dirty="0"/>
                    </a:p>
                  </a:txBody>
                  <a:tcPr/>
                </a:tc>
                <a:tc>
                  <a:txBody>
                    <a:bodyPr/>
                    <a:lstStyle/>
                    <a:p>
                      <a:r>
                        <a:rPr lang="zh-CN" altLang="en-US" sz="1200" dirty="0" smtClean="0"/>
                        <a:t>湖北</a:t>
                      </a:r>
                      <a:endParaRPr lang="zh-CN" altLang="en-US" sz="1200" dirty="0"/>
                    </a:p>
                  </a:txBody>
                  <a:tcPr/>
                </a:tc>
              </a:tr>
              <a:tr h="276517">
                <a:tc>
                  <a:txBody>
                    <a:bodyPr/>
                    <a:lstStyle/>
                    <a:p>
                      <a:r>
                        <a:rPr lang="en-US" altLang="zh-CN" sz="1200" dirty="0" smtClean="0"/>
                        <a:t>01</a:t>
                      </a:r>
                      <a:endParaRPr lang="zh-CN" altLang="en-US" sz="1200" dirty="0"/>
                    </a:p>
                  </a:txBody>
                  <a:tcPr/>
                </a:tc>
                <a:tc>
                  <a:txBody>
                    <a:bodyPr/>
                    <a:lstStyle/>
                    <a:p>
                      <a:r>
                        <a:rPr lang="zh-CN" altLang="en-US" sz="1200" dirty="0" smtClean="0"/>
                        <a:t>张三</a:t>
                      </a:r>
                      <a:endParaRPr lang="zh-CN" altLang="en-US" sz="1200" dirty="0"/>
                    </a:p>
                  </a:txBody>
                  <a:tcPr/>
                </a:tc>
                <a:tc>
                  <a:txBody>
                    <a:bodyPr/>
                    <a:lstStyle/>
                    <a:p>
                      <a:r>
                        <a:rPr lang="zh-CN" altLang="en-US" sz="1200" dirty="0" smtClean="0"/>
                        <a:t>英语</a:t>
                      </a:r>
                      <a:endParaRPr lang="zh-CN" altLang="en-US" sz="1200" dirty="0"/>
                    </a:p>
                  </a:txBody>
                  <a:tcPr/>
                </a:tc>
                <a:tc>
                  <a:txBody>
                    <a:bodyPr/>
                    <a:lstStyle/>
                    <a:p>
                      <a:r>
                        <a:rPr lang="en-US" altLang="zh-CN" sz="1200" dirty="0" smtClean="0"/>
                        <a:t>78</a:t>
                      </a:r>
                      <a:endParaRPr lang="zh-CN" altLang="en-US" sz="1200" dirty="0"/>
                    </a:p>
                  </a:txBody>
                  <a:tcPr/>
                </a:tc>
                <a:tc>
                  <a:txBody>
                    <a:bodyPr/>
                    <a:lstStyle/>
                    <a:p>
                      <a:r>
                        <a:rPr lang="zh-CN" altLang="en-US" sz="1200" dirty="0" smtClean="0"/>
                        <a:t>自控</a:t>
                      </a:r>
                      <a:endParaRPr lang="zh-CN" altLang="en-US" sz="1200" dirty="0"/>
                    </a:p>
                  </a:txBody>
                  <a:tcPr/>
                </a:tc>
                <a:tc>
                  <a:txBody>
                    <a:bodyPr/>
                    <a:lstStyle/>
                    <a:p>
                      <a:r>
                        <a:rPr lang="zh-CN" altLang="en-US" sz="1200" dirty="0" smtClean="0"/>
                        <a:t>山西</a:t>
                      </a:r>
                      <a:endParaRPr lang="zh-CN" altLang="en-US" sz="1200" dirty="0"/>
                    </a:p>
                  </a:txBody>
                  <a:tcPr/>
                </a:tc>
              </a:tr>
              <a:tr h="4320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02</a:t>
                      </a:r>
                      <a:endParaRPr lang="zh-CN" altLang="en-US" sz="1200" dirty="0" smtClean="0"/>
                    </a:p>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李四</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数学</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50</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电信</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安徽</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a:tc>
              </a:tr>
            </a:tbl>
          </a:graphicData>
        </a:graphic>
      </p:graphicFrame>
      <p:graphicFrame>
        <p:nvGraphicFramePr>
          <p:cNvPr id="20" name="表格 19"/>
          <p:cNvGraphicFramePr>
            <a:graphicFrameLocks noGrp="1"/>
          </p:cNvGraphicFramePr>
          <p:nvPr/>
        </p:nvGraphicFramePr>
        <p:xfrm>
          <a:off x="5436060" y="2782030"/>
          <a:ext cx="1824604" cy="365760"/>
        </p:xfrm>
        <a:graphic>
          <a:graphicData uri="http://schemas.openxmlformats.org/drawingml/2006/table">
            <a:tbl>
              <a:tblPr firstRow="1" bandRow="1">
                <a:tableStyleId>{5C22544A-7EE6-4342-B048-85BDC9FD1C3A}</a:tableStyleId>
              </a:tblPr>
              <a:tblGrid>
                <a:gridCol w="912302"/>
                <a:gridCol w="912302"/>
              </a:tblGrid>
              <a:tr h="360019">
                <a:tc>
                  <a:txBody>
                    <a:bodyPr/>
                    <a:lstStyle/>
                    <a:p>
                      <a:r>
                        <a:rPr lang="zh-CN" altLang="en-US" sz="1800" dirty="0" smtClean="0"/>
                        <a:t>学号</a:t>
                      </a:r>
                      <a:endParaRPr lang="zh-CN" altLang="en-US" sz="1800" dirty="0"/>
                    </a:p>
                  </a:txBody>
                  <a:tcPr/>
                </a:tc>
                <a:tc>
                  <a:txBody>
                    <a:bodyPr/>
                    <a:lstStyle/>
                    <a:p>
                      <a:r>
                        <a:rPr lang="zh-CN" altLang="en-US" sz="1800" dirty="0" smtClean="0"/>
                        <a:t>平均分</a:t>
                      </a:r>
                      <a:endParaRPr lang="zh-CN" altLang="en-US" sz="1800" dirty="0"/>
                    </a:p>
                  </a:txBody>
                  <a:tcPr/>
                </a:tc>
              </a:tr>
            </a:tbl>
          </a:graphicData>
        </a:graphic>
      </p:graphicFrame>
      <p:sp>
        <p:nvSpPr>
          <p:cNvPr id="22" name="TextBox 21"/>
          <p:cNvSpPr txBox="1"/>
          <p:nvPr/>
        </p:nvSpPr>
        <p:spPr>
          <a:xfrm>
            <a:off x="4716010" y="2418433"/>
            <a:ext cx="1872208" cy="369332"/>
          </a:xfrm>
          <a:prstGeom prst="rect">
            <a:avLst/>
          </a:prstGeom>
          <a:noFill/>
        </p:spPr>
        <p:txBody>
          <a:bodyPr wrap="square" rtlCol="0">
            <a:spAutoFit/>
          </a:bodyPr>
          <a:lstStyle/>
          <a:p>
            <a:r>
              <a:rPr lang="en-US" altLang="zh-CN" dirty="0" err="1" smtClean="0"/>
              <a:t>Average_Score</a:t>
            </a:r>
            <a:endParaRPr lang="zh-CN" altLang="en-US" dirty="0"/>
          </a:p>
        </p:txBody>
      </p:sp>
      <p:grpSp>
        <p:nvGrpSpPr>
          <p:cNvPr id="23" name="组合 22"/>
          <p:cNvGrpSpPr/>
          <p:nvPr/>
        </p:nvGrpSpPr>
        <p:grpSpPr>
          <a:xfrm>
            <a:off x="6607850" y="1710928"/>
            <a:ext cx="1708410" cy="860822"/>
            <a:chOff x="6175802" y="1419622"/>
            <a:chExt cx="1708410" cy="860822"/>
          </a:xfrm>
        </p:grpSpPr>
        <p:sp>
          <p:nvSpPr>
            <p:cNvPr id="24" name="TextBox 23"/>
            <p:cNvSpPr txBox="1"/>
            <p:nvPr/>
          </p:nvSpPr>
          <p:spPr>
            <a:xfrm>
              <a:off x="6732239" y="1419622"/>
              <a:ext cx="1151973" cy="369332"/>
            </a:xfrm>
            <a:prstGeom prst="rect">
              <a:avLst/>
            </a:prstGeom>
            <a:noFill/>
          </p:spPr>
          <p:txBody>
            <a:bodyPr wrap="square" rtlCol="0">
              <a:spAutoFit/>
            </a:bodyPr>
            <a:lstStyle/>
            <a:p>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UPDATE</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5" name="左弧形箭头 24"/>
            <p:cNvSpPr/>
            <p:nvPr/>
          </p:nvSpPr>
          <p:spPr>
            <a:xfrm rot="1716887">
              <a:off x="6175802" y="1512617"/>
              <a:ext cx="331126" cy="76782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6" name="左弧形箭头 25"/>
          <p:cNvSpPr/>
          <p:nvPr/>
        </p:nvSpPr>
        <p:spPr>
          <a:xfrm>
            <a:off x="4716016" y="2931792"/>
            <a:ext cx="576064" cy="10081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16" name="TextBox 15"/>
          <p:cNvSpPr txBox="1"/>
          <p:nvPr/>
        </p:nvSpPr>
        <p:spPr>
          <a:xfrm>
            <a:off x="1043755" y="843630"/>
            <a:ext cx="7147650"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对视图更新，转化成为对相应基本表的更新</a:t>
            </a:r>
            <a:endParaRPr lang="zh-CN" altLang="en-US" sz="2400" dirty="0">
              <a:latin typeface="幼圆" pitchFamily="49" charset="-122"/>
              <a:ea typeface="幼圆" pitchFamily="49" charset="-122"/>
            </a:endParaRPr>
          </a:p>
        </p:txBody>
      </p:sp>
      <p:sp>
        <p:nvSpPr>
          <p:cNvPr id="21" name="TextBox 20"/>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10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22" grpId="0"/>
      <p:bldP spid="26" grpId="0" animBg="1"/>
    </p:bldLst>
  </p:timing>
</p:sld>
</file>

<file path=ppt/slides/slide2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5" name="Rectangle 3"/>
          <p:cNvSpPr>
            <a:spLocks noGrp="1" noChangeArrowheads="1"/>
          </p:cNvSpPr>
          <p:nvPr>
            <p:ph type="body" idx="4294967295"/>
          </p:nvPr>
        </p:nvSpPr>
        <p:spPr>
          <a:xfrm>
            <a:off x="971750" y="1656115"/>
            <a:ext cx="8172250" cy="3579820"/>
          </a:xfrm>
        </p:spPr>
        <p:txBody>
          <a:bodyPr>
            <a:normAutofit fontScale="92500" lnSpcReduction="10000"/>
          </a:bodyPr>
          <a:lstStyle/>
          <a:p>
            <a:pPr>
              <a:lnSpc>
                <a:spcPct val="90000"/>
              </a:lnSpc>
              <a:buFont typeface="Wingdings" panose="05000000000000000000" pitchFamily="2" charset="2"/>
              <a:buNone/>
            </a:pPr>
            <a:r>
              <a:rPr lang="en-US" altLang="zh-CN" sz="2200" dirty="0" smtClean="0">
                <a:latin typeface="+mj-ea"/>
                <a:ea typeface="+mj-ea"/>
              </a:rPr>
              <a:t>【</a:t>
            </a:r>
            <a:r>
              <a:rPr lang="zh-CN" altLang="en-US" sz="2200" dirty="0" smtClean="0">
                <a:latin typeface="+mj-ea"/>
                <a:ea typeface="+mj-ea"/>
              </a:rPr>
              <a:t>例</a:t>
            </a:r>
            <a:r>
              <a:rPr lang="en-US" altLang="zh-CN" sz="2200" dirty="0" smtClean="0">
                <a:latin typeface="+mj-ea"/>
                <a:ea typeface="+mj-ea"/>
              </a:rPr>
              <a:t>】</a:t>
            </a:r>
            <a:r>
              <a:rPr lang="zh-CN" altLang="en-US" sz="2200" dirty="0" smtClean="0">
                <a:latin typeface="幼圆" pitchFamily="49" charset="-122"/>
                <a:ea typeface="幼圆" pitchFamily="49" charset="-122"/>
              </a:rPr>
              <a:t>在</a:t>
            </a:r>
            <a:r>
              <a:rPr lang="en-US" altLang="zh-CN" sz="2200" dirty="0" smtClean="0">
                <a:latin typeface="幼圆" pitchFamily="49" charset="-122"/>
                <a:ea typeface="幼圆" pitchFamily="49" charset="-122"/>
              </a:rPr>
              <a:t>S_G</a:t>
            </a:r>
            <a:r>
              <a:rPr lang="zh-CN" altLang="en-US" sz="2200" dirty="0" smtClean="0">
                <a:latin typeface="幼圆" pitchFamily="49" charset="-122"/>
                <a:ea typeface="幼圆" pitchFamily="49" charset="-122"/>
              </a:rPr>
              <a:t>视图中查询平均成绩在</a:t>
            </a:r>
            <a:r>
              <a:rPr lang="en-US" altLang="zh-CN" sz="2200" dirty="0" smtClean="0">
                <a:latin typeface="幼圆" pitchFamily="49" charset="-122"/>
                <a:ea typeface="幼圆" pitchFamily="49" charset="-122"/>
              </a:rPr>
              <a:t>90</a:t>
            </a:r>
            <a:r>
              <a:rPr lang="zh-CN" altLang="en-US" sz="2200" dirty="0" smtClean="0">
                <a:latin typeface="幼圆" pitchFamily="49" charset="-122"/>
                <a:ea typeface="幼圆" pitchFamily="49" charset="-122"/>
              </a:rPr>
              <a:t>分以上的学生学号和平均成绩</a:t>
            </a:r>
          </a:p>
          <a:p>
            <a:pPr>
              <a:lnSpc>
                <a:spcPct val="90000"/>
              </a:lnSpc>
            </a:pPr>
            <a:r>
              <a:rPr lang="en-US" altLang="zh-CN" sz="1900" dirty="0">
                <a:latin typeface="幼圆" pitchFamily="49" charset="-122"/>
                <a:ea typeface="幼圆" pitchFamily="49" charset="-122"/>
                <a:sym typeface="Times New Roman" panose="02020603050405020304" pitchFamily="18" charset="0"/>
              </a:rPr>
              <a:t>	</a:t>
            </a:r>
            <a:r>
              <a:rPr lang="en-US" altLang="zh-CN" sz="1900" dirty="0" smtClean="0">
                <a:latin typeface="幼圆" pitchFamily="49" charset="-122"/>
                <a:ea typeface="幼圆" pitchFamily="49" charset="-122"/>
                <a:sym typeface="Times New Roman" panose="02020603050405020304" pitchFamily="18" charset="0"/>
              </a:rPr>
              <a:t>S_G </a:t>
            </a:r>
            <a:r>
              <a:rPr lang="zh-CN" altLang="en-US" sz="1900" dirty="0" smtClean="0">
                <a:latin typeface="幼圆" pitchFamily="49" charset="-122"/>
                <a:ea typeface="幼圆" pitchFamily="49" charset="-122"/>
                <a:sym typeface="Times New Roman" panose="02020603050405020304" pitchFamily="18" charset="0"/>
              </a:rPr>
              <a:t>视图</a:t>
            </a:r>
            <a:r>
              <a:rPr lang="zh-CN" altLang="en-US" sz="1900" dirty="0">
                <a:latin typeface="幼圆" pitchFamily="49" charset="-122"/>
                <a:ea typeface="幼圆" pitchFamily="49" charset="-122"/>
                <a:sym typeface="Times New Roman" panose="02020603050405020304" pitchFamily="18" charset="0"/>
              </a:rPr>
              <a:t>的子查询定义： </a:t>
            </a:r>
          </a:p>
          <a:p>
            <a:pPr>
              <a:lnSpc>
                <a:spcPct val="90000"/>
              </a:lnSpc>
            </a:pPr>
            <a:r>
              <a:rPr lang="en-US" altLang="zh-CN" sz="2100" dirty="0">
                <a:latin typeface="幼圆" pitchFamily="49" charset="-122"/>
                <a:ea typeface="幼圆" pitchFamily="49" charset="-122"/>
                <a:sym typeface="Times New Roman" panose="02020603050405020304" pitchFamily="18" charset="0"/>
              </a:rPr>
              <a:t>		CREATE VIEW S_G (</a:t>
            </a:r>
            <a:r>
              <a:rPr lang="en-US" altLang="zh-CN" sz="2100" dirty="0" err="1">
                <a:latin typeface="幼圆" pitchFamily="49" charset="-122"/>
                <a:ea typeface="幼圆" pitchFamily="49" charset="-122"/>
                <a:sym typeface="Times New Roman" panose="02020603050405020304" pitchFamily="18" charset="0"/>
              </a:rPr>
              <a:t>Sno</a:t>
            </a:r>
            <a:r>
              <a:rPr lang="zh-CN" altLang="en-US" sz="2100" dirty="0">
                <a:latin typeface="幼圆" pitchFamily="49" charset="-122"/>
                <a:ea typeface="幼圆" pitchFamily="49" charset="-122"/>
                <a:sym typeface="Times New Roman" panose="02020603050405020304" pitchFamily="18" charset="0"/>
              </a:rPr>
              <a:t>，</a:t>
            </a:r>
            <a:r>
              <a:rPr lang="en-US" altLang="zh-CN" sz="2100" dirty="0" err="1">
                <a:latin typeface="幼圆" pitchFamily="49" charset="-122"/>
                <a:ea typeface="幼圆" pitchFamily="49" charset="-122"/>
                <a:sym typeface="Times New Roman" panose="02020603050405020304" pitchFamily="18" charset="0"/>
              </a:rPr>
              <a:t>Gavg</a:t>
            </a:r>
            <a:r>
              <a:rPr lang="en-US" altLang="zh-CN" sz="2100" dirty="0">
                <a:latin typeface="幼圆" pitchFamily="49" charset="-122"/>
                <a:ea typeface="幼圆" pitchFamily="49" charset="-122"/>
                <a:sym typeface="Times New Roman" panose="02020603050405020304" pitchFamily="18" charset="0"/>
              </a:rPr>
              <a:t>)</a:t>
            </a:r>
          </a:p>
          <a:p>
            <a:pPr>
              <a:lnSpc>
                <a:spcPct val="90000"/>
              </a:lnSpc>
            </a:pPr>
            <a:r>
              <a:rPr lang="en-US" altLang="zh-CN" sz="2100" dirty="0">
                <a:latin typeface="幼圆" pitchFamily="49" charset="-122"/>
                <a:ea typeface="幼圆" pitchFamily="49" charset="-122"/>
                <a:sym typeface="Times New Roman" panose="02020603050405020304" pitchFamily="18" charset="0"/>
              </a:rPr>
              <a:t>		AS </a:t>
            </a:r>
          </a:p>
          <a:p>
            <a:pPr lvl="2">
              <a:lnSpc>
                <a:spcPct val="90000"/>
              </a:lnSpc>
              <a:buNone/>
            </a:pPr>
            <a:r>
              <a:rPr lang="en-US" altLang="zh-CN" sz="2100" b="1" dirty="0">
                <a:latin typeface="幼圆" pitchFamily="49" charset="-122"/>
                <a:ea typeface="幼圆" pitchFamily="49" charset="-122"/>
                <a:sym typeface="Times New Roman" panose="02020603050405020304" pitchFamily="18" charset="0"/>
              </a:rPr>
              <a:t>		SELECT </a:t>
            </a:r>
            <a:r>
              <a:rPr lang="en-US" altLang="zh-CN" sz="2100" dirty="0" err="1">
                <a:latin typeface="幼圆" pitchFamily="49" charset="-122"/>
                <a:ea typeface="幼圆" pitchFamily="49" charset="-122"/>
                <a:sym typeface="Times New Roman" panose="02020603050405020304" pitchFamily="18" charset="0"/>
              </a:rPr>
              <a:t>Sno</a:t>
            </a:r>
            <a:r>
              <a:rPr lang="zh-CN" altLang="en-US" sz="2100" dirty="0">
                <a:latin typeface="幼圆" pitchFamily="49" charset="-122"/>
                <a:ea typeface="幼圆" pitchFamily="49" charset="-122"/>
                <a:sym typeface="Times New Roman" panose="02020603050405020304" pitchFamily="18" charset="0"/>
              </a:rPr>
              <a:t>，</a:t>
            </a:r>
            <a:r>
              <a:rPr lang="en-US" altLang="zh-CN" sz="2100" dirty="0">
                <a:latin typeface="幼圆" pitchFamily="49" charset="-122"/>
                <a:ea typeface="幼圆" pitchFamily="49" charset="-122"/>
                <a:sym typeface="Times New Roman" panose="02020603050405020304" pitchFamily="18" charset="0"/>
              </a:rPr>
              <a:t>AVG(Grade)</a:t>
            </a:r>
          </a:p>
          <a:p>
            <a:pPr lvl="2">
              <a:lnSpc>
                <a:spcPct val="90000"/>
              </a:lnSpc>
              <a:buNone/>
            </a:pPr>
            <a:r>
              <a:rPr lang="en-US" altLang="zh-CN" sz="2100" b="1" dirty="0">
                <a:latin typeface="幼圆" pitchFamily="49" charset="-122"/>
                <a:ea typeface="幼圆" pitchFamily="49" charset="-122"/>
                <a:sym typeface="Times New Roman" panose="02020603050405020304" pitchFamily="18" charset="0"/>
              </a:rPr>
              <a:t>		FROM  </a:t>
            </a:r>
            <a:r>
              <a:rPr lang="en-US" altLang="zh-CN" sz="2100" dirty="0">
                <a:latin typeface="幼圆" pitchFamily="49" charset="-122"/>
                <a:ea typeface="幼圆" pitchFamily="49" charset="-122"/>
                <a:sym typeface="Times New Roman" panose="02020603050405020304" pitchFamily="18" charset="0"/>
              </a:rPr>
              <a:t>SC</a:t>
            </a:r>
          </a:p>
          <a:p>
            <a:pPr lvl="2">
              <a:lnSpc>
                <a:spcPct val="90000"/>
              </a:lnSpc>
              <a:buNone/>
            </a:pPr>
            <a:r>
              <a:rPr lang="en-US" altLang="zh-CN" sz="2100" b="1" dirty="0">
                <a:latin typeface="幼圆" pitchFamily="49" charset="-122"/>
                <a:ea typeface="幼圆" pitchFamily="49" charset="-122"/>
                <a:sym typeface="Times New Roman" panose="02020603050405020304" pitchFamily="18" charset="0"/>
              </a:rPr>
              <a:t>		GROUP BY </a:t>
            </a:r>
            <a:r>
              <a:rPr lang="en-US" altLang="zh-CN" sz="2100" dirty="0" err="1">
                <a:latin typeface="幼圆" pitchFamily="49" charset="-122"/>
                <a:ea typeface="幼圆" pitchFamily="49" charset="-122"/>
                <a:sym typeface="Times New Roman" panose="02020603050405020304" pitchFamily="18" charset="0"/>
              </a:rPr>
              <a:t>Sno</a:t>
            </a:r>
            <a:r>
              <a:rPr lang="zh-CN" altLang="en-US" sz="2100" dirty="0">
                <a:latin typeface="幼圆" pitchFamily="49" charset="-122"/>
                <a:ea typeface="幼圆" pitchFamily="49" charset="-122"/>
                <a:sym typeface="Times New Roman" panose="02020603050405020304" pitchFamily="18" charset="0"/>
              </a:rPr>
              <a:t>；</a:t>
            </a:r>
            <a:endParaRPr lang="zh-CN" altLang="en-US" sz="2100" dirty="0">
              <a:latin typeface="幼圆" pitchFamily="49" charset="-122"/>
              <a:ea typeface="幼圆" pitchFamily="49" charset="-122"/>
            </a:endParaRPr>
          </a:p>
          <a:p>
            <a:pPr lvl="2">
              <a:lnSpc>
                <a:spcPct val="90000"/>
              </a:lnSpc>
              <a:buFont typeface="Wingdings" panose="05000000000000000000" pitchFamily="2" charset="2"/>
              <a:buNone/>
            </a:pPr>
            <a:r>
              <a:rPr lang="en-US" altLang="zh-CN" sz="1900" b="1" dirty="0" smtClean="0">
                <a:latin typeface="幼圆" pitchFamily="49" charset="-122"/>
                <a:ea typeface="幼圆" pitchFamily="49" charset="-122"/>
                <a:sym typeface="Times New Roman" panose="02020603050405020304" pitchFamily="18" charset="0"/>
              </a:rPr>
              <a:t>  </a:t>
            </a:r>
            <a:r>
              <a:rPr lang="zh-CN" altLang="en-US" sz="1900" b="1" dirty="0" smtClean="0">
                <a:latin typeface="幼圆" pitchFamily="49" charset="-122"/>
                <a:ea typeface="幼圆" pitchFamily="49" charset="-122"/>
                <a:sym typeface="Times New Roman" panose="02020603050405020304" pitchFamily="18" charset="0"/>
              </a:rPr>
              <a:t>查询：</a:t>
            </a:r>
            <a:r>
              <a:rPr lang="en-US" altLang="zh-CN" sz="1900" b="1" dirty="0" smtClean="0">
                <a:latin typeface="幼圆" pitchFamily="49" charset="-122"/>
                <a:ea typeface="幼圆" pitchFamily="49" charset="-122"/>
                <a:sym typeface="Times New Roman" panose="02020603050405020304" pitchFamily="18" charset="0"/>
              </a:rPr>
              <a:t> </a:t>
            </a:r>
          </a:p>
          <a:p>
            <a:pPr lvl="2">
              <a:lnSpc>
                <a:spcPct val="90000"/>
              </a:lnSpc>
              <a:buFont typeface="Wingdings" panose="05000000000000000000" pitchFamily="2" charset="2"/>
              <a:buNone/>
            </a:pPr>
            <a:r>
              <a:rPr lang="en-US" altLang="zh-CN" sz="1900" b="1" dirty="0" smtClean="0">
                <a:latin typeface="幼圆" pitchFamily="49" charset="-122"/>
                <a:ea typeface="幼圆" pitchFamily="49" charset="-122"/>
                <a:sym typeface="Times New Roman" panose="02020603050405020304" pitchFamily="18" charset="0"/>
              </a:rPr>
              <a:t>		</a:t>
            </a:r>
            <a:r>
              <a:rPr lang="en-US" altLang="zh-CN" sz="2400" b="1" dirty="0" smtClean="0">
                <a:latin typeface="幼圆" pitchFamily="49" charset="-122"/>
                <a:ea typeface="幼圆" pitchFamily="49" charset="-122"/>
                <a:sym typeface="Times New Roman" panose="02020603050405020304" pitchFamily="18" charset="0"/>
              </a:rPr>
              <a:t>SELECT *</a:t>
            </a:r>
          </a:p>
          <a:p>
            <a:pPr lvl="2">
              <a:lnSpc>
                <a:spcPct val="90000"/>
              </a:lnSpc>
              <a:buFont typeface="Wingdings" panose="05000000000000000000" pitchFamily="2" charset="2"/>
              <a:buNone/>
            </a:pPr>
            <a:r>
              <a:rPr lang="en-US" altLang="zh-CN" sz="2400" b="1" dirty="0" smtClean="0">
                <a:latin typeface="幼圆" pitchFamily="49" charset="-122"/>
                <a:ea typeface="幼圆" pitchFamily="49" charset="-122"/>
                <a:sym typeface="Times New Roman" panose="02020603050405020304" pitchFamily="18" charset="0"/>
              </a:rPr>
              <a:t>   	FROM   </a:t>
            </a:r>
            <a:r>
              <a:rPr lang="en-US" altLang="zh-CN" sz="2400" dirty="0" smtClean="0">
                <a:latin typeface="幼圆" pitchFamily="49" charset="-122"/>
                <a:ea typeface="幼圆" pitchFamily="49" charset="-122"/>
                <a:sym typeface="Times New Roman" panose="02020603050405020304" pitchFamily="18" charset="0"/>
              </a:rPr>
              <a:t>S_G</a:t>
            </a:r>
          </a:p>
          <a:p>
            <a:pPr lvl="2">
              <a:lnSpc>
                <a:spcPct val="90000"/>
              </a:lnSpc>
              <a:buFont typeface="Wingdings" panose="05000000000000000000" pitchFamily="2" charset="2"/>
              <a:buNone/>
            </a:pPr>
            <a:r>
              <a:rPr lang="en-US" altLang="zh-CN" sz="2400" b="1" dirty="0" smtClean="0">
                <a:latin typeface="幼圆" pitchFamily="49" charset="-122"/>
                <a:ea typeface="幼圆" pitchFamily="49" charset="-122"/>
                <a:sym typeface="Times New Roman" panose="02020603050405020304" pitchFamily="18" charset="0"/>
              </a:rPr>
              <a:t>		WHERE  </a:t>
            </a:r>
            <a:r>
              <a:rPr lang="en-US" altLang="zh-CN" sz="2400" dirty="0" err="1" smtClean="0">
                <a:latin typeface="幼圆" pitchFamily="49" charset="-122"/>
                <a:ea typeface="幼圆" pitchFamily="49" charset="-122"/>
                <a:sym typeface="Times New Roman" panose="02020603050405020304" pitchFamily="18" charset="0"/>
              </a:rPr>
              <a:t>Gavg</a:t>
            </a:r>
            <a:r>
              <a:rPr lang="en-US" altLang="zh-CN" sz="2400" dirty="0" smtClean="0">
                <a:latin typeface="幼圆" pitchFamily="49" charset="-122"/>
                <a:ea typeface="幼圆" pitchFamily="49" charset="-122"/>
                <a:sym typeface="Times New Roman" panose="02020603050405020304" pitchFamily="18" charset="0"/>
              </a:rPr>
              <a:t>&gt;=90</a:t>
            </a:r>
            <a:r>
              <a:rPr lang="zh-CN" altLang="en-US" sz="2400" dirty="0" smtClean="0">
                <a:latin typeface="幼圆" pitchFamily="49" charset="-122"/>
                <a:ea typeface="幼圆" pitchFamily="49" charset="-122"/>
                <a:sym typeface="Times New Roman" panose="02020603050405020304" pitchFamily="18" charset="0"/>
              </a:rPr>
              <a:t>；</a:t>
            </a:r>
          </a:p>
          <a:p>
            <a:pPr lvl="2">
              <a:lnSpc>
                <a:spcPct val="90000"/>
              </a:lnSpc>
              <a:buFont typeface="Wingdings" panose="05000000000000000000" pitchFamily="2" charset="2"/>
              <a:buNone/>
            </a:pPr>
            <a:endParaRPr lang="zh-CN" altLang="en-US" sz="1900" dirty="0" smtClean="0">
              <a:latin typeface="幼圆" pitchFamily="49" charset="-122"/>
              <a:ea typeface="幼圆" pitchFamily="49" charset="-122"/>
              <a:sym typeface="Times New Roman" panose="02020603050405020304" pitchFamily="18" charset="0"/>
            </a:endParaRPr>
          </a:p>
        </p:txBody>
      </p:sp>
      <p:sp>
        <p:nvSpPr>
          <p:cNvPr id="212996" name="Rectangle 5"/>
          <p:cNvSpPr>
            <a:spLocks noChangeArrowheads="1"/>
          </p:cNvSpPr>
          <p:nvPr/>
        </p:nvSpPr>
        <p:spPr bwMode="auto">
          <a:xfrm>
            <a:off x="971750" y="987640"/>
            <a:ext cx="8100246" cy="57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anose="05000000000000000000" pitchFamily="2" charset="2"/>
              <a:buChar char="n"/>
            </a:pPr>
            <a:r>
              <a:rPr lang="zh-CN" altLang="en-US" sz="2100" dirty="0">
                <a:solidFill>
                  <a:srgbClr val="000000"/>
                </a:solidFill>
                <a:latin typeface="+mj-ea"/>
                <a:ea typeface="+mj-ea"/>
                <a:sym typeface="Arial" panose="020B0604020202020204" pitchFamily="34" charset="0"/>
              </a:rPr>
              <a:t>视图消解法的</a:t>
            </a:r>
            <a:r>
              <a:rPr lang="zh-CN" altLang="en-US" sz="2100" dirty="0" smtClean="0">
                <a:solidFill>
                  <a:srgbClr val="000000"/>
                </a:solidFill>
                <a:latin typeface="+mj-ea"/>
                <a:ea typeface="+mj-ea"/>
                <a:sym typeface="Arial" panose="020B0604020202020204" pitchFamily="34" charset="0"/>
              </a:rPr>
              <a:t>局限，有些</a:t>
            </a:r>
            <a:r>
              <a:rPr lang="zh-CN" altLang="en-US" sz="2100" dirty="0">
                <a:solidFill>
                  <a:srgbClr val="000000"/>
                </a:solidFill>
                <a:latin typeface="+mj-ea"/>
                <a:ea typeface="+mj-ea"/>
                <a:sym typeface="Arial" panose="020B0604020202020204" pitchFamily="34" charset="0"/>
              </a:rPr>
              <a:t>情况下，视图消解法不能生成正确</a:t>
            </a:r>
            <a:r>
              <a:rPr lang="zh-CN" altLang="en-US" sz="2100" dirty="0" smtClean="0">
                <a:solidFill>
                  <a:srgbClr val="000000"/>
                </a:solidFill>
                <a:latin typeface="+mj-ea"/>
                <a:ea typeface="+mj-ea"/>
                <a:sym typeface="Arial" panose="020B0604020202020204" pitchFamily="34" charset="0"/>
              </a:rPr>
              <a:t>查询</a:t>
            </a:r>
            <a:endParaRPr lang="zh-CN" altLang="en-US" sz="2100" dirty="0">
              <a:solidFill>
                <a:srgbClr val="000000"/>
              </a:solidFill>
              <a:latin typeface="+mj-ea"/>
              <a:ea typeface="+mj-ea"/>
              <a:sym typeface="宋体" panose="02010600030101010101" pitchFamily="2" charset="-122"/>
            </a:endParaRPr>
          </a:p>
        </p:txBody>
      </p:sp>
      <p:sp>
        <p:nvSpPr>
          <p:cNvPr id="5" name="椭圆 4"/>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7" name="TextBox 6"/>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filter="blinds(horizontal)">
                                      <p:cBhvr>
                                        <p:cTn id="7" dur="500"/>
                                        <p:tgtEl>
                                          <p:spTgt spid="212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ldLvl="0" autoUpdateAnimBg="0"/>
    </p:bldLst>
  </p:timing>
</p:sld>
</file>

<file path=ppt/slides/slide2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9" name="Rectangle 3"/>
          <p:cNvSpPr>
            <a:spLocks noGrp="1" noChangeArrowheads="1"/>
          </p:cNvSpPr>
          <p:nvPr>
            <p:ph type="body" idx="4294967295"/>
          </p:nvPr>
        </p:nvSpPr>
        <p:spPr>
          <a:xfrm>
            <a:off x="1187694" y="1059645"/>
            <a:ext cx="3168292" cy="1800125"/>
          </a:xfrm>
        </p:spPr>
        <p:txBody>
          <a:bodyPr>
            <a:noAutofit/>
          </a:bodyPr>
          <a:lstStyle/>
          <a:p>
            <a:pPr>
              <a:buFont typeface="Wingdings" panose="05000000000000000000" pitchFamily="2" charset="2"/>
              <a:buNone/>
            </a:pPr>
            <a:r>
              <a:rPr lang="zh-CN" altLang="en-US" sz="1800" dirty="0" smtClean="0">
                <a:latin typeface="幼圆" pitchFamily="49" charset="-122"/>
                <a:ea typeface="幼圆" pitchFamily="49" charset="-122"/>
              </a:rPr>
              <a:t>错误：</a:t>
            </a:r>
          </a:p>
          <a:p>
            <a:pPr lvl="1">
              <a:buFont typeface="Wingdings" panose="05000000000000000000" pitchFamily="2" charset="2"/>
              <a:buNone/>
            </a:pPr>
            <a:r>
              <a:rPr lang="en-US" altLang="zh-CN" sz="1800" b="1" dirty="0" smtClean="0">
                <a:latin typeface="+mj-ea"/>
                <a:ea typeface="+mj-ea"/>
              </a:rPr>
              <a:t>SELECT</a:t>
            </a:r>
            <a:r>
              <a:rPr lang="en-US" altLang="zh-CN" sz="1800" b="1" dirty="0" smtClean="0">
                <a:latin typeface="幼圆" pitchFamily="49" charset="-122"/>
                <a:ea typeface="幼圆" pitchFamily="49" charset="-122"/>
              </a:rPr>
              <a:t> </a:t>
            </a:r>
            <a:r>
              <a:rPr lang="en-US" altLang="zh-CN" sz="1800" b="1" dirty="0" err="1" smtClean="0">
                <a:latin typeface="幼圆" pitchFamily="49" charset="-122"/>
                <a:ea typeface="幼圆" pitchFamily="49" charset="-122"/>
              </a:rPr>
              <a:t>Sno</a:t>
            </a:r>
            <a:r>
              <a:rPr lang="zh-CN" altLang="en-US" sz="1800" b="1" dirty="0" smtClean="0">
                <a:latin typeface="幼圆" pitchFamily="49" charset="-122"/>
                <a:ea typeface="幼圆" pitchFamily="49" charset="-122"/>
              </a:rPr>
              <a:t>，</a:t>
            </a:r>
            <a:r>
              <a:rPr lang="en-US" altLang="zh-CN" sz="1800" b="1" dirty="0" smtClean="0">
                <a:latin typeface="幼圆" pitchFamily="49" charset="-122"/>
                <a:ea typeface="幼圆" pitchFamily="49" charset="-122"/>
              </a:rPr>
              <a:t>AVG(Grade)</a:t>
            </a:r>
          </a:p>
          <a:p>
            <a:pPr lvl="1">
              <a:buFont typeface="Wingdings" panose="05000000000000000000" pitchFamily="2" charset="2"/>
              <a:buNone/>
            </a:pPr>
            <a:r>
              <a:rPr lang="en-US" altLang="zh-CN" sz="1800" b="1" dirty="0">
                <a:latin typeface="+mj-ea"/>
                <a:ea typeface="+mj-ea"/>
              </a:rPr>
              <a:t>FROM </a:t>
            </a:r>
            <a:r>
              <a:rPr lang="en-US" altLang="zh-CN" sz="1800" b="1" dirty="0" smtClean="0">
                <a:latin typeface="幼圆" pitchFamily="49" charset="-122"/>
                <a:ea typeface="幼圆" pitchFamily="49" charset="-122"/>
              </a:rPr>
              <a:t> SC</a:t>
            </a:r>
          </a:p>
          <a:p>
            <a:pPr lvl="1">
              <a:buFont typeface="Wingdings" panose="05000000000000000000" pitchFamily="2" charset="2"/>
              <a:buNone/>
            </a:pPr>
            <a:r>
              <a:rPr lang="en-US" altLang="zh-CN" sz="1800" b="1" dirty="0">
                <a:latin typeface="+mj-ea"/>
                <a:ea typeface="+mj-ea"/>
              </a:rPr>
              <a:t>WHERE</a:t>
            </a:r>
            <a:r>
              <a:rPr lang="en-US" altLang="zh-CN" sz="1800" b="1" dirty="0" smtClean="0">
                <a:latin typeface="幼圆" pitchFamily="49" charset="-122"/>
                <a:ea typeface="幼圆" pitchFamily="49" charset="-122"/>
              </a:rPr>
              <a:t>  </a:t>
            </a:r>
            <a:r>
              <a:rPr lang="en-US" altLang="zh-CN" sz="1800" b="1" dirty="0" smtClean="0">
                <a:latin typeface="+mj-ea"/>
                <a:ea typeface="+mj-ea"/>
              </a:rPr>
              <a:t>AVG</a:t>
            </a:r>
            <a:r>
              <a:rPr lang="en-US" altLang="zh-CN" sz="1800" b="1" dirty="0" smtClean="0">
                <a:latin typeface="幼圆" pitchFamily="49" charset="-122"/>
                <a:ea typeface="幼圆" pitchFamily="49" charset="-122"/>
              </a:rPr>
              <a:t>(Grade)&gt;=90</a:t>
            </a:r>
          </a:p>
          <a:p>
            <a:pPr lvl="1">
              <a:buFont typeface="Wingdings" panose="05000000000000000000" pitchFamily="2" charset="2"/>
              <a:buNone/>
            </a:pPr>
            <a:r>
              <a:rPr lang="en-US" altLang="zh-CN" sz="1800" b="1" dirty="0">
                <a:latin typeface="+mj-ea"/>
                <a:ea typeface="+mj-ea"/>
              </a:rPr>
              <a:t>GROUP BY </a:t>
            </a:r>
            <a:r>
              <a:rPr lang="en-US" altLang="zh-CN" sz="1800" b="1" dirty="0" err="1" smtClean="0">
                <a:latin typeface="幼圆" pitchFamily="49" charset="-122"/>
                <a:ea typeface="幼圆" pitchFamily="49" charset="-122"/>
              </a:rPr>
              <a:t>Sno</a:t>
            </a:r>
            <a:r>
              <a:rPr lang="zh-CN" altLang="en-US" sz="1800" b="1" dirty="0" smtClean="0">
                <a:latin typeface="幼圆" pitchFamily="49" charset="-122"/>
                <a:ea typeface="幼圆" pitchFamily="49" charset="-122"/>
              </a:rPr>
              <a:t>；</a:t>
            </a:r>
          </a:p>
          <a:p>
            <a:pPr lvl="1">
              <a:buFont typeface="Wingdings" panose="05000000000000000000" pitchFamily="2" charset="2"/>
              <a:buNone/>
            </a:pPr>
            <a:endParaRPr lang="zh-CN" altLang="en-US" sz="1800" b="1" dirty="0" smtClean="0">
              <a:latin typeface="幼圆" pitchFamily="49" charset="-122"/>
              <a:ea typeface="幼圆" pitchFamily="49" charset="-122"/>
            </a:endParaRPr>
          </a:p>
        </p:txBody>
      </p:sp>
      <p:sp>
        <p:nvSpPr>
          <p:cNvPr id="214020" name="Text Box 4"/>
          <p:cNvSpPr>
            <a:spLocks noChangeArrowheads="1"/>
          </p:cNvSpPr>
          <p:nvPr/>
        </p:nvSpPr>
        <p:spPr bwMode="auto">
          <a:xfrm>
            <a:off x="2339845" y="3075785"/>
            <a:ext cx="3485590" cy="77200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lIns="90170" tIns="46990" rIns="90170" bIns="46990">
            <a:spAutoFit/>
          </a:bodyPr>
          <a:lstStyle/>
          <a:p>
            <a:r>
              <a:rPr lang="zh-CN" altLang="en-US" sz="2200" dirty="0">
                <a:latin typeface="Times New Roman" panose="02020603050405020304" pitchFamily="18" charset="0"/>
              </a:rPr>
              <a:t>Where 子句中是不能用聚集函数作为条件表达式的</a:t>
            </a:r>
            <a:endParaRPr lang="zh-CN" altLang="en-US" dirty="0">
              <a:latin typeface="Times New Roman" panose="02020603050405020304" pitchFamily="18" charset="0"/>
            </a:endParaRPr>
          </a:p>
        </p:txBody>
      </p:sp>
      <p:sp>
        <p:nvSpPr>
          <p:cNvPr id="5" name="椭圆 4"/>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2" name="矩形 1"/>
          <p:cNvSpPr/>
          <p:nvPr/>
        </p:nvSpPr>
        <p:spPr>
          <a:xfrm>
            <a:off x="4932025" y="1056034"/>
            <a:ext cx="3312230" cy="1631216"/>
          </a:xfrm>
          <a:prstGeom prst="rect">
            <a:avLst/>
          </a:prstGeom>
        </p:spPr>
        <p:txBody>
          <a:bodyPr vert="horz" lIns="91440" tIns="45720" rIns="91440" bIns="45720" rtlCol="0">
            <a:noAutofit/>
          </a:bodyPr>
          <a:lstStyle/>
          <a:p>
            <a:pPr marL="173990" lvl="1" indent="-173990">
              <a:spcBef>
                <a:spcPts val="300"/>
              </a:spcBef>
              <a:buClr>
                <a:schemeClr val="accent2"/>
              </a:buClr>
              <a:buFont typeface="Wingdings" panose="05000000000000000000" pitchFamily="2" charset="2"/>
              <a:buNone/>
            </a:pPr>
            <a:r>
              <a:rPr lang="zh-CN" altLang="en-US" dirty="0">
                <a:latin typeface="幼圆" pitchFamily="49" charset="-122"/>
                <a:ea typeface="幼圆" pitchFamily="49" charset="-122"/>
              </a:rPr>
              <a:t>正确：</a:t>
            </a:r>
          </a:p>
          <a:p>
            <a:pPr marL="173990" lvl="1" indent="-173990">
              <a:spcBef>
                <a:spcPts val="300"/>
              </a:spcBef>
              <a:buClr>
                <a:schemeClr val="accent2"/>
              </a:buClr>
              <a:buFont typeface="Wingdings" panose="05000000000000000000" pitchFamily="2" charset="2"/>
              <a:buNone/>
            </a:pPr>
            <a:r>
              <a:rPr lang="en-US" altLang="zh-CN" dirty="0">
                <a:latin typeface="+mj-ea"/>
                <a:ea typeface="+mj-ea"/>
              </a:rPr>
              <a:t>SELECT</a:t>
            </a:r>
            <a:r>
              <a:rPr lang="en-US" altLang="zh-CN" dirty="0">
                <a:latin typeface="幼圆" pitchFamily="49" charset="-122"/>
                <a:ea typeface="幼圆" pitchFamily="49" charset="-122"/>
              </a:rPr>
              <a:t>  </a:t>
            </a:r>
            <a:r>
              <a:rPr lang="en-US" altLang="zh-CN" dirty="0" err="1">
                <a:latin typeface="幼圆" pitchFamily="49" charset="-122"/>
                <a:ea typeface="幼圆" pitchFamily="49" charset="-122"/>
              </a:rPr>
              <a:t>Sno</a:t>
            </a:r>
            <a:r>
              <a:rPr lang="zh-CN" altLang="en-US" dirty="0">
                <a:latin typeface="幼圆" pitchFamily="49" charset="-122"/>
                <a:ea typeface="幼圆" pitchFamily="49" charset="-122"/>
              </a:rPr>
              <a:t>，</a:t>
            </a:r>
            <a:r>
              <a:rPr lang="en-US" altLang="zh-CN" dirty="0">
                <a:latin typeface="+mj-ea"/>
                <a:ea typeface="+mj-ea"/>
              </a:rPr>
              <a:t>AVG</a:t>
            </a:r>
            <a:r>
              <a:rPr lang="en-US" altLang="zh-CN" dirty="0">
                <a:latin typeface="幼圆" pitchFamily="49" charset="-122"/>
                <a:ea typeface="幼圆" pitchFamily="49" charset="-122"/>
              </a:rPr>
              <a:t>(Grade)</a:t>
            </a:r>
          </a:p>
          <a:p>
            <a:pPr marL="173990" lvl="1" indent="-173990">
              <a:spcBef>
                <a:spcPts val="300"/>
              </a:spcBef>
              <a:buClr>
                <a:schemeClr val="accent2"/>
              </a:buClr>
              <a:buFont typeface="Wingdings" panose="05000000000000000000" pitchFamily="2" charset="2"/>
              <a:buNone/>
            </a:pPr>
            <a:r>
              <a:rPr lang="en-US" altLang="zh-CN" dirty="0">
                <a:latin typeface="+mj-ea"/>
                <a:ea typeface="+mj-ea"/>
              </a:rPr>
              <a:t>FROM </a:t>
            </a:r>
            <a:r>
              <a:rPr lang="en-US" altLang="zh-CN" dirty="0">
                <a:latin typeface="幼圆" pitchFamily="49" charset="-122"/>
                <a:ea typeface="幼圆" pitchFamily="49" charset="-122"/>
              </a:rPr>
              <a:t> SC</a:t>
            </a:r>
          </a:p>
          <a:p>
            <a:pPr marL="173990" lvl="1" indent="-173990">
              <a:spcBef>
                <a:spcPts val="300"/>
              </a:spcBef>
              <a:buClr>
                <a:schemeClr val="accent2"/>
              </a:buClr>
              <a:buFont typeface="Wingdings" panose="05000000000000000000" pitchFamily="2" charset="2"/>
              <a:buNone/>
            </a:pPr>
            <a:r>
              <a:rPr lang="en-US" altLang="zh-CN" dirty="0">
                <a:latin typeface="+mj-ea"/>
                <a:ea typeface="+mj-ea"/>
              </a:rPr>
              <a:t>GROUP BY </a:t>
            </a:r>
            <a:r>
              <a:rPr lang="en-US" altLang="zh-CN" dirty="0" err="1">
                <a:latin typeface="幼圆" pitchFamily="49" charset="-122"/>
                <a:ea typeface="幼圆" pitchFamily="49" charset="-122"/>
              </a:rPr>
              <a:t>Sno</a:t>
            </a:r>
            <a:endParaRPr lang="en-US" altLang="zh-CN" dirty="0">
              <a:latin typeface="幼圆" pitchFamily="49" charset="-122"/>
              <a:ea typeface="幼圆" pitchFamily="49" charset="-122"/>
            </a:endParaRPr>
          </a:p>
          <a:p>
            <a:pPr marL="173990" lvl="1" indent="-173990">
              <a:spcBef>
                <a:spcPts val="300"/>
              </a:spcBef>
              <a:buClr>
                <a:schemeClr val="accent2"/>
              </a:buClr>
              <a:buFont typeface="Wingdings" panose="05000000000000000000" pitchFamily="2" charset="2"/>
              <a:buNone/>
            </a:pPr>
            <a:r>
              <a:rPr lang="en-US" altLang="zh-CN" dirty="0">
                <a:latin typeface="+mj-ea"/>
                <a:ea typeface="+mj-ea"/>
              </a:rPr>
              <a:t>HAVING</a:t>
            </a:r>
            <a:r>
              <a:rPr lang="en-US" altLang="zh-CN" dirty="0">
                <a:latin typeface="幼圆" pitchFamily="49" charset="-122"/>
                <a:ea typeface="幼圆" pitchFamily="49" charset="-122"/>
              </a:rPr>
              <a:t> </a:t>
            </a:r>
            <a:r>
              <a:rPr lang="en-US" altLang="zh-CN" dirty="0">
                <a:latin typeface="+mj-ea"/>
                <a:ea typeface="+mj-ea"/>
              </a:rPr>
              <a:t>AVG</a:t>
            </a:r>
            <a:r>
              <a:rPr lang="en-US" altLang="zh-CN" dirty="0">
                <a:latin typeface="幼圆" pitchFamily="49" charset="-122"/>
                <a:ea typeface="幼圆" pitchFamily="49" charset="-122"/>
              </a:rPr>
              <a:t>(Grade)&gt;=90</a:t>
            </a:r>
            <a:r>
              <a:rPr lang="zh-CN" altLang="en-US" dirty="0">
                <a:latin typeface="幼圆" pitchFamily="49" charset="-122"/>
                <a:ea typeface="幼圆" pitchFamily="49" charset="-122"/>
              </a:rPr>
              <a:t>；</a:t>
            </a:r>
          </a:p>
        </p:txBody>
      </p:sp>
      <p:sp>
        <p:nvSpPr>
          <p:cNvPr id="3" name="矩形 2"/>
          <p:cNvSpPr/>
          <p:nvPr/>
        </p:nvSpPr>
        <p:spPr>
          <a:xfrm>
            <a:off x="467714" y="4083855"/>
            <a:ext cx="8568595" cy="923330"/>
          </a:xfrm>
          <a:prstGeom prst="rect">
            <a:avLst/>
          </a:prstGeom>
        </p:spPr>
        <p:txBody>
          <a:bodyPr wrap="square">
            <a:spAutoFit/>
          </a:bodyPr>
          <a:lstStyle/>
          <a:p>
            <a:pPr>
              <a:lnSpc>
                <a:spcPct val="150000"/>
              </a:lnSpc>
              <a:buFont typeface="Wingdings" panose="05000000000000000000" pitchFamily="2" charset="2"/>
              <a:buChar char="u"/>
            </a:pPr>
            <a:r>
              <a:rPr lang="zh-CN" altLang="en-US" dirty="0">
                <a:latin typeface="幼圆" pitchFamily="49" charset="-122"/>
                <a:ea typeface="幼圆" pitchFamily="49" charset="-122"/>
              </a:rPr>
              <a:t>目前多数数据库系统对行列子集视图的查询均能够进行正确的转换，但是对非行列子集视图的查询就不一定能进行转换了，因此这类查询应该直接对基本表进行。</a:t>
            </a:r>
          </a:p>
        </p:txBody>
      </p:sp>
      <p:sp>
        <p:nvSpPr>
          <p:cNvPr id="8" name="TextBox 7"/>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14020"/>
                                        </p:tgtEl>
                                        <p:attrNameLst>
                                          <p:attrName>style.visibility</p:attrName>
                                        </p:attrNameLst>
                                      </p:cBhvr>
                                      <p:to>
                                        <p:strVal val="visible"/>
                                      </p:to>
                                    </p:set>
                                    <p:animEffect filter="circle(in)">
                                      <p:cBhvr>
                                        <p:cTn id="7" dur="2000"/>
                                        <p:tgtEl>
                                          <p:spTgt spid="2140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bldLvl="0" animBg="1" autoUpdateAnimBg="0"/>
      <p:bldP spid="3"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225074" y="2283730"/>
            <a:ext cx="3922966" cy="400110"/>
          </a:xfrm>
          <a:prstGeom prst="rect">
            <a:avLst/>
          </a:prstGeom>
          <a:noFill/>
        </p:spPr>
        <p:txBody>
          <a:bodyPr wrap="square" rtlCol="0">
            <a:spAutoFit/>
          </a:bodyPr>
          <a:lstStyle/>
          <a:p>
            <a:r>
              <a:rPr lang="en-US" altLang="zh-CN" sz="2000" dirty="0" smtClean="0">
                <a:latin typeface="幼圆" pitchFamily="49" charset="-122"/>
                <a:ea typeface="幼圆" pitchFamily="49" charset="-122"/>
              </a:rPr>
              <a:t>1. </a:t>
            </a:r>
            <a:r>
              <a:rPr lang="zh-CN" altLang="en-US" sz="2000" dirty="0" smtClean="0">
                <a:latin typeface="幼圆" pitchFamily="49" charset="-122"/>
                <a:ea typeface="幼圆" pitchFamily="49" charset="-122"/>
              </a:rPr>
              <a:t>行列子集视图时可以更新的；</a:t>
            </a:r>
            <a:endParaRPr lang="zh-CN" altLang="en-US" sz="2000" dirty="0">
              <a:latin typeface="幼圆" pitchFamily="49" charset="-122"/>
              <a:ea typeface="幼圆" pitchFamily="49" charset="-122"/>
            </a:endParaRPr>
          </a:p>
        </p:txBody>
      </p:sp>
      <p:sp>
        <p:nvSpPr>
          <p:cNvPr id="15" name="TextBox 14"/>
          <p:cNvSpPr txBox="1"/>
          <p:nvPr/>
        </p:nvSpPr>
        <p:spPr>
          <a:xfrm>
            <a:off x="1230297" y="2899876"/>
            <a:ext cx="7776540" cy="553998"/>
          </a:xfrm>
          <a:prstGeom prst="rect">
            <a:avLst/>
          </a:prstGeom>
          <a:noFill/>
        </p:spPr>
        <p:txBody>
          <a:bodyPr wrap="square" rtlCol="0">
            <a:spAutoFit/>
          </a:bodyPr>
          <a:lstStyle/>
          <a:p>
            <a:pPr>
              <a:lnSpc>
                <a:spcPct val="150000"/>
              </a:lnSpc>
            </a:pPr>
            <a:r>
              <a:rPr lang="en-US" altLang="zh-CN" sz="2000" dirty="0">
                <a:latin typeface="幼圆" pitchFamily="49" charset="-122"/>
                <a:ea typeface="幼圆" pitchFamily="49" charset="-122"/>
              </a:rPr>
              <a:t>2</a:t>
            </a: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行列子集视图以外，某些视图理论上是可以更新的，尚待研究；</a:t>
            </a:r>
            <a:endParaRPr lang="zh-CN" altLang="en-US" sz="2000" dirty="0">
              <a:latin typeface="幼圆" pitchFamily="49" charset="-122"/>
              <a:ea typeface="幼圆" pitchFamily="49" charset="-122"/>
            </a:endParaRPr>
          </a:p>
        </p:txBody>
      </p:sp>
      <p:sp>
        <p:nvSpPr>
          <p:cNvPr id="16" name="TextBox 15"/>
          <p:cNvSpPr txBox="1"/>
          <p:nvPr/>
        </p:nvSpPr>
        <p:spPr>
          <a:xfrm>
            <a:off x="1187765" y="3673867"/>
            <a:ext cx="5256365" cy="553998"/>
          </a:xfrm>
          <a:prstGeom prst="rect">
            <a:avLst/>
          </a:prstGeom>
          <a:noFill/>
        </p:spPr>
        <p:txBody>
          <a:bodyPr wrap="square" rtlCol="0">
            <a:spAutoFit/>
          </a:bodyPr>
          <a:lstStyle/>
          <a:p>
            <a:pPr>
              <a:lnSpc>
                <a:spcPct val="150000"/>
              </a:lnSpc>
            </a:pPr>
            <a:r>
              <a:rPr lang="en-US" altLang="zh-CN" sz="2000" dirty="0" smtClean="0">
                <a:latin typeface="幼圆" pitchFamily="49" charset="-122"/>
                <a:ea typeface="幼圆" pitchFamily="49" charset="-122"/>
              </a:rPr>
              <a:t>3. </a:t>
            </a:r>
            <a:r>
              <a:rPr lang="zh-CN" altLang="en-US" sz="2000" dirty="0" smtClean="0">
                <a:latin typeface="幼圆" pitchFamily="49" charset="-122"/>
                <a:ea typeface="幼圆" pitchFamily="49" charset="-122"/>
              </a:rPr>
              <a:t>某些视图，在理论上就是不可更新的；</a:t>
            </a:r>
            <a:endParaRPr lang="zh-CN" altLang="en-US" sz="2000" dirty="0">
              <a:latin typeface="幼圆" pitchFamily="49" charset="-122"/>
              <a:ea typeface="幼圆" pitchFamily="49" charset="-122"/>
            </a:endParaRPr>
          </a:p>
        </p:txBody>
      </p:sp>
      <p:sp>
        <p:nvSpPr>
          <p:cNvPr id="9" name="椭圆 8"/>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11" name="TextBox 10"/>
          <p:cNvSpPr txBox="1"/>
          <p:nvPr/>
        </p:nvSpPr>
        <p:spPr>
          <a:xfrm>
            <a:off x="1081046" y="1462040"/>
            <a:ext cx="4355014"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对视图更新，是受限更新；</a:t>
            </a:r>
            <a:endParaRPr lang="zh-CN" altLang="en-US" sz="2400" dirty="0">
              <a:latin typeface="幼圆" pitchFamily="49" charset="-122"/>
              <a:ea typeface="幼圆" pitchFamily="49" charset="-122"/>
            </a:endParaRPr>
          </a:p>
        </p:txBody>
      </p:sp>
      <p:sp>
        <p:nvSpPr>
          <p:cNvPr id="12" name="TextBox 11"/>
          <p:cNvSpPr txBox="1"/>
          <p:nvPr/>
        </p:nvSpPr>
        <p:spPr>
          <a:xfrm>
            <a:off x="1043755" y="843630"/>
            <a:ext cx="7147650"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对视图更新，转化成为对相应基本表的更新</a:t>
            </a:r>
            <a:endParaRPr lang="zh-CN" altLang="en-US" sz="2400" dirty="0">
              <a:latin typeface="幼圆" pitchFamily="49" charset="-122"/>
              <a:ea typeface="幼圆" pitchFamily="49" charset="-122"/>
            </a:endParaRPr>
          </a:p>
        </p:txBody>
      </p:sp>
      <p:sp>
        <p:nvSpPr>
          <p:cNvPr id="13" name="TextBox 12"/>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31775" y="2067715"/>
            <a:ext cx="1800200" cy="461665"/>
          </a:xfrm>
          <a:prstGeom prst="rect">
            <a:avLst/>
          </a:prstGeom>
          <a:noFill/>
        </p:spPr>
        <p:txBody>
          <a:bodyPr wrap="square" rtlCol="0">
            <a:spAutoFit/>
          </a:bodyPr>
          <a:lstStyle/>
          <a:p>
            <a:r>
              <a:rPr lang="en-US" altLang="zh-CN" sz="2400" b="1" dirty="0" smtClean="0">
                <a:latin typeface="幼圆" pitchFamily="49" charset="-122"/>
                <a:ea typeface="幼圆" pitchFamily="49" charset="-122"/>
              </a:rPr>
              <a:t>DB2</a:t>
            </a:r>
            <a:r>
              <a:rPr lang="zh-CN" altLang="en-US" sz="2400" b="1" dirty="0" smtClean="0">
                <a:latin typeface="幼圆" pitchFamily="49" charset="-122"/>
                <a:ea typeface="幼圆" pitchFamily="49" charset="-122"/>
              </a:rPr>
              <a:t>的规定：</a:t>
            </a:r>
            <a:endParaRPr lang="zh-CN" altLang="en-US" sz="2400" b="1" dirty="0">
              <a:latin typeface="幼圆" pitchFamily="49" charset="-122"/>
              <a:ea typeface="幼圆" pitchFamily="49" charset="-122"/>
            </a:endParaRPr>
          </a:p>
        </p:txBody>
      </p:sp>
      <p:sp>
        <p:nvSpPr>
          <p:cNvPr id="10" name="TextBox 9"/>
          <p:cNvSpPr txBox="1"/>
          <p:nvPr/>
        </p:nvSpPr>
        <p:spPr>
          <a:xfrm>
            <a:off x="1765614" y="2715787"/>
            <a:ext cx="5078356" cy="400110"/>
          </a:xfrm>
          <a:prstGeom prst="rect">
            <a:avLst/>
          </a:prstGeom>
          <a:noFill/>
        </p:spPr>
        <p:txBody>
          <a:bodyPr wrap="square" rtlCol="0">
            <a:spAutoFit/>
          </a:bodyPr>
          <a:lstStyle/>
          <a:p>
            <a:r>
              <a:rPr lang="en-US" altLang="zh-CN" sz="2000" dirty="0" smtClean="0">
                <a:latin typeface="幼圆" pitchFamily="49" charset="-122"/>
                <a:ea typeface="幼圆" pitchFamily="49" charset="-122"/>
              </a:rPr>
              <a:t>1. </a:t>
            </a:r>
            <a:r>
              <a:rPr lang="zh-CN" altLang="en-US" sz="2000" dirty="0" smtClean="0">
                <a:latin typeface="幼圆" pitchFamily="49" charset="-122"/>
                <a:ea typeface="幼圆" pitchFamily="49" charset="-122"/>
              </a:rPr>
              <a:t>视图由两个基本表导出，则不可更新；</a:t>
            </a:r>
            <a:endParaRPr lang="zh-CN" altLang="en-US" sz="2000" dirty="0">
              <a:latin typeface="幼圆" pitchFamily="49" charset="-122"/>
              <a:ea typeface="幼圆" pitchFamily="49" charset="-122"/>
            </a:endParaRPr>
          </a:p>
        </p:txBody>
      </p:sp>
      <p:sp>
        <p:nvSpPr>
          <p:cNvPr id="11" name="TextBox 10"/>
          <p:cNvSpPr txBox="1"/>
          <p:nvPr/>
        </p:nvSpPr>
        <p:spPr>
          <a:xfrm>
            <a:off x="1765614" y="3278494"/>
            <a:ext cx="5078356" cy="400110"/>
          </a:xfrm>
          <a:prstGeom prst="rect">
            <a:avLst/>
          </a:prstGeom>
          <a:noFill/>
        </p:spPr>
        <p:txBody>
          <a:bodyPr wrap="square" rtlCol="0">
            <a:spAutoFit/>
          </a:bodyPr>
          <a:lstStyle/>
          <a:p>
            <a:r>
              <a:rPr lang="en-US" altLang="zh-CN" sz="2000" dirty="0">
                <a:latin typeface="幼圆" pitchFamily="49" charset="-122"/>
                <a:ea typeface="幼圆" pitchFamily="49" charset="-122"/>
              </a:rPr>
              <a:t>2</a:t>
            </a: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视图的字段来自聚集函数，不可更新；</a:t>
            </a:r>
            <a:endParaRPr lang="zh-CN" altLang="en-US" sz="2000" dirty="0">
              <a:latin typeface="幼圆" pitchFamily="49" charset="-122"/>
              <a:ea typeface="幼圆" pitchFamily="49" charset="-122"/>
            </a:endParaRPr>
          </a:p>
        </p:txBody>
      </p:sp>
      <p:sp>
        <p:nvSpPr>
          <p:cNvPr id="12" name="TextBox 11"/>
          <p:cNvSpPr txBox="1"/>
          <p:nvPr/>
        </p:nvSpPr>
        <p:spPr>
          <a:xfrm>
            <a:off x="1765620" y="3841201"/>
            <a:ext cx="6874973" cy="400110"/>
          </a:xfrm>
          <a:prstGeom prst="rect">
            <a:avLst/>
          </a:prstGeom>
          <a:noFill/>
        </p:spPr>
        <p:txBody>
          <a:bodyPr wrap="square" rtlCol="0">
            <a:spAutoFit/>
          </a:bodyPr>
          <a:lstStyle/>
          <a:p>
            <a:r>
              <a:rPr lang="en-US" altLang="zh-CN" sz="2000" dirty="0" smtClean="0">
                <a:latin typeface="幼圆" pitchFamily="49" charset="-122"/>
                <a:ea typeface="幼圆" pitchFamily="49" charset="-122"/>
              </a:rPr>
              <a:t>3. </a:t>
            </a:r>
            <a:r>
              <a:rPr lang="zh-CN" altLang="en-US" sz="2000" dirty="0" smtClean="0">
                <a:latin typeface="幼圆" pitchFamily="49" charset="-122"/>
                <a:ea typeface="幼圆" pitchFamily="49" charset="-122"/>
              </a:rPr>
              <a:t>视图定义中有</a:t>
            </a:r>
            <a:r>
              <a:rPr lang="en-US" altLang="zh-CN" sz="2000" dirty="0" smtClean="0">
                <a:latin typeface="幼圆" pitchFamily="49" charset="-122"/>
                <a:ea typeface="幼圆" pitchFamily="49" charset="-122"/>
              </a:rPr>
              <a:t>GROUP BY</a:t>
            </a:r>
            <a:r>
              <a:rPr lang="zh-CN" altLang="en-US" sz="2000" dirty="0" smtClean="0">
                <a:latin typeface="幼圆" pitchFamily="49" charset="-122"/>
                <a:ea typeface="幼圆" pitchFamily="49" charset="-122"/>
              </a:rPr>
              <a:t>或者</a:t>
            </a:r>
            <a:r>
              <a:rPr lang="en-US" altLang="zh-CN" sz="2000" dirty="0" smtClean="0">
                <a:latin typeface="幼圆" pitchFamily="49" charset="-122"/>
                <a:ea typeface="幼圆" pitchFamily="49" charset="-122"/>
              </a:rPr>
              <a:t>DISTINCT</a:t>
            </a:r>
            <a:r>
              <a:rPr lang="zh-CN" altLang="en-US" sz="2000" dirty="0" smtClean="0">
                <a:latin typeface="幼圆" pitchFamily="49" charset="-122"/>
                <a:ea typeface="幼圆" pitchFamily="49" charset="-122"/>
              </a:rPr>
              <a:t>短语，不允许更新；</a:t>
            </a:r>
            <a:endParaRPr lang="zh-CN" altLang="en-US" sz="2000" dirty="0">
              <a:latin typeface="幼圆" pitchFamily="49" charset="-122"/>
              <a:ea typeface="幼圆" pitchFamily="49" charset="-122"/>
            </a:endParaRPr>
          </a:p>
        </p:txBody>
      </p:sp>
      <p:sp>
        <p:nvSpPr>
          <p:cNvPr id="13" name="TextBox 12"/>
          <p:cNvSpPr txBox="1"/>
          <p:nvPr/>
        </p:nvSpPr>
        <p:spPr>
          <a:xfrm>
            <a:off x="1765614" y="4403909"/>
            <a:ext cx="5256584" cy="400110"/>
          </a:xfrm>
          <a:prstGeom prst="rect">
            <a:avLst/>
          </a:prstGeom>
          <a:noFill/>
        </p:spPr>
        <p:txBody>
          <a:bodyPr wrap="square" rtlCol="0">
            <a:spAutoFit/>
          </a:bodyPr>
          <a:lstStyle/>
          <a:p>
            <a:r>
              <a:rPr lang="en-US" altLang="zh-CN" sz="2000" dirty="0">
                <a:latin typeface="幼圆" pitchFamily="49" charset="-122"/>
                <a:ea typeface="幼圆" pitchFamily="49" charset="-122"/>
              </a:rPr>
              <a:t>4</a:t>
            </a: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定义在视图之上的视图，不允许更新；</a:t>
            </a:r>
            <a:endParaRPr lang="zh-CN" altLang="en-US" sz="2000" dirty="0">
              <a:latin typeface="幼圆" pitchFamily="49" charset="-122"/>
              <a:ea typeface="幼圆" pitchFamily="49" charset="-122"/>
            </a:endParaRPr>
          </a:p>
        </p:txBody>
      </p:sp>
      <p:sp>
        <p:nvSpPr>
          <p:cNvPr id="14" name="椭圆 13"/>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16" name="TextBox 15"/>
          <p:cNvSpPr txBox="1"/>
          <p:nvPr/>
        </p:nvSpPr>
        <p:spPr>
          <a:xfrm>
            <a:off x="1081046" y="1462040"/>
            <a:ext cx="4355014"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对视图更新，是受限更新；</a:t>
            </a:r>
            <a:endParaRPr lang="zh-CN" altLang="en-US" sz="2400" dirty="0">
              <a:latin typeface="幼圆" pitchFamily="49" charset="-122"/>
              <a:ea typeface="幼圆" pitchFamily="49" charset="-122"/>
            </a:endParaRPr>
          </a:p>
        </p:txBody>
      </p:sp>
      <p:sp>
        <p:nvSpPr>
          <p:cNvPr id="18" name="TextBox 17"/>
          <p:cNvSpPr txBox="1"/>
          <p:nvPr/>
        </p:nvSpPr>
        <p:spPr>
          <a:xfrm>
            <a:off x="1043755" y="843630"/>
            <a:ext cx="7147650"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对视图更新，转化成为对相应基本表的更新</a:t>
            </a:r>
            <a:endParaRPr lang="zh-CN" altLang="en-US" sz="2400" dirty="0">
              <a:latin typeface="幼圆" pitchFamily="49" charset="-122"/>
              <a:ea typeface="幼圆" pitchFamily="49" charset="-122"/>
            </a:endParaRPr>
          </a:p>
        </p:txBody>
      </p:sp>
      <p:sp>
        <p:nvSpPr>
          <p:cNvPr id="17" name="TextBox 16"/>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187212" y="-7938"/>
            <a:ext cx="1944688" cy="842963"/>
          </a:xfrm>
        </p:spPr>
        <p:txBody>
          <a:bodyPr/>
          <a:lstStyle/>
          <a:p>
            <a:pPr fontAlgn="auto">
              <a:spcAft>
                <a:spcPts val="0"/>
              </a:spcAft>
              <a:defRPr/>
            </a:pPr>
            <a:r>
              <a:rPr lang="zh-CN" altLang="en-US" sz="3200" dirty="0" smtClean="0">
                <a:ea typeface="黑体" panose="02010609060101010101" pitchFamily="49" charset="-122"/>
              </a:rPr>
              <a:t>数据</a:t>
            </a:r>
            <a:r>
              <a:rPr lang="zh-CN" altLang="en-US" sz="3200" dirty="0">
                <a:ea typeface="黑体" panose="02010609060101010101" pitchFamily="49" charset="-122"/>
              </a:rPr>
              <a:t>定义</a:t>
            </a:r>
            <a:r>
              <a:rPr lang="zh-CN" altLang="en-US" sz="3200" dirty="0"/>
              <a:t> </a:t>
            </a:r>
            <a:endParaRPr lang="zh-CN" altLang="en-US" dirty="0"/>
          </a:p>
        </p:txBody>
      </p:sp>
      <p:pic>
        <p:nvPicPr>
          <p:cNvPr id="20483"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95" y="2211725"/>
            <a:ext cx="9501207" cy="316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4"/>
          <p:cNvSpPr>
            <a:spLocks noChangeArrowheads="1"/>
          </p:cNvSpPr>
          <p:nvPr/>
        </p:nvSpPr>
        <p:spPr bwMode="auto">
          <a:xfrm>
            <a:off x="827740" y="1472490"/>
            <a:ext cx="85683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chemeClr val="accent1"/>
              </a:buClr>
              <a:buFont typeface="Wingdings" panose="05000000000000000000" pitchFamily="2" charset="2"/>
              <a:buNone/>
            </a:pPr>
            <a:r>
              <a:rPr lang="en-US" altLang="zh-CN" sz="2400" dirty="0">
                <a:solidFill>
                  <a:srgbClr val="000000"/>
                </a:solidFill>
                <a:latin typeface="幼圆" pitchFamily="49" charset="-122"/>
                <a:ea typeface="幼圆" pitchFamily="49" charset="-122"/>
                <a:sym typeface="Arial" panose="020B0604020202020204" pitchFamily="34" charset="0"/>
              </a:rPr>
              <a:t>SQL</a:t>
            </a:r>
            <a:r>
              <a:rPr lang="zh-CN" altLang="en-US" sz="2400" dirty="0">
                <a:solidFill>
                  <a:srgbClr val="000000"/>
                </a:solidFill>
                <a:latin typeface="幼圆" pitchFamily="49" charset="-122"/>
                <a:ea typeface="幼圆" pitchFamily="49" charset="-122"/>
                <a:sym typeface="Arial" panose="020B0604020202020204" pitchFamily="34" charset="0"/>
              </a:rPr>
              <a:t>的数据定义功能</a:t>
            </a:r>
            <a:r>
              <a:rPr lang="en-US" altLang="zh-CN" sz="2400" dirty="0">
                <a:solidFill>
                  <a:srgbClr val="000000"/>
                </a:solidFill>
                <a:latin typeface="幼圆" pitchFamily="49" charset="-122"/>
                <a:ea typeface="幼圆" pitchFamily="49" charset="-122"/>
                <a:sym typeface="Arial" panose="020B0604020202020204" pitchFamily="34" charset="0"/>
              </a:rPr>
              <a:t>: </a:t>
            </a:r>
            <a:r>
              <a:rPr lang="zh-CN" altLang="en-US" sz="2400" dirty="0">
                <a:solidFill>
                  <a:srgbClr val="000000"/>
                </a:solidFill>
                <a:latin typeface="幼圆" pitchFamily="49" charset="-122"/>
                <a:ea typeface="幼圆" pitchFamily="49" charset="-122"/>
                <a:sym typeface="Arial" panose="020B0604020202020204" pitchFamily="34" charset="0"/>
              </a:rPr>
              <a:t>模式定义、表定义、视图和索引的定义</a:t>
            </a:r>
            <a:r>
              <a:rPr lang="zh-CN" altLang="en-US" sz="2800" dirty="0">
                <a:solidFill>
                  <a:srgbClr val="000000"/>
                </a:solidFill>
                <a:latin typeface="幼圆" pitchFamily="49" charset="-122"/>
                <a:ea typeface="幼圆" pitchFamily="49" charset="-122"/>
                <a:sym typeface="Arial" panose="020B0604020202020204" pitchFamily="34" charset="0"/>
              </a:rPr>
              <a:t> </a:t>
            </a:r>
            <a:endParaRPr lang="zh-CN" altLang="en-US" sz="2000" dirty="0">
              <a:latin typeface="幼圆" pitchFamily="49" charset="-122"/>
              <a:ea typeface="幼圆" pitchFamily="49" charset="-122"/>
            </a:endParaRPr>
          </a:p>
        </p:txBody>
      </p:sp>
      <p:sp>
        <p:nvSpPr>
          <p:cNvPr id="5" name="椭圆 4"/>
          <p:cNvSpPr/>
          <p:nvPr/>
        </p:nvSpPr>
        <p:spPr>
          <a:xfrm>
            <a:off x="467717" y="12358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filter="blinds(horizontal)">
                                      <p:cBhvr>
                                        <p:cTn id="7" dur="500"/>
                                        <p:tgtEl>
                                          <p:spTgt spid="20484"/>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gtEl>
                                        <p:attrNameLst>
                                          <p:attrName>style.visibility</p:attrName>
                                        </p:attrNameLst>
                                      </p:cBhvr>
                                      <p:to>
                                        <p:strVal val="visible"/>
                                      </p:to>
                                    </p:set>
                                    <p:animEffect filter="blinds(horizontal)">
                                      <p:cBhvr>
                                        <p:cTn id="10"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ldLvl="0" autoUpdateAnimBg="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755" y="1340557"/>
            <a:ext cx="7704535"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删除视图时，只需要从数据字典中删除定义即可；</a:t>
            </a:r>
            <a:endParaRPr lang="zh-CN" altLang="en-US" sz="2400" dirty="0">
              <a:latin typeface="幼圆" pitchFamily="49" charset="-122"/>
              <a:ea typeface="幼圆" pitchFamily="49" charset="-122"/>
            </a:endParaRPr>
          </a:p>
        </p:txBody>
      </p:sp>
      <p:sp>
        <p:nvSpPr>
          <p:cNvPr id="5" name="TextBox 4"/>
          <p:cNvSpPr txBox="1"/>
          <p:nvPr/>
        </p:nvSpPr>
        <p:spPr>
          <a:xfrm>
            <a:off x="2119316" y="1995710"/>
            <a:ext cx="3311356" cy="461665"/>
          </a:xfrm>
          <a:prstGeom prst="rect">
            <a:avLst/>
          </a:prstGeom>
          <a:noFill/>
        </p:spPr>
        <p:txBody>
          <a:bodyPr wrap="none" rtlCol="0">
            <a:spAutoFit/>
          </a:bodyPr>
          <a:lstStyle/>
          <a:p>
            <a:r>
              <a:rPr lang="en-US" altLang="zh-CN" sz="2400" dirty="0" smtClean="0"/>
              <a:t>DROP VIEW &lt;</a:t>
            </a:r>
            <a:r>
              <a:rPr lang="zh-CN" altLang="en-US" sz="2400" dirty="0" smtClean="0"/>
              <a:t>视图名</a:t>
            </a:r>
            <a:r>
              <a:rPr lang="en-US" altLang="zh-CN" sz="2400" dirty="0" smtClean="0"/>
              <a:t>&gt;</a:t>
            </a:r>
            <a:endParaRPr lang="zh-CN" altLang="en-US" sz="2400" dirty="0"/>
          </a:p>
        </p:txBody>
      </p:sp>
      <p:sp>
        <p:nvSpPr>
          <p:cNvPr id="6" name="TextBox 5"/>
          <p:cNvSpPr txBox="1"/>
          <p:nvPr/>
        </p:nvSpPr>
        <p:spPr>
          <a:xfrm>
            <a:off x="1043754" y="2892795"/>
            <a:ext cx="7992555"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smtClean="0">
                <a:latin typeface="幼圆" pitchFamily="49" charset="-122"/>
                <a:ea typeface="幼圆" pitchFamily="49" charset="-122"/>
              </a:rPr>
              <a:t> 若视图之上还定义了视图，则采用级联删除</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否则拒绝</a:t>
            </a:r>
            <a:endParaRPr lang="zh-CN" altLang="en-US" sz="2400" dirty="0">
              <a:latin typeface="幼圆" pitchFamily="49" charset="-122"/>
              <a:ea typeface="幼圆" pitchFamily="49" charset="-122"/>
            </a:endParaRPr>
          </a:p>
        </p:txBody>
      </p:sp>
      <p:sp>
        <p:nvSpPr>
          <p:cNvPr id="7" name="TextBox 6"/>
          <p:cNvSpPr txBox="1"/>
          <p:nvPr/>
        </p:nvSpPr>
        <p:spPr>
          <a:xfrm>
            <a:off x="2123830" y="3435810"/>
            <a:ext cx="3384376" cy="1200329"/>
          </a:xfrm>
          <a:prstGeom prst="rect">
            <a:avLst/>
          </a:prstGeom>
          <a:noFill/>
        </p:spPr>
        <p:txBody>
          <a:bodyPr wrap="square" rtlCol="0">
            <a:spAutoFit/>
          </a:bodyPr>
          <a:lstStyle/>
          <a:p>
            <a:pPr>
              <a:lnSpc>
                <a:spcPct val="150000"/>
              </a:lnSpc>
            </a:pPr>
            <a:r>
              <a:rPr lang="en-US" altLang="zh-CN" sz="2400" dirty="0" smtClean="0"/>
              <a:t>DROP VIEW &lt;</a:t>
            </a:r>
            <a:r>
              <a:rPr lang="zh-CN" altLang="en-US" sz="2400" dirty="0" smtClean="0"/>
              <a:t>视图名</a:t>
            </a:r>
            <a:r>
              <a:rPr lang="en-US" altLang="zh-CN" sz="2400" dirty="0" smtClean="0"/>
              <a:t>&gt; CASCADE</a:t>
            </a:r>
            <a:endParaRPr lang="zh-CN" altLang="en-US" sz="2400" dirty="0"/>
          </a:p>
        </p:txBody>
      </p:sp>
      <p:sp>
        <p:nvSpPr>
          <p:cNvPr id="10" name="椭圆 9"/>
          <p:cNvSpPr/>
          <p:nvPr/>
        </p:nvSpPr>
        <p:spPr>
          <a:xfrm>
            <a:off x="395689"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3</a:t>
            </a:r>
            <a:endParaRPr lang="zh-CN" altLang="en-US" sz="2800" b="1" dirty="0"/>
          </a:p>
        </p:txBody>
      </p:sp>
      <p:sp>
        <p:nvSpPr>
          <p:cNvPr id="8" name="TextBox 7"/>
          <p:cNvSpPr txBox="1"/>
          <p:nvPr/>
        </p:nvSpPr>
        <p:spPr>
          <a:xfrm>
            <a:off x="1187693" y="195585"/>
            <a:ext cx="1728192" cy="523220"/>
          </a:xfrm>
          <a:prstGeom prst="rect">
            <a:avLst/>
          </a:prstGeom>
          <a:noFill/>
        </p:spPr>
        <p:txBody>
          <a:bodyPr wrap="square" rtlCol="0">
            <a:spAutoFit/>
          </a:bodyPr>
          <a:lstStyle/>
          <a:p>
            <a:r>
              <a:rPr lang="zh-CN" altLang="en-US" sz="2800" b="1" dirty="0" smtClean="0">
                <a:latin typeface="+mj-ea"/>
                <a:ea typeface="+mj-ea"/>
              </a:rPr>
              <a:t>视图操作</a:t>
            </a:r>
            <a:endParaRPr lang="zh-CN" altLang="en-US" sz="28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C:\Program Files (x86)\Microsoft Office\MEDIA\CAGCAT10\j01494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8038" y="1182133"/>
            <a:ext cx="1396117" cy="14187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Program Files (x86)\Microsoft Office\MEDIA\CAGCAT10\j018634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9480" y="1380851"/>
            <a:ext cx="818356" cy="11491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Program Files (x86)\Microsoft Office\MEDIA\CAGCAT10\j0301252.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9629" y="1420063"/>
            <a:ext cx="1251512" cy="107075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115760" y="987640"/>
            <a:ext cx="4877252"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smtClean="0">
                <a:latin typeface="幼圆" pitchFamily="49" charset="-122"/>
                <a:ea typeface="幼圆" pitchFamily="49" charset="-122"/>
              </a:rPr>
              <a:t>不同用户访问同一数据库的情况</a:t>
            </a:r>
            <a:endParaRPr lang="zh-CN" altLang="en-US" sz="2400" dirty="0">
              <a:latin typeface="幼圆" pitchFamily="49" charset="-122"/>
              <a:ea typeface="幼圆" pitchFamily="49" charset="-122"/>
            </a:endParaRPr>
          </a:p>
        </p:txBody>
      </p:sp>
      <p:sp>
        <p:nvSpPr>
          <p:cNvPr id="21" name="TextBox 20"/>
          <p:cNvSpPr txBox="1"/>
          <p:nvPr/>
        </p:nvSpPr>
        <p:spPr>
          <a:xfrm>
            <a:off x="1221774" y="176400"/>
            <a:ext cx="1944216" cy="523220"/>
          </a:xfrm>
          <a:prstGeom prst="rect">
            <a:avLst/>
          </a:prstGeom>
          <a:noFill/>
        </p:spPr>
        <p:txBody>
          <a:bodyPr wrap="square" rtlCol="0">
            <a:spAutoFit/>
          </a:bodyPr>
          <a:lstStyle/>
          <a:p>
            <a:r>
              <a:rPr lang="zh-CN" altLang="en-US" sz="2800" b="1" dirty="0" smtClean="0">
                <a:latin typeface="+mj-ea"/>
                <a:ea typeface="+mj-ea"/>
              </a:rPr>
              <a:t>场景回顾</a:t>
            </a:r>
            <a:endParaRPr lang="zh-CN" altLang="en-US" sz="2800" b="1" dirty="0">
              <a:latin typeface="+mj-ea"/>
              <a:ea typeface="+mj-ea"/>
            </a:endParaRPr>
          </a:p>
        </p:txBody>
      </p:sp>
      <p:sp>
        <p:nvSpPr>
          <p:cNvPr id="22" name="流程图: 磁盘 21"/>
          <p:cNvSpPr/>
          <p:nvPr/>
        </p:nvSpPr>
        <p:spPr>
          <a:xfrm>
            <a:off x="6804248" y="3832940"/>
            <a:ext cx="1800200" cy="11808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p:nvPr/>
        </p:nvCxnSpPr>
        <p:spPr>
          <a:xfrm>
            <a:off x="6516216" y="2590714"/>
            <a:ext cx="504056" cy="1242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415385" y="2530030"/>
            <a:ext cx="58320" cy="1224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8100392" y="2715766"/>
            <a:ext cx="216024" cy="1038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1165" y="4321202"/>
            <a:ext cx="1076412" cy="474567"/>
          </a:xfrm>
          <a:prstGeom prst="rect">
            <a:avLst/>
          </a:prstGeom>
        </p:spPr>
      </p:pic>
      <p:sp>
        <p:nvSpPr>
          <p:cNvPr id="5" name="TextBox 4"/>
          <p:cNvSpPr txBox="1"/>
          <p:nvPr/>
        </p:nvSpPr>
        <p:spPr>
          <a:xfrm>
            <a:off x="1259770" y="1563680"/>
            <a:ext cx="3422231" cy="2308324"/>
          </a:xfrm>
          <a:prstGeom prst="rect">
            <a:avLst/>
          </a:prstGeom>
          <a:noFill/>
        </p:spPr>
        <p:txBody>
          <a:bodyPr wrap="square" rtlCol="0">
            <a:spAutoFit/>
          </a:bodyPr>
          <a:lstStyle/>
          <a:p>
            <a:pPr>
              <a:lnSpc>
                <a:spcPct val="150000"/>
              </a:lnSpc>
            </a:pPr>
            <a:r>
              <a:rPr lang="zh-CN" altLang="en-US" sz="2400" b="1" dirty="0" smtClean="0">
                <a:latin typeface="+mj-ea"/>
                <a:ea typeface="+mj-ea"/>
              </a:rPr>
              <a:t>结论：</a:t>
            </a:r>
            <a:endParaRPr lang="en-US" altLang="zh-CN" sz="2400" b="1" dirty="0" smtClean="0">
              <a:latin typeface="+mj-ea"/>
              <a:ea typeface="+mj-ea"/>
            </a:endParaRPr>
          </a:p>
          <a:p>
            <a:pPr>
              <a:lnSpc>
                <a:spcPct val="150000"/>
              </a:lnSpc>
            </a:pPr>
            <a:r>
              <a:rPr lang="zh-CN" altLang="en-US" sz="2400" dirty="0" smtClean="0">
                <a:latin typeface="幼圆" pitchFamily="49" charset="-122"/>
                <a:ea typeface="幼圆" pitchFamily="49" charset="-122"/>
              </a:rPr>
              <a:t>访问的是同一个数据库，甚至是同一个表，只是定义了三个不同的视图</a:t>
            </a:r>
            <a:endParaRPr lang="zh-CN" altLang="en-US" sz="24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765" y="195585"/>
            <a:ext cx="2766122" cy="461665"/>
          </a:xfrm>
          <a:prstGeom prst="rect">
            <a:avLst/>
          </a:prstGeom>
          <a:noFill/>
        </p:spPr>
        <p:txBody>
          <a:bodyPr wrap="square" rtlCol="0">
            <a:spAutoFit/>
          </a:bodyPr>
          <a:lstStyle/>
          <a:p>
            <a:r>
              <a:rPr lang="zh-CN" altLang="en-US" sz="2400" b="1" dirty="0" smtClean="0">
                <a:latin typeface="幼圆" pitchFamily="49" charset="-122"/>
                <a:ea typeface="幼圆" pitchFamily="49" charset="-122"/>
              </a:rPr>
              <a:t>视图的作用分析：</a:t>
            </a:r>
            <a:endParaRPr lang="zh-CN" altLang="en-US" sz="2400" b="1" dirty="0">
              <a:latin typeface="幼圆" pitchFamily="49" charset="-122"/>
              <a:ea typeface="幼圆" pitchFamily="49" charset="-122"/>
            </a:endParaRPr>
          </a:p>
        </p:txBody>
      </p:sp>
      <p:pic>
        <p:nvPicPr>
          <p:cNvPr id="6" name="Picture 2" descr="C:\Program Files (x86)\Microsoft Office\MEDIA\CAGCAT10\j01494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3997" y="1590811"/>
            <a:ext cx="1036173" cy="10529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Program Files (x86)\Microsoft Office\MEDIA\CAGCAT10\j018634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7336" y="1668871"/>
            <a:ext cx="642959" cy="9028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Program Files (x86)\Microsoft Office\MEDIA\CAGCAT10\j0301252.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9786" y="1727493"/>
            <a:ext cx="818454" cy="700247"/>
          </a:xfrm>
          <a:prstGeom prst="rect">
            <a:avLst/>
          </a:prstGeom>
          <a:noFill/>
          <a:extLst>
            <a:ext uri="{909E8E84-426E-40DD-AFC4-6F175D3DCCD1}">
              <a14:hiddenFill xmlns:a14="http://schemas.microsoft.com/office/drawing/2010/main">
                <a:solidFill>
                  <a:srgbClr val="FFFFFF"/>
                </a:solidFill>
              </a14:hiddenFill>
            </a:ext>
          </a:extLst>
        </p:spPr>
      </p:pic>
      <p:sp>
        <p:nvSpPr>
          <p:cNvPr id="10" name="流程图: 磁盘 9"/>
          <p:cNvSpPr/>
          <p:nvPr/>
        </p:nvSpPr>
        <p:spPr>
          <a:xfrm>
            <a:off x="6804248" y="3832940"/>
            <a:ext cx="1800200" cy="11808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a:off x="6660145" y="2427740"/>
            <a:ext cx="360127" cy="1405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2"/>
          </p:cNvCxnSpPr>
          <p:nvPr/>
        </p:nvCxnSpPr>
        <p:spPr>
          <a:xfrm flipH="1">
            <a:off x="7473705" y="2427740"/>
            <a:ext cx="145308" cy="1326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8100392" y="2715766"/>
            <a:ext cx="216024" cy="1038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1165" y="4321202"/>
            <a:ext cx="1076412" cy="474567"/>
          </a:xfrm>
          <a:prstGeom prst="rect">
            <a:avLst/>
          </a:prstGeom>
        </p:spPr>
      </p:pic>
      <p:sp>
        <p:nvSpPr>
          <p:cNvPr id="16" name="椭圆 15"/>
          <p:cNvSpPr/>
          <p:nvPr/>
        </p:nvSpPr>
        <p:spPr>
          <a:xfrm>
            <a:off x="467715" y="195585"/>
            <a:ext cx="504056" cy="49970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800" b="1" dirty="0"/>
              <a:t>4</a:t>
            </a:r>
            <a:endParaRPr lang="zh-CN" altLang="en-US" sz="2800" b="1" dirty="0"/>
          </a:p>
        </p:txBody>
      </p:sp>
      <p:sp>
        <p:nvSpPr>
          <p:cNvPr id="17" name="Rectangle 3"/>
          <p:cNvSpPr txBox="1">
            <a:spLocks noChangeArrowheads="1"/>
          </p:cNvSpPr>
          <p:nvPr/>
        </p:nvSpPr>
        <p:spPr>
          <a:xfrm>
            <a:off x="1032202" y="987640"/>
            <a:ext cx="4951795" cy="3570845"/>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altLang="zh-CN" sz="2000" dirty="0" smtClean="0">
                <a:latin typeface="幼圆" pitchFamily="49" charset="-122"/>
                <a:ea typeface="幼圆" pitchFamily="49" charset="-122"/>
              </a:rPr>
              <a:t>1</a:t>
            </a:r>
            <a:r>
              <a:rPr lang="zh-CN" altLang="en-US" sz="2000" dirty="0" smtClean="0">
                <a:latin typeface="幼圆" pitchFamily="49" charset="-122"/>
                <a:ea typeface="幼圆" pitchFamily="49" charset="-122"/>
              </a:rPr>
              <a:t>）视图能够简化用户的操作</a:t>
            </a:r>
          </a:p>
          <a:p>
            <a:pPr marL="0" indent="0">
              <a:lnSpc>
                <a:spcPct val="150000"/>
              </a:lnSpc>
              <a:buFont typeface="Wingdings" panose="05000000000000000000" pitchFamily="2" charset="2"/>
              <a:buNone/>
            </a:pPr>
            <a:r>
              <a:rPr lang="en-US" altLang="zh-CN" sz="2000" dirty="0" smtClean="0">
                <a:latin typeface="幼圆" pitchFamily="49" charset="-122"/>
                <a:ea typeface="幼圆" pitchFamily="49" charset="-122"/>
              </a:rPr>
              <a:t>2</a:t>
            </a:r>
            <a:r>
              <a:rPr lang="zh-CN" altLang="en-US" sz="2000" dirty="0" smtClean="0">
                <a:latin typeface="幼圆" pitchFamily="49" charset="-122"/>
                <a:ea typeface="幼圆" pitchFamily="49" charset="-122"/>
              </a:rPr>
              <a:t>）视图使用户能以多种角度看待同一数据 </a:t>
            </a:r>
          </a:p>
          <a:p>
            <a:pPr marL="0" indent="0">
              <a:lnSpc>
                <a:spcPct val="150000"/>
              </a:lnSpc>
              <a:buFont typeface="Wingdings" panose="05000000000000000000" pitchFamily="2" charset="2"/>
              <a:buNone/>
            </a:pPr>
            <a:r>
              <a:rPr lang="en-US" altLang="zh-CN" sz="2000" dirty="0" smtClean="0">
                <a:latin typeface="幼圆" pitchFamily="49" charset="-122"/>
                <a:ea typeface="幼圆" pitchFamily="49" charset="-122"/>
              </a:rPr>
              <a:t>3</a:t>
            </a:r>
            <a:r>
              <a:rPr lang="zh-CN" altLang="en-US" sz="2000" dirty="0" smtClean="0">
                <a:latin typeface="幼圆" pitchFamily="49" charset="-122"/>
                <a:ea typeface="幼圆" pitchFamily="49" charset="-122"/>
              </a:rPr>
              <a:t>）视图对重构数据库提供了一定程度的逻</a:t>
            </a:r>
            <a:endParaRPr lang="en-US" altLang="zh-CN" sz="2000" dirty="0" smtClean="0">
              <a:latin typeface="幼圆" pitchFamily="49" charset="-122"/>
              <a:ea typeface="幼圆" pitchFamily="49" charset="-122"/>
            </a:endParaRPr>
          </a:p>
          <a:p>
            <a:pPr marL="0" indent="0">
              <a:lnSpc>
                <a:spcPct val="150000"/>
              </a:lnSpc>
              <a:buFont typeface="Wingdings" panose="05000000000000000000" pitchFamily="2" charset="2"/>
              <a:buNone/>
            </a:pPr>
            <a:r>
              <a:rPr lang="en-US" altLang="zh-CN" sz="2000" dirty="0">
                <a:latin typeface="幼圆" pitchFamily="49" charset="-122"/>
                <a:ea typeface="幼圆" pitchFamily="49" charset="-122"/>
              </a:rPr>
              <a:t> </a:t>
            </a: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辑独立性 </a:t>
            </a:r>
          </a:p>
          <a:p>
            <a:pPr marL="0" indent="0">
              <a:lnSpc>
                <a:spcPct val="150000"/>
              </a:lnSpc>
              <a:buFont typeface="Wingdings" panose="05000000000000000000" pitchFamily="2" charset="2"/>
              <a:buNone/>
            </a:pPr>
            <a:r>
              <a:rPr lang="en-US" altLang="zh-CN" sz="2000" dirty="0" smtClean="0">
                <a:latin typeface="幼圆" pitchFamily="49" charset="-122"/>
                <a:ea typeface="幼圆" pitchFamily="49" charset="-122"/>
              </a:rPr>
              <a:t>4</a:t>
            </a:r>
            <a:r>
              <a:rPr lang="zh-CN" altLang="en-US" sz="2000" dirty="0" smtClean="0">
                <a:latin typeface="幼圆" pitchFamily="49" charset="-122"/>
                <a:ea typeface="幼圆" pitchFamily="49" charset="-122"/>
              </a:rPr>
              <a:t>）视图能够对机密数据提供安全保护</a:t>
            </a:r>
          </a:p>
          <a:p>
            <a:pPr marL="0" indent="0">
              <a:lnSpc>
                <a:spcPct val="150000"/>
              </a:lnSpc>
              <a:buFont typeface="Wingdings" panose="05000000000000000000" pitchFamily="2" charset="2"/>
              <a:buNone/>
            </a:pPr>
            <a:r>
              <a:rPr lang="en-US" altLang="zh-CN" sz="2000" dirty="0" smtClean="0">
                <a:latin typeface="幼圆" pitchFamily="49" charset="-122"/>
                <a:ea typeface="幼圆" pitchFamily="49" charset="-122"/>
              </a:rPr>
              <a:t>5</a:t>
            </a:r>
            <a:r>
              <a:rPr lang="zh-CN" altLang="en-US" sz="2000" dirty="0" smtClean="0">
                <a:latin typeface="幼圆" pitchFamily="49" charset="-122"/>
                <a:ea typeface="幼圆" pitchFamily="49" charset="-122"/>
              </a:rPr>
              <a:t>）适当的利用视图可以更清晰的表达查询</a:t>
            </a:r>
          </a:p>
          <a:p>
            <a:pPr marL="0" indent="0"/>
            <a:endParaRPr lang="zh-CN" altLang="en-US" sz="24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628" y="186850"/>
            <a:ext cx="2088232" cy="584775"/>
          </a:xfrm>
          <a:prstGeom prst="rect">
            <a:avLst/>
          </a:prstGeom>
          <a:noFill/>
        </p:spPr>
        <p:txBody>
          <a:bodyPr wrap="square" rtlCol="0">
            <a:spAutoFit/>
          </a:bodyPr>
          <a:lstStyle/>
          <a:p>
            <a:r>
              <a:rPr lang="zh-CN" altLang="en-US" sz="3200" dirty="0" smtClean="0">
                <a:ln w="10160">
                  <a:solidFill>
                    <a:schemeClr val="accent1"/>
                  </a:solidFill>
                  <a:prstDash val="solid"/>
                </a:ln>
                <a:effectLst>
                  <a:outerShdw blurRad="38100" dist="32000" dir="5400000" algn="tl">
                    <a:srgbClr val="000000">
                      <a:alpha val="30000"/>
                    </a:srgbClr>
                  </a:outerShdw>
                </a:effectLst>
                <a:latin typeface="华文琥珀" pitchFamily="2" charset="-122"/>
                <a:ea typeface="华文琥珀" pitchFamily="2" charset="-122"/>
              </a:rPr>
              <a:t>总结思考</a:t>
            </a:r>
            <a:endParaRPr lang="zh-CN" altLang="en-US" sz="3200" dirty="0">
              <a:ln w="10160">
                <a:solidFill>
                  <a:schemeClr val="accent1"/>
                </a:solidFill>
                <a:prstDash val="solid"/>
              </a:ln>
              <a:effectLst>
                <a:outerShdw blurRad="38100" dist="32000" dir="5400000" algn="tl">
                  <a:srgbClr val="000000">
                    <a:alpha val="30000"/>
                  </a:srgbClr>
                </a:outerShdw>
              </a:effectLst>
              <a:latin typeface="华文琥珀" pitchFamily="2" charset="-122"/>
              <a:ea typeface="华文琥珀" pitchFamily="2" charset="-122"/>
            </a:endParaRPr>
          </a:p>
        </p:txBody>
      </p:sp>
      <p:sp>
        <p:nvSpPr>
          <p:cNvPr id="12" name="TextBox 11"/>
          <p:cNvSpPr txBox="1"/>
          <p:nvPr/>
        </p:nvSpPr>
        <p:spPr>
          <a:xfrm>
            <a:off x="1258438" y="1203655"/>
            <a:ext cx="1298753" cy="523220"/>
          </a:xfrm>
          <a:prstGeom prst="rect">
            <a:avLst/>
          </a:prstGeom>
          <a:noFill/>
        </p:spPr>
        <p:txBody>
          <a:bodyPr wrap="none" rtlCol="0">
            <a:spAutoFit/>
          </a:bodyPr>
          <a:lstStyle/>
          <a:p>
            <a:pPr marL="285750" indent="-285750">
              <a:buFont typeface="Wingdings" panose="05000000000000000000" pitchFamily="2" charset="2"/>
              <a:buChar char="n"/>
            </a:pP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思考</a:t>
            </a:r>
            <a:endParaRPr lang="zh-CN" altLang="en-US" sz="28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1258438" y="1923705"/>
            <a:ext cx="7013019" cy="2308324"/>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zh-CN" altLang="en-US" sz="2400" dirty="0" smtClean="0">
                <a:latin typeface="幼圆" pitchFamily="49" charset="-122"/>
                <a:ea typeface="幼圆" pitchFamily="49" charset="-122"/>
              </a:rPr>
              <a:t>如果生成视图的基本表发生改变，会对视图产生什么影响？</a:t>
            </a:r>
            <a:endParaRPr lang="en-US" altLang="zh-CN" sz="2400" dirty="0" smtClean="0">
              <a:latin typeface="幼圆" pitchFamily="49" charset="-122"/>
              <a:ea typeface="幼圆" pitchFamily="49" charset="-122"/>
            </a:endParaRPr>
          </a:p>
          <a:p>
            <a:pPr marL="342900" indent="-342900">
              <a:lnSpc>
                <a:spcPct val="200000"/>
              </a:lnSpc>
              <a:buFont typeface="Wingdings" panose="05000000000000000000" pitchFamily="2" charset="2"/>
              <a:buChar char="Ø"/>
            </a:pPr>
            <a:r>
              <a:rPr lang="zh-CN" altLang="en-US" sz="2400" dirty="0" smtClean="0">
                <a:latin typeface="幼圆" pitchFamily="49" charset="-122"/>
                <a:ea typeface="幼圆" pitchFamily="49" charset="-122"/>
              </a:rPr>
              <a:t>不可更新视图的确切特征是什么？</a:t>
            </a:r>
            <a:endParaRPr lang="zh-CN" altLang="en-US" sz="24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内容占位符 2"/>
          <p:cNvSpPr>
            <a:spLocks noChangeArrowheads="1"/>
          </p:cNvSpPr>
          <p:nvPr/>
        </p:nvSpPr>
        <p:spPr bwMode="auto">
          <a:xfrm>
            <a:off x="1074208" y="987640"/>
            <a:ext cx="8034107" cy="929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200"/>
              </a:spcBef>
              <a:buClr>
                <a:srgbClr val="FF0000"/>
              </a:buClr>
            </a:pPr>
            <a:r>
              <a:rPr lang="en-US" altLang="zh-CN" sz="2400" dirty="0" smtClean="0">
                <a:solidFill>
                  <a:srgbClr val="000000"/>
                </a:solidFill>
                <a:latin typeface="黑体" panose="02010609060101010101" pitchFamily="49" charset="-122"/>
                <a:ea typeface="黑体" panose="02010609060101010101" pitchFamily="49" charset="-122"/>
                <a:sym typeface="黑体" panose="02010609060101010101" pitchFamily="49" charset="-122"/>
              </a:rPr>
              <a:t>1</a:t>
            </a:r>
            <a:r>
              <a:rPr lang="zh-CN" altLang="en-US" sz="2400" dirty="0" smtClean="0">
                <a:solidFill>
                  <a:srgbClr val="000000"/>
                </a:solidFill>
                <a:latin typeface="黑体" panose="02010609060101010101" pitchFamily="49" charset="-122"/>
                <a:ea typeface="黑体" panose="02010609060101010101" pitchFamily="49" charset="-122"/>
                <a:sym typeface="黑体" panose="02010609060101010101" pitchFamily="49" charset="-122"/>
              </a:rPr>
              <a:t>、设有</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两个关系</a:t>
            </a:r>
            <a:r>
              <a:rPr lang="en-US" altLang="zh-CN"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R</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A</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B</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C</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）和</a:t>
            </a:r>
            <a:r>
              <a:rPr lang="en-US" altLang="zh-CN"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S</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C</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D</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E</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），试用</a:t>
            </a:r>
            <a:r>
              <a:rPr lang="en-US" altLang="zh-CN" sz="2400" dirty="0" smtClean="0">
                <a:solidFill>
                  <a:srgbClr val="000000"/>
                </a:solidFill>
                <a:latin typeface="黑体" panose="02010609060101010101" pitchFamily="49" charset="-122"/>
                <a:ea typeface="黑体" panose="02010609060101010101" pitchFamily="49" charset="-122"/>
                <a:sym typeface="黑体" panose="02010609060101010101" pitchFamily="49" charset="-122"/>
              </a:rPr>
              <a:t>SQL</a:t>
            </a:r>
          </a:p>
          <a:p>
            <a:pPr>
              <a:spcBef>
                <a:spcPts val="1200"/>
              </a:spcBef>
              <a:buClr>
                <a:srgbClr val="FF0000"/>
              </a:buClr>
            </a:pPr>
            <a:r>
              <a:rPr lang="en-US" altLang="zh-CN"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400" dirty="0" smtClean="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zh-CN" altLang="en-US" sz="2400" dirty="0" smtClean="0">
                <a:solidFill>
                  <a:srgbClr val="000000"/>
                </a:solidFill>
                <a:latin typeface="黑体" panose="02010609060101010101" pitchFamily="49" charset="-122"/>
                <a:ea typeface="黑体" panose="02010609060101010101" pitchFamily="49" charset="-122"/>
                <a:sym typeface="黑体" panose="02010609060101010101" pitchFamily="49" charset="-122"/>
              </a:rPr>
              <a:t>查询</a:t>
            </a:r>
            <a:r>
              <a:rPr lang="zh-CN" altLang="en-US" sz="2400" dirty="0">
                <a:solidFill>
                  <a:srgbClr val="000000"/>
                </a:solidFill>
                <a:latin typeface="黑体" panose="02010609060101010101" pitchFamily="49" charset="-122"/>
                <a:ea typeface="黑体" panose="02010609060101010101" pitchFamily="49" charset="-122"/>
                <a:sym typeface="黑体" panose="02010609060101010101" pitchFamily="49" charset="-122"/>
              </a:rPr>
              <a:t>语句表达下列关系代数表达式</a:t>
            </a:r>
            <a:r>
              <a:rPr lang="zh-CN" altLang="en-US" sz="2400" dirty="0" smtClean="0">
                <a:solidFill>
                  <a:srgbClr val="000000"/>
                </a:solidFill>
                <a:latin typeface="黑体" panose="02010609060101010101" pitchFamily="49" charset="-122"/>
                <a:ea typeface="黑体" panose="02010609060101010101" pitchFamily="49" charset="-122"/>
                <a:sym typeface="黑体" panose="02010609060101010101" pitchFamily="49" charset="-122"/>
              </a:rPr>
              <a:t>：</a:t>
            </a:r>
            <a:endParaRPr lang="zh-CN" altLang="en-US" sz="31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23236" name="Rectangle 7"/>
          <p:cNvSpPr>
            <a:spLocks noGrp="1" noChangeArrowheads="1"/>
          </p:cNvSpPr>
          <p:nvPr>
            <p:ph type="title" idx="4294967295"/>
          </p:nvPr>
        </p:nvSpPr>
        <p:spPr>
          <a:xfrm>
            <a:off x="1296090" y="87313"/>
            <a:ext cx="4355985" cy="684312"/>
          </a:xfrm>
        </p:spPr>
        <p:txBody>
          <a:bodyPr/>
          <a:lstStyle/>
          <a:p>
            <a:pPr fontAlgn="auto">
              <a:spcAft>
                <a:spcPts val="0"/>
              </a:spcAft>
              <a:defRPr/>
            </a:pPr>
            <a:r>
              <a:rPr lang="zh-CN" sz="3200" dirty="0">
                <a:ea typeface="黑体" panose="02010609060101010101" pitchFamily="49" charset="-122"/>
              </a:rPr>
              <a:t>思考与练习</a:t>
            </a:r>
            <a:endParaRPr lang="zh-CN" dirty="0"/>
          </a:p>
        </p:txBody>
      </p:sp>
      <p:sp>
        <p:nvSpPr>
          <p:cNvPr id="230405" name="Rectangle 9"/>
          <p:cNvSpPr>
            <a:spLocks noChangeArrowheads="1"/>
          </p:cNvSpPr>
          <p:nvPr/>
        </p:nvSpPr>
        <p:spPr bwMode="auto">
          <a:xfrm>
            <a:off x="4765640" y="2822177"/>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p:cNvSpPr txBox="1"/>
              <p:nvPr/>
            </p:nvSpPr>
            <p:spPr>
              <a:xfrm>
                <a:off x="1266104" y="3261456"/>
                <a:ext cx="7842211" cy="606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a:rPr>
                          </m:ctrlPr>
                        </m:sSubPr>
                        <m:e>
                          <m:r>
                            <a:rPr lang="zh-CN" altLang="en-US" sz="3200" i="1" smtClean="0">
                              <a:latin typeface="Cambria Math"/>
                            </a:rPr>
                            <m:t>𝝅</m:t>
                          </m:r>
                        </m:e>
                        <m:sub>
                          <m:r>
                            <a:rPr lang="en-US" altLang="zh-CN" sz="3200" b="1" i="1" smtClean="0">
                              <a:latin typeface="Cambria Math"/>
                            </a:rPr>
                            <m:t>𝑨</m:t>
                          </m:r>
                          <m:r>
                            <a:rPr lang="en-US" altLang="zh-CN" sz="3200" b="1" i="1" smtClean="0">
                              <a:latin typeface="Cambria Math"/>
                            </a:rPr>
                            <m:t>, </m:t>
                          </m:r>
                          <m:r>
                            <a:rPr lang="en-US" altLang="zh-CN" sz="3200" b="1" i="1" smtClean="0">
                              <a:latin typeface="Cambria Math"/>
                            </a:rPr>
                            <m:t>𝑬</m:t>
                          </m:r>
                        </m:sub>
                      </m:sSub>
                      <m:d>
                        <m:dPr>
                          <m:ctrlPr>
                            <a:rPr lang="en-US" altLang="zh-CN" sz="3200" b="1" i="1" smtClean="0">
                              <a:latin typeface="Cambria Math"/>
                            </a:rPr>
                          </m:ctrlPr>
                        </m:dPr>
                        <m:e>
                          <m:sSub>
                            <m:sSubPr>
                              <m:ctrlPr>
                                <a:rPr lang="en-US" altLang="zh-CN" sz="3200" b="1" i="1" smtClean="0">
                                  <a:latin typeface="Cambria Math"/>
                                </a:rPr>
                              </m:ctrlPr>
                            </m:sSubPr>
                            <m:e>
                              <m:r>
                                <a:rPr lang="zh-CN" altLang="en-US" sz="3200" b="1" i="1" smtClean="0">
                                  <a:latin typeface="Cambria Math"/>
                                </a:rPr>
                                <m:t>𝝈</m:t>
                              </m:r>
                            </m:e>
                            <m:sub>
                              <m:r>
                                <a:rPr lang="en-US" altLang="zh-CN" sz="3200" b="1" i="1" smtClean="0">
                                  <a:latin typeface="Cambria Math"/>
                                </a:rPr>
                                <m:t>𝑩</m:t>
                              </m:r>
                              <m:r>
                                <a:rPr lang="en-US" altLang="zh-CN" sz="3200" b="1" i="1" smtClean="0">
                                  <a:latin typeface="Cambria Math"/>
                                </a:rPr>
                                <m:t>=</m:t>
                              </m:r>
                              <m:r>
                                <a:rPr lang="en-US" altLang="zh-CN" sz="3200" b="1" i="1" smtClean="0">
                                  <a:latin typeface="Cambria Math"/>
                                </a:rPr>
                                <m:t>𝟓𝟎</m:t>
                              </m:r>
                            </m:sub>
                          </m:sSub>
                          <m:d>
                            <m:dPr>
                              <m:ctrlPr>
                                <a:rPr lang="en-US" altLang="zh-CN" sz="3200" b="1" i="1" smtClean="0">
                                  <a:latin typeface="Cambria Math"/>
                                </a:rPr>
                              </m:ctrlPr>
                            </m:dPr>
                            <m:e>
                              <m:r>
                                <a:rPr lang="en-US" altLang="zh-CN" sz="3200" b="1" i="1" smtClean="0">
                                  <a:latin typeface="Cambria Math"/>
                                </a:rPr>
                                <m:t>𝑹</m:t>
                              </m:r>
                              <m:r>
                                <a:rPr lang="en-US" altLang="zh-CN" sz="3200" b="1" i="1" smtClean="0">
                                  <a:latin typeface="Cambria Math"/>
                                  <a:ea typeface="Cambria Math"/>
                                </a:rPr>
                                <m:t>⋈</m:t>
                              </m:r>
                              <m:r>
                                <a:rPr lang="en-US" altLang="zh-CN" sz="3200" b="1" i="1" smtClean="0">
                                  <a:latin typeface="Cambria Math"/>
                                  <a:ea typeface="Cambria Math"/>
                                </a:rPr>
                                <m:t>𝑺</m:t>
                              </m:r>
                            </m:e>
                          </m:d>
                        </m:e>
                      </m:d>
                      <m:r>
                        <a:rPr lang="en-US" altLang="zh-CN" sz="3200" b="1" i="1" smtClean="0">
                          <a:latin typeface="Cambria Math"/>
                          <a:ea typeface="Cambria Math"/>
                        </a:rPr>
                        <m:t> ⋁</m:t>
                      </m:r>
                      <m:sSub>
                        <m:sSubPr>
                          <m:ctrlPr>
                            <a:rPr lang="en-US" altLang="zh-CN" sz="3200" b="1" i="1" smtClean="0">
                              <a:latin typeface="Cambria Math"/>
                              <a:ea typeface="Cambria Math"/>
                            </a:rPr>
                          </m:ctrlPr>
                        </m:sSubPr>
                        <m:e>
                          <m:r>
                            <a:rPr lang="zh-CN" altLang="en-US" sz="3200" b="1" i="1" smtClean="0">
                              <a:latin typeface="Cambria Math"/>
                              <a:ea typeface="Cambria Math"/>
                            </a:rPr>
                            <m:t>𝝅</m:t>
                          </m:r>
                        </m:e>
                        <m:sub>
                          <m:r>
                            <a:rPr lang="en-US" altLang="zh-CN" sz="3200" b="1" i="1" smtClean="0">
                              <a:latin typeface="Cambria Math"/>
                              <a:ea typeface="Cambria Math"/>
                            </a:rPr>
                            <m:t>𝑨</m:t>
                          </m:r>
                          <m:r>
                            <a:rPr lang="en-US" altLang="zh-CN" sz="3200" b="1" i="1" smtClean="0">
                              <a:latin typeface="Cambria Math"/>
                              <a:ea typeface="Cambria Math"/>
                            </a:rPr>
                            <m:t>,</m:t>
                          </m:r>
                          <m:r>
                            <a:rPr lang="en-US" altLang="zh-CN" sz="3200" b="1" i="1" smtClean="0">
                              <a:latin typeface="Cambria Math"/>
                              <a:ea typeface="Cambria Math"/>
                            </a:rPr>
                            <m:t>𝑬</m:t>
                          </m:r>
                        </m:sub>
                      </m:sSub>
                      <m:r>
                        <a:rPr lang="en-US" altLang="zh-CN" sz="3200" b="1" i="1" smtClean="0">
                          <a:latin typeface="Cambria Math"/>
                          <a:ea typeface="Cambria Math"/>
                        </a:rPr>
                        <m:t>(</m:t>
                      </m:r>
                      <m:sSub>
                        <m:sSubPr>
                          <m:ctrlPr>
                            <a:rPr lang="en-US" altLang="zh-CN" sz="3200" b="1" i="1" smtClean="0">
                              <a:latin typeface="Cambria Math"/>
                              <a:ea typeface="Cambria Math"/>
                            </a:rPr>
                          </m:ctrlPr>
                        </m:sSubPr>
                        <m:e>
                          <m:r>
                            <a:rPr lang="zh-CN" altLang="en-US" sz="3200" b="1" i="1" smtClean="0">
                              <a:latin typeface="Cambria Math"/>
                              <a:ea typeface="Cambria Math"/>
                            </a:rPr>
                            <m:t>𝝈</m:t>
                          </m:r>
                        </m:e>
                        <m:sub>
                          <m:r>
                            <a:rPr lang="en-US" altLang="zh-CN" sz="3200" b="1" i="1" smtClean="0">
                              <a:latin typeface="Cambria Math"/>
                              <a:ea typeface="Cambria Math"/>
                            </a:rPr>
                            <m:t>𝑩</m:t>
                          </m:r>
                          <m:r>
                            <a:rPr lang="en-US" altLang="zh-CN" sz="3200" b="1" i="1" smtClean="0">
                              <a:latin typeface="Cambria Math"/>
                              <a:ea typeface="Cambria Math"/>
                            </a:rPr>
                            <m:t>=</m:t>
                          </m:r>
                          <m:r>
                            <a:rPr lang="en-US" altLang="zh-CN" sz="3200" b="1" i="1" smtClean="0">
                              <a:latin typeface="Cambria Math"/>
                              <a:ea typeface="Cambria Math"/>
                            </a:rPr>
                            <m:t>𝟔𝟎</m:t>
                          </m:r>
                        </m:sub>
                      </m:sSub>
                      <m:r>
                        <a:rPr lang="en-US" altLang="zh-CN" sz="3200" b="1" i="1" smtClean="0">
                          <a:latin typeface="Cambria Math"/>
                          <a:ea typeface="Cambria Math"/>
                        </a:rPr>
                        <m:t>(</m:t>
                      </m:r>
                      <m:r>
                        <a:rPr lang="en-US" altLang="zh-CN" sz="3200" b="1" i="1" smtClean="0">
                          <a:latin typeface="Cambria Math"/>
                          <a:ea typeface="Cambria Math"/>
                        </a:rPr>
                        <m:t>𝑹</m:t>
                      </m:r>
                      <m:r>
                        <a:rPr lang="en-US" altLang="zh-CN" sz="3200" b="1" i="1" smtClean="0">
                          <a:latin typeface="Cambria Math"/>
                          <a:ea typeface="Cambria Math"/>
                        </a:rPr>
                        <m:t>⋈</m:t>
                      </m:r>
                      <m:r>
                        <a:rPr lang="en-US" altLang="zh-CN" sz="3200" b="1" i="1" smtClean="0">
                          <a:latin typeface="Cambria Math"/>
                          <a:ea typeface="Cambria Math"/>
                        </a:rPr>
                        <m:t>𝑺</m:t>
                      </m:r>
                      <m:r>
                        <a:rPr lang="en-US" altLang="zh-CN" sz="3200" b="1" i="1" smtClean="0">
                          <a:latin typeface="Cambria Math"/>
                          <a:ea typeface="Cambria Math"/>
                        </a:rPr>
                        <m:t>))</m:t>
                      </m:r>
                    </m:oMath>
                  </m:oMathPara>
                </a14:m>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266104" y="3261456"/>
                <a:ext cx="7842211" cy="606384"/>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394255" y="2283730"/>
                <a:ext cx="3753785" cy="606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a:rPr>
                          </m:ctrlPr>
                        </m:sSubPr>
                        <m:e>
                          <m:r>
                            <a:rPr lang="zh-CN" altLang="en-US" sz="3200" i="1" smtClean="0">
                              <a:latin typeface="Cambria Math"/>
                            </a:rPr>
                            <m:t>𝝅</m:t>
                          </m:r>
                        </m:e>
                        <m:sub>
                          <m:r>
                            <a:rPr lang="en-US" altLang="zh-CN" sz="3200" b="1" i="1" smtClean="0">
                              <a:latin typeface="Cambria Math"/>
                            </a:rPr>
                            <m:t>𝑨</m:t>
                          </m:r>
                          <m:r>
                            <a:rPr lang="en-US" altLang="zh-CN" sz="3200" b="1" i="1" smtClean="0">
                              <a:latin typeface="Cambria Math"/>
                            </a:rPr>
                            <m:t>,</m:t>
                          </m:r>
                          <m:r>
                            <a:rPr lang="en-US" altLang="zh-CN" sz="3200" b="1" i="1" smtClean="0">
                              <a:latin typeface="Cambria Math"/>
                            </a:rPr>
                            <m:t>𝑬</m:t>
                          </m:r>
                        </m:sub>
                      </m:sSub>
                      <m:r>
                        <a:rPr lang="en-US" altLang="zh-CN" sz="3200" b="1" i="1" smtClean="0">
                          <a:latin typeface="Cambria Math"/>
                        </a:rPr>
                        <m:t>(</m:t>
                      </m:r>
                      <m:sSub>
                        <m:sSubPr>
                          <m:ctrlPr>
                            <a:rPr lang="en-US" altLang="zh-CN" sz="3200" b="1" i="1" smtClean="0">
                              <a:latin typeface="Cambria Math"/>
                            </a:rPr>
                          </m:ctrlPr>
                        </m:sSubPr>
                        <m:e>
                          <m:r>
                            <a:rPr lang="zh-CN" altLang="en-US" sz="3200" b="1" i="1" smtClean="0">
                              <a:latin typeface="Cambria Math"/>
                            </a:rPr>
                            <m:t>𝝈</m:t>
                          </m:r>
                        </m:e>
                        <m:sub>
                          <m:r>
                            <a:rPr lang="en-US" altLang="zh-CN" sz="3200" b="1" i="1" smtClean="0">
                              <a:latin typeface="Cambria Math"/>
                            </a:rPr>
                            <m:t>𝑩</m:t>
                          </m:r>
                          <m:r>
                            <a:rPr lang="en-US" altLang="zh-CN" sz="3200" b="1" i="1" smtClean="0">
                              <a:latin typeface="Cambria Math"/>
                            </a:rPr>
                            <m:t>=</m:t>
                          </m:r>
                          <m:r>
                            <a:rPr lang="en-US" altLang="zh-CN" sz="3200" b="1" i="1" smtClean="0">
                              <a:latin typeface="Cambria Math"/>
                            </a:rPr>
                            <m:t>𝑫</m:t>
                          </m:r>
                        </m:sub>
                      </m:sSub>
                      <m:r>
                        <a:rPr lang="en-US" altLang="zh-CN" sz="3200" b="1" i="1" smtClean="0">
                          <a:latin typeface="Cambria Math"/>
                        </a:rPr>
                        <m:t>(</m:t>
                      </m:r>
                      <m:r>
                        <a:rPr lang="en-US" altLang="zh-CN" sz="3200" b="1" i="1" smtClean="0">
                          <a:latin typeface="Cambria Math"/>
                        </a:rPr>
                        <m:t>𝑹</m:t>
                      </m:r>
                      <m:r>
                        <a:rPr lang="en-US" altLang="zh-CN" sz="3200" b="1" i="1" smtClean="0">
                          <a:latin typeface="Cambria Math"/>
                          <a:ea typeface="Cambria Math"/>
                        </a:rPr>
                        <m:t>⋈</m:t>
                      </m:r>
                      <m:r>
                        <a:rPr lang="en-US" altLang="zh-CN" sz="3200" b="1" i="1" smtClean="0">
                          <a:latin typeface="Cambria Math"/>
                          <a:ea typeface="Cambria Math"/>
                        </a:rPr>
                        <m:t>𝑺</m:t>
                      </m:r>
                      <m:r>
                        <a:rPr lang="en-US" altLang="zh-CN" sz="3200" b="1" i="1" smtClean="0">
                          <a:latin typeface="Cambria Math"/>
                        </a:rPr>
                        <m:t>))</m:t>
                      </m:r>
                    </m:oMath>
                  </m:oMathPara>
                </a14:m>
                <a:endParaRPr lang="zh-CN" alt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1394255" y="2283730"/>
                <a:ext cx="3753785" cy="606384"/>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58" name="Group 2"/>
          <p:cNvGraphicFramePr>
            <a:graphicFrameLocks noGrp="1"/>
          </p:cNvGraphicFramePr>
          <p:nvPr>
            <p:extLst>
              <p:ext uri="{D42A27DB-BD31-4B8C-83A1-F6EECF244321}">
                <p14:modId xmlns:p14="http://schemas.microsoft.com/office/powerpoint/2010/main" val="3059401896"/>
              </p:ext>
            </p:extLst>
          </p:nvPr>
        </p:nvGraphicFramePr>
        <p:xfrm>
          <a:off x="1331775" y="915635"/>
          <a:ext cx="4680325" cy="1721539"/>
        </p:xfrm>
        <a:graphic>
          <a:graphicData uri="http://schemas.openxmlformats.org/drawingml/2006/table">
            <a:tbl>
              <a:tblPr/>
              <a:tblGrid>
                <a:gridCol w="499146"/>
                <a:gridCol w="1613905"/>
                <a:gridCol w="1219580"/>
                <a:gridCol w="1347694"/>
              </a:tblGrid>
              <a:tr h="360025">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R#</a:t>
                      </a:r>
                      <a:endParaRPr kumimoji="0" lang="zh-CN" altLang="en-US" sz="24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dirty="0" err="1"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Rname</a:t>
                      </a:r>
                      <a:endParaRPr kumimoji="0" lang="zh-CN" altLang="en-US" sz="24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Status</a:t>
                      </a:r>
                      <a:endParaRPr kumimoji="0" lang="zh-CN" altLang="en-US" sz="24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City</a:t>
                      </a:r>
                      <a:endParaRPr kumimoji="0" lang="zh-CN" altLang="en-US" sz="24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r>
              <a:tr h="358721">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R1</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ChenBing</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Student</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BeiJing</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359973">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R2</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ZhouYucai</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Professor</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ShangHai</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321410">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R3</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WangLiping</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Doctor</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NanJing</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321410">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R4</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LiYong</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Students</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ShanHai</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98" marB="34298"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bl>
          </a:graphicData>
        </a:graphic>
      </p:graphicFrame>
      <p:graphicFrame>
        <p:nvGraphicFramePr>
          <p:cNvPr id="224290" name="Group 34"/>
          <p:cNvGraphicFramePr>
            <a:graphicFrameLocks noGrp="1"/>
          </p:cNvGraphicFramePr>
          <p:nvPr>
            <p:extLst>
              <p:ext uri="{D42A27DB-BD31-4B8C-83A1-F6EECF244321}">
                <p14:modId xmlns:p14="http://schemas.microsoft.com/office/powerpoint/2010/main" val="2416018723"/>
              </p:ext>
            </p:extLst>
          </p:nvPr>
        </p:nvGraphicFramePr>
        <p:xfrm>
          <a:off x="1331015" y="3003780"/>
          <a:ext cx="4537075" cy="1905156"/>
        </p:xfrm>
        <a:graphic>
          <a:graphicData uri="http://schemas.openxmlformats.org/drawingml/2006/table">
            <a:tbl>
              <a:tblPr/>
              <a:tblGrid>
                <a:gridCol w="587375"/>
                <a:gridCol w="1344613"/>
                <a:gridCol w="923925"/>
                <a:gridCol w="1681162"/>
              </a:tblGrid>
              <a:tr h="285776">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B#</a:t>
                      </a:r>
                      <a:endParaRPr kumimoji="0" lang="zh-CN" altLang="en-US" sz="24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Bname</a:t>
                      </a:r>
                      <a:endParaRPr kumimoji="0" lang="zh-CN" altLang="en-US" sz="24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Price</a:t>
                      </a:r>
                      <a:endParaRPr kumimoji="0" lang="zh-CN" altLang="en-US" sz="24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Pub</a:t>
                      </a:r>
                      <a:endParaRPr kumimoji="0" lang="zh-CN" altLang="en-US" sz="24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r>
              <a:tr h="285776">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B1</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Modern</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15</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Education</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285776">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B2</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Pascal</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17</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QinHua</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285776">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B3</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Scientific</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10</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Commerce</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285776">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B4</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Pen Huai</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9.8</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People</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285776">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B5</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Data </a:t>
                      </a:r>
                      <a:r>
                        <a:rPr kumimoji="0" lang="en-US" sz="16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Stru</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12.6</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Commerce</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303" marB="3430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bl>
          </a:graphicData>
        </a:graphic>
      </p:graphicFrame>
      <p:sp>
        <p:nvSpPr>
          <p:cNvPr id="231495" name="TextBox 3"/>
          <p:cNvSpPr>
            <a:spLocks noChangeArrowheads="1"/>
          </p:cNvSpPr>
          <p:nvPr/>
        </p:nvSpPr>
        <p:spPr bwMode="auto">
          <a:xfrm>
            <a:off x="899745" y="771625"/>
            <a:ext cx="504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rgbClr val="000000"/>
                </a:solidFill>
                <a:latin typeface="Times New Roman" panose="02020603050405020304" pitchFamily="18" charset="0"/>
                <a:sym typeface="Arial" panose="020B0604020202020204" pitchFamily="34" charset="0"/>
              </a:rPr>
              <a:t>R</a:t>
            </a:r>
            <a:endParaRPr lang="zh-CN" altLang="en-US" dirty="0">
              <a:solidFill>
                <a:srgbClr val="000000"/>
              </a:solidFill>
              <a:latin typeface="Times New Roman" panose="02020603050405020304" pitchFamily="18" charset="0"/>
              <a:sym typeface="Arial" panose="020B0604020202020204" pitchFamily="34" charset="0"/>
            </a:endParaRPr>
          </a:p>
        </p:txBody>
      </p:sp>
      <p:sp>
        <p:nvSpPr>
          <p:cNvPr id="231496" name="TextBox 4"/>
          <p:cNvSpPr>
            <a:spLocks noChangeArrowheads="1"/>
          </p:cNvSpPr>
          <p:nvPr/>
        </p:nvSpPr>
        <p:spPr bwMode="auto">
          <a:xfrm>
            <a:off x="827740" y="3066478"/>
            <a:ext cx="576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rgbClr val="000000"/>
                </a:solidFill>
                <a:latin typeface="Times New Roman" panose="02020603050405020304" pitchFamily="18" charset="0"/>
                <a:sym typeface="Arial" panose="020B0604020202020204" pitchFamily="34" charset="0"/>
              </a:rPr>
              <a:t>B</a:t>
            </a:r>
            <a:endParaRPr lang="zh-CN" altLang="en-US" dirty="0">
              <a:solidFill>
                <a:srgbClr val="000000"/>
              </a:solidFill>
              <a:latin typeface="Times New Roman" panose="02020603050405020304" pitchFamily="18" charset="0"/>
              <a:sym typeface="Arial" panose="020B0604020202020204" pitchFamily="34" charset="0"/>
            </a:endParaRPr>
          </a:p>
        </p:txBody>
      </p:sp>
      <p:graphicFrame>
        <p:nvGraphicFramePr>
          <p:cNvPr id="224329" name="Group 73"/>
          <p:cNvGraphicFramePr>
            <a:graphicFrameLocks noGrp="1"/>
          </p:cNvGraphicFramePr>
          <p:nvPr>
            <p:extLst>
              <p:ext uri="{D42A27DB-BD31-4B8C-83A1-F6EECF244321}">
                <p14:modId xmlns:p14="http://schemas.microsoft.com/office/powerpoint/2010/main" val="387366418"/>
              </p:ext>
            </p:extLst>
          </p:nvPr>
        </p:nvGraphicFramePr>
        <p:xfrm>
          <a:off x="6443355" y="1776272"/>
          <a:ext cx="2520950" cy="2842098"/>
        </p:xfrm>
        <a:graphic>
          <a:graphicData uri="http://schemas.openxmlformats.org/drawingml/2006/table">
            <a:tbl>
              <a:tblPr/>
              <a:tblGrid>
                <a:gridCol w="839787"/>
                <a:gridCol w="839788"/>
                <a:gridCol w="841375"/>
              </a:tblGrid>
              <a:tr h="285732">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dirty="0"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R#</a:t>
                      </a:r>
                      <a:endParaRPr kumimoji="0" lang="zh-CN" altLang="en-US" sz="24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B#</a:t>
                      </a:r>
                      <a:endParaRPr kumimoji="0" lang="zh-CN" altLang="en-US" sz="24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dirty="0" err="1" smtClean="0">
                          <a:ln>
                            <a:noFill/>
                          </a:ln>
                          <a:solidFill>
                            <a:srgbClr val="FFFFFF"/>
                          </a:solidFill>
                          <a:effectLst/>
                          <a:latin typeface="Times New Roman" panose="02020603050405020304" pitchFamily="18" charset="0"/>
                          <a:ea typeface="宋体" panose="02010600030101010101" pitchFamily="2" charset="-122"/>
                          <a:sym typeface="Arial" panose="020B0604020202020204" pitchFamily="34" charset="0"/>
                        </a:rPr>
                        <a:t>Qty</a:t>
                      </a:r>
                      <a:endParaRPr kumimoji="0" lang="zh-CN" altLang="en-US" sz="2400" b="1" i="0" u="none" strike="noStrike" cap="none" normalizeH="0" baseline="0" dirty="0" smtClean="0">
                        <a:ln>
                          <a:noFill/>
                        </a:ln>
                        <a:solidFill>
                          <a:srgbClr val="FFFFFF"/>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65AAE9"/>
                    </a:solidFill>
                  </a:tcPr>
                </a:tc>
              </a:tr>
              <a:tr h="285732">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R1</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B1</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2</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285732">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R1</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B2</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1</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285732">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R2</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B1</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3</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285732">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R2</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B2</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3</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285732">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R2</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B4</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4</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285732">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R3</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B3</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1</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r h="285732">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R4</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B2</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2</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2E2F6"/>
                    </a:solidFill>
                  </a:tcPr>
                </a:tc>
              </a:tr>
              <a:tr h="285732">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R4</a:t>
                      </a:r>
                      <a:endParaRPr kumimoji="0" lang="zh-CN" altLang="en-US" sz="20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B5</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sym typeface="Arial" panose="020B0604020202020204" pitchFamily="34" charset="0"/>
                        </a:rPr>
                        <a:t>1</a:t>
                      </a:r>
                      <a:endParaRPr kumimoji="0" lang="zh-CN" altLang="en-US" sz="20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sym typeface="Arial" panose="020B0604020202020204" pitchFamily="34" charset="0"/>
                      </a:endParaRPr>
                    </a:p>
                  </a:txBody>
                  <a:tcPr marT="34281" marB="34281"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F1FB"/>
                    </a:solidFill>
                  </a:tcPr>
                </a:tc>
              </a:tr>
            </a:tbl>
          </a:graphicData>
        </a:graphic>
      </p:graphicFrame>
      <p:sp>
        <p:nvSpPr>
          <p:cNvPr id="231539" name="TextBox 6"/>
          <p:cNvSpPr>
            <a:spLocks noChangeArrowheads="1"/>
          </p:cNvSpPr>
          <p:nvPr/>
        </p:nvSpPr>
        <p:spPr bwMode="auto">
          <a:xfrm>
            <a:off x="6300120" y="1347665"/>
            <a:ext cx="720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rgbClr val="000000"/>
                </a:solidFill>
                <a:latin typeface="Times New Roman" panose="02020603050405020304" pitchFamily="18" charset="0"/>
                <a:sym typeface="Arial" panose="020B0604020202020204" pitchFamily="34" charset="0"/>
              </a:rPr>
              <a:t>OD</a:t>
            </a:r>
            <a:endParaRPr lang="zh-CN" altLang="en-US" dirty="0">
              <a:solidFill>
                <a:srgbClr val="000000"/>
              </a:solidFill>
              <a:latin typeface="Times New Roman" panose="02020603050405020304" pitchFamily="18"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3"/>
          <p:cNvSpPr>
            <a:spLocks noGrp="1" noChangeArrowheads="1"/>
          </p:cNvSpPr>
          <p:nvPr>
            <p:ph type="body" idx="4294967295"/>
          </p:nvPr>
        </p:nvSpPr>
        <p:spPr>
          <a:xfrm>
            <a:off x="1115760" y="843630"/>
            <a:ext cx="7920550" cy="4299870"/>
          </a:xfrm>
        </p:spPr>
        <p:txBody>
          <a:bodyPr>
            <a:normAutofit fontScale="92500" lnSpcReduction="20000"/>
          </a:bodyPr>
          <a:lstStyle/>
          <a:p>
            <a:pPr>
              <a:lnSpc>
                <a:spcPct val="120000"/>
              </a:lnSpc>
              <a:buFont typeface="Wingdings" panose="05000000000000000000" pitchFamily="2" charset="2"/>
              <a:buNone/>
            </a:pPr>
            <a:r>
              <a:rPr lang="en-US" altLang="zh-CN" sz="2400" dirty="0" smtClean="0">
                <a:latin typeface="幼圆" pitchFamily="49" charset="-122"/>
                <a:ea typeface="幼圆" pitchFamily="49" charset="-122"/>
              </a:rPr>
              <a:t>2. </a:t>
            </a:r>
            <a:r>
              <a:rPr lang="zh-CN" altLang="en-US" sz="2400" dirty="0" smtClean="0">
                <a:latin typeface="幼圆" pitchFamily="49" charset="-122"/>
                <a:ea typeface="幼圆" pitchFamily="49" charset="-122"/>
              </a:rPr>
              <a:t>用</a:t>
            </a:r>
            <a:r>
              <a:rPr lang="en-US" altLang="zh-CN" sz="2400" dirty="0" smtClean="0">
                <a:latin typeface="幼圆" pitchFamily="49" charset="-122"/>
                <a:ea typeface="幼圆" pitchFamily="49" charset="-122"/>
              </a:rPr>
              <a:t>SQL</a:t>
            </a:r>
            <a:r>
              <a:rPr lang="zh-CN" altLang="en-US" sz="2400" dirty="0" smtClean="0">
                <a:latin typeface="幼圆" pitchFamily="49" charset="-122"/>
                <a:ea typeface="幼圆" pitchFamily="49" charset="-122"/>
              </a:rPr>
              <a:t>语句表示出如下查询，并给出查询结果</a:t>
            </a:r>
          </a:p>
          <a:p>
            <a:pPr>
              <a:lnSpc>
                <a:spcPct val="120000"/>
              </a:lnSpc>
              <a:buFont typeface="Wingdings" panose="05000000000000000000" pitchFamily="2" charset="2"/>
              <a:buNone/>
            </a:pP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1</a:t>
            </a:r>
            <a:r>
              <a:rPr lang="zh-CN" altLang="en-US" sz="2200" dirty="0" smtClean="0">
                <a:latin typeface="幼圆" pitchFamily="49" charset="-122"/>
                <a:ea typeface="幼圆" pitchFamily="49" charset="-122"/>
              </a:rPr>
              <a:t>）找出上海读者的读者号及身份，按照读者号的降序排列；</a:t>
            </a:r>
          </a:p>
          <a:p>
            <a:pPr>
              <a:lnSpc>
                <a:spcPct val="120000"/>
              </a:lnSpc>
              <a:buFont typeface="Wingdings" panose="05000000000000000000" pitchFamily="2" charset="2"/>
              <a:buNone/>
            </a:pP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2</a:t>
            </a:r>
            <a:r>
              <a:rPr lang="zh-CN" altLang="en-US" sz="2200" dirty="0" smtClean="0">
                <a:latin typeface="幼圆" pitchFamily="49" charset="-122"/>
                <a:ea typeface="幼圆" pitchFamily="49" charset="-122"/>
              </a:rPr>
              <a:t>）对每一种有读者订购的图书，找出书号及有读者订购该书的 </a:t>
            </a:r>
          </a:p>
          <a:p>
            <a:pPr>
              <a:lnSpc>
                <a:spcPct val="120000"/>
              </a:lnSpc>
              <a:buFont typeface="Wingdings" panose="05000000000000000000" pitchFamily="2" charset="2"/>
              <a:buNone/>
            </a:pPr>
            <a:r>
              <a:rPr lang="zh-CN" altLang="en-US" sz="2200" dirty="0" smtClean="0">
                <a:latin typeface="幼圆" pitchFamily="49" charset="-122"/>
                <a:ea typeface="幼圆" pitchFamily="49" charset="-122"/>
              </a:rPr>
              <a:t>         所有城市；</a:t>
            </a:r>
          </a:p>
          <a:p>
            <a:pPr>
              <a:lnSpc>
                <a:spcPct val="120000"/>
              </a:lnSpc>
              <a:buFont typeface="Wingdings" panose="05000000000000000000" pitchFamily="2" charset="2"/>
              <a:buNone/>
            </a:pP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3</a:t>
            </a:r>
            <a:r>
              <a:rPr lang="zh-CN" altLang="en-US" sz="2200" dirty="0" smtClean="0">
                <a:latin typeface="幼圆" pitchFamily="49" charset="-122"/>
                <a:ea typeface="幼圆" pitchFamily="49" charset="-122"/>
              </a:rPr>
              <a:t>）找出订购了书号为</a:t>
            </a:r>
            <a:r>
              <a:rPr lang="en-US" altLang="zh-CN" sz="2200" dirty="0" smtClean="0">
                <a:latin typeface="幼圆" pitchFamily="49" charset="-122"/>
                <a:ea typeface="幼圆" pitchFamily="49" charset="-122"/>
              </a:rPr>
              <a:t>B2</a:t>
            </a:r>
            <a:r>
              <a:rPr lang="zh-CN" altLang="en-US" sz="2200" dirty="0" smtClean="0">
                <a:latin typeface="幼圆" pitchFamily="49" charset="-122"/>
                <a:ea typeface="幼圆" pitchFamily="49" charset="-122"/>
              </a:rPr>
              <a:t>的图书的读者姓名及所在的城市；</a:t>
            </a:r>
          </a:p>
          <a:p>
            <a:pPr>
              <a:lnSpc>
                <a:spcPct val="120000"/>
              </a:lnSpc>
              <a:buFont typeface="Wingdings" panose="05000000000000000000" pitchFamily="2" charset="2"/>
              <a:buNone/>
            </a:pP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4</a:t>
            </a:r>
            <a:r>
              <a:rPr lang="zh-CN" altLang="en-US" sz="2200" dirty="0" smtClean="0">
                <a:latin typeface="幼圆" pitchFamily="49" charset="-122"/>
                <a:ea typeface="幼圆" pitchFamily="49" charset="-122"/>
              </a:rPr>
              <a:t>）找出有一个以上读者订购的图书的书号；</a:t>
            </a:r>
          </a:p>
          <a:p>
            <a:pPr>
              <a:lnSpc>
                <a:spcPct val="120000"/>
              </a:lnSpc>
              <a:buFont typeface="Wingdings" panose="05000000000000000000" pitchFamily="2" charset="2"/>
              <a:buNone/>
            </a:pP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5</a:t>
            </a:r>
            <a:r>
              <a:rPr lang="zh-CN" altLang="en-US" sz="2200" dirty="0" smtClean="0">
                <a:latin typeface="幼圆" pitchFamily="49" charset="-122"/>
                <a:ea typeface="幼圆" pitchFamily="49" charset="-122"/>
              </a:rPr>
              <a:t>）求至少订购了一本</a:t>
            </a:r>
            <a:r>
              <a:rPr lang="en-US" altLang="zh-CN" sz="2200" dirty="0" smtClean="0">
                <a:latin typeface="幼圆" pitchFamily="49" charset="-122"/>
                <a:ea typeface="幼圆" pitchFamily="49" charset="-122"/>
              </a:rPr>
              <a:t>《Pascal》</a:t>
            </a:r>
            <a:r>
              <a:rPr lang="zh-CN" altLang="en-US" sz="2200" dirty="0" smtClean="0">
                <a:latin typeface="幼圆" pitchFamily="49" charset="-122"/>
                <a:ea typeface="幼圆" pitchFamily="49" charset="-122"/>
              </a:rPr>
              <a:t>的读者姓名；</a:t>
            </a:r>
          </a:p>
          <a:p>
            <a:pPr>
              <a:lnSpc>
                <a:spcPct val="120000"/>
              </a:lnSpc>
              <a:buFont typeface="Wingdings" panose="05000000000000000000" pitchFamily="2" charset="2"/>
              <a:buNone/>
            </a:pP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6</a:t>
            </a:r>
            <a:r>
              <a:rPr lang="zh-CN" altLang="en-US" sz="2200" dirty="0" smtClean="0">
                <a:latin typeface="幼圆" pitchFamily="49" charset="-122"/>
                <a:ea typeface="幼圆" pitchFamily="49" charset="-122"/>
              </a:rPr>
              <a:t>）找出没有订购</a:t>
            </a:r>
            <a:r>
              <a:rPr lang="en-US" altLang="zh-CN" sz="2200" dirty="0" smtClean="0">
                <a:latin typeface="幼圆" pitchFamily="49" charset="-122"/>
                <a:ea typeface="幼圆" pitchFamily="49" charset="-122"/>
              </a:rPr>
              <a:t>B1</a:t>
            </a:r>
            <a:r>
              <a:rPr lang="zh-CN" altLang="en-US" sz="2200" dirty="0" smtClean="0">
                <a:latin typeface="幼圆" pitchFamily="49" charset="-122"/>
                <a:ea typeface="幼圆" pitchFamily="49" charset="-122"/>
              </a:rPr>
              <a:t>号图书的读者号；</a:t>
            </a:r>
          </a:p>
          <a:p>
            <a:pPr>
              <a:lnSpc>
                <a:spcPct val="120000"/>
              </a:lnSpc>
              <a:buFont typeface="Wingdings" panose="05000000000000000000" pitchFamily="2" charset="2"/>
              <a:buNone/>
            </a:pP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7</a:t>
            </a:r>
            <a:r>
              <a:rPr lang="zh-CN" altLang="en-US" sz="2200" dirty="0" smtClean="0">
                <a:latin typeface="幼圆" pitchFamily="49" charset="-122"/>
                <a:ea typeface="幼圆" pitchFamily="49" charset="-122"/>
              </a:rPr>
              <a:t>）找出价格大于等于</a:t>
            </a:r>
            <a:r>
              <a:rPr lang="en-US" altLang="zh-CN" sz="2200" dirty="0" smtClean="0">
                <a:latin typeface="幼圆" pitchFamily="49" charset="-122"/>
                <a:ea typeface="幼圆" pitchFamily="49" charset="-122"/>
              </a:rPr>
              <a:t>15</a:t>
            </a:r>
            <a:r>
              <a:rPr lang="zh-CN" altLang="en-US" sz="2200" dirty="0" smtClean="0">
                <a:latin typeface="幼圆" pitchFamily="49" charset="-122"/>
                <a:ea typeface="幼圆" pitchFamily="49" charset="-122"/>
              </a:rPr>
              <a:t>块或读者</a:t>
            </a:r>
            <a:r>
              <a:rPr lang="en-US" altLang="zh-CN" sz="2200" dirty="0" smtClean="0">
                <a:latin typeface="幼圆" pitchFamily="49" charset="-122"/>
                <a:ea typeface="幼圆" pitchFamily="49" charset="-122"/>
              </a:rPr>
              <a:t>R2</a:t>
            </a:r>
            <a:r>
              <a:rPr lang="zh-CN" altLang="en-US" sz="2200" dirty="0" smtClean="0">
                <a:latin typeface="幼圆" pitchFamily="49" charset="-122"/>
                <a:ea typeface="幼圆" pitchFamily="49" charset="-122"/>
              </a:rPr>
              <a:t>最近订购图书的书号及书名；</a:t>
            </a:r>
          </a:p>
          <a:p>
            <a:pPr>
              <a:lnSpc>
                <a:spcPct val="120000"/>
              </a:lnSpc>
              <a:buFont typeface="Wingdings" panose="05000000000000000000" pitchFamily="2" charset="2"/>
              <a:buNone/>
            </a:pP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8</a:t>
            </a:r>
            <a:r>
              <a:rPr lang="zh-CN" altLang="en-US" sz="2200" dirty="0" smtClean="0">
                <a:latin typeface="幼圆" pitchFamily="49" charset="-122"/>
                <a:ea typeface="幼圆" pitchFamily="49" charset="-122"/>
              </a:rPr>
              <a:t>）求图书</a:t>
            </a:r>
            <a:r>
              <a:rPr lang="en-US" altLang="zh-CN" sz="2200" dirty="0" smtClean="0">
                <a:latin typeface="幼圆" pitchFamily="49" charset="-122"/>
                <a:ea typeface="幼圆" pitchFamily="49" charset="-122"/>
              </a:rPr>
              <a:t>B2</a:t>
            </a:r>
            <a:r>
              <a:rPr lang="zh-CN" altLang="en-US" sz="2200" dirty="0" smtClean="0">
                <a:latin typeface="幼圆" pitchFamily="49" charset="-122"/>
                <a:ea typeface="幼圆" pitchFamily="49" charset="-122"/>
              </a:rPr>
              <a:t>的订购数。</a:t>
            </a:r>
            <a:endParaRPr lang="zh-CN" altLang="en-US" sz="17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3"/>
          <p:cNvSpPr>
            <a:spLocks noGrp="1" noChangeArrowheads="1"/>
          </p:cNvSpPr>
          <p:nvPr>
            <p:ph type="body" idx="4294967295"/>
          </p:nvPr>
        </p:nvSpPr>
        <p:spPr>
          <a:xfrm>
            <a:off x="1187005" y="915635"/>
            <a:ext cx="7057250" cy="4104285"/>
          </a:xfrm>
        </p:spPr>
        <p:txBody>
          <a:bodyPr>
            <a:normAutofit fontScale="77500" lnSpcReduction="20000"/>
          </a:bodyPr>
          <a:lstStyle/>
          <a:p>
            <a:pPr>
              <a:lnSpc>
                <a:spcPct val="90000"/>
              </a:lnSpc>
              <a:buFont typeface="Wingdings" panose="05000000000000000000" pitchFamily="2" charset="2"/>
              <a:buNone/>
            </a:pPr>
            <a:r>
              <a:rPr lang="zh-CN" altLang="en-US" sz="2000" dirty="0" smtClean="0">
                <a:latin typeface="幼圆" pitchFamily="49" charset="-122"/>
                <a:ea typeface="幼圆" pitchFamily="49" charset="-122"/>
                <a:sym typeface="Times New Roman" panose="02020603050405020304" pitchFamily="18" charset="0"/>
              </a:rPr>
              <a:t>第</a:t>
            </a:r>
            <a:r>
              <a:rPr lang="en-US" altLang="zh-CN" sz="2000" dirty="0" smtClean="0">
                <a:latin typeface="幼圆" pitchFamily="49" charset="-122"/>
                <a:ea typeface="幼圆" pitchFamily="49" charset="-122"/>
                <a:sym typeface="Times New Roman" panose="02020603050405020304" pitchFamily="18" charset="0"/>
              </a:rPr>
              <a:t>2</a:t>
            </a:r>
            <a:r>
              <a:rPr lang="zh-CN" altLang="en-US" sz="2000" dirty="0" smtClean="0">
                <a:latin typeface="幼圆" pitchFamily="49" charset="-122"/>
                <a:ea typeface="幼圆" pitchFamily="49" charset="-122"/>
                <a:sym typeface="Times New Roman" panose="02020603050405020304" pitchFamily="18" charset="0"/>
              </a:rPr>
              <a:t>题解答：</a:t>
            </a:r>
          </a:p>
          <a:p>
            <a:pPr>
              <a:lnSpc>
                <a:spcPct val="150000"/>
              </a:lnSpc>
              <a:buFont typeface="Wingdings" panose="05000000000000000000" pitchFamily="2" charset="2"/>
              <a:buNone/>
            </a:pPr>
            <a:r>
              <a:rPr lang="zh-CN" altLang="en-US" sz="2000" dirty="0" smtClean="0">
                <a:latin typeface="幼圆" pitchFamily="49" charset="-122"/>
                <a:ea typeface="幼圆" pitchFamily="49" charset="-122"/>
              </a:rPr>
              <a:t> </a:t>
            </a:r>
            <a:r>
              <a:rPr lang="en-US" altLang="zh-CN" sz="2000" dirty="0" smtClean="0">
                <a:latin typeface="幼圆" pitchFamily="49" charset="-122"/>
                <a:ea typeface="幼圆" pitchFamily="49" charset="-122"/>
              </a:rPr>
              <a:t>1</a:t>
            </a:r>
            <a:r>
              <a:rPr lang="zh-CN" altLang="en-US" sz="2000" dirty="0" smtClean="0">
                <a:latin typeface="幼圆" pitchFamily="49" charset="-122"/>
                <a:ea typeface="幼圆" pitchFamily="49" charset="-122"/>
              </a:rPr>
              <a:t>）找出上海读者的读者号及身份，按照读者号的降序排列；</a:t>
            </a:r>
            <a:endParaRPr lang="en-US" sz="2000" dirty="0" smtClean="0">
              <a:latin typeface="幼圆" pitchFamily="49" charset="-122"/>
              <a:ea typeface="幼圆" pitchFamily="49" charset="-122"/>
              <a:sym typeface="Times New Roman" panose="02020603050405020304" pitchFamily="18" charset="0"/>
            </a:endParaRPr>
          </a:p>
          <a:p>
            <a:pPr>
              <a:lnSpc>
                <a:spcPct val="150000"/>
              </a:lnSpc>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SELECT R#, STATUS </a:t>
            </a:r>
          </a:p>
          <a:p>
            <a:pPr>
              <a:lnSpc>
                <a:spcPct val="150000"/>
              </a:lnSpc>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FROM R </a:t>
            </a:r>
          </a:p>
          <a:p>
            <a:pPr>
              <a:lnSpc>
                <a:spcPct val="150000"/>
              </a:lnSpc>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WHERE CITY=‘SHANG HAI’</a:t>
            </a:r>
          </a:p>
          <a:p>
            <a:pPr>
              <a:lnSpc>
                <a:spcPct val="150000"/>
              </a:lnSpc>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ORDER BY R#  DESC;</a:t>
            </a:r>
          </a:p>
          <a:p>
            <a:pPr>
              <a:lnSpc>
                <a:spcPct val="120000"/>
              </a:lnSpc>
              <a:buFont typeface="Wingdings" panose="05000000000000000000" pitchFamily="2" charset="2"/>
              <a:buNone/>
            </a:pPr>
            <a:r>
              <a:rPr lang="zh-CN" altLang="en-US" sz="2000" dirty="0" smtClean="0">
                <a:latin typeface="幼圆" pitchFamily="49" charset="-122"/>
                <a:ea typeface="幼圆" pitchFamily="49" charset="-122"/>
              </a:rPr>
              <a:t> </a:t>
            </a:r>
            <a:r>
              <a:rPr lang="en-US" altLang="zh-CN" sz="2000" dirty="0" smtClean="0">
                <a:latin typeface="幼圆" pitchFamily="49" charset="-122"/>
                <a:ea typeface="幼圆" pitchFamily="49" charset="-122"/>
              </a:rPr>
              <a:t>2</a:t>
            </a:r>
            <a:r>
              <a:rPr lang="zh-CN" altLang="en-US" sz="2000" dirty="0" smtClean="0">
                <a:latin typeface="幼圆" pitchFamily="49" charset="-122"/>
                <a:ea typeface="幼圆" pitchFamily="49" charset="-122"/>
              </a:rPr>
              <a:t>）对每一种有读者订购的图书，找出书号及有读者订购该书的所有城市；</a:t>
            </a:r>
            <a:endParaRPr lang="en-US" sz="2000" dirty="0" smtClean="0">
              <a:latin typeface="幼圆" pitchFamily="49" charset="-122"/>
              <a:ea typeface="幼圆" pitchFamily="49" charset="-122"/>
              <a:sym typeface="Times New Roman" panose="02020603050405020304" pitchFamily="18" charset="0"/>
            </a:endParaRPr>
          </a:p>
          <a:p>
            <a:pPr>
              <a:lnSpc>
                <a:spcPct val="150000"/>
              </a:lnSpc>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SELECT B#, CITY </a:t>
            </a:r>
          </a:p>
          <a:p>
            <a:pPr>
              <a:lnSpc>
                <a:spcPct val="150000"/>
              </a:lnSpc>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FROM R,OD </a:t>
            </a:r>
          </a:p>
          <a:p>
            <a:pPr>
              <a:lnSpc>
                <a:spcPct val="150000"/>
              </a:lnSpc>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WHERE OD.R#=R.R#;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Box 1"/>
          <p:cNvSpPr>
            <a:spLocks noChangeArrowheads="1"/>
          </p:cNvSpPr>
          <p:nvPr/>
        </p:nvSpPr>
        <p:spPr bwMode="auto">
          <a:xfrm>
            <a:off x="1259770" y="905592"/>
            <a:ext cx="691248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rgbClr val="000000"/>
                </a:solidFill>
                <a:latin typeface="Times New Roman" panose="02020603050405020304" pitchFamily="18" charset="0"/>
                <a:sym typeface="Arial" panose="020B0604020202020204" pitchFamily="34" charset="0"/>
              </a:rPr>
              <a:t>3</a:t>
            </a:r>
            <a:r>
              <a:rPr lang="zh-CN" altLang="en-US" dirty="0">
                <a:solidFill>
                  <a:srgbClr val="000000"/>
                </a:solidFill>
                <a:latin typeface="Times New Roman" panose="02020603050405020304" pitchFamily="18" charset="0"/>
                <a:sym typeface="Arial" panose="020B0604020202020204" pitchFamily="34" charset="0"/>
              </a:rPr>
              <a:t>）找出订购了书号为</a:t>
            </a:r>
            <a:r>
              <a:rPr lang="en-US" altLang="zh-CN" dirty="0">
                <a:solidFill>
                  <a:srgbClr val="000000"/>
                </a:solidFill>
                <a:latin typeface="Times New Roman" panose="02020603050405020304" pitchFamily="18" charset="0"/>
                <a:sym typeface="Arial" panose="020B0604020202020204" pitchFamily="34" charset="0"/>
              </a:rPr>
              <a:t>B2</a:t>
            </a:r>
            <a:r>
              <a:rPr lang="zh-CN" altLang="en-US" dirty="0">
                <a:solidFill>
                  <a:srgbClr val="000000"/>
                </a:solidFill>
                <a:latin typeface="Times New Roman" panose="02020603050405020304" pitchFamily="18" charset="0"/>
                <a:sym typeface="Arial" panose="020B0604020202020204" pitchFamily="34" charset="0"/>
              </a:rPr>
              <a:t>的图书的读者姓名及所在的城市</a:t>
            </a:r>
            <a:r>
              <a:rPr lang="zh-CN" altLang="en-US" dirty="0" smtClean="0">
                <a:solidFill>
                  <a:srgbClr val="000000"/>
                </a:solidFill>
                <a:latin typeface="Times New Roman" panose="02020603050405020304" pitchFamily="18" charset="0"/>
                <a:sym typeface="Arial" panose="020B0604020202020204" pitchFamily="34" charset="0"/>
              </a:rPr>
              <a:t>；</a:t>
            </a:r>
            <a:endParaRPr lang="en-US" dirty="0">
              <a:solidFill>
                <a:srgbClr val="000000"/>
              </a:solidFill>
              <a:latin typeface="Times New Roman" panose="02020603050405020304" pitchFamily="18" charset="0"/>
              <a:sym typeface="Arial" panose="020B0604020202020204" pitchFamily="34" charset="0"/>
            </a:endParaRPr>
          </a:p>
          <a:p>
            <a:r>
              <a:rPr lang="en-US"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SELECT RNAME, CITY </a:t>
            </a:r>
          </a:p>
          <a:p>
            <a:r>
              <a:rPr lang="en-US"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FROM R,OD </a:t>
            </a:r>
          </a:p>
          <a:p>
            <a:r>
              <a:rPr lang="en-US"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WHERE OD.R#=R.R# AND OD.B#=‘B2’;</a:t>
            </a:r>
          </a:p>
          <a:p>
            <a:r>
              <a:rPr lang="en-US" dirty="0">
                <a:solidFill>
                  <a:srgbClr val="000000"/>
                </a:solidFill>
                <a:latin typeface="Times New Roman" panose="02020603050405020304" pitchFamily="18" charset="0"/>
                <a:sym typeface="Arial" panose="020B0604020202020204" pitchFamily="34" charset="0"/>
              </a:rPr>
              <a:t>     </a:t>
            </a:r>
            <a:r>
              <a:rPr lang="zh-CN" altLang="en-US" dirty="0">
                <a:solidFill>
                  <a:srgbClr val="000000"/>
                </a:solidFill>
                <a:latin typeface="Times New Roman" panose="02020603050405020304" pitchFamily="18" charset="0"/>
                <a:sym typeface="Arial" panose="020B0604020202020204" pitchFamily="34" charset="0"/>
              </a:rPr>
              <a:t>或： </a:t>
            </a:r>
            <a:r>
              <a:rPr lang="en-US" altLang="zh-CN" dirty="0">
                <a:solidFill>
                  <a:srgbClr val="000000"/>
                </a:solidFill>
                <a:latin typeface="Times New Roman" panose="02020603050405020304" pitchFamily="18" charset="0"/>
                <a:sym typeface="Arial" panose="020B0604020202020204" pitchFamily="34" charset="0"/>
              </a:rPr>
              <a:t>SELECT RNAME, CITY </a:t>
            </a:r>
          </a:p>
          <a:p>
            <a:r>
              <a:rPr lang="en-US"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FROM R </a:t>
            </a:r>
          </a:p>
          <a:p>
            <a:r>
              <a:rPr lang="en-US"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WHERE R#=ANY (SELECT R# </a:t>
            </a:r>
            <a:r>
              <a:rPr lang="zh-CN" altLang="en-US" dirty="0">
                <a:solidFill>
                  <a:srgbClr val="000000"/>
                </a:solidFill>
                <a:latin typeface="Times New Roman" panose="02020603050405020304" pitchFamily="18" charset="0"/>
                <a:sym typeface="Arial" panose="020B0604020202020204" pitchFamily="34" charset="0"/>
              </a:rPr>
              <a:t>     </a:t>
            </a:r>
            <a:endParaRPr lang="en-US" altLang="zh-CN" dirty="0" smtClean="0">
              <a:solidFill>
                <a:srgbClr val="000000"/>
              </a:solidFill>
              <a:latin typeface="Times New Roman" panose="02020603050405020304" pitchFamily="18" charset="0"/>
              <a:sym typeface="Arial" panose="020B0604020202020204" pitchFamily="34" charset="0"/>
            </a:endParaRPr>
          </a:p>
          <a:p>
            <a:r>
              <a:rPr lang="en-US" altLang="zh-CN" dirty="0">
                <a:solidFill>
                  <a:srgbClr val="000000"/>
                </a:solidFill>
                <a:latin typeface="Times New Roman" panose="02020603050405020304" pitchFamily="18" charset="0"/>
                <a:sym typeface="Arial" panose="020B0604020202020204" pitchFamily="34" charset="0"/>
              </a:rPr>
              <a:t> </a:t>
            </a:r>
            <a:r>
              <a:rPr lang="en-US" altLang="zh-CN" dirty="0" smtClean="0">
                <a:solidFill>
                  <a:srgbClr val="000000"/>
                </a:solidFill>
                <a:latin typeface="Times New Roman" panose="02020603050405020304" pitchFamily="18" charset="0"/>
                <a:sym typeface="Arial" panose="020B0604020202020204" pitchFamily="34" charset="0"/>
              </a:rPr>
              <a:t>           FROM  </a:t>
            </a:r>
            <a:r>
              <a:rPr lang="en-US" altLang="zh-CN" dirty="0">
                <a:solidFill>
                  <a:srgbClr val="000000"/>
                </a:solidFill>
                <a:latin typeface="Times New Roman" panose="02020603050405020304" pitchFamily="18" charset="0"/>
                <a:sym typeface="Arial" panose="020B0604020202020204" pitchFamily="34" charset="0"/>
              </a:rPr>
              <a:t>OD WHERE B#=‘B2’);</a:t>
            </a:r>
          </a:p>
          <a:p>
            <a:pPr>
              <a:buFont typeface="Wingdings" panose="05000000000000000000" pitchFamily="2" charset="2"/>
              <a:buNone/>
            </a:pPr>
            <a:r>
              <a:rPr lang="en-US" altLang="zh-CN" dirty="0">
                <a:solidFill>
                  <a:srgbClr val="000000"/>
                </a:solidFill>
                <a:latin typeface="Times New Roman" panose="02020603050405020304" pitchFamily="18" charset="0"/>
                <a:sym typeface="Arial" panose="020B0604020202020204" pitchFamily="34" charset="0"/>
              </a:rPr>
              <a:t>     </a:t>
            </a:r>
            <a:r>
              <a:rPr lang="zh-CN" altLang="en-US" dirty="0">
                <a:solidFill>
                  <a:srgbClr val="000000"/>
                </a:solidFill>
                <a:latin typeface="Times New Roman" panose="02020603050405020304" pitchFamily="18" charset="0"/>
                <a:sym typeface="Arial" panose="020B0604020202020204" pitchFamily="34" charset="0"/>
              </a:rPr>
              <a:t>或</a:t>
            </a:r>
            <a:r>
              <a:rPr lang="en-US" altLang="zh-CN" dirty="0">
                <a:solidFill>
                  <a:srgbClr val="000000"/>
                </a:solidFill>
                <a:latin typeface="Times New Roman" panose="02020603050405020304" pitchFamily="18" charset="0"/>
                <a:sym typeface="Arial" panose="020B0604020202020204" pitchFamily="34" charset="0"/>
              </a:rPr>
              <a:t>:   SELECT RNAME, CITY </a:t>
            </a:r>
          </a:p>
          <a:p>
            <a:pPr>
              <a:buFont typeface="Wingdings" panose="05000000000000000000" pitchFamily="2" charset="2"/>
              <a:buNone/>
            </a:pPr>
            <a:r>
              <a:rPr lang="en-US"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FROM R WHERE R# IN (SELECT R# </a:t>
            </a:r>
          </a:p>
          <a:p>
            <a:pPr>
              <a:buFont typeface="Wingdings" panose="05000000000000000000" pitchFamily="2" charset="2"/>
              <a:buNone/>
            </a:pPr>
            <a:r>
              <a:rPr lang="en-US" altLang="zh-CN" dirty="0" smtClean="0">
                <a:solidFill>
                  <a:srgbClr val="000000"/>
                </a:solidFill>
                <a:latin typeface="Times New Roman" panose="02020603050405020304" pitchFamily="18" charset="0"/>
                <a:sym typeface="Arial" panose="020B0604020202020204" pitchFamily="34" charset="0"/>
              </a:rPr>
              <a:t>             FROM </a:t>
            </a:r>
            <a:r>
              <a:rPr lang="en-US" altLang="zh-CN" dirty="0">
                <a:solidFill>
                  <a:srgbClr val="000000"/>
                </a:solidFill>
                <a:latin typeface="Times New Roman" panose="02020603050405020304" pitchFamily="18" charset="0"/>
                <a:sym typeface="Arial" panose="020B0604020202020204" pitchFamily="34" charset="0"/>
              </a:rPr>
              <a:t>OD   WHERE B#=‘B2’);</a:t>
            </a:r>
          </a:p>
          <a:p>
            <a:pPr>
              <a:buFont typeface="Wingdings" panose="05000000000000000000" pitchFamily="2" charset="2"/>
              <a:buNone/>
            </a:pPr>
            <a:r>
              <a:rPr lang="en-US" dirty="0">
                <a:solidFill>
                  <a:srgbClr val="000000"/>
                </a:solidFill>
                <a:latin typeface="Times New Roman" panose="02020603050405020304" pitchFamily="18" charset="0"/>
                <a:sym typeface="Arial" panose="020B0604020202020204" pitchFamily="34" charset="0"/>
              </a:rPr>
              <a:t>     </a:t>
            </a:r>
            <a:r>
              <a:rPr lang="zh-CN" altLang="en-US" dirty="0">
                <a:solidFill>
                  <a:srgbClr val="000000"/>
                </a:solidFill>
                <a:latin typeface="Times New Roman" panose="02020603050405020304" pitchFamily="18" charset="0"/>
                <a:sym typeface="Arial" panose="020B0604020202020204" pitchFamily="34" charset="0"/>
              </a:rPr>
              <a:t>或： </a:t>
            </a:r>
            <a:r>
              <a:rPr lang="en-US" altLang="zh-CN" dirty="0">
                <a:solidFill>
                  <a:srgbClr val="000000"/>
                </a:solidFill>
                <a:latin typeface="Times New Roman" panose="02020603050405020304" pitchFamily="18" charset="0"/>
                <a:sym typeface="Arial" panose="020B0604020202020204" pitchFamily="34" charset="0"/>
              </a:rPr>
              <a:t>SELECT RNAME, CITY </a:t>
            </a:r>
          </a:p>
          <a:p>
            <a:pPr>
              <a:buFont typeface="Wingdings" panose="05000000000000000000" pitchFamily="2" charset="2"/>
              <a:buNone/>
            </a:pPr>
            <a:r>
              <a:rPr lang="en-US"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FROM R WHERE  ‘B2’ IN (SELECT B# </a:t>
            </a:r>
          </a:p>
          <a:p>
            <a:pPr>
              <a:buFont typeface="Wingdings" panose="05000000000000000000" pitchFamily="2" charset="2"/>
              <a:buNone/>
            </a:pPr>
            <a:r>
              <a:rPr lang="en-US" altLang="zh-CN" dirty="0" smtClean="0">
                <a:solidFill>
                  <a:srgbClr val="000000"/>
                </a:solidFill>
                <a:latin typeface="Times New Roman" panose="02020603050405020304" pitchFamily="18" charset="0"/>
                <a:sym typeface="Arial" panose="020B0604020202020204" pitchFamily="34" charset="0"/>
              </a:rPr>
              <a:t>            FROM </a:t>
            </a:r>
            <a:r>
              <a:rPr lang="en-US" altLang="zh-CN" dirty="0">
                <a:solidFill>
                  <a:srgbClr val="000000"/>
                </a:solidFill>
                <a:latin typeface="Times New Roman" panose="02020603050405020304" pitchFamily="18" charset="0"/>
                <a:sym typeface="Arial" panose="020B0604020202020204" pitchFamily="34" charset="0"/>
              </a:rPr>
              <a:t>OD  WHERE OD.R#=R.R#);</a:t>
            </a:r>
            <a:endParaRPr lang="zh-CN" altLang="en-US" dirty="0">
              <a:solidFill>
                <a:srgbClr val="000000"/>
              </a:solidFill>
              <a:latin typeface="Times New Roman" panose="02020603050405020304" pitchFamily="18"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body" idx="4294967295"/>
          </p:nvPr>
        </p:nvSpPr>
        <p:spPr>
          <a:xfrm>
            <a:off x="1115760" y="915635"/>
            <a:ext cx="7956235" cy="4006850"/>
          </a:xfrm>
        </p:spPr>
        <p:txBody>
          <a:bodyPr>
            <a:normAutofit fontScale="70000" lnSpcReduction="20000"/>
          </a:bodyPr>
          <a:lstStyle/>
          <a:p>
            <a:pPr marL="0" indent="0">
              <a:lnSpc>
                <a:spcPct val="150000"/>
              </a:lnSpc>
              <a:buFont typeface="Wingdings" panose="05000000000000000000" pitchFamily="2" charset="2"/>
              <a:buNone/>
            </a:pPr>
            <a:r>
              <a:rPr lang="zh-CN" altLang="en-US" sz="2000" dirty="0" smtClean="0">
                <a:latin typeface="幼圆" pitchFamily="49" charset="-122"/>
                <a:ea typeface="幼圆" pitchFamily="49" charset="-122"/>
              </a:rPr>
              <a:t> </a:t>
            </a:r>
            <a:r>
              <a:rPr lang="en-US" altLang="zh-CN" sz="2000" dirty="0" smtClean="0">
                <a:latin typeface="幼圆" pitchFamily="49" charset="-122"/>
                <a:ea typeface="幼圆" pitchFamily="49" charset="-122"/>
              </a:rPr>
              <a:t>4</a:t>
            </a:r>
            <a:r>
              <a:rPr lang="zh-CN" altLang="en-US" sz="2000" dirty="0" smtClean="0">
                <a:latin typeface="幼圆" pitchFamily="49" charset="-122"/>
                <a:ea typeface="幼圆" pitchFamily="49" charset="-122"/>
              </a:rPr>
              <a:t>）找出有一个以上读者订购的图书的书号；</a:t>
            </a:r>
            <a:endParaRPr lang="en-US" sz="2000" dirty="0" smtClean="0">
              <a:latin typeface="幼圆" pitchFamily="49" charset="-122"/>
              <a:ea typeface="幼圆" pitchFamily="49" charset="-122"/>
              <a:sym typeface="Times New Roman" panose="02020603050405020304" pitchFamily="18" charset="0"/>
            </a:endParaRPr>
          </a:p>
          <a:p>
            <a:pPr marL="0" indent="0">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SELECT B# </a:t>
            </a:r>
          </a:p>
          <a:p>
            <a:pPr marL="0" indent="0">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FROM OD </a:t>
            </a:r>
          </a:p>
          <a:p>
            <a:pPr marL="0" indent="0">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GROUP BY B# </a:t>
            </a:r>
          </a:p>
          <a:p>
            <a:pPr marL="0" indent="0">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HAVING COUNT(*)&gt;1;</a:t>
            </a:r>
          </a:p>
          <a:p>
            <a:pPr marL="0" indent="0">
              <a:lnSpc>
                <a:spcPct val="150000"/>
              </a:lnSpc>
              <a:buFont typeface="Wingdings" panose="05000000000000000000" pitchFamily="2" charset="2"/>
              <a:buNone/>
            </a:pPr>
            <a:r>
              <a:rPr lang="zh-CN" altLang="en-US" sz="2000" dirty="0" smtClean="0">
                <a:latin typeface="幼圆" pitchFamily="49" charset="-122"/>
                <a:ea typeface="幼圆" pitchFamily="49" charset="-122"/>
              </a:rPr>
              <a:t> </a:t>
            </a:r>
            <a:r>
              <a:rPr lang="en-US" altLang="zh-CN" sz="2000" dirty="0" smtClean="0">
                <a:latin typeface="幼圆" pitchFamily="49" charset="-122"/>
                <a:ea typeface="幼圆" pitchFamily="49" charset="-122"/>
              </a:rPr>
              <a:t>5</a:t>
            </a:r>
            <a:r>
              <a:rPr lang="zh-CN" altLang="en-US" sz="2000" dirty="0" smtClean="0">
                <a:latin typeface="幼圆" pitchFamily="49" charset="-122"/>
                <a:ea typeface="幼圆" pitchFamily="49" charset="-122"/>
              </a:rPr>
              <a:t>）求至少订购了一本</a:t>
            </a:r>
            <a:r>
              <a:rPr lang="en-US" altLang="zh-CN" sz="2000" dirty="0" smtClean="0">
                <a:latin typeface="幼圆" pitchFamily="49" charset="-122"/>
                <a:ea typeface="幼圆" pitchFamily="49" charset="-122"/>
              </a:rPr>
              <a:t>《Pascal》</a:t>
            </a:r>
            <a:r>
              <a:rPr lang="zh-CN" altLang="en-US" sz="2000" dirty="0" smtClean="0">
                <a:latin typeface="幼圆" pitchFamily="49" charset="-122"/>
                <a:ea typeface="幼圆" pitchFamily="49" charset="-122"/>
              </a:rPr>
              <a:t>的读者姓名；</a:t>
            </a:r>
            <a:endParaRPr lang="en-US" sz="2000" dirty="0" smtClean="0">
              <a:latin typeface="幼圆" pitchFamily="49" charset="-122"/>
              <a:ea typeface="幼圆" pitchFamily="49" charset="-122"/>
              <a:sym typeface="Times New Roman" panose="02020603050405020304" pitchFamily="18" charset="0"/>
            </a:endParaRPr>
          </a:p>
          <a:p>
            <a:pPr marL="0" indent="0">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SELECT RNAME </a:t>
            </a:r>
          </a:p>
          <a:p>
            <a:pPr marL="0" indent="0">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FROM R WHERE  R# </a:t>
            </a:r>
          </a:p>
          <a:p>
            <a:pPr marL="0" indent="0">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IN  (SELECT R# FROM OD WHERE B# </a:t>
            </a:r>
          </a:p>
          <a:p>
            <a:pPr marL="0" indent="0">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IN (SELECT B# FROM B WHERE   BNAME =‘Pascal’));</a:t>
            </a:r>
          </a:p>
          <a:p>
            <a:pPr marL="0" indent="0">
              <a:lnSpc>
                <a:spcPct val="150000"/>
              </a:lnSpc>
              <a:buFont typeface="Wingdings" panose="05000000000000000000" pitchFamily="2" charset="2"/>
              <a:buNone/>
            </a:pPr>
            <a:r>
              <a:rPr lang="zh-CN" altLang="en-US" sz="2000" dirty="0" smtClean="0">
                <a:latin typeface="幼圆" pitchFamily="49" charset="-122"/>
                <a:ea typeface="幼圆" pitchFamily="49" charset="-122"/>
              </a:rPr>
              <a:t> </a:t>
            </a:r>
            <a:r>
              <a:rPr lang="en-US" altLang="zh-CN" sz="2000" dirty="0" smtClean="0">
                <a:latin typeface="幼圆" pitchFamily="49" charset="-122"/>
                <a:ea typeface="幼圆" pitchFamily="49" charset="-122"/>
              </a:rPr>
              <a:t>6</a:t>
            </a:r>
            <a:r>
              <a:rPr lang="zh-CN" altLang="en-US" sz="2000" dirty="0" smtClean="0">
                <a:latin typeface="幼圆" pitchFamily="49" charset="-122"/>
                <a:ea typeface="幼圆" pitchFamily="49" charset="-122"/>
              </a:rPr>
              <a:t>）找出没有订购</a:t>
            </a:r>
            <a:r>
              <a:rPr lang="en-US" altLang="zh-CN" sz="2000" dirty="0" smtClean="0">
                <a:latin typeface="幼圆" pitchFamily="49" charset="-122"/>
                <a:ea typeface="幼圆" pitchFamily="49" charset="-122"/>
              </a:rPr>
              <a:t>B1</a:t>
            </a:r>
            <a:r>
              <a:rPr lang="zh-CN" altLang="en-US" sz="2000" dirty="0" smtClean="0">
                <a:latin typeface="幼圆" pitchFamily="49" charset="-122"/>
                <a:ea typeface="幼圆" pitchFamily="49" charset="-122"/>
              </a:rPr>
              <a:t>号图书的读者号；</a:t>
            </a:r>
            <a:endParaRPr lang="en-US" sz="2000" dirty="0" smtClean="0">
              <a:latin typeface="幼圆" pitchFamily="49" charset="-122"/>
              <a:ea typeface="幼圆" pitchFamily="49" charset="-122"/>
              <a:sym typeface="Times New Roman" panose="02020603050405020304" pitchFamily="18" charset="0"/>
            </a:endParaRPr>
          </a:p>
          <a:p>
            <a:pPr marL="0" indent="0">
              <a:lnSpc>
                <a:spcPct val="150000"/>
              </a:lnSpc>
              <a:buFont typeface="Wingdings" panose="05000000000000000000" pitchFamily="2" charset="2"/>
              <a:buNone/>
            </a:pPr>
            <a:r>
              <a:rPr lang="en-US" sz="2000" dirty="0" smtClean="0">
                <a:latin typeface="幼圆" pitchFamily="49" charset="-122"/>
                <a:ea typeface="幼圆" pitchFamily="49" charset="-122"/>
                <a:sym typeface="Times New Roman" panose="02020603050405020304" pitchFamily="18" charset="0"/>
              </a:rPr>
              <a:t>      </a:t>
            </a:r>
            <a:r>
              <a:rPr lang="en-US" altLang="zh-CN" sz="2000" dirty="0" smtClean="0">
                <a:latin typeface="幼圆" pitchFamily="49" charset="-122"/>
                <a:ea typeface="幼圆" pitchFamily="49" charset="-122"/>
                <a:sym typeface="Times New Roman" panose="02020603050405020304" pitchFamily="18" charset="0"/>
              </a:rPr>
              <a:t>SELECT R# FROM R WHERE ‘B1’&lt;&gt;ALL (SELECT B# FROM OD WHERE OD.R#=R.R#);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827740" y="195585"/>
            <a:ext cx="2339975" cy="627062"/>
          </a:xfrm>
        </p:spPr>
        <p:txBody>
          <a:bodyPr/>
          <a:lstStyle/>
          <a:p>
            <a:pPr fontAlgn="auto">
              <a:spcAft>
                <a:spcPts val="0"/>
              </a:spcAft>
              <a:defRPr/>
            </a:pPr>
            <a:r>
              <a:rPr lang="zh-CN" altLang="en-US" sz="3600" b="1" dirty="0" smtClean="0"/>
              <a:t>数据定义</a:t>
            </a:r>
            <a:endParaRPr lang="zh-CN" altLang="en-US" sz="3600" b="1" dirty="0"/>
          </a:p>
        </p:txBody>
      </p:sp>
      <p:sp>
        <p:nvSpPr>
          <p:cNvPr id="4" name="椭圆 3"/>
          <p:cNvSpPr/>
          <p:nvPr/>
        </p:nvSpPr>
        <p:spPr>
          <a:xfrm>
            <a:off x="3059895" y="627617"/>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a:t>2</a:t>
            </a:r>
            <a:r>
              <a:rPr lang="en-US" altLang="zh-CN" sz="1400" dirty="0" smtClean="0"/>
              <a:t>.</a:t>
            </a:r>
            <a:r>
              <a:rPr lang="en-US" altLang="zh-CN" sz="1200" dirty="0" smtClean="0"/>
              <a:t>1</a:t>
            </a:r>
            <a:endParaRPr lang="zh-CN" altLang="en-US" sz="1200" dirty="0"/>
          </a:p>
        </p:txBody>
      </p:sp>
      <p:sp>
        <p:nvSpPr>
          <p:cNvPr id="5" name="TextBox 4"/>
          <p:cNvSpPr txBox="1"/>
          <p:nvPr/>
        </p:nvSpPr>
        <p:spPr>
          <a:xfrm>
            <a:off x="3798424" y="636946"/>
            <a:ext cx="3057247" cy="523220"/>
          </a:xfrm>
          <a:prstGeom prst="rect">
            <a:avLst/>
          </a:prstGeom>
          <a:noFill/>
        </p:spPr>
        <p:txBody>
          <a:bodyPr wrap="none">
            <a:spAutoFit/>
          </a:bodyPr>
          <a:lstStyle/>
          <a:p>
            <a:pPr>
              <a:defRPr/>
            </a:pPr>
            <a:r>
              <a:rPr lang="zh-CN" altLang="en-US" sz="2800" b="0" dirty="0" smtClean="0">
                <a:solidFill>
                  <a:schemeClr val="accent3"/>
                </a:solidFill>
                <a:latin typeface="+mn-ea"/>
                <a:ea typeface="+mn-ea"/>
              </a:rPr>
              <a:t>模式的定义与删除</a:t>
            </a:r>
            <a:endParaRPr lang="zh-CN" altLang="en-US" sz="2800" b="0" dirty="0">
              <a:solidFill>
                <a:schemeClr val="accent3"/>
              </a:solidFill>
              <a:latin typeface="+mn-ea"/>
              <a:ea typeface="+mn-ea"/>
            </a:endParaRPr>
          </a:p>
        </p:txBody>
      </p:sp>
      <p:sp>
        <p:nvSpPr>
          <p:cNvPr id="7" name="TextBox 6"/>
          <p:cNvSpPr txBox="1"/>
          <p:nvPr/>
        </p:nvSpPr>
        <p:spPr>
          <a:xfrm>
            <a:off x="4190514" y="1914112"/>
            <a:ext cx="3430747" cy="523220"/>
          </a:xfrm>
          <a:prstGeom prst="rect">
            <a:avLst/>
          </a:prstGeom>
          <a:noFill/>
        </p:spPr>
        <p:txBody>
          <a:bodyPr wrap="none">
            <a:spAutoFit/>
          </a:bodyPr>
          <a:lstStyle/>
          <a:p>
            <a:pPr>
              <a:defRPr/>
            </a:pPr>
            <a:r>
              <a:rPr lang="zh-CN" altLang="en-US" sz="2800" dirty="0" smtClean="0">
                <a:latin typeface="+mn-ea"/>
                <a:ea typeface="+mn-ea"/>
              </a:rPr>
              <a:t>基本表的定义与删除</a:t>
            </a:r>
            <a:endParaRPr lang="zh-CN" altLang="en-US" sz="2800" dirty="0">
              <a:latin typeface="+mn-ea"/>
              <a:ea typeface="+mn-ea"/>
            </a:endParaRPr>
          </a:p>
        </p:txBody>
      </p:sp>
      <p:sp>
        <p:nvSpPr>
          <p:cNvPr id="9" name="TextBox 8"/>
          <p:cNvSpPr txBox="1"/>
          <p:nvPr/>
        </p:nvSpPr>
        <p:spPr>
          <a:xfrm>
            <a:off x="4542267" y="3138197"/>
            <a:ext cx="3070071" cy="523220"/>
          </a:xfrm>
          <a:prstGeom prst="rect">
            <a:avLst/>
          </a:prstGeom>
          <a:noFill/>
        </p:spPr>
        <p:txBody>
          <a:bodyPr wrap="none">
            <a:spAutoFit/>
          </a:bodyPr>
          <a:lstStyle/>
          <a:p>
            <a:pPr>
              <a:defRPr/>
            </a:pPr>
            <a:r>
              <a:rPr lang="zh-CN" altLang="en-US" sz="2800" dirty="0" smtClean="0">
                <a:latin typeface="+mn-ea"/>
                <a:ea typeface="+mn-ea"/>
              </a:rPr>
              <a:t>索引的建立与删除</a:t>
            </a:r>
            <a:endParaRPr lang="zh-CN" altLang="en-US" sz="2800" dirty="0">
              <a:latin typeface="+mn-ea"/>
              <a:ea typeface="+mn-ea"/>
            </a:endParaRPr>
          </a:p>
        </p:txBody>
      </p:sp>
      <p:sp>
        <p:nvSpPr>
          <p:cNvPr id="10" name="椭圆 9"/>
          <p:cNvSpPr/>
          <p:nvPr/>
        </p:nvSpPr>
        <p:spPr>
          <a:xfrm>
            <a:off x="3438393" y="185170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a:t>2</a:t>
            </a:r>
            <a:r>
              <a:rPr lang="en-US" altLang="zh-CN" sz="1400" dirty="0" smtClean="0"/>
              <a:t>.2</a:t>
            </a:r>
            <a:endParaRPr lang="zh-CN" altLang="en-US" sz="1200" dirty="0"/>
          </a:p>
        </p:txBody>
      </p:sp>
      <p:sp>
        <p:nvSpPr>
          <p:cNvPr id="11" name="椭圆 10"/>
          <p:cNvSpPr/>
          <p:nvPr/>
        </p:nvSpPr>
        <p:spPr>
          <a:xfrm>
            <a:off x="3807754" y="3075785"/>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a:t>2</a:t>
            </a:r>
            <a:r>
              <a:rPr lang="en-US" altLang="zh-CN" sz="1400" dirty="0" smtClean="0"/>
              <a:t>.3</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Box 3"/>
          <p:cNvSpPr>
            <a:spLocks noChangeArrowheads="1"/>
          </p:cNvSpPr>
          <p:nvPr/>
        </p:nvSpPr>
        <p:spPr bwMode="auto">
          <a:xfrm>
            <a:off x="900119" y="1112839"/>
            <a:ext cx="32400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sp>
        <p:nvSpPr>
          <p:cNvPr id="236547" name="TextBox 4"/>
          <p:cNvSpPr>
            <a:spLocks noChangeArrowheads="1"/>
          </p:cNvSpPr>
          <p:nvPr/>
        </p:nvSpPr>
        <p:spPr bwMode="auto">
          <a:xfrm>
            <a:off x="1223409" y="1058338"/>
            <a:ext cx="7452876"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Wingdings" panose="05000000000000000000" pitchFamily="2" charset="2"/>
              <a:buNone/>
            </a:pPr>
            <a:r>
              <a:rPr lang="zh-CN" altLang="en-US"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7</a:t>
            </a:r>
            <a:r>
              <a:rPr lang="zh-CN" altLang="en-US" dirty="0">
                <a:solidFill>
                  <a:srgbClr val="000000"/>
                </a:solidFill>
                <a:latin typeface="Times New Roman" panose="02020603050405020304" pitchFamily="18" charset="0"/>
                <a:sym typeface="Arial" panose="020B0604020202020204" pitchFamily="34" charset="0"/>
              </a:rPr>
              <a:t>）找出价格大于等于</a:t>
            </a:r>
            <a:r>
              <a:rPr lang="en-US" altLang="zh-CN" dirty="0">
                <a:solidFill>
                  <a:srgbClr val="000000"/>
                </a:solidFill>
                <a:latin typeface="Times New Roman" panose="02020603050405020304" pitchFamily="18" charset="0"/>
                <a:sym typeface="Arial" panose="020B0604020202020204" pitchFamily="34" charset="0"/>
              </a:rPr>
              <a:t>15</a:t>
            </a:r>
            <a:r>
              <a:rPr lang="zh-CN" altLang="en-US" dirty="0">
                <a:solidFill>
                  <a:srgbClr val="000000"/>
                </a:solidFill>
                <a:latin typeface="Times New Roman" panose="02020603050405020304" pitchFamily="18" charset="0"/>
                <a:sym typeface="Arial" panose="020B0604020202020204" pitchFamily="34" charset="0"/>
              </a:rPr>
              <a:t>块或读者</a:t>
            </a:r>
            <a:r>
              <a:rPr lang="en-US" altLang="zh-CN" dirty="0">
                <a:solidFill>
                  <a:srgbClr val="000000"/>
                </a:solidFill>
                <a:latin typeface="Times New Roman" panose="02020603050405020304" pitchFamily="18" charset="0"/>
                <a:sym typeface="Arial" panose="020B0604020202020204" pitchFamily="34" charset="0"/>
              </a:rPr>
              <a:t>R2</a:t>
            </a:r>
            <a:r>
              <a:rPr lang="zh-CN" altLang="en-US" dirty="0">
                <a:solidFill>
                  <a:srgbClr val="000000"/>
                </a:solidFill>
                <a:latin typeface="Times New Roman" panose="02020603050405020304" pitchFamily="18" charset="0"/>
                <a:sym typeface="Arial" panose="020B0604020202020204" pitchFamily="34" charset="0"/>
              </a:rPr>
              <a:t>最近订购图书的书号及书名；</a:t>
            </a:r>
            <a:endParaRPr lang="en-US" dirty="0">
              <a:solidFill>
                <a:srgbClr val="000000"/>
              </a:solidFill>
              <a:latin typeface="Times New Roman" panose="02020603050405020304" pitchFamily="18" charset="0"/>
              <a:sym typeface="Arial" panose="020B0604020202020204" pitchFamily="34" charset="0"/>
            </a:endParaRP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SELECT B#, BNAME </a:t>
            </a: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FROM B </a:t>
            </a: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WHERE Price&gt;=15.00</a:t>
            </a: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UNION </a:t>
            </a: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SELECT B#, BNAME </a:t>
            </a: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FROM OD,B </a:t>
            </a: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WHERE OD.R#=‘R2’ AND B.B#=OD.B#;</a:t>
            </a:r>
          </a:p>
          <a:p>
            <a:pPr>
              <a:lnSpc>
                <a:spcPct val="150000"/>
              </a:lnSpc>
              <a:buFont typeface="Wingdings" panose="05000000000000000000" pitchFamily="2" charset="2"/>
              <a:buNone/>
            </a:pPr>
            <a:r>
              <a:rPr lang="zh-CN" altLang="en-US" dirty="0">
                <a:solidFill>
                  <a:srgbClr val="000000"/>
                </a:solidFill>
                <a:latin typeface="Times New Roman" panose="02020603050405020304" pitchFamily="18" charset="0"/>
                <a:sym typeface="Arial" panose="020B0604020202020204" pitchFamily="34" charset="0"/>
              </a:rPr>
              <a:t> </a:t>
            </a:r>
            <a:r>
              <a:rPr lang="en-US" altLang="zh-CN" dirty="0">
                <a:solidFill>
                  <a:srgbClr val="000000"/>
                </a:solidFill>
                <a:latin typeface="Times New Roman" panose="02020603050405020304" pitchFamily="18" charset="0"/>
                <a:sym typeface="Arial" panose="020B0604020202020204" pitchFamily="34" charset="0"/>
              </a:rPr>
              <a:t>8</a:t>
            </a:r>
            <a:r>
              <a:rPr lang="zh-CN" altLang="en-US" dirty="0">
                <a:solidFill>
                  <a:srgbClr val="000000"/>
                </a:solidFill>
                <a:latin typeface="Times New Roman" panose="02020603050405020304" pitchFamily="18" charset="0"/>
                <a:sym typeface="Arial" panose="020B0604020202020204" pitchFamily="34" charset="0"/>
              </a:rPr>
              <a:t>）求图书</a:t>
            </a:r>
            <a:r>
              <a:rPr lang="en-US" altLang="zh-CN" dirty="0">
                <a:solidFill>
                  <a:srgbClr val="000000"/>
                </a:solidFill>
                <a:latin typeface="Times New Roman" panose="02020603050405020304" pitchFamily="18" charset="0"/>
                <a:sym typeface="Arial" panose="020B0604020202020204" pitchFamily="34" charset="0"/>
              </a:rPr>
              <a:t>B2</a:t>
            </a:r>
            <a:r>
              <a:rPr lang="zh-CN" altLang="en-US" dirty="0">
                <a:solidFill>
                  <a:srgbClr val="000000"/>
                </a:solidFill>
                <a:latin typeface="Times New Roman" panose="02020603050405020304" pitchFamily="18" charset="0"/>
                <a:sym typeface="Arial" panose="020B0604020202020204" pitchFamily="34" charset="0"/>
              </a:rPr>
              <a:t>的订购数。</a:t>
            </a:r>
            <a:endParaRPr lang="en-US" dirty="0">
              <a:solidFill>
                <a:srgbClr val="000000"/>
              </a:solidFill>
              <a:latin typeface="Times New Roman" panose="02020603050405020304" pitchFamily="18" charset="0"/>
              <a:sym typeface="Arial" panose="020B0604020202020204" pitchFamily="34" charset="0"/>
            </a:endParaRP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SELECT SUM(QTY) </a:t>
            </a: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FROM OD </a:t>
            </a:r>
          </a:p>
          <a:p>
            <a:pPr>
              <a:buFont typeface="Wingdings" panose="05000000000000000000" pitchFamily="2" charset="2"/>
              <a:buNone/>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WHERE B#=‘B2’;</a:t>
            </a:r>
            <a:endParaRPr lang="zh-CN" altLang="en-US" sz="1600" dirty="0">
              <a:solidFill>
                <a:srgbClr val="000000"/>
              </a:solidFill>
              <a:latin typeface="Times New Roman" panose="02020603050405020304" pitchFamily="18"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a:xfrm>
            <a:off x="1368095" y="0"/>
            <a:ext cx="3707940" cy="843630"/>
          </a:xfrm>
        </p:spPr>
        <p:txBody>
          <a:bodyPr/>
          <a:lstStyle/>
          <a:p>
            <a:pPr fontAlgn="auto">
              <a:spcAft>
                <a:spcPts val="0"/>
              </a:spcAft>
              <a:defRPr/>
            </a:pPr>
            <a:r>
              <a:rPr lang="zh-CN" sz="3200" dirty="0">
                <a:latin typeface="黑体" panose="02010609060101010101" pitchFamily="49" charset="-122"/>
                <a:ea typeface="黑体" panose="02010609060101010101" pitchFamily="49" charset="-122"/>
                <a:sym typeface="黑体" panose="02010609060101010101" pitchFamily="49" charset="-122"/>
              </a:rPr>
              <a:t>思考与练习</a:t>
            </a:r>
            <a:endParaRPr lang="zh-CN" dirty="0"/>
          </a:p>
        </p:txBody>
      </p:sp>
      <p:sp>
        <p:nvSpPr>
          <p:cNvPr id="230403" name="Rectangle 3"/>
          <p:cNvSpPr>
            <a:spLocks noGrp="1" noChangeArrowheads="1"/>
          </p:cNvSpPr>
          <p:nvPr>
            <p:ph type="body" idx="4294967295"/>
          </p:nvPr>
        </p:nvSpPr>
        <p:spPr>
          <a:xfrm>
            <a:off x="1008070" y="915083"/>
            <a:ext cx="8028240" cy="4176842"/>
          </a:xfrm>
        </p:spPr>
        <p:txBody>
          <a:bodyPr>
            <a:normAutofit fontScale="92500" lnSpcReduction="20000"/>
          </a:bodyPr>
          <a:lstStyle/>
          <a:p>
            <a:pPr lvl="1">
              <a:lnSpc>
                <a:spcPct val="90000"/>
              </a:lnSpc>
              <a:spcBef>
                <a:spcPts val="1200"/>
              </a:spcBef>
              <a:buClr>
                <a:srgbClr val="FF0000"/>
              </a:buClr>
              <a:buFont typeface="Wingdings" panose="05000000000000000000" pitchFamily="2" charset="2"/>
              <a:buNone/>
            </a:pPr>
            <a:r>
              <a:rPr lang="en-US" altLang="zh-CN" sz="1800" b="1" dirty="0" smtClean="0">
                <a:latin typeface="幼圆" pitchFamily="49" charset="-122"/>
                <a:ea typeface="幼圆" pitchFamily="49" charset="-122"/>
                <a:sym typeface="宋体" panose="02010600030101010101" pitchFamily="2" charset="-122"/>
              </a:rPr>
              <a:t>3.</a:t>
            </a:r>
            <a:r>
              <a:rPr lang="zh-CN" altLang="en-US" sz="1800" b="1" dirty="0" smtClean="0">
                <a:latin typeface="幼圆" pitchFamily="49" charset="-122"/>
                <a:ea typeface="幼圆" pitchFamily="49" charset="-122"/>
                <a:sym typeface="宋体" panose="02010600030101010101" pitchFamily="2" charset="-122"/>
              </a:rPr>
              <a:t>设数据库中有三个关系：</a:t>
            </a:r>
          </a:p>
          <a:p>
            <a:pPr>
              <a:lnSpc>
                <a:spcPct val="90000"/>
              </a:lnSpc>
              <a:spcBef>
                <a:spcPts val="600"/>
              </a:spcBef>
              <a:buClr>
                <a:srgbClr val="0070C0"/>
              </a:buClr>
              <a:buFont typeface="Wingdings" panose="05000000000000000000" pitchFamily="2" charset="2"/>
              <a:buChar char="u"/>
            </a:pPr>
            <a:r>
              <a:rPr lang="zh-CN" altLang="en-US" sz="1800" b="1" dirty="0" smtClean="0">
                <a:latin typeface="幼圆" pitchFamily="49" charset="-122"/>
                <a:ea typeface="幼圆" pitchFamily="49" charset="-122"/>
                <a:sym typeface="宋体" panose="02010600030101010101" pitchFamily="2" charset="-122"/>
              </a:rPr>
              <a:t>员工表</a:t>
            </a:r>
            <a:r>
              <a:rPr lang="en-US" altLang="zh-CN" sz="1800" b="1" dirty="0" smtClean="0">
                <a:latin typeface="幼圆" pitchFamily="49" charset="-122"/>
                <a:ea typeface="幼圆" pitchFamily="49" charset="-122"/>
                <a:sym typeface="宋体" panose="02010600030101010101" pitchFamily="2" charset="-122"/>
              </a:rPr>
              <a:t>EMP</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E#</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ENAME</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AGE</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SEX</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ECITY</a:t>
            </a:r>
            <a:r>
              <a:rPr lang="zh-CN" altLang="en-US" sz="1800" b="1" dirty="0" smtClean="0">
                <a:latin typeface="幼圆" pitchFamily="49" charset="-122"/>
                <a:ea typeface="幼圆" pitchFamily="49" charset="-122"/>
                <a:sym typeface="宋体" panose="02010600030101010101" pitchFamily="2" charset="-122"/>
              </a:rPr>
              <a:t>），其属性分别表示员工编号、姓名、年龄、性别和籍贯；</a:t>
            </a:r>
          </a:p>
          <a:p>
            <a:pPr>
              <a:lnSpc>
                <a:spcPct val="90000"/>
              </a:lnSpc>
              <a:spcBef>
                <a:spcPts val="600"/>
              </a:spcBef>
              <a:buClr>
                <a:srgbClr val="0070C0"/>
              </a:buClr>
              <a:buFont typeface="Wingdings" panose="05000000000000000000" pitchFamily="2" charset="2"/>
              <a:buChar char="u"/>
            </a:pPr>
            <a:r>
              <a:rPr lang="zh-CN" altLang="en-US" sz="1800" b="1" dirty="0" smtClean="0">
                <a:latin typeface="幼圆" pitchFamily="49" charset="-122"/>
                <a:ea typeface="幼圆" pitchFamily="49" charset="-122"/>
                <a:sym typeface="宋体" panose="02010600030101010101" pitchFamily="2" charset="-122"/>
              </a:rPr>
              <a:t>公司表</a:t>
            </a:r>
            <a:r>
              <a:rPr lang="en-US" altLang="zh-CN" sz="1800" b="1" dirty="0" smtClean="0">
                <a:latin typeface="幼圆" pitchFamily="49" charset="-122"/>
                <a:ea typeface="幼圆" pitchFamily="49" charset="-122"/>
                <a:sym typeface="宋体" panose="02010600030101010101" pitchFamily="2" charset="-122"/>
              </a:rPr>
              <a:t>COMP</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C</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CNAME</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CITY</a:t>
            </a:r>
            <a:r>
              <a:rPr lang="zh-CN" altLang="en-US" sz="1800" b="1" dirty="0" smtClean="0">
                <a:latin typeface="幼圆" pitchFamily="49" charset="-122"/>
                <a:ea typeface="幼圆" pitchFamily="49" charset="-122"/>
                <a:sym typeface="宋体" panose="02010600030101010101" pitchFamily="2" charset="-122"/>
              </a:rPr>
              <a:t>），其属性分别表示公司编号、公司名称、公司所在城市；</a:t>
            </a:r>
          </a:p>
          <a:p>
            <a:pPr>
              <a:lnSpc>
                <a:spcPct val="90000"/>
              </a:lnSpc>
              <a:spcBef>
                <a:spcPts val="600"/>
              </a:spcBef>
              <a:buClr>
                <a:srgbClr val="0070C0"/>
              </a:buClr>
              <a:buFont typeface="Wingdings" panose="05000000000000000000" pitchFamily="2" charset="2"/>
              <a:buChar char="u"/>
            </a:pPr>
            <a:r>
              <a:rPr lang="zh-CN" altLang="en-US" sz="1800" b="1" dirty="0" smtClean="0">
                <a:latin typeface="幼圆" pitchFamily="49" charset="-122"/>
                <a:ea typeface="幼圆" pitchFamily="49" charset="-122"/>
                <a:sym typeface="宋体" panose="02010600030101010101" pitchFamily="2" charset="-122"/>
              </a:rPr>
              <a:t>工作表 </a:t>
            </a:r>
            <a:r>
              <a:rPr lang="en-US" altLang="zh-CN" sz="1800" b="1" dirty="0" smtClean="0">
                <a:latin typeface="幼圆" pitchFamily="49" charset="-122"/>
                <a:ea typeface="幼圆" pitchFamily="49" charset="-122"/>
                <a:sym typeface="宋体" panose="02010600030101010101" pitchFamily="2" charset="-122"/>
              </a:rPr>
              <a:t>WORKS</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E</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C</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SALARY</a:t>
            </a:r>
            <a:r>
              <a:rPr lang="zh-CN" altLang="en-US" sz="1800" b="1" dirty="0" smtClean="0">
                <a:latin typeface="幼圆" pitchFamily="49" charset="-122"/>
                <a:ea typeface="幼圆" pitchFamily="49" charset="-122"/>
                <a:sym typeface="宋体" panose="02010600030101010101" pitchFamily="2" charset="-122"/>
              </a:rPr>
              <a:t>），其属性分别表示员工编号、公司编号和工资。</a:t>
            </a:r>
          </a:p>
          <a:p>
            <a:pPr>
              <a:lnSpc>
                <a:spcPct val="90000"/>
              </a:lnSpc>
              <a:spcBef>
                <a:spcPts val="600"/>
              </a:spcBef>
              <a:buClr>
                <a:srgbClr val="0070C0"/>
              </a:buClr>
              <a:buFont typeface="Wingdings" panose="05000000000000000000" pitchFamily="2" charset="2"/>
              <a:buChar char="u"/>
            </a:pPr>
            <a:r>
              <a:rPr lang="zh-CN" altLang="en-US" sz="1800" b="1" dirty="0" smtClean="0">
                <a:latin typeface="幼圆" pitchFamily="49" charset="-122"/>
                <a:ea typeface="幼圆" pitchFamily="49" charset="-122"/>
                <a:sym typeface="宋体" panose="02010600030101010101" pitchFamily="2" charset="-122"/>
              </a:rPr>
              <a:t>试用</a:t>
            </a:r>
            <a:r>
              <a:rPr lang="en-US" altLang="zh-CN" sz="1800" b="1" dirty="0" smtClean="0">
                <a:latin typeface="幼圆" pitchFamily="49" charset="-122"/>
                <a:ea typeface="幼圆" pitchFamily="49" charset="-122"/>
                <a:sym typeface="宋体" panose="02010600030101010101" pitchFamily="2" charset="-122"/>
              </a:rPr>
              <a:t>SQL</a:t>
            </a:r>
            <a:r>
              <a:rPr lang="zh-CN" altLang="en-US" sz="1800" b="1" dirty="0" smtClean="0">
                <a:latin typeface="幼圆" pitchFamily="49" charset="-122"/>
                <a:ea typeface="幼圆" pitchFamily="49" charset="-122"/>
                <a:sym typeface="宋体" panose="02010600030101010101" pitchFamily="2" charset="-122"/>
              </a:rPr>
              <a:t>语句写出下列操作：</a:t>
            </a:r>
          </a:p>
          <a:p>
            <a:pPr marL="0" indent="0">
              <a:lnSpc>
                <a:spcPct val="90000"/>
              </a:lnSpc>
            </a:pPr>
            <a:r>
              <a:rPr lang="en-US" altLang="zh-CN" sz="1800" b="1" dirty="0" smtClean="0">
                <a:latin typeface="幼圆" pitchFamily="49" charset="-122"/>
                <a:ea typeface="幼圆" pitchFamily="49" charset="-122"/>
                <a:sym typeface="宋体" panose="02010600030101010101" pitchFamily="2" charset="-122"/>
              </a:rPr>
              <a:t>1</a:t>
            </a:r>
            <a:r>
              <a:rPr lang="zh-CN" altLang="en-US" sz="1800" b="1" dirty="0" smtClean="0">
                <a:latin typeface="幼圆" pitchFamily="49" charset="-122"/>
                <a:ea typeface="幼圆" pitchFamily="49" charset="-122"/>
                <a:sym typeface="宋体" panose="02010600030101010101" pitchFamily="2" charset="-122"/>
              </a:rPr>
              <a:t>）用“</a:t>
            </a:r>
            <a:r>
              <a:rPr lang="en-US" altLang="zh-CN" sz="1800" b="1" dirty="0" smtClean="0">
                <a:latin typeface="幼圆" pitchFamily="49" charset="-122"/>
                <a:ea typeface="幼圆" pitchFamily="49" charset="-122"/>
                <a:sym typeface="宋体" panose="02010600030101010101" pitchFamily="2" charset="-122"/>
              </a:rPr>
              <a:t>CREATE TABLE”</a:t>
            </a:r>
            <a:r>
              <a:rPr lang="zh-CN" altLang="en-US" sz="1800" b="1" dirty="0" smtClean="0">
                <a:latin typeface="幼圆" pitchFamily="49" charset="-122"/>
                <a:ea typeface="幼圆" pitchFamily="49" charset="-122"/>
                <a:sym typeface="宋体" panose="02010600030101010101" pitchFamily="2" charset="-122"/>
              </a:rPr>
              <a:t>创建上述三个表，需指出主键和外键；</a:t>
            </a:r>
          </a:p>
          <a:p>
            <a:pPr marL="0" indent="0">
              <a:lnSpc>
                <a:spcPct val="90000"/>
              </a:lnSpc>
            </a:pPr>
            <a:r>
              <a:rPr lang="en-US" altLang="zh-CN" sz="1800" b="1" dirty="0" smtClean="0">
                <a:latin typeface="幼圆" pitchFamily="49" charset="-122"/>
                <a:ea typeface="幼圆" pitchFamily="49" charset="-122"/>
                <a:sym typeface="宋体" panose="02010600030101010101" pitchFamily="2" charset="-122"/>
              </a:rPr>
              <a:t>2</a:t>
            </a:r>
            <a:r>
              <a:rPr lang="zh-CN" altLang="en-US" sz="1800" b="1" dirty="0" smtClean="0">
                <a:latin typeface="幼圆" pitchFamily="49" charset="-122"/>
                <a:ea typeface="幼圆" pitchFamily="49" charset="-122"/>
                <a:sym typeface="宋体" panose="02010600030101010101" pitchFamily="2" charset="-122"/>
              </a:rPr>
              <a:t>）检索超过</a:t>
            </a:r>
            <a:r>
              <a:rPr lang="en-US" altLang="zh-CN" sz="1800" b="1" dirty="0" smtClean="0">
                <a:latin typeface="幼圆" pitchFamily="49" charset="-122"/>
                <a:ea typeface="幼圆" pitchFamily="49" charset="-122"/>
                <a:sym typeface="宋体" panose="02010600030101010101" pitchFamily="2" charset="-122"/>
              </a:rPr>
              <a:t>50</a:t>
            </a:r>
            <a:r>
              <a:rPr lang="zh-CN" altLang="en-US" sz="1800" b="1" dirty="0" smtClean="0">
                <a:latin typeface="幼圆" pitchFamily="49" charset="-122"/>
                <a:ea typeface="幼圆" pitchFamily="49" charset="-122"/>
                <a:sym typeface="宋体" panose="02010600030101010101" pitchFamily="2" charset="-122"/>
              </a:rPr>
              <a:t>岁的男性职工的编号和姓名；</a:t>
            </a:r>
          </a:p>
          <a:p>
            <a:pPr marL="0" lvl="1" indent="0">
              <a:lnSpc>
                <a:spcPct val="90000"/>
              </a:lnSpc>
              <a:buNone/>
            </a:pPr>
            <a:r>
              <a:rPr lang="en-US" altLang="zh-CN" sz="1800" b="1" dirty="0" smtClean="0">
                <a:latin typeface="幼圆" pitchFamily="49" charset="-122"/>
                <a:ea typeface="幼圆" pitchFamily="49" charset="-122"/>
                <a:sym typeface="宋体" panose="02010600030101010101" pitchFamily="2" charset="-122"/>
              </a:rPr>
              <a:t>3</a:t>
            </a:r>
            <a:r>
              <a:rPr lang="zh-CN" altLang="en-US" sz="1800" b="1" dirty="0" smtClean="0">
                <a:latin typeface="幼圆" pitchFamily="49" charset="-122"/>
                <a:ea typeface="幼圆" pitchFamily="49" charset="-122"/>
                <a:sym typeface="宋体" panose="02010600030101010101" pitchFamily="2" charset="-122"/>
              </a:rPr>
              <a:t>）假设每个职工只能在一个公司工作，检索工资超过</a:t>
            </a:r>
            <a:r>
              <a:rPr lang="en-US" altLang="zh-CN" sz="1800" b="1" dirty="0" smtClean="0">
                <a:latin typeface="幼圆" pitchFamily="49" charset="-122"/>
                <a:ea typeface="幼圆" pitchFamily="49" charset="-122"/>
                <a:sym typeface="宋体" panose="02010600030101010101" pitchFamily="2" charset="-122"/>
              </a:rPr>
              <a:t>1500</a:t>
            </a:r>
            <a:r>
              <a:rPr lang="zh-CN" altLang="en-US" sz="1800" b="1" dirty="0" smtClean="0">
                <a:latin typeface="幼圆" pitchFamily="49" charset="-122"/>
                <a:ea typeface="幼圆" pitchFamily="49" charset="-122"/>
                <a:sym typeface="宋体" panose="02010600030101010101" pitchFamily="2" charset="-122"/>
              </a:rPr>
              <a:t>元的男性员工编号和姓名；</a:t>
            </a:r>
          </a:p>
          <a:p>
            <a:pPr marL="0" lvl="1" indent="0">
              <a:lnSpc>
                <a:spcPct val="90000"/>
              </a:lnSpc>
              <a:buNone/>
            </a:pPr>
            <a:r>
              <a:rPr lang="en-US" altLang="zh-CN" sz="1800" b="1" dirty="0" smtClean="0">
                <a:latin typeface="幼圆" pitchFamily="49" charset="-122"/>
                <a:ea typeface="幼圆" pitchFamily="49" charset="-122"/>
                <a:sym typeface="宋体" panose="02010600030101010101" pitchFamily="2" charset="-122"/>
              </a:rPr>
              <a:t>4</a:t>
            </a:r>
            <a:r>
              <a:rPr lang="zh-CN" altLang="en-US" sz="1800" b="1" dirty="0" smtClean="0">
                <a:latin typeface="幼圆" pitchFamily="49" charset="-122"/>
                <a:ea typeface="幼圆" pitchFamily="49" charset="-122"/>
                <a:sym typeface="宋体" panose="02010600030101010101" pitchFamily="2" charset="-122"/>
              </a:rPr>
              <a:t>）检索“华联公司”中低于本公司平均工资的员工编号和姓名；</a:t>
            </a:r>
          </a:p>
          <a:p>
            <a:pPr marL="0" lvl="1" indent="0">
              <a:lnSpc>
                <a:spcPct val="90000"/>
              </a:lnSpc>
              <a:buNone/>
            </a:pPr>
            <a:r>
              <a:rPr lang="en-US" altLang="zh-CN" sz="1800" b="1" dirty="0" smtClean="0">
                <a:latin typeface="幼圆" pitchFamily="49" charset="-122"/>
                <a:ea typeface="幼圆" pitchFamily="49" charset="-122"/>
                <a:sym typeface="宋体" panose="02010600030101010101" pitchFamily="2" charset="-122"/>
              </a:rPr>
              <a:t>5</a:t>
            </a:r>
            <a:r>
              <a:rPr lang="zh-CN" altLang="en-US" sz="1800" b="1" dirty="0" smtClean="0">
                <a:latin typeface="幼圆" pitchFamily="49" charset="-122"/>
                <a:ea typeface="幼圆" pitchFamily="49" charset="-122"/>
                <a:sym typeface="宋体" panose="02010600030101010101" pitchFamily="2" charset="-122"/>
              </a:rPr>
              <a:t>）在每一公司中为</a:t>
            </a:r>
            <a:r>
              <a:rPr lang="en-US" altLang="zh-CN" sz="1800" b="1" dirty="0" smtClean="0">
                <a:latin typeface="幼圆" pitchFamily="49" charset="-122"/>
                <a:ea typeface="幼圆" pitchFamily="49" charset="-122"/>
                <a:sym typeface="宋体" panose="02010600030101010101" pitchFamily="2" charset="-122"/>
              </a:rPr>
              <a:t>50</a:t>
            </a:r>
            <a:r>
              <a:rPr lang="zh-CN" altLang="en-US" sz="1800" b="1" dirty="0" smtClean="0">
                <a:latin typeface="幼圆" pitchFamily="49" charset="-122"/>
                <a:ea typeface="幼圆" pitchFamily="49" charset="-122"/>
                <a:sym typeface="宋体" panose="02010600030101010101" pitchFamily="2" charset="-122"/>
              </a:rPr>
              <a:t>岁以上的员工加薪</a:t>
            </a:r>
            <a:r>
              <a:rPr lang="en-US" altLang="zh-CN" sz="1800" b="1" dirty="0" smtClean="0">
                <a:latin typeface="幼圆" pitchFamily="49" charset="-122"/>
                <a:ea typeface="幼圆" pitchFamily="49" charset="-122"/>
                <a:sym typeface="宋体" panose="02010600030101010101" pitchFamily="2" charset="-122"/>
              </a:rPr>
              <a:t>100</a:t>
            </a:r>
            <a:r>
              <a:rPr lang="zh-CN" altLang="en-US" sz="1800" b="1" dirty="0" smtClean="0">
                <a:latin typeface="幼圆" pitchFamily="49" charset="-122"/>
                <a:ea typeface="幼圆" pitchFamily="49" charset="-122"/>
                <a:sym typeface="宋体" panose="02010600030101010101" pitchFamily="2" charset="-122"/>
              </a:rPr>
              <a:t>元；</a:t>
            </a:r>
          </a:p>
          <a:p>
            <a:pPr marL="0" lvl="1" indent="0">
              <a:lnSpc>
                <a:spcPct val="90000"/>
              </a:lnSpc>
              <a:buNone/>
            </a:pPr>
            <a:r>
              <a:rPr lang="en-US" altLang="zh-CN" sz="1800" b="1" dirty="0" smtClean="0">
                <a:latin typeface="幼圆" pitchFamily="49" charset="-122"/>
                <a:ea typeface="幼圆" pitchFamily="49" charset="-122"/>
                <a:sym typeface="宋体" panose="02010600030101010101" pitchFamily="2" charset="-122"/>
              </a:rPr>
              <a:t>6</a:t>
            </a:r>
            <a:r>
              <a:rPr lang="zh-CN" altLang="en-US" sz="1800" b="1" dirty="0" smtClean="0">
                <a:latin typeface="幼圆" pitchFamily="49" charset="-122"/>
                <a:ea typeface="幼圆" pitchFamily="49" charset="-122"/>
                <a:sym typeface="宋体" panose="02010600030101010101" pitchFamily="2" charset="-122"/>
              </a:rPr>
              <a:t>）删除年龄大于</a:t>
            </a:r>
            <a:r>
              <a:rPr lang="en-US" altLang="zh-CN" sz="1800" b="1" dirty="0" smtClean="0">
                <a:latin typeface="幼圆" pitchFamily="49" charset="-122"/>
                <a:ea typeface="幼圆" pitchFamily="49" charset="-122"/>
                <a:sym typeface="宋体" panose="02010600030101010101" pitchFamily="2" charset="-122"/>
              </a:rPr>
              <a:t>60</a:t>
            </a:r>
            <a:r>
              <a:rPr lang="zh-CN" altLang="en-US" sz="1800" b="1" dirty="0" smtClean="0">
                <a:latin typeface="幼圆" pitchFamily="49" charset="-122"/>
                <a:ea typeface="幼圆" pitchFamily="49" charset="-122"/>
                <a:sym typeface="宋体" panose="02010600030101010101" pitchFamily="2" charset="-122"/>
              </a:rPr>
              <a:t>岁的员工信息；</a:t>
            </a:r>
          </a:p>
          <a:p>
            <a:pPr marL="0" lvl="1" indent="0">
              <a:lnSpc>
                <a:spcPct val="90000"/>
              </a:lnSpc>
              <a:buNone/>
            </a:pPr>
            <a:r>
              <a:rPr lang="en-US" altLang="zh-CN" sz="1800" b="1" dirty="0" smtClean="0">
                <a:latin typeface="幼圆" pitchFamily="49" charset="-122"/>
                <a:ea typeface="幼圆" pitchFamily="49" charset="-122"/>
                <a:sym typeface="宋体" panose="02010600030101010101" pitchFamily="2" charset="-122"/>
              </a:rPr>
              <a:t>7</a:t>
            </a:r>
            <a:r>
              <a:rPr lang="zh-CN" altLang="en-US" sz="1800" b="1" dirty="0" smtClean="0">
                <a:latin typeface="幼圆" pitchFamily="49" charset="-122"/>
                <a:ea typeface="幼圆" pitchFamily="49" charset="-122"/>
                <a:sym typeface="宋体" panose="02010600030101010101" pitchFamily="2" charset="-122"/>
              </a:rPr>
              <a:t>）用“</a:t>
            </a:r>
            <a:r>
              <a:rPr lang="en-US" altLang="zh-CN" sz="1800" b="1" dirty="0" smtClean="0">
                <a:latin typeface="幼圆" pitchFamily="49" charset="-122"/>
                <a:ea typeface="幼圆" pitchFamily="49" charset="-122"/>
                <a:sym typeface="宋体" panose="02010600030101010101" pitchFamily="2" charset="-122"/>
              </a:rPr>
              <a:t>CREATE VIEW”</a:t>
            </a:r>
            <a:r>
              <a:rPr lang="zh-CN" altLang="en-US" sz="1800" b="1" dirty="0" smtClean="0">
                <a:latin typeface="幼圆" pitchFamily="49" charset="-122"/>
                <a:ea typeface="幼圆" pitchFamily="49" charset="-122"/>
                <a:sym typeface="宋体" panose="02010600030101010101" pitchFamily="2" charset="-122"/>
              </a:rPr>
              <a:t>创建一个“华联公司”中关于女性员工信息的视图，属性包括（</a:t>
            </a:r>
            <a:r>
              <a:rPr lang="en-US" altLang="zh-CN" sz="1800" b="1" dirty="0" smtClean="0">
                <a:latin typeface="幼圆" pitchFamily="49" charset="-122"/>
                <a:ea typeface="幼圆" pitchFamily="49" charset="-122"/>
                <a:sym typeface="宋体" panose="02010600030101010101" pitchFamily="2" charset="-122"/>
              </a:rPr>
              <a:t>E</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,ENAME</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C</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CNAME</a:t>
            </a:r>
            <a:r>
              <a:rPr lang="zh-CN" altLang="en-US" sz="1800" b="1" dirty="0" smtClean="0">
                <a:latin typeface="幼圆" pitchFamily="49" charset="-122"/>
                <a:ea typeface="幼圆" pitchFamily="49" charset="-122"/>
                <a:sym typeface="宋体" panose="02010600030101010101" pitchFamily="2" charset="-122"/>
              </a:rPr>
              <a:t>，</a:t>
            </a:r>
            <a:r>
              <a:rPr lang="en-US" altLang="zh-CN" sz="1800" b="1" dirty="0" smtClean="0">
                <a:latin typeface="幼圆" pitchFamily="49" charset="-122"/>
                <a:ea typeface="幼圆" pitchFamily="49" charset="-122"/>
                <a:sym typeface="宋体" panose="02010600030101010101" pitchFamily="2" charset="-122"/>
              </a:rPr>
              <a:t>SALARY</a:t>
            </a:r>
            <a:r>
              <a:rPr lang="zh-CN" altLang="en-US" sz="1800" b="1" dirty="0" smtClean="0">
                <a:latin typeface="幼圆" pitchFamily="49" charset="-122"/>
                <a:ea typeface="幼圆" pitchFamily="49" charset="-122"/>
                <a:sym typeface="宋体" panose="02010600030101010101" pitchFamily="2" charset="-122"/>
              </a:rPr>
              <a:t>）。</a:t>
            </a:r>
            <a:endParaRPr lang="zh-CN" altLang="en-US" sz="1800" dirty="0" smtClean="0">
              <a:latin typeface="幼圆" pitchFamily="49" charset="-122"/>
              <a:ea typeface="幼圆" pitchFamily="49"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标题 1"/>
          <p:cNvSpPr>
            <a:spLocks noGrp="1" noChangeArrowheads="1"/>
          </p:cNvSpPr>
          <p:nvPr>
            <p:ph type="title" idx="4294967295"/>
          </p:nvPr>
        </p:nvSpPr>
        <p:spPr>
          <a:xfrm>
            <a:off x="1223740" y="0"/>
            <a:ext cx="3924300" cy="842963"/>
          </a:xfrm>
        </p:spPr>
        <p:txBody>
          <a:bodyPr/>
          <a:lstStyle/>
          <a:p>
            <a:pPr fontAlgn="auto">
              <a:spcAft>
                <a:spcPts val="0"/>
              </a:spcAft>
              <a:defRPr/>
            </a:pPr>
            <a:r>
              <a:rPr lang="zh-CN" altLang="en-US" sz="3200" b="1" dirty="0" smtClean="0">
                <a:latin typeface="+mj-ea"/>
                <a:sym typeface="Times New Roman" panose="02020603050405020304" pitchFamily="18" charset="0"/>
              </a:rPr>
              <a:t>模式</a:t>
            </a:r>
            <a:r>
              <a:rPr lang="zh-CN" altLang="en-US" sz="3200" b="1" dirty="0">
                <a:latin typeface="+mj-ea"/>
                <a:sym typeface="Times New Roman" panose="02020603050405020304" pitchFamily="18" charset="0"/>
              </a:rPr>
              <a:t>的定义与删除</a:t>
            </a:r>
            <a:r>
              <a:rPr lang="en-US" sz="3200" b="1" dirty="0">
                <a:latin typeface="+mj-ea"/>
                <a:sym typeface="Times New Roman" panose="02020603050405020304" pitchFamily="18" charset="0"/>
              </a:rPr>
              <a:t> </a:t>
            </a:r>
            <a:endParaRPr lang="zh-CN" altLang="en-US" sz="3200" b="1" dirty="0">
              <a:latin typeface="+mj-ea"/>
              <a:sym typeface="Times New Roman" panose="02020603050405020304" pitchFamily="18" charset="0"/>
            </a:endParaRPr>
          </a:p>
        </p:txBody>
      </p:sp>
      <p:sp>
        <p:nvSpPr>
          <p:cNvPr id="22531" name="Rectangle 3"/>
          <p:cNvSpPr>
            <a:spLocks noChangeArrowheads="1"/>
          </p:cNvSpPr>
          <p:nvPr/>
        </p:nvSpPr>
        <p:spPr bwMode="auto">
          <a:xfrm>
            <a:off x="1043755" y="860554"/>
            <a:ext cx="8064560" cy="415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lgn="just">
              <a:lnSpc>
                <a:spcPct val="150000"/>
              </a:lnSpc>
              <a:spcBef>
                <a:spcPct val="20000"/>
              </a:spcBef>
              <a:buClr>
                <a:schemeClr val="hlink"/>
              </a:buClr>
              <a:buFont typeface="Wingdings" panose="05000000000000000000" pitchFamily="2" charset="2"/>
              <a:buChar char="Ø"/>
            </a:pPr>
            <a:r>
              <a:rPr lang="zh-CN" altLang="en-US" dirty="0" smtClean="0">
                <a:latin typeface="+mj-ea"/>
                <a:ea typeface="+mj-ea"/>
                <a:sym typeface="Arial" panose="020B0604020202020204" pitchFamily="34" charset="0"/>
              </a:rPr>
              <a:t>定义</a:t>
            </a:r>
            <a:r>
              <a:rPr lang="zh-CN" altLang="en-US" dirty="0">
                <a:latin typeface="+mj-ea"/>
                <a:ea typeface="+mj-ea"/>
                <a:sym typeface="Arial" panose="020B0604020202020204" pitchFamily="34" charset="0"/>
              </a:rPr>
              <a:t>模式</a:t>
            </a:r>
            <a:endParaRPr lang="zh-CN" altLang="en-US" b="0" dirty="0">
              <a:latin typeface="+mj-ea"/>
              <a:ea typeface="+mj-ea"/>
              <a:sym typeface="Arial" panose="020B0604020202020204" pitchFamily="34" charset="0"/>
            </a:endParaRPr>
          </a:p>
          <a:p>
            <a:pPr marL="342900" indent="-342900" algn="just">
              <a:lnSpc>
                <a:spcPct val="150000"/>
              </a:lnSpc>
              <a:spcBef>
                <a:spcPct val="20000"/>
              </a:spcBef>
              <a:buClr>
                <a:schemeClr val="hlink"/>
              </a:buClr>
              <a:buFont typeface="Wingdings" panose="05000000000000000000" pitchFamily="2" charset="2"/>
              <a:buNone/>
            </a:pPr>
            <a:r>
              <a:rPr lang="en-US" altLang="zh-CN" sz="1600" dirty="0" smtClean="0">
                <a:sym typeface="Arial" panose="020B0604020202020204" pitchFamily="34" charset="0"/>
              </a:rPr>
              <a:t>    </a:t>
            </a:r>
            <a:r>
              <a:rPr lang="en-US" altLang="zh-CN" sz="1600" dirty="0" smtClean="0">
                <a:latin typeface="+mj-ea"/>
                <a:ea typeface="+mj-ea"/>
                <a:sym typeface="Arial" panose="020B0604020202020204" pitchFamily="34" charset="0"/>
              </a:rPr>
              <a:t>CREATE </a:t>
            </a:r>
            <a:r>
              <a:rPr lang="en-US" altLang="zh-CN" sz="1600" dirty="0">
                <a:latin typeface="+mj-ea"/>
                <a:ea typeface="+mj-ea"/>
                <a:sym typeface="Arial" panose="020B0604020202020204" pitchFamily="34" charset="0"/>
              </a:rPr>
              <a:t>SCHEMA </a:t>
            </a:r>
            <a:r>
              <a:rPr lang="en-US" altLang="zh-CN" sz="1600" dirty="0" smtClean="0">
                <a:latin typeface="+mj-ea"/>
                <a:ea typeface="+mj-ea"/>
                <a:sym typeface="Arial" panose="020B0604020202020204" pitchFamily="34" charset="0"/>
              </a:rPr>
              <a:t>  </a:t>
            </a:r>
            <a:r>
              <a:rPr lang="en-US" altLang="zh-CN" sz="1600" dirty="0">
                <a:sym typeface="Arial" panose="020B0604020202020204" pitchFamily="34" charset="0"/>
              </a:rPr>
              <a:t>&lt;</a:t>
            </a:r>
            <a:r>
              <a:rPr lang="zh-CN" altLang="en-US" sz="1600" dirty="0">
                <a:sym typeface="Arial" panose="020B0604020202020204" pitchFamily="34" charset="0"/>
              </a:rPr>
              <a:t>模式名</a:t>
            </a:r>
            <a:r>
              <a:rPr lang="en-US" altLang="zh-CN" sz="1600" dirty="0">
                <a:sym typeface="Arial" panose="020B0604020202020204" pitchFamily="34" charset="0"/>
              </a:rPr>
              <a:t>&gt;  </a:t>
            </a:r>
            <a:r>
              <a:rPr lang="en-US" altLang="zh-CN" sz="1600" dirty="0" smtClean="0">
                <a:sym typeface="Arial" panose="020B0604020202020204" pitchFamily="34" charset="0"/>
              </a:rPr>
              <a:t>  </a:t>
            </a:r>
            <a:r>
              <a:rPr lang="en-US" altLang="zh-CN" sz="1600" dirty="0" smtClean="0">
                <a:latin typeface="+mj-ea"/>
                <a:ea typeface="+mj-ea"/>
                <a:sym typeface="Arial" panose="020B0604020202020204" pitchFamily="34" charset="0"/>
              </a:rPr>
              <a:t>AUTHORIZATION</a:t>
            </a:r>
            <a:r>
              <a:rPr lang="en-US" altLang="zh-CN" sz="1600" dirty="0" smtClean="0">
                <a:sym typeface="Arial" panose="020B0604020202020204" pitchFamily="34" charset="0"/>
              </a:rPr>
              <a:t>  </a:t>
            </a:r>
            <a:r>
              <a:rPr lang="en-US" altLang="zh-CN" sz="1600" dirty="0">
                <a:sym typeface="Arial" panose="020B0604020202020204" pitchFamily="34" charset="0"/>
              </a:rPr>
              <a:t>&lt;</a:t>
            </a:r>
            <a:r>
              <a:rPr lang="zh-CN" altLang="en-US" sz="1600" dirty="0">
                <a:sym typeface="Arial" panose="020B0604020202020204" pitchFamily="34" charset="0"/>
              </a:rPr>
              <a:t>用户名</a:t>
            </a:r>
            <a:r>
              <a:rPr lang="en-US" altLang="zh-CN" sz="1600" dirty="0">
                <a:sym typeface="Arial" panose="020B0604020202020204" pitchFamily="34" charset="0"/>
              </a:rPr>
              <a:t>&gt;</a:t>
            </a:r>
          </a:p>
          <a:p>
            <a:pPr marL="342900" indent="-342900" algn="just">
              <a:lnSpc>
                <a:spcPct val="150000"/>
              </a:lnSpc>
              <a:spcBef>
                <a:spcPct val="20000"/>
              </a:spcBef>
              <a:buClr>
                <a:schemeClr val="hlink"/>
              </a:buClr>
              <a:buFont typeface="Wingdings" panose="05000000000000000000" pitchFamily="2" charset="2"/>
              <a:buNone/>
            </a:pPr>
            <a:r>
              <a:rPr lang="zh-CN" altLang="en-US" sz="1600" dirty="0" smtClean="0">
                <a:latin typeface="幼圆" pitchFamily="49" charset="-122"/>
                <a:ea typeface="幼圆" pitchFamily="49" charset="-122"/>
                <a:sym typeface="Arial" panose="020B0604020202020204" pitchFamily="34" charset="0"/>
              </a:rPr>
              <a:t>   要</a:t>
            </a:r>
            <a:r>
              <a:rPr lang="zh-CN" altLang="en-US" sz="1600" dirty="0">
                <a:latin typeface="幼圆" pitchFamily="49" charset="-122"/>
                <a:ea typeface="幼圆" pitchFamily="49" charset="-122"/>
                <a:sym typeface="Arial" panose="020B0604020202020204" pitchFamily="34" charset="0"/>
              </a:rPr>
              <a:t>创建模式，调用该命令的用户表必须拥有数据库管理员的</a:t>
            </a:r>
            <a:r>
              <a:rPr lang="zh-CN" altLang="en-US" sz="1600" dirty="0" smtClean="0">
                <a:latin typeface="幼圆" pitchFamily="49" charset="-122"/>
                <a:ea typeface="幼圆" pitchFamily="49" charset="-122"/>
                <a:sym typeface="Arial" panose="020B0604020202020204" pitchFamily="34" charset="0"/>
              </a:rPr>
              <a:t>权限如果</a:t>
            </a:r>
            <a:r>
              <a:rPr lang="zh-CN" altLang="en-US" sz="1600" dirty="0">
                <a:latin typeface="幼圆" pitchFamily="49" charset="-122"/>
                <a:ea typeface="幼圆" pitchFamily="49" charset="-122"/>
                <a:sym typeface="Arial" panose="020B0604020202020204" pitchFamily="34" charset="0"/>
              </a:rPr>
              <a:t>没有指定   </a:t>
            </a:r>
            <a:r>
              <a:rPr lang="en-US" altLang="zh-CN" sz="1600" dirty="0">
                <a:latin typeface="幼圆" pitchFamily="49" charset="-122"/>
                <a:ea typeface="幼圆" pitchFamily="49" charset="-122"/>
                <a:sym typeface="Arial" panose="020B0604020202020204" pitchFamily="34" charset="0"/>
              </a:rPr>
              <a:t>&lt;</a:t>
            </a:r>
            <a:r>
              <a:rPr lang="zh-CN" altLang="en-US" sz="1600" dirty="0">
                <a:latin typeface="幼圆" pitchFamily="49" charset="-122"/>
                <a:ea typeface="幼圆" pitchFamily="49" charset="-122"/>
                <a:sym typeface="Arial" panose="020B0604020202020204" pitchFamily="34" charset="0"/>
              </a:rPr>
              <a:t>模式名</a:t>
            </a:r>
            <a:r>
              <a:rPr lang="en-US" altLang="zh-CN" sz="1600" dirty="0">
                <a:latin typeface="幼圆" pitchFamily="49" charset="-122"/>
                <a:ea typeface="幼圆" pitchFamily="49" charset="-122"/>
                <a:sym typeface="Arial" panose="020B0604020202020204" pitchFamily="34" charset="0"/>
              </a:rPr>
              <a:t>&gt; </a:t>
            </a:r>
            <a:r>
              <a:rPr lang="zh-CN" altLang="en-US" sz="1600" dirty="0">
                <a:latin typeface="幼圆" pitchFamily="49" charset="-122"/>
                <a:ea typeface="幼圆" pitchFamily="49" charset="-122"/>
                <a:sym typeface="Arial" panose="020B0604020202020204" pitchFamily="34" charset="0"/>
              </a:rPr>
              <a:t>，那么，</a:t>
            </a:r>
            <a:r>
              <a:rPr lang="en-US" altLang="zh-CN" sz="1600" dirty="0">
                <a:latin typeface="幼圆" pitchFamily="49" charset="-122"/>
                <a:ea typeface="幼圆" pitchFamily="49" charset="-122"/>
                <a:sym typeface="Arial" panose="020B0604020202020204" pitchFamily="34" charset="0"/>
              </a:rPr>
              <a:t>&lt;</a:t>
            </a:r>
            <a:r>
              <a:rPr lang="zh-CN" altLang="en-US" sz="1600" dirty="0">
                <a:latin typeface="幼圆" pitchFamily="49" charset="-122"/>
                <a:ea typeface="幼圆" pitchFamily="49" charset="-122"/>
                <a:sym typeface="Arial" panose="020B0604020202020204" pitchFamily="34" charset="0"/>
              </a:rPr>
              <a:t>模式名</a:t>
            </a:r>
            <a:r>
              <a:rPr lang="en-US" altLang="zh-CN" sz="1600" dirty="0">
                <a:latin typeface="幼圆" pitchFamily="49" charset="-122"/>
                <a:ea typeface="幼圆" pitchFamily="49" charset="-122"/>
                <a:sym typeface="Arial" panose="020B0604020202020204" pitchFamily="34" charset="0"/>
              </a:rPr>
              <a:t>&gt;  </a:t>
            </a:r>
            <a:r>
              <a:rPr lang="zh-CN" altLang="en-US" sz="1600" dirty="0">
                <a:latin typeface="幼圆" pitchFamily="49" charset="-122"/>
                <a:ea typeface="幼圆" pitchFamily="49" charset="-122"/>
                <a:sym typeface="Arial" panose="020B0604020202020204" pitchFamily="34" charset="0"/>
              </a:rPr>
              <a:t>隐含为  </a:t>
            </a:r>
            <a:r>
              <a:rPr lang="en-US" altLang="zh-CN" sz="1600" dirty="0">
                <a:latin typeface="幼圆" pitchFamily="49" charset="-122"/>
                <a:ea typeface="幼圆" pitchFamily="49" charset="-122"/>
                <a:sym typeface="Arial" panose="020B0604020202020204" pitchFamily="34" charset="0"/>
              </a:rPr>
              <a:t>&lt;</a:t>
            </a:r>
            <a:r>
              <a:rPr lang="zh-CN" altLang="en-US" sz="1600" dirty="0">
                <a:latin typeface="幼圆" pitchFamily="49" charset="-122"/>
                <a:ea typeface="幼圆" pitchFamily="49" charset="-122"/>
                <a:sym typeface="Arial" panose="020B0604020202020204" pitchFamily="34" charset="0"/>
              </a:rPr>
              <a:t>用户名</a:t>
            </a:r>
            <a:r>
              <a:rPr lang="en-US" altLang="zh-CN" sz="1600" dirty="0">
                <a:latin typeface="幼圆" pitchFamily="49" charset="-122"/>
                <a:ea typeface="幼圆" pitchFamily="49" charset="-122"/>
                <a:sym typeface="Arial" panose="020B0604020202020204" pitchFamily="34" charset="0"/>
              </a:rPr>
              <a:t>&gt;</a:t>
            </a:r>
          </a:p>
          <a:p>
            <a:pPr marL="342900" indent="-342900" algn="just">
              <a:lnSpc>
                <a:spcPct val="150000"/>
              </a:lnSpc>
              <a:spcBef>
                <a:spcPct val="20000"/>
              </a:spcBef>
              <a:buClr>
                <a:schemeClr val="hlink"/>
              </a:buClr>
              <a:buFont typeface="Wingdings" panose="05000000000000000000" pitchFamily="2" charset="2"/>
              <a:buNone/>
            </a:pPr>
            <a:r>
              <a:rPr lang="en-US" altLang="zh-CN" sz="1400" dirty="0" smtClean="0">
                <a:sym typeface="Arial" panose="020B0604020202020204" pitchFamily="34" charset="0"/>
              </a:rPr>
              <a:t>【</a:t>
            </a:r>
            <a:r>
              <a:rPr lang="zh-CN" altLang="en-US" sz="1400" dirty="0" smtClean="0">
                <a:sym typeface="Arial" panose="020B0604020202020204" pitchFamily="34" charset="0"/>
              </a:rPr>
              <a:t>例</a:t>
            </a:r>
            <a:r>
              <a:rPr lang="en-US" altLang="zh-CN" sz="1400" dirty="0" smtClean="0">
                <a:sym typeface="Arial" panose="020B0604020202020204" pitchFamily="34" charset="0"/>
              </a:rPr>
              <a:t>】</a:t>
            </a:r>
          </a:p>
          <a:p>
            <a:pPr marL="342900" indent="-342900" algn="just">
              <a:lnSpc>
                <a:spcPct val="150000"/>
              </a:lnSpc>
              <a:spcBef>
                <a:spcPct val="20000"/>
              </a:spcBef>
              <a:buClr>
                <a:schemeClr val="hlink"/>
              </a:buClr>
              <a:buFont typeface="Wingdings" panose="05000000000000000000" pitchFamily="2" charset="2"/>
              <a:buNone/>
            </a:pPr>
            <a:r>
              <a:rPr lang="en-US" altLang="zh-CN" sz="1400" dirty="0">
                <a:latin typeface="+mj-ea"/>
                <a:ea typeface="+mj-ea"/>
                <a:sym typeface="Arial" panose="020B0604020202020204" pitchFamily="34" charset="0"/>
              </a:rPr>
              <a:t> </a:t>
            </a:r>
            <a:r>
              <a:rPr lang="en-US" altLang="zh-CN" sz="1400" dirty="0" smtClean="0">
                <a:latin typeface="+mj-ea"/>
                <a:ea typeface="+mj-ea"/>
                <a:sym typeface="Arial" panose="020B0604020202020204" pitchFamily="34" charset="0"/>
              </a:rPr>
              <a:t>       CREATE </a:t>
            </a:r>
            <a:r>
              <a:rPr lang="en-US" altLang="zh-CN" sz="1400" dirty="0">
                <a:latin typeface="+mj-ea"/>
                <a:ea typeface="+mj-ea"/>
                <a:sym typeface="Arial" panose="020B0604020202020204" pitchFamily="34" charset="0"/>
              </a:rPr>
              <a:t>SCHEMA </a:t>
            </a:r>
            <a:r>
              <a:rPr lang="en-US" altLang="zh-CN" sz="1400" dirty="0">
                <a:sym typeface="Arial" panose="020B0604020202020204" pitchFamily="34" charset="0"/>
              </a:rPr>
              <a:t>“</a:t>
            </a:r>
            <a:r>
              <a:rPr lang="en-US" altLang="zh-CN" sz="1400" dirty="0">
                <a:latin typeface="幼圆" pitchFamily="49" charset="-122"/>
                <a:ea typeface="幼圆" pitchFamily="49" charset="-122"/>
                <a:sym typeface="Arial" panose="020B0604020202020204" pitchFamily="34" charset="0"/>
              </a:rPr>
              <a:t>S-T</a:t>
            </a:r>
            <a:r>
              <a:rPr lang="en-US" altLang="zh-CN" sz="1400" dirty="0">
                <a:sym typeface="Arial" panose="020B0604020202020204" pitchFamily="34" charset="0"/>
              </a:rPr>
              <a:t>” </a:t>
            </a:r>
            <a:r>
              <a:rPr lang="en-US" altLang="zh-CN" sz="1400" dirty="0">
                <a:latin typeface="+mj-ea"/>
                <a:ea typeface="+mj-ea"/>
                <a:sym typeface="Arial" panose="020B0604020202020204" pitchFamily="34" charset="0"/>
              </a:rPr>
              <a:t>AUTHORIZATION</a:t>
            </a:r>
            <a:r>
              <a:rPr lang="en-US" altLang="zh-CN" sz="1400" dirty="0">
                <a:sym typeface="Arial" panose="020B0604020202020204" pitchFamily="34" charset="0"/>
              </a:rPr>
              <a:t>  </a:t>
            </a:r>
            <a:r>
              <a:rPr lang="en-US" altLang="zh-CN" sz="1400" dirty="0">
                <a:latin typeface="幼圆" pitchFamily="49" charset="-122"/>
                <a:ea typeface="幼圆" pitchFamily="49" charset="-122"/>
                <a:sym typeface="Arial" panose="020B0604020202020204" pitchFamily="34" charset="0"/>
              </a:rPr>
              <a:t>WANG</a:t>
            </a:r>
          </a:p>
          <a:p>
            <a:pPr marL="342900" indent="-342900" algn="just">
              <a:lnSpc>
                <a:spcPct val="150000"/>
              </a:lnSpc>
              <a:spcBef>
                <a:spcPct val="20000"/>
              </a:spcBef>
              <a:buClr>
                <a:schemeClr val="hlink"/>
              </a:buClr>
              <a:buFont typeface="Wingdings" panose="05000000000000000000" pitchFamily="2" charset="2"/>
              <a:buNone/>
            </a:pPr>
            <a:r>
              <a:rPr lang="en-US" sz="1400" dirty="0">
                <a:latin typeface="幼圆" pitchFamily="49" charset="-122"/>
                <a:ea typeface="幼圆" pitchFamily="49" charset="-122"/>
                <a:sym typeface="Arial" panose="020B0604020202020204" pitchFamily="34" charset="0"/>
              </a:rPr>
              <a:t>          </a:t>
            </a:r>
            <a:r>
              <a:rPr lang="en-US" sz="1400" dirty="0" smtClean="0">
                <a:latin typeface="幼圆" pitchFamily="49" charset="-122"/>
                <a:ea typeface="幼圆" pitchFamily="49" charset="-122"/>
                <a:sym typeface="Arial" panose="020B0604020202020204" pitchFamily="34" charset="0"/>
              </a:rPr>
              <a:t>  </a:t>
            </a:r>
            <a:r>
              <a:rPr lang="zh-CN" altLang="en-US" sz="1400" dirty="0" smtClean="0">
                <a:latin typeface="幼圆" pitchFamily="49" charset="-122"/>
                <a:ea typeface="幼圆" pitchFamily="49" charset="-122"/>
                <a:sym typeface="Arial" panose="020B0604020202020204" pitchFamily="34" charset="0"/>
              </a:rPr>
              <a:t>为用户 </a:t>
            </a:r>
            <a:r>
              <a:rPr lang="en-US" altLang="zh-CN" sz="1400" dirty="0" smtClean="0">
                <a:latin typeface="幼圆" pitchFamily="49" charset="-122"/>
                <a:ea typeface="幼圆" pitchFamily="49" charset="-122"/>
                <a:sym typeface="Arial" panose="020B0604020202020204" pitchFamily="34" charset="0"/>
              </a:rPr>
              <a:t>WANG </a:t>
            </a:r>
            <a:r>
              <a:rPr lang="zh-CN" altLang="en-US" sz="1400" dirty="0" smtClean="0">
                <a:latin typeface="幼圆" pitchFamily="49" charset="-122"/>
                <a:ea typeface="幼圆" pitchFamily="49" charset="-122"/>
                <a:sym typeface="Arial" panose="020B0604020202020204" pitchFamily="34" charset="0"/>
              </a:rPr>
              <a:t>定义</a:t>
            </a:r>
            <a:r>
              <a:rPr lang="zh-CN" altLang="en-US" sz="1400" dirty="0">
                <a:latin typeface="幼圆" pitchFamily="49" charset="-122"/>
                <a:ea typeface="幼圆" pitchFamily="49" charset="-122"/>
                <a:sym typeface="Arial" panose="020B0604020202020204" pitchFamily="34" charset="0"/>
              </a:rPr>
              <a:t>了一个</a:t>
            </a:r>
            <a:r>
              <a:rPr lang="zh-CN" altLang="en-US" sz="1400" dirty="0" smtClean="0">
                <a:latin typeface="幼圆" pitchFamily="49" charset="-122"/>
                <a:ea typeface="幼圆" pitchFamily="49" charset="-122"/>
                <a:sym typeface="Arial" panose="020B0604020202020204" pitchFamily="34" charset="0"/>
              </a:rPr>
              <a:t>模式 “ </a:t>
            </a:r>
            <a:r>
              <a:rPr lang="en-US" altLang="zh-CN" sz="1400" dirty="0" smtClean="0">
                <a:latin typeface="幼圆" pitchFamily="49" charset="-122"/>
                <a:ea typeface="幼圆" pitchFamily="49" charset="-122"/>
                <a:sym typeface="Arial" panose="020B0604020202020204" pitchFamily="34" charset="0"/>
              </a:rPr>
              <a:t>S-T </a:t>
            </a:r>
            <a:r>
              <a:rPr lang="zh-CN" altLang="en-US" sz="1400" dirty="0" smtClean="0">
                <a:latin typeface="幼圆" pitchFamily="49" charset="-122"/>
                <a:ea typeface="幼圆" pitchFamily="49" charset="-122"/>
                <a:sym typeface="Arial" panose="020B0604020202020204" pitchFamily="34" charset="0"/>
              </a:rPr>
              <a:t>”</a:t>
            </a:r>
            <a:endParaRPr lang="en-US" altLang="zh-CN" sz="1400" dirty="0">
              <a:latin typeface="幼圆" pitchFamily="49" charset="-122"/>
              <a:ea typeface="幼圆" pitchFamily="49" charset="-122"/>
              <a:sym typeface="Arial" panose="020B0604020202020204" pitchFamily="34" charset="0"/>
            </a:endParaRPr>
          </a:p>
          <a:p>
            <a:pPr marL="800100" lvl="1" indent="-342900" algn="just">
              <a:lnSpc>
                <a:spcPct val="150000"/>
              </a:lnSpc>
              <a:spcBef>
                <a:spcPct val="20000"/>
              </a:spcBef>
              <a:buClr>
                <a:schemeClr val="hlink"/>
              </a:buClr>
              <a:buFont typeface="Wingdings" panose="05000000000000000000" pitchFamily="2" charset="2"/>
              <a:buChar char="Ø"/>
            </a:pPr>
            <a:r>
              <a:rPr lang="en-US" altLang="zh-CN" sz="1400" dirty="0">
                <a:latin typeface="+mj-ea"/>
                <a:ea typeface="+mj-ea"/>
                <a:sym typeface="Arial" panose="020B0604020202020204" pitchFamily="34" charset="0"/>
              </a:rPr>
              <a:t> CREATE SCHEMA AUTHORIZATION </a:t>
            </a:r>
            <a:r>
              <a:rPr lang="en-US" altLang="zh-CN" sz="1400" dirty="0">
                <a:latin typeface="幼圆" pitchFamily="49" charset="-122"/>
                <a:ea typeface="幼圆" pitchFamily="49" charset="-122"/>
                <a:sym typeface="Arial" panose="020B0604020202020204" pitchFamily="34" charset="0"/>
              </a:rPr>
              <a:t>WANG</a:t>
            </a:r>
          </a:p>
          <a:p>
            <a:pPr marL="800100" lvl="1" indent="-342900" algn="just">
              <a:lnSpc>
                <a:spcPct val="150000"/>
              </a:lnSpc>
              <a:spcBef>
                <a:spcPct val="20000"/>
              </a:spcBef>
              <a:buClr>
                <a:schemeClr val="hlink"/>
              </a:buClr>
            </a:pPr>
            <a:r>
              <a:rPr lang="en-US" altLang="zh-CN" sz="1400" dirty="0">
                <a:latin typeface="幼圆" pitchFamily="49" charset="-122"/>
                <a:ea typeface="幼圆" pitchFamily="49" charset="-122"/>
                <a:sym typeface="Arial" panose="020B0604020202020204" pitchFamily="34" charset="0"/>
              </a:rPr>
              <a:t>     </a:t>
            </a:r>
            <a:r>
              <a:rPr lang="zh-CN" altLang="en-US" sz="1400" dirty="0">
                <a:latin typeface="幼圆" pitchFamily="49" charset="-122"/>
                <a:ea typeface="幼圆" pitchFamily="49" charset="-122"/>
                <a:sym typeface="Arial" panose="020B0604020202020204" pitchFamily="34" charset="0"/>
              </a:rPr>
              <a:t>该语句没有指定</a:t>
            </a:r>
            <a:r>
              <a:rPr lang="en-US" altLang="zh-CN" sz="1400" dirty="0">
                <a:latin typeface="幼圆" pitchFamily="49" charset="-122"/>
                <a:ea typeface="幼圆" pitchFamily="49" charset="-122"/>
                <a:sym typeface="Arial" panose="020B0604020202020204" pitchFamily="34" charset="0"/>
              </a:rPr>
              <a:t>&lt;</a:t>
            </a:r>
            <a:r>
              <a:rPr lang="zh-CN" altLang="en-US" sz="1400" dirty="0">
                <a:latin typeface="幼圆" pitchFamily="49" charset="-122"/>
                <a:ea typeface="幼圆" pitchFamily="49" charset="-122"/>
                <a:sym typeface="Arial" panose="020B0604020202020204" pitchFamily="34" charset="0"/>
              </a:rPr>
              <a:t>模式名</a:t>
            </a:r>
            <a:r>
              <a:rPr lang="en-US" altLang="zh-CN" sz="1400" dirty="0">
                <a:latin typeface="幼圆" pitchFamily="49" charset="-122"/>
                <a:ea typeface="幼圆" pitchFamily="49" charset="-122"/>
                <a:sym typeface="Arial" panose="020B0604020202020204" pitchFamily="34" charset="0"/>
              </a:rPr>
              <a:t>&gt;</a:t>
            </a:r>
            <a:r>
              <a:rPr lang="zh-CN" altLang="en-US" sz="1400" dirty="0">
                <a:latin typeface="幼圆" pitchFamily="49" charset="-122"/>
                <a:ea typeface="幼圆" pitchFamily="49" charset="-122"/>
                <a:sym typeface="Arial" panose="020B0604020202020204" pitchFamily="34" charset="0"/>
              </a:rPr>
              <a:t>，则</a:t>
            </a:r>
            <a:r>
              <a:rPr lang="en-US" altLang="zh-CN" sz="1400" dirty="0">
                <a:latin typeface="幼圆" pitchFamily="49" charset="-122"/>
                <a:ea typeface="幼圆" pitchFamily="49" charset="-122"/>
                <a:sym typeface="Arial" panose="020B0604020202020204" pitchFamily="34" charset="0"/>
              </a:rPr>
              <a:t>&lt;</a:t>
            </a:r>
            <a:r>
              <a:rPr lang="zh-CN" altLang="en-US" sz="1400" dirty="0">
                <a:latin typeface="幼圆" pitchFamily="49" charset="-122"/>
                <a:ea typeface="幼圆" pitchFamily="49" charset="-122"/>
                <a:sym typeface="Arial" panose="020B0604020202020204" pitchFamily="34" charset="0"/>
              </a:rPr>
              <a:t>模式名</a:t>
            </a:r>
            <a:r>
              <a:rPr lang="en-US" altLang="zh-CN" sz="1400" dirty="0">
                <a:latin typeface="幼圆" pitchFamily="49" charset="-122"/>
                <a:ea typeface="幼圆" pitchFamily="49" charset="-122"/>
                <a:sym typeface="Arial" panose="020B0604020202020204" pitchFamily="34" charset="0"/>
              </a:rPr>
              <a:t>&gt;</a:t>
            </a:r>
            <a:r>
              <a:rPr lang="zh-CN" altLang="en-US" sz="1400" dirty="0">
                <a:latin typeface="幼圆" pitchFamily="49" charset="-122"/>
                <a:ea typeface="幼圆" pitchFamily="49" charset="-122"/>
                <a:sym typeface="Arial" panose="020B0604020202020204" pitchFamily="34" charset="0"/>
              </a:rPr>
              <a:t>隐含为</a:t>
            </a:r>
            <a:r>
              <a:rPr lang="en-US" altLang="zh-CN" sz="1400" dirty="0">
                <a:latin typeface="幼圆" pitchFamily="49" charset="-122"/>
                <a:ea typeface="幼圆" pitchFamily="49" charset="-122"/>
                <a:sym typeface="Arial" panose="020B0604020202020204" pitchFamily="34" charset="0"/>
              </a:rPr>
              <a:t>WANG</a:t>
            </a:r>
          </a:p>
          <a:p>
            <a:pPr marL="800100" lvl="1" indent="-342900" algn="just">
              <a:lnSpc>
                <a:spcPct val="150000"/>
              </a:lnSpc>
              <a:spcBef>
                <a:spcPct val="20000"/>
              </a:spcBef>
              <a:buClr>
                <a:schemeClr val="hlink"/>
              </a:buClr>
              <a:buFont typeface="Wingdings" panose="05000000000000000000" pitchFamily="2" charset="2"/>
              <a:buChar char="l"/>
            </a:pPr>
            <a:r>
              <a:rPr lang="zh-CN" altLang="en-US" sz="1400" dirty="0">
                <a:latin typeface="幼圆" pitchFamily="49" charset="-122"/>
                <a:ea typeface="幼圆" pitchFamily="49" charset="-122"/>
              </a:rPr>
              <a:t>定义模式实际上是定义了一个命名空间，在这个空间中可以进一步定义该模式包含的数据库对象，如基本表等。</a:t>
            </a:r>
          </a:p>
          <a:p>
            <a:pPr marL="800100" lvl="1" indent="-342900" algn="just">
              <a:lnSpc>
                <a:spcPct val="150000"/>
              </a:lnSpc>
              <a:spcBef>
                <a:spcPct val="20000"/>
              </a:spcBef>
              <a:buClr>
                <a:schemeClr val="hlink"/>
              </a:buClr>
            </a:pPr>
            <a:endParaRPr lang="zh-CN" altLang="en-US" sz="2000" dirty="0">
              <a:sym typeface="Arial" panose="020B0604020202020204" pitchFamily="34" charset="0"/>
            </a:endParaRPr>
          </a:p>
          <a:p>
            <a:pPr marL="342900" indent="-342900" algn="just">
              <a:lnSpc>
                <a:spcPct val="150000"/>
              </a:lnSpc>
              <a:spcBef>
                <a:spcPct val="20000"/>
              </a:spcBef>
              <a:buClr>
                <a:schemeClr val="hlink"/>
              </a:buClr>
              <a:buFont typeface="Wingdings" panose="05000000000000000000" pitchFamily="2" charset="2"/>
              <a:buNone/>
            </a:pPr>
            <a:r>
              <a:rPr lang="en-US" sz="2000" dirty="0">
                <a:sym typeface="Arial" panose="020B0604020202020204" pitchFamily="34" charset="0"/>
              </a:rPr>
              <a:t>   </a:t>
            </a:r>
            <a:endParaRPr lang="zh-CN" altLang="en-US" dirty="0">
              <a:latin typeface="Times New Roman" panose="02020603050405020304" pitchFamily="18" charset="0"/>
            </a:endParaRPr>
          </a:p>
        </p:txBody>
      </p:sp>
      <p:sp>
        <p:nvSpPr>
          <p:cNvPr id="4" name="椭圆 3"/>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a:t>2</a:t>
            </a:r>
            <a:r>
              <a:rPr lang="en-US" altLang="zh-CN" sz="1400" dirty="0" smtClean="0"/>
              <a:t>.</a:t>
            </a:r>
            <a:r>
              <a:rPr lang="en-US" altLang="zh-CN" sz="1200" dirty="0" smtClean="0"/>
              <a:t>1</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filter="blinds(horizontal)">
                                      <p:cBhvr>
                                        <p:cTn id="7" dur="500"/>
                                        <p:tgtEl>
                                          <p:spTgt spid="225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filter="blinds(horizontal)">
                                      <p:cBhvr>
                                        <p:cTn id="10" dur="500"/>
                                        <p:tgtEl>
                                          <p:spTgt spid="2253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Effect filter="blinds(horizontal)">
                                      <p:cBhvr>
                                        <p:cTn id="13" dur="500"/>
                                        <p:tgtEl>
                                          <p:spTgt spid="2253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filter="blinds(horizontal)">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filter="blinds(horizontal)">
                                      <p:cBhvr>
                                        <p:cTn id="23" dur="500"/>
                                        <p:tgtEl>
                                          <p:spTgt spid="2253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filter="blinds(horizontal)">
                                      <p:cBhvr>
                                        <p:cTn id="26" dur="500"/>
                                        <p:tgtEl>
                                          <p:spTgt spid="22531">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2531">
                                            <p:txEl>
                                              <p:pRg st="6" end="6"/>
                                            </p:txEl>
                                          </p:spTgt>
                                        </p:tgtEl>
                                        <p:attrNameLst>
                                          <p:attrName>style.visibility</p:attrName>
                                        </p:attrNameLst>
                                      </p:cBhvr>
                                      <p:to>
                                        <p:strVal val="visible"/>
                                      </p:to>
                                    </p:set>
                                    <p:animEffect filter="blinds(horizontal)">
                                      <p:cBhvr>
                                        <p:cTn id="29" dur="500"/>
                                        <p:tgtEl>
                                          <p:spTgt spid="2253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2531">
                                            <p:txEl>
                                              <p:pRg st="7" end="7"/>
                                            </p:txEl>
                                          </p:spTgt>
                                        </p:tgtEl>
                                        <p:attrNameLst>
                                          <p:attrName>style.visibility</p:attrName>
                                        </p:attrNameLst>
                                      </p:cBhvr>
                                      <p:to>
                                        <p:strVal val="visible"/>
                                      </p:to>
                                    </p:set>
                                    <p:animEffect filter="blinds(horizontal)">
                                      <p:cBhvr>
                                        <p:cTn id="32" dur="500"/>
                                        <p:tgtEl>
                                          <p:spTgt spid="2253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2531">
                                            <p:txEl>
                                              <p:pRg st="8" end="8"/>
                                            </p:txEl>
                                          </p:spTgt>
                                        </p:tgtEl>
                                        <p:attrNameLst>
                                          <p:attrName>style.visibility</p:attrName>
                                        </p:attrNameLst>
                                      </p:cBhvr>
                                      <p:to>
                                        <p:strVal val="visible"/>
                                      </p:to>
                                    </p:set>
                                    <p:animEffect filter="blinds(horizontal)">
                                      <p:cBhvr>
                                        <p:cTn id="35" dur="5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allAtOnce"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内容占位符 2"/>
          <p:cNvSpPr>
            <a:spLocks noGrp="1" noChangeArrowheads="1"/>
          </p:cNvSpPr>
          <p:nvPr>
            <p:ph idx="4294967295"/>
          </p:nvPr>
        </p:nvSpPr>
        <p:spPr>
          <a:xfrm>
            <a:off x="1331913" y="752475"/>
            <a:ext cx="7812087" cy="4411663"/>
          </a:xfrm>
        </p:spPr>
        <p:txBody>
          <a:bodyPr rtlCol="0">
            <a:normAutofit fontScale="92500" lnSpcReduction="20000"/>
          </a:bodyPr>
          <a:lstStyle/>
          <a:p>
            <a:pPr marL="0" indent="0" fontAlgn="auto">
              <a:lnSpc>
                <a:spcPct val="160000"/>
              </a:lnSpc>
              <a:spcAft>
                <a:spcPts val="0"/>
              </a:spcAft>
              <a:buFont typeface="Wingdings" panose="05000000000000000000" pitchFamily="2" charset="2"/>
              <a:buNone/>
              <a:defRPr/>
            </a:pPr>
            <a:r>
              <a:rPr lang="en-US" sz="2200" dirty="0">
                <a:latin typeface="微软雅黑 Light" pitchFamily="34" charset="-122"/>
                <a:ea typeface="微软雅黑 Light" pitchFamily="34" charset="-122"/>
              </a:rPr>
              <a:t>2</a:t>
            </a:r>
            <a:r>
              <a:rPr lang="zh-CN" altLang="en-US" sz="2200" dirty="0">
                <a:latin typeface="微软雅黑 Light" pitchFamily="34" charset="-122"/>
                <a:ea typeface="微软雅黑 Light" pitchFamily="34" charset="-122"/>
              </a:rPr>
              <a:t>）删除模式</a:t>
            </a:r>
            <a:endParaRPr lang="en-US" sz="2200" dirty="0">
              <a:latin typeface="微软雅黑 Light" pitchFamily="34" charset="-122"/>
              <a:ea typeface="微软雅黑 Light" pitchFamily="34" charset="-122"/>
            </a:endParaRPr>
          </a:p>
          <a:p>
            <a:pPr marL="0" indent="0" fontAlgn="auto">
              <a:lnSpc>
                <a:spcPct val="160000"/>
              </a:lnSpc>
              <a:spcAft>
                <a:spcPts val="0"/>
              </a:spcAft>
              <a:buFont typeface="Wingdings" panose="05000000000000000000" pitchFamily="2" charset="2"/>
              <a:buNone/>
              <a:defRPr/>
            </a:pPr>
            <a:r>
              <a:rPr lang="en-US" sz="2200" b="0" dirty="0" smtClean="0">
                <a:latin typeface="幼圆" pitchFamily="49" charset="-122"/>
                <a:ea typeface="幼圆" pitchFamily="49" charset="-122"/>
              </a:rPr>
              <a:t>        </a:t>
            </a:r>
            <a:r>
              <a:rPr lang="en-US" sz="2200" dirty="0" smtClean="0">
                <a:latin typeface="+mj-ea"/>
                <a:ea typeface="+mj-ea"/>
              </a:rPr>
              <a:t>DROP </a:t>
            </a:r>
            <a:r>
              <a:rPr lang="en-US" sz="2200" dirty="0">
                <a:latin typeface="+mj-ea"/>
                <a:ea typeface="+mj-ea"/>
              </a:rPr>
              <a:t>SCHEMA </a:t>
            </a:r>
            <a:r>
              <a:rPr lang="en-US" sz="2200" b="0" dirty="0">
                <a:latin typeface="幼圆" pitchFamily="49" charset="-122"/>
                <a:ea typeface="幼圆" pitchFamily="49" charset="-122"/>
              </a:rPr>
              <a:t>&lt;</a:t>
            </a:r>
            <a:r>
              <a:rPr lang="zh-CN" altLang="en-US" sz="2200" b="0" dirty="0">
                <a:latin typeface="幼圆" pitchFamily="49" charset="-122"/>
                <a:ea typeface="幼圆" pitchFamily="49" charset="-122"/>
              </a:rPr>
              <a:t>模式名</a:t>
            </a:r>
            <a:r>
              <a:rPr lang="en-US" sz="2200" b="0" dirty="0">
                <a:latin typeface="幼圆" pitchFamily="49" charset="-122"/>
                <a:ea typeface="幼圆" pitchFamily="49" charset="-122"/>
              </a:rPr>
              <a:t>&gt; </a:t>
            </a:r>
            <a:r>
              <a:rPr lang="en-US" sz="2200" b="0" dirty="0" smtClean="0">
                <a:latin typeface="幼圆" pitchFamily="49" charset="-122"/>
                <a:ea typeface="幼圆" pitchFamily="49" charset="-122"/>
              </a:rPr>
              <a:t> </a:t>
            </a:r>
            <a:r>
              <a:rPr lang="en-US" sz="2200" b="0" dirty="0" smtClean="0">
                <a:latin typeface="+mj-ea"/>
                <a:ea typeface="+mj-ea"/>
              </a:rPr>
              <a:t>&lt;</a:t>
            </a:r>
            <a:r>
              <a:rPr lang="en-US" sz="2200" dirty="0">
                <a:latin typeface="+mj-ea"/>
                <a:ea typeface="+mj-ea"/>
              </a:rPr>
              <a:t>CASCADE| RESTRICT</a:t>
            </a:r>
            <a:r>
              <a:rPr lang="en-US" sz="2200" b="0" dirty="0">
                <a:latin typeface="+mj-ea"/>
                <a:ea typeface="+mj-ea"/>
              </a:rPr>
              <a:t>&gt;</a:t>
            </a:r>
          </a:p>
          <a:p>
            <a:pPr fontAlgn="auto">
              <a:lnSpc>
                <a:spcPct val="160000"/>
              </a:lnSpc>
              <a:spcAft>
                <a:spcPts val="0"/>
              </a:spcAft>
              <a:buFont typeface="Wingdings" panose="05000000000000000000" pitchFamily="2" charset="2"/>
              <a:buChar char="u"/>
              <a:defRPr/>
            </a:pPr>
            <a:r>
              <a:rPr lang="en-US" sz="2200" b="0" dirty="0" smtClean="0">
                <a:latin typeface="+mj-ea"/>
                <a:ea typeface="+mj-ea"/>
              </a:rPr>
              <a:t>CASCADE</a:t>
            </a:r>
            <a:r>
              <a:rPr lang="en-US" sz="2200" b="0" dirty="0" smtClean="0">
                <a:latin typeface="幼圆" pitchFamily="49" charset="-122"/>
                <a:ea typeface="幼圆" pitchFamily="49" charset="-122"/>
              </a:rPr>
              <a:t> </a:t>
            </a:r>
            <a:r>
              <a:rPr lang="zh-CN" altLang="en-US" sz="2200" b="0" dirty="0" smtClean="0">
                <a:latin typeface="幼圆" pitchFamily="49" charset="-122"/>
                <a:ea typeface="幼圆" pitchFamily="49" charset="-122"/>
              </a:rPr>
              <a:t>和 </a:t>
            </a:r>
            <a:r>
              <a:rPr lang="en-US" sz="2200" b="0" dirty="0" smtClean="0">
                <a:latin typeface="+mj-ea"/>
                <a:ea typeface="+mj-ea"/>
              </a:rPr>
              <a:t>RESTRICT</a:t>
            </a:r>
            <a:r>
              <a:rPr lang="en-US" sz="2200" b="0" dirty="0" smtClean="0">
                <a:latin typeface="幼圆" pitchFamily="49" charset="-122"/>
                <a:ea typeface="幼圆" pitchFamily="49" charset="-122"/>
              </a:rPr>
              <a:t> </a:t>
            </a:r>
            <a:r>
              <a:rPr lang="zh-CN" altLang="en-US" sz="2200" b="0" dirty="0">
                <a:latin typeface="幼圆" pitchFamily="49" charset="-122"/>
                <a:ea typeface="幼圆" pitchFamily="49" charset="-122"/>
              </a:rPr>
              <a:t>两者必选其一</a:t>
            </a:r>
            <a:endParaRPr lang="en-US" sz="2200" b="0" dirty="0">
              <a:latin typeface="幼圆" pitchFamily="49" charset="-122"/>
              <a:ea typeface="幼圆" pitchFamily="49" charset="-122"/>
            </a:endParaRPr>
          </a:p>
          <a:p>
            <a:pPr marL="512445" indent="0" fontAlgn="auto">
              <a:lnSpc>
                <a:spcPct val="160000"/>
              </a:lnSpc>
              <a:spcAft>
                <a:spcPts val="0"/>
              </a:spcAft>
              <a:buFont typeface="Wingdings" panose="05000000000000000000" pitchFamily="2" charset="2"/>
              <a:buChar char="Ø"/>
              <a:defRPr/>
            </a:pPr>
            <a:r>
              <a:rPr lang="en-US" sz="2200" b="0" dirty="0">
                <a:latin typeface="+mj-ea"/>
                <a:ea typeface="+mj-ea"/>
              </a:rPr>
              <a:t>CASCADE</a:t>
            </a:r>
            <a:r>
              <a:rPr lang="en-US" sz="2000" b="0" dirty="0">
                <a:latin typeface="幼圆" pitchFamily="49" charset="-122"/>
                <a:ea typeface="幼圆" pitchFamily="49" charset="-122"/>
              </a:rPr>
              <a:t>(</a:t>
            </a:r>
            <a:r>
              <a:rPr lang="zh-CN" altLang="en-US" sz="2000" b="0" dirty="0">
                <a:latin typeface="幼圆" pitchFamily="49" charset="-122"/>
                <a:ea typeface="幼圆" pitchFamily="49" charset="-122"/>
              </a:rPr>
              <a:t>级联</a:t>
            </a:r>
            <a:r>
              <a:rPr lang="en-US" sz="2000" b="0" dirty="0">
                <a:latin typeface="幼圆" pitchFamily="49" charset="-122"/>
                <a:ea typeface="幼圆" pitchFamily="49" charset="-122"/>
              </a:rPr>
              <a:t>) </a:t>
            </a:r>
            <a:r>
              <a:rPr lang="zh-CN" altLang="en-US" sz="2000" b="0" dirty="0">
                <a:latin typeface="幼圆" pitchFamily="49" charset="-122"/>
                <a:ea typeface="幼圆" pitchFamily="49" charset="-122"/>
              </a:rPr>
              <a:t>：表示在删除模式的同时，把该模式中的所有数据库对象全部一起删除；</a:t>
            </a:r>
            <a:endParaRPr lang="en-US" sz="2000" b="0" dirty="0">
              <a:latin typeface="幼圆" pitchFamily="49" charset="-122"/>
              <a:ea typeface="幼圆" pitchFamily="49" charset="-122"/>
            </a:endParaRPr>
          </a:p>
          <a:p>
            <a:pPr marL="512445" indent="0" fontAlgn="auto">
              <a:lnSpc>
                <a:spcPct val="160000"/>
              </a:lnSpc>
              <a:spcAft>
                <a:spcPts val="0"/>
              </a:spcAft>
              <a:buFont typeface="Wingdings" panose="05000000000000000000" pitchFamily="2" charset="2"/>
              <a:buChar char="Ø"/>
              <a:defRPr/>
            </a:pPr>
            <a:r>
              <a:rPr lang="en-US" sz="2200" b="0" dirty="0">
                <a:latin typeface="+mj-ea"/>
                <a:ea typeface="+mj-ea"/>
              </a:rPr>
              <a:t>RESTRICT</a:t>
            </a:r>
            <a:r>
              <a:rPr lang="en-US" sz="2000" b="0" dirty="0">
                <a:latin typeface="幼圆" pitchFamily="49" charset="-122"/>
                <a:ea typeface="幼圆" pitchFamily="49" charset="-122"/>
              </a:rPr>
              <a:t>(</a:t>
            </a:r>
            <a:r>
              <a:rPr lang="zh-CN" altLang="en-US" sz="2000" b="0" dirty="0">
                <a:latin typeface="幼圆" pitchFamily="49" charset="-122"/>
                <a:ea typeface="幼圆" pitchFamily="49" charset="-122"/>
              </a:rPr>
              <a:t>限制</a:t>
            </a:r>
            <a:r>
              <a:rPr lang="en-US" sz="2000" b="0" dirty="0">
                <a:latin typeface="幼圆" pitchFamily="49" charset="-122"/>
                <a:ea typeface="幼圆" pitchFamily="49" charset="-122"/>
              </a:rPr>
              <a:t>)</a:t>
            </a:r>
            <a:r>
              <a:rPr lang="zh-CN" altLang="en-US" sz="2000" b="0" dirty="0">
                <a:latin typeface="幼圆" pitchFamily="49" charset="-122"/>
                <a:ea typeface="幼圆" pitchFamily="49" charset="-122"/>
              </a:rPr>
              <a:t>：表示如果该模式下已经定义了下属的数据库</a:t>
            </a:r>
            <a:r>
              <a:rPr lang="zh-CN" altLang="en-US" sz="2000" b="0" dirty="0" smtClean="0">
                <a:latin typeface="幼圆" pitchFamily="49" charset="-122"/>
                <a:ea typeface="幼圆" pitchFamily="49" charset="-122"/>
              </a:rPr>
              <a:t>对 象</a:t>
            </a:r>
            <a:r>
              <a:rPr lang="zh-CN" altLang="en-US" sz="2000" b="0" dirty="0">
                <a:latin typeface="幼圆" pitchFamily="49" charset="-122"/>
                <a:ea typeface="幼圆" pitchFamily="49" charset="-122"/>
              </a:rPr>
              <a:t>（如：表），则拒绝该删除语句的执行，若没有任何下属数据库对象，则执行删除。</a:t>
            </a:r>
            <a:endParaRPr lang="en-US" sz="2000" b="0" dirty="0">
              <a:latin typeface="幼圆" pitchFamily="49" charset="-122"/>
              <a:ea typeface="幼圆" pitchFamily="49" charset="-122"/>
            </a:endParaRPr>
          </a:p>
          <a:p>
            <a:pPr marL="342900" lvl="1" indent="0" fontAlgn="auto">
              <a:lnSpc>
                <a:spcPct val="160000"/>
              </a:lnSpc>
              <a:spcAft>
                <a:spcPts val="0"/>
              </a:spcAft>
              <a:buFont typeface="Wingdings" panose="05000000000000000000" pitchFamily="2" charset="2"/>
              <a:buNone/>
              <a:defRPr/>
            </a:pPr>
            <a:r>
              <a:rPr lang="zh-CN" altLang="en-US" sz="2000" dirty="0">
                <a:latin typeface="幼圆" pitchFamily="49" charset="-122"/>
                <a:ea typeface="幼圆" pitchFamily="49" charset="-122"/>
              </a:rPr>
              <a:t>例如：  </a:t>
            </a:r>
            <a:r>
              <a:rPr lang="en-US" sz="2200" b="1" dirty="0">
                <a:latin typeface="+mj-ea"/>
                <a:ea typeface="+mj-ea"/>
              </a:rPr>
              <a:t>DROP SCHEMA </a:t>
            </a:r>
            <a:r>
              <a:rPr lang="en-US" sz="2000" dirty="0">
                <a:latin typeface="幼圆" pitchFamily="49" charset="-122"/>
                <a:ea typeface="幼圆" pitchFamily="49" charset="-122"/>
              </a:rPr>
              <a:t>ZHAO </a:t>
            </a:r>
            <a:r>
              <a:rPr lang="en-US" sz="2200" b="1" dirty="0">
                <a:latin typeface="+mj-ea"/>
                <a:ea typeface="+mj-ea"/>
              </a:rPr>
              <a:t>CASCADE;</a:t>
            </a:r>
            <a:endParaRPr lang="zh-CN" altLang="en-US" sz="2200" b="1" dirty="0">
              <a:latin typeface="+mj-ea"/>
              <a:ea typeface="+mj-ea"/>
            </a:endParaRPr>
          </a:p>
        </p:txBody>
      </p:sp>
      <p:sp>
        <p:nvSpPr>
          <p:cNvPr id="5" name="椭圆 4"/>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a:t>2</a:t>
            </a:r>
            <a:r>
              <a:rPr lang="en-US" altLang="zh-CN" sz="1400" dirty="0" smtClean="0"/>
              <a:t>.</a:t>
            </a:r>
            <a:r>
              <a:rPr lang="en-US" altLang="zh-CN" sz="1200" dirty="0" smtClean="0"/>
              <a:t>1</a:t>
            </a:r>
            <a:endParaRPr lang="zh-CN" altLang="en-US" sz="1200" dirty="0"/>
          </a:p>
        </p:txBody>
      </p:sp>
      <p:sp>
        <p:nvSpPr>
          <p:cNvPr id="6" name="标题 1"/>
          <p:cNvSpPr txBox="1">
            <a:spLocks noChangeArrowheads="1"/>
          </p:cNvSpPr>
          <p:nvPr/>
        </p:nvSpPr>
        <p:spPr>
          <a:xfrm>
            <a:off x="1223740" y="0"/>
            <a:ext cx="392430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200" b="1" smtClean="0">
                <a:latin typeface="+mj-ea"/>
                <a:sym typeface="Times New Roman" panose="02020603050405020304" pitchFamily="18" charset="0"/>
              </a:rPr>
              <a:t>模式的定义与删除</a:t>
            </a:r>
            <a:r>
              <a:rPr lang="en-US" sz="3200" b="1" smtClean="0">
                <a:latin typeface="+mj-ea"/>
                <a:sym typeface="Times New Roman" panose="02020603050405020304" pitchFamily="18" charset="0"/>
              </a:rPr>
              <a:t> </a:t>
            </a:r>
            <a:endParaRPr lang="zh-CN" altLang="en-US" sz="3200" b="1" dirty="0">
              <a:latin typeface="+mj-ea"/>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filter="blinds(horizontal)">
                                      <p:cBhvr>
                                        <p:cTn id="7" dur="500"/>
                                        <p:tgtEl>
                                          <p:spTgt spid="2355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4">
                                            <p:txEl>
                                              <p:pRg st="1" end="1"/>
                                            </p:txEl>
                                          </p:spTgt>
                                        </p:tgtEl>
                                        <p:attrNameLst>
                                          <p:attrName>style.visibility</p:attrName>
                                        </p:attrNameLst>
                                      </p:cBhvr>
                                      <p:to>
                                        <p:strVal val="visible"/>
                                      </p:to>
                                    </p:set>
                                    <p:animEffect filter="blinds(horizontal)">
                                      <p:cBhvr>
                                        <p:cTn id="10" dur="500"/>
                                        <p:tgtEl>
                                          <p:spTgt spid="2355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animEffect filter="blinds(horizontal)">
                                      <p:cBhvr>
                                        <p:cTn id="13" dur="500"/>
                                        <p:tgtEl>
                                          <p:spTgt spid="2355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554">
                                            <p:txEl>
                                              <p:pRg st="3" end="3"/>
                                            </p:txEl>
                                          </p:spTgt>
                                        </p:tgtEl>
                                        <p:attrNameLst>
                                          <p:attrName>style.visibility</p:attrName>
                                        </p:attrNameLst>
                                      </p:cBhvr>
                                      <p:to>
                                        <p:strVal val="visible"/>
                                      </p:to>
                                    </p:set>
                                    <p:animEffect filter="blinds(horizontal)">
                                      <p:cBhvr>
                                        <p:cTn id="18" dur="500"/>
                                        <p:tgtEl>
                                          <p:spTgt spid="2355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554">
                                            <p:txEl>
                                              <p:pRg st="4" end="4"/>
                                            </p:txEl>
                                          </p:spTgt>
                                        </p:tgtEl>
                                        <p:attrNameLst>
                                          <p:attrName>style.visibility</p:attrName>
                                        </p:attrNameLst>
                                      </p:cBhvr>
                                      <p:to>
                                        <p:strVal val="visible"/>
                                      </p:to>
                                    </p:set>
                                    <p:animEffect filter="blinds(horizontal)">
                                      <p:cBhvr>
                                        <p:cTn id="23" dur="500"/>
                                        <p:tgtEl>
                                          <p:spTgt spid="23554">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3554">
                                            <p:txEl>
                                              <p:pRg st="5" end="5"/>
                                            </p:txEl>
                                          </p:spTgt>
                                        </p:tgtEl>
                                        <p:attrNameLst>
                                          <p:attrName>style.visibility</p:attrName>
                                        </p:attrNameLst>
                                      </p:cBhvr>
                                      <p:to>
                                        <p:strVal val="visible"/>
                                      </p:to>
                                    </p:set>
                                    <p:animEffect filter="blinds(horizontal)">
                                      <p:cBhvr>
                                        <p:cTn id="26" dur="500"/>
                                        <p:tgtEl>
                                          <p:spTgt spid="23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allAtOnce"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186905" y="0"/>
            <a:ext cx="7057350" cy="842963"/>
          </a:xfrm>
        </p:spPr>
        <p:txBody>
          <a:bodyPr/>
          <a:lstStyle/>
          <a:p>
            <a:pPr fontAlgn="auto">
              <a:spcAft>
                <a:spcPts val="0"/>
              </a:spcAft>
              <a:defRPr/>
            </a:pPr>
            <a:r>
              <a:rPr lang="zh-CN" altLang="en-US" sz="3200" b="1" dirty="0" smtClean="0">
                <a:latin typeface="+mj-ea"/>
                <a:sym typeface="Times New Roman" panose="02020603050405020304" pitchFamily="18" charset="0"/>
              </a:rPr>
              <a:t>基本</a:t>
            </a:r>
            <a:r>
              <a:rPr lang="zh-CN" altLang="en-US" sz="3200" b="1" dirty="0">
                <a:latin typeface="+mj-ea"/>
                <a:sym typeface="Times New Roman" panose="02020603050405020304" pitchFamily="18" charset="0"/>
              </a:rPr>
              <a:t>表的定义、删除与修改</a:t>
            </a:r>
            <a:endParaRPr lang="zh-CN" altLang="en-US" b="1" dirty="0">
              <a:latin typeface="+mj-ea"/>
            </a:endParaRPr>
          </a:p>
        </p:txBody>
      </p:sp>
      <p:sp>
        <p:nvSpPr>
          <p:cNvPr id="25603" name="Rectangle 3"/>
          <p:cNvSpPr>
            <a:spLocks noGrp="1" noChangeArrowheads="1"/>
          </p:cNvSpPr>
          <p:nvPr>
            <p:ph type="body" idx="4294967295"/>
          </p:nvPr>
        </p:nvSpPr>
        <p:spPr>
          <a:xfrm>
            <a:off x="1043755" y="843630"/>
            <a:ext cx="8100245" cy="4299870"/>
          </a:xfrm>
        </p:spPr>
        <p:txBody>
          <a:bodyPr>
            <a:normAutofit/>
          </a:bodyPr>
          <a:lstStyle/>
          <a:p>
            <a:pPr>
              <a:buFont typeface="Wingdings" panose="05000000000000000000" pitchFamily="2" charset="2"/>
              <a:buNone/>
            </a:pPr>
            <a:r>
              <a:rPr lang="en-US" altLang="zh-CN" sz="2400" dirty="0" smtClean="0">
                <a:latin typeface="+mj-ea"/>
                <a:ea typeface="+mj-ea"/>
              </a:rPr>
              <a:t>1</a:t>
            </a:r>
            <a:r>
              <a:rPr lang="zh-CN" altLang="en-US" sz="2400" dirty="0" smtClean="0">
                <a:latin typeface="+mj-ea"/>
                <a:ea typeface="+mj-ea"/>
              </a:rPr>
              <a:t>）定义基本表</a:t>
            </a:r>
          </a:p>
          <a:p>
            <a:pPr>
              <a:lnSpc>
                <a:spcPct val="12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smtClean="0">
                <a:latin typeface="+mj-ea"/>
                <a:ea typeface="+mj-ea"/>
              </a:rPr>
              <a:t>CREATE TABLE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表名</a:t>
            </a:r>
            <a:r>
              <a:rPr lang="en-US" altLang="zh-CN" sz="2200" dirty="0" smtClean="0">
                <a:latin typeface="幼圆" pitchFamily="49" charset="-122"/>
                <a:ea typeface="幼圆" pitchFamily="49" charset="-122"/>
              </a:rPr>
              <a:t>&gt;</a:t>
            </a:r>
          </a:p>
          <a:p>
            <a:pPr lvl="1">
              <a:lnSpc>
                <a:spcPct val="120000"/>
              </a:lnSpc>
              <a:buFont typeface="Wingdings" panose="05000000000000000000" pitchFamily="2" charset="2"/>
              <a:buNone/>
            </a:pPr>
            <a:r>
              <a:rPr lang="en-US" sz="2200" b="1" dirty="0" smtClean="0">
                <a:latin typeface="幼圆" pitchFamily="49" charset="-122"/>
                <a:ea typeface="幼圆" pitchFamily="49" charset="-122"/>
              </a:rPr>
              <a:t>   </a:t>
            </a:r>
            <a:r>
              <a:rPr lang="zh-CN" altLang="en-US" sz="2200" b="1" dirty="0" smtClean="0">
                <a:latin typeface="幼圆" pitchFamily="49" charset="-122"/>
                <a:ea typeface="幼圆" pitchFamily="49" charset="-122"/>
              </a:rPr>
              <a:t>（  </a:t>
            </a:r>
            <a:r>
              <a:rPr lang="en-US" altLang="zh-CN" sz="2000" b="1" dirty="0" smtClean="0">
                <a:latin typeface="幼圆" pitchFamily="49" charset="-122"/>
                <a:ea typeface="幼圆" pitchFamily="49" charset="-122"/>
              </a:rPr>
              <a:t>&lt;</a:t>
            </a:r>
            <a:r>
              <a:rPr lang="zh-CN" altLang="en-US" sz="2000" b="1" dirty="0" smtClean="0">
                <a:latin typeface="幼圆" pitchFamily="49" charset="-122"/>
                <a:ea typeface="幼圆" pitchFamily="49" charset="-122"/>
              </a:rPr>
              <a:t>列名</a:t>
            </a:r>
            <a:r>
              <a:rPr lang="en-US" altLang="zh-CN" sz="2000" b="1" dirty="0" smtClean="0">
                <a:latin typeface="幼圆" pitchFamily="49" charset="-122"/>
                <a:ea typeface="幼圆" pitchFamily="49" charset="-122"/>
              </a:rPr>
              <a:t>&gt;  &lt;</a:t>
            </a:r>
            <a:r>
              <a:rPr lang="zh-CN" altLang="en-US" sz="2000" b="1" dirty="0" smtClean="0">
                <a:latin typeface="幼圆" pitchFamily="49" charset="-122"/>
                <a:ea typeface="幼圆" pitchFamily="49" charset="-122"/>
              </a:rPr>
              <a:t>数据类型</a:t>
            </a:r>
            <a:r>
              <a:rPr lang="en-US" altLang="zh-CN" sz="2000" b="1" dirty="0" smtClean="0">
                <a:latin typeface="幼圆" pitchFamily="49" charset="-122"/>
                <a:ea typeface="幼圆" pitchFamily="49" charset="-122"/>
              </a:rPr>
              <a:t>&gt;  [&lt;</a:t>
            </a:r>
            <a:r>
              <a:rPr lang="zh-CN" altLang="en-US" sz="2000" b="1" dirty="0" smtClean="0">
                <a:latin typeface="幼圆" pitchFamily="49" charset="-122"/>
                <a:ea typeface="幼圆" pitchFamily="49" charset="-122"/>
              </a:rPr>
              <a:t>列级完整性约束条件</a:t>
            </a:r>
            <a:r>
              <a:rPr lang="en-US" altLang="zh-CN" sz="2000" b="1" dirty="0" smtClean="0">
                <a:latin typeface="幼圆" pitchFamily="49" charset="-122"/>
                <a:ea typeface="幼圆" pitchFamily="49" charset="-122"/>
              </a:rPr>
              <a:t>&gt;]</a:t>
            </a:r>
            <a:r>
              <a:rPr lang="zh-CN" altLang="en-US" sz="2000" b="1" dirty="0" smtClean="0">
                <a:latin typeface="幼圆" pitchFamily="49" charset="-122"/>
                <a:ea typeface="幼圆" pitchFamily="49" charset="-122"/>
              </a:rPr>
              <a:t>，</a:t>
            </a:r>
          </a:p>
          <a:p>
            <a:pPr lvl="1">
              <a:lnSpc>
                <a:spcPct val="120000"/>
              </a:lnSpc>
              <a:buFont typeface="Wingdings" panose="05000000000000000000" pitchFamily="2" charset="2"/>
              <a:buNone/>
            </a:pPr>
            <a:r>
              <a:rPr lang="en-US" altLang="zh-CN" sz="2000" b="1" dirty="0" smtClean="0">
                <a:latin typeface="幼圆" pitchFamily="49" charset="-122"/>
                <a:ea typeface="幼圆" pitchFamily="49" charset="-122"/>
              </a:rPr>
              <a:t>        &lt;</a:t>
            </a:r>
            <a:r>
              <a:rPr lang="zh-CN" altLang="en-US" sz="2000" b="1" dirty="0" smtClean="0">
                <a:latin typeface="幼圆" pitchFamily="49" charset="-122"/>
                <a:ea typeface="幼圆" pitchFamily="49" charset="-122"/>
              </a:rPr>
              <a:t>列名</a:t>
            </a:r>
            <a:r>
              <a:rPr lang="en-US" altLang="zh-CN" sz="2000" b="1" dirty="0" smtClean="0">
                <a:latin typeface="幼圆" pitchFamily="49" charset="-122"/>
                <a:ea typeface="幼圆" pitchFamily="49" charset="-122"/>
              </a:rPr>
              <a:t>&gt;  &lt;</a:t>
            </a:r>
            <a:r>
              <a:rPr lang="zh-CN" altLang="en-US" sz="2000" b="1" dirty="0" smtClean="0">
                <a:latin typeface="幼圆" pitchFamily="49" charset="-122"/>
                <a:ea typeface="幼圆" pitchFamily="49" charset="-122"/>
              </a:rPr>
              <a:t>数据类型</a:t>
            </a:r>
            <a:r>
              <a:rPr lang="en-US" altLang="zh-CN" sz="2000" b="1" dirty="0" smtClean="0">
                <a:latin typeface="幼圆" pitchFamily="49" charset="-122"/>
                <a:ea typeface="幼圆" pitchFamily="49" charset="-122"/>
              </a:rPr>
              <a:t>&gt;  [&lt;</a:t>
            </a:r>
            <a:r>
              <a:rPr lang="zh-CN" altLang="en-US" sz="2000" b="1" dirty="0" smtClean="0">
                <a:latin typeface="幼圆" pitchFamily="49" charset="-122"/>
                <a:ea typeface="幼圆" pitchFamily="49" charset="-122"/>
              </a:rPr>
              <a:t>列级完整性约束条件</a:t>
            </a:r>
            <a:r>
              <a:rPr lang="en-US" altLang="zh-CN" sz="2000" b="1" dirty="0" smtClean="0">
                <a:latin typeface="幼圆" pitchFamily="49" charset="-122"/>
                <a:ea typeface="幼圆" pitchFamily="49" charset="-122"/>
              </a:rPr>
              <a:t>&gt;],</a:t>
            </a:r>
          </a:p>
          <a:p>
            <a:pPr lvl="1">
              <a:lnSpc>
                <a:spcPct val="120000"/>
              </a:lnSpc>
              <a:buFont typeface="Wingdings" panose="05000000000000000000" pitchFamily="2" charset="2"/>
              <a:buNone/>
            </a:pPr>
            <a:r>
              <a:rPr lang="en-US" altLang="zh-CN" sz="2000" b="1" dirty="0" smtClean="0">
                <a:latin typeface="幼圆" pitchFamily="49" charset="-122"/>
                <a:ea typeface="幼圆" pitchFamily="49" charset="-122"/>
                <a:sym typeface="Courier New" panose="02070309020205020404" pitchFamily="49" charset="0"/>
              </a:rPr>
              <a:t>        …</a:t>
            </a:r>
            <a:r>
              <a:rPr lang="zh-CN" altLang="en-US" sz="2000" b="1" dirty="0" smtClean="0">
                <a:latin typeface="幼圆" pitchFamily="49" charset="-122"/>
                <a:ea typeface="幼圆" pitchFamily="49" charset="-122"/>
              </a:rPr>
              <a:t>，</a:t>
            </a:r>
          </a:p>
          <a:p>
            <a:pPr lvl="1">
              <a:lnSpc>
                <a:spcPct val="120000"/>
              </a:lnSpc>
              <a:buFont typeface="Wingdings" panose="05000000000000000000" pitchFamily="2" charset="2"/>
              <a:buNone/>
            </a:pPr>
            <a:r>
              <a:rPr lang="zh-CN" altLang="en-US" sz="2000" b="1" dirty="0" smtClean="0">
                <a:latin typeface="幼圆" pitchFamily="49" charset="-122"/>
                <a:ea typeface="幼圆" pitchFamily="49" charset="-122"/>
              </a:rPr>
              <a:t>       </a:t>
            </a:r>
            <a:r>
              <a:rPr lang="en-US" altLang="zh-CN" sz="2000" b="1" dirty="0" smtClean="0">
                <a:latin typeface="幼圆" pitchFamily="49" charset="-122"/>
                <a:ea typeface="幼圆" pitchFamily="49" charset="-122"/>
              </a:rPr>
              <a:t>[&lt;</a:t>
            </a:r>
            <a:r>
              <a:rPr lang="zh-CN" altLang="en-US" sz="2000" b="1" dirty="0" smtClean="0">
                <a:latin typeface="幼圆" pitchFamily="49" charset="-122"/>
                <a:ea typeface="幼圆" pitchFamily="49" charset="-122"/>
              </a:rPr>
              <a:t>表级完整性约束条件</a:t>
            </a:r>
            <a:r>
              <a:rPr lang="en-US" altLang="zh-CN" sz="2000" b="1" dirty="0" smtClean="0">
                <a:latin typeface="幼圆" pitchFamily="49" charset="-122"/>
                <a:ea typeface="幼圆" pitchFamily="49" charset="-122"/>
              </a:rPr>
              <a:t>&gt;] </a:t>
            </a:r>
          </a:p>
          <a:p>
            <a:pPr lvl="1">
              <a:lnSpc>
                <a:spcPct val="120000"/>
              </a:lnSpc>
              <a:buFont typeface="Wingdings" panose="05000000000000000000" pitchFamily="2" charset="2"/>
              <a:buNone/>
            </a:pPr>
            <a:r>
              <a:rPr lang="en-US" sz="2200" b="1" dirty="0" smtClean="0">
                <a:latin typeface="幼圆" pitchFamily="49" charset="-122"/>
                <a:ea typeface="幼圆" pitchFamily="49" charset="-122"/>
              </a:rPr>
              <a:t>     </a:t>
            </a:r>
            <a:r>
              <a:rPr lang="zh-CN" altLang="en-US" sz="2200" b="1" dirty="0" smtClean="0">
                <a:latin typeface="幼圆" pitchFamily="49" charset="-122"/>
                <a:ea typeface="幼圆" pitchFamily="49" charset="-122"/>
              </a:rPr>
              <a:t>）；</a:t>
            </a:r>
            <a:r>
              <a:rPr lang="zh-CN" altLang="en-US" sz="2200" dirty="0" smtClean="0">
                <a:latin typeface="幼圆" pitchFamily="49" charset="-122"/>
                <a:ea typeface="幼圆" pitchFamily="49" charset="-122"/>
              </a:rPr>
              <a:t>       </a:t>
            </a:r>
          </a:p>
          <a:p>
            <a:pPr>
              <a:lnSpc>
                <a:spcPct val="150000"/>
              </a:lnSpc>
              <a:buFont typeface="Wingdings" panose="05000000000000000000" pitchFamily="2" charset="2"/>
              <a:buChar char="l"/>
            </a:pPr>
            <a:r>
              <a:rPr lang="zh-CN" altLang="en-US" sz="2200" dirty="0" smtClean="0">
                <a:latin typeface="幼圆" pitchFamily="49" charset="-122"/>
                <a:ea typeface="幼圆" pitchFamily="49" charset="-122"/>
              </a:rPr>
              <a:t>如果完整性约束条件涉及到该表的多个属性列，则必须定义在表级上，否则既可以定义在列级也可以定义在表级。 </a:t>
            </a:r>
          </a:p>
        </p:txBody>
      </p:sp>
      <p:sp>
        <p:nvSpPr>
          <p:cNvPr id="4" name="椭圆 3"/>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2</a:t>
            </a:r>
            <a:r>
              <a:rPr lang="en-US" altLang="zh-CN" sz="1400" dirty="0" smtClean="0"/>
              <a:t>.</a:t>
            </a:r>
            <a:r>
              <a:rPr lang="en-US" altLang="zh-CN" sz="1200" dirty="0"/>
              <a:t>2</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filter="blinds(horizontal)">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idx="4294967295"/>
          </p:nvPr>
        </p:nvSpPr>
        <p:spPr>
          <a:xfrm>
            <a:off x="899746" y="842964"/>
            <a:ext cx="8244254" cy="4300536"/>
          </a:xfrm>
        </p:spPr>
        <p:txBody>
          <a:bodyPr>
            <a:normAutofit fontScale="92500" lnSpcReduction="10000"/>
          </a:bodyPr>
          <a:lstStyle/>
          <a:p>
            <a:pPr>
              <a:buFont typeface="Wingdings" panose="05000000000000000000" pitchFamily="2" charset="2"/>
              <a:buNone/>
            </a:pPr>
            <a:r>
              <a:rPr lang="en-US" altLang="zh-CN" sz="2600" dirty="0" smtClean="0">
                <a:latin typeface="幼圆" pitchFamily="49" charset="-122"/>
                <a:ea typeface="幼圆" pitchFamily="49" charset="-122"/>
                <a:sym typeface="Times New Roman" panose="02020603050405020304" pitchFamily="18" charset="0"/>
              </a:rPr>
              <a:t>【</a:t>
            </a:r>
            <a:r>
              <a:rPr lang="zh-CN" altLang="en-US" sz="2600" dirty="0" smtClean="0">
                <a:latin typeface="+mj-ea"/>
                <a:ea typeface="+mj-ea"/>
                <a:sym typeface="Times New Roman" panose="02020603050405020304" pitchFamily="18" charset="0"/>
              </a:rPr>
              <a:t>例</a:t>
            </a:r>
            <a:r>
              <a:rPr lang="en-US" altLang="zh-CN" sz="260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CREAT TABLE  </a:t>
            </a:r>
            <a:r>
              <a:rPr lang="en-US" altLang="zh-CN" sz="2400" dirty="0" smtClean="0">
                <a:latin typeface="幼圆" pitchFamily="49" charset="-122"/>
                <a:ea typeface="幼圆" pitchFamily="49" charset="-122"/>
                <a:sym typeface="Times New Roman" panose="02020603050405020304" pitchFamily="18" charset="0"/>
              </a:rPr>
              <a:t>Student</a:t>
            </a:r>
          </a:p>
          <a:p>
            <a:pPr>
              <a:buFont typeface="Wingdings" panose="05000000000000000000" pitchFamily="2" charset="2"/>
              <a:buNone/>
            </a:pPr>
            <a:r>
              <a:rPr lang="en-US" sz="2400" dirty="0" smtClean="0">
                <a:latin typeface="幼圆" pitchFamily="49" charset="-122"/>
                <a:ea typeface="幼圆" pitchFamily="49" charset="-122"/>
                <a:sym typeface="Times New Roman" panose="02020603050405020304" pitchFamily="18" charset="0"/>
              </a:rPr>
              <a:t>        </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Sno</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CHAR</a:t>
            </a:r>
            <a:r>
              <a:rPr lang="en-US" altLang="zh-CN" sz="2400" dirty="0" smtClean="0">
                <a:latin typeface="幼圆" pitchFamily="49" charset="-122"/>
                <a:ea typeface="幼圆" pitchFamily="49" charset="-122"/>
                <a:sym typeface="Times New Roman" panose="02020603050405020304" pitchFamily="18" charset="0"/>
              </a:rPr>
              <a:t>(5)  </a:t>
            </a:r>
            <a:r>
              <a:rPr lang="en-US" altLang="zh-CN" sz="2400" dirty="0" smtClean="0">
                <a:latin typeface="+mj-ea"/>
                <a:ea typeface="+mj-ea"/>
                <a:sym typeface="Times New Roman" panose="02020603050405020304" pitchFamily="18" charset="0"/>
              </a:rPr>
              <a:t>NOT NULL</a:t>
            </a:r>
            <a:r>
              <a:rPr lang="en-US" altLang="zh-CN" sz="2400" b="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Sname</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CHAR</a:t>
            </a:r>
            <a:r>
              <a:rPr lang="en-US" altLang="zh-CN" sz="2400" dirty="0" smtClean="0">
                <a:latin typeface="幼圆" pitchFamily="49" charset="-122"/>
                <a:ea typeface="幼圆" pitchFamily="49" charset="-122"/>
                <a:sym typeface="Times New Roman" panose="02020603050405020304" pitchFamily="18" charset="0"/>
              </a:rPr>
              <a:t>(30)  </a:t>
            </a:r>
            <a:r>
              <a:rPr lang="en-US" altLang="zh-CN" sz="2400" dirty="0">
                <a:latin typeface="+mj-ea"/>
                <a:ea typeface="+mj-ea"/>
                <a:sym typeface="Times New Roman" panose="02020603050405020304" pitchFamily="18" charset="0"/>
              </a:rPr>
              <a:t>UNIQUE</a:t>
            </a:r>
            <a:r>
              <a:rPr lang="en-US" altLang="zh-CN" sz="2400" dirty="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Ssex</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CHAR</a:t>
            </a:r>
            <a:r>
              <a:rPr lang="en-US" altLang="zh-CN" sz="2400" dirty="0" smtClean="0">
                <a:latin typeface="幼圆" pitchFamily="49" charset="-122"/>
                <a:ea typeface="幼圆" pitchFamily="49" charset="-122"/>
                <a:sym typeface="Times New Roman" panose="02020603050405020304" pitchFamily="18" charset="0"/>
              </a:rPr>
              <a:t>(1),</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Sage </a:t>
            </a:r>
            <a:r>
              <a:rPr lang="en-US" altLang="zh-CN" sz="2400" dirty="0">
                <a:latin typeface="+mj-ea"/>
                <a:ea typeface="+mj-ea"/>
                <a:sym typeface="Times New Roman" panose="02020603050405020304" pitchFamily="18" charset="0"/>
              </a:rPr>
              <a:t>INT</a:t>
            </a:r>
            <a:r>
              <a:rPr lang="en-US" altLang="zh-CN" sz="240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Sdept</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CHAR</a:t>
            </a:r>
            <a:r>
              <a:rPr lang="en-US" altLang="zh-CN" sz="2400" dirty="0" smtClean="0">
                <a:latin typeface="幼圆" pitchFamily="49" charset="-122"/>
                <a:ea typeface="幼圆" pitchFamily="49" charset="-122"/>
                <a:sym typeface="Times New Roman" panose="02020603050405020304" pitchFamily="18" charset="0"/>
              </a:rPr>
              <a:t>(1)     ); </a:t>
            </a:r>
          </a:p>
          <a:p>
            <a:pPr>
              <a:buFont typeface="Wingdings" panose="05000000000000000000" pitchFamily="2" charset="2"/>
              <a:buNone/>
            </a:pPr>
            <a:r>
              <a:rPr lang="zh-CN" altLang="en-US" sz="2600" dirty="0" smtClean="0">
                <a:latin typeface="幼圆" pitchFamily="49" charset="-122"/>
                <a:ea typeface="幼圆" pitchFamily="49" charset="-122"/>
              </a:rPr>
              <a:t>注意：</a:t>
            </a:r>
            <a:r>
              <a:rPr lang="en-US" altLang="zh-CN" sz="2600" dirty="0" smtClean="0">
                <a:latin typeface="幼圆" pitchFamily="49" charset="-122"/>
                <a:ea typeface="幼圆" pitchFamily="49" charset="-122"/>
              </a:rPr>
              <a:t>1) </a:t>
            </a:r>
            <a:r>
              <a:rPr lang="en-US" altLang="zh-CN" sz="2600" b="0" dirty="0" smtClean="0">
                <a:latin typeface="+mj-ea"/>
                <a:ea typeface="+mj-ea"/>
              </a:rPr>
              <a:t>NOT </a:t>
            </a:r>
            <a:r>
              <a:rPr lang="en-US" altLang="zh-CN" sz="2600" b="0" dirty="0">
                <a:latin typeface="+mj-ea"/>
                <a:ea typeface="+mj-ea"/>
              </a:rPr>
              <a:t>NULL </a:t>
            </a:r>
            <a:r>
              <a:rPr lang="zh-CN" altLang="en-US" sz="2600" dirty="0" smtClean="0">
                <a:latin typeface="幼圆" pitchFamily="49" charset="-122"/>
                <a:ea typeface="幼圆" pitchFamily="49" charset="-122"/>
              </a:rPr>
              <a:t>和</a:t>
            </a:r>
            <a:r>
              <a:rPr lang="en-US" altLang="zh-CN" sz="2600" b="0" dirty="0">
                <a:latin typeface="+mj-ea"/>
                <a:ea typeface="+mj-ea"/>
              </a:rPr>
              <a:t>UNIQUE</a:t>
            </a:r>
            <a:r>
              <a:rPr lang="en-US" altLang="zh-CN" sz="2600" dirty="0" smtClean="0">
                <a:latin typeface="幼圆" pitchFamily="49" charset="-122"/>
                <a:ea typeface="幼圆" pitchFamily="49" charset="-122"/>
              </a:rPr>
              <a:t> </a:t>
            </a:r>
            <a:r>
              <a:rPr lang="zh-CN" altLang="en-US" sz="2600" dirty="0" smtClean="0">
                <a:latin typeface="幼圆" pitchFamily="49" charset="-122"/>
                <a:ea typeface="幼圆" pitchFamily="49" charset="-122"/>
              </a:rPr>
              <a:t>分别为列一级的约束条件</a:t>
            </a:r>
            <a:endParaRPr lang="en-US" altLang="zh-CN" sz="2600" dirty="0" smtClean="0">
              <a:latin typeface="幼圆" pitchFamily="49" charset="-122"/>
              <a:ea typeface="幼圆" pitchFamily="49" charset="-122"/>
            </a:endParaRPr>
          </a:p>
          <a:p>
            <a:pPr>
              <a:buFont typeface="Wingdings" panose="05000000000000000000" pitchFamily="2" charset="2"/>
              <a:buNone/>
            </a:pPr>
            <a:r>
              <a:rPr lang="en-US" altLang="zh-CN" sz="2600" dirty="0" smtClean="0">
                <a:latin typeface="幼圆" pitchFamily="49" charset="-122"/>
                <a:ea typeface="幼圆" pitchFamily="49" charset="-122"/>
              </a:rPr>
              <a:t>      2) </a:t>
            </a:r>
            <a:r>
              <a:rPr lang="en-US" altLang="zh-CN" sz="2600" b="0" dirty="0" smtClean="0">
                <a:latin typeface="+mj-ea"/>
                <a:ea typeface="+mj-ea"/>
              </a:rPr>
              <a:t>UNIQUE</a:t>
            </a:r>
            <a:r>
              <a:rPr lang="zh-CN" altLang="en-US" sz="2600" dirty="0" smtClean="0">
                <a:latin typeface="幼圆" pitchFamily="49" charset="-122"/>
                <a:ea typeface="幼圆" pitchFamily="49" charset="-122"/>
              </a:rPr>
              <a:t>指该属性列上非空的值必须唯一，不涉 </a:t>
            </a:r>
            <a:endParaRPr lang="en-US" altLang="zh-CN" sz="2600" dirty="0" smtClean="0">
              <a:latin typeface="幼圆" pitchFamily="49" charset="-122"/>
              <a:ea typeface="幼圆" pitchFamily="49" charset="-122"/>
            </a:endParaRPr>
          </a:p>
          <a:p>
            <a:pPr>
              <a:buFont typeface="Wingdings" panose="05000000000000000000" pitchFamily="2" charset="2"/>
              <a:buNone/>
            </a:pPr>
            <a:r>
              <a:rPr lang="en-US" altLang="zh-CN" sz="2600" dirty="0">
                <a:latin typeface="幼圆" pitchFamily="49" charset="-122"/>
                <a:ea typeface="幼圆" pitchFamily="49" charset="-122"/>
              </a:rPr>
              <a:t> </a:t>
            </a:r>
            <a:r>
              <a:rPr lang="en-US" altLang="zh-CN" sz="2600" dirty="0" smtClean="0">
                <a:latin typeface="幼圆" pitchFamily="49" charset="-122"/>
                <a:ea typeface="幼圆" pitchFamily="49" charset="-122"/>
              </a:rPr>
              <a:t>        </a:t>
            </a:r>
            <a:r>
              <a:rPr lang="zh-CN" altLang="en-US" sz="2600" dirty="0" smtClean="0">
                <a:latin typeface="幼圆" pitchFamily="49" charset="-122"/>
                <a:ea typeface="幼圆" pitchFamily="49" charset="-122"/>
              </a:rPr>
              <a:t>及到非空值</a:t>
            </a:r>
          </a:p>
        </p:txBody>
      </p:sp>
      <p:sp>
        <p:nvSpPr>
          <p:cNvPr id="5" name="椭圆 4"/>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2</a:t>
            </a:r>
            <a:r>
              <a:rPr lang="en-US" altLang="zh-CN" sz="1400" dirty="0" smtClean="0"/>
              <a:t>.</a:t>
            </a:r>
            <a:r>
              <a:rPr lang="en-US" altLang="zh-CN" sz="1200" dirty="0"/>
              <a:t>2</a:t>
            </a:r>
            <a:endParaRPr lang="zh-CN" altLang="en-US" sz="1200" dirty="0"/>
          </a:p>
        </p:txBody>
      </p:sp>
      <p:sp>
        <p:nvSpPr>
          <p:cNvPr id="6" name="Rectangle 2"/>
          <p:cNvSpPr txBox="1">
            <a:spLocks noChangeArrowheads="1"/>
          </p:cNvSpPr>
          <p:nvPr/>
        </p:nvSpPr>
        <p:spPr>
          <a:xfrm>
            <a:off x="1186905" y="0"/>
            <a:ext cx="705735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200" b="1" smtClean="0">
                <a:latin typeface="+mj-ea"/>
                <a:sym typeface="Times New Roman" panose="02020603050405020304" pitchFamily="18" charset="0"/>
              </a:rPr>
              <a:t>基本表的定义、删除与修改</a:t>
            </a:r>
            <a:endParaRPr lang="zh-CN" altLang="en-US"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filter="blinds(horizontal)">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4294967295"/>
          </p:nvPr>
        </p:nvSpPr>
        <p:spPr>
          <a:xfrm>
            <a:off x="1043755" y="842963"/>
            <a:ext cx="8100245" cy="4321175"/>
          </a:xfrm>
        </p:spPr>
        <p:txBody>
          <a:bodyPr>
            <a:normAutofit/>
          </a:bodyPr>
          <a:lstStyle/>
          <a:p>
            <a:pPr algn="just">
              <a:lnSpc>
                <a:spcPct val="80000"/>
              </a:lnSpc>
              <a:buFont typeface="Wingdings" panose="05000000000000000000" pitchFamily="2" charset="2"/>
              <a:buNone/>
            </a:pPr>
            <a:r>
              <a:rPr lang="en-US" altLang="zh-CN" sz="2000" dirty="0" smtClean="0">
                <a:latin typeface="+mj-ea"/>
                <a:ea typeface="+mj-ea"/>
              </a:rPr>
              <a:t>【</a:t>
            </a:r>
            <a:r>
              <a:rPr lang="zh-CN" altLang="en-US" sz="2000" dirty="0" smtClean="0">
                <a:latin typeface="+mj-ea"/>
                <a:ea typeface="+mj-ea"/>
              </a:rPr>
              <a:t>例</a:t>
            </a:r>
            <a:r>
              <a:rPr lang="en-US" altLang="zh-CN" sz="2000" dirty="0" smtClean="0">
                <a:latin typeface="+mj-ea"/>
                <a:ea typeface="+mj-ea"/>
              </a:rPr>
              <a:t>】</a:t>
            </a:r>
            <a:r>
              <a:rPr lang="zh-CN" altLang="en-US" sz="2000" dirty="0" smtClean="0">
                <a:latin typeface="+mj-ea"/>
                <a:ea typeface="+mj-ea"/>
              </a:rPr>
              <a:t>建立“学生”表</a:t>
            </a:r>
            <a:r>
              <a:rPr lang="en-US" altLang="zh-CN" sz="2000" dirty="0" smtClean="0">
                <a:latin typeface="幼圆" pitchFamily="49" charset="-122"/>
                <a:ea typeface="幼圆" pitchFamily="49" charset="-122"/>
              </a:rPr>
              <a:t>Student</a:t>
            </a:r>
            <a:r>
              <a:rPr lang="zh-CN" altLang="en-US" sz="2000" dirty="0" smtClean="0">
                <a:latin typeface="+mj-ea"/>
                <a:ea typeface="+mj-ea"/>
              </a:rPr>
              <a:t>，学号是主码，姓名取 值唯一</a:t>
            </a:r>
          </a:p>
          <a:p>
            <a:pPr>
              <a:lnSpc>
                <a:spcPct val="80000"/>
              </a:lnSpc>
              <a:buFont typeface="Wingdings" panose="05000000000000000000" pitchFamily="2" charset="2"/>
              <a:buNone/>
            </a:pPr>
            <a:r>
              <a:rPr lang="zh-CN" altLang="en-US" dirty="0" smtClean="0"/>
              <a:t>     </a:t>
            </a:r>
          </a:p>
          <a:p>
            <a:pPr>
              <a:buFont typeface="Wingdings" panose="05000000000000000000" pitchFamily="2" charset="2"/>
              <a:buNone/>
            </a:pPr>
            <a:r>
              <a:rPr lang="zh-CN" altLang="en-US" b="0" dirty="0" smtClean="0">
                <a:latin typeface="+mj-ea"/>
                <a:ea typeface="+mj-ea"/>
                <a:sym typeface="Times New Roman" panose="02020603050405020304" pitchFamily="18" charset="0"/>
              </a:rPr>
              <a:t>        </a:t>
            </a:r>
            <a:r>
              <a:rPr lang="en-US" altLang="zh-CN" sz="1800" dirty="0" smtClean="0">
                <a:latin typeface="+mj-ea"/>
                <a:ea typeface="+mj-ea"/>
                <a:sym typeface="Times New Roman" panose="02020603050405020304" pitchFamily="18" charset="0"/>
              </a:rPr>
              <a:t>CREATE TABLE </a:t>
            </a:r>
            <a:r>
              <a:rPr lang="en-US" altLang="zh-CN" sz="1800" b="0" dirty="0" smtClean="0">
                <a:latin typeface="幼圆" pitchFamily="49" charset="-122"/>
                <a:ea typeface="幼圆" pitchFamily="49" charset="-122"/>
                <a:sym typeface="Times New Roman" panose="02020603050405020304" pitchFamily="18" charset="0"/>
              </a:rPr>
              <a:t>Student</a:t>
            </a:r>
          </a:p>
          <a:p>
            <a:pPr>
              <a:buFont typeface="Wingdings" panose="05000000000000000000" pitchFamily="2" charset="2"/>
              <a:buNone/>
            </a:pPr>
            <a:r>
              <a:rPr lang="en-US" sz="1800" b="0" dirty="0" smtClean="0">
                <a:latin typeface="幼圆" pitchFamily="49" charset="-122"/>
                <a:ea typeface="幼圆" pitchFamily="49" charset="-122"/>
                <a:sym typeface="Times New Roman" panose="02020603050405020304" pitchFamily="18" charset="0"/>
              </a:rPr>
              <a:t>	   </a:t>
            </a:r>
            <a:r>
              <a:rPr lang="en-US" sz="1800" b="0" dirty="0">
                <a:latin typeface="幼圆" pitchFamily="49" charset="-122"/>
                <a:ea typeface="幼圆" pitchFamily="49" charset="-122"/>
                <a:sym typeface="Times New Roman" panose="02020603050405020304" pitchFamily="18" charset="0"/>
              </a:rPr>
              <a:t> </a:t>
            </a:r>
            <a:r>
              <a:rPr lang="en-US" altLang="zh-CN" sz="1800" b="0" dirty="0" smtClean="0">
                <a:latin typeface="幼圆" pitchFamily="49" charset="-122"/>
                <a:ea typeface="幼圆" pitchFamily="49" charset="-122"/>
                <a:sym typeface="Times New Roman" panose="02020603050405020304" pitchFamily="18" charset="0"/>
              </a:rPr>
              <a:t>(  </a:t>
            </a:r>
            <a:r>
              <a:rPr lang="en-US" altLang="zh-CN" sz="1800" b="0" dirty="0" err="1" smtClean="0">
                <a:latin typeface="幼圆" pitchFamily="49" charset="-122"/>
                <a:ea typeface="幼圆" pitchFamily="49" charset="-122"/>
                <a:sym typeface="Times New Roman" panose="02020603050405020304" pitchFamily="18" charset="0"/>
              </a:rPr>
              <a:t>Sno</a:t>
            </a:r>
            <a:r>
              <a:rPr lang="en-US" altLang="zh-CN" sz="1800" b="0" dirty="0" smtClean="0">
                <a:latin typeface="幼圆" pitchFamily="49" charset="-122"/>
                <a:ea typeface="幼圆" pitchFamily="49" charset="-122"/>
                <a:sym typeface="Times New Roman" panose="02020603050405020304" pitchFamily="18" charset="0"/>
              </a:rPr>
              <a:t>  </a:t>
            </a:r>
            <a:r>
              <a:rPr lang="en-US" altLang="zh-CN" sz="1800" dirty="0" smtClean="0">
                <a:latin typeface="+mj-ea"/>
                <a:ea typeface="+mj-ea"/>
                <a:sym typeface="Times New Roman" panose="02020603050405020304" pitchFamily="18" charset="0"/>
              </a:rPr>
              <a:t>CHAR</a:t>
            </a:r>
            <a:r>
              <a:rPr lang="en-US" altLang="zh-CN" sz="1800" b="0" dirty="0" smtClean="0">
                <a:latin typeface="幼圆" pitchFamily="49" charset="-122"/>
                <a:ea typeface="幼圆" pitchFamily="49" charset="-122"/>
                <a:sym typeface="Times New Roman" panose="02020603050405020304" pitchFamily="18" charset="0"/>
              </a:rPr>
              <a:t>(9) </a:t>
            </a:r>
            <a:r>
              <a:rPr lang="en-US" altLang="zh-CN" sz="1800" dirty="0" smtClean="0">
                <a:latin typeface="+mj-ea"/>
                <a:ea typeface="+mj-ea"/>
                <a:sym typeface="Times New Roman" panose="02020603050405020304" pitchFamily="18" charset="0"/>
              </a:rPr>
              <a:t>PRIMARY </a:t>
            </a:r>
            <a:r>
              <a:rPr lang="en-US" altLang="zh-CN" sz="1800" dirty="0">
                <a:latin typeface="+mj-ea"/>
                <a:ea typeface="+mj-ea"/>
                <a:sym typeface="Times New Roman" panose="02020603050405020304" pitchFamily="18" charset="0"/>
              </a:rPr>
              <a:t>KEY</a:t>
            </a:r>
            <a:r>
              <a:rPr lang="zh-CN" altLang="en-US" sz="1800" b="0" dirty="0" smtClean="0">
                <a:latin typeface="幼圆" pitchFamily="49" charset="-122"/>
                <a:ea typeface="幼圆" pitchFamily="49" charset="-122"/>
                <a:sym typeface="Times New Roman" panose="02020603050405020304" pitchFamily="18" charset="0"/>
              </a:rPr>
              <a:t>，  </a:t>
            </a:r>
            <a:r>
              <a:rPr lang="en-US" altLang="zh-CN" sz="1800" b="0" dirty="0" smtClean="0">
                <a:latin typeface="幼圆" pitchFamily="49" charset="-122"/>
                <a:ea typeface="幼圆" pitchFamily="49" charset="-122"/>
                <a:sym typeface="Times New Roman" panose="02020603050405020304" pitchFamily="18" charset="0"/>
              </a:rPr>
              <a:t>/* </a:t>
            </a:r>
            <a:r>
              <a:rPr lang="zh-CN" altLang="en-US" sz="1800" b="0" dirty="0" smtClean="0">
                <a:latin typeface="幼圆" pitchFamily="49" charset="-122"/>
                <a:ea typeface="幼圆" pitchFamily="49" charset="-122"/>
                <a:sym typeface="Times New Roman" panose="02020603050405020304" pitchFamily="18" charset="0"/>
              </a:rPr>
              <a:t>列级完整性约束条件*</a:t>
            </a:r>
            <a:r>
              <a:rPr lang="en-US" altLang="zh-CN" sz="1800" b="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en-US" sz="1800" b="0" dirty="0" smtClean="0">
                <a:latin typeface="幼圆" pitchFamily="49" charset="-122"/>
                <a:ea typeface="幼圆" pitchFamily="49" charset="-122"/>
                <a:sym typeface="Times New Roman" panose="02020603050405020304" pitchFamily="18" charset="0"/>
              </a:rPr>
              <a:t>          </a:t>
            </a:r>
            <a:r>
              <a:rPr lang="en-US" altLang="zh-CN" sz="1800" b="0" dirty="0" err="1" smtClean="0">
                <a:latin typeface="幼圆" pitchFamily="49" charset="-122"/>
                <a:ea typeface="幼圆" pitchFamily="49" charset="-122"/>
                <a:sym typeface="Times New Roman" panose="02020603050405020304" pitchFamily="18" charset="0"/>
              </a:rPr>
              <a:t>Sname</a:t>
            </a:r>
            <a:r>
              <a:rPr lang="en-US" altLang="zh-CN" sz="1800" b="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CHAR</a:t>
            </a:r>
            <a:r>
              <a:rPr lang="en-US" altLang="zh-CN" sz="1800" b="0" dirty="0" smtClean="0">
                <a:latin typeface="幼圆" pitchFamily="49" charset="-122"/>
                <a:ea typeface="幼圆" pitchFamily="49" charset="-122"/>
                <a:sym typeface="Times New Roman" panose="02020603050405020304" pitchFamily="18" charset="0"/>
              </a:rPr>
              <a:t>(20) </a:t>
            </a:r>
            <a:r>
              <a:rPr lang="en-US" altLang="zh-CN" sz="1800" dirty="0" smtClean="0">
                <a:latin typeface="+mj-ea"/>
                <a:ea typeface="+mj-ea"/>
                <a:sym typeface="Times New Roman" panose="02020603050405020304" pitchFamily="18" charset="0"/>
              </a:rPr>
              <a:t>UNIQUE</a:t>
            </a:r>
            <a:r>
              <a:rPr lang="zh-CN" altLang="en-US" sz="1800" b="0" dirty="0" smtClean="0">
                <a:latin typeface="幼圆" pitchFamily="49" charset="-122"/>
                <a:ea typeface="幼圆" pitchFamily="49" charset="-122"/>
                <a:sym typeface="Times New Roman" panose="02020603050405020304" pitchFamily="18" charset="0"/>
              </a:rPr>
              <a:t>，     </a:t>
            </a:r>
            <a:r>
              <a:rPr lang="en-US" altLang="zh-CN" sz="1800" b="0" dirty="0" smtClean="0">
                <a:latin typeface="幼圆" pitchFamily="49" charset="-122"/>
                <a:ea typeface="幼圆" pitchFamily="49" charset="-122"/>
                <a:sym typeface="Times New Roman" panose="02020603050405020304" pitchFamily="18" charset="0"/>
              </a:rPr>
              <a:t>/* </a:t>
            </a:r>
            <a:r>
              <a:rPr lang="en-US" altLang="zh-CN" sz="1800" b="0" dirty="0" err="1" smtClean="0">
                <a:latin typeface="幼圆" pitchFamily="49" charset="-122"/>
                <a:ea typeface="幼圆" pitchFamily="49" charset="-122"/>
                <a:sym typeface="Times New Roman" panose="02020603050405020304" pitchFamily="18" charset="0"/>
              </a:rPr>
              <a:t>Sname</a:t>
            </a:r>
            <a:r>
              <a:rPr lang="zh-CN" altLang="en-US" sz="1800" b="0" dirty="0" smtClean="0">
                <a:latin typeface="幼圆" pitchFamily="49" charset="-122"/>
                <a:ea typeface="幼圆" pitchFamily="49" charset="-122"/>
                <a:sym typeface="Times New Roman" panose="02020603050405020304" pitchFamily="18" charset="0"/>
              </a:rPr>
              <a:t>取唯一值*</a:t>
            </a:r>
            <a:r>
              <a:rPr lang="en-US" altLang="zh-CN" sz="1800" b="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en-US" altLang="zh-CN" sz="1800" b="0" dirty="0" smtClean="0">
                <a:latin typeface="幼圆" pitchFamily="49" charset="-122"/>
                <a:ea typeface="幼圆" pitchFamily="49" charset="-122"/>
                <a:sym typeface="Times New Roman" panose="02020603050405020304" pitchFamily="18" charset="0"/>
              </a:rPr>
              <a:t>          </a:t>
            </a:r>
            <a:r>
              <a:rPr lang="en-US" altLang="zh-CN" sz="1800" b="0" dirty="0" err="1" smtClean="0">
                <a:latin typeface="幼圆" pitchFamily="49" charset="-122"/>
                <a:ea typeface="幼圆" pitchFamily="49" charset="-122"/>
                <a:sym typeface="Times New Roman" panose="02020603050405020304" pitchFamily="18" charset="0"/>
              </a:rPr>
              <a:t>Ssex</a:t>
            </a:r>
            <a:r>
              <a:rPr lang="en-US" altLang="zh-CN" sz="1800" b="0" dirty="0" smtClean="0">
                <a:latin typeface="幼圆" pitchFamily="49" charset="-122"/>
                <a:ea typeface="幼圆" pitchFamily="49" charset="-122"/>
                <a:sym typeface="Times New Roman" panose="02020603050405020304" pitchFamily="18" charset="0"/>
              </a:rPr>
              <a:t> </a:t>
            </a:r>
            <a:r>
              <a:rPr lang="en-US" altLang="zh-CN" sz="1800" dirty="0" smtClean="0">
                <a:latin typeface="+mj-ea"/>
                <a:ea typeface="+mj-ea"/>
                <a:sym typeface="Times New Roman" panose="02020603050405020304" pitchFamily="18" charset="0"/>
              </a:rPr>
              <a:t>CHAR</a:t>
            </a:r>
            <a:r>
              <a:rPr lang="en-US" altLang="zh-CN" sz="1800" b="0" dirty="0" smtClean="0">
                <a:latin typeface="幼圆" pitchFamily="49" charset="-122"/>
                <a:ea typeface="幼圆" pitchFamily="49" charset="-122"/>
                <a:sym typeface="Times New Roman" panose="02020603050405020304" pitchFamily="18" charset="0"/>
              </a:rPr>
              <a:t>(2)</a:t>
            </a:r>
            <a:r>
              <a:rPr lang="zh-CN" altLang="en-US" sz="1800" b="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en-US" altLang="zh-CN" sz="1800" b="0" dirty="0" smtClean="0">
                <a:latin typeface="幼圆" pitchFamily="49" charset="-122"/>
                <a:ea typeface="幼圆" pitchFamily="49" charset="-122"/>
                <a:sym typeface="Times New Roman" panose="02020603050405020304" pitchFamily="18" charset="0"/>
              </a:rPr>
              <a:t>          Sage </a:t>
            </a:r>
            <a:r>
              <a:rPr lang="en-US" altLang="zh-CN" sz="1800" dirty="0" smtClean="0">
                <a:latin typeface="+mj-ea"/>
                <a:ea typeface="+mj-ea"/>
                <a:sym typeface="Times New Roman" panose="02020603050405020304" pitchFamily="18" charset="0"/>
              </a:rPr>
              <a:t>INT</a:t>
            </a:r>
            <a:r>
              <a:rPr lang="zh-CN" altLang="en-US" sz="1800" b="0" dirty="0" smtClean="0">
                <a:latin typeface="幼圆" pitchFamily="49" charset="-122"/>
                <a:ea typeface="幼圆" pitchFamily="49" charset="-122"/>
                <a:sym typeface="Times New Roman" panose="02020603050405020304" pitchFamily="18" charset="0"/>
              </a:rPr>
              <a:t>，</a:t>
            </a:r>
          </a:p>
          <a:p>
            <a:pPr>
              <a:buFont typeface="Wingdings" panose="05000000000000000000" pitchFamily="2" charset="2"/>
              <a:buNone/>
            </a:pPr>
            <a:r>
              <a:rPr lang="en-US" altLang="zh-CN" sz="1800" b="0" dirty="0" smtClean="0">
                <a:latin typeface="幼圆" pitchFamily="49" charset="-122"/>
                <a:ea typeface="幼圆" pitchFamily="49" charset="-122"/>
                <a:sym typeface="Times New Roman" panose="02020603050405020304" pitchFamily="18" charset="0"/>
              </a:rPr>
              <a:t>          </a:t>
            </a:r>
            <a:r>
              <a:rPr lang="en-US" altLang="zh-CN" sz="1800" b="0" dirty="0" err="1" smtClean="0">
                <a:latin typeface="幼圆" pitchFamily="49" charset="-122"/>
                <a:ea typeface="幼圆" pitchFamily="49" charset="-122"/>
                <a:sym typeface="Times New Roman" panose="02020603050405020304" pitchFamily="18" charset="0"/>
              </a:rPr>
              <a:t>Sdept</a:t>
            </a:r>
            <a:r>
              <a:rPr lang="en-US" altLang="zh-CN" sz="1800" b="0" dirty="0" smtClean="0">
                <a:latin typeface="幼圆" pitchFamily="49" charset="-122"/>
                <a:ea typeface="幼圆" pitchFamily="49" charset="-122"/>
                <a:sym typeface="Times New Roman" panose="02020603050405020304" pitchFamily="18" charset="0"/>
              </a:rPr>
              <a:t> </a:t>
            </a:r>
            <a:r>
              <a:rPr lang="en-US" altLang="zh-CN" sz="1800" dirty="0" smtClean="0">
                <a:latin typeface="+mj-ea"/>
                <a:ea typeface="+mj-ea"/>
                <a:sym typeface="Times New Roman" panose="02020603050405020304" pitchFamily="18" charset="0"/>
              </a:rPr>
              <a:t>CHAR</a:t>
            </a:r>
            <a:r>
              <a:rPr lang="en-US" altLang="zh-CN" sz="1800" b="0" dirty="0" smtClean="0">
                <a:latin typeface="幼圆" pitchFamily="49" charset="-122"/>
                <a:ea typeface="幼圆" pitchFamily="49" charset="-122"/>
                <a:sym typeface="Times New Roman" panose="02020603050405020304" pitchFamily="18" charset="0"/>
              </a:rPr>
              <a:t>(20)</a:t>
            </a:r>
          </a:p>
          <a:p>
            <a:pPr>
              <a:buFont typeface="Wingdings" panose="05000000000000000000" pitchFamily="2" charset="2"/>
              <a:buNone/>
            </a:pPr>
            <a:r>
              <a:rPr lang="en-US" altLang="zh-CN" sz="1800" b="0" dirty="0" smtClean="0">
                <a:latin typeface="幼圆" pitchFamily="49" charset="-122"/>
                <a:ea typeface="幼圆" pitchFamily="49" charset="-122"/>
                <a:sym typeface="Times New Roman" panose="02020603050405020304" pitchFamily="18" charset="0"/>
              </a:rPr>
              <a:t>        )</a:t>
            </a:r>
            <a:r>
              <a:rPr lang="zh-CN" altLang="en-US" sz="1800" b="0" dirty="0" smtClean="0">
                <a:latin typeface="幼圆" pitchFamily="49" charset="-122"/>
                <a:ea typeface="幼圆" pitchFamily="49" charset="-122"/>
                <a:sym typeface="Times New Roman" panose="02020603050405020304" pitchFamily="18" charset="0"/>
              </a:rPr>
              <a:t>；</a:t>
            </a:r>
            <a:r>
              <a:rPr lang="zh-CN" altLang="en-US" b="0" dirty="0" smtClean="0">
                <a:latin typeface="幼圆" pitchFamily="49" charset="-122"/>
                <a:ea typeface="幼圆" pitchFamily="49" charset="-122"/>
                <a:sym typeface="Times New Roman" panose="02020603050405020304" pitchFamily="18" charset="0"/>
              </a:rPr>
              <a:t> </a:t>
            </a:r>
          </a:p>
          <a:p>
            <a:pPr>
              <a:buFont typeface="Wingdings" panose="05000000000000000000" pitchFamily="2" charset="2"/>
              <a:buChar char="Ø"/>
            </a:pPr>
            <a:r>
              <a:rPr lang="zh-CN" altLang="en-US" sz="2000" dirty="0" smtClean="0">
                <a:latin typeface="幼圆" pitchFamily="49" charset="-122"/>
                <a:ea typeface="幼圆" pitchFamily="49" charset="-122"/>
              </a:rPr>
              <a:t>注意：</a:t>
            </a:r>
            <a:r>
              <a:rPr lang="en-US" altLang="zh-CN" sz="2000" dirty="0" smtClean="0">
                <a:latin typeface="+mj-ea"/>
                <a:ea typeface="+mj-ea"/>
              </a:rPr>
              <a:t>PRIMARY KEY </a:t>
            </a:r>
            <a:r>
              <a:rPr lang="zh-CN" altLang="en-US" sz="2000" dirty="0" smtClean="0">
                <a:latin typeface="幼圆" pitchFamily="49" charset="-122"/>
                <a:ea typeface="幼圆" pitchFamily="49" charset="-122"/>
              </a:rPr>
              <a:t>在一个关系表中只能申明一次</a:t>
            </a:r>
          </a:p>
          <a:p>
            <a:pPr>
              <a:buFont typeface="Wingdings" panose="05000000000000000000" pitchFamily="2" charset="2"/>
              <a:buChar char="Ø"/>
            </a:pPr>
            <a:r>
              <a:rPr lang="zh-CN" altLang="en-US" sz="2000" dirty="0" smtClean="0">
                <a:latin typeface="幼圆" pitchFamily="49" charset="-122"/>
                <a:ea typeface="幼圆" pitchFamily="49" charset="-122"/>
              </a:rPr>
              <a:t>问题：若某个关系表的主码是由几个属性共同构成，如何申明呢？</a:t>
            </a:r>
          </a:p>
        </p:txBody>
      </p:sp>
      <p:sp>
        <p:nvSpPr>
          <p:cNvPr id="27652" name="AutoShape 7"/>
          <p:cNvSpPr>
            <a:spLocks noChangeArrowheads="1"/>
          </p:cNvSpPr>
          <p:nvPr/>
        </p:nvSpPr>
        <p:spPr bwMode="auto">
          <a:xfrm>
            <a:off x="5867598" y="1203655"/>
            <a:ext cx="914400" cy="457200"/>
          </a:xfrm>
          <a:prstGeom prst="wedgeRoundRectCallout">
            <a:avLst>
              <a:gd name="adj1" fmla="val -138641"/>
              <a:gd name="adj2" fmla="val 109877"/>
              <a:gd name="adj3" fmla="val 16667"/>
            </a:avLst>
          </a:prstGeom>
          <a:gradFill rotWithShape="1">
            <a:gsLst>
              <a:gs pos="0">
                <a:srgbClr val="CCFFFF"/>
              </a:gs>
              <a:gs pos="100000">
                <a:srgbClr val="B9CC4A"/>
              </a:gs>
            </a:gsLst>
            <a:lin ang="5400000" scaled="1"/>
          </a:gradFill>
          <a:ln w="25400">
            <a:solidFill>
              <a:srgbClr val="FF99CC"/>
            </a:solidFill>
            <a:miter lim="800000"/>
          </a:ln>
        </p:spPr>
        <p:txBody>
          <a:bodyPr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主码</a:t>
            </a:r>
            <a:endParaRPr lang="zh-CN" altLang="en-US">
              <a:latin typeface="Times New Roman" panose="02020603050405020304" pitchFamily="18" charset="0"/>
            </a:endParaRPr>
          </a:p>
        </p:txBody>
      </p:sp>
      <p:sp>
        <p:nvSpPr>
          <p:cNvPr id="8" name="椭圆 7"/>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2</a:t>
            </a:r>
            <a:r>
              <a:rPr lang="en-US" altLang="zh-CN" sz="1400" dirty="0" smtClean="0"/>
              <a:t>.</a:t>
            </a:r>
            <a:r>
              <a:rPr lang="en-US" altLang="zh-CN" sz="1200" dirty="0"/>
              <a:t>2</a:t>
            </a:r>
            <a:endParaRPr lang="zh-CN" altLang="en-US" sz="1200" dirty="0"/>
          </a:p>
        </p:txBody>
      </p:sp>
      <p:sp>
        <p:nvSpPr>
          <p:cNvPr id="6" name="Rectangle 2"/>
          <p:cNvSpPr txBox="1">
            <a:spLocks noChangeArrowheads="1"/>
          </p:cNvSpPr>
          <p:nvPr/>
        </p:nvSpPr>
        <p:spPr>
          <a:xfrm>
            <a:off x="1186905" y="0"/>
            <a:ext cx="705735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200" b="1" smtClean="0">
                <a:latin typeface="+mj-ea"/>
                <a:sym typeface="Times New Roman" panose="02020603050405020304" pitchFamily="18" charset="0"/>
              </a:rPr>
              <a:t>基本表的定义、删除与修改</a:t>
            </a:r>
            <a:endParaRPr lang="zh-CN" altLang="en-US"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filter="blinds(horizontal)">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7652"/>
                                        </p:tgtEl>
                                        <p:attrNameLst>
                                          <p:attrName>style.visibility</p:attrName>
                                        </p:attrNameLst>
                                      </p:cBhvr>
                                      <p:to>
                                        <p:strVal val="visible"/>
                                      </p:to>
                                    </p:set>
                                    <p:anim calcmode="lin" valueType="num">
                                      <p:cBhvr>
                                        <p:cTn id="12" dur="500" fill="hold"/>
                                        <p:tgtEl>
                                          <p:spTgt spid="27652"/>
                                        </p:tgtEl>
                                        <p:attrNameLst>
                                          <p:attrName>ppt_x</p:attrName>
                                        </p:attrNameLst>
                                      </p:cBhvr>
                                      <p:tavLst>
                                        <p:tav tm="0">
                                          <p:val>
                                            <p:strVal val="1+#ppt_w/2"/>
                                          </p:val>
                                        </p:tav>
                                        <p:tav tm="100000">
                                          <p:val>
                                            <p:strVal val="#ppt_x"/>
                                          </p:val>
                                        </p:tav>
                                      </p:tavLst>
                                    </p:anim>
                                    <p:anim calcmode="lin" valueType="num">
                                      <p:cBhvr>
                                        <p:cTn id="13"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ldLvl="0" autoUpdateAnimBg="0"/>
      <p:bldP spid="2765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1042988" y="842963"/>
            <a:ext cx="8101012" cy="4300537"/>
          </a:xfrm>
        </p:spPr>
        <p:txBody>
          <a:bodyPr>
            <a:normAutofit fontScale="92500" lnSpcReduction="20000"/>
          </a:bodyPr>
          <a:lstStyle/>
          <a:p>
            <a:pPr>
              <a:lnSpc>
                <a:spcPct val="130000"/>
              </a:lnSpc>
              <a:buFont typeface="Wingdings" panose="05000000000000000000" pitchFamily="2" charset="2"/>
              <a:buNone/>
            </a:pPr>
            <a:r>
              <a:rPr lang="en-US" altLang="zh-CN" sz="2200" dirty="0" smtClean="0">
                <a:latin typeface="+mj-ea"/>
                <a:ea typeface="+mj-ea"/>
              </a:rPr>
              <a:t>【</a:t>
            </a:r>
            <a:r>
              <a:rPr lang="zh-CN" altLang="en-US" sz="2200" dirty="0" smtClean="0">
                <a:latin typeface="+mj-ea"/>
                <a:ea typeface="+mj-ea"/>
              </a:rPr>
              <a:t>例</a:t>
            </a:r>
            <a:r>
              <a:rPr lang="en-US" altLang="zh-CN" sz="2200" dirty="0" smtClean="0">
                <a:latin typeface="+mj-ea"/>
                <a:ea typeface="+mj-ea"/>
                <a:sym typeface="宋体" panose="02010600030101010101" pitchFamily="2" charset="-122"/>
              </a:rPr>
              <a:t>】 </a:t>
            </a:r>
            <a:r>
              <a:rPr lang="zh-CN" altLang="en-US" sz="2200" dirty="0" smtClean="0">
                <a:latin typeface="+mj-ea"/>
                <a:ea typeface="+mj-ea"/>
                <a:sym typeface="宋体" panose="02010600030101010101" pitchFamily="2" charset="-122"/>
              </a:rPr>
              <a:t>建立一个“学生选课”表</a:t>
            </a:r>
            <a:r>
              <a:rPr lang="en-US" altLang="zh-CN" sz="2200" dirty="0" smtClean="0">
                <a:latin typeface="+mj-ea"/>
                <a:ea typeface="+mj-ea"/>
                <a:sym typeface="宋体" panose="02010600030101010101" pitchFamily="2" charset="-122"/>
              </a:rPr>
              <a:t>SC</a:t>
            </a:r>
          </a:p>
          <a:p>
            <a:pPr>
              <a:lnSpc>
                <a:spcPct val="130000"/>
              </a:lnSpc>
              <a:buFont typeface="Wingdings" panose="05000000000000000000" pitchFamily="2" charset="2"/>
              <a:buNone/>
            </a:pPr>
            <a:r>
              <a:rPr lang="en-US" sz="1700" dirty="0" smtClean="0">
                <a:latin typeface="幼圆" pitchFamily="49" charset="-122"/>
                <a:ea typeface="幼圆" pitchFamily="49" charset="-122"/>
              </a:rPr>
              <a:t>	</a:t>
            </a:r>
            <a:r>
              <a:rPr lang="en-US" altLang="zh-CN" sz="1700" dirty="0" smtClean="0">
                <a:latin typeface="+mj-ea"/>
                <a:ea typeface="+mj-ea"/>
              </a:rPr>
              <a:t>CREATE TABLE  </a:t>
            </a:r>
            <a:r>
              <a:rPr lang="en-US" altLang="zh-CN" sz="1700" dirty="0" smtClean="0">
                <a:latin typeface="幼圆" pitchFamily="49" charset="-122"/>
                <a:ea typeface="幼圆" pitchFamily="49" charset="-122"/>
              </a:rPr>
              <a:t>SC</a:t>
            </a:r>
          </a:p>
          <a:p>
            <a:pPr>
              <a:lnSpc>
                <a:spcPct val="130000"/>
              </a:lnSpc>
              <a:buFont typeface="Wingdings" panose="05000000000000000000" pitchFamily="2" charset="2"/>
              <a:buNone/>
            </a:pPr>
            <a:r>
              <a:rPr lang="en-US" sz="1700" dirty="0" smtClean="0">
                <a:latin typeface="幼圆" pitchFamily="49" charset="-122"/>
                <a:ea typeface="幼圆" pitchFamily="49" charset="-122"/>
              </a:rPr>
              <a:t>   </a:t>
            </a:r>
            <a:r>
              <a:rPr lang="en-US" altLang="zh-CN" sz="1700" dirty="0" smtClean="0">
                <a:latin typeface="幼圆" pitchFamily="49" charset="-122"/>
                <a:ea typeface="幼圆" pitchFamily="49" charset="-122"/>
              </a:rPr>
              <a:t>(  </a:t>
            </a:r>
            <a:r>
              <a:rPr lang="en-US" altLang="zh-CN" sz="1700" dirty="0" err="1" smtClean="0">
                <a:latin typeface="幼圆" pitchFamily="49" charset="-122"/>
                <a:ea typeface="幼圆" pitchFamily="49" charset="-122"/>
              </a:rPr>
              <a:t>Sno</a:t>
            </a:r>
            <a:r>
              <a:rPr lang="en-US" altLang="zh-CN" sz="1700" dirty="0" smtClean="0">
                <a:latin typeface="幼圆" pitchFamily="49" charset="-122"/>
                <a:ea typeface="幼圆" pitchFamily="49" charset="-122"/>
              </a:rPr>
              <a:t>  </a:t>
            </a:r>
            <a:r>
              <a:rPr lang="en-US" altLang="zh-CN" sz="1700" dirty="0">
                <a:latin typeface="+mj-ea"/>
                <a:ea typeface="+mj-ea"/>
              </a:rPr>
              <a:t>CHAR</a:t>
            </a:r>
            <a:r>
              <a:rPr lang="en-US" altLang="zh-CN" sz="1700" dirty="0" smtClean="0">
                <a:latin typeface="幼圆" pitchFamily="49" charset="-122"/>
                <a:ea typeface="幼圆" pitchFamily="49" charset="-122"/>
              </a:rPr>
              <a:t>(9)</a:t>
            </a:r>
            <a:r>
              <a:rPr lang="zh-CN" altLang="en-US" sz="1700" dirty="0" smtClean="0">
                <a:latin typeface="幼圆" pitchFamily="49" charset="-122"/>
                <a:ea typeface="幼圆" pitchFamily="49" charset="-122"/>
              </a:rPr>
              <a:t>， </a:t>
            </a:r>
          </a:p>
          <a:p>
            <a:pPr>
              <a:lnSpc>
                <a:spcPct val="130000"/>
              </a:lnSpc>
              <a:buFont typeface="Wingdings" panose="05000000000000000000" pitchFamily="2" charset="2"/>
              <a:buNone/>
            </a:pPr>
            <a:r>
              <a:rPr lang="zh-CN" altLang="en-US" sz="1700" dirty="0" smtClean="0">
                <a:latin typeface="幼圆" pitchFamily="49" charset="-122"/>
                <a:ea typeface="幼圆" pitchFamily="49" charset="-122"/>
              </a:rPr>
              <a:t>      </a:t>
            </a:r>
            <a:r>
              <a:rPr lang="en-US" altLang="zh-CN" sz="1700" dirty="0" err="1" smtClean="0">
                <a:latin typeface="幼圆" pitchFamily="49" charset="-122"/>
                <a:ea typeface="幼圆" pitchFamily="49" charset="-122"/>
              </a:rPr>
              <a:t>Cno</a:t>
            </a:r>
            <a:r>
              <a:rPr lang="en-US" altLang="zh-CN" sz="1700" dirty="0" smtClean="0">
                <a:latin typeface="幼圆" pitchFamily="49" charset="-122"/>
                <a:ea typeface="幼圆" pitchFamily="49" charset="-122"/>
              </a:rPr>
              <a:t>  </a:t>
            </a:r>
            <a:r>
              <a:rPr lang="en-US" altLang="zh-CN" sz="1700" dirty="0">
                <a:latin typeface="+mj-ea"/>
                <a:ea typeface="+mj-ea"/>
              </a:rPr>
              <a:t>CHAR</a:t>
            </a:r>
            <a:r>
              <a:rPr lang="en-US" altLang="zh-CN" sz="1700" dirty="0" smtClean="0">
                <a:latin typeface="幼圆" pitchFamily="49" charset="-122"/>
                <a:ea typeface="幼圆" pitchFamily="49" charset="-122"/>
              </a:rPr>
              <a:t>(4)</a:t>
            </a:r>
            <a:r>
              <a:rPr lang="zh-CN" altLang="en-US" sz="1700" dirty="0" smtClean="0">
                <a:latin typeface="幼圆" pitchFamily="49" charset="-122"/>
                <a:ea typeface="幼圆" pitchFamily="49" charset="-122"/>
              </a:rPr>
              <a:t>，  </a:t>
            </a:r>
          </a:p>
          <a:p>
            <a:pPr>
              <a:lnSpc>
                <a:spcPct val="130000"/>
              </a:lnSpc>
              <a:buFont typeface="Wingdings" panose="05000000000000000000" pitchFamily="2" charset="2"/>
              <a:buNone/>
            </a:pPr>
            <a:r>
              <a:rPr lang="zh-CN" altLang="en-US" sz="1700" dirty="0" smtClean="0">
                <a:latin typeface="幼圆" pitchFamily="49" charset="-122"/>
                <a:ea typeface="幼圆" pitchFamily="49" charset="-122"/>
              </a:rPr>
              <a:t>      </a:t>
            </a:r>
            <a:r>
              <a:rPr lang="en-US" altLang="zh-CN" sz="1700" dirty="0" smtClean="0">
                <a:latin typeface="幼圆" pitchFamily="49" charset="-122"/>
                <a:ea typeface="幼圆" pitchFamily="49" charset="-122"/>
              </a:rPr>
              <a:t>Grade  </a:t>
            </a:r>
            <a:r>
              <a:rPr lang="en-US" altLang="zh-CN" sz="1700" dirty="0" smtClean="0">
                <a:latin typeface="+mj-ea"/>
                <a:ea typeface="+mj-ea"/>
              </a:rPr>
              <a:t>SMALLINT</a:t>
            </a:r>
            <a:r>
              <a:rPr lang="zh-CN" altLang="en-US" sz="1700" dirty="0" smtClean="0">
                <a:latin typeface="幼圆" pitchFamily="49" charset="-122"/>
                <a:ea typeface="幼圆" pitchFamily="49" charset="-122"/>
              </a:rPr>
              <a:t>，</a:t>
            </a:r>
          </a:p>
          <a:p>
            <a:pPr>
              <a:lnSpc>
                <a:spcPct val="130000"/>
              </a:lnSpc>
              <a:buFont typeface="Wingdings" panose="05000000000000000000" pitchFamily="2" charset="2"/>
              <a:buNone/>
            </a:pPr>
            <a:r>
              <a:rPr lang="en-US" altLang="zh-CN" sz="1700" dirty="0" smtClean="0">
                <a:latin typeface="幼圆" pitchFamily="49" charset="-122"/>
                <a:ea typeface="幼圆" pitchFamily="49" charset="-122"/>
              </a:rPr>
              <a:t>      </a:t>
            </a:r>
            <a:r>
              <a:rPr lang="en-US" altLang="zh-CN" sz="1700" dirty="0" smtClean="0">
                <a:latin typeface="+mj-ea"/>
                <a:ea typeface="+mj-ea"/>
              </a:rPr>
              <a:t>PRIMARY </a:t>
            </a:r>
            <a:r>
              <a:rPr lang="en-US" altLang="zh-CN" sz="1700" dirty="0">
                <a:latin typeface="+mj-ea"/>
                <a:ea typeface="+mj-ea"/>
              </a:rPr>
              <a:t>KEY </a:t>
            </a:r>
            <a:r>
              <a:rPr lang="en-US" altLang="zh-CN" sz="1700" dirty="0" smtClean="0">
                <a:latin typeface="幼圆" pitchFamily="49" charset="-122"/>
                <a:ea typeface="幼圆" pitchFamily="49" charset="-122"/>
              </a:rPr>
              <a:t>(</a:t>
            </a:r>
            <a:r>
              <a:rPr lang="en-US" altLang="zh-CN" sz="1700" dirty="0" err="1" smtClean="0">
                <a:latin typeface="幼圆" pitchFamily="49" charset="-122"/>
                <a:ea typeface="幼圆" pitchFamily="49" charset="-122"/>
              </a:rPr>
              <a:t>Sno</a:t>
            </a:r>
            <a:r>
              <a:rPr lang="zh-CN" altLang="en-US" sz="1700" dirty="0" smtClean="0">
                <a:latin typeface="幼圆" pitchFamily="49" charset="-122"/>
                <a:ea typeface="幼圆" pitchFamily="49" charset="-122"/>
              </a:rPr>
              <a:t>，</a:t>
            </a:r>
            <a:r>
              <a:rPr lang="en-US" altLang="zh-CN" sz="1700" dirty="0" err="1" smtClean="0">
                <a:latin typeface="幼圆" pitchFamily="49" charset="-122"/>
                <a:ea typeface="幼圆" pitchFamily="49" charset="-122"/>
              </a:rPr>
              <a:t>Cno</a:t>
            </a:r>
            <a:r>
              <a:rPr lang="en-US" altLang="zh-CN" sz="1700" dirty="0" smtClean="0">
                <a:latin typeface="幼圆" pitchFamily="49" charset="-122"/>
                <a:ea typeface="幼圆" pitchFamily="49" charset="-122"/>
              </a:rPr>
              <a:t>)</a:t>
            </a:r>
            <a:r>
              <a:rPr lang="zh-CN" altLang="en-US" sz="1700" dirty="0" smtClean="0">
                <a:latin typeface="幼圆" pitchFamily="49" charset="-122"/>
                <a:ea typeface="幼圆" pitchFamily="49" charset="-122"/>
              </a:rPr>
              <a:t>，  </a:t>
            </a:r>
          </a:p>
          <a:p>
            <a:pPr>
              <a:lnSpc>
                <a:spcPct val="130000"/>
              </a:lnSpc>
              <a:buFont typeface="Wingdings" panose="05000000000000000000" pitchFamily="2" charset="2"/>
              <a:buNone/>
            </a:pPr>
            <a:r>
              <a:rPr lang="en-US" altLang="zh-CN" sz="1700" dirty="0" smtClean="0">
                <a:latin typeface="幼圆" pitchFamily="49" charset="-122"/>
                <a:ea typeface="幼圆" pitchFamily="49" charset="-122"/>
              </a:rPr>
              <a:t>              /* </a:t>
            </a:r>
            <a:r>
              <a:rPr lang="zh-CN" altLang="en-US" sz="1700" dirty="0" smtClean="0">
                <a:latin typeface="幼圆" pitchFamily="49" charset="-122"/>
                <a:ea typeface="幼圆" pitchFamily="49" charset="-122"/>
              </a:rPr>
              <a:t>主码由两个属性构成，必须作为表级完整性进行定义*</a:t>
            </a:r>
            <a:r>
              <a:rPr lang="en-US" altLang="zh-CN" sz="1700" dirty="0" smtClean="0">
                <a:latin typeface="幼圆" pitchFamily="49" charset="-122"/>
                <a:ea typeface="幼圆" pitchFamily="49" charset="-122"/>
              </a:rPr>
              <a:t>/</a:t>
            </a:r>
          </a:p>
          <a:p>
            <a:pPr>
              <a:lnSpc>
                <a:spcPct val="130000"/>
              </a:lnSpc>
              <a:buFont typeface="Wingdings" panose="05000000000000000000" pitchFamily="2" charset="2"/>
              <a:buNone/>
            </a:pPr>
            <a:r>
              <a:rPr lang="en-US" altLang="zh-CN" sz="1700" dirty="0" smtClean="0">
                <a:latin typeface="幼圆" pitchFamily="49" charset="-122"/>
                <a:ea typeface="幼圆" pitchFamily="49" charset="-122"/>
              </a:rPr>
              <a:t>      </a:t>
            </a:r>
            <a:r>
              <a:rPr lang="en-US" altLang="zh-CN" sz="1700" dirty="0" smtClean="0">
                <a:latin typeface="+mj-ea"/>
                <a:ea typeface="+mj-ea"/>
              </a:rPr>
              <a:t>FOREIGN </a:t>
            </a:r>
            <a:r>
              <a:rPr lang="en-US" altLang="zh-CN" sz="1700" dirty="0">
                <a:latin typeface="+mj-ea"/>
                <a:ea typeface="+mj-ea"/>
              </a:rPr>
              <a:t>KEY </a:t>
            </a:r>
            <a:r>
              <a:rPr lang="en-US" altLang="zh-CN" sz="1700" dirty="0" smtClean="0">
                <a:latin typeface="幼圆" pitchFamily="49" charset="-122"/>
                <a:ea typeface="幼圆" pitchFamily="49" charset="-122"/>
              </a:rPr>
              <a:t>(</a:t>
            </a:r>
            <a:r>
              <a:rPr lang="en-US" altLang="zh-CN" sz="1700" dirty="0" err="1" smtClean="0">
                <a:latin typeface="幼圆" pitchFamily="49" charset="-122"/>
                <a:ea typeface="幼圆" pitchFamily="49" charset="-122"/>
              </a:rPr>
              <a:t>Sno</a:t>
            </a:r>
            <a:r>
              <a:rPr lang="en-US" altLang="zh-CN" sz="1700" dirty="0" smtClean="0">
                <a:latin typeface="幼圆" pitchFamily="49" charset="-122"/>
                <a:ea typeface="幼圆" pitchFamily="49" charset="-122"/>
              </a:rPr>
              <a:t>) </a:t>
            </a:r>
            <a:r>
              <a:rPr lang="en-US" altLang="zh-CN" sz="1700" dirty="0">
                <a:latin typeface="+mj-ea"/>
                <a:ea typeface="+mj-ea"/>
              </a:rPr>
              <a:t>REFERENCES</a:t>
            </a:r>
            <a:r>
              <a:rPr lang="en-US" altLang="zh-CN" sz="1700" dirty="0" smtClean="0">
                <a:latin typeface="幼圆" pitchFamily="49" charset="-122"/>
                <a:ea typeface="幼圆" pitchFamily="49" charset="-122"/>
              </a:rPr>
              <a:t> Student(</a:t>
            </a:r>
            <a:r>
              <a:rPr lang="en-US" altLang="zh-CN" sz="1700" dirty="0" err="1" smtClean="0">
                <a:latin typeface="幼圆" pitchFamily="49" charset="-122"/>
                <a:ea typeface="幼圆" pitchFamily="49" charset="-122"/>
              </a:rPr>
              <a:t>Sno</a:t>
            </a:r>
            <a:r>
              <a:rPr lang="en-US" altLang="zh-CN" sz="1700" dirty="0" smtClean="0">
                <a:latin typeface="幼圆" pitchFamily="49" charset="-122"/>
                <a:ea typeface="幼圆" pitchFamily="49" charset="-122"/>
              </a:rPr>
              <a:t>)</a:t>
            </a:r>
            <a:r>
              <a:rPr lang="zh-CN" altLang="en-US" sz="1700" dirty="0" smtClean="0">
                <a:latin typeface="幼圆" pitchFamily="49" charset="-122"/>
                <a:ea typeface="幼圆" pitchFamily="49" charset="-122"/>
              </a:rPr>
              <a:t>，</a:t>
            </a:r>
          </a:p>
          <a:p>
            <a:pPr>
              <a:lnSpc>
                <a:spcPct val="130000"/>
              </a:lnSpc>
              <a:buFont typeface="Wingdings" panose="05000000000000000000" pitchFamily="2" charset="2"/>
              <a:buNone/>
            </a:pPr>
            <a:r>
              <a:rPr lang="zh-CN" altLang="en-US" sz="1700" dirty="0" smtClean="0">
                <a:latin typeface="幼圆" pitchFamily="49" charset="-122"/>
                <a:ea typeface="幼圆" pitchFamily="49" charset="-122"/>
              </a:rPr>
              <a:t>             </a:t>
            </a:r>
            <a:r>
              <a:rPr lang="en-US" altLang="zh-CN" sz="1700" dirty="0" smtClean="0">
                <a:latin typeface="幼圆" pitchFamily="49" charset="-122"/>
                <a:ea typeface="幼圆" pitchFamily="49" charset="-122"/>
              </a:rPr>
              <a:t>/* </a:t>
            </a:r>
            <a:r>
              <a:rPr lang="zh-CN" altLang="en-US" sz="1700" dirty="0" smtClean="0">
                <a:latin typeface="幼圆" pitchFamily="49" charset="-122"/>
                <a:ea typeface="幼圆" pitchFamily="49" charset="-122"/>
              </a:rPr>
              <a:t>表级完整性约束条件，</a:t>
            </a:r>
            <a:r>
              <a:rPr lang="en-US" altLang="zh-CN" sz="1700" dirty="0" err="1" smtClean="0">
                <a:latin typeface="幼圆" pitchFamily="49" charset="-122"/>
                <a:ea typeface="幼圆" pitchFamily="49" charset="-122"/>
              </a:rPr>
              <a:t>Sno</a:t>
            </a:r>
            <a:r>
              <a:rPr lang="zh-CN" altLang="en-US" sz="1700" dirty="0" smtClean="0">
                <a:latin typeface="幼圆" pitchFamily="49" charset="-122"/>
                <a:ea typeface="幼圆" pitchFamily="49" charset="-122"/>
              </a:rPr>
              <a:t>是外码，被参照表是</a:t>
            </a:r>
            <a:r>
              <a:rPr lang="en-US" altLang="zh-CN" sz="1700" dirty="0" smtClean="0">
                <a:latin typeface="幼圆" pitchFamily="49" charset="-122"/>
                <a:ea typeface="幼圆" pitchFamily="49" charset="-122"/>
              </a:rPr>
              <a:t>Student */</a:t>
            </a:r>
          </a:p>
          <a:p>
            <a:pPr>
              <a:lnSpc>
                <a:spcPct val="130000"/>
              </a:lnSpc>
              <a:buFont typeface="Wingdings" panose="05000000000000000000" pitchFamily="2" charset="2"/>
              <a:buNone/>
            </a:pPr>
            <a:r>
              <a:rPr lang="en-US" altLang="zh-CN" sz="1700" dirty="0" smtClean="0">
                <a:latin typeface="幼圆" pitchFamily="49" charset="-122"/>
                <a:ea typeface="幼圆" pitchFamily="49" charset="-122"/>
              </a:rPr>
              <a:t>      </a:t>
            </a:r>
            <a:r>
              <a:rPr lang="en-US" altLang="zh-CN" sz="1700" dirty="0" smtClean="0">
                <a:latin typeface="+mj-ea"/>
                <a:ea typeface="+mj-ea"/>
              </a:rPr>
              <a:t>FOREIGN </a:t>
            </a:r>
            <a:r>
              <a:rPr lang="en-US" altLang="zh-CN" sz="1700" dirty="0">
                <a:latin typeface="+mj-ea"/>
                <a:ea typeface="+mj-ea"/>
              </a:rPr>
              <a:t>KEY </a:t>
            </a:r>
            <a:r>
              <a:rPr lang="en-US" altLang="zh-CN" sz="1700" dirty="0" smtClean="0">
                <a:latin typeface="幼圆" pitchFamily="49" charset="-122"/>
                <a:ea typeface="幼圆" pitchFamily="49" charset="-122"/>
              </a:rPr>
              <a:t>(</a:t>
            </a:r>
            <a:r>
              <a:rPr lang="en-US" altLang="zh-CN" sz="1700" dirty="0" err="1" smtClean="0">
                <a:latin typeface="幼圆" pitchFamily="49" charset="-122"/>
                <a:ea typeface="幼圆" pitchFamily="49" charset="-122"/>
              </a:rPr>
              <a:t>Cno</a:t>
            </a:r>
            <a:r>
              <a:rPr lang="en-US" altLang="zh-CN" sz="1700" dirty="0" smtClean="0">
                <a:latin typeface="幼圆" pitchFamily="49" charset="-122"/>
                <a:ea typeface="幼圆" pitchFamily="49" charset="-122"/>
              </a:rPr>
              <a:t>) </a:t>
            </a:r>
            <a:r>
              <a:rPr lang="en-US" altLang="zh-CN" sz="1700" dirty="0">
                <a:latin typeface="+mj-ea"/>
                <a:ea typeface="+mj-ea"/>
              </a:rPr>
              <a:t>REFERENCES </a:t>
            </a:r>
            <a:r>
              <a:rPr lang="en-US" altLang="zh-CN" sz="1700" dirty="0" smtClean="0">
                <a:latin typeface="幼圆" pitchFamily="49" charset="-122"/>
                <a:ea typeface="幼圆" pitchFamily="49" charset="-122"/>
              </a:rPr>
              <a:t>Course(</a:t>
            </a:r>
            <a:r>
              <a:rPr lang="en-US" altLang="zh-CN" sz="1700" dirty="0" err="1" smtClean="0">
                <a:latin typeface="幼圆" pitchFamily="49" charset="-122"/>
                <a:ea typeface="幼圆" pitchFamily="49" charset="-122"/>
              </a:rPr>
              <a:t>Cno</a:t>
            </a:r>
            <a:r>
              <a:rPr lang="en-US" altLang="zh-CN" sz="1700" dirty="0" smtClean="0">
                <a:latin typeface="幼圆" pitchFamily="49" charset="-122"/>
                <a:ea typeface="幼圆" pitchFamily="49" charset="-122"/>
              </a:rPr>
              <a:t>)</a:t>
            </a:r>
          </a:p>
          <a:p>
            <a:pPr>
              <a:lnSpc>
                <a:spcPct val="130000"/>
              </a:lnSpc>
              <a:buFont typeface="Wingdings" panose="05000000000000000000" pitchFamily="2" charset="2"/>
              <a:buNone/>
            </a:pPr>
            <a:r>
              <a:rPr lang="en-US" sz="1700" dirty="0" smtClean="0">
                <a:latin typeface="幼圆" pitchFamily="49" charset="-122"/>
                <a:ea typeface="幼圆" pitchFamily="49" charset="-122"/>
              </a:rPr>
              <a:t>             </a:t>
            </a:r>
            <a:r>
              <a:rPr lang="en-US" altLang="zh-CN" sz="1700" dirty="0" smtClean="0">
                <a:latin typeface="幼圆" pitchFamily="49" charset="-122"/>
                <a:ea typeface="幼圆" pitchFamily="49" charset="-122"/>
              </a:rPr>
              <a:t>/* </a:t>
            </a:r>
            <a:r>
              <a:rPr lang="zh-CN" altLang="en-US" sz="1700" dirty="0" smtClean="0">
                <a:latin typeface="幼圆" pitchFamily="49" charset="-122"/>
                <a:ea typeface="幼圆" pitchFamily="49" charset="-122"/>
              </a:rPr>
              <a:t>表级完整性约束条件， </a:t>
            </a:r>
            <a:r>
              <a:rPr lang="en-US" altLang="zh-CN" sz="1700" dirty="0" err="1" smtClean="0">
                <a:latin typeface="幼圆" pitchFamily="49" charset="-122"/>
                <a:ea typeface="幼圆" pitchFamily="49" charset="-122"/>
              </a:rPr>
              <a:t>Cno</a:t>
            </a:r>
            <a:r>
              <a:rPr lang="zh-CN" altLang="en-US" sz="1700" dirty="0" smtClean="0">
                <a:latin typeface="幼圆" pitchFamily="49" charset="-122"/>
                <a:ea typeface="幼圆" pitchFamily="49" charset="-122"/>
              </a:rPr>
              <a:t>是外码，被参照表是</a:t>
            </a:r>
            <a:r>
              <a:rPr lang="en-US" altLang="zh-CN" sz="1700" dirty="0" smtClean="0">
                <a:latin typeface="幼圆" pitchFamily="49" charset="-122"/>
                <a:ea typeface="幼圆" pitchFamily="49" charset="-122"/>
              </a:rPr>
              <a:t>Course*/        ); </a:t>
            </a:r>
            <a:endParaRPr lang="zh-CN" altLang="en-US" sz="1500" dirty="0" smtClean="0">
              <a:latin typeface="幼圆" pitchFamily="49" charset="-122"/>
              <a:ea typeface="幼圆" pitchFamily="49" charset="-122"/>
            </a:endParaRPr>
          </a:p>
        </p:txBody>
      </p:sp>
      <p:sp>
        <p:nvSpPr>
          <p:cNvPr id="7" name="椭圆 6"/>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2</a:t>
            </a:r>
            <a:r>
              <a:rPr lang="en-US" altLang="zh-CN" sz="1400" dirty="0" smtClean="0"/>
              <a:t>.</a:t>
            </a:r>
            <a:r>
              <a:rPr lang="en-US" altLang="zh-CN" sz="1200" dirty="0"/>
              <a:t>2</a:t>
            </a:r>
            <a:endParaRPr lang="zh-CN" altLang="en-US" sz="1200" dirty="0"/>
          </a:p>
        </p:txBody>
      </p:sp>
      <p:sp>
        <p:nvSpPr>
          <p:cNvPr id="5" name="Rectangle 2"/>
          <p:cNvSpPr txBox="1">
            <a:spLocks noChangeArrowheads="1"/>
          </p:cNvSpPr>
          <p:nvPr/>
        </p:nvSpPr>
        <p:spPr>
          <a:xfrm>
            <a:off x="1186905" y="0"/>
            <a:ext cx="705735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200" b="1" smtClean="0">
                <a:latin typeface="+mj-ea"/>
                <a:sym typeface="Times New Roman" panose="02020603050405020304" pitchFamily="18" charset="0"/>
              </a:rPr>
              <a:t>基本表的定义、删除与修改</a:t>
            </a:r>
            <a:endParaRPr lang="zh-CN" altLang="en-US"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1043755" y="842963"/>
            <a:ext cx="8100245" cy="4300537"/>
          </a:xfrm>
        </p:spPr>
        <p:txBody>
          <a:bodyPr>
            <a:normAutofit/>
          </a:bodyPr>
          <a:lstStyle/>
          <a:p>
            <a:pPr>
              <a:lnSpc>
                <a:spcPct val="150000"/>
              </a:lnSpc>
              <a:buFont typeface="Wingdings" panose="05000000000000000000" pitchFamily="2" charset="2"/>
              <a:buNone/>
            </a:pPr>
            <a:r>
              <a:rPr lang="en-US" altLang="zh-CN" sz="2400" dirty="0" smtClean="0">
                <a:latin typeface="+mj-ea"/>
                <a:ea typeface="+mj-ea"/>
                <a:sym typeface="Times New Roman" panose="02020603050405020304" pitchFamily="18" charset="0"/>
              </a:rPr>
              <a:t>【</a:t>
            </a:r>
            <a:r>
              <a:rPr lang="zh-CN" altLang="en-US" sz="2400" dirty="0" smtClean="0">
                <a:latin typeface="+mj-ea"/>
                <a:ea typeface="+mj-ea"/>
                <a:sym typeface="Times New Roman" panose="02020603050405020304" pitchFamily="18" charset="0"/>
              </a:rPr>
              <a:t>例</a:t>
            </a:r>
            <a:r>
              <a:rPr lang="en-US" altLang="zh-CN" sz="2400" dirty="0" smtClean="0">
                <a:latin typeface="+mj-ea"/>
                <a:ea typeface="+mj-ea"/>
                <a:sym typeface="Times New Roman" panose="02020603050405020304" pitchFamily="18" charset="0"/>
              </a:rPr>
              <a:t>】 </a:t>
            </a:r>
            <a:r>
              <a:rPr lang="zh-CN" altLang="en-US" sz="2400" dirty="0" smtClean="0">
                <a:latin typeface="+mj-ea"/>
                <a:ea typeface="+mj-ea"/>
                <a:sym typeface="Times New Roman" panose="02020603050405020304" pitchFamily="18" charset="0"/>
              </a:rPr>
              <a:t>建立一个“课程”表</a:t>
            </a:r>
            <a:r>
              <a:rPr lang="en-US" altLang="zh-CN" sz="2400" dirty="0" smtClean="0">
                <a:latin typeface="+mj-ea"/>
                <a:ea typeface="+mj-ea"/>
                <a:sym typeface="Times New Roman" panose="02020603050405020304" pitchFamily="18" charset="0"/>
              </a:rPr>
              <a:t>Course</a:t>
            </a:r>
          </a:p>
          <a:p>
            <a:pPr>
              <a:lnSpc>
                <a:spcPct val="150000"/>
              </a:lnSpc>
              <a:buFont typeface="Wingdings" panose="05000000000000000000" pitchFamily="2" charset="2"/>
              <a:buNone/>
            </a:pPr>
            <a:r>
              <a:rPr lang="en-US" altLang="zh-CN" sz="1800" b="0" dirty="0" smtClean="0">
                <a:latin typeface="+mj-ea"/>
                <a:ea typeface="+mj-ea"/>
                <a:sym typeface="Times New Roman" panose="02020603050405020304" pitchFamily="18" charset="0"/>
              </a:rPr>
              <a:t>    </a:t>
            </a:r>
            <a:r>
              <a:rPr lang="en-US" altLang="zh-CN" sz="1800" dirty="0" smtClean="0">
                <a:latin typeface="+mj-ea"/>
                <a:ea typeface="+mj-ea"/>
                <a:sym typeface="Times New Roman" panose="02020603050405020304" pitchFamily="18" charset="0"/>
              </a:rPr>
              <a:t>CREATE TABLE</a:t>
            </a:r>
            <a:r>
              <a:rPr lang="en-US" altLang="zh-CN" sz="1800" b="0" dirty="0" smtClean="0">
                <a:latin typeface="+mj-ea"/>
                <a:ea typeface="+mj-ea"/>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Course</a:t>
            </a:r>
          </a:p>
          <a:p>
            <a:pPr>
              <a:lnSpc>
                <a:spcPct val="150000"/>
              </a:lnSpc>
              <a:buFont typeface="Wingdings" panose="05000000000000000000" pitchFamily="2" charset="2"/>
              <a:buNone/>
            </a:pPr>
            <a:r>
              <a:rPr lang="en-US" sz="1800" dirty="0" smtClean="0">
                <a:latin typeface="幼圆" pitchFamily="49" charset="-122"/>
                <a:ea typeface="幼圆" pitchFamily="49" charset="-122"/>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Cno</a:t>
            </a: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smtClean="0">
                <a:latin typeface="+mj-ea"/>
                <a:ea typeface="+mj-ea"/>
                <a:sym typeface="Times New Roman" panose="02020603050405020304" pitchFamily="18" charset="0"/>
              </a:rPr>
              <a:t>CHAR</a:t>
            </a:r>
            <a:r>
              <a:rPr lang="en-US" altLang="zh-CN" sz="1800" b="0" dirty="0" smtClean="0">
                <a:latin typeface="+mj-ea"/>
                <a:ea typeface="+mj-ea"/>
                <a:sym typeface="Times New Roman" panose="02020603050405020304" pitchFamily="18" charset="0"/>
              </a:rPr>
              <a:t>(4) </a:t>
            </a:r>
            <a:r>
              <a:rPr lang="en-US" altLang="zh-CN" sz="1800" dirty="0" smtClean="0">
                <a:latin typeface="+mj-ea"/>
                <a:ea typeface="+mj-ea"/>
                <a:sym typeface="Times New Roman" panose="02020603050405020304" pitchFamily="18" charset="0"/>
              </a:rPr>
              <a:t>PRIMARY KEY</a:t>
            </a:r>
            <a:r>
              <a:rPr lang="zh-CN" altLang="en-US" sz="1800" dirty="0" smtClean="0">
                <a:latin typeface="幼圆" pitchFamily="49" charset="-122"/>
                <a:ea typeface="幼圆" pitchFamily="49" charset="-122"/>
                <a:sym typeface="Times New Roman" panose="02020603050405020304" pitchFamily="18" charset="0"/>
              </a:rPr>
              <a:t>，</a:t>
            </a:r>
          </a:p>
          <a:p>
            <a:pPr>
              <a:lnSpc>
                <a:spcPct val="150000"/>
              </a:lnSpc>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Cname</a:t>
            </a: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CHAR</a:t>
            </a:r>
            <a:r>
              <a:rPr lang="en-US" altLang="zh-CN" sz="1800" dirty="0" smtClean="0">
                <a:latin typeface="幼圆" pitchFamily="49" charset="-122"/>
                <a:ea typeface="幼圆" pitchFamily="49" charset="-122"/>
                <a:sym typeface="Times New Roman" panose="02020603050405020304" pitchFamily="18" charset="0"/>
              </a:rPr>
              <a:t>(40)</a:t>
            </a:r>
            <a:r>
              <a:rPr lang="zh-CN" altLang="en-US" sz="1800" dirty="0" smtClean="0">
                <a:latin typeface="幼圆" pitchFamily="49" charset="-122"/>
                <a:ea typeface="幼圆" pitchFamily="49" charset="-122"/>
                <a:sym typeface="Times New Roman" panose="02020603050405020304" pitchFamily="18" charset="0"/>
              </a:rPr>
              <a:t>，            </a:t>
            </a:r>
          </a:p>
          <a:p>
            <a:pPr>
              <a:lnSpc>
                <a:spcPct val="150000"/>
              </a:lnSpc>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Cpno</a:t>
            </a: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CHAR</a:t>
            </a:r>
            <a:r>
              <a:rPr lang="en-US" altLang="zh-CN" sz="1800" dirty="0" smtClean="0">
                <a:latin typeface="幼圆" pitchFamily="49" charset="-122"/>
                <a:ea typeface="幼圆" pitchFamily="49" charset="-122"/>
                <a:sym typeface="Times New Roman" panose="02020603050405020304" pitchFamily="18" charset="0"/>
              </a:rPr>
              <a:t>(4) </a:t>
            </a:r>
            <a:r>
              <a:rPr lang="zh-CN" altLang="en-US" sz="1800" dirty="0" smtClean="0">
                <a:latin typeface="幼圆" pitchFamily="49" charset="-122"/>
                <a:ea typeface="幼圆" pitchFamily="49" charset="-122"/>
                <a:sym typeface="Times New Roman" panose="02020603050405020304" pitchFamily="18" charset="0"/>
              </a:rPr>
              <a:t>，               	                      </a:t>
            </a:r>
          </a:p>
          <a:p>
            <a:pPr>
              <a:lnSpc>
                <a:spcPct val="150000"/>
              </a:lnSpc>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Ccredit</a:t>
            </a: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SMALLINT</a:t>
            </a:r>
            <a:r>
              <a:rPr lang="zh-CN" altLang="en-US" sz="1800" dirty="0" smtClean="0">
                <a:latin typeface="幼圆" pitchFamily="49" charset="-122"/>
                <a:ea typeface="幼圆" pitchFamily="49" charset="-122"/>
                <a:sym typeface="Times New Roman" panose="02020603050405020304" pitchFamily="18" charset="0"/>
              </a:rPr>
              <a:t>，</a:t>
            </a:r>
          </a:p>
          <a:p>
            <a:pPr>
              <a:lnSpc>
                <a:spcPct val="150000"/>
              </a:lnSpc>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FOREIGN KEY </a:t>
            </a:r>
            <a:r>
              <a:rPr lang="en-US" altLang="zh-CN" sz="1800" dirty="0" smtClean="0">
                <a:latin typeface="幼圆" pitchFamily="49" charset="-122"/>
                <a:ea typeface="幼圆" pitchFamily="49" charset="-122"/>
                <a:sym typeface="Times New Roman" panose="02020603050405020304" pitchFamily="18" charset="0"/>
              </a:rPr>
              <a:t>(</a:t>
            </a:r>
            <a:r>
              <a:rPr lang="en-US" altLang="zh-CN" sz="1800" dirty="0" err="1" smtClean="0">
                <a:latin typeface="幼圆" pitchFamily="49" charset="-122"/>
                <a:ea typeface="幼圆" pitchFamily="49" charset="-122"/>
                <a:sym typeface="Times New Roman" panose="02020603050405020304" pitchFamily="18" charset="0"/>
              </a:rPr>
              <a:t>Cpno</a:t>
            </a: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REFERENCES</a:t>
            </a:r>
            <a:r>
              <a:rPr lang="en-US" altLang="zh-CN" sz="1800" b="0" dirty="0">
                <a:latin typeface="+mj-ea"/>
                <a:ea typeface="+mj-ea"/>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 Course(</a:t>
            </a:r>
            <a:r>
              <a:rPr lang="en-US" altLang="zh-CN" sz="1800" dirty="0" err="1" smtClean="0">
                <a:latin typeface="幼圆" pitchFamily="49" charset="-122"/>
                <a:ea typeface="幼圆" pitchFamily="49" charset="-122"/>
                <a:sym typeface="Times New Roman" panose="02020603050405020304" pitchFamily="18" charset="0"/>
              </a:rPr>
              <a:t>Cno</a:t>
            </a:r>
            <a:r>
              <a:rPr lang="en-US" altLang="zh-CN" sz="1800" dirty="0" smtClean="0">
                <a:latin typeface="幼圆" pitchFamily="49" charset="-122"/>
                <a:ea typeface="幼圆" pitchFamily="49" charset="-122"/>
                <a:sym typeface="Times New Roman" panose="02020603050405020304" pitchFamily="18" charset="0"/>
              </a:rPr>
              <a:t>) </a:t>
            </a:r>
          </a:p>
          <a:p>
            <a:pPr>
              <a:lnSpc>
                <a:spcPct val="150000"/>
              </a:lnSpc>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 </a:t>
            </a:r>
            <a:endParaRPr lang="zh-CN" altLang="en-US" sz="1200" dirty="0" smtClean="0">
              <a:latin typeface="幼圆" pitchFamily="49" charset="-122"/>
              <a:ea typeface="幼圆" pitchFamily="49" charset="-122"/>
            </a:endParaRPr>
          </a:p>
        </p:txBody>
      </p:sp>
      <p:sp>
        <p:nvSpPr>
          <p:cNvPr id="28676" name="AutoShape 6"/>
          <p:cNvSpPr>
            <a:spLocks noChangeArrowheads="1"/>
          </p:cNvSpPr>
          <p:nvPr/>
        </p:nvSpPr>
        <p:spPr bwMode="auto">
          <a:xfrm>
            <a:off x="6732588" y="2174878"/>
            <a:ext cx="1439862" cy="396875"/>
          </a:xfrm>
          <a:prstGeom prst="wedgeRoundRectCallout">
            <a:avLst>
              <a:gd name="adj1" fmla="val -223283"/>
              <a:gd name="adj2" fmla="val 182297"/>
              <a:gd name="adj3" fmla="val 16667"/>
            </a:avLst>
          </a:prstGeom>
          <a:gradFill rotWithShape="1">
            <a:gsLst>
              <a:gs pos="0">
                <a:srgbClr val="C4F2D2"/>
              </a:gs>
              <a:gs pos="100000">
                <a:srgbClr val="F6FDF8"/>
              </a:gs>
            </a:gsLst>
            <a:lin ang="5400000" scaled="1"/>
          </a:gradFill>
          <a:ln w="25400">
            <a:solidFill>
              <a:schemeClr val="accent1"/>
            </a:solidFill>
            <a:miter lim="800000"/>
          </a:ln>
        </p:spPr>
        <p:txBody>
          <a:bodyPr anchor="ctr"/>
          <a:lstStyle/>
          <a:p>
            <a:pPr marL="342900" indent="-342900" algn="ctr"/>
            <a:r>
              <a:rPr lang="zh-CN" altLang="en-US">
                <a:solidFill>
                  <a:srgbClr val="000000"/>
                </a:solidFill>
                <a:latin typeface="Times New Roman" panose="02020603050405020304" pitchFamily="18" charset="0"/>
                <a:sym typeface="Arial" panose="020B0604020202020204" pitchFamily="34" charset="0"/>
              </a:rPr>
              <a:t>先修课 </a:t>
            </a:r>
            <a:endParaRPr lang="zh-CN" altLang="en-US">
              <a:latin typeface="Times New Roman" panose="02020603050405020304" pitchFamily="18" charset="0"/>
            </a:endParaRPr>
          </a:p>
        </p:txBody>
      </p:sp>
      <p:sp>
        <p:nvSpPr>
          <p:cNvPr id="28677" name="AutoShape 8"/>
          <p:cNvSpPr>
            <a:spLocks noChangeArrowheads="1"/>
          </p:cNvSpPr>
          <p:nvPr/>
        </p:nvSpPr>
        <p:spPr bwMode="auto">
          <a:xfrm>
            <a:off x="6300125" y="2931775"/>
            <a:ext cx="2756807" cy="757238"/>
          </a:xfrm>
          <a:prstGeom prst="wedgeRoundRectCallout">
            <a:avLst>
              <a:gd name="adj1" fmla="val -103021"/>
              <a:gd name="adj2" fmla="val 115381"/>
              <a:gd name="adj3" fmla="val 16667"/>
            </a:avLst>
          </a:prstGeom>
          <a:gradFill rotWithShape="1">
            <a:gsLst>
              <a:gs pos="0">
                <a:srgbClr val="C4F2D2"/>
              </a:gs>
              <a:gs pos="100000">
                <a:srgbClr val="E9FAEE"/>
              </a:gs>
            </a:gsLst>
            <a:lin ang="5400000" scaled="1"/>
          </a:gradFill>
          <a:ln w="25400">
            <a:solidFill>
              <a:srgbClr val="00FFFF"/>
            </a:solidFill>
            <a:miter lim="800000"/>
          </a:ln>
        </p:spPr>
        <p:txBody>
          <a:bodyPr anchor="ctr"/>
          <a:lstStyle/>
          <a:p>
            <a:pPr marL="342900" indent="-342900"/>
            <a:r>
              <a:rPr lang="en-US" altLang="zh-CN" dirty="0" err="1" smtClean="0">
                <a:solidFill>
                  <a:srgbClr val="000000"/>
                </a:solidFill>
                <a:latin typeface="Times New Roman" panose="02020603050405020304" pitchFamily="18" charset="0"/>
                <a:sym typeface="Arial" panose="020B0604020202020204" pitchFamily="34" charset="0"/>
              </a:rPr>
              <a:t>Cpno</a:t>
            </a:r>
            <a:r>
              <a:rPr lang="zh-CN" altLang="en-US" dirty="0">
                <a:solidFill>
                  <a:srgbClr val="000000"/>
                </a:solidFill>
                <a:latin typeface="Times New Roman" panose="02020603050405020304" pitchFamily="18" charset="0"/>
                <a:sym typeface="Arial" panose="020B0604020202020204" pitchFamily="34" charset="0"/>
              </a:rPr>
              <a:t>是外</a:t>
            </a:r>
            <a:r>
              <a:rPr lang="zh-CN" altLang="en-US" dirty="0" smtClean="0">
                <a:solidFill>
                  <a:srgbClr val="000000"/>
                </a:solidFill>
                <a:latin typeface="Times New Roman" panose="02020603050405020304" pitchFamily="18" charset="0"/>
                <a:sym typeface="Arial" panose="020B0604020202020204" pitchFamily="34" charset="0"/>
              </a:rPr>
              <a:t>码，被参照表</a:t>
            </a:r>
            <a:endParaRPr lang="en-US" altLang="zh-CN" dirty="0" smtClean="0">
              <a:solidFill>
                <a:srgbClr val="000000"/>
              </a:solidFill>
              <a:latin typeface="Times New Roman" panose="02020603050405020304" pitchFamily="18" charset="0"/>
              <a:sym typeface="Arial" panose="020B0604020202020204" pitchFamily="34" charset="0"/>
            </a:endParaRPr>
          </a:p>
          <a:p>
            <a:pPr marL="342900" indent="-342900"/>
            <a:r>
              <a:rPr lang="zh-CN" altLang="en-US" dirty="0" smtClean="0">
                <a:solidFill>
                  <a:srgbClr val="000000"/>
                </a:solidFill>
                <a:latin typeface="Times New Roman" panose="02020603050405020304" pitchFamily="18" charset="0"/>
                <a:sym typeface="Arial" panose="020B0604020202020204" pitchFamily="34" charset="0"/>
              </a:rPr>
              <a:t>是</a:t>
            </a:r>
            <a:r>
              <a:rPr lang="en-US" altLang="zh-CN" dirty="0" smtClean="0">
                <a:solidFill>
                  <a:srgbClr val="000000"/>
                </a:solidFill>
                <a:latin typeface="Times New Roman" panose="02020603050405020304" pitchFamily="18" charset="0"/>
                <a:sym typeface="Arial" panose="020B0604020202020204" pitchFamily="34" charset="0"/>
              </a:rPr>
              <a:t>Course</a:t>
            </a:r>
            <a:r>
              <a:rPr lang="zh-CN" altLang="en-US" dirty="0" smtClean="0">
                <a:solidFill>
                  <a:srgbClr val="000000"/>
                </a:solidFill>
                <a:latin typeface="Times New Roman" panose="02020603050405020304" pitchFamily="18" charset="0"/>
                <a:sym typeface="Arial" panose="020B0604020202020204" pitchFamily="34" charset="0"/>
              </a:rPr>
              <a:t>被</a:t>
            </a:r>
            <a:r>
              <a:rPr lang="zh-CN" altLang="en-US" dirty="0">
                <a:solidFill>
                  <a:srgbClr val="000000"/>
                </a:solidFill>
                <a:latin typeface="Times New Roman" panose="02020603050405020304" pitchFamily="18" charset="0"/>
                <a:sym typeface="Arial" panose="020B0604020202020204" pitchFamily="34" charset="0"/>
              </a:rPr>
              <a:t>参照</a:t>
            </a:r>
            <a:r>
              <a:rPr lang="zh-CN" altLang="en-US" dirty="0" smtClean="0">
                <a:solidFill>
                  <a:srgbClr val="000000"/>
                </a:solidFill>
                <a:latin typeface="Times New Roman" panose="02020603050405020304" pitchFamily="18" charset="0"/>
                <a:sym typeface="Arial" panose="020B0604020202020204" pitchFamily="34" charset="0"/>
              </a:rPr>
              <a:t>列是</a:t>
            </a:r>
            <a:r>
              <a:rPr lang="en-US" altLang="zh-CN" dirty="0" err="1" smtClean="0">
                <a:solidFill>
                  <a:srgbClr val="000000"/>
                </a:solidFill>
                <a:latin typeface="Times New Roman" panose="02020603050405020304" pitchFamily="18" charset="0"/>
                <a:sym typeface="Arial" panose="020B0604020202020204" pitchFamily="34" charset="0"/>
              </a:rPr>
              <a:t>Cno</a:t>
            </a:r>
            <a:endParaRPr lang="zh-CN" altLang="en-US" dirty="0">
              <a:latin typeface="Times New Roman" panose="02020603050405020304" pitchFamily="18" charset="0"/>
            </a:endParaRPr>
          </a:p>
        </p:txBody>
      </p:sp>
      <p:sp>
        <p:nvSpPr>
          <p:cNvPr id="9" name="椭圆 8"/>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2</a:t>
            </a:r>
            <a:r>
              <a:rPr lang="en-US" altLang="zh-CN" sz="1400" dirty="0" smtClean="0"/>
              <a:t>.</a:t>
            </a:r>
            <a:r>
              <a:rPr lang="en-US" altLang="zh-CN" sz="1200" dirty="0"/>
              <a:t>2</a:t>
            </a:r>
            <a:endParaRPr lang="zh-CN" altLang="en-US" sz="1200" dirty="0"/>
          </a:p>
        </p:txBody>
      </p:sp>
      <p:sp>
        <p:nvSpPr>
          <p:cNvPr id="7" name="Rectangle 2"/>
          <p:cNvSpPr txBox="1">
            <a:spLocks noChangeArrowheads="1"/>
          </p:cNvSpPr>
          <p:nvPr/>
        </p:nvSpPr>
        <p:spPr>
          <a:xfrm>
            <a:off x="1186905" y="0"/>
            <a:ext cx="705735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200" b="1" smtClean="0">
                <a:latin typeface="+mj-ea"/>
                <a:sym typeface="Times New Roman" panose="02020603050405020304" pitchFamily="18" charset="0"/>
              </a:rPr>
              <a:t>基本表的定义、删除与修改</a:t>
            </a:r>
            <a:endParaRPr lang="zh-CN" altLang="en-US"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filter="blinds(horizontal)">
                                      <p:cBhvr>
                                        <p:cTn id="7" dur="500"/>
                                        <p:tgtEl>
                                          <p:spTgt spid="2867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8676"/>
                                        </p:tgtEl>
                                        <p:attrNameLst>
                                          <p:attrName>style.visibility</p:attrName>
                                        </p:attrNameLst>
                                      </p:cBhvr>
                                      <p:to>
                                        <p:strVal val="visible"/>
                                      </p:to>
                                    </p:set>
                                    <p:anim calcmode="lin" valueType="num">
                                      <p:cBhvr>
                                        <p:cTn id="10" dur="500" fill="hold"/>
                                        <p:tgtEl>
                                          <p:spTgt spid="28676"/>
                                        </p:tgtEl>
                                        <p:attrNameLst>
                                          <p:attrName>ppt_x</p:attrName>
                                        </p:attrNameLst>
                                      </p:cBhvr>
                                      <p:tavLst>
                                        <p:tav tm="0">
                                          <p:val>
                                            <p:strVal val="1+#ppt_w/2"/>
                                          </p:val>
                                        </p:tav>
                                        <p:tav tm="100000">
                                          <p:val>
                                            <p:strVal val="#ppt_x"/>
                                          </p:val>
                                        </p:tav>
                                      </p:tavLst>
                                    </p:anim>
                                    <p:anim calcmode="lin" valueType="num">
                                      <p:cBhvr>
                                        <p:cTn id="11"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677"/>
                                        </p:tgtEl>
                                        <p:attrNameLst>
                                          <p:attrName>style.visibility</p:attrName>
                                        </p:attrNameLst>
                                      </p:cBhvr>
                                      <p:to>
                                        <p:strVal val="visible"/>
                                      </p:to>
                                    </p:set>
                                    <p:anim calcmode="lin" valueType="num">
                                      <p:cBhvr>
                                        <p:cTn id="16" dur="500" fill="hold"/>
                                        <p:tgtEl>
                                          <p:spTgt spid="28677"/>
                                        </p:tgtEl>
                                        <p:attrNameLst>
                                          <p:attrName>ppt_x</p:attrName>
                                        </p:attrNameLst>
                                      </p:cBhvr>
                                      <p:tavLst>
                                        <p:tav tm="0">
                                          <p:val>
                                            <p:strVal val="#ppt_x"/>
                                          </p:val>
                                        </p:tav>
                                        <p:tav tm="100000">
                                          <p:val>
                                            <p:strVal val="#ppt_x"/>
                                          </p:val>
                                        </p:tav>
                                      </p:tavLst>
                                    </p:anim>
                                    <p:anim calcmode="lin" valueType="num">
                                      <p:cBhvr>
                                        <p:cTn id="17"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0" autoUpdateAnimBg="0"/>
      <p:bldP spid="28676" grpId="0" bldLvl="0" animBg="1" autoUpdateAnimBg="0"/>
      <p:bldP spid="28677"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内容占位符 2"/>
          <p:cNvSpPr>
            <a:spLocks noGrp="1" noChangeArrowheads="1"/>
          </p:cNvSpPr>
          <p:nvPr>
            <p:ph idx="4294967295"/>
          </p:nvPr>
        </p:nvSpPr>
        <p:spPr>
          <a:xfrm>
            <a:off x="971550" y="842963"/>
            <a:ext cx="8172450" cy="4300537"/>
          </a:xfrm>
        </p:spPr>
        <p:txBody>
          <a:bodyPr>
            <a:normAutofit fontScale="32500" lnSpcReduction="20000"/>
          </a:bodyPr>
          <a:lstStyle/>
          <a:p>
            <a:pPr>
              <a:lnSpc>
                <a:spcPct val="170000"/>
              </a:lnSpc>
              <a:spcBef>
                <a:spcPts val="0"/>
              </a:spcBef>
              <a:buFont typeface="Wingdings" panose="05000000000000000000" pitchFamily="2" charset="2"/>
              <a:buChar char="u"/>
            </a:pPr>
            <a:r>
              <a:rPr lang="zh-CN" altLang="en-US" sz="5500" dirty="0" smtClean="0">
                <a:latin typeface="幼圆" pitchFamily="49" charset="-122"/>
                <a:ea typeface="幼圆" pitchFamily="49" charset="-122"/>
                <a:sym typeface="Times New Roman" panose="02020603050405020304" pitchFamily="18" charset="0"/>
              </a:rPr>
              <a:t>每一个表都属于某一个模式，一个模式包含多个基本表，当定义基本表时如何定义它所属的模式？</a:t>
            </a:r>
            <a:r>
              <a:rPr lang="en-US" altLang="zh-CN" sz="5500" dirty="0" smtClean="0">
                <a:latin typeface="幼圆" pitchFamily="49" charset="-122"/>
                <a:ea typeface="幼圆" pitchFamily="49" charset="-122"/>
                <a:sym typeface="Times New Roman" panose="02020603050405020304" pitchFamily="18" charset="0"/>
              </a:rPr>
              <a:t> </a:t>
            </a:r>
          </a:p>
          <a:p>
            <a:pPr marL="0" indent="0">
              <a:lnSpc>
                <a:spcPct val="170000"/>
              </a:lnSpc>
              <a:spcBef>
                <a:spcPts val="0"/>
              </a:spcBef>
            </a:pPr>
            <a:r>
              <a:rPr lang="en-US" altLang="zh-CN" sz="4900" b="1" dirty="0" smtClean="0">
                <a:latin typeface="幼圆" pitchFamily="49" charset="-122"/>
                <a:ea typeface="幼圆" pitchFamily="49" charset="-122"/>
                <a:sym typeface="Times New Roman" panose="02020603050405020304" pitchFamily="18" charset="0"/>
              </a:rPr>
              <a:t>    1</a:t>
            </a:r>
            <a:r>
              <a:rPr lang="zh-CN" altLang="en-US" sz="4900" b="1" dirty="0" smtClean="0">
                <a:latin typeface="幼圆" pitchFamily="49" charset="-122"/>
                <a:ea typeface="幼圆" pitchFamily="49" charset="-122"/>
                <a:sym typeface="Times New Roman" panose="02020603050405020304" pitchFamily="18" charset="0"/>
              </a:rPr>
              <a:t>）在表名中明显地给出模式名</a:t>
            </a:r>
            <a:endParaRPr lang="en-US" sz="4900" b="1" dirty="0" smtClean="0">
              <a:latin typeface="幼圆" pitchFamily="49" charset="-122"/>
              <a:ea typeface="幼圆" pitchFamily="49" charset="-122"/>
              <a:sym typeface="Times New Roman" panose="02020603050405020304" pitchFamily="18" charset="0"/>
            </a:endParaRPr>
          </a:p>
          <a:p>
            <a:pPr marL="457200" lvl="1" indent="0">
              <a:lnSpc>
                <a:spcPct val="170000"/>
              </a:lnSpc>
              <a:spcBef>
                <a:spcPts val="0"/>
              </a:spcBef>
              <a:buFont typeface="Wingdings" panose="05000000000000000000" pitchFamily="2" charset="2"/>
              <a:buNone/>
            </a:pPr>
            <a:r>
              <a:rPr lang="en-US" altLang="zh-CN" sz="4400" b="1" dirty="0" smtClean="0">
                <a:latin typeface="幼圆" pitchFamily="49" charset="-122"/>
                <a:ea typeface="幼圆" pitchFamily="49" charset="-122"/>
                <a:sym typeface="Times New Roman" panose="02020603050405020304" pitchFamily="18" charset="0"/>
              </a:rPr>
              <a:t>     </a:t>
            </a:r>
            <a:r>
              <a:rPr lang="en-US" altLang="zh-CN" sz="4400" b="1" dirty="0" smtClean="0">
                <a:latin typeface="+mj-ea"/>
                <a:ea typeface="+mj-ea"/>
                <a:sym typeface="Times New Roman" panose="02020603050405020304" pitchFamily="18" charset="0"/>
              </a:rPr>
              <a:t>CREATE TABLE </a:t>
            </a:r>
            <a:r>
              <a:rPr lang="en-US" altLang="zh-CN" sz="4400" b="1" dirty="0" smtClean="0">
                <a:latin typeface="幼圆" pitchFamily="49" charset="-122"/>
                <a:ea typeface="幼圆" pitchFamily="49" charset="-122"/>
                <a:sym typeface="Times New Roman" panose="02020603050405020304" pitchFamily="18" charset="0"/>
              </a:rPr>
              <a:t>“S-</a:t>
            </a:r>
            <a:r>
              <a:rPr lang="en-US" altLang="zh-CN" sz="4400" b="1" dirty="0" err="1" smtClean="0">
                <a:latin typeface="幼圆" pitchFamily="49" charset="-122"/>
                <a:ea typeface="幼圆" pitchFamily="49" charset="-122"/>
                <a:sym typeface="Times New Roman" panose="02020603050405020304" pitchFamily="18" charset="0"/>
              </a:rPr>
              <a:t>T”.Student</a:t>
            </a:r>
            <a:r>
              <a:rPr lang="en-US" altLang="zh-CN" sz="4400" b="1" dirty="0" smtClean="0">
                <a:latin typeface="幼圆" pitchFamily="49" charset="-122"/>
                <a:ea typeface="幼圆" pitchFamily="49" charset="-122"/>
                <a:sym typeface="Times New Roman" panose="02020603050405020304" pitchFamily="18" charset="0"/>
              </a:rPr>
              <a:t> (  ) ;</a:t>
            </a:r>
          </a:p>
          <a:p>
            <a:pPr marL="457200" lvl="1" indent="0">
              <a:lnSpc>
                <a:spcPct val="170000"/>
              </a:lnSpc>
              <a:spcBef>
                <a:spcPts val="0"/>
              </a:spcBef>
              <a:buFont typeface="Wingdings" panose="05000000000000000000" pitchFamily="2" charset="2"/>
              <a:buNone/>
            </a:pPr>
            <a:r>
              <a:rPr lang="en-US" altLang="zh-CN" sz="4900" b="1" dirty="0" smtClean="0">
                <a:latin typeface="幼圆" pitchFamily="49" charset="-122"/>
                <a:ea typeface="幼圆" pitchFamily="49" charset="-122"/>
                <a:sym typeface="Times New Roman" panose="02020603050405020304" pitchFamily="18" charset="0"/>
              </a:rPr>
              <a:t>2</a:t>
            </a:r>
            <a:r>
              <a:rPr lang="zh-CN" altLang="en-US" sz="4900" b="1" dirty="0" smtClean="0">
                <a:latin typeface="幼圆" pitchFamily="49" charset="-122"/>
                <a:ea typeface="幼圆" pitchFamily="49" charset="-122"/>
                <a:sym typeface="Times New Roman" panose="02020603050405020304" pitchFamily="18" charset="0"/>
              </a:rPr>
              <a:t>）在创建模式语句中同时创建表 </a:t>
            </a:r>
            <a:endParaRPr lang="en-US" altLang="zh-CN" sz="4900" b="1" dirty="0">
              <a:latin typeface="幼圆" pitchFamily="49" charset="-122"/>
              <a:ea typeface="幼圆" pitchFamily="49" charset="-122"/>
              <a:sym typeface="Times New Roman" panose="02020603050405020304" pitchFamily="18" charset="0"/>
            </a:endParaRPr>
          </a:p>
          <a:p>
            <a:pPr marL="457200" lvl="1" indent="0">
              <a:lnSpc>
                <a:spcPct val="170000"/>
              </a:lnSpc>
              <a:spcBef>
                <a:spcPts val="0"/>
              </a:spcBef>
              <a:buFont typeface="Wingdings" panose="05000000000000000000" pitchFamily="2" charset="2"/>
              <a:buNone/>
            </a:pPr>
            <a:r>
              <a:rPr lang="en-US" altLang="zh-CN" sz="4400" b="1" dirty="0" smtClean="0">
                <a:latin typeface="+mj-ea"/>
                <a:ea typeface="+mj-ea"/>
                <a:sym typeface="Times New Roman" panose="02020603050405020304" pitchFamily="18" charset="0"/>
              </a:rPr>
              <a:t>        CREATE SCHEMA </a:t>
            </a:r>
            <a:r>
              <a:rPr lang="en-US" altLang="zh-CN" sz="4400" b="1" dirty="0" smtClean="0">
                <a:latin typeface="幼圆" pitchFamily="49" charset="-122"/>
                <a:ea typeface="幼圆" pitchFamily="49" charset="-122"/>
                <a:sym typeface="Times New Roman" panose="02020603050405020304" pitchFamily="18" charset="0"/>
              </a:rPr>
              <a:t>“S-T”  </a:t>
            </a:r>
            <a:r>
              <a:rPr lang="en-US" altLang="zh-CN" sz="4300" b="1" dirty="0">
                <a:latin typeface="+mj-ea"/>
                <a:ea typeface="+mj-ea"/>
                <a:sym typeface="Times New Roman" panose="02020603050405020304" pitchFamily="18" charset="0"/>
              </a:rPr>
              <a:t>AUTHORIZATION </a:t>
            </a:r>
            <a:r>
              <a:rPr lang="en-US" altLang="zh-CN" sz="4400" b="1" dirty="0" smtClean="0">
                <a:latin typeface="幼圆" pitchFamily="49" charset="-122"/>
                <a:ea typeface="幼圆" pitchFamily="49" charset="-122"/>
                <a:sym typeface="Times New Roman" panose="02020603050405020304" pitchFamily="18" charset="0"/>
              </a:rPr>
              <a:t> ZHAO</a:t>
            </a:r>
          </a:p>
          <a:p>
            <a:pPr marL="0" indent="0">
              <a:lnSpc>
                <a:spcPct val="170000"/>
              </a:lnSpc>
              <a:spcBef>
                <a:spcPts val="0"/>
              </a:spcBef>
              <a:buFont typeface="Wingdings" panose="05000000000000000000" pitchFamily="2" charset="2"/>
              <a:buNone/>
            </a:pPr>
            <a:r>
              <a:rPr lang="en-US" altLang="zh-CN" sz="4300" dirty="0" smtClean="0">
                <a:latin typeface="+mj-ea"/>
                <a:ea typeface="+mj-ea"/>
                <a:sym typeface="Times New Roman" panose="02020603050405020304" pitchFamily="18" charset="0"/>
              </a:rPr>
              <a:t>                 CREAT </a:t>
            </a:r>
            <a:r>
              <a:rPr lang="en-US" altLang="zh-CN" sz="4300" dirty="0">
                <a:latin typeface="+mj-ea"/>
                <a:ea typeface="+mj-ea"/>
                <a:sym typeface="Times New Roman" panose="02020603050405020304" pitchFamily="18" charset="0"/>
              </a:rPr>
              <a:t>TABLE </a:t>
            </a:r>
            <a:r>
              <a:rPr lang="en-US" altLang="zh-CN" sz="4400" dirty="0" smtClean="0">
                <a:latin typeface="幼圆" pitchFamily="49" charset="-122"/>
                <a:ea typeface="幼圆" pitchFamily="49" charset="-122"/>
                <a:sym typeface="Times New Roman" panose="02020603050405020304" pitchFamily="18" charset="0"/>
              </a:rPr>
              <a:t>Student  (  </a:t>
            </a:r>
            <a:r>
              <a:rPr lang="en-US" altLang="zh-CN" sz="4400" dirty="0" err="1" smtClean="0">
                <a:latin typeface="幼圆" pitchFamily="49" charset="-122"/>
                <a:ea typeface="幼圆" pitchFamily="49" charset="-122"/>
                <a:sym typeface="Times New Roman" panose="02020603050405020304" pitchFamily="18" charset="0"/>
              </a:rPr>
              <a:t>Sno</a:t>
            </a:r>
            <a:r>
              <a:rPr lang="en-US" altLang="zh-CN" sz="4400" dirty="0" smtClean="0">
                <a:latin typeface="幼圆" pitchFamily="49" charset="-122"/>
                <a:ea typeface="幼圆" pitchFamily="49" charset="-122"/>
                <a:sym typeface="Times New Roman" panose="02020603050405020304" pitchFamily="18" charset="0"/>
              </a:rPr>
              <a:t>  </a:t>
            </a:r>
            <a:r>
              <a:rPr lang="en-US" altLang="zh-CN" sz="4300" dirty="0">
                <a:latin typeface="+mj-ea"/>
                <a:ea typeface="+mj-ea"/>
                <a:sym typeface="Times New Roman" panose="02020603050405020304" pitchFamily="18" charset="0"/>
              </a:rPr>
              <a:t>CHAR</a:t>
            </a:r>
            <a:r>
              <a:rPr lang="en-US" altLang="zh-CN" sz="4400" dirty="0" smtClean="0">
                <a:latin typeface="幼圆" pitchFamily="49" charset="-122"/>
                <a:ea typeface="幼圆" pitchFamily="49" charset="-122"/>
                <a:sym typeface="Times New Roman" panose="02020603050405020304" pitchFamily="18" charset="0"/>
              </a:rPr>
              <a:t>(5)  </a:t>
            </a:r>
            <a:r>
              <a:rPr lang="en-US" altLang="zh-CN" sz="4300" dirty="0">
                <a:latin typeface="+mj-ea"/>
                <a:ea typeface="+mj-ea"/>
                <a:sym typeface="Times New Roman" panose="02020603050405020304" pitchFamily="18" charset="0"/>
              </a:rPr>
              <a:t>NOT NULL,</a:t>
            </a:r>
          </a:p>
          <a:p>
            <a:pPr marL="0" indent="0">
              <a:lnSpc>
                <a:spcPct val="170000"/>
              </a:lnSpc>
              <a:spcBef>
                <a:spcPts val="0"/>
              </a:spcBef>
              <a:buFont typeface="Wingdings" panose="05000000000000000000" pitchFamily="2" charset="2"/>
              <a:buNone/>
            </a:pPr>
            <a:r>
              <a:rPr lang="en-US" altLang="zh-CN" sz="4400" dirty="0" smtClean="0">
                <a:latin typeface="幼圆" pitchFamily="49" charset="-122"/>
                <a:ea typeface="幼圆" pitchFamily="49" charset="-122"/>
                <a:sym typeface="Times New Roman" panose="02020603050405020304" pitchFamily="18" charset="0"/>
              </a:rPr>
              <a:t>                                     </a:t>
            </a:r>
            <a:r>
              <a:rPr lang="en-US" altLang="zh-CN" sz="4400" dirty="0" err="1" smtClean="0">
                <a:latin typeface="幼圆" pitchFamily="49" charset="-122"/>
                <a:ea typeface="幼圆" pitchFamily="49" charset="-122"/>
                <a:sym typeface="Times New Roman" panose="02020603050405020304" pitchFamily="18" charset="0"/>
              </a:rPr>
              <a:t>Sname</a:t>
            </a:r>
            <a:r>
              <a:rPr lang="en-US" altLang="zh-CN" sz="4400" dirty="0" smtClean="0">
                <a:latin typeface="幼圆" pitchFamily="49" charset="-122"/>
                <a:ea typeface="幼圆" pitchFamily="49" charset="-122"/>
                <a:sym typeface="Times New Roman" panose="02020603050405020304" pitchFamily="18" charset="0"/>
              </a:rPr>
              <a:t> </a:t>
            </a:r>
            <a:r>
              <a:rPr lang="en-US" altLang="zh-CN" sz="4300" dirty="0">
                <a:latin typeface="+mj-ea"/>
                <a:ea typeface="+mj-ea"/>
                <a:sym typeface="Times New Roman" panose="02020603050405020304" pitchFamily="18" charset="0"/>
              </a:rPr>
              <a:t>CHAR</a:t>
            </a:r>
            <a:r>
              <a:rPr lang="en-US" altLang="zh-CN" sz="4400" dirty="0" smtClean="0">
                <a:latin typeface="幼圆" pitchFamily="49" charset="-122"/>
                <a:ea typeface="幼圆" pitchFamily="49" charset="-122"/>
                <a:sym typeface="Times New Roman" panose="02020603050405020304" pitchFamily="18" charset="0"/>
              </a:rPr>
              <a:t>(30)  </a:t>
            </a:r>
            <a:r>
              <a:rPr lang="en-US" altLang="zh-CN" sz="4300" dirty="0">
                <a:latin typeface="+mj-ea"/>
                <a:ea typeface="+mj-ea"/>
                <a:sym typeface="Times New Roman" panose="02020603050405020304" pitchFamily="18" charset="0"/>
              </a:rPr>
              <a:t>UNIQUE,</a:t>
            </a:r>
          </a:p>
          <a:p>
            <a:pPr marL="0" indent="0">
              <a:lnSpc>
                <a:spcPct val="170000"/>
              </a:lnSpc>
              <a:spcBef>
                <a:spcPts val="0"/>
              </a:spcBef>
              <a:buFont typeface="Wingdings" panose="05000000000000000000" pitchFamily="2" charset="2"/>
              <a:buNone/>
            </a:pPr>
            <a:r>
              <a:rPr lang="en-US" altLang="zh-CN" sz="4400" dirty="0" smtClean="0">
                <a:latin typeface="幼圆" pitchFamily="49" charset="-122"/>
                <a:ea typeface="幼圆" pitchFamily="49" charset="-122"/>
                <a:sym typeface="Times New Roman" panose="02020603050405020304" pitchFamily="18" charset="0"/>
              </a:rPr>
              <a:t>                                     </a:t>
            </a:r>
            <a:r>
              <a:rPr lang="en-US" altLang="zh-CN" sz="4400" dirty="0" err="1" smtClean="0">
                <a:latin typeface="幼圆" pitchFamily="49" charset="-122"/>
                <a:ea typeface="幼圆" pitchFamily="49" charset="-122"/>
                <a:sym typeface="Times New Roman" panose="02020603050405020304" pitchFamily="18" charset="0"/>
              </a:rPr>
              <a:t>Ssex</a:t>
            </a:r>
            <a:r>
              <a:rPr lang="en-US" altLang="zh-CN" sz="4400" dirty="0" smtClean="0">
                <a:latin typeface="幼圆" pitchFamily="49" charset="-122"/>
                <a:ea typeface="幼圆" pitchFamily="49" charset="-122"/>
                <a:sym typeface="Times New Roman" panose="02020603050405020304" pitchFamily="18" charset="0"/>
              </a:rPr>
              <a:t> </a:t>
            </a:r>
            <a:r>
              <a:rPr lang="en-US" altLang="zh-CN" sz="4300" dirty="0">
                <a:latin typeface="+mj-ea"/>
                <a:ea typeface="+mj-ea"/>
                <a:sym typeface="Times New Roman" panose="02020603050405020304" pitchFamily="18" charset="0"/>
              </a:rPr>
              <a:t>CHAR</a:t>
            </a:r>
            <a:r>
              <a:rPr lang="en-US" altLang="zh-CN" sz="4400" dirty="0" smtClean="0">
                <a:latin typeface="幼圆" pitchFamily="49" charset="-122"/>
                <a:ea typeface="幼圆" pitchFamily="49" charset="-122"/>
                <a:sym typeface="Times New Roman" panose="02020603050405020304" pitchFamily="18" charset="0"/>
              </a:rPr>
              <a:t>(1),</a:t>
            </a:r>
          </a:p>
          <a:p>
            <a:pPr marL="0" indent="0">
              <a:lnSpc>
                <a:spcPct val="170000"/>
              </a:lnSpc>
              <a:spcBef>
                <a:spcPts val="0"/>
              </a:spcBef>
              <a:buFont typeface="Wingdings" panose="05000000000000000000" pitchFamily="2" charset="2"/>
              <a:buNone/>
            </a:pPr>
            <a:r>
              <a:rPr lang="en-US" altLang="zh-CN" sz="4400" dirty="0" smtClean="0">
                <a:latin typeface="幼圆" pitchFamily="49" charset="-122"/>
                <a:ea typeface="幼圆" pitchFamily="49" charset="-122"/>
                <a:sym typeface="Times New Roman" panose="02020603050405020304" pitchFamily="18" charset="0"/>
              </a:rPr>
              <a:t>                                     Sage </a:t>
            </a:r>
            <a:r>
              <a:rPr lang="en-US" altLang="zh-CN" sz="4300" dirty="0">
                <a:latin typeface="+mj-ea"/>
                <a:ea typeface="+mj-ea"/>
                <a:sym typeface="Times New Roman" panose="02020603050405020304" pitchFamily="18" charset="0"/>
              </a:rPr>
              <a:t>INT</a:t>
            </a:r>
            <a:r>
              <a:rPr lang="en-US" altLang="zh-CN" sz="4400" dirty="0" smtClean="0">
                <a:latin typeface="幼圆" pitchFamily="49" charset="-122"/>
                <a:ea typeface="幼圆" pitchFamily="49" charset="-122"/>
                <a:sym typeface="Times New Roman" panose="02020603050405020304" pitchFamily="18" charset="0"/>
              </a:rPr>
              <a:t>    ); </a:t>
            </a:r>
          </a:p>
          <a:p>
            <a:pPr marL="0" indent="0">
              <a:lnSpc>
                <a:spcPct val="170000"/>
              </a:lnSpc>
              <a:spcBef>
                <a:spcPts val="0"/>
              </a:spcBef>
              <a:buFont typeface="Wingdings" panose="05000000000000000000" pitchFamily="2" charset="2"/>
              <a:buNone/>
            </a:pPr>
            <a:r>
              <a:rPr lang="en-US" altLang="zh-CN" sz="4900" dirty="0" smtClean="0">
                <a:latin typeface="幼圆" pitchFamily="49" charset="-122"/>
                <a:ea typeface="幼圆" pitchFamily="49" charset="-122"/>
                <a:sym typeface="Times New Roman" panose="02020603050405020304" pitchFamily="18" charset="0"/>
              </a:rPr>
              <a:t>     3</a:t>
            </a:r>
            <a:r>
              <a:rPr lang="zh-CN" altLang="en-US" sz="4900" dirty="0" smtClean="0">
                <a:latin typeface="幼圆" pitchFamily="49" charset="-122"/>
                <a:ea typeface="幼圆" pitchFamily="49" charset="-122"/>
                <a:sym typeface="Times New Roman" panose="02020603050405020304" pitchFamily="18" charset="0"/>
              </a:rPr>
              <a:t>）设置所属的模式：当用户才创建表时若没有指定模式，系统根据搜索路径来确</a:t>
            </a:r>
            <a:endParaRPr lang="en-US" altLang="zh-CN" sz="4900" dirty="0" smtClean="0">
              <a:latin typeface="幼圆" pitchFamily="49" charset="-122"/>
              <a:ea typeface="幼圆" pitchFamily="49" charset="-122"/>
              <a:sym typeface="Times New Roman" panose="02020603050405020304" pitchFamily="18" charset="0"/>
            </a:endParaRPr>
          </a:p>
          <a:p>
            <a:pPr marL="0" indent="0">
              <a:lnSpc>
                <a:spcPct val="170000"/>
              </a:lnSpc>
              <a:spcBef>
                <a:spcPts val="0"/>
              </a:spcBef>
              <a:buFont typeface="Wingdings" panose="05000000000000000000" pitchFamily="2" charset="2"/>
              <a:buNone/>
            </a:pPr>
            <a:r>
              <a:rPr lang="en-US" altLang="zh-CN" sz="4900" dirty="0">
                <a:latin typeface="幼圆" pitchFamily="49" charset="-122"/>
                <a:ea typeface="幼圆" pitchFamily="49" charset="-122"/>
                <a:sym typeface="Times New Roman" panose="02020603050405020304" pitchFamily="18" charset="0"/>
              </a:rPr>
              <a:t> </a:t>
            </a:r>
            <a:r>
              <a:rPr lang="en-US" altLang="zh-CN" sz="4900" dirty="0" smtClean="0">
                <a:latin typeface="幼圆" pitchFamily="49" charset="-122"/>
                <a:ea typeface="幼圆" pitchFamily="49" charset="-122"/>
                <a:sym typeface="Times New Roman" panose="02020603050405020304" pitchFamily="18" charset="0"/>
              </a:rPr>
              <a:t>       </a:t>
            </a:r>
            <a:r>
              <a:rPr lang="zh-CN" altLang="en-US" sz="4900" dirty="0" smtClean="0">
                <a:latin typeface="幼圆" pitchFamily="49" charset="-122"/>
                <a:ea typeface="幼圆" pitchFamily="49" charset="-122"/>
                <a:sym typeface="Times New Roman" panose="02020603050405020304" pitchFamily="18" charset="0"/>
              </a:rPr>
              <a:t>定该对象所属的模式</a:t>
            </a:r>
            <a:endParaRPr lang="zh-CN" altLang="en-US" sz="4300" dirty="0" smtClean="0">
              <a:latin typeface="幼圆" pitchFamily="49" charset="-122"/>
              <a:ea typeface="幼圆" pitchFamily="49" charset="-122"/>
            </a:endParaRPr>
          </a:p>
        </p:txBody>
      </p:sp>
      <p:sp>
        <p:nvSpPr>
          <p:cNvPr id="30723" name="Rectangle 2"/>
          <p:cNvSpPr>
            <a:spLocks noGrp="1" noChangeArrowheads="1"/>
          </p:cNvSpPr>
          <p:nvPr>
            <p:ph type="title" idx="4294967295"/>
          </p:nvPr>
        </p:nvSpPr>
        <p:spPr>
          <a:xfrm>
            <a:off x="1187765" y="-10633"/>
            <a:ext cx="7056490" cy="842963"/>
          </a:xfrm>
        </p:spPr>
        <p:txBody>
          <a:bodyPr/>
          <a:lstStyle/>
          <a:p>
            <a:pPr algn="ctr" fontAlgn="auto">
              <a:spcAft>
                <a:spcPts val="0"/>
              </a:spcAft>
              <a:defRPr/>
            </a:pPr>
            <a:r>
              <a:rPr lang="zh-CN" altLang="en-US" sz="3600" b="1" dirty="0" smtClean="0">
                <a:latin typeface="+mj-ea"/>
              </a:rPr>
              <a:t>表</a:t>
            </a:r>
            <a:r>
              <a:rPr lang="zh-CN" altLang="en-US" sz="3600" b="1" dirty="0">
                <a:latin typeface="+mj-ea"/>
              </a:rPr>
              <a:t>和模式</a:t>
            </a:r>
            <a:endParaRPr lang="zh-CN" altLang="en-US" sz="3600" b="1" dirty="0">
              <a:latin typeface="+mj-ea"/>
              <a:sym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filter="blinds(horizontal)">
                                      <p:cBhvr>
                                        <p:cTn id="7"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187765" y="-10633"/>
            <a:ext cx="7056490" cy="854263"/>
          </a:xfrm>
        </p:spPr>
        <p:txBody>
          <a:bodyPr/>
          <a:lstStyle/>
          <a:p>
            <a:pPr algn="ctr" fontAlgn="auto">
              <a:spcAft>
                <a:spcPts val="0"/>
              </a:spcAft>
              <a:defRPr/>
            </a:pPr>
            <a:r>
              <a:rPr lang="zh-CN" altLang="en-US" sz="3200" b="1" dirty="0" smtClean="0">
                <a:latin typeface="+mj-ea"/>
              </a:rPr>
              <a:t>修改</a:t>
            </a:r>
            <a:r>
              <a:rPr lang="zh-CN" altLang="en-US" sz="3200" b="1" dirty="0">
                <a:latin typeface="+mj-ea"/>
              </a:rPr>
              <a:t>基本表</a:t>
            </a:r>
          </a:p>
        </p:txBody>
      </p:sp>
      <p:sp>
        <p:nvSpPr>
          <p:cNvPr id="31747" name="Rectangle 3"/>
          <p:cNvSpPr>
            <a:spLocks noGrp="1" noChangeArrowheads="1"/>
          </p:cNvSpPr>
          <p:nvPr>
            <p:ph type="body" idx="4294967295"/>
          </p:nvPr>
        </p:nvSpPr>
        <p:spPr>
          <a:xfrm>
            <a:off x="971550" y="842963"/>
            <a:ext cx="8172450" cy="4300537"/>
          </a:xfrm>
        </p:spPr>
        <p:txBody>
          <a:bodyPr>
            <a:normAutofit fontScale="92500" lnSpcReduction="20000"/>
          </a:bodyPr>
          <a:lstStyle/>
          <a:p>
            <a:pPr algn="just">
              <a:lnSpc>
                <a:spcPct val="120000"/>
              </a:lnSpc>
              <a:buFont typeface="Wingdings" panose="05000000000000000000" pitchFamily="2" charset="2"/>
              <a:buNone/>
            </a:pPr>
            <a:r>
              <a:rPr lang="en-US" altLang="zh-CN" sz="2000" dirty="0" smtClean="0">
                <a:latin typeface="+mj-ea"/>
                <a:ea typeface="+mj-ea"/>
                <a:sym typeface="Times New Roman" panose="02020603050405020304" pitchFamily="18" charset="0"/>
              </a:rPr>
              <a:t>ALTER TABLE  </a:t>
            </a:r>
            <a:r>
              <a:rPr lang="en-US" altLang="zh-CN" sz="2000" dirty="0" smtClean="0">
                <a:latin typeface="幼圆" pitchFamily="49" charset="-122"/>
                <a:ea typeface="幼圆" pitchFamily="49" charset="-122"/>
                <a:sym typeface="Times New Roman" panose="02020603050405020304" pitchFamily="18" charset="0"/>
              </a:rPr>
              <a:t>&lt;</a:t>
            </a:r>
            <a:r>
              <a:rPr lang="zh-CN" altLang="en-US" sz="2000" dirty="0" smtClean="0">
                <a:latin typeface="幼圆" pitchFamily="49" charset="-122"/>
                <a:ea typeface="幼圆" pitchFamily="49" charset="-122"/>
                <a:sym typeface="Times New Roman" panose="02020603050405020304" pitchFamily="18" charset="0"/>
              </a:rPr>
              <a:t>表名</a:t>
            </a:r>
            <a:r>
              <a:rPr lang="en-US" altLang="zh-CN" sz="2000" dirty="0" smtClean="0">
                <a:latin typeface="幼圆" pitchFamily="49" charset="-122"/>
                <a:ea typeface="幼圆" pitchFamily="49" charset="-122"/>
                <a:sym typeface="Times New Roman" panose="02020603050405020304" pitchFamily="18" charset="0"/>
              </a:rPr>
              <a:t>&gt;</a:t>
            </a:r>
          </a:p>
          <a:p>
            <a:pPr algn="just">
              <a:lnSpc>
                <a:spcPct val="120000"/>
              </a:lnSpc>
              <a:buFont typeface="Wingdings" panose="05000000000000000000" pitchFamily="2" charset="2"/>
              <a:buNone/>
            </a:pPr>
            <a:r>
              <a:rPr 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r>
              <a:rPr lang="en-US" altLang="zh-CN" sz="1800" dirty="0">
                <a:latin typeface="+mj-ea"/>
                <a:ea typeface="+mj-ea"/>
              </a:rPr>
              <a:t>ADD</a:t>
            </a:r>
            <a:r>
              <a:rPr lang="en-US" altLang="zh-CN" sz="1800" b="0" dirty="0">
                <a:latin typeface="+mj-ea"/>
                <a:ea typeface="+mj-ea"/>
              </a:rPr>
              <a:t> </a:t>
            </a:r>
            <a:r>
              <a:rPr lang="en-US" altLang="zh-CN" dirty="0" smtClean="0">
                <a:latin typeface="幼圆" pitchFamily="49" charset="-122"/>
                <a:ea typeface="幼圆" pitchFamily="49" charset="-122"/>
              </a:rPr>
              <a:t>&lt;</a:t>
            </a:r>
            <a:r>
              <a:rPr lang="en-US" dirty="0" err="1" smtClean="0">
                <a:latin typeface="幼圆" pitchFamily="49" charset="-122"/>
                <a:ea typeface="幼圆" pitchFamily="49" charset="-122"/>
              </a:rPr>
              <a:t>新列名</a:t>
            </a:r>
            <a:r>
              <a:rPr lang="en-US" altLang="zh-CN" dirty="0" smtClean="0">
                <a:latin typeface="幼圆" pitchFamily="49" charset="-122"/>
                <a:ea typeface="幼圆" pitchFamily="49" charset="-122"/>
              </a:rPr>
              <a:t>&gt; &lt;</a:t>
            </a:r>
            <a:r>
              <a:rPr lang="en-US" dirty="0" err="1" smtClean="0">
                <a:latin typeface="幼圆" pitchFamily="49" charset="-122"/>
                <a:ea typeface="幼圆" pitchFamily="49" charset="-122"/>
              </a:rPr>
              <a:t>数据类型</a:t>
            </a:r>
            <a:r>
              <a:rPr lang="en-US" altLang="zh-CN" dirty="0" smtClean="0">
                <a:latin typeface="幼圆" pitchFamily="49" charset="-122"/>
                <a:ea typeface="幼圆" pitchFamily="49" charset="-122"/>
              </a:rPr>
              <a:t>&gt; [ </a:t>
            </a:r>
            <a:r>
              <a:rPr lang="en-US" dirty="0" err="1" smtClean="0">
                <a:latin typeface="幼圆" pitchFamily="49" charset="-122"/>
                <a:ea typeface="幼圆" pitchFamily="49" charset="-122"/>
              </a:rPr>
              <a:t>完整性约束</a:t>
            </a:r>
            <a:r>
              <a:rPr 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p>
          <a:p>
            <a:pPr algn="just">
              <a:lnSpc>
                <a:spcPct val="120000"/>
              </a:lnSpc>
              <a:buFont typeface="Wingdings" panose="05000000000000000000" pitchFamily="2" charset="2"/>
              <a:buNone/>
            </a:pPr>
            <a:r>
              <a:rPr 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r>
              <a:rPr lang="en-US" altLang="zh-CN" sz="1800" dirty="0">
                <a:latin typeface="+mj-ea"/>
                <a:ea typeface="+mj-ea"/>
              </a:rPr>
              <a:t>ADD</a:t>
            </a:r>
            <a:r>
              <a:rPr lang="en-US" altLang="zh-CN" dirty="0" smtClean="0">
                <a:latin typeface="幼圆" pitchFamily="49" charset="-122"/>
                <a:ea typeface="幼圆" pitchFamily="49" charset="-122"/>
              </a:rPr>
              <a:t> &lt;</a:t>
            </a:r>
            <a:r>
              <a:rPr lang="en-US" dirty="0" err="1" smtClean="0">
                <a:latin typeface="幼圆" pitchFamily="49" charset="-122"/>
                <a:ea typeface="幼圆" pitchFamily="49" charset="-122"/>
              </a:rPr>
              <a:t>表级完整性约束</a:t>
            </a:r>
            <a:r>
              <a:rPr lang="en-US" altLang="zh-CN" dirty="0" smtClean="0">
                <a:latin typeface="幼圆" pitchFamily="49" charset="-122"/>
                <a:ea typeface="幼圆" pitchFamily="49" charset="-122"/>
              </a:rPr>
              <a:t>&gt;]</a:t>
            </a:r>
          </a:p>
          <a:p>
            <a:pPr algn="just">
              <a:lnSpc>
                <a:spcPct val="120000"/>
              </a:lnSpc>
              <a:buFont typeface="Wingdings" panose="05000000000000000000" pitchFamily="2" charset="2"/>
              <a:buNone/>
            </a:pPr>
            <a:r>
              <a:rPr 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r>
              <a:rPr lang="en-US" altLang="zh-CN" sz="1800" dirty="0">
                <a:latin typeface="+mj-ea"/>
                <a:ea typeface="+mj-ea"/>
              </a:rPr>
              <a:t>DROP</a:t>
            </a:r>
            <a:r>
              <a:rPr lang="en-US" altLang="zh-CN" sz="1800" b="0" dirty="0">
                <a:latin typeface="+mj-ea"/>
                <a:ea typeface="+mj-ea"/>
              </a:rPr>
              <a:t>[</a:t>
            </a:r>
            <a:r>
              <a:rPr lang="en-US" altLang="zh-CN" dirty="0" smtClean="0">
                <a:latin typeface="幼圆" pitchFamily="49" charset="-122"/>
                <a:ea typeface="幼圆" pitchFamily="49" charset="-122"/>
              </a:rPr>
              <a:t>COLUMN]&lt;</a:t>
            </a:r>
            <a:r>
              <a:rPr lang="en-US" dirty="0" err="1" smtClean="0">
                <a:latin typeface="幼圆" pitchFamily="49" charset="-122"/>
                <a:ea typeface="幼圆" pitchFamily="49" charset="-122"/>
              </a:rPr>
              <a:t>列名</a:t>
            </a:r>
            <a:r>
              <a:rPr lang="en-US" altLang="zh-CN" dirty="0" smtClean="0">
                <a:latin typeface="幼圆" pitchFamily="49" charset="-122"/>
                <a:ea typeface="幼圆" pitchFamily="49" charset="-122"/>
              </a:rPr>
              <a:t>&gt;[</a:t>
            </a:r>
            <a:r>
              <a:rPr lang="en-US" altLang="zh-CN" sz="1800" b="0" dirty="0">
                <a:latin typeface="+mj-ea"/>
                <a:ea typeface="+mj-ea"/>
              </a:rPr>
              <a:t>CASCADE|RESTRICT</a:t>
            </a:r>
            <a:r>
              <a:rPr lang="en-US" altLang="zh-CN" dirty="0" smtClean="0">
                <a:latin typeface="幼圆" pitchFamily="49" charset="-122"/>
                <a:ea typeface="幼圆" pitchFamily="49" charset="-122"/>
              </a:rPr>
              <a:t>]]</a:t>
            </a:r>
          </a:p>
          <a:p>
            <a:pPr algn="just">
              <a:lnSpc>
                <a:spcPct val="120000"/>
              </a:lnSpc>
              <a:buFont typeface="Wingdings" panose="05000000000000000000" pitchFamily="2" charset="2"/>
              <a:buNone/>
            </a:pPr>
            <a:r>
              <a:rPr lang="en-US" dirty="0" smtClean="0">
                <a:latin typeface="幼圆" pitchFamily="49" charset="-122"/>
                <a:ea typeface="幼圆" pitchFamily="49" charset="-122"/>
              </a:rPr>
              <a:t>    </a:t>
            </a:r>
            <a:r>
              <a:rPr lang="en-US" altLang="zh-CN" dirty="0" smtClean="0">
                <a:latin typeface="幼圆" pitchFamily="49" charset="-122"/>
                <a:ea typeface="幼圆" pitchFamily="49" charset="-122"/>
              </a:rPr>
              <a:t>[ </a:t>
            </a:r>
            <a:r>
              <a:rPr lang="en-US" altLang="zh-CN" sz="1800" dirty="0" smtClean="0">
                <a:latin typeface="+mj-ea"/>
                <a:ea typeface="+mj-ea"/>
              </a:rPr>
              <a:t>DROP CONSTRAINT</a:t>
            </a:r>
            <a:r>
              <a:rPr lang="en-US" altLang="zh-CN" dirty="0" smtClean="0">
                <a:latin typeface="幼圆" pitchFamily="49" charset="-122"/>
                <a:ea typeface="幼圆" pitchFamily="49" charset="-122"/>
              </a:rPr>
              <a:t>&lt;</a:t>
            </a:r>
            <a:r>
              <a:rPr lang="en-US" dirty="0" err="1" smtClean="0">
                <a:latin typeface="幼圆" pitchFamily="49" charset="-122"/>
                <a:ea typeface="幼圆" pitchFamily="49" charset="-122"/>
              </a:rPr>
              <a:t>完整性约束名</a:t>
            </a:r>
            <a:r>
              <a:rPr lang="en-US" altLang="zh-CN" dirty="0" smtClean="0">
                <a:latin typeface="幼圆" pitchFamily="49" charset="-122"/>
                <a:ea typeface="幼圆" pitchFamily="49" charset="-122"/>
              </a:rPr>
              <a:t>&gt;</a:t>
            </a:r>
            <a:r>
              <a:rPr lang="en-US" altLang="zh-CN" sz="2000" dirty="0" smtClean="0">
                <a:latin typeface="幼圆" pitchFamily="49" charset="-122"/>
                <a:ea typeface="幼圆" pitchFamily="49" charset="-122"/>
              </a:rPr>
              <a:t>[</a:t>
            </a:r>
            <a:r>
              <a:rPr lang="en-US" altLang="zh-CN" sz="1800" b="0" dirty="0" smtClean="0">
                <a:latin typeface="+mj-ea"/>
                <a:ea typeface="+mj-ea"/>
              </a:rPr>
              <a:t>CASCADE|RESTRICT</a:t>
            </a:r>
            <a:r>
              <a:rPr lang="en-US" altLang="zh-CN" sz="2000" dirty="0" smtClean="0">
                <a:latin typeface="幼圆" pitchFamily="49" charset="-122"/>
                <a:ea typeface="幼圆" pitchFamily="49" charset="-122"/>
              </a:rPr>
              <a:t>]]</a:t>
            </a:r>
          </a:p>
          <a:p>
            <a:pPr marL="342900" lvl="2" indent="-342900" algn="just">
              <a:lnSpc>
                <a:spcPct val="120000"/>
              </a:lnSpc>
              <a:buFont typeface="Wingdings" panose="05000000000000000000" pitchFamily="2" charset="2"/>
              <a:buNone/>
            </a:pPr>
            <a:r>
              <a:rPr lang="en-US" b="1" dirty="0" smtClean="0">
                <a:latin typeface="幼圆" pitchFamily="49" charset="-122"/>
                <a:ea typeface="幼圆" pitchFamily="49" charset="-122"/>
              </a:rPr>
              <a:t>    </a:t>
            </a:r>
            <a:r>
              <a:rPr lang="en-US" altLang="zh-CN" b="1" dirty="0" smtClean="0">
                <a:latin typeface="幼圆" pitchFamily="49" charset="-122"/>
                <a:ea typeface="幼圆" pitchFamily="49" charset="-122"/>
              </a:rPr>
              <a:t>[ </a:t>
            </a:r>
            <a:r>
              <a:rPr lang="en-US" altLang="zh-CN" sz="1800" b="1" dirty="0">
                <a:latin typeface="+mj-ea"/>
                <a:ea typeface="+mj-ea"/>
              </a:rPr>
              <a:t>ALTER COLUMN</a:t>
            </a:r>
            <a:r>
              <a:rPr lang="en-US" altLang="zh-CN" b="1" dirty="0" smtClean="0">
                <a:latin typeface="幼圆" pitchFamily="49" charset="-122"/>
                <a:ea typeface="幼圆" pitchFamily="49" charset="-122"/>
              </a:rPr>
              <a:t>&lt;</a:t>
            </a:r>
            <a:r>
              <a:rPr lang="en-US" b="1" dirty="0" err="1" smtClean="0">
                <a:latin typeface="幼圆" pitchFamily="49" charset="-122"/>
                <a:ea typeface="幼圆" pitchFamily="49" charset="-122"/>
              </a:rPr>
              <a:t>列名</a:t>
            </a:r>
            <a:r>
              <a:rPr lang="en-US" altLang="zh-CN" b="1" dirty="0" smtClean="0">
                <a:latin typeface="幼圆" pitchFamily="49" charset="-122"/>
                <a:ea typeface="幼圆" pitchFamily="49" charset="-122"/>
              </a:rPr>
              <a:t>&gt; &lt;</a:t>
            </a:r>
            <a:r>
              <a:rPr lang="en-US" b="1" dirty="0" err="1" smtClean="0">
                <a:latin typeface="幼圆" pitchFamily="49" charset="-122"/>
                <a:ea typeface="幼圆" pitchFamily="49" charset="-122"/>
              </a:rPr>
              <a:t>数据类型</a:t>
            </a:r>
            <a:r>
              <a:rPr lang="en-US" altLang="zh-CN" b="1" dirty="0" smtClean="0">
                <a:latin typeface="幼圆" pitchFamily="49" charset="-122"/>
                <a:ea typeface="幼圆" pitchFamily="49" charset="-122"/>
              </a:rPr>
              <a:t>&gt; ]</a:t>
            </a:r>
            <a:r>
              <a:rPr lang="en-US" b="1" dirty="0" smtClean="0">
                <a:latin typeface="幼圆" pitchFamily="49" charset="-122"/>
                <a:ea typeface="幼圆" pitchFamily="49" charset="-122"/>
              </a:rPr>
              <a:t>；</a:t>
            </a:r>
            <a:endParaRPr lang="zh-CN" altLang="en-US" b="1" dirty="0" smtClean="0">
              <a:latin typeface="Times New Roman" panose="02020603050405020304" pitchFamily="18" charset="0"/>
              <a:sym typeface="Times New Roman" panose="02020603050405020304" pitchFamily="18" charset="0"/>
            </a:endParaRPr>
          </a:p>
          <a:p>
            <a:pPr algn="just">
              <a:lnSpc>
                <a:spcPct val="150000"/>
              </a:lnSpc>
              <a:buFont typeface="Wingdings" panose="05000000000000000000" pitchFamily="2" charset="2"/>
              <a:buChar char="u"/>
            </a:pPr>
            <a:r>
              <a:rPr lang="en-US" altLang="zh-CN" sz="1900" dirty="0" smtClean="0">
                <a:latin typeface="+mj-ea"/>
                <a:ea typeface="+mj-ea"/>
                <a:sym typeface="Times New Roman" panose="02020603050405020304" pitchFamily="18" charset="0"/>
              </a:rPr>
              <a:t>ADD  </a:t>
            </a:r>
            <a:r>
              <a:rPr lang="zh-CN" altLang="en-US" sz="1900" b="1" dirty="0" smtClean="0">
                <a:latin typeface="幼圆" pitchFamily="49" charset="-122"/>
                <a:ea typeface="幼圆" pitchFamily="49" charset="-122"/>
                <a:sym typeface="Times New Roman" panose="02020603050405020304" pitchFamily="18" charset="0"/>
              </a:rPr>
              <a:t>用于增加新列和新的完整性约束条件以及新的表级约束条件；</a:t>
            </a:r>
            <a:endParaRPr lang="en-US" sz="1900" b="1" dirty="0" smtClean="0">
              <a:latin typeface="幼圆" pitchFamily="49" charset="-122"/>
              <a:ea typeface="幼圆" pitchFamily="49" charset="-122"/>
              <a:sym typeface="Times New Roman" panose="02020603050405020304" pitchFamily="18" charset="0"/>
            </a:endParaRPr>
          </a:p>
          <a:p>
            <a:pPr algn="just">
              <a:lnSpc>
                <a:spcPct val="150000"/>
              </a:lnSpc>
              <a:buFont typeface="Wingdings" panose="05000000000000000000" pitchFamily="2" charset="2"/>
              <a:buChar char="u"/>
            </a:pPr>
            <a:r>
              <a:rPr lang="en-US" altLang="zh-CN" sz="1900" dirty="0" smtClean="0">
                <a:latin typeface="+mj-ea"/>
                <a:ea typeface="+mj-ea"/>
                <a:sym typeface="Times New Roman" panose="02020603050405020304" pitchFamily="18" charset="0"/>
              </a:rPr>
              <a:t>DROP COLUMN </a:t>
            </a:r>
            <a:r>
              <a:rPr lang="zh-CN" altLang="en-US" sz="1900" b="1" dirty="0" smtClean="0">
                <a:latin typeface="幼圆" pitchFamily="49" charset="-122"/>
                <a:ea typeface="幼圆" pitchFamily="49" charset="-122"/>
                <a:sym typeface="Times New Roman" panose="02020603050405020304" pitchFamily="18" charset="0"/>
              </a:rPr>
              <a:t>用于删除表中的列，如果指定了</a:t>
            </a:r>
            <a:r>
              <a:rPr lang="en-US" altLang="zh-CN" sz="1900" b="1" dirty="0" smtClean="0">
                <a:latin typeface="幼圆" pitchFamily="49" charset="-122"/>
                <a:ea typeface="幼圆" pitchFamily="49" charset="-122"/>
                <a:sym typeface="Times New Roman" panose="02020603050405020304" pitchFamily="18" charset="0"/>
              </a:rPr>
              <a:t>CASCADE</a:t>
            </a:r>
            <a:r>
              <a:rPr lang="zh-CN" altLang="en-US" sz="1900" b="1" dirty="0" smtClean="0">
                <a:latin typeface="幼圆" pitchFamily="49" charset="-122"/>
                <a:ea typeface="幼圆" pitchFamily="49" charset="-122"/>
                <a:sym typeface="Times New Roman" panose="02020603050405020304" pitchFamily="18" charset="0"/>
              </a:rPr>
              <a:t>，则自动删除引用了该列的其它对象；如果指定了</a:t>
            </a:r>
            <a:r>
              <a:rPr lang="en-US" altLang="zh-CN" sz="1900" b="1" dirty="0" smtClean="0">
                <a:latin typeface="幼圆" pitchFamily="49" charset="-122"/>
                <a:ea typeface="幼圆" pitchFamily="49" charset="-122"/>
                <a:sym typeface="Times New Roman" panose="02020603050405020304" pitchFamily="18" charset="0"/>
              </a:rPr>
              <a:t>RESTRICT</a:t>
            </a:r>
            <a:r>
              <a:rPr lang="zh-CN" altLang="en-US" sz="1900" b="1" dirty="0" smtClean="0">
                <a:latin typeface="幼圆" pitchFamily="49" charset="-122"/>
                <a:ea typeface="幼圆" pitchFamily="49" charset="-122"/>
                <a:sym typeface="Times New Roman" panose="02020603050405020304" pitchFamily="18" charset="0"/>
              </a:rPr>
              <a:t>，则如果该列被其它对象引用，则拒绝删除该列。</a:t>
            </a:r>
          </a:p>
          <a:p>
            <a:pPr algn="just">
              <a:lnSpc>
                <a:spcPct val="150000"/>
              </a:lnSpc>
              <a:buFont typeface="Wingdings" panose="05000000000000000000" pitchFamily="2" charset="2"/>
              <a:buChar char="u"/>
            </a:pPr>
            <a:r>
              <a:rPr lang="en-US" altLang="zh-CN" sz="1900" dirty="0" smtClean="0">
                <a:latin typeface="+mj-ea"/>
                <a:ea typeface="+mj-ea"/>
                <a:sym typeface="Times New Roman" panose="02020603050405020304" pitchFamily="18" charset="0"/>
              </a:rPr>
              <a:t>ALTER COLUMN </a:t>
            </a:r>
            <a:r>
              <a:rPr lang="zh-CN" altLang="en-US" sz="1900" b="1" dirty="0" smtClean="0">
                <a:latin typeface="幼圆" pitchFamily="49" charset="-122"/>
                <a:ea typeface="幼圆" pitchFamily="49" charset="-122"/>
                <a:sym typeface="Times New Roman" panose="02020603050405020304" pitchFamily="18" charset="0"/>
              </a:rPr>
              <a:t>用于修改原有的列定义，包括修改列名和数据类型。</a:t>
            </a:r>
          </a:p>
          <a:p>
            <a:pPr marL="114300" lvl="1" indent="-342900" algn="just">
              <a:lnSpc>
                <a:spcPct val="120000"/>
              </a:lnSpc>
              <a:buFont typeface="Wingdings" panose="05000000000000000000" pitchFamily="2" charset="2"/>
              <a:buNone/>
            </a:pPr>
            <a:endParaRPr lang="zh-CN" altLang="en-US" b="1" dirty="0" smtClean="0">
              <a:latin typeface="Times New Roman" panose="02020603050405020304" pitchFamily="18" charset="0"/>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filter="blinds(horizontal)">
                                      <p:cBhvr>
                                        <p:cTn id="7"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type="body" idx="4294967295"/>
          </p:nvPr>
        </p:nvSpPr>
        <p:spPr>
          <a:xfrm>
            <a:off x="1043755" y="823200"/>
            <a:ext cx="8100245" cy="4320300"/>
          </a:xfrm>
        </p:spPr>
        <p:txBody>
          <a:bodyPr>
            <a:noAutofit/>
          </a:bodyPr>
          <a:lstStyle/>
          <a:p>
            <a:pPr algn="just">
              <a:lnSpc>
                <a:spcPct val="150000"/>
              </a:lnSpc>
              <a:buFont typeface="Wingdings" panose="05000000000000000000" pitchFamily="2" charset="2"/>
              <a:buNone/>
            </a:pPr>
            <a:r>
              <a:rPr lang="en-US" altLang="zh-CN" sz="2000" dirty="0" smtClean="0">
                <a:latin typeface="幼圆" pitchFamily="49" charset="-122"/>
                <a:ea typeface="幼圆" pitchFamily="49" charset="-122"/>
              </a:rPr>
              <a:t>【</a:t>
            </a:r>
            <a:r>
              <a:rPr lang="zh-CN" altLang="en-US" sz="2000" dirty="0" smtClean="0">
                <a:latin typeface="幼圆" pitchFamily="49" charset="-122"/>
                <a:ea typeface="幼圆" pitchFamily="49" charset="-122"/>
              </a:rPr>
              <a:t>例</a:t>
            </a:r>
            <a:r>
              <a:rPr lang="en-US" altLang="zh-CN" sz="2000" dirty="0" smtClean="0">
                <a:latin typeface="幼圆" pitchFamily="49" charset="-122"/>
                <a:ea typeface="幼圆" pitchFamily="49" charset="-122"/>
              </a:rPr>
              <a:t>】 </a:t>
            </a:r>
            <a:r>
              <a:rPr lang="zh-CN" altLang="en-US" sz="2000" b="0" dirty="0" smtClean="0">
                <a:latin typeface="幼圆" pitchFamily="49" charset="-122"/>
                <a:ea typeface="幼圆" pitchFamily="49" charset="-122"/>
              </a:rPr>
              <a:t>向</a:t>
            </a:r>
            <a:r>
              <a:rPr lang="en-US" altLang="zh-CN" sz="2000" b="0" dirty="0" smtClean="0">
                <a:latin typeface="幼圆" pitchFamily="49" charset="-122"/>
                <a:ea typeface="幼圆" pitchFamily="49" charset="-122"/>
              </a:rPr>
              <a:t>Student</a:t>
            </a:r>
            <a:r>
              <a:rPr lang="zh-CN" altLang="en-US" sz="2000" b="0" dirty="0" smtClean="0">
                <a:latin typeface="幼圆" pitchFamily="49" charset="-122"/>
                <a:ea typeface="幼圆" pitchFamily="49" charset="-122"/>
              </a:rPr>
              <a:t>表增加</a:t>
            </a:r>
            <a:r>
              <a:rPr lang="zh-CN" altLang="en-US" sz="2000" b="0" dirty="0" smtClean="0">
                <a:latin typeface="幼圆" pitchFamily="49" charset="-122"/>
                <a:ea typeface="幼圆" pitchFamily="49" charset="-122"/>
                <a:sym typeface="Courier New" panose="02070309020205020404" pitchFamily="49" charset="0"/>
              </a:rPr>
              <a:t>“</a:t>
            </a:r>
            <a:r>
              <a:rPr lang="zh-CN" altLang="en-US" sz="2000" b="0" dirty="0" smtClean="0">
                <a:latin typeface="幼圆" pitchFamily="49" charset="-122"/>
                <a:ea typeface="幼圆" pitchFamily="49" charset="-122"/>
              </a:rPr>
              <a:t>入学时间</a:t>
            </a:r>
            <a:r>
              <a:rPr lang="zh-CN" altLang="en-US" sz="2000" b="0" dirty="0" smtClean="0">
                <a:latin typeface="幼圆" pitchFamily="49" charset="-122"/>
                <a:ea typeface="幼圆" pitchFamily="49" charset="-122"/>
                <a:sym typeface="Courier New" panose="02070309020205020404" pitchFamily="49" charset="0"/>
              </a:rPr>
              <a:t>”</a:t>
            </a:r>
            <a:r>
              <a:rPr lang="zh-CN" altLang="en-US" sz="2000" b="0" dirty="0" smtClean="0">
                <a:latin typeface="幼圆" pitchFamily="49" charset="-122"/>
                <a:ea typeface="幼圆" pitchFamily="49" charset="-122"/>
              </a:rPr>
              <a:t>列，其数据类型为日期型</a:t>
            </a:r>
          </a:p>
          <a:p>
            <a:pPr lvl="1" algn="just">
              <a:lnSpc>
                <a:spcPct val="150000"/>
              </a:lnSpc>
              <a:buFont typeface="Wingdings" panose="05000000000000000000" pitchFamily="2" charset="2"/>
              <a:buNone/>
            </a:pPr>
            <a:r>
              <a:rPr lang="zh-CN" altLang="en-US" sz="2000" b="1" dirty="0" smtClean="0">
                <a:latin typeface="幼圆" pitchFamily="49" charset="-122"/>
                <a:ea typeface="幼圆" pitchFamily="49" charset="-122"/>
              </a:rPr>
              <a:t>     </a:t>
            </a:r>
            <a:r>
              <a:rPr lang="en-US" altLang="zh-CN" sz="2000" b="1" dirty="0" smtClean="0">
                <a:latin typeface="+mj-ea"/>
                <a:ea typeface="+mj-ea"/>
              </a:rPr>
              <a:t>ALTER TABLE </a:t>
            </a:r>
            <a:r>
              <a:rPr lang="en-US" altLang="zh-CN" sz="2000" b="1" dirty="0" smtClean="0">
                <a:latin typeface="幼圆" pitchFamily="49" charset="-122"/>
                <a:ea typeface="幼圆" pitchFamily="49" charset="-122"/>
              </a:rPr>
              <a:t>Student </a:t>
            </a:r>
            <a:r>
              <a:rPr lang="en-US" altLang="zh-CN" sz="2000" b="1" dirty="0" smtClean="0">
                <a:latin typeface="+mj-ea"/>
                <a:ea typeface="+mj-ea"/>
              </a:rPr>
              <a:t>ADD</a:t>
            </a:r>
            <a:r>
              <a:rPr lang="en-US" altLang="zh-CN" sz="2000" b="1" dirty="0" smtClean="0">
                <a:latin typeface="幼圆" pitchFamily="49" charset="-122"/>
                <a:ea typeface="幼圆" pitchFamily="49" charset="-122"/>
              </a:rPr>
              <a:t> </a:t>
            </a:r>
            <a:r>
              <a:rPr lang="en-US" altLang="zh-CN" sz="2000" b="1" dirty="0" err="1" smtClean="0">
                <a:latin typeface="幼圆" pitchFamily="49" charset="-122"/>
                <a:ea typeface="幼圆" pitchFamily="49" charset="-122"/>
              </a:rPr>
              <a:t>S_entrance</a:t>
            </a:r>
            <a:r>
              <a:rPr lang="en-US" altLang="zh-CN" sz="2000" b="1" dirty="0" smtClean="0">
                <a:latin typeface="幼圆" pitchFamily="49" charset="-122"/>
                <a:ea typeface="幼圆" pitchFamily="49" charset="-122"/>
              </a:rPr>
              <a:t> </a:t>
            </a:r>
            <a:r>
              <a:rPr lang="en-US" altLang="zh-CN" sz="2000" b="1" dirty="0" smtClean="0">
                <a:latin typeface="+mj-ea"/>
                <a:ea typeface="+mj-ea"/>
              </a:rPr>
              <a:t>DATE</a:t>
            </a:r>
            <a:r>
              <a:rPr lang="zh-CN" altLang="en-US" sz="2000" b="1" dirty="0" smtClean="0">
                <a:latin typeface="幼圆" pitchFamily="49" charset="-122"/>
                <a:ea typeface="幼圆" pitchFamily="49" charset="-122"/>
              </a:rPr>
              <a:t>；</a:t>
            </a:r>
          </a:p>
          <a:p>
            <a:pPr algn="just">
              <a:lnSpc>
                <a:spcPct val="150000"/>
              </a:lnSpc>
            </a:pPr>
            <a:r>
              <a:rPr lang="zh-CN" altLang="en-US" sz="2000" b="0" dirty="0" smtClean="0">
                <a:latin typeface="幼圆" pitchFamily="49" charset="-122"/>
                <a:ea typeface="幼圆" pitchFamily="49" charset="-122"/>
              </a:rPr>
              <a:t>    </a:t>
            </a:r>
            <a:r>
              <a:rPr lang="zh-CN" altLang="en-US" sz="1800" b="0" dirty="0" smtClean="0">
                <a:latin typeface="幼圆" pitchFamily="49" charset="-122"/>
                <a:ea typeface="幼圆" pitchFamily="49" charset="-122"/>
              </a:rPr>
              <a:t>不论基本表中原来是否已有数据，新增加的列一律为空值</a:t>
            </a:r>
            <a:endParaRPr lang="zh-CN" altLang="en-US" sz="1800" b="1"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000" b="0" dirty="0" smtClean="0">
                <a:latin typeface="幼圆" pitchFamily="49" charset="-122"/>
                <a:ea typeface="幼圆" pitchFamily="49" charset="-122"/>
              </a:rPr>
              <a:t>【</a:t>
            </a:r>
            <a:r>
              <a:rPr lang="zh-CN" altLang="en-US" sz="2000" b="0" dirty="0" smtClean="0">
                <a:latin typeface="幼圆" pitchFamily="49" charset="-122"/>
                <a:ea typeface="幼圆" pitchFamily="49" charset="-122"/>
              </a:rPr>
              <a:t>例</a:t>
            </a:r>
            <a:r>
              <a:rPr lang="en-US" altLang="zh-CN" sz="2000" b="0" dirty="0" smtClean="0">
                <a:latin typeface="幼圆" pitchFamily="49" charset="-122"/>
                <a:ea typeface="幼圆" pitchFamily="49" charset="-122"/>
              </a:rPr>
              <a:t>】 </a:t>
            </a:r>
            <a:r>
              <a:rPr lang="zh-CN" altLang="en-US" sz="2000" b="0" dirty="0" smtClean="0">
                <a:latin typeface="幼圆" pitchFamily="49" charset="-122"/>
                <a:ea typeface="幼圆" pitchFamily="49" charset="-122"/>
              </a:rPr>
              <a:t>将年龄的数据类型由字符型（假设原来的数据类型是字符型）改为整数</a:t>
            </a:r>
          </a:p>
          <a:p>
            <a:pPr>
              <a:lnSpc>
                <a:spcPct val="150000"/>
              </a:lnSpc>
              <a:buFont typeface="Wingdings" panose="05000000000000000000" pitchFamily="2" charset="2"/>
              <a:buNone/>
            </a:pPr>
            <a:r>
              <a:rPr lang="zh-CN" altLang="en-US" sz="2000" dirty="0" smtClean="0">
                <a:latin typeface="幼圆" pitchFamily="49" charset="-122"/>
                <a:ea typeface="幼圆" pitchFamily="49" charset="-122"/>
              </a:rPr>
              <a:t>    </a:t>
            </a:r>
            <a:r>
              <a:rPr lang="zh-CN" altLang="en-US" sz="2000" dirty="0">
                <a:latin typeface="幼圆" pitchFamily="49" charset="-122"/>
                <a:ea typeface="幼圆" pitchFamily="49" charset="-122"/>
              </a:rPr>
              <a:t> </a:t>
            </a:r>
            <a:r>
              <a:rPr lang="en-US" altLang="zh-CN" sz="2000" dirty="0" smtClean="0">
                <a:latin typeface="+mj-ea"/>
                <a:ea typeface="+mj-ea"/>
              </a:rPr>
              <a:t>ALTER TABLE </a:t>
            </a:r>
            <a:r>
              <a:rPr lang="en-US" altLang="zh-CN" sz="2000" dirty="0" smtClean="0">
                <a:latin typeface="幼圆" pitchFamily="49" charset="-122"/>
                <a:ea typeface="幼圆" pitchFamily="49" charset="-122"/>
              </a:rPr>
              <a:t>Student </a:t>
            </a:r>
            <a:r>
              <a:rPr lang="en-US" altLang="zh-CN" sz="2000" dirty="0" smtClean="0">
                <a:latin typeface="+mj-ea"/>
                <a:ea typeface="+mj-ea"/>
              </a:rPr>
              <a:t>ALTER COLUMN </a:t>
            </a:r>
            <a:r>
              <a:rPr lang="en-US" altLang="zh-CN" sz="2000" dirty="0" smtClean="0">
                <a:latin typeface="幼圆" pitchFamily="49" charset="-122"/>
                <a:ea typeface="幼圆" pitchFamily="49" charset="-122"/>
              </a:rPr>
              <a:t>Sage </a:t>
            </a:r>
            <a:r>
              <a:rPr lang="en-US" altLang="zh-CN" sz="2000" dirty="0" smtClean="0">
                <a:latin typeface="+mj-ea"/>
                <a:ea typeface="+mj-ea"/>
              </a:rPr>
              <a:t>INT</a:t>
            </a:r>
            <a:r>
              <a:rPr lang="zh-CN" altLang="en-US" sz="2000" dirty="0" smtClean="0">
                <a:latin typeface="幼圆" pitchFamily="49" charset="-122"/>
                <a:ea typeface="幼圆" pitchFamily="49" charset="-122"/>
              </a:rPr>
              <a:t>；</a:t>
            </a:r>
          </a:p>
          <a:p>
            <a:pPr>
              <a:lnSpc>
                <a:spcPct val="150000"/>
              </a:lnSpc>
              <a:buFont typeface="Wingdings" panose="05000000000000000000" pitchFamily="2" charset="2"/>
              <a:buNone/>
            </a:pPr>
            <a:r>
              <a:rPr lang="en-US" altLang="zh-CN" sz="2000" b="0" dirty="0" smtClean="0">
                <a:latin typeface="幼圆" pitchFamily="49" charset="-122"/>
                <a:ea typeface="幼圆" pitchFamily="49" charset="-122"/>
              </a:rPr>
              <a:t>【</a:t>
            </a:r>
            <a:r>
              <a:rPr lang="zh-CN" altLang="en-US" sz="2000" b="0" dirty="0" smtClean="0">
                <a:latin typeface="幼圆" pitchFamily="49" charset="-122"/>
                <a:ea typeface="幼圆" pitchFamily="49" charset="-122"/>
              </a:rPr>
              <a:t>例</a:t>
            </a:r>
            <a:r>
              <a:rPr lang="en-US" altLang="zh-CN" sz="2000" b="0" dirty="0" smtClean="0">
                <a:latin typeface="幼圆" pitchFamily="49" charset="-122"/>
                <a:ea typeface="幼圆" pitchFamily="49" charset="-122"/>
              </a:rPr>
              <a:t>】</a:t>
            </a:r>
            <a:r>
              <a:rPr lang="zh-CN" altLang="en-US" sz="2000" b="0" dirty="0" smtClean="0">
                <a:latin typeface="幼圆" pitchFamily="49" charset="-122"/>
                <a:ea typeface="幼圆" pitchFamily="49" charset="-122"/>
              </a:rPr>
              <a:t>增加课程名称必须取唯一值的约束条件</a:t>
            </a:r>
          </a:p>
          <a:p>
            <a:pPr>
              <a:lnSpc>
                <a:spcPct val="150000"/>
              </a:lnSpc>
              <a:buFont typeface="Wingdings" panose="05000000000000000000" pitchFamily="2" charset="2"/>
              <a:buNone/>
            </a:pPr>
            <a:r>
              <a:rPr lang="zh-CN" altLang="en-US" sz="2000" dirty="0" smtClean="0">
                <a:latin typeface="幼圆" pitchFamily="49" charset="-122"/>
                <a:ea typeface="幼圆" pitchFamily="49" charset="-122"/>
              </a:rPr>
              <a:t>    </a:t>
            </a:r>
            <a:r>
              <a:rPr lang="zh-CN" altLang="en-US" sz="2000" dirty="0">
                <a:latin typeface="幼圆" pitchFamily="49" charset="-122"/>
                <a:ea typeface="幼圆" pitchFamily="49" charset="-122"/>
              </a:rPr>
              <a:t> </a:t>
            </a:r>
            <a:r>
              <a:rPr lang="en-US" altLang="zh-CN" sz="2000" dirty="0">
                <a:latin typeface="+mj-ea"/>
                <a:ea typeface="+mj-ea"/>
              </a:rPr>
              <a:t>ALTER TABLE </a:t>
            </a:r>
            <a:r>
              <a:rPr lang="en-US" altLang="zh-CN" sz="2000" dirty="0" smtClean="0">
                <a:latin typeface="幼圆" pitchFamily="49" charset="-122"/>
                <a:ea typeface="幼圆" pitchFamily="49" charset="-122"/>
              </a:rPr>
              <a:t>Course </a:t>
            </a:r>
            <a:r>
              <a:rPr lang="en-US" altLang="zh-CN" sz="2000" dirty="0">
                <a:latin typeface="+mj-ea"/>
                <a:ea typeface="+mj-ea"/>
              </a:rPr>
              <a:t>ADD UNIQUE</a:t>
            </a:r>
            <a:r>
              <a:rPr lang="en-US" altLang="zh-CN" sz="2000" dirty="0" smtClean="0">
                <a:latin typeface="幼圆" pitchFamily="49" charset="-122"/>
                <a:ea typeface="幼圆" pitchFamily="49" charset="-122"/>
              </a:rPr>
              <a:t>(</a:t>
            </a:r>
            <a:r>
              <a:rPr lang="en-US" altLang="zh-CN" sz="2000" dirty="0" err="1" smtClean="0">
                <a:latin typeface="幼圆" pitchFamily="49" charset="-122"/>
                <a:ea typeface="幼圆" pitchFamily="49" charset="-122"/>
              </a:rPr>
              <a:t>Cname</a:t>
            </a:r>
            <a:r>
              <a:rPr lang="en-US" altLang="zh-CN" sz="2000" dirty="0" smtClean="0">
                <a:latin typeface="幼圆" pitchFamily="49" charset="-122"/>
                <a:ea typeface="幼圆" pitchFamily="49" charset="-122"/>
              </a:rPr>
              <a:t>); </a:t>
            </a:r>
            <a:endParaRPr lang="zh-CN" altLang="en-US" dirty="0" smtClean="0">
              <a:latin typeface="幼圆" pitchFamily="49" charset="-122"/>
              <a:ea typeface="幼圆" pitchFamily="49" charset="-122"/>
            </a:endParaRPr>
          </a:p>
        </p:txBody>
      </p:sp>
      <p:sp>
        <p:nvSpPr>
          <p:cNvPr id="4" name="Rectangle 2"/>
          <p:cNvSpPr txBox="1">
            <a:spLocks noChangeArrowheads="1"/>
          </p:cNvSpPr>
          <p:nvPr/>
        </p:nvSpPr>
        <p:spPr>
          <a:xfrm>
            <a:off x="1187765" y="-10633"/>
            <a:ext cx="7056490" cy="8542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dirty="0" smtClean="0">
                <a:latin typeface="+mj-ea"/>
              </a:rPr>
              <a:t>修改基本表</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filter="blinds(horizontal)">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187765" y="0"/>
            <a:ext cx="7056490" cy="843630"/>
          </a:xfrm>
        </p:spPr>
        <p:txBody>
          <a:bodyPr/>
          <a:lstStyle/>
          <a:p>
            <a:pPr algn="ctr" fontAlgn="auto">
              <a:spcAft>
                <a:spcPts val="0"/>
              </a:spcAft>
              <a:defRPr/>
            </a:pPr>
            <a:r>
              <a:rPr lang="zh-CN" altLang="en-US" sz="3200" b="1" dirty="0" smtClean="0">
                <a:latin typeface="+mj-ea"/>
              </a:rPr>
              <a:t>删除</a:t>
            </a:r>
            <a:r>
              <a:rPr lang="zh-CN" altLang="en-US" sz="3200" b="1" dirty="0">
                <a:latin typeface="+mj-ea"/>
              </a:rPr>
              <a:t>基本表 </a:t>
            </a:r>
          </a:p>
        </p:txBody>
      </p:sp>
      <p:sp>
        <p:nvSpPr>
          <p:cNvPr id="33795" name="Rectangle 3"/>
          <p:cNvSpPr>
            <a:spLocks noGrp="1" noChangeArrowheads="1"/>
          </p:cNvSpPr>
          <p:nvPr>
            <p:ph type="body" idx="4294967295"/>
          </p:nvPr>
        </p:nvSpPr>
        <p:spPr>
          <a:xfrm>
            <a:off x="1475270" y="1059645"/>
            <a:ext cx="6985000" cy="3816265"/>
          </a:xfrm>
        </p:spPr>
        <p:txBody>
          <a:bodyPr>
            <a:normAutofit fontScale="92500" lnSpcReduction="10000"/>
          </a:bodyPr>
          <a:lstStyle/>
          <a:p>
            <a:pPr>
              <a:buFont typeface="Wingdings" panose="05000000000000000000" pitchFamily="2" charset="2"/>
              <a:buNone/>
            </a:pPr>
            <a:r>
              <a:rPr lang="en-US" altLang="zh-CN" sz="2400" dirty="0" smtClean="0">
                <a:latin typeface="+mj-ea"/>
                <a:ea typeface="+mj-ea"/>
              </a:rPr>
              <a:t>DROP TABLE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表名</a:t>
            </a:r>
            <a:r>
              <a:rPr lang="en-US" altLang="zh-CN" sz="2400" dirty="0" smtClean="0">
                <a:latin typeface="幼圆" pitchFamily="49" charset="-122"/>
                <a:ea typeface="幼圆" pitchFamily="49" charset="-122"/>
              </a:rPr>
              <a:t>&gt;</a:t>
            </a:r>
            <a:r>
              <a:rPr lang="zh-CN" altLang="en-US" sz="2400" dirty="0" smtClean="0">
                <a:latin typeface="幼圆" pitchFamily="49" charset="-122"/>
                <a:ea typeface="幼圆" pitchFamily="49" charset="-122"/>
              </a:rPr>
              <a:t>［</a:t>
            </a:r>
            <a:r>
              <a:rPr lang="en-US" altLang="zh-CN" sz="2400" dirty="0" smtClean="0">
                <a:latin typeface="+mj-ea"/>
                <a:ea typeface="+mj-ea"/>
              </a:rPr>
              <a:t>RESTRICT| CASCADE</a:t>
            </a:r>
            <a:r>
              <a:rPr lang="zh-CN" altLang="en-US" sz="2400" dirty="0" smtClean="0">
                <a:latin typeface="+mj-ea"/>
                <a:ea typeface="+mj-ea"/>
              </a:rPr>
              <a:t>］</a:t>
            </a:r>
            <a:r>
              <a:rPr lang="zh-CN" altLang="en-US" sz="2400" dirty="0" smtClean="0">
                <a:latin typeface="幼圆" pitchFamily="49" charset="-122"/>
                <a:ea typeface="幼圆" pitchFamily="49" charset="-122"/>
              </a:rPr>
              <a:t>；</a:t>
            </a:r>
          </a:p>
          <a:p>
            <a:pPr>
              <a:lnSpc>
                <a:spcPct val="200000"/>
              </a:lnSpc>
              <a:buFont typeface="Wingdings" panose="05000000000000000000" pitchFamily="2" charset="2"/>
              <a:buChar char="n"/>
            </a:pPr>
            <a:r>
              <a:rPr lang="en-US" altLang="zh-CN" sz="2000" dirty="0" smtClean="0">
                <a:latin typeface="+mj-ea"/>
                <a:ea typeface="+mj-ea"/>
              </a:rPr>
              <a:t>RESTRICT</a:t>
            </a:r>
            <a:r>
              <a:rPr lang="zh-CN" altLang="en-US" sz="2000" dirty="0" smtClean="0">
                <a:latin typeface="+mj-ea"/>
                <a:ea typeface="+mj-ea"/>
              </a:rPr>
              <a:t>：</a:t>
            </a:r>
            <a:r>
              <a:rPr lang="zh-CN" altLang="en-US" sz="2000" dirty="0" smtClean="0">
                <a:latin typeface="幼圆" pitchFamily="49" charset="-122"/>
                <a:ea typeface="幼圆" pitchFamily="49" charset="-122"/>
              </a:rPr>
              <a:t>删除表是有限制的。</a:t>
            </a:r>
          </a:p>
          <a:p>
            <a:pPr>
              <a:lnSpc>
                <a:spcPct val="200000"/>
              </a:lnSpc>
              <a:buFont typeface="Wingdings" panose="05000000000000000000" pitchFamily="2" charset="2"/>
              <a:buChar char="Ø"/>
            </a:pPr>
            <a:r>
              <a:rPr lang="zh-CN" altLang="en-US" sz="2000" b="1" dirty="0" smtClean="0">
                <a:latin typeface="幼圆" pitchFamily="49" charset="-122"/>
                <a:ea typeface="幼圆" pitchFamily="49" charset="-122"/>
              </a:rPr>
              <a:t>欲删除的基本表不能被其他表的约束所引用</a:t>
            </a:r>
          </a:p>
          <a:p>
            <a:pPr>
              <a:lnSpc>
                <a:spcPct val="200000"/>
              </a:lnSpc>
              <a:buFont typeface="Wingdings" panose="05000000000000000000" pitchFamily="2" charset="2"/>
              <a:buChar char="Ø"/>
            </a:pPr>
            <a:r>
              <a:rPr lang="zh-CN" altLang="en-US" sz="2000" b="1" dirty="0" smtClean="0">
                <a:latin typeface="幼圆" pitchFamily="49" charset="-122"/>
                <a:ea typeface="幼圆" pitchFamily="49" charset="-122"/>
              </a:rPr>
              <a:t>如果存在依赖该表的对象，则此表不能被删除</a:t>
            </a:r>
          </a:p>
          <a:p>
            <a:pPr>
              <a:lnSpc>
                <a:spcPct val="200000"/>
              </a:lnSpc>
              <a:buFont typeface="Wingdings" panose="05000000000000000000" pitchFamily="2" charset="2"/>
              <a:buChar char="n"/>
            </a:pPr>
            <a:r>
              <a:rPr lang="en-US" altLang="zh-CN" sz="2000" dirty="0" smtClean="0">
                <a:latin typeface="+mj-ea"/>
                <a:ea typeface="+mj-ea"/>
              </a:rPr>
              <a:t>CASCADE</a:t>
            </a:r>
            <a:r>
              <a:rPr lang="zh-CN" altLang="en-US" sz="2000" dirty="0" smtClean="0">
                <a:latin typeface="+mj-ea"/>
                <a:ea typeface="+mj-ea"/>
              </a:rPr>
              <a:t>：</a:t>
            </a:r>
            <a:r>
              <a:rPr lang="zh-CN" altLang="en-US" sz="2000" dirty="0" smtClean="0">
                <a:latin typeface="幼圆" pitchFamily="49" charset="-122"/>
                <a:ea typeface="幼圆" pitchFamily="49" charset="-122"/>
              </a:rPr>
              <a:t>删除该表没有限制。</a:t>
            </a:r>
          </a:p>
          <a:p>
            <a:pPr>
              <a:lnSpc>
                <a:spcPct val="200000"/>
              </a:lnSpc>
              <a:buFont typeface="Wingdings" panose="05000000000000000000" pitchFamily="2" charset="2"/>
              <a:buChar char="Ø"/>
            </a:pPr>
            <a:r>
              <a:rPr lang="zh-CN" altLang="en-US" sz="2000" b="1" dirty="0" smtClean="0">
                <a:latin typeface="幼圆" pitchFamily="49" charset="-122"/>
                <a:ea typeface="幼圆" pitchFamily="49" charset="-122"/>
              </a:rPr>
              <a:t>在删除基本表的同时，相关的依赖对象一起删除 </a:t>
            </a:r>
            <a:endParaRPr lang="zh-CN" altLang="en-US"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filter="blinds(horizontal)">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3"/>
          <p:cNvSpPr>
            <a:spLocks noGrp="1" noChangeArrowheads="1"/>
          </p:cNvSpPr>
          <p:nvPr>
            <p:ph type="body" idx="4294967295"/>
          </p:nvPr>
        </p:nvSpPr>
        <p:spPr>
          <a:xfrm>
            <a:off x="1798638" y="1131888"/>
            <a:ext cx="7345362" cy="2447925"/>
          </a:xfrm>
        </p:spPr>
        <p:txBody>
          <a:bodyPr/>
          <a:lstStyle/>
          <a:p>
            <a:pPr algn="just">
              <a:buFont typeface="Wingdings" panose="05000000000000000000" pitchFamily="2" charset="2"/>
              <a:buNone/>
            </a:pPr>
            <a:r>
              <a:rPr lang="en-US" altLang="zh-CN" sz="2400" dirty="0" smtClean="0">
                <a:latin typeface="微软雅黑 Light" pitchFamily="34" charset="-122"/>
                <a:ea typeface="微软雅黑 Light" pitchFamily="34" charset="-122"/>
              </a:rPr>
              <a:t>【</a:t>
            </a:r>
            <a:r>
              <a:rPr lang="zh-CN" altLang="en-US" sz="2400" dirty="0" smtClean="0">
                <a:latin typeface="微软雅黑 Light" pitchFamily="34" charset="-122"/>
                <a:ea typeface="微软雅黑 Light" pitchFamily="34" charset="-122"/>
              </a:rPr>
              <a:t>例</a:t>
            </a:r>
            <a:r>
              <a:rPr lang="en-US" altLang="zh-CN" sz="2400" dirty="0" smtClean="0">
                <a:latin typeface="微软雅黑 Light" pitchFamily="34" charset="-122"/>
                <a:ea typeface="微软雅黑 Light" pitchFamily="34" charset="-122"/>
              </a:rPr>
              <a:t>】  </a:t>
            </a:r>
            <a:r>
              <a:rPr lang="zh-CN" altLang="en-US" sz="2400" dirty="0" smtClean="0">
                <a:latin typeface="微软雅黑 Light" pitchFamily="34" charset="-122"/>
                <a:ea typeface="微软雅黑 Light" pitchFamily="34" charset="-122"/>
              </a:rPr>
              <a:t>删除</a:t>
            </a:r>
            <a:r>
              <a:rPr lang="en-US" altLang="zh-CN" sz="2400" dirty="0" smtClean="0">
                <a:latin typeface="微软雅黑 Light" pitchFamily="34" charset="-122"/>
                <a:ea typeface="微软雅黑 Light" pitchFamily="34" charset="-122"/>
              </a:rPr>
              <a:t>Student</a:t>
            </a:r>
            <a:r>
              <a:rPr lang="zh-CN" altLang="en-US" sz="2400" dirty="0" smtClean="0">
                <a:latin typeface="微软雅黑 Light" pitchFamily="34" charset="-122"/>
                <a:ea typeface="微软雅黑 Light" pitchFamily="34" charset="-122"/>
              </a:rPr>
              <a:t>表</a:t>
            </a:r>
          </a:p>
          <a:p>
            <a:pPr lvl="1">
              <a:lnSpc>
                <a:spcPct val="160000"/>
              </a:lnSpc>
              <a:buFont typeface="Wingdings" panose="05000000000000000000" pitchFamily="2" charset="2"/>
              <a:buNone/>
            </a:pPr>
            <a:r>
              <a:rPr lang="zh-CN" altLang="en-US" sz="2400" b="1" dirty="0" smtClean="0">
                <a:latin typeface="幼圆" pitchFamily="49" charset="-122"/>
                <a:ea typeface="幼圆" pitchFamily="49" charset="-122"/>
              </a:rPr>
              <a:t>     </a:t>
            </a:r>
            <a:r>
              <a:rPr lang="en-US" altLang="zh-CN" sz="2400" b="1" dirty="0" smtClean="0">
                <a:latin typeface="+mj-ea"/>
                <a:ea typeface="+mj-ea"/>
              </a:rPr>
              <a:t>DROP TABLE  </a:t>
            </a:r>
            <a:r>
              <a:rPr lang="en-US" altLang="zh-CN" sz="2400" b="1" dirty="0" smtClean="0">
                <a:latin typeface="幼圆" pitchFamily="49" charset="-122"/>
                <a:ea typeface="幼圆" pitchFamily="49" charset="-122"/>
              </a:rPr>
              <a:t>Student  </a:t>
            </a:r>
            <a:r>
              <a:rPr lang="en-US" altLang="zh-CN" sz="2400" b="1" dirty="0" smtClean="0">
                <a:latin typeface="+mj-ea"/>
                <a:ea typeface="+mj-ea"/>
              </a:rPr>
              <a:t>CASCADE </a:t>
            </a:r>
            <a:r>
              <a:rPr lang="en-US" altLang="zh-CN" sz="2400" b="1" dirty="0" smtClean="0">
                <a:latin typeface="幼圆" pitchFamily="49" charset="-122"/>
                <a:ea typeface="幼圆" pitchFamily="49" charset="-122"/>
              </a:rPr>
              <a:t>;</a:t>
            </a:r>
          </a:p>
          <a:p>
            <a:pPr>
              <a:lnSpc>
                <a:spcPct val="160000"/>
              </a:lnSpc>
              <a:buFont typeface="Wingdings" panose="05000000000000000000" pitchFamily="2" charset="2"/>
              <a:buChar char="n"/>
            </a:pPr>
            <a:r>
              <a:rPr lang="zh-CN" altLang="en-US" sz="2200" b="1" dirty="0" smtClean="0">
                <a:latin typeface="幼圆" pitchFamily="49" charset="-122"/>
                <a:ea typeface="幼圆" pitchFamily="49" charset="-122"/>
              </a:rPr>
              <a:t>基本表定义被删除，数据被删除</a:t>
            </a:r>
          </a:p>
          <a:p>
            <a:pPr>
              <a:lnSpc>
                <a:spcPct val="160000"/>
              </a:lnSpc>
              <a:buFont typeface="Wingdings" panose="05000000000000000000" pitchFamily="2" charset="2"/>
              <a:buChar char="n"/>
            </a:pPr>
            <a:r>
              <a:rPr lang="zh-CN" altLang="en-US" sz="2200" b="1" dirty="0" smtClean="0">
                <a:latin typeface="幼圆" pitchFamily="49" charset="-122"/>
                <a:ea typeface="幼圆" pitchFamily="49" charset="-122"/>
              </a:rPr>
              <a:t>表上建立的索引、视图、触发器等一般也将被删除 </a:t>
            </a:r>
            <a:endParaRPr lang="zh-CN" altLang="en-US" sz="2200" dirty="0" smtClean="0">
              <a:latin typeface="幼圆" pitchFamily="49" charset="-122"/>
              <a:ea typeface="幼圆" pitchFamily="49" charset="-122"/>
            </a:endParaRPr>
          </a:p>
        </p:txBody>
      </p:sp>
      <p:sp>
        <p:nvSpPr>
          <p:cNvPr id="5"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smtClean="0">
                <a:latin typeface="+mj-ea"/>
              </a:rPr>
              <a:t>删除基本表 </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filter="blinds(horizontal)">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type="body" idx="4294967295"/>
          </p:nvPr>
        </p:nvSpPr>
        <p:spPr>
          <a:xfrm>
            <a:off x="1547813" y="915988"/>
            <a:ext cx="7596187" cy="3887787"/>
          </a:xfrm>
        </p:spPr>
        <p:txBody>
          <a:bodyPr>
            <a:normAutofit fontScale="77500" lnSpcReduction="20000"/>
          </a:bodyPr>
          <a:lstStyle/>
          <a:p>
            <a:pPr>
              <a:lnSpc>
                <a:spcPct val="120000"/>
              </a:lnSpc>
              <a:buFont typeface="Wingdings" panose="05000000000000000000" pitchFamily="2" charset="2"/>
              <a:buNone/>
            </a:pPr>
            <a:r>
              <a:rPr lang="en-US" altLang="zh-CN" sz="2600" dirty="0" smtClean="0">
                <a:latin typeface="微软雅黑 Light" pitchFamily="34" charset="-122"/>
                <a:ea typeface="微软雅黑 Light" pitchFamily="34" charset="-122"/>
              </a:rPr>
              <a:t>【</a:t>
            </a:r>
            <a:r>
              <a:rPr lang="zh-CN" altLang="en-US" sz="2600" dirty="0" smtClean="0">
                <a:latin typeface="微软雅黑 Light" pitchFamily="34" charset="-122"/>
                <a:ea typeface="微软雅黑 Light" pitchFamily="34" charset="-122"/>
              </a:rPr>
              <a:t>例</a:t>
            </a:r>
            <a:r>
              <a:rPr lang="en-US" altLang="zh-CN" sz="2600" dirty="0" smtClean="0">
                <a:latin typeface="微软雅黑 Light" pitchFamily="34" charset="-122"/>
                <a:ea typeface="微软雅黑 Light" pitchFamily="34" charset="-122"/>
              </a:rPr>
              <a:t>】</a:t>
            </a:r>
            <a:r>
              <a:rPr lang="zh-CN" altLang="en-US" sz="2600" dirty="0" smtClean="0">
                <a:latin typeface="微软雅黑 Light" pitchFamily="34" charset="-122"/>
                <a:ea typeface="微软雅黑 Light" pitchFamily="34" charset="-122"/>
              </a:rPr>
              <a:t>若表上建有视图，选择</a:t>
            </a:r>
            <a:r>
              <a:rPr lang="en-US" altLang="zh-CN" sz="2600" dirty="0" smtClean="0">
                <a:latin typeface="+mj-ea"/>
                <a:ea typeface="+mj-ea"/>
              </a:rPr>
              <a:t>RESTRICT</a:t>
            </a:r>
            <a:r>
              <a:rPr lang="zh-CN" altLang="en-US" sz="2600" dirty="0" smtClean="0">
                <a:latin typeface="微软雅黑 Light" pitchFamily="34" charset="-122"/>
                <a:ea typeface="微软雅黑 Light" pitchFamily="34" charset="-122"/>
              </a:rPr>
              <a:t>时表不能删除</a:t>
            </a:r>
            <a:r>
              <a:rPr lang="zh-CN" altLang="en-US" sz="2400" dirty="0" smtClean="0"/>
              <a:t>	</a:t>
            </a:r>
          </a:p>
          <a:p>
            <a:pPr>
              <a:lnSpc>
                <a:spcPct val="170000"/>
              </a:lnSpc>
              <a:buFont typeface="Wingdings" panose="05000000000000000000" pitchFamily="2" charset="2"/>
              <a:buNone/>
            </a:pPr>
            <a:r>
              <a:rPr lang="en-US" altLang="zh-CN" sz="2200" dirty="0" smtClean="0">
                <a:latin typeface="+mj-ea"/>
                <a:ea typeface="+mj-ea"/>
              </a:rPr>
              <a:t>CREATE VIEW </a:t>
            </a:r>
            <a:r>
              <a:rPr lang="en-US" altLang="zh-CN" sz="2200" dirty="0" err="1" smtClean="0">
                <a:latin typeface="幼圆" pitchFamily="49" charset="-122"/>
                <a:ea typeface="幼圆" pitchFamily="49" charset="-122"/>
              </a:rPr>
              <a:t>IS_Student</a:t>
            </a:r>
            <a:r>
              <a:rPr lang="en-US" altLang="zh-CN" sz="2200" dirty="0" smtClean="0">
                <a:latin typeface="幼圆" pitchFamily="49" charset="-122"/>
                <a:ea typeface="幼圆" pitchFamily="49" charset="-122"/>
              </a:rPr>
              <a:t>      </a:t>
            </a:r>
          </a:p>
          <a:p>
            <a:pPr>
              <a:lnSpc>
                <a:spcPct val="120000"/>
              </a:lnSpc>
              <a:buFont typeface="Wingdings" panose="05000000000000000000" pitchFamily="2" charset="2"/>
              <a:buNone/>
            </a:pPr>
            <a:r>
              <a:rPr lang="en-US" altLang="zh-CN" sz="2200" dirty="0" smtClean="0">
                <a:latin typeface="+mj-ea"/>
                <a:ea typeface="+mj-ea"/>
              </a:rPr>
              <a:t>AS </a:t>
            </a:r>
          </a:p>
          <a:p>
            <a:pPr>
              <a:lnSpc>
                <a:spcPct val="120000"/>
              </a:lnSpc>
              <a:buFont typeface="Wingdings" panose="05000000000000000000" pitchFamily="2" charset="2"/>
              <a:buNone/>
            </a:pPr>
            <a:r>
              <a:rPr lang="en-US" altLang="zh-CN" sz="2200" dirty="0" smtClean="0">
                <a:latin typeface="+mj-ea"/>
                <a:ea typeface="+mj-ea"/>
              </a:rPr>
              <a:t>SELECT</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Sno</a:t>
            </a:r>
            <a:r>
              <a:rPr lang="zh-CN" altLang="en-US" sz="2200" dirty="0" smtClean="0">
                <a:latin typeface="幼圆" pitchFamily="49" charset="-122"/>
                <a:ea typeface="幼圆" pitchFamily="49" charset="-122"/>
              </a:rPr>
              <a:t>，</a:t>
            </a:r>
            <a:r>
              <a:rPr lang="en-US" altLang="zh-CN" sz="2200" dirty="0" err="1" smtClean="0">
                <a:latin typeface="幼圆" pitchFamily="49" charset="-122"/>
                <a:ea typeface="幼圆" pitchFamily="49" charset="-122"/>
              </a:rPr>
              <a:t>Sname</a:t>
            </a:r>
            <a:r>
              <a:rPr lang="zh-CN" altLang="en-US" sz="2200" dirty="0" smtClean="0">
                <a:latin typeface="幼圆" pitchFamily="49" charset="-122"/>
                <a:ea typeface="幼圆" pitchFamily="49" charset="-122"/>
              </a:rPr>
              <a:t>，</a:t>
            </a:r>
            <a:r>
              <a:rPr lang="en-US" altLang="zh-CN" sz="2200" dirty="0" smtClean="0">
                <a:latin typeface="幼圆" pitchFamily="49" charset="-122"/>
                <a:ea typeface="幼圆" pitchFamily="49" charset="-122"/>
              </a:rPr>
              <a:t>Sage</a:t>
            </a:r>
          </a:p>
          <a:p>
            <a:pPr>
              <a:lnSpc>
                <a:spcPct val="120000"/>
              </a:lnSpc>
              <a:buFont typeface="Wingdings" panose="05000000000000000000" pitchFamily="2" charset="2"/>
              <a:buNone/>
            </a:pPr>
            <a:r>
              <a:rPr lang="en-US" altLang="zh-CN" sz="2200" dirty="0">
                <a:latin typeface="+mj-ea"/>
                <a:ea typeface="+mj-ea"/>
              </a:rPr>
              <a:t>FROM </a:t>
            </a:r>
            <a:r>
              <a:rPr lang="en-US" altLang="zh-CN" sz="2200" dirty="0" smtClean="0">
                <a:latin typeface="幼圆" pitchFamily="49" charset="-122"/>
                <a:ea typeface="幼圆" pitchFamily="49" charset="-122"/>
              </a:rPr>
              <a:t> Student</a:t>
            </a:r>
          </a:p>
          <a:p>
            <a:pPr>
              <a:lnSpc>
                <a:spcPct val="120000"/>
              </a:lnSpc>
              <a:buFont typeface="Wingdings" panose="05000000000000000000" pitchFamily="2" charset="2"/>
              <a:buNone/>
            </a:pPr>
            <a:r>
              <a:rPr lang="en-US" altLang="zh-CN" sz="2200" dirty="0">
                <a:latin typeface="+mj-ea"/>
                <a:ea typeface="+mj-ea"/>
              </a:rPr>
              <a:t>WHERE</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Sdept</a:t>
            </a:r>
            <a:r>
              <a:rPr lang="en-US" altLang="zh-CN" sz="2200" dirty="0" smtClean="0">
                <a:latin typeface="幼圆" pitchFamily="49" charset="-122"/>
                <a:ea typeface="幼圆" pitchFamily="49" charset="-122"/>
              </a:rPr>
              <a:t>='IS'</a:t>
            </a:r>
            <a:r>
              <a:rPr lang="zh-CN" altLang="en-US" sz="2200" dirty="0" smtClean="0">
                <a:latin typeface="幼圆" pitchFamily="49" charset="-122"/>
                <a:ea typeface="幼圆" pitchFamily="49" charset="-122"/>
              </a:rPr>
              <a:t>；</a:t>
            </a:r>
          </a:p>
          <a:p>
            <a:pPr>
              <a:lnSpc>
                <a:spcPct val="120000"/>
              </a:lnSpc>
              <a:buFont typeface="Wingdings" panose="05000000000000000000" pitchFamily="2" charset="2"/>
              <a:buNone/>
            </a:pPr>
            <a:endParaRPr lang="zh-CN" altLang="en-US" sz="2200" dirty="0" smtClean="0">
              <a:latin typeface="幼圆" pitchFamily="49" charset="-122"/>
              <a:ea typeface="幼圆" pitchFamily="49" charset="-122"/>
            </a:endParaRPr>
          </a:p>
          <a:p>
            <a:pPr>
              <a:lnSpc>
                <a:spcPct val="120000"/>
              </a:lnSpc>
              <a:buFont typeface="Wingdings" panose="05000000000000000000" pitchFamily="2" charset="2"/>
              <a:buNone/>
            </a:pPr>
            <a:r>
              <a:rPr lang="en-US" altLang="zh-CN" sz="2200" dirty="0">
                <a:latin typeface="+mj-ea"/>
                <a:ea typeface="+mj-ea"/>
              </a:rPr>
              <a:t>DROP TABLE </a:t>
            </a:r>
            <a:r>
              <a:rPr lang="en-US" altLang="zh-CN" sz="2200" dirty="0" smtClean="0">
                <a:latin typeface="幼圆" pitchFamily="49" charset="-122"/>
                <a:ea typeface="幼圆" pitchFamily="49" charset="-122"/>
              </a:rPr>
              <a:t>Student </a:t>
            </a:r>
            <a:r>
              <a:rPr lang="en-US" altLang="zh-CN" sz="2200" dirty="0">
                <a:latin typeface="+mj-ea"/>
                <a:ea typeface="+mj-ea"/>
              </a:rPr>
              <a:t>RESTRICT</a:t>
            </a:r>
            <a:r>
              <a:rPr lang="en-US" altLang="zh-CN" sz="2200" dirty="0" smtClean="0">
                <a:latin typeface="幼圆" pitchFamily="49" charset="-122"/>
                <a:ea typeface="幼圆" pitchFamily="49" charset="-122"/>
              </a:rPr>
              <a:t>;   </a:t>
            </a:r>
          </a:p>
          <a:p>
            <a:pPr>
              <a:lnSpc>
                <a:spcPct val="120000"/>
              </a:lnSpc>
              <a:buFont typeface="Wingdings" panose="05000000000000000000" pitchFamily="2" charset="2"/>
              <a:buNone/>
            </a:pPr>
            <a:r>
              <a:rPr lang="en-US" altLang="zh-CN" sz="2200" dirty="0" smtClean="0">
                <a:latin typeface="幼圆" pitchFamily="49" charset="-122"/>
                <a:ea typeface="幼圆" pitchFamily="49" charset="-122"/>
              </a:rPr>
              <a:t>--</a:t>
            </a:r>
            <a:r>
              <a:rPr lang="en-US" altLang="zh-CN" sz="2200" dirty="0" smtClean="0">
                <a:solidFill>
                  <a:srgbClr val="FF00FF"/>
                </a:solidFill>
                <a:latin typeface="幼圆" pitchFamily="49" charset="-122"/>
                <a:ea typeface="幼圆" pitchFamily="49" charset="-122"/>
              </a:rPr>
              <a:t>ERROR</a:t>
            </a:r>
            <a:r>
              <a:rPr lang="en-US" altLang="zh-CN" sz="2200" dirty="0" smtClean="0">
                <a:latin typeface="幼圆" pitchFamily="49" charset="-122"/>
                <a:ea typeface="幼圆" pitchFamily="49" charset="-122"/>
              </a:rPr>
              <a:t>: cannot drop table Student because other objects </a:t>
            </a:r>
          </a:p>
          <a:p>
            <a:pPr>
              <a:lnSpc>
                <a:spcPct val="120000"/>
              </a:lnSpc>
              <a:buFont typeface="Wingdings" panose="05000000000000000000" pitchFamily="2" charset="2"/>
              <a:buNone/>
            </a:pPr>
            <a:r>
              <a:rPr lang="en-US" altLang="zh-CN" sz="2200" dirty="0">
                <a:latin typeface="幼圆" pitchFamily="49" charset="-122"/>
                <a:ea typeface="幼圆" pitchFamily="49" charset="-122"/>
              </a:rPr>
              <a:t> </a:t>
            </a:r>
            <a:r>
              <a:rPr lang="en-US" altLang="zh-CN" sz="2200" dirty="0" smtClean="0">
                <a:latin typeface="幼圆" pitchFamily="49" charset="-122"/>
                <a:ea typeface="幼圆" pitchFamily="49" charset="-122"/>
              </a:rPr>
              <a:t>        depend on it</a:t>
            </a:r>
          </a:p>
        </p:txBody>
      </p:sp>
      <p:sp>
        <p:nvSpPr>
          <p:cNvPr id="4" name="Rectangle 2"/>
          <p:cNvSpPr txBox="1">
            <a:spLocks noChangeArrowheads="1"/>
          </p:cNvSpPr>
          <p:nvPr/>
        </p:nvSpPr>
        <p:spPr>
          <a:xfrm>
            <a:off x="1187771" y="0"/>
            <a:ext cx="3240225"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zh-CN" altLang="en-US" sz="4000" b="0" dirty="0" smtClean="0">
                <a:latin typeface="+mn-ea"/>
                <a:ea typeface="+mn-ea"/>
              </a:rPr>
              <a:t>删除基本表</a:t>
            </a:r>
            <a:r>
              <a:rPr lang="zh-CN" altLang="en-US" sz="3600" b="0" dirty="0" smtClean="0">
                <a:latin typeface="+mn-ea"/>
                <a:ea typeface="+mn-ea"/>
              </a:rPr>
              <a:t> </a:t>
            </a:r>
            <a:endParaRPr lang="zh-CN" altLang="en-US" sz="36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filter="blinds(horizontal)">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type="body" idx="4294967295"/>
          </p:nvPr>
        </p:nvSpPr>
        <p:spPr>
          <a:xfrm>
            <a:off x="1295400" y="987425"/>
            <a:ext cx="7848600" cy="3529013"/>
          </a:xfrm>
        </p:spPr>
        <p:txBody>
          <a:bodyPr/>
          <a:lstStyle/>
          <a:p>
            <a:pPr>
              <a:lnSpc>
                <a:spcPct val="180000"/>
              </a:lnSpc>
              <a:buFont typeface="Wingdings" panose="05000000000000000000" pitchFamily="2" charset="2"/>
              <a:buNone/>
            </a:pPr>
            <a:r>
              <a:rPr lang="en-US" altLang="zh-CN" sz="2000" dirty="0" smtClean="0">
                <a:latin typeface="微软雅黑 Light" pitchFamily="34" charset="-122"/>
                <a:ea typeface="微软雅黑 Light" pitchFamily="34" charset="-122"/>
              </a:rPr>
              <a:t>【</a:t>
            </a:r>
            <a:r>
              <a:rPr lang="zh-CN" altLang="en-US" sz="2000" dirty="0" smtClean="0">
                <a:latin typeface="微软雅黑 Light" pitchFamily="34" charset="-122"/>
                <a:ea typeface="微软雅黑 Light" pitchFamily="34" charset="-122"/>
              </a:rPr>
              <a:t>例</a:t>
            </a:r>
            <a:r>
              <a:rPr lang="en-US" altLang="zh-CN" sz="2000" dirty="0" smtClean="0">
                <a:latin typeface="微软雅黑 Light" pitchFamily="34" charset="-122"/>
                <a:ea typeface="微软雅黑 Light" pitchFamily="34" charset="-122"/>
              </a:rPr>
              <a:t>】</a:t>
            </a:r>
            <a:r>
              <a:rPr lang="zh-CN" altLang="en-US" sz="2000" dirty="0" smtClean="0">
                <a:latin typeface="微软雅黑 Light" pitchFamily="34" charset="-122"/>
                <a:ea typeface="微软雅黑 Light" pitchFamily="34" charset="-122"/>
              </a:rPr>
              <a:t>如果选择</a:t>
            </a:r>
            <a:r>
              <a:rPr lang="en-US" altLang="zh-CN" sz="2000" dirty="0" smtClean="0">
                <a:latin typeface="微软雅黑 Light" pitchFamily="34" charset="-122"/>
                <a:ea typeface="微软雅黑 Light" pitchFamily="34" charset="-122"/>
              </a:rPr>
              <a:t>CASCADE</a:t>
            </a:r>
            <a:r>
              <a:rPr lang="zh-CN" altLang="en-US" sz="2000" dirty="0" smtClean="0">
                <a:latin typeface="微软雅黑 Light" pitchFamily="34" charset="-122"/>
                <a:ea typeface="微软雅黑 Light" pitchFamily="34" charset="-122"/>
              </a:rPr>
              <a:t>时可以删除表，视图也自动被删除 </a:t>
            </a:r>
          </a:p>
          <a:p>
            <a:pPr>
              <a:lnSpc>
                <a:spcPct val="180000"/>
              </a:lnSpc>
              <a:buFont typeface="Wingdings" panose="05000000000000000000" pitchFamily="2" charset="2"/>
              <a:buNone/>
            </a:pPr>
            <a:r>
              <a:rPr lang="zh-CN" altLang="en-US" sz="2000" dirty="0" smtClean="0"/>
              <a:t>        </a:t>
            </a:r>
            <a:r>
              <a:rPr lang="en-US" altLang="zh-CN" sz="2000" dirty="0" smtClean="0">
                <a:latin typeface="+mj-ea"/>
                <a:ea typeface="+mj-ea"/>
              </a:rPr>
              <a:t>DROP TABLE </a:t>
            </a:r>
            <a:r>
              <a:rPr lang="en-US" altLang="zh-CN" sz="2000" dirty="0" smtClean="0">
                <a:latin typeface="幼圆" pitchFamily="49" charset="-122"/>
                <a:ea typeface="幼圆" pitchFamily="49" charset="-122"/>
              </a:rPr>
              <a:t>Student</a:t>
            </a:r>
            <a:r>
              <a:rPr lang="en-US" altLang="zh-CN" sz="2000" dirty="0" smtClean="0"/>
              <a:t> </a:t>
            </a:r>
            <a:r>
              <a:rPr lang="en-US" altLang="zh-CN" sz="2000" dirty="0" smtClean="0">
                <a:latin typeface="+mj-ea"/>
                <a:ea typeface="+mj-ea"/>
              </a:rPr>
              <a:t>CASCADE;</a:t>
            </a:r>
            <a:r>
              <a:rPr lang="en-US" altLang="zh-CN" sz="2000" dirty="0" smtClean="0"/>
              <a:t> 	    </a:t>
            </a:r>
          </a:p>
          <a:p>
            <a:pPr>
              <a:lnSpc>
                <a:spcPct val="180000"/>
              </a:lnSpc>
              <a:buFont typeface="Wingdings" panose="05000000000000000000" pitchFamily="2" charset="2"/>
              <a:buNone/>
            </a:pPr>
            <a:r>
              <a:rPr lang="en-US" altLang="zh-CN" sz="2000" dirty="0" smtClean="0"/>
              <a:t>         --</a:t>
            </a:r>
            <a:r>
              <a:rPr lang="en-US" altLang="zh-CN" sz="2000" dirty="0" smtClean="0">
                <a:solidFill>
                  <a:srgbClr val="FF00FF"/>
                </a:solidFill>
              </a:rPr>
              <a:t>NOTICE</a:t>
            </a:r>
            <a:r>
              <a:rPr lang="en-US" altLang="zh-CN" sz="2000" dirty="0" smtClean="0"/>
              <a:t>: drop cascades to view </a:t>
            </a:r>
            <a:r>
              <a:rPr lang="en-US" altLang="zh-CN" sz="2000" dirty="0" err="1" smtClean="0"/>
              <a:t>IS_Student</a:t>
            </a:r>
            <a:endParaRPr lang="en-US" altLang="zh-CN" sz="2000" dirty="0" smtClean="0"/>
          </a:p>
          <a:p>
            <a:pPr>
              <a:lnSpc>
                <a:spcPct val="180000"/>
              </a:lnSpc>
              <a:buFont typeface="Wingdings" panose="05000000000000000000" pitchFamily="2" charset="2"/>
              <a:buNone/>
            </a:pPr>
            <a:r>
              <a:rPr lang="en-US" altLang="zh-CN" sz="2000" dirty="0" smtClean="0"/>
              <a:t>        </a:t>
            </a:r>
            <a:r>
              <a:rPr lang="en-US" altLang="zh-CN" sz="2000" dirty="0" smtClean="0">
                <a:latin typeface="+mj-ea"/>
                <a:ea typeface="+mj-ea"/>
              </a:rPr>
              <a:t>SELECT</a:t>
            </a:r>
            <a:r>
              <a:rPr lang="en-US" altLang="zh-CN" sz="2000" dirty="0" smtClean="0"/>
              <a:t>  *    </a:t>
            </a:r>
            <a:r>
              <a:rPr lang="en-US" altLang="zh-CN" sz="2000" dirty="0" smtClean="0">
                <a:latin typeface="+mj-ea"/>
                <a:ea typeface="+mj-ea"/>
              </a:rPr>
              <a:t>FROM</a:t>
            </a:r>
            <a:r>
              <a:rPr lang="en-US" altLang="zh-CN" sz="2000" dirty="0" smtClean="0"/>
              <a:t> </a:t>
            </a:r>
            <a:r>
              <a:rPr lang="en-US" altLang="zh-CN" sz="2000" dirty="0" err="1" smtClean="0">
                <a:latin typeface="幼圆" pitchFamily="49" charset="-122"/>
                <a:ea typeface="幼圆" pitchFamily="49" charset="-122"/>
              </a:rPr>
              <a:t>IS_Student</a:t>
            </a:r>
            <a:r>
              <a:rPr lang="en-US" altLang="zh-CN" sz="2000" dirty="0" smtClean="0">
                <a:latin typeface="幼圆" pitchFamily="49" charset="-122"/>
                <a:ea typeface="幼圆" pitchFamily="49" charset="-122"/>
              </a:rPr>
              <a:t>;</a:t>
            </a:r>
          </a:p>
          <a:p>
            <a:pPr>
              <a:lnSpc>
                <a:spcPct val="180000"/>
              </a:lnSpc>
              <a:buFont typeface="Wingdings" panose="05000000000000000000" pitchFamily="2" charset="2"/>
              <a:buNone/>
            </a:pPr>
            <a:r>
              <a:rPr lang="en-US" altLang="zh-CN" sz="2000" dirty="0" smtClean="0"/>
              <a:t>       --</a:t>
            </a:r>
            <a:r>
              <a:rPr lang="en-US" altLang="zh-CN" sz="2000" dirty="0" smtClean="0">
                <a:solidFill>
                  <a:srgbClr val="FF00FF"/>
                </a:solidFill>
              </a:rPr>
              <a:t>ERROR</a:t>
            </a:r>
            <a:r>
              <a:rPr lang="en-US" altLang="zh-CN" sz="2000" dirty="0" smtClean="0"/>
              <a:t>: relation " </a:t>
            </a:r>
            <a:r>
              <a:rPr lang="en-US" altLang="zh-CN" sz="2000" dirty="0" err="1" smtClean="0"/>
              <a:t>IS_Student</a:t>
            </a:r>
            <a:r>
              <a:rPr lang="en-US" altLang="zh-CN" sz="2000" dirty="0" smtClean="0"/>
              <a:t> " does not exist</a:t>
            </a:r>
            <a:r>
              <a:rPr lang="en-US" altLang="zh-CN" sz="2400" dirty="0" smtClean="0"/>
              <a:t> </a:t>
            </a:r>
          </a:p>
          <a:p>
            <a:pPr>
              <a:lnSpc>
                <a:spcPct val="90000"/>
              </a:lnSpc>
            </a:pPr>
            <a:endParaRPr lang="zh-CN" altLang="en-US" sz="2400" dirty="0" smtClean="0"/>
          </a:p>
        </p:txBody>
      </p:sp>
      <p:sp>
        <p:nvSpPr>
          <p:cNvPr id="5"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smtClean="0">
                <a:latin typeface="+mj-ea"/>
              </a:rPr>
              <a:t>删除基本表 </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filter="blinds(horizontal)">
                                      <p:cBhvr>
                                        <p:cTn id="7"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1882486" y="1446213"/>
            <a:ext cx="18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sp>
        <p:nvSpPr>
          <p:cNvPr id="45060" name="Line 4"/>
          <p:cNvSpPr>
            <a:spLocks noChangeShapeType="1"/>
          </p:cNvSpPr>
          <p:nvPr/>
        </p:nvSpPr>
        <p:spPr bwMode="auto">
          <a:xfrm>
            <a:off x="4598994" y="1719263"/>
            <a:ext cx="1587" cy="0"/>
          </a:xfrm>
          <a:prstGeom prst="line">
            <a:avLst/>
          </a:prstGeom>
          <a:noFill/>
          <a:ln w="12700" cap="rnd">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7893" name="Group 5"/>
          <p:cNvGraphicFramePr>
            <a:graphicFrameLocks noGrp="1"/>
          </p:cNvGraphicFramePr>
          <p:nvPr/>
        </p:nvGraphicFramePr>
        <p:xfrm>
          <a:off x="250825" y="1275660"/>
          <a:ext cx="8135938" cy="3223295"/>
        </p:xfrm>
        <a:graphic>
          <a:graphicData uri="http://schemas.openxmlformats.org/drawingml/2006/table">
            <a:tbl>
              <a:tblPr/>
              <a:tblGrid>
                <a:gridCol w="438150"/>
                <a:gridCol w="3194050"/>
                <a:gridCol w="474663"/>
                <a:gridCol w="541337"/>
                <a:gridCol w="679450"/>
                <a:gridCol w="576263"/>
                <a:gridCol w="576262"/>
                <a:gridCol w="720725"/>
                <a:gridCol w="935038"/>
              </a:tblGrid>
              <a:tr h="582935">
                <a:tc rowSpan="2">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endParaRPr kumimoji="0" lang="en-US" sz="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序</a:t>
                      </a:r>
                    </a:p>
                    <a:p>
                      <a:pPr marL="0" marR="0" lvl="0" indent="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endParaRPr kumimoji="0" lang="zh-CN" altLang="en-US" sz="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9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号</a:t>
                      </a:r>
                      <a:endParaRPr kumimoji="0" lang="zh-CN" altLang="en-US" sz="9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r>
                        <a:rPr kumimoji="0" lang="zh-CN" altLang="en-US" sz="1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标准及主流数据库的处理方式</a:t>
                      </a:r>
                    </a:p>
                    <a:p>
                      <a:pPr marL="0" marR="0" lvl="0" indent="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endParaRPr kumimoji="0" lang="zh-CN" altLang="en-US" sz="1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endParaRPr kumimoji="0" lang="zh-CN" altLang="en-US" sz="1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endParaRPr kumimoji="0" lang="zh-CN" altLang="en-US" sz="1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依赖基本表的对象</a:t>
                      </a:r>
                      <a:endParaRPr kumimoji="0" lang="zh-CN" altLang="en-US" sz="1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gridSpan="2">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SQL2011</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Kingbase ES</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ORACLE 12c</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MS SQL</a:t>
                      </a: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SERVER 2012</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vMerge="1">
                  <a:txBody>
                    <a:bodyPr/>
                    <a:lstStyle/>
                    <a:p>
                      <a:endParaRPr lang="zh-CN"/>
                    </a:p>
                  </a:txBody>
                  <a:tcPr/>
                </a:tc>
                <a:tc vMerge="1">
                  <a:txBody>
                    <a:bodyPr/>
                    <a:lstStyle/>
                    <a:p>
                      <a:endParaRPr lang="zh-CN"/>
                    </a:p>
                  </a:txBody>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R</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R</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92" marB="3429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35">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a:t>
                      </a:r>
                      <a:endParaRPr kumimoji="0" lang="en-US" sz="9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索引</a:t>
                      </a:r>
                      <a:endParaRPr kumimoji="0" lang="zh-CN"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无规定</a:t>
                      </a:r>
                      <a:endParaRPr kumimoji="0" lang="zh-CN"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485">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a:t>
                      </a:r>
                      <a:endParaRPr kumimoji="0" lang="en-US" sz="9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1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视图</a:t>
                      </a:r>
                      <a:endParaRPr kumimoji="0" lang="zh-CN" sz="1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保留</a:t>
                      </a:r>
                      <a:endParaRPr kumimoji="0" lang="zh-CN" alt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保留</a:t>
                      </a:r>
                      <a:endParaRPr kumimoji="0" lang="zh-CN" alt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保留</a:t>
                      </a:r>
                      <a:endParaRPr kumimoji="0" lang="zh-CN" alt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2935">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3.</a:t>
                      </a:r>
                      <a:endParaRPr kumimoji="0" lang="en-US" sz="9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DEFAULT</a:t>
                      </a: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PRIMARY KEY</a:t>
                      </a: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CHECK</a:t>
                      </a: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（只含该表的列）</a:t>
                      </a: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NOT NULL </a:t>
                      </a: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等约束</a:t>
                      </a:r>
                      <a:endParaRPr kumimoji="0" lang="zh-CN" alt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35">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4.</a:t>
                      </a:r>
                      <a:endParaRPr kumimoji="0" lang="en-US" sz="9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Foreign Key</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0035">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5.</a:t>
                      </a:r>
                      <a:endParaRPr kumimoji="0" lang="en-US" sz="9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TRIGGER</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485">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9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6.</a:t>
                      </a:r>
                      <a:endParaRPr kumimoji="0" lang="en-US" sz="9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函数或存储过程</a:t>
                      </a:r>
                      <a:endParaRPr kumimoji="0" lang="zh-CN"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保留</a:t>
                      </a:r>
                      <a:endParaRPr kumimoji="0" lang="zh-CN" alt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保留</a:t>
                      </a:r>
                      <a:endParaRPr kumimoji="0" lang="zh-CN" alt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保留</a:t>
                      </a:r>
                      <a:endParaRPr kumimoji="0" lang="zh-CN" alt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1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保留</a:t>
                      </a:r>
                      <a:endParaRPr kumimoji="0" lang="zh-CN" altLang="en-US" sz="11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1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Times New Roman" panose="02020603050405020304" pitchFamily="18" charset="0"/>
                        </a:rPr>
                        <a:t>√</a:t>
                      </a:r>
                      <a:endParaRPr kumimoji="0" lang="en-US" sz="1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0" rtl="0" eaLnBrk="0" fontAlgn="base" latinLnBrk="0" hangingPunct="0">
                        <a:lnSpc>
                          <a:spcPct val="100000"/>
                        </a:lnSpc>
                        <a:spcBef>
                          <a:spcPct val="0"/>
                        </a:spcBef>
                        <a:spcAft>
                          <a:spcPct val="0"/>
                        </a:spcAft>
                        <a:buClr>
                          <a:schemeClr val="hlink"/>
                        </a:buClr>
                        <a:buSzTx/>
                        <a:buFont typeface="Arial" panose="020B0604020202020204" pitchFamily="34" charset="0"/>
                        <a:buNone/>
                      </a:pPr>
                      <a:r>
                        <a:rPr kumimoji="0" lang="zh-CN" altLang="en-US" sz="11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保留</a:t>
                      </a:r>
                      <a:endParaRPr kumimoji="0" lang="zh-CN" altLang="en-US" sz="11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92" marB="3429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7981" name="Text Box 112"/>
          <p:cNvSpPr>
            <a:spLocks noChangeArrowheads="1"/>
          </p:cNvSpPr>
          <p:nvPr/>
        </p:nvSpPr>
        <p:spPr bwMode="auto">
          <a:xfrm>
            <a:off x="251334" y="843630"/>
            <a:ext cx="66952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ctr"/>
            <a:r>
              <a:rPr lang="en-US" altLang="zh-CN" sz="2000" b="0" dirty="0">
                <a:latin typeface="Times New Roman" panose="02020603050405020304" pitchFamily="18" charset="0"/>
              </a:rPr>
              <a:t>DROP TABLE</a:t>
            </a:r>
            <a:r>
              <a:rPr lang="zh-CN" altLang="en-US" sz="2000" b="0" dirty="0">
                <a:latin typeface="Times New Roman" panose="02020603050405020304" pitchFamily="18" charset="0"/>
              </a:rPr>
              <a:t>时，</a:t>
            </a:r>
            <a:r>
              <a:rPr lang="en-US" altLang="zh-CN" sz="2000" b="0" dirty="0">
                <a:latin typeface="Times New Roman" panose="02020603050405020304" pitchFamily="18" charset="0"/>
              </a:rPr>
              <a:t>SQL2011 </a:t>
            </a:r>
            <a:r>
              <a:rPr lang="zh-CN" altLang="en-US" sz="2000" b="0" dirty="0">
                <a:latin typeface="Times New Roman" panose="02020603050405020304" pitchFamily="18" charset="0"/>
              </a:rPr>
              <a:t>与 </a:t>
            </a:r>
            <a:r>
              <a:rPr lang="en-US" altLang="zh-CN" sz="2000" b="0" dirty="0">
                <a:latin typeface="Times New Roman" panose="02020603050405020304" pitchFamily="18" charset="0"/>
              </a:rPr>
              <a:t>3</a:t>
            </a:r>
            <a:r>
              <a:rPr lang="zh-CN" altLang="en-US" sz="2000" b="0" dirty="0">
                <a:latin typeface="Times New Roman" panose="02020603050405020304" pitchFamily="18" charset="0"/>
              </a:rPr>
              <a:t>个</a:t>
            </a:r>
            <a:r>
              <a:rPr lang="en-US" altLang="zh-CN" sz="2000" b="0" dirty="0">
                <a:latin typeface="Times New Roman" panose="02020603050405020304" pitchFamily="18" charset="0"/>
              </a:rPr>
              <a:t>RDBMS</a:t>
            </a:r>
            <a:r>
              <a:rPr lang="zh-CN" altLang="en-US" sz="2000" b="0" dirty="0">
                <a:latin typeface="Times New Roman" panose="02020603050405020304" pitchFamily="18" charset="0"/>
              </a:rPr>
              <a:t>的处理策略比较</a:t>
            </a:r>
            <a:endParaRPr lang="zh-CN" altLang="en-US" dirty="0">
              <a:latin typeface="Times New Roman" panose="02020603050405020304" pitchFamily="18" charset="0"/>
            </a:endParaRPr>
          </a:p>
        </p:txBody>
      </p:sp>
      <p:sp>
        <p:nvSpPr>
          <p:cNvPr id="37982" name="Rectangle 113"/>
          <p:cNvSpPr>
            <a:spLocks noChangeArrowheads="1"/>
          </p:cNvSpPr>
          <p:nvPr/>
        </p:nvSpPr>
        <p:spPr bwMode="auto">
          <a:xfrm>
            <a:off x="179695" y="4505288"/>
            <a:ext cx="8784610" cy="65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10000"/>
              </a:lnSpc>
            </a:pPr>
            <a:r>
              <a:rPr lang="en-US" altLang="zh-CN" sz="1600" dirty="0">
                <a:solidFill>
                  <a:srgbClr val="000000"/>
                </a:solidFill>
                <a:latin typeface="Times New Roman" panose="02020603050405020304" pitchFamily="18" charset="0"/>
                <a:sym typeface="Arial" panose="020B0604020202020204" pitchFamily="34" charset="0"/>
              </a:rPr>
              <a:t>R</a:t>
            </a:r>
            <a:r>
              <a:rPr lang="zh-CN" altLang="en-US" sz="1600" dirty="0">
                <a:solidFill>
                  <a:srgbClr val="000000"/>
                </a:solidFill>
                <a:latin typeface="Times New Roman" panose="02020603050405020304" pitchFamily="18" charset="0"/>
                <a:sym typeface="Arial" panose="020B0604020202020204" pitchFamily="34" charset="0"/>
              </a:rPr>
              <a:t>表示</a:t>
            </a:r>
            <a:r>
              <a:rPr lang="en-US" altLang="zh-CN" sz="1600" dirty="0">
                <a:solidFill>
                  <a:srgbClr val="000000"/>
                </a:solidFill>
                <a:latin typeface="Times New Roman" panose="02020603050405020304" pitchFamily="18" charset="0"/>
                <a:sym typeface="Arial" panose="020B0604020202020204" pitchFamily="34" charset="0"/>
              </a:rPr>
              <a:t>RESTRICT , C</a:t>
            </a:r>
            <a:r>
              <a:rPr lang="zh-CN" altLang="en-US" sz="1600" dirty="0">
                <a:solidFill>
                  <a:srgbClr val="000000"/>
                </a:solidFill>
                <a:latin typeface="Times New Roman" panose="02020603050405020304" pitchFamily="18" charset="0"/>
                <a:sym typeface="Arial" panose="020B0604020202020204" pitchFamily="34" charset="0"/>
              </a:rPr>
              <a:t>表示</a:t>
            </a:r>
            <a:r>
              <a:rPr lang="en-US" altLang="zh-CN" sz="1600" dirty="0">
                <a:solidFill>
                  <a:srgbClr val="000000"/>
                </a:solidFill>
                <a:latin typeface="Times New Roman" panose="02020603050405020304" pitchFamily="18" charset="0"/>
                <a:sym typeface="Arial" panose="020B0604020202020204" pitchFamily="34" charset="0"/>
              </a:rPr>
              <a:t>CASCADE</a:t>
            </a:r>
          </a:p>
          <a:p>
            <a:pPr marL="342900" indent="-342900">
              <a:lnSpc>
                <a:spcPct val="120000"/>
              </a:lnSpc>
            </a:pPr>
            <a:r>
              <a:rPr lang="en-US" sz="1600" dirty="0">
                <a:solidFill>
                  <a:srgbClr val="000000"/>
                </a:solidFill>
                <a:latin typeface="Times New Roman" panose="02020603050405020304" pitchFamily="18" charset="0"/>
                <a:sym typeface="Arial" panose="020B0604020202020204" pitchFamily="34" charset="0"/>
              </a:rPr>
              <a:t> </a:t>
            </a:r>
            <a:r>
              <a:rPr lang="en-US" altLang="zh-CN" sz="1600" dirty="0">
                <a:solidFill>
                  <a:srgbClr val="000000"/>
                </a:solidFill>
                <a:latin typeface="Times New Roman" panose="02020603050405020304" pitchFamily="18" charset="0"/>
                <a:sym typeface="Arial" panose="020B0604020202020204" pitchFamily="34" charset="0"/>
              </a:rPr>
              <a:t>'×'</a:t>
            </a:r>
            <a:r>
              <a:rPr lang="zh-CN" altLang="en-US" sz="1600" dirty="0">
                <a:solidFill>
                  <a:srgbClr val="000000"/>
                </a:solidFill>
                <a:latin typeface="Times New Roman" panose="02020603050405020304" pitchFamily="18" charset="0"/>
                <a:sym typeface="Arial" panose="020B0604020202020204" pitchFamily="34" charset="0"/>
              </a:rPr>
              <a:t>表示不能删除基本表，</a:t>
            </a:r>
            <a:r>
              <a:rPr lang="en-US" altLang="zh-CN" sz="1600" dirty="0">
                <a:solidFill>
                  <a:srgbClr val="000000"/>
                </a:solidFill>
                <a:latin typeface="Times New Roman" panose="02020603050405020304" pitchFamily="18" charset="0"/>
                <a:sym typeface="Arial" panose="020B0604020202020204" pitchFamily="34" charset="0"/>
              </a:rPr>
              <a:t>'√'</a:t>
            </a:r>
            <a:r>
              <a:rPr lang="zh-CN" altLang="en-US" sz="1600" dirty="0">
                <a:solidFill>
                  <a:srgbClr val="000000"/>
                </a:solidFill>
                <a:latin typeface="Times New Roman" panose="02020603050405020304" pitchFamily="18" charset="0"/>
                <a:sym typeface="Arial" panose="020B0604020202020204" pitchFamily="34" charset="0"/>
              </a:rPr>
              <a:t>表示能删除基本表，‘保留’表示删除基本表后，还保留依赖对象</a:t>
            </a:r>
            <a:r>
              <a:rPr lang="zh-CN" altLang="en-US" sz="1600" b="0" dirty="0">
                <a:solidFill>
                  <a:srgbClr val="000000"/>
                </a:solidFill>
                <a:latin typeface="Times New Roman" panose="02020603050405020304" pitchFamily="18" charset="0"/>
                <a:sym typeface="Arial" panose="020B0604020202020204" pitchFamily="34" charset="0"/>
              </a:rPr>
              <a:t> </a:t>
            </a:r>
            <a:endParaRPr lang="zh-CN" altLang="en-US" dirty="0">
              <a:latin typeface="Times New Roman" panose="02020603050405020304" pitchFamily="18" charset="0"/>
            </a:endParaRPr>
          </a:p>
        </p:txBody>
      </p:sp>
      <p:sp>
        <p:nvSpPr>
          <p:cNvPr id="9"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smtClean="0">
                <a:latin typeface="+mj-ea"/>
              </a:rPr>
              <a:t>删除基本表 </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filter="blinds(horizontal)">
                                      <p:cBhvr>
                                        <p:cTn id="7" dur="500"/>
                                        <p:tgtEl>
                                          <p:spTgt spid="3789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981"/>
                                        </p:tgtEl>
                                        <p:attrNameLst>
                                          <p:attrName>style.visibility</p:attrName>
                                        </p:attrNameLst>
                                      </p:cBhvr>
                                      <p:to>
                                        <p:strVal val="visible"/>
                                      </p:to>
                                    </p:set>
                                    <p:animEffect filter="blinds(horizontal)">
                                      <p:cBhvr>
                                        <p:cTn id="10" dur="500"/>
                                        <p:tgtEl>
                                          <p:spTgt spid="379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982"/>
                                        </p:tgtEl>
                                        <p:attrNameLst>
                                          <p:attrName>style.visibility</p:attrName>
                                        </p:attrNameLst>
                                      </p:cBhvr>
                                      <p:to>
                                        <p:strVal val="visible"/>
                                      </p:to>
                                    </p:set>
                                    <p:animEffect filter="blinds(horizontal)">
                                      <p:cBhvr>
                                        <p:cTn id="13" dur="500"/>
                                        <p:tgtEl>
                                          <p:spTgt spid="37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81" grpId="0" bldLvl="0" autoUpdateAnimBg="0"/>
      <p:bldP spid="37982"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258765" y="0"/>
            <a:ext cx="6985490" cy="843630"/>
          </a:xfrm>
        </p:spPr>
        <p:txBody>
          <a:bodyPr/>
          <a:lstStyle/>
          <a:p>
            <a:pPr algn="ctr" fontAlgn="auto">
              <a:spcAft>
                <a:spcPts val="0"/>
              </a:spcAft>
              <a:defRPr/>
            </a:pPr>
            <a:r>
              <a:rPr lang="zh-CN" altLang="en-US" sz="3200" b="1" dirty="0" smtClean="0">
                <a:ea typeface="黑体" panose="02010609060101010101" pitchFamily="49" charset="-122"/>
              </a:rPr>
              <a:t>数据类型</a:t>
            </a:r>
            <a:endParaRPr lang="zh-CN" altLang="en-US" b="1" dirty="0"/>
          </a:p>
        </p:txBody>
      </p:sp>
      <p:sp>
        <p:nvSpPr>
          <p:cNvPr id="38915" name="Rectangle 3"/>
          <p:cNvSpPr>
            <a:spLocks noGrp="1" noChangeArrowheads="1"/>
          </p:cNvSpPr>
          <p:nvPr>
            <p:ph type="body" idx="4294967295"/>
          </p:nvPr>
        </p:nvSpPr>
        <p:spPr>
          <a:xfrm>
            <a:off x="1043754" y="842962"/>
            <a:ext cx="8100245" cy="4300537"/>
          </a:xfrm>
        </p:spPr>
        <p:txBody>
          <a:bodyPr>
            <a:noAutofit/>
          </a:bodyPr>
          <a:lstStyle/>
          <a:p>
            <a:pPr>
              <a:lnSpc>
                <a:spcPct val="140000"/>
              </a:lnSpc>
            </a:pPr>
            <a:r>
              <a:rPr lang="en-US" altLang="zh-CN" sz="2600" b="0" dirty="0" smtClean="0">
                <a:latin typeface="+mj-ea"/>
                <a:ea typeface="+mj-ea"/>
              </a:rPr>
              <a:t>SQL</a:t>
            </a:r>
            <a:r>
              <a:rPr lang="zh-CN" altLang="en-US" sz="2600" b="0" dirty="0" smtClean="0">
                <a:latin typeface="+mj-ea"/>
                <a:ea typeface="+mj-ea"/>
              </a:rPr>
              <a:t>中域的概念用</a:t>
            </a:r>
            <a:r>
              <a:rPr lang="zh-CN" altLang="en-US" sz="2600" dirty="0" smtClean="0">
                <a:solidFill>
                  <a:srgbClr val="FF66FF"/>
                </a:solidFill>
                <a:latin typeface="+mj-ea"/>
                <a:ea typeface="+mj-ea"/>
              </a:rPr>
              <a:t>数据类型</a:t>
            </a:r>
            <a:r>
              <a:rPr lang="zh-CN" altLang="en-US" sz="2600" b="0" dirty="0" smtClean="0">
                <a:latin typeface="+mj-ea"/>
                <a:ea typeface="+mj-ea"/>
              </a:rPr>
              <a:t>来实现</a:t>
            </a:r>
          </a:p>
          <a:p>
            <a:pPr>
              <a:lnSpc>
                <a:spcPct val="140000"/>
              </a:lnSpc>
            </a:pPr>
            <a:r>
              <a:rPr lang="zh-CN" altLang="en-US" sz="2600" dirty="0" smtClean="0">
                <a:latin typeface="幼圆" pitchFamily="49" charset="-122"/>
                <a:ea typeface="幼圆" pitchFamily="49" charset="-122"/>
              </a:rPr>
              <a:t>定义表的属性时 需要指明其数据类型及长度 </a:t>
            </a:r>
          </a:p>
          <a:p>
            <a:pPr>
              <a:lnSpc>
                <a:spcPct val="140000"/>
              </a:lnSpc>
            </a:pPr>
            <a:r>
              <a:rPr lang="zh-CN" altLang="en-US" sz="2600" dirty="0" smtClean="0">
                <a:latin typeface="幼圆" pitchFamily="49" charset="-122"/>
                <a:ea typeface="幼圆" pitchFamily="49" charset="-122"/>
              </a:rPr>
              <a:t>选用哪种数据类型 </a:t>
            </a:r>
          </a:p>
          <a:p>
            <a:pPr>
              <a:lnSpc>
                <a:spcPct val="140000"/>
              </a:lnSpc>
              <a:buFont typeface="Wingdings" panose="05000000000000000000" pitchFamily="2" charset="2"/>
              <a:buChar char="n"/>
            </a:pPr>
            <a:r>
              <a:rPr lang="zh-CN" altLang="en-US" sz="2000" b="1" dirty="0" smtClean="0">
                <a:latin typeface="幼圆" pitchFamily="49" charset="-122"/>
                <a:ea typeface="幼圆" pitchFamily="49" charset="-122"/>
              </a:rPr>
              <a:t>取值范围 </a:t>
            </a:r>
          </a:p>
          <a:p>
            <a:pPr>
              <a:lnSpc>
                <a:spcPct val="140000"/>
              </a:lnSpc>
              <a:buFont typeface="Wingdings" panose="05000000000000000000" pitchFamily="2" charset="2"/>
              <a:buChar char="n"/>
            </a:pPr>
            <a:r>
              <a:rPr lang="zh-CN" altLang="en-US" sz="2000" b="1" dirty="0" smtClean="0">
                <a:latin typeface="幼圆" pitchFamily="49" charset="-122"/>
                <a:ea typeface="幼圆" pitchFamily="49" charset="-122"/>
              </a:rPr>
              <a:t>要做哪些运算 </a:t>
            </a:r>
          </a:p>
          <a:p>
            <a:pPr lvl="1">
              <a:lnSpc>
                <a:spcPct val="140000"/>
              </a:lnSpc>
              <a:buFont typeface="Wingdings" panose="05000000000000000000" pitchFamily="2" charset="2"/>
              <a:buNone/>
            </a:pPr>
            <a:r>
              <a:rPr lang="zh-CN" altLang="en-US" sz="2000" b="1" dirty="0" smtClean="0">
                <a:latin typeface="+mj-ea"/>
                <a:ea typeface="+mj-ea"/>
              </a:rPr>
              <a:t>   例如： </a:t>
            </a:r>
            <a:r>
              <a:rPr lang="zh-CN" altLang="en-US" sz="2000" b="1" dirty="0" smtClean="0">
                <a:latin typeface="幼圆" pitchFamily="49" charset="-122"/>
                <a:ea typeface="幼圆" pitchFamily="49" charset="-122"/>
              </a:rPr>
              <a:t>对于年龄属性，可以采用</a:t>
            </a:r>
            <a:r>
              <a:rPr lang="en-US" altLang="zh-CN" sz="2000" b="1" dirty="0" smtClean="0">
                <a:latin typeface="幼圆" pitchFamily="49" charset="-122"/>
                <a:ea typeface="幼圆" pitchFamily="49" charset="-122"/>
              </a:rPr>
              <a:t>CHAR(3)</a:t>
            </a:r>
            <a:r>
              <a:rPr lang="zh-CN" altLang="en-US" sz="2000" b="1" dirty="0" smtClean="0">
                <a:latin typeface="幼圆" pitchFamily="49" charset="-122"/>
                <a:ea typeface="幼圆" pitchFamily="49" charset="-122"/>
              </a:rPr>
              <a:t>作为数据类型，但是考虑</a:t>
            </a:r>
            <a:endParaRPr lang="en-US" altLang="zh-CN" sz="2000" b="1" dirty="0" smtClean="0">
              <a:latin typeface="幼圆" pitchFamily="49" charset="-122"/>
              <a:ea typeface="幼圆" pitchFamily="49" charset="-122"/>
            </a:endParaRPr>
          </a:p>
          <a:p>
            <a:pPr lvl="1">
              <a:lnSpc>
                <a:spcPct val="140000"/>
              </a:lnSpc>
              <a:buFont typeface="Wingdings" panose="05000000000000000000" pitchFamily="2" charset="2"/>
              <a:buNone/>
            </a:pPr>
            <a:r>
              <a:rPr lang="en-US" altLang="zh-CN" sz="2000" b="1" dirty="0">
                <a:latin typeface="幼圆" pitchFamily="49" charset="-122"/>
                <a:ea typeface="幼圆" pitchFamily="49" charset="-122"/>
              </a:rPr>
              <a:t> </a:t>
            </a:r>
            <a:r>
              <a:rPr lang="en-US" altLang="zh-CN" sz="2000" b="1" dirty="0" smtClean="0">
                <a:latin typeface="幼圆" pitchFamily="49" charset="-122"/>
                <a:ea typeface="幼圆" pitchFamily="49" charset="-122"/>
              </a:rPr>
              <a:t>       </a:t>
            </a:r>
            <a:r>
              <a:rPr lang="zh-CN" altLang="en-US" sz="2000" b="1" dirty="0" smtClean="0">
                <a:latin typeface="幼圆" pitchFamily="49" charset="-122"/>
                <a:ea typeface="幼圆" pitchFamily="49" charset="-122"/>
              </a:rPr>
              <a:t>到要在年龄上做算术运算，如求平均，所以采用整型。</a:t>
            </a:r>
            <a:endParaRPr lang="zh-CN" altLang="en-US"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filter="blinds(horizontal)">
                                      <p:cBhvr>
                                        <p:cTn id="7"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9939" name="Group 3"/>
          <p:cNvGraphicFramePr>
            <a:graphicFrameLocks noGrp="1"/>
          </p:cNvGraphicFramePr>
          <p:nvPr/>
        </p:nvGraphicFramePr>
        <p:xfrm>
          <a:off x="0" y="915634"/>
          <a:ext cx="9144000" cy="4227867"/>
        </p:xfrm>
        <a:graphic>
          <a:graphicData uri="http://schemas.openxmlformats.org/drawingml/2006/table">
            <a:tbl>
              <a:tblPr/>
              <a:tblGrid>
                <a:gridCol w="2332039"/>
                <a:gridCol w="6811961"/>
              </a:tblGrid>
              <a:tr h="353401">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数据类型</a:t>
                      </a:r>
                      <a:endParaRPr kumimoji="0" 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含义</a:t>
                      </a:r>
                      <a:endPara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345">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CHAR(n)</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长度为</a:t>
                      </a: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的定长字符串</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88">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VARCHAR(n)</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最大长度为</a:t>
                      </a:r>
                      <a:r>
                        <a:rPr kumimoji="0" 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的变长字符串</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345">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INT</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长整数（也可以写作</a:t>
                      </a: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INTEGER</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88">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SMALLINT</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短整数</a:t>
                      </a:r>
                      <a:endPara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988">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NUMERIC(p</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d)</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定点数，由</a:t>
                      </a: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p</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位数字（不包括符号、小数点）组成，小数后面有</a:t>
                      </a: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d</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位数字</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88">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REAL</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取决于机器精度的浮点数</a:t>
                      </a:r>
                      <a:endPara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0674">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Double Precision</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取决于机器精度的双精度浮点数</a:t>
                      </a:r>
                      <a:endPara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88">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FLOAT(n)</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浮点数，精度至少为</a:t>
                      </a: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a:t>
                      </a: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位数字</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345">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DATE</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日期，包含年、月、日，格式为</a:t>
                      </a: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YYYY-MM-DD</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017">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TIME</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时间，包含一日的时、分、秒，格式为</a:t>
                      </a:r>
                      <a:r>
                        <a:rPr kumimoji="0" 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HH:MM:SS</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txBody>
                  <a:tcPr marT="34304" marB="34304"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Rectangle 2"/>
          <p:cNvSpPr txBox="1">
            <a:spLocks noChangeArrowheads="1"/>
          </p:cNvSpPr>
          <p:nvPr/>
        </p:nvSpPr>
        <p:spPr>
          <a:xfrm>
            <a:off x="0" y="0"/>
            <a:ext cx="8244255"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200" b="1" smtClean="0">
                <a:ea typeface="黑体" panose="02010609060101010101" pitchFamily="49" charset="-122"/>
              </a:rPr>
              <a:t>数据类型</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2627313" y="3162300"/>
            <a:ext cx="6121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800" b="0" dirty="0">
                <a:solidFill>
                  <a:schemeClr val="tx2"/>
                </a:solidFill>
                <a:latin typeface="华文琥珀" pitchFamily="2" charset="-122"/>
                <a:ea typeface="华文琥珀" pitchFamily="2" charset="-122"/>
                <a:sym typeface="楷体_GB2312" pitchFamily="1" charset="-122"/>
              </a:rPr>
              <a:t>第三讲 </a:t>
            </a:r>
            <a:r>
              <a:rPr lang="zh-CN" altLang="en-US" sz="4800" b="0" dirty="0" smtClean="0">
                <a:solidFill>
                  <a:schemeClr val="tx2"/>
                </a:solidFill>
                <a:latin typeface="华文琥珀" pitchFamily="2" charset="-122"/>
                <a:ea typeface="华文琥珀" pitchFamily="2" charset="-122"/>
                <a:sym typeface="楷体_GB2312" pitchFamily="1" charset="-122"/>
              </a:rPr>
              <a:t> 关系数据库</a:t>
            </a:r>
            <a:r>
              <a:rPr lang="zh-CN" altLang="en-US" sz="4800" b="0" dirty="0">
                <a:solidFill>
                  <a:schemeClr val="tx2"/>
                </a:solidFill>
                <a:latin typeface="华文琥珀" pitchFamily="2" charset="-122"/>
                <a:ea typeface="华文琥珀" pitchFamily="2" charset="-122"/>
                <a:sym typeface="楷体_GB2312" pitchFamily="1" charset="-122"/>
              </a:rPr>
              <a:t>标  </a:t>
            </a:r>
            <a:endParaRPr lang="en-US" altLang="zh-CN" sz="4800" b="0" dirty="0">
              <a:solidFill>
                <a:schemeClr val="tx2"/>
              </a:solidFill>
              <a:latin typeface="华文琥珀" pitchFamily="2" charset="-122"/>
              <a:ea typeface="华文琥珀" pitchFamily="2" charset="-122"/>
              <a:sym typeface="楷体_GB2312" pitchFamily="1" charset="-122"/>
            </a:endParaRPr>
          </a:p>
          <a:p>
            <a:pPr algn="ctr"/>
            <a:r>
              <a:rPr lang="en-US" altLang="zh-CN" sz="4800" b="0" dirty="0">
                <a:solidFill>
                  <a:schemeClr val="tx2"/>
                </a:solidFill>
                <a:latin typeface="华文琥珀" pitchFamily="2" charset="-122"/>
                <a:ea typeface="华文琥珀" pitchFamily="2" charset="-122"/>
                <a:sym typeface="楷体_GB2312" pitchFamily="1" charset="-122"/>
              </a:rPr>
              <a:t>    </a:t>
            </a:r>
            <a:r>
              <a:rPr lang="en-US" altLang="zh-CN" sz="4800" b="0" dirty="0" smtClean="0">
                <a:solidFill>
                  <a:schemeClr val="tx2"/>
                </a:solidFill>
                <a:latin typeface="华文琥珀" pitchFamily="2" charset="-122"/>
                <a:ea typeface="华文琥珀" pitchFamily="2" charset="-122"/>
                <a:sym typeface="楷体_GB2312" pitchFamily="1" charset="-122"/>
              </a:rPr>
              <a:t>    </a:t>
            </a:r>
            <a:r>
              <a:rPr lang="zh-CN" altLang="en-US" sz="4800" b="0" dirty="0" smtClean="0">
                <a:solidFill>
                  <a:schemeClr val="tx2"/>
                </a:solidFill>
                <a:latin typeface="华文琥珀" pitchFamily="2" charset="-122"/>
                <a:ea typeface="华文琥珀" pitchFamily="2" charset="-122"/>
                <a:sym typeface="楷体_GB2312" pitchFamily="1" charset="-122"/>
              </a:rPr>
              <a:t>准</a:t>
            </a:r>
            <a:r>
              <a:rPr lang="zh-CN" altLang="en-US" sz="4800" b="0" dirty="0">
                <a:solidFill>
                  <a:schemeClr val="tx2"/>
                </a:solidFill>
                <a:latin typeface="华文琥珀" pitchFamily="2" charset="-122"/>
                <a:ea typeface="华文琥珀" pitchFamily="2" charset="-122"/>
                <a:sym typeface="楷体_GB2312" pitchFamily="1" charset="-122"/>
              </a:rPr>
              <a:t>语言</a:t>
            </a:r>
            <a:r>
              <a:rPr lang="en-US" altLang="zh-CN" sz="4800" b="0" dirty="0">
                <a:solidFill>
                  <a:schemeClr val="tx2"/>
                </a:solidFill>
                <a:latin typeface="华文琥珀" pitchFamily="2" charset="-122"/>
                <a:ea typeface="华文琥珀" pitchFamily="2" charset="-122"/>
                <a:sym typeface="楷体_GB2312" pitchFamily="1" charset="-122"/>
              </a:rPr>
              <a:t>SQL</a:t>
            </a:r>
            <a:endParaRPr lang="zh-CN" altLang="en-US" b="0" dirty="0">
              <a:latin typeface="华文琥珀" pitchFamily="2" charset="-122"/>
              <a:ea typeface="华文琥珀" pitchFamily="2" charset="-122"/>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259769" y="0"/>
            <a:ext cx="6984485" cy="843630"/>
          </a:xfrm>
        </p:spPr>
        <p:txBody>
          <a:bodyPr/>
          <a:lstStyle/>
          <a:p>
            <a:pPr algn="ctr" fontAlgn="auto">
              <a:spcAft>
                <a:spcPts val="0"/>
              </a:spcAft>
              <a:defRPr/>
            </a:pPr>
            <a:r>
              <a:rPr lang="zh-CN" altLang="en-US" sz="3200" b="1" dirty="0" smtClean="0">
                <a:latin typeface="黑体" panose="02010609060101010101" pitchFamily="49" charset="-122"/>
                <a:ea typeface="黑体" panose="02010609060101010101" pitchFamily="49" charset="-122"/>
                <a:sym typeface="Times New Roman" panose="02020603050405020304" pitchFamily="18" charset="0"/>
              </a:rPr>
              <a:t>索引</a:t>
            </a:r>
            <a:r>
              <a:rPr lang="zh-CN" altLang="en-US" sz="3200" b="1" dirty="0">
                <a:latin typeface="黑体" panose="02010609060101010101" pitchFamily="49" charset="-122"/>
                <a:ea typeface="黑体" panose="02010609060101010101" pitchFamily="49" charset="-122"/>
                <a:sym typeface="Times New Roman" panose="02020603050405020304" pitchFamily="18" charset="0"/>
              </a:rPr>
              <a:t>的建立与删除</a:t>
            </a:r>
            <a:endParaRPr lang="zh-CN" altLang="en-US" b="1" dirty="0"/>
          </a:p>
        </p:txBody>
      </p:sp>
      <p:sp>
        <p:nvSpPr>
          <p:cNvPr id="41987" name="Rectangle 3"/>
          <p:cNvSpPr>
            <a:spLocks noGrp="1" noChangeArrowheads="1"/>
          </p:cNvSpPr>
          <p:nvPr>
            <p:ph type="body" idx="4294967295"/>
          </p:nvPr>
        </p:nvSpPr>
        <p:spPr>
          <a:xfrm>
            <a:off x="1115760" y="842963"/>
            <a:ext cx="5473700" cy="4300537"/>
          </a:xfrm>
        </p:spPr>
        <p:txBody>
          <a:bodyPr>
            <a:normAutofit fontScale="85000" lnSpcReduction="20000"/>
          </a:bodyPr>
          <a:lstStyle/>
          <a:p>
            <a:pPr algn="just">
              <a:lnSpc>
                <a:spcPct val="150000"/>
              </a:lnSpc>
              <a:buFont typeface="Wingdings" panose="05000000000000000000" pitchFamily="2" charset="2"/>
              <a:buChar char="u"/>
            </a:pPr>
            <a:r>
              <a:rPr lang="zh-CN" altLang="en-US" sz="2400" dirty="0" smtClean="0">
                <a:latin typeface="微软雅黑 Light" pitchFamily="34" charset="-122"/>
                <a:ea typeface="微软雅黑 Light" pitchFamily="34" charset="-122"/>
              </a:rPr>
              <a:t>建立索引的目的：加快查询速度</a:t>
            </a:r>
          </a:p>
          <a:p>
            <a:pPr algn="just">
              <a:lnSpc>
                <a:spcPct val="150000"/>
              </a:lnSpc>
              <a:buFont typeface="Wingdings" panose="05000000000000000000" pitchFamily="2" charset="2"/>
              <a:buChar char="u"/>
            </a:pPr>
            <a:r>
              <a:rPr lang="zh-CN" altLang="en-US" sz="2200" dirty="0" smtClean="0">
                <a:latin typeface="幼圆" pitchFamily="49" charset="-122"/>
                <a:ea typeface="幼圆" pitchFamily="49" charset="-122"/>
              </a:rPr>
              <a:t>谁可以建立索引</a:t>
            </a:r>
          </a:p>
          <a:p>
            <a:pPr algn="just">
              <a:lnSpc>
                <a:spcPct val="150000"/>
              </a:lnSpc>
              <a:buFont typeface="Wingdings" panose="05000000000000000000" pitchFamily="2" charset="2"/>
              <a:buChar char="Ø"/>
            </a:pPr>
            <a:r>
              <a:rPr lang="en-US" altLang="zh-CN" sz="2000" b="1" dirty="0" smtClean="0">
                <a:latin typeface="幼圆" pitchFamily="49" charset="-122"/>
                <a:ea typeface="幼圆" pitchFamily="49" charset="-122"/>
              </a:rPr>
              <a:t>DBA </a:t>
            </a:r>
            <a:r>
              <a:rPr lang="zh-CN" altLang="en-US" sz="2000" b="1" dirty="0" smtClean="0">
                <a:latin typeface="幼圆" pitchFamily="49" charset="-122"/>
                <a:ea typeface="幼圆" pitchFamily="49" charset="-122"/>
              </a:rPr>
              <a:t>或 表的属主（即建立表的人）</a:t>
            </a:r>
          </a:p>
          <a:p>
            <a:pPr algn="just">
              <a:lnSpc>
                <a:spcPct val="150000"/>
              </a:lnSpc>
              <a:buFont typeface="Wingdings" panose="05000000000000000000" pitchFamily="2" charset="2"/>
              <a:buChar char="Ø"/>
            </a:pPr>
            <a:r>
              <a:rPr lang="en-US" altLang="zh-CN" sz="2000" b="1" dirty="0" smtClean="0">
                <a:latin typeface="幼圆" pitchFamily="49" charset="-122"/>
                <a:ea typeface="幼圆" pitchFamily="49" charset="-122"/>
              </a:rPr>
              <a:t>DBMS</a:t>
            </a:r>
            <a:r>
              <a:rPr lang="zh-CN" altLang="en-US" sz="2000" b="1" dirty="0" smtClean="0">
                <a:latin typeface="幼圆" pitchFamily="49" charset="-122"/>
                <a:ea typeface="幼圆" pitchFamily="49" charset="-122"/>
              </a:rPr>
              <a:t>一般会自动建立以下列上的索引</a:t>
            </a:r>
          </a:p>
          <a:p>
            <a:pPr lvl="1" algn="just">
              <a:lnSpc>
                <a:spcPct val="150000"/>
              </a:lnSpc>
              <a:buFont typeface="Wingdings" panose="05000000000000000000" pitchFamily="2" charset="2"/>
              <a:buNone/>
            </a:pPr>
            <a:r>
              <a:rPr lang="zh-CN" altLang="en-US" sz="2000" b="1" dirty="0" smtClean="0">
                <a:latin typeface="幼圆" pitchFamily="49" charset="-122"/>
                <a:ea typeface="幼圆" pitchFamily="49" charset="-122"/>
              </a:rPr>
              <a:t>     </a:t>
            </a:r>
            <a:r>
              <a:rPr lang="en-US" altLang="zh-CN" sz="2000" b="1" dirty="0" smtClean="0">
                <a:latin typeface="+mj-ea"/>
                <a:ea typeface="+mj-ea"/>
              </a:rPr>
              <a:t>PRIMARY  KEY</a:t>
            </a:r>
          </a:p>
          <a:p>
            <a:pPr lvl="1" algn="just">
              <a:lnSpc>
                <a:spcPct val="150000"/>
              </a:lnSpc>
              <a:buFont typeface="Wingdings" panose="05000000000000000000" pitchFamily="2" charset="2"/>
              <a:buNone/>
            </a:pPr>
            <a:r>
              <a:rPr lang="en-US" altLang="zh-CN" sz="2000" b="1" dirty="0" smtClean="0">
                <a:latin typeface="幼圆" pitchFamily="49" charset="-122"/>
                <a:ea typeface="幼圆" pitchFamily="49" charset="-122"/>
              </a:rPr>
              <a:t>     </a:t>
            </a:r>
            <a:r>
              <a:rPr lang="en-US" altLang="zh-CN" sz="2000" b="1" dirty="0" smtClean="0">
                <a:latin typeface="+mj-ea"/>
                <a:ea typeface="+mj-ea"/>
              </a:rPr>
              <a:t>UNIQUE</a:t>
            </a:r>
          </a:p>
          <a:p>
            <a:pPr algn="just">
              <a:lnSpc>
                <a:spcPct val="150000"/>
              </a:lnSpc>
              <a:buFont typeface="Wingdings" panose="05000000000000000000" pitchFamily="2" charset="2"/>
              <a:buChar char="u"/>
            </a:pPr>
            <a:r>
              <a:rPr lang="zh-CN" altLang="en-US" sz="2200" dirty="0" smtClean="0">
                <a:latin typeface="幼圆" pitchFamily="49" charset="-122"/>
                <a:ea typeface="幼圆" pitchFamily="49" charset="-122"/>
              </a:rPr>
              <a:t>谁维护索引</a:t>
            </a:r>
          </a:p>
          <a:p>
            <a:pPr lvl="1" algn="just">
              <a:lnSpc>
                <a:spcPct val="150000"/>
              </a:lnSpc>
              <a:buFont typeface="Wingdings" panose="05000000000000000000" pitchFamily="2" charset="2"/>
              <a:buNone/>
            </a:pPr>
            <a:r>
              <a:rPr lang="zh-CN" altLang="en-US" sz="2000" b="1" dirty="0" smtClean="0">
                <a:latin typeface="幼圆" pitchFamily="49" charset="-122"/>
                <a:ea typeface="幼圆" pitchFamily="49" charset="-122"/>
              </a:rPr>
              <a:t>     </a:t>
            </a:r>
            <a:r>
              <a:rPr lang="en-US" altLang="zh-CN" sz="2000" b="1" dirty="0" smtClean="0">
                <a:latin typeface="幼圆" pitchFamily="49" charset="-122"/>
                <a:ea typeface="幼圆" pitchFamily="49" charset="-122"/>
              </a:rPr>
              <a:t>DBMS</a:t>
            </a:r>
            <a:r>
              <a:rPr lang="zh-CN" altLang="en-US" sz="2000" b="1" dirty="0" smtClean="0">
                <a:latin typeface="幼圆" pitchFamily="49" charset="-122"/>
                <a:ea typeface="幼圆" pitchFamily="49" charset="-122"/>
              </a:rPr>
              <a:t>自动完成</a:t>
            </a:r>
            <a:r>
              <a:rPr lang="zh-CN" altLang="en-US" sz="2000" b="1" dirty="0" smtClean="0">
                <a:latin typeface="幼圆" pitchFamily="49" charset="-122"/>
                <a:ea typeface="幼圆" pitchFamily="49" charset="-122"/>
                <a:sym typeface="Courier New" panose="02070309020205020404" pitchFamily="49" charset="0"/>
              </a:rPr>
              <a:t> </a:t>
            </a:r>
            <a:endParaRPr lang="zh-CN" altLang="en-US" sz="2000" b="1" dirty="0" smtClean="0">
              <a:latin typeface="幼圆" pitchFamily="49" charset="-122"/>
              <a:ea typeface="幼圆" pitchFamily="49" charset="-122"/>
            </a:endParaRPr>
          </a:p>
          <a:p>
            <a:pPr algn="just">
              <a:lnSpc>
                <a:spcPct val="150000"/>
              </a:lnSpc>
              <a:buFont typeface="Wingdings" panose="05000000000000000000" pitchFamily="2" charset="2"/>
              <a:buChar char="u"/>
            </a:pPr>
            <a:r>
              <a:rPr lang="zh-CN" altLang="en-US" sz="2200" dirty="0" smtClean="0">
                <a:latin typeface="幼圆" pitchFamily="49" charset="-122"/>
                <a:ea typeface="幼圆" pitchFamily="49" charset="-122"/>
              </a:rPr>
              <a:t>使用索引</a:t>
            </a:r>
          </a:p>
          <a:p>
            <a:pPr lvl="1" algn="just">
              <a:lnSpc>
                <a:spcPct val="150000"/>
              </a:lnSpc>
              <a:buFont typeface="Wingdings" panose="05000000000000000000" pitchFamily="2" charset="2"/>
              <a:buNone/>
            </a:pPr>
            <a:r>
              <a:rPr lang="zh-CN" altLang="en-US" sz="2000" b="1" dirty="0" smtClean="0">
                <a:latin typeface="幼圆" pitchFamily="49" charset="-122"/>
                <a:ea typeface="幼圆" pitchFamily="49" charset="-122"/>
              </a:rPr>
              <a:t>     </a:t>
            </a:r>
            <a:r>
              <a:rPr lang="en-US" altLang="zh-CN" sz="2000" b="1" dirty="0" smtClean="0">
                <a:latin typeface="幼圆" pitchFamily="49" charset="-122"/>
                <a:ea typeface="幼圆" pitchFamily="49" charset="-122"/>
              </a:rPr>
              <a:t>DBMS</a:t>
            </a:r>
            <a:r>
              <a:rPr lang="zh-CN" altLang="en-US" sz="2000" b="1" dirty="0" smtClean="0">
                <a:latin typeface="幼圆" pitchFamily="49" charset="-122"/>
                <a:ea typeface="幼圆" pitchFamily="49" charset="-122"/>
              </a:rPr>
              <a:t>自动选择是否使用索引以及使用哪些索引</a:t>
            </a:r>
            <a:endParaRPr lang="zh-CN" altLang="en-US"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filter="blinds(horizontal)">
                                      <p:cBhvr>
                                        <p:cTn id="7"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187765" y="0"/>
            <a:ext cx="3096215" cy="842963"/>
          </a:xfrm>
        </p:spPr>
        <p:txBody>
          <a:bodyPr/>
          <a:lstStyle/>
          <a:p>
            <a:pPr fontAlgn="auto">
              <a:spcAft>
                <a:spcPts val="0"/>
              </a:spcAft>
              <a:defRPr/>
            </a:pPr>
            <a:r>
              <a:rPr lang="zh-CN" altLang="en-US" sz="3200" b="1" dirty="0">
                <a:latin typeface="黑体" panose="02010609060101010101" pitchFamily="49" charset="-122"/>
                <a:ea typeface="黑体" panose="02010609060101010101" pitchFamily="49" charset="-122"/>
                <a:sym typeface="黑体" panose="02010609060101010101" pitchFamily="49" charset="-122"/>
              </a:rPr>
              <a:t> </a:t>
            </a:r>
            <a:r>
              <a:rPr lang="en-US" sz="3200" b="1" dirty="0">
                <a:latin typeface="黑体" panose="02010609060101010101" pitchFamily="49" charset="-122"/>
                <a:ea typeface="黑体" panose="02010609060101010101" pitchFamily="49" charset="-122"/>
                <a:sym typeface="黑体" panose="02010609060101010101" pitchFamily="49" charset="-122"/>
              </a:rPr>
              <a:t>1</a:t>
            </a:r>
            <a:r>
              <a:rPr lang="zh-CN" altLang="en-US" sz="3200" b="1" dirty="0">
                <a:latin typeface="黑体" panose="02010609060101010101" pitchFamily="49" charset="-122"/>
                <a:ea typeface="黑体" panose="02010609060101010101" pitchFamily="49" charset="-122"/>
                <a:sym typeface="黑体" panose="02010609060101010101" pitchFamily="49" charset="-122"/>
              </a:rPr>
              <a:t>）索 引</a:t>
            </a:r>
            <a:endParaRPr lang="zh-CN" altLang="en-US" b="1" dirty="0"/>
          </a:p>
        </p:txBody>
      </p:sp>
      <p:sp>
        <p:nvSpPr>
          <p:cNvPr id="43011" name="Rectangle 3"/>
          <p:cNvSpPr>
            <a:spLocks noGrp="1" noChangeArrowheads="1"/>
          </p:cNvSpPr>
          <p:nvPr>
            <p:ph type="body" idx="4294967295"/>
          </p:nvPr>
        </p:nvSpPr>
        <p:spPr>
          <a:xfrm>
            <a:off x="1150938" y="842963"/>
            <a:ext cx="7993062" cy="4178300"/>
          </a:xfrm>
        </p:spPr>
        <p:txBody>
          <a:bodyPr>
            <a:normAutofit/>
          </a:bodyPr>
          <a:lstStyle/>
          <a:p>
            <a:pPr>
              <a:lnSpc>
                <a:spcPct val="150000"/>
              </a:lnSpc>
              <a:buFont typeface="Wingdings" panose="05000000000000000000" pitchFamily="2" charset="2"/>
              <a:buChar char="u"/>
            </a:pPr>
            <a:r>
              <a:rPr lang="en-US" altLang="zh-CN" sz="2000" dirty="0" smtClean="0">
                <a:latin typeface="微软雅黑 Light" pitchFamily="34" charset="-122"/>
                <a:ea typeface="微软雅黑 Light" pitchFamily="34" charset="-122"/>
              </a:rPr>
              <a:t>DBMS</a:t>
            </a:r>
            <a:r>
              <a:rPr lang="zh-CN" altLang="en-US" sz="2000" dirty="0" smtClean="0">
                <a:latin typeface="微软雅黑 Light" pitchFamily="34" charset="-122"/>
                <a:ea typeface="微软雅黑 Light" pitchFamily="34" charset="-122"/>
              </a:rPr>
              <a:t>中索引一般采用</a:t>
            </a:r>
            <a:r>
              <a:rPr lang="en-US" altLang="zh-CN" sz="2000" dirty="0" smtClean="0">
                <a:latin typeface="微软雅黑 Light" pitchFamily="34" charset="-122"/>
                <a:ea typeface="微软雅黑 Light" pitchFamily="34" charset="-122"/>
              </a:rPr>
              <a:t>B+</a:t>
            </a:r>
            <a:r>
              <a:rPr lang="zh-CN" altLang="en-US" sz="2000" dirty="0" smtClean="0">
                <a:latin typeface="微软雅黑 Light" pitchFamily="34" charset="-122"/>
                <a:ea typeface="微软雅黑 Light" pitchFamily="34" charset="-122"/>
              </a:rPr>
              <a:t>树、</a:t>
            </a:r>
            <a:r>
              <a:rPr lang="en-US" altLang="zh-CN" sz="2000" dirty="0" smtClean="0">
                <a:latin typeface="微软雅黑 Light" pitchFamily="34" charset="-122"/>
                <a:ea typeface="微软雅黑 Light" pitchFamily="34" charset="-122"/>
              </a:rPr>
              <a:t>HASH</a:t>
            </a:r>
            <a:r>
              <a:rPr lang="zh-CN" altLang="en-US" sz="2000" dirty="0" smtClean="0">
                <a:latin typeface="微软雅黑 Light" pitchFamily="34" charset="-122"/>
                <a:ea typeface="微软雅黑 Light" pitchFamily="34" charset="-122"/>
              </a:rPr>
              <a:t>索引来实现</a:t>
            </a:r>
          </a:p>
          <a:p>
            <a:pPr marL="285750" indent="-285750">
              <a:lnSpc>
                <a:spcPct val="150000"/>
              </a:lnSpc>
              <a:buFont typeface="Wingdings" panose="05000000000000000000" pitchFamily="2" charset="2"/>
              <a:buChar char="Ø"/>
            </a:pPr>
            <a:r>
              <a:rPr lang="en-US" altLang="zh-CN" sz="2000" b="0" dirty="0" smtClean="0">
                <a:latin typeface="幼圆" pitchFamily="49" charset="-122"/>
                <a:ea typeface="幼圆" pitchFamily="49" charset="-122"/>
              </a:rPr>
              <a:t>B+</a:t>
            </a:r>
            <a:r>
              <a:rPr lang="zh-CN" altLang="en-US" sz="2000" b="0" dirty="0" smtClean="0">
                <a:latin typeface="幼圆" pitchFamily="49" charset="-122"/>
                <a:ea typeface="幼圆" pitchFamily="49" charset="-122"/>
              </a:rPr>
              <a:t>树索引具有动态平衡的优点 </a:t>
            </a:r>
          </a:p>
          <a:p>
            <a:pPr marL="285750" indent="-285750">
              <a:lnSpc>
                <a:spcPct val="150000"/>
              </a:lnSpc>
              <a:buFont typeface="Wingdings" panose="05000000000000000000" pitchFamily="2" charset="2"/>
              <a:buChar char="Ø"/>
            </a:pPr>
            <a:r>
              <a:rPr lang="en-US" altLang="zh-CN" sz="2000" b="0" dirty="0" smtClean="0">
                <a:latin typeface="幼圆" pitchFamily="49" charset="-122"/>
                <a:ea typeface="幼圆" pitchFamily="49" charset="-122"/>
              </a:rPr>
              <a:t>HASH</a:t>
            </a:r>
            <a:r>
              <a:rPr lang="zh-CN" altLang="en-US" sz="2000" b="0" dirty="0" smtClean="0">
                <a:latin typeface="幼圆" pitchFamily="49" charset="-122"/>
                <a:ea typeface="幼圆" pitchFamily="49" charset="-122"/>
              </a:rPr>
              <a:t>索引具有查找速度快的特点</a:t>
            </a:r>
          </a:p>
          <a:p>
            <a:pPr>
              <a:lnSpc>
                <a:spcPct val="150000"/>
              </a:lnSpc>
              <a:buFont typeface="Wingdings" panose="05000000000000000000" pitchFamily="2" charset="2"/>
              <a:buChar char="u"/>
            </a:pPr>
            <a:r>
              <a:rPr lang="zh-CN" altLang="en-US" sz="2000" dirty="0" smtClean="0">
                <a:latin typeface="微软雅黑 Light" pitchFamily="34" charset="-122"/>
                <a:ea typeface="微软雅黑 Light" pitchFamily="34" charset="-122"/>
              </a:rPr>
              <a:t>采用</a:t>
            </a:r>
            <a:r>
              <a:rPr lang="en-US" altLang="zh-CN" sz="2000" dirty="0" smtClean="0">
                <a:latin typeface="微软雅黑 Light" pitchFamily="34" charset="-122"/>
                <a:ea typeface="微软雅黑 Light" pitchFamily="34" charset="-122"/>
              </a:rPr>
              <a:t>B+</a:t>
            </a:r>
            <a:r>
              <a:rPr lang="zh-CN" altLang="en-US" sz="2000" dirty="0" smtClean="0">
                <a:latin typeface="微软雅黑 Light" pitchFamily="34" charset="-122"/>
                <a:ea typeface="微软雅黑 Light" pitchFamily="34" charset="-122"/>
              </a:rPr>
              <a:t>树，还是</a:t>
            </a:r>
            <a:r>
              <a:rPr lang="en-US" altLang="zh-CN" sz="2000" dirty="0" smtClean="0">
                <a:latin typeface="微软雅黑 Light" pitchFamily="34" charset="-122"/>
                <a:ea typeface="微软雅黑 Light" pitchFamily="34" charset="-122"/>
              </a:rPr>
              <a:t>HASH</a:t>
            </a:r>
            <a:r>
              <a:rPr lang="zh-CN" altLang="en-US" sz="2000" dirty="0" smtClean="0">
                <a:latin typeface="微软雅黑 Light" pitchFamily="34" charset="-122"/>
                <a:ea typeface="微软雅黑 Light" pitchFamily="34" charset="-122"/>
              </a:rPr>
              <a:t>索引 则由具体的</a:t>
            </a:r>
            <a:r>
              <a:rPr lang="en-US" altLang="zh-CN" sz="2000" dirty="0" smtClean="0">
                <a:latin typeface="微软雅黑 Light" pitchFamily="34" charset="-122"/>
                <a:ea typeface="微软雅黑 Light" pitchFamily="34" charset="-122"/>
              </a:rPr>
              <a:t>DBMS</a:t>
            </a:r>
            <a:r>
              <a:rPr lang="zh-CN" altLang="en-US" sz="2000" dirty="0" smtClean="0">
                <a:latin typeface="微软雅黑 Light" pitchFamily="34" charset="-122"/>
                <a:ea typeface="微软雅黑 Light" pitchFamily="34" charset="-122"/>
              </a:rPr>
              <a:t>来决定</a:t>
            </a:r>
          </a:p>
          <a:p>
            <a:pPr>
              <a:lnSpc>
                <a:spcPct val="150000"/>
              </a:lnSpc>
              <a:buFont typeface="Wingdings" panose="05000000000000000000" pitchFamily="2" charset="2"/>
              <a:buChar char="u"/>
            </a:pPr>
            <a:r>
              <a:rPr lang="zh-CN" altLang="en-US" sz="2000" dirty="0" smtClean="0">
                <a:latin typeface="微软雅黑 Light" pitchFamily="34" charset="-122"/>
                <a:ea typeface="微软雅黑 Light" pitchFamily="34" charset="-122"/>
              </a:rPr>
              <a:t>索引是关系数据库的内部实现技术，属于内模式的范畴 </a:t>
            </a:r>
          </a:p>
          <a:p>
            <a:pPr>
              <a:lnSpc>
                <a:spcPct val="150000"/>
              </a:lnSpc>
              <a:buFont typeface="Wingdings" panose="05000000000000000000" pitchFamily="2" charset="2"/>
              <a:buChar char="u"/>
            </a:pPr>
            <a:r>
              <a:rPr lang="en-US" altLang="zh-CN" sz="2000" dirty="0" smtClean="0">
                <a:latin typeface="微软雅黑 Light" pitchFamily="34" charset="-122"/>
                <a:ea typeface="微软雅黑 Light" pitchFamily="34" charset="-122"/>
              </a:rPr>
              <a:t>CREATE INDEX</a:t>
            </a:r>
            <a:r>
              <a:rPr lang="zh-CN" altLang="en-US" sz="2000" dirty="0" smtClean="0">
                <a:latin typeface="微软雅黑 Light" pitchFamily="34" charset="-122"/>
                <a:ea typeface="微软雅黑 Light" pitchFamily="34" charset="-122"/>
              </a:rPr>
              <a:t>语句定义索引时，可以定义索引是唯一索引、非唯一索引或聚簇索引 </a:t>
            </a:r>
            <a:endParaRPr lang="en-US" sz="2000" dirty="0" smtClean="0">
              <a:latin typeface="微软雅黑 Light" pitchFamily="34" charset="-122"/>
              <a:ea typeface="微软雅黑 Light"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filter="blinds(horizontal)">
                                      <p:cBhvr>
                                        <p:cTn id="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187765" y="0"/>
            <a:ext cx="3130550" cy="823913"/>
          </a:xfrm>
        </p:spPr>
        <p:txBody>
          <a:bodyPr/>
          <a:lstStyle/>
          <a:p>
            <a:pPr fontAlgn="auto">
              <a:spcAft>
                <a:spcPts val="0"/>
              </a:spcAft>
              <a:defRPr/>
            </a:pPr>
            <a:r>
              <a:rPr lang="en-US" sz="3200" b="1" dirty="0">
                <a:ea typeface="黑体" panose="02010609060101010101" pitchFamily="49" charset="-122"/>
              </a:rPr>
              <a:t>2</a:t>
            </a:r>
            <a:r>
              <a:rPr lang="zh-CN" altLang="en-US" sz="3200" b="1" dirty="0">
                <a:ea typeface="黑体" panose="02010609060101010101" pitchFamily="49" charset="-122"/>
              </a:rPr>
              <a:t>） 建立索引</a:t>
            </a:r>
            <a:endParaRPr lang="zh-CN" altLang="en-US" sz="3200" b="1" dirty="0"/>
          </a:p>
        </p:txBody>
      </p:sp>
      <p:sp>
        <p:nvSpPr>
          <p:cNvPr id="44035" name="Rectangle 3"/>
          <p:cNvSpPr>
            <a:spLocks noGrp="1" noChangeArrowheads="1"/>
          </p:cNvSpPr>
          <p:nvPr>
            <p:ph type="body" idx="4294967295"/>
          </p:nvPr>
        </p:nvSpPr>
        <p:spPr>
          <a:xfrm>
            <a:off x="1546225" y="969963"/>
            <a:ext cx="7597775" cy="3762375"/>
          </a:xfrm>
        </p:spPr>
        <p:txBody>
          <a:bodyPr>
            <a:normAutofit/>
          </a:bodyPr>
          <a:lstStyle/>
          <a:p>
            <a:pPr algn="just">
              <a:lnSpc>
                <a:spcPct val="150000"/>
              </a:lnSpc>
              <a:buFont typeface="Wingdings" panose="05000000000000000000" pitchFamily="2" charset="2"/>
              <a:buChar char="u"/>
            </a:pPr>
            <a:r>
              <a:rPr lang="zh-CN" altLang="en-US" sz="2400" dirty="0" smtClean="0">
                <a:latin typeface="微软雅黑 Light" pitchFamily="34" charset="-122"/>
                <a:ea typeface="微软雅黑 Light" pitchFamily="34" charset="-122"/>
              </a:rPr>
              <a:t>语句格式</a:t>
            </a:r>
          </a:p>
          <a:p>
            <a:pPr lvl="1" algn="just">
              <a:lnSpc>
                <a:spcPct val="150000"/>
              </a:lnSpc>
              <a:buFont typeface="Wingdings" panose="05000000000000000000" pitchFamily="2" charset="2"/>
              <a:buNone/>
            </a:pPr>
            <a:r>
              <a:rPr lang="en-US" altLang="zh-CN" sz="2200" b="1" dirty="0" smtClean="0">
                <a:latin typeface="幼圆" pitchFamily="49" charset="-122"/>
                <a:ea typeface="幼圆" pitchFamily="49" charset="-122"/>
              </a:rPr>
              <a:t>CREATE [UNIQUE] [CLUSTER] INDEX &lt;</a:t>
            </a:r>
            <a:r>
              <a:rPr lang="zh-CN" altLang="en-US" sz="2200" b="1" dirty="0" smtClean="0">
                <a:latin typeface="幼圆" pitchFamily="49" charset="-122"/>
                <a:ea typeface="幼圆" pitchFamily="49" charset="-122"/>
              </a:rPr>
              <a:t>索引名</a:t>
            </a:r>
            <a:r>
              <a:rPr lang="en-US" altLang="zh-CN" sz="2200" b="1" dirty="0" smtClean="0">
                <a:latin typeface="幼圆" pitchFamily="49" charset="-122"/>
                <a:ea typeface="幼圆" pitchFamily="49" charset="-122"/>
              </a:rPr>
              <a:t>&gt; </a:t>
            </a:r>
          </a:p>
          <a:p>
            <a:pPr lvl="1" algn="just">
              <a:lnSpc>
                <a:spcPct val="150000"/>
              </a:lnSpc>
              <a:buFont typeface="Wingdings" panose="05000000000000000000" pitchFamily="2" charset="2"/>
              <a:buNone/>
            </a:pPr>
            <a:r>
              <a:rPr lang="en-US" altLang="zh-CN" sz="2200" b="1" dirty="0" smtClean="0">
                <a:latin typeface="幼圆" pitchFamily="49" charset="-122"/>
                <a:ea typeface="幼圆" pitchFamily="49" charset="-122"/>
              </a:rPr>
              <a:t>ON &lt;</a:t>
            </a:r>
            <a:r>
              <a:rPr lang="zh-CN" altLang="en-US" sz="2200" b="1" dirty="0" smtClean="0">
                <a:latin typeface="幼圆" pitchFamily="49" charset="-122"/>
                <a:ea typeface="幼圆" pitchFamily="49" charset="-122"/>
              </a:rPr>
              <a:t>表名</a:t>
            </a:r>
            <a:r>
              <a:rPr lang="en-US" altLang="zh-CN" sz="2200" b="1" dirty="0" smtClean="0">
                <a:latin typeface="幼圆" pitchFamily="49" charset="-122"/>
                <a:ea typeface="幼圆" pitchFamily="49" charset="-122"/>
              </a:rPr>
              <a:t>&gt;(&lt;</a:t>
            </a:r>
            <a:r>
              <a:rPr lang="zh-CN" altLang="en-US" sz="2200" b="1" dirty="0" smtClean="0">
                <a:latin typeface="幼圆" pitchFamily="49" charset="-122"/>
                <a:ea typeface="幼圆" pitchFamily="49" charset="-122"/>
              </a:rPr>
              <a:t>列名</a:t>
            </a:r>
            <a:r>
              <a:rPr lang="en-US" altLang="zh-CN" sz="2200" b="1" dirty="0" smtClean="0">
                <a:latin typeface="幼圆" pitchFamily="49" charset="-122"/>
                <a:ea typeface="幼圆" pitchFamily="49" charset="-122"/>
              </a:rPr>
              <a:t>&gt;[&lt;</a:t>
            </a:r>
            <a:r>
              <a:rPr lang="zh-CN" altLang="en-US" sz="2200" b="1" dirty="0" smtClean="0">
                <a:latin typeface="幼圆" pitchFamily="49" charset="-122"/>
                <a:ea typeface="幼圆" pitchFamily="49" charset="-122"/>
              </a:rPr>
              <a:t>次序</a:t>
            </a:r>
            <a:r>
              <a:rPr lang="en-US" altLang="zh-CN" sz="2200" b="1" dirty="0" smtClean="0">
                <a:latin typeface="幼圆" pitchFamily="49" charset="-122"/>
                <a:ea typeface="幼圆" pitchFamily="49" charset="-122"/>
              </a:rPr>
              <a:t>&gt;][,&lt;</a:t>
            </a:r>
            <a:r>
              <a:rPr lang="zh-CN" altLang="en-US" sz="2200" b="1" dirty="0" smtClean="0">
                <a:latin typeface="幼圆" pitchFamily="49" charset="-122"/>
                <a:ea typeface="幼圆" pitchFamily="49" charset="-122"/>
              </a:rPr>
              <a:t>列名</a:t>
            </a:r>
            <a:r>
              <a:rPr lang="en-US" altLang="zh-CN" sz="2200" b="1" dirty="0" smtClean="0">
                <a:latin typeface="幼圆" pitchFamily="49" charset="-122"/>
                <a:ea typeface="幼圆" pitchFamily="49" charset="-122"/>
              </a:rPr>
              <a:t>&gt;[&lt;</a:t>
            </a:r>
            <a:r>
              <a:rPr lang="zh-CN" altLang="en-US" sz="2200" b="1" dirty="0" smtClean="0">
                <a:latin typeface="幼圆" pitchFamily="49" charset="-122"/>
                <a:ea typeface="幼圆" pitchFamily="49" charset="-122"/>
              </a:rPr>
              <a:t>次序</a:t>
            </a:r>
            <a:r>
              <a:rPr lang="en-US" altLang="zh-CN" sz="2200" b="1" dirty="0" smtClean="0">
                <a:latin typeface="幼圆" pitchFamily="49" charset="-122"/>
                <a:ea typeface="幼圆" pitchFamily="49" charset="-122"/>
              </a:rPr>
              <a:t>&gt;] ]</a:t>
            </a:r>
            <a:r>
              <a:rPr lang="en-US" altLang="zh-CN" sz="2200" b="1" dirty="0" smtClean="0">
                <a:latin typeface="幼圆" pitchFamily="49" charset="-122"/>
                <a:ea typeface="幼圆" pitchFamily="49" charset="-122"/>
                <a:sym typeface="Courier New" panose="02070309020205020404" pitchFamily="49" charset="0"/>
              </a:rPr>
              <a:t>…</a:t>
            </a:r>
            <a:r>
              <a:rPr lang="en-US" altLang="zh-CN" sz="2200" b="1" dirty="0" smtClean="0">
                <a:latin typeface="幼圆" pitchFamily="49" charset="-122"/>
                <a:ea typeface="幼圆" pitchFamily="49" charset="-122"/>
              </a:rPr>
              <a:t>)</a:t>
            </a:r>
            <a:r>
              <a:rPr lang="zh-CN" altLang="en-US" sz="2200" b="1" dirty="0" smtClean="0">
                <a:latin typeface="幼圆" pitchFamily="49" charset="-122"/>
                <a:ea typeface="幼圆" pitchFamily="49" charset="-122"/>
              </a:rPr>
              <a:t>；</a:t>
            </a:r>
          </a:p>
          <a:p>
            <a:pPr algn="just">
              <a:lnSpc>
                <a:spcPct val="150000"/>
              </a:lnSpc>
              <a:buFont typeface="Wingdings" panose="05000000000000000000" pitchFamily="2" charset="2"/>
              <a:buChar char="ü"/>
            </a:pPr>
            <a:r>
              <a:rPr lang="en-US" altLang="zh-CN" sz="2200" b="0" dirty="0" smtClean="0">
                <a:latin typeface="幼圆" pitchFamily="49" charset="-122"/>
                <a:ea typeface="幼圆" pitchFamily="49" charset="-122"/>
              </a:rPr>
              <a:t>UNIQUE </a:t>
            </a:r>
            <a:r>
              <a:rPr lang="zh-CN" altLang="en-US" sz="2200" b="0" dirty="0" smtClean="0">
                <a:latin typeface="幼圆" pitchFamily="49" charset="-122"/>
                <a:ea typeface="幼圆" pitchFamily="49" charset="-122"/>
              </a:rPr>
              <a:t>表明此索引的每一索引值只对应唯一的数据记录</a:t>
            </a:r>
          </a:p>
          <a:p>
            <a:pPr algn="just">
              <a:lnSpc>
                <a:spcPct val="150000"/>
              </a:lnSpc>
              <a:buFont typeface="Wingdings" panose="05000000000000000000" pitchFamily="2" charset="2"/>
              <a:buChar char="ü"/>
            </a:pPr>
            <a:r>
              <a:rPr lang="en-US" altLang="zh-CN" sz="2200" b="0" dirty="0" smtClean="0">
                <a:latin typeface="幼圆" pitchFamily="49" charset="-122"/>
                <a:ea typeface="幼圆" pitchFamily="49" charset="-122"/>
              </a:rPr>
              <a:t>CLUSTER </a:t>
            </a:r>
            <a:r>
              <a:rPr lang="zh-CN" altLang="en-US" sz="2200" b="0" dirty="0" smtClean="0">
                <a:latin typeface="幼圆" pitchFamily="49" charset="-122"/>
                <a:ea typeface="幼圆" pitchFamily="49" charset="-122"/>
              </a:rPr>
              <a:t>表明要建立的索引是聚簇索引。聚簇索引是指索引项的顺序与表中记录的物理顺序一致的索引组织。</a:t>
            </a:r>
            <a:endParaRPr lang="zh-CN" altLang="en-US" b="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filter="blinds(horizontal)">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type="body" idx="4294967295"/>
          </p:nvPr>
        </p:nvSpPr>
        <p:spPr>
          <a:xfrm>
            <a:off x="1258888" y="844550"/>
            <a:ext cx="7885112" cy="4175125"/>
          </a:xfrm>
        </p:spPr>
        <p:txBody>
          <a:bodyPr>
            <a:normAutofit/>
          </a:bodyPr>
          <a:lstStyle/>
          <a:p>
            <a:pPr>
              <a:lnSpc>
                <a:spcPct val="140000"/>
              </a:lnSpc>
              <a:buFont typeface="Wingdings" panose="05000000000000000000" pitchFamily="2" charset="2"/>
              <a:buNone/>
            </a:pPr>
            <a:r>
              <a:rPr lang="en-US" altLang="zh-CN" sz="2000" dirty="0" smtClean="0">
                <a:latin typeface="+mj-ea"/>
                <a:ea typeface="+mj-ea"/>
              </a:rPr>
              <a:t>【</a:t>
            </a:r>
            <a:r>
              <a:rPr lang="zh-CN" altLang="en-US" sz="2000" dirty="0" smtClean="0">
                <a:latin typeface="+mj-ea"/>
                <a:ea typeface="+mj-ea"/>
              </a:rPr>
              <a:t>例</a:t>
            </a:r>
            <a:r>
              <a:rPr lang="en-US" altLang="zh-CN" sz="2000" dirty="0" smtClean="0">
                <a:latin typeface="+mj-ea"/>
                <a:ea typeface="+mj-ea"/>
              </a:rPr>
              <a:t>】 CREATE CLUSTER INDEX  </a:t>
            </a:r>
            <a:r>
              <a:rPr lang="en-US" altLang="zh-CN" sz="2000" dirty="0" err="1" smtClean="0">
                <a:latin typeface="幼圆" pitchFamily="49" charset="-122"/>
                <a:ea typeface="幼圆" pitchFamily="49" charset="-122"/>
              </a:rPr>
              <a:t>Stusname</a:t>
            </a:r>
            <a:r>
              <a:rPr lang="en-US" altLang="zh-CN" sz="2000" dirty="0" smtClean="0">
                <a:latin typeface="幼圆" pitchFamily="49" charset="-122"/>
                <a:ea typeface="幼圆" pitchFamily="49" charset="-122"/>
              </a:rPr>
              <a:t> </a:t>
            </a:r>
          </a:p>
          <a:p>
            <a:pPr>
              <a:lnSpc>
                <a:spcPct val="140000"/>
              </a:lnSpc>
              <a:buFont typeface="Wingdings" panose="05000000000000000000" pitchFamily="2" charset="2"/>
              <a:buNone/>
            </a:pPr>
            <a:r>
              <a:rPr lang="en-US" sz="2000" dirty="0" smtClean="0">
                <a:latin typeface="微软雅黑 Light" pitchFamily="34" charset="-122"/>
                <a:ea typeface="微软雅黑 Light" pitchFamily="34" charset="-122"/>
              </a:rPr>
              <a:t>           </a:t>
            </a:r>
            <a:r>
              <a:rPr lang="en-US" altLang="zh-CN" sz="2000" dirty="0" smtClean="0">
                <a:latin typeface="+mj-ea"/>
                <a:ea typeface="+mj-ea"/>
              </a:rPr>
              <a:t>ON</a:t>
            </a:r>
            <a:r>
              <a:rPr lang="en-US" altLang="zh-CN" sz="2000" dirty="0" smtClean="0">
                <a:latin typeface="微软雅黑 Light" pitchFamily="34" charset="-122"/>
                <a:ea typeface="微软雅黑 Light" pitchFamily="34" charset="-122"/>
              </a:rPr>
              <a:t>   </a:t>
            </a:r>
            <a:r>
              <a:rPr lang="en-US" altLang="zh-CN" sz="2000" dirty="0" smtClean="0">
                <a:latin typeface="幼圆" pitchFamily="49" charset="-122"/>
                <a:ea typeface="幼圆" pitchFamily="49" charset="-122"/>
              </a:rPr>
              <a:t>Student ( </a:t>
            </a:r>
            <a:r>
              <a:rPr lang="en-US" altLang="zh-CN" sz="2000" dirty="0" err="1" smtClean="0">
                <a:latin typeface="幼圆" pitchFamily="49" charset="-122"/>
                <a:ea typeface="幼圆" pitchFamily="49" charset="-122"/>
              </a:rPr>
              <a:t>Sname</a:t>
            </a:r>
            <a:r>
              <a:rPr lang="en-US" altLang="zh-CN" sz="2000" dirty="0" smtClean="0">
                <a:latin typeface="幼圆" pitchFamily="49" charset="-122"/>
                <a:ea typeface="幼圆" pitchFamily="49" charset="-122"/>
              </a:rPr>
              <a:t> )</a:t>
            </a:r>
            <a:r>
              <a:rPr lang="zh-CN" altLang="en-US" sz="2000" dirty="0" smtClean="0">
                <a:latin typeface="幼圆" pitchFamily="49" charset="-122"/>
                <a:ea typeface="幼圆" pitchFamily="49" charset="-122"/>
              </a:rPr>
              <a:t>；</a:t>
            </a:r>
            <a:endParaRPr lang="zh-CN" altLang="en-US" sz="1400" dirty="0" smtClean="0">
              <a:latin typeface="幼圆" pitchFamily="49" charset="-122"/>
              <a:ea typeface="幼圆" pitchFamily="49" charset="-122"/>
            </a:endParaRPr>
          </a:p>
          <a:p>
            <a:pPr>
              <a:lnSpc>
                <a:spcPct val="140000"/>
              </a:lnSpc>
              <a:buFont typeface="Wingdings" panose="05000000000000000000" pitchFamily="2" charset="2"/>
              <a:buChar char="Ø"/>
            </a:pPr>
            <a:r>
              <a:rPr lang="zh-CN" altLang="en-US" sz="2200" b="0" dirty="0" smtClean="0">
                <a:latin typeface="微软雅黑 Light" pitchFamily="34" charset="-122"/>
                <a:ea typeface="微软雅黑 Light" pitchFamily="34" charset="-122"/>
              </a:rPr>
              <a:t>在</a:t>
            </a:r>
            <a:r>
              <a:rPr lang="en-US" altLang="zh-CN" sz="2200" b="0" dirty="0" smtClean="0">
                <a:latin typeface="微软雅黑 Light" pitchFamily="34" charset="-122"/>
                <a:ea typeface="微软雅黑 Light" pitchFamily="34" charset="-122"/>
              </a:rPr>
              <a:t>Student</a:t>
            </a:r>
            <a:r>
              <a:rPr lang="zh-CN" altLang="en-US" sz="2200" b="0" dirty="0" smtClean="0">
                <a:latin typeface="微软雅黑 Light" pitchFamily="34" charset="-122"/>
                <a:ea typeface="微软雅黑 Light" pitchFamily="34" charset="-122"/>
              </a:rPr>
              <a:t>表的</a:t>
            </a:r>
            <a:r>
              <a:rPr lang="en-US" altLang="zh-CN" sz="2200" b="0" dirty="0" err="1" smtClean="0">
                <a:latin typeface="微软雅黑 Light" pitchFamily="34" charset="-122"/>
                <a:ea typeface="微软雅黑 Light" pitchFamily="34" charset="-122"/>
              </a:rPr>
              <a:t>Sname</a:t>
            </a:r>
            <a:r>
              <a:rPr lang="zh-CN" altLang="en-US" sz="2200" b="0" dirty="0" smtClean="0">
                <a:latin typeface="微软雅黑 Light" pitchFamily="34" charset="-122"/>
                <a:ea typeface="微软雅黑 Light" pitchFamily="34" charset="-122"/>
              </a:rPr>
              <a:t>（姓名）列上建立一个聚簇索引</a:t>
            </a:r>
            <a:r>
              <a:rPr lang="zh-CN" altLang="en-US" sz="2400" b="0" dirty="0" smtClean="0">
                <a:latin typeface="微软雅黑 Light" pitchFamily="34" charset="-122"/>
                <a:ea typeface="微软雅黑 Light" pitchFamily="34" charset="-122"/>
              </a:rPr>
              <a:t>在最经常查询的列上建立聚簇索引以提高查询效率 </a:t>
            </a:r>
            <a:endParaRPr lang="en-US" altLang="zh-CN" sz="2400" b="0" dirty="0" smtClean="0">
              <a:latin typeface="微软雅黑 Light" pitchFamily="34" charset="-122"/>
              <a:ea typeface="微软雅黑 Light" pitchFamily="34" charset="-122"/>
            </a:endParaRPr>
          </a:p>
          <a:p>
            <a:pPr>
              <a:lnSpc>
                <a:spcPct val="140000"/>
              </a:lnSpc>
              <a:buFont typeface="Wingdings" panose="05000000000000000000" pitchFamily="2" charset="2"/>
              <a:buChar char="Ø"/>
            </a:pPr>
            <a:r>
              <a:rPr lang="zh-CN" altLang="en-US" sz="2400" b="0" dirty="0" smtClean="0">
                <a:latin typeface="微软雅黑 Light" pitchFamily="34" charset="-122"/>
                <a:ea typeface="微软雅黑 Light" pitchFamily="34" charset="-122"/>
              </a:rPr>
              <a:t>一个基本表上最多只能建立一个聚簇索引 </a:t>
            </a:r>
          </a:p>
          <a:p>
            <a:pPr>
              <a:lnSpc>
                <a:spcPct val="140000"/>
              </a:lnSpc>
              <a:buFont typeface="Wingdings" panose="05000000000000000000" pitchFamily="2" charset="2"/>
              <a:buChar char="Ø"/>
            </a:pPr>
            <a:r>
              <a:rPr lang="zh-CN" altLang="en-US" sz="2400" b="0" dirty="0" smtClean="0">
                <a:latin typeface="微软雅黑 Light" pitchFamily="34" charset="-122"/>
                <a:ea typeface="微软雅黑 Light" pitchFamily="34" charset="-122"/>
              </a:rPr>
              <a:t>经常更新的列不宜建立聚簇索引</a:t>
            </a:r>
            <a:r>
              <a:rPr lang="zh-CN" altLang="en-US" b="0" dirty="0" smtClean="0">
                <a:latin typeface="微软雅黑 Light" pitchFamily="34" charset="-122"/>
                <a:ea typeface="微软雅黑 Light" pitchFamily="34" charset="-122"/>
              </a:rPr>
              <a:t> </a:t>
            </a:r>
          </a:p>
        </p:txBody>
      </p:sp>
      <p:sp>
        <p:nvSpPr>
          <p:cNvPr id="4" name="Rectangle 2"/>
          <p:cNvSpPr txBox="1">
            <a:spLocks noChangeArrowheads="1"/>
          </p:cNvSpPr>
          <p:nvPr/>
        </p:nvSpPr>
        <p:spPr>
          <a:xfrm>
            <a:off x="1187765" y="0"/>
            <a:ext cx="3131900" cy="82320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sz="3200" dirty="0" smtClean="0">
                <a:ea typeface="黑体" panose="02010609060101010101" pitchFamily="49" charset="-122"/>
              </a:rPr>
              <a:t>2</a:t>
            </a:r>
            <a:r>
              <a:rPr lang="zh-CN" altLang="en-US" sz="3200" dirty="0" smtClean="0">
                <a:ea typeface="黑体" panose="02010609060101010101" pitchFamily="49" charset="-122"/>
              </a:rPr>
              <a:t>） 建立索引</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filter="blinds(horizontal)">
                                      <p:cBhvr>
                                        <p:cTn id="7"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p:cNvSpPr>
            <a:spLocks noGrp="1" noChangeArrowheads="1"/>
          </p:cNvSpPr>
          <p:nvPr>
            <p:ph type="body" idx="4294967295"/>
          </p:nvPr>
        </p:nvSpPr>
        <p:spPr>
          <a:xfrm>
            <a:off x="1042988" y="823913"/>
            <a:ext cx="8101012" cy="4268012"/>
          </a:xfrm>
        </p:spPr>
        <p:txBody>
          <a:bodyPr>
            <a:noAutofit/>
          </a:bodyPr>
          <a:lstStyle/>
          <a:p>
            <a:pPr algn="just">
              <a:lnSpc>
                <a:spcPct val="150000"/>
              </a:lnSpc>
              <a:buFont typeface="Wingdings" panose="05000000000000000000" pitchFamily="2" charset="2"/>
              <a:buNone/>
            </a:pPr>
            <a:r>
              <a:rPr lang="en-US" altLang="zh-CN" sz="2400" dirty="0" smtClean="0">
                <a:latin typeface="微软雅黑 Light" pitchFamily="34" charset="-122"/>
                <a:ea typeface="微软雅黑 Light" pitchFamily="34" charset="-122"/>
              </a:rPr>
              <a:t>【</a:t>
            </a:r>
            <a:r>
              <a:rPr lang="zh-CN" altLang="en-US" sz="2400" dirty="0" smtClean="0">
                <a:latin typeface="微软雅黑 Light" pitchFamily="34" charset="-122"/>
                <a:ea typeface="微软雅黑 Light" pitchFamily="34" charset="-122"/>
              </a:rPr>
              <a:t>例</a:t>
            </a:r>
            <a:r>
              <a:rPr lang="en-US" altLang="zh-CN" sz="2400" dirty="0" smtClean="0">
                <a:latin typeface="微软雅黑 Light" pitchFamily="34" charset="-122"/>
                <a:ea typeface="微软雅黑 Light" pitchFamily="34" charset="-122"/>
              </a:rPr>
              <a:t>】</a:t>
            </a:r>
            <a:r>
              <a:rPr lang="zh-CN" altLang="en-US" sz="2400" dirty="0" smtClean="0">
                <a:latin typeface="微软雅黑 Light" pitchFamily="34" charset="-122"/>
                <a:ea typeface="微软雅黑 Light" pitchFamily="34" charset="-122"/>
              </a:rPr>
              <a:t>为学生</a:t>
            </a:r>
            <a:r>
              <a:rPr lang="en-US" altLang="zh-CN" sz="2400" dirty="0" smtClean="0">
                <a:latin typeface="微软雅黑 Light" pitchFamily="34" charset="-122"/>
                <a:ea typeface="微软雅黑 Light" pitchFamily="34" charset="-122"/>
              </a:rPr>
              <a:t>-</a:t>
            </a:r>
            <a:r>
              <a:rPr lang="zh-CN" altLang="en-US" sz="2400" dirty="0" smtClean="0">
                <a:latin typeface="微软雅黑 Light" pitchFamily="34" charset="-122"/>
                <a:ea typeface="微软雅黑 Light" pitchFamily="34" charset="-122"/>
              </a:rPr>
              <a:t>课程数据库中的</a:t>
            </a:r>
            <a:r>
              <a:rPr lang="en-US" altLang="zh-CN" sz="2400" dirty="0" smtClean="0">
                <a:latin typeface="微软雅黑 Light" pitchFamily="34" charset="-122"/>
                <a:ea typeface="微软雅黑 Light" pitchFamily="34" charset="-122"/>
              </a:rPr>
              <a:t>Student</a:t>
            </a:r>
            <a:r>
              <a:rPr lang="zh-CN" altLang="en-US" sz="2400" dirty="0" smtClean="0">
                <a:latin typeface="微软雅黑 Light" pitchFamily="34" charset="-122"/>
                <a:ea typeface="微软雅黑 Light" pitchFamily="34" charset="-122"/>
              </a:rPr>
              <a:t>，</a:t>
            </a:r>
            <a:r>
              <a:rPr lang="en-US" altLang="zh-CN" sz="2400" dirty="0" smtClean="0">
                <a:latin typeface="微软雅黑 Light" pitchFamily="34" charset="-122"/>
                <a:ea typeface="微软雅黑 Light" pitchFamily="34" charset="-122"/>
              </a:rPr>
              <a:t>Course</a:t>
            </a:r>
            <a:r>
              <a:rPr lang="zh-CN" altLang="en-US" sz="2400" dirty="0" smtClean="0">
                <a:latin typeface="微软雅黑 Light" pitchFamily="34" charset="-122"/>
                <a:ea typeface="微软雅黑 Light" pitchFamily="34" charset="-122"/>
              </a:rPr>
              <a:t>，</a:t>
            </a:r>
            <a:r>
              <a:rPr lang="en-US" altLang="zh-CN" sz="2400" dirty="0" smtClean="0">
                <a:latin typeface="微软雅黑 Light" pitchFamily="34" charset="-122"/>
                <a:ea typeface="微软雅黑 Light" pitchFamily="34" charset="-122"/>
              </a:rPr>
              <a:t>SC</a:t>
            </a:r>
            <a:r>
              <a:rPr lang="zh-CN" altLang="en-US" sz="2400" dirty="0" smtClean="0">
                <a:latin typeface="微软雅黑 Light" pitchFamily="34" charset="-122"/>
                <a:ea typeface="微软雅黑 Light" pitchFamily="34" charset="-122"/>
              </a:rPr>
              <a:t>三个表建 立索引</a:t>
            </a:r>
          </a:p>
          <a:p>
            <a:pPr lvl="1" algn="just">
              <a:lnSpc>
                <a:spcPct val="150000"/>
              </a:lnSpc>
              <a:buFont typeface="Wingdings" panose="05000000000000000000" pitchFamily="2" charset="2"/>
              <a:buNone/>
            </a:pPr>
            <a:r>
              <a:rPr lang="en-US" altLang="zh-CN" sz="2000" b="1" dirty="0" smtClean="0"/>
              <a:t>        </a:t>
            </a:r>
            <a:r>
              <a:rPr lang="en-US" altLang="zh-CN" sz="2000" b="1" dirty="0" smtClean="0">
                <a:latin typeface="+mj-ea"/>
                <a:ea typeface="+mj-ea"/>
              </a:rPr>
              <a:t>CREATE </a:t>
            </a:r>
            <a:r>
              <a:rPr lang="en-US" altLang="zh-CN" sz="2000" b="1" dirty="0">
                <a:latin typeface="+mj-ea"/>
                <a:ea typeface="+mj-ea"/>
              </a:rPr>
              <a:t>UNIQUE INDEX  </a:t>
            </a:r>
            <a:r>
              <a:rPr lang="en-US" altLang="zh-CN" sz="2000" b="1" dirty="0" err="1" smtClean="0">
                <a:latin typeface="幼圆" pitchFamily="49" charset="-122"/>
                <a:ea typeface="幼圆" pitchFamily="49" charset="-122"/>
              </a:rPr>
              <a:t>Stusno</a:t>
            </a:r>
            <a:r>
              <a:rPr lang="en-US" altLang="zh-CN" sz="2000" b="1" dirty="0" smtClean="0">
                <a:latin typeface="幼圆" pitchFamily="49" charset="-122"/>
                <a:ea typeface="幼圆" pitchFamily="49" charset="-122"/>
              </a:rPr>
              <a:t> </a:t>
            </a:r>
            <a:r>
              <a:rPr lang="en-US" altLang="zh-CN" sz="2000" b="1" dirty="0">
                <a:latin typeface="+mj-ea"/>
                <a:ea typeface="+mj-ea"/>
              </a:rPr>
              <a:t>ON</a:t>
            </a:r>
            <a:r>
              <a:rPr lang="en-US" altLang="zh-CN" sz="2000" b="1" dirty="0" smtClean="0"/>
              <a:t> </a:t>
            </a:r>
            <a:r>
              <a:rPr lang="en-US" altLang="zh-CN" sz="2000" b="1" dirty="0" smtClean="0">
                <a:latin typeface="幼圆" pitchFamily="49" charset="-122"/>
                <a:ea typeface="幼圆" pitchFamily="49" charset="-122"/>
              </a:rPr>
              <a:t>Student(</a:t>
            </a:r>
            <a:r>
              <a:rPr lang="en-US" altLang="zh-CN" sz="2000" b="1" dirty="0" err="1" smtClean="0">
                <a:latin typeface="幼圆" pitchFamily="49" charset="-122"/>
                <a:ea typeface="幼圆" pitchFamily="49" charset="-122"/>
              </a:rPr>
              <a:t>Sno</a:t>
            </a:r>
            <a:r>
              <a:rPr lang="en-US" altLang="zh-CN" sz="2000" b="1" dirty="0" smtClean="0">
                <a:latin typeface="幼圆" pitchFamily="49" charset="-122"/>
                <a:ea typeface="幼圆" pitchFamily="49" charset="-122"/>
              </a:rPr>
              <a:t>)</a:t>
            </a:r>
            <a:r>
              <a:rPr lang="zh-CN" altLang="en-US" sz="2000" b="1" dirty="0" smtClean="0">
                <a:latin typeface="幼圆" pitchFamily="49" charset="-122"/>
                <a:ea typeface="幼圆" pitchFamily="49" charset="-122"/>
              </a:rPr>
              <a:t>；</a:t>
            </a:r>
          </a:p>
          <a:p>
            <a:pPr lvl="1" algn="just">
              <a:lnSpc>
                <a:spcPct val="150000"/>
              </a:lnSpc>
              <a:buFont typeface="Wingdings" panose="05000000000000000000" pitchFamily="2" charset="2"/>
              <a:buNone/>
            </a:pPr>
            <a:r>
              <a:rPr lang="en-US" altLang="zh-CN" sz="2000" b="1" dirty="0" smtClean="0"/>
              <a:t>        </a:t>
            </a:r>
            <a:r>
              <a:rPr lang="en-US" altLang="zh-CN" sz="2000" b="1" dirty="0" smtClean="0">
                <a:latin typeface="+mj-ea"/>
                <a:ea typeface="+mj-ea"/>
              </a:rPr>
              <a:t>CREATE </a:t>
            </a:r>
            <a:r>
              <a:rPr lang="en-US" altLang="zh-CN" sz="2000" b="1" dirty="0">
                <a:latin typeface="+mj-ea"/>
                <a:ea typeface="+mj-ea"/>
              </a:rPr>
              <a:t>UNIQUE INDEX  </a:t>
            </a:r>
            <a:r>
              <a:rPr lang="en-US" altLang="zh-CN" sz="2000" b="1" dirty="0" err="1">
                <a:latin typeface="幼圆" pitchFamily="49" charset="-122"/>
                <a:ea typeface="幼圆" pitchFamily="49" charset="-122"/>
              </a:rPr>
              <a:t>Coucno</a:t>
            </a:r>
            <a:r>
              <a:rPr lang="en-US" altLang="zh-CN" sz="2000" b="1" dirty="0" smtClean="0"/>
              <a:t> </a:t>
            </a:r>
            <a:r>
              <a:rPr lang="en-US" altLang="zh-CN" sz="2000" b="1" dirty="0">
                <a:latin typeface="+mj-ea"/>
                <a:ea typeface="+mj-ea"/>
              </a:rPr>
              <a:t>ON</a:t>
            </a:r>
            <a:r>
              <a:rPr lang="en-US" altLang="zh-CN" sz="2000" b="1" dirty="0" smtClean="0"/>
              <a:t> </a:t>
            </a:r>
            <a:r>
              <a:rPr lang="en-US" altLang="zh-CN" sz="2000" b="1" dirty="0">
                <a:latin typeface="幼圆" pitchFamily="49" charset="-122"/>
                <a:ea typeface="幼圆" pitchFamily="49" charset="-122"/>
              </a:rPr>
              <a:t>Course(</a:t>
            </a:r>
            <a:r>
              <a:rPr lang="en-US" altLang="zh-CN" sz="2000" b="1" dirty="0" err="1">
                <a:latin typeface="幼圆" pitchFamily="49" charset="-122"/>
                <a:ea typeface="幼圆" pitchFamily="49" charset="-122"/>
              </a:rPr>
              <a:t>Cno</a:t>
            </a:r>
            <a:r>
              <a:rPr lang="en-US" altLang="zh-CN" sz="2000" b="1" dirty="0">
                <a:latin typeface="幼圆" pitchFamily="49" charset="-122"/>
                <a:ea typeface="幼圆" pitchFamily="49" charset="-122"/>
              </a:rPr>
              <a:t>)</a:t>
            </a:r>
            <a:r>
              <a:rPr lang="zh-CN" altLang="en-US" sz="2000" b="1" dirty="0">
                <a:latin typeface="幼圆" pitchFamily="49" charset="-122"/>
                <a:ea typeface="幼圆" pitchFamily="49" charset="-122"/>
              </a:rPr>
              <a:t>；</a:t>
            </a:r>
          </a:p>
          <a:p>
            <a:pPr lvl="1">
              <a:lnSpc>
                <a:spcPct val="150000"/>
              </a:lnSpc>
              <a:buFont typeface="Wingdings" panose="05000000000000000000" pitchFamily="2" charset="2"/>
              <a:buNone/>
            </a:pPr>
            <a:r>
              <a:rPr lang="en-US" altLang="zh-CN" sz="2000" b="1" dirty="0" smtClean="0"/>
              <a:t>        </a:t>
            </a:r>
            <a:r>
              <a:rPr lang="en-US" altLang="zh-CN" sz="2000" b="1" dirty="0" smtClean="0">
                <a:latin typeface="+mj-ea"/>
                <a:ea typeface="+mj-ea"/>
              </a:rPr>
              <a:t>CREATE UNIQUE INDEX  </a:t>
            </a:r>
            <a:r>
              <a:rPr lang="en-US" altLang="zh-CN" sz="2000" b="1" dirty="0" err="1">
                <a:latin typeface="幼圆" pitchFamily="49" charset="-122"/>
                <a:ea typeface="幼圆" pitchFamily="49" charset="-122"/>
              </a:rPr>
              <a:t>SCno</a:t>
            </a:r>
            <a:r>
              <a:rPr lang="en-US" altLang="zh-CN" sz="2000" b="1" dirty="0" smtClean="0"/>
              <a:t> </a:t>
            </a:r>
            <a:r>
              <a:rPr lang="en-US" altLang="zh-CN" sz="2000" b="1" dirty="0">
                <a:latin typeface="+mj-ea"/>
                <a:ea typeface="+mj-ea"/>
              </a:rPr>
              <a:t>ON</a:t>
            </a:r>
            <a:r>
              <a:rPr lang="en-US" altLang="zh-CN" sz="2000" b="1" dirty="0" smtClean="0"/>
              <a:t> </a:t>
            </a:r>
            <a:r>
              <a:rPr lang="en-US" altLang="zh-CN" sz="2000" b="1" dirty="0">
                <a:latin typeface="幼圆" pitchFamily="49" charset="-122"/>
                <a:ea typeface="幼圆" pitchFamily="49" charset="-122"/>
              </a:rPr>
              <a:t>SC(</a:t>
            </a:r>
            <a:r>
              <a:rPr lang="en-US" altLang="zh-CN" sz="2000" b="1" dirty="0" err="1">
                <a:latin typeface="幼圆" pitchFamily="49" charset="-122"/>
                <a:ea typeface="幼圆" pitchFamily="49" charset="-122"/>
              </a:rPr>
              <a:t>Sno</a:t>
            </a:r>
            <a:r>
              <a:rPr lang="en-US" altLang="zh-CN" sz="2000" b="1" dirty="0">
                <a:latin typeface="幼圆" pitchFamily="49" charset="-122"/>
                <a:ea typeface="幼圆" pitchFamily="49" charset="-122"/>
              </a:rPr>
              <a:t> ASC</a:t>
            </a:r>
            <a:r>
              <a:rPr lang="zh-CN" altLang="en-US" sz="2000" b="1" dirty="0">
                <a:latin typeface="幼圆" pitchFamily="49" charset="-122"/>
                <a:ea typeface="幼圆" pitchFamily="49" charset="-122"/>
              </a:rPr>
              <a:t>，</a:t>
            </a:r>
            <a:r>
              <a:rPr lang="en-US" altLang="zh-CN" sz="2000" b="1" dirty="0" err="1">
                <a:latin typeface="幼圆" pitchFamily="49" charset="-122"/>
                <a:ea typeface="幼圆" pitchFamily="49" charset="-122"/>
              </a:rPr>
              <a:t>Cno</a:t>
            </a:r>
            <a:r>
              <a:rPr lang="en-US" altLang="zh-CN" sz="2000" b="1" dirty="0">
                <a:latin typeface="幼圆" pitchFamily="49" charset="-122"/>
                <a:ea typeface="幼圆" pitchFamily="49" charset="-122"/>
              </a:rPr>
              <a:t> </a:t>
            </a:r>
            <a:r>
              <a:rPr lang="en-US" altLang="zh-CN" sz="2000" b="1" dirty="0">
                <a:latin typeface="+mj-ea"/>
                <a:ea typeface="+mj-ea"/>
              </a:rPr>
              <a:t>DESC</a:t>
            </a:r>
            <a:r>
              <a:rPr lang="en-US" altLang="zh-CN" sz="2000" b="1" dirty="0" smtClean="0"/>
              <a:t>)</a:t>
            </a:r>
            <a:r>
              <a:rPr lang="zh-CN" altLang="en-US" sz="2000" b="1" dirty="0" smtClean="0"/>
              <a:t>；     </a:t>
            </a:r>
          </a:p>
          <a:p>
            <a:pPr>
              <a:buFont typeface="Wingdings" panose="05000000000000000000" pitchFamily="2" charset="2"/>
              <a:buChar char="Ø"/>
            </a:pPr>
            <a:r>
              <a:rPr lang="en-US" altLang="zh-CN" sz="2400" b="1" dirty="0" smtClean="0">
                <a:latin typeface="幼圆" pitchFamily="49" charset="-122"/>
                <a:ea typeface="幼圆" pitchFamily="49" charset="-122"/>
              </a:rPr>
              <a:t>Student</a:t>
            </a:r>
            <a:r>
              <a:rPr lang="zh-CN" altLang="en-US" sz="2400" b="1" dirty="0" smtClean="0">
                <a:latin typeface="幼圆" pitchFamily="49" charset="-122"/>
                <a:ea typeface="幼圆" pitchFamily="49" charset="-122"/>
              </a:rPr>
              <a:t>表按学号升序建唯一索引</a:t>
            </a:r>
          </a:p>
          <a:p>
            <a:pPr>
              <a:buFont typeface="Wingdings" panose="05000000000000000000" pitchFamily="2" charset="2"/>
              <a:buChar char="Ø"/>
            </a:pPr>
            <a:r>
              <a:rPr lang="en-US" altLang="zh-CN" sz="2400" b="1" dirty="0" smtClean="0">
                <a:latin typeface="幼圆" pitchFamily="49" charset="-122"/>
                <a:ea typeface="幼圆" pitchFamily="49" charset="-122"/>
              </a:rPr>
              <a:t>Course</a:t>
            </a:r>
            <a:r>
              <a:rPr lang="zh-CN" altLang="en-US" sz="2400" b="1" dirty="0" smtClean="0">
                <a:latin typeface="幼圆" pitchFamily="49" charset="-122"/>
                <a:ea typeface="幼圆" pitchFamily="49" charset="-122"/>
              </a:rPr>
              <a:t>表按课程号升序建唯一索引</a:t>
            </a:r>
          </a:p>
          <a:p>
            <a:pPr>
              <a:buFont typeface="Wingdings" panose="05000000000000000000" pitchFamily="2" charset="2"/>
              <a:buChar char="Ø"/>
            </a:pPr>
            <a:r>
              <a:rPr lang="en-US" altLang="zh-CN" sz="2400" b="1" dirty="0" smtClean="0">
                <a:latin typeface="幼圆" pitchFamily="49" charset="-122"/>
                <a:ea typeface="幼圆" pitchFamily="49" charset="-122"/>
              </a:rPr>
              <a:t>SC</a:t>
            </a:r>
            <a:r>
              <a:rPr lang="zh-CN" altLang="en-US" sz="2400" b="1" dirty="0" smtClean="0">
                <a:latin typeface="幼圆" pitchFamily="49" charset="-122"/>
                <a:ea typeface="幼圆" pitchFamily="49" charset="-122"/>
              </a:rPr>
              <a:t>表按学号升序和课程号降序建唯一索引</a:t>
            </a:r>
            <a:endParaRPr lang="zh-CN" altLang="en-US" sz="1800" dirty="0" smtClean="0">
              <a:latin typeface="幼圆" pitchFamily="49" charset="-122"/>
              <a:ea typeface="幼圆" pitchFamily="49" charset="-122"/>
            </a:endParaRPr>
          </a:p>
        </p:txBody>
      </p:sp>
      <p:sp>
        <p:nvSpPr>
          <p:cNvPr id="5" name="Rectangle 2"/>
          <p:cNvSpPr txBox="1">
            <a:spLocks noChangeArrowheads="1"/>
          </p:cNvSpPr>
          <p:nvPr/>
        </p:nvSpPr>
        <p:spPr>
          <a:xfrm>
            <a:off x="1187765" y="0"/>
            <a:ext cx="3131900" cy="82320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sz="3200" dirty="0" smtClean="0">
                <a:ea typeface="黑体" panose="02010609060101010101" pitchFamily="49" charset="-122"/>
              </a:rPr>
              <a:t>2</a:t>
            </a:r>
            <a:r>
              <a:rPr lang="zh-CN" altLang="en-US" sz="3200" dirty="0" smtClean="0">
                <a:ea typeface="黑体" panose="02010609060101010101" pitchFamily="49" charset="-122"/>
              </a:rPr>
              <a:t>） 建立索引</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filter="blinds(horizontal)">
                                      <p:cBhvr>
                                        <p:cTn id="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187765" y="7951"/>
            <a:ext cx="3600250" cy="842963"/>
          </a:xfrm>
        </p:spPr>
        <p:txBody>
          <a:bodyPr/>
          <a:lstStyle/>
          <a:p>
            <a:pPr fontAlgn="auto">
              <a:spcAft>
                <a:spcPts val="0"/>
              </a:spcAft>
              <a:defRPr/>
            </a:pPr>
            <a:r>
              <a:rPr lang="en-US" sz="3200" b="1" dirty="0">
                <a:ea typeface="黑体" panose="02010609060101010101" pitchFamily="49" charset="-122"/>
              </a:rPr>
              <a:t>3</a:t>
            </a:r>
            <a:r>
              <a:rPr lang="zh-CN" altLang="en-US" sz="3200" b="1" dirty="0">
                <a:ea typeface="黑体" panose="02010609060101010101" pitchFamily="49" charset="-122"/>
              </a:rPr>
              <a:t>）删除索引</a:t>
            </a:r>
            <a:r>
              <a:rPr lang="zh-CN" altLang="en-US" b="1" dirty="0"/>
              <a:t> </a:t>
            </a:r>
          </a:p>
        </p:txBody>
      </p:sp>
      <p:sp>
        <p:nvSpPr>
          <p:cNvPr id="47107" name="Rectangle 3"/>
          <p:cNvSpPr>
            <a:spLocks noGrp="1" noChangeArrowheads="1"/>
          </p:cNvSpPr>
          <p:nvPr>
            <p:ph type="body" idx="4294967295"/>
          </p:nvPr>
        </p:nvSpPr>
        <p:spPr>
          <a:xfrm>
            <a:off x="1043755" y="843630"/>
            <a:ext cx="8100245" cy="4248295"/>
          </a:xfrm>
        </p:spPr>
        <p:txBody>
          <a:bodyPr>
            <a:noAutofit/>
          </a:bodyPr>
          <a:lstStyle/>
          <a:p>
            <a:pPr algn="just">
              <a:lnSpc>
                <a:spcPct val="150000"/>
              </a:lnSpc>
            </a:pPr>
            <a:r>
              <a:rPr lang="en-US" altLang="zh-CN" sz="2800" dirty="0" smtClean="0">
                <a:latin typeface="幼圆" pitchFamily="49" charset="-122"/>
                <a:ea typeface="幼圆" pitchFamily="49" charset="-122"/>
              </a:rPr>
              <a:t>  </a:t>
            </a:r>
            <a:r>
              <a:rPr lang="en-US" altLang="zh-CN" sz="2400" dirty="0" smtClean="0">
                <a:latin typeface="+mj-ea"/>
                <a:ea typeface="+mj-ea"/>
              </a:rPr>
              <a:t>DROP INDEX </a:t>
            </a:r>
            <a:r>
              <a:rPr lang="en-US" altLang="zh-CN" sz="2400" dirty="0" smtClean="0">
                <a:latin typeface="幼圆" pitchFamily="49" charset="-122"/>
                <a:ea typeface="幼圆" pitchFamily="49" charset="-122"/>
              </a:rPr>
              <a:t>&lt;</a:t>
            </a:r>
            <a:r>
              <a:rPr lang="zh-CN" altLang="en-US" sz="2400" dirty="0" smtClean="0">
                <a:latin typeface="幼圆" pitchFamily="49" charset="-122"/>
                <a:ea typeface="幼圆" pitchFamily="49" charset="-122"/>
              </a:rPr>
              <a:t>索引名</a:t>
            </a:r>
            <a:r>
              <a:rPr lang="en-US" altLang="zh-CN" sz="2400" dirty="0" smtClean="0">
                <a:latin typeface="幼圆" pitchFamily="49" charset="-122"/>
                <a:ea typeface="幼圆" pitchFamily="49" charset="-122"/>
              </a:rPr>
              <a:t>&gt;</a:t>
            </a:r>
            <a:r>
              <a:rPr lang="zh-CN" altLang="en-US" sz="2400" dirty="0" smtClean="0">
                <a:latin typeface="幼圆" pitchFamily="49" charset="-122"/>
                <a:ea typeface="幼圆" pitchFamily="49" charset="-122"/>
              </a:rPr>
              <a:t>；</a:t>
            </a:r>
          </a:p>
          <a:p>
            <a:pPr>
              <a:lnSpc>
                <a:spcPct val="150000"/>
              </a:lnSpc>
              <a:buFont typeface="Wingdings" panose="05000000000000000000" pitchFamily="2" charset="2"/>
              <a:buChar char="Ø"/>
            </a:pPr>
            <a:r>
              <a:rPr lang="zh-CN" altLang="en-US" sz="2600" b="1" dirty="0" smtClean="0">
                <a:latin typeface="幼圆" pitchFamily="49" charset="-122"/>
                <a:ea typeface="幼圆" pitchFamily="49" charset="-122"/>
              </a:rPr>
              <a:t>删除索引时，系统会从数据字典中删去有关该索引的描述</a:t>
            </a:r>
            <a:endParaRPr lang="en-US" altLang="zh-CN" sz="2600" dirty="0">
              <a:latin typeface="幼圆" pitchFamily="49" charset="-122"/>
              <a:ea typeface="幼圆" pitchFamily="49" charset="-122"/>
            </a:endParaRPr>
          </a:p>
          <a:p>
            <a:pPr lvl="1">
              <a:lnSpc>
                <a:spcPct val="170000"/>
              </a:lnSpc>
              <a:buFont typeface="Wingdings" panose="05000000000000000000" pitchFamily="2" charset="2"/>
              <a:buNone/>
            </a:pPr>
            <a:r>
              <a:rPr lang="en-US" altLang="zh-CN" sz="2600" b="1" dirty="0" smtClean="0">
                <a:latin typeface="幼圆" pitchFamily="49" charset="-122"/>
                <a:ea typeface="幼圆" pitchFamily="49" charset="-122"/>
              </a:rPr>
              <a:t>【</a:t>
            </a:r>
            <a:r>
              <a:rPr lang="zh-CN" altLang="en-US" sz="2600" b="1" dirty="0" smtClean="0">
                <a:latin typeface="幼圆" pitchFamily="49" charset="-122"/>
                <a:ea typeface="幼圆" pitchFamily="49" charset="-122"/>
              </a:rPr>
              <a:t>例</a:t>
            </a:r>
            <a:r>
              <a:rPr lang="en-US" altLang="zh-CN" sz="2600" b="1" dirty="0" smtClean="0">
                <a:latin typeface="幼圆" pitchFamily="49" charset="-122"/>
                <a:ea typeface="幼圆" pitchFamily="49" charset="-122"/>
              </a:rPr>
              <a:t>】</a:t>
            </a:r>
            <a:r>
              <a:rPr lang="zh-CN" altLang="en-US" sz="2600" b="1" dirty="0" smtClean="0">
                <a:latin typeface="幼圆" pitchFamily="49" charset="-122"/>
                <a:ea typeface="幼圆" pitchFamily="49" charset="-122"/>
              </a:rPr>
              <a:t>删除</a:t>
            </a:r>
            <a:r>
              <a:rPr lang="en-US" altLang="zh-CN" sz="2600" b="1" dirty="0" smtClean="0">
                <a:latin typeface="幼圆" pitchFamily="49" charset="-122"/>
                <a:ea typeface="幼圆" pitchFamily="49" charset="-122"/>
              </a:rPr>
              <a:t>Student</a:t>
            </a:r>
            <a:r>
              <a:rPr lang="zh-CN" altLang="en-US" sz="2600" b="1" dirty="0" smtClean="0">
                <a:latin typeface="幼圆" pitchFamily="49" charset="-122"/>
                <a:ea typeface="幼圆" pitchFamily="49" charset="-122"/>
              </a:rPr>
              <a:t>表的</a:t>
            </a:r>
            <a:r>
              <a:rPr lang="en-US" altLang="zh-CN" sz="2600" b="1" dirty="0" err="1" smtClean="0">
                <a:latin typeface="幼圆" pitchFamily="49" charset="-122"/>
                <a:ea typeface="幼圆" pitchFamily="49" charset="-122"/>
              </a:rPr>
              <a:t>Stusname</a:t>
            </a:r>
            <a:r>
              <a:rPr lang="zh-CN" altLang="en-US" sz="2600" b="1" dirty="0" smtClean="0">
                <a:latin typeface="幼圆" pitchFamily="49" charset="-122"/>
                <a:ea typeface="幼圆" pitchFamily="49" charset="-122"/>
              </a:rPr>
              <a:t>索引</a:t>
            </a:r>
          </a:p>
          <a:p>
            <a:pPr lvl="2">
              <a:lnSpc>
                <a:spcPct val="170000"/>
              </a:lnSpc>
              <a:buFont typeface="Wingdings" panose="05000000000000000000" pitchFamily="2" charset="2"/>
              <a:buNone/>
            </a:pPr>
            <a:r>
              <a:rPr lang="zh-CN" altLang="en-US" sz="2600" b="1" dirty="0" smtClean="0">
                <a:latin typeface="幼圆" pitchFamily="49" charset="-122"/>
                <a:ea typeface="幼圆" pitchFamily="49" charset="-122"/>
              </a:rPr>
              <a:t>	    </a:t>
            </a:r>
            <a:r>
              <a:rPr lang="en-US" altLang="zh-CN" sz="2600" b="1" dirty="0" smtClean="0">
                <a:latin typeface="+mj-ea"/>
                <a:ea typeface="+mj-ea"/>
              </a:rPr>
              <a:t>DROP INDEX </a:t>
            </a:r>
            <a:r>
              <a:rPr lang="en-US" altLang="zh-CN" sz="2600" b="1" dirty="0" err="1" smtClean="0">
                <a:latin typeface="幼圆" pitchFamily="49" charset="-122"/>
                <a:ea typeface="幼圆" pitchFamily="49" charset="-122"/>
              </a:rPr>
              <a:t>Stusname</a:t>
            </a:r>
            <a:r>
              <a:rPr lang="zh-CN" altLang="en-US" sz="2600" b="1" dirty="0" smtClean="0">
                <a:latin typeface="幼圆" pitchFamily="49" charset="-122"/>
                <a:ea typeface="幼圆" pitchFamily="49" charset="-122"/>
              </a:rPr>
              <a:t>；</a:t>
            </a:r>
            <a:endParaRPr lang="zh-CN" altLang="en-US" sz="26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filter="blinds(horizontal)">
                                      <p:cBhvr>
                                        <p:cTn id="7"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411163"/>
            <a:ext cx="1763713" cy="771525"/>
          </a:xfrm>
        </p:spPr>
        <p:txBody>
          <a:bodyPr/>
          <a:lstStyle/>
          <a:p>
            <a:pPr fontAlgn="auto">
              <a:spcAft>
                <a:spcPts val="0"/>
              </a:spcAft>
              <a:defRPr/>
            </a:pPr>
            <a:r>
              <a:rPr lang="en-US" sz="6000" b="1" dirty="0" smtClean="0">
                <a:solidFill>
                  <a:schemeClr val="bg1"/>
                </a:solidFill>
                <a:latin typeface="+mj-ea"/>
                <a:sym typeface="黑体" panose="02010609060101010101" pitchFamily="49" charset="-122"/>
              </a:rPr>
              <a:t>SQL</a:t>
            </a:r>
            <a:endParaRPr lang="zh-CN" altLang="en-US" sz="5400" b="1" dirty="0">
              <a:solidFill>
                <a:schemeClr val="bg1"/>
              </a:solidFill>
              <a:latin typeface="+mj-ea"/>
            </a:endParaRPr>
          </a:p>
        </p:txBody>
      </p:sp>
      <p:sp>
        <p:nvSpPr>
          <p:cNvPr id="2" name="椭圆 1"/>
          <p:cNvSpPr/>
          <p:nvPr/>
        </p:nvSpPr>
        <p:spPr>
          <a:xfrm>
            <a:off x="3059896" y="69962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3" name="TextBox 2"/>
          <p:cNvSpPr txBox="1"/>
          <p:nvPr/>
        </p:nvSpPr>
        <p:spPr>
          <a:xfrm>
            <a:off x="3554642" y="679781"/>
            <a:ext cx="1449436" cy="523220"/>
          </a:xfrm>
          <a:prstGeom prst="rect">
            <a:avLst/>
          </a:prstGeom>
          <a:noFill/>
        </p:spPr>
        <p:txBody>
          <a:bodyPr wrap="none">
            <a:spAutoFit/>
          </a:bodyPr>
          <a:lstStyle/>
          <a:p>
            <a:pPr>
              <a:defRPr/>
            </a:pPr>
            <a:r>
              <a:rPr lang="en-US" altLang="zh-CN" sz="2800" dirty="0">
                <a:latin typeface="+mn-ea"/>
                <a:ea typeface="+mn-ea"/>
              </a:rPr>
              <a:t>SQL</a:t>
            </a:r>
            <a:r>
              <a:rPr lang="zh-CN" altLang="en-US" sz="2800" dirty="0">
                <a:latin typeface="+mn-ea"/>
                <a:ea typeface="+mn-ea"/>
              </a:rPr>
              <a:t>概述</a:t>
            </a:r>
          </a:p>
        </p:txBody>
      </p:sp>
      <p:sp>
        <p:nvSpPr>
          <p:cNvPr id="6" name="椭圆 5"/>
          <p:cNvSpPr/>
          <p:nvPr/>
        </p:nvSpPr>
        <p:spPr>
          <a:xfrm>
            <a:off x="3348481" y="1448475"/>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779951" y="1400485"/>
            <a:ext cx="1627369" cy="523220"/>
          </a:xfrm>
          <a:prstGeom prst="rect">
            <a:avLst/>
          </a:prstGeom>
          <a:noFill/>
        </p:spPr>
        <p:txBody>
          <a:bodyPr wrap="none">
            <a:spAutoFit/>
          </a:bodyPr>
          <a:lstStyle/>
          <a:p>
            <a:pPr>
              <a:defRPr/>
            </a:pPr>
            <a:r>
              <a:rPr lang="zh-CN" altLang="en-US" sz="2800" dirty="0">
                <a:latin typeface="+mn-ea"/>
                <a:ea typeface="+mn-ea"/>
              </a:rPr>
              <a:t>数据定义</a:t>
            </a:r>
          </a:p>
        </p:txBody>
      </p:sp>
      <p:sp>
        <p:nvSpPr>
          <p:cNvPr id="8" name="椭圆 7"/>
          <p:cNvSpPr/>
          <p:nvPr/>
        </p:nvSpPr>
        <p:spPr>
          <a:xfrm>
            <a:off x="3613231" y="2197327"/>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067968" y="2120535"/>
            <a:ext cx="1627369" cy="523220"/>
          </a:xfrm>
          <a:prstGeom prst="rect">
            <a:avLst/>
          </a:prstGeom>
          <a:noFill/>
        </p:spPr>
        <p:txBody>
          <a:bodyPr wrap="none">
            <a:spAutoFit/>
          </a:bodyPr>
          <a:lstStyle/>
          <a:p>
            <a:pPr>
              <a:defRPr/>
            </a:pPr>
            <a:r>
              <a:rPr lang="zh-CN" altLang="en-US" sz="2800" dirty="0" smtClean="0">
                <a:solidFill>
                  <a:schemeClr val="accent3"/>
                </a:solidFill>
                <a:latin typeface="+mn-ea"/>
                <a:ea typeface="+mn-ea"/>
              </a:rPr>
              <a:t>数据查询</a:t>
            </a:r>
            <a:endParaRPr lang="zh-CN" altLang="en-US" sz="2800" dirty="0">
              <a:solidFill>
                <a:schemeClr val="accent3"/>
              </a:solidFill>
              <a:latin typeface="+mn-ea"/>
              <a:ea typeface="+mn-ea"/>
            </a:endParaRPr>
          </a:p>
        </p:txBody>
      </p:sp>
      <p:sp>
        <p:nvSpPr>
          <p:cNvPr id="10" name="椭圆 9"/>
          <p:cNvSpPr/>
          <p:nvPr/>
        </p:nvSpPr>
        <p:spPr>
          <a:xfrm>
            <a:off x="3884735" y="2946179"/>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460217" y="2859770"/>
            <a:ext cx="1627369" cy="523220"/>
          </a:xfrm>
          <a:prstGeom prst="rect">
            <a:avLst/>
          </a:prstGeom>
          <a:noFill/>
        </p:spPr>
        <p:txBody>
          <a:bodyPr wrap="none">
            <a:spAutoFit/>
          </a:bodyPr>
          <a:lstStyle/>
          <a:p>
            <a:pPr>
              <a:defRPr/>
            </a:pPr>
            <a:r>
              <a:rPr lang="zh-CN" altLang="en-US" sz="2800" dirty="0" smtClean="0">
                <a:latin typeface="+mn-ea"/>
                <a:ea typeface="+mn-ea"/>
              </a:rPr>
              <a:t>数据更新</a:t>
            </a:r>
            <a:endParaRPr lang="zh-CN" altLang="en-US" sz="2800" dirty="0">
              <a:latin typeface="+mn-ea"/>
              <a:ea typeface="+mn-ea"/>
            </a:endParaRPr>
          </a:p>
        </p:txBody>
      </p:sp>
      <p:sp>
        <p:nvSpPr>
          <p:cNvPr id="12" name="椭圆 11"/>
          <p:cNvSpPr/>
          <p:nvPr/>
        </p:nvSpPr>
        <p:spPr>
          <a:xfrm>
            <a:off x="4139976" y="3695031"/>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TextBox 12"/>
          <p:cNvSpPr txBox="1"/>
          <p:nvPr/>
        </p:nvSpPr>
        <p:spPr>
          <a:xfrm>
            <a:off x="4644006" y="3632640"/>
            <a:ext cx="1988045" cy="523220"/>
          </a:xfrm>
          <a:prstGeom prst="rect">
            <a:avLst/>
          </a:prstGeom>
          <a:noFill/>
        </p:spPr>
        <p:txBody>
          <a:bodyPr wrap="none">
            <a:spAutoFit/>
          </a:bodyPr>
          <a:lstStyle/>
          <a:p>
            <a:pPr>
              <a:defRPr/>
            </a:pPr>
            <a:r>
              <a:rPr lang="zh-CN" altLang="en-US" sz="2800" dirty="0" smtClean="0">
                <a:latin typeface="+mn-ea"/>
                <a:ea typeface="+mn-ea"/>
              </a:rPr>
              <a:t>空值的处理</a:t>
            </a:r>
            <a:endParaRPr lang="zh-CN" altLang="en-US" sz="2800" dirty="0">
              <a:latin typeface="+mn-ea"/>
              <a:ea typeface="+mn-ea"/>
            </a:endParaRPr>
          </a:p>
        </p:txBody>
      </p:sp>
      <p:sp>
        <p:nvSpPr>
          <p:cNvPr id="14" name="椭圆 13"/>
          <p:cNvSpPr/>
          <p:nvPr/>
        </p:nvSpPr>
        <p:spPr>
          <a:xfrm>
            <a:off x="4427996" y="444388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5" name="TextBox 14"/>
          <p:cNvSpPr txBox="1"/>
          <p:nvPr/>
        </p:nvSpPr>
        <p:spPr>
          <a:xfrm>
            <a:off x="4932031" y="4371875"/>
            <a:ext cx="1627369" cy="523220"/>
          </a:xfrm>
          <a:prstGeom prst="rect">
            <a:avLst/>
          </a:prstGeom>
          <a:noFill/>
        </p:spPr>
        <p:txBody>
          <a:bodyPr wrap="none">
            <a:spAutoFit/>
          </a:bodyPr>
          <a:lstStyle/>
          <a:p>
            <a:pPr>
              <a:defRPr/>
            </a:pPr>
            <a:r>
              <a:rPr lang="zh-CN" altLang="en-US" sz="2800" dirty="0" smtClean="0">
                <a:latin typeface="+mn-ea"/>
                <a:ea typeface="+mn-ea"/>
              </a:rPr>
              <a:t>视图机制</a:t>
            </a:r>
            <a:endParaRPr lang="zh-CN" altLang="en-US" sz="28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187765" y="0"/>
            <a:ext cx="7056490" cy="843630"/>
          </a:xfrm>
        </p:spPr>
        <p:txBody>
          <a:bodyPr/>
          <a:lstStyle/>
          <a:p>
            <a:pPr fontAlgn="auto">
              <a:spcAft>
                <a:spcPts val="0"/>
              </a:spcAft>
              <a:defRPr/>
            </a:pPr>
            <a:r>
              <a:rPr lang="zh-CN" altLang="en-US" sz="3200" b="1" dirty="0" smtClean="0">
                <a:latin typeface="+mj-ea"/>
              </a:rPr>
              <a:t>数据</a:t>
            </a:r>
            <a:r>
              <a:rPr lang="zh-CN" altLang="en-US" sz="3200" b="1" dirty="0">
                <a:latin typeface="+mj-ea"/>
              </a:rPr>
              <a:t>查询</a:t>
            </a:r>
          </a:p>
        </p:txBody>
      </p:sp>
      <p:sp>
        <p:nvSpPr>
          <p:cNvPr id="49155" name="Rectangle 3"/>
          <p:cNvSpPr>
            <a:spLocks noGrp="1" noChangeArrowheads="1"/>
          </p:cNvSpPr>
          <p:nvPr>
            <p:ph type="body" idx="4294967295"/>
          </p:nvPr>
        </p:nvSpPr>
        <p:spPr>
          <a:xfrm>
            <a:off x="1043755" y="843630"/>
            <a:ext cx="7848545" cy="4299870"/>
          </a:xfrm>
        </p:spPr>
        <p:txBody>
          <a:bodyPr>
            <a:normAutofit fontScale="92500" lnSpcReduction="20000"/>
          </a:bodyPr>
          <a:lstStyle/>
          <a:p>
            <a:pPr algn="just">
              <a:lnSpc>
                <a:spcPct val="150000"/>
              </a:lnSpc>
            </a:pPr>
            <a:r>
              <a:rPr lang="zh-CN" altLang="en-US" sz="2800" dirty="0" smtClean="0">
                <a:latin typeface="+mj-ea"/>
                <a:ea typeface="+mj-ea"/>
              </a:rPr>
              <a:t>语句格式</a:t>
            </a:r>
          </a:p>
          <a:p>
            <a:pPr algn="just">
              <a:lnSpc>
                <a:spcPct val="150000"/>
              </a:lnSpc>
              <a:buFont typeface="Wingdings" panose="05000000000000000000" pitchFamily="2" charset="2"/>
              <a:buNone/>
            </a:pPr>
            <a:r>
              <a:rPr lang="en-US" altLang="zh-CN" sz="2200" dirty="0" smtClean="0">
                <a:latin typeface="+mj-ea"/>
                <a:ea typeface="+mj-ea"/>
              </a:rPr>
              <a:t>SELECT</a:t>
            </a:r>
            <a:r>
              <a:rPr lang="en-US" altLang="zh-CN" sz="2200" dirty="0" smtClean="0">
                <a:latin typeface="幼圆" pitchFamily="49" charset="-122"/>
                <a:ea typeface="幼圆" pitchFamily="49" charset="-122"/>
              </a:rPr>
              <a:t> [</a:t>
            </a:r>
            <a:r>
              <a:rPr lang="en-US" altLang="zh-CN" sz="2200" dirty="0" smtClean="0">
                <a:latin typeface="+mj-ea"/>
                <a:ea typeface="+mj-ea"/>
              </a:rPr>
              <a:t>ALL</a:t>
            </a:r>
            <a:r>
              <a:rPr lang="en-US" altLang="zh-CN" sz="2200" dirty="0" smtClean="0">
                <a:latin typeface="幼圆" pitchFamily="49" charset="-122"/>
                <a:ea typeface="幼圆" pitchFamily="49" charset="-122"/>
              </a:rPr>
              <a:t>|</a:t>
            </a:r>
            <a:r>
              <a:rPr lang="en-US" altLang="zh-CN" sz="2200" dirty="0">
                <a:latin typeface="+mj-ea"/>
                <a:ea typeface="+mj-ea"/>
              </a:rPr>
              <a:t>DISTINCT</a:t>
            </a:r>
            <a:r>
              <a:rPr lang="en-US" altLang="zh-CN" sz="2200" dirty="0" smtClean="0">
                <a:latin typeface="幼圆" pitchFamily="49" charset="-122"/>
                <a:ea typeface="幼圆" pitchFamily="49" charset="-122"/>
              </a:rPr>
              <a:t>] &lt;</a:t>
            </a:r>
            <a:r>
              <a:rPr lang="zh-CN" altLang="en-US" sz="2200" dirty="0" smtClean="0">
                <a:latin typeface="幼圆" pitchFamily="49" charset="-122"/>
                <a:ea typeface="幼圆" pitchFamily="49" charset="-122"/>
              </a:rPr>
              <a:t>目标列表达式</a:t>
            </a:r>
            <a:r>
              <a:rPr lang="en-US" altLang="zh-CN" sz="2200" dirty="0" smtClean="0">
                <a:latin typeface="幼圆" pitchFamily="49" charset="-122"/>
                <a:ea typeface="幼圆" pitchFamily="49" charset="-122"/>
              </a:rPr>
              <a:t>&gt; [</a:t>
            </a:r>
            <a:r>
              <a:rPr lang="zh-CN" altLang="en-US" sz="2200" dirty="0" smtClean="0">
                <a:latin typeface="幼圆" pitchFamily="49" charset="-122"/>
                <a:ea typeface="幼圆" pitchFamily="49" charset="-122"/>
              </a:rPr>
              <a:t>，</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目标列表达式</a:t>
            </a:r>
            <a:r>
              <a:rPr lang="en-US" altLang="zh-CN" sz="2200" dirty="0" smtClean="0">
                <a:latin typeface="幼圆" pitchFamily="49" charset="-122"/>
                <a:ea typeface="幼圆" pitchFamily="49" charset="-122"/>
              </a:rPr>
              <a:t>&gt;] </a:t>
            </a:r>
            <a:r>
              <a:rPr lang="en-US" altLang="zh-CN" sz="2200" dirty="0" smtClean="0">
                <a:latin typeface="幼圆" pitchFamily="49" charset="-122"/>
                <a:ea typeface="幼圆" pitchFamily="49" charset="-122"/>
                <a:sym typeface="Courier New" panose="02070309020205020404" pitchFamily="49" charset="0"/>
              </a:rPr>
              <a:t>…</a:t>
            </a:r>
          </a:p>
          <a:p>
            <a:pPr algn="just">
              <a:lnSpc>
                <a:spcPct val="150000"/>
              </a:lnSpc>
              <a:buFont typeface="Wingdings" panose="05000000000000000000" pitchFamily="2" charset="2"/>
              <a:buNone/>
            </a:pPr>
            <a:r>
              <a:rPr lang="en-US" altLang="zh-CN" sz="2200" dirty="0">
                <a:latin typeface="+mj-ea"/>
                <a:ea typeface="+mj-ea"/>
              </a:rPr>
              <a:t>FROM</a:t>
            </a:r>
            <a:r>
              <a:rPr lang="en-US" altLang="zh-CN" sz="2200" dirty="0" smtClean="0">
                <a:latin typeface="幼圆" pitchFamily="49" charset="-122"/>
                <a:ea typeface="幼圆" pitchFamily="49" charset="-122"/>
              </a:rPr>
              <a:t> &lt;</a:t>
            </a:r>
            <a:r>
              <a:rPr lang="zh-CN" altLang="en-US" sz="2200" dirty="0" smtClean="0">
                <a:latin typeface="幼圆" pitchFamily="49" charset="-122"/>
                <a:ea typeface="幼圆" pitchFamily="49" charset="-122"/>
              </a:rPr>
              <a:t>表名或视图名</a:t>
            </a:r>
            <a:r>
              <a:rPr lang="en-US" altLang="zh-CN" sz="2200" dirty="0" smtClean="0">
                <a:latin typeface="幼圆" pitchFamily="49" charset="-122"/>
                <a:ea typeface="幼圆" pitchFamily="49" charset="-122"/>
              </a:rPr>
              <a:t>&gt;[</a:t>
            </a:r>
            <a:r>
              <a:rPr lang="zh-CN" altLang="en-US" sz="2200" dirty="0" smtClean="0">
                <a:latin typeface="幼圆" pitchFamily="49" charset="-122"/>
                <a:ea typeface="幼圆" pitchFamily="49" charset="-122"/>
              </a:rPr>
              <a:t>， </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表名或视图名</a:t>
            </a:r>
            <a:r>
              <a:rPr lang="en-US" altLang="zh-CN" sz="2200" dirty="0" smtClean="0">
                <a:latin typeface="幼圆" pitchFamily="49" charset="-122"/>
                <a:ea typeface="幼圆" pitchFamily="49" charset="-122"/>
              </a:rPr>
              <a:t>&gt; ] |(&lt;</a:t>
            </a:r>
            <a:r>
              <a:rPr lang="en-US" altLang="zh-CN" sz="2200" dirty="0">
                <a:latin typeface="+mj-ea"/>
                <a:ea typeface="+mj-ea"/>
              </a:rPr>
              <a:t>SELECT</a:t>
            </a:r>
            <a:r>
              <a:rPr lang="zh-CN" altLang="en-US" sz="2200" dirty="0" smtClean="0">
                <a:latin typeface="幼圆" pitchFamily="49" charset="-122"/>
                <a:ea typeface="幼圆" pitchFamily="49" charset="-122"/>
              </a:rPr>
              <a:t>语句  </a:t>
            </a:r>
            <a:r>
              <a:rPr lang="en-US" altLang="zh-CN" sz="2200" dirty="0" smtClean="0">
                <a:latin typeface="幼圆" pitchFamily="49" charset="-122"/>
                <a:ea typeface="幼圆" pitchFamily="49" charset="-122"/>
              </a:rPr>
              <a:t>&gt;)[</a:t>
            </a:r>
            <a:r>
              <a:rPr lang="en-US" altLang="zh-CN" sz="2200" dirty="0" smtClean="0">
                <a:latin typeface="+mj-ea"/>
                <a:ea typeface="+mj-ea"/>
              </a:rPr>
              <a:t>A</a:t>
            </a:r>
            <a:r>
              <a:rPr lang="en-US" altLang="zh-CN" sz="2200" dirty="0">
                <a:latin typeface="+mj-ea"/>
                <a:ea typeface="+mj-ea"/>
              </a:rPr>
              <a:t>S</a:t>
            </a:r>
            <a:r>
              <a:rPr lang="en-US" altLang="zh-CN" sz="2200" dirty="0" smtClean="0">
                <a:latin typeface="幼圆" pitchFamily="49" charset="-122"/>
                <a:ea typeface="幼圆" pitchFamily="49" charset="-122"/>
              </a:rPr>
              <a:t>]&lt;</a:t>
            </a:r>
            <a:r>
              <a:rPr lang="zh-CN" altLang="en-US" sz="2200" dirty="0" smtClean="0">
                <a:latin typeface="幼圆" pitchFamily="49" charset="-122"/>
                <a:ea typeface="幼圆" pitchFamily="49" charset="-122"/>
              </a:rPr>
              <a:t>别名</a:t>
            </a:r>
            <a:r>
              <a:rPr lang="en-US" altLang="zh-CN" sz="2200" dirty="0" smtClean="0">
                <a:latin typeface="幼圆" pitchFamily="49" charset="-122"/>
                <a:ea typeface="幼圆" pitchFamily="49" charset="-122"/>
              </a:rPr>
              <a:t>&gt;</a:t>
            </a:r>
            <a:r>
              <a:rPr lang="en-US" altLang="zh-CN" sz="2200" dirty="0" smtClean="0">
                <a:latin typeface="幼圆" pitchFamily="49" charset="-122"/>
                <a:ea typeface="幼圆" pitchFamily="49" charset="-122"/>
                <a:sym typeface="Courier New" panose="02070309020205020404" pitchFamily="49" charset="0"/>
              </a:rPr>
              <a:t>…</a:t>
            </a:r>
            <a:endParaRPr lang="en-US" altLang="zh-CN" sz="2200" dirty="0">
              <a:latin typeface="幼圆" pitchFamily="49" charset="-122"/>
              <a:ea typeface="幼圆" pitchFamily="49" charset="-122"/>
              <a:sym typeface="Courier New" panose="02070309020205020404" pitchFamily="49" charset="0"/>
            </a:endParaRPr>
          </a:p>
          <a:p>
            <a:pPr algn="just">
              <a:lnSpc>
                <a:spcPct val="150000"/>
              </a:lnSpc>
              <a:buFont typeface="Wingdings" panose="05000000000000000000" pitchFamily="2" charset="2"/>
              <a:buNone/>
            </a:pPr>
            <a:r>
              <a:rPr lang="en-US" altLang="zh-CN" sz="2200" b="1" dirty="0" smtClean="0">
                <a:latin typeface="幼圆" pitchFamily="49" charset="-122"/>
                <a:ea typeface="幼圆" pitchFamily="49" charset="-122"/>
              </a:rPr>
              <a:t>[ </a:t>
            </a:r>
            <a:r>
              <a:rPr lang="en-US" altLang="zh-CN" sz="2200" dirty="0">
                <a:latin typeface="+mj-ea"/>
                <a:ea typeface="+mj-ea"/>
              </a:rPr>
              <a:t>WHERE</a:t>
            </a:r>
            <a:r>
              <a:rPr lang="en-US" altLang="zh-CN" sz="2200" b="1" dirty="0" smtClean="0">
                <a:latin typeface="幼圆" pitchFamily="49" charset="-122"/>
                <a:ea typeface="幼圆" pitchFamily="49" charset="-122"/>
              </a:rPr>
              <a:t> &lt;</a:t>
            </a:r>
            <a:r>
              <a:rPr lang="zh-CN" altLang="en-US" sz="2200" b="1" dirty="0" smtClean="0">
                <a:latin typeface="幼圆" pitchFamily="49" charset="-122"/>
                <a:ea typeface="幼圆" pitchFamily="49" charset="-122"/>
              </a:rPr>
              <a:t>条件表达式</a:t>
            </a:r>
            <a:r>
              <a:rPr lang="en-US" altLang="zh-CN" sz="2200" b="1" dirty="0" smtClean="0">
                <a:latin typeface="幼圆" pitchFamily="49" charset="-122"/>
                <a:ea typeface="幼圆" pitchFamily="49" charset="-122"/>
              </a:rPr>
              <a:t>&gt; ]</a:t>
            </a:r>
          </a:p>
          <a:p>
            <a:pPr algn="just">
              <a:lnSpc>
                <a:spcPct val="150000"/>
              </a:lnSpc>
              <a:buFont typeface="Wingdings" panose="05000000000000000000" pitchFamily="2" charset="2"/>
              <a:buNone/>
            </a:pPr>
            <a:r>
              <a:rPr lang="en-US" altLang="zh-CN" sz="2200" b="1" dirty="0" smtClean="0">
                <a:latin typeface="幼圆" pitchFamily="49" charset="-122"/>
                <a:ea typeface="幼圆" pitchFamily="49" charset="-122"/>
              </a:rPr>
              <a:t>[ </a:t>
            </a:r>
            <a:r>
              <a:rPr lang="en-US" altLang="zh-CN" sz="2200" dirty="0">
                <a:latin typeface="+mj-ea"/>
                <a:ea typeface="+mj-ea"/>
              </a:rPr>
              <a:t>GROUP BY </a:t>
            </a:r>
            <a:r>
              <a:rPr lang="en-US" altLang="zh-CN" sz="2200" b="1" dirty="0" smtClean="0">
                <a:latin typeface="幼圆" pitchFamily="49" charset="-122"/>
                <a:ea typeface="幼圆" pitchFamily="49" charset="-122"/>
              </a:rPr>
              <a:t>&lt;</a:t>
            </a:r>
            <a:r>
              <a:rPr lang="zh-CN" altLang="en-US" sz="2200" b="1" dirty="0" smtClean="0">
                <a:latin typeface="幼圆" pitchFamily="49" charset="-122"/>
                <a:ea typeface="幼圆" pitchFamily="49" charset="-122"/>
              </a:rPr>
              <a:t>列名</a:t>
            </a:r>
            <a:r>
              <a:rPr lang="en-US" altLang="zh-CN" sz="2200" b="1" dirty="0" smtClean="0">
                <a:latin typeface="幼圆" pitchFamily="49" charset="-122"/>
                <a:ea typeface="幼圆" pitchFamily="49" charset="-122"/>
              </a:rPr>
              <a:t>1&gt; [ </a:t>
            </a:r>
            <a:r>
              <a:rPr lang="en-US" altLang="zh-CN" sz="2200" dirty="0">
                <a:latin typeface="+mj-ea"/>
                <a:ea typeface="+mj-ea"/>
              </a:rPr>
              <a:t>HAVING</a:t>
            </a:r>
            <a:r>
              <a:rPr lang="en-US" altLang="zh-CN" sz="2200" b="1" dirty="0" smtClean="0">
                <a:latin typeface="幼圆" pitchFamily="49" charset="-122"/>
                <a:ea typeface="幼圆" pitchFamily="49" charset="-122"/>
              </a:rPr>
              <a:t> &lt;</a:t>
            </a:r>
            <a:r>
              <a:rPr lang="zh-CN" altLang="en-US" sz="2200" b="1" dirty="0" smtClean="0">
                <a:latin typeface="幼圆" pitchFamily="49" charset="-122"/>
                <a:ea typeface="幼圆" pitchFamily="49" charset="-122"/>
              </a:rPr>
              <a:t>条件表达式</a:t>
            </a:r>
            <a:r>
              <a:rPr lang="en-US" altLang="zh-CN" sz="2200" b="1" dirty="0" smtClean="0">
                <a:latin typeface="幼圆" pitchFamily="49" charset="-122"/>
                <a:ea typeface="幼圆" pitchFamily="49" charset="-122"/>
              </a:rPr>
              <a:t>&gt; ] ]</a:t>
            </a:r>
          </a:p>
          <a:p>
            <a:pPr algn="just">
              <a:lnSpc>
                <a:spcPct val="150000"/>
              </a:lnSpc>
              <a:buFont typeface="Wingdings" panose="05000000000000000000" pitchFamily="2" charset="2"/>
              <a:buNone/>
            </a:pPr>
            <a:r>
              <a:rPr lang="en-US" altLang="zh-CN" sz="2200" b="1" dirty="0" smtClean="0">
                <a:latin typeface="幼圆" pitchFamily="49" charset="-122"/>
                <a:ea typeface="幼圆" pitchFamily="49" charset="-122"/>
              </a:rPr>
              <a:t>[ </a:t>
            </a:r>
            <a:r>
              <a:rPr lang="en-US" altLang="zh-CN" sz="2200" dirty="0">
                <a:latin typeface="+mj-ea"/>
                <a:ea typeface="+mj-ea"/>
              </a:rPr>
              <a:t>ORDER BY </a:t>
            </a:r>
            <a:r>
              <a:rPr lang="en-US" altLang="zh-CN" sz="2200" b="1" dirty="0" smtClean="0">
                <a:latin typeface="幼圆" pitchFamily="49" charset="-122"/>
                <a:ea typeface="幼圆" pitchFamily="49" charset="-122"/>
              </a:rPr>
              <a:t>&lt;</a:t>
            </a:r>
            <a:r>
              <a:rPr lang="zh-CN" altLang="en-US" sz="2200" b="1" dirty="0" smtClean="0">
                <a:latin typeface="幼圆" pitchFamily="49" charset="-122"/>
                <a:ea typeface="幼圆" pitchFamily="49" charset="-122"/>
              </a:rPr>
              <a:t>列名</a:t>
            </a:r>
            <a:r>
              <a:rPr lang="en-US" altLang="zh-CN" sz="2200" b="1" dirty="0" smtClean="0">
                <a:latin typeface="幼圆" pitchFamily="49" charset="-122"/>
                <a:ea typeface="幼圆" pitchFamily="49" charset="-122"/>
              </a:rPr>
              <a:t>2&gt; [ </a:t>
            </a:r>
            <a:r>
              <a:rPr lang="en-US" altLang="zh-CN" sz="2200" b="1" dirty="0" smtClean="0">
                <a:latin typeface="+mj-ea"/>
                <a:ea typeface="+mj-ea"/>
              </a:rPr>
              <a:t>ASC|DESC</a:t>
            </a:r>
            <a:r>
              <a:rPr lang="en-US" altLang="zh-CN" sz="2200" b="1" dirty="0" smtClean="0">
                <a:latin typeface="幼圆" pitchFamily="49" charset="-122"/>
                <a:ea typeface="幼圆" pitchFamily="49" charset="-122"/>
              </a:rPr>
              <a:t> ] ]</a:t>
            </a:r>
            <a:r>
              <a:rPr lang="zh-CN" altLang="en-US" sz="2200" b="1" dirty="0" smtClean="0">
                <a:latin typeface="幼圆" pitchFamily="49" charset="-122"/>
                <a:ea typeface="幼圆" pitchFamily="49" charset="-122"/>
              </a:rPr>
              <a:t>；</a:t>
            </a:r>
            <a:endParaRPr lang="zh-CN" altLang="en-US" sz="2200" dirty="0" smtClean="0">
              <a:latin typeface="幼圆" pitchFamily="49" charset="-122"/>
              <a:ea typeface="幼圆" pitchFamily="49" charset="-122"/>
            </a:endParaRPr>
          </a:p>
          <a:p>
            <a:pPr marL="819150" lvl="1" indent="0" algn="just">
              <a:buFont typeface="Wingdings" panose="05000000000000000000" pitchFamily="2" charset="2"/>
              <a:buNone/>
            </a:pPr>
            <a:r>
              <a:rPr lang="zh-CN" altLang="en-US" sz="1200" dirty="0" smtClean="0">
                <a:latin typeface="Courier New" panose="02070309020205020404" pitchFamily="49" charset="0"/>
                <a:sym typeface="Courier New" panose="02070309020205020404" pitchFamily="49" charset="0"/>
              </a:rPr>
              <a:t> </a:t>
            </a:r>
            <a:endParaRPr lang="zh-CN" altLang="en-US" sz="1000" dirty="0" smtClean="0"/>
          </a:p>
        </p:txBody>
      </p:sp>
      <p:sp>
        <p:nvSpPr>
          <p:cNvPr id="4" name="椭圆 3"/>
          <p:cNvSpPr/>
          <p:nvPr/>
        </p:nvSpPr>
        <p:spPr>
          <a:xfrm>
            <a:off x="467717" y="195588"/>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filter="blinds(horizontal)">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type="body" idx="4294967295"/>
          </p:nvPr>
        </p:nvSpPr>
        <p:spPr>
          <a:xfrm>
            <a:off x="1403780" y="987640"/>
            <a:ext cx="5472113" cy="3600450"/>
          </a:xfrm>
        </p:spPr>
        <p:txBody>
          <a:bodyPr/>
          <a:lstStyle/>
          <a:p>
            <a:pPr algn="just">
              <a:lnSpc>
                <a:spcPct val="140000"/>
              </a:lnSpc>
            </a:pPr>
            <a:r>
              <a:rPr lang="en-US" altLang="zh-CN" sz="2800" b="0" dirty="0" smtClean="0">
                <a:solidFill>
                  <a:srgbClr val="3333FF"/>
                </a:solidFill>
              </a:rPr>
              <a:t>3.1 </a:t>
            </a:r>
            <a:r>
              <a:rPr lang="zh-CN" altLang="en-US" sz="2800" b="0" dirty="0" smtClean="0">
                <a:solidFill>
                  <a:srgbClr val="3333FF"/>
                </a:solidFill>
              </a:rPr>
              <a:t> 单表查询</a:t>
            </a:r>
          </a:p>
          <a:p>
            <a:pPr algn="just">
              <a:lnSpc>
                <a:spcPct val="140000"/>
              </a:lnSpc>
            </a:pPr>
            <a:r>
              <a:rPr lang="en-US" altLang="zh-CN" sz="2800" b="0" dirty="0" smtClean="0"/>
              <a:t>3.2 </a:t>
            </a:r>
            <a:r>
              <a:rPr lang="zh-CN" altLang="en-US" sz="2800" b="0" dirty="0" smtClean="0"/>
              <a:t>连接查询</a:t>
            </a:r>
          </a:p>
          <a:p>
            <a:pPr algn="just">
              <a:lnSpc>
                <a:spcPct val="140000"/>
              </a:lnSpc>
            </a:pPr>
            <a:r>
              <a:rPr lang="zh-CN" altLang="en-US" sz="2800" b="0" dirty="0" smtClean="0"/>
              <a:t> </a:t>
            </a:r>
            <a:r>
              <a:rPr lang="en-US" altLang="zh-CN" sz="2800" b="0" dirty="0" smtClean="0"/>
              <a:t>3.3 </a:t>
            </a:r>
            <a:r>
              <a:rPr lang="zh-CN" altLang="en-US" sz="2800" b="0" dirty="0" smtClean="0"/>
              <a:t>嵌套查询</a:t>
            </a:r>
          </a:p>
          <a:p>
            <a:pPr algn="just">
              <a:lnSpc>
                <a:spcPct val="140000"/>
              </a:lnSpc>
            </a:pPr>
            <a:r>
              <a:rPr lang="zh-CN" altLang="en-US" sz="2800" b="0" dirty="0" smtClean="0"/>
              <a:t> </a:t>
            </a:r>
            <a:r>
              <a:rPr lang="en-US" altLang="zh-CN" sz="2800" b="0" dirty="0" smtClean="0"/>
              <a:t>3.4 </a:t>
            </a:r>
            <a:r>
              <a:rPr lang="zh-CN" altLang="en-US" sz="2800" b="0" dirty="0" smtClean="0"/>
              <a:t>集合查询</a:t>
            </a:r>
          </a:p>
          <a:p>
            <a:pPr algn="just">
              <a:lnSpc>
                <a:spcPct val="140000"/>
              </a:lnSpc>
            </a:pPr>
            <a:r>
              <a:rPr lang="en-US" altLang="zh-CN" sz="2800" b="0" dirty="0" smtClean="0"/>
              <a:t> 3.5 Select</a:t>
            </a:r>
            <a:r>
              <a:rPr lang="zh-CN" altLang="en-US" sz="2800" b="0" dirty="0" smtClean="0"/>
              <a:t>语句的一般形式</a:t>
            </a:r>
          </a:p>
          <a:p>
            <a:pPr algn="just">
              <a:buFont typeface="Wingdings" panose="05000000000000000000" pitchFamily="2" charset="2"/>
              <a:buNone/>
            </a:pPr>
            <a:endParaRPr lang="zh-CN" altLang="en-US" dirty="0" smtClean="0"/>
          </a:p>
        </p:txBody>
      </p:sp>
      <p:sp>
        <p:nvSpPr>
          <p:cNvPr id="5" name="椭圆 4"/>
          <p:cNvSpPr/>
          <p:nvPr/>
        </p:nvSpPr>
        <p:spPr>
          <a:xfrm>
            <a:off x="467717" y="195588"/>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6"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200" b="1" smtClean="0">
                <a:latin typeface="+mj-ea"/>
              </a:rPr>
              <a:t>数据查询</a:t>
            </a:r>
            <a:endParaRPr lang="zh-CN" altLang="en-US" sz="3200" b="1"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Abs val="0"/>
                                  </p:iterate>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up)">
                                      <p:cBhvr>
                                        <p:cTn id="7" dur="500"/>
                                        <p:tgtEl>
                                          <p:spTgt spid="501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wipe(up)">
                                      <p:cBhvr>
                                        <p:cTn id="10" dur="500"/>
                                        <p:tgtEl>
                                          <p:spTgt spid="5017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Effect transition="in" filter="wipe(up)">
                                      <p:cBhvr>
                                        <p:cTn id="13" dur="500"/>
                                        <p:tgtEl>
                                          <p:spTgt spid="5017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0179">
                                            <p:txEl>
                                              <p:pRg st="3" end="3"/>
                                            </p:txEl>
                                          </p:spTgt>
                                        </p:tgtEl>
                                        <p:attrNameLst>
                                          <p:attrName>style.visibility</p:attrName>
                                        </p:attrNameLst>
                                      </p:cBhvr>
                                      <p:to>
                                        <p:strVal val="visible"/>
                                      </p:to>
                                    </p:set>
                                    <p:animEffect transition="in" filter="wipe(up)">
                                      <p:cBhvr>
                                        <p:cTn id="16" dur="500"/>
                                        <p:tgtEl>
                                          <p:spTgt spid="5017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animEffect transition="in" filter="wipe(up)">
                                      <p:cBhvr>
                                        <p:cTn id="19"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bldLvl="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87765" y="0"/>
            <a:ext cx="3060700" cy="842963"/>
          </a:xfrm>
        </p:spPr>
        <p:txBody>
          <a:bodyPr/>
          <a:lstStyle/>
          <a:p>
            <a:pPr fontAlgn="auto">
              <a:spcAft>
                <a:spcPts val="0"/>
              </a:spcAft>
              <a:defRPr/>
            </a:pPr>
            <a:r>
              <a:rPr lang="zh-CN" altLang="en-US" sz="3200" b="1" dirty="0" smtClean="0">
                <a:latin typeface="+mj-ea"/>
                <a:sym typeface="Times New Roman" panose="02020603050405020304" pitchFamily="18" charset="0"/>
              </a:rPr>
              <a:t>单</a:t>
            </a:r>
            <a:r>
              <a:rPr lang="zh-CN" altLang="en-US" sz="3200" b="1" dirty="0">
                <a:latin typeface="+mj-ea"/>
                <a:sym typeface="Times New Roman" panose="02020603050405020304" pitchFamily="18" charset="0"/>
              </a:rPr>
              <a:t>表查询 </a:t>
            </a:r>
            <a:endParaRPr lang="zh-CN" altLang="en-US" b="1" dirty="0">
              <a:latin typeface="+mj-ea"/>
            </a:endParaRPr>
          </a:p>
        </p:txBody>
      </p:sp>
      <p:sp>
        <p:nvSpPr>
          <p:cNvPr id="51203" name="Rectangle 3"/>
          <p:cNvSpPr>
            <a:spLocks noGrp="1" noChangeArrowheads="1"/>
          </p:cNvSpPr>
          <p:nvPr>
            <p:ph type="body" idx="4294967295"/>
          </p:nvPr>
        </p:nvSpPr>
        <p:spPr>
          <a:xfrm>
            <a:off x="1259770" y="915634"/>
            <a:ext cx="5400375" cy="4104285"/>
          </a:xfrm>
        </p:spPr>
        <p:txBody>
          <a:bodyPr>
            <a:normAutofit/>
          </a:bodyPr>
          <a:lstStyle/>
          <a:p>
            <a:pPr algn="just">
              <a:lnSpc>
                <a:spcPct val="130000"/>
              </a:lnSpc>
            </a:pPr>
            <a:r>
              <a:rPr lang="zh-CN" altLang="en-US" sz="2400" dirty="0" smtClean="0">
                <a:latin typeface="+mj-ea"/>
                <a:ea typeface="+mj-ea"/>
              </a:rPr>
              <a:t>查询仅涉及一个表：</a:t>
            </a:r>
          </a:p>
          <a:p>
            <a:pPr algn="just">
              <a:lnSpc>
                <a:spcPct val="160000"/>
              </a:lnSpc>
              <a:buFont typeface="Wingdings" panose="05000000000000000000" pitchFamily="2" charset="2"/>
              <a:buChar char="Ø"/>
            </a:pPr>
            <a:r>
              <a:rPr lang="zh-CN" altLang="en-US" sz="2400" b="1" dirty="0" smtClean="0">
                <a:solidFill>
                  <a:schemeClr val="accent3"/>
                </a:solidFill>
              </a:rPr>
              <a:t>选择表中的若干列</a:t>
            </a:r>
          </a:p>
          <a:p>
            <a:pPr algn="just">
              <a:lnSpc>
                <a:spcPct val="160000"/>
              </a:lnSpc>
              <a:buFont typeface="Wingdings" panose="05000000000000000000" pitchFamily="2" charset="2"/>
              <a:buChar char="Ø"/>
            </a:pPr>
            <a:r>
              <a:rPr lang="zh-CN" altLang="en-US" sz="2400" b="1" dirty="0" smtClean="0"/>
              <a:t>选择表中的若干元组</a:t>
            </a:r>
          </a:p>
          <a:p>
            <a:pPr algn="just">
              <a:lnSpc>
                <a:spcPct val="160000"/>
              </a:lnSpc>
              <a:buFont typeface="Wingdings" panose="05000000000000000000" pitchFamily="2" charset="2"/>
              <a:buChar char="Ø"/>
            </a:pPr>
            <a:r>
              <a:rPr lang="en-US" altLang="zh-CN" sz="2400" b="1" dirty="0" smtClean="0">
                <a:latin typeface="+mj-ea"/>
                <a:ea typeface="+mj-ea"/>
              </a:rPr>
              <a:t>ORDER BY </a:t>
            </a:r>
            <a:r>
              <a:rPr lang="zh-CN" altLang="en-US" sz="2400" b="1" dirty="0" smtClean="0"/>
              <a:t>子句</a:t>
            </a:r>
          </a:p>
          <a:p>
            <a:pPr algn="just">
              <a:lnSpc>
                <a:spcPct val="160000"/>
              </a:lnSpc>
              <a:buFont typeface="Wingdings" panose="05000000000000000000" pitchFamily="2" charset="2"/>
              <a:buChar char="Ø"/>
            </a:pPr>
            <a:r>
              <a:rPr lang="zh-CN" altLang="en-US" sz="2400" b="1" dirty="0" smtClean="0"/>
              <a:t>聚集函数</a:t>
            </a:r>
          </a:p>
          <a:p>
            <a:pPr algn="just">
              <a:lnSpc>
                <a:spcPct val="160000"/>
              </a:lnSpc>
              <a:buFont typeface="Wingdings" panose="05000000000000000000" pitchFamily="2" charset="2"/>
              <a:buChar char="Ø"/>
            </a:pPr>
            <a:r>
              <a:rPr lang="en-US" altLang="zh-CN" sz="2400" b="1" dirty="0" smtClean="0">
                <a:latin typeface="+mj-ea"/>
                <a:ea typeface="+mj-ea"/>
              </a:rPr>
              <a:t>GROUP BY </a:t>
            </a:r>
            <a:r>
              <a:rPr lang="zh-CN" altLang="en-US" sz="2400" b="1" dirty="0" smtClean="0"/>
              <a:t>子句</a:t>
            </a:r>
            <a:endParaRPr lang="zh-CN" altLang="en-US" sz="3200" b="1" dirty="0" smtClean="0"/>
          </a:p>
        </p:txBody>
      </p:sp>
      <p:sp>
        <p:nvSpPr>
          <p:cNvPr id="4" name="椭圆 3"/>
          <p:cNvSpPr/>
          <p:nvPr/>
        </p:nvSpPr>
        <p:spPr>
          <a:xfrm>
            <a:off x="251700" y="51577"/>
            <a:ext cx="720051" cy="648044"/>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3</a:t>
            </a:r>
            <a:r>
              <a:rPr lang="en-US" altLang="zh-CN" sz="1400" dirty="0" smtClean="0"/>
              <a:t>.</a:t>
            </a:r>
            <a:r>
              <a:rPr lang="en-US" altLang="zh-CN" sz="1200" dirty="0" smtClean="0"/>
              <a:t>1</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02"/>
                                        </p:tgtEl>
                                        <p:attrNameLst>
                                          <p:attrName>style.visibility</p:attrName>
                                        </p:attrNameLst>
                                      </p:cBhvr>
                                      <p:to>
                                        <p:strVal val="visible"/>
                                      </p:to>
                                    </p:set>
                                    <p:animEffect transition="in" filter="fade">
                                      <p:cBhvr>
                                        <p:cTn id="10" dur="500"/>
                                        <p:tgtEl>
                                          <p:spTgt spid="5120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1203">
                                            <p:txEl>
                                              <p:pRg st="0" end="0"/>
                                            </p:txEl>
                                          </p:spTgt>
                                        </p:tgtEl>
                                        <p:attrNameLst>
                                          <p:attrName>style.visibility</p:attrName>
                                        </p:attrNameLst>
                                      </p:cBhvr>
                                      <p:to>
                                        <p:strVal val="visible"/>
                                      </p:to>
                                    </p:set>
                                    <p:animEffect transition="in" filter="wipe(up)">
                                      <p:cBhvr>
                                        <p:cTn id="15" dur="500"/>
                                        <p:tgtEl>
                                          <p:spTgt spid="5120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1203">
                                            <p:txEl>
                                              <p:pRg st="1" end="1"/>
                                            </p:txEl>
                                          </p:spTgt>
                                        </p:tgtEl>
                                        <p:attrNameLst>
                                          <p:attrName>style.visibility</p:attrName>
                                        </p:attrNameLst>
                                      </p:cBhvr>
                                      <p:to>
                                        <p:strVal val="visible"/>
                                      </p:to>
                                    </p:set>
                                    <p:animEffect transition="in" filter="wipe(up)">
                                      <p:cBhvr>
                                        <p:cTn id="20" dur="500"/>
                                        <p:tgtEl>
                                          <p:spTgt spid="51203">
                                            <p:txEl>
                                              <p:pRg st="1" end="1"/>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1203">
                                            <p:txEl>
                                              <p:pRg st="2" end="2"/>
                                            </p:txEl>
                                          </p:spTgt>
                                        </p:tgtEl>
                                        <p:attrNameLst>
                                          <p:attrName>style.visibility</p:attrName>
                                        </p:attrNameLst>
                                      </p:cBhvr>
                                      <p:to>
                                        <p:strVal val="visible"/>
                                      </p:to>
                                    </p:set>
                                    <p:animEffect transition="in" filter="wipe(up)">
                                      <p:cBhvr>
                                        <p:cTn id="23" dur="500"/>
                                        <p:tgtEl>
                                          <p:spTgt spid="51203">
                                            <p:txEl>
                                              <p:pRg st="2" end="2"/>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1203">
                                            <p:txEl>
                                              <p:pRg st="3" end="3"/>
                                            </p:txEl>
                                          </p:spTgt>
                                        </p:tgtEl>
                                        <p:attrNameLst>
                                          <p:attrName>style.visibility</p:attrName>
                                        </p:attrNameLst>
                                      </p:cBhvr>
                                      <p:to>
                                        <p:strVal val="visible"/>
                                      </p:to>
                                    </p:set>
                                    <p:animEffect transition="in" filter="wipe(up)">
                                      <p:cBhvr>
                                        <p:cTn id="26" dur="500"/>
                                        <p:tgtEl>
                                          <p:spTgt spid="51203">
                                            <p:txEl>
                                              <p:pRg st="3" end="3"/>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51203">
                                            <p:txEl>
                                              <p:pRg st="4" end="4"/>
                                            </p:txEl>
                                          </p:spTgt>
                                        </p:tgtEl>
                                        <p:attrNameLst>
                                          <p:attrName>style.visibility</p:attrName>
                                        </p:attrNameLst>
                                      </p:cBhvr>
                                      <p:to>
                                        <p:strVal val="visible"/>
                                      </p:to>
                                    </p:set>
                                    <p:animEffect transition="in" filter="wipe(up)">
                                      <p:cBhvr>
                                        <p:cTn id="29" dur="500"/>
                                        <p:tgtEl>
                                          <p:spTgt spid="51203">
                                            <p:txEl>
                                              <p:pRg st="4" end="4"/>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51203">
                                            <p:txEl>
                                              <p:pRg st="5" end="5"/>
                                            </p:txEl>
                                          </p:spTgt>
                                        </p:tgtEl>
                                        <p:attrNameLst>
                                          <p:attrName>style.visibility</p:attrName>
                                        </p:attrNameLst>
                                      </p:cBhvr>
                                      <p:to>
                                        <p:strVal val="visible"/>
                                      </p:to>
                                    </p:set>
                                    <p:animEffect transition="in" filter="wipe(up)">
                                      <p:cBhvr>
                                        <p:cTn id="32" dur="5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0" y="411163"/>
            <a:ext cx="1763713" cy="771525"/>
          </a:xfrm>
        </p:spPr>
        <p:txBody>
          <a:bodyPr/>
          <a:lstStyle/>
          <a:p>
            <a:pPr fontAlgn="auto">
              <a:spcAft>
                <a:spcPts val="0"/>
              </a:spcAft>
              <a:defRPr/>
            </a:pPr>
            <a:r>
              <a:rPr lang="en-US" sz="6000" b="1" dirty="0" smtClean="0">
                <a:solidFill>
                  <a:schemeClr val="bg1"/>
                </a:solidFill>
                <a:latin typeface="+mj-ea"/>
                <a:sym typeface="黑体" panose="02010609060101010101" pitchFamily="49" charset="-122"/>
              </a:rPr>
              <a:t>SQL</a:t>
            </a:r>
            <a:endParaRPr lang="zh-CN" altLang="en-US" sz="5400" b="1" dirty="0">
              <a:solidFill>
                <a:schemeClr val="bg1"/>
              </a:solidFill>
              <a:latin typeface="+mj-ea"/>
            </a:endParaRPr>
          </a:p>
        </p:txBody>
      </p:sp>
      <p:sp>
        <p:nvSpPr>
          <p:cNvPr id="2" name="椭圆 1"/>
          <p:cNvSpPr/>
          <p:nvPr/>
        </p:nvSpPr>
        <p:spPr>
          <a:xfrm>
            <a:off x="3059896" y="69962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
        <p:nvSpPr>
          <p:cNvPr id="3" name="TextBox 2"/>
          <p:cNvSpPr txBox="1"/>
          <p:nvPr/>
        </p:nvSpPr>
        <p:spPr>
          <a:xfrm>
            <a:off x="3586446" y="647977"/>
            <a:ext cx="1449436" cy="523220"/>
          </a:xfrm>
          <a:prstGeom prst="rect">
            <a:avLst/>
          </a:prstGeom>
          <a:noFill/>
        </p:spPr>
        <p:txBody>
          <a:bodyPr wrap="none">
            <a:spAutoFit/>
          </a:bodyPr>
          <a:lstStyle/>
          <a:p>
            <a:pPr>
              <a:defRPr/>
            </a:pPr>
            <a:r>
              <a:rPr lang="en-US" altLang="zh-CN" sz="2800" dirty="0">
                <a:solidFill>
                  <a:srgbClr val="00B0F0"/>
                </a:solidFill>
                <a:latin typeface="+mn-ea"/>
                <a:ea typeface="+mn-ea"/>
              </a:rPr>
              <a:t>SQL</a:t>
            </a:r>
            <a:r>
              <a:rPr lang="zh-CN" altLang="en-US" sz="2800" dirty="0">
                <a:solidFill>
                  <a:srgbClr val="00B0F0"/>
                </a:solidFill>
                <a:latin typeface="+mn-ea"/>
                <a:ea typeface="+mn-ea"/>
              </a:rPr>
              <a:t>概述</a:t>
            </a:r>
          </a:p>
        </p:txBody>
      </p:sp>
      <p:sp>
        <p:nvSpPr>
          <p:cNvPr id="6" name="椭圆 5"/>
          <p:cNvSpPr/>
          <p:nvPr/>
        </p:nvSpPr>
        <p:spPr>
          <a:xfrm>
            <a:off x="3348481" y="1448475"/>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2</a:t>
            </a:r>
            <a:endParaRPr lang="zh-CN" altLang="en-US" dirty="0"/>
          </a:p>
        </p:txBody>
      </p:sp>
      <p:sp>
        <p:nvSpPr>
          <p:cNvPr id="7" name="TextBox 6"/>
          <p:cNvSpPr txBox="1"/>
          <p:nvPr/>
        </p:nvSpPr>
        <p:spPr>
          <a:xfrm>
            <a:off x="3880696" y="1400485"/>
            <a:ext cx="1627369" cy="523220"/>
          </a:xfrm>
          <a:prstGeom prst="rect">
            <a:avLst/>
          </a:prstGeom>
          <a:noFill/>
        </p:spPr>
        <p:txBody>
          <a:bodyPr wrap="none">
            <a:spAutoFit/>
          </a:bodyPr>
          <a:lstStyle/>
          <a:p>
            <a:pPr>
              <a:defRPr/>
            </a:pPr>
            <a:r>
              <a:rPr lang="zh-CN" altLang="en-US" sz="2800" dirty="0" smtClean="0">
                <a:latin typeface="+mn-ea"/>
                <a:ea typeface="+mn-ea"/>
              </a:rPr>
              <a:t>数据定义</a:t>
            </a:r>
            <a:endParaRPr lang="zh-CN" altLang="en-US" sz="2800" dirty="0">
              <a:latin typeface="+mn-ea"/>
              <a:ea typeface="+mn-ea"/>
            </a:endParaRPr>
          </a:p>
        </p:txBody>
      </p:sp>
      <p:sp>
        <p:nvSpPr>
          <p:cNvPr id="8" name="椭圆 7"/>
          <p:cNvSpPr/>
          <p:nvPr/>
        </p:nvSpPr>
        <p:spPr>
          <a:xfrm>
            <a:off x="3613231" y="2197327"/>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
        <p:nvSpPr>
          <p:cNvPr id="9" name="TextBox 8"/>
          <p:cNvSpPr txBox="1"/>
          <p:nvPr/>
        </p:nvSpPr>
        <p:spPr>
          <a:xfrm>
            <a:off x="4124068" y="2152339"/>
            <a:ext cx="1627369" cy="523220"/>
          </a:xfrm>
          <a:prstGeom prst="rect">
            <a:avLst/>
          </a:prstGeom>
          <a:noFill/>
        </p:spPr>
        <p:txBody>
          <a:bodyPr wrap="none">
            <a:spAutoFit/>
          </a:bodyPr>
          <a:lstStyle/>
          <a:p>
            <a:pPr>
              <a:defRPr/>
            </a:pPr>
            <a:r>
              <a:rPr lang="zh-CN" altLang="en-US" sz="2800" dirty="0" smtClean="0">
                <a:latin typeface="+mn-ea"/>
                <a:ea typeface="+mn-ea"/>
              </a:rPr>
              <a:t>数据查询</a:t>
            </a:r>
            <a:endParaRPr lang="zh-CN" altLang="en-US" sz="2800" dirty="0">
              <a:latin typeface="+mn-ea"/>
              <a:ea typeface="+mn-ea"/>
            </a:endParaRPr>
          </a:p>
        </p:txBody>
      </p:sp>
      <p:sp>
        <p:nvSpPr>
          <p:cNvPr id="10" name="椭圆 9"/>
          <p:cNvSpPr/>
          <p:nvPr/>
        </p:nvSpPr>
        <p:spPr>
          <a:xfrm>
            <a:off x="3884735" y="2946179"/>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4</a:t>
            </a:r>
            <a:endParaRPr lang="zh-CN" altLang="en-US" dirty="0"/>
          </a:p>
        </p:txBody>
      </p:sp>
      <p:sp>
        <p:nvSpPr>
          <p:cNvPr id="11" name="TextBox 10"/>
          <p:cNvSpPr txBox="1"/>
          <p:nvPr/>
        </p:nvSpPr>
        <p:spPr>
          <a:xfrm>
            <a:off x="4403691" y="2891574"/>
            <a:ext cx="1627369" cy="523220"/>
          </a:xfrm>
          <a:prstGeom prst="rect">
            <a:avLst/>
          </a:prstGeom>
          <a:noFill/>
        </p:spPr>
        <p:txBody>
          <a:bodyPr wrap="none">
            <a:spAutoFit/>
          </a:bodyPr>
          <a:lstStyle/>
          <a:p>
            <a:pPr>
              <a:defRPr/>
            </a:pPr>
            <a:r>
              <a:rPr lang="zh-CN" altLang="en-US" sz="2800" dirty="0" smtClean="0">
                <a:latin typeface="+mn-ea"/>
                <a:ea typeface="+mn-ea"/>
              </a:rPr>
              <a:t>数据更新</a:t>
            </a:r>
            <a:endParaRPr lang="zh-CN" altLang="en-US" sz="2800" dirty="0">
              <a:latin typeface="+mn-ea"/>
              <a:ea typeface="+mn-ea"/>
            </a:endParaRPr>
          </a:p>
        </p:txBody>
      </p:sp>
      <p:sp>
        <p:nvSpPr>
          <p:cNvPr id="12" name="椭圆 11"/>
          <p:cNvSpPr/>
          <p:nvPr/>
        </p:nvSpPr>
        <p:spPr>
          <a:xfrm>
            <a:off x="4139976" y="3695031"/>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5</a:t>
            </a:r>
            <a:endParaRPr lang="zh-CN" altLang="en-US" dirty="0"/>
          </a:p>
        </p:txBody>
      </p:sp>
      <p:sp>
        <p:nvSpPr>
          <p:cNvPr id="13" name="TextBox 12"/>
          <p:cNvSpPr txBox="1"/>
          <p:nvPr/>
        </p:nvSpPr>
        <p:spPr>
          <a:xfrm>
            <a:off x="4644006" y="3632640"/>
            <a:ext cx="1988045" cy="523220"/>
          </a:xfrm>
          <a:prstGeom prst="rect">
            <a:avLst/>
          </a:prstGeom>
          <a:noFill/>
        </p:spPr>
        <p:txBody>
          <a:bodyPr wrap="none">
            <a:spAutoFit/>
          </a:bodyPr>
          <a:lstStyle/>
          <a:p>
            <a:pPr>
              <a:defRPr/>
            </a:pPr>
            <a:r>
              <a:rPr lang="zh-CN" altLang="en-US" sz="2800" dirty="0" smtClean="0">
                <a:latin typeface="+mn-ea"/>
                <a:ea typeface="+mn-ea"/>
              </a:rPr>
              <a:t>空值的处理</a:t>
            </a:r>
            <a:endParaRPr lang="zh-CN" altLang="en-US" sz="2800" dirty="0">
              <a:latin typeface="+mn-ea"/>
              <a:ea typeface="+mn-ea"/>
            </a:endParaRPr>
          </a:p>
        </p:txBody>
      </p:sp>
      <p:sp>
        <p:nvSpPr>
          <p:cNvPr id="14" name="椭圆 13"/>
          <p:cNvSpPr/>
          <p:nvPr/>
        </p:nvSpPr>
        <p:spPr>
          <a:xfrm>
            <a:off x="4427996" y="4443883"/>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6</a:t>
            </a:r>
            <a:endParaRPr lang="zh-CN" altLang="en-US" dirty="0"/>
          </a:p>
        </p:txBody>
      </p:sp>
      <p:sp>
        <p:nvSpPr>
          <p:cNvPr id="15" name="TextBox 14"/>
          <p:cNvSpPr txBox="1"/>
          <p:nvPr/>
        </p:nvSpPr>
        <p:spPr>
          <a:xfrm>
            <a:off x="4960771" y="4371875"/>
            <a:ext cx="1627369" cy="523220"/>
          </a:xfrm>
          <a:prstGeom prst="rect">
            <a:avLst/>
          </a:prstGeom>
          <a:noFill/>
        </p:spPr>
        <p:txBody>
          <a:bodyPr wrap="none">
            <a:spAutoFit/>
          </a:bodyPr>
          <a:lstStyle/>
          <a:p>
            <a:pPr>
              <a:defRPr/>
            </a:pPr>
            <a:r>
              <a:rPr lang="zh-CN" altLang="en-US" sz="2800" dirty="0" smtClean="0">
                <a:latin typeface="+mn-ea"/>
                <a:ea typeface="+mn-ea"/>
              </a:rPr>
              <a:t>视图机制</a:t>
            </a:r>
            <a:endParaRPr lang="zh-CN" altLang="en-US" sz="28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187765" y="0"/>
            <a:ext cx="7056490" cy="842963"/>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查询</a:t>
            </a:r>
            <a:r>
              <a:rPr lang="zh-CN" altLang="en-US" sz="3600" dirty="0">
                <a:latin typeface="+mn-ea"/>
                <a:ea typeface="+mn-ea"/>
                <a:sym typeface="Times New Roman" panose="02020603050405020304" pitchFamily="18" charset="0"/>
              </a:rPr>
              <a:t>全部列</a:t>
            </a:r>
            <a:endParaRPr lang="zh-CN" altLang="en-US" sz="3200" dirty="0">
              <a:latin typeface="+mn-ea"/>
              <a:ea typeface="+mn-ea"/>
            </a:endParaRPr>
          </a:p>
        </p:txBody>
      </p:sp>
      <p:sp>
        <p:nvSpPr>
          <p:cNvPr id="53251" name="Rectangle 3"/>
          <p:cNvSpPr>
            <a:spLocks noGrp="1" noChangeArrowheads="1"/>
          </p:cNvSpPr>
          <p:nvPr>
            <p:ph type="body" idx="4294967295"/>
          </p:nvPr>
        </p:nvSpPr>
        <p:spPr>
          <a:xfrm>
            <a:off x="1043756" y="842963"/>
            <a:ext cx="8100244" cy="4300537"/>
          </a:xfrm>
        </p:spPr>
        <p:txBody>
          <a:bodyPr>
            <a:noAutofit/>
          </a:bodyPr>
          <a:lstStyle/>
          <a:p>
            <a:pPr algn="just">
              <a:lnSpc>
                <a:spcPct val="150000"/>
              </a:lnSpc>
              <a:buFont typeface="Wingdings" panose="05000000000000000000" pitchFamily="2" charset="2"/>
              <a:buNone/>
            </a:pPr>
            <a:r>
              <a:rPr lang="zh-CN" altLang="en-US" sz="2800" dirty="0" smtClean="0">
                <a:latin typeface="幼圆" pitchFamily="49" charset="-122"/>
                <a:ea typeface="幼圆" pitchFamily="49" charset="-122"/>
              </a:rPr>
              <a:t>选出所有属性列：</a:t>
            </a:r>
          </a:p>
          <a:p>
            <a:pPr algn="just">
              <a:buFont typeface="Wingdings" panose="05000000000000000000" pitchFamily="2" charset="2"/>
              <a:buChar char="n"/>
            </a:pPr>
            <a:r>
              <a:rPr lang="zh-CN" altLang="en-US" sz="2400" b="0" dirty="0" smtClean="0">
                <a:latin typeface="幼圆" pitchFamily="49" charset="-122"/>
                <a:ea typeface="幼圆" pitchFamily="49" charset="-122"/>
              </a:rPr>
              <a:t>在</a:t>
            </a:r>
            <a:r>
              <a:rPr lang="en-US" altLang="zh-CN" sz="2400" b="0" dirty="0" smtClean="0">
                <a:latin typeface="幼圆" pitchFamily="49" charset="-122"/>
                <a:ea typeface="幼圆" pitchFamily="49" charset="-122"/>
              </a:rPr>
              <a:t>SELECT</a:t>
            </a:r>
            <a:r>
              <a:rPr lang="zh-CN" altLang="en-US" sz="2400" b="0" dirty="0" smtClean="0">
                <a:latin typeface="幼圆" pitchFamily="49" charset="-122"/>
                <a:ea typeface="幼圆" pitchFamily="49" charset="-122"/>
              </a:rPr>
              <a:t>关键字后面列出所有列名 </a:t>
            </a:r>
          </a:p>
          <a:p>
            <a:pPr algn="just">
              <a:buFont typeface="Wingdings" panose="05000000000000000000" pitchFamily="2" charset="2"/>
              <a:buChar char="n"/>
            </a:pPr>
            <a:r>
              <a:rPr lang="zh-CN" altLang="en-US" sz="2400" b="0" dirty="0" smtClean="0">
                <a:latin typeface="幼圆" pitchFamily="49" charset="-122"/>
                <a:ea typeface="幼圆" pitchFamily="49" charset="-122"/>
              </a:rPr>
              <a:t>将</a:t>
            </a:r>
            <a:r>
              <a:rPr lang="en-US" altLang="zh-CN" sz="2400" b="0" dirty="0" smtClean="0">
                <a:latin typeface="幼圆" pitchFamily="49" charset="-122"/>
                <a:ea typeface="幼圆" pitchFamily="49" charset="-122"/>
              </a:rPr>
              <a:t>&lt;</a:t>
            </a:r>
            <a:r>
              <a:rPr lang="zh-CN" altLang="en-US" sz="2400" b="0" dirty="0" smtClean="0">
                <a:latin typeface="幼圆" pitchFamily="49" charset="-122"/>
                <a:ea typeface="幼圆" pitchFamily="49" charset="-122"/>
              </a:rPr>
              <a:t>目标列表达式</a:t>
            </a:r>
            <a:r>
              <a:rPr lang="en-US" altLang="zh-CN" sz="2400" b="0" dirty="0" smtClean="0">
                <a:latin typeface="幼圆" pitchFamily="49" charset="-122"/>
                <a:ea typeface="幼圆" pitchFamily="49" charset="-122"/>
              </a:rPr>
              <a:t>&gt;</a:t>
            </a:r>
            <a:r>
              <a:rPr lang="zh-CN" altLang="en-US" sz="2400" b="0" dirty="0" smtClean="0">
                <a:latin typeface="幼圆" pitchFamily="49" charset="-122"/>
                <a:ea typeface="幼圆" pitchFamily="49" charset="-122"/>
              </a:rPr>
              <a:t>指定为 </a:t>
            </a:r>
            <a:r>
              <a:rPr lang="zh-CN" altLang="en-US" sz="2400" dirty="0" smtClean="0">
                <a:latin typeface="幼圆" pitchFamily="49" charset="-122"/>
                <a:ea typeface="幼圆" pitchFamily="49" charset="-122"/>
              </a:rPr>
              <a:t>*</a:t>
            </a:r>
            <a:endParaRPr lang="zh-CN" altLang="en-US" sz="2000" dirty="0" smtClean="0"/>
          </a:p>
          <a:p>
            <a:pPr lvl="1" algn="just">
              <a:spcBef>
                <a:spcPts val="1800"/>
              </a:spcBef>
              <a:buFont typeface="Wingdings" panose="05000000000000000000" pitchFamily="2" charset="2"/>
              <a:buNone/>
            </a:pPr>
            <a:r>
              <a:rPr lang="en-US" altLang="zh-CN" sz="2400" b="1" dirty="0" smtClean="0">
                <a:latin typeface="幼圆" pitchFamily="49" charset="-122"/>
                <a:ea typeface="幼圆" pitchFamily="49" charset="-122"/>
              </a:rPr>
              <a:t>【</a:t>
            </a:r>
            <a:r>
              <a:rPr lang="zh-CN" altLang="en-US" sz="2400" b="1" dirty="0" smtClean="0">
                <a:latin typeface="+mj-ea"/>
                <a:ea typeface="+mj-ea"/>
              </a:rPr>
              <a:t>例</a:t>
            </a:r>
            <a:r>
              <a:rPr lang="en-US" altLang="zh-CN" sz="2400" b="1" dirty="0" smtClean="0">
                <a:latin typeface="幼圆" pitchFamily="49" charset="-122"/>
                <a:ea typeface="幼圆" pitchFamily="49" charset="-122"/>
              </a:rPr>
              <a:t>】</a:t>
            </a:r>
            <a:r>
              <a:rPr lang="zh-CN" altLang="en-US" sz="2400" b="1" dirty="0" smtClean="0">
                <a:latin typeface="幼圆" pitchFamily="49" charset="-122"/>
                <a:ea typeface="幼圆" pitchFamily="49" charset="-122"/>
              </a:rPr>
              <a:t>查询全体学生的详细记录</a:t>
            </a:r>
          </a:p>
          <a:p>
            <a:pPr lvl="2" algn="just">
              <a:spcBef>
                <a:spcPts val="1200"/>
              </a:spcBef>
              <a:buFont typeface="Wingdings" panose="05000000000000000000" pitchFamily="2" charset="2"/>
              <a:buNone/>
            </a:pPr>
            <a:r>
              <a:rPr lang="en-US" altLang="zh-CN" sz="2400" b="1" dirty="0" smtClean="0">
                <a:latin typeface="+mj-ea"/>
                <a:ea typeface="+mj-ea"/>
                <a:sym typeface="Times New Roman" panose="02020603050405020304" pitchFamily="18" charset="0"/>
              </a:rPr>
              <a:t>         SELECT </a:t>
            </a:r>
            <a:r>
              <a:rPr lang="en-US" altLang="zh-CN" sz="2400" b="1" dirty="0" smtClean="0">
                <a:latin typeface="幼圆" pitchFamily="49" charset="-122"/>
                <a:ea typeface="幼圆" pitchFamily="49" charset="-122"/>
                <a:sym typeface="Times New Roman" panose="02020603050405020304" pitchFamily="18" charset="0"/>
              </a:rPr>
              <a:t> </a:t>
            </a:r>
            <a:r>
              <a:rPr lang="en-US" altLang="zh-CN" sz="2400" b="1" dirty="0" err="1" smtClean="0">
                <a:latin typeface="幼圆" pitchFamily="49" charset="-122"/>
                <a:ea typeface="幼圆" pitchFamily="49" charset="-122"/>
                <a:sym typeface="Times New Roman" panose="02020603050405020304" pitchFamily="18" charset="0"/>
              </a:rPr>
              <a:t>Sno</a:t>
            </a:r>
            <a:r>
              <a:rPr lang="zh-CN" altLang="en-US" sz="2400" b="1" dirty="0" smtClean="0">
                <a:latin typeface="幼圆" pitchFamily="49" charset="-122"/>
                <a:ea typeface="幼圆" pitchFamily="49" charset="-122"/>
                <a:sym typeface="Times New Roman" panose="02020603050405020304" pitchFamily="18" charset="0"/>
              </a:rPr>
              <a:t>，</a:t>
            </a:r>
            <a:r>
              <a:rPr lang="en-US" altLang="zh-CN" sz="2400" b="1" dirty="0" err="1" smtClean="0">
                <a:latin typeface="幼圆" pitchFamily="49" charset="-122"/>
                <a:ea typeface="幼圆" pitchFamily="49" charset="-122"/>
                <a:sym typeface="Times New Roman" panose="02020603050405020304" pitchFamily="18" charset="0"/>
              </a:rPr>
              <a:t>Sname</a:t>
            </a:r>
            <a:r>
              <a:rPr lang="zh-CN" altLang="en-US" sz="2400" b="1" dirty="0" smtClean="0">
                <a:latin typeface="幼圆" pitchFamily="49" charset="-122"/>
                <a:ea typeface="幼圆" pitchFamily="49" charset="-122"/>
                <a:sym typeface="Times New Roman" panose="02020603050405020304" pitchFamily="18" charset="0"/>
              </a:rPr>
              <a:t>，</a:t>
            </a:r>
            <a:r>
              <a:rPr lang="en-US" altLang="zh-CN" sz="2400" b="1" dirty="0" err="1" smtClean="0">
                <a:latin typeface="幼圆" pitchFamily="49" charset="-122"/>
                <a:ea typeface="幼圆" pitchFamily="49" charset="-122"/>
                <a:sym typeface="Times New Roman" panose="02020603050405020304" pitchFamily="18" charset="0"/>
              </a:rPr>
              <a:t>Ssex</a:t>
            </a:r>
            <a:r>
              <a:rPr lang="zh-CN" altLang="en-US" sz="2400" b="1" dirty="0" smtClean="0">
                <a:latin typeface="幼圆" pitchFamily="49" charset="-122"/>
                <a:ea typeface="幼圆" pitchFamily="49" charset="-122"/>
                <a:sym typeface="Times New Roman" panose="02020603050405020304" pitchFamily="18" charset="0"/>
              </a:rPr>
              <a:t>，</a:t>
            </a:r>
            <a:r>
              <a:rPr lang="en-US" altLang="zh-CN" sz="2400" b="1" dirty="0" smtClean="0">
                <a:latin typeface="幼圆" pitchFamily="49" charset="-122"/>
                <a:ea typeface="幼圆" pitchFamily="49" charset="-122"/>
                <a:sym typeface="Times New Roman" panose="02020603050405020304" pitchFamily="18" charset="0"/>
              </a:rPr>
              <a:t>Sage</a:t>
            </a:r>
            <a:r>
              <a:rPr lang="zh-CN" altLang="en-US" sz="2400" b="1" dirty="0" smtClean="0">
                <a:latin typeface="幼圆" pitchFamily="49" charset="-122"/>
                <a:ea typeface="幼圆" pitchFamily="49" charset="-122"/>
                <a:sym typeface="Times New Roman" panose="02020603050405020304" pitchFamily="18" charset="0"/>
              </a:rPr>
              <a:t>，</a:t>
            </a:r>
            <a:r>
              <a:rPr lang="en-US" altLang="zh-CN" sz="2400" b="1" dirty="0" err="1" smtClean="0">
                <a:latin typeface="幼圆" pitchFamily="49" charset="-122"/>
                <a:ea typeface="幼圆" pitchFamily="49" charset="-122"/>
                <a:sym typeface="Times New Roman" panose="02020603050405020304" pitchFamily="18" charset="0"/>
              </a:rPr>
              <a:t>Sdept</a:t>
            </a:r>
            <a:r>
              <a:rPr lang="en-US" altLang="zh-CN" sz="2400" b="1" dirty="0" smtClean="0">
                <a:latin typeface="幼圆" pitchFamily="49" charset="-122"/>
                <a:ea typeface="幼圆" pitchFamily="49" charset="-122"/>
                <a:sym typeface="Times New Roman" panose="02020603050405020304" pitchFamily="18" charset="0"/>
              </a:rPr>
              <a:t> </a:t>
            </a:r>
          </a:p>
          <a:p>
            <a:pPr lvl="2" algn="just">
              <a:buFont typeface="Wingdings" panose="05000000000000000000" pitchFamily="2" charset="2"/>
              <a:buNone/>
            </a:pPr>
            <a:r>
              <a:rPr lang="en-US" altLang="zh-CN" sz="2400" b="1" dirty="0" smtClean="0">
                <a:latin typeface="+mj-ea"/>
                <a:ea typeface="+mj-ea"/>
                <a:sym typeface="Times New Roman" panose="02020603050405020304" pitchFamily="18" charset="0"/>
              </a:rPr>
              <a:t>         FROM</a:t>
            </a:r>
            <a:r>
              <a:rPr lang="en-US" altLang="zh-CN" sz="2400" b="1" dirty="0" smtClean="0">
                <a:latin typeface="幼圆" pitchFamily="49" charset="-122"/>
                <a:ea typeface="幼圆" pitchFamily="49" charset="-122"/>
                <a:sym typeface="Times New Roman" panose="02020603050405020304" pitchFamily="18" charset="0"/>
              </a:rPr>
              <a:t> Student</a:t>
            </a:r>
            <a:r>
              <a:rPr lang="zh-CN" altLang="en-US" sz="2400" b="1" dirty="0" smtClean="0">
                <a:latin typeface="幼圆" pitchFamily="49" charset="-122"/>
                <a:ea typeface="幼圆" pitchFamily="49" charset="-122"/>
                <a:sym typeface="Times New Roman" panose="02020603050405020304" pitchFamily="18" charset="0"/>
              </a:rPr>
              <a:t>； </a:t>
            </a:r>
          </a:p>
          <a:p>
            <a:pPr lvl="2" algn="just">
              <a:spcBef>
                <a:spcPts val="3000"/>
              </a:spcBef>
              <a:buFont typeface="Wingdings" panose="05000000000000000000" pitchFamily="2" charset="2"/>
              <a:buNone/>
            </a:pPr>
            <a:r>
              <a:rPr lang="zh-CN" altLang="en-US" sz="2400" b="1" dirty="0" smtClean="0">
                <a:latin typeface="幼圆" pitchFamily="49" charset="-122"/>
                <a:ea typeface="幼圆" pitchFamily="49" charset="-122"/>
                <a:sym typeface="Times New Roman" panose="02020603050405020304" pitchFamily="18" charset="0"/>
              </a:rPr>
              <a:t>或： </a:t>
            </a:r>
            <a:r>
              <a:rPr lang="en-US" altLang="zh-CN" sz="2400" b="1" dirty="0" smtClean="0">
                <a:latin typeface="+mj-ea"/>
                <a:ea typeface="+mj-ea"/>
                <a:sym typeface="Times New Roman" panose="02020603050405020304" pitchFamily="18" charset="0"/>
              </a:rPr>
              <a:t>SELECT</a:t>
            </a:r>
            <a:r>
              <a:rPr lang="en-US" altLang="zh-CN" sz="2400" b="1" dirty="0" smtClean="0">
                <a:latin typeface="幼圆" pitchFamily="49" charset="-122"/>
                <a:ea typeface="幼圆" pitchFamily="49" charset="-122"/>
                <a:sym typeface="Times New Roman" panose="02020603050405020304" pitchFamily="18" charset="0"/>
              </a:rPr>
              <a:t>  *</a:t>
            </a:r>
          </a:p>
          <a:p>
            <a:pPr lvl="2" algn="just">
              <a:buFont typeface="Wingdings" panose="05000000000000000000" pitchFamily="2" charset="2"/>
              <a:buNone/>
            </a:pPr>
            <a:r>
              <a:rPr lang="en-US" altLang="zh-CN" sz="2400" b="1" dirty="0" smtClean="0">
                <a:latin typeface="+mj-ea"/>
                <a:ea typeface="+mj-ea"/>
                <a:sym typeface="Times New Roman" panose="02020603050405020304" pitchFamily="18" charset="0"/>
              </a:rPr>
              <a:t>        FROM</a:t>
            </a:r>
            <a:r>
              <a:rPr lang="en-US" altLang="zh-CN" sz="2400" b="1" dirty="0" smtClean="0">
                <a:latin typeface="幼圆" pitchFamily="49" charset="-122"/>
                <a:ea typeface="幼圆" pitchFamily="49" charset="-122"/>
                <a:sym typeface="Times New Roman" panose="02020603050405020304" pitchFamily="18" charset="0"/>
              </a:rPr>
              <a:t> Student</a:t>
            </a:r>
            <a:r>
              <a:rPr lang="zh-CN" altLang="en-US" sz="2400" b="1" dirty="0" smtClean="0">
                <a:latin typeface="幼圆" pitchFamily="49" charset="-122"/>
                <a:ea typeface="幼圆" pitchFamily="49" charset="-122"/>
                <a:sym typeface="Times New Roman" panose="02020603050405020304" pitchFamily="18" charset="0"/>
              </a:rPr>
              <a:t>； </a:t>
            </a:r>
            <a:endParaRPr lang="zh-CN" altLang="en-US" sz="18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wipe(left)">
                                      <p:cBhvr>
                                        <p:cTn id="7" dur="500"/>
                                        <p:tgtEl>
                                          <p:spTgt spid="53251">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animEffect transition="in" filter="wipe(left)">
                                      <p:cBhvr>
                                        <p:cTn id="11" dur="500"/>
                                        <p:tgtEl>
                                          <p:spTgt spid="5325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3251">
                                            <p:txEl>
                                              <p:pRg st="3" end="3"/>
                                            </p:txEl>
                                          </p:spTgt>
                                        </p:tgtEl>
                                        <p:attrNameLst>
                                          <p:attrName>style.visibility</p:attrName>
                                        </p:attrNameLst>
                                      </p:cBhvr>
                                      <p:to>
                                        <p:strVal val="visible"/>
                                      </p:to>
                                    </p:set>
                                    <p:animEffect transition="in" filter="wipe(up)">
                                      <p:cBhvr>
                                        <p:cTn id="16" dur="500"/>
                                        <p:tgtEl>
                                          <p:spTgt spid="53251">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animEffect filter="wipe(down)">
                                      <p:cBhvr>
                                        <p:cTn id="19" dur="500"/>
                                        <p:tgtEl>
                                          <p:spTgt spid="53251">
                                            <p:txEl>
                                              <p:pRg st="4" end="4"/>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53251">
                                            <p:txEl>
                                              <p:pRg st="5" end="5"/>
                                            </p:txEl>
                                          </p:spTgt>
                                        </p:tgtEl>
                                        <p:attrNameLst>
                                          <p:attrName>style.visibility</p:attrName>
                                        </p:attrNameLst>
                                      </p:cBhvr>
                                      <p:to>
                                        <p:strVal val="visible"/>
                                      </p:to>
                                    </p:set>
                                    <p:animEffect transition="in" filter="wipe(up)">
                                      <p:cBhvr>
                                        <p:cTn id="22" dur="500"/>
                                        <p:tgtEl>
                                          <p:spTgt spid="53251">
                                            <p:txEl>
                                              <p:pRg st="5" end="5"/>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53251">
                                            <p:txEl>
                                              <p:pRg st="6" end="6"/>
                                            </p:txEl>
                                          </p:spTgt>
                                        </p:tgtEl>
                                        <p:attrNameLst>
                                          <p:attrName>style.visibility</p:attrName>
                                        </p:attrNameLst>
                                      </p:cBhvr>
                                      <p:to>
                                        <p:strVal val="visible"/>
                                      </p:to>
                                    </p:set>
                                    <p:animEffect transition="in" filter="wipe(up)">
                                      <p:cBhvr>
                                        <p:cTn id="25" dur="500"/>
                                        <p:tgtEl>
                                          <p:spTgt spid="53251">
                                            <p:txEl>
                                              <p:pRg st="6" end="6"/>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53251">
                                            <p:txEl>
                                              <p:pRg st="7" end="7"/>
                                            </p:txEl>
                                          </p:spTgt>
                                        </p:tgtEl>
                                        <p:attrNameLst>
                                          <p:attrName>style.visibility</p:attrName>
                                        </p:attrNameLst>
                                      </p:cBhvr>
                                      <p:to>
                                        <p:strVal val="visible"/>
                                      </p:to>
                                    </p:set>
                                    <p:animEffect transition="in" filter="wipe(up)">
                                      <p:cBhvr>
                                        <p:cTn id="28" dur="600"/>
                                        <p:tgtEl>
                                          <p:spTgt spid="53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187765" y="-7951"/>
            <a:ext cx="7056490" cy="842963"/>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选择</a:t>
            </a:r>
            <a:r>
              <a:rPr lang="zh-CN" altLang="en-US" sz="3600" dirty="0">
                <a:latin typeface="+mn-ea"/>
                <a:ea typeface="+mn-ea"/>
                <a:sym typeface="Times New Roman" panose="02020603050405020304" pitchFamily="18" charset="0"/>
              </a:rPr>
              <a:t>表中的若干列</a:t>
            </a:r>
            <a:endParaRPr lang="zh-CN" altLang="en-US" sz="3200" dirty="0">
              <a:latin typeface="+mn-ea"/>
              <a:ea typeface="+mn-ea"/>
            </a:endParaRPr>
          </a:p>
        </p:txBody>
      </p:sp>
      <p:sp>
        <p:nvSpPr>
          <p:cNvPr id="52227" name="Rectangle 3"/>
          <p:cNvSpPr>
            <a:spLocks noGrp="1" noChangeArrowheads="1"/>
          </p:cNvSpPr>
          <p:nvPr>
            <p:ph type="body" idx="4294967295"/>
          </p:nvPr>
        </p:nvSpPr>
        <p:spPr>
          <a:xfrm>
            <a:off x="1187450" y="915988"/>
            <a:ext cx="7956550" cy="4227512"/>
          </a:xfrm>
        </p:spPr>
        <p:txBody>
          <a:bodyPr>
            <a:normAutofit/>
          </a:bodyPr>
          <a:lstStyle/>
          <a:p>
            <a:pPr algn="just">
              <a:lnSpc>
                <a:spcPct val="90000"/>
              </a:lnSpc>
              <a:buFont typeface="Wingdings" panose="05000000000000000000" pitchFamily="2" charset="2"/>
              <a:buNone/>
            </a:pPr>
            <a:r>
              <a:rPr lang="zh-CN" altLang="en-US" sz="2800" dirty="0" smtClean="0">
                <a:latin typeface="+mj-ea"/>
                <a:ea typeface="+mj-ea"/>
              </a:rPr>
              <a:t>查询指定列</a:t>
            </a:r>
          </a:p>
          <a:p>
            <a:pPr algn="just">
              <a:lnSpc>
                <a:spcPct val="150000"/>
              </a:lnSpc>
              <a:buFont typeface="Wingdings" panose="05000000000000000000" pitchFamily="2" charset="2"/>
              <a:buNone/>
            </a:pPr>
            <a:r>
              <a:rPr lang="zh-CN" alt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a:t>
            </a:r>
            <a:r>
              <a:rPr lang="zh-CN" altLang="en-US" sz="2400" dirty="0" smtClean="0">
                <a:latin typeface="+mj-ea"/>
                <a:ea typeface="+mj-ea"/>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查询全体学生的学号与姓名</a:t>
            </a:r>
          </a:p>
          <a:p>
            <a:pPr lvl="1" algn="just">
              <a:lnSpc>
                <a:spcPct val="150000"/>
              </a:lnSpc>
              <a:buFont typeface="Wingdings" panose="05000000000000000000" pitchFamily="2" charset="2"/>
              <a:buNone/>
            </a:pPr>
            <a:r>
              <a:rPr lang="zh-CN" altLang="en-US" sz="2400" dirty="0" smtClean="0">
                <a:latin typeface="+mj-ea"/>
                <a:ea typeface="+mj-ea"/>
              </a:rPr>
              <a:t>		         </a:t>
            </a:r>
            <a:r>
              <a:rPr lang="en-US" altLang="zh-CN" sz="2400" dirty="0" smtClean="0">
                <a:latin typeface="+mj-ea"/>
                <a:ea typeface="+mj-ea"/>
              </a:rPr>
              <a:t>SELECT </a:t>
            </a:r>
            <a:r>
              <a:rPr lang="en-US" altLang="zh-CN" sz="2400" dirty="0" err="1" smtClean="0">
                <a:latin typeface="幼圆" pitchFamily="49" charset="-122"/>
                <a:ea typeface="幼圆" pitchFamily="49" charset="-122"/>
              </a:rPr>
              <a:t>Sno</a:t>
            </a:r>
            <a:r>
              <a:rPr lang="zh-CN" altLang="en-US"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Sname</a:t>
            </a:r>
            <a:endParaRPr lang="en-US" altLang="zh-CN" sz="2400" dirty="0" smtClean="0">
              <a:latin typeface="幼圆" pitchFamily="49" charset="-122"/>
              <a:ea typeface="幼圆" pitchFamily="49" charset="-122"/>
            </a:endParaRPr>
          </a:p>
          <a:p>
            <a:pPr lvl="1" algn="just">
              <a:lnSpc>
                <a:spcPct val="150000"/>
              </a:lnSpc>
              <a:buFont typeface="Wingdings" panose="05000000000000000000" pitchFamily="2" charset="2"/>
              <a:buNone/>
            </a:pPr>
            <a:r>
              <a:rPr lang="en-US" sz="2400" dirty="0" smtClean="0">
                <a:latin typeface="+mj-ea"/>
                <a:ea typeface="+mj-ea"/>
              </a:rPr>
              <a:t>		</a:t>
            </a:r>
            <a:r>
              <a:rPr lang="zh-CN" altLang="en-US" sz="2400" dirty="0" smtClean="0">
                <a:latin typeface="+mj-ea"/>
                <a:ea typeface="+mj-ea"/>
              </a:rPr>
              <a:t>         </a:t>
            </a:r>
            <a:r>
              <a:rPr lang="en-US" altLang="zh-CN" sz="2400" dirty="0" smtClean="0">
                <a:latin typeface="+mj-ea"/>
                <a:ea typeface="+mj-ea"/>
              </a:rPr>
              <a:t>FROM </a:t>
            </a:r>
            <a:r>
              <a:rPr lang="en-US" altLang="zh-CN" sz="2400" dirty="0" smtClean="0">
                <a:latin typeface="幼圆" pitchFamily="49" charset="-122"/>
                <a:ea typeface="幼圆" pitchFamily="49" charset="-122"/>
              </a:rPr>
              <a:t>Student</a:t>
            </a:r>
            <a:r>
              <a:rPr lang="zh-CN" altLang="en-US" sz="2400" dirty="0" smtClean="0">
                <a:latin typeface="幼圆" pitchFamily="49" charset="-122"/>
                <a:ea typeface="幼圆" pitchFamily="49" charset="-122"/>
              </a:rPr>
              <a:t>；</a:t>
            </a:r>
            <a:r>
              <a:rPr lang="zh-CN" altLang="en-US" sz="2400" b="1" dirty="0" smtClean="0">
                <a:latin typeface="幼圆" pitchFamily="49" charset="-122"/>
                <a:ea typeface="幼圆" pitchFamily="49" charset="-122"/>
                <a:sym typeface="Courier New" panose="02070309020205020404" pitchFamily="49" charset="0"/>
              </a:rPr>
              <a:t> </a:t>
            </a:r>
            <a:endParaRPr lang="zh-CN" altLang="en-US" sz="2400" b="1" dirty="0" smtClean="0">
              <a:latin typeface="幼圆" pitchFamily="49" charset="-122"/>
              <a:ea typeface="幼圆" pitchFamily="49" charset="-122"/>
            </a:endParaRPr>
          </a:p>
          <a:p>
            <a:pPr lvl="1" algn="just">
              <a:lnSpc>
                <a:spcPct val="150000"/>
              </a:lnSpc>
              <a:buFont typeface="Wingdings" panose="05000000000000000000" pitchFamily="2" charset="2"/>
              <a:buNone/>
            </a:pPr>
            <a:r>
              <a:rPr lang="zh-CN" altLang="en-US" sz="2400" b="1" dirty="0" smtClean="0">
                <a:latin typeface="幼圆" pitchFamily="49" charset="-122"/>
                <a:ea typeface="幼圆" pitchFamily="49" charset="-122"/>
                <a:sym typeface="Courier New" panose="02070309020205020404" pitchFamily="49" charset="0"/>
              </a:rPr>
              <a:t> </a:t>
            </a:r>
            <a:r>
              <a:rPr lang="zh-CN" altLang="en-US" sz="2400" dirty="0" smtClean="0">
                <a:latin typeface="幼圆" pitchFamily="49" charset="-122"/>
                <a:ea typeface="幼圆" pitchFamily="49" charset="-122"/>
              </a:rPr>
              <a:t>   </a:t>
            </a:r>
            <a:r>
              <a:rPr lang="en-US" altLang="zh-CN" sz="2400" dirty="0" smtClean="0">
                <a:latin typeface="幼圆" pitchFamily="49" charset="-122"/>
                <a:ea typeface="幼圆" pitchFamily="49" charset="-122"/>
              </a:rPr>
              <a:t>【</a:t>
            </a:r>
            <a:r>
              <a:rPr lang="zh-CN" altLang="en-US" sz="2400" b="1" dirty="0" smtClean="0">
                <a:latin typeface="+mj-ea"/>
                <a:ea typeface="+mj-ea"/>
              </a:rPr>
              <a:t>例</a:t>
            </a:r>
            <a:r>
              <a:rPr lang="en-US" altLang="zh-CN" sz="2400" dirty="0" smtClean="0">
                <a:latin typeface="幼圆" pitchFamily="49" charset="-122"/>
                <a:ea typeface="幼圆" pitchFamily="49" charset="-122"/>
              </a:rPr>
              <a:t>】</a:t>
            </a:r>
            <a:r>
              <a:rPr lang="zh-CN" altLang="en-US" sz="2400" b="1" dirty="0" smtClean="0">
                <a:latin typeface="幼圆" pitchFamily="49" charset="-122"/>
                <a:ea typeface="幼圆" pitchFamily="49" charset="-122"/>
              </a:rPr>
              <a:t>查询全体学生的姓名、学号、所在系</a:t>
            </a:r>
            <a:endParaRPr lang="en-US" altLang="zh-CN" sz="2400" b="1" dirty="0" smtClean="0">
              <a:latin typeface="幼圆" pitchFamily="49" charset="-122"/>
              <a:ea typeface="幼圆" pitchFamily="49" charset="-122"/>
            </a:endParaRPr>
          </a:p>
          <a:p>
            <a:pPr lvl="1" algn="just">
              <a:lnSpc>
                <a:spcPct val="150000"/>
              </a:lnSpc>
              <a:buFont typeface="Wingdings" panose="05000000000000000000" pitchFamily="2" charset="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a:t>
            </a:r>
            <a:r>
              <a:rPr lang="en-US" altLang="zh-CN" sz="2400" dirty="0" smtClean="0">
                <a:latin typeface="+mj-ea"/>
                <a:ea typeface="+mj-ea"/>
              </a:rPr>
              <a:t>SELECT </a:t>
            </a:r>
            <a:r>
              <a:rPr lang="en-US" altLang="zh-CN" sz="2400" dirty="0" err="1" smtClean="0">
                <a:latin typeface="幼圆" pitchFamily="49" charset="-122"/>
                <a:ea typeface="幼圆" pitchFamily="49" charset="-122"/>
              </a:rPr>
              <a:t>Sname</a:t>
            </a:r>
            <a:r>
              <a:rPr lang="zh-CN" altLang="en-US"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Sno</a:t>
            </a:r>
            <a:r>
              <a:rPr lang="zh-CN" altLang="en-US"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Sdept</a:t>
            </a:r>
            <a:endParaRPr lang="en-US" altLang="zh-CN" sz="2400" dirty="0" smtClean="0">
              <a:latin typeface="幼圆" pitchFamily="49" charset="-122"/>
              <a:ea typeface="幼圆" pitchFamily="49" charset="-122"/>
            </a:endParaRPr>
          </a:p>
          <a:p>
            <a:pPr lvl="1" algn="just">
              <a:lnSpc>
                <a:spcPct val="150000"/>
              </a:lnSpc>
              <a:buFont typeface="Wingdings" panose="05000000000000000000" pitchFamily="2" charset="2"/>
              <a:buNone/>
            </a:pPr>
            <a:r>
              <a:rPr lang="en-US"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    </a:t>
            </a:r>
            <a:r>
              <a:rPr lang="en-US" altLang="zh-CN" sz="2400" dirty="0" smtClean="0">
                <a:latin typeface="+mj-ea"/>
                <a:ea typeface="+mj-ea"/>
              </a:rPr>
              <a:t>FROM </a:t>
            </a:r>
            <a:r>
              <a:rPr lang="en-US" altLang="zh-CN" sz="2400" dirty="0" smtClean="0">
                <a:latin typeface="幼圆" pitchFamily="49" charset="-122"/>
                <a:ea typeface="幼圆" pitchFamily="49" charset="-122"/>
              </a:rPr>
              <a:t>Student</a:t>
            </a:r>
            <a:r>
              <a:rPr lang="zh-CN" altLang="en-US" sz="2400" dirty="0" smtClean="0">
                <a:latin typeface="幼圆" pitchFamily="49" charset="-122"/>
                <a:ea typeface="幼圆" pitchFamily="49" charset="-122"/>
              </a:rPr>
              <a:t>；</a:t>
            </a:r>
            <a:endParaRPr lang="zh-CN" altLang="en-US" sz="18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10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0" end="0"/>
                                            </p:txEl>
                                          </p:spTgt>
                                        </p:tgtEl>
                                        <p:attrNameLst>
                                          <p:attrName>style.visibility</p:attrName>
                                        </p:attrNameLst>
                                      </p:cBhvr>
                                      <p:to>
                                        <p:strVal val="visible"/>
                                      </p:to>
                                    </p:set>
                                    <p:animEffect transition="in" filter="fade">
                                      <p:cBhvr>
                                        <p:cTn id="12" dur="500"/>
                                        <p:tgtEl>
                                          <p:spTgt spid="522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227">
                                            <p:txEl>
                                              <p:pRg st="1" end="1"/>
                                            </p:txEl>
                                          </p:spTgt>
                                        </p:tgtEl>
                                        <p:attrNameLst>
                                          <p:attrName>style.visibility</p:attrName>
                                        </p:attrNameLst>
                                      </p:cBhvr>
                                      <p:to>
                                        <p:strVal val="visible"/>
                                      </p:to>
                                    </p:set>
                                    <p:animEffect transition="in" filter="fade">
                                      <p:cBhvr>
                                        <p:cTn id="15" dur="500"/>
                                        <p:tgtEl>
                                          <p:spTgt spid="522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227">
                                            <p:txEl>
                                              <p:pRg st="2" end="2"/>
                                            </p:txEl>
                                          </p:spTgt>
                                        </p:tgtEl>
                                        <p:attrNameLst>
                                          <p:attrName>style.visibility</p:attrName>
                                        </p:attrNameLst>
                                      </p:cBhvr>
                                      <p:to>
                                        <p:strVal val="visible"/>
                                      </p:to>
                                    </p:set>
                                    <p:animEffect transition="in" filter="fade">
                                      <p:cBhvr>
                                        <p:cTn id="18" dur="500"/>
                                        <p:tgtEl>
                                          <p:spTgt spid="5222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2227">
                                            <p:txEl>
                                              <p:pRg st="3" end="3"/>
                                            </p:txEl>
                                          </p:spTgt>
                                        </p:tgtEl>
                                        <p:attrNameLst>
                                          <p:attrName>style.visibility</p:attrName>
                                        </p:attrNameLst>
                                      </p:cBhvr>
                                      <p:to>
                                        <p:strVal val="visible"/>
                                      </p:to>
                                    </p:set>
                                    <p:animEffect transition="in" filter="fade">
                                      <p:cBhvr>
                                        <p:cTn id="21" dur="500"/>
                                        <p:tgtEl>
                                          <p:spTgt spid="5222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2227">
                                            <p:txEl>
                                              <p:pRg st="4" end="4"/>
                                            </p:txEl>
                                          </p:spTgt>
                                        </p:tgtEl>
                                        <p:attrNameLst>
                                          <p:attrName>style.visibility</p:attrName>
                                        </p:attrNameLst>
                                      </p:cBhvr>
                                      <p:to>
                                        <p:strVal val="visible"/>
                                      </p:to>
                                    </p:set>
                                    <p:animEffect transition="in" filter="fade">
                                      <p:cBhvr>
                                        <p:cTn id="24" dur="500"/>
                                        <p:tgtEl>
                                          <p:spTgt spid="5222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animEffect transition="in" filter="fade">
                                      <p:cBhvr>
                                        <p:cTn id="27" dur="500"/>
                                        <p:tgtEl>
                                          <p:spTgt spid="5222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2227">
                                            <p:txEl>
                                              <p:pRg st="6" end="6"/>
                                            </p:txEl>
                                          </p:spTgt>
                                        </p:tgtEl>
                                        <p:attrNameLst>
                                          <p:attrName>style.visibility</p:attrName>
                                        </p:attrNameLst>
                                      </p:cBhvr>
                                      <p:to>
                                        <p:strVal val="visible"/>
                                      </p:to>
                                    </p:set>
                                    <p:animEffect transition="in" filter="fade">
                                      <p:cBhvr>
                                        <p:cTn id="30"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3"/>
          <p:cNvSpPr>
            <a:spLocks noGrp="1" noChangeArrowheads="1"/>
          </p:cNvSpPr>
          <p:nvPr>
            <p:ph type="body" idx="4294967295"/>
          </p:nvPr>
        </p:nvSpPr>
        <p:spPr>
          <a:xfrm>
            <a:off x="1043755" y="771624"/>
            <a:ext cx="8100245" cy="4371875"/>
          </a:xfrm>
        </p:spPr>
        <p:txBody>
          <a:bodyPr>
            <a:noAutofit/>
          </a:bodyPr>
          <a:lstStyle/>
          <a:p>
            <a:pPr>
              <a:lnSpc>
                <a:spcPct val="170000"/>
              </a:lnSpc>
              <a:buFont typeface="Wingdings" panose="05000000000000000000" pitchFamily="2" charset="2"/>
              <a:buNone/>
            </a:pPr>
            <a:r>
              <a:rPr lang="zh-CN" altLang="en-US" sz="2400" dirty="0" smtClean="0">
                <a:latin typeface="幼圆" pitchFamily="49" charset="-122"/>
                <a:ea typeface="幼圆" pitchFamily="49" charset="-122"/>
              </a:rPr>
              <a:t>消除取值重复的行：</a:t>
            </a:r>
            <a:r>
              <a:rPr lang="zh-CN" altLang="en-US" sz="2000" dirty="0" smtClean="0">
                <a:latin typeface="幼圆" pitchFamily="49" charset="-122"/>
                <a:ea typeface="幼圆" pitchFamily="49" charset="-122"/>
              </a:rPr>
              <a:t>如果没有指定</a:t>
            </a:r>
            <a:r>
              <a:rPr lang="en-US" altLang="zh-CN" sz="2000" dirty="0" smtClean="0">
                <a:latin typeface="幼圆" pitchFamily="49" charset="-122"/>
                <a:ea typeface="幼圆" pitchFamily="49" charset="-122"/>
              </a:rPr>
              <a:t>DISTINCT</a:t>
            </a:r>
            <a:r>
              <a:rPr lang="zh-CN" altLang="en-US" sz="2000" dirty="0" smtClean="0">
                <a:latin typeface="幼圆" pitchFamily="49" charset="-122"/>
                <a:ea typeface="幼圆" pitchFamily="49" charset="-122"/>
              </a:rPr>
              <a:t>关键词，则缺省为</a:t>
            </a:r>
            <a:r>
              <a:rPr lang="en-US" altLang="zh-CN" sz="2000" dirty="0" smtClean="0">
                <a:latin typeface="幼圆" pitchFamily="49" charset="-122"/>
                <a:ea typeface="幼圆" pitchFamily="49" charset="-122"/>
              </a:rPr>
              <a:t>ALL </a:t>
            </a:r>
          </a:p>
          <a:p>
            <a:pPr lvl="1">
              <a:lnSpc>
                <a:spcPct val="170000"/>
              </a:lnSpc>
              <a:buFont typeface="Wingdings" panose="05000000000000000000" pitchFamily="2" charset="2"/>
              <a:buNone/>
            </a:pPr>
            <a:r>
              <a:rPr lang="en-US" altLang="zh-CN" sz="2000" b="1" dirty="0" smtClean="0">
                <a:latin typeface="幼圆" pitchFamily="49" charset="-122"/>
                <a:ea typeface="幼圆" pitchFamily="49" charset="-122"/>
              </a:rPr>
              <a:t>【</a:t>
            </a:r>
            <a:r>
              <a:rPr lang="zh-CN" altLang="en-US" sz="2000" b="1" dirty="0" smtClean="0">
                <a:latin typeface="幼圆" pitchFamily="49" charset="-122"/>
                <a:ea typeface="幼圆" pitchFamily="49" charset="-122"/>
              </a:rPr>
              <a:t>例</a:t>
            </a:r>
            <a:r>
              <a:rPr lang="en-US" altLang="zh-CN" sz="2000" b="1" dirty="0" smtClean="0">
                <a:latin typeface="幼圆" pitchFamily="49" charset="-122"/>
                <a:ea typeface="幼圆" pitchFamily="49" charset="-122"/>
              </a:rPr>
              <a:t>】</a:t>
            </a:r>
            <a:r>
              <a:rPr lang="zh-CN" altLang="en-US" sz="2400" b="1" dirty="0" smtClean="0">
                <a:latin typeface="幼圆" pitchFamily="49" charset="-122"/>
                <a:ea typeface="幼圆" pitchFamily="49" charset="-122"/>
              </a:rPr>
              <a:t>查询选修了课程的学生学号</a:t>
            </a:r>
          </a:p>
          <a:p>
            <a:pPr lvl="1">
              <a:buFont typeface="Wingdings" panose="05000000000000000000" pitchFamily="2" charset="2"/>
              <a:buNone/>
            </a:pPr>
            <a:r>
              <a:rPr lang="zh-CN" altLang="en-US" sz="2000" b="1" dirty="0" smtClean="0">
                <a:latin typeface="幼圆" pitchFamily="49" charset="-122"/>
                <a:ea typeface="幼圆" pitchFamily="49" charset="-122"/>
              </a:rPr>
              <a:t>                 </a:t>
            </a:r>
            <a:r>
              <a:rPr lang="en-US" altLang="zh-CN" sz="2000" b="1" dirty="0" smtClean="0">
                <a:latin typeface="+mj-ea"/>
                <a:ea typeface="+mj-ea"/>
              </a:rPr>
              <a:t>SELECT  </a:t>
            </a:r>
            <a:r>
              <a:rPr lang="en-US" altLang="zh-CN" sz="2000" b="1" dirty="0" err="1" smtClean="0">
                <a:latin typeface="幼圆" pitchFamily="49" charset="-122"/>
                <a:ea typeface="幼圆" pitchFamily="49" charset="-122"/>
              </a:rPr>
              <a:t>Sno</a:t>
            </a:r>
            <a:r>
              <a:rPr lang="en-US" altLang="zh-CN" sz="2000" b="1" dirty="0" smtClean="0">
                <a:latin typeface="幼圆" pitchFamily="49" charset="-122"/>
                <a:ea typeface="幼圆" pitchFamily="49" charset="-122"/>
              </a:rPr>
              <a:t>  </a:t>
            </a:r>
            <a:r>
              <a:rPr lang="en-US" altLang="zh-CN" sz="2000" b="1" dirty="0" smtClean="0">
                <a:latin typeface="+mj-ea"/>
                <a:ea typeface="+mj-ea"/>
              </a:rPr>
              <a:t>FROM  </a:t>
            </a:r>
            <a:r>
              <a:rPr lang="en-US" altLang="zh-CN" sz="2000" b="1" dirty="0" smtClean="0">
                <a:latin typeface="幼圆" pitchFamily="49" charset="-122"/>
                <a:ea typeface="幼圆" pitchFamily="49" charset="-122"/>
              </a:rPr>
              <a:t>SC</a:t>
            </a:r>
            <a:r>
              <a:rPr lang="zh-CN" altLang="en-US" sz="2000" b="1" dirty="0" smtClean="0">
                <a:latin typeface="幼圆" pitchFamily="49" charset="-122"/>
                <a:ea typeface="幼圆" pitchFamily="49" charset="-122"/>
              </a:rPr>
              <a:t>；</a:t>
            </a:r>
          </a:p>
          <a:p>
            <a:pPr lvl="1">
              <a:buFont typeface="Wingdings" panose="05000000000000000000" pitchFamily="2" charset="2"/>
              <a:buNone/>
            </a:pPr>
            <a:r>
              <a:rPr lang="zh-CN" altLang="en-US" sz="2000" b="1" dirty="0" smtClean="0">
                <a:latin typeface="幼圆" pitchFamily="49" charset="-122"/>
                <a:ea typeface="幼圆" pitchFamily="49" charset="-122"/>
              </a:rPr>
              <a:t>	     等价于</a:t>
            </a:r>
            <a:r>
              <a:rPr lang="en-US" altLang="zh-CN" sz="2000" b="1" dirty="0" smtClean="0">
                <a:latin typeface="幼圆" pitchFamily="49" charset="-122"/>
                <a:ea typeface="幼圆" pitchFamily="49" charset="-122"/>
              </a:rPr>
              <a:t>:</a:t>
            </a:r>
            <a:r>
              <a:rPr lang="zh-CN" altLang="en-US" sz="2000" b="1" dirty="0" smtClean="0">
                <a:latin typeface="+mj-ea"/>
                <a:ea typeface="+mj-ea"/>
              </a:rPr>
              <a:t>      </a:t>
            </a:r>
            <a:r>
              <a:rPr lang="en-US" altLang="zh-CN" sz="2000" b="1" dirty="0" smtClean="0">
                <a:latin typeface="+mj-ea"/>
                <a:ea typeface="+mj-ea"/>
              </a:rPr>
              <a:t>SELECT ALL  </a:t>
            </a:r>
            <a:r>
              <a:rPr lang="en-US" altLang="zh-CN" sz="2000" b="1" dirty="0" err="1" smtClean="0">
                <a:latin typeface="幼圆" pitchFamily="49" charset="-122"/>
                <a:ea typeface="幼圆" pitchFamily="49" charset="-122"/>
              </a:rPr>
              <a:t>Sno</a:t>
            </a:r>
            <a:r>
              <a:rPr lang="en-US" altLang="zh-CN" sz="2000" b="1" dirty="0" smtClean="0">
                <a:latin typeface="幼圆" pitchFamily="49" charset="-122"/>
                <a:ea typeface="幼圆" pitchFamily="49" charset="-122"/>
              </a:rPr>
              <a:t>  </a:t>
            </a:r>
            <a:r>
              <a:rPr lang="en-US" altLang="zh-CN" sz="2000" b="1" dirty="0" smtClean="0">
                <a:latin typeface="+mj-ea"/>
                <a:ea typeface="+mj-ea"/>
              </a:rPr>
              <a:t>FROM  </a:t>
            </a:r>
            <a:r>
              <a:rPr lang="en-US" altLang="zh-CN" sz="2000" b="1" dirty="0" smtClean="0">
                <a:latin typeface="幼圆" pitchFamily="49" charset="-122"/>
                <a:ea typeface="幼圆" pitchFamily="49" charset="-122"/>
              </a:rPr>
              <a:t>SC</a:t>
            </a:r>
            <a:r>
              <a:rPr lang="zh-CN" altLang="en-US" sz="2000" b="1" dirty="0" smtClean="0">
                <a:latin typeface="幼圆" pitchFamily="49" charset="-122"/>
                <a:ea typeface="幼圆" pitchFamily="49" charset="-122"/>
              </a:rPr>
              <a:t>；</a:t>
            </a:r>
          </a:p>
          <a:p>
            <a:pPr lvl="1">
              <a:lnSpc>
                <a:spcPct val="170000"/>
              </a:lnSpc>
              <a:buFont typeface="Wingdings" panose="05000000000000000000" pitchFamily="2" charset="2"/>
              <a:buNone/>
            </a:pPr>
            <a:r>
              <a:rPr lang="zh-CN" altLang="en-US" sz="1800" b="1" dirty="0" smtClean="0">
                <a:latin typeface="幼圆" pitchFamily="49" charset="-122"/>
                <a:ea typeface="幼圆" pitchFamily="49" charset="-122"/>
              </a:rPr>
              <a:t>	</a:t>
            </a:r>
            <a:r>
              <a:rPr lang="zh-CN" altLang="en-US" sz="2000" b="1" dirty="0" smtClean="0">
                <a:latin typeface="幼圆" pitchFamily="49" charset="-122"/>
                <a:ea typeface="幼圆" pitchFamily="49" charset="-122"/>
              </a:rPr>
              <a:t>     执行结果为：</a:t>
            </a:r>
            <a:r>
              <a:rPr lang="zh-CN" altLang="en-US" sz="2400" dirty="0" smtClean="0"/>
              <a:t>	</a:t>
            </a:r>
            <a:r>
              <a:rPr lang="zh-CN" altLang="en-US" b="1" dirty="0" smtClean="0"/>
              <a:t>       </a:t>
            </a:r>
            <a:r>
              <a:rPr lang="en-US" altLang="zh-CN" b="1" dirty="0" err="1" smtClean="0"/>
              <a:t>Sno</a:t>
            </a:r>
            <a:endParaRPr lang="en-US" altLang="zh-CN" b="1" dirty="0" smtClean="0"/>
          </a:p>
          <a:p>
            <a:pPr lvl="1">
              <a:buFont typeface="Wingdings" panose="05000000000000000000" pitchFamily="2" charset="2"/>
              <a:buNone/>
            </a:pPr>
            <a:r>
              <a:rPr lang="en-US" dirty="0" smtClean="0">
                <a:ea typeface="隶书" pitchFamily="49" charset="-122"/>
              </a:rPr>
              <a:t>				</a:t>
            </a:r>
            <a:r>
              <a:rPr lang="en-US" altLang="zh-CN" sz="1800" dirty="0" smtClean="0"/>
              <a:t>201315121</a:t>
            </a:r>
          </a:p>
          <a:p>
            <a:pPr lvl="1">
              <a:buFont typeface="Wingdings" panose="05000000000000000000" pitchFamily="2" charset="2"/>
              <a:buNone/>
            </a:pPr>
            <a:r>
              <a:rPr lang="en-US" sz="1800" dirty="0" smtClean="0">
                <a:ea typeface="隶书" pitchFamily="49" charset="-122"/>
              </a:rPr>
              <a:t>				</a:t>
            </a:r>
            <a:r>
              <a:rPr lang="en-US" altLang="zh-CN" sz="1800" dirty="0" smtClean="0"/>
              <a:t>2013</a:t>
            </a:r>
            <a:r>
              <a:rPr lang="zh-CN" altLang="en-US" sz="1800" dirty="0" smtClean="0"/>
              <a:t>1</a:t>
            </a:r>
            <a:r>
              <a:rPr lang="en-US" altLang="zh-CN" sz="1800" dirty="0" smtClean="0"/>
              <a:t>5121</a:t>
            </a:r>
          </a:p>
          <a:p>
            <a:pPr lvl="1">
              <a:buFont typeface="Wingdings" panose="05000000000000000000" pitchFamily="2" charset="2"/>
              <a:buNone/>
            </a:pPr>
            <a:r>
              <a:rPr lang="en-US" altLang="zh-CN" sz="1800" dirty="0" smtClean="0"/>
              <a:t>				201315121</a:t>
            </a:r>
          </a:p>
          <a:p>
            <a:pPr lvl="1">
              <a:buFont typeface="Wingdings" panose="05000000000000000000" pitchFamily="2" charset="2"/>
              <a:buNone/>
            </a:pPr>
            <a:r>
              <a:rPr lang="en-US" altLang="zh-CN" sz="1800" dirty="0" smtClean="0"/>
              <a:t>				201315122</a:t>
            </a:r>
          </a:p>
          <a:p>
            <a:pPr lvl="1">
              <a:buFont typeface="Wingdings" panose="05000000000000000000" pitchFamily="2" charset="2"/>
              <a:buNone/>
            </a:pPr>
            <a:r>
              <a:rPr lang="en-US" altLang="zh-CN" sz="1800" dirty="0" smtClean="0"/>
              <a:t>				201315122</a:t>
            </a:r>
            <a:endParaRPr lang="zh-CN" altLang="en-US" sz="1400" dirty="0" smtClean="0"/>
          </a:p>
        </p:txBody>
      </p:sp>
      <p:sp>
        <p:nvSpPr>
          <p:cNvPr id="59396" name="Line 4"/>
          <p:cNvSpPr>
            <a:spLocks noChangeShapeType="1"/>
          </p:cNvSpPr>
          <p:nvPr/>
        </p:nvSpPr>
        <p:spPr bwMode="auto">
          <a:xfrm>
            <a:off x="3797169" y="3435810"/>
            <a:ext cx="129608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2"/>
          <p:cNvSpPr txBox="1">
            <a:spLocks noChangeArrowheads="1"/>
          </p:cNvSpPr>
          <p:nvPr/>
        </p:nvSpPr>
        <p:spPr>
          <a:xfrm>
            <a:off x="1187765" y="-7951"/>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dirty="0" smtClean="0">
                <a:latin typeface="+mn-ea"/>
                <a:ea typeface="+mn-ea"/>
                <a:sym typeface="Times New Roman" panose="02020603050405020304" pitchFamily="18" charset="0"/>
              </a:rPr>
              <a:t>选择表中的若干列</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filter="blinds(horizontal)">
                                      <p:cBhvr>
                                        <p:cTn id="7" dur="500"/>
                                        <p:tgtEl>
                                          <p:spTgt spid="593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5">
                                            <p:txEl>
                                              <p:pRg st="1" end="1"/>
                                            </p:txEl>
                                          </p:spTgt>
                                        </p:tgtEl>
                                        <p:attrNameLst>
                                          <p:attrName>style.visibility</p:attrName>
                                        </p:attrNameLst>
                                      </p:cBhvr>
                                      <p:to>
                                        <p:strVal val="visible"/>
                                      </p:to>
                                    </p:set>
                                    <p:animEffect filter="blinds(horizontal)">
                                      <p:cBhvr>
                                        <p:cTn id="10" dur="500"/>
                                        <p:tgtEl>
                                          <p:spTgt spid="593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395">
                                            <p:txEl>
                                              <p:pRg st="2" end="2"/>
                                            </p:txEl>
                                          </p:spTgt>
                                        </p:tgtEl>
                                        <p:attrNameLst>
                                          <p:attrName>style.visibility</p:attrName>
                                        </p:attrNameLst>
                                      </p:cBhvr>
                                      <p:to>
                                        <p:strVal val="visible"/>
                                      </p:to>
                                    </p:set>
                                    <p:animEffect filter="blinds(horizontal)">
                                      <p:cBhvr>
                                        <p:cTn id="13" dur="500"/>
                                        <p:tgtEl>
                                          <p:spTgt spid="593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9395">
                                            <p:txEl>
                                              <p:pRg st="3" end="3"/>
                                            </p:txEl>
                                          </p:spTgt>
                                        </p:tgtEl>
                                        <p:attrNameLst>
                                          <p:attrName>style.visibility</p:attrName>
                                        </p:attrNameLst>
                                      </p:cBhvr>
                                      <p:to>
                                        <p:strVal val="visible"/>
                                      </p:to>
                                    </p:set>
                                    <p:animEffect filter="blinds(horizontal)">
                                      <p:cBhvr>
                                        <p:cTn id="16" dur="500"/>
                                        <p:tgtEl>
                                          <p:spTgt spid="593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9395">
                                            <p:txEl>
                                              <p:pRg st="4" end="4"/>
                                            </p:txEl>
                                          </p:spTgt>
                                        </p:tgtEl>
                                        <p:attrNameLst>
                                          <p:attrName>style.visibility</p:attrName>
                                        </p:attrNameLst>
                                      </p:cBhvr>
                                      <p:to>
                                        <p:strVal val="visible"/>
                                      </p:to>
                                    </p:set>
                                    <p:animEffect filter="blinds(horizontal)">
                                      <p:cBhvr>
                                        <p:cTn id="21" dur="500"/>
                                        <p:tgtEl>
                                          <p:spTgt spid="5939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9396"/>
                                        </p:tgtEl>
                                        <p:attrNameLst>
                                          <p:attrName>style.visibility</p:attrName>
                                        </p:attrNameLst>
                                      </p:cBhvr>
                                      <p:to>
                                        <p:strVal val="visible"/>
                                      </p:to>
                                    </p:set>
                                    <p:animEffect filter="blinds(horizontal)">
                                      <p:cBhvr>
                                        <p:cTn id="24" dur="500"/>
                                        <p:tgtEl>
                                          <p:spTgt spid="59396"/>
                                        </p:tgtEl>
                                      </p:cBhvr>
                                    </p:animEffect>
                                  </p:childTnLst>
                                </p:cTn>
                              </p:par>
                              <p:par>
                                <p:cTn id="25" presetID="3" presetClass="entr" presetSubtype="10" fill="hold" nodeType="with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Effect filter="blinds(horizontal)">
                                      <p:cBhvr>
                                        <p:cTn id="27" dur="500"/>
                                        <p:tgtEl>
                                          <p:spTgt spid="59395">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9395">
                                            <p:txEl>
                                              <p:pRg st="6" end="6"/>
                                            </p:txEl>
                                          </p:spTgt>
                                        </p:tgtEl>
                                        <p:attrNameLst>
                                          <p:attrName>style.visibility</p:attrName>
                                        </p:attrNameLst>
                                      </p:cBhvr>
                                      <p:to>
                                        <p:strVal val="visible"/>
                                      </p:to>
                                    </p:set>
                                    <p:animEffect filter="blinds(horizontal)">
                                      <p:cBhvr>
                                        <p:cTn id="30" dur="500"/>
                                        <p:tgtEl>
                                          <p:spTgt spid="59395">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9395">
                                            <p:txEl>
                                              <p:pRg st="7" end="7"/>
                                            </p:txEl>
                                          </p:spTgt>
                                        </p:tgtEl>
                                        <p:attrNameLst>
                                          <p:attrName>style.visibility</p:attrName>
                                        </p:attrNameLst>
                                      </p:cBhvr>
                                      <p:to>
                                        <p:strVal val="visible"/>
                                      </p:to>
                                    </p:set>
                                    <p:animEffect filter="blinds(horizontal)">
                                      <p:cBhvr>
                                        <p:cTn id="33" dur="500"/>
                                        <p:tgtEl>
                                          <p:spTgt spid="59395">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9395">
                                            <p:txEl>
                                              <p:pRg st="8" end="8"/>
                                            </p:txEl>
                                          </p:spTgt>
                                        </p:tgtEl>
                                        <p:attrNameLst>
                                          <p:attrName>style.visibility</p:attrName>
                                        </p:attrNameLst>
                                      </p:cBhvr>
                                      <p:to>
                                        <p:strVal val="visible"/>
                                      </p:to>
                                    </p:set>
                                    <p:animEffect filter="blinds(horizontal)">
                                      <p:cBhvr>
                                        <p:cTn id="36" dur="500"/>
                                        <p:tgtEl>
                                          <p:spTgt spid="59395">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9395">
                                            <p:txEl>
                                              <p:pRg st="9" end="9"/>
                                            </p:txEl>
                                          </p:spTgt>
                                        </p:tgtEl>
                                        <p:attrNameLst>
                                          <p:attrName>style.visibility</p:attrName>
                                        </p:attrNameLst>
                                      </p:cBhvr>
                                      <p:to>
                                        <p:strVal val="visible"/>
                                      </p:to>
                                    </p:set>
                                    <p:animEffect filter="blinds(horizontal)">
                                      <p:cBhvr>
                                        <p:cTn id="39" dur="500"/>
                                        <p:tgtEl>
                                          <p:spTgt spid="59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allAtOnce" bldLvl="0" autoUpdateAnimBg="0"/>
      <p:bldP spid="59396"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type="body" idx="4294967295"/>
          </p:nvPr>
        </p:nvSpPr>
        <p:spPr>
          <a:xfrm>
            <a:off x="1368425" y="915988"/>
            <a:ext cx="7775575" cy="4176712"/>
          </a:xfrm>
        </p:spPr>
        <p:txBody>
          <a:bodyPr>
            <a:normAutofit lnSpcReduction="10000"/>
          </a:bodyPr>
          <a:lstStyle/>
          <a:p>
            <a:pPr>
              <a:lnSpc>
                <a:spcPct val="150000"/>
              </a:lnSpc>
              <a:buFont typeface="Wingdings" panose="05000000000000000000" pitchFamily="2" charset="2"/>
              <a:buChar char="u"/>
            </a:pPr>
            <a:r>
              <a:rPr lang="zh-CN" altLang="en-US" sz="2800" dirty="0" smtClean="0">
                <a:latin typeface="幼圆" pitchFamily="49" charset="-122"/>
                <a:ea typeface="幼圆" pitchFamily="49" charset="-122"/>
              </a:rPr>
              <a:t> 指定</a:t>
            </a:r>
            <a:r>
              <a:rPr lang="en-US" altLang="zh-CN" sz="2800" dirty="0" smtClean="0">
                <a:latin typeface="幼圆" pitchFamily="49" charset="-122"/>
                <a:ea typeface="幼圆" pitchFamily="49" charset="-122"/>
              </a:rPr>
              <a:t>DISTINCT</a:t>
            </a:r>
            <a:r>
              <a:rPr lang="zh-CN" altLang="en-US" sz="2800" dirty="0" smtClean="0">
                <a:latin typeface="幼圆" pitchFamily="49" charset="-122"/>
                <a:ea typeface="幼圆" pitchFamily="49" charset="-122"/>
              </a:rPr>
              <a:t>关键词，去掉表中重复的行</a:t>
            </a:r>
            <a:r>
              <a:rPr lang="zh-CN" altLang="en-US" sz="2400" dirty="0" smtClean="0">
                <a:latin typeface="幼圆" pitchFamily="49" charset="-122"/>
                <a:ea typeface="幼圆" pitchFamily="49" charset="-122"/>
              </a:rPr>
              <a:t> </a:t>
            </a:r>
            <a:endParaRPr lang="zh-CN" altLang="en-US" sz="1800"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400" dirty="0" smtClean="0">
                <a:latin typeface="+mj-ea"/>
                <a:ea typeface="+mj-ea"/>
              </a:rPr>
              <a:t>                  SELECT</a:t>
            </a:r>
            <a:r>
              <a:rPr lang="en-US" altLang="zh-CN" sz="2400" dirty="0" smtClean="0">
                <a:latin typeface="幼圆" pitchFamily="49" charset="-122"/>
                <a:ea typeface="幼圆" pitchFamily="49" charset="-122"/>
              </a:rPr>
              <a:t> </a:t>
            </a:r>
            <a:r>
              <a:rPr lang="en-US" altLang="zh-CN" sz="2400" dirty="0" smtClean="0">
                <a:latin typeface="+mj-ea"/>
                <a:ea typeface="+mj-ea"/>
              </a:rPr>
              <a:t>DISTINCT</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Sno</a:t>
            </a:r>
            <a:endParaRPr lang="en-US" altLang="zh-CN" sz="2400"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400" dirty="0" smtClean="0">
                <a:latin typeface="幼圆" pitchFamily="49" charset="-122"/>
                <a:ea typeface="幼圆" pitchFamily="49" charset="-122"/>
              </a:rPr>
              <a:t>           </a:t>
            </a:r>
            <a:r>
              <a:rPr lang="en-US" altLang="zh-CN" sz="2400" dirty="0" smtClean="0">
                <a:latin typeface="+mj-ea"/>
                <a:ea typeface="+mj-ea"/>
              </a:rPr>
              <a:t>FROM</a:t>
            </a:r>
            <a:r>
              <a:rPr lang="en-US" altLang="zh-CN" sz="2400" dirty="0" smtClean="0">
                <a:latin typeface="幼圆" pitchFamily="49" charset="-122"/>
                <a:ea typeface="幼圆" pitchFamily="49" charset="-122"/>
              </a:rPr>
              <a:t> SC</a:t>
            </a:r>
            <a:r>
              <a:rPr lang="zh-CN" altLang="en-US" sz="2400" dirty="0" smtClean="0">
                <a:latin typeface="幼圆" pitchFamily="49" charset="-122"/>
                <a:ea typeface="幼圆" pitchFamily="49" charset="-122"/>
              </a:rPr>
              <a:t>； </a:t>
            </a:r>
          </a:p>
          <a:p>
            <a:pPr>
              <a:lnSpc>
                <a:spcPct val="150000"/>
              </a:lnSpc>
              <a:buFont typeface="Wingdings" panose="05000000000000000000" pitchFamily="2" charset="2"/>
              <a:buNone/>
            </a:pPr>
            <a:r>
              <a:rPr lang="zh-CN" altLang="en-US" sz="2400" dirty="0" smtClean="0">
                <a:latin typeface="幼圆" pitchFamily="49" charset="-122"/>
                <a:ea typeface="幼圆" pitchFamily="49" charset="-122"/>
              </a:rPr>
              <a:t>  执行结果：</a:t>
            </a:r>
          </a:p>
          <a:p>
            <a:pPr>
              <a:lnSpc>
                <a:spcPct val="80000"/>
              </a:lnSpc>
              <a:buFont typeface="Wingdings" panose="05000000000000000000" pitchFamily="2" charset="2"/>
              <a:buNone/>
            </a:pPr>
            <a:r>
              <a:rPr lang="zh-CN" altLang="en-US" sz="2400" dirty="0" smtClean="0"/>
              <a:t>			     </a:t>
            </a:r>
            <a:r>
              <a:rPr lang="en-US" altLang="zh-CN" sz="2400" dirty="0" err="1" smtClean="0"/>
              <a:t>Sno</a:t>
            </a:r>
            <a:endParaRPr lang="en-US" altLang="zh-CN" sz="2400" dirty="0" smtClean="0"/>
          </a:p>
          <a:p>
            <a:pPr>
              <a:lnSpc>
                <a:spcPct val="80000"/>
              </a:lnSpc>
              <a:buFont typeface="Wingdings" panose="05000000000000000000" pitchFamily="2" charset="2"/>
              <a:buNone/>
            </a:pPr>
            <a:endParaRPr lang="zh-CN" altLang="en-US" sz="2400" dirty="0" smtClean="0"/>
          </a:p>
          <a:p>
            <a:pPr>
              <a:lnSpc>
                <a:spcPct val="80000"/>
              </a:lnSpc>
              <a:buFont typeface="Wingdings" panose="05000000000000000000" pitchFamily="2" charset="2"/>
              <a:buNone/>
            </a:pPr>
            <a:r>
              <a:rPr lang="en-US" altLang="zh-CN" sz="2400" dirty="0" smtClean="0"/>
              <a:t>		            201315121</a:t>
            </a:r>
          </a:p>
          <a:p>
            <a:pPr>
              <a:lnSpc>
                <a:spcPct val="80000"/>
              </a:lnSpc>
              <a:buFont typeface="Wingdings" panose="05000000000000000000" pitchFamily="2" charset="2"/>
              <a:buNone/>
            </a:pPr>
            <a:r>
              <a:rPr lang="en-US" altLang="zh-CN" sz="2400" dirty="0" smtClean="0"/>
              <a:t>			201315122</a:t>
            </a:r>
            <a:endParaRPr lang="zh-CN" altLang="en-US" dirty="0" smtClean="0"/>
          </a:p>
        </p:txBody>
      </p:sp>
      <p:sp>
        <p:nvSpPr>
          <p:cNvPr id="60420" name="Line 4"/>
          <p:cNvSpPr>
            <a:spLocks noChangeShapeType="1"/>
          </p:cNvSpPr>
          <p:nvPr/>
        </p:nvSpPr>
        <p:spPr bwMode="auto">
          <a:xfrm>
            <a:off x="3203905" y="3867840"/>
            <a:ext cx="158411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2"/>
          <p:cNvSpPr txBox="1">
            <a:spLocks noChangeArrowheads="1"/>
          </p:cNvSpPr>
          <p:nvPr/>
        </p:nvSpPr>
        <p:spPr>
          <a:xfrm>
            <a:off x="1187765" y="-7951"/>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dirty="0" smtClean="0">
                <a:latin typeface="+mn-ea"/>
                <a:ea typeface="+mn-ea"/>
                <a:sym typeface="Times New Roman" panose="02020603050405020304" pitchFamily="18" charset="0"/>
              </a:rPr>
              <a:t>选择表中的若干列</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filter="blinds(horizontal)">
                                      <p:cBhvr>
                                        <p:cTn id="7" dur="500"/>
                                        <p:tgtEl>
                                          <p:spTgt spid="604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filter="blinds(horizontal)">
                                      <p:cBhvr>
                                        <p:cTn id="10" dur="500"/>
                                        <p:tgtEl>
                                          <p:spTgt spid="604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filter="blinds(horizontal)">
                                      <p:cBhvr>
                                        <p:cTn id="13" dur="500"/>
                                        <p:tgtEl>
                                          <p:spTgt spid="604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filter="blinds(horizontal)">
                                      <p:cBhvr>
                                        <p:cTn id="18" dur="500"/>
                                        <p:tgtEl>
                                          <p:spTgt spid="6041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filter="blinds(horizontal)">
                                      <p:cBhvr>
                                        <p:cTn id="21" dur="500"/>
                                        <p:tgtEl>
                                          <p:spTgt spid="6041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0419">
                                            <p:txEl>
                                              <p:pRg st="6" end="6"/>
                                            </p:txEl>
                                          </p:spTgt>
                                        </p:tgtEl>
                                        <p:attrNameLst>
                                          <p:attrName>style.visibility</p:attrName>
                                        </p:attrNameLst>
                                      </p:cBhvr>
                                      <p:to>
                                        <p:strVal val="visible"/>
                                      </p:to>
                                    </p:set>
                                    <p:animEffect filter="blinds(horizontal)">
                                      <p:cBhvr>
                                        <p:cTn id="24" dur="500"/>
                                        <p:tgtEl>
                                          <p:spTgt spid="60419">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0419">
                                            <p:txEl>
                                              <p:pRg st="7" end="7"/>
                                            </p:txEl>
                                          </p:spTgt>
                                        </p:tgtEl>
                                        <p:attrNameLst>
                                          <p:attrName>style.visibility</p:attrName>
                                        </p:attrNameLst>
                                      </p:cBhvr>
                                      <p:to>
                                        <p:strVal val="visible"/>
                                      </p:to>
                                    </p:set>
                                    <p:animEffect filter="blinds(horizontal)">
                                      <p:cBhvr>
                                        <p:cTn id="27" dur="500"/>
                                        <p:tgtEl>
                                          <p:spTgt spid="60419">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420"/>
                                        </p:tgtEl>
                                        <p:attrNameLst>
                                          <p:attrName>style.visibility</p:attrName>
                                        </p:attrNameLst>
                                      </p:cBhvr>
                                      <p:to>
                                        <p:strVal val="visible"/>
                                      </p:to>
                                    </p:set>
                                    <p:animEffect filter="blinds(horizontal)">
                                      <p:cBhvr>
                                        <p:cTn id="30" dur="500"/>
                                        <p:tgtEl>
                                          <p:spTgt spid="60420"/>
                                        </p:tgtEl>
                                      </p:cBhvr>
                                    </p:animEffect>
                                  </p:childTnLst>
                                </p:cTn>
                              </p:par>
                              <p:par>
                                <p:cTn id="31" presetID="3" presetClass="entr" presetSubtype="10" fill="hold" nodeType="withEffect">
                                  <p:stCondLst>
                                    <p:cond delay="0"/>
                                  </p:stCondLst>
                                  <p:childTnLst>
                                    <p:set>
                                      <p:cBhvr>
                                        <p:cTn id="32" dur="1" fill="hold">
                                          <p:stCondLst>
                                            <p:cond delay="0"/>
                                          </p:stCondLst>
                                        </p:cTn>
                                        <p:tgtEl>
                                          <p:spTgt spid="60419">
                                            <p:txEl>
                                              <p:pRg st="4" end="4"/>
                                            </p:txEl>
                                          </p:spTgt>
                                        </p:tgtEl>
                                        <p:attrNameLst>
                                          <p:attrName>style.visibility</p:attrName>
                                        </p:attrNameLst>
                                      </p:cBhvr>
                                      <p:to>
                                        <p:strVal val="visible"/>
                                      </p:to>
                                    </p:set>
                                    <p:animEffect filter="blinds(horizontal)">
                                      <p:cBhvr>
                                        <p:cTn id="33" dur="500"/>
                                        <p:tgtEl>
                                          <p:spTgt spid="60419">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0419">
                                            <p:txEl>
                                              <p:pRg st="6" end="6"/>
                                            </p:txEl>
                                          </p:spTgt>
                                        </p:tgtEl>
                                        <p:attrNameLst>
                                          <p:attrName>style.visibility</p:attrName>
                                        </p:attrNameLst>
                                      </p:cBhvr>
                                      <p:to>
                                        <p:strVal val="visible"/>
                                      </p:to>
                                    </p:set>
                                    <p:animEffect filter="blinds(horizontal)">
                                      <p:cBhvr>
                                        <p:cTn id="36" dur="500"/>
                                        <p:tgtEl>
                                          <p:spTgt spid="60419">
                                            <p:txEl>
                                              <p:pRg st="6" end="6"/>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0419">
                                            <p:txEl>
                                              <p:pRg st="7" end="7"/>
                                            </p:txEl>
                                          </p:spTgt>
                                        </p:tgtEl>
                                        <p:attrNameLst>
                                          <p:attrName>style.visibility</p:attrName>
                                        </p:attrNameLst>
                                      </p:cBhvr>
                                      <p:to>
                                        <p:strVal val="visible"/>
                                      </p:to>
                                    </p:set>
                                    <p:animEffect filter="blinds(horizontal)">
                                      <p:cBhvr>
                                        <p:cTn id="39" dur="500"/>
                                        <p:tgtEl>
                                          <p:spTgt spid="60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allAtOnce" bldLvl="0" autoUpdateAnimBg="0"/>
      <p:bldP spid="60420"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187765" y="-7951"/>
            <a:ext cx="7056490" cy="842963"/>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查询</a:t>
            </a:r>
            <a:r>
              <a:rPr lang="zh-CN" altLang="en-US" sz="3600" dirty="0">
                <a:latin typeface="+mn-ea"/>
                <a:ea typeface="+mn-ea"/>
                <a:sym typeface="Times New Roman" panose="02020603050405020304" pitchFamily="18" charset="0"/>
              </a:rPr>
              <a:t>经过计算的</a:t>
            </a:r>
            <a:r>
              <a:rPr lang="zh-CN" altLang="en-US" sz="3600" dirty="0" smtClean="0">
                <a:latin typeface="+mn-ea"/>
                <a:ea typeface="+mn-ea"/>
                <a:sym typeface="Times New Roman" panose="02020603050405020304" pitchFamily="18" charset="0"/>
              </a:rPr>
              <a:t>值</a:t>
            </a:r>
            <a:endParaRPr lang="en-US" sz="3600" dirty="0">
              <a:latin typeface="+mn-ea"/>
              <a:ea typeface="+mn-ea"/>
              <a:sym typeface="Times New Roman" panose="02020603050405020304" pitchFamily="18" charset="0"/>
            </a:endParaRPr>
          </a:p>
        </p:txBody>
      </p:sp>
      <p:sp>
        <p:nvSpPr>
          <p:cNvPr id="54275" name="Rectangle 3"/>
          <p:cNvSpPr>
            <a:spLocks noGrp="1" noChangeArrowheads="1"/>
          </p:cNvSpPr>
          <p:nvPr>
            <p:ph type="body" idx="4294967295"/>
          </p:nvPr>
        </p:nvSpPr>
        <p:spPr>
          <a:xfrm>
            <a:off x="1115760" y="843630"/>
            <a:ext cx="8028240" cy="4299870"/>
          </a:xfrm>
        </p:spPr>
        <p:txBody>
          <a:bodyPr>
            <a:normAutofit/>
          </a:bodyPr>
          <a:lstStyle/>
          <a:p>
            <a:pPr algn="just">
              <a:lnSpc>
                <a:spcPct val="140000"/>
              </a:lnSpc>
            </a:pPr>
            <a:r>
              <a:rPr lang="en-US" altLang="zh-CN" sz="3200" dirty="0" smtClean="0">
                <a:latin typeface="幼圆" pitchFamily="49" charset="-122"/>
                <a:ea typeface="幼圆" pitchFamily="49" charset="-122"/>
              </a:rPr>
              <a:t>SELECT</a:t>
            </a:r>
            <a:r>
              <a:rPr lang="zh-CN" altLang="en-US" sz="3200" dirty="0" smtClean="0">
                <a:latin typeface="幼圆" pitchFamily="49" charset="-122"/>
                <a:ea typeface="幼圆" pitchFamily="49" charset="-122"/>
              </a:rPr>
              <a:t>子句的</a:t>
            </a:r>
            <a:r>
              <a:rPr lang="en-US" altLang="zh-CN" sz="3200" dirty="0" smtClean="0">
                <a:latin typeface="幼圆" pitchFamily="49" charset="-122"/>
                <a:ea typeface="幼圆" pitchFamily="49" charset="-122"/>
              </a:rPr>
              <a:t>&lt;</a:t>
            </a:r>
            <a:r>
              <a:rPr lang="zh-CN" altLang="en-US" sz="3200" dirty="0" smtClean="0">
                <a:latin typeface="幼圆" pitchFamily="49" charset="-122"/>
                <a:ea typeface="幼圆" pitchFamily="49" charset="-122"/>
              </a:rPr>
              <a:t>目标列表达式</a:t>
            </a:r>
            <a:r>
              <a:rPr lang="en-US" altLang="zh-CN" sz="3200" dirty="0" smtClean="0">
                <a:latin typeface="幼圆" pitchFamily="49" charset="-122"/>
                <a:ea typeface="幼圆" pitchFamily="49" charset="-122"/>
              </a:rPr>
              <a:t>&gt;</a:t>
            </a:r>
            <a:r>
              <a:rPr lang="zh-CN" altLang="en-US" sz="3200" dirty="0" smtClean="0">
                <a:latin typeface="幼圆" pitchFamily="49" charset="-122"/>
                <a:ea typeface="幼圆" pitchFamily="49" charset="-122"/>
              </a:rPr>
              <a:t>可以为：</a:t>
            </a:r>
          </a:p>
          <a:p>
            <a:pPr algn="just">
              <a:lnSpc>
                <a:spcPct val="160000"/>
              </a:lnSpc>
              <a:buFont typeface="Wingdings" panose="05000000000000000000" pitchFamily="2" charset="2"/>
              <a:buChar char="Ø"/>
            </a:pPr>
            <a:r>
              <a:rPr lang="zh-CN" altLang="en-US" sz="2800" b="1" dirty="0" smtClean="0">
                <a:latin typeface="幼圆" pitchFamily="49" charset="-122"/>
                <a:ea typeface="幼圆" pitchFamily="49" charset="-122"/>
              </a:rPr>
              <a:t>算术表达式</a:t>
            </a:r>
          </a:p>
          <a:p>
            <a:pPr algn="just">
              <a:lnSpc>
                <a:spcPct val="160000"/>
              </a:lnSpc>
              <a:buFont typeface="Wingdings" panose="05000000000000000000" pitchFamily="2" charset="2"/>
              <a:buChar char="Ø"/>
            </a:pPr>
            <a:r>
              <a:rPr lang="zh-CN" altLang="en-US" sz="2800" b="1" dirty="0" smtClean="0">
                <a:latin typeface="幼圆" pitchFamily="49" charset="-122"/>
                <a:ea typeface="幼圆" pitchFamily="49" charset="-122"/>
              </a:rPr>
              <a:t>字符串常量</a:t>
            </a:r>
          </a:p>
          <a:p>
            <a:pPr algn="just">
              <a:lnSpc>
                <a:spcPct val="160000"/>
              </a:lnSpc>
              <a:buFont typeface="Wingdings" panose="05000000000000000000" pitchFamily="2" charset="2"/>
              <a:buChar char="Ø"/>
            </a:pPr>
            <a:r>
              <a:rPr lang="zh-CN" altLang="en-US" sz="2800" b="1" dirty="0" smtClean="0">
                <a:latin typeface="幼圆" pitchFamily="49" charset="-122"/>
                <a:ea typeface="幼圆" pitchFamily="49" charset="-122"/>
              </a:rPr>
              <a:t>函数</a:t>
            </a:r>
          </a:p>
          <a:p>
            <a:pPr algn="just">
              <a:lnSpc>
                <a:spcPct val="160000"/>
              </a:lnSpc>
              <a:buFont typeface="Wingdings" panose="05000000000000000000" pitchFamily="2" charset="2"/>
              <a:buChar char="Ø"/>
            </a:pPr>
            <a:r>
              <a:rPr lang="zh-CN" altLang="en-US" sz="2800" b="1" dirty="0" smtClean="0">
                <a:latin typeface="幼圆" pitchFamily="49" charset="-122"/>
                <a:ea typeface="幼圆" pitchFamily="49" charset="-122"/>
              </a:rPr>
              <a:t>列别名 </a:t>
            </a:r>
            <a:endParaRPr lang="zh-CN" altLang="en-US" sz="28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10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filter="blinds(horizontal)">
                                      <p:cBhvr>
                                        <p:cTn id="12"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1150938" y="842963"/>
            <a:ext cx="7993062" cy="4300537"/>
          </a:xfrm>
        </p:spPr>
        <p:txBody>
          <a:bodyPr>
            <a:normAutofit/>
          </a:bodyPr>
          <a:lstStyle/>
          <a:p>
            <a:pPr algn="just">
              <a:lnSpc>
                <a:spcPct val="110000"/>
              </a:lnSpc>
              <a:buFont typeface="Wingdings" panose="05000000000000000000" pitchFamily="2" charset="2"/>
              <a:buNone/>
            </a:pPr>
            <a:r>
              <a:rPr lang="en-US" altLang="zh-CN" sz="2800" dirty="0" smtClean="0">
                <a:latin typeface="幼圆" pitchFamily="49" charset="-122"/>
                <a:ea typeface="幼圆" pitchFamily="49" charset="-122"/>
              </a:rPr>
              <a:t>【</a:t>
            </a:r>
            <a:r>
              <a:rPr lang="zh-CN" altLang="en-US" sz="2800" dirty="0" smtClean="0">
                <a:latin typeface="+mj-ea"/>
                <a:ea typeface="+mj-ea"/>
              </a:rPr>
              <a:t>例</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查全体学生的姓名及其出生年份</a:t>
            </a:r>
          </a:p>
          <a:p>
            <a:pPr lvl="1" algn="just">
              <a:lnSpc>
                <a:spcPct val="110000"/>
              </a:lnSpc>
              <a:buFont typeface="Wingdings" panose="05000000000000000000" pitchFamily="2" charset="2"/>
              <a:buNone/>
            </a:pPr>
            <a:r>
              <a:rPr lang="en-US" altLang="zh-CN" sz="2400" dirty="0" smtClean="0">
                <a:latin typeface="幼圆" pitchFamily="49" charset="-122"/>
                <a:ea typeface="幼圆" pitchFamily="49" charset="-122"/>
              </a:rPr>
              <a:t>    SELECT </a:t>
            </a:r>
            <a:r>
              <a:rPr lang="en-US" altLang="zh-CN" sz="2400" dirty="0" err="1" smtClean="0">
                <a:latin typeface="幼圆" pitchFamily="49" charset="-122"/>
                <a:ea typeface="幼圆" pitchFamily="49" charset="-122"/>
              </a:rPr>
              <a:t>Sname</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2017-Sage </a:t>
            </a:r>
          </a:p>
          <a:p>
            <a:pPr lvl="1" algn="just">
              <a:lnSpc>
                <a:spcPct val="110000"/>
              </a:lnSpc>
              <a:buFont typeface="Wingdings" panose="05000000000000000000" pitchFamily="2" charset="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FROM Student</a:t>
            </a:r>
            <a:r>
              <a:rPr lang="zh-CN" altLang="en-US" sz="2400" dirty="0" smtClean="0">
                <a:latin typeface="幼圆" pitchFamily="49" charset="-122"/>
                <a:ea typeface="幼圆" pitchFamily="49" charset="-122"/>
              </a:rPr>
              <a:t>；</a:t>
            </a:r>
          </a:p>
          <a:p>
            <a:pPr lvl="1" algn="just">
              <a:buFont typeface="Wingdings" panose="05000000000000000000" pitchFamily="2" charset="2"/>
              <a:buNone/>
            </a:pPr>
            <a:r>
              <a:rPr lang="zh-CN" altLang="en-US" sz="2000" dirty="0" smtClean="0">
                <a:latin typeface="幼圆" pitchFamily="49" charset="-122"/>
                <a:ea typeface="幼圆" pitchFamily="49" charset="-122"/>
                <a:sym typeface="Courier New" panose="02070309020205020404" pitchFamily="49" charset="0"/>
              </a:rPr>
              <a:t> </a:t>
            </a:r>
            <a:endParaRPr lang="zh-CN" altLang="en-US" sz="2000" dirty="0" smtClean="0">
              <a:latin typeface="幼圆" pitchFamily="49" charset="-122"/>
              <a:ea typeface="幼圆" pitchFamily="49" charset="-122"/>
            </a:endParaRPr>
          </a:p>
          <a:p>
            <a:pPr lvl="1" algn="just">
              <a:buFont typeface="Wingdings" panose="05000000000000000000" pitchFamily="2" charset="2"/>
              <a:buNone/>
            </a:pPr>
            <a:r>
              <a:rPr lang="zh-CN" altLang="en-US" sz="2400" b="1" dirty="0" smtClean="0">
                <a:latin typeface="幼圆" pitchFamily="49" charset="-122"/>
                <a:ea typeface="幼圆" pitchFamily="49" charset="-122"/>
              </a:rPr>
              <a:t>     输出结果：</a:t>
            </a:r>
            <a:r>
              <a:rPr lang="zh-CN" altLang="en-US"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Sname</a:t>
            </a:r>
            <a:r>
              <a:rPr lang="en-US" altLang="zh-CN" sz="2400" dirty="0" smtClean="0">
                <a:latin typeface="幼圆" pitchFamily="49" charset="-122"/>
                <a:ea typeface="幼圆" pitchFamily="49" charset="-122"/>
              </a:rPr>
              <a:t>   2017-Sage</a:t>
            </a:r>
          </a:p>
          <a:p>
            <a:pPr algn="just">
              <a:buFont typeface="Wingdings" panose="05000000000000000000" pitchFamily="2" charset="2"/>
              <a:buNone/>
            </a:pP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李勇      </a:t>
            </a:r>
            <a:r>
              <a:rPr lang="en-US" altLang="zh-CN" sz="2400" dirty="0" smtClean="0">
                <a:latin typeface="幼圆" pitchFamily="49" charset="-122"/>
                <a:ea typeface="幼圆" pitchFamily="49" charset="-122"/>
              </a:rPr>
              <a:t>1998</a:t>
            </a:r>
          </a:p>
          <a:p>
            <a:pPr algn="just">
              <a:buFont typeface="Wingdings" panose="05000000000000000000" pitchFamily="2" charset="2"/>
              <a:buNone/>
            </a:pPr>
            <a:r>
              <a:rPr lang="en-US"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刘晨      </a:t>
            </a:r>
            <a:r>
              <a:rPr lang="en-US" altLang="zh-CN" sz="2400" dirty="0" smtClean="0">
                <a:latin typeface="幼圆" pitchFamily="49" charset="-122"/>
                <a:ea typeface="幼圆" pitchFamily="49" charset="-122"/>
              </a:rPr>
              <a:t>1997</a:t>
            </a:r>
          </a:p>
          <a:p>
            <a:pPr algn="just">
              <a:buFont typeface="Wingdings" panose="05000000000000000000" pitchFamily="2" charset="2"/>
              <a:buNone/>
            </a:pPr>
            <a:r>
              <a:rPr lang="en-US"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王敏      </a:t>
            </a:r>
            <a:r>
              <a:rPr lang="en-US" altLang="zh-CN" sz="2400" dirty="0" smtClean="0">
                <a:latin typeface="幼圆" pitchFamily="49" charset="-122"/>
                <a:ea typeface="幼圆" pitchFamily="49" charset="-122"/>
              </a:rPr>
              <a:t>1998</a:t>
            </a:r>
          </a:p>
          <a:p>
            <a:pPr>
              <a:buFont typeface="Wingdings" panose="05000000000000000000" pitchFamily="2" charset="2"/>
              <a:buNone/>
            </a:pPr>
            <a:r>
              <a:rPr lang="en-US"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张立      </a:t>
            </a:r>
            <a:r>
              <a:rPr lang="en-US" altLang="zh-CN" sz="2400" dirty="0" smtClean="0">
                <a:latin typeface="幼圆" pitchFamily="49" charset="-122"/>
                <a:ea typeface="幼圆" pitchFamily="49" charset="-122"/>
              </a:rPr>
              <a:t>1997 </a:t>
            </a:r>
            <a:endParaRPr lang="zh-CN" altLang="en-US" sz="2400" dirty="0" smtClean="0">
              <a:latin typeface="幼圆" pitchFamily="49" charset="-122"/>
              <a:ea typeface="幼圆" pitchFamily="49" charset="-122"/>
            </a:endParaRPr>
          </a:p>
        </p:txBody>
      </p:sp>
      <p:sp>
        <p:nvSpPr>
          <p:cNvPr id="55300" name="Line 6"/>
          <p:cNvSpPr>
            <a:spLocks noChangeShapeType="1"/>
          </p:cNvSpPr>
          <p:nvPr/>
        </p:nvSpPr>
        <p:spPr bwMode="auto">
          <a:xfrm>
            <a:off x="3635275" y="3003780"/>
            <a:ext cx="27368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2"/>
          <p:cNvSpPr txBox="1">
            <a:spLocks noChangeArrowheads="1"/>
          </p:cNvSpPr>
          <p:nvPr/>
        </p:nvSpPr>
        <p:spPr>
          <a:xfrm>
            <a:off x="1187765" y="-7951"/>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查询经过计算的值</a:t>
            </a:r>
            <a:endParaRPr lang="en-US" sz="3600" b="0" dirty="0">
              <a:latin typeface="+mn-ea"/>
              <a:ea typeface="+mn-ea"/>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filter="blinds(horizontal)">
                                      <p:cBhvr>
                                        <p:cTn id="7" dur="500"/>
                                        <p:tgtEl>
                                          <p:spTgt spid="552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300"/>
                                        </p:tgtEl>
                                        <p:attrNameLst>
                                          <p:attrName>style.visibility</p:attrName>
                                        </p:attrNameLst>
                                      </p:cBhvr>
                                      <p:to>
                                        <p:strVal val="visible"/>
                                      </p:to>
                                    </p:set>
                                    <p:animEffect filter="blinds(horizontal)">
                                      <p:cBhvr>
                                        <p:cTn id="10"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ldLvl="0" autoUpdateAnimBg="0"/>
      <p:bldP spid="5530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3"/>
          <p:cNvSpPr>
            <a:spLocks noGrp="1" noChangeArrowheads="1"/>
          </p:cNvSpPr>
          <p:nvPr>
            <p:ph type="body" idx="4294967295"/>
          </p:nvPr>
        </p:nvSpPr>
        <p:spPr>
          <a:xfrm>
            <a:off x="1043755" y="835012"/>
            <a:ext cx="8100245" cy="4308488"/>
          </a:xfrm>
        </p:spPr>
        <p:txBody>
          <a:bodyPr>
            <a:normAutofit fontScale="92500" lnSpcReduction="10000"/>
          </a:bodyPr>
          <a:lstStyle/>
          <a:p>
            <a:pPr algn="just">
              <a:lnSpc>
                <a:spcPct val="150000"/>
              </a:lnSpc>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查询全体学生的姓名、出生年份和所有系，要求用           小写字母表示所有系名</a:t>
            </a:r>
            <a:endParaRPr lang="zh-CN" altLang="en-US" sz="2400" dirty="0" smtClean="0"/>
          </a:p>
          <a:p>
            <a:pPr lvl="1" algn="just">
              <a:lnSpc>
                <a:spcPct val="170000"/>
              </a:lnSpc>
              <a:buFont typeface="Wingdings" panose="05000000000000000000" pitchFamily="2" charset="2"/>
              <a:buNone/>
            </a:pPr>
            <a:r>
              <a:rPr lang="en-US" altLang="zh-CN" sz="2000" dirty="0" smtClean="0">
                <a:latin typeface="幼圆" pitchFamily="49" charset="-122"/>
                <a:ea typeface="幼圆" pitchFamily="49" charset="-122"/>
              </a:rPr>
              <a:t>    </a:t>
            </a:r>
            <a:r>
              <a:rPr lang="en-US" altLang="zh-CN" sz="2000" b="1" dirty="0" smtClean="0">
                <a:latin typeface="+mj-ea"/>
                <a:ea typeface="+mj-ea"/>
              </a:rPr>
              <a:t>SELECT</a:t>
            </a:r>
            <a:r>
              <a:rPr lang="en-US" altLang="zh-CN" sz="2000" b="1" dirty="0" smtClean="0">
                <a:latin typeface="幼圆" pitchFamily="49" charset="-122"/>
                <a:ea typeface="幼圆" pitchFamily="49" charset="-122"/>
              </a:rPr>
              <a:t> </a:t>
            </a:r>
            <a:r>
              <a:rPr lang="en-US" altLang="zh-CN" sz="2000" dirty="0" err="1" smtClean="0">
                <a:latin typeface="幼圆" pitchFamily="49" charset="-122"/>
                <a:ea typeface="幼圆" pitchFamily="49" charset="-122"/>
              </a:rPr>
              <a:t>Sname</a:t>
            </a:r>
            <a:r>
              <a:rPr lang="zh-CN" altLang="en-US" sz="2000" dirty="0" smtClean="0">
                <a:latin typeface="幼圆" pitchFamily="49" charset="-122"/>
                <a:ea typeface="幼圆" pitchFamily="49" charset="-122"/>
              </a:rPr>
              <a:t>，</a:t>
            </a:r>
            <a:r>
              <a:rPr lang="zh-CN" altLang="en-US" sz="2000" dirty="0" smtClean="0">
                <a:latin typeface="幼圆" pitchFamily="49" charset="-122"/>
                <a:ea typeface="幼圆" pitchFamily="49" charset="-122"/>
                <a:sym typeface="Courier New" panose="02070309020205020404" pitchFamily="49" charset="0"/>
              </a:rPr>
              <a:t>‘</a:t>
            </a:r>
            <a:r>
              <a:rPr lang="en-US" altLang="zh-CN" sz="2000" dirty="0" smtClean="0">
                <a:latin typeface="幼圆" pitchFamily="49" charset="-122"/>
                <a:ea typeface="幼圆" pitchFamily="49" charset="-122"/>
              </a:rPr>
              <a:t>Year of Birth: </a:t>
            </a:r>
            <a:r>
              <a:rPr lang="en-US" altLang="zh-CN" sz="2000" dirty="0" smtClean="0">
                <a:latin typeface="幼圆" pitchFamily="49" charset="-122"/>
                <a:ea typeface="幼圆" pitchFamily="49" charset="-122"/>
                <a:sym typeface="Courier New" panose="02070309020205020404" pitchFamily="49" charset="0"/>
              </a:rPr>
              <a:t>’</a:t>
            </a:r>
            <a:r>
              <a:rPr lang="zh-CN" altLang="en-US" sz="2000" dirty="0" smtClean="0">
                <a:latin typeface="幼圆" pitchFamily="49" charset="-122"/>
                <a:ea typeface="幼圆" pitchFamily="49" charset="-122"/>
              </a:rPr>
              <a:t>，</a:t>
            </a:r>
            <a:r>
              <a:rPr lang="en-US" altLang="zh-CN" sz="2000" dirty="0" smtClean="0">
                <a:latin typeface="幼圆" pitchFamily="49" charset="-122"/>
                <a:ea typeface="幼圆" pitchFamily="49" charset="-122"/>
              </a:rPr>
              <a:t>2017-Sage</a:t>
            </a:r>
            <a:r>
              <a:rPr lang="zh-CN" altLang="en-US" sz="2000" dirty="0" smtClean="0">
                <a:latin typeface="幼圆" pitchFamily="49" charset="-122"/>
                <a:ea typeface="幼圆" pitchFamily="49" charset="-122"/>
              </a:rPr>
              <a:t>，</a:t>
            </a:r>
            <a:r>
              <a:rPr lang="en-US" altLang="zh-CN" sz="2000" dirty="0" smtClean="0">
                <a:latin typeface="幼圆" pitchFamily="49" charset="-122"/>
                <a:ea typeface="幼圆" pitchFamily="49" charset="-122"/>
              </a:rPr>
              <a:t>LOWER(</a:t>
            </a:r>
            <a:r>
              <a:rPr lang="en-US" altLang="zh-CN" sz="2000" dirty="0" err="1" smtClean="0">
                <a:latin typeface="幼圆" pitchFamily="49" charset="-122"/>
                <a:ea typeface="幼圆" pitchFamily="49" charset="-122"/>
              </a:rPr>
              <a:t>Sdept</a:t>
            </a:r>
            <a:r>
              <a:rPr lang="en-US" altLang="zh-CN" sz="2000" dirty="0" smtClean="0">
                <a:latin typeface="幼圆" pitchFamily="49" charset="-122"/>
                <a:ea typeface="幼圆" pitchFamily="49" charset="-122"/>
              </a:rPr>
              <a:t>)</a:t>
            </a:r>
          </a:p>
          <a:p>
            <a:pPr lvl="1">
              <a:lnSpc>
                <a:spcPct val="170000"/>
              </a:lnSpc>
              <a:buFont typeface="Wingdings" panose="05000000000000000000" pitchFamily="2" charset="2"/>
              <a:buNone/>
            </a:pPr>
            <a:r>
              <a:rPr lang="en-US" altLang="zh-CN" sz="2000" dirty="0" smtClean="0">
                <a:latin typeface="幼圆" pitchFamily="49" charset="-122"/>
                <a:ea typeface="幼圆" pitchFamily="49" charset="-122"/>
              </a:rPr>
              <a:t>    </a:t>
            </a:r>
            <a:r>
              <a:rPr lang="en-US" altLang="zh-CN" sz="2000" b="1" dirty="0" smtClean="0">
                <a:latin typeface="+mj-ea"/>
                <a:ea typeface="+mj-ea"/>
              </a:rPr>
              <a:t>FROM  </a:t>
            </a:r>
            <a:r>
              <a:rPr lang="en-US" altLang="zh-CN" sz="2000" dirty="0" smtClean="0">
                <a:latin typeface="幼圆" pitchFamily="49" charset="-122"/>
                <a:ea typeface="幼圆" pitchFamily="49" charset="-122"/>
              </a:rPr>
              <a:t>Student</a:t>
            </a:r>
            <a:r>
              <a:rPr lang="zh-CN" altLang="en-US" sz="2000" dirty="0" smtClean="0">
                <a:latin typeface="幼圆" pitchFamily="49" charset="-122"/>
                <a:ea typeface="幼圆" pitchFamily="49" charset="-122"/>
              </a:rPr>
              <a:t>；</a:t>
            </a:r>
          </a:p>
          <a:p>
            <a:pPr lvl="1">
              <a:lnSpc>
                <a:spcPct val="80000"/>
              </a:lnSpc>
              <a:buFont typeface="Wingdings" panose="05000000000000000000" pitchFamily="2" charset="2"/>
              <a:buNone/>
            </a:pPr>
            <a:endParaRPr lang="zh-CN" altLang="en-US" sz="2000" dirty="0" smtClean="0"/>
          </a:p>
          <a:p>
            <a:pPr lvl="1">
              <a:lnSpc>
                <a:spcPct val="80000"/>
              </a:lnSpc>
              <a:buFont typeface="Wingdings" panose="05000000000000000000" pitchFamily="2" charset="2"/>
              <a:buNone/>
            </a:pPr>
            <a:r>
              <a:rPr lang="zh-CN" altLang="en-US" sz="2800" b="1" dirty="0" smtClean="0">
                <a:latin typeface="+mj-ea"/>
                <a:ea typeface="+mj-ea"/>
              </a:rPr>
              <a:t>输出结果：</a:t>
            </a:r>
          </a:p>
          <a:p>
            <a:pPr lvl="1" algn="just">
              <a:lnSpc>
                <a:spcPct val="80000"/>
              </a:lnSpc>
              <a:buFont typeface="Wingdings" panose="05000000000000000000" pitchFamily="2" charset="2"/>
              <a:buNone/>
            </a:pPr>
            <a:endParaRPr lang="zh-CN" altLang="en-US" sz="1800" dirty="0" smtClean="0">
              <a:latin typeface="幼圆" pitchFamily="49" charset="-122"/>
              <a:ea typeface="幼圆" pitchFamily="49" charset="-122"/>
            </a:endParaRPr>
          </a:p>
          <a:p>
            <a:pPr lvl="1" algn="just">
              <a:lnSpc>
                <a:spcPct val="80000"/>
              </a:lnSpc>
              <a:buFont typeface="Wingdings" panose="05000000000000000000" pitchFamily="2" charset="2"/>
              <a:buNone/>
            </a:pPr>
            <a:r>
              <a:rPr lang="en-US" altLang="zh-CN" sz="2000" b="1" dirty="0" err="1" smtClean="0">
                <a:latin typeface="幼圆" pitchFamily="49" charset="-122"/>
                <a:ea typeface="幼圆" pitchFamily="49" charset="-122"/>
              </a:rPr>
              <a:t>Sname</a:t>
            </a:r>
            <a:r>
              <a:rPr lang="en-US" altLang="zh-CN" sz="2000" b="1" dirty="0" smtClean="0">
                <a:latin typeface="幼圆" pitchFamily="49" charset="-122"/>
                <a:ea typeface="幼圆" pitchFamily="49" charset="-122"/>
              </a:rPr>
              <a:t>     'Year of Birth:'     2017-Sage      LOWER(</a:t>
            </a:r>
            <a:r>
              <a:rPr lang="en-US" altLang="zh-CN" sz="2000" b="1" dirty="0" err="1" smtClean="0">
                <a:latin typeface="幼圆" pitchFamily="49" charset="-122"/>
                <a:ea typeface="幼圆" pitchFamily="49" charset="-122"/>
              </a:rPr>
              <a:t>Sdept</a:t>
            </a:r>
            <a:r>
              <a:rPr lang="en-US" altLang="zh-CN" sz="2000" b="1" dirty="0" smtClean="0">
                <a:latin typeface="幼圆" pitchFamily="49" charset="-122"/>
                <a:ea typeface="幼圆" pitchFamily="49" charset="-122"/>
              </a:rPr>
              <a:t>)</a:t>
            </a:r>
          </a:p>
          <a:p>
            <a:pPr lvl="1" algn="just">
              <a:lnSpc>
                <a:spcPct val="80000"/>
              </a:lnSpc>
              <a:buFont typeface="Wingdings" panose="05000000000000000000" pitchFamily="2" charset="2"/>
              <a:buNone/>
            </a:pPr>
            <a:r>
              <a:rPr lang="en-US" altLang="zh-CN" sz="2000" b="1" dirty="0" smtClean="0">
                <a:latin typeface="幼圆" pitchFamily="49" charset="-122"/>
                <a:ea typeface="幼圆" pitchFamily="49" charset="-122"/>
              </a:rPr>
              <a:t> </a:t>
            </a:r>
          </a:p>
          <a:p>
            <a:pPr lvl="1" algn="just">
              <a:lnSpc>
                <a:spcPct val="80000"/>
              </a:lnSpc>
              <a:buFont typeface="Wingdings" panose="05000000000000000000" pitchFamily="2" charset="2"/>
              <a:buNone/>
            </a:pPr>
            <a:r>
              <a:rPr lang="zh-CN" altLang="en-US" sz="2000" b="1" dirty="0" smtClean="0">
                <a:latin typeface="幼圆" pitchFamily="49" charset="-122"/>
                <a:ea typeface="幼圆" pitchFamily="49" charset="-122"/>
              </a:rPr>
              <a:t>李勇       </a:t>
            </a:r>
            <a:r>
              <a:rPr lang="en-US" altLang="zh-CN" sz="2000" b="1" dirty="0" smtClean="0">
                <a:latin typeface="幼圆" pitchFamily="49" charset="-122"/>
                <a:ea typeface="幼圆" pitchFamily="49" charset="-122"/>
              </a:rPr>
              <a:t>Year of Birth:         1998          </a:t>
            </a:r>
            <a:r>
              <a:rPr lang="en-US" altLang="zh-CN" sz="2000" b="1" dirty="0" err="1" smtClean="0">
                <a:latin typeface="幼圆" pitchFamily="49" charset="-122"/>
                <a:ea typeface="幼圆" pitchFamily="49" charset="-122"/>
              </a:rPr>
              <a:t>cs</a:t>
            </a:r>
            <a:endParaRPr lang="en-US" altLang="zh-CN" sz="2000" b="1" dirty="0" smtClean="0">
              <a:latin typeface="幼圆" pitchFamily="49" charset="-122"/>
              <a:ea typeface="幼圆" pitchFamily="49" charset="-122"/>
            </a:endParaRPr>
          </a:p>
          <a:p>
            <a:pPr lvl="1" algn="just">
              <a:lnSpc>
                <a:spcPct val="80000"/>
              </a:lnSpc>
              <a:buFont typeface="Wingdings" panose="05000000000000000000" pitchFamily="2" charset="2"/>
              <a:buNone/>
            </a:pPr>
            <a:r>
              <a:rPr lang="zh-CN" altLang="en-US" sz="2000" b="1" dirty="0" smtClean="0">
                <a:latin typeface="幼圆" pitchFamily="49" charset="-122"/>
                <a:ea typeface="幼圆" pitchFamily="49" charset="-122"/>
              </a:rPr>
              <a:t>刘晨       </a:t>
            </a:r>
            <a:r>
              <a:rPr lang="en-US" altLang="zh-CN" sz="2000" b="1" dirty="0" smtClean="0">
                <a:latin typeface="幼圆" pitchFamily="49" charset="-122"/>
                <a:ea typeface="幼圆" pitchFamily="49" charset="-122"/>
              </a:rPr>
              <a:t>Year of Birth:         1997          is</a:t>
            </a:r>
          </a:p>
          <a:p>
            <a:pPr lvl="1" algn="just">
              <a:lnSpc>
                <a:spcPct val="80000"/>
              </a:lnSpc>
              <a:buFont typeface="Wingdings" panose="05000000000000000000" pitchFamily="2" charset="2"/>
              <a:buNone/>
            </a:pPr>
            <a:r>
              <a:rPr lang="zh-CN" altLang="en-US" sz="2000" b="1" dirty="0" smtClean="0">
                <a:latin typeface="幼圆" pitchFamily="49" charset="-122"/>
                <a:ea typeface="幼圆" pitchFamily="49" charset="-122"/>
              </a:rPr>
              <a:t>王敏       </a:t>
            </a:r>
            <a:r>
              <a:rPr lang="en-US" altLang="zh-CN" sz="2000" b="1" dirty="0" smtClean="0">
                <a:latin typeface="幼圆" pitchFamily="49" charset="-122"/>
                <a:ea typeface="幼圆" pitchFamily="49" charset="-122"/>
              </a:rPr>
              <a:t>Year of Birth:         1998          ma</a:t>
            </a:r>
          </a:p>
          <a:p>
            <a:pPr lvl="1" algn="just">
              <a:lnSpc>
                <a:spcPct val="80000"/>
              </a:lnSpc>
              <a:buFont typeface="Wingdings" panose="05000000000000000000" pitchFamily="2" charset="2"/>
              <a:buNone/>
            </a:pPr>
            <a:r>
              <a:rPr lang="zh-CN" altLang="en-US" sz="2000" b="1" dirty="0" smtClean="0">
                <a:latin typeface="幼圆" pitchFamily="49" charset="-122"/>
                <a:ea typeface="幼圆" pitchFamily="49" charset="-122"/>
              </a:rPr>
              <a:t>张立       </a:t>
            </a:r>
            <a:r>
              <a:rPr lang="en-US" altLang="zh-CN" sz="2000" b="1" dirty="0" smtClean="0">
                <a:latin typeface="幼圆" pitchFamily="49" charset="-122"/>
                <a:ea typeface="幼圆" pitchFamily="49" charset="-122"/>
              </a:rPr>
              <a:t>Year of Birth:         1997          is </a:t>
            </a:r>
            <a:endParaRPr lang="zh-CN" altLang="en-US" dirty="0" smtClean="0">
              <a:latin typeface="幼圆" pitchFamily="49" charset="-122"/>
              <a:ea typeface="幼圆" pitchFamily="49" charset="-122"/>
            </a:endParaRPr>
          </a:p>
        </p:txBody>
      </p:sp>
      <p:sp>
        <p:nvSpPr>
          <p:cNvPr id="56324" name="Line 4"/>
          <p:cNvSpPr>
            <a:spLocks noChangeShapeType="1"/>
          </p:cNvSpPr>
          <p:nvPr/>
        </p:nvSpPr>
        <p:spPr bwMode="auto">
          <a:xfrm>
            <a:off x="1115760" y="4011850"/>
            <a:ext cx="705649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2"/>
          <p:cNvSpPr txBox="1">
            <a:spLocks noChangeArrowheads="1"/>
          </p:cNvSpPr>
          <p:nvPr/>
        </p:nvSpPr>
        <p:spPr>
          <a:xfrm>
            <a:off x="1187765" y="-7951"/>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查询经过计算的值</a:t>
            </a:r>
            <a:endParaRPr lang="en-US" sz="3600" b="0" dirty="0">
              <a:latin typeface="+mn-ea"/>
              <a:ea typeface="+mn-ea"/>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filter="blinds(horizontal)">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filter="blinds(horizontal)">
                                      <p:cBhvr>
                                        <p:cTn id="12" dur="500"/>
                                        <p:tgtEl>
                                          <p:spTgt spid="5632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Effect filter="blinds(horizontal)">
                                      <p:cBhvr>
                                        <p:cTn id="15" dur="500"/>
                                        <p:tgtEl>
                                          <p:spTgt spid="563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6323">
                                            <p:txEl>
                                              <p:pRg st="4" end="4"/>
                                            </p:txEl>
                                          </p:spTgt>
                                        </p:tgtEl>
                                        <p:attrNameLst>
                                          <p:attrName>style.visibility</p:attrName>
                                        </p:attrNameLst>
                                      </p:cBhvr>
                                      <p:to>
                                        <p:strVal val="visible"/>
                                      </p:to>
                                    </p:set>
                                    <p:animEffect filter="blinds(horizontal)">
                                      <p:cBhvr>
                                        <p:cTn id="20" dur="500"/>
                                        <p:tgtEl>
                                          <p:spTgt spid="56323">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6323">
                                            <p:txEl>
                                              <p:pRg st="6" end="6"/>
                                            </p:txEl>
                                          </p:spTgt>
                                        </p:tgtEl>
                                        <p:attrNameLst>
                                          <p:attrName>style.visibility</p:attrName>
                                        </p:attrNameLst>
                                      </p:cBhvr>
                                      <p:to>
                                        <p:strVal val="visible"/>
                                      </p:to>
                                    </p:set>
                                    <p:animEffect filter="blinds(horizontal)">
                                      <p:cBhvr>
                                        <p:cTn id="23" dur="500"/>
                                        <p:tgtEl>
                                          <p:spTgt spid="56323">
                                            <p:txEl>
                                              <p:pRg st="6" end="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6323">
                                            <p:txEl>
                                              <p:pRg st="7" end="7"/>
                                            </p:txEl>
                                          </p:spTgt>
                                        </p:tgtEl>
                                        <p:attrNameLst>
                                          <p:attrName>style.visibility</p:attrName>
                                        </p:attrNameLst>
                                      </p:cBhvr>
                                      <p:to>
                                        <p:strVal val="visible"/>
                                      </p:to>
                                    </p:set>
                                    <p:animEffect filter="blinds(horizontal)">
                                      <p:cBhvr>
                                        <p:cTn id="26" dur="500"/>
                                        <p:tgtEl>
                                          <p:spTgt spid="56323">
                                            <p:txEl>
                                              <p:pRg st="7" end="7"/>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6323">
                                            <p:txEl>
                                              <p:pRg st="8" end="8"/>
                                            </p:txEl>
                                          </p:spTgt>
                                        </p:tgtEl>
                                        <p:attrNameLst>
                                          <p:attrName>style.visibility</p:attrName>
                                        </p:attrNameLst>
                                      </p:cBhvr>
                                      <p:to>
                                        <p:strVal val="visible"/>
                                      </p:to>
                                    </p:set>
                                    <p:animEffect filter="blinds(horizontal)">
                                      <p:cBhvr>
                                        <p:cTn id="29" dur="500"/>
                                        <p:tgtEl>
                                          <p:spTgt spid="56323">
                                            <p:txEl>
                                              <p:pRg st="8" end="8"/>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6323">
                                            <p:txEl>
                                              <p:pRg st="9" end="9"/>
                                            </p:txEl>
                                          </p:spTgt>
                                        </p:tgtEl>
                                        <p:attrNameLst>
                                          <p:attrName>style.visibility</p:attrName>
                                        </p:attrNameLst>
                                      </p:cBhvr>
                                      <p:to>
                                        <p:strVal val="visible"/>
                                      </p:to>
                                    </p:set>
                                    <p:animEffect filter="blinds(horizontal)">
                                      <p:cBhvr>
                                        <p:cTn id="32" dur="500"/>
                                        <p:tgtEl>
                                          <p:spTgt spid="56323">
                                            <p:txEl>
                                              <p:pRg st="9" end="9"/>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6323">
                                            <p:txEl>
                                              <p:pRg st="10" end="10"/>
                                            </p:txEl>
                                          </p:spTgt>
                                        </p:tgtEl>
                                        <p:attrNameLst>
                                          <p:attrName>style.visibility</p:attrName>
                                        </p:attrNameLst>
                                      </p:cBhvr>
                                      <p:to>
                                        <p:strVal val="visible"/>
                                      </p:to>
                                    </p:set>
                                    <p:animEffect filter="blinds(horizontal)">
                                      <p:cBhvr>
                                        <p:cTn id="35" dur="500"/>
                                        <p:tgtEl>
                                          <p:spTgt spid="56323">
                                            <p:txEl>
                                              <p:pRg st="10" end="1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6323">
                                            <p:txEl>
                                              <p:pRg st="11" end="11"/>
                                            </p:txEl>
                                          </p:spTgt>
                                        </p:tgtEl>
                                        <p:attrNameLst>
                                          <p:attrName>style.visibility</p:attrName>
                                        </p:attrNameLst>
                                      </p:cBhvr>
                                      <p:to>
                                        <p:strVal val="visible"/>
                                      </p:to>
                                    </p:set>
                                    <p:animEffect filter="blinds(horizontal)">
                                      <p:cBhvr>
                                        <p:cTn id="38" dur="500"/>
                                        <p:tgtEl>
                                          <p:spTgt spid="56323">
                                            <p:txEl>
                                              <p:pRg st="11" end="11"/>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6324"/>
                                        </p:tgtEl>
                                        <p:attrNameLst>
                                          <p:attrName>style.visibility</p:attrName>
                                        </p:attrNameLst>
                                      </p:cBhvr>
                                      <p:to>
                                        <p:strVal val="visible"/>
                                      </p:to>
                                    </p:set>
                                    <p:animEffect filter="blinds(horizontal)">
                                      <p:cBhvr>
                                        <p:cTn id="41"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0" autoUpdateAnimBg="0"/>
      <p:bldP spid="5632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3"/>
          <p:cNvSpPr>
            <a:spLocks noGrp="1" noChangeArrowheads="1"/>
          </p:cNvSpPr>
          <p:nvPr>
            <p:ph type="body" idx="4294967295"/>
          </p:nvPr>
        </p:nvSpPr>
        <p:spPr>
          <a:xfrm>
            <a:off x="1043755" y="915635"/>
            <a:ext cx="8064500" cy="4248296"/>
          </a:xfrm>
        </p:spPr>
        <p:txBody>
          <a:bodyPr>
            <a:normAutofit lnSpcReduction="10000"/>
          </a:bodyPr>
          <a:lstStyle/>
          <a:p>
            <a:pPr algn="just">
              <a:lnSpc>
                <a:spcPct val="90000"/>
              </a:lnSpc>
              <a:buFont typeface="Wingdings" panose="05000000000000000000" pitchFamily="2" charset="2"/>
              <a:buChar char="u"/>
            </a:pPr>
            <a:r>
              <a:rPr lang="zh-CN" altLang="en-US" sz="2400" dirty="0" smtClean="0">
                <a:latin typeface="幼圆" pitchFamily="49" charset="-122"/>
                <a:ea typeface="幼圆" pitchFamily="49" charset="-122"/>
              </a:rPr>
              <a:t>使用列别名改变查询结果的列标题</a:t>
            </a:r>
            <a:r>
              <a:rPr lang="en-US" altLang="zh-CN" sz="2400" dirty="0" smtClean="0">
                <a:latin typeface="幼圆" pitchFamily="49" charset="-122"/>
                <a:ea typeface="幼圆" pitchFamily="49" charset="-122"/>
              </a:rPr>
              <a:t>:</a:t>
            </a:r>
            <a:r>
              <a:rPr lang="en-US" sz="1800" dirty="0" smtClean="0">
                <a:ea typeface="隶书" pitchFamily="49" charset="-122"/>
              </a:rPr>
              <a:t>	</a:t>
            </a:r>
          </a:p>
          <a:p>
            <a:pPr algn="just">
              <a:lnSpc>
                <a:spcPct val="150000"/>
              </a:lnSpc>
              <a:buFont typeface="Wingdings" panose="05000000000000000000" pitchFamily="2" charset="2"/>
              <a:buNone/>
            </a:pPr>
            <a:r>
              <a:rPr lang="en-US" altLang="zh-CN" sz="2000" dirty="0" smtClean="0">
                <a:latin typeface="+mj-ea"/>
                <a:ea typeface="+mj-ea"/>
              </a:rPr>
              <a:t>    SELECT  </a:t>
            </a:r>
            <a:r>
              <a:rPr lang="en-US" altLang="zh-CN" sz="2000" dirty="0" err="1" smtClean="0">
                <a:latin typeface="幼圆" pitchFamily="49" charset="-122"/>
                <a:ea typeface="幼圆" pitchFamily="49" charset="-122"/>
              </a:rPr>
              <a:t>Sname</a:t>
            </a:r>
            <a:r>
              <a:rPr lang="en-US" altLang="zh-CN" sz="2000" dirty="0" smtClean="0">
                <a:latin typeface="幼圆" pitchFamily="49" charset="-122"/>
                <a:ea typeface="幼圆" pitchFamily="49" charset="-122"/>
              </a:rPr>
              <a:t> NAME</a:t>
            </a:r>
            <a:r>
              <a:rPr lang="zh-CN" altLang="en-US" sz="2000" dirty="0" smtClean="0">
                <a:latin typeface="幼圆" pitchFamily="49" charset="-122"/>
                <a:ea typeface="幼圆" pitchFamily="49" charset="-122"/>
              </a:rPr>
              <a:t>，</a:t>
            </a:r>
            <a:r>
              <a:rPr lang="zh-CN" altLang="en-US" sz="2000" dirty="0" smtClean="0">
                <a:latin typeface="幼圆" pitchFamily="49" charset="-122"/>
                <a:ea typeface="幼圆" pitchFamily="49" charset="-122"/>
                <a:sym typeface="Courier New" panose="02070309020205020404" pitchFamily="49" charset="0"/>
              </a:rPr>
              <a:t>’</a:t>
            </a:r>
            <a:r>
              <a:rPr lang="en-US" altLang="zh-CN" sz="2000" dirty="0" smtClean="0">
                <a:latin typeface="幼圆" pitchFamily="49" charset="-122"/>
                <a:ea typeface="幼圆" pitchFamily="49" charset="-122"/>
              </a:rPr>
              <a:t>Year of Birth:</a:t>
            </a:r>
            <a:r>
              <a:rPr lang="en-US" altLang="zh-CN" sz="2000" dirty="0" smtClean="0">
                <a:latin typeface="幼圆" pitchFamily="49" charset="-122"/>
                <a:ea typeface="幼圆" pitchFamily="49" charset="-122"/>
                <a:sym typeface="Courier New" panose="02070309020205020404" pitchFamily="49" charset="0"/>
              </a:rPr>
              <a:t>’</a:t>
            </a:r>
            <a:r>
              <a:rPr lang="en-US" altLang="zh-CN" sz="2000" dirty="0" smtClean="0">
                <a:latin typeface="幼圆" pitchFamily="49" charset="-122"/>
                <a:ea typeface="幼圆" pitchFamily="49" charset="-122"/>
              </a:rPr>
              <a:t> BIRTH</a:t>
            </a:r>
            <a:r>
              <a:rPr lang="zh-CN" altLang="en-US" sz="2000" dirty="0" smtClean="0">
                <a:latin typeface="幼圆" pitchFamily="49" charset="-122"/>
                <a:ea typeface="幼圆" pitchFamily="49" charset="-122"/>
              </a:rPr>
              <a:t>，</a:t>
            </a:r>
            <a:r>
              <a:rPr lang="en-US" altLang="zh-CN" sz="2000" b="1" dirty="0" smtClean="0">
                <a:latin typeface="幼圆" pitchFamily="49" charset="-122"/>
                <a:ea typeface="幼圆" pitchFamily="49" charset="-122"/>
              </a:rPr>
              <a:t>2015-Sage  BIRTHDAY</a:t>
            </a:r>
            <a:r>
              <a:rPr lang="zh-CN" altLang="en-US" sz="2000" b="1" dirty="0" smtClean="0">
                <a:latin typeface="幼圆" pitchFamily="49" charset="-122"/>
                <a:ea typeface="幼圆" pitchFamily="49" charset="-122"/>
              </a:rPr>
              <a:t>，</a:t>
            </a:r>
            <a:r>
              <a:rPr lang="en-US" altLang="zh-CN" sz="2000" b="1" dirty="0" smtClean="0">
                <a:latin typeface="幼圆" pitchFamily="49" charset="-122"/>
                <a:ea typeface="幼圆" pitchFamily="49" charset="-122"/>
              </a:rPr>
              <a:t>LOWER(</a:t>
            </a:r>
            <a:r>
              <a:rPr lang="en-US" altLang="zh-CN" sz="2000" b="1" dirty="0" err="1" smtClean="0">
                <a:latin typeface="幼圆" pitchFamily="49" charset="-122"/>
                <a:ea typeface="幼圆" pitchFamily="49" charset="-122"/>
              </a:rPr>
              <a:t>Sdept</a:t>
            </a:r>
            <a:r>
              <a:rPr lang="en-US" altLang="zh-CN" sz="2000" b="1" dirty="0" smtClean="0">
                <a:latin typeface="幼圆" pitchFamily="49" charset="-122"/>
                <a:ea typeface="幼圆" pitchFamily="49" charset="-122"/>
              </a:rPr>
              <a:t>)  DEPARTMENT</a:t>
            </a:r>
          </a:p>
          <a:p>
            <a:pPr>
              <a:lnSpc>
                <a:spcPct val="150000"/>
              </a:lnSpc>
              <a:spcBef>
                <a:spcPts val="0"/>
              </a:spcBef>
              <a:buFont typeface="Wingdings" panose="05000000000000000000" pitchFamily="2" charset="2"/>
              <a:buNone/>
            </a:pPr>
            <a:r>
              <a:rPr lang="en-US" sz="2000" dirty="0" smtClean="0">
                <a:latin typeface="幼圆" pitchFamily="49" charset="-122"/>
                <a:ea typeface="幼圆" pitchFamily="49" charset="-122"/>
              </a:rPr>
              <a:t>	</a:t>
            </a:r>
            <a:r>
              <a:rPr lang="en-US" altLang="zh-CN" sz="2000" dirty="0" smtClean="0">
                <a:latin typeface="+mj-ea"/>
                <a:ea typeface="+mj-ea"/>
              </a:rPr>
              <a:t>FROM</a:t>
            </a:r>
            <a:r>
              <a:rPr lang="en-US" altLang="zh-CN" sz="2400" dirty="0" smtClean="0">
                <a:latin typeface="幼圆" pitchFamily="49" charset="-122"/>
                <a:ea typeface="幼圆" pitchFamily="49" charset="-122"/>
              </a:rPr>
              <a:t> </a:t>
            </a:r>
            <a:r>
              <a:rPr lang="en-US" altLang="zh-CN" sz="2000" dirty="0" smtClean="0">
                <a:latin typeface="幼圆" pitchFamily="49" charset="-122"/>
                <a:ea typeface="幼圆" pitchFamily="49" charset="-122"/>
              </a:rPr>
              <a:t>Student</a:t>
            </a:r>
            <a:r>
              <a:rPr lang="zh-CN" altLang="en-US" sz="2000" dirty="0" smtClean="0">
                <a:latin typeface="幼圆" pitchFamily="49" charset="-122"/>
                <a:ea typeface="幼圆" pitchFamily="49" charset="-122"/>
              </a:rPr>
              <a:t>；</a:t>
            </a:r>
            <a:endParaRPr lang="en-US" altLang="zh-CN" sz="2400" b="1" dirty="0" smtClean="0">
              <a:latin typeface="幼圆" pitchFamily="49" charset="-122"/>
              <a:ea typeface="幼圆" pitchFamily="49" charset="-122"/>
            </a:endParaRPr>
          </a:p>
          <a:p>
            <a:pPr lvl="1">
              <a:lnSpc>
                <a:spcPct val="150000"/>
              </a:lnSpc>
              <a:buFont typeface="Wingdings" panose="05000000000000000000" pitchFamily="2" charset="2"/>
              <a:buNone/>
            </a:pPr>
            <a:r>
              <a:rPr lang="zh-CN" altLang="en-US" sz="2400" b="1" dirty="0" smtClean="0">
                <a:latin typeface="+mj-ea"/>
                <a:ea typeface="+mj-ea"/>
              </a:rPr>
              <a:t>输出结果：</a:t>
            </a:r>
            <a:endParaRPr lang="en-US" altLang="zh-CN" sz="2400" b="1" dirty="0" smtClean="0">
              <a:latin typeface="+mj-ea"/>
              <a:ea typeface="+mj-ea"/>
            </a:endParaRPr>
          </a:p>
          <a:p>
            <a:pPr lvl="1" algn="just">
              <a:lnSpc>
                <a:spcPct val="50000"/>
              </a:lnSpc>
              <a:buFont typeface="Wingdings" panose="05000000000000000000" pitchFamily="2" charset="2"/>
              <a:buNone/>
            </a:pPr>
            <a:r>
              <a:rPr lang="zh-CN" altLang="en-US" sz="2400" b="1" dirty="0" smtClean="0"/>
              <a:t>                  </a:t>
            </a:r>
            <a:r>
              <a:rPr lang="en-US" altLang="zh-CN" sz="2000" b="1" dirty="0" smtClean="0"/>
              <a:t>NAME        BIRTH                   BIRTHDAY       DEPARTMENT</a:t>
            </a:r>
          </a:p>
          <a:p>
            <a:pPr lvl="1" algn="just">
              <a:lnSpc>
                <a:spcPct val="50000"/>
              </a:lnSpc>
              <a:buNone/>
            </a:pPr>
            <a:r>
              <a:rPr lang="en-US" sz="2400" b="1" dirty="0" smtClean="0">
                <a:ea typeface="隶书" pitchFamily="49" charset="-122"/>
              </a:rPr>
              <a:t>                </a:t>
            </a:r>
            <a:r>
              <a:rPr lang="en-US" altLang="zh-CN" sz="2400" b="1" dirty="0" smtClean="0"/>
              <a:t>------------------------------------------------------------------------------------</a:t>
            </a:r>
          </a:p>
          <a:p>
            <a:pPr lvl="1" algn="just">
              <a:lnSpc>
                <a:spcPct val="90000"/>
              </a:lnSpc>
              <a:buFont typeface="Wingdings" panose="05000000000000000000" pitchFamily="2" charset="2"/>
              <a:buNone/>
            </a:pPr>
            <a:r>
              <a:rPr lang="en-US" sz="2400" b="1" dirty="0" smtClean="0">
                <a:ea typeface="隶书" pitchFamily="49" charset="-122"/>
              </a:rPr>
              <a:t>                 </a:t>
            </a:r>
            <a:r>
              <a:rPr lang="zh-CN" altLang="en-US" sz="2400" b="1" dirty="0" smtClean="0"/>
              <a:t>李勇     </a:t>
            </a:r>
            <a:r>
              <a:rPr lang="en-US" altLang="zh-CN" sz="2400" b="1" dirty="0" smtClean="0"/>
              <a:t>Year of Birth:       1998                </a:t>
            </a:r>
            <a:r>
              <a:rPr lang="en-US" altLang="zh-CN" sz="2400" b="1" dirty="0" err="1" smtClean="0"/>
              <a:t>cs</a:t>
            </a:r>
            <a:endParaRPr lang="en-US" altLang="zh-CN" sz="2400" b="1" dirty="0" smtClean="0"/>
          </a:p>
          <a:p>
            <a:pPr lvl="1" algn="just">
              <a:lnSpc>
                <a:spcPct val="90000"/>
              </a:lnSpc>
              <a:buFont typeface="Wingdings" panose="05000000000000000000" pitchFamily="2" charset="2"/>
              <a:buNone/>
            </a:pPr>
            <a:r>
              <a:rPr lang="en-US" sz="2400" b="1" dirty="0" smtClean="0">
                <a:ea typeface="隶书" pitchFamily="49" charset="-122"/>
              </a:rPr>
              <a:t>                 </a:t>
            </a:r>
            <a:r>
              <a:rPr lang="zh-CN" altLang="en-US" sz="2400" b="1" dirty="0" smtClean="0"/>
              <a:t>刘晨     </a:t>
            </a:r>
            <a:r>
              <a:rPr lang="en-US" altLang="zh-CN" sz="2400" b="1" dirty="0" smtClean="0"/>
              <a:t>Year of Birth:       1997                is</a:t>
            </a:r>
          </a:p>
          <a:p>
            <a:pPr lvl="1" algn="just">
              <a:lnSpc>
                <a:spcPct val="90000"/>
              </a:lnSpc>
              <a:buFont typeface="Wingdings" panose="05000000000000000000" pitchFamily="2" charset="2"/>
              <a:buNone/>
            </a:pPr>
            <a:r>
              <a:rPr lang="en-US" sz="2400" b="1" dirty="0" smtClean="0">
                <a:ea typeface="隶书" pitchFamily="49" charset="-122"/>
              </a:rPr>
              <a:t>                 </a:t>
            </a:r>
            <a:r>
              <a:rPr lang="zh-CN" altLang="en-US" sz="2400" b="1" dirty="0" smtClean="0"/>
              <a:t>王敏     </a:t>
            </a:r>
            <a:r>
              <a:rPr lang="en-US" altLang="zh-CN" sz="2400" b="1" dirty="0" smtClean="0"/>
              <a:t>Year of Birth:       1998                ma</a:t>
            </a:r>
          </a:p>
          <a:p>
            <a:pPr lvl="1" algn="just">
              <a:lnSpc>
                <a:spcPct val="90000"/>
              </a:lnSpc>
              <a:buFont typeface="Wingdings" panose="05000000000000000000" pitchFamily="2" charset="2"/>
              <a:buNone/>
            </a:pPr>
            <a:r>
              <a:rPr lang="en-US" sz="2400" b="1" dirty="0" smtClean="0">
                <a:ea typeface="隶书" pitchFamily="49" charset="-122"/>
              </a:rPr>
              <a:t>                 </a:t>
            </a:r>
            <a:r>
              <a:rPr lang="zh-CN" altLang="en-US" sz="2400" b="1" dirty="0" smtClean="0"/>
              <a:t>张立     </a:t>
            </a:r>
            <a:r>
              <a:rPr lang="en-US" altLang="zh-CN" sz="2400" b="1" dirty="0" smtClean="0"/>
              <a:t>Year of Birth:       1997                is</a:t>
            </a:r>
            <a:endParaRPr lang="zh-CN" altLang="en-US" sz="1800" dirty="0" smtClean="0"/>
          </a:p>
        </p:txBody>
      </p:sp>
      <p:sp>
        <p:nvSpPr>
          <p:cNvPr id="5" name="Rectangle 2"/>
          <p:cNvSpPr txBox="1">
            <a:spLocks noChangeArrowheads="1"/>
          </p:cNvSpPr>
          <p:nvPr/>
        </p:nvSpPr>
        <p:spPr>
          <a:xfrm>
            <a:off x="1187765" y="-7951"/>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查询经过计算的值</a:t>
            </a:r>
            <a:endParaRPr lang="en-US" sz="3600" b="0" dirty="0">
              <a:latin typeface="+mn-ea"/>
              <a:ea typeface="+mn-ea"/>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filter="blinds(horizontal)">
                                      <p:cBhvr>
                                        <p:cTn id="7" dur="500"/>
                                        <p:tgtEl>
                                          <p:spTgt spid="57347">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Effect filter="blinds(horizontal)">
                                      <p:cBhvr>
                                        <p:cTn id="11" dur="500"/>
                                        <p:tgtEl>
                                          <p:spTgt spid="57347">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57347">
                                            <p:txEl>
                                              <p:pRg st="2" end="2"/>
                                            </p:txEl>
                                          </p:spTgt>
                                        </p:tgtEl>
                                        <p:attrNameLst>
                                          <p:attrName>style.visibility</p:attrName>
                                        </p:attrNameLst>
                                      </p:cBhvr>
                                      <p:to>
                                        <p:strVal val="visible"/>
                                      </p:to>
                                    </p:set>
                                    <p:animEffect filter="blinds(horizontal)">
                                      <p:cBhvr>
                                        <p:cTn id="14" dur="500"/>
                                        <p:tgtEl>
                                          <p:spTgt spid="5734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Effect filter="blinds(horizontal)">
                                      <p:cBhvr>
                                        <p:cTn id="19" dur="500"/>
                                        <p:tgtEl>
                                          <p:spTgt spid="5734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7347">
                                            <p:txEl>
                                              <p:pRg st="4" end="4"/>
                                            </p:txEl>
                                          </p:spTgt>
                                        </p:tgtEl>
                                        <p:attrNameLst>
                                          <p:attrName>style.visibility</p:attrName>
                                        </p:attrNameLst>
                                      </p:cBhvr>
                                      <p:to>
                                        <p:strVal val="visible"/>
                                      </p:to>
                                    </p:set>
                                    <p:animEffect filter="blinds(horizontal)">
                                      <p:cBhvr>
                                        <p:cTn id="24" dur="500"/>
                                        <p:tgtEl>
                                          <p:spTgt spid="57347">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animEffect filter="blinds(horizontal)">
                                      <p:cBhvr>
                                        <p:cTn id="27" dur="500"/>
                                        <p:tgtEl>
                                          <p:spTgt spid="5734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347">
                                            <p:txEl>
                                              <p:pRg st="6" end="6"/>
                                            </p:txEl>
                                          </p:spTgt>
                                        </p:tgtEl>
                                        <p:attrNameLst>
                                          <p:attrName>style.visibility</p:attrName>
                                        </p:attrNameLst>
                                      </p:cBhvr>
                                      <p:to>
                                        <p:strVal val="visible"/>
                                      </p:to>
                                    </p:set>
                                    <p:animEffect filter="blinds(horizontal)">
                                      <p:cBhvr>
                                        <p:cTn id="30" dur="500"/>
                                        <p:tgtEl>
                                          <p:spTgt spid="57347">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7347">
                                            <p:txEl>
                                              <p:pRg st="7" end="7"/>
                                            </p:txEl>
                                          </p:spTgt>
                                        </p:tgtEl>
                                        <p:attrNameLst>
                                          <p:attrName>style.visibility</p:attrName>
                                        </p:attrNameLst>
                                      </p:cBhvr>
                                      <p:to>
                                        <p:strVal val="visible"/>
                                      </p:to>
                                    </p:set>
                                    <p:animEffect filter="blinds(horizontal)">
                                      <p:cBhvr>
                                        <p:cTn id="33" dur="500"/>
                                        <p:tgtEl>
                                          <p:spTgt spid="57347">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7347">
                                            <p:txEl>
                                              <p:pRg st="8" end="8"/>
                                            </p:txEl>
                                          </p:spTgt>
                                        </p:tgtEl>
                                        <p:attrNameLst>
                                          <p:attrName>style.visibility</p:attrName>
                                        </p:attrNameLst>
                                      </p:cBhvr>
                                      <p:to>
                                        <p:strVal val="visible"/>
                                      </p:to>
                                    </p:set>
                                    <p:animEffect filter="blinds(horizontal)">
                                      <p:cBhvr>
                                        <p:cTn id="36" dur="500"/>
                                        <p:tgtEl>
                                          <p:spTgt spid="57347">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7347">
                                            <p:txEl>
                                              <p:pRg st="9" end="9"/>
                                            </p:txEl>
                                          </p:spTgt>
                                        </p:tgtEl>
                                        <p:attrNameLst>
                                          <p:attrName>style.visibility</p:attrName>
                                        </p:attrNameLst>
                                      </p:cBhvr>
                                      <p:to>
                                        <p:strVal val="visible"/>
                                      </p:to>
                                    </p:set>
                                    <p:animEffect filter="blinds(horizontal)">
                                      <p:cBhvr>
                                        <p:cTn id="39" dur="500"/>
                                        <p:tgtEl>
                                          <p:spTgt spid="57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87765" y="0"/>
            <a:ext cx="7056490" cy="842963"/>
          </a:xfrm>
        </p:spPr>
        <p:txBody>
          <a:bodyPr/>
          <a:lstStyle/>
          <a:p>
            <a:pPr fontAlgn="auto">
              <a:spcAft>
                <a:spcPts val="0"/>
              </a:spcAft>
              <a:defRPr/>
            </a:pPr>
            <a:r>
              <a:rPr lang="zh-CN" altLang="en-US" sz="3600" dirty="0" smtClean="0">
                <a:latin typeface="+mn-ea"/>
                <a:ea typeface="+mn-ea"/>
                <a:sym typeface="Times New Roman" panose="02020603050405020304" pitchFamily="18" charset="0"/>
              </a:rPr>
              <a:t>单</a:t>
            </a:r>
            <a:r>
              <a:rPr lang="zh-CN" altLang="en-US" sz="3600" dirty="0">
                <a:latin typeface="+mn-ea"/>
                <a:ea typeface="+mn-ea"/>
                <a:sym typeface="Times New Roman" panose="02020603050405020304" pitchFamily="18" charset="0"/>
              </a:rPr>
              <a:t>表查询 </a:t>
            </a:r>
            <a:endParaRPr lang="zh-CN" altLang="en-US" sz="3200" dirty="0">
              <a:latin typeface="+mn-ea"/>
              <a:ea typeface="+mn-ea"/>
            </a:endParaRPr>
          </a:p>
        </p:txBody>
      </p:sp>
      <p:sp>
        <p:nvSpPr>
          <p:cNvPr id="51203" name="Rectangle 3"/>
          <p:cNvSpPr>
            <a:spLocks noGrp="1" noChangeArrowheads="1"/>
          </p:cNvSpPr>
          <p:nvPr>
            <p:ph type="body" idx="4294967295"/>
          </p:nvPr>
        </p:nvSpPr>
        <p:spPr>
          <a:xfrm>
            <a:off x="1475785" y="915635"/>
            <a:ext cx="5472380" cy="4176290"/>
          </a:xfrm>
        </p:spPr>
        <p:txBody>
          <a:bodyPr>
            <a:normAutofit/>
          </a:bodyPr>
          <a:lstStyle/>
          <a:p>
            <a:pPr algn="just">
              <a:lnSpc>
                <a:spcPct val="130000"/>
              </a:lnSpc>
            </a:pPr>
            <a:r>
              <a:rPr lang="zh-CN" altLang="en-US" sz="2400" dirty="0" smtClean="0">
                <a:latin typeface="+mj-ea"/>
                <a:ea typeface="+mj-ea"/>
              </a:rPr>
              <a:t>查询仅涉及一个表：</a:t>
            </a:r>
          </a:p>
          <a:p>
            <a:pPr algn="just">
              <a:lnSpc>
                <a:spcPct val="160000"/>
              </a:lnSpc>
              <a:buFont typeface="Wingdings" panose="05000000000000000000" pitchFamily="2" charset="2"/>
              <a:buChar char="Ø"/>
            </a:pPr>
            <a:r>
              <a:rPr lang="zh-CN" altLang="en-US" sz="2400" b="1" dirty="0" smtClean="0"/>
              <a:t>   选择表中的若干列</a:t>
            </a:r>
          </a:p>
          <a:p>
            <a:pPr algn="just">
              <a:lnSpc>
                <a:spcPct val="160000"/>
              </a:lnSpc>
              <a:buFont typeface="Wingdings" panose="05000000000000000000" pitchFamily="2" charset="2"/>
              <a:buChar char="Ø"/>
            </a:pPr>
            <a:r>
              <a:rPr lang="zh-CN" altLang="en-US" sz="2400" b="1" dirty="0" smtClean="0">
                <a:solidFill>
                  <a:schemeClr val="accent3"/>
                </a:solidFill>
              </a:rPr>
              <a:t>    选择表中的若干元组</a:t>
            </a:r>
          </a:p>
          <a:p>
            <a:pPr algn="just">
              <a:lnSpc>
                <a:spcPct val="160000"/>
              </a:lnSpc>
              <a:buFont typeface="Wingdings" panose="05000000000000000000" pitchFamily="2" charset="2"/>
              <a:buChar char="Ø"/>
            </a:pPr>
            <a:r>
              <a:rPr lang="zh-CN" altLang="en-US" sz="2400" b="1" dirty="0" smtClean="0"/>
              <a:t>    </a:t>
            </a:r>
            <a:r>
              <a:rPr lang="en-US" altLang="zh-CN" sz="2400" b="1" dirty="0" smtClean="0"/>
              <a:t>ORDER BY</a:t>
            </a:r>
            <a:r>
              <a:rPr lang="zh-CN" altLang="en-US" sz="2400" b="1" dirty="0" smtClean="0"/>
              <a:t>子句</a:t>
            </a:r>
          </a:p>
          <a:p>
            <a:pPr algn="just">
              <a:lnSpc>
                <a:spcPct val="160000"/>
              </a:lnSpc>
              <a:buFont typeface="Wingdings" panose="05000000000000000000" pitchFamily="2" charset="2"/>
              <a:buChar char="Ø"/>
            </a:pPr>
            <a:r>
              <a:rPr lang="en-US" altLang="zh-CN" sz="2400" b="1" dirty="0" smtClean="0"/>
              <a:t>    </a:t>
            </a:r>
            <a:r>
              <a:rPr lang="zh-CN" altLang="en-US" sz="2400" b="1" dirty="0" smtClean="0"/>
              <a:t>聚集函数</a:t>
            </a:r>
          </a:p>
          <a:p>
            <a:pPr algn="just">
              <a:lnSpc>
                <a:spcPct val="160000"/>
              </a:lnSpc>
              <a:buFont typeface="Wingdings" panose="05000000000000000000" pitchFamily="2" charset="2"/>
              <a:buChar char="Ø"/>
            </a:pPr>
            <a:r>
              <a:rPr lang="en-US" altLang="zh-CN" sz="2400" b="1" dirty="0" smtClean="0"/>
              <a:t>    GROUP BY</a:t>
            </a:r>
            <a:r>
              <a:rPr lang="zh-CN" altLang="en-US" sz="2400" b="1" dirty="0" smtClean="0"/>
              <a:t>子句</a:t>
            </a:r>
            <a:endParaRPr lang="zh-CN" altLang="en-US" sz="3200" b="1" dirty="0" smtClean="0"/>
          </a:p>
        </p:txBody>
      </p:sp>
      <p:sp>
        <p:nvSpPr>
          <p:cNvPr id="4" name="椭圆 3"/>
          <p:cNvSpPr/>
          <p:nvPr/>
        </p:nvSpPr>
        <p:spPr>
          <a:xfrm>
            <a:off x="251700" y="51577"/>
            <a:ext cx="720051" cy="648044"/>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3</a:t>
            </a:r>
            <a:r>
              <a:rPr lang="en-US" altLang="zh-CN" sz="1400" dirty="0" smtClean="0"/>
              <a:t>.</a:t>
            </a:r>
            <a:r>
              <a:rPr lang="en-US" altLang="zh-CN" sz="1200" dirty="0" smtClean="0"/>
              <a:t>1</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filter="blinds(horizontal)">
                                      <p:cBhvr>
                                        <p:cTn id="7" dur="500"/>
                                        <p:tgtEl>
                                          <p:spTgt spid="5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4"/>
          <p:cNvSpPr>
            <a:spLocks noChangeArrowheads="1"/>
          </p:cNvSpPr>
          <p:nvPr/>
        </p:nvSpPr>
        <p:spPr bwMode="auto">
          <a:xfrm>
            <a:off x="1143000" y="1314450"/>
            <a:ext cx="75438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sp>
        <p:nvSpPr>
          <p:cNvPr id="68612" name="Rectangle 5"/>
          <p:cNvSpPr>
            <a:spLocks noChangeArrowheads="1"/>
          </p:cNvSpPr>
          <p:nvPr/>
        </p:nvSpPr>
        <p:spPr bwMode="auto">
          <a:xfrm>
            <a:off x="1371600" y="1314450"/>
            <a:ext cx="7010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endParaRPr lang="zh-CN" altLang="zh-CN">
              <a:solidFill>
                <a:srgbClr val="000000"/>
              </a:solidFill>
              <a:latin typeface="Times New Roman" panose="02020603050405020304" pitchFamily="18" charset="0"/>
              <a:sym typeface="Arial" panose="020B0604020202020204" pitchFamily="34" charset="0"/>
            </a:endParaRPr>
          </a:p>
        </p:txBody>
      </p:sp>
      <p:graphicFrame>
        <p:nvGraphicFramePr>
          <p:cNvPr id="61445" name="Group 5"/>
          <p:cNvGraphicFramePr>
            <a:graphicFrameLocks noGrp="1"/>
          </p:cNvGraphicFramePr>
          <p:nvPr/>
        </p:nvGraphicFramePr>
        <p:xfrm>
          <a:off x="179695" y="1314451"/>
          <a:ext cx="8856615" cy="3777474"/>
        </p:xfrm>
        <a:graphic>
          <a:graphicData uri="http://schemas.openxmlformats.org/drawingml/2006/table">
            <a:tbl>
              <a:tblPr/>
              <a:tblGrid>
                <a:gridCol w="2952205"/>
                <a:gridCol w="5904410"/>
              </a:tblGrid>
              <a:tr h="550505">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查 询 条 件</a:t>
                      </a:r>
                      <a:endParaRPr kumimoji="0" 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谓    词</a:t>
                      </a:r>
                      <a:endParaRPr kumimoji="0" 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r h="731593">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比    较</a:t>
                      </a:r>
                      <a:endParaRPr kumimoji="0" 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&gt;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&lt;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&gt;=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&lt;=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&lt;&gt;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!&gt;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!&lt;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NOT+</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上述比较运算符</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r>
              <a:tr h="525152">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确定范围</a:t>
                      </a:r>
                      <a:endParaRPr kumimoji="0" 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BETWEEN AND</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NOT BETWEEN AND</a:t>
                      </a:r>
                      <a:endParaRPr kumimoji="0" 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r>
              <a:tr h="492556">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确定集合</a:t>
                      </a:r>
                      <a:endParaRPr kumimoji="0" 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IN</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NOT IN</a:t>
                      </a:r>
                      <a:endParaRPr kumimoji="0" 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r>
              <a:tr h="492556">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字符匹配</a:t>
                      </a:r>
                      <a:endParaRPr kumimoji="0" 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LIKE</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NOT LIKE</a:t>
                      </a:r>
                      <a:endParaRPr kumimoji="0" 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r>
              <a:tr h="492556">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空    值</a:t>
                      </a:r>
                      <a:endParaRPr kumimoji="0" 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IS NULL</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IS NOT NULL</a:t>
                      </a:r>
                      <a:endParaRPr kumimoji="0" 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279" marB="34279" horzOverflow="overflow">
                    <a:lnL cap="flat">
                      <a:noFill/>
                    </a:lnL>
                    <a:lnR cap="flat">
                      <a:noFill/>
                    </a:lnR>
                    <a:lnT cap="flat">
                      <a:noFill/>
                    </a:lnT>
                    <a:lnB cap="flat">
                      <a:noFill/>
                    </a:lnB>
                    <a:lnTlToBr>
                      <a:noFill/>
                    </a:lnTlToBr>
                    <a:lnBlToTr>
                      <a:noFill/>
                    </a:lnBlToTr>
                    <a:noFill/>
                  </a:tcPr>
                </a:tc>
              </a:tr>
              <a:tr h="492556">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多重条件（逻辑运算）</a:t>
                      </a:r>
                      <a:endParaRPr kumimoji="0" 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79" marB="34279"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AND</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OR</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NOT</a:t>
                      </a:r>
                      <a:endParaRPr kumimoji="0" 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Arial" panose="020B0604020202020204" pitchFamily="34" charset="0"/>
                      </a:endParaRPr>
                    </a:p>
                  </a:txBody>
                  <a:tcPr marT="34279" marB="34279"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8630" name="Line 181"/>
          <p:cNvSpPr>
            <a:spLocks noChangeShapeType="1"/>
          </p:cNvSpPr>
          <p:nvPr/>
        </p:nvSpPr>
        <p:spPr bwMode="auto">
          <a:xfrm>
            <a:off x="467890" y="1707690"/>
            <a:ext cx="828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1" name="Text Box 182"/>
          <p:cNvSpPr>
            <a:spLocks noChangeArrowheads="1"/>
          </p:cNvSpPr>
          <p:nvPr/>
        </p:nvSpPr>
        <p:spPr bwMode="auto">
          <a:xfrm>
            <a:off x="2865025" y="870812"/>
            <a:ext cx="304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r>
              <a:rPr lang="zh-CN" altLang="en-US" sz="2400" dirty="0">
                <a:latin typeface="Times New Roman" panose="02020603050405020304" pitchFamily="18" charset="0"/>
              </a:rPr>
              <a:t>常用的查询条件</a:t>
            </a:r>
            <a:endParaRPr lang="zh-CN" altLang="en-US" dirty="0">
              <a:latin typeface="Times New Roman" panose="02020603050405020304" pitchFamily="18" charset="0"/>
            </a:endParaRPr>
          </a:p>
        </p:txBody>
      </p:sp>
      <p:sp>
        <p:nvSpPr>
          <p:cNvPr id="8"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zh-CN" altLang="en-US" sz="3600" b="0" dirty="0" smtClean="0">
                <a:latin typeface="+mn-ea"/>
                <a:ea typeface="+mn-ea"/>
                <a:sym typeface="Times New Roman" panose="02020603050405020304" pitchFamily="18" charset="0"/>
              </a:rPr>
              <a:t>查询满足条件的元组</a:t>
            </a:r>
            <a:endParaRPr lang="zh-CN" altLang="en-US" sz="3600" b="0" dirty="0">
              <a:latin typeface="+mn-ea"/>
              <a:ea typeface="+mn-ea"/>
              <a:sym typeface="仿宋_GB2312" pitchFamily="1"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631"/>
                                        </p:tgtEl>
                                        <p:attrNameLst>
                                          <p:attrName>style.visibility</p:attrName>
                                        </p:attrNameLst>
                                      </p:cBhvr>
                                      <p:to>
                                        <p:strVal val="visible"/>
                                      </p:to>
                                    </p:set>
                                    <p:animEffect transition="in" filter="fade">
                                      <p:cBhvr>
                                        <p:cTn id="12" dur="500"/>
                                        <p:tgtEl>
                                          <p:spTgt spid="68631"/>
                                        </p:tgtEl>
                                      </p:cBhvr>
                                    </p:animEffect>
                                  </p:childTnLst>
                                </p:cTn>
                              </p:par>
                              <p:par>
                                <p:cTn id="13" presetID="10" presetClass="entr" presetSubtype="0" fill="hold" nodeType="with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fade">
                                      <p:cBhvr>
                                        <p:cTn id="15"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1"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187765" y="0"/>
            <a:ext cx="1943100" cy="842963"/>
          </a:xfrm>
        </p:spPr>
        <p:txBody>
          <a:bodyPr/>
          <a:lstStyle/>
          <a:p>
            <a:pPr fontAlgn="auto">
              <a:spcAft>
                <a:spcPts val="0"/>
              </a:spcAft>
              <a:defRPr/>
            </a:pPr>
            <a:r>
              <a:rPr lang="en-US" sz="3200" dirty="0" smtClean="0">
                <a:latin typeface="Times New Roman" panose="02020603050405020304" pitchFamily="18" charset="0"/>
                <a:ea typeface="黑体" panose="02010609060101010101" pitchFamily="49" charset="-122"/>
                <a:sym typeface="Times New Roman" panose="02020603050405020304" pitchFamily="18" charset="0"/>
              </a:rPr>
              <a:t>SQL</a:t>
            </a:r>
            <a:r>
              <a:rPr lang="zh-CN" altLang="en-US" sz="3200" dirty="0">
                <a:latin typeface="黑体" panose="02010609060101010101" pitchFamily="49" charset="-122"/>
                <a:ea typeface="黑体" panose="02010609060101010101" pitchFamily="49" charset="-122"/>
                <a:sym typeface="Times New Roman" panose="02020603050405020304" pitchFamily="18" charset="0"/>
              </a:rPr>
              <a:t>概述</a:t>
            </a:r>
            <a:endParaRPr lang="zh-CN" altLang="en-US" dirty="0"/>
          </a:p>
        </p:txBody>
      </p:sp>
      <p:sp>
        <p:nvSpPr>
          <p:cNvPr id="5123" name="Rectangle 3"/>
          <p:cNvSpPr>
            <a:spLocks noGrp="1" noChangeArrowheads="1"/>
          </p:cNvSpPr>
          <p:nvPr>
            <p:ph type="body" idx="4294967295"/>
          </p:nvPr>
        </p:nvSpPr>
        <p:spPr>
          <a:xfrm>
            <a:off x="1043761" y="1004558"/>
            <a:ext cx="7920544" cy="2935287"/>
          </a:xfrm>
        </p:spPr>
        <p:txBody>
          <a:bodyPr>
            <a:noAutofit/>
          </a:bodyPr>
          <a:lstStyle/>
          <a:p>
            <a:pPr>
              <a:lnSpc>
                <a:spcPct val="180000"/>
              </a:lnSpc>
              <a:buFont typeface="Wingdings" panose="05000000000000000000" pitchFamily="2" charset="2"/>
              <a:buChar char="Ø"/>
            </a:pPr>
            <a:r>
              <a:rPr lang="en-US" altLang="zh-CN" sz="2800" dirty="0" smtClean="0">
                <a:latin typeface="微软雅黑 Light" pitchFamily="34" charset="-122"/>
                <a:ea typeface="微软雅黑 Light" pitchFamily="34" charset="-122"/>
                <a:sym typeface="Times New Roman" panose="02020603050405020304" pitchFamily="18" charset="0"/>
              </a:rPr>
              <a:t>SQL</a:t>
            </a:r>
            <a:r>
              <a:rPr lang="zh-CN" altLang="en-US" sz="2800" dirty="0" smtClean="0">
                <a:latin typeface="微软雅黑 Light" pitchFamily="34" charset="-122"/>
                <a:ea typeface="微软雅黑 Light" pitchFamily="34" charset="-122"/>
                <a:sym typeface="Times New Roman" panose="02020603050405020304" pitchFamily="18" charset="0"/>
              </a:rPr>
              <a:t>（</a:t>
            </a:r>
            <a:r>
              <a:rPr lang="en-US" altLang="zh-CN" sz="2800" dirty="0" smtClean="0">
                <a:latin typeface="微软雅黑 Light" pitchFamily="34" charset="-122"/>
                <a:ea typeface="微软雅黑 Light" pitchFamily="34" charset="-122"/>
                <a:sym typeface="Times New Roman" panose="02020603050405020304" pitchFamily="18" charset="0"/>
              </a:rPr>
              <a:t>Structured Query Language</a:t>
            </a:r>
            <a:r>
              <a:rPr lang="zh-CN" altLang="en-US" sz="2800" dirty="0" smtClean="0">
                <a:latin typeface="微软雅黑 Light" pitchFamily="34" charset="-122"/>
                <a:ea typeface="微软雅黑 Light" pitchFamily="34" charset="-122"/>
                <a:sym typeface="Times New Roman" panose="02020603050405020304" pitchFamily="18" charset="0"/>
              </a:rPr>
              <a:t>）</a:t>
            </a:r>
          </a:p>
          <a:p>
            <a:pPr>
              <a:lnSpc>
                <a:spcPct val="180000"/>
              </a:lnSpc>
              <a:buFont typeface="Wingdings" panose="05000000000000000000" pitchFamily="2" charset="2"/>
              <a:buNone/>
            </a:pPr>
            <a:r>
              <a:rPr lang="zh-CN" altLang="en-US" sz="2800" dirty="0" smtClean="0">
                <a:latin typeface="微软雅黑 Light" pitchFamily="34" charset="-122"/>
                <a:ea typeface="微软雅黑 Light" pitchFamily="34" charset="-122"/>
                <a:sym typeface="Times New Roman" panose="02020603050405020304" pitchFamily="18" charset="0"/>
              </a:rPr>
              <a:t>        </a:t>
            </a:r>
            <a:r>
              <a:rPr lang="zh-CN" altLang="en-US" sz="2800" dirty="0" smtClean="0">
                <a:latin typeface="幼圆" pitchFamily="49" charset="-122"/>
                <a:ea typeface="幼圆" pitchFamily="49" charset="-122"/>
                <a:sym typeface="Times New Roman" panose="02020603050405020304" pitchFamily="18" charset="0"/>
              </a:rPr>
              <a:t>结构化查询语言，是关系数据库的标准语言</a:t>
            </a:r>
          </a:p>
          <a:p>
            <a:pPr>
              <a:lnSpc>
                <a:spcPct val="180000"/>
              </a:lnSpc>
              <a:buFont typeface="Arial" panose="020B0604020202020204" pitchFamily="34" charset="0"/>
              <a:buChar char="•"/>
            </a:pPr>
            <a:r>
              <a:rPr lang="en-US" altLang="zh-CN" sz="2800" dirty="0" smtClean="0">
                <a:latin typeface="幼圆" pitchFamily="49" charset="-122"/>
                <a:ea typeface="幼圆" pitchFamily="49" charset="-122"/>
                <a:sym typeface="Times New Roman" panose="02020603050405020304" pitchFamily="18" charset="0"/>
              </a:rPr>
              <a:t>SQL</a:t>
            </a:r>
            <a:r>
              <a:rPr lang="zh-CN" altLang="en-US" sz="2800" dirty="0" smtClean="0">
                <a:latin typeface="幼圆" pitchFamily="49" charset="-122"/>
                <a:ea typeface="幼圆" pitchFamily="49" charset="-122"/>
                <a:sym typeface="Times New Roman" panose="02020603050405020304" pitchFamily="18" charset="0"/>
              </a:rPr>
              <a:t>是一个通用的、功能极强的关系数据库语言</a:t>
            </a:r>
            <a:endParaRPr lang="zh-CN" altLang="en-US" sz="2800" dirty="0" smtClean="0">
              <a:latin typeface="幼圆" pitchFamily="49" charset="-122"/>
              <a:ea typeface="幼圆" pitchFamily="49" charset="-122"/>
            </a:endParaRPr>
          </a:p>
        </p:txBody>
      </p:sp>
      <p:sp>
        <p:nvSpPr>
          <p:cNvPr id="4" name="椭圆 3"/>
          <p:cNvSpPr/>
          <p:nvPr/>
        </p:nvSpPr>
        <p:spPr>
          <a:xfrm>
            <a:off x="539726" y="195588"/>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1</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filter="blinds(horizontal)">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187765" y="0"/>
            <a:ext cx="7056490" cy="842963"/>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查询</a:t>
            </a:r>
            <a:r>
              <a:rPr lang="zh-CN" altLang="en-US" sz="3600" dirty="0">
                <a:latin typeface="+mn-ea"/>
                <a:ea typeface="+mn-ea"/>
                <a:sym typeface="Times New Roman" panose="02020603050405020304" pitchFamily="18" charset="0"/>
              </a:rPr>
              <a:t>满足条件的</a:t>
            </a:r>
            <a:r>
              <a:rPr lang="zh-CN" altLang="en-US" sz="3600" dirty="0" smtClean="0">
                <a:latin typeface="+mn-ea"/>
                <a:ea typeface="+mn-ea"/>
                <a:sym typeface="Times New Roman" panose="02020603050405020304" pitchFamily="18" charset="0"/>
              </a:rPr>
              <a:t>元组</a:t>
            </a:r>
            <a:endParaRPr lang="zh-CN" altLang="en-US" sz="3600" dirty="0">
              <a:latin typeface="+mn-ea"/>
              <a:ea typeface="+mn-ea"/>
              <a:sym typeface="仿宋_GB2312" pitchFamily="1" charset="-122"/>
            </a:endParaRPr>
          </a:p>
        </p:txBody>
      </p:sp>
      <p:sp>
        <p:nvSpPr>
          <p:cNvPr id="62467" name="Rectangle 3"/>
          <p:cNvSpPr>
            <a:spLocks noGrp="1" noChangeArrowheads="1"/>
          </p:cNvSpPr>
          <p:nvPr>
            <p:ph type="body" idx="4294967295"/>
          </p:nvPr>
        </p:nvSpPr>
        <p:spPr>
          <a:xfrm>
            <a:off x="1043755" y="843630"/>
            <a:ext cx="8100245" cy="4299870"/>
          </a:xfrm>
        </p:spPr>
        <p:txBody>
          <a:bodyPr>
            <a:noAutofit/>
          </a:bodyPr>
          <a:lstStyle/>
          <a:p>
            <a:pPr>
              <a:lnSpc>
                <a:spcPct val="150000"/>
              </a:lnSpc>
              <a:buFont typeface="Wingdings" panose="05000000000000000000" pitchFamily="2" charset="2"/>
              <a:buNone/>
            </a:pP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例</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查询软件学院全体学生的名单</a:t>
            </a:r>
          </a:p>
          <a:p>
            <a:pPr lvl="1">
              <a:buFont typeface="Wingdings" panose="05000000000000000000" pitchFamily="2" charset="2"/>
              <a:buNone/>
            </a:pPr>
            <a:r>
              <a:rPr lang="zh-CN" altLang="en-US" sz="2600" b="1" dirty="0" smtClean="0">
                <a:latin typeface="幼圆" pitchFamily="49" charset="-122"/>
                <a:ea typeface="幼圆" pitchFamily="49" charset="-122"/>
              </a:rPr>
              <a:t>         </a:t>
            </a:r>
            <a:r>
              <a:rPr lang="en-US" altLang="zh-CN" sz="2600" b="1" dirty="0" smtClean="0">
                <a:latin typeface="+mj-ea"/>
                <a:ea typeface="+mj-ea"/>
                <a:sym typeface="Times New Roman" panose="02020603050405020304" pitchFamily="18" charset="0"/>
              </a:rPr>
              <a:t>SELECT  </a:t>
            </a:r>
            <a:r>
              <a:rPr lang="en-US" altLang="zh-CN" sz="2600" b="1" dirty="0" err="1" smtClean="0">
                <a:latin typeface="幼圆" pitchFamily="49" charset="-122"/>
                <a:ea typeface="幼圆" pitchFamily="49" charset="-122"/>
                <a:sym typeface="Times New Roman" panose="02020603050405020304" pitchFamily="18" charset="0"/>
              </a:rPr>
              <a:t>Sname</a:t>
            </a:r>
            <a:endParaRPr lang="en-US" altLang="zh-CN" sz="2600" b="1" dirty="0" smtClean="0">
              <a:latin typeface="幼圆" pitchFamily="49" charset="-122"/>
              <a:ea typeface="幼圆" pitchFamily="49" charset="-122"/>
              <a:sym typeface="Times New Roman" panose="02020603050405020304" pitchFamily="18" charset="0"/>
            </a:endParaRPr>
          </a:p>
          <a:p>
            <a:pPr lvl="1">
              <a:buFont typeface="Wingdings" panose="05000000000000000000" pitchFamily="2" charset="2"/>
              <a:buNone/>
            </a:pP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smtClean="0">
                <a:latin typeface="+mj-ea"/>
                <a:ea typeface="+mj-ea"/>
                <a:sym typeface="Times New Roman" panose="02020603050405020304" pitchFamily="18" charset="0"/>
              </a:rPr>
              <a:t>  FROM  </a:t>
            </a:r>
            <a:r>
              <a:rPr lang="en-US" altLang="zh-CN" sz="2600" b="1" dirty="0" smtClean="0">
                <a:latin typeface="幼圆" pitchFamily="49" charset="-122"/>
                <a:ea typeface="幼圆" pitchFamily="49" charset="-122"/>
                <a:sym typeface="Times New Roman" panose="02020603050405020304" pitchFamily="18" charset="0"/>
              </a:rPr>
              <a:t>Student</a:t>
            </a:r>
          </a:p>
          <a:p>
            <a:pPr lvl="1">
              <a:buFont typeface="Wingdings" panose="05000000000000000000" pitchFamily="2" charset="2"/>
              <a:buNone/>
            </a:pPr>
            <a:r>
              <a:rPr lang="en-US" altLang="zh-CN" sz="2600" b="1" dirty="0" smtClean="0">
                <a:latin typeface="+mj-ea"/>
                <a:ea typeface="+mj-ea"/>
                <a:sym typeface="Times New Roman" panose="02020603050405020304" pitchFamily="18" charset="0"/>
              </a:rPr>
              <a:t>               </a:t>
            </a:r>
            <a:r>
              <a:rPr lang="en-US" altLang="zh-CN" sz="2600" b="1" dirty="0">
                <a:latin typeface="+mj-ea"/>
                <a:ea typeface="+mj-ea"/>
                <a:sym typeface="Times New Roman" panose="02020603050405020304" pitchFamily="18" charset="0"/>
              </a:rPr>
              <a:t>WHERE</a:t>
            </a:r>
            <a:r>
              <a:rPr lang="en-US" altLang="zh-CN" sz="2600" b="1" dirty="0" smtClean="0">
                <a:latin typeface="+mj-ea"/>
                <a:ea typeface="+mj-ea"/>
                <a:sym typeface="Times New Roman" panose="02020603050405020304" pitchFamily="18" charset="0"/>
              </a:rPr>
              <a:t>  </a:t>
            </a:r>
            <a:r>
              <a:rPr lang="en-US" altLang="zh-CN" sz="2600" b="1" dirty="0" err="1" smtClean="0">
                <a:latin typeface="幼圆" pitchFamily="49" charset="-122"/>
                <a:ea typeface="幼圆" pitchFamily="49" charset="-122"/>
                <a:sym typeface="Times New Roman" panose="02020603050405020304" pitchFamily="18" charset="0"/>
              </a:rPr>
              <a:t>Sdept</a:t>
            </a:r>
            <a:r>
              <a:rPr lang="en-US" altLang="zh-CN" sz="2600" b="1" dirty="0" smtClean="0">
                <a:latin typeface="幼圆" pitchFamily="49" charset="-122"/>
                <a:ea typeface="幼圆" pitchFamily="49" charset="-122"/>
                <a:sym typeface="Times New Roman" panose="02020603050405020304" pitchFamily="18" charset="0"/>
              </a:rPr>
              <a:t>=‘</a:t>
            </a:r>
            <a:r>
              <a:rPr lang="zh-CN" altLang="en-US" sz="2600" b="1" dirty="0" smtClean="0">
                <a:latin typeface="幼圆" pitchFamily="49" charset="-122"/>
                <a:ea typeface="幼圆" pitchFamily="49" charset="-122"/>
                <a:sym typeface="Times New Roman" panose="02020603050405020304" pitchFamily="18" charset="0"/>
              </a:rPr>
              <a:t>SSE</a:t>
            </a:r>
            <a:r>
              <a:rPr lang="en-US" altLang="zh-CN" sz="2600" b="1" dirty="0" smtClean="0">
                <a:latin typeface="幼圆" pitchFamily="49" charset="-122"/>
                <a:ea typeface="幼圆" pitchFamily="49" charset="-122"/>
                <a:sym typeface="Times New Roman" panose="02020603050405020304" pitchFamily="18" charset="0"/>
              </a:rPr>
              <a:t>’</a:t>
            </a:r>
            <a:r>
              <a:rPr lang="zh-CN" altLang="en-US" sz="2600" b="1" dirty="0" smtClean="0">
                <a:latin typeface="幼圆" pitchFamily="49" charset="-122"/>
                <a:ea typeface="幼圆" pitchFamily="49" charset="-122"/>
                <a:sym typeface="Times New Roman" panose="02020603050405020304" pitchFamily="18" charset="0"/>
              </a:rPr>
              <a:t>；</a:t>
            </a:r>
            <a:endParaRPr lang="zh-CN" altLang="en-US" sz="2600" b="1"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例</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查询所有年龄在</a:t>
            </a:r>
            <a:r>
              <a:rPr lang="en-US" altLang="zh-CN" sz="2600" dirty="0" smtClean="0">
                <a:latin typeface="幼圆" pitchFamily="49" charset="-122"/>
                <a:ea typeface="幼圆" pitchFamily="49" charset="-122"/>
              </a:rPr>
              <a:t>20</a:t>
            </a:r>
            <a:r>
              <a:rPr lang="zh-CN" altLang="en-US" sz="2600" dirty="0" smtClean="0">
                <a:latin typeface="幼圆" pitchFamily="49" charset="-122"/>
                <a:ea typeface="幼圆" pitchFamily="49" charset="-122"/>
              </a:rPr>
              <a:t>岁以下的学生姓名及其年龄</a:t>
            </a:r>
          </a:p>
          <a:p>
            <a:pPr lvl="1" algn="just">
              <a:buFont typeface="Wingdings" panose="05000000000000000000" pitchFamily="2" charset="2"/>
              <a:buNone/>
            </a:pP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smtClean="0">
                <a:latin typeface="+mj-ea"/>
                <a:ea typeface="+mj-ea"/>
                <a:sym typeface="Times New Roman" panose="02020603050405020304" pitchFamily="18" charset="0"/>
              </a:rPr>
              <a:t>SELECT </a:t>
            </a:r>
            <a:r>
              <a:rPr lang="en-US" altLang="zh-CN" sz="2600" b="1" dirty="0" err="1" smtClean="0">
                <a:latin typeface="幼圆" pitchFamily="49" charset="-122"/>
                <a:ea typeface="幼圆" pitchFamily="49" charset="-122"/>
                <a:sym typeface="Times New Roman" panose="02020603050405020304" pitchFamily="18" charset="0"/>
              </a:rPr>
              <a:t>Sname</a:t>
            </a:r>
            <a:r>
              <a:rPr lang="zh-CN" altLang="en-US" sz="2600" b="1" dirty="0" smtClean="0">
                <a:latin typeface="幼圆" pitchFamily="49" charset="-122"/>
                <a:ea typeface="幼圆" pitchFamily="49" charset="-122"/>
                <a:sym typeface="Times New Roman" panose="02020603050405020304" pitchFamily="18" charset="0"/>
              </a:rPr>
              <a:t>，</a:t>
            </a:r>
            <a:r>
              <a:rPr lang="en-US" altLang="zh-CN" sz="2600" b="1" dirty="0" smtClean="0">
                <a:latin typeface="幼圆" pitchFamily="49" charset="-122"/>
                <a:ea typeface="幼圆" pitchFamily="49" charset="-122"/>
                <a:sym typeface="Times New Roman" panose="02020603050405020304" pitchFamily="18" charset="0"/>
              </a:rPr>
              <a:t>Sage </a:t>
            </a:r>
          </a:p>
          <a:p>
            <a:pPr lvl="2" algn="just">
              <a:buFont typeface="Wingdings" panose="05000000000000000000" pitchFamily="2" charset="2"/>
              <a:buNone/>
            </a:pPr>
            <a:r>
              <a:rPr lang="en-US" sz="2600" b="1" dirty="0" smtClean="0">
                <a:latin typeface="幼圆" pitchFamily="49" charset="-122"/>
                <a:ea typeface="幼圆" pitchFamily="49" charset="-122"/>
                <a:sym typeface="Times New Roman" panose="02020603050405020304" pitchFamily="18" charset="0"/>
              </a:rPr>
              <a:t>        </a:t>
            </a:r>
            <a:r>
              <a:rPr lang="en-US" altLang="zh-CN" sz="2600" b="1" dirty="0" smtClean="0">
                <a:latin typeface="+mj-ea"/>
                <a:ea typeface="+mj-ea"/>
                <a:sym typeface="Times New Roman" panose="02020603050405020304" pitchFamily="18" charset="0"/>
              </a:rPr>
              <a:t>FROM </a:t>
            </a:r>
            <a:r>
              <a:rPr lang="en-US" altLang="zh-CN" sz="2600" b="1" dirty="0" smtClean="0">
                <a:latin typeface="幼圆" pitchFamily="49" charset="-122"/>
                <a:ea typeface="幼圆" pitchFamily="49" charset="-122"/>
                <a:sym typeface="Times New Roman" panose="02020603050405020304" pitchFamily="18" charset="0"/>
              </a:rPr>
              <a:t>Student    </a:t>
            </a:r>
          </a:p>
          <a:p>
            <a:pPr lvl="2" algn="just">
              <a:buFont typeface="Wingdings" panose="05000000000000000000" pitchFamily="2" charset="2"/>
              <a:buNone/>
            </a:pPr>
            <a:r>
              <a:rPr lang="en-US" sz="2600" b="1" dirty="0" smtClean="0">
                <a:latin typeface="幼圆" pitchFamily="49" charset="-122"/>
                <a:ea typeface="幼圆" pitchFamily="49" charset="-122"/>
                <a:sym typeface="Times New Roman" panose="02020603050405020304" pitchFamily="18" charset="0"/>
              </a:rPr>
              <a:t>        </a:t>
            </a:r>
            <a:r>
              <a:rPr lang="en-US" altLang="zh-CN" sz="2600" b="1" dirty="0">
                <a:latin typeface="+mj-ea"/>
                <a:ea typeface="+mj-ea"/>
                <a:sym typeface="Times New Roman" panose="02020603050405020304" pitchFamily="18" charset="0"/>
              </a:rPr>
              <a:t>WHERE</a:t>
            </a:r>
            <a:r>
              <a:rPr lang="en-US" altLang="zh-CN" sz="2600" b="1" dirty="0" smtClean="0">
                <a:latin typeface="幼圆" pitchFamily="49" charset="-122"/>
                <a:ea typeface="幼圆" pitchFamily="49" charset="-122"/>
                <a:sym typeface="Times New Roman" panose="02020603050405020304" pitchFamily="18" charset="0"/>
              </a:rPr>
              <a:t> Sage &lt; 20</a:t>
            </a:r>
            <a:r>
              <a:rPr lang="zh-CN" altLang="en-US" sz="2600" b="1" dirty="0" smtClean="0">
                <a:latin typeface="幼圆" pitchFamily="49" charset="-122"/>
                <a:ea typeface="幼圆" pitchFamily="49" charset="-122"/>
                <a:sym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filter="blinds(horizontal)">
                                      <p:cBhvr>
                                        <p:cTn id="12" dur="500"/>
                                        <p:tgtEl>
                                          <p:spTgt spid="6246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Effect filter="blinds(horizontal)">
                                      <p:cBhvr>
                                        <p:cTn id="15" dur="500"/>
                                        <p:tgtEl>
                                          <p:spTgt spid="6246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2467">
                                            <p:txEl>
                                              <p:pRg st="3" end="3"/>
                                            </p:txEl>
                                          </p:spTgt>
                                        </p:tgtEl>
                                        <p:attrNameLst>
                                          <p:attrName>style.visibility</p:attrName>
                                        </p:attrNameLst>
                                      </p:cBhvr>
                                      <p:to>
                                        <p:strVal val="visible"/>
                                      </p:to>
                                    </p:set>
                                    <p:animEffect filter="blinds(horizontal)">
                                      <p:cBhvr>
                                        <p:cTn id="18" dur="500"/>
                                        <p:tgtEl>
                                          <p:spTgt spid="624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Effect filter="blinds(horizontal)">
                                      <p:cBhvr>
                                        <p:cTn id="23" dur="500"/>
                                        <p:tgtEl>
                                          <p:spTgt spid="624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2467">
                                            <p:txEl>
                                              <p:pRg st="5" end="5"/>
                                            </p:txEl>
                                          </p:spTgt>
                                        </p:tgtEl>
                                        <p:attrNameLst>
                                          <p:attrName>style.visibility</p:attrName>
                                        </p:attrNameLst>
                                      </p:cBhvr>
                                      <p:to>
                                        <p:strVal val="visible"/>
                                      </p:to>
                                    </p:set>
                                    <p:animEffect filter="blinds(horizontal)">
                                      <p:cBhvr>
                                        <p:cTn id="28" dur="500"/>
                                        <p:tgtEl>
                                          <p:spTgt spid="62467">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2467">
                                            <p:txEl>
                                              <p:pRg st="6" end="6"/>
                                            </p:txEl>
                                          </p:spTgt>
                                        </p:tgtEl>
                                        <p:attrNameLst>
                                          <p:attrName>style.visibility</p:attrName>
                                        </p:attrNameLst>
                                      </p:cBhvr>
                                      <p:to>
                                        <p:strVal val="visible"/>
                                      </p:to>
                                    </p:set>
                                    <p:animEffect filter="blinds(horizontal)">
                                      <p:cBhvr>
                                        <p:cTn id="31" dur="500"/>
                                        <p:tgtEl>
                                          <p:spTgt spid="62467">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2467">
                                            <p:txEl>
                                              <p:pRg st="7" end="7"/>
                                            </p:txEl>
                                          </p:spTgt>
                                        </p:tgtEl>
                                        <p:attrNameLst>
                                          <p:attrName>style.visibility</p:attrName>
                                        </p:attrNameLst>
                                      </p:cBhvr>
                                      <p:to>
                                        <p:strVal val="visible"/>
                                      </p:to>
                                    </p:set>
                                    <p:animEffect filter="blinds(horizontal)">
                                      <p:cBhvr>
                                        <p:cTn id="34" dur="500"/>
                                        <p:tgtEl>
                                          <p:spTgt spid="62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查询满足条件的元组</a:t>
            </a:r>
            <a:endParaRPr lang="zh-CN" altLang="en-US" sz="3600" b="0" dirty="0">
              <a:latin typeface="+mn-ea"/>
              <a:ea typeface="+mn-ea"/>
              <a:sym typeface="仿宋_GB2312" pitchFamily="1" charset="-122"/>
            </a:endParaRPr>
          </a:p>
        </p:txBody>
      </p:sp>
      <p:sp>
        <p:nvSpPr>
          <p:cNvPr id="3" name="矩形 2"/>
          <p:cNvSpPr/>
          <p:nvPr/>
        </p:nvSpPr>
        <p:spPr>
          <a:xfrm>
            <a:off x="1043755" y="842962"/>
            <a:ext cx="7704535" cy="2893100"/>
          </a:xfrm>
          <a:prstGeom prst="rect">
            <a:avLst/>
          </a:prstGeom>
        </p:spPr>
        <p:txBody>
          <a:bodyPr wrap="square">
            <a:spAutoFit/>
          </a:bodyPr>
          <a:lstStyle/>
          <a:p>
            <a:pPr>
              <a:lnSpc>
                <a:spcPct val="200000"/>
              </a:lnSpc>
              <a:buFont typeface="Wingdings" panose="05000000000000000000" pitchFamily="2" charset="2"/>
              <a:buNone/>
            </a:pPr>
            <a:r>
              <a:rPr lang="en-US" altLang="zh-CN" sz="2800" dirty="0">
                <a:latin typeface="幼圆" pitchFamily="49" charset="-122"/>
                <a:ea typeface="幼圆" pitchFamily="49" charset="-122"/>
              </a:rPr>
              <a:t>【</a:t>
            </a:r>
            <a:r>
              <a:rPr lang="zh-CN" altLang="en-US" sz="2800" dirty="0">
                <a:latin typeface="幼圆" pitchFamily="49" charset="-122"/>
                <a:ea typeface="幼圆" pitchFamily="49" charset="-122"/>
              </a:rPr>
              <a:t>例</a:t>
            </a:r>
            <a:r>
              <a:rPr lang="en-US" altLang="zh-CN" sz="2800" dirty="0">
                <a:latin typeface="幼圆" pitchFamily="49" charset="-122"/>
                <a:ea typeface="幼圆" pitchFamily="49" charset="-122"/>
              </a:rPr>
              <a:t>】</a:t>
            </a:r>
            <a:r>
              <a:rPr lang="zh-CN" altLang="en-US" sz="2800" dirty="0">
                <a:latin typeface="幼圆" pitchFamily="49" charset="-122"/>
                <a:ea typeface="幼圆" pitchFamily="49" charset="-122"/>
              </a:rPr>
              <a:t>查询考试成绩有不及格的学生的学号</a:t>
            </a:r>
          </a:p>
          <a:p>
            <a:pPr lvl="2">
              <a:lnSpc>
                <a:spcPct val="150000"/>
              </a:lnSpc>
              <a:buFont typeface="Wingdings" panose="05000000000000000000" pitchFamily="2" charset="2"/>
              <a:buNone/>
            </a:pPr>
            <a:r>
              <a:rPr lang="en-US" altLang="zh-CN" sz="2800" dirty="0" smtClean="0">
                <a:latin typeface="+mj-ea"/>
                <a:sym typeface="Times New Roman" panose="02020603050405020304" pitchFamily="18" charset="0"/>
              </a:rPr>
              <a:t>SELECT </a:t>
            </a:r>
            <a:r>
              <a:rPr lang="en-US" altLang="zh-CN" sz="2800" dirty="0">
                <a:latin typeface="+mj-ea"/>
                <a:sym typeface="Times New Roman" panose="02020603050405020304" pitchFamily="18" charset="0"/>
              </a:rPr>
              <a:t>DISTINCT</a:t>
            </a:r>
            <a:r>
              <a:rPr lang="en-US" altLang="zh-CN" sz="2800" dirty="0">
                <a:latin typeface="幼圆" pitchFamily="49" charset="-122"/>
                <a:ea typeface="幼圆" pitchFamily="49" charset="-122"/>
                <a:sym typeface="Times New Roman" panose="02020603050405020304" pitchFamily="18" charset="0"/>
              </a:rPr>
              <a:t> </a:t>
            </a:r>
            <a:r>
              <a:rPr lang="en-US" altLang="zh-CN" sz="2800" dirty="0" err="1">
                <a:latin typeface="幼圆" pitchFamily="49" charset="-122"/>
                <a:ea typeface="幼圆" pitchFamily="49" charset="-122"/>
                <a:sym typeface="Times New Roman" panose="02020603050405020304" pitchFamily="18" charset="0"/>
              </a:rPr>
              <a:t>Sno</a:t>
            </a:r>
            <a:endParaRPr lang="en-US" altLang="zh-CN" sz="2800" dirty="0">
              <a:latin typeface="幼圆" pitchFamily="49" charset="-122"/>
              <a:ea typeface="幼圆" pitchFamily="49" charset="-122"/>
              <a:sym typeface="Times New Roman" panose="02020603050405020304" pitchFamily="18" charset="0"/>
            </a:endParaRPr>
          </a:p>
          <a:p>
            <a:pPr lvl="2">
              <a:lnSpc>
                <a:spcPct val="150000"/>
              </a:lnSpc>
              <a:buFont typeface="Wingdings" panose="05000000000000000000" pitchFamily="2" charset="2"/>
              <a:buNone/>
            </a:pPr>
            <a:r>
              <a:rPr lang="en-US" altLang="zh-CN" sz="2800" dirty="0" smtClean="0">
                <a:latin typeface="+mj-ea"/>
                <a:sym typeface="Times New Roman" panose="02020603050405020304" pitchFamily="18" charset="0"/>
              </a:rPr>
              <a:t>FROM </a:t>
            </a:r>
            <a:r>
              <a:rPr lang="en-US" altLang="zh-CN" sz="2800" dirty="0" smtClean="0">
                <a:latin typeface="幼圆" pitchFamily="49" charset="-122"/>
                <a:ea typeface="幼圆" pitchFamily="49" charset="-122"/>
                <a:sym typeface="Times New Roman" panose="02020603050405020304" pitchFamily="18" charset="0"/>
              </a:rPr>
              <a:t> </a:t>
            </a:r>
            <a:r>
              <a:rPr lang="en-US" altLang="zh-CN" sz="2800" dirty="0">
                <a:latin typeface="幼圆" pitchFamily="49" charset="-122"/>
                <a:ea typeface="幼圆" pitchFamily="49" charset="-122"/>
                <a:sym typeface="Times New Roman" panose="02020603050405020304" pitchFamily="18" charset="0"/>
              </a:rPr>
              <a:t>SC</a:t>
            </a:r>
          </a:p>
          <a:p>
            <a:pPr lvl="2">
              <a:lnSpc>
                <a:spcPct val="150000"/>
              </a:lnSpc>
              <a:buFont typeface="Wingdings" panose="05000000000000000000" pitchFamily="2" charset="2"/>
              <a:buNone/>
            </a:pPr>
            <a:r>
              <a:rPr lang="en-US" altLang="zh-CN" sz="2800" dirty="0" smtClean="0">
                <a:latin typeface="+mj-ea"/>
                <a:sym typeface="Times New Roman" panose="02020603050405020304" pitchFamily="18" charset="0"/>
              </a:rPr>
              <a:t>WHERE </a:t>
            </a:r>
            <a:r>
              <a:rPr lang="en-US" altLang="zh-CN" sz="2800" dirty="0">
                <a:latin typeface="幼圆" pitchFamily="49" charset="-122"/>
                <a:ea typeface="幼圆" pitchFamily="49" charset="-122"/>
                <a:sym typeface="Times New Roman" panose="02020603050405020304" pitchFamily="18" charset="0"/>
              </a:rPr>
              <a:t>Grade&lt;60</a:t>
            </a:r>
            <a:r>
              <a:rPr lang="zh-CN" altLang="en-US" sz="2800" dirty="0">
                <a:latin typeface="幼圆" pitchFamily="49" charset="-122"/>
                <a:ea typeface="幼圆" pitchFamily="49" charset="-122"/>
                <a:sym typeface="Times New Roman" panose="02020603050405020304" pitchFamily="18" charset="0"/>
              </a:rPr>
              <a:t>；</a:t>
            </a:r>
            <a:r>
              <a:rPr lang="zh-CN" altLang="en-US" sz="2800" dirty="0">
                <a:latin typeface="幼圆" pitchFamily="49" charset="-122"/>
                <a:ea typeface="幼圆" pitchFamily="49" charset="-122"/>
              </a:rPr>
              <a:t> </a:t>
            </a:r>
            <a:endParaRPr lang="zh-CN" altLang="en-US" sz="24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1187764" y="0"/>
            <a:ext cx="7056491" cy="842963"/>
          </a:xfrm>
        </p:spPr>
        <p:txBody>
          <a:bodyPr/>
          <a:lstStyle/>
          <a:p>
            <a:pPr fontAlgn="auto">
              <a:spcAft>
                <a:spcPts val="0"/>
              </a:spcAft>
              <a:defRPr/>
            </a:pPr>
            <a:r>
              <a:rPr lang="zh-CN" altLang="en-US" sz="3600" dirty="0" smtClean="0">
                <a:latin typeface="+mn-ea"/>
                <a:ea typeface="+mn-ea"/>
                <a:sym typeface="Times New Roman" panose="02020603050405020304" pitchFamily="18" charset="0"/>
              </a:rPr>
              <a:t>查询</a:t>
            </a:r>
            <a:r>
              <a:rPr lang="zh-CN" altLang="en-US" sz="3600" dirty="0">
                <a:latin typeface="+mn-ea"/>
                <a:ea typeface="+mn-ea"/>
                <a:sym typeface="Times New Roman" panose="02020603050405020304" pitchFamily="18" charset="0"/>
              </a:rPr>
              <a:t>满足条件的元组</a:t>
            </a:r>
            <a:r>
              <a:rPr lang="en-US" sz="3600" dirty="0" smtClean="0">
                <a:latin typeface="+mn-ea"/>
                <a:ea typeface="+mn-ea"/>
                <a:sym typeface="Times New Roman" panose="02020603050405020304" pitchFamily="18" charset="0"/>
              </a:rPr>
              <a:t>——</a:t>
            </a:r>
            <a:r>
              <a:rPr lang="zh-CN" altLang="en-US" sz="3200" dirty="0" smtClean="0">
                <a:latin typeface="华文楷体" pitchFamily="2" charset="-122"/>
                <a:ea typeface="华文楷体" pitchFamily="2" charset="-122"/>
              </a:rPr>
              <a:t>确定</a:t>
            </a:r>
            <a:r>
              <a:rPr lang="zh-CN" altLang="en-US" sz="3200" dirty="0">
                <a:latin typeface="华文楷体" pitchFamily="2" charset="-122"/>
                <a:ea typeface="华文楷体" pitchFamily="2" charset="-122"/>
              </a:rPr>
              <a:t>范围</a:t>
            </a:r>
            <a:endParaRPr lang="zh-CN" altLang="en-US" dirty="0">
              <a:latin typeface="华文楷体" pitchFamily="2" charset="-122"/>
              <a:ea typeface="华文楷体" pitchFamily="2" charset="-122"/>
            </a:endParaRPr>
          </a:p>
        </p:txBody>
      </p:sp>
      <p:sp>
        <p:nvSpPr>
          <p:cNvPr id="63491" name="Rectangle 3"/>
          <p:cNvSpPr>
            <a:spLocks noGrp="1" noChangeArrowheads="1"/>
          </p:cNvSpPr>
          <p:nvPr>
            <p:ph type="body" idx="4294967295"/>
          </p:nvPr>
        </p:nvSpPr>
        <p:spPr>
          <a:xfrm>
            <a:off x="971751" y="862013"/>
            <a:ext cx="8172250" cy="4281487"/>
          </a:xfrm>
        </p:spPr>
        <p:txBody>
          <a:bodyPr>
            <a:normAutofit/>
          </a:bodyPr>
          <a:lstStyle/>
          <a:p>
            <a:pPr>
              <a:lnSpc>
                <a:spcPct val="120000"/>
              </a:lnSpc>
            </a:pPr>
            <a:r>
              <a:rPr lang="zh-CN" altLang="en-US" sz="2400" dirty="0" smtClean="0">
                <a:latin typeface="+mj-ea"/>
                <a:ea typeface="+mj-ea"/>
              </a:rPr>
              <a:t>谓词</a:t>
            </a:r>
            <a:r>
              <a:rPr lang="en-US" altLang="zh-CN" sz="2400" dirty="0" smtClean="0">
                <a:latin typeface="+mj-ea"/>
                <a:ea typeface="+mj-ea"/>
              </a:rPr>
              <a:t>:   </a:t>
            </a:r>
            <a:r>
              <a:rPr lang="en-US" altLang="zh-CN" sz="2200" dirty="0" smtClean="0">
                <a:latin typeface="+mj-ea"/>
                <a:ea typeface="+mj-ea"/>
              </a:rPr>
              <a:t>BETWEEN </a:t>
            </a:r>
            <a:r>
              <a:rPr lang="en-US" altLang="zh-CN" sz="2200" dirty="0" smtClean="0">
                <a:latin typeface="+mj-ea"/>
                <a:ea typeface="+mj-ea"/>
                <a:sym typeface="Courier New" panose="02070309020205020404" pitchFamily="49" charset="0"/>
              </a:rPr>
              <a:t>…</a:t>
            </a:r>
            <a:r>
              <a:rPr lang="en-US" altLang="zh-CN" sz="2200" dirty="0" smtClean="0">
                <a:latin typeface="+mj-ea"/>
                <a:ea typeface="+mj-ea"/>
              </a:rPr>
              <a:t>  AND  </a:t>
            </a:r>
            <a:r>
              <a:rPr lang="en-US" altLang="zh-CN" sz="2200" dirty="0" smtClean="0">
                <a:latin typeface="+mj-ea"/>
                <a:ea typeface="+mj-ea"/>
                <a:sym typeface="Courier New" panose="02070309020205020404" pitchFamily="49" charset="0"/>
              </a:rPr>
              <a:t>…</a:t>
            </a:r>
            <a:endParaRPr lang="en-US" altLang="zh-CN" sz="2200" dirty="0" smtClean="0">
              <a:latin typeface="+mj-ea"/>
              <a:ea typeface="+mj-ea"/>
            </a:endParaRPr>
          </a:p>
          <a:p>
            <a:pPr>
              <a:lnSpc>
                <a:spcPct val="120000"/>
              </a:lnSpc>
              <a:buFont typeface="Wingdings" panose="05000000000000000000" pitchFamily="2" charset="2"/>
              <a:buNone/>
            </a:pPr>
            <a:r>
              <a:rPr lang="en-US" altLang="zh-CN" sz="2200" dirty="0" smtClean="0">
                <a:latin typeface="+mj-ea"/>
                <a:ea typeface="+mj-ea"/>
              </a:rPr>
              <a:t>             NOT BETWEEN  </a:t>
            </a:r>
            <a:r>
              <a:rPr lang="en-US" altLang="zh-CN" sz="2200" dirty="0" smtClean="0">
                <a:latin typeface="+mj-ea"/>
                <a:ea typeface="+mj-ea"/>
                <a:sym typeface="Courier New" panose="02070309020205020404" pitchFamily="49" charset="0"/>
              </a:rPr>
              <a:t>…</a:t>
            </a:r>
            <a:r>
              <a:rPr lang="en-US" altLang="zh-CN" sz="2200" dirty="0" smtClean="0">
                <a:latin typeface="+mj-ea"/>
                <a:ea typeface="+mj-ea"/>
              </a:rPr>
              <a:t>  AND  </a:t>
            </a:r>
            <a:r>
              <a:rPr lang="en-US" altLang="zh-CN" sz="2200" dirty="0" smtClean="0">
                <a:latin typeface="+mj-ea"/>
                <a:ea typeface="+mj-ea"/>
                <a:sym typeface="Courier New" panose="02070309020205020404" pitchFamily="49" charset="0"/>
              </a:rPr>
              <a:t>…</a:t>
            </a:r>
            <a:endParaRPr lang="en-US" altLang="zh-CN" sz="2200" dirty="0" smtClean="0">
              <a:latin typeface="+mj-ea"/>
              <a:ea typeface="+mj-ea"/>
            </a:endParaRPr>
          </a:p>
          <a:p>
            <a:pPr>
              <a:lnSpc>
                <a:spcPct val="150000"/>
              </a:lnSpc>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 </a:t>
            </a:r>
            <a:r>
              <a:rPr lang="zh-CN" altLang="en-US" sz="2400" dirty="0" smtClean="0">
                <a:latin typeface="幼圆" pitchFamily="49" charset="-122"/>
                <a:ea typeface="幼圆" pitchFamily="49" charset="-122"/>
              </a:rPr>
              <a:t>查询年龄在</a:t>
            </a:r>
            <a:r>
              <a:rPr lang="en-US" altLang="zh-CN" sz="2400" dirty="0" smtClean="0">
                <a:latin typeface="幼圆" pitchFamily="49" charset="-122"/>
                <a:ea typeface="幼圆" pitchFamily="49" charset="-122"/>
              </a:rPr>
              <a:t>20-23</a:t>
            </a:r>
            <a:r>
              <a:rPr lang="zh-CN" altLang="en-US" sz="2400" dirty="0" smtClean="0">
                <a:latin typeface="幼圆" pitchFamily="49" charset="-122"/>
                <a:ea typeface="幼圆" pitchFamily="49" charset="-122"/>
              </a:rPr>
              <a:t>岁（包括</a:t>
            </a:r>
            <a:r>
              <a:rPr lang="en-US" altLang="zh-CN" sz="2400" dirty="0" smtClean="0">
                <a:latin typeface="幼圆" pitchFamily="49" charset="-122"/>
                <a:ea typeface="幼圆" pitchFamily="49" charset="-122"/>
              </a:rPr>
              <a:t>20</a:t>
            </a:r>
            <a:r>
              <a:rPr lang="zh-CN" altLang="en-US" sz="2400" dirty="0" smtClean="0">
                <a:latin typeface="幼圆" pitchFamily="49" charset="-122"/>
                <a:ea typeface="幼圆" pitchFamily="49" charset="-122"/>
              </a:rPr>
              <a:t>岁和</a:t>
            </a:r>
            <a:r>
              <a:rPr lang="en-US" altLang="zh-CN" sz="2400" dirty="0" smtClean="0">
                <a:latin typeface="幼圆" pitchFamily="49" charset="-122"/>
                <a:ea typeface="幼圆" pitchFamily="49" charset="-122"/>
              </a:rPr>
              <a:t>23</a:t>
            </a:r>
            <a:r>
              <a:rPr lang="zh-CN" altLang="en-US" sz="2400" dirty="0" smtClean="0">
                <a:latin typeface="幼圆" pitchFamily="49" charset="-122"/>
                <a:ea typeface="幼圆" pitchFamily="49" charset="-122"/>
              </a:rPr>
              <a:t>岁）之间的学生的姓名、系别和年龄</a:t>
            </a:r>
          </a:p>
          <a:p>
            <a:pPr lvl="1" algn="just">
              <a:lnSpc>
                <a:spcPct val="150000"/>
              </a:lnSpc>
              <a:buFont typeface="Wingdings" panose="05000000000000000000" pitchFamily="2" charset="2"/>
              <a:buNone/>
            </a:pPr>
            <a:r>
              <a:rPr lang="en-US" altLang="zh-CN" sz="2400" b="1" dirty="0" smtClean="0">
                <a:latin typeface="幼圆" pitchFamily="49" charset="-122"/>
                <a:ea typeface="幼圆" pitchFamily="49" charset="-122"/>
              </a:rPr>
              <a:t>      </a:t>
            </a:r>
            <a:r>
              <a:rPr lang="en-US" altLang="zh-CN" sz="2400" b="1" dirty="0" smtClean="0">
                <a:latin typeface="+mj-ea"/>
                <a:ea typeface="+mj-ea"/>
              </a:rPr>
              <a:t>SELECT</a:t>
            </a:r>
            <a:r>
              <a:rPr lang="en-US" altLang="zh-CN" sz="2400" b="1" dirty="0" smtClean="0">
                <a:latin typeface="幼圆" pitchFamily="49" charset="-122"/>
                <a:ea typeface="幼圆" pitchFamily="49" charset="-122"/>
              </a:rPr>
              <a:t> </a:t>
            </a:r>
            <a:r>
              <a:rPr lang="en-US" altLang="zh-CN" sz="2400" b="1" dirty="0" err="1" smtClean="0">
                <a:latin typeface="幼圆" pitchFamily="49" charset="-122"/>
                <a:ea typeface="幼圆" pitchFamily="49" charset="-122"/>
              </a:rPr>
              <a:t>Sname</a:t>
            </a:r>
            <a:r>
              <a:rPr lang="zh-CN" altLang="en-US" sz="2400" b="1" dirty="0" smtClean="0">
                <a:latin typeface="幼圆" pitchFamily="49" charset="-122"/>
                <a:ea typeface="幼圆" pitchFamily="49" charset="-122"/>
              </a:rPr>
              <a:t>，</a:t>
            </a:r>
            <a:r>
              <a:rPr lang="en-US" altLang="zh-CN" sz="2400" b="1" dirty="0" err="1" smtClean="0">
                <a:latin typeface="幼圆" pitchFamily="49" charset="-122"/>
                <a:ea typeface="幼圆" pitchFamily="49" charset="-122"/>
              </a:rPr>
              <a:t>Sdept</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Sage</a:t>
            </a:r>
          </a:p>
          <a:p>
            <a:pPr lvl="2" algn="just">
              <a:lnSpc>
                <a:spcPct val="150000"/>
              </a:lnSpc>
              <a:buFont typeface="Wingdings" panose="05000000000000000000" pitchFamily="2" charset="2"/>
              <a:buNone/>
            </a:pPr>
            <a:r>
              <a:rPr lang="zh-CN" altLang="en-US" sz="2400" b="1" dirty="0" smtClean="0">
                <a:latin typeface="幼圆" pitchFamily="49" charset="-122"/>
                <a:ea typeface="幼圆" pitchFamily="49" charset="-122"/>
              </a:rPr>
              <a:t>    </a:t>
            </a:r>
            <a:r>
              <a:rPr lang="en-US" altLang="zh-CN" sz="2400" b="1" dirty="0">
                <a:latin typeface="+mj-ea"/>
                <a:ea typeface="+mj-ea"/>
              </a:rPr>
              <a:t>FROM</a:t>
            </a:r>
            <a:r>
              <a:rPr lang="en-US" altLang="zh-CN" sz="2400" b="1" dirty="0" smtClean="0">
                <a:latin typeface="幼圆" pitchFamily="49" charset="-122"/>
                <a:ea typeface="幼圆" pitchFamily="49" charset="-122"/>
              </a:rPr>
              <a:t> Student</a:t>
            </a:r>
          </a:p>
          <a:p>
            <a:pPr lvl="2">
              <a:lnSpc>
                <a:spcPct val="150000"/>
              </a:lnSpc>
              <a:buFont typeface="Wingdings" panose="05000000000000000000" pitchFamily="2" charset="2"/>
              <a:buNone/>
            </a:pPr>
            <a:r>
              <a:rPr lang="zh-CN" altLang="en-US" sz="2400" b="1" dirty="0" smtClean="0">
                <a:latin typeface="幼圆" pitchFamily="49" charset="-122"/>
                <a:ea typeface="幼圆" pitchFamily="49" charset="-122"/>
              </a:rPr>
              <a:t>    </a:t>
            </a:r>
            <a:r>
              <a:rPr lang="en-US" altLang="zh-CN" sz="2400" b="1" dirty="0">
                <a:latin typeface="+mj-ea"/>
                <a:ea typeface="+mj-ea"/>
              </a:rPr>
              <a:t>WHERE</a:t>
            </a:r>
            <a:r>
              <a:rPr lang="en-US" altLang="zh-CN" sz="2400" b="1" dirty="0" smtClean="0">
                <a:latin typeface="幼圆" pitchFamily="49" charset="-122"/>
                <a:ea typeface="幼圆" pitchFamily="49" charset="-122"/>
              </a:rPr>
              <a:t> Sage </a:t>
            </a:r>
            <a:r>
              <a:rPr lang="en-US" altLang="zh-CN" sz="2400" b="1" dirty="0">
                <a:latin typeface="+mj-ea"/>
                <a:ea typeface="+mj-ea"/>
              </a:rPr>
              <a:t>BETWEEN</a:t>
            </a:r>
            <a:r>
              <a:rPr lang="en-US" altLang="zh-CN" sz="2400" b="1" dirty="0" smtClean="0">
                <a:latin typeface="幼圆" pitchFamily="49" charset="-122"/>
                <a:ea typeface="幼圆" pitchFamily="49" charset="-122"/>
              </a:rPr>
              <a:t> 20 </a:t>
            </a:r>
            <a:r>
              <a:rPr lang="en-US" altLang="zh-CN" sz="2400" b="1" dirty="0">
                <a:latin typeface="+mj-ea"/>
                <a:ea typeface="+mj-ea"/>
              </a:rPr>
              <a:t>AND</a:t>
            </a:r>
            <a:r>
              <a:rPr lang="en-US" altLang="zh-CN" sz="2400" b="1" dirty="0" smtClean="0">
                <a:latin typeface="幼圆" pitchFamily="49" charset="-122"/>
                <a:ea typeface="幼圆" pitchFamily="49" charset="-122"/>
              </a:rPr>
              <a:t> 23</a:t>
            </a:r>
            <a:r>
              <a:rPr lang="zh-CN" altLang="en-US" sz="2400" b="1" dirty="0" smtClean="0">
                <a:latin typeface="幼圆" pitchFamily="49" charset="-122"/>
                <a:ea typeface="幼圆" pitchFamily="49"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filter="blinds(horizontal)">
                                      <p:cBhvr>
                                        <p:cTn id="7" dur="500"/>
                                        <p:tgtEl>
                                          <p:spTgt spid="634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491">
                                            <p:txEl>
                                              <p:pRg st="1" end="1"/>
                                            </p:txEl>
                                          </p:spTgt>
                                        </p:tgtEl>
                                        <p:attrNameLst>
                                          <p:attrName>style.visibility</p:attrName>
                                        </p:attrNameLst>
                                      </p:cBhvr>
                                      <p:to>
                                        <p:strVal val="visible"/>
                                      </p:to>
                                    </p:set>
                                    <p:animEffect filter="blinds(horizontal)">
                                      <p:cBhvr>
                                        <p:cTn id="10" dur="500"/>
                                        <p:tgtEl>
                                          <p:spTgt spid="634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filter="blinds(horizontal)">
                                      <p:cBhvr>
                                        <p:cTn id="15" dur="500"/>
                                        <p:tgtEl>
                                          <p:spTgt spid="634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3491">
                                            <p:txEl>
                                              <p:pRg st="3" end="3"/>
                                            </p:txEl>
                                          </p:spTgt>
                                        </p:tgtEl>
                                        <p:attrNameLst>
                                          <p:attrName>style.visibility</p:attrName>
                                        </p:attrNameLst>
                                      </p:cBhvr>
                                      <p:to>
                                        <p:strVal val="visible"/>
                                      </p:to>
                                    </p:set>
                                    <p:animEffect filter="blinds(horizontal)">
                                      <p:cBhvr>
                                        <p:cTn id="20" dur="500"/>
                                        <p:tgtEl>
                                          <p:spTgt spid="6349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animEffect filter="blinds(horizontal)">
                                      <p:cBhvr>
                                        <p:cTn id="23" dur="500"/>
                                        <p:tgtEl>
                                          <p:spTgt spid="6349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3491">
                                            <p:txEl>
                                              <p:pRg st="5" end="5"/>
                                            </p:txEl>
                                          </p:spTgt>
                                        </p:tgtEl>
                                        <p:attrNameLst>
                                          <p:attrName>style.visibility</p:attrName>
                                        </p:attrNameLst>
                                      </p:cBhvr>
                                      <p:to>
                                        <p:strVal val="visible"/>
                                      </p:to>
                                    </p:set>
                                    <p:animEffect filter="blinds(horizontal)">
                                      <p:cBhvr>
                                        <p:cTn id="26" dur="500"/>
                                        <p:tgtEl>
                                          <p:spTgt spid="63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745" y="1300910"/>
            <a:ext cx="8100245" cy="3320909"/>
          </a:xfrm>
          <a:prstGeom prst="rect">
            <a:avLst/>
          </a:prstGeom>
        </p:spPr>
        <p:txBody>
          <a:bodyPr wrap="square">
            <a:spAutoFit/>
          </a:bodyPr>
          <a:lstStyle/>
          <a:p>
            <a:pPr algn="just">
              <a:lnSpc>
                <a:spcPct val="130000"/>
              </a:lnSpc>
              <a:spcBef>
                <a:spcPts val="1200"/>
              </a:spcBef>
              <a:buFont typeface="Wingdings" panose="05000000000000000000" pitchFamily="2" charset="2"/>
              <a:buNone/>
            </a:pPr>
            <a:r>
              <a:rPr lang="en-US" altLang="zh-CN" sz="2800" dirty="0">
                <a:latin typeface="幼圆" pitchFamily="49" charset="-122"/>
                <a:ea typeface="幼圆" pitchFamily="49" charset="-122"/>
              </a:rPr>
              <a:t>【</a:t>
            </a:r>
            <a:r>
              <a:rPr lang="zh-CN" altLang="en-US" sz="2800" dirty="0">
                <a:latin typeface="+mj-ea"/>
                <a:ea typeface="+mj-ea"/>
              </a:rPr>
              <a:t>例</a:t>
            </a:r>
            <a:r>
              <a:rPr lang="en-US" altLang="zh-CN" sz="2800" dirty="0">
                <a:latin typeface="幼圆" pitchFamily="49" charset="-122"/>
                <a:ea typeface="幼圆" pitchFamily="49" charset="-122"/>
              </a:rPr>
              <a:t>】</a:t>
            </a:r>
            <a:r>
              <a:rPr lang="zh-CN" altLang="en-US" sz="2800" dirty="0">
                <a:latin typeface="幼圆" pitchFamily="49" charset="-122"/>
                <a:ea typeface="幼圆" pitchFamily="49" charset="-122"/>
              </a:rPr>
              <a:t>查询年龄不在</a:t>
            </a:r>
            <a:r>
              <a:rPr lang="en-US" altLang="zh-CN" sz="2800" dirty="0" smtClean="0">
                <a:latin typeface="幼圆" pitchFamily="49" charset="-122"/>
                <a:ea typeface="幼圆" pitchFamily="49" charset="-122"/>
              </a:rPr>
              <a:t>20-23</a:t>
            </a:r>
            <a:r>
              <a:rPr lang="zh-CN" altLang="en-US" sz="2800" dirty="0">
                <a:latin typeface="幼圆" pitchFamily="49" charset="-122"/>
                <a:ea typeface="幼圆" pitchFamily="49" charset="-122"/>
              </a:rPr>
              <a:t>岁之间的学生姓名、</a:t>
            </a:r>
            <a:r>
              <a:rPr lang="zh-CN" altLang="en-US" sz="2800" dirty="0" smtClean="0">
                <a:latin typeface="幼圆" pitchFamily="49" charset="-122"/>
                <a:ea typeface="幼圆" pitchFamily="49" charset="-122"/>
              </a:rPr>
              <a:t>系</a:t>
            </a:r>
            <a:endParaRPr lang="en-US" altLang="zh-CN" sz="2800" dirty="0" smtClean="0">
              <a:latin typeface="幼圆" pitchFamily="49" charset="-122"/>
              <a:ea typeface="幼圆" pitchFamily="49" charset="-122"/>
            </a:endParaRPr>
          </a:p>
          <a:p>
            <a:pPr algn="just">
              <a:lnSpc>
                <a:spcPct val="130000"/>
              </a:lnSpc>
              <a:spcBef>
                <a:spcPts val="1200"/>
              </a:spcBef>
              <a:buFont typeface="Wingdings" panose="05000000000000000000" pitchFamily="2" charset="2"/>
              <a:buNone/>
            </a:pPr>
            <a:r>
              <a:rPr lang="en-US" altLang="zh-CN" sz="2800" dirty="0">
                <a:latin typeface="幼圆" pitchFamily="49" charset="-122"/>
                <a:ea typeface="幼圆" pitchFamily="49" charset="-122"/>
              </a:rPr>
              <a:t> </a:t>
            </a:r>
            <a:r>
              <a:rPr lang="en-US" altLang="zh-CN" sz="2800" dirty="0" smtClean="0">
                <a:latin typeface="幼圆" pitchFamily="49" charset="-122"/>
                <a:ea typeface="幼圆" pitchFamily="49" charset="-122"/>
              </a:rPr>
              <a:t>    </a:t>
            </a:r>
            <a:r>
              <a:rPr lang="zh-CN" altLang="en-US" sz="2800" dirty="0" smtClean="0">
                <a:latin typeface="幼圆" pitchFamily="49" charset="-122"/>
                <a:ea typeface="幼圆" pitchFamily="49" charset="-122"/>
              </a:rPr>
              <a:t>别</a:t>
            </a:r>
            <a:r>
              <a:rPr lang="zh-CN" altLang="en-US" sz="2800" dirty="0">
                <a:latin typeface="幼圆" pitchFamily="49" charset="-122"/>
                <a:ea typeface="幼圆" pitchFamily="49" charset="-122"/>
              </a:rPr>
              <a:t>和年龄</a:t>
            </a:r>
          </a:p>
          <a:p>
            <a:pPr algn="just">
              <a:lnSpc>
                <a:spcPct val="150000"/>
              </a:lnSpc>
              <a:spcBef>
                <a:spcPts val="1200"/>
              </a:spcBef>
              <a:buFont typeface="Wingdings" panose="05000000000000000000" pitchFamily="2" charset="2"/>
              <a:buNone/>
            </a:pPr>
            <a:r>
              <a:rPr lang="zh-CN" altLang="en-US" sz="2600" dirty="0" smtClean="0">
                <a:latin typeface="幼圆" pitchFamily="49" charset="-122"/>
                <a:ea typeface="幼圆" pitchFamily="49" charset="-122"/>
              </a:rPr>
              <a:t>     </a:t>
            </a:r>
            <a:r>
              <a:rPr lang="en-US" altLang="zh-CN" sz="2600" dirty="0" smtClean="0">
                <a:latin typeface="+mj-ea"/>
              </a:rPr>
              <a:t>SELECT</a:t>
            </a:r>
            <a:r>
              <a:rPr lang="en-US" altLang="zh-CN" sz="2600" dirty="0" smtClean="0">
                <a:latin typeface="幼圆" pitchFamily="49" charset="-122"/>
                <a:ea typeface="幼圆" pitchFamily="49" charset="-122"/>
              </a:rPr>
              <a:t> </a:t>
            </a:r>
            <a:r>
              <a:rPr lang="en-US" altLang="zh-CN" sz="2600" dirty="0" err="1">
                <a:latin typeface="幼圆" pitchFamily="49" charset="-122"/>
                <a:ea typeface="幼圆" pitchFamily="49" charset="-122"/>
              </a:rPr>
              <a:t>Sname</a:t>
            </a:r>
            <a:r>
              <a:rPr lang="zh-CN" altLang="en-US" sz="2600" dirty="0">
                <a:latin typeface="幼圆" pitchFamily="49" charset="-122"/>
                <a:ea typeface="幼圆" pitchFamily="49" charset="-122"/>
              </a:rPr>
              <a:t>，</a:t>
            </a:r>
            <a:r>
              <a:rPr lang="en-US" altLang="zh-CN" sz="2600" dirty="0" err="1">
                <a:latin typeface="幼圆" pitchFamily="49" charset="-122"/>
                <a:ea typeface="幼圆" pitchFamily="49" charset="-122"/>
              </a:rPr>
              <a:t>Sdept</a:t>
            </a:r>
            <a:r>
              <a:rPr lang="zh-CN" altLang="en-US" sz="2600" dirty="0">
                <a:latin typeface="幼圆" pitchFamily="49" charset="-122"/>
                <a:ea typeface="幼圆" pitchFamily="49" charset="-122"/>
              </a:rPr>
              <a:t>，</a:t>
            </a:r>
            <a:r>
              <a:rPr lang="en-US" altLang="zh-CN" sz="2600" dirty="0">
                <a:latin typeface="幼圆" pitchFamily="49" charset="-122"/>
                <a:ea typeface="幼圆" pitchFamily="49" charset="-122"/>
              </a:rPr>
              <a:t>Sage</a:t>
            </a:r>
          </a:p>
          <a:p>
            <a:pPr algn="just">
              <a:lnSpc>
                <a:spcPct val="150000"/>
              </a:lnSpc>
              <a:buFont typeface="Wingdings" panose="05000000000000000000" pitchFamily="2" charset="2"/>
              <a:buNone/>
            </a:pPr>
            <a:r>
              <a:rPr lang="en-US" altLang="zh-CN" sz="2600" dirty="0">
                <a:latin typeface="幼圆" pitchFamily="49" charset="-122"/>
                <a:ea typeface="幼圆" pitchFamily="49" charset="-122"/>
              </a:rPr>
              <a:t>	</a:t>
            </a:r>
            <a:r>
              <a:rPr lang="en-US" altLang="zh-CN" sz="2600" dirty="0" smtClean="0">
                <a:latin typeface="+mj-ea"/>
              </a:rPr>
              <a:t>FROM</a:t>
            </a:r>
            <a:r>
              <a:rPr lang="en-US" altLang="zh-CN" sz="2600" dirty="0" smtClean="0">
                <a:latin typeface="幼圆" pitchFamily="49" charset="-122"/>
                <a:ea typeface="幼圆" pitchFamily="49" charset="-122"/>
              </a:rPr>
              <a:t> </a:t>
            </a:r>
            <a:r>
              <a:rPr lang="en-US" altLang="zh-CN" sz="2600" dirty="0">
                <a:latin typeface="幼圆" pitchFamily="49" charset="-122"/>
                <a:ea typeface="幼圆" pitchFamily="49" charset="-122"/>
              </a:rPr>
              <a:t>Student</a:t>
            </a:r>
          </a:p>
          <a:p>
            <a:pPr algn="just">
              <a:lnSpc>
                <a:spcPct val="150000"/>
              </a:lnSpc>
              <a:buFont typeface="Wingdings" panose="05000000000000000000" pitchFamily="2" charset="2"/>
              <a:buNone/>
            </a:pPr>
            <a:r>
              <a:rPr lang="en-US" altLang="zh-CN" sz="2600" dirty="0">
                <a:latin typeface="幼圆" pitchFamily="49" charset="-122"/>
                <a:ea typeface="幼圆" pitchFamily="49" charset="-122"/>
              </a:rPr>
              <a:t>	</a:t>
            </a:r>
            <a:r>
              <a:rPr lang="en-US" altLang="zh-CN" sz="2600" dirty="0" smtClean="0">
                <a:latin typeface="+mj-ea"/>
              </a:rPr>
              <a:t>WHERE</a:t>
            </a:r>
            <a:r>
              <a:rPr lang="en-US" altLang="zh-CN" sz="2600" dirty="0" smtClean="0">
                <a:latin typeface="幼圆" pitchFamily="49" charset="-122"/>
                <a:ea typeface="幼圆" pitchFamily="49" charset="-122"/>
              </a:rPr>
              <a:t> </a:t>
            </a:r>
            <a:r>
              <a:rPr lang="en-US" altLang="zh-CN" sz="2600" dirty="0">
                <a:latin typeface="幼圆" pitchFamily="49" charset="-122"/>
                <a:ea typeface="幼圆" pitchFamily="49" charset="-122"/>
              </a:rPr>
              <a:t>Sage </a:t>
            </a:r>
            <a:r>
              <a:rPr lang="en-US" altLang="zh-CN" sz="2600" dirty="0">
                <a:latin typeface="+mj-ea"/>
              </a:rPr>
              <a:t>NOT BETWEEN </a:t>
            </a:r>
            <a:r>
              <a:rPr lang="en-US" altLang="zh-CN" sz="2600" dirty="0">
                <a:latin typeface="幼圆" pitchFamily="49" charset="-122"/>
                <a:ea typeface="幼圆" pitchFamily="49" charset="-122"/>
              </a:rPr>
              <a:t>20 </a:t>
            </a:r>
            <a:r>
              <a:rPr lang="en-US" altLang="zh-CN" sz="2600" dirty="0">
                <a:latin typeface="+mj-ea"/>
              </a:rPr>
              <a:t>AND</a:t>
            </a:r>
            <a:r>
              <a:rPr lang="en-US" altLang="zh-CN" sz="2600" dirty="0">
                <a:latin typeface="幼圆" pitchFamily="49" charset="-122"/>
                <a:ea typeface="幼圆" pitchFamily="49" charset="-122"/>
              </a:rPr>
              <a:t> 23</a:t>
            </a:r>
            <a:r>
              <a:rPr lang="zh-CN" altLang="en-US" sz="2600" dirty="0">
                <a:latin typeface="幼圆" pitchFamily="49" charset="-122"/>
                <a:ea typeface="幼圆" pitchFamily="49" charset="-122"/>
              </a:rPr>
              <a:t>； </a:t>
            </a:r>
          </a:p>
        </p:txBody>
      </p:sp>
      <p:sp>
        <p:nvSpPr>
          <p:cNvPr id="4" name="Rectangle 2"/>
          <p:cNvSpPr txBox="1">
            <a:spLocks noChangeArrowheads="1"/>
          </p:cNvSpPr>
          <p:nvPr/>
        </p:nvSpPr>
        <p:spPr>
          <a:xfrm>
            <a:off x="1187764" y="0"/>
            <a:ext cx="7056491"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defRPr/>
            </a:pPr>
            <a:r>
              <a:rPr lang="zh-CN" altLang="en-US" sz="3600" b="0" dirty="0" smtClean="0">
                <a:latin typeface="+mn-ea"/>
                <a:ea typeface="+mn-ea"/>
                <a:sym typeface="Times New Roman" panose="02020603050405020304" pitchFamily="18" charset="0"/>
              </a:rPr>
              <a:t>查询满足条件的元组</a:t>
            </a:r>
            <a:r>
              <a:rPr lang="en-US" sz="3600" b="0" dirty="0" smtClean="0">
                <a:latin typeface="+mn-ea"/>
                <a:ea typeface="+mn-ea"/>
                <a:sym typeface="Times New Roman" panose="02020603050405020304" pitchFamily="18" charset="0"/>
              </a:rPr>
              <a:t>——</a:t>
            </a:r>
            <a:r>
              <a:rPr lang="zh-CN" altLang="en-US" sz="3200" b="0" dirty="0" smtClean="0">
                <a:latin typeface="华文楷体" pitchFamily="2" charset="-122"/>
                <a:ea typeface="华文楷体" pitchFamily="2" charset="-122"/>
              </a:rPr>
              <a:t>确定范围</a:t>
            </a:r>
            <a:endParaRPr lang="zh-CN" altLang="en-US" b="0" dirty="0">
              <a:latin typeface="华文楷体" pitchFamily="2" charset="-122"/>
              <a:ea typeface="华文楷体"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187365" y="0"/>
            <a:ext cx="7056890" cy="842963"/>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查询</a:t>
            </a:r>
            <a:r>
              <a:rPr lang="zh-CN" altLang="en-US" sz="3600" dirty="0">
                <a:latin typeface="+mn-ea"/>
                <a:ea typeface="+mn-ea"/>
                <a:sym typeface="Times New Roman" panose="02020603050405020304" pitchFamily="18" charset="0"/>
              </a:rPr>
              <a:t>满足条件的元组</a:t>
            </a:r>
            <a:r>
              <a:rPr lang="en-US" sz="3600" dirty="0">
                <a:latin typeface="+mn-ea"/>
                <a:ea typeface="+mn-ea"/>
                <a:sym typeface="Times New Roman" panose="02020603050405020304" pitchFamily="18" charset="0"/>
              </a:rPr>
              <a:t>——</a:t>
            </a:r>
            <a:r>
              <a:rPr lang="zh-CN" altLang="en-US" sz="3600" dirty="0">
                <a:latin typeface="+mn-ea"/>
                <a:ea typeface="+mn-ea"/>
              </a:rPr>
              <a:t>确定集合</a:t>
            </a:r>
          </a:p>
        </p:txBody>
      </p:sp>
      <p:sp>
        <p:nvSpPr>
          <p:cNvPr id="64515" name="Rectangle 3"/>
          <p:cNvSpPr>
            <a:spLocks noGrp="1" noChangeArrowheads="1"/>
          </p:cNvSpPr>
          <p:nvPr>
            <p:ph type="body" idx="4294967295"/>
          </p:nvPr>
        </p:nvSpPr>
        <p:spPr>
          <a:xfrm>
            <a:off x="1043555" y="915635"/>
            <a:ext cx="8064760" cy="4156428"/>
          </a:xfrm>
        </p:spPr>
        <p:txBody>
          <a:bodyPr>
            <a:normAutofit/>
          </a:bodyPr>
          <a:lstStyle/>
          <a:p>
            <a:pPr algn="just">
              <a:lnSpc>
                <a:spcPct val="150000"/>
              </a:lnSpc>
              <a:buFont typeface="Wingdings" panose="05000000000000000000" pitchFamily="2" charset="2"/>
              <a:buNone/>
            </a:pPr>
            <a:r>
              <a:rPr lang="zh-CN" altLang="en-US" sz="2600" dirty="0" smtClean="0">
                <a:latin typeface="+mj-ea"/>
                <a:ea typeface="+mj-ea"/>
              </a:rPr>
              <a:t>谓词：</a:t>
            </a:r>
            <a:r>
              <a:rPr lang="en-US" altLang="zh-CN" sz="2600" dirty="0" smtClean="0">
                <a:latin typeface="+mj-ea"/>
                <a:ea typeface="+mj-ea"/>
              </a:rPr>
              <a:t>IN &lt;</a:t>
            </a:r>
            <a:r>
              <a:rPr lang="zh-CN" altLang="en-US" sz="2600" dirty="0" smtClean="0">
                <a:latin typeface="+mj-ea"/>
                <a:ea typeface="+mj-ea"/>
              </a:rPr>
              <a:t>值表</a:t>
            </a:r>
            <a:r>
              <a:rPr lang="en-US" altLang="zh-CN" sz="2600" dirty="0" smtClean="0">
                <a:latin typeface="+mj-ea"/>
                <a:ea typeface="+mj-ea"/>
              </a:rPr>
              <a:t>&gt;,  NOT IN &lt;</a:t>
            </a:r>
            <a:r>
              <a:rPr lang="zh-CN" altLang="en-US" sz="2600" dirty="0" smtClean="0">
                <a:latin typeface="+mj-ea"/>
                <a:ea typeface="+mj-ea"/>
              </a:rPr>
              <a:t>值表</a:t>
            </a:r>
            <a:r>
              <a:rPr lang="en-US" altLang="zh-CN" sz="2600" dirty="0" smtClean="0">
                <a:latin typeface="+mj-ea"/>
                <a:ea typeface="+mj-ea"/>
              </a:rPr>
              <a:t>&gt;          </a:t>
            </a:r>
          </a:p>
          <a:p>
            <a:pPr>
              <a:buFont typeface="Wingdings" panose="05000000000000000000" pitchFamily="2" charset="2"/>
              <a:buNone/>
            </a:pPr>
            <a:r>
              <a:rPr lang="en-US" altLang="zh-CN" sz="2800" dirty="0" smtClean="0">
                <a:latin typeface="幼圆" pitchFamily="49" charset="-122"/>
                <a:ea typeface="幼圆" pitchFamily="49" charset="-122"/>
              </a:rPr>
              <a:t>【</a:t>
            </a:r>
            <a:r>
              <a:rPr lang="zh-CN" altLang="en-US" sz="2800" dirty="0" smtClean="0">
                <a:latin typeface="+mj-ea"/>
                <a:ea typeface="+mj-ea"/>
              </a:rPr>
              <a:t>例</a:t>
            </a:r>
            <a:r>
              <a:rPr lang="en-US" altLang="zh-CN" sz="2800" dirty="0" smtClean="0">
                <a:latin typeface="幼圆" pitchFamily="49" charset="-122"/>
                <a:ea typeface="幼圆" pitchFamily="49" charset="-122"/>
              </a:rPr>
              <a:t>】</a:t>
            </a:r>
            <a:r>
              <a:rPr lang="zh-CN" altLang="en-US" sz="2400" b="0" dirty="0" smtClean="0">
                <a:latin typeface="幼圆" pitchFamily="49" charset="-122"/>
                <a:ea typeface="幼圆" pitchFamily="49" charset="-122"/>
              </a:rPr>
              <a:t>查询信息系（</a:t>
            </a:r>
            <a:r>
              <a:rPr lang="en-US" altLang="zh-CN" sz="2400" b="0" dirty="0" smtClean="0">
                <a:latin typeface="幼圆" pitchFamily="49" charset="-122"/>
                <a:ea typeface="幼圆" pitchFamily="49" charset="-122"/>
              </a:rPr>
              <a:t>IS</a:t>
            </a:r>
            <a:r>
              <a:rPr lang="zh-CN" altLang="en-US" sz="2400" b="0" dirty="0" smtClean="0">
                <a:latin typeface="幼圆" pitchFamily="49" charset="-122"/>
                <a:ea typeface="幼圆" pitchFamily="49" charset="-122"/>
              </a:rPr>
              <a:t>）、数学系（</a:t>
            </a:r>
            <a:r>
              <a:rPr lang="en-US" altLang="zh-CN" sz="2400" b="0" dirty="0" smtClean="0">
                <a:latin typeface="幼圆" pitchFamily="49" charset="-122"/>
                <a:ea typeface="幼圆" pitchFamily="49" charset="-122"/>
              </a:rPr>
              <a:t>MA</a:t>
            </a:r>
            <a:r>
              <a:rPr lang="zh-CN" altLang="en-US" sz="2400" b="0" dirty="0" smtClean="0">
                <a:latin typeface="幼圆" pitchFamily="49" charset="-122"/>
                <a:ea typeface="幼圆" pitchFamily="49" charset="-122"/>
              </a:rPr>
              <a:t>）和软件学院系</a:t>
            </a:r>
            <a:endParaRPr lang="en-US" altLang="zh-CN" sz="2400" b="0" dirty="0" smtClean="0">
              <a:latin typeface="幼圆" pitchFamily="49" charset="-122"/>
              <a:ea typeface="幼圆" pitchFamily="49" charset="-122"/>
            </a:endParaRPr>
          </a:p>
          <a:p>
            <a:pPr>
              <a:buFont typeface="Wingdings" panose="05000000000000000000" pitchFamily="2" charset="2"/>
              <a:buNone/>
            </a:pPr>
            <a:r>
              <a:rPr lang="en-US" altLang="zh-CN" sz="2400" b="0" dirty="0">
                <a:latin typeface="幼圆" pitchFamily="49" charset="-122"/>
                <a:ea typeface="幼圆" pitchFamily="49" charset="-122"/>
              </a:rPr>
              <a:t> </a:t>
            </a:r>
            <a:r>
              <a:rPr lang="en-US" altLang="zh-CN" sz="2400" b="0" dirty="0" smtClean="0">
                <a:latin typeface="幼圆" pitchFamily="49" charset="-122"/>
                <a:ea typeface="幼圆" pitchFamily="49" charset="-122"/>
              </a:rPr>
              <a:t>    </a:t>
            </a:r>
            <a:r>
              <a:rPr lang="zh-CN" altLang="en-US" sz="2400" b="0" dirty="0" smtClean="0">
                <a:latin typeface="幼圆" pitchFamily="49" charset="-122"/>
                <a:ea typeface="幼圆" pitchFamily="49" charset="-122"/>
              </a:rPr>
              <a:t>（SSE）学生的姓名和性别</a:t>
            </a:r>
          </a:p>
          <a:p>
            <a:pPr lvl="1">
              <a:lnSpc>
                <a:spcPct val="150000"/>
              </a:lnSpc>
              <a:buFont typeface="Wingdings" panose="05000000000000000000" pitchFamily="2" charset="2"/>
              <a:buNone/>
            </a:pPr>
            <a:r>
              <a:rPr lang="zh-CN" altLang="en-US" sz="2400" b="1" dirty="0" smtClean="0">
                <a:latin typeface="幼圆" pitchFamily="49" charset="-122"/>
                <a:ea typeface="幼圆" pitchFamily="49" charset="-122"/>
              </a:rPr>
              <a:t>	  </a:t>
            </a:r>
            <a:r>
              <a:rPr lang="en-US" altLang="zh-CN" sz="2400" b="1" dirty="0" smtClean="0">
                <a:latin typeface="+mj-ea"/>
                <a:ea typeface="+mj-ea"/>
              </a:rPr>
              <a:t>SELECT </a:t>
            </a:r>
            <a:r>
              <a:rPr lang="en-US" altLang="zh-CN" sz="2400" b="1" dirty="0" err="1" smtClean="0">
                <a:latin typeface="幼圆" pitchFamily="49" charset="-122"/>
                <a:ea typeface="幼圆" pitchFamily="49" charset="-122"/>
              </a:rPr>
              <a:t>Sname</a:t>
            </a:r>
            <a:r>
              <a:rPr lang="zh-CN" altLang="en-US" sz="2400" b="1" dirty="0" smtClean="0">
                <a:latin typeface="幼圆" pitchFamily="49" charset="-122"/>
                <a:ea typeface="幼圆" pitchFamily="49" charset="-122"/>
              </a:rPr>
              <a:t>，</a:t>
            </a:r>
            <a:r>
              <a:rPr lang="en-US" altLang="zh-CN" sz="2400" b="1" dirty="0" err="1" smtClean="0">
                <a:latin typeface="幼圆" pitchFamily="49" charset="-122"/>
                <a:ea typeface="幼圆" pitchFamily="49" charset="-122"/>
              </a:rPr>
              <a:t>Ssex</a:t>
            </a:r>
            <a:endParaRPr lang="en-US" altLang="zh-CN" sz="2400" b="1" dirty="0" smtClean="0">
              <a:latin typeface="幼圆" pitchFamily="49" charset="-122"/>
              <a:ea typeface="幼圆" pitchFamily="49" charset="-122"/>
            </a:endParaRPr>
          </a:p>
          <a:p>
            <a:pPr lvl="1">
              <a:lnSpc>
                <a:spcPct val="150000"/>
              </a:lnSpc>
              <a:buFont typeface="Wingdings" panose="05000000000000000000" pitchFamily="2" charset="2"/>
              <a:buNone/>
            </a:pPr>
            <a:r>
              <a:rPr lang="en-US"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  </a:t>
            </a:r>
            <a:r>
              <a:rPr lang="en-US" altLang="zh-CN" sz="2400" b="1" dirty="0" smtClean="0">
                <a:latin typeface="+mj-ea"/>
                <a:ea typeface="+mj-ea"/>
              </a:rPr>
              <a:t>FROM  </a:t>
            </a:r>
            <a:r>
              <a:rPr lang="en-US" altLang="zh-CN" sz="2400" b="1" dirty="0" smtClean="0">
                <a:latin typeface="幼圆" pitchFamily="49" charset="-122"/>
                <a:ea typeface="幼圆" pitchFamily="49" charset="-122"/>
              </a:rPr>
              <a:t>Student</a:t>
            </a:r>
          </a:p>
          <a:p>
            <a:pPr lvl="1">
              <a:lnSpc>
                <a:spcPct val="150000"/>
              </a:lnSpc>
              <a:buFont typeface="Wingdings" panose="05000000000000000000" pitchFamily="2" charset="2"/>
              <a:buNone/>
            </a:pPr>
            <a:r>
              <a:rPr lang="en-US" sz="2400" b="1" dirty="0" smtClean="0">
                <a:latin typeface="幼圆" pitchFamily="49" charset="-122"/>
                <a:ea typeface="幼圆" pitchFamily="49" charset="-122"/>
              </a:rPr>
              <a:t>	</a:t>
            </a:r>
            <a:r>
              <a:rPr lang="zh-CN" altLang="en-US" sz="2400" b="1" dirty="0" smtClean="0">
                <a:latin typeface="幼圆" pitchFamily="49" charset="-122"/>
                <a:ea typeface="幼圆" pitchFamily="49" charset="-122"/>
              </a:rPr>
              <a:t>  </a:t>
            </a:r>
            <a:r>
              <a:rPr lang="en-US" altLang="zh-CN" sz="2400" b="1" dirty="0" smtClean="0">
                <a:latin typeface="+mj-ea"/>
                <a:ea typeface="+mj-ea"/>
              </a:rPr>
              <a:t>WHERE</a:t>
            </a:r>
            <a:r>
              <a:rPr lang="en-US" altLang="zh-CN" sz="2400" b="1" dirty="0" smtClean="0">
                <a:latin typeface="幼圆" pitchFamily="49" charset="-122"/>
                <a:ea typeface="幼圆" pitchFamily="49" charset="-122"/>
              </a:rPr>
              <a:t> </a:t>
            </a:r>
            <a:r>
              <a:rPr lang="en-US" altLang="zh-CN" sz="2400" b="1" dirty="0" err="1" smtClean="0">
                <a:latin typeface="幼圆" pitchFamily="49" charset="-122"/>
                <a:ea typeface="幼圆" pitchFamily="49" charset="-122"/>
              </a:rPr>
              <a:t>Sdept</a:t>
            </a:r>
            <a:r>
              <a:rPr lang="en-US" altLang="zh-CN" sz="2400" b="1" dirty="0" smtClean="0">
                <a:latin typeface="幼圆" pitchFamily="49" charset="-122"/>
                <a:ea typeface="幼圆" pitchFamily="49" charset="-122"/>
              </a:rPr>
              <a:t> </a:t>
            </a:r>
            <a:r>
              <a:rPr lang="en-US" altLang="zh-CN" sz="2400" b="1" dirty="0" smtClean="0">
                <a:latin typeface="+mj-ea"/>
                <a:ea typeface="+mj-ea"/>
              </a:rPr>
              <a:t>IN</a:t>
            </a:r>
            <a:r>
              <a:rPr lang="en-US" altLang="zh-CN" sz="2400" b="1" dirty="0" smtClean="0">
                <a:latin typeface="幼圆" pitchFamily="49" charset="-122"/>
                <a:ea typeface="幼圆" pitchFamily="49" charset="-122"/>
              </a:rPr>
              <a:t> ( 'IS'</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'MA'</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a:t>
            </a:r>
            <a:r>
              <a:rPr lang="zh-CN" altLang="en-US" sz="2400" b="1" dirty="0" smtClean="0">
                <a:latin typeface="幼圆" pitchFamily="49" charset="-122"/>
                <a:ea typeface="幼圆" pitchFamily="49" charset="-122"/>
              </a:rPr>
              <a:t>SSE</a:t>
            </a:r>
            <a:r>
              <a:rPr lang="en-US" altLang="zh-CN" sz="2400" b="1" dirty="0" smtClean="0">
                <a:latin typeface="幼圆" pitchFamily="49" charset="-122"/>
                <a:ea typeface="幼圆" pitchFamily="49"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filter="blinds(horizontal)">
                                      <p:cBhvr>
                                        <p:cTn id="7" dur="500"/>
                                        <p:tgtEl>
                                          <p:spTgt spid="64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filter="blinds(horizontal)">
                                      <p:cBhvr>
                                        <p:cTn id="10" dur="500"/>
                                        <p:tgtEl>
                                          <p:spTgt spid="6451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animEffect filter="blinds(horizontal)">
                                      <p:cBhvr>
                                        <p:cTn id="15" dur="500"/>
                                        <p:tgtEl>
                                          <p:spTgt spid="6451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4515">
                                            <p:txEl>
                                              <p:pRg st="4" end="4"/>
                                            </p:txEl>
                                          </p:spTgt>
                                        </p:tgtEl>
                                        <p:attrNameLst>
                                          <p:attrName>style.visibility</p:attrName>
                                        </p:attrNameLst>
                                      </p:cBhvr>
                                      <p:to>
                                        <p:strVal val="visible"/>
                                      </p:to>
                                    </p:set>
                                    <p:animEffect filter="blinds(horizontal)">
                                      <p:cBhvr>
                                        <p:cTn id="18" dur="500"/>
                                        <p:tgtEl>
                                          <p:spTgt spid="6451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4515">
                                            <p:txEl>
                                              <p:pRg st="5" end="5"/>
                                            </p:txEl>
                                          </p:spTgt>
                                        </p:tgtEl>
                                        <p:attrNameLst>
                                          <p:attrName>style.visibility</p:attrName>
                                        </p:attrNameLst>
                                      </p:cBhvr>
                                      <p:to>
                                        <p:strVal val="visible"/>
                                      </p:to>
                                    </p:set>
                                    <p:animEffect filter="blinds(horizontal)">
                                      <p:cBhvr>
                                        <p:cTn id="21"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741" y="915636"/>
            <a:ext cx="8208570" cy="3539430"/>
          </a:xfrm>
          <a:prstGeom prst="rect">
            <a:avLst/>
          </a:prstGeom>
        </p:spPr>
        <p:txBody>
          <a:bodyPr wrap="square">
            <a:spAutoFit/>
          </a:bodyPr>
          <a:lstStyle/>
          <a:p>
            <a:pPr lvl="1">
              <a:lnSpc>
                <a:spcPct val="150000"/>
              </a:lnSpc>
              <a:spcBef>
                <a:spcPts val="1200"/>
              </a:spcBef>
              <a:buFont typeface="Wingdings" panose="05000000000000000000" pitchFamily="2" charset="2"/>
              <a:buNone/>
            </a:pPr>
            <a:r>
              <a:rPr lang="en-US" altLang="zh-CN" sz="2600" dirty="0">
                <a:latin typeface="幼圆" pitchFamily="49" charset="-122"/>
                <a:ea typeface="幼圆" pitchFamily="49" charset="-122"/>
              </a:rPr>
              <a:t>【</a:t>
            </a:r>
            <a:r>
              <a:rPr lang="zh-CN" altLang="en-US" sz="2600" dirty="0">
                <a:latin typeface="+mj-ea"/>
                <a:ea typeface="+mj-ea"/>
              </a:rPr>
              <a:t>例</a:t>
            </a:r>
            <a:r>
              <a:rPr lang="en-US" altLang="zh-CN" sz="2600" dirty="0">
                <a:latin typeface="幼圆" pitchFamily="49" charset="-122"/>
                <a:ea typeface="幼圆" pitchFamily="49" charset="-122"/>
              </a:rPr>
              <a:t>】</a:t>
            </a:r>
            <a:r>
              <a:rPr lang="zh-CN" altLang="en-US" sz="2600" dirty="0">
                <a:latin typeface="幼圆" pitchFamily="49" charset="-122"/>
                <a:ea typeface="幼圆" pitchFamily="49" charset="-122"/>
              </a:rPr>
              <a:t>查询既不是信息系数学系，也不是软件学院的学生的姓名和</a:t>
            </a:r>
            <a:r>
              <a:rPr lang="zh-CN" altLang="en-US" sz="2600" dirty="0" smtClean="0">
                <a:latin typeface="幼圆" pitchFamily="49" charset="-122"/>
                <a:ea typeface="幼圆" pitchFamily="49" charset="-122"/>
              </a:rPr>
              <a:t>性别</a:t>
            </a:r>
            <a:r>
              <a:rPr lang="en-US" altLang="zh-CN" sz="2600" dirty="0" smtClean="0">
                <a:latin typeface="+mj-ea"/>
              </a:rPr>
              <a:t>           </a:t>
            </a:r>
          </a:p>
          <a:p>
            <a:pPr lvl="1" algn="just">
              <a:lnSpc>
                <a:spcPct val="150000"/>
              </a:lnSpc>
              <a:spcBef>
                <a:spcPts val="2400"/>
              </a:spcBef>
              <a:buFont typeface="Wingdings" panose="05000000000000000000" pitchFamily="2" charset="2"/>
              <a:buNone/>
            </a:pPr>
            <a:r>
              <a:rPr lang="en-US" altLang="zh-CN" sz="2800" dirty="0">
                <a:latin typeface="+mj-ea"/>
              </a:rPr>
              <a:t> </a:t>
            </a:r>
            <a:r>
              <a:rPr lang="en-US" altLang="zh-CN" sz="2800" dirty="0" smtClean="0">
                <a:latin typeface="+mj-ea"/>
              </a:rPr>
              <a:t>  SELECT </a:t>
            </a:r>
            <a:r>
              <a:rPr lang="en-US" altLang="zh-CN" sz="2400" dirty="0" err="1">
                <a:latin typeface="幼圆" pitchFamily="49" charset="-122"/>
                <a:ea typeface="幼圆" pitchFamily="49" charset="-122"/>
              </a:rPr>
              <a:t>Sname</a:t>
            </a:r>
            <a:r>
              <a:rPr lang="zh-CN" altLang="en-US" sz="2400" dirty="0">
                <a:latin typeface="幼圆" pitchFamily="49" charset="-122"/>
                <a:ea typeface="幼圆" pitchFamily="49" charset="-122"/>
              </a:rPr>
              <a:t>，</a:t>
            </a:r>
            <a:r>
              <a:rPr lang="en-US" altLang="zh-CN" sz="2400" dirty="0" err="1">
                <a:latin typeface="幼圆" pitchFamily="49" charset="-122"/>
                <a:ea typeface="幼圆" pitchFamily="49" charset="-122"/>
              </a:rPr>
              <a:t>Ssex</a:t>
            </a:r>
            <a:endParaRPr lang="en-US" altLang="zh-CN" sz="2400" dirty="0">
              <a:latin typeface="幼圆" pitchFamily="49" charset="-122"/>
              <a:ea typeface="幼圆" pitchFamily="49" charset="-122"/>
            </a:endParaRPr>
          </a:p>
          <a:p>
            <a:pPr lvl="1" algn="just">
              <a:lnSpc>
                <a:spcPct val="150000"/>
              </a:lnSpc>
              <a:buFont typeface="Wingdings" panose="05000000000000000000" pitchFamily="2" charset="2"/>
              <a:buNone/>
            </a:pPr>
            <a:r>
              <a:rPr lang="en-US" altLang="zh-CN" sz="2800" dirty="0" smtClean="0">
                <a:latin typeface="+mj-ea"/>
              </a:rPr>
              <a:t>   FROM </a:t>
            </a:r>
            <a:r>
              <a:rPr lang="en-US" altLang="zh-CN" sz="2400" dirty="0">
                <a:latin typeface="幼圆" pitchFamily="49" charset="-122"/>
                <a:ea typeface="幼圆" pitchFamily="49" charset="-122"/>
              </a:rPr>
              <a:t>Student</a:t>
            </a:r>
          </a:p>
          <a:p>
            <a:pPr algn="just">
              <a:lnSpc>
                <a:spcPct val="150000"/>
              </a:lnSpc>
              <a:buFont typeface="Wingdings" panose="05000000000000000000" pitchFamily="2" charset="2"/>
              <a:buNone/>
            </a:pPr>
            <a:r>
              <a:rPr lang="en-US" altLang="zh-CN" sz="2800" dirty="0">
                <a:latin typeface="+mj-ea"/>
              </a:rPr>
              <a:t>      </a:t>
            </a:r>
            <a:r>
              <a:rPr lang="en-US" altLang="zh-CN" sz="2800" dirty="0" smtClean="0">
                <a:latin typeface="+mj-ea"/>
              </a:rPr>
              <a:t> </a:t>
            </a:r>
            <a:r>
              <a:rPr lang="en-US" altLang="zh-CN" sz="2800" dirty="0">
                <a:latin typeface="+mj-ea"/>
              </a:rPr>
              <a:t>WHERE </a:t>
            </a:r>
            <a:r>
              <a:rPr lang="en-US" altLang="zh-CN" sz="2400" dirty="0" err="1">
                <a:latin typeface="幼圆" pitchFamily="49" charset="-122"/>
                <a:ea typeface="幼圆" pitchFamily="49" charset="-122"/>
              </a:rPr>
              <a:t>Sdept</a:t>
            </a:r>
            <a:r>
              <a:rPr lang="en-US" altLang="zh-CN" sz="2400" dirty="0">
                <a:latin typeface="幼圆" pitchFamily="49" charset="-122"/>
                <a:ea typeface="幼圆" pitchFamily="49" charset="-122"/>
              </a:rPr>
              <a:t> </a:t>
            </a:r>
            <a:r>
              <a:rPr lang="en-US" altLang="zh-CN" sz="2800" dirty="0">
                <a:latin typeface="+mj-ea"/>
              </a:rPr>
              <a:t>NOT IN </a:t>
            </a:r>
            <a:r>
              <a:rPr lang="en-US" altLang="zh-CN" sz="2400" dirty="0">
                <a:latin typeface="幼圆" pitchFamily="49" charset="-122"/>
                <a:ea typeface="幼圆" pitchFamily="49" charset="-122"/>
              </a:rPr>
              <a:t>( 'IS'</a:t>
            </a:r>
            <a:r>
              <a:rPr lang="zh-CN" altLang="en-US" sz="2400" dirty="0">
                <a:latin typeface="幼圆" pitchFamily="49" charset="-122"/>
                <a:ea typeface="幼圆" pitchFamily="49" charset="-122"/>
              </a:rPr>
              <a:t>，</a:t>
            </a:r>
            <a:r>
              <a:rPr lang="en-US" altLang="zh-CN" sz="2400" dirty="0">
                <a:latin typeface="幼圆" pitchFamily="49" charset="-122"/>
                <a:ea typeface="幼圆" pitchFamily="49" charset="-122"/>
              </a:rPr>
              <a:t>'MA'</a:t>
            </a:r>
            <a:r>
              <a:rPr lang="zh-CN" altLang="en-US" sz="2400" dirty="0">
                <a:latin typeface="幼圆" pitchFamily="49" charset="-122"/>
                <a:ea typeface="幼圆" pitchFamily="49" charset="-122"/>
              </a:rPr>
              <a:t>，</a:t>
            </a:r>
            <a:r>
              <a:rPr lang="en-US" altLang="zh-CN" sz="2400" dirty="0">
                <a:latin typeface="幼圆" pitchFamily="49" charset="-122"/>
                <a:ea typeface="幼圆" pitchFamily="49" charset="-122"/>
              </a:rPr>
              <a:t>'</a:t>
            </a:r>
            <a:r>
              <a:rPr lang="zh-CN" altLang="en-US" sz="2400" dirty="0">
                <a:latin typeface="幼圆" pitchFamily="49" charset="-122"/>
                <a:ea typeface="幼圆" pitchFamily="49" charset="-122"/>
              </a:rPr>
              <a:t>SSE</a:t>
            </a:r>
            <a:r>
              <a:rPr lang="en-US" altLang="zh-CN" sz="2400" dirty="0">
                <a:latin typeface="幼圆" pitchFamily="49" charset="-122"/>
                <a:ea typeface="幼圆" pitchFamily="49" charset="-122"/>
              </a:rPr>
              <a:t>' );</a:t>
            </a:r>
            <a:endParaRPr lang="zh-CN" altLang="en-US" sz="2400" dirty="0">
              <a:latin typeface="幼圆" pitchFamily="49" charset="-122"/>
              <a:ea typeface="幼圆" pitchFamily="49" charset="-122"/>
            </a:endParaRPr>
          </a:p>
        </p:txBody>
      </p:sp>
      <p:sp>
        <p:nvSpPr>
          <p:cNvPr id="3" name="Rectangle 2"/>
          <p:cNvSpPr txBox="1">
            <a:spLocks noChangeArrowheads="1"/>
          </p:cNvSpPr>
          <p:nvPr/>
        </p:nvSpPr>
        <p:spPr>
          <a:xfrm>
            <a:off x="1187365" y="0"/>
            <a:ext cx="70568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查询满足条件的元组</a:t>
            </a:r>
            <a:r>
              <a:rPr lang="en-US" sz="3600" b="0" smtClean="0">
                <a:latin typeface="+mn-ea"/>
                <a:ea typeface="+mn-ea"/>
                <a:sym typeface="Times New Roman" panose="02020603050405020304" pitchFamily="18" charset="0"/>
              </a:rPr>
              <a:t>——</a:t>
            </a:r>
            <a:r>
              <a:rPr lang="zh-CN" altLang="en-US" sz="3600" b="0" smtClean="0">
                <a:latin typeface="+mn-ea"/>
                <a:ea typeface="+mn-ea"/>
              </a:rPr>
              <a:t>确定集合</a:t>
            </a:r>
            <a:endParaRPr lang="zh-CN" altLang="en-US" sz="36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1187764" y="0"/>
            <a:ext cx="7056491" cy="842963"/>
          </a:xfrm>
        </p:spPr>
        <p:txBody>
          <a:bodyPr/>
          <a:lstStyle/>
          <a:p>
            <a:pPr fontAlgn="auto">
              <a:spcAft>
                <a:spcPts val="0"/>
              </a:spcAft>
              <a:defRPr/>
            </a:pPr>
            <a:r>
              <a:rPr lang="zh-CN" altLang="en-US" sz="3600" dirty="0" smtClean="0">
                <a:latin typeface="+mn-ea"/>
                <a:ea typeface="+mn-ea"/>
                <a:sym typeface="Times New Roman" panose="02020603050405020304" pitchFamily="18" charset="0"/>
              </a:rPr>
              <a:t>查询</a:t>
            </a:r>
            <a:r>
              <a:rPr lang="zh-CN" altLang="en-US" sz="3600" dirty="0">
                <a:latin typeface="+mn-ea"/>
                <a:ea typeface="+mn-ea"/>
                <a:sym typeface="Times New Roman" panose="02020603050405020304" pitchFamily="18" charset="0"/>
              </a:rPr>
              <a:t>满足条件的元组</a:t>
            </a:r>
            <a:r>
              <a:rPr lang="en-US" sz="3600" dirty="0">
                <a:latin typeface="+mn-ea"/>
                <a:ea typeface="+mn-ea"/>
                <a:sym typeface="Times New Roman" panose="02020603050405020304" pitchFamily="18" charset="0"/>
              </a:rPr>
              <a:t>——</a:t>
            </a:r>
            <a:r>
              <a:rPr lang="zh-CN" altLang="en-US" sz="3600" dirty="0">
                <a:latin typeface="+mn-ea"/>
                <a:ea typeface="+mn-ea"/>
                <a:sym typeface="楷体" panose="02010609060101010101" pitchFamily="49" charset="-122"/>
              </a:rPr>
              <a:t>字符</a:t>
            </a:r>
            <a:r>
              <a:rPr lang="zh-CN" altLang="en-US" sz="3600" dirty="0" smtClean="0">
                <a:latin typeface="+mn-ea"/>
                <a:ea typeface="+mn-ea"/>
                <a:sym typeface="楷体" panose="02010609060101010101" pitchFamily="49" charset="-122"/>
              </a:rPr>
              <a:t>匹配</a:t>
            </a:r>
            <a:endParaRPr lang="zh-CN" altLang="en-US" sz="3200" dirty="0">
              <a:latin typeface="+mn-ea"/>
              <a:ea typeface="+mn-ea"/>
            </a:endParaRPr>
          </a:p>
        </p:txBody>
      </p:sp>
      <p:sp>
        <p:nvSpPr>
          <p:cNvPr id="65539" name="Rectangle 3"/>
          <p:cNvSpPr>
            <a:spLocks noGrp="1" noChangeArrowheads="1"/>
          </p:cNvSpPr>
          <p:nvPr>
            <p:ph type="body" idx="4294967295"/>
          </p:nvPr>
        </p:nvSpPr>
        <p:spPr>
          <a:xfrm>
            <a:off x="1043755" y="843629"/>
            <a:ext cx="8100245" cy="4299871"/>
          </a:xfrm>
        </p:spPr>
        <p:txBody>
          <a:bodyPr>
            <a:normAutofit fontScale="92500" lnSpcReduction="20000"/>
          </a:bodyPr>
          <a:lstStyle/>
          <a:p>
            <a:pPr marL="533400" indent="-533400" algn="just">
              <a:lnSpc>
                <a:spcPct val="190000"/>
              </a:lnSpc>
              <a:buFont typeface="Wingdings" panose="05000000000000000000" pitchFamily="2" charset="2"/>
              <a:buNone/>
            </a:pPr>
            <a:r>
              <a:rPr lang="zh-CN" altLang="en-US" sz="2200" dirty="0" smtClean="0">
                <a:latin typeface="+mj-ea"/>
                <a:ea typeface="+mj-ea"/>
                <a:sym typeface="Times New Roman" panose="02020603050405020304" pitchFamily="18" charset="0"/>
              </a:rPr>
              <a:t>谓词： </a:t>
            </a:r>
            <a:r>
              <a:rPr lang="en-US" altLang="zh-CN" sz="2200" dirty="0" smtClean="0">
                <a:latin typeface="+mj-ea"/>
                <a:ea typeface="+mj-ea"/>
                <a:sym typeface="Times New Roman" panose="02020603050405020304" pitchFamily="18" charset="0"/>
              </a:rPr>
              <a:t>[NOT] LIKE  ‘&lt;</a:t>
            </a:r>
            <a:r>
              <a:rPr lang="zh-CN" altLang="en-US" sz="2200" dirty="0" smtClean="0">
                <a:latin typeface="+mj-ea"/>
                <a:ea typeface="+mj-ea"/>
                <a:sym typeface="Times New Roman" panose="02020603050405020304" pitchFamily="18" charset="0"/>
              </a:rPr>
              <a:t>匹配串</a:t>
            </a:r>
            <a:r>
              <a:rPr lang="en-US" altLang="zh-CN" sz="2200" dirty="0" smtClean="0">
                <a:latin typeface="+mj-ea"/>
                <a:ea typeface="+mj-ea"/>
                <a:sym typeface="Times New Roman" panose="02020603050405020304" pitchFamily="18" charset="0"/>
              </a:rPr>
              <a:t>&gt;’  [ESCAPE ‘ &lt;</a:t>
            </a:r>
            <a:r>
              <a:rPr lang="zh-CN" altLang="en-US" sz="2200" dirty="0" smtClean="0">
                <a:latin typeface="+mj-ea"/>
                <a:ea typeface="+mj-ea"/>
                <a:sym typeface="Times New Roman" panose="02020603050405020304" pitchFamily="18" charset="0"/>
              </a:rPr>
              <a:t>换码字符</a:t>
            </a:r>
            <a:r>
              <a:rPr lang="en-US" altLang="zh-CN" sz="2200" dirty="0" smtClean="0">
                <a:latin typeface="+mj-ea"/>
                <a:ea typeface="+mj-ea"/>
                <a:sym typeface="Times New Roman" panose="02020603050405020304" pitchFamily="18" charset="0"/>
              </a:rPr>
              <a:t>&gt;’]</a:t>
            </a:r>
          </a:p>
          <a:p>
            <a:pPr marL="533400" indent="-533400">
              <a:lnSpc>
                <a:spcPct val="90000"/>
              </a:lnSpc>
              <a:spcBef>
                <a:spcPct val="50000"/>
              </a:spcBef>
              <a:buFont typeface="Wingdings" panose="05000000000000000000" pitchFamily="2" charset="2"/>
              <a:buNone/>
            </a:pPr>
            <a:r>
              <a:rPr lang="en-US" altLang="zh-CN" sz="2200" dirty="0" smtClean="0">
                <a:latin typeface="+mj-ea"/>
                <a:ea typeface="+mj-ea"/>
                <a:sym typeface="Times New Roman" panose="02020603050405020304" pitchFamily="18" charset="0"/>
              </a:rPr>
              <a:t>1</a:t>
            </a:r>
            <a:r>
              <a:rPr lang="zh-CN" altLang="en-US" sz="2200" dirty="0" smtClean="0">
                <a:latin typeface="+mj-ea"/>
                <a:ea typeface="+mj-ea"/>
                <a:sym typeface="Times New Roman" panose="02020603050405020304" pitchFamily="18" charset="0"/>
              </a:rPr>
              <a:t>）匹配串为固定字符串</a:t>
            </a:r>
            <a:endParaRPr lang="en-US" altLang="zh-CN" sz="2200" dirty="0" smtClean="0">
              <a:latin typeface="+mj-ea"/>
              <a:ea typeface="+mj-ea"/>
              <a:sym typeface="Times New Roman" panose="02020603050405020304" pitchFamily="18" charset="0"/>
            </a:endParaRPr>
          </a:p>
          <a:p>
            <a:pPr marL="533400" indent="-533400">
              <a:lnSpc>
                <a:spcPct val="160000"/>
              </a:lnSpc>
              <a:spcBef>
                <a:spcPct val="50000"/>
              </a:spcBef>
              <a:buFont typeface="Wingdings" panose="05000000000000000000" pitchFamily="2" charset="2"/>
              <a:buNone/>
            </a:pPr>
            <a:r>
              <a:rPr lang="en-US" altLang="zh-CN" sz="2600" b="1" dirty="0" smtClean="0">
                <a:latin typeface="幼圆" pitchFamily="49" charset="-122"/>
                <a:ea typeface="幼圆" pitchFamily="49" charset="-122"/>
                <a:sym typeface="Times New Roman" panose="02020603050405020304" pitchFamily="18" charset="0"/>
              </a:rPr>
              <a:t>【</a:t>
            </a:r>
            <a:r>
              <a:rPr lang="zh-CN" altLang="en-US" sz="2600" b="1" dirty="0" smtClean="0">
                <a:latin typeface="幼圆" pitchFamily="49" charset="-122"/>
                <a:ea typeface="幼圆" pitchFamily="49" charset="-122"/>
                <a:sym typeface="Times New Roman" panose="02020603050405020304" pitchFamily="18" charset="0"/>
              </a:rPr>
              <a:t>例</a:t>
            </a:r>
            <a:r>
              <a:rPr lang="en-US" altLang="zh-CN" sz="2600" b="1" dirty="0" smtClean="0">
                <a:latin typeface="幼圆" pitchFamily="49" charset="-122"/>
                <a:ea typeface="幼圆" pitchFamily="49" charset="-122"/>
                <a:sym typeface="Times New Roman" panose="02020603050405020304" pitchFamily="18" charset="0"/>
              </a:rPr>
              <a:t>】</a:t>
            </a:r>
            <a:r>
              <a:rPr lang="zh-CN" altLang="en-US" sz="2600" b="1" dirty="0" smtClean="0">
                <a:latin typeface="幼圆" pitchFamily="49" charset="-122"/>
                <a:ea typeface="幼圆" pitchFamily="49" charset="-122"/>
                <a:sym typeface="Times New Roman" panose="02020603050405020304" pitchFamily="18" charset="0"/>
              </a:rPr>
              <a:t>查询学号为</a:t>
            </a:r>
            <a:r>
              <a:rPr lang="en-US" altLang="zh-CN" sz="2600" b="1" dirty="0" smtClean="0">
                <a:latin typeface="幼圆" pitchFamily="49" charset="-122"/>
                <a:ea typeface="幼圆" pitchFamily="49" charset="-122"/>
                <a:sym typeface="Times New Roman" panose="02020603050405020304" pitchFamily="18" charset="0"/>
              </a:rPr>
              <a:t>201315121</a:t>
            </a:r>
            <a:r>
              <a:rPr lang="zh-CN" altLang="en-US" sz="2600" b="1" dirty="0" smtClean="0">
                <a:latin typeface="幼圆" pitchFamily="49" charset="-122"/>
                <a:ea typeface="幼圆" pitchFamily="49" charset="-122"/>
                <a:sym typeface="Times New Roman" panose="02020603050405020304" pitchFamily="18" charset="0"/>
              </a:rPr>
              <a:t>的学生的详细情况</a:t>
            </a:r>
          </a:p>
          <a:p>
            <a:pPr marL="1333500" lvl="2" indent="-419100" algn="just">
              <a:lnSpc>
                <a:spcPct val="110000"/>
              </a:lnSpc>
              <a:buFont typeface="Wingdings" panose="05000000000000000000" pitchFamily="2" charset="2"/>
              <a:buNone/>
            </a:pPr>
            <a:r>
              <a:rPr lang="en-US" altLang="zh-CN" sz="2400" b="1" dirty="0" smtClean="0">
                <a:latin typeface="幼圆" pitchFamily="49" charset="-122"/>
                <a:ea typeface="幼圆" pitchFamily="49" charset="-122"/>
                <a:sym typeface="Times New Roman" panose="02020603050405020304" pitchFamily="18" charset="0"/>
              </a:rPr>
              <a:t>    </a:t>
            </a:r>
            <a:r>
              <a:rPr lang="en-US" altLang="zh-CN" sz="2400" b="1" dirty="0" smtClean="0">
                <a:latin typeface="+mj-ea"/>
                <a:ea typeface="+mj-ea"/>
                <a:sym typeface="Times New Roman" panose="02020603050405020304" pitchFamily="18" charset="0"/>
              </a:rPr>
              <a:t>SELECT  *</a:t>
            </a:r>
            <a:r>
              <a:rPr lang="en-US" altLang="zh-CN" sz="2400" b="1" dirty="0" smtClean="0">
                <a:latin typeface="幼圆" pitchFamily="49" charset="-122"/>
                <a:ea typeface="幼圆" pitchFamily="49" charset="-122"/>
                <a:sym typeface="Times New Roman" panose="02020603050405020304" pitchFamily="18" charset="0"/>
              </a:rPr>
              <a:t> </a:t>
            </a:r>
          </a:p>
          <a:p>
            <a:pPr marL="1333500" lvl="2" indent="-419100" algn="just">
              <a:lnSpc>
                <a:spcPct val="110000"/>
              </a:lnSpc>
              <a:buFont typeface="Wingdings" panose="05000000000000000000" pitchFamily="2" charset="2"/>
              <a:buNone/>
            </a:pPr>
            <a:r>
              <a:rPr lang="en-US" altLang="zh-CN" sz="2400" b="1" dirty="0">
                <a:latin typeface="幼圆" pitchFamily="49" charset="-122"/>
                <a:ea typeface="幼圆" pitchFamily="49" charset="-122"/>
                <a:sym typeface="Times New Roman" panose="02020603050405020304" pitchFamily="18" charset="0"/>
              </a:rPr>
              <a:t> </a:t>
            </a:r>
            <a:r>
              <a:rPr lang="en-US" altLang="zh-CN" sz="2400" b="1" dirty="0" smtClean="0">
                <a:latin typeface="幼圆" pitchFamily="49" charset="-122"/>
                <a:ea typeface="幼圆" pitchFamily="49" charset="-122"/>
                <a:sym typeface="Times New Roman" panose="02020603050405020304" pitchFamily="18" charset="0"/>
              </a:rPr>
              <a:t>   </a:t>
            </a:r>
            <a:r>
              <a:rPr lang="en-US" altLang="zh-CN" sz="2400" b="1" dirty="0" smtClean="0">
                <a:latin typeface="+mj-ea"/>
                <a:ea typeface="+mj-ea"/>
                <a:sym typeface="Times New Roman" panose="02020603050405020304" pitchFamily="18" charset="0"/>
              </a:rPr>
              <a:t>FROM </a:t>
            </a:r>
            <a:r>
              <a:rPr lang="en-US" altLang="zh-CN" sz="2400" b="1" dirty="0" smtClean="0">
                <a:latin typeface="幼圆" pitchFamily="49" charset="-122"/>
                <a:ea typeface="幼圆" pitchFamily="49" charset="-122"/>
                <a:sym typeface="Times New Roman" panose="02020603050405020304" pitchFamily="18" charset="0"/>
              </a:rPr>
              <a:t> Student  </a:t>
            </a:r>
          </a:p>
          <a:p>
            <a:pPr marL="1333500" lvl="2" indent="-419100" algn="just">
              <a:lnSpc>
                <a:spcPct val="110000"/>
              </a:lnSpc>
              <a:buFont typeface="Wingdings" panose="05000000000000000000" pitchFamily="2" charset="2"/>
              <a:buNone/>
            </a:pPr>
            <a:r>
              <a:rPr lang="en-US" altLang="zh-CN" sz="2400" b="1" dirty="0" smtClean="0">
                <a:latin typeface="幼圆" pitchFamily="49" charset="-122"/>
                <a:ea typeface="幼圆" pitchFamily="49" charset="-122"/>
                <a:sym typeface="Times New Roman" panose="02020603050405020304" pitchFamily="18" charset="0"/>
              </a:rPr>
              <a:t>    </a:t>
            </a:r>
            <a:r>
              <a:rPr lang="en-US" altLang="zh-CN" sz="2400" b="1" dirty="0">
                <a:latin typeface="+mj-ea"/>
                <a:ea typeface="+mj-ea"/>
                <a:sym typeface="Times New Roman" panose="02020603050405020304" pitchFamily="18" charset="0"/>
              </a:rPr>
              <a:t>WHERE</a:t>
            </a:r>
            <a:r>
              <a:rPr lang="en-US" altLang="zh-CN" sz="2400" b="1" dirty="0" smtClean="0">
                <a:latin typeface="幼圆" pitchFamily="49" charset="-122"/>
                <a:ea typeface="幼圆" pitchFamily="49" charset="-122"/>
                <a:sym typeface="Times New Roman" panose="02020603050405020304" pitchFamily="18" charset="0"/>
              </a:rPr>
              <a:t>  </a:t>
            </a:r>
            <a:r>
              <a:rPr lang="en-US" altLang="zh-CN" sz="2400" b="1" dirty="0" err="1" smtClean="0">
                <a:latin typeface="幼圆" pitchFamily="49" charset="-122"/>
                <a:ea typeface="幼圆" pitchFamily="49" charset="-122"/>
                <a:sym typeface="Times New Roman" panose="02020603050405020304" pitchFamily="18" charset="0"/>
              </a:rPr>
              <a:t>Sno</a:t>
            </a:r>
            <a:r>
              <a:rPr lang="en-US" altLang="zh-CN" sz="2400" b="1" dirty="0" smtClean="0">
                <a:latin typeface="幼圆" pitchFamily="49" charset="-122"/>
                <a:ea typeface="幼圆" pitchFamily="49" charset="-122"/>
                <a:sym typeface="Times New Roman" panose="02020603050405020304" pitchFamily="18" charset="0"/>
              </a:rPr>
              <a:t> </a:t>
            </a:r>
            <a:r>
              <a:rPr lang="en-US" altLang="zh-CN" sz="2400" b="1" dirty="0">
                <a:latin typeface="+mj-ea"/>
                <a:ea typeface="+mj-ea"/>
                <a:sym typeface="Times New Roman" panose="02020603050405020304" pitchFamily="18" charset="0"/>
              </a:rPr>
              <a:t>LIKE</a:t>
            </a:r>
            <a:r>
              <a:rPr lang="en-US" altLang="zh-CN" sz="2400" b="1" dirty="0" smtClean="0">
                <a:latin typeface="幼圆" pitchFamily="49" charset="-122"/>
                <a:ea typeface="幼圆" pitchFamily="49" charset="-122"/>
                <a:sym typeface="Times New Roman" panose="02020603050405020304" pitchFamily="18" charset="0"/>
              </a:rPr>
              <a:t> ‘201215121'</a:t>
            </a:r>
            <a:r>
              <a:rPr lang="zh-CN" altLang="en-US" sz="2400" b="1" dirty="0" smtClean="0">
                <a:latin typeface="幼圆" pitchFamily="49" charset="-122"/>
                <a:ea typeface="幼圆" pitchFamily="49" charset="-122"/>
                <a:sym typeface="Times New Roman" panose="02020603050405020304" pitchFamily="18" charset="0"/>
              </a:rPr>
              <a:t>；</a:t>
            </a:r>
          </a:p>
          <a:p>
            <a:pPr marL="914400" lvl="1" indent="-457200" algn="just">
              <a:lnSpc>
                <a:spcPct val="90000"/>
              </a:lnSpc>
              <a:buFont typeface="Wingdings" panose="05000000000000000000" pitchFamily="2" charset="2"/>
              <a:buNone/>
            </a:pPr>
            <a:r>
              <a:rPr lang="zh-CN" altLang="en-US" sz="2400" b="1" dirty="0" smtClean="0">
                <a:latin typeface="幼圆" pitchFamily="49" charset="-122"/>
                <a:ea typeface="幼圆" pitchFamily="49" charset="-122"/>
                <a:sym typeface="Times New Roman" panose="02020603050405020304" pitchFamily="18" charset="0"/>
              </a:rPr>
              <a:t>       </a:t>
            </a:r>
            <a:endParaRPr lang="en-US" altLang="zh-CN" sz="2400" b="1" dirty="0">
              <a:latin typeface="幼圆" pitchFamily="49" charset="-122"/>
              <a:ea typeface="幼圆" pitchFamily="49" charset="-122"/>
              <a:sym typeface="Times New Roman" panose="02020603050405020304" pitchFamily="18" charset="0"/>
            </a:endParaRPr>
          </a:p>
          <a:p>
            <a:pPr marL="914400" lvl="1" indent="-457200" algn="just">
              <a:lnSpc>
                <a:spcPct val="90000"/>
              </a:lnSpc>
              <a:buFont typeface="Wingdings" panose="05000000000000000000" pitchFamily="2" charset="2"/>
              <a:buNone/>
            </a:pPr>
            <a:r>
              <a:rPr lang="zh-CN" altLang="en-US" sz="2400" b="1" dirty="0" smtClean="0">
                <a:latin typeface="幼圆" pitchFamily="49" charset="-122"/>
                <a:ea typeface="幼圆" pitchFamily="49" charset="-122"/>
                <a:sym typeface="Times New Roman" panose="02020603050405020304" pitchFamily="18" charset="0"/>
              </a:rPr>
              <a:t>等价于： </a:t>
            </a:r>
          </a:p>
          <a:p>
            <a:pPr marL="1333500" lvl="2" indent="-419100">
              <a:lnSpc>
                <a:spcPct val="110000"/>
              </a:lnSpc>
              <a:buFont typeface="Wingdings" panose="05000000000000000000" pitchFamily="2" charset="2"/>
              <a:buNone/>
            </a:pPr>
            <a:r>
              <a:rPr lang="en-US" altLang="zh-CN" sz="2400" b="1" dirty="0" smtClean="0">
                <a:latin typeface="幼圆" pitchFamily="49" charset="-122"/>
                <a:ea typeface="幼圆" pitchFamily="49" charset="-122"/>
                <a:sym typeface="Times New Roman" panose="02020603050405020304" pitchFamily="18" charset="0"/>
              </a:rPr>
              <a:t>    </a:t>
            </a:r>
            <a:r>
              <a:rPr lang="en-US" altLang="zh-CN" sz="2400" b="1" dirty="0">
                <a:latin typeface="+mj-ea"/>
                <a:ea typeface="+mj-ea"/>
                <a:sym typeface="Times New Roman" panose="02020603050405020304" pitchFamily="18" charset="0"/>
              </a:rPr>
              <a:t>SELECT  * </a:t>
            </a:r>
          </a:p>
          <a:p>
            <a:pPr marL="1333500" lvl="2" indent="-419100">
              <a:lnSpc>
                <a:spcPct val="110000"/>
              </a:lnSpc>
              <a:buFont typeface="Wingdings" panose="05000000000000000000" pitchFamily="2" charset="2"/>
              <a:buNone/>
            </a:pPr>
            <a:r>
              <a:rPr lang="en-US" altLang="zh-CN" sz="2400" b="1" dirty="0" smtClean="0">
                <a:latin typeface="幼圆" pitchFamily="49" charset="-122"/>
                <a:ea typeface="幼圆" pitchFamily="49" charset="-122"/>
                <a:sym typeface="Times New Roman" panose="02020603050405020304" pitchFamily="18" charset="0"/>
              </a:rPr>
              <a:t>    </a:t>
            </a:r>
            <a:r>
              <a:rPr lang="en-US" altLang="zh-CN" sz="2400" b="1" dirty="0">
                <a:latin typeface="+mj-ea"/>
                <a:ea typeface="+mj-ea"/>
                <a:sym typeface="Times New Roman" panose="02020603050405020304" pitchFamily="18" charset="0"/>
              </a:rPr>
              <a:t>FROM </a:t>
            </a:r>
            <a:r>
              <a:rPr lang="en-US" altLang="zh-CN" sz="2400" b="1" dirty="0">
                <a:latin typeface="幼圆" pitchFamily="49" charset="-122"/>
                <a:ea typeface="幼圆" pitchFamily="49" charset="-122"/>
                <a:sym typeface="Times New Roman" panose="02020603050405020304" pitchFamily="18" charset="0"/>
              </a:rPr>
              <a:t> </a:t>
            </a:r>
            <a:r>
              <a:rPr lang="en-US" altLang="zh-CN" sz="2400" b="1" dirty="0" smtClean="0">
                <a:latin typeface="幼圆" pitchFamily="49" charset="-122"/>
                <a:ea typeface="幼圆" pitchFamily="49" charset="-122"/>
                <a:sym typeface="Times New Roman" panose="02020603050405020304" pitchFamily="18" charset="0"/>
              </a:rPr>
              <a:t>Student </a:t>
            </a:r>
          </a:p>
          <a:p>
            <a:pPr marL="1333500" lvl="2" indent="-419100">
              <a:lnSpc>
                <a:spcPct val="110000"/>
              </a:lnSpc>
              <a:buFont typeface="Wingdings" panose="05000000000000000000" pitchFamily="2" charset="2"/>
              <a:buNone/>
            </a:pPr>
            <a:r>
              <a:rPr lang="en-US" altLang="zh-CN" sz="2400" b="1" dirty="0" smtClean="0">
                <a:latin typeface="幼圆" pitchFamily="49" charset="-122"/>
                <a:ea typeface="幼圆" pitchFamily="49" charset="-122"/>
                <a:sym typeface="Times New Roman" panose="02020603050405020304" pitchFamily="18" charset="0"/>
              </a:rPr>
              <a:t>    </a:t>
            </a:r>
            <a:r>
              <a:rPr lang="en-US" altLang="zh-CN" sz="2400" b="1" dirty="0">
                <a:latin typeface="+mj-ea"/>
                <a:ea typeface="+mj-ea"/>
                <a:sym typeface="Times New Roman" panose="02020603050405020304" pitchFamily="18" charset="0"/>
              </a:rPr>
              <a:t>WHERE </a:t>
            </a:r>
            <a:r>
              <a:rPr lang="en-US" altLang="zh-CN" sz="2400" b="1" dirty="0" smtClean="0">
                <a:latin typeface="+mj-ea"/>
                <a:ea typeface="+mj-ea"/>
                <a:sym typeface="Times New Roman" panose="02020603050405020304" pitchFamily="18" charset="0"/>
              </a:rPr>
              <a:t> </a:t>
            </a:r>
            <a:r>
              <a:rPr lang="en-US" altLang="zh-CN" sz="2400" b="1" dirty="0" err="1" smtClean="0">
                <a:latin typeface="幼圆" pitchFamily="49" charset="-122"/>
                <a:ea typeface="幼圆" pitchFamily="49" charset="-122"/>
                <a:sym typeface="Times New Roman" panose="02020603050405020304" pitchFamily="18" charset="0"/>
              </a:rPr>
              <a:t>Sno</a:t>
            </a:r>
            <a:r>
              <a:rPr lang="en-US" altLang="zh-CN" sz="2400" b="1" dirty="0" smtClean="0">
                <a:latin typeface="幼圆" pitchFamily="49" charset="-122"/>
                <a:ea typeface="幼圆" pitchFamily="49" charset="-122"/>
                <a:sym typeface="Times New Roman" panose="02020603050405020304" pitchFamily="18" charset="0"/>
              </a:rPr>
              <a:t> =</a:t>
            </a:r>
            <a:r>
              <a:rPr lang="zh-CN" altLang="en-US" sz="2400" b="1" dirty="0" smtClean="0">
                <a:latin typeface="幼圆" pitchFamily="49" charset="-122"/>
                <a:ea typeface="幼圆" pitchFamily="49" charset="-122"/>
                <a:sym typeface="Times New Roman" panose="02020603050405020304" pitchFamily="18" charset="0"/>
              </a:rPr>
              <a:t>‘</a:t>
            </a:r>
            <a:r>
              <a:rPr lang="en-US" altLang="zh-CN" sz="2400" b="1" dirty="0" smtClean="0">
                <a:latin typeface="幼圆" pitchFamily="49" charset="-122"/>
                <a:ea typeface="幼圆" pitchFamily="49" charset="-122"/>
                <a:sym typeface="Times New Roman" panose="02020603050405020304" pitchFamily="18" charset="0"/>
              </a:rPr>
              <a:t>20121521</a:t>
            </a:r>
            <a:r>
              <a:rPr lang="zh-CN" altLang="en-US" sz="2400" b="1" dirty="0" smtClean="0">
                <a:latin typeface="幼圆" pitchFamily="49" charset="-122"/>
                <a:ea typeface="幼圆" pitchFamily="49" charset="-122"/>
                <a:sym typeface="Times New Roman" panose="02020603050405020304" pitchFamily="18" charset="0"/>
              </a:rPr>
              <a:t>’；</a:t>
            </a:r>
            <a:endParaRPr lang="zh-CN" altLang="en-US" sz="24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filter="blinds(horizontal)">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539">
                                            <p:txEl>
                                              <p:pRg st="2" end="2"/>
                                            </p:txEl>
                                          </p:spTgt>
                                        </p:tgtEl>
                                        <p:attrNameLst>
                                          <p:attrName>style.visibility</p:attrName>
                                        </p:attrNameLst>
                                      </p:cBhvr>
                                      <p:to>
                                        <p:strVal val="visible"/>
                                      </p:to>
                                    </p:set>
                                    <p:animEffect transition="in" filter="fade">
                                      <p:cBhvr>
                                        <p:cTn id="12" dur="500"/>
                                        <p:tgtEl>
                                          <p:spTgt spid="655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animEffect transition="in" filter="fade">
                                      <p:cBhvr>
                                        <p:cTn id="17" dur="500"/>
                                        <p:tgtEl>
                                          <p:spTgt spid="65539">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5539">
                                            <p:txEl>
                                              <p:pRg st="4" end="4"/>
                                            </p:txEl>
                                          </p:spTgt>
                                        </p:tgtEl>
                                        <p:attrNameLst>
                                          <p:attrName>style.visibility</p:attrName>
                                        </p:attrNameLst>
                                      </p:cBhvr>
                                      <p:to>
                                        <p:strVal val="visible"/>
                                      </p:to>
                                    </p:set>
                                    <p:animEffect transition="in" filter="fade">
                                      <p:cBhvr>
                                        <p:cTn id="20" dur="500"/>
                                        <p:tgtEl>
                                          <p:spTgt spid="65539">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animEffect transition="in" filter="fade">
                                      <p:cBhvr>
                                        <p:cTn id="23" dur="500"/>
                                        <p:tgtEl>
                                          <p:spTgt spid="65539">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5539">
                                            <p:txEl>
                                              <p:pRg st="7" end="7"/>
                                            </p:txEl>
                                          </p:spTgt>
                                        </p:tgtEl>
                                        <p:attrNameLst>
                                          <p:attrName>style.visibility</p:attrName>
                                        </p:attrNameLst>
                                      </p:cBhvr>
                                      <p:to>
                                        <p:strVal val="visible"/>
                                      </p:to>
                                    </p:set>
                                    <p:animEffect transition="in" filter="fade">
                                      <p:cBhvr>
                                        <p:cTn id="26" dur="500"/>
                                        <p:tgtEl>
                                          <p:spTgt spid="65539">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5539">
                                            <p:txEl>
                                              <p:pRg st="8" end="8"/>
                                            </p:txEl>
                                          </p:spTgt>
                                        </p:tgtEl>
                                        <p:attrNameLst>
                                          <p:attrName>style.visibility</p:attrName>
                                        </p:attrNameLst>
                                      </p:cBhvr>
                                      <p:to>
                                        <p:strVal val="visible"/>
                                      </p:to>
                                    </p:set>
                                    <p:animEffect transition="in" filter="fade">
                                      <p:cBhvr>
                                        <p:cTn id="29" dur="500"/>
                                        <p:tgtEl>
                                          <p:spTgt spid="65539">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5539">
                                            <p:txEl>
                                              <p:pRg st="9" end="9"/>
                                            </p:txEl>
                                          </p:spTgt>
                                        </p:tgtEl>
                                        <p:attrNameLst>
                                          <p:attrName>style.visibility</p:attrName>
                                        </p:attrNameLst>
                                      </p:cBhvr>
                                      <p:to>
                                        <p:strVal val="visible"/>
                                      </p:to>
                                    </p:set>
                                    <p:animEffect transition="in" filter="fade">
                                      <p:cBhvr>
                                        <p:cTn id="32" dur="500"/>
                                        <p:tgtEl>
                                          <p:spTgt spid="65539">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5539">
                                            <p:txEl>
                                              <p:pRg st="10" end="10"/>
                                            </p:txEl>
                                          </p:spTgt>
                                        </p:tgtEl>
                                        <p:attrNameLst>
                                          <p:attrName>style.visibility</p:attrName>
                                        </p:attrNameLst>
                                      </p:cBhvr>
                                      <p:to>
                                        <p:strVal val="visible"/>
                                      </p:to>
                                    </p:set>
                                    <p:animEffect transition="in" filter="fade">
                                      <p:cBhvr>
                                        <p:cTn id="35" dur="500"/>
                                        <p:tgtEl>
                                          <p:spTgt spid="655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3"/>
          <p:cNvSpPr>
            <a:spLocks noGrp="1" noChangeArrowheads="1"/>
          </p:cNvSpPr>
          <p:nvPr>
            <p:ph type="body" idx="4294967295"/>
          </p:nvPr>
        </p:nvSpPr>
        <p:spPr>
          <a:xfrm>
            <a:off x="1043755" y="987640"/>
            <a:ext cx="7848546" cy="3744260"/>
          </a:xfrm>
        </p:spPr>
        <p:txBody>
          <a:bodyPr>
            <a:normAutofit/>
          </a:bodyPr>
          <a:lstStyle/>
          <a:p>
            <a:pPr>
              <a:lnSpc>
                <a:spcPct val="200000"/>
              </a:lnSpc>
              <a:buFont typeface="Wingdings" panose="05000000000000000000" pitchFamily="2" charset="2"/>
              <a:buNone/>
            </a:pPr>
            <a:r>
              <a:rPr lang="en-US" altLang="zh-CN" sz="2800" dirty="0" smtClean="0">
                <a:latin typeface="+mj-ea"/>
                <a:ea typeface="+mj-ea"/>
              </a:rPr>
              <a:t> 2) </a:t>
            </a:r>
            <a:r>
              <a:rPr lang="zh-CN" altLang="en-US" sz="2800" dirty="0" smtClean="0">
                <a:latin typeface="+mj-ea"/>
                <a:ea typeface="+mj-ea"/>
              </a:rPr>
              <a:t>匹配串为含通配符的字符串</a:t>
            </a:r>
            <a:endParaRPr lang="zh-CN" altLang="en-US" sz="3600" dirty="0" smtClean="0">
              <a:latin typeface="+mj-ea"/>
              <a:ea typeface="+mj-ea"/>
            </a:endParaRPr>
          </a:p>
          <a:p>
            <a:pPr>
              <a:lnSpc>
                <a:spcPct val="150000"/>
              </a:lnSpc>
              <a:buFont typeface="Wingdings" panose="05000000000000000000" pitchFamily="2" charset="2"/>
              <a:buNone/>
            </a:pP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例</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查询所有姓刘学生的姓名、学号和性别</a:t>
            </a:r>
          </a:p>
          <a:p>
            <a:pPr lvl="1">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b="1" dirty="0" smtClean="0">
                <a:latin typeface="+mj-ea"/>
                <a:ea typeface="+mj-ea"/>
                <a:sym typeface="Times New Roman" panose="02020603050405020304" pitchFamily="18" charset="0"/>
              </a:rPr>
              <a:t>SELECT</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Sname</a:t>
            </a:r>
            <a:r>
              <a:rPr lang="zh-CN" altLang="en-US" sz="2400" dirty="0" smtClean="0">
                <a:latin typeface="幼圆" pitchFamily="49" charset="-122"/>
                <a:ea typeface="幼圆" pitchFamily="49" charset="-122"/>
                <a:sym typeface="Times New Roman" panose="02020603050405020304" pitchFamily="18" charset="0"/>
              </a:rPr>
              <a:t>，</a:t>
            </a:r>
            <a:r>
              <a:rPr lang="en-US" altLang="zh-CN" sz="2400" dirty="0" err="1" smtClean="0">
                <a:latin typeface="幼圆" pitchFamily="49" charset="-122"/>
                <a:ea typeface="幼圆" pitchFamily="49" charset="-122"/>
                <a:sym typeface="Times New Roman" panose="02020603050405020304" pitchFamily="18" charset="0"/>
              </a:rPr>
              <a:t>Sno</a:t>
            </a:r>
            <a:r>
              <a:rPr lang="zh-CN" altLang="en-US" sz="2400" dirty="0" smtClean="0">
                <a:latin typeface="幼圆" pitchFamily="49" charset="-122"/>
                <a:ea typeface="幼圆" pitchFamily="49" charset="-122"/>
                <a:sym typeface="Times New Roman" panose="02020603050405020304" pitchFamily="18" charset="0"/>
              </a:rPr>
              <a:t>，</a:t>
            </a:r>
            <a:r>
              <a:rPr lang="en-US" altLang="zh-CN" sz="2400" dirty="0" err="1" smtClean="0">
                <a:latin typeface="幼圆" pitchFamily="49" charset="-122"/>
                <a:ea typeface="幼圆" pitchFamily="49" charset="-122"/>
                <a:sym typeface="Times New Roman" panose="02020603050405020304" pitchFamily="18" charset="0"/>
              </a:rPr>
              <a:t>Ssex</a:t>
            </a:r>
            <a:r>
              <a:rPr lang="en-US" altLang="zh-CN" sz="2400" dirty="0" smtClean="0">
                <a:latin typeface="幼圆" pitchFamily="49" charset="-122"/>
                <a:ea typeface="幼圆" pitchFamily="49" charset="-122"/>
                <a:sym typeface="Times New Roman" panose="02020603050405020304" pitchFamily="18" charset="0"/>
              </a:rPr>
              <a:t>   </a:t>
            </a:r>
          </a:p>
          <a:p>
            <a:pPr lvl="1">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b="1" dirty="0">
                <a:latin typeface="+mj-ea"/>
                <a:ea typeface="+mj-ea"/>
                <a:sym typeface="Times New Roman" panose="02020603050405020304" pitchFamily="18" charset="0"/>
              </a:rPr>
              <a:t>FROM</a:t>
            </a:r>
            <a:r>
              <a:rPr lang="en-US" altLang="zh-CN" sz="2400" dirty="0" smtClean="0">
                <a:latin typeface="幼圆" pitchFamily="49" charset="-122"/>
                <a:ea typeface="幼圆" pitchFamily="49" charset="-122"/>
                <a:sym typeface="Times New Roman" panose="02020603050405020304" pitchFamily="18" charset="0"/>
              </a:rPr>
              <a:t> Student</a:t>
            </a:r>
          </a:p>
          <a:p>
            <a:pPr lvl="1">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b="1" dirty="0">
                <a:latin typeface="+mj-ea"/>
                <a:ea typeface="+mj-ea"/>
                <a:sym typeface="Times New Roman" panose="02020603050405020304" pitchFamily="18" charset="0"/>
              </a:rPr>
              <a:t>WHERE</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Sname</a:t>
            </a:r>
            <a:r>
              <a:rPr lang="en-US" altLang="zh-CN" sz="2400" dirty="0" smtClean="0">
                <a:latin typeface="幼圆" pitchFamily="49" charset="-122"/>
                <a:ea typeface="幼圆" pitchFamily="49" charset="-122"/>
                <a:sym typeface="Times New Roman" panose="02020603050405020304" pitchFamily="18" charset="0"/>
              </a:rPr>
              <a:t> </a:t>
            </a:r>
            <a:r>
              <a:rPr lang="en-US" altLang="zh-CN" sz="2400" b="1" dirty="0">
                <a:latin typeface="+mj-ea"/>
                <a:ea typeface="+mj-ea"/>
                <a:sym typeface="Times New Roman" panose="02020603050405020304" pitchFamily="18" charset="0"/>
              </a:rPr>
              <a:t>LIKE</a:t>
            </a:r>
            <a:r>
              <a:rPr lang="en-US" altLang="zh-CN" sz="2400" dirty="0" smtClean="0">
                <a:solidFill>
                  <a:srgbClr val="FF3300"/>
                </a:solidFill>
                <a:latin typeface="幼圆" pitchFamily="49" charset="-122"/>
                <a:ea typeface="幼圆" pitchFamily="49" charset="-122"/>
                <a:sym typeface="Times New Roman" panose="02020603050405020304" pitchFamily="18" charset="0"/>
              </a:rPr>
              <a:t> ‘</a:t>
            </a:r>
            <a:r>
              <a:rPr lang="zh-CN" altLang="en-US" sz="2400" dirty="0" smtClean="0">
                <a:solidFill>
                  <a:srgbClr val="FF3300"/>
                </a:solidFill>
                <a:latin typeface="幼圆" pitchFamily="49" charset="-122"/>
                <a:ea typeface="幼圆" pitchFamily="49" charset="-122"/>
                <a:sym typeface="Times New Roman" panose="02020603050405020304" pitchFamily="18" charset="0"/>
              </a:rPr>
              <a:t>刘</a:t>
            </a:r>
            <a:r>
              <a:rPr lang="en-US" altLang="zh-CN" sz="2400" dirty="0" smtClean="0">
                <a:solidFill>
                  <a:srgbClr val="FF3300"/>
                </a:solidFill>
                <a:latin typeface="幼圆" pitchFamily="49" charset="-122"/>
                <a:ea typeface="幼圆" pitchFamily="49" charset="-122"/>
                <a:sym typeface="Times New Roman" panose="02020603050405020304" pitchFamily="18" charset="0"/>
              </a:rPr>
              <a:t>%’</a:t>
            </a:r>
            <a:r>
              <a:rPr lang="zh-CN" altLang="en-US" sz="2400" dirty="0" smtClean="0">
                <a:latin typeface="幼圆" pitchFamily="49" charset="-122"/>
                <a:ea typeface="幼圆" pitchFamily="49" charset="-122"/>
                <a:sym typeface="Times New Roman" panose="02020603050405020304" pitchFamily="18" charset="0"/>
              </a:rPr>
              <a:t>；</a:t>
            </a:r>
          </a:p>
        </p:txBody>
      </p:sp>
      <p:sp>
        <p:nvSpPr>
          <p:cNvPr id="4" name="Rectangle 2"/>
          <p:cNvSpPr txBox="1">
            <a:spLocks noChangeArrowheads="1"/>
          </p:cNvSpPr>
          <p:nvPr/>
        </p:nvSpPr>
        <p:spPr>
          <a:xfrm>
            <a:off x="1187764" y="0"/>
            <a:ext cx="7056491"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600" b="0" dirty="0" smtClean="0">
                <a:latin typeface="+mn-ea"/>
                <a:ea typeface="+mn-ea"/>
                <a:sym typeface="Times New Roman" panose="02020603050405020304" pitchFamily="18" charset="0"/>
              </a:rPr>
              <a:t>查询满足条件的元组</a:t>
            </a:r>
            <a:r>
              <a:rPr lang="en-US" sz="3600" b="0" dirty="0" smtClean="0">
                <a:latin typeface="+mn-ea"/>
                <a:ea typeface="+mn-ea"/>
                <a:sym typeface="Times New Roman" panose="02020603050405020304" pitchFamily="18" charset="0"/>
              </a:rPr>
              <a:t>——</a:t>
            </a:r>
            <a:r>
              <a:rPr lang="zh-CN" altLang="en-US" sz="3600" b="0" dirty="0" smtClean="0">
                <a:latin typeface="+mn-ea"/>
                <a:ea typeface="+mn-ea"/>
                <a:sym typeface="楷体" panose="02010609060101010101" pitchFamily="49" charset="-122"/>
              </a:rPr>
              <a:t>字符匹配</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filter="blinds(horizontal)">
                                      <p:cBhvr>
                                        <p:cTn id="7" dur="500"/>
                                        <p:tgtEl>
                                          <p:spTgt spid="665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563">
                                            <p:txEl>
                                              <p:pRg st="2" end="2"/>
                                            </p:txEl>
                                          </p:spTgt>
                                        </p:tgtEl>
                                        <p:attrNameLst>
                                          <p:attrName>style.visibility</p:attrName>
                                        </p:attrNameLst>
                                      </p:cBhvr>
                                      <p:to>
                                        <p:strVal val="visible"/>
                                      </p:to>
                                    </p:set>
                                    <p:animEffect transition="in" filter="fade">
                                      <p:cBhvr>
                                        <p:cTn id="12" dur="500"/>
                                        <p:tgtEl>
                                          <p:spTgt spid="6656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6563">
                                            <p:txEl>
                                              <p:pRg st="3" end="3"/>
                                            </p:txEl>
                                          </p:spTgt>
                                        </p:tgtEl>
                                        <p:attrNameLst>
                                          <p:attrName>style.visibility</p:attrName>
                                        </p:attrNameLst>
                                      </p:cBhvr>
                                      <p:to>
                                        <p:strVal val="visible"/>
                                      </p:to>
                                    </p:set>
                                    <p:animEffect transition="in" filter="fade">
                                      <p:cBhvr>
                                        <p:cTn id="15" dur="500"/>
                                        <p:tgtEl>
                                          <p:spTgt spid="6656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6563">
                                            <p:txEl>
                                              <p:pRg st="4" end="4"/>
                                            </p:txEl>
                                          </p:spTgt>
                                        </p:tgtEl>
                                        <p:attrNameLst>
                                          <p:attrName>style.visibility</p:attrName>
                                        </p:attrNameLst>
                                      </p:cBhvr>
                                      <p:to>
                                        <p:strVal val="visible"/>
                                      </p:to>
                                    </p:set>
                                    <p:animEffect transition="in" filter="fade">
                                      <p:cBhvr>
                                        <p:cTn id="18" dur="500"/>
                                        <p:tgtEl>
                                          <p:spTgt spid="66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ldLvl="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87764" y="0"/>
            <a:ext cx="7056491"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600" b="0" dirty="0" smtClean="0">
                <a:latin typeface="+mn-ea"/>
                <a:ea typeface="+mn-ea"/>
                <a:sym typeface="Times New Roman" panose="02020603050405020304" pitchFamily="18" charset="0"/>
              </a:rPr>
              <a:t>查询满足条件的元组</a:t>
            </a:r>
            <a:r>
              <a:rPr lang="en-US" sz="3600" b="0" dirty="0" smtClean="0">
                <a:latin typeface="+mn-ea"/>
                <a:ea typeface="+mn-ea"/>
                <a:sym typeface="Times New Roman" panose="02020603050405020304" pitchFamily="18" charset="0"/>
              </a:rPr>
              <a:t>——</a:t>
            </a:r>
            <a:r>
              <a:rPr lang="zh-CN" altLang="en-US" sz="3600" b="0" dirty="0" smtClean="0">
                <a:latin typeface="+mn-ea"/>
                <a:ea typeface="+mn-ea"/>
                <a:sym typeface="楷体" panose="02010609060101010101" pitchFamily="49" charset="-122"/>
              </a:rPr>
              <a:t>字符匹配</a:t>
            </a:r>
            <a:endParaRPr lang="zh-CN" altLang="en-US" sz="3200" b="0" dirty="0">
              <a:latin typeface="+mn-ea"/>
              <a:ea typeface="+mn-ea"/>
            </a:endParaRPr>
          </a:p>
        </p:txBody>
      </p:sp>
      <p:sp>
        <p:nvSpPr>
          <p:cNvPr id="3" name="矩形 2"/>
          <p:cNvSpPr/>
          <p:nvPr/>
        </p:nvSpPr>
        <p:spPr>
          <a:xfrm>
            <a:off x="1043755" y="886877"/>
            <a:ext cx="8064559" cy="3854901"/>
          </a:xfrm>
          <a:prstGeom prst="rect">
            <a:avLst/>
          </a:prstGeom>
        </p:spPr>
        <p:txBody>
          <a:bodyPr wrap="square">
            <a:spAutoFit/>
          </a:bodyPr>
          <a:lstStyle/>
          <a:p>
            <a:pPr>
              <a:lnSpc>
                <a:spcPct val="150000"/>
              </a:lnSpc>
              <a:buFont typeface="Wingdings" panose="05000000000000000000" pitchFamily="2" charset="2"/>
              <a:buNone/>
            </a:pPr>
            <a:r>
              <a:rPr lang="en-US" altLang="zh-CN" sz="2600" dirty="0">
                <a:latin typeface="幼圆" pitchFamily="49" charset="-122"/>
                <a:ea typeface="幼圆" pitchFamily="49" charset="-122"/>
              </a:rPr>
              <a:t>【</a:t>
            </a:r>
            <a:r>
              <a:rPr lang="zh-CN" altLang="en-US" sz="2600" dirty="0">
                <a:latin typeface="幼圆" pitchFamily="49" charset="-122"/>
                <a:ea typeface="幼圆" pitchFamily="49" charset="-122"/>
              </a:rPr>
              <a:t>例</a:t>
            </a:r>
            <a:r>
              <a:rPr lang="en-US" altLang="zh-CN" sz="2600" dirty="0">
                <a:latin typeface="幼圆" pitchFamily="49" charset="-122"/>
                <a:ea typeface="幼圆" pitchFamily="49" charset="-122"/>
              </a:rPr>
              <a:t>】</a:t>
            </a:r>
            <a:r>
              <a:rPr lang="zh-CN" altLang="en-US" sz="2600" dirty="0">
                <a:latin typeface="幼圆" pitchFamily="49" charset="-122"/>
                <a:ea typeface="幼圆" pitchFamily="49" charset="-122"/>
              </a:rPr>
              <a:t>查询姓</a:t>
            </a:r>
            <a:r>
              <a:rPr lang="en-US" altLang="zh-CN" sz="2600" dirty="0">
                <a:latin typeface="幼圆" pitchFamily="49" charset="-122"/>
                <a:ea typeface="幼圆" pitchFamily="49" charset="-122"/>
              </a:rPr>
              <a:t>"</a:t>
            </a:r>
            <a:r>
              <a:rPr lang="zh-CN" altLang="en-US" sz="2600" dirty="0">
                <a:latin typeface="幼圆" pitchFamily="49" charset="-122"/>
                <a:ea typeface="幼圆" pitchFamily="49" charset="-122"/>
              </a:rPr>
              <a:t>欧阳</a:t>
            </a:r>
            <a:r>
              <a:rPr lang="en-US" altLang="zh-CN" sz="2600" dirty="0">
                <a:latin typeface="幼圆" pitchFamily="49" charset="-122"/>
                <a:ea typeface="幼圆" pitchFamily="49" charset="-122"/>
              </a:rPr>
              <a:t>"</a:t>
            </a:r>
            <a:r>
              <a:rPr lang="zh-CN" altLang="en-US" sz="2600" dirty="0">
                <a:latin typeface="幼圆" pitchFamily="49" charset="-122"/>
                <a:ea typeface="幼圆" pitchFamily="49" charset="-122"/>
              </a:rPr>
              <a:t>且全名为三个汉字的学生的姓名</a:t>
            </a:r>
          </a:p>
          <a:p>
            <a:pPr lvl="1">
              <a:spcBef>
                <a:spcPts val="1200"/>
              </a:spcBef>
              <a:buFont typeface="Wingdings" panose="05000000000000000000" pitchFamily="2" charset="2"/>
              <a:buNone/>
            </a:pPr>
            <a:r>
              <a:rPr lang="en-US" altLang="zh-CN" sz="2600" dirty="0">
                <a:latin typeface="幼圆" pitchFamily="49" charset="-122"/>
                <a:ea typeface="幼圆" pitchFamily="49" charset="-122"/>
                <a:sym typeface="Times New Roman" panose="02020603050405020304" pitchFamily="18" charset="0"/>
              </a:rPr>
              <a:t>        </a:t>
            </a:r>
            <a:r>
              <a:rPr lang="en-US" altLang="zh-CN" sz="2600" dirty="0">
                <a:latin typeface="+mj-ea"/>
                <a:sym typeface="Times New Roman" panose="02020603050405020304" pitchFamily="18" charset="0"/>
              </a:rPr>
              <a:t>SELECT</a:t>
            </a:r>
            <a:r>
              <a:rPr lang="en-US" altLang="zh-CN" sz="2600" dirty="0">
                <a:latin typeface="幼圆" pitchFamily="49" charset="-122"/>
                <a:ea typeface="幼圆" pitchFamily="49" charset="-122"/>
                <a:sym typeface="Times New Roman" panose="02020603050405020304" pitchFamily="18" charset="0"/>
              </a:rPr>
              <a:t> </a:t>
            </a:r>
            <a:r>
              <a:rPr lang="en-US" altLang="zh-CN" sz="2600" dirty="0" err="1">
                <a:latin typeface="幼圆" pitchFamily="49" charset="-122"/>
                <a:ea typeface="幼圆" pitchFamily="49" charset="-122"/>
                <a:sym typeface="Times New Roman" panose="02020603050405020304" pitchFamily="18" charset="0"/>
              </a:rPr>
              <a:t>Sname</a:t>
            </a:r>
            <a:endParaRPr lang="en-US" altLang="zh-CN" sz="2600" dirty="0">
              <a:latin typeface="幼圆" pitchFamily="49" charset="-122"/>
              <a:ea typeface="幼圆" pitchFamily="49" charset="-122"/>
              <a:sym typeface="Times New Roman" panose="02020603050405020304" pitchFamily="18" charset="0"/>
            </a:endParaRPr>
          </a:p>
          <a:p>
            <a:pPr lvl="1">
              <a:buFont typeface="Wingdings" panose="05000000000000000000" pitchFamily="2" charset="2"/>
              <a:buNone/>
            </a:pPr>
            <a:r>
              <a:rPr lang="en-US" altLang="zh-CN" sz="2600" dirty="0">
                <a:latin typeface="幼圆" pitchFamily="49" charset="-122"/>
                <a:ea typeface="幼圆" pitchFamily="49" charset="-122"/>
                <a:sym typeface="Times New Roman" panose="02020603050405020304" pitchFamily="18" charset="0"/>
              </a:rPr>
              <a:t>        </a:t>
            </a:r>
            <a:r>
              <a:rPr lang="en-US" altLang="zh-CN" sz="2600" dirty="0">
                <a:latin typeface="+mj-ea"/>
                <a:sym typeface="Times New Roman" panose="02020603050405020304" pitchFamily="18" charset="0"/>
              </a:rPr>
              <a:t>FROM</a:t>
            </a:r>
            <a:r>
              <a:rPr lang="en-US" altLang="zh-CN" sz="2600" dirty="0">
                <a:latin typeface="幼圆" pitchFamily="49" charset="-122"/>
                <a:ea typeface="幼圆" pitchFamily="49" charset="-122"/>
                <a:sym typeface="Times New Roman" panose="02020603050405020304" pitchFamily="18" charset="0"/>
              </a:rPr>
              <a:t> Student</a:t>
            </a:r>
          </a:p>
          <a:p>
            <a:pPr lvl="1">
              <a:buFont typeface="Wingdings" panose="05000000000000000000" pitchFamily="2" charset="2"/>
              <a:buNone/>
            </a:pPr>
            <a:r>
              <a:rPr lang="en-US" altLang="zh-CN" sz="2600" dirty="0">
                <a:latin typeface="幼圆" pitchFamily="49" charset="-122"/>
                <a:ea typeface="幼圆" pitchFamily="49" charset="-122"/>
                <a:sym typeface="Times New Roman" panose="02020603050405020304" pitchFamily="18" charset="0"/>
              </a:rPr>
              <a:t>        </a:t>
            </a:r>
            <a:r>
              <a:rPr lang="en-US" altLang="zh-CN" sz="2600" dirty="0">
                <a:latin typeface="+mj-ea"/>
                <a:sym typeface="Times New Roman" panose="02020603050405020304" pitchFamily="18" charset="0"/>
              </a:rPr>
              <a:t>WHERE</a:t>
            </a:r>
            <a:r>
              <a:rPr lang="en-US" altLang="zh-CN" sz="2600" dirty="0">
                <a:latin typeface="幼圆" pitchFamily="49" charset="-122"/>
                <a:ea typeface="幼圆" pitchFamily="49" charset="-122"/>
                <a:sym typeface="Times New Roman" panose="02020603050405020304" pitchFamily="18" charset="0"/>
              </a:rPr>
              <a:t> </a:t>
            </a:r>
            <a:r>
              <a:rPr lang="en-US" altLang="zh-CN" sz="2600" dirty="0" err="1">
                <a:latin typeface="幼圆" pitchFamily="49" charset="-122"/>
                <a:ea typeface="幼圆" pitchFamily="49" charset="-122"/>
                <a:sym typeface="Times New Roman" panose="02020603050405020304" pitchFamily="18" charset="0"/>
              </a:rPr>
              <a:t>Sname</a:t>
            </a:r>
            <a:r>
              <a:rPr lang="en-US" altLang="zh-CN" sz="2600" dirty="0">
                <a:latin typeface="幼圆" pitchFamily="49" charset="-122"/>
                <a:ea typeface="幼圆" pitchFamily="49" charset="-122"/>
                <a:sym typeface="Times New Roman" panose="02020603050405020304" pitchFamily="18" charset="0"/>
              </a:rPr>
              <a:t> </a:t>
            </a:r>
            <a:r>
              <a:rPr lang="en-US" altLang="zh-CN" sz="2600" dirty="0">
                <a:latin typeface="+mj-ea"/>
                <a:sym typeface="Times New Roman" panose="02020603050405020304" pitchFamily="18" charset="0"/>
              </a:rPr>
              <a:t>LIKE</a:t>
            </a:r>
            <a:r>
              <a:rPr lang="en-US" altLang="zh-CN" sz="2600" dirty="0">
                <a:solidFill>
                  <a:srgbClr val="FF3300"/>
                </a:solidFill>
                <a:latin typeface="幼圆" pitchFamily="49" charset="-122"/>
                <a:ea typeface="幼圆" pitchFamily="49" charset="-122"/>
                <a:sym typeface="Times New Roman" panose="02020603050405020304" pitchFamily="18" charset="0"/>
              </a:rPr>
              <a:t> '</a:t>
            </a:r>
            <a:r>
              <a:rPr lang="zh-CN" altLang="en-US" sz="2600" dirty="0">
                <a:solidFill>
                  <a:srgbClr val="FF3300"/>
                </a:solidFill>
                <a:latin typeface="幼圆" pitchFamily="49" charset="-122"/>
                <a:ea typeface="幼圆" pitchFamily="49" charset="-122"/>
                <a:sym typeface="Times New Roman" panose="02020603050405020304" pitchFamily="18" charset="0"/>
              </a:rPr>
              <a:t>欧阳</a:t>
            </a:r>
            <a:r>
              <a:rPr lang="en-US" altLang="zh-CN" sz="2600" dirty="0">
                <a:solidFill>
                  <a:srgbClr val="FF3300"/>
                </a:solidFill>
                <a:latin typeface="幼圆" pitchFamily="49" charset="-122"/>
                <a:ea typeface="幼圆" pitchFamily="49" charset="-122"/>
                <a:sym typeface="Times New Roman" panose="02020603050405020304" pitchFamily="18" charset="0"/>
              </a:rPr>
              <a:t>__'</a:t>
            </a:r>
            <a:r>
              <a:rPr lang="zh-CN" altLang="en-US" sz="2600" dirty="0">
                <a:latin typeface="幼圆" pitchFamily="49" charset="-122"/>
                <a:ea typeface="幼圆" pitchFamily="49" charset="-122"/>
                <a:sym typeface="Times New Roman" panose="02020603050405020304" pitchFamily="18" charset="0"/>
              </a:rPr>
              <a:t>；</a:t>
            </a:r>
          </a:p>
          <a:p>
            <a:pPr>
              <a:lnSpc>
                <a:spcPts val="4500"/>
              </a:lnSpc>
              <a:spcBef>
                <a:spcPts val="600"/>
              </a:spcBef>
              <a:spcAft>
                <a:spcPts val="600"/>
              </a:spcAft>
            </a:pPr>
            <a:r>
              <a:rPr lang="zh-CN" altLang="en-US" sz="2400" dirty="0" smtClean="0">
                <a:latin typeface="幼圆" pitchFamily="49" charset="-122"/>
                <a:ea typeface="幼圆" pitchFamily="49" charset="-122"/>
                <a:sym typeface="Times New Roman" panose="02020603050405020304" pitchFamily="18" charset="0"/>
              </a:rPr>
              <a:t> % </a:t>
            </a:r>
            <a:r>
              <a:rPr lang="zh-CN" altLang="en-US" sz="2400" dirty="0">
                <a:latin typeface="幼圆" pitchFamily="49" charset="-122"/>
                <a:ea typeface="幼圆" pitchFamily="49" charset="-122"/>
                <a:sym typeface="Times New Roman" panose="02020603050405020304" pitchFamily="18" charset="0"/>
              </a:rPr>
              <a:t>表示任意长度的字符串，比如a%b则表示以a开头，b结尾的任意长度的字符串，如ab, acb, adefgb等； _ </a:t>
            </a:r>
            <a:r>
              <a:rPr lang="zh-CN" altLang="en-US" sz="2400" dirty="0" smtClean="0">
                <a:latin typeface="幼圆" pitchFamily="49" charset="-122"/>
                <a:ea typeface="幼圆" pitchFamily="49" charset="-122"/>
                <a:sym typeface="Times New Roman" panose="02020603050405020304" pitchFamily="18" charset="0"/>
              </a:rPr>
              <a:t>则</a:t>
            </a:r>
            <a:r>
              <a:rPr lang="zh-CN" altLang="en-US" sz="2400" dirty="0">
                <a:latin typeface="幼圆" pitchFamily="49" charset="-122"/>
                <a:ea typeface="幼圆" pitchFamily="49" charset="-122"/>
                <a:sym typeface="Times New Roman" panose="02020603050405020304" pitchFamily="18" charset="0"/>
              </a:rPr>
              <a:t>表示任意的单个字符</a:t>
            </a:r>
            <a:endParaRPr lang="zh-CN" altLang="en-US" sz="24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1258888" y="842963"/>
            <a:ext cx="7885112" cy="4176712"/>
          </a:xfrm>
        </p:spPr>
        <p:txBody>
          <a:bodyPr>
            <a:normAutofit lnSpcReduction="10000"/>
          </a:bodyPr>
          <a:lstStyle/>
          <a:p>
            <a:pPr>
              <a:lnSpc>
                <a:spcPct val="150000"/>
              </a:lnSpc>
              <a:buFont typeface="Wingdings" panose="05000000000000000000" pitchFamily="2" charset="2"/>
              <a:buNone/>
            </a:pPr>
            <a:r>
              <a:rPr lang="en-US" altLang="zh-CN" sz="2200" dirty="0" smtClean="0">
                <a:latin typeface="+mj-ea"/>
                <a:ea typeface="+mj-ea"/>
              </a:rPr>
              <a:t>【</a:t>
            </a:r>
            <a:r>
              <a:rPr lang="zh-CN" altLang="en-US" sz="2200" dirty="0" smtClean="0">
                <a:latin typeface="+mj-ea"/>
                <a:ea typeface="+mj-ea"/>
              </a:rPr>
              <a:t>例</a:t>
            </a:r>
            <a:r>
              <a:rPr lang="en-US" altLang="zh-CN" sz="2200" dirty="0" smtClean="0">
                <a:latin typeface="+mj-ea"/>
                <a:ea typeface="+mj-ea"/>
              </a:rPr>
              <a:t>】</a:t>
            </a:r>
            <a:r>
              <a:rPr lang="zh-CN" altLang="en-US" sz="2200" dirty="0" smtClean="0">
                <a:latin typeface="幼圆" pitchFamily="49" charset="-122"/>
                <a:ea typeface="幼圆" pitchFamily="49" charset="-122"/>
              </a:rPr>
              <a:t>查询名字中第</a:t>
            </a:r>
            <a:r>
              <a:rPr lang="en-US" altLang="zh-CN" sz="2200" dirty="0" smtClean="0">
                <a:latin typeface="幼圆" pitchFamily="49" charset="-122"/>
                <a:ea typeface="幼圆" pitchFamily="49" charset="-122"/>
              </a:rPr>
              <a:t>2</a:t>
            </a:r>
            <a:r>
              <a:rPr lang="zh-CN" altLang="en-US" sz="2200" dirty="0" smtClean="0">
                <a:latin typeface="幼圆" pitchFamily="49" charset="-122"/>
                <a:ea typeface="幼圆" pitchFamily="49" charset="-122"/>
              </a:rPr>
              <a:t>个字为</a:t>
            </a:r>
            <a:r>
              <a:rPr lang="en-US" altLang="zh-CN" sz="2200" dirty="0" smtClean="0">
                <a:latin typeface="幼圆" pitchFamily="49" charset="-122"/>
                <a:ea typeface="幼圆" pitchFamily="49" charset="-122"/>
              </a:rPr>
              <a:t>"</a:t>
            </a:r>
            <a:r>
              <a:rPr lang="zh-CN" altLang="en-US" sz="2200" dirty="0" smtClean="0">
                <a:latin typeface="幼圆" pitchFamily="49" charset="-122"/>
                <a:ea typeface="幼圆" pitchFamily="49" charset="-122"/>
              </a:rPr>
              <a:t>阳</a:t>
            </a:r>
            <a:r>
              <a:rPr lang="en-US" altLang="zh-CN" sz="2200" dirty="0" smtClean="0">
                <a:latin typeface="幼圆" pitchFamily="49" charset="-122"/>
                <a:ea typeface="幼圆" pitchFamily="49" charset="-122"/>
              </a:rPr>
              <a:t>"</a:t>
            </a:r>
            <a:r>
              <a:rPr lang="zh-CN" altLang="en-US" sz="2200" dirty="0" smtClean="0">
                <a:latin typeface="幼圆" pitchFamily="49" charset="-122"/>
                <a:ea typeface="幼圆" pitchFamily="49" charset="-122"/>
              </a:rPr>
              <a:t>字的学生的姓名和学号</a:t>
            </a:r>
          </a:p>
          <a:p>
            <a:pPr lvl="1">
              <a:lnSpc>
                <a:spcPct val="150000"/>
              </a:lnSpc>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b="1" dirty="0" smtClean="0">
                <a:latin typeface="+mj-ea"/>
                <a:ea typeface="+mj-ea"/>
                <a:sym typeface="Times New Roman" panose="02020603050405020304" pitchFamily="18" charset="0"/>
              </a:rPr>
              <a:t>SELECT  </a:t>
            </a:r>
            <a:r>
              <a:rPr lang="en-US" altLang="zh-CN" sz="1800" dirty="0" err="1" smtClean="0">
                <a:latin typeface="幼圆" pitchFamily="49" charset="-122"/>
                <a:ea typeface="幼圆" pitchFamily="49" charset="-122"/>
                <a:sym typeface="Times New Roman" panose="02020603050405020304" pitchFamily="18" charset="0"/>
              </a:rPr>
              <a:t>Sname</a:t>
            </a:r>
            <a:r>
              <a:rPr lang="zh-CN" altLang="en-US" sz="1800" dirty="0" smtClean="0">
                <a:latin typeface="幼圆" pitchFamily="49" charset="-122"/>
                <a:ea typeface="幼圆" pitchFamily="49" charset="-122"/>
                <a:sym typeface="Times New Roman" panose="02020603050405020304" pitchFamily="18" charset="0"/>
              </a:rPr>
              <a:t>，</a:t>
            </a:r>
            <a:r>
              <a:rPr lang="en-US" altLang="zh-CN" sz="1800" dirty="0" err="1" smtClean="0">
                <a:latin typeface="幼圆" pitchFamily="49" charset="-122"/>
                <a:ea typeface="幼圆" pitchFamily="49" charset="-122"/>
                <a:sym typeface="Times New Roman" panose="02020603050405020304" pitchFamily="18" charset="0"/>
              </a:rPr>
              <a:t>Sno</a:t>
            </a:r>
            <a:endParaRPr lang="en-US" altLang="zh-CN" sz="1800" dirty="0" smtClean="0">
              <a:latin typeface="幼圆" pitchFamily="49" charset="-122"/>
              <a:ea typeface="幼圆" pitchFamily="49" charset="-122"/>
              <a:sym typeface="Times New Roman" panose="02020603050405020304" pitchFamily="18" charset="0"/>
            </a:endParaRPr>
          </a:p>
          <a:p>
            <a:pPr lvl="1">
              <a:lnSpc>
                <a:spcPct val="150000"/>
              </a:lnSpc>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b="1" dirty="0">
                <a:latin typeface="+mj-ea"/>
                <a:ea typeface="+mj-ea"/>
                <a:sym typeface="Times New Roman" panose="02020603050405020304" pitchFamily="18" charset="0"/>
              </a:rPr>
              <a:t>FROM </a:t>
            </a:r>
            <a:r>
              <a:rPr lang="en-US" altLang="zh-CN" sz="1800" b="1" dirty="0" smtClean="0">
                <a:latin typeface="+mj-ea"/>
                <a:ea typeface="+mj-ea"/>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Student</a:t>
            </a:r>
          </a:p>
          <a:p>
            <a:pPr lvl="1">
              <a:lnSpc>
                <a:spcPct val="150000"/>
              </a:lnSpc>
              <a:buFont typeface="Wingdings" panose="05000000000000000000" pitchFamily="2" charset="2"/>
              <a:buNone/>
            </a:pPr>
            <a:r>
              <a:rPr lang="en-US" altLang="zh-CN" sz="1800" dirty="0" smtClean="0">
                <a:latin typeface="幼圆" pitchFamily="49" charset="-122"/>
                <a:ea typeface="幼圆" pitchFamily="49" charset="-122"/>
                <a:sym typeface="Times New Roman" panose="02020603050405020304" pitchFamily="18" charset="0"/>
              </a:rPr>
              <a:t>         </a:t>
            </a:r>
            <a:r>
              <a:rPr lang="en-US" altLang="zh-CN" sz="1800" b="1" dirty="0">
                <a:latin typeface="+mj-ea"/>
                <a:ea typeface="+mj-ea"/>
                <a:sym typeface="Times New Roman" panose="02020603050405020304" pitchFamily="18" charset="0"/>
              </a:rPr>
              <a:t>WHERE</a:t>
            </a:r>
            <a:r>
              <a:rPr lang="en-US" altLang="zh-CN" sz="1800" dirty="0" smtClean="0">
                <a:latin typeface="幼圆" pitchFamily="49" charset="-122"/>
                <a:ea typeface="幼圆" pitchFamily="49" charset="-122"/>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Sname</a:t>
            </a:r>
            <a:r>
              <a:rPr lang="en-US" altLang="zh-CN" sz="1800" dirty="0" smtClean="0">
                <a:latin typeface="幼圆" pitchFamily="49" charset="-122"/>
                <a:ea typeface="幼圆" pitchFamily="49" charset="-122"/>
                <a:sym typeface="Times New Roman" panose="02020603050405020304" pitchFamily="18" charset="0"/>
              </a:rPr>
              <a:t> </a:t>
            </a:r>
            <a:r>
              <a:rPr lang="en-US" altLang="zh-CN" sz="1800" b="1" dirty="0">
                <a:latin typeface="+mj-ea"/>
                <a:ea typeface="+mj-ea"/>
                <a:sym typeface="Times New Roman" panose="02020603050405020304" pitchFamily="18" charset="0"/>
              </a:rPr>
              <a:t>LIKE</a:t>
            </a:r>
            <a:r>
              <a:rPr lang="en-US" altLang="zh-CN" sz="1800" dirty="0" smtClean="0">
                <a:solidFill>
                  <a:srgbClr val="FF3300"/>
                </a:solidFill>
                <a:latin typeface="幼圆" pitchFamily="49" charset="-122"/>
                <a:ea typeface="幼圆" pitchFamily="49" charset="-122"/>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‘_ _</a:t>
            </a:r>
            <a:r>
              <a:rPr lang="zh-CN" altLang="en-US" sz="1800" dirty="0" smtClean="0">
                <a:latin typeface="幼圆" pitchFamily="49" charset="-122"/>
                <a:ea typeface="幼圆" pitchFamily="49" charset="-122"/>
                <a:sym typeface="Times New Roman" panose="02020603050405020304" pitchFamily="18" charset="0"/>
              </a:rPr>
              <a:t>阳</a:t>
            </a:r>
            <a:r>
              <a:rPr lang="en-US" altLang="zh-CN" sz="1800" dirty="0" smtClean="0">
                <a:latin typeface="幼圆" pitchFamily="49" charset="-122"/>
                <a:ea typeface="幼圆" pitchFamily="49" charset="-122"/>
                <a:sym typeface="Times New Roman" panose="02020603050405020304" pitchFamily="18" charset="0"/>
              </a:rPr>
              <a:t>%’</a:t>
            </a:r>
            <a:r>
              <a:rPr lang="zh-CN" altLang="en-US" sz="1800" dirty="0" smtClean="0">
                <a:latin typeface="幼圆" pitchFamily="49" charset="-122"/>
                <a:ea typeface="幼圆" pitchFamily="49" charset="-122"/>
                <a:sym typeface="Times New Roman" panose="02020603050405020304" pitchFamily="18" charset="0"/>
              </a:rPr>
              <a:t>；</a:t>
            </a:r>
          </a:p>
          <a:p>
            <a:pPr>
              <a:lnSpc>
                <a:spcPct val="150000"/>
              </a:lnSpc>
              <a:buFont typeface="Wingdings" panose="05000000000000000000" pitchFamily="2" charset="2"/>
              <a:buNone/>
            </a:pPr>
            <a:r>
              <a:rPr lang="en-US" altLang="zh-CN" sz="2200" dirty="0">
                <a:latin typeface="+mj-ea"/>
                <a:ea typeface="+mj-ea"/>
              </a:rPr>
              <a:t>【</a:t>
            </a:r>
            <a:r>
              <a:rPr lang="zh-CN" altLang="en-US" sz="2200" dirty="0">
                <a:latin typeface="+mj-ea"/>
                <a:ea typeface="+mj-ea"/>
              </a:rPr>
              <a:t>例</a:t>
            </a:r>
            <a:r>
              <a:rPr lang="en-US" altLang="zh-CN" sz="2200" dirty="0" smtClean="0">
                <a:latin typeface="+mj-ea"/>
                <a:ea typeface="+mj-ea"/>
              </a:rPr>
              <a:t>】</a:t>
            </a:r>
            <a:r>
              <a:rPr lang="zh-CN" altLang="en-US" sz="2200" dirty="0" smtClean="0">
                <a:latin typeface="幼圆" pitchFamily="49" charset="-122"/>
                <a:ea typeface="幼圆" pitchFamily="49" charset="-122"/>
              </a:rPr>
              <a:t>查询</a:t>
            </a:r>
            <a:r>
              <a:rPr lang="zh-CN" altLang="en-US" sz="2200" dirty="0">
                <a:latin typeface="幼圆" pitchFamily="49" charset="-122"/>
                <a:ea typeface="幼圆" pitchFamily="49" charset="-122"/>
              </a:rPr>
              <a:t>所有不姓刘的学生姓名</a:t>
            </a:r>
          </a:p>
          <a:p>
            <a:pPr lvl="1">
              <a:lnSpc>
                <a:spcPct val="150000"/>
              </a:lnSpc>
              <a:buFont typeface="Wingdings" panose="05000000000000000000" pitchFamily="2" charset="2"/>
              <a:buNone/>
            </a:pPr>
            <a:r>
              <a:rPr lang="en-US" altLang="zh-CN" dirty="0" smtClean="0">
                <a:latin typeface="幼圆" pitchFamily="49" charset="-122"/>
                <a:ea typeface="幼圆" pitchFamily="49" charset="-122"/>
                <a:sym typeface="Times New Roman" panose="02020603050405020304" pitchFamily="18" charset="0"/>
              </a:rPr>
              <a:t>        </a:t>
            </a:r>
            <a:r>
              <a:rPr lang="en-US" altLang="zh-CN" sz="1800" b="1" dirty="0">
                <a:latin typeface="+mj-ea"/>
                <a:ea typeface="+mj-ea"/>
                <a:sym typeface="Times New Roman" panose="02020603050405020304" pitchFamily="18" charset="0"/>
              </a:rPr>
              <a:t>SELECT</a:t>
            </a:r>
            <a:r>
              <a:rPr lang="en-US" altLang="zh-CN" dirty="0" smtClean="0">
                <a:latin typeface="幼圆" pitchFamily="49" charset="-122"/>
                <a:ea typeface="幼圆" pitchFamily="49" charset="-122"/>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Sname</a:t>
            </a:r>
            <a:r>
              <a:rPr lang="zh-CN" altLang="en-US" sz="1800" dirty="0" smtClean="0">
                <a:latin typeface="幼圆" pitchFamily="49" charset="-122"/>
                <a:ea typeface="幼圆" pitchFamily="49" charset="-122"/>
                <a:sym typeface="Times New Roman" panose="02020603050405020304" pitchFamily="18" charset="0"/>
              </a:rPr>
              <a:t>，</a:t>
            </a:r>
            <a:r>
              <a:rPr lang="en-US" altLang="zh-CN" sz="1800" dirty="0" err="1" smtClean="0">
                <a:latin typeface="幼圆" pitchFamily="49" charset="-122"/>
                <a:ea typeface="幼圆" pitchFamily="49" charset="-122"/>
                <a:sym typeface="Times New Roman" panose="02020603050405020304" pitchFamily="18" charset="0"/>
              </a:rPr>
              <a:t>Sno</a:t>
            </a:r>
            <a:r>
              <a:rPr lang="zh-CN" altLang="en-US" sz="1800" dirty="0" smtClean="0">
                <a:latin typeface="幼圆" pitchFamily="49" charset="-122"/>
                <a:ea typeface="幼圆" pitchFamily="49" charset="-122"/>
                <a:sym typeface="Times New Roman" panose="02020603050405020304" pitchFamily="18" charset="0"/>
              </a:rPr>
              <a:t>，</a:t>
            </a:r>
            <a:r>
              <a:rPr lang="en-US" altLang="zh-CN" sz="1800" dirty="0" err="1" smtClean="0">
                <a:latin typeface="幼圆" pitchFamily="49" charset="-122"/>
                <a:ea typeface="幼圆" pitchFamily="49" charset="-122"/>
                <a:sym typeface="Times New Roman" panose="02020603050405020304" pitchFamily="18" charset="0"/>
              </a:rPr>
              <a:t>Ssex</a:t>
            </a:r>
            <a:endParaRPr lang="en-US" altLang="zh-CN" sz="1800" dirty="0" smtClean="0">
              <a:latin typeface="幼圆" pitchFamily="49" charset="-122"/>
              <a:ea typeface="幼圆" pitchFamily="49" charset="-122"/>
              <a:sym typeface="Times New Roman" panose="02020603050405020304" pitchFamily="18" charset="0"/>
            </a:endParaRPr>
          </a:p>
          <a:p>
            <a:pPr lvl="1">
              <a:lnSpc>
                <a:spcPct val="150000"/>
              </a:lnSpc>
              <a:buFont typeface="Wingdings" panose="05000000000000000000" pitchFamily="2" charset="2"/>
              <a:buNone/>
            </a:pPr>
            <a:r>
              <a:rPr lang="en-US" altLang="zh-CN" dirty="0" smtClean="0">
                <a:latin typeface="幼圆" pitchFamily="49" charset="-122"/>
                <a:ea typeface="幼圆" pitchFamily="49" charset="-122"/>
                <a:sym typeface="Times New Roman" panose="02020603050405020304" pitchFamily="18" charset="0"/>
              </a:rPr>
              <a:t>        </a:t>
            </a:r>
            <a:r>
              <a:rPr lang="en-US" altLang="zh-CN" sz="1800" b="1" dirty="0">
                <a:latin typeface="+mj-ea"/>
                <a:ea typeface="+mj-ea"/>
                <a:sym typeface="Times New Roman" panose="02020603050405020304" pitchFamily="18" charset="0"/>
              </a:rPr>
              <a:t>FROM </a:t>
            </a:r>
            <a:r>
              <a:rPr lang="en-US" altLang="zh-CN" sz="1800" b="1" dirty="0" smtClean="0">
                <a:latin typeface="+mj-ea"/>
                <a:ea typeface="+mj-ea"/>
                <a:sym typeface="Times New Roman" panose="02020603050405020304" pitchFamily="18" charset="0"/>
              </a:rPr>
              <a:t> </a:t>
            </a:r>
            <a:r>
              <a:rPr lang="en-US" altLang="zh-CN" sz="1800" dirty="0" smtClean="0">
                <a:latin typeface="幼圆" pitchFamily="49" charset="-122"/>
                <a:ea typeface="幼圆" pitchFamily="49" charset="-122"/>
                <a:sym typeface="Times New Roman" panose="02020603050405020304" pitchFamily="18" charset="0"/>
              </a:rPr>
              <a:t>Student</a:t>
            </a:r>
          </a:p>
          <a:p>
            <a:pPr lvl="1">
              <a:lnSpc>
                <a:spcPct val="150000"/>
              </a:lnSpc>
              <a:buNone/>
            </a:pPr>
            <a:r>
              <a:rPr lang="en-US" altLang="zh-CN" dirty="0" smtClean="0">
                <a:latin typeface="幼圆" pitchFamily="49" charset="-122"/>
                <a:ea typeface="幼圆" pitchFamily="49" charset="-122"/>
                <a:sym typeface="Times New Roman" panose="02020603050405020304" pitchFamily="18" charset="0"/>
              </a:rPr>
              <a:t>        </a:t>
            </a:r>
            <a:r>
              <a:rPr lang="en-US" altLang="zh-CN" sz="1800" b="1" dirty="0">
                <a:latin typeface="+mj-ea"/>
                <a:ea typeface="+mj-ea"/>
                <a:sym typeface="Times New Roman" panose="02020603050405020304" pitchFamily="18" charset="0"/>
              </a:rPr>
              <a:t>WHERE </a:t>
            </a:r>
            <a:r>
              <a:rPr lang="en-US" altLang="zh-CN" sz="1800" b="1" dirty="0" smtClean="0">
                <a:latin typeface="+mj-ea"/>
                <a:ea typeface="+mj-ea"/>
                <a:sym typeface="Times New Roman" panose="02020603050405020304" pitchFamily="18" charset="0"/>
              </a:rPr>
              <a:t> </a:t>
            </a:r>
            <a:r>
              <a:rPr lang="en-US" altLang="zh-CN" sz="1800" dirty="0" err="1" smtClean="0">
                <a:latin typeface="幼圆" pitchFamily="49" charset="-122"/>
                <a:ea typeface="幼圆" pitchFamily="49" charset="-122"/>
                <a:sym typeface="Times New Roman" panose="02020603050405020304" pitchFamily="18" charset="0"/>
              </a:rPr>
              <a:t>Sname</a:t>
            </a:r>
            <a:r>
              <a:rPr lang="en-US" altLang="zh-CN" dirty="0" smtClean="0">
                <a:latin typeface="幼圆" pitchFamily="49" charset="-122"/>
                <a:ea typeface="幼圆" pitchFamily="49" charset="-122"/>
                <a:sym typeface="Times New Roman" panose="02020603050405020304" pitchFamily="18" charset="0"/>
              </a:rPr>
              <a:t> </a:t>
            </a:r>
            <a:r>
              <a:rPr lang="en-US" altLang="zh-CN" sz="1800" b="1" dirty="0">
                <a:latin typeface="+mj-ea"/>
                <a:ea typeface="+mj-ea"/>
                <a:sym typeface="Times New Roman" panose="02020603050405020304" pitchFamily="18" charset="0"/>
              </a:rPr>
              <a:t>NOT LIKE </a:t>
            </a:r>
            <a:r>
              <a:rPr lang="zh-CN" altLang="en-US" sz="1800" dirty="0" smtClean="0">
                <a:latin typeface="幼圆" pitchFamily="49" charset="-122"/>
                <a:ea typeface="幼圆" pitchFamily="49" charset="-122"/>
                <a:sym typeface="Times New Roman" panose="02020603050405020304" pitchFamily="18" charset="0"/>
              </a:rPr>
              <a:t>‘</a:t>
            </a:r>
            <a:r>
              <a:rPr lang="zh-CN" altLang="en-US" sz="1800" dirty="0">
                <a:latin typeface="幼圆" pitchFamily="49" charset="-122"/>
                <a:ea typeface="幼圆" pitchFamily="49" charset="-122"/>
                <a:sym typeface="Times New Roman" panose="02020603050405020304" pitchFamily="18" charset="0"/>
              </a:rPr>
              <a:t>刘</a:t>
            </a:r>
            <a:r>
              <a:rPr lang="en-US" altLang="zh-CN" sz="1800" dirty="0" smtClean="0">
                <a:latin typeface="幼圆" pitchFamily="49" charset="-122"/>
                <a:ea typeface="幼圆" pitchFamily="49" charset="-122"/>
                <a:sym typeface="Times New Roman" panose="02020603050405020304" pitchFamily="18" charset="0"/>
              </a:rPr>
              <a:t>%</a:t>
            </a:r>
            <a:r>
              <a:rPr lang="zh-CN" altLang="en-US" sz="1800" dirty="0" smtClean="0">
                <a:latin typeface="幼圆" pitchFamily="49" charset="-122"/>
                <a:ea typeface="幼圆" pitchFamily="49" charset="-122"/>
                <a:sym typeface="Times New Roman" panose="02020603050405020304" pitchFamily="18" charset="0"/>
              </a:rPr>
              <a:t>’；</a:t>
            </a:r>
            <a:endParaRPr lang="zh-CN" altLang="en-US" dirty="0" smtClean="0">
              <a:latin typeface="幼圆" pitchFamily="49" charset="-122"/>
              <a:ea typeface="幼圆" pitchFamily="49" charset="-122"/>
              <a:sym typeface="Times New Roman" panose="02020603050405020304" pitchFamily="18" charset="0"/>
            </a:endParaRPr>
          </a:p>
          <a:p>
            <a:pPr lvl="1">
              <a:lnSpc>
                <a:spcPct val="160000"/>
              </a:lnSpc>
              <a:buFont typeface="Wingdings" panose="05000000000000000000" pitchFamily="2" charset="2"/>
              <a:buNone/>
            </a:pPr>
            <a:r>
              <a:rPr lang="zh-CN" altLang="en-US" sz="2000" b="1" dirty="0" smtClean="0">
                <a:latin typeface="幼圆" pitchFamily="49" charset="-122"/>
                <a:ea typeface="幼圆" pitchFamily="49" charset="-122"/>
                <a:sym typeface="Times New Roman" panose="02020603050405020304" pitchFamily="18" charset="0"/>
              </a:rPr>
              <a:t>   注：LIKE  和  "="  的区别？</a:t>
            </a:r>
            <a:endParaRPr lang="zh-CN" altLang="en-US" sz="2000" dirty="0" smtClean="0">
              <a:latin typeface="幼圆" pitchFamily="49" charset="-122"/>
              <a:ea typeface="幼圆" pitchFamily="49" charset="-122"/>
            </a:endParaRPr>
          </a:p>
        </p:txBody>
      </p:sp>
      <p:sp>
        <p:nvSpPr>
          <p:cNvPr id="4" name="Rectangle 2"/>
          <p:cNvSpPr txBox="1">
            <a:spLocks noChangeArrowheads="1"/>
          </p:cNvSpPr>
          <p:nvPr/>
        </p:nvSpPr>
        <p:spPr>
          <a:xfrm>
            <a:off x="1187764" y="0"/>
            <a:ext cx="7056491"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600" b="0" dirty="0" smtClean="0">
                <a:latin typeface="+mn-ea"/>
                <a:ea typeface="+mn-ea"/>
                <a:sym typeface="Times New Roman" panose="02020603050405020304" pitchFamily="18" charset="0"/>
              </a:rPr>
              <a:t>查询满足条件的元组</a:t>
            </a:r>
            <a:r>
              <a:rPr lang="en-US" sz="3600" b="0" dirty="0" smtClean="0">
                <a:latin typeface="+mn-ea"/>
                <a:ea typeface="+mn-ea"/>
                <a:sym typeface="Times New Roman" panose="02020603050405020304" pitchFamily="18" charset="0"/>
              </a:rPr>
              <a:t>——</a:t>
            </a:r>
            <a:r>
              <a:rPr lang="zh-CN" altLang="en-US" sz="3600" b="0" dirty="0" smtClean="0">
                <a:latin typeface="+mn-ea"/>
                <a:ea typeface="+mn-ea"/>
                <a:sym typeface="楷体" panose="02010609060101010101" pitchFamily="49" charset="-122"/>
              </a:rPr>
              <a:t>字符匹配</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filter="blinds(horizontal)">
                                      <p:cBhvr>
                                        <p:cTn id="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026"/>
          <p:cNvSpPr>
            <a:spLocks noGrp="1" noChangeArrowheads="1"/>
          </p:cNvSpPr>
          <p:nvPr>
            <p:ph type="title" idx="4294967295"/>
          </p:nvPr>
        </p:nvSpPr>
        <p:spPr>
          <a:xfrm>
            <a:off x="899745" y="243505"/>
            <a:ext cx="1836738" cy="627063"/>
          </a:xfrm>
        </p:spPr>
        <p:txBody>
          <a:bodyPr/>
          <a:lstStyle/>
          <a:p>
            <a:pPr fontAlgn="auto">
              <a:spcAft>
                <a:spcPts val="0"/>
              </a:spcAft>
              <a:defRPr/>
            </a:pPr>
            <a:r>
              <a:rPr lang="en-US" sz="3200" b="1" dirty="0" smtClean="0">
                <a:latin typeface="+mj-ea"/>
                <a:sym typeface="Times New Roman" panose="02020603050405020304" pitchFamily="18" charset="0"/>
              </a:rPr>
              <a:t>SQL</a:t>
            </a:r>
            <a:r>
              <a:rPr lang="zh-CN" altLang="en-US" sz="3200" b="1" dirty="0">
                <a:latin typeface="+mj-ea"/>
                <a:sym typeface="Times New Roman" panose="02020603050405020304" pitchFamily="18" charset="0"/>
              </a:rPr>
              <a:t>概述</a:t>
            </a:r>
            <a:endParaRPr lang="zh-CN" altLang="en-US" b="1" dirty="0">
              <a:latin typeface="+mj-ea"/>
            </a:endParaRPr>
          </a:p>
        </p:txBody>
      </p:sp>
      <p:sp>
        <p:nvSpPr>
          <p:cNvPr id="4" name="椭圆 3"/>
          <p:cNvSpPr/>
          <p:nvPr/>
        </p:nvSpPr>
        <p:spPr>
          <a:xfrm>
            <a:off x="3059895" y="627617"/>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a:t>
            </a:r>
            <a:r>
              <a:rPr lang="en-US" altLang="zh-CN" sz="1200" dirty="0" smtClean="0"/>
              <a:t>1</a:t>
            </a:r>
            <a:endParaRPr lang="zh-CN" altLang="en-US" sz="1200" dirty="0"/>
          </a:p>
        </p:txBody>
      </p:sp>
      <p:sp>
        <p:nvSpPr>
          <p:cNvPr id="5" name="TextBox 4"/>
          <p:cNvSpPr txBox="1"/>
          <p:nvPr/>
        </p:nvSpPr>
        <p:spPr>
          <a:xfrm>
            <a:off x="3807754" y="627615"/>
            <a:ext cx="2892138" cy="523220"/>
          </a:xfrm>
          <a:prstGeom prst="rect">
            <a:avLst/>
          </a:prstGeom>
          <a:noFill/>
        </p:spPr>
        <p:txBody>
          <a:bodyPr wrap="none">
            <a:spAutoFit/>
          </a:bodyPr>
          <a:lstStyle/>
          <a:p>
            <a:pPr>
              <a:defRPr/>
            </a:pPr>
            <a:r>
              <a:rPr lang="en-US" altLang="zh-CN" sz="2800" dirty="0" smtClean="0">
                <a:latin typeface="+mn-ea"/>
                <a:ea typeface="+mn-ea"/>
              </a:rPr>
              <a:t>SQL</a:t>
            </a:r>
            <a:r>
              <a:rPr lang="zh-CN" altLang="en-US" sz="2800" dirty="0" smtClean="0">
                <a:latin typeface="+mn-ea"/>
                <a:ea typeface="+mn-ea"/>
              </a:rPr>
              <a:t>的产生于发展</a:t>
            </a:r>
            <a:endParaRPr lang="zh-CN" altLang="en-US" sz="2800" dirty="0">
              <a:latin typeface="+mn-ea"/>
              <a:ea typeface="+mn-ea"/>
            </a:endParaRPr>
          </a:p>
        </p:txBody>
      </p:sp>
      <p:sp>
        <p:nvSpPr>
          <p:cNvPr id="7" name="TextBox 6"/>
          <p:cNvSpPr txBox="1"/>
          <p:nvPr/>
        </p:nvSpPr>
        <p:spPr>
          <a:xfrm>
            <a:off x="4190514" y="1914112"/>
            <a:ext cx="1810111" cy="523220"/>
          </a:xfrm>
          <a:prstGeom prst="rect">
            <a:avLst/>
          </a:prstGeom>
          <a:noFill/>
        </p:spPr>
        <p:txBody>
          <a:bodyPr wrap="none">
            <a:spAutoFit/>
          </a:bodyPr>
          <a:lstStyle/>
          <a:p>
            <a:pPr>
              <a:defRPr/>
            </a:pPr>
            <a:r>
              <a:rPr lang="en-US" altLang="zh-CN" sz="2800" dirty="0" smtClean="0">
                <a:latin typeface="+mn-ea"/>
                <a:ea typeface="+mn-ea"/>
              </a:rPr>
              <a:t>SQL</a:t>
            </a:r>
            <a:r>
              <a:rPr lang="zh-CN" altLang="en-US" sz="2800" dirty="0" smtClean="0">
                <a:latin typeface="+mn-ea"/>
                <a:ea typeface="+mn-ea"/>
              </a:rPr>
              <a:t>的特点</a:t>
            </a:r>
            <a:endParaRPr lang="zh-CN" altLang="en-US" sz="2800" dirty="0">
              <a:latin typeface="+mn-ea"/>
              <a:ea typeface="+mn-ea"/>
            </a:endParaRPr>
          </a:p>
        </p:txBody>
      </p:sp>
      <p:sp>
        <p:nvSpPr>
          <p:cNvPr id="9" name="TextBox 8"/>
          <p:cNvSpPr txBox="1"/>
          <p:nvPr/>
        </p:nvSpPr>
        <p:spPr>
          <a:xfrm>
            <a:off x="4542261" y="3138197"/>
            <a:ext cx="2531462" cy="523220"/>
          </a:xfrm>
          <a:prstGeom prst="rect">
            <a:avLst/>
          </a:prstGeom>
          <a:noFill/>
        </p:spPr>
        <p:txBody>
          <a:bodyPr wrap="none">
            <a:spAutoFit/>
          </a:bodyPr>
          <a:lstStyle/>
          <a:p>
            <a:pPr>
              <a:defRPr/>
            </a:pPr>
            <a:r>
              <a:rPr lang="en-US" altLang="zh-CN" sz="2800" dirty="0" smtClean="0">
                <a:latin typeface="+mn-ea"/>
                <a:ea typeface="+mn-ea"/>
              </a:rPr>
              <a:t>SQL</a:t>
            </a:r>
            <a:r>
              <a:rPr lang="zh-CN" altLang="en-US" sz="2800" dirty="0" smtClean="0">
                <a:latin typeface="+mn-ea"/>
                <a:ea typeface="+mn-ea"/>
              </a:rPr>
              <a:t>的基本概念</a:t>
            </a:r>
            <a:endParaRPr lang="zh-CN" altLang="en-US" sz="2800" dirty="0">
              <a:latin typeface="+mn-ea"/>
              <a:ea typeface="+mn-ea"/>
            </a:endParaRPr>
          </a:p>
        </p:txBody>
      </p:sp>
      <p:sp>
        <p:nvSpPr>
          <p:cNvPr id="10" name="椭圆 9"/>
          <p:cNvSpPr/>
          <p:nvPr/>
        </p:nvSpPr>
        <p:spPr>
          <a:xfrm>
            <a:off x="3438393" y="185170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.2</a:t>
            </a:r>
            <a:endParaRPr lang="zh-CN" altLang="en-US" sz="1200" dirty="0"/>
          </a:p>
        </p:txBody>
      </p:sp>
      <p:sp>
        <p:nvSpPr>
          <p:cNvPr id="11" name="椭圆 10"/>
          <p:cNvSpPr/>
          <p:nvPr/>
        </p:nvSpPr>
        <p:spPr>
          <a:xfrm>
            <a:off x="3807754" y="3075785"/>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.3</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3"/>
          <p:cNvSpPr>
            <a:spLocks noGrp="1" noChangeArrowheads="1"/>
          </p:cNvSpPr>
          <p:nvPr>
            <p:ph type="body" idx="4294967295"/>
          </p:nvPr>
        </p:nvSpPr>
        <p:spPr>
          <a:xfrm>
            <a:off x="1222375" y="771525"/>
            <a:ext cx="7813935" cy="3744360"/>
          </a:xfrm>
        </p:spPr>
        <p:txBody>
          <a:bodyPr>
            <a:normAutofit/>
          </a:bodyPr>
          <a:lstStyle/>
          <a:p>
            <a:pPr>
              <a:lnSpc>
                <a:spcPct val="150000"/>
              </a:lnSpc>
              <a:buFont typeface="Wingdings" panose="05000000000000000000" pitchFamily="2" charset="2"/>
              <a:buNone/>
            </a:pPr>
            <a:r>
              <a:rPr lang="en-US" altLang="zh-CN" sz="2800" dirty="0" smtClean="0">
                <a:latin typeface="幼圆" pitchFamily="49" charset="-122"/>
                <a:ea typeface="幼圆" pitchFamily="49" charset="-122"/>
              </a:rPr>
              <a:t>3) </a:t>
            </a:r>
            <a:r>
              <a:rPr lang="zh-CN" altLang="en-US" sz="2800" dirty="0" smtClean="0">
                <a:latin typeface="幼圆" pitchFamily="49" charset="-122"/>
                <a:ea typeface="幼圆" pitchFamily="49" charset="-122"/>
              </a:rPr>
              <a:t>若查询的字符串中本身含有通配符%或者_, 则使用换码字符将通配符转义为普通字符</a:t>
            </a:r>
            <a:r>
              <a:rPr lang="zh-CN" altLang="en-US" sz="1800" dirty="0" smtClean="0">
                <a:latin typeface="幼圆" pitchFamily="49" charset="-122"/>
                <a:ea typeface="幼圆" pitchFamily="49" charset="-122"/>
              </a:rPr>
              <a:t> </a:t>
            </a:r>
            <a:endParaRPr lang="zh-CN" altLang="en-US" sz="2800"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查询</a:t>
            </a:r>
            <a:r>
              <a:rPr lang="en-US" altLang="zh-CN" sz="2400" dirty="0" err="1" smtClean="0">
                <a:latin typeface="幼圆" pitchFamily="49" charset="-122"/>
                <a:ea typeface="幼圆" pitchFamily="49" charset="-122"/>
              </a:rPr>
              <a:t>DB_Design</a:t>
            </a:r>
            <a:r>
              <a:rPr lang="zh-CN" altLang="en-US" sz="2400" dirty="0" smtClean="0">
                <a:latin typeface="幼圆" pitchFamily="49" charset="-122"/>
                <a:ea typeface="幼圆" pitchFamily="49" charset="-122"/>
              </a:rPr>
              <a:t>课程的课程号和学分</a:t>
            </a:r>
          </a:p>
          <a:p>
            <a:pPr>
              <a:buFont typeface="Wingdings" panose="05000000000000000000" pitchFamily="2" charset="2"/>
              <a:buNone/>
            </a:pPr>
            <a:r>
              <a:rPr lang="en-US" altLang="zh-CN" sz="2000" dirty="0" smtClean="0">
                <a:latin typeface="幼圆" pitchFamily="49" charset="-122"/>
                <a:ea typeface="幼圆" pitchFamily="49" charset="-122"/>
              </a:rPr>
              <a:t>       </a:t>
            </a:r>
            <a:r>
              <a:rPr lang="en-US" altLang="zh-CN" sz="2000" dirty="0" smtClean="0">
                <a:latin typeface="+mj-ea"/>
                <a:ea typeface="+mj-ea"/>
              </a:rPr>
              <a:t>  SELECT </a:t>
            </a:r>
            <a:r>
              <a:rPr lang="en-US" altLang="zh-CN" sz="2000" dirty="0" err="1" smtClean="0">
                <a:latin typeface="幼圆" pitchFamily="49" charset="-122"/>
                <a:ea typeface="幼圆" pitchFamily="49" charset="-122"/>
              </a:rPr>
              <a:t>Cno</a:t>
            </a:r>
            <a:r>
              <a:rPr lang="zh-CN" altLang="en-US" sz="2000" dirty="0" smtClean="0">
                <a:latin typeface="幼圆" pitchFamily="49" charset="-122"/>
                <a:ea typeface="幼圆" pitchFamily="49" charset="-122"/>
              </a:rPr>
              <a:t>，</a:t>
            </a:r>
            <a:r>
              <a:rPr lang="en-US" altLang="zh-CN" sz="2000" dirty="0" err="1" smtClean="0">
                <a:latin typeface="幼圆" pitchFamily="49" charset="-122"/>
                <a:ea typeface="幼圆" pitchFamily="49" charset="-122"/>
              </a:rPr>
              <a:t>Ccredit</a:t>
            </a:r>
            <a:endParaRPr lang="en-US" altLang="zh-CN" sz="2000" dirty="0" smtClean="0">
              <a:latin typeface="幼圆" pitchFamily="49" charset="-122"/>
              <a:ea typeface="幼圆" pitchFamily="49" charset="-122"/>
            </a:endParaRPr>
          </a:p>
          <a:p>
            <a:pPr>
              <a:buFont typeface="Wingdings" panose="05000000000000000000" pitchFamily="2" charset="2"/>
              <a:buNone/>
            </a:pPr>
            <a:r>
              <a:rPr lang="en-US" altLang="zh-CN" sz="2000" dirty="0" smtClean="0">
                <a:latin typeface="幼圆" pitchFamily="49" charset="-122"/>
                <a:ea typeface="幼圆" pitchFamily="49" charset="-122"/>
              </a:rPr>
              <a:t>        </a:t>
            </a:r>
            <a:r>
              <a:rPr lang="en-US" altLang="zh-CN" sz="2000" dirty="0">
                <a:latin typeface="+mj-ea"/>
                <a:ea typeface="+mj-ea"/>
              </a:rPr>
              <a:t>FROM </a:t>
            </a:r>
            <a:r>
              <a:rPr lang="en-US" altLang="zh-CN" sz="2000" dirty="0" smtClean="0">
                <a:latin typeface="幼圆" pitchFamily="49" charset="-122"/>
                <a:ea typeface="幼圆" pitchFamily="49" charset="-122"/>
              </a:rPr>
              <a:t>Course</a:t>
            </a:r>
          </a:p>
          <a:p>
            <a:pPr>
              <a:buFont typeface="Wingdings" panose="05000000000000000000" pitchFamily="2" charset="2"/>
              <a:buNone/>
            </a:pPr>
            <a:r>
              <a:rPr lang="en-US" altLang="zh-CN" sz="2000" dirty="0" smtClean="0">
                <a:latin typeface="幼圆" pitchFamily="49" charset="-122"/>
                <a:ea typeface="幼圆" pitchFamily="49" charset="-122"/>
              </a:rPr>
              <a:t>        </a:t>
            </a:r>
            <a:r>
              <a:rPr lang="en-US" altLang="zh-CN" sz="2000" dirty="0">
                <a:latin typeface="+mj-ea"/>
                <a:ea typeface="+mj-ea"/>
              </a:rPr>
              <a:t>WHERE </a:t>
            </a:r>
            <a:r>
              <a:rPr lang="en-US" altLang="zh-CN" sz="2000" dirty="0" smtClean="0">
                <a:latin typeface="+mj-ea"/>
                <a:ea typeface="+mj-ea"/>
              </a:rPr>
              <a:t> </a:t>
            </a:r>
            <a:r>
              <a:rPr lang="en-US" altLang="zh-CN" sz="2000" dirty="0" err="1" smtClean="0">
                <a:latin typeface="幼圆" pitchFamily="49" charset="-122"/>
                <a:ea typeface="幼圆" pitchFamily="49" charset="-122"/>
              </a:rPr>
              <a:t>Cname</a:t>
            </a:r>
            <a:r>
              <a:rPr lang="en-US" altLang="zh-CN" sz="2000" dirty="0" smtClean="0">
                <a:latin typeface="幼圆" pitchFamily="49" charset="-122"/>
                <a:ea typeface="幼圆" pitchFamily="49" charset="-122"/>
              </a:rPr>
              <a:t> </a:t>
            </a:r>
            <a:r>
              <a:rPr lang="en-US" altLang="zh-CN" sz="2000" dirty="0" smtClean="0">
                <a:latin typeface="+mj-ea"/>
                <a:ea typeface="+mj-ea"/>
              </a:rPr>
              <a:t>LIKE</a:t>
            </a:r>
            <a:r>
              <a:rPr lang="en-US" altLang="zh-CN" sz="2000" dirty="0" smtClean="0">
                <a:latin typeface="幼圆" pitchFamily="49" charset="-122"/>
                <a:ea typeface="幼圆" pitchFamily="49" charset="-122"/>
              </a:rPr>
              <a:t> </a:t>
            </a:r>
            <a:r>
              <a:rPr lang="en-US" altLang="zh-CN" sz="2000" dirty="0" smtClean="0">
                <a:latin typeface="+mj-ea"/>
                <a:ea typeface="+mj-ea"/>
              </a:rPr>
              <a:t>‘</a:t>
            </a:r>
            <a:r>
              <a:rPr lang="en-US" altLang="zh-CN" sz="2000" dirty="0" smtClean="0">
                <a:latin typeface="幼圆" pitchFamily="49" charset="-122"/>
                <a:ea typeface="幼圆" pitchFamily="49" charset="-122"/>
              </a:rPr>
              <a:t>DB</a:t>
            </a:r>
            <a:r>
              <a:rPr lang="en-US" altLang="zh-CN" sz="2000" dirty="0" smtClean="0">
                <a:solidFill>
                  <a:srgbClr val="852121"/>
                </a:solidFill>
                <a:latin typeface="幼圆" pitchFamily="49" charset="-122"/>
                <a:ea typeface="幼圆" pitchFamily="49" charset="-122"/>
              </a:rPr>
              <a:t>\</a:t>
            </a:r>
            <a:r>
              <a:rPr lang="en-US" altLang="zh-CN" sz="2000" dirty="0" smtClean="0">
                <a:latin typeface="幼圆" pitchFamily="49" charset="-122"/>
                <a:ea typeface="幼圆" pitchFamily="49" charset="-122"/>
              </a:rPr>
              <a:t>_Design</a:t>
            </a:r>
            <a:r>
              <a:rPr lang="en-US" altLang="zh-CN" sz="2000" dirty="0" smtClean="0">
                <a:latin typeface="+mj-ea"/>
                <a:ea typeface="+mj-ea"/>
              </a:rPr>
              <a:t>’</a:t>
            </a:r>
            <a:r>
              <a:rPr lang="en-US" altLang="zh-CN" sz="2000" dirty="0" smtClean="0">
                <a:latin typeface="幼圆" pitchFamily="49" charset="-122"/>
                <a:ea typeface="幼圆" pitchFamily="49" charset="-122"/>
              </a:rPr>
              <a:t> </a:t>
            </a:r>
            <a:r>
              <a:rPr lang="en-US" altLang="zh-CN" sz="2000" dirty="0" smtClean="0">
                <a:latin typeface="+mj-ea"/>
                <a:ea typeface="+mj-ea"/>
              </a:rPr>
              <a:t>ESCAPE </a:t>
            </a:r>
            <a:r>
              <a:rPr lang="zh-CN" altLang="en-US" sz="2000" dirty="0" smtClean="0">
                <a:latin typeface="+mj-ea"/>
                <a:ea typeface="+mj-ea"/>
              </a:rPr>
              <a:t>‘</a:t>
            </a:r>
            <a:r>
              <a:rPr lang="en-US" altLang="zh-CN" sz="2000" dirty="0">
                <a:solidFill>
                  <a:srgbClr val="FF3300"/>
                </a:solidFill>
                <a:latin typeface="幼圆" pitchFamily="49" charset="-122"/>
                <a:ea typeface="幼圆" pitchFamily="49" charset="-122"/>
              </a:rPr>
              <a:t>\</a:t>
            </a:r>
            <a:r>
              <a:rPr lang="zh-CN" altLang="en-US" sz="2000" dirty="0" smtClean="0">
                <a:latin typeface="+mj-ea"/>
                <a:ea typeface="+mj-ea"/>
              </a:rPr>
              <a:t>’</a:t>
            </a:r>
            <a:r>
              <a:rPr lang="en-US" altLang="zh-CN" sz="2000" dirty="0" smtClean="0">
                <a:latin typeface="+mj-ea"/>
                <a:ea typeface="+mj-ea"/>
              </a:rPr>
              <a:t> </a:t>
            </a:r>
            <a:r>
              <a:rPr lang="zh-CN" altLang="en-US" sz="2000" dirty="0" smtClean="0">
                <a:solidFill>
                  <a:srgbClr val="FF3300"/>
                </a:solidFill>
                <a:latin typeface="幼圆" pitchFamily="49" charset="-122"/>
                <a:ea typeface="幼圆" pitchFamily="49" charset="-122"/>
              </a:rPr>
              <a:t>；</a:t>
            </a:r>
          </a:p>
        </p:txBody>
      </p:sp>
      <p:sp>
        <p:nvSpPr>
          <p:cNvPr id="4" name="Rectangle 2"/>
          <p:cNvSpPr txBox="1">
            <a:spLocks noChangeArrowheads="1"/>
          </p:cNvSpPr>
          <p:nvPr/>
        </p:nvSpPr>
        <p:spPr>
          <a:xfrm>
            <a:off x="1187764" y="0"/>
            <a:ext cx="7056491"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600" b="0" dirty="0" smtClean="0">
                <a:latin typeface="+mn-ea"/>
                <a:ea typeface="+mn-ea"/>
                <a:sym typeface="Times New Roman" panose="02020603050405020304" pitchFamily="18" charset="0"/>
              </a:rPr>
              <a:t>查询满足条件的元组</a:t>
            </a:r>
            <a:r>
              <a:rPr lang="en-US" sz="3600" b="0" dirty="0" smtClean="0">
                <a:latin typeface="+mn-ea"/>
                <a:ea typeface="+mn-ea"/>
                <a:sym typeface="Times New Roman" panose="02020603050405020304" pitchFamily="18" charset="0"/>
              </a:rPr>
              <a:t>——</a:t>
            </a:r>
            <a:r>
              <a:rPr lang="zh-CN" altLang="en-US" sz="3600" b="0" dirty="0" smtClean="0">
                <a:latin typeface="+mn-ea"/>
                <a:ea typeface="+mn-ea"/>
                <a:sym typeface="楷体" panose="02010609060101010101" pitchFamily="49" charset="-122"/>
              </a:rPr>
              <a:t>字符匹配</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filter="blinds(horizontal)">
                                      <p:cBhvr>
                                        <p:cTn id="7"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ldLvl="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756" y="843630"/>
            <a:ext cx="8208570" cy="3693319"/>
          </a:xfrm>
          <a:prstGeom prst="rect">
            <a:avLst/>
          </a:prstGeom>
        </p:spPr>
        <p:txBody>
          <a:bodyPr wrap="square">
            <a:spAutoFit/>
          </a:bodyPr>
          <a:lstStyle/>
          <a:p>
            <a:pPr>
              <a:lnSpc>
                <a:spcPct val="150000"/>
              </a:lnSpc>
              <a:buFont typeface="Wingdings" panose="05000000000000000000" pitchFamily="2" charset="2"/>
              <a:buNone/>
            </a:pPr>
            <a:r>
              <a:rPr lang="en-US" altLang="zh-CN" sz="2600" dirty="0">
                <a:latin typeface="幼圆" pitchFamily="49" charset="-122"/>
                <a:ea typeface="幼圆" pitchFamily="49" charset="-122"/>
              </a:rPr>
              <a:t>【</a:t>
            </a:r>
            <a:r>
              <a:rPr lang="zh-CN" altLang="en-US" sz="2600" dirty="0">
                <a:latin typeface="+mj-ea"/>
                <a:ea typeface="+mj-ea"/>
              </a:rPr>
              <a:t>例</a:t>
            </a:r>
            <a:r>
              <a:rPr lang="en-US" altLang="zh-CN" sz="2600" dirty="0">
                <a:latin typeface="幼圆" pitchFamily="49" charset="-122"/>
                <a:ea typeface="幼圆" pitchFamily="49" charset="-122"/>
              </a:rPr>
              <a:t>】</a:t>
            </a:r>
            <a:r>
              <a:rPr lang="zh-CN" altLang="en-US" sz="2600" dirty="0">
                <a:latin typeface="幼圆" pitchFamily="49" charset="-122"/>
                <a:ea typeface="幼圆" pitchFamily="49" charset="-122"/>
              </a:rPr>
              <a:t>查询以“</a:t>
            </a:r>
            <a:r>
              <a:rPr lang="en-US" altLang="zh-CN" sz="2600" dirty="0">
                <a:latin typeface="幼圆" pitchFamily="49" charset="-122"/>
                <a:ea typeface="幼圆" pitchFamily="49" charset="-122"/>
              </a:rPr>
              <a:t>DB_”</a:t>
            </a:r>
            <a:r>
              <a:rPr lang="zh-CN" altLang="en-US" sz="2600" dirty="0">
                <a:latin typeface="幼圆" pitchFamily="49" charset="-122"/>
                <a:ea typeface="幼圆" pitchFamily="49" charset="-122"/>
              </a:rPr>
              <a:t>开头，且倒数第</a:t>
            </a:r>
            <a:r>
              <a:rPr lang="en-US" altLang="zh-CN" sz="2600" dirty="0">
                <a:latin typeface="幼圆" pitchFamily="49" charset="-122"/>
                <a:ea typeface="幼圆" pitchFamily="49" charset="-122"/>
              </a:rPr>
              <a:t>3</a:t>
            </a:r>
            <a:r>
              <a:rPr lang="zh-CN" altLang="en-US" sz="2600" dirty="0">
                <a:latin typeface="幼圆" pitchFamily="49" charset="-122"/>
                <a:ea typeface="幼圆" pitchFamily="49" charset="-122"/>
              </a:rPr>
              <a:t>个字符为 </a:t>
            </a:r>
            <a:r>
              <a:rPr lang="en-US" altLang="zh-CN" sz="2600" dirty="0" err="1">
                <a:latin typeface="幼圆" pitchFamily="49" charset="-122"/>
                <a:ea typeface="幼圆" pitchFamily="49" charset="-122"/>
              </a:rPr>
              <a:t>i</a:t>
            </a:r>
            <a:r>
              <a:rPr lang="zh-CN" altLang="en-US" sz="2600" dirty="0">
                <a:latin typeface="幼圆" pitchFamily="49" charset="-122"/>
                <a:ea typeface="幼圆" pitchFamily="49" charset="-122"/>
              </a:rPr>
              <a:t>的</a:t>
            </a:r>
            <a:r>
              <a:rPr lang="zh-CN" altLang="en-US" sz="2600" dirty="0" smtClean="0">
                <a:latin typeface="幼圆" pitchFamily="49" charset="-122"/>
                <a:ea typeface="幼圆" pitchFamily="49" charset="-122"/>
              </a:rPr>
              <a:t>课</a:t>
            </a:r>
            <a:endParaRPr lang="en-US" altLang="zh-CN" sz="2600"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600" dirty="0">
                <a:latin typeface="幼圆" pitchFamily="49" charset="-122"/>
                <a:ea typeface="幼圆" pitchFamily="49" charset="-122"/>
              </a:rPr>
              <a:t> </a:t>
            </a:r>
            <a:r>
              <a:rPr lang="en-US" altLang="zh-CN" sz="2600" dirty="0" smtClean="0">
                <a:latin typeface="幼圆" pitchFamily="49" charset="-122"/>
                <a:ea typeface="幼圆" pitchFamily="49" charset="-122"/>
              </a:rPr>
              <a:t>     </a:t>
            </a:r>
            <a:r>
              <a:rPr lang="zh-CN" altLang="en-US" sz="2600" dirty="0" smtClean="0">
                <a:latin typeface="幼圆" pitchFamily="49" charset="-122"/>
                <a:ea typeface="幼圆" pitchFamily="49" charset="-122"/>
              </a:rPr>
              <a:t>程</a:t>
            </a:r>
            <a:r>
              <a:rPr lang="zh-CN" altLang="en-US" sz="2600" dirty="0">
                <a:latin typeface="幼圆" pitchFamily="49" charset="-122"/>
                <a:ea typeface="幼圆" pitchFamily="49" charset="-122"/>
              </a:rPr>
              <a:t>的详细情况</a:t>
            </a:r>
          </a:p>
          <a:p>
            <a:pPr>
              <a:lnSpc>
                <a:spcPct val="150000"/>
              </a:lnSpc>
              <a:buFont typeface="Wingdings" panose="05000000000000000000" pitchFamily="2" charset="2"/>
              <a:buNone/>
            </a:pPr>
            <a:r>
              <a:rPr lang="en-US" altLang="zh-CN" sz="2600" dirty="0">
                <a:latin typeface="+mj-ea"/>
              </a:rPr>
              <a:t>    </a:t>
            </a:r>
            <a:r>
              <a:rPr lang="en-US" altLang="zh-CN" sz="2600" dirty="0" smtClean="0">
                <a:latin typeface="+mj-ea"/>
              </a:rPr>
              <a:t> </a:t>
            </a:r>
            <a:r>
              <a:rPr lang="en-US" altLang="zh-CN" sz="2600" dirty="0">
                <a:latin typeface="+mj-ea"/>
              </a:rPr>
              <a:t>SELECT </a:t>
            </a:r>
            <a:r>
              <a:rPr lang="en-US" altLang="zh-CN" sz="2600" dirty="0">
                <a:latin typeface="幼圆" pitchFamily="49" charset="-122"/>
                <a:ea typeface="幼圆" pitchFamily="49" charset="-122"/>
              </a:rPr>
              <a:t> *</a:t>
            </a:r>
          </a:p>
          <a:p>
            <a:pPr>
              <a:lnSpc>
                <a:spcPct val="150000"/>
              </a:lnSpc>
              <a:buFont typeface="Wingdings" panose="05000000000000000000" pitchFamily="2" charset="2"/>
              <a:buNone/>
            </a:pPr>
            <a:r>
              <a:rPr lang="en-US" altLang="zh-CN" sz="2600" dirty="0">
                <a:latin typeface="+mj-ea"/>
              </a:rPr>
              <a:t>    </a:t>
            </a:r>
            <a:r>
              <a:rPr lang="en-US" altLang="zh-CN" sz="2600" dirty="0" smtClean="0">
                <a:latin typeface="+mj-ea"/>
              </a:rPr>
              <a:t> </a:t>
            </a:r>
            <a:r>
              <a:rPr lang="en-US" altLang="zh-CN" sz="2600" dirty="0">
                <a:latin typeface="+mj-ea"/>
              </a:rPr>
              <a:t>FROM</a:t>
            </a:r>
            <a:r>
              <a:rPr lang="en-US" altLang="zh-CN" sz="2600" dirty="0">
                <a:latin typeface="幼圆" pitchFamily="49" charset="-122"/>
                <a:ea typeface="幼圆" pitchFamily="49" charset="-122"/>
              </a:rPr>
              <a:t>   Course</a:t>
            </a:r>
          </a:p>
          <a:p>
            <a:pPr>
              <a:lnSpc>
                <a:spcPct val="150000"/>
              </a:lnSpc>
              <a:buFont typeface="Wingdings" panose="05000000000000000000" pitchFamily="2" charset="2"/>
              <a:buNone/>
            </a:pPr>
            <a:r>
              <a:rPr lang="en-US" altLang="zh-CN" sz="2600" dirty="0">
                <a:latin typeface="+mj-ea"/>
              </a:rPr>
              <a:t>     </a:t>
            </a:r>
            <a:r>
              <a:rPr lang="en-US" altLang="zh-CN" sz="2600" dirty="0" smtClean="0">
                <a:latin typeface="+mj-ea"/>
              </a:rPr>
              <a:t>WHERE </a:t>
            </a:r>
            <a:r>
              <a:rPr lang="en-US" altLang="zh-CN" sz="2600" dirty="0" smtClean="0">
                <a:latin typeface="幼圆" pitchFamily="49" charset="-122"/>
                <a:ea typeface="幼圆" pitchFamily="49" charset="-122"/>
              </a:rPr>
              <a:t> </a:t>
            </a:r>
            <a:r>
              <a:rPr lang="en-US" altLang="zh-CN" sz="2600" dirty="0" err="1">
                <a:latin typeface="幼圆" pitchFamily="49" charset="-122"/>
                <a:ea typeface="幼圆" pitchFamily="49" charset="-122"/>
              </a:rPr>
              <a:t>Cname</a:t>
            </a:r>
            <a:r>
              <a:rPr lang="en-US" altLang="zh-CN" sz="2600" dirty="0">
                <a:latin typeface="幼圆" pitchFamily="49" charset="-122"/>
                <a:ea typeface="幼圆" pitchFamily="49" charset="-122"/>
              </a:rPr>
              <a:t> </a:t>
            </a:r>
            <a:r>
              <a:rPr lang="en-US" altLang="zh-CN" sz="2600" dirty="0">
                <a:latin typeface="+mj-ea"/>
              </a:rPr>
              <a:t>LIKE</a:t>
            </a:r>
            <a:r>
              <a:rPr lang="zh-CN" altLang="en-US" sz="2600" dirty="0">
                <a:latin typeface="+mj-ea"/>
              </a:rPr>
              <a:t>‘</a:t>
            </a:r>
            <a:r>
              <a:rPr lang="en-US" altLang="zh-CN" sz="2600" dirty="0">
                <a:latin typeface="幼圆" pitchFamily="49" charset="-122"/>
                <a:ea typeface="幼圆" pitchFamily="49" charset="-122"/>
              </a:rPr>
              <a:t>DB</a:t>
            </a:r>
            <a:r>
              <a:rPr lang="en-US" altLang="zh-CN" sz="2600" dirty="0">
                <a:solidFill>
                  <a:srgbClr val="852121"/>
                </a:solidFill>
                <a:latin typeface="幼圆" pitchFamily="49" charset="-122"/>
                <a:ea typeface="幼圆" pitchFamily="49" charset="-122"/>
              </a:rPr>
              <a:t>\</a:t>
            </a:r>
            <a:r>
              <a:rPr lang="en-US" altLang="zh-CN" sz="2600" dirty="0">
                <a:latin typeface="幼圆" pitchFamily="49" charset="-122"/>
                <a:ea typeface="幼圆" pitchFamily="49" charset="-122"/>
              </a:rPr>
              <a:t>_%</a:t>
            </a:r>
            <a:r>
              <a:rPr lang="en-US" altLang="zh-CN" sz="2600" dirty="0" err="1">
                <a:latin typeface="幼圆" pitchFamily="49" charset="-122"/>
                <a:ea typeface="幼圆" pitchFamily="49" charset="-122"/>
              </a:rPr>
              <a:t>i</a:t>
            </a:r>
            <a:r>
              <a:rPr lang="en-US" altLang="zh-CN" sz="2600" dirty="0">
                <a:latin typeface="幼圆" pitchFamily="49" charset="-122"/>
                <a:ea typeface="幼圆" pitchFamily="49" charset="-122"/>
              </a:rPr>
              <a:t>_ </a:t>
            </a:r>
            <a:r>
              <a:rPr lang="en-US" altLang="zh-CN" sz="2600" dirty="0" smtClean="0">
                <a:latin typeface="幼圆" pitchFamily="49" charset="-122"/>
                <a:ea typeface="幼圆" pitchFamily="49" charset="-122"/>
              </a:rPr>
              <a:t>_</a:t>
            </a:r>
            <a:r>
              <a:rPr lang="zh-CN" altLang="en-US" sz="2600" dirty="0" smtClean="0">
                <a:latin typeface="+mj-ea"/>
              </a:rPr>
              <a:t>’</a:t>
            </a:r>
            <a:r>
              <a:rPr lang="en-US" altLang="zh-CN" sz="2600" dirty="0">
                <a:latin typeface="+mj-ea"/>
              </a:rPr>
              <a:t>ESCAPE</a:t>
            </a:r>
            <a:r>
              <a:rPr lang="zh-CN" altLang="en-US" sz="2600" dirty="0">
                <a:solidFill>
                  <a:srgbClr val="FF3300"/>
                </a:solidFill>
                <a:latin typeface="+mj-ea"/>
              </a:rPr>
              <a:t>‘</a:t>
            </a:r>
            <a:r>
              <a:rPr lang="en-US" altLang="zh-CN" sz="2600" dirty="0">
                <a:solidFill>
                  <a:srgbClr val="FF3300"/>
                </a:solidFill>
                <a:latin typeface="+mj-ea"/>
              </a:rPr>
              <a:t>\ </a:t>
            </a:r>
            <a:r>
              <a:rPr lang="zh-CN" altLang="en-US" sz="2600" dirty="0" smtClean="0">
                <a:solidFill>
                  <a:srgbClr val="FF3300"/>
                </a:solidFill>
                <a:latin typeface="+mj-ea"/>
              </a:rPr>
              <a:t>’</a:t>
            </a:r>
            <a:endParaRPr lang="zh-CN" altLang="en-US" sz="2600" dirty="0">
              <a:latin typeface="幼圆" pitchFamily="49" charset="-122"/>
              <a:ea typeface="幼圆" pitchFamily="49" charset="-122"/>
            </a:endParaRPr>
          </a:p>
          <a:p>
            <a:pPr>
              <a:lnSpc>
                <a:spcPct val="150000"/>
              </a:lnSpc>
              <a:buFont typeface="Wingdings" panose="05000000000000000000" pitchFamily="2" charset="2"/>
              <a:buNone/>
            </a:pPr>
            <a:r>
              <a:rPr lang="en-US" altLang="zh-CN" sz="2600" dirty="0" smtClean="0">
                <a:latin typeface="幼圆" pitchFamily="49" charset="-122"/>
                <a:ea typeface="幼圆" pitchFamily="49" charset="-122"/>
              </a:rPr>
              <a:t>ESCAPE </a:t>
            </a:r>
            <a:r>
              <a:rPr lang="zh-CN" altLang="en-US" sz="2600" dirty="0">
                <a:latin typeface="+mj-ea"/>
              </a:rPr>
              <a:t>‘</a:t>
            </a:r>
            <a:r>
              <a:rPr lang="zh-CN" altLang="en-US" sz="2600" dirty="0">
                <a:latin typeface="幼圆" pitchFamily="49" charset="-122"/>
                <a:ea typeface="幼圆" pitchFamily="49" charset="-122"/>
              </a:rPr>
              <a:t>＼</a:t>
            </a:r>
            <a:r>
              <a:rPr lang="zh-CN" altLang="en-US" sz="2600" dirty="0">
                <a:latin typeface="+mj-ea"/>
              </a:rPr>
              <a:t>’</a:t>
            </a:r>
            <a:r>
              <a:rPr lang="zh-CN" altLang="en-US" sz="2600" dirty="0">
                <a:latin typeface="幼圆" pitchFamily="49" charset="-122"/>
                <a:ea typeface="幼圆" pitchFamily="49" charset="-122"/>
              </a:rPr>
              <a:t>表示 ＼ 为换码字符</a:t>
            </a:r>
          </a:p>
        </p:txBody>
      </p:sp>
      <p:sp>
        <p:nvSpPr>
          <p:cNvPr id="3" name="Rectangle 2"/>
          <p:cNvSpPr txBox="1">
            <a:spLocks noChangeArrowheads="1"/>
          </p:cNvSpPr>
          <p:nvPr/>
        </p:nvSpPr>
        <p:spPr>
          <a:xfrm>
            <a:off x="1187764" y="0"/>
            <a:ext cx="7056491"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fontAlgn="auto">
              <a:spcAft>
                <a:spcPts val="0"/>
              </a:spcAft>
              <a:buFontTx/>
              <a:defRPr/>
            </a:pPr>
            <a:r>
              <a:rPr lang="zh-CN" altLang="en-US" sz="3600" b="0" dirty="0" smtClean="0">
                <a:latin typeface="+mn-ea"/>
                <a:ea typeface="+mn-ea"/>
                <a:sym typeface="Times New Roman" panose="02020603050405020304" pitchFamily="18" charset="0"/>
              </a:rPr>
              <a:t>查询满足条件的元组</a:t>
            </a:r>
            <a:r>
              <a:rPr lang="en-US" sz="3600" b="0" dirty="0" smtClean="0">
                <a:latin typeface="+mn-ea"/>
                <a:ea typeface="+mn-ea"/>
                <a:sym typeface="Times New Roman" panose="02020603050405020304" pitchFamily="18" charset="0"/>
              </a:rPr>
              <a:t>——</a:t>
            </a:r>
            <a:r>
              <a:rPr lang="zh-CN" altLang="en-US" sz="3600" b="0" dirty="0" smtClean="0">
                <a:latin typeface="+mn-ea"/>
                <a:ea typeface="+mn-ea"/>
                <a:sym typeface="楷体" panose="02010609060101010101" pitchFamily="49" charset="-122"/>
              </a:rPr>
              <a:t>字符匹配</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1115760" y="0"/>
            <a:ext cx="7272505" cy="842963"/>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查询</a:t>
            </a:r>
            <a:r>
              <a:rPr lang="zh-CN" altLang="en-US" sz="3600" dirty="0">
                <a:latin typeface="+mn-ea"/>
                <a:ea typeface="+mn-ea"/>
                <a:sym typeface="Times New Roman" panose="02020603050405020304" pitchFamily="18" charset="0"/>
              </a:rPr>
              <a:t>满足</a:t>
            </a:r>
            <a:r>
              <a:rPr lang="zh-CN" altLang="en-US" sz="3600" dirty="0" smtClean="0">
                <a:latin typeface="+mn-ea"/>
                <a:ea typeface="+mn-ea"/>
                <a:sym typeface="Times New Roman" panose="02020603050405020304" pitchFamily="18" charset="0"/>
              </a:rPr>
              <a:t>条件元组</a:t>
            </a:r>
            <a:r>
              <a:rPr lang="en-US" sz="3600" dirty="0">
                <a:latin typeface="+mn-ea"/>
                <a:ea typeface="+mn-ea"/>
                <a:sym typeface="Times New Roman" panose="02020603050405020304" pitchFamily="18" charset="0"/>
              </a:rPr>
              <a:t>—</a:t>
            </a:r>
            <a:r>
              <a:rPr lang="zh-CN" altLang="en-US" sz="3200" dirty="0">
                <a:latin typeface="+mn-ea"/>
                <a:ea typeface="+mn-ea"/>
              </a:rPr>
              <a:t>涉及空值的查询</a:t>
            </a:r>
          </a:p>
        </p:txBody>
      </p:sp>
      <p:sp>
        <p:nvSpPr>
          <p:cNvPr id="69635" name="Rectangle 3"/>
          <p:cNvSpPr>
            <a:spLocks noGrp="1" noChangeArrowheads="1"/>
          </p:cNvSpPr>
          <p:nvPr>
            <p:ph type="body" idx="4294967295"/>
          </p:nvPr>
        </p:nvSpPr>
        <p:spPr>
          <a:xfrm>
            <a:off x="899745" y="842963"/>
            <a:ext cx="8244255" cy="4300537"/>
          </a:xfrm>
        </p:spPr>
        <p:txBody>
          <a:bodyPr>
            <a:normAutofit/>
          </a:bodyPr>
          <a:lstStyle/>
          <a:p>
            <a:pPr marL="0" indent="0">
              <a:lnSpc>
                <a:spcPct val="120000"/>
              </a:lnSpc>
            </a:pPr>
            <a:r>
              <a:rPr lang="zh-CN" altLang="en-US" sz="2800" dirty="0" smtClean="0">
                <a:latin typeface="+mj-ea"/>
                <a:ea typeface="+mj-ea"/>
              </a:rPr>
              <a:t>谓词：  </a:t>
            </a:r>
            <a:r>
              <a:rPr lang="en-US" altLang="zh-CN" sz="2800" dirty="0" smtClean="0">
                <a:latin typeface="+mj-ea"/>
                <a:ea typeface="+mj-ea"/>
              </a:rPr>
              <a:t>IS NULL </a:t>
            </a:r>
            <a:r>
              <a:rPr lang="zh-CN" altLang="en-US" sz="2800" dirty="0" smtClean="0">
                <a:latin typeface="+mj-ea"/>
                <a:ea typeface="+mj-ea"/>
              </a:rPr>
              <a:t>或 </a:t>
            </a:r>
            <a:r>
              <a:rPr lang="en-US" altLang="zh-CN" sz="2800" dirty="0" smtClean="0">
                <a:latin typeface="+mj-ea"/>
                <a:ea typeface="+mj-ea"/>
              </a:rPr>
              <a:t>IS NOT NULL</a:t>
            </a:r>
          </a:p>
          <a:p>
            <a:pPr>
              <a:lnSpc>
                <a:spcPct val="120000"/>
              </a:lnSpc>
              <a:buFont typeface="Wingdings" panose="05000000000000000000" pitchFamily="2" charset="2"/>
              <a:buNone/>
            </a:pPr>
            <a:r>
              <a:rPr lang="zh-CN" altLang="en-US" sz="2800" dirty="0" smtClean="0">
                <a:latin typeface="+mj-ea"/>
                <a:ea typeface="+mj-ea"/>
              </a:rPr>
              <a:t> </a:t>
            </a:r>
            <a:r>
              <a:rPr lang="en-US" sz="2800" dirty="0" smtClean="0">
                <a:latin typeface="+mj-ea"/>
                <a:ea typeface="+mj-ea"/>
              </a:rPr>
              <a:t>           “</a:t>
            </a:r>
            <a:r>
              <a:rPr lang="en-US" altLang="zh-CN" sz="2800" dirty="0" smtClean="0">
                <a:latin typeface="+mj-ea"/>
                <a:ea typeface="+mj-ea"/>
              </a:rPr>
              <a:t>IS” </a:t>
            </a:r>
            <a:r>
              <a:rPr lang="zh-CN" altLang="en-US" sz="2800" dirty="0" smtClean="0">
                <a:latin typeface="+mj-ea"/>
                <a:ea typeface="+mj-ea"/>
              </a:rPr>
              <a:t>不能用 “ </a:t>
            </a:r>
            <a:r>
              <a:rPr lang="en-US" altLang="zh-CN" sz="2800" dirty="0" smtClean="0">
                <a:latin typeface="+mj-ea"/>
                <a:ea typeface="+mj-ea"/>
              </a:rPr>
              <a:t>= ” </a:t>
            </a:r>
            <a:r>
              <a:rPr lang="zh-CN" altLang="en-US" sz="2800" dirty="0" smtClean="0">
                <a:latin typeface="+mj-ea"/>
                <a:ea typeface="+mj-ea"/>
              </a:rPr>
              <a:t>代替</a:t>
            </a:r>
          </a:p>
          <a:p>
            <a:pPr>
              <a:lnSpc>
                <a:spcPct val="130000"/>
              </a:lnSpc>
              <a:buFont typeface="Wingdings" panose="05000000000000000000" pitchFamily="2" charset="2"/>
              <a:buNone/>
            </a:pPr>
            <a:r>
              <a:rPr lang="en-US" altLang="zh-CN" sz="2600" dirty="0" smtClean="0">
                <a:latin typeface="幼圆" pitchFamily="49" charset="-122"/>
                <a:ea typeface="幼圆" pitchFamily="49" charset="-122"/>
              </a:rPr>
              <a:t>【</a:t>
            </a:r>
            <a:r>
              <a:rPr lang="zh-CN" altLang="en-US" sz="2600" dirty="0" smtClean="0">
                <a:latin typeface="+mj-ea"/>
                <a:ea typeface="+mj-ea"/>
              </a:rPr>
              <a:t>例</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某些学生选修课程后没有参加考试，所以有选课记录，但没有考试成绩。查询缺少成绩的学生的学号和相应的课程号</a:t>
            </a:r>
          </a:p>
          <a:p>
            <a:pPr lvl="1">
              <a:lnSpc>
                <a:spcPct val="90000"/>
              </a:lnSpc>
              <a:spcBef>
                <a:spcPts val="1200"/>
              </a:spcBef>
              <a:buFont typeface="Wingdings" panose="05000000000000000000" pitchFamily="2" charset="2"/>
              <a:buNone/>
            </a:pPr>
            <a:r>
              <a:rPr lang="zh-CN" altLang="en-US" sz="2600" dirty="0" smtClean="0">
                <a:latin typeface="Times New Roman" panose="02020603050405020304" pitchFamily="18" charset="0"/>
                <a:sym typeface="Times New Roman" panose="02020603050405020304" pitchFamily="18" charset="0"/>
              </a:rPr>
              <a:t>	           </a:t>
            </a:r>
            <a:r>
              <a:rPr lang="en-US" altLang="zh-CN" sz="2600" b="1" dirty="0" smtClean="0">
                <a:latin typeface="+mj-ea"/>
                <a:ea typeface="+mj-ea"/>
                <a:sym typeface="Times New Roman" panose="02020603050405020304" pitchFamily="18" charset="0"/>
              </a:rPr>
              <a:t>SELECT</a:t>
            </a:r>
            <a:r>
              <a:rPr lang="en-US" altLang="zh-CN" sz="2600" dirty="0" smtClean="0">
                <a:latin typeface="Times New Roman" panose="02020603050405020304" pitchFamily="18" charset="0"/>
                <a:sym typeface="Times New Roman" panose="02020603050405020304" pitchFamily="18" charset="0"/>
              </a:rPr>
              <a:t>  </a:t>
            </a:r>
            <a:r>
              <a:rPr lang="en-US" altLang="zh-CN" sz="2600" dirty="0" err="1" smtClean="0">
                <a:latin typeface="Times New Roman" panose="02020603050405020304" pitchFamily="18" charset="0"/>
                <a:sym typeface="Times New Roman" panose="02020603050405020304" pitchFamily="18" charset="0"/>
              </a:rPr>
              <a:t>Sno</a:t>
            </a:r>
            <a:r>
              <a:rPr lang="zh-CN" altLang="en-US" sz="2600" dirty="0" smtClean="0">
                <a:latin typeface="Times New Roman" panose="02020603050405020304" pitchFamily="18" charset="0"/>
                <a:sym typeface="Times New Roman" panose="02020603050405020304" pitchFamily="18" charset="0"/>
              </a:rPr>
              <a:t>，</a:t>
            </a:r>
            <a:r>
              <a:rPr lang="en-US" altLang="zh-CN" sz="2600" dirty="0" err="1" smtClean="0">
                <a:latin typeface="Times New Roman" panose="02020603050405020304" pitchFamily="18" charset="0"/>
                <a:sym typeface="Times New Roman" panose="02020603050405020304" pitchFamily="18" charset="0"/>
              </a:rPr>
              <a:t>Cno</a:t>
            </a:r>
            <a:endParaRPr lang="en-US" altLang="zh-CN" sz="2600" dirty="0" smtClean="0">
              <a:latin typeface="Times New Roman" panose="02020603050405020304" pitchFamily="18" charset="0"/>
              <a:sym typeface="Times New Roman" panose="02020603050405020304" pitchFamily="18" charset="0"/>
            </a:endParaRPr>
          </a:p>
          <a:p>
            <a:pPr lvl="1">
              <a:lnSpc>
                <a:spcPct val="90000"/>
              </a:lnSpc>
              <a:buFont typeface="Wingdings" panose="05000000000000000000" pitchFamily="2" charset="2"/>
              <a:buNone/>
            </a:pPr>
            <a:r>
              <a:rPr lang="en-US" sz="2600" dirty="0" smtClean="0">
                <a:latin typeface="Times New Roman" panose="02020603050405020304" pitchFamily="18" charset="0"/>
                <a:ea typeface="隶书" pitchFamily="49" charset="-122"/>
                <a:sym typeface="Times New Roman" panose="02020603050405020304" pitchFamily="18" charset="0"/>
              </a:rPr>
              <a:t>             </a:t>
            </a:r>
            <a:r>
              <a:rPr lang="en-US" altLang="zh-CN" sz="2600" b="1" dirty="0">
                <a:latin typeface="+mj-ea"/>
                <a:ea typeface="+mj-ea"/>
                <a:sym typeface="Times New Roman" panose="02020603050405020304" pitchFamily="18" charset="0"/>
              </a:rPr>
              <a:t>FROM</a:t>
            </a:r>
            <a:r>
              <a:rPr lang="en-US" altLang="zh-CN" sz="2600" dirty="0" smtClean="0">
                <a:latin typeface="Times New Roman" panose="02020603050405020304" pitchFamily="18" charset="0"/>
                <a:sym typeface="Times New Roman" panose="02020603050405020304" pitchFamily="18" charset="0"/>
              </a:rPr>
              <a:t>  SC</a:t>
            </a:r>
          </a:p>
          <a:p>
            <a:pPr lvl="1">
              <a:lnSpc>
                <a:spcPct val="90000"/>
              </a:lnSpc>
              <a:buFont typeface="Wingdings" panose="05000000000000000000" pitchFamily="2" charset="2"/>
              <a:buNone/>
            </a:pPr>
            <a:r>
              <a:rPr lang="en-US" sz="2600" dirty="0" smtClean="0">
                <a:latin typeface="Times New Roman" panose="02020603050405020304" pitchFamily="18" charset="0"/>
                <a:ea typeface="隶书" pitchFamily="49" charset="-122"/>
                <a:sym typeface="Times New Roman" panose="02020603050405020304" pitchFamily="18" charset="0"/>
              </a:rPr>
              <a:t>             </a:t>
            </a:r>
            <a:r>
              <a:rPr lang="en-US" altLang="zh-CN" sz="2600" b="1" dirty="0">
                <a:latin typeface="+mj-ea"/>
                <a:ea typeface="+mj-ea"/>
                <a:sym typeface="Times New Roman" panose="02020603050405020304" pitchFamily="18" charset="0"/>
              </a:rPr>
              <a:t>WHERE</a:t>
            </a:r>
            <a:r>
              <a:rPr lang="en-US" altLang="zh-CN" sz="2600" dirty="0" smtClean="0">
                <a:latin typeface="Times New Roman" panose="02020603050405020304" pitchFamily="18" charset="0"/>
                <a:sym typeface="Times New Roman" panose="02020603050405020304" pitchFamily="18" charset="0"/>
              </a:rPr>
              <a:t>  Grade </a:t>
            </a:r>
            <a:r>
              <a:rPr lang="en-US" altLang="zh-CN" sz="2600" b="1" dirty="0">
                <a:latin typeface="+mj-ea"/>
                <a:ea typeface="+mj-ea"/>
                <a:sym typeface="Times New Roman" panose="02020603050405020304" pitchFamily="18" charset="0"/>
              </a:rPr>
              <a:t>IS </a:t>
            </a:r>
            <a:r>
              <a:rPr lang="en-US" altLang="zh-CN" sz="2600" b="1" dirty="0" smtClean="0">
                <a:latin typeface="+mj-ea"/>
                <a:ea typeface="+mj-ea"/>
                <a:sym typeface="Times New Roman" panose="02020603050405020304" pitchFamily="18" charset="0"/>
              </a:rPr>
              <a:t>NULL</a:t>
            </a:r>
            <a:endParaRPr lang="zh-CN" altLang="en-US" sz="2600" b="1"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filter="blinds(horizontal)">
                                      <p:cBhvr>
                                        <p:cTn id="7"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ldLvl="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15760" y="0"/>
            <a:ext cx="7272505"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查询满足条件元组</a:t>
            </a:r>
            <a:r>
              <a:rPr lang="en-US" sz="3600" b="0" smtClean="0">
                <a:latin typeface="+mn-ea"/>
                <a:ea typeface="+mn-ea"/>
                <a:sym typeface="Times New Roman" panose="02020603050405020304" pitchFamily="18" charset="0"/>
              </a:rPr>
              <a:t>—</a:t>
            </a:r>
            <a:r>
              <a:rPr lang="zh-CN" altLang="en-US" sz="3200" b="0" smtClean="0">
                <a:latin typeface="+mn-ea"/>
                <a:ea typeface="+mn-ea"/>
              </a:rPr>
              <a:t>涉及空值的查询</a:t>
            </a:r>
            <a:endParaRPr lang="zh-CN" altLang="en-US" sz="3200" b="0" dirty="0">
              <a:latin typeface="+mn-ea"/>
              <a:ea typeface="+mn-ea"/>
            </a:endParaRPr>
          </a:p>
        </p:txBody>
      </p:sp>
      <p:sp>
        <p:nvSpPr>
          <p:cNvPr id="3" name="矩形 2"/>
          <p:cNvSpPr/>
          <p:nvPr/>
        </p:nvSpPr>
        <p:spPr>
          <a:xfrm>
            <a:off x="827740" y="1059645"/>
            <a:ext cx="7992555" cy="2539157"/>
          </a:xfrm>
          <a:prstGeom prst="rect">
            <a:avLst/>
          </a:prstGeom>
        </p:spPr>
        <p:txBody>
          <a:bodyPr wrap="square">
            <a:spAutoFit/>
          </a:bodyPr>
          <a:lstStyle/>
          <a:p>
            <a:pPr lvl="1">
              <a:lnSpc>
                <a:spcPct val="150000"/>
              </a:lnSpc>
              <a:buFont typeface="Wingdings" panose="05000000000000000000" pitchFamily="2" charset="2"/>
              <a:buNone/>
            </a:pPr>
            <a:r>
              <a:rPr lang="en-US" altLang="zh-CN" sz="2600" dirty="0">
                <a:latin typeface="+mj-ea"/>
                <a:ea typeface="+mj-ea"/>
              </a:rPr>
              <a:t>【</a:t>
            </a:r>
            <a:r>
              <a:rPr lang="zh-CN" altLang="en-US" sz="2600" dirty="0">
                <a:latin typeface="+mj-ea"/>
                <a:ea typeface="+mj-ea"/>
              </a:rPr>
              <a:t>例</a:t>
            </a:r>
            <a:r>
              <a:rPr lang="en-US" altLang="zh-CN" sz="2600" dirty="0">
                <a:latin typeface="+mj-ea"/>
                <a:ea typeface="+mj-ea"/>
              </a:rPr>
              <a:t>】</a:t>
            </a:r>
            <a:r>
              <a:rPr lang="zh-CN" altLang="en-US" sz="2600" dirty="0">
                <a:latin typeface="+mj-ea"/>
                <a:ea typeface="+mj-ea"/>
              </a:rPr>
              <a:t>查所有有成绩的学生学号和课程号。</a:t>
            </a:r>
          </a:p>
          <a:p>
            <a:pPr lvl="1">
              <a:lnSpc>
                <a:spcPct val="150000"/>
              </a:lnSpc>
              <a:buFont typeface="Wingdings" panose="05000000000000000000" pitchFamily="2" charset="2"/>
              <a:buNone/>
            </a:pPr>
            <a:r>
              <a:rPr lang="en-US" altLang="zh-CN" sz="2600" dirty="0">
                <a:latin typeface="幼圆" pitchFamily="49" charset="-122"/>
                <a:ea typeface="幼圆" pitchFamily="49" charset="-122"/>
                <a:sym typeface="Times New Roman" panose="02020603050405020304" pitchFamily="18" charset="0"/>
              </a:rPr>
              <a:t>      </a:t>
            </a:r>
            <a:r>
              <a:rPr lang="en-US" altLang="zh-CN" sz="2600" dirty="0" smtClean="0">
                <a:latin typeface="+mj-ea"/>
                <a:sym typeface="Times New Roman" panose="02020603050405020304" pitchFamily="18" charset="0"/>
              </a:rPr>
              <a:t>SELECT</a:t>
            </a:r>
            <a:r>
              <a:rPr lang="en-US" altLang="zh-CN" sz="2600" dirty="0" smtClean="0">
                <a:latin typeface="幼圆" pitchFamily="49" charset="-122"/>
                <a:ea typeface="幼圆" pitchFamily="49" charset="-122"/>
                <a:sym typeface="Times New Roman" panose="02020603050405020304" pitchFamily="18" charset="0"/>
              </a:rPr>
              <a:t> </a:t>
            </a:r>
            <a:r>
              <a:rPr lang="en-US" altLang="zh-CN" sz="2600" dirty="0" err="1">
                <a:latin typeface="幼圆" pitchFamily="49" charset="-122"/>
                <a:ea typeface="幼圆" pitchFamily="49" charset="-122"/>
                <a:sym typeface="Times New Roman" panose="02020603050405020304" pitchFamily="18" charset="0"/>
              </a:rPr>
              <a:t>Sno</a:t>
            </a:r>
            <a:r>
              <a:rPr lang="zh-CN" altLang="en-US" sz="2600" dirty="0">
                <a:latin typeface="幼圆" pitchFamily="49" charset="-122"/>
                <a:ea typeface="幼圆" pitchFamily="49" charset="-122"/>
                <a:sym typeface="Times New Roman" panose="02020603050405020304" pitchFamily="18" charset="0"/>
              </a:rPr>
              <a:t>，</a:t>
            </a:r>
            <a:r>
              <a:rPr lang="en-US" altLang="zh-CN" sz="2600" dirty="0" err="1">
                <a:latin typeface="幼圆" pitchFamily="49" charset="-122"/>
                <a:ea typeface="幼圆" pitchFamily="49" charset="-122"/>
                <a:sym typeface="Times New Roman" panose="02020603050405020304" pitchFamily="18" charset="0"/>
              </a:rPr>
              <a:t>Cno</a:t>
            </a:r>
            <a:endParaRPr lang="en-US" altLang="zh-CN" sz="2600" dirty="0">
              <a:latin typeface="幼圆" pitchFamily="49" charset="-122"/>
              <a:ea typeface="幼圆" pitchFamily="49" charset="-122"/>
              <a:sym typeface="Times New Roman" panose="02020603050405020304" pitchFamily="18" charset="0"/>
            </a:endParaRPr>
          </a:p>
          <a:p>
            <a:pPr lvl="1">
              <a:lnSpc>
                <a:spcPct val="150000"/>
              </a:lnSpc>
              <a:buFont typeface="Wingdings" panose="05000000000000000000" pitchFamily="2" charset="2"/>
              <a:buNone/>
            </a:pPr>
            <a:r>
              <a:rPr lang="en-US" altLang="zh-CN" sz="2600" dirty="0">
                <a:latin typeface="幼圆" pitchFamily="49" charset="-122"/>
                <a:ea typeface="幼圆" pitchFamily="49" charset="-122"/>
                <a:sym typeface="Times New Roman" panose="02020603050405020304" pitchFamily="18" charset="0"/>
              </a:rPr>
              <a:t>     </a:t>
            </a:r>
            <a:r>
              <a:rPr lang="en-US" altLang="zh-CN" sz="2600" dirty="0" smtClean="0">
                <a:latin typeface="幼圆" pitchFamily="49" charset="-122"/>
                <a:ea typeface="幼圆" pitchFamily="49" charset="-122"/>
                <a:sym typeface="Times New Roman" panose="02020603050405020304" pitchFamily="18" charset="0"/>
              </a:rPr>
              <a:t> </a:t>
            </a:r>
            <a:r>
              <a:rPr lang="en-US" altLang="zh-CN" sz="2600" dirty="0">
                <a:latin typeface="+mj-ea"/>
                <a:sym typeface="Times New Roman" panose="02020603050405020304" pitchFamily="18" charset="0"/>
              </a:rPr>
              <a:t>FROM </a:t>
            </a:r>
            <a:r>
              <a:rPr lang="en-US" altLang="zh-CN" sz="2600" dirty="0">
                <a:latin typeface="幼圆" pitchFamily="49" charset="-122"/>
                <a:ea typeface="幼圆" pitchFamily="49" charset="-122"/>
                <a:sym typeface="Times New Roman" panose="02020603050405020304" pitchFamily="18" charset="0"/>
              </a:rPr>
              <a:t> SC</a:t>
            </a:r>
          </a:p>
          <a:p>
            <a:pPr lvl="1">
              <a:lnSpc>
                <a:spcPct val="150000"/>
              </a:lnSpc>
              <a:buFont typeface="Wingdings" panose="05000000000000000000" pitchFamily="2" charset="2"/>
              <a:buNone/>
            </a:pPr>
            <a:r>
              <a:rPr lang="en-US" altLang="zh-CN" sz="2600" dirty="0">
                <a:latin typeface="幼圆" pitchFamily="49" charset="-122"/>
                <a:ea typeface="幼圆" pitchFamily="49" charset="-122"/>
                <a:sym typeface="Times New Roman" panose="02020603050405020304" pitchFamily="18" charset="0"/>
              </a:rPr>
              <a:t>     </a:t>
            </a:r>
            <a:r>
              <a:rPr lang="en-US" altLang="zh-CN" sz="2600" dirty="0" smtClean="0">
                <a:latin typeface="幼圆" pitchFamily="49" charset="-122"/>
                <a:ea typeface="幼圆" pitchFamily="49" charset="-122"/>
                <a:sym typeface="Times New Roman" panose="02020603050405020304" pitchFamily="18" charset="0"/>
              </a:rPr>
              <a:t> </a:t>
            </a:r>
            <a:r>
              <a:rPr lang="en-US" altLang="zh-CN" sz="2600" dirty="0">
                <a:latin typeface="+mj-ea"/>
                <a:sym typeface="Times New Roman" panose="02020603050405020304" pitchFamily="18" charset="0"/>
              </a:rPr>
              <a:t>WHERE</a:t>
            </a:r>
            <a:r>
              <a:rPr lang="en-US" altLang="zh-CN" sz="2600" dirty="0">
                <a:latin typeface="幼圆" pitchFamily="49" charset="-122"/>
                <a:ea typeface="幼圆" pitchFamily="49" charset="-122"/>
                <a:sym typeface="Times New Roman" panose="02020603050405020304" pitchFamily="18" charset="0"/>
              </a:rPr>
              <a:t>  Grade </a:t>
            </a:r>
            <a:r>
              <a:rPr lang="en-US" altLang="zh-CN" sz="2600" dirty="0">
                <a:latin typeface="+mj-ea"/>
                <a:sym typeface="Times New Roman" panose="02020603050405020304" pitchFamily="18" charset="0"/>
              </a:rPr>
              <a:t>IS NOT NULL</a:t>
            </a:r>
            <a:r>
              <a:rPr lang="zh-CN" altLang="en-US" sz="2600" dirty="0">
                <a:latin typeface="幼圆" pitchFamily="49" charset="-122"/>
                <a:ea typeface="幼圆" pitchFamily="49" charset="-122"/>
                <a:sym typeface="Times New Roman" panose="02020603050405020304" pitchFamily="18" charset="0"/>
              </a:rPr>
              <a:t>；</a:t>
            </a:r>
            <a:endParaRPr lang="zh-CN" altLang="en-US" sz="2600" dirty="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043755" y="0"/>
            <a:ext cx="7380287" cy="842963"/>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查询</a:t>
            </a:r>
            <a:r>
              <a:rPr lang="zh-CN" altLang="en-US" sz="3600" dirty="0">
                <a:latin typeface="+mn-ea"/>
                <a:ea typeface="+mn-ea"/>
                <a:sym typeface="Times New Roman" panose="02020603050405020304" pitchFamily="18" charset="0"/>
              </a:rPr>
              <a:t>满足条件的元组</a:t>
            </a:r>
            <a:r>
              <a:rPr lang="en-US" sz="3600" dirty="0">
                <a:latin typeface="+mn-ea"/>
                <a:ea typeface="+mn-ea"/>
                <a:sym typeface="Times New Roman" panose="02020603050405020304" pitchFamily="18" charset="0"/>
              </a:rPr>
              <a:t>—</a:t>
            </a:r>
            <a:r>
              <a:rPr lang="zh-CN" altLang="en-US" sz="3200" dirty="0">
                <a:latin typeface="+mn-ea"/>
                <a:ea typeface="+mn-ea"/>
                <a:sym typeface="楷体" panose="02010609060101010101" pitchFamily="49" charset="-122"/>
              </a:rPr>
              <a:t>多重条件</a:t>
            </a:r>
            <a:r>
              <a:rPr lang="zh-CN" altLang="en-US" sz="3200" dirty="0" smtClean="0">
                <a:latin typeface="+mn-ea"/>
                <a:ea typeface="+mn-ea"/>
                <a:sym typeface="楷体" panose="02010609060101010101" pitchFamily="49" charset="-122"/>
              </a:rPr>
              <a:t>查询</a:t>
            </a:r>
            <a:endParaRPr lang="zh-CN" altLang="en-US" sz="3200" dirty="0">
              <a:latin typeface="+mn-ea"/>
              <a:ea typeface="+mn-ea"/>
            </a:endParaRPr>
          </a:p>
        </p:txBody>
      </p:sp>
      <p:sp>
        <p:nvSpPr>
          <p:cNvPr id="70659" name="Rectangle 3"/>
          <p:cNvSpPr>
            <a:spLocks noGrp="1" noChangeArrowheads="1"/>
          </p:cNvSpPr>
          <p:nvPr>
            <p:ph type="body" idx="4294967295"/>
          </p:nvPr>
        </p:nvSpPr>
        <p:spPr>
          <a:xfrm>
            <a:off x="1043755" y="915636"/>
            <a:ext cx="8064560" cy="3888269"/>
          </a:xfrm>
        </p:spPr>
        <p:txBody>
          <a:bodyPr>
            <a:noAutofit/>
          </a:bodyPr>
          <a:lstStyle/>
          <a:p>
            <a:pPr marL="0" indent="0"/>
            <a:r>
              <a:rPr lang="zh-CN" altLang="en-US" sz="2600" dirty="0" smtClean="0">
                <a:latin typeface="+mj-ea"/>
                <a:ea typeface="+mj-ea"/>
              </a:rPr>
              <a:t>逻辑运算符：</a:t>
            </a:r>
            <a:r>
              <a:rPr lang="en-US" altLang="zh-CN" sz="2600" dirty="0" smtClean="0">
                <a:latin typeface="+mj-ea"/>
                <a:ea typeface="+mj-ea"/>
              </a:rPr>
              <a:t>AND</a:t>
            </a:r>
            <a:r>
              <a:rPr lang="en-US" altLang="zh-CN" sz="2600" dirty="0" smtClean="0">
                <a:latin typeface="幼圆" pitchFamily="49" charset="-122"/>
                <a:ea typeface="幼圆" pitchFamily="49" charset="-122"/>
              </a:rPr>
              <a:t> </a:t>
            </a:r>
            <a:r>
              <a:rPr lang="zh-CN" altLang="en-US" sz="2600" dirty="0" smtClean="0">
                <a:latin typeface="幼圆" pitchFamily="49" charset="-122"/>
                <a:ea typeface="幼圆" pitchFamily="49" charset="-122"/>
              </a:rPr>
              <a:t>和 </a:t>
            </a:r>
            <a:r>
              <a:rPr lang="en-US" altLang="zh-CN" sz="2600" dirty="0" smtClean="0">
                <a:latin typeface="+mj-ea"/>
                <a:ea typeface="+mj-ea"/>
              </a:rPr>
              <a:t>OR </a:t>
            </a:r>
            <a:r>
              <a:rPr lang="zh-CN" altLang="en-US" sz="2600" dirty="0" smtClean="0">
                <a:latin typeface="幼圆" pitchFamily="49" charset="-122"/>
                <a:ea typeface="幼圆" pitchFamily="49" charset="-122"/>
              </a:rPr>
              <a:t>来联结多个查询条件</a:t>
            </a:r>
          </a:p>
          <a:p>
            <a:pPr>
              <a:buFont typeface="Wingdings" panose="05000000000000000000" pitchFamily="2" charset="2"/>
              <a:buChar char="Ø"/>
            </a:pPr>
            <a:r>
              <a:rPr lang="zh-CN" altLang="en-US" sz="2600" b="1" dirty="0" smtClean="0">
                <a:latin typeface="幼圆" pitchFamily="49" charset="-122"/>
                <a:ea typeface="幼圆" pitchFamily="49" charset="-122"/>
              </a:rPr>
              <a:t> </a:t>
            </a:r>
            <a:r>
              <a:rPr lang="en-US" altLang="zh-CN" sz="2600" b="1" dirty="0" smtClean="0">
                <a:latin typeface="+mj-ea"/>
                <a:ea typeface="+mj-ea"/>
              </a:rPr>
              <a:t>AND</a:t>
            </a:r>
            <a:r>
              <a:rPr lang="en-US" altLang="zh-CN" sz="2600" b="1" dirty="0" smtClean="0">
                <a:latin typeface="幼圆" pitchFamily="49" charset="-122"/>
                <a:ea typeface="幼圆" pitchFamily="49" charset="-122"/>
              </a:rPr>
              <a:t> </a:t>
            </a:r>
            <a:r>
              <a:rPr lang="zh-CN" altLang="en-US" sz="2600" b="1" dirty="0" smtClean="0">
                <a:latin typeface="幼圆" pitchFamily="49" charset="-122"/>
                <a:ea typeface="幼圆" pitchFamily="49" charset="-122"/>
              </a:rPr>
              <a:t>的优先级高于 </a:t>
            </a:r>
            <a:r>
              <a:rPr lang="en-US" altLang="zh-CN" sz="2600" b="1" dirty="0" smtClean="0">
                <a:latin typeface="+mj-ea"/>
                <a:ea typeface="+mj-ea"/>
              </a:rPr>
              <a:t>OR</a:t>
            </a:r>
          </a:p>
          <a:p>
            <a:pPr>
              <a:buFont typeface="Wingdings" panose="05000000000000000000" pitchFamily="2" charset="2"/>
              <a:buChar char="Ø"/>
            </a:pPr>
            <a:r>
              <a:rPr lang="en-US" sz="2600" b="1" dirty="0" smtClean="0">
                <a:latin typeface="幼圆" pitchFamily="49" charset="-122"/>
                <a:ea typeface="幼圆" pitchFamily="49" charset="-122"/>
              </a:rPr>
              <a:t> </a:t>
            </a:r>
            <a:r>
              <a:rPr lang="zh-CN" altLang="en-US" sz="2600" b="1" dirty="0" smtClean="0">
                <a:latin typeface="幼圆" pitchFamily="49" charset="-122"/>
                <a:ea typeface="幼圆" pitchFamily="49" charset="-122"/>
              </a:rPr>
              <a:t>可以用括号改变优先级</a:t>
            </a:r>
            <a:endParaRPr lang="en-US" altLang="zh-CN" sz="2600" b="1" dirty="0" smtClean="0">
              <a:latin typeface="幼圆" pitchFamily="49" charset="-122"/>
              <a:ea typeface="幼圆" pitchFamily="49" charset="-122"/>
            </a:endParaRPr>
          </a:p>
          <a:p>
            <a:pPr marL="0" indent="0"/>
            <a:endParaRPr lang="zh-CN" altLang="en-US" sz="2600" b="1" dirty="0" smtClean="0">
              <a:latin typeface="幼圆" pitchFamily="49" charset="-122"/>
              <a:ea typeface="幼圆" pitchFamily="49" charset="-122"/>
            </a:endParaRPr>
          </a:p>
          <a:p>
            <a:pPr marL="0" indent="0"/>
            <a:r>
              <a:rPr lang="zh-CN" altLang="en-US" sz="2600" dirty="0" smtClean="0">
                <a:latin typeface="+mj-ea"/>
                <a:ea typeface="+mj-ea"/>
              </a:rPr>
              <a:t>可用来实现多种其他谓词</a:t>
            </a:r>
          </a:p>
          <a:p>
            <a:pPr>
              <a:buFont typeface="Wingdings" panose="05000000000000000000" pitchFamily="2" charset="2"/>
              <a:buChar char="Ø"/>
            </a:pPr>
            <a:r>
              <a:rPr lang="zh-CN" altLang="en-US" sz="2600" dirty="0" smtClean="0">
                <a:latin typeface="+mj-ea"/>
                <a:ea typeface="+mj-ea"/>
              </a:rPr>
              <a:t>  </a:t>
            </a:r>
            <a:r>
              <a:rPr lang="en-US" altLang="zh-CN" sz="2600" dirty="0" smtClean="0">
                <a:latin typeface="+mj-ea"/>
                <a:ea typeface="+mj-ea"/>
              </a:rPr>
              <a:t>[NOT] IN</a:t>
            </a:r>
          </a:p>
          <a:p>
            <a:pPr>
              <a:buFont typeface="Wingdings" panose="05000000000000000000" pitchFamily="2" charset="2"/>
              <a:buChar char="Ø"/>
            </a:pPr>
            <a:r>
              <a:rPr lang="en-US" sz="2600" dirty="0" smtClean="0">
                <a:latin typeface="+mj-ea"/>
                <a:ea typeface="+mj-ea"/>
              </a:rPr>
              <a:t>  </a:t>
            </a:r>
            <a:r>
              <a:rPr lang="en-US" altLang="zh-CN" sz="2600" dirty="0" smtClean="0">
                <a:latin typeface="+mj-ea"/>
                <a:ea typeface="+mj-ea"/>
              </a:rPr>
              <a:t>[NOT] BETWEEN …   AND  </a:t>
            </a:r>
            <a:r>
              <a:rPr lang="en-US" altLang="zh-CN" sz="2600" dirty="0" smtClean="0">
                <a:latin typeface="幼圆" pitchFamily="49" charset="-122"/>
                <a:ea typeface="幼圆" pitchFamily="49" charset="-122"/>
              </a:rPr>
              <a:t>…</a:t>
            </a:r>
            <a:endParaRPr lang="zh-CN" altLang="en-US" sz="26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filter="blinds(horizontal)">
                                      <p:cBhvr>
                                        <p:cTn id="7"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ldLvl="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Rectangle 3"/>
          <p:cNvSpPr>
            <a:spLocks noGrp="1" noChangeArrowheads="1"/>
          </p:cNvSpPr>
          <p:nvPr>
            <p:ph type="body" idx="4294967295"/>
          </p:nvPr>
        </p:nvSpPr>
        <p:spPr>
          <a:xfrm>
            <a:off x="1187765" y="987639"/>
            <a:ext cx="7776540" cy="3168221"/>
          </a:xfrm>
        </p:spPr>
        <p:txBody>
          <a:bodyPr>
            <a:noAutofit/>
          </a:bodyPr>
          <a:lstStyle/>
          <a:p>
            <a:pPr>
              <a:lnSpc>
                <a:spcPct val="150000"/>
              </a:lnSpc>
              <a:buFont typeface="Wingdings" panose="05000000000000000000" pitchFamily="2" charset="2"/>
              <a:buNone/>
            </a:pPr>
            <a:r>
              <a:rPr lang="en-US" altLang="zh-CN" sz="2600" dirty="0" smtClean="0">
                <a:latin typeface="+mj-ea"/>
                <a:ea typeface="+mj-ea"/>
              </a:rPr>
              <a:t>【</a:t>
            </a:r>
            <a:r>
              <a:rPr lang="zh-CN" altLang="en-US" sz="2600" dirty="0" smtClean="0">
                <a:latin typeface="+mj-ea"/>
                <a:ea typeface="+mj-ea"/>
              </a:rPr>
              <a:t>例</a:t>
            </a:r>
            <a:r>
              <a:rPr lang="en-US" altLang="zh-CN" sz="2600" dirty="0" smtClean="0">
                <a:latin typeface="+mj-ea"/>
                <a:ea typeface="+mj-ea"/>
              </a:rPr>
              <a:t>】</a:t>
            </a:r>
            <a:r>
              <a:rPr lang="zh-CN" altLang="en-US" sz="2600" dirty="0" smtClean="0">
                <a:latin typeface="+mj-ea"/>
                <a:ea typeface="+mj-ea"/>
              </a:rPr>
              <a:t>查询计算机系年龄在</a:t>
            </a:r>
            <a:r>
              <a:rPr lang="en-US" altLang="zh-CN" sz="2600" dirty="0" smtClean="0">
                <a:latin typeface="+mj-ea"/>
                <a:ea typeface="+mj-ea"/>
              </a:rPr>
              <a:t>20</a:t>
            </a:r>
            <a:r>
              <a:rPr lang="zh-CN" altLang="en-US" sz="2600" dirty="0" smtClean="0">
                <a:latin typeface="+mj-ea"/>
                <a:ea typeface="+mj-ea"/>
              </a:rPr>
              <a:t>岁以下的学生姓名</a:t>
            </a:r>
          </a:p>
          <a:p>
            <a:pPr>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smtClean="0">
                <a:latin typeface="+mj-ea"/>
                <a:ea typeface="+mj-ea"/>
                <a:sym typeface="Times New Roman" panose="02020603050405020304" pitchFamily="18" charset="0"/>
              </a:rPr>
              <a:t>SELECT</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Sname</a:t>
            </a:r>
            <a:endParaRPr lang="en-US" altLang="zh-CN" sz="2400" dirty="0" smtClean="0">
              <a:latin typeface="幼圆" pitchFamily="49" charset="-122"/>
              <a:ea typeface="幼圆" pitchFamily="49" charset="-122"/>
              <a:sym typeface="Times New Roman" panose="02020603050405020304" pitchFamily="18" charset="0"/>
            </a:endParaRPr>
          </a:p>
          <a:p>
            <a:pPr>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FROM </a:t>
            </a:r>
            <a:r>
              <a:rPr lang="en-US" altLang="zh-CN" sz="2400" dirty="0" smtClean="0">
                <a:latin typeface="幼圆" pitchFamily="49" charset="-122"/>
                <a:ea typeface="幼圆" pitchFamily="49" charset="-122"/>
                <a:sym typeface="Times New Roman" panose="02020603050405020304" pitchFamily="18" charset="0"/>
              </a:rPr>
              <a:t> Student</a:t>
            </a:r>
          </a:p>
          <a:p>
            <a:pPr>
              <a:lnSpc>
                <a:spcPct val="150000"/>
              </a:lnSpc>
              <a:buFont typeface="Wingdings" panose="05000000000000000000" pitchFamily="2" charset="2"/>
              <a:buNone/>
            </a:pP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a:latin typeface="+mj-ea"/>
                <a:ea typeface="+mj-ea"/>
                <a:sym typeface="Times New Roman" panose="02020603050405020304" pitchFamily="18" charset="0"/>
              </a:rPr>
              <a:t>WHERE</a:t>
            </a:r>
            <a:r>
              <a:rPr lang="en-US" altLang="zh-CN" sz="2400" dirty="0" smtClean="0">
                <a:latin typeface="幼圆" pitchFamily="49" charset="-122"/>
                <a:ea typeface="幼圆" pitchFamily="49" charset="-122"/>
                <a:sym typeface="Times New Roman" panose="02020603050405020304" pitchFamily="18" charset="0"/>
              </a:rPr>
              <a:t> </a:t>
            </a:r>
            <a:r>
              <a:rPr lang="en-US" altLang="zh-CN" sz="2400" dirty="0" err="1" smtClean="0">
                <a:latin typeface="幼圆" pitchFamily="49" charset="-122"/>
                <a:ea typeface="幼圆" pitchFamily="49" charset="-122"/>
                <a:sym typeface="Times New Roman" panose="02020603050405020304" pitchFamily="18" charset="0"/>
              </a:rPr>
              <a:t>Sdept</a:t>
            </a:r>
            <a:r>
              <a:rPr lang="en-US" altLang="zh-CN" sz="2400" dirty="0" smtClean="0">
                <a:latin typeface="幼圆" pitchFamily="49" charset="-122"/>
                <a:ea typeface="幼圆" pitchFamily="49" charset="-122"/>
                <a:sym typeface="Times New Roman" panose="02020603050405020304" pitchFamily="18" charset="0"/>
              </a:rPr>
              <a:t>= 'CS' </a:t>
            </a:r>
            <a:r>
              <a:rPr lang="en-US" altLang="zh-CN" sz="2400" dirty="0">
                <a:latin typeface="+mj-ea"/>
                <a:ea typeface="+mj-ea"/>
                <a:sym typeface="Times New Roman" panose="02020603050405020304" pitchFamily="18" charset="0"/>
              </a:rPr>
              <a:t>AND </a:t>
            </a:r>
            <a:r>
              <a:rPr lang="en-US" altLang="zh-CN" sz="2400" dirty="0" smtClean="0">
                <a:latin typeface="幼圆" pitchFamily="49" charset="-122"/>
                <a:ea typeface="幼圆" pitchFamily="49" charset="-122"/>
                <a:sym typeface="Times New Roman" panose="02020603050405020304" pitchFamily="18" charset="0"/>
              </a:rPr>
              <a:t>Sage&lt;20</a:t>
            </a:r>
            <a:r>
              <a:rPr lang="zh-CN" altLang="en-US" sz="2400" dirty="0" smtClean="0">
                <a:latin typeface="幼圆" pitchFamily="49" charset="-122"/>
                <a:ea typeface="幼圆" pitchFamily="49" charset="-122"/>
                <a:sym typeface="Times New Roman" panose="02020603050405020304" pitchFamily="18" charset="0"/>
              </a:rPr>
              <a:t>；</a:t>
            </a:r>
            <a:endParaRPr lang="zh-CN" altLang="en-US" sz="2400" dirty="0" smtClean="0">
              <a:latin typeface="幼圆" pitchFamily="49" charset="-122"/>
              <a:ea typeface="幼圆" pitchFamily="49" charset="-122"/>
            </a:endParaRPr>
          </a:p>
        </p:txBody>
      </p:sp>
      <p:sp>
        <p:nvSpPr>
          <p:cNvPr id="4" name="Rectangle 2"/>
          <p:cNvSpPr txBox="1">
            <a:spLocks noChangeArrowheads="1"/>
          </p:cNvSpPr>
          <p:nvPr/>
        </p:nvSpPr>
        <p:spPr>
          <a:xfrm>
            <a:off x="1043755" y="0"/>
            <a:ext cx="7380287"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dirty="0" smtClean="0">
                <a:latin typeface="+mn-ea"/>
                <a:ea typeface="+mn-ea"/>
                <a:sym typeface="Times New Roman" panose="02020603050405020304" pitchFamily="18" charset="0"/>
              </a:rPr>
              <a:t>查询满足条件的元组</a:t>
            </a:r>
            <a:r>
              <a:rPr lang="en-US" sz="3600" b="0" dirty="0" smtClean="0">
                <a:latin typeface="+mn-ea"/>
                <a:ea typeface="+mn-ea"/>
                <a:sym typeface="Times New Roman" panose="02020603050405020304" pitchFamily="18" charset="0"/>
              </a:rPr>
              <a:t>—</a:t>
            </a:r>
            <a:r>
              <a:rPr lang="zh-CN" altLang="en-US" sz="3200" b="0" dirty="0" smtClean="0">
                <a:latin typeface="+mn-ea"/>
                <a:ea typeface="+mn-ea"/>
                <a:sym typeface="楷体" panose="02010609060101010101" pitchFamily="49" charset="-122"/>
              </a:rPr>
              <a:t>多重条件查询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filter="blinds(horizontal)">
                                      <p:cBhvr>
                                        <p:cTn id="7"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ldLvl="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3"/>
          <p:cNvSpPr>
            <a:spLocks noGrp="1" noChangeArrowheads="1"/>
          </p:cNvSpPr>
          <p:nvPr>
            <p:ph type="body" idx="4294967295"/>
          </p:nvPr>
        </p:nvSpPr>
        <p:spPr>
          <a:xfrm>
            <a:off x="971750" y="863600"/>
            <a:ext cx="8209337" cy="4300538"/>
          </a:xfrm>
        </p:spPr>
        <p:txBody>
          <a:bodyPr>
            <a:noAutofit/>
          </a:bodyPr>
          <a:lstStyle/>
          <a:p>
            <a:pPr>
              <a:buFont typeface="Wingdings" panose="05000000000000000000" pitchFamily="2" charset="2"/>
              <a:buNone/>
            </a:pPr>
            <a:r>
              <a:rPr lang="zh-CN" altLang="en-US" sz="2400" dirty="0" smtClean="0">
                <a:latin typeface="+mj-ea"/>
                <a:ea typeface="+mj-ea"/>
              </a:rPr>
              <a:t>改写前例</a:t>
            </a:r>
          </a:p>
          <a:p>
            <a:pPr>
              <a:spcBef>
                <a:spcPts val="0"/>
              </a:spcBef>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查询信息系（</a:t>
            </a:r>
            <a:r>
              <a:rPr lang="en-US" altLang="zh-CN" sz="2400" dirty="0" smtClean="0">
                <a:latin typeface="幼圆" pitchFamily="49" charset="-122"/>
                <a:ea typeface="幼圆" pitchFamily="49" charset="-122"/>
              </a:rPr>
              <a:t>IS</a:t>
            </a:r>
            <a:r>
              <a:rPr lang="zh-CN" altLang="en-US" sz="2400" dirty="0" smtClean="0">
                <a:latin typeface="幼圆" pitchFamily="49" charset="-122"/>
                <a:ea typeface="幼圆" pitchFamily="49" charset="-122"/>
              </a:rPr>
              <a:t>）、数学系（</a:t>
            </a:r>
            <a:r>
              <a:rPr lang="en-US" altLang="zh-CN" sz="2400" dirty="0" smtClean="0">
                <a:latin typeface="幼圆" pitchFamily="49" charset="-122"/>
                <a:ea typeface="幼圆" pitchFamily="49" charset="-122"/>
              </a:rPr>
              <a:t>MA</a:t>
            </a:r>
            <a:r>
              <a:rPr lang="zh-CN" altLang="en-US" sz="2400" dirty="0" smtClean="0">
                <a:latin typeface="幼圆" pitchFamily="49" charset="-122"/>
                <a:ea typeface="幼圆" pitchFamily="49" charset="-122"/>
              </a:rPr>
              <a:t>）和计算机科学系（</a:t>
            </a:r>
            <a:r>
              <a:rPr lang="en-US" altLang="zh-CN" sz="2400" dirty="0" smtClean="0">
                <a:latin typeface="幼圆" pitchFamily="49" charset="-122"/>
                <a:ea typeface="幼圆" pitchFamily="49" charset="-122"/>
              </a:rPr>
              <a:t>CS</a:t>
            </a:r>
            <a:r>
              <a:rPr lang="zh-CN" altLang="en-US" sz="2400" dirty="0" smtClean="0">
                <a:latin typeface="幼圆" pitchFamily="49" charset="-122"/>
                <a:ea typeface="幼圆" pitchFamily="49" charset="-122"/>
              </a:rPr>
              <a:t>）学生的姓名和性别。</a:t>
            </a:r>
          </a:p>
          <a:p>
            <a:pPr lvl="2">
              <a:buFont typeface="Wingdings" panose="05000000000000000000" pitchFamily="2" charset="2"/>
              <a:buNone/>
            </a:pPr>
            <a:r>
              <a:rPr lang="en-US" altLang="zh-CN" sz="2400" b="1" dirty="0" smtClean="0">
                <a:latin typeface="+mj-ea"/>
                <a:ea typeface="+mj-ea"/>
              </a:rPr>
              <a:t>SELECT</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Sname</a:t>
            </a:r>
            <a:r>
              <a:rPr lang="zh-CN" altLang="en-US"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Ssex</a:t>
            </a:r>
            <a:endParaRPr lang="en-US" altLang="zh-CN" sz="2400" dirty="0" smtClean="0">
              <a:latin typeface="幼圆" pitchFamily="49" charset="-122"/>
              <a:ea typeface="幼圆" pitchFamily="49" charset="-122"/>
            </a:endParaRPr>
          </a:p>
          <a:p>
            <a:pPr lvl="2">
              <a:buFont typeface="Wingdings" panose="05000000000000000000" pitchFamily="2" charset="2"/>
              <a:buNone/>
            </a:pPr>
            <a:r>
              <a:rPr lang="en-US" altLang="zh-CN" sz="2400" b="1" dirty="0" smtClean="0">
                <a:latin typeface="+mj-ea"/>
                <a:ea typeface="+mj-ea"/>
              </a:rPr>
              <a:t>FROM</a:t>
            </a:r>
            <a:r>
              <a:rPr lang="en-US" altLang="zh-CN" sz="2400" dirty="0" smtClean="0">
                <a:latin typeface="幼圆" pitchFamily="49" charset="-122"/>
                <a:ea typeface="幼圆" pitchFamily="49" charset="-122"/>
              </a:rPr>
              <a:t> Student </a:t>
            </a:r>
          </a:p>
          <a:p>
            <a:pPr lvl="2">
              <a:buFont typeface="Wingdings" panose="05000000000000000000" pitchFamily="2" charset="2"/>
              <a:buNone/>
            </a:pPr>
            <a:r>
              <a:rPr lang="en-US" altLang="zh-CN" sz="2400" b="1" dirty="0" smtClean="0">
                <a:latin typeface="+mj-ea"/>
                <a:ea typeface="+mj-ea"/>
              </a:rPr>
              <a:t>WHERE</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Sdept</a:t>
            </a:r>
            <a:r>
              <a:rPr lang="en-US" altLang="zh-CN" sz="2400" dirty="0" smtClean="0">
                <a:latin typeface="幼圆" pitchFamily="49" charset="-122"/>
                <a:ea typeface="幼圆" pitchFamily="49" charset="-122"/>
              </a:rPr>
              <a:t> </a:t>
            </a:r>
            <a:r>
              <a:rPr lang="en-US" altLang="zh-CN" sz="2400" b="1" dirty="0" smtClean="0">
                <a:latin typeface="+mj-ea"/>
                <a:ea typeface="+mj-ea"/>
              </a:rPr>
              <a:t>IN </a:t>
            </a:r>
            <a:r>
              <a:rPr lang="en-US" altLang="zh-CN" sz="2400" dirty="0" smtClean="0">
                <a:latin typeface="幼圆" pitchFamily="49" charset="-122"/>
                <a:ea typeface="幼圆" pitchFamily="49" charset="-122"/>
              </a:rPr>
              <a:t>( </a:t>
            </a:r>
            <a:r>
              <a:rPr lang="zh-CN" altLang="en-US" sz="2400" dirty="0" smtClean="0">
                <a:latin typeface="+mj-ea"/>
                <a:ea typeface="+mj-ea"/>
              </a:rPr>
              <a:t>‘</a:t>
            </a:r>
            <a:r>
              <a:rPr lang="en-US" altLang="zh-CN" sz="2400" dirty="0" smtClean="0">
                <a:latin typeface="幼圆" pitchFamily="49" charset="-122"/>
                <a:ea typeface="幼圆" pitchFamily="49" charset="-122"/>
              </a:rPr>
              <a:t>IS</a:t>
            </a:r>
            <a:r>
              <a:rPr lang="zh-CN" altLang="en-US" sz="2400" dirty="0" smtClean="0">
                <a:latin typeface="+mj-ea"/>
                <a:ea typeface="+mj-ea"/>
              </a:rPr>
              <a:t>’</a:t>
            </a:r>
            <a:r>
              <a:rPr lang="zh-CN" altLang="en-US" sz="2400" dirty="0" smtClean="0">
                <a:latin typeface="幼圆" pitchFamily="49" charset="-122"/>
                <a:ea typeface="幼圆" pitchFamily="49" charset="-122"/>
              </a:rPr>
              <a:t>，</a:t>
            </a:r>
            <a:r>
              <a:rPr lang="zh-CN" altLang="en-US" sz="2400" dirty="0" smtClean="0">
                <a:latin typeface="+mj-ea"/>
                <a:ea typeface="+mj-ea"/>
              </a:rPr>
              <a:t>‘</a:t>
            </a:r>
            <a:r>
              <a:rPr lang="en-US" altLang="zh-CN" sz="2400" dirty="0" smtClean="0">
                <a:latin typeface="幼圆" pitchFamily="49" charset="-122"/>
                <a:ea typeface="幼圆" pitchFamily="49" charset="-122"/>
              </a:rPr>
              <a:t>MA</a:t>
            </a:r>
            <a:r>
              <a:rPr lang="zh-CN" altLang="en-US" sz="2400" dirty="0" smtClean="0">
                <a:latin typeface="+mj-ea"/>
                <a:ea typeface="+mj-ea"/>
              </a:rPr>
              <a:t>’</a:t>
            </a:r>
            <a:r>
              <a:rPr lang="zh-CN" altLang="en-US" sz="2400" dirty="0" smtClean="0">
                <a:latin typeface="幼圆" pitchFamily="49" charset="-122"/>
                <a:ea typeface="幼圆" pitchFamily="49" charset="-122"/>
              </a:rPr>
              <a:t>，</a:t>
            </a:r>
            <a:r>
              <a:rPr lang="zh-CN" altLang="en-US" sz="2400" dirty="0" smtClean="0">
                <a:latin typeface="+mj-ea"/>
                <a:ea typeface="+mj-ea"/>
              </a:rPr>
              <a:t>‘</a:t>
            </a:r>
            <a:r>
              <a:rPr lang="en-US" altLang="zh-CN" sz="2400" dirty="0" smtClean="0">
                <a:latin typeface="幼圆" pitchFamily="49" charset="-122"/>
                <a:ea typeface="幼圆" pitchFamily="49" charset="-122"/>
              </a:rPr>
              <a:t>CS</a:t>
            </a:r>
            <a:r>
              <a:rPr lang="zh-CN" altLang="en-US" sz="2400" dirty="0" smtClean="0">
                <a:latin typeface="+mj-ea"/>
                <a:ea typeface="+mj-ea"/>
              </a:rPr>
              <a:t>’</a:t>
            </a:r>
            <a:r>
              <a:rPr lang="en-US" altLang="zh-CN" sz="2400" dirty="0" smtClean="0">
                <a:latin typeface="幼圆" pitchFamily="49" charset="-122"/>
                <a:ea typeface="幼圆" pitchFamily="49" charset="-122"/>
              </a:rPr>
              <a:t>)</a:t>
            </a:r>
          </a:p>
          <a:p>
            <a:pPr>
              <a:buFont typeface="Wingdings" panose="05000000000000000000" pitchFamily="2" charset="2"/>
              <a:buNone/>
            </a:pPr>
            <a:r>
              <a:rPr lang="zh-CN" altLang="en-US" sz="2400" dirty="0" smtClean="0">
                <a:latin typeface="幼圆" pitchFamily="49" charset="-122"/>
                <a:ea typeface="幼圆" pitchFamily="49" charset="-122"/>
              </a:rPr>
              <a:t>可改写为：</a:t>
            </a:r>
          </a:p>
          <a:p>
            <a:pPr lvl="2">
              <a:buFont typeface="Wingdings" panose="05000000000000000000" pitchFamily="2" charset="2"/>
              <a:buNone/>
            </a:pPr>
            <a:r>
              <a:rPr lang="en-US" altLang="zh-CN" sz="2400" b="1" dirty="0" smtClean="0">
                <a:latin typeface="+mj-ea"/>
                <a:ea typeface="+mj-ea"/>
              </a:rPr>
              <a:t>SELECT</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Sname</a:t>
            </a:r>
            <a:r>
              <a:rPr lang="zh-CN" altLang="en-US"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Ssex</a:t>
            </a:r>
            <a:endParaRPr lang="en-US" altLang="zh-CN" sz="2400" dirty="0" smtClean="0">
              <a:latin typeface="幼圆" pitchFamily="49" charset="-122"/>
              <a:ea typeface="幼圆" pitchFamily="49" charset="-122"/>
            </a:endParaRPr>
          </a:p>
          <a:p>
            <a:pPr lvl="2">
              <a:buFont typeface="Wingdings" panose="05000000000000000000" pitchFamily="2" charset="2"/>
              <a:buNone/>
            </a:pPr>
            <a:r>
              <a:rPr lang="en-US" altLang="zh-CN" sz="2400" b="1" dirty="0" smtClean="0">
                <a:latin typeface="+mj-ea"/>
                <a:ea typeface="+mj-ea"/>
              </a:rPr>
              <a:t>FROM</a:t>
            </a:r>
            <a:r>
              <a:rPr lang="en-US" altLang="zh-CN" sz="2400" dirty="0" smtClean="0">
                <a:latin typeface="幼圆" pitchFamily="49" charset="-122"/>
                <a:ea typeface="幼圆" pitchFamily="49" charset="-122"/>
              </a:rPr>
              <a:t> Student</a:t>
            </a:r>
          </a:p>
          <a:p>
            <a:pPr lvl="2">
              <a:buNone/>
            </a:pPr>
            <a:r>
              <a:rPr lang="en-US" altLang="zh-CN" sz="2400" b="1" dirty="0" smtClean="0">
                <a:latin typeface="+mj-ea"/>
                <a:ea typeface="+mj-ea"/>
              </a:rPr>
              <a:t>WHERE</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Sdept</a:t>
            </a:r>
            <a:r>
              <a:rPr lang="en-US" altLang="zh-CN" sz="2400" dirty="0" smtClean="0">
                <a:latin typeface="幼圆" pitchFamily="49" charset="-122"/>
                <a:ea typeface="幼圆" pitchFamily="49" charset="-122"/>
              </a:rPr>
              <a:t>=</a:t>
            </a:r>
            <a:r>
              <a:rPr lang="zh-CN" altLang="en-US" sz="2400" dirty="0" smtClean="0">
                <a:latin typeface="+mj-ea"/>
                <a:ea typeface="+mj-ea"/>
              </a:rPr>
              <a:t>‘</a:t>
            </a:r>
            <a:r>
              <a:rPr lang="en-US" altLang="zh-CN" sz="2400" dirty="0">
                <a:latin typeface="幼圆" pitchFamily="49" charset="-122"/>
                <a:ea typeface="幼圆" pitchFamily="49" charset="-122"/>
              </a:rPr>
              <a:t>IS</a:t>
            </a:r>
            <a:r>
              <a:rPr lang="zh-CN" altLang="en-US" sz="2400" dirty="0" smtClean="0">
                <a:latin typeface="+mj-ea"/>
                <a:ea typeface="+mj-ea"/>
              </a:rPr>
              <a:t>’</a:t>
            </a:r>
            <a:r>
              <a:rPr lang="en-US" altLang="zh-CN" sz="2400" b="1" dirty="0" smtClean="0">
                <a:latin typeface="+mj-ea"/>
                <a:ea typeface="+mj-ea"/>
              </a:rPr>
              <a:t>OR</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Sdept</a:t>
            </a:r>
            <a:r>
              <a:rPr lang="en-US" altLang="zh-CN" sz="2400" dirty="0" smtClean="0">
                <a:latin typeface="幼圆" pitchFamily="49" charset="-122"/>
                <a:ea typeface="幼圆" pitchFamily="49" charset="-122"/>
              </a:rPr>
              <a:t>=</a:t>
            </a:r>
            <a:r>
              <a:rPr lang="zh-CN" altLang="en-US" sz="2400" dirty="0" smtClean="0">
                <a:latin typeface="+mj-ea"/>
                <a:ea typeface="+mj-ea"/>
              </a:rPr>
              <a:t>‘</a:t>
            </a:r>
            <a:r>
              <a:rPr lang="en-US" altLang="zh-CN" sz="2400" dirty="0" smtClean="0">
                <a:latin typeface="幼圆" pitchFamily="49" charset="-122"/>
                <a:ea typeface="幼圆" pitchFamily="49" charset="-122"/>
              </a:rPr>
              <a:t>MA</a:t>
            </a:r>
            <a:r>
              <a:rPr lang="zh-CN" altLang="en-US" sz="2400" dirty="0" smtClean="0">
                <a:latin typeface="+mj-ea"/>
                <a:ea typeface="+mj-ea"/>
              </a:rPr>
              <a:t>’</a:t>
            </a:r>
            <a:r>
              <a:rPr lang="en-US" altLang="zh-CN" sz="2400" b="1" dirty="0" smtClean="0">
                <a:latin typeface="+mj-ea"/>
                <a:ea typeface="+mj-ea"/>
              </a:rPr>
              <a:t>OR </a:t>
            </a:r>
            <a:r>
              <a:rPr lang="en-US" altLang="zh-CN" sz="2400" dirty="0" err="1" smtClean="0">
                <a:latin typeface="幼圆" pitchFamily="49" charset="-122"/>
                <a:ea typeface="幼圆" pitchFamily="49" charset="-122"/>
              </a:rPr>
              <a:t>Sdept</a:t>
            </a:r>
            <a:r>
              <a:rPr lang="en-US" altLang="zh-CN" sz="2400" dirty="0" smtClean="0">
                <a:latin typeface="幼圆" pitchFamily="49" charset="-122"/>
                <a:ea typeface="幼圆" pitchFamily="49" charset="-122"/>
              </a:rPr>
              <a:t>=</a:t>
            </a:r>
            <a:r>
              <a:rPr lang="en-US" altLang="zh-CN" sz="2400" dirty="0" smtClean="0">
                <a:latin typeface="+mj-ea"/>
                <a:ea typeface="+mj-ea"/>
              </a:rPr>
              <a:t>‘</a:t>
            </a:r>
            <a:r>
              <a:rPr lang="en-US" altLang="zh-CN" sz="2400" dirty="0" smtClean="0">
                <a:latin typeface="幼圆" pitchFamily="49" charset="-122"/>
                <a:ea typeface="幼圆" pitchFamily="49" charset="-122"/>
              </a:rPr>
              <a:t>CS</a:t>
            </a:r>
            <a:r>
              <a:rPr lang="zh-CN" altLang="en-US" sz="2400" dirty="0" smtClean="0">
                <a:latin typeface="+mj-ea"/>
                <a:ea typeface="+mj-ea"/>
              </a:rPr>
              <a:t>’</a:t>
            </a:r>
            <a:endParaRPr lang="zh-CN" altLang="en-US" sz="2400" dirty="0" smtClean="0">
              <a:latin typeface="幼圆" pitchFamily="49" charset="-122"/>
              <a:ea typeface="幼圆" pitchFamily="49" charset="-122"/>
            </a:endParaRPr>
          </a:p>
        </p:txBody>
      </p:sp>
      <p:sp>
        <p:nvSpPr>
          <p:cNvPr id="5" name="Rectangle 2"/>
          <p:cNvSpPr txBox="1">
            <a:spLocks noChangeArrowheads="1"/>
          </p:cNvSpPr>
          <p:nvPr/>
        </p:nvSpPr>
        <p:spPr>
          <a:xfrm>
            <a:off x="1043755" y="0"/>
            <a:ext cx="7380287"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dirty="0" smtClean="0">
                <a:latin typeface="+mn-ea"/>
                <a:ea typeface="+mn-ea"/>
                <a:sym typeface="Times New Roman" panose="02020603050405020304" pitchFamily="18" charset="0"/>
              </a:rPr>
              <a:t>查询满足条件的元组</a:t>
            </a:r>
            <a:r>
              <a:rPr lang="en-US" sz="3600" b="0" dirty="0" smtClean="0">
                <a:latin typeface="+mn-ea"/>
                <a:ea typeface="+mn-ea"/>
                <a:sym typeface="Times New Roman" panose="02020603050405020304" pitchFamily="18" charset="0"/>
              </a:rPr>
              <a:t>—</a:t>
            </a:r>
            <a:r>
              <a:rPr lang="zh-CN" altLang="en-US" sz="3200" b="0" dirty="0" smtClean="0">
                <a:latin typeface="+mn-ea"/>
                <a:ea typeface="+mn-ea"/>
                <a:sym typeface="楷体" panose="02010609060101010101" pitchFamily="49" charset="-122"/>
              </a:rPr>
              <a:t>多重条件查询</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filter="blinds(horizontal)">
                                      <p:cBhvr>
                                        <p:cTn id="7" dur="500"/>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ldLvl="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87765" y="-7951"/>
            <a:ext cx="7056490" cy="851581"/>
          </a:xfrm>
        </p:spPr>
        <p:txBody>
          <a:bodyPr/>
          <a:lstStyle/>
          <a:p>
            <a:pPr fontAlgn="auto">
              <a:spcAft>
                <a:spcPts val="0"/>
              </a:spcAft>
              <a:defRPr/>
            </a:pPr>
            <a:r>
              <a:rPr lang="zh-CN" altLang="en-US" sz="3600" b="1" dirty="0" smtClean="0">
                <a:latin typeface="+mj-ea"/>
                <a:sym typeface="Times New Roman" panose="02020603050405020304" pitchFamily="18" charset="0"/>
              </a:rPr>
              <a:t>单</a:t>
            </a:r>
            <a:r>
              <a:rPr lang="zh-CN" altLang="en-US" sz="3600" b="1" dirty="0">
                <a:latin typeface="+mj-ea"/>
                <a:sym typeface="Times New Roman" panose="02020603050405020304" pitchFamily="18" charset="0"/>
              </a:rPr>
              <a:t>表查询 </a:t>
            </a:r>
            <a:endParaRPr lang="zh-CN" altLang="en-US" sz="3200" b="1" dirty="0">
              <a:latin typeface="+mj-ea"/>
            </a:endParaRPr>
          </a:p>
        </p:txBody>
      </p:sp>
      <p:sp>
        <p:nvSpPr>
          <p:cNvPr id="51203" name="Rectangle 3"/>
          <p:cNvSpPr>
            <a:spLocks noGrp="1" noChangeArrowheads="1"/>
          </p:cNvSpPr>
          <p:nvPr>
            <p:ph type="body" idx="4294967295"/>
          </p:nvPr>
        </p:nvSpPr>
        <p:spPr>
          <a:xfrm>
            <a:off x="1475784" y="843630"/>
            <a:ext cx="6552455" cy="4299870"/>
          </a:xfrm>
        </p:spPr>
        <p:txBody>
          <a:bodyPr>
            <a:noAutofit/>
          </a:bodyPr>
          <a:lstStyle/>
          <a:p>
            <a:pPr algn="just">
              <a:lnSpc>
                <a:spcPct val="130000"/>
              </a:lnSpc>
            </a:pPr>
            <a:r>
              <a:rPr lang="zh-CN" altLang="en-US" sz="2600" dirty="0" smtClean="0">
                <a:latin typeface="+mj-ea"/>
                <a:ea typeface="+mj-ea"/>
              </a:rPr>
              <a:t>查询仅涉及一个表：</a:t>
            </a:r>
          </a:p>
          <a:p>
            <a:pPr algn="just">
              <a:lnSpc>
                <a:spcPct val="160000"/>
              </a:lnSpc>
              <a:buFont typeface="Wingdings" panose="05000000000000000000" pitchFamily="2" charset="2"/>
              <a:buChar char="Ø"/>
            </a:pPr>
            <a:r>
              <a:rPr lang="zh-CN" altLang="en-US" sz="2600" b="1" dirty="0" smtClean="0"/>
              <a:t>    选择表中的若干列</a:t>
            </a:r>
          </a:p>
          <a:p>
            <a:pPr algn="just">
              <a:lnSpc>
                <a:spcPct val="160000"/>
              </a:lnSpc>
              <a:buFont typeface="Wingdings" panose="05000000000000000000" pitchFamily="2" charset="2"/>
              <a:buChar char="Ø"/>
            </a:pPr>
            <a:r>
              <a:rPr lang="zh-CN" altLang="en-US" sz="2600" b="1" dirty="0" smtClean="0"/>
              <a:t>   选择表中的若干元组</a:t>
            </a:r>
          </a:p>
          <a:p>
            <a:pPr algn="just">
              <a:lnSpc>
                <a:spcPct val="160000"/>
              </a:lnSpc>
              <a:buFont typeface="Wingdings" panose="05000000000000000000" pitchFamily="2" charset="2"/>
              <a:buChar char="Ø"/>
            </a:pPr>
            <a:r>
              <a:rPr lang="zh-CN" altLang="en-US" sz="2600" b="1" dirty="0" smtClean="0">
                <a:solidFill>
                  <a:schemeClr val="accent3"/>
                </a:solidFill>
              </a:rPr>
              <a:t>    </a:t>
            </a:r>
            <a:r>
              <a:rPr lang="en-US" altLang="zh-CN" sz="2600" b="1" dirty="0" smtClean="0">
                <a:solidFill>
                  <a:schemeClr val="accent3"/>
                </a:solidFill>
              </a:rPr>
              <a:t>ORDER BY</a:t>
            </a:r>
            <a:r>
              <a:rPr lang="zh-CN" altLang="en-US" sz="2600" b="1" dirty="0" smtClean="0">
                <a:solidFill>
                  <a:schemeClr val="accent3"/>
                </a:solidFill>
              </a:rPr>
              <a:t>子句</a:t>
            </a:r>
          </a:p>
          <a:p>
            <a:pPr algn="just">
              <a:lnSpc>
                <a:spcPct val="160000"/>
              </a:lnSpc>
              <a:buFont typeface="Wingdings" panose="05000000000000000000" pitchFamily="2" charset="2"/>
              <a:buChar char="Ø"/>
            </a:pPr>
            <a:r>
              <a:rPr lang="en-US" altLang="zh-CN" sz="2600" b="1" dirty="0" smtClean="0"/>
              <a:t>    </a:t>
            </a:r>
            <a:r>
              <a:rPr lang="zh-CN" altLang="en-US" sz="2600" b="1" dirty="0" smtClean="0"/>
              <a:t>聚集函数</a:t>
            </a:r>
          </a:p>
          <a:p>
            <a:pPr algn="just">
              <a:lnSpc>
                <a:spcPct val="160000"/>
              </a:lnSpc>
              <a:buFont typeface="Wingdings" panose="05000000000000000000" pitchFamily="2" charset="2"/>
              <a:buChar char="Ø"/>
            </a:pPr>
            <a:r>
              <a:rPr lang="en-US" altLang="zh-CN" sz="2600" b="1" dirty="0" smtClean="0"/>
              <a:t>    GROUP BY</a:t>
            </a:r>
            <a:r>
              <a:rPr lang="zh-CN" altLang="en-US" sz="2600" b="1" dirty="0" smtClean="0"/>
              <a:t>子句</a:t>
            </a:r>
          </a:p>
        </p:txBody>
      </p:sp>
      <p:sp>
        <p:nvSpPr>
          <p:cNvPr id="4" name="椭圆 3"/>
          <p:cNvSpPr/>
          <p:nvPr/>
        </p:nvSpPr>
        <p:spPr>
          <a:xfrm>
            <a:off x="251700" y="51577"/>
            <a:ext cx="720051" cy="648044"/>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3</a:t>
            </a:r>
            <a:r>
              <a:rPr lang="en-US" altLang="zh-CN" sz="1400" dirty="0" smtClean="0"/>
              <a:t>.</a:t>
            </a:r>
            <a:r>
              <a:rPr lang="en-US" altLang="zh-CN" sz="1200" dirty="0" smtClean="0"/>
              <a:t>1</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1187765" y="0"/>
            <a:ext cx="7056490" cy="843630"/>
          </a:xfrm>
        </p:spPr>
        <p:txBody>
          <a:bodyPr/>
          <a:lstStyle/>
          <a:p>
            <a:pPr algn="ctr" fontAlgn="auto">
              <a:spcAft>
                <a:spcPts val="0"/>
              </a:spcAft>
              <a:defRPr/>
            </a:pPr>
            <a:r>
              <a:rPr lang="en-US" sz="3200" b="1" dirty="0" smtClean="0">
                <a:latin typeface="+mn-ea"/>
                <a:ea typeface="+mn-ea"/>
                <a:sym typeface="Times New Roman" panose="02020603050405020304" pitchFamily="18" charset="0"/>
              </a:rPr>
              <a:t>ORDER BY </a:t>
            </a:r>
            <a:r>
              <a:rPr lang="zh-CN" altLang="en-US" sz="3200" dirty="0" smtClean="0">
                <a:latin typeface="+mn-ea"/>
                <a:ea typeface="+mn-ea"/>
                <a:sym typeface="Times New Roman" panose="02020603050405020304" pitchFamily="18" charset="0"/>
              </a:rPr>
              <a:t>子句</a:t>
            </a:r>
            <a:endParaRPr lang="zh-CN" altLang="en-US" dirty="0">
              <a:latin typeface="+mn-ea"/>
              <a:ea typeface="+mn-ea"/>
            </a:endParaRPr>
          </a:p>
        </p:txBody>
      </p:sp>
      <p:sp>
        <p:nvSpPr>
          <p:cNvPr id="74755" name="Rectangle 3"/>
          <p:cNvSpPr>
            <a:spLocks noGrp="1" noChangeArrowheads="1"/>
          </p:cNvSpPr>
          <p:nvPr>
            <p:ph type="body" idx="4294967295"/>
          </p:nvPr>
        </p:nvSpPr>
        <p:spPr>
          <a:xfrm>
            <a:off x="1115759" y="843630"/>
            <a:ext cx="7992556" cy="4299870"/>
          </a:xfrm>
        </p:spPr>
        <p:txBody>
          <a:bodyPr>
            <a:noAutofit/>
          </a:bodyPr>
          <a:lstStyle/>
          <a:p>
            <a:pPr algn="just">
              <a:lnSpc>
                <a:spcPct val="150000"/>
              </a:lnSpc>
            </a:pPr>
            <a:r>
              <a:rPr lang="en-US" altLang="zh-CN" sz="2800" dirty="0" smtClean="0">
                <a:latin typeface="+mj-ea"/>
                <a:ea typeface="+mj-ea"/>
              </a:rPr>
              <a:t>ORDER BY</a:t>
            </a:r>
            <a:r>
              <a:rPr lang="zh-CN" altLang="en-US" sz="2800" dirty="0" smtClean="0">
                <a:latin typeface="幼圆" pitchFamily="49" charset="-122"/>
                <a:ea typeface="幼圆" pitchFamily="49" charset="-122"/>
              </a:rPr>
              <a:t>子句</a:t>
            </a:r>
          </a:p>
          <a:p>
            <a:pPr algn="just">
              <a:lnSpc>
                <a:spcPct val="150000"/>
              </a:lnSpc>
              <a:buFont typeface="Wingdings" panose="05000000000000000000" pitchFamily="2" charset="2"/>
              <a:buChar char="Ø"/>
            </a:pPr>
            <a:r>
              <a:rPr lang="zh-CN" altLang="en-US" sz="2400" b="1" dirty="0" smtClean="0">
                <a:latin typeface="幼圆" pitchFamily="49" charset="-122"/>
                <a:ea typeface="幼圆" pitchFamily="49" charset="-122"/>
              </a:rPr>
              <a:t>可以按一个或多个属性列排序</a:t>
            </a:r>
          </a:p>
          <a:p>
            <a:pPr algn="just">
              <a:lnSpc>
                <a:spcPct val="150000"/>
              </a:lnSpc>
              <a:buFont typeface="Wingdings" panose="05000000000000000000" pitchFamily="2" charset="2"/>
              <a:buChar char="Ø"/>
            </a:pPr>
            <a:r>
              <a:rPr lang="zh-CN" altLang="en-US" sz="2400" b="1" dirty="0" smtClean="0">
                <a:latin typeface="幼圆" pitchFamily="49" charset="-122"/>
                <a:ea typeface="幼圆" pitchFamily="49" charset="-122"/>
              </a:rPr>
              <a:t>升序：</a:t>
            </a:r>
            <a:r>
              <a:rPr lang="en-US" altLang="zh-CN" sz="2400" b="1" dirty="0" smtClean="0">
                <a:latin typeface="幼圆" pitchFamily="49" charset="-122"/>
                <a:ea typeface="幼圆" pitchFamily="49" charset="-122"/>
              </a:rPr>
              <a:t>ASC</a:t>
            </a:r>
            <a:r>
              <a:rPr lang="zh-CN" altLang="en-US" sz="2400" b="1" dirty="0" smtClean="0">
                <a:latin typeface="幼圆" pitchFamily="49" charset="-122"/>
                <a:ea typeface="幼圆" pitchFamily="49" charset="-122"/>
              </a:rPr>
              <a:t>；降序：</a:t>
            </a:r>
            <a:r>
              <a:rPr lang="en-US" altLang="zh-CN" sz="2400" b="1" dirty="0" smtClean="0">
                <a:latin typeface="幼圆" pitchFamily="49" charset="-122"/>
                <a:ea typeface="幼圆" pitchFamily="49" charset="-122"/>
              </a:rPr>
              <a:t>DESC</a:t>
            </a:r>
            <a:r>
              <a:rPr lang="zh-CN" altLang="en-US" sz="2400" b="1" dirty="0" smtClean="0">
                <a:latin typeface="幼圆" pitchFamily="49" charset="-122"/>
                <a:ea typeface="幼圆" pitchFamily="49" charset="-122"/>
              </a:rPr>
              <a:t>；缺省值为升序</a:t>
            </a:r>
          </a:p>
          <a:p>
            <a:pPr algn="just">
              <a:lnSpc>
                <a:spcPct val="150000"/>
              </a:lnSpc>
            </a:pPr>
            <a:r>
              <a:rPr lang="zh-CN" altLang="en-US" sz="2800" dirty="0" smtClean="0">
                <a:latin typeface="幼圆" pitchFamily="49" charset="-122"/>
                <a:ea typeface="幼圆" pitchFamily="49" charset="-122"/>
              </a:rPr>
              <a:t>当排序列含空值时</a:t>
            </a:r>
          </a:p>
          <a:p>
            <a:pPr algn="just">
              <a:lnSpc>
                <a:spcPct val="150000"/>
              </a:lnSpc>
              <a:buFont typeface="Wingdings" panose="05000000000000000000" pitchFamily="2" charset="2"/>
              <a:buChar char="Ø"/>
            </a:pPr>
            <a:r>
              <a:rPr lang="en-US" altLang="zh-CN" sz="2400" b="1" dirty="0" smtClean="0">
                <a:latin typeface="+mj-ea"/>
                <a:ea typeface="+mj-ea"/>
              </a:rPr>
              <a:t>ASC</a:t>
            </a:r>
            <a:r>
              <a:rPr lang="zh-CN" altLang="en-US" sz="2400" b="1" dirty="0" smtClean="0">
                <a:latin typeface="+mj-ea"/>
                <a:ea typeface="+mj-ea"/>
              </a:rPr>
              <a:t>：</a:t>
            </a:r>
            <a:r>
              <a:rPr lang="zh-CN" altLang="en-US" sz="2400" b="1" dirty="0" smtClean="0">
                <a:latin typeface="幼圆" pitchFamily="49" charset="-122"/>
                <a:ea typeface="幼圆" pitchFamily="49" charset="-122"/>
              </a:rPr>
              <a:t>排序列为空值的元组最后显示</a:t>
            </a:r>
          </a:p>
          <a:p>
            <a:pPr algn="just">
              <a:lnSpc>
                <a:spcPct val="150000"/>
              </a:lnSpc>
              <a:buFont typeface="Wingdings" panose="05000000000000000000" pitchFamily="2" charset="2"/>
              <a:buChar char="Ø"/>
            </a:pPr>
            <a:r>
              <a:rPr lang="en-US" altLang="zh-CN" sz="2400" dirty="0">
                <a:latin typeface="+mj-ea"/>
                <a:ea typeface="+mj-ea"/>
              </a:rPr>
              <a:t>DESC</a:t>
            </a:r>
            <a:r>
              <a:rPr lang="zh-CN" altLang="en-US" sz="2400" dirty="0">
                <a:latin typeface="+mj-ea"/>
                <a:ea typeface="+mj-ea"/>
              </a:rPr>
              <a:t>：</a:t>
            </a:r>
            <a:r>
              <a:rPr lang="zh-CN" altLang="en-US" sz="2400" b="1" dirty="0" smtClean="0">
                <a:latin typeface="幼圆" pitchFamily="49" charset="-122"/>
                <a:ea typeface="幼圆" pitchFamily="49" charset="-122"/>
              </a:rPr>
              <a:t>排序列为空值的元组最先显示 </a:t>
            </a:r>
            <a:endParaRPr lang="zh-CN" altLang="en-US" sz="18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10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755">
                                            <p:txEl>
                                              <p:pRg st="0" end="0"/>
                                            </p:txEl>
                                          </p:spTgt>
                                        </p:tgtEl>
                                        <p:attrNameLst>
                                          <p:attrName>style.visibility</p:attrName>
                                        </p:attrNameLst>
                                      </p:cBhvr>
                                      <p:to>
                                        <p:strVal val="visible"/>
                                      </p:to>
                                    </p:set>
                                    <p:animEffect transition="in" filter="fade">
                                      <p:cBhvr>
                                        <p:cTn id="12" dur="500"/>
                                        <p:tgtEl>
                                          <p:spTgt spid="7475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Effect transition="in" filter="fade">
                                      <p:cBhvr>
                                        <p:cTn id="15" dur="500"/>
                                        <p:tgtEl>
                                          <p:spTgt spid="7475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4755">
                                            <p:txEl>
                                              <p:pRg st="2" end="2"/>
                                            </p:txEl>
                                          </p:spTgt>
                                        </p:tgtEl>
                                        <p:attrNameLst>
                                          <p:attrName>style.visibility</p:attrName>
                                        </p:attrNameLst>
                                      </p:cBhvr>
                                      <p:to>
                                        <p:strVal val="visible"/>
                                      </p:to>
                                    </p:set>
                                    <p:animEffect transition="in" filter="fade">
                                      <p:cBhvr>
                                        <p:cTn id="18" dur="500"/>
                                        <p:tgtEl>
                                          <p:spTgt spid="7475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755">
                                            <p:txEl>
                                              <p:pRg st="3" end="3"/>
                                            </p:txEl>
                                          </p:spTgt>
                                        </p:tgtEl>
                                        <p:attrNameLst>
                                          <p:attrName>style.visibility</p:attrName>
                                        </p:attrNameLst>
                                      </p:cBhvr>
                                      <p:to>
                                        <p:strVal val="visible"/>
                                      </p:to>
                                    </p:set>
                                    <p:animEffect transition="in" filter="fade">
                                      <p:cBhvr>
                                        <p:cTn id="21" dur="500"/>
                                        <p:tgtEl>
                                          <p:spTgt spid="7475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755">
                                            <p:txEl>
                                              <p:pRg st="4" end="4"/>
                                            </p:txEl>
                                          </p:spTgt>
                                        </p:tgtEl>
                                        <p:attrNameLst>
                                          <p:attrName>style.visibility</p:attrName>
                                        </p:attrNameLst>
                                      </p:cBhvr>
                                      <p:to>
                                        <p:strVal val="visible"/>
                                      </p:to>
                                    </p:set>
                                    <p:animEffect transition="in" filter="fade">
                                      <p:cBhvr>
                                        <p:cTn id="24" dur="500"/>
                                        <p:tgtEl>
                                          <p:spTgt spid="74755">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755">
                                            <p:txEl>
                                              <p:pRg st="5" end="5"/>
                                            </p:txEl>
                                          </p:spTgt>
                                        </p:tgtEl>
                                        <p:attrNameLst>
                                          <p:attrName>style.visibility</p:attrName>
                                        </p:attrNameLst>
                                      </p:cBhvr>
                                      <p:to>
                                        <p:strVal val="visible"/>
                                      </p:to>
                                    </p:set>
                                    <p:animEffect transition="in" filter="fade">
                                      <p:cBhvr>
                                        <p:cTn id="27" dur="500"/>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3"/>
          <p:cNvSpPr>
            <a:spLocks noGrp="1" noChangeArrowheads="1"/>
          </p:cNvSpPr>
          <p:nvPr>
            <p:ph type="body" idx="4294967295"/>
          </p:nvPr>
        </p:nvSpPr>
        <p:spPr>
          <a:xfrm>
            <a:off x="939947" y="803208"/>
            <a:ext cx="8172250" cy="4432727"/>
          </a:xfrm>
        </p:spPr>
        <p:txBody>
          <a:bodyPr>
            <a:noAutofit/>
          </a:bodyPr>
          <a:lstStyle/>
          <a:p>
            <a:pPr algn="just">
              <a:spcBef>
                <a:spcPts val="0"/>
              </a:spcBef>
              <a:buFont typeface="Wingdings" panose="05000000000000000000" pitchFamily="2" charset="2"/>
              <a:buNone/>
            </a:pPr>
            <a:r>
              <a:rPr lang="en-US" altLang="zh-CN" sz="2400" dirty="0" smtClean="0">
                <a:latin typeface="+mj-ea"/>
                <a:ea typeface="+mj-ea"/>
              </a:rPr>
              <a:t>【</a:t>
            </a:r>
            <a:r>
              <a:rPr lang="zh-CN" altLang="en-US" sz="2400" dirty="0" smtClean="0">
                <a:latin typeface="+mj-ea"/>
                <a:ea typeface="+mj-ea"/>
              </a:rPr>
              <a:t>例</a:t>
            </a:r>
            <a:r>
              <a:rPr lang="en-US" altLang="zh-CN" sz="2400" dirty="0" smtClean="0">
                <a:latin typeface="+mj-ea"/>
                <a:ea typeface="+mj-ea"/>
              </a:rPr>
              <a:t>】</a:t>
            </a:r>
            <a:r>
              <a:rPr lang="zh-CN" altLang="en-US" sz="2400" dirty="0" smtClean="0">
                <a:latin typeface="幼圆" pitchFamily="49" charset="-122"/>
                <a:ea typeface="幼圆" pitchFamily="49" charset="-122"/>
              </a:rPr>
              <a:t>查询选修了</a:t>
            </a:r>
            <a:r>
              <a:rPr lang="en-US" altLang="zh-CN" sz="2400" dirty="0" smtClean="0">
                <a:latin typeface="幼圆" pitchFamily="49" charset="-122"/>
                <a:ea typeface="幼圆" pitchFamily="49" charset="-122"/>
              </a:rPr>
              <a:t>3</a:t>
            </a:r>
            <a:r>
              <a:rPr lang="zh-CN" altLang="en-US" sz="2400" dirty="0" smtClean="0">
                <a:latin typeface="幼圆" pitchFamily="49" charset="-122"/>
                <a:ea typeface="幼圆" pitchFamily="49" charset="-122"/>
              </a:rPr>
              <a:t>号课程的学生的学号及其成绩，查询结果按分数降序排列</a:t>
            </a:r>
          </a:p>
          <a:p>
            <a:pPr algn="just">
              <a:spcBef>
                <a:spcPts val="1800"/>
              </a:spcBef>
              <a:buFont typeface="Wingdings" panose="05000000000000000000" pitchFamily="2" charset="2"/>
              <a:buNone/>
            </a:pPr>
            <a:r>
              <a:rPr lang="zh-CN" altLang="en-US" sz="1800" dirty="0" smtClean="0"/>
              <a:t>                         </a:t>
            </a:r>
            <a:r>
              <a:rPr lang="en-US" altLang="zh-CN" sz="1800" dirty="0" smtClean="0">
                <a:latin typeface="+mj-ea"/>
                <a:ea typeface="+mj-ea"/>
                <a:sym typeface="Times New Roman" panose="02020603050405020304" pitchFamily="18" charset="0"/>
              </a:rPr>
              <a:t>SELECT</a:t>
            </a:r>
            <a:r>
              <a:rPr lang="en-US" altLang="zh-CN" sz="1800" dirty="0" smtClean="0">
                <a:latin typeface="Times New Roman" panose="02020603050405020304" pitchFamily="18" charset="0"/>
                <a:sym typeface="Times New Roman" panose="02020603050405020304" pitchFamily="18" charset="0"/>
              </a:rPr>
              <a:t> </a:t>
            </a:r>
            <a:r>
              <a:rPr lang="en-US" altLang="zh-CN" sz="1800" dirty="0" err="1" smtClean="0">
                <a:latin typeface="Times New Roman" panose="02020603050405020304" pitchFamily="18" charset="0"/>
                <a:sym typeface="Times New Roman" panose="02020603050405020304" pitchFamily="18" charset="0"/>
              </a:rPr>
              <a:t>Sno</a:t>
            </a:r>
            <a:r>
              <a:rPr lang="zh-CN" altLang="en-US" sz="1800" dirty="0" smtClean="0">
                <a:latin typeface="Times New Roman" panose="02020603050405020304" pitchFamily="18" charset="0"/>
                <a:sym typeface="Times New Roman" panose="02020603050405020304" pitchFamily="18" charset="0"/>
              </a:rPr>
              <a:t>，</a:t>
            </a:r>
            <a:r>
              <a:rPr lang="en-US" altLang="zh-CN" sz="1800" dirty="0" smtClean="0">
                <a:latin typeface="Times New Roman" panose="02020603050405020304" pitchFamily="18" charset="0"/>
                <a:sym typeface="Times New Roman" panose="02020603050405020304" pitchFamily="18" charset="0"/>
              </a:rPr>
              <a:t>Grade</a:t>
            </a:r>
          </a:p>
          <a:p>
            <a:pPr algn="just">
              <a:buFont typeface="Wingdings" panose="05000000000000000000" pitchFamily="2" charset="2"/>
              <a:buNone/>
            </a:pPr>
            <a:r>
              <a:rPr lang="en-US" sz="1800" dirty="0" smtClean="0">
                <a:latin typeface="Times New Roman" panose="02020603050405020304" pitchFamily="18" charset="0"/>
                <a:ea typeface="隶书"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FROM </a:t>
            </a:r>
            <a:r>
              <a:rPr lang="en-US" altLang="zh-CN" sz="1800" dirty="0" smtClean="0">
                <a:latin typeface="Times New Roman" panose="02020603050405020304" pitchFamily="18" charset="0"/>
                <a:sym typeface="Times New Roman" panose="02020603050405020304" pitchFamily="18" charset="0"/>
              </a:rPr>
              <a:t> SC</a:t>
            </a:r>
          </a:p>
          <a:p>
            <a:pPr algn="just">
              <a:buFont typeface="Wingdings" panose="05000000000000000000" pitchFamily="2" charset="2"/>
              <a:buNone/>
            </a:pPr>
            <a:r>
              <a:rPr lang="en-US" sz="1800" dirty="0" smtClean="0">
                <a:latin typeface="Times New Roman" panose="02020603050405020304" pitchFamily="18" charset="0"/>
                <a:ea typeface="隶书"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WHERE</a:t>
            </a:r>
            <a:r>
              <a:rPr lang="en-US" altLang="zh-CN" sz="1800" dirty="0" smtClean="0">
                <a:latin typeface="Times New Roman" panose="02020603050405020304" pitchFamily="18" charset="0"/>
                <a:sym typeface="Times New Roman" panose="02020603050405020304" pitchFamily="18" charset="0"/>
              </a:rPr>
              <a:t>  </a:t>
            </a:r>
            <a:r>
              <a:rPr lang="en-US" altLang="zh-CN" sz="1800" dirty="0" err="1" smtClean="0">
                <a:latin typeface="Times New Roman" panose="02020603050405020304" pitchFamily="18" charset="0"/>
                <a:sym typeface="Times New Roman" panose="02020603050405020304" pitchFamily="18" charset="0"/>
              </a:rPr>
              <a:t>Cno</a:t>
            </a:r>
            <a:r>
              <a:rPr lang="en-US" altLang="zh-CN" sz="1800" dirty="0" smtClean="0">
                <a:latin typeface="Times New Roman" panose="02020603050405020304" pitchFamily="18" charset="0"/>
                <a:sym typeface="Times New Roman" panose="02020603050405020304" pitchFamily="18" charset="0"/>
              </a:rPr>
              <a:t>= ' 3 '</a:t>
            </a:r>
          </a:p>
          <a:p>
            <a:pPr algn="just">
              <a:buFont typeface="Wingdings" panose="05000000000000000000" pitchFamily="2" charset="2"/>
              <a:buNone/>
            </a:pPr>
            <a:r>
              <a:rPr lang="en-US" sz="1800" dirty="0" smtClean="0">
                <a:latin typeface="Times New Roman" panose="02020603050405020304" pitchFamily="18" charset="0"/>
                <a:ea typeface="隶书" pitchFamily="49" charset="-122"/>
                <a:sym typeface="Times New Roman" panose="02020603050405020304" pitchFamily="18" charset="0"/>
              </a:rPr>
              <a:t>                          </a:t>
            </a:r>
            <a:r>
              <a:rPr lang="en-US" altLang="zh-CN" sz="1800" dirty="0">
                <a:latin typeface="+mj-ea"/>
                <a:ea typeface="+mj-ea"/>
                <a:sym typeface="Times New Roman" panose="02020603050405020304" pitchFamily="18" charset="0"/>
              </a:rPr>
              <a:t>ORDER BY </a:t>
            </a:r>
            <a:r>
              <a:rPr lang="en-US" altLang="zh-CN" sz="1800" dirty="0" smtClean="0">
                <a:latin typeface="Times New Roman" panose="02020603050405020304" pitchFamily="18" charset="0"/>
                <a:sym typeface="Times New Roman" panose="02020603050405020304" pitchFamily="18" charset="0"/>
              </a:rPr>
              <a:t>Grade </a:t>
            </a:r>
            <a:r>
              <a:rPr lang="en-US" altLang="zh-CN" sz="1800" dirty="0">
                <a:latin typeface="+mj-ea"/>
                <a:ea typeface="+mj-ea"/>
                <a:sym typeface="Times New Roman" panose="02020603050405020304" pitchFamily="18" charset="0"/>
              </a:rPr>
              <a:t>DESC</a:t>
            </a:r>
            <a:r>
              <a:rPr lang="zh-CN" altLang="en-US" sz="1800" dirty="0" smtClean="0">
                <a:latin typeface="Times New Roman" panose="02020603050405020304" pitchFamily="18" charset="0"/>
                <a:sym typeface="Times New Roman" panose="02020603050405020304" pitchFamily="18" charset="0"/>
              </a:rPr>
              <a:t>；</a:t>
            </a:r>
          </a:p>
          <a:p>
            <a:pPr>
              <a:spcBef>
                <a:spcPts val="1200"/>
              </a:spcBef>
              <a:buFont typeface="Wingdings" panose="05000000000000000000" pitchFamily="2" charset="2"/>
              <a:buNone/>
            </a:pPr>
            <a:r>
              <a:rPr lang="en-US" altLang="zh-CN" sz="2000" dirty="0">
                <a:latin typeface="+mj-ea"/>
                <a:ea typeface="+mj-ea"/>
              </a:rPr>
              <a:t>【</a:t>
            </a:r>
            <a:r>
              <a:rPr lang="zh-CN" altLang="en-US" sz="2000" dirty="0">
                <a:latin typeface="+mj-ea"/>
                <a:ea typeface="+mj-ea"/>
              </a:rPr>
              <a:t>例</a:t>
            </a:r>
            <a:r>
              <a:rPr lang="en-US" altLang="zh-CN" sz="2000" dirty="0" smtClean="0">
                <a:latin typeface="+mj-ea"/>
                <a:ea typeface="+mj-ea"/>
              </a:rPr>
              <a:t>】</a:t>
            </a:r>
            <a:r>
              <a:rPr lang="zh-CN" altLang="en-US" sz="2000" dirty="0" smtClean="0">
                <a:latin typeface="幼圆" pitchFamily="49" charset="-122"/>
                <a:ea typeface="幼圆" pitchFamily="49" charset="-122"/>
              </a:rPr>
              <a:t>查询</a:t>
            </a:r>
            <a:r>
              <a:rPr lang="zh-CN" altLang="en-US" sz="2000" dirty="0">
                <a:latin typeface="幼圆" pitchFamily="49" charset="-122"/>
                <a:ea typeface="幼圆" pitchFamily="49" charset="-122"/>
              </a:rPr>
              <a:t>全体学生情况，查询结果按所在系的系号</a:t>
            </a:r>
            <a:r>
              <a:rPr lang="zh-CN" altLang="en-US" sz="2000" dirty="0" smtClean="0">
                <a:latin typeface="幼圆" pitchFamily="49" charset="-122"/>
                <a:ea typeface="幼圆" pitchFamily="49" charset="-122"/>
              </a:rPr>
              <a:t>升序排列，同</a:t>
            </a:r>
            <a:r>
              <a:rPr lang="zh-CN" altLang="en-US" sz="2000" dirty="0">
                <a:latin typeface="幼圆" pitchFamily="49" charset="-122"/>
                <a:ea typeface="幼圆" pitchFamily="49" charset="-122"/>
              </a:rPr>
              <a:t>一系中的学生按年龄降序</a:t>
            </a:r>
            <a:r>
              <a:rPr lang="zh-CN" altLang="en-US" sz="2000" dirty="0" smtClean="0">
                <a:latin typeface="幼圆" pitchFamily="49" charset="-122"/>
                <a:ea typeface="幼圆" pitchFamily="49" charset="-122"/>
              </a:rPr>
              <a:t>排列</a:t>
            </a:r>
            <a:endParaRPr lang="zh-CN" altLang="en-US" sz="2000" dirty="0">
              <a:latin typeface="幼圆" pitchFamily="49" charset="-122"/>
              <a:ea typeface="幼圆" pitchFamily="49" charset="-122"/>
            </a:endParaRPr>
          </a:p>
          <a:p>
            <a:pPr>
              <a:spcBef>
                <a:spcPts val="1200"/>
              </a:spcBef>
              <a:buFont typeface="Wingdings" panose="05000000000000000000" pitchFamily="2" charset="2"/>
              <a:buNone/>
            </a:pPr>
            <a:r>
              <a:rPr lang="zh-CN" altLang="en-US" sz="1800" dirty="0" smtClean="0">
                <a:latin typeface="Times New Roman" panose="02020603050405020304" pitchFamily="18" charset="0"/>
                <a:sym typeface="Times New Roman" panose="02020603050405020304" pitchFamily="18" charset="0"/>
              </a:rPr>
              <a:t>                          </a:t>
            </a:r>
            <a:r>
              <a:rPr lang="en-US" altLang="zh-CN" sz="1800" dirty="0">
                <a:latin typeface="+mj-ea"/>
                <a:ea typeface="+mj-ea"/>
                <a:sym typeface="Times New Roman" panose="02020603050405020304" pitchFamily="18" charset="0"/>
              </a:rPr>
              <a:t>SELECT</a:t>
            </a:r>
            <a:r>
              <a:rPr lang="en-US" altLang="zh-CN" sz="1800" dirty="0" smtClean="0">
                <a:latin typeface="Times New Roman" panose="02020603050405020304" pitchFamily="18" charset="0"/>
                <a:sym typeface="Times New Roman" panose="02020603050405020304" pitchFamily="18" charset="0"/>
              </a:rPr>
              <a:t>  *</a:t>
            </a:r>
          </a:p>
          <a:p>
            <a:pPr>
              <a:buFont typeface="Wingdings" panose="05000000000000000000" pitchFamily="2" charset="2"/>
              <a:buNone/>
            </a:pPr>
            <a:r>
              <a:rPr lang="en-US" altLang="zh-CN" sz="1800" dirty="0" smtClean="0">
                <a:latin typeface="Times New Roman" panose="02020603050405020304" pitchFamily="18" charset="0"/>
                <a:sym typeface="Times New Roman" panose="02020603050405020304" pitchFamily="18" charset="0"/>
              </a:rPr>
              <a:t>                          </a:t>
            </a:r>
            <a:r>
              <a:rPr lang="en-US" altLang="zh-CN" sz="1800" dirty="0">
                <a:latin typeface="+mj-ea"/>
                <a:ea typeface="+mj-ea"/>
                <a:sym typeface="Times New Roman" panose="02020603050405020304" pitchFamily="18" charset="0"/>
              </a:rPr>
              <a:t>FROM</a:t>
            </a:r>
            <a:r>
              <a:rPr lang="en-US" altLang="zh-CN" sz="1800" dirty="0" smtClean="0">
                <a:latin typeface="Times New Roman" panose="02020603050405020304" pitchFamily="18" charset="0"/>
                <a:sym typeface="Times New Roman" panose="02020603050405020304" pitchFamily="18" charset="0"/>
              </a:rPr>
              <a:t>  Student</a:t>
            </a:r>
          </a:p>
          <a:p>
            <a:pPr>
              <a:buFont typeface="Wingdings" panose="05000000000000000000" pitchFamily="2" charset="2"/>
              <a:buNone/>
            </a:pPr>
            <a:r>
              <a:rPr lang="en-US" altLang="zh-CN" sz="1800" dirty="0" smtClean="0">
                <a:latin typeface="Times New Roman" panose="02020603050405020304" pitchFamily="18" charset="0"/>
                <a:sym typeface="Times New Roman" panose="02020603050405020304" pitchFamily="18" charset="0"/>
              </a:rPr>
              <a:t>                          </a:t>
            </a:r>
            <a:r>
              <a:rPr lang="en-US" altLang="zh-CN" sz="1800" dirty="0">
                <a:latin typeface="+mj-ea"/>
                <a:ea typeface="+mj-ea"/>
                <a:sym typeface="Times New Roman" panose="02020603050405020304" pitchFamily="18" charset="0"/>
              </a:rPr>
              <a:t>ORDER BY </a:t>
            </a:r>
            <a:r>
              <a:rPr lang="en-US" altLang="zh-CN" sz="1800" dirty="0" err="1" smtClean="0">
                <a:latin typeface="Times New Roman" panose="02020603050405020304" pitchFamily="18" charset="0"/>
                <a:sym typeface="Times New Roman" panose="02020603050405020304" pitchFamily="18" charset="0"/>
              </a:rPr>
              <a:t>Sdept</a:t>
            </a:r>
            <a:r>
              <a:rPr lang="zh-CN" altLang="en-US" sz="1800" dirty="0" smtClean="0">
                <a:latin typeface="Times New Roman" panose="02020603050405020304" pitchFamily="18" charset="0"/>
                <a:sym typeface="Times New Roman" panose="02020603050405020304" pitchFamily="18" charset="0"/>
              </a:rPr>
              <a:t>，</a:t>
            </a:r>
            <a:r>
              <a:rPr lang="en-US" altLang="zh-CN" sz="1800" dirty="0" smtClean="0">
                <a:latin typeface="Times New Roman" panose="02020603050405020304" pitchFamily="18" charset="0"/>
                <a:sym typeface="Times New Roman" panose="02020603050405020304" pitchFamily="18" charset="0"/>
              </a:rPr>
              <a:t>Sage </a:t>
            </a:r>
            <a:r>
              <a:rPr lang="en-US" altLang="zh-CN" sz="1800" dirty="0">
                <a:latin typeface="+mj-ea"/>
                <a:ea typeface="+mj-ea"/>
                <a:sym typeface="Times New Roman" panose="02020603050405020304" pitchFamily="18" charset="0"/>
              </a:rPr>
              <a:t>DESC</a:t>
            </a:r>
            <a:r>
              <a:rPr lang="zh-CN" altLang="en-US" sz="1800" dirty="0" smtClean="0">
                <a:latin typeface="Times New Roman" panose="02020603050405020304" pitchFamily="18" charset="0"/>
                <a:sym typeface="Times New Roman" panose="02020603050405020304" pitchFamily="18" charset="0"/>
              </a:rPr>
              <a:t>；</a:t>
            </a:r>
            <a:r>
              <a:rPr lang="zh-CN" altLang="en-US" sz="1800" dirty="0" smtClean="0"/>
              <a:t>  </a:t>
            </a:r>
            <a:endParaRPr lang="zh-CN" altLang="en-US" sz="1200" dirty="0" smtClean="0"/>
          </a:p>
        </p:txBody>
      </p:sp>
      <p:sp>
        <p:nvSpPr>
          <p:cNvPr id="5"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en-US" sz="3200" b="1" smtClean="0">
                <a:latin typeface="+mn-ea"/>
                <a:ea typeface="+mn-ea"/>
                <a:sym typeface="Times New Roman" panose="02020603050405020304" pitchFamily="18" charset="0"/>
              </a:rPr>
              <a:t>ORDER BY </a:t>
            </a:r>
            <a:r>
              <a:rPr lang="zh-CN" altLang="en-US" sz="3200" b="0" smtClean="0">
                <a:latin typeface="+mn-ea"/>
                <a:ea typeface="+mn-ea"/>
                <a:sym typeface="Times New Roman" panose="02020603050405020304" pitchFamily="18" charset="0"/>
              </a:rPr>
              <a:t>子句</a:t>
            </a:r>
            <a:endParaRPr lang="zh-CN" altLang="en-US"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fade">
                                      <p:cBhvr>
                                        <p:cTn id="7" dur="500"/>
                                        <p:tgtEl>
                                          <p:spTgt spid="757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779">
                                            <p:txEl>
                                              <p:pRg st="1" end="1"/>
                                            </p:txEl>
                                          </p:spTgt>
                                        </p:tgtEl>
                                        <p:attrNameLst>
                                          <p:attrName>style.visibility</p:attrName>
                                        </p:attrNameLst>
                                      </p:cBhvr>
                                      <p:to>
                                        <p:strVal val="visible"/>
                                      </p:to>
                                    </p:set>
                                    <p:animEffect transition="in" filter="fade">
                                      <p:cBhvr>
                                        <p:cTn id="10" dur="500"/>
                                        <p:tgtEl>
                                          <p:spTgt spid="757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Effect transition="in" filter="fade">
                                      <p:cBhvr>
                                        <p:cTn id="13" dur="500"/>
                                        <p:tgtEl>
                                          <p:spTgt spid="757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5779">
                                            <p:txEl>
                                              <p:pRg st="3" end="3"/>
                                            </p:txEl>
                                          </p:spTgt>
                                        </p:tgtEl>
                                        <p:attrNameLst>
                                          <p:attrName>style.visibility</p:attrName>
                                        </p:attrNameLst>
                                      </p:cBhvr>
                                      <p:to>
                                        <p:strVal val="visible"/>
                                      </p:to>
                                    </p:set>
                                    <p:animEffect transition="in" filter="fade">
                                      <p:cBhvr>
                                        <p:cTn id="16" dur="500"/>
                                        <p:tgtEl>
                                          <p:spTgt spid="7577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animEffect transition="in" filter="fade">
                                      <p:cBhvr>
                                        <p:cTn id="19" dur="500"/>
                                        <p:tgtEl>
                                          <p:spTgt spid="7577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5779">
                                            <p:txEl>
                                              <p:pRg st="5" end="5"/>
                                            </p:txEl>
                                          </p:spTgt>
                                        </p:tgtEl>
                                        <p:attrNameLst>
                                          <p:attrName>style.visibility</p:attrName>
                                        </p:attrNameLst>
                                      </p:cBhvr>
                                      <p:to>
                                        <p:strVal val="visible"/>
                                      </p:to>
                                    </p:set>
                                    <p:animEffect transition="in" filter="fade">
                                      <p:cBhvr>
                                        <p:cTn id="22" dur="500"/>
                                        <p:tgtEl>
                                          <p:spTgt spid="7577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5779">
                                            <p:txEl>
                                              <p:pRg st="6" end="6"/>
                                            </p:txEl>
                                          </p:spTgt>
                                        </p:tgtEl>
                                        <p:attrNameLst>
                                          <p:attrName>style.visibility</p:attrName>
                                        </p:attrNameLst>
                                      </p:cBhvr>
                                      <p:to>
                                        <p:strVal val="visible"/>
                                      </p:to>
                                    </p:set>
                                    <p:animEffect transition="in" filter="fade">
                                      <p:cBhvr>
                                        <p:cTn id="25" dur="500"/>
                                        <p:tgtEl>
                                          <p:spTgt spid="7577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5779">
                                            <p:txEl>
                                              <p:pRg st="7" end="7"/>
                                            </p:txEl>
                                          </p:spTgt>
                                        </p:tgtEl>
                                        <p:attrNameLst>
                                          <p:attrName>style.visibility</p:attrName>
                                        </p:attrNameLst>
                                      </p:cBhvr>
                                      <p:to>
                                        <p:strVal val="visible"/>
                                      </p:to>
                                    </p:set>
                                    <p:animEffect transition="in" filter="fade">
                                      <p:cBhvr>
                                        <p:cTn id="28" dur="500"/>
                                        <p:tgtEl>
                                          <p:spTgt spid="7577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5779">
                                            <p:txEl>
                                              <p:pRg st="8" end="8"/>
                                            </p:txEl>
                                          </p:spTgt>
                                        </p:tgtEl>
                                        <p:attrNameLst>
                                          <p:attrName>style.visibility</p:attrName>
                                        </p:attrNameLst>
                                      </p:cBhvr>
                                      <p:to>
                                        <p:strVal val="visible"/>
                                      </p:to>
                                    </p:set>
                                    <p:animEffect transition="in" filter="fade">
                                      <p:cBhvr>
                                        <p:cTn id="31" dur="500"/>
                                        <p:tgtEl>
                                          <p:spTgt spid="75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224430" y="0"/>
            <a:ext cx="5219700" cy="842963"/>
          </a:xfrm>
        </p:spPr>
        <p:txBody>
          <a:bodyPr/>
          <a:lstStyle/>
          <a:p>
            <a:pPr fontAlgn="auto">
              <a:spcAft>
                <a:spcPts val="0"/>
              </a:spcAft>
              <a:defRPr/>
            </a:pPr>
            <a:r>
              <a:rPr lang="en-US" sz="3200" b="1" dirty="0" smtClean="0">
                <a:latin typeface="+mj-ea"/>
                <a:sym typeface="黑体" panose="02010609060101010101" pitchFamily="49" charset="-122"/>
              </a:rPr>
              <a:t>SQL</a:t>
            </a:r>
            <a:r>
              <a:rPr lang="zh-CN" altLang="en-US" sz="3200" b="1" dirty="0">
                <a:latin typeface="+mj-ea"/>
                <a:sym typeface="黑体" panose="02010609060101010101" pitchFamily="49" charset="-122"/>
              </a:rPr>
              <a:t>标准的产生与发展过程</a:t>
            </a:r>
            <a:endParaRPr lang="zh-CN" altLang="en-US" b="1" dirty="0">
              <a:latin typeface="+mj-ea"/>
            </a:endParaRPr>
          </a:p>
        </p:txBody>
      </p:sp>
      <p:sp>
        <p:nvSpPr>
          <p:cNvPr id="7171" name="Rectangle 3"/>
          <p:cNvSpPr>
            <a:spLocks noGrp="1" noChangeArrowheads="1"/>
          </p:cNvSpPr>
          <p:nvPr>
            <p:ph type="body" idx="4294967295"/>
          </p:nvPr>
        </p:nvSpPr>
        <p:spPr>
          <a:xfrm>
            <a:off x="1115760" y="915635"/>
            <a:ext cx="7956235" cy="4176290"/>
          </a:xfrm>
        </p:spPr>
        <p:txBody>
          <a:bodyPr rtlCol="0">
            <a:normAutofit/>
          </a:bodyPr>
          <a:lstStyle/>
          <a:p>
            <a:pPr fontAlgn="auto">
              <a:lnSpc>
                <a:spcPct val="160000"/>
              </a:lnSpc>
              <a:spcAft>
                <a:spcPts val="0"/>
              </a:spcAft>
              <a:buFont typeface="Wingdings" panose="05000000000000000000" pitchFamily="2" charset="2"/>
              <a:buNone/>
              <a:defRPr/>
            </a:pPr>
            <a:r>
              <a:rPr lang="en-US" sz="2200" dirty="0">
                <a:latin typeface="微软雅黑 Light" pitchFamily="34" charset="-122"/>
                <a:ea typeface="微软雅黑 Light" pitchFamily="34" charset="-122"/>
              </a:rPr>
              <a:t>     </a:t>
            </a:r>
            <a:r>
              <a:rPr lang="zh-CN" altLang="en-US" sz="2200" dirty="0">
                <a:latin typeface="微软雅黑 Light" pitchFamily="34" charset="-122"/>
                <a:ea typeface="微软雅黑 Light" pitchFamily="34" charset="-122"/>
              </a:rPr>
              <a:t>标准                      </a:t>
            </a:r>
            <a:r>
              <a:rPr lang="zh-CN" altLang="en-US" sz="2200" dirty="0" smtClean="0">
                <a:latin typeface="微软雅黑 Light" pitchFamily="34" charset="-122"/>
                <a:ea typeface="微软雅黑 Light" pitchFamily="34" charset="-122"/>
              </a:rPr>
              <a:t>         </a:t>
            </a:r>
            <a:r>
              <a:rPr lang="zh-CN" altLang="en-US" sz="2200" dirty="0">
                <a:latin typeface="微软雅黑 Light" pitchFamily="34" charset="-122"/>
                <a:ea typeface="微软雅黑 Light" pitchFamily="34" charset="-122"/>
              </a:rPr>
              <a:t>大致页数        </a:t>
            </a:r>
            <a:r>
              <a:rPr lang="zh-CN" altLang="en-US" sz="2200" dirty="0" smtClean="0">
                <a:latin typeface="微软雅黑 Light" pitchFamily="34" charset="-122"/>
                <a:ea typeface="微软雅黑 Light" pitchFamily="34" charset="-122"/>
              </a:rPr>
              <a:t>         </a:t>
            </a:r>
            <a:r>
              <a:rPr lang="zh-CN" altLang="en-US" sz="2200" dirty="0">
                <a:latin typeface="微软雅黑 Light" pitchFamily="34" charset="-122"/>
                <a:ea typeface="微软雅黑 Light" pitchFamily="34" charset="-122"/>
              </a:rPr>
              <a:t>发布日期</a:t>
            </a:r>
          </a:p>
          <a:p>
            <a:pPr fontAlgn="auto">
              <a:spcAft>
                <a:spcPts val="0"/>
              </a:spcAft>
              <a:buFont typeface="Wingdings" panose="05000000000000000000" pitchFamily="2" charset="2"/>
              <a:buChar char="n"/>
              <a:defRPr/>
            </a:pPr>
            <a:r>
              <a:rPr lang="en-US" sz="2400" dirty="0"/>
              <a:t>SQL/86                                                           1986.10</a:t>
            </a:r>
          </a:p>
          <a:p>
            <a:pPr fontAlgn="auto">
              <a:spcAft>
                <a:spcPts val="0"/>
              </a:spcAft>
              <a:buFont typeface="Wingdings" panose="05000000000000000000" pitchFamily="2" charset="2"/>
              <a:buChar char="n"/>
              <a:defRPr/>
            </a:pPr>
            <a:r>
              <a:rPr lang="en-US" sz="2400" dirty="0"/>
              <a:t>SQL/89(FIPS 127-1)         120</a:t>
            </a:r>
            <a:r>
              <a:rPr lang="zh-CN" altLang="en-US" sz="2400" dirty="0"/>
              <a:t>页                    </a:t>
            </a:r>
            <a:r>
              <a:rPr lang="en-US" sz="2400" dirty="0"/>
              <a:t>1989</a:t>
            </a:r>
            <a:r>
              <a:rPr lang="zh-CN" altLang="en-US" sz="2400" dirty="0"/>
              <a:t>年</a:t>
            </a:r>
          </a:p>
          <a:p>
            <a:pPr fontAlgn="auto">
              <a:spcAft>
                <a:spcPts val="0"/>
              </a:spcAft>
              <a:buFont typeface="Wingdings" panose="05000000000000000000" pitchFamily="2" charset="2"/>
              <a:buChar char="n"/>
              <a:defRPr/>
            </a:pPr>
            <a:r>
              <a:rPr lang="en-US" sz="2400" dirty="0"/>
              <a:t>SQL/92                               622</a:t>
            </a:r>
            <a:r>
              <a:rPr lang="zh-CN" altLang="en-US" sz="2400" dirty="0"/>
              <a:t>页                   </a:t>
            </a:r>
            <a:r>
              <a:rPr lang="en-US" sz="2400" dirty="0"/>
              <a:t>1992</a:t>
            </a:r>
            <a:r>
              <a:rPr lang="zh-CN" altLang="en-US" sz="2400" dirty="0"/>
              <a:t>年</a:t>
            </a:r>
          </a:p>
          <a:p>
            <a:pPr fontAlgn="auto">
              <a:spcAft>
                <a:spcPts val="0"/>
              </a:spcAft>
              <a:buFont typeface="Wingdings" panose="05000000000000000000" pitchFamily="2" charset="2"/>
              <a:buChar char="n"/>
              <a:defRPr/>
            </a:pPr>
            <a:r>
              <a:rPr lang="en-US" sz="2400" dirty="0"/>
              <a:t>SQL99                               1700</a:t>
            </a:r>
            <a:r>
              <a:rPr lang="zh-CN" altLang="en-US" sz="2400" dirty="0"/>
              <a:t>页                  </a:t>
            </a:r>
            <a:r>
              <a:rPr lang="en-US" sz="2400" dirty="0"/>
              <a:t>1999</a:t>
            </a:r>
            <a:r>
              <a:rPr lang="zh-CN" altLang="en-US" sz="2400" dirty="0"/>
              <a:t>年</a:t>
            </a:r>
          </a:p>
          <a:p>
            <a:pPr fontAlgn="auto">
              <a:spcAft>
                <a:spcPts val="0"/>
              </a:spcAft>
              <a:buFont typeface="Wingdings" panose="05000000000000000000" pitchFamily="2" charset="2"/>
              <a:buChar char="n"/>
              <a:defRPr/>
            </a:pPr>
            <a:r>
              <a:rPr lang="en-US" sz="2400" dirty="0"/>
              <a:t>SQL2003                           3600</a:t>
            </a:r>
            <a:r>
              <a:rPr lang="zh-CN" altLang="en-US" sz="2400" dirty="0"/>
              <a:t>页                  </a:t>
            </a:r>
            <a:r>
              <a:rPr lang="en-US" sz="2400" dirty="0"/>
              <a:t>2003</a:t>
            </a:r>
            <a:r>
              <a:rPr lang="zh-CN" altLang="en-US" sz="2400" dirty="0"/>
              <a:t>年</a:t>
            </a:r>
            <a:endParaRPr lang="en-US" sz="2400" dirty="0"/>
          </a:p>
          <a:p>
            <a:pPr fontAlgn="auto">
              <a:spcAft>
                <a:spcPts val="0"/>
              </a:spcAft>
              <a:buFont typeface="Wingdings" panose="05000000000000000000" pitchFamily="2" charset="2"/>
              <a:buChar char="n"/>
              <a:defRPr/>
            </a:pPr>
            <a:r>
              <a:rPr lang="en-US" sz="2400" dirty="0"/>
              <a:t>SQL2008                            3777</a:t>
            </a:r>
            <a:r>
              <a:rPr lang="zh-CN" altLang="en-US" sz="2400" dirty="0"/>
              <a:t>页                 </a:t>
            </a:r>
            <a:r>
              <a:rPr lang="en-US" sz="2400" dirty="0"/>
              <a:t>2006</a:t>
            </a:r>
            <a:r>
              <a:rPr lang="zh-CN" altLang="en-US" sz="2400" dirty="0"/>
              <a:t>年</a:t>
            </a:r>
            <a:endParaRPr lang="en-US" sz="2400" dirty="0"/>
          </a:p>
          <a:p>
            <a:pPr fontAlgn="auto">
              <a:spcAft>
                <a:spcPts val="0"/>
              </a:spcAft>
              <a:buFont typeface="Wingdings" panose="05000000000000000000" pitchFamily="2" charset="2"/>
              <a:buChar char="n"/>
              <a:defRPr/>
            </a:pPr>
            <a:r>
              <a:rPr lang="en-US" sz="2400" dirty="0"/>
              <a:t>SQL2011                                                         2010</a:t>
            </a:r>
            <a:r>
              <a:rPr lang="zh-CN" altLang="en-US" sz="2400" dirty="0"/>
              <a:t>年</a:t>
            </a:r>
          </a:p>
          <a:p>
            <a:pPr fontAlgn="auto">
              <a:spcAft>
                <a:spcPts val="0"/>
              </a:spcAft>
              <a:defRPr/>
            </a:pPr>
            <a:endParaRPr lang="zh-CN" altLang="en-US" sz="2400" dirty="0"/>
          </a:p>
        </p:txBody>
      </p:sp>
      <p:sp>
        <p:nvSpPr>
          <p:cNvPr id="4" name="椭圆 3"/>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a:t>
            </a:r>
            <a:r>
              <a:rPr lang="en-US" altLang="zh-CN" sz="1200" dirty="0" smtClean="0"/>
              <a:t>1</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filter="blinds(horizontal)">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87765" y="0"/>
            <a:ext cx="3060700" cy="842963"/>
          </a:xfrm>
        </p:spPr>
        <p:txBody>
          <a:bodyPr/>
          <a:lstStyle/>
          <a:p>
            <a:pPr fontAlgn="auto">
              <a:spcAft>
                <a:spcPts val="0"/>
              </a:spcAft>
              <a:defRPr/>
            </a:pPr>
            <a:r>
              <a:rPr lang="zh-CN" altLang="en-US" sz="3600" dirty="0" smtClean="0">
                <a:latin typeface="+mn-ea"/>
                <a:ea typeface="+mn-ea"/>
                <a:sym typeface="Times New Roman" panose="02020603050405020304" pitchFamily="18" charset="0"/>
              </a:rPr>
              <a:t>单</a:t>
            </a:r>
            <a:r>
              <a:rPr lang="zh-CN" altLang="en-US" sz="3600" dirty="0">
                <a:latin typeface="+mn-ea"/>
                <a:ea typeface="+mn-ea"/>
                <a:sym typeface="Times New Roman" panose="02020603050405020304" pitchFamily="18" charset="0"/>
              </a:rPr>
              <a:t>表查询 </a:t>
            </a:r>
            <a:endParaRPr lang="zh-CN" altLang="en-US" sz="3200" dirty="0">
              <a:latin typeface="+mn-ea"/>
              <a:ea typeface="+mn-ea"/>
            </a:endParaRPr>
          </a:p>
        </p:txBody>
      </p:sp>
      <p:sp>
        <p:nvSpPr>
          <p:cNvPr id="51203" name="Rectangle 3"/>
          <p:cNvSpPr>
            <a:spLocks noGrp="1" noChangeArrowheads="1"/>
          </p:cNvSpPr>
          <p:nvPr>
            <p:ph type="body" idx="4294967295"/>
          </p:nvPr>
        </p:nvSpPr>
        <p:spPr>
          <a:xfrm>
            <a:off x="1475785" y="843630"/>
            <a:ext cx="6768470" cy="4176290"/>
          </a:xfrm>
        </p:spPr>
        <p:txBody>
          <a:bodyPr>
            <a:noAutofit/>
          </a:bodyPr>
          <a:lstStyle/>
          <a:p>
            <a:pPr algn="just">
              <a:lnSpc>
                <a:spcPct val="130000"/>
              </a:lnSpc>
            </a:pPr>
            <a:r>
              <a:rPr lang="zh-CN" altLang="en-US" sz="2600" dirty="0" smtClean="0">
                <a:latin typeface="+mj-ea"/>
                <a:ea typeface="+mj-ea"/>
              </a:rPr>
              <a:t>查询仅涉及一个表：</a:t>
            </a:r>
          </a:p>
          <a:p>
            <a:pPr algn="just">
              <a:lnSpc>
                <a:spcPct val="150000"/>
              </a:lnSpc>
              <a:buFont typeface="Wingdings" panose="05000000000000000000" pitchFamily="2" charset="2"/>
              <a:buChar char="Ø"/>
            </a:pPr>
            <a:r>
              <a:rPr lang="zh-CN" altLang="en-US" sz="2600" b="1" dirty="0" smtClean="0"/>
              <a:t>    选择表中的若干列</a:t>
            </a:r>
          </a:p>
          <a:p>
            <a:pPr algn="just">
              <a:lnSpc>
                <a:spcPct val="150000"/>
              </a:lnSpc>
              <a:buFont typeface="Wingdings" panose="05000000000000000000" pitchFamily="2" charset="2"/>
              <a:buChar char="Ø"/>
            </a:pPr>
            <a:r>
              <a:rPr lang="zh-CN" altLang="en-US" sz="2600" b="1" dirty="0" smtClean="0"/>
              <a:t>    选择表中的若干元组</a:t>
            </a:r>
          </a:p>
          <a:p>
            <a:pPr algn="just">
              <a:lnSpc>
                <a:spcPct val="150000"/>
              </a:lnSpc>
              <a:buFont typeface="Wingdings" panose="05000000000000000000" pitchFamily="2" charset="2"/>
              <a:buChar char="Ø"/>
            </a:pPr>
            <a:r>
              <a:rPr lang="zh-CN" altLang="en-US" sz="2600" b="1" dirty="0" smtClean="0"/>
              <a:t>    </a:t>
            </a:r>
            <a:r>
              <a:rPr lang="en-US" altLang="zh-CN" sz="2600" b="1" dirty="0" smtClean="0"/>
              <a:t>ORDER BY</a:t>
            </a:r>
            <a:r>
              <a:rPr lang="zh-CN" altLang="en-US" sz="2600" b="1" dirty="0" smtClean="0"/>
              <a:t>子句</a:t>
            </a:r>
          </a:p>
          <a:p>
            <a:pPr algn="just">
              <a:lnSpc>
                <a:spcPct val="150000"/>
              </a:lnSpc>
              <a:buFont typeface="Wingdings" panose="05000000000000000000" pitchFamily="2" charset="2"/>
              <a:buChar char="l"/>
            </a:pPr>
            <a:r>
              <a:rPr lang="en-US" altLang="zh-CN" sz="2600" b="1" dirty="0" smtClean="0">
                <a:solidFill>
                  <a:schemeClr val="accent3"/>
                </a:solidFill>
              </a:rPr>
              <a:t>    </a:t>
            </a:r>
            <a:r>
              <a:rPr lang="zh-CN" altLang="en-US" sz="2600" b="1" dirty="0" smtClean="0">
                <a:solidFill>
                  <a:schemeClr val="accent3"/>
                </a:solidFill>
              </a:rPr>
              <a:t>聚集函数</a:t>
            </a:r>
          </a:p>
          <a:p>
            <a:pPr algn="just">
              <a:lnSpc>
                <a:spcPct val="150000"/>
              </a:lnSpc>
              <a:buFont typeface="Wingdings" panose="05000000000000000000" pitchFamily="2" charset="2"/>
              <a:buChar char="Ø"/>
            </a:pPr>
            <a:r>
              <a:rPr lang="en-US" altLang="zh-CN" sz="2600" b="1" dirty="0" smtClean="0"/>
              <a:t>    GROUP BY</a:t>
            </a:r>
            <a:r>
              <a:rPr lang="zh-CN" altLang="en-US" sz="2600" b="1" dirty="0" smtClean="0"/>
              <a:t>子句</a:t>
            </a:r>
          </a:p>
        </p:txBody>
      </p:sp>
      <p:sp>
        <p:nvSpPr>
          <p:cNvPr id="4" name="椭圆 3"/>
          <p:cNvSpPr/>
          <p:nvPr/>
        </p:nvSpPr>
        <p:spPr>
          <a:xfrm>
            <a:off x="251700" y="51577"/>
            <a:ext cx="720051" cy="648044"/>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3</a:t>
            </a:r>
            <a:r>
              <a:rPr lang="en-US" altLang="zh-CN" sz="1400" dirty="0" smtClean="0"/>
              <a:t>.</a:t>
            </a:r>
            <a:r>
              <a:rPr lang="en-US" altLang="zh-CN" sz="1200" dirty="0" smtClean="0"/>
              <a:t>1</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1187765" y="0"/>
            <a:ext cx="7056490" cy="843630"/>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聚集函数</a:t>
            </a:r>
            <a:endParaRPr lang="zh-CN" altLang="en-US" sz="3200" dirty="0">
              <a:latin typeface="+mn-ea"/>
              <a:ea typeface="+mn-ea"/>
            </a:endParaRPr>
          </a:p>
        </p:txBody>
      </p:sp>
      <p:sp>
        <p:nvSpPr>
          <p:cNvPr id="77827" name="Rectangle 3"/>
          <p:cNvSpPr>
            <a:spLocks noGrp="1" noChangeArrowheads="1"/>
          </p:cNvSpPr>
          <p:nvPr>
            <p:ph type="body" idx="4294967295"/>
          </p:nvPr>
        </p:nvSpPr>
        <p:spPr>
          <a:xfrm>
            <a:off x="1187765" y="772071"/>
            <a:ext cx="5760400" cy="4392305"/>
          </a:xfrm>
        </p:spPr>
        <p:txBody>
          <a:bodyPr>
            <a:normAutofit fontScale="92500" lnSpcReduction="20000"/>
          </a:bodyPr>
          <a:lstStyle/>
          <a:p>
            <a:pPr algn="just">
              <a:lnSpc>
                <a:spcPct val="150000"/>
              </a:lnSpc>
              <a:buFont typeface="Wingdings" panose="05000000000000000000" pitchFamily="2" charset="2"/>
              <a:buChar char="Ø"/>
            </a:pPr>
            <a:r>
              <a:rPr lang="zh-CN" altLang="en-US" sz="2400" dirty="0" smtClean="0">
                <a:latin typeface="幼圆" pitchFamily="49" charset="-122"/>
                <a:ea typeface="幼圆" pitchFamily="49" charset="-122"/>
              </a:rPr>
              <a:t>计数</a:t>
            </a:r>
          </a:p>
          <a:p>
            <a:pPr lvl="1" algn="just">
              <a:lnSpc>
                <a:spcPct val="150000"/>
              </a:lnSpc>
              <a:buFont typeface="Wingdings" panose="05000000000000000000" pitchFamily="2" charset="2"/>
              <a:buNone/>
            </a:pPr>
            <a:r>
              <a:rPr lang="en-US" altLang="zh-CN" sz="1800" dirty="0" smtClean="0">
                <a:latin typeface="+mj-ea"/>
                <a:ea typeface="+mj-ea"/>
                <a:sym typeface="Times New Roman" panose="02020603050405020304" pitchFamily="18" charset="0"/>
              </a:rPr>
              <a:t>    </a:t>
            </a:r>
            <a:r>
              <a:rPr lang="en-US" altLang="zh-CN" sz="1800" b="1" dirty="0" smtClean="0">
                <a:latin typeface="+mj-ea"/>
                <a:ea typeface="+mj-ea"/>
                <a:sym typeface="Times New Roman" panose="02020603050405020304" pitchFamily="18" charset="0"/>
              </a:rPr>
              <a:t>COUNT</a:t>
            </a:r>
            <a:r>
              <a:rPr lang="zh-CN" altLang="en-US" sz="1800" b="1" dirty="0" smtClean="0">
                <a:latin typeface="+mj-ea"/>
                <a:ea typeface="+mj-ea"/>
                <a:sym typeface="Times New Roman" panose="02020603050405020304" pitchFamily="18" charset="0"/>
              </a:rPr>
              <a:t>（</a:t>
            </a:r>
            <a:r>
              <a:rPr lang="en-US" altLang="zh-CN" sz="1800" b="1" dirty="0" smtClean="0">
                <a:latin typeface="+mj-ea"/>
                <a:ea typeface="+mj-ea"/>
                <a:sym typeface="Times New Roman" panose="02020603050405020304" pitchFamily="18" charset="0"/>
              </a:rPr>
              <a:t>[DISTINCT|</a:t>
            </a:r>
            <a:r>
              <a:rPr lang="en-US" altLang="zh-CN" sz="1800" b="1" u="sng" dirty="0" smtClean="0">
                <a:latin typeface="+mj-ea"/>
                <a:ea typeface="+mj-ea"/>
                <a:sym typeface="Times New Roman" panose="02020603050405020304" pitchFamily="18" charset="0"/>
              </a:rPr>
              <a:t>ALL</a:t>
            </a:r>
            <a:r>
              <a:rPr lang="en-US" altLang="zh-CN" sz="1800" b="1" dirty="0" smtClean="0">
                <a:latin typeface="+mj-ea"/>
                <a:ea typeface="+mj-ea"/>
                <a:sym typeface="Times New Roman" panose="02020603050405020304" pitchFamily="18" charset="0"/>
              </a:rPr>
              <a:t>] *</a:t>
            </a:r>
            <a:r>
              <a:rPr lang="zh-CN" altLang="en-US" sz="1800" b="1" dirty="0" smtClean="0">
                <a:latin typeface="+mj-ea"/>
                <a:ea typeface="+mj-ea"/>
                <a:sym typeface="Times New Roman" panose="02020603050405020304" pitchFamily="18" charset="0"/>
              </a:rPr>
              <a:t>）</a:t>
            </a:r>
          </a:p>
          <a:p>
            <a:pPr lvl="1" algn="just">
              <a:lnSpc>
                <a:spcPct val="150000"/>
              </a:lnSpc>
              <a:buFont typeface="Wingdings" panose="05000000000000000000" pitchFamily="2" charset="2"/>
              <a:buNone/>
            </a:pPr>
            <a:r>
              <a:rPr lang="en-US" altLang="zh-CN" sz="1800" b="1" dirty="0" smtClean="0">
                <a:latin typeface="+mj-ea"/>
                <a:ea typeface="+mj-ea"/>
                <a:sym typeface="Times New Roman" panose="02020603050405020304" pitchFamily="18" charset="0"/>
              </a:rPr>
              <a:t>    COUNT</a:t>
            </a:r>
            <a:r>
              <a:rPr lang="zh-CN" altLang="en-US" sz="1800" b="1" dirty="0" smtClean="0">
                <a:latin typeface="+mj-ea"/>
                <a:ea typeface="+mj-ea"/>
                <a:sym typeface="Times New Roman" panose="02020603050405020304" pitchFamily="18" charset="0"/>
              </a:rPr>
              <a:t>（</a:t>
            </a:r>
            <a:r>
              <a:rPr lang="en-US" altLang="zh-CN" sz="1800" b="1" dirty="0" smtClean="0">
                <a:latin typeface="+mj-ea"/>
                <a:ea typeface="+mj-ea"/>
                <a:sym typeface="Times New Roman" panose="02020603050405020304" pitchFamily="18" charset="0"/>
              </a:rPr>
              <a:t>[DISTINCT|</a:t>
            </a:r>
            <a:r>
              <a:rPr lang="en-US" altLang="zh-CN" sz="1800" b="1" u="sng" dirty="0" smtClean="0">
                <a:latin typeface="+mj-ea"/>
                <a:ea typeface="+mj-ea"/>
                <a:sym typeface="Times New Roman" panose="02020603050405020304" pitchFamily="18" charset="0"/>
              </a:rPr>
              <a:t>ALL</a:t>
            </a:r>
            <a:r>
              <a:rPr lang="en-US" altLang="zh-CN" sz="1800" b="1" dirty="0" smtClean="0">
                <a:latin typeface="+mj-ea"/>
                <a:ea typeface="+mj-ea"/>
                <a:sym typeface="Times New Roman" panose="02020603050405020304" pitchFamily="18" charset="0"/>
              </a:rPr>
              <a:t>] </a:t>
            </a:r>
            <a:r>
              <a:rPr lang="en-US" altLang="zh-CN" sz="1800" dirty="0" smtClean="0">
                <a:latin typeface="+mj-ea"/>
                <a:ea typeface="+mj-ea"/>
                <a:sym typeface="Times New Roman" panose="02020603050405020304" pitchFamily="18" charset="0"/>
              </a:rPr>
              <a:t>&lt;</a:t>
            </a:r>
            <a:r>
              <a:rPr lang="zh-CN" altLang="en-US" sz="1800" dirty="0" smtClean="0">
                <a:latin typeface="+mj-ea"/>
                <a:ea typeface="+mj-ea"/>
                <a:sym typeface="Times New Roman" panose="02020603050405020304" pitchFamily="18" charset="0"/>
              </a:rPr>
              <a:t>列名</a:t>
            </a:r>
            <a:r>
              <a:rPr lang="en-US" altLang="zh-CN" sz="1800" dirty="0" smtClean="0">
                <a:latin typeface="+mj-ea"/>
                <a:ea typeface="+mj-ea"/>
                <a:sym typeface="Times New Roman" panose="02020603050405020304" pitchFamily="18" charset="0"/>
              </a:rPr>
              <a:t>&gt;</a:t>
            </a:r>
            <a:r>
              <a:rPr lang="zh-CN" altLang="en-US" sz="1800" dirty="0" smtClean="0">
                <a:latin typeface="+mj-ea"/>
                <a:ea typeface="+mj-ea"/>
                <a:sym typeface="Times New Roman" panose="02020603050405020304" pitchFamily="18" charset="0"/>
              </a:rPr>
              <a:t>）</a:t>
            </a:r>
          </a:p>
          <a:p>
            <a:pPr algn="just">
              <a:lnSpc>
                <a:spcPct val="150000"/>
              </a:lnSpc>
              <a:buFont typeface="Wingdings" panose="05000000000000000000" pitchFamily="2" charset="2"/>
              <a:buChar char="Ø"/>
            </a:pPr>
            <a:r>
              <a:rPr lang="zh-CN" altLang="en-US" sz="2400" dirty="0">
                <a:latin typeface="幼圆" pitchFamily="49" charset="-122"/>
                <a:ea typeface="幼圆" pitchFamily="49" charset="-122"/>
                <a:sym typeface="Times New Roman" panose="02020603050405020304" pitchFamily="18" charset="0"/>
              </a:rPr>
              <a:t> 计算总和</a:t>
            </a:r>
          </a:p>
          <a:p>
            <a:pPr lvl="1" algn="just">
              <a:lnSpc>
                <a:spcPct val="150000"/>
              </a:lnSpc>
              <a:buFont typeface="Wingdings" panose="05000000000000000000" pitchFamily="2" charset="2"/>
              <a:buNone/>
            </a:pPr>
            <a:r>
              <a:rPr lang="en-US" altLang="zh-CN" sz="1800" dirty="0" smtClean="0">
                <a:latin typeface="+mj-ea"/>
                <a:ea typeface="+mj-ea"/>
                <a:sym typeface="Times New Roman" panose="02020603050405020304" pitchFamily="18" charset="0"/>
              </a:rPr>
              <a:t>    </a:t>
            </a:r>
            <a:r>
              <a:rPr lang="en-US" altLang="zh-CN" sz="1800" b="1" dirty="0">
                <a:latin typeface="+mj-ea"/>
                <a:ea typeface="+mj-ea"/>
                <a:sym typeface="Times New Roman" panose="02020603050405020304" pitchFamily="18" charset="0"/>
              </a:rPr>
              <a:t>SUM</a:t>
            </a:r>
            <a:r>
              <a:rPr lang="zh-CN" altLang="en-US" sz="1800" b="1" dirty="0">
                <a:latin typeface="+mj-ea"/>
                <a:ea typeface="+mj-ea"/>
                <a:sym typeface="Times New Roman" panose="02020603050405020304" pitchFamily="18" charset="0"/>
              </a:rPr>
              <a:t>（</a:t>
            </a:r>
            <a:r>
              <a:rPr lang="en-US" altLang="zh-CN" sz="1800" b="1" dirty="0">
                <a:latin typeface="+mj-ea"/>
                <a:ea typeface="+mj-ea"/>
                <a:sym typeface="Times New Roman" panose="02020603050405020304" pitchFamily="18" charset="0"/>
              </a:rPr>
              <a:t>[DISTINCT|ALL] </a:t>
            </a:r>
            <a:r>
              <a:rPr lang="en-US" altLang="zh-CN" sz="1800" dirty="0" smtClean="0">
                <a:latin typeface="+mj-ea"/>
                <a:ea typeface="+mj-ea"/>
                <a:sym typeface="Times New Roman" panose="02020603050405020304" pitchFamily="18" charset="0"/>
              </a:rPr>
              <a:t>&lt;</a:t>
            </a:r>
            <a:r>
              <a:rPr lang="zh-CN" altLang="en-US" sz="1800" dirty="0" smtClean="0">
                <a:latin typeface="+mj-ea"/>
                <a:ea typeface="+mj-ea"/>
                <a:sym typeface="Times New Roman" panose="02020603050405020304" pitchFamily="18" charset="0"/>
              </a:rPr>
              <a:t>列名</a:t>
            </a:r>
            <a:r>
              <a:rPr lang="en-US" altLang="zh-CN" sz="1800" dirty="0" smtClean="0">
                <a:latin typeface="+mj-ea"/>
                <a:ea typeface="+mj-ea"/>
                <a:sym typeface="Times New Roman" panose="02020603050405020304" pitchFamily="18" charset="0"/>
              </a:rPr>
              <a:t>&gt;</a:t>
            </a:r>
            <a:r>
              <a:rPr lang="zh-CN" altLang="en-US" sz="1800" dirty="0" smtClean="0">
                <a:latin typeface="+mj-ea"/>
                <a:ea typeface="+mj-ea"/>
                <a:sym typeface="Times New Roman" panose="02020603050405020304" pitchFamily="18" charset="0"/>
              </a:rPr>
              <a:t>）	</a:t>
            </a:r>
          </a:p>
          <a:p>
            <a:pPr algn="just">
              <a:lnSpc>
                <a:spcPct val="150000"/>
              </a:lnSpc>
              <a:buFont typeface="Wingdings" panose="05000000000000000000" pitchFamily="2" charset="2"/>
              <a:buChar char="Ø"/>
            </a:pPr>
            <a:r>
              <a:rPr lang="zh-CN" altLang="en-US" sz="2400" dirty="0">
                <a:latin typeface="幼圆" pitchFamily="49" charset="-122"/>
                <a:ea typeface="幼圆" pitchFamily="49" charset="-122"/>
                <a:sym typeface="Times New Roman" panose="02020603050405020304" pitchFamily="18" charset="0"/>
              </a:rPr>
              <a:t> 计算平均值</a:t>
            </a:r>
          </a:p>
          <a:p>
            <a:pPr lvl="1" algn="just">
              <a:lnSpc>
                <a:spcPct val="150000"/>
              </a:lnSpc>
              <a:buFont typeface="Wingdings" panose="05000000000000000000" pitchFamily="2" charset="2"/>
              <a:buNone/>
            </a:pPr>
            <a:r>
              <a:rPr lang="en-US" altLang="zh-CN" sz="1800" dirty="0" smtClean="0">
                <a:latin typeface="+mj-ea"/>
                <a:ea typeface="+mj-ea"/>
                <a:sym typeface="Times New Roman" panose="02020603050405020304" pitchFamily="18" charset="0"/>
              </a:rPr>
              <a:t>    </a:t>
            </a:r>
            <a:r>
              <a:rPr lang="en-US" altLang="zh-CN" sz="1800" b="1" dirty="0">
                <a:latin typeface="+mj-ea"/>
                <a:ea typeface="+mj-ea"/>
                <a:sym typeface="Times New Roman" panose="02020603050405020304" pitchFamily="18" charset="0"/>
              </a:rPr>
              <a:t>AVG</a:t>
            </a:r>
            <a:r>
              <a:rPr lang="zh-CN" altLang="en-US" sz="1800" b="1" dirty="0">
                <a:latin typeface="+mj-ea"/>
                <a:ea typeface="+mj-ea"/>
                <a:sym typeface="Times New Roman" panose="02020603050405020304" pitchFamily="18" charset="0"/>
              </a:rPr>
              <a:t>（</a:t>
            </a:r>
            <a:r>
              <a:rPr lang="en-US" altLang="zh-CN" sz="1800" b="1" dirty="0">
                <a:latin typeface="+mj-ea"/>
                <a:ea typeface="+mj-ea"/>
                <a:sym typeface="Times New Roman" panose="02020603050405020304" pitchFamily="18" charset="0"/>
              </a:rPr>
              <a:t>[DISTINCT|ALL] </a:t>
            </a:r>
            <a:r>
              <a:rPr lang="en-US" altLang="zh-CN" sz="1800" dirty="0" smtClean="0">
                <a:latin typeface="+mj-ea"/>
                <a:ea typeface="+mj-ea"/>
                <a:sym typeface="Times New Roman" panose="02020603050405020304" pitchFamily="18" charset="0"/>
              </a:rPr>
              <a:t>&lt;</a:t>
            </a:r>
            <a:r>
              <a:rPr lang="zh-CN" altLang="en-US" sz="1800" dirty="0" smtClean="0">
                <a:latin typeface="+mj-ea"/>
                <a:ea typeface="+mj-ea"/>
                <a:sym typeface="Times New Roman" panose="02020603050405020304" pitchFamily="18" charset="0"/>
              </a:rPr>
              <a:t>列名</a:t>
            </a:r>
            <a:r>
              <a:rPr lang="en-US" altLang="zh-CN" sz="1800" dirty="0" smtClean="0">
                <a:latin typeface="+mj-ea"/>
                <a:ea typeface="+mj-ea"/>
                <a:sym typeface="Times New Roman" panose="02020603050405020304" pitchFamily="18" charset="0"/>
              </a:rPr>
              <a:t>&gt;</a:t>
            </a:r>
            <a:r>
              <a:rPr lang="zh-CN" altLang="en-US" sz="1800" dirty="0" smtClean="0">
                <a:latin typeface="+mj-ea"/>
                <a:ea typeface="+mj-ea"/>
                <a:sym typeface="Times New Roman" panose="02020603050405020304" pitchFamily="18" charset="0"/>
              </a:rPr>
              <a:t>）</a:t>
            </a:r>
          </a:p>
          <a:p>
            <a:pPr algn="just">
              <a:lnSpc>
                <a:spcPct val="150000"/>
              </a:lnSpc>
              <a:buFont typeface="Wingdings" panose="05000000000000000000" pitchFamily="2" charset="2"/>
              <a:buChar char="Ø"/>
            </a:pPr>
            <a:r>
              <a:rPr lang="zh-CN" altLang="en-US" sz="2400" dirty="0">
                <a:latin typeface="幼圆" pitchFamily="49" charset="-122"/>
                <a:ea typeface="幼圆" pitchFamily="49" charset="-122"/>
                <a:sym typeface="Times New Roman" panose="02020603050405020304" pitchFamily="18" charset="0"/>
              </a:rPr>
              <a:t> 最大最小值</a:t>
            </a:r>
          </a:p>
          <a:p>
            <a:pPr lvl="1" algn="just">
              <a:lnSpc>
                <a:spcPct val="150000"/>
              </a:lnSpc>
              <a:buFont typeface="Wingdings" panose="05000000000000000000" pitchFamily="2" charset="2"/>
              <a:buNone/>
            </a:pPr>
            <a:r>
              <a:rPr lang="en-US" altLang="zh-CN" sz="1800" dirty="0" smtClean="0">
                <a:latin typeface="+mj-ea"/>
                <a:ea typeface="+mj-ea"/>
                <a:sym typeface="Times New Roman" panose="02020603050405020304" pitchFamily="18" charset="0"/>
              </a:rPr>
              <a:t>    </a:t>
            </a:r>
            <a:r>
              <a:rPr lang="en-US" altLang="zh-CN" sz="1800" b="1" dirty="0">
                <a:latin typeface="+mj-ea"/>
                <a:ea typeface="+mj-ea"/>
                <a:sym typeface="Times New Roman" panose="02020603050405020304" pitchFamily="18" charset="0"/>
              </a:rPr>
              <a:t>MAX</a:t>
            </a:r>
            <a:r>
              <a:rPr lang="zh-CN" altLang="en-US" sz="1800" b="1" dirty="0">
                <a:latin typeface="+mj-ea"/>
                <a:ea typeface="+mj-ea"/>
                <a:sym typeface="Times New Roman" panose="02020603050405020304" pitchFamily="18" charset="0"/>
              </a:rPr>
              <a:t>（</a:t>
            </a:r>
            <a:r>
              <a:rPr lang="en-US" altLang="zh-CN" sz="1800" b="1" dirty="0">
                <a:latin typeface="+mj-ea"/>
                <a:ea typeface="+mj-ea"/>
                <a:sym typeface="Times New Roman" panose="02020603050405020304" pitchFamily="18" charset="0"/>
              </a:rPr>
              <a:t>[DISTINCT|ALL] </a:t>
            </a:r>
            <a:r>
              <a:rPr lang="en-US" altLang="zh-CN" sz="1800" dirty="0" smtClean="0">
                <a:latin typeface="+mj-ea"/>
                <a:ea typeface="+mj-ea"/>
                <a:sym typeface="Times New Roman" panose="02020603050405020304" pitchFamily="18" charset="0"/>
              </a:rPr>
              <a:t>&lt;</a:t>
            </a:r>
            <a:r>
              <a:rPr lang="zh-CN" altLang="en-US" sz="1800" dirty="0" smtClean="0">
                <a:latin typeface="+mj-ea"/>
                <a:ea typeface="+mj-ea"/>
                <a:sym typeface="Times New Roman" panose="02020603050405020304" pitchFamily="18" charset="0"/>
              </a:rPr>
              <a:t>列名</a:t>
            </a:r>
            <a:r>
              <a:rPr lang="en-US" altLang="zh-CN" sz="1800" dirty="0" smtClean="0">
                <a:latin typeface="+mj-ea"/>
                <a:ea typeface="+mj-ea"/>
                <a:sym typeface="Times New Roman" panose="02020603050405020304" pitchFamily="18" charset="0"/>
              </a:rPr>
              <a:t>&gt;</a:t>
            </a:r>
            <a:r>
              <a:rPr lang="zh-CN" altLang="en-US" sz="1800" dirty="0" smtClean="0">
                <a:latin typeface="+mj-ea"/>
                <a:ea typeface="+mj-ea"/>
                <a:sym typeface="Times New Roman" panose="02020603050405020304" pitchFamily="18" charset="0"/>
              </a:rPr>
              <a:t>）</a:t>
            </a:r>
          </a:p>
          <a:p>
            <a:pPr lvl="1" algn="just">
              <a:lnSpc>
                <a:spcPct val="150000"/>
              </a:lnSpc>
              <a:buFont typeface="Wingdings" panose="05000000000000000000" pitchFamily="2" charset="2"/>
              <a:buNone/>
            </a:pPr>
            <a:r>
              <a:rPr lang="en-US" altLang="zh-CN" sz="1800" dirty="0" smtClean="0">
                <a:latin typeface="+mj-ea"/>
                <a:ea typeface="+mj-ea"/>
                <a:sym typeface="Times New Roman" panose="02020603050405020304" pitchFamily="18" charset="0"/>
              </a:rPr>
              <a:t>    </a:t>
            </a:r>
            <a:r>
              <a:rPr lang="en-US" altLang="zh-CN" sz="1800" b="1" dirty="0">
                <a:latin typeface="+mj-ea"/>
                <a:ea typeface="+mj-ea"/>
                <a:sym typeface="Times New Roman" panose="02020603050405020304" pitchFamily="18" charset="0"/>
              </a:rPr>
              <a:t>MIN</a:t>
            </a:r>
            <a:r>
              <a:rPr lang="zh-CN" altLang="en-US" sz="1800" b="1" dirty="0">
                <a:latin typeface="+mj-ea"/>
                <a:ea typeface="+mj-ea"/>
                <a:sym typeface="Times New Roman" panose="02020603050405020304" pitchFamily="18" charset="0"/>
              </a:rPr>
              <a:t>（</a:t>
            </a:r>
            <a:r>
              <a:rPr lang="en-US" altLang="zh-CN" sz="1800" b="1" dirty="0">
                <a:latin typeface="+mj-ea"/>
                <a:ea typeface="+mj-ea"/>
                <a:sym typeface="Times New Roman" panose="02020603050405020304" pitchFamily="18" charset="0"/>
              </a:rPr>
              <a:t>[DISTINCT|ALL] </a:t>
            </a:r>
            <a:r>
              <a:rPr lang="en-US" altLang="zh-CN" sz="1800" dirty="0" smtClean="0">
                <a:latin typeface="+mj-ea"/>
                <a:ea typeface="+mj-ea"/>
                <a:sym typeface="Times New Roman" panose="02020603050405020304" pitchFamily="18" charset="0"/>
              </a:rPr>
              <a:t>&lt;</a:t>
            </a:r>
            <a:r>
              <a:rPr lang="zh-CN" altLang="en-US" sz="1800" dirty="0" smtClean="0">
                <a:latin typeface="+mj-ea"/>
                <a:ea typeface="+mj-ea"/>
                <a:sym typeface="Times New Roman" panose="02020603050405020304" pitchFamily="18" charset="0"/>
              </a:rPr>
              <a:t>列名</a:t>
            </a:r>
            <a:r>
              <a:rPr lang="en-US" altLang="zh-CN" sz="1800" dirty="0" smtClean="0">
                <a:latin typeface="+mj-ea"/>
                <a:ea typeface="+mj-ea"/>
                <a:sym typeface="Times New Roman" panose="02020603050405020304" pitchFamily="18" charset="0"/>
              </a:rPr>
              <a:t>&gt;</a:t>
            </a:r>
            <a:r>
              <a:rPr lang="zh-CN" altLang="en-US" sz="1800" dirty="0" smtClean="0">
                <a:latin typeface="+mj-ea"/>
                <a:ea typeface="+mj-ea"/>
                <a:sym typeface="Times New Roman" panose="02020603050405020304" pitchFamily="18" charset="0"/>
              </a:rPr>
              <a:t>）</a:t>
            </a:r>
            <a:endParaRPr lang="zh-CN" altLang="en-US" sz="1200" dirty="0" smtClean="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wipe(left)">
                                      <p:cBhvr>
                                        <p:cTn id="7" dur="10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fade">
                                      <p:cBhvr>
                                        <p:cTn id="12" dur="1000"/>
                                        <p:tgtEl>
                                          <p:spTgt spid="77827">
                                            <p:txEl>
                                              <p:pRg st="0" end="0"/>
                                            </p:txEl>
                                          </p:spTgt>
                                        </p:tgtEl>
                                      </p:cBhvr>
                                    </p:animEffect>
                                    <p:anim calcmode="lin" valueType="num">
                                      <p:cBhvr>
                                        <p:cTn id="13" dur="10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782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7827">
                                            <p:txEl>
                                              <p:pRg st="1" end="1"/>
                                            </p:txEl>
                                          </p:spTgt>
                                        </p:tgtEl>
                                        <p:attrNameLst>
                                          <p:attrName>style.visibility</p:attrName>
                                        </p:attrNameLst>
                                      </p:cBhvr>
                                      <p:to>
                                        <p:strVal val="visible"/>
                                      </p:to>
                                    </p:set>
                                    <p:animEffect transition="in" filter="fade">
                                      <p:cBhvr>
                                        <p:cTn id="17" dur="1000"/>
                                        <p:tgtEl>
                                          <p:spTgt spid="77827">
                                            <p:txEl>
                                              <p:pRg st="1" end="1"/>
                                            </p:txEl>
                                          </p:spTgt>
                                        </p:tgtEl>
                                      </p:cBhvr>
                                    </p:animEffect>
                                    <p:anim calcmode="lin" valueType="num">
                                      <p:cBhvr>
                                        <p:cTn id="18" dur="10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77827">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7827">
                                            <p:txEl>
                                              <p:pRg st="2" end="2"/>
                                            </p:txEl>
                                          </p:spTgt>
                                        </p:tgtEl>
                                        <p:attrNameLst>
                                          <p:attrName>style.visibility</p:attrName>
                                        </p:attrNameLst>
                                      </p:cBhvr>
                                      <p:to>
                                        <p:strVal val="visible"/>
                                      </p:to>
                                    </p:set>
                                    <p:animEffect transition="in" filter="fade">
                                      <p:cBhvr>
                                        <p:cTn id="22" dur="1000"/>
                                        <p:tgtEl>
                                          <p:spTgt spid="77827">
                                            <p:txEl>
                                              <p:pRg st="2" end="2"/>
                                            </p:txEl>
                                          </p:spTgt>
                                        </p:tgtEl>
                                      </p:cBhvr>
                                    </p:animEffect>
                                    <p:anim calcmode="lin" valueType="num">
                                      <p:cBhvr>
                                        <p:cTn id="23" dur="10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77827">
                                            <p:txEl>
                                              <p:pRg st="2" end="2"/>
                                            </p:txEl>
                                          </p:spTgt>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77827">
                                            <p:txEl>
                                              <p:pRg st="3" end="3"/>
                                            </p:txEl>
                                          </p:spTgt>
                                        </p:tgtEl>
                                        <p:attrNameLst>
                                          <p:attrName>style.visibility</p:attrName>
                                        </p:attrNameLst>
                                      </p:cBhvr>
                                      <p:to>
                                        <p:strVal val="visible"/>
                                      </p:to>
                                    </p:set>
                                    <p:animEffect transition="in" filter="fade">
                                      <p:cBhvr>
                                        <p:cTn id="28" dur="1000"/>
                                        <p:tgtEl>
                                          <p:spTgt spid="77827">
                                            <p:txEl>
                                              <p:pRg st="3" end="3"/>
                                            </p:txEl>
                                          </p:spTgt>
                                        </p:tgtEl>
                                      </p:cBhvr>
                                    </p:animEffect>
                                    <p:anim calcmode="lin" valueType="num">
                                      <p:cBhvr>
                                        <p:cTn id="29" dur="10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7827">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7827">
                                            <p:txEl>
                                              <p:pRg st="4" end="4"/>
                                            </p:txEl>
                                          </p:spTgt>
                                        </p:tgtEl>
                                        <p:attrNameLst>
                                          <p:attrName>style.visibility</p:attrName>
                                        </p:attrNameLst>
                                      </p:cBhvr>
                                      <p:to>
                                        <p:strVal val="visible"/>
                                      </p:to>
                                    </p:set>
                                    <p:animEffect transition="in" filter="fade">
                                      <p:cBhvr>
                                        <p:cTn id="33" dur="1000"/>
                                        <p:tgtEl>
                                          <p:spTgt spid="77827">
                                            <p:txEl>
                                              <p:pRg st="4" end="4"/>
                                            </p:txEl>
                                          </p:spTgt>
                                        </p:tgtEl>
                                      </p:cBhvr>
                                    </p:animEffect>
                                    <p:anim calcmode="lin" valueType="num">
                                      <p:cBhvr>
                                        <p:cTn id="34" dur="10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7827">
                                            <p:txEl>
                                              <p:pRg st="4" end="4"/>
                                            </p:txEl>
                                          </p:spTgt>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77827">
                                            <p:txEl>
                                              <p:pRg st="5" end="5"/>
                                            </p:txEl>
                                          </p:spTgt>
                                        </p:tgtEl>
                                        <p:attrNameLst>
                                          <p:attrName>style.visibility</p:attrName>
                                        </p:attrNameLst>
                                      </p:cBhvr>
                                      <p:to>
                                        <p:strVal val="visible"/>
                                      </p:to>
                                    </p:set>
                                    <p:animEffect transition="in" filter="fade">
                                      <p:cBhvr>
                                        <p:cTn id="39" dur="1000"/>
                                        <p:tgtEl>
                                          <p:spTgt spid="77827">
                                            <p:txEl>
                                              <p:pRg st="5" end="5"/>
                                            </p:txEl>
                                          </p:spTgt>
                                        </p:tgtEl>
                                      </p:cBhvr>
                                    </p:animEffect>
                                    <p:anim calcmode="lin" valueType="num">
                                      <p:cBhvr>
                                        <p:cTn id="40" dur="10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782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7827">
                                            <p:txEl>
                                              <p:pRg st="6" end="6"/>
                                            </p:txEl>
                                          </p:spTgt>
                                        </p:tgtEl>
                                        <p:attrNameLst>
                                          <p:attrName>style.visibility</p:attrName>
                                        </p:attrNameLst>
                                      </p:cBhvr>
                                      <p:to>
                                        <p:strVal val="visible"/>
                                      </p:to>
                                    </p:set>
                                    <p:animEffect transition="in" filter="fade">
                                      <p:cBhvr>
                                        <p:cTn id="44" dur="1000"/>
                                        <p:tgtEl>
                                          <p:spTgt spid="77827">
                                            <p:txEl>
                                              <p:pRg st="6" end="6"/>
                                            </p:txEl>
                                          </p:spTgt>
                                        </p:tgtEl>
                                      </p:cBhvr>
                                    </p:animEffect>
                                    <p:anim calcmode="lin" valueType="num">
                                      <p:cBhvr>
                                        <p:cTn id="45" dur="1000" fill="hold"/>
                                        <p:tgtEl>
                                          <p:spTgt spid="7782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7827">
                                            <p:txEl>
                                              <p:pRg st="6" end="6"/>
                                            </p:txEl>
                                          </p:spTgt>
                                        </p:tgtEl>
                                        <p:attrNameLst>
                                          <p:attrName>ppt_y</p:attrName>
                                        </p:attrNameLst>
                                      </p:cBhvr>
                                      <p:tavLst>
                                        <p:tav tm="0">
                                          <p:val>
                                            <p:strVal val="#ppt_y+.1"/>
                                          </p:val>
                                        </p:tav>
                                        <p:tav tm="100000">
                                          <p:val>
                                            <p:strVal val="#ppt_y"/>
                                          </p:val>
                                        </p:tav>
                                      </p:tavLst>
                                    </p:anim>
                                  </p:childTnLst>
                                </p:cTn>
                              </p:par>
                            </p:childTnLst>
                          </p:cTn>
                        </p:par>
                        <p:par>
                          <p:cTn id="47" fill="hold">
                            <p:stCondLst>
                              <p:cond delay="3000"/>
                            </p:stCondLst>
                            <p:childTnLst>
                              <p:par>
                                <p:cTn id="48" presetID="42" presetClass="entr" presetSubtype="0" fill="hold" grpId="0" nodeType="afterEffect">
                                  <p:stCondLst>
                                    <p:cond delay="0"/>
                                  </p:stCondLst>
                                  <p:childTnLst>
                                    <p:set>
                                      <p:cBhvr>
                                        <p:cTn id="49" dur="1" fill="hold">
                                          <p:stCondLst>
                                            <p:cond delay="0"/>
                                          </p:stCondLst>
                                        </p:cTn>
                                        <p:tgtEl>
                                          <p:spTgt spid="77827">
                                            <p:txEl>
                                              <p:pRg st="7" end="7"/>
                                            </p:txEl>
                                          </p:spTgt>
                                        </p:tgtEl>
                                        <p:attrNameLst>
                                          <p:attrName>style.visibility</p:attrName>
                                        </p:attrNameLst>
                                      </p:cBhvr>
                                      <p:to>
                                        <p:strVal val="visible"/>
                                      </p:to>
                                    </p:set>
                                    <p:animEffect transition="in" filter="fade">
                                      <p:cBhvr>
                                        <p:cTn id="50" dur="1000"/>
                                        <p:tgtEl>
                                          <p:spTgt spid="77827">
                                            <p:txEl>
                                              <p:pRg st="7" end="7"/>
                                            </p:txEl>
                                          </p:spTgt>
                                        </p:tgtEl>
                                      </p:cBhvr>
                                    </p:animEffect>
                                    <p:anim calcmode="lin" valueType="num">
                                      <p:cBhvr>
                                        <p:cTn id="51" dur="1000" fill="hold"/>
                                        <p:tgtEl>
                                          <p:spTgt spid="77827">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77827">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77827">
                                            <p:txEl>
                                              <p:pRg st="8" end="8"/>
                                            </p:txEl>
                                          </p:spTgt>
                                        </p:tgtEl>
                                        <p:attrNameLst>
                                          <p:attrName>style.visibility</p:attrName>
                                        </p:attrNameLst>
                                      </p:cBhvr>
                                      <p:to>
                                        <p:strVal val="visible"/>
                                      </p:to>
                                    </p:set>
                                    <p:animEffect transition="in" filter="fade">
                                      <p:cBhvr>
                                        <p:cTn id="55" dur="1000"/>
                                        <p:tgtEl>
                                          <p:spTgt spid="77827">
                                            <p:txEl>
                                              <p:pRg st="8" end="8"/>
                                            </p:txEl>
                                          </p:spTgt>
                                        </p:tgtEl>
                                      </p:cBhvr>
                                    </p:animEffect>
                                    <p:anim calcmode="lin" valueType="num">
                                      <p:cBhvr>
                                        <p:cTn id="56" dur="1000" fill="hold"/>
                                        <p:tgtEl>
                                          <p:spTgt spid="77827">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77827">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77827">
                                            <p:txEl>
                                              <p:pRg st="9" end="9"/>
                                            </p:txEl>
                                          </p:spTgt>
                                        </p:tgtEl>
                                        <p:attrNameLst>
                                          <p:attrName>style.visibility</p:attrName>
                                        </p:attrNameLst>
                                      </p:cBhvr>
                                      <p:to>
                                        <p:strVal val="visible"/>
                                      </p:to>
                                    </p:set>
                                    <p:animEffect transition="in" filter="fade">
                                      <p:cBhvr>
                                        <p:cTn id="60" dur="1000"/>
                                        <p:tgtEl>
                                          <p:spTgt spid="77827">
                                            <p:txEl>
                                              <p:pRg st="9" end="9"/>
                                            </p:txEl>
                                          </p:spTgt>
                                        </p:tgtEl>
                                      </p:cBhvr>
                                    </p:animEffect>
                                    <p:anim calcmode="lin" valueType="num">
                                      <p:cBhvr>
                                        <p:cTn id="61" dur="1000" fill="hold"/>
                                        <p:tgtEl>
                                          <p:spTgt spid="77827">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7782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1043755" y="842963"/>
            <a:ext cx="8100245" cy="4249737"/>
          </a:xfrm>
        </p:spPr>
        <p:txBody>
          <a:bodyPr>
            <a:normAutofit/>
          </a:bodyPr>
          <a:lstStyle/>
          <a:p>
            <a:pPr algn="just">
              <a:lnSpc>
                <a:spcPct val="110000"/>
              </a:lnSpc>
              <a:buFont typeface="Wingdings" panose="05000000000000000000" pitchFamily="2" charset="2"/>
              <a:buNone/>
            </a:pPr>
            <a:r>
              <a:rPr lang="en-US" altLang="zh-CN" sz="2600" dirty="0" smtClean="0">
                <a:latin typeface="幼圆" pitchFamily="49" charset="-122"/>
                <a:ea typeface="幼圆" pitchFamily="49" charset="-122"/>
              </a:rPr>
              <a:t>【</a:t>
            </a:r>
            <a:r>
              <a:rPr lang="zh-CN" altLang="en-US" sz="2600" dirty="0" smtClean="0">
                <a:latin typeface="+mj-ea"/>
                <a:ea typeface="+mj-ea"/>
              </a:rPr>
              <a:t>例</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查询学生总人数</a:t>
            </a:r>
          </a:p>
          <a:p>
            <a:pPr lvl="2" algn="just">
              <a:lnSpc>
                <a:spcPct val="110000"/>
              </a:lnSpc>
              <a:buFont typeface="Wingdings" panose="05000000000000000000" pitchFamily="2" charset="2"/>
              <a:buNone/>
            </a:pP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smtClean="0">
                <a:latin typeface="+mj-ea"/>
                <a:ea typeface="+mj-ea"/>
                <a:sym typeface="Times New Roman" panose="02020603050405020304" pitchFamily="18" charset="0"/>
              </a:rPr>
              <a:t>SELECT COUNT</a:t>
            </a:r>
            <a:r>
              <a:rPr lang="en-US" altLang="zh-CN" sz="2600" b="1" dirty="0" smtClean="0">
                <a:latin typeface="幼圆" pitchFamily="49" charset="-122"/>
                <a:ea typeface="幼圆" pitchFamily="49" charset="-122"/>
                <a:sym typeface="Times New Roman" panose="02020603050405020304" pitchFamily="18" charset="0"/>
              </a:rPr>
              <a:t>(*)</a:t>
            </a:r>
          </a:p>
          <a:p>
            <a:pPr lvl="2" algn="just">
              <a:lnSpc>
                <a:spcPct val="110000"/>
              </a:lnSpc>
              <a:buFont typeface="Wingdings" panose="05000000000000000000" pitchFamily="2" charset="2"/>
              <a:buNone/>
            </a:pP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a:latin typeface="+mj-ea"/>
                <a:ea typeface="+mj-ea"/>
                <a:sym typeface="Times New Roman" panose="02020603050405020304" pitchFamily="18" charset="0"/>
              </a:rPr>
              <a:t>FROM</a:t>
            </a:r>
            <a:r>
              <a:rPr lang="en-US" altLang="zh-CN" sz="2600" b="1" dirty="0" smtClean="0">
                <a:latin typeface="幼圆" pitchFamily="49" charset="-122"/>
                <a:ea typeface="幼圆" pitchFamily="49" charset="-122"/>
                <a:sym typeface="Times New Roman" panose="02020603050405020304" pitchFamily="18" charset="0"/>
              </a:rPr>
              <a:t>  Student</a:t>
            </a:r>
            <a:r>
              <a:rPr lang="zh-CN" altLang="en-US" sz="2600" b="1" dirty="0" smtClean="0">
                <a:latin typeface="幼圆" pitchFamily="49" charset="-122"/>
                <a:ea typeface="幼圆" pitchFamily="49" charset="-122"/>
                <a:sym typeface="Times New Roman" panose="02020603050405020304" pitchFamily="18" charset="0"/>
              </a:rPr>
              <a:t>；</a:t>
            </a:r>
            <a:endParaRPr lang="en-US" altLang="zh-CN" sz="2600" b="1" dirty="0" smtClean="0">
              <a:latin typeface="幼圆" pitchFamily="49" charset="-122"/>
              <a:ea typeface="幼圆" pitchFamily="49" charset="-122"/>
              <a:sym typeface="Times New Roman" panose="02020603050405020304" pitchFamily="18" charset="0"/>
            </a:endParaRPr>
          </a:p>
          <a:p>
            <a:pPr lvl="2" algn="just">
              <a:lnSpc>
                <a:spcPct val="110000"/>
              </a:lnSpc>
              <a:buFont typeface="Wingdings" panose="05000000000000000000" pitchFamily="2" charset="2"/>
              <a:buNone/>
            </a:pPr>
            <a:r>
              <a:rPr lang="zh-CN" altLang="en-US" sz="2600" b="1" dirty="0" smtClean="0">
                <a:latin typeface="幼圆" pitchFamily="49" charset="-122"/>
                <a:ea typeface="幼圆" pitchFamily="49" charset="-122"/>
                <a:sym typeface="Times New Roman" panose="02020603050405020304" pitchFamily="18" charset="0"/>
              </a:rPr>
              <a:t>（注：当聚集函数遇到空值时，除了</a:t>
            </a:r>
            <a:r>
              <a:rPr lang="en-US" altLang="zh-CN" sz="2600" b="1" dirty="0" smtClean="0">
                <a:latin typeface="幼圆" pitchFamily="49" charset="-122"/>
                <a:ea typeface="幼圆" pitchFamily="49" charset="-122"/>
                <a:sym typeface="Times New Roman" panose="02020603050405020304" pitchFamily="18" charset="0"/>
              </a:rPr>
              <a:t>count(*)</a:t>
            </a:r>
            <a:r>
              <a:rPr lang="zh-CN" altLang="en-US" sz="2600" b="1" dirty="0" smtClean="0">
                <a:latin typeface="幼圆" pitchFamily="49" charset="-122"/>
                <a:ea typeface="幼圆" pitchFamily="49" charset="-122"/>
                <a:sym typeface="Times New Roman" panose="02020603050405020304" pitchFamily="18" charset="0"/>
              </a:rPr>
              <a:t>外，都跳过空值只处理非空值）</a:t>
            </a:r>
          </a:p>
          <a:p>
            <a:pPr algn="just">
              <a:lnSpc>
                <a:spcPct val="110000"/>
              </a:lnSpc>
              <a:spcBef>
                <a:spcPct val="50000"/>
              </a:spcBef>
              <a:buFont typeface="Wingdings" panose="05000000000000000000" pitchFamily="2" charset="2"/>
              <a:buNone/>
            </a:pPr>
            <a:r>
              <a:rPr lang="en-US" altLang="zh-CN" sz="2600" dirty="0" smtClean="0">
                <a:latin typeface="幼圆" pitchFamily="49" charset="-122"/>
                <a:ea typeface="幼圆" pitchFamily="49" charset="-122"/>
              </a:rPr>
              <a:t>【</a:t>
            </a:r>
            <a:r>
              <a:rPr lang="zh-CN" altLang="en-US" sz="2600" dirty="0" smtClean="0">
                <a:latin typeface="+mj-ea"/>
                <a:ea typeface="+mj-ea"/>
              </a:rPr>
              <a:t>例</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查询选修了课程的学生人数</a:t>
            </a:r>
          </a:p>
          <a:p>
            <a:pPr lvl="2" algn="just">
              <a:lnSpc>
                <a:spcPct val="110000"/>
              </a:lnSpc>
              <a:buFont typeface="Wingdings" panose="05000000000000000000" pitchFamily="2" charset="2"/>
              <a:buNone/>
            </a:pP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a:latin typeface="+mj-ea"/>
                <a:ea typeface="+mj-ea"/>
                <a:sym typeface="Times New Roman" panose="02020603050405020304" pitchFamily="18" charset="0"/>
              </a:rPr>
              <a:t>SELECT COUNT(DISTINCT</a:t>
            </a: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err="1" smtClean="0">
                <a:latin typeface="幼圆" pitchFamily="49" charset="-122"/>
                <a:ea typeface="幼圆" pitchFamily="49" charset="-122"/>
                <a:sym typeface="Times New Roman" panose="02020603050405020304" pitchFamily="18" charset="0"/>
              </a:rPr>
              <a:t>Sno</a:t>
            </a:r>
            <a:r>
              <a:rPr lang="en-US" altLang="zh-CN" sz="2600" b="1" dirty="0" smtClean="0">
                <a:latin typeface="幼圆" pitchFamily="49" charset="-122"/>
                <a:ea typeface="幼圆" pitchFamily="49" charset="-122"/>
                <a:sym typeface="Times New Roman" panose="02020603050405020304" pitchFamily="18" charset="0"/>
              </a:rPr>
              <a:t>)</a:t>
            </a:r>
          </a:p>
          <a:p>
            <a:pPr lvl="2" algn="just">
              <a:lnSpc>
                <a:spcPct val="110000"/>
              </a:lnSpc>
              <a:buFont typeface="Wingdings" panose="05000000000000000000" pitchFamily="2" charset="2"/>
              <a:buNone/>
            </a:pP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a:latin typeface="+mj-ea"/>
                <a:ea typeface="+mj-ea"/>
                <a:sym typeface="Times New Roman" panose="02020603050405020304" pitchFamily="18" charset="0"/>
              </a:rPr>
              <a:t>FROM</a:t>
            </a:r>
            <a:r>
              <a:rPr lang="en-US" altLang="zh-CN" sz="2600" b="1" dirty="0" smtClean="0">
                <a:latin typeface="幼圆" pitchFamily="49" charset="-122"/>
                <a:ea typeface="幼圆" pitchFamily="49" charset="-122"/>
                <a:sym typeface="Times New Roman" panose="02020603050405020304" pitchFamily="18" charset="0"/>
              </a:rPr>
              <a:t> SC</a:t>
            </a:r>
            <a:r>
              <a:rPr lang="zh-CN" altLang="en-US" sz="2600" b="1" dirty="0" smtClean="0">
                <a:latin typeface="幼圆" pitchFamily="49" charset="-122"/>
                <a:ea typeface="幼圆" pitchFamily="49" charset="-122"/>
                <a:sym typeface="Times New Roman" panose="02020603050405020304" pitchFamily="18" charset="0"/>
              </a:rPr>
              <a:t>；</a:t>
            </a:r>
          </a:p>
        </p:txBody>
      </p:sp>
      <p:sp>
        <p:nvSpPr>
          <p:cNvPr id="5"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聚集函数</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fade">
                                      <p:cBhvr>
                                        <p:cTn id="7" dur="500"/>
                                        <p:tgtEl>
                                          <p:spTgt spid="788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fade">
                                      <p:cBhvr>
                                        <p:cTn id="10" dur="500"/>
                                        <p:tgtEl>
                                          <p:spTgt spid="788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Effect transition="in" filter="fade">
                                      <p:cBhvr>
                                        <p:cTn id="13" dur="500"/>
                                        <p:tgtEl>
                                          <p:spTgt spid="788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851">
                                            <p:txEl>
                                              <p:pRg st="3" end="3"/>
                                            </p:txEl>
                                          </p:spTgt>
                                        </p:tgtEl>
                                        <p:attrNameLst>
                                          <p:attrName>style.visibility</p:attrName>
                                        </p:attrNameLst>
                                      </p:cBhvr>
                                      <p:to>
                                        <p:strVal val="visible"/>
                                      </p:to>
                                    </p:set>
                                    <p:animEffect transition="in" filter="fade">
                                      <p:cBhvr>
                                        <p:cTn id="16" dur="500"/>
                                        <p:tgtEl>
                                          <p:spTgt spid="7885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8851">
                                            <p:txEl>
                                              <p:pRg st="4" end="4"/>
                                            </p:txEl>
                                          </p:spTgt>
                                        </p:tgtEl>
                                        <p:attrNameLst>
                                          <p:attrName>style.visibility</p:attrName>
                                        </p:attrNameLst>
                                      </p:cBhvr>
                                      <p:to>
                                        <p:strVal val="visible"/>
                                      </p:to>
                                    </p:set>
                                    <p:animEffect transition="in" filter="fade">
                                      <p:cBhvr>
                                        <p:cTn id="21" dur="500"/>
                                        <p:tgtEl>
                                          <p:spTgt spid="7885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8851">
                                            <p:txEl>
                                              <p:pRg st="5" end="5"/>
                                            </p:txEl>
                                          </p:spTgt>
                                        </p:tgtEl>
                                        <p:attrNameLst>
                                          <p:attrName>style.visibility</p:attrName>
                                        </p:attrNameLst>
                                      </p:cBhvr>
                                      <p:to>
                                        <p:strVal val="visible"/>
                                      </p:to>
                                    </p:set>
                                    <p:animEffect transition="in" filter="fade">
                                      <p:cBhvr>
                                        <p:cTn id="24" dur="500"/>
                                        <p:tgtEl>
                                          <p:spTgt spid="7885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8851">
                                            <p:txEl>
                                              <p:pRg st="6" end="6"/>
                                            </p:txEl>
                                          </p:spTgt>
                                        </p:tgtEl>
                                        <p:attrNameLst>
                                          <p:attrName>style.visibility</p:attrName>
                                        </p:attrNameLst>
                                      </p:cBhvr>
                                      <p:to>
                                        <p:strVal val="visible"/>
                                      </p:to>
                                    </p:set>
                                    <p:animEffect transition="in" filter="fade">
                                      <p:cBhvr>
                                        <p:cTn id="27" dur="500"/>
                                        <p:tgtEl>
                                          <p:spTgt spid="78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ChangeArrowheads="1"/>
          </p:cNvSpPr>
          <p:nvPr>
            <p:ph type="body" idx="4294967295"/>
          </p:nvPr>
        </p:nvSpPr>
        <p:spPr>
          <a:xfrm>
            <a:off x="1043755" y="843630"/>
            <a:ext cx="8100245" cy="4299870"/>
          </a:xfrm>
        </p:spPr>
        <p:txBody>
          <a:bodyPr>
            <a:noAutofit/>
          </a:bodyPr>
          <a:lstStyle/>
          <a:p>
            <a:pPr algn="just">
              <a:lnSpc>
                <a:spcPct val="110000"/>
              </a:lnSpc>
              <a:spcBef>
                <a:spcPct val="50000"/>
              </a:spcBef>
            </a:pPr>
            <a:r>
              <a:rPr lang="en-US" altLang="zh-CN" sz="2600" dirty="0">
                <a:latin typeface="幼圆" pitchFamily="49" charset="-122"/>
                <a:ea typeface="幼圆" pitchFamily="49" charset="-122"/>
              </a:rPr>
              <a:t>【</a:t>
            </a:r>
            <a:r>
              <a:rPr lang="zh-CN" altLang="en-US" sz="2600" dirty="0">
                <a:latin typeface="+mj-ea"/>
                <a:ea typeface="+mj-ea"/>
              </a:rPr>
              <a:t>例</a:t>
            </a:r>
            <a:r>
              <a:rPr lang="en-US" altLang="zh-CN" sz="2600" dirty="0">
                <a:latin typeface="幼圆" pitchFamily="49" charset="-122"/>
                <a:ea typeface="幼圆" pitchFamily="49" charset="-122"/>
              </a:rPr>
              <a:t>】</a:t>
            </a:r>
            <a:r>
              <a:rPr lang="zh-CN" altLang="en-US" sz="2600" dirty="0">
                <a:latin typeface="幼圆" pitchFamily="49" charset="-122"/>
                <a:ea typeface="幼圆" pitchFamily="49" charset="-122"/>
              </a:rPr>
              <a:t>计算</a:t>
            </a:r>
            <a:r>
              <a:rPr lang="en-US" altLang="zh-CN" sz="2600" dirty="0">
                <a:latin typeface="幼圆" pitchFamily="49" charset="-122"/>
                <a:ea typeface="幼圆" pitchFamily="49" charset="-122"/>
              </a:rPr>
              <a:t>1</a:t>
            </a:r>
            <a:r>
              <a:rPr lang="zh-CN" altLang="en-US" sz="2600" dirty="0">
                <a:latin typeface="幼圆" pitchFamily="49" charset="-122"/>
                <a:ea typeface="幼圆" pitchFamily="49" charset="-122"/>
              </a:rPr>
              <a:t>号课程的学生平均成绩。</a:t>
            </a:r>
          </a:p>
          <a:p>
            <a:pPr lvl="1" algn="just">
              <a:lnSpc>
                <a:spcPct val="110000"/>
              </a:lnSpc>
              <a:buNone/>
            </a:pPr>
            <a:r>
              <a:rPr lang="en-US" altLang="zh-CN" sz="2600" b="1" dirty="0">
                <a:latin typeface="幼圆" pitchFamily="49" charset="-122"/>
                <a:ea typeface="幼圆" pitchFamily="49" charset="-122"/>
                <a:sym typeface="Times New Roman" panose="02020603050405020304" pitchFamily="18" charset="0"/>
              </a:rPr>
              <a:t>		</a:t>
            </a:r>
            <a:r>
              <a:rPr lang="en-US" altLang="zh-CN" sz="2600" b="1" dirty="0">
                <a:latin typeface="+mj-ea"/>
                <a:sym typeface="Times New Roman" panose="02020603050405020304" pitchFamily="18" charset="0"/>
              </a:rPr>
              <a:t>SELECT AVG(</a:t>
            </a:r>
            <a:r>
              <a:rPr lang="en-US" altLang="zh-CN" sz="2600" b="1" dirty="0">
                <a:latin typeface="幼圆" pitchFamily="49" charset="-122"/>
                <a:ea typeface="幼圆" pitchFamily="49" charset="-122"/>
                <a:sym typeface="Times New Roman" panose="02020603050405020304" pitchFamily="18" charset="0"/>
              </a:rPr>
              <a:t>Grade)</a:t>
            </a:r>
          </a:p>
          <a:p>
            <a:pPr lvl="1" algn="just">
              <a:lnSpc>
                <a:spcPct val="110000"/>
              </a:lnSpc>
              <a:buNone/>
            </a:pPr>
            <a:r>
              <a:rPr lang="en-US" altLang="zh-CN" sz="2600" b="1" dirty="0">
                <a:latin typeface="幼圆" pitchFamily="49" charset="-122"/>
                <a:ea typeface="幼圆" pitchFamily="49" charset="-122"/>
                <a:sym typeface="Times New Roman" panose="02020603050405020304" pitchFamily="18" charset="0"/>
              </a:rPr>
              <a:t>		</a:t>
            </a:r>
            <a:r>
              <a:rPr lang="en-US" altLang="zh-CN" sz="2600" b="1" dirty="0">
                <a:latin typeface="+mj-ea"/>
                <a:sym typeface="Times New Roman" panose="02020603050405020304" pitchFamily="18" charset="0"/>
              </a:rPr>
              <a:t>FROM</a:t>
            </a:r>
            <a:r>
              <a:rPr lang="en-US" altLang="zh-CN" sz="2600" b="1" dirty="0">
                <a:latin typeface="幼圆" pitchFamily="49" charset="-122"/>
                <a:ea typeface="幼圆" pitchFamily="49" charset="-122"/>
                <a:sym typeface="Times New Roman" panose="02020603050405020304" pitchFamily="18" charset="0"/>
              </a:rPr>
              <a:t> SC</a:t>
            </a:r>
          </a:p>
          <a:p>
            <a:pPr lvl="1" algn="just">
              <a:lnSpc>
                <a:spcPct val="110000"/>
              </a:lnSpc>
              <a:buNone/>
            </a:pPr>
            <a:r>
              <a:rPr lang="en-US" altLang="zh-CN" sz="2600" b="1" dirty="0">
                <a:latin typeface="幼圆" pitchFamily="49" charset="-122"/>
                <a:ea typeface="幼圆" pitchFamily="49" charset="-122"/>
                <a:sym typeface="Times New Roman" panose="02020603050405020304" pitchFamily="18" charset="0"/>
              </a:rPr>
              <a:t>		</a:t>
            </a:r>
            <a:r>
              <a:rPr lang="en-US" altLang="zh-CN" sz="2600" b="1" dirty="0">
                <a:latin typeface="+mj-ea"/>
                <a:sym typeface="Times New Roman" panose="02020603050405020304" pitchFamily="18" charset="0"/>
              </a:rPr>
              <a:t>WHERE</a:t>
            </a:r>
            <a:r>
              <a:rPr lang="en-US" altLang="zh-CN" sz="2600" b="1" dirty="0">
                <a:latin typeface="幼圆" pitchFamily="49" charset="-122"/>
                <a:ea typeface="幼圆" pitchFamily="49" charset="-122"/>
                <a:sym typeface="Times New Roman" panose="02020603050405020304" pitchFamily="18" charset="0"/>
              </a:rPr>
              <a:t> </a:t>
            </a:r>
            <a:r>
              <a:rPr lang="en-US" altLang="zh-CN" sz="2600" b="1" dirty="0" err="1">
                <a:latin typeface="幼圆" pitchFamily="49" charset="-122"/>
                <a:ea typeface="幼圆" pitchFamily="49" charset="-122"/>
                <a:sym typeface="Times New Roman" panose="02020603050405020304" pitchFamily="18" charset="0"/>
              </a:rPr>
              <a:t>Cno</a:t>
            </a:r>
            <a:r>
              <a:rPr lang="en-US" altLang="zh-CN" sz="2600" b="1" dirty="0">
                <a:latin typeface="幼圆" pitchFamily="49" charset="-122"/>
                <a:ea typeface="幼圆" pitchFamily="49" charset="-122"/>
                <a:sym typeface="Times New Roman" panose="02020603050405020304" pitchFamily="18" charset="0"/>
              </a:rPr>
              <a:t>=</a:t>
            </a:r>
            <a:r>
              <a:rPr lang="en-US" altLang="zh-CN" sz="2600" b="1" dirty="0">
                <a:latin typeface="+mj-ea"/>
                <a:sym typeface="Times New Roman" panose="02020603050405020304" pitchFamily="18" charset="0"/>
              </a:rPr>
              <a:t>‘</a:t>
            </a:r>
            <a:r>
              <a:rPr lang="en-US" altLang="zh-CN" sz="2600" b="1" dirty="0">
                <a:latin typeface="幼圆" pitchFamily="49" charset="-122"/>
                <a:ea typeface="幼圆" pitchFamily="49" charset="-122"/>
                <a:sym typeface="Times New Roman" panose="02020603050405020304" pitchFamily="18" charset="0"/>
              </a:rPr>
              <a:t>1</a:t>
            </a:r>
            <a:r>
              <a:rPr lang="en-US" altLang="zh-CN" sz="2600" b="1" dirty="0">
                <a:latin typeface="+mj-ea"/>
                <a:sym typeface="Times New Roman" panose="02020603050405020304" pitchFamily="18" charset="0"/>
              </a:rPr>
              <a:t>’ </a:t>
            </a:r>
            <a:r>
              <a:rPr lang="zh-CN" altLang="en-US" sz="2600" b="1" dirty="0">
                <a:latin typeface="幼圆" pitchFamily="49" charset="-122"/>
                <a:ea typeface="幼圆" pitchFamily="49" charset="-122"/>
                <a:sym typeface="Times New Roman" panose="02020603050405020304" pitchFamily="18" charset="0"/>
              </a:rPr>
              <a:t>；</a:t>
            </a:r>
            <a:endParaRPr lang="zh-CN" altLang="en-US" sz="2600" dirty="0">
              <a:latin typeface="幼圆" pitchFamily="49" charset="-122"/>
              <a:ea typeface="幼圆" pitchFamily="49" charset="-122"/>
            </a:endParaRPr>
          </a:p>
          <a:p>
            <a:pPr algn="just">
              <a:lnSpc>
                <a:spcPct val="150000"/>
              </a:lnSpc>
              <a:buFont typeface="Wingdings" panose="05000000000000000000" pitchFamily="2" charset="2"/>
              <a:buNone/>
            </a:pPr>
            <a:r>
              <a:rPr lang="en-US" altLang="zh-CN" sz="2600" dirty="0" smtClean="0">
                <a:latin typeface="幼圆" pitchFamily="49" charset="-122"/>
                <a:ea typeface="幼圆" pitchFamily="49" charset="-122"/>
              </a:rPr>
              <a:t>【</a:t>
            </a:r>
            <a:r>
              <a:rPr lang="zh-CN" altLang="en-US" sz="2600" dirty="0" smtClean="0">
                <a:latin typeface="+mj-ea"/>
                <a:ea typeface="+mj-ea"/>
              </a:rPr>
              <a:t>例</a:t>
            </a:r>
            <a:r>
              <a:rPr lang="en-US" altLang="zh-CN" sz="2600" dirty="0" smtClean="0">
                <a:latin typeface="幼圆" pitchFamily="49" charset="-122"/>
                <a:ea typeface="幼圆" pitchFamily="49" charset="-122"/>
              </a:rPr>
              <a:t>】</a:t>
            </a:r>
            <a:r>
              <a:rPr lang="zh-CN" altLang="en-US" sz="2600" dirty="0" smtClean="0">
                <a:latin typeface="幼圆" pitchFamily="49" charset="-122"/>
                <a:ea typeface="幼圆" pitchFamily="49" charset="-122"/>
              </a:rPr>
              <a:t>查询选修</a:t>
            </a:r>
            <a:r>
              <a:rPr lang="en-US" altLang="zh-CN" sz="2600" dirty="0" smtClean="0">
                <a:latin typeface="幼圆" pitchFamily="49" charset="-122"/>
                <a:ea typeface="幼圆" pitchFamily="49" charset="-122"/>
              </a:rPr>
              <a:t>1</a:t>
            </a:r>
            <a:r>
              <a:rPr lang="zh-CN" altLang="en-US" sz="2600" dirty="0" smtClean="0">
                <a:latin typeface="幼圆" pitchFamily="49" charset="-122"/>
                <a:ea typeface="幼圆" pitchFamily="49" charset="-122"/>
              </a:rPr>
              <a:t>号课程的学生最高分数</a:t>
            </a:r>
          </a:p>
          <a:p>
            <a:pPr lvl="2" algn="just">
              <a:buFont typeface="Wingdings" panose="05000000000000000000" pitchFamily="2" charset="2"/>
              <a:buNone/>
            </a:pPr>
            <a:r>
              <a:rPr lang="zh-CN" altLang="en-US" sz="2600" b="1" dirty="0" smtClean="0">
                <a:latin typeface="幼圆" pitchFamily="49" charset="-122"/>
                <a:ea typeface="幼圆" pitchFamily="49" charset="-122"/>
                <a:sym typeface="Times New Roman" panose="02020603050405020304" pitchFamily="18" charset="0"/>
              </a:rPr>
              <a:t>     </a:t>
            </a:r>
            <a:r>
              <a:rPr lang="en-US" altLang="zh-CN" sz="2600" b="1" dirty="0" smtClean="0">
                <a:latin typeface="+mj-ea"/>
                <a:ea typeface="+mj-ea"/>
                <a:sym typeface="Times New Roman" panose="02020603050405020304" pitchFamily="18" charset="0"/>
              </a:rPr>
              <a:t>SELECT</a:t>
            </a: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smtClean="0">
                <a:latin typeface="+mj-ea"/>
                <a:ea typeface="+mj-ea"/>
                <a:sym typeface="Times New Roman" panose="02020603050405020304" pitchFamily="18" charset="0"/>
              </a:rPr>
              <a:t>MAX</a:t>
            </a:r>
            <a:r>
              <a:rPr lang="en-US" altLang="zh-CN" sz="2600" b="1" dirty="0" smtClean="0">
                <a:latin typeface="幼圆" pitchFamily="49" charset="-122"/>
                <a:ea typeface="幼圆" pitchFamily="49" charset="-122"/>
                <a:sym typeface="Times New Roman" panose="02020603050405020304" pitchFamily="18" charset="0"/>
              </a:rPr>
              <a:t>(Grade)</a:t>
            </a:r>
          </a:p>
          <a:p>
            <a:pPr lvl="2" algn="just">
              <a:buFont typeface="Wingdings" panose="05000000000000000000" pitchFamily="2" charset="2"/>
              <a:buNone/>
            </a:pP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a:latin typeface="+mj-ea"/>
                <a:ea typeface="+mj-ea"/>
                <a:sym typeface="Times New Roman" panose="02020603050405020304" pitchFamily="18" charset="0"/>
              </a:rPr>
              <a:t>FROM</a:t>
            </a:r>
            <a:r>
              <a:rPr lang="en-US" altLang="zh-CN" sz="2600" b="1" dirty="0" smtClean="0">
                <a:latin typeface="幼圆" pitchFamily="49" charset="-122"/>
                <a:ea typeface="幼圆" pitchFamily="49" charset="-122"/>
                <a:sym typeface="Times New Roman" panose="02020603050405020304" pitchFamily="18" charset="0"/>
              </a:rPr>
              <a:t> SC</a:t>
            </a:r>
          </a:p>
          <a:p>
            <a:pPr lvl="2" algn="just">
              <a:buNone/>
            </a:pP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a:latin typeface="+mj-ea"/>
                <a:ea typeface="+mj-ea"/>
                <a:sym typeface="Times New Roman" panose="02020603050405020304" pitchFamily="18" charset="0"/>
              </a:rPr>
              <a:t>WHER</a:t>
            </a:r>
            <a:r>
              <a:rPr lang="en-US" altLang="zh-CN" sz="2600" b="1" dirty="0" smtClean="0">
                <a:latin typeface="幼圆" pitchFamily="49" charset="-122"/>
                <a:ea typeface="幼圆" pitchFamily="49" charset="-122"/>
                <a:sym typeface="Times New Roman" panose="02020603050405020304" pitchFamily="18" charset="0"/>
              </a:rPr>
              <a:t> </a:t>
            </a:r>
            <a:r>
              <a:rPr lang="en-US" altLang="zh-CN" sz="2600" b="1" dirty="0" err="1" smtClean="0">
                <a:latin typeface="幼圆" pitchFamily="49" charset="-122"/>
                <a:ea typeface="幼圆" pitchFamily="49" charset="-122"/>
                <a:sym typeface="Times New Roman" panose="02020603050405020304" pitchFamily="18" charset="0"/>
              </a:rPr>
              <a:t>Cno</a:t>
            </a:r>
            <a:r>
              <a:rPr lang="en-US" altLang="zh-CN" sz="2600" b="1" dirty="0" smtClean="0">
                <a:latin typeface="幼圆" pitchFamily="49" charset="-122"/>
                <a:ea typeface="幼圆" pitchFamily="49" charset="-122"/>
                <a:sym typeface="Times New Roman" panose="02020603050405020304" pitchFamily="18" charset="0"/>
              </a:rPr>
              <a:t>=</a:t>
            </a:r>
            <a:r>
              <a:rPr lang="en-US" altLang="zh-CN" sz="2600" b="1" dirty="0" smtClean="0">
                <a:latin typeface="+mj-ea"/>
                <a:sym typeface="Times New Roman" panose="02020603050405020304" pitchFamily="18" charset="0"/>
              </a:rPr>
              <a:t>‘</a:t>
            </a:r>
            <a:r>
              <a:rPr lang="en-US" altLang="zh-CN" sz="2600" b="1" dirty="0">
                <a:latin typeface="幼圆" pitchFamily="49" charset="-122"/>
                <a:ea typeface="幼圆" pitchFamily="49" charset="-122"/>
                <a:sym typeface="Times New Roman" panose="02020603050405020304" pitchFamily="18" charset="0"/>
              </a:rPr>
              <a:t>1</a:t>
            </a:r>
            <a:r>
              <a:rPr lang="en-US" altLang="zh-CN" sz="2600" b="1" dirty="0" smtClean="0">
                <a:latin typeface="+mj-ea"/>
                <a:sym typeface="Times New Roman" panose="02020603050405020304" pitchFamily="18" charset="0"/>
              </a:rPr>
              <a:t>’</a:t>
            </a:r>
            <a:r>
              <a:rPr lang="zh-CN" altLang="en-US" sz="2600" b="1" dirty="0" smtClean="0">
                <a:latin typeface="幼圆" pitchFamily="49" charset="-122"/>
                <a:ea typeface="幼圆" pitchFamily="49" charset="-122"/>
                <a:sym typeface="Times New Roman" panose="02020603050405020304" pitchFamily="18" charset="0"/>
              </a:rPr>
              <a:t>；</a:t>
            </a:r>
            <a:endParaRPr lang="zh-CN" altLang="en-US" sz="2600" dirty="0" smtClean="0">
              <a:latin typeface="幼圆" pitchFamily="49" charset="-122"/>
              <a:ea typeface="幼圆" pitchFamily="49" charset="-122"/>
            </a:endParaRPr>
          </a:p>
        </p:txBody>
      </p:sp>
      <p:sp>
        <p:nvSpPr>
          <p:cNvPr id="5"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聚集函数</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500"/>
                                        <p:tgtEl>
                                          <p:spTgt spid="798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875">
                                            <p:txEl>
                                              <p:pRg st="1" end="1"/>
                                            </p:txEl>
                                          </p:spTgt>
                                        </p:tgtEl>
                                        <p:attrNameLst>
                                          <p:attrName>style.visibility</p:attrName>
                                        </p:attrNameLst>
                                      </p:cBhvr>
                                      <p:to>
                                        <p:strVal val="visible"/>
                                      </p:to>
                                    </p:set>
                                    <p:animEffect transition="in" filter="fade">
                                      <p:cBhvr>
                                        <p:cTn id="10" dur="500"/>
                                        <p:tgtEl>
                                          <p:spTgt spid="7987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Effect transition="in" filter="fade">
                                      <p:cBhvr>
                                        <p:cTn id="13" dur="500"/>
                                        <p:tgtEl>
                                          <p:spTgt spid="7987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9875">
                                            <p:txEl>
                                              <p:pRg st="3" end="3"/>
                                            </p:txEl>
                                          </p:spTgt>
                                        </p:tgtEl>
                                        <p:attrNameLst>
                                          <p:attrName>style.visibility</p:attrName>
                                        </p:attrNameLst>
                                      </p:cBhvr>
                                      <p:to>
                                        <p:strVal val="visible"/>
                                      </p:to>
                                    </p:set>
                                    <p:animEffect transition="in" filter="fade">
                                      <p:cBhvr>
                                        <p:cTn id="16" dur="500"/>
                                        <p:tgtEl>
                                          <p:spTgt spid="7987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9875">
                                            <p:txEl>
                                              <p:pRg st="4" end="4"/>
                                            </p:txEl>
                                          </p:spTgt>
                                        </p:tgtEl>
                                        <p:attrNameLst>
                                          <p:attrName>style.visibility</p:attrName>
                                        </p:attrNameLst>
                                      </p:cBhvr>
                                      <p:to>
                                        <p:strVal val="visible"/>
                                      </p:to>
                                    </p:set>
                                    <p:animEffect transition="in" filter="fade">
                                      <p:cBhvr>
                                        <p:cTn id="21" dur="500"/>
                                        <p:tgtEl>
                                          <p:spTgt spid="7987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fade">
                                      <p:cBhvr>
                                        <p:cTn id="24" dur="500"/>
                                        <p:tgtEl>
                                          <p:spTgt spid="7987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9875">
                                            <p:txEl>
                                              <p:pRg st="6" end="6"/>
                                            </p:txEl>
                                          </p:spTgt>
                                        </p:tgtEl>
                                        <p:attrNameLst>
                                          <p:attrName>style.visibility</p:attrName>
                                        </p:attrNameLst>
                                      </p:cBhvr>
                                      <p:to>
                                        <p:strVal val="visible"/>
                                      </p:to>
                                    </p:set>
                                    <p:animEffect transition="in" filter="fade">
                                      <p:cBhvr>
                                        <p:cTn id="27" dur="500"/>
                                        <p:tgtEl>
                                          <p:spTgt spid="7987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9875">
                                            <p:txEl>
                                              <p:pRg st="7" end="7"/>
                                            </p:txEl>
                                          </p:spTgt>
                                        </p:tgtEl>
                                        <p:attrNameLst>
                                          <p:attrName>style.visibility</p:attrName>
                                        </p:attrNameLst>
                                      </p:cBhvr>
                                      <p:to>
                                        <p:strVal val="visible"/>
                                      </p:to>
                                    </p:set>
                                    <p:animEffect transition="in" filter="fade">
                                      <p:cBhvr>
                                        <p:cTn id="30" dur="500"/>
                                        <p:tgtEl>
                                          <p:spTgt spid="798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87765" y="0"/>
            <a:ext cx="7056490" cy="843630"/>
          </a:xfrm>
        </p:spPr>
        <p:txBody>
          <a:bodyPr/>
          <a:lstStyle/>
          <a:p>
            <a:pPr fontAlgn="auto">
              <a:spcAft>
                <a:spcPts val="0"/>
              </a:spcAft>
              <a:defRPr/>
            </a:pPr>
            <a:r>
              <a:rPr lang="zh-CN" altLang="en-US" sz="3600" dirty="0" smtClean="0">
                <a:latin typeface="+mn-ea"/>
                <a:ea typeface="+mn-ea"/>
                <a:sym typeface="Times New Roman" panose="02020603050405020304" pitchFamily="18" charset="0"/>
              </a:rPr>
              <a:t>单</a:t>
            </a:r>
            <a:r>
              <a:rPr lang="zh-CN" altLang="en-US" sz="3600" dirty="0">
                <a:latin typeface="+mn-ea"/>
                <a:ea typeface="+mn-ea"/>
                <a:sym typeface="Times New Roman" panose="02020603050405020304" pitchFamily="18" charset="0"/>
              </a:rPr>
              <a:t>表查询 </a:t>
            </a:r>
            <a:endParaRPr lang="zh-CN" altLang="en-US" sz="3200" dirty="0">
              <a:latin typeface="+mn-ea"/>
              <a:ea typeface="+mn-ea"/>
            </a:endParaRPr>
          </a:p>
        </p:txBody>
      </p:sp>
      <p:sp>
        <p:nvSpPr>
          <p:cNvPr id="51203" name="Rectangle 3"/>
          <p:cNvSpPr>
            <a:spLocks noGrp="1" noChangeArrowheads="1"/>
          </p:cNvSpPr>
          <p:nvPr>
            <p:ph type="body" idx="4294967295"/>
          </p:nvPr>
        </p:nvSpPr>
        <p:spPr>
          <a:xfrm>
            <a:off x="1331775" y="843630"/>
            <a:ext cx="7200499" cy="4299870"/>
          </a:xfrm>
        </p:spPr>
        <p:txBody>
          <a:bodyPr>
            <a:noAutofit/>
          </a:bodyPr>
          <a:lstStyle/>
          <a:p>
            <a:pPr algn="just">
              <a:lnSpc>
                <a:spcPct val="130000"/>
              </a:lnSpc>
            </a:pPr>
            <a:r>
              <a:rPr lang="zh-CN" altLang="en-US" sz="2600" dirty="0" smtClean="0">
                <a:latin typeface="+mj-ea"/>
                <a:ea typeface="+mj-ea"/>
              </a:rPr>
              <a:t>查询仅涉及一个表：</a:t>
            </a:r>
          </a:p>
          <a:p>
            <a:pPr algn="just">
              <a:lnSpc>
                <a:spcPct val="160000"/>
              </a:lnSpc>
              <a:buFont typeface="Wingdings" panose="05000000000000000000" pitchFamily="2" charset="2"/>
              <a:buChar char="Ø"/>
            </a:pPr>
            <a:r>
              <a:rPr lang="zh-CN" altLang="en-US" sz="2600" b="1" dirty="0" smtClean="0"/>
              <a:t>    选择表中的若干列</a:t>
            </a:r>
          </a:p>
          <a:p>
            <a:pPr algn="just">
              <a:lnSpc>
                <a:spcPct val="160000"/>
              </a:lnSpc>
              <a:buFont typeface="Wingdings" panose="05000000000000000000" pitchFamily="2" charset="2"/>
              <a:buChar char="Ø"/>
            </a:pPr>
            <a:r>
              <a:rPr lang="zh-CN" altLang="en-US" sz="2600" b="1" dirty="0" smtClean="0"/>
              <a:t>   选择表中的若干元组</a:t>
            </a:r>
          </a:p>
          <a:p>
            <a:pPr algn="just">
              <a:lnSpc>
                <a:spcPct val="160000"/>
              </a:lnSpc>
              <a:buFont typeface="Wingdings" panose="05000000000000000000" pitchFamily="2" charset="2"/>
              <a:buChar char="Ø"/>
            </a:pPr>
            <a:r>
              <a:rPr lang="zh-CN" altLang="en-US" sz="2600" b="1" dirty="0" smtClean="0"/>
              <a:t>    </a:t>
            </a:r>
            <a:r>
              <a:rPr lang="en-US" altLang="zh-CN" sz="2600" b="1" dirty="0" smtClean="0"/>
              <a:t>ORDER BY</a:t>
            </a:r>
            <a:r>
              <a:rPr lang="zh-CN" altLang="en-US" sz="2600" b="1" dirty="0" smtClean="0"/>
              <a:t>子句</a:t>
            </a:r>
          </a:p>
          <a:p>
            <a:pPr algn="just">
              <a:lnSpc>
                <a:spcPct val="160000"/>
              </a:lnSpc>
              <a:buFont typeface="Wingdings" panose="05000000000000000000" pitchFamily="2" charset="2"/>
              <a:buChar char="Ø"/>
            </a:pPr>
            <a:r>
              <a:rPr lang="en-US" altLang="zh-CN" sz="2600" dirty="0" smtClean="0"/>
              <a:t>    </a:t>
            </a:r>
            <a:r>
              <a:rPr lang="zh-CN" altLang="en-US" sz="2600" dirty="0"/>
              <a:t>聚集函数</a:t>
            </a:r>
          </a:p>
          <a:p>
            <a:pPr marL="457200" indent="-457200" algn="just">
              <a:lnSpc>
                <a:spcPct val="160000"/>
              </a:lnSpc>
              <a:buFont typeface="Wingdings" panose="05000000000000000000" pitchFamily="2" charset="2"/>
              <a:buChar char="l"/>
            </a:pPr>
            <a:r>
              <a:rPr lang="en-US" altLang="zh-CN" sz="2600" b="1" dirty="0" smtClean="0">
                <a:solidFill>
                  <a:schemeClr val="accent3"/>
                </a:solidFill>
              </a:rPr>
              <a:t>    GROUP BY</a:t>
            </a:r>
            <a:r>
              <a:rPr lang="zh-CN" altLang="en-US" sz="2600" b="1" dirty="0" smtClean="0">
                <a:solidFill>
                  <a:schemeClr val="accent3"/>
                </a:solidFill>
              </a:rPr>
              <a:t>子句</a:t>
            </a:r>
          </a:p>
        </p:txBody>
      </p:sp>
      <p:sp>
        <p:nvSpPr>
          <p:cNvPr id="4" name="椭圆 3"/>
          <p:cNvSpPr/>
          <p:nvPr/>
        </p:nvSpPr>
        <p:spPr>
          <a:xfrm>
            <a:off x="251700" y="51577"/>
            <a:ext cx="720051" cy="648044"/>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3</a:t>
            </a:r>
            <a:r>
              <a:rPr lang="en-US" altLang="zh-CN" sz="1400" dirty="0" smtClean="0"/>
              <a:t>.</a:t>
            </a:r>
            <a:r>
              <a:rPr lang="en-US" altLang="zh-CN" sz="1200" dirty="0" smtClean="0"/>
              <a:t>1</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1187765" y="0"/>
            <a:ext cx="7056490" cy="843630"/>
          </a:xfrm>
        </p:spPr>
        <p:txBody>
          <a:bodyPr/>
          <a:lstStyle/>
          <a:p>
            <a:pPr algn="ctr" fontAlgn="auto">
              <a:spcAft>
                <a:spcPts val="0"/>
              </a:spcAft>
              <a:defRPr/>
            </a:pPr>
            <a:r>
              <a:rPr lang="en-US" sz="3200" dirty="0" smtClean="0">
                <a:latin typeface="+mn-ea"/>
                <a:ea typeface="+mn-ea"/>
                <a:sym typeface="Times New Roman" panose="02020603050405020304" pitchFamily="18" charset="0"/>
              </a:rPr>
              <a:t>GROUP BY  </a:t>
            </a:r>
            <a:r>
              <a:rPr lang="zh-CN" altLang="en-US" sz="3200" dirty="0" smtClean="0">
                <a:latin typeface="+mn-ea"/>
                <a:ea typeface="+mn-ea"/>
                <a:sym typeface="Times New Roman" panose="02020603050405020304" pitchFamily="18" charset="0"/>
              </a:rPr>
              <a:t>子句</a:t>
            </a:r>
            <a:r>
              <a:rPr lang="en-US" dirty="0" smtClean="0">
                <a:latin typeface="+mn-ea"/>
                <a:ea typeface="+mn-ea"/>
                <a:sym typeface="Times New Roman" panose="02020603050405020304" pitchFamily="18" charset="0"/>
              </a:rPr>
              <a:t> </a:t>
            </a:r>
            <a:endParaRPr lang="zh-CN" altLang="en-US" dirty="0">
              <a:latin typeface="+mn-ea"/>
              <a:ea typeface="+mn-ea"/>
            </a:endParaRPr>
          </a:p>
        </p:txBody>
      </p:sp>
      <p:sp>
        <p:nvSpPr>
          <p:cNvPr id="81923" name="Rectangle 3"/>
          <p:cNvSpPr>
            <a:spLocks noGrp="1" noChangeArrowheads="1"/>
          </p:cNvSpPr>
          <p:nvPr>
            <p:ph type="body" idx="4294967295"/>
          </p:nvPr>
        </p:nvSpPr>
        <p:spPr>
          <a:xfrm>
            <a:off x="1043754" y="843630"/>
            <a:ext cx="8100245" cy="4299870"/>
          </a:xfrm>
        </p:spPr>
        <p:txBody>
          <a:bodyPr>
            <a:normAutofit/>
          </a:bodyPr>
          <a:lstStyle/>
          <a:p>
            <a:pPr algn="just">
              <a:lnSpc>
                <a:spcPct val="140000"/>
              </a:lnSpc>
              <a:buFont typeface="Wingdings" panose="05000000000000000000" pitchFamily="2" charset="2"/>
              <a:buNone/>
            </a:pPr>
            <a:r>
              <a:rPr lang="en-US" altLang="zh-CN" sz="2800" dirty="0" smtClean="0">
                <a:latin typeface="黑体" panose="02010609060101010101" pitchFamily="49" charset="-122"/>
                <a:ea typeface="黑体" panose="02010609060101010101" pitchFamily="49" charset="-122"/>
              </a:rPr>
              <a:t>GROUP BY</a:t>
            </a:r>
            <a:r>
              <a:rPr lang="zh-CN" altLang="en-US" sz="2800" dirty="0" smtClean="0">
                <a:latin typeface="黑体" panose="02010609060101010101" pitchFamily="49" charset="-122"/>
                <a:ea typeface="黑体" panose="02010609060101010101" pitchFamily="49" charset="-122"/>
              </a:rPr>
              <a:t>子句分组：细化聚集函数的作用对象</a:t>
            </a:r>
          </a:p>
          <a:p>
            <a:pPr algn="just">
              <a:lnSpc>
                <a:spcPct val="150000"/>
              </a:lnSpc>
              <a:buFont typeface="Wingdings" panose="05000000000000000000" pitchFamily="2" charset="2"/>
              <a:buChar char="u"/>
            </a:pPr>
            <a:r>
              <a:rPr lang="zh-CN" altLang="en-US" sz="2800" dirty="0" smtClean="0">
                <a:latin typeface="幼圆" pitchFamily="49" charset="-122"/>
                <a:ea typeface="幼圆" pitchFamily="49" charset="-122"/>
              </a:rPr>
              <a:t>未对查询结果分组，聚集函数将作用于整个查询结果 对查询结果分组后，聚集函数将分别作用于每个组作用对象是查询的中间结果表按指定的一列或多列值分组，值相等的为一组。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10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23">
                                            <p:txEl>
                                              <p:pRg st="0" end="0"/>
                                            </p:txEl>
                                          </p:spTgt>
                                        </p:tgtEl>
                                        <p:attrNameLst>
                                          <p:attrName>style.visibility</p:attrName>
                                        </p:attrNameLst>
                                      </p:cBhvr>
                                      <p:to>
                                        <p:strVal val="visible"/>
                                      </p:to>
                                    </p:set>
                                    <p:animEffect transition="in" filter="fade">
                                      <p:cBhvr>
                                        <p:cTn id="12" dur="500"/>
                                        <p:tgtEl>
                                          <p:spTgt spid="819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23">
                                            <p:txEl>
                                              <p:pRg st="1" end="1"/>
                                            </p:txEl>
                                          </p:spTgt>
                                        </p:tgtEl>
                                        <p:attrNameLst>
                                          <p:attrName>style.visibility</p:attrName>
                                        </p:attrNameLst>
                                      </p:cBhvr>
                                      <p:to>
                                        <p:strVal val="visible"/>
                                      </p:to>
                                    </p:set>
                                    <p:animEffect transition="in" filter="fade">
                                      <p:cBhvr>
                                        <p:cTn id="17" dur="500"/>
                                        <p:tgtEl>
                                          <p:spTgt spid="81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type="body" idx="4294967295"/>
          </p:nvPr>
        </p:nvSpPr>
        <p:spPr>
          <a:xfrm>
            <a:off x="1043756" y="771624"/>
            <a:ext cx="8064560" cy="4371875"/>
          </a:xfrm>
        </p:spPr>
        <p:txBody>
          <a:bodyPr>
            <a:noAutofit/>
          </a:bodyPr>
          <a:lstStyle/>
          <a:p>
            <a:pPr algn="just">
              <a:buFont typeface="Wingdings" panose="05000000000000000000" pitchFamily="2" charset="2"/>
              <a:buNone/>
            </a:pPr>
            <a:r>
              <a:rPr lang="zh-CN" altLang="en-US" sz="2400" dirty="0" smtClean="0">
                <a:latin typeface="幼圆" pitchFamily="49" charset="-122"/>
                <a:ea typeface="幼圆" pitchFamily="49" charset="-122"/>
              </a:rPr>
              <a:t>求各个课程号及相应的选课人数</a:t>
            </a:r>
          </a:p>
          <a:p>
            <a:pPr algn="just">
              <a:buFont typeface="Wingdings" panose="05000000000000000000" pitchFamily="2" charset="2"/>
              <a:buNone/>
            </a:pPr>
            <a:r>
              <a:rPr lang="en-US" altLang="zh-CN" sz="2000" dirty="0" smtClean="0">
                <a:latin typeface="幼圆" pitchFamily="49" charset="-122"/>
                <a:ea typeface="幼圆" pitchFamily="49" charset="-122"/>
              </a:rPr>
              <a:t>		</a:t>
            </a:r>
            <a:r>
              <a:rPr lang="en-US" altLang="zh-CN" sz="2000" dirty="0" smtClean="0">
                <a:latin typeface="+mj-ea"/>
                <a:ea typeface="+mj-ea"/>
              </a:rPr>
              <a:t>SELECT</a:t>
            </a:r>
            <a:r>
              <a:rPr lang="en-US" altLang="zh-CN" sz="2000" dirty="0" smtClean="0">
                <a:latin typeface="幼圆" pitchFamily="49" charset="-122"/>
                <a:ea typeface="幼圆" pitchFamily="49" charset="-122"/>
              </a:rPr>
              <a:t>  </a:t>
            </a:r>
            <a:r>
              <a:rPr lang="en-US" altLang="zh-CN" sz="2000" dirty="0" err="1" smtClean="0">
                <a:latin typeface="幼圆" pitchFamily="49" charset="-122"/>
                <a:ea typeface="幼圆" pitchFamily="49" charset="-122"/>
              </a:rPr>
              <a:t>Cno</a:t>
            </a:r>
            <a:r>
              <a:rPr lang="zh-CN" altLang="en-US" sz="2000" dirty="0" smtClean="0">
                <a:latin typeface="幼圆" pitchFamily="49" charset="-122"/>
                <a:ea typeface="幼圆" pitchFamily="49" charset="-122"/>
              </a:rPr>
              <a:t>，</a:t>
            </a:r>
            <a:r>
              <a:rPr lang="en-US" altLang="zh-CN" sz="2000" dirty="0">
                <a:latin typeface="+mj-ea"/>
                <a:ea typeface="+mj-ea"/>
              </a:rPr>
              <a:t>COUNT</a:t>
            </a:r>
            <a:r>
              <a:rPr lang="en-US" altLang="zh-CN" sz="2000" dirty="0" smtClean="0">
                <a:solidFill>
                  <a:srgbClr val="852121"/>
                </a:solidFill>
                <a:latin typeface="幼圆" pitchFamily="49" charset="-122"/>
                <a:ea typeface="幼圆" pitchFamily="49" charset="-122"/>
              </a:rPr>
              <a:t>(</a:t>
            </a:r>
            <a:r>
              <a:rPr lang="en-US" altLang="zh-CN" sz="2000" dirty="0" err="1" smtClean="0">
                <a:solidFill>
                  <a:srgbClr val="852121"/>
                </a:solidFill>
                <a:latin typeface="幼圆" pitchFamily="49" charset="-122"/>
                <a:ea typeface="幼圆" pitchFamily="49" charset="-122"/>
              </a:rPr>
              <a:t>Sno</a:t>
            </a:r>
            <a:r>
              <a:rPr lang="en-US" altLang="zh-CN" sz="2000" dirty="0" smtClean="0">
                <a:solidFill>
                  <a:srgbClr val="852121"/>
                </a:solidFill>
                <a:latin typeface="幼圆" pitchFamily="49" charset="-122"/>
                <a:ea typeface="幼圆" pitchFamily="49" charset="-122"/>
              </a:rPr>
              <a:t>)</a:t>
            </a:r>
          </a:p>
          <a:p>
            <a:pPr algn="just">
              <a:buFont typeface="Wingdings" panose="05000000000000000000" pitchFamily="2" charset="2"/>
              <a:buNone/>
            </a:pPr>
            <a:r>
              <a:rPr lang="en-US" altLang="zh-CN" sz="2000" dirty="0" smtClean="0">
                <a:latin typeface="幼圆" pitchFamily="49" charset="-122"/>
                <a:ea typeface="幼圆" pitchFamily="49" charset="-122"/>
              </a:rPr>
              <a:t>		</a:t>
            </a:r>
            <a:r>
              <a:rPr lang="en-US" altLang="zh-CN" sz="2000" dirty="0" smtClean="0">
                <a:latin typeface="+mj-ea"/>
                <a:ea typeface="+mj-ea"/>
              </a:rPr>
              <a:t>FROM</a:t>
            </a:r>
            <a:r>
              <a:rPr lang="en-US" altLang="zh-CN" sz="2000" dirty="0">
                <a:latin typeface="幼圆" pitchFamily="49" charset="-122"/>
                <a:ea typeface="幼圆" pitchFamily="49" charset="-122"/>
              </a:rPr>
              <a:t> </a:t>
            </a:r>
            <a:r>
              <a:rPr lang="en-US" altLang="zh-CN" sz="2000" dirty="0" smtClean="0">
                <a:latin typeface="幼圆" pitchFamily="49" charset="-122"/>
                <a:ea typeface="幼圆" pitchFamily="49" charset="-122"/>
              </a:rPr>
              <a:t> SC</a:t>
            </a:r>
          </a:p>
          <a:p>
            <a:pPr algn="just">
              <a:buFont typeface="Wingdings" panose="05000000000000000000" pitchFamily="2" charset="2"/>
              <a:buNone/>
            </a:pPr>
            <a:r>
              <a:rPr lang="en-US" altLang="zh-CN" sz="2000" dirty="0">
                <a:latin typeface="幼圆" pitchFamily="49" charset="-122"/>
                <a:ea typeface="幼圆" pitchFamily="49" charset="-122"/>
              </a:rPr>
              <a:t>	</a:t>
            </a:r>
            <a:r>
              <a:rPr lang="en-US" altLang="zh-CN" sz="2000" dirty="0" smtClean="0">
                <a:latin typeface="幼圆" pitchFamily="49" charset="-122"/>
                <a:ea typeface="幼圆" pitchFamily="49" charset="-122"/>
              </a:rPr>
              <a:t>	</a:t>
            </a:r>
            <a:r>
              <a:rPr lang="en-US" altLang="zh-CN" sz="2000" dirty="0">
                <a:latin typeface="+mj-ea"/>
                <a:ea typeface="+mj-ea"/>
              </a:rPr>
              <a:t>GROUP </a:t>
            </a:r>
            <a:r>
              <a:rPr lang="en-US" altLang="zh-CN" sz="2000" dirty="0" smtClean="0">
                <a:latin typeface="+mj-ea"/>
                <a:ea typeface="+mj-ea"/>
              </a:rPr>
              <a:t>BY  </a:t>
            </a:r>
            <a:r>
              <a:rPr lang="en-US" altLang="zh-CN" sz="2000" dirty="0" err="1" smtClean="0">
                <a:latin typeface="幼圆" pitchFamily="49" charset="-122"/>
                <a:ea typeface="幼圆" pitchFamily="49" charset="-122"/>
              </a:rPr>
              <a:t>Cno</a:t>
            </a:r>
            <a:r>
              <a:rPr lang="zh-CN" altLang="en-US" sz="2000" dirty="0" smtClean="0">
                <a:latin typeface="幼圆" pitchFamily="49" charset="-122"/>
                <a:ea typeface="幼圆" pitchFamily="49" charset="-122"/>
              </a:rPr>
              <a:t>； </a:t>
            </a:r>
          </a:p>
          <a:p>
            <a:pPr>
              <a:buFont typeface="Wingdings" panose="05000000000000000000" pitchFamily="2" charset="2"/>
              <a:buNone/>
            </a:pPr>
            <a:r>
              <a:rPr lang="zh-CN" altLang="en-US" sz="2400" dirty="0" smtClean="0">
                <a:latin typeface="幼圆" pitchFamily="49" charset="-122"/>
                <a:ea typeface="幼圆" pitchFamily="49" charset="-122"/>
              </a:rPr>
              <a:t> </a:t>
            </a:r>
            <a:r>
              <a:rPr lang="zh-CN" altLang="en-US" sz="2400" dirty="0" smtClean="0">
                <a:latin typeface="+mj-ea"/>
                <a:ea typeface="+mj-ea"/>
              </a:rPr>
              <a:t>查询结果：</a:t>
            </a:r>
          </a:p>
          <a:p>
            <a:pPr>
              <a:buFont typeface="Wingdings" panose="05000000000000000000" pitchFamily="2" charset="2"/>
              <a:buNone/>
            </a:pPr>
            <a:r>
              <a:rPr lang="en-US" altLang="zh-CN" sz="2000" dirty="0" smtClean="0"/>
              <a:t>		</a:t>
            </a:r>
            <a:r>
              <a:rPr lang="en-US" altLang="zh-CN" sz="2400" dirty="0" smtClean="0"/>
              <a:t>	</a:t>
            </a:r>
            <a:r>
              <a:rPr lang="en-US" altLang="zh-CN" sz="2400" dirty="0" err="1" smtClean="0"/>
              <a:t>Cno</a:t>
            </a:r>
            <a:r>
              <a:rPr lang="en-US" altLang="zh-CN" sz="2400" dirty="0" smtClean="0"/>
              <a:t>      COUNT(</a:t>
            </a:r>
            <a:r>
              <a:rPr lang="en-US" altLang="zh-CN" sz="2400" dirty="0" err="1" smtClean="0"/>
              <a:t>Sno</a:t>
            </a:r>
            <a:r>
              <a:rPr lang="en-US" altLang="zh-CN" sz="2400" dirty="0" smtClean="0"/>
              <a:t>)</a:t>
            </a:r>
          </a:p>
          <a:p>
            <a:pPr>
              <a:spcBef>
                <a:spcPts val="0"/>
              </a:spcBef>
              <a:buFont typeface="Wingdings" panose="05000000000000000000" pitchFamily="2" charset="2"/>
              <a:buNone/>
            </a:pPr>
            <a:r>
              <a:rPr lang="en-US" altLang="zh-CN" sz="2400" dirty="0" smtClean="0"/>
              <a:t>			  1             22</a:t>
            </a:r>
          </a:p>
          <a:p>
            <a:pPr algn="just">
              <a:spcBef>
                <a:spcPts val="0"/>
              </a:spcBef>
              <a:buFont typeface="Wingdings" panose="05000000000000000000" pitchFamily="2" charset="2"/>
              <a:buNone/>
            </a:pPr>
            <a:r>
              <a:rPr lang="en-US" altLang="zh-CN" sz="2400" dirty="0" smtClean="0"/>
              <a:t>			  2             34</a:t>
            </a:r>
          </a:p>
          <a:p>
            <a:pPr algn="just">
              <a:spcBef>
                <a:spcPts val="0"/>
              </a:spcBef>
              <a:buFont typeface="Wingdings" panose="05000000000000000000" pitchFamily="2" charset="2"/>
              <a:buNone/>
            </a:pPr>
            <a:r>
              <a:rPr lang="en-US" altLang="zh-CN" sz="2400" dirty="0" smtClean="0"/>
              <a:t>			  3             44</a:t>
            </a:r>
          </a:p>
          <a:p>
            <a:pPr algn="just">
              <a:spcBef>
                <a:spcPts val="0"/>
              </a:spcBef>
              <a:buFont typeface="Wingdings" panose="05000000000000000000" pitchFamily="2" charset="2"/>
              <a:buNone/>
            </a:pPr>
            <a:r>
              <a:rPr lang="en-US" altLang="zh-CN" sz="2400" dirty="0" smtClean="0"/>
              <a:t>			  4             33</a:t>
            </a:r>
          </a:p>
          <a:p>
            <a:pPr algn="just">
              <a:spcBef>
                <a:spcPts val="0"/>
              </a:spcBef>
              <a:buFont typeface="Wingdings" panose="05000000000000000000" pitchFamily="2" charset="2"/>
              <a:buNone/>
            </a:pPr>
            <a:r>
              <a:rPr lang="en-US" altLang="zh-CN" sz="2400" dirty="0" smtClean="0"/>
              <a:t>			  5             48</a:t>
            </a:r>
            <a:endParaRPr lang="zh-CN" altLang="en-US" sz="1800" dirty="0" smtClean="0"/>
          </a:p>
        </p:txBody>
      </p:sp>
      <p:sp>
        <p:nvSpPr>
          <p:cNvPr id="90116" name="Line 4"/>
          <p:cNvSpPr>
            <a:spLocks noChangeShapeType="1"/>
          </p:cNvSpPr>
          <p:nvPr/>
        </p:nvSpPr>
        <p:spPr bwMode="auto">
          <a:xfrm>
            <a:off x="2915885" y="3387658"/>
            <a:ext cx="259218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en-US" sz="3200" b="0" dirty="0" smtClean="0">
                <a:latin typeface="+mn-ea"/>
                <a:ea typeface="+mn-ea"/>
                <a:sym typeface="Times New Roman" panose="02020603050405020304" pitchFamily="18" charset="0"/>
              </a:rPr>
              <a:t>GROUP BY  </a:t>
            </a:r>
            <a:r>
              <a:rPr lang="zh-CN" altLang="en-US" sz="3200" b="0" dirty="0" smtClean="0">
                <a:latin typeface="+mn-ea"/>
                <a:ea typeface="+mn-ea"/>
                <a:sym typeface="Times New Roman" panose="02020603050405020304" pitchFamily="18" charset="0"/>
              </a:rPr>
              <a:t>子句</a:t>
            </a:r>
            <a:r>
              <a:rPr lang="en-US" b="0" dirty="0" smtClean="0">
                <a:latin typeface="+mn-ea"/>
                <a:ea typeface="+mn-ea"/>
                <a:sym typeface="Times New Roman" panose="02020603050405020304" pitchFamily="18" charset="0"/>
              </a:rPr>
              <a:t> </a:t>
            </a:r>
            <a:endParaRPr lang="zh-CN" altLang="en-US"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fade">
                                      <p:cBhvr>
                                        <p:cTn id="7" dur="500"/>
                                        <p:tgtEl>
                                          <p:spTgt spid="829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fade">
                                      <p:cBhvr>
                                        <p:cTn id="10" dur="500"/>
                                        <p:tgtEl>
                                          <p:spTgt spid="829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Effect transition="in" filter="fade">
                                      <p:cBhvr>
                                        <p:cTn id="13" dur="500"/>
                                        <p:tgtEl>
                                          <p:spTgt spid="8294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947">
                                            <p:txEl>
                                              <p:pRg st="3" end="3"/>
                                            </p:txEl>
                                          </p:spTgt>
                                        </p:tgtEl>
                                        <p:attrNameLst>
                                          <p:attrName>style.visibility</p:attrName>
                                        </p:attrNameLst>
                                      </p:cBhvr>
                                      <p:to>
                                        <p:strVal val="visible"/>
                                      </p:to>
                                    </p:set>
                                    <p:animEffect transition="in" filter="fade">
                                      <p:cBhvr>
                                        <p:cTn id="16" dur="500"/>
                                        <p:tgtEl>
                                          <p:spTgt spid="8294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animEffect transition="in" filter="fade">
                                      <p:cBhvr>
                                        <p:cTn id="19" dur="500"/>
                                        <p:tgtEl>
                                          <p:spTgt spid="8294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2947">
                                            <p:txEl>
                                              <p:pRg st="5" end="5"/>
                                            </p:txEl>
                                          </p:spTgt>
                                        </p:tgtEl>
                                        <p:attrNameLst>
                                          <p:attrName>style.visibility</p:attrName>
                                        </p:attrNameLst>
                                      </p:cBhvr>
                                      <p:to>
                                        <p:strVal val="visible"/>
                                      </p:to>
                                    </p:set>
                                    <p:animEffect transition="in" filter="fade">
                                      <p:cBhvr>
                                        <p:cTn id="22" dur="500"/>
                                        <p:tgtEl>
                                          <p:spTgt spid="8294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2947">
                                            <p:txEl>
                                              <p:pRg st="6" end="6"/>
                                            </p:txEl>
                                          </p:spTgt>
                                        </p:tgtEl>
                                        <p:attrNameLst>
                                          <p:attrName>style.visibility</p:attrName>
                                        </p:attrNameLst>
                                      </p:cBhvr>
                                      <p:to>
                                        <p:strVal val="visible"/>
                                      </p:to>
                                    </p:set>
                                    <p:animEffect transition="in" filter="fade">
                                      <p:cBhvr>
                                        <p:cTn id="25" dur="500"/>
                                        <p:tgtEl>
                                          <p:spTgt spid="8294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947">
                                            <p:txEl>
                                              <p:pRg st="7" end="7"/>
                                            </p:txEl>
                                          </p:spTgt>
                                        </p:tgtEl>
                                        <p:attrNameLst>
                                          <p:attrName>style.visibility</p:attrName>
                                        </p:attrNameLst>
                                      </p:cBhvr>
                                      <p:to>
                                        <p:strVal val="visible"/>
                                      </p:to>
                                    </p:set>
                                    <p:animEffect transition="in" filter="fade">
                                      <p:cBhvr>
                                        <p:cTn id="28" dur="500"/>
                                        <p:tgtEl>
                                          <p:spTgt spid="8294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947">
                                            <p:txEl>
                                              <p:pRg st="8" end="8"/>
                                            </p:txEl>
                                          </p:spTgt>
                                        </p:tgtEl>
                                        <p:attrNameLst>
                                          <p:attrName>style.visibility</p:attrName>
                                        </p:attrNameLst>
                                      </p:cBhvr>
                                      <p:to>
                                        <p:strVal val="visible"/>
                                      </p:to>
                                    </p:set>
                                    <p:animEffect transition="in" filter="fade">
                                      <p:cBhvr>
                                        <p:cTn id="31" dur="500"/>
                                        <p:tgtEl>
                                          <p:spTgt spid="8294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2947">
                                            <p:txEl>
                                              <p:pRg st="9" end="9"/>
                                            </p:txEl>
                                          </p:spTgt>
                                        </p:tgtEl>
                                        <p:attrNameLst>
                                          <p:attrName>style.visibility</p:attrName>
                                        </p:attrNameLst>
                                      </p:cBhvr>
                                      <p:to>
                                        <p:strVal val="visible"/>
                                      </p:to>
                                    </p:set>
                                    <p:animEffect transition="in" filter="fade">
                                      <p:cBhvr>
                                        <p:cTn id="34" dur="500"/>
                                        <p:tgtEl>
                                          <p:spTgt spid="8294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947">
                                            <p:txEl>
                                              <p:pRg st="10" end="10"/>
                                            </p:txEl>
                                          </p:spTgt>
                                        </p:tgtEl>
                                        <p:attrNameLst>
                                          <p:attrName>style.visibility</p:attrName>
                                        </p:attrNameLst>
                                      </p:cBhvr>
                                      <p:to>
                                        <p:strVal val="visible"/>
                                      </p:to>
                                    </p:set>
                                    <p:animEffect transition="in" filter="fade">
                                      <p:cBhvr>
                                        <p:cTn id="37" dur="500"/>
                                        <p:tgtEl>
                                          <p:spTgt spid="8294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0116"/>
                                        </p:tgtEl>
                                        <p:attrNameLst>
                                          <p:attrName>style.visibility</p:attrName>
                                        </p:attrNameLst>
                                      </p:cBhvr>
                                      <p:to>
                                        <p:strVal val="visible"/>
                                      </p:to>
                                    </p:set>
                                    <p:animEffect transition="in" filter="fade">
                                      <p:cBhvr>
                                        <p:cTn id="40"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uiExpand="1" build="p"/>
      <p:bldP spid="9011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type="body" idx="4294967295"/>
          </p:nvPr>
        </p:nvSpPr>
        <p:spPr>
          <a:xfrm>
            <a:off x="1043755" y="843630"/>
            <a:ext cx="8100245" cy="4299870"/>
          </a:xfrm>
        </p:spPr>
        <p:txBody>
          <a:bodyPr>
            <a:noAutofit/>
          </a:bodyPr>
          <a:lstStyle/>
          <a:p>
            <a:pPr algn="just">
              <a:lnSpc>
                <a:spcPct val="150000"/>
              </a:lnSpc>
              <a:buFont typeface="Wingdings" panose="05000000000000000000" pitchFamily="2" charset="2"/>
              <a:buChar char="u"/>
            </a:pPr>
            <a:r>
              <a:rPr lang="zh-CN" altLang="en-US" sz="2800" dirty="0" smtClean="0">
                <a:latin typeface="幼圆" pitchFamily="49" charset="-122"/>
                <a:ea typeface="幼圆" pitchFamily="49" charset="-122"/>
              </a:rPr>
              <a:t>查询选修了</a:t>
            </a:r>
            <a:r>
              <a:rPr lang="en-US" altLang="zh-CN" sz="2800" dirty="0" smtClean="0">
                <a:latin typeface="幼圆" pitchFamily="49" charset="-122"/>
                <a:ea typeface="幼圆" pitchFamily="49" charset="-122"/>
              </a:rPr>
              <a:t>3</a:t>
            </a:r>
            <a:r>
              <a:rPr lang="zh-CN" altLang="en-US" sz="2800" dirty="0" smtClean="0">
                <a:latin typeface="幼圆" pitchFamily="49" charset="-122"/>
                <a:ea typeface="幼圆" pitchFamily="49" charset="-122"/>
              </a:rPr>
              <a:t>门以上课程的学生学号</a:t>
            </a:r>
            <a:endParaRPr lang="en-US" altLang="zh-CN" sz="2800" dirty="0" smtClean="0">
              <a:latin typeface="幼圆" pitchFamily="49" charset="-122"/>
              <a:ea typeface="幼圆" pitchFamily="49" charset="-122"/>
            </a:endParaRPr>
          </a:p>
          <a:p>
            <a:pPr algn="just">
              <a:lnSpc>
                <a:spcPct val="130000"/>
              </a:lnSpc>
              <a:spcBef>
                <a:spcPts val="0"/>
              </a:spcBef>
              <a:buFont typeface="Wingdings" panose="05000000000000000000" pitchFamily="2" charset="2"/>
              <a:buNone/>
            </a:pPr>
            <a:r>
              <a:rPr lang="en-US" altLang="zh-CN" sz="2400" dirty="0" smtClean="0">
                <a:latin typeface="+mj-ea"/>
                <a:ea typeface="+mj-ea"/>
              </a:rPr>
              <a:t>		SELECT</a:t>
            </a:r>
            <a:r>
              <a:rPr lang="en-US" altLang="zh-CN" sz="2400" dirty="0" smtClean="0">
                <a:latin typeface="幼圆" pitchFamily="49" charset="-122"/>
                <a:ea typeface="幼圆" pitchFamily="49" charset="-122"/>
              </a:rPr>
              <a:t> </a:t>
            </a:r>
            <a:r>
              <a:rPr lang="en-US" altLang="zh-CN" sz="2400" dirty="0" err="1" smtClean="0">
                <a:latin typeface="幼圆" pitchFamily="49" charset="-122"/>
                <a:ea typeface="幼圆" pitchFamily="49" charset="-122"/>
              </a:rPr>
              <a:t>Sno</a:t>
            </a:r>
            <a:endParaRPr lang="en-US" altLang="zh-CN" sz="2400" dirty="0" smtClean="0">
              <a:latin typeface="幼圆" pitchFamily="49" charset="-122"/>
              <a:ea typeface="幼圆" pitchFamily="49" charset="-122"/>
            </a:endParaRPr>
          </a:p>
          <a:p>
            <a:pPr lvl="1" algn="just">
              <a:buFont typeface="Wingdings" panose="05000000000000000000" pitchFamily="2" charset="2"/>
              <a:buNone/>
            </a:pPr>
            <a:r>
              <a:rPr lang="en-US" altLang="zh-CN" sz="2400" b="1" dirty="0" smtClean="0">
                <a:latin typeface="+mj-ea"/>
                <a:ea typeface="+mj-ea"/>
              </a:rPr>
              <a:t>		FROM</a:t>
            </a:r>
            <a:r>
              <a:rPr lang="en-US" altLang="zh-CN" sz="2400" dirty="0" smtClean="0">
                <a:latin typeface="幼圆" pitchFamily="49" charset="-122"/>
                <a:ea typeface="幼圆" pitchFamily="49" charset="-122"/>
              </a:rPr>
              <a:t>  SC</a:t>
            </a:r>
          </a:p>
          <a:p>
            <a:pPr lvl="1" algn="just">
              <a:buFont typeface="Wingdings" panose="05000000000000000000" pitchFamily="2" charset="2"/>
              <a:buNone/>
            </a:pPr>
            <a:r>
              <a:rPr lang="en-US" altLang="zh-CN" sz="2400" b="1" dirty="0" smtClean="0">
                <a:latin typeface="+mj-ea"/>
                <a:ea typeface="+mj-ea"/>
              </a:rPr>
              <a:t>		GROUP </a:t>
            </a:r>
            <a:r>
              <a:rPr lang="en-US" altLang="zh-CN" sz="2400" b="1" dirty="0">
                <a:latin typeface="+mj-ea"/>
                <a:ea typeface="+mj-ea"/>
              </a:rPr>
              <a:t>BY </a:t>
            </a:r>
            <a:r>
              <a:rPr lang="en-US" altLang="zh-CN" sz="2400" dirty="0" err="1" smtClean="0">
                <a:latin typeface="幼圆" pitchFamily="49" charset="-122"/>
                <a:ea typeface="幼圆" pitchFamily="49" charset="-122"/>
              </a:rPr>
              <a:t>Sno</a:t>
            </a:r>
            <a:endParaRPr lang="en-US" altLang="zh-CN" sz="2400" dirty="0" smtClean="0">
              <a:latin typeface="幼圆" pitchFamily="49" charset="-122"/>
              <a:ea typeface="幼圆" pitchFamily="49" charset="-122"/>
            </a:endParaRPr>
          </a:p>
          <a:p>
            <a:pPr lvl="1" algn="just">
              <a:buFont typeface="Wingdings" panose="05000000000000000000" pitchFamily="2" charset="2"/>
              <a:buNone/>
            </a:pPr>
            <a:r>
              <a:rPr lang="en-US" altLang="zh-CN" sz="2400" b="1" dirty="0" smtClean="0">
                <a:latin typeface="+mj-ea"/>
                <a:ea typeface="+mj-ea"/>
              </a:rPr>
              <a:t>		HAVING</a:t>
            </a:r>
            <a:r>
              <a:rPr lang="en-US" altLang="zh-CN" sz="2400" dirty="0" smtClean="0">
                <a:latin typeface="幼圆" pitchFamily="49" charset="-122"/>
                <a:ea typeface="幼圆" pitchFamily="49" charset="-122"/>
              </a:rPr>
              <a:t>  </a:t>
            </a:r>
            <a:r>
              <a:rPr lang="en-US" altLang="zh-CN" sz="2400" b="1" dirty="0">
                <a:latin typeface="+mj-ea"/>
                <a:ea typeface="+mj-ea"/>
              </a:rPr>
              <a:t>COUNT</a:t>
            </a:r>
            <a:r>
              <a:rPr lang="en-US" altLang="zh-CN" sz="2400" dirty="0" smtClean="0">
                <a:latin typeface="幼圆" pitchFamily="49" charset="-122"/>
                <a:ea typeface="幼圆" pitchFamily="49" charset="-122"/>
              </a:rPr>
              <a:t>(*) &gt;3</a:t>
            </a:r>
            <a:r>
              <a:rPr lang="zh-CN" altLang="en-US" sz="2400" dirty="0" smtClean="0">
                <a:latin typeface="幼圆" pitchFamily="49" charset="-122"/>
                <a:ea typeface="幼圆" pitchFamily="49" charset="-122"/>
              </a:rPr>
              <a:t>；      </a:t>
            </a:r>
            <a:r>
              <a:rPr lang="zh-CN" altLang="en-US" sz="1800" dirty="0" smtClean="0">
                <a:latin typeface="幼圆" pitchFamily="49" charset="-122"/>
                <a:ea typeface="幼圆" pitchFamily="49" charset="-122"/>
              </a:rPr>
              <a:t> </a:t>
            </a:r>
            <a:r>
              <a:rPr lang="zh-CN" altLang="en-US" sz="2800" dirty="0" smtClean="0">
                <a:latin typeface="幼圆" pitchFamily="49" charset="-122"/>
                <a:ea typeface="幼圆" pitchFamily="49" charset="-122"/>
              </a:rPr>
              <a:t>  </a:t>
            </a:r>
          </a:p>
          <a:p>
            <a:pPr algn="just">
              <a:lnSpc>
                <a:spcPct val="150000"/>
              </a:lnSpc>
              <a:spcBef>
                <a:spcPts val="600"/>
              </a:spcBef>
              <a:buFont typeface="Wingdings" panose="05000000000000000000" pitchFamily="2" charset="2"/>
              <a:buChar char="Ø"/>
            </a:pPr>
            <a:r>
              <a:rPr lang="zh-CN" altLang="en-US" sz="2400" dirty="0" smtClean="0">
                <a:latin typeface="幼圆" pitchFamily="49" charset="-122"/>
                <a:ea typeface="幼圆" pitchFamily="49" charset="-122"/>
              </a:rPr>
              <a:t>这里先用</a:t>
            </a:r>
            <a:r>
              <a:rPr lang="en-US" altLang="zh-CN" sz="2400" dirty="0" smtClean="0">
                <a:latin typeface="幼圆" pitchFamily="49" charset="-122"/>
                <a:ea typeface="幼圆" pitchFamily="49" charset="-122"/>
              </a:rPr>
              <a:t>GROUP BY </a:t>
            </a:r>
            <a:r>
              <a:rPr lang="zh-CN" altLang="en-US" sz="2400" dirty="0" smtClean="0">
                <a:latin typeface="幼圆" pitchFamily="49" charset="-122"/>
                <a:ea typeface="幼圆" pitchFamily="49" charset="-122"/>
              </a:rPr>
              <a:t>字句按</a:t>
            </a:r>
            <a:r>
              <a:rPr lang="en-US" altLang="zh-CN" sz="2400" dirty="0" err="1" smtClean="0">
                <a:latin typeface="幼圆" pitchFamily="49" charset="-122"/>
                <a:ea typeface="幼圆" pitchFamily="49" charset="-122"/>
              </a:rPr>
              <a:t>Sno</a:t>
            </a:r>
            <a:r>
              <a:rPr lang="zh-CN" altLang="en-US" sz="2400" dirty="0" smtClean="0">
                <a:latin typeface="幼圆" pitchFamily="49" charset="-122"/>
                <a:ea typeface="幼圆" pitchFamily="49" charset="-122"/>
              </a:rPr>
              <a:t>进行分组，然后再用</a:t>
            </a:r>
            <a:r>
              <a:rPr lang="en-US" altLang="zh-CN" sz="2400" dirty="0" smtClean="0">
                <a:latin typeface="幼圆" pitchFamily="49" charset="-122"/>
                <a:ea typeface="幼圆" pitchFamily="49" charset="-122"/>
              </a:rPr>
              <a:t>COUNT</a:t>
            </a:r>
            <a:r>
              <a:rPr lang="zh-CN" altLang="en-US" sz="2400" dirty="0" smtClean="0">
                <a:latin typeface="幼圆" pitchFamily="49" charset="-122"/>
                <a:ea typeface="幼圆" pitchFamily="49" charset="-122"/>
              </a:rPr>
              <a:t>对每一组计数，</a:t>
            </a:r>
            <a:r>
              <a:rPr lang="en-US" altLang="zh-CN" sz="2400" dirty="0" smtClean="0">
                <a:latin typeface="幼圆" pitchFamily="49" charset="-122"/>
                <a:ea typeface="幼圆" pitchFamily="49" charset="-122"/>
              </a:rPr>
              <a:t>HAVING</a:t>
            </a:r>
            <a:r>
              <a:rPr lang="zh-CN" altLang="en-US" sz="2400" dirty="0" smtClean="0">
                <a:latin typeface="幼圆" pitchFamily="49" charset="-122"/>
                <a:ea typeface="幼圆" pitchFamily="49" charset="-122"/>
              </a:rPr>
              <a:t>给出了选择组的条件，只有满足条件的组才会被选出</a:t>
            </a:r>
            <a:endParaRPr lang="zh-CN" altLang="en-US" dirty="0" smtClean="0">
              <a:latin typeface="幼圆" pitchFamily="49" charset="-122"/>
              <a:ea typeface="幼圆" pitchFamily="49" charset="-122"/>
            </a:endParaRPr>
          </a:p>
        </p:txBody>
      </p:sp>
      <p:sp>
        <p:nvSpPr>
          <p:cNvPr id="4"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en-US" sz="3200" b="0" smtClean="0">
                <a:latin typeface="+mn-ea"/>
                <a:ea typeface="+mn-ea"/>
                <a:sym typeface="Times New Roman" panose="02020603050405020304" pitchFamily="18" charset="0"/>
              </a:rPr>
              <a:t>GROUP BY  </a:t>
            </a:r>
            <a:r>
              <a:rPr lang="zh-CN" altLang="en-US" sz="3200" b="0" smtClean="0">
                <a:latin typeface="+mn-ea"/>
                <a:ea typeface="+mn-ea"/>
                <a:sym typeface="Times New Roman" panose="02020603050405020304" pitchFamily="18" charset="0"/>
              </a:rPr>
              <a:t>子句</a:t>
            </a:r>
            <a:r>
              <a:rPr lang="en-US" b="0" smtClean="0">
                <a:latin typeface="+mn-ea"/>
                <a:ea typeface="+mn-ea"/>
                <a:sym typeface="Times New Roman" panose="02020603050405020304" pitchFamily="18" charset="0"/>
              </a:rPr>
              <a:t> </a:t>
            </a:r>
            <a:endParaRPr lang="zh-CN" altLang="en-US"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fade">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fade">
                                      <p:cBhvr>
                                        <p:cTn id="12" dur="500"/>
                                        <p:tgtEl>
                                          <p:spTgt spid="8397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Effect transition="in" filter="fade">
                                      <p:cBhvr>
                                        <p:cTn id="15" dur="500"/>
                                        <p:tgtEl>
                                          <p:spTgt spid="8397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3971">
                                            <p:txEl>
                                              <p:pRg st="3" end="3"/>
                                            </p:txEl>
                                          </p:spTgt>
                                        </p:tgtEl>
                                        <p:attrNameLst>
                                          <p:attrName>style.visibility</p:attrName>
                                        </p:attrNameLst>
                                      </p:cBhvr>
                                      <p:to>
                                        <p:strVal val="visible"/>
                                      </p:to>
                                    </p:set>
                                    <p:animEffect transition="in" filter="fade">
                                      <p:cBhvr>
                                        <p:cTn id="18" dur="500"/>
                                        <p:tgtEl>
                                          <p:spTgt spid="8397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fade">
                                      <p:cBhvr>
                                        <p:cTn id="21" dur="500"/>
                                        <p:tgtEl>
                                          <p:spTgt spid="8397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3971">
                                            <p:txEl>
                                              <p:pRg st="5" end="5"/>
                                            </p:txEl>
                                          </p:spTgt>
                                        </p:tgtEl>
                                        <p:attrNameLst>
                                          <p:attrName>style.visibility</p:attrName>
                                        </p:attrNameLst>
                                      </p:cBhvr>
                                      <p:to>
                                        <p:strVal val="visible"/>
                                      </p:to>
                                    </p:set>
                                    <p:animEffect transition="in" filter="fade">
                                      <p:cBhvr>
                                        <p:cTn id="26" dur="5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3"/>
          <p:cNvSpPr>
            <a:spLocks noGrp="1" noChangeArrowheads="1"/>
          </p:cNvSpPr>
          <p:nvPr>
            <p:ph type="body" idx="4294967295"/>
          </p:nvPr>
        </p:nvSpPr>
        <p:spPr>
          <a:xfrm>
            <a:off x="1043756" y="843630"/>
            <a:ext cx="8064560" cy="4248295"/>
          </a:xfrm>
        </p:spPr>
        <p:txBody>
          <a:bodyPr>
            <a:normAutofit/>
          </a:bodyPr>
          <a:lstStyle/>
          <a:p>
            <a:pPr algn="just">
              <a:lnSpc>
                <a:spcPct val="150000"/>
              </a:lnSpc>
            </a:pPr>
            <a:r>
              <a:rPr lang="en-US" altLang="zh-CN" sz="2800" dirty="0" smtClean="0">
                <a:latin typeface="+mj-ea"/>
                <a:ea typeface="+mj-ea"/>
              </a:rPr>
              <a:t>HAVING</a:t>
            </a:r>
            <a:r>
              <a:rPr lang="zh-CN" altLang="en-US" sz="2800" dirty="0" smtClean="0">
                <a:latin typeface="+mj-ea"/>
                <a:ea typeface="+mj-ea"/>
              </a:rPr>
              <a:t>短语与</a:t>
            </a:r>
            <a:r>
              <a:rPr lang="en-US" altLang="zh-CN" sz="2800" dirty="0" smtClean="0">
                <a:latin typeface="+mj-ea"/>
                <a:ea typeface="+mj-ea"/>
              </a:rPr>
              <a:t>WHERE</a:t>
            </a:r>
            <a:r>
              <a:rPr lang="zh-CN" altLang="en-US" sz="2800" dirty="0" smtClean="0">
                <a:latin typeface="+mj-ea"/>
                <a:ea typeface="+mj-ea"/>
              </a:rPr>
              <a:t>子句的区别：</a:t>
            </a:r>
          </a:p>
          <a:p>
            <a:pPr algn="just">
              <a:lnSpc>
                <a:spcPct val="150000"/>
              </a:lnSpc>
              <a:buFont typeface="Wingdings" panose="05000000000000000000" pitchFamily="2" charset="2"/>
              <a:buChar char="Ø"/>
            </a:pPr>
            <a:r>
              <a:rPr lang="zh-CN" altLang="en-US" sz="2800" b="1" dirty="0" smtClean="0">
                <a:latin typeface="幼圆" pitchFamily="49" charset="-122"/>
                <a:ea typeface="幼圆" pitchFamily="49" charset="-122"/>
              </a:rPr>
              <a:t>作用对象不同</a:t>
            </a:r>
          </a:p>
          <a:p>
            <a:pPr algn="just">
              <a:lnSpc>
                <a:spcPct val="150000"/>
              </a:lnSpc>
              <a:buFont typeface="Wingdings" panose="05000000000000000000" pitchFamily="2" charset="2"/>
              <a:buChar char="Ø"/>
            </a:pPr>
            <a:r>
              <a:rPr lang="en-US" altLang="zh-CN" sz="2800" b="1" dirty="0" smtClean="0">
                <a:latin typeface="幼圆" pitchFamily="49" charset="-122"/>
                <a:ea typeface="幼圆" pitchFamily="49" charset="-122"/>
              </a:rPr>
              <a:t>WHERE</a:t>
            </a:r>
            <a:r>
              <a:rPr lang="zh-CN" altLang="en-US" sz="2800" b="1" dirty="0" smtClean="0">
                <a:latin typeface="幼圆" pitchFamily="49" charset="-122"/>
                <a:ea typeface="幼圆" pitchFamily="49" charset="-122"/>
              </a:rPr>
              <a:t>子句作用于基表或视图，从中选择满足条件的元组</a:t>
            </a:r>
          </a:p>
          <a:p>
            <a:pPr algn="just">
              <a:lnSpc>
                <a:spcPct val="150000"/>
              </a:lnSpc>
              <a:buFont typeface="Wingdings" panose="05000000000000000000" pitchFamily="2" charset="2"/>
              <a:buChar char="Ø"/>
            </a:pPr>
            <a:r>
              <a:rPr lang="en-US" altLang="zh-CN" sz="2800" b="1" dirty="0" smtClean="0">
                <a:latin typeface="幼圆" pitchFamily="49" charset="-122"/>
                <a:ea typeface="幼圆" pitchFamily="49" charset="-122"/>
              </a:rPr>
              <a:t>HAVING</a:t>
            </a:r>
            <a:r>
              <a:rPr lang="zh-CN" altLang="en-US" sz="2800" b="1" dirty="0" smtClean="0">
                <a:latin typeface="幼圆" pitchFamily="49" charset="-122"/>
                <a:ea typeface="幼圆" pitchFamily="49" charset="-122"/>
              </a:rPr>
              <a:t>短语作用于组，从中选择满足条件的组</a:t>
            </a:r>
            <a:r>
              <a:rPr lang="zh-CN" altLang="en-US" sz="2800" dirty="0" smtClean="0">
                <a:latin typeface="幼圆" pitchFamily="49" charset="-122"/>
                <a:ea typeface="幼圆" pitchFamily="49" charset="-122"/>
              </a:rPr>
              <a:t> </a:t>
            </a:r>
          </a:p>
        </p:txBody>
      </p:sp>
      <p:sp>
        <p:nvSpPr>
          <p:cNvPr id="4" name="Rectangle 2"/>
          <p:cNvSpPr txBox="1">
            <a:spLocks noChangeArrowheads="1"/>
          </p:cNvSpPr>
          <p:nvPr/>
        </p:nvSpPr>
        <p:spPr>
          <a:xfrm>
            <a:off x="1187765" y="0"/>
            <a:ext cx="7056490" cy="8436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a:defRPr/>
            </a:pPr>
            <a:r>
              <a:rPr lang="en-US" sz="3200" b="0" smtClean="0">
                <a:latin typeface="+mn-ea"/>
                <a:ea typeface="+mn-ea"/>
                <a:sym typeface="Times New Roman" panose="02020603050405020304" pitchFamily="18" charset="0"/>
              </a:rPr>
              <a:t>GROUP BY  </a:t>
            </a:r>
            <a:r>
              <a:rPr lang="zh-CN" altLang="en-US" sz="3200" b="0" smtClean="0">
                <a:latin typeface="+mn-ea"/>
                <a:ea typeface="+mn-ea"/>
                <a:sym typeface="Times New Roman" panose="02020603050405020304" pitchFamily="18" charset="0"/>
              </a:rPr>
              <a:t>子句</a:t>
            </a:r>
            <a:r>
              <a:rPr lang="en-US" b="0" smtClean="0">
                <a:latin typeface="+mn-ea"/>
                <a:ea typeface="+mn-ea"/>
                <a:sym typeface="Times New Roman" panose="02020603050405020304" pitchFamily="18" charset="0"/>
              </a:rPr>
              <a:t> </a:t>
            </a:r>
            <a:endParaRPr lang="zh-CN" altLang="en-US"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5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fade">
                                      <p:cBhvr>
                                        <p:cTn id="17" dur="5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fade">
                                      <p:cBhvr>
                                        <p:cTn id="22" dur="500"/>
                                        <p:tgtEl>
                                          <p:spTgt spid="84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type="body" idx="4294967295"/>
          </p:nvPr>
        </p:nvSpPr>
        <p:spPr>
          <a:xfrm>
            <a:off x="1691800" y="987640"/>
            <a:ext cx="5616123" cy="3672455"/>
          </a:xfrm>
        </p:spPr>
        <p:txBody>
          <a:bodyPr/>
          <a:lstStyle/>
          <a:p>
            <a:pPr algn="just">
              <a:lnSpc>
                <a:spcPct val="140000"/>
              </a:lnSpc>
            </a:pPr>
            <a:r>
              <a:rPr lang="en-US" altLang="zh-CN" sz="2800" dirty="0" smtClean="0"/>
              <a:t>3.1 </a:t>
            </a:r>
            <a:r>
              <a:rPr lang="zh-CN" altLang="en-US" sz="2800" dirty="0" smtClean="0"/>
              <a:t>  单表查询</a:t>
            </a:r>
          </a:p>
          <a:p>
            <a:pPr algn="just">
              <a:lnSpc>
                <a:spcPct val="140000"/>
              </a:lnSpc>
            </a:pPr>
            <a:r>
              <a:rPr lang="en-US" altLang="zh-CN" sz="2800" dirty="0" smtClean="0">
                <a:solidFill>
                  <a:schemeClr val="accent3"/>
                </a:solidFill>
              </a:rPr>
              <a:t>3.2   </a:t>
            </a:r>
            <a:r>
              <a:rPr lang="zh-CN" altLang="en-US" sz="2800" dirty="0" smtClean="0">
                <a:solidFill>
                  <a:schemeClr val="accent3"/>
                </a:solidFill>
              </a:rPr>
              <a:t>连接查询</a:t>
            </a:r>
          </a:p>
          <a:p>
            <a:pPr algn="just">
              <a:lnSpc>
                <a:spcPct val="140000"/>
              </a:lnSpc>
            </a:pPr>
            <a:r>
              <a:rPr lang="zh-CN" altLang="en-US" sz="2800" dirty="0" smtClean="0"/>
              <a:t> </a:t>
            </a:r>
            <a:r>
              <a:rPr lang="en-US" altLang="zh-CN" sz="2800" dirty="0" smtClean="0"/>
              <a:t>3.3  </a:t>
            </a:r>
            <a:r>
              <a:rPr lang="zh-CN" altLang="en-US" sz="2800" dirty="0" smtClean="0"/>
              <a:t>嵌套查询</a:t>
            </a:r>
          </a:p>
          <a:p>
            <a:pPr algn="just">
              <a:lnSpc>
                <a:spcPct val="140000"/>
              </a:lnSpc>
            </a:pPr>
            <a:r>
              <a:rPr lang="zh-CN" altLang="en-US" sz="2800" dirty="0" smtClean="0"/>
              <a:t> </a:t>
            </a:r>
            <a:r>
              <a:rPr lang="en-US" altLang="zh-CN" sz="2800" dirty="0" smtClean="0"/>
              <a:t>3.4  </a:t>
            </a:r>
            <a:r>
              <a:rPr lang="zh-CN" altLang="en-US" sz="2800" dirty="0" smtClean="0"/>
              <a:t>集合查询</a:t>
            </a:r>
          </a:p>
          <a:p>
            <a:pPr algn="just">
              <a:lnSpc>
                <a:spcPct val="140000"/>
              </a:lnSpc>
            </a:pPr>
            <a:r>
              <a:rPr lang="en-US" altLang="zh-CN" sz="2800" dirty="0" smtClean="0"/>
              <a:t> 3.5  Select</a:t>
            </a:r>
            <a:r>
              <a:rPr lang="zh-CN" altLang="en-US" sz="2800" dirty="0" smtClean="0"/>
              <a:t>语句的一般形式</a:t>
            </a:r>
          </a:p>
          <a:p>
            <a:pPr algn="just">
              <a:buFont typeface="Wingdings" panose="05000000000000000000" pitchFamily="2" charset="2"/>
              <a:buNone/>
            </a:pPr>
            <a:endParaRPr lang="zh-CN" altLang="en-US" dirty="0" smtClean="0"/>
          </a:p>
        </p:txBody>
      </p:sp>
      <p:sp>
        <p:nvSpPr>
          <p:cNvPr id="4" name="Rectangle 2"/>
          <p:cNvSpPr txBox="1">
            <a:spLocks noChangeArrowheads="1"/>
          </p:cNvSpPr>
          <p:nvPr/>
        </p:nvSpPr>
        <p:spPr>
          <a:xfrm>
            <a:off x="1224091" y="0"/>
            <a:ext cx="7020164"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zh-CN" altLang="en-US" sz="3600" dirty="0" smtClean="0">
                <a:latin typeface="+mj-ea"/>
              </a:rPr>
              <a:t>数据查询</a:t>
            </a:r>
            <a:endParaRPr lang="zh-CN" altLang="en-US" sz="3600" dirty="0">
              <a:latin typeface="+mj-ea"/>
            </a:endParaRPr>
          </a:p>
        </p:txBody>
      </p:sp>
      <p:sp>
        <p:nvSpPr>
          <p:cNvPr id="5" name="椭圆 4"/>
          <p:cNvSpPr/>
          <p:nvPr/>
        </p:nvSpPr>
        <p:spPr>
          <a:xfrm>
            <a:off x="467717" y="195588"/>
            <a:ext cx="504035" cy="50403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dirty="0"/>
              <a:t>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type="lt">
                                    <p:tmAbs val="0"/>
                                  </p:iterate>
                                  <p:childTnLst>
                                    <p:set>
                                      <p:cBhvr>
                                        <p:cTn id="6" dur="1" fill="hold">
                                          <p:stCondLst>
                                            <p:cond delay="0"/>
                                          </p:stCondLst>
                                        </p:cTn>
                                        <p:tgtEl>
                                          <p:spTgt spid="50179">
                                            <p:txEl>
                                              <p:pRg st="0" end="0"/>
                                            </p:txEl>
                                          </p:spTgt>
                                        </p:tgtEl>
                                        <p:attrNameLst>
                                          <p:attrName>style.visibility</p:attrName>
                                        </p:attrNameLst>
                                      </p:cBhvr>
                                      <p:to>
                                        <p:strVal val="visible"/>
                                      </p:to>
                                    </p:set>
                                    <p:animEffect filter="wipe(down)">
                                      <p:cBhvr>
                                        <p:cTn id="7" dur="500"/>
                                        <p:tgtEl>
                                          <p:spTgt spid="5017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filter="wipe(down)">
                                      <p:cBhvr>
                                        <p:cTn id="10" dur="500"/>
                                        <p:tgtEl>
                                          <p:spTgt spid="5017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animEffect filter="wipe(down)">
                                      <p:cBhvr>
                                        <p:cTn id="13" dur="500"/>
                                        <p:tgtEl>
                                          <p:spTgt spid="5017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0179">
                                            <p:txEl>
                                              <p:pRg st="3" end="3"/>
                                            </p:txEl>
                                          </p:spTgt>
                                        </p:tgtEl>
                                        <p:attrNameLst>
                                          <p:attrName>style.visibility</p:attrName>
                                        </p:attrNameLst>
                                      </p:cBhvr>
                                      <p:to>
                                        <p:strVal val="visible"/>
                                      </p:to>
                                    </p:set>
                                    <p:animEffect filter="wipe(down)">
                                      <p:cBhvr>
                                        <p:cTn id="16" dur="500"/>
                                        <p:tgtEl>
                                          <p:spTgt spid="5017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animEffect filter="wipe(down)">
                                      <p:cBhvr>
                                        <p:cTn id="19"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971550" y="877888"/>
            <a:ext cx="8172450" cy="4265612"/>
          </a:xfrm>
        </p:spPr>
        <p:txBody>
          <a:bodyPr>
            <a:normAutofit fontScale="92500" lnSpcReduction="20000"/>
          </a:bodyPr>
          <a:lstStyle/>
          <a:p>
            <a:pPr lvl="1">
              <a:lnSpc>
                <a:spcPct val="130000"/>
              </a:lnSpc>
              <a:buFont typeface="Wingdings" panose="05000000000000000000" pitchFamily="2" charset="2"/>
              <a:buNone/>
            </a:pPr>
            <a:r>
              <a:rPr lang="en-US" altLang="zh-CN" sz="2400" b="1" dirty="0" smtClean="0">
                <a:latin typeface="微软雅黑 Light" pitchFamily="34" charset="-122"/>
                <a:ea typeface="微软雅黑 Light" pitchFamily="34" charset="-122"/>
                <a:sym typeface="Times New Roman" panose="02020603050405020304" pitchFamily="18" charset="0"/>
              </a:rPr>
              <a:t>1</a:t>
            </a:r>
            <a:r>
              <a:rPr lang="zh-CN" altLang="en-US" sz="2400" b="1" dirty="0" smtClean="0">
                <a:latin typeface="微软雅黑 Light" pitchFamily="34" charset="-122"/>
                <a:ea typeface="微软雅黑 Light" pitchFamily="34" charset="-122"/>
                <a:sym typeface="Times New Roman" panose="02020603050405020304" pitchFamily="18" charset="0"/>
              </a:rPr>
              <a:t>）综合统一</a:t>
            </a:r>
          </a:p>
          <a:p>
            <a:pPr>
              <a:lnSpc>
                <a:spcPct val="150000"/>
              </a:lnSpc>
              <a:spcBef>
                <a:spcPct val="0"/>
              </a:spcBef>
              <a:buFont typeface="Wingdings" panose="05000000000000000000" pitchFamily="2" charset="2"/>
              <a:buChar char="n"/>
            </a:pPr>
            <a:r>
              <a:rPr lang="zh-CN" altLang="en-US" sz="2000" b="1" dirty="0" smtClean="0">
                <a:latin typeface="幼圆" pitchFamily="49" charset="-122"/>
                <a:ea typeface="幼圆" pitchFamily="49" charset="-122"/>
                <a:sym typeface="Times New Roman" panose="02020603050405020304" pitchFamily="18" charset="0"/>
              </a:rPr>
              <a:t>集数据定义语言（</a:t>
            </a:r>
            <a:r>
              <a:rPr lang="en-US" altLang="zh-CN" sz="2000" b="1" dirty="0" smtClean="0">
                <a:latin typeface="幼圆" pitchFamily="49" charset="-122"/>
                <a:ea typeface="幼圆" pitchFamily="49" charset="-122"/>
                <a:sym typeface="Times New Roman" panose="02020603050405020304" pitchFamily="18" charset="0"/>
              </a:rPr>
              <a:t>DDL</a:t>
            </a:r>
            <a:r>
              <a:rPr lang="zh-CN" altLang="en-US" sz="2000" b="1" dirty="0" smtClean="0">
                <a:latin typeface="幼圆" pitchFamily="49" charset="-122"/>
                <a:ea typeface="幼圆" pitchFamily="49" charset="-122"/>
                <a:sym typeface="Times New Roman" panose="02020603050405020304" pitchFamily="18" charset="0"/>
              </a:rPr>
              <a:t>），数据操纵语言（</a:t>
            </a:r>
            <a:r>
              <a:rPr lang="en-US" altLang="zh-CN" sz="2000" b="1" dirty="0" smtClean="0">
                <a:latin typeface="幼圆" pitchFamily="49" charset="-122"/>
                <a:ea typeface="幼圆" pitchFamily="49" charset="-122"/>
                <a:sym typeface="Times New Roman" panose="02020603050405020304" pitchFamily="18" charset="0"/>
              </a:rPr>
              <a:t>DML</a:t>
            </a:r>
            <a:r>
              <a:rPr lang="zh-CN" altLang="en-US" sz="2000" b="1" dirty="0" smtClean="0">
                <a:latin typeface="幼圆" pitchFamily="49" charset="-122"/>
                <a:ea typeface="幼圆" pitchFamily="49" charset="-122"/>
                <a:sym typeface="Times New Roman" panose="02020603050405020304" pitchFamily="18" charset="0"/>
              </a:rPr>
              <a:t>），数据控制语言（</a:t>
            </a:r>
            <a:r>
              <a:rPr lang="en-US" altLang="zh-CN" sz="2000" b="1" dirty="0" smtClean="0">
                <a:latin typeface="幼圆" pitchFamily="49" charset="-122"/>
                <a:ea typeface="幼圆" pitchFamily="49" charset="-122"/>
                <a:sym typeface="Times New Roman" panose="02020603050405020304" pitchFamily="18" charset="0"/>
              </a:rPr>
              <a:t>DCL</a:t>
            </a:r>
            <a:r>
              <a:rPr lang="zh-CN" altLang="en-US" sz="2000" b="1" dirty="0" smtClean="0">
                <a:latin typeface="幼圆" pitchFamily="49" charset="-122"/>
                <a:ea typeface="幼圆" pitchFamily="49" charset="-122"/>
                <a:sym typeface="Times New Roman" panose="02020603050405020304" pitchFamily="18" charset="0"/>
              </a:rPr>
              <a:t>）功能于一体。</a:t>
            </a:r>
          </a:p>
          <a:p>
            <a:pPr>
              <a:lnSpc>
                <a:spcPct val="150000"/>
              </a:lnSpc>
              <a:spcBef>
                <a:spcPct val="0"/>
              </a:spcBef>
              <a:buFont typeface="Wingdings" panose="05000000000000000000" pitchFamily="2" charset="2"/>
              <a:buChar char="n"/>
            </a:pPr>
            <a:r>
              <a:rPr lang="zh-CN" altLang="en-US" sz="2000" b="1" dirty="0" smtClean="0">
                <a:latin typeface="幼圆" pitchFamily="49" charset="-122"/>
                <a:ea typeface="幼圆" pitchFamily="49" charset="-122"/>
                <a:sym typeface="Times New Roman" panose="02020603050405020304" pitchFamily="18" charset="0"/>
              </a:rPr>
              <a:t>可以独立完成数据库生命周期中的全部活动：</a:t>
            </a:r>
          </a:p>
          <a:p>
            <a:pPr>
              <a:lnSpc>
                <a:spcPct val="150000"/>
              </a:lnSpc>
              <a:spcBef>
                <a:spcPct val="0"/>
              </a:spcBef>
              <a:buFont typeface="Wingdings" panose="05000000000000000000" pitchFamily="2" charset="2"/>
              <a:buChar char="ü"/>
            </a:pPr>
            <a:r>
              <a:rPr lang="zh-CN" altLang="en-US" sz="2000" b="1" dirty="0" smtClean="0">
                <a:latin typeface="幼圆" pitchFamily="49" charset="-122"/>
                <a:ea typeface="幼圆" pitchFamily="49" charset="-122"/>
                <a:sym typeface="Times New Roman" panose="02020603050405020304" pitchFamily="18" charset="0"/>
              </a:rPr>
              <a:t> 定义关系模式，插入数据，建立数据库；</a:t>
            </a:r>
          </a:p>
          <a:p>
            <a:pPr>
              <a:lnSpc>
                <a:spcPct val="150000"/>
              </a:lnSpc>
              <a:spcBef>
                <a:spcPct val="0"/>
              </a:spcBef>
              <a:buFont typeface="Wingdings" panose="05000000000000000000" pitchFamily="2" charset="2"/>
              <a:buChar char="ü"/>
            </a:pPr>
            <a:r>
              <a:rPr lang="zh-CN" altLang="en-US" sz="2000" b="1" dirty="0" smtClean="0">
                <a:latin typeface="幼圆" pitchFamily="49" charset="-122"/>
                <a:ea typeface="幼圆" pitchFamily="49" charset="-122"/>
                <a:sym typeface="Times New Roman" panose="02020603050405020304" pitchFamily="18" charset="0"/>
              </a:rPr>
              <a:t> 对数据库中的数据进行查询和更新；</a:t>
            </a:r>
          </a:p>
          <a:p>
            <a:pPr>
              <a:lnSpc>
                <a:spcPct val="150000"/>
              </a:lnSpc>
              <a:spcBef>
                <a:spcPct val="0"/>
              </a:spcBef>
              <a:buFont typeface="Wingdings" panose="05000000000000000000" pitchFamily="2" charset="2"/>
              <a:buChar char="ü"/>
            </a:pPr>
            <a:r>
              <a:rPr lang="zh-CN" altLang="en-US" sz="2000" b="1" dirty="0" smtClean="0">
                <a:latin typeface="幼圆" pitchFamily="49" charset="-122"/>
                <a:ea typeface="幼圆" pitchFamily="49" charset="-122"/>
                <a:sym typeface="Times New Roman" panose="02020603050405020304" pitchFamily="18" charset="0"/>
              </a:rPr>
              <a:t> 数据库重构和维护</a:t>
            </a:r>
          </a:p>
          <a:p>
            <a:pPr>
              <a:lnSpc>
                <a:spcPct val="150000"/>
              </a:lnSpc>
              <a:spcBef>
                <a:spcPct val="0"/>
              </a:spcBef>
              <a:buFont typeface="Wingdings" panose="05000000000000000000" pitchFamily="2" charset="2"/>
              <a:buChar char="ü"/>
            </a:pPr>
            <a:r>
              <a:rPr lang="zh-CN" altLang="en-US" sz="2000" b="1" dirty="0" smtClean="0">
                <a:latin typeface="幼圆" pitchFamily="49" charset="-122"/>
                <a:ea typeface="幼圆" pitchFamily="49" charset="-122"/>
                <a:sym typeface="Times New Roman" panose="02020603050405020304" pitchFamily="18" charset="0"/>
              </a:rPr>
              <a:t> 数据库安全性、完整性控制等</a:t>
            </a:r>
          </a:p>
          <a:p>
            <a:pPr>
              <a:lnSpc>
                <a:spcPct val="150000"/>
              </a:lnSpc>
              <a:spcBef>
                <a:spcPct val="0"/>
              </a:spcBef>
              <a:buFont typeface="Wingdings" panose="05000000000000000000" pitchFamily="2" charset="2"/>
              <a:buChar char="n"/>
            </a:pPr>
            <a:r>
              <a:rPr lang="zh-CN" altLang="en-US" sz="2000" b="1" dirty="0" smtClean="0">
                <a:latin typeface="幼圆" pitchFamily="49" charset="-122"/>
                <a:ea typeface="幼圆" pitchFamily="49" charset="-122"/>
                <a:sym typeface="Times New Roman" panose="02020603050405020304" pitchFamily="18" charset="0"/>
              </a:rPr>
              <a:t>用户数据库投入运行后，可根据需要随时逐步修改模式，不影响数据的运行</a:t>
            </a:r>
          </a:p>
          <a:p>
            <a:pPr>
              <a:lnSpc>
                <a:spcPct val="150000"/>
              </a:lnSpc>
              <a:spcBef>
                <a:spcPct val="0"/>
              </a:spcBef>
              <a:buFont typeface="Wingdings" panose="05000000000000000000" pitchFamily="2" charset="2"/>
              <a:buChar char="n"/>
            </a:pPr>
            <a:r>
              <a:rPr lang="zh-CN" altLang="en-US" sz="2000" b="1" dirty="0" smtClean="0">
                <a:latin typeface="幼圆" pitchFamily="49" charset="-122"/>
                <a:ea typeface="幼圆" pitchFamily="49" charset="-122"/>
                <a:sym typeface="Times New Roman" panose="02020603050405020304" pitchFamily="18" charset="0"/>
              </a:rPr>
              <a:t>数据操作符统一</a:t>
            </a:r>
            <a:endParaRPr lang="zh-CN" altLang="en-US" sz="2000" dirty="0" smtClean="0">
              <a:latin typeface="幼圆" pitchFamily="49" charset="-122"/>
              <a:ea typeface="幼圆" pitchFamily="49" charset="-122"/>
            </a:endParaRPr>
          </a:p>
        </p:txBody>
      </p:sp>
      <p:sp>
        <p:nvSpPr>
          <p:cNvPr id="4" name="椭圆 3"/>
          <p:cNvSpPr/>
          <p:nvPr/>
        </p:nvSpPr>
        <p:spPr>
          <a:xfrm>
            <a:off x="323705" y="123581"/>
            <a:ext cx="720050" cy="648045"/>
          </a:xfrm>
          <a:prstGeom prst="ellipse">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altLang="zh-CN" sz="2000" dirty="0" smtClean="0"/>
              <a:t>1</a:t>
            </a:r>
            <a:r>
              <a:rPr lang="en-US" altLang="zh-CN" sz="1400" dirty="0" smtClean="0"/>
              <a:t>.</a:t>
            </a:r>
            <a:r>
              <a:rPr lang="en-US" altLang="zh-CN" sz="1200" dirty="0"/>
              <a:t>2</a:t>
            </a:r>
            <a:endParaRPr lang="zh-CN" altLang="en-US" sz="1200" dirty="0"/>
          </a:p>
        </p:txBody>
      </p:sp>
      <p:sp>
        <p:nvSpPr>
          <p:cNvPr id="5" name="Rectangle 2"/>
          <p:cNvSpPr txBox="1">
            <a:spLocks noChangeArrowheads="1"/>
          </p:cNvSpPr>
          <p:nvPr/>
        </p:nvSpPr>
        <p:spPr>
          <a:xfrm>
            <a:off x="1187765" y="0"/>
            <a:ext cx="2304160"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sz="3200" dirty="0" smtClean="0">
                <a:latin typeface="+mj-ea"/>
                <a:sym typeface="黑体" panose="02010609060101010101" pitchFamily="49" charset="-122"/>
              </a:rPr>
              <a:t>SQL</a:t>
            </a:r>
            <a:r>
              <a:rPr lang="zh-CN" altLang="en-US" sz="3200" dirty="0" smtClean="0">
                <a:latin typeface="+mj-ea"/>
                <a:sym typeface="黑体" panose="02010609060101010101" pitchFamily="49" charset="-122"/>
              </a:rPr>
              <a:t>的特点</a:t>
            </a:r>
            <a:endParaRPr lang="zh-CN" altLang="en-US" dirty="0">
              <a:latin typeface="+mj-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filter="blinds(horizontal)">
                                      <p:cBhvr>
                                        <p:cTn id="7" dur="500"/>
                                        <p:tgtEl>
                                          <p:spTgt spid="81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filter="blinds(horizontal)">
                                      <p:cBhvr>
                                        <p:cTn id="10" dur="5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filter="blinds(horizontal)">
                                      <p:cBhvr>
                                        <p:cTn id="15" dur="500"/>
                                        <p:tgtEl>
                                          <p:spTgt spid="819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filter="blinds(horizontal)">
                                      <p:cBhvr>
                                        <p:cTn id="18" dur="500"/>
                                        <p:tgtEl>
                                          <p:spTgt spid="819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filter="blinds(horizontal)">
                                      <p:cBhvr>
                                        <p:cTn id="21" dur="500"/>
                                        <p:tgtEl>
                                          <p:spTgt spid="819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195">
                                            <p:txEl>
                                              <p:pRg st="5" end="5"/>
                                            </p:txEl>
                                          </p:spTgt>
                                        </p:tgtEl>
                                        <p:attrNameLst>
                                          <p:attrName>style.visibility</p:attrName>
                                        </p:attrNameLst>
                                      </p:cBhvr>
                                      <p:to>
                                        <p:strVal val="visible"/>
                                      </p:to>
                                    </p:set>
                                    <p:animEffect filter="blinds(horizontal)">
                                      <p:cBhvr>
                                        <p:cTn id="24" dur="500"/>
                                        <p:tgtEl>
                                          <p:spTgt spid="819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animEffect filter="blinds(horizontal)">
                                      <p:cBhvr>
                                        <p:cTn id="27" dur="500"/>
                                        <p:tgtEl>
                                          <p:spTgt spid="819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5">
                                            <p:txEl>
                                              <p:pRg st="7" end="7"/>
                                            </p:txEl>
                                          </p:spTgt>
                                        </p:tgtEl>
                                        <p:attrNameLst>
                                          <p:attrName>style.visibility</p:attrName>
                                        </p:attrNameLst>
                                      </p:cBhvr>
                                      <p:to>
                                        <p:strVal val="visible"/>
                                      </p:to>
                                    </p:set>
                                    <p:animEffect filter="blinds(horizontal)">
                                      <p:cBhvr>
                                        <p:cTn id="32" dur="500"/>
                                        <p:tgtEl>
                                          <p:spTgt spid="819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195">
                                            <p:txEl>
                                              <p:pRg st="8" end="8"/>
                                            </p:txEl>
                                          </p:spTgt>
                                        </p:tgtEl>
                                        <p:attrNameLst>
                                          <p:attrName>style.visibility</p:attrName>
                                        </p:attrNameLst>
                                      </p:cBhvr>
                                      <p:to>
                                        <p:strVal val="visible"/>
                                      </p:to>
                                    </p:set>
                                    <p:animEffect filter="blinds(horizontal)">
                                      <p:cBhvr>
                                        <p:cTn id="35"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allAtOnce" bldLvl="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1187765" y="15903"/>
            <a:ext cx="7056490" cy="827727"/>
          </a:xfrm>
        </p:spPr>
        <p:txBody>
          <a:bodyPr/>
          <a:lstStyle/>
          <a:p>
            <a:pPr algn="ctr" fontAlgn="auto">
              <a:spcAft>
                <a:spcPts val="0"/>
              </a:spcAft>
              <a:defRPr/>
            </a:pPr>
            <a:r>
              <a:rPr lang="zh-CN" altLang="en-US" sz="3600" dirty="0" smtClean="0">
                <a:latin typeface="+mn-ea"/>
                <a:ea typeface="+mn-ea"/>
                <a:sym typeface="楷体" panose="02010609060101010101" pitchFamily="49" charset="-122"/>
              </a:rPr>
              <a:t>连接</a:t>
            </a:r>
            <a:r>
              <a:rPr lang="zh-CN" altLang="en-US" sz="3600" dirty="0">
                <a:latin typeface="+mn-ea"/>
                <a:ea typeface="+mn-ea"/>
                <a:sym typeface="楷体" panose="02010609060101010101" pitchFamily="49" charset="-122"/>
              </a:rPr>
              <a:t>查询 </a:t>
            </a:r>
            <a:endParaRPr lang="zh-CN" altLang="en-US" sz="3600" dirty="0">
              <a:latin typeface="+mn-ea"/>
              <a:ea typeface="+mn-ea"/>
            </a:endParaRPr>
          </a:p>
        </p:txBody>
      </p:sp>
      <p:sp>
        <p:nvSpPr>
          <p:cNvPr id="88067" name="Rectangle 3"/>
          <p:cNvSpPr>
            <a:spLocks noGrp="1" noChangeArrowheads="1"/>
          </p:cNvSpPr>
          <p:nvPr>
            <p:ph type="body" idx="4294967295"/>
          </p:nvPr>
        </p:nvSpPr>
        <p:spPr>
          <a:xfrm>
            <a:off x="1043755" y="862013"/>
            <a:ext cx="8100245" cy="4281487"/>
          </a:xfrm>
        </p:spPr>
        <p:txBody>
          <a:bodyPr>
            <a:normAutofit fontScale="92500" lnSpcReduction="10000"/>
          </a:bodyPr>
          <a:lstStyle/>
          <a:p>
            <a:pPr algn="just">
              <a:lnSpc>
                <a:spcPct val="150000"/>
              </a:lnSpc>
            </a:pPr>
            <a:r>
              <a:rPr lang="zh-CN" altLang="en-US" sz="2400" dirty="0" smtClean="0">
                <a:latin typeface="+mj-ea"/>
                <a:ea typeface="+mj-ea"/>
              </a:rPr>
              <a:t>连接查询：</a:t>
            </a:r>
            <a:r>
              <a:rPr lang="zh-CN" altLang="en-US" sz="2400" dirty="0" smtClean="0">
                <a:latin typeface="幼圆" pitchFamily="49" charset="-122"/>
                <a:ea typeface="幼圆" pitchFamily="49" charset="-122"/>
              </a:rPr>
              <a:t>同时涉及多个表的查询</a:t>
            </a:r>
          </a:p>
          <a:p>
            <a:pPr algn="just">
              <a:lnSpc>
                <a:spcPct val="150000"/>
              </a:lnSpc>
            </a:pPr>
            <a:r>
              <a:rPr lang="zh-CN" altLang="en-US" sz="2400" dirty="0" smtClean="0">
                <a:latin typeface="+mj-ea"/>
                <a:ea typeface="+mj-ea"/>
              </a:rPr>
              <a:t>连接条件或连接谓词：</a:t>
            </a:r>
            <a:r>
              <a:rPr lang="zh-CN" altLang="en-US" sz="2400" dirty="0" smtClean="0">
                <a:latin typeface="幼圆" pitchFamily="49" charset="-122"/>
                <a:ea typeface="幼圆" pitchFamily="49" charset="-122"/>
              </a:rPr>
              <a:t>用来连接两个表的条件</a:t>
            </a:r>
          </a:p>
          <a:p>
            <a:pPr algn="just">
              <a:lnSpc>
                <a:spcPct val="150000"/>
              </a:lnSpc>
              <a:buFont typeface="Wingdings" panose="05000000000000000000" pitchFamily="2" charset="2"/>
              <a:buNone/>
            </a:pPr>
            <a:r>
              <a:rPr lang="zh-CN" altLang="en-US" sz="2400" dirty="0" smtClean="0">
                <a:latin typeface="+mj-ea"/>
                <a:ea typeface="+mj-ea"/>
              </a:rPr>
              <a:t>一般格式：</a:t>
            </a:r>
          </a:p>
          <a:p>
            <a:pPr>
              <a:lnSpc>
                <a:spcPct val="150000"/>
              </a:lnSpc>
              <a:buFont typeface="Wingdings" panose="05000000000000000000" pitchFamily="2" charset="2"/>
              <a:buChar char="n"/>
            </a:pPr>
            <a:r>
              <a:rPr lang="en-US" altLang="zh-CN" sz="2000" b="1" dirty="0" smtClean="0">
                <a:latin typeface="幼圆" pitchFamily="49" charset="-122"/>
                <a:ea typeface="幼圆" pitchFamily="49" charset="-122"/>
              </a:rPr>
              <a:t>[&lt;</a:t>
            </a:r>
            <a:r>
              <a:rPr lang="zh-CN" altLang="en-US" sz="2000" b="1" dirty="0" smtClean="0">
                <a:latin typeface="幼圆" pitchFamily="49" charset="-122"/>
                <a:ea typeface="幼圆" pitchFamily="49" charset="-122"/>
              </a:rPr>
              <a:t>表名</a:t>
            </a:r>
            <a:r>
              <a:rPr lang="en-US" altLang="zh-CN" sz="2000" b="1" dirty="0" smtClean="0">
                <a:latin typeface="幼圆" pitchFamily="49" charset="-122"/>
                <a:ea typeface="幼圆" pitchFamily="49" charset="-122"/>
              </a:rPr>
              <a:t>1&gt;.]&lt;</a:t>
            </a:r>
            <a:r>
              <a:rPr lang="zh-CN" altLang="en-US" sz="2000" b="1" dirty="0" smtClean="0">
                <a:latin typeface="幼圆" pitchFamily="49" charset="-122"/>
                <a:ea typeface="幼圆" pitchFamily="49" charset="-122"/>
              </a:rPr>
              <a:t>列名</a:t>
            </a:r>
            <a:r>
              <a:rPr lang="en-US" altLang="zh-CN" sz="2000" b="1" dirty="0" smtClean="0">
                <a:latin typeface="幼圆" pitchFamily="49" charset="-122"/>
                <a:ea typeface="幼圆" pitchFamily="49" charset="-122"/>
              </a:rPr>
              <a:t>1&gt;  </a:t>
            </a:r>
            <a:r>
              <a:rPr lang="en-US" altLang="zh-CN" sz="2000" b="1" dirty="0" smtClean="0">
                <a:solidFill>
                  <a:srgbClr val="D75B5B"/>
                </a:solidFill>
                <a:latin typeface="幼圆" pitchFamily="49" charset="-122"/>
                <a:ea typeface="幼圆" pitchFamily="49" charset="-122"/>
              </a:rPr>
              <a:t>&lt;</a:t>
            </a:r>
            <a:r>
              <a:rPr lang="zh-CN" altLang="en-US" sz="2000" b="1" dirty="0" smtClean="0">
                <a:solidFill>
                  <a:srgbClr val="D75B5B"/>
                </a:solidFill>
                <a:latin typeface="幼圆" pitchFamily="49" charset="-122"/>
                <a:ea typeface="幼圆" pitchFamily="49" charset="-122"/>
              </a:rPr>
              <a:t>比较运算符</a:t>
            </a:r>
            <a:r>
              <a:rPr lang="en-US" altLang="zh-CN" sz="2000" b="1" dirty="0" smtClean="0">
                <a:solidFill>
                  <a:srgbClr val="D75B5B"/>
                </a:solidFill>
                <a:latin typeface="幼圆" pitchFamily="49" charset="-122"/>
                <a:ea typeface="幼圆" pitchFamily="49" charset="-122"/>
              </a:rPr>
              <a:t>&gt;</a:t>
            </a:r>
            <a:r>
              <a:rPr lang="en-US" altLang="zh-CN" sz="2000" b="1" dirty="0" smtClean="0">
                <a:latin typeface="幼圆" pitchFamily="49" charset="-122"/>
                <a:ea typeface="幼圆" pitchFamily="49" charset="-122"/>
              </a:rPr>
              <a:t>  [&lt;</a:t>
            </a:r>
            <a:r>
              <a:rPr lang="zh-CN" altLang="en-US" sz="2000" b="1" dirty="0" smtClean="0">
                <a:latin typeface="幼圆" pitchFamily="49" charset="-122"/>
                <a:ea typeface="幼圆" pitchFamily="49" charset="-122"/>
              </a:rPr>
              <a:t>表名</a:t>
            </a:r>
            <a:r>
              <a:rPr lang="en-US" altLang="zh-CN" sz="2000" b="1" dirty="0" smtClean="0">
                <a:latin typeface="幼圆" pitchFamily="49" charset="-122"/>
                <a:ea typeface="幼圆" pitchFamily="49" charset="-122"/>
              </a:rPr>
              <a:t>2&gt;.]&lt;</a:t>
            </a:r>
            <a:r>
              <a:rPr lang="zh-CN" altLang="en-US" sz="2000" b="1" dirty="0" smtClean="0">
                <a:latin typeface="幼圆" pitchFamily="49" charset="-122"/>
                <a:ea typeface="幼圆" pitchFamily="49" charset="-122"/>
              </a:rPr>
              <a:t>列名</a:t>
            </a:r>
            <a:r>
              <a:rPr lang="en-US" altLang="zh-CN" sz="2000" b="1" dirty="0" smtClean="0">
                <a:latin typeface="幼圆" pitchFamily="49" charset="-122"/>
                <a:ea typeface="幼圆" pitchFamily="49" charset="-122"/>
              </a:rPr>
              <a:t>2&gt;</a:t>
            </a:r>
          </a:p>
          <a:p>
            <a:pPr>
              <a:lnSpc>
                <a:spcPct val="150000"/>
              </a:lnSpc>
              <a:buFont typeface="Wingdings" panose="05000000000000000000" pitchFamily="2" charset="2"/>
              <a:buChar char="n"/>
            </a:pPr>
            <a:r>
              <a:rPr lang="en-US" altLang="zh-CN" sz="2000" b="1" dirty="0" smtClean="0">
                <a:latin typeface="幼圆" pitchFamily="49" charset="-122"/>
                <a:ea typeface="幼圆" pitchFamily="49" charset="-122"/>
              </a:rPr>
              <a:t>[&lt;</a:t>
            </a:r>
            <a:r>
              <a:rPr lang="zh-CN" altLang="en-US" sz="2000" b="1" dirty="0" smtClean="0">
                <a:latin typeface="幼圆" pitchFamily="49" charset="-122"/>
                <a:ea typeface="幼圆" pitchFamily="49" charset="-122"/>
              </a:rPr>
              <a:t>表名</a:t>
            </a:r>
            <a:r>
              <a:rPr lang="en-US" altLang="zh-CN" sz="2000" b="1" dirty="0" smtClean="0">
                <a:latin typeface="幼圆" pitchFamily="49" charset="-122"/>
                <a:ea typeface="幼圆" pitchFamily="49" charset="-122"/>
              </a:rPr>
              <a:t>1&gt;.]&lt;</a:t>
            </a:r>
            <a:r>
              <a:rPr lang="zh-CN" altLang="en-US" sz="2000" b="1" dirty="0" smtClean="0">
                <a:latin typeface="幼圆" pitchFamily="49" charset="-122"/>
                <a:ea typeface="幼圆" pitchFamily="49" charset="-122"/>
              </a:rPr>
              <a:t>列名</a:t>
            </a:r>
            <a:r>
              <a:rPr lang="en-US" altLang="zh-CN" sz="2000" b="1" dirty="0" smtClean="0">
                <a:latin typeface="幼圆" pitchFamily="49" charset="-122"/>
                <a:ea typeface="幼圆" pitchFamily="49" charset="-122"/>
              </a:rPr>
              <a:t>1&gt; </a:t>
            </a:r>
            <a:r>
              <a:rPr lang="en-US" altLang="zh-CN" sz="2000" b="1" dirty="0" smtClean="0">
                <a:solidFill>
                  <a:srgbClr val="D75B5B"/>
                </a:solidFill>
                <a:latin typeface="幼圆" pitchFamily="49" charset="-122"/>
                <a:ea typeface="幼圆" pitchFamily="49" charset="-122"/>
              </a:rPr>
              <a:t>BETWEEN</a:t>
            </a:r>
            <a:r>
              <a:rPr lang="en-US" altLang="zh-CN" sz="2000" b="1" dirty="0" smtClean="0">
                <a:latin typeface="幼圆" pitchFamily="49" charset="-122"/>
                <a:ea typeface="幼圆" pitchFamily="49" charset="-122"/>
              </a:rPr>
              <a:t> [&lt;</a:t>
            </a:r>
            <a:r>
              <a:rPr lang="zh-CN" altLang="en-US" sz="2000" b="1" dirty="0" smtClean="0">
                <a:latin typeface="幼圆" pitchFamily="49" charset="-122"/>
                <a:ea typeface="幼圆" pitchFamily="49" charset="-122"/>
              </a:rPr>
              <a:t>表名</a:t>
            </a:r>
            <a:r>
              <a:rPr lang="en-US" altLang="zh-CN" sz="2000" b="1" dirty="0" smtClean="0">
                <a:latin typeface="幼圆" pitchFamily="49" charset="-122"/>
                <a:ea typeface="幼圆" pitchFamily="49" charset="-122"/>
              </a:rPr>
              <a:t>2&gt;.]&lt;</a:t>
            </a:r>
            <a:r>
              <a:rPr lang="zh-CN" altLang="en-US" sz="2000" b="1" dirty="0" smtClean="0">
                <a:latin typeface="幼圆" pitchFamily="49" charset="-122"/>
                <a:ea typeface="幼圆" pitchFamily="49" charset="-122"/>
              </a:rPr>
              <a:t>列名</a:t>
            </a:r>
            <a:r>
              <a:rPr lang="en-US" altLang="zh-CN" sz="2000" b="1" dirty="0" smtClean="0">
                <a:latin typeface="幼圆" pitchFamily="49" charset="-122"/>
                <a:ea typeface="幼圆" pitchFamily="49" charset="-122"/>
              </a:rPr>
              <a:t>2&gt; </a:t>
            </a:r>
            <a:r>
              <a:rPr lang="en-US" altLang="zh-CN" sz="2000" b="1" dirty="0" smtClean="0">
                <a:solidFill>
                  <a:srgbClr val="D75B5B"/>
                </a:solidFill>
                <a:latin typeface="幼圆" pitchFamily="49" charset="-122"/>
                <a:ea typeface="幼圆" pitchFamily="49" charset="-122"/>
              </a:rPr>
              <a:t>AND</a:t>
            </a:r>
            <a:r>
              <a:rPr lang="en-US" altLang="zh-CN" sz="2000" b="1" dirty="0" smtClean="0">
                <a:latin typeface="幼圆" pitchFamily="49" charset="-122"/>
                <a:ea typeface="幼圆" pitchFamily="49" charset="-122"/>
              </a:rPr>
              <a:t> [&lt;</a:t>
            </a:r>
            <a:r>
              <a:rPr lang="zh-CN" altLang="en-US" sz="2000" b="1" dirty="0" smtClean="0">
                <a:latin typeface="幼圆" pitchFamily="49" charset="-122"/>
                <a:ea typeface="幼圆" pitchFamily="49" charset="-122"/>
              </a:rPr>
              <a:t>表名</a:t>
            </a:r>
            <a:r>
              <a:rPr lang="en-US" altLang="zh-CN" sz="2000" b="1" dirty="0" smtClean="0">
                <a:latin typeface="幼圆" pitchFamily="49" charset="-122"/>
                <a:ea typeface="幼圆" pitchFamily="49" charset="-122"/>
              </a:rPr>
              <a:t>3&gt;.]&lt;</a:t>
            </a:r>
            <a:r>
              <a:rPr lang="zh-CN" altLang="en-US" sz="2000" b="1" dirty="0" smtClean="0">
                <a:latin typeface="幼圆" pitchFamily="49" charset="-122"/>
                <a:ea typeface="幼圆" pitchFamily="49" charset="-122"/>
              </a:rPr>
              <a:t>列名</a:t>
            </a:r>
            <a:r>
              <a:rPr lang="en-US" altLang="zh-CN" sz="2000" b="1" dirty="0" smtClean="0">
                <a:latin typeface="幼圆" pitchFamily="49" charset="-122"/>
                <a:ea typeface="幼圆" pitchFamily="49" charset="-122"/>
              </a:rPr>
              <a:t>3&gt;</a:t>
            </a:r>
          </a:p>
          <a:p>
            <a:pPr algn="just">
              <a:lnSpc>
                <a:spcPct val="150000"/>
              </a:lnSpc>
            </a:pPr>
            <a:r>
              <a:rPr lang="zh-CN" altLang="en-US" sz="2400" dirty="0" smtClean="0">
                <a:latin typeface="+mj-ea"/>
                <a:ea typeface="+mj-ea"/>
              </a:rPr>
              <a:t>连接字段：</a:t>
            </a:r>
            <a:r>
              <a:rPr lang="zh-CN" altLang="en-US" sz="2400" dirty="0" smtClean="0">
                <a:latin typeface="幼圆" pitchFamily="49" charset="-122"/>
                <a:ea typeface="幼圆" pitchFamily="49" charset="-122"/>
              </a:rPr>
              <a:t>连接谓词中的列名称</a:t>
            </a:r>
          </a:p>
          <a:p>
            <a:pPr algn="just">
              <a:lnSpc>
                <a:spcPct val="150000"/>
              </a:lnSpc>
              <a:buFont typeface="Wingdings" panose="05000000000000000000" pitchFamily="2" charset="2"/>
              <a:buChar char="n"/>
            </a:pPr>
            <a:r>
              <a:rPr lang="zh-CN" altLang="en-US" sz="2000" b="1" dirty="0" smtClean="0">
                <a:latin typeface="幼圆" pitchFamily="49" charset="-122"/>
                <a:ea typeface="幼圆" pitchFamily="49" charset="-122"/>
              </a:rPr>
              <a:t>连接条件中的各连接字段类型必须是可比的，但名字不必是相同的</a:t>
            </a:r>
            <a:endParaRPr lang="zh-CN" altLang="en-US"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500"/>
                                        <p:tgtEl>
                                          <p:spTgt spid="880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067">
                                            <p:txEl>
                                              <p:pRg st="1" end="1"/>
                                            </p:txEl>
                                          </p:spTgt>
                                        </p:tgtEl>
                                        <p:attrNameLst>
                                          <p:attrName>style.visibility</p:attrName>
                                        </p:attrNameLst>
                                      </p:cBhvr>
                                      <p:to>
                                        <p:strVal val="visible"/>
                                      </p:to>
                                    </p:set>
                                    <p:animEffect transition="in" filter="fade">
                                      <p:cBhvr>
                                        <p:cTn id="10" dur="500"/>
                                        <p:tgtEl>
                                          <p:spTgt spid="880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animEffect transition="in" filter="fade">
                                      <p:cBhvr>
                                        <p:cTn id="13" dur="500"/>
                                        <p:tgtEl>
                                          <p:spTgt spid="8806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067">
                                            <p:txEl>
                                              <p:pRg st="3" end="3"/>
                                            </p:txEl>
                                          </p:spTgt>
                                        </p:tgtEl>
                                        <p:attrNameLst>
                                          <p:attrName>style.visibility</p:attrName>
                                        </p:attrNameLst>
                                      </p:cBhvr>
                                      <p:to>
                                        <p:strVal val="visible"/>
                                      </p:to>
                                    </p:set>
                                    <p:animEffect transition="in" filter="fade">
                                      <p:cBhvr>
                                        <p:cTn id="16" dur="500"/>
                                        <p:tgtEl>
                                          <p:spTgt spid="8806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8067">
                                            <p:txEl>
                                              <p:pRg st="4" end="4"/>
                                            </p:txEl>
                                          </p:spTgt>
                                        </p:tgtEl>
                                        <p:attrNameLst>
                                          <p:attrName>style.visibility</p:attrName>
                                        </p:attrNameLst>
                                      </p:cBhvr>
                                      <p:to>
                                        <p:strVal val="visible"/>
                                      </p:to>
                                    </p:set>
                                    <p:animEffect transition="in" filter="fade">
                                      <p:cBhvr>
                                        <p:cTn id="19" dur="500"/>
                                        <p:tgtEl>
                                          <p:spTgt spid="8806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8067">
                                            <p:txEl>
                                              <p:pRg st="5" end="5"/>
                                            </p:txEl>
                                          </p:spTgt>
                                        </p:tgtEl>
                                        <p:attrNameLst>
                                          <p:attrName>style.visibility</p:attrName>
                                        </p:attrNameLst>
                                      </p:cBhvr>
                                      <p:to>
                                        <p:strVal val="visible"/>
                                      </p:to>
                                    </p:set>
                                    <p:animEffect transition="in" filter="fade">
                                      <p:cBhvr>
                                        <p:cTn id="22" dur="500"/>
                                        <p:tgtEl>
                                          <p:spTgt spid="8806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8067">
                                            <p:txEl>
                                              <p:pRg st="6" end="6"/>
                                            </p:txEl>
                                          </p:spTgt>
                                        </p:tgtEl>
                                        <p:attrNameLst>
                                          <p:attrName>style.visibility</p:attrName>
                                        </p:attrNameLst>
                                      </p:cBhvr>
                                      <p:to>
                                        <p:strVal val="visible"/>
                                      </p:to>
                                    </p:set>
                                    <p:animEffect transition="in" filter="fade">
                                      <p:cBhvr>
                                        <p:cTn id="25" dur="500"/>
                                        <p:tgtEl>
                                          <p:spTgt spid="88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1187765" y="7951"/>
            <a:ext cx="7128495" cy="835679"/>
          </a:xfrm>
        </p:spPr>
        <p:txBody>
          <a:bodyPr/>
          <a:lstStyle/>
          <a:p>
            <a:pPr fontAlgn="auto">
              <a:spcAft>
                <a:spcPts val="0"/>
              </a:spcAft>
              <a:defRPr/>
            </a:pPr>
            <a:r>
              <a:rPr lang="zh-CN" altLang="en-US" sz="3600" dirty="0" smtClean="0">
                <a:latin typeface="+mn-ea"/>
                <a:ea typeface="+mn-ea"/>
              </a:rPr>
              <a:t>连接</a:t>
            </a:r>
            <a:r>
              <a:rPr lang="zh-CN" altLang="en-US" sz="3600" dirty="0">
                <a:latin typeface="+mn-ea"/>
                <a:ea typeface="+mn-ea"/>
              </a:rPr>
              <a:t>操作的执行</a:t>
            </a:r>
            <a:r>
              <a:rPr lang="zh-CN" altLang="en-US" sz="3600" dirty="0" smtClean="0">
                <a:latin typeface="+mn-ea"/>
                <a:ea typeface="+mn-ea"/>
              </a:rPr>
              <a:t>过程</a:t>
            </a:r>
            <a:r>
              <a:rPr lang="en-US" altLang="zh-CN" sz="3600" dirty="0" smtClean="0">
                <a:latin typeface="+mn-ea"/>
                <a:ea typeface="+mn-ea"/>
              </a:rPr>
              <a:t>—</a:t>
            </a:r>
            <a:r>
              <a:rPr lang="zh-CN" altLang="en-US" sz="3600" dirty="0" smtClean="0">
                <a:latin typeface="+mn-ea"/>
                <a:ea typeface="+mn-ea"/>
              </a:rPr>
              <a:t>嵌套循环法</a:t>
            </a:r>
            <a:endParaRPr lang="zh-CN" altLang="en-US" sz="3200" dirty="0">
              <a:latin typeface="+mn-ea"/>
              <a:ea typeface="+mn-ea"/>
            </a:endParaRPr>
          </a:p>
        </p:txBody>
      </p:sp>
      <p:sp>
        <p:nvSpPr>
          <p:cNvPr id="87043" name="Rectangle 3"/>
          <p:cNvSpPr>
            <a:spLocks noGrp="1" noChangeArrowheads="1"/>
          </p:cNvSpPr>
          <p:nvPr>
            <p:ph type="body" idx="4294967295"/>
          </p:nvPr>
        </p:nvSpPr>
        <p:spPr>
          <a:xfrm>
            <a:off x="1115760" y="843630"/>
            <a:ext cx="8028240" cy="4299870"/>
          </a:xfrm>
        </p:spPr>
        <p:txBody>
          <a:bodyPr>
            <a:normAutofit fontScale="92500" lnSpcReduction="10000"/>
          </a:bodyPr>
          <a:lstStyle/>
          <a:p>
            <a:pPr algn="just">
              <a:lnSpc>
                <a:spcPct val="160000"/>
              </a:lnSpc>
            </a:pPr>
            <a:r>
              <a:rPr lang="zh-CN" altLang="en-US" sz="2400" dirty="0" smtClean="0">
                <a:latin typeface="+mj-ea"/>
                <a:ea typeface="+mj-ea"/>
              </a:rPr>
              <a:t>嵌套循环法</a:t>
            </a:r>
            <a:r>
              <a:rPr lang="en-US" altLang="zh-CN" sz="2400" dirty="0" smtClean="0">
                <a:latin typeface="+mj-ea"/>
                <a:ea typeface="+mj-ea"/>
              </a:rPr>
              <a:t>(NESTED-LOOP)</a:t>
            </a:r>
          </a:p>
          <a:p>
            <a:pPr algn="just">
              <a:lnSpc>
                <a:spcPct val="150000"/>
              </a:lnSpc>
              <a:buFont typeface="Wingdings" panose="05000000000000000000" pitchFamily="2" charset="2"/>
              <a:buChar char="Ø"/>
            </a:pPr>
            <a:r>
              <a:rPr lang="zh-CN" altLang="en-US" sz="2400" b="1" dirty="0" smtClean="0">
                <a:latin typeface="幼圆" pitchFamily="49" charset="-122"/>
                <a:ea typeface="幼圆" pitchFamily="49" charset="-122"/>
              </a:rPr>
              <a:t>首先在表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中找到第一个元组，然后从头开始扫描表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，逐一查找满足连接件的元组，找到后就将表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中的第一个元组与该元组拼接起来，形成结果表中一个元组。</a:t>
            </a:r>
          </a:p>
          <a:p>
            <a:pPr algn="just">
              <a:lnSpc>
                <a:spcPct val="150000"/>
              </a:lnSpc>
              <a:buFont typeface="Wingdings" panose="05000000000000000000" pitchFamily="2" charset="2"/>
              <a:buChar char="Ø"/>
            </a:pPr>
            <a:r>
              <a:rPr lang="zh-CN" altLang="en-US" sz="2400" b="1" dirty="0" smtClean="0">
                <a:latin typeface="幼圆" pitchFamily="49" charset="-122"/>
                <a:ea typeface="幼圆" pitchFamily="49" charset="-122"/>
              </a:rPr>
              <a:t>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全部查找完后，再找表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中第二个元组，然后再从头开始扫描表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，逐一查找满足连接条件的元组，找到后就将表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中的第二个元组与该元组拼接起来，形成结果表中一个元组。</a:t>
            </a:r>
          </a:p>
          <a:p>
            <a:pPr algn="just">
              <a:lnSpc>
                <a:spcPct val="150000"/>
              </a:lnSpc>
              <a:buFont typeface="Wingdings" panose="05000000000000000000" pitchFamily="2" charset="2"/>
              <a:buChar char="Ø"/>
            </a:pPr>
            <a:r>
              <a:rPr lang="zh-CN" altLang="en-US" sz="2400" b="1" dirty="0" smtClean="0">
                <a:latin typeface="幼圆" pitchFamily="49" charset="-122"/>
                <a:ea typeface="幼圆" pitchFamily="49" charset="-122"/>
              </a:rPr>
              <a:t>重复上述操作，直到表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中的全部元组都处理完毕 </a:t>
            </a:r>
            <a:endParaRPr lang="zh-CN" altLang="en-US" sz="18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fade">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fade">
                                      <p:cBhvr>
                                        <p:cTn id="12" dur="500"/>
                                        <p:tgtEl>
                                          <p:spTgt spid="87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fade">
                                      <p:cBhvr>
                                        <p:cTn id="17" dur="500"/>
                                        <p:tgtEl>
                                          <p:spTgt spid="87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fade">
                                      <p:cBhvr>
                                        <p:cTn id="22" dur="500"/>
                                        <p:tgtEl>
                                          <p:spTgt spid="87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3"/>
          <p:cNvSpPr>
            <a:spLocks noGrp="1" noChangeArrowheads="1"/>
          </p:cNvSpPr>
          <p:nvPr>
            <p:ph type="body" idx="4294967295"/>
          </p:nvPr>
        </p:nvSpPr>
        <p:spPr>
          <a:xfrm>
            <a:off x="1043756" y="843630"/>
            <a:ext cx="8064560" cy="4299870"/>
          </a:xfrm>
        </p:spPr>
        <p:txBody>
          <a:bodyPr>
            <a:noAutofit/>
          </a:bodyPr>
          <a:lstStyle/>
          <a:p>
            <a:pPr algn="just">
              <a:lnSpc>
                <a:spcPct val="180000"/>
              </a:lnSpc>
              <a:spcBef>
                <a:spcPts val="0"/>
              </a:spcBef>
              <a:buFont typeface="Wingdings" panose="05000000000000000000" pitchFamily="2" charset="2"/>
              <a:buChar char="Ø"/>
            </a:pPr>
            <a:r>
              <a:rPr lang="zh-CN" altLang="en-US" sz="2400" b="1" dirty="0" smtClean="0">
                <a:latin typeface="幼圆" pitchFamily="49" charset="-122"/>
                <a:ea typeface="幼圆" pitchFamily="49" charset="-122"/>
              </a:rPr>
              <a:t>找到表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的第二条元组，然后从刚才的中断点处继续顺序扫描表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，查找满足连接条件的元组，找到后就将表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中的第一个元组与该元组拼接起来，形成结果表中一个元组。直接遇到表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中大于表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连接字段值的元组时，对表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的查询不再继续</a:t>
            </a:r>
          </a:p>
          <a:p>
            <a:pPr algn="just">
              <a:spcBef>
                <a:spcPts val="0"/>
              </a:spcBef>
              <a:buFont typeface="Wingdings" panose="05000000000000000000" pitchFamily="2" charset="2"/>
              <a:buChar char="Ø"/>
            </a:pPr>
            <a:r>
              <a:rPr lang="zh-CN" altLang="en-US" sz="2400" b="1" dirty="0" smtClean="0">
                <a:latin typeface="幼圆" pitchFamily="49" charset="-122"/>
                <a:ea typeface="幼圆" pitchFamily="49" charset="-122"/>
              </a:rPr>
              <a:t>重复上述操作，直到表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或表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中的全部元组都处理完毕为止 </a:t>
            </a:r>
            <a:endParaRPr lang="zh-CN" altLang="en-US" sz="1800" dirty="0" smtClean="0">
              <a:latin typeface="幼圆" pitchFamily="49" charset="-122"/>
              <a:ea typeface="幼圆" pitchFamily="49" charset="-122"/>
            </a:endParaRPr>
          </a:p>
        </p:txBody>
      </p:sp>
      <p:sp>
        <p:nvSpPr>
          <p:cNvPr id="5" name="Rectangle 2"/>
          <p:cNvSpPr txBox="1">
            <a:spLocks noChangeArrowheads="1"/>
          </p:cNvSpPr>
          <p:nvPr/>
        </p:nvSpPr>
        <p:spPr>
          <a:xfrm>
            <a:off x="1187765" y="7951"/>
            <a:ext cx="7128495" cy="83567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defRPr/>
            </a:pPr>
            <a:r>
              <a:rPr lang="zh-CN" altLang="en-US" sz="3600" b="0" dirty="0" smtClean="0">
                <a:latin typeface="+mn-ea"/>
                <a:ea typeface="+mn-ea"/>
              </a:rPr>
              <a:t>连接操作的执行过程</a:t>
            </a:r>
            <a:r>
              <a:rPr lang="en-US" altLang="zh-CN" sz="3600" b="0" dirty="0" smtClean="0">
                <a:latin typeface="+mn-ea"/>
                <a:ea typeface="+mn-ea"/>
              </a:rPr>
              <a:t>—</a:t>
            </a:r>
            <a:r>
              <a:rPr lang="zh-CN" altLang="en-US" sz="3600" b="0" dirty="0" smtClean="0">
                <a:latin typeface="+mn-ea"/>
                <a:ea typeface="+mn-ea"/>
              </a:rPr>
              <a:t>排序合并法</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fade">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fade">
                                      <p:cBhvr>
                                        <p:cTn id="12" dur="500"/>
                                        <p:tgtEl>
                                          <p:spTgt spid="90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3"/>
          <p:cNvSpPr>
            <a:spLocks noGrp="1" noChangeArrowheads="1"/>
          </p:cNvSpPr>
          <p:nvPr>
            <p:ph type="body" idx="4294967295"/>
          </p:nvPr>
        </p:nvSpPr>
        <p:spPr>
          <a:xfrm>
            <a:off x="1043755" y="843630"/>
            <a:ext cx="8100245" cy="4299870"/>
          </a:xfrm>
        </p:spPr>
        <p:txBody>
          <a:bodyPr>
            <a:normAutofit/>
          </a:bodyPr>
          <a:lstStyle/>
          <a:p>
            <a:pPr algn="just">
              <a:lnSpc>
                <a:spcPct val="160000"/>
              </a:lnSpc>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sym typeface="黑体" panose="02010609060101010101" pitchFamily="49" charset="-122"/>
              </a:rPr>
              <a:t>排序合并法</a:t>
            </a:r>
            <a:r>
              <a:rPr lang="en-US" altLang="zh-CN" sz="2400" dirty="0" smtClean="0">
                <a:latin typeface="黑体" panose="02010609060101010101" pitchFamily="49" charset="-122"/>
                <a:ea typeface="黑体" panose="02010609060101010101" pitchFamily="49" charset="-122"/>
                <a:sym typeface="黑体" panose="02010609060101010101" pitchFamily="49" charset="-122"/>
              </a:rPr>
              <a:t>(SORT-MERGE)</a:t>
            </a:r>
            <a:r>
              <a:rPr lang="zh-CN" altLang="en-US" sz="2400" dirty="0" smtClean="0">
                <a:latin typeface="黑体" panose="02010609060101010101" pitchFamily="49" charset="-122"/>
                <a:ea typeface="黑体" panose="02010609060101010101" pitchFamily="49" charset="-122"/>
                <a:sym typeface="黑体" panose="02010609060101010101" pitchFamily="49" charset="-122"/>
              </a:rPr>
              <a:t>,</a:t>
            </a:r>
            <a:r>
              <a:rPr lang="zh-CN" altLang="en-US" sz="2400" dirty="0" smtClean="0">
                <a:latin typeface="楷体" panose="02010609060101010101" pitchFamily="49" charset="-122"/>
                <a:ea typeface="楷体" panose="02010609060101010101" pitchFamily="49" charset="-122"/>
                <a:sym typeface="楷体" panose="02010609060101010101" pitchFamily="49" charset="-122"/>
              </a:rPr>
              <a:t> </a:t>
            </a:r>
            <a:r>
              <a:rPr lang="zh-CN" altLang="en-US" sz="2400" dirty="0" smtClean="0">
                <a:latin typeface="黑体" panose="02010609060101010101" pitchFamily="49" charset="-122"/>
                <a:ea typeface="黑体" panose="02010609060101010101" pitchFamily="49" charset="-122"/>
                <a:sym typeface="黑体" panose="02010609060101010101" pitchFamily="49" charset="-122"/>
              </a:rPr>
              <a:t>常用于 </a:t>
            </a:r>
            <a:r>
              <a:rPr lang="en-US" altLang="zh-CN" sz="2400" dirty="0" smtClean="0">
                <a:latin typeface="黑体" panose="02010609060101010101" pitchFamily="49" charset="-122"/>
                <a:ea typeface="黑体" panose="02010609060101010101" pitchFamily="49" charset="-122"/>
                <a:sym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sym typeface="黑体" panose="02010609060101010101" pitchFamily="49" charset="-122"/>
              </a:rPr>
              <a:t> 连接</a:t>
            </a:r>
          </a:p>
          <a:p>
            <a:pPr algn="just">
              <a:lnSpc>
                <a:spcPct val="160000"/>
              </a:lnSpc>
              <a:buFont typeface="Wingdings" panose="05000000000000000000" pitchFamily="2" charset="2"/>
              <a:buChar char="n"/>
            </a:pPr>
            <a:r>
              <a:rPr lang="zh-CN" altLang="en-US" sz="2400" b="1" dirty="0" smtClean="0">
                <a:latin typeface="幼圆" pitchFamily="49" charset="-122"/>
                <a:ea typeface="幼圆" pitchFamily="49" charset="-122"/>
              </a:rPr>
              <a:t>首先按连接属性对表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和表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排序</a:t>
            </a:r>
          </a:p>
          <a:p>
            <a:pPr algn="just">
              <a:lnSpc>
                <a:spcPct val="160000"/>
              </a:lnSpc>
              <a:buFont typeface="Wingdings" panose="05000000000000000000" pitchFamily="2" charset="2"/>
              <a:buChar char="n"/>
            </a:pPr>
            <a:r>
              <a:rPr lang="zh-CN" altLang="en-US" sz="2400" b="1" dirty="0" smtClean="0">
                <a:latin typeface="幼圆" pitchFamily="49" charset="-122"/>
                <a:ea typeface="幼圆" pitchFamily="49" charset="-122"/>
              </a:rPr>
              <a:t>对表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的第一个元组，从头开始扫描表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，顺序查找满足连接条件的元组，找到后就将表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中的第一个元组与该元组拼接起来，形成结果表中一个元组。当遇到表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中第一条大于表</a:t>
            </a:r>
            <a:r>
              <a:rPr lang="en-US" altLang="zh-CN" sz="2400" b="1" dirty="0" smtClean="0">
                <a:latin typeface="幼圆" pitchFamily="49" charset="-122"/>
                <a:ea typeface="幼圆" pitchFamily="49" charset="-122"/>
              </a:rPr>
              <a:t>1</a:t>
            </a:r>
            <a:r>
              <a:rPr lang="zh-CN" altLang="en-US" sz="2400" b="1" dirty="0" smtClean="0">
                <a:latin typeface="幼圆" pitchFamily="49" charset="-122"/>
                <a:ea typeface="幼圆" pitchFamily="49" charset="-122"/>
              </a:rPr>
              <a:t>连接字段值的元组时，对表</a:t>
            </a:r>
            <a:r>
              <a:rPr lang="en-US" altLang="zh-CN" sz="2400" b="1" dirty="0" smtClean="0">
                <a:latin typeface="幼圆" pitchFamily="49" charset="-122"/>
                <a:ea typeface="幼圆" pitchFamily="49" charset="-122"/>
              </a:rPr>
              <a:t>2</a:t>
            </a:r>
            <a:r>
              <a:rPr lang="zh-CN" altLang="en-US" sz="2400" b="1" dirty="0" smtClean="0">
                <a:latin typeface="幼圆" pitchFamily="49" charset="-122"/>
                <a:ea typeface="幼圆" pitchFamily="49" charset="-122"/>
              </a:rPr>
              <a:t>的查询不再继续</a:t>
            </a:r>
            <a:endParaRPr lang="zh-CN" altLang="en-US" sz="2400" dirty="0" smtClean="0">
              <a:latin typeface="幼圆" pitchFamily="49" charset="-122"/>
              <a:ea typeface="幼圆" pitchFamily="49" charset="-122"/>
            </a:endParaRPr>
          </a:p>
        </p:txBody>
      </p:sp>
      <p:sp>
        <p:nvSpPr>
          <p:cNvPr id="4" name="Rectangle 2"/>
          <p:cNvSpPr txBox="1">
            <a:spLocks noChangeArrowheads="1"/>
          </p:cNvSpPr>
          <p:nvPr/>
        </p:nvSpPr>
        <p:spPr>
          <a:xfrm>
            <a:off x="1187765" y="7951"/>
            <a:ext cx="7128495" cy="835679"/>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defRPr/>
            </a:pPr>
            <a:r>
              <a:rPr lang="zh-CN" altLang="en-US" sz="3600" b="0" dirty="0" smtClean="0">
                <a:latin typeface="+mn-ea"/>
                <a:ea typeface="+mn-ea"/>
              </a:rPr>
              <a:t>连接操作的执行过程</a:t>
            </a:r>
            <a:r>
              <a:rPr lang="en-US" altLang="zh-CN" sz="3600" b="0" dirty="0" smtClean="0">
                <a:latin typeface="+mn-ea"/>
                <a:ea typeface="+mn-ea"/>
              </a:rPr>
              <a:t>—</a:t>
            </a:r>
            <a:r>
              <a:rPr lang="zh-CN" altLang="en-US" sz="3600" b="0" dirty="0" smtClean="0">
                <a:latin typeface="+mn-ea"/>
                <a:ea typeface="+mn-ea"/>
              </a:rPr>
              <a:t>排序合并法</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5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fade">
                                      <p:cBhvr>
                                        <p:cTn id="12" dur="5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fade">
                                      <p:cBhvr>
                                        <p:cTn id="17" dur="500"/>
                                        <p:tgtEl>
                                          <p:spTgt spid="89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3"/>
          <p:cNvSpPr>
            <a:spLocks noGrp="1" noChangeArrowheads="1"/>
          </p:cNvSpPr>
          <p:nvPr>
            <p:ph type="body" idx="4294967295"/>
          </p:nvPr>
        </p:nvSpPr>
        <p:spPr>
          <a:xfrm>
            <a:off x="1763805" y="1059646"/>
            <a:ext cx="4968345" cy="3312229"/>
          </a:xfrm>
        </p:spPr>
        <p:txBody>
          <a:bodyPr/>
          <a:lstStyle/>
          <a:p>
            <a:pPr lvl="1">
              <a:lnSpc>
                <a:spcPct val="150000"/>
              </a:lnSpc>
              <a:buClrTx/>
              <a:buFont typeface="Wingdings" panose="05000000000000000000" pitchFamily="2" charset="2"/>
              <a:buChar char="Ø"/>
            </a:pPr>
            <a:r>
              <a:rPr lang="zh-CN" altLang="en-US" sz="2800" b="1" dirty="0" smtClean="0"/>
              <a:t>  等值</a:t>
            </a:r>
            <a:r>
              <a:rPr lang="zh-CN" altLang="en-US" sz="2800" b="1" dirty="0"/>
              <a:t>与非等值连接查询 </a:t>
            </a:r>
          </a:p>
          <a:p>
            <a:pPr lvl="1">
              <a:lnSpc>
                <a:spcPct val="150000"/>
              </a:lnSpc>
              <a:buClrTx/>
              <a:buFont typeface="Wingdings" panose="05000000000000000000" pitchFamily="2" charset="2"/>
              <a:buChar char="Ø"/>
            </a:pPr>
            <a:r>
              <a:rPr lang="zh-CN" altLang="en-US" sz="2800" b="1" dirty="0" smtClean="0"/>
              <a:t>  自身连接</a:t>
            </a:r>
            <a:endParaRPr lang="en-US" altLang="zh-CN" sz="2800" b="1" dirty="0" smtClean="0"/>
          </a:p>
          <a:p>
            <a:pPr lvl="1">
              <a:lnSpc>
                <a:spcPct val="150000"/>
              </a:lnSpc>
              <a:buClrTx/>
              <a:buFont typeface="Wingdings" panose="05000000000000000000" pitchFamily="2" charset="2"/>
              <a:buChar char="Ø"/>
            </a:pPr>
            <a:r>
              <a:rPr lang="zh-CN" altLang="en-US" sz="2800" b="1" dirty="0" smtClean="0"/>
              <a:t>  外连接</a:t>
            </a:r>
            <a:endParaRPr lang="en-US" altLang="zh-CN" sz="2800" b="1" dirty="0" smtClean="0"/>
          </a:p>
          <a:p>
            <a:pPr lvl="1">
              <a:lnSpc>
                <a:spcPct val="150000"/>
              </a:lnSpc>
              <a:buClrTx/>
              <a:buFont typeface="Wingdings" panose="05000000000000000000" pitchFamily="2" charset="2"/>
              <a:buChar char="Ø"/>
            </a:pPr>
            <a:r>
              <a:rPr lang="zh-CN" altLang="en-US" sz="2800" b="1" dirty="0" smtClean="0"/>
              <a:t>  复合条件连接</a:t>
            </a:r>
            <a:endParaRPr lang="en-US" sz="2800" b="1" dirty="0" smtClean="0">
              <a:ea typeface="隶书" pitchFamily="49" charset="-122"/>
            </a:endParaRPr>
          </a:p>
        </p:txBody>
      </p:sp>
      <p:sp>
        <p:nvSpPr>
          <p:cNvPr id="4" name="Rectangle 2"/>
          <p:cNvSpPr txBox="1">
            <a:spLocks noChangeArrowheads="1"/>
          </p:cNvSpPr>
          <p:nvPr/>
        </p:nvSpPr>
        <p:spPr>
          <a:xfrm>
            <a:off x="1224090" y="0"/>
            <a:ext cx="3491925" cy="843630"/>
          </a:xfrm>
          <a:prstGeom prst="rect">
            <a:avLst/>
          </a:prstGeom>
        </p:spPr>
        <p:txBody>
          <a:bodyPr vert="horz" lIns="91440" tIns="45720" rIns="91440" bIns="45720" rtlCol="0" anchor="ctr">
            <a:noAutofit/>
          </a:bodyPr>
          <a:lst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2800">
                <a:solidFill>
                  <a:schemeClr val="tx1"/>
                </a:solidFill>
                <a:latin typeface="Franklin Gothic Medium" panose="020B0603020102020204" pitchFamily="34" charset="0"/>
                <a:ea typeface="微软雅黑" panose="020B0503020204020204" pitchFamily="34" charset="-122"/>
              </a:defRPr>
            </a:lvl9pPr>
          </a:lstStyle>
          <a:p>
            <a:pPr fontAlgn="auto">
              <a:spcAft>
                <a:spcPts val="0"/>
              </a:spcAft>
              <a:defRPr/>
            </a:pPr>
            <a:r>
              <a:rPr lang="en-US" altLang="zh-CN" sz="3200" dirty="0" smtClean="0">
                <a:latin typeface="+mn-ea"/>
                <a:ea typeface="+mn-ea"/>
                <a:sym typeface="楷体" panose="02010609060101010101" pitchFamily="49" charset="-122"/>
              </a:rPr>
              <a:t>3.2 </a:t>
            </a:r>
            <a:r>
              <a:rPr lang="zh-CN" altLang="en-US" sz="3600" b="0" dirty="0" smtClean="0">
                <a:latin typeface="+mn-ea"/>
                <a:ea typeface="+mn-ea"/>
                <a:sym typeface="楷体" panose="02010609060101010101" pitchFamily="49" charset="-122"/>
              </a:rPr>
              <a:t>连接查询 </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1187765" y="0"/>
            <a:ext cx="7056490" cy="842963"/>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等值</a:t>
            </a:r>
            <a:r>
              <a:rPr lang="zh-CN" altLang="en-US" sz="3600" dirty="0">
                <a:latin typeface="+mn-ea"/>
                <a:ea typeface="+mn-ea"/>
                <a:sym typeface="Times New Roman" panose="02020603050405020304" pitchFamily="18" charset="0"/>
              </a:rPr>
              <a:t>与非等值连接查询 </a:t>
            </a:r>
            <a:endParaRPr lang="zh-CN" altLang="en-US" sz="3600" dirty="0">
              <a:latin typeface="+mn-ea"/>
              <a:ea typeface="+mn-ea"/>
            </a:endParaRPr>
          </a:p>
        </p:txBody>
      </p:sp>
      <p:sp>
        <p:nvSpPr>
          <p:cNvPr id="92163" name="Rectangle 3"/>
          <p:cNvSpPr>
            <a:spLocks noGrp="1" noChangeArrowheads="1"/>
          </p:cNvSpPr>
          <p:nvPr>
            <p:ph type="body" idx="4294967295"/>
          </p:nvPr>
        </p:nvSpPr>
        <p:spPr>
          <a:xfrm>
            <a:off x="1043755" y="843630"/>
            <a:ext cx="7992555" cy="4299869"/>
          </a:xfrm>
        </p:spPr>
        <p:txBody>
          <a:bodyPr>
            <a:normAutofit/>
          </a:bodyPr>
          <a:lstStyle/>
          <a:p>
            <a:pPr algn="just">
              <a:lnSpc>
                <a:spcPct val="150000"/>
              </a:lnSpc>
            </a:pPr>
            <a:r>
              <a:rPr lang="zh-CN" altLang="en-US" sz="2800" dirty="0" smtClean="0">
                <a:latin typeface="+mj-ea"/>
                <a:ea typeface="+mj-ea"/>
              </a:rPr>
              <a:t>等值连接：连接运算符为 </a:t>
            </a:r>
            <a:r>
              <a:rPr lang="en-US" altLang="zh-CN" sz="2800" dirty="0" smtClean="0">
                <a:latin typeface="+mj-ea"/>
                <a:ea typeface="+mj-ea"/>
              </a:rPr>
              <a:t>=</a:t>
            </a:r>
          </a:p>
          <a:p>
            <a:pPr algn="just">
              <a:lnSpc>
                <a:spcPct val="150000"/>
              </a:lnSpc>
              <a:buFont typeface="Wingdings" panose="05000000000000000000" pitchFamily="2" charset="2"/>
              <a:buNone/>
            </a:pP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例</a:t>
            </a: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查询每个学生及其选修课程的情况</a:t>
            </a:r>
          </a:p>
          <a:p>
            <a:pPr algn="just">
              <a:lnSpc>
                <a:spcPct val="150000"/>
              </a:lnSpc>
              <a:buFont typeface="Wingdings" panose="05000000000000000000" pitchFamily="2" charset="2"/>
              <a:buNone/>
            </a:pPr>
            <a:r>
              <a:rPr lang="en-US" altLang="zh-CN" sz="2600" dirty="0" smtClean="0">
                <a:latin typeface="幼圆" pitchFamily="49" charset="-122"/>
                <a:ea typeface="幼圆" pitchFamily="49" charset="-122"/>
                <a:sym typeface="Times New Roman" panose="02020603050405020304" pitchFamily="18" charset="0"/>
              </a:rPr>
              <a:t>		</a:t>
            </a:r>
            <a:r>
              <a:rPr lang="en-US" altLang="zh-CN" sz="2600" dirty="0" smtClean="0">
                <a:latin typeface="+mj-ea"/>
                <a:ea typeface="+mj-ea"/>
                <a:sym typeface="Times New Roman" panose="02020603050405020304" pitchFamily="18" charset="0"/>
              </a:rPr>
              <a:t>SELECT</a:t>
            </a:r>
            <a:r>
              <a:rPr lang="en-US" altLang="zh-CN" sz="2600" dirty="0" smtClean="0">
                <a:latin typeface="幼圆" pitchFamily="49" charset="-122"/>
                <a:ea typeface="幼圆" pitchFamily="49" charset="-122"/>
                <a:sym typeface="Times New Roman" panose="02020603050405020304" pitchFamily="18" charset="0"/>
              </a:rPr>
              <a:t> Student.*</a:t>
            </a:r>
            <a:r>
              <a:rPr lang="zh-CN" altLang="en-US" sz="2600" dirty="0" smtClean="0">
                <a:latin typeface="幼圆" pitchFamily="49" charset="-122"/>
                <a:ea typeface="幼圆" pitchFamily="49" charset="-122"/>
                <a:sym typeface="Times New Roman" panose="02020603050405020304" pitchFamily="18" charset="0"/>
              </a:rPr>
              <a:t>，</a:t>
            </a:r>
            <a:r>
              <a:rPr lang="en-US" altLang="zh-CN" sz="2600" dirty="0" smtClean="0">
                <a:latin typeface="幼圆" pitchFamily="49" charset="-122"/>
                <a:ea typeface="幼圆" pitchFamily="49" charset="-122"/>
                <a:sym typeface="Times New Roman" panose="02020603050405020304" pitchFamily="18" charset="0"/>
              </a:rPr>
              <a:t>SC.*</a:t>
            </a:r>
          </a:p>
          <a:p>
            <a:pPr>
              <a:lnSpc>
                <a:spcPct val="150000"/>
              </a:lnSpc>
              <a:buFont typeface="Wingdings" panose="05000000000000000000" pitchFamily="2" charset="2"/>
              <a:buNone/>
            </a:pPr>
            <a:r>
              <a:rPr lang="en-US" altLang="zh-CN" sz="2600" dirty="0" smtClean="0">
                <a:latin typeface="幼圆" pitchFamily="49" charset="-122"/>
                <a:ea typeface="幼圆" pitchFamily="49" charset="-122"/>
                <a:sym typeface="Times New Roman" panose="02020603050405020304" pitchFamily="18" charset="0"/>
              </a:rPr>
              <a:t>		</a:t>
            </a:r>
            <a:r>
              <a:rPr lang="en-US" altLang="zh-CN" sz="2600" dirty="0">
                <a:latin typeface="+mj-ea"/>
                <a:ea typeface="+mj-ea"/>
                <a:sym typeface="Times New Roman" panose="02020603050405020304" pitchFamily="18" charset="0"/>
              </a:rPr>
              <a:t>FROM</a:t>
            </a:r>
            <a:r>
              <a:rPr lang="en-US" altLang="zh-CN" sz="2600" dirty="0" smtClean="0">
                <a:latin typeface="幼圆" pitchFamily="49" charset="-122"/>
                <a:ea typeface="幼圆" pitchFamily="49" charset="-122"/>
                <a:sym typeface="Times New Roman" panose="02020603050405020304" pitchFamily="18" charset="0"/>
              </a:rPr>
              <a:t> Student</a:t>
            </a:r>
            <a:r>
              <a:rPr lang="zh-CN" altLang="en-US" sz="2600" dirty="0" smtClean="0">
                <a:latin typeface="幼圆" pitchFamily="49" charset="-122"/>
                <a:ea typeface="幼圆" pitchFamily="49" charset="-122"/>
                <a:sym typeface="Times New Roman" panose="02020603050405020304" pitchFamily="18" charset="0"/>
              </a:rPr>
              <a:t>，</a:t>
            </a:r>
            <a:r>
              <a:rPr lang="en-US" altLang="zh-CN" sz="2600" dirty="0" smtClean="0">
                <a:latin typeface="幼圆" pitchFamily="49" charset="-122"/>
                <a:ea typeface="幼圆" pitchFamily="49" charset="-122"/>
                <a:sym typeface="Times New Roman" panose="02020603050405020304" pitchFamily="18" charset="0"/>
              </a:rPr>
              <a:t>SC</a:t>
            </a:r>
          </a:p>
          <a:p>
            <a:pPr>
              <a:lnSpc>
                <a:spcPct val="150000"/>
              </a:lnSpc>
              <a:buFont typeface="Wingdings" panose="05000000000000000000" pitchFamily="2" charset="2"/>
              <a:buNone/>
            </a:pPr>
            <a:r>
              <a:rPr lang="en-US" altLang="zh-CN" sz="2600" dirty="0" smtClean="0">
                <a:latin typeface="幼圆" pitchFamily="49" charset="-122"/>
                <a:ea typeface="幼圆" pitchFamily="49" charset="-122"/>
                <a:sym typeface="Times New Roman" panose="02020603050405020304" pitchFamily="18" charset="0"/>
              </a:rPr>
              <a:t>		</a:t>
            </a:r>
            <a:r>
              <a:rPr lang="en-US" altLang="zh-CN" sz="2600" dirty="0">
                <a:latin typeface="+mj-ea"/>
                <a:ea typeface="+mj-ea"/>
                <a:sym typeface="Times New Roman" panose="02020603050405020304" pitchFamily="18" charset="0"/>
              </a:rPr>
              <a:t>WHERE</a:t>
            </a:r>
            <a:r>
              <a:rPr lang="en-US" altLang="zh-CN" sz="2600" dirty="0" smtClean="0">
                <a:latin typeface="幼圆" pitchFamily="49" charset="-122"/>
                <a:ea typeface="幼圆" pitchFamily="49" charset="-122"/>
                <a:sym typeface="Times New Roman" panose="02020603050405020304" pitchFamily="18" charset="0"/>
              </a:rPr>
              <a:t> </a:t>
            </a:r>
            <a:r>
              <a:rPr lang="en-US" altLang="zh-CN" sz="2600" dirty="0" err="1" smtClean="0">
                <a:latin typeface="幼圆" pitchFamily="49" charset="-122"/>
                <a:ea typeface="幼圆" pitchFamily="49" charset="-122"/>
                <a:sym typeface="Times New Roman" panose="02020603050405020304" pitchFamily="18" charset="0"/>
              </a:rPr>
              <a:t>Student.Sno</a:t>
            </a:r>
            <a:r>
              <a:rPr lang="en-US" altLang="zh-CN" sz="2600" dirty="0" smtClean="0">
                <a:latin typeface="幼圆" pitchFamily="49" charset="-122"/>
                <a:ea typeface="幼圆" pitchFamily="49" charset="-122"/>
                <a:sym typeface="Times New Roman" panose="02020603050405020304" pitchFamily="18" charset="0"/>
              </a:rPr>
              <a:t> = </a:t>
            </a:r>
            <a:r>
              <a:rPr lang="en-US" altLang="zh-CN" sz="2600" dirty="0" err="1" smtClean="0">
                <a:latin typeface="幼圆" pitchFamily="49" charset="-122"/>
                <a:ea typeface="幼圆" pitchFamily="49" charset="-122"/>
                <a:sym typeface="Times New Roman" panose="02020603050405020304" pitchFamily="18" charset="0"/>
              </a:rPr>
              <a:t>SC.Sno</a:t>
            </a:r>
            <a:r>
              <a:rPr lang="zh-CN" altLang="en-US" sz="2600" dirty="0" smtClean="0">
                <a:latin typeface="幼圆" pitchFamily="49" charset="-122"/>
                <a:ea typeface="幼圆" pitchFamily="49" charset="-122"/>
                <a:sym typeface="Times New Roman" panose="02020603050405020304" pitchFamily="18" charset="0"/>
              </a:rPr>
              <a:t>；</a:t>
            </a:r>
            <a:endParaRPr lang="zh-CN" altLang="en-US" sz="2600" dirty="0" smtClean="0">
              <a:latin typeface="幼圆" pitchFamily="49" charset="-122"/>
              <a:ea typeface="幼圆"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fade">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fade">
                                      <p:cBhvr>
                                        <p:cTn id="17" dur="500"/>
                                        <p:tgtEl>
                                          <p:spTgt spid="9216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fade">
                                      <p:cBhvr>
                                        <p:cTn id="20" dur="500"/>
                                        <p:tgtEl>
                                          <p:spTgt spid="9216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animEffect transition="in" filter="fade">
                                      <p:cBhvr>
                                        <p:cTn id="23" dur="500"/>
                                        <p:tgtEl>
                                          <p:spTgt spid="92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Text Box 80"/>
          <p:cNvSpPr>
            <a:spLocks noChangeArrowheads="1"/>
          </p:cNvSpPr>
          <p:nvPr/>
        </p:nvSpPr>
        <p:spPr bwMode="auto">
          <a:xfrm>
            <a:off x="35685" y="2707485"/>
            <a:ext cx="1839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r>
              <a:rPr lang="zh-CN" altLang="en-US" dirty="0">
                <a:latin typeface="Times New Roman" panose="02020603050405020304" pitchFamily="18" charset="0"/>
              </a:rPr>
              <a:t>查询结果：</a:t>
            </a:r>
          </a:p>
        </p:txBody>
      </p:sp>
      <p:pic>
        <p:nvPicPr>
          <p:cNvPr id="100356" name="Picture 110"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0" y="967358"/>
            <a:ext cx="475297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111" descr="图片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3956" y="967355"/>
            <a:ext cx="41751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113" descr="图片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850" y="3109708"/>
            <a:ext cx="8242300"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Line 7"/>
          <p:cNvSpPr>
            <a:spLocks noChangeShapeType="1"/>
          </p:cNvSpPr>
          <p:nvPr/>
        </p:nvSpPr>
        <p:spPr bwMode="auto">
          <a:xfrm>
            <a:off x="539750" y="3379581"/>
            <a:ext cx="8280400"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0" name="Line 8"/>
          <p:cNvSpPr>
            <a:spLocks noChangeShapeType="1"/>
          </p:cNvSpPr>
          <p:nvPr/>
        </p:nvSpPr>
        <p:spPr bwMode="auto">
          <a:xfrm>
            <a:off x="1908175" y="3111293"/>
            <a:ext cx="0" cy="19431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1" name="Line 9"/>
          <p:cNvSpPr>
            <a:spLocks noChangeShapeType="1"/>
          </p:cNvSpPr>
          <p:nvPr/>
        </p:nvSpPr>
        <p:spPr bwMode="auto">
          <a:xfrm>
            <a:off x="2916244" y="3111296"/>
            <a:ext cx="1587" cy="19970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2" name="Line 10"/>
          <p:cNvSpPr>
            <a:spLocks noChangeShapeType="1"/>
          </p:cNvSpPr>
          <p:nvPr/>
        </p:nvSpPr>
        <p:spPr bwMode="auto">
          <a:xfrm>
            <a:off x="3708400" y="3111294"/>
            <a:ext cx="0" cy="2051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3" name="Line 11"/>
          <p:cNvSpPr>
            <a:spLocks noChangeShapeType="1"/>
          </p:cNvSpPr>
          <p:nvPr/>
        </p:nvSpPr>
        <p:spPr bwMode="auto">
          <a:xfrm>
            <a:off x="4570419" y="3111294"/>
            <a:ext cx="1587" cy="20510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4" name="Line 12"/>
          <p:cNvSpPr>
            <a:spLocks noChangeShapeType="1"/>
          </p:cNvSpPr>
          <p:nvPr/>
        </p:nvSpPr>
        <p:spPr bwMode="auto">
          <a:xfrm>
            <a:off x="5435600" y="3111296"/>
            <a:ext cx="0" cy="20526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3"/>
          <p:cNvSpPr>
            <a:spLocks noChangeShapeType="1"/>
          </p:cNvSpPr>
          <p:nvPr/>
        </p:nvSpPr>
        <p:spPr bwMode="auto">
          <a:xfrm>
            <a:off x="6946900" y="3111296"/>
            <a:ext cx="1588" cy="20526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4"/>
          <p:cNvSpPr>
            <a:spLocks noChangeShapeType="1"/>
          </p:cNvSpPr>
          <p:nvPr/>
        </p:nvSpPr>
        <p:spPr bwMode="auto">
          <a:xfrm>
            <a:off x="7740650" y="3111296"/>
            <a:ext cx="0" cy="20526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等值与非等值连接查询 </a:t>
            </a:r>
            <a:endParaRPr lang="zh-CN" altLang="en-US" sz="36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1" name="Rectangle 3"/>
          <p:cNvSpPr>
            <a:spLocks noGrp="1" noChangeArrowheads="1"/>
          </p:cNvSpPr>
          <p:nvPr>
            <p:ph type="body" idx="4294967295"/>
          </p:nvPr>
        </p:nvSpPr>
        <p:spPr>
          <a:xfrm>
            <a:off x="1043756" y="860424"/>
            <a:ext cx="8064560" cy="4283076"/>
          </a:xfrm>
        </p:spPr>
        <p:txBody>
          <a:bodyPr>
            <a:normAutofit/>
          </a:bodyPr>
          <a:lstStyle/>
          <a:p>
            <a:pPr algn="just">
              <a:lnSpc>
                <a:spcPct val="200000"/>
              </a:lnSpc>
            </a:pPr>
            <a:r>
              <a:rPr lang="zh-CN" altLang="en-US" sz="2800" dirty="0" smtClean="0">
                <a:latin typeface="+mj-ea"/>
                <a:ea typeface="+mj-ea"/>
              </a:rPr>
              <a:t>自然连接：</a:t>
            </a:r>
          </a:p>
          <a:p>
            <a:pPr algn="just">
              <a:lnSpc>
                <a:spcPct val="90000"/>
              </a:lnSpc>
              <a:buFont typeface="Wingdings" panose="05000000000000000000" pitchFamily="2" charset="2"/>
              <a:buNone/>
            </a:pPr>
            <a:r>
              <a:rPr lang="en-US" altLang="zh-CN" sz="2800" dirty="0" smtClean="0">
                <a:latin typeface="幼圆" pitchFamily="49" charset="-122"/>
                <a:ea typeface="幼圆" pitchFamily="49" charset="-122"/>
              </a:rPr>
              <a:t>【</a:t>
            </a:r>
            <a:r>
              <a:rPr lang="zh-CN" altLang="en-US" sz="2800" dirty="0" smtClean="0">
                <a:latin typeface="幼圆" pitchFamily="49" charset="-122"/>
                <a:ea typeface="幼圆" pitchFamily="49" charset="-122"/>
              </a:rPr>
              <a:t>例】对前例用自然连接完成</a:t>
            </a:r>
          </a:p>
          <a:p>
            <a:pPr>
              <a:lnSpc>
                <a:spcPct val="150000"/>
              </a:lnSpc>
              <a:buFont typeface="Wingdings" panose="05000000000000000000" pitchFamily="2" charset="2"/>
              <a:buNone/>
            </a:pPr>
            <a:r>
              <a:rPr lang="en-US" altLang="zh-CN" sz="2400" dirty="0" smtClean="0">
                <a:latin typeface="+mj-ea"/>
                <a:ea typeface="+mj-ea"/>
              </a:rPr>
              <a:t>SELECT  </a:t>
            </a:r>
            <a:r>
              <a:rPr lang="en-US" altLang="zh-CN" sz="2400" dirty="0" err="1" smtClean="0">
                <a:solidFill>
                  <a:srgbClr val="D75B5B"/>
                </a:solidFill>
                <a:latin typeface="幼圆" pitchFamily="49" charset="-122"/>
                <a:ea typeface="幼圆" pitchFamily="49" charset="-122"/>
              </a:rPr>
              <a:t>Student.Sno</a:t>
            </a:r>
            <a:r>
              <a:rPr lang="zh-CN" altLang="en-US"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Sname</a:t>
            </a:r>
            <a:r>
              <a:rPr lang="zh-CN" altLang="en-US"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Ssex</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Sage</a:t>
            </a:r>
            <a:r>
              <a:rPr lang="zh-CN" altLang="en-US"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Sdept</a:t>
            </a:r>
            <a:r>
              <a:rPr lang="zh-CN" altLang="en-US"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Cno</a:t>
            </a:r>
            <a:r>
              <a:rPr lang="zh-CN" altLang="en-US" sz="2400" dirty="0" smtClean="0">
                <a:latin typeface="幼圆" pitchFamily="49" charset="-122"/>
                <a:ea typeface="幼圆" pitchFamily="49" charset="-122"/>
              </a:rPr>
              <a:t>， </a:t>
            </a:r>
            <a:endParaRPr lang="en-US" altLang="zh-CN" sz="2400" dirty="0" smtClean="0">
              <a:latin typeface="幼圆" pitchFamily="49" charset="-122"/>
              <a:ea typeface="幼圆" pitchFamily="49" charset="-122"/>
            </a:endParaRPr>
          </a:p>
          <a:p>
            <a:pPr>
              <a:lnSpc>
                <a:spcPct val="150000"/>
              </a:lnSpc>
              <a:buFont typeface="Wingdings" panose="05000000000000000000" pitchFamily="2" charset="2"/>
              <a:buNone/>
            </a:pPr>
            <a:r>
              <a:rPr lang="en-US" altLang="zh-CN" sz="2400" dirty="0">
                <a:latin typeface="幼圆" pitchFamily="49" charset="-122"/>
                <a:ea typeface="幼圆" pitchFamily="49" charset="-122"/>
              </a:rPr>
              <a:t> </a:t>
            </a:r>
            <a:r>
              <a:rPr lang="en-US" altLang="zh-CN" sz="2400" dirty="0" smtClean="0">
                <a:latin typeface="幼圆" pitchFamily="49" charset="-122"/>
                <a:ea typeface="幼圆" pitchFamily="49" charset="-122"/>
              </a:rPr>
              <a:t>       Grade</a:t>
            </a:r>
          </a:p>
          <a:p>
            <a:pPr>
              <a:lnSpc>
                <a:spcPct val="150000"/>
              </a:lnSpc>
              <a:buFont typeface="Wingdings" panose="05000000000000000000" pitchFamily="2" charset="2"/>
              <a:buNone/>
            </a:pPr>
            <a:r>
              <a:rPr lang="en-US" altLang="zh-CN" sz="2400" dirty="0" smtClean="0">
                <a:latin typeface="+mj-ea"/>
                <a:ea typeface="+mj-ea"/>
              </a:rPr>
              <a:t>FROM  </a:t>
            </a:r>
            <a:r>
              <a:rPr lang="en-US" altLang="zh-CN" sz="2400" dirty="0" smtClean="0">
                <a:latin typeface="幼圆" pitchFamily="49" charset="-122"/>
                <a:ea typeface="幼圆" pitchFamily="49" charset="-122"/>
              </a:rPr>
              <a:t>Student</a:t>
            </a:r>
            <a:r>
              <a:rPr lang="zh-CN" altLang="en-US" sz="2400" dirty="0" smtClean="0">
                <a:latin typeface="幼圆" pitchFamily="49" charset="-122"/>
                <a:ea typeface="幼圆" pitchFamily="49" charset="-122"/>
              </a:rPr>
              <a:t>，</a:t>
            </a:r>
            <a:r>
              <a:rPr lang="en-US" altLang="zh-CN" sz="2400" dirty="0" smtClean="0">
                <a:latin typeface="幼圆" pitchFamily="49" charset="-122"/>
                <a:ea typeface="幼圆" pitchFamily="49" charset="-122"/>
              </a:rPr>
              <a:t>SC</a:t>
            </a:r>
          </a:p>
          <a:p>
            <a:pPr>
              <a:lnSpc>
                <a:spcPct val="150000"/>
              </a:lnSpc>
              <a:buFont typeface="Wingdings" panose="05000000000000000000" pitchFamily="2" charset="2"/>
              <a:buNone/>
            </a:pPr>
            <a:r>
              <a:rPr lang="en-US" altLang="zh-CN" sz="2400" dirty="0" smtClean="0">
                <a:latin typeface="+mj-ea"/>
                <a:ea typeface="+mj-ea"/>
              </a:rPr>
              <a:t>WHERE </a:t>
            </a:r>
            <a:r>
              <a:rPr lang="en-US" altLang="zh-CN" sz="2400" dirty="0" err="1" smtClean="0">
                <a:latin typeface="幼圆" pitchFamily="49" charset="-122"/>
                <a:ea typeface="幼圆" pitchFamily="49" charset="-122"/>
              </a:rPr>
              <a:t>Student.Sno</a:t>
            </a:r>
            <a:r>
              <a:rPr lang="en-US" altLang="zh-CN" sz="2400" dirty="0" smtClean="0">
                <a:latin typeface="幼圆" pitchFamily="49" charset="-122"/>
                <a:ea typeface="幼圆" pitchFamily="49" charset="-122"/>
              </a:rPr>
              <a:t>=</a:t>
            </a:r>
            <a:r>
              <a:rPr lang="en-US" altLang="zh-CN" sz="2400" dirty="0" err="1" smtClean="0">
                <a:latin typeface="幼圆" pitchFamily="49" charset="-122"/>
                <a:ea typeface="幼圆" pitchFamily="49" charset="-122"/>
              </a:rPr>
              <a:t>SC.Sno</a:t>
            </a:r>
            <a:r>
              <a:rPr lang="zh-CN" altLang="en-US" sz="2400" dirty="0" smtClean="0">
                <a:latin typeface="幼圆" pitchFamily="49" charset="-122"/>
                <a:ea typeface="幼圆" pitchFamily="49" charset="-122"/>
              </a:rPr>
              <a:t>；</a:t>
            </a:r>
          </a:p>
        </p:txBody>
      </p:sp>
      <p:sp>
        <p:nvSpPr>
          <p:cNvPr id="4" name="Rectangle 2"/>
          <p:cNvSpPr txBox="1">
            <a:spLocks noChangeArrowheads="1"/>
          </p:cNvSpPr>
          <p:nvPr/>
        </p:nvSpPr>
        <p:spPr>
          <a:xfrm>
            <a:off x="1187765" y="0"/>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等值与非等值连接查询 </a:t>
            </a:r>
            <a:endParaRPr lang="zh-CN" altLang="en-US" sz="36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filter="blinds(horizontal)">
                                      <p:cBhvr>
                                        <p:cTn id="7" dur="500"/>
                                        <p:tgtEl>
                                          <p:spTgt spid="9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ldLvl="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1187765" y="-7951"/>
            <a:ext cx="7056490" cy="842963"/>
          </a:xfrm>
        </p:spPr>
        <p:txBody>
          <a:bodyPr/>
          <a:lstStyle/>
          <a:p>
            <a:pPr algn="ctr" fontAlgn="auto">
              <a:spcAft>
                <a:spcPts val="0"/>
              </a:spcAft>
              <a:defRPr/>
            </a:pPr>
            <a:r>
              <a:rPr lang="zh-CN" altLang="en-US" sz="3600" dirty="0" smtClean="0">
                <a:latin typeface="+mn-ea"/>
                <a:ea typeface="+mn-ea"/>
                <a:sym typeface="Times New Roman" panose="02020603050405020304" pitchFamily="18" charset="0"/>
              </a:rPr>
              <a:t>自身</a:t>
            </a:r>
            <a:r>
              <a:rPr lang="zh-CN" altLang="en-US" sz="3600" dirty="0">
                <a:latin typeface="+mn-ea"/>
                <a:ea typeface="+mn-ea"/>
                <a:sym typeface="Times New Roman" panose="02020603050405020304" pitchFamily="18" charset="0"/>
              </a:rPr>
              <a:t>连接 </a:t>
            </a:r>
            <a:endParaRPr lang="zh-CN" altLang="en-US" sz="3200" dirty="0">
              <a:latin typeface="+mn-ea"/>
              <a:ea typeface="+mn-ea"/>
            </a:endParaRPr>
          </a:p>
        </p:txBody>
      </p:sp>
      <p:sp>
        <p:nvSpPr>
          <p:cNvPr id="96259" name="Rectangle 3"/>
          <p:cNvSpPr>
            <a:spLocks noGrp="1" noChangeArrowheads="1"/>
          </p:cNvSpPr>
          <p:nvPr>
            <p:ph type="body" idx="4294967295"/>
          </p:nvPr>
        </p:nvSpPr>
        <p:spPr>
          <a:xfrm>
            <a:off x="1043756" y="844550"/>
            <a:ext cx="7920550" cy="4298950"/>
          </a:xfrm>
        </p:spPr>
        <p:txBody>
          <a:bodyPr/>
          <a:lstStyle/>
          <a:p>
            <a:pPr>
              <a:lnSpc>
                <a:spcPct val="110000"/>
              </a:lnSpc>
              <a:buFont typeface="Wingdings" panose="05000000000000000000" pitchFamily="2" charset="2"/>
              <a:buChar char="u"/>
            </a:pPr>
            <a:r>
              <a:rPr lang="zh-CN" altLang="en-US" sz="2800" dirty="0" smtClean="0">
                <a:latin typeface="+mj-ea"/>
                <a:ea typeface="+mj-ea"/>
              </a:rPr>
              <a:t>自身连接：</a:t>
            </a:r>
            <a:r>
              <a:rPr lang="zh-CN" altLang="en-US" sz="2800" dirty="0" smtClean="0">
                <a:latin typeface="幼圆" pitchFamily="49" charset="-122"/>
                <a:ea typeface="幼圆" pitchFamily="49" charset="-122"/>
              </a:rPr>
              <a:t>一个表与其自己进行连接</a:t>
            </a:r>
            <a:endParaRPr lang="zh-CN" altLang="en-US" sz="4000" dirty="0" smtClean="0">
              <a:latin typeface="幼圆" pitchFamily="49" charset="-122"/>
              <a:ea typeface="幼圆" pitchFamily="49" charset="-122"/>
            </a:endParaRPr>
          </a:p>
          <a:p>
            <a:pPr>
              <a:lnSpc>
                <a:spcPct val="110000"/>
              </a:lnSpc>
              <a:buFont typeface="Wingdings" panose="05000000000000000000" pitchFamily="2" charset="2"/>
              <a:buChar char="Ø"/>
            </a:pPr>
            <a:r>
              <a:rPr lang="zh-CN" altLang="en-US" sz="2400" dirty="0" smtClean="0">
                <a:latin typeface="幼圆" pitchFamily="49" charset="-122"/>
                <a:ea typeface="幼圆" pitchFamily="49" charset="-122"/>
              </a:rPr>
              <a:t>需要给表起别名以示区别, 如FIRST, SECOND，由于所有属性名都是同名属性，因此必须使用别名前缀</a:t>
            </a:r>
          </a:p>
          <a:p>
            <a:pPr algn="just">
              <a:spcBef>
                <a:spcPts val="2400"/>
              </a:spcBef>
              <a:buFont typeface="Wingdings" panose="05000000000000000000" pitchFamily="2" charset="2"/>
              <a:buNone/>
            </a:pP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例</a:t>
            </a:r>
            <a:r>
              <a:rPr lang="en-US" altLang="zh-CN" sz="2400" dirty="0" smtClean="0">
                <a:latin typeface="幼圆" pitchFamily="49" charset="-122"/>
                <a:ea typeface="幼圆" pitchFamily="49" charset="-122"/>
              </a:rPr>
              <a:t>】</a:t>
            </a:r>
            <a:r>
              <a:rPr lang="zh-CN" altLang="en-US" sz="2400" dirty="0" smtClean="0">
                <a:latin typeface="幼圆" pitchFamily="49" charset="-122"/>
                <a:ea typeface="幼圆" pitchFamily="49" charset="-122"/>
              </a:rPr>
              <a:t>查询每一门课的间接先修课（即先修课的先修课）</a:t>
            </a:r>
          </a:p>
          <a:p>
            <a:pPr>
              <a:lnSpc>
                <a:spcPct val="15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smtClean="0">
                <a:latin typeface="+mj-ea"/>
                <a:ea typeface="+mj-ea"/>
              </a:rPr>
              <a:t>SELECT</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cs typeface="Times New Roman" panose="02020603050405020304" pitchFamily="18" charset="0"/>
              </a:rPr>
              <a:t>FIRST.Cno</a:t>
            </a:r>
            <a:r>
              <a:rPr lang="zh-CN" altLang="en-US" sz="2200" dirty="0" smtClean="0">
                <a:latin typeface="幼圆" pitchFamily="49" charset="-122"/>
                <a:ea typeface="幼圆" pitchFamily="49" charset="-122"/>
                <a:cs typeface="Times New Roman" panose="02020603050405020304" pitchFamily="18" charset="0"/>
              </a:rPr>
              <a:t>，</a:t>
            </a:r>
            <a:r>
              <a:rPr lang="en-US" altLang="zh-CN" sz="2200" dirty="0" err="1" smtClean="0">
                <a:latin typeface="幼圆" pitchFamily="49" charset="-122"/>
                <a:ea typeface="幼圆" pitchFamily="49" charset="-122"/>
                <a:cs typeface="Times New Roman" panose="02020603050405020304" pitchFamily="18" charset="0"/>
              </a:rPr>
              <a:t>SECOND.Cpno</a:t>
            </a:r>
            <a:endParaRPr lang="en-US" altLang="zh-CN" sz="2200" dirty="0" smtClean="0">
              <a:latin typeface="幼圆" pitchFamily="49" charset="-122"/>
              <a:ea typeface="幼圆" pitchFamily="49" charset="-122"/>
              <a:cs typeface="Times New Roman" panose="02020603050405020304" pitchFamily="18" charset="0"/>
            </a:endParaRPr>
          </a:p>
          <a:p>
            <a:pPr>
              <a:lnSpc>
                <a:spcPct val="15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a:latin typeface="+mj-ea"/>
                <a:ea typeface="+mj-ea"/>
              </a:rPr>
              <a:t>FROM</a:t>
            </a:r>
            <a:r>
              <a:rPr lang="en-US" altLang="zh-CN" sz="2200" dirty="0" smtClean="0">
                <a:latin typeface="幼圆" pitchFamily="49" charset="-122"/>
                <a:ea typeface="幼圆" pitchFamily="49" charset="-122"/>
              </a:rPr>
              <a:t> </a:t>
            </a:r>
            <a:r>
              <a:rPr lang="en-US" altLang="zh-CN" sz="2200" dirty="0" smtClean="0">
                <a:latin typeface="幼圆" pitchFamily="49" charset="-122"/>
                <a:ea typeface="幼圆" pitchFamily="49" charset="-122"/>
                <a:cs typeface="Times New Roman" panose="02020603050405020304" pitchFamily="18" charset="0"/>
              </a:rPr>
              <a:t>Course  FIRST</a:t>
            </a:r>
            <a:r>
              <a:rPr lang="zh-CN" altLang="en-US" sz="2200" dirty="0" smtClean="0">
                <a:latin typeface="幼圆" pitchFamily="49" charset="-122"/>
                <a:ea typeface="幼圆" pitchFamily="49" charset="-122"/>
                <a:cs typeface="Times New Roman" panose="02020603050405020304" pitchFamily="18" charset="0"/>
              </a:rPr>
              <a:t>，</a:t>
            </a:r>
            <a:r>
              <a:rPr lang="en-US" altLang="zh-CN" sz="2200" dirty="0" smtClean="0">
                <a:latin typeface="幼圆" pitchFamily="49" charset="-122"/>
                <a:ea typeface="幼圆" pitchFamily="49" charset="-122"/>
                <a:cs typeface="Times New Roman" panose="02020603050405020304" pitchFamily="18" charset="0"/>
              </a:rPr>
              <a:t>Course  SECOND</a:t>
            </a:r>
          </a:p>
          <a:p>
            <a:pPr>
              <a:lnSpc>
                <a:spcPct val="150000"/>
              </a:lnSpc>
              <a:buFont typeface="Wingdings" panose="05000000000000000000" pitchFamily="2" charset="2"/>
              <a:buNone/>
            </a:pPr>
            <a:r>
              <a:rPr lang="en-US" altLang="zh-CN" sz="2200" dirty="0" smtClean="0">
                <a:latin typeface="幼圆" pitchFamily="49" charset="-122"/>
                <a:ea typeface="幼圆" pitchFamily="49" charset="-122"/>
              </a:rPr>
              <a:t>		</a:t>
            </a:r>
            <a:r>
              <a:rPr lang="en-US" altLang="zh-CN" sz="2200" dirty="0">
                <a:latin typeface="+mj-ea"/>
                <a:ea typeface="+mj-ea"/>
              </a:rPr>
              <a:t>WHERE</a:t>
            </a:r>
            <a:r>
              <a:rPr lang="en-US" altLang="zh-CN" sz="2200" dirty="0" smtClean="0">
                <a:latin typeface="幼圆" pitchFamily="49" charset="-122"/>
                <a:ea typeface="幼圆" pitchFamily="49" charset="-122"/>
              </a:rPr>
              <a:t> </a:t>
            </a:r>
            <a:r>
              <a:rPr lang="en-US" altLang="zh-CN" sz="2200" dirty="0" err="1" smtClean="0">
                <a:latin typeface="幼圆" pitchFamily="49" charset="-122"/>
                <a:ea typeface="幼圆" pitchFamily="49" charset="-122"/>
              </a:rPr>
              <a:t>FIRST.Cpno</a:t>
            </a:r>
            <a:r>
              <a:rPr lang="en-US" altLang="zh-CN" sz="2200" dirty="0" smtClean="0">
                <a:latin typeface="幼圆" pitchFamily="49" charset="-122"/>
                <a:ea typeface="幼圆" pitchFamily="49" charset="-122"/>
              </a:rPr>
              <a:t> = </a:t>
            </a:r>
            <a:r>
              <a:rPr lang="en-US" altLang="zh-CN" sz="2200" dirty="0" err="1" smtClean="0">
                <a:latin typeface="幼圆" pitchFamily="49" charset="-122"/>
                <a:ea typeface="幼圆" pitchFamily="49" charset="-122"/>
              </a:rPr>
              <a:t>SECOND.Cno</a:t>
            </a:r>
            <a:r>
              <a:rPr lang="zh-CN" altLang="en-US" sz="2200" dirty="0" smtClean="0">
                <a:latin typeface="幼圆" pitchFamily="49" charset="-122"/>
                <a:ea typeface="幼圆" pitchFamily="49"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wipe(left)">
                                      <p:cBhvr>
                                        <p:cTn id="7" dur="1000"/>
                                        <p:tgtEl>
                                          <p:spTgt spid="962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xEl>
                                              <p:pRg st="0" end="0"/>
                                            </p:txEl>
                                          </p:spTgt>
                                        </p:tgtEl>
                                        <p:attrNameLst>
                                          <p:attrName>style.visibility</p:attrName>
                                        </p:attrNameLst>
                                      </p:cBhvr>
                                      <p:to>
                                        <p:strVal val="visible"/>
                                      </p:to>
                                    </p:set>
                                    <p:animEffect transition="in" filter="wipe(left)">
                                      <p:cBhvr>
                                        <p:cTn id="12" dur="500"/>
                                        <p:tgtEl>
                                          <p:spTgt spid="96259">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6259">
                                            <p:txEl>
                                              <p:pRg st="1" end="1"/>
                                            </p:txEl>
                                          </p:spTgt>
                                        </p:tgtEl>
                                        <p:attrNameLst>
                                          <p:attrName>style.visibility</p:attrName>
                                        </p:attrNameLst>
                                      </p:cBhvr>
                                      <p:to>
                                        <p:strVal val="visible"/>
                                      </p:to>
                                    </p:set>
                                    <p:animEffect transition="in" filter="wipe(left)">
                                      <p:cBhvr>
                                        <p:cTn id="15" dur="500"/>
                                        <p:tgtEl>
                                          <p:spTgt spid="9625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6259">
                                            <p:txEl>
                                              <p:pRg st="2" end="2"/>
                                            </p:txEl>
                                          </p:spTgt>
                                        </p:tgtEl>
                                        <p:attrNameLst>
                                          <p:attrName>style.visibility</p:attrName>
                                        </p:attrNameLst>
                                      </p:cBhvr>
                                      <p:to>
                                        <p:strVal val="visible"/>
                                      </p:to>
                                    </p:set>
                                    <p:animEffect transition="in" filter="wipe(left)">
                                      <p:cBhvr>
                                        <p:cTn id="20" dur="500"/>
                                        <p:tgtEl>
                                          <p:spTgt spid="9625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Effect transition="in" filter="wipe(left)">
                                      <p:cBhvr>
                                        <p:cTn id="25" dur="500"/>
                                        <p:tgtEl>
                                          <p:spTgt spid="96259">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6259">
                                            <p:txEl>
                                              <p:pRg st="4" end="4"/>
                                            </p:txEl>
                                          </p:spTgt>
                                        </p:tgtEl>
                                        <p:attrNameLst>
                                          <p:attrName>style.visibility</p:attrName>
                                        </p:attrNameLst>
                                      </p:cBhvr>
                                      <p:to>
                                        <p:strVal val="visible"/>
                                      </p:to>
                                    </p:set>
                                    <p:animEffect transition="in" filter="wipe(left)">
                                      <p:cBhvr>
                                        <p:cTn id="28" dur="500"/>
                                        <p:tgtEl>
                                          <p:spTgt spid="96259">
                                            <p:txEl>
                                              <p:pRg st="4" end="4"/>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6259">
                                            <p:txEl>
                                              <p:pRg st="5" end="5"/>
                                            </p:txEl>
                                          </p:spTgt>
                                        </p:tgtEl>
                                        <p:attrNameLst>
                                          <p:attrName>style.visibility</p:attrName>
                                        </p:attrNameLst>
                                      </p:cBhvr>
                                      <p:to>
                                        <p:strVal val="visible"/>
                                      </p:to>
                                    </p:set>
                                    <p:animEffect transition="in" filter="wipe(left)">
                                      <p:cBhvr>
                                        <p:cTn id="31" dur="500"/>
                                        <p:tgtEl>
                                          <p:spTgt spid="96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59"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p:cNvSpPr>
            <a:spLocks noGrp="1" noChangeArrowheads="1"/>
          </p:cNvSpPr>
          <p:nvPr>
            <p:ph sz="half" idx="4294967295"/>
          </p:nvPr>
        </p:nvSpPr>
        <p:spPr>
          <a:xfrm>
            <a:off x="1547790" y="3593328"/>
            <a:ext cx="1619250" cy="400050"/>
          </a:xfrm>
        </p:spPr>
        <p:txBody>
          <a:bodyPr>
            <a:normAutofit fontScale="92500" lnSpcReduction="10000"/>
          </a:bodyPr>
          <a:lstStyle/>
          <a:p>
            <a:pPr marL="0" indent="0">
              <a:buFont typeface="Wingdings" panose="05000000000000000000" pitchFamily="2" charset="2"/>
              <a:buNone/>
            </a:pPr>
            <a:r>
              <a:rPr lang="zh-CN" sz="2400" dirty="0" smtClean="0"/>
              <a:t>查询结果：</a:t>
            </a:r>
            <a:endParaRPr lang="zh-CN" dirty="0" smtClean="0"/>
          </a:p>
        </p:txBody>
      </p:sp>
      <p:graphicFrame>
        <p:nvGraphicFramePr>
          <p:cNvPr id="97284" name="Group 4"/>
          <p:cNvGraphicFramePr>
            <a:graphicFrameLocks noGrp="1"/>
          </p:cNvGraphicFramePr>
          <p:nvPr/>
        </p:nvGraphicFramePr>
        <p:xfrm>
          <a:off x="3153472" y="3388539"/>
          <a:ext cx="3722688" cy="1703386"/>
        </p:xfrm>
        <a:graphic>
          <a:graphicData uri="http://schemas.openxmlformats.org/drawingml/2006/table">
            <a:tbl>
              <a:tblPr/>
              <a:tblGrid>
                <a:gridCol w="1862138"/>
                <a:gridCol w="1860550"/>
              </a:tblGrid>
              <a:tr h="425251">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8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Cno</a:t>
                      </a:r>
                      <a:endParaRPr kumimoji="0" 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06" marB="34306"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Pcno</a:t>
                      </a:r>
                      <a:endPara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06" marB="34306" horzOverflow="overflow">
                    <a:lnL cap="flat">
                      <a:noFill/>
                    </a:lnL>
                    <a:lnR cap="flat">
                      <a:noFill/>
                    </a:lnR>
                    <a:lnT cap="flat">
                      <a:noFill/>
                    </a:lnT>
                    <a:lnB cap="flat">
                      <a:noFill/>
                    </a:lnB>
                    <a:lnTlToBr>
                      <a:noFill/>
                    </a:lnTlToBr>
                    <a:lnBlToTr>
                      <a:noFill/>
                    </a:lnBlToTr>
                    <a:noFill/>
                  </a:tcPr>
                </a:tc>
              </a:tr>
              <a:tr h="426442">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1</a:t>
                      </a:r>
                      <a:endPara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06" marB="34306"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7</a:t>
                      </a:r>
                      <a:endParaRPr kumimoji="0" 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06" marB="34306" horzOverflow="overflow">
                    <a:lnL cap="flat">
                      <a:noFill/>
                    </a:lnL>
                    <a:lnR cap="flat">
                      <a:noFill/>
                    </a:lnR>
                    <a:lnT cap="flat">
                      <a:noFill/>
                    </a:lnT>
                    <a:lnB cap="flat">
                      <a:noFill/>
                    </a:lnB>
                    <a:lnTlToBr>
                      <a:noFill/>
                    </a:lnTlToBr>
                    <a:lnBlToTr>
                      <a:noFill/>
                    </a:lnBlToTr>
                    <a:noFill/>
                  </a:tcPr>
                </a:tc>
              </a:tr>
              <a:tr h="425251">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3</a:t>
                      </a:r>
                      <a:endPara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06" marB="34306"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5</a:t>
                      </a:r>
                      <a:endPara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06" marB="34306" horzOverflow="overflow">
                    <a:lnL cap="flat">
                      <a:noFill/>
                    </a:lnL>
                    <a:lnR cap="flat">
                      <a:noFill/>
                    </a:lnR>
                    <a:lnT cap="flat">
                      <a:noFill/>
                    </a:lnT>
                    <a:lnB cap="flat">
                      <a:noFill/>
                    </a:lnB>
                    <a:lnTlToBr>
                      <a:noFill/>
                    </a:lnTlToBr>
                    <a:lnBlToTr>
                      <a:noFill/>
                    </a:lnBlToTr>
                    <a:noFill/>
                  </a:tcPr>
                </a:tc>
              </a:tr>
              <a:tr h="426442">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5</a:t>
                      </a:r>
                      <a:endPara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06" marB="34306" horzOverflow="overflow">
                    <a:lnL cap="flat">
                      <a:noFill/>
                    </a:lnL>
                    <a:lnR cap="flat">
                      <a:noFill/>
                    </a:lnR>
                    <a:lnT cap="flat">
                      <a:noFill/>
                    </a:lnT>
                    <a:lnB cap="flat">
                      <a:noFill/>
                    </a:lnB>
                    <a:lnTlToBr>
                      <a:noFill/>
                    </a:lnTlToBr>
                    <a:lnBlToTr>
                      <a:noFill/>
                    </a:lnBlToTr>
                    <a:noFill/>
                  </a:tcPr>
                </a:tc>
                <a:tc>
                  <a:txBody>
                    <a:bodyPr/>
                    <a:lstStyle/>
                    <a:p>
                      <a:pPr marL="342900" marR="0" lvl="0" indent="-342900" algn="ctr" defTabSz="0" rtl="0" eaLnBrk="1" fontAlgn="base" latinLnBrk="0" hangingPunct="1">
                        <a:lnSpc>
                          <a:spcPct val="100000"/>
                        </a:lnSpc>
                        <a:spcBef>
                          <a:spcPct val="0"/>
                        </a:spcBef>
                        <a:spcAft>
                          <a:spcPct val="0"/>
                        </a:spcAft>
                        <a:buClr>
                          <a:schemeClr val="hlink"/>
                        </a:buClr>
                        <a:buSzTx/>
                        <a:buFont typeface="Arial" panose="020B0604020202020204" pitchFamily="34" charset="0"/>
                        <a:buNone/>
                      </a:pPr>
                      <a:r>
                        <a:rPr kumimoji="0" 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6</a:t>
                      </a:r>
                      <a:endParaRPr kumimoji="0" 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sym typeface="Times New Roman" panose="02020603050405020304" pitchFamily="18" charset="0"/>
                      </a:endParaRPr>
                    </a:p>
                  </a:txBody>
                  <a:tcPr marT="34306" marB="34306" horzOverflow="overflow">
                    <a:lnL cap="flat">
                      <a:noFill/>
                    </a:lnL>
                    <a:lnR cap="flat">
                      <a:noFill/>
                    </a:lnR>
                    <a:lnT cap="flat">
                      <a:noFill/>
                    </a:lnT>
                    <a:lnB cap="flat">
                      <a:noFill/>
                    </a:lnB>
                    <a:lnTlToBr>
                      <a:noFill/>
                    </a:lnTlToBr>
                    <a:lnBlToTr>
                      <a:noFill/>
                    </a:lnBlToTr>
                    <a:noFill/>
                  </a:tcPr>
                </a:tc>
              </a:tr>
            </a:tbl>
          </a:graphicData>
        </a:graphic>
      </p:graphicFrame>
      <p:sp>
        <p:nvSpPr>
          <p:cNvPr id="104461" name="Line 25"/>
          <p:cNvSpPr>
            <a:spLocks noChangeShapeType="1"/>
          </p:cNvSpPr>
          <p:nvPr/>
        </p:nvSpPr>
        <p:spPr bwMode="auto">
          <a:xfrm>
            <a:off x="3491616" y="3793353"/>
            <a:ext cx="2808287"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4462" name="Picture 27" descr="图片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069" y="1275662"/>
            <a:ext cx="4598987" cy="196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3" name="Picture 28" descr="图片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247" y="1275662"/>
            <a:ext cx="4249738" cy="196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4" name="Rectangle 29"/>
          <p:cNvSpPr>
            <a:spLocks noChangeArrowheads="1"/>
          </p:cNvSpPr>
          <p:nvPr/>
        </p:nvSpPr>
        <p:spPr bwMode="auto">
          <a:xfrm>
            <a:off x="107133" y="843630"/>
            <a:ext cx="266474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Font typeface="Wingdings" panose="05000000000000000000" pitchFamily="2" charset="2"/>
              <a:buNone/>
            </a:pPr>
            <a:r>
              <a:rPr lang="en-US" altLang="zh-CN" dirty="0" smtClean="0">
                <a:solidFill>
                  <a:srgbClr val="000000"/>
                </a:solidFill>
                <a:sym typeface="Arial" panose="020B0604020202020204" pitchFamily="34" charset="0"/>
              </a:rPr>
              <a:t>FIRST</a:t>
            </a:r>
            <a:r>
              <a:rPr lang="zh-CN" altLang="en-US" dirty="0">
                <a:solidFill>
                  <a:srgbClr val="000000"/>
                </a:solidFill>
                <a:sym typeface="Arial" panose="020B0604020202020204" pitchFamily="34" charset="0"/>
              </a:rPr>
              <a:t>表（</a:t>
            </a:r>
            <a:r>
              <a:rPr lang="en-US" altLang="zh-CN" dirty="0">
                <a:solidFill>
                  <a:srgbClr val="000000"/>
                </a:solidFill>
                <a:sym typeface="Arial" panose="020B0604020202020204" pitchFamily="34" charset="0"/>
              </a:rPr>
              <a:t>Course</a:t>
            </a:r>
            <a:r>
              <a:rPr lang="zh-CN" altLang="en-US" dirty="0">
                <a:solidFill>
                  <a:srgbClr val="000000"/>
                </a:solidFill>
                <a:sym typeface="Arial" panose="020B0604020202020204" pitchFamily="34" charset="0"/>
              </a:rPr>
              <a:t>表）</a:t>
            </a:r>
            <a:r>
              <a:rPr lang="zh-CN" altLang="en-US" sz="2400" b="0" dirty="0">
                <a:solidFill>
                  <a:srgbClr val="000000"/>
                </a:solidFill>
                <a:sym typeface="Arial" panose="020B0604020202020204" pitchFamily="34" charset="0"/>
              </a:rPr>
              <a:t> </a:t>
            </a:r>
            <a:endParaRPr lang="zh-CN" altLang="en-US" sz="1600" dirty="0">
              <a:latin typeface="Times New Roman" panose="02020603050405020304" pitchFamily="18" charset="0"/>
            </a:endParaRPr>
          </a:p>
        </p:txBody>
      </p:sp>
      <p:sp>
        <p:nvSpPr>
          <p:cNvPr id="104465" name="Rectangle 30"/>
          <p:cNvSpPr>
            <a:spLocks noChangeArrowheads="1"/>
          </p:cNvSpPr>
          <p:nvPr/>
        </p:nvSpPr>
        <p:spPr bwMode="auto">
          <a:xfrm>
            <a:off x="4428105" y="843630"/>
            <a:ext cx="266407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hlink"/>
              </a:buClr>
              <a:buFont typeface="Wingdings" panose="05000000000000000000" pitchFamily="2" charset="2"/>
              <a:buNone/>
            </a:pPr>
            <a:r>
              <a:rPr lang="en-US" altLang="zh-CN" sz="1600" dirty="0">
                <a:solidFill>
                  <a:srgbClr val="000000"/>
                </a:solidFill>
                <a:sym typeface="Arial" panose="020B0604020202020204" pitchFamily="34" charset="0"/>
              </a:rPr>
              <a:t>SECOND</a:t>
            </a:r>
            <a:r>
              <a:rPr lang="zh-CN" altLang="en-US" sz="1600" dirty="0">
                <a:solidFill>
                  <a:srgbClr val="000000"/>
                </a:solidFill>
                <a:sym typeface="Arial" panose="020B0604020202020204" pitchFamily="34" charset="0"/>
              </a:rPr>
              <a:t>表（</a:t>
            </a:r>
            <a:r>
              <a:rPr lang="en-US" altLang="zh-CN" sz="1600" dirty="0">
                <a:solidFill>
                  <a:srgbClr val="000000"/>
                </a:solidFill>
                <a:sym typeface="Arial" panose="020B0604020202020204" pitchFamily="34" charset="0"/>
              </a:rPr>
              <a:t>Course</a:t>
            </a:r>
            <a:r>
              <a:rPr lang="zh-CN" altLang="en-US" sz="1600" dirty="0">
                <a:solidFill>
                  <a:srgbClr val="000000"/>
                </a:solidFill>
                <a:sym typeface="Arial" panose="020B0604020202020204" pitchFamily="34" charset="0"/>
              </a:rPr>
              <a:t>表）</a:t>
            </a:r>
            <a:r>
              <a:rPr lang="zh-CN" altLang="en-US" sz="2000" b="0" dirty="0">
                <a:solidFill>
                  <a:srgbClr val="000000"/>
                </a:solidFill>
                <a:sym typeface="Arial" panose="020B0604020202020204" pitchFamily="34" charset="0"/>
              </a:rPr>
              <a:t> </a:t>
            </a:r>
            <a:endParaRPr lang="zh-CN" altLang="en-US" sz="1400" dirty="0">
              <a:latin typeface="Times New Roman" panose="02020603050405020304" pitchFamily="18" charset="0"/>
            </a:endParaRPr>
          </a:p>
        </p:txBody>
      </p:sp>
      <p:sp>
        <p:nvSpPr>
          <p:cNvPr id="10" name="Rectangle 2"/>
          <p:cNvSpPr txBox="1">
            <a:spLocks noChangeArrowheads="1"/>
          </p:cNvSpPr>
          <p:nvPr/>
        </p:nvSpPr>
        <p:spPr>
          <a:xfrm>
            <a:off x="1187765" y="-7951"/>
            <a:ext cx="7056490" cy="842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algn="ctr" fontAlgn="auto">
              <a:spcAft>
                <a:spcPts val="0"/>
              </a:spcAft>
              <a:buFontTx/>
              <a:defRPr/>
            </a:pPr>
            <a:r>
              <a:rPr lang="zh-CN" altLang="en-US" sz="3600" b="0" smtClean="0">
                <a:latin typeface="+mn-ea"/>
                <a:ea typeface="+mn-ea"/>
                <a:sym typeface="Times New Roman" panose="02020603050405020304" pitchFamily="18" charset="0"/>
              </a:rPr>
              <a:t>自身连接 </a:t>
            </a:r>
            <a:endParaRPr lang="zh-CN" altLang="en-US" sz="3200" b="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554</TotalTime>
  <Words>11136</Words>
  <Application>Microsoft Office PowerPoint</Application>
  <PresentationFormat>全屏显示(16:9)</PresentationFormat>
  <Paragraphs>2401</Paragraphs>
  <Slides>221</Slides>
  <Notes>1</Notes>
  <HiddenSlides>0</HiddenSlides>
  <MMClips>0</MMClips>
  <ScaleCrop>false</ScaleCrop>
  <HeadingPairs>
    <vt:vector size="4" baseType="variant">
      <vt:variant>
        <vt:lpstr>主题</vt:lpstr>
      </vt:variant>
      <vt:variant>
        <vt:i4>1</vt:i4>
      </vt:variant>
      <vt:variant>
        <vt:lpstr>幻灯片标题</vt:lpstr>
      </vt:variant>
      <vt:variant>
        <vt:i4>221</vt:i4>
      </vt:variant>
    </vt:vector>
  </HeadingPairs>
  <TitlesOfParts>
    <vt:vector size="222" baseType="lpstr">
      <vt:lpstr>角度</vt:lpstr>
      <vt:lpstr>PowerPoint 演示文稿</vt:lpstr>
      <vt:lpstr>PowerPoint 演示文稿</vt:lpstr>
      <vt:lpstr>PowerPoint 演示文稿</vt:lpstr>
      <vt:lpstr>PowerPoint 演示文稿</vt:lpstr>
      <vt:lpstr>SQL</vt:lpstr>
      <vt:lpstr>SQL概述</vt:lpstr>
      <vt:lpstr>SQL概述</vt:lpstr>
      <vt:lpstr>SQL标准的产生与发展过程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“学生—课程” 数据库</vt:lpstr>
      <vt:lpstr>学生-课程数据库——Student表</vt:lpstr>
      <vt:lpstr>学生-课程数据库——Course表</vt:lpstr>
      <vt:lpstr>学生-课程数据库——SC表</vt:lpstr>
      <vt:lpstr>SQL</vt:lpstr>
      <vt:lpstr>数据定义 </vt:lpstr>
      <vt:lpstr>数据定义</vt:lpstr>
      <vt:lpstr>模式的定义与删除 </vt:lpstr>
      <vt:lpstr>PowerPoint 演示文稿</vt:lpstr>
      <vt:lpstr>基本表的定义、删除与修改</vt:lpstr>
      <vt:lpstr>PowerPoint 演示文稿</vt:lpstr>
      <vt:lpstr>PowerPoint 演示文稿</vt:lpstr>
      <vt:lpstr>PowerPoint 演示文稿</vt:lpstr>
      <vt:lpstr>PowerPoint 演示文稿</vt:lpstr>
      <vt:lpstr>表和模式</vt:lpstr>
      <vt:lpstr>修改基本表</vt:lpstr>
      <vt:lpstr>PowerPoint 演示文稿</vt:lpstr>
      <vt:lpstr>删除基本表 </vt:lpstr>
      <vt:lpstr>PowerPoint 演示文稿</vt:lpstr>
      <vt:lpstr>PowerPoint 演示文稿</vt:lpstr>
      <vt:lpstr>PowerPoint 演示文稿</vt:lpstr>
      <vt:lpstr>PowerPoint 演示文稿</vt:lpstr>
      <vt:lpstr>数据类型</vt:lpstr>
      <vt:lpstr>PowerPoint 演示文稿</vt:lpstr>
      <vt:lpstr>索引的建立与删除</vt:lpstr>
      <vt:lpstr> 1）索 引</vt:lpstr>
      <vt:lpstr>2） 建立索引</vt:lpstr>
      <vt:lpstr>PowerPoint 演示文稿</vt:lpstr>
      <vt:lpstr>PowerPoint 演示文稿</vt:lpstr>
      <vt:lpstr>3）删除索引 </vt:lpstr>
      <vt:lpstr>SQL</vt:lpstr>
      <vt:lpstr>数据查询</vt:lpstr>
      <vt:lpstr>PowerPoint 演示文稿</vt:lpstr>
      <vt:lpstr>单表查询 </vt:lpstr>
      <vt:lpstr>查询全部列</vt:lpstr>
      <vt:lpstr>选择表中的若干列</vt:lpstr>
      <vt:lpstr>PowerPoint 演示文稿</vt:lpstr>
      <vt:lpstr>PowerPoint 演示文稿</vt:lpstr>
      <vt:lpstr>查询经过计算的值</vt:lpstr>
      <vt:lpstr>PowerPoint 演示文稿</vt:lpstr>
      <vt:lpstr>PowerPoint 演示文稿</vt:lpstr>
      <vt:lpstr>PowerPoint 演示文稿</vt:lpstr>
      <vt:lpstr>单表查询 </vt:lpstr>
      <vt:lpstr>PowerPoint 演示文稿</vt:lpstr>
      <vt:lpstr>查询满足条件的元组</vt:lpstr>
      <vt:lpstr>PowerPoint 演示文稿</vt:lpstr>
      <vt:lpstr>查询满足条件的元组——确定范围</vt:lpstr>
      <vt:lpstr>PowerPoint 演示文稿</vt:lpstr>
      <vt:lpstr>查询满足条件的元组——确定集合</vt:lpstr>
      <vt:lpstr>PowerPoint 演示文稿</vt:lpstr>
      <vt:lpstr>查询满足条件的元组——字符匹配</vt:lpstr>
      <vt:lpstr>PowerPoint 演示文稿</vt:lpstr>
      <vt:lpstr>PowerPoint 演示文稿</vt:lpstr>
      <vt:lpstr>PowerPoint 演示文稿</vt:lpstr>
      <vt:lpstr>PowerPoint 演示文稿</vt:lpstr>
      <vt:lpstr>PowerPoint 演示文稿</vt:lpstr>
      <vt:lpstr>查询满足条件元组—涉及空值的查询</vt:lpstr>
      <vt:lpstr>PowerPoint 演示文稿</vt:lpstr>
      <vt:lpstr>查询满足条件的元组—多重条件查询</vt:lpstr>
      <vt:lpstr>PowerPoint 演示文稿</vt:lpstr>
      <vt:lpstr>PowerPoint 演示文稿</vt:lpstr>
      <vt:lpstr>单表查询 </vt:lpstr>
      <vt:lpstr>ORDER BY 子句</vt:lpstr>
      <vt:lpstr>PowerPoint 演示文稿</vt:lpstr>
      <vt:lpstr>单表查询 </vt:lpstr>
      <vt:lpstr>聚集函数</vt:lpstr>
      <vt:lpstr>PowerPoint 演示文稿</vt:lpstr>
      <vt:lpstr>PowerPoint 演示文稿</vt:lpstr>
      <vt:lpstr>单表查询 </vt:lpstr>
      <vt:lpstr>GROUP BY  子句 </vt:lpstr>
      <vt:lpstr>PowerPoint 演示文稿</vt:lpstr>
      <vt:lpstr>PowerPoint 演示文稿</vt:lpstr>
      <vt:lpstr>PowerPoint 演示文稿</vt:lpstr>
      <vt:lpstr>PowerPoint 演示文稿</vt:lpstr>
      <vt:lpstr>连接查询 </vt:lpstr>
      <vt:lpstr>连接操作的执行过程—嵌套循环法</vt:lpstr>
      <vt:lpstr>PowerPoint 演示文稿</vt:lpstr>
      <vt:lpstr>PowerPoint 演示文稿</vt:lpstr>
      <vt:lpstr>PowerPoint 演示文稿</vt:lpstr>
      <vt:lpstr>等值与非等值连接查询 </vt:lpstr>
      <vt:lpstr>PowerPoint 演示文稿</vt:lpstr>
      <vt:lpstr>PowerPoint 演示文稿</vt:lpstr>
      <vt:lpstr>自身连接 </vt:lpstr>
      <vt:lpstr>PowerPoint 演示文稿</vt:lpstr>
      <vt:lpstr>外连接</vt:lpstr>
      <vt:lpstr>PowerPoint 演示文稿</vt:lpstr>
      <vt:lpstr>PowerPoint 演示文稿</vt:lpstr>
      <vt:lpstr>复合条件连接</vt:lpstr>
      <vt:lpstr>PowerPoint 演示文稿</vt:lpstr>
      <vt:lpstr>PowerPoint 演示文稿</vt:lpstr>
      <vt:lpstr>嵌套查询</vt:lpstr>
      <vt:lpstr>PowerPoint 演示文稿</vt:lpstr>
      <vt:lpstr>PowerPoint 演示文稿</vt:lpstr>
      <vt:lpstr>嵌套查询——嵌套查询求解方法</vt:lpstr>
      <vt:lpstr>PowerPoint 演示文稿</vt:lpstr>
      <vt:lpstr>带有IN谓词的子查询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带有ANY(SOME)或ALL谓词的子查询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带有EXISTS谓词的子查询</vt:lpstr>
      <vt:lpstr>PowerPoint 演示文稿</vt:lpstr>
      <vt:lpstr>PowerPoint 演示文稿</vt:lpstr>
      <vt:lpstr>PowerPoint 演示文稿</vt:lpstr>
      <vt:lpstr>PowerPoint 演示文稿</vt:lpstr>
      <vt:lpstr>PowerPoint 演示文稿</vt:lpstr>
      <vt:lpstr>PowerPoint 演示文稿</vt:lpstr>
      <vt:lpstr> 3.4    集合查询</vt:lpstr>
      <vt:lpstr>并（union）</vt:lpstr>
      <vt:lpstr>PowerPoint 演示文稿</vt:lpstr>
      <vt:lpstr>PowerPoint 演示文稿</vt:lpstr>
      <vt:lpstr>交 （intersect）</vt:lpstr>
      <vt:lpstr>PowerPoint 演示文稿</vt:lpstr>
      <vt:lpstr>PowerPoint 演示文稿</vt:lpstr>
      <vt:lpstr>PowerPoint 演示文稿</vt:lpstr>
      <vt:lpstr>差 （except）</vt:lpstr>
      <vt:lpstr>PowerPoint 演示文稿</vt:lpstr>
      <vt:lpstr>PowerPoint 演示文稿</vt:lpstr>
      <vt:lpstr>SELECT语句的一般格式</vt:lpstr>
      <vt:lpstr>SQL</vt:lpstr>
      <vt:lpstr>数据更新</vt:lpstr>
      <vt:lpstr>插入数据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数据更新</vt:lpstr>
      <vt:lpstr>修改数据</vt:lpstr>
      <vt:lpstr>PowerPoint 演示文稿</vt:lpstr>
      <vt:lpstr>PowerPoint 演示文稿</vt:lpstr>
      <vt:lpstr>PowerPoint 演示文稿</vt:lpstr>
      <vt:lpstr>PowerPoint 演示文稿</vt:lpstr>
      <vt:lpstr>PowerPoint 演示文稿</vt:lpstr>
      <vt:lpstr>数据更新</vt:lpstr>
      <vt:lpstr>PowerPoint 演示文稿</vt:lpstr>
      <vt:lpstr>PowerPoint 演示文稿</vt:lpstr>
      <vt:lpstr>—— 删除某一个元组的值</vt:lpstr>
      <vt:lpstr>PowerPoint 演示文稿</vt:lpstr>
      <vt:lpstr>PowerPoint 演示文稿</vt:lpstr>
      <vt:lpstr>SQL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SQL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思考与练习</vt:lpstr>
      <vt:lpstr>PowerPoint 演示文稿</vt:lpstr>
      <vt:lpstr>PowerPoint 演示文稿</vt:lpstr>
      <vt:lpstr>PowerPoint 演示文稿</vt:lpstr>
      <vt:lpstr>PowerPoint 演示文稿</vt:lpstr>
      <vt:lpstr>PowerPoint 演示文稿</vt:lpstr>
      <vt:lpstr>PowerPoint 演示文稿</vt:lpstr>
      <vt:lpstr>思考与练习</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L.Zehua</cp:lastModifiedBy>
  <cp:revision>1156</cp:revision>
  <dcterms:created xsi:type="dcterms:W3CDTF">2000-08-07T08:19:00Z</dcterms:created>
  <dcterms:modified xsi:type="dcterms:W3CDTF">2018-11-20T05:41:54Z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