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541" r:id="rId2"/>
    <p:sldId id="542" r:id="rId3"/>
    <p:sldId id="768" r:id="rId4"/>
    <p:sldId id="545" r:id="rId5"/>
    <p:sldId id="547" r:id="rId6"/>
    <p:sldId id="549" r:id="rId7"/>
    <p:sldId id="741" r:id="rId8"/>
    <p:sldId id="742" r:id="rId9"/>
    <p:sldId id="557" r:id="rId10"/>
    <p:sldId id="681" r:id="rId11"/>
    <p:sldId id="560" r:id="rId12"/>
    <p:sldId id="564" r:id="rId13"/>
    <p:sldId id="735" r:id="rId14"/>
    <p:sldId id="758" r:id="rId15"/>
    <p:sldId id="736" r:id="rId16"/>
    <p:sldId id="759" r:id="rId17"/>
    <p:sldId id="737" r:id="rId18"/>
    <p:sldId id="682" r:id="rId19"/>
    <p:sldId id="683" r:id="rId20"/>
    <p:sldId id="687" r:id="rId21"/>
    <p:sldId id="579" r:id="rId22"/>
    <p:sldId id="581" r:id="rId23"/>
    <p:sldId id="585" r:id="rId24"/>
    <p:sldId id="586" r:id="rId25"/>
    <p:sldId id="588" r:id="rId26"/>
    <p:sldId id="743" r:id="rId27"/>
    <p:sldId id="744" r:id="rId28"/>
    <p:sldId id="745" r:id="rId29"/>
    <p:sldId id="746" r:id="rId30"/>
    <p:sldId id="589" r:id="rId31"/>
    <p:sldId id="747" r:id="rId32"/>
    <p:sldId id="590" r:id="rId33"/>
    <p:sldId id="592" r:id="rId34"/>
    <p:sldId id="760" r:id="rId35"/>
    <p:sldId id="596" r:id="rId36"/>
    <p:sldId id="690" r:id="rId37"/>
    <p:sldId id="601" r:id="rId38"/>
    <p:sldId id="734" r:id="rId39"/>
    <p:sldId id="716" r:id="rId40"/>
    <p:sldId id="739" r:id="rId41"/>
    <p:sldId id="761" r:id="rId42"/>
    <p:sldId id="694" r:id="rId43"/>
    <p:sldId id="696" r:id="rId44"/>
    <p:sldId id="698" r:id="rId45"/>
    <p:sldId id="762" r:id="rId46"/>
    <p:sldId id="702" r:id="rId47"/>
    <p:sldId id="703" r:id="rId48"/>
    <p:sldId id="705" r:id="rId49"/>
    <p:sldId id="721" r:id="rId50"/>
    <p:sldId id="708" r:id="rId51"/>
    <p:sldId id="738" r:id="rId52"/>
    <p:sldId id="763" r:id="rId53"/>
    <p:sldId id="727" r:id="rId54"/>
    <p:sldId id="710" r:id="rId55"/>
    <p:sldId id="729" r:id="rId56"/>
    <p:sldId id="711" r:id="rId57"/>
    <p:sldId id="730" r:id="rId58"/>
    <p:sldId id="712" r:id="rId59"/>
    <p:sldId id="770" r:id="rId60"/>
    <p:sldId id="773" r:id="rId61"/>
    <p:sldId id="771" r:id="rId62"/>
    <p:sldId id="774" r:id="rId63"/>
    <p:sldId id="772" r:id="rId64"/>
    <p:sldId id="733" r:id="rId65"/>
    <p:sldId id="610" r:id="rId66"/>
    <p:sldId id="611" r:id="rId67"/>
    <p:sldId id="612" r:id="rId68"/>
    <p:sldId id="765" r:id="rId69"/>
    <p:sldId id="767" r:id="rId70"/>
    <p:sldId id="614" r:id="rId71"/>
    <p:sldId id="764" r:id="rId72"/>
    <p:sldId id="618" r:id="rId73"/>
    <p:sldId id="619" r:id="rId74"/>
    <p:sldId id="715" r:id="rId75"/>
    <p:sldId id="621" r:id="rId76"/>
    <p:sldId id="623" r:id="rId77"/>
    <p:sldId id="624" r:id="rId78"/>
    <p:sldId id="748" r:id="rId79"/>
    <p:sldId id="754" r:id="rId80"/>
    <p:sldId id="755" r:id="rId81"/>
    <p:sldId id="769" r:id="rId82"/>
    <p:sldId id="757" r:id="rId83"/>
    <p:sldId id="756" r:id="rId84"/>
    <p:sldId id="723" r:id="rId85"/>
    <p:sldId id="724" r:id="rId86"/>
    <p:sldId id="749" r:id="rId87"/>
    <p:sldId id="751" r:id="rId88"/>
    <p:sldId id="752" r:id="rId89"/>
    <p:sldId id="753" r:id="rId90"/>
    <p:sldId id="750" r:id="rId91"/>
    <p:sldId id="635" r:id="rId92"/>
    <p:sldId id="637" r:id="rId93"/>
    <p:sldId id="677" r:id="rId94"/>
    <p:sldId id="679" r:id="rId95"/>
  </p:sldIdLst>
  <p:sldSz cx="9144000" cy="5715000" type="screen16x10"/>
  <p:notesSz cx="6858000" cy="9144000"/>
  <p:defaultTextStyle>
    <a:defPPr>
      <a:defRPr lang="zh-CN"/>
    </a:defPPr>
    <a:lvl1pPr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FF66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608" y="-726"/>
      </p:cViewPr>
      <p:guideLst>
        <p:guide orient="horz" pos="1799"/>
        <p:guide pos="2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endParaRPr lang="zh-CN" altLang="zh-CN"/>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fld id="{472EB341-8F95-4D97-A874-497CEABFB72B}" type="slidenum">
              <a:rPr lang="zh-CN" altLang="zh-CN"/>
              <a:t>‹#›</a:t>
            </a:fld>
            <a:endParaRPr lang="zh-CN" altLang="zh-CN"/>
          </a:p>
        </p:txBody>
      </p:sp>
    </p:spTree>
    <p:extLst>
      <p:ext uri="{BB962C8B-B14F-4D97-AF65-F5344CB8AC3E}">
        <p14:creationId xmlns:p14="http://schemas.microsoft.com/office/powerpoint/2010/main" val="15323937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050" name="未知"/>
          <p:cNvSpPr/>
          <p:nvPr/>
        </p:nvSpPr>
        <p:spPr bwMode="auto">
          <a:xfrm>
            <a:off x="-1588" y="1206500"/>
            <a:ext cx="9156701" cy="3193521"/>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0999"/>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 name="未知"/>
          <p:cNvSpPr/>
          <p:nvPr/>
        </p:nvSpPr>
        <p:spPr bwMode="auto">
          <a:xfrm>
            <a:off x="-1588" y="1441979"/>
            <a:ext cx="9142413" cy="2721240"/>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2" name="Group 4"/>
          <p:cNvGrpSpPr/>
          <p:nvPr/>
        </p:nvGrpSpPr>
        <p:grpSpPr bwMode="auto">
          <a:xfrm>
            <a:off x="7086600" y="1623219"/>
            <a:ext cx="533400" cy="444500"/>
            <a:chOff x="0" y="0"/>
            <a:chExt cx="288" cy="288"/>
          </a:xfrm>
        </p:grpSpPr>
        <p:sp>
          <p:nvSpPr>
            <p:cNvPr id="2053" name="Oval 5"/>
            <p:cNvSpPr>
              <a:spLocks noChangeArrowheads="1"/>
            </p:cNvSpPr>
            <p:nvPr userDrawn="1"/>
          </p:nvSpPr>
          <p:spPr bwMode="auto">
            <a:xfrm>
              <a:off x="0" y="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Oval 6"/>
            <p:cNvSpPr>
              <a:spLocks noChangeArrowheads="1"/>
            </p:cNvSpPr>
            <p:nvPr userDrawn="1"/>
          </p:nvSpPr>
          <p:spPr bwMode="auto">
            <a:xfrm>
              <a:off x="0" y="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5" name="Group 7"/>
          <p:cNvGrpSpPr/>
          <p:nvPr/>
        </p:nvGrpSpPr>
        <p:grpSpPr bwMode="auto">
          <a:xfrm>
            <a:off x="7620000" y="1143000"/>
            <a:ext cx="914400" cy="762000"/>
            <a:chOff x="0" y="0"/>
            <a:chExt cx="576" cy="576"/>
          </a:xfrm>
        </p:grpSpPr>
        <p:sp>
          <p:nvSpPr>
            <p:cNvPr id="2056" name="Oval 8"/>
            <p:cNvSpPr>
              <a:spLocks noChangeArrowheads="1"/>
            </p:cNvSpPr>
            <p:nvPr userDrawn="1"/>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Oval 9"/>
            <p:cNvSpPr>
              <a:spLocks noChangeArrowheads="1"/>
            </p:cNvSpPr>
            <p:nvPr userDrawn="1"/>
          </p:nvSpPr>
          <p:spPr bwMode="auto">
            <a:xfrm>
              <a:off x="0" y="96"/>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 name="Group 10"/>
          <p:cNvGrpSpPr/>
          <p:nvPr/>
        </p:nvGrpSpPr>
        <p:grpSpPr bwMode="auto">
          <a:xfrm>
            <a:off x="304800" y="2857500"/>
            <a:ext cx="1295400" cy="1143000"/>
            <a:chOff x="0" y="0"/>
            <a:chExt cx="576" cy="576"/>
          </a:xfrm>
        </p:grpSpPr>
        <p:sp>
          <p:nvSpPr>
            <p:cNvPr id="2059" name="Oval 11"/>
            <p:cNvSpPr>
              <a:spLocks noChangeArrowheads="1"/>
            </p:cNvSpPr>
            <p:nvPr userDrawn="1"/>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 name="Oval 12"/>
            <p:cNvSpPr>
              <a:spLocks noChangeArrowheads="1"/>
            </p:cNvSpPr>
            <p:nvPr userDrawn="1"/>
          </p:nvSpPr>
          <p:spPr bwMode="auto">
            <a:xfrm>
              <a:off x="0" y="96"/>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1" name="Rectangle 13"/>
          <p:cNvSpPr>
            <a:spLocks noGrp="1" noChangeArrowheads="1"/>
          </p:cNvSpPr>
          <p:nvPr>
            <p:ph type="dt" sz="half" idx="2"/>
          </p:nvPr>
        </p:nvSpPr>
        <p:spPr bwMode="auto">
          <a:xfrm>
            <a:off x="457200" y="5397501"/>
            <a:ext cx="2133600" cy="20372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latin typeface="+mn-lt"/>
              </a:defRPr>
            </a:lvl1pPr>
          </a:lstStyle>
          <a:p>
            <a:endParaRPr lang="zh-CN" altLang="zh-CN"/>
          </a:p>
        </p:txBody>
      </p:sp>
      <p:sp>
        <p:nvSpPr>
          <p:cNvPr id="2062" name="Rectangle 14"/>
          <p:cNvSpPr>
            <a:spLocks noGrp="1" noChangeArrowheads="1"/>
          </p:cNvSpPr>
          <p:nvPr>
            <p:ph type="ftr" sz="quarter" idx="3"/>
          </p:nvPr>
        </p:nvSpPr>
        <p:spPr bwMode="auto">
          <a:xfrm>
            <a:off x="5364163" y="5318125"/>
            <a:ext cx="3529012" cy="23944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solidFill>
                  <a:srgbClr val="FF3300"/>
                </a:solidFill>
                <a:latin typeface="+mn-lt"/>
              </a:defRPr>
            </a:lvl1pPr>
          </a:lstStyle>
          <a:p>
            <a:r>
              <a:rPr lang="zh-CN" altLang="zh-CN"/>
              <a:t>An Introduction to Database System</a:t>
            </a:r>
          </a:p>
        </p:txBody>
      </p:sp>
      <p:sp>
        <p:nvSpPr>
          <p:cNvPr id="2063" name="Rectangle 15"/>
          <p:cNvSpPr>
            <a:spLocks noGrp="1" noChangeArrowheads="1"/>
          </p:cNvSpPr>
          <p:nvPr>
            <p:ph type="ctrTitle"/>
          </p:nvPr>
        </p:nvSpPr>
        <p:spPr>
          <a:xfrm>
            <a:off x="1143000" y="2159000"/>
            <a:ext cx="7086600" cy="844021"/>
          </a:xfrm>
          <a:effectLst>
            <a:outerShdw dist="53882" dir="2700000" algn="ctr" rotWithShape="0">
              <a:schemeClr val="tx1"/>
            </a:outerShdw>
          </a:effectLst>
        </p:spPr>
        <p:txBody>
          <a:bodyPr/>
          <a:lstStyle>
            <a:lvl1pPr>
              <a:defRPr sz="4800"/>
            </a:lvl1pPr>
          </a:lstStyle>
          <a:p>
            <a:pPr lvl="0"/>
            <a:r>
              <a:rPr lang="zh-CN" noProof="0" smtClean="0"/>
              <a:t>单击此处编辑母版标题样式</a:t>
            </a:r>
          </a:p>
        </p:txBody>
      </p:sp>
      <p:sp>
        <p:nvSpPr>
          <p:cNvPr id="2064" name="Rectangle 16"/>
          <p:cNvSpPr>
            <a:spLocks noGrp="1" noChangeArrowheads="1"/>
          </p:cNvSpPr>
          <p:nvPr>
            <p:ph type="subTitle" idx="1"/>
          </p:nvPr>
        </p:nvSpPr>
        <p:spPr>
          <a:xfrm>
            <a:off x="1295400" y="2984500"/>
            <a:ext cx="6705600" cy="317500"/>
          </a:xfrm>
        </p:spPr>
        <p:txBody>
          <a:bodyPr/>
          <a:lstStyle>
            <a:lvl1pPr marL="0" indent="0" algn="ctr">
              <a:buFont typeface="Wingdings" pitchFamily="2" charset="2"/>
              <a:buNone/>
              <a:defRPr sz="2000"/>
            </a:lvl1pPr>
          </a:lstStyle>
          <a:p>
            <a:pPr lvl="0"/>
            <a:r>
              <a:rPr lang="zh-CN"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4626" y="157428"/>
            <a:ext cx="2162175" cy="511307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157428"/>
            <a:ext cx="6337300" cy="511307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157427"/>
            <a:ext cx="7391400" cy="46963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524000"/>
            <a:ext cx="4038600" cy="374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374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038600" cy="374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374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nordridesign.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237320"/>
            <a:ext cx="822960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7" name="Rectangle 3"/>
          <p:cNvSpPr>
            <a:spLocks noGrp="1" noChangeArrowheads="1"/>
          </p:cNvSpPr>
          <p:nvPr>
            <p:ph type="title"/>
          </p:nvPr>
        </p:nvSpPr>
        <p:spPr bwMode="auto">
          <a:xfrm>
            <a:off x="34925" y="157427"/>
            <a:ext cx="7391400" cy="46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lstStyle/>
          <a:p>
            <a:pPr lvl="0"/>
            <a:r>
              <a:rPr lang="zh-CN" smtClean="0"/>
              <a:t>单击此处编辑母版标题样式</a:t>
            </a:r>
          </a:p>
        </p:txBody>
      </p:sp>
      <p:sp>
        <p:nvSpPr>
          <p:cNvPr id="1028" name="Rectangle 7"/>
          <p:cNvSpPr>
            <a:spLocks noChangeArrowheads="1"/>
          </p:cNvSpPr>
          <p:nvPr userDrawn="1"/>
        </p:nvSpPr>
        <p:spPr bwMode="auto">
          <a:xfrm>
            <a:off x="0" y="0"/>
            <a:ext cx="9144000" cy="697178"/>
          </a:xfrm>
          <a:prstGeom prst="rect">
            <a:avLst/>
          </a:prstGeom>
          <a:gradFill rotWithShape="1">
            <a:gsLst>
              <a:gs pos="0">
                <a:srgbClr val="0066FF"/>
              </a:gs>
              <a:gs pos="50000">
                <a:srgbClr val="3399FF"/>
              </a:gs>
              <a:gs pos="100000">
                <a:srgbClr val="0066FF"/>
              </a:gs>
            </a:gsLst>
            <a:lin ang="5400000" scaled="1"/>
          </a:gradFill>
          <a:ln w="9525" cmpd="sng">
            <a:solidFill>
              <a:schemeClr val="hlink"/>
            </a:solidFill>
            <a:miter lim="800000"/>
          </a:ln>
        </p:spPr>
        <p:txBody>
          <a:bodyPr wrap="none" anchor="ctr"/>
          <a:lstStyle/>
          <a:p>
            <a:pPr algn="l"/>
            <a:endParaRPr lang="zh-CN" altLang="zh-CN" b="0">
              <a:latin typeface="Arial" pitchFamily="34" charset="0"/>
            </a:endParaRPr>
          </a:p>
        </p:txBody>
      </p:sp>
      <p:pic>
        <p:nvPicPr>
          <p:cNvPr id="1029" name="Picture 5" descr="软件学院院图标"/>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16914" y="0"/>
            <a:ext cx="827087" cy="69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Group 6"/>
          <p:cNvGrpSpPr/>
          <p:nvPr userDrawn="1"/>
        </p:nvGrpSpPr>
        <p:grpSpPr bwMode="auto">
          <a:xfrm>
            <a:off x="0" y="5203032"/>
            <a:ext cx="9139238" cy="534458"/>
            <a:chOff x="0" y="0"/>
            <a:chExt cx="5760" cy="404"/>
          </a:xfrm>
        </p:grpSpPr>
        <p:sp>
          <p:nvSpPr>
            <p:cNvPr id="1031" name="Rectangle 29"/>
            <p:cNvSpPr>
              <a:spLocks noChangeArrowheads="1"/>
            </p:cNvSpPr>
            <p:nvPr/>
          </p:nvSpPr>
          <p:spPr bwMode="auto">
            <a:xfrm rot="5400000">
              <a:off x="2790" y="-2795"/>
              <a:ext cx="169" cy="576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l"/>
              <a:endParaRPr lang="zh-CN" altLang="zh-CN" b="0">
                <a:latin typeface="Arial" pitchFamily="34" charset="0"/>
              </a:endParaRPr>
            </a:p>
          </p:txBody>
        </p:sp>
        <p:sp>
          <p:nvSpPr>
            <p:cNvPr id="1032" name="Rectangle 30"/>
            <p:cNvSpPr>
              <a:spLocks noChangeArrowheads="1"/>
            </p:cNvSpPr>
            <p:nvPr/>
          </p:nvSpPr>
          <p:spPr bwMode="auto">
            <a:xfrm rot="5400000">
              <a:off x="2698" y="-2658"/>
              <a:ext cx="364" cy="5760"/>
            </a:xfrm>
            <a:prstGeom prst="rect">
              <a:avLst/>
            </a:prstGeom>
            <a:gradFill rotWithShape="1">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l"/>
              <a:endParaRPr lang="zh-CN" altLang="zh-CN" b="0">
                <a:latin typeface="Arial" pitchFamily="34" charset="0"/>
              </a:endParaRPr>
            </a:p>
          </p:txBody>
        </p:sp>
      </p:grpSp>
      <p:sp>
        <p:nvSpPr>
          <p:cNvPr id="1033" name="TextBox 35"/>
          <p:cNvSpPr txBox="1">
            <a:spLocks noChangeArrowheads="1"/>
          </p:cNvSpPr>
          <p:nvPr userDrawn="1"/>
        </p:nvSpPr>
        <p:spPr bwMode="auto">
          <a:xfrm>
            <a:off x="212726" y="5268268"/>
            <a:ext cx="1827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sz="1200" dirty="0">
                <a:solidFill>
                  <a:srgbClr val="FF0000"/>
                </a:solidFill>
                <a:latin typeface="Arial" pitchFamily="34" charset="0"/>
              </a:rPr>
              <a:t>学以致用                     </a:t>
            </a:r>
          </a:p>
          <a:p>
            <a:r>
              <a:rPr lang="zh-CN" sz="1200" dirty="0">
                <a:solidFill>
                  <a:srgbClr val="FF0000"/>
                </a:solidFill>
                <a:latin typeface="Arial" pitchFamily="34" charset="0"/>
              </a:rPr>
              <a:t>	用以促学</a:t>
            </a:r>
          </a:p>
        </p:txBody>
      </p:sp>
      <p:sp>
        <p:nvSpPr>
          <p:cNvPr id="1034" name="Rectangle 40">
            <a:hlinkClick r:id="rId15"/>
          </p:cNvPr>
          <p:cNvSpPr>
            <a:spLocks noChangeArrowheads="1"/>
          </p:cNvSpPr>
          <p:nvPr userDrawn="1"/>
        </p:nvSpPr>
        <p:spPr bwMode="auto">
          <a:xfrm>
            <a:off x="7085014" y="5388240"/>
            <a:ext cx="1912937" cy="307777"/>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zh-CN" sz="1400">
                <a:latin typeface="Arial" pitchFamily="34" charset="0"/>
              </a:rPr>
              <a:t>DATABASE@HUST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fontAlgn="base">
        <a:spcBef>
          <a:spcPct val="0"/>
        </a:spcBef>
        <a:spcAft>
          <a:spcPct val="0"/>
        </a:spcAft>
        <a:defRPr sz="3600" b="1">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pitchFamily="34" charset="0"/>
        </a:defRPr>
      </a:lvl2pPr>
      <a:lvl3pPr algn="ctr" rtl="0" fontAlgn="base">
        <a:spcBef>
          <a:spcPct val="0"/>
        </a:spcBef>
        <a:spcAft>
          <a:spcPct val="0"/>
        </a:spcAft>
        <a:defRPr sz="3600" b="1">
          <a:solidFill>
            <a:schemeClr val="bg1"/>
          </a:solidFill>
          <a:latin typeface="Arial" pitchFamily="34" charset="0"/>
        </a:defRPr>
      </a:lvl3pPr>
      <a:lvl4pPr algn="ctr" rtl="0" fontAlgn="base">
        <a:spcBef>
          <a:spcPct val="0"/>
        </a:spcBef>
        <a:spcAft>
          <a:spcPct val="0"/>
        </a:spcAft>
        <a:defRPr sz="3600" b="1">
          <a:solidFill>
            <a:schemeClr val="bg1"/>
          </a:solidFill>
          <a:latin typeface="Arial" pitchFamily="34" charset="0"/>
        </a:defRPr>
      </a:lvl4pPr>
      <a:lvl5pPr algn="ctr" rtl="0" fontAlgn="base">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4" y="4057386"/>
            <a:ext cx="7793037" cy="952500"/>
          </a:xfrm>
          <a:noFill/>
        </p:spPr>
        <p:txBody>
          <a:bodyPr/>
          <a:lstStyle/>
          <a:p>
            <a:r>
              <a:rPr lang="zh-CN" altLang="zh-CN" sz="3200">
                <a:solidFill>
                  <a:schemeClr val="tx1"/>
                </a:solidFill>
                <a:ea typeface="楷体_GB2312" pitchFamily="49" charset="-122"/>
              </a:rPr>
              <a:t>   </a:t>
            </a:r>
            <a:endParaRPr lang="zh-CN" altLang="zh-CN" sz="3200">
              <a:solidFill>
                <a:schemeClr val="tx1"/>
              </a:solidFill>
              <a:ea typeface="宋体" pitchFamily="2" charset="-122"/>
            </a:endParaRPr>
          </a:p>
        </p:txBody>
      </p:sp>
      <p:sp>
        <p:nvSpPr>
          <p:cNvPr id="4099" name="Rectangle 3"/>
          <p:cNvSpPr>
            <a:spLocks noChangeArrowheads="1"/>
          </p:cNvSpPr>
          <p:nvPr/>
        </p:nvSpPr>
        <p:spPr bwMode="auto">
          <a:xfrm>
            <a:off x="684213" y="997479"/>
            <a:ext cx="79248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4800" dirty="0">
              <a:latin typeface="Arial Black" pitchFamily="34" charset="0"/>
              <a:ea typeface="隶书" pitchFamily="49" charset="-122"/>
            </a:endParaRPr>
          </a:p>
          <a:p>
            <a:r>
              <a:rPr lang="zh-CN" sz="4400" dirty="0">
                <a:latin typeface="隶书" pitchFamily="49" charset="-122"/>
                <a:ea typeface="隶书" pitchFamily="49" charset="-122"/>
              </a:rPr>
              <a:t>数据库系统原理</a:t>
            </a:r>
          </a:p>
          <a:p>
            <a:endParaRPr lang="zh-CN" sz="4400" dirty="0"/>
          </a:p>
          <a:p>
            <a:r>
              <a:rPr lang="zh-CN" sz="4800" dirty="0">
                <a:latin typeface="微软雅黑" pitchFamily="34" charset="-122"/>
                <a:ea typeface="微软雅黑" pitchFamily="34" charset="-122"/>
              </a:rPr>
              <a:t>第四讲  数据库安全性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6" y="877094"/>
            <a:ext cx="8785225" cy="372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4"/>
          <p:cNvSpPr>
            <a:spLocks noChangeArrowheads="1"/>
          </p:cNvSpPr>
          <p:nvPr/>
        </p:nvSpPr>
        <p:spPr bwMode="auto">
          <a:xfrm>
            <a:off x="2411760" y="4713717"/>
            <a:ext cx="4249290"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sz="2800" dirty="0">
                <a:latin typeface="楷体" panose="02010609060101010101" pitchFamily="49" charset="-122"/>
                <a:ea typeface="楷体" panose="02010609060101010101" pitchFamily="49" charset="-122"/>
              </a:rPr>
              <a:t>信息安全标准的发展历史</a:t>
            </a:r>
            <a:r>
              <a:rPr lang="zh-CN" sz="2000" dirty="0">
                <a:latin typeface="楷体" panose="02010609060101010101" pitchFamily="49" charset="-122"/>
                <a:ea typeface="楷体" panose="02010609060101010101" pitchFamily="49" charset="-122"/>
              </a:rPr>
              <a:t> </a:t>
            </a:r>
          </a:p>
        </p:txBody>
      </p:sp>
      <p:sp>
        <p:nvSpPr>
          <p:cNvPr id="6"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1.2  </a:t>
            </a:r>
            <a:r>
              <a:rPr lang="zh-CN" sz="3200" dirty="0" smtClean="0">
                <a:latin typeface="隶书" pitchFamily="49" charset="-122"/>
                <a:ea typeface="隶书" pitchFamily="49" charset="-122"/>
              </a:rPr>
              <a:t>安全标准</a:t>
            </a:r>
            <a:r>
              <a:rPr lang="zh-CN" sz="3200" dirty="0">
                <a:latin typeface="隶书" pitchFamily="49" charset="-122"/>
                <a:ea typeface="隶书" pitchFamily="49" charset="-122"/>
              </a:rPr>
              <a:t>简介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par>
                                <p:cTn id="8" presetID="10" presetClass="entr" presetSubtype="0"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fade">
                                      <p:cBhvr>
                                        <p:cTn id="10"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95536" y="697260"/>
            <a:ext cx="8208912" cy="4464496"/>
          </a:xfrm>
        </p:spPr>
        <p:txBody>
          <a:bodyPr>
            <a:noAutofit/>
          </a:bodyPr>
          <a:lstStyle/>
          <a:p>
            <a:pPr>
              <a:lnSpc>
                <a:spcPct val="150000"/>
              </a:lnSpc>
            </a:pPr>
            <a:r>
              <a:rPr lang="zh-CN" altLang="zh-CN" b="1" dirty="0">
                <a:ea typeface="宋体" pitchFamily="2" charset="-122"/>
              </a:rPr>
              <a:t>TCSEC/</a:t>
            </a:r>
            <a:r>
              <a:rPr lang="zh-CN" altLang="zh-CN" b="1" dirty="0" smtClean="0">
                <a:ea typeface="宋体" pitchFamily="2" charset="-122"/>
              </a:rPr>
              <a:t>TDI</a:t>
            </a:r>
            <a:r>
              <a:rPr lang="en-US" altLang="zh-CN" b="1" dirty="0" smtClean="0">
                <a:ea typeface="宋体" pitchFamily="2" charset="-122"/>
              </a:rPr>
              <a:t> (Trusted Database Interpretation)</a:t>
            </a:r>
            <a:r>
              <a:rPr lang="zh-CN" b="1" dirty="0" smtClean="0">
                <a:latin typeface="幼圆" panose="02010509060101010101" pitchFamily="49" charset="-122"/>
                <a:ea typeface="幼圆" panose="02010509060101010101" pitchFamily="49" charset="-122"/>
              </a:rPr>
              <a:t>标准</a:t>
            </a:r>
            <a:r>
              <a:rPr lang="zh-CN" b="1" dirty="0">
                <a:latin typeface="幼圆" panose="02010509060101010101" pitchFamily="49" charset="-122"/>
                <a:ea typeface="幼圆" panose="02010509060101010101" pitchFamily="49" charset="-122"/>
              </a:rPr>
              <a:t>的基本内容</a:t>
            </a:r>
          </a:p>
          <a:p>
            <a:pPr lvl="1">
              <a:lnSpc>
                <a:spcPct val="150000"/>
              </a:lnSpc>
              <a:spcBef>
                <a:spcPct val="40000"/>
              </a:spcBef>
            </a:pPr>
            <a:r>
              <a:rPr lang="zh-CN" altLang="zh-CN" b="1" dirty="0">
                <a:latin typeface="幼圆" pitchFamily="49" charset="-122"/>
                <a:ea typeface="幼圆" pitchFamily="49" charset="-122"/>
              </a:rPr>
              <a:t>TCSEC/TDI</a:t>
            </a:r>
            <a:r>
              <a:rPr lang="zh-CN" b="1" dirty="0">
                <a:latin typeface="幼圆" pitchFamily="49" charset="-122"/>
                <a:ea typeface="幼圆" pitchFamily="49" charset="-122"/>
              </a:rPr>
              <a:t>，从四个方面来描述安全性级别划分的指标</a:t>
            </a:r>
          </a:p>
          <a:p>
            <a:pPr lvl="2">
              <a:spcBef>
                <a:spcPct val="40000"/>
              </a:spcBef>
              <a:buFont typeface="Wingdings" pitchFamily="2" charset="2"/>
              <a:buChar char="Ø"/>
            </a:pPr>
            <a:r>
              <a:rPr lang="zh-CN" sz="2600" b="1" dirty="0">
                <a:latin typeface="楷体" panose="02010609060101010101" pitchFamily="49" charset="-122"/>
                <a:ea typeface="楷体" panose="02010609060101010101" pitchFamily="49" charset="-122"/>
              </a:rPr>
              <a:t>安全策略</a:t>
            </a:r>
          </a:p>
          <a:p>
            <a:pPr lvl="2">
              <a:spcBef>
                <a:spcPct val="40000"/>
              </a:spcBef>
              <a:buFont typeface="Wingdings" pitchFamily="2" charset="2"/>
              <a:buChar char="Ø"/>
            </a:pPr>
            <a:r>
              <a:rPr lang="zh-CN" sz="2600" b="1" dirty="0">
                <a:latin typeface="楷体" panose="02010609060101010101" pitchFamily="49" charset="-122"/>
                <a:ea typeface="楷体" panose="02010609060101010101" pitchFamily="49" charset="-122"/>
              </a:rPr>
              <a:t>责任</a:t>
            </a:r>
          </a:p>
          <a:p>
            <a:pPr lvl="2">
              <a:spcBef>
                <a:spcPct val="40000"/>
              </a:spcBef>
              <a:buFont typeface="Wingdings" pitchFamily="2" charset="2"/>
              <a:buChar char="Ø"/>
            </a:pPr>
            <a:r>
              <a:rPr lang="zh-CN" sz="2600" b="1" dirty="0">
                <a:latin typeface="楷体" panose="02010609060101010101" pitchFamily="49" charset="-122"/>
                <a:ea typeface="楷体" panose="02010609060101010101" pitchFamily="49" charset="-122"/>
              </a:rPr>
              <a:t>保证</a:t>
            </a:r>
          </a:p>
          <a:p>
            <a:pPr lvl="2">
              <a:spcBef>
                <a:spcPct val="40000"/>
              </a:spcBef>
              <a:buFont typeface="Wingdings" pitchFamily="2" charset="2"/>
              <a:buChar char="Ø"/>
            </a:pPr>
            <a:r>
              <a:rPr lang="zh-CN" sz="2600" b="1" dirty="0">
                <a:latin typeface="楷体" panose="02010609060101010101" pitchFamily="49" charset="-122"/>
                <a:ea typeface="楷体" panose="02010609060101010101" pitchFamily="49" charset="-122"/>
              </a:rPr>
              <a:t>文档</a:t>
            </a: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1.2  </a:t>
            </a:r>
            <a:r>
              <a:rPr lang="zh-CN" sz="3200" dirty="0" smtClean="0">
                <a:latin typeface="隶书" pitchFamily="49" charset="-122"/>
                <a:ea typeface="隶书" pitchFamily="49" charset="-122"/>
              </a:rPr>
              <a:t>安全标准</a:t>
            </a:r>
            <a:r>
              <a:rPr lang="zh-CN" sz="3200" dirty="0">
                <a:latin typeface="隶书" pitchFamily="49" charset="-122"/>
                <a:ea typeface="隶书" pitchFamily="49" charset="-122"/>
              </a:rPr>
              <a:t>简介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1000"/>
                                        <p:tgtEl>
                                          <p:spTgt spid="12291">
                                            <p:txEl>
                                              <p:pRg st="1" end="1"/>
                                            </p:txEl>
                                          </p:spTgt>
                                        </p:tgtEl>
                                      </p:cBhvr>
                                    </p:animEffect>
                                    <p:anim calcmode="lin" valueType="num">
                                      <p:cBhvr>
                                        <p:cTn id="13"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29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1000"/>
                                        <p:tgtEl>
                                          <p:spTgt spid="12291">
                                            <p:txEl>
                                              <p:pRg st="2" end="2"/>
                                            </p:txEl>
                                          </p:spTgt>
                                        </p:tgtEl>
                                      </p:cBhvr>
                                    </p:animEffect>
                                    <p:anim calcmode="lin" valueType="num">
                                      <p:cBhvr>
                                        <p:cTn id="18"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229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fade">
                                      <p:cBhvr>
                                        <p:cTn id="22" dur="1000"/>
                                        <p:tgtEl>
                                          <p:spTgt spid="12291">
                                            <p:txEl>
                                              <p:pRg st="3" end="3"/>
                                            </p:txEl>
                                          </p:spTgt>
                                        </p:tgtEl>
                                      </p:cBhvr>
                                    </p:animEffect>
                                    <p:anim calcmode="lin" valueType="num">
                                      <p:cBhvr>
                                        <p:cTn id="23"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229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fade">
                                      <p:cBhvr>
                                        <p:cTn id="27" dur="1000"/>
                                        <p:tgtEl>
                                          <p:spTgt spid="12291">
                                            <p:txEl>
                                              <p:pRg st="4" end="4"/>
                                            </p:txEl>
                                          </p:spTgt>
                                        </p:tgtEl>
                                      </p:cBhvr>
                                    </p:animEffect>
                                    <p:anim calcmode="lin" valueType="num">
                                      <p:cBhvr>
                                        <p:cTn id="28" dur="10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229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fade">
                                      <p:cBhvr>
                                        <p:cTn id="32" dur="1000"/>
                                        <p:tgtEl>
                                          <p:spTgt spid="12291">
                                            <p:txEl>
                                              <p:pRg st="5" end="5"/>
                                            </p:txEl>
                                          </p:spTgt>
                                        </p:tgtEl>
                                      </p:cBhvr>
                                    </p:animEffect>
                                    <p:anim calcmode="lin" valueType="num">
                                      <p:cBhvr>
                                        <p:cTn id="33" dur="10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229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1"/>
            <a:ext cx="8316416" cy="686594"/>
          </a:xfrm>
        </p:spPr>
        <p:txBody>
          <a:bodyPr/>
          <a:lstStyle/>
          <a:p>
            <a:r>
              <a:rPr lang="zh-CN" altLang="zh-CN" sz="3200" dirty="0">
                <a:latin typeface="黑体" pitchFamily="2" charset="-122"/>
                <a:ea typeface="黑体" pitchFamily="2" charset="-122"/>
              </a:rPr>
              <a:t>TCSEC/TDI</a:t>
            </a:r>
            <a:r>
              <a:rPr lang="zh-CN" sz="3200" dirty="0">
                <a:latin typeface="黑体" pitchFamily="2" charset="-122"/>
                <a:ea typeface="黑体" pitchFamily="2" charset="-122"/>
              </a:rPr>
              <a:t>安全级别划分</a:t>
            </a:r>
          </a:p>
        </p:txBody>
      </p:sp>
      <p:grpSp>
        <p:nvGrpSpPr>
          <p:cNvPr id="13315" name="Group 3"/>
          <p:cNvGrpSpPr/>
          <p:nvPr/>
        </p:nvGrpSpPr>
        <p:grpSpPr bwMode="auto">
          <a:xfrm>
            <a:off x="395289" y="879740"/>
            <a:ext cx="5761037" cy="4081198"/>
            <a:chOff x="0" y="0"/>
            <a:chExt cx="3646" cy="2676"/>
          </a:xfrm>
        </p:grpSpPr>
        <p:sp>
          <p:nvSpPr>
            <p:cNvPr id="13316" name="Rectangle 3"/>
            <p:cNvSpPr>
              <a:spLocks noChangeArrowheads="1"/>
            </p:cNvSpPr>
            <p:nvPr/>
          </p:nvSpPr>
          <p:spPr bwMode="auto">
            <a:xfrm>
              <a:off x="0" y="2323"/>
              <a:ext cx="3637" cy="353"/>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p>
          </p:txBody>
        </p:sp>
        <p:sp>
          <p:nvSpPr>
            <p:cNvPr id="13317" name="Rectangle 4"/>
            <p:cNvSpPr>
              <a:spLocks noChangeArrowheads="1"/>
            </p:cNvSpPr>
            <p:nvPr/>
          </p:nvSpPr>
          <p:spPr bwMode="auto">
            <a:xfrm>
              <a:off x="0" y="1657"/>
              <a:ext cx="3637" cy="675"/>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p>
          </p:txBody>
        </p:sp>
        <p:sp>
          <p:nvSpPr>
            <p:cNvPr id="13318" name="Rectangle 5"/>
            <p:cNvSpPr>
              <a:spLocks noChangeArrowheads="1"/>
            </p:cNvSpPr>
            <p:nvPr/>
          </p:nvSpPr>
          <p:spPr bwMode="auto">
            <a:xfrm>
              <a:off x="0" y="654"/>
              <a:ext cx="3646" cy="10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p>
          </p:txBody>
        </p:sp>
        <p:sp>
          <p:nvSpPr>
            <p:cNvPr id="13319" name="Rectangle 6"/>
            <p:cNvSpPr>
              <a:spLocks noChangeArrowheads="1"/>
            </p:cNvSpPr>
            <p:nvPr/>
          </p:nvSpPr>
          <p:spPr bwMode="auto">
            <a:xfrm>
              <a:off x="0" y="344"/>
              <a:ext cx="3638" cy="314"/>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p>
          </p:txBody>
        </p:sp>
        <p:grpSp>
          <p:nvGrpSpPr>
            <p:cNvPr id="13320" name="Group 8"/>
            <p:cNvGrpSpPr/>
            <p:nvPr/>
          </p:nvGrpSpPr>
          <p:grpSpPr bwMode="auto">
            <a:xfrm>
              <a:off x="0" y="0"/>
              <a:ext cx="3638" cy="2663"/>
              <a:chOff x="0" y="0"/>
              <a:chExt cx="3071" cy="3078"/>
            </a:xfrm>
          </p:grpSpPr>
          <p:grpSp>
            <p:nvGrpSpPr>
              <p:cNvPr id="13321" name="Group 9"/>
              <p:cNvGrpSpPr/>
              <p:nvPr/>
            </p:nvGrpSpPr>
            <p:grpSpPr bwMode="auto">
              <a:xfrm>
                <a:off x="3" y="3"/>
                <a:ext cx="3065" cy="3072"/>
                <a:chOff x="0" y="0"/>
                <a:chExt cx="3065" cy="3072"/>
              </a:xfrm>
            </p:grpSpPr>
            <p:grpSp>
              <p:nvGrpSpPr>
                <p:cNvPr id="13322" name="Group 10"/>
                <p:cNvGrpSpPr/>
                <p:nvPr/>
              </p:nvGrpSpPr>
              <p:grpSpPr bwMode="auto">
                <a:xfrm>
                  <a:off x="0" y="0"/>
                  <a:ext cx="709" cy="384"/>
                  <a:chOff x="0" y="0"/>
                  <a:chExt cx="709" cy="384"/>
                </a:xfrm>
              </p:grpSpPr>
              <p:sp>
                <p:nvSpPr>
                  <p:cNvPr id="13323" name="Rectangle 10"/>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r>
                      <a:rPr lang="zh-CN"/>
                      <a:t>安 全 </a:t>
                    </a:r>
                  </a:p>
                  <a:p>
                    <a:pPr algn="just" fontAlgn="b"/>
                    <a:r>
                      <a:rPr lang="zh-CN"/>
                      <a:t>级 别</a:t>
                    </a:r>
                  </a:p>
                </p:txBody>
              </p:sp>
              <p:sp>
                <p:nvSpPr>
                  <p:cNvPr id="13324" name="Rectangle 11"/>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25" name="Group 13"/>
                <p:cNvGrpSpPr/>
                <p:nvPr/>
              </p:nvGrpSpPr>
              <p:grpSpPr bwMode="auto">
                <a:xfrm>
                  <a:off x="709" y="0"/>
                  <a:ext cx="2356" cy="384"/>
                  <a:chOff x="0" y="0"/>
                  <a:chExt cx="2356" cy="384"/>
                </a:xfrm>
              </p:grpSpPr>
              <p:sp>
                <p:nvSpPr>
                  <p:cNvPr id="13326" name="Rectangle 13"/>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sz="2000"/>
                      <a:t>       </a:t>
                    </a:r>
                    <a:r>
                      <a:rPr lang="zh-CN" sz="2000"/>
                      <a:t>定        义</a:t>
                    </a:r>
                  </a:p>
                </p:txBody>
              </p:sp>
              <p:sp>
                <p:nvSpPr>
                  <p:cNvPr id="13327" name="Rectangle 14"/>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28" name="Group 16"/>
                <p:cNvGrpSpPr/>
                <p:nvPr/>
              </p:nvGrpSpPr>
              <p:grpSpPr bwMode="auto">
                <a:xfrm>
                  <a:off x="0" y="384"/>
                  <a:ext cx="709" cy="384"/>
                  <a:chOff x="0" y="0"/>
                  <a:chExt cx="709" cy="384"/>
                </a:xfrm>
              </p:grpSpPr>
              <p:sp>
                <p:nvSpPr>
                  <p:cNvPr id="13329" name="Rectangle 16"/>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sz="2400" dirty="0">
                        <a:solidFill>
                          <a:schemeClr val="bg1"/>
                        </a:solidFill>
                      </a:rPr>
                      <a:t>A1</a:t>
                    </a:r>
                  </a:p>
                </p:txBody>
              </p:sp>
              <p:sp>
                <p:nvSpPr>
                  <p:cNvPr id="13330" name="Rectangle 17"/>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31" name="Group 19"/>
                <p:cNvGrpSpPr/>
                <p:nvPr/>
              </p:nvGrpSpPr>
              <p:grpSpPr bwMode="auto">
                <a:xfrm>
                  <a:off x="709" y="384"/>
                  <a:ext cx="2356" cy="384"/>
                  <a:chOff x="0" y="0"/>
                  <a:chExt cx="2356" cy="384"/>
                </a:xfrm>
              </p:grpSpPr>
              <p:sp>
                <p:nvSpPr>
                  <p:cNvPr id="13332" name="Rectangle 19"/>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r>
                      <a:rPr lang="zh-CN" sz="2400" dirty="0">
                        <a:solidFill>
                          <a:schemeClr val="bg1"/>
                        </a:solidFill>
                        <a:latin typeface="黑体" pitchFamily="49" charset="-122"/>
                        <a:ea typeface="黑体" pitchFamily="49" charset="-122"/>
                      </a:rPr>
                      <a:t>验证设计</a:t>
                    </a:r>
                  </a:p>
                </p:txBody>
              </p:sp>
              <p:sp>
                <p:nvSpPr>
                  <p:cNvPr id="13333" name="Rectangle 20"/>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34" name="Group 22"/>
                <p:cNvGrpSpPr/>
                <p:nvPr/>
              </p:nvGrpSpPr>
              <p:grpSpPr bwMode="auto">
                <a:xfrm>
                  <a:off x="0" y="768"/>
                  <a:ext cx="709" cy="384"/>
                  <a:chOff x="0" y="0"/>
                  <a:chExt cx="709" cy="384"/>
                </a:xfrm>
              </p:grpSpPr>
              <p:sp>
                <p:nvSpPr>
                  <p:cNvPr id="13335" name="Rectangle 22"/>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sz="2400" dirty="0">
                        <a:solidFill>
                          <a:schemeClr val="bg1"/>
                        </a:solidFill>
                      </a:rPr>
                      <a:t>B3</a:t>
                    </a:r>
                  </a:p>
                </p:txBody>
              </p:sp>
              <p:sp>
                <p:nvSpPr>
                  <p:cNvPr id="13336" name="Rectangle 23"/>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37" name="Group 25"/>
                <p:cNvGrpSpPr/>
                <p:nvPr/>
              </p:nvGrpSpPr>
              <p:grpSpPr bwMode="auto">
                <a:xfrm>
                  <a:off x="709" y="768"/>
                  <a:ext cx="2356" cy="384"/>
                  <a:chOff x="0" y="0"/>
                  <a:chExt cx="2356" cy="384"/>
                </a:xfrm>
              </p:grpSpPr>
              <p:sp>
                <p:nvSpPr>
                  <p:cNvPr id="13338" name="Rectangle 25"/>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r>
                      <a:rPr lang="zh-CN" sz="2400" dirty="0">
                        <a:solidFill>
                          <a:schemeClr val="bg1"/>
                        </a:solidFill>
                        <a:latin typeface="黑体" pitchFamily="49" charset="-122"/>
                        <a:ea typeface="黑体" pitchFamily="49" charset="-122"/>
                      </a:rPr>
                      <a:t>安全域</a:t>
                    </a:r>
                  </a:p>
                </p:txBody>
              </p:sp>
              <p:sp>
                <p:nvSpPr>
                  <p:cNvPr id="13339" name="Rectangle 26"/>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40" name="Group 28"/>
                <p:cNvGrpSpPr/>
                <p:nvPr/>
              </p:nvGrpSpPr>
              <p:grpSpPr bwMode="auto">
                <a:xfrm>
                  <a:off x="0" y="1152"/>
                  <a:ext cx="709" cy="384"/>
                  <a:chOff x="0" y="0"/>
                  <a:chExt cx="709" cy="384"/>
                </a:xfrm>
              </p:grpSpPr>
              <p:sp>
                <p:nvSpPr>
                  <p:cNvPr id="13341" name="Rectangle 28"/>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sz="2400" dirty="0">
                        <a:solidFill>
                          <a:schemeClr val="bg1"/>
                        </a:solidFill>
                      </a:rPr>
                      <a:t>B2</a:t>
                    </a:r>
                  </a:p>
                </p:txBody>
              </p:sp>
              <p:sp>
                <p:nvSpPr>
                  <p:cNvPr id="13342" name="Rectangle 29"/>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43" name="Group 31"/>
                <p:cNvGrpSpPr/>
                <p:nvPr/>
              </p:nvGrpSpPr>
              <p:grpSpPr bwMode="auto">
                <a:xfrm>
                  <a:off x="709" y="1152"/>
                  <a:ext cx="2356" cy="384"/>
                  <a:chOff x="0" y="0"/>
                  <a:chExt cx="2356" cy="384"/>
                </a:xfrm>
              </p:grpSpPr>
              <p:sp>
                <p:nvSpPr>
                  <p:cNvPr id="13344" name="Rectangle 31"/>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r>
                      <a:rPr lang="zh-CN" sz="2400" dirty="0">
                        <a:solidFill>
                          <a:schemeClr val="bg1"/>
                        </a:solidFill>
                        <a:latin typeface="黑体" pitchFamily="49" charset="-122"/>
                        <a:ea typeface="黑体" pitchFamily="49" charset="-122"/>
                      </a:rPr>
                      <a:t>结构化保护</a:t>
                    </a:r>
                  </a:p>
                </p:txBody>
              </p:sp>
              <p:sp>
                <p:nvSpPr>
                  <p:cNvPr id="13345" name="Rectangle 32"/>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46" name="Group 34"/>
                <p:cNvGrpSpPr/>
                <p:nvPr/>
              </p:nvGrpSpPr>
              <p:grpSpPr bwMode="auto">
                <a:xfrm>
                  <a:off x="0" y="1536"/>
                  <a:ext cx="709" cy="384"/>
                  <a:chOff x="0" y="0"/>
                  <a:chExt cx="709" cy="384"/>
                </a:xfrm>
              </p:grpSpPr>
              <p:sp>
                <p:nvSpPr>
                  <p:cNvPr id="13347" name="Rectangle 34"/>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sz="2400" dirty="0">
                        <a:solidFill>
                          <a:schemeClr val="bg1"/>
                        </a:solidFill>
                      </a:rPr>
                      <a:t>B1</a:t>
                    </a:r>
                  </a:p>
                </p:txBody>
              </p:sp>
              <p:sp>
                <p:nvSpPr>
                  <p:cNvPr id="13348" name="Rectangle 35"/>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49" name="Group 37"/>
                <p:cNvGrpSpPr/>
                <p:nvPr/>
              </p:nvGrpSpPr>
              <p:grpSpPr bwMode="auto">
                <a:xfrm>
                  <a:off x="709" y="1536"/>
                  <a:ext cx="2356" cy="384"/>
                  <a:chOff x="0" y="0"/>
                  <a:chExt cx="2356" cy="384"/>
                </a:xfrm>
              </p:grpSpPr>
              <p:sp>
                <p:nvSpPr>
                  <p:cNvPr id="13350" name="Rectangle 37"/>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lnSpc>
                        <a:spcPct val="90000"/>
                      </a:lnSpc>
                    </a:pPr>
                    <a:r>
                      <a:rPr lang="zh-CN" sz="2400" dirty="0">
                        <a:solidFill>
                          <a:schemeClr val="bg1"/>
                        </a:solidFill>
                        <a:latin typeface="黑体" pitchFamily="49" charset="-122"/>
                        <a:ea typeface="黑体" pitchFamily="49" charset="-122"/>
                      </a:rPr>
                      <a:t>标记安全保护</a:t>
                    </a:r>
                  </a:p>
                </p:txBody>
              </p:sp>
              <p:sp>
                <p:nvSpPr>
                  <p:cNvPr id="13351" name="Rectangle 38"/>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52" name="Group 40"/>
                <p:cNvGrpSpPr/>
                <p:nvPr/>
              </p:nvGrpSpPr>
              <p:grpSpPr bwMode="auto">
                <a:xfrm>
                  <a:off x="0" y="1920"/>
                  <a:ext cx="709" cy="384"/>
                  <a:chOff x="0" y="0"/>
                  <a:chExt cx="709" cy="384"/>
                </a:xfrm>
              </p:grpSpPr>
              <p:sp>
                <p:nvSpPr>
                  <p:cNvPr id="13353" name="Rectangle 40"/>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a:t>C2</a:t>
                    </a:r>
                  </a:p>
                </p:txBody>
              </p:sp>
              <p:sp>
                <p:nvSpPr>
                  <p:cNvPr id="13354" name="Rectangle 41"/>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55" name="Group 43"/>
                <p:cNvGrpSpPr/>
                <p:nvPr/>
              </p:nvGrpSpPr>
              <p:grpSpPr bwMode="auto">
                <a:xfrm>
                  <a:off x="709" y="1920"/>
                  <a:ext cx="2356" cy="384"/>
                  <a:chOff x="0" y="0"/>
                  <a:chExt cx="2356" cy="384"/>
                </a:xfrm>
              </p:grpSpPr>
              <p:sp>
                <p:nvSpPr>
                  <p:cNvPr id="13356" name="Rectangle 43"/>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lnSpc>
                        <a:spcPct val="80000"/>
                      </a:lnSpc>
                    </a:pPr>
                    <a:r>
                      <a:rPr lang="zh-CN" sz="2000"/>
                      <a:t>受控的存取保护</a:t>
                    </a:r>
                  </a:p>
                </p:txBody>
              </p:sp>
              <p:sp>
                <p:nvSpPr>
                  <p:cNvPr id="13357" name="Rectangle 44"/>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58" name="Group 46"/>
                <p:cNvGrpSpPr/>
                <p:nvPr/>
              </p:nvGrpSpPr>
              <p:grpSpPr bwMode="auto">
                <a:xfrm>
                  <a:off x="0" y="2304"/>
                  <a:ext cx="709" cy="384"/>
                  <a:chOff x="0" y="0"/>
                  <a:chExt cx="709" cy="384"/>
                </a:xfrm>
              </p:grpSpPr>
              <p:sp>
                <p:nvSpPr>
                  <p:cNvPr id="13359" name="Rectangle 46"/>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sz="1000"/>
                      <a:t> </a:t>
                    </a:r>
                    <a:r>
                      <a:rPr lang="zh-CN" altLang="zh-CN"/>
                      <a:t>C1</a:t>
                    </a:r>
                  </a:p>
                </p:txBody>
              </p:sp>
              <p:sp>
                <p:nvSpPr>
                  <p:cNvPr id="13360" name="Rectangle 47"/>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61" name="Group 49"/>
                <p:cNvGrpSpPr/>
                <p:nvPr/>
              </p:nvGrpSpPr>
              <p:grpSpPr bwMode="auto">
                <a:xfrm>
                  <a:off x="709" y="2304"/>
                  <a:ext cx="2356" cy="384"/>
                  <a:chOff x="0" y="0"/>
                  <a:chExt cx="2356" cy="384"/>
                </a:xfrm>
              </p:grpSpPr>
              <p:sp>
                <p:nvSpPr>
                  <p:cNvPr id="13362" name="Rectangle 49"/>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lnSpc>
                        <a:spcPct val="80000"/>
                      </a:lnSpc>
                    </a:pPr>
                    <a:r>
                      <a:rPr lang="zh-CN" sz="2000"/>
                      <a:t>自主安全保护</a:t>
                    </a:r>
                  </a:p>
                </p:txBody>
              </p:sp>
              <p:sp>
                <p:nvSpPr>
                  <p:cNvPr id="13363" name="Rectangle 50"/>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64" name="Group 52"/>
                <p:cNvGrpSpPr/>
                <p:nvPr/>
              </p:nvGrpSpPr>
              <p:grpSpPr bwMode="auto">
                <a:xfrm>
                  <a:off x="0" y="2688"/>
                  <a:ext cx="709" cy="384"/>
                  <a:chOff x="0" y="0"/>
                  <a:chExt cx="709" cy="384"/>
                </a:xfrm>
              </p:grpSpPr>
              <p:sp>
                <p:nvSpPr>
                  <p:cNvPr id="13365" name="Rectangle 52"/>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fontAlgn="b"/>
                    <a:r>
                      <a:rPr lang="zh-CN" altLang="zh-CN" sz="2000"/>
                      <a:t> D</a:t>
                    </a:r>
                  </a:p>
                </p:txBody>
              </p:sp>
              <p:sp>
                <p:nvSpPr>
                  <p:cNvPr id="13366" name="Rectangle 53"/>
                  <p:cNvSpPr>
                    <a:spLocks noChangeArrowheads="1"/>
                  </p:cNvSpPr>
                  <p:nvPr/>
                </p:nvSpPr>
                <p:spPr bwMode="auto">
                  <a:xfrm>
                    <a:off x="0" y="0"/>
                    <a:ext cx="70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nvGrpSpPr>
                <p:cNvPr id="13367" name="Group 55"/>
                <p:cNvGrpSpPr/>
                <p:nvPr/>
              </p:nvGrpSpPr>
              <p:grpSpPr bwMode="auto">
                <a:xfrm>
                  <a:off x="709" y="2688"/>
                  <a:ext cx="2356" cy="384"/>
                  <a:chOff x="0" y="0"/>
                  <a:chExt cx="2356" cy="384"/>
                </a:xfrm>
              </p:grpSpPr>
              <p:sp>
                <p:nvSpPr>
                  <p:cNvPr id="13368" name="Rectangle 55"/>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just" fontAlgn="b"/>
                    <a:r>
                      <a:rPr lang="zh-CN" sz="2000"/>
                      <a:t>最小保护</a:t>
                    </a:r>
                  </a:p>
                </p:txBody>
              </p:sp>
              <p:sp>
                <p:nvSpPr>
                  <p:cNvPr id="13369" name="Rectangle 56"/>
                  <p:cNvSpPr>
                    <a:spLocks noChangeArrowheads="1"/>
                  </p:cNvSpPr>
                  <p:nvPr/>
                </p:nvSpPr>
                <p:spPr bwMode="auto">
                  <a:xfrm>
                    <a:off x="0" y="0"/>
                    <a:ext cx="2356"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sp>
            <p:nvSpPr>
              <p:cNvPr id="13370" name="Rectangle 57"/>
              <p:cNvSpPr>
                <a:spLocks noChangeArrowheads="1"/>
              </p:cNvSpPr>
              <p:nvPr/>
            </p:nvSpPr>
            <p:spPr bwMode="auto">
              <a:xfrm>
                <a:off x="0" y="0"/>
                <a:ext cx="3071" cy="3078"/>
              </a:xfrm>
              <a:prstGeom prst="rect">
                <a:avLst/>
              </a:prstGeom>
              <a:noFill/>
              <a:ln w="11112"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l"/>
                <a:endParaRPr lang="zh-CN" altLang="zh-CN">
                  <a:latin typeface="Arial" pitchFamily="34" charset="0"/>
                </a:endParaRPr>
              </a:p>
            </p:txBody>
          </p:sp>
        </p:grpSp>
      </p:grpSp>
      <p:sp>
        <p:nvSpPr>
          <p:cNvPr id="13371" name="Rectangle 59"/>
          <p:cNvSpPr>
            <a:spLocks noChangeArrowheads="1"/>
          </p:cNvSpPr>
          <p:nvPr/>
        </p:nvSpPr>
        <p:spPr bwMode="auto">
          <a:xfrm>
            <a:off x="6156325" y="883699"/>
            <a:ext cx="2878138" cy="407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14400" lvl="1" indent="-457200" algn="l">
              <a:lnSpc>
                <a:spcPct val="150000"/>
              </a:lnSpc>
              <a:spcBef>
                <a:spcPct val="20000"/>
              </a:spcBef>
              <a:buClr>
                <a:schemeClr val="hlink"/>
              </a:buClr>
              <a:buFont typeface="Wingdings" panose="05000000000000000000" pitchFamily="2" charset="2"/>
              <a:buChar char="Ø"/>
            </a:pPr>
            <a:r>
              <a:rPr lang="zh-CN" sz="2600" dirty="0">
                <a:latin typeface="幼圆" pitchFamily="49" charset="-122"/>
                <a:ea typeface="幼圆" pitchFamily="49" charset="-122"/>
              </a:rPr>
              <a:t>按系统可靠或可信程度逐渐</a:t>
            </a:r>
            <a:r>
              <a:rPr lang="zh-CN" sz="2600" dirty="0" smtClean="0">
                <a:latin typeface="幼圆" pitchFamily="49" charset="-122"/>
                <a:ea typeface="幼圆" pitchFamily="49" charset="-122"/>
              </a:rPr>
              <a:t>增高</a:t>
            </a:r>
            <a:endParaRPr lang="zh-CN" sz="2600" dirty="0">
              <a:latin typeface="幼圆" pitchFamily="49" charset="-122"/>
              <a:ea typeface="幼圆" pitchFamily="49" charset="-122"/>
            </a:endParaRPr>
          </a:p>
          <a:p>
            <a:pPr marL="914400" lvl="1" indent="-457200" algn="l">
              <a:lnSpc>
                <a:spcPct val="150000"/>
              </a:lnSpc>
              <a:spcBef>
                <a:spcPct val="20000"/>
              </a:spcBef>
              <a:buClr>
                <a:schemeClr val="hlink"/>
              </a:buClr>
              <a:buFont typeface="Wingdings" panose="05000000000000000000" pitchFamily="2" charset="2"/>
              <a:buChar char="Ø"/>
            </a:pPr>
            <a:r>
              <a:rPr lang="zh-CN" sz="2600" dirty="0">
                <a:latin typeface="幼圆" pitchFamily="49" charset="-122"/>
                <a:ea typeface="幼圆" pitchFamily="49" charset="-122"/>
              </a:rPr>
              <a:t>各安全级别之间：偏序向下兼容</a:t>
            </a:r>
          </a:p>
          <a:p>
            <a:pPr marL="742950" lvl="1" indent="-285750" algn="l">
              <a:lnSpc>
                <a:spcPct val="110000"/>
              </a:lnSpc>
              <a:spcBef>
                <a:spcPct val="20000"/>
              </a:spcBef>
              <a:buClr>
                <a:schemeClr val="hlink"/>
              </a:buClr>
              <a:buFont typeface="Wingdings" pitchFamily="2" charset="2"/>
              <a:buChar char="§"/>
            </a:pPr>
            <a:endParaRPr lang="zh-CN" altLang="zh-CN" sz="2600" b="0"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71"/>
                                        </p:tgtEl>
                                        <p:attrNameLst>
                                          <p:attrName>style.visibility</p:attrName>
                                        </p:attrNameLst>
                                      </p:cBhvr>
                                      <p:to>
                                        <p:strVal val="visible"/>
                                      </p:to>
                                    </p:set>
                                    <p:animEffect transition="in" filter="blinds(horizontal)">
                                      <p:cBhvr>
                                        <p:cTn id="12" dur="500"/>
                                        <p:tgtEl>
                                          <p:spTgt spid="13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8316415" cy="697260"/>
          </a:xfrm>
        </p:spPr>
        <p:txBody>
          <a:bodyPr/>
          <a:lstStyle/>
          <a:p>
            <a:r>
              <a:rPr lang="zh-CN" altLang="zh-CN" sz="3200" dirty="0">
                <a:latin typeface="黑体" pitchFamily="2" charset="-122"/>
                <a:ea typeface="黑体" pitchFamily="2" charset="-122"/>
              </a:rPr>
              <a:t>TCSEC/</a:t>
            </a:r>
            <a:r>
              <a:rPr lang="zh-CN" altLang="zh-CN" sz="3200" dirty="0" smtClean="0">
                <a:latin typeface="黑体" pitchFamily="2" charset="-122"/>
                <a:ea typeface="黑体" pitchFamily="2" charset="-122"/>
              </a:rPr>
              <a:t>TDI</a:t>
            </a:r>
            <a:r>
              <a:rPr lang="zh-CN" altLang="en-US" sz="3200" dirty="0" smtClean="0">
                <a:latin typeface="黑体" pitchFamily="2" charset="-122"/>
                <a:ea typeface="黑体" pitchFamily="2" charset="-122"/>
              </a:rPr>
              <a:t>安全级别</a:t>
            </a:r>
            <a:endParaRPr lang="zh-CN" altLang="zh-CN" sz="3200" dirty="0">
              <a:latin typeface="黑体" pitchFamily="2" charset="-122"/>
              <a:ea typeface="黑体" pitchFamily="2" charset="-122"/>
            </a:endParaRPr>
          </a:p>
        </p:txBody>
      </p:sp>
      <p:sp>
        <p:nvSpPr>
          <p:cNvPr id="14339" name="Rectangle 3"/>
          <p:cNvSpPr>
            <a:spLocks noGrp="1" noChangeArrowheads="1"/>
          </p:cNvSpPr>
          <p:nvPr>
            <p:ph type="body" idx="1"/>
          </p:nvPr>
        </p:nvSpPr>
        <p:spPr>
          <a:xfrm>
            <a:off x="73026" y="698500"/>
            <a:ext cx="8893175" cy="4439708"/>
          </a:xfrm>
        </p:spPr>
        <p:txBody>
          <a:bodyPr>
            <a:noAutofit/>
          </a:bodyPr>
          <a:lstStyle/>
          <a:p>
            <a:pPr>
              <a:lnSpc>
                <a:spcPct val="150000"/>
              </a:lnSpc>
              <a:spcBef>
                <a:spcPts val="1200"/>
              </a:spcBef>
              <a:buFont typeface="Wingdings" pitchFamily="2" charset="2"/>
              <a:buChar char="n"/>
            </a:pPr>
            <a:r>
              <a:rPr lang="zh-CN" altLang="zh-CN" b="1" dirty="0">
                <a:latin typeface="幼圆" panose="02010509060101010101" pitchFamily="49" charset="-122"/>
                <a:ea typeface="幼圆" panose="02010509060101010101" pitchFamily="49" charset="-122"/>
              </a:rPr>
              <a:t>D</a:t>
            </a:r>
            <a:r>
              <a:rPr lang="zh-CN" b="1" dirty="0">
                <a:latin typeface="幼圆" panose="02010509060101010101" pitchFamily="49" charset="-122"/>
                <a:ea typeface="幼圆" panose="02010509060101010101" pitchFamily="49" charset="-122"/>
              </a:rPr>
              <a:t>级</a:t>
            </a:r>
          </a:p>
          <a:p>
            <a:pPr lvl="1">
              <a:lnSpc>
                <a:spcPct val="150000"/>
              </a:lnSpc>
              <a:spcBef>
                <a:spcPts val="600"/>
              </a:spcBef>
              <a:buFont typeface="Wingdings" pitchFamily="2" charset="2"/>
              <a:buChar char="u"/>
            </a:pPr>
            <a:r>
              <a:rPr lang="zh-CN" b="1" dirty="0">
                <a:latin typeface="幼圆" panose="02010509060101010101" pitchFamily="49" charset="-122"/>
                <a:ea typeface="幼圆" panose="02010509060101010101" pitchFamily="49" charset="-122"/>
              </a:rPr>
              <a:t>将一切不符合更高标准的系统均归于</a:t>
            </a:r>
            <a:r>
              <a:rPr lang="zh-CN" altLang="zh-CN" b="1" dirty="0">
                <a:latin typeface="幼圆" panose="02010509060101010101" pitchFamily="49" charset="-122"/>
                <a:ea typeface="幼圆" panose="02010509060101010101" pitchFamily="49" charset="-122"/>
              </a:rPr>
              <a:t>D</a:t>
            </a:r>
            <a:r>
              <a:rPr lang="zh-CN" b="1" dirty="0">
                <a:latin typeface="幼圆" panose="02010509060101010101" pitchFamily="49" charset="-122"/>
                <a:ea typeface="幼圆" panose="02010509060101010101" pitchFamily="49" charset="-122"/>
              </a:rPr>
              <a:t>组</a:t>
            </a:r>
          </a:p>
          <a:p>
            <a:pPr lvl="1">
              <a:lnSpc>
                <a:spcPct val="150000"/>
              </a:lnSpc>
              <a:spcBef>
                <a:spcPts val="600"/>
              </a:spcBef>
              <a:buFont typeface="Wingdings" pitchFamily="2" charset="2"/>
              <a:buChar char="u"/>
            </a:pPr>
            <a:r>
              <a:rPr lang="zh-CN" b="1" dirty="0">
                <a:latin typeface="幼圆" panose="02010509060101010101" pitchFamily="49" charset="-122"/>
                <a:ea typeface="幼圆" panose="02010509060101010101" pitchFamily="49" charset="-122"/>
              </a:rPr>
              <a:t>典型例子：</a:t>
            </a:r>
            <a:r>
              <a:rPr lang="zh-CN" altLang="zh-CN" b="1" dirty="0">
                <a:latin typeface="幼圆" panose="02010509060101010101" pitchFamily="49" charset="-122"/>
                <a:ea typeface="幼圆" panose="02010509060101010101" pitchFamily="49" charset="-122"/>
              </a:rPr>
              <a:t>DOS</a:t>
            </a:r>
            <a:r>
              <a:rPr lang="zh-CN" b="1" dirty="0">
                <a:latin typeface="幼圆" panose="02010509060101010101" pitchFamily="49" charset="-122"/>
                <a:ea typeface="幼圆" panose="02010509060101010101" pitchFamily="49" charset="-122"/>
              </a:rPr>
              <a:t>是安全标准为</a:t>
            </a:r>
            <a:r>
              <a:rPr lang="zh-CN" altLang="zh-CN" b="1" dirty="0">
                <a:latin typeface="幼圆" panose="02010509060101010101" pitchFamily="49" charset="-122"/>
                <a:ea typeface="幼圆" panose="02010509060101010101" pitchFamily="49" charset="-122"/>
              </a:rPr>
              <a:t>D</a:t>
            </a:r>
            <a:r>
              <a:rPr lang="zh-CN" b="1" dirty="0">
                <a:latin typeface="幼圆" panose="02010509060101010101" pitchFamily="49" charset="-122"/>
                <a:ea typeface="幼圆" panose="02010509060101010101" pitchFamily="49" charset="-122"/>
              </a:rPr>
              <a:t>的操作系统， </a:t>
            </a:r>
            <a:r>
              <a:rPr lang="zh-CN" altLang="zh-CN" b="1" dirty="0">
                <a:latin typeface="幼圆" panose="02010509060101010101" pitchFamily="49" charset="-122"/>
                <a:ea typeface="幼圆" panose="02010509060101010101" pitchFamily="49" charset="-122"/>
              </a:rPr>
              <a:t>DOS</a:t>
            </a:r>
            <a:r>
              <a:rPr lang="zh-CN" b="1" dirty="0">
                <a:latin typeface="幼圆" panose="02010509060101010101" pitchFamily="49" charset="-122"/>
                <a:ea typeface="幼圆" panose="02010509060101010101" pitchFamily="49" charset="-122"/>
              </a:rPr>
              <a:t>在安全性方面几乎没有什么专门的机制来</a:t>
            </a:r>
            <a:r>
              <a:rPr lang="zh-CN" b="1" dirty="0" smtClean="0">
                <a:latin typeface="幼圆" panose="02010509060101010101" pitchFamily="49" charset="-122"/>
                <a:ea typeface="幼圆" panose="02010509060101010101" pitchFamily="49" charset="-122"/>
              </a:rPr>
              <a:t>保障</a:t>
            </a:r>
            <a:endParaRPr lang="zh-CN" b="1" dirty="0">
              <a:latin typeface="幼圆" panose="02010509060101010101" pitchFamily="49" charset="-122"/>
              <a:ea typeface="幼圆" panose="02010509060101010101" pitchFamily="49" charset="-122"/>
            </a:endParaRPr>
          </a:p>
          <a:p>
            <a:pPr>
              <a:lnSpc>
                <a:spcPct val="150000"/>
              </a:lnSpc>
              <a:spcBef>
                <a:spcPts val="1200"/>
              </a:spcBef>
              <a:buFont typeface="Wingdings" pitchFamily="2" charset="2"/>
              <a:buChar char="n"/>
            </a:pPr>
            <a:r>
              <a:rPr lang="zh-CN" altLang="zh-CN" b="1" dirty="0">
                <a:latin typeface="幼圆" panose="02010509060101010101" pitchFamily="49" charset="-122"/>
                <a:ea typeface="幼圆" panose="02010509060101010101" pitchFamily="49" charset="-122"/>
              </a:rPr>
              <a:t>C1</a:t>
            </a:r>
            <a:r>
              <a:rPr lang="zh-CN" b="1" dirty="0">
                <a:latin typeface="幼圆" panose="02010509060101010101" pitchFamily="49" charset="-122"/>
                <a:ea typeface="幼圆" panose="02010509060101010101" pitchFamily="49" charset="-122"/>
              </a:rPr>
              <a:t>级</a:t>
            </a:r>
          </a:p>
          <a:p>
            <a:pPr lvl="1">
              <a:lnSpc>
                <a:spcPct val="150000"/>
              </a:lnSpc>
              <a:spcBef>
                <a:spcPts val="600"/>
              </a:spcBef>
              <a:buFont typeface="Wingdings" pitchFamily="2" charset="2"/>
              <a:buChar char="u"/>
            </a:pPr>
            <a:r>
              <a:rPr lang="zh-CN" b="1" dirty="0">
                <a:latin typeface="幼圆" panose="02010509060101010101" pitchFamily="49" charset="-122"/>
                <a:ea typeface="幼圆" panose="02010509060101010101" pitchFamily="49" charset="-122"/>
              </a:rPr>
              <a:t>非常初级的自主安全保护，能够实现对用户和数据的分离，进行自主存取控制（</a:t>
            </a:r>
            <a:r>
              <a:rPr lang="zh-CN" altLang="zh-CN" b="1" dirty="0">
                <a:latin typeface="幼圆" panose="02010509060101010101" pitchFamily="49" charset="-122"/>
                <a:ea typeface="幼圆" panose="02010509060101010101" pitchFamily="49" charset="-122"/>
              </a:rPr>
              <a:t>DAC</a:t>
            </a:r>
            <a:r>
              <a:rPr lang="zh-CN" b="1" dirty="0">
                <a:latin typeface="幼圆" panose="02010509060101010101" pitchFamily="49" charset="-122"/>
                <a:ea typeface="幼圆" panose="02010509060101010101" pitchFamily="49" charset="-122"/>
              </a:rPr>
              <a:t>），保护或限制用户权限的</a:t>
            </a:r>
            <a:r>
              <a:rPr lang="zh-CN" b="1" dirty="0" smtClean="0">
                <a:latin typeface="幼圆" panose="02010509060101010101" pitchFamily="49" charset="-122"/>
                <a:ea typeface="幼圆" panose="02010509060101010101" pitchFamily="49" charset="-122"/>
              </a:rPr>
              <a:t>传播</a:t>
            </a:r>
            <a:endParaRPr lang="zh-CN" b="1"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anim calcmode="lin" valueType="num">
                                      <p:cBhvr>
                                        <p:cTn id="13"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anim calcmode="lin" valueType="num">
                                      <p:cBhvr>
                                        <p:cTn id="1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339">
                                            <p:txEl>
                                              <p:pRg st="3" end="3"/>
                                            </p:txEl>
                                          </p:spTgt>
                                        </p:tgtEl>
                                        <p:attrNameLst>
                                          <p:attrName>style.visibility</p:attrName>
                                        </p:attrNameLst>
                                      </p:cBhvr>
                                      <p:to>
                                        <p:strVal val="visible"/>
                                      </p:to>
                                    </p:set>
                                    <p:animEffect transition="in" filter="fade">
                                      <p:cBhvr>
                                        <p:cTn id="24" dur="1000"/>
                                        <p:tgtEl>
                                          <p:spTgt spid="14339">
                                            <p:txEl>
                                              <p:pRg st="3" end="3"/>
                                            </p:txEl>
                                          </p:spTgt>
                                        </p:tgtEl>
                                      </p:cBhvr>
                                    </p:animEffect>
                                    <p:anim calcmode="lin" valueType="num">
                                      <p:cBhvr>
                                        <p:cTn id="25"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339">
                                            <p:txEl>
                                              <p:pRg st="4" end="4"/>
                                            </p:txEl>
                                          </p:spTgt>
                                        </p:tgtEl>
                                        <p:attrNameLst>
                                          <p:attrName>style.visibility</p:attrName>
                                        </p:attrNameLst>
                                      </p:cBhvr>
                                      <p:to>
                                        <p:strVal val="visible"/>
                                      </p:to>
                                    </p:set>
                                    <p:animEffect transition="in" filter="fade">
                                      <p:cBhvr>
                                        <p:cTn id="29" dur="1000"/>
                                        <p:tgtEl>
                                          <p:spTgt spid="14339">
                                            <p:txEl>
                                              <p:pRg st="4" end="4"/>
                                            </p:txEl>
                                          </p:spTgt>
                                        </p:tgtEl>
                                      </p:cBhvr>
                                    </p:animEffect>
                                    <p:anim calcmode="lin" valueType="num">
                                      <p:cBhvr>
                                        <p:cTn id="30"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316415" cy="697260"/>
          </a:xfrm>
        </p:spPr>
        <p:txBody>
          <a:bodyPr/>
          <a:lstStyle/>
          <a:p>
            <a:r>
              <a:rPr lang="zh-CN" altLang="zh-CN" sz="3200" dirty="0">
                <a:latin typeface="黑体" pitchFamily="2" charset="-122"/>
                <a:ea typeface="黑体" pitchFamily="2" charset="-122"/>
              </a:rPr>
              <a:t>TCSEC/</a:t>
            </a:r>
            <a:r>
              <a:rPr lang="zh-CN" altLang="zh-CN" sz="3200" dirty="0" smtClean="0">
                <a:latin typeface="黑体" pitchFamily="2" charset="-122"/>
                <a:ea typeface="黑体" pitchFamily="2" charset="-122"/>
              </a:rPr>
              <a:t>TDI</a:t>
            </a:r>
            <a:r>
              <a:rPr lang="zh-CN" altLang="en-US" sz="3200" dirty="0" smtClean="0">
                <a:latin typeface="黑体" pitchFamily="2" charset="-122"/>
                <a:ea typeface="黑体" pitchFamily="2" charset="-122"/>
              </a:rPr>
              <a:t>安全级别</a:t>
            </a:r>
            <a:endParaRPr lang="zh-CN" altLang="zh-CN" sz="3200" dirty="0">
              <a:latin typeface="黑体" pitchFamily="2" charset="-122"/>
              <a:ea typeface="黑体" pitchFamily="2" charset="-122"/>
            </a:endParaRPr>
          </a:p>
        </p:txBody>
      </p:sp>
      <p:sp>
        <p:nvSpPr>
          <p:cNvPr id="5" name="矩形 4"/>
          <p:cNvSpPr/>
          <p:nvPr/>
        </p:nvSpPr>
        <p:spPr>
          <a:xfrm>
            <a:off x="0" y="697260"/>
            <a:ext cx="9144000" cy="4416594"/>
          </a:xfrm>
          <a:prstGeom prst="rect">
            <a:avLst/>
          </a:prstGeom>
        </p:spPr>
        <p:txBody>
          <a:bodyPr wrap="square">
            <a:spAutoFit/>
          </a:bodyPr>
          <a:lstStyle/>
          <a:p>
            <a:pPr algn="l">
              <a:spcBef>
                <a:spcPts val="0"/>
              </a:spcBef>
              <a:buFont typeface="Wingdings" pitchFamily="2" charset="2"/>
              <a:buChar char="n"/>
            </a:pPr>
            <a:r>
              <a:rPr lang="zh-CN" altLang="zh-CN" sz="2600" dirty="0">
                <a:latin typeface="幼圆" panose="02010509060101010101" pitchFamily="49" charset="-122"/>
                <a:ea typeface="幼圆" panose="02010509060101010101" pitchFamily="49" charset="-122"/>
              </a:rPr>
              <a:t>C2</a:t>
            </a:r>
            <a:r>
              <a:rPr lang="zh-CN" altLang="zh-CN" sz="2600" dirty="0" smtClean="0">
                <a:latin typeface="幼圆" panose="02010509060101010101" pitchFamily="49" charset="-122"/>
                <a:ea typeface="幼圆" panose="02010509060101010101" pitchFamily="49" charset="-122"/>
              </a:rPr>
              <a:t>级</a:t>
            </a:r>
          </a:p>
          <a:p>
            <a:pPr marL="914400" lvl="1" indent="-457200" algn="l">
              <a:lnSpc>
                <a:spcPct val="150000"/>
              </a:lnSpc>
              <a:spcBef>
                <a:spcPts val="0"/>
              </a:spcBef>
              <a:buFont typeface="Wingdings" panose="05000000000000000000" pitchFamily="2" charset="2"/>
              <a:buChar char="Ø"/>
            </a:pPr>
            <a:r>
              <a:rPr lang="zh-CN" altLang="zh-CN" sz="2400" dirty="0" smtClean="0">
                <a:latin typeface="幼圆" panose="02010509060101010101" pitchFamily="49" charset="-122"/>
                <a:ea typeface="幼圆" panose="02010509060101010101" pitchFamily="49" charset="-122"/>
              </a:rPr>
              <a:t>安全产品的最低档次；</a:t>
            </a:r>
            <a:endParaRPr lang="en-US" altLang="zh-CN" sz="2400" dirty="0">
              <a:latin typeface="幼圆" panose="02010509060101010101" pitchFamily="49" charset="-122"/>
              <a:ea typeface="幼圆" panose="02010509060101010101" pitchFamily="49" charset="-122"/>
            </a:endParaRPr>
          </a:p>
          <a:p>
            <a:pPr marL="914400" lvl="1" indent="-457200" algn="l">
              <a:lnSpc>
                <a:spcPct val="150000"/>
              </a:lnSpc>
              <a:spcBef>
                <a:spcPts val="0"/>
              </a:spcBef>
              <a:buFont typeface="Wingdings" panose="05000000000000000000" pitchFamily="2" charset="2"/>
              <a:buChar char="Ø"/>
            </a:pPr>
            <a:r>
              <a:rPr lang="zh-CN" altLang="zh-CN" sz="2400" dirty="0" smtClean="0">
                <a:latin typeface="幼圆" panose="02010509060101010101" pitchFamily="49" charset="-122"/>
                <a:ea typeface="幼圆" panose="02010509060101010101" pitchFamily="49" charset="-122"/>
              </a:rPr>
              <a:t>提供</a:t>
            </a:r>
            <a:r>
              <a:rPr lang="zh-CN" altLang="zh-CN" sz="2400" dirty="0">
                <a:latin typeface="幼圆" panose="02010509060101010101" pitchFamily="49" charset="-122"/>
                <a:ea typeface="幼圆" panose="02010509060101010101" pitchFamily="49" charset="-122"/>
              </a:rPr>
              <a:t>受控的存取保护，将C1级的DAC进一步细化，以个人身份注册负责，并实施审计和资源隔离</a:t>
            </a:r>
            <a:r>
              <a:rPr lang="zh-CN" altLang="zh-CN" sz="2400" dirty="0" smtClean="0">
                <a:latin typeface="幼圆" panose="02010509060101010101" pitchFamily="49" charset="-122"/>
                <a:ea typeface="幼圆" panose="02010509060101010101" pitchFamily="49" charset="-122"/>
              </a:rPr>
              <a:t>；</a:t>
            </a:r>
            <a:endParaRPr lang="en-US" altLang="zh-CN" sz="2400" dirty="0" smtClean="0">
              <a:latin typeface="幼圆" panose="02010509060101010101" pitchFamily="49" charset="-122"/>
              <a:ea typeface="幼圆" panose="02010509060101010101" pitchFamily="49" charset="-122"/>
            </a:endParaRPr>
          </a:p>
          <a:p>
            <a:pPr marL="914400" lvl="1" indent="-457200" algn="l">
              <a:lnSpc>
                <a:spcPct val="150000"/>
              </a:lnSpc>
              <a:spcBef>
                <a:spcPts val="0"/>
              </a:spcBef>
              <a:buFont typeface="Wingdings" panose="05000000000000000000" pitchFamily="2" charset="2"/>
              <a:buChar char="Ø"/>
            </a:pPr>
            <a:r>
              <a:rPr lang="zh-CN" altLang="zh-CN" sz="2400" dirty="0" smtClean="0">
                <a:latin typeface="幼圆" panose="02010509060101010101" pitchFamily="49" charset="-122"/>
                <a:ea typeface="幼圆" panose="02010509060101010101" pitchFamily="49" charset="-122"/>
              </a:rPr>
              <a:t>达到</a:t>
            </a:r>
            <a:r>
              <a:rPr lang="zh-CN" altLang="zh-CN" sz="2400" dirty="0">
                <a:latin typeface="幼圆" panose="02010509060101010101" pitchFamily="49" charset="-122"/>
                <a:ea typeface="幼圆" panose="02010509060101010101" pitchFamily="49" charset="-122"/>
              </a:rPr>
              <a:t>C2级的产品在其名称中往往不突出</a:t>
            </a:r>
            <a:r>
              <a:rPr lang="zh-CN" altLang="zh-CN" sz="2400" dirty="0" smtClean="0">
                <a:latin typeface="幼圆" panose="02010509060101010101" pitchFamily="49" charset="-122"/>
                <a:ea typeface="幼圆" panose="02010509060101010101" pitchFamily="49" charset="-122"/>
              </a:rPr>
              <a:t>“</a:t>
            </a:r>
            <a:r>
              <a:rPr lang="zh-CN" altLang="en-US" sz="2400" dirty="0" smtClean="0">
                <a:latin typeface="幼圆" panose="02010509060101010101" pitchFamily="49" charset="-122"/>
                <a:ea typeface="幼圆" panose="02010509060101010101" pitchFamily="49" charset="-122"/>
              </a:rPr>
              <a:t>安</a:t>
            </a:r>
            <a:r>
              <a:rPr lang="zh-CN" altLang="zh-CN" sz="2400" dirty="0" smtClean="0">
                <a:latin typeface="幼圆" panose="02010509060101010101" pitchFamily="49" charset="-122"/>
                <a:ea typeface="幼圆" panose="02010509060101010101" pitchFamily="49" charset="-122"/>
              </a:rPr>
              <a:t>全”这</a:t>
            </a:r>
            <a:r>
              <a:rPr lang="zh-CN" altLang="zh-CN" sz="2400" dirty="0">
                <a:latin typeface="幼圆" panose="02010509060101010101" pitchFamily="49" charset="-122"/>
                <a:ea typeface="幼圆" panose="02010509060101010101" pitchFamily="49" charset="-122"/>
              </a:rPr>
              <a:t>一</a:t>
            </a:r>
            <a:r>
              <a:rPr lang="zh-CN" altLang="zh-CN" sz="2400" dirty="0" smtClean="0">
                <a:latin typeface="幼圆" panose="02010509060101010101" pitchFamily="49" charset="-122"/>
                <a:ea typeface="幼圆" panose="02010509060101010101" pitchFamily="49" charset="-122"/>
              </a:rPr>
              <a:t>特色</a:t>
            </a:r>
            <a:endParaRPr lang="en-US" altLang="zh-CN" sz="2400" dirty="0" smtClean="0">
              <a:latin typeface="幼圆" panose="02010509060101010101" pitchFamily="49" charset="-122"/>
              <a:ea typeface="幼圆" panose="02010509060101010101" pitchFamily="49" charset="-122"/>
            </a:endParaRPr>
          </a:p>
          <a:p>
            <a:pPr lvl="1" algn="l">
              <a:lnSpc>
                <a:spcPct val="150000"/>
              </a:lnSpc>
              <a:spcBef>
                <a:spcPts val="0"/>
              </a:spcBef>
            </a:pPr>
            <a:r>
              <a:rPr lang="zh-CN" altLang="zh-CN" sz="2600" dirty="0" smtClean="0">
                <a:latin typeface="微软雅黑" panose="020B0503020204020204" pitchFamily="34" charset="-122"/>
                <a:ea typeface="微软雅黑" panose="020B0503020204020204" pitchFamily="34" charset="-122"/>
              </a:rPr>
              <a:t>典型例子</a:t>
            </a:r>
          </a:p>
          <a:p>
            <a:pPr lvl="2" algn="l">
              <a:spcBef>
                <a:spcPts val="0"/>
              </a:spcBef>
              <a:buFont typeface="Wingdings" pitchFamily="2" charset="2"/>
              <a:buChar char="l"/>
            </a:pPr>
            <a:r>
              <a:rPr lang="zh-CN" altLang="zh-CN" sz="2400" dirty="0" smtClean="0">
                <a:latin typeface="幼圆" panose="02010509060101010101" pitchFamily="49" charset="-122"/>
                <a:ea typeface="幼圆" panose="02010509060101010101" pitchFamily="49" charset="-122"/>
              </a:rPr>
              <a:t>操作系统</a:t>
            </a:r>
            <a:r>
              <a:rPr lang="zh-CN" altLang="zh-CN" sz="2400" dirty="0">
                <a:latin typeface="幼圆" panose="02010509060101010101" pitchFamily="49" charset="-122"/>
                <a:ea typeface="幼圆" panose="02010509060101010101" pitchFamily="49" charset="-122"/>
              </a:rPr>
              <a:t>：Microsoft的Windows NT 3.</a:t>
            </a:r>
            <a:r>
              <a:rPr lang="zh-CN" altLang="zh-CN" sz="2400" dirty="0" smtClean="0">
                <a:latin typeface="幼圆" panose="02010509060101010101" pitchFamily="49" charset="-122"/>
                <a:ea typeface="幼圆" panose="02010509060101010101" pitchFamily="49" charset="-122"/>
              </a:rPr>
              <a:t>5</a:t>
            </a:r>
            <a:endParaRPr lang="en-US" altLang="zh-CN" sz="2400" dirty="0" smtClean="0">
              <a:latin typeface="幼圆" panose="02010509060101010101" pitchFamily="49" charset="-122"/>
              <a:ea typeface="幼圆" panose="02010509060101010101" pitchFamily="49" charset="-122"/>
            </a:endParaRPr>
          </a:p>
          <a:p>
            <a:pPr lvl="2" algn="l">
              <a:spcBef>
                <a:spcPts val="0"/>
              </a:spcBef>
              <a:buFont typeface="Wingdings" pitchFamily="2" charset="2"/>
              <a:buChar char="l"/>
            </a:pPr>
            <a:r>
              <a:rPr lang="zh-CN" altLang="zh-CN" sz="2400" dirty="0" smtClean="0">
                <a:latin typeface="幼圆" panose="02010509060101010101" pitchFamily="49" charset="-122"/>
                <a:ea typeface="幼圆" panose="02010509060101010101" pitchFamily="49" charset="-122"/>
              </a:rPr>
              <a:t>数据库</a:t>
            </a:r>
            <a:r>
              <a:rPr lang="zh-CN" altLang="zh-CN" sz="2400" dirty="0">
                <a:latin typeface="幼圆" panose="02010509060101010101" pitchFamily="49" charset="-122"/>
                <a:ea typeface="幼圆" panose="02010509060101010101" pitchFamily="49" charset="-122"/>
              </a:rPr>
              <a:t>：Oracle公司的Oracle 7，Sybase公司</a:t>
            </a:r>
            <a:r>
              <a:rPr lang="zh-CN" altLang="zh-CN" sz="2400" dirty="0" smtClean="0">
                <a:latin typeface="幼圆" panose="02010509060101010101" pitchFamily="49" charset="-122"/>
                <a:ea typeface="幼圆" panose="02010509060101010101" pitchFamily="49" charset="-122"/>
              </a:rPr>
              <a:t>的SQL Server11</a:t>
            </a:r>
            <a:r>
              <a:rPr lang="zh-CN" altLang="zh-CN" sz="2400" dirty="0">
                <a:latin typeface="幼圆" panose="02010509060101010101" pitchFamily="49" charset="-122"/>
                <a:ea typeface="幼圆" panose="02010509060101010101" pitchFamily="49" charset="-122"/>
              </a:rPr>
              <a:t>.0.6	</a:t>
            </a:r>
          </a:p>
        </p:txBody>
      </p:sp>
    </p:spTree>
    <p:extLst>
      <p:ext uri="{BB962C8B-B14F-4D97-AF65-F5344CB8AC3E}">
        <p14:creationId xmlns:p14="http://schemas.microsoft.com/office/powerpoint/2010/main" val="411867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 y="1"/>
            <a:ext cx="8316415" cy="697259"/>
          </a:xfrm>
        </p:spPr>
        <p:txBody>
          <a:bodyPr/>
          <a:lstStyle/>
          <a:p>
            <a:r>
              <a:rPr lang="zh-CN" altLang="zh-CN" sz="3200" dirty="0">
                <a:latin typeface="黑体" pitchFamily="2" charset="-122"/>
                <a:ea typeface="黑体" pitchFamily="2" charset="-122"/>
              </a:rPr>
              <a:t>TCSEC/</a:t>
            </a:r>
            <a:r>
              <a:rPr lang="zh-CN" altLang="zh-CN" sz="3200" dirty="0" smtClean="0">
                <a:latin typeface="黑体" pitchFamily="2" charset="-122"/>
                <a:ea typeface="黑体" pitchFamily="2" charset="-122"/>
              </a:rPr>
              <a:t>TDI</a:t>
            </a:r>
            <a:r>
              <a:rPr lang="zh-CN" altLang="en-US" sz="3200" dirty="0" smtClean="0">
                <a:latin typeface="黑体" pitchFamily="2" charset="-122"/>
                <a:ea typeface="黑体" pitchFamily="2" charset="-122"/>
              </a:rPr>
              <a:t>安全级别</a:t>
            </a:r>
            <a:endParaRPr lang="zh-CN" altLang="zh-CN" sz="3200" dirty="0">
              <a:latin typeface="黑体" pitchFamily="2" charset="-122"/>
              <a:ea typeface="黑体" pitchFamily="2" charset="-122"/>
            </a:endParaRPr>
          </a:p>
        </p:txBody>
      </p:sp>
      <p:sp>
        <p:nvSpPr>
          <p:cNvPr id="15363" name="Rectangle 3"/>
          <p:cNvSpPr>
            <a:spLocks noGrp="1" noChangeArrowheads="1"/>
          </p:cNvSpPr>
          <p:nvPr>
            <p:ph type="body" idx="1"/>
          </p:nvPr>
        </p:nvSpPr>
        <p:spPr>
          <a:xfrm>
            <a:off x="0" y="697260"/>
            <a:ext cx="9143999" cy="4536504"/>
          </a:xfrm>
        </p:spPr>
        <p:txBody>
          <a:bodyPr>
            <a:normAutofit fontScale="92500"/>
          </a:bodyPr>
          <a:lstStyle/>
          <a:p>
            <a:pPr>
              <a:lnSpc>
                <a:spcPct val="150000"/>
              </a:lnSpc>
              <a:spcBef>
                <a:spcPts val="1200"/>
              </a:spcBef>
              <a:buFont typeface="Wingdings" pitchFamily="2" charset="2"/>
              <a:buChar char="n"/>
            </a:pPr>
            <a:r>
              <a:rPr lang="zh-CN" altLang="zh-CN" sz="2600" b="1" dirty="0">
                <a:latin typeface="微软雅黑" panose="020B0503020204020204" pitchFamily="34" charset="-122"/>
                <a:ea typeface="微软雅黑" panose="020B0503020204020204" pitchFamily="34" charset="-122"/>
              </a:rPr>
              <a:t>B1</a:t>
            </a:r>
            <a:r>
              <a:rPr lang="zh-CN" sz="2600" b="1" dirty="0">
                <a:latin typeface="微软雅黑" panose="020B0503020204020204" pitchFamily="34" charset="-122"/>
                <a:ea typeface="微软雅黑" panose="020B0503020204020204" pitchFamily="34" charset="-122"/>
              </a:rPr>
              <a:t>级</a:t>
            </a:r>
          </a:p>
          <a:p>
            <a:pPr lvl="1">
              <a:lnSpc>
                <a:spcPct val="150000"/>
              </a:lnSpc>
              <a:spcBef>
                <a:spcPts val="600"/>
              </a:spcBef>
              <a:buFont typeface="Wingdings" pitchFamily="2" charset="2"/>
              <a:buChar char="u"/>
            </a:pPr>
            <a:r>
              <a:rPr lang="zh-CN" b="1" dirty="0">
                <a:latin typeface="幼圆" panose="02010509060101010101" pitchFamily="49" charset="-122"/>
                <a:ea typeface="幼圆" panose="02010509060101010101" pitchFamily="49" charset="-122"/>
              </a:rPr>
              <a:t>标记安全保护。“安全”</a:t>
            </a:r>
            <a:r>
              <a:rPr lang="zh-CN" altLang="zh-CN" b="1" dirty="0">
                <a:latin typeface="幼圆" panose="02010509060101010101" pitchFamily="49" charset="-122"/>
                <a:ea typeface="幼圆" panose="02010509060101010101" pitchFamily="49" charset="-122"/>
              </a:rPr>
              <a:t>(Security)</a:t>
            </a:r>
            <a:r>
              <a:rPr lang="zh-CN" b="1" dirty="0">
                <a:latin typeface="幼圆" panose="02010509060101010101" pitchFamily="49" charset="-122"/>
                <a:ea typeface="幼圆" panose="02010509060101010101" pitchFamily="49" charset="-122"/>
              </a:rPr>
              <a:t>或“可信的”</a:t>
            </a:r>
            <a:r>
              <a:rPr lang="zh-CN" altLang="zh-CN" b="1" dirty="0">
                <a:latin typeface="幼圆" panose="02010509060101010101" pitchFamily="49" charset="-122"/>
                <a:ea typeface="幼圆" panose="02010509060101010101" pitchFamily="49" charset="-122"/>
              </a:rPr>
              <a:t>(Trusted)</a:t>
            </a:r>
            <a:r>
              <a:rPr lang="zh-CN" b="1" dirty="0">
                <a:latin typeface="幼圆" panose="02010509060101010101" pitchFamily="49" charset="-122"/>
                <a:ea typeface="幼圆" panose="02010509060101010101" pitchFamily="49" charset="-122"/>
              </a:rPr>
              <a:t>产品。</a:t>
            </a:r>
          </a:p>
          <a:p>
            <a:pPr lvl="1">
              <a:lnSpc>
                <a:spcPct val="150000"/>
              </a:lnSpc>
              <a:spcBef>
                <a:spcPts val="600"/>
              </a:spcBef>
              <a:buFont typeface="Wingdings" pitchFamily="2" charset="2"/>
              <a:buChar char="u"/>
            </a:pPr>
            <a:r>
              <a:rPr lang="zh-CN" b="1" dirty="0">
                <a:latin typeface="幼圆" panose="02010509060101010101" pitchFamily="49" charset="-122"/>
                <a:ea typeface="幼圆" panose="02010509060101010101" pitchFamily="49" charset="-122"/>
              </a:rPr>
              <a:t>对系统的数据加以标记，对标记的主体和客体实施强制存取控制（</a:t>
            </a:r>
            <a:r>
              <a:rPr lang="zh-CN" altLang="zh-CN" b="1" dirty="0">
                <a:latin typeface="幼圆" panose="02010509060101010101" pitchFamily="49" charset="-122"/>
                <a:ea typeface="幼圆" panose="02010509060101010101" pitchFamily="49" charset="-122"/>
              </a:rPr>
              <a:t>MAC</a:t>
            </a:r>
            <a:r>
              <a:rPr lang="zh-CN" b="1" dirty="0">
                <a:latin typeface="幼圆" panose="02010509060101010101" pitchFamily="49" charset="-122"/>
                <a:ea typeface="幼圆" panose="02010509060101010101" pitchFamily="49" charset="-122"/>
              </a:rPr>
              <a:t>）、审计等安全机制。</a:t>
            </a:r>
          </a:p>
          <a:p>
            <a:pPr marL="457200" lvl="1" indent="0">
              <a:lnSpc>
                <a:spcPct val="150000"/>
              </a:lnSpc>
              <a:spcBef>
                <a:spcPts val="600"/>
              </a:spcBef>
              <a:buNone/>
            </a:pPr>
            <a:r>
              <a:rPr lang="zh-CN" b="1" dirty="0">
                <a:latin typeface="微软雅黑" panose="020B0503020204020204" pitchFamily="34" charset="-122"/>
                <a:ea typeface="微软雅黑" panose="020B0503020204020204" pitchFamily="34" charset="-122"/>
              </a:rPr>
              <a:t>典型例子</a:t>
            </a:r>
          </a:p>
          <a:p>
            <a:pPr lvl="2">
              <a:lnSpc>
                <a:spcPct val="150000"/>
              </a:lnSpc>
              <a:buFont typeface="Wingdings" pitchFamily="2" charset="2"/>
              <a:buChar char="l"/>
            </a:pPr>
            <a:r>
              <a:rPr lang="zh-CN" sz="2400" b="1" dirty="0">
                <a:latin typeface="幼圆" panose="02010509060101010101" pitchFamily="49" charset="-122"/>
                <a:ea typeface="幼圆" panose="02010509060101010101" pitchFamily="49" charset="-122"/>
              </a:rPr>
              <a:t>数据库：</a:t>
            </a:r>
            <a:r>
              <a:rPr lang="zh-CN" altLang="zh-CN" sz="2400" b="1" dirty="0">
                <a:latin typeface="幼圆" panose="02010509060101010101" pitchFamily="49" charset="-122"/>
                <a:ea typeface="幼圆" panose="02010509060101010101" pitchFamily="49" charset="-122"/>
              </a:rPr>
              <a:t>Oracle</a:t>
            </a:r>
            <a:r>
              <a:rPr lang="zh-CN" sz="2400" b="1" dirty="0">
                <a:latin typeface="幼圆" panose="02010509060101010101" pitchFamily="49" charset="-122"/>
                <a:ea typeface="幼圆" panose="02010509060101010101" pitchFamily="49" charset="-122"/>
              </a:rPr>
              <a:t>公司的</a:t>
            </a:r>
            <a:r>
              <a:rPr lang="zh-CN" altLang="zh-CN" sz="2400" b="1" dirty="0">
                <a:latin typeface="幼圆" panose="02010509060101010101" pitchFamily="49" charset="-122"/>
                <a:ea typeface="幼圆" panose="02010509060101010101" pitchFamily="49" charset="-122"/>
              </a:rPr>
              <a:t>Trusted Oracle 7</a:t>
            </a:r>
            <a:r>
              <a:rPr lang="zh-CN" sz="2400" b="1" dirty="0">
                <a:latin typeface="幼圆" panose="02010509060101010101" pitchFamily="49" charset="-122"/>
                <a:ea typeface="幼圆" panose="02010509060101010101" pitchFamily="49" charset="-122"/>
              </a:rPr>
              <a:t>，</a:t>
            </a:r>
            <a:r>
              <a:rPr lang="zh-CN" altLang="zh-CN" sz="2400" b="1" dirty="0">
                <a:latin typeface="幼圆" panose="02010509060101010101" pitchFamily="49" charset="-122"/>
                <a:ea typeface="幼圆" panose="02010509060101010101" pitchFamily="49" charset="-122"/>
              </a:rPr>
              <a:t>Sybase</a:t>
            </a:r>
            <a:r>
              <a:rPr lang="zh-CN" sz="2400" b="1" dirty="0">
                <a:latin typeface="幼圆" panose="02010509060101010101" pitchFamily="49" charset="-122"/>
                <a:ea typeface="幼圆" panose="02010509060101010101" pitchFamily="49" charset="-122"/>
              </a:rPr>
              <a:t>公司的</a:t>
            </a:r>
            <a:r>
              <a:rPr lang="zh-CN" altLang="zh-CN" sz="2400" b="1" dirty="0">
                <a:latin typeface="幼圆" panose="02010509060101010101" pitchFamily="49" charset="-122"/>
                <a:ea typeface="幼圆" panose="02010509060101010101" pitchFamily="49" charset="-122"/>
              </a:rPr>
              <a:t>Secure SQL Server version 11.0.6</a:t>
            </a:r>
            <a:r>
              <a:rPr lang="zh-CN" sz="2400" b="1" dirty="0">
                <a:latin typeface="幼圆" panose="02010509060101010101" pitchFamily="49" charset="-122"/>
                <a:ea typeface="幼圆" panose="02010509060101010101" pitchFamily="49" charset="-122"/>
              </a:rPr>
              <a:t>，</a:t>
            </a:r>
            <a:r>
              <a:rPr lang="zh-CN" altLang="zh-CN" sz="2400" b="1" dirty="0">
                <a:latin typeface="幼圆" panose="02010509060101010101" pitchFamily="49" charset="-122"/>
                <a:ea typeface="幼圆" panose="02010509060101010101" pitchFamily="49" charset="-122"/>
              </a:rPr>
              <a:t>Informix</a:t>
            </a:r>
            <a:r>
              <a:rPr lang="zh-CN" sz="2400" b="1" dirty="0">
                <a:latin typeface="幼圆" panose="02010509060101010101" pitchFamily="49" charset="-122"/>
                <a:ea typeface="幼圆" panose="02010509060101010101" pitchFamily="49" charset="-122"/>
              </a:rPr>
              <a:t>公司的</a:t>
            </a:r>
            <a:r>
              <a:rPr lang="zh-CN" altLang="zh-CN" sz="2400" b="1" dirty="0">
                <a:latin typeface="幼圆" panose="02010509060101010101" pitchFamily="49" charset="-122"/>
                <a:ea typeface="幼圆" panose="02010509060101010101" pitchFamily="49" charset="-122"/>
              </a:rPr>
              <a:t>Incorporated  INFORMIX-OnLine / Secure 5.</a:t>
            </a:r>
            <a:r>
              <a:rPr lang="zh-CN" altLang="zh-CN" sz="2400" b="1" dirty="0" smtClean="0">
                <a:latin typeface="幼圆" panose="02010509060101010101" pitchFamily="49" charset="-122"/>
                <a:ea typeface="幼圆" panose="02010509060101010101" pitchFamily="49" charset="-122"/>
              </a:rPr>
              <a:t>0</a:t>
            </a:r>
            <a:endParaRPr lang="zh-CN" altLang="zh-CN" sz="2400" b="1"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1000"/>
                                        <p:tgtEl>
                                          <p:spTgt spid="15363">
                                            <p:txEl>
                                              <p:pRg st="0" end="0"/>
                                            </p:txEl>
                                          </p:spTgt>
                                        </p:tgtEl>
                                      </p:cBhvr>
                                    </p:animEffect>
                                    <p:anim calcmode="lin" valueType="num">
                                      <p:cBhvr>
                                        <p:cTn id="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1000"/>
                                        <p:tgtEl>
                                          <p:spTgt spid="15363">
                                            <p:txEl>
                                              <p:pRg st="1" end="1"/>
                                            </p:txEl>
                                          </p:spTgt>
                                        </p:tgtEl>
                                      </p:cBhvr>
                                    </p:animEffect>
                                    <p:anim calcmode="lin" valueType="num">
                                      <p:cBhvr>
                                        <p:cTn id="13"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3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1000"/>
                                        <p:tgtEl>
                                          <p:spTgt spid="15363">
                                            <p:txEl>
                                              <p:pRg st="2" end="2"/>
                                            </p:txEl>
                                          </p:spTgt>
                                        </p:tgtEl>
                                      </p:cBhvr>
                                    </p:animEffect>
                                    <p:anim calcmode="lin" valueType="num">
                                      <p:cBhvr>
                                        <p:cTn id="18"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1000"/>
                                        <p:tgtEl>
                                          <p:spTgt spid="15363">
                                            <p:txEl>
                                              <p:pRg st="3" end="3"/>
                                            </p:txEl>
                                          </p:spTgt>
                                        </p:tgtEl>
                                      </p:cBhvr>
                                    </p:animEffect>
                                    <p:anim calcmode="lin" valueType="num">
                                      <p:cBhvr>
                                        <p:cTn id="23"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fade">
                                      <p:cBhvr>
                                        <p:cTn id="27" dur="1000"/>
                                        <p:tgtEl>
                                          <p:spTgt spid="15363">
                                            <p:txEl>
                                              <p:pRg st="4" end="4"/>
                                            </p:txEl>
                                          </p:spTgt>
                                        </p:tgtEl>
                                      </p:cBhvr>
                                    </p:animEffect>
                                    <p:anim calcmode="lin" valueType="num">
                                      <p:cBhvr>
                                        <p:cTn id="28"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 y="1"/>
            <a:ext cx="8316415" cy="697259"/>
          </a:xfrm>
        </p:spPr>
        <p:txBody>
          <a:bodyPr/>
          <a:lstStyle/>
          <a:p>
            <a:r>
              <a:rPr lang="zh-CN" altLang="zh-CN" sz="3200" dirty="0">
                <a:latin typeface="黑体" pitchFamily="2" charset="-122"/>
                <a:ea typeface="黑体" pitchFamily="2" charset="-122"/>
              </a:rPr>
              <a:t>TCSEC/</a:t>
            </a:r>
            <a:r>
              <a:rPr lang="zh-CN" altLang="zh-CN" sz="3200" dirty="0" smtClean="0">
                <a:latin typeface="黑体" pitchFamily="2" charset="-122"/>
                <a:ea typeface="黑体" pitchFamily="2" charset="-122"/>
              </a:rPr>
              <a:t>TDI</a:t>
            </a:r>
            <a:r>
              <a:rPr lang="zh-CN" altLang="en-US" sz="3200" dirty="0" smtClean="0">
                <a:latin typeface="黑体" pitchFamily="2" charset="-122"/>
                <a:ea typeface="黑体" pitchFamily="2" charset="-122"/>
              </a:rPr>
              <a:t>安全级别</a:t>
            </a:r>
            <a:endParaRPr lang="zh-CN" altLang="zh-CN" sz="3200" dirty="0">
              <a:latin typeface="黑体" pitchFamily="2" charset="-122"/>
              <a:ea typeface="黑体" pitchFamily="2" charset="-122"/>
            </a:endParaRPr>
          </a:p>
        </p:txBody>
      </p:sp>
      <p:sp>
        <p:nvSpPr>
          <p:cNvPr id="5" name="矩形 4"/>
          <p:cNvSpPr/>
          <p:nvPr/>
        </p:nvSpPr>
        <p:spPr>
          <a:xfrm>
            <a:off x="0" y="709220"/>
            <a:ext cx="9144000" cy="4487382"/>
          </a:xfrm>
          <a:prstGeom prst="rect">
            <a:avLst/>
          </a:prstGeom>
        </p:spPr>
        <p:txBody>
          <a:bodyPr wrap="square">
            <a:spAutoFit/>
          </a:bodyPr>
          <a:lstStyle/>
          <a:p>
            <a:pPr algn="l">
              <a:lnSpc>
                <a:spcPct val="80000"/>
              </a:lnSpc>
              <a:spcBef>
                <a:spcPts val="1200"/>
              </a:spcBef>
              <a:buFont typeface="Wingdings" pitchFamily="2" charset="2"/>
              <a:buChar char="n"/>
            </a:pPr>
            <a:r>
              <a:rPr lang="en-US" altLang="zh-CN" sz="3200" dirty="0">
                <a:latin typeface="黑体" pitchFamily="2" charset="-122"/>
                <a:ea typeface="黑体" pitchFamily="2" charset="-122"/>
              </a:rPr>
              <a:t>B2</a:t>
            </a:r>
            <a:r>
              <a:rPr lang="zh-CN" altLang="en-US" sz="3200" dirty="0">
                <a:latin typeface="黑体" pitchFamily="2" charset="-122"/>
                <a:ea typeface="黑体" pitchFamily="2" charset="-122"/>
              </a:rPr>
              <a:t>级</a:t>
            </a:r>
          </a:p>
          <a:p>
            <a:pPr lvl="1" algn="l">
              <a:spcBef>
                <a:spcPts val="600"/>
              </a:spcBef>
              <a:buFont typeface="Wingdings" pitchFamily="2" charset="2"/>
              <a:buChar char="u"/>
            </a:pPr>
            <a:r>
              <a:rPr lang="zh-CN" altLang="en-US" sz="2400" dirty="0">
                <a:latin typeface="幼圆" panose="02010509060101010101" pitchFamily="49" charset="-122"/>
                <a:ea typeface="幼圆" panose="02010509060101010101" pitchFamily="49" charset="-122"/>
              </a:rPr>
              <a:t>结构化</a:t>
            </a:r>
            <a:r>
              <a:rPr lang="zh-CN" altLang="en-US" sz="2400" dirty="0" smtClean="0">
                <a:latin typeface="幼圆" panose="02010509060101010101" pitchFamily="49" charset="-122"/>
                <a:ea typeface="幼圆" panose="02010509060101010101" pitchFamily="49" charset="-122"/>
              </a:rPr>
              <a:t>保护</a:t>
            </a:r>
            <a:endParaRPr lang="en-US" altLang="zh-CN" sz="2400" dirty="0" smtClean="0">
              <a:latin typeface="幼圆" panose="02010509060101010101" pitchFamily="49" charset="-122"/>
              <a:ea typeface="幼圆" panose="02010509060101010101" pitchFamily="49" charset="-122"/>
            </a:endParaRPr>
          </a:p>
          <a:p>
            <a:pPr lvl="1" algn="l">
              <a:spcBef>
                <a:spcPts val="600"/>
              </a:spcBef>
              <a:buFont typeface="Wingdings" pitchFamily="2" charset="2"/>
              <a:buChar char="u"/>
            </a:pPr>
            <a:r>
              <a:rPr lang="zh-CN" altLang="en-US" sz="2400" dirty="0" smtClean="0">
                <a:latin typeface="幼圆" panose="02010509060101010101" pitchFamily="49" charset="-122"/>
                <a:ea typeface="幼圆" panose="02010509060101010101" pitchFamily="49" charset="-122"/>
              </a:rPr>
              <a:t>建立</a:t>
            </a:r>
            <a:r>
              <a:rPr lang="zh-CN" altLang="en-US" sz="2400" dirty="0">
                <a:latin typeface="幼圆" panose="02010509060101010101" pitchFamily="49" charset="-122"/>
                <a:ea typeface="幼圆" panose="02010509060101010101" pitchFamily="49" charset="-122"/>
              </a:rPr>
              <a:t>形式化的安全策略模型并对系统内的所有主体和客体实施</a:t>
            </a:r>
            <a:r>
              <a:rPr lang="en-US" altLang="zh-CN" sz="2400" dirty="0">
                <a:latin typeface="幼圆" panose="02010509060101010101" pitchFamily="49" charset="-122"/>
                <a:ea typeface="幼圆" panose="02010509060101010101" pitchFamily="49" charset="-122"/>
              </a:rPr>
              <a:t>DAC</a:t>
            </a:r>
            <a:r>
              <a:rPr lang="zh-CN" altLang="en-US" sz="2400" dirty="0">
                <a:latin typeface="幼圆" panose="02010509060101010101" pitchFamily="49" charset="-122"/>
                <a:ea typeface="幼圆" panose="02010509060101010101" pitchFamily="49" charset="-122"/>
              </a:rPr>
              <a:t>和</a:t>
            </a:r>
            <a:r>
              <a:rPr lang="en-US" altLang="zh-CN" sz="2400" dirty="0">
                <a:latin typeface="幼圆" panose="02010509060101010101" pitchFamily="49" charset="-122"/>
                <a:ea typeface="幼圆" panose="02010509060101010101" pitchFamily="49" charset="-122"/>
              </a:rPr>
              <a:t>MAC</a:t>
            </a:r>
            <a:r>
              <a:rPr lang="zh-CN" altLang="en-US" sz="2400" dirty="0" smtClean="0">
                <a:latin typeface="幼圆" panose="02010509060101010101" pitchFamily="49" charset="-122"/>
                <a:ea typeface="幼圆" panose="02010509060101010101" pitchFamily="49" charset="-122"/>
              </a:rPr>
              <a:t>。</a:t>
            </a:r>
            <a:endParaRPr lang="en-US" altLang="zh-CN" sz="2400" dirty="0" smtClean="0">
              <a:latin typeface="幼圆" panose="02010509060101010101" pitchFamily="49" charset="-122"/>
              <a:ea typeface="幼圆" panose="02010509060101010101" pitchFamily="49" charset="-122"/>
            </a:endParaRPr>
          </a:p>
          <a:p>
            <a:pPr lvl="1" algn="l">
              <a:spcBef>
                <a:spcPts val="600"/>
              </a:spcBef>
              <a:buFont typeface="Wingdings" pitchFamily="2" charset="2"/>
              <a:buChar char="u"/>
            </a:pPr>
            <a:r>
              <a:rPr lang="zh-CN" altLang="en-US" sz="2400" dirty="0" smtClean="0">
                <a:latin typeface="幼圆" panose="02010509060101010101" pitchFamily="49" charset="-122"/>
                <a:ea typeface="幼圆" panose="02010509060101010101" pitchFamily="49" charset="-122"/>
              </a:rPr>
              <a:t>经过</a:t>
            </a:r>
            <a:r>
              <a:rPr lang="zh-CN" altLang="en-US" sz="2400" dirty="0">
                <a:latin typeface="幼圆" panose="02010509060101010101" pitchFamily="49" charset="-122"/>
                <a:ea typeface="幼圆" panose="02010509060101010101" pitchFamily="49" charset="-122"/>
              </a:rPr>
              <a:t>认证的</a:t>
            </a:r>
            <a:r>
              <a:rPr lang="en-US" altLang="zh-CN" sz="2400" dirty="0">
                <a:latin typeface="幼圆" panose="02010509060101010101" pitchFamily="49" charset="-122"/>
                <a:ea typeface="幼圆" panose="02010509060101010101" pitchFamily="49" charset="-122"/>
              </a:rPr>
              <a:t>B2</a:t>
            </a:r>
            <a:r>
              <a:rPr lang="zh-CN" altLang="en-US" sz="2400" dirty="0">
                <a:latin typeface="幼圆" panose="02010509060101010101" pitchFamily="49" charset="-122"/>
                <a:ea typeface="幼圆" panose="02010509060101010101" pitchFamily="49" charset="-122"/>
              </a:rPr>
              <a:t>级以上的安全系统非常稀少</a:t>
            </a:r>
          </a:p>
          <a:p>
            <a:pPr lvl="1" algn="l">
              <a:spcBef>
                <a:spcPts val="600"/>
              </a:spcBef>
            </a:pPr>
            <a:r>
              <a:rPr lang="zh-CN" altLang="en-US" sz="2400" dirty="0">
                <a:latin typeface="微软雅黑" panose="020B0503020204020204" pitchFamily="34" charset="-122"/>
                <a:ea typeface="微软雅黑" panose="020B0503020204020204" pitchFamily="34" charset="-122"/>
              </a:rPr>
              <a:t>典型例子</a:t>
            </a:r>
          </a:p>
          <a:p>
            <a:pPr lvl="2" algn="l">
              <a:buFont typeface="Wingdings" pitchFamily="2" charset="2"/>
              <a:buChar char="l"/>
            </a:pPr>
            <a:r>
              <a:rPr lang="zh-CN" altLang="en-US" sz="2400" dirty="0">
                <a:latin typeface="幼圆" panose="02010509060101010101" pitchFamily="49" charset="-122"/>
                <a:ea typeface="幼圆" panose="02010509060101010101" pitchFamily="49" charset="-122"/>
              </a:rPr>
              <a:t>操作系统：</a:t>
            </a:r>
            <a:r>
              <a:rPr lang="en-US" altLang="zh-CN" sz="2400" dirty="0">
                <a:latin typeface="幼圆" panose="02010509060101010101" pitchFamily="49" charset="-122"/>
                <a:ea typeface="幼圆" panose="02010509060101010101" pitchFamily="49" charset="-122"/>
              </a:rPr>
              <a:t>Trusted Information Systems</a:t>
            </a:r>
            <a:r>
              <a:rPr lang="zh-CN" altLang="en-US" sz="2400" dirty="0">
                <a:latin typeface="幼圆" panose="02010509060101010101" pitchFamily="49" charset="-122"/>
                <a:ea typeface="幼圆" panose="02010509060101010101" pitchFamily="49" charset="-122"/>
              </a:rPr>
              <a:t>公司的</a:t>
            </a:r>
            <a:r>
              <a:rPr lang="en-US" altLang="zh-CN" sz="2400" dirty="0">
                <a:latin typeface="幼圆" panose="02010509060101010101" pitchFamily="49" charset="-122"/>
                <a:ea typeface="幼圆" panose="02010509060101010101" pitchFamily="49" charset="-122"/>
              </a:rPr>
              <a:t>Trusted XENIX</a:t>
            </a:r>
            <a:r>
              <a:rPr lang="zh-CN" altLang="en-US" sz="2400" dirty="0">
                <a:latin typeface="幼圆" panose="02010509060101010101" pitchFamily="49" charset="-122"/>
                <a:ea typeface="幼圆" panose="02010509060101010101" pitchFamily="49" charset="-122"/>
              </a:rPr>
              <a:t>一种产品</a:t>
            </a:r>
          </a:p>
          <a:p>
            <a:pPr lvl="2" algn="l">
              <a:buFont typeface="Wingdings" pitchFamily="2" charset="2"/>
              <a:buChar char="l"/>
            </a:pPr>
            <a:r>
              <a:rPr lang="zh-CN" altLang="en-US" sz="2400" dirty="0">
                <a:latin typeface="幼圆" panose="02010509060101010101" pitchFamily="49" charset="-122"/>
                <a:ea typeface="幼圆" panose="02010509060101010101" pitchFamily="49" charset="-122"/>
              </a:rPr>
              <a:t>网络产品：</a:t>
            </a:r>
            <a:r>
              <a:rPr lang="en-US" altLang="zh-CN" sz="2400" dirty="0" err="1">
                <a:latin typeface="幼圆" panose="02010509060101010101" pitchFamily="49" charset="-122"/>
                <a:ea typeface="幼圆" panose="02010509060101010101" pitchFamily="49" charset="-122"/>
              </a:rPr>
              <a:t>Cryptek</a:t>
            </a:r>
            <a:r>
              <a:rPr lang="en-US" altLang="zh-CN" sz="2400" dirty="0">
                <a:latin typeface="幼圆" panose="02010509060101010101" pitchFamily="49" charset="-122"/>
                <a:ea typeface="幼圆" panose="02010509060101010101" pitchFamily="49" charset="-122"/>
              </a:rPr>
              <a:t> Secure Communications</a:t>
            </a:r>
            <a:r>
              <a:rPr lang="zh-CN" altLang="en-US" sz="2400" dirty="0">
                <a:latin typeface="幼圆" panose="02010509060101010101" pitchFamily="49" charset="-122"/>
                <a:ea typeface="幼圆" panose="02010509060101010101" pitchFamily="49" charset="-122"/>
              </a:rPr>
              <a:t>公司的</a:t>
            </a:r>
            <a:r>
              <a:rPr lang="en-US" altLang="zh-CN" sz="2400" dirty="0">
                <a:latin typeface="幼圆" panose="02010509060101010101" pitchFamily="49" charset="-122"/>
                <a:ea typeface="幼圆" panose="02010509060101010101" pitchFamily="49" charset="-122"/>
              </a:rPr>
              <a:t>LLC VSLAN</a:t>
            </a:r>
            <a:r>
              <a:rPr lang="zh-CN" altLang="en-US" sz="2400" dirty="0">
                <a:latin typeface="幼圆" panose="02010509060101010101" pitchFamily="49" charset="-122"/>
                <a:ea typeface="幼圆" panose="02010509060101010101" pitchFamily="49" charset="-122"/>
              </a:rPr>
              <a:t>一种产品</a:t>
            </a:r>
          </a:p>
          <a:p>
            <a:pPr lvl="2" algn="l">
              <a:buFont typeface="Wingdings" pitchFamily="2" charset="2"/>
              <a:buChar char="l"/>
            </a:pPr>
            <a:r>
              <a:rPr lang="zh-CN" altLang="en-US" sz="2400" dirty="0">
                <a:latin typeface="幼圆" panose="02010509060101010101" pitchFamily="49" charset="-122"/>
                <a:ea typeface="幼圆" panose="02010509060101010101" pitchFamily="49" charset="-122"/>
              </a:rPr>
              <a:t>数据库：没有符合</a:t>
            </a:r>
            <a:r>
              <a:rPr lang="en-US" altLang="zh-CN" sz="2400" dirty="0">
                <a:latin typeface="幼圆" panose="02010509060101010101" pitchFamily="49" charset="-122"/>
                <a:ea typeface="幼圆" panose="02010509060101010101" pitchFamily="49" charset="-122"/>
              </a:rPr>
              <a:t>B2</a:t>
            </a:r>
            <a:r>
              <a:rPr lang="zh-CN" altLang="en-US" sz="2400" dirty="0">
                <a:latin typeface="幼圆" panose="02010509060101010101" pitchFamily="49" charset="-122"/>
                <a:ea typeface="幼圆" panose="02010509060101010101" pitchFamily="49" charset="-122"/>
              </a:rPr>
              <a:t>标准的产品</a:t>
            </a:r>
          </a:p>
        </p:txBody>
      </p:sp>
    </p:spTree>
    <p:extLst>
      <p:ext uri="{BB962C8B-B14F-4D97-AF65-F5344CB8AC3E}">
        <p14:creationId xmlns:p14="http://schemas.microsoft.com/office/powerpoint/2010/main" val="204894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8316416" cy="697260"/>
          </a:xfrm>
        </p:spPr>
        <p:txBody>
          <a:bodyPr/>
          <a:lstStyle/>
          <a:p>
            <a:r>
              <a:rPr lang="zh-CN" altLang="zh-CN" sz="3200" dirty="0">
                <a:latin typeface="黑体" pitchFamily="2" charset="-122"/>
                <a:ea typeface="黑体" pitchFamily="2" charset="-122"/>
              </a:rPr>
              <a:t>TCSEC/</a:t>
            </a:r>
            <a:r>
              <a:rPr lang="zh-CN" altLang="zh-CN" sz="3200" dirty="0" smtClean="0">
                <a:latin typeface="黑体" pitchFamily="2" charset="-122"/>
                <a:ea typeface="黑体" pitchFamily="2" charset="-122"/>
              </a:rPr>
              <a:t>TDI</a:t>
            </a:r>
            <a:r>
              <a:rPr lang="zh-CN" altLang="en-US" sz="3200" dirty="0" smtClean="0">
                <a:latin typeface="黑体" pitchFamily="2" charset="-122"/>
                <a:ea typeface="黑体" pitchFamily="2" charset="-122"/>
              </a:rPr>
              <a:t>安全级别</a:t>
            </a:r>
            <a:endParaRPr lang="zh-CN" altLang="zh-CN" sz="3200" dirty="0">
              <a:latin typeface="黑体" pitchFamily="2" charset="-122"/>
              <a:ea typeface="黑体" pitchFamily="2" charset="-122"/>
            </a:endParaRPr>
          </a:p>
        </p:txBody>
      </p:sp>
      <p:sp>
        <p:nvSpPr>
          <p:cNvPr id="16387" name="Rectangle 3"/>
          <p:cNvSpPr>
            <a:spLocks noGrp="1" noChangeArrowheads="1"/>
          </p:cNvSpPr>
          <p:nvPr>
            <p:ph type="body" idx="1"/>
          </p:nvPr>
        </p:nvSpPr>
        <p:spPr>
          <a:xfrm>
            <a:off x="179389" y="817562"/>
            <a:ext cx="8929115" cy="4344193"/>
          </a:xfrm>
        </p:spPr>
        <p:txBody>
          <a:bodyPr>
            <a:normAutofit lnSpcReduction="10000"/>
          </a:bodyPr>
          <a:lstStyle/>
          <a:p>
            <a:pPr lvl="1">
              <a:spcBef>
                <a:spcPts val="1200"/>
              </a:spcBef>
              <a:buFont typeface="Wingdings" pitchFamily="2" charset="2"/>
              <a:buChar char="n"/>
            </a:pPr>
            <a:r>
              <a:rPr lang="zh-CN" altLang="zh-CN" b="1" dirty="0">
                <a:latin typeface="黑体" pitchFamily="2" charset="-122"/>
                <a:ea typeface="黑体" pitchFamily="2" charset="-122"/>
              </a:rPr>
              <a:t>B3</a:t>
            </a:r>
            <a:r>
              <a:rPr lang="zh-CN" b="1" dirty="0">
                <a:latin typeface="黑体" pitchFamily="2" charset="-122"/>
                <a:ea typeface="黑体" pitchFamily="2" charset="-122"/>
              </a:rPr>
              <a:t>级</a:t>
            </a:r>
          </a:p>
          <a:p>
            <a:pPr lvl="2">
              <a:spcBef>
                <a:spcPts val="600"/>
              </a:spcBef>
              <a:buFont typeface="Wingdings" pitchFamily="2" charset="2"/>
              <a:buChar char="u"/>
            </a:pPr>
            <a:r>
              <a:rPr lang="zh-CN" sz="1900" dirty="0">
                <a:latin typeface="幼圆" panose="02010509060101010101" pitchFamily="49" charset="-122"/>
                <a:ea typeface="幼圆" panose="02010509060101010101" pitchFamily="49" charset="-122"/>
              </a:rPr>
              <a:t>安全域</a:t>
            </a:r>
          </a:p>
          <a:p>
            <a:pPr lvl="2">
              <a:spcBef>
                <a:spcPts val="600"/>
              </a:spcBef>
              <a:buFont typeface="Wingdings" pitchFamily="2" charset="2"/>
              <a:buChar char="u"/>
            </a:pPr>
            <a:r>
              <a:rPr lang="zh-CN" sz="1900" dirty="0">
                <a:latin typeface="幼圆" panose="02010509060101010101" pitchFamily="49" charset="-122"/>
                <a:ea typeface="幼圆" panose="02010509060101010101" pitchFamily="49" charset="-122"/>
              </a:rPr>
              <a:t>该级的</a:t>
            </a:r>
            <a:r>
              <a:rPr lang="zh-CN" altLang="zh-CN" sz="1900" dirty="0" smtClean="0">
                <a:latin typeface="幼圆" panose="02010509060101010101" pitchFamily="49" charset="-122"/>
                <a:ea typeface="幼圆" panose="02010509060101010101" pitchFamily="49" charset="-122"/>
              </a:rPr>
              <a:t>TCB</a:t>
            </a:r>
            <a:r>
              <a:rPr lang="zh-CN" altLang="en-US" sz="1900" dirty="0" smtClean="0">
                <a:latin typeface="幼圆" panose="02010509060101010101" pitchFamily="49" charset="-122"/>
                <a:ea typeface="幼圆" panose="02010509060101010101" pitchFamily="49" charset="-122"/>
              </a:rPr>
              <a:t>（</a:t>
            </a:r>
            <a:r>
              <a:rPr lang="en-US" altLang="zh-CN" sz="1900" dirty="0" smtClean="0">
                <a:latin typeface="幼圆" panose="02010509060101010101" pitchFamily="49" charset="-122"/>
                <a:ea typeface="幼圆" panose="02010509060101010101" pitchFamily="49" charset="-122"/>
              </a:rPr>
              <a:t>Trusted Computing Base</a:t>
            </a:r>
            <a:r>
              <a:rPr lang="zh-CN" altLang="en-US" sz="1900" dirty="0" smtClean="0">
                <a:latin typeface="幼圆" panose="02010509060101010101" pitchFamily="49" charset="-122"/>
                <a:ea typeface="幼圆" panose="02010509060101010101" pitchFamily="49" charset="-122"/>
              </a:rPr>
              <a:t>）</a:t>
            </a:r>
            <a:r>
              <a:rPr lang="zh-CN" sz="1900" dirty="0" smtClean="0">
                <a:latin typeface="幼圆" panose="02010509060101010101" pitchFamily="49" charset="-122"/>
                <a:ea typeface="幼圆" panose="02010509060101010101" pitchFamily="49" charset="-122"/>
              </a:rPr>
              <a:t>必须</a:t>
            </a:r>
            <a:r>
              <a:rPr lang="zh-CN" sz="1900" dirty="0">
                <a:latin typeface="幼圆" panose="02010509060101010101" pitchFamily="49" charset="-122"/>
                <a:ea typeface="幼圆" panose="02010509060101010101" pitchFamily="49" charset="-122"/>
              </a:rPr>
              <a:t>满足访问监控器的要求，审计跟踪能力更强，并提供系统恢复</a:t>
            </a:r>
            <a:r>
              <a:rPr lang="zh-CN" sz="1900" dirty="0" smtClean="0">
                <a:latin typeface="幼圆" panose="02010509060101010101" pitchFamily="49" charset="-122"/>
                <a:ea typeface="幼圆" panose="02010509060101010101" pitchFamily="49" charset="-122"/>
              </a:rPr>
              <a:t>过程</a:t>
            </a:r>
            <a:endParaRPr lang="zh-CN" sz="1900" dirty="0">
              <a:latin typeface="幼圆" panose="02010509060101010101" pitchFamily="49" charset="-122"/>
              <a:ea typeface="幼圆" panose="02010509060101010101" pitchFamily="49" charset="-122"/>
            </a:endParaRPr>
          </a:p>
          <a:p>
            <a:pPr lvl="1">
              <a:spcBef>
                <a:spcPts val="1200"/>
              </a:spcBef>
              <a:buFont typeface="Wingdings" pitchFamily="2" charset="2"/>
              <a:buChar char="n"/>
            </a:pPr>
            <a:r>
              <a:rPr lang="zh-CN" altLang="zh-CN" b="1" dirty="0">
                <a:latin typeface="黑体" pitchFamily="2" charset="-122"/>
                <a:ea typeface="黑体" pitchFamily="2" charset="-122"/>
              </a:rPr>
              <a:t>A1</a:t>
            </a:r>
            <a:r>
              <a:rPr lang="zh-CN" b="1" dirty="0">
                <a:latin typeface="黑体" pitchFamily="2" charset="-122"/>
                <a:ea typeface="黑体" pitchFamily="2" charset="-122"/>
              </a:rPr>
              <a:t>级</a:t>
            </a:r>
          </a:p>
          <a:p>
            <a:pPr lvl="2">
              <a:spcBef>
                <a:spcPts val="600"/>
              </a:spcBef>
              <a:buFont typeface="Wingdings" pitchFamily="2" charset="2"/>
              <a:buChar char="u"/>
            </a:pPr>
            <a:r>
              <a:rPr lang="zh-CN" sz="1900" dirty="0">
                <a:latin typeface="幼圆" panose="02010509060101010101" pitchFamily="49" charset="-122"/>
                <a:ea typeface="幼圆" panose="02010509060101010101" pitchFamily="49" charset="-122"/>
              </a:rPr>
              <a:t>验证设计：即提供</a:t>
            </a:r>
            <a:r>
              <a:rPr lang="zh-CN" altLang="zh-CN" sz="1900" dirty="0">
                <a:latin typeface="幼圆" panose="02010509060101010101" pitchFamily="49" charset="-122"/>
                <a:ea typeface="幼圆" panose="02010509060101010101" pitchFamily="49" charset="-122"/>
              </a:rPr>
              <a:t>B3</a:t>
            </a:r>
            <a:r>
              <a:rPr lang="zh-CN" sz="1900" dirty="0">
                <a:latin typeface="幼圆" panose="02010509060101010101" pitchFamily="49" charset="-122"/>
                <a:ea typeface="幼圆" panose="02010509060101010101" pitchFamily="49" charset="-122"/>
              </a:rPr>
              <a:t>级保护的同时给出系统的形式化设计说明和验证以确信各安全保护真正实现</a:t>
            </a:r>
          </a:p>
          <a:p>
            <a:pPr lvl="1">
              <a:spcBef>
                <a:spcPts val="1200"/>
              </a:spcBef>
              <a:buFont typeface="Wingdings" pitchFamily="2" charset="2"/>
              <a:buChar char="n"/>
            </a:pPr>
            <a:r>
              <a:rPr lang="zh-CN" b="1" dirty="0">
                <a:latin typeface="黑体" pitchFamily="2" charset="-122"/>
                <a:ea typeface="黑体" pitchFamily="2" charset="-122"/>
              </a:rPr>
              <a:t>说明：</a:t>
            </a:r>
            <a:r>
              <a:rPr lang="zh-CN" altLang="zh-CN" b="1" dirty="0">
                <a:latin typeface="黑体" pitchFamily="2" charset="-122"/>
                <a:ea typeface="黑体" pitchFamily="2" charset="-122"/>
              </a:rPr>
              <a:t>B2</a:t>
            </a:r>
            <a:r>
              <a:rPr lang="zh-CN" b="1" dirty="0">
                <a:latin typeface="黑体" pitchFamily="2" charset="-122"/>
                <a:ea typeface="黑体" pitchFamily="2" charset="-122"/>
              </a:rPr>
              <a:t>以上的系统</a:t>
            </a:r>
          </a:p>
          <a:p>
            <a:pPr lvl="2">
              <a:spcBef>
                <a:spcPts val="600"/>
              </a:spcBef>
              <a:buFont typeface="Wingdings" pitchFamily="2" charset="2"/>
              <a:buChar char="u"/>
            </a:pPr>
            <a:r>
              <a:rPr lang="zh-CN" sz="1900" dirty="0">
                <a:latin typeface="幼圆" panose="02010509060101010101" pitchFamily="49" charset="-122"/>
                <a:ea typeface="幼圆" panose="02010509060101010101" pitchFamily="49" charset="-122"/>
              </a:rPr>
              <a:t>还处于理论研究阶段；</a:t>
            </a:r>
          </a:p>
          <a:p>
            <a:pPr lvl="2">
              <a:spcBef>
                <a:spcPts val="600"/>
              </a:spcBef>
              <a:buFont typeface="Wingdings" pitchFamily="2" charset="2"/>
              <a:buChar char="u"/>
            </a:pPr>
            <a:r>
              <a:rPr lang="zh-CN" sz="1900" dirty="0">
                <a:latin typeface="幼圆" panose="02010509060101010101" pitchFamily="49" charset="-122"/>
                <a:ea typeface="幼圆" panose="02010509060101010101" pitchFamily="49" charset="-122"/>
              </a:rPr>
              <a:t>应用多限于一些特殊的部门如军队等；</a:t>
            </a:r>
          </a:p>
          <a:p>
            <a:pPr lvl="2">
              <a:spcBef>
                <a:spcPts val="600"/>
              </a:spcBef>
              <a:buFont typeface="Wingdings" pitchFamily="2" charset="2"/>
              <a:buChar char="u"/>
            </a:pPr>
            <a:r>
              <a:rPr lang="zh-CN" sz="1900" dirty="0">
                <a:latin typeface="幼圆" panose="02010509060101010101" pitchFamily="49" charset="-122"/>
                <a:ea typeface="幼圆" panose="02010509060101010101" pitchFamily="49" charset="-122"/>
              </a:rPr>
              <a:t>美国正在大力发展安全产品，试图将目前仅限于少数领域应用的</a:t>
            </a:r>
            <a:r>
              <a:rPr lang="zh-CN" altLang="zh-CN" sz="1900" dirty="0">
                <a:latin typeface="幼圆" panose="02010509060101010101" pitchFamily="49" charset="-122"/>
                <a:ea typeface="幼圆" panose="02010509060101010101" pitchFamily="49" charset="-122"/>
              </a:rPr>
              <a:t>B2</a:t>
            </a:r>
            <a:r>
              <a:rPr lang="zh-CN" sz="1900" dirty="0">
                <a:latin typeface="幼圆" panose="02010509060101010101" pitchFamily="49" charset="-122"/>
                <a:ea typeface="幼圆" panose="02010509060101010101" pitchFamily="49" charset="-122"/>
              </a:rPr>
              <a:t>安全级别下放到商业应用中来，并逐步成为新的商业标准。</a:t>
            </a:r>
            <a:endParaRPr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1000"/>
                                        <p:tgtEl>
                                          <p:spTgt spid="16387">
                                            <p:txEl>
                                              <p:pRg st="1" end="1"/>
                                            </p:txEl>
                                          </p:spTgt>
                                        </p:tgtEl>
                                      </p:cBhvr>
                                    </p:animEffect>
                                    <p:anim calcmode="lin" valueType="num">
                                      <p:cBhvr>
                                        <p:cTn id="13"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3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1000"/>
                                        <p:tgtEl>
                                          <p:spTgt spid="16387">
                                            <p:txEl>
                                              <p:pRg st="2" end="2"/>
                                            </p:txEl>
                                          </p:spTgt>
                                        </p:tgtEl>
                                      </p:cBhvr>
                                    </p:animEffect>
                                    <p:anim calcmode="lin" valueType="num">
                                      <p:cBhvr>
                                        <p:cTn id="18"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387">
                                            <p:txEl>
                                              <p:pRg st="3" end="3"/>
                                            </p:txEl>
                                          </p:spTgt>
                                        </p:tgtEl>
                                        <p:attrNameLst>
                                          <p:attrName>style.visibility</p:attrName>
                                        </p:attrNameLst>
                                      </p:cBhvr>
                                      <p:to>
                                        <p:strVal val="visible"/>
                                      </p:to>
                                    </p:set>
                                    <p:animEffect transition="in" filter="fade">
                                      <p:cBhvr>
                                        <p:cTn id="24" dur="1000"/>
                                        <p:tgtEl>
                                          <p:spTgt spid="16387">
                                            <p:txEl>
                                              <p:pRg st="3" end="3"/>
                                            </p:txEl>
                                          </p:spTgt>
                                        </p:tgtEl>
                                      </p:cBhvr>
                                    </p:animEffect>
                                    <p:anim calcmode="lin" valueType="num">
                                      <p:cBhvr>
                                        <p:cTn id="25"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638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387">
                                            <p:txEl>
                                              <p:pRg st="4" end="4"/>
                                            </p:txEl>
                                          </p:spTgt>
                                        </p:tgtEl>
                                        <p:attrNameLst>
                                          <p:attrName>style.visibility</p:attrName>
                                        </p:attrNameLst>
                                      </p:cBhvr>
                                      <p:to>
                                        <p:strVal val="visible"/>
                                      </p:to>
                                    </p:set>
                                    <p:animEffect transition="in" filter="fade">
                                      <p:cBhvr>
                                        <p:cTn id="29" dur="1000"/>
                                        <p:tgtEl>
                                          <p:spTgt spid="16387">
                                            <p:txEl>
                                              <p:pRg st="4" end="4"/>
                                            </p:txEl>
                                          </p:spTgt>
                                        </p:tgtEl>
                                      </p:cBhvr>
                                    </p:animEffect>
                                    <p:anim calcmode="lin" valueType="num">
                                      <p:cBhvr>
                                        <p:cTn id="30" dur="10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63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6387">
                                            <p:txEl>
                                              <p:pRg st="5" end="5"/>
                                            </p:txEl>
                                          </p:spTgt>
                                        </p:tgtEl>
                                        <p:attrNameLst>
                                          <p:attrName>style.visibility</p:attrName>
                                        </p:attrNameLst>
                                      </p:cBhvr>
                                      <p:to>
                                        <p:strVal val="visible"/>
                                      </p:to>
                                    </p:set>
                                    <p:animEffect transition="in" filter="fade">
                                      <p:cBhvr>
                                        <p:cTn id="36" dur="1000"/>
                                        <p:tgtEl>
                                          <p:spTgt spid="16387">
                                            <p:txEl>
                                              <p:pRg st="5" end="5"/>
                                            </p:txEl>
                                          </p:spTgt>
                                        </p:tgtEl>
                                      </p:cBhvr>
                                    </p:animEffect>
                                    <p:anim calcmode="lin" valueType="num">
                                      <p:cBhvr>
                                        <p:cTn id="37" dur="10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6387">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6387">
                                            <p:txEl>
                                              <p:pRg st="6" end="6"/>
                                            </p:txEl>
                                          </p:spTgt>
                                        </p:tgtEl>
                                        <p:attrNameLst>
                                          <p:attrName>style.visibility</p:attrName>
                                        </p:attrNameLst>
                                      </p:cBhvr>
                                      <p:to>
                                        <p:strVal val="visible"/>
                                      </p:to>
                                    </p:set>
                                    <p:animEffect transition="in" filter="fade">
                                      <p:cBhvr>
                                        <p:cTn id="41" dur="1000"/>
                                        <p:tgtEl>
                                          <p:spTgt spid="16387">
                                            <p:txEl>
                                              <p:pRg st="6" end="6"/>
                                            </p:txEl>
                                          </p:spTgt>
                                        </p:tgtEl>
                                      </p:cBhvr>
                                    </p:animEffect>
                                    <p:anim calcmode="lin" valueType="num">
                                      <p:cBhvr>
                                        <p:cTn id="42" dur="10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6387">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387">
                                            <p:txEl>
                                              <p:pRg st="7" end="7"/>
                                            </p:txEl>
                                          </p:spTgt>
                                        </p:tgtEl>
                                        <p:attrNameLst>
                                          <p:attrName>style.visibility</p:attrName>
                                        </p:attrNameLst>
                                      </p:cBhvr>
                                      <p:to>
                                        <p:strVal val="visible"/>
                                      </p:to>
                                    </p:set>
                                    <p:animEffect transition="in" filter="fade">
                                      <p:cBhvr>
                                        <p:cTn id="46" dur="1000"/>
                                        <p:tgtEl>
                                          <p:spTgt spid="16387">
                                            <p:txEl>
                                              <p:pRg st="7" end="7"/>
                                            </p:txEl>
                                          </p:spTgt>
                                        </p:tgtEl>
                                      </p:cBhvr>
                                    </p:animEffect>
                                    <p:anim calcmode="lin" valueType="num">
                                      <p:cBhvr>
                                        <p:cTn id="47" dur="10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6387">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6387">
                                            <p:txEl>
                                              <p:pRg st="8" end="8"/>
                                            </p:txEl>
                                          </p:spTgt>
                                        </p:tgtEl>
                                        <p:attrNameLst>
                                          <p:attrName>style.visibility</p:attrName>
                                        </p:attrNameLst>
                                      </p:cBhvr>
                                      <p:to>
                                        <p:strVal val="visible"/>
                                      </p:to>
                                    </p:set>
                                    <p:animEffect transition="in" filter="fade">
                                      <p:cBhvr>
                                        <p:cTn id="51" dur="1000"/>
                                        <p:tgtEl>
                                          <p:spTgt spid="16387">
                                            <p:txEl>
                                              <p:pRg st="8" end="8"/>
                                            </p:txEl>
                                          </p:spTgt>
                                        </p:tgtEl>
                                      </p:cBhvr>
                                    </p:animEffect>
                                    <p:anim calcmode="lin" valueType="num">
                                      <p:cBhvr>
                                        <p:cTn id="52" dur="10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638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
            <a:ext cx="8316416" cy="686594"/>
          </a:xfrm>
        </p:spPr>
        <p:txBody>
          <a:bodyPr/>
          <a:lstStyle/>
          <a:p>
            <a:r>
              <a:rPr lang="zh-CN" altLang="zh-CN" dirty="0">
                <a:ea typeface="宋体" pitchFamily="2" charset="-122"/>
              </a:rPr>
              <a:t>C C</a:t>
            </a:r>
          </a:p>
        </p:txBody>
      </p:sp>
      <p:sp>
        <p:nvSpPr>
          <p:cNvPr id="17411" name="Rectangle 3"/>
          <p:cNvSpPr>
            <a:spLocks noGrp="1" noChangeArrowheads="1"/>
          </p:cNvSpPr>
          <p:nvPr>
            <p:ph type="body" idx="1"/>
          </p:nvPr>
        </p:nvSpPr>
        <p:spPr>
          <a:xfrm>
            <a:off x="468313" y="936625"/>
            <a:ext cx="8229600" cy="3746500"/>
          </a:xfrm>
        </p:spPr>
        <p:txBody>
          <a:bodyPr/>
          <a:lstStyle/>
          <a:p>
            <a:r>
              <a:rPr lang="zh-CN" altLang="en-US" sz="2400" b="1" dirty="0">
                <a:latin typeface="微软雅黑" pitchFamily="34" charset="-122"/>
                <a:ea typeface="微软雅黑" pitchFamily="34" charset="-122"/>
              </a:rPr>
              <a:t>  CC</a:t>
            </a:r>
          </a:p>
          <a:p>
            <a:pPr lvl="1">
              <a:lnSpc>
                <a:spcPct val="120000"/>
              </a:lnSpc>
              <a:spcBef>
                <a:spcPct val="60000"/>
              </a:spcBef>
            </a:pPr>
            <a:r>
              <a:rPr lang="zh-CN" altLang="en-US" sz="2600" b="1" dirty="0">
                <a:latin typeface="幼圆" pitchFamily="49" charset="-122"/>
                <a:ea typeface="幼圆" pitchFamily="49" charset="-122"/>
              </a:rPr>
              <a:t>提出国际公认的表述信息技术安全性的结构</a:t>
            </a:r>
          </a:p>
          <a:p>
            <a:pPr lvl="1">
              <a:lnSpc>
                <a:spcPct val="120000"/>
              </a:lnSpc>
              <a:spcBef>
                <a:spcPct val="60000"/>
              </a:spcBef>
            </a:pPr>
            <a:r>
              <a:rPr lang="zh-CN" altLang="en-US" sz="2600" b="1" dirty="0">
                <a:latin typeface="幼圆" pitchFamily="49" charset="-122"/>
                <a:ea typeface="幼圆" pitchFamily="49" charset="-122"/>
              </a:rPr>
              <a:t>把信息产品的安全要求分为</a:t>
            </a:r>
          </a:p>
          <a:p>
            <a:pPr lvl="2">
              <a:lnSpc>
                <a:spcPct val="110000"/>
              </a:lnSpc>
              <a:spcBef>
                <a:spcPct val="60000"/>
              </a:spcBef>
              <a:buFont typeface="Wingdings" pitchFamily="2" charset="2"/>
              <a:buChar char="Ø"/>
            </a:pPr>
            <a:r>
              <a:rPr lang="zh-CN" altLang="en-US" sz="2600" b="1" dirty="0">
                <a:latin typeface="幼圆" pitchFamily="49" charset="-122"/>
                <a:ea typeface="幼圆" pitchFamily="49" charset="-122"/>
              </a:rPr>
              <a:t>安全功能要求</a:t>
            </a:r>
          </a:p>
          <a:p>
            <a:pPr lvl="2">
              <a:lnSpc>
                <a:spcPct val="110000"/>
              </a:lnSpc>
              <a:spcBef>
                <a:spcPct val="60000"/>
              </a:spcBef>
              <a:buFont typeface="Wingdings" pitchFamily="2" charset="2"/>
              <a:buChar char="Ø"/>
            </a:pPr>
            <a:r>
              <a:rPr lang="zh-CN" altLang="en-US" sz="2600" b="1" dirty="0">
                <a:latin typeface="幼圆" pitchFamily="49" charset="-122"/>
                <a:ea typeface="幼圆" pitchFamily="49" charset="-122"/>
              </a:rPr>
              <a:t>安全保证要求</a:t>
            </a:r>
            <a:endParaRPr sz="2600" b="1"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1000"/>
                                        <p:tgtEl>
                                          <p:spTgt spid="17411">
                                            <p:txEl>
                                              <p:pRg st="0" end="0"/>
                                            </p:txEl>
                                          </p:spTgt>
                                        </p:tgtEl>
                                      </p:cBhvr>
                                    </p:animEffect>
                                    <p:anim calcmode="lin" valueType="num">
                                      <p:cBhvr>
                                        <p:cTn id="8" dur="1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1000"/>
                                        <p:tgtEl>
                                          <p:spTgt spid="17411">
                                            <p:txEl>
                                              <p:pRg st="1" end="1"/>
                                            </p:txEl>
                                          </p:spTgt>
                                        </p:tgtEl>
                                      </p:cBhvr>
                                    </p:animEffect>
                                    <p:anim calcmode="lin" valueType="num">
                                      <p:cBhvr>
                                        <p:cTn id="13"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fade">
                                      <p:cBhvr>
                                        <p:cTn id="17" dur="1000"/>
                                        <p:tgtEl>
                                          <p:spTgt spid="17411">
                                            <p:txEl>
                                              <p:pRg st="2" end="2"/>
                                            </p:txEl>
                                          </p:spTgt>
                                        </p:tgtEl>
                                      </p:cBhvr>
                                    </p:animEffect>
                                    <p:anim calcmode="lin" valueType="num">
                                      <p:cBhvr>
                                        <p:cTn id="18"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fade">
                                      <p:cBhvr>
                                        <p:cTn id="22" dur="1000"/>
                                        <p:tgtEl>
                                          <p:spTgt spid="17411">
                                            <p:txEl>
                                              <p:pRg st="3" end="3"/>
                                            </p:txEl>
                                          </p:spTgt>
                                        </p:tgtEl>
                                      </p:cBhvr>
                                    </p:animEffect>
                                    <p:anim calcmode="lin" valueType="num">
                                      <p:cBhvr>
                                        <p:cTn id="23"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7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fade">
                                      <p:cBhvr>
                                        <p:cTn id="27" dur="1000"/>
                                        <p:tgtEl>
                                          <p:spTgt spid="17411">
                                            <p:txEl>
                                              <p:pRg st="4" end="4"/>
                                            </p:txEl>
                                          </p:spTgt>
                                        </p:tgtEl>
                                      </p:cBhvr>
                                    </p:animEffect>
                                    <p:anim calcmode="lin" valueType="num">
                                      <p:cBhvr>
                                        <p:cTn id="28" dur="10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74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8316416" cy="697260"/>
          </a:xfrm>
        </p:spPr>
        <p:txBody>
          <a:bodyPr/>
          <a:lstStyle/>
          <a:p>
            <a:r>
              <a:rPr lang="zh-CN" altLang="zh-CN" dirty="0">
                <a:ea typeface="宋体" pitchFamily="2" charset="-122"/>
              </a:rPr>
              <a:t>C C</a:t>
            </a:r>
          </a:p>
        </p:txBody>
      </p:sp>
      <p:sp>
        <p:nvSpPr>
          <p:cNvPr id="18435" name="Rectangle 3"/>
          <p:cNvSpPr>
            <a:spLocks noGrp="1" noChangeArrowheads="1"/>
          </p:cNvSpPr>
          <p:nvPr>
            <p:ph type="body" idx="1"/>
          </p:nvPr>
        </p:nvSpPr>
        <p:spPr>
          <a:xfrm>
            <a:off x="611188" y="997479"/>
            <a:ext cx="8229600" cy="3746500"/>
          </a:xfrm>
        </p:spPr>
        <p:txBody>
          <a:bodyPr/>
          <a:lstStyle/>
          <a:p>
            <a:r>
              <a:rPr lang="zh-CN" altLang="zh-CN" b="1" dirty="0">
                <a:latin typeface="微软雅黑" panose="020B0503020204020204" pitchFamily="34" charset="-122"/>
                <a:ea typeface="微软雅黑" panose="020B0503020204020204" pitchFamily="34" charset="-122"/>
              </a:rPr>
              <a:t> CC</a:t>
            </a:r>
            <a:r>
              <a:rPr lang="zh-CN" b="1" dirty="0">
                <a:latin typeface="微软雅黑" panose="020B0503020204020204" pitchFamily="34" charset="-122"/>
                <a:ea typeface="微软雅黑" panose="020B0503020204020204" pitchFamily="34" charset="-122"/>
              </a:rPr>
              <a:t>文本组成</a:t>
            </a:r>
          </a:p>
          <a:p>
            <a:pPr lvl="1">
              <a:lnSpc>
                <a:spcPct val="120000"/>
              </a:lnSpc>
              <a:spcBef>
                <a:spcPct val="60000"/>
              </a:spcBef>
            </a:pPr>
            <a:r>
              <a:rPr lang="zh-CN" sz="2600" b="1" dirty="0">
                <a:ea typeface="宋体" pitchFamily="2" charset="-122"/>
              </a:rPr>
              <a:t>简介和一般模型</a:t>
            </a:r>
          </a:p>
          <a:p>
            <a:pPr lvl="1">
              <a:lnSpc>
                <a:spcPct val="120000"/>
              </a:lnSpc>
              <a:spcBef>
                <a:spcPct val="60000"/>
              </a:spcBef>
            </a:pPr>
            <a:r>
              <a:rPr lang="zh-CN" sz="2600" b="1" dirty="0">
                <a:ea typeface="宋体" pitchFamily="2" charset="-122"/>
              </a:rPr>
              <a:t>安全功能要求</a:t>
            </a:r>
          </a:p>
          <a:p>
            <a:pPr lvl="1">
              <a:lnSpc>
                <a:spcPct val="120000"/>
              </a:lnSpc>
              <a:spcBef>
                <a:spcPct val="60000"/>
              </a:spcBef>
            </a:pPr>
            <a:r>
              <a:rPr lang="zh-CN" sz="2600" b="1" dirty="0">
                <a:ea typeface="宋体" pitchFamily="2" charset="-122"/>
              </a:rPr>
              <a:t>安全保证要求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1000"/>
                                        <p:tgtEl>
                                          <p:spTgt spid="18435">
                                            <p:txEl>
                                              <p:pRg st="0" end="0"/>
                                            </p:txEl>
                                          </p:spTgt>
                                        </p:tgtEl>
                                      </p:cBhvr>
                                    </p:animEffect>
                                    <p:anim calcmode="lin" valueType="num">
                                      <p:cBhvr>
                                        <p:cTn id="8" dur="1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1000"/>
                                        <p:tgtEl>
                                          <p:spTgt spid="18435">
                                            <p:txEl>
                                              <p:pRg st="1" end="1"/>
                                            </p:txEl>
                                          </p:spTgt>
                                        </p:tgtEl>
                                      </p:cBhvr>
                                    </p:animEffect>
                                    <p:anim calcmode="lin" valueType="num">
                                      <p:cBhvr>
                                        <p:cTn id="13"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43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1000"/>
                                        <p:tgtEl>
                                          <p:spTgt spid="18435">
                                            <p:txEl>
                                              <p:pRg st="2" end="2"/>
                                            </p:txEl>
                                          </p:spTgt>
                                        </p:tgtEl>
                                      </p:cBhvr>
                                    </p:animEffect>
                                    <p:anim calcmode="lin" valueType="num">
                                      <p:cBhvr>
                                        <p:cTn id="18"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843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1000"/>
                                        <p:tgtEl>
                                          <p:spTgt spid="18435">
                                            <p:txEl>
                                              <p:pRg st="3" end="3"/>
                                            </p:txEl>
                                          </p:spTgt>
                                        </p:tgtEl>
                                      </p:cBhvr>
                                    </p:animEffect>
                                    <p:anim calcmode="lin" valueType="num">
                                      <p:cBhvr>
                                        <p:cTn id="23"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0" y="769268"/>
            <a:ext cx="9108504" cy="3960440"/>
          </a:xfrm>
        </p:spPr>
        <p:txBody>
          <a:bodyPr/>
          <a:lstStyle/>
          <a:p>
            <a:pPr algn="just">
              <a:lnSpc>
                <a:spcPct val="80000"/>
              </a:lnSpc>
            </a:pPr>
            <a:r>
              <a:rPr lang="zh-CN" altLang="zh-CN" sz="2400" b="1" dirty="0">
                <a:latin typeface="微软雅黑" pitchFamily="34" charset="-122"/>
                <a:ea typeface="微软雅黑" pitchFamily="34" charset="-122"/>
              </a:rPr>
              <a:t> </a:t>
            </a:r>
            <a:r>
              <a:rPr lang="zh-CN" sz="2400" b="1" dirty="0">
                <a:latin typeface="微软雅黑" pitchFamily="34" charset="-122"/>
                <a:ea typeface="微软雅黑" pitchFamily="34" charset="-122"/>
              </a:rPr>
              <a:t>问题的提出</a:t>
            </a:r>
          </a:p>
          <a:p>
            <a:pPr lvl="1">
              <a:lnSpc>
                <a:spcPct val="150000"/>
              </a:lnSpc>
              <a:spcBef>
                <a:spcPts val="0"/>
              </a:spcBef>
              <a:buFont typeface="Wingdings" pitchFamily="2" charset="2"/>
              <a:buChar char="n"/>
            </a:pPr>
            <a:r>
              <a:rPr lang="zh-CN" sz="2200" b="1" dirty="0">
                <a:latin typeface="幼圆" pitchFamily="49" charset="-122"/>
                <a:ea typeface="幼圆" pitchFamily="49" charset="-122"/>
              </a:rPr>
              <a:t>数据库的一大特点</a:t>
            </a:r>
            <a:r>
              <a:rPr lang="zh-CN" sz="2200" b="1" dirty="0" smtClean="0">
                <a:latin typeface="幼圆" pitchFamily="49" charset="-122"/>
                <a:ea typeface="幼圆" pitchFamily="49" charset="-122"/>
              </a:rPr>
              <a:t>：</a:t>
            </a:r>
            <a:r>
              <a:rPr lang="zh-CN" altLang="en-US" sz="2200" b="1" dirty="0" smtClean="0">
                <a:latin typeface="幼圆" pitchFamily="49" charset="-122"/>
                <a:ea typeface="幼圆" pitchFamily="49" charset="-122"/>
              </a:rPr>
              <a:t>“</a:t>
            </a:r>
            <a:r>
              <a:rPr lang="zh-CN" altLang="zh-CN" sz="2000" b="1" dirty="0">
                <a:latin typeface="微软雅黑" panose="020B0503020204020204" pitchFamily="34" charset="-122"/>
                <a:ea typeface="微软雅黑" panose="020B0503020204020204" pitchFamily="34" charset="-122"/>
              </a:rPr>
              <a:t>数据共享</a:t>
            </a:r>
            <a:r>
              <a:rPr lang="zh-CN" altLang="en-US" sz="2200" b="1" dirty="0" smtClean="0">
                <a:latin typeface="幼圆" pitchFamily="49" charset="-122"/>
                <a:ea typeface="幼圆" pitchFamily="49" charset="-122"/>
              </a:rPr>
              <a:t>”</a:t>
            </a:r>
            <a:r>
              <a:rPr lang="zh-CN" b="1" dirty="0" smtClean="0">
                <a:latin typeface="微软雅黑" panose="020B0503020204020204" pitchFamily="34" charset="-122"/>
                <a:ea typeface="微软雅黑" panose="020B0503020204020204" pitchFamily="34" charset="-122"/>
              </a:rPr>
              <a:t> </a:t>
            </a:r>
            <a:r>
              <a:rPr lang="zh-CN" sz="2200" b="1" dirty="0" smtClean="0">
                <a:latin typeface="幼圆" pitchFamily="49" charset="-122"/>
                <a:ea typeface="幼圆" pitchFamily="49" charset="-122"/>
              </a:rPr>
              <a:t>但</a:t>
            </a:r>
            <a:r>
              <a:rPr lang="zh-CN" sz="2200" b="1" dirty="0">
                <a:latin typeface="幼圆" pitchFamily="49" charset="-122"/>
                <a:ea typeface="幼圆" pitchFamily="49" charset="-122"/>
              </a:rPr>
              <a:t>数据共享必然带来数据库的安全性问题；</a:t>
            </a:r>
          </a:p>
          <a:p>
            <a:pPr lvl="1">
              <a:lnSpc>
                <a:spcPct val="150000"/>
              </a:lnSpc>
              <a:spcBef>
                <a:spcPts val="0"/>
              </a:spcBef>
              <a:buFont typeface="Wingdings" pitchFamily="2" charset="2"/>
              <a:buChar char="n"/>
            </a:pPr>
            <a:r>
              <a:rPr lang="zh-CN" sz="2200" b="1" dirty="0">
                <a:latin typeface="幼圆" pitchFamily="49" charset="-122"/>
                <a:ea typeface="幼圆" pitchFamily="49" charset="-122"/>
              </a:rPr>
              <a:t>数据库系统中的数据共享是在</a:t>
            </a:r>
            <a:r>
              <a:rPr lang="zh-CN" altLang="zh-CN" sz="2200" b="1" dirty="0">
                <a:latin typeface="幼圆" pitchFamily="49" charset="-122"/>
                <a:ea typeface="幼圆" pitchFamily="49" charset="-122"/>
              </a:rPr>
              <a:t>DBMS</a:t>
            </a:r>
            <a:r>
              <a:rPr lang="zh-CN" sz="2200" b="1" dirty="0">
                <a:latin typeface="幼圆" pitchFamily="49" charset="-122"/>
                <a:ea typeface="幼圆" pitchFamily="49" charset="-122"/>
              </a:rPr>
              <a:t>统一的严格的控制之下的共享，即</a:t>
            </a:r>
            <a:r>
              <a:rPr lang="zh-CN" b="1" dirty="0">
                <a:latin typeface="微软雅黑" pitchFamily="34" charset="-122"/>
                <a:ea typeface="微软雅黑" pitchFamily="34" charset="-122"/>
              </a:rPr>
              <a:t>只允许有合法使用权限的用户访问允许他存取的数据</a:t>
            </a:r>
            <a:r>
              <a:rPr lang="zh-CN" sz="1800" b="1" dirty="0">
                <a:latin typeface="幼圆" pitchFamily="49" charset="-122"/>
                <a:ea typeface="幼圆" pitchFamily="49" charset="-122"/>
              </a:rPr>
              <a:t>；</a:t>
            </a:r>
          </a:p>
          <a:p>
            <a:pPr lvl="1">
              <a:lnSpc>
                <a:spcPct val="150000"/>
              </a:lnSpc>
              <a:spcBef>
                <a:spcPts val="0"/>
              </a:spcBef>
              <a:buFont typeface="Wingdings" pitchFamily="2" charset="2"/>
              <a:buChar char="n"/>
            </a:pPr>
            <a:r>
              <a:rPr lang="zh-CN" sz="2200" b="1" dirty="0">
                <a:latin typeface="幼圆" pitchFamily="49" charset="-122"/>
                <a:ea typeface="幼圆" pitchFamily="49" charset="-122"/>
              </a:rPr>
              <a:t>数据库系统的安全保护措施是否有效是数据库系统主要的性能指标之一；</a:t>
            </a:r>
          </a:p>
          <a:p>
            <a:pPr lvl="1">
              <a:lnSpc>
                <a:spcPct val="150000"/>
              </a:lnSpc>
              <a:spcBef>
                <a:spcPts val="0"/>
              </a:spcBef>
              <a:buFont typeface="Wingdings" pitchFamily="2" charset="2"/>
              <a:buChar char="n"/>
            </a:pPr>
            <a:r>
              <a:rPr lang="zh-CN" sz="2200" b="1" dirty="0">
                <a:latin typeface="幼圆" pitchFamily="49" charset="-122"/>
                <a:ea typeface="幼圆" pitchFamily="49" charset="-122"/>
              </a:rPr>
              <a:t>数据库的安全性和计算机系统的安全是紧密联系、互相支持的；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1000"/>
                                        <p:tgtEl>
                                          <p:spTgt spid="5123">
                                            <p:txEl>
                                              <p:pRg st="0" end="0"/>
                                            </p:txEl>
                                          </p:spTgt>
                                        </p:tgtEl>
                                      </p:cBhvr>
                                    </p:animEffect>
                                    <p:anim calcmode="lin" valueType="num">
                                      <p:cBhvr>
                                        <p:cTn id="8"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1000"/>
                                        <p:tgtEl>
                                          <p:spTgt spid="5123">
                                            <p:txEl>
                                              <p:pRg st="1" end="1"/>
                                            </p:txEl>
                                          </p:spTgt>
                                        </p:tgtEl>
                                      </p:cBhvr>
                                    </p:animEffect>
                                    <p:anim calcmode="lin" valueType="num">
                                      <p:cBhvr>
                                        <p:cTn id="13"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1000"/>
                                        <p:tgtEl>
                                          <p:spTgt spid="5123">
                                            <p:txEl>
                                              <p:pRg st="2" end="2"/>
                                            </p:txEl>
                                          </p:spTgt>
                                        </p:tgtEl>
                                      </p:cBhvr>
                                    </p:animEffect>
                                    <p:anim calcmode="lin" valueType="num">
                                      <p:cBhvr>
                                        <p:cTn id="18"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12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1000"/>
                                        <p:tgtEl>
                                          <p:spTgt spid="5123">
                                            <p:txEl>
                                              <p:pRg st="3" end="3"/>
                                            </p:txEl>
                                          </p:spTgt>
                                        </p:tgtEl>
                                      </p:cBhvr>
                                    </p:animEffect>
                                    <p:anim calcmode="lin" valueType="num">
                                      <p:cBhvr>
                                        <p:cTn id="23"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2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1000"/>
                                        <p:tgtEl>
                                          <p:spTgt spid="5123">
                                            <p:txEl>
                                              <p:pRg st="4" end="4"/>
                                            </p:txEl>
                                          </p:spTgt>
                                        </p:tgtEl>
                                      </p:cBhvr>
                                    </p:animEffect>
                                    <p:anim calcmode="lin" valueType="num">
                                      <p:cBhvr>
                                        <p:cTn id="28"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1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8316416" cy="697260"/>
          </a:xfrm>
        </p:spPr>
        <p:txBody>
          <a:bodyPr/>
          <a:lstStyle/>
          <a:p>
            <a:r>
              <a:rPr lang="zh-CN" altLang="zh-CN" dirty="0">
                <a:ea typeface="宋体" pitchFamily="2" charset="-122"/>
              </a:rPr>
              <a:t>C C</a:t>
            </a:r>
          </a:p>
        </p:txBody>
      </p:sp>
      <p:sp>
        <p:nvSpPr>
          <p:cNvPr id="19459" name="Rectangle 3"/>
          <p:cNvSpPr>
            <a:spLocks noGrp="1" noChangeArrowheads="1"/>
          </p:cNvSpPr>
          <p:nvPr>
            <p:ph type="body" sz="half" idx="1"/>
          </p:nvPr>
        </p:nvSpPr>
        <p:spPr>
          <a:xfrm>
            <a:off x="179389" y="1057300"/>
            <a:ext cx="3168475" cy="300303"/>
          </a:xfrm>
        </p:spPr>
        <p:txBody>
          <a:bodyPr/>
          <a:lstStyle/>
          <a:p>
            <a:pPr>
              <a:lnSpc>
                <a:spcPct val="80000"/>
              </a:lnSpc>
            </a:pPr>
            <a:r>
              <a:rPr lang="zh-CN" altLang="zh-CN" sz="2400" dirty="0">
                <a:latin typeface="微软雅黑" panose="020B0503020204020204" pitchFamily="34" charset="-122"/>
                <a:ea typeface="微软雅黑" panose="020B0503020204020204" pitchFamily="34" charset="-122"/>
              </a:rPr>
              <a:t>CC</a:t>
            </a:r>
            <a:r>
              <a:rPr lang="zh-CN" sz="2400" dirty="0">
                <a:latin typeface="微软雅黑" panose="020B0503020204020204" pitchFamily="34" charset="-122"/>
                <a:ea typeface="微软雅黑" panose="020B0503020204020204" pitchFamily="34" charset="-122"/>
              </a:rPr>
              <a:t>评估保证级划分 </a:t>
            </a:r>
            <a:endParaRPr lang="zh-CN" dirty="0">
              <a:latin typeface="微软雅黑" panose="020B0503020204020204" pitchFamily="34" charset="-122"/>
              <a:ea typeface="微软雅黑" panose="020B0503020204020204" pitchFamily="34" charset="-122"/>
            </a:endParaRPr>
          </a:p>
        </p:txBody>
      </p:sp>
      <p:graphicFrame>
        <p:nvGraphicFramePr>
          <p:cNvPr id="19460" name="Group 4"/>
          <p:cNvGraphicFramePr>
            <a:graphicFrameLocks noGrp="1"/>
          </p:cNvGraphicFramePr>
          <p:nvPr>
            <p:ph sz="half" idx="2"/>
            <p:extLst>
              <p:ext uri="{D42A27DB-BD31-4B8C-83A1-F6EECF244321}">
                <p14:modId xmlns:p14="http://schemas.microsoft.com/office/powerpoint/2010/main" val="3080837223"/>
              </p:ext>
            </p:extLst>
          </p:nvPr>
        </p:nvGraphicFramePr>
        <p:xfrm>
          <a:off x="180975" y="1499944"/>
          <a:ext cx="8712200" cy="3517796"/>
        </p:xfrm>
        <a:graphic>
          <a:graphicData uri="http://schemas.openxmlformats.org/drawingml/2006/table">
            <a:tbl>
              <a:tblPr/>
              <a:tblGrid>
                <a:gridCol w="1139825"/>
                <a:gridCol w="5699472"/>
                <a:gridCol w="1872903"/>
              </a:tblGrid>
              <a:tr h="431014">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评估保证级</a:t>
                      </a:r>
                    </a:p>
                  </a:txBody>
                  <a:tcPr marT="38100" marB="38100"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定　　义</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TCSEC</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安全级别（近似相当）</a:t>
                      </a:r>
                    </a:p>
                  </a:txBody>
                  <a:tcPr marT="38100" marB="38100"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EAL1</a:t>
                      </a:r>
                    </a:p>
                  </a:txBody>
                  <a:tcPr marT="38100" marB="38100"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smtClean="0">
                          <a:ln>
                            <a:noFill/>
                          </a:ln>
                          <a:solidFill>
                            <a:schemeClr val="tx1"/>
                          </a:solidFill>
                          <a:effectLst/>
                          <a:latin typeface="Times New Roman" pitchFamily="18" charset="0"/>
                          <a:ea typeface="宋体" pitchFamily="2" charset="-122"/>
                        </a:rPr>
                        <a:t>功能测试（</a:t>
                      </a: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functionally tested</a:t>
                      </a:r>
                      <a:r>
                        <a:rPr kumimoji="0" 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hlink"/>
                        </a:buClr>
                        <a:buSzTx/>
                        <a:buFont typeface="Wingdings" pitchFamily="2" charset="2"/>
                        <a:buNone/>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93688">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EAL2</a:t>
                      </a:r>
                    </a:p>
                  </a:txBody>
                  <a:tcPr marT="38100" marB="38100"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结构测试（</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structurally tested</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C1</a:t>
                      </a:r>
                    </a:p>
                  </a:txBody>
                  <a:tcPr marT="38100" marB="38100"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07174">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EAL3</a:t>
                      </a:r>
                    </a:p>
                  </a:txBody>
                  <a:tcPr marT="38100" marB="38100"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系统地测试和检查（</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methodically tested and checked</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C2</a:t>
                      </a:r>
                    </a:p>
                  </a:txBody>
                  <a:tcPr marT="38100" marB="38100"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EAL4</a:t>
                      </a:r>
                    </a:p>
                  </a:txBody>
                  <a:tcPr marT="38100" marB="38100"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系统地设计、测试和复查（</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methodically designed</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tested</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and reviewed</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B1</a:t>
                      </a:r>
                    </a:p>
                  </a:txBody>
                  <a:tcPr marT="38100" marB="38100"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59358">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EAL5</a:t>
                      </a:r>
                    </a:p>
                  </a:txBody>
                  <a:tcPr marT="38100" marB="38100"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半形式化设计和测试（</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semiformally designed and tested</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B2</a:t>
                      </a:r>
                    </a:p>
                  </a:txBody>
                  <a:tcPr marT="38100" marB="38100"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508000">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EAL6</a:t>
                      </a:r>
                    </a:p>
                  </a:txBody>
                  <a:tcPr marT="38100" marB="38100"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半形式化验证的设计和测试（</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semiformally verified design </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and tested</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B3</a:t>
                      </a:r>
                    </a:p>
                  </a:txBody>
                  <a:tcPr marT="38100" marB="38100"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506678">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EAL7</a:t>
                      </a:r>
                    </a:p>
                  </a:txBody>
                  <a:tcPr marT="38100" marB="38100" horzOverflow="overflow">
                    <a:lnL cap="flat">
                      <a:noFill/>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形式化验证的设计和测试（</a:t>
                      </a: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formally verified design and tested</a:t>
                      </a:r>
                      <a:r>
                        <a:rPr kumimoji="0" lang="zh-CN" sz="1600" b="1" i="0" u="none" strike="noStrike" cap="none" normalizeH="0" baseline="0" dirty="0" smtClean="0">
                          <a:ln>
                            <a:noFill/>
                          </a:ln>
                          <a:solidFill>
                            <a:schemeClr val="tx1"/>
                          </a:solidFill>
                          <a:effectLst/>
                          <a:latin typeface="Times New Roman" pitchFamily="18" charset="0"/>
                          <a:ea typeface="宋体" pitchFamily="2" charset="-122"/>
                        </a:rPr>
                        <a:t>）</a:t>
                      </a:r>
                    </a:p>
                  </a:txBody>
                  <a:tcPr marT="38100" marB="381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rPr>
                        <a:t>A1</a:t>
                      </a:r>
                    </a:p>
                  </a:txBody>
                  <a:tcPr marT="38100" marB="38100" horzOverflow="overflow">
                    <a:lnL w="28575"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arn(inVertical)">
                                      <p:cBhvr>
                                        <p:cTn id="1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8316416" cy="697260"/>
          </a:xfrm>
        </p:spPr>
        <p:txBody>
          <a:bodyPr/>
          <a:lstStyle/>
          <a:p>
            <a:r>
              <a:rPr lang="zh-CN" sz="3200" dirty="0">
                <a:latin typeface="黑体" pitchFamily="49" charset="-122"/>
                <a:ea typeface="黑体" pitchFamily="49" charset="-122"/>
              </a:rPr>
              <a:t>第四讲  数据库安全性</a:t>
            </a:r>
          </a:p>
        </p:txBody>
      </p:sp>
      <p:sp>
        <p:nvSpPr>
          <p:cNvPr id="5" name="Rectangle 3"/>
          <p:cNvSpPr txBox="1">
            <a:spLocks noChangeArrowheads="1"/>
          </p:cNvSpPr>
          <p:nvPr/>
        </p:nvSpPr>
        <p:spPr bwMode="auto">
          <a:xfrm>
            <a:off x="1907704" y="769268"/>
            <a:ext cx="5904107" cy="414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marL="0" indent="0" algn="just">
              <a:lnSpc>
                <a:spcPct val="140000"/>
              </a:lnSpc>
              <a:buFont typeface="Wingdings" pitchFamily="2" charset="2"/>
              <a:buNone/>
            </a:pPr>
            <a:r>
              <a:rPr lang="en-US" altLang="zh-CN" dirty="0">
                <a:latin typeface="隶书" pitchFamily="49" charset="-122"/>
                <a:ea typeface="隶书" pitchFamily="49" charset="-122"/>
                <a:cs typeface="Times New Roman" pitchFamily="18" charset="0"/>
              </a:rPr>
              <a:t>1.  </a:t>
            </a:r>
            <a:r>
              <a:rPr lang="zh-CN" altLang="en-US" dirty="0">
                <a:latin typeface="隶书" pitchFamily="49" charset="-122"/>
                <a:ea typeface="隶书" pitchFamily="49" charset="-122"/>
                <a:cs typeface="Times New Roman" pitchFamily="18" charset="0"/>
              </a:rPr>
              <a:t>数据库</a:t>
            </a:r>
            <a:r>
              <a:rPr lang="zh-CN" dirty="0">
                <a:latin typeface="隶书" pitchFamily="49" charset="-122"/>
                <a:ea typeface="隶书" pitchFamily="49" charset="-122"/>
                <a:cs typeface="Times New Roman" pitchFamily="18" charset="0"/>
              </a:rPr>
              <a:t>安全性概述</a:t>
            </a:r>
          </a:p>
          <a:p>
            <a:pPr marL="0" indent="0" algn="just">
              <a:lnSpc>
                <a:spcPct val="140000"/>
              </a:lnSpc>
              <a:buFont typeface="Wingdings" pitchFamily="2" charset="2"/>
              <a:buNone/>
            </a:pPr>
            <a:r>
              <a:rPr lang="en-US" altLang="zh-CN" dirty="0">
                <a:solidFill>
                  <a:srgbClr val="3333FF"/>
                </a:solidFill>
                <a:latin typeface="隶书" pitchFamily="49" charset="-122"/>
                <a:ea typeface="隶书" pitchFamily="49" charset="-122"/>
                <a:cs typeface="Times New Roman" pitchFamily="18" charset="0"/>
              </a:rPr>
              <a:t>2.  </a:t>
            </a:r>
            <a:r>
              <a:rPr lang="zh-CN" dirty="0">
                <a:solidFill>
                  <a:srgbClr val="3333FF"/>
                </a:solidFill>
                <a:latin typeface="隶书" pitchFamily="49" charset="-122"/>
                <a:ea typeface="隶书" pitchFamily="49" charset="-122"/>
                <a:cs typeface="Times New Roman" pitchFamily="18" charset="0"/>
              </a:rPr>
              <a:t>数据库安全性控制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3.  </a:t>
            </a:r>
            <a:r>
              <a:rPr lang="zh-CN" b="1" dirty="0" smtClean="0">
                <a:latin typeface="隶书" pitchFamily="49" charset="-122"/>
                <a:ea typeface="隶书" pitchFamily="49" charset="-122"/>
                <a:cs typeface="Times New Roman" pitchFamily="18" charset="0"/>
              </a:rPr>
              <a:t>视图机制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4.  </a:t>
            </a:r>
            <a:r>
              <a:rPr lang="zh-CN" b="1" dirty="0" smtClean="0">
                <a:latin typeface="隶书" pitchFamily="49" charset="-122"/>
                <a:ea typeface="隶书" pitchFamily="49" charset="-122"/>
                <a:cs typeface="Times New Roman" pitchFamily="18" charset="0"/>
              </a:rPr>
              <a:t>审计 </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5.  </a:t>
            </a:r>
            <a:r>
              <a:rPr lang="zh-CN" b="1" dirty="0" smtClean="0">
                <a:latin typeface="隶书" pitchFamily="49" charset="-122"/>
                <a:ea typeface="隶书" pitchFamily="49" charset="-122"/>
                <a:cs typeface="Times New Roman" pitchFamily="18" charset="0"/>
              </a:rPr>
              <a:t>数据加密</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6.  </a:t>
            </a:r>
            <a:r>
              <a:rPr lang="zh-CN" altLang="en-US" b="1" dirty="0" smtClean="0">
                <a:latin typeface="隶书" pitchFamily="49" charset="-122"/>
                <a:ea typeface="隶书" pitchFamily="49" charset="-122"/>
                <a:cs typeface="Times New Roman" pitchFamily="18" charset="0"/>
              </a:rPr>
              <a:t>其它安全性保护</a:t>
            </a:r>
            <a:endParaRPr lang="zh-CN" b="1" dirty="0">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900"/>
                                        <p:tgtEl>
                                          <p:spTgt spid="5">
                                            <p:txEl>
                                              <p:pRg st="3" end="3"/>
                                            </p:txEl>
                                          </p:spTgt>
                                        </p:tgtEl>
                                      </p:cBhvr>
                                    </p:animEffect>
                                    <p:anim calcmode="lin" valueType="num">
                                      <p:cBhvr>
                                        <p:cTn id="23" dur="9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9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2.  </a:t>
            </a:r>
            <a:r>
              <a:rPr lang="zh-CN" sz="3200" dirty="0" smtClean="0">
                <a:latin typeface="隶书" pitchFamily="49" charset="-122"/>
                <a:ea typeface="隶书" pitchFamily="49" charset="-122"/>
              </a:rPr>
              <a:t>数据库安全</a:t>
            </a:r>
            <a:r>
              <a:rPr lang="zh-CN" sz="3200" dirty="0">
                <a:latin typeface="隶书" pitchFamily="49" charset="-122"/>
                <a:ea typeface="隶书" pitchFamily="49" charset="-122"/>
              </a:rPr>
              <a:t>性控制概述</a:t>
            </a:r>
          </a:p>
        </p:txBody>
      </p:sp>
      <p:sp>
        <p:nvSpPr>
          <p:cNvPr id="21507" name="Rectangle 3"/>
          <p:cNvSpPr>
            <a:spLocks noGrp="1" noChangeArrowheads="1"/>
          </p:cNvSpPr>
          <p:nvPr>
            <p:ph type="body" idx="1"/>
          </p:nvPr>
        </p:nvSpPr>
        <p:spPr>
          <a:xfrm>
            <a:off x="323528" y="697260"/>
            <a:ext cx="8229600" cy="2340239"/>
          </a:xfrm>
        </p:spPr>
        <p:txBody>
          <a:bodyPr>
            <a:normAutofit fontScale="92500"/>
          </a:bodyPr>
          <a:lstStyle/>
          <a:p>
            <a:pPr>
              <a:lnSpc>
                <a:spcPct val="140000"/>
              </a:lnSpc>
              <a:buFont typeface="Wingdings" panose="05000000000000000000" pitchFamily="2" charset="2"/>
              <a:buChar char="l"/>
            </a:pPr>
            <a:r>
              <a:rPr lang="zh-CN" sz="2600" b="1" dirty="0">
                <a:latin typeface="微软雅黑" pitchFamily="34" charset="-122"/>
                <a:ea typeface="微软雅黑" pitchFamily="34" charset="-122"/>
              </a:rPr>
              <a:t>非法使用数据库的情况</a:t>
            </a:r>
          </a:p>
          <a:p>
            <a:pPr lvl="1">
              <a:lnSpc>
                <a:spcPct val="110000"/>
              </a:lnSpc>
              <a:spcBef>
                <a:spcPct val="60000"/>
              </a:spcBef>
            </a:pPr>
            <a:r>
              <a:rPr lang="zh-CN" b="1" dirty="0">
                <a:latin typeface="幼圆" pitchFamily="49" charset="-122"/>
                <a:ea typeface="幼圆" pitchFamily="49" charset="-122"/>
              </a:rPr>
              <a:t>编写合法程序绕过</a:t>
            </a:r>
            <a:r>
              <a:rPr lang="zh-CN" altLang="zh-CN" b="1" dirty="0">
                <a:latin typeface="幼圆" pitchFamily="49" charset="-122"/>
                <a:ea typeface="幼圆" pitchFamily="49" charset="-122"/>
              </a:rPr>
              <a:t>DBMS</a:t>
            </a:r>
            <a:r>
              <a:rPr lang="zh-CN" b="1" dirty="0">
                <a:latin typeface="幼圆" pitchFamily="49" charset="-122"/>
                <a:ea typeface="幼圆" pitchFamily="49" charset="-122"/>
              </a:rPr>
              <a:t>及其授权机制</a:t>
            </a:r>
          </a:p>
          <a:p>
            <a:pPr lvl="1">
              <a:lnSpc>
                <a:spcPct val="110000"/>
              </a:lnSpc>
              <a:spcBef>
                <a:spcPct val="60000"/>
              </a:spcBef>
            </a:pPr>
            <a:r>
              <a:rPr lang="zh-CN" b="1" dirty="0">
                <a:latin typeface="幼圆" pitchFamily="49" charset="-122"/>
                <a:ea typeface="幼圆" pitchFamily="49" charset="-122"/>
              </a:rPr>
              <a:t>直接或编写应用程序执行非授权操作</a:t>
            </a:r>
          </a:p>
          <a:p>
            <a:pPr lvl="1">
              <a:lnSpc>
                <a:spcPct val="110000"/>
              </a:lnSpc>
              <a:spcBef>
                <a:spcPct val="60000"/>
              </a:spcBef>
            </a:pPr>
            <a:r>
              <a:rPr lang="zh-CN" b="1" dirty="0">
                <a:latin typeface="幼圆" pitchFamily="49" charset="-122"/>
                <a:ea typeface="幼圆" pitchFamily="49" charset="-122"/>
              </a:rPr>
              <a:t>通过多次合法查询数据库从中推导出一些保密数据</a:t>
            </a:r>
          </a:p>
        </p:txBody>
      </p:sp>
      <p:sp>
        <p:nvSpPr>
          <p:cNvPr id="21508" name="Rectangle 4"/>
          <p:cNvSpPr>
            <a:spLocks noChangeArrowheads="1"/>
          </p:cNvSpPr>
          <p:nvPr/>
        </p:nvSpPr>
        <p:spPr bwMode="auto">
          <a:xfrm>
            <a:off x="251520" y="3510767"/>
            <a:ext cx="7704856" cy="642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Font typeface="Wingdings" panose="05000000000000000000" pitchFamily="2" charset="2"/>
              <a:buChar char="l"/>
            </a:pPr>
            <a:r>
              <a:rPr lang="zh-CN" sz="2600" dirty="0">
                <a:latin typeface="微软雅黑" panose="020B0503020204020204" pitchFamily="34" charset="-122"/>
                <a:ea typeface="微软雅黑" panose="020B0503020204020204" pitchFamily="34" charset="-122"/>
              </a:rPr>
              <a:t>计算机系统中，安全措施是一级一级层层设置</a:t>
            </a:r>
          </a:p>
        </p:txBody>
      </p:sp>
      <p:pic>
        <p:nvPicPr>
          <p:cNvPr id="21509" name="Picture 5" descr="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200218"/>
            <a:ext cx="7992888" cy="817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par>
                                <p:cTn id="8" presetID="3" presetClass="entr" presetSubtype="10" fill="hold" nodeType="withEffect">
                                  <p:stCondLst>
                                    <p:cond delay="0"/>
                                  </p:stCondLst>
                                  <p:childTnLst>
                                    <p:set>
                                      <p:cBhvr>
                                        <p:cTn id="9" dur="1" fill="hold">
                                          <p:stCondLst>
                                            <p:cond delay="0"/>
                                          </p:stCondLst>
                                        </p:cTn>
                                        <p:tgtEl>
                                          <p:spTgt spid="21509"/>
                                        </p:tgtEl>
                                        <p:attrNameLst>
                                          <p:attrName>style.visibility</p:attrName>
                                        </p:attrNameLst>
                                      </p:cBhvr>
                                      <p:to>
                                        <p:strVal val="visible"/>
                                      </p:to>
                                    </p:set>
                                    <p:animEffect transition="in" filter="blinds(horizontal)">
                                      <p:cBhvr>
                                        <p:cTn id="10"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 y="0"/>
            <a:ext cx="8316415" cy="697033"/>
          </a:xfrm>
        </p:spPr>
        <p:txBody>
          <a:bodyPr/>
          <a:lstStyle/>
          <a:p>
            <a:pPr algn="l"/>
            <a:r>
              <a:rPr lang="en-US" altLang="zh-CN" sz="3200" dirty="0" smtClean="0">
                <a:latin typeface="Times New Roman" pitchFamily="18" charset="0"/>
                <a:ea typeface="黑体" pitchFamily="2" charset="-122"/>
                <a:cs typeface="Times New Roman" pitchFamily="18" charset="0"/>
              </a:rPr>
              <a:t>  2.   </a:t>
            </a:r>
            <a:r>
              <a:rPr lang="zh-CN" sz="3200" dirty="0" smtClean="0">
                <a:latin typeface="隶书" pitchFamily="49" charset="-122"/>
                <a:ea typeface="隶书" pitchFamily="49" charset="-122"/>
              </a:rPr>
              <a:t>数据库安全</a:t>
            </a:r>
            <a:r>
              <a:rPr lang="zh-CN" sz="3200" dirty="0">
                <a:latin typeface="隶书" pitchFamily="49" charset="-122"/>
                <a:ea typeface="隶书" pitchFamily="49" charset="-122"/>
              </a:rPr>
              <a:t>性控制</a:t>
            </a:r>
          </a:p>
        </p:txBody>
      </p:sp>
      <p:sp>
        <p:nvSpPr>
          <p:cNvPr id="5" name="Rectangle 3"/>
          <p:cNvSpPr txBox="1">
            <a:spLocks noChangeArrowheads="1"/>
          </p:cNvSpPr>
          <p:nvPr/>
        </p:nvSpPr>
        <p:spPr bwMode="auto">
          <a:xfrm>
            <a:off x="1907704" y="757267"/>
            <a:ext cx="5688632" cy="390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a:lnSpc>
                <a:spcPct val="150000"/>
              </a:lnSpc>
              <a:buFont typeface="Wingdings" pitchFamily="2" charset="2"/>
              <a:buNone/>
            </a:pPr>
            <a:r>
              <a:rPr lang="en-US" altLang="zh-CN" b="1" dirty="0" smtClean="0">
                <a:solidFill>
                  <a:srgbClr val="3333FF"/>
                </a:solidFill>
                <a:latin typeface="隶书" pitchFamily="49" charset="-122"/>
                <a:ea typeface="隶书" pitchFamily="49" charset="-122"/>
                <a:cs typeface="Times New Roman" pitchFamily="18" charset="0"/>
              </a:rPr>
              <a:t>2.1  </a:t>
            </a:r>
            <a:r>
              <a:rPr lang="zh-CN" b="1" dirty="0" smtClean="0">
                <a:solidFill>
                  <a:srgbClr val="3333FF"/>
                </a:solidFill>
                <a:latin typeface="隶书" pitchFamily="49" charset="-122"/>
                <a:ea typeface="隶书" pitchFamily="49" charset="-122"/>
                <a:cs typeface="Times New Roman" pitchFamily="18" charset="0"/>
              </a:rPr>
              <a:t>用户</a:t>
            </a:r>
            <a:r>
              <a:rPr lang="zh-CN" altLang="en-US" dirty="0">
                <a:solidFill>
                  <a:srgbClr val="3333FF"/>
                </a:solidFill>
                <a:latin typeface="隶书" pitchFamily="49" charset="-122"/>
                <a:ea typeface="隶书" pitchFamily="49" charset="-122"/>
                <a:cs typeface="Times New Roman" pitchFamily="18" charset="0"/>
              </a:rPr>
              <a:t>身份</a:t>
            </a:r>
            <a:r>
              <a:rPr lang="zh-CN" b="1" dirty="0" smtClean="0">
                <a:solidFill>
                  <a:srgbClr val="3333FF"/>
                </a:solidFill>
                <a:latin typeface="隶书" pitchFamily="49" charset="-122"/>
                <a:ea typeface="隶书" pitchFamily="49" charset="-122"/>
                <a:cs typeface="Times New Roman" pitchFamily="18" charset="0"/>
              </a:rPr>
              <a:t>鉴别</a:t>
            </a:r>
          </a:p>
          <a:p>
            <a:pPr>
              <a:lnSpc>
                <a:spcPct val="150000"/>
              </a:lnSpc>
              <a:buFont typeface="Wingdings" pitchFamily="2" charset="2"/>
              <a:buNone/>
            </a:pPr>
            <a:r>
              <a:rPr lang="en-US" altLang="zh-CN" b="1" dirty="0" smtClean="0">
                <a:latin typeface="隶书" pitchFamily="49" charset="-122"/>
                <a:ea typeface="隶书" pitchFamily="49" charset="-122"/>
                <a:cs typeface="Times New Roman" pitchFamily="18" charset="0"/>
              </a:rPr>
              <a:t>2.2  </a:t>
            </a:r>
            <a:r>
              <a:rPr lang="zh-CN" b="1" dirty="0" smtClean="0">
                <a:latin typeface="隶书" pitchFamily="49" charset="-122"/>
                <a:ea typeface="隶书" pitchFamily="49" charset="-122"/>
                <a:cs typeface="Times New Roman" pitchFamily="18" charset="0"/>
              </a:rPr>
              <a:t>存取控制</a:t>
            </a:r>
          </a:p>
          <a:p>
            <a:pPr lvl="1">
              <a:lnSpc>
                <a:spcPct val="150000"/>
              </a:lnSpc>
              <a:buFont typeface="Wingdings" pitchFamily="2" charset="2"/>
              <a:buChar char="u"/>
            </a:pPr>
            <a:r>
              <a:rPr lang="zh-CN" b="1" dirty="0" smtClean="0">
                <a:latin typeface="隶书" pitchFamily="49" charset="-122"/>
                <a:ea typeface="隶书" pitchFamily="49" charset="-122"/>
                <a:cs typeface="Times New Roman" pitchFamily="18" charset="0"/>
              </a:rPr>
              <a:t>自主存取控制方法</a:t>
            </a:r>
            <a:r>
              <a:rPr lang="en-US" altLang="zh-CN" b="1" dirty="0" smtClean="0">
                <a:latin typeface="隶书" pitchFamily="49" charset="-122"/>
                <a:ea typeface="隶书" pitchFamily="49" charset="-122"/>
                <a:cs typeface="Times New Roman" pitchFamily="18" charset="0"/>
              </a:rPr>
              <a:t> </a:t>
            </a:r>
          </a:p>
          <a:p>
            <a:pPr lvl="1">
              <a:lnSpc>
                <a:spcPct val="150000"/>
              </a:lnSpc>
              <a:buFont typeface="Wingdings" pitchFamily="2" charset="2"/>
              <a:buChar char="u"/>
            </a:pPr>
            <a:r>
              <a:rPr lang="zh-CN" altLang="en-US" dirty="0" smtClean="0">
                <a:latin typeface="隶书" pitchFamily="49" charset="-122"/>
                <a:ea typeface="隶书" pitchFamily="49" charset="-122"/>
                <a:cs typeface="Times New Roman" pitchFamily="18" charset="0"/>
              </a:rPr>
              <a:t>强制存取控制</a:t>
            </a:r>
            <a:endParaRPr lang="en-US" altLang="zh-CN" dirty="0" smtClean="0">
              <a:latin typeface="隶书" pitchFamily="49" charset="-122"/>
              <a:ea typeface="隶书" pitchFamily="49" charset="-122"/>
              <a:cs typeface="Times New Roman" pitchFamily="18" charset="0"/>
            </a:endParaRPr>
          </a:p>
          <a:p>
            <a:pPr lvl="1">
              <a:lnSpc>
                <a:spcPct val="150000"/>
              </a:lnSpc>
              <a:buFont typeface="Wingdings" pitchFamily="2" charset="2"/>
              <a:buChar char="u"/>
            </a:pPr>
            <a:r>
              <a:rPr lang="en-US" altLang="zh-CN" b="1" dirty="0" smtClean="0">
                <a:latin typeface="隶书" pitchFamily="49" charset="-122"/>
                <a:ea typeface="隶书" pitchFamily="49" charset="-122"/>
                <a:cs typeface="Times New Roman" pitchFamily="18" charset="0"/>
              </a:rPr>
              <a:t>DAC</a:t>
            </a:r>
            <a:r>
              <a:rPr lang="zh-CN" altLang="en-US" b="1" dirty="0" smtClean="0">
                <a:latin typeface="隶书" pitchFamily="49" charset="-122"/>
                <a:ea typeface="隶书" pitchFamily="49" charset="-122"/>
                <a:cs typeface="Times New Roman" pitchFamily="18" charset="0"/>
              </a:rPr>
              <a:t>与</a:t>
            </a:r>
            <a:r>
              <a:rPr lang="en-US" altLang="zh-CN" b="1" dirty="0" smtClean="0">
                <a:latin typeface="隶书" pitchFamily="49" charset="-122"/>
                <a:ea typeface="隶书" pitchFamily="49" charset="-122"/>
                <a:cs typeface="Times New Roman" pitchFamily="18" charset="0"/>
              </a:rPr>
              <a:t>MAC</a:t>
            </a:r>
            <a:endParaRPr lang="zh-CN" b="1" dirty="0" smtClean="0">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 y="0"/>
            <a:ext cx="8316415" cy="697260"/>
          </a:xfrm>
        </p:spPr>
        <p:txBody>
          <a:bodyPr/>
          <a:lstStyle/>
          <a:p>
            <a:pPr algn="l"/>
            <a:r>
              <a:rPr lang="en-US" altLang="zh-CN" sz="3200" dirty="0" smtClean="0">
                <a:latin typeface="Times New Roman" pitchFamily="18" charset="0"/>
                <a:ea typeface="黑体" pitchFamily="2" charset="-122"/>
                <a:cs typeface="Times New Roman" pitchFamily="18" charset="0"/>
              </a:rPr>
              <a:t>  2.1  </a:t>
            </a:r>
            <a:r>
              <a:rPr lang="zh-CN" sz="3200" dirty="0" smtClean="0">
                <a:latin typeface="隶书" pitchFamily="49" charset="-122"/>
                <a:ea typeface="隶书" pitchFamily="49" charset="-122"/>
              </a:rPr>
              <a:t>用户</a:t>
            </a:r>
            <a:r>
              <a:rPr lang="zh-CN" altLang="en-US" sz="3200" dirty="0" smtClean="0">
                <a:latin typeface="隶书" pitchFamily="49" charset="-122"/>
                <a:ea typeface="隶书" pitchFamily="49" charset="-122"/>
              </a:rPr>
              <a:t>身份</a:t>
            </a:r>
            <a:r>
              <a:rPr lang="zh-CN" sz="3200" dirty="0" smtClean="0">
                <a:latin typeface="隶书" pitchFamily="49" charset="-122"/>
                <a:ea typeface="隶书" pitchFamily="49" charset="-122"/>
              </a:rPr>
              <a:t>鉴别</a:t>
            </a:r>
            <a:endParaRPr lang="zh-CN" sz="3200" dirty="0">
              <a:latin typeface="隶书" pitchFamily="49" charset="-122"/>
              <a:ea typeface="隶书" pitchFamily="49" charset="-122"/>
            </a:endParaRPr>
          </a:p>
        </p:txBody>
      </p:sp>
      <p:sp>
        <p:nvSpPr>
          <p:cNvPr id="23555" name="Rectangle 3"/>
          <p:cNvSpPr>
            <a:spLocks noGrp="1" noChangeArrowheads="1"/>
          </p:cNvSpPr>
          <p:nvPr>
            <p:ph type="body" idx="1"/>
          </p:nvPr>
        </p:nvSpPr>
        <p:spPr>
          <a:xfrm>
            <a:off x="467544" y="841276"/>
            <a:ext cx="8568952" cy="4392488"/>
          </a:xfrm>
        </p:spPr>
        <p:txBody>
          <a:bodyPr/>
          <a:lstStyle/>
          <a:p>
            <a:pPr>
              <a:lnSpc>
                <a:spcPct val="150000"/>
              </a:lnSpc>
            </a:pPr>
            <a:r>
              <a:rPr lang="zh-CN" sz="2400" b="1" dirty="0">
                <a:latin typeface="微软雅黑" pitchFamily="34" charset="-122"/>
                <a:ea typeface="微软雅黑" pitchFamily="34" charset="-122"/>
              </a:rPr>
              <a:t>用户标识与鉴别</a:t>
            </a:r>
          </a:p>
          <a:p>
            <a:pPr>
              <a:lnSpc>
                <a:spcPct val="150000"/>
              </a:lnSpc>
              <a:buFont typeface="Wingdings" pitchFamily="2" charset="2"/>
              <a:buNone/>
            </a:pPr>
            <a:r>
              <a:rPr lang="zh-CN" sz="2400" b="1" dirty="0">
                <a:ea typeface="宋体" pitchFamily="2" charset="-122"/>
              </a:rPr>
              <a:t>  （</a:t>
            </a:r>
            <a:r>
              <a:rPr lang="zh-CN" altLang="zh-CN" sz="2400" b="1" dirty="0">
                <a:ea typeface="宋体" pitchFamily="2" charset="-122"/>
              </a:rPr>
              <a:t>Identification &amp;  Authentication</a:t>
            </a:r>
            <a:r>
              <a:rPr lang="zh-CN" sz="2400" b="1" dirty="0">
                <a:ea typeface="宋体" pitchFamily="2" charset="-122"/>
              </a:rPr>
              <a:t>）</a:t>
            </a:r>
          </a:p>
          <a:p>
            <a:pPr lvl="1">
              <a:lnSpc>
                <a:spcPct val="190000"/>
              </a:lnSpc>
            </a:pPr>
            <a:r>
              <a:rPr lang="zh-CN" b="1" dirty="0">
                <a:latin typeface="幼圆" pitchFamily="49" charset="-122"/>
                <a:ea typeface="幼圆" pitchFamily="49" charset="-122"/>
              </a:rPr>
              <a:t>系统提供的最外层安全保护措施：</a:t>
            </a:r>
          </a:p>
          <a:p>
            <a:pPr lvl="1">
              <a:lnSpc>
                <a:spcPct val="190000"/>
              </a:lnSpc>
              <a:buFont typeface="Wingdings" pitchFamily="2" charset="2"/>
              <a:buNone/>
            </a:pPr>
            <a:r>
              <a:rPr lang="en-US" altLang="zh-CN" b="1" dirty="0" smtClean="0">
                <a:latin typeface="幼圆" pitchFamily="49" charset="-122"/>
                <a:ea typeface="幼圆" pitchFamily="49" charset="-122"/>
              </a:rPr>
              <a:t>  </a:t>
            </a:r>
            <a:r>
              <a:rPr lang="zh-CN" b="1" dirty="0" smtClean="0">
                <a:latin typeface="幼圆" pitchFamily="49" charset="-122"/>
                <a:ea typeface="幼圆" pitchFamily="49" charset="-122"/>
              </a:rPr>
              <a:t>由</a:t>
            </a:r>
            <a:r>
              <a:rPr lang="zh-CN" b="1" dirty="0">
                <a:latin typeface="幼圆" pitchFamily="49" charset="-122"/>
                <a:ea typeface="幼圆" pitchFamily="49" charset="-122"/>
              </a:rPr>
              <a:t>系统提供一定的方式让用户标示自己的名字或者身份，每次用户要求进入系统时，由系统进行核对，通过鉴定后才提供机器使用权。</a:t>
            </a:r>
            <a:endParaRPr b="1"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5">
                                            <p:txEl>
                                              <p:pRg st="1" end="1"/>
                                            </p:txEl>
                                          </p:spTgt>
                                        </p:tgtEl>
                                        <p:attrNameLst>
                                          <p:attrName>style.visibility</p:attrName>
                                        </p:attrNameLst>
                                      </p:cBhvr>
                                      <p:to>
                                        <p:strVal val="visible"/>
                                      </p:to>
                                    </p:set>
                                    <p:animEffect transition="in" filter="fade">
                                      <p:cBhvr>
                                        <p:cTn id="14" dur="1000"/>
                                        <p:tgtEl>
                                          <p:spTgt spid="23555">
                                            <p:txEl>
                                              <p:pRg st="1" end="1"/>
                                            </p:txEl>
                                          </p:spTgt>
                                        </p:tgtEl>
                                      </p:cBhvr>
                                    </p:animEffect>
                                    <p:anim calcmode="lin" valueType="num">
                                      <p:cBhvr>
                                        <p:cTn id="15"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Effect transition="in" filter="fade">
                                      <p:cBhvr>
                                        <p:cTn id="19" dur="1000"/>
                                        <p:tgtEl>
                                          <p:spTgt spid="23555">
                                            <p:txEl>
                                              <p:pRg st="2" end="2"/>
                                            </p:txEl>
                                          </p:spTgt>
                                        </p:tgtEl>
                                      </p:cBhvr>
                                    </p:animEffect>
                                    <p:anim calcmode="lin" valueType="num">
                                      <p:cBhvr>
                                        <p:cTn id="20"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355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555">
                                            <p:txEl>
                                              <p:pRg st="3" end="3"/>
                                            </p:txEl>
                                          </p:spTgt>
                                        </p:tgtEl>
                                        <p:attrNameLst>
                                          <p:attrName>style.visibility</p:attrName>
                                        </p:attrNameLst>
                                      </p:cBhvr>
                                      <p:to>
                                        <p:strVal val="visible"/>
                                      </p:to>
                                    </p:set>
                                    <p:animEffect transition="in" filter="fade">
                                      <p:cBhvr>
                                        <p:cTn id="24" dur="1000"/>
                                        <p:tgtEl>
                                          <p:spTgt spid="23555">
                                            <p:txEl>
                                              <p:pRg st="3" end="3"/>
                                            </p:txEl>
                                          </p:spTgt>
                                        </p:tgtEl>
                                      </p:cBhvr>
                                    </p:animEffect>
                                    <p:anim calcmode="lin" valueType="num">
                                      <p:cBhvr>
                                        <p:cTn id="25"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971601" y="877280"/>
            <a:ext cx="7488831" cy="3708412"/>
          </a:xfrm>
        </p:spPr>
        <p:txBody>
          <a:bodyPr/>
          <a:lstStyle/>
          <a:p>
            <a:pPr>
              <a:lnSpc>
                <a:spcPct val="130000"/>
              </a:lnSpc>
            </a:pPr>
            <a:r>
              <a:rPr lang="zh-CN" sz="2400" b="1" dirty="0">
                <a:latin typeface="微软雅黑" pitchFamily="34" charset="-122"/>
                <a:ea typeface="微软雅黑" pitchFamily="34" charset="-122"/>
              </a:rPr>
              <a:t>用户标识（</a:t>
            </a:r>
            <a:r>
              <a:rPr lang="zh-CN" altLang="zh-CN" sz="2400" b="1" dirty="0">
                <a:latin typeface="微软雅黑" pitchFamily="34" charset="-122"/>
                <a:ea typeface="微软雅黑" pitchFamily="34" charset="-122"/>
              </a:rPr>
              <a:t>UID</a:t>
            </a:r>
            <a:r>
              <a:rPr lang="zh-CN" sz="2400" b="1" dirty="0">
                <a:latin typeface="微软雅黑" pitchFamily="34" charset="-122"/>
                <a:ea typeface="微软雅黑" pitchFamily="34" charset="-122"/>
              </a:rPr>
              <a:t>）</a:t>
            </a:r>
          </a:p>
          <a:p>
            <a:pPr>
              <a:lnSpc>
                <a:spcPct val="130000"/>
              </a:lnSpc>
            </a:pPr>
            <a:r>
              <a:rPr lang="zh-CN" sz="2400" b="1" dirty="0">
                <a:latin typeface="微软雅黑" pitchFamily="34" charset="-122"/>
                <a:ea typeface="微软雅黑" pitchFamily="34" charset="-122"/>
              </a:rPr>
              <a:t>口令</a:t>
            </a:r>
          </a:p>
          <a:p>
            <a:pPr lvl="1">
              <a:lnSpc>
                <a:spcPct val="130000"/>
              </a:lnSpc>
            </a:pPr>
            <a:r>
              <a:rPr lang="zh-CN" sz="2200" b="1" dirty="0">
                <a:latin typeface="幼圆" pitchFamily="49" charset="-122"/>
                <a:ea typeface="幼圆" pitchFamily="49" charset="-122"/>
              </a:rPr>
              <a:t>系统核对口令以鉴别用户身份 </a:t>
            </a:r>
          </a:p>
          <a:p>
            <a:pPr>
              <a:lnSpc>
                <a:spcPct val="140000"/>
              </a:lnSpc>
            </a:pPr>
            <a:r>
              <a:rPr lang="zh-CN" sz="2400" b="1" dirty="0">
                <a:latin typeface="微软雅黑" pitchFamily="34" charset="-122"/>
                <a:ea typeface="微软雅黑" pitchFamily="34" charset="-122"/>
              </a:rPr>
              <a:t>用户名和口令易被窃取</a:t>
            </a:r>
          </a:p>
          <a:p>
            <a:pPr lvl="1">
              <a:lnSpc>
                <a:spcPct val="140000"/>
              </a:lnSpc>
              <a:spcBef>
                <a:spcPct val="60000"/>
              </a:spcBef>
              <a:buSzPct val="75000"/>
              <a:buFont typeface="Wingdings" pitchFamily="2" charset="2"/>
              <a:buChar char="n"/>
            </a:pPr>
            <a:r>
              <a:rPr lang="zh-CN" sz="2000" b="1" dirty="0">
                <a:latin typeface="幼圆" pitchFamily="49" charset="-122"/>
                <a:ea typeface="幼圆" pitchFamily="49" charset="-122"/>
              </a:rPr>
              <a:t>每个用户预先约定好一个计算过程或者函数</a:t>
            </a:r>
          </a:p>
        </p:txBody>
      </p:sp>
      <p:sp>
        <p:nvSpPr>
          <p:cNvPr id="5" name="Rectangle 2"/>
          <p:cNvSpPr>
            <a:spLocks noGrp="1" noChangeArrowheads="1"/>
          </p:cNvSpPr>
          <p:nvPr>
            <p:ph type="title"/>
          </p:nvPr>
        </p:nvSpPr>
        <p:spPr>
          <a:xfrm>
            <a:off x="1" y="0"/>
            <a:ext cx="8316415" cy="697260"/>
          </a:xfrm>
        </p:spPr>
        <p:txBody>
          <a:bodyPr/>
          <a:lstStyle/>
          <a:p>
            <a:pPr algn="l"/>
            <a:r>
              <a:rPr lang="en-US" altLang="zh-CN" sz="3200" dirty="0" smtClean="0">
                <a:latin typeface="Times New Roman" pitchFamily="18" charset="0"/>
                <a:ea typeface="黑体" pitchFamily="2" charset="-122"/>
                <a:cs typeface="Times New Roman" pitchFamily="18" charset="0"/>
              </a:rPr>
              <a:t>  2.1  </a:t>
            </a:r>
            <a:r>
              <a:rPr lang="zh-CN" sz="3200" dirty="0" smtClean="0">
                <a:latin typeface="隶书" pitchFamily="49" charset="-122"/>
                <a:ea typeface="隶书" pitchFamily="49" charset="-122"/>
              </a:rPr>
              <a:t>用户</a:t>
            </a:r>
            <a:r>
              <a:rPr lang="zh-CN" altLang="en-US" sz="3200" dirty="0" smtClean="0">
                <a:latin typeface="隶书" pitchFamily="49" charset="-122"/>
                <a:ea typeface="隶书" pitchFamily="49" charset="-122"/>
              </a:rPr>
              <a:t>身份</a:t>
            </a:r>
            <a:r>
              <a:rPr lang="zh-CN" sz="3200" dirty="0" smtClean="0">
                <a:latin typeface="隶书" pitchFamily="49" charset="-122"/>
                <a:ea typeface="隶书" pitchFamily="49" charset="-122"/>
              </a:rPr>
              <a:t>鉴别</a:t>
            </a:r>
            <a:endParaRPr lang="zh-CN"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1000"/>
                                        <p:tgtEl>
                                          <p:spTgt spid="24579">
                                            <p:txEl>
                                              <p:pRg st="1" end="1"/>
                                            </p:txEl>
                                          </p:spTgt>
                                        </p:tgtEl>
                                      </p:cBhvr>
                                    </p:animEffect>
                                    <p:anim calcmode="lin" valueType="num">
                                      <p:cBhvr>
                                        <p:cTn id="13"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1000"/>
                                        <p:tgtEl>
                                          <p:spTgt spid="24579">
                                            <p:txEl>
                                              <p:pRg st="2" end="2"/>
                                            </p:txEl>
                                          </p:spTgt>
                                        </p:tgtEl>
                                      </p:cBhvr>
                                    </p:animEffect>
                                    <p:anim calcmode="lin" valueType="num">
                                      <p:cBhvr>
                                        <p:cTn id="18"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1000"/>
                                        <p:tgtEl>
                                          <p:spTgt spid="24579">
                                            <p:txEl>
                                              <p:pRg st="3" end="3"/>
                                            </p:txEl>
                                          </p:spTgt>
                                        </p:tgtEl>
                                      </p:cBhvr>
                                    </p:animEffect>
                                    <p:anim calcmode="lin" valueType="num">
                                      <p:cBhvr>
                                        <p:cTn id="23"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457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fade">
                                      <p:cBhvr>
                                        <p:cTn id="27" dur="1000"/>
                                        <p:tgtEl>
                                          <p:spTgt spid="24579">
                                            <p:txEl>
                                              <p:pRg st="4" end="4"/>
                                            </p:txEl>
                                          </p:spTgt>
                                        </p:tgtEl>
                                      </p:cBhvr>
                                    </p:animEffect>
                                    <p:anim calcmode="lin" valueType="num">
                                      <p:cBhvr>
                                        <p:cTn id="28" dur="10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45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95536" y="877280"/>
            <a:ext cx="8712968" cy="428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a:lnSpc>
                <a:spcPct val="170000"/>
              </a:lnSpc>
              <a:buFont typeface="Wingdings" pitchFamily="2" charset="2"/>
              <a:buNone/>
            </a:pPr>
            <a:r>
              <a:rPr lang="zh-CN" altLang="en-US" sz="2600" b="1" dirty="0" smtClean="0">
                <a:latin typeface="黑体" pitchFamily="49" charset="-122"/>
                <a:ea typeface="黑体" pitchFamily="49" charset="-122"/>
                <a:cs typeface="Times New Roman" pitchFamily="18" charset="0"/>
              </a:rPr>
              <a:t>静态口令鉴别：</a:t>
            </a:r>
            <a:endParaRPr lang="en-US" altLang="zh-CN" sz="2600" b="1" dirty="0" smtClean="0">
              <a:latin typeface="黑体" pitchFamily="49" charset="-122"/>
              <a:ea typeface="黑体" pitchFamily="49" charset="-122"/>
              <a:cs typeface="Times New Roman" pitchFamily="18" charset="0"/>
            </a:endParaRPr>
          </a:p>
          <a:p>
            <a:pPr>
              <a:lnSpc>
                <a:spcPct val="170000"/>
              </a:lnSpc>
              <a:buFont typeface="Wingdings" pitchFamily="2" charset="2"/>
              <a:buChar char="l"/>
            </a:pPr>
            <a:r>
              <a:rPr lang="zh-CN" altLang="en-US" sz="2600" dirty="0" smtClean="0">
                <a:latin typeface="幼圆" pitchFamily="49" charset="-122"/>
                <a:ea typeface="幼圆" pitchFamily="49" charset="-122"/>
                <a:cs typeface="Times New Roman" pitchFamily="18" charset="0"/>
              </a:rPr>
              <a:t> 静态口令一般由用户自己设定，鉴别时只要按要求输入正确的口令，系统将允许用户使用数据库管理系统。</a:t>
            </a:r>
            <a:endParaRPr lang="en-US" altLang="zh-CN" sz="2600" dirty="0" smtClean="0">
              <a:latin typeface="幼圆" pitchFamily="49" charset="-122"/>
              <a:ea typeface="幼圆" pitchFamily="49" charset="-122"/>
              <a:cs typeface="Times New Roman" pitchFamily="18" charset="0"/>
            </a:endParaRPr>
          </a:p>
          <a:p>
            <a:pPr lvl="1">
              <a:lnSpc>
                <a:spcPct val="170000"/>
              </a:lnSpc>
              <a:buFont typeface="Wingdings" pitchFamily="2" charset="2"/>
              <a:buChar char="Ø"/>
            </a:pPr>
            <a:r>
              <a:rPr lang="zh-CN" altLang="en-US" sz="2600" b="1" dirty="0" smtClean="0">
                <a:latin typeface="华文楷体" pitchFamily="2" charset="-122"/>
                <a:ea typeface="华文楷体" pitchFamily="2" charset="-122"/>
                <a:cs typeface="Times New Roman" pitchFamily="18" charset="0"/>
              </a:rPr>
              <a:t> 方式简单，但是容易被攻击，安全性较低。</a:t>
            </a:r>
            <a:endParaRPr lang="zh-CN" sz="2600" b="1" dirty="0">
              <a:latin typeface="华文楷体" pitchFamily="2" charset="-122"/>
              <a:ea typeface="华文楷体" pitchFamily="2" charset="-122"/>
              <a:cs typeface="Times New Roman" pitchFamily="18" charset="0"/>
            </a:endParaRPr>
          </a:p>
        </p:txBody>
      </p:sp>
      <p:sp>
        <p:nvSpPr>
          <p:cNvPr id="6" name="标题 1"/>
          <p:cNvSpPr>
            <a:spLocks noGrp="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2.1 </a:t>
            </a:r>
            <a:r>
              <a:rPr lang="en-US" altLang="zh-CN" sz="3200" dirty="0">
                <a:ea typeface="黑体" pitchFamily="2" charset="-122"/>
              </a:rPr>
              <a:t> </a:t>
            </a:r>
            <a:r>
              <a:rPr lang="zh-CN" altLang="zh-CN" sz="3200" dirty="0">
                <a:latin typeface="黑体" pitchFamily="49" charset="-122"/>
                <a:ea typeface="黑体" pitchFamily="49" charset="-122"/>
              </a:rPr>
              <a:t>用户</a:t>
            </a:r>
            <a:r>
              <a:rPr lang="zh-CN" altLang="en-US" sz="3200" dirty="0">
                <a:latin typeface="黑体" pitchFamily="49" charset="-122"/>
                <a:ea typeface="黑体" pitchFamily="49" charset="-122"/>
              </a:rPr>
              <a:t>身份</a:t>
            </a:r>
            <a:r>
              <a:rPr lang="zh-CN" altLang="zh-CN" sz="3200" dirty="0" smtClean="0">
                <a:latin typeface="黑体" pitchFamily="49" charset="-122"/>
                <a:ea typeface="黑体" pitchFamily="49" charset="-122"/>
              </a:rPr>
              <a:t>鉴别</a:t>
            </a:r>
            <a:r>
              <a:rPr lang="en-US" altLang="zh-CN" sz="3200" dirty="0" smtClean="0">
                <a:latin typeface="黑体" pitchFamily="49" charset="-122"/>
                <a:ea typeface="黑体" pitchFamily="49" charset="-122"/>
              </a:rPr>
              <a:t>—— </a:t>
            </a:r>
            <a:r>
              <a:rPr lang="en-US" altLang="zh-CN" sz="3200" dirty="0" smtClean="0">
                <a:latin typeface="隶书" pitchFamily="49" charset="-122"/>
                <a:ea typeface="隶书" pitchFamily="49" charset="-122"/>
              </a:rPr>
              <a:t>(1)</a:t>
            </a:r>
            <a:r>
              <a:rPr lang="zh-CN" altLang="en-US" sz="3200" dirty="0" smtClean="0">
                <a:latin typeface="隶书" pitchFamily="49" charset="-122"/>
                <a:ea typeface="隶书" pitchFamily="49" charset="-122"/>
              </a:rPr>
              <a:t>静态口令鉴别</a:t>
            </a:r>
            <a:endParaRPr lang="zh-CN" altLang="en-US"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63538" y="736802"/>
            <a:ext cx="8800950" cy="444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a:lnSpc>
                <a:spcPct val="170000"/>
              </a:lnSpc>
              <a:buFont typeface="Wingdings" pitchFamily="2" charset="2"/>
              <a:buNone/>
            </a:pPr>
            <a:r>
              <a:rPr lang="zh-CN" altLang="en-US" sz="2400" dirty="0" smtClean="0">
                <a:latin typeface="微软雅黑" pitchFamily="34" charset="-122"/>
                <a:ea typeface="微软雅黑" pitchFamily="34" charset="-122"/>
                <a:cs typeface="Times New Roman" pitchFamily="18" charset="0"/>
              </a:rPr>
              <a:t>动</a:t>
            </a:r>
            <a:r>
              <a:rPr lang="zh-CN" altLang="en-US" sz="2400" b="1" dirty="0" smtClean="0">
                <a:latin typeface="微软雅黑" pitchFamily="34" charset="-122"/>
                <a:ea typeface="微软雅黑" pitchFamily="34" charset="-122"/>
                <a:cs typeface="Times New Roman" pitchFamily="18" charset="0"/>
              </a:rPr>
              <a:t>态口令鉴别：</a:t>
            </a:r>
            <a:endParaRPr lang="en-US" altLang="zh-CN" sz="2400" b="1" dirty="0" smtClean="0">
              <a:latin typeface="微软雅黑" pitchFamily="34" charset="-122"/>
              <a:ea typeface="微软雅黑" pitchFamily="34" charset="-122"/>
              <a:cs typeface="Times New Roman" pitchFamily="18" charset="0"/>
            </a:endParaRPr>
          </a:p>
          <a:p>
            <a:pPr>
              <a:lnSpc>
                <a:spcPct val="170000"/>
              </a:lnSpc>
              <a:buFont typeface="Wingdings" pitchFamily="2" charset="2"/>
              <a:buChar char="l"/>
            </a:pPr>
            <a:r>
              <a:rPr lang="zh-CN" altLang="en-US" sz="2600" dirty="0" smtClean="0">
                <a:latin typeface="幼圆" pitchFamily="49" charset="-122"/>
                <a:ea typeface="幼圆" pitchFamily="49" charset="-122"/>
                <a:cs typeface="Times New Roman" pitchFamily="18" charset="0"/>
              </a:rPr>
              <a:t>口令是动态变化的，每次鉴别时均需要使用动态产生的新口令登录数据库管理系统，即采用的一次一加密的方法，常用的方法如短信密码和动态口令牌的方法</a:t>
            </a:r>
            <a:endParaRPr lang="en-US" altLang="zh-CN" sz="2600" dirty="0" smtClean="0">
              <a:latin typeface="Times New Roman" pitchFamily="18" charset="0"/>
              <a:ea typeface="宋体" pitchFamily="2" charset="-122"/>
              <a:cs typeface="Times New Roman" pitchFamily="18" charset="0"/>
            </a:endParaRPr>
          </a:p>
          <a:p>
            <a:pPr lvl="1">
              <a:lnSpc>
                <a:spcPct val="170000"/>
              </a:lnSpc>
              <a:buFont typeface="Wingdings" pitchFamily="2" charset="2"/>
              <a:buChar char="Ø"/>
            </a:pPr>
            <a:r>
              <a:rPr lang="zh-CN" altLang="en-US" sz="2600" dirty="0" smtClean="0">
                <a:latin typeface="华文楷体" pitchFamily="2" charset="-122"/>
                <a:ea typeface="华文楷体" pitchFamily="2" charset="-122"/>
                <a:cs typeface="Times New Roman" pitchFamily="18" charset="0"/>
              </a:rPr>
              <a:t>与静态口令牌相比，这种认证方式增加了口令被窃取或破解的难度，安全性相对高一些</a:t>
            </a:r>
            <a:endParaRPr lang="zh-CN" sz="2600" b="1" dirty="0">
              <a:latin typeface="华文楷体" pitchFamily="2" charset="-122"/>
              <a:ea typeface="华文楷体" pitchFamily="2" charset="-122"/>
              <a:cs typeface="Times New Roman" pitchFamily="18" charset="0"/>
            </a:endParaRPr>
          </a:p>
        </p:txBody>
      </p:sp>
      <p:sp>
        <p:nvSpPr>
          <p:cNvPr id="6" name="标题 1"/>
          <p:cNvSpPr>
            <a:spLocks noGrp="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2.1 </a:t>
            </a:r>
            <a:r>
              <a:rPr lang="en-US" altLang="zh-CN" sz="3200" dirty="0">
                <a:ea typeface="黑体" pitchFamily="2" charset="-122"/>
              </a:rPr>
              <a:t> </a:t>
            </a:r>
            <a:r>
              <a:rPr lang="zh-CN" altLang="zh-CN" sz="3200" dirty="0">
                <a:latin typeface="黑体" pitchFamily="49" charset="-122"/>
                <a:ea typeface="黑体" pitchFamily="49" charset="-122"/>
              </a:rPr>
              <a:t>用户</a:t>
            </a:r>
            <a:r>
              <a:rPr lang="zh-CN" altLang="en-US" sz="3200" dirty="0">
                <a:latin typeface="黑体" pitchFamily="49" charset="-122"/>
                <a:ea typeface="黑体" pitchFamily="49" charset="-122"/>
              </a:rPr>
              <a:t>身份</a:t>
            </a:r>
            <a:r>
              <a:rPr lang="zh-CN" altLang="zh-CN" sz="3200" dirty="0" smtClean="0">
                <a:latin typeface="黑体" pitchFamily="49" charset="-122"/>
                <a:ea typeface="黑体" pitchFamily="49" charset="-122"/>
              </a:rPr>
              <a:t>鉴别</a:t>
            </a:r>
            <a:r>
              <a:rPr lang="en-US" altLang="zh-CN" sz="3200" dirty="0" smtClean="0">
                <a:latin typeface="黑体" pitchFamily="49" charset="-122"/>
                <a:ea typeface="黑体" pitchFamily="49" charset="-122"/>
              </a:rPr>
              <a:t>—— </a:t>
            </a:r>
            <a:r>
              <a:rPr lang="en-US" altLang="zh-CN" sz="3200" dirty="0" smtClean="0">
                <a:latin typeface="隶书" pitchFamily="49" charset="-122"/>
                <a:ea typeface="隶书" pitchFamily="49" charset="-122"/>
              </a:rPr>
              <a:t>(2)</a:t>
            </a:r>
            <a:r>
              <a:rPr lang="zh-CN" altLang="en-US" sz="3200" dirty="0" smtClean="0">
                <a:latin typeface="隶书" pitchFamily="49" charset="-122"/>
                <a:ea typeface="隶书" pitchFamily="49" charset="-122"/>
              </a:rPr>
              <a:t>动态口令鉴别</a:t>
            </a:r>
            <a:endParaRPr lang="zh-CN" altLang="en-US"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07504" y="769268"/>
            <a:ext cx="9036496" cy="4368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a:lnSpc>
                <a:spcPct val="170000"/>
              </a:lnSpc>
              <a:buFont typeface="Wingdings" pitchFamily="2" charset="2"/>
              <a:buNone/>
            </a:pPr>
            <a:r>
              <a:rPr lang="zh-CN" altLang="en-US" sz="2600" b="1" dirty="0" smtClean="0">
                <a:latin typeface="微软雅黑" panose="020B0503020204020204" pitchFamily="34" charset="-122"/>
                <a:ea typeface="微软雅黑" panose="020B0503020204020204" pitchFamily="34" charset="-122"/>
                <a:cs typeface="Times New Roman" pitchFamily="18" charset="0"/>
              </a:rPr>
              <a:t>  生物特征鉴别</a:t>
            </a:r>
            <a:endParaRPr lang="en-US" altLang="zh-CN" sz="2600" b="1" dirty="0" smtClean="0">
              <a:latin typeface="微软雅黑" panose="020B0503020204020204" pitchFamily="34" charset="-122"/>
              <a:ea typeface="微软雅黑" panose="020B0503020204020204" pitchFamily="34" charset="-122"/>
              <a:cs typeface="Times New Roman" pitchFamily="18" charset="0"/>
            </a:endParaRPr>
          </a:p>
          <a:p>
            <a:pPr>
              <a:lnSpc>
                <a:spcPct val="170000"/>
              </a:lnSpc>
              <a:buFont typeface="Wingdings" pitchFamily="2" charset="2"/>
              <a:buChar char="l"/>
            </a:pPr>
            <a:r>
              <a:rPr lang="zh-CN" altLang="en-US" sz="2600" dirty="0" smtClean="0">
                <a:latin typeface="幼圆" panose="02010509060101010101" pitchFamily="49" charset="-122"/>
                <a:ea typeface="幼圆" panose="02010509060101010101" pitchFamily="49" charset="-122"/>
                <a:cs typeface="Times New Roman" pitchFamily="18" charset="0"/>
              </a:rPr>
              <a:t> 通过生物特征进行认证的技术，其中生物特征是 指的生物体唯一具有的，可测量的、识别和验证的稳定生物特征，如指纹、虹膜和掌纹等。这种方式通过采用图像处理和模式识别等技术实现了基于生物特征的认证。</a:t>
            </a:r>
            <a:endParaRPr lang="en-US" altLang="zh-CN" sz="2600" dirty="0" smtClean="0">
              <a:latin typeface="幼圆" panose="02010509060101010101" pitchFamily="49" charset="-122"/>
              <a:ea typeface="幼圆" panose="02010509060101010101" pitchFamily="49" charset="-122"/>
              <a:cs typeface="Times New Roman" pitchFamily="18" charset="0"/>
            </a:endParaRPr>
          </a:p>
          <a:p>
            <a:pPr lvl="2">
              <a:lnSpc>
                <a:spcPct val="170000"/>
              </a:lnSpc>
              <a:buFont typeface="Wingdings" pitchFamily="2" charset="2"/>
              <a:buChar char="Ø"/>
            </a:pPr>
            <a:r>
              <a:rPr lang="zh-CN" altLang="en-US" sz="2800" dirty="0" smtClean="0">
                <a:latin typeface="华文楷体" pitchFamily="2" charset="-122"/>
                <a:ea typeface="华文楷体" pitchFamily="2" charset="-122"/>
                <a:cs typeface="Times New Roman" pitchFamily="18" charset="0"/>
              </a:rPr>
              <a:t>安全性较高</a:t>
            </a:r>
            <a:endParaRPr lang="zh-CN" sz="2800" b="1" dirty="0">
              <a:latin typeface="华文楷体" pitchFamily="2" charset="-122"/>
              <a:ea typeface="华文楷体" pitchFamily="2" charset="-122"/>
              <a:cs typeface="Times New Roman" pitchFamily="18" charset="0"/>
            </a:endParaRPr>
          </a:p>
        </p:txBody>
      </p:sp>
      <p:sp>
        <p:nvSpPr>
          <p:cNvPr id="6" name="标题 1"/>
          <p:cNvSpPr>
            <a:spLocks noGrp="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2.1 </a:t>
            </a:r>
            <a:r>
              <a:rPr lang="en-US" altLang="zh-CN" sz="3200" dirty="0">
                <a:ea typeface="黑体" pitchFamily="2" charset="-122"/>
              </a:rPr>
              <a:t> </a:t>
            </a:r>
            <a:r>
              <a:rPr lang="zh-CN" altLang="zh-CN" sz="3200" dirty="0">
                <a:latin typeface="黑体" pitchFamily="49" charset="-122"/>
                <a:ea typeface="黑体" pitchFamily="49" charset="-122"/>
              </a:rPr>
              <a:t>用户</a:t>
            </a:r>
            <a:r>
              <a:rPr lang="zh-CN" altLang="en-US" sz="3200" dirty="0">
                <a:latin typeface="黑体" pitchFamily="49" charset="-122"/>
                <a:ea typeface="黑体" pitchFamily="49" charset="-122"/>
              </a:rPr>
              <a:t>身份</a:t>
            </a:r>
            <a:r>
              <a:rPr lang="zh-CN" altLang="zh-CN" sz="3200" dirty="0" smtClean="0">
                <a:latin typeface="黑体" pitchFamily="49" charset="-122"/>
                <a:ea typeface="黑体" pitchFamily="49" charset="-122"/>
              </a:rPr>
              <a:t>鉴别</a:t>
            </a:r>
            <a:r>
              <a:rPr lang="en-US" altLang="zh-CN" sz="3200" dirty="0" smtClean="0">
                <a:latin typeface="黑体" pitchFamily="49" charset="-122"/>
                <a:ea typeface="黑体" pitchFamily="49" charset="-122"/>
              </a:rPr>
              <a:t>—— </a:t>
            </a:r>
            <a:r>
              <a:rPr lang="en-US" altLang="zh-CN" sz="3200" dirty="0" smtClean="0">
                <a:latin typeface="隶书" pitchFamily="49" charset="-122"/>
                <a:ea typeface="隶书" pitchFamily="49" charset="-122"/>
              </a:rPr>
              <a:t>(3)</a:t>
            </a:r>
            <a:r>
              <a:rPr lang="zh-CN" altLang="en-US" sz="3200" dirty="0" smtClean="0">
                <a:latin typeface="隶书" pitchFamily="49" charset="-122"/>
                <a:ea typeface="隶书" pitchFamily="49" charset="-122"/>
              </a:rPr>
              <a:t>生物特征鉴别</a:t>
            </a:r>
            <a:endParaRPr lang="zh-CN" altLang="en-US"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57266"/>
            <a:ext cx="9144000" cy="4476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a:lnSpc>
                <a:spcPct val="170000"/>
              </a:lnSpc>
              <a:buFont typeface="Wingdings" pitchFamily="2" charset="2"/>
              <a:buNone/>
            </a:pPr>
            <a:r>
              <a:rPr lang="zh-CN" altLang="en-US" dirty="0" smtClean="0">
                <a:latin typeface="微软雅黑" panose="020B0503020204020204" pitchFamily="34" charset="-122"/>
                <a:ea typeface="微软雅黑" panose="020B0503020204020204" pitchFamily="34" charset="-122"/>
                <a:cs typeface="Times New Roman" pitchFamily="18" charset="0"/>
              </a:rPr>
              <a:t>  智能卡技术</a:t>
            </a:r>
            <a:r>
              <a:rPr lang="zh-CN" altLang="en-US" b="1" dirty="0" smtClean="0">
                <a:latin typeface="微软雅黑" panose="020B0503020204020204" pitchFamily="34" charset="-122"/>
                <a:ea typeface="微软雅黑" panose="020B0503020204020204" pitchFamily="34" charset="-122"/>
                <a:cs typeface="Times New Roman" pitchFamily="18" charset="0"/>
              </a:rPr>
              <a:t>：</a:t>
            </a:r>
            <a:endParaRPr lang="en-US" altLang="zh-CN" b="1" dirty="0" smtClean="0">
              <a:latin typeface="微软雅黑" panose="020B0503020204020204" pitchFamily="34" charset="-122"/>
              <a:ea typeface="微软雅黑" panose="020B0503020204020204" pitchFamily="34" charset="-122"/>
              <a:cs typeface="Times New Roman" pitchFamily="18" charset="0"/>
            </a:endParaRPr>
          </a:p>
          <a:p>
            <a:pPr>
              <a:lnSpc>
                <a:spcPct val="170000"/>
              </a:lnSpc>
              <a:buFont typeface="Wingdings" pitchFamily="2" charset="2"/>
              <a:buChar char="l"/>
            </a:pPr>
            <a:r>
              <a:rPr lang="zh-CN" altLang="en-US" sz="2400" dirty="0" smtClean="0">
                <a:latin typeface="幼圆" pitchFamily="49" charset="-122"/>
                <a:ea typeface="幼圆" pitchFamily="49" charset="-122"/>
                <a:cs typeface="Times New Roman" pitchFamily="18" charset="0"/>
              </a:rPr>
              <a:t>智能卡是一种不可复制的硬件，内置集成电路的芯片，具有硬件加密功能。智能卡由用户随时携带，登录数据库管理系统时将智能卡插入专用的读卡器进行身份验证。</a:t>
            </a:r>
            <a:endParaRPr lang="en-US" altLang="zh-CN" sz="2400" dirty="0" smtClean="0">
              <a:latin typeface="幼圆" pitchFamily="49" charset="-122"/>
              <a:ea typeface="幼圆" pitchFamily="49" charset="-122"/>
              <a:cs typeface="Times New Roman" pitchFamily="18" charset="0"/>
            </a:endParaRPr>
          </a:p>
          <a:p>
            <a:pPr lvl="1">
              <a:spcBef>
                <a:spcPts val="1800"/>
              </a:spcBef>
              <a:buFont typeface="Wingdings" pitchFamily="2" charset="2"/>
              <a:buChar char="Ø"/>
            </a:pPr>
            <a:r>
              <a:rPr lang="zh-CN" altLang="en-US" b="1" dirty="0" smtClean="0">
                <a:latin typeface="华文楷体" pitchFamily="2" charset="-122"/>
                <a:ea typeface="华文楷体" pitchFamily="2" charset="-122"/>
                <a:cs typeface="Times New Roman" pitchFamily="18" charset="0"/>
              </a:rPr>
              <a:t> 每次从智能卡中读取的数据是静态的，因此通过内存扫描或网络监听等技术还是可能截取到用户的身份验证信息，存在安全隐患，实际应用中一般采用个人身份识别码和智能卡相结合的方式。</a:t>
            </a:r>
            <a:endParaRPr lang="zh-CN" b="1" dirty="0">
              <a:latin typeface="华文楷体" pitchFamily="2" charset="-122"/>
              <a:ea typeface="华文楷体" pitchFamily="2" charset="-122"/>
              <a:cs typeface="Times New Roman" pitchFamily="18" charset="0"/>
            </a:endParaRPr>
          </a:p>
        </p:txBody>
      </p:sp>
      <p:sp>
        <p:nvSpPr>
          <p:cNvPr id="6" name="标题 1"/>
          <p:cNvSpPr>
            <a:spLocks noGrp="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2.1 </a:t>
            </a:r>
            <a:r>
              <a:rPr lang="en-US" altLang="zh-CN" sz="3200" dirty="0">
                <a:ea typeface="黑体" pitchFamily="2" charset="-122"/>
              </a:rPr>
              <a:t> </a:t>
            </a:r>
            <a:r>
              <a:rPr lang="zh-CN" altLang="zh-CN" sz="3200" dirty="0">
                <a:latin typeface="黑体" pitchFamily="49" charset="-122"/>
                <a:ea typeface="黑体" pitchFamily="49" charset="-122"/>
              </a:rPr>
              <a:t>用户</a:t>
            </a:r>
            <a:r>
              <a:rPr lang="zh-CN" altLang="en-US" sz="3200" dirty="0">
                <a:latin typeface="黑体" pitchFamily="49" charset="-122"/>
                <a:ea typeface="黑体" pitchFamily="49" charset="-122"/>
              </a:rPr>
              <a:t>身份</a:t>
            </a:r>
            <a:r>
              <a:rPr lang="zh-CN" altLang="zh-CN" sz="3200" dirty="0" smtClean="0">
                <a:latin typeface="黑体" pitchFamily="49" charset="-122"/>
                <a:ea typeface="黑体" pitchFamily="49" charset="-122"/>
              </a:rPr>
              <a:t>鉴别</a:t>
            </a:r>
            <a:r>
              <a:rPr lang="en-US" altLang="zh-CN" sz="3200" dirty="0" smtClean="0">
                <a:latin typeface="黑体" pitchFamily="49" charset="-122"/>
                <a:ea typeface="黑体" pitchFamily="49" charset="-122"/>
              </a:rPr>
              <a:t>—— </a:t>
            </a:r>
            <a:r>
              <a:rPr lang="en-US" altLang="zh-CN" sz="3200" dirty="0" smtClean="0">
                <a:latin typeface="隶书" pitchFamily="49" charset="-122"/>
                <a:ea typeface="隶书" pitchFamily="49" charset="-122"/>
              </a:rPr>
              <a:t>(4)</a:t>
            </a:r>
            <a:r>
              <a:rPr lang="zh-CN" altLang="en-US" sz="3200" dirty="0" smtClean="0">
                <a:latin typeface="隶书" pitchFamily="49" charset="-122"/>
                <a:ea typeface="隶书" pitchFamily="49" charset="-122"/>
              </a:rPr>
              <a:t>智能卡技术</a:t>
            </a:r>
            <a:endParaRPr lang="zh-CN" altLang="en-US"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979712" y="2137420"/>
            <a:ext cx="4896544" cy="129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342900" indent="-342900" algn="l"/>
            <a:r>
              <a:rPr lang="zh-CN" sz="6000" dirty="0">
                <a:solidFill>
                  <a:srgbClr val="FF0000"/>
                </a:solidFill>
                <a:latin typeface="华文隶书" pitchFamily="2" charset="-122"/>
                <a:ea typeface="华文隶书" pitchFamily="2" charset="-122"/>
              </a:rPr>
              <a:t>数据库安全性</a:t>
            </a:r>
          </a:p>
        </p:txBody>
      </p:sp>
    </p:spTree>
    <p:extLst>
      <p:ext uri="{BB962C8B-B14F-4D97-AF65-F5344CB8AC3E}">
        <p14:creationId xmlns:p14="http://schemas.microsoft.com/office/powerpoint/2010/main" val="181970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8316416" cy="697260"/>
          </a:xfrm>
        </p:spPr>
        <p:txBody>
          <a:bodyPr/>
          <a:lstStyle/>
          <a:p>
            <a:r>
              <a:rPr lang="en-US" altLang="zh-CN" sz="3200" dirty="0" smtClean="0">
                <a:ea typeface="黑体" pitchFamily="2" charset="-122"/>
              </a:rPr>
              <a:t>2. </a:t>
            </a:r>
            <a:r>
              <a:rPr lang="zh-CN" sz="3200" dirty="0" smtClean="0">
                <a:ea typeface="黑体" pitchFamily="2" charset="-122"/>
              </a:rPr>
              <a:t>数据库安全</a:t>
            </a:r>
            <a:r>
              <a:rPr lang="zh-CN" sz="3200" dirty="0">
                <a:ea typeface="黑体" pitchFamily="2" charset="-122"/>
              </a:rPr>
              <a:t>性控制</a:t>
            </a:r>
          </a:p>
        </p:txBody>
      </p:sp>
      <p:sp>
        <p:nvSpPr>
          <p:cNvPr id="4" name="Rectangle 3"/>
          <p:cNvSpPr txBox="1">
            <a:spLocks noChangeArrowheads="1"/>
          </p:cNvSpPr>
          <p:nvPr/>
        </p:nvSpPr>
        <p:spPr bwMode="auto">
          <a:xfrm>
            <a:off x="1907704" y="757267"/>
            <a:ext cx="5688632" cy="390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a:lnSpc>
                <a:spcPct val="150000"/>
              </a:lnSpc>
              <a:buFont typeface="Wingdings" pitchFamily="2" charset="2"/>
              <a:buNone/>
            </a:pPr>
            <a:r>
              <a:rPr lang="en-US" altLang="zh-CN" b="1" dirty="0" smtClean="0">
                <a:latin typeface="隶书" pitchFamily="49" charset="-122"/>
                <a:ea typeface="隶书" pitchFamily="49" charset="-122"/>
                <a:cs typeface="Times New Roman" pitchFamily="18" charset="0"/>
              </a:rPr>
              <a:t>2.1  </a:t>
            </a:r>
            <a:r>
              <a:rPr lang="zh-CN" b="1" dirty="0" smtClean="0">
                <a:latin typeface="隶书" pitchFamily="49" charset="-122"/>
                <a:ea typeface="隶书" pitchFamily="49" charset="-122"/>
                <a:cs typeface="Times New Roman" pitchFamily="18" charset="0"/>
              </a:rPr>
              <a:t>用户</a:t>
            </a:r>
            <a:r>
              <a:rPr lang="zh-CN" altLang="en-US" dirty="0">
                <a:latin typeface="隶书" pitchFamily="49" charset="-122"/>
                <a:ea typeface="隶书" pitchFamily="49" charset="-122"/>
                <a:cs typeface="Times New Roman" pitchFamily="18" charset="0"/>
              </a:rPr>
              <a:t>身份</a:t>
            </a:r>
            <a:r>
              <a:rPr lang="zh-CN" b="1" dirty="0" smtClean="0">
                <a:latin typeface="隶书" pitchFamily="49" charset="-122"/>
                <a:ea typeface="隶书" pitchFamily="49" charset="-122"/>
                <a:cs typeface="Times New Roman" pitchFamily="18" charset="0"/>
              </a:rPr>
              <a:t>鉴别</a:t>
            </a:r>
          </a:p>
          <a:p>
            <a:pPr>
              <a:lnSpc>
                <a:spcPct val="150000"/>
              </a:lnSpc>
              <a:buFont typeface="Wingdings" pitchFamily="2" charset="2"/>
              <a:buNone/>
            </a:pPr>
            <a:r>
              <a:rPr lang="en-US" altLang="zh-CN" dirty="0">
                <a:solidFill>
                  <a:srgbClr val="3333FF"/>
                </a:solidFill>
                <a:latin typeface="隶书" pitchFamily="49" charset="-122"/>
                <a:ea typeface="隶书" pitchFamily="49" charset="-122"/>
                <a:cs typeface="Times New Roman" pitchFamily="18" charset="0"/>
              </a:rPr>
              <a:t>2.2  </a:t>
            </a:r>
            <a:r>
              <a:rPr lang="zh-CN" dirty="0">
                <a:solidFill>
                  <a:srgbClr val="3333FF"/>
                </a:solidFill>
                <a:latin typeface="隶书" pitchFamily="49" charset="-122"/>
                <a:ea typeface="隶书" pitchFamily="49" charset="-122"/>
                <a:cs typeface="Times New Roman" pitchFamily="18" charset="0"/>
              </a:rPr>
              <a:t>存取控制</a:t>
            </a:r>
          </a:p>
          <a:p>
            <a:pPr lvl="1">
              <a:lnSpc>
                <a:spcPct val="150000"/>
              </a:lnSpc>
              <a:buFont typeface="Wingdings" pitchFamily="2" charset="2"/>
              <a:buChar char="u"/>
            </a:pPr>
            <a:r>
              <a:rPr lang="zh-CN" b="1" dirty="0" smtClean="0">
                <a:latin typeface="隶书" pitchFamily="49" charset="-122"/>
                <a:ea typeface="隶书" pitchFamily="49" charset="-122"/>
                <a:cs typeface="Times New Roman" pitchFamily="18" charset="0"/>
              </a:rPr>
              <a:t>自主存取控制方法</a:t>
            </a:r>
            <a:r>
              <a:rPr lang="en-US" altLang="zh-CN" b="1" dirty="0" smtClean="0">
                <a:latin typeface="隶书" pitchFamily="49" charset="-122"/>
                <a:ea typeface="隶书" pitchFamily="49" charset="-122"/>
                <a:cs typeface="Times New Roman" pitchFamily="18" charset="0"/>
              </a:rPr>
              <a:t> </a:t>
            </a:r>
          </a:p>
          <a:p>
            <a:pPr lvl="1">
              <a:lnSpc>
                <a:spcPct val="150000"/>
              </a:lnSpc>
              <a:buFont typeface="Wingdings" pitchFamily="2" charset="2"/>
              <a:buChar char="u"/>
            </a:pPr>
            <a:r>
              <a:rPr lang="zh-CN" altLang="en-US" dirty="0" smtClean="0">
                <a:latin typeface="隶书" pitchFamily="49" charset="-122"/>
                <a:ea typeface="隶书" pitchFamily="49" charset="-122"/>
                <a:cs typeface="Times New Roman" pitchFamily="18" charset="0"/>
              </a:rPr>
              <a:t>强制存取控制</a:t>
            </a:r>
            <a:endParaRPr lang="en-US" altLang="zh-CN" dirty="0" smtClean="0">
              <a:latin typeface="隶书" pitchFamily="49" charset="-122"/>
              <a:ea typeface="隶书" pitchFamily="49" charset="-122"/>
              <a:cs typeface="Times New Roman" pitchFamily="18" charset="0"/>
            </a:endParaRPr>
          </a:p>
          <a:p>
            <a:pPr lvl="1">
              <a:lnSpc>
                <a:spcPct val="150000"/>
              </a:lnSpc>
              <a:buFont typeface="Wingdings" pitchFamily="2" charset="2"/>
              <a:buChar char="u"/>
            </a:pPr>
            <a:r>
              <a:rPr lang="en-US" altLang="zh-CN" b="1" dirty="0" smtClean="0">
                <a:latin typeface="隶书" pitchFamily="49" charset="-122"/>
                <a:ea typeface="隶书" pitchFamily="49" charset="-122"/>
                <a:cs typeface="Times New Roman" pitchFamily="18" charset="0"/>
              </a:rPr>
              <a:t>DAC</a:t>
            </a:r>
            <a:r>
              <a:rPr lang="zh-CN" altLang="en-US" b="1" dirty="0" smtClean="0">
                <a:latin typeface="隶书" pitchFamily="49" charset="-122"/>
                <a:ea typeface="隶书" pitchFamily="49" charset="-122"/>
                <a:cs typeface="Times New Roman" pitchFamily="18" charset="0"/>
              </a:rPr>
              <a:t>与</a:t>
            </a:r>
            <a:r>
              <a:rPr lang="en-US" altLang="zh-CN" b="1" dirty="0" smtClean="0">
                <a:latin typeface="隶书" pitchFamily="49" charset="-122"/>
                <a:ea typeface="隶书" pitchFamily="49" charset="-122"/>
                <a:cs typeface="Times New Roman" pitchFamily="18" charset="0"/>
              </a:rPr>
              <a:t>MAC</a:t>
            </a:r>
            <a:endParaRPr lang="zh-CN" b="1" dirty="0" smtClean="0">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 y="1"/>
            <a:ext cx="8316416" cy="697259"/>
          </a:xfrm>
        </p:spPr>
        <p:txBody>
          <a:bodyPr/>
          <a:lstStyle/>
          <a:p>
            <a:pPr algn="l"/>
            <a:r>
              <a:rPr lang="en-US" altLang="zh-CN" sz="3200" dirty="0" smtClean="0">
                <a:latin typeface="Times New Roman" pitchFamily="18" charset="0"/>
                <a:ea typeface="黑体" pitchFamily="2" charset="-122"/>
                <a:cs typeface="Times New Roman" pitchFamily="18" charset="0"/>
              </a:rPr>
              <a:t>  2.2  </a:t>
            </a:r>
            <a:r>
              <a:rPr lang="zh-CN" sz="3200" dirty="0" smtClean="0">
                <a:latin typeface="隶书" pitchFamily="49" charset="-122"/>
                <a:ea typeface="隶书" pitchFamily="49" charset="-122"/>
              </a:rPr>
              <a:t>存取控制</a:t>
            </a:r>
            <a:endParaRPr lang="zh-CN" sz="3200" dirty="0">
              <a:latin typeface="隶书" pitchFamily="49" charset="-122"/>
              <a:ea typeface="隶书" pitchFamily="49" charset="-122"/>
            </a:endParaRPr>
          </a:p>
        </p:txBody>
      </p:sp>
      <p:sp>
        <p:nvSpPr>
          <p:cNvPr id="26627" name="Rectangle 3"/>
          <p:cNvSpPr>
            <a:spLocks noGrp="1" noChangeArrowheads="1"/>
          </p:cNvSpPr>
          <p:nvPr>
            <p:ph type="body" idx="1"/>
          </p:nvPr>
        </p:nvSpPr>
        <p:spPr>
          <a:xfrm>
            <a:off x="395982" y="759354"/>
            <a:ext cx="8640514" cy="4114369"/>
          </a:xfrm>
        </p:spPr>
        <p:txBody>
          <a:bodyPr/>
          <a:lstStyle/>
          <a:p>
            <a:pPr>
              <a:lnSpc>
                <a:spcPct val="200000"/>
              </a:lnSpc>
            </a:pPr>
            <a:r>
              <a:rPr lang="zh-CN" altLang="en-US" b="1" dirty="0" smtClean="0">
                <a:latin typeface="幼圆" pitchFamily="49" charset="-122"/>
                <a:ea typeface="幼圆" pitchFamily="49" charset="-122"/>
              </a:rPr>
              <a:t>数据库安全最重要的一点就是确保只授权给有资格的用户访问数据库，同时使得所有未授权的人员无法接近数据，这主要就是通过数据库系统的存取控制机制实现的。</a:t>
            </a:r>
            <a:endParaRPr lang="zh-CN" altLang="en-US" b="1"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1000"/>
                                        <p:tgtEl>
                                          <p:spTgt spid="26627">
                                            <p:txEl>
                                              <p:pRg st="0" end="0"/>
                                            </p:txEl>
                                          </p:spTgt>
                                        </p:tgtEl>
                                      </p:cBhvr>
                                    </p:animEffect>
                                    <p:anim calcmode="lin" valueType="num">
                                      <p:cBhvr>
                                        <p:cTn id="8" dur="1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5496" y="759354"/>
            <a:ext cx="9036049" cy="4474409"/>
          </a:xfrm>
        </p:spPr>
        <p:txBody>
          <a:bodyPr>
            <a:normAutofit fontScale="85000" lnSpcReduction="10000"/>
          </a:bodyPr>
          <a:lstStyle/>
          <a:p>
            <a:pPr>
              <a:lnSpc>
                <a:spcPct val="140000"/>
              </a:lnSpc>
            </a:pPr>
            <a:r>
              <a:rPr lang="zh-CN" altLang="en-US" b="1" dirty="0">
                <a:latin typeface="微软雅黑" panose="020B0503020204020204" pitchFamily="34" charset="-122"/>
                <a:ea typeface="微软雅黑" panose="020B0503020204020204" pitchFamily="34" charset="-122"/>
              </a:rPr>
              <a:t>存取控制机制组成</a:t>
            </a:r>
          </a:p>
          <a:p>
            <a:pPr lvl="1">
              <a:lnSpc>
                <a:spcPct val="140000"/>
              </a:lnSpc>
            </a:pPr>
            <a:r>
              <a:rPr lang="zh-CN" altLang="en-US" sz="2800" b="1" dirty="0">
                <a:latin typeface="微软雅黑" panose="020B0503020204020204" pitchFamily="34" charset="-122"/>
                <a:ea typeface="微软雅黑" panose="020B0503020204020204" pitchFamily="34" charset="-122"/>
              </a:rPr>
              <a:t>定义用户</a:t>
            </a:r>
            <a:r>
              <a:rPr lang="zh-CN" altLang="en-US" sz="2800" b="1" dirty="0" smtClean="0">
                <a:latin typeface="微软雅黑" panose="020B0503020204020204" pitchFamily="34" charset="-122"/>
                <a:ea typeface="微软雅黑" panose="020B0503020204020204" pitchFamily="34" charset="-122"/>
              </a:rPr>
              <a:t>权限</a:t>
            </a:r>
            <a:endParaRPr lang="en-US" altLang="zh-CN" sz="2800" b="1" dirty="0" smtClean="0">
              <a:latin typeface="微软雅黑" panose="020B0503020204020204" pitchFamily="34" charset="-122"/>
              <a:ea typeface="微软雅黑" panose="020B0503020204020204" pitchFamily="34" charset="-122"/>
            </a:endParaRPr>
          </a:p>
          <a:p>
            <a:pPr marL="457200" lvl="1" indent="0">
              <a:lnSpc>
                <a:spcPct val="140000"/>
              </a:lnSpc>
              <a:buNone/>
            </a:pPr>
            <a:r>
              <a:rPr lang="zh-CN" altLang="en-US" sz="2600" b="1" dirty="0" smtClean="0">
                <a:latin typeface="幼圆" pitchFamily="49" charset="-122"/>
                <a:ea typeface="幼圆" pitchFamily="49" charset="-122"/>
              </a:rPr>
              <a:t>用户</a:t>
            </a:r>
            <a:r>
              <a:rPr lang="zh-CN" altLang="en-US" sz="2600" b="1" dirty="0">
                <a:latin typeface="幼圆" pitchFamily="49" charset="-122"/>
                <a:ea typeface="幼圆" pitchFamily="49" charset="-122"/>
              </a:rPr>
              <a:t>对某一数据对象的操作权力称为权限，DBMS提供适当的语言来定义用户权限，这些定义经过编译后存放在数据字典中，称为安全规则或授权规则</a:t>
            </a:r>
            <a:r>
              <a:rPr lang="zh-CN" altLang="en-US" sz="2600" b="1" dirty="0">
                <a:ea typeface="宋体" pitchFamily="2" charset="-122"/>
              </a:rPr>
              <a:t>。</a:t>
            </a:r>
          </a:p>
          <a:p>
            <a:pPr lvl="1">
              <a:lnSpc>
                <a:spcPct val="140000"/>
              </a:lnSpc>
              <a:spcBef>
                <a:spcPts val="600"/>
              </a:spcBef>
            </a:pPr>
            <a:r>
              <a:rPr lang="zh-CN" altLang="en-US" sz="2800" b="1" dirty="0">
                <a:latin typeface="微软雅黑" panose="020B0503020204020204" pitchFamily="34" charset="-122"/>
                <a:ea typeface="微软雅黑" panose="020B0503020204020204" pitchFamily="34" charset="-122"/>
              </a:rPr>
              <a:t>合法权限检查 </a:t>
            </a:r>
            <a:endParaRPr lang="en-US" altLang="zh-CN" sz="2800" b="1" dirty="0">
              <a:latin typeface="微软雅黑" panose="020B0503020204020204" pitchFamily="34" charset="-122"/>
              <a:ea typeface="微软雅黑" panose="020B0503020204020204" pitchFamily="34" charset="-122"/>
            </a:endParaRPr>
          </a:p>
          <a:p>
            <a:pPr marL="457200" lvl="1" indent="0">
              <a:lnSpc>
                <a:spcPct val="140000"/>
              </a:lnSpc>
              <a:spcBef>
                <a:spcPts val="600"/>
              </a:spcBef>
              <a:buNone/>
            </a:pPr>
            <a:r>
              <a:rPr lang="zh-CN" altLang="en-US" sz="2600" b="1" dirty="0" smtClean="0">
                <a:ea typeface="宋体" pitchFamily="2" charset="-122"/>
              </a:rPr>
              <a:t> </a:t>
            </a:r>
            <a:r>
              <a:rPr lang="zh-CN" altLang="en-US" sz="2600" b="1" dirty="0" smtClean="0">
                <a:latin typeface="幼圆" pitchFamily="49" charset="-122"/>
                <a:ea typeface="幼圆" pitchFamily="49" charset="-122"/>
              </a:rPr>
              <a:t>用户</a:t>
            </a:r>
            <a:r>
              <a:rPr lang="zh-CN" altLang="en-US" sz="2600" b="1" dirty="0">
                <a:latin typeface="幼圆" pitchFamily="49" charset="-122"/>
                <a:ea typeface="幼圆" pitchFamily="49" charset="-122"/>
              </a:rPr>
              <a:t>发出操作数据请求后，DBMS会先查找数据字典，根据安全规则进 行合法权限检查，若操作超过了用户权限，则拒绝执行该操作</a:t>
            </a:r>
          </a:p>
          <a:p>
            <a:pPr>
              <a:lnSpc>
                <a:spcPct val="140000"/>
              </a:lnSpc>
            </a:pPr>
            <a:r>
              <a:rPr lang="zh-CN" altLang="en-US" sz="2400" b="1" dirty="0">
                <a:latin typeface="微软雅黑" panose="020B0503020204020204" pitchFamily="34" charset="-122"/>
                <a:ea typeface="微软雅黑" panose="020B0503020204020204" pitchFamily="34" charset="-122"/>
              </a:rPr>
              <a:t>用户权限定义和合法权检查机制一起组成了DBMS的安全子系统</a:t>
            </a:r>
          </a:p>
        </p:txBody>
      </p:sp>
      <p:sp>
        <p:nvSpPr>
          <p:cNvPr id="5" name="Rectangle 2"/>
          <p:cNvSpPr>
            <a:spLocks noGrp="1" noChangeArrowheads="1"/>
          </p:cNvSpPr>
          <p:nvPr>
            <p:ph type="title"/>
          </p:nvPr>
        </p:nvSpPr>
        <p:spPr>
          <a:xfrm>
            <a:off x="1" y="1"/>
            <a:ext cx="8316416" cy="697259"/>
          </a:xfrm>
        </p:spPr>
        <p:txBody>
          <a:bodyPr/>
          <a:lstStyle/>
          <a:p>
            <a:pPr algn="l"/>
            <a:r>
              <a:rPr lang="en-US" altLang="zh-CN" sz="3200" dirty="0" smtClean="0">
                <a:latin typeface="Times New Roman" pitchFamily="18" charset="0"/>
                <a:ea typeface="黑体" pitchFamily="2" charset="-122"/>
                <a:cs typeface="Times New Roman" pitchFamily="18" charset="0"/>
              </a:rPr>
              <a:t>  2.2  </a:t>
            </a:r>
            <a:r>
              <a:rPr lang="zh-CN" sz="3200" dirty="0" smtClean="0">
                <a:latin typeface="隶书" pitchFamily="49" charset="-122"/>
                <a:ea typeface="隶书" pitchFamily="49" charset="-122"/>
              </a:rPr>
              <a:t>存取控制</a:t>
            </a:r>
            <a:endParaRPr lang="zh-CN"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1000"/>
                                        <p:tgtEl>
                                          <p:spTgt spid="26627">
                                            <p:txEl>
                                              <p:pRg st="0" end="0"/>
                                            </p:txEl>
                                          </p:spTgt>
                                        </p:tgtEl>
                                      </p:cBhvr>
                                    </p:animEffect>
                                    <p:anim calcmode="lin" valueType="num">
                                      <p:cBhvr>
                                        <p:cTn id="8" dur="1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7">
                                            <p:txEl>
                                              <p:pRg st="1" end="1"/>
                                            </p:txEl>
                                          </p:spTgt>
                                        </p:tgtEl>
                                        <p:attrNameLst>
                                          <p:attrName>style.visibility</p:attrName>
                                        </p:attrNameLst>
                                      </p:cBhvr>
                                      <p:to>
                                        <p:strVal val="visible"/>
                                      </p:to>
                                    </p:set>
                                    <p:animEffect transition="in" filter="fade">
                                      <p:cBhvr>
                                        <p:cTn id="14" dur="1000"/>
                                        <p:tgtEl>
                                          <p:spTgt spid="26627">
                                            <p:txEl>
                                              <p:pRg st="1" end="1"/>
                                            </p:txEl>
                                          </p:spTgt>
                                        </p:tgtEl>
                                      </p:cBhvr>
                                    </p:animEffect>
                                    <p:anim calcmode="lin" valueType="num">
                                      <p:cBhvr>
                                        <p:cTn id="15"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62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Effect transition="in" filter="fade">
                                      <p:cBhvr>
                                        <p:cTn id="19" dur="1000"/>
                                        <p:tgtEl>
                                          <p:spTgt spid="26627">
                                            <p:txEl>
                                              <p:pRg st="2" end="2"/>
                                            </p:txEl>
                                          </p:spTgt>
                                        </p:tgtEl>
                                      </p:cBhvr>
                                    </p:animEffect>
                                    <p:anim calcmode="lin" valueType="num">
                                      <p:cBhvr>
                                        <p:cTn id="20"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6627">
                                            <p:txEl>
                                              <p:pRg st="3" end="3"/>
                                            </p:txEl>
                                          </p:spTgt>
                                        </p:tgtEl>
                                        <p:attrNameLst>
                                          <p:attrName>style.visibility</p:attrName>
                                        </p:attrNameLst>
                                      </p:cBhvr>
                                      <p:to>
                                        <p:strVal val="visible"/>
                                      </p:to>
                                    </p:set>
                                    <p:animEffect transition="in" filter="fade">
                                      <p:cBhvr>
                                        <p:cTn id="26" dur="1000"/>
                                        <p:tgtEl>
                                          <p:spTgt spid="26627">
                                            <p:txEl>
                                              <p:pRg st="3" end="3"/>
                                            </p:txEl>
                                          </p:spTgt>
                                        </p:tgtEl>
                                      </p:cBhvr>
                                    </p:animEffect>
                                    <p:anim calcmode="lin" valueType="num">
                                      <p:cBhvr>
                                        <p:cTn id="27" dur="10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6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6627">
                                            <p:txEl>
                                              <p:pRg st="4" end="4"/>
                                            </p:txEl>
                                          </p:spTgt>
                                        </p:tgtEl>
                                        <p:attrNameLst>
                                          <p:attrName>style.visibility</p:attrName>
                                        </p:attrNameLst>
                                      </p:cBhvr>
                                      <p:to>
                                        <p:strVal val="visible"/>
                                      </p:to>
                                    </p:set>
                                    <p:animEffect transition="in" filter="fade">
                                      <p:cBhvr>
                                        <p:cTn id="33" dur="1000"/>
                                        <p:tgtEl>
                                          <p:spTgt spid="26627">
                                            <p:txEl>
                                              <p:pRg st="4" end="4"/>
                                            </p:txEl>
                                          </p:spTgt>
                                        </p:tgtEl>
                                      </p:cBhvr>
                                    </p:animEffect>
                                    <p:anim calcmode="lin" valueType="num">
                                      <p:cBhvr>
                                        <p:cTn id="34" dur="10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66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26627">
                                            <p:txEl>
                                              <p:pRg st="5" end="5"/>
                                            </p:txEl>
                                          </p:spTgt>
                                        </p:tgtEl>
                                        <p:attrNameLst>
                                          <p:attrName>style.visibility</p:attrName>
                                        </p:attrNameLst>
                                      </p:cBhvr>
                                      <p:to>
                                        <p:strVal val="visible"/>
                                      </p:to>
                                    </p:set>
                                    <p:anim calcmode="lin" valueType="num">
                                      <p:cBhvr>
                                        <p:cTn id="40" dur="1000" fill="hold"/>
                                        <p:tgtEl>
                                          <p:spTgt spid="26627">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26627">
                                            <p:txEl>
                                              <p:pRg st="5" end="5"/>
                                            </p:txEl>
                                          </p:spTgt>
                                        </p:tgtEl>
                                        <p:attrNameLst>
                                          <p:attrName>ppt_h</p:attrName>
                                        </p:attrNameLst>
                                      </p:cBhvr>
                                      <p:tavLst>
                                        <p:tav tm="0">
                                          <p:val>
                                            <p:fltVal val="0"/>
                                          </p:val>
                                        </p:tav>
                                        <p:tav tm="100000">
                                          <p:val>
                                            <p:strVal val="#ppt_h"/>
                                          </p:val>
                                        </p:tav>
                                      </p:tavLst>
                                    </p:anim>
                                    <p:anim calcmode="lin" valueType="num">
                                      <p:cBhvr>
                                        <p:cTn id="42" dur="1000" fill="hold"/>
                                        <p:tgtEl>
                                          <p:spTgt spid="26627">
                                            <p:txEl>
                                              <p:pRg st="5" end="5"/>
                                            </p:txEl>
                                          </p:spTgt>
                                        </p:tgtEl>
                                        <p:attrNameLst>
                                          <p:attrName>style.rotation</p:attrName>
                                        </p:attrNameLst>
                                      </p:cBhvr>
                                      <p:tavLst>
                                        <p:tav tm="0">
                                          <p:val>
                                            <p:fltVal val="90"/>
                                          </p:val>
                                        </p:tav>
                                        <p:tav tm="100000">
                                          <p:val>
                                            <p:fltVal val="0"/>
                                          </p:val>
                                        </p:tav>
                                      </p:tavLst>
                                    </p:anim>
                                    <p:animEffect transition="in" filter="fade">
                                      <p:cBhvr>
                                        <p:cTn id="43" dur="10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6512" y="864740"/>
            <a:ext cx="9214989" cy="4441032"/>
          </a:xfrm>
        </p:spPr>
        <p:txBody>
          <a:bodyPr>
            <a:normAutofit fontScale="92500" lnSpcReduction="10000"/>
          </a:bodyPr>
          <a:lstStyle/>
          <a:p>
            <a:pPr>
              <a:lnSpc>
                <a:spcPct val="90000"/>
              </a:lnSpc>
            </a:pPr>
            <a:r>
              <a:rPr lang="zh-CN" altLang="en-US" sz="3500" b="1" dirty="0">
                <a:latin typeface="微软雅黑" pitchFamily="34" charset="-122"/>
                <a:ea typeface="微软雅黑" pitchFamily="34" charset="-122"/>
              </a:rPr>
              <a:t>常用存取控制方法</a:t>
            </a:r>
          </a:p>
          <a:p>
            <a:pPr lvl="1">
              <a:lnSpc>
                <a:spcPct val="150000"/>
              </a:lnSpc>
              <a:spcBef>
                <a:spcPct val="40000"/>
              </a:spcBef>
            </a:pPr>
            <a:r>
              <a:rPr lang="zh-CN" altLang="en-US" sz="2800" dirty="0">
                <a:latin typeface="微软雅黑" panose="020B0503020204020204" pitchFamily="34" charset="-122"/>
                <a:ea typeface="微软雅黑" panose="020B0503020204020204" pitchFamily="34" charset="-122"/>
              </a:rPr>
              <a:t>自主存取控制</a:t>
            </a:r>
            <a:r>
              <a:rPr lang="zh-CN" altLang="en-US" sz="2800" b="1" dirty="0">
                <a:latin typeface="微软雅黑" panose="020B0503020204020204" pitchFamily="34" charset="-122"/>
                <a:ea typeface="微软雅黑" panose="020B0503020204020204" pitchFamily="34" charset="-122"/>
              </a:rPr>
              <a:t>（Discretionary Access Control,DAC）</a:t>
            </a:r>
          </a:p>
          <a:p>
            <a:pPr lvl="1">
              <a:lnSpc>
                <a:spcPct val="150000"/>
              </a:lnSpc>
              <a:buFont typeface="Wingdings" pitchFamily="2" charset="2"/>
              <a:buNone/>
            </a:pPr>
            <a:r>
              <a:rPr lang="zh-CN" altLang="en-US" sz="2800" dirty="0">
                <a:ea typeface="宋体" pitchFamily="2" charset="-122"/>
              </a:rPr>
              <a:t>   </a:t>
            </a:r>
            <a:r>
              <a:rPr lang="zh-CN" altLang="en-US" sz="2800" dirty="0" smtClean="0">
                <a:latin typeface="幼圆" pitchFamily="49" charset="-122"/>
                <a:ea typeface="幼圆" pitchFamily="49" charset="-122"/>
              </a:rPr>
              <a:t>用户</a:t>
            </a:r>
            <a:r>
              <a:rPr lang="zh-CN" altLang="en-US" sz="2800" dirty="0">
                <a:latin typeface="幼圆" pitchFamily="49" charset="-122"/>
                <a:ea typeface="幼圆" pitchFamily="49" charset="-122"/>
              </a:rPr>
              <a:t>对于不同的数据库对象有不同的存取权限，不同的用户对同一对象也有不同的权限，用户还可以将其拥有的存取权限转授给其它用户</a:t>
            </a:r>
          </a:p>
          <a:p>
            <a:pPr lvl="3">
              <a:lnSpc>
                <a:spcPct val="150000"/>
              </a:lnSpc>
              <a:buFont typeface="Wingdings" pitchFamily="2" charset="2"/>
              <a:buChar char="Ø"/>
            </a:pPr>
            <a:r>
              <a:rPr lang="zh-CN" altLang="en-US" sz="2800" dirty="0">
                <a:latin typeface="幼圆" pitchFamily="49" charset="-122"/>
                <a:ea typeface="幼圆" pitchFamily="49" charset="-122"/>
              </a:rPr>
              <a:t> C2级  受控的存取保护</a:t>
            </a:r>
          </a:p>
          <a:p>
            <a:pPr lvl="3">
              <a:lnSpc>
                <a:spcPct val="150000"/>
              </a:lnSpc>
              <a:buFont typeface="Wingdings" pitchFamily="2" charset="2"/>
              <a:buChar char="Ø"/>
            </a:pPr>
            <a:r>
              <a:rPr lang="zh-CN" altLang="en-US" sz="2800" dirty="0">
                <a:latin typeface="幼圆" pitchFamily="49" charset="-122"/>
                <a:ea typeface="幼圆" pitchFamily="49" charset="-122"/>
              </a:rPr>
              <a:t> 灵活</a:t>
            </a:r>
          </a:p>
          <a:p>
            <a:pPr lvl="3">
              <a:lnSpc>
                <a:spcPct val="90000"/>
              </a:lnSpc>
              <a:buFont typeface="Wingdings" pitchFamily="2" charset="2"/>
              <a:buNone/>
            </a:pPr>
            <a:endParaRPr lang="zh-CN" altLang="en-US" sz="2200" dirty="0">
              <a:latin typeface="黑体" pitchFamily="2" charset="-122"/>
              <a:ea typeface="黑体" pitchFamily="2" charset="-122"/>
            </a:endParaRPr>
          </a:p>
        </p:txBody>
      </p:sp>
      <p:sp>
        <p:nvSpPr>
          <p:cNvPr id="5" name="Rectangle 2"/>
          <p:cNvSpPr>
            <a:spLocks noGrp="1" noChangeArrowheads="1"/>
          </p:cNvSpPr>
          <p:nvPr>
            <p:ph type="title"/>
          </p:nvPr>
        </p:nvSpPr>
        <p:spPr>
          <a:xfrm>
            <a:off x="1" y="1"/>
            <a:ext cx="8316416" cy="697259"/>
          </a:xfrm>
        </p:spPr>
        <p:txBody>
          <a:bodyPr/>
          <a:lstStyle/>
          <a:p>
            <a:pPr algn="l"/>
            <a:r>
              <a:rPr lang="en-US" altLang="zh-CN" sz="3200" dirty="0" smtClean="0">
                <a:latin typeface="Times New Roman" pitchFamily="18" charset="0"/>
                <a:ea typeface="黑体" pitchFamily="2" charset="-122"/>
                <a:cs typeface="Times New Roman" pitchFamily="18" charset="0"/>
              </a:rPr>
              <a:t>  2.2  </a:t>
            </a:r>
            <a:r>
              <a:rPr lang="zh-CN" sz="3200" dirty="0" smtClean="0">
                <a:latin typeface="隶书" pitchFamily="49" charset="-122"/>
                <a:ea typeface="隶书" pitchFamily="49" charset="-122"/>
              </a:rPr>
              <a:t>存取控制</a:t>
            </a:r>
            <a:endParaRPr lang="zh-CN"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1000"/>
                                        <p:tgtEl>
                                          <p:spTgt spid="27651">
                                            <p:txEl>
                                              <p:pRg st="1" end="1"/>
                                            </p:txEl>
                                          </p:spTgt>
                                        </p:tgtEl>
                                      </p:cBhvr>
                                    </p:animEffect>
                                    <p:anim calcmode="lin" valueType="num">
                                      <p:cBhvr>
                                        <p:cTn id="13"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765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1000"/>
                                        <p:tgtEl>
                                          <p:spTgt spid="27651">
                                            <p:txEl>
                                              <p:pRg st="2" end="2"/>
                                            </p:txEl>
                                          </p:spTgt>
                                        </p:tgtEl>
                                      </p:cBhvr>
                                    </p:animEffect>
                                    <p:anim calcmode="lin" valueType="num">
                                      <p:cBhvr>
                                        <p:cTn id="18"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765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fade">
                                      <p:cBhvr>
                                        <p:cTn id="22" dur="1000"/>
                                        <p:tgtEl>
                                          <p:spTgt spid="27651">
                                            <p:txEl>
                                              <p:pRg st="3" end="3"/>
                                            </p:txEl>
                                          </p:spTgt>
                                        </p:tgtEl>
                                      </p:cBhvr>
                                    </p:animEffect>
                                    <p:anim calcmode="lin" valueType="num">
                                      <p:cBhvr>
                                        <p:cTn id="23"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765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fade">
                                      <p:cBhvr>
                                        <p:cTn id="27" dur="1000"/>
                                        <p:tgtEl>
                                          <p:spTgt spid="27651">
                                            <p:txEl>
                                              <p:pRg st="4" end="4"/>
                                            </p:txEl>
                                          </p:spTgt>
                                        </p:tgtEl>
                                      </p:cBhvr>
                                    </p:animEffect>
                                    <p:anim calcmode="lin" valueType="num">
                                      <p:cBhvr>
                                        <p:cTn id="28"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76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 y="1"/>
            <a:ext cx="8316416" cy="697259"/>
          </a:xfrm>
        </p:spPr>
        <p:txBody>
          <a:bodyPr/>
          <a:lstStyle/>
          <a:p>
            <a:pPr algn="l"/>
            <a:r>
              <a:rPr lang="en-US" altLang="zh-CN" sz="3200" dirty="0" smtClean="0">
                <a:latin typeface="Times New Roman" pitchFamily="18" charset="0"/>
                <a:ea typeface="黑体" pitchFamily="2" charset="-122"/>
                <a:cs typeface="Times New Roman" pitchFamily="18" charset="0"/>
              </a:rPr>
              <a:t>  2.2  </a:t>
            </a:r>
            <a:r>
              <a:rPr lang="zh-CN" sz="3200" dirty="0" smtClean="0">
                <a:latin typeface="隶书" pitchFamily="49" charset="-122"/>
                <a:ea typeface="隶书" pitchFamily="49" charset="-122"/>
              </a:rPr>
              <a:t>存取控制</a:t>
            </a:r>
            <a:endParaRPr lang="zh-CN" sz="3200" dirty="0">
              <a:latin typeface="隶书" pitchFamily="49" charset="-122"/>
              <a:ea typeface="隶书" pitchFamily="49" charset="-122"/>
            </a:endParaRPr>
          </a:p>
        </p:txBody>
      </p:sp>
      <p:sp>
        <p:nvSpPr>
          <p:cNvPr id="5" name="矩形 4"/>
          <p:cNvSpPr/>
          <p:nvPr/>
        </p:nvSpPr>
        <p:spPr>
          <a:xfrm>
            <a:off x="107504" y="697260"/>
            <a:ext cx="9036496" cy="3745256"/>
          </a:xfrm>
          <a:prstGeom prst="rect">
            <a:avLst/>
          </a:prstGeom>
        </p:spPr>
        <p:txBody>
          <a:bodyPr wrap="square">
            <a:spAutoFit/>
          </a:bodyPr>
          <a:lstStyle/>
          <a:p>
            <a:pPr marL="457200" indent="-457200" algn="l">
              <a:lnSpc>
                <a:spcPct val="150000"/>
              </a:lnSpc>
              <a:buFont typeface="Wingdings" panose="05000000000000000000" pitchFamily="2" charset="2"/>
              <a:buChar char="n"/>
            </a:pPr>
            <a:r>
              <a:rPr lang="zh-CN" altLang="en-US" sz="2800" b="0" dirty="0">
                <a:latin typeface="微软雅黑" panose="020B0503020204020204" pitchFamily="34" charset="-122"/>
                <a:ea typeface="微软雅黑" panose="020B0503020204020204" pitchFamily="34" charset="-122"/>
              </a:rPr>
              <a:t>强制存取控制</a:t>
            </a:r>
            <a:r>
              <a:rPr lang="zh-CN" altLang="en-US" sz="2800" dirty="0">
                <a:latin typeface="微软雅黑" panose="020B0503020204020204" pitchFamily="34" charset="-122"/>
                <a:ea typeface="微软雅黑" panose="020B0503020204020204" pitchFamily="34" charset="-122"/>
              </a:rPr>
              <a:t>（Mandatory Access Control,MAC）</a:t>
            </a:r>
          </a:p>
          <a:p>
            <a:pPr lvl="1" algn="l">
              <a:lnSpc>
                <a:spcPct val="150000"/>
              </a:lnSpc>
              <a:buFont typeface="Wingdings" pitchFamily="2" charset="2"/>
              <a:buNone/>
            </a:pPr>
            <a:r>
              <a:rPr lang="zh-CN" altLang="en-US" sz="2400" dirty="0"/>
              <a:t> </a:t>
            </a:r>
            <a:r>
              <a:rPr lang="zh-CN" altLang="en-US" sz="2400" dirty="0" smtClean="0">
                <a:latin typeface="幼圆" pitchFamily="49" charset="-122"/>
                <a:ea typeface="幼圆" pitchFamily="49" charset="-122"/>
              </a:rPr>
              <a:t>每</a:t>
            </a:r>
            <a:r>
              <a:rPr lang="zh-CN" altLang="en-US" sz="2400" dirty="0">
                <a:latin typeface="幼圆" pitchFamily="49" charset="-122"/>
                <a:ea typeface="幼圆" pitchFamily="49" charset="-122"/>
              </a:rPr>
              <a:t>一个数据对象被标以一定的密级，每一个用户也被授予某一个级别的权限，对于任意一个数据对象，只有具有合法许可证的用户才可以存取。</a:t>
            </a:r>
          </a:p>
          <a:p>
            <a:pPr lvl="3" algn="l">
              <a:lnSpc>
                <a:spcPct val="200000"/>
              </a:lnSpc>
              <a:buFont typeface="Wingdings" pitchFamily="2" charset="2"/>
              <a:buChar char="Ø"/>
            </a:pPr>
            <a:r>
              <a:rPr lang="zh-CN" altLang="en-US" sz="2400" dirty="0">
                <a:latin typeface="幼圆" pitchFamily="49" charset="-122"/>
                <a:ea typeface="幼圆" pitchFamily="49" charset="-122"/>
              </a:rPr>
              <a:t>B1级</a:t>
            </a:r>
          </a:p>
          <a:p>
            <a:pPr lvl="3" algn="l">
              <a:lnSpc>
                <a:spcPct val="200000"/>
              </a:lnSpc>
              <a:buFont typeface="Wingdings" pitchFamily="2" charset="2"/>
              <a:buChar char="Ø"/>
            </a:pPr>
            <a:r>
              <a:rPr lang="zh-CN" altLang="en-US" sz="2400" dirty="0">
                <a:latin typeface="幼圆" pitchFamily="49" charset="-122"/>
                <a:ea typeface="幼圆" pitchFamily="49" charset="-122"/>
              </a:rPr>
              <a:t>严格</a:t>
            </a:r>
          </a:p>
        </p:txBody>
      </p:sp>
    </p:spTree>
    <p:extLst>
      <p:ext uri="{BB962C8B-B14F-4D97-AF65-F5344CB8AC3E}">
        <p14:creationId xmlns:p14="http://schemas.microsoft.com/office/powerpoint/2010/main" val="230640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 y="0"/>
            <a:ext cx="8316913" cy="697260"/>
          </a:xfrm>
        </p:spPr>
        <p:txBody>
          <a:bodyPr/>
          <a:lstStyle/>
          <a:p>
            <a:pPr algn="l"/>
            <a:r>
              <a:rPr lang="zh-CN" altLang="en-US" sz="3200" dirty="0" smtClean="0">
                <a:latin typeface="Times New Roman" pitchFamily="18" charset="0"/>
                <a:ea typeface="楷体" charset="-122"/>
                <a:cs typeface="Times New Roman" pitchFamily="18" charset="0"/>
              </a:rPr>
              <a:t>  </a:t>
            </a:r>
            <a:r>
              <a:rPr lang="zh-CN" altLang="en-US" sz="3200" dirty="0" smtClean="0">
                <a:latin typeface="隶书" pitchFamily="49" charset="-122"/>
                <a:ea typeface="隶书" pitchFamily="49" charset="-122"/>
                <a:cs typeface="Times New Roman" pitchFamily="18" charset="0"/>
              </a:rPr>
              <a:t>自主存取控制 </a:t>
            </a:r>
            <a:r>
              <a:rPr lang="zh-CN" altLang="en-US" sz="3200" dirty="0" smtClean="0">
                <a:latin typeface="Times New Roman" pitchFamily="18" charset="0"/>
                <a:ea typeface="楷体" charset="-122"/>
                <a:cs typeface="Times New Roman" pitchFamily="18" charset="0"/>
              </a:rPr>
              <a:t>(</a:t>
            </a:r>
            <a:r>
              <a:rPr lang="zh-CN" altLang="en-US" sz="3200" dirty="0">
                <a:latin typeface="Times New Roman" pitchFamily="18" charset="0"/>
                <a:ea typeface="楷体" charset="-122"/>
                <a:cs typeface="Times New Roman" pitchFamily="18" charset="0"/>
              </a:rPr>
              <a:t>DAC)</a:t>
            </a:r>
          </a:p>
        </p:txBody>
      </p:sp>
      <p:sp>
        <p:nvSpPr>
          <p:cNvPr id="28675" name="Rectangle 3"/>
          <p:cNvSpPr>
            <a:spLocks noGrp="1" noChangeArrowheads="1"/>
          </p:cNvSpPr>
          <p:nvPr>
            <p:ph type="body" idx="1"/>
          </p:nvPr>
        </p:nvSpPr>
        <p:spPr>
          <a:xfrm>
            <a:off x="466849" y="697260"/>
            <a:ext cx="8353623" cy="4464496"/>
          </a:xfrm>
        </p:spPr>
        <p:txBody>
          <a:bodyPr>
            <a:noAutofit/>
          </a:bodyPr>
          <a:lstStyle/>
          <a:p>
            <a:pPr>
              <a:lnSpc>
                <a:spcPct val="150000"/>
              </a:lnSpc>
              <a:spcBef>
                <a:spcPct val="0"/>
              </a:spcBef>
            </a:pPr>
            <a:r>
              <a:rPr lang="zh-CN" sz="2600" b="1" dirty="0">
                <a:latin typeface="幼圆" pitchFamily="49" charset="-122"/>
                <a:ea typeface="幼圆" pitchFamily="49" charset="-122"/>
              </a:rPr>
              <a:t>通过 </a:t>
            </a:r>
            <a:r>
              <a:rPr lang="zh-CN" altLang="zh-CN" sz="2600" b="1" dirty="0">
                <a:latin typeface="幼圆" pitchFamily="49" charset="-122"/>
                <a:ea typeface="幼圆" pitchFamily="49" charset="-122"/>
              </a:rPr>
              <a:t>SQL </a:t>
            </a:r>
            <a:r>
              <a:rPr lang="zh-CN" sz="2600" b="1" dirty="0">
                <a:latin typeface="幼圆" pitchFamily="49" charset="-122"/>
                <a:ea typeface="幼圆" pitchFamily="49" charset="-122"/>
              </a:rPr>
              <a:t>的 </a:t>
            </a:r>
            <a:r>
              <a:rPr lang="zh-CN" altLang="zh-CN" sz="2600" b="1" dirty="0" smtClean="0">
                <a:latin typeface="幼圆" pitchFamily="49" charset="-122"/>
                <a:ea typeface="幼圆" pitchFamily="49" charset="-122"/>
              </a:rPr>
              <a:t>GRANT</a:t>
            </a:r>
            <a:r>
              <a:rPr lang="en-US" altLang="zh-CN" sz="2600" b="1" dirty="0" smtClean="0">
                <a:latin typeface="幼圆" pitchFamily="49" charset="-122"/>
                <a:ea typeface="幼圆" pitchFamily="49" charset="-122"/>
              </a:rPr>
              <a:t>.</a:t>
            </a:r>
            <a:r>
              <a:rPr lang="zh-CN" altLang="zh-CN" sz="2600" b="1" dirty="0" smtClean="0">
                <a:latin typeface="幼圆" pitchFamily="49" charset="-122"/>
                <a:ea typeface="幼圆" pitchFamily="49" charset="-122"/>
              </a:rPr>
              <a:t> </a:t>
            </a:r>
            <a:r>
              <a:rPr lang="zh-CN" sz="2600" b="1" dirty="0">
                <a:latin typeface="幼圆" pitchFamily="49" charset="-122"/>
                <a:ea typeface="幼圆" pitchFamily="49" charset="-122"/>
              </a:rPr>
              <a:t>语句和 </a:t>
            </a:r>
            <a:r>
              <a:rPr lang="zh-CN" altLang="zh-CN" sz="2600" b="1" dirty="0">
                <a:latin typeface="幼圆" pitchFamily="49" charset="-122"/>
                <a:ea typeface="幼圆" pitchFamily="49" charset="-122"/>
              </a:rPr>
              <a:t>REVOKE </a:t>
            </a:r>
            <a:r>
              <a:rPr lang="zh-CN" sz="2600" b="1" dirty="0">
                <a:latin typeface="幼圆" pitchFamily="49" charset="-122"/>
                <a:ea typeface="幼圆" pitchFamily="49" charset="-122"/>
              </a:rPr>
              <a:t>语句实现</a:t>
            </a:r>
          </a:p>
          <a:p>
            <a:pPr>
              <a:lnSpc>
                <a:spcPct val="150000"/>
              </a:lnSpc>
              <a:spcBef>
                <a:spcPct val="0"/>
              </a:spcBef>
            </a:pPr>
            <a:r>
              <a:rPr lang="zh-CN" sz="2600" b="1" dirty="0">
                <a:latin typeface="幼圆" pitchFamily="49" charset="-122"/>
                <a:ea typeface="幼圆" pitchFamily="49" charset="-122"/>
              </a:rPr>
              <a:t>用户权限组成</a:t>
            </a:r>
          </a:p>
          <a:p>
            <a:pPr lvl="2">
              <a:lnSpc>
                <a:spcPct val="150000"/>
              </a:lnSpc>
              <a:spcBef>
                <a:spcPct val="0"/>
              </a:spcBef>
              <a:buSzPct val="75000"/>
              <a:buFont typeface="Wingdings" pitchFamily="2" charset="2"/>
              <a:buChar char="n"/>
            </a:pPr>
            <a:r>
              <a:rPr lang="zh-CN" sz="2600" dirty="0">
                <a:latin typeface="幼圆" pitchFamily="49" charset="-122"/>
                <a:ea typeface="幼圆" pitchFamily="49" charset="-122"/>
              </a:rPr>
              <a:t>数据对象</a:t>
            </a:r>
          </a:p>
          <a:p>
            <a:pPr lvl="2">
              <a:lnSpc>
                <a:spcPct val="150000"/>
              </a:lnSpc>
              <a:spcBef>
                <a:spcPct val="0"/>
              </a:spcBef>
              <a:buSzPct val="75000"/>
              <a:buFont typeface="Wingdings" pitchFamily="2" charset="2"/>
              <a:buChar char="n"/>
            </a:pPr>
            <a:r>
              <a:rPr lang="zh-CN" sz="2600" dirty="0">
                <a:latin typeface="幼圆" pitchFamily="49" charset="-122"/>
                <a:ea typeface="幼圆" pitchFamily="49" charset="-122"/>
              </a:rPr>
              <a:t>操作类型</a:t>
            </a:r>
          </a:p>
          <a:p>
            <a:pPr>
              <a:lnSpc>
                <a:spcPct val="150000"/>
              </a:lnSpc>
            </a:pPr>
            <a:r>
              <a:rPr lang="zh-CN" sz="2600" b="1" dirty="0">
                <a:latin typeface="幼圆" pitchFamily="49" charset="-122"/>
                <a:ea typeface="幼圆" pitchFamily="49" charset="-122"/>
              </a:rPr>
              <a:t>定义用户存取权限：定义用户可以在哪些数据库对象上进行哪些类型的</a:t>
            </a:r>
            <a:r>
              <a:rPr lang="zh-CN" sz="2600" b="1" dirty="0" smtClean="0">
                <a:latin typeface="幼圆" pitchFamily="49" charset="-122"/>
                <a:ea typeface="幼圆" pitchFamily="49" charset="-122"/>
              </a:rPr>
              <a:t>操作</a:t>
            </a:r>
            <a:endParaRPr lang="zh-CN" sz="2600" b="1" dirty="0">
              <a:latin typeface="幼圆" pitchFamily="49" charset="-122"/>
              <a:ea typeface="幼圆" pitchFamily="49" charset="-122"/>
            </a:endParaRPr>
          </a:p>
          <a:p>
            <a:pPr>
              <a:lnSpc>
                <a:spcPct val="150000"/>
              </a:lnSpc>
            </a:pPr>
            <a:r>
              <a:rPr lang="zh-CN" sz="2600" b="1" dirty="0">
                <a:latin typeface="幼圆" pitchFamily="49" charset="-122"/>
                <a:ea typeface="幼圆" pitchFamily="49" charset="-122"/>
              </a:rPr>
              <a:t>定义存取权限称为授权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anim calcmode="lin" valueType="num">
                                      <p:cBhvr>
                                        <p:cTn id="8"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1000"/>
                                        <p:tgtEl>
                                          <p:spTgt spid="28675">
                                            <p:txEl>
                                              <p:pRg st="1" end="1"/>
                                            </p:txEl>
                                          </p:spTgt>
                                        </p:tgtEl>
                                      </p:cBhvr>
                                    </p:animEffect>
                                    <p:anim calcmode="lin" valueType="num">
                                      <p:cBhvr>
                                        <p:cTn id="13" dur="10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67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1000"/>
                                        <p:tgtEl>
                                          <p:spTgt spid="28675">
                                            <p:txEl>
                                              <p:pRg st="2" end="2"/>
                                            </p:txEl>
                                          </p:spTgt>
                                        </p:tgtEl>
                                      </p:cBhvr>
                                    </p:animEffect>
                                    <p:anim calcmode="lin" valueType="num">
                                      <p:cBhvr>
                                        <p:cTn id="18"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67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1000"/>
                                        <p:tgtEl>
                                          <p:spTgt spid="28675">
                                            <p:txEl>
                                              <p:pRg st="3" end="3"/>
                                            </p:txEl>
                                          </p:spTgt>
                                        </p:tgtEl>
                                      </p:cBhvr>
                                    </p:animEffect>
                                    <p:anim calcmode="lin" valueType="num">
                                      <p:cBhvr>
                                        <p:cTn id="23" dur="10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86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8675">
                                            <p:txEl>
                                              <p:pRg st="4" end="4"/>
                                            </p:txEl>
                                          </p:spTgt>
                                        </p:tgtEl>
                                        <p:attrNameLst>
                                          <p:attrName>style.visibility</p:attrName>
                                        </p:attrNameLst>
                                      </p:cBhvr>
                                      <p:to>
                                        <p:strVal val="visible"/>
                                      </p:to>
                                    </p:set>
                                    <p:animEffect transition="in" filter="fade">
                                      <p:cBhvr>
                                        <p:cTn id="29" dur="1000"/>
                                        <p:tgtEl>
                                          <p:spTgt spid="28675">
                                            <p:txEl>
                                              <p:pRg st="4" end="4"/>
                                            </p:txEl>
                                          </p:spTgt>
                                        </p:tgtEl>
                                      </p:cBhvr>
                                    </p:animEffect>
                                    <p:anim calcmode="lin" valueType="num">
                                      <p:cBhvr>
                                        <p:cTn id="30" dur="1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86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8675">
                                            <p:txEl>
                                              <p:pRg st="5" end="5"/>
                                            </p:txEl>
                                          </p:spTgt>
                                        </p:tgtEl>
                                        <p:attrNameLst>
                                          <p:attrName>style.visibility</p:attrName>
                                        </p:attrNameLst>
                                      </p:cBhvr>
                                      <p:to>
                                        <p:strVal val="visible"/>
                                      </p:to>
                                    </p:set>
                                    <p:animEffect transition="in" filter="fade">
                                      <p:cBhvr>
                                        <p:cTn id="36" dur="1000"/>
                                        <p:tgtEl>
                                          <p:spTgt spid="28675">
                                            <p:txEl>
                                              <p:pRg st="5" end="5"/>
                                            </p:txEl>
                                          </p:spTgt>
                                        </p:tgtEl>
                                      </p:cBhvr>
                                    </p:animEffect>
                                    <p:anim calcmode="lin" valueType="num">
                                      <p:cBhvr>
                                        <p:cTn id="37" dur="10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867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a:t>
            </a:r>
            <a:r>
              <a:rPr lang="zh-CN" altLang="zh-CN" sz="3200" dirty="0" smtClean="0">
                <a:ea typeface="楷体" charset="-122"/>
              </a:rPr>
              <a:t>方法</a:t>
            </a:r>
            <a:r>
              <a:rPr lang="en-US" altLang="zh-CN" sz="3200" dirty="0" smtClean="0">
                <a:ea typeface="楷体" charset="-122"/>
              </a:rPr>
              <a:t>——</a:t>
            </a:r>
            <a:r>
              <a:rPr lang="zh-CN" sz="3200" dirty="0" smtClean="0">
                <a:ea typeface="隶书" pitchFamily="49" charset="-122"/>
              </a:rPr>
              <a:t>授权</a:t>
            </a:r>
            <a:r>
              <a:rPr lang="zh-CN" sz="3200" dirty="0">
                <a:ea typeface="隶书" pitchFamily="49" charset="-122"/>
              </a:rPr>
              <a:t>与回收</a:t>
            </a:r>
          </a:p>
        </p:txBody>
      </p:sp>
      <p:sp>
        <p:nvSpPr>
          <p:cNvPr id="30723" name="Rectangle 3"/>
          <p:cNvSpPr>
            <a:spLocks noGrp="1" noChangeArrowheads="1"/>
          </p:cNvSpPr>
          <p:nvPr>
            <p:ph type="body" idx="1"/>
          </p:nvPr>
        </p:nvSpPr>
        <p:spPr>
          <a:xfrm>
            <a:off x="468313" y="759354"/>
            <a:ext cx="8424167" cy="4546418"/>
          </a:xfrm>
        </p:spPr>
        <p:txBody>
          <a:bodyPr/>
          <a:lstStyle/>
          <a:p>
            <a:pPr algn="just">
              <a:lnSpc>
                <a:spcPct val="110000"/>
              </a:lnSpc>
              <a:buFont typeface="Wingdings" panose="05000000000000000000" pitchFamily="2" charset="2"/>
              <a:buChar char="n"/>
            </a:pPr>
            <a:r>
              <a:rPr lang="zh-CN" altLang="zh-CN" b="1" dirty="0" smtClean="0">
                <a:latin typeface="微软雅黑" pitchFamily="34" charset="-122"/>
                <a:ea typeface="微软雅黑" pitchFamily="34" charset="-122"/>
              </a:rPr>
              <a:t>GRANT</a:t>
            </a:r>
            <a:endParaRPr lang="zh-CN" altLang="zh-CN" b="1" dirty="0">
              <a:latin typeface="微软雅黑" pitchFamily="34" charset="-122"/>
              <a:ea typeface="微软雅黑" pitchFamily="34" charset="-122"/>
            </a:endParaRPr>
          </a:p>
          <a:p>
            <a:pPr algn="just">
              <a:lnSpc>
                <a:spcPct val="150000"/>
              </a:lnSpc>
            </a:pPr>
            <a:r>
              <a:rPr lang="zh-CN" altLang="zh-CN" sz="2400" dirty="0">
                <a:latin typeface="微软雅黑" pitchFamily="34" charset="-122"/>
                <a:ea typeface="微软雅黑" pitchFamily="34" charset="-122"/>
              </a:rPr>
              <a:t>GRANT</a:t>
            </a:r>
            <a:r>
              <a:rPr lang="zh-CN" sz="2400" dirty="0">
                <a:latin typeface="幼圆" pitchFamily="49" charset="-122"/>
                <a:ea typeface="幼圆" pitchFamily="49" charset="-122"/>
              </a:rPr>
              <a:t>语句的一般格式：</a:t>
            </a:r>
          </a:p>
          <a:p>
            <a:pPr algn="just">
              <a:lnSpc>
                <a:spcPct val="150000"/>
              </a:lnSpc>
              <a:buFont typeface="Wingdings" pitchFamily="2" charset="2"/>
              <a:buNone/>
            </a:pPr>
            <a:r>
              <a:rPr lang="en-US" altLang="zh-CN" sz="2400" dirty="0" smtClean="0">
                <a:latin typeface="幼圆" pitchFamily="49" charset="-122"/>
                <a:ea typeface="幼圆" pitchFamily="49" charset="-122"/>
              </a:rPr>
              <a:t>		</a:t>
            </a:r>
            <a:r>
              <a:rPr lang="zh-CN" altLang="zh-CN" sz="2400" dirty="0" smtClean="0">
                <a:latin typeface="微软雅黑" pitchFamily="34" charset="-122"/>
                <a:ea typeface="微软雅黑" pitchFamily="34" charset="-122"/>
              </a:rPr>
              <a:t>GRANT</a:t>
            </a:r>
            <a:r>
              <a:rPr lang="zh-CN" altLang="zh-CN" sz="2400" dirty="0" smtClean="0">
                <a:latin typeface="幼圆" pitchFamily="49" charset="-122"/>
                <a:ea typeface="幼圆" pitchFamily="49" charset="-122"/>
              </a:rPr>
              <a:t>  </a:t>
            </a:r>
            <a:r>
              <a:rPr lang="zh-CN" altLang="zh-CN" sz="2400" dirty="0">
                <a:latin typeface="幼圆" pitchFamily="49" charset="-122"/>
                <a:ea typeface="幼圆" pitchFamily="49" charset="-122"/>
              </a:rPr>
              <a:t>&lt;</a:t>
            </a:r>
            <a:r>
              <a:rPr lang="zh-CN" sz="2400" dirty="0">
                <a:latin typeface="幼圆" pitchFamily="49" charset="-122"/>
                <a:ea typeface="幼圆" pitchFamily="49" charset="-122"/>
              </a:rPr>
              <a:t>权限</a:t>
            </a:r>
            <a:r>
              <a:rPr lang="zh-CN" altLang="zh-CN" sz="2400" dirty="0">
                <a:latin typeface="幼圆" pitchFamily="49" charset="-122"/>
                <a:ea typeface="幼圆" pitchFamily="49" charset="-122"/>
              </a:rPr>
              <a:t>&gt; [,&lt;</a:t>
            </a:r>
            <a:r>
              <a:rPr lang="zh-CN" sz="2400" dirty="0">
                <a:latin typeface="幼圆" pitchFamily="49" charset="-122"/>
                <a:ea typeface="幼圆" pitchFamily="49" charset="-122"/>
              </a:rPr>
              <a:t>权限</a:t>
            </a:r>
            <a:r>
              <a:rPr lang="zh-CN" altLang="zh-CN" sz="2400" dirty="0">
                <a:latin typeface="幼圆" pitchFamily="49" charset="-122"/>
                <a:ea typeface="幼圆" pitchFamily="49" charset="-122"/>
              </a:rPr>
              <a:t>&gt;]... </a:t>
            </a:r>
          </a:p>
          <a:p>
            <a:pPr algn="just">
              <a:lnSpc>
                <a:spcPct val="150000"/>
              </a:lnSpc>
              <a:buFont typeface="Wingdings" pitchFamily="2" charset="2"/>
              <a:buNone/>
            </a:pPr>
            <a:r>
              <a:rPr lang="en-US" altLang="zh-CN" sz="2400" dirty="0" smtClean="0">
                <a:latin typeface="幼圆" pitchFamily="49" charset="-122"/>
                <a:ea typeface="幼圆" pitchFamily="49" charset="-122"/>
              </a:rPr>
              <a:t>		</a:t>
            </a:r>
            <a:r>
              <a:rPr lang="zh-CN" altLang="zh-CN" sz="2400" dirty="0">
                <a:latin typeface="微软雅黑" pitchFamily="34" charset="-122"/>
                <a:ea typeface="微软雅黑" pitchFamily="34" charset="-122"/>
              </a:rPr>
              <a:t>ON</a:t>
            </a:r>
            <a:r>
              <a:rPr lang="zh-CN" altLang="zh-CN" sz="2400" dirty="0" smtClean="0">
                <a:latin typeface="幼圆" pitchFamily="49" charset="-122"/>
                <a:ea typeface="幼圆" pitchFamily="49" charset="-122"/>
              </a:rPr>
              <a:t>   </a:t>
            </a:r>
            <a:r>
              <a:rPr lang="zh-CN" altLang="zh-CN" sz="2400" dirty="0">
                <a:latin typeface="幼圆" pitchFamily="49" charset="-122"/>
                <a:ea typeface="幼圆" pitchFamily="49" charset="-122"/>
              </a:rPr>
              <a:t>&lt;</a:t>
            </a:r>
            <a:r>
              <a:rPr lang="zh-CN" sz="2400" dirty="0">
                <a:latin typeface="幼圆" pitchFamily="49" charset="-122"/>
                <a:ea typeface="幼圆" pitchFamily="49" charset="-122"/>
              </a:rPr>
              <a:t>对象类型</a:t>
            </a:r>
            <a:r>
              <a:rPr lang="zh-CN" altLang="zh-CN" sz="2400" dirty="0">
                <a:latin typeface="幼圆" pitchFamily="49" charset="-122"/>
                <a:ea typeface="幼圆" pitchFamily="49" charset="-122"/>
              </a:rPr>
              <a:t>&gt;  &lt;</a:t>
            </a:r>
            <a:r>
              <a:rPr lang="zh-CN" sz="2400" dirty="0">
                <a:latin typeface="幼圆" pitchFamily="49" charset="-122"/>
                <a:ea typeface="幼圆" pitchFamily="49" charset="-122"/>
              </a:rPr>
              <a:t>对象名</a:t>
            </a:r>
            <a:r>
              <a:rPr lang="zh-CN" altLang="zh-CN" sz="2400" dirty="0">
                <a:latin typeface="幼圆" pitchFamily="49" charset="-122"/>
                <a:ea typeface="幼圆" pitchFamily="49" charset="-122"/>
              </a:rPr>
              <a:t>&gt;]</a:t>
            </a:r>
          </a:p>
          <a:p>
            <a:pPr algn="just">
              <a:lnSpc>
                <a:spcPct val="150000"/>
              </a:lnSpc>
              <a:buFont typeface="Wingdings" pitchFamily="2" charset="2"/>
              <a:buNone/>
            </a:pPr>
            <a:r>
              <a:rPr lang="en-US" altLang="zh-CN" sz="2400" dirty="0" smtClean="0">
                <a:latin typeface="幼圆" pitchFamily="49" charset="-122"/>
                <a:ea typeface="幼圆" pitchFamily="49" charset="-122"/>
              </a:rPr>
              <a:t>		</a:t>
            </a:r>
            <a:r>
              <a:rPr lang="zh-CN" altLang="zh-CN" sz="2400" dirty="0">
                <a:latin typeface="微软雅黑" pitchFamily="34" charset="-122"/>
                <a:ea typeface="微软雅黑" pitchFamily="34" charset="-122"/>
              </a:rPr>
              <a:t>TO </a:t>
            </a:r>
            <a:r>
              <a:rPr lang="zh-CN" altLang="zh-CN" sz="2400" dirty="0" smtClean="0">
                <a:latin typeface="幼圆" pitchFamily="49" charset="-122"/>
                <a:ea typeface="幼圆" pitchFamily="49" charset="-122"/>
              </a:rPr>
              <a:t>  </a:t>
            </a:r>
            <a:r>
              <a:rPr lang="zh-CN" altLang="zh-CN" sz="2400" dirty="0">
                <a:latin typeface="幼圆" pitchFamily="49" charset="-122"/>
                <a:ea typeface="幼圆" pitchFamily="49" charset="-122"/>
              </a:rPr>
              <a:t>&lt;</a:t>
            </a:r>
            <a:r>
              <a:rPr lang="zh-CN" sz="2400" dirty="0">
                <a:latin typeface="幼圆" pitchFamily="49" charset="-122"/>
                <a:ea typeface="幼圆" pitchFamily="49" charset="-122"/>
              </a:rPr>
              <a:t>用户</a:t>
            </a:r>
            <a:r>
              <a:rPr lang="zh-CN" altLang="zh-CN" sz="2400" dirty="0">
                <a:latin typeface="幼圆" pitchFamily="49" charset="-122"/>
                <a:ea typeface="幼圆" pitchFamily="49" charset="-122"/>
              </a:rPr>
              <a:t>&gt; [,&lt;</a:t>
            </a:r>
            <a:r>
              <a:rPr lang="zh-CN" sz="2400" dirty="0">
                <a:latin typeface="幼圆" pitchFamily="49" charset="-122"/>
                <a:ea typeface="幼圆" pitchFamily="49" charset="-122"/>
              </a:rPr>
              <a:t>用户</a:t>
            </a:r>
            <a:r>
              <a:rPr lang="zh-CN" altLang="zh-CN" sz="2400" dirty="0">
                <a:latin typeface="幼圆" pitchFamily="49" charset="-122"/>
                <a:ea typeface="幼圆" pitchFamily="49" charset="-122"/>
              </a:rPr>
              <a:t>&gt;]...</a:t>
            </a:r>
          </a:p>
          <a:p>
            <a:pPr algn="just">
              <a:lnSpc>
                <a:spcPct val="150000"/>
              </a:lnSpc>
              <a:buFont typeface="Wingdings" pitchFamily="2" charset="2"/>
              <a:buNone/>
            </a:pPr>
            <a:r>
              <a:rPr lang="zh-CN" altLang="zh-CN"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zh-CN" sz="2400" dirty="0">
                <a:latin typeface="微软雅黑" pitchFamily="34" charset="-122"/>
                <a:ea typeface="微软雅黑" pitchFamily="34" charset="-122"/>
              </a:rPr>
              <a:t>[WITH GRANT OPTION]</a:t>
            </a:r>
            <a:r>
              <a:rPr lang="zh-CN" altLang="zh-CN" sz="2400" dirty="0">
                <a:latin typeface="幼圆" pitchFamily="49" charset="-122"/>
                <a:ea typeface="幼圆" pitchFamily="49" charset="-122"/>
              </a:rPr>
              <a:t>;</a:t>
            </a:r>
          </a:p>
          <a:p>
            <a:pPr algn="just">
              <a:lnSpc>
                <a:spcPct val="150000"/>
              </a:lnSpc>
            </a:pPr>
            <a:r>
              <a:rPr lang="zh-CN" sz="2400" b="1" dirty="0">
                <a:latin typeface="幼圆" pitchFamily="49" charset="-122"/>
                <a:ea typeface="幼圆" pitchFamily="49" charset="-122"/>
              </a:rPr>
              <a:t>语义：将对指定操作对象的指定操作权限授予指定的用户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1000"/>
                                        <p:tgtEl>
                                          <p:spTgt spid="30723">
                                            <p:txEl>
                                              <p:pRg st="1" end="1"/>
                                            </p:txEl>
                                          </p:spTgt>
                                        </p:tgtEl>
                                      </p:cBhvr>
                                    </p:animEffect>
                                    <p:anim calcmode="lin" valueType="num">
                                      <p:cBhvr>
                                        <p:cTn id="13"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07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1000"/>
                                        <p:tgtEl>
                                          <p:spTgt spid="30723">
                                            <p:txEl>
                                              <p:pRg st="2" end="2"/>
                                            </p:txEl>
                                          </p:spTgt>
                                        </p:tgtEl>
                                      </p:cBhvr>
                                    </p:animEffect>
                                    <p:anim calcmode="lin" valueType="num">
                                      <p:cBhvr>
                                        <p:cTn id="1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072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1000"/>
                                        <p:tgtEl>
                                          <p:spTgt spid="30723">
                                            <p:txEl>
                                              <p:pRg st="3" end="3"/>
                                            </p:txEl>
                                          </p:spTgt>
                                        </p:tgtEl>
                                      </p:cBhvr>
                                    </p:animEffect>
                                    <p:anim calcmode="lin" valueType="num">
                                      <p:cBhvr>
                                        <p:cTn id="23"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072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1000"/>
                                        <p:tgtEl>
                                          <p:spTgt spid="30723">
                                            <p:txEl>
                                              <p:pRg st="4" end="4"/>
                                            </p:txEl>
                                          </p:spTgt>
                                        </p:tgtEl>
                                      </p:cBhvr>
                                    </p:animEffect>
                                    <p:anim calcmode="lin" valueType="num">
                                      <p:cBhvr>
                                        <p:cTn id="2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072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fade">
                                      <p:cBhvr>
                                        <p:cTn id="32" dur="1000"/>
                                        <p:tgtEl>
                                          <p:spTgt spid="30723">
                                            <p:txEl>
                                              <p:pRg st="5" end="5"/>
                                            </p:txEl>
                                          </p:spTgt>
                                        </p:tgtEl>
                                      </p:cBhvr>
                                    </p:animEffect>
                                    <p:anim calcmode="lin" valueType="num">
                                      <p:cBhvr>
                                        <p:cTn id="33"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072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fade">
                                      <p:cBhvr>
                                        <p:cTn id="37" dur="1000"/>
                                        <p:tgtEl>
                                          <p:spTgt spid="30723">
                                            <p:txEl>
                                              <p:pRg st="6" end="6"/>
                                            </p:txEl>
                                          </p:spTgt>
                                        </p:tgtEl>
                                      </p:cBhvr>
                                    </p:animEffect>
                                    <p:anim calcmode="lin" valueType="num">
                                      <p:cBhvr>
                                        <p:cTn id="38"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072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8316416" cy="697260"/>
          </a:xfrm>
        </p:spPr>
        <p:txBody>
          <a:bodyPr/>
          <a:lstStyle/>
          <a:p>
            <a:r>
              <a:rPr lang="en-US" altLang="zh-CN" sz="3200" dirty="0" smtClean="0">
                <a:latin typeface="Times New Roman" pitchFamily="18" charset="0"/>
                <a:ea typeface="黑体" pitchFamily="2" charset="-122"/>
                <a:cs typeface="Times New Roman" pitchFamily="18" charset="0"/>
              </a:rPr>
              <a:t>2.2.1  </a:t>
            </a:r>
            <a:r>
              <a:rPr lang="zh-CN" sz="3200" dirty="0" smtClean="0">
                <a:ea typeface="楷体" charset="-122"/>
              </a:rPr>
              <a:t>自主</a:t>
            </a:r>
            <a:r>
              <a:rPr lang="zh-CN" sz="3200" dirty="0">
                <a:ea typeface="楷体" charset="-122"/>
              </a:rPr>
              <a:t>存取控制方法</a:t>
            </a:r>
          </a:p>
        </p:txBody>
      </p:sp>
      <p:sp>
        <p:nvSpPr>
          <p:cNvPr id="29699" name="Rectangle 3"/>
          <p:cNvSpPr>
            <a:spLocks noGrp="1" noChangeArrowheads="1"/>
          </p:cNvSpPr>
          <p:nvPr>
            <p:ph type="body" sz="half" idx="1"/>
          </p:nvPr>
        </p:nvSpPr>
        <p:spPr>
          <a:xfrm>
            <a:off x="107951" y="758032"/>
            <a:ext cx="4968875" cy="359833"/>
          </a:xfrm>
        </p:spPr>
        <p:txBody>
          <a:bodyPr/>
          <a:lstStyle/>
          <a:p>
            <a:pPr>
              <a:lnSpc>
                <a:spcPct val="90000"/>
              </a:lnSpc>
            </a:pPr>
            <a:r>
              <a:rPr lang="zh-CN" sz="2400" b="1">
                <a:latin typeface="黑体" pitchFamily="2" charset="-122"/>
                <a:ea typeface="黑体" pitchFamily="2" charset="-122"/>
              </a:rPr>
              <a:t>关系数据库系统中存取控制对象 </a:t>
            </a:r>
          </a:p>
        </p:txBody>
      </p:sp>
      <p:graphicFrame>
        <p:nvGraphicFramePr>
          <p:cNvPr id="29700" name="Group 4"/>
          <p:cNvGraphicFramePr>
            <a:graphicFrameLocks noGrp="1"/>
          </p:cNvGraphicFramePr>
          <p:nvPr>
            <p:ph sz="half" idx="2"/>
          </p:nvPr>
        </p:nvGraphicFramePr>
        <p:xfrm>
          <a:off x="252414" y="1178719"/>
          <a:ext cx="8351837" cy="3599660"/>
        </p:xfrm>
        <a:graphic>
          <a:graphicData uri="http://schemas.openxmlformats.org/drawingml/2006/table">
            <a:tbl>
              <a:tblPr/>
              <a:tblGrid>
                <a:gridCol w="1076325"/>
                <a:gridCol w="1485900"/>
                <a:gridCol w="5789612"/>
              </a:tblGrid>
              <a:tr h="555625">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dirty="0" smtClean="0">
                          <a:ln>
                            <a:noFill/>
                          </a:ln>
                          <a:solidFill>
                            <a:schemeClr val="tx1"/>
                          </a:solidFill>
                          <a:effectLst/>
                          <a:latin typeface="Times New Roman" pitchFamily="18" charset="0"/>
                          <a:ea typeface="宋体" pitchFamily="2" charset="-122"/>
                        </a:rPr>
                        <a:t>对象</a:t>
                      </a:r>
                    </a:p>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dirty="0" smtClean="0">
                          <a:ln>
                            <a:noFill/>
                          </a:ln>
                          <a:solidFill>
                            <a:schemeClr val="tx1"/>
                          </a:solidFill>
                          <a:effectLst/>
                          <a:latin typeface="Times New Roman" pitchFamily="18" charset="0"/>
                          <a:ea typeface="宋体" pitchFamily="2" charset="-122"/>
                        </a:rPr>
                        <a:t>类型</a:t>
                      </a:r>
                    </a:p>
                  </a:txBody>
                  <a:tcPr marT="38100" marB="38100"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对象</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操 作 类 型</a:t>
                      </a:r>
                    </a:p>
                  </a:txBody>
                  <a:tcPr marT="38100" marB="38100"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2053">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数据库</a:t>
                      </a:r>
                    </a:p>
                  </a:txBody>
                  <a:tcPr marT="38100" marB="38100"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模式</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CREATE SCHEMA</a:t>
                      </a:r>
                    </a:p>
                  </a:txBody>
                  <a:tcPr marT="38100" marB="38100"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18042">
                <a:tc>
                  <a:txBody>
                    <a:bodyPr/>
                    <a:lstStyle/>
                    <a:p>
                      <a:pPr marL="0" marR="0" lvl="0" indent="0" algn="l" defTabSz="914400" rtl="0" eaLnBrk="1" fontAlgn="base" latinLnBrk="0" hangingPunct="1">
                        <a:spcBef>
                          <a:spcPct val="20000"/>
                        </a:spcBef>
                        <a:spcAft>
                          <a:spcPct val="0"/>
                        </a:spcAft>
                        <a:buClr>
                          <a:schemeClr val="hlink"/>
                        </a:buClr>
                        <a:buSzTx/>
                        <a:buFont typeface="Wingdings" pitchFamily="2" charset="2"/>
                        <a:buNone/>
                      </a:pPr>
                      <a:endParaRPr kumimoji="0" lang="zh-CN" altLang="zh-CN" sz="15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dirty="0" smtClean="0">
                          <a:ln>
                            <a:noFill/>
                          </a:ln>
                          <a:solidFill>
                            <a:schemeClr val="tx1"/>
                          </a:solidFill>
                          <a:effectLst/>
                          <a:latin typeface="Times New Roman" pitchFamily="18" charset="0"/>
                          <a:ea typeface="宋体" pitchFamily="2" charset="-122"/>
                        </a:rPr>
                        <a:t>基本表</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CREATE TABLE</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ALTER TABLE</a:t>
                      </a:r>
                    </a:p>
                  </a:txBody>
                  <a:tcPr marT="38100" marB="3810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2053">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模式</a:t>
                      </a:r>
                    </a:p>
                  </a:txBody>
                  <a:tcPr marT="38100" marB="381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视图</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CREATE VIEW</a:t>
                      </a:r>
                    </a:p>
                  </a:txBody>
                  <a:tcPr marT="38100" marB="3810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15396">
                <a:tc>
                  <a:txBody>
                    <a:bodyPr/>
                    <a:lstStyle/>
                    <a:p>
                      <a:pPr marL="0" marR="0" lvl="0" indent="0" algn="l" defTabSz="914400" rtl="0" eaLnBrk="1" fontAlgn="base" latinLnBrk="0" hangingPunct="1">
                        <a:spcBef>
                          <a:spcPct val="20000"/>
                        </a:spcBef>
                        <a:spcAft>
                          <a:spcPct val="0"/>
                        </a:spcAft>
                        <a:buClr>
                          <a:schemeClr val="hlink"/>
                        </a:buClr>
                        <a:buSzTx/>
                        <a:buFont typeface="Wingdings" pitchFamily="2" charset="2"/>
                        <a:buNone/>
                      </a:pPr>
                      <a:endParaRPr kumimoji="0" lang="zh-CN" altLang="zh-CN" sz="15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索引</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CREATE INDEX</a:t>
                      </a:r>
                    </a:p>
                  </a:txBody>
                  <a:tcPr marT="38100" marB="3810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797719">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数据</a:t>
                      </a:r>
                    </a:p>
                  </a:txBody>
                  <a:tcPr marT="38100" marB="381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基本表和视图</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SELECT</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INSERT</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UPDATE</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DELETE</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REFERENCES</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ALL PRIVILEGES</a:t>
                      </a:r>
                    </a:p>
                  </a:txBody>
                  <a:tcPr marT="38100" marB="3810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2053">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数据</a:t>
                      </a:r>
                    </a:p>
                  </a:txBody>
                  <a:tcPr marT="38100" marB="381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1500" b="1" i="0" u="none" strike="noStrike" cap="none" normalizeH="0" baseline="0" smtClean="0">
                          <a:ln>
                            <a:noFill/>
                          </a:ln>
                          <a:solidFill>
                            <a:schemeClr val="tx1"/>
                          </a:solidFill>
                          <a:effectLst/>
                          <a:latin typeface="Times New Roman" pitchFamily="18" charset="0"/>
                          <a:ea typeface="宋体" pitchFamily="2" charset="-122"/>
                        </a:rPr>
                        <a:t>属性列</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SELECT</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INSERT</a:t>
                      </a:r>
                      <a:r>
                        <a:rPr kumimoji="0" lang="zh-CN" sz="15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UPDATE</a:t>
                      </a:r>
                      <a:r>
                        <a:rPr kumimoji="0" lang="zh-CN" sz="15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zh-CN" sz="1500" b="1" i="0" u="none" strike="noStrike" cap="none" normalizeH="0" baseline="0" smtClean="0">
                          <a:ln>
                            <a:noFill/>
                          </a:ln>
                          <a:solidFill>
                            <a:schemeClr val="tx1"/>
                          </a:solidFill>
                          <a:effectLst/>
                          <a:latin typeface="Times New Roman" pitchFamily="18" charset="0"/>
                          <a:ea typeface="宋体" pitchFamily="2" charset="-122"/>
                        </a:rPr>
                        <a:t>REFERENCES</a:t>
                      </a:r>
                    </a:p>
                  </a:txBody>
                  <a:tcPr marT="38100" marB="3810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16719">
                <a:tc>
                  <a:txBody>
                    <a:bodyPr/>
                    <a:lstStyle/>
                    <a:p>
                      <a:pPr marL="0" marR="0" lvl="0" indent="0" algn="l" defTabSz="914400" rtl="0" eaLnBrk="1" fontAlgn="base" latinLnBrk="0" hangingPunct="1">
                        <a:spcBef>
                          <a:spcPct val="20000"/>
                        </a:spcBef>
                        <a:spcAft>
                          <a:spcPct val="0"/>
                        </a:spcAft>
                        <a:buClr>
                          <a:schemeClr val="hlink"/>
                        </a:buClr>
                        <a:buSzTx/>
                        <a:buFont typeface="Wingdings" pitchFamily="2" charset="2"/>
                        <a:buNone/>
                      </a:pPr>
                      <a:endParaRPr kumimoji="0" lang="zh-CN" altLang="zh-CN" sz="15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hlink"/>
                        </a:buClr>
                        <a:buSzTx/>
                        <a:buFont typeface="Wingdings" pitchFamily="2" charset="2"/>
                        <a:buNone/>
                      </a:pPr>
                      <a:endParaRPr kumimoji="0" lang="zh-CN" altLang="zh-CN" sz="15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1500" b="1" i="0" u="none" strike="noStrike" cap="none" normalizeH="0" baseline="0" dirty="0" smtClean="0">
                          <a:ln>
                            <a:noFill/>
                          </a:ln>
                          <a:solidFill>
                            <a:schemeClr val="tx1"/>
                          </a:solidFill>
                          <a:effectLst/>
                          <a:latin typeface="Times New Roman" pitchFamily="18" charset="0"/>
                          <a:ea typeface="宋体" pitchFamily="2" charset="-122"/>
                        </a:rPr>
                        <a:t>ALL PRIVILEGES</a:t>
                      </a:r>
                    </a:p>
                  </a:txBody>
                  <a:tcPr marT="38100" marB="38100"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46" name="Rectangle 50"/>
          <p:cNvSpPr>
            <a:spLocks noChangeArrowheads="1"/>
          </p:cNvSpPr>
          <p:nvPr/>
        </p:nvSpPr>
        <p:spPr bwMode="auto">
          <a:xfrm>
            <a:off x="2844801" y="4879821"/>
            <a:ext cx="3311375"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dirty="0">
                <a:latin typeface="幼圆" panose="02010509060101010101" pitchFamily="49" charset="-122"/>
                <a:ea typeface="幼圆" panose="02010509060101010101" pitchFamily="49" charset="-122"/>
              </a:rPr>
              <a:t>关系数据库系统中的存取权限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blinds(horizontal)">
                                      <p:cBhvr>
                                        <p:cTn id="12" dur="500"/>
                                        <p:tgtEl>
                                          <p:spTgt spid="29700"/>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29746"/>
                                        </p:tgtEl>
                                        <p:attrNameLst>
                                          <p:attrName>style.visibility</p:attrName>
                                        </p:attrNameLst>
                                      </p:cBhvr>
                                      <p:to>
                                        <p:strVal val="visible"/>
                                      </p:to>
                                    </p:set>
                                    <p:animEffect transition="in" filter="fade">
                                      <p:cBhvr>
                                        <p:cTn id="15" dur="1000"/>
                                        <p:tgtEl>
                                          <p:spTgt spid="29746"/>
                                        </p:tgtEl>
                                      </p:cBhvr>
                                    </p:animEffect>
                                    <p:anim calcmode="lin" valueType="num">
                                      <p:cBhvr>
                                        <p:cTn id="16" dur="1000" fill="hold"/>
                                        <p:tgtEl>
                                          <p:spTgt spid="29746"/>
                                        </p:tgtEl>
                                        <p:attrNameLst>
                                          <p:attrName>ppt_x</p:attrName>
                                        </p:attrNameLst>
                                      </p:cBhvr>
                                      <p:tavLst>
                                        <p:tav tm="0">
                                          <p:val>
                                            <p:strVal val="#ppt_x"/>
                                          </p:val>
                                        </p:tav>
                                        <p:tav tm="100000">
                                          <p:val>
                                            <p:strVal val="#ppt_x"/>
                                          </p:val>
                                        </p:tav>
                                      </p:tavLst>
                                    </p:anim>
                                    <p:anim calcmode="lin" valueType="num">
                                      <p:cBhvr>
                                        <p:cTn id="17" dur="1000" fill="hold"/>
                                        <p:tgtEl>
                                          <p:spTgt spid="297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a:ea typeface="楷体" charset="-122"/>
              </a:rPr>
              <a:t>——</a:t>
            </a:r>
            <a:r>
              <a:rPr lang="zh-CN" altLang="zh-CN" sz="3200" dirty="0">
                <a:ea typeface="隶书" pitchFamily="49" charset="-122"/>
              </a:rPr>
              <a:t>授权</a:t>
            </a:r>
            <a:r>
              <a:rPr lang="zh-CN" altLang="zh-CN" sz="2800" dirty="0" smtClean="0">
                <a:latin typeface="隶书" pitchFamily="49" charset="-122"/>
                <a:ea typeface="隶书" pitchFamily="49" charset="-122"/>
              </a:rPr>
              <a:t>GRANT</a:t>
            </a:r>
            <a:endParaRPr lang="zh-CN" altLang="zh-CN" sz="2800" dirty="0">
              <a:latin typeface="隶书" pitchFamily="49" charset="-122"/>
              <a:ea typeface="隶书" pitchFamily="49" charset="-122"/>
            </a:endParaRPr>
          </a:p>
        </p:txBody>
      </p:sp>
      <p:sp>
        <p:nvSpPr>
          <p:cNvPr id="31747" name="Rectangle 3"/>
          <p:cNvSpPr>
            <a:spLocks noGrp="1" noChangeArrowheads="1"/>
          </p:cNvSpPr>
          <p:nvPr>
            <p:ph type="body" idx="1"/>
          </p:nvPr>
        </p:nvSpPr>
        <p:spPr>
          <a:xfrm>
            <a:off x="539552" y="697260"/>
            <a:ext cx="7632847" cy="4536504"/>
          </a:xfrm>
        </p:spPr>
        <p:txBody>
          <a:bodyPr>
            <a:normAutofit lnSpcReduction="10000"/>
          </a:bodyPr>
          <a:lstStyle/>
          <a:p>
            <a:pPr lvl="1">
              <a:lnSpc>
                <a:spcPct val="150000"/>
              </a:lnSpc>
              <a:spcBef>
                <a:spcPct val="60000"/>
              </a:spcBef>
            </a:pPr>
            <a:r>
              <a:rPr lang="zh-CN" sz="3300" b="1" dirty="0">
                <a:latin typeface="黑体" pitchFamily="2" charset="-122"/>
                <a:ea typeface="黑体" pitchFamily="2" charset="-122"/>
              </a:rPr>
              <a:t>发出</a:t>
            </a:r>
            <a:r>
              <a:rPr lang="zh-CN" altLang="zh-CN" sz="3300" b="1" dirty="0">
                <a:latin typeface="黑体" pitchFamily="2" charset="-122"/>
                <a:ea typeface="黑体" pitchFamily="2" charset="-122"/>
              </a:rPr>
              <a:t>GRANT</a:t>
            </a:r>
            <a:r>
              <a:rPr lang="zh-CN" sz="3300" b="1" dirty="0">
                <a:latin typeface="黑体" pitchFamily="2" charset="-122"/>
                <a:ea typeface="黑体" pitchFamily="2" charset="-122"/>
              </a:rPr>
              <a:t>：</a:t>
            </a:r>
          </a:p>
          <a:p>
            <a:pPr lvl="2">
              <a:lnSpc>
                <a:spcPct val="110000"/>
              </a:lnSpc>
              <a:spcBef>
                <a:spcPts val="0"/>
              </a:spcBef>
              <a:buFont typeface="Wingdings" pitchFamily="2" charset="2"/>
              <a:buChar char="Ø"/>
            </a:pPr>
            <a:r>
              <a:rPr lang="zh-CN" altLang="zh-CN" sz="2800" b="1" dirty="0">
                <a:latin typeface="幼圆" pitchFamily="49" charset="-122"/>
                <a:ea typeface="幼圆" pitchFamily="49" charset="-122"/>
              </a:rPr>
              <a:t>DBA</a:t>
            </a:r>
          </a:p>
          <a:p>
            <a:pPr lvl="2">
              <a:lnSpc>
                <a:spcPct val="110000"/>
              </a:lnSpc>
              <a:spcBef>
                <a:spcPct val="60000"/>
              </a:spcBef>
              <a:buFont typeface="Wingdings" pitchFamily="2" charset="2"/>
              <a:buChar char="Ø"/>
            </a:pPr>
            <a:r>
              <a:rPr lang="zh-CN" sz="2800" b="1" dirty="0">
                <a:latin typeface="幼圆" pitchFamily="49" charset="-122"/>
                <a:ea typeface="幼圆" pitchFamily="49" charset="-122"/>
              </a:rPr>
              <a:t>数据库对象创建者（即属主</a:t>
            </a:r>
            <a:r>
              <a:rPr lang="zh-CN" altLang="zh-CN" sz="2800" b="1" dirty="0">
                <a:latin typeface="幼圆" pitchFamily="49" charset="-122"/>
                <a:ea typeface="幼圆" pitchFamily="49" charset="-122"/>
              </a:rPr>
              <a:t>Owner</a:t>
            </a:r>
            <a:r>
              <a:rPr lang="zh-CN" sz="2800" b="1" dirty="0">
                <a:latin typeface="幼圆" pitchFamily="49" charset="-122"/>
                <a:ea typeface="幼圆" pitchFamily="49" charset="-122"/>
              </a:rPr>
              <a:t>）</a:t>
            </a:r>
          </a:p>
          <a:p>
            <a:pPr lvl="2">
              <a:lnSpc>
                <a:spcPct val="110000"/>
              </a:lnSpc>
              <a:spcBef>
                <a:spcPct val="60000"/>
              </a:spcBef>
              <a:buFont typeface="Wingdings" pitchFamily="2" charset="2"/>
              <a:buChar char="Ø"/>
            </a:pPr>
            <a:r>
              <a:rPr lang="zh-CN" sz="2800" b="1" dirty="0">
                <a:latin typeface="幼圆" pitchFamily="49" charset="-122"/>
                <a:ea typeface="幼圆" pitchFamily="49" charset="-122"/>
              </a:rPr>
              <a:t>拥有该权限的用户</a:t>
            </a:r>
          </a:p>
          <a:p>
            <a:pPr lvl="1">
              <a:lnSpc>
                <a:spcPct val="150000"/>
              </a:lnSpc>
              <a:spcBef>
                <a:spcPts val="1800"/>
              </a:spcBef>
            </a:pPr>
            <a:r>
              <a:rPr lang="zh-CN" sz="2800" b="1" dirty="0">
                <a:latin typeface="黑体" pitchFamily="2" charset="-122"/>
                <a:ea typeface="黑体" pitchFamily="2" charset="-122"/>
              </a:rPr>
              <a:t>按受权限的用户 </a:t>
            </a:r>
          </a:p>
          <a:p>
            <a:pPr lvl="2">
              <a:lnSpc>
                <a:spcPct val="150000"/>
              </a:lnSpc>
              <a:spcBef>
                <a:spcPts val="0"/>
              </a:spcBef>
              <a:buFont typeface="Wingdings" pitchFamily="2" charset="2"/>
              <a:buChar char="Ø"/>
            </a:pPr>
            <a:r>
              <a:rPr lang="zh-CN" sz="2600" b="1" dirty="0">
                <a:latin typeface="幼圆" pitchFamily="49" charset="-122"/>
                <a:ea typeface="幼圆" pitchFamily="49" charset="-122"/>
              </a:rPr>
              <a:t>一个或多个具体用户</a:t>
            </a:r>
          </a:p>
          <a:p>
            <a:pPr lvl="2">
              <a:lnSpc>
                <a:spcPct val="150000"/>
              </a:lnSpc>
              <a:spcBef>
                <a:spcPts val="0"/>
              </a:spcBef>
              <a:buFont typeface="Wingdings" pitchFamily="2" charset="2"/>
              <a:buChar char="Ø"/>
            </a:pPr>
            <a:r>
              <a:rPr lang="zh-CN" altLang="zh-CN" sz="2600" b="1" dirty="0">
                <a:latin typeface="幼圆" pitchFamily="49" charset="-122"/>
                <a:ea typeface="幼圆" pitchFamily="49" charset="-122"/>
              </a:rPr>
              <a:t>PUBLIC</a:t>
            </a:r>
            <a:r>
              <a:rPr lang="zh-CN" sz="2600" b="1" dirty="0">
                <a:latin typeface="幼圆" pitchFamily="49" charset="-122"/>
                <a:ea typeface="幼圆" pitchFamily="49" charset="-122"/>
              </a:rPr>
              <a:t>（全体用户）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1000"/>
                                        <p:tgtEl>
                                          <p:spTgt spid="31747">
                                            <p:txEl>
                                              <p:pRg st="0" end="0"/>
                                            </p:txEl>
                                          </p:spTgt>
                                        </p:tgtEl>
                                      </p:cBhvr>
                                    </p:animEffect>
                                    <p:anim calcmode="lin" valueType="num">
                                      <p:cBhvr>
                                        <p:cTn id="8" dur="10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7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1000"/>
                                        <p:tgtEl>
                                          <p:spTgt spid="31747">
                                            <p:txEl>
                                              <p:pRg st="1" end="1"/>
                                            </p:txEl>
                                          </p:spTgt>
                                        </p:tgtEl>
                                      </p:cBhvr>
                                    </p:animEffect>
                                    <p:anim calcmode="lin" valueType="num">
                                      <p:cBhvr>
                                        <p:cTn id="13" dur="10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17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1000"/>
                                        <p:tgtEl>
                                          <p:spTgt spid="31747">
                                            <p:txEl>
                                              <p:pRg st="2" end="2"/>
                                            </p:txEl>
                                          </p:spTgt>
                                        </p:tgtEl>
                                      </p:cBhvr>
                                    </p:animEffect>
                                    <p:anim calcmode="lin" valueType="num">
                                      <p:cBhvr>
                                        <p:cTn id="18" dur="10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174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1000"/>
                                        <p:tgtEl>
                                          <p:spTgt spid="31747">
                                            <p:txEl>
                                              <p:pRg st="3" end="3"/>
                                            </p:txEl>
                                          </p:spTgt>
                                        </p:tgtEl>
                                      </p:cBhvr>
                                    </p:animEffect>
                                    <p:anim calcmode="lin" valueType="num">
                                      <p:cBhvr>
                                        <p:cTn id="23" dur="10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17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1747">
                                            <p:txEl>
                                              <p:pRg st="4" end="4"/>
                                            </p:txEl>
                                          </p:spTgt>
                                        </p:tgtEl>
                                        <p:attrNameLst>
                                          <p:attrName>style.visibility</p:attrName>
                                        </p:attrNameLst>
                                      </p:cBhvr>
                                      <p:to>
                                        <p:strVal val="visible"/>
                                      </p:to>
                                    </p:set>
                                    <p:animEffect transition="in" filter="fade">
                                      <p:cBhvr>
                                        <p:cTn id="29" dur="1000"/>
                                        <p:tgtEl>
                                          <p:spTgt spid="31747">
                                            <p:txEl>
                                              <p:pRg st="4" end="4"/>
                                            </p:txEl>
                                          </p:spTgt>
                                        </p:tgtEl>
                                      </p:cBhvr>
                                    </p:animEffect>
                                    <p:anim calcmode="lin" valueType="num">
                                      <p:cBhvr>
                                        <p:cTn id="30" dur="10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174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1747">
                                            <p:txEl>
                                              <p:pRg st="5" end="5"/>
                                            </p:txEl>
                                          </p:spTgt>
                                        </p:tgtEl>
                                        <p:attrNameLst>
                                          <p:attrName>style.visibility</p:attrName>
                                        </p:attrNameLst>
                                      </p:cBhvr>
                                      <p:to>
                                        <p:strVal val="visible"/>
                                      </p:to>
                                    </p:set>
                                    <p:animEffect transition="in" filter="fade">
                                      <p:cBhvr>
                                        <p:cTn id="34" dur="1000"/>
                                        <p:tgtEl>
                                          <p:spTgt spid="31747">
                                            <p:txEl>
                                              <p:pRg st="5" end="5"/>
                                            </p:txEl>
                                          </p:spTgt>
                                        </p:tgtEl>
                                      </p:cBhvr>
                                    </p:animEffect>
                                    <p:anim calcmode="lin" valueType="num">
                                      <p:cBhvr>
                                        <p:cTn id="35" dur="10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174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747">
                                            <p:txEl>
                                              <p:pRg st="6" end="6"/>
                                            </p:txEl>
                                          </p:spTgt>
                                        </p:tgtEl>
                                        <p:attrNameLst>
                                          <p:attrName>style.visibility</p:attrName>
                                        </p:attrNameLst>
                                      </p:cBhvr>
                                      <p:to>
                                        <p:strVal val="visible"/>
                                      </p:to>
                                    </p:set>
                                    <p:animEffect transition="in" filter="fade">
                                      <p:cBhvr>
                                        <p:cTn id="39" dur="1000"/>
                                        <p:tgtEl>
                                          <p:spTgt spid="31747">
                                            <p:txEl>
                                              <p:pRg st="6" end="6"/>
                                            </p:txEl>
                                          </p:spTgt>
                                        </p:tgtEl>
                                      </p:cBhvr>
                                    </p:animEffect>
                                    <p:anim calcmode="lin" valueType="num">
                                      <p:cBhvr>
                                        <p:cTn id="40" dur="10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17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a:ea typeface="楷体" charset="-122"/>
              </a:rPr>
              <a:t>——</a:t>
            </a:r>
            <a:r>
              <a:rPr lang="zh-CN" altLang="zh-CN" sz="3200" dirty="0">
                <a:ea typeface="隶书" pitchFamily="49" charset="-122"/>
              </a:rPr>
              <a:t>授权</a:t>
            </a:r>
            <a:r>
              <a:rPr lang="zh-CN" altLang="zh-CN" sz="2800" dirty="0">
                <a:latin typeface="隶书" pitchFamily="49" charset="-122"/>
                <a:ea typeface="隶书" pitchFamily="49" charset="-122"/>
              </a:rPr>
              <a:t>GRANT</a:t>
            </a:r>
          </a:p>
        </p:txBody>
      </p:sp>
      <p:sp>
        <p:nvSpPr>
          <p:cNvPr id="32771" name="Rectangle 3"/>
          <p:cNvSpPr>
            <a:spLocks noGrp="1" noChangeArrowheads="1"/>
          </p:cNvSpPr>
          <p:nvPr>
            <p:ph type="body" idx="1"/>
          </p:nvPr>
        </p:nvSpPr>
        <p:spPr>
          <a:xfrm>
            <a:off x="617538" y="769268"/>
            <a:ext cx="7914902" cy="2808312"/>
          </a:xfrm>
        </p:spPr>
        <p:txBody>
          <a:bodyPr/>
          <a:lstStyle/>
          <a:p>
            <a:pPr>
              <a:lnSpc>
                <a:spcPct val="150000"/>
              </a:lnSpc>
            </a:pPr>
            <a:r>
              <a:rPr lang="zh-CN" altLang="zh-CN" sz="2400" b="1" dirty="0">
                <a:ea typeface="宋体" pitchFamily="2" charset="-122"/>
              </a:rPr>
              <a:t>WITH GRANT OPTION</a:t>
            </a:r>
            <a:r>
              <a:rPr lang="zh-CN" sz="2400" b="1" dirty="0">
                <a:ea typeface="宋体" pitchFamily="2" charset="-122"/>
              </a:rPr>
              <a:t>子句</a:t>
            </a:r>
            <a:r>
              <a:rPr lang="zh-CN" altLang="zh-CN" sz="2400" b="1" dirty="0">
                <a:ea typeface="宋体" pitchFamily="2" charset="-122"/>
              </a:rPr>
              <a:t>:</a:t>
            </a:r>
          </a:p>
          <a:p>
            <a:pPr lvl="1">
              <a:lnSpc>
                <a:spcPct val="150000"/>
              </a:lnSpc>
            </a:pPr>
            <a:r>
              <a:rPr lang="zh-CN" b="1" dirty="0">
                <a:ea typeface="宋体" pitchFamily="2" charset="-122"/>
              </a:rPr>
              <a:t>指定：</a:t>
            </a:r>
            <a:r>
              <a:rPr lang="zh-CN" sz="2800" b="1" dirty="0">
                <a:ea typeface="黑体" pitchFamily="2" charset="-122"/>
                <a:sym typeface="Arial" pitchFamily="34" charset="0"/>
              </a:rPr>
              <a:t>可以</a:t>
            </a:r>
            <a:r>
              <a:rPr lang="zh-CN" sz="2800" b="1" dirty="0">
                <a:ea typeface="黑体" pitchFamily="2" charset="-122"/>
              </a:rPr>
              <a:t>再授予</a:t>
            </a:r>
          </a:p>
          <a:p>
            <a:pPr lvl="1">
              <a:lnSpc>
                <a:spcPct val="150000"/>
              </a:lnSpc>
            </a:pPr>
            <a:r>
              <a:rPr lang="zh-CN" b="1" dirty="0">
                <a:ea typeface="宋体" pitchFamily="2" charset="-122"/>
              </a:rPr>
              <a:t>没有指定：</a:t>
            </a:r>
            <a:r>
              <a:rPr lang="zh-CN" sz="2800" b="1" dirty="0">
                <a:ea typeface="黑体" pitchFamily="2" charset="-122"/>
              </a:rPr>
              <a:t>不能</a:t>
            </a:r>
            <a:r>
              <a:rPr lang="zh-CN" sz="2800" b="1" dirty="0" smtClean="0">
                <a:ea typeface="黑体" pitchFamily="2" charset="-122"/>
              </a:rPr>
              <a:t>传播</a:t>
            </a:r>
            <a:endParaRPr lang="zh-CN" b="1" dirty="0">
              <a:ea typeface="宋体" pitchFamily="2" charset="-122"/>
            </a:endParaRPr>
          </a:p>
          <a:p>
            <a:pPr>
              <a:lnSpc>
                <a:spcPct val="150000"/>
              </a:lnSpc>
            </a:pPr>
            <a:r>
              <a:rPr lang="zh-CN" dirty="0">
                <a:latin typeface="微软雅黑" panose="020B0503020204020204" pitchFamily="34" charset="-122"/>
                <a:ea typeface="微软雅黑" panose="020B0503020204020204" pitchFamily="34" charset="-122"/>
              </a:rPr>
              <a:t>不允许循环授权</a:t>
            </a:r>
          </a:p>
        </p:txBody>
      </p:sp>
      <p:pic>
        <p:nvPicPr>
          <p:cNvPr id="32772" name="Picture 4"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37620"/>
            <a:ext cx="597979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1000"/>
                                        <p:tgtEl>
                                          <p:spTgt spid="32771">
                                            <p:txEl>
                                              <p:pRg st="0" end="0"/>
                                            </p:txEl>
                                          </p:spTgt>
                                        </p:tgtEl>
                                      </p:cBhvr>
                                    </p:animEffect>
                                    <p:anim calcmode="lin" valueType="num">
                                      <p:cBhvr>
                                        <p:cTn id="8" dur="10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fade">
                                      <p:cBhvr>
                                        <p:cTn id="12" dur="1000"/>
                                        <p:tgtEl>
                                          <p:spTgt spid="32771">
                                            <p:txEl>
                                              <p:pRg st="1" end="1"/>
                                            </p:txEl>
                                          </p:spTgt>
                                        </p:tgtEl>
                                      </p:cBhvr>
                                    </p:animEffect>
                                    <p:anim calcmode="lin" valueType="num">
                                      <p:cBhvr>
                                        <p:cTn id="13" dur="1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277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fade">
                                      <p:cBhvr>
                                        <p:cTn id="17" dur="1000"/>
                                        <p:tgtEl>
                                          <p:spTgt spid="32771">
                                            <p:txEl>
                                              <p:pRg st="2" end="2"/>
                                            </p:txEl>
                                          </p:spTgt>
                                        </p:tgtEl>
                                      </p:cBhvr>
                                    </p:animEffect>
                                    <p:anim calcmode="lin" valueType="num">
                                      <p:cBhvr>
                                        <p:cTn id="18"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27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2771">
                                            <p:txEl>
                                              <p:pRg st="3" end="3"/>
                                            </p:txEl>
                                          </p:spTgt>
                                        </p:tgtEl>
                                        <p:attrNameLst>
                                          <p:attrName>style.visibility</p:attrName>
                                        </p:attrNameLst>
                                      </p:cBhvr>
                                      <p:to>
                                        <p:strVal val="visible"/>
                                      </p:to>
                                    </p:set>
                                    <p:animEffect transition="in" filter="fade">
                                      <p:cBhvr>
                                        <p:cTn id="24" dur="1000"/>
                                        <p:tgtEl>
                                          <p:spTgt spid="32771">
                                            <p:txEl>
                                              <p:pRg st="3" end="3"/>
                                            </p:txEl>
                                          </p:spTgt>
                                        </p:tgtEl>
                                      </p:cBhvr>
                                    </p:animEffect>
                                    <p:anim calcmode="lin" valueType="num">
                                      <p:cBhvr>
                                        <p:cTn id="25"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27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2772"/>
                                        </p:tgtEl>
                                        <p:attrNameLst>
                                          <p:attrName>style.visibility</p:attrName>
                                        </p:attrNameLst>
                                      </p:cBhvr>
                                      <p:to>
                                        <p:strVal val="visible"/>
                                      </p:to>
                                    </p:set>
                                    <p:anim calcmode="lin" valueType="num">
                                      <p:cBhvr>
                                        <p:cTn id="31" dur="500" fill="hold"/>
                                        <p:tgtEl>
                                          <p:spTgt spid="32772"/>
                                        </p:tgtEl>
                                        <p:attrNameLst>
                                          <p:attrName>ppt_w</p:attrName>
                                        </p:attrNameLst>
                                      </p:cBhvr>
                                      <p:tavLst>
                                        <p:tav tm="0">
                                          <p:val>
                                            <p:fltVal val="0"/>
                                          </p:val>
                                        </p:tav>
                                        <p:tav tm="100000">
                                          <p:val>
                                            <p:strVal val="#ppt_w"/>
                                          </p:val>
                                        </p:tav>
                                      </p:tavLst>
                                    </p:anim>
                                    <p:anim calcmode="lin" valueType="num">
                                      <p:cBhvr>
                                        <p:cTn id="32" dur="500" fill="hold"/>
                                        <p:tgtEl>
                                          <p:spTgt spid="32772"/>
                                        </p:tgtEl>
                                        <p:attrNameLst>
                                          <p:attrName>ppt_h</p:attrName>
                                        </p:attrNameLst>
                                      </p:cBhvr>
                                      <p:tavLst>
                                        <p:tav tm="0">
                                          <p:val>
                                            <p:fltVal val="0"/>
                                          </p:val>
                                        </p:tav>
                                        <p:tav tm="100000">
                                          <p:val>
                                            <p:strVal val="#ppt_h"/>
                                          </p:val>
                                        </p:tav>
                                      </p:tavLst>
                                    </p:anim>
                                    <p:animEffect transition="in" filter="fade">
                                      <p:cBhvr>
                                        <p:cTn id="33"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8316416" cy="697178"/>
          </a:xfrm>
        </p:spPr>
        <p:txBody>
          <a:bodyPr/>
          <a:lstStyle/>
          <a:p>
            <a:r>
              <a:rPr lang="zh-CN" altLang="en-US" sz="3200" dirty="0">
                <a:latin typeface="Times New Roman" pitchFamily="18" charset="0"/>
                <a:ea typeface="黑体" pitchFamily="2" charset="-122"/>
                <a:cs typeface="Times New Roman" pitchFamily="18" charset="0"/>
              </a:rPr>
              <a:t>第四讲</a:t>
            </a:r>
            <a:r>
              <a:rPr lang="en-US" altLang="zh-CN" sz="3200" dirty="0" smtClean="0">
                <a:latin typeface="Times New Roman" pitchFamily="18" charset="0"/>
                <a:ea typeface="黑体" pitchFamily="2" charset="-122"/>
                <a:cs typeface="Times New Roman" pitchFamily="18" charset="0"/>
              </a:rPr>
              <a:t>   </a:t>
            </a:r>
            <a:r>
              <a:rPr lang="zh-CN" sz="3200" dirty="0" smtClean="0">
                <a:ea typeface="黑体" pitchFamily="2" charset="-122"/>
              </a:rPr>
              <a:t>数据库安全</a:t>
            </a:r>
            <a:r>
              <a:rPr lang="zh-CN" sz="3200" dirty="0">
                <a:ea typeface="黑体" pitchFamily="2" charset="-122"/>
              </a:rPr>
              <a:t>性</a:t>
            </a:r>
          </a:p>
        </p:txBody>
      </p:sp>
      <p:sp>
        <p:nvSpPr>
          <p:cNvPr id="6147" name="Rectangle 3"/>
          <p:cNvSpPr>
            <a:spLocks noGrp="1" noChangeArrowheads="1"/>
          </p:cNvSpPr>
          <p:nvPr>
            <p:ph type="body" idx="1"/>
          </p:nvPr>
        </p:nvSpPr>
        <p:spPr>
          <a:xfrm>
            <a:off x="2339752" y="913284"/>
            <a:ext cx="5472510" cy="4092270"/>
          </a:xfrm>
        </p:spPr>
        <p:txBody>
          <a:bodyPr/>
          <a:lstStyle/>
          <a:p>
            <a:pPr marL="0" indent="0" algn="just">
              <a:lnSpc>
                <a:spcPct val="140000"/>
              </a:lnSpc>
              <a:buNone/>
            </a:pPr>
            <a:r>
              <a:rPr lang="en-US" altLang="zh-CN" b="1" dirty="0" smtClean="0">
                <a:solidFill>
                  <a:srgbClr val="3333FF"/>
                </a:solidFill>
                <a:latin typeface="隶书" pitchFamily="49" charset="-122"/>
                <a:ea typeface="隶书" pitchFamily="49" charset="-122"/>
                <a:cs typeface="Times New Roman" pitchFamily="18" charset="0"/>
              </a:rPr>
              <a:t>1</a:t>
            </a:r>
            <a:r>
              <a:rPr lang="en-US" altLang="zh-CN" b="1" dirty="0">
                <a:solidFill>
                  <a:srgbClr val="3333FF"/>
                </a:solidFill>
                <a:latin typeface="隶书" pitchFamily="49" charset="-122"/>
                <a:ea typeface="隶书" pitchFamily="49" charset="-122"/>
                <a:cs typeface="Times New Roman" pitchFamily="18" charset="0"/>
              </a:rPr>
              <a:t>.</a:t>
            </a:r>
            <a:r>
              <a:rPr lang="en-US" altLang="zh-CN" b="1" dirty="0" smtClean="0">
                <a:solidFill>
                  <a:srgbClr val="3333FF"/>
                </a:solidFill>
                <a:latin typeface="隶书" pitchFamily="49" charset="-122"/>
                <a:ea typeface="隶书" pitchFamily="49" charset="-122"/>
                <a:cs typeface="Times New Roman" pitchFamily="18" charset="0"/>
              </a:rPr>
              <a:t>  </a:t>
            </a:r>
            <a:r>
              <a:rPr lang="zh-CN" altLang="en-US" b="1" dirty="0">
                <a:solidFill>
                  <a:srgbClr val="3333FF"/>
                </a:solidFill>
                <a:latin typeface="隶书" pitchFamily="49" charset="-122"/>
                <a:ea typeface="隶书" pitchFamily="49" charset="-122"/>
                <a:cs typeface="Times New Roman" pitchFamily="18" charset="0"/>
              </a:rPr>
              <a:t>数据库</a:t>
            </a:r>
            <a:r>
              <a:rPr lang="zh-CN" b="1" dirty="0" smtClean="0">
                <a:solidFill>
                  <a:srgbClr val="3333FF"/>
                </a:solidFill>
                <a:latin typeface="隶书" pitchFamily="49" charset="-122"/>
                <a:ea typeface="隶书" pitchFamily="49" charset="-122"/>
                <a:cs typeface="Times New Roman" pitchFamily="18" charset="0"/>
              </a:rPr>
              <a:t>安全性</a:t>
            </a:r>
            <a:r>
              <a:rPr lang="zh-CN" b="1" dirty="0">
                <a:solidFill>
                  <a:srgbClr val="3333FF"/>
                </a:solidFill>
                <a:latin typeface="隶书" pitchFamily="49" charset="-122"/>
                <a:ea typeface="隶书" pitchFamily="49" charset="-122"/>
                <a:cs typeface="Times New Roman" pitchFamily="18" charset="0"/>
              </a:rPr>
              <a:t>概述</a:t>
            </a:r>
          </a:p>
          <a:p>
            <a:pPr marL="0" indent="0" algn="just">
              <a:lnSpc>
                <a:spcPct val="140000"/>
              </a:lnSpc>
              <a:buNone/>
            </a:pPr>
            <a:r>
              <a:rPr lang="en-US" altLang="zh-CN" b="1" dirty="0" smtClean="0">
                <a:latin typeface="隶书" pitchFamily="49" charset="-122"/>
                <a:ea typeface="隶书" pitchFamily="49" charset="-122"/>
                <a:cs typeface="Times New Roman" pitchFamily="18" charset="0"/>
              </a:rPr>
              <a:t>2.  </a:t>
            </a:r>
            <a:r>
              <a:rPr lang="zh-CN" b="1" dirty="0" smtClean="0">
                <a:latin typeface="隶书" pitchFamily="49" charset="-122"/>
                <a:ea typeface="隶书" pitchFamily="49" charset="-122"/>
                <a:cs typeface="Times New Roman" pitchFamily="18" charset="0"/>
              </a:rPr>
              <a:t>数据库安全</a:t>
            </a:r>
            <a:r>
              <a:rPr lang="zh-CN" b="1" dirty="0">
                <a:latin typeface="隶书" pitchFamily="49" charset="-122"/>
                <a:ea typeface="隶书" pitchFamily="49" charset="-122"/>
                <a:cs typeface="Times New Roman" pitchFamily="18" charset="0"/>
              </a:rPr>
              <a:t>性控制</a:t>
            </a:r>
          </a:p>
          <a:p>
            <a:pPr marL="0" indent="0" algn="just">
              <a:lnSpc>
                <a:spcPct val="140000"/>
              </a:lnSpc>
              <a:buNone/>
            </a:pPr>
            <a:r>
              <a:rPr lang="en-US" altLang="zh-CN" b="1" dirty="0" smtClean="0">
                <a:latin typeface="隶书" pitchFamily="49" charset="-122"/>
                <a:ea typeface="隶书" pitchFamily="49" charset="-122"/>
                <a:cs typeface="Times New Roman" pitchFamily="18" charset="0"/>
              </a:rPr>
              <a:t>3.  </a:t>
            </a:r>
            <a:r>
              <a:rPr lang="zh-CN" b="1" dirty="0" smtClean="0">
                <a:latin typeface="隶书" pitchFamily="49" charset="-122"/>
                <a:ea typeface="隶书" pitchFamily="49" charset="-122"/>
                <a:cs typeface="Times New Roman" pitchFamily="18" charset="0"/>
              </a:rPr>
              <a:t>视图</a:t>
            </a:r>
            <a:r>
              <a:rPr lang="zh-CN" b="1" dirty="0">
                <a:latin typeface="隶书" pitchFamily="49" charset="-122"/>
                <a:ea typeface="隶书" pitchFamily="49" charset="-122"/>
                <a:cs typeface="Times New Roman" pitchFamily="18" charset="0"/>
              </a:rPr>
              <a:t>机制</a:t>
            </a:r>
          </a:p>
          <a:p>
            <a:pPr marL="0" indent="0" algn="just">
              <a:lnSpc>
                <a:spcPct val="140000"/>
              </a:lnSpc>
              <a:buNone/>
            </a:pPr>
            <a:r>
              <a:rPr lang="en-US" altLang="zh-CN" b="1" dirty="0" smtClean="0">
                <a:latin typeface="隶书" pitchFamily="49" charset="-122"/>
                <a:ea typeface="隶书" pitchFamily="49" charset="-122"/>
                <a:cs typeface="Times New Roman" pitchFamily="18" charset="0"/>
              </a:rPr>
              <a:t>4.  </a:t>
            </a:r>
            <a:r>
              <a:rPr lang="zh-CN" b="1" dirty="0" smtClean="0">
                <a:latin typeface="隶书" pitchFamily="49" charset="-122"/>
                <a:ea typeface="隶书" pitchFamily="49" charset="-122"/>
                <a:cs typeface="Times New Roman" pitchFamily="18" charset="0"/>
              </a:rPr>
              <a:t>审计 </a:t>
            </a:r>
            <a:endParaRPr lang="zh-CN" b="1" dirty="0">
              <a:latin typeface="隶书" pitchFamily="49" charset="-122"/>
              <a:ea typeface="隶书" pitchFamily="49" charset="-122"/>
              <a:cs typeface="Times New Roman" pitchFamily="18" charset="0"/>
            </a:endParaRPr>
          </a:p>
          <a:p>
            <a:pPr marL="0" indent="0" algn="just">
              <a:lnSpc>
                <a:spcPct val="140000"/>
              </a:lnSpc>
              <a:buNone/>
            </a:pPr>
            <a:r>
              <a:rPr lang="en-US" altLang="zh-CN" b="1" dirty="0" smtClean="0">
                <a:latin typeface="隶书" pitchFamily="49" charset="-122"/>
                <a:ea typeface="隶书" pitchFamily="49" charset="-122"/>
                <a:cs typeface="Times New Roman" pitchFamily="18" charset="0"/>
              </a:rPr>
              <a:t>5.  </a:t>
            </a:r>
            <a:r>
              <a:rPr lang="zh-CN" b="1" dirty="0" smtClean="0">
                <a:latin typeface="隶书" pitchFamily="49" charset="-122"/>
                <a:ea typeface="隶书" pitchFamily="49" charset="-122"/>
                <a:cs typeface="Times New Roman" pitchFamily="18" charset="0"/>
              </a:rPr>
              <a:t>数据加密</a:t>
            </a:r>
            <a:endParaRPr lang="zh-CN" b="1" dirty="0">
              <a:latin typeface="隶书" pitchFamily="49" charset="-122"/>
              <a:ea typeface="隶书" pitchFamily="49" charset="-122"/>
              <a:cs typeface="Times New Roman" pitchFamily="18" charset="0"/>
            </a:endParaRPr>
          </a:p>
          <a:p>
            <a:pPr marL="0" indent="0" algn="just">
              <a:lnSpc>
                <a:spcPct val="140000"/>
              </a:lnSpc>
              <a:buNone/>
            </a:pPr>
            <a:r>
              <a:rPr lang="en-US" altLang="zh-CN" b="1" dirty="0" smtClean="0">
                <a:latin typeface="隶书" pitchFamily="49" charset="-122"/>
                <a:ea typeface="隶书" pitchFamily="49" charset="-122"/>
                <a:cs typeface="Times New Roman" pitchFamily="18" charset="0"/>
              </a:rPr>
              <a:t>6.  </a:t>
            </a:r>
            <a:r>
              <a:rPr lang="zh-CN" altLang="en-US" b="1" dirty="0" smtClean="0">
                <a:latin typeface="隶书" pitchFamily="49" charset="-122"/>
                <a:ea typeface="隶书" pitchFamily="49" charset="-122"/>
                <a:cs typeface="Times New Roman" pitchFamily="18" charset="0"/>
              </a:rPr>
              <a:t>其它安全性保护</a:t>
            </a:r>
            <a:endParaRPr lang="zh-CN" b="1" dirty="0">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0"/>
                                  </p:iterate>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1000"/>
                                        <p:tgtEl>
                                          <p:spTgt spid="6147">
                                            <p:txEl>
                                              <p:pRg st="1" end="1"/>
                                            </p:txEl>
                                          </p:spTgt>
                                        </p:tgtEl>
                                      </p:cBhvr>
                                    </p:animEffect>
                                    <p:anim calcmode="lin" valueType="num">
                                      <p:cBhvr>
                                        <p:cTn id="13"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1000"/>
                                        <p:tgtEl>
                                          <p:spTgt spid="6147">
                                            <p:txEl>
                                              <p:pRg st="2" end="2"/>
                                            </p:txEl>
                                          </p:spTgt>
                                        </p:tgtEl>
                                      </p:cBhvr>
                                    </p:animEffect>
                                    <p:anim calcmode="lin" valueType="num">
                                      <p:cBhvr>
                                        <p:cTn id="18"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900"/>
                                        <p:tgtEl>
                                          <p:spTgt spid="6147">
                                            <p:txEl>
                                              <p:pRg st="3" end="3"/>
                                            </p:txEl>
                                          </p:spTgt>
                                        </p:tgtEl>
                                      </p:cBhvr>
                                    </p:animEffect>
                                    <p:anim calcmode="lin" valueType="num">
                                      <p:cBhvr>
                                        <p:cTn id="23" dur="9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4" dur="900" fill="hold"/>
                                        <p:tgtEl>
                                          <p:spTgt spid="614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1000"/>
                                        <p:tgtEl>
                                          <p:spTgt spid="6147">
                                            <p:txEl>
                                              <p:pRg st="4" end="4"/>
                                            </p:txEl>
                                          </p:spTgt>
                                        </p:tgtEl>
                                      </p:cBhvr>
                                    </p:animEffect>
                                    <p:anim calcmode="lin" valueType="num">
                                      <p:cBhvr>
                                        <p:cTn id="28"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fade">
                                      <p:cBhvr>
                                        <p:cTn id="32" dur="1000"/>
                                        <p:tgtEl>
                                          <p:spTgt spid="6147">
                                            <p:txEl>
                                              <p:pRg st="5" end="5"/>
                                            </p:txEl>
                                          </p:spTgt>
                                        </p:tgtEl>
                                      </p:cBhvr>
                                    </p:animEffect>
                                    <p:anim calcmode="lin" valueType="num">
                                      <p:cBhvr>
                                        <p:cTn id="33"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 y="0"/>
            <a:ext cx="8316415"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a:ea typeface="楷体" charset="-122"/>
              </a:rPr>
              <a:t>——</a:t>
            </a:r>
            <a:r>
              <a:rPr lang="zh-CN" altLang="zh-CN" sz="3200" dirty="0">
                <a:ea typeface="隶书" pitchFamily="49" charset="-122"/>
              </a:rPr>
              <a:t>授权</a:t>
            </a:r>
            <a:r>
              <a:rPr lang="zh-CN" altLang="zh-CN" sz="2800" dirty="0">
                <a:latin typeface="隶书" pitchFamily="49" charset="-122"/>
                <a:ea typeface="隶书" pitchFamily="49" charset="-122"/>
              </a:rPr>
              <a:t>GRANT</a:t>
            </a:r>
            <a:endParaRPr lang="zh-CN" sz="3200" dirty="0">
              <a:latin typeface="黑体" pitchFamily="2" charset="-122"/>
              <a:ea typeface="黑体" pitchFamily="2" charset="-122"/>
            </a:endParaRPr>
          </a:p>
        </p:txBody>
      </p:sp>
      <p:sp>
        <p:nvSpPr>
          <p:cNvPr id="33795" name="内容占位符 2"/>
          <p:cNvSpPr>
            <a:spLocks noGrp="1" noChangeArrowheads="1"/>
          </p:cNvSpPr>
          <p:nvPr>
            <p:ph type="body" idx="1"/>
          </p:nvPr>
        </p:nvSpPr>
        <p:spPr>
          <a:xfrm>
            <a:off x="34925" y="759354"/>
            <a:ext cx="9074150" cy="4438406"/>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pPr lvl="1">
              <a:lnSpc>
                <a:spcPct val="150000"/>
              </a:lnSpc>
            </a:pPr>
            <a:r>
              <a:rPr lang="zh-CN" sz="2800" b="1" dirty="0">
                <a:latin typeface="微软雅黑" pitchFamily="34" charset="-122"/>
                <a:ea typeface="微软雅黑" pitchFamily="34" charset="-122"/>
              </a:rPr>
              <a:t>访问数据的权限：</a:t>
            </a:r>
          </a:p>
          <a:p>
            <a:pPr lvl="2">
              <a:lnSpc>
                <a:spcPct val="150000"/>
              </a:lnSpc>
              <a:buFont typeface="Wingdings" pitchFamily="2" charset="2"/>
              <a:buChar char="Ø"/>
            </a:pPr>
            <a:r>
              <a:rPr lang="zh-CN" altLang="zh-CN" sz="2400" b="1" dirty="0">
                <a:latin typeface="微软雅黑" panose="020B0503020204020204" pitchFamily="34" charset="-122"/>
                <a:ea typeface="微软雅黑" panose="020B0503020204020204" pitchFamily="34" charset="-122"/>
              </a:rPr>
              <a:t>SELECT</a:t>
            </a:r>
            <a:r>
              <a:rPr lang="zh-CN" sz="2400" b="1" dirty="0">
                <a:latin typeface="幼圆" pitchFamily="49" charset="-122"/>
                <a:ea typeface="幼圆" pitchFamily="49" charset="-122"/>
              </a:rPr>
              <a:t>（读取权限）：</a:t>
            </a:r>
            <a:r>
              <a:rPr lang="zh-CN" sz="2400" dirty="0">
                <a:latin typeface="幼圆" pitchFamily="49" charset="-122"/>
                <a:ea typeface="幼圆" pitchFamily="49" charset="-122"/>
              </a:rPr>
              <a:t>允许读数据，但不能修改</a:t>
            </a:r>
            <a:r>
              <a:rPr lang="zh-CN" sz="2400" dirty="0" smtClean="0">
                <a:latin typeface="幼圆" pitchFamily="49" charset="-122"/>
                <a:ea typeface="幼圆" pitchFamily="49" charset="-122"/>
              </a:rPr>
              <a:t>数据</a:t>
            </a:r>
            <a:endParaRPr lang="zh-CN" sz="2400" dirty="0">
              <a:latin typeface="幼圆" pitchFamily="49" charset="-122"/>
              <a:ea typeface="幼圆" pitchFamily="49" charset="-122"/>
            </a:endParaRPr>
          </a:p>
          <a:p>
            <a:pPr lvl="2">
              <a:lnSpc>
                <a:spcPct val="150000"/>
              </a:lnSpc>
              <a:buFont typeface="Wingdings" pitchFamily="2" charset="2"/>
              <a:buChar char="Ø"/>
            </a:pPr>
            <a:r>
              <a:rPr lang="zh-CN" altLang="zh-CN" sz="2400" b="1" dirty="0">
                <a:latin typeface="微软雅黑" panose="020B0503020204020204" pitchFamily="34" charset="-122"/>
                <a:ea typeface="微软雅黑" panose="020B0503020204020204" pitchFamily="34" charset="-122"/>
              </a:rPr>
              <a:t>INSERT</a:t>
            </a:r>
            <a:r>
              <a:rPr lang="zh-CN" sz="2400" b="1" dirty="0">
                <a:latin typeface="幼圆" pitchFamily="49" charset="-122"/>
                <a:ea typeface="幼圆" pitchFamily="49" charset="-122"/>
              </a:rPr>
              <a:t>（插入权限）：</a:t>
            </a:r>
            <a:r>
              <a:rPr lang="zh-CN" sz="2400" dirty="0">
                <a:latin typeface="幼圆" pitchFamily="49" charset="-122"/>
                <a:ea typeface="幼圆" pitchFamily="49" charset="-122"/>
              </a:rPr>
              <a:t>允许插入一条新的数据，但不能修改已有</a:t>
            </a:r>
            <a:r>
              <a:rPr lang="zh-CN" sz="2400" dirty="0" smtClean="0">
                <a:latin typeface="幼圆" pitchFamily="49" charset="-122"/>
                <a:ea typeface="幼圆" pitchFamily="49" charset="-122"/>
              </a:rPr>
              <a:t>数据</a:t>
            </a:r>
            <a:endParaRPr lang="zh-CN" sz="2400" dirty="0">
              <a:latin typeface="幼圆" pitchFamily="49" charset="-122"/>
              <a:ea typeface="幼圆" pitchFamily="49" charset="-122"/>
            </a:endParaRPr>
          </a:p>
          <a:p>
            <a:pPr lvl="2">
              <a:lnSpc>
                <a:spcPct val="150000"/>
              </a:lnSpc>
              <a:buFont typeface="Wingdings" pitchFamily="2" charset="2"/>
              <a:buChar char="Ø"/>
            </a:pPr>
            <a:r>
              <a:rPr lang="zh-CN" altLang="zh-CN" sz="2400" b="1" dirty="0">
                <a:latin typeface="微软雅黑" panose="020B0503020204020204" pitchFamily="34" charset="-122"/>
                <a:ea typeface="微软雅黑" panose="020B0503020204020204" pitchFamily="34" charset="-122"/>
              </a:rPr>
              <a:t>UPDATE</a:t>
            </a:r>
            <a:r>
              <a:rPr lang="zh-CN" sz="2400" b="1" dirty="0">
                <a:latin typeface="幼圆" pitchFamily="49" charset="-122"/>
                <a:ea typeface="幼圆" pitchFamily="49" charset="-122"/>
              </a:rPr>
              <a:t>（修改权限）：</a:t>
            </a:r>
            <a:r>
              <a:rPr lang="zh-CN" sz="2400" dirty="0">
                <a:latin typeface="幼圆" pitchFamily="49" charset="-122"/>
                <a:ea typeface="幼圆" pitchFamily="49" charset="-122"/>
              </a:rPr>
              <a:t>允许修改数据</a:t>
            </a:r>
            <a:r>
              <a:rPr lang="zh-CN" sz="2400" dirty="0" smtClean="0">
                <a:latin typeface="幼圆" pitchFamily="49" charset="-122"/>
                <a:ea typeface="幼圆" pitchFamily="49" charset="-122"/>
              </a:rPr>
              <a:t>，但</a:t>
            </a:r>
            <a:r>
              <a:rPr lang="zh-CN" sz="2400" dirty="0">
                <a:latin typeface="幼圆" pitchFamily="49" charset="-122"/>
                <a:ea typeface="幼圆" pitchFamily="49" charset="-122"/>
              </a:rPr>
              <a:t>不能删除</a:t>
            </a:r>
            <a:r>
              <a:rPr lang="zh-CN" sz="2400" dirty="0" smtClean="0">
                <a:latin typeface="幼圆" pitchFamily="49" charset="-122"/>
                <a:ea typeface="幼圆" pitchFamily="49" charset="-122"/>
              </a:rPr>
              <a:t>数据</a:t>
            </a:r>
            <a:endParaRPr lang="zh-CN" sz="2400" dirty="0">
              <a:latin typeface="幼圆" pitchFamily="49" charset="-122"/>
              <a:ea typeface="幼圆" pitchFamily="49" charset="-122"/>
            </a:endParaRPr>
          </a:p>
          <a:p>
            <a:pPr lvl="2">
              <a:lnSpc>
                <a:spcPct val="150000"/>
              </a:lnSpc>
              <a:buFont typeface="Wingdings" pitchFamily="2" charset="2"/>
              <a:buChar char="Ø"/>
            </a:pPr>
            <a:r>
              <a:rPr lang="zh-CN" altLang="zh-CN" sz="2400" b="1" dirty="0">
                <a:latin typeface="微软雅黑" panose="020B0503020204020204" pitchFamily="34" charset="-122"/>
                <a:ea typeface="微软雅黑" panose="020B0503020204020204" pitchFamily="34" charset="-122"/>
              </a:rPr>
              <a:t>DELETE</a:t>
            </a:r>
            <a:r>
              <a:rPr lang="zh-CN" sz="2400" b="1" dirty="0">
                <a:latin typeface="幼圆" pitchFamily="49" charset="-122"/>
                <a:ea typeface="幼圆" pitchFamily="49" charset="-122"/>
              </a:rPr>
              <a:t>（删除权限）：</a:t>
            </a:r>
            <a:r>
              <a:rPr lang="zh-CN" sz="2400" dirty="0">
                <a:latin typeface="幼圆" pitchFamily="49" charset="-122"/>
                <a:ea typeface="幼圆" pitchFamily="49" charset="-122"/>
              </a:rPr>
              <a:t>允许删除</a:t>
            </a:r>
            <a:r>
              <a:rPr lang="zh-CN" sz="2400" dirty="0" smtClean="0">
                <a:latin typeface="幼圆" pitchFamily="49" charset="-122"/>
                <a:ea typeface="幼圆" pitchFamily="49" charset="-122"/>
              </a:rPr>
              <a:t>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1000"/>
                                        <p:tgtEl>
                                          <p:spTgt spid="33795">
                                            <p:txEl>
                                              <p:pRg st="0" end="0"/>
                                            </p:txEl>
                                          </p:spTgt>
                                        </p:tgtEl>
                                      </p:cBhvr>
                                    </p:animEffect>
                                    <p:anim calcmode="lin" valueType="num">
                                      <p:cBhvr>
                                        <p:cTn id="8" dur="10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1000"/>
                                        <p:tgtEl>
                                          <p:spTgt spid="33795">
                                            <p:txEl>
                                              <p:pRg st="1" end="1"/>
                                            </p:txEl>
                                          </p:spTgt>
                                        </p:tgtEl>
                                      </p:cBhvr>
                                    </p:animEffect>
                                    <p:anim calcmode="lin" valueType="num">
                                      <p:cBhvr>
                                        <p:cTn id="13" dur="10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379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fade">
                                      <p:cBhvr>
                                        <p:cTn id="17" dur="1000"/>
                                        <p:tgtEl>
                                          <p:spTgt spid="33795">
                                            <p:txEl>
                                              <p:pRg st="2" end="2"/>
                                            </p:txEl>
                                          </p:spTgt>
                                        </p:tgtEl>
                                      </p:cBhvr>
                                    </p:animEffect>
                                    <p:anim calcmode="lin" valueType="num">
                                      <p:cBhvr>
                                        <p:cTn id="18" dur="10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379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fade">
                                      <p:cBhvr>
                                        <p:cTn id="22" dur="1000"/>
                                        <p:tgtEl>
                                          <p:spTgt spid="33795">
                                            <p:txEl>
                                              <p:pRg st="3" end="3"/>
                                            </p:txEl>
                                          </p:spTgt>
                                        </p:tgtEl>
                                      </p:cBhvr>
                                    </p:animEffect>
                                    <p:anim calcmode="lin" valueType="num">
                                      <p:cBhvr>
                                        <p:cTn id="23" dur="10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379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fade">
                                      <p:cBhvr>
                                        <p:cTn id="27" dur="1000"/>
                                        <p:tgtEl>
                                          <p:spTgt spid="33795">
                                            <p:txEl>
                                              <p:pRg st="4" end="4"/>
                                            </p:txEl>
                                          </p:spTgt>
                                        </p:tgtEl>
                                      </p:cBhvr>
                                    </p:animEffect>
                                    <p:anim calcmode="lin" valueType="num">
                                      <p:cBhvr>
                                        <p:cTn id="28" dur="10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37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816942"/>
            <a:ext cx="9108504" cy="3693319"/>
          </a:xfrm>
          <a:prstGeom prst="rect">
            <a:avLst/>
          </a:prstGeom>
        </p:spPr>
        <p:txBody>
          <a:bodyPr wrap="square">
            <a:spAutoFit/>
          </a:bodyPr>
          <a:lstStyle/>
          <a:p>
            <a:pPr lvl="1" algn="l">
              <a:lnSpc>
                <a:spcPct val="150000"/>
              </a:lnSpc>
            </a:pPr>
            <a:r>
              <a:rPr lang="zh-CN" altLang="zh-CN" sz="2600" dirty="0">
                <a:latin typeface="微软雅黑" pitchFamily="34" charset="-122"/>
                <a:ea typeface="微软雅黑" pitchFamily="34" charset="-122"/>
              </a:rPr>
              <a:t>修改数据库模式（SQL92标准）的权限：</a:t>
            </a:r>
          </a:p>
          <a:p>
            <a:pPr lvl="2" algn="l">
              <a:lnSpc>
                <a:spcPct val="150000"/>
              </a:lnSpc>
              <a:buFont typeface="Wingdings" pitchFamily="2" charset="2"/>
              <a:buChar char="Ø"/>
            </a:pPr>
            <a:r>
              <a:rPr lang="zh-CN" altLang="zh-CN" sz="2600" dirty="0">
                <a:latin typeface="微软雅黑" pitchFamily="34" charset="-122"/>
                <a:ea typeface="微软雅黑" pitchFamily="34" charset="-122"/>
              </a:rPr>
              <a:t>Index</a:t>
            </a:r>
            <a:r>
              <a:rPr lang="zh-CN" altLang="zh-CN" sz="2600" dirty="0">
                <a:latin typeface="幼圆" pitchFamily="49" charset="-122"/>
                <a:ea typeface="幼圆" pitchFamily="49" charset="-122"/>
              </a:rPr>
              <a:t>（索引权限）：允许建立或删除索引</a:t>
            </a:r>
          </a:p>
          <a:p>
            <a:pPr lvl="2" algn="l">
              <a:lnSpc>
                <a:spcPct val="150000"/>
              </a:lnSpc>
              <a:buFont typeface="Wingdings" pitchFamily="2" charset="2"/>
              <a:buChar char="Ø"/>
            </a:pPr>
            <a:r>
              <a:rPr lang="zh-CN" altLang="zh-CN" sz="2600" dirty="0">
                <a:latin typeface="微软雅黑" panose="020B0503020204020204" pitchFamily="34" charset="-122"/>
                <a:ea typeface="微软雅黑" panose="020B0503020204020204" pitchFamily="34" charset="-122"/>
              </a:rPr>
              <a:t>Create</a:t>
            </a:r>
            <a:r>
              <a:rPr lang="zh-CN" altLang="zh-CN" sz="2600" dirty="0">
                <a:latin typeface="幼圆" pitchFamily="49" charset="-122"/>
                <a:ea typeface="幼圆" pitchFamily="49" charset="-122"/>
              </a:rPr>
              <a:t>（创建权限）：允许建立新的关系表</a:t>
            </a:r>
          </a:p>
          <a:p>
            <a:pPr lvl="2" algn="l">
              <a:lnSpc>
                <a:spcPct val="150000"/>
              </a:lnSpc>
              <a:buFont typeface="Wingdings" pitchFamily="2" charset="2"/>
              <a:buChar char="Ø"/>
            </a:pPr>
            <a:r>
              <a:rPr lang="zh-CN" altLang="zh-CN" sz="2600" dirty="0">
                <a:latin typeface="微软雅黑" panose="020B0503020204020204" pitchFamily="34" charset="-122"/>
                <a:ea typeface="微软雅黑" panose="020B0503020204020204" pitchFamily="34" charset="-122"/>
              </a:rPr>
              <a:t>Alter</a:t>
            </a:r>
            <a:r>
              <a:rPr lang="zh-CN" altLang="zh-CN" sz="2600" dirty="0">
                <a:latin typeface="幼圆" pitchFamily="49" charset="-122"/>
                <a:ea typeface="幼圆" pitchFamily="49" charset="-122"/>
              </a:rPr>
              <a:t>（修改权限）：允许对关系表中的属性进行增加、删除</a:t>
            </a:r>
          </a:p>
          <a:p>
            <a:pPr lvl="2" algn="l">
              <a:lnSpc>
                <a:spcPct val="150000"/>
              </a:lnSpc>
              <a:buFont typeface="Wingdings" pitchFamily="2" charset="2"/>
              <a:buChar char="Ø"/>
            </a:pPr>
            <a:r>
              <a:rPr lang="zh-CN" altLang="zh-CN" sz="2600" dirty="0">
                <a:latin typeface="微软雅黑" panose="020B0503020204020204" pitchFamily="34" charset="-122"/>
                <a:ea typeface="微软雅黑" panose="020B0503020204020204" pitchFamily="34" charset="-122"/>
              </a:rPr>
              <a:t>Drop</a:t>
            </a:r>
            <a:r>
              <a:rPr lang="zh-CN" altLang="zh-CN" sz="2600" dirty="0">
                <a:latin typeface="幼圆" pitchFamily="49" charset="-122"/>
                <a:ea typeface="幼圆" pitchFamily="49" charset="-122"/>
              </a:rPr>
              <a:t>（删除权限）：允许删除关系表</a:t>
            </a:r>
          </a:p>
        </p:txBody>
      </p:sp>
      <p:sp>
        <p:nvSpPr>
          <p:cNvPr id="5" name="Rectangle 2"/>
          <p:cNvSpPr>
            <a:spLocks noGrp="1" noChangeArrowheads="1"/>
          </p:cNvSpPr>
          <p:nvPr>
            <p:ph type="title"/>
          </p:nvPr>
        </p:nvSpPr>
        <p:spPr>
          <a:xfrm>
            <a:off x="1" y="0"/>
            <a:ext cx="8316415"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a:ea typeface="楷体" charset="-122"/>
              </a:rPr>
              <a:t>——</a:t>
            </a:r>
            <a:r>
              <a:rPr lang="zh-CN" altLang="zh-CN" sz="3200" dirty="0">
                <a:ea typeface="隶书" pitchFamily="49" charset="-122"/>
              </a:rPr>
              <a:t>授权</a:t>
            </a:r>
            <a:r>
              <a:rPr lang="zh-CN" altLang="zh-CN" sz="2800" dirty="0">
                <a:latin typeface="隶书" pitchFamily="49" charset="-122"/>
                <a:ea typeface="隶书" pitchFamily="49" charset="-122"/>
              </a:rPr>
              <a:t>GRANT</a:t>
            </a:r>
            <a:endParaRPr lang="zh-CN" sz="3200" dirty="0">
              <a:latin typeface="黑体" pitchFamily="2" charset="-122"/>
              <a:ea typeface="黑体" pitchFamily="2" charset="-122"/>
            </a:endParaRPr>
          </a:p>
        </p:txBody>
      </p:sp>
    </p:spTree>
    <p:extLst>
      <p:ext uri="{BB962C8B-B14F-4D97-AF65-F5344CB8AC3E}">
        <p14:creationId xmlns:p14="http://schemas.microsoft.com/office/powerpoint/2010/main" val="337303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8316416" cy="697260"/>
          </a:xfrm>
        </p:spPr>
        <p:txBody>
          <a:bodyPr/>
          <a:lstStyle/>
          <a:p>
            <a:pPr algn="l"/>
            <a:r>
              <a:rPr lang="en-US" altLang="zh-CN" sz="3200" dirty="0" smtClean="0">
                <a:ea typeface="楷体" charset="-122"/>
              </a:rPr>
              <a:t>  </a:t>
            </a:r>
            <a:r>
              <a:rPr lang="zh-CN" altLang="zh-CN" sz="3200" dirty="0" smtClean="0">
                <a:ea typeface="楷体" charset="-122"/>
              </a:rPr>
              <a:t>自主</a:t>
            </a:r>
            <a:r>
              <a:rPr lang="zh-CN" altLang="zh-CN" sz="3200" dirty="0">
                <a:ea typeface="楷体" charset="-122"/>
              </a:rPr>
              <a:t>存取控制方法</a:t>
            </a:r>
            <a:r>
              <a:rPr lang="en-US" altLang="zh-CN" sz="3200" dirty="0">
                <a:ea typeface="楷体" charset="-122"/>
              </a:rPr>
              <a:t>——</a:t>
            </a:r>
            <a:r>
              <a:rPr lang="zh-CN" altLang="zh-CN" sz="3200" dirty="0">
                <a:ea typeface="隶书" pitchFamily="49" charset="-122"/>
              </a:rPr>
              <a:t>授权</a:t>
            </a:r>
            <a:r>
              <a:rPr lang="zh-CN" altLang="zh-CN" sz="2800" dirty="0">
                <a:latin typeface="隶书" pitchFamily="49" charset="-122"/>
                <a:ea typeface="隶书" pitchFamily="49" charset="-122"/>
              </a:rPr>
              <a:t>GRANT</a:t>
            </a:r>
            <a:endParaRPr lang="zh-CN" sz="2800" dirty="0">
              <a:latin typeface="隶书" pitchFamily="49" charset="-122"/>
              <a:ea typeface="隶书" pitchFamily="49" charset="-122"/>
            </a:endParaRPr>
          </a:p>
        </p:txBody>
      </p:sp>
      <p:sp>
        <p:nvSpPr>
          <p:cNvPr id="34819" name="Rectangle 3"/>
          <p:cNvSpPr>
            <a:spLocks noGrp="1" noChangeArrowheads="1"/>
          </p:cNvSpPr>
          <p:nvPr>
            <p:ph type="body" idx="1"/>
          </p:nvPr>
        </p:nvSpPr>
        <p:spPr>
          <a:xfrm>
            <a:off x="107504" y="769268"/>
            <a:ext cx="7776864" cy="1800200"/>
          </a:xfrm>
        </p:spPr>
        <p:txBody>
          <a:bodyPr>
            <a:noAutofit/>
          </a:bodyPr>
          <a:lstStyle/>
          <a:p>
            <a:pPr algn="just">
              <a:buFont typeface="Wingdings" pitchFamily="2" charset="2"/>
              <a:buNone/>
            </a:pPr>
            <a:r>
              <a:rPr lang="zh-CN" altLang="zh-CN" b="1" dirty="0" smtClean="0">
                <a:latin typeface="黑体" pitchFamily="2" charset="-122"/>
                <a:ea typeface="黑体" pitchFamily="2" charset="-122"/>
              </a:rPr>
              <a:t>【</a:t>
            </a:r>
            <a:r>
              <a:rPr lang="zh-CN" b="1" dirty="0" smtClean="0">
                <a:latin typeface="黑体" pitchFamily="2" charset="-122"/>
                <a:ea typeface="黑体" pitchFamily="2" charset="-122"/>
              </a:rPr>
              <a:t>例</a:t>
            </a:r>
            <a:r>
              <a:rPr lang="zh-CN" altLang="zh-CN" b="1" dirty="0" smtClean="0">
                <a:latin typeface="黑体" pitchFamily="2" charset="-122"/>
                <a:ea typeface="黑体" pitchFamily="2" charset="-122"/>
              </a:rPr>
              <a:t>】</a:t>
            </a:r>
            <a:r>
              <a:rPr lang="zh-CN" b="1" dirty="0" smtClean="0">
                <a:latin typeface="黑体" pitchFamily="2" charset="-122"/>
                <a:ea typeface="黑体" pitchFamily="2" charset="-122"/>
              </a:rPr>
              <a:t>把</a:t>
            </a:r>
            <a:r>
              <a:rPr lang="zh-CN" b="1" dirty="0">
                <a:latin typeface="黑体" pitchFamily="2" charset="-122"/>
                <a:ea typeface="黑体" pitchFamily="2" charset="-122"/>
              </a:rPr>
              <a:t>查询</a:t>
            </a:r>
            <a:r>
              <a:rPr lang="zh-CN" altLang="zh-CN" b="1" dirty="0">
                <a:latin typeface="黑体" pitchFamily="2" charset="-122"/>
                <a:ea typeface="黑体" pitchFamily="2" charset="-122"/>
              </a:rPr>
              <a:t>Student</a:t>
            </a:r>
            <a:r>
              <a:rPr lang="zh-CN" b="1" dirty="0">
                <a:latin typeface="黑体" pitchFamily="2" charset="-122"/>
                <a:ea typeface="黑体" pitchFamily="2" charset="-122"/>
              </a:rPr>
              <a:t>表权限授给用户</a:t>
            </a:r>
            <a:r>
              <a:rPr lang="zh-CN" altLang="zh-CN" b="1" dirty="0">
                <a:latin typeface="黑体" pitchFamily="2" charset="-122"/>
                <a:ea typeface="黑体" pitchFamily="2" charset="-122"/>
              </a:rPr>
              <a:t>U1</a:t>
            </a:r>
          </a:p>
          <a:p>
            <a:pPr algn="just">
              <a:buFont typeface="Wingdings" pitchFamily="2" charset="2"/>
              <a:buNone/>
            </a:pPr>
            <a:r>
              <a:rPr lang="zh-CN" altLang="zh-CN" sz="2400" b="1" dirty="0">
                <a:latin typeface="微软雅黑" pitchFamily="34" charset="-122"/>
                <a:ea typeface="微软雅黑" pitchFamily="34" charset="-122"/>
              </a:rPr>
              <a:t>             GRANT   SELECT </a:t>
            </a:r>
          </a:p>
          <a:p>
            <a:pPr algn="just">
              <a:buFont typeface="Wingdings" pitchFamily="2" charset="2"/>
              <a:buNone/>
            </a:pPr>
            <a:r>
              <a:rPr lang="zh-CN" altLang="zh-CN" sz="2400" b="1" dirty="0">
                <a:latin typeface="微软雅黑" pitchFamily="34" charset="-122"/>
                <a:ea typeface="微软雅黑" pitchFamily="34" charset="-122"/>
              </a:rPr>
              <a:t>             ON   TABLE   </a:t>
            </a:r>
            <a:r>
              <a:rPr lang="zh-CN" altLang="zh-CN" sz="2400" dirty="0">
                <a:latin typeface="幼圆" pitchFamily="49" charset="-122"/>
                <a:ea typeface="幼圆" pitchFamily="49" charset="-122"/>
              </a:rPr>
              <a:t>Student</a:t>
            </a:r>
            <a:r>
              <a:rPr lang="zh-CN" altLang="zh-CN" sz="2400" b="1" dirty="0">
                <a:latin typeface="微软雅黑" pitchFamily="34" charset="-122"/>
                <a:ea typeface="微软雅黑" pitchFamily="34" charset="-122"/>
              </a:rPr>
              <a:t> </a:t>
            </a:r>
          </a:p>
          <a:p>
            <a:pPr algn="just">
              <a:buFont typeface="Wingdings" pitchFamily="2" charset="2"/>
              <a:buNone/>
            </a:pPr>
            <a:r>
              <a:rPr lang="zh-CN" altLang="zh-CN" sz="2400" b="1" dirty="0">
                <a:latin typeface="微软雅黑" pitchFamily="34" charset="-122"/>
                <a:ea typeface="微软雅黑" pitchFamily="34" charset="-122"/>
              </a:rPr>
              <a:t>             TO   </a:t>
            </a:r>
            <a:r>
              <a:rPr lang="zh-CN" altLang="zh-CN" sz="2400" dirty="0">
                <a:latin typeface="幼圆" pitchFamily="49" charset="-122"/>
                <a:ea typeface="幼圆" pitchFamily="49" charset="-122"/>
              </a:rPr>
              <a:t>U1</a:t>
            </a:r>
            <a:r>
              <a:rPr lang="zh-CN" altLang="zh-CN" sz="2400" b="1" dirty="0">
                <a:latin typeface="微软雅黑" pitchFamily="34" charset="-122"/>
                <a:ea typeface="微软雅黑" pitchFamily="34" charset="-122"/>
              </a:rPr>
              <a:t>;</a:t>
            </a:r>
          </a:p>
        </p:txBody>
      </p:sp>
      <p:sp>
        <p:nvSpPr>
          <p:cNvPr id="34820" name="Rectangle 4"/>
          <p:cNvSpPr>
            <a:spLocks noChangeArrowheads="1"/>
          </p:cNvSpPr>
          <p:nvPr/>
        </p:nvSpPr>
        <p:spPr bwMode="auto">
          <a:xfrm>
            <a:off x="107504" y="2564819"/>
            <a:ext cx="6480175" cy="209288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lnSpc>
                <a:spcPct val="130000"/>
              </a:lnSpc>
            </a:pPr>
            <a:r>
              <a:rPr lang="zh-CN" altLang="zh-CN" sz="2800" dirty="0">
                <a:ea typeface="黑体" pitchFamily="2" charset="-122"/>
              </a:rPr>
              <a:t>【</a:t>
            </a:r>
            <a:r>
              <a:rPr lang="zh-CN" sz="2800" dirty="0">
                <a:ea typeface="黑体" pitchFamily="2" charset="-122"/>
              </a:rPr>
              <a:t>例</a:t>
            </a:r>
            <a:r>
              <a:rPr lang="zh-CN" altLang="zh-CN" sz="2800" dirty="0">
                <a:ea typeface="黑体" pitchFamily="2" charset="-122"/>
              </a:rPr>
              <a:t>】</a:t>
            </a:r>
          </a:p>
          <a:p>
            <a:pPr marL="342900" indent="-342900" algn="l">
              <a:lnSpc>
                <a:spcPct val="130000"/>
              </a:lnSpc>
            </a:pPr>
            <a:r>
              <a:rPr lang="zh-CN" altLang="zh-CN" sz="2400" dirty="0">
                <a:latin typeface="微软雅黑" pitchFamily="34" charset="-122"/>
                <a:ea typeface="微软雅黑" pitchFamily="34" charset="-122"/>
                <a:sym typeface="Arial" pitchFamily="34" charset="0"/>
              </a:rPr>
              <a:t>            </a:t>
            </a:r>
            <a:r>
              <a:rPr lang="en-US" altLang="zh-CN" sz="2400" dirty="0" smtClean="0">
                <a:latin typeface="微软雅黑" pitchFamily="34" charset="-122"/>
                <a:ea typeface="微软雅黑" pitchFamily="34" charset="-122"/>
                <a:sym typeface="Arial" pitchFamily="34" charset="0"/>
              </a:rPr>
              <a:t>  </a:t>
            </a:r>
            <a:r>
              <a:rPr lang="zh-CN" altLang="zh-CN" sz="2400" dirty="0" smtClean="0">
                <a:latin typeface="微软雅黑" pitchFamily="34" charset="-122"/>
                <a:ea typeface="微软雅黑" pitchFamily="34" charset="-122"/>
                <a:sym typeface="Arial" pitchFamily="34" charset="0"/>
              </a:rPr>
              <a:t>GRANT </a:t>
            </a:r>
            <a:r>
              <a:rPr lang="zh-CN" altLang="zh-CN" sz="2400" dirty="0">
                <a:latin typeface="微软雅黑" pitchFamily="34" charset="-122"/>
                <a:ea typeface="微软雅黑" pitchFamily="34" charset="-122"/>
                <a:sym typeface="Arial" pitchFamily="34" charset="0"/>
              </a:rPr>
              <a:t>ALL PRIVILIGES </a:t>
            </a:r>
          </a:p>
          <a:p>
            <a:pPr marL="342900" indent="-342900" algn="l">
              <a:lnSpc>
                <a:spcPct val="130000"/>
              </a:lnSpc>
            </a:pPr>
            <a:r>
              <a:rPr lang="zh-CN" altLang="zh-CN" sz="2400" dirty="0">
                <a:latin typeface="微软雅黑" pitchFamily="34" charset="-122"/>
                <a:ea typeface="微软雅黑" pitchFamily="34" charset="-122"/>
                <a:sym typeface="Arial" pitchFamily="34" charset="0"/>
              </a:rPr>
              <a:t>           </a:t>
            </a:r>
            <a:r>
              <a:rPr lang="en-US" altLang="zh-CN" sz="2400" dirty="0" smtClean="0">
                <a:latin typeface="微软雅黑" pitchFamily="34" charset="-122"/>
                <a:ea typeface="微软雅黑" pitchFamily="34" charset="-122"/>
                <a:sym typeface="Arial" pitchFamily="34" charset="0"/>
              </a:rPr>
              <a:t>  </a:t>
            </a:r>
            <a:r>
              <a:rPr lang="zh-CN" altLang="zh-CN" sz="2400" dirty="0" smtClean="0">
                <a:latin typeface="微软雅黑" pitchFamily="34" charset="-122"/>
                <a:ea typeface="微软雅黑" pitchFamily="34" charset="-122"/>
                <a:sym typeface="Arial" pitchFamily="34" charset="0"/>
              </a:rPr>
              <a:t> </a:t>
            </a:r>
            <a:r>
              <a:rPr lang="zh-CN" altLang="zh-CN" sz="2400" dirty="0">
                <a:latin typeface="微软雅黑" pitchFamily="34" charset="-122"/>
                <a:ea typeface="微软雅黑" pitchFamily="34" charset="-122"/>
                <a:sym typeface="Arial" pitchFamily="34" charset="0"/>
              </a:rPr>
              <a:t>ON TABLE </a:t>
            </a:r>
            <a:r>
              <a:rPr lang="zh-CN" altLang="zh-CN" sz="2400" b="0" dirty="0">
                <a:latin typeface="幼圆" pitchFamily="49" charset="-122"/>
                <a:ea typeface="幼圆" pitchFamily="49" charset="-122"/>
                <a:sym typeface="Arial" pitchFamily="34" charset="0"/>
              </a:rPr>
              <a:t>Student, Course </a:t>
            </a:r>
          </a:p>
          <a:p>
            <a:pPr marL="342900" indent="-342900" algn="l">
              <a:lnSpc>
                <a:spcPct val="130000"/>
              </a:lnSpc>
            </a:pPr>
            <a:r>
              <a:rPr lang="zh-CN" altLang="zh-CN" sz="2400" dirty="0">
                <a:latin typeface="微软雅黑" pitchFamily="34" charset="-122"/>
                <a:ea typeface="微软雅黑" pitchFamily="34" charset="-122"/>
                <a:sym typeface="Arial" pitchFamily="34" charset="0"/>
              </a:rPr>
              <a:t>            </a:t>
            </a:r>
            <a:r>
              <a:rPr lang="en-US" altLang="zh-CN" sz="2400" dirty="0" smtClean="0">
                <a:latin typeface="微软雅黑" pitchFamily="34" charset="-122"/>
                <a:ea typeface="微软雅黑" pitchFamily="34" charset="-122"/>
                <a:sym typeface="Arial" pitchFamily="34" charset="0"/>
              </a:rPr>
              <a:t>  </a:t>
            </a:r>
            <a:r>
              <a:rPr lang="zh-CN" altLang="zh-CN" sz="2400" dirty="0" smtClean="0">
                <a:latin typeface="微软雅黑" pitchFamily="34" charset="-122"/>
                <a:ea typeface="微软雅黑" pitchFamily="34" charset="-122"/>
                <a:sym typeface="Arial" pitchFamily="34" charset="0"/>
              </a:rPr>
              <a:t>TO </a:t>
            </a:r>
            <a:r>
              <a:rPr lang="zh-CN" altLang="zh-CN" sz="2400" b="0" dirty="0">
                <a:latin typeface="幼圆" pitchFamily="49" charset="-122"/>
                <a:ea typeface="幼圆" pitchFamily="49" charset="-122"/>
                <a:sym typeface="Arial" pitchFamily="34" charset="0"/>
              </a:rPr>
              <a:t>U2, U3</a:t>
            </a:r>
            <a:r>
              <a:rPr lang="zh-CN" altLang="zh-CN" sz="2400" dirty="0">
                <a:latin typeface="微软雅黑" pitchFamily="34" charset="-122"/>
                <a:ea typeface="微软雅黑" pitchFamily="34" charset="-122"/>
                <a:sym typeface="Arial" pitchFamily="34" charset="0"/>
              </a:rPr>
              <a:t>;</a:t>
            </a:r>
          </a:p>
        </p:txBody>
      </p:sp>
      <p:sp>
        <p:nvSpPr>
          <p:cNvPr id="34821" name="Rectangle 5"/>
          <p:cNvSpPr>
            <a:spLocks noChangeArrowheads="1"/>
          </p:cNvSpPr>
          <p:nvPr/>
        </p:nvSpPr>
        <p:spPr bwMode="auto">
          <a:xfrm>
            <a:off x="395536" y="4729708"/>
            <a:ext cx="7560840"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spcBef>
                <a:spcPct val="20000"/>
              </a:spcBef>
              <a:buClr>
                <a:schemeClr val="hlink"/>
              </a:buClr>
              <a:buFont typeface="Wingdings" pitchFamily="2" charset="2"/>
              <a:buNone/>
            </a:pPr>
            <a:r>
              <a:rPr lang="zh-CN" sz="2400" dirty="0">
                <a:latin typeface="幼圆" panose="02010509060101010101" pitchFamily="49" charset="-122"/>
                <a:ea typeface="幼圆" panose="02010509060101010101" pitchFamily="49" charset="-122"/>
              </a:rPr>
              <a:t>把对</a:t>
            </a:r>
            <a:r>
              <a:rPr lang="zh-CN" altLang="zh-CN" sz="2400" dirty="0">
                <a:latin typeface="幼圆" panose="02010509060101010101" pitchFamily="49" charset="-122"/>
                <a:ea typeface="幼圆" panose="02010509060101010101" pitchFamily="49" charset="-122"/>
              </a:rPr>
              <a:t>Student</a:t>
            </a:r>
            <a:r>
              <a:rPr lang="zh-CN" sz="2400" dirty="0">
                <a:latin typeface="幼圆" panose="02010509060101010101" pitchFamily="49" charset="-122"/>
                <a:ea typeface="幼圆" panose="02010509060101010101" pitchFamily="49" charset="-122"/>
              </a:rPr>
              <a:t>表和</a:t>
            </a:r>
            <a:r>
              <a:rPr lang="zh-CN" altLang="zh-CN" sz="2400" dirty="0">
                <a:latin typeface="幼圆" panose="02010509060101010101" pitchFamily="49" charset="-122"/>
                <a:ea typeface="幼圆" panose="02010509060101010101" pitchFamily="49" charset="-122"/>
              </a:rPr>
              <a:t>Course</a:t>
            </a:r>
            <a:r>
              <a:rPr lang="zh-CN" sz="2400" dirty="0">
                <a:latin typeface="幼圆" panose="02010509060101010101" pitchFamily="49" charset="-122"/>
                <a:ea typeface="幼圆" panose="02010509060101010101" pitchFamily="49" charset="-122"/>
              </a:rPr>
              <a:t>表的全部权限授予用户</a:t>
            </a:r>
            <a:r>
              <a:rPr lang="zh-CN" altLang="zh-CN" sz="2400" dirty="0">
                <a:latin typeface="幼圆" panose="02010509060101010101" pitchFamily="49" charset="-122"/>
                <a:ea typeface="幼圆" panose="02010509060101010101" pitchFamily="49" charset="-122"/>
              </a:rPr>
              <a:t>U2</a:t>
            </a:r>
            <a:r>
              <a:rPr lang="zh-CN" sz="2400" dirty="0">
                <a:latin typeface="幼圆" panose="02010509060101010101" pitchFamily="49" charset="-122"/>
                <a:ea typeface="幼圆" panose="02010509060101010101" pitchFamily="49" charset="-122"/>
              </a:rPr>
              <a:t>和</a:t>
            </a:r>
            <a:r>
              <a:rPr lang="zh-CN" altLang="zh-CN" sz="2400" dirty="0">
                <a:latin typeface="幼圆" panose="02010509060101010101" pitchFamily="49" charset="-122"/>
                <a:ea typeface="幼圆" panose="02010509060101010101" pitchFamily="49" charset="-122"/>
              </a:rPr>
              <a:t>U3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1000"/>
                                        <p:tgtEl>
                                          <p:spTgt spid="34819">
                                            <p:txEl>
                                              <p:pRg st="0" end="0"/>
                                            </p:txEl>
                                          </p:spTgt>
                                        </p:tgtEl>
                                      </p:cBhvr>
                                    </p:animEffect>
                                    <p:anim calcmode="lin" valueType="num">
                                      <p:cBhvr>
                                        <p:cTn id="8"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1000"/>
                                        <p:tgtEl>
                                          <p:spTgt spid="34819">
                                            <p:txEl>
                                              <p:pRg st="1" end="1"/>
                                            </p:txEl>
                                          </p:spTgt>
                                        </p:tgtEl>
                                      </p:cBhvr>
                                    </p:animEffect>
                                    <p:anim calcmode="lin" valueType="num">
                                      <p:cBhvr>
                                        <p:cTn id="13"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481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1000"/>
                                        <p:tgtEl>
                                          <p:spTgt spid="34819">
                                            <p:txEl>
                                              <p:pRg st="2" end="2"/>
                                            </p:txEl>
                                          </p:spTgt>
                                        </p:tgtEl>
                                      </p:cBhvr>
                                    </p:animEffect>
                                    <p:anim calcmode="lin" valueType="num">
                                      <p:cBhvr>
                                        <p:cTn id="18"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fade">
                                      <p:cBhvr>
                                        <p:cTn id="22" dur="1000"/>
                                        <p:tgtEl>
                                          <p:spTgt spid="34819">
                                            <p:txEl>
                                              <p:pRg st="3" end="3"/>
                                            </p:txEl>
                                          </p:spTgt>
                                        </p:tgtEl>
                                      </p:cBhvr>
                                    </p:animEffect>
                                    <p:anim calcmode="lin" valueType="num">
                                      <p:cBhvr>
                                        <p:cTn id="23"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48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4820">
                                            <p:txEl>
                                              <p:pRg st="0" end="0"/>
                                            </p:txEl>
                                          </p:spTgt>
                                        </p:tgtEl>
                                        <p:attrNameLst>
                                          <p:attrName>style.visibility</p:attrName>
                                        </p:attrNameLst>
                                      </p:cBhvr>
                                      <p:to>
                                        <p:strVal val="visible"/>
                                      </p:to>
                                    </p:set>
                                    <p:animEffect transition="in" filter="fade">
                                      <p:cBhvr>
                                        <p:cTn id="29" dur="1000"/>
                                        <p:tgtEl>
                                          <p:spTgt spid="34820">
                                            <p:txEl>
                                              <p:pRg st="0" end="0"/>
                                            </p:txEl>
                                          </p:spTgt>
                                        </p:tgtEl>
                                      </p:cBhvr>
                                    </p:animEffect>
                                    <p:anim calcmode="lin" valueType="num">
                                      <p:cBhvr>
                                        <p:cTn id="30" dur="1000" fill="hold"/>
                                        <p:tgtEl>
                                          <p:spTgt spid="34820">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4820">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4820">
                                            <p:txEl>
                                              <p:pRg st="1" end="1"/>
                                            </p:txEl>
                                          </p:spTgt>
                                        </p:tgtEl>
                                        <p:attrNameLst>
                                          <p:attrName>style.visibility</p:attrName>
                                        </p:attrNameLst>
                                      </p:cBhvr>
                                      <p:to>
                                        <p:strVal val="visible"/>
                                      </p:to>
                                    </p:set>
                                    <p:animEffect transition="in" filter="fade">
                                      <p:cBhvr>
                                        <p:cTn id="34" dur="1000"/>
                                        <p:tgtEl>
                                          <p:spTgt spid="34820">
                                            <p:txEl>
                                              <p:pRg st="1" end="1"/>
                                            </p:txEl>
                                          </p:spTgt>
                                        </p:tgtEl>
                                      </p:cBhvr>
                                    </p:animEffect>
                                    <p:anim calcmode="lin" valueType="num">
                                      <p:cBhvr>
                                        <p:cTn id="35" dur="1000" fill="hold"/>
                                        <p:tgtEl>
                                          <p:spTgt spid="34820">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4820">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4820">
                                            <p:txEl>
                                              <p:pRg st="2" end="2"/>
                                            </p:txEl>
                                          </p:spTgt>
                                        </p:tgtEl>
                                        <p:attrNameLst>
                                          <p:attrName>style.visibility</p:attrName>
                                        </p:attrNameLst>
                                      </p:cBhvr>
                                      <p:to>
                                        <p:strVal val="visible"/>
                                      </p:to>
                                    </p:set>
                                    <p:animEffect transition="in" filter="fade">
                                      <p:cBhvr>
                                        <p:cTn id="39" dur="1000"/>
                                        <p:tgtEl>
                                          <p:spTgt spid="34820">
                                            <p:txEl>
                                              <p:pRg st="2" end="2"/>
                                            </p:txEl>
                                          </p:spTgt>
                                        </p:tgtEl>
                                      </p:cBhvr>
                                    </p:animEffect>
                                    <p:anim calcmode="lin" valueType="num">
                                      <p:cBhvr>
                                        <p:cTn id="40" dur="1000" fill="hold"/>
                                        <p:tgtEl>
                                          <p:spTgt spid="34820">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4820">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4820">
                                            <p:txEl>
                                              <p:pRg st="3" end="3"/>
                                            </p:txEl>
                                          </p:spTgt>
                                        </p:tgtEl>
                                        <p:attrNameLst>
                                          <p:attrName>style.visibility</p:attrName>
                                        </p:attrNameLst>
                                      </p:cBhvr>
                                      <p:to>
                                        <p:strVal val="visible"/>
                                      </p:to>
                                    </p:set>
                                    <p:animEffect transition="in" filter="fade">
                                      <p:cBhvr>
                                        <p:cTn id="44" dur="1000"/>
                                        <p:tgtEl>
                                          <p:spTgt spid="34820">
                                            <p:txEl>
                                              <p:pRg st="3" end="3"/>
                                            </p:txEl>
                                          </p:spTgt>
                                        </p:tgtEl>
                                      </p:cBhvr>
                                    </p:animEffect>
                                    <p:anim calcmode="lin" valueType="num">
                                      <p:cBhvr>
                                        <p:cTn id="45" dur="1000" fill="hold"/>
                                        <p:tgtEl>
                                          <p:spTgt spid="34820">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4820">
                                            <p:txEl>
                                              <p:pRg st="3" end="3"/>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4821"/>
                                        </p:tgtEl>
                                        <p:attrNameLst>
                                          <p:attrName>style.visibility</p:attrName>
                                        </p:attrNameLst>
                                      </p:cBhvr>
                                      <p:to>
                                        <p:strVal val="visible"/>
                                      </p:to>
                                    </p:set>
                                    <p:animEffect transition="in" filter="fade">
                                      <p:cBhvr>
                                        <p:cTn id="49" dur="1000"/>
                                        <p:tgtEl>
                                          <p:spTgt spid="34821"/>
                                        </p:tgtEl>
                                      </p:cBhvr>
                                    </p:animEffect>
                                    <p:anim calcmode="lin" valueType="num">
                                      <p:cBhvr>
                                        <p:cTn id="50" dur="1000" fill="hold"/>
                                        <p:tgtEl>
                                          <p:spTgt spid="34821"/>
                                        </p:tgtEl>
                                        <p:attrNameLst>
                                          <p:attrName>ppt_x</p:attrName>
                                        </p:attrNameLst>
                                      </p:cBhvr>
                                      <p:tavLst>
                                        <p:tav tm="0">
                                          <p:val>
                                            <p:strVal val="#ppt_x"/>
                                          </p:val>
                                        </p:tav>
                                        <p:tav tm="100000">
                                          <p:val>
                                            <p:strVal val="#ppt_x"/>
                                          </p:val>
                                        </p:tav>
                                      </p:tavLst>
                                    </p:anim>
                                    <p:anim calcmode="lin" valueType="num">
                                      <p:cBhvr>
                                        <p:cTn id="51" dur="1000" fill="hold"/>
                                        <p:tgtEl>
                                          <p:spTgt spid="348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8316416"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a:ea typeface="楷体" charset="-122"/>
              </a:rPr>
              <a:t>——</a:t>
            </a:r>
            <a:r>
              <a:rPr lang="zh-CN" altLang="zh-CN" sz="3200" dirty="0">
                <a:ea typeface="隶书" pitchFamily="49" charset="-122"/>
              </a:rPr>
              <a:t>授权</a:t>
            </a:r>
            <a:r>
              <a:rPr lang="zh-CN" altLang="zh-CN" sz="2800" dirty="0">
                <a:latin typeface="隶书" pitchFamily="49" charset="-122"/>
                <a:ea typeface="隶书" pitchFamily="49" charset="-122"/>
              </a:rPr>
              <a:t>GRANT</a:t>
            </a:r>
            <a:endParaRPr lang="zh-CN" sz="2800" dirty="0">
              <a:latin typeface="隶书" pitchFamily="49" charset="-122"/>
              <a:ea typeface="隶书" pitchFamily="49" charset="-122"/>
            </a:endParaRPr>
          </a:p>
        </p:txBody>
      </p:sp>
      <p:sp>
        <p:nvSpPr>
          <p:cNvPr id="35843" name="Rectangle 3"/>
          <p:cNvSpPr>
            <a:spLocks noGrp="1" noChangeArrowheads="1"/>
          </p:cNvSpPr>
          <p:nvPr>
            <p:ph type="body" idx="1"/>
          </p:nvPr>
        </p:nvSpPr>
        <p:spPr>
          <a:xfrm>
            <a:off x="179512" y="625252"/>
            <a:ext cx="7632848" cy="2039855"/>
          </a:xfrm>
        </p:spPr>
        <p:txBody>
          <a:bodyPr>
            <a:noAutofit/>
          </a:bodyPr>
          <a:lstStyle/>
          <a:p>
            <a:pPr algn="just">
              <a:lnSpc>
                <a:spcPct val="170000"/>
              </a:lnSpc>
              <a:buFont typeface="Wingdings" pitchFamily="2" charset="2"/>
              <a:buNone/>
            </a:pPr>
            <a:r>
              <a:rPr lang="zh-CN" altLang="zh-CN" sz="2400" dirty="0" smtClean="0">
                <a:latin typeface="微软雅黑" pitchFamily="34" charset="-122"/>
                <a:ea typeface="微软雅黑" pitchFamily="34" charset="-122"/>
              </a:rPr>
              <a:t>【</a:t>
            </a:r>
            <a:r>
              <a:rPr lang="zh-CN" sz="2400" dirty="0" smtClean="0">
                <a:latin typeface="微软雅黑" pitchFamily="34" charset="-122"/>
                <a:ea typeface="微软雅黑" pitchFamily="34" charset="-122"/>
              </a:rPr>
              <a:t>例</a:t>
            </a:r>
            <a:r>
              <a:rPr lang="zh-CN" altLang="zh-CN" sz="2400" dirty="0" smtClean="0">
                <a:latin typeface="微软雅黑" pitchFamily="34" charset="-122"/>
                <a:ea typeface="微软雅黑" pitchFamily="34" charset="-122"/>
              </a:rPr>
              <a:t>】</a:t>
            </a:r>
            <a:r>
              <a:rPr lang="zh-CN" sz="2400" dirty="0" smtClean="0">
                <a:latin typeface="微软雅黑" pitchFamily="34" charset="-122"/>
                <a:ea typeface="微软雅黑" pitchFamily="34" charset="-122"/>
              </a:rPr>
              <a:t>把</a:t>
            </a:r>
            <a:r>
              <a:rPr lang="zh-CN" sz="2400" dirty="0">
                <a:latin typeface="微软雅黑" pitchFamily="34" charset="-122"/>
                <a:ea typeface="微软雅黑" pitchFamily="34" charset="-122"/>
              </a:rPr>
              <a:t>对表</a:t>
            </a:r>
            <a:r>
              <a:rPr lang="zh-CN" altLang="zh-CN" sz="2400" dirty="0">
                <a:latin typeface="微软雅黑" pitchFamily="34" charset="-122"/>
                <a:ea typeface="微软雅黑" pitchFamily="34" charset="-122"/>
              </a:rPr>
              <a:t>SC</a:t>
            </a:r>
            <a:r>
              <a:rPr lang="zh-CN" sz="2400" dirty="0">
                <a:latin typeface="微软雅黑" pitchFamily="34" charset="-122"/>
                <a:ea typeface="微软雅黑" pitchFamily="34" charset="-122"/>
              </a:rPr>
              <a:t>的查询权限授予所有用户</a:t>
            </a:r>
          </a:p>
          <a:p>
            <a:pPr algn="just">
              <a:buFont typeface="Wingdings" pitchFamily="2" charset="2"/>
              <a:buNone/>
            </a:pPr>
            <a:r>
              <a:rPr lang="zh-CN" sz="2400" b="1" dirty="0">
                <a:latin typeface="微软雅黑" pitchFamily="34" charset="-122"/>
                <a:ea typeface="微软雅黑" pitchFamily="34" charset="-122"/>
              </a:rPr>
              <a:t>                </a:t>
            </a:r>
            <a:r>
              <a:rPr lang="zh-CN" altLang="zh-CN" sz="2400" b="1" dirty="0">
                <a:latin typeface="微软雅黑" pitchFamily="34" charset="-122"/>
                <a:ea typeface="微软雅黑" pitchFamily="34" charset="-122"/>
              </a:rPr>
              <a:t>GRANT SELECT </a:t>
            </a:r>
          </a:p>
          <a:p>
            <a:pPr algn="just">
              <a:buFont typeface="Wingdings" pitchFamily="2" charset="2"/>
              <a:buNone/>
            </a:pPr>
            <a:r>
              <a:rPr lang="zh-CN" altLang="zh-CN" sz="2400" b="1" dirty="0">
                <a:latin typeface="微软雅黑" pitchFamily="34" charset="-122"/>
                <a:ea typeface="微软雅黑" pitchFamily="34" charset="-122"/>
              </a:rPr>
              <a:t>                ON TABLE </a:t>
            </a:r>
            <a:r>
              <a:rPr lang="zh-CN" altLang="zh-CN" sz="2400" dirty="0">
                <a:latin typeface="幼圆" pitchFamily="49" charset="-122"/>
                <a:ea typeface="幼圆" pitchFamily="49" charset="-122"/>
              </a:rPr>
              <a:t>SC</a:t>
            </a:r>
            <a:r>
              <a:rPr lang="zh-CN" altLang="zh-CN" sz="2400" b="1" dirty="0">
                <a:latin typeface="微软雅黑" pitchFamily="34" charset="-122"/>
                <a:ea typeface="微软雅黑" pitchFamily="34" charset="-122"/>
              </a:rPr>
              <a:t> </a:t>
            </a:r>
          </a:p>
          <a:p>
            <a:pPr algn="just">
              <a:buFont typeface="Wingdings" pitchFamily="2" charset="2"/>
              <a:buNone/>
            </a:pPr>
            <a:r>
              <a:rPr lang="zh-CN" altLang="zh-CN"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 </a:t>
            </a:r>
            <a:r>
              <a:rPr lang="zh-CN" altLang="zh-CN" sz="2400" b="1" dirty="0" smtClean="0">
                <a:latin typeface="微软雅黑" pitchFamily="34" charset="-122"/>
                <a:ea typeface="微软雅黑" pitchFamily="34" charset="-122"/>
              </a:rPr>
              <a:t> </a:t>
            </a:r>
            <a:r>
              <a:rPr lang="zh-CN" altLang="zh-CN" sz="2400" b="1" dirty="0">
                <a:latin typeface="微软雅黑" pitchFamily="34" charset="-122"/>
                <a:ea typeface="微软雅黑" pitchFamily="34" charset="-122"/>
              </a:rPr>
              <a:t>TO PUBLIC;</a:t>
            </a:r>
          </a:p>
        </p:txBody>
      </p:sp>
      <p:sp>
        <p:nvSpPr>
          <p:cNvPr id="35844" name="Rectangle 4"/>
          <p:cNvSpPr>
            <a:spLocks noChangeArrowheads="1"/>
          </p:cNvSpPr>
          <p:nvPr/>
        </p:nvSpPr>
        <p:spPr bwMode="auto">
          <a:xfrm>
            <a:off x="179512" y="2713484"/>
            <a:ext cx="8604448" cy="2424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50000"/>
              </a:lnSpc>
              <a:spcBef>
                <a:spcPct val="20000"/>
              </a:spcBef>
              <a:buClr>
                <a:schemeClr val="hlink"/>
              </a:buClr>
              <a:buFont typeface="Wingdings" pitchFamily="2" charset="2"/>
              <a:buNone/>
            </a:pPr>
            <a:r>
              <a:rPr lang="zh-CN" altLang="zh-CN" sz="2400" b="0" dirty="0">
                <a:latin typeface="微软雅黑" pitchFamily="34" charset="-122"/>
                <a:ea typeface="微软雅黑" pitchFamily="34" charset="-122"/>
              </a:rPr>
              <a:t>【</a:t>
            </a:r>
            <a:r>
              <a:rPr lang="zh-CN" sz="2400" b="0" dirty="0">
                <a:latin typeface="微软雅黑" pitchFamily="34" charset="-122"/>
                <a:ea typeface="微软雅黑" pitchFamily="34" charset="-122"/>
              </a:rPr>
              <a:t>例</a:t>
            </a:r>
            <a:r>
              <a:rPr lang="zh-CN" altLang="zh-CN" sz="2400" b="0" dirty="0">
                <a:latin typeface="微软雅黑" pitchFamily="34" charset="-122"/>
                <a:ea typeface="微软雅黑" pitchFamily="34" charset="-122"/>
              </a:rPr>
              <a:t>】 </a:t>
            </a:r>
            <a:r>
              <a:rPr lang="zh-CN" sz="2400" b="0" dirty="0">
                <a:latin typeface="微软雅黑" pitchFamily="34" charset="-122"/>
                <a:ea typeface="微软雅黑" pitchFamily="34" charset="-122"/>
              </a:rPr>
              <a:t>把查询</a:t>
            </a:r>
            <a:r>
              <a:rPr lang="zh-CN" altLang="zh-CN" sz="2400" b="0" dirty="0">
                <a:latin typeface="微软雅黑" pitchFamily="34" charset="-122"/>
                <a:ea typeface="微软雅黑" pitchFamily="34" charset="-122"/>
              </a:rPr>
              <a:t>Student</a:t>
            </a:r>
            <a:r>
              <a:rPr lang="zh-CN" sz="2400" b="0" dirty="0">
                <a:latin typeface="微软雅黑" pitchFamily="34" charset="-122"/>
                <a:ea typeface="微软雅黑" pitchFamily="34" charset="-122"/>
              </a:rPr>
              <a:t>表和修改学生学号的权限授给用户</a:t>
            </a:r>
            <a:r>
              <a:rPr lang="zh-CN" altLang="zh-CN" sz="2400" b="0" dirty="0">
                <a:latin typeface="微软雅黑" pitchFamily="34" charset="-122"/>
                <a:ea typeface="微软雅黑" pitchFamily="34" charset="-122"/>
              </a:rPr>
              <a:t>U4</a:t>
            </a:r>
          </a:p>
          <a:p>
            <a:pPr marL="342900" indent="-342900" algn="just">
              <a:spcBef>
                <a:spcPct val="20000"/>
              </a:spcBef>
              <a:buClr>
                <a:schemeClr val="hlink"/>
              </a:buClr>
              <a:buFont typeface="Wingdings" pitchFamily="2" charset="2"/>
              <a:buNone/>
            </a:pPr>
            <a:r>
              <a:rPr lang="zh-CN" altLang="zh-CN" sz="2400" b="0" dirty="0">
                <a:latin typeface="微软雅黑" pitchFamily="34" charset="-122"/>
                <a:ea typeface="微软雅黑" pitchFamily="34" charset="-122"/>
              </a:rPr>
              <a:t>	  	    </a:t>
            </a:r>
            <a:r>
              <a:rPr lang="zh-CN" altLang="zh-CN" sz="2400" dirty="0">
                <a:latin typeface="微软雅黑" pitchFamily="34" charset="-122"/>
                <a:ea typeface="微软雅黑" pitchFamily="34" charset="-122"/>
              </a:rPr>
              <a:t>GRANT UPDATE</a:t>
            </a:r>
            <a:r>
              <a:rPr lang="zh-CN" altLang="zh-CN" sz="2400" b="0" dirty="0">
                <a:latin typeface="微软雅黑" pitchFamily="34" charset="-122"/>
                <a:ea typeface="微软雅黑" pitchFamily="34" charset="-122"/>
              </a:rPr>
              <a:t>(Sno), </a:t>
            </a:r>
            <a:r>
              <a:rPr lang="zh-CN" altLang="zh-CN" sz="2400" dirty="0">
                <a:latin typeface="微软雅黑" pitchFamily="34" charset="-122"/>
                <a:ea typeface="微软雅黑" pitchFamily="34" charset="-122"/>
              </a:rPr>
              <a:t>SELECT</a:t>
            </a:r>
            <a:r>
              <a:rPr lang="zh-CN" altLang="zh-CN" sz="2400" b="0" dirty="0">
                <a:latin typeface="微软雅黑" pitchFamily="34" charset="-122"/>
                <a:ea typeface="微软雅黑" pitchFamily="34" charset="-122"/>
              </a:rPr>
              <a:t> </a:t>
            </a:r>
          </a:p>
          <a:p>
            <a:pPr marL="342900" indent="-342900" algn="just">
              <a:spcBef>
                <a:spcPct val="20000"/>
              </a:spcBef>
              <a:buClr>
                <a:schemeClr val="hlink"/>
              </a:buClr>
              <a:buFont typeface="Wingdings" pitchFamily="2" charset="2"/>
              <a:buNone/>
            </a:pPr>
            <a:r>
              <a:rPr lang="zh-CN" altLang="zh-CN" sz="2400" b="0" dirty="0">
                <a:latin typeface="微软雅黑" pitchFamily="34" charset="-122"/>
                <a:ea typeface="微软雅黑" pitchFamily="34" charset="-122"/>
              </a:rPr>
              <a:t>		    </a:t>
            </a:r>
            <a:r>
              <a:rPr lang="zh-CN" altLang="zh-CN" sz="2400" dirty="0">
                <a:latin typeface="微软雅黑" pitchFamily="34" charset="-122"/>
                <a:ea typeface="微软雅黑" pitchFamily="34" charset="-122"/>
              </a:rPr>
              <a:t>ON TABLE </a:t>
            </a:r>
            <a:r>
              <a:rPr lang="zh-CN" altLang="zh-CN" sz="2400" b="0" dirty="0">
                <a:latin typeface="微软雅黑" pitchFamily="34" charset="-122"/>
                <a:ea typeface="微软雅黑" pitchFamily="34" charset="-122"/>
              </a:rPr>
              <a:t>Student </a:t>
            </a:r>
          </a:p>
          <a:p>
            <a:pPr marL="342900" indent="-342900" algn="just">
              <a:spcBef>
                <a:spcPct val="20000"/>
              </a:spcBef>
              <a:buClr>
                <a:schemeClr val="hlink"/>
              </a:buClr>
              <a:buFont typeface="Wingdings" pitchFamily="2" charset="2"/>
              <a:buNone/>
            </a:pPr>
            <a:r>
              <a:rPr lang="zh-CN" altLang="zh-CN" sz="2400" b="0" dirty="0">
                <a:latin typeface="微软雅黑" pitchFamily="34" charset="-122"/>
                <a:ea typeface="微软雅黑" pitchFamily="34" charset="-122"/>
              </a:rPr>
              <a:t>		    </a:t>
            </a:r>
            <a:r>
              <a:rPr lang="zh-CN" altLang="zh-CN" sz="2400" dirty="0">
                <a:latin typeface="微软雅黑" pitchFamily="34" charset="-122"/>
                <a:ea typeface="微软雅黑" pitchFamily="34" charset="-122"/>
              </a:rPr>
              <a:t>TO</a:t>
            </a:r>
            <a:r>
              <a:rPr lang="zh-CN" altLang="zh-CN" sz="2400" b="0" dirty="0">
                <a:latin typeface="微软雅黑" pitchFamily="34" charset="-122"/>
                <a:ea typeface="微软雅黑" pitchFamily="34" charset="-122"/>
              </a:rPr>
              <a:t> U4;</a:t>
            </a:r>
          </a:p>
          <a:p>
            <a:pPr marL="742950" lvl="1" indent="-285750" algn="l">
              <a:lnSpc>
                <a:spcPct val="150000"/>
              </a:lnSpc>
              <a:spcBef>
                <a:spcPct val="20000"/>
              </a:spcBef>
              <a:buClr>
                <a:schemeClr val="hlink"/>
              </a:buClr>
              <a:buFont typeface="Wingdings" pitchFamily="2" charset="2"/>
              <a:buChar char="§"/>
            </a:pPr>
            <a:r>
              <a:rPr lang="zh-CN" sz="2400" dirty="0">
                <a:latin typeface="微软雅黑" pitchFamily="34" charset="-122"/>
                <a:ea typeface="微软雅黑" pitchFamily="34" charset="-122"/>
              </a:rPr>
              <a:t>对属性列的授权时必须明确指出相应属性列名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tgtEl>
                                          <p:spTgt spid="35843">
                                            <p:txEl>
                                              <p:pRg st="0" end="0"/>
                                            </p:txEl>
                                          </p:spTgt>
                                        </p:tgtEl>
                                      </p:cBhvr>
                                    </p:animEffect>
                                    <p:anim calcmode="lin" valueType="num">
                                      <p:cBhvr>
                                        <p:cTn id="8" dur="1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1000"/>
                                        <p:tgtEl>
                                          <p:spTgt spid="35843">
                                            <p:txEl>
                                              <p:pRg st="1" end="1"/>
                                            </p:txEl>
                                          </p:spTgt>
                                        </p:tgtEl>
                                      </p:cBhvr>
                                    </p:animEffect>
                                    <p:anim calcmode="lin" valueType="num">
                                      <p:cBhvr>
                                        <p:cTn id="13" dur="10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58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fade">
                                      <p:cBhvr>
                                        <p:cTn id="17" dur="1000"/>
                                        <p:tgtEl>
                                          <p:spTgt spid="35843">
                                            <p:txEl>
                                              <p:pRg st="2" end="2"/>
                                            </p:txEl>
                                          </p:spTgt>
                                        </p:tgtEl>
                                      </p:cBhvr>
                                    </p:animEffect>
                                    <p:anim calcmode="lin" valueType="num">
                                      <p:cBhvr>
                                        <p:cTn id="18" dur="10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584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fade">
                                      <p:cBhvr>
                                        <p:cTn id="22" dur="1000"/>
                                        <p:tgtEl>
                                          <p:spTgt spid="35843">
                                            <p:txEl>
                                              <p:pRg st="3" end="3"/>
                                            </p:txEl>
                                          </p:spTgt>
                                        </p:tgtEl>
                                      </p:cBhvr>
                                    </p:animEffect>
                                    <p:anim calcmode="lin" valueType="num">
                                      <p:cBhvr>
                                        <p:cTn id="23" dur="10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58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844"/>
                                        </p:tgtEl>
                                        <p:attrNameLst>
                                          <p:attrName>style.visibility</p:attrName>
                                        </p:attrNameLst>
                                      </p:cBhvr>
                                      <p:to>
                                        <p:strVal val="visible"/>
                                      </p:to>
                                    </p:set>
                                    <p:animEffect transition="in" filter="fade">
                                      <p:cBhvr>
                                        <p:cTn id="29" dur="1000"/>
                                        <p:tgtEl>
                                          <p:spTgt spid="35844"/>
                                        </p:tgtEl>
                                      </p:cBhvr>
                                    </p:animEffect>
                                    <p:anim calcmode="lin" valueType="num">
                                      <p:cBhvr>
                                        <p:cTn id="30" dur="1000" fill="hold"/>
                                        <p:tgtEl>
                                          <p:spTgt spid="35844"/>
                                        </p:tgtEl>
                                        <p:attrNameLst>
                                          <p:attrName>ppt_x</p:attrName>
                                        </p:attrNameLst>
                                      </p:cBhvr>
                                      <p:tavLst>
                                        <p:tav tm="0">
                                          <p:val>
                                            <p:strVal val="#ppt_x"/>
                                          </p:val>
                                        </p:tav>
                                        <p:tav tm="100000">
                                          <p:val>
                                            <p:strVal val="#ppt_x"/>
                                          </p:val>
                                        </p:tav>
                                      </p:tavLst>
                                    </p:anim>
                                    <p:anim calcmode="lin" valueType="num">
                                      <p:cBhvr>
                                        <p:cTn id="31" dur="1000" fill="hold"/>
                                        <p:tgtEl>
                                          <p:spTgt spid="358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1"/>
            <a:ext cx="8316416"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smtClean="0">
                <a:ea typeface="楷体" charset="-122"/>
              </a:rPr>
              <a:t>—— </a:t>
            </a:r>
            <a:r>
              <a:rPr lang="zh-CN" altLang="en-US" sz="2800" b="0" dirty="0" smtClean="0">
                <a:latin typeface="隶书" pitchFamily="49" charset="-122"/>
                <a:ea typeface="隶书" pitchFamily="49" charset="-122"/>
              </a:rPr>
              <a:t>传播</a:t>
            </a:r>
            <a:r>
              <a:rPr lang="zh-CN" altLang="en-US" sz="2800" b="0" dirty="0">
                <a:latin typeface="隶书" pitchFamily="49" charset="-122"/>
                <a:ea typeface="隶书" pitchFamily="49" charset="-122"/>
              </a:rPr>
              <a:t>权限</a:t>
            </a:r>
          </a:p>
        </p:txBody>
      </p:sp>
      <p:sp>
        <p:nvSpPr>
          <p:cNvPr id="36867" name="Rectangle 3"/>
          <p:cNvSpPr>
            <a:spLocks noGrp="1" noChangeArrowheads="1"/>
          </p:cNvSpPr>
          <p:nvPr>
            <p:ph type="body" idx="1"/>
          </p:nvPr>
        </p:nvSpPr>
        <p:spPr>
          <a:xfrm>
            <a:off x="151253" y="756708"/>
            <a:ext cx="8992747" cy="3108904"/>
          </a:xfrm>
        </p:spPr>
        <p:txBody>
          <a:bodyPr/>
          <a:lstStyle/>
          <a:p>
            <a:pPr algn="just">
              <a:lnSpc>
                <a:spcPct val="150000"/>
              </a:lnSpc>
              <a:buFont typeface="Wingdings" pitchFamily="2" charset="2"/>
              <a:buNone/>
            </a:pPr>
            <a:r>
              <a:rPr lang="zh-CN" altLang="zh-CN" sz="2600" b="1" dirty="0" smtClean="0">
                <a:latin typeface="微软雅黑" panose="020B0503020204020204" pitchFamily="34" charset="-122"/>
                <a:ea typeface="微软雅黑" panose="020B0503020204020204" pitchFamily="34" charset="-122"/>
              </a:rPr>
              <a:t>【</a:t>
            </a:r>
            <a:r>
              <a:rPr lang="zh-CN" sz="2600" b="1" dirty="0" smtClean="0">
                <a:latin typeface="微软雅黑" panose="020B0503020204020204" pitchFamily="34" charset="-122"/>
                <a:ea typeface="微软雅黑" panose="020B0503020204020204" pitchFamily="34" charset="-122"/>
              </a:rPr>
              <a:t>例</a:t>
            </a:r>
            <a:r>
              <a:rPr lang="zh-CN" altLang="zh-CN" sz="2600" b="1" dirty="0" smtClean="0">
                <a:latin typeface="微软雅黑" panose="020B0503020204020204" pitchFamily="34" charset="-122"/>
                <a:ea typeface="微软雅黑" panose="020B0503020204020204" pitchFamily="34" charset="-122"/>
              </a:rPr>
              <a:t>】</a:t>
            </a:r>
            <a:r>
              <a:rPr lang="zh-CN" sz="2600" b="1" dirty="0" smtClean="0">
                <a:latin typeface="幼圆" pitchFamily="49" charset="-122"/>
                <a:ea typeface="幼圆" pitchFamily="49" charset="-122"/>
              </a:rPr>
              <a:t>把</a:t>
            </a:r>
            <a:r>
              <a:rPr lang="zh-CN" sz="2600" b="1" dirty="0">
                <a:latin typeface="幼圆" pitchFamily="49" charset="-122"/>
                <a:ea typeface="幼圆" pitchFamily="49" charset="-122"/>
              </a:rPr>
              <a:t>对表</a:t>
            </a:r>
            <a:r>
              <a:rPr lang="zh-CN" altLang="zh-CN" sz="2600" b="1" dirty="0">
                <a:latin typeface="幼圆" pitchFamily="49" charset="-122"/>
                <a:ea typeface="幼圆" pitchFamily="49" charset="-122"/>
              </a:rPr>
              <a:t>SC</a:t>
            </a:r>
            <a:r>
              <a:rPr lang="zh-CN" sz="2600" b="1" dirty="0">
                <a:latin typeface="幼圆" pitchFamily="49" charset="-122"/>
                <a:ea typeface="幼圆" pitchFamily="49" charset="-122"/>
              </a:rPr>
              <a:t>的</a:t>
            </a:r>
            <a:r>
              <a:rPr lang="zh-CN" altLang="zh-CN" sz="2600" b="1" dirty="0">
                <a:latin typeface="幼圆" pitchFamily="49" charset="-122"/>
                <a:ea typeface="幼圆" pitchFamily="49" charset="-122"/>
              </a:rPr>
              <a:t>INSERT</a:t>
            </a:r>
            <a:r>
              <a:rPr lang="zh-CN" sz="2600" b="1" dirty="0">
                <a:latin typeface="幼圆" pitchFamily="49" charset="-122"/>
                <a:ea typeface="幼圆" pitchFamily="49" charset="-122"/>
              </a:rPr>
              <a:t>权限授予</a:t>
            </a:r>
            <a:r>
              <a:rPr lang="zh-CN" altLang="zh-CN" sz="2600" b="1" dirty="0">
                <a:latin typeface="幼圆" pitchFamily="49" charset="-122"/>
                <a:ea typeface="幼圆" pitchFamily="49" charset="-122"/>
              </a:rPr>
              <a:t>U5</a:t>
            </a:r>
            <a:r>
              <a:rPr lang="zh-CN" sz="2600" b="1" dirty="0">
                <a:latin typeface="幼圆" pitchFamily="49" charset="-122"/>
                <a:ea typeface="幼圆" pitchFamily="49" charset="-122"/>
              </a:rPr>
              <a:t>用户，并允许</a:t>
            </a:r>
            <a:r>
              <a:rPr lang="zh-CN" sz="2600" b="1" dirty="0" smtClean="0">
                <a:latin typeface="幼圆" pitchFamily="49" charset="-122"/>
                <a:ea typeface="幼圆" pitchFamily="49" charset="-122"/>
              </a:rPr>
              <a:t>他将</a:t>
            </a:r>
            <a:r>
              <a:rPr lang="zh-CN" sz="2600" b="1" dirty="0">
                <a:latin typeface="幼圆" pitchFamily="49" charset="-122"/>
                <a:ea typeface="幼圆" pitchFamily="49" charset="-122"/>
              </a:rPr>
              <a:t>此权限授予其他用户</a:t>
            </a:r>
          </a:p>
          <a:p>
            <a:pPr algn="just">
              <a:buFont typeface="Wingdings" pitchFamily="2" charset="2"/>
              <a:buNone/>
            </a:pPr>
            <a:r>
              <a:rPr lang="en-US" altLang="zh-CN" sz="2400" b="1" dirty="0" smtClean="0">
                <a:latin typeface="幼圆" pitchFamily="49" charset="-122"/>
                <a:ea typeface="幼圆" pitchFamily="49" charset="-122"/>
              </a:rPr>
              <a:t>			</a:t>
            </a:r>
            <a:r>
              <a:rPr lang="zh-CN" altLang="zh-CN" sz="2400" b="1" dirty="0" smtClean="0">
                <a:latin typeface="微软雅黑" pitchFamily="34" charset="-122"/>
                <a:ea typeface="微软雅黑" pitchFamily="34" charset="-122"/>
              </a:rPr>
              <a:t>GRANT </a:t>
            </a:r>
            <a:r>
              <a:rPr lang="zh-CN" altLang="zh-CN" sz="2400" b="1" dirty="0">
                <a:latin typeface="微软雅黑" pitchFamily="34" charset="-122"/>
                <a:ea typeface="微软雅黑" pitchFamily="34" charset="-122"/>
              </a:rPr>
              <a:t>INSERT </a:t>
            </a:r>
          </a:p>
          <a:p>
            <a:pPr algn="just">
              <a:buFont typeface="Wingdings" pitchFamily="2" charset="2"/>
              <a:buNone/>
            </a:pPr>
            <a:r>
              <a:rPr lang="en-US" altLang="zh-CN" sz="2400" b="1" dirty="0" smtClean="0">
                <a:latin typeface="幼圆" pitchFamily="49" charset="-122"/>
                <a:ea typeface="幼圆" pitchFamily="49" charset="-122"/>
              </a:rPr>
              <a:t>			</a:t>
            </a:r>
            <a:r>
              <a:rPr lang="zh-CN" altLang="zh-CN" sz="2400" b="1" dirty="0">
                <a:latin typeface="微软雅黑" pitchFamily="34" charset="-122"/>
                <a:ea typeface="微软雅黑" pitchFamily="34" charset="-122"/>
              </a:rPr>
              <a:t>ON TABLE </a:t>
            </a:r>
            <a:r>
              <a:rPr lang="zh-CN" altLang="zh-CN" sz="2400" b="1" dirty="0">
                <a:latin typeface="幼圆" pitchFamily="49" charset="-122"/>
                <a:ea typeface="幼圆" pitchFamily="49" charset="-122"/>
              </a:rPr>
              <a:t>SC </a:t>
            </a:r>
          </a:p>
          <a:p>
            <a:pPr algn="just">
              <a:buFont typeface="Wingdings" pitchFamily="2" charset="2"/>
              <a:buNone/>
            </a:pPr>
            <a:r>
              <a:rPr lang="en-US" altLang="zh-CN" sz="2400" b="1" dirty="0" smtClean="0">
                <a:latin typeface="幼圆" pitchFamily="49" charset="-122"/>
                <a:ea typeface="幼圆" pitchFamily="49" charset="-122"/>
              </a:rPr>
              <a:t>			</a:t>
            </a:r>
            <a:r>
              <a:rPr lang="zh-CN" altLang="zh-CN" sz="2400" b="1" dirty="0">
                <a:latin typeface="微软雅黑" pitchFamily="34" charset="-122"/>
                <a:ea typeface="微软雅黑" pitchFamily="34" charset="-122"/>
              </a:rPr>
              <a:t>TO</a:t>
            </a:r>
            <a:r>
              <a:rPr lang="zh-CN" altLang="zh-CN" sz="2400" b="1" dirty="0" smtClean="0">
                <a:latin typeface="幼圆" pitchFamily="49" charset="-122"/>
                <a:ea typeface="幼圆" pitchFamily="49" charset="-122"/>
              </a:rPr>
              <a:t> </a:t>
            </a:r>
            <a:r>
              <a:rPr lang="zh-CN" altLang="zh-CN" sz="2400" b="1" dirty="0">
                <a:latin typeface="幼圆" pitchFamily="49" charset="-122"/>
                <a:ea typeface="幼圆" pitchFamily="49" charset="-122"/>
              </a:rPr>
              <a:t>U5</a:t>
            </a:r>
          </a:p>
          <a:p>
            <a:pPr algn="just">
              <a:buFont typeface="Wingdings" pitchFamily="2" charset="2"/>
              <a:buNone/>
            </a:pPr>
            <a:r>
              <a:rPr lang="en-US" altLang="zh-CN" sz="2400" b="1" dirty="0" smtClean="0">
                <a:latin typeface="幼圆" pitchFamily="49" charset="-122"/>
                <a:ea typeface="幼圆" pitchFamily="49" charset="-122"/>
              </a:rPr>
              <a:t>			</a:t>
            </a:r>
            <a:r>
              <a:rPr lang="zh-CN" altLang="zh-CN" sz="2400" b="1" dirty="0">
                <a:latin typeface="微软雅黑" pitchFamily="34" charset="-122"/>
                <a:ea typeface="微软雅黑" pitchFamily="34" charset="-122"/>
              </a:rPr>
              <a:t>WITH GRANT OPTION</a:t>
            </a:r>
            <a:r>
              <a:rPr lang="zh-CN" altLang="zh-CN" sz="2400" b="1" dirty="0">
                <a:latin typeface="幼圆" pitchFamily="49" charset="-122"/>
                <a:ea typeface="幼圆" pitchFamily="49" charset="-122"/>
              </a:rPr>
              <a:t>;</a:t>
            </a:r>
          </a:p>
        </p:txBody>
      </p:sp>
      <p:sp>
        <p:nvSpPr>
          <p:cNvPr id="36868" name="Rectangle 4"/>
          <p:cNvSpPr>
            <a:spLocks noChangeArrowheads="1"/>
          </p:cNvSpPr>
          <p:nvPr/>
        </p:nvSpPr>
        <p:spPr bwMode="auto">
          <a:xfrm>
            <a:off x="1043608" y="3937620"/>
            <a:ext cx="612068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spcBef>
                <a:spcPct val="20000"/>
              </a:spcBef>
              <a:buClr>
                <a:schemeClr val="hlink"/>
              </a:buClr>
              <a:buFont typeface="Wingdings" pitchFamily="2" charset="2"/>
              <a:buNone/>
            </a:pPr>
            <a:r>
              <a:rPr lang="zh-CN" altLang="en-US" sz="2400" dirty="0" smtClean="0">
                <a:latin typeface="幼圆" pitchFamily="49" charset="-122"/>
                <a:ea typeface="幼圆" pitchFamily="49" charset="-122"/>
              </a:rPr>
              <a:t>执行该语句</a:t>
            </a:r>
            <a:r>
              <a:rPr lang="zh-CN" altLang="en-US" sz="2400" dirty="0">
                <a:latin typeface="幼圆" pitchFamily="49" charset="-122"/>
                <a:ea typeface="幼圆" pitchFamily="49" charset="-122"/>
              </a:rPr>
              <a:t>后，U5不仅拥有了对表SC的INSERT权限， 还可以传播此权限</a:t>
            </a:r>
            <a:r>
              <a:rPr lang="zh-CN" altLang="en-US" sz="2400" dirty="0" smtClean="0">
                <a:latin typeface="Arial" pitchFamily="34" charset="0"/>
              </a:rPr>
              <a:t>：</a:t>
            </a:r>
            <a:endParaRPr lang="zh-CN" altLang="en-US" sz="2400"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1000"/>
                                        <p:tgtEl>
                                          <p:spTgt spid="36867">
                                            <p:txEl>
                                              <p:pRg st="0" end="0"/>
                                            </p:txEl>
                                          </p:spTgt>
                                        </p:tgtEl>
                                      </p:cBhvr>
                                    </p:animEffect>
                                    <p:anim calcmode="lin" valueType="num">
                                      <p:cBhvr>
                                        <p:cTn id="8" dur="10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1000"/>
                                        <p:tgtEl>
                                          <p:spTgt spid="36867">
                                            <p:txEl>
                                              <p:pRg st="1" end="1"/>
                                            </p:txEl>
                                          </p:spTgt>
                                        </p:tgtEl>
                                      </p:cBhvr>
                                    </p:animEffect>
                                    <p:anim calcmode="lin" valueType="num">
                                      <p:cBhvr>
                                        <p:cTn id="13"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68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1000"/>
                                        <p:tgtEl>
                                          <p:spTgt spid="36867">
                                            <p:txEl>
                                              <p:pRg st="2" end="2"/>
                                            </p:txEl>
                                          </p:spTgt>
                                        </p:tgtEl>
                                      </p:cBhvr>
                                    </p:animEffect>
                                    <p:anim calcmode="lin" valueType="num">
                                      <p:cBhvr>
                                        <p:cTn id="18"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68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1000"/>
                                        <p:tgtEl>
                                          <p:spTgt spid="36867">
                                            <p:txEl>
                                              <p:pRg st="3" end="3"/>
                                            </p:txEl>
                                          </p:spTgt>
                                        </p:tgtEl>
                                      </p:cBhvr>
                                    </p:animEffect>
                                    <p:anim calcmode="lin" valueType="num">
                                      <p:cBhvr>
                                        <p:cTn id="23"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fade">
                                      <p:cBhvr>
                                        <p:cTn id="27" dur="1000"/>
                                        <p:tgtEl>
                                          <p:spTgt spid="36867">
                                            <p:txEl>
                                              <p:pRg st="4" end="4"/>
                                            </p:txEl>
                                          </p:spTgt>
                                        </p:tgtEl>
                                      </p:cBhvr>
                                    </p:animEffect>
                                    <p:anim calcmode="lin" valueType="num">
                                      <p:cBhvr>
                                        <p:cTn id="28"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686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6868">
                                            <p:txEl>
                                              <p:pRg st="0" end="0"/>
                                            </p:txEl>
                                          </p:spTgt>
                                        </p:tgtEl>
                                        <p:attrNameLst>
                                          <p:attrName>style.visibility</p:attrName>
                                        </p:attrNameLst>
                                      </p:cBhvr>
                                      <p:to>
                                        <p:strVal val="visible"/>
                                      </p:to>
                                    </p:set>
                                    <p:animEffect transition="in" filter="fade">
                                      <p:cBhvr>
                                        <p:cTn id="32" dur="1000"/>
                                        <p:tgtEl>
                                          <p:spTgt spid="36868">
                                            <p:txEl>
                                              <p:pRg st="0" end="0"/>
                                            </p:txEl>
                                          </p:spTgt>
                                        </p:tgtEl>
                                      </p:cBhvr>
                                    </p:animEffect>
                                    <p:anim calcmode="lin" valueType="num">
                                      <p:cBhvr>
                                        <p:cTn id="33" dur="1000" fill="hold"/>
                                        <p:tgtEl>
                                          <p:spTgt spid="36868">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686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1"/>
            <a:ext cx="8316416"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smtClean="0">
                <a:ea typeface="楷体" charset="-122"/>
              </a:rPr>
              <a:t>—— </a:t>
            </a:r>
            <a:r>
              <a:rPr lang="zh-CN" altLang="en-US" sz="2800" b="0" dirty="0" smtClean="0">
                <a:latin typeface="隶书" pitchFamily="49" charset="-122"/>
                <a:ea typeface="隶书" pitchFamily="49" charset="-122"/>
              </a:rPr>
              <a:t>传播</a:t>
            </a:r>
            <a:r>
              <a:rPr lang="zh-CN" altLang="en-US" sz="2800" b="0" dirty="0">
                <a:latin typeface="隶书" pitchFamily="49" charset="-122"/>
                <a:ea typeface="隶书" pitchFamily="49" charset="-122"/>
              </a:rPr>
              <a:t>权限</a:t>
            </a:r>
          </a:p>
        </p:txBody>
      </p:sp>
      <p:sp>
        <p:nvSpPr>
          <p:cNvPr id="5" name="矩形 4"/>
          <p:cNvSpPr/>
          <p:nvPr/>
        </p:nvSpPr>
        <p:spPr>
          <a:xfrm>
            <a:off x="288032" y="923848"/>
            <a:ext cx="8748464" cy="3335528"/>
          </a:xfrm>
          <a:prstGeom prst="rect">
            <a:avLst/>
          </a:prstGeom>
        </p:spPr>
        <p:txBody>
          <a:bodyPr wrap="square">
            <a:spAutoFit/>
          </a:bodyPr>
          <a:lstStyle/>
          <a:p>
            <a:pPr marL="342900" indent="-342900" algn="just">
              <a:lnSpc>
                <a:spcPct val="150000"/>
              </a:lnSpc>
              <a:spcBef>
                <a:spcPct val="20000"/>
              </a:spcBef>
              <a:buClr>
                <a:schemeClr val="hlink"/>
              </a:buClr>
              <a:buFont typeface="Wingdings" pitchFamily="2" charset="2"/>
              <a:buNone/>
            </a:pPr>
            <a:r>
              <a:rPr lang="zh-CN" altLang="en-US" sz="2600" dirty="0">
                <a:latin typeface="黑体" pitchFamily="2" charset="-122"/>
                <a:ea typeface="黑体" pitchFamily="2" charset="-122"/>
              </a:rPr>
              <a:t>【例】</a:t>
            </a:r>
            <a:r>
              <a:rPr lang="zh-CN" altLang="en-US" sz="2600" dirty="0">
                <a:latin typeface="Arial" pitchFamily="34" charset="0"/>
              </a:rPr>
              <a:t>GRANT INSERT ON TABLE SC TO U6</a:t>
            </a:r>
          </a:p>
          <a:p>
            <a:pPr marL="342900" indent="-342900" algn="just">
              <a:lnSpc>
                <a:spcPct val="150000"/>
              </a:lnSpc>
              <a:spcBef>
                <a:spcPct val="20000"/>
              </a:spcBef>
              <a:buClr>
                <a:schemeClr val="hlink"/>
              </a:buClr>
              <a:buFont typeface="Wingdings" pitchFamily="2" charset="2"/>
              <a:buNone/>
            </a:pPr>
            <a:r>
              <a:rPr lang="en-US" altLang="zh-CN" sz="2600" dirty="0">
                <a:latin typeface="Arial" pitchFamily="34" charset="0"/>
              </a:rPr>
              <a:t>	      </a:t>
            </a:r>
            <a:r>
              <a:rPr lang="zh-CN" altLang="en-US" sz="2600" dirty="0">
                <a:latin typeface="Arial" pitchFamily="34" charset="0"/>
              </a:rPr>
              <a:t>WITH GRANT OPTION;</a:t>
            </a:r>
          </a:p>
          <a:p>
            <a:pPr marL="342900" indent="-342900" algn="just">
              <a:lnSpc>
                <a:spcPct val="150000"/>
              </a:lnSpc>
              <a:spcBef>
                <a:spcPct val="20000"/>
              </a:spcBef>
              <a:buClr>
                <a:schemeClr val="hlink"/>
              </a:buClr>
              <a:buFont typeface="Wingdings" pitchFamily="2" charset="2"/>
              <a:buNone/>
            </a:pPr>
            <a:r>
              <a:rPr lang="en-US" altLang="zh-CN" sz="2600" b="0" dirty="0">
                <a:latin typeface="幼圆" pitchFamily="49" charset="-122"/>
                <a:ea typeface="幼圆" pitchFamily="49" charset="-122"/>
              </a:rPr>
              <a:t>		</a:t>
            </a:r>
            <a:r>
              <a:rPr lang="zh-CN" altLang="en-US" sz="2600" b="0" dirty="0">
                <a:latin typeface="幼圆" pitchFamily="49" charset="-122"/>
                <a:ea typeface="幼圆" pitchFamily="49" charset="-122"/>
              </a:rPr>
              <a:t>同样，U6还可以将此权限授予U7：</a:t>
            </a:r>
          </a:p>
          <a:p>
            <a:pPr marL="342900" indent="-342900" algn="just">
              <a:lnSpc>
                <a:spcPct val="150000"/>
              </a:lnSpc>
              <a:spcBef>
                <a:spcPct val="20000"/>
              </a:spcBef>
              <a:buClr>
                <a:schemeClr val="hlink"/>
              </a:buClr>
              <a:buFont typeface="Wingdings" pitchFamily="2" charset="2"/>
              <a:buNone/>
            </a:pPr>
            <a:r>
              <a:rPr lang="zh-CN" altLang="en-US" sz="2600" dirty="0">
                <a:latin typeface="黑体" pitchFamily="2" charset="-122"/>
                <a:ea typeface="黑体" pitchFamily="2" charset="-122"/>
              </a:rPr>
              <a:t>【例】</a:t>
            </a:r>
            <a:r>
              <a:rPr lang="zh-CN" altLang="en-US" sz="2600" dirty="0">
                <a:latin typeface="Arial" pitchFamily="34" charset="0"/>
              </a:rPr>
              <a:t>GRANT INSERT ON TABLE SC TO U7;</a:t>
            </a:r>
          </a:p>
          <a:p>
            <a:pPr marL="342900" indent="-342900" algn="just">
              <a:lnSpc>
                <a:spcPct val="150000"/>
              </a:lnSpc>
              <a:spcBef>
                <a:spcPct val="20000"/>
              </a:spcBef>
              <a:buClr>
                <a:schemeClr val="hlink"/>
              </a:buClr>
            </a:pPr>
            <a:r>
              <a:rPr lang="en-US" altLang="zh-CN" sz="2600" dirty="0">
                <a:latin typeface="Arial" pitchFamily="34" charset="0"/>
              </a:rPr>
              <a:t>	</a:t>
            </a:r>
            <a:r>
              <a:rPr lang="en-US" altLang="zh-CN" sz="2600" b="0" dirty="0">
                <a:latin typeface="幼圆" pitchFamily="49" charset="-122"/>
                <a:ea typeface="幼圆" pitchFamily="49" charset="-122"/>
              </a:rPr>
              <a:t>     </a:t>
            </a:r>
            <a:r>
              <a:rPr lang="zh-CN" altLang="en-US" sz="2600" b="0" dirty="0">
                <a:latin typeface="幼圆" pitchFamily="49" charset="-122"/>
                <a:ea typeface="幼圆" pitchFamily="49" charset="-122"/>
              </a:rPr>
              <a:t>但U7不能再传播此权限</a:t>
            </a:r>
          </a:p>
        </p:txBody>
      </p:sp>
    </p:spTree>
    <p:extLst>
      <p:ext uri="{BB962C8B-B14F-4D97-AF65-F5344CB8AC3E}">
        <p14:creationId xmlns:p14="http://schemas.microsoft.com/office/powerpoint/2010/main" val="32664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 y="0"/>
            <a:ext cx="8316415" cy="697260"/>
          </a:xfrm>
        </p:spPr>
        <p:txBody>
          <a:bodyPr/>
          <a:lstStyle/>
          <a:p>
            <a:pPr algn="l"/>
            <a:r>
              <a:rPr lang="en-US" altLang="zh-CN" sz="3200" b="0" dirty="0" smtClean="0">
                <a:latin typeface="微软雅黑" pitchFamily="34" charset="-122"/>
                <a:ea typeface="微软雅黑" pitchFamily="34" charset="-122"/>
              </a:rPr>
              <a:t>  </a:t>
            </a:r>
            <a:r>
              <a:rPr lang="zh-CN" altLang="zh-CN" sz="3200" b="0" dirty="0" smtClean="0">
                <a:latin typeface="微软雅黑" pitchFamily="34" charset="-122"/>
                <a:ea typeface="微软雅黑" pitchFamily="34" charset="-122"/>
              </a:rPr>
              <a:t>自主</a:t>
            </a:r>
            <a:r>
              <a:rPr lang="zh-CN" altLang="zh-CN" sz="3200" b="0" dirty="0">
                <a:latin typeface="微软雅黑" pitchFamily="34" charset="-122"/>
                <a:ea typeface="微软雅黑" pitchFamily="34" charset="-122"/>
              </a:rPr>
              <a:t>存取控制方法</a:t>
            </a:r>
            <a:r>
              <a:rPr lang="en-US" altLang="zh-CN" sz="3200" dirty="0" smtClean="0">
                <a:ea typeface="楷体" charset="-122"/>
              </a:rPr>
              <a:t>——</a:t>
            </a:r>
            <a:r>
              <a:rPr lang="zh-CN" sz="3200" dirty="0" smtClean="0">
                <a:ea typeface="隶书" pitchFamily="49" charset="-122"/>
              </a:rPr>
              <a:t>回收</a:t>
            </a:r>
            <a:r>
              <a:rPr lang="zh-CN" altLang="en-US" sz="3200" dirty="0" smtClean="0">
                <a:ea typeface="隶书" pitchFamily="49" charset="-122"/>
              </a:rPr>
              <a:t>（</a:t>
            </a:r>
            <a:r>
              <a:rPr lang="zh-CN" altLang="zh-CN" sz="2800" dirty="0" smtClean="0">
                <a:latin typeface="隶书" pitchFamily="49" charset="-122"/>
                <a:ea typeface="隶书" pitchFamily="49" charset="-122"/>
              </a:rPr>
              <a:t>REVOKE</a:t>
            </a:r>
            <a:r>
              <a:rPr lang="zh-CN" altLang="en-US" sz="2800" dirty="0" smtClean="0">
                <a:latin typeface="隶书" pitchFamily="49" charset="-122"/>
                <a:ea typeface="隶书" pitchFamily="49" charset="-122"/>
              </a:rPr>
              <a:t>）</a:t>
            </a:r>
            <a:endParaRPr lang="zh-CN" altLang="zh-CN" sz="2800" dirty="0">
              <a:latin typeface="隶书" pitchFamily="49" charset="-122"/>
              <a:ea typeface="隶书" pitchFamily="49" charset="-122"/>
            </a:endParaRPr>
          </a:p>
        </p:txBody>
      </p:sp>
      <p:sp>
        <p:nvSpPr>
          <p:cNvPr id="37891" name="Rectangle 3"/>
          <p:cNvSpPr>
            <a:spLocks noGrp="1" noChangeArrowheads="1"/>
          </p:cNvSpPr>
          <p:nvPr>
            <p:ph type="body" idx="1"/>
          </p:nvPr>
        </p:nvSpPr>
        <p:spPr>
          <a:xfrm>
            <a:off x="251520" y="697260"/>
            <a:ext cx="8892480" cy="4608512"/>
          </a:xfrm>
        </p:spPr>
        <p:txBody>
          <a:bodyPr>
            <a:normAutofit/>
          </a:bodyPr>
          <a:lstStyle/>
          <a:p>
            <a:pPr algn="just">
              <a:lnSpc>
                <a:spcPct val="150000"/>
              </a:lnSpc>
              <a:buFont typeface="Wingdings" pitchFamily="2" charset="2"/>
              <a:buNone/>
            </a:pPr>
            <a:r>
              <a:rPr lang="zh-CN" sz="2600" b="1" dirty="0">
                <a:latin typeface="Times New Roman" pitchFamily="18" charset="0"/>
                <a:ea typeface="宋体" pitchFamily="2" charset="-122"/>
              </a:rPr>
              <a:t>二、</a:t>
            </a:r>
            <a:r>
              <a:rPr lang="zh-CN" altLang="zh-CN" sz="2600" b="1" dirty="0">
                <a:latin typeface="微软雅黑" pitchFamily="34" charset="-122"/>
                <a:ea typeface="微软雅黑" pitchFamily="34" charset="-122"/>
              </a:rPr>
              <a:t>REVOKE</a:t>
            </a:r>
          </a:p>
          <a:p>
            <a:pPr lvl="1" algn="just">
              <a:lnSpc>
                <a:spcPct val="150000"/>
              </a:lnSpc>
            </a:pPr>
            <a:r>
              <a:rPr lang="zh-CN" b="1" dirty="0">
                <a:latin typeface="幼圆" pitchFamily="49" charset="-122"/>
                <a:ea typeface="幼圆" pitchFamily="49" charset="-122"/>
              </a:rPr>
              <a:t>授予的权限可以由</a:t>
            </a:r>
            <a:r>
              <a:rPr lang="zh-CN" altLang="zh-CN" b="1" dirty="0">
                <a:latin typeface="幼圆" pitchFamily="49" charset="-122"/>
                <a:ea typeface="幼圆" pitchFamily="49" charset="-122"/>
              </a:rPr>
              <a:t>DBA</a:t>
            </a:r>
            <a:r>
              <a:rPr lang="zh-CN" b="1" dirty="0">
                <a:latin typeface="幼圆" pitchFamily="49" charset="-122"/>
                <a:ea typeface="幼圆" pitchFamily="49" charset="-122"/>
              </a:rPr>
              <a:t>或其他授权者用</a:t>
            </a:r>
            <a:r>
              <a:rPr lang="zh-CN" altLang="zh-CN" b="1" dirty="0">
                <a:latin typeface="微软雅黑" pitchFamily="34" charset="-122"/>
                <a:ea typeface="微软雅黑" pitchFamily="34" charset="-122"/>
              </a:rPr>
              <a:t>REVOKE</a:t>
            </a:r>
            <a:r>
              <a:rPr lang="zh-CN" b="1" dirty="0">
                <a:latin typeface="幼圆" pitchFamily="49" charset="-122"/>
                <a:ea typeface="幼圆" pitchFamily="49" charset="-122"/>
              </a:rPr>
              <a:t>语句收回</a:t>
            </a:r>
          </a:p>
          <a:p>
            <a:pPr lvl="1" algn="just">
              <a:lnSpc>
                <a:spcPct val="150000"/>
              </a:lnSpc>
            </a:pPr>
            <a:r>
              <a:rPr lang="zh-CN" altLang="zh-CN" b="1" dirty="0">
                <a:latin typeface="微软雅黑" pitchFamily="34" charset="-122"/>
                <a:ea typeface="微软雅黑" pitchFamily="34" charset="-122"/>
              </a:rPr>
              <a:t>REVOKE</a:t>
            </a:r>
            <a:r>
              <a:rPr lang="zh-CN" b="1" dirty="0">
                <a:latin typeface="幼圆" pitchFamily="49" charset="-122"/>
                <a:ea typeface="幼圆" pitchFamily="49" charset="-122"/>
              </a:rPr>
              <a:t>语句的一般格式为</a:t>
            </a:r>
            <a:r>
              <a:rPr lang="zh-CN" b="1" dirty="0">
                <a:latin typeface="Times New Roman" pitchFamily="18" charset="0"/>
                <a:ea typeface="宋体" pitchFamily="2" charset="-122"/>
              </a:rPr>
              <a:t>：</a:t>
            </a:r>
          </a:p>
          <a:p>
            <a:pPr algn="just">
              <a:lnSpc>
                <a:spcPct val="150000"/>
              </a:lnSpc>
              <a:buFont typeface="Wingdings" pitchFamily="2" charset="2"/>
              <a:buNone/>
            </a:pPr>
            <a:r>
              <a:rPr lang="zh-CN" sz="2400" b="1" dirty="0">
                <a:latin typeface="Times New Roman" pitchFamily="18" charset="0"/>
                <a:ea typeface="宋体" pitchFamily="2" charset="-122"/>
              </a:rPr>
              <a:t>               </a:t>
            </a:r>
            <a:r>
              <a:rPr lang="zh-CN" altLang="zh-CN" sz="2400" b="1" dirty="0">
                <a:latin typeface="微软雅黑" pitchFamily="34" charset="-122"/>
                <a:ea typeface="微软雅黑" pitchFamily="34" charset="-122"/>
              </a:rPr>
              <a:t>REVOKE</a:t>
            </a:r>
            <a:r>
              <a:rPr lang="zh-CN" altLang="zh-CN" sz="2400" b="1" dirty="0">
                <a:latin typeface="Times New Roman" pitchFamily="18" charset="0"/>
                <a:ea typeface="宋体" pitchFamily="2" charset="-122"/>
              </a:rPr>
              <a:t> </a:t>
            </a:r>
            <a:r>
              <a:rPr lang="zh-CN" altLang="zh-CN" sz="2400" b="1" dirty="0">
                <a:latin typeface="幼圆" pitchFamily="49" charset="-122"/>
                <a:ea typeface="幼圆" pitchFamily="49" charset="-122"/>
              </a:rPr>
              <a:t>&lt;</a:t>
            </a:r>
            <a:r>
              <a:rPr lang="zh-CN" sz="2400" b="1" dirty="0">
                <a:latin typeface="幼圆" pitchFamily="49" charset="-122"/>
                <a:ea typeface="幼圆" pitchFamily="49" charset="-122"/>
              </a:rPr>
              <a:t>权限</a:t>
            </a:r>
            <a:r>
              <a:rPr lang="zh-CN" altLang="zh-CN" sz="2400" b="1" dirty="0">
                <a:latin typeface="幼圆" pitchFamily="49" charset="-122"/>
                <a:ea typeface="幼圆" pitchFamily="49" charset="-122"/>
              </a:rPr>
              <a:t>&gt;[,&lt;</a:t>
            </a:r>
            <a:r>
              <a:rPr lang="zh-CN" sz="2400" b="1" dirty="0">
                <a:latin typeface="幼圆" pitchFamily="49" charset="-122"/>
                <a:ea typeface="幼圆" pitchFamily="49" charset="-122"/>
              </a:rPr>
              <a:t>权限</a:t>
            </a:r>
            <a:r>
              <a:rPr lang="zh-CN" altLang="zh-CN" sz="2400" b="1" dirty="0">
                <a:latin typeface="幼圆" pitchFamily="49" charset="-122"/>
                <a:ea typeface="幼圆" pitchFamily="49" charset="-122"/>
              </a:rPr>
              <a:t>&gt;].</a:t>
            </a:r>
            <a:r>
              <a:rPr lang="zh-CN" altLang="zh-CN" sz="2400" b="1" dirty="0">
                <a:latin typeface="Times New Roman" pitchFamily="18" charset="0"/>
                <a:ea typeface="宋体" pitchFamily="2" charset="-122"/>
              </a:rPr>
              <a:t>.. </a:t>
            </a:r>
          </a:p>
          <a:p>
            <a:pPr algn="just">
              <a:lnSpc>
                <a:spcPct val="150000"/>
              </a:lnSpc>
              <a:buFont typeface="Wingdings" pitchFamily="2" charset="2"/>
              <a:buNone/>
            </a:pPr>
            <a:r>
              <a:rPr lang="zh-CN" altLang="zh-CN" sz="2400" b="1" dirty="0">
                <a:latin typeface="Times New Roman" pitchFamily="18" charset="0"/>
                <a:ea typeface="宋体" pitchFamily="2" charset="-122"/>
              </a:rPr>
              <a:t>               </a:t>
            </a:r>
            <a:r>
              <a:rPr lang="zh-CN" altLang="zh-CN" sz="2400" b="1" dirty="0">
                <a:latin typeface="微软雅黑" pitchFamily="34" charset="-122"/>
                <a:ea typeface="微软雅黑" pitchFamily="34" charset="-122"/>
              </a:rPr>
              <a:t>ON</a:t>
            </a:r>
            <a:r>
              <a:rPr lang="zh-CN" altLang="zh-CN" sz="2400" b="1" dirty="0">
                <a:latin typeface="Times New Roman" pitchFamily="18" charset="0"/>
                <a:ea typeface="宋体" pitchFamily="2" charset="-122"/>
              </a:rPr>
              <a:t> </a:t>
            </a:r>
            <a:r>
              <a:rPr lang="zh-CN" altLang="zh-CN" sz="2400" b="1" dirty="0">
                <a:latin typeface="幼圆" pitchFamily="49" charset="-122"/>
                <a:ea typeface="幼圆" pitchFamily="49" charset="-122"/>
              </a:rPr>
              <a:t>&lt;</a:t>
            </a:r>
            <a:r>
              <a:rPr lang="zh-CN" sz="2400" b="1" dirty="0">
                <a:latin typeface="幼圆" pitchFamily="49" charset="-122"/>
                <a:ea typeface="幼圆" pitchFamily="49" charset="-122"/>
              </a:rPr>
              <a:t>对象类型</a:t>
            </a:r>
            <a:r>
              <a:rPr lang="zh-CN" altLang="zh-CN" sz="2400" b="1" dirty="0">
                <a:latin typeface="幼圆" pitchFamily="49" charset="-122"/>
                <a:ea typeface="幼圆" pitchFamily="49" charset="-122"/>
              </a:rPr>
              <a:t>&gt; &lt;</a:t>
            </a:r>
            <a:r>
              <a:rPr lang="zh-CN" sz="2400" b="1" dirty="0">
                <a:latin typeface="幼圆" pitchFamily="49" charset="-122"/>
                <a:ea typeface="幼圆" pitchFamily="49" charset="-122"/>
              </a:rPr>
              <a:t>对象名</a:t>
            </a:r>
            <a:r>
              <a:rPr lang="zh-CN" altLang="zh-CN" sz="2400" b="1" dirty="0">
                <a:latin typeface="幼圆" pitchFamily="49" charset="-122"/>
                <a:ea typeface="幼圆" pitchFamily="49" charset="-122"/>
              </a:rPr>
              <a:t>&gt;]</a:t>
            </a:r>
          </a:p>
          <a:p>
            <a:pPr algn="just">
              <a:lnSpc>
                <a:spcPct val="150000"/>
              </a:lnSpc>
              <a:buFont typeface="Wingdings" pitchFamily="2" charset="2"/>
              <a:buNone/>
            </a:pPr>
            <a:r>
              <a:rPr lang="zh-CN" altLang="zh-CN" sz="2400" b="1" dirty="0">
                <a:latin typeface="Times New Roman" pitchFamily="18" charset="0"/>
                <a:ea typeface="宋体" pitchFamily="2" charset="-122"/>
              </a:rPr>
              <a:t>               </a:t>
            </a:r>
            <a:r>
              <a:rPr lang="zh-CN" altLang="zh-CN" sz="2400" b="1" dirty="0">
                <a:latin typeface="微软雅黑" pitchFamily="34" charset="-122"/>
                <a:ea typeface="微软雅黑" pitchFamily="34" charset="-122"/>
              </a:rPr>
              <a:t>FROM</a:t>
            </a:r>
            <a:r>
              <a:rPr lang="zh-CN" altLang="zh-CN" sz="2400" b="1" dirty="0">
                <a:latin typeface="Times New Roman" pitchFamily="18" charset="0"/>
                <a:ea typeface="宋体" pitchFamily="2" charset="-122"/>
              </a:rPr>
              <a:t> </a:t>
            </a:r>
            <a:r>
              <a:rPr lang="zh-CN" altLang="zh-CN" sz="2400" b="1" dirty="0">
                <a:latin typeface="幼圆" pitchFamily="49" charset="-122"/>
                <a:ea typeface="幼圆" pitchFamily="49" charset="-122"/>
              </a:rPr>
              <a:t>&lt;</a:t>
            </a:r>
            <a:r>
              <a:rPr lang="zh-CN" sz="2400" b="1" dirty="0">
                <a:latin typeface="幼圆" pitchFamily="49" charset="-122"/>
                <a:ea typeface="幼圆" pitchFamily="49" charset="-122"/>
              </a:rPr>
              <a:t>用户</a:t>
            </a:r>
            <a:r>
              <a:rPr lang="zh-CN" altLang="zh-CN" sz="2400" b="1" dirty="0">
                <a:latin typeface="幼圆" pitchFamily="49" charset="-122"/>
                <a:ea typeface="幼圆" pitchFamily="49" charset="-122"/>
              </a:rPr>
              <a:t>&gt;[,&lt;</a:t>
            </a:r>
            <a:r>
              <a:rPr lang="zh-CN" sz="2400" b="1" dirty="0">
                <a:latin typeface="幼圆" pitchFamily="49" charset="-122"/>
                <a:ea typeface="幼圆" pitchFamily="49" charset="-122"/>
              </a:rPr>
              <a:t>用户</a:t>
            </a:r>
            <a:r>
              <a:rPr lang="zh-CN" altLang="zh-CN" sz="2400" b="1" dirty="0">
                <a:latin typeface="幼圆" pitchFamily="49" charset="-122"/>
                <a:ea typeface="幼圆" pitchFamily="49" charset="-122"/>
              </a:rPr>
              <a:t>&gt;].</a:t>
            </a:r>
            <a:r>
              <a:rPr lang="zh-CN" altLang="zh-CN" sz="2400" b="1" dirty="0">
                <a:latin typeface="Times New Roman" pitchFamily="18" charset="0"/>
                <a:ea typeface="宋体" pitchFamily="2" charset="-122"/>
              </a:rPr>
              <a:t>..;</a:t>
            </a:r>
            <a:endParaRPr lang="zh-CN" altLang="zh-CN" sz="2400" b="1"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1000"/>
                                        <p:tgtEl>
                                          <p:spTgt spid="37891">
                                            <p:txEl>
                                              <p:pRg st="0" end="0"/>
                                            </p:txEl>
                                          </p:spTgt>
                                        </p:tgtEl>
                                      </p:cBhvr>
                                    </p:animEffect>
                                    <p:anim calcmode="lin" valueType="num">
                                      <p:cBhvr>
                                        <p:cTn id="8" dur="1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fade">
                                      <p:cBhvr>
                                        <p:cTn id="12" dur="1000"/>
                                        <p:tgtEl>
                                          <p:spTgt spid="37891">
                                            <p:txEl>
                                              <p:pRg st="1" end="1"/>
                                            </p:txEl>
                                          </p:spTgt>
                                        </p:tgtEl>
                                      </p:cBhvr>
                                    </p:animEffect>
                                    <p:anim calcmode="lin" valueType="num">
                                      <p:cBhvr>
                                        <p:cTn id="13"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789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fade">
                                      <p:cBhvr>
                                        <p:cTn id="17" dur="1000"/>
                                        <p:tgtEl>
                                          <p:spTgt spid="37891">
                                            <p:txEl>
                                              <p:pRg st="2" end="2"/>
                                            </p:txEl>
                                          </p:spTgt>
                                        </p:tgtEl>
                                      </p:cBhvr>
                                    </p:animEffect>
                                    <p:anim calcmode="lin" valueType="num">
                                      <p:cBhvr>
                                        <p:cTn id="18"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789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fade">
                                      <p:cBhvr>
                                        <p:cTn id="22" dur="1000"/>
                                        <p:tgtEl>
                                          <p:spTgt spid="37891">
                                            <p:txEl>
                                              <p:pRg st="3" end="3"/>
                                            </p:txEl>
                                          </p:spTgt>
                                        </p:tgtEl>
                                      </p:cBhvr>
                                    </p:animEffect>
                                    <p:anim calcmode="lin" valueType="num">
                                      <p:cBhvr>
                                        <p:cTn id="23"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fade">
                                      <p:cBhvr>
                                        <p:cTn id="27" dur="1000"/>
                                        <p:tgtEl>
                                          <p:spTgt spid="37891">
                                            <p:txEl>
                                              <p:pRg st="4" end="4"/>
                                            </p:txEl>
                                          </p:spTgt>
                                        </p:tgtEl>
                                      </p:cBhvr>
                                    </p:animEffect>
                                    <p:anim calcmode="lin" valueType="num">
                                      <p:cBhvr>
                                        <p:cTn id="28"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789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7891">
                                            <p:txEl>
                                              <p:pRg st="5" end="5"/>
                                            </p:txEl>
                                          </p:spTgt>
                                        </p:tgtEl>
                                        <p:attrNameLst>
                                          <p:attrName>style.visibility</p:attrName>
                                        </p:attrNameLst>
                                      </p:cBhvr>
                                      <p:to>
                                        <p:strVal val="visible"/>
                                      </p:to>
                                    </p:set>
                                    <p:animEffect transition="in" filter="fade">
                                      <p:cBhvr>
                                        <p:cTn id="32" dur="1000"/>
                                        <p:tgtEl>
                                          <p:spTgt spid="37891">
                                            <p:txEl>
                                              <p:pRg st="5" end="5"/>
                                            </p:txEl>
                                          </p:spTgt>
                                        </p:tgtEl>
                                      </p:cBhvr>
                                    </p:animEffect>
                                    <p:anim calcmode="lin" valueType="num">
                                      <p:cBhvr>
                                        <p:cTn id="33" dur="1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789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 y="0"/>
            <a:ext cx="8316415" cy="697260"/>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a:ea typeface="楷体" charset="-122"/>
              </a:rPr>
              <a:t>——</a:t>
            </a:r>
            <a:r>
              <a:rPr lang="zh-CN" altLang="zh-CN" sz="3200" dirty="0">
                <a:ea typeface="隶书" pitchFamily="49" charset="-122"/>
              </a:rPr>
              <a:t>回收</a:t>
            </a:r>
            <a:r>
              <a:rPr lang="zh-CN" altLang="en-US" sz="3200" dirty="0">
                <a:ea typeface="隶书" pitchFamily="49" charset="-122"/>
              </a:rPr>
              <a:t>（</a:t>
            </a:r>
            <a:r>
              <a:rPr lang="zh-CN" altLang="zh-CN" sz="2800" dirty="0">
                <a:latin typeface="隶书" pitchFamily="49" charset="-122"/>
                <a:ea typeface="隶书" pitchFamily="49" charset="-122"/>
              </a:rPr>
              <a:t>REVOKE</a:t>
            </a:r>
            <a:r>
              <a:rPr lang="zh-CN" altLang="en-US" sz="2800" dirty="0">
                <a:latin typeface="隶书" pitchFamily="49" charset="-122"/>
                <a:ea typeface="隶书" pitchFamily="49" charset="-122"/>
              </a:rPr>
              <a:t>）</a:t>
            </a:r>
            <a:endParaRPr lang="zh-CN" altLang="zh-CN" sz="2800" dirty="0">
              <a:latin typeface="隶书" pitchFamily="49" charset="-122"/>
              <a:ea typeface="隶书" pitchFamily="49" charset="-122"/>
            </a:endParaRPr>
          </a:p>
        </p:txBody>
      </p:sp>
      <p:sp>
        <p:nvSpPr>
          <p:cNvPr id="38915" name="Rectangle 3"/>
          <p:cNvSpPr>
            <a:spLocks noGrp="1" noChangeArrowheads="1"/>
          </p:cNvSpPr>
          <p:nvPr>
            <p:ph type="body" idx="1"/>
          </p:nvPr>
        </p:nvSpPr>
        <p:spPr>
          <a:xfrm>
            <a:off x="395289" y="697260"/>
            <a:ext cx="6841007" cy="2232248"/>
          </a:xfrm>
        </p:spPr>
        <p:txBody>
          <a:bodyPr/>
          <a:lstStyle/>
          <a:p>
            <a:pPr algn="just">
              <a:lnSpc>
                <a:spcPct val="150000"/>
              </a:lnSpc>
              <a:buFont typeface="Wingdings" pitchFamily="2" charset="2"/>
              <a:buNone/>
            </a:pPr>
            <a:r>
              <a:rPr lang="zh-CN" altLang="en-US" sz="2400" b="1" dirty="0">
                <a:latin typeface="幼圆" pitchFamily="49" charset="-122"/>
                <a:ea typeface="幼圆" pitchFamily="49" charset="-122"/>
              </a:rPr>
              <a:t>【例】 把用户U4修改学生学号的权限收回</a:t>
            </a:r>
          </a:p>
          <a:p>
            <a:pPr algn="just">
              <a:lnSpc>
                <a:spcPct val="150000"/>
              </a:lnSpc>
              <a:buFont typeface="Wingdings" pitchFamily="2" charset="2"/>
              <a:buNone/>
            </a:pPr>
            <a:r>
              <a:rPr lang="zh-CN" altLang="en-US" sz="2200" dirty="0" smtClean="0">
                <a:latin typeface="微软雅黑" pitchFamily="34" charset="-122"/>
                <a:ea typeface="微软雅黑" pitchFamily="34" charset="-122"/>
              </a:rPr>
              <a:t>		</a:t>
            </a:r>
            <a:r>
              <a:rPr lang="zh-CN" altLang="en-US" sz="2200" b="1" dirty="0" smtClean="0">
                <a:latin typeface="微软雅黑" pitchFamily="34" charset="-122"/>
                <a:ea typeface="微软雅黑" pitchFamily="34" charset="-122"/>
              </a:rPr>
              <a:t>     REVOKE UPDATE</a:t>
            </a:r>
            <a:r>
              <a:rPr lang="zh-CN" altLang="en-US" sz="2200" b="1" dirty="0" smtClean="0">
                <a:latin typeface="幼圆" pitchFamily="49" charset="-122"/>
                <a:ea typeface="幼圆" pitchFamily="49" charset="-122"/>
              </a:rPr>
              <a:t>(Sno)</a:t>
            </a:r>
          </a:p>
          <a:p>
            <a:pPr algn="just">
              <a:lnSpc>
                <a:spcPct val="150000"/>
              </a:lnSpc>
              <a:buFont typeface="Wingdings" pitchFamily="2" charset="2"/>
              <a:buNone/>
            </a:pPr>
            <a:r>
              <a:rPr lang="zh-CN" altLang="en-US" sz="2200" b="1" dirty="0" smtClean="0">
                <a:latin typeface="微软雅黑" pitchFamily="34" charset="-122"/>
                <a:ea typeface="微软雅黑" pitchFamily="34" charset="-122"/>
              </a:rPr>
              <a:t>		      ON TABLE </a:t>
            </a:r>
            <a:r>
              <a:rPr lang="zh-CN" altLang="en-US" sz="2200" b="1" dirty="0" smtClean="0">
                <a:latin typeface="幼圆" pitchFamily="49" charset="-122"/>
                <a:ea typeface="幼圆" pitchFamily="49" charset="-122"/>
              </a:rPr>
              <a:t>Student</a:t>
            </a:r>
            <a:r>
              <a:rPr lang="zh-CN" altLang="en-US" sz="2200" b="1" dirty="0" smtClean="0">
                <a:latin typeface="微软雅黑" pitchFamily="34" charset="-122"/>
                <a:ea typeface="微软雅黑" pitchFamily="34" charset="-122"/>
              </a:rPr>
              <a:t> </a:t>
            </a:r>
          </a:p>
          <a:p>
            <a:pPr algn="just">
              <a:lnSpc>
                <a:spcPct val="150000"/>
              </a:lnSpc>
              <a:buFont typeface="Wingdings" pitchFamily="2" charset="2"/>
              <a:buNone/>
            </a:pPr>
            <a:r>
              <a:rPr lang="zh-CN" altLang="en-US" sz="2200" b="1" dirty="0" smtClean="0">
                <a:latin typeface="微软雅黑" pitchFamily="34" charset="-122"/>
                <a:ea typeface="微软雅黑" pitchFamily="34" charset="-122"/>
              </a:rPr>
              <a:t>		      FROM </a:t>
            </a:r>
            <a:r>
              <a:rPr lang="zh-CN" altLang="en-US" sz="2200" b="1" dirty="0" smtClean="0">
                <a:latin typeface="幼圆" pitchFamily="49" charset="-122"/>
                <a:ea typeface="幼圆" pitchFamily="49" charset="-122"/>
              </a:rPr>
              <a:t>U4</a:t>
            </a:r>
            <a:r>
              <a:rPr lang="zh-CN" altLang="en-US" sz="2200" b="1" dirty="0" smtClean="0">
                <a:latin typeface="微软雅黑" pitchFamily="34" charset="-122"/>
                <a:ea typeface="微软雅黑" pitchFamily="34" charset="-122"/>
              </a:rPr>
              <a:t>;</a:t>
            </a:r>
            <a:endParaRPr lang="zh-CN" altLang="en-US" sz="2200" b="1" dirty="0">
              <a:latin typeface="微软雅黑" pitchFamily="34" charset="-122"/>
              <a:ea typeface="微软雅黑" pitchFamily="34" charset="-122"/>
            </a:endParaRPr>
          </a:p>
        </p:txBody>
      </p:sp>
      <p:sp>
        <p:nvSpPr>
          <p:cNvPr id="38916" name="Rectangle 4"/>
          <p:cNvSpPr>
            <a:spLocks noChangeArrowheads="1"/>
          </p:cNvSpPr>
          <p:nvPr/>
        </p:nvSpPr>
        <p:spPr bwMode="auto">
          <a:xfrm>
            <a:off x="385787" y="2929508"/>
            <a:ext cx="706653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50000"/>
              </a:lnSpc>
              <a:spcBef>
                <a:spcPct val="20000"/>
              </a:spcBef>
              <a:buClr>
                <a:schemeClr val="hlink"/>
              </a:buClr>
            </a:pPr>
            <a:r>
              <a:rPr lang="zh-CN" altLang="en-US" sz="2400" dirty="0">
                <a:latin typeface="幼圆" pitchFamily="49" charset="-122"/>
                <a:ea typeface="幼圆" pitchFamily="49" charset="-122"/>
              </a:rPr>
              <a:t>【例】 收回所有用户对表SC的查询权限</a:t>
            </a:r>
          </a:p>
          <a:p>
            <a:pPr marL="342900" indent="-342900" algn="l">
              <a:lnSpc>
                <a:spcPct val="150000"/>
              </a:lnSpc>
              <a:spcBef>
                <a:spcPct val="20000"/>
              </a:spcBef>
              <a:buClr>
                <a:schemeClr val="hlink"/>
              </a:buClr>
              <a:buFont typeface="Wingdings" pitchFamily="2" charset="2"/>
              <a:buNone/>
            </a:pPr>
            <a:r>
              <a:rPr lang="zh-CN" altLang="en-US" sz="2200" dirty="0">
                <a:latin typeface="微软雅黑" pitchFamily="34" charset="-122"/>
                <a:ea typeface="微软雅黑" pitchFamily="34" charset="-122"/>
              </a:rPr>
              <a:t>		     REVOKE SELECT </a:t>
            </a:r>
          </a:p>
          <a:p>
            <a:pPr marL="342900" indent="-342900" algn="l">
              <a:lnSpc>
                <a:spcPct val="150000"/>
              </a:lnSpc>
              <a:spcBef>
                <a:spcPct val="20000"/>
              </a:spcBef>
              <a:buClr>
                <a:schemeClr val="hlink"/>
              </a:buClr>
              <a:buFont typeface="Wingdings" pitchFamily="2" charset="2"/>
              <a:buNone/>
            </a:pPr>
            <a:r>
              <a:rPr lang="zh-CN" altLang="en-US" sz="2200" dirty="0">
                <a:latin typeface="微软雅黑" pitchFamily="34" charset="-122"/>
                <a:ea typeface="微软雅黑" pitchFamily="34" charset="-122"/>
              </a:rPr>
              <a:t>		     ON TABLE </a:t>
            </a:r>
            <a:r>
              <a:rPr lang="zh-CN" altLang="en-US" sz="2200" dirty="0">
                <a:latin typeface="幼圆" pitchFamily="49" charset="-122"/>
                <a:ea typeface="幼圆" pitchFamily="49" charset="-122"/>
              </a:rPr>
              <a:t>SC</a:t>
            </a:r>
            <a:r>
              <a:rPr lang="zh-CN" altLang="en-US" sz="2200" dirty="0">
                <a:latin typeface="微软雅黑" pitchFamily="34" charset="-122"/>
                <a:ea typeface="微软雅黑" pitchFamily="34" charset="-122"/>
              </a:rPr>
              <a:t> </a:t>
            </a:r>
          </a:p>
          <a:p>
            <a:pPr marL="342900" indent="-342900" algn="l">
              <a:lnSpc>
                <a:spcPct val="150000"/>
              </a:lnSpc>
              <a:spcBef>
                <a:spcPct val="20000"/>
              </a:spcBef>
              <a:buClr>
                <a:schemeClr val="hlink"/>
              </a:buClr>
              <a:buFont typeface="Wingdings" pitchFamily="2" charset="2"/>
              <a:buNone/>
            </a:pPr>
            <a:r>
              <a:rPr lang="zh-CN" altLang="en-US" sz="2200" dirty="0">
                <a:latin typeface="微软雅黑" pitchFamily="34" charset="-122"/>
                <a:ea typeface="微软雅黑" pitchFamily="34" charset="-122"/>
              </a:rPr>
              <a:t>		     FROM PUBLIC;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1000"/>
                                        <p:tgtEl>
                                          <p:spTgt spid="38915">
                                            <p:txEl>
                                              <p:pRg st="0" end="0"/>
                                            </p:txEl>
                                          </p:spTgt>
                                        </p:tgtEl>
                                      </p:cBhvr>
                                    </p:animEffect>
                                    <p:anim calcmode="lin" valueType="num">
                                      <p:cBhvr>
                                        <p:cTn id="8" dur="10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9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1000"/>
                                        <p:tgtEl>
                                          <p:spTgt spid="38915">
                                            <p:txEl>
                                              <p:pRg st="1" end="1"/>
                                            </p:txEl>
                                          </p:spTgt>
                                        </p:tgtEl>
                                      </p:cBhvr>
                                    </p:animEffect>
                                    <p:anim calcmode="lin" valueType="num">
                                      <p:cBhvr>
                                        <p:cTn id="13" dur="10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89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fade">
                                      <p:cBhvr>
                                        <p:cTn id="17" dur="1000"/>
                                        <p:tgtEl>
                                          <p:spTgt spid="38915">
                                            <p:txEl>
                                              <p:pRg st="2" end="2"/>
                                            </p:txEl>
                                          </p:spTgt>
                                        </p:tgtEl>
                                      </p:cBhvr>
                                    </p:animEffect>
                                    <p:anim calcmode="lin" valueType="num">
                                      <p:cBhvr>
                                        <p:cTn id="18" dur="10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891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fade">
                                      <p:cBhvr>
                                        <p:cTn id="22" dur="1000"/>
                                        <p:tgtEl>
                                          <p:spTgt spid="38915">
                                            <p:txEl>
                                              <p:pRg st="3" end="3"/>
                                            </p:txEl>
                                          </p:spTgt>
                                        </p:tgtEl>
                                      </p:cBhvr>
                                    </p:animEffect>
                                    <p:anim calcmode="lin" valueType="num">
                                      <p:cBhvr>
                                        <p:cTn id="23" dur="10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89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8916">
                                            <p:txEl>
                                              <p:pRg st="0" end="0"/>
                                            </p:txEl>
                                          </p:spTgt>
                                        </p:tgtEl>
                                        <p:attrNameLst>
                                          <p:attrName>style.visibility</p:attrName>
                                        </p:attrNameLst>
                                      </p:cBhvr>
                                      <p:to>
                                        <p:strVal val="visible"/>
                                      </p:to>
                                    </p:set>
                                    <p:animEffect transition="in" filter="fade">
                                      <p:cBhvr>
                                        <p:cTn id="29" dur="1000"/>
                                        <p:tgtEl>
                                          <p:spTgt spid="38916">
                                            <p:txEl>
                                              <p:pRg st="0" end="0"/>
                                            </p:txEl>
                                          </p:spTgt>
                                        </p:tgtEl>
                                      </p:cBhvr>
                                    </p:animEffect>
                                    <p:anim calcmode="lin" valueType="num">
                                      <p:cBhvr>
                                        <p:cTn id="30" dur="1000" fill="hold"/>
                                        <p:tgtEl>
                                          <p:spTgt spid="3891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8916">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8916">
                                            <p:txEl>
                                              <p:pRg st="1" end="1"/>
                                            </p:txEl>
                                          </p:spTgt>
                                        </p:tgtEl>
                                        <p:attrNameLst>
                                          <p:attrName>style.visibility</p:attrName>
                                        </p:attrNameLst>
                                      </p:cBhvr>
                                      <p:to>
                                        <p:strVal val="visible"/>
                                      </p:to>
                                    </p:set>
                                    <p:animEffect transition="in" filter="fade">
                                      <p:cBhvr>
                                        <p:cTn id="34" dur="1000"/>
                                        <p:tgtEl>
                                          <p:spTgt spid="38916">
                                            <p:txEl>
                                              <p:pRg st="1" end="1"/>
                                            </p:txEl>
                                          </p:spTgt>
                                        </p:tgtEl>
                                      </p:cBhvr>
                                    </p:animEffect>
                                    <p:anim calcmode="lin" valueType="num">
                                      <p:cBhvr>
                                        <p:cTn id="35" dur="10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8916">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8916">
                                            <p:txEl>
                                              <p:pRg st="2" end="2"/>
                                            </p:txEl>
                                          </p:spTgt>
                                        </p:tgtEl>
                                        <p:attrNameLst>
                                          <p:attrName>style.visibility</p:attrName>
                                        </p:attrNameLst>
                                      </p:cBhvr>
                                      <p:to>
                                        <p:strVal val="visible"/>
                                      </p:to>
                                    </p:set>
                                    <p:animEffect transition="in" filter="fade">
                                      <p:cBhvr>
                                        <p:cTn id="39" dur="1000"/>
                                        <p:tgtEl>
                                          <p:spTgt spid="38916">
                                            <p:txEl>
                                              <p:pRg st="2" end="2"/>
                                            </p:txEl>
                                          </p:spTgt>
                                        </p:tgtEl>
                                      </p:cBhvr>
                                    </p:animEffect>
                                    <p:anim calcmode="lin" valueType="num">
                                      <p:cBhvr>
                                        <p:cTn id="40" dur="10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8916">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8916">
                                            <p:txEl>
                                              <p:pRg st="3" end="3"/>
                                            </p:txEl>
                                          </p:spTgt>
                                        </p:tgtEl>
                                        <p:attrNameLst>
                                          <p:attrName>style.visibility</p:attrName>
                                        </p:attrNameLst>
                                      </p:cBhvr>
                                      <p:to>
                                        <p:strVal val="visible"/>
                                      </p:to>
                                    </p:set>
                                    <p:animEffect transition="in" filter="fade">
                                      <p:cBhvr>
                                        <p:cTn id="44" dur="1000"/>
                                        <p:tgtEl>
                                          <p:spTgt spid="38916">
                                            <p:txEl>
                                              <p:pRg st="3" end="3"/>
                                            </p:txEl>
                                          </p:spTgt>
                                        </p:tgtEl>
                                      </p:cBhvr>
                                    </p:animEffect>
                                    <p:anim calcmode="lin" valueType="num">
                                      <p:cBhvr>
                                        <p:cTn id="45" dur="1000" fill="hold"/>
                                        <p:tgtEl>
                                          <p:spTgt spid="38916">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89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 y="1"/>
            <a:ext cx="8316415" cy="697259"/>
          </a:xfrm>
        </p:spPr>
        <p:txBody>
          <a:bodyPr/>
          <a:lstStyle/>
          <a:p>
            <a:r>
              <a:rPr lang="en-US" altLang="zh-CN" sz="3200" dirty="0">
                <a:latin typeface="Times New Roman" pitchFamily="18" charset="0"/>
                <a:ea typeface="黑体" pitchFamily="2" charset="-122"/>
                <a:cs typeface="Times New Roman" pitchFamily="18" charset="0"/>
              </a:rPr>
              <a:t>2.2.1  </a:t>
            </a:r>
            <a:r>
              <a:rPr lang="zh-CN" altLang="zh-CN" sz="3200" dirty="0">
                <a:ea typeface="楷体" charset="-122"/>
              </a:rPr>
              <a:t>自主存取控制方法</a:t>
            </a:r>
            <a:r>
              <a:rPr lang="en-US" altLang="zh-CN" sz="3200" dirty="0">
                <a:ea typeface="楷体" charset="-122"/>
              </a:rPr>
              <a:t>——</a:t>
            </a:r>
            <a:r>
              <a:rPr lang="zh-CN" altLang="zh-CN" sz="3200" dirty="0">
                <a:ea typeface="隶书" pitchFamily="49" charset="-122"/>
              </a:rPr>
              <a:t>回收</a:t>
            </a:r>
            <a:r>
              <a:rPr lang="zh-CN" altLang="en-US" sz="3200" dirty="0">
                <a:ea typeface="隶书" pitchFamily="49" charset="-122"/>
              </a:rPr>
              <a:t>（</a:t>
            </a:r>
            <a:r>
              <a:rPr lang="zh-CN" altLang="zh-CN" sz="2800" dirty="0">
                <a:latin typeface="隶书" pitchFamily="49" charset="-122"/>
                <a:ea typeface="隶书" pitchFamily="49" charset="-122"/>
              </a:rPr>
              <a:t>REVOKE</a:t>
            </a:r>
            <a:r>
              <a:rPr lang="zh-CN" altLang="en-US" sz="2800" dirty="0">
                <a:latin typeface="隶书" pitchFamily="49" charset="-122"/>
                <a:ea typeface="隶书" pitchFamily="49" charset="-122"/>
              </a:rPr>
              <a:t>）</a:t>
            </a:r>
            <a:endParaRPr lang="zh-CN" altLang="zh-CN" sz="2800" dirty="0">
              <a:latin typeface="隶书" pitchFamily="49" charset="-122"/>
              <a:ea typeface="隶书" pitchFamily="49" charset="-122"/>
            </a:endParaRPr>
          </a:p>
        </p:txBody>
      </p:sp>
      <p:sp>
        <p:nvSpPr>
          <p:cNvPr id="39939" name="Rectangle 3"/>
          <p:cNvSpPr>
            <a:spLocks noGrp="1" noChangeArrowheads="1"/>
          </p:cNvSpPr>
          <p:nvPr>
            <p:ph type="body" idx="1"/>
          </p:nvPr>
        </p:nvSpPr>
        <p:spPr>
          <a:xfrm>
            <a:off x="252537" y="1057300"/>
            <a:ext cx="8207895" cy="3888432"/>
          </a:xfrm>
        </p:spPr>
        <p:txBody>
          <a:bodyPr/>
          <a:lstStyle/>
          <a:p>
            <a:pPr>
              <a:buFont typeface="Wingdings" pitchFamily="2" charset="2"/>
              <a:buNone/>
            </a:pPr>
            <a:r>
              <a:rPr lang="zh-CN" altLang="en-US" dirty="0">
                <a:latin typeface="微软雅黑" panose="020B0503020204020204" pitchFamily="34" charset="-122"/>
                <a:ea typeface="微软雅黑" panose="020B0503020204020204" pitchFamily="34" charset="-122"/>
              </a:rPr>
              <a:t>【例】 把用户U5对SC表的INSERT权限被收回</a:t>
            </a:r>
          </a:p>
          <a:p>
            <a:pPr>
              <a:buFont typeface="Wingdings" pitchFamily="2" charset="2"/>
              <a:buNone/>
            </a:pPr>
            <a:r>
              <a:rPr lang="en-US" altLang="zh-CN" sz="2400" dirty="0" smtClean="0">
                <a:latin typeface="幼圆" pitchFamily="49" charset="-122"/>
                <a:ea typeface="幼圆" pitchFamily="49" charset="-122"/>
              </a:rPr>
              <a:t>			</a:t>
            </a:r>
            <a:r>
              <a:rPr lang="zh-CN" altLang="en-US" sz="2400" b="1" dirty="0" smtClean="0">
                <a:latin typeface="微软雅黑" pitchFamily="34" charset="-122"/>
                <a:ea typeface="微软雅黑" pitchFamily="34" charset="-122"/>
              </a:rPr>
              <a:t>REVOKE  </a:t>
            </a:r>
            <a:r>
              <a:rPr lang="zh-CN" altLang="en-US" sz="2400" b="1" dirty="0">
                <a:latin typeface="微软雅黑" pitchFamily="34" charset="-122"/>
                <a:ea typeface="微软雅黑" pitchFamily="34" charset="-122"/>
              </a:rPr>
              <a:t>INSERT </a:t>
            </a:r>
          </a:p>
          <a:p>
            <a:pPr>
              <a:buFont typeface="Wingdings" pitchFamily="2" charset="2"/>
              <a:buNone/>
            </a:pPr>
            <a:r>
              <a:rPr lang="en-US" altLang="zh-CN" sz="2400" dirty="0" smtClean="0">
                <a:latin typeface="幼圆" pitchFamily="49" charset="-122"/>
                <a:ea typeface="幼圆" pitchFamily="49" charset="-122"/>
              </a:rPr>
              <a:t>			</a:t>
            </a:r>
            <a:r>
              <a:rPr lang="zh-CN" altLang="en-US" sz="2400" b="1" dirty="0">
                <a:latin typeface="微软雅黑" pitchFamily="34" charset="-122"/>
                <a:ea typeface="微软雅黑" pitchFamily="34" charset="-122"/>
              </a:rPr>
              <a:t>ON</a:t>
            </a:r>
            <a:r>
              <a:rPr lang="zh-CN" altLang="en-US" sz="2400" dirty="0" smtClean="0">
                <a:latin typeface="幼圆" pitchFamily="49" charset="-122"/>
                <a:ea typeface="幼圆" pitchFamily="49" charset="-122"/>
              </a:rPr>
              <a:t>  </a:t>
            </a:r>
            <a:r>
              <a:rPr lang="zh-CN" altLang="en-US" sz="2400" b="1" dirty="0">
                <a:latin typeface="微软雅黑" pitchFamily="34" charset="-122"/>
                <a:ea typeface="微软雅黑" pitchFamily="34" charset="-122"/>
              </a:rPr>
              <a:t>TABLE</a:t>
            </a:r>
            <a:r>
              <a:rPr lang="zh-CN" altLang="en-US" sz="2400" dirty="0">
                <a:latin typeface="幼圆" pitchFamily="49" charset="-122"/>
                <a:ea typeface="幼圆" pitchFamily="49" charset="-122"/>
              </a:rPr>
              <a:t>  SC </a:t>
            </a:r>
          </a:p>
          <a:p>
            <a:pPr>
              <a:buFont typeface="Wingdings" pitchFamily="2" charset="2"/>
              <a:buNone/>
            </a:pPr>
            <a:r>
              <a:rPr lang="en-US" altLang="zh-CN" sz="2400" dirty="0" smtClean="0">
                <a:latin typeface="幼圆" pitchFamily="49" charset="-122"/>
                <a:ea typeface="幼圆" pitchFamily="49" charset="-122"/>
              </a:rPr>
              <a:t>			</a:t>
            </a:r>
            <a:r>
              <a:rPr lang="zh-CN" altLang="en-US" sz="2400" b="1" dirty="0">
                <a:latin typeface="微软雅黑" pitchFamily="34" charset="-122"/>
                <a:ea typeface="微软雅黑" pitchFamily="34" charset="-122"/>
              </a:rPr>
              <a:t>FROM</a:t>
            </a:r>
            <a:r>
              <a:rPr lang="zh-CN" altLang="en-US" sz="2400" dirty="0" smtClean="0">
                <a:latin typeface="幼圆" pitchFamily="49" charset="-122"/>
                <a:ea typeface="幼圆" pitchFamily="49" charset="-122"/>
              </a:rPr>
              <a:t> U5 </a:t>
            </a:r>
            <a:r>
              <a:rPr lang="zh-CN" altLang="en-US" sz="2400" b="1" dirty="0" smtClean="0">
                <a:latin typeface="微软雅黑" pitchFamily="34" charset="-122"/>
                <a:ea typeface="微软雅黑" pitchFamily="34" charset="-122"/>
              </a:rPr>
              <a:t>CASCADE</a:t>
            </a:r>
            <a:r>
              <a:rPr lang="zh-CN" altLang="en-US" sz="2400" dirty="0" smtClean="0">
                <a:latin typeface="幼圆" pitchFamily="49" charset="-122"/>
                <a:ea typeface="幼圆" pitchFamily="49" charset="-122"/>
              </a:rPr>
              <a:t>;</a:t>
            </a:r>
            <a:endParaRPr lang="zh-CN" altLang="en-US" dirty="0" smtClean="0">
              <a:latin typeface="幼圆" pitchFamily="49" charset="-122"/>
              <a:ea typeface="幼圆" pitchFamily="49" charset="-122"/>
            </a:endParaRPr>
          </a:p>
          <a:p>
            <a:pPr lvl="1">
              <a:lnSpc>
                <a:spcPct val="150000"/>
              </a:lnSpc>
            </a:pPr>
            <a:r>
              <a:rPr lang="zh-CN" altLang="en-US" sz="2600" b="1" dirty="0" smtClean="0">
                <a:latin typeface="幼圆" pitchFamily="49" charset="-122"/>
                <a:ea typeface="幼圆" pitchFamily="49" charset="-122"/>
              </a:rPr>
              <a:t>将</a:t>
            </a:r>
            <a:r>
              <a:rPr lang="zh-CN" altLang="en-US" sz="2600" b="1" dirty="0">
                <a:latin typeface="幼圆" pitchFamily="49" charset="-122"/>
                <a:ea typeface="幼圆" pitchFamily="49" charset="-122"/>
              </a:rPr>
              <a:t>用户U5的INSERT权限收回的时候必须级联（</a:t>
            </a:r>
            <a:r>
              <a:rPr lang="zh-CN" altLang="en-US" sz="2600" b="1" dirty="0">
                <a:latin typeface="微软雅黑" pitchFamily="34" charset="-122"/>
                <a:ea typeface="微软雅黑" pitchFamily="34" charset="-122"/>
              </a:rPr>
              <a:t>CASCADE</a:t>
            </a:r>
            <a:r>
              <a:rPr lang="zh-CN" altLang="en-US" sz="2600" b="1" dirty="0">
                <a:latin typeface="幼圆" pitchFamily="49" charset="-122"/>
                <a:ea typeface="幼圆" pitchFamily="49" charset="-122"/>
              </a:rPr>
              <a:t>）收回 </a:t>
            </a:r>
          </a:p>
          <a:p>
            <a:pPr lvl="1">
              <a:lnSpc>
                <a:spcPct val="150000"/>
              </a:lnSpc>
            </a:pPr>
            <a:r>
              <a:rPr lang="zh-CN" altLang="en-US" sz="2600" b="1" dirty="0">
                <a:latin typeface="幼圆" pitchFamily="49" charset="-122"/>
                <a:ea typeface="幼圆" pitchFamily="49" charset="-122"/>
              </a:rPr>
              <a:t>系统只收回直接或间接从U5处获得的</a:t>
            </a:r>
            <a:r>
              <a:rPr lang="zh-CN" altLang="en-US" sz="2600" b="1" dirty="0" smtClean="0">
                <a:latin typeface="幼圆" pitchFamily="49" charset="-122"/>
                <a:ea typeface="幼圆" pitchFamily="49" charset="-122"/>
              </a:rPr>
              <a:t>权限</a:t>
            </a:r>
            <a:endParaRPr lang="zh-CN" altLang="en-US" sz="2600" b="1"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1000"/>
                                        <p:tgtEl>
                                          <p:spTgt spid="39939">
                                            <p:txEl>
                                              <p:pRg st="0" end="0"/>
                                            </p:txEl>
                                          </p:spTgt>
                                        </p:tgtEl>
                                      </p:cBhvr>
                                    </p:animEffect>
                                    <p:anim calcmode="lin" valueType="num">
                                      <p:cBhvr>
                                        <p:cTn id="8"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1000"/>
                                        <p:tgtEl>
                                          <p:spTgt spid="39939">
                                            <p:txEl>
                                              <p:pRg st="1" end="1"/>
                                            </p:txEl>
                                          </p:spTgt>
                                        </p:tgtEl>
                                      </p:cBhvr>
                                    </p:animEffect>
                                    <p:anim calcmode="lin" valueType="num">
                                      <p:cBhvr>
                                        <p:cTn id="13"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9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1000"/>
                                        <p:tgtEl>
                                          <p:spTgt spid="39939">
                                            <p:txEl>
                                              <p:pRg st="2" end="2"/>
                                            </p:txEl>
                                          </p:spTgt>
                                        </p:tgtEl>
                                      </p:cBhvr>
                                    </p:animEffect>
                                    <p:anim calcmode="lin" valueType="num">
                                      <p:cBhvr>
                                        <p:cTn id="18"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9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1000"/>
                                        <p:tgtEl>
                                          <p:spTgt spid="39939">
                                            <p:txEl>
                                              <p:pRg st="3" end="3"/>
                                            </p:txEl>
                                          </p:spTgt>
                                        </p:tgtEl>
                                      </p:cBhvr>
                                    </p:animEffect>
                                    <p:anim calcmode="lin" valueType="num">
                                      <p:cBhvr>
                                        <p:cTn id="23"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9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fade">
                                      <p:cBhvr>
                                        <p:cTn id="27" dur="1000"/>
                                        <p:tgtEl>
                                          <p:spTgt spid="39939">
                                            <p:txEl>
                                              <p:pRg st="4" end="4"/>
                                            </p:txEl>
                                          </p:spTgt>
                                        </p:tgtEl>
                                      </p:cBhvr>
                                    </p:animEffect>
                                    <p:anim calcmode="lin" valueType="num">
                                      <p:cBhvr>
                                        <p:cTn id="28" dur="10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9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fade">
                                      <p:cBhvr>
                                        <p:cTn id="32" dur="1000"/>
                                        <p:tgtEl>
                                          <p:spTgt spid="39939">
                                            <p:txEl>
                                              <p:pRg st="5" end="5"/>
                                            </p:txEl>
                                          </p:spTgt>
                                        </p:tgtEl>
                                      </p:cBhvr>
                                    </p:animEffect>
                                    <p:anim calcmode="lin" valueType="num">
                                      <p:cBhvr>
                                        <p:cTn id="33" dur="10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99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5364088"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小结</a:t>
            </a:r>
            <a:r>
              <a:rPr lang="zh-CN" altLang="zh-CN" sz="3200" dirty="0">
                <a:latin typeface="隶书" pitchFamily="49" charset="-122"/>
                <a:ea typeface="隶书" pitchFamily="49" charset="-122"/>
              </a:rPr>
              <a:t>:SQL</a:t>
            </a:r>
            <a:r>
              <a:rPr lang="zh-CN" sz="3200" dirty="0">
                <a:latin typeface="隶书" pitchFamily="49" charset="-122"/>
                <a:ea typeface="隶书" pitchFamily="49" charset="-122"/>
              </a:rPr>
              <a:t>灵活的授权机制</a:t>
            </a:r>
          </a:p>
        </p:txBody>
      </p:sp>
      <p:sp>
        <p:nvSpPr>
          <p:cNvPr id="40963" name="Rectangle 3"/>
          <p:cNvSpPr>
            <a:spLocks noGrp="1" noChangeArrowheads="1"/>
          </p:cNvSpPr>
          <p:nvPr>
            <p:ph type="body" idx="1"/>
          </p:nvPr>
        </p:nvSpPr>
        <p:spPr>
          <a:xfrm>
            <a:off x="576064" y="769268"/>
            <a:ext cx="8460432" cy="4392488"/>
          </a:xfrm>
        </p:spPr>
        <p:txBody>
          <a:bodyPr>
            <a:noAutofit/>
          </a:bodyPr>
          <a:lstStyle/>
          <a:p>
            <a:pPr>
              <a:lnSpc>
                <a:spcPct val="150000"/>
              </a:lnSpc>
            </a:pPr>
            <a:r>
              <a:rPr lang="zh-CN" altLang="zh-CN" sz="2400" b="1" dirty="0">
                <a:latin typeface="幼圆" pitchFamily="49" charset="-122"/>
                <a:ea typeface="幼圆" pitchFamily="49" charset="-122"/>
              </a:rPr>
              <a:t>DBA</a:t>
            </a:r>
            <a:r>
              <a:rPr lang="zh-CN" sz="2400" b="1" dirty="0">
                <a:latin typeface="幼圆" pitchFamily="49" charset="-122"/>
                <a:ea typeface="幼圆" pitchFamily="49" charset="-122"/>
              </a:rPr>
              <a:t>：拥有所有对象的所有权限</a:t>
            </a:r>
          </a:p>
          <a:p>
            <a:pPr lvl="1">
              <a:lnSpc>
                <a:spcPct val="150000"/>
              </a:lnSpc>
            </a:pPr>
            <a:r>
              <a:rPr lang="zh-CN" b="1" dirty="0">
                <a:latin typeface="幼圆" pitchFamily="49" charset="-122"/>
                <a:ea typeface="幼圆" pitchFamily="49" charset="-122"/>
              </a:rPr>
              <a:t>不同的权限授予不同的用户</a:t>
            </a:r>
          </a:p>
          <a:p>
            <a:pPr algn="just">
              <a:lnSpc>
                <a:spcPct val="150000"/>
              </a:lnSpc>
            </a:pPr>
            <a:r>
              <a:rPr lang="zh-CN" sz="2400" b="1" dirty="0">
                <a:latin typeface="幼圆" pitchFamily="49" charset="-122"/>
                <a:ea typeface="幼圆" pitchFamily="49" charset="-122"/>
              </a:rPr>
              <a:t>用户：拥有自己建立的对象的全部的操作权限</a:t>
            </a:r>
          </a:p>
          <a:p>
            <a:pPr lvl="1" algn="just">
              <a:lnSpc>
                <a:spcPct val="150000"/>
              </a:lnSpc>
            </a:pPr>
            <a:r>
              <a:rPr lang="zh-CN" altLang="zh-CN" b="1" dirty="0">
                <a:latin typeface="幼圆" pitchFamily="49" charset="-122"/>
                <a:ea typeface="幼圆" pitchFamily="49" charset="-122"/>
              </a:rPr>
              <a:t>GRANT</a:t>
            </a:r>
            <a:r>
              <a:rPr lang="zh-CN" b="1" dirty="0">
                <a:latin typeface="幼圆" pitchFamily="49" charset="-122"/>
                <a:ea typeface="幼圆" pitchFamily="49" charset="-122"/>
              </a:rPr>
              <a:t>：授予其他用户</a:t>
            </a:r>
          </a:p>
          <a:p>
            <a:pPr algn="just">
              <a:lnSpc>
                <a:spcPct val="150000"/>
              </a:lnSpc>
            </a:pPr>
            <a:r>
              <a:rPr lang="zh-CN" sz="2400" b="1" dirty="0">
                <a:latin typeface="幼圆" pitchFamily="49" charset="-122"/>
                <a:ea typeface="幼圆" pitchFamily="49" charset="-122"/>
              </a:rPr>
              <a:t>被授权的用户</a:t>
            </a:r>
          </a:p>
          <a:p>
            <a:pPr lvl="1" algn="just">
              <a:lnSpc>
                <a:spcPct val="150000"/>
              </a:lnSpc>
            </a:pPr>
            <a:r>
              <a:rPr lang="zh-CN" b="1" dirty="0">
                <a:latin typeface="幼圆" pitchFamily="49" charset="-122"/>
                <a:ea typeface="幼圆" pitchFamily="49" charset="-122"/>
              </a:rPr>
              <a:t>“继续授权”许可：再授予</a:t>
            </a:r>
          </a:p>
          <a:p>
            <a:pPr>
              <a:lnSpc>
                <a:spcPct val="150000"/>
              </a:lnSpc>
            </a:pPr>
            <a:r>
              <a:rPr lang="zh-CN" sz="2400" b="1" dirty="0">
                <a:latin typeface="幼圆" pitchFamily="49" charset="-122"/>
                <a:ea typeface="幼圆" pitchFamily="49" charset="-122"/>
              </a:rPr>
              <a:t>所有授予出去的权力在必要时又都可用</a:t>
            </a:r>
            <a:r>
              <a:rPr lang="zh-CN" altLang="zh-CN" sz="2400" b="1" dirty="0">
                <a:latin typeface="幼圆" pitchFamily="49" charset="-122"/>
                <a:ea typeface="幼圆" pitchFamily="49" charset="-122"/>
              </a:rPr>
              <a:t>REVOKE</a:t>
            </a:r>
            <a:r>
              <a:rPr lang="zh-CN" sz="2400" b="1" dirty="0">
                <a:latin typeface="幼圆" pitchFamily="49" charset="-122"/>
                <a:ea typeface="幼圆" pitchFamily="49" charset="-122"/>
              </a:rPr>
              <a:t>语句收回</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1000"/>
                                        <p:tgtEl>
                                          <p:spTgt spid="40963">
                                            <p:txEl>
                                              <p:pRg st="1" end="1"/>
                                            </p:txEl>
                                          </p:spTgt>
                                        </p:tgtEl>
                                      </p:cBhvr>
                                    </p:animEffect>
                                    <p:anim calcmode="lin" valueType="num">
                                      <p:cBhvr>
                                        <p:cTn id="13"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1000"/>
                                        <p:tgtEl>
                                          <p:spTgt spid="40963">
                                            <p:txEl>
                                              <p:pRg st="2" end="2"/>
                                            </p:txEl>
                                          </p:spTgt>
                                        </p:tgtEl>
                                      </p:cBhvr>
                                    </p:animEffect>
                                    <p:anim calcmode="lin" valueType="num">
                                      <p:cBhvr>
                                        <p:cTn id="18"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1000"/>
                                        <p:tgtEl>
                                          <p:spTgt spid="40963">
                                            <p:txEl>
                                              <p:pRg st="3" end="3"/>
                                            </p:txEl>
                                          </p:spTgt>
                                        </p:tgtEl>
                                      </p:cBhvr>
                                    </p:animEffect>
                                    <p:anim calcmode="lin" valueType="num">
                                      <p:cBhvr>
                                        <p:cTn id="23"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fade">
                                      <p:cBhvr>
                                        <p:cTn id="27" dur="1000"/>
                                        <p:tgtEl>
                                          <p:spTgt spid="40963">
                                            <p:txEl>
                                              <p:pRg st="4" end="4"/>
                                            </p:txEl>
                                          </p:spTgt>
                                        </p:tgtEl>
                                      </p:cBhvr>
                                    </p:animEffect>
                                    <p:anim calcmode="lin" valueType="num">
                                      <p:cBhvr>
                                        <p:cTn id="28"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096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963">
                                            <p:txEl>
                                              <p:pRg st="5" end="5"/>
                                            </p:txEl>
                                          </p:spTgt>
                                        </p:tgtEl>
                                        <p:attrNameLst>
                                          <p:attrName>style.visibility</p:attrName>
                                        </p:attrNameLst>
                                      </p:cBhvr>
                                      <p:to>
                                        <p:strVal val="visible"/>
                                      </p:to>
                                    </p:set>
                                    <p:animEffect transition="in" filter="fade">
                                      <p:cBhvr>
                                        <p:cTn id="32" dur="1000"/>
                                        <p:tgtEl>
                                          <p:spTgt spid="40963">
                                            <p:txEl>
                                              <p:pRg st="5" end="5"/>
                                            </p:txEl>
                                          </p:spTgt>
                                        </p:tgtEl>
                                      </p:cBhvr>
                                    </p:animEffect>
                                    <p:anim calcmode="lin" valueType="num">
                                      <p:cBhvr>
                                        <p:cTn id="33" dur="1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096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0963">
                                            <p:txEl>
                                              <p:pRg st="6" end="6"/>
                                            </p:txEl>
                                          </p:spTgt>
                                        </p:tgtEl>
                                        <p:attrNameLst>
                                          <p:attrName>style.visibility</p:attrName>
                                        </p:attrNameLst>
                                      </p:cBhvr>
                                      <p:to>
                                        <p:strVal val="visible"/>
                                      </p:to>
                                    </p:set>
                                    <p:animEffect transition="in" filter="fade">
                                      <p:cBhvr>
                                        <p:cTn id="37" dur="1000"/>
                                        <p:tgtEl>
                                          <p:spTgt spid="40963">
                                            <p:txEl>
                                              <p:pRg st="6" end="6"/>
                                            </p:txEl>
                                          </p:spTgt>
                                        </p:tgtEl>
                                      </p:cBhvr>
                                    </p:animEffect>
                                    <p:anim calcmode="lin" valueType="num">
                                      <p:cBhvr>
                                        <p:cTn id="38" dur="1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096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cs typeface="Times New Roman" pitchFamily="18" charset="0"/>
              </a:rPr>
              <a:t>  1.</a:t>
            </a:r>
            <a:r>
              <a:rPr lang="zh-CN" sz="3200" dirty="0" smtClean="0">
                <a:latin typeface="隶书" pitchFamily="49" charset="-122"/>
                <a:ea typeface="隶书" pitchFamily="49" charset="-122"/>
              </a:rPr>
              <a:t>计算机安全</a:t>
            </a:r>
            <a:r>
              <a:rPr lang="zh-CN" sz="3200" dirty="0">
                <a:latin typeface="隶书" pitchFamily="49" charset="-122"/>
                <a:ea typeface="隶书" pitchFamily="49" charset="-122"/>
              </a:rPr>
              <a:t>性概述</a:t>
            </a:r>
          </a:p>
        </p:txBody>
      </p:sp>
      <p:sp>
        <p:nvSpPr>
          <p:cNvPr id="7171" name="Rectangle 3"/>
          <p:cNvSpPr>
            <a:spLocks noGrp="1" noChangeArrowheads="1"/>
          </p:cNvSpPr>
          <p:nvPr>
            <p:ph type="body" idx="1"/>
          </p:nvPr>
        </p:nvSpPr>
        <p:spPr>
          <a:xfrm>
            <a:off x="1043608" y="985292"/>
            <a:ext cx="6480720" cy="2520280"/>
          </a:xfrm>
        </p:spPr>
        <p:txBody>
          <a:bodyPr/>
          <a:lstStyle/>
          <a:p>
            <a:pPr marL="0" indent="0">
              <a:lnSpc>
                <a:spcPct val="210000"/>
              </a:lnSpc>
              <a:buNone/>
            </a:pPr>
            <a:r>
              <a:rPr lang="en-US" altLang="zh-CN" b="1" dirty="0" smtClean="0">
                <a:solidFill>
                  <a:srgbClr val="3333FF"/>
                </a:solidFill>
                <a:latin typeface="幼圆" pitchFamily="49" charset="-122"/>
                <a:ea typeface="幼圆" pitchFamily="49" charset="-122"/>
              </a:rPr>
              <a:t>1.1  </a:t>
            </a:r>
            <a:r>
              <a:rPr lang="zh-CN" altLang="en-US" b="1" dirty="0" smtClean="0">
                <a:solidFill>
                  <a:srgbClr val="3333FF"/>
                </a:solidFill>
                <a:latin typeface="幼圆" pitchFamily="49" charset="-122"/>
                <a:ea typeface="幼圆" pitchFamily="49" charset="-122"/>
              </a:rPr>
              <a:t>数据库的不安全因素</a:t>
            </a:r>
            <a:r>
              <a:rPr lang="zh-CN" b="1" dirty="0" smtClean="0">
                <a:solidFill>
                  <a:srgbClr val="3333FF"/>
                </a:solidFill>
                <a:latin typeface="幼圆" pitchFamily="49" charset="-122"/>
                <a:ea typeface="幼圆" pitchFamily="49" charset="-122"/>
              </a:rPr>
              <a:t> </a:t>
            </a:r>
            <a:endParaRPr lang="zh-CN" b="1" dirty="0">
              <a:solidFill>
                <a:srgbClr val="3333FF"/>
              </a:solidFill>
              <a:latin typeface="幼圆" pitchFamily="49" charset="-122"/>
              <a:ea typeface="幼圆" pitchFamily="49" charset="-122"/>
            </a:endParaRPr>
          </a:p>
          <a:p>
            <a:pPr marL="0" indent="0">
              <a:lnSpc>
                <a:spcPct val="210000"/>
              </a:lnSpc>
              <a:buNone/>
            </a:pPr>
            <a:r>
              <a:rPr lang="en-US" altLang="zh-CN" b="1" dirty="0" smtClean="0">
                <a:latin typeface="幼圆" pitchFamily="49" charset="-122"/>
                <a:ea typeface="幼圆" pitchFamily="49" charset="-122"/>
              </a:rPr>
              <a:t>1.2  </a:t>
            </a:r>
            <a:r>
              <a:rPr lang="zh-CN" b="1" dirty="0" smtClean="0">
                <a:latin typeface="幼圆" pitchFamily="49" charset="-122"/>
                <a:ea typeface="幼圆" pitchFamily="49" charset="-122"/>
              </a:rPr>
              <a:t>安全标准</a:t>
            </a:r>
            <a:r>
              <a:rPr lang="zh-CN" b="1" dirty="0">
                <a:latin typeface="幼圆" pitchFamily="49" charset="-122"/>
                <a:ea typeface="幼圆" pitchFamily="49" charset="-122"/>
              </a:rPr>
              <a:t>简介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1000"/>
                                        <p:tgtEl>
                                          <p:spTgt spid="7171">
                                            <p:txEl>
                                              <p:pRg st="0" end="0"/>
                                            </p:txEl>
                                          </p:spTgt>
                                        </p:tgtEl>
                                      </p:cBhvr>
                                    </p:animEffect>
                                    <p:anim calcmode="lin" valueType="num">
                                      <p:cBhvr>
                                        <p:cTn id="8"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1000"/>
                                        <p:tgtEl>
                                          <p:spTgt spid="7171">
                                            <p:txEl>
                                              <p:pRg st="1" end="1"/>
                                            </p:txEl>
                                          </p:spTgt>
                                        </p:tgtEl>
                                      </p:cBhvr>
                                    </p:animEffect>
                                    <p:anim calcmode="lin" valueType="num">
                                      <p:cBhvr>
                                        <p:cTn id="13"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17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
            <a:ext cx="8316416" cy="697259"/>
          </a:xfrm>
        </p:spPr>
        <p:txBody>
          <a:bodyPr/>
          <a:lstStyle/>
          <a:p>
            <a:pPr algn="l"/>
            <a:r>
              <a:rPr lang="en-US" altLang="zh-CN" sz="3000" dirty="0" smtClean="0">
                <a:latin typeface="宋体" pitchFamily="2" charset="-122"/>
                <a:ea typeface="宋体" pitchFamily="2" charset="-122"/>
              </a:rPr>
              <a:t>  </a:t>
            </a:r>
            <a:r>
              <a:rPr lang="zh-CN" altLang="zh-CN" sz="3000" dirty="0" smtClean="0">
                <a:latin typeface="宋体" pitchFamily="2" charset="-122"/>
                <a:ea typeface="宋体" pitchFamily="2" charset="-122"/>
              </a:rPr>
              <a:t>自主</a:t>
            </a:r>
            <a:r>
              <a:rPr lang="zh-CN" altLang="zh-CN" sz="3000" dirty="0">
                <a:latin typeface="宋体" pitchFamily="2" charset="-122"/>
                <a:ea typeface="宋体" pitchFamily="2" charset="-122"/>
              </a:rPr>
              <a:t>存取控制</a:t>
            </a:r>
            <a:r>
              <a:rPr lang="zh-CN" altLang="zh-CN" sz="3000" dirty="0" smtClean="0">
                <a:latin typeface="宋体" pitchFamily="2" charset="-122"/>
                <a:ea typeface="宋体" pitchFamily="2" charset="-122"/>
              </a:rPr>
              <a:t>方法</a:t>
            </a:r>
            <a:r>
              <a:rPr lang="en-US" altLang="zh-CN" sz="3200" dirty="0" smtClean="0">
                <a:ea typeface="楷体" charset="-122"/>
              </a:rPr>
              <a:t>— </a:t>
            </a:r>
            <a:r>
              <a:rPr lang="zh-CN" sz="2800" b="0" dirty="0" smtClean="0">
                <a:latin typeface="隶书" pitchFamily="49" charset="-122"/>
                <a:ea typeface="隶书" pitchFamily="49" charset="-122"/>
              </a:rPr>
              <a:t>创建数据库模式的权限</a:t>
            </a:r>
            <a:r>
              <a:rPr lang="zh-CN" sz="2400" b="0" dirty="0" smtClean="0">
                <a:latin typeface="隶书" pitchFamily="49" charset="-122"/>
                <a:ea typeface="隶书" pitchFamily="49" charset="-122"/>
              </a:rPr>
              <a:t> </a:t>
            </a:r>
            <a:endParaRPr lang="zh-CN" sz="2400" b="0" dirty="0">
              <a:latin typeface="隶书" pitchFamily="49" charset="-122"/>
              <a:ea typeface="隶书" pitchFamily="49" charset="-122"/>
            </a:endParaRPr>
          </a:p>
        </p:txBody>
      </p:sp>
      <p:sp>
        <p:nvSpPr>
          <p:cNvPr id="41987" name="Rectangle 3"/>
          <p:cNvSpPr>
            <a:spLocks noGrp="1" noChangeArrowheads="1"/>
          </p:cNvSpPr>
          <p:nvPr>
            <p:ph type="body" sz="half" idx="1"/>
          </p:nvPr>
        </p:nvSpPr>
        <p:spPr>
          <a:xfrm>
            <a:off x="323528" y="973291"/>
            <a:ext cx="8712968" cy="4188465"/>
          </a:xfrm>
        </p:spPr>
        <p:txBody>
          <a:bodyPr>
            <a:noAutofit/>
          </a:bodyPr>
          <a:lstStyle/>
          <a:p>
            <a:pPr>
              <a:lnSpc>
                <a:spcPct val="125000"/>
              </a:lnSpc>
              <a:buFont typeface="Wingdings" pitchFamily="2" charset="2"/>
              <a:buChar char="u"/>
            </a:pPr>
            <a:r>
              <a:rPr lang="zh-CN" sz="2600" b="1" dirty="0">
                <a:latin typeface="幼圆" pitchFamily="49" charset="-122"/>
                <a:ea typeface="幼圆" pitchFamily="49" charset="-122"/>
              </a:rPr>
              <a:t>对</a:t>
            </a:r>
            <a:r>
              <a:rPr lang="zh-CN" altLang="en-US" sz="2600" b="1" dirty="0">
                <a:latin typeface="幼圆" pitchFamily="49" charset="-122"/>
                <a:ea typeface="幼圆" pitchFamily="49" charset="-122"/>
              </a:rPr>
              <a:t>创建</a:t>
            </a:r>
            <a:r>
              <a:rPr lang="zh-CN" sz="2600" b="1" dirty="0">
                <a:latin typeface="幼圆" pitchFamily="49" charset="-122"/>
                <a:ea typeface="幼圆" pitchFamily="49" charset="-122"/>
              </a:rPr>
              <a:t>数据库模式</a:t>
            </a:r>
            <a:r>
              <a:rPr lang="zh-CN" altLang="en-US" sz="2600" b="1" dirty="0">
                <a:latin typeface="幼圆" pitchFamily="49" charset="-122"/>
                <a:ea typeface="幼圆" pitchFamily="49" charset="-122"/>
              </a:rPr>
              <a:t>一类的数据库对象</a:t>
            </a:r>
            <a:r>
              <a:rPr lang="zh-CN" sz="2600" b="1" dirty="0">
                <a:latin typeface="幼圆" pitchFamily="49" charset="-122"/>
                <a:ea typeface="幼圆" pitchFamily="49" charset="-122"/>
              </a:rPr>
              <a:t>的授权由</a:t>
            </a:r>
            <a:r>
              <a:rPr lang="zh-CN" altLang="zh-CN" sz="2600" b="1" dirty="0">
                <a:latin typeface="幼圆" pitchFamily="49" charset="-122"/>
                <a:ea typeface="幼圆" pitchFamily="49" charset="-122"/>
              </a:rPr>
              <a:t>DBA</a:t>
            </a:r>
            <a:r>
              <a:rPr lang="zh-CN" sz="2600" b="1" dirty="0">
                <a:latin typeface="幼圆" pitchFamily="49" charset="-122"/>
                <a:ea typeface="幼圆" pitchFamily="49" charset="-122"/>
              </a:rPr>
              <a:t>在创建用户时实现</a:t>
            </a:r>
          </a:p>
          <a:p>
            <a:pPr>
              <a:lnSpc>
                <a:spcPct val="160000"/>
              </a:lnSpc>
              <a:buFont typeface="Wingdings" pitchFamily="2" charset="2"/>
              <a:buNone/>
            </a:pPr>
            <a:r>
              <a:rPr lang="en-US" altLang="zh-CN" sz="2600" b="1" dirty="0" smtClean="0">
                <a:ea typeface="宋体" pitchFamily="2" charset="-122"/>
              </a:rPr>
              <a:t>       </a:t>
            </a:r>
            <a:r>
              <a:rPr lang="zh-CN" altLang="zh-CN" sz="2600" b="1" dirty="0" smtClean="0">
                <a:ea typeface="宋体" pitchFamily="2" charset="-122"/>
              </a:rPr>
              <a:t>CREATE </a:t>
            </a:r>
            <a:r>
              <a:rPr lang="zh-CN" altLang="zh-CN" sz="2600" b="1" dirty="0">
                <a:ea typeface="宋体" pitchFamily="2" charset="-122"/>
              </a:rPr>
              <a:t>USER</a:t>
            </a:r>
            <a:r>
              <a:rPr lang="zh-CN" sz="2600" b="1" dirty="0">
                <a:ea typeface="宋体" pitchFamily="2" charset="-122"/>
              </a:rPr>
              <a:t>语句格式</a:t>
            </a:r>
          </a:p>
          <a:p>
            <a:pPr>
              <a:lnSpc>
                <a:spcPct val="160000"/>
              </a:lnSpc>
              <a:buFont typeface="Wingdings" pitchFamily="2" charset="2"/>
              <a:buNone/>
            </a:pPr>
            <a:r>
              <a:rPr lang="zh-CN" sz="2600" b="1" dirty="0">
                <a:ea typeface="宋体" pitchFamily="2" charset="-122"/>
              </a:rPr>
              <a:t>             </a:t>
            </a:r>
            <a:r>
              <a:rPr lang="en-US" altLang="zh-CN" sz="2600" b="1" dirty="0" smtClean="0">
                <a:ea typeface="宋体" pitchFamily="2" charset="-122"/>
              </a:rPr>
              <a:t> </a:t>
            </a:r>
            <a:r>
              <a:rPr lang="zh-CN" sz="2600" b="1" dirty="0" smtClean="0">
                <a:ea typeface="宋体" pitchFamily="2" charset="-122"/>
              </a:rPr>
              <a:t> </a:t>
            </a:r>
            <a:r>
              <a:rPr lang="zh-CN" altLang="zh-CN" sz="2600" b="1" dirty="0">
                <a:ea typeface="宋体" pitchFamily="2" charset="-122"/>
              </a:rPr>
              <a:t>CREATE  USER  &lt;</a:t>
            </a:r>
            <a:r>
              <a:rPr lang="zh-CN" altLang="zh-CN" sz="2600" b="1" dirty="0">
                <a:latin typeface="幼圆" pitchFamily="49" charset="-122"/>
                <a:ea typeface="幼圆" pitchFamily="49" charset="-122"/>
              </a:rPr>
              <a:t>username</a:t>
            </a:r>
            <a:r>
              <a:rPr lang="zh-CN" altLang="zh-CN" sz="2600" b="1" dirty="0">
                <a:ea typeface="宋体" pitchFamily="2" charset="-122"/>
              </a:rPr>
              <a:t>&gt; </a:t>
            </a:r>
          </a:p>
          <a:p>
            <a:pPr>
              <a:lnSpc>
                <a:spcPct val="160000"/>
              </a:lnSpc>
              <a:buFont typeface="Wingdings" pitchFamily="2" charset="2"/>
              <a:buNone/>
            </a:pPr>
            <a:r>
              <a:rPr lang="zh-CN" altLang="zh-CN" sz="2600" b="1" dirty="0">
                <a:ea typeface="宋体" pitchFamily="2" charset="-122"/>
              </a:rPr>
              <a:t>            </a:t>
            </a:r>
            <a:r>
              <a:rPr lang="en-US" altLang="zh-CN" sz="2600" b="1" dirty="0" smtClean="0">
                <a:ea typeface="宋体" pitchFamily="2" charset="-122"/>
              </a:rPr>
              <a:t> </a:t>
            </a:r>
            <a:r>
              <a:rPr lang="zh-CN" sz="2600" b="1" dirty="0" smtClean="0">
                <a:ea typeface="宋体" pitchFamily="2" charset="-122"/>
              </a:rPr>
              <a:t>［</a:t>
            </a:r>
            <a:r>
              <a:rPr lang="zh-CN" altLang="zh-CN" sz="2600" b="1" dirty="0">
                <a:ea typeface="宋体" pitchFamily="2" charset="-122"/>
              </a:rPr>
              <a:t>WITH</a:t>
            </a:r>
            <a:r>
              <a:rPr lang="zh-CN" sz="2600" b="1" dirty="0">
                <a:ea typeface="宋体" pitchFamily="2" charset="-122"/>
              </a:rPr>
              <a:t>］［</a:t>
            </a:r>
            <a:r>
              <a:rPr lang="zh-CN" altLang="zh-CN" sz="2600" b="1" dirty="0">
                <a:ea typeface="宋体" pitchFamily="2" charset="-122"/>
              </a:rPr>
              <a:t>DBA | RESOURCE | CONNECT</a:t>
            </a:r>
            <a:r>
              <a:rPr lang="zh-CN" sz="2600" b="1" dirty="0" smtClean="0">
                <a:ea typeface="宋体" pitchFamily="2" charset="-122"/>
              </a:rPr>
              <a:t>］</a:t>
            </a:r>
            <a:endParaRPr lang="zh-CN" sz="2600" b="1" dirty="0">
              <a:ea typeface="宋体" pitchFamily="2" charset="-122"/>
            </a:endParaRPr>
          </a:p>
          <a:p>
            <a:pPr lvl="1">
              <a:lnSpc>
                <a:spcPct val="125000"/>
              </a:lnSpc>
              <a:buFont typeface="Wingdings" pitchFamily="2" charset="2"/>
              <a:buChar char="l"/>
            </a:pPr>
            <a:r>
              <a:rPr lang="zh-CN" sz="2600" b="1" dirty="0" smtClean="0">
                <a:latin typeface="幼圆" pitchFamily="49" charset="-122"/>
                <a:ea typeface="幼圆" pitchFamily="49" charset="-122"/>
              </a:rPr>
              <a:t>只有</a:t>
            </a:r>
            <a:r>
              <a:rPr lang="zh-CN" sz="2600" b="1" dirty="0">
                <a:latin typeface="幼圆" pitchFamily="49" charset="-122"/>
                <a:ea typeface="幼圆" pitchFamily="49" charset="-122"/>
              </a:rPr>
              <a:t>系统的超级用户才有权创建一个新的数据库用户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1000"/>
                                        <p:tgtEl>
                                          <p:spTgt spid="41987">
                                            <p:txEl>
                                              <p:pRg st="1" end="1"/>
                                            </p:txEl>
                                          </p:spTgt>
                                        </p:tgtEl>
                                      </p:cBhvr>
                                    </p:animEffect>
                                    <p:anim calcmode="lin" valueType="num">
                                      <p:cBhvr>
                                        <p:cTn id="13"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9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1000"/>
                                        <p:tgtEl>
                                          <p:spTgt spid="41987">
                                            <p:txEl>
                                              <p:pRg st="2" end="2"/>
                                            </p:txEl>
                                          </p:spTgt>
                                        </p:tgtEl>
                                      </p:cBhvr>
                                    </p:animEffect>
                                    <p:anim calcmode="lin" valueType="num">
                                      <p:cBhvr>
                                        <p:cTn id="18"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198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fade">
                                      <p:cBhvr>
                                        <p:cTn id="22" dur="1000"/>
                                        <p:tgtEl>
                                          <p:spTgt spid="41987">
                                            <p:txEl>
                                              <p:pRg st="3" end="3"/>
                                            </p:txEl>
                                          </p:spTgt>
                                        </p:tgtEl>
                                      </p:cBhvr>
                                    </p:animEffect>
                                    <p:anim calcmode="lin" valueType="num">
                                      <p:cBhvr>
                                        <p:cTn id="23"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198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fade">
                                      <p:cBhvr>
                                        <p:cTn id="27" dur="1000"/>
                                        <p:tgtEl>
                                          <p:spTgt spid="41987">
                                            <p:txEl>
                                              <p:pRg st="4" end="4"/>
                                            </p:txEl>
                                          </p:spTgt>
                                        </p:tgtEl>
                                      </p:cBhvr>
                                    </p:animEffect>
                                    <p:anim calcmode="lin" valueType="num">
                                      <p:cBhvr>
                                        <p:cTn id="28" dur="1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19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 y="1"/>
            <a:ext cx="8316415" cy="697259"/>
          </a:xfrm>
        </p:spPr>
        <p:txBody>
          <a:bodyPr/>
          <a:lstStyle/>
          <a:p>
            <a:pPr algn="l"/>
            <a:r>
              <a:rPr lang="en-US" altLang="zh-CN" sz="3000" dirty="0" smtClean="0">
                <a:latin typeface="宋体" pitchFamily="2" charset="-122"/>
                <a:ea typeface="宋体" pitchFamily="2" charset="-122"/>
              </a:rPr>
              <a:t>  </a:t>
            </a:r>
            <a:r>
              <a:rPr lang="zh-CN" altLang="zh-CN" sz="3000" dirty="0" smtClean="0">
                <a:latin typeface="宋体" pitchFamily="2" charset="-122"/>
                <a:ea typeface="宋体" pitchFamily="2" charset="-122"/>
              </a:rPr>
              <a:t>自主</a:t>
            </a:r>
            <a:r>
              <a:rPr lang="zh-CN" altLang="zh-CN" sz="3000" dirty="0">
                <a:latin typeface="宋体" pitchFamily="2" charset="-122"/>
                <a:ea typeface="宋体" pitchFamily="2" charset="-122"/>
              </a:rPr>
              <a:t>存取控制方法</a:t>
            </a:r>
            <a:r>
              <a:rPr lang="en-US" altLang="zh-CN" sz="3200" dirty="0">
                <a:ea typeface="楷体" charset="-122"/>
              </a:rPr>
              <a:t>— </a:t>
            </a:r>
            <a:r>
              <a:rPr lang="zh-CN" altLang="zh-CN" sz="2800" b="0" dirty="0">
                <a:latin typeface="隶书" pitchFamily="49" charset="-122"/>
                <a:ea typeface="隶书" pitchFamily="49" charset="-122"/>
              </a:rPr>
              <a:t>创建数据库模式的权限 </a:t>
            </a:r>
            <a:endParaRPr lang="zh-CN" sz="2800" b="0" dirty="0">
              <a:latin typeface="隶书" pitchFamily="49" charset="-122"/>
              <a:ea typeface="隶书" pitchFamily="49" charset="-122"/>
            </a:endParaRPr>
          </a:p>
        </p:txBody>
      </p:sp>
      <p:sp>
        <p:nvSpPr>
          <p:cNvPr id="43011" name="Rectangle 3"/>
          <p:cNvSpPr>
            <a:spLocks noGrp="1" noChangeArrowheads="1"/>
          </p:cNvSpPr>
          <p:nvPr>
            <p:ph type="body" idx="1"/>
          </p:nvPr>
        </p:nvSpPr>
        <p:spPr>
          <a:xfrm>
            <a:off x="396552" y="625252"/>
            <a:ext cx="8711952" cy="4680520"/>
          </a:xfrm>
        </p:spPr>
        <p:txBody>
          <a:bodyPr>
            <a:noAutofit/>
          </a:bodyPr>
          <a:lstStyle/>
          <a:p>
            <a:pPr>
              <a:lnSpc>
                <a:spcPct val="150000"/>
              </a:lnSpc>
              <a:spcBef>
                <a:spcPts val="1200"/>
              </a:spcBef>
              <a:buFont typeface="Wingdings" pitchFamily="2" charset="2"/>
              <a:buChar char="n"/>
            </a:pPr>
            <a:r>
              <a:rPr lang="zh-CN" sz="2400" b="1" dirty="0">
                <a:latin typeface="黑体" pitchFamily="2" charset="-122"/>
                <a:ea typeface="黑体" pitchFamily="2" charset="-122"/>
              </a:rPr>
              <a:t>具有</a:t>
            </a:r>
            <a:r>
              <a:rPr lang="zh-CN" altLang="zh-CN" sz="2400" b="1" dirty="0">
                <a:latin typeface="黑体" pitchFamily="2" charset="-122"/>
                <a:ea typeface="黑体" pitchFamily="2" charset="-122"/>
              </a:rPr>
              <a:t>CONNECT</a:t>
            </a:r>
            <a:r>
              <a:rPr lang="zh-CN" sz="2400" b="1" dirty="0">
                <a:latin typeface="黑体" pitchFamily="2" charset="-122"/>
                <a:ea typeface="黑体" pitchFamily="2" charset="-122"/>
              </a:rPr>
              <a:t>特权的用户</a:t>
            </a:r>
          </a:p>
          <a:p>
            <a:pPr>
              <a:lnSpc>
                <a:spcPct val="150000"/>
              </a:lnSpc>
              <a:spcBef>
                <a:spcPts val="0"/>
              </a:spcBef>
              <a:buFont typeface="Wingdings" pitchFamily="2" charset="2"/>
              <a:buChar char="Ø"/>
            </a:pPr>
            <a:r>
              <a:rPr lang="zh-CN" altLang="en-US" sz="2200" b="1" dirty="0" smtClean="0">
                <a:latin typeface="幼圆" pitchFamily="49" charset="-122"/>
                <a:ea typeface="幼圆" pitchFamily="49" charset="-122"/>
              </a:rPr>
              <a:t>不能创建新用户，</a:t>
            </a:r>
            <a:r>
              <a:rPr lang="zh-CN" altLang="en-US" sz="2200" b="1" dirty="0">
                <a:latin typeface="幼圆" pitchFamily="49" charset="-122"/>
                <a:ea typeface="幼圆" pitchFamily="49" charset="-122"/>
              </a:rPr>
              <a:t>不</a:t>
            </a:r>
            <a:r>
              <a:rPr lang="zh-CN" altLang="en-US" sz="2200" b="1" dirty="0" smtClean="0">
                <a:latin typeface="幼圆" pitchFamily="49" charset="-122"/>
                <a:ea typeface="幼圆" pitchFamily="49" charset="-122"/>
              </a:rPr>
              <a:t>能创建模式和基本表，</a:t>
            </a:r>
            <a:r>
              <a:rPr lang="zh-CN" sz="2200" b="1" dirty="0" smtClean="0">
                <a:latin typeface="幼圆" pitchFamily="49" charset="-122"/>
                <a:ea typeface="幼圆" pitchFamily="49" charset="-122"/>
              </a:rPr>
              <a:t>可以</a:t>
            </a:r>
            <a:r>
              <a:rPr lang="zh-CN" sz="2200" b="1" dirty="0">
                <a:latin typeface="幼圆" pitchFamily="49" charset="-122"/>
                <a:ea typeface="幼圆" pitchFamily="49" charset="-122"/>
              </a:rPr>
              <a:t>与数据库连接，能根据授权进行数据库中数据的查询、</a:t>
            </a:r>
            <a:r>
              <a:rPr lang="zh-CN" sz="2200" b="1" dirty="0" smtClean="0">
                <a:latin typeface="幼圆" pitchFamily="49" charset="-122"/>
                <a:ea typeface="幼圆" pitchFamily="49" charset="-122"/>
              </a:rPr>
              <a:t>更新</a:t>
            </a:r>
            <a:r>
              <a:rPr lang="zh-CN" altLang="en-US" sz="2200" b="1" dirty="0" smtClean="0">
                <a:latin typeface="幼圆" pitchFamily="49" charset="-122"/>
                <a:ea typeface="幼圆" pitchFamily="49" charset="-122"/>
              </a:rPr>
              <a:t>。</a:t>
            </a:r>
            <a:endParaRPr lang="zh-CN" sz="2200" b="1" dirty="0">
              <a:latin typeface="幼圆" pitchFamily="49" charset="-122"/>
              <a:ea typeface="幼圆" pitchFamily="49" charset="-122"/>
            </a:endParaRPr>
          </a:p>
          <a:p>
            <a:pPr>
              <a:lnSpc>
                <a:spcPct val="150000"/>
              </a:lnSpc>
              <a:spcBef>
                <a:spcPts val="0"/>
              </a:spcBef>
              <a:buFont typeface="Wingdings" pitchFamily="2" charset="2"/>
              <a:buChar char="n"/>
            </a:pPr>
            <a:r>
              <a:rPr lang="zh-CN" sz="2400" b="1" dirty="0">
                <a:latin typeface="黑体" pitchFamily="2" charset="-122"/>
                <a:ea typeface="黑体" pitchFamily="2" charset="-122"/>
              </a:rPr>
              <a:t>具有</a:t>
            </a:r>
            <a:r>
              <a:rPr lang="zh-CN" altLang="zh-CN" sz="2400" b="1" dirty="0">
                <a:latin typeface="黑体" pitchFamily="2" charset="-122"/>
                <a:ea typeface="黑体" pitchFamily="2" charset="-122"/>
              </a:rPr>
              <a:t>RESOURCE</a:t>
            </a:r>
            <a:r>
              <a:rPr lang="zh-CN" sz="2400" b="1" dirty="0">
                <a:latin typeface="黑体" pitchFamily="2" charset="-122"/>
                <a:ea typeface="黑体" pitchFamily="2" charset="-122"/>
              </a:rPr>
              <a:t>特权的</a:t>
            </a:r>
            <a:r>
              <a:rPr lang="zh-CN" sz="2400" b="1" dirty="0" smtClean="0">
                <a:latin typeface="黑体" pitchFamily="2" charset="-122"/>
                <a:ea typeface="黑体" pitchFamily="2" charset="-122"/>
              </a:rPr>
              <a:t>用户</a:t>
            </a:r>
            <a:endParaRPr lang="en-US" altLang="zh-CN" sz="2400" b="1" dirty="0" smtClean="0">
              <a:latin typeface="黑体" pitchFamily="2" charset="-122"/>
              <a:ea typeface="黑体" pitchFamily="2" charset="-122"/>
            </a:endParaRPr>
          </a:p>
          <a:p>
            <a:pPr>
              <a:lnSpc>
                <a:spcPct val="150000"/>
              </a:lnSpc>
              <a:spcBef>
                <a:spcPts val="0"/>
              </a:spcBef>
              <a:buFont typeface="Wingdings" pitchFamily="2" charset="2"/>
              <a:buChar char="Ø"/>
            </a:pPr>
            <a:r>
              <a:rPr lang="zh-CN" sz="2200" b="1" dirty="0">
                <a:latin typeface="幼圆" pitchFamily="49" charset="-122"/>
                <a:ea typeface="幼圆" pitchFamily="49" charset="-122"/>
              </a:rPr>
              <a:t>除具有</a:t>
            </a:r>
            <a:r>
              <a:rPr lang="zh-CN" altLang="zh-CN" sz="2200" b="1" dirty="0">
                <a:latin typeface="幼圆" pitchFamily="49" charset="-122"/>
                <a:ea typeface="幼圆" pitchFamily="49" charset="-122"/>
              </a:rPr>
              <a:t>CONNECT</a:t>
            </a:r>
            <a:r>
              <a:rPr lang="zh-CN" sz="2200" b="1" dirty="0">
                <a:latin typeface="幼圆" pitchFamily="49" charset="-122"/>
                <a:ea typeface="幼圆" pitchFamily="49" charset="-122"/>
              </a:rPr>
              <a:t>特权外，还能创建表、索引，修改表结构，能将自己创建的数据对象的访问权授予其他用户或从其他用户那儿收回，对自己创建的数据对象能进行跟踪审查。 </a:t>
            </a:r>
          </a:p>
          <a:p>
            <a:pPr>
              <a:lnSpc>
                <a:spcPct val="150000"/>
              </a:lnSpc>
              <a:spcBef>
                <a:spcPts val="0"/>
              </a:spcBef>
              <a:buFont typeface="Wingdings" pitchFamily="2" charset="2"/>
              <a:buChar char="n"/>
            </a:pPr>
            <a:r>
              <a:rPr lang="zh-CN" sz="2400" b="1" dirty="0">
                <a:latin typeface="黑体" pitchFamily="2" charset="-122"/>
                <a:ea typeface="黑体" pitchFamily="2" charset="-122"/>
              </a:rPr>
              <a:t>具有</a:t>
            </a:r>
            <a:r>
              <a:rPr lang="zh-CN" altLang="zh-CN" sz="2400" b="1" dirty="0">
                <a:latin typeface="黑体" pitchFamily="2" charset="-122"/>
                <a:ea typeface="黑体" pitchFamily="2" charset="-122"/>
              </a:rPr>
              <a:t>DBA</a:t>
            </a:r>
            <a:r>
              <a:rPr lang="zh-CN" sz="2400" b="1" dirty="0">
                <a:latin typeface="黑体" pitchFamily="2" charset="-122"/>
                <a:ea typeface="黑体" pitchFamily="2" charset="-122"/>
              </a:rPr>
              <a:t>特权的用户</a:t>
            </a:r>
            <a:endParaRPr lang="en-US" altLang="zh-CN" sz="2400" b="1" dirty="0">
              <a:latin typeface="黑体" pitchFamily="2" charset="-122"/>
              <a:ea typeface="黑体" pitchFamily="2" charset="-122"/>
            </a:endParaRPr>
          </a:p>
          <a:p>
            <a:pPr>
              <a:spcBef>
                <a:spcPts val="0"/>
              </a:spcBef>
              <a:spcAft>
                <a:spcPts val="0"/>
              </a:spcAft>
              <a:buFont typeface="Wingdings" pitchFamily="2" charset="2"/>
              <a:buChar char="Ø"/>
            </a:pPr>
            <a:r>
              <a:rPr lang="zh-CN" sz="2000" b="1" dirty="0">
                <a:latin typeface="幼圆" pitchFamily="49" charset="-122"/>
                <a:ea typeface="幼圆" pitchFamily="49" charset="-122"/>
              </a:rPr>
              <a:t>能进行所有的数据库操作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1000"/>
                                        <p:tgtEl>
                                          <p:spTgt spid="43011">
                                            <p:txEl>
                                              <p:pRg st="1" end="1"/>
                                            </p:txEl>
                                          </p:spTgt>
                                        </p:tgtEl>
                                      </p:cBhvr>
                                    </p:animEffect>
                                    <p:anim calcmode="lin" valueType="num">
                                      <p:cBhvr>
                                        <p:cTn id="13"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fade">
                                      <p:cBhvr>
                                        <p:cTn id="17" dur="1000"/>
                                        <p:tgtEl>
                                          <p:spTgt spid="43011">
                                            <p:txEl>
                                              <p:pRg st="2" end="2"/>
                                            </p:txEl>
                                          </p:spTgt>
                                        </p:tgtEl>
                                      </p:cBhvr>
                                    </p:animEffect>
                                    <p:anim calcmode="lin" valueType="num">
                                      <p:cBhvr>
                                        <p:cTn id="18"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0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fade">
                                      <p:cBhvr>
                                        <p:cTn id="22" dur="1000"/>
                                        <p:tgtEl>
                                          <p:spTgt spid="43011">
                                            <p:txEl>
                                              <p:pRg st="3" end="3"/>
                                            </p:txEl>
                                          </p:spTgt>
                                        </p:tgtEl>
                                      </p:cBhvr>
                                    </p:animEffect>
                                    <p:anim calcmode="lin" valueType="num">
                                      <p:cBhvr>
                                        <p:cTn id="23"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30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fade">
                                      <p:cBhvr>
                                        <p:cTn id="27" dur="1000"/>
                                        <p:tgtEl>
                                          <p:spTgt spid="43011">
                                            <p:txEl>
                                              <p:pRg st="4" end="4"/>
                                            </p:txEl>
                                          </p:spTgt>
                                        </p:tgtEl>
                                      </p:cBhvr>
                                    </p:animEffect>
                                    <p:anim calcmode="lin" valueType="num">
                                      <p:cBhvr>
                                        <p:cTn id="28"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30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3011">
                                            <p:txEl>
                                              <p:pRg st="5" end="5"/>
                                            </p:txEl>
                                          </p:spTgt>
                                        </p:tgtEl>
                                        <p:attrNameLst>
                                          <p:attrName>style.visibility</p:attrName>
                                        </p:attrNameLst>
                                      </p:cBhvr>
                                      <p:to>
                                        <p:strVal val="visible"/>
                                      </p:to>
                                    </p:set>
                                    <p:animEffect transition="in" filter="fade">
                                      <p:cBhvr>
                                        <p:cTn id="32" dur="1000"/>
                                        <p:tgtEl>
                                          <p:spTgt spid="43011">
                                            <p:txEl>
                                              <p:pRg st="5" end="5"/>
                                            </p:txEl>
                                          </p:spTgt>
                                        </p:tgtEl>
                                      </p:cBhvr>
                                    </p:animEffect>
                                    <p:anim calcmode="lin" valueType="num">
                                      <p:cBhvr>
                                        <p:cTn id="33" dur="10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3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extLst>
              <p:ext uri="{D42A27DB-BD31-4B8C-83A1-F6EECF244321}">
                <p14:modId xmlns:p14="http://schemas.microsoft.com/office/powerpoint/2010/main" val="3916832560"/>
              </p:ext>
            </p:extLst>
          </p:nvPr>
        </p:nvGraphicFramePr>
        <p:xfrm>
          <a:off x="179512" y="1633364"/>
          <a:ext cx="8964487" cy="2952328"/>
        </p:xfrm>
        <a:graphic>
          <a:graphicData uri="http://schemas.openxmlformats.org/drawingml/2006/table">
            <a:tbl>
              <a:tblPr/>
              <a:tblGrid>
                <a:gridCol w="1368152"/>
                <a:gridCol w="1368152"/>
                <a:gridCol w="1296144"/>
                <a:gridCol w="1368152"/>
                <a:gridCol w="3563887"/>
              </a:tblGrid>
              <a:tr h="502493">
                <a:tc rowSpan="2">
                  <a:txBody>
                    <a:bodyPr/>
                    <a:lstStyle/>
                    <a:p>
                      <a:pPr marL="0" marR="0" lvl="0" indent="0" algn="l" defTabSz="914400" rtl="0" eaLnBrk="1" fontAlgn="base" latinLnBrk="0" hangingPunct="1">
                        <a:spcBef>
                          <a:spcPct val="0"/>
                        </a:spcBef>
                        <a:spcAft>
                          <a:spcPct val="0"/>
                        </a:spcAft>
                        <a:buClrTx/>
                        <a:buSzTx/>
                        <a:buFont typeface="Wingdings" pitchFamily="2" charset="2"/>
                        <a:buNone/>
                      </a:pPr>
                      <a:endParaRPr kumimoji="0" lang="zh-CN" alt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endParaRPr>
                    </a:p>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拥有的权限</a:t>
                      </a:r>
                    </a:p>
                  </a:txBody>
                  <a:tcPr marT="38100" marB="38100" horzOverflow="overflow">
                    <a:lnL cap="flat">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可否执行的操作</a:t>
                      </a:r>
                    </a:p>
                  </a:txBody>
                  <a:tcPr marT="38100" marB="38100" anchor="ctr" horzOverflow="overflow">
                    <a:lnL w="12700" cap="flat" cmpd="sng" algn="ctr">
                      <a:solidFill>
                        <a:srgbClr val="000000"/>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r>
              <a:tr h="810394">
                <a:tc vMerge="1">
                  <a:txBody>
                    <a:bodyPr/>
                    <a:lstStyle/>
                    <a:p>
                      <a:endParaRPr lang="zh-CN"/>
                    </a:p>
                  </a:txBody>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CREATE USER</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CREATE SCHEMA</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CREATE TABLE</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登录数据库 执行数据查询和操纵</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173">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DBA</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可以</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9914">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RESOURCE</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不可以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不可以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可以</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354">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alt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CONNECT</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不可以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不可以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不可以</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 typeface="Wingdings" pitchFamily="2" charset="2"/>
                        <a:buNone/>
                      </a:pPr>
                      <a:r>
                        <a:rPr kumimoji="0" lang="zh-CN" sz="2200" b="1" i="0" u="none" strike="noStrike" cap="none" normalizeH="0" baseline="0" dirty="0" smtClean="0">
                          <a:ln>
                            <a:noFill/>
                          </a:ln>
                          <a:solidFill>
                            <a:schemeClr val="tx1"/>
                          </a:solidFill>
                          <a:effectLst/>
                          <a:latin typeface="幼圆" panose="02010509060101010101" pitchFamily="49" charset="-122"/>
                          <a:ea typeface="幼圆" panose="02010509060101010101" pitchFamily="49" charset="-122"/>
                        </a:rPr>
                        <a:t>可以，但必须拥有相应权限</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a:spLocks noGrp="1" noChangeArrowheads="1"/>
          </p:cNvSpPr>
          <p:nvPr>
            <p:ph type="title"/>
          </p:nvPr>
        </p:nvSpPr>
        <p:spPr>
          <a:xfrm>
            <a:off x="1" y="1"/>
            <a:ext cx="8316415" cy="697259"/>
          </a:xfrm>
        </p:spPr>
        <p:txBody>
          <a:bodyPr/>
          <a:lstStyle/>
          <a:p>
            <a:pPr algn="l"/>
            <a:r>
              <a:rPr lang="en-US" altLang="zh-CN" sz="3000" dirty="0" smtClean="0">
                <a:latin typeface="宋体" pitchFamily="2" charset="-122"/>
                <a:ea typeface="宋体" pitchFamily="2" charset="-122"/>
              </a:rPr>
              <a:t>  </a:t>
            </a:r>
            <a:r>
              <a:rPr lang="zh-CN" altLang="zh-CN" sz="3000" dirty="0" smtClean="0">
                <a:latin typeface="宋体" pitchFamily="2" charset="-122"/>
                <a:ea typeface="宋体" pitchFamily="2" charset="-122"/>
              </a:rPr>
              <a:t>自主</a:t>
            </a:r>
            <a:r>
              <a:rPr lang="zh-CN" altLang="zh-CN" sz="3000" dirty="0">
                <a:latin typeface="宋体" pitchFamily="2" charset="-122"/>
                <a:ea typeface="宋体" pitchFamily="2" charset="-122"/>
              </a:rPr>
              <a:t>存取控制方法</a:t>
            </a:r>
            <a:r>
              <a:rPr lang="en-US" altLang="zh-CN" sz="3200" dirty="0">
                <a:ea typeface="楷体" charset="-122"/>
              </a:rPr>
              <a:t>— </a:t>
            </a:r>
            <a:r>
              <a:rPr lang="zh-CN" altLang="zh-CN" sz="2800" b="0" dirty="0">
                <a:latin typeface="隶书" pitchFamily="49" charset="-122"/>
                <a:ea typeface="隶书" pitchFamily="49" charset="-122"/>
              </a:rPr>
              <a:t>创建数据库模式的权限 </a:t>
            </a:r>
            <a:endParaRPr lang="zh-CN" sz="2800" b="0" dirty="0">
              <a:latin typeface="隶书" pitchFamily="49" charset="-122"/>
              <a:ea typeface="隶书" pitchFamily="49" charset="-122"/>
            </a:endParaRPr>
          </a:p>
        </p:txBody>
      </p:sp>
      <p:sp>
        <p:nvSpPr>
          <p:cNvPr id="6" name="Rectangle 45"/>
          <p:cNvSpPr>
            <a:spLocks noChangeArrowheads="1"/>
          </p:cNvSpPr>
          <p:nvPr/>
        </p:nvSpPr>
        <p:spPr bwMode="auto">
          <a:xfrm>
            <a:off x="179512" y="1098531"/>
            <a:ext cx="4277133"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sz="2400" dirty="0">
                <a:latin typeface="微软雅黑" panose="020B0503020204020204" pitchFamily="34" charset="-122"/>
                <a:ea typeface="微软雅黑" panose="020B0503020204020204" pitchFamily="34" charset="-122"/>
              </a:rPr>
              <a:t>权限与可执行的操作</a:t>
            </a:r>
            <a:r>
              <a:rPr lang="zh-CN" sz="2400" dirty="0" smtClean="0">
                <a:latin typeface="微软雅黑" panose="020B0503020204020204" pitchFamily="34" charset="-122"/>
                <a:ea typeface="微软雅黑" panose="020B0503020204020204" pitchFamily="34" charset="-122"/>
              </a:rPr>
              <a:t>对照表</a:t>
            </a:r>
            <a:r>
              <a:rPr lang="zh-CN" altLang="en-US" sz="2400" dirty="0" smtClean="0">
                <a:latin typeface="微软雅黑" panose="020B0503020204020204" pitchFamily="34" charset="-122"/>
                <a:ea typeface="微软雅黑" panose="020B0503020204020204" pitchFamily="34" charset="-122"/>
              </a:rPr>
              <a:t>：</a:t>
            </a:r>
            <a:r>
              <a:rPr lang="zh-CN" sz="2400" dirty="0" smtClean="0">
                <a:latin typeface="微软雅黑" panose="020B0503020204020204" pitchFamily="34" charset="-122"/>
                <a:ea typeface="微软雅黑" panose="020B0503020204020204" pitchFamily="34" charset="-122"/>
              </a:rPr>
              <a:t> </a:t>
            </a:r>
            <a:endParaRPr 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494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0"/>
            <a:ext cx="8316416" cy="697260"/>
          </a:xfrm>
        </p:spPr>
        <p:txBody>
          <a:bodyPr/>
          <a:lstStyle/>
          <a:p>
            <a:pPr algn="l"/>
            <a:r>
              <a:rPr lang="en-US" altLang="zh-CN" sz="3200" dirty="0" smtClean="0">
                <a:latin typeface="黑体" pitchFamily="49" charset="-122"/>
                <a:ea typeface="黑体" pitchFamily="49" charset="-122"/>
              </a:rPr>
              <a:t>  </a:t>
            </a:r>
            <a:r>
              <a:rPr lang="zh-CN" altLang="zh-CN" sz="3200" dirty="0" smtClean="0">
                <a:latin typeface="黑体" pitchFamily="49" charset="-122"/>
                <a:ea typeface="黑体" pitchFamily="49" charset="-122"/>
              </a:rPr>
              <a:t>自主</a:t>
            </a:r>
            <a:r>
              <a:rPr lang="zh-CN" altLang="zh-CN" sz="3200" dirty="0">
                <a:latin typeface="黑体" pitchFamily="49" charset="-122"/>
                <a:ea typeface="黑体" pitchFamily="49" charset="-122"/>
              </a:rPr>
              <a:t>存取控制</a:t>
            </a:r>
            <a:r>
              <a:rPr lang="zh-CN" altLang="zh-CN" sz="3200" dirty="0" smtClean="0">
                <a:latin typeface="黑体" pitchFamily="49" charset="-122"/>
                <a:ea typeface="黑体" pitchFamily="49" charset="-122"/>
              </a:rPr>
              <a:t>方法</a:t>
            </a:r>
            <a:r>
              <a:rPr lang="en-US" altLang="zh-CN" sz="3200" dirty="0">
                <a:ea typeface="楷体" charset="-122"/>
              </a:rPr>
              <a:t>——</a:t>
            </a:r>
            <a:r>
              <a:rPr lang="zh-CN" sz="3200" b="0" dirty="0" smtClean="0">
                <a:latin typeface="隶书" pitchFamily="49" charset="-122"/>
                <a:ea typeface="隶书" pitchFamily="49" charset="-122"/>
              </a:rPr>
              <a:t>数据库</a:t>
            </a:r>
            <a:r>
              <a:rPr lang="zh-CN" sz="3200" b="0" dirty="0">
                <a:latin typeface="隶书" pitchFamily="49" charset="-122"/>
                <a:ea typeface="隶书" pitchFamily="49" charset="-122"/>
              </a:rPr>
              <a:t>角色</a:t>
            </a:r>
          </a:p>
        </p:txBody>
      </p:sp>
      <p:sp>
        <p:nvSpPr>
          <p:cNvPr id="44035" name="Rectangle 3"/>
          <p:cNvSpPr>
            <a:spLocks noGrp="1" noChangeArrowheads="1"/>
          </p:cNvSpPr>
          <p:nvPr>
            <p:ph type="body" idx="1"/>
          </p:nvPr>
        </p:nvSpPr>
        <p:spPr>
          <a:xfrm>
            <a:off x="107504" y="757267"/>
            <a:ext cx="8928992" cy="3612401"/>
          </a:xfrm>
        </p:spPr>
        <p:txBody>
          <a:bodyPr>
            <a:normAutofit/>
          </a:bodyPr>
          <a:lstStyle/>
          <a:p>
            <a:pPr>
              <a:lnSpc>
                <a:spcPct val="150000"/>
              </a:lnSpc>
            </a:pPr>
            <a:r>
              <a:rPr lang="zh-CN" b="1" dirty="0">
                <a:latin typeface="微软雅黑" panose="020B0503020204020204" pitchFamily="34" charset="-122"/>
                <a:ea typeface="微软雅黑" panose="020B0503020204020204" pitchFamily="34" charset="-122"/>
              </a:rPr>
              <a:t>数据库角色：</a:t>
            </a:r>
            <a:r>
              <a:rPr lang="zh-CN" b="1" dirty="0">
                <a:latin typeface="幼圆" pitchFamily="49" charset="-122"/>
                <a:ea typeface="幼圆" pitchFamily="49" charset="-122"/>
              </a:rPr>
              <a:t>被命名的一组与数据库操作相关的权限</a:t>
            </a:r>
          </a:p>
          <a:p>
            <a:pPr lvl="1">
              <a:lnSpc>
                <a:spcPct val="200000"/>
              </a:lnSpc>
            </a:pPr>
            <a:r>
              <a:rPr lang="zh-CN" sz="2800" b="1" dirty="0">
                <a:latin typeface="幼圆" pitchFamily="49" charset="-122"/>
                <a:ea typeface="幼圆" pitchFamily="49" charset="-122"/>
              </a:rPr>
              <a:t>角色是权限的集合 </a:t>
            </a:r>
          </a:p>
          <a:p>
            <a:pPr lvl="1">
              <a:lnSpc>
                <a:spcPct val="200000"/>
              </a:lnSpc>
            </a:pPr>
            <a:r>
              <a:rPr lang="zh-CN" sz="2800" b="1" dirty="0">
                <a:latin typeface="幼圆" pitchFamily="49" charset="-122"/>
                <a:ea typeface="幼圆" pitchFamily="49" charset="-122"/>
              </a:rPr>
              <a:t>可以为一组具有相同权限的用户创建一个角色</a:t>
            </a:r>
          </a:p>
          <a:p>
            <a:pPr lvl="1">
              <a:lnSpc>
                <a:spcPct val="200000"/>
              </a:lnSpc>
            </a:pPr>
            <a:r>
              <a:rPr lang="zh-CN" sz="2800" b="1" dirty="0">
                <a:latin typeface="幼圆" pitchFamily="49" charset="-122"/>
                <a:ea typeface="幼圆" pitchFamily="49" charset="-122"/>
              </a:rPr>
              <a:t>使用角色来管理数据库权限可以简化授权的过程</a:t>
            </a:r>
          </a:p>
          <a:p>
            <a:endParaRPr lang="zh-CN" altLang="zh-CN" b="1"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1000"/>
                                        <p:tgtEl>
                                          <p:spTgt spid="44035">
                                            <p:txEl>
                                              <p:pRg st="0" end="0"/>
                                            </p:txEl>
                                          </p:spTgt>
                                        </p:tgtEl>
                                      </p:cBhvr>
                                    </p:animEffect>
                                    <p:anim calcmode="lin" valueType="num">
                                      <p:cBhvr>
                                        <p:cTn id="8" dur="10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1000"/>
                                        <p:tgtEl>
                                          <p:spTgt spid="44035">
                                            <p:txEl>
                                              <p:pRg st="1" end="1"/>
                                            </p:txEl>
                                          </p:spTgt>
                                        </p:tgtEl>
                                      </p:cBhvr>
                                    </p:animEffect>
                                    <p:anim calcmode="lin" valueType="num">
                                      <p:cBhvr>
                                        <p:cTn id="13" dur="10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403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fade">
                                      <p:cBhvr>
                                        <p:cTn id="17" dur="1000"/>
                                        <p:tgtEl>
                                          <p:spTgt spid="44035">
                                            <p:txEl>
                                              <p:pRg st="2" end="2"/>
                                            </p:txEl>
                                          </p:spTgt>
                                        </p:tgtEl>
                                      </p:cBhvr>
                                    </p:animEffect>
                                    <p:anim calcmode="lin" valueType="num">
                                      <p:cBhvr>
                                        <p:cTn id="18" dur="10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403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fade">
                                      <p:cBhvr>
                                        <p:cTn id="22" dur="1000"/>
                                        <p:tgtEl>
                                          <p:spTgt spid="44035">
                                            <p:txEl>
                                              <p:pRg st="3" end="3"/>
                                            </p:txEl>
                                          </p:spTgt>
                                        </p:tgtEl>
                                      </p:cBhvr>
                                    </p:animEffect>
                                    <p:anim calcmode="lin" valueType="num">
                                      <p:cBhvr>
                                        <p:cTn id="23" dur="10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40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467544" y="830040"/>
            <a:ext cx="7488832" cy="4331716"/>
          </a:xfrm>
        </p:spPr>
        <p:txBody>
          <a:bodyPr/>
          <a:lstStyle/>
          <a:p>
            <a:pPr>
              <a:lnSpc>
                <a:spcPct val="150000"/>
              </a:lnSpc>
            </a:pPr>
            <a:r>
              <a:rPr lang="zh-CN" altLang="zh-CN" b="1" dirty="0">
                <a:latin typeface="微软雅黑" panose="020B0503020204020204" pitchFamily="34" charset="-122"/>
                <a:ea typeface="微软雅黑" panose="020B0503020204020204" pitchFamily="34" charset="-122"/>
              </a:rPr>
              <a:t>1</a:t>
            </a:r>
            <a:r>
              <a:rPr lang="zh-CN" b="1" dirty="0">
                <a:latin typeface="微软雅黑" panose="020B0503020204020204" pitchFamily="34" charset="-122"/>
                <a:ea typeface="微软雅黑" panose="020B0503020204020204" pitchFamily="34" charset="-122"/>
              </a:rPr>
              <a:t>、角色的创建</a:t>
            </a:r>
          </a:p>
          <a:p>
            <a:pPr lvl="1">
              <a:lnSpc>
                <a:spcPct val="150000"/>
              </a:lnSpc>
              <a:buFont typeface="Wingdings" pitchFamily="2" charset="2"/>
              <a:buNone/>
            </a:pPr>
            <a:r>
              <a:rPr lang="zh-CN" altLang="zh-CN" b="1" dirty="0">
                <a:latin typeface="微软雅黑" pitchFamily="34" charset="-122"/>
                <a:ea typeface="微软雅黑" pitchFamily="34" charset="-122"/>
              </a:rPr>
              <a:t>CREATE  ROLE  </a:t>
            </a:r>
            <a:r>
              <a:rPr lang="zh-CN" altLang="zh-CN" b="1" dirty="0">
                <a:latin typeface="幼圆" pitchFamily="49" charset="-122"/>
                <a:ea typeface="幼圆" pitchFamily="49" charset="-122"/>
              </a:rPr>
              <a:t>&lt;</a:t>
            </a:r>
            <a:r>
              <a:rPr lang="zh-CN" b="1" dirty="0">
                <a:latin typeface="幼圆" pitchFamily="49" charset="-122"/>
                <a:ea typeface="幼圆" pitchFamily="49" charset="-122"/>
              </a:rPr>
              <a:t>角色名</a:t>
            </a:r>
            <a:r>
              <a:rPr lang="zh-CN" altLang="zh-CN" b="1" dirty="0">
                <a:latin typeface="幼圆" pitchFamily="49" charset="-122"/>
                <a:ea typeface="幼圆" pitchFamily="49" charset="-122"/>
              </a:rPr>
              <a:t>&gt; </a:t>
            </a:r>
          </a:p>
          <a:p>
            <a:pPr>
              <a:lnSpc>
                <a:spcPct val="150000"/>
              </a:lnSpc>
            </a:pPr>
            <a:r>
              <a:rPr lang="zh-CN" altLang="zh-CN" b="1" dirty="0">
                <a:latin typeface="微软雅黑" panose="020B0503020204020204" pitchFamily="34" charset="-122"/>
                <a:ea typeface="微软雅黑" panose="020B0503020204020204" pitchFamily="34" charset="-122"/>
              </a:rPr>
              <a:t>2</a:t>
            </a:r>
            <a:r>
              <a:rPr lang="zh-CN" b="1" dirty="0">
                <a:latin typeface="微软雅黑" panose="020B0503020204020204" pitchFamily="34" charset="-122"/>
                <a:ea typeface="微软雅黑" panose="020B0503020204020204" pitchFamily="34" charset="-122"/>
              </a:rPr>
              <a:t>、对角色授权 </a:t>
            </a:r>
          </a:p>
          <a:p>
            <a:pPr lvl="1">
              <a:lnSpc>
                <a:spcPct val="150000"/>
              </a:lnSpc>
              <a:buFont typeface="Wingdings" pitchFamily="2" charset="2"/>
              <a:buNone/>
            </a:pPr>
            <a:r>
              <a:rPr lang="zh-CN" b="1" dirty="0">
                <a:latin typeface="幼圆" pitchFamily="49" charset="-122"/>
                <a:ea typeface="幼圆" pitchFamily="49" charset="-122"/>
              </a:rPr>
              <a:t> </a:t>
            </a:r>
            <a:r>
              <a:rPr lang="zh-CN" altLang="zh-CN" b="1" dirty="0">
                <a:latin typeface="微软雅黑" pitchFamily="34" charset="-122"/>
                <a:ea typeface="微软雅黑" pitchFamily="34" charset="-122"/>
              </a:rPr>
              <a:t>GRANT</a:t>
            </a:r>
            <a:r>
              <a:rPr lang="zh-CN" altLang="zh-CN" b="1" dirty="0">
                <a:latin typeface="幼圆" pitchFamily="49" charset="-122"/>
                <a:ea typeface="幼圆" pitchFamily="49" charset="-122"/>
              </a:rPr>
              <a:t> </a:t>
            </a:r>
            <a:r>
              <a:rPr lang="zh-CN" altLang="zh-CN" b="1" dirty="0" smtClean="0">
                <a:latin typeface="幼圆" pitchFamily="49" charset="-122"/>
                <a:ea typeface="幼圆" pitchFamily="49" charset="-122"/>
              </a:rPr>
              <a:t>&lt;</a:t>
            </a:r>
            <a:r>
              <a:rPr lang="zh-CN" b="1" dirty="0">
                <a:latin typeface="幼圆" pitchFamily="49" charset="-122"/>
                <a:ea typeface="幼圆" pitchFamily="49" charset="-122"/>
              </a:rPr>
              <a:t>权限</a:t>
            </a:r>
            <a:r>
              <a:rPr lang="zh-CN" altLang="zh-CN" b="1" dirty="0">
                <a:latin typeface="幼圆" pitchFamily="49" charset="-122"/>
                <a:ea typeface="幼圆" pitchFamily="49" charset="-122"/>
              </a:rPr>
              <a:t>&gt;</a:t>
            </a:r>
            <a:r>
              <a:rPr lang="zh-CN" b="1" dirty="0">
                <a:latin typeface="幼圆" pitchFamily="49" charset="-122"/>
                <a:ea typeface="幼圆" pitchFamily="49" charset="-122"/>
              </a:rPr>
              <a:t>［，</a:t>
            </a:r>
            <a:r>
              <a:rPr lang="zh-CN" altLang="zh-CN" b="1" dirty="0">
                <a:latin typeface="幼圆" pitchFamily="49" charset="-122"/>
                <a:ea typeface="幼圆" pitchFamily="49" charset="-122"/>
              </a:rPr>
              <a:t>&lt;</a:t>
            </a:r>
            <a:r>
              <a:rPr lang="zh-CN" b="1" dirty="0">
                <a:latin typeface="幼圆" pitchFamily="49" charset="-122"/>
                <a:ea typeface="幼圆" pitchFamily="49" charset="-122"/>
              </a:rPr>
              <a:t>权限</a:t>
            </a:r>
            <a:r>
              <a:rPr lang="zh-CN" altLang="zh-CN" b="1" dirty="0">
                <a:latin typeface="幼圆" pitchFamily="49" charset="-122"/>
                <a:ea typeface="幼圆" pitchFamily="49" charset="-122"/>
              </a:rPr>
              <a:t>&gt;</a:t>
            </a:r>
            <a:r>
              <a:rPr lang="zh-CN" b="1" dirty="0">
                <a:latin typeface="幼圆" pitchFamily="49" charset="-122"/>
                <a:ea typeface="幼圆" pitchFamily="49" charset="-122"/>
              </a:rPr>
              <a:t>］</a:t>
            </a:r>
            <a:r>
              <a:rPr lang="zh-CN" altLang="zh-CN" b="1" dirty="0">
                <a:latin typeface="幼圆" pitchFamily="49" charset="-122"/>
                <a:ea typeface="幼圆" pitchFamily="49" charset="-122"/>
              </a:rPr>
              <a:t>… </a:t>
            </a:r>
          </a:p>
          <a:p>
            <a:pPr lvl="1">
              <a:lnSpc>
                <a:spcPct val="150000"/>
              </a:lnSpc>
              <a:buFont typeface="Wingdings" pitchFamily="2" charset="2"/>
              <a:buNone/>
            </a:pPr>
            <a:r>
              <a:rPr lang="zh-CN" altLang="zh-CN" b="1" dirty="0">
                <a:latin typeface="幼圆" pitchFamily="49" charset="-122"/>
                <a:ea typeface="幼圆" pitchFamily="49" charset="-122"/>
              </a:rPr>
              <a:t> </a:t>
            </a:r>
            <a:r>
              <a:rPr lang="zh-CN" altLang="zh-CN" b="1" dirty="0">
                <a:latin typeface="微软雅黑" pitchFamily="34" charset="-122"/>
                <a:ea typeface="微软雅黑" pitchFamily="34" charset="-122"/>
              </a:rPr>
              <a:t>ON</a:t>
            </a:r>
            <a:r>
              <a:rPr lang="zh-CN" altLang="zh-CN" b="1" dirty="0">
                <a:latin typeface="幼圆" pitchFamily="49" charset="-122"/>
                <a:ea typeface="幼圆" pitchFamily="49" charset="-122"/>
              </a:rPr>
              <a:t> &lt;</a:t>
            </a:r>
            <a:r>
              <a:rPr lang="zh-CN" b="1" dirty="0">
                <a:latin typeface="幼圆" pitchFamily="49" charset="-122"/>
                <a:ea typeface="幼圆" pitchFamily="49" charset="-122"/>
              </a:rPr>
              <a:t>对象类型</a:t>
            </a:r>
            <a:r>
              <a:rPr lang="zh-CN" altLang="zh-CN" b="1" dirty="0">
                <a:latin typeface="幼圆" pitchFamily="49" charset="-122"/>
                <a:ea typeface="幼圆" pitchFamily="49" charset="-122"/>
              </a:rPr>
              <a:t>&gt;</a:t>
            </a:r>
            <a:r>
              <a:rPr lang="zh-CN" b="1" dirty="0">
                <a:latin typeface="幼圆" pitchFamily="49" charset="-122"/>
                <a:ea typeface="幼圆" pitchFamily="49" charset="-122"/>
              </a:rPr>
              <a:t>对象名  </a:t>
            </a:r>
          </a:p>
          <a:p>
            <a:pPr lvl="1">
              <a:lnSpc>
                <a:spcPct val="150000"/>
              </a:lnSpc>
              <a:buFont typeface="Wingdings" pitchFamily="2" charset="2"/>
              <a:buNone/>
            </a:pPr>
            <a:r>
              <a:rPr lang="zh-CN" b="1" dirty="0">
                <a:latin typeface="幼圆" pitchFamily="49" charset="-122"/>
                <a:ea typeface="幼圆" pitchFamily="49" charset="-122"/>
              </a:rPr>
              <a:t> </a:t>
            </a:r>
            <a:r>
              <a:rPr lang="zh-CN" altLang="zh-CN" b="1" dirty="0">
                <a:latin typeface="微软雅黑" pitchFamily="34" charset="-122"/>
                <a:ea typeface="微软雅黑" pitchFamily="34" charset="-122"/>
              </a:rPr>
              <a:t>TO</a:t>
            </a:r>
            <a:r>
              <a:rPr lang="zh-CN" altLang="zh-CN" b="1" dirty="0">
                <a:latin typeface="幼圆" pitchFamily="49" charset="-122"/>
                <a:ea typeface="幼圆" pitchFamily="49" charset="-122"/>
              </a:rPr>
              <a:t> &lt;</a:t>
            </a:r>
            <a:r>
              <a:rPr lang="zh-CN" b="1" dirty="0">
                <a:latin typeface="幼圆" pitchFamily="49" charset="-122"/>
                <a:ea typeface="幼圆" pitchFamily="49" charset="-122"/>
              </a:rPr>
              <a:t>角色</a:t>
            </a:r>
            <a:r>
              <a:rPr lang="zh-CN" altLang="zh-CN" b="1" dirty="0">
                <a:latin typeface="幼圆" pitchFamily="49" charset="-122"/>
                <a:ea typeface="幼圆" pitchFamily="49" charset="-122"/>
              </a:rPr>
              <a:t>&gt;</a:t>
            </a:r>
            <a:r>
              <a:rPr lang="zh-CN" b="1" dirty="0">
                <a:latin typeface="幼圆" pitchFamily="49" charset="-122"/>
                <a:ea typeface="幼圆" pitchFamily="49" charset="-122"/>
              </a:rPr>
              <a:t>［，</a:t>
            </a:r>
            <a:r>
              <a:rPr lang="zh-CN" altLang="zh-CN" b="1" dirty="0">
                <a:latin typeface="幼圆" pitchFamily="49" charset="-122"/>
                <a:ea typeface="幼圆" pitchFamily="49" charset="-122"/>
              </a:rPr>
              <a:t>&lt;</a:t>
            </a:r>
            <a:r>
              <a:rPr lang="zh-CN" b="1" dirty="0">
                <a:latin typeface="幼圆" pitchFamily="49" charset="-122"/>
                <a:ea typeface="幼圆" pitchFamily="49" charset="-122"/>
              </a:rPr>
              <a:t>角色</a:t>
            </a:r>
            <a:r>
              <a:rPr lang="zh-CN" altLang="zh-CN" b="1" dirty="0">
                <a:latin typeface="幼圆" pitchFamily="49" charset="-122"/>
                <a:ea typeface="幼圆" pitchFamily="49" charset="-122"/>
              </a:rPr>
              <a:t>&gt;</a:t>
            </a:r>
            <a:r>
              <a:rPr lang="zh-CN" b="1" dirty="0">
                <a:latin typeface="幼圆" pitchFamily="49" charset="-122"/>
                <a:ea typeface="幼圆" pitchFamily="49" charset="-122"/>
              </a:rPr>
              <a:t>］</a:t>
            </a:r>
            <a:r>
              <a:rPr lang="zh-CN" altLang="zh-CN" b="1" dirty="0">
                <a:latin typeface="幼圆" pitchFamily="49" charset="-122"/>
                <a:ea typeface="幼圆" pitchFamily="49" charset="-122"/>
              </a:rPr>
              <a:t>…</a:t>
            </a:r>
          </a:p>
          <a:p>
            <a:pPr lvl="1">
              <a:lnSpc>
                <a:spcPct val="120000"/>
              </a:lnSpc>
              <a:buFont typeface="Wingdings" pitchFamily="2" charset="2"/>
              <a:buNone/>
            </a:pPr>
            <a:endParaRPr lang="zh-CN" altLang="zh-CN" dirty="0">
              <a:ea typeface="宋体" pitchFamily="2" charset="-122"/>
            </a:endParaRP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黑体" pitchFamily="49" charset="-122"/>
                <a:ea typeface="黑体" pitchFamily="49" charset="-122"/>
              </a:rPr>
              <a:t>  </a:t>
            </a:r>
            <a:r>
              <a:rPr lang="zh-CN" altLang="zh-CN" sz="3200" dirty="0" smtClean="0">
                <a:latin typeface="黑体" pitchFamily="49" charset="-122"/>
                <a:ea typeface="黑体" pitchFamily="49" charset="-122"/>
              </a:rPr>
              <a:t>自主</a:t>
            </a:r>
            <a:r>
              <a:rPr lang="zh-CN" altLang="zh-CN" sz="3200" dirty="0">
                <a:latin typeface="黑体" pitchFamily="49" charset="-122"/>
                <a:ea typeface="黑体" pitchFamily="49" charset="-122"/>
              </a:rPr>
              <a:t>存取控制</a:t>
            </a:r>
            <a:r>
              <a:rPr lang="zh-CN" altLang="zh-CN" sz="3200" dirty="0" smtClean="0">
                <a:latin typeface="黑体" pitchFamily="49" charset="-122"/>
                <a:ea typeface="黑体" pitchFamily="49" charset="-122"/>
              </a:rPr>
              <a:t>方法</a:t>
            </a:r>
            <a:r>
              <a:rPr lang="en-US" altLang="zh-CN" sz="3200" dirty="0">
                <a:ea typeface="楷体" charset="-122"/>
              </a:rPr>
              <a:t>——</a:t>
            </a:r>
            <a:r>
              <a:rPr lang="zh-CN" sz="3200" b="0" dirty="0" smtClean="0">
                <a:latin typeface="隶书" pitchFamily="49" charset="-122"/>
                <a:ea typeface="隶书" pitchFamily="49" charset="-122"/>
              </a:rPr>
              <a:t>数据库</a:t>
            </a:r>
            <a:r>
              <a:rPr lang="zh-CN" sz="3200" b="0" dirty="0">
                <a:latin typeface="隶书" pitchFamily="49" charset="-122"/>
                <a:ea typeface="隶书" pitchFamily="49" charset="-122"/>
              </a:rPr>
              <a:t>角色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1000"/>
                                        <p:tgtEl>
                                          <p:spTgt spid="45059">
                                            <p:txEl>
                                              <p:pRg st="1" end="1"/>
                                            </p:txEl>
                                          </p:spTgt>
                                        </p:tgtEl>
                                      </p:cBhvr>
                                    </p:animEffect>
                                    <p:anim calcmode="lin" valueType="num">
                                      <p:cBhvr>
                                        <p:cTn id="13"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Effect transition="in" filter="fade">
                                      <p:cBhvr>
                                        <p:cTn id="19" dur="1000"/>
                                        <p:tgtEl>
                                          <p:spTgt spid="45059">
                                            <p:txEl>
                                              <p:pRg st="2" end="2"/>
                                            </p:txEl>
                                          </p:spTgt>
                                        </p:tgtEl>
                                      </p:cBhvr>
                                    </p:animEffect>
                                    <p:anim calcmode="lin" valueType="num">
                                      <p:cBhvr>
                                        <p:cTn id="20"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505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5059">
                                            <p:txEl>
                                              <p:pRg st="3" end="3"/>
                                            </p:txEl>
                                          </p:spTgt>
                                        </p:tgtEl>
                                        <p:attrNameLst>
                                          <p:attrName>style.visibility</p:attrName>
                                        </p:attrNameLst>
                                      </p:cBhvr>
                                      <p:to>
                                        <p:strVal val="visible"/>
                                      </p:to>
                                    </p:set>
                                    <p:animEffect transition="in" filter="fade">
                                      <p:cBhvr>
                                        <p:cTn id="24" dur="1000"/>
                                        <p:tgtEl>
                                          <p:spTgt spid="45059">
                                            <p:txEl>
                                              <p:pRg st="3" end="3"/>
                                            </p:txEl>
                                          </p:spTgt>
                                        </p:tgtEl>
                                      </p:cBhvr>
                                    </p:animEffect>
                                    <p:anim calcmode="lin" valueType="num">
                                      <p:cBhvr>
                                        <p:cTn id="25"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505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5059">
                                            <p:txEl>
                                              <p:pRg st="4" end="4"/>
                                            </p:txEl>
                                          </p:spTgt>
                                        </p:tgtEl>
                                        <p:attrNameLst>
                                          <p:attrName>style.visibility</p:attrName>
                                        </p:attrNameLst>
                                      </p:cBhvr>
                                      <p:to>
                                        <p:strVal val="visible"/>
                                      </p:to>
                                    </p:set>
                                    <p:animEffect transition="in" filter="fade">
                                      <p:cBhvr>
                                        <p:cTn id="29" dur="1000"/>
                                        <p:tgtEl>
                                          <p:spTgt spid="45059">
                                            <p:txEl>
                                              <p:pRg st="4" end="4"/>
                                            </p:txEl>
                                          </p:spTgt>
                                        </p:tgtEl>
                                      </p:cBhvr>
                                    </p:animEffect>
                                    <p:anim calcmode="lin" valueType="num">
                                      <p:cBhvr>
                                        <p:cTn id="30"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505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5059">
                                            <p:txEl>
                                              <p:pRg st="5" end="5"/>
                                            </p:txEl>
                                          </p:spTgt>
                                        </p:tgtEl>
                                        <p:attrNameLst>
                                          <p:attrName>style.visibility</p:attrName>
                                        </p:attrNameLst>
                                      </p:cBhvr>
                                      <p:to>
                                        <p:strVal val="visible"/>
                                      </p:to>
                                    </p:set>
                                    <p:animEffect transition="in" filter="fade">
                                      <p:cBhvr>
                                        <p:cTn id="34" dur="1000"/>
                                        <p:tgtEl>
                                          <p:spTgt spid="45059">
                                            <p:txEl>
                                              <p:pRg st="5" end="5"/>
                                            </p:txEl>
                                          </p:spTgt>
                                        </p:tgtEl>
                                      </p:cBhvr>
                                    </p:animEffect>
                                    <p:anim calcmode="lin" valueType="num">
                                      <p:cBhvr>
                                        <p:cTn id="35"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736848" y="732896"/>
            <a:ext cx="6571456" cy="4428860"/>
          </a:xfrm>
        </p:spPr>
        <p:txBody>
          <a:bodyPr>
            <a:normAutofit fontScale="92500" lnSpcReduction="20000"/>
          </a:bodyPr>
          <a:lstStyle/>
          <a:p>
            <a:pPr>
              <a:lnSpc>
                <a:spcPct val="150000"/>
              </a:lnSpc>
            </a:pPr>
            <a:r>
              <a:rPr lang="zh-CN" altLang="en-US" b="1" dirty="0">
                <a:latin typeface="微软雅黑" panose="020B0503020204020204" pitchFamily="34" charset="-122"/>
                <a:ea typeface="微软雅黑" panose="020B0503020204020204" pitchFamily="34" charset="-122"/>
              </a:rPr>
              <a:t>3、将一个角色授予其他的角色或</a:t>
            </a:r>
            <a:r>
              <a:rPr lang="zh-CN" altLang="en-US" b="1" dirty="0" smtClean="0">
                <a:latin typeface="微软雅黑" panose="020B0503020204020204" pitchFamily="34" charset="-122"/>
                <a:ea typeface="微软雅黑" panose="020B0503020204020204" pitchFamily="34" charset="-122"/>
              </a:rPr>
              <a:t>用户</a:t>
            </a:r>
          </a:p>
          <a:p>
            <a:pPr lvl="1">
              <a:lnSpc>
                <a:spcPct val="150000"/>
              </a:lnSpc>
              <a:buFont typeface="Wingdings" pitchFamily="2" charset="2"/>
              <a:buNone/>
            </a:pPr>
            <a:r>
              <a:rPr lang="en-US" altLang="zh-CN" sz="2600" b="1" dirty="0" smtClean="0">
                <a:latin typeface="幼圆" pitchFamily="49" charset="-122"/>
                <a:ea typeface="幼圆" pitchFamily="49" charset="-122"/>
              </a:rPr>
              <a:t>		</a:t>
            </a:r>
            <a:r>
              <a:rPr lang="zh-CN" altLang="en-US" sz="2600" b="1" dirty="0" smtClean="0">
                <a:latin typeface="微软雅黑" pitchFamily="34" charset="-122"/>
                <a:ea typeface="微软雅黑" pitchFamily="34" charset="-122"/>
              </a:rPr>
              <a:t>GRANT </a:t>
            </a:r>
            <a:r>
              <a:rPr lang="zh-CN" altLang="en-US" sz="2600" b="1" dirty="0" smtClean="0">
                <a:latin typeface="幼圆" pitchFamily="49" charset="-122"/>
                <a:ea typeface="幼圆" pitchFamily="49" charset="-122"/>
              </a:rPr>
              <a:t>&lt;角色1&gt;［，&lt;角色2&gt;］…</a:t>
            </a:r>
          </a:p>
          <a:p>
            <a:pPr lvl="1">
              <a:lnSpc>
                <a:spcPct val="150000"/>
              </a:lnSpc>
              <a:buFont typeface="Wingdings" pitchFamily="2" charset="2"/>
              <a:buNone/>
            </a:pPr>
            <a:r>
              <a:rPr lang="en-US" altLang="zh-CN" sz="2600" b="1" dirty="0" smtClean="0">
                <a:latin typeface="幼圆" pitchFamily="49" charset="-122"/>
                <a:ea typeface="幼圆" pitchFamily="49" charset="-122"/>
              </a:rPr>
              <a:t>		</a:t>
            </a:r>
            <a:r>
              <a:rPr lang="zh-CN" altLang="en-US" sz="2600" b="1" dirty="0" smtClean="0">
                <a:latin typeface="微软雅黑" pitchFamily="34" charset="-122"/>
                <a:ea typeface="微软雅黑" pitchFamily="34" charset="-122"/>
              </a:rPr>
              <a:t>TO</a:t>
            </a:r>
            <a:r>
              <a:rPr lang="zh-CN" altLang="en-US" sz="2600" b="1" dirty="0" smtClean="0">
                <a:latin typeface="幼圆" pitchFamily="49" charset="-122"/>
                <a:ea typeface="幼圆" pitchFamily="49" charset="-122"/>
              </a:rPr>
              <a:t> </a:t>
            </a:r>
            <a:r>
              <a:rPr lang="zh-CN" altLang="en-US" sz="2600" b="1" dirty="0">
                <a:latin typeface="幼圆" pitchFamily="49" charset="-122"/>
                <a:ea typeface="幼圆" pitchFamily="49" charset="-122"/>
              </a:rPr>
              <a:t>&lt;角色3&gt;［，&lt;用户1&gt;］… </a:t>
            </a:r>
          </a:p>
          <a:p>
            <a:pPr lvl="1">
              <a:lnSpc>
                <a:spcPct val="150000"/>
              </a:lnSpc>
              <a:buFont typeface="Wingdings" pitchFamily="2" charset="2"/>
              <a:buNone/>
            </a:pPr>
            <a:r>
              <a:rPr lang="en-US" altLang="zh-CN" sz="2600" b="1" dirty="0" smtClean="0">
                <a:latin typeface="幼圆" pitchFamily="49" charset="-122"/>
                <a:ea typeface="幼圆" pitchFamily="49" charset="-122"/>
              </a:rPr>
              <a:t>		</a:t>
            </a:r>
            <a:r>
              <a:rPr lang="zh-CN" altLang="en-US" sz="2600" b="1" dirty="0" smtClean="0">
                <a:latin typeface="微软雅黑" pitchFamily="34" charset="-122"/>
                <a:ea typeface="微软雅黑" pitchFamily="34" charset="-122"/>
              </a:rPr>
              <a:t>［</a:t>
            </a:r>
            <a:r>
              <a:rPr lang="zh-CN" altLang="en-US" sz="2600" b="1" dirty="0">
                <a:latin typeface="微软雅黑" pitchFamily="34" charset="-122"/>
                <a:ea typeface="微软雅黑" pitchFamily="34" charset="-122"/>
              </a:rPr>
              <a:t>WITH ADMIN OPTION］ </a:t>
            </a:r>
          </a:p>
          <a:p>
            <a:pPr>
              <a:lnSpc>
                <a:spcPct val="150000"/>
              </a:lnSpc>
              <a:buSzPct val="100000"/>
            </a:pPr>
            <a:r>
              <a:rPr lang="zh-CN" altLang="en-US" b="1" dirty="0">
                <a:latin typeface="微软雅黑" panose="020B0503020204020204" pitchFamily="34" charset="-122"/>
                <a:ea typeface="微软雅黑" panose="020B0503020204020204" pitchFamily="34" charset="-122"/>
              </a:rPr>
              <a:t>4、角色权限的收回 </a:t>
            </a:r>
          </a:p>
          <a:p>
            <a:pPr lvl="1">
              <a:lnSpc>
                <a:spcPct val="150000"/>
              </a:lnSpc>
              <a:buFont typeface="Wingdings" pitchFamily="2" charset="2"/>
              <a:buNone/>
            </a:pPr>
            <a:r>
              <a:rPr lang="en-US" altLang="zh-CN" b="1" dirty="0" smtClean="0">
                <a:latin typeface="幼圆" pitchFamily="49" charset="-122"/>
                <a:ea typeface="幼圆" pitchFamily="49" charset="-122"/>
              </a:rPr>
              <a:t>	</a:t>
            </a:r>
            <a:r>
              <a:rPr lang="zh-CN" altLang="en-US" b="1" dirty="0">
                <a:latin typeface="微软雅黑" pitchFamily="34" charset="-122"/>
                <a:ea typeface="微软雅黑" pitchFamily="34" charset="-122"/>
              </a:rPr>
              <a:t>REVOKE</a:t>
            </a:r>
            <a:r>
              <a:rPr lang="zh-CN" altLang="en-US" b="1" dirty="0" smtClean="0">
                <a:latin typeface="幼圆" pitchFamily="49" charset="-122"/>
                <a:ea typeface="幼圆" pitchFamily="49" charset="-122"/>
              </a:rPr>
              <a:t> </a:t>
            </a:r>
            <a:r>
              <a:rPr lang="zh-CN" altLang="en-US" b="1" dirty="0">
                <a:latin typeface="幼圆" pitchFamily="49" charset="-122"/>
                <a:ea typeface="幼圆" pitchFamily="49" charset="-122"/>
              </a:rPr>
              <a:t>&lt;权限&gt;［，&lt;权限&gt;］…</a:t>
            </a:r>
          </a:p>
          <a:p>
            <a:pPr lvl="1">
              <a:lnSpc>
                <a:spcPct val="150000"/>
              </a:lnSpc>
              <a:buFont typeface="Wingdings" pitchFamily="2" charset="2"/>
              <a:buNone/>
            </a:pPr>
            <a:r>
              <a:rPr lang="en-US" altLang="zh-CN" b="1" dirty="0" smtClean="0">
                <a:latin typeface="幼圆" pitchFamily="49" charset="-122"/>
                <a:ea typeface="幼圆" pitchFamily="49" charset="-122"/>
              </a:rPr>
              <a:t>	</a:t>
            </a:r>
            <a:r>
              <a:rPr lang="zh-CN" altLang="en-US" b="1" dirty="0">
                <a:latin typeface="微软雅黑" pitchFamily="34" charset="-122"/>
                <a:ea typeface="微软雅黑" pitchFamily="34" charset="-122"/>
              </a:rPr>
              <a:t>ON</a:t>
            </a:r>
            <a:r>
              <a:rPr lang="zh-CN" altLang="en-US" b="1" dirty="0" smtClean="0">
                <a:latin typeface="幼圆" pitchFamily="49" charset="-122"/>
                <a:ea typeface="幼圆" pitchFamily="49" charset="-122"/>
              </a:rPr>
              <a:t> </a:t>
            </a:r>
            <a:r>
              <a:rPr lang="zh-CN" altLang="en-US" b="1" dirty="0">
                <a:latin typeface="幼圆" pitchFamily="49" charset="-122"/>
                <a:ea typeface="幼圆" pitchFamily="49" charset="-122"/>
              </a:rPr>
              <a:t>&lt;对象类型&gt; &lt;对象名&gt;</a:t>
            </a:r>
          </a:p>
          <a:p>
            <a:pPr lvl="1">
              <a:lnSpc>
                <a:spcPct val="150000"/>
              </a:lnSpc>
              <a:buFont typeface="Wingdings" pitchFamily="2" charset="2"/>
              <a:buNone/>
            </a:pPr>
            <a:r>
              <a:rPr lang="en-US" altLang="zh-CN" b="1" dirty="0" smtClean="0">
                <a:latin typeface="幼圆" pitchFamily="49" charset="-122"/>
                <a:ea typeface="幼圆" pitchFamily="49" charset="-122"/>
              </a:rPr>
              <a:t>	</a:t>
            </a:r>
            <a:r>
              <a:rPr lang="zh-CN" altLang="en-US" b="1" dirty="0">
                <a:latin typeface="微软雅黑" pitchFamily="34" charset="-122"/>
                <a:ea typeface="微软雅黑" pitchFamily="34" charset="-122"/>
              </a:rPr>
              <a:t>FROM</a:t>
            </a:r>
            <a:r>
              <a:rPr lang="zh-CN" altLang="en-US" b="1" dirty="0" smtClean="0">
                <a:latin typeface="幼圆" pitchFamily="49" charset="-122"/>
                <a:ea typeface="幼圆" pitchFamily="49" charset="-122"/>
              </a:rPr>
              <a:t> </a:t>
            </a:r>
            <a:r>
              <a:rPr lang="zh-CN" altLang="en-US" b="1" dirty="0">
                <a:latin typeface="幼圆" pitchFamily="49" charset="-122"/>
                <a:ea typeface="幼圆" pitchFamily="49" charset="-122"/>
              </a:rPr>
              <a:t>&lt;角色&gt;［，&lt;角色&gt;］</a:t>
            </a:r>
            <a:r>
              <a:rPr lang="zh-CN" altLang="en-US"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黑体" pitchFamily="49" charset="-122"/>
                <a:ea typeface="黑体" pitchFamily="49" charset="-122"/>
              </a:rPr>
              <a:t>  </a:t>
            </a:r>
            <a:r>
              <a:rPr lang="zh-CN" altLang="zh-CN" sz="3200" dirty="0" smtClean="0">
                <a:latin typeface="黑体" pitchFamily="49" charset="-122"/>
                <a:ea typeface="黑体" pitchFamily="49" charset="-122"/>
              </a:rPr>
              <a:t>自主</a:t>
            </a:r>
            <a:r>
              <a:rPr lang="zh-CN" altLang="zh-CN" sz="3200" dirty="0">
                <a:latin typeface="黑体" pitchFamily="49" charset="-122"/>
                <a:ea typeface="黑体" pitchFamily="49" charset="-122"/>
              </a:rPr>
              <a:t>存取控制</a:t>
            </a:r>
            <a:r>
              <a:rPr lang="zh-CN" altLang="zh-CN" sz="3200" dirty="0" smtClean="0">
                <a:latin typeface="黑体" pitchFamily="49" charset="-122"/>
                <a:ea typeface="黑体" pitchFamily="49" charset="-122"/>
              </a:rPr>
              <a:t>方法</a:t>
            </a:r>
            <a:r>
              <a:rPr lang="en-US" altLang="zh-CN" sz="3200" dirty="0">
                <a:ea typeface="楷体" charset="-122"/>
              </a:rPr>
              <a:t>——</a:t>
            </a:r>
            <a:r>
              <a:rPr lang="zh-CN" sz="3200" b="0" dirty="0" smtClean="0">
                <a:latin typeface="隶书" pitchFamily="49" charset="-122"/>
                <a:ea typeface="隶书" pitchFamily="49" charset="-122"/>
              </a:rPr>
              <a:t>数据库</a:t>
            </a:r>
            <a:r>
              <a:rPr lang="zh-CN" sz="3200" b="0" dirty="0">
                <a:latin typeface="隶书" pitchFamily="49" charset="-122"/>
                <a:ea typeface="隶书" pitchFamily="49" charset="-122"/>
              </a:rPr>
              <a:t>角色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1000"/>
                                        <p:tgtEl>
                                          <p:spTgt spid="46083">
                                            <p:txEl>
                                              <p:pRg st="0" end="0"/>
                                            </p:txEl>
                                          </p:spTgt>
                                        </p:tgtEl>
                                      </p:cBhvr>
                                    </p:animEffect>
                                    <p:anim calcmode="lin" valueType="num">
                                      <p:cBhvr>
                                        <p:cTn id="8" dur="10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fade">
                                      <p:cBhvr>
                                        <p:cTn id="12" dur="1000"/>
                                        <p:tgtEl>
                                          <p:spTgt spid="46083">
                                            <p:txEl>
                                              <p:pRg st="1" end="1"/>
                                            </p:txEl>
                                          </p:spTgt>
                                        </p:tgtEl>
                                      </p:cBhvr>
                                    </p:animEffect>
                                    <p:anim calcmode="lin" valueType="num">
                                      <p:cBhvr>
                                        <p:cTn id="13" dur="10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6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fade">
                                      <p:cBhvr>
                                        <p:cTn id="17" dur="1000"/>
                                        <p:tgtEl>
                                          <p:spTgt spid="46083">
                                            <p:txEl>
                                              <p:pRg st="2" end="2"/>
                                            </p:txEl>
                                          </p:spTgt>
                                        </p:tgtEl>
                                      </p:cBhvr>
                                    </p:animEffect>
                                    <p:anim calcmode="lin" valueType="num">
                                      <p:cBhvr>
                                        <p:cTn id="18" dur="10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6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fade">
                                      <p:cBhvr>
                                        <p:cTn id="22" dur="1000"/>
                                        <p:tgtEl>
                                          <p:spTgt spid="46083">
                                            <p:txEl>
                                              <p:pRg st="3" end="3"/>
                                            </p:txEl>
                                          </p:spTgt>
                                        </p:tgtEl>
                                      </p:cBhvr>
                                    </p:animEffect>
                                    <p:anim calcmode="lin" valueType="num">
                                      <p:cBhvr>
                                        <p:cTn id="23" dur="10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6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6083">
                                            <p:txEl>
                                              <p:pRg st="4" end="4"/>
                                            </p:txEl>
                                          </p:spTgt>
                                        </p:tgtEl>
                                        <p:attrNameLst>
                                          <p:attrName>style.visibility</p:attrName>
                                        </p:attrNameLst>
                                      </p:cBhvr>
                                      <p:to>
                                        <p:strVal val="visible"/>
                                      </p:to>
                                    </p:set>
                                    <p:animEffect transition="in" filter="fade">
                                      <p:cBhvr>
                                        <p:cTn id="29" dur="1000"/>
                                        <p:tgtEl>
                                          <p:spTgt spid="46083">
                                            <p:txEl>
                                              <p:pRg st="4" end="4"/>
                                            </p:txEl>
                                          </p:spTgt>
                                        </p:tgtEl>
                                      </p:cBhvr>
                                    </p:animEffect>
                                    <p:anim calcmode="lin" valueType="num">
                                      <p:cBhvr>
                                        <p:cTn id="30"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608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6083">
                                            <p:txEl>
                                              <p:pRg st="5" end="5"/>
                                            </p:txEl>
                                          </p:spTgt>
                                        </p:tgtEl>
                                        <p:attrNameLst>
                                          <p:attrName>style.visibility</p:attrName>
                                        </p:attrNameLst>
                                      </p:cBhvr>
                                      <p:to>
                                        <p:strVal val="visible"/>
                                      </p:to>
                                    </p:set>
                                    <p:animEffect transition="in" filter="fade">
                                      <p:cBhvr>
                                        <p:cTn id="34" dur="1000"/>
                                        <p:tgtEl>
                                          <p:spTgt spid="46083">
                                            <p:txEl>
                                              <p:pRg st="5" end="5"/>
                                            </p:txEl>
                                          </p:spTgt>
                                        </p:tgtEl>
                                      </p:cBhvr>
                                    </p:animEffect>
                                    <p:anim calcmode="lin" valueType="num">
                                      <p:cBhvr>
                                        <p:cTn id="35" dur="10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608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6083">
                                            <p:txEl>
                                              <p:pRg st="6" end="6"/>
                                            </p:txEl>
                                          </p:spTgt>
                                        </p:tgtEl>
                                        <p:attrNameLst>
                                          <p:attrName>style.visibility</p:attrName>
                                        </p:attrNameLst>
                                      </p:cBhvr>
                                      <p:to>
                                        <p:strVal val="visible"/>
                                      </p:to>
                                    </p:set>
                                    <p:animEffect transition="in" filter="fade">
                                      <p:cBhvr>
                                        <p:cTn id="39" dur="1000"/>
                                        <p:tgtEl>
                                          <p:spTgt spid="46083">
                                            <p:txEl>
                                              <p:pRg st="6" end="6"/>
                                            </p:txEl>
                                          </p:spTgt>
                                        </p:tgtEl>
                                      </p:cBhvr>
                                    </p:animEffect>
                                    <p:anim calcmode="lin" valueType="num">
                                      <p:cBhvr>
                                        <p:cTn id="40" dur="10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608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6083">
                                            <p:txEl>
                                              <p:pRg st="7" end="7"/>
                                            </p:txEl>
                                          </p:spTgt>
                                        </p:tgtEl>
                                        <p:attrNameLst>
                                          <p:attrName>style.visibility</p:attrName>
                                        </p:attrNameLst>
                                      </p:cBhvr>
                                      <p:to>
                                        <p:strVal val="visible"/>
                                      </p:to>
                                    </p:set>
                                    <p:animEffect transition="in" filter="fade">
                                      <p:cBhvr>
                                        <p:cTn id="44" dur="1000"/>
                                        <p:tgtEl>
                                          <p:spTgt spid="46083">
                                            <p:txEl>
                                              <p:pRg st="7" end="7"/>
                                            </p:txEl>
                                          </p:spTgt>
                                        </p:tgtEl>
                                      </p:cBhvr>
                                    </p:animEffect>
                                    <p:anim calcmode="lin" valueType="num">
                                      <p:cBhvr>
                                        <p:cTn id="45" dur="10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608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72900" y="697260"/>
            <a:ext cx="8963596" cy="4752528"/>
          </a:xfrm>
        </p:spPr>
        <p:txBody>
          <a:bodyPr>
            <a:normAutofit fontScale="55000" lnSpcReduction="20000"/>
          </a:bodyPr>
          <a:lstStyle/>
          <a:p>
            <a:pPr lvl="1">
              <a:lnSpc>
                <a:spcPct val="150000"/>
              </a:lnSpc>
              <a:buFont typeface="Wingdings" pitchFamily="2" charset="2"/>
              <a:buNone/>
            </a:pPr>
            <a:r>
              <a:rPr lang="zh-CN" altLang="en-US" sz="4200" b="1" dirty="0">
                <a:latin typeface="微软雅黑" panose="020B0503020204020204" pitchFamily="34" charset="-122"/>
                <a:ea typeface="微软雅黑" panose="020B0503020204020204" pitchFamily="34" charset="-122"/>
              </a:rPr>
              <a:t>【例】通过角色来实现将一组权限授予一个用户。</a:t>
            </a:r>
          </a:p>
          <a:p>
            <a:pPr lvl="1">
              <a:lnSpc>
                <a:spcPct val="150000"/>
              </a:lnSpc>
              <a:buFont typeface="Wingdings" pitchFamily="2" charset="2"/>
              <a:buNone/>
            </a:pPr>
            <a:r>
              <a:rPr lang="zh-CN" altLang="en-US" sz="4000" b="1" dirty="0" smtClean="0">
                <a:latin typeface="微软雅黑" panose="020B0503020204020204" pitchFamily="34" charset="-122"/>
                <a:ea typeface="微软雅黑" panose="020B0503020204020204" pitchFamily="34" charset="-122"/>
              </a:rPr>
              <a:t>1</a:t>
            </a:r>
            <a:r>
              <a:rPr lang="zh-CN" altLang="en-US" sz="4000" b="1" dirty="0">
                <a:latin typeface="微软雅黑" panose="020B0503020204020204" pitchFamily="34" charset="-122"/>
                <a:ea typeface="微软雅黑" panose="020B0503020204020204" pitchFamily="34" charset="-122"/>
              </a:rPr>
              <a:t>. </a:t>
            </a:r>
            <a:r>
              <a:rPr lang="zh-CN" altLang="en-US" sz="4000" b="1" dirty="0">
                <a:latin typeface="幼圆" pitchFamily="49" charset="-122"/>
                <a:ea typeface="幼圆" pitchFamily="49" charset="-122"/>
              </a:rPr>
              <a:t>首先创建一个角色 R1</a:t>
            </a:r>
          </a:p>
          <a:p>
            <a:pPr lvl="1">
              <a:lnSpc>
                <a:spcPct val="150000"/>
              </a:lnSpc>
              <a:buFont typeface="Wingdings" pitchFamily="2" charset="2"/>
              <a:buNone/>
            </a:pPr>
            <a:r>
              <a:rPr lang="en-US" altLang="zh-CN" sz="4000" b="1" dirty="0" smtClean="0">
                <a:latin typeface="幼圆" pitchFamily="49" charset="-122"/>
                <a:ea typeface="幼圆" pitchFamily="49" charset="-122"/>
              </a:rPr>
              <a:t>			 </a:t>
            </a:r>
            <a:r>
              <a:rPr lang="zh-CN" altLang="en-US" sz="4000" b="1" dirty="0" smtClean="0">
                <a:latin typeface="微软雅黑" pitchFamily="34" charset="-122"/>
                <a:ea typeface="微软雅黑" pitchFamily="34" charset="-122"/>
              </a:rPr>
              <a:t>CREATE  </a:t>
            </a:r>
            <a:r>
              <a:rPr lang="zh-CN" altLang="en-US" sz="4000" b="1" dirty="0">
                <a:latin typeface="微软雅黑" pitchFamily="34" charset="-122"/>
                <a:ea typeface="微软雅黑" pitchFamily="34" charset="-122"/>
              </a:rPr>
              <a:t>ROLE  </a:t>
            </a:r>
            <a:r>
              <a:rPr lang="zh-CN" altLang="en-US" sz="4000" b="1" dirty="0">
                <a:latin typeface="幼圆" pitchFamily="49" charset="-122"/>
                <a:ea typeface="幼圆" pitchFamily="49" charset="-122"/>
              </a:rPr>
              <a:t>R1</a:t>
            </a:r>
            <a:r>
              <a:rPr lang="zh-CN" altLang="en-US" sz="4000" b="1" dirty="0" smtClean="0">
                <a:latin typeface="幼圆" pitchFamily="49" charset="-122"/>
                <a:ea typeface="幼圆" pitchFamily="49" charset="-122"/>
              </a:rPr>
              <a:t>；</a:t>
            </a:r>
            <a:endParaRPr lang="en-US" altLang="zh-CN" sz="4000" b="1" dirty="0" smtClean="0">
              <a:latin typeface="幼圆" pitchFamily="49" charset="-122"/>
              <a:ea typeface="幼圆" pitchFamily="49" charset="-122"/>
            </a:endParaRPr>
          </a:p>
          <a:p>
            <a:pPr lvl="1">
              <a:lnSpc>
                <a:spcPct val="150000"/>
              </a:lnSpc>
              <a:spcBef>
                <a:spcPts val="1800"/>
              </a:spcBef>
              <a:buFont typeface="Wingdings" pitchFamily="2" charset="2"/>
              <a:buNone/>
            </a:pPr>
            <a:r>
              <a:rPr lang="zh-CN" altLang="en-US" sz="4000" b="1" dirty="0" smtClean="0">
                <a:latin typeface="微软雅黑" panose="020B0503020204020204" pitchFamily="34" charset="-122"/>
                <a:ea typeface="微软雅黑" panose="020B0503020204020204" pitchFamily="34" charset="-122"/>
              </a:rPr>
              <a:t>2</a:t>
            </a:r>
            <a:r>
              <a:rPr lang="zh-CN" altLang="en-US" sz="4000" b="1" dirty="0">
                <a:latin typeface="微软雅黑" panose="020B0503020204020204" pitchFamily="34" charset="-122"/>
                <a:ea typeface="微软雅黑" panose="020B0503020204020204" pitchFamily="34" charset="-122"/>
              </a:rPr>
              <a:t>. </a:t>
            </a:r>
            <a:r>
              <a:rPr lang="zh-CN" altLang="en-US" sz="4000" b="1" dirty="0">
                <a:latin typeface="幼圆" pitchFamily="49" charset="-122"/>
                <a:ea typeface="幼圆" pitchFamily="49" charset="-122"/>
              </a:rPr>
              <a:t>然后使用</a:t>
            </a:r>
            <a:r>
              <a:rPr lang="zh-CN" altLang="en-US" sz="4000" b="1" dirty="0">
                <a:latin typeface="微软雅黑" pitchFamily="34" charset="-122"/>
                <a:ea typeface="微软雅黑" pitchFamily="34" charset="-122"/>
              </a:rPr>
              <a:t>GRANT</a:t>
            </a:r>
            <a:r>
              <a:rPr lang="zh-CN" altLang="en-US" sz="4000" b="1" dirty="0">
                <a:latin typeface="幼圆" pitchFamily="49" charset="-122"/>
                <a:ea typeface="幼圆" pitchFamily="49" charset="-122"/>
              </a:rPr>
              <a:t>语句，使角色R1拥有Student表的</a:t>
            </a:r>
            <a:r>
              <a:rPr lang="zh-CN" altLang="en-US" sz="4000" b="1" dirty="0">
                <a:latin typeface="微软雅黑" pitchFamily="34" charset="-122"/>
                <a:ea typeface="微软雅黑" pitchFamily="34" charset="-122"/>
              </a:rPr>
              <a:t>SELECT</a:t>
            </a:r>
            <a:r>
              <a:rPr lang="zh-CN" altLang="en-US" sz="4000" dirty="0">
                <a:latin typeface="幼圆" pitchFamily="49" charset="-122"/>
                <a:ea typeface="幼圆" pitchFamily="49" charset="-122"/>
              </a:rPr>
              <a:t>、  </a:t>
            </a:r>
          </a:p>
          <a:p>
            <a:pPr lvl="1">
              <a:lnSpc>
                <a:spcPct val="150000"/>
              </a:lnSpc>
              <a:buFont typeface="Wingdings" pitchFamily="2" charset="2"/>
              <a:buNone/>
            </a:pPr>
            <a:r>
              <a:rPr lang="zh-CN" altLang="en-US" sz="4000" dirty="0">
                <a:latin typeface="幼圆" pitchFamily="49" charset="-122"/>
                <a:ea typeface="幼圆" pitchFamily="49" charset="-122"/>
              </a:rPr>
              <a:t>        </a:t>
            </a:r>
            <a:r>
              <a:rPr lang="zh-CN" altLang="en-US" sz="4000" dirty="0" smtClean="0">
                <a:latin typeface="幼圆" pitchFamily="49" charset="-122"/>
                <a:ea typeface="幼圆" pitchFamily="49" charset="-122"/>
              </a:rPr>
              <a:t>  </a:t>
            </a:r>
            <a:r>
              <a:rPr lang="zh-CN" altLang="en-US" sz="4000" b="1" dirty="0" smtClean="0">
                <a:latin typeface="微软雅黑" pitchFamily="34" charset="-122"/>
                <a:ea typeface="微软雅黑" pitchFamily="34" charset="-122"/>
              </a:rPr>
              <a:t>UPDATE</a:t>
            </a:r>
            <a:r>
              <a:rPr lang="zh-CN" altLang="en-US" sz="4000" b="1" dirty="0">
                <a:latin typeface="微软雅黑" pitchFamily="34" charset="-122"/>
                <a:ea typeface="微软雅黑" pitchFamily="34" charset="-122"/>
              </a:rPr>
              <a:t>、INSERT</a:t>
            </a:r>
            <a:r>
              <a:rPr lang="zh-CN" altLang="en-US" sz="4000" dirty="0">
                <a:latin typeface="幼圆" pitchFamily="49" charset="-122"/>
                <a:ea typeface="幼圆" pitchFamily="49" charset="-122"/>
              </a:rPr>
              <a:t>权限</a:t>
            </a:r>
          </a:p>
          <a:p>
            <a:pPr lvl="1">
              <a:lnSpc>
                <a:spcPct val="150000"/>
              </a:lnSpc>
              <a:buFont typeface="Wingdings" pitchFamily="2" charset="2"/>
              <a:buNone/>
            </a:pPr>
            <a:r>
              <a:rPr lang="en-US" altLang="zh-CN" sz="4000" b="1" dirty="0" smtClean="0">
                <a:latin typeface="微软雅黑" pitchFamily="34" charset="-122"/>
                <a:ea typeface="微软雅黑" pitchFamily="34" charset="-122"/>
              </a:rPr>
              <a:t>			</a:t>
            </a:r>
            <a:r>
              <a:rPr lang="zh-CN" altLang="en-US" sz="4000" b="1" dirty="0" smtClean="0">
                <a:latin typeface="微软雅黑" pitchFamily="34" charset="-122"/>
                <a:ea typeface="微软雅黑" pitchFamily="34" charset="-122"/>
              </a:rPr>
              <a:t>GRANT </a:t>
            </a:r>
            <a:r>
              <a:rPr lang="zh-CN" altLang="en-US" sz="4000" b="1" dirty="0">
                <a:latin typeface="微软雅黑" pitchFamily="34" charset="-122"/>
                <a:ea typeface="微软雅黑" pitchFamily="34" charset="-122"/>
              </a:rPr>
              <a:t>SELECT，UPDATE，INSERT</a:t>
            </a:r>
            <a:r>
              <a:rPr lang="zh-CN" altLang="en-US" sz="4000" b="1" dirty="0">
                <a:latin typeface="幼圆" pitchFamily="49" charset="-122"/>
                <a:ea typeface="幼圆" pitchFamily="49" charset="-122"/>
              </a:rPr>
              <a:t> </a:t>
            </a:r>
          </a:p>
          <a:p>
            <a:pPr lvl="1">
              <a:lnSpc>
                <a:spcPct val="150000"/>
              </a:lnSpc>
              <a:buFont typeface="Wingdings" pitchFamily="2" charset="2"/>
              <a:buNone/>
            </a:pPr>
            <a:r>
              <a:rPr lang="en-US" altLang="zh-CN" sz="4000" b="1" dirty="0" smtClean="0">
                <a:latin typeface="微软雅黑" pitchFamily="34" charset="-122"/>
                <a:ea typeface="微软雅黑" pitchFamily="34" charset="-122"/>
              </a:rPr>
              <a:t>			</a:t>
            </a:r>
            <a:r>
              <a:rPr lang="zh-CN" altLang="en-US" sz="4000" b="1" dirty="0" smtClean="0">
                <a:latin typeface="微软雅黑" pitchFamily="34" charset="-122"/>
                <a:ea typeface="微软雅黑" pitchFamily="34" charset="-122"/>
              </a:rPr>
              <a:t>ON </a:t>
            </a:r>
            <a:r>
              <a:rPr lang="zh-CN" altLang="en-US" sz="4000" b="1" dirty="0">
                <a:latin typeface="微软雅黑" pitchFamily="34" charset="-122"/>
                <a:ea typeface="微软雅黑" pitchFamily="34" charset="-122"/>
              </a:rPr>
              <a:t>TABLE </a:t>
            </a:r>
            <a:r>
              <a:rPr lang="zh-CN" altLang="en-US" sz="4000" b="1" dirty="0">
                <a:latin typeface="幼圆" pitchFamily="49" charset="-122"/>
                <a:ea typeface="幼圆" pitchFamily="49" charset="-122"/>
              </a:rPr>
              <a:t>Student </a:t>
            </a:r>
          </a:p>
          <a:p>
            <a:pPr lvl="1">
              <a:lnSpc>
                <a:spcPct val="150000"/>
              </a:lnSpc>
              <a:buFont typeface="Wingdings" pitchFamily="2" charset="2"/>
              <a:buNone/>
            </a:pPr>
            <a:r>
              <a:rPr lang="en-US" altLang="zh-CN" sz="4000" b="1" dirty="0" smtClean="0">
                <a:latin typeface="微软雅黑" pitchFamily="34" charset="-122"/>
                <a:ea typeface="微软雅黑" pitchFamily="34" charset="-122"/>
              </a:rPr>
              <a:t>			</a:t>
            </a:r>
            <a:r>
              <a:rPr lang="zh-CN" altLang="en-US" sz="4000" b="1" dirty="0" smtClean="0">
                <a:latin typeface="微软雅黑" pitchFamily="34" charset="-122"/>
                <a:ea typeface="微软雅黑" pitchFamily="34" charset="-122"/>
              </a:rPr>
              <a:t>TO</a:t>
            </a:r>
            <a:r>
              <a:rPr lang="zh-CN" altLang="en-US" sz="4000" b="1" dirty="0" smtClean="0">
                <a:latin typeface="幼圆" pitchFamily="49" charset="-122"/>
                <a:ea typeface="幼圆" pitchFamily="49" charset="-122"/>
              </a:rPr>
              <a:t> </a:t>
            </a:r>
            <a:r>
              <a:rPr lang="zh-CN" altLang="en-US" sz="4000" b="1" dirty="0">
                <a:latin typeface="幼圆" pitchFamily="49" charset="-122"/>
                <a:ea typeface="幼圆" pitchFamily="49" charset="-122"/>
              </a:rPr>
              <a:t>R1；</a:t>
            </a: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黑体" pitchFamily="49" charset="-122"/>
                <a:ea typeface="黑体" pitchFamily="49" charset="-122"/>
              </a:rPr>
              <a:t>  </a:t>
            </a:r>
            <a:r>
              <a:rPr lang="zh-CN" altLang="zh-CN" sz="3200" dirty="0" smtClean="0">
                <a:latin typeface="黑体" pitchFamily="49" charset="-122"/>
                <a:ea typeface="黑体" pitchFamily="49" charset="-122"/>
              </a:rPr>
              <a:t>自主</a:t>
            </a:r>
            <a:r>
              <a:rPr lang="zh-CN" altLang="zh-CN" sz="3200" dirty="0">
                <a:latin typeface="黑体" pitchFamily="49" charset="-122"/>
                <a:ea typeface="黑体" pitchFamily="49" charset="-122"/>
              </a:rPr>
              <a:t>存取控制</a:t>
            </a:r>
            <a:r>
              <a:rPr lang="zh-CN" altLang="zh-CN" sz="3200" dirty="0" smtClean="0">
                <a:latin typeface="黑体" pitchFamily="49" charset="-122"/>
                <a:ea typeface="黑体" pitchFamily="49" charset="-122"/>
              </a:rPr>
              <a:t>方法</a:t>
            </a:r>
            <a:r>
              <a:rPr lang="en-US" altLang="zh-CN" sz="3200" dirty="0">
                <a:ea typeface="楷体" charset="-122"/>
              </a:rPr>
              <a:t>——</a:t>
            </a:r>
            <a:r>
              <a:rPr lang="zh-CN" sz="3200" b="0" dirty="0" smtClean="0">
                <a:latin typeface="隶书" pitchFamily="49" charset="-122"/>
                <a:ea typeface="隶书" pitchFamily="49" charset="-122"/>
              </a:rPr>
              <a:t>数据库</a:t>
            </a:r>
            <a:r>
              <a:rPr lang="zh-CN" sz="3200" b="0" dirty="0">
                <a:latin typeface="隶书" pitchFamily="49" charset="-122"/>
                <a:ea typeface="隶书" pitchFamily="49" charset="-122"/>
              </a:rPr>
              <a:t>角色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1000"/>
                                        <p:tgtEl>
                                          <p:spTgt spid="47107">
                                            <p:txEl>
                                              <p:pRg st="0" end="0"/>
                                            </p:txEl>
                                          </p:spTgt>
                                        </p:tgtEl>
                                      </p:cBhvr>
                                    </p:animEffect>
                                    <p:anim calcmode="lin" valueType="num">
                                      <p:cBhvr>
                                        <p:cTn id="8" dur="10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07">
                                            <p:txEl>
                                              <p:pRg st="1" end="1"/>
                                            </p:txEl>
                                          </p:spTgt>
                                        </p:tgtEl>
                                        <p:attrNameLst>
                                          <p:attrName>style.visibility</p:attrName>
                                        </p:attrNameLst>
                                      </p:cBhvr>
                                      <p:to>
                                        <p:strVal val="visible"/>
                                      </p:to>
                                    </p:set>
                                    <p:animEffect transition="in" filter="fade">
                                      <p:cBhvr>
                                        <p:cTn id="14" dur="1000"/>
                                        <p:tgtEl>
                                          <p:spTgt spid="47107">
                                            <p:txEl>
                                              <p:pRg st="1" end="1"/>
                                            </p:txEl>
                                          </p:spTgt>
                                        </p:tgtEl>
                                      </p:cBhvr>
                                    </p:animEffect>
                                    <p:anim calcmode="lin" valueType="num">
                                      <p:cBhvr>
                                        <p:cTn id="15"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10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Effect transition="in" filter="fade">
                                      <p:cBhvr>
                                        <p:cTn id="19" dur="1000"/>
                                        <p:tgtEl>
                                          <p:spTgt spid="47107">
                                            <p:txEl>
                                              <p:pRg st="2" end="2"/>
                                            </p:txEl>
                                          </p:spTgt>
                                        </p:tgtEl>
                                      </p:cBhvr>
                                    </p:animEffect>
                                    <p:anim calcmode="lin" valueType="num">
                                      <p:cBhvr>
                                        <p:cTn id="20" dur="10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7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7107">
                                            <p:txEl>
                                              <p:pRg st="3" end="3"/>
                                            </p:txEl>
                                          </p:spTgt>
                                        </p:tgtEl>
                                        <p:attrNameLst>
                                          <p:attrName>style.visibility</p:attrName>
                                        </p:attrNameLst>
                                      </p:cBhvr>
                                      <p:to>
                                        <p:strVal val="visible"/>
                                      </p:to>
                                    </p:set>
                                    <p:animEffect transition="in" filter="fade">
                                      <p:cBhvr>
                                        <p:cTn id="26" dur="1000"/>
                                        <p:tgtEl>
                                          <p:spTgt spid="47107">
                                            <p:txEl>
                                              <p:pRg st="3" end="3"/>
                                            </p:txEl>
                                          </p:spTgt>
                                        </p:tgtEl>
                                      </p:cBhvr>
                                    </p:animEffect>
                                    <p:anim calcmode="lin" valueType="num">
                                      <p:cBhvr>
                                        <p:cTn id="27" dur="10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710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Effect transition="in" filter="fade">
                                      <p:cBhvr>
                                        <p:cTn id="31" dur="1000"/>
                                        <p:tgtEl>
                                          <p:spTgt spid="47107">
                                            <p:txEl>
                                              <p:pRg st="4" end="4"/>
                                            </p:txEl>
                                          </p:spTgt>
                                        </p:tgtEl>
                                      </p:cBhvr>
                                    </p:animEffect>
                                    <p:anim calcmode="lin" valueType="num">
                                      <p:cBhvr>
                                        <p:cTn id="32" dur="10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710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7107">
                                            <p:txEl>
                                              <p:pRg st="5" end="5"/>
                                            </p:txEl>
                                          </p:spTgt>
                                        </p:tgtEl>
                                        <p:attrNameLst>
                                          <p:attrName>style.visibility</p:attrName>
                                        </p:attrNameLst>
                                      </p:cBhvr>
                                      <p:to>
                                        <p:strVal val="visible"/>
                                      </p:to>
                                    </p:set>
                                    <p:animEffect transition="in" filter="fade">
                                      <p:cBhvr>
                                        <p:cTn id="36" dur="1000"/>
                                        <p:tgtEl>
                                          <p:spTgt spid="47107">
                                            <p:txEl>
                                              <p:pRg st="5" end="5"/>
                                            </p:txEl>
                                          </p:spTgt>
                                        </p:tgtEl>
                                      </p:cBhvr>
                                    </p:animEffect>
                                    <p:anim calcmode="lin" valueType="num">
                                      <p:cBhvr>
                                        <p:cTn id="37" dur="10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7107">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7107">
                                            <p:txEl>
                                              <p:pRg st="6" end="6"/>
                                            </p:txEl>
                                          </p:spTgt>
                                        </p:tgtEl>
                                        <p:attrNameLst>
                                          <p:attrName>style.visibility</p:attrName>
                                        </p:attrNameLst>
                                      </p:cBhvr>
                                      <p:to>
                                        <p:strVal val="visible"/>
                                      </p:to>
                                    </p:set>
                                    <p:animEffect transition="in" filter="fade">
                                      <p:cBhvr>
                                        <p:cTn id="41" dur="1000"/>
                                        <p:tgtEl>
                                          <p:spTgt spid="47107">
                                            <p:txEl>
                                              <p:pRg st="6" end="6"/>
                                            </p:txEl>
                                          </p:spTgt>
                                        </p:tgtEl>
                                      </p:cBhvr>
                                    </p:animEffect>
                                    <p:anim calcmode="lin" valueType="num">
                                      <p:cBhvr>
                                        <p:cTn id="42" dur="10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7107">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7107">
                                            <p:txEl>
                                              <p:pRg st="7" end="7"/>
                                            </p:txEl>
                                          </p:spTgt>
                                        </p:tgtEl>
                                        <p:attrNameLst>
                                          <p:attrName>style.visibility</p:attrName>
                                        </p:attrNameLst>
                                      </p:cBhvr>
                                      <p:to>
                                        <p:strVal val="visible"/>
                                      </p:to>
                                    </p:set>
                                    <p:animEffect transition="in" filter="fade">
                                      <p:cBhvr>
                                        <p:cTn id="46" dur="1000"/>
                                        <p:tgtEl>
                                          <p:spTgt spid="47107">
                                            <p:txEl>
                                              <p:pRg st="7" end="7"/>
                                            </p:txEl>
                                          </p:spTgt>
                                        </p:tgtEl>
                                      </p:cBhvr>
                                    </p:animEffect>
                                    <p:anim calcmode="lin" valueType="num">
                                      <p:cBhvr>
                                        <p:cTn id="47" dur="10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710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5496" y="697260"/>
            <a:ext cx="8928992" cy="4536504"/>
          </a:xfrm>
        </p:spPr>
        <p:txBody>
          <a:bodyPr/>
          <a:lstStyle/>
          <a:p>
            <a:pPr lvl="1">
              <a:lnSpc>
                <a:spcPct val="130000"/>
              </a:lnSpc>
              <a:buFont typeface="Wingdings" pitchFamily="2" charset="2"/>
              <a:buNone/>
            </a:pPr>
            <a:r>
              <a:rPr lang="zh-CN" altLang="en-US" sz="2600" b="1" dirty="0">
                <a:latin typeface="微软雅黑" panose="020B0503020204020204" pitchFamily="34" charset="-122"/>
                <a:ea typeface="微软雅黑" panose="020B0503020204020204" pitchFamily="34" charset="-122"/>
              </a:rPr>
              <a:t>3</a:t>
            </a:r>
            <a:r>
              <a:rPr lang="zh-CN" altLang="en-US" sz="2600" b="1" dirty="0" smtClean="0">
                <a:latin typeface="微软雅黑" panose="020B0503020204020204" pitchFamily="34" charset="-122"/>
                <a:ea typeface="微软雅黑" panose="020B0503020204020204" pitchFamily="34" charset="-122"/>
              </a:rPr>
              <a:t>. </a:t>
            </a:r>
            <a:r>
              <a:rPr lang="zh-CN" altLang="en-US" sz="2600" b="1" dirty="0" smtClean="0">
                <a:latin typeface="幼圆" pitchFamily="49" charset="-122"/>
                <a:ea typeface="幼圆" pitchFamily="49" charset="-122"/>
              </a:rPr>
              <a:t>将</a:t>
            </a:r>
            <a:r>
              <a:rPr lang="zh-CN" altLang="en-US" sz="2600" b="1" dirty="0">
                <a:latin typeface="幼圆" pitchFamily="49" charset="-122"/>
                <a:ea typeface="幼圆" pitchFamily="49" charset="-122"/>
              </a:rPr>
              <a:t>这个角色授予U1，U2，U3。使他们具有</a:t>
            </a:r>
            <a:r>
              <a:rPr lang="zh-CN" altLang="en-US" sz="2600" b="1" dirty="0" smtClean="0">
                <a:latin typeface="幼圆" pitchFamily="49" charset="-122"/>
                <a:ea typeface="幼圆" pitchFamily="49" charset="-122"/>
              </a:rPr>
              <a:t>角色R</a:t>
            </a:r>
            <a:r>
              <a:rPr lang="zh-CN" altLang="en-US" sz="2600" b="1" dirty="0">
                <a:latin typeface="幼圆" pitchFamily="49" charset="-122"/>
                <a:ea typeface="幼圆" pitchFamily="49" charset="-122"/>
              </a:rPr>
              <a:t>1所包含的全部权限</a:t>
            </a:r>
          </a:p>
          <a:p>
            <a:pPr lvl="1">
              <a:lnSpc>
                <a:spcPct val="130000"/>
              </a:lnSpc>
              <a:buFont typeface="Wingdings" pitchFamily="2" charset="2"/>
              <a:buNone/>
            </a:pPr>
            <a:r>
              <a:rPr lang="en-US" altLang="zh-CN" sz="2600" dirty="0" smtClean="0">
                <a:latin typeface="幼圆" pitchFamily="49" charset="-122"/>
                <a:ea typeface="幼圆" pitchFamily="49" charset="-122"/>
              </a:rPr>
              <a:t>			</a:t>
            </a:r>
            <a:r>
              <a:rPr lang="zh-CN" altLang="en-US" sz="2600" b="1" dirty="0" smtClean="0">
                <a:latin typeface="微软雅黑" pitchFamily="34" charset="-122"/>
                <a:ea typeface="微软雅黑" pitchFamily="34" charset="-122"/>
              </a:rPr>
              <a:t>GRANT</a:t>
            </a:r>
            <a:r>
              <a:rPr lang="zh-CN" altLang="en-US" sz="2600" dirty="0" smtClean="0">
                <a:latin typeface="幼圆" pitchFamily="49" charset="-122"/>
                <a:ea typeface="幼圆" pitchFamily="49" charset="-122"/>
              </a:rPr>
              <a:t>  </a:t>
            </a:r>
            <a:r>
              <a:rPr lang="zh-CN" altLang="en-US" sz="2600" dirty="0">
                <a:latin typeface="幼圆" pitchFamily="49" charset="-122"/>
                <a:ea typeface="幼圆" pitchFamily="49" charset="-122"/>
              </a:rPr>
              <a:t>R1 </a:t>
            </a:r>
          </a:p>
          <a:p>
            <a:pPr lvl="1">
              <a:lnSpc>
                <a:spcPct val="130000"/>
              </a:lnSpc>
              <a:buFont typeface="Wingdings" pitchFamily="2" charset="2"/>
              <a:buNone/>
            </a:pPr>
            <a:r>
              <a:rPr lang="en-US" altLang="zh-CN" sz="2600" dirty="0" smtClean="0">
                <a:latin typeface="幼圆" pitchFamily="49" charset="-122"/>
                <a:ea typeface="幼圆" pitchFamily="49" charset="-122"/>
              </a:rPr>
              <a:t>			</a:t>
            </a:r>
            <a:r>
              <a:rPr lang="zh-CN" altLang="en-US" sz="2600" b="1" dirty="0">
                <a:latin typeface="微软雅黑" pitchFamily="34" charset="-122"/>
                <a:ea typeface="微软雅黑" pitchFamily="34" charset="-122"/>
              </a:rPr>
              <a:t>TO</a:t>
            </a:r>
            <a:r>
              <a:rPr lang="zh-CN" altLang="en-US" sz="2600" dirty="0" smtClean="0">
                <a:latin typeface="幼圆" pitchFamily="49" charset="-122"/>
                <a:ea typeface="幼圆" pitchFamily="49" charset="-122"/>
              </a:rPr>
              <a:t> </a:t>
            </a:r>
            <a:r>
              <a:rPr lang="zh-CN" altLang="en-US" sz="2600" dirty="0">
                <a:latin typeface="幼圆" pitchFamily="49" charset="-122"/>
                <a:ea typeface="幼圆" pitchFamily="49" charset="-122"/>
              </a:rPr>
              <a:t>U1，U2，U3；</a:t>
            </a:r>
          </a:p>
          <a:p>
            <a:pPr lvl="1">
              <a:lnSpc>
                <a:spcPct val="130000"/>
              </a:lnSpc>
              <a:spcBef>
                <a:spcPts val="1800"/>
              </a:spcBef>
              <a:buFont typeface="Wingdings" pitchFamily="2" charset="2"/>
              <a:buNone/>
            </a:pPr>
            <a:r>
              <a:rPr lang="zh-CN" altLang="en-US" sz="2600" b="1" dirty="0" smtClean="0">
                <a:latin typeface="微软雅黑" panose="020B0503020204020204" pitchFamily="34" charset="-122"/>
                <a:ea typeface="微软雅黑" panose="020B0503020204020204" pitchFamily="34" charset="-122"/>
              </a:rPr>
              <a:t>4. </a:t>
            </a:r>
            <a:r>
              <a:rPr lang="zh-CN" altLang="en-US" sz="2600" b="1" dirty="0" smtClean="0">
                <a:latin typeface="幼圆" pitchFamily="49" charset="-122"/>
                <a:ea typeface="幼圆" pitchFamily="49" charset="-122"/>
              </a:rPr>
              <a:t>可以</a:t>
            </a:r>
            <a:r>
              <a:rPr lang="zh-CN" altLang="en-US" sz="2600" b="1" dirty="0">
                <a:latin typeface="幼圆" pitchFamily="49" charset="-122"/>
                <a:ea typeface="幼圆" pitchFamily="49" charset="-122"/>
              </a:rPr>
              <a:t>一次性通过R1来回收U1的这3个权限</a:t>
            </a:r>
          </a:p>
          <a:p>
            <a:pPr lvl="1">
              <a:lnSpc>
                <a:spcPct val="130000"/>
              </a:lnSpc>
              <a:buFont typeface="Wingdings" pitchFamily="2" charset="2"/>
              <a:buNone/>
            </a:pPr>
            <a:r>
              <a:rPr lang="en-US" altLang="zh-CN" sz="2600" dirty="0" smtClean="0">
                <a:latin typeface="幼圆" pitchFamily="49" charset="-122"/>
                <a:ea typeface="幼圆" pitchFamily="49" charset="-122"/>
              </a:rPr>
              <a:t>			</a:t>
            </a:r>
            <a:r>
              <a:rPr lang="zh-CN" altLang="en-US" sz="2600" b="1" dirty="0">
                <a:latin typeface="微软雅黑" pitchFamily="34" charset="-122"/>
                <a:ea typeface="微软雅黑" pitchFamily="34" charset="-122"/>
              </a:rPr>
              <a:t>REVOKE</a:t>
            </a:r>
            <a:r>
              <a:rPr lang="zh-CN" altLang="en-US" sz="2600" dirty="0" smtClean="0">
                <a:latin typeface="幼圆" pitchFamily="49" charset="-122"/>
                <a:ea typeface="幼圆" pitchFamily="49" charset="-122"/>
              </a:rPr>
              <a:t>  </a:t>
            </a:r>
            <a:r>
              <a:rPr lang="zh-CN" altLang="en-US" sz="2600" dirty="0">
                <a:latin typeface="幼圆" pitchFamily="49" charset="-122"/>
                <a:ea typeface="幼圆" pitchFamily="49" charset="-122"/>
              </a:rPr>
              <a:t>R1 </a:t>
            </a:r>
          </a:p>
          <a:p>
            <a:pPr lvl="1">
              <a:lnSpc>
                <a:spcPct val="130000"/>
              </a:lnSpc>
              <a:buFont typeface="Wingdings" pitchFamily="2" charset="2"/>
              <a:buNone/>
            </a:pPr>
            <a:r>
              <a:rPr lang="en-US" altLang="zh-CN" sz="2600" dirty="0" smtClean="0">
                <a:latin typeface="幼圆" pitchFamily="49" charset="-122"/>
                <a:ea typeface="幼圆" pitchFamily="49" charset="-122"/>
              </a:rPr>
              <a:t>			</a:t>
            </a:r>
            <a:r>
              <a:rPr lang="zh-CN" altLang="en-US" sz="2600" b="1" dirty="0">
                <a:latin typeface="微软雅黑" pitchFamily="34" charset="-122"/>
                <a:ea typeface="微软雅黑" pitchFamily="34" charset="-122"/>
              </a:rPr>
              <a:t>FROM</a:t>
            </a:r>
            <a:r>
              <a:rPr lang="zh-CN" altLang="en-US" sz="2600" dirty="0" smtClean="0">
                <a:latin typeface="幼圆" pitchFamily="49" charset="-122"/>
                <a:ea typeface="幼圆" pitchFamily="49" charset="-122"/>
              </a:rPr>
              <a:t>  </a:t>
            </a:r>
            <a:r>
              <a:rPr lang="zh-CN" altLang="en-US" sz="2600" dirty="0">
                <a:latin typeface="幼圆" pitchFamily="49" charset="-122"/>
                <a:ea typeface="幼圆" pitchFamily="49" charset="-122"/>
              </a:rPr>
              <a:t>U1；</a:t>
            </a: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黑体" pitchFamily="49" charset="-122"/>
                <a:ea typeface="黑体" pitchFamily="49" charset="-122"/>
              </a:rPr>
              <a:t>  </a:t>
            </a:r>
            <a:r>
              <a:rPr lang="zh-CN" altLang="zh-CN" sz="3200" dirty="0" smtClean="0">
                <a:latin typeface="黑体" pitchFamily="49" charset="-122"/>
                <a:ea typeface="黑体" pitchFamily="49" charset="-122"/>
              </a:rPr>
              <a:t>自主</a:t>
            </a:r>
            <a:r>
              <a:rPr lang="zh-CN" altLang="zh-CN" sz="3200" dirty="0">
                <a:latin typeface="黑体" pitchFamily="49" charset="-122"/>
                <a:ea typeface="黑体" pitchFamily="49" charset="-122"/>
              </a:rPr>
              <a:t>存取控制</a:t>
            </a:r>
            <a:r>
              <a:rPr lang="zh-CN" altLang="zh-CN" sz="3200" dirty="0" smtClean="0">
                <a:latin typeface="黑体" pitchFamily="49" charset="-122"/>
                <a:ea typeface="黑体" pitchFamily="49" charset="-122"/>
              </a:rPr>
              <a:t>方法</a:t>
            </a:r>
            <a:r>
              <a:rPr lang="en-US" altLang="zh-CN" sz="3200" dirty="0">
                <a:ea typeface="楷体" charset="-122"/>
              </a:rPr>
              <a:t>——</a:t>
            </a:r>
            <a:r>
              <a:rPr lang="zh-CN" sz="3200" b="0" dirty="0" smtClean="0">
                <a:latin typeface="隶书" pitchFamily="49" charset="-122"/>
                <a:ea typeface="隶书" pitchFamily="49" charset="-122"/>
              </a:rPr>
              <a:t>数据库</a:t>
            </a:r>
            <a:r>
              <a:rPr lang="zh-CN" sz="3200" b="0" dirty="0">
                <a:latin typeface="隶书" pitchFamily="49" charset="-122"/>
                <a:ea typeface="隶书" pitchFamily="49" charset="-122"/>
              </a:rPr>
              <a:t>角色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fade">
                                      <p:cBhvr>
                                        <p:cTn id="12" dur="1000"/>
                                        <p:tgtEl>
                                          <p:spTgt spid="48131">
                                            <p:txEl>
                                              <p:pRg st="1" end="1"/>
                                            </p:txEl>
                                          </p:spTgt>
                                        </p:tgtEl>
                                      </p:cBhvr>
                                    </p:animEffect>
                                    <p:anim calcmode="lin" valueType="num">
                                      <p:cBhvr>
                                        <p:cTn id="13" dur="1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81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fade">
                                      <p:cBhvr>
                                        <p:cTn id="17" dur="1000"/>
                                        <p:tgtEl>
                                          <p:spTgt spid="48131">
                                            <p:txEl>
                                              <p:pRg st="2" end="2"/>
                                            </p:txEl>
                                          </p:spTgt>
                                        </p:tgtEl>
                                      </p:cBhvr>
                                    </p:animEffect>
                                    <p:anim calcmode="lin" valueType="num">
                                      <p:cBhvr>
                                        <p:cTn id="18"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8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8131">
                                            <p:txEl>
                                              <p:pRg st="3" end="3"/>
                                            </p:txEl>
                                          </p:spTgt>
                                        </p:tgtEl>
                                        <p:attrNameLst>
                                          <p:attrName>style.visibility</p:attrName>
                                        </p:attrNameLst>
                                      </p:cBhvr>
                                      <p:to>
                                        <p:strVal val="visible"/>
                                      </p:to>
                                    </p:set>
                                    <p:animEffect transition="in" filter="fade">
                                      <p:cBhvr>
                                        <p:cTn id="24" dur="1000"/>
                                        <p:tgtEl>
                                          <p:spTgt spid="48131">
                                            <p:txEl>
                                              <p:pRg st="3" end="3"/>
                                            </p:txEl>
                                          </p:spTgt>
                                        </p:tgtEl>
                                      </p:cBhvr>
                                    </p:animEffect>
                                    <p:anim calcmode="lin" valueType="num">
                                      <p:cBhvr>
                                        <p:cTn id="25"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813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8131">
                                            <p:txEl>
                                              <p:pRg st="4" end="4"/>
                                            </p:txEl>
                                          </p:spTgt>
                                        </p:tgtEl>
                                        <p:attrNameLst>
                                          <p:attrName>style.visibility</p:attrName>
                                        </p:attrNameLst>
                                      </p:cBhvr>
                                      <p:to>
                                        <p:strVal val="visible"/>
                                      </p:to>
                                    </p:set>
                                    <p:animEffect transition="in" filter="fade">
                                      <p:cBhvr>
                                        <p:cTn id="29" dur="1000"/>
                                        <p:tgtEl>
                                          <p:spTgt spid="48131">
                                            <p:txEl>
                                              <p:pRg st="4" end="4"/>
                                            </p:txEl>
                                          </p:spTgt>
                                        </p:tgtEl>
                                      </p:cBhvr>
                                    </p:animEffect>
                                    <p:anim calcmode="lin" valueType="num">
                                      <p:cBhvr>
                                        <p:cTn id="30" dur="10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8131">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8131">
                                            <p:txEl>
                                              <p:pRg st="5" end="5"/>
                                            </p:txEl>
                                          </p:spTgt>
                                        </p:tgtEl>
                                        <p:attrNameLst>
                                          <p:attrName>style.visibility</p:attrName>
                                        </p:attrNameLst>
                                      </p:cBhvr>
                                      <p:to>
                                        <p:strVal val="visible"/>
                                      </p:to>
                                    </p:set>
                                    <p:animEffect transition="in" filter="fade">
                                      <p:cBhvr>
                                        <p:cTn id="34" dur="1000"/>
                                        <p:tgtEl>
                                          <p:spTgt spid="48131">
                                            <p:txEl>
                                              <p:pRg st="5" end="5"/>
                                            </p:txEl>
                                          </p:spTgt>
                                        </p:tgtEl>
                                      </p:cBhvr>
                                    </p:animEffect>
                                    <p:anim calcmode="lin" valueType="num">
                                      <p:cBhvr>
                                        <p:cTn id="35" dur="10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813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35496" y="625252"/>
            <a:ext cx="9036049" cy="2459508"/>
          </a:xfrm>
        </p:spPr>
        <p:txBody>
          <a:bodyPr>
            <a:noAutofit/>
          </a:bodyPr>
          <a:lstStyle/>
          <a:p>
            <a:pPr lvl="1">
              <a:lnSpc>
                <a:spcPct val="150000"/>
              </a:lnSpc>
              <a:buFont typeface="Wingdings" pitchFamily="2" charset="2"/>
              <a:buNone/>
            </a:pPr>
            <a:r>
              <a:rPr lang="zh-CN" altLang="en-US" b="1" dirty="0">
                <a:latin typeface="微软雅黑" panose="020B0503020204020204" pitchFamily="34" charset="-122"/>
                <a:ea typeface="微软雅黑" panose="020B0503020204020204" pitchFamily="34" charset="-122"/>
              </a:rPr>
              <a:t>【例】</a:t>
            </a:r>
            <a:r>
              <a:rPr lang="zh-CN" altLang="en-US" b="1" dirty="0">
                <a:latin typeface="幼圆" panose="02010509060101010101" pitchFamily="49" charset="-122"/>
                <a:ea typeface="幼圆" panose="02010509060101010101" pitchFamily="49" charset="-122"/>
              </a:rPr>
              <a:t>角色的权限修改，使角色R1在原来的基础上增加了</a:t>
            </a:r>
            <a:r>
              <a:rPr lang="zh-CN" altLang="en-US" b="1" dirty="0" smtClean="0">
                <a:latin typeface="幼圆" panose="02010509060101010101" pitchFamily="49" charset="-122"/>
                <a:ea typeface="幼圆" panose="02010509060101010101" pitchFamily="49" charset="-122"/>
              </a:rPr>
              <a:t>对student表的</a:t>
            </a:r>
            <a:r>
              <a:rPr lang="zh-CN" altLang="en-US" b="1" dirty="0">
                <a:latin typeface="幼圆" panose="02010509060101010101" pitchFamily="49" charset="-122"/>
                <a:ea typeface="幼圆" panose="02010509060101010101" pitchFamily="49" charset="-122"/>
              </a:rPr>
              <a:t>delete权限</a:t>
            </a:r>
          </a:p>
          <a:p>
            <a:pPr lvl="1">
              <a:buFont typeface="Wingdings" pitchFamily="2" charset="2"/>
              <a:buNone/>
            </a:pPr>
            <a:r>
              <a:rPr lang="en-US" altLang="zh-CN" dirty="0" smtClean="0">
                <a:latin typeface="幼圆" panose="02010509060101010101" pitchFamily="49" charset="-122"/>
                <a:ea typeface="幼圆" panose="02010509060101010101" pitchFamily="49" charset="-122"/>
              </a:rPr>
              <a:t>			</a:t>
            </a:r>
            <a:r>
              <a:rPr lang="zh-CN" altLang="en-US" b="1" kern="1200" dirty="0">
                <a:latin typeface="微软雅黑" pitchFamily="34" charset="-122"/>
                <a:ea typeface="微软雅黑" pitchFamily="34" charset="-122"/>
                <a:cs typeface="+mn-cs"/>
              </a:rPr>
              <a:t>GRANT DELETE </a:t>
            </a:r>
          </a:p>
          <a:p>
            <a:pPr lvl="1">
              <a:buFont typeface="Wingdings" pitchFamily="2" charset="2"/>
              <a:buNone/>
            </a:pPr>
            <a:r>
              <a:rPr lang="en-US" altLang="zh-CN" dirty="0" smtClean="0">
                <a:latin typeface="幼圆" panose="02010509060101010101" pitchFamily="49" charset="-122"/>
                <a:ea typeface="幼圆" panose="02010509060101010101" pitchFamily="49" charset="-122"/>
              </a:rPr>
              <a:t>			</a:t>
            </a:r>
            <a:r>
              <a:rPr lang="zh-CN" altLang="en-US" b="1" kern="1200" dirty="0">
                <a:latin typeface="微软雅黑" pitchFamily="34" charset="-122"/>
                <a:ea typeface="微软雅黑" pitchFamily="34" charset="-122"/>
                <a:cs typeface="+mn-cs"/>
              </a:rPr>
              <a:t>ON TABLE </a:t>
            </a:r>
            <a:r>
              <a:rPr lang="zh-CN" altLang="en-US" dirty="0">
                <a:latin typeface="幼圆" panose="02010509060101010101" pitchFamily="49" charset="-122"/>
                <a:ea typeface="幼圆" panose="02010509060101010101" pitchFamily="49" charset="-122"/>
              </a:rPr>
              <a:t>Student</a:t>
            </a:r>
          </a:p>
          <a:p>
            <a:pPr lvl="1">
              <a:buFont typeface="Wingdings" pitchFamily="2" charset="2"/>
              <a:buNone/>
            </a:pPr>
            <a:r>
              <a:rPr lang="en-US" altLang="zh-CN" dirty="0" smtClean="0">
                <a:latin typeface="幼圆" panose="02010509060101010101" pitchFamily="49" charset="-122"/>
                <a:ea typeface="幼圆" panose="02010509060101010101" pitchFamily="49" charset="-122"/>
              </a:rPr>
              <a:t>			</a:t>
            </a:r>
            <a:r>
              <a:rPr lang="zh-CN" altLang="en-US" b="1" kern="1200" dirty="0">
                <a:latin typeface="微软雅黑" pitchFamily="34" charset="-122"/>
                <a:ea typeface="微软雅黑" pitchFamily="34" charset="-122"/>
                <a:cs typeface="+mn-cs"/>
              </a:rPr>
              <a:t>TO</a:t>
            </a:r>
            <a:r>
              <a:rPr lang="zh-CN" altLang="en-US" dirty="0" smtClean="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R1</a:t>
            </a:r>
          </a:p>
        </p:txBody>
      </p:sp>
      <p:sp>
        <p:nvSpPr>
          <p:cNvPr id="49156" name="Rectangle 4"/>
          <p:cNvSpPr>
            <a:spLocks noChangeArrowheads="1"/>
          </p:cNvSpPr>
          <p:nvPr/>
        </p:nvSpPr>
        <p:spPr bwMode="auto">
          <a:xfrm>
            <a:off x="107504" y="3290788"/>
            <a:ext cx="7488832" cy="201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150000"/>
              </a:lnSpc>
              <a:spcBef>
                <a:spcPct val="20000"/>
              </a:spcBef>
              <a:buClr>
                <a:schemeClr val="hlink"/>
              </a:buClr>
            </a:pPr>
            <a:r>
              <a:rPr lang="zh-CN" altLang="en-US" sz="2400" dirty="0" smtClean="0">
                <a:latin typeface="微软雅黑" panose="020B0503020204020204" pitchFamily="34" charset="-122"/>
                <a:ea typeface="微软雅黑" panose="020B0503020204020204" pitchFamily="34" charset="-122"/>
              </a:rPr>
              <a:t>【例】</a:t>
            </a:r>
            <a:r>
              <a:rPr lang="zh-CN" altLang="en-US" sz="2400" dirty="0">
                <a:latin typeface="幼圆" pitchFamily="49" charset="-122"/>
                <a:ea typeface="幼圆" pitchFamily="49" charset="-122"/>
              </a:rPr>
              <a:t> 使R1减少了</a:t>
            </a:r>
            <a:r>
              <a:rPr lang="zh-CN" altLang="en-US" sz="2400" dirty="0">
                <a:latin typeface="微软雅黑" pitchFamily="34" charset="-122"/>
                <a:ea typeface="微软雅黑" pitchFamily="34" charset="-122"/>
              </a:rPr>
              <a:t>select</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权限</a:t>
            </a:r>
            <a:endParaRPr lang="en-US" altLang="zh-CN" sz="2400" dirty="0" smtClean="0">
              <a:latin typeface="Arial" pitchFamily="34" charset="0"/>
            </a:endParaRPr>
          </a:p>
          <a:p>
            <a:pPr marL="742950" lvl="1" indent="-285750" algn="l">
              <a:spcBef>
                <a:spcPct val="20000"/>
              </a:spcBef>
              <a:buClr>
                <a:schemeClr val="hlink"/>
              </a:buClr>
              <a:buFont typeface="Wingdings" pitchFamily="2" charset="2"/>
              <a:buNone/>
            </a:pPr>
            <a:r>
              <a:rPr lang="zh-CN" altLang="en-US" sz="2400" dirty="0" smtClean="0">
                <a:latin typeface="微软雅黑" pitchFamily="34" charset="-122"/>
                <a:ea typeface="微软雅黑" pitchFamily="34" charset="-122"/>
              </a:rPr>
              <a:t>                REVOKE </a:t>
            </a:r>
            <a:r>
              <a:rPr lang="zh-CN" altLang="en-US" sz="2400" dirty="0">
                <a:latin typeface="微软雅黑" pitchFamily="34" charset="-122"/>
                <a:ea typeface="微软雅黑" pitchFamily="34" charset="-122"/>
              </a:rPr>
              <a:t>SELECT </a:t>
            </a:r>
          </a:p>
          <a:p>
            <a:pPr marL="742950" lvl="1" indent="-285750" algn="l">
              <a:spcBef>
                <a:spcPct val="20000"/>
              </a:spcBef>
              <a:buClr>
                <a:schemeClr val="hlink"/>
              </a:buClr>
              <a:buFont typeface="Wingdings" pitchFamily="2" charset="2"/>
              <a:buNone/>
            </a:pPr>
            <a:r>
              <a:rPr lang="zh-CN" altLang="en-US" sz="2400" b="0" dirty="0">
                <a:latin typeface="Arial" pitchFamily="34" charset="0"/>
              </a:rPr>
              <a:t>           </a:t>
            </a:r>
            <a:r>
              <a:rPr lang="zh-CN" altLang="en-US" sz="2400" b="0" dirty="0" smtClean="0">
                <a:latin typeface="Arial" pitchFamily="34" charset="0"/>
              </a:rPr>
              <a:t>   </a:t>
            </a:r>
            <a:r>
              <a:rPr lang="en-US" altLang="zh-CN" sz="2400" b="0" dirty="0" smtClean="0">
                <a:latin typeface="Arial" pitchFamily="34" charset="0"/>
              </a:rPr>
              <a:t>	 </a:t>
            </a:r>
            <a:r>
              <a:rPr lang="zh-CN" altLang="en-US" sz="2400" dirty="0" smtClean="0">
                <a:latin typeface="微软雅黑" pitchFamily="34" charset="-122"/>
                <a:ea typeface="微软雅黑" pitchFamily="34" charset="-122"/>
              </a:rPr>
              <a:t>ON </a:t>
            </a:r>
            <a:r>
              <a:rPr lang="zh-CN" altLang="en-US" sz="2400" dirty="0">
                <a:latin typeface="微软雅黑" pitchFamily="34" charset="-122"/>
                <a:ea typeface="微软雅黑" pitchFamily="34" charset="-122"/>
              </a:rPr>
              <a:t>TABLE </a:t>
            </a:r>
            <a:r>
              <a:rPr lang="zh-CN" altLang="en-US" sz="2400" b="0" dirty="0">
                <a:latin typeface="Arial" pitchFamily="34" charset="0"/>
              </a:rPr>
              <a:t>Student</a:t>
            </a:r>
          </a:p>
          <a:p>
            <a:pPr marL="742950" lvl="1" indent="-285750" algn="l">
              <a:spcBef>
                <a:spcPct val="20000"/>
              </a:spcBef>
              <a:buClr>
                <a:schemeClr val="hlink"/>
              </a:buClr>
              <a:buFont typeface="Wingdings" pitchFamily="2" charset="2"/>
              <a:buNone/>
            </a:pPr>
            <a:r>
              <a:rPr lang="zh-CN" altLang="en-US" sz="2400" b="0" dirty="0">
                <a:latin typeface="Arial" pitchFamily="34" charset="0"/>
              </a:rPr>
              <a:t>           </a:t>
            </a:r>
            <a:r>
              <a:rPr lang="zh-CN" altLang="en-US" sz="2400" b="0" dirty="0" smtClean="0">
                <a:latin typeface="Arial" pitchFamily="34" charset="0"/>
              </a:rPr>
              <a:t>   </a:t>
            </a:r>
            <a:r>
              <a:rPr lang="en-US" altLang="zh-CN" sz="2400" b="0" dirty="0" smtClean="0">
                <a:latin typeface="Arial" pitchFamily="34" charset="0"/>
              </a:rPr>
              <a:t>	</a:t>
            </a:r>
            <a:r>
              <a:rPr lang="zh-CN" altLang="en-US" sz="2400" b="0" dirty="0" smtClean="0">
                <a:latin typeface="Arial" pitchFamily="34" charset="0"/>
              </a:rPr>
              <a:t> </a:t>
            </a:r>
            <a:r>
              <a:rPr lang="zh-CN" altLang="en-US" sz="2400" dirty="0">
                <a:latin typeface="微软雅黑" pitchFamily="34" charset="-122"/>
                <a:ea typeface="微软雅黑" pitchFamily="34" charset="-122"/>
              </a:rPr>
              <a:t>FROM</a:t>
            </a:r>
            <a:r>
              <a:rPr lang="zh-CN" altLang="en-US" sz="2400" b="0" dirty="0">
                <a:latin typeface="Arial" pitchFamily="34" charset="0"/>
              </a:rPr>
              <a:t>  R1</a:t>
            </a:r>
            <a:r>
              <a:rPr lang="zh-CN" altLang="en-US" sz="2400" b="0" dirty="0" smtClean="0">
                <a:latin typeface="Arial" pitchFamily="34" charset="0"/>
              </a:rPr>
              <a:t>；</a:t>
            </a:r>
            <a:endParaRPr lang="zh-CN" altLang="en-US" sz="2400" b="0" dirty="0">
              <a:latin typeface="Arial" pitchFamily="34" charset="0"/>
            </a:endParaRPr>
          </a:p>
        </p:txBody>
      </p:sp>
      <p:sp>
        <p:nvSpPr>
          <p:cNvPr id="6" name="Rectangle 2"/>
          <p:cNvSpPr>
            <a:spLocks noGrp="1" noChangeArrowheads="1"/>
          </p:cNvSpPr>
          <p:nvPr>
            <p:ph type="title"/>
          </p:nvPr>
        </p:nvSpPr>
        <p:spPr>
          <a:xfrm>
            <a:off x="0" y="0"/>
            <a:ext cx="8316416" cy="697260"/>
          </a:xfrm>
        </p:spPr>
        <p:txBody>
          <a:bodyPr/>
          <a:lstStyle/>
          <a:p>
            <a:pPr algn="l"/>
            <a:r>
              <a:rPr lang="en-US" altLang="zh-CN" sz="3200" dirty="0" smtClean="0">
                <a:latin typeface="黑体" pitchFamily="49" charset="-122"/>
                <a:ea typeface="黑体" pitchFamily="49" charset="-122"/>
              </a:rPr>
              <a:t>  </a:t>
            </a:r>
            <a:r>
              <a:rPr lang="zh-CN" altLang="zh-CN" sz="3200" dirty="0" smtClean="0">
                <a:latin typeface="黑体" pitchFamily="49" charset="-122"/>
                <a:ea typeface="黑体" pitchFamily="49" charset="-122"/>
              </a:rPr>
              <a:t>自主</a:t>
            </a:r>
            <a:r>
              <a:rPr lang="zh-CN" altLang="zh-CN" sz="3200" dirty="0">
                <a:latin typeface="黑体" pitchFamily="49" charset="-122"/>
                <a:ea typeface="黑体" pitchFamily="49" charset="-122"/>
              </a:rPr>
              <a:t>存取控制</a:t>
            </a:r>
            <a:r>
              <a:rPr lang="zh-CN" altLang="zh-CN" sz="3200" dirty="0" smtClean="0">
                <a:latin typeface="黑体" pitchFamily="49" charset="-122"/>
                <a:ea typeface="黑体" pitchFamily="49" charset="-122"/>
              </a:rPr>
              <a:t>方法</a:t>
            </a:r>
            <a:r>
              <a:rPr lang="en-US" altLang="zh-CN" sz="3200" dirty="0">
                <a:ea typeface="楷体" charset="-122"/>
              </a:rPr>
              <a:t>——</a:t>
            </a:r>
            <a:r>
              <a:rPr lang="zh-CN" sz="3200" b="0" dirty="0" smtClean="0">
                <a:latin typeface="隶书" pitchFamily="49" charset="-122"/>
                <a:ea typeface="隶书" pitchFamily="49" charset="-122"/>
              </a:rPr>
              <a:t>数据库</a:t>
            </a:r>
            <a:r>
              <a:rPr lang="zh-CN" sz="3200" b="0" dirty="0">
                <a:latin typeface="隶书" pitchFamily="49" charset="-122"/>
                <a:ea typeface="隶书" pitchFamily="49" charset="-122"/>
              </a:rPr>
              <a:t>角色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1000"/>
                                        <p:tgtEl>
                                          <p:spTgt spid="49155">
                                            <p:txEl>
                                              <p:pRg st="0" end="0"/>
                                            </p:txEl>
                                          </p:spTgt>
                                        </p:tgtEl>
                                      </p:cBhvr>
                                    </p:animEffect>
                                    <p:anim calcmode="lin" valueType="num">
                                      <p:cBhvr>
                                        <p:cTn id="8" dur="10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91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1000"/>
                                        <p:tgtEl>
                                          <p:spTgt spid="49155">
                                            <p:txEl>
                                              <p:pRg st="1" end="1"/>
                                            </p:txEl>
                                          </p:spTgt>
                                        </p:tgtEl>
                                      </p:cBhvr>
                                    </p:animEffect>
                                    <p:anim calcmode="lin" valueType="num">
                                      <p:cBhvr>
                                        <p:cTn id="13" dur="10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915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1000"/>
                                        <p:tgtEl>
                                          <p:spTgt spid="49155">
                                            <p:txEl>
                                              <p:pRg st="2" end="2"/>
                                            </p:txEl>
                                          </p:spTgt>
                                        </p:tgtEl>
                                      </p:cBhvr>
                                    </p:animEffect>
                                    <p:anim calcmode="lin" valueType="num">
                                      <p:cBhvr>
                                        <p:cTn id="18" dur="10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915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1000"/>
                                        <p:tgtEl>
                                          <p:spTgt spid="49155">
                                            <p:txEl>
                                              <p:pRg st="3" end="3"/>
                                            </p:txEl>
                                          </p:spTgt>
                                        </p:tgtEl>
                                      </p:cBhvr>
                                    </p:animEffect>
                                    <p:anim calcmode="lin" valueType="num">
                                      <p:cBhvr>
                                        <p:cTn id="23" dur="10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91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9156">
                                            <p:txEl>
                                              <p:pRg st="0" end="0"/>
                                            </p:txEl>
                                          </p:spTgt>
                                        </p:tgtEl>
                                        <p:attrNameLst>
                                          <p:attrName>style.visibility</p:attrName>
                                        </p:attrNameLst>
                                      </p:cBhvr>
                                      <p:to>
                                        <p:strVal val="visible"/>
                                      </p:to>
                                    </p:set>
                                    <p:animEffect transition="in" filter="fade">
                                      <p:cBhvr>
                                        <p:cTn id="29" dur="1000"/>
                                        <p:tgtEl>
                                          <p:spTgt spid="49156">
                                            <p:txEl>
                                              <p:pRg st="0" end="0"/>
                                            </p:txEl>
                                          </p:spTgt>
                                        </p:tgtEl>
                                      </p:cBhvr>
                                    </p:animEffect>
                                    <p:anim calcmode="lin" valueType="num">
                                      <p:cBhvr>
                                        <p:cTn id="30" dur="1000" fill="hold"/>
                                        <p:tgtEl>
                                          <p:spTgt spid="4915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491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9156">
                                            <p:txEl>
                                              <p:pRg st="1" end="1"/>
                                            </p:txEl>
                                          </p:spTgt>
                                        </p:tgtEl>
                                        <p:attrNameLst>
                                          <p:attrName>style.visibility</p:attrName>
                                        </p:attrNameLst>
                                      </p:cBhvr>
                                      <p:to>
                                        <p:strVal val="visible"/>
                                      </p:to>
                                    </p:set>
                                    <p:animEffect transition="in" filter="fade">
                                      <p:cBhvr>
                                        <p:cTn id="36" dur="1000"/>
                                        <p:tgtEl>
                                          <p:spTgt spid="49156">
                                            <p:txEl>
                                              <p:pRg st="1" end="1"/>
                                            </p:txEl>
                                          </p:spTgt>
                                        </p:tgtEl>
                                      </p:cBhvr>
                                    </p:animEffect>
                                    <p:anim calcmode="lin" valueType="num">
                                      <p:cBhvr>
                                        <p:cTn id="37" dur="10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49156">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9156">
                                            <p:txEl>
                                              <p:pRg st="2" end="2"/>
                                            </p:txEl>
                                          </p:spTgt>
                                        </p:tgtEl>
                                        <p:attrNameLst>
                                          <p:attrName>style.visibility</p:attrName>
                                        </p:attrNameLst>
                                      </p:cBhvr>
                                      <p:to>
                                        <p:strVal val="visible"/>
                                      </p:to>
                                    </p:set>
                                    <p:animEffect transition="in" filter="fade">
                                      <p:cBhvr>
                                        <p:cTn id="41" dur="1000"/>
                                        <p:tgtEl>
                                          <p:spTgt spid="49156">
                                            <p:txEl>
                                              <p:pRg st="2" end="2"/>
                                            </p:txEl>
                                          </p:spTgt>
                                        </p:tgtEl>
                                      </p:cBhvr>
                                    </p:animEffect>
                                    <p:anim calcmode="lin" valueType="num">
                                      <p:cBhvr>
                                        <p:cTn id="42" dur="10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49156">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9156">
                                            <p:txEl>
                                              <p:pRg st="3" end="3"/>
                                            </p:txEl>
                                          </p:spTgt>
                                        </p:tgtEl>
                                        <p:attrNameLst>
                                          <p:attrName>style.visibility</p:attrName>
                                        </p:attrNameLst>
                                      </p:cBhvr>
                                      <p:to>
                                        <p:strVal val="visible"/>
                                      </p:to>
                                    </p:set>
                                    <p:animEffect transition="in" filter="fade">
                                      <p:cBhvr>
                                        <p:cTn id="46" dur="1000"/>
                                        <p:tgtEl>
                                          <p:spTgt spid="49156">
                                            <p:txEl>
                                              <p:pRg st="3" end="3"/>
                                            </p:txEl>
                                          </p:spTgt>
                                        </p:tgtEl>
                                      </p:cBhvr>
                                    </p:animEffect>
                                    <p:anim calcmode="lin" valueType="num">
                                      <p:cBhvr>
                                        <p:cTn id="47" dur="1000" fill="hold"/>
                                        <p:tgtEl>
                                          <p:spTgt spid="49156">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4915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772992"/>
            <a:ext cx="7020272" cy="3693319"/>
          </a:xfrm>
          <a:prstGeom prst="rect">
            <a:avLst/>
          </a:prstGeom>
        </p:spPr>
        <p:txBody>
          <a:bodyPr wrap="square">
            <a:spAutoFit/>
          </a:bodyPr>
          <a:lstStyle/>
          <a:p>
            <a:pPr algn="l">
              <a:lnSpc>
                <a:spcPct val="150000"/>
              </a:lnSpc>
            </a:pPr>
            <a:r>
              <a:rPr lang="en-US" altLang="zh-CN" sz="2600" dirty="0" smtClean="0"/>
              <a:t>(</a:t>
            </a:r>
            <a:r>
              <a:rPr lang="en-US" altLang="zh-CN" sz="2600" dirty="0"/>
              <a:t>1)</a:t>
            </a:r>
            <a:r>
              <a:rPr lang="zh-CN" altLang="zh-CN" sz="2600" dirty="0"/>
              <a:t>找出所有供应商的姓名和所在城市。</a:t>
            </a:r>
          </a:p>
          <a:p>
            <a:pPr algn="l">
              <a:lnSpc>
                <a:spcPct val="150000"/>
              </a:lnSpc>
            </a:pPr>
            <a:r>
              <a:rPr lang="en-US" altLang="zh-CN" sz="2600" dirty="0"/>
              <a:t>       </a:t>
            </a:r>
            <a:r>
              <a:rPr lang="en-US" altLang="zh-CN" sz="2600" dirty="0">
                <a:latin typeface="微软雅黑" panose="020B0503020204020204" pitchFamily="34" charset="-122"/>
                <a:ea typeface="微软雅黑" panose="020B0503020204020204" pitchFamily="34" charset="-122"/>
              </a:rPr>
              <a:t>SELECT</a:t>
            </a:r>
            <a:r>
              <a:rPr lang="en-US" altLang="zh-CN" sz="2600" dirty="0"/>
              <a:t> </a:t>
            </a:r>
            <a:r>
              <a:rPr lang="en-US" altLang="zh-CN" sz="2600" dirty="0" smtClean="0"/>
              <a:t>SNAME,CITY</a:t>
            </a:r>
          </a:p>
          <a:p>
            <a:pPr algn="l">
              <a:lnSpc>
                <a:spcPct val="150000"/>
              </a:lnSpc>
            </a:pPr>
            <a:r>
              <a:rPr lang="en-US" altLang="zh-CN" sz="2600" dirty="0"/>
              <a:t> </a:t>
            </a:r>
            <a:r>
              <a:rPr lang="en-US" altLang="zh-CN" sz="2600" dirty="0" smtClean="0"/>
              <a:t>      </a:t>
            </a:r>
            <a:r>
              <a:rPr lang="en-US" altLang="zh-CN" sz="2600" dirty="0">
                <a:latin typeface="微软雅黑" panose="020B0503020204020204" pitchFamily="34" charset="-122"/>
                <a:ea typeface="微软雅黑" panose="020B0503020204020204" pitchFamily="34" charset="-122"/>
              </a:rPr>
              <a:t>FROM</a:t>
            </a:r>
            <a:r>
              <a:rPr lang="en-US" altLang="zh-CN" sz="2600" dirty="0"/>
              <a:t> </a:t>
            </a:r>
            <a:r>
              <a:rPr lang="en-US" altLang="zh-CN" sz="2600" dirty="0" smtClean="0"/>
              <a:t>S</a:t>
            </a:r>
            <a:endParaRPr lang="zh-CN" altLang="zh-CN" sz="2600" dirty="0"/>
          </a:p>
          <a:p>
            <a:pPr algn="l">
              <a:lnSpc>
                <a:spcPct val="150000"/>
              </a:lnSpc>
            </a:pPr>
            <a:r>
              <a:rPr lang="en-US" altLang="zh-CN" sz="2600" dirty="0"/>
              <a:t>(2)</a:t>
            </a:r>
            <a:r>
              <a:rPr lang="zh-CN" altLang="zh-CN" sz="2600" dirty="0"/>
              <a:t>找出所有零件的名称、颜色、重量。</a:t>
            </a:r>
          </a:p>
          <a:p>
            <a:pPr algn="l">
              <a:lnSpc>
                <a:spcPct val="150000"/>
              </a:lnSpc>
            </a:pPr>
            <a:r>
              <a:rPr lang="en-US" altLang="zh-CN" sz="2600" dirty="0" smtClean="0"/>
              <a:t>       </a:t>
            </a:r>
            <a:r>
              <a:rPr lang="en-US" altLang="zh-CN" sz="2600" dirty="0">
                <a:latin typeface="微软雅黑" panose="020B0503020204020204" pitchFamily="34" charset="-122"/>
                <a:ea typeface="微软雅黑" panose="020B0503020204020204" pitchFamily="34" charset="-122"/>
              </a:rPr>
              <a:t>SELECT</a:t>
            </a:r>
            <a:r>
              <a:rPr lang="en-US" altLang="zh-CN" sz="2600" dirty="0" smtClean="0"/>
              <a:t>  PNAME,COLOR,WEIGHT </a:t>
            </a:r>
          </a:p>
          <a:p>
            <a:pPr algn="l">
              <a:lnSpc>
                <a:spcPct val="150000"/>
              </a:lnSpc>
            </a:pPr>
            <a:r>
              <a:rPr lang="en-US" altLang="zh-CN" sz="2600" dirty="0"/>
              <a:t> </a:t>
            </a:r>
            <a:r>
              <a:rPr lang="en-US" altLang="zh-CN" sz="2600" dirty="0" smtClean="0"/>
              <a:t>      </a:t>
            </a:r>
            <a:r>
              <a:rPr lang="en-US" altLang="zh-CN" sz="2600" dirty="0">
                <a:latin typeface="微软雅黑" panose="020B0503020204020204" pitchFamily="34" charset="-122"/>
                <a:ea typeface="微软雅黑" panose="020B0503020204020204" pitchFamily="34" charset="-122"/>
              </a:rPr>
              <a:t>FROM</a:t>
            </a:r>
            <a:r>
              <a:rPr lang="en-US" altLang="zh-CN" sz="2600" dirty="0" smtClean="0"/>
              <a:t>  P</a:t>
            </a:r>
            <a:endParaRPr lang="zh-CN" altLang="zh-CN" sz="2600" dirty="0"/>
          </a:p>
        </p:txBody>
      </p:sp>
    </p:spTree>
    <p:extLst>
      <p:ext uri="{BB962C8B-B14F-4D97-AF65-F5344CB8AC3E}">
        <p14:creationId xmlns:p14="http://schemas.microsoft.com/office/powerpoint/2010/main" val="237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0" y="697260"/>
            <a:ext cx="9144000" cy="4536504"/>
          </a:xfrm>
        </p:spPr>
        <p:txBody>
          <a:bodyPr/>
          <a:lstStyle/>
          <a:p>
            <a:r>
              <a:rPr lang="zh-CN"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）非授权用户对数据库的恶意存取和破坏</a:t>
            </a:r>
            <a:endParaRPr lang="zh-CN" sz="2400" b="1" dirty="0">
              <a:latin typeface="微软雅黑" panose="020B0503020204020204" pitchFamily="34" charset="-122"/>
              <a:ea typeface="微软雅黑" panose="020B0503020204020204" pitchFamily="34" charset="-122"/>
            </a:endParaRPr>
          </a:p>
          <a:p>
            <a:pPr lvl="1">
              <a:lnSpc>
                <a:spcPct val="150000"/>
              </a:lnSpc>
            </a:pPr>
            <a:r>
              <a:rPr lang="zh-CN" altLang="en-US" dirty="0" smtClean="0">
                <a:latin typeface="幼圆" pitchFamily="49" charset="-122"/>
                <a:ea typeface="幼圆" pitchFamily="49" charset="-122"/>
              </a:rPr>
              <a:t>一些黑客和犯罪分子在用户存取数据库时猎取用户名和口令，假冒合法用户偷取、修改或者破坏用户数据。因此必须阻止有损数据库安全的非法操作，以保证数据免受未经授权的访问和破坏，数据库管理系统提供的安全措施主要包括</a:t>
            </a:r>
            <a:r>
              <a:rPr lang="en-US" altLang="zh-CN" dirty="0" smtClean="0">
                <a:latin typeface="幼圆" pitchFamily="49" charset="-122"/>
                <a:ea typeface="幼圆" pitchFamily="49" charset="-122"/>
              </a:rPr>
              <a:t>:</a:t>
            </a:r>
          </a:p>
          <a:p>
            <a:pPr lvl="3">
              <a:lnSpc>
                <a:spcPct val="150000"/>
              </a:lnSpc>
              <a:buFont typeface="Wingdings" pitchFamily="2" charset="2"/>
              <a:buChar char="Ø"/>
            </a:pPr>
            <a:r>
              <a:rPr lang="zh-CN" altLang="en-US" sz="2400" b="1" dirty="0" smtClean="0">
                <a:latin typeface="楷体" panose="02010609060101010101" pitchFamily="49" charset="-122"/>
                <a:ea typeface="楷体" panose="02010609060101010101" pitchFamily="49" charset="-122"/>
              </a:rPr>
              <a:t>“用户身份鉴别”、</a:t>
            </a:r>
            <a:endParaRPr lang="en-US" altLang="zh-CN" sz="2400" b="1" dirty="0" smtClean="0">
              <a:latin typeface="楷体" panose="02010609060101010101" pitchFamily="49" charset="-122"/>
              <a:ea typeface="楷体" panose="02010609060101010101" pitchFamily="49" charset="-122"/>
            </a:endParaRPr>
          </a:p>
          <a:p>
            <a:pPr lvl="3">
              <a:lnSpc>
                <a:spcPct val="150000"/>
              </a:lnSpc>
              <a:buFont typeface="Wingdings" pitchFamily="2" charset="2"/>
              <a:buChar char="Ø"/>
            </a:pPr>
            <a:r>
              <a:rPr lang="zh-CN" altLang="en-US" sz="2400" b="1" dirty="0" smtClean="0">
                <a:latin typeface="楷体" panose="02010609060101010101" pitchFamily="49" charset="-122"/>
                <a:ea typeface="楷体" panose="02010609060101010101" pitchFamily="49" charset="-122"/>
              </a:rPr>
              <a:t>“存取控制”</a:t>
            </a:r>
            <a:endParaRPr lang="en-US" altLang="zh-CN" sz="2400" b="1" dirty="0">
              <a:latin typeface="楷体" panose="02010609060101010101" pitchFamily="49" charset="-122"/>
              <a:ea typeface="楷体" panose="02010609060101010101" pitchFamily="49" charset="-122"/>
            </a:endParaRPr>
          </a:p>
          <a:p>
            <a:pPr lvl="3">
              <a:lnSpc>
                <a:spcPct val="150000"/>
              </a:lnSpc>
              <a:buFont typeface="Wingdings" pitchFamily="2" charset="2"/>
              <a:buChar char="Ø"/>
            </a:pPr>
            <a:r>
              <a:rPr lang="zh-CN" altLang="en-US" sz="2400" b="1" dirty="0" smtClean="0">
                <a:latin typeface="楷体" panose="02010609060101010101" pitchFamily="49" charset="-122"/>
                <a:ea typeface="楷体" panose="02010609060101010101" pitchFamily="49" charset="-122"/>
              </a:rPr>
              <a:t>“视图”</a:t>
            </a:r>
            <a:endParaRPr lang="zh-CN" altLang="zh-CN" sz="2400" b="1" dirty="0">
              <a:latin typeface="楷体" panose="02010609060101010101" pitchFamily="49" charset="-122"/>
              <a:ea typeface="楷体" panose="02010609060101010101" pitchFamily="49" charset="-122"/>
            </a:endParaRP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1.1   </a:t>
            </a:r>
            <a:r>
              <a:rPr lang="zh-CN" altLang="en-US" sz="3200" dirty="0" smtClean="0">
                <a:latin typeface="隶书" pitchFamily="49" charset="-122"/>
                <a:ea typeface="隶书" pitchFamily="49" charset="-122"/>
                <a:cs typeface="Times New Roman" pitchFamily="18" charset="0"/>
              </a:rPr>
              <a:t>数据库的不</a:t>
            </a:r>
            <a:r>
              <a:rPr lang="zh-CN" sz="3200" dirty="0" smtClean="0">
                <a:latin typeface="隶书" pitchFamily="49" charset="-122"/>
                <a:ea typeface="隶书" pitchFamily="49" charset="-122"/>
              </a:rPr>
              <a:t>安全</a:t>
            </a:r>
            <a:r>
              <a:rPr lang="zh-CN" altLang="en-US" sz="3200" dirty="0" smtClean="0">
                <a:latin typeface="隶书" pitchFamily="49" charset="-122"/>
                <a:ea typeface="隶书" pitchFamily="49" charset="-122"/>
              </a:rPr>
              <a:t>因素</a:t>
            </a:r>
            <a:r>
              <a:rPr lang="zh-CN" dirty="0" smtClean="0">
                <a:latin typeface="隶书" pitchFamily="49" charset="-122"/>
                <a:ea typeface="隶书" pitchFamily="49" charset="-122"/>
              </a:rPr>
              <a:t> </a:t>
            </a:r>
            <a:endParaRPr lang="zh-CN"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1000"/>
                                        <p:tgtEl>
                                          <p:spTgt spid="8195">
                                            <p:txEl>
                                              <p:pRg st="2" end="2"/>
                                            </p:txEl>
                                          </p:spTgt>
                                        </p:tgtEl>
                                      </p:cBhvr>
                                    </p:animEffect>
                                    <p:anim calcmode="lin" valueType="num">
                                      <p:cBhvr>
                                        <p:cTn id="1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1000"/>
                                        <p:tgtEl>
                                          <p:spTgt spid="8195">
                                            <p:txEl>
                                              <p:pRg st="3" end="3"/>
                                            </p:txEl>
                                          </p:spTgt>
                                        </p:tgtEl>
                                      </p:cBhvr>
                                    </p:animEffect>
                                    <p:anim calcmode="lin" valueType="num">
                                      <p:cBhvr>
                                        <p:cTn id="23"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1000"/>
                                        <p:tgtEl>
                                          <p:spTgt spid="8195">
                                            <p:txEl>
                                              <p:pRg st="4" end="4"/>
                                            </p:txEl>
                                          </p:spTgt>
                                        </p:tgtEl>
                                      </p:cBhvr>
                                    </p:animEffect>
                                    <p:anim calcmode="lin" valueType="num">
                                      <p:cBhvr>
                                        <p:cTn id="2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804889"/>
            <a:ext cx="8316416" cy="4524315"/>
          </a:xfrm>
          <a:prstGeom prst="rect">
            <a:avLst/>
          </a:prstGeom>
        </p:spPr>
        <p:txBody>
          <a:bodyPr wrap="square">
            <a:spAutoFit/>
          </a:bodyPr>
          <a:lstStyle/>
          <a:p>
            <a:pPr algn="l">
              <a:lnSpc>
                <a:spcPct val="150000"/>
              </a:lnSpc>
            </a:pPr>
            <a:r>
              <a:rPr lang="en-US" altLang="zh-CN" sz="2400" dirty="0"/>
              <a:t>(3)</a:t>
            </a:r>
            <a:r>
              <a:rPr lang="zh-CN" altLang="zh-CN" sz="2400" dirty="0"/>
              <a:t>找出使用供应商</a:t>
            </a:r>
            <a:r>
              <a:rPr lang="en-US" altLang="zh-CN" sz="2400" dirty="0"/>
              <a:t>S1</a:t>
            </a:r>
            <a:r>
              <a:rPr lang="zh-CN" altLang="zh-CN" sz="2400" dirty="0"/>
              <a:t>所供应零件的工程号码。</a:t>
            </a:r>
          </a:p>
          <a:p>
            <a:pPr algn="l">
              <a:lnSpc>
                <a:spcPct val="150000"/>
              </a:lnSpc>
            </a:pPr>
            <a:r>
              <a:rPr lang="en-US" altLang="zh-CN" sz="2400" dirty="0"/>
              <a:t>        </a:t>
            </a:r>
            <a:r>
              <a:rPr lang="en-US" altLang="zh-CN" sz="2400" dirty="0">
                <a:latin typeface="微软雅黑" panose="020B0503020204020204" pitchFamily="34" charset="-122"/>
                <a:ea typeface="微软雅黑" panose="020B0503020204020204" pitchFamily="34" charset="-122"/>
              </a:rPr>
              <a:t>SELECT  </a:t>
            </a:r>
            <a:r>
              <a:rPr lang="en-US" altLang="zh-CN" sz="2400" dirty="0" smtClean="0">
                <a:latin typeface="微软雅黑" panose="020B0503020204020204" pitchFamily="34" charset="-122"/>
                <a:ea typeface="微软雅黑" panose="020B0503020204020204" pitchFamily="34" charset="-122"/>
              </a:rPr>
              <a:t>DISTINCT </a:t>
            </a:r>
            <a:r>
              <a:rPr lang="en-US" altLang="zh-CN" sz="2400" dirty="0"/>
              <a:t>JNO </a:t>
            </a:r>
            <a:endParaRPr lang="en-US" altLang="zh-CN" sz="2400" dirty="0" smtClean="0"/>
          </a:p>
          <a:p>
            <a:pPr algn="l">
              <a:lnSpc>
                <a:spcPct val="150000"/>
              </a:lnSpc>
            </a:pPr>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FROM</a:t>
            </a:r>
            <a:r>
              <a:rPr lang="en-US" altLang="zh-CN" sz="2400" dirty="0" smtClean="0"/>
              <a:t> SPJ</a:t>
            </a:r>
          </a:p>
          <a:p>
            <a:pPr algn="l">
              <a:lnSpc>
                <a:spcPct val="150000"/>
              </a:lnSpc>
            </a:pPr>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WHERE</a:t>
            </a:r>
            <a:r>
              <a:rPr lang="en-US" altLang="zh-CN" sz="2400" dirty="0"/>
              <a:t> SNO=</a:t>
            </a:r>
            <a:r>
              <a:rPr lang="en-US" altLang="zh-CN" sz="2400" dirty="0" smtClean="0"/>
              <a:t>'S1‘</a:t>
            </a:r>
            <a:endParaRPr lang="zh-CN" altLang="zh-CN" sz="2400" dirty="0"/>
          </a:p>
          <a:p>
            <a:pPr algn="l">
              <a:lnSpc>
                <a:spcPct val="150000"/>
              </a:lnSpc>
            </a:pPr>
            <a:r>
              <a:rPr lang="en-US" altLang="zh-CN" sz="2400" dirty="0"/>
              <a:t>(4)</a:t>
            </a:r>
            <a:r>
              <a:rPr lang="zh-CN" altLang="zh-CN" sz="2400" dirty="0"/>
              <a:t>找出工程项目</a:t>
            </a:r>
            <a:r>
              <a:rPr lang="en-US" altLang="zh-CN" sz="2400" dirty="0"/>
              <a:t>J2</a:t>
            </a:r>
            <a:r>
              <a:rPr lang="zh-CN" altLang="zh-CN" sz="2400" dirty="0"/>
              <a:t>使用的各种零件的名称及其数量。</a:t>
            </a:r>
          </a:p>
          <a:p>
            <a:pPr algn="l">
              <a:lnSpc>
                <a:spcPct val="150000"/>
              </a:lnSpc>
            </a:pPr>
            <a:r>
              <a:rPr lang="en-US" altLang="zh-CN" sz="2400" dirty="0" smtClean="0"/>
              <a:t>      </a:t>
            </a:r>
            <a:r>
              <a:rPr lang="en-US" altLang="zh-CN" sz="2400" dirty="0">
                <a:latin typeface="微软雅黑" panose="020B0503020204020204" pitchFamily="34" charset="-122"/>
                <a:ea typeface="微软雅黑" panose="020B0503020204020204" pitchFamily="34" charset="-122"/>
              </a:rPr>
              <a:t>SELECT </a:t>
            </a:r>
            <a:r>
              <a:rPr lang="en-US" altLang="zh-CN" sz="2400" dirty="0"/>
              <a:t>PNAME,QTY </a:t>
            </a:r>
            <a:endParaRPr lang="en-US" altLang="zh-CN" sz="2400" dirty="0" smtClean="0"/>
          </a:p>
          <a:p>
            <a:pPr algn="l">
              <a:lnSpc>
                <a:spcPct val="150000"/>
              </a:lnSpc>
            </a:pPr>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FROM </a:t>
            </a:r>
            <a:r>
              <a:rPr lang="en-US" altLang="zh-CN" sz="2400" dirty="0"/>
              <a:t>SPJ</a:t>
            </a:r>
            <a:r>
              <a:rPr lang="en-US" altLang="zh-CN" sz="2400" dirty="0" smtClean="0"/>
              <a:t>, P </a:t>
            </a:r>
            <a:endParaRPr lang="zh-CN" altLang="zh-CN" sz="2400" dirty="0"/>
          </a:p>
          <a:p>
            <a:pPr algn="l">
              <a:lnSpc>
                <a:spcPct val="150000"/>
              </a:lnSpc>
            </a:pPr>
            <a:r>
              <a:rPr lang="en-US" altLang="zh-CN" sz="2400" dirty="0" smtClean="0"/>
              <a:t>      </a:t>
            </a:r>
            <a:r>
              <a:rPr lang="en-US" altLang="zh-CN" sz="2400" dirty="0">
                <a:latin typeface="微软雅黑" panose="020B0503020204020204" pitchFamily="34" charset="-122"/>
                <a:ea typeface="微软雅黑" panose="020B0503020204020204" pitchFamily="34" charset="-122"/>
              </a:rPr>
              <a:t>WHERE</a:t>
            </a:r>
            <a:r>
              <a:rPr lang="en-US" altLang="zh-CN" sz="2400" dirty="0" smtClean="0"/>
              <a:t>   P.PNO=SPJ.PNO   AND   SPJ.JNO</a:t>
            </a:r>
            <a:r>
              <a:rPr lang="en-US" altLang="zh-CN" sz="2400" dirty="0"/>
              <a:t>='J2'</a:t>
            </a:r>
            <a:endParaRPr lang="zh-CN" altLang="zh-CN" sz="2400" dirty="0"/>
          </a:p>
        </p:txBody>
      </p:sp>
    </p:spTree>
    <p:extLst>
      <p:ext uri="{BB962C8B-B14F-4D97-AF65-F5344CB8AC3E}">
        <p14:creationId xmlns:p14="http://schemas.microsoft.com/office/powerpoint/2010/main" val="3404134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769268"/>
            <a:ext cx="7560840" cy="4429354"/>
          </a:xfrm>
          <a:prstGeom prst="rect">
            <a:avLst/>
          </a:prstGeom>
        </p:spPr>
        <p:txBody>
          <a:bodyPr wrap="square">
            <a:spAutoFit/>
          </a:bodyPr>
          <a:lstStyle/>
          <a:p>
            <a:pPr algn="l">
              <a:lnSpc>
                <a:spcPts val="3800"/>
              </a:lnSpc>
            </a:pPr>
            <a:r>
              <a:rPr lang="en-US" altLang="zh-CN" sz="2400" dirty="0"/>
              <a:t>(5)</a:t>
            </a:r>
            <a:r>
              <a:rPr lang="zh-CN" altLang="zh-CN" sz="2400" dirty="0"/>
              <a:t>找出上海厂商供应的所有零件号码。</a:t>
            </a:r>
          </a:p>
          <a:p>
            <a:pPr algn="l">
              <a:lnSpc>
                <a:spcPts val="3800"/>
              </a:lnSpc>
            </a:pPr>
            <a:r>
              <a:rPr lang="en-US" altLang="zh-CN" sz="2400" dirty="0" smtClean="0"/>
              <a:t>    </a:t>
            </a:r>
            <a:r>
              <a:rPr lang="en-US" altLang="zh-CN" sz="2400" dirty="0" smtClean="0">
                <a:latin typeface="微软雅黑" panose="020B0503020204020204" pitchFamily="34" charset="-122"/>
                <a:ea typeface="微软雅黑" panose="020B0503020204020204" pitchFamily="34" charset="-122"/>
              </a:rPr>
              <a:t>SELECT</a:t>
            </a:r>
            <a:r>
              <a:rPr lang="en-US" altLang="zh-CN" sz="2400" dirty="0" smtClean="0"/>
              <a:t> </a:t>
            </a:r>
            <a:r>
              <a:rPr lang="en-US" altLang="zh-CN" sz="2400" dirty="0"/>
              <a:t>PNO </a:t>
            </a:r>
            <a:endParaRPr lang="en-US" altLang="zh-CN" sz="2400" dirty="0" smtClean="0"/>
          </a:p>
          <a:p>
            <a:pPr algn="l">
              <a:lnSpc>
                <a:spcPts val="3800"/>
              </a:lnSpc>
            </a:pPr>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FROM</a:t>
            </a:r>
            <a:r>
              <a:rPr lang="en-US" altLang="zh-CN" sz="2400" dirty="0" smtClean="0"/>
              <a:t> </a:t>
            </a:r>
            <a:r>
              <a:rPr lang="en-US" altLang="zh-CN" sz="2400" dirty="0"/>
              <a:t>SPJ,S </a:t>
            </a:r>
            <a:endParaRPr lang="en-US" altLang="zh-CN" sz="2400" dirty="0" smtClean="0"/>
          </a:p>
          <a:p>
            <a:pPr algn="l">
              <a:lnSpc>
                <a:spcPts val="3800"/>
              </a:lnSpc>
            </a:pPr>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WHERE</a:t>
            </a:r>
            <a:r>
              <a:rPr lang="en-US" altLang="zh-CN" sz="2400" dirty="0" smtClean="0"/>
              <a:t> </a:t>
            </a:r>
            <a:r>
              <a:rPr lang="en-US" altLang="zh-CN" sz="2400" dirty="0"/>
              <a:t>S.SNO=SPJ.SNO </a:t>
            </a:r>
            <a:r>
              <a:rPr lang="en-US" altLang="zh-CN" sz="2400" dirty="0">
                <a:latin typeface="微软雅黑" panose="020B0503020204020204" pitchFamily="34" charset="-122"/>
                <a:ea typeface="微软雅黑" panose="020B0503020204020204" pitchFamily="34" charset="-122"/>
              </a:rPr>
              <a:t>AND</a:t>
            </a:r>
            <a:r>
              <a:rPr lang="en-US" altLang="zh-CN" sz="2400" dirty="0"/>
              <a:t> CITY='</a:t>
            </a:r>
            <a:r>
              <a:rPr lang="zh-CN" altLang="zh-CN" sz="2400" dirty="0"/>
              <a:t>上海</a:t>
            </a:r>
            <a:r>
              <a:rPr lang="en-US" altLang="zh-CN" sz="2400" dirty="0"/>
              <a:t>'</a:t>
            </a:r>
            <a:endParaRPr lang="zh-CN" altLang="zh-CN" sz="2400" dirty="0"/>
          </a:p>
          <a:p>
            <a:pPr algn="l">
              <a:lnSpc>
                <a:spcPts val="3800"/>
              </a:lnSpc>
            </a:pPr>
            <a:r>
              <a:rPr lang="en-US" altLang="zh-CN" sz="2400" dirty="0"/>
              <a:t>(6)</a:t>
            </a:r>
            <a:r>
              <a:rPr lang="zh-CN" altLang="zh-CN" sz="2400" dirty="0"/>
              <a:t>出使用上海产的零件的工程名称。</a:t>
            </a:r>
          </a:p>
          <a:p>
            <a:pPr algn="l">
              <a:lnSpc>
                <a:spcPts val="3800"/>
              </a:lnSpc>
            </a:pPr>
            <a:r>
              <a:rPr lang="en-US" altLang="zh-CN" sz="2400" dirty="0" smtClean="0"/>
              <a:t>    </a:t>
            </a:r>
            <a:r>
              <a:rPr lang="en-US" altLang="zh-CN" sz="2400" dirty="0">
                <a:latin typeface="微软雅黑" panose="020B0503020204020204" pitchFamily="34" charset="-122"/>
                <a:ea typeface="微软雅黑" panose="020B0503020204020204" pitchFamily="34" charset="-122"/>
              </a:rPr>
              <a:t>SELECT</a:t>
            </a:r>
            <a:r>
              <a:rPr lang="en-US" altLang="zh-CN" sz="2400" dirty="0" smtClean="0"/>
              <a:t> </a:t>
            </a:r>
            <a:r>
              <a:rPr lang="en-US" altLang="zh-CN" sz="2400" dirty="0"/>
              <a:t>JNAME </a:t>
            </a:r>
            <a:endParaRPr lang="en-US" altLang="zh-CN" sz="2400" dirty="0" smtClean="0"/>
          </a:p>
          <a:p>
            <a:pPr algn="l">
              <a:lnSpc>
                <a:spcPts val="3800"/>
              </a:lnSpc>
            </a:pPr>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FROM</a:t>
            </a:r>
            <a:r>
              <a:rPr lang="en-US" altLang="zh-CN" sz="2400" dirty="0" smtClean="0"/>
              <a:t> </a:t>
            </a:r>
            <a:r>
              <a:rPr lang="en-US" altLang="zh-CN" sz="2400" dirty="0"/>
              <a:t>SPJ,S,J</a:t>
            </a:r>
            <a:endParaRPr lang="zh-CN" altLang="zh-CN" sz="2400" dirty="0"/>
          </a:p>
          <a:p>
            <a:pPr algn="l">
              <a:lnSpc>
                <a:spcPts val="3800"/>
              </a:lnSpc>
            </a:pPr>
            <a:r>
              <a:rPr lang="en-US" altLang="zh-CN" sz="2400" dirty="0" smtClean="0"/>
              <a:t>    </a:t>
            </a:r>
            <a:r>
              <a:rPr lang="en-US" altLang="zh-CN" sz="2400" dirty="0">
                <a:latin typeface="微软雅黑" panose="020B0503020204020204" pitchFamily="34" charset="-122"/>
                <a:ea typeface="微软雅黑" panose="020B0503020204020204" pitchFamily="34" charset="-122"/>
              </a:rPr>
              <a:t>WHERE</a:t>
            </a:r>
            <a:r>
              <a:rPr lang="en-US" altLang="zh-CN" sz="2400" dirty="0" smtClean="0"/>
              <a:t> </a:t>
            </a:r>
            <a:r>
              <a:rPr lang="en-US" altLang="zh-CN" sz="2400" dirty="0"/>
              <a:t>S.SNO=SPJ.SNO </a:t>
            </a:r>
            <a:r>
              <a:rPr lang="en-US" altLang="zh-CN" sz="2400" dirty="0">
                <a:latin typeface="微软雅黑" panose="020B0503020204020204" pitchFamily="34" charset="-122"/>
                <a:ea typeface="微软雅黑" panose="020B0503020204020204" pitchFamily="34" charset="-122"/>
              </a:rPr>
              <a:t>AND</a:t>
            </a:r>
            <a:r>
              <a:rPr lang="en-US" altLang="zh-CN" sz="2400" dirty="0"/>
              <a:t> S.CITY='</a:t>
            </a:r>
            <a:r>
              <a:rPr lang="zh-CN" altLang="zh-CN" sz="2400" dirty="0"/>
              <a:t>上海</a:t>
            </a:r>
            <a:r>
              <a:rPr lang="en-US" altLang="zh-CN" sz="2400" dirty="0"/>
              <a:t>' </a:t>
            </a:r>
            <a:endParaRPr lang="en-US" altLang="zh-CN" sz="2400" dirty="0" smtClean="0"/>
          </a:p>
          <a:p>
            <a:pPr algn="l">
              <a:lnSpc>
                <a:spcPts val="3800"/>
              </a:lnSpc>
            </a:pPr>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AND</a:t>
            </a:r>
            <a:r>
              <a:rPr lang="en-US" altLang="zh-CN" sz="2400" dirty="0" smtClean="0"/>
              <a:t> J.JNO=SPJ.JNO</a:t>
            </a:r>
            <a:endParaRPr lang="zh-CN" altLang="zh-CN" sz="2400" dirty="0"/>
          </a:p>
        </p:txBody>
      </p:sp>
    </p:spTree>
    <p:extLst>
      <p:ext uri="{BB962C8B-B14F-4D97-AF65-F5344CB8AC3E}">
        <p14:creationId xmlns:p14="http://schemas.microsoft.com/office/powerpoint/2010/main" val="911766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17502"/>
            <a:ext cx="8604448" cy="4760278"/>
          </a:xfrm>
          <a:prstGeom prst="rect">
            <a:avLst/>
          </a:prstGeom>
        </p:spPr>
        <p:txBody>
          <a:bodyPr wrap="square">
            <a:spAutoFit/>
          </a:bodyPr>
          <a:lstStyle/>
          <a:p>
            <a:pPr algn="l">
              <a:lnSpc>
                <a:spcPts val="3800"/>
              </a:lnSpc>
            </a:pPr>
            <a:r>
              <a:rPr lang="en-US" altLang="zh-CN" sz="2400" dirty="0"/>
              <a:t>(7)</a:t>
            </a:r>
            <a:r>
              <a:rPr lang="zh-CN" altLang="zh-CN" sz="2400" dirty="0"/>
              <a:t>找出没有使用天津产的零件的工程号码。</a:t>
            </a:r>
          </a:p>
          <a:p>
            <a:pPr algn="l"/>
            <a:r>
              <a:rPr lang="en-US" altLang="zh-CN" sz="2400" dirty="0" smtClean="0"/>
              <a:t>           </a:t>
            </a:r>
            <a:r>
              <a:rPr lang="en-US" altLang="zh-CN" sz="2400" dirty="0" smtClean="0">
                <a:latin typeface="微软雅黑" panose="020B0503020204020204" pitchFamily="34" charset="-122"/>
                <a:ea typeface="微软雅黑" panose="020B0503020204020204" pitchFamily="34" charset="-122"/>
              </a:rPr>
              <a:t>SELECT</a:t>
            </a:r>
            <a:r>
              <a:rPr lang="en-US" altLang="zh-CN" sz="2400" dirty="0" smtClean="0"/>
              <a:t> </a:t>
            </a:r>
            <a:r>
              <a:rPr lang="en-US" altLang="zh-CN" sz="2400" dirty="0">
                <a:latin typeface="微软雅黑" panose="020B0503020204020204" pitchFamily="34" charset="-122"/>
                <a:ea typeface="微软雅黑" panose="020B0503020204020204" pitchFamily="34" charset="-122"/>
              </a:rPr>
              <a:t>DISTINCT</a:t>
            </a:r>
            <a:r>
              <a:rPr lang="en-US" altLang="zh-CN" sz="2400" dirty="0" smtClean="0"/>
              <a:t> </a:t>
            </a:r>
            <a:r>
              <a:rPr lang="en-US" altLang="zh-CN" sz="2400" dirty="0"/>
              <a:t>JNO </a:t>
            </a:r>
            <a:endParaRPr lang="en-US" altLang="zh-CN" sz="2400" dirty="0" smtClean="0"/>
          </a:p>
          <a:p>
            <a:pPr algn="l"/>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FROM </a:t>
            </a:r>
            <a:r>
              <a:rPr lang="en-US" altLang="zh-CN" sz="2400" dirty="0"/>
              <a:t>SPJ  </a:t>
            </a:r>
            <a:endParaRPr lang="en-US" altLang="zh-CN" sz="2400" dirty="0" smtClean="0"/>
          </a:p>
          <a:p>
            <a:pPr algn="l"/>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WHERE</a:t>
            </a:r>
            <a:r>
              <a:rPr lang="en-US" altLang="zh-CN" sz="2400" dirty="0" smtClean="0"/>
              <a:t> </a:t>
            </a:r>
            <a:r>
              <a:rPr lang="en-US" altLang="zh-CN" sz="2400" dirty="0"/>
              <a:t>JNO </a:t>
            </a:r>
            <a:r>
              <a:rPr lang="en-US" altLang="zh-CN" sz="2400" dirty="0">
                <a:latin typeface="微软雅黑" panose="020B0503020204020204" pitchFamily="34" charset="-122"/>
                <a:ea typeface="微软雅黑" panose="020B0503020204020204" pitchFamily="34" charset="-122"/>
              </a:rPr>
              <a:t>NOT IN </a:t>
            </a:r>
            <a:r>
              <a:rPr lang="en-US" altLang="zh-CN" sz="2400" dirty="0"/>
              <a:t>(</a:t>
            </a:r>
            <a:r>
              <a:rPr lang="en-US" altLang="zh-CN" sz="2400" dirty="0">
                <a:latin typeface="微软雅黑" panose="020B0503020204020204" pitchFamily="34" charset="-122"/>
                <a:ea typeface="微软雅黑" panose="020B0503020204020204" pitchFamily="34" charset="-122"/>
              </a:rPr>
              <a:t>SELECT</a:t>
            </a:r>
            <a:r>
              <a:rPr lang="en-US" altLang="zh-CN" sz="2400" dirty="0"/>
              <a:t> </a:t>
            </a:r>
            <a:r>
              <a:rPr lang="en-US" altLang="zh-CN" sz="2400" dirty="0">
                <a:latin typeface="微软雅黑" panose="020B0503020204020204" pitchFamily="34" charset="-122"/>
                <a:ea typeface="微软雅黑" panose="020B0503020204020204" pitchFamily="34" charset="-122"/>
              </a:rPr>
              <a:t>DISTINCT</a:t>
            </a:r>
            <a:r>
              <a:rPr lang="en-US" altLang="zh-CN" sz="2400" dirty="0" smtClean="0"/>
              <a:t> </a:t>
            </a:r>
            <a:r>
              <a:rPr lang="en-US" altLang="zh-CN" sz="2400" dirty="0"/>
              <a:t>JNO </a:t>
            </a:r>
            <a:endParaRPr lang="en-US" altLang="zh-CN" sz="2400" dirty="0" smtClean="0"/>
          </a:p>
          <a:p>
            <a:pPr algn="l"/>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FROM</a:t>
            </a:r>
            <a:r>
              <a:rPr lang="en-US" altLang="zh-CN" sz="2400" dirty="0" smtClean="0"/>
              <a:t> </a:t>
            </a:r>
            <a:r>
              <a:rPr lang="en-US" altLang="zh-CN" sz="2400" dirty="0"/>
              <a:t>SPJ,S </a:t>
            </a:r>
            <a:endParaRPr lang="en-US" altLang="zh-CN" sz="2400" dirty="0" smtClean="0"/>
          </a:p>
          <a:p>
            <a:pPr algn="l"/>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WHERE </a:t>
            </a:r>
            <a:r>
              <a:rPr lang="en-US" altLang="zh-CN" sz="2400" dirty="0"/>
              <a:t>S.SNO=SPJ.SNO </a:t>
            </a:r>
            <a:endParaRPr lang="en-US" altLang="zh-CN" sz="2400" dirty="0" smtClean="0"/>
          </a:p>
          <a:p>
            <a:pPr algn="l"/>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AND</a:t>
            </a:r>
            <a:r>
              <a:rPr lang="en-US" altLang="zh-CN" sz="2400" dirty="0" smtClean="0"/>
              <a:t> </a:t>
            </a:r>
            <a:r>
              <a:rPr lang="en-US" altLang="zh-CN" sz="2400" dirty="0"/>
              <a:t>S.CITY='</a:t>
            </a:r>
            <a:r>
              <a:rPr lang="zh-CN" altLang="zh-CN" sz="2400" dirty="0"/>
              <a:t>天津</a:t>
            </a:r>
            <a:r>
              <a:rPr lang="en-US" altLang="zh-CN" sz="2400" dirty="0" smtClean="0"/>
              <a:t>')</a:t>
            </a:r>
          </a:p>
          <a:p>
            <a:pPr algn="l">
              <a:lnSpc>
                <a:spcPts val="3800"/>
              </a:lnSpc>
            </a:pPr>
            <a:r>
              <a:rPr lang="en-US" altLang="zh-CN" sz="2400" dirty="0" smtClean="0"/>
              <a:t>           (</a:t>
            </a:r>
            <a:r>
              <a:rPr lang="zh-CN" altLang="zh-CN" sz="2400" dirty="0" smtClean="0"/>
              <a:t>适用于</a:t>
            </a:r>
            <a:r>
              <a:rPr lang="en-US" altLang="zh-CN" sz="2400" dirty="0"/>
              <a:t>JNO</a:t>
            </a:r>
            <a:r>
              <a:rPr lang="zh-CN" altLang="zh-CN" sz="2400" dirty="0"/>
              <a:t>是唯一或不唯一的</a:t>
            </a:r>
            <a:r>
              <a:rPr lang="zh-CN" altLang="zh-CN" sz="2400" dirty="0" smtClean="0"/>
              <a:t>情况</a:t>
            </a:r>
            <a:r>
              <a:rPr lang="en-US" altLang="zh-CN" sz="2400" dirty="0" smtClean="0"/>
              <a:t>)</a:t>
            </a:r>
            <a:endParaRPr lang="zh-CN" altLang="zh-CN" sz="2400" dirty="0"/>
          </a:p>
          <a:p>
            <a:pPr algn="l"/>
            <a:r>
              <a:rPr lang="en-US" altLang="zh-CN" sz="2400" dirty="0" smtClean="0"/>
              <a:t>       </a:t>
            </a:r>
            <a:r>
              <a:rPr lang="en-US" altLang="zh-CN" sz="2400" dirty="0">
                <a:latin typeface="微软雅黑" panose="020B0503020204020204" pitchFamily="34" charset="-122"/>
                <a:ea typeface="微软雅黑" panose="020B0503020204020204" pitchFamily="34" charset="-122"/>
              </a:rPr>
              <a:t>SELECT</a:t>
            </a:r>
            <a:r>
              <a:rPr lang="en-US" altLang="zh-CN" sz="2400" dirty="0" smtClean="0"/>
              <a:t> </a:t>
            </a:r>
            <a:r>
              <a:rPr lang="en-US" altLang="zh-CN" sz="2400" dirty="0">
                <a:latin typeface="微软雅黑" panose="020B0503020204020204" pitchFamily="34" charset="-122"/>
                <a:ea typeface="微软雅黑" panose="020B0503020204020204" pitchFamily="34" charset="-122"/>
              </a:rPr>
              <a:t>DISTINCT</a:t>
            </a:r>
            <a:r>
              <a:rPr lang="en-US" altLang="zh-CN" sz="2400" dirty="0" smtClean="0"/>
              <a:t> </a:t>
            </a:r>
            <a:r>
              <a:rPr lang="en-US" altLang="zh-CN" sz="2400" dirty="0"/>
              <a:t>JNO </a:t>
            </a:r>
            <a:endParaRPr lang="en-US" altLang="zh-CN" sz="2400" dirty="0" smtClean="0"/>
          </a:p>
          <a:p>
            <a:pPr algn="l"/>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FROM</a:t>
            </a:r>
            <a:r>
              <a:rPr lang="en-US" altLang="zh-CN" sz="2400" dirty="0" smtClean="0"/>
              <a:t> </a:t>
            </a:r>
            <a:r>
              <a:rPr lang="en-US" altLang="zh-CN" sz="2400" dirty="0"/>
              <a:t>SPJ,S </a:t>
            </a:r>
            <a:endParaRPr lang="en-US" altLang="zh-CN" sz="2400" dirty="0" smtClean="0"/>
          </a:p>
          <a:p>
            <a:pPr algn="l"/>
            <a:r>
              <a:rPr lang="en-US" altLang="zh-CN" sz="2400" dirty="0"/>
              <a:t> </a:t>
            </a:r>
            <a:r>
              <a:rPr lang="en-US" altLang="zh-CN" sz="2400" dirty="0" smtClean="0"/>
              <a:t>      </a:t>
            </a:r>
            <a:r>
              <a:rPr lang="en-US" altLang="zh-CN" sz="2400" dirty="0">
                <a:latin typeface="微软雅黑" panose="020B0503020204020204" pitchFamily="34" charset="-122"/>
                <a:ea typeface="微软雅黑" panose="020B0503020204020204" pitchFamily="34" charset="-122"/>
              </a:rPr>
              <a:t>WHERE</a:t>
            </a:r>
            <a:r>
              <a:rPr lang="en-US" altLang="zh-CN" sz="2400" dirty="0" smtClean="0"/>
              <a:t> </a:t>
            </a:r>
            <a:r>
              <a:rPr lang="en-US" altLang="zh-CN" sz="2400" dirty="0"/>
              <a:t>S.SNO=SPJ.SNO </a:t>
            </a:r>
            <a:r>
              <a:rPr lang="en-US" altLang="zh-CN" sz="2400" dirty="0">
                <a:latin typeface="微软雅黑" panose="020B0503020204020204" pitchFamily="34" charset="-122"/>
                <a:ea typeface="微软雅黑" panose="020B0503020204020204" pitchFamily="34" charset="-122"/>
              </a:rPr>
              <a:t>AND</a:t>
            </a:r>
            <a:r>
              <a:rPr lang="en-US" altLang="zh-CN" sz="2400" dirty="0"/>
              <a:t> S.CITY&lt;&gt;'</a:t>
            </a:r>
            <a:r>
              <a:rPr lang="zh-CN" altLang="zh-CN" sz="2400" dirty="0" smtClean="0"/>
              <a:t>天津</a:t>
            </a:r>
            <a:r>
              <a:rPr lang="en-US" altLang="zh-CN" sz="2400" dirty="0" smtClean="0"/>
              <a:t>‘</a:t>
            </a:r>
          </a:p>
          <a:p>
            <a:pPr algn="l"/>
            <a:r>
              <a:rPr lang="en-US" altLang="zh-CN" sz="2400" dirty="0"/>
              <a:t> </a:t>
            </a:r>
            <a:r>
              <a:rPr lang="en-US" altLang="zh-CN" sz="2400" dirty="0" smtClean="0"/>
              <a:t> </a:t>
            </a:r>
            <a:r>
              <a:rPr lang="zh-CN" altLang="zh-CN" sz="2400" dirty="0" smtClean="0"/>
              <a:t>适用于</a:t>
            </a:r>
            <a:r>
              <a:rPr lang="en-US" altLang="zh-CN" sz="2400" dirty="0"/>
              <a:t>JNO</a:t>
            </a:r>
            <a:r>
              <a:rPr lang="zh-CN" altLang="zh-CN" sz="2400" dirty="0"/>
              <a:t>是唯一的情况</a:t>
            </a:r>
          </a:p>
        </p:txBody>
      </p:sp>
    </p:spTree>
    <p:extLst>
      <p:ext uri="{BB962C8B-B14F-4D97-AF65-F5344CB8AC3E}">
        <p14:creationId xmlns:p14="http://schemas.microsoft.com/office/powerpoint/2010/main" val="1946425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841276"/>
            <a:ext cx="9036496" cy="4154984"/>
          </a:xfrm>
          <a:prstGeom prst="rect">
            <a:avLst/>
          </a:prstGeom>
        </p:spPr>
        <p:txBody>
          <a:bodyPr wrap="square">
            <a:spAutoFit/>
          </a:bodyPr>
          <a:lstStyle/>
          <a:p>
            <a:pPr algn="l"/>
            <a:r>
              <a:rPr lang="en-US" altLang="zh-CN" sz="2200" dirty="0"/>
              <a:t>(8)</a:t>
            </a:r>
            <a:r>
              <a:rPr lang="zh-CN" altLang="zh-CN" sz="2200" dirty="0"/>
              <a:t>把全部红色零件的颜色改成蓝色。</a:t>
            </a:r>
          </a:p>
          <a:p>
            <a:pPr algn="l"/>
            <a:r>
              <a:rPr lang="en-US" altLang="zh-CN" sz="2200" dirty="0" smtClean="0"/>
              <a:t>     UPDATE </a:t>
            </a:r>
            <a:r>
              <a:rPr lang="en-US" altLang="zh-CN" sz="2200" dirty="0"/>
              <a:t>P </a:t>
            </a:r>
            <a:endParaRPr lang="en-US" altLang="zh-CN" sz="2200" dirty="0" smtClean="0"/>
          </a:p>
          <a:p>
            <a:pPr algn="l"/>
            <a:r>
              <a:rPr lang="en-US" altLang="zh-CN" sz="2200" dirty="0"/>
              <a:t> </a:t>
            </a:r>
            <a:r>
              <a:rPr lang="en-US" altLang="zh-CN" sz="2200" dirty="0" smtClean="0"/>
              <a:t>    SET </a:t>
            </a:r>
            <a:r>
              <a:rPr lang="en-US" altLang="zh-CN" sz="2200" dirty="0"/>
              <a:t>COLOR='</a:t>
            </a:r>
            <a:r>
              <a:rPr lang="zh-CN" altLang="zh-CN" sz="2200" dirty="0"/>
              <a:t>蓝</a:t>
            </a:r>
            <a:r>
              <a:rPr lang="en-US" altLang="zh-CN" sz="2200" dirty="0"/>
              <a:t>'  WHERE COLOR='</a:t>
            </a:r>
            <a:r>
              <a:rPr lang="zh-CN" altLang="zh-CN" sz="2200" dirty="0"/>
              <a:t>红</a:t>
            </a:r>
            <a:r>
              <a:rPr lang="en-US" altLang="zh-CN" sz="2200" dirty="0"/>
              <a:t>'</a:t>
            </a:r>
            <a:endParaRPr lang="zh-CN" altLang="zh-CN" sz="2200" dirty="0"/>
          </a:p>
          <a:p>
            <a:pPr algn="l"/>
            <a:r>
              <a:rPr lang="en-US" altLang="zh-CN" sz="2200" dirty="0"/>
              <a:t>(9)</a:t>
            </a:r>
            <a:r>
              <a:rPr lang="zh-CN" altLang="zh-CN" sz="2200" dirty="0"/>
              <a:t>由</a:t>
            </a:r>
            <a:r>
              <a:rPr lang="en-US" altLang="zh-CN" sz="2200" dirty="0"/>
              <a:t>S5</a:t>
            </a:r>
            <a:r>
              <a:rPr lang="zh-CN" altLang="zh-CN" sz="2200" dirty="0"/>
              <a:t>供给</a:t>
            </a:r>
            <a:r>
              <a:rPr lang="en-US" altLang="zh-CN" sz="2200" dirty="0"/>
              <a:t>J4</a:t>
            </a:r>
            <a:r>
              <a:rPr lang="zh-CN" altLang="zh-CN" sz="2200" dirty="0"/>
              <a:t>的零件</a:t>
            </a:r>
            <a:r>
              <a:rPr lang="en-US" altLang="zh-CN" sz="2200" dirty="0"/>
              <a:t>P6</a:t>
            </a:r>
            <a:r>
              <a:rPr lang="zh-CN" altLang="zh-CN" sz="2200" dirty="0"/>
              <a:t>改为由</a:t>
            </a:r>
            <a:r>
              <a:rPr lang="en-US" altLang="zh-CN" sz="2200" dirty="0"/>
              <a:t>S3</a:t>
            </a:r>
            <a:r>
              <a:rPr lang="zh-CN" altLang="zh-CN" sz="2200" dirty="0"/>
              <a:t>供应。</a:t>
            </a:r>
          </a:p>
          <a:p>
            <a:pPr algn="l"/>
            <a:r>
              <a:rPr lang="en-US" altLang="zh-CN" sz="2200" dirty="0"/>
              <a:t>    </a:t>
            </a:r>
            <a:r>
              <a:rPr lang="en-US" altLang="zh-CN" sz="2200" dirty="0" smtClean="0"/>
              <a:t> UPDATE  </a:t>
            </a:r>
            <a:r>
              <a:rPr lang="en-US" altLang="zh-CN" sz="2200" dirty="0"/>
              <a:t>SPJ  </a:t>
            </a:r>
            <a:endParaRPr lang="en-US" altLang="zh-CN" sz="2200" dirty="0" smtClean="0"/>
          </a:p>
          <a:p>
            <a:pPr algn="l"/>
            <a:r>
              <a:rPr lang="en-US" altLang="zh-CN" sz="2200" dirty="0"/>
              <a:t> </a:t>
            </a:r>
            <a:r>
              <a:rPr lang="en-US" altLang="zh-CN" sz="2200" dirty="0" smtClean="0"/>
              <a:t>    SET </a:t>
            </a:r>
            <a:r>
              <a:rPr lang="en-US" altLang="zh-CN" sz="2200" dirty="0"/>
              <a:t>SNO='S3' WHERE SNO='S5' AND JNO='J4' AND PNO='P6'</a:t>
            </a:r>
            <a:endParaRPr lang="zh-CN" altLang="zh-CN" sz="2200" dirty="0"/>
          </a:p>
          <a:p>
            <a:pPr algn="l"/>
            <a:r>
              <a:rPr lang="en-US" altLang="zh-CN" sz="2200" dirty="0"/>
              <a:t>(10)</a:t>
            </a:r>
            <a:r>
              <a:rPr lang="zh-CN" altLang="zh-CN" sz="2200" dirty="0"/>
              <a:t>从供应商关系中删除供应商号是</a:t>
            </a:r>
            <a:r>
              <a:rPr lang="en-US" altLang="zh-CN" sz="2200" dirty="0"/>
              <a:t>S2</a:t>
            </a:r>
            <a:r>
              <a:rPr lang="zh-CN" altLang="zh-CN" sz="2200" dirty="0"/>
              <a:t>的记录，并从供应情况关系中删除相应的记录。</a:t>
            </a:r>
          </a:p>
          <a:p>
            <a:pPr algn="l"/>
            <a:r>
              <a:rPr lang="en-US" altLang="zh-CN" sz="2200" dirty="0"/>
              <a:t>    A</a:t>
            </a:r>
            <a:r>
              <a:rPr lang="zh-CN" altLang="zh-CN" sz="2200" dirty="0"/>
              <a:t>、</a:t>
            </a:r>
            <a:r>
              <a:rPr lang="en-US" altLang="zh-CN" sz="2200" dirty="0"/>
              <a:t>DELETE  FROM  S  WHERE  SNO=’S2’</a:t>
            </a:r>
            <a:endParaRPr lang="zh-CN" altLang="zh-CN" sz="2200" dirty="0"/>
          </a:p>
          <a:p>
            <a:pPr algn="l"/>
            <a:r>
              <a:rPr lang="en-US" altLang="zh-CN" sz="2200" dirty="0"/>
              <a:t>    B</a:t>
            </a:r>
            <a:r>
              <a:rPr lang="zh-CN" altLang="zh-CN" sz="2200" dirty="0"/>
              <a:t>、</a:t>
            </a:r>
            <a:r>
              <a:rPr lang="en-US" altLang="zh-CN" sz="2200" dirty="0"/>
              <a:t>DELETE  FROM  SPJ  WHERE  SNO=‘S2’</a:t>
            </a:r>
            <a:endParaRPr lang="zh-CN" altLang="zh-CN" sz="2200" dirty="0"/>
          </a:p>
          <a:p>
            <a:pPr algn="l"/>
            <a:r>
              <a:rPr lang="en-US" altLang="zh-CN" sz="2200" dirty="0"/>
              <a:t>(11)</a:t>
            </a:r>
            <a:r>
              <a:rPr lang="zh-CN" altLang="zh-CN" sz="2200" dirty="0"/>
              <a:t>请将</a:t>
            </a:r>
            <a:r>
              <a:rPr lang="en-US" altLang="zh-CN" sz="2200" dirty="0"/>
              <a:t>(S2</a:t>
            </a:r>
            <a:r>
              <a:rPr lang="zh-CN" altLang="zh-CN" sz="2200" dirty="0"/>
              <a:t>，</a:t>
            </a:r>
            <a:r>
              <a:rPr lang="en-US" altLang="zh-CN" sz="2200" dirty="0"/>
              <a:t>J6</a:t>
            </a:r>
            <a:r>
              <a:rPr lang="zh-CN" altLang="zh-CN" sz="2200" dirty="0"/>
              <a:t>，</a:t>
            </a:r>
            <a:r>
              <a:rPr lang="en-US" altLang="zh-CN" sz="2200" dirty="0"/>
              <a:t>P4</a:t>
            </a:r>
            <a:r>
              <a:rPr lang="zh-CN" altLang="zh-CN" sz="2200" dirty="0"/>
              <a:t>，</a:t>
            </a:r>
            <a:r>
              <a:rPr lang="en-US" altLang="zh-CN" sz="2200" dirty="0"/>
              <a:t>200)</a:t>
            </a:r>
            <a:r>
              <a:rPr lang="zh-CN" altLang="zh-CN" sz="2200" dirty="0"/>
              <a:t>插入供应情况关系。</a:t>
            </a:r>
          </a:p>
          <a:p>
            <a:pPr algn="l"/>
            <a:r>
              <a:rPr lang="en-US" altLang="zh-CN" sz="2200" dirty="0"/>
              <a:t>     INSERT  INTO  SPJ  VALUES</a:t>
            </a:r>
            <a:r>
              <a:rPr lang="zh-CN" altLang="zh-CN" sz="2200" dirty="0"/>
              <a:t>（</a:t>
            </a:r>
            <a:r>
              <a:rPr lang="en-US" altLang="zh-CN" sz="2200" dirty="0"/>
              <a:t>‘S2’</a:t>
            </a:r>
            <a:r>
              <a:rPr lang="zh-CN" altLang="zh-CN" sz="2200" dirty="0"/>
              <a:t>，</a:t>
            </a:r>
            <a:r>
              <a:rPr lang="en-US" altLang="zh-CN" sz="2200" dirty="0"/>
              <a:t>‘J6’</a:t>
            </a:r>
            <a:r>
              <a:rPr lang="zh-CN" altLang="zh-CN" sz="2200" dirty="0"/>
              <a:t>，</a:t>
            </a:r>
            <a:r>
              <a:rPr lang="en-US" altLang="zh-CN" sz="2200" dirty="0"/>
              <a:t>‘P4’</a:t>
            </a:r>
            <a:r>
              <a:rPr lang="zh-CN" altLang="zh-CN" sz="2200" dirty="0"/>
              <a:t>，</a:t>
            </a:r>
            <a:r>
              <a:rPr lang="en-US" altLang="zh-CN" sz="2200" dirty="0"/>
              <a:t>200</a:t>
            </a:r>
            <a:r>
              <a:rPr lang="zh-CN" altLang="zh-CN" sz="2200" dirty="0"/>
              <a:t>）</a:t>
            </a:r>
            <a:endParaRPr lang="zh-CN" altLang="en-US" sz="2200" dirty="0"/>
          </a:p>
        </p:txBody>
      </p:sp>
    </p:spTree>
    <p:extLst>
      <p:ext uri="{BB962C8B-B14F-4D97-AF65-F5344CB8AC3E}">
        <p14:creationId xmlns:p14="http://schemas.microsoft.com/office/powerpoint/2010/main" val="1552317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7544" y="841276"/>
            <a:ext cx="4033838" cy="469636"/>
          </a:xfrm>
        </p:spPr>
        <p:txBody>
          <a:bodyPr/>
          <a:lstStyle/>
          <a:p>
            <a:pPr algn="l"/>
            <a:r>
              <a:rPr lang="zh-CN" sz="2800" dirty="0">
                <a:solidFill>
                  <a:schemeClr val="tx1"/>
                </a:solidFill>
                <a:latin typeface="微软雅黑" panose="020B0503020204020204" pitchFamily="34" charset="-122"/>
                <a:ea typeface="微软雅黑" panose="020B0503020204020204" pitchFamily="34" charset="-122"/>
              </a:rPr>
              <a:t>自主存取控制缺点</a:t>
            </a:r>
            <a:r>
              <a:rPr lang="zh-CN" altLang="zh-CN" sz="2800" dirty="0">
                <a:solidFill>
                  <a:schemeClr val="tx1"/>
                </a:solidFill>
                <a:latin typeface="微软雅黑" panose="020B0503020204020204" pitchFamily="34" charset="-122"/>
                <a:ea typeface="微软雅黑" panose="020B0503020204020204" pitchFamily="34" charset="-122"/>
              </a:rPr>
              <a:t>:</a:t>
            </a:r>
          </a:p>
        </p:txBody>
      </p:sp>
      <p:sp>
        <p:nvSpPr>
          <p:cNvPr id="50179" name="Rectangle 3"/>
          <p:cNvSpPr>
            <a:spLocks noGrp="1" noChangeArrowheads="1"/>
          </p:cNvSpPr>
          <p:nvPr>
            <p:ph type="body" idx="1"/>
          </p:nvPr>
        </p:nvSpPr>
        <p:spPr>
          <a:xfrm>
            <a:off x="539552" y="1357312"/>
            <a:ext cx="8352283" cy="3804443"/>
          </a:xfrm>
        </p:spPr>
        <p:txBody>
          <a:bodyPr/>
          <a:lstStyle/>
          <a:p>
            <a:pPr>
              <a:lnSpc>
                <a:spcPct val="160000"/>
              </a:lnSpc>
            </a:pPr>
            <a:r>
              <a:rPr lang="zh-CN" sz="2600" b="1" dirty="0">
                <a:latin typeface="幼圆" pitchFamily="49" charset="-122"/>
                <a:ea typeface="幼圆" pitchFamily="49" charset="-122"/>
              </a:rPr>
              <a:t>可能存在数据的“无意泄露”</a:t>
            </a:r>
          </a:p>
          <a:p>
            <a:pPr>
              <a:lnSpc>
                <a:spcPct val="160000"/>
              </a:lnSpc>
            </a:pPr>
            <a:r>
              <a:rPr lang="zh-CN" sz="2600" b="1" dirty="0">
                <a:latin typeface="幼圆" pitchFamily="49" charset="-122"/>
                <a:ea typeface="幼圆" pitchFamily="49" charset="-122"/>
              </a:rPr>
              <a:t>原因：这种机制仅仅通过对数据的存取权限来进行安全控制，而数据本身并无安全性标记</a:t>
            </a:r>
          </a:p>
          <a:p>
            <a:pPr>
              <a:lnSpc>
                <a:spcPct val="160000"/>
              </a:lnSpc>
            </a:pPr>
            <a:r>
              <a:rPr lang="zh-CN" sz="2600" b="1" dirty="0">
                <a:latin typeface="幼圆" pitchFamily="49" charset="-122"/>
                <a:ea typeface="幼圆" pitchFamily="49" charset="-122"/>
              </a:rPr>
              <a:t>解决：对系统控制下的所有主客体实施强制存取控制策略</a:t>
            </a:r>
          </a:p>
          <a:p>
            <a:pPr lvl="2">
              <a:spcBef>
                <a:spcPct val="60000"/>
              </a:spcBef>
              <a:buFont typeface="Wingdings" pitchFamily="2" charset="2"/>
              <a:buNone/>
            </a:pPr>
            <a:r>
              <a:rPr lang="zh-CN" sz="2600" b="1" dirty="0">
                <a:ea typeface="宋体" pitchFamily="2" charset="-122"/>
              </a:rPr>
              <a:t>    </a:t>
            </a:r>
          </a:p>
        </p:txBody>
      </p:sp>
      <p:sp>
        <p:nvSpPr>
          <p:cNvPr id="50180" name="Rectangle 4"/>
          <p:cNvSpPr>
            <a:spLocks noChangeArrowheads="1"/>
          </p:cNvSpPr>
          <p:nvPr/>
        </p:nvSpPr>
        <p:spPr bwMode="auto">
          <a:xfrm>
            <a:off x="0" y="0"/>
            <a:ext cx="8316416" cy="69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anchor="ctr"/>
          <a:lstStyle/>
          <a:p>
            <a:pPr algn="l">
              <a:buFontTx/>
              <a:buNone/>
            </a:pPr>
            <a:r>
              <a:rPr lang="zh-CN" altLang="en-US" sz="3200" dirty="0" smtClean="0">
                <a:solidFill>
                  <a:schemeClr val="bg1"/>
                </a:solidFill>
                <a:latin typeface="隶书" pitchFamily="49" charset="-122"/>
                <a:ea typeface="隶书" pitchFamily="49" charset="-122"/>
              </a:rPr>
              <a:t>  自主</a:t>
            </a:r>
            <a:r>
              <a:rPr lang="zh-CN" altLang="zh-CN" sz="3200" dirty="0" smtClean="0">
                <a:solidFill>
                  <a:schemeClr val="bg1"/>
                </a:solidFill>
                <a:latin typeface="隶书" pitchFamily="49" charset="-122"/>
                <a:ea typeface="隶书" pitchFamily="49" charset="-122"/>
              </a:rPr>
              <a:t>存取控制方法</a:t>
            </a:r>
            <a:r>
              <a:rPr lang="zh-CN" altLang="en-US" sz="3200" dirty="0" smtClean="0">
                <a:solidFill>
                  <a:schemeClr val="bg1"/>
                </a:solidFill>
                <a:latin typeface="隶书" pitchFamily="49" charset="-122"/>
                <a:ea typeface="隶书" pitchFamily="49" charset="-122"/>
              </a:rPr>
              <a:t>的缺点</a:t>
            </a:r>
            <a:endParaRPr lang="zh-CN" sz="2800" dirty="0">
              <a:solidFill>
                <a:schemeClr val="bg1"/>
              </a:solidFill>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0179">
                                            <p:txEl>
                                              <p:pRg st="0" end="0"/>
                                            </p:txEl>
                                          </p:spTgt>
                                        </p:tgtEl>
                                        <p:attrNameLst>
                                          <p:attrName>style.visibility</p:attrName>
                                        </p:attrNameLst>
                                      </p:cBhvr>
                                      <p:to>
                                        <p:strVal val="visible"/>
                                      </p:to>
                                    </p:set>
                                    <p:animEffect transition="in" filter="fade">
                                      <p:cBhvr>
                                        <p:cTn id="11" dur="1000"/>
                                        <p:tgtEl>
                                          <p:spTgt spid="50179">
                                            <p:txEl>
                                              <p:pRg st="0" end="0"/>
                                            </p:txEl>
                                          </p:spTgt>
                                        </p:tgtEl>
                                      </p:cBhvr>
                                    </p:animEffect>
                                    <p:anim calcmode="lin" valueType="num">
                                      <p:cBhvr>
                                        <p:cTn id="12" dur="10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0179">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0179">
                                            <p:txEl>
                                              <p:pRg st="1" end="1"/>
                                            </p:txEl>
                                          </p:spTgt>
                                        </p:tgtEl>
                                        <p:attrNameLst>
                                          <p:attrName>style.visibility</p:attrName>
                                        </p:attrNameLst>
                                      </p:cBhvr>
                                      <p:to>
                                        <p:strVal val="visible"/>
                                      </p:to>
                                    </p:set>
                                    <p:animEffect transition="in" filter="fade">
                                      <p:cBhvr>
                                        <p:cTn id="16" dur="1000"/>
                                        <p:tgtEl>
                                          <p:spTgt spid="50179">
                                            <p:txEl>
                                              <p:pRg st="1" end="1"/>
                                            </p:txEl>
                                          </p:spTgt>
                                        </p:tgtEl>
                                      </p:cBhvr>
                                    </p:animEffect>
                                    <p:anim calcmode="lin" valueType="num">
                                      <p:cBhvr>
                                        <p:cTn id="17" dur="10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50179">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50179">
                                            <p:txEl>
                                              <p:pRg st="2" end="2"/>
                                            </p:txEl>
                                          </p:spTgt>
                                        </p:tgtEl>
                                        <p:attrNameLst>
                                          <p:attrName>style.visibility</p:attrName>
                                        </p:attrNameLst>
                                      </p:cBhvr>
                                      <p:to>
                                        <p:strVal val="visible"/>
                                      </p:to>
                                    </p:set>
                                    <p:animEffect transition="in" filter="fade">
                                      <p:cBhvr>
                                        <p:cTn id="21" dur="1000"/>
                                        <p:tgtEl>
                                          <p:spTgt spid="50179">
                                            <p:txEl>
                                              <p:pRg st="2" end="2"/>
                                            </p:txEl>
                                          </p:spTgt>
                                        </p:tgtEl>
                                      </p:cBhvr>
                                    </p:animEffect>
                                    <p:anim calcmode="lin" valueType="num">
                                      <p:cBhvr>
                                        <p:cTn id="22" dur="10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17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强制</a:t>
            </a:r>
            <a:r>
              <a:rPr lang="zh-CN" sz="3200" dirty="0">
                <a:latin typeface="隶书" pitchFamily="49" charset="-122"/>
                <a:ea typeface="隶书" pitchFamily="49" charset="-122"/>
              </a:rPr>
              <a:t>存取控制方法</a:t>
            </a:r>
          </a:p>
        </p:txBody>
      </p:sp>
      <p:sp>
        <p:nvSpPr>
          <p:cNvPr id="51203" name="Rectangle 3"/>
          <p:cNvSpPr>
            <a:spLocks noGrp="1" noChangeArrowheads="1"/>
          </p:cNvSpPr>
          <p:nvPr>
            <p:ph type="body" idx="1"/>
          </p:nvPr>
        </p:nvSpPr>
        <p:spPr>
          <a:xfrm>
            <a:off x="251520" y="697260"/>
            <a:ext cx="8570219" cy="4321886"/>
          </a:xfrm>
        </p:spPr>
        <p:txBody>
          <a:bodyPr/>
          <a:lstStyle/>
          <a:p>
            <a:pPr>
              <a:lnSpc>
                <a:spcPct val="150000"/>
              </a:lnSpc>
            </a:pPr>
            <a:r>
              <a:rPr lang="zh-CN" b="1" dirty="0">
                <a:latin typeface="微软雅黑" panose="020B0503020204020204" pitchFamily="34" charset="-122"/>
                <a:ea typeface="微软雅黑" panose="020B0503020204020204" pitchFamily="34" charset="-122"/>
              </a:rPr>
              <a:t>强制存取控制（</a:t>
            </a:r>
            <a:r>
              <a:rPr lang="zh-CN" altLang="zh-CN" b="1" dirty="0">
                <a:latin typeface="微软雅黑" panose="020B0503020204020204" pitchFamily="34" charset="-122"/>
                <a:ea typeface="微软雅黑" panose="020B0503020204020204" pitchFamily="34" charset="-122"/>
              </a:rPr>
              <a:t>MAC)</a:t>
            </a:r>
          </a:p>
          <a:p>
            <a:pPr lvl="1">
              <a:lnSpc>
                <a:spcPct val="150000"/>
              </a:lnSpc>
            </a:pPr>
            <a:r>
              <a:rPr lang="zh-CN" sz="2600" b="1" dirty="0">
                <a:latin typeface="幼圆" pitchFamily="49" charset="-122"/>
                <a:ea typeface="幼圆" pitchFamily="49" charset="-122"/>
              </a:rPr>
              <a:t>保证更高程度的安全性</a:t>
            </a:r>
          </a:p>
          <a:p>
            <a:pPr lvl="1">
              <a:lnSpc>
                <a:spcPct val="150000"/>
              </a:lnSpc>
              <a:spcBef>
                <a:spcPct val="50000"/>
              </a:spcBef>
            </a:pPr>
            <a:r>
              <a:rPr lang="zh-CN" sz="2600" b="1" dirty="0">
                <a:latin typeface="幼圆" pitchFamily="49" charset="-122"/>
                <a:ea typeface="幼圆" pitchFamily="49" charset="-122"/>
              </a:rPr>
              <a:t>用户能不能直接感知或进行控制</a:t>
            </a:r>
          </a:p>
          <a:p>
            <a:pPr lvl="1">
              <a:lnSpc>
                <a:spcPct val="150000"/>
              </a:lnSpc>
              <a:spcBef>
                <a:spcPct val="50000"/>
              </a:spcBef>
            </a:pPr>
            <a:r>
              <a:rPr lang="zh-CN" sz="2600" b="1" dirty="0">
                <a:latin typeface="幼圆" pitchFamily="49" charset="-122"/>
                <a:ea typeface="幼圆" pitchFamily="49" charset="-122"/>
              </a:rPr>
              <a:t>适用于对数据有严格而固定密级分类的部门</a:t>
            </a:r>
          </a:p>
          <a:p>
            <a:pPr lvl="2">
              <a:lnSpc>
                <a:spcPct val="150000"/>
              </a:lnSpc>
              <a:buFont typeface="Wingdings" pitchFamily="2" charset="2"/>
              <a:buChar char="Ø"/>
            </a:pPr>
            <a:r>
              <a:rPr lang="zh-CN" sz="2400" b="1" dirty="0">
                <a:latin typeface="幼圆" pitchFamily="49" charset="-122"/>
                <a:ea typeface="幼圆" pitchFamily="49" charset="-122"/>
              </a:rPr>
              <a:t> </a:t>
            </a:r>
            <a:r>
              <a:rPr lang="zh-CN" sz="2400" dirty="0">
                <a:latin typeface="微软雅黑" panose="020B0503020204020204" pitchFamily="34" charset="-122"/>
                <a:ea typeface="微软雅黑" panose="020B0503020204020204" pitchFamily="34" charset="-122"/>
              </a:rPr>
              <a:t>军事部门</a:t>
            </a:r>
          </a:p>
          <a:p>
            <a:pPr lvl="2">
              <a:lnSpc>
                <a:spcPct val="150000"/>
              </a:lnSpc>
              <a:buFont typeface="Wingdings" pitchFamily="2" charset="2"/>
              <a:buChar char="Ø"/>
            </a:pPr>
            <a:r>
              <a:rPr lang="zh-CN" sz="2400" dirty="0">
                <a:latin typeface="微软雅黑" panose="020B0503020204020204" pitchFamily="34" charset="-122"/>
                <a:ea typeface="微软雅黑" panose="020B0503020204020204" pitchFamily="34" charset="-122"/>
              </a:rPr>
              <a:t> 政府部门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1000"/>
                                        <p:tgtEl>
                                          <p:spTgt spid="51203">
                                            <p:txEl>
                                              <p:pRg st="0" end="0"/>
                                            </p:txEl>
                                          </p:spTgt>
                                        </p:tgtEl>
                                      </p:cBhvr>
                                    </p:animEffect>
                                    <p:anim calcmode="lin" valueType="num">
                                      <p:cBhvr>
                                        <p:cTn id="8" dur="10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fade">
                                      <p:cBhvr>
                                        <p:cTn id="12" dur="1000"/>
                                        <p:tgtEl>
                                          <p:spTgt spid="51203">
                                            <p:txEl>
                                              <p:pRg st="1" end="1"/>
                                            </p:txEl>
                                          </p:spTgt>
                                        </p:tgtEl>
                                      </p:cBhvr>
                                    </p:animEffect>
                                    <p:anim calcmode="lin" valueType="num">
                                      <p:cBhvr>
                                        <p:cTn id="13" dur="10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12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fade">
                                      <p:cBhvr>
                                        <p:cTn id="17" dur="1000"/>
                                        <p:tgtEl>
                                          <p:spTgt spid="51203">
                                            <p:txEl>
                                              <p:pRg st="2" end="2"/>
                                            </p:txEl>
                                          </p:spTgt>
                                        </p:tgtEl>
                                      </p:cBhvr>
                                    </p:animEffect>
                                    <p:anim calcmode="lin" valueType="num">
                                      <p:cBhvr>
                                        <p:cTn id="18" dur="10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120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fade">
                                      <p:cBhvr>
                                        <p:cTn id="22" dur="1000"/>
                                        <p:tgtEl>
                                          <p:spTgt spid="51203">
                                            <p:txEl>
                                              <p:pRg st="3" end="3"/>
                                            </p:txEl>
                                          </p:spTgt>
                                        </p:tgtEl>
                                      </p:cBhvr>
                                    </p:animEffect>
                                    <p:anim calcmode="lin" valueType="num">
                                      <p:cBhvr>
                                        <p:cTn id="23" dur="10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20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fade">
                                      <p:cBhvr>
                                        <p:cTn id="27" dur="1000"/>
                                        <p:tgtEl>
                                          <p:spTgt spid="51203">
                                            <p:txEl>
                                              <p:pRg st="4" end="4"/>
                                            </p:txEl>
                                          </p:spTgt>
                                        </p:tgtEl>
                                      </p:cBhvr>
                                    </p:animEffect>
                                    <p:anim calcmode="lin" valueType="num">
                                      <p:cBhvr>
                                        <p:cTn id="28" dur="10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120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fade">
                                      <p:cBhvr>
                                        <p:cTn id="32" dur="1000"/>
                                        <p:tgtEl>
                                          <p:spTgt spid="51203">
                                            <p:txEl>
                                              <p:pRg st="5" end="5"/>
                                            </p:txEl>
                                          </p:spTgt>
                                        </p:tgtEl>
                                      </p:cBhvr>
                                    </p:animEffect>
                                    <p:anim calcmode="lin" valueType="num">
                                      <p:cBhvr>
                                        <p:cTn id="33" dur="10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120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39552" y="769269"/>
            <a:ext cx="8136904" cy="4464496"/>
          </a:xfrm>
        </p:spPr>
        <p:txBody>
          <a:bodyPr>
            <a:noAutofit/>
          </a:bodyPr>
          <a:lstStyle/>
          <a:p>
            <a:pPr>
              <a:lnSpc>
                <a:spcPct val="150000"/>
              </a:lnSpc>
            </a:pPr>
            <a:r>
              <a:rPr lang="zh-CN" altLang="en-US" sz="2600" b="1" dirty="0" smtClean="0">
                <a:latin typeface="微软雅黑" panose="020B0503020204020204" pitchFamily="34" charset="-122"/>
                <a:ea typeface="微软雅黑" panose="020B0503020204020204" pitchFamily="34" charset="-122"/>
              </a:rPr>
              <a:t>主体：</a:t>
            </a:r>
            <a:r>
              <a:rPr lang="zh-CN" altLang="en-US" sz="2600" dirty="0" smtClean="0">
                <a:latin typeface="微软雅黑" panose="020B0503020204020204" pitchFamily="34" charset="-122"/>
                <a:ea typeface="微软雅黑" panose="020B0503020204020204" pitchFamily="34" charset="-122"/>
              </a:rPr>
              <a:t>是</a:t>
            </a:r>
            <a:r>
              <a:rPr lang="zh-CN" altLang="en-US" sz="2600" dirty="0">
                <a:latin typeface="微软雅黑" panose="020B0503020204020204" pitchFamily="34" charset="-122"/>
                <a:ea typeface="微软雅黑" panose="020B0503020204020204" pitchFamily="34" charset="-122"/>
              </a:rPr>
              <a:t>系统中的活动实体</a:t>
            </a:r>
          </a:p>
          <a:p>
            <a:pPr lvl="1">
              <a:buFont typeface="Wingdings" pitchFamily="2" charset="2"/>
              <a:buChar char="Ø"/>
            </a:pPr>
            <a:r>
              <a:rPr lang="zh-CN" altLang="en-US" sz="2600" b="1" dirty="0">
                <a:latin typeface="幼圆" pitchFamily="49" charset="-122"/>
                <a:ea typeface="幼圆" pitchFamily="49" charset="-122"/>
              </a:rPr>
              <a:t> </a:t>
            </a:r>
            <a:r>
              <a:rPr lang="zh-CN" altLang="en-US" sz="2600" dirty="0">
                <a:latin typeface="幼圆" pitchFamily="49" charset="-122"/>
                <a:ea typeface="幼圆" pitchFamily="49" charset="-122"/>
              </a:rPr>
              <a:t>DBMS所管理的实际用户</a:t>
            </a:r>
          </a:p>
          <a:p>
            <a:pPr lvl="1">
              <a:buFont typeface="Wingdings" pitchFamily="2" charset="2"/>
              <a:buChar char="Ø"/>
            </a:pPr>
            <a:r>
              <a:rPr lang="zh-CN" altLang="en-US" sz="2600" dirty="0">
                <a:latin typeface="幼圆" pitchFamily="49" charset="-122"/>
                <a:ea typeface="幼圆" pitchFamily="49" charset="-122"/>
              </a:rPr>
              <a:t> 代表用户的各</a:t>
            </a:r>
            <a:r>
              <a:rPr lang="zh-CN" altLang="en-US" sz="2600" dirty="0" smtClean="0">
                <a:latin typeface="幼圆" pitchFamily="49" charset="-122"/>
                <a:ea typeface="幼圆" pitchFamily="49" charset="-122"/>
              </a:rPr>
              <a:t>进程</a:t>
            </a:r>
            <a:endParaRPr lang="zh-CN" altLang="en-US" sz="2600" dirty="0">
              <a:latin typeface="幼圆" pitchFamily="49" charset="-122"/>
              <a:ea typeface="幼圆" pitchFamily="49" charset="-122"/>
            </a:endParaRPr>
          </a:p>
          <a:p>
            <a:pPr>
              <a:lnSpc>
                <a:spcPct val="150000"/>
              </a:lnSpc>
            </a:pPr>
            <a:r>
              <a:rPr lang="zh-CN" altLang="en-US" sz="2600" b="1" dirty="0" smtClean="0">
                <a:latin typeface="微软雅黑" panose="020B0503020204020204" pitchFamily="34" charset="-122"/>
                <a:ea typeface="微软雅黑" panose="020B0503020204020204" pitchFamily="34" charset="-122"/>
              </a:rPr>
              <a:t>客体：</a:t>
            </a:r>
            <a:r>
              <a:rPr lang="zh-CN" altLang="en-US" sz="2600" dirty="0">
                <a:latin typeface="微软雅黑" panose="020B0503020204020204" pitchFamily="34" charset="-122"/>
                <a:ea typeface="微软雅黑" panose="020B0503020204020204" pitchFamily="34" charset="-122"/>
              </a:rPr>
              <a:t>是系统中的被动实体，是受主体操纵的对象</a:t>
            </a:r>
          </a:p>
          <a:p>
            <a:pPr lvl="1">
              <a:buFont typeface="Wingdings" pitchFamily="2" charset="2"/>
              <a:buChar char="Ø"/>
            </a:pPr>
            <a:r>
              <a:rPr lang="zh-CN" altLang="en-US" sz="2600" dirty="0">
                <a:latin typeface="幼圆" pitchFamily="49" charset="-122"/>
                <a:ea typeface="幼圆" pitchFamily="49" charset="-122"/>
              </a:rPr>
              <a:t> </a:t>
            </a:r>
            <a:r>
              <a:rPr lang="zh-CN" altLang="en-US" sz="2600" b="1" dirty="0">
                <a:latin typeface="幼圆" pitchFamily="49" charset="-122"/>
                <a:ea typeface="幼圆" pitchFamily="49" charset="-122"/>
              </a:rPr>
              <a:t>文件</a:t>
            </a:r>
          </a:p>
          <a:p>
            <a:pPr lvl="1">
              <a:buFont typeface="Wingdings" pitchFamily="2" charset="2"/>
              <a:buChar char="Ø"/>
            </a:pPr>
            <a:r>
              <a:rPr lang="zh-CN" altLang="en-US" sz="2600" b="1" dirty="0">
                <a:latin typeface="幼圆" pitchFamily="49" charset="-122"/>
                <a:ea typeface="幼圆" pitchFamily="49" charset="-122"/>
              </a:rPr>
              <a:t> 基表</a:t>
            </a:r>
          </a:p>
          <a:p>
            <a:pPr lvl="1">
              <a:buFont typeface="Wingdings" pitchFamily="2" charset="2"/>
              <a:buChar char="Ø"/>
            </a:pPr>
            <a:r>
              <a:rPr lang="zh-CN" altLang="en-US" sz="2600" b="1" dirty="0">
                <a:latin typeface="幼圆" pitchFamily="49" charset="-122"/>
                <a:ea typeface="幼圆" pitchFamily="49" charset="-122"/>
              </a:rPr>
              <a:t> 索引</a:t>
            </a:r>
          </a:p>
          <a:p>
            <a:pPr lvl="1">
              <a:buFont typeface="Wingdings" pitchFamily="2" charset="2"/>
              <a:buChar char="Ø"/>
            </a:pPr>
            <a:r>
              <a:rPr lang="zh-CN" altLang="en-US" sz="2600" b="1" dirty="0">
                <a:latin typeface="幼圆" pitchFamily="49" charset="-122"/>
                <a:ea typeface="幼圆" pitchFamily="49" charset="-122"/>
              </a:rPr>
              <a:t> 视图</a:t>
            </a: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强制</a:t>
            </a:r>
            <a:r>
              <a:rPr lang="zh-CN" sz="3200" dirty="0">
                <a:latin typeface="隶书" pitchFamily="49" charset="-122"/>
                <a:ea typeface="隶书" pitchFamily="49" charset="-122"/>
              </a:rPr>
              <a:t>存取控制方法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1000"/>
                                        <p:tgtEl>
                                          <p:spTgt spid="52227">
                                            <p:txEl>
                                              <p:pRg st="0" end="0"/>
                                            </p:txEl>
                                          </p:spTgt>
                                        </p:tgtEl>
                                      </p:cBhvr>
                                    </p:animEffect>
                                    <p:anim calcmode="lin" valueType="num">
                                      <p:cBhvr>
                                        <p:cTn id="8" dur="10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2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1000"/>
                                        <p:tgtEl>
                                          <p:spTgt spid="52227">
                                            <p:txEl>
                                              <p:pRg st="1" end="1"/>
                                            </p:txEl>
                                          </p:spTgt>
                                        </p:tgtEl>
                                      </p:cBhvr>
                                    </p:animEffect>
                                    <p:anim calcmode="lin" valueType="num">
                                      <p:cBhvr>
                                        <p:cTn id="13" dur="10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2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1000"/>
                                        <p:tgtEl>
                                          <p:spTgt spid="52227">
                                            <p:txEl>
                                              <p:pRg st="2" end="2"/>
                                            </p:txEl>
                                          </p:spTgt>
                                        </p:tgtEl>
                                      </p:cBhvr>
                                    </p:animEffect>
                                    <p:anim calcmode="lin" valueType="num">
                                      <p:cBhvr>
                                        <p:cTn id="18" dur="10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2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2227">
                                            <p:txEl>
                                              <p:pRg st="3" end="3"/>
                                            </p:txEl>
                                          </p:spTgt>
                                        </p:tgtEl>
                                        <p:attrNameLst>
                                          <p:attrName>style.visibility</p:attrName>
                                        </p:attrNameLst>
                                      </p:cBhvr>
                                      <p:to>
                                        <p:strVal val="visible"/>
                                      </p:to>
                                    </p:set>
                                    <p:animEffect transition="in" filter="fade">
                                      <p:cBhvr>
                                        <p:cTn id="24" dur="1000"/>
                                        <p:tgtEl>
                                          <p:spTgt spid="52227">
                                            <p:txEl>
                                              <p:pRg st="3" end="3"/>
                                            </p:txEl>
                                          </p:spTgt>
                                        </p:tgtEl>
                                      </p:cBhvr>
                                    </p:animEffect>
                                    <p:anim calcmode="lin" valueType="num">
                                      <p:cBhvr>
                                        <p:cTn id="25" dur="10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222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2227">
                                            <p:txEl>
                                              <p:pRg st="4" end="4"/>
                                            </p:txEl>
                                          </p:spTgt>
                                        </p:tgtEl>
                                        <p:attrNameLst>
                                          <p:attrName>style.visibility</p:attrName>
                                        </p:attrNameLst>
                                      </p:cBhvr>
                                      <p:to>
                                        <p:strVal val="visible"/>
                                      </p:to>
                                    </p:set>
                                    <p:animEffect transition="in" filter="fade">
                                      <p:cBhvr>
                                        <p:cTn id="29" dur="1000"/>
                                        <p:tgtEl>
                                          <p:spTgt spid="52227">
                                            <p:txEl>
                                              <p:pRg st="4" end="4"/>
                                            </p:txEl>
                                          </p:spTgt>
                                        </p:tgtEl>
                                      </p:cBhvr>
                                    </p:animEffect>
                                    <p:anim calcmode="lin" valueType="num">
                                      <p:cBhvr>
                                        <p:cTn id="30" dur="10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222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2227">
                                            <p:txEl>
                                              <p:pRg st="5" end="5"/>
                                            </p:txEl>
                                          </p:spTgt>
                                        </p:tgtEl>
                                        <p:attrNameLst>
                                          <p:attrName>style.visibility</p:attrName>
                                        </p:attrNameLst>
                                      </p:cBhvr>
                                      <p:to>
                                        <p:strVal val="visible"/>
                                      </p:to>
                                    </p:set>
                                    <p:animEffect transition="in" filter="fade">
                                      <p:cBhvr>
                                        <p:cTn id="34" dur="1000"/>
                                        <p:tgtEl>
                                          <p:spTgt spid="52227">
                                            <p:txEl>
                                              <p:pRg st="5" end="5"/>
                                            </p:txEl>
                                          </p:spTgt>
                                        </p:tgtEl>
                                      </p:cBhvr>
                                    </p:animEffect>
                                    <p:anim calcmode="lin" valueType="num">
                                      <p:cBhvr>
                                        <p:cTn id="35" dur="10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222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2227">
                                            <p:txEl>
                                              <p:pRg st="6" end="6"/>
                                            </p:txEl>
                                          </p:spTgt>
                                        </p:tgtEl>
                                        <p:attrNameLst>
                                          <p:attrName>style.visibility</p:attrName>
                                        </p:attrNameLst>
                                      </p:cBhvr>
                                      <p:to>
                                        <p:strVal val="visible"/>
                                      </p:to>
                                    </p:set>
                                    <p:animEffect transition="in" filter="fade">
                                      <p:cBhvr>
                                        <p:cTn id="39" dur="1000"/>
                                        <p:tgtEl>
                                          <p:spTgt spid="52227">
                                            <p:txEl>
                                              <p:pRg st="6" end="6"/>
                                            </p:txEl>
                                          </p:spTgt>
                                        </p:tgtEl>
                                      </p:cBhvr>
                                    </p:animEffect>
                                    <p:anim calcmode="lin" valueType="num">
                                      <p:cBhvr>
                                        <p:cTn id="40" dur="10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2227">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2227">
                                            <p:txEl>
                                              <p:pRg st="7" end="7"/>
                                            </p:txEl>
                                          </p:spTgt>
                                        </p:tgtEl>
                                        <p:attrNameLst>
                                          <p:attrName>style.visibility</p:attrName>
                                        </p:attrNameLst>
                                      </p:cBhvr>
                                      <p:to>
                                        <p:strVal val="visible"/>
                                      </p:to>
                                    </p:set>
                                    <p:animEffect transition="in" filter="fade">
                                      <p:cBhvr>
                                        <p:cTn id="44" dur="1000"/>
                                        <p:tgtEl>
                                          <p:spTgt spid="52227">
                                            <p:txEl>
                                              <p:pRg st="7" end="7"/>
                                            </p:txEl>
                                          </p:spTgt>
                                        </p:tgtEl>
                                      </p:cBhvr>
                                    </p:animEffect>
                                    <p:anim calcmode="lin" valueType="num">
                                      <p:cBhvr>
                                        <p:cTn id="45" dur="10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22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251520" y="697260"/>
            <a:ext cx="8640960" cy="4536504"/>
          </a:xfrm>
        </p:spPr>
        <p:txBody>
          <a:bodyPr/>
          <a:lstStyle/>
          <a:p>
            <a:pPr>
              <a:lnSpc>
                <a:spcPct val="150000"/>
              </a:lnSpc>
            </a:pPr>
            <a:r>
              <a:rPr lang="zh-CN" sz="2400" b="1" dirty="0">
                <a:latin typeface="微软雅黑" pitchFamily="34" charset="-122"/>
                <a:ea typeface="微软雅黑" pitchFamily="34" charset="-122"/>
              </a:rPr>
              <a:t>敏感度标记（</a:t>
            </a:r>
            <a:r>
              <a:rPr lang="zh-CN" altLang="zh-CN" sz="2400" b="1" dirty="0">
                <a:latin typeface="微软雅黑" pitchFamily="34" charset="-122"/>
                <a:ea typeface="微软雅黑" pitchFamily="34" charset="-122"/>
              </a:rPr>
              <a:t>Label</a:t>
            </a:r>
            <a:r>
              <a:rPr lang="zh-CN" sz="2400" b="1" dirty="0">
                <a:latin typeface="微软雅黑" pitchFamily="34" charset="-122"/>
                <a:ea typeface="微软雅黑" pitchFamily="34" charset="-122"/>
              </a:rPr>
              <a:t>）</a:t>
            </a:r>
          </a:p>
          <a:p>
            <a:pPr lvl="1">
              <a:lnSpc>
                <a:spcPct val="150000"/>
              </a:lnSpc>
            </a:pPr>
            <a:r>
              <a:rPr lang="zh-CN" dirty="0">
                <a:latin typeface="微软雅黑" panose="020B0503020204020204" pitchFamily="34" charset="-122"/>
                <a:ea typeface="微软雅黑" panose="020B0503020204020204" pitchFamily="34" charset="-122"/>
              </a:rPr>
              <a:t>绝密（</a:t>
            </a:r>
            <a:r>
              <a:rPr lang="zh-CN" altLang="zh-CN" dirty="0">
                <a:latin typeface="微软雅黑" panose="020B0503020204020204" pitchFamily="34" charset="-122"/>
                <a:ea typeface="微软雅黑" panose="020B0503020204020204" pitchFamily="34" charset="-122"/>
              </a:rPr>
              <a:t>Top Secret</a:t>
            </a:r>
            <a:r>
              <a:rPr lang="zh-CN" dirty="0">
                <a:latin typeface="微软雅黑" panose="020B0503020204020204" pitchFamily="34" charset="-122"/>
                <a:ea typeface="微软雅黑" panose="020B0503020204020204" pitchFamily="34" charset="-122"/>
              </a:rPr>
              <a:t>）</a:t>
            </a:r>
          </a:p>
          <a:p>
            <a:pPr lvl="1">
              <a:lnSpc>
                <a:spcPct val="150000"/>
              </a:lnSpc>
            </a:pPr>
            <a:r>
              <a:rPr lang="zh-CN" dirty="0">
                <a:latin typeface="微软雅黑" panose="020B0503020204020204" pitchFamily="34" charset="-122"/>
                <a:ea typeface="微软雅黑" panose="020B0503020204020204" pitchFamily="34" charset="-122"/>
              </a:rPr>
              <a:t>机密（</a:t>
            </a:r>
            <a:r>
              <a:rPr lang="zh-CN" altLang="zh-CN" dirty="0">
                <a:latin typeface="微软雅黑" panose="020B0503020204020204" pitchFamily="34" charset="-122"/>
                <a:ea typeface="微软雅黑" panose="020B0503020204020204" pitchFamily="34" charset="-122"/>
              </a:rPr>
              <a:t>Secret</a:t>
            </a:r>
            <a:r>
              <a:rPr lang="zh-CN" dirty="0">
                <a:latin typeface="微软雅黑" panose="020B0503020204020204" pitchFamily="34" charset="-122"/>
                <a:ea typeface="微软雅黑" panose="020B0503020204020204" pitchFamily="34" charset="-122"/>
              </a:rPr>
              <a:t>）</a:t>
            </a:r>
          </a:p>
          <a:p>
            <a:pPr lvl="1">
              <a:lnSpc>
                <a:spcPct val="150000"/>
              </a:lnSpc>
            </a:pPr>
            <a:r>
              <a:rPr lang="zh-CN" dirty="0">
                <a:latin typeface="微软雅黑" panose="020B0503020204020204" pitchFamily="34" charset="-122"/>
                <a:ea typeface="微软雅黑" panose="020B0503020204020204" pitchFamily="34" charset="-122"/>
              </a:rPr>
              <a:t>可信（</a:t>
            </a:r>
            <a:r>
              <a:rPr lang="zh-CN" altLang="zh-CN" dirty="0">
                <a:latin typeface="微软雅黑" panose="020B0503020204020204" pitchFamily="34" charset="-122"/>
                <a:ea typeface="微软雅黑" panose="020B0503020204020204" pitchFamily="34" charset="-122"/>
              </a:rPr>
              <a:t>Confidential</a:t>
            </a:r>
            <a:r>
              <a:rPr lang="zh-CN" dirty="0">
                <a:latin typeface="微软雅黑" panose="020B0503020204020204" pitchFamily="34" charset="-122"/>
                <a:ea typeface="微软雅黑" panose="020B0503020204020204" pitchFamily="34" charset="-122"/>
              </a:rPr>
              <a:t>）</a:t>
            </a:r>
          </a:p>
          <a:p>
            <a:pPr lvl="1">
              <a:lnSpc>
                <a:spcPct val="150000"/>
              </a:lnSpc>
            </a:pPr>
            <a:r>
              <a:rPr lang="zh-CN" dirty="0">
                <a:latin typeface="微软雅黑" panose="020B0503020204020204" pitchFamily="34" charset="-122"/>
                <a:ea typeface="微软雅黑" panose="020B0503020204020204" pitchFamily="34" charset="-122"/>
              </a:rPr>
              <a:t>公开（</a:t>
            </a:r>
            <a:r>
              <a:rPr lang="zh-CN" altLang="zh-CN" dirty="0">
                <a:latin typeface="微软雅黑" panose="020B0503020204020204" pitchFamily="34" charset="-122"/>
                <a:ea typeface="微软雅黑" panose="020B0503020204020204" pitchFamily="34" charset="-122"/>
              </a:rPr>
              <a:t>Public</a:t>
            </a:r>
            <a:r>
              <a:rPr lang="zh-CN" dirty="0">
                <a:latin typeface="微软雅黑" panose="020B0503020204020204" pitchFamily="34" charset="-122"/>
                <a:ea typeface="微软雅黑" panose="020B0503020204020204" pitchFamily="34" charset="-122"/>
              </a:rPr>
              <a:t>）</a:t>
            </a:r>
          </a:p>
          <a:p>
            <a:pPr>
              <a:lnSpc>
                <a:spcPct val="120000"/>
              </a:lnSpc>
              <a:spcBef>
                <a:spcPct val="60000"/>
              </a:spcBef>
              <a:buFont typeface="Wingdings" pitchFamily="2" charset="2"/>
              <a:buChar char="ü"/>
            </a:pPr>
            <a:r>
              <a:rPr lang="zh-CN" sz="2400" b="1" dirty="0">
                <a:latin typeface="幼圆" pitchFamily="49" charset="-122"/>
                <a:ea typeface="幼圆" pitchFamily="49" charset="-122"/>
              </a:rPr>
              <a:t>主体的敏感度标记称为许可证级别（</a:t>
            </a:r>
            <a:r>
              <a:rPr lang="zh-CN" altLang="zh-CN" sz="2400" b="1" dirty="0">
                <a:latin typeface="幼圆" pitchFamily="49" charset="-122"/>
                <a:ea typeface="幼圆" pitchFamily="49" charset="-122"/>
              </a:rPr>
              <a:t>Clearance Level</a:t>
            </a:r>
            <a:r>
              <a:rPr lang="zh-CN" sz="2400" b="1" dirty="0">
                <a:latin typeface="幼圆" pitchFamily="49" charset="-122"/>
                <a:ea typeface="幼圆" pitchFamily="49" charset="-122"/>
              </a:rPr>
              <a:t>）</a:t>
            </a:r>
          </a:p>
          <a:p>
            <a:pPr>
              <a:lnSpc>
                <a:spcPct val="120000"/>
              </a:lnSpc>
              <a:spcBef>
                <a:spcPct val="60000"/>
              </a:spcBef>
              <a:buFont typeface="Wingdings" pitchFamily="2" charset="2"/>
              <a:buChar char="ü"/>
            </a:pPr>
            <a:r>
              <a:rPr lang="zh-CN" sz="2400" b="1" dirty="0">
                <a:latin typeface="幼圆" pitchFamily="49" charset="-122"/>
                <a:ea typeface="幼圆" pitchFamily="49" charset="-122"/>
              </a:rPr>
              <a:t>客体的敏感度标记称为密级（</a:t>
            </a:r>
            <a:r>
              <a:rPr lang="zh-CN" altLang="zh-CN" sz="2400" b="1" dirty="0">
                <a:latin typeface="幼圆" pitchFamily="49" charset="-122"/>
                <a:ea typeface="幼圆" pitchFamily="49" charset="-122"/>
              </a:rPr>
              <a:t>Classification Level</a:t>
            </a:r>
            <a:r>
              <a:rPr lang="zh-CN" sz="2400" b="1" dirty="0">
                <a:latin typeface="幼圆" pitchFamily="49" charset="-122"/>
                <a:ea typeface="幼圆" pitchFamily="49" charset="-122"/>
              </a:rPr>
              <a:t>）</a:t>
            </a: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强制</a:t>
            </a:r>
            <a:r>
              <a:rPr lang="zh-CN" sz="3200" dirty="0">
                <a:latin typeface="隶书" pitchFamily="49" charset="-122"/>
                <a:ea typeface="隶书" pitchFamily="49" charset="-122"/>
              </a:rPr>
              <a:t>存取控制方法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1000"/>
                                        <p:tgtEl>
                                          <p:spTgt spid="53251">
                                            <p:txEl>
                                              <p:pRg st="0" end="0"/>
                                            </p:txEl>
                                          </p:spTgt>
                                        </p:tgtEl>
                                      </p:cBhvr>
                                    </p:animEffect>
                                    <p:anim calcmode="lin" valueType="num">
                                      <p:cBhvr>
                                        <p:cTn id="8" dur="10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25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fade">
                                      <p:cBhvr>
                                        <p:cTn id="12" dur="1000"/>
                                        <p:tgtEl>
                                          <p:spTgt spid="53251">
                                            <p:txEl>
                                              <p:pRg st="1" end="1"/>
                                            </p:txEl>
                                          </p:spTgt>
                                        </p:tgtEl>
                                      </p:cBhvr>
                                    </p:animEffect>
                                    <p:anim calcmode="lin" valueType="num">
                                      <p:cBhvr>
                                        <p:cTn id="13" dur="10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325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fade">
                                      <p:cBhvr>
                                        <p:cTn id="17" dur="1000"/>
                                        <p:tgtEl>
                                          <p:spTgt spid="53251">
                                            <p:txEl>
                                              <p:pRg st="2" end="2"/>
                                            </p:txEl>
                                          </p:spTgt>
                                        </p:tgtEl>
                                      </p:cBhvr>
                                    </p:animEffect>
                                    <p:anim calcmode="lin" valueType="num">
                                      <p:cBhvr>
                                        <p:cTn id="18" dur="10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325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fade">
                                      <p:cBhvr>
                                        <p:cTn id="22" dur="1000"/>
                                        <p:tgtEl>
                                          <p:spTgt spid="53251">
                                            <p:txEl>
                                              <p:pRg st="3" end="3"/>
                                            </p:txEl>
                                          </p:spTgt>
                                        </p:tgtEl>
                                      </p:cBhvr>
                                    </p:animEffect>
                                    <p:anim calcmode="lin" valueType="num">
                                      <p:cBhvr>
                                        <p:cTn id="23" dur="10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325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Effect transition="in" filter="fade">
                                      <p:cBhvr>
                                        <p:cTn id="27" dur="1000"/>
                                        <p:tgtEl>
                                          <p:spTgt spid="53251">
                                            <p:txEl>
                                              <p:pRg st="4" end="4"/>
                                            </p:txEl>
                                          </p:spTgt>
                                        </p:tgtEl>
                                      </p:cBhvr>
                                    </p:animEffect>
                                    <p:anim calcmode="lin" valueType="num">
                                      <p:cBhvr>
                                        <p:cTn id="28" dur="10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32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3251">
                                            <p:txEl>
                                              <p:pRg st="5" end="5"/>
                                            </p:txEl>
                                          </p:spTgt>
                                        </p:tgtEl>
                                        <p:attrNameLst>
                                          <p:attrName>style.visibility</p:attrName>
                                        </p:attrNameLst>
                                      </p:cBhvr>
                                      <p:to>
                                        <p:strVal val="visible"/>
                                      </p:to>
                                    </p:set>
                                    <p:animEffect transition="in" filter="fade">
                                      <p:cBhvr>
                                        <p:cTn id="34" dur="1000"/>
                                        <p:tgtEl>
                                          <p:spTgt spid="53251">
                                            <p:txEl>
                                              <p:pRg st="5" end="5"/>
                                            </p:txEl>
                                          </p:spTgt>
                                        </p:tgtEl>
                                      </p:cBhvr>
                                    </p:animEffect>
                                    <p:anim calcmode="lin" valueType="num">
                                      <p:cBhvr>
                                        <p:cTn id="35" dur="10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3251">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3251">
                                            <p:txEl>
                                              <p:pRg st="6" end="6"/>
                                            </p:txEl>
                                          </p:spTgt>
                                        </p:tgtEl>
                                        <p:attrNameLst>
                                          <p:attrName>style.visibility</p:attrName>
                                        </p:attrNameLst>
                                      </p:cBhvr>
                                      <p:to>
                                        <p:strVal val="visible"/>
                                      </p:to>
                                    </p:set>
                                    <p:animEffect transition="in" filter="fade">
                                      <p:cBhvr>
                                        <p:cTn id="39" dur="1000"/>
                                        <p:tgtEl>
                                          <p:spTgt spid="53251">
                                            <p:txEl>
                                              <p:pRg st="6" end="6"/>
                                            </p:txEl>
                                          </p:spTgt>
                                        </p:tgtEl>
                                      </p:cBhvr>
                                    </p:animEffect>
                                    <p:anim calcmode="lin" valueType="num">
                                      <p:cBhvr>
                                        <p:cTn id="40" dur="10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325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强制</a:t>
            </a:r>
            <a:r>
              <a:rPr lang="zh-CN" sz="3200" dirty="0">
                <a:latin typeface="隶书" pitchFamily="49" charset="-122"/>
                <a:ea typeface="隶书" pitchFamily="49" charset="-122"/>
              </a:rPr>
              <a:t>存取控制方法</a:t>
            </a:r>
          </a:p>
        </p:txBody>
      </p:sp>
      <p:sp>
        <p:nvSpPr>
          <p:cNvPr id="13" name="TextBox 12"/>
          <p:cNvSpPr txBox="1"/>
          <p:nvPr/>
        </p:nvSpPr>
        <p:spPr>
          <a:xfrm>
            <a:off x="35496" y="4513684"/>
            <a:ext cx="9145016" cy="646331"/>
          </a:xfrm>
          <a:prstGeom prst="rect">
            <a:avLst/>
          </a:prstGeom>
          <a:noFill/>
        </p:spPr>
        <p:txBody>
          <a:bodyPr wrap="square" rtlCol="0">
            <a:spAutoFit/>
          </a:bodyPr>
          <a:lstStyle/>
          <a:p>
            <a:pPr algn="l">
              <a:lnSpc>
                <a:spcPct val="150000"/>
              </a:lnSpc>
            </a:pPr>
            <a:r>
              <a:rPr lang="en-US" altLang="zh-CN" sz="2400" dirty="0" smtClean="0">
                <a:latin typeface="幼圆" pitchFamily="49" charset="-122"/>
                <a:ea typeface="幼圆" pitchFamily="49" charset="-122"/>
              </a:rPr>
              <a:t>1</a:t>
            </a:r>
            <a:r>
              <a:rPr lang="en-US" altLang="zh-CN" sz="2400" dirty="0">
                <a:latin typeface="幼圆" pitchFamily="49" charset="-122"/>
                <a:ea typeface="幼圆" pitchFamily="49" charset="-122"/>
              </a:rPr>
              <a:t>.</a:t>
            </a:r>
            <a:r>
              <a:rPr lang="zh-CN" altLang="en-US" sz="2400" dirty="0" smtClean="0">
                <a:latin typeface="幼圆" pitchFamily="49" charset="-122"/>
                <a:ea typeface="幼圆" pitchFamily="49" charset="-122"/>
              </a:rPr>
              <a:t>当主体的许可证级别大于等于客体的密级，主体可以读相应客体</a:t>
            </a:r>
            <a:endParaRPr lang="zh-CN" altLang="en-US" sz="2400" dirty="0">
              <a:latin typeface="幼圆" pitchFamily="49" charset="-122"/>
              <a:ea typeface="幼圆" pitchFamily="49" charset="-122"/>
            </a:endParaRPr>
          </a:p>
        </p:txBody>
      </p:sp>
      <p:sp>
        <p:nvSpPr>
          <p:cNvPr id="14" name="TextBox 13"/>
          <p:cNvSpPr txBox="1"/>
          <p:nvPr/>
        </p:nvSpPr>
        <p:spPr>
          <a:xfrm>
            <a:off x="99885" y="4052019"/>
            <a:ext cx="288032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强制存取控制</a:t>
            </a:r>
            <a:r>
              <a:rPr lang="zh-CN" altLang="en-US" sz="2400" dirty="0">
                <a:latin typeface="微软雅黑" panose="020B0503020204020204" pitchFamily="34" charset="-122"/>
                <a:ea typeface="微软雅黑" panose="020B0503020204020204" pitchFamily="34" charset="-122"/>
              </a:rPr>
              <a:t>规则</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5580112" y="697260"/>
            <a:ext cx="986303" cy="461665"/>
          </a:xfrm>
          <a:prstGeom prst="rect">
            <a:avLst/>
          </a:prstGeom>
          <a:noFill/>
        </p:spPr>
        <p:txBody>
          <a:bodyPr wrap="square" rtlCol="0">
            <a:spAutoFit/>
          </a:bodyPr>
          <a:lstStyle/>
          <a:p>
            <a:pPr algn="ctr"/>
            <a:r>
              <a:rPr lang="zh-CN" altLang="en-US" sz="2400" b="0" dirty="0" smtClean="0">
                <a:latin typeface="微软雅黑" panose="020B0503020204020204" pitchFamily="34" charset="-122"/>
                <a:ea typeface="微软雅黑" panose="020B0503020204020204" pitchFamily="34" charset="-122"/>
              </a:rPr>
              <a:t>客 体</a:t>
            </a:r>
            <a:endParaRPr lang="zh-CN" altLang="en-US" sz="2400" b="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3560597" y="1633364"/>
            <a:ext cx="936104" cy="1077218"/>
          </a:xfrm>
          <a:prstGeom prst="rect">
            <a:avLst/>
          </a:prstGeom>
          <a:noFill/>
        </p:spPr>
        <p:txBody>
          <a:bodyPr wrap="square" rtlCol="0">
            <a:spAutoFit/>
          </a:bodyPr>
          <a:lstStyle/>
          <a:p>
            <a:pPr algn="ctr"/>
            <a:r>
              <a:rPr lang="zh-CN" altLang="en-US" sz="3200" b="0" dirty="0" smtClean="0">
                <a:latin typeface="隶书" panose="02010509060101010101" pitchFamily="49" charset="-122"/>
                <a:ea typeface="隶书" panose="02010509060101010101" pitchFamily="49" charset="-122"/>
              </a:rPr>
              <a:t>操作</a:t>
            </a:r>
            <a:endParaRPr lang="zh-CN" altLang="en-US" sz="3200" b="0" dirty="0">
              <a:latin typeface="隶书" panose="02010509060101010101" pitchFamily="49" charset="-122"/>
              <a:ea typeface="隶书" panose="02010509060101010101" pitchFamily="49" charset="-122"/>
            </a:endParaRPr>
          </a:p>
        </p:txBody>
      </p:sp>
      <p:sp>
        <p:nvSpPr>
          <p:cNvPr id="17" name="TextBox 16"/>
          <p:cNvSpPr txBox="1"/>
          <p:nvPr/>
        </p:nvSpPr>
        <p:spPr>
          <a:xfrm>
            <a:off x="1569473" y="1633364"/>
            <a:ext cx="1001250" cy="2308324"/>
          </a:xfrm>
          <a:prstGeom prst="rect">
            <a:avLst/>
          </a:prstGeom>
          <a:noFill/>
          <a:ln>
            <a:solidFill>
              <a:schemeClr val="tx1"/>
            </a:solidFill>
          </a:ln>
        </p:spPr>
        <p:txBody>
          <a:bodyPr wrap="square" rtlCol="0">
            <a:spAutoFit/>
          </a:bodyPr>
          <a:lstStyle/>
          <a:p>
            <a:pPr>
              <a:lnSpc>
                <a:spcPct val="150000"/>
              </a:lnSpc>
            </a:pPr>
            <a:r>
              <a:rPr lang="zh-CN" altLang="en-US" sz="2400" dirty="0">
                <a:latin typeface="幼圆" pitchFamily="49" charset="-122"/>
                <a:ea typeface="幼圆" pitchFamily="49" charset="-122"/>
              </a:rPr>
              <a:t>绝密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机密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可信</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公开</a:t>
            </a:r>
            <a:endParaRPr lang="zh-CN" altLang="en-US" sz="2400" dirty="0">
              <a:latin typeface="幼圆" pitchFamily="49" charset="-122"/>
              <a:ea typeface="幼圆" pitchFamily="49" charset="-122"/>
            </a:endParaRPr>
          </a:p>
        </p:txBody>
      </p:sp>
      <p:sp>
        <p:nvSpPr>
          <p:cNvPr id="18" name="TextBox 17"/>
          <p:cNvSpPr txBox="1"/>
          <p:nvPr/>
        </p:nvSpPr>
        <p:spPr>
          <a:xfrm>
            <a:off x="1535452" y="697260"/>
            <a:ext cx="1164340" cy="461665"/>
          </a:xfrm>
          <a:prstGeom prst="rect">
            <a:avLst/>
          </a:prstGeom>
          <a:noFill/>
        </p:spPr>
        <p:txBody>
          <a:bodyPr wrap="square" rtlCol="0">
            <a:spAutoFit/>
          </a:bodyPr>
          <a:lstStyle/>
          <a:p>
            <a:pPr algn="ctr"/>
            <a:r>
              <a:rPr lang="zh-CN" altLang="en-US" sz="2400" b="0" dirty="0" smtClean="0">
                <a:latin typeface="微软雅黑" panose="020B0503020204020204" pitchFamily="34" charset="-122"/>
                <a:ea typeface="微软雅黑" panose="020B0503020204020204" pitchFamily="34" charset="-122"/>
              </a:rPr>
              <a:t>主 体</a:t>
            </a:r>
            <a:endParaRPr lang="zh-CN" altLang="en-US" sz="2400" b="0" dirty="0">
              <a:latin typeface="微软雅黑" panose="020B0503020204020204" pitchFamily="34" charset="-122"/>
              <a:ea typeface="微软雅黑" panose="020B0503020204020204" pitchFamily="34" charset="-122"/>
            </a:endParaRPr>
          </a:p>
        </p:txBody>
      </p:sp>
      <p:sp>
        <p:nvSpPr>
          <p:cNvPr id="19" name="右箭头 18"/>
          <p:cNvSpPr/>
          <p:nvPr/>
        </p:nvSpPr>
        <p:spPr>
          <a:xfrm>
            <a:off x="2671402" y="2573243"/>
            <a:ext cx="2714495" cy="21224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TextBox 19"/>
          <p:cNvSpPr txBox="1"/>
          <p:nvPr/>
        </p:nvSpPr>
        <p:spPr>
          <a:xfrm>
            <a:off x="1209433" y="1171699"/>
            <a:ext cx="1800200" cy="461665"/>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许可证级别</a:t>
            </a:r>
            <a:endParaRPr lang="zh-CN" altLang="en-US" sz="2400" dirty="0">
              <a:latin typeface="楷体" panose="02010609060101010101" pitchFamily="49" charset="-122"/>
              <a:ea typeface="楷体" panose="02010609060101010101" pitchFamily="49" charset="-122"/>
            </a:endParaRPr>
          </a:p>
        </p:txBody>
      </p:sp>
      <p:sp>
        <p:nvSpPr>
          <p:cNvPr id="21" name="TextBox 20"/>
          <p:cNvSpPr txBox="1"/>
          <p:nvPr/>
        </p:nvSpPr>
        <p:spPr>
          <a:xfrm>
            <a:off x="5601138" y="1243707"/>
            <a:ext cx="987086"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密级</a:t>
            </a:r>
          </a:p>
        </p:txBody>
      </p:sp>
      <p:sp>
        <p:nvSpPr>
          <p:cNvPr id="22" name="TextBox 21"/>
          <p:cNvSpPr txBox="1"/>
          <p:nvPr/>
        </p:nvSpPr>
        <p:spPr>
          <a:xfrm>
            <a:off x="5586974" y="1705372"/>
            <a:ext cx="1001250" cy="2221762"/>
          </a:xfrm>
          <a:prstGeom prst="rect">
            <a:avLst/>
          </a:prstGeom>
          <a:noFill/>
          <a:ln>
            <a:solidFill>
              <a:schemeClr val="tx1"/>
            </a:solidFill>
          </a:ln>
        </p:spPr>
        <p:txBody>
          <a:bodyPr wrap="square" rtlCol="0">
            <a:spAutoFit/>
          </a:bodyPr>
          <a:lstStyle/>
          <a:p>
            <a:pPr>
              <a:lnSpc>
                <a:spcPct val="150000"/>
              </a:lnSpc>
            </a:pPr>
            <a:r>
              <a:rPr lang="zh-CN" altLang="en-US" sz="2400" dirty="0">
                <a:latin typeface="幼圆" pitchFamily="49" charset="-122"/>
                <a:ea typeface="幼圆" pitchFamily="49" charset="-122"/>
              </a:rPr>
              <a:t>绝密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机密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可信</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公开</a:t>
            </a:r>
            <a:endParaRPr lang="zh-CN" altLang="en-US" sz="2400" dirty="0">
              <a:latin typeface="幼圆" pitchFamily="49" charset="-122"/>
              <a:ea typeface="幼圆" pitchFamily="49" charset="-122"/>
            </a:endParaRPr>
          </a:p>
        </p:txBody>
      </p:sp>
    </p:spTree>
    <p:extLst>
      <p:ext uri="{BB962C8B-B14F-4D97-AF65-F5344CB8AC3E}">
        <p14:creationId xmlns:p14="http://schemas.microsoft.com/office/powerpoint/2010/main" val="104988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0112" y="697260"/>
            <a:ext cx="986303" cy="461665"/>
          </a:xfrm>
          <a:prstGeom prst="rect">
            <a:avLst/>
          </a:prstGeom>
          <a:noFill/>
        </p:spPr>
        <p:txBody>
          <a:bodyPr wrap="square" rtlCol="0">
            <a:spAutoFit/>
          </a:bodyPr>
          <a:lstStyle/>
          <a:p>
            <a:pPr algn="ctr"/>
            <a:r>
              <a:rPr lang="zh-CN" altLang="en-US" sz="2400" b="0" dirty="0" smtClean="0">
                <a:latin typeface="微软雅黑" panose="020B0503020204020204" pitchFamily="34" charset="-122"/>
                <a:ea typeface="微软雅黑" panose="020B0503020204020204" pitchFamily="34" charset="-122"/>
              </a:rPr>
              <a:t>客 体</a:t>
            </a:r>
            <a:endParaRPr lang="zh-CN" altLang="en-US" sz="2400" b="0" dirty="0">
              <a:latin typeface="微软雅黑" panose="020B0503020204020204" pitchFamily="34" charset="-122"/>
              <a:ea typeface="微软雅黑" panose="020B0503020204020204" pitchFamily="34" charset="-122"/>
            </a:endParaRPr>
          </a:p>
        </p:txBody>
      </p:sp>
      <p:sp>
        <p:nvSpPr>
          <p:cNvPr id="5" name="TextBox 4"/>
          <p:cNvSpPr txBox="1"/>
          <p:nvPr/>
        </p:nvSpPr>
        <p:spPr>
          <a:xfrm>
            <a:off x="3560597" y="1633364"/>
            <a:ext cx="936104" cy="1077218"/>
          </a:xfrm>
          <a:prstGeom prst="rect">
            <a:avLst/>
          </a:prstGeom>
          <a:noFill/>
        </p:spPr>
        <p:txBody>
          <a:bodyPr wrap="square" rtlCol="0">
            <a:spAutoFit/>
          </a:bodyPr>
          <a:lstStyle/>
          <a:p>
            <a:pPr algn="ctr"/>
            <a:r>
              <a:rPr lang="zh-CN" altLang="en-US" sz="3200" b="0" dirty="0" smtClean="0">
                <a:latin typeface="隶书" panose="02010509060101010101" pitchFamily="49" charset="-122"/>
                <a:ea typeface="隶书" panose="02010509060101010101" pitchFamily="49" charset="-122"/>
              </a:rPr>
              <a:t>操作</a:t>
            </a:r>
            <a:endParaRPr lang="zh-CN" altLang="en-US" sz="3200" b="0" dirty="0">
              <a:latin typeface="隶书" panose="02010509060101010101" pitchFamily="49" charset="-122"/>
              <a:ea typeface="隶书" panose="02010509060101010101" pitchFamily="49" charset="-122"/>
            </a:endParaRPr>
          </a:p>
        </p:txBody>
      </p:sp>
      <p:sp>
        <p:nvSpPr>
          <p:cNvPr id="6" name="TextBox 5"/>
          <p:cNvSpPr txBox="1"/>
          <p:nvPr/>
        </p:nvSpPr>
        <p:spPr>
          <a:xfrm>
            <a:off x="1569473" y="1633364"/>
            <a:ext cx="1001250" cy="2308324"/>
          </a:xfrm>
          <a:prstGeom prst="rect">
            <a:avLst/>
          </a:prstGeom>
          <a:noFill/>
          <a:ln>
            <a:solidFill>
              <a:schemeClr val="tx1"/>
            </a:solidFill>
          </a:ln>
        </p:spPr>
        <p:txBody>
          <a:bodyPr wrap="square" rtlCol="0">
            <a:spAutoFit/>
          </a:bodyPr>
          <a:lstStyle/>
          <a:p>
            <a:pPr>
              <a:lnSpc>
                <a:spcPct val="150000"/>
              </a:lnSpc>
            </a:pPr>
            <a:r>
              <a:rPr lang="zh-CN" altLang="en-US" sz="2400" dirty="0">
                <a:latin typeface="幼圆" pitchFamily="49" charset="-122"/>
                <a:ea typeface="幼圆" pitchFamily="49" charset="-122"/>
              </a:rPr>
              <a:t>绝密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机密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可信</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公开</a:t>
            </a:r>
            <a:endParaRPr lang="zh-CN" altLang="en-US" sz="2400" dirty="0">
              <a:latin typeface="幼圆" pitchFamily="49" charset="-122"/>
              <a:ea typeface="幼圆" pitchFamily="49" charset="-122"/>
            </a:endParaRPr>
          </a:p>
        </p:txBody>
      </p:sp>
      <p:sp>
        <p:nvSpPr>
          <p:cNvPr id="7" name="TextBox 6"/>
          <p:cNvSpPr txBox="1"/>
          <p:nvPr/>
        </p:nvSpPr>
        <p:spPr>
          <a:xfrm>
            <a:off x="1535452" y="697260"/>
            <a:ext cx="1164340" cy="461665"/>
          </a:xfrm>
          <a:prstGeom prst="rect">
            <a:avLst/>
          </a:prstGeom>
          <a:noFill/>
        </p:spPr>
        <p:txBody>
          <a:bodyPr wrap="square" rtlCol="0">
            <a:spAutoFit/>
          </a:bodyPr>
          <a:lstStyle/>
          <a:p>
            <a:pPr algn="ctr"/>
            <a:r>
              <a:rPr lang="zh-CN" altLang="en-US" sz="2400" b="0" dirty="0" smtClean="0">
                <a:latin typeface="微软雅黑" panose="020B0503020204020204" pitchFamily="34" charset="-122"/>
                <a:ea typeface="微软雅黑" panose="020B0503020204020204" pitchFamily="34" charset="-122"/>
              </a:rPr>
              <a:t>主 体</a:t>
            </a:r>
            <a:endParaRPr lang="zh-CN" altLang="en-US" sz="2400" b="0" dirty="0">
              <a:latin typeface="微软雅黑" panose="020B0503020204020204" pitchFamily="34" charset="-122"/>
              <a:ea typeface="微软雅黑" panose="020B0503020204020204" pitchFamily="34" charset="-122"/>
            </a:endParaRPr>
          </a:p>
        </p:txBody>
      </p:sp>
      <p:sp>
        <p:nvSpPr>
          <p:cNvPr id="8" name="右箭头 7"/>
          <p:cNvSpPr/>
          <p:nvPr/>
        </p:nvSpPr>
        <p:spPr>
          <a:xfrm>
            <a:off x="2671402" y="2573243"/>
            <a:ext cx="2714495" cy="21224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TextBox 8"/>
          <p:cNvSpPr txBox="1"/>
          <p:nvPr/>
        </p:nvSpPr>
        <p:spPr>
          <a:xfrm>
            <a:off x="1209433" y="1171699"/>
            <a:ext cx="1800200" cy="461665"/>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许可证级别</a:t>
            </a:r>
            <a:endParaRPr lang="zh-CN" altLang="en-US" sz="2400" dirty="0">
              <a:latin typeface="楷体" panose="02010609060101010101" pitchFamily="49" charset="-122"/>
              <a:ea typeface="楷体" panose="02010609060101010101" pitchFamily="49" charset="-122"/>
            </a:endParaRPr>
          </a:p>
        </p:txBody>
      </p:sp>
      <p:sp>
        <p:nvSpPr>
          <p:cNvPr id="10" name="TextBox 9"/>
          <p:cNvSpPr txBox="1"/>
          <p:nvPr/>
        </p:nvSpPr>
        <p:spPr>
          <a:xfrm>
            <a:off x="5601138" y="1243707"/>
            <a:ext cx="987086"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密级</a:t>
            </a:r>
          </a:p>
        </p:txBody>
      </p:sp>
      <p:sp>
        <p:nvSpPr>
          <p:cNvPr id="11" name="TextBox 10"/>
          <p:cNvSpPr txBox="1"/>
          <p:nvPr/>
        </p:nvSpPr>
        <p:spPr>
          <a:xfrm>
            <a:off x="5586974" y="1705372"/>
            <a:ext cx="1001250" cy="2221762"/>
          </a:xfrm>
          <a:prstGeom prst="rect">
            <a:avLst/>
          </a:prstGeom>
          <a:noFill/>
          <a:ln>
            <a:solidFill>
              <a:schemeClr val="tx1"/>
            </a:solidFill>
          </a:ln>
        </p:spPr>
        <p:txBody>
          <a:bodyPr wrap="square" rtlCol="0">
            <a:spAutoFit/>
          </a:bodyPr>
          <a:lstStyle/>
          <a:p>
            <a:pPr>
              <a:lnSpc>
                <a:spcPct val="150000"/>
              </a:lnSpc>
            </a:pPr>
            <a:r>
              <a:rPr lang="zh-CN" altLang="en-US" sz="2400" dirty="0">
                <a:latin typeface="幼圆" pitchFamily="49" charset="-122"/>
                <a:ea typeface="幼圆" pitchFamily="49" charset="-122"/>
              </a:rPr>
              <a:t>绝密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机密</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可信</a:t>
            </a:r>
            <a:endParaRPr lang="en-US" altLang="zh-CN" sz="2400" dirty="0" smtClean="0">
              <a:latin typeface="幼圆" pitchFamily="49" charset="-122"/>
              <a:ea typeface="幼圆" pitchFamily="49" charset="-122"/>
            </a:endParaRPr>
          </a:p>
          <a:p>
            <a:pPr>
              <a:lnSpc>
                <a:spcPct val="150000"/>
              </a:lnSpc>
            </a:pPr>
            <a:r>
              <a:rPr lang="zh-CN" altLang="en-US" sz="2400" dirty="0" smtClean="0">
                <a:latin typeface="幼圆" pitchFamily="49" charset="-122"/>
                <a:ea typeface="幼圆" pitchFamily="49" charset="-122"/>
              </a:rPr>
              <a:t>公开</a:t>
            </a:r>
            <a:endParaRPr lang="zh-CN" altLang="en-US" sz="2400" dirty="0">
              <a:latin typeface="幼圆" pitchFamily="49" charset="-122"/>
              <a:ea typeface="幼圆" pitchFamily="49" charset="-122"/>
            </a:endParaRPr>
          </a:p>
        </p:txBody>
      </p:sp>
      <p:sp>
        <p:nvSpPr>
          <p:cNvPr id="12"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强制</a:t>
            </a:r>
            <a:r>
              <a:rPr lang="zh-CN" sz="3200" dirty="0">
                <a:latin typeface="隶书" pitchFamily="49" charset="-122"/>
                <a:ea typeface="隶书" pitchFamily="49" charset="-122"/>
              </a:rPr>
              <a:t>存取控制方法</a:t>
            </a:r>
          </a:p>
        </p:txBody>
      </p:sp>
      <p:sp>
        <p:nvSpPr>
          <p:cNvPr id="15" name="TextBox 14"/>
          <p:cNvSpPr txBox="1"/>
          <p:nvPr/>
        </p:nvSpPr>
        <p:spPr>
          <a:xfrm>
            <a:off x="107504" y="4513684"/>
            <a:ext cx="8928992" cy="646331"/>
          </a:xfrm>
          <a:prstGeom prst="rect">
            <a:avLst/>
          </a:prstGeom>
          <a:noFill/>
        </p:spPr>
        <p:txBody>
          <a:bodyPr wrap="square" rtlCol="0">
            <a:spAutoFit/>
          </a:bodyPr>
          <a:lstStyle/>
          <a:p>
            <a:pPr algn="l">
              <a:lnSpc>
                <a:spcPct val="150000"/>
              </a:lnSpc>
            </a:pPr>
            <a:r>
              <a:rPr lang="en-US" altLang="zh-CN" sz="2400" dirty="0" smtClean="0">
                <a:latin typeface="幼圆" pitchFamily="49" charset="-122"/>
                <a:ea typeface="幼圆" pitchFamily="49" charset="-122"/>
              </a:rPr>
              <a:t>2. </a:t>
            </a:r>
            <a:r>
              <a:rPr lang="zh-CN" altLang="en-US" sz="2400" dirty="0" smtClean="0">
                <a:latin typeface="幼圆" pitchFamily="49" charset="-122"/>
                <a:ea typeface="幼圆" pitchFamily="49" charset="-122"/>
              </a:rPr>
              <a:t>当主体的许可证级别等于客体的密级，主体可以更新相应客体</a:t>
            </a:r>
            <a:endParaRPr lang="zh-CN" altLang="en-US" sz="2400" dirty="0">
              <a:latin typeface="幼圆" pitchFamily="49" charset="-122"/>
              <a:ea typeface="幼圆" pitchFamily="49" charset="-122"/>
            </a:endParaRPr>
          </a:p>
        </p:txBody>
      </p:sp>
      <p:sp>
        <p:nvSpPr>
          <p:cNvPr id="16" name="TextBox 15"/>
          <p:cNvSpPr txBox="1"/>
          <p:nvPr/>
        </p:nvSpPr>
        <p:spPr>
          <a:xfrm>
            <a:off x="99885" y="4052019"/>
            <a:ext cx="288032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强制存取控制</a:t>
            </a:r>
            <a:r>
              <a:rPr lang="zh-CN" altLang="en-US" sz="2400" dirty="0">
                <a:latin typeface="微软雅黑" panose="020B0503020204020204" pitchFamily="34" charset="-122"/>
                <a:ea typeface="微软雅黑" panose="020B0503020204020204" pitchFamily="34" charset="-122"/>
              </a:rPr>
              <a:t>规则</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654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 y="769268"/>
            <a:ext cx="9144000" cy="4536504"/>
          </a:xfrm>
        </p:spPr>
        <p:txBody>
          <a:bodyPr>
            <a:normAutofit fontScale="92500" lnSpcReduction="20000"/>
          </a:bodyPr>
          <a:lstStyle/>
          <a:p>
            <a:r>
              <a:rPr lang="zh-CN" altLang="zh-CN" sz="2600" b="1" dirty="0">
                <a:latin typeface="微软雅黑" pitchFamily="34" charset="-122"/>
                <a:ea typeface="微软雅黑" pitchFamily="34" charset="-122"/>
              </a:rPr>
              <a:t> </a:t>
            </a:r>
            <a:r>
              <a:rPr lang="en-US" altLang="zh-CN" sz="2600" b="1" dirty="0">
                <a:latin typeface="微软雅黑" pitchFamily="34" charset="-122"/>
                <a:ea typeface="微软雅黑" pitchFamily="34" charset="-122"/>
              </a:rPr>
              <a:t>2</a:t>
            </a:r>
            <a:r>
              <a:rPr lang="zh-CN" altLang="en-US" sz="2600" b="1" dirty="0" smtClean="0">
                <a:latin typeface="微软雅黑" pitchFamily="34" charset="-122"/>
                <a:ea typeface="微软雅黑" pitchFamily="34" charset="-122"/>
              </a:rPr>
              <a:t>）数据库中重要或者敏感的数据被泄露</a:t>
            </a:r>
            <a:endParaRPr lang="zh-CN" sz="2600" b="1" dirty="0">
              <a:latin typeface="微软雅黑" pitchFamily="34" charset="-122"/>
              <a:ea typeface="微软雅黑" pitchFamily="34" charset="-122"/>
            </a:endParaRPr>
          </a:p>
          <a:p>
            <a:pPr lvl="1">
              <a:lnSpc>
                <a:spcPct val="150000"/>
              </a:lnSpc>
            </a:pPr>
            <a:r>
              <a:rPr lang="zh-CN" altLang="en-US" b="1" dirty="0" smtClean="0">
                <a:latin typeface="幼圆" pitchFamily="49" charset="-122"/>
                <a:ea typeface="幼圆" pitchFamily="49" charset="-122"/>
              </a:rPr>
              <a:t>黑客盗取数据库中的重要数据，使得一些机密信息被暴漏。以防止数据泄露，数据库管理系统提供的主要技术有</a:t>
            </a:r>
          </a:p>
          <a:p>
            <a:pPr lvl="2">
              <a:lnSpc>
                <a:spcPct val="150000"/>
              </a:lnSpc>
              <a:buFont typeface="Wingdings" pitchFamily="2" charset="2"/>
              <a:buChar char="Ø"/>
            </a:pPr>
            <a:r>
              <a:rPr lang="zh-CN" altLang="en-US" sz="2600" b="1" dirty="0" smtClean="0">
                <a:latin typeface="楷体" panose="02010609060101010101" pitchFamily="49" charset="-122"/>
                <a:ea typeface="楷体" panose="02010609060101010101" pitchFamily="49" charset="-122"/>
              </a:rPr>
              <a:t>“强制存取控制”、</a:t>
            </a:r>
            <a:endParaRPr lang="en-US" altLang="zh-CN" sz="2600" b="1" dirty="0" smtClean="0">
              <a:latin typeface="楷体" panose="02010609060101010101" pitchFamily="49" charset="-122"/>
              <a:ea typeface="楷体" panose="02010609060101010101" pitchFamily="49" charset="-122"/>
            </a:endParaRPr>
          </a:p>
          <a:p>
            <a:pPr lvl="2">
              <a:lnSpc>
                <a:spcPct val="150000"/>
              </a:lnSpc>
              <a:buFont typeface="Wingdings" pitchFamily="2" charset="2"/>
              <a:buChar char="Ø"/>
            </a:pPr>
            <a:r>
              <a:rPr lang="zh-CN" altLang="en-US" sz="2600" b="1" dirty="0" smtClean="0">
                <a:latin typeface="楷体" panose="02010609060101010101" pitchFamily="49" charset="-122"/>
                <a:ea typeface="楷体" panose="02010609060101010101" pitchFamily="49" charset="-122"/>
              </a:rPr>
              <a:t>“数据加密存储”</a:t>
            </a:r>
            <a:endParaRPr lang="en-US" altLang="zh-CN" sz="2600" b="1" dirty="0">
              <a:latin typeface="楷体" panose="02010609060101010101" pitchFamily="49" charset="-122"/>
              <a:ea typeface="楷体" panose="02010609060101010101" pitchFamily="49" charset="-122"/>
            </a:endParaRPr>
          </a:p>
          <a:p>
            <a:pPr lvl="2">
              <a:lnSpc>
                <a:spcPct val="150000"/>
              </a:lnSpc>
              <a:buFont typeface="Wingdings" pitchFamily="2" charset="2"/>
              <a:buChar char="Ø"/>
            </a:pPr>
            <a:r>
              <a:rPr lang="zh-CN" altLang="en-US" sz="2600" b="1" dirty="0" smtClean="0">
                <a:latin typeface="楷体" panose="02010609060101010101" pitchFamily="49" charset="-122"/>
                <a:ea typeface="楷体" panose="02010609060101010101" pitchFamily="49" charset="-122"/>
              </a:rPr>
              <a:t>“加密传输”。</a:t>
            </a:r>
            <a:endParaRPr lang="en-US" altLang="zh-CN" sz="2600" b="1" dirty="0" smtClean="0">
              <a:latin typeface="楷体" panose="02010609060101010101" pitchFamily="49" charset="-122"/>
              <a:ea typeface="楷体" panose="02010609060101010101" pitchFamily="49" charset="-122"/>
            </a:endParaRPr>
          </a:p>
          <a:p>
            <a:pPr lvl="1">
              <a:lnSpc>
                <a:spcPct val="150000"/>
              </a:lnSpc>
            </a:pPr>
            <a:r>
              <a:rPr lang="zh-CN" altLang="en-US" b="1" dirty="0" smtClean="0">
                <a:latin typeface="幼圆" pitchFamily="49" charset="-122"/>
                <a:ea typeface="幼圆" pitchFamily="49" charset="-122"/>
              </a:rPr>
              <a:t>安全性要求较高的部门提供</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审计</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功能，通过分析审计日志，可以对潜在的威胁提前采取措施加以防范，非授权用户的入侵 行为及信息破坏能够进行跟踪</a:t>
            </a:r>
            <a:r>
              <a:rPr lang="zh-CN" altLang="en-US" b="1" dirty="0" smtClean="0">
                <a:ea typeface="宋体" pitchFamily="2" charset="-122"/>
              </a:rPr>
              <a:t>。</a:t>
            </a:r>
            <a:endParaRPr lang="zh-CN" altLang="zh-CN" b="1" dirty="0">
              <a:ea typeface="宋体" pitchFamily="2" charset="-122"/>
            </a:endParaRP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1.1   </a:t>
            </a:r>
            <a:r>
              <a:rPr lang="zh-CN" altLang="en-US" sz="3200" dirty="0" smtClean="0">
                <a:latin typeface="隶书" pitchFamily="49" charset="-122"/>
                <a:ea typeface="隶书" pitchFamily="49" charset="-122"/>
                <a:cs typeface="Times New Roman" pitchFamily="18" charset="0"/>
              </a:rPr>
              <a:t>数据库的不</a:t>
            </a:r>
            <a:r>
              <a:rPr lang="zh-CN" sz="3200" dirty="0" smtClean="0">
                <a:latin typeface="隶书" pitchFamily="49" charset="-122"/>
                <a:ea typeface="隶书" pitchFamily="49" charset="-122"/>
              </a:rPr>
              <a:t>安全</a:t>
            </a:r>
            <a:r>
              <a:rPr lang="zh-CN" altLang="en-US" sz="3200" dirty="0" smtClean="0">
                <a:latin typeface="隶书" pitchFamily="49" charset="-122"/>
                <a:ea typeface="隶书" pitchFamily="49" charset="-122"/>
              </a:rPr>
              <a:t>因素</a:t>
            </a:r>
            <a:r>
              <a:rPr lang="zh-CN" dirty="0" smtClean="0">
                <a:latin typeface="隶书" pitchFamily="49" charset="-122"/>
                <a:ea typeface="隶书" pitchFamily="49" charset="-122"/>
              </a:rPr>
              <a:t> </a:t>
            </a:r>
            <a:endParaRPr lang="zh-CN"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1000"/>
                                        <p:tgtEl>
                                          <p:spTgt spid="8195">
                                            <p:txEl>
                                              <p:pRg st="2" end="2"/>
                                            </p:txEl>
                                          </p:spTgt>
                                        </p:tgtEl>
                                      </p:cBhvr>
                                    </p:animEffect>
                                    <p:anim calcmode="lin" valueType="num">
                                      <p:cBhvr>
                                        <p:cTn id="1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1000"/>
                                        <p:tgtEl>
                                          <p:spTgt spid="8195">
                                            <p:txEl>
                                              <p:pRg st="3" end="3"/>
                                            </p:txEl>
                                          </p:spTgt>
                                        </p:tgtEl>
                                      </p:cBhvr>
                                    </p:animEffect>
                                    <p:anim calcmode="lin" valueType="num">
                                      <p:cBhvr>
                                        <p:cTn id="23"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1000"/>
                                        <p:tgtEl>
                                          <p:spTgt spid="8195">
                                            <p:txEl>
                                              <p:pRg st="4" end="4"/>
                                            </p:txEl>
                                          </p:spTgt>
                                        </p:tgtEl>
                                      </p:cBhvr>
                                    </p:animEffect>
                                    <p:anim calcmode="lin" valueType="num">
                                      <p:cBhvr>
                                        <p:cTn id="2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fade">
                                      <p:cBhvr>
                                        <p:cTn id="32" dur="1000"/>
                                        <p:tgtEl>
                                          <p:spTgt spid="8195">
                                            <p:txEl>
                                              <p:pRg st="5" end="5"/>
                                            </p:txEl>
                                          </p:spTgt>
                                        </p:tgtEl>
                                      </p:cBhvr>
                                    </p:animEffect>
                                    <p:anim calcmode="lin" valueType="num">
                                      <p:cBhvr>
                                        <p:cTn id="3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107504" y="769268"/>
            <a:ext cx="9036495" cy="4536504"/>
          </a:xfrm>
        </p:spPr>
        <p:txBody>
          <a:bodyPr>
            <a:noAutofit/>
          </a:bodyPr>
          <a:lstStyle/>
          <a:p>
            <a:pPr>
              <a:lnSpc>
                <a:spcPct val="120000"/>
              </a:lnSpc>
            </a:pPr>
            <a:r>
              <a:rPr lang="zh-CN" altLang="zh-CN" sz="2400" b="1" dirty="0">
                <a:latin typeface="微软雅黑" pitchFamily="34" charset="-122"/>
                <a:ea typeface="微软雅黑" pitchFamily="34" charset="-122"/>
              </a:rPr>
              <a:t> </a:t>
            </a:r>
            <a:r>
              <a:rPr lang="zh-CN" sz="2400" b="1" dirty="0">
                <a:latin typeface="微软雅黑" pitchFamily="34" charset="-122"/>
                <a:ea typeface="微软雅黑" pitchFamily="34" charset="-122"/>
              </a:rPr>
              <a:t>强制存取控制规则</a:t>
            </a:r>
          </a:p>
          <a:p>
            <a:pPr lvl="1">
              <a:lnSpc>
                <a:spcPct val="120000"/>
              </a:lnSpc>
              <a:spcBef>
                <a:spcPct val="60000"/>
              </a:spcBef>
              <a:buFont typeface="Wingdings" pitchFamily="2" charset="2"/>
              <a:buChar char="Ø"/>
            </a:pPr>
            <a:r>
              <a:rPr lang="zh-CN" sz="2600" dirty="0" smtClean="0">
                <a:latin typeface="微软雅黑" panose="020B0503020204020204" pitchFamily="34" charset="-122"/>
                <a:ea typeface="微软雅黑" panose="020B0503020204020204" pitchFamily="34" charset="-122"/>
              </a:rPr>
              <a:t>仅</a:t>
            </a:r>
            <a:r>
              <a:rPr lang="zh-CN" sz="2600" dirty="0">
                <a:latin typeface="微软雅黑" panose="020B0503020204020204" pitchFamily="34" charset="-122"/>
                <a:ea typeface="微软雅黑" panose="020B0503020204020204" pitchFamily="34" charset="-122"/>
              </a:rPr>
              <a:t>当主体的许可证级别大于或等于客体的密级时，该</a:t>
            </a:r>
            <a:r>
              <a:rPr lang="zh-CN" sz="2600" dirty="0" smtClean="0">
                <a:latin typeface="微软雅黑" panose="020B0503020204020204" pitchFamily="34" charset="-122"/>
                <a:ea typeface="微软雅黑" panose="020B0503020204020204" pitchFamily="34" charset="-122"/>
              </a:rPr>
              <a:t>主体才能</a:t>
            </a:r>
            <a:r>
              <a:rPr lang="zh-CN" sz="2600" dirty="0">
                <a:latin typeface="微软雅黑" panose="020B0503020204020204" pitchFamily="34" charset="-122"/>
                <a:ea typeface="微软雅黑" panose="020B0503020204020204" pitchFamily="34" charset="-122"/>
              </a:rPr>
              <a:t>读取相应的客体</a:t>
            </a:r>
          </a:p>
          <a:p>
            <a:pPr lvl="1">
              <a:lnSpc>
                <a:spcPct val="120000"/>
              </a:lnSpc>
              <a:spcBef>
                <a:spcPct val="60000"/>
              </a:spcBef>
              <a:buFont typeface="Wingdings" pitchFamily="2" charset="2"/>
              <a:buChar char="Ø"/>
            </a:pPr>
            <a:r>
              <a:rPr lang="zh-CN" sz="2600" dirty="0" smtClean="0">
                <a:latin typeface="微软雅黑" panose="020B0503020204020204" pitchFamily="34" charset="-122"/>
                <a:ea typeface="微软雅黑" panose="020B0503020204020204" pitchFamily="34" charset="-122"/>
              </a:rPr>
              <a:t>仅</a:t>
            </a:r>
            <a:r>
              <a:rPr lang="zh-CN" sz="2600" dirty="0">
                <a:latin typeface="微软雅黑" panose="020B0503020204020204" pitchFamily="34" charset="-122"/>
                <a:ea typeface="微软雅黑" panose="020B0503020204020204" pitchFamily="34" charset="-122"/>
              </a:rPr>
              <a:t>当主体的许可证级别等于客体的密级时，该主体才能写相应的客体</a:t>
            </a:r>
          </a:p>
          <a:p>
            <a:pPr>
              <a:lnSpc>
                <a:spcPct val="120000"/>
              </a:lnSpc>
              <a:spcBef>
                <a:spcPct val="60000"/>
              </a:spcBef>
            </a:pPr>
            <a:r>
              <a:rPr lang="zh-CN" sz="2400" b="1" dirty="0">
                <a:latin typeface="微软雅黑" pitchFamily="34" charset="-122"/>
                <a:ea typeface="微软雅黑" pitchFamily="34" charset="-122"/>
              </a:rPr>
              <a:t>修正规则</a:t>
            </a:r>
          </a:p>
          <a:p>
            <a:pPr lvl="1">
              <a:lnSpc>
                <a:spcPct val="120000"/>
              </a:lnSpc>
              <a:buFont typeface="Wingdings" pitchFamily="2" charset="2"/>
              <a:buChar char="Ø"/>
            </a:pPr>
            <a:r>
              <a:rPr lang="zh-CN" sz="2600" dirty="0">
                <a:latin typeface="微软雅黑" panose="020B0503020204020204" pitchFamily="34" charset="-122"/>
                <a:ea typeface="微软雅黑" panose="020B0503020204020204" pitchFamily="34" charset="-122"/>
              </a:rPr>
              <a:t>主体的许可证</a:t>
            </a:r>
            <a:r>
              <a:rPr lang="zh-CN" sz="2600" dirty="0" smtClean="0">
                <a:latin typeface="微软雅黑" panose="020B0503020204020204" pitchFamily="34" charset="-122"/>
                <a:ea typeface="微软雅黑" panose="020B0503020204020204" pitchFamily="34" charset="-122"/>
              </a:rPr>
              <a:t>级别</a:t>
            </a:r>
            <a:r>
              <a:rPr lang="zh-CN" altLang="zh-CN" sz="2600" dirty="0" smtClean="0">
                <a:latin typeface="微软雅黑" panose="020B0503020204020204" pitchFamily="34" charset="-122"/>
                <a:ea typeface="微软雅黑" panose="020B0503020204020204" pitchFamily="34" charset="-122"/>
              </a:rPr>
              <a:t>&lt;=</a:t>
            </a:r>
            <a:r>
              <a:rPr lang="zh-CN" sz="2600" dirty="0" smtClean="0">
                <a:latin typeface="微软雅黑" panose="020B0503020204020204" pitchFamily="34" charset="-122"/>
                <a:ea typeface="微软雅黑" panose="020B0503020204020204" pitchFamily="34" charset="-122"/>
              </a:rPr>
              <a:t>客体</a:t>
            </a:r>
            <a:r>
              <a:rPr lang="zh-CN" sz="2600" dirty="0">
                <a:latin typeface="微软雅黑" panose="020B0503020204020204" pitchFamily="34" charset="-122"/>
                <a:ea typeface="微软雅黑" panose="020B0503020204020204" pitchFamily="34" charset="-122"/>
              </a:rPr>
              <a:t>的密级 </a:t>
            </a:r>
            <a:r>
              <a:rPr lang="zh-CN" sz="2600" dirty="0" smtClean="0">
                <a:latin typeface="微软雅黑" panose="020B0503020204020204" pitchFamily="34" charset="-122"/>
                <a:ea typeface="微软雅黑" panose="020B0503020204020204" pitchFamily="34" charset="-122"/>
                <a:sym typeface="Wingdings" pitchFamily="2" charset="2"/>
              </a:rPr>
              <a:t></a:t>
            </a:r>
            <a:r>
              <a:rPr lang="zh-CN" sz="2600" dirty="0" smtClean="0">
                <a:latin typeface="微软雅黑" panose="020B0503020204020204" pitchFamily="34" charset="-122"/>
                <a:ea typeface="微软雅黑" panose="020B0503020204020204" pitchFamily="34" charset="-122"/>
              </a:rPr>
              <a:t>主体</a:t>
            </a:r>
            <a:r>
              <a:rPr lang="zh-CN" sz="2600" dirty="0">
                <a:latin typeface="微软雅黑" panose="020B0503020204020204" pitchFamily="34" charset="-122"/>
                <a:ea typeface="微软雅黑" panose="020B0503020204020204" pitchFamily="34" charset="-122"/>
              </a:rPr>
              <a:t>能写客体</a:t>
            </a:r>
          </a:p>
        </p:txBody>
      </p:sp>
      <p:sp>
        <p:nvSpPr>
          <p:cNvPr id="6"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强制</a:t>
            </a:r>
            <a:r>
              <a:rPr lang="zh-CN" sz="3200" dirty="0">
                <a:latin typeface="隶书" pitchFamily="49" charset="-122"/>
                <a:ea typeface="隶书" pitchFamily="49" charset="-122"/>
              </a:rPr>
              <a:t>存取控制方法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1000"/>
                                        <p:tgtEl>
                                          <p:spTgt spid="54275">
                                            <p:txEl>
                                              <p:pRg st="0" end="0"/>
                                            </p:txEl>
                                          </p:spTgt>
                                        </p:tgtEl>
                                      </p:cBhvr>
                                    </p:animEffect>
                                    <p:anim calcmode="lin" valueType="num">
                                      <p:cBhvr>
                                        <p:cTn id="8" dur="10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27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1000"/>
                                        <p:tgtEl>
                                          <p:spTgt spid="54275">
                                            <p:txEl>
                                              <p:pRg st="1" end="1"/>
                                            </p:txEl>
                                          </p:spTgt>
                                        </p:tgtEl>
                                      </p:cBhvr>
                                    </p:animEffect>
                                    <p:anim calcmode="lin" valueType="num">
                                      <p:cBhvr>
                                        <p:cTn id="13" dur="10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27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1000"/>
                                        <p:tgtEl>
                                          <p:spTgt spid="54275">
                                            <p:txEl>
                                              <p:pRg st="2" end="2"/>
                                            </p:txEl>
                                          </p:spTgt>
                                        </p:tgtEl>
                                      </p:cBhvr>
                                    </p:animEffect>
                                    <p:anim calcmode="lin" valueType="num">
                                      <p:cBhvr>
                                        <p:cTn id="18" dur="10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42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1000"/>
                                        <p:tgtEl>
                                          <p:spTgt spid="54275">
                                            <p:txEl>
                                              <p:pRg st="3" end="3"/>
                                            </p:txEl>
                                          </p:spTgt>
                                        </p:tgtEl>
                                      </p:cBhvr>
                                    </p:animEffect>
                                    <p:anim calcmode="lin" valueType="num">
                                      <p:cBhvr>
                                        <p:cTn id="25" dur="10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27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4275">
                                            <p:txEl>
                                              <p:pRg st="4" end="4"/>
                                            </p:txEl>
                                          </p:spTgt>
                                        </p:tgtEl>
                                        <p:attrNameLst>
                                          <p:attrName>style.visibility</p:attrName>
                                        </p:attrNameLst>
                                      </p:cBhvr>
                                      <p:to>
                                        <p:strVal val="visible"/>
                                      </p:to>
                                    </p:set>
                                    <p:animEffect transition="in" filter="fade">
                                      <p:cBhvr>
                                        <p:cTn id="29" dur="1000"/>
                                        <p:tgtEl>
                                          <p:spTgt spid="54275">
                                            <p:txEl>
                                              <p:pRg st="4" end="4"/>
                                            </p:txEl>
                                          </p:spTgt>
                                        </p:tgtEl>
                                      </p:cBhvr>
                                    </p:animEffect>
                                    <p:anim calcmode="lin" valueType="num">
                                      <p:cBhvr>
                                        <p:cTn id="30" dur="10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2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91462" y="920794"/>
            <a:ext cx="885710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10000"/>
              </a:lnSpc>
              <a:spcBef>
                <a:spcPct val="20000"/>
              </a:spcBef>
              <a:buClr>
                <a:schemeClr val="hlink"/>
              </a:buClr>
              <a:buFont typeface="Wingdings" pitchFamily="2" charset="2"/>
              <a:buChar char="v"/>
            </a:pPr>
            <a:r>
              <a:rPr lang="zh-CN" sz="2400" dirty="0">
                <a:latin typeface="微软雅黑" pitchFamily="34" charset="-122"/>
                <a:ea typeface="微软雅黑" pitchFamily="34" charset="-122"/>
              </a:rPr>
              <a:t>规则的共同点</a:t>
            </a:r>
          </a:p>
          <a:p>
            <a:pPr marL="800100" lvl="1" indent="-342900" algn="l">
              <a:lnSpc>
                <a:spcPct val="150000"/>
              </a:lnSpc>
              <a:spcBef>
                <a:spcPct val="20000"/>
              </a:spcBef>
              <a:buClr>
                <a:schemeClr val="hlink"/>
              </a:buClr>
              <a:buFont typeface="Wingdings" pitchFamily="2" charset="2"/>
              <a:buChar char="Ø"/>
            </a:pPr>
            <a:r>
              <a:rPr lang="zh-CN" sz="2800" b="0" dirty="0">
                <a:latin typeface="微软雅黑" panose="020B0503020204020204" pitchFamily="34" charset="-122"/>
                <a:ea typeface="微软雅黑" panose="020B0503020204020204" pitchFamily="34" charset="-122"/>
              </a:rPr>
              <a:t>禁止了拥有高许可证级别的主体更新低密级的数据对象。</a:t>
            </a:r>
            <a:r>
              <a:rPr lang="zh-CN" sz="2400" b="0" dirty="0">
                <a:latin typeface="微软雅黑" panose="020B0503020204020204" pitchFamily="34" charset="-122"/>
                <a:ea typeface="微软雅黑" panose="020B0503020204020204" pitchFamily="34" charset="-122"/>
              </a:rPr>
              <a:t>        </a:t>
            </a:r>
          </a:p>
          <a:p>
            <a:pPr marL="800100" lvl="1" indent="-342900" algn="l">
              <a:lnSpc>
                <a:spcPct val="150000"/>
              </a:lnSpc>
              <a:spcBef>
                <a:spcPct val="20000"/>
              </a:spcBef>
              <a:buClr>
                <a:schemeClr val="hlink"/>
              </a:buClr>
              <a:buFont typeface="Wingdings" pitchFamily="2" charset="2"/>
              <a:buChar char="Ø"/>
            </a:pPr>
            <a:r>
              <a:rPr lang="zh-CN" sz="2400" b="0" dirty="0" smtClean="0">
                <a:latin typeface="微软雅黑" panose="020B0503020204020204" pitchFamily="34" charset="-122"/>
                <a:ea typeface="微软雅黑" panose="020B0503020204020204" pitchFamily="34" charset="-122"/>
              </a:rPr>
              <a:t>强制</a:t>
            </a:r>
            <a:r>
              <a:rPr lang="zh-CN" sz="2400" b="0" dirty="0">
                <a:latin typeface="微软雅黑" panose="020B0503020204020204" pitchFamily="34" charset="-122"/>
                <a:ea typeface="微软雅黑" panose="020B0503020204020204" pitchFamily="34" charset="-122"/>
              </a:rPr>
              <a:t>存取控制是对数据本身进行密级标记，无论数据如何复制，标记与数据是一个不可</a:t>
            </a:r>
            <a:r>
              <a:rPr lang="zh-CN" sz="2400" b="0" dirty="0" smtClean="0">
                <a:latin typeface="微软雅黑" panose="020B0503020204020204" pitchFamily="34" charset="-122"/>
                <a:ea typeface="微软雅黑" panose="020B0503020204020204" pitchFamily="34" charset="-122"/>
              </a:rPr>
              <a:t>分的</a:t>
            </a:r>
            <a:r>
              <a:rPr lang="zh-CN" sz="2400" b="0" dirty="0">
                <a:latin typeface="微软雅黑" panose="020B0503020204020204" pitchFamily="34" charset="-122"/>
                <a:ea typeface="微软雅黑" panose="020B0503020204020204" pitchFamily="34" charset="-122"/>
              </a:rPr>
              <a:t>整体，只有符合密级要求的用户才可以操作数据，从而提供了更高级别的安全性。</a:t>
            </a: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latin typeface="隶书" pitchFamily="49" charset="-122"/>
                <a:ea typeface="隶书" pitchFamily="49" charset="-122"/>
              </a:rPr>
              <a:t>  </a:t>
            </a:r>
            <a:r>
              <a:rPr lang="zh-CN" sz="3200" dirty="0" smtClean="0">
                <a:latin typeface="隶书" pitchFamily="49" charset="-122"/>
                <a:ea typeface="隶书" pitchFamily="49" charset="-122"/>
              </a:rPr>
              <a:t>强制</a:t>
            </a:r>
            <a:r>
              <a:rPr lang="zh-CN" sz="3200" dirty="0">
                <a:latin typeface="隶书" pitchFamily="49" charset="-122"/>
                <a:ea typeface="隶书" pitchFamily="49" charset="-122"/>
              </a:rPr>
              <a:t>存取控制方法</a:t>
            </a:r>
          </a:p>
        </p:txBody>
      </p:sp>
    </p:spTree>
    <p:extLst>
      <p:ext uri="{BB962C8B-B14F-4D97-AF65-F5344CB8AC3E}">
        <p14:creationId xmlns:p14="http://schemas.microsoft.com/office/powerpoint/2010/main" val="38717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0"/>
            <a:ext cx="8316416" cy="697260"/>
          </a:xfrm>
        </p:spPr>
        <p:txBody>
          <a:bodyPr/>
          <a:lstStyle/>
          <a:p>
            <a:r>
              <a:rPr lang="en-US" altLang="zh-CN" sz="3200" dirty="0" smtClean="0">
                <a:ea typeface="宋体" pitchFamily="2" charset="-122"/>
              </a:rPr>
              <a:t>  </a:t>
            </a:r>
            <a:r>
              <a:rPr lang="zh-CN" altLang="zh-CN" sz="3200" dirty="0" smtClean="0">
                <a:ea typeface="宋体" pitchFamily="2" charset="-122"/>
              </a:rPr>
              <a:t>MAC</a:t>
            </a:r>
            <a:r>
              <a:rPr lang="zh-CN" sz="3200" dirty="0">
                <a:ea typeface="宋体" pitchFamily="2" charset="-122"/>
              </a:rPr>
              <a:t>与</a:t>
            </a:r>
            <a:r>
              <a:rPr lang="zh-CN" altLang="zh-CN" sz="3200" dirty="0">
                <a:ea typeface="宋体" pitchFamily="2" charset="-122"/>
              </a:rPr>
              <a:t>DAC</a:t>
            </a:r>
          </a:p>
        </p:txBody>
      </p:sp>
      <p:sp>
        <p:nvSpPr>
          <p:cNvPr id="55299" name="Rectangle 3"/>
          <p:cNvSpPr>
            <a:spLocks noGrp="1" noChangeArrowheads="1"/>
          </p:cNvSpPr>
          <p:nvPr>
            <p:ph type="body" idx="1"/>
          </p:nvPr>
        </p:nvSpPr>
        <p:spPr>
          <a:xfrm>
            <a:off x="314325" y="759354"/>
            <a:ext cx="8650163" cy="3466298"/>
          </a:xfrm>
        </p:spPr>
        <p:txBody>
          <a:bodyPr/>
          <a:lstStyle/>
          <a:p>
            <a:pPr>
              <a:lnSpc>
                <a:spcPct val="190000"/>
              </a:lnSpc>
            </a:pPr>
            <a:r>
              <a:rPr lang="zh-CN" altLang="zh-CN" sz="2600" b="1" dirty="0">
                <a:latin typeface="微软雅黑" panose="020B0503020204020204" pitchFamily="34" charset="-122"/>
                <a:ea typeface="微软雅黑" panose="020B0503020204020204" pitchFamily="34" charset="-122"/>
              </a:rPr>
              <a:t>DAC</a:t>
            </a:r>
            <a:r>
              <a:rPr lang="zh-CN" sz="2600" b="1" dirty="0">
                <a:latin typeface="微软雅黑" panose="020B0503020204020204" pitchFamily="34" charset="-122"/>
                <a:ea typeface="微软雅黑" panose="020B0503020204020204" pitchFamily="34" charset="-122"/>
              </a:rPr>
              <a:t>与</a:t>
            </a:r>
            <a:r>
              <a:rPr lang="zh-CN" altLang="zh-CN" sz="2600" b="1" dirty="0">
                <a:latin typeface="微软雅黑" panose="020B0503020204020204" pitchFamily="34" charset="-122"/>
                <a:ea typeface="微软雅黑" panose="020B0503020204020204" pitchFamily="34" charset="-122"/>
              </a:rPr>
              <a:t>MAC</a:t>
            </a:r>
            <a:r>
              <a:rPr lang="zh-CN" sz="2600" b="1" dirty="0">
                <a:latin typeface="微软雅黑" panose="020B0503020204020204" pitchFamily="34" charset="-122"/>
                <a:ea typeface="微软雅黑" panose="020B0503020204020204" pitchFamily="34" charset="-122"/>
              </a:rPr>
              <a:t>共同构成</a:t>
            </a:r>
            <a:r>
              <a:rPr lang="zh-CN" altLang="zh-CN" sz="2600" b="1" dirty="0">
                <a:latin typeface="微软雅黑" panose="020B0503020204020204" pitchFamily="34" charset="-122"/>
                <a:ea typeface="微软雅黑" panose="020B0503020204020204" pitchFamily="34" charset="-122"/>
              </a:rPr>
              <a:t>DBMS</a:t>
            </a:r>
            <a:r>
              <a:rPr lang="zh-CN" sz="2600" b="1" dirty="0">
                <a:latin typeface="微软雅黑" panose="020B0503020204020204" pitchFamily="34" charset="-122"/>
                <a:ea typeface="微软雅黑" panose="020B0503020204020204" pitchFamily="34" charset="-122"/>
              </a:rPr>
              <a:t>的安全机制</a:t>
            </a:r>
          </a:p>
          <a:p>
            <a:pPr>
              <a:lnSpc>
                <a:spcPct val="190000"/>
              </a:lnSpc>
            </a:pPr>
            <a:r>
              <a:rPr lang="zh-CN" sz="2600" b="1" dirty="0">
                <a:latin typeface="微软雅黑" panose="020B0503020204020204" pitchFamily="34" charset="-122"/>
                <a:ea typeface="微软雅黑" panose="020B0503020204020204" pitchFamily="34" charset="-122"/>
              </a:rPr>
              <a:t>实现</a:t>
            </a:r>
            <a:r>
              <a:rPr lang="zh-CN" altLang="zh-CN" sz="2600" b="1" dirty="0">
                <a:latin typeface="微软雅黑" panose="020B0503020204020204" pitchFamily="34" charset="-122"/>
                <a:ea typeface="微软雅黑" panose="020B0503020204020204" pitchFamily="34" charset="-122"/>
              </a:rPr>
              <a:t>MAC</a:t>
            </a:r>
            <a:r>
              <a:rPr lang="zh-CN" sz="2600" b="1" dirty="0">
                <a:latin typeface="微软雅黑" panose="020B0503020204020204" pitchFamily="34" charset="-122"/>
                <a:ea typeface="微软雅黑" panose="020B0503020204020204" pitchFamily="34" charset="-122"/>
              </a:rPr>
              <a:t>时要首先实现</a:t>
            </a:r>
            <a:r>
              <a:rPr lang="zh-CN" altLang="zh-CN" sz="2600" b="1" dirty="0">
                <a:latin typeface="微软雅黑" panose="020B0503020204020204" pitchFamily="34" charset="-122"/>
                <a:ea typeface="微软雅黑" panose="020B0503020204020204" pitchFamily="34" charset="-122"/>
              </a:rPr>
              <a:t>DAC</a:t>
            </a:r>
          </a:p>
          <a:p>
            <a:pPr lvl="1">
              <a:lnSpc>
                <a:spcPct val="190000"/>
              </a:lnSpc>
              <a:spcBef>
                <a:spcPct val="30000"/>
              </a:spcBef>
              <a:buFont typeface="Wingdings" panose="05000000000000000000" pitchFamily="2" charset="2"/>
              <a:buChar char="Ø"/>
            </a:pPr>
            <a:r>
              <a:rPr lang="zh-CN" sz="2600" dirty="0">
                <a:latin typeface="微软雅黑" panose="020B0503020204020204" pitchFamily="34" charset="-122"/>
                <a:ea typeface="微软雅黑" panose="020B0503020204020204" pitchFamily="34" charset="-122"/>
              </a:rPr>
              <a:t>原因：较高安全性级别提供的安全保护要包含较低级别的所有保护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1000"/>
                                        <p:tgtEl>
                                          <p:spTgt spid="55299">
                                            <p:txEl>
                                              <p:pRg st="0" end="0"/>
                                            </p:txEl>
                                          </p:spTgt>
                                        </p:tgtEl>
                                      </p:cBhvr>
                                    </p:animEffect>
                                    <p:anim calcmode="lin" valueType="num">
                                      <p:cBhvr>
                                        <p:cTn id="8" dur="1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299">
                                            <p:txEl>
                                              <p:pRg st="1" end="1"/>
                                            </p:txEl>
                                          </p:spTgt>
                                        </p:tgtEl>
                                        <p:attrNameLst>
                                          <p:attrName>style.visibility</p:attrName>
                                        </p:attrNameLst>
                                      </p:cBhvr>
                                      <p:to>
                                        <p:strVal val="visible"/>
                                      </p:to>
                                    </p:set>
                                    <p:animEffect transition="in" filter="fade">
                                      <p:cBhvr>
                                        <p:cTn id="14" dur="1000"/>
                                        <p:tgtEl>
                                          <p:spTgt spid="55299">
                                            <p:txEl>
                                              <p:pRg st="1" end="1"/>
                                            </p:txEl>
                                          </p:spTgt>
                                        </p:tgtEl>
                                      </p:cBhvr>
                                    </p:animEffect>
                                    <p:anim calcmode="lin" valueType="num">
                                      <p:cBhvr>
                                        <p:cTn id="15" dur="10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529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Effect transition="in" filter="fade">
                                      <p:cBhvr>
                                        <p:cTn id="19" dur="1000"/>
                                        <p:tgtEl>
                                          <p:spTgt spid="55299">
                                            <p:txEl>
                                              <p:pRg st="2" end="2"/>
                                            </p:txEl>
                                          </p:spTgt>
                                        </p:tgtEl>
                                      </p:cBhvr>
                                    </p:animEffect>
                                    <p:anim calcmode="lin" valueType="num">
                                      <p:cBhvr>
                                        <p:cTn id="20" dur="10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52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67544" y="796652"/>
            <a:ext cx="7772400" cy="3429000"/>
          </a:xfrm>
        </p:spPr>
        <p:txBody>
          <a:bodyPr/>
          <a:lstStyle/>
          <a:p>
            <a:pPr lvl="1" algn="just">
              <a:buFont typeface="Wingdings" pitchFamily="2" charset="2"/>
              <a:buNone/>
            </a:pPr>
            <a:r>
              <a:rPr lang="zh-CN" altLang="zh-CN" b="1" dirty="0">
                <a:latin typeface="微软雅黑" pitchFamily="34" charset="-122"/>
                <a:ea typeface="微软雅黑" pitchFamily="34" charset="-122"/>
              </a:rPr>
              <a:t>DAC + MAC</a:t>
            </a:r>
            <a:r>
              <a:rPr lang="zh-CN" b="1" dirty="0">
                <a:latin typeface="微软雅黑" pitchFamily="34" charset="-122"/>
                <a:ea typeface="微软雅黑" pitchFamily="34" charset="-122"/>
              </a:rPr>
              <a:t>安全检查示意图</a:t>
            </a:r>
          </a:p>
          <a:p>
            <a:pPr lvl="1" algn="just">
              <a:spcBef>
                <a:spcPct val="50000"/>
              </a:spcBef>
              <a:buFont typeface="Wingdings" pitchFamily="2" charset="2"/>
              <a:buNone/>
            </a:pPr>
            <a:r>
              <a:rPr lang="zh-CN" b="1" dirty="0">
                <a:latin typeface="幼圆" pitchFamily="49" charset="-122"/>
                <a:ea typeface="幼圆" pitchFamily="49" charset="-122"/>
              </a:rPr>
              <a:t>         </a:t>
            </a:r>
            <a:r>
              <a:rPr lang="zh-CN" altLang="zh-CN" b="1" dirty="0" smtClean="0">
                <a:latin typeface="幼圆" pitchFamily="49" charset="-122"/>
                <a:ea typeface="幼圆" pitchFamily="49" charset="-122"/>
              </a:rPr>
              <a:t>SQL</a:t>
            </a:r>
            <a:r>
              <a:rPr lang="zh-CN" b="1" dirty="0">
                <a:latin typeface="幼圆" pitchFamily="49" charset="-122"/>
                <a:ea typeface="幼圆" pitchFamily="49" charset="-122"/>
              </a:rPr>
              <a:t>语法分析 </a:t>
            </a:r>
            <a:r>
              <a:rPr lang="zh-CN" altLang="zh-CN" b="1" dirty="0">
                <a:latin typeface="幼圆" pitchFamily="49" charset="-122"/>
                <a:ea typeface="幼圆" pitchFamily="49" charset="-122"/>
              </a:rPr>
              <a:t>&amp; </a:t>
            </a:r>
            <a:r>
              <a:rPr lang="zh-CN" b="1" dirty="0">
                <a:latin typeface="幼圆" pitchFamily="49" charset="-122"/>
                <a:ea typeface="幼圆" pitchFamily="49" charset="-122"/>
              </a:rPr>
              <a:t>语义检查</a:t>
            </a:r>
          </a:p>
          <a:p>
            <a:pPr lvl="1" algn="just">
              <a:buFont typeface="Wingdings" pitchFamily="2" charset="2"/>
              <a:buNone/>
            </a:pPr>
            <a:r>
              <a:rPr lang="zh-CN" dirty="0">
                <a:ea typeface="宋体" pitchFamily="2" charset="-122"/>
              </a:rPr>
              <a:t> </a:t>
            </a:r>
          </a:p>
          <a:p>
            <a:pPr lvl="1" algn="just">
              <a:buFont typeface="Wingdings" pitchFamily="2" charset="2"/>
              <a:buNone/>
            </a:pPr>
            <a:r>
              <a:rPr lang="zh-CN" dirty="0">
                <a:ea typeface="宋体" pitchFamily="2" charset="-122"/>
              </a:rPr>
              <a:t>                              </a:t>
            </a:r>
            <a:r>
              <a:rPr lang="zh-CN" altLang="zh-CN" dirty="0">
                <a:ea typeface="宋体" pitchFamily="2" charset="-122"/>
              </a:rPr>
              <a:t>DAC </a:t>
            </a:r>
            <a:r>
              <a:rPr lang="zh-CN" dirty="0">
                <a:ea typeface="宋体" pitchFamily="2" charset="-122"/>
              </a:rPr>
              <a:t>检 查</a:t>
            </a:r>
          </a:p>
          <a:p>
            <a:pPr lvl="1" algn="just">
              <a:buFont typeface="Wingdings" pitchFamily="2" charset="2"/>
              <a:buNone/>
            </a:pPr>
            <a:r>
              <a:rPr lang="zh-CN" dirty="0">
                <a:ea typeface="宋体" pitchFamily="2" charset="-122"/>
              </a:rPr>
              <a:t>       安全检查 </a:t>
            </a:r>
          </a:p>
          <a:p>
            <a:pPr lvl="1" algn="just">
              <a:buFont typeface="Wingdings" pitchFamily="2" charset="2"/>
              <a:buNone/>
            </a:pPr>
            <a:r>
              <a:rPr lang="zh-CN" dirty="0">
                <a:ea typeface="宋体" pitchFamily="2" charset="-122"/>
              </a:rPr>
              <a:t>                              </a:t>
            </a:r>
            <a:r>
              <a:rPr lang="zh-CN" altLang="zh-CN" dirty="0">
                <a:ea typeface="宋体" pitchFamily="2" charset="-122"/>
              </a:rPr>
              <a:t>MAC </a:t>
            </a:r>
            <a:r>
              <a:rPr lang="zh-CN" dirty="0">
                <a:ea typeface="宋体" pitchFamily="2" charset="-122"/>
              </a:rPr>
              <a:t>检 查</a:t>
            </a:r>
          </a:p>
          <a:p>
            <a:pPr lvl="1" algn="just">
              <a:buFont typeface="Wingdings" pitchFamily="2" charset="2"/>
              <a:buNone/>
            </a:pPr>
            <a:r>
              <a:rPr lang="zh-CN" dirty="0">
                <a:ea typeface="宋体" pitchFamily="2" charset="-122"/>
              </a:rPr>
              <a:t>                             </a:t>
            </a:r>
          </a:p>
          <a:p>
            <a:pPr lvl="1" algn="just">
              <a:buFont typeface="Wingdings" pitchFamily="2" charset="2"/>
              <a:buNone/>
            </a:pPr>
            <a:r>
              <a:rPr lang="zh-CN" dirty="0">
                <a:ea typeface="宋体" pitchFamily="2" charset="-122"/>
              </a:rPr>
              <a:t>                             </a:t>
            </a:r>
            <a:r>
              <a:rPr lang="en-US" altLang="zh-CN" dirty="0" smtClean="0">
                <a:ea typeface="宋体" pitchFamily="2" charset="-122"/>
              </a:rPr>
              <a:t>  </a:t>
            </a:r>
            <a:r>
              <a:rPr lang="zh-CN" dirty="0" smtClean="0">
                <a:ea typeface="宋体" pitchFamily="2" charset="-122"/>
              </a:rPr>
              <a:t>  继 </a:t>
            </a:r>
            <a:r>
              <a:rPr lang="zh-CN" dirty="0">
                <a:ea typeface="宋体" pitchFamily="2" charset="-122"/>
              </a:rPr>
              <a:t>续</a:t>
            </a:r>
          </a:p>
        </p:txBody>
      </p:sp>
      <p:sp>
        <p:nvSpPr>
          <p:cNvPr id="56324" name="Line 4"/>
          <p:cNvSpPr>
            <a:spLocks noChangeShapeType="1"/>
          </p:cNvSpPr>
          <p:nvPr/>
        </p:nvSpPr>
        <p:spPr bwMode="auto">
          <a:xfrm>
            <a:off x="4139952" y="3594528"/>
            <a:ext cx="0" cy="44450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325" name="Line 5"/>
          <p:cNvSpPr>
            <a:spLocks noChangeShapeType="1"/>
          </p:cNvSpPr>
          <p:nvPr/>
        </p:nvSpPr>
        <p:spPr bwMode="auto">
          <a:xfrm>
            <a:off x="4139952" y="2669067"/>
            <a:ext cx="0" cy="44450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326" name="Rectangle 6"/>
          <p:cNvSpPr>
            <a:spLocks noChangeArrowheads="1"/>
          </p:cNvSpPr>
          <p:nvPr/>
        </p:nvSpPr>
        <p:spPr bwMode="auto">
          <a:xfrm>
            <a:off x="3275856" y="2281436"/>
            <a:ext cx="1872208" cy="1260740"/>
          </a:xfrm>
          <a:prstGeom prst="rect">
            <a:avLst/>
          </a:prstGeom>
          <a:noFill/>
          <a:ln w="2857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327" name="Line 7"/>
          <p:cNvSpPr>
            <a:spLocks noChangeShapeType="1"/>
          </p:cNvSpPr>
          <p:nvPr/>
        </p:nvSpPr>
        <p:spPr bwMode="auto">
          <a:xfrm>
            <a:off x="4139952" y="1849388"/>
            <a:ext cx="0" cy="31750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328" name="Rectangle 8"/>
          <p:cNvSpPr>
            <a:spLocks noChangeArrowheads="1"/>
          </p:cNvSpPr>
          <p:nvPr/>
        </p:nvSpPr>
        <p:spPr bwMode="auto">
          <a:xfrm>
            <a:off x="251520" y="4441676"/>
            <a:ext cx="8712968" cy="83099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spcBef>
                <a:spcPct val="60000"/>
              </a:spcBef>
              <a:buClr>
                <a:schemeClr val="hlink"/>
              </a:buClr>
              <a:buFont typeface="Wingdings" pitchFamily="2" charset="2"/>
              <a:buChar char="v"/>
            </a:pPr>
            <a:r>
              <a:rPr lang="zh-CN" sz="2400" b="0" dirty="0">
                <a:latin typeface="微软雅黑" panose="020B0503020204020204" pitchFamily="34" charset="-122"/>
                <a:ea typeface="微软雅黑" panose="020B0503020204020204" pitchFamily="34" charset="-122"/>
              </a:rPr>
              <a:t>先进行</a:t>
            </a:r>
            <a:r>
              <a:rPr lang="zh-CN" altLang="zh-CN" sz="2400" b="0" dirty="0">
                <a:latin typeface="微软雅黑" panose="020B0503020204020204" pitchFamily="34" charset="-122"/>
                <a:ea typeface="微软雅黑" panose="020B0503020204020204" pitchFamily="34" charset="-122"/>
              </a:rPr>
              <a:t>DAC</a:t>
            </a:r>
            <a:r>
              <a:rPr lang="zh-CN" sz="2400" b="0" dirty="0">
                <a:latin typeface="微软雅黑" panose="020B0503020204020204" pitchFamily="34" charset="-122"/>
                <a:ea typeface="微软雅黑" panose="020B0503020204020204" pitchFamily="34" charset="-122"/>
              </a:rPr>
              <a:t>检查，通过</a:t>
            </a:r>
            <a:r>
              <a:rPr lang="zh-CN" altLang="zh-CN" sz="2400" b="0" dirty="0">
                <a:latin typeface="微软雅黑" panose="020B0503020204020204" pitchFamily="34" charset="-122"/>
                <a:ea typeface="微软雅黑" panose="020B0503020204020204" pitchFamily="34" charset="-122"/>
              </a:rPr>
              <a:t>DAC</a:t>
            </a:r>
            <a:r>
              <a:rPr lang="zh-CN" sz="2400" b="0" dirty="0">
                <a:latin typeface="微软雅黑" panose="020B0503020204020204" pitchFamily="34" charset="-122"/>
                <a:ea typeface="微软雅黑" panose="020B0503020204020204" pitchFamily="34" charset="-122"/>
              </a:rPr>
              <a:t>检查的数据对象再由系统进行</a:t>
            </a:r>
            <a:r>
              <a:rPr lang="zh-CN" altLang="zh-CN" sz="2400" b="0" dirty="0">
                <a:latin typeface="微软雅黑" panose="020B0503020204020204" pitchFamily="34" charset="-122"/>
                <a:ea typeface="微软雅黑" panose="020B0503020204020204" pitchFamily="34" charset="-122"/>
              </a:rPr>
              <a:t>MAC</a:t>
            </a:r>
            <a:r>
              <a:rPr lang="zh-CN" sz="2400" b="0" dirty="0">
                <a:latin typeface="微软雅黑" panose="020B0503020204020204" pitchFamily="34" charset="-122"/>
                <a:ea typeface="微软雅黑" panose="020B0503020204020204" pitchFamily="34" charset="-122"/>
              </a:rPr>
              <a:t>检查，只有通过</a:t>
            </a:r>
            <a:r>
              <a:rPr lang="zh-CN" altLang="zh-CN" sz="2400" b="0" dirty="0">
                <a:latin typeface="微软雅黑" panose="020B0503020204020204" pitchFamily="34" charset="-122"/>
                <a:ea typeface="微软雅黑" panose="020B0503020204020204" pitchFamily="34" charset="-122"/>
              </a:rPr>
              <a:t>MAC</a:t>
            </a:r>
            <a:r>
              <a:rPr lang="zh-CN" sz="2400" b="0" dirty="0">
                <a:latin typeface="微软雅黑" panose="020B0503020204020204" pitchFamily="34" charset="-122"/>
                <a:ea typeface="微软雅黑" panose="020B0503020204020204" pitchFamily="34" charset="-122"/>
              </a:rPr>
              <a:t>检查的数据对象方可</a:t>
            </a:r>
            <a:r>
              <a:rPr lang="zh-CN" sz="2400" b="0" dirty="0" smtClean="0">
                <a:latin typeface="微软雅黑" panose="020B0503020204020204" pitchFamily="34" charset="-122"/>
                <a:ea typeface="微软雅黑" panose="020B0503020204020204" pitchFamily="34" charset="-122"/>
              </a:rPr>
              <a:t>存取</a:t>
            </a:r>
            <a:endParaRPr lang="zh-CN" sz="2400" b="0" dirty="0">
              <a:latin typeface="微软雅黑" panose="020B0503020204020204" pitchFamily="34" charset="-122"/>
              <a:ea typeface="微软雅黑" panose="020B0503020204020204" pitchFamily="34" charset="-122"/>
            </a:endParaRPr>
          </a:p>
        </p:txBody>
      </p:sp>
      <p:sp>
        <p:nvSpPr>
          <p:cNvPr id="10" name="Rectangle 2"/>
          <p:cNvSpPr>
            <a:spLocks noGrp="1" noChangeArrowheads="1"/>
          </p:cNvSpPr>
          <p:nvPr>
            <p:ph type="title"/>
          </p:nvPr>
        </p:nvSpPr>
        <p:spPr>
          <a:xfrm>
            <a:off x="0" y="0"/>
            <a:ext cx="8316416" cy="697260"/>
          </a:xfrm>
        </p:spPr>
        <p:txBody>
          <a:bodyPr/>
          <a:lstStyle/>
          <a:p>
            <a:r>
              <a:rPr lang="en-US" altLang="zh-CN" sz="3200" dirty="0" smtClean="0">
                <a:ea typeface="宋体" pitchFamily="2" charset="-122"/>
              </a:rPr>
              <a:t>  </a:t>
            </a:r>
            <a:r>
              <a:rPr lang="zh-CN" altLang="zh-CN" sz="3200" dirty="0" smtClean="0">
                <a:ea typeface="宋体" pitchFamily="2" charset="-122"/>
              </a:rPr>
              <a:t>MAC</a:t>
            </a:r>
            <a:r>
              <a:rPr lang="zh-CN" sz="3200" dirty="0">
                <a:ea typeface="宋体" pitchFamily="2" charset="-122"/>
              </a:rPr>
              <a:t>与</a:t>
            </a:r>
            <a:r>
              <a:rPr lang="zh-CN" altLang="zh-CN" sz="3200" dirty="0">
                <a:ea typeface="宋体" pitchFamily="2" charset="-122"/>
              </a:rPr>
              <a:t>DAC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blinds(horizontal)">
                                      <p:cBhvr>
                                        <p:cTn id="7" dur="500"/>
                                        <p:tgtEl>
                                          <p:spTgt spid="563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4"/>
                                        </p:tgtEl>
                                        <p:attrNameLst>
                                          <p:attrName>style.visibility</p:attrName>
                                        </p:attrNameLst>
                                      </p:cBhvr>
                                      <p:to>
                                        <p:strVal val="visible"/>
                                      </p:to>
                                    </p:set>
                                    <p:animEffect transition="in" filter="blinds(horizontal)">
                                      <p:cBhvr>
                                        <p:cTn id="10" dur="500"/>
                                        <p:tgtEl>
                                          <p:spTgt spid="563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6326"/>
                                        </p:tgtEl>
                                        <p:attrNameLst>
                                          <p:attrName>style.visibility</p:attrName>
                                        </p:attrNameLst>
                                      </p:cBhvr>
                                      <p:to>
                                        <p:strVal val="visible"/>
                                      </p:to>
                                    </p:set>
                                    <p:animEffect transition="in" filter="blinds(horizontal)">
                                      <p:cBhvr>
                                        <p:cTn id="13" dur="500"/>
                                        <p:tgtEl>
                                          <p:spTgt spid="5632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27"/>
                                        </p:tgtEl>
                                        <p:attrNameLst>
                                          <p:attrName>style.visibility</p:attrName>
                                        </p:attrNameLst>
                                      </p:cBhvr>
                                      <p:to>
                                        <p:strVal val="visible"/>
                                      </p:to>
                                    </p:set>
                                    <p:animEffect transition="in" filter="blinds(horizontal)">
                                      <p:cBhvr>
                                        <p:cTn id="16" dur="500"/>
                                        <p:tgtEl>
                                          <p:spTgt spid="5632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328"/>
                                        </p:tgtEl>
                                        <p:attrNameLst>
                                          <p:attrName>style.visibility</p:attrName>
                                        </p:attrNameLst>
                                      </p:cBhvr>
                                      <p:to>
                                        <p:strVal val="visible"/>
                                      </p:to>
                                    </p:set>
                                    <p:animEffect transition="in" filter="blinds(horizontal)">
                                      <p:cBhvr>
                                        <p:cTn id="19"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25" grpId="0" animBg="1"/>
      <p:bldP spid="56326" grpId="0" animBg="1"/>
      <p:bldP spid="56327" grpId="0" animBg="1"/>
      <p:bldP spid="5632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 y="1"/>
            <a:ext cx="8316415" cy="697259"/>
          </a:xfrm>
        </p:spPr>
        <p:txBody>
          <a:bodyPr/>
          <a:lstStyle/>
          <a:p>
            <a:r>
              <a:rPr lang="zh-CN" dirty="0">
                <a:ea typeface="宋体" pitchFamily="2" charset="-122"/>
              </a:rPr>
              <a:t>第四讲  数据库安全性</a:t>
            </a:r>
          </a:p>
        </p:txBody>
      </p:sp>
      <p:sp>
        <p:nvSpPr>
          <p:cNvPr id="5" name="Rectangle 3"/>
          <p:cNvSpPr txBox="1">
            <a:spLocks noChangeArrowheads="1"/>
          </p:cNvSpPr>
          <p:nvPr/>
        </p:nvSpPr>
        <p:spPr bwMode="auto">
          <a:xfrm>
            <a:off x="2267744" y="913284"/>
            <a:ext cx="5113338" cy="4236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marL="0" indent="0" algn="just">
              <a:lnSpc>
                <a:spcPct val="140000"/>
              </a:lnSpc>
              <a:buFont typeface="Wingdings" pitchFamily="2" charset="2"/>
              <a:buNone/>
            </a:pPr>
            <a:r>
              <a:rPr lang="en-US" altLang="zh-CN" b="1" dirty="0" smtClean="0">
                <a:solidFill>
                  <a:schemeClr val="tx2"/>
                </a:solidFill>
                <a:latin typeface="隶书" pitchFamily="49" charset="-122"/>
                <a:ea typeface="隶书" pitchFamily="49" charset="-122"/>
                <a:cs typeface="Times New Roman" pitchFamily="18" charset="0"/>
              </a:rPr>
              <a:t>1. </a:t>
            </a:r>
            <a:r>
              <a:rPr lang="zh-CN" altLang="en-US" b="1" dirty="0" smtClean="0">
                <a:solidFill>
                  <a:schemeClr val="tx2"/>
                </a:solidFill>
                <a:latin typeface="隶书" pitchFamily="49" charset="-122"/>
                <a:ea typeface="隶书" pitchFamily="49" charset="-122"/>
                <a:cs typeface="Times New Roman" pitchFamily="18" charset="0"/>
              </a:rPr>
              <a:t>数据库</a:t>
            </a:r>
            <a:r>
              <a:rPr lang="zh-CN" b="1" dirty="0" smtClean="0">
                <a:solidFill>
                  <a:schemeClr val="tx2"/>
                </a:solidFill>
                <a:latin typeface="隶书" pitchFamily="49" charset="-122"/>
                <a:ea typeface="隶书" pitchFamily="49" charset="-122"/>
                <a:cs typeface="Times New Roman" pitchFamily="18" charset="0"/>
              </a:rPr>
              <a:t>安全性概述</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2. </a:t>
            </a:r>
            <a:r>
              <a:rPr lang="zh-CN" b="1" dirty="0" smtClean="0">
                <a:latin typeface="隶书" pitchFamily="49" charset="-122"/>
                <a:ea typeface="隶书" pitchFamily="49" charset="-122"/>
                <a:cs typeface="Times New Roman" pitchFamily="18" charset="0"/>
              </a:rPr>
              <a:t>数据库安全性控制</a:t>
            </a:r>
          </a:p>
          <a:p>
            <a:pPr marL="0" indent="0" algn="just">
              <a:lnSpc>
                <a:spcPct val="140000"/>
              </a:lnSpc>
              <a:buFont typeface="Wingdings" pitchFamily="2" charset="2"/>
              <a:buNone/>
            </a:pPr>
            <a:r>
              <a:rPr lang="en-US" altLang="zh-CN" b="1" dirty="0" smtClean="0">
                <a:solidFill>
                  <a:srgbClr val="3333FF"/>
                </a:solidFill>
                <a:latin typeface="隶书" pitchFamily="49" charset="-122"/>
                <a:ea typeface="隶书" pitchFamily="49" charset="-122"/>
                <a:cs typeface="Times New Roman" pitchFamily="18" charset="0"/>
              </a:rPr>
              <a:t>3. </a:t>
            </a:r>
            <a:r>
              <a:rPr lang="zh-CN" b="1" dirty="0" smtClean="0">
                <a:solidFill>
                  <a:srgbClr val="3333FF"/>
                </a:solidFill>
                <a:latin typeface="隶书" pitchFamily="49" charset="-122"/>
                <a:ea typeface="隶书" pitchFamily="49" charset="-122"/>
                <a:cs typeface="Times New Roman" pitchFamily="18" charset="0"/>
              </a:rPr>
              <a:t>视图机制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4. </a:t>
            </a:r>
            <a:r>
              <a:rPr lang="zh-CN" b="1" dirty="0" smtClean="0">
                <a:latin typeface="隶书" pitchFamily="49" charset="-122"/>
                <a:ea typeface="隶书" pitchFamily="49" charset="-122"/>
                <a:cs typeface="Times New Roman" pitchFamily="18" charset="0"/>
              </a:rPr>
              <a:t>审计 </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5. </a:t>
            </a:r>
            <a:r>
              <a:rPr lang="zh-CN" b="1" dirty="0" smtClean="0">
                <a:latin typeface="隶书" pitchFamily="49" charset="-122"/>
                <a:ea typeface="隶书" pitchFamily="49" charset="-122"/>
                <a:cs typeface="Times New Roman" pitchFamily="18" charset="0"/>
              </a:rPr>
              <a:t>数据加密</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6. </a:t>
            </a:r>
            <a:r>
              <a:rPr lang="zh-CN" altLang="en-US" b="1" dirty="0" smtClean="0">
                <a:latin typeface="隶书" pitchFamily="49" charset="-122"/>
                <a:ea typeface="隶书" pitchFamily="49" charset="-122"/>
                <a:cs typeface="Times New Roman" pitchFamily="18" charset="0"/>
              </a:rPr>
              <a:t>其它安全性保护</a:t>
            </a:r>
            <a:endParaRPr lang="zh-CN" b="1" dirty="0">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 y="0"/>
            <a:ext cx="8316415" cy="697260"/>
          </a:xfrm>
        </p:spPr>
        <p:txBody>
          <a:bodyPr/>
          <a:lstStyle/>
          <a:p>
            <a:pPr algn="l"/>
            <a:r>
              <a:rPr lang="en-US" altLang="zh-CN" sz="3200" dirty="0" smtClean="0">
                <a:latin typeface="Times New Roman" pitchFamily="18" charset="0"/>
                <a:ea typeface="黑体" pitchFamily="2" charset="-122"/>
                <a:cs typeface="Times New Roman" pitchFamily="18" charset="0"/>
              </a:rPr>
              <a:t>  3.   </a:t>
            </a:r>
            <a:r>
              <a:rPr lang="zh-CN" sz="3200" dirty="0" smtClean="0">
                <a:latin typeface="隶书" pitchFamily="49" charset="-122"/>
                <a:ea typeface="隶书" pitchFamily="49" charset="-122"/>
              </a:rPr>
              <a:t>视图</a:t>
            </a:r>
            <a:r>
              <a:rPr lang="zh-CN" sz="3200" dirty="0">
                <a:latin typeface="隶书" pitchFamily="49" charset="-122"/>
                <a:ea typeface="隶书" pitchFamily="49" charset="-122"/>
              </a:rPr>
              <a:t>机制</a:t>
            </a:r>
          </a:p>
        </p:txBody>
      </p:sp>
      <p:sp>
        <p:nvSpPr>
          <p:cNvPr id="58371" name="Rectangle 3"/>
          <p:cNvSpPr>
            <a:spLocks noGrp="1" noChangeArrowheads="1"/>
          </p:cNvSpPr>
          <p:nvPr>
            <p:ph type="body" idx="1"/>
          </p:nvPr>
        </p:nvSpPr>
        <p:spPr>
          <a:xfrm>
            <a:off x="251520" y="841276"/>
            <a:ext cx="8712968" cy="3240360"/>
          </a:xfrm>
        </p:spPr>
        <p:txBody>
          <a:bodyPr/>
          <a:lstStyle/>
          <a:p>
            <a:pPr>
              <a:lnSpc>
                <a:spcPct val="150000"/>
              </a:lnSpc>
            </a:pPr>
            <a:r>
              <a:rPr lang="zh-CN" sz="2600" b="1" dirty="0">
                <a:latin typeface="微软雅黑" panose="020B0503020204020204" pitchFamily="34" charset="-122"/>
                <a:ea typeface="微软雅黑" panose="020B0503020204020204" pitchFamily="34" charset="-122"/>
              </a:rPr>
              <a:t>把要保密的数据对无权存取这些数据的用户隐藏起来，对数据提供一定程度的安全保护 </a:t>
            </a:r>
          </a:p>
          <a:p>
            <a:pPr lvl="1">
              <a:lnSpc>
                <a:spcPct val="200000"/>
              </a:lnSpc>
              <a:buFont typeface="Wingdings" panose="05000000000000000000" pitchFamily="2" charset="2"/>
              <a:buChar char="Ø"/>
            </a:pPr>
            <a:r>
              <a:rPr lang="en-US" altLang="zh-CN" sz="2600" dirty="0" smtClean="0">
                <a:latin typeface="微软雅黑" panose="020B0503020204020204" pitchFamily="34" charset="-122"/>
                <a:ea typeface="微软雅黑" panose="020B0503020204020204" pitchFamily="34" charset="-122"/>
              </a:rPr>
              <a:t> </a:t>
            </a:r>
            <a:r>
              <a:rPr lang="zh-CN" sz="2600" dirty="0" smtClean="0">
                <a:latin typeface="微软雅黑" panose="020B0503020204020204" pitchFamily="34" charset="-122"/>
                <a:ea typeface="微软雅黑" panose="020B0503020204020204" pitchFamily="34" charset="-122"/>
              </a:rPr>
              <a:t>主要</a:t>
            </a:r>
            <a:r>
              <a:rPr lang="zh-CN" sz="2600" dirty="0">
                <a:latin typeface="微软雅黑" panose="020B0503020204020204" pitchFamily="34" charset="-122"/>
                <a:ea typeface="微软雅黑" panose="020B0503020204020204" pitchFamily="34" charset="-122"/>
              </a:rPr>
              <a:t>功能是提供数据独立性，无法完全满足要求</a:t>
            </a:r>
          </a:p>
          <a:p>
            <a:pPr lvl="1">
              <a:lnSpc>
                <a:spcPct val="200000"/>
              </a:lnSpc>
              <a:buFont typeface="Wingdings" panose="05000000000000000000" pitchFamily="2" charset="2"/>
              <a:buChar char="Ø"/>
            </a:pPr>
            <a:r>
              <a:rPr lang="en-US" altLang="zh-CN" sz="2600" dirty="0" smtClean="0">
                <a:latin typeface="微软雅黑" panose="020B0503020204020204" pitchFamily="34" charset="-122"/>
                <a:ea typeface="微软雅黑" panose="020B0503020204020204" pitchFamily="34" charset="-122"/>
              </a:rPr>
              <a:t> </a:t>
            </a:r>
            <a:r>
              <a:rPr lang="zh-CN" sz="2600" dirty="0" smtClean="0">
                <a:latin typeface="微软雅黑" panose="020B0503020204020204" pitchFamily="34" charset="-122"/>
                <a:ea typeface="微软雅黑" panose="020B0503020204020204" pitchFamily="34" charset="-122"/>
              </a:rPr>
              <a:t>间接</a:t>
            </a:r>
            <a:r>
              <a:rPr lang="zh-CN" sz="2600" dirty="0">
                <a:latin typeface="微软雅黑" panose="020B0503020204020204" pitchFamily="34" charset="-122"/>
                <a:ea typeface="微软雅黑" panose="020B0503020204020204" pitchFamily="34" charset="-122"/>
              </a:rPr>
              <a:t>实现了支持存取谓词的用户权限定义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1000"/>
                                        <p:tgtEl>
                                          <p:spTgt spid="58371">
                                            <p:txEl>
                                              <p:pRg st="0" end="0"/>
                                            </p:txEl>
                                          </p:spTgt>
                                        </p:tgtEl>
                                      </p:cBhvr>
                                    </p:animEffect>
                                    <p:anim calcmode="lin" valueType="num">
                                      <p:cBhvr>
                                        <p:cTn id="8" dur="10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83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1000"/>
                                        <p:tgtEl>
                                          <p:spTgt spid="58371">
                                            <p:txEl>
                                              <p:pRg st="1" end="1"/>
                                            </p:txEl>
                                          </p:spTgt>
                                        </p:tgtEl>
                                      </p:cBhvr>
                                    </p:animEffect>
                                    <p:anim calcmode="lin" valueType="num">
                                      <p:cBhvr>
                                        <p:cTn id="13" dur="10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837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fade">
                                      <p:cBhvr>
                                        <p:cTn id="17" dur="1000"/>
                                        <p:tgtEl>
                                          <p:spTgt spid="58371">
                                            <p:txEl>
                                              <p:pRg st="2" end="2"/>
                                            </p:txEl>
                                          </p:spTgt>
                                        </p:tgtEl>
                                      </p:cBhvr>
                                    </p:animEffect>
                                    <p:anim calcmode="lin" valueType="num">
                                      <p:cBhvr>
                                        <p:cTn id="18" dur="10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837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  3</a:t>
            </a:r>
            <a:r>
              <a:rPr lang="en-US" altLang="zh-CN" sz="3200" dirty="0">
                <a:latin typeface="Times New Roman" pitchFamily="18" charset="0"/>
                <a:ea typeface="黑体" pitchFamily="2" charset="-122"/>
                <a:cs typeface="Times New Roman" pitchFamily="18" charset="0"/>
              </a:rPr>
              <a:t>.   </a:t>
            </a:r>
            <a:r>
              <a:rPr lang="zh-CN" altLang="zh-CN" sz="3200" dirty="0">
                <a:latin typeface="隶书" pitchFamily="49" charset="-122"/>
                <a:ea typeface="隶书" pitchFamily="49" charset="-122"/>
              </a:rPr>
              <a:t>视图机制</a:t>
            </a:r>
            <a:endParaRPr lang="zh-CN" sz="3200" dirty="0">
              <a:latin typeface="隶书" pitchFamily="49" charset="-122"/>
              <a:ea typeface="隶书" pitchFamily="49" charset="-122"/>
            </a:endParaRPr>
          </a:p>
        </p:txBody>
      </p:sp>
      <p:sp>
        <p:nvSpPr>
          <p:cNvPr id="59395" name="Rectangle 3"/>
          <p:cNvSpPr>
            <a:spLocks noGrp="1" noChangeArrowheads="1"/>
          </p:cNvSpPr>
          <p:nvPr>
            <p:ph type="body" idx="1"/>
          </p:nvPr>
        </p:nvSpPr>
        <p:spPr>
          <a:xfrm>
            <a:off x="469007" y="758032"/>
            <a:ext cx="8279457" cy="4331716"/>
          </a:xfrm>
        </p:spPr>
        <p:txBody>
          <a:bodyPr>
            <a:noAutofit/>
          </a:bodyPr>
          <a:lstStyle/>
          <a:p>
            <a:pPr>
              <a:lnSpc>
                <a:spcPct val="160000"/>
              </a:lnSpc>
              <a:buFont typeface="Wingdings" pitchFamily="2" charset="2"/>
              <a:buNone/>
            </a:pP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幼圆" pitchFamily="49" charset="-122"/>
                <a:ea typeface="幼圆" pitchFamily="49" charset="-122"/>
              </a:rPr>
              <a:t>建立软件学院学生的视图，把对该视图的SELECT权限授于俞浩，把该视图上的所有操作权限授于石</a:t>
            </a:r>
            <a:r>
              <a:rPr lang="zh-CN" altLang="en-US" sz="2400" b="1" dirty="0" smtClean="0">
                <a:latin typeface="幼圆" pitchFamily="49" charset="-122"/>
                <a:ea typeface="幼圆" pitchFamily="49" charset="-122"/>
              </a:rPr>
              <a:t>玲</a:t>
            </a:r>
            <a:endParaRPr lang="en-US" altLang="zh-CN" sz="2400" dirty="0">
              <a:latin typeface="Times New Roman" pitchFamily="18" charset="0"/>
              <a:ea typeface="宋体" pitchFamily="2" charset="-122"/>
            </a:endParaRPr>
          </a:p>
          <a:p>
            <a:pPr>
              <a:lnSpc>
                <a:spcPct val="16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先</a:t>
            </a:r>
            <a:r>
              <a:rPr lang="zh-CN" altLang="en-US" sz="2400" dirty="0">
                <a:latin typeface="微软雅黑" panose="020B0503020204020204" pitchFamily="34" charset="-122"/>
                <a:ea typeface="微软雅黑" panose="020B0503020204020204" pitchFamily="34" charset="-122"/>
              </a:rPr>
              <a:t>建立软件学院学生的视图SSE_Student</a:t>
            </a:r>
          </a:p>
          <a:p>
            <a:pPr>
              <a:buFont typeface="Wingdings" pitchFamily="2" charset="2"/>
              <a:buNone/>
            </a:pPr>
            <a:r>
              <a:rPr lang="en-US" altLang="zh-CN" sz="2200" b="1" dirty="0" smtClean="0">
                <a:latin typeface="幼圆" pitchFamily="49" charset="-122"/>
                <a:ea typeface="幼圆" pitchFamily="49" charset="-122"/>
              </a:rPr>
              <a:t>		</a:t>
            </a:r>
            <a:r>
              <a:rPr lang="zh-CN" altLang="en-US" sz="2200" b="1" dirty="0" smtClean="0">
                <a:latin typeface="微软雅黑" pitchFamily="34" charset="-122"/>
                <a:ea typeface="微软雅黑" pitchFamily="34" charset="-122"/>
              </a:rPr>
              <a:t>CREATE </a:t>
            </a:r>
            <a:r>
              <a:rPr lang="zh-CN" altLang="en-US" sz="2200" b="1" dirty="0">
                <a:latin typeface="微软雅黑" pitchFamily="34" charset="-122"/>
                <a:ea typeface="微软雅黑" pitchFamily="34" charset="-122"/>
              </a:rPr>
              <a:t>VIEW </a:t>
            </a:r>
            <a:r>
              <a:rPr lang="zh-CN" altLang="en-US" sz="2200" b="1" dirty="0">
                <a:latin typeface="幼圆" pitchFamily="49" charset="-122"/>
                <a:ea typeface="幼圆" pitchFamily="49" charset="-122"/>
              </a:rPr>
              <a:t>SSE_</a:t>
            </a:r>
            <a:r>
              <a:rPr lang="zh-CN" altLang="en-US" sz="2200" b="1" dirty="0" smtClean="0">
                <a:latin typeface="幼圆" pitchFamily="49" charset="-122"/>
                <a:ea typeface="幼圆" pitchFamily="49" charset="-122"/>
              </a:rPr>
              <a:t>Student</a:t>
            </a:r>
            <a:endParaRPr lang="en-US" altLang="zh-CN" sz="2200" b="1" dirty="0" smtClean="0">
              <a:latin typeface="幼圆" pitchFamily="49" charset="-122"/>
              <a:ea typeface="幼圆" pitchFamily="49" charset="-122"/>
            </a:endParaRPr>
          </a:p>
          <a:p>
            <a:pPr>
              <a:buFont typeface="Wingdings" pitchFamily="2" charset="2"/>
              <a:buNone/>
            </a:pPr>
            <a:r>
              <a:rPr lang="en-US" altLang="zh-CN" sz="2200" b="1" dirty="0" smtClean="0">
                <a:latin typeface="幼圆" pitchFamily="49" charset="-122"/>
                <a:ea typeface="幼圆" pitchFamily="49" charset="-122"/>
              </a:rPr>
              <a:t>		</a:t>
            </a:r>
            <a:r>
              <a:rPr lang="zh-CN" altLang="en-US" sz="2200" b="1" dirty="0">
                <a:latin typeface="微软雅黑" pitchFamily="34" charset="-122"/>
                <a:ea typeface="微软雅黑" pitchFamily="34" charset="-122"/>
              </a:rPr>
              <a:t>AS </a:t>
            </a:r>
            <a:endParaRPr lang="en-US" altLang="zh-CN" sz="2200" b="1" dirty="0">
              <a:latin typeface="微软雅黑" pitchFamily="34" charset="-122"/>
              <a:ea typeface="微软雅黑" pitchFamily="34" charset="-122"/>
            </a:endParaRPr>
          </a:p>
          <a:p>
            <a:pPr>
              <a:buFont typeface="Wingdings" pitchFamily="2" charset="2"/>
              <a:buNone/>
            </a:pPr>
            <a:r>
              <a:rPr lang="en-US" altLang="zh-CN" sz="2200" b="1" dirty="0" smtClean="0">
                <a:latin typeface="幼圆" pitchFamily="49" charset="-122"/>
                <a:ea typeface="幼圆" pitchFamily="49" charset="-122"/>
              </a:rPr>
              <a:t>		</a:t>
            </a:r>
            <a:r>
              <a:rPr lang="zh-CN" altLang="en-US" sz="2200" b="1" dirty="0">
                <a:latin typeface="微软雅黑" pitchFamily="34" charset="-122"/>
                <a:ea typeface="微软雅黑" pitchFamily="34" charset="-122"/>
              </a:rPr>
              <a:t>SELECT</a:t>
            </a:r>
            <a:r>
              <a:rPr lang="zh-CN" altLang="en-US" sz="2200" b="1" dirty="0" smtClean="0">
                <a:latin typeface="幼圆" pitchFamily="49" charset="-122"/>
                <a:ea typeface="幼圆" pitchFamily="49" charset="-122"/>
              </a:rPr>
              <a:t>  *</a:t>
            </a:r>
            <a:endParaRPr lang="en-US" altLang="zh-CN" sz="2200" b="1" baseline="-16000" dirty="0">
              <a:latin typeface="幼圆" pitchFamily="49" charset="-122"/>
              <a:ea typeface="幼圆" pitchFamily="49" charset="-122"/>
            </a:endParaRPr>
          </a:p>
          <a:p>
            <a:pPr>
              <a:buFont typeface="Wingdings" pitchFamily="2" charset="2"/>
              <a:buNone/>
            </a:pPr>
            <a:r>
              <a:rPr lang="en-US" altLang="zh-CN" sz="2200" b="1" dirty="0" smtClean="0">
                <a:latin typeface="幼圆" pitchFamily="49" charset="-122"/>
                <a:ea typeface="幼圆" pitchFamily="49" charset="-122"/>
              </a:rPr>
              <a:t>		</a:t>
            </a:r>
            <a:r>
              <a:rPr lang="zh-CN" altLang="en-US" sz="2200" b="1" dirty="0">
                <a:latin typeface="微软雅黑" pitchFamily="34" charset="-122"/>
                <a:ea typeface="微软雅黑" pitchFamily="34" charset="-122"/>
              </a:rPr>
              <a:t>FROM</a:t>
            </a:r>
            <a:r>
              <a:rPr lang="zh-CN" altLang="en-US" sz="2200" b="1" dirty="0" smtClean="0">
                <a:latin typeface="幼圆" pitchFamily="49" charset="-122"/>
                <a:ea typeface="幼圆" pitchFamily="49" charset="-122"/>
              </a:rPr>
              <a:t> Student</a:t>
            </a:r>
            <a:endParaRPr lang="en-US" altLang="zh-CN" sz="2200" b="1" dirty="0" smtClean="0">
              <a:latin typeface="幼圆" pitchFamily="49" charset="-122"/>
              <a:ea typeface="幼圆" pitchFamily="49" charset="-122"/>
            </a:endParaRPr>
          </a:p>
          <a:p>
            <a:pPr>
              <a:buFont typeface="Wingdings" pitchFamily="2" charset="2"/>
              <a:buNone/>
            </a:pPr>
            <a:r>
              <a:rPr lang="en-US" altLang="zh-CN" sz="2200" b="1" dirty="0" smtClean="0">
                <a:latin typeface="幼圆" pitchFamily="49" charset="-122"/>
                <a:ea typeface="幼圆" pitchFamily="49" charset="-122"/>
              </a:rPr>
              <a:t>		</a:t>
            </a:r>
            <a:r>
              <a:rPr lang="zh-CN" altLang="en-US" sz="2200" b="1" dirty="0">
                <a:latin typeface="微软雅黑" pitchFamily="34" charset="-122"/>
                <a:ea typeface="微软雅黑" pitchFamily="34" charset="-122"/>
              </a:rPr>
              <a:t>WHERE</a:t>
            </a:r>
            <a:r>
              <a:rPr lang="zh-CN" altLang="en-US" sz="2200" b="1" dirty="0" smtClean="0">
                <a:latin typeface="幼圆" pitchFamily="49" charset="-122"/>
                <a:ea typeface="幼圆" pitchFamily="49" charset="-122"/>
              </a:rPr>
              <a:t> Sdept</a:t>
            </a:r>
            <a:r>
              <a:rPr lang="zh-CN" altLang="en-US" sz="2200" b="1" dirty="0">
                <a:latin typeface="幼圆" pitchFamily="49" charset="-122"/>
                <a:ea typeface="幼圆" pitchFamily="49" charset="-122"/>
              </a:rPr>
              <a:t>=‘SSE'；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1000"/>
                                        <p:tgtEl>
                                          <p:spTgt spid="59395">
                                            <p:txEl>
                                              <p:pRg st="0" end="0"/>
                                            </p:txEl>
                                          </p:spTgt>
                                        </p:tgtEl>
                                      </p:cBhvr>
                                    </p:animEffect>
                                    <p:anim calcmode="lin" valueType="num">
                                      <p:cBhvr>
                                        <p:cTn id="8" dur="1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93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9395">
                                            <p:txEl>
                                              <p:pRg st="1" end="1"/>
                                            </p:txEl>
                                          </p:spTgt>
                                        </p:tgtEl>
                                        <p:attrNameLst>
                                          <p:attrName>style.visibility</p:attrName>
                                        </p:attrNameLst>
                                      </p:cBhvr>
                                      <p:to>
                                        <p:strVal val="visible"/>
                                      </p:to>
                                    </p:set>
                                    <p:animEffect transition="in" filter="fade">
                                      <p:cBhvr>
                                        <p:cTn id="14" dur="1000"/>
                                        <p:tgtEl>
                                          <p:spTgt spid="59395">
                                            <p:txEl>
                                              <p:pRg st="1" end="1"/>
                                            </p:txEl>
                                          </p:spTgt>
                                        </p:tgtEl>
                                      </p:cBhvr>
                                    </p:animEffect>
                                    <p:anim calcmode="lin" valueType="num">
                                      <p:cBhvr>
                                        <p:cTn id="15" dur="10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93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Effect transition="in" filter="fade">
                                      <p:cBhvr>
                                        <p:cTn id="19" dur="1000"/>
                                        <p:tgtEl>
                                          <p:spTgt spid="59395">
                                            <p:txEl>
                                              <p:pRg st="2" end="2"/>
                                            </p:txEl>
                                          </p:spTgt>
                                        </p:tgtEl>
                                      </p:cBhvr>
                                    </p:animEffect>
                                    <p:anim calcmode="lin" valueType="num">
                                      <p:cBhvr>
                                        <p:cTn id="20" dur="1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93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9395">
                                            <p:txEl>
                                              <p:pRg st="3" end="3"/>
                                            </p:txEl>
                                          </p:spTgt>
                                        </p:tgtEl>
                                        <p:attrNameLst>
                                          <p:attrName>style.visibility</p:attrName>
                                        </p:attrNameLst>
                                      </p:cBhvr>
                                      <p:to>
                                        <p:strVal val="visible"/>
                                      </p:to>
                                    </p:set>
                                    <p:animEffect transition="in" filter="fade">
                                      <p:cBhvr>
                                        <p:cTn id="24" dur="1000"/>
                                        <p:tgtEl>
                                          <p:spTgt spid="59395">
                                            <p:txEl>
                                              <p:pRg st="3" end="3"/>
                                            </p:txEl>
                                          </p:spTgt>
                                        </p:tgtEl>
                                      </p:cBhvr>
                                    </p:animEffect>
                                    <p:anim calcmode="lin" valueType="num">
                                      <p:cBhvr>
                                        <p:cTn id="25" dur="10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93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9395">
                                            <p:txEl>
                                              <p:pRg st="4" end="4"/>
                                            </p:txEl>
                                          </p:spTgt>
                                        </p:tgtEl>
                                        <p:attrNameLst>
                                          <p:attrName>style.visibility</p:attrName>
                                        </p:attrNameLst>
                                      </p:cBhvr>
                                      <p:to>
                                        <p:strVal val="visible"/>
                                      </p:to>
                                    </p:set>
                                    <p:animEffect transition="in" filter="fade">
                                      <p:cBhvr>
                                        <p:cTn id="29" dur="1000"/>
                                        <p:tgtEl>
                                          <p:spTgt spid="59395">
                                            <p:txEl>
                                              <p:pRg st="4" end="4"/>
                                            </p:txEl>
                                          </p:spTgt>
                                        </p:tgtEl>
                                      </p:cBhvr>
                                    </p:animEffect>
                                    <p:anim calcmode="lin" valueType="num">
                                      <p:cBhvr>
                                        <p:cTn id="30" dur="10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939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9395">
                                            <p:txEl>
                                              <p:pRg st="5" end="5"/>
                                            </p:txEl>
                                          </p:spTgt>
                                        </p:tgtEl>
                                        <p:attrNameLst>
                                          <p:attrName>style.visibility</p:attrName>
                                        </p:attrNameLst>
                                      </p:cBhvr>
                                      <p:to>
                                        <p:strVal val="visible"/>
                                      </p:to>
                                    </p:set>
                                    <p:animEffect transition="in" filter="fade">
                                      <p:cBhvr>
                                        <p:cTn id="34" dur="1000"/>
                                        <p:tgtEl>
                                          <p:spTgt spid="59395">
                                            <p:txEl>
                                              <p:pRg st="5" end="5"/>
                                            </p:txEl>
                                          </p:spTgt>
                                        </p:tgtEl>
                                      </p:cBhvr>
                                    </p:animEffect>
                                    <p:anim calcmode="lin" valueType="num">
                                      <p:cBhvr>
                                        <p:cTn id="35" dur="10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939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9395">
                                            <p:txEl>
                                              <p:pRg st="6" end="6"/>
                                            </p:txEl>
                                          </p:spTgt>
                                        </p:tgtEl>
                                        <p:attrNameLst>
                                          <p:attrName>style.visibility</p:attrName>
                                        </p:attrNameLst>
                                      </p:cBhvr>
                                      <p:to>
                                        <p:strVal val="visible"/>
                                      </p:to>
                                    </p:set>
                                    <p:animEffect transition="in" filter="fade">
                                      <p:cBhvr>
                                        <p:cTn id="39" dur="1000"/>
                                        <p:tgtEl>
                                          <p:spTgt spid="59395">
                                            <p:txEl>
                                              <p:pRg st="6" end="6"/>
                                            </p:txEl>
                                          </p:spTgt>
                                        </p:tgtEl>
                                      </p:cBhvr>
                                    </p:animEffect>
                                    <p:anim calcmode="lin" valueType="num">
                                      <p:cBhvr>
                                        <p:cTn id="40" dur="10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93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457200" y="697260"/>
            <a:ext cx="8229600" cy="3926334"/>
          </a:xfrm>
        </p:spPr>
        <p:txBody>
          <a:bodyPr>
            <a:normAutofit lnSpcReduction="10000"/>
          </a:bodyPr>
          <a:lstStyle/>
          <a:p>
            <a:pPr lvl="2">
              <a:lnSpc>
                <a:spcPct val="200000"/>
              </a:lnSpc>
              <a:buFont typeface="Wingdings" pitchFamily="2" charset="2"/>
              <a:buChar char="u"/>
            </a:pPr>
            <a:r>
              <a:rPr lang="en-US" altLang="zh-CN" b="1" dirty="0" smtClean="0">
                <a:latin typeface="微软雅黑" pitchFamily="34" charset="-122"/>
                <a:ea typeface="微软雅黑" pitchFamily="34" charset="-122"/>
              </a:rPr>
              <a:t> </a:t>
            </a:r>
            <a:r>
              <a:rPr lang="zh-CN" b="1" dirty="0" smtClean="0">
                <a:latin typeface="微软雅黑" pitchFamily="34" charset="-122"/>
                <a:ea typeface="微软雅黑" pitchFamily="34" charset="-122"/>
              </a:rPr>
              <a:t>在</a:t>
            </a:r>
            <a:r>
              <a:rPr lang="zh-CN" b="1" dirty="0">
                <a:latin typeface="微软雅黑" pitchFamily="34" charset="-122"/>
                <a:ea typeface="微软雅黑" pitchFamily="34" charset="-122"/>
              </a:rPr>
              <a:t>视图上进一步定义存取权限</a:t>
            </a:r>
          </a:p>
          <a:p>
            <a:pPr lvl="2">
              <a:lnSpc>
                <a:spcPct val="120000"/>
              </a:lnSpc>
              <a:buFont typeface="Wingdings" pitchFamily="2" charset="2"/>
              <a:buNone/>
            </a:pPr>
            <a:r>
              <a:rPr lang="zh-CN" sz="2400" b="1" dirty="0">
                <a:latin typeface="微软雅黑" pitchFamily="34" charset="-122"/>
                <a:ea typeface="微软雅黑" pitchFamily="34" charset="-122"/>
              </a:rPr>
              <a:t>     </a:t>
            </a:r>
            <a:r>
              <a:rPr lang="zh-CN" altLang="zh-CN" sz="2400" b="1" dirty="0">
                <a:latin typeface="微软雅黑" pitchFamily="34" charset="-122"/>
                <a:ea typeface="微软雅黑" pitchFamily="34" charset="-122"/>
              </a:rPr>
              <a:t>GRANT  SELECT</a:t>
            </a:r>
          </a:p>
          <a:p>
            <a:pPr lvl="2">
              <a:lnSpc>
                <a:spcPct val="120000"/>
              </a:lnSpc>
              <a:buFont typeface="Wingdings" pitchFamily="2" charset="2"/>
              <a:buNone/>
            </a:pPr>
            <a:r>
              <a:rPr lang="zh-CN" altLang="zh-CN" sz="2400" b="1" dirty="0">
                <a:latin typeface="微软雅黑" pitchFamily="34" charset="-122"/>
                <a:ea typeface="微软雅黑" pitchFamily="34" charset="-122"/>
              </a:rPr>
              <a:t>     ON  </a:t>
            </a:r>
            <a:r>
              <a:rPr lang="zh-CN" altLang="zh-CN" sz="2400" b="1" dirty="0">
                <a:latin typeface="幼圆" pitchFamily="49" charset="-122"/>
                <a:ea typeface="幼圆" pitchFamily="49" charset="-122"/>
              </a:rPr>
              <a:t>SSE_Student  </a:t>
            </a:r>
          </a:p>
          <a:p>
            <a:pPr lvl="2">
              <a:lnSpc>
                <a:spcPct val="120000"/>
              </a:lnSpc>
              <a:buFont typeface="Wingdings" pitchFamily="2" charset="2"/>
              <a:buNone/>
            </a:pPr>
            <a:r>
              <a:rPr lang="zh-CN" altLang="zh-CN" sz="2400" b="1" dirty="0">
                <a:latin typeface="微软雅黑" pitchFamily="34" charset="-122"/>
                <a:ea typeface="微软雅黑" pitchFamily="34" charset="-122"/>
              </a:rPr>
              <a:t>     TO </a:t>
            </a:r>
            <a:r>
              <a:rPr lang="zh-CN" sz="2400" b="1" dirty="0">
                <a:latin typeface="幼圆" pitchFamily="49" charset="-122"/>
                <a:ea typeface="幼圆" pitchFamily="49" charset="-122"/>
              </a:rPr>
              <a:t>俞浩</a:t>
            </a:r>
            <a:r>
              <a:rPr lang="zh-CN" sz="2400" b="1" dirty="0">
                <a:latin typeface="微软雅黑" pitchFamily="34" charset="-122"/>
                <a:ea typeface="微软雅黑" pitchFamily="34" charset="-122"/>
              </a:rPr>
              <a:t>；</a:t>
            </a:r>
          </a:p>
          <a:p>
            <a:pPr lvl="2">
              <a:buFont typeface="Wingdings" pitchFamily="2" charset="2"/>
              <a:buNone/>
            </a:pPr>
            <a:r>
              <a:rPr lang="zh-CN" sz="2400" b="1" dirty="0">
                <a:latin typeface="微软雅黑" pitchFamily="34" charset="-122"/>
                <a:ea typeface="微软雅黑" pitchFamily="34" charset="-122"/>
              </a:rPr>
              <a:t>     </a:t>
            </a:r>
          </a:p>
          <a:p>
            <a:pPr lvl="2">
              <a:buFont typeface="Wingdings" pitchFamily="2" charset="2"/>
              <a:buNone/>
            </a:pPr>
            <a:r>
              <a:rPr lang="zh-CN" sz="2400" b="1" dirty="0">
                <a:latin typeface="微软雅黑" pitchFamily="34" charset="-122"/>
                <a:ea typeface="微软雅黑" pitchFamily="34" charset="-122"/>
              </a:rPr>
              <a:t>     </a:t>
            </a:r>
            <a:r>
              <a:rPr lang="zh-CN" altLang="zh-CN" sz="2400" b="1" dirty="0">
                <a:latin typeface="微软雅黑" pitchFamily="34" charset="-122"/>
                <a:ea typeface="微软雅黑" pitchFamily="34" charset="-122"/>
              </a:rPr>
              <a:t>GRANT ALL PRIVILIGES</a:t>
            </a:r>
          </a:p>
          <a:p>
            <a:pPr lvl="2">
              <a:buFont typeface="Wingdings" pitchFamily="2" charset="2"/>
              <a:buNone/>
            </a:pPr>
            <a:r>
              <a:rPr lang="zh-CN" altLang="zh-CN" sz="2400" b="1" dirty="0">
                <a:latin typeface="微软雅黑" pitchFamily="34" charset="-122"/>
                <a:ea typeface="微软雅黑" pitchFamily="34" charset="-122"/>
              </a:rPr>
              <a:t>     ON  </a:t>
            </a:r>
            <a:r>
              <a:rPr lang="zh-CN" altLang="zh-CN" sz="2400" b="1" dirty="0">
                <a:latin typeface="幼圆" pitchFamily="49" charset="-122"/>
                <a:ea typeface="幼圆" pitchFamily="49" charset="-122"/>
              </a:rPr>
              <a:t>SSE_Student</a:t>
            </a:r>
            <a:r>
              <a:rPr lang="zh-CN" altLang="zh-CN" sz="2400" b="1" dirty="0">
                <a:latin typeface="微软雅黑" pitchFamily="34" charset="-122"/>
                <a:ea typeface="微软雅黑" pitchFamily="34" charset="-122"/>
              </a:rPr>
              <a:t>  </a:t>
            </a:r>
          </a:p>
          <a:p>
            <a:pPr lvl="2">
              <a:buFont typeface="Wingdings" pitchFamily="2" charset="2"/>
              <a:buNone/>
            </a:pPr>
            <a:r>
              <a:rPr lang="zh-CN" altLang="zh-CN" sz="2400" b="1" dirty="0">
                <a:latin typeface="微软雅黑" pitchFamily="34" charset="-122"/>
                <a:ea typeface="微软雅黑" pitchFamily="34" charset="-122"/>
              </a:rPr>
              <a:t>     TO </a:t>
            </a:r>
            <a:r>
              <a:rPr lang="zh-CN" sz="2400" b="1" dirty="0">
                <a:latin typeface="幼圆" pitchFamily="49" charset="-122"/>
                <a:ea typeface="幼圆" pitchFamily="49" charset="-122"/>
              </a:rPr>
              <a:t>石玲</a:t>
            </a:r>
            <a:r>
              <a:rPr lang="zh-CN" sz="2400" b="1" dirty="0">
                <a:latin typeface="微软雅黑" pitchFamily="34" charset="-122"/>
                <a:ea typeface="微软雅黑" pitchFamily="34" charset="-122"/>
              </a:rPr>
              <a:t>；</a:t>
            </a:r>
            <a:r>
              <a:rPr lang="zh-CN" sz="2400" dirty="0">
                <a:latin typeface="微软雅黑" pitchFamily="34" charset="-122"/>
                <a:ea typeface="微软雅黑" pitchFamily="34" charset="-122"/>
              </a:rPr>
              <a:t> </a:t>
            </a:r>
          </a:p>
        </p:txBody>
      </p:sp>
      <p:sp>
        <p:nvSpPr>
          <p:cNvPr id="6" name="Rectangle 2"/>
          <p:cNvSpPr>
            <a:spLocks noGrp="1" noChangeArrowheads="1"/>
          </p:cNvSpPr>
          <p:nvPr>
            <p:ph type="title"/>
          </p:nvPr>
        </p:nvSpPr>
        <p:spPr>
          <a:xfrm>
            <a:off x="1" y="0"/>
            <a:ext cx="8316415" cy="697260"/>
          </a:xfrm>
        </p:spPr>
        <p:txBody>
          <a:bodyPr/>
          <a:lstStyle/>
          <a:p>
            <a:pPr algn="l"/>
            <a:r>
              <a:rPr lang="en-US" altLang="zh-CN" sz="3200" dirty="0" smtClean="0">
                <a:latin typeface="Times New Roman" pitchFamily="18" charset="0"/>
                <a:ea typeface="黑体" pitchFamily="2" charset="-122"/>
                <a:cs typeface="Times New Roman" pitchFamily="18" charset="0"/>
              </a:rPr>
              <a:t>  3.   </a:t>
            </a:r>
            <a:r>
              <a:rPr lang="zh-CN" sz="3200" dirty="0" smtClean="0">
                <a:latin typeface="隶书" pitchFamily="49" charset="-122"/>
                <a:ea typeface="隶书" pitchFamily="49" charset="-122"/>
              </a:rPr>
              <a:t>视图</a:t>
            </a:r>
            <a:r>
              <a:rPr lang="zh-CN" sz="3200" dirty="0">
                <a:latin typeface="隶书" pitchFamily="49" charset="-122"/>
                <a:ea typeface="隶书" pitchFamily="49" charset="-122"/>
              </a:rPr>
              <a:t>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1000"/>
                                        <p:tgtEl>
                                          <p:spTgt spid="60419">
                                            <p:txEl>
                                              <p:pRg st="0" end="0"/>
                                            </p:txEl>
                                          </p:spTgt>
                                        </p:tgtEl>
                                      </p:cBhvr>
                                    </p:animEffect>
                                    <p:anim calcmode="lin" valueType="num">
                                      <p:cBhvr>
                                        <p:cTn id="8" dur="10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1000"/>
                                        <p:tgtEl>
                                          <p:spTgt spid="60419">
                                            <p:txEl>
                                              <p:pRg st="1" end="1"/>
                                            </p:txEl>
                                          </p:spTgt>
                                        </p:tgtEl>
                                      </p:cBhvr>
                                    </p:animEffect>
                                    <p:anim calcmode="lin" valueType="num">
                                      <p:cBhvr>
                                        <p:cTn id="13" dur="10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041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fade">
                                      <p:cBhvr>
                                        <p:cTn id="17" dur="1000"/>
                                        <p:tgtEl>
                                          <p:spTgt spid="60419">
                                            <p:txEl>
                                              <p:pRg st="2" end="2"/>
                                            </p:txEl>
                                          </p:spTgt>
                                        </p:tgtEl>
                                      </p:cBhvr>
                                    </p:animEffect>
                                    <p:anim calcmode="lin" valueType="num">
                                      <p:cBhvr>
                                        <p:cTn id="18" dur="10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041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fade">
                                      <p:cBhvr>
                                        <p:cTn id="22" dur="1000"/>
                                        <p:tgtEl>
                                          <p:spTgt spid="60419">
                                            <p:txEl>
                                              <p:pRg st="3" end="3"/>
                                            </p:txEl>
                                          </p:spTgt>
                                        </p:tgtEl>
                                      </p:cBhvr>
                                    </p:animEffect>
                                    <p:anim calcmode="lin" valueType="num">
                                      <p:cBhvr>
                                        <p:cTn id="23" dur="10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04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0419">
                                            <p:txEl>
                                              <p:pRg st="5" end="5"/>
                                            </p:txEl>
                                          </p:spTgt>
                                        </p:tgtEl>
                                        <p:attrNameLst>
                                          <p:attrName>style.visibility</p:attrName>
                                        </p:attrNameLst>
                                      </p:cBhvr>
                                      <p:to>
                                        <p:strVal val="visible"/>
                                      </p:to>
                                    </p:set>
                                    <p:animEffect transition="in" filter="fade">
                                      <p:cBhvr>
                                        <p:cTn id="29" dur="1000"/>
                                        <p:tgtEl>
                                          <p:spTgt spid="60419">
                                            <p:txEl>
                                              <p:pRg st="5" end="5"/>
                                            </p:txEl>
                                          </p:spTgt>
                                        </p:tgtEl>
                                      </p:cBhvr>
                                    </p:animEffect>
                                    <p:anim calcmode="lin" valueType="num">
                                      <p:cBhvr>
                                        <p:cTn id="30" dur="10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041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0419">
                                            <p:txEl>
                                              <p:pRg st="6" end="6"/>
                                            </p:txEl>
                                          </p:spTgt>
                                        </p:tgtEl>
                                        <p:attrNameLst>
                                          <p:attrName>style.visibility</p:attrName>
                                        </p:attrNameLst>
                                      </p:cBhvr>
                                      <p:to>
                                        <p:strVal val="visible"/>
                                      </p:to>
                                    </p:set>
                                    <p:animEffect transition="in" filter="fade">
                                      <p:cBhvr>
                                        <p:cTn id="34" dur="1000"/>
                                        <p:tgtEl>
                                          <p:spTgt spid="60419">
                                            <p:txEl>
                                              <p:pRg st="6" end="6"/>
                                            </p:txEl>
                                          </p:spTgt>
                                        </p:tgtEl>
                                      </p:cBhvr>
                                    </p:animEffect>
                                    <p:anim calcmode="lin" valueType="num">
                                      <p:cBhvr>
                                        <p:cTn id="35" dur="10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041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0419">
                                            <p:txEl>
                                              <p:pRg st="7" end="7"/>
                                            </p:txEl>
                                          </p:spTgt>
                                        </p:tgtEl>
                                        <p:attrNameLst>
                                          <p:attrName>style.visibility</p:attrName>
                                        </p:attrNameLst>
                                      </p:cBhvr>
                                      <p:to>
                                        <p:strVal val="visible"/>
                                      </p:to>
                                    </p:set>
                                    <p:animEffect transition="in" filter="fade">
                                      <p:cBhvr>
                                        <p:cTn id="39" dur="1000"/>
                                        <p:tgtEl>
                                          <p:spTgt spid="60419">
                                            <p:txEl>
                                              <p:pRg st="7" end="7"/>
                                            </p:txEl>
                                          </p:spTgt>
                                        </p:tgtEl>
                                      </p:cBhvr>
                                    </p:animEffect>
                                    <p:anim calcmode="lin" valueType="num">
                                      <p:cBhvr>
                                        <p:cTn id="40" dur="10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04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 y="1"/>
            <a:ext cx="8316415" cy="697259"/>
          </a:xfrm>
        </p:spPr>
        <p:txBody>
          <a:bodyPr/>
          <a:lstStyle/>
          <a:p>
            <a:r>
              <a:rPr lang="zh-CN" dirty="0">
                <a:ea typeface="宋体" pitchFamily="2" charset="-122"/>
              </a:rPr>
              <a:t>第四讲  数据库安全性</a:t>
            </a:r>
          </a:p>
        </p:txBody>
      </p:sp>
      <p:sp>
        <p:nvSpPr>
          <p:cNvPr id="5" name="Rectangle 3"/>
          <p:cNvSpPr txBox="1">
            <a:spLocks noChangeArrowheads="1"/>
          </p:cNvSpPr>
          <p:nvPr/>
        </p:nvSpPr>
        <p:spPr bwMode="auto">
          <a:xfrm>
            <a:off x="1979712" y="913284"/>
            <a:ext cx="5113338" cy="409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marL="0" indent="0" algn="just">
              <a:lnSpc>
                <a:spcPct val="140000"/>
              </a:lnSpc>
              <a:buFont typeface="Wingdings" pitchFamily="2" charset="2"/>
              <a:buNone/>
            </a:pPr>
            <a:r>
              <a:rPr lang="en-US" altLang="zh-CN" b="1" dirty="0" smtClean="0">
                <a:solidFill>
                  <a:schemeClr val="tx2"/>
                </a:solidFill>
                <a:latin typeface="隶书" pitchFamily="49" charset="-122"/>
                <a:ea typeface="隶书" pitchFamily="49" charset="-122"/>
                <a:cs typeface="Times New Roman" pitchFamily="18" charset="0"/>
              </a:rPr>
              <a:t>1.  </a:t>
            </a:r>
            <a:r>
              <a:rPr lang="zh-CN" altLang="en-US" b="1" dirty="0" smtClean="0">
                <a:latin typeface="隶书" pitchFamily="49" charset="-122"/>
                <a:ea typeface="隶书" pitchFamily="49" charset="-122"/>
                <a:cs typeface="Times New Roman" pitchFamily="18" charset="0"/>
              </a:rPr>
              <a:t>数据库</a:t>
            </a:r>
            <a:r>
              <a:rPr lang="zh-CN" b="1" dirty="0" smtClean="0">
                <a:latin typeface="隶书" pitchFamily="49" charset="-122"/>
                <a:ea typeface="隶书" pitchFamily="49" charset="-122"/>
                <a:cs typeface="Times New Roman" pitchFamily="18" charset="0"/>
              </a:rPr>
              <a:t>安全性概述</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2.  </a:t>
            </a:r>
            <a:r>
              <a:rPr lang="zh-CN" b="1" dirty="0" smtClean="0">
                <a:latin typeface="隶书" pitchFamily="49" charset="-122"/>
                <a:ea typeface="隶书" pitchFamily="49" charset="-122"/>
                <a:cs typeface="Times New Roman" pitchFamily="18" charset="0"/>
              </a:rPr>
              <a:t>数据库安全性控制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3.  </a:t>
            </a:r>
            <a:r>
              <a:rPr lang="zh-CN" b="1" dirty="0" smtClean="0">
                <a:latin typeface="隶书" pitchFamily="49" charset="-122"/>
                <a:ea typeface="隶书" pitchFamily="49" charset="-122"/>
                <a:cs typeface="Times New Roman" pitchFamily="18" charset="0"/>
              </a:rPr>
              <a:t>视图机制</a:t>
            </a:r>
          </a:p>
          <a:p>
            <a:pPr marL="0" indent="0" algn="just">
              <a:lnSpc>
                <a:spcPct val="140000"/>
              </a:lnSpc>
              <a:buFont typeface="Wingdings" pitchFamily="2" charset="2"/>
              <a:buNone/>
            </a:pPr>
            <a:r>
              <a:rPr lang="en-US" altLang="zh-CN" b="1" dirty="0" smtClean="0">
                <a:solidFill>
                  <a:srgbClr val="3333FF"/>
                </a:solidFill>
                <a:latin typeface="隶书" pitchFamily="49" charset="-122"/>
                <a:ea typeface="隶书" pitchFamily="49" charset="-122"/>
                <a:cs typeface="Times New Roman" pitchFamily="18" charset="0"/>
              </a:rPr>
              <a:t>4.  </a:t>
            </a:r>
            <a:r>
              <a:rPr lang="zh-CN" b="1" dirty="0" smtClean="0">
                <a:solidFill>
                  <a:srgbClr val="3333FF"/>
                </a:solidFill>
                <a:latin typeface="隶书" pitchFamily="49" charset="-122"/>
                <a:ea typeface="隶书" pitchFamily="49" charset="-122"/>
                <a:cs typeface="Times New Roman" pitchFamily="18" charset="0"/>
              </a:rPr>
              <a:t>审计 </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5.  </a:t>
            </a:r>
            <a:r>
              <a:rPr lang="zh-CN" b="1" dirty="0" smtClean="0">
                <a:latin typeface="隶书" pitchFamily="49" charset="-122"/>
                <a:ea typeface="隶书" pitchFamily="49" charset="-122"/>
                <a:cs typeface="Times New Roman" pitchFamily="18" charset="0"/>
              </a:rPr>
              <a:t>数据加密</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6.  </a:t>
            </a:r>
            <a:r>
              <a:rPr lang="zh-CN" altLang="en-US" b="1" dirty="0" smtClean="0">
                <a:latin typeface="隶书" pitchFamily="49" charset="-122"/>
                <a:ea typeface="隶书" pitchFamily="49" charset="-122"/>
                <a:cs typeface="Times New Roman" pitchFamily="18" charset="0"/>
              </a:rPr>
              <a:t>其它安全性保护</a:t>
            </a:r>
            <a:endParaRPr lang="zh-CN" b="1" dirty="0">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  4.  </a:t>
            </a:r>
            <a:r>
              <a:rPr lang="zh-CN" altLang="en-US" b="0" dirty="0" smtClean="0">
                <a:latin typeface="隶书" pitchFamily="49" charset="-122"/>
                <a:ea typeface="隶书" pitchFamily="49" charset="-122"/>
              </a:rPr>
              <a:t>审计</a:t>
            </a:r>
            <a:endParaRPr lang="zh-CN" altLang="en-US" b="0" dirty="0">
              <a:latin typeface="隶书" pitchFamily="49" charset="-122"/>
              <a:ea typeface="隶书" pitchFamily="49" charset="-122"/>
            </a:endParaRPr>
          </a:p>
        </p:txBody>
      </p:sp>
      <p:sp>
        <p:nvSpPr>
          <p:cNvPr id="62467" name="Rectangle 3"/>
          <p:cNvSpPr>
            <a:spLocks noGrp="1" noChangeArrowheads="1"/>
          </p:cNvSpPr>
          <p:nvPr>
            <p:ph type="body" idx="1"/>
          </p:nvPr>
        </p:nvSpPr>
        <p:spPr>
          <a:xfrm>
            <a:off x="35496" y="769268"/>
            <a:ext cx="9108504" cy="4439708"/>
          </a:xfrm>
        </p:spPr>
        <p:txBody>
          <a:bodyPr/>
          <a:lstStyle/>
          <a:p>
            <a:r>
              <a:rPr lang="zh-CN" altLang="en-US" dirty="0" smtClean="0">
                <a:latin typeface="微软雅黑" panose="020B0503020204020204" pitchFamily="34" charset="-122"/>
                <a:ea typeface="微软雅黑" panose="020B0503020204020204" pitchFamily="34" charset="-122"/>
              </a:rPr>
              <a:t>审计功能是数据库管理系统达到</a:t>
            </a:r>
            <a:r>
              <a:rPr lang="en-US" altLang="zh-CN" dirty="0" smtClean="0">
                <a:latin typeface="微软雅黑" panose="020B0503020204020204" pitchFamily="34" charset="-122"/>
                <a:ea typeface="微软雅黑" panose="020B0503020204020204" pitchFamily="34" charset="-122"/>
              </a:rPr>
              <a:t>C2</a:t>
            </a:r>
            <a:r>
              <a:rPr lang="zh-CN" altLang="en-US" dirty="0" smtClean="0">
                <a:latin typeface="微软雅黑" panose="020B0503020204020204" pitchFamily="34" charset="-122"/>
                <a:ea typeface="微软雅黑" panose="020B0503020204020204" pitchFamily="34" charset="-122"/>
              </a:rPr>
              <a:t>以上安全级别必不可少的一项指标</a:t>
            </a:r>
            <a:endParaRPr lang="en-US" altLang="zh-CN" dirty="0" smtClean="0">
              <a:latin typeface="微软雅黑" panose="020B0503020204020204" pitchFamily="34" charset="-122"/>
              <a:ea typeface="微软雅黑" panose="020B0503020204020204" pitchFamily="34" charset="-122"/>
            </a:endParaRPr>
          </a:p>
          <a:p>
            <a:pPr>
              <a:spcBef>
                <a:spcPts val="1800"/>
              </a:spcBef>
            </a:pPr>
            <a:r>
              <a:rPr lang="zh-CN" altLang="en-US" dirty="0" smtClean="0">
                <a:latin typeface="微软雅黑" panose="020B0503020204020204" pitchFamily="34" charset="-122"/>
                <a:ea typeface="微软雅黑" panose="020B0503020204020204" pitchFamily="34" charset="-122"/>
              </a:rPr>
              <a:t>审计功能是把用户对数据库的所有操作自动记录下来放入审计日志（</a:t>
            </a:r>
            <a:r>
              <a:rPr lang="en-US" altLang="zh-CN" dirty="0" smtClean="0">
                <a:latin typeface="微软雅黑" panose="020B0503020204020204" pitchFamily="34" charset="-122"/>
                <a:ea typeface="微软雅黑" panose="020B0503020204020204" pitchFamily="34" charset="-122"/>
              </a:rPr>
              <a:t>audit log</a:t>
            </a:r>
            <a:r>
              <a:rPr lang="zh-CN" altLang="en-US" dirty="0" smtClean="0">
                <a:latin typeface="微软雅黑" panose="020B0503020204020204" pitchFamily="34" charset="-122"/>
                <a:ea typeface="微软雅黑" panose="020B0503020204020204" pitchFamily="34" charset="-122"/>
              </a:rPr>
              <a:t>）中，审计员可以利用审计日志监控数据库的各种行为，找出非法数据的人、时间和内容，对潜在的威胁提前采取措施加以防范。</a:t>
            </a:r>
            <a:endParaRPr lang="en-US" altLang="zh-CN" dirty="0" smtClean="0">
              <a:latin typeface="微软雅黑" panose="020B0503020204020204" pitchFamily="34" charset="-122"/>
              <a:ea typeface="微软雅黑" panose="020B0503020204020204" pitchFamily="34" charset="-122"/>
            </a:endParaRPr>
          </a:p>
          <a:p>
            <a:pPr>
              <a:spcBef>
                <a:spcPts val="1800"/>
              </a:spcBef>
            </a:pPr>
            <a:r>
              <a:rPr lang="zh-CN" altLang="en-US" dirty="0" smtClean="0">
                <a:latin typeface="微软雅黑" panose="020B0503020204020204" pitchFamily="34" charset="-122"/>
                <a:ea typeface="微软雅黑" panose="020B0503020204020204" pitchFamily="34" charset="-122"/>
              </a:rPr>
              <a:t>审计通常很费时间和空间，所以数据库管理系统往往都将审计设置为可选特征，允许数据库管理员根据具体应用对安全性的要求灵活地打开或者关闭审计功能。</a:t>
            </a:r>
            <a:r>
              <a:rPr lang="zh-CN" dirty="0" smtClean="0">
                <a:latin typeface="微软雅黑" panose="020B0503020204020204" pitchFamily="34" charset="-122"/>
                <a:ea typeface="微软雅黑" panose="020B0503020204020204" pitchFamily="34" charset="-122"/>
              </a:rPr>
              <a:t> </a:t>
            </a:r>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1000"/>
                                        <p:tgtEl>
                                          <p:spTgt spid="62467">
                                            <p:txEl>
                                              <p:pRg st="0" end="0"/>
                                            </p:txEl>
                                          </p:spTgt>
                                        </p:tgtEl>
                                      </p:cBhvr>
                                    </p:animEffect>
                                    <p:anim calcmode="lin" valueType="num">
                                      <p:cBhvr>
                                        <p:cTn id="8"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2467">
                                            <p:txEl>
                                              <p:pRg st="1" end="1"/>
                                            </p:txEl>
                                          </p:spTgt>
                                        </p:tgtEl>
                                        <p:attrNameLst>
                                          <p:attrName>style.visibility</p:attrName>
                                        </p:attrNameLst>
                                      </p:cBhvr>
                                      <p:to>
                                        <p:strVal val="visible"/>
                                      </p:to>
                                    </p:set>
                                    <p:animEffect transition="in" filter="fade">
                                      <p:cBhvr>
                                        <p:cTn id="14" dur="1000"/>
                                        <p:tgtEl>
                                          <p:spTgt spid="62467">
                                            <p:txEl>
                                              <p:pRg st="1" end="1"/>
                                            </p:txEl>
                                          </p:spTgt>
                                        </p:tgtEl>
                                      </p:cBhvr>
                                    </p:animEffect>
                                    <p:anim calcmode="lin" valueType="num">
                                      <p:cBhvr>
                                        <p:cTn id="15"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24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2467">
                                            <p:txEl>
                                              <p:pRg st="2" end="2"/>
                                            </p:txEl>
                                          </p:spTgt>
                                        </p:tgtEl>
                                        <p:attrNameLst>
                                          <p:attrName>style.visibility</p:attrName>
                                        </p:attrNameLst>
                                      </p:cBhvr>
                                      <p:to>
                                        <p:strVal val="visible"/>
                                      </p:to>
                                    </p:set>
                                    <p:animEffect transition="in" filter="fade">
                                      <p:cBhvr>
                                        <p:cTn id="21" dur="1000"/>
                                        <p:tgtEl>
                                          <p:spTgt spid="62467">
                                            <p:txEl>
                                              <p:pRg st="2" end="2"/>
                                            </p:txEl>
                                          </p:spTgt>
                                        </p:tgtEl>
                                      </p:cBhvr>
                                    </p:animEffect>
                                    <p:anim calcmode="lin" valueType="num">
                                      <p:cBhvr>
                                        <p:cTn id="22"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246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1.1   </a:t>
            </a:r>
            <a:r>
              <a:rPr lang="zh-CN" altLang="en-US" sz="3200" dirty="0" smtClean="0">
                <a:latin typeface="隶书" pitchFamily="49" charset="-122"/>
                <a:ea typeface="隶书" pitchFamily="49" charset="-122"/>
                <a:cs typeface="Times New Roman" pitchFamily="18" charset="0"/>
              </a:rPr>
              <a:t>数据库的不</a:t>
            </a:r>
            <a:r>
              <a:rPr lang="zh-CN" sz="3200" dirty="0" smtClean="0">
                <a:latin typeface="隶书" pitchFamily="49" charset="-122"/>
                <a:ea typeface="隶书" pitchFamily="49" charset="-122"/>
              </a:rPr>
              <a:t>安全</a:t>
            </a:r>
            <a:r>
              <a:rPr lang="zh-CN" altLang="en-US" sz="3200" dirty="0" smtClean="0">
                <a:latin typeface="隶书" pitchFamily="49" charset="-122"/>
                <a:ea typeface="隶书" pitchFamily="49" charset="-122"/>
              </a:rPr>
              <a:t>因素</a:t>
            </a:r>
            <a:r>
              <a:rPr lang="zh-CN" dirty="0" smtClean="0">
                <a:latin typeface="隶书" pitchFamily="49" charset="-122"/>
                <a:ea typeface="隶书" pitchFamily="49" charset="-122"/>
              </a:rPr>
              <a:t> </a:t>
            </a:r>
            <a:endParaRPr lang="zh-CN" dirty="0">
              <a:latin typeface="隶书" pitchFamily="49" charset="-122"/>
              <a:ea typeface="隶书" pitchFamily="49" charset="-122"/>
            </a:endParaRPr>
          </a:p>
        </p:txBody>
      </p:sp>
      <p:sp>
        <p:nvSpPr>
          <p:cNvPr id="8195" name="Rectangle 3"/>
          <p:cNvSpPr>
            <a:spLocks noGrp="1" noChangeArrowheads="1"/>
          </p:cNvSpPr>
          <p:nvPr>
            <p:ph type="body" idx="1"/>
          </p:nvPr>
        </p:nvSpPr>
        <p:spPr>
          <a:xfrm>
            <a:off x="0" y="769268"/>
            <a:ext cx="9036496" cy="4392487"/>
          </a:xfrm>
        </p:spPr>
        <p:txBody>
          <a:bodyPr/>
          <a:lstStyle/>
          <a:p>
            <a:r>
              <a:rPr lang="zh-CN" altLang="zh-CN" sz="2600" b="1" dirty="0">
                <a:latin typeface="微软雅黑" pitchFamily="34" charset="-122"/>
                <a:ea typeface="微软雅黑" pitchFamily="34" charset="-122"/>
              </a:rPr>
              <a:t> </a:t>
            </a:r>
            <a:r>
              <a:rPr lang="en-US" altLang="zh-CN" sz="2600" b="1" dirty="0" smtClean="0">
                <a:latin typeface="微软雅黑" pitchFamily="34" charset="-122"/>
                <a:ea typeface="微软雅黑" pitchFamily="34" charset="-122"/>
              </a:rPr>
              <a:t>3</a:t>
            </a:r>
            <a:r>
              <a:rPr lang="zh-CN" altLang="en-US" sz="2600" b="1" dirty="0" smtClean="0">
                <a:latin typeface="微软雅黑" pitchFamily="34" charset="-122"/>
                <a:ea typeface="微软雅黑" pitchFamily="34" charset="-122"/>
              </a:rPr>
              <a:t>）安全环境的脆弱性</a:t>
            </a:r>
          </a:p>
          <a:p>
            <a:pPr lvl="1">
              <a:lnSpc>
                <a:spcPct val="200000"/>
              </a:lnSpc>
            </a:pPr>
            <a:r>
              <a:rPr lang="zh-CN" altLang="en-US" dirty="0" smtClean="0">
                <a:latin typeface="幼圆" pitchFamily="49" charset="-122"/>
                <a:ea typeface="幼圆" pitchFamily="49" charset="-122"/>
              </a:rPr>
              <a:t>数据库的安全性与与计算机系统的安全性（包括计算机硬件、操作系统网络系统）是紧密联系的。操作系统安全的脆弱、网络协议安全保障的不足等都会造成数据库安全性的破坏。</a:t>
            </a:r>
            <a:endParaRPr lang="zh-CN" altLang="zh-CN"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8316416" cy="697260"/>
          </a:xfrm>
        </p:spPr>
        <p:txBody>
          <a:bodyPr/>
          <a:lstStyle/>
          <a:p>
            <a:pPr algn="l"/>
            <a:r>
              <a:rPr lang="en-US" altLang="zh-CN" sz="3200" dirty="0" smtClean="0">
                <a:ea typeface="黑体" pitchFamily="2" charset="-122"/>
              </a:rPr>
              <a:t>  4.  </a:t>
            </a:r>
            <a:r>
              <a:rPr lang="zh-CN" altLang="en-US" sz="3200" dirty="0" smtClean="0">
                <a:latin typeface="黑体" pitchFamily="49" charset="-122"/>
                <a:ea typeface="黑体" pitchFamily="49" charset="-122"/>
              </a:rPr>
              <a:t>审计</a:t>
            </a:r>
            <a:r>
              <a:rPr lang="en-US" altLang="zh-CN" sz="3200" dirty="0" smtClean="0">
                <a:latin typeface="黑体" pitchFamily="49" charset="-122"/>
                <a:ea typeface="黑体" pitchFamily="49" charset="-122"/>
              </a:rPr>
              <a:t>——</a:t>
            </a:r>
            <a:r>
              <a:rPr lang="zh-CN" altLang="en-US" sz="3200" dirty="0" smtClean="0">
                <a:latin typeface="宋体" pitchFamily="2" charset="-122"/>
                <a:ea typeface="宋体" pitchFamily="2" charset="-122"/>
              </a:rPr>
              <a:t>审计事件</a:t>
            </a:r>
            <a:endParaRPr lang="zh-CN" altLang="en-US" sz="3200" dirty="0">
              <a:latin typeface="宋体" pitchFamily="2" charset="-122"/>
              <a:ea typeface="宋体" pitchFamily="2" charset="-122"/>
            </a:endParaRPr>
          </a:p>
        </p:txBody>
      </p:sp>
      <p:sp>
        <p:nvSpPr>
          <p:cNvPr id="62467" name="Rectangle 3"/>
          <p:cNvSpPr>
            <a:spLocks noGrp="1" noChangeArrowheads="1"/>
          </p:cNvSpPr>
          <p:nvPr>
            <p:ph type="body" idx="1"/>
          </p:nvPr>
        </p:nvSpPr>
        <p:spPr>
          <a:xfrm>
            <a:off x="1" y="769268"/>
            <a:ext cx="9108503" cy="4475732"/>
          </a:xfrm>
        </p:spPr>
        <p:txBody>
          <a:bodyPr>
            <a:normAutofit/>
          </a:bodyPr>
          <a:lstStyle/>
          <a:p>
            <a:pPr>
              <a:lnSpc>
                <a:spcPct val="150000"/>
              </a:lnSpc>
            </a:pPr>
            <a:r>
              <a:rPr lang="zh-CN" altLang="en-US" sz="2600" dirty="0" smtClean="0">
                <a:latin typeface="微软雅黑" panose="020B0503020204020204" pitchFamily="34" charset="-122"/>
                <a:ea typeface="微软雅黑" panose="020B0503020204020204" pitchFamily="34" charset="-122"/>
              </a:rPr>
              <a:t>可审计事件有</a:t>
            </a:r>
            <a:r>
              <a:rPr lang="zh-CN" altLang="en-US" sz="2600" b="1" dirty="0" smtClean="0">
                <a:latin typeface="微软雅黑" panose="020B0503020204020204" pitchFamily="34" charset="-122"/>
                <a:ea typeface="微软雅黑" panose="020B0503020204020204" pitchFamily="34" charset="-122"/>
              </a:rPr>
              <a:t>服务器事件</a:t>
            </a:r>
            <a:r>
              <a:rPr lang="zh-CN" altLang="en-US" sz="2600"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系统权限</a:t>
            </a:r>
            <a:r>
              <a:rPr lang="zh-CN" altLang="en-US" sz="2600"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语句事件</a:t>
            </a:r>
            <a:r>
              <a:rPr lang="zh-CN" altLang="en-US" sz="2600" dirty="0" smtClean="0">
                <a:latin typeface="微软雅黑" panose="020B0503020204020204" pitchFamily="34" charset="-122"/>
                <a:ea typeface="微软雅黑" panose="020B0503020204020204" pitchFamily="34" charset="-122"/>
              </a:rPr>
              <a:t>及</a:t>
            </a:r>
            <a:r>
              <a:rPr lang="zh-CN" altLang="en-US" sz="2600" b="1" dirty="0" smtClean="0">
                <a:latin typeface="微软雅黑" panose="020B0503020204020204" pitchFamily="34" charset="-122"/>
                <a:ea typeface="微软雅黑" panose="020B0503020204020204" pitchFamily="34" charset="-122"/>
              </a:rPr>
              <a:t>模式对象事件</a:t>
            </a:r>
            <a:r>
              <a:rPr lang="zh-CN" altLang="en-US" sz="2600" dirty="0" smtClean="0">
                <a:latin typeface="微软雅黑" panose="020B0503020204020204" pitchFamily="34" charset="-122"/>
                <a:ea typeface="微软雅黑" panose="020B0503020204020204" pitchFamily="34" charset="-122"/>
              </a:rPr>
              <a:t>，还包括</a:t>
            </a:r>
            <a:r>
              <a:rPr lang="zh-CN" altLang="en-US" sz="2600" b="1" dirty="0" smtClean="0">
                <a:latin typeface="微软雅黑" panose="020B0503020204020204" pitchFamily="34" charset="-122"/>
                <a:ea typeface="微软雅黑" panose="020B0503020204020204" pitchFamily="34" charset="-122"/>
              </a:rPr>
              <a:t>用户鉴别</a:t>
            </a:r>
            <a:r>
              <a:rPr lang="zh-CN" altLang="en-US" sz="2600"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自主访问控制</a:t>
            </a:r>
            <a:r>
              <a:rPr lang="zh-CN" altLang="en-US" sz="2600" dirty="0" smtClean="0">
                <a:latin typeface="微软雅黑" panose="020B0503020204020204" pitchFamily="34" charset="-122"/>
                <a:ea typeface="微软雅黑" panose="020B0503020204020204" pitchFamily="34" charset="-122"/>
              </a:rPr>
              <a:t>和</a:t>
            </a:r>
            <a:r>
              <a:rPr lang="zh-CN" altLang="en-US" sz="2600" b="1" dirty="0" smtClean="0">
                <a:latin typeface="微软雅黑" panose="020B0503020204020204" pitchFamily="34" charset="-122"/>
                <a:ea typeface="微软雅黑" panose="020B0503020204020204" pitchFamily="34" charset="-122"/>
              </a:rPr>
              <a:t>强制存取控制</a:t>
            </a:r>
            <a:r>
              <a:rPr lang="zh-CN" altLang="en-US" sz="2600" dirty="0" smtClean="0">
                <a:latin typeface="微软雅黑" panose="020B0503020204020204" pitchFamily="34" charset="-122"/>
                <a:ea typeface="微软雅黑" panose="020B0503020204020204" pitchFamily="34" charset="-122"/>
              </a:rPr>
              <a:t>事件</a:t>
            </a:r>
            <a:endParaRPr lang="en-US" altLang="zh-CN" sz="2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b="1" dirty="0" smtClean="0">
                <a:latin typeface="微软雅黑" pitchFamily="34" charset="-122"/>
                <a:ea typeface="微软雅黑" pitchFamily="34" charset="-122"/>
              </a:rPr>
              <a:t>服务器事件</a:t>
            </a:r>
            <a:r>
              <a:rPr lang="zh-CN" altLang="en-US" b="1" dirty="0" smtClean="0">
                <a:latin typeface="幼圆" pitchFamily="49" charset="-122"/>
                <a:ea typeface="幼圆" pitchFamily="49" charset="-122"/>
              </a:rPr>
              <a:t>：</a:t>
            </a:r>
            <a:r>
              <a:rPr lang="zh-CN" altLang="en-US" dirty="0" smtClean="0">
                <a:latin typeface="幼圆" pitchFamily="49" charset="-122"/>
                <a:ea typeface="幼圆" pitchFamily="49" charset="-122"/>
              </a:rPr>
              <a:t>审计数据库服务器发生的事件，包括数据库服务器的启动、停止，数据库服务器配置文件的重新加载；</a:t>
            </a:r>
            <a:endParaRPr lang="en-US" altLang="zh-CN" dirty="0" smtClean="0">
              <a:latin typeface="幼圆" pitchFamily="49" charset="-122"/>
              <a:ea typeface="幼圆" pitchFamily="49" charset="-122"/>
            </a:endParaRPr>
          </a:p>
          <a:p>
            <a:pPr lvl="1">
              <a:lnSpc>
                <a:spcPct val="150000"/>
              </a:lnSpc>
              <a:buFont typeface="Wingdings" panose="05000000000000000000" pitchFamily="2" charset="2"/>
              <a:buChar char="Ø"/>
            </a:pPr>
            <a:r>
              <a:rPr lang="zh-CN" altLang="en-US" b="1" dirty="0">
                <a:latin typeface="微软雅黑" pitchFamily="34" charset="-122"/>
                <a:ea typeface="微软雅黑" pitchFamily="34" charset="-122"/>
              </a:rPr>
              <a:t>系统权限：</a:t>
            </a:r>
            <a:r>
              <a:rPr lang="zh-CN" altLang="en-US" dirty="0" smtClean="0">
                <a:latin typeface="幼圆" pitchFamily="49" charset="-122"/>
                <a:ea typeface="幼圆" pitchFamily="49" charset="-122"/>
              </a:rPr>
              <a:t>对系统拥有的结构或者模式对象进行操作的审计要求该操作是通过系统权限获得的；</a:t>
            </a:r>
            <a:endParaRPr lang="en-US" altLang="zh-CN"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1000"/>
                                        <p:tgtEl>
                                          <p:spTgt spid="62467">
                                            <p:txEl>
                                              <p:pRg st="0" end="0"/>
                                            </p:txEl>
                                          </p:spTgt>
                                        </p:tgtEl>
                                      </p:cBhvr>
                                    </p:animEffect>
                                    <p:anim calcmode="lin" valueType="num">
                                      <p:cBhvr>
                                        <p:cTn id="8"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fade">
                                      <p:cBhvr>
                                        <p:cTn id="12" dur="1000"/>
                                        <p:tgtEl>
                                          <p:spTgt spid="62467">
                                            <p:txEl>
                                              <p:pRg st="1" end="1"/>
                                            </p:txEl>
                                          </p:spTgt>
                                        </p:tgtEl>
                                      </p:cBhvr>
                                    </p:animEffect>
                                    <p:anim calcmode="lin" valueType="num">
                                      <p:cBhvr>
                                        <p:cTn id="13"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24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fade">
                                      <p:cBhvr>
                                        <p:cTn id="17" dur="1000"/>
                                        <p:tgtEl>
                                          <p:spTgt spid="62467">
                                            <p:txEl>
                                              <p:pRg st="2" end="2"/>
                                            </p:txEl>
                                          </p:spTgt>
                                        </p:tgtEl>
                                      </p:cBhvr>
                                    </p:animEffect>
                                    <p:anim calcmode="lin" valueType="num">
                                      <p:cBhvr>
                                        <p:cTn id="18"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246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637" y="1057300"/>
            <a:ext cx="8640960" cy="3093154"/>
          </a:xfrm>
          <a:prstGeom prst="rect">
            <a:avLst/>
          </a:prstGeom>
        </p:spPr>
        <p:txBody>
          <a:bodyPr wrap="square">
            <a:spAutoFit/>
          </a:bodyPr>
          <a:lstStyle/>
          <a:p>
            <a:pPr marL="457200" indent="-457200" algn="l">
              <a:lnSpc>
                <a:spcPct val="150000"/>
              </a:lnSpc>
              <a:buFont typeface="Wingdings" panose="05000000000000000000" pitchFamily="2" charset="2"/>
              <a:buChar char="Ø"/>
            </a:pPr>
            <a:r>
              <a:rPr lang="zh-CN" altLang="en-US" sz="2600" dirty="0">
                <a:latin typeface="微软雅黑" pitchFamily="34" charset="-122"/>
                <a:ea typeface="微软雅黑" pitchFamily="34" charset="-122"/>
              </a:rPr>
              <a:t>语句事件：</a:t>
            </a:r>
            <a:r>
              <a:rPr lang="zh-CN" altLang="en-US" sz="2600" dirty="0">
                <a:latin typeface="幼圆" pitchFamily="49" charset="-122"/>
                <a:ea typeface="幼圆" pitchFamily="49" charset="-122"/>
              </a:rPr>
              <a:t>对</a:t>
            </a:r>
            <a:r>
              <a:rPr lang="en-US" altLang="zh-CN" sz="2600" dirty="0">
                <a:latin typeface="幼圆" pitchFamily="49" charset="-122"/>
                <a:ea typeface="幼圆" pitchFamily="49" charset="-122"/>
              </a:rPr>
              <a:t>SQL</a:t>
            </a:r>
            <a:r>
              <a:rPr lang="zh-CN" altLang="en-US" sz="2600" dirty="0">
                <a:latin typeface="幼圆" pitchFamily="49" charset="-122"/>
                <a:ea typeface="幼圆" pitchFamily="49" charset="-122"/>
              </a:rPr>
              <a:t>语句的审计；</a:t>
            </a:r>
            <a:endParaRPr lang="en-US" altLang="zh-CN" sz="2600" dirty="0">
              <a:latin typeface="幼圆" pitchFamily="49" charset="-122"/>
              <a:ea typeface="幼圆" pitchFamily="49" charset="-122"/>
            </a:endParaRPr>
          </a:p>
          <a:p>
            <a:pPr marL="457200" indent="-457200" algn="l">
              <a:lnSpc>
                <a:spcPct val="150000"/>
              </a:lnSpc>
              <a:buFont typeface="Wingdings" panose="05000000000000000000" pitchFamily="2" charset="2"/>
              <a:buChar char="Ø"/>
            </a:pPr>
            <a:r>
              <a:rPr lang="zh-CN" altLang="en-US" sz="2600" dirty="0">
                <a:latin typeface="微软雅黑" pitchFamily="34" charset="-122"/>
                <a:ea typeface="微软雅黑" pitchFamily="34" charset="-122"/>
              </a:rPr>
              <a:t>模式对象事件：</a:t>
            </a:r>
            <a:r>
              <a:rPr lang="zh-CN" altLang="en-US" sz="2600" dirty="0">
                <a:latin typeface="幼圆" pitchFamily="49" charset="-122"/>
                <a:ea typeface="幼圆" pitchFamily="49" charset="-122"/>
              </a:rPr>
              <a:t>对特定模式对象上进行的</a:t>
            </a:r>
            <a:r>
              <a:rPr lang="en-US" altLang="zh-CN" sz="2600" dirty="0">
                <a:latin typeface="幼圆" pitchFamily="49" charset="-122"/>
                <a:ea typeface="幼圆" pitchFamily="49" charset="-122"/>
              </a:rPr>
              <a:t>SELECT</a:t>
            </a:r>
            <a:r>
              <a:rPr lang="zh-CN" altLang="en-US" sz="2600" dirty="0">
                <a:latin typeface="幼圆" pitchFamily="49" charset="-122"/>
                <a:ea typeface="幼圆" pitchFamily="49" charset="-122"/>
              </a:rPr>
              <a:t>或者</a:t>
            </a:r>
            <a:r>
              <a:rPr lang="en-US" altLang="zh-CN" sz="2600" dirty="0">
                <a:latin typeface="幼圆" pitchFamily="49" charset="-122"/>
                <a:ea typeface="幼圆" pitchFamily="49" charset="-122"/>
              </a:rPr>
              <a:t>DML</a:t>
            </a:r>
            <a:r>
              <a:rPr lang="zh-CN" altLang="en-US" sz="2600" dirty="0">
                <a:latin typeface="幼圆" pitchFamily="49" charset="-122"/>
                <a:ea typeface="幼圆" pitchFamily="49" charset="-122"/>
              </a:rPr>
              <a:t>操作的审计，模式对象包括表、视图、存储过程、函数等，但不包括依附于表的索引、约束、触发器、分区表等。</a:t>
            </a:r>
            <a:endParaRPr lang="zh-CN" altLang="zh-CN" sz="2600" dirty="0">
              <a:latin typeface="幼圆" pitchFamily="49" charset="-122"/>
              <a:ea typeface="幼圆" pitchFamily="49" charset="-122"/>
            </a:endParaRP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ea typeface="黑体" pitchFamily="2" charset="-122"/>
              </a:rPr>
              <a:t>  4.  </a:t>
            </a:r>
            <a:r>
              <a:rPr lang="zh-CN" altLang="en-US" sz="3200" dirty="0" smtClean="0">
                <a:latin typeface="黑体" pitchFamily="49" charset="-122"/>
                <a:ea typeface="黑体" pitchFamily="49" charset="-122"/>
              </a:rPr>
              <a:t>审计</a:t>
            </a:r>
            <a:r>
              <a:rPr lang="en-US" altLang="zh-CN" sz="3200" dirty="0" smtClean="0">
                <a:latin typeface="黑体" pitchFamily="49" charset="-122"/>
                <a:ea typeface="黑体" pitchFamily="49" charset="-122"/>
              </a:rPr>
              <a:t>——</a:t>
            </a:r>
            <a:r>
              <a:rPr lang="zh-CN" altLang="en-US" sz="3200" dirty="0" smtClean="0">
                <a:latin typeface="宋体" pitchFamily="2" charset="-122"/>
                <a:ea typeface="宋体" pitchFamily="2" charset="-122"/>
              </a:rPr>
              <a:t>审计事件</a:t>
            </a:r>
            <a:endParaRPr lang="zh-CN" altLang="en-US" sz="3200" dirty="0">
              <a:latin typeface="宋体" pitchFamily="2" charset="-122"/>
              <a:ea typeface="宋体" pitchFamily="2" charset="-122"/>
            </a:endParaRPr>
          </a:p>
        </p:txBody>
      </p:sp>
    </p:spTree>
    <p:extLst>
      <p:ext uri="{BB962C8B-B14F-4D97-AF65-F5344CB8AC3E}">
        <p14:creationId xmlns:p14="http://schemas.microsoft.com/office/powerpoint/2010/main" val="3286797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8316416" cy="697260"/>
          </a:xfrm>
        </p:spPr>
        <p:txBody>
          <a:bodyPr/>
          <a:lstStyle/>
          <a:p>
            <a:pPr algn="l"/>
            <a:r>
              <a:rPr lang="en-US" altLang="zh-CN" sz="3200" dirty="0" smtClean="0">
                <a:ea typeface="黑体" pitchFamily="2" charset="-122"/>
              </a:rPr>
              <a:t>  4.  </a:t>
            </a:r>
            <a:r>
              <a:rPr lang="zh-CN" altLang="en-US" sz="3200" dirty="0" smtClean="0">
                <a:latin typeface="黑体" pitchFamily="49" charset="-122"/>
                <a:ea typeface="黑体" pitchFamily="49" charset="-122"/>
              </a:rPr>
              <a:t>审计</a:t>
            </a:r>
            <a:r>
              <a:rPr lang="en-US" altLang="zh-CN" sz="3200" dirty="0" smtClean="0">
                <a:latin typeface="黑体" pitchFamily="49" charset="-122"/>
                <a:ea typeface="黑体" pitchFamily="49" charset="-122"/>
              </a:rPr>
              <a:t>——</a:t>
            </a:r>
            <a:r>
              <a:rPr lang="zh-CN" altLang="en-US" sz="3200" dirty="0" smtClean="0">
                <a:latin typeface="宋体" pitchFamily="2" charset="-122"/>
                <a:ea typeface="宋体" pitchFamily="2" charset="-122"/>
              </a:rPr>
              <a:t>审计功能</a:t>
            </a:r>
            <a:endParaRPr lang="zh-CN" altLang="en-US" sz="3200" dirty="0">
              <a:latin typeface="宋体" pitchFamily="2" charset="-122"/>
              <a:ea typeface="宋体" pitchFamily="2" charset="-122"/>
            </a:endParaRPr>
          </a:p>
        </p:txBody>
      </p:sp>
      <p:sp>
        <p:nvSpPr>
          <p:cNvPr id="62467" name="Rectangle 3"/>
          <p:cNvSpPr>
            <a:spLocks noGrp="1" noChangeArrowheads="1"/>
          </p:cNvSpPr>
          <p:nvPr>
            <p:ph type="body" idx="1"/>
          </p:nvPr>
        </p:nvSpPr>
        <p:spPr>
          <a:xfrm>
            <a:off x="107505" y="758032"/>
            <a:ext cx="8857109" cy="4379722"/>
          </a:xfrm>
        </p:spPr>
        <p:txBody>
          <a:bodyPr>
            <a:normAutofit lnSpcReduction="10000"/>
          </a:bodyPr>
          <a:lstStyle/>
          <a:p>
            <a:pPr>
              <a:lnSpc>
                <a:spcPct val="150000"/>
              </a:lnSpc>
            </a:pPr>
            <a:r>
              <a:rPr lang="zh-CN" altLang="en-US" sz="2400" b="1" dirty="0" smtClean="0">
                <a:latin typeface="黑体" pitchFamily="2" charset="-122"/>
                <a:ea typeface="黑体" pitchFamily="2" charset="-122"/>
              </a:rPr>
              <a:t>审计功能包括如下几个方面的内容</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lvl="1">
              <a:lnSpc>
                <a:spcPct val="150000"/>
              </a:lnSpc>
            </a:pPr>
            <a:r>
              <a:rPr lang="zh-CN" altLang="en-US" sz="2000" b="1" dirty="0" smtClean="0">
                <a:latin typeface="幼圆" pitchFamily="49" charset="-122"/>
                <a:ea typeface="幼圆" pitchFamily="49" charset="-122"/>
              </a:rPr>
              <a:t>基本功能：提供多种审计查阅方式；</a:t>
            </a:r>
            <a:endParaRPr lang="en-US" altLang="zh-CN" sz="2000" b="1" dirty="0" smtClean="0">
              <a:latin typeface="幼圆" pitchFamily="49" charset="-122"/>
              <a:ea typeface="幼圆" pitchFamily="49" charset="-122"/>
            </a:endParaRPr>
          </a:p>
          <a:p>
            <a:pPr lvl="1">
              <a:lnSpc>
                <a:spcPct val="150000"/>
              </a:lnSpc>
            </a:pPr>
            <a:r>
              <a:rPr lang="zh-CN" altLang="en-US" sz="2000" b="1" dirty="0" smtClean="0">
                <a:latin typeface="幼圆" pitchFamily="49" charset="-122"/>
                <a:ea typeface="幼圆" pitchFamily="49" charset="-122"/>
              </a:rPr>
              <a:t>提供多套审计规则，审计规则一般在数据库初始化时设定，以方便审计员管理；</a:t>
            </a:r>
            <a:endParaRPr lang="en-US" altLang="zh-CN" sz="2000" b="1" dirty="0" smtClean="0">
              <a:latin typeface="幼圆" pitchFamily="49" charset="-122"/>
              <a:ea typeface="幼圆" pitchFamily="49" charset="-122"/>
            </a:endParaRPr>
          </a:p>
          <a:p>
            <a:pPr lvl="1">
              <a:lnSpc>
                <a:spcPct val="150000"/>
              </a:lnSpc>
            </a:pPr>
            <a:r>
              <a:rPr lang="zh-CN" altLang="en-US" sz="2000" b="1" dirty="0" smtClean="0">
                <a:latin typeface="幼圆" pitchFamily="49" charset="-122"/>
                <a:ea typeface="幼圆" pitchFamily="49" charset="-122"/>
              </a:rPr>
              <a:t>提供审计分析和报表功能；</a:t>
            </a:r>
            <a:endParaRPr lang="en-US" altLang="zh-CN" sz="2000" b="1" dirty="0" smtClean="0">
              <a:latin typeface="幼圆" pitchFamily="49" charset="-122"/>
              <a:ea typeface="幼圆" pitchFamily="49" charset="-122"/>
            </a:endParaRPr>
          </a:p>
          <a:p>
            <a:pPr lvl="1">
              <a:lnSpc>
                <a:spcPct val="150000"/>
              </a:lnSpc>
            </a:pPr>
            <a:r>
              <a:rPr lang="zh-CN" altLang="en-US" sz="2000" b="1" dirty="0" smtClean="0">
                <a:latin typeface="幼圆" pitchFamily="49" charset="-122"/>
                <a:ea typeface="幼圆" pitchFamily="49" charset="-122"/>
              </a:rPr>
              <a:t>审计日志管理功能，包括为防止审计员误删审计记录，审计日志必须先转储后删除，对转储的审计日志提供完整性和保密性保护，只允许审计员查阅和转储审计记录，不允许任何用户新增或者修改审计记录等；</a:t>
            </a:r>
            <a:endParaRPr lang="en-US" altLang="zh-CN" sz="2000" b="1" dirty="0" smtClean="0">
              <a:latin typeface="幼圆" pitchFamily="49" charset="-122"/>
              <a:ea typeface="幼圆" pitchFamily="49" charset="-122"/>
            </a:endParaRPr>
          </a:p>
          <a:p>
            <a:pPr lvl="1">
              <a:lnSpc>
                <a:spcPct val="150000"/>
              </a:lnSpc>
            </a:pPr>
            <a:r>
              <a:rPr lang="zh-CN" altLang="en-US" sz="2000" b="1" dirty="0" smtClean="0">
                <a:latin typeface="幼圆" pitchFamily="49" charset="-122"/>
                <a:ea typeface="幼圆" pitchFamily="49" charset="-122"/>
              </a:rPr>
              <a:t>系统提供查询审计设置及审计记录信息的专门视图。</a:t>
            </a:r>
            <a:endParaRPr lang="zh-CN" sz="2000" b="1"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1000"/>
                                        <p:tgtEl>
                                          <p:spTgt spid="62467">
                                            <p:txEl>
                                              <p:pRg st="0" end="0"/>
                                            </p:txEl>
                                          </p:spTgt>
                                        </p:tgtEl>
                                      </p:cBhvr>
                                    </p:animEffect>
                                    <p:anim calcmode="lin" valueType="num">
                                      <p:cBhvr>
                                        <p:cTn id="8"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fade">
                                      <p:cBhvr>
                                        <p:cTn id="12" dur="1000"/>
                                        <p:tgtEl>
                                          <p:spTgt spid="62467">
                                            <p:txEl>
                                              <p:pRg st="1" end="1"/>
                                            </p:txEl>
                                          </p:spTgt>
                                        </p:tgtEl>
                                      </p:cBhvr>
                                    </p:animEffect>
                                    <p:anim calcmode="lin" valueType="num">
                                      <p:cBhvr>
                                        <p:cTn id="13"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24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fade">
                                      <p:cBhvr>
                                        <p:cTn id="17" dur="1000"/>
                                        <p:tgtEl>
                                          <p:spTgt spid="62467">
                                            <p:txEl>
                                              <p:pRg st="2" end="2"/>
                                            </p:txEl>
                                          </p:spTgt>
                                        </p:tgtEl>
                                      </p:cBhvr>
                                    </p:animEffect>
                                    <p:anim calcmode="lin" valueType="num">
                                      <p:cBhvr>
                                        <p:cTn id="18"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24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fade">
                                      <p:cBhvr>
                                        <p:cTn id="22" dur="1000"/>
                                        <p:tgtEl>
                                          <p:spTgt spid="62467">
                                            <p:txEl>
                                              <p:pRg st="3" end="3"/>
                                            </p:txEl>
                                          </p:spTgt>
                                        </p:tgtEl>
                                      </p:cBhvr>
                                    </p:animEffect>
                                    <p:anim calcmode="lin" valueType="num">
                                      <p:cBhvr>
                                        <p:cTn id="23" dur="10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246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fade">
                                      <p:cBhvr>
                                        <p:cTn id="27" dur="1000"/>
                                        <p:tgtEl>
                                          <p:spTgt spid="62467">
                                            <p:txEl>
                                              <p:pRg st="4" end="4"/>
                                            </p:txEl>
                                          </p:spTgt>
                                        </p:tgtEl>
                                      </p:cBhvr>
                                    </p:animEffect>
                                    <p:anim calcmode="lin" valueType="num">
                                      <p:cBhvr>
                                        <p:cTn id="28" dur="10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246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fade">
                                      <p:cBhvr>
                                        <p:cTn id="32" dur="1000"/>
                                        <p:tgtEl>
                                          <p:spTgt spid="62467">
                                            <p:txEl>
                                              <p:pRg st="5" end="5"/>
                                            </p:txEl>
                                          </p:spTgt>
                                        </p:tgtEl>
                                      </p:cBhvr>
                                    </p:animEffect>
                                    <p:anim calcmode="lin" valueType="num">
                                      <p:cBhvr>
                                        <p:cTn id="33" dur="10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24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8316416" cy="697260"/>
          </a:xfrm>
        </p:spPr>
        <p:txBody>
          <a:bodyPr/>
          <a:lstStyle/>
          <a:p>
            <a:pPr algn="l"/>
            <a:r>
              <a:rPr lang="en-US" altLang="zh-CN" sz="3200" dirty="0" smtClean="0">
                <a:ea typeface="黑体" pitchFamily="2" charset="-122"/>
              </a:rPr>
              <a:t>  4.  </a:t>
            </a:r>
            <a:r>
              <a:rPr lang="zh-CN" altLang="en-US" sz="3200" dirty="0" smtClean="0">
                <a:latin typeface="黑体" pitchFamily="49" charset="-122"/>
                <a:ea typeface="黑体" pitchFamily="49" charset="-122"/>
              </a:rPr>
              <a:t>审计</a:t>
            </a:r>
            <a:endParaRPr lang="zh-CN" altLang="en-US" sz="3200" dirty="0">
              <a:latin typeface="黑体" pitchFamily="49" charset="-122"/>
              <a:ea typeface="黑体" pitchFamily="49" charset="-122"/>
            </a:endParaRPr>
          </a:p>
        </p:txBody>
      </p:sp>
      <p:sp>
        <p:nvSpPr>
          <p:cNvPr id="62467" name="Rectangle 3"/>
          <p:cNvSpPr>
            <a:spLocks noGrp="1" noChangeArrowheads="1"/>
          </p:cNvSpPr>
          <p:nvPr>
            <p:ph type="body" idx="1"/>
          </p:nvPr>
        </p:nvSpPr>
        <p:spPr>
          <a:xfrm>
            <a:off x="0" y="697260"/>
            <a:ext cx="9144000" cy="4619748"/>
          </a:xfrm>
        </p:spPr>
        <p:txBody>
          <a:bodyPr>
            <a:normAutofit lnSpcReduction="10000"/>
          </a:bodyPr>
          <a:lstStyle/>
          <a:p>
            <a:r>
              <a:rPr lang="zh-CN" b="1" dirty="0">
                <a:ea typeface="黑体" pitchFamily="2" charset="-122"/>
              </a:rPr>
              <a:t>审计分为</a:t>
            </a:r>
          </a:p>
          <a:p>
            <a:pPr lvl="1">
              <a:lnSpc>
                <a:spcPct val="120000"/>
              </a:lnSpc>
              <a:spcBef>
                <a:spcPts val="600"/>
              </a:spcBef>
            </a:pPr>
            <a:r>
              <a:rPr lang="zh-CN" dirty="0">
                <a:latin typeface="微软雅黑" panose="020B0503020204020204" pitchFamily="34" charset="-122"/>
                <a:ea typeface="微软雅黑" panose="020B0503020204020204" pitchFamily="34" charset="-122"/>
              </a:rPr>
              <a:t>用户级审计</a:t>
            </a:r>
          </a:p>
          <a:p>
            <a:pPr lvl="2">
              <a:lnSpc>
                <a:spcPct val="120000"/>
              </a:lnSpc>
              <a:spcBef>
                <a:spcPts val="0"/>
              </a:spcBef>
              <a:buFont typeface="Wingdings" pitchFamily="2" charset="2"/>
              <a:buChar char="Ø"/>
            </a:pPr>
            <a:r>
              <a:rPr lang="zh-CN" sz="2400" dirty="0">
                <a:latin typeface="微软雅黑" panose="020B0503020204020204" pitchFamily="34" charset="-122"/>
                <a:ea typeface="微软雅黑" panose="020B0503020204020204" pitchFamily="34" charset="-122"/>
              </a:rPr>
              <a:t>针对自己创建的数据库表或视图进行审计 </a:t>
            </a:r>
          </a:p>
          <a:p>
            <a:pPr lvl="2">
              <a:lnSpc>
                <a:spcPct val="120000"/>
              </a:lnSpc>
              <a:spcBef>
                <a:spcPts val="0"/>
              </a:spcBef>
              <a:buFont typeface="Wingdings" pitchFamily="2" charset="2"/>
              <a:buChar char="Ø"/>
            </a:pPr>
            <a:r>
              <a:rPr lang="zh-CN" sz="2400" dirty="0">
                <a:latin typeface="微软雅黑" panose="020B0503020204020204" pitchFamily="34" charset="-122"/>
                <a:ea typeface="微软雅黑" panose="020B0503020204020204" pitchFamily="34" charset="-122"/>
              </a:rPr>
              <a:t>记录所有用户对这些表或视图的一切成功和（或）不成功的访问要求以及各种类型的</a:t>
            </a:r>
            <a:r>
              <a:rPr lang="zh-CN" altLang="zh-CN" sz="2400" dirty="0">
                <a:latin typeface="微软雅黑" panose="020B0503020204020204" pitchFamily="34" charset="-122"/>
                <a:ea typeface="微软雅黑" panose="020B0503020204020204" pitchFamily="34" charset="-122"/>
              </a:rPr>
              <a:t>SQL</a:t>
            </a:r>
            <a:r>
              <a:rPr lang="zh-CN" sz="2400" dirty="0">
                <a:latin typeface="微软雅黑" panose="020B0503020204020204" pitchFamily="34" charset="-122"/>
                <a:ea typeface="微软雅黑" panose="020B0503020204020204" pitchFamily="34" charset="-122"/>
              </a:rPr>
              <a:t>操作 </a:t>
            </a:r>
          </a:p>
          <a:p>
            <a:pPr lvl="1">
              <a:lnSpc>
                <a:spcPct val="150000"/>
              </a:lnSpc>
            </a:pPr>
            <a:r>
              <a:rPr lang="zh-CN" dirty="0">
                <a:latin typeface="微软雅黑" panose="020B0503020204020204" pitchFamily="34" charset="-122"/>
                <a:ea typeface="微软雅黑" panose="020B0503020204020204" pitchFamily="34" charset="-122"/>
              </a:rPr>
              <a:t>系统级审计 </a:t>
            </a:r>
          </a:p>
          <a:p>
            <a:pPr lvl="2">
              <a:buFont typeface="Wingdings" pitchFamily="2" charset="2"/>
              <a:buChar char="Ø"/>
            </a:pPr>
            <a:r>
              <a:rPr lang="zh-CN" altLang="zh-CN" sz="2400" dirty="0">
                <a:latin typeface="微软雅黑" panose="020B0503020204020204" pitchFamily="34" charset="-122"/>
                <a:ea typeface="微软雅黑" panose="020B0503020204020204" pitchFamily="34" charset="-122"/>
              </a:rPr>
              <a:t>DBA</a:t>
            </a:r>
            <a:r>
              <a:rPr lang="zh-CN" sz="2400" dirty="0">
                <a:latin typeface="微软雅黑" panose="020B0503020204020204" pitchFamily="34" charset="-122"/>
                <a:ea typeface="微软雅黑" panose="020B0503020204020204" pitchFamily="34" charset="-122"/>
              </a:rPr>
              <a:t>设置 </a:t>
            </a:r>
          </a:p>
          <a:p>
            <a:pPr lvl="2">
              <a:buFont typeface="Wingdings" pitchFamily="2" charset="2"/>
              <a:buChar char="Ø"/>
            </a:pPr>
            <a:r>
              <a:rPr lang="zh-CN" sz="2400" dirty="0">
                <a:latin typeface="微软雅黑" panose="020B0503020204020204" pitchFamily="34" charset="-122"/>
                <a:ea typeface="微软雅黑" panose="020B0503020204020204" pitchFamily="34" charset="-122"/>
              </a:rPr>
              <a:t>监测成功或失败的登录要求 </a:t>
            </a:r>
          </a:p>
          <a:p>
            <a:pPr lvl="2">
              <a:buFont typeface="Wingdings" pitchFamily="2" charset="2"/>
              <a:buChar char="Ø"/>
            </a:pPr>
            <a:r>
              <a:rPr lang="zh-CN" sz="2400" dirty="0">
                <a:latin typeface="微软雅黑" panose="020B0503020204020204" pitchFamily="34" charset="-122"/>
                <a:ea typeface="微软雅黑" panose="020B0503020204020204" pitchFamily="34" charset="-122"/>
              </a:rPr>
              <a:t>监测</a:t>
            </a:r>
            <a:r>
              <a:rPr lang="zh-CN" altLang="zh-CN" sz="2400" dirty="0">
                <a:latin typeface="微软雅黑" panose="020B0503020204020204" pitchFamily="34" charset="-122"/>
                <a:ea typeface="微软雅黑" panose="020B0503020204020204" pitchFamily="34" charset="-122"/>
              </a:rPr>
              <a:t>GRANT</a:t>
            </a:r>
            <a:r>
              <a:rPr lang="zh-CN" sz="2400" dirty="0">
                <a:latin typeface="微软雅黑" panose="020B0503020204020204" pitchFamily="34" charset="-122"/>
                <a:ea typeface="微软雅黑" panose="020B0503020204020204" pitchFamily="34" charset="-122"/>
              </a:rPr>
              <a:t>和</a:t>
            </a:r>
            <a:r>
              <a:rPr lang="zh-CN" altLang="zh-CN" sz="2400" dirty="0">
                <a:latin typeface="微软雅黑" panose="020B0503020204020204" pitchFamily="34" charset="-122"/>
                <a:ea typeface="微软雅黑" panose="020B0503020204020204" pitchFamily="34" charset="-122"/>
              </a:rPr>
              <a:t>REVOKE</a:t>
            </a:r>
            <a:r>
              <a:rPr lang="zh-CN" sz="2400" dirty="0">
                <a:latin typeface="微软雅黑" panose="020B0503020204020204" pitchFamily="34" charset="-122"/>
                <a:ea typeface="微软雅黑" panose="020B0503020204020204" pitchFamily="34" charset="-122"/>
              </a:rPr>
              <a:t>操作以及其他数据库级权限下的操作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1000"/>
                                        <p:tgtEl>
                                          <p:spTgt spid="62467">
                                            <p:txEl>
                                              <p:pRg st="0" end="0"/>
                                            </p:txEl>
                                          </p:spTgt>
                                        </p:tgtEl>
                                      </p:cBhvr>
                                    </p:animEffect>
                                    <p:anim calcmode="lin" valueType="num">
                                      <p:cBhvr>
                                        <p:cTn id="8"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fade">
                                      <p:cBhvr>
                                        <p:cTn id="12" dur="1000"/>
                                        <p:tgtEl>
                                          <p:spTgt spid="62467">
                                            <p:txEl>
                                              <p:pRg st="1" end="1"/>
                                            </p:txEl>
                                          </p:spTgt>
                                        </p:tgtEl>
                                      </p:cBhvr>
                                    </p:animEffect>
                                    <p:anim calcmode="lin" valueType="num">
                                      <p:cBhvr>
                                        <p:cTn id="13"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24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fade">
                                      <p:cBhvr>
                                        <p:cTn id="17" dur="1000"/>
                                        <p:tgtEl>
                                          <p:spTgt spid="62467">
                                            <p:txEl>
                                              <p:pRg st="2" end="2"/>
                                            </p:txEl>
                                          </p:spTgt>
                                        </p:tgtEl>
                                      </p:cBhvr>
                                    </p:animEffect>
                                    <p:anim calcmode="lin" valueType="num">
                                      <p:cBhvr>
                                        <p:cTn id="18"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24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fade">
                                      <p:cBhvr>
                                        <p:cTn id="22" dur="1000"/>
                                        <p:tgtEl>
                                          <p:spTgt spid="62467">
                                            <p:txEl>
                                              <p:pRg st="3" end="3"/>
                                            </p:txEl>
                                          </p:spTgt>
                                        </p:tgtEl>
                                      </p:cBhvr>
                                    </p:animEffect>
                                    <p:anim calcmode="lin" valueType="num">
                                      <p:cBhvr>
                                        <p:cTn id="23" dur="10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246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fade">
                                      <p:cBhvr>
                                        <p:cTn id="27" dur="1000"/>
                                        <p:tgtEl>
                                          <p:spTgt spid="62467">
                                            <p:txEl>
                                              <p:pRg st="4" end="4"/>
                                            </p:txEl>
                                          </p:spTgt>
                                        </p:tgtEl>
                                      </p:cBhvr>
                                    </p:animEffect>
                                    <p:anim calcmode="lin" valueType="num">
                                      <p:cBhvr>
                                        <p:cTn id="28" dur="10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246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fade">
                                      <p:cBhvr>
                                        <p:cTn id="32" dur="1000"/>
                                        <p:tgtEl>
                                          <p:spTgt spid="62467">
                                            <p:txEl>
                                              <p:pRg st="5" end="5"/>
                                            </p:txEl>
                                          </p:spTgt>
                                        </p:tgtEl>
                                      </p:cBhvr>
                                    </p:animEffect>
                                    <p:anim calcmode="lin" valueType="num">
                                      <p:cBhvr>
                                        <p:cTn id="33" dur="10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246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fade">
                                      <p:cBhvr>
                                        <p:cTn id="37" dur="1000"/>
                                        <p:tgtEl>
                                          <p:spTgt spid="62467">
                                            <p:txEl>
                                              <p:pRg st="6" end="6"/>
                                            </p:txEl>
                                          </p:spTgt>
                                        </p:tgtEl>
                                      </p:cBhvr>
                                    </p:animEffect>
                                    <p:anim calcmode="lin" valueType="num">
                                      <p:cBhvr>
                                        <p:cTn id="38" dur="10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246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fade">
                                      <p:cBhvr>
                                        <p:cTn id="42" dur="1000"/>
                                        <p:tgtEl>
                                          <p:spTgt spid="62467">
                                            <p:txEl>
                                              <p:pRg st="7" end="7"/>
                                            </p:txEl>
                                          </p:spTgt>
                                        </p:tgtEl>
                                      </p:cBhvr>
                                    </p:animEffect>
                                    <p:anim calcmode="lin" valueType="num">
                                      <p:cBhvr>
                                        <p:cTn id="43" dur="10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624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1103314" y="985574"/>
            <a:ext cx="6994525" cy="2594239"/>
          </a:xfrm>
        </p:spPr>
        <p:txBody>
          <a:bodyPr/>
          <a:lstStyle/>
          <a:p>
            <a:pPr>
              <a:lnSpc>
                <a:spcPct val="170000"/>
              </a:lnSpc>
            </a:pPr>
            <a:r>
              <a:rPr lang="zh-CN" altLang="zh-CN" b="1" dirty="0">
                <a:ea typeface="宋体" pitchFamily="2" charset="-122"/>
              </a:rPr>
              <a:t>AUDIT</a:t>
            </a:r>
            <a:r>
              <a:rPr lang="zh-CN" b="1" dirty="0">
                <a:ea typeface="宋体" pitchFamily="2" charset="-122"/>
              </a:rPr>
              <a:t>语句：</a:t>
            </a:r>
            <a:r>
              <a:rPr lang="zh-CN" dirty="0">
                <a:ea typeface="宋体" pitchFamily="2" charset="-122"/>
              </a:rPr>
              <a:t>设置审计功能 </a:t>
            </a:r>
          </a:p>
          <a:p>
            <a:pPr>
              <a:lnSpc>
                <a:spcPct val="170000"/>
              </a:lnSpc>
            </a:pPr>
            <a:r>
              <a:rPr lang="zh-CN" altLang="zh-CN" b="1" dirty="0">
                <a:ea typeface="宋体" pitchFamily="2" charset="-122"/>
              </a:rPr>
              <a:t>NOAUDIT</a:t>
            </a:r>
            <a:r>
              <a:rPr lang="zh-CN" b="1" dirty="0">
                <a:ea typeface="宋体" pitchFamily="2" charset="-122"/>
              </a:rPr>
              <a:t>语句：</a:t>
            </a:r>
            <a:r>
              <a:rPr lang="zh-CN" dirty="0">
                <a:ea typeface="宋体" pitchFamily="2" charset="-122"/>
              </a:rPr>
              <a:t>取消审计功能 </a:t>
            </a:r>
          </a:p>
        </p:txBody>
      </p:sp>
      <p:sp>
        <p:nvSpPr>
          <p:cNvPr id="5" name="Rectangle 2"/>
          <p:cNvSpPr>
            <a:spLocks noGrp="1" noChangeArrowheads="1"/>
          </p:cNvSpPr>
          <p:nvPr>
            <p:ph type="title"/>
          </p:nvPr>
        </p:nvSpPr>
        <p:spPr>
          <a:xfrm>
            <a:off x="0" y="0"/>
            <a:ext cx="8316416" cy="697260"/>
          </a:xfrm>
        </p:spPr>
        <p:txBody>
          <a:bodyPr/>
          <a:lstStyle/>
          <a:p>
            <a:pPr algn="l"/>
            <a:r>
              <a:rPr lang="en-US" altLang="zh-CN" sz="3200" dirty="0" smtClean="0">
                <a:ea typeface="黑体" pitchFamily="2" charset="-122"/>
              </a:rPr>
              <a:t>  4.  </a:t>
            </a:r>
            <a:r>
              <a:rPr lang="zh-CN" altLang="en-US" sz="3200" dirty="0" smtClean="0">
                <a:latin typeface="黑体" pitchFamily="49" charset="-122"/>
                <a:ea typeface="黑体" pitchFamily="49" charset="-122"/>
              </a:rPr>
              <a:t>审计</a:t>
            </a:r>
            <a:endParaRPr lang="zh-CN" altLang="en-US" sz="32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1000"/>
                                        <p:tgtEl>
                                          <p:spTgt spid="63491">
                                            <p:txEl>
                                              <p:pRg st="0" end="0"/>
                                            </p:txEl>
                                          </p:spTgt>
                                        </p:tgtEl>
                                      </p:cBhvr>
                                    </p:animEffect>
                                    <p:anim calcmode="lin" valueType="num">
                                      <p:cBhvr>
                                        <p:cTn id="8" dur="10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34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fade">
                                      <p:cBhvr>
                                        <p:cTn id="12" dur="1000"/>
                                        <p:tgtEl>
                                          <p:spTgt spid="63491">
                                            <p:txEl>
                                              <p:pRg st="1" end="1"/>
                                            </p:txEl>
                                          </p:spTgt>
                                        </p:tgtEl>
                                      </p:cBhvr>
                                    </p:animEffect>
                                    <p:anim calcmode="lin" valueType="num">
                                      <p:cBhvr>
                                        <p:cTn id="13" dur="10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349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179512" y="792427"/>
            <a:ext cx="8964488" cy="4369329"/>
          </a:xfrm>
        </p:spPr>
        <p:txBody>
          <a:bodyPr>
            <a:noAutofit/>
          </a:bodyPr>
          <a:lstStyle/>
          <a:p>
            <a:pPr>
              <a:lnSpc>
                <a:spcPct val="130000"/>
              </a:lnSpc>
              <a:buFont typeface="Wingdings" pitchFamily="2" charset="2"/>
              <a:buNone/>
            </a:pPr>
            <a:r>
              <a:rPr lang="zh-CN" altLang="zh-CN" sz="2200" b="1" dirty="0">
                <a:latin typeface="微软雅黑" panose="020B0503020204020204" pitchFamily="34" charset="-122"/>
                <a:ea typeface="微软雅黑" panose="020B0503020204020204" pitchFamily="34" charset="-122"/>
              </a:rPr>
              <a:t>【</a:t>
            </a:r>
            <a:r>
              <a:rPr lang="zh-CN" sz="2200" b="1" dirty="0">
                <a:latin typeface="微软雅黑" panose="020B0503020204020204" pitchFamily="34" charset="-122"/>
                <a:ea typeface="微软雅黑" panose="020B0503020204020204" pitchFamily="34" charset="-122"/>
              </a:rPr>
              <a:t>例</a:t>
            </a:r>
            <a:r>
              <a:rPr lang="zh-CN" altLang="zh-CN" sz="2200" b="1" dirty="0">
                <a:latin typeface="微软雅黑" panose="020B0503020204020204" pitchFamily="34" charset="-122"/>
                <a:ea typeface="微软雅黑" panose="020B0503020204020204" pitchFamily="34" charset="-122"/>
              </a:rPr>
              <a:t>】</a:t>
            </a:r>
            <a:r>
              <a:rPr lang="zh-CN" sz="2200" b="1" dirty="0">
                <a:latin typeface="幼圆" pitchFamily="49" charset="-122"/>
                <a:ea typeface="幼圆" pitchFamily="49" charset="-122"/>
              </a:rPr>
              <a:t>对修改</a:t>
            </a:r>
            <a:r>
              <a:rPr lang="zh-CN" altLang="zh-CN" sz="2200" b="1" dirty="0">
                <a:latin typeface="幼圆" pitchFamily="49" charset="-122"/>
                <a:ea typeface="幼圆" pitchFamily="49" charset="-122"/>
              </a:rPr>
              <a:t>SC</a:t>
            </a:r>
            <a:r>
              <a:rPr lang="zh-CN" sz="2200" b="1" dirty="0">
                <a:latin typeface="幼圆" pitchFamily="49" charset="-122"/>
                <a:ea typeface="幼圆" pitchFamily="49" charset="-122"/>
              </a:rPr>
              <a:t>表结构或修改</a:t>
            </a:r>
            <a:r>
              <a:rPr lang="zh-CN" altLang="zh-CN" sz="2200" b="1" dirty="0">
                <a:latin typeface="幼圆" pitchFamily="49" charset="-122"/>
                <a:ea typeface="幼圆" pitchFamily="49" charset="-122"/>
              </a:rPr>
              <a:t>SC</a:t>
            </a:r>
            <a:r>
              <a:rPr lang="zh-CN" sz="2200" b="1" dirty="0">
                <a:latin typeface="幼圆" pitchFamily="49" charset="-122"/>
                <a:ea typeface="幼圆" pitchFamily="49" charset="-122"/>
              </a:rPr>
              <a:t>表数据的操作进行审计</a:t>
            </a:r>
          </a:p>
          <a:p>
            <a:pPr>
              <a:lnSpc>
                <a:spcPct val="130000"/>
              </a:lnSpc>
              <a:buFont typeface="Wingdings" pitchFamily="2" charset="2"/>
              <a:buNone/>
            </a:pPr>
            <a:r>
              <a:rPr lang="zh-CN" sz="2200" b="1" dirty="0">
                <a:latin typeface="幼圆" pitchFamily="49" charset="-122"/>
                <a:ea typeface="幼圆" pitchFamily="49" charset="-122"/>
              </a:rPr>
              <a:t>           </a:t>
            </a:r>
            <a:r>
              <a:rPr lang="zh-CN" altLang="zh-CN" sz="2200" b="1" dirty="0">
                <a:latin typeface="微软雅黑" panose="020B0503020204020204" pitchFamily="34" charset="-122"/>
                <a:ea typeface="微软雅黑" panose="020B0503020204020204" pitchFamily="34" charset="-122"/>
              </a:rPr>
              <a:t>AUDIT ALTER</a:t>
            </a:r>
            <a:r>
              <a:rPr lang="zh-CN" sz="2200" b="1" dirty="0">
                <a:latin typeface="微软雅黑" panose="020B0503020204020204" pitchFamily="34" charset="-122"/>
                <a:ea typeface="微软雅黑" panose="020B0503020204020204" pitchFamily="34" charset="-122"/>
              </a:rPr>
              <a:t>，</a:t>
            </a:r>
            <a:r>
              <a:rPr lang="zh-CN" altLang="zh-CN" sz="2200" b="1" dirty="0">
                <a:latin typeface="微软雅黑" panose="020B0503020204020204" pitchFamily="34" charset="-122"/>
                <a:ea typeface="微软雅黑" panose="020B0503020204020204" pitchFamily="34" charset="-122"/>
              </a:rPr>
              <a:t>UPDATE  </a:t>
            </a:r>
          </a:p>
          <a:p>
            <a:pPr>
              <a:lnSpc>
                <a:spcPct val="130000"/>
              </a:lnSpc>
              <a:buFont typeface="Wingdings" pitchFamily="2" charset="2"/>
              <a:buNone/>
            </a:pPr>
            <a:r>
              <a:rPr lang="zh-CN" altLang="zh-CN" sz="2200" b="1" dirty="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        </a:t>
            </a:r>
            <a:r>
              <a:rPr lang="zh-CN" altLang="zh-CN" sz="2200" b="1" dirty="0" smtClean="0">
                <a:latin typeface="微软雅黑" panose="020B0503020204020204" pitchFamily="34" charset="-122"/>
                <a:ea typeface="微软雅黑" panose="020B0503020204020204" pitchFamily="34" charset="-122"/>
              </a:rPr>
              <a:t>ON  </a:t>
            </a:r>
            <a:r>
              <a:rPr lang="zh-CN" altLang="zh-CN" sz="2200" b="1" dirty="0">
                <a:latin typeface="幼圆" pitchFamily="49" charset="-122"/>
                <a:ea typeface="幼圆" pitchFamily="49" charset="-122"/>
              </a:rPr>
              <a:t>SC</a:t>
            </a:r>
            <a:r>
              <a:rPr lang="zh-CN" sz="2200" b="1" dirty="0" smtClean="0">
                <a:latin typeface="幼圆" pitchFamily="49" charset="-122"/>
                <a:ea typeface="幼圆" pitchFamily="49" charset="-122"/>
              </a:rPr>
              <a:t>；</a:t>
            </a:r>
            <a:endParaRPr lang="zh-CN" sz="2200" b="1" dirty="0">
              <a:latin typeface="幼圆" pitchFamily="49" charset="-122"/>
              <a:ea typeface="幼圆" pitchFamily="49" charset="-122"/>
            </a:endParaRPr>
          </a:p>
          <a:p>
            <a:pPr>
              <a:lnSpc>
                <a:spcPct val="130000"/>
              </a:lnSpc>
              <a:buFont typeface="Wingdings" pitchFamily="2" charset="2"/>
              <a:buNone/>
            </a:pPr>
            <a:r>
              <a:rPr lang="zh-CN" altLang="zh-CN" sz="2200" b="1" dirty="0">
                <a:latin typeface="微软雅黑" panose="020B0503020204020204" pitchFamily="34" charset="-122"/>
                <a:ea typeface="微软雅黑" panose="020B0503020204020204" pitchFamily="34" charset="-122"/>
              </a:rPr>
              <a:t>【</a:t>
            </a:r>
            <a:r>
              <a:rPr lang="zh-CN" sz="2200" b="1" dirty="0">
                <a:latin typeface="微软雅黑" panose="020B0503020204020204" pitchFamily="34" charset="-122"/>
                <a:ea typeface="微软雅黑" panose="020B0503020204020204" pitchFamily="34" charset="-122"/>
              </a:rPr>
              <a:t>例</a:t>
            </a:r>
            <a:r>
              <a:rPr lang="zh-CN" altLang="zh-CN" sz="2200" b="1" dirty="0">
                <a:latin typeface="微软雅黑" panose="020B0503020204020204" pitchFamily="34" charset="-122"/>
                <a:ea typeface="微软雅黑" panose="020B0503020204020204" pitchFamily="34" charset="-122"/>
              </a:rPr>
              <a:t>】</a:t>
            </a:r>
            <a:r>
              <a:rPr lang="zh-CN" sz="2200" b="1" dirty="0">
                <a:latin typeface="幼圆" pitchFamily="49" charset="-122"/>
                <a:ea typeface="幼圆" pitchFamily="49" charset="-122"/>
              </a:rPr>
              <a:t>取消对</a:t>
            </a:r>
            <a:r>
              <a:rPr lang="zh-CN" altLang="zh-CN" sz="2200" b="1" dirty="0">
                <a:latin typeface="幼圆" pitchFamily="49" charset="-122"/>
                <a:ea typeface="幼圆" pitchFamily="49" charset="-122"/>
              </a:rPr>
              <a:t>SC</a:t>
            </a:r>
            <a:r>
              <a:rPr lang="zh-CN" sz="2200" b="1" dirty="0">
                <a:latin typeface="幼圆" pitchFamily="49" charset="-122"/>
                <a:ea typeface="幼圆" pitchFamily="49" charset="-122"/>
              </a:rPr>
              <a:t>表的一切审计</a:t>
            </a:r>
          </a:p>
          <a:p>
            <a:pPr>
              <a:lnSpc>
                <a:spcPct val="130000"/>
              </a:lnSpc>
              <a:buFont typeface="Wingdings" pitchFamily="2" charset="2"/>
              <a:buNone/>
            </a:pPr>
            <a:r>
              <a:rPr lang="zh-CN" sz="2200" b="1" dirty="0">
                <a:latin typeface="幼圆" pitchFamily="49" charset="-122"/>
                <a:ea typeface="幼圆" pitchFamily="49" charset="-122"/>
              </a:rPr>
              <a:t>           </a:t>
            </a:r>
            <a:r>
              <a:rPr lang="zh-CN" altLang="zh-CN" sz="2200" b="1" dirty="0">
                <a:latin typeface="微软雅黑" panose="020B0503020204020204" pitchFamily="34" charset="-122"/>
                <a:ea typeface="微软雅黑" panose="020B0503020204020204" pitchFamily="34" charset="-122"/>
              </a:rPr>
              <a:t>NOAUDIT  ALTER</a:t>
            </a:r>
            <a:r>
              <a:rPr lang="zh-CN" sz="2200" b="1" dirty="0">
                <a:latin typeface="微软雅黑" panose="020B0503020204020204" pitchFamily="34" charset="-122"/>
                <a:ea typeface="微软雅黑" panose="020B0503020204020204" pitchFamily="34" charset="-122"/>
              </a:rPr>
              <a:t>，</a:t>
            </a:r>
            <a:r>
              <a:rPr lang="zh-CN" altLang="zh-CN" sz="2200" b="1" dirty="0">
                <a:latin typeface="微软雅黑" panose="020B0503020204020204" pitchFamily="34" charset="-122"/>
                <a:ea typeface="微软雅黑" panose="020B0503020204020204" pitchFamily="34" charset="-122"/>
              </a:rPr>
              <a:t>UPDATE  </a:t>
            </a:r>
          </a:p>
          <a:p>
            <a:pPr>
              <a:lnSpc>
                <a:spcPct val="130000"/>
              </a:lnSpc>
              <a:buFont typeface="Wingdings" pitchFamily="2" charset="2"/>
              <a:buNone/>
            </a:pPr>
            <a:r>
              <a:rPr lang="zh-CN" altLang="zh-CN" sz="2200" b="1" dirty="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        </a:t>
            </a:r>
            <a:r>
              <a:rPr lang="zh-CN" altLang="zh-CN" sz="2200" b="1" dirty="0" smtClean="0">
                <a:latin typeface="微软雅黑" panose="020B0503020204020204" pitchFamily="34" charset="-122"/>
                <a:ea typeface="微软雅黑" panose="020B0503020204020204" pitchFamily="34" charset="-122"/>
              </a:rPr>
              <a:t>ON  </a:t>
            </a:r>
            <a:r>
              <a:rPr lang="zh-CN" altLang="zh-CN" sz="2200" b="1" dirty="0">
                <a:latin typeface="幼圆" pitchFamily="49" charset="-122"/>
                <a:ea typeface="幼圆" pitchFamily="49" charset="-122"/>
              </a:rPr>
              <a:t>SC</a:t>
            </a:r>
            <a:r>
              <a:rPr lang="zh-CN" sz="2200" b="1" dirty="0">
                <a:latin typeface="幼圆" pitchFamily="49" charset="-122"/>
                <a:ea typeface="幼圆" pitchFamily="49" charset="-122"/>
              </a:rPr>
              <a:t>；</a:t>
            </a:r>
          </a:p>
          <a:p>
            <a:pPr>
              <a:lnSpc>
                <a:spcPct val="130000"/>
              </a:lnSpc>
              <a:buFont typeface="Wingdings" pitchFamily="2" charset="2"/>
              <a:buChar char="Ø"/>
            </a:pPr>
            <a:r>
              <a:rPr lang="zh-CN" sz="2200" dirty="0" smtClean="0">
                <a:latin typeface="微软雅黑" panose="020B0503020204020204" pitchFamily="34" charset="-122"/>
                <a:ea typeface="微软雅黑" panose="020B0503020204020204" pitchFamily="34" charset="-122"/>
              </a:rPr>
              <a:t>数据库安全</a:t>
            </a:r>
            <a:r>
              <a:rPr lang="zh-CN" sz="2200" dirty="0">
                <a:latin typeface="微软雅黑" panose="020B0503020204020204" pitchFamily="34" charset="-122"/>
                <a:ea typeface="微软雅黑" panose="020B0503020204020204" pitchFamily="34" charset="-122"/>
              </a:rPr>
              <a:t>审计系统提供了一种事后检查的安全机制，将特定用户或者特定对象相关的操作记录到审计日志中，作为后续对操作的查询分析和追踪的依据。</a:t>
            </a:r>
          </a:p>
        </p:txBody>
      </p:sp>
      <p:sp>
        <p:nvSpPr>
          <p:cNvPr id="5" name="Rectangle 2"/>
          <p:cNvSpPr>
            <a:spLocks noGrp="1" noChangeArrowheads="1"/>
          </p:cNvSpPr>
          <p:nvPr>
            <p:ph type="title"/>
          </p:nvPr>
        </p:nvSpPr>
        <p:spPr>
          <a:xfrm>
            <a:off x="0" y="0"/>
            <a:ext cx="8316416" cy="697260"/>
          </a:xfrm>
        </p:spPr>
        <p:txBody>
          <a:bodyPr/>
          <a:lstStyle/>
          <a:p>
            <a:r>
              <a:rPr lang="en-US" altLang="zh-CN" sz="3200" dirty="0" smtClean="0">
                <a:ea typeface="黑体" pitchFamily="2" charset="-122"/>
              </a:rPr>
              <a:t>5.  </a:t>
            </a:r>
            <a:r>
              <a:rPr lang="zh-CN" altLang="en-US" sz="3200" dirty="0" smtClean="0">
                <a:latin typeface="黑体" pitchFamily="49" charset="-122"/>
                <a:ea typeface="黑体" pitchFamily="49" charset="-122"/>
              </a:rPr>
              <a:t>审计</a:t>
            </a:r>
            <a:endParaRPr lang="zh-CN" altLang="en-US" sz="32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 y="1"/>
            <a:ext cx="8316415" cy="697259"/>
          </a:xfrm>
        </p:spPr>
        <p:txBody>
          <a:bodyPr/>
          <a:lstStyle/>
          <a:p>
            <a:r>
              <a:rPr lang="zh-CN" dirty="0">
                <a:ea typeface="宋体" pitchFamily="2" charset="-122"/>
              </a:rPr>
              <a:t>第四讲  数据库安全性</a:t>
            </a:r>
          </a:p>
        </p:txBody>
      </p:sp>
      <p:sp>
        <p:nvSpPr>
          <p:cNvPr id="5" name="Rectangle 3"/>
          <p:cNvSpPr txBox="1">
            <a:spLocks noChangeArrowheads="1"/>
          </p:cNvSpPr>
          <p:nvPr/>
        </p:nvSpPr>
        <p:spPr bwMode="auto">
          <a:xfrm>
            <a:off x="1691680" y="841276"/>
            <a:ext cx="5400501" cy="4164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1.  </a:t>
            </a:r>
            <a:r>
              <a:rPr lang="zh-CN" altLang="en-US" b="1" dirty="0" smtClean="0">
                <a:latin typeface="隶书" pitchFamily="49" charset="-122"/>
                <a:ea typeface="隶书" pitchFamily="49" charset="-122"/>
                <a:cs typeface="Times New Roman" pitchFamily="18" charset="0"/>
              </a:rPr>
              <a:t>数据库</a:t>
            </a:r>
            <a:r>
              <a:rPr lang="zh-CN" b="1" dirty="0" smtClean="0">
                <a:latin typeface="隶书" pitchFamily="49" charset="-122"/>
                <a:ea typeface="隶书" pitchFamily="49" charset="-122"/>
                <a:cs typeface="Times New Roman" pitchFamily="18" charset="0"/>
              </a:rPr>
              <a:t>安全性概述</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2.  </a:t>
            </a:r>
            <a:r>
              <a:rPr lang="zh-CN" b="1" dirty="0" smtClean="0">
                <a:latin typeface="隶书" pitchFamily="49" charset="-122"/>
                <a:ea typeface="隶书" pitchFamily="49" charset="-122"/>
                <a:cs typeface="Times New Roman" pitchFamily="18" charset="0"/>
              </a:rPr>
              <a:t>数据库安全性控制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3.  </a:t>
            </a:r>
            <a:r>
              <a:rPr lang="zh-CN" b="1" dirty="0" smtClean="0">
                <a:latin typeface="隶书" pitchFamily="49" charset="-122"/>
                <a:ea typeface="隶书" pitchFamily="49" charset="-122"/>
                <a:cs typeface="Times New Roman" pitchFamily="18" charset="0"/>
              </a:rPr>
              <a:t>视图机制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4.  </a:t>
            </a:r>
            <a:r>
              <a:rPr lang="zh-CN" b="1" dirty="0" smtClean="0">
                <a:latin typeface="隶书" pitchFamily="49" charset="-122"/>
                <a:ea typeface="隶书" pitchFamily="49" charset="-122"/>
                <a:cs typeface="Times New Roman" pitchFamily="18" charset="0"/>
              </a:rPr>
              <a:t>审计 </a:t>
            </a:r>
          </a:p>
          <a:p>
            <a:pPr marL="0" indent="0" algn="just">
              <a:lnSpc>
                <a:spcPct val="140000"/>
              </a:lnSpc>
              <a:buFont typeface="Wingdings" pitchFamily="2" charset="2"/>
              <a:buNone/>
            </a:pPr>
            <a:r>
              <a:rPr lang="en-US" altLang="zh-CN" b="1" dirty="0" smtClean="0">
                <a:solidFill>
                  <a:srgbClr val="3333FF"/>
                </a:solidFill>
                <a:latin typeface="隶书" pitchFamily="49" charset="-122"/>
                <a:ea typeface="隶书" pitchFamily="49" charset="-122"/>
                <a:cs typeface="Times New Roman" pitchFamily="18" charset="0"/>
              </a:rPr>
              <a:t>5.  </a:t>
            </a:r>
            <a:r>
              <a:rPr lang="zh-CN" b="1" dirty="0" smtClean="0">
                <a:solidFill>
                  <a:srgbClr val="3333FF"/>
                </a:solidFill>
                <a:latin typeface="隶书" pitchFamily="49" charset="-122"/>
                <a:ea typeface="隶书" pitchFamily="49" charset="-122"/>
                <a:cs typeface="Times New Roman" pitchFamily="18" charset="0"/>
              </a:rPr>
              <a:t>数据加密</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6.  </a:t>
            </a:r>
            <a:r>
              <a:rPr lang="zh-CN" altLang="en-US" b="1" dirty="0" smtClean="0">
                <a:latin typeface="隶书" pitchFamily="49" charset="-122"/>
                <a:ea typeface="隶书" pitchFamily="49" charset="-122"/>
                <a:cs typeface="Times New Roman" pitchFamily="18" charset="0"/>
              </a:rPr>
              <a:t>其它安全性保护</a:t>
            </a:r>
            <a:endParaRPr lang="zh-CN" b="1" dirty="0">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8316416" cy="697260"/>
          </a:xfrm>
        </p:spPr>
        <p:txBody>
          <a:bodyPr/>
          <a:lstStyle/>
          <a:p>
            <a:pPr algn="l"/>
            <a:r>
              <a:rPr lang="en-US" altLang="zh-CN" sz="3200" dirty="0" smtClean="0">
                <a:latin typeface="黑体" pitchFamily="49" charset="-122"/>
                <a:ea typeface="黑体" pitchFamily="49" charset="-122"/>
              </a:rPr>
              <a:t>  5. </a:t>
            </a:r>
            <a:r>
              <a:rPr lang="zh-CN" b="0" dirty="0" smtClean="0">
                <a:latin typeface="隶书" pitchFamily="49" charset="-122"/>
                <a:ea typeface="隶书" pitchFamily="49" charset="-122"/>
              </a:rPr>
              <a:t>数据加密</a:t>
            </a:r>
            <a:endParaRPr lang="zh-CN" b="0" dirty="0">
              <a:latin typeface="隶书" pitchFamily="49" charset="-122"/>
              <a:ea typeface="隶书" pitchFamily="49" charset="-122"/>
            </a:endParaRPr>
          </a:p>
        </p:txBody>
      </p:sp>
      <p:sp>
        <p:nvSpPr>
          <p:cNvPr id="65539" name="Rectangle 3"/>
          <p:cNvSpPr>
            <a:spLocks noGrp="1" noChangeArrowheads="1"/>
          </p:cNvSpPr>
          <p:nvPr>
            <p:ph type="body" idx="1"/>
          </p:nvPr>
        </p:nvSpPr>
        <p:spPr>
          <a:xfrm>
            <a:off x="395536" y="877280"/>
            <a:ext cx="8229600" cy="3913188"/>
          </a:xfrm>
        </p:spPr>
        <p:txBody>
          <a:bodyPr/>
          <a:lstStyle/>
          <a:p>
            <a:pPr>
              <a:lnSpc>
                <a:spcPct val="150000"/>
              </a:lnSpc>
            </a:pPr>
            <a:r>
              <a:rPr lang="zh-CN" altLang="en-US" sz="2400" b="1" dirty="0" smtClean="0">
                <a:latin typeface="幼圆" pitchFamily="49" charset="-122"/>
                <a:ea typeface="幼圆" pitchFamily="49" charset="-122"/>
              </a:rPr>
              <a:t>加密的基本思想是根据一定的算法，将原始数据</a:t>
            </a:r>
            <a:r>
              <a:rPr lang="en-US" altLang="zh-CN" sz="2400" b="1" dirty="0" smtClean="0">
                <a:latin typeface="幼圆" pitchFamily="49" charset="-122"/>
                <a:ea typeface="幼圆" pitchFamily="49" charset="-122"/>
              </a:rPr>
              <a:t>——</a:t>
            </a:r>
            <a:r>
              <a:rPr lang="zh-CN" altLang="en-US" sz="2400" b="1" dirty="0" smtClean="0">
                <a:latin typeface="幼圆" pitchFamily="49" charset="-122"/>
                <a:ea typeface="幼圆" pitchFamily="49" charset="-122"/>
              </a:rPr>
              <a:t>明文变换为不可直接识别的格式</a:t>
            </a:r>
            <a:r>
              <a:rPr lang="en-US" altLang="zh-CN" sz="2400" b="1" dirty="0" smtClean="0">
                <a:latin typeface="幼圆" pitchFamily="49" charset="-122"/>
                <a:ea typeface="幼圆" pitchFamily="49" charset="-122"/>
              </a:rPr>
              <a:t>——</a:t>
            </a:r>
            <a:r>
              <a:rPr lang="zh-CN" altLang="en-US" sz="2400" b="1" dirty="0" smtClean="0">
                <a:latin typeface="幼圆" pitchFamily="49" charset="-122"/>
                <a:ea typeface="幼圆" pitchFamily="49" charset="-122"/>
              </a:rPr>
              <a:t>密文。从而使得不知道解密算法的人无法获取数据的内容</a:t>
            </a:r>
            <a:endParaRPr lang="en-US" altLang="zh-CN" sz="2400" b="1" dirty="0" smtClean="0">
              <a:latin typeface="幼圆" pitchFamily="49" charset="-122"/>
              <a:ea typeface="幼圆" pitchFamily="49" charset="-122"/>
            </a:endParaRPr>
          </a:p>
          <a:p>
            <a:pPr lvl="1">
              <a:lnSpc>
                <a:spcPct val="150000"/>
              </a:lnSpc>
            </a:pPr>
            <a:r>
              <a:rPr lang="zh-CN" altLang="en-US" sz="2800" dirty="0" smtClean="0">
                <a:latin typeface="幼圆" pitchFamily="49" charset="-122"/>
                <a:ea typeface="幼圆" pitchFamily="49" charset="-122"/>
              </a:rPr>
              <a:t>存储加密</a:t>
            </a:r>
            <a:endParaRPr lang="en-US" altLang="zh-CN" sz="2800" dirty="0" smtClean="0">
              <a:latin typeface="幼圆" pitchFamily="49" charset="-122"/>
              <a:ea typeface="幼圆" pitchFamily="49" charset="-122"/>
            </a:endParaRPr>
          </a:p>
          <a:p>
            <a:pPr lvl="1">
              <a:lnSpc>
                <a:spcPct val="150000"/>
              </a:lnSpc>
            </a:pPr>
            <a:r>
              <a:rPr lang="zh-CN" altLang="en-US" sz="2800" dirty="0" smtClean="0">
                <a:latin typeface="幼圆" pitchFamily="49" charset="-122"/>
                <a:ea typeface="幼圆" pitchFamily="49" charset="-122"/>
              </a:rPr>
              <a:t>传输加密</a:t>
            </a:r>
            <a:endParaRPr lang="en-US" altLang="zh-CN" sz="2800" dirty="0" smtClean="0">
              <a:latin typeface="幼圆" pitchFamily="49" charset="-122"/>
              <a:ea typeface="幼圆" pitchFamily="49" charset="-122"/>
            </a:endParaRPr>
          </a:p>
          <a:p>
            <a:pPr marL="0" indent="0">
              <a:lnSpc>
                <a:spcPct val="150000"/>
              </a:lnSpc>
              <a:buNone/>
            </a:pPr>
            <a:endParaRPr lang="zh-CN" altLang="en-US" sz="2400" b="1"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1000"/>
                                        <p:tgtEl>
                                          <p:spTgt spid="65539">
                                            <p:txEl>
                                              <p:pRg st="0" end="0"/>
                                            </p:txEl>
                                          </p:spTgt>
                                        </p:tgtEl>
                                      </p:cBhvr>
                                    </p:animEffect>
                                    <p:anim calcmode="lin" valueType="num">
                                      <p:cBhvr>
                                        <p:cTn id="8" dur="10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1000"/>
                                        <p:tgtEl>
                                          <p:spTgt spid="65539">
                                            <p:txEl>
                                              <p:pRg st="1" end="1"/>
                                            </p:txEl>
                                          </p:spTgt>
                                        </p:tgtEl>
                                      </p:cBhvr>
                                    </p:animEffect>
                                    <p:anim calcmode="lin" valueType="num">
                                      <p:cBhvr>
                                        <p:cTn id="13" dur="10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55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fade">
                                      <p:cBhvr>
                                        <p:cTn id="17" dur="1000"/>
                                        <p:tgtEl>
                                          <p:spTgt spid="65539">
                                            <p:txEl>
                                              <p:pRg st="2" end="2"/>
                                            </p:txEl>
                                          </p:spTgt>
                                        </p:tgtEl>
                                      </p:cBhvr>
                                    </p:animEffect>
                                    <p:anim calcmode="lin" valueType="num">
                                      <p:cBhvr>
                                        <p:cTn id="18" dur="10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55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8316416" cy="697260"/>
          </a:xfrm>
        </p:spPr>
        <p:txBody>
          <a:bodyPr/>
          <a:lstStyle/>
          <a:p>
            <a:r>
              <a:rPr lang="en-US" altLang="zh-CN" sz="3200" dirty="0" smtClean="0">
                <a:latin typeface="黑体" pitchFamily="49" charset="-122"/>
                <a:ea typeface="黑体" pitchFamily="49" charset="-122"/>
              </a:rPr>
              <a:t>5. </a:t>
            </a:r>
            <a:r>
              <a:rPr lang="zh-CN" sz="3200" dirty="0" smtClean="0">
                <a:latin typeface="黑体" pitchFamily="49" charset="-122"/>
                <a:ea typeface="黑体" pitchFamily="49" charset="-122"/>
              </a:rPr>
              <a:t>数据加密</a:t>
            </a:r>
            <a:endParaRPr lang="zh-CN" sz="3200" dirty="0">
              <a:latin typeface="黑体" pitchFamily="49" charset="-122"/>
              <a:ea typeface="黑体" pitchFamily="49" charset="-122"/>
            </a:endParaRPr>
          </a:p>
        </p:txBody>
      </p:sp>
      <p:sp>
        <p:nvSpPr>
          <p:cNvPr id="65539" name="Rectangle 3"/>
          <p:cNvSpPr>
            <a:spLocks noGrp="1" noChangeArrowheads="1"/>
          </p:cNvSpPr>
          <p:nvPr>
            <p:ph type="body" idx="1"/>
          </p:nvPr>
        </p:nvSpPr>
        <p:spPr>
          <a:xfrm>
            <a:off x="107504" y="769268"/>
            <a:ext cx="8856984" cy="4392488"/>
          </a:xfrm>
        </p:spPr>
        <p:txBody>
          <a:bodyPr>
            <a:normAutofit/>
          </a:bodyPr>
          <a:lstStyle/>
          <a:p>
            <a:pPr>
              <a:lnSpc>
                <a:spcPct val="150000"/>
              </a:lnSpc>
            </a:pPr>
            <a:r>
              <a:rPr lang="zh-CN" altLang="en-US" sz="2600" b="1" dirty="0" smtClean="0">
                <a:latin typeface="黑体" pitchFamily="49" charset="-122"/>
                <a:ea typeface="黑体" pitchFamily="49" charset="-122"/>
              </a:rPr>
              <a:t>存储加密：</a:t>
            </a:r>
            <a:r>
              <a:rPr lang="en-US" altLang="zh-CN" sz="2600" b="1" dirty="0" smtClean="0">
                <a:ea typeface="宋体" pitchFamily="2" charset="-122"/>
              </a:rPr>
              <a:t>  </a:t>
            </a:r>
            <a:r>
              <a:rPr lang="zh-CN" altLang="en-US" sz="2600" dirty="0">
                <a:latin typeface="幼圆" panose="02010509060101010101" pitchFamily="49" charset="-122"/>
                <a:ea typeface="幼圆" panose="02010509060101010101" pitchFamily="49" charset="-122"/>
              </a:rPr>
              <a:t>一般提供透明和非透明两种存储加密方式</a:t>
            </a:r>
            <a:endParaRPr lang="en-US" altLang="zh-CN" sz="2600" dirty="0">
              <a:latin typeface="幼圆" panose="02010509060101010101" pitchFamily="49" charset="-122"/>
              <a:ea typeface="幼圆" panose="02010509060101010101" pitchFamily="49" charset="-122"/>
            </a:endParaRPr>
          </a:p>
          <a:p>
            <a:pPr lvl="1">
              <a:lnSpc>
                <a:spcPct val="150000"/>
              </a:lnSpc>
              <a:buFont typeface="Wingdings" pitchFamily="2" charset="2"/>
              <a:buChar char="Ø"/>
            </a:pPr>
            <a:r>
              <a:rPr lang="zh-CN" altLang="en-US" b="1" dirty="0" smtClean="0">
                <a:ea typeface="宋体" pitchFamily="2" charset="-122"/>
              </a:rPr>
              <a:t> 透明存储加密：</a:t>
            </a:r>
            <a:r>
              <a:rPr lang="zh-CN" altLang="en-US" dirty="0" smtClean="0">
                <a:latin typeface="幼圆" panose="02010509060101010101" pitchFamily="49" charset="-122"/>
                <a:ea typeface="幼圆" panose="02010509060101010101" pitchFamily="49" charset="-122"/>
              </a:rPr>
              <a:t>是内核级的加密保护方式，对用户完全透明；</a:t>
            </a:r>
            <a:r>
              <a:rPr lang="zh-CN" altLang="en-US" sz="2400" dirty="0" smtClean="0">
                <a:latin typeface="幼圆" panose="02010509060101010101" pitchFamily="49" charset="-122"/>
                <a:ea typeface="幼圆" panose="02010509060101010101" pitchFamily="49" charset="-122"/>
              </a:rPr>
              <a:t>数据在写到磁盘时对数据进行加密，授权用户读取数据时再对其解密。由于数据加密对用户透明，数据库的应用程序不需要作任何修改。</a:t>
            </a:r>
            <a:endParaRPr lang="en-US" altLang="zh-CN" sz="2400" dirty="0" smtClean="0">
              <a:ea typeface="宋体" pitchFamily="2" charset="-122"/>
            </a:endParaRPr>
          </a:p>
          <a:p>
            <a:pPr lvl="1">
              <a:lnSpc>
                <a:spcPct val="150000"/>
              </a:lnSpc>
              <a:buFont typeface="Wingdings" pitchFamily="2" charset="2"/>
              <a:buChar char="Ø"/>
            </a:pPr>
            <a:r>
              <a:rPr lang="zh-CN" altLang="en-US" b="1" dirty="0" smtClean="0">
                <a:ea typeface="宋体" pitchFamily="2" charset="-122"/>
              </a:rPr>
              <a:t>非透明存储加密：</a:t>
            </a:r>
            <a:r>
              <a:rPr lang="zh-CN" altLang="en-US" dirty="0">
                <a:latin typeface="幼圆" panose="02010509060101010101" pitchFamily="49" charset="-122"/>
                <a:ea typeface="幼圆" panose="02010509060101010101" pitchFamily="49" charset="-122"/>
              </a:rPr>
              <a:t>通过多个加密函数实现。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1000"/>
                                        <p:tgtEl>
                                          <p:spTgt spid="65539">
                                            <p:txEl>
                                              <p:pRg st="0" end="0"/>
                                            </p:txEl>
                                          </p:spTgt>
                                        </p:tgtEl>
                                      </p:cBhvr>
                                    </p:animEffect>
                                    <p:anim calcmode="lin" valueType="num">
                                      <p:cBhvr>
                                        <p:cTn id="8" dur="10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539">
                                            <p:txEl>
                                              <p:pRg st="1" end="1"/>
                                            </p:txEl>
                                          </p:spTgt>
                                        </p:tgtEl>
                                        <p:attrNameLst>
                                          <p:attrName>style.visibility</p:attrName>
                                        </p:attrNameLst>
                                      </p:cBhvr>
                                      <p:to>
                                        <p:strVal val="visible"/>
                                      </p:to>
                                    </p:set>
                                    <p:animEffect transition="in" filter="fade">
                                      <p:cBhvr>
                                        <p:cTn id="14" dur="1000"/>
                                        <p:tgtEl>
                                          <p:spTgt spid="65539">
                                            <p:txEl>
                                              <p:pRg st="1" end="1"/>
                                            </p:txEl>
                                          </p:spTgt>
                                        </p:tgtEl>
                                      </p:cBhvr>
                                    </p:animEffect>
                                    <p:anim calcmode="lin" valueType="num">
                                      <p:cBhvr>
                                        <p:cTn id="15" dur="10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5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5539">
                                            <p:txEl>
                                              <p:pRg st="2" end="2"/>
                                            </p:txEl>
                                          </p:spTgt>
                                        </p:tgtEl>
                                        <p:attrNameLst>
                                          <p:attrName>style.visibility</p:attrName>
                                        </p:attrNameLst>
                                      </p:cBhvr>
                                      <p:to>
                                        <p:strVal val="visible"/>
                                      </p:to>
                                    </p:set>
                                    <p:animEffect transition="in" filter="fade">
                                      <p:cBhvr>
                                        <p:cTn id="21" dur="1000"/>
                                        <p:tgtEl>
                                          <p:spTgt spid="65539">
                                            <p:txEl>
                                              <p:pRg st="2" end="2"/>
                                            </p:txEl>
                                          </p:spTgt>
                                        </p:tgtEl>
                                      </p:cBhvr>
                                    </p:animEffect>
                                    <p:anim calcmode="lin" valueType="num">
                                      <p:cBhvr>
                                        <p:cTn id="22" dur="10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55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8316416" cy="697260"/>
          </a:xfrm>
        </p:spPr>
        <p:txBody>
          <a:bodyPr/>
          <a:lstStyle/>
          <a:p>
            <a:r>
              <a:rPr lang="en-US" altLang="zh-CN" sz="3200" dirty="0" smtClean="0">
                <a:latin typeface="黑体" pitchFamily="49" charset="-122"/>
                <a:ea typeface="黑体" pitchFamily="49" charset="-122"/>
              </a:rPr>
              <a:t>5. </a:t>
            </a:r>
            <a:r>
              <a:rPr lang="zh-CN" sz="3200" dirty="0" smtClean="0">
                <a:latin typeface="黑体" pitchFamily="49" charset="-122"/>
                <a:ea typeface="黑体" pitchFamily="49" charset="-122"/>
              </a:rPr>
              <a:t>数据加密</a:t>
            </a:r>
            <a:endParaRPr lang="zh-CN" sz="3200" dirty="0">
              <a:latin typeface="黑体" pitchFamily="49" charset="-122"/>
              <a:ea typeface="黑体" pitchFamily="49" charset="-122"/>
            </a:endParaRPr>
          </a:p>
        </p:txBody>
      </p:sp>
      <p:sp>
        <p:nvSpPr>
          <p:cNvPr id="65539" name="Rectangle 3"/>
          <p:cNvSpPr>
            <a:spLocks noGrp="1" noChangeArrowheads="1"/>
          </p:cNvSpPr>
          <p:nvPr>
            <p:ph type="body" idx="1"/>
          </p:nvPr>
        </p:nvSpPr>
        <p:spPr>
          <a:xfrm>
            <a:off x="251520" y="817274"/>
            <a:ext cx="8856984" cy="4272474"/>
          </a:xfrm>
        </p:spPr>
        <p:txBody>
          <a:bodyPr>
            <a:normAutofit/>
          </a:bodyPr>
          <a:lstStyle/>
          <a:p>
            <a:pPr>
              <a:lnSpc>
                <a:spcPct val="120000"/>
              </a:lnSpc>
            </a:pPr>
            <a:r>
              <a:rPr lang="zh-CN" altLang="en-US" sz="2400" b="1" dirty="0">
                <a:latin typeface="黑体" pitchFamily="49" charset="-122"/>
                <a:ea typeface="黑体" pitchFamily="49" charset="-122"/>
              </a:rPr>
              <a:t>传输</a:t>
            </a:r>
            <a:r>
              <a:rPr lang="zh-CN" altLang="en-US" sz="2400" b="1" dirty="0" smtClean="0">
                <a:latin typeface="黑体" pitchFamily="49" charset="-122"/>
                <a:ea typeface="黑体" pitchFamily="49" charset="-122"/>
              </a:rPr>
              <a:t>加密：在客户</a:t>
            </a:r>
            <a:r>
              <a:rPr lang="en-US" altLang="zh-CN" sz="2400" b="1" dirty="0" smtClean="0">
                <a:latin typeface="黑体" pitchFamily="49" charset="-122"/>
                <a:ea typeface="黑体" pitchFamily="49" charset="-122"/>
              </a:rPr>
              <a:t>/</a:t>
            </a:r>
            <a:r>
              <a:rPr lang="zh-CN" altLang="en-US" sz="2400" b="1" dirty="0" smtClean="0">
                <a:latin typeface="黑体" pitchFamily="49" charset="-122"/>
                <a:ea typeface="黑体" pitchFamily="49" charset="-122"/>
              </a:rPr>
              <a:t>服务器结构中，数据库用户和服务器之间若采用明文传输方式，容易被网络恶意用户截取和篡改，存在安全隐患。</a:t>
            </a:r>
            <a:endParaRPr lang="en-US" altLang="zh-CN" sz="2400" b="1" dirty="0" smtClean="0">
              <a:ea typeface="宋体" pitchFamily="2" charset="-122"/>
            </a:endParaRPr>
          </a:p>
          <a:p>
            <a:pPr lvl="1">
              <a:lnSpc>
                <a:spcPct val="120000"/>
              </a:lnSpc>
              <a:buFont typeface="Wingdings" pitchFamily="2" charset="2"/>
              <a:buChar char="Ø"/>
            </a:pPr>
            <a:r>
              <a:rPr lang="zh-CN" altLang="en-US" b="1" dirty="0" smtClean="0">
                <a:latin typeface="幼圆" pitchFamily="49" charset="-122"/>
                <a:ea typeface="幼圆" pitchFamily="49" charset="-122"/>
              </a:rPr>
              <a:t>链路加密：</a:t>
            </a:r>
            <a:r>
              <a:rPr lang="zh-CN" altLang="en-US" dirty="0" smtClean="0">
                <a:latin typeface="幼圆" pitchFamily="49" charset="-122"/>
                <a:ea typeface="幼圆" pitchFamily="49" charset="-122"/>
              </a:rPr>
              <a:t>对传输数据在链路层进行加密，这种方式对报头和报文均加密</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    </a:t>
            </a:r>
          </a:p>
          <a:p>
            <a:pPr lvl="1">
              <a:lnSpc>
                <a:spcPct val="120000"/>
              </a:lnSpc>
              <a:buFont typeface="Wingdings" pitchFamily="2" charset="2"/>
              <a:buChar char="Ø"/>
            </a:pPr>
            <a:r>
              <a:rPr lang="zh-CN" altLang="en-US" b="1" dirty="0" smtClean="0">
                <a:latin typeface="幼圆" pitchFamily="49" charset="-122"/>
                <a:ea typeface="幼圆" pitchFamily="49" charset="-122"/>
              </a:rPr>
              <a:t>端到端加密：</a:t>
            </a:r>
            <a:r>
              <a:rPr lang="zh-CN" altLang="en-US" dirty="0" smtClean="0">
                <a:latin typeface="幼圆" pitchFamily="49" charset="-122"/>
                <a:ea typeface="幼圆" pitchFamily="49" charset="-122"/>
              </a:rPr>
              <a:t>在发送端加密，在接收端解密，只加密报文，不加密报头，与链路加密相比，只在发送端和接收端需要密码设备，而中间节点不需要密码设备，所需密码设备数量相对较少，但是不加密报头，容易被监听。</a:t>
            </a:r>
            <a:endParaRPr lang="zh-CN" altLang="en-US"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1000"/>
                                        <p:tgtEl>
                                          <p:spTgt spid="65539">
                                            <p:txEl>
                                              <p:pRg st="0" end="0"/>
                                            </p:txEl>
                                          </p:spTgt>
                                        </p:tgtEl>
                                      </p:cBhvr>
                                    </p:animEffect>
                                    <p:anim calcmode="lin" valueType="num">
                                      <p:cBhvr>
                                        <p:cTn id="8" dur="10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5539">
                                            <p:txEl>
                                              <p:pRg st="1" end="1"/>
                                            </p:txEl>
                                          </p:spTgt>
                                        </p:tgtEl>
                                        <p:attrNameLst>
                                          <p:attrName>style.visibility</p:attrName>
                                        </p:attrNameLst>
                                      </p:cBhvr>
                                      <p:to>
                                        <p:strVal val="visible"/>
                                      </p:to>
                                    </p:set>
                                    <p:animEffect transition="in" filter="fade">
                                      <p:cBhvr>
                                        <p:cTn id="14" dur="1000"/>
                                        <p:tgtEl>
                                          <p:spTgt spid="65539">
                                            <p:txEl>
                                              <p:pRg st="1" end="1"/>
                                            </p:txEl>
                                          </p:spTgt>
                                        </p:tgtEl>
                                      </p:cBhvr>
                                    </p:animEffect>
                                    <p:anim calcmode="lin" valueType="num">
                                      <p:cBhvr>
                                        <p:cTn id="15" dur="10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5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5539">
                                            <p:txEl>
                                              <p:pRg st="2" end="2"/>
                                            </p:txEl>
                                          </p:spTgt>
                                        </p:tgtEl>
                                        <p:attrNameLst>
                                          <p:attrName>style.visibility</p:attrName>
                                        </p:attrNameLst>
                                      </p:cBhvr>
                                      <p:to>
                                        <p:strVal val="visible"/>
                                      </p:to>
                                    </p:set>
                                    <p:animEffect transition="in" filter="fade">
                                      <p:cBhvr>
                                        <p:cTn id="21" dur="1000"/>
                                        <p:tgtEl>
                                          <p:spTgt spid="65539">
                                            <p:txEl>
                                              <p:pRg st="2" end="2"/>
                                            </p:txEl>
                                          </p:spTgt>
                                        </p:tgtEl>
                                      </p:cBhvr>
                                    </p:animEffect>
                                    <p:anim calcmode="lin" valueType="num">
                                      <p:cBhvr>
                                        <p:cTn id="22" dur="10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55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316416" cy="697260"/>
          </a:xfrm>
        </p:spPr>
        <p:txBody>
          <a:bodyPr/>
          <a:lstStyle/>
          <a:p>
            <a:pPr algn="l"/>
            <a:r>
              <a:rPr lang="en-US" altLang="zh-CN" sz="3200" dirty="0" smtClean="0">
                <a:latin typeface="Times New Roman" pitchFamily="18" charset="0"/>
                <a:ea typeface="黑体" pitchFamily="2" charset="-122"/>
                <a:cs typeface="Times New Roman" pitchFamily="18" charset="0"/>
              </a:rPr>
              <a:t>1.2  </a:t>
            </a:r>
            <a:r>
              <a:rPr lang="zh-CN" sz="3200" dirty="0" smtClean="0">
                <a:latin typeface="隶书" pitchFamily="49" charset="-122"/>
                <a:ea typeface="隶书" pitchFamily="49" charset="-122"/>
              </a:rPr>
              <a:t>安全标准</a:t>
            </a:r>
            <a:r>
              <a:rPr lang="zh-CN" sz="3200" dirty="0">
                <a:latin typeface="隶书" pitchFamily="49" charset="-122"/>
                <a:ea typeface="隶书" pitchFamily="49" charset="-122"/>
              </a:rPr>
              <a:t>简介</a:t>
            </a:r>
          </a:p>
        </p:txBody>
      </p:sp>
      <p:sp>
        <p:nvSpPr>
          <p:cNvPr id="10243" name="Rectangle 3"/>
          <p:cNvSpPr>
            <a:spLocks noGrp="1" noChangeArrowheads="1"/>
          </p:cNvSpPr>
          <p:nvPr>
            <p:ph type="body" idx="1"/>
          </p:nvPr>
        </p:nvSpPr>
        <p:spPr>
          <a:xfrm>
            <a:off x="283656" y="985292"/>
            <a:ext cx="8856984" cy="2808601"/>
          </a:xfrm>
        </p:spPr>
        <p:txBody>
          <a:bodyPr/>
          <a:lstStyle/>
          <a:p>
            <a:pPr>
              <a:lnSpc>
                <a:spcPct val="250000"/>
              </a:lnSpc>
              <a:buFont typeface="Wingdings" pitchFamily="2" charset="2"/>
              <a:buChar char="l"/>
            </a:pPr>
            <a:r>
              <a:rPr lang="en-US" altLang="zh-CN" b="1" dirty="0" smtClean="0">
                <a:ea typeface="宋体" pitchFamily="2" charset="-122"/>
              </a:rPr>
              <a:t>  </a:t>
            </a:r>
            <a:r>
              <a:rPr lang="zh-CN" altLang="zh-CN" b="1" dirty="0" smtClean="0">
                <a:ea typeface="宋体" pitchFamily="2" charset="-122"/>
              </a:rPr>
              <a:t>TCSEC</a:t>
            </a:r>
            <a:r>
              <a:rPr lang="zh-CN" b="1" dirty="0" smtClean="0">
                <a:ea typeface="宋体" pitchFamily="2" charset="-122"/>
              </a:rPr>
              <a:t>标准</a:t>
            </a:r>
            <a:r>
              <a:rPr lang="zh-CN" altLang="en-US" sz="2000" b="1" dirty="0" smtClean="0">
                <a:ea typeface="宋体" pitchFamily="2" charset="-122"/>
              </a:rPr>
              <a:t>（</a:t>
            </a:r>
            <a:r>
              <a:rPr lang="en-US" altLang="zh-CN" sz="2000" b="1" dirty="0" smtClean="0">
                <a:ea typeface="宋体" pitchFamily="2" charset="-122"/>
              </a:rPr>
              <a:t>Trusted Computer System Evaluation Criteria </a:t>
            </a:r>
            <a:r>
              <a:rPr lang="zh-CN" altLang="en-US" sz="2000" b="1" dirty="0" smtClean="0">
                <a:ea typeface="宋体" pitchFamily="2" charset="-122"/>
              </a:rPr>
              <a:t>）</a:t>
            </a:r>
            <a:endParaRPr lang="zh-CN" sz="2000" b="1" dirty="0">
              <a:ea typeface="宋体" pitchFamily="2" charset="-122"/>
            </a:endParaRPr>
          </a:p>
          <a:p>
            <a:pPr>
              <a:lnSpc>
                <a:spcPct val="250000"/>
              </a:lnSpc>
              <a:buFont typeface="Wingdings" pitchFamily="2" charset="2"/>
              <a:buChar char="l"/>
            </a:pPr>
            <a:r>
              <a:rPr lang="en-US" altLang="zh-CN" b="1" dirty="0" smtClean="0">
                <a:ea typeface="宋体" pitchFamily="2" charset="-122"/>
              </a:rPr>
              <a:t>  </a:t>
            </a:r>
            <a:r>
              <a:rPr lang="zh-CN" altLang="zh-CN" b="1" dirty="0" smtClean="0">
                <a:ea typeface="宋体" pitchFamily="2" charset="-122"/>
              </a:rPr>
              <a:t>CC</a:t>
            </a:r>
            <a:r>
              <a:rPr lang="zh-CN" b="1" dirty="0" smtClean="0">
                <a:ea typeface="宋体" pitchFamily="2" charset="-122"/>
              </a:rPr>
              <a:t>标准</a:t>
            </a:r>
            <a:r>
              <a:rPr lang="en-US" altLang="zh-CN" b="1" dirty="0" smtClean="0">
                <a:ea typeface="宋体" pitchFamily="2" charset="-122"/>
              </a:rPr>
              <a:t>  (Common Criteria)</a:t>
            </a:r>
            <a:endParaRPr lang="zh-CN" b="1"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 y="1"/>
            <a:ext cx="8316415" cy="697259"/>
          </a:xfrm>
        </p:spPr>
        <p:txBody>
          <a:bodyPr/>
          <a:lstStyle/>
          <a:p>
            <a:r>
              <a:rPr lang="zh-CN" dirty="0">
                <a:ea typeface="宋体" pitchFamily="2" charset="-122"/>
              </a:rPr>
              <a:t>第四讲  数据库安全性</a:t>
            </a:r>
          </a:p>
        </p:txBody>
      </p:sp>
      <p:sp>
        <p:nvSpPr>
          <p:cNvPr id="5" name="Rectangle 3"/>
          <p:cNvSpPr txBox="1">
            <a:spLocks noChangeArrowheads="1"/>
          </p:cNvSpPr>
          <p:nvPr/>
        </p:nvSpPr>
        <p:spPr bwMode="auto">
          <a:xfrm>
            <a:off x="2195736" y="997477"/>
            <a:ext cx="5184477" cy="402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200">
                <a:solidFill>
                  <a:schemeClr val="tx1"/>
                </a:solidFill>
                <a:latin typeface="+mn-lt"/>
              </a:defRPr>
            </a:lvl3pPr>
            <a:lvl4pPr marL="1600200" indent="-228600" algn="l" rtl="0" fontAlgn="base">
              <a:spcBef>
                <a:spcPct val="20000"/>
              </a:spcBef>
              <a:spcAft>
                <a:spcPct val="0"/>
              </a:spcAft>
              <a:buFont typeface="Wingdings" pitchFamily="2"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a:lstStyle>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1.  </a:t>
            </a:r>
            <a:r>
              <a:rPr lang="zh-CN" altLang="en-US" b="1" dirty="0" smtClean="0">
                <a:latin typeface="隶书" pitchFamily="49" charset="-122"/>
                <a:ea typeface="隶书" pitchFamily="49" charset="-122"/>
                <a:cs typeface="Times New Roman" pitchFamily="18" charset="0"/>
              </a:rPr>
              <a:t>数据库</a:t>
            </a:r>
            <a:r>
              <a:rPr lang="zh-CN" b="1" dirty="0" smtClean="0">
                <a:latin typeface="隶书" pitchFamily="49" charset="-122"/>
                <a:ea typeface="隶书" pitchFamily="49" charset="-122"/>
                <a:cs typeface="Times New Roman" pitchFamily="18" charset="0"/>
              </a:rPr>
              <a:t>安全性概述</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2.  </a:t>
            </a:r>
            <a:r>
              <a:rPr lang="zh-CN" b="1" dirty="0" smtClean="0">
                <a:latin typeface="隶书" pitchFamily="49" charset="-122"/>
                <a:ea typeface="隶书" pitchFamily="49" charset="-122"/>
                <a:cs typeface="Times New Roman" pitchFamily="18" charset="0"/>
              </a:rPr>
              <a:t>数据库安全性控制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3.  </a:t>
            </a:r>
            <a:r>
              <a:rPr lang="zh-CN" b="1" dirty="0" smtClean="0">
                <a:latin typeface="隶书" pitchFamily="49" charset="-122"/>
                <a:ea typeface="隶书" pitchFamily="49" charset="-122"/>
                <a:cs typeface="Times New Roman" pitchFamily="18" charset="0"/>
              </a:rPr>
              <a:t>视图机制</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4.  </a:t>
            </a:r>
            <a:r>
              <a:rPr lang="zh-CN" b="1" dirty="0" smtClean="0">
                <a:latin typeface="隶书" pitchFamily="49" charset="-122"/>
                <a:ea typeface="隶书" pitchFamily="49" charset="-122"/>
                <a:cs typeface="Times New Roman" pitchFamily="18" charset="0"/>
              </a:rPr>
              <a:t>审计 </a:t>
            </a:r>
          </a:p>
          <a:p>
            <a:pPr marL="0" indent="0" algn="just">
              <a:lnSpc>
                <a:spcPct val="140000"/>
              </a:lnSpc>
              <a:buFont typeface="Wingdings" pitchFamily="2" charset="2"/>
              <a:buNone/>
            </a:pPr>
            <a:r>
              <a:rPr lang="en-US" altLang="zh-CN" b="1" dirty="0" smtClean="0">
                <a:latin typeface="隶书" pitchFamily="49" charset="-122"/>
                <a:ea typeface="隶书" pitchFamily="49" charset="-122"/>
                <a:cs typeface="Times New Roman" pitchFamily="18" charset="0"/>
              </a:rPr>
              <a:t>5.  </a:t>
            </a:r>
            <a:r>
              <a:rPr lang="zh-CN" b="1" dirty="0" smtClean="0">
                <a:latin typeface="隶书" pitchFamily="49" charset="-122"/>
                <a:ea typeface="隶书" pitchFamily="49" charset="-122"/>
                <a:cs typeface="Times New Roman" pitchFamily="18" charset="0"/>
              </a:rPr>
              <a:t>数据加密</a:t>
            </a:r>
          </a:p>
          <a:p>
            <a:pPr marL="0" indent="0" algn="just">
              <a:lnSpc>
                <a:spcPct val="140000"/>
              </a:lnSpc>
              <a:buFont typeface="Wingdings" pitchFamily="2" charset="2"/>
              <a:buNone/>
            </a:pPr>
            <a:r>
              <a:rPr lang="en-US" altLang="zh-CN" b="1" dirty="0" smtClean="0">
                <a:solidFill>
                  <a:srgbClr val="3333FF"/>
                </a:solidFill>
                <a:latin typeface="隶书" pitchFamily="49" charset="-122"/>
                <a:ea typeface="隶书" pitchFamily="49" charset="-122"/>
                <a:cs typeface="Times New Roman" pitchFamily="18" charset="0"/>
              </a:rPr>
              <a:t>6.  </a:t>
            </a:r>
            <a:r>
              <a:rPr lang="zh-CN" altLang="en-US" b="1" dirty="0" smtClean="0">
                <a:solidFill>
                  <a:srgbClr val="3333FF"/>
                </a:solidFill>
                <a:latin typeface="隶书" pitchFamily="49" charset="-122"/>
                <a:ea typeface="隶书" pitchFamily="49" charset="-122"/>
                <a:cs typeface="Times New Roman" pitchFamily="18" charset="0"/>
              </a:rPr>
              <a:t>其它安全性保护</a:t>
            </a:r>
            <a:endParaRPr lang="zh-CN" b="1" dirty="0">
              <a:solidFill>
                <a:srgbClr val="3333FF"/>
              </a:solidFill>
              <a:latin typeface="隶书" pitchFamily="49" charset="-122"/>
              <a:ea typeface="隶书"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 y="1"/>
            <a:ext cx="8316415" cy="697259"/>
          </a:xfrm>
        </p:spPr>
        <p:txBody>
          <a:bodyPr/>
          <a:lstStyle/>
          <a:p>
            <a:pPr algn="l"/>
            <a:r>
              <a:rPr lang="en-US" altLang="zh-CN" sz="3200" dirty="0" smtClean="0">
                <a:latin typeface="黑体" pitchFamily="2" charset="-122"/>
                <a:ea typeface="黑体" pitchFamily="2" charset="-122"/>
              </a:rPr>
              <a:t>  6. </a:t>
            </a:r>
            <a:r>
              <a:rPr lang="zh-CN" altLang="en-US" sz="3200" dirty="0" smtClean="0">
                <a:latin typeface="隶书" pitchFamily="49" charset="-122"/>
                <a:ea typeface="隶书" pitchFamily="49" charset="-122"/>
              </a:rPr>
              <a:t>其它安全性保护</a:t>
            </a:r>
            <a:endParaRPr lang="zh-CN" sz="3200" dirty="0">
              <a:latin typeface="隶书" pitchFamily="49" charset="-122"/>
              <a:ea typeface="隶书" pitchFamily="49" charset="-122"/>
            </a:endParaRPr>
          </a:p>
        </p:txBody>
      </p:sp>
      <p:sp>
        <p:nvSpPr>
          <p:cNvPr id="66563" name="Rectangle 3"/>
          <p:cNvSpPr>
            <a:spLocks noGrp="1" noChangeArrowheads="1"/>
          </p:cNvSpPr>
          <p:nvPr>
            <p:ph type="body" idx="1"/>
          </p:nvPr>
        </p:nvSpPr>
        <p:spPr>
          <a:xfrm>
            <a:off x="251520" y="757267"/>
            <a:ext cx="8892480" cy="4404489"/>
          </a:xfrm>
        </p:spPr>
        <p:txBody>
          <a:bodyPr>
            <a:normAutofit fontScale="92500" lnSpcReduction="10000"/>
          </a:bodyPr>
          <a:lstStyle/>
          <a:p>
            <a:pPr>
              <a:lnSpc>
                <a:spcPct val="150000"/>
              </a:lnSpc>
            </a:pPr>
            <a:r>
              <a:rPr lang="zh-CN" altLang="en-US" sz="2400" b="1" dirty="0" smtClean="0">
                <a:latin typeface="幼圆" pitchFamily="49" charset="-122"/>
                <a:ea typeface="幼圆" pitchFamily="49" charset="-122"/>
              </a:rPr>
              <a:t>推理控制处理是强制存取控制未解决的问题，例如，利用列的函数依赖关系，用户能从低安全等级信息推导出起无权访问的高安全等级信息</a:t>
            </a:r>
            <a:endParaRPr lang="en-US" altLang="zh-CN" sz="2400" b="1" dirty="0" smtClean="0">
              <a:latin typeface="幼圆" pitchFamily="49" charset="-122"/>
              <a:ea typeface="幼圆" pitchFamily="49" charset="-122"/>
            </a:endParaRPr>
          </a:p>
          <a:p>
            <a:pPr lvl="1">
              <a:lnSpc>
                <a:spcPct val="150000"/>
              </a:lnSpc>
            </a:pPr>
            <a:r>
              <a:rPr lang="zh-CN" sz="2000" b="1" dirty="0" smtClean="0">
                <a:latin typeface="幼圆" pitchFamily="49" charset="-122"/>
                <a:ea typeface="幼圆" pitchFamily="49" charset="-122"/>
              </a:rPr>
              <a:t>统计</a:t>
            </a:r>
            <a:r>
              <a:rPr lang="zh-CN" sz="2000" b="1" dirty="0">
                <a:latin typeface="幼圆" pitchFamily="49" charset="-122"/>
                <a:ea typeface="幼圆" pitchFamily="49" charset="-122"/>
              </a:rPr>
              <a:t>数据库</a:t>
            </a:r>
          </a:p>
          <a:p>
            <a:pPr lvl="2">
              <a:lnSpc>
                <a:spcPct val="150000"/>
              </a:lnSpc>
              <a:buFont typeface="Wingdings" pitchFamily="2" charset="2"/>
              <a:buChar char="Ø"/>
            </a:pPr>
            <a:r>
              <a:rPr lang="zh-CN" dirty="0">
                <a:latin typeface="幼圆" pitchFamily="49" charset="-122"/>
                <a:ea typeface="幼圆" pitchFamily="49" charset="-122"/>
              </a:rPr>
              <a:t>允许用户查询聚集类型的信息（如合计、平均值等）</a:t>
            </a:r>
          </a:p>
          <a:p>
            <a:pPr lvl="2">
              <a:lnSpc>
                <a:spcPct val="150000"/>
              </a:lnSpc>
              <a:buFont typeface="Wingdings" pitchFamily="2" charset="2"/>
              <a:buChar char="Ø"/>
            </a:pPr>
            <a:r>
              <a:rPr lang="zh-CN" dirty="0">
                <a:latin typeface="幼圆" pitchFamily="49" charset="-122"/>
                <a:ea typeface="幼圆" pitchFamily="49" charset="-122"/>
              </a:rPr>
              <a:t>不允许查询单个记录</a:t>
            </a:r>
            <a:r>
              <a:rPr lang="zh-CN" dirty="0" smtClean="0">
                <a:latin typeface="幼圆" pitchFamily="49" charset="-122"/>
                <a:ea typeface="幼圆" pitchFamily="49" charset="-122"/>
              </a:rPr>
              <a:t>信息</a:t>
            </a:r>
            <a:endParaRPr lang="zh-CN" dirty="0">
              <a:latin typeface="幼圆" pitchFamily="49" charset="-122"/>
              <a:ea typeface="幼圆" pitchFamily="49" charset="-122"/>
            </a:endParaRPr>
          </a:p>
          <a:p>
            <a:pPr lvl="1">
              <a:lnSpc>
                <a:spcPct val="150000"/>
              </a:lnSpc>
            </a:pPr>
            <a:r>
              <a:rPr lang="zh-CN" sz="2000" b="1" dirty="0">
                <a:latin typeface="幼圆" pitchFamily="49" charset="-122"/>
                <a:ea typeface="幼圆" pitchFamily="49" charset="-122"/>
              </a:rPr>
              <a:t>统计数据库中特殊的安全性问题</a:t>
            </a:r>
          </a:p>
          <a:p>
            <a:pPr lvl="2">
              <a:lnSpc>
                <a:spcPct val="150000"/>
              </a:lnSpc>
              <a:buFont typeface="Wingdings" pitchFamily="2" charset="2"/>
              <a:buChar char="Ø"/>
            </a:pPr>
            <a:r>
              <a:rPr lang="zh-CN" dirty="0">
                <a:latin typeface="幼圆" pitchFamily="49" charset="-122"/>
                <a:ea typeface="幼圆" pitchFamily="49" charset="-122"/>
              </a:rPr>
              <a:t>隐蔽的信息通道</a:t>
            </a:r>
          </a:p>
          <a:p>
            <a:pPr lvl="2">
              <a:lnSpc>
                <a:spcPct val="150000"/>
              </a:lnSpc>
              <a:buFont typeface="Wingdings" pitchFamily="2" charset="2"/>
              <a:buChar char="Ø"/>
            </a:pPr>
            <a:r>
              <a:rPr lang="zh-CN" dirty="0">
                <a:latin typeface="幼圆" pitchFamily="49" charset="-122"/>
                <a:ea typeface="幼圆" pitchFamily="49" charset="-122"/>
              </a:rPr>
              <a:t>能从合法的查询中推导出不合法的信息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539750" y="769268"/>
            <a:ext cx="8280400" cy="2516858"/>
          </a:xfrm>
        </p:spPr>
        <p:txBody>
          <a:bodyPr/>
          <a:lstStyle/>
          <a:p>
            <a:pPr>
              <a:lnSpc>
                <a:spcPct val="150000"/>
              </a:lnSpc>
              <a:buFont typeface="Wingdings" pitchFamily="2" charset="2"/>
              <a:buNone/>
            </a:pPr>
            <a:r>
              <a:rPr lang="zh-CN" sz="2400" b="1" dirty="0">
                <a:latin typeface="微软雅黑" panose="020B0503020204020204" pitchFamily="34" charset="-122"/>
                <a:ea typeface="微软雅黑" panose="020B0503020204020204" pitchFamily="34" charset="-122"/>
              </a:rPr>
              <a:t>规则</a:t>
            </a:r>
            <a:r>
              <a:rPr lang="zh-CN" altLang="zh-CN" sz="2400" b="1" dirty="0">
                <a:latin typeface="微软雅黑" panose="020B0503020204020204" pitchFamily="34" charset="-122"/>
                <a:ea typeface="微软雅黑" panose="020B0503020204020204" pitchFamily="34" charset="-122"/>
              </a:rPr>
              <a:t>1</a:t>
            </a:r>
            <a:r>
              <a:rPr lang="zh-CN" sz="2400" b="1" dirty="0">
                <a:latin typeface="微软雅黑" panose="020B0503020204020204" pitchFamily="34" charset="-122"/>
                <a:ea typeface="微软雅黑" panose="020B0503020204020204" pitchFamily="34" charset="-122"/>
              </a:rPr>
              <a:t>：</a:t>
            </a:r>
            <a:r>
              <a:rPr lang="zh-CN" sz="2400" dirty="0">
                <a:latin typeface="幼圆" pitchFamily="49" charset="-122"/>
                <a:ea typeface="幼圆" pitchFamily="49" charset="-122"/>
              </a:rPr>
              <a:t>任何查询至少要涉及</a:t>
            </a:r>
            <a:r>
              <a:rPr lang="zh-CN" altLang="zh-CN" sz="2400" dirty="0">
                <a:latin typeface="幼圆" pitchFamily="49" charset="-122"/>
                <a:ea typeface="幼圆" pitchFamily="49" charset="-122"/>
              </a:rPr>
              <a:t>N(N</a:t>
            </a:r>
            <a:r>
              <a:rPr lang="zh-CN" sz="2400" dirty="0">
                <a:latin typeface="幼圆" pitchFamily="49" charset="-122"/>
                <a:ea typeface="幼圆" pitchFamily="49" charset="-122"/>
              </a:rPr>
              <a:t>足够大</a:t>
            </a:r>
            <a:r>
              <a:rPr lang="zh-CN" altLang="zh-CN" sz="2400" dirty="0">
                <a:latin typeface="幼圆" pitchFamily="49" charset="-122"/>
                <a:ea typeface="幼圆" pitchFamily="49" charset="-122"/>
              </a:rPr>
              <a:t>)</a:t>
            </a:r>
            <a:r>
              <a:rPr lang="zh-CN" sz="2400" dirty="0">
                <a:latin typeface="幼圆" pitchFamily="49" charset="-122"/>
                <a:ea typeface="幼圆" pitchFamily="49" charset="-122"/>
              </a:rPr>
              <a:t>个以上的记录</a:t>
            </a:r>
          </a:p>
          <a:p>
            <a:pPr>
              <a:lnSpc>
                <a:spcPct val="150000"/>
              </a:lnSpc>
              <a:spcBef>
                <a:spcPct val="60000"/>
              </a:spcBef>
              <a:buFont typeface="Wingdings" pitchFamily="2" charset="2"/>
              <a:buNone/>
            </a:pPr>
            <a:r>
              <a:rPr lang="zh-CN" sz="2400" b="1" dirty="0">
                <a:latin typeface="微软雅黑" panose="020B0503020204020204" pitchFamily="34" charset="-122"/>
                <a:ea typeface="微软雅黑" panose="020B0503020204020204" pitchFamily="34" charset="-122"/>
              </a:rPr>
              <a:t>规则</a:t>
            </a:r>
            <a:r>
              <a:rPr lang="zh-CN" altLang="zh-CN" sz="2400" b="1" dirty="0">
                <a:latin typeface="微软雅黑" panose="020B0503020204020204" pitchFamily="34" charset="-122"/>
                <a:ea typeface="微软雅黑" panose="020B0503020204020204" pitchFamily="34" charset="-122"/>
              </a:rPr>
              <a:t>2</a:t>
            </a:r>
            <a:r>
              <a:rPr lang="zh-CN" sz="2400" b="1" dirty="0">
                <a:latin typeface="微软雅黑" panose="020B0503020204020204" pitchFamily="34" charset="-122"/>
                <a:ea typeface="微软雅黑" panose="020B0503020204020204" pitchFamily="34" charset="-122"/>
              </a:rPr>
              <a:t>：</a:t>
            </a:r>
            <a:r>
              <a:rPr lang="zh-CN" sz="2400" dirty="0">
                <a:latin typeface="幼圆" pitchFamily="49" charset="-122"/>
                <a:ea typeface="幼圆" pitchFamily="49" charset="-122"/>
              </a:rPr>
              <a:t>任意两个查询的相交数据项不能超过</a:t>
            </a:r>
            <a:r>
              <a:rPr lang="zh-CN" altLang="zh-CN" sz="2400" dirty="0">
                <a:latin typeface="幼圆" pitchFamily="49" charset="-122"/>
                <a:ea typeface="幼圆" pitchFamily="49" charset="-122"/>
              </a:rPr>
              <a:t>M</a:t>
            </a:r>
            <a:r>
              <a:rPr lang="zh-CN" sz="2400" dirty="0">
                <a:latin typeface="幼圆" pitchFamily="49" charset="-122"/>
                <a:ea typeface="幼圆" pitchFamily="49" charset="-122"/>
              </a:rPr>
              <a:t>个</a:t>
            </a:r>
          </a:p>
          <a:p>
            <a:pPr>
              <a:lnSpc>
                <a:spcPct val="150000"/>
              </a:lnSpc>
              <a:spcBef>
                <a:spcPct val="60000"/>
              </a:spcBef>
              <a:buFont typeface="Wingdings" pitchFamily="2" charset="2"/>
              <a:buNone/>
            </a:pPr>
            <a:r>
              <a:rPr lang="zh-CN" sz="2400" b="1" dirty="0">
                <a:latin typeface="微软雅黑" panose="020B0503020204020204" pitchFamily="34" charset="-122"/>
                <a:ea typeface="微软雅黑" panose="020B0503020204020204" pitchFamily="34" charset="-122"/>
              </a:rPr>
              <a:t>规则</a:t>
            </a:r>
            <a:r>
              <a:rPr lang="zh-CN" altLang="zh-CN" sz="2400" b="1" dirty="0">
                <a:latin typeface="微软雅黑" panose="020B0503020204020204" pitchFamily="34" charset="-122"/>
                <a:ea typeface="微软雅黑" panose="020B0503020204020204" pitchFamily="34" charset="-122"/>
              </a:rPr>
              <a:t>3</a:t>
            </a:r>
            <a:r>
              <a:rPr lang="zh-CN" sz="2400" b="1" dirty="0">
                <a:latin typeface="微软雅黑" panose="020B0503020204020204" pitchFamily="34" charset="-122"/>
                <a:ea typeface="微软雅黑" panose="020B0503020204020204" pitchFamily="34" charset="-122"/>
              </a:rPr>
              <a:t>：</a:t>
            </a:r>
            <a:r>
              <a:rPr lang="zh-CN" sz="2400" dirty="0">
                <a:latin typeface="幼圆" pitchFamily="49" charset="-122"/>
                <a:ea typeface="幼圆" pitchFamily="49" charset="-122"/>
              </a:rPr>
              <a:t>任一用户的查询次数不能超过</a:t>
            </a:r>
            <a:r>
              <a:rPr lang="zh-CN" altLang="zh-CN" sz="2400" dirty="0">
                <a:latin typeface="幼圆" pitchFamily="49" charset="-122"/>
                <a:ea typeface="幼圆" pitchFamily="49" charset="-122"/>
              </a:rPr>
              <a:t>1+(N-2)/M</a:t>
            </a:r>
          </a:p>
        </p:txBody>
      </p:sp>
      <p:sp>
        <p:nvSpPr>
          <p:cNvPr id="67588" name="Rectangle 4"/>
          <p:cNvSpPr>
            <a:spLocks noChangeArrowheads="1"/>
          </p:cNvSpPr>
          <p:nvPr/>
        </p:nvSpPr>
        <p:spPr bwMode="auto">
          <a:xfrm>
            <a:off x="395288" y="3289548"/>
            <a:ext cx="8353176" cy="1512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80000"/>
              </a:lnSpc>
              <a:spcBef>
                <a:spcPct val="20000"/>
              </a:spcBef>
              <a:buClr>
                <a:schemeClr val="hlink"/>
              </a:buClr>
              <a:buFont typeface="Wingdings" pitchFamily="2" charset="2"/>
              <a:buChar char="v"/>
            </a:pPr>
            <a:r>
              <a:rPr lang="zh-CN" sz="2600" dirty="0">
                <a:latin typeface="幼圆" pitchFamily="49" charset="-122"/>
                <a:ea typeface="幼圆" pitchFamily="49" charset="-122"/>
              </a:rPr>
              <a:t>数据库安全机制的设计目标：</a:t>
            </a:r>
          </a:p>
          <a:p>
            <a:pPr marL="342900" indent="-342900" algn="l">
              <a:lnSpc>
                <a:spcPct val="180000"/>
              </a:lnSpc>
              <a:spcBef>
                <a:spcPct val="20000"/>
              </a:spcBef>
              <a:buClr>
                <a:schemeClr val="hlink"/>
              </a:buClr>
              <a:buFont typeface="Wingdings" pitchFamily="2" charset="2"/>
              <a:buNone/>
            </a:pPr>
            <a:r>
              <a:rPr lang="en-US" altLang="zh-CN" sz="2600" dirty="0" smtClean="0">
                <a:latin typeface="幼圆" pitchFamily="49" charset="-122"/>
                <a:ea typeface="幼圆" pitchFamily="49" charset="-122"/>
              </a:rPr>
              <a:t>    </a:t>
            </a:r>
            <a:r>
              <a:rPr lang="zh-CN" sz="2600" dirty="0" smtClean="0">
                <a:latin typeface="幼圆" pitchFamily="49" charset="-122"/>
                <a:ea typeface="幼圆" pitchFamily="49" charset="-122"/>
              </a:rPr>
              <a:t>试图</a:t>
            </a:r>
            <a:r>
              <a:rPr lang="zh-CN" sz="2600" dirty="0">
                <a:latin typeface="幼圆" pitchFamily="49" charset="-122"/>
                <a:ea typeface="幼圆" pitchFamily="49" charset="-122"/>
              </a:rPr>
              <a:t>破坏安全的人所花费的代价  </a:t>
            </a:r>
            <a:r>
              <a:rPr lang="zh-CN" altLang="zh-CN" sz="2600" dirty="0">
                <a:latin typeface="幼圆" pitchFamily="49" charset="-122"/>
                <a:ea typeface="幼圆" pitchFamily="49" charset="-122"/>
              </a:rPr>
              <a:t>&gt;&gt; </a:t>
            </a:r>
            <a:r>
              <a:rPr lang="zh-CN" sz="2600" dirty="0">
                <a:latin typeface="幼圆" pitchFamily="49" charset="-122"/>
                <a:ea typeface="幼圆" pitchFamily="49" charset="-122"/>
              </a:rPr>
              <a:t>得到的利益</a:t>
            </a:r>
          </a:p>
        </p:txBody>
      </p:sp>
      <p:sp>
        <p:nvSpPr>
          <p:cNvPr id="6" name="Rectangle 2"/>
          <p:cNvSpPr>
            <a:spLocks noGrp="1" noChangeArrowheads="1"/>
          </p:cNvSpPr>
          <p:nvPr>
            <p:ph type="title"/>
          </p:nvPr>
        </p:nvSpPr>
        <p:spPr>
          <a:xfrm>
            <a:off x="1" y="1"/>
            <a:ext cx="8316415" cy="697259"/>
          </a:xfrm>
        </p:spPr>
        <p:txBody>
          <a:bodyPr/>
          <a:lstStyle/>
          <a:p>
            <a:pPr algn="l"/>
            <a:r>
              <a:rPr lang="en-US" altLang="zh-CN" sz="3200" dirty="0" smtClean="0">
                <a:latin typeface="黑体" pitchFamily="2" charset="-122"/>
                <a:ea typeface="黑体" pitchFamily="2" charset="-122"/>
              </a:rPr>
              <a:t>  6. </a:t>
            </a:r>
            <a:r>
              <a:rPr lang="zh-CN" altLang="en-US" sz="3200" dirty="0" smtClean="0">
                <a:latin typeface="隶书" pitchFamily="49" charset="-122"/>
                <a:ea typeface="隶书" pitchFamily="49" charset="-122"/>
              </a:rPr>
              <a:t>其它安全性保护</a:t>
            </a:r>
            <a:endParaRPr lang="zh-CN"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1000"/>
                                        <p:tgtEl>
                                          <p:spTgt spid="67587">
                                            <p:txEl>
                                              <p:pRg st="0" end="0"/>
                                            </p:txEl>
                                          </p:spTgt>
                                        </p:tgtEl>
                                      </p:cBhvr>
                                    </p:animEffect>
                                    <p:anim calcmode="lin" valueType="num">
                                      <p:cBhvr>
                                        <p:cTn id="8" dur="10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75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fade">
                                      <p:cBhvr>
                                        <p:cTn id="12" dur="1000"/>
                                        <p:tgtEl>
                                          <p:spTgt spid="67587">
                                            <p:txEl>
                                              <p:pRg st="1" end="1"/>
                                            </p:txEl>
                                          </p:spTgt>
                                        </p:tgtEl>
                                      </p:cBhvr>
                                    </p:animEffect>
                                    <p:anim calcmode="lin" valueType="num">
                                      <p:cBhvr>
                                        <p:cTn id="13" dur="10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75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fade">
                                      <p:cBhvr>
                                        <p:cTn id="17" dur="1000"/>
                                        <p:tgtEl>
                                          <p:spTgt spid="67587">
                                            <p:txEl>
                                              <p:pRg st="2" end="2"/>
                                            </p:txEl>
                                          </p:spTgt>
                                        </p:tgtEl>
                                      </p:cBhvr>
                                    </p:animEffect>
                                    <p:anim calcmode="lin" valueType="num">
                                      <p:cBhvr>
                                        <p:cTn id="18" dur="10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75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7588"/>
                                        </p:tgtEl>
                                        <p:attrNameLst>
                                          <p:attrName>style.visibility</p:attrName>
                                        </p:attrNameLst>
                                      </p:cBhvr>
                                      <p:to>
                                        <p:strVal val="visible"/>
                                      </p:to>
                                    </p:set>
                                    <p:animEffect transition="in" filter="blinds(horizontal)">
                                      <p:cBhvr>
                                        <p:cTn id="24"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uiExpand="1" build="p"/>
      <p:bldP spid="67588"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a:r>
              <a:rPr lang="en-US" altLang="zh-CN" b="0" dirty="0" smtClean="0">
                <a:latin typeface="隶书" pitchFamily="49" charset="-122"/>
                <a:ea typeface="隶书" pitchFamily="49" charset="-122"/>
              </a:rPr>
              <a:t>  </a:t>
            </a:r>
            <a:r>
              <a:rPr lang="zh-CN" b="0" dirty="0" smtClean="0">
                <a:latin typeface="隶书" pitchFamily="49" charset="-122"/>
                <a:ea typeface="隶书" pitchFamily="49" charset="-122"/>
              </a:rPr>
              <a:t>小  </a:t>
            </a:r>
            <a:r>
              <a:rPr lang="zh-CN" b="0" dirty="0">
                <a:latin typeface="隶书" pitchFamily="49" charset="-122"/>
                <a:ea typeface="隶书" pitchFamily="49" charset="-122"/>
              </a:rPr>
              <a:t>结</a:t>
            </a:r>
          </a:p>
        </p:txBody>
      </p:sp>
      <p:sp>
        <p:nvSpPr>
          <p:cNvPr id="68611" name="Rectangle 3"/>
          <p:cNvSpPr>
            <a:spLocks noGrp="1" noChangeArrowheads="1"/>
          </p:cNvSpPr>
          <p:nvPr>
            <p:ph type="body" idx="1"/>
          </p:nvPr>
        </p:nvSpPr>
        <p:spPr>
          <a:xfrm>
            <a:off x="395536" y="913284"/>
            <a:ext cx="8363272" cy="3672697"/>
          </a:xfrm>
        </p:spPr>
        <p:txBody>
          <a:bodyPr>
            <a:noAutofit/>
          </a:bodyPr>
          <a:lstStyle/>
          <a:p>
            <a:pPr>
              <a:lnSpc>
                <a:spcPct val="160000"/>
              </a:lnSpc>
              <a:spcBef>
                <a:spcPct val="80000"/>
              </a:spcBef>
            </a:pPr>
            <a:r>
              <a:rPr lang="zh-CN" sz="2400" b="1" dirty="0">
                <a:latin typeface="幼圆" pitchFamily="49" charset="-122"/>
                <a:ea typeface="幼圆" pitchFamily="49" charset="-122"/>
              </a:rPr>
              <a:t>数据的共享日益加强，数据的安全保密越来越重要</a:t>
            </a:r>
          </a:p>
          <a:p>
            <a:pPr>
              <a:lnSpc>
                <a:spcPct val="160000"/>
              </a:lnSpc>
              <a:spcBef>
                <a:spcPct val="80000"/>
              </a:spcBef>
            </a:pPr>
            <a:r>
              <a:rPr lang="zh-CN" altLang="zh-CN" sz="2400" b="1" dirty="0">
                <a:latin typeface="幼圆" pitchFamily="49" charset="-122"/>
                <a:ea typeface="幼圆" pitchFamily="49" charset="-122"/>
              </a:rPr>
              <a:t>DBMS</a:t>
            </a:r>
            <a:r>
              <a:rPr lang="zh-CN" sz="2400" b="1" dirty="0">
                <a:latin typeface="幼圆" pitchFamily="49" charset="-122"/>
                <a:ea typeface="幼圆" pitchFamily="49" charset="-122"/>
              </a:rPr>
              <a:t>是管理数据的核心，因而其自身必须具有一整套完整而有效的安全性机制</a:t>
            </a:r>
          </a:p>
          <a:p>
            <a:pPr>
              <a:lnSpc>
                <a:spcPct val="160000"/>
              </a:lnSpc>
              <a:spcBef>
                <a:spcPct val="80000"/>
              </a:spcBef>
            </a:pPr>
            <a:r>
              <a:rPr lang="zh-CN" altLang="zh-CN" sz="2400" b="1" dirty="0">
                <a:latin typeface="幼圆" pitchFamily="49" charset="-122"/>
                <a:ea typeface="幼圆" pitchFamily="49" charset="-122"/>
              </a:rPr>
              <a:t>TCSEC</a:t>
            </a:r>
            <a:r>
              <a:rPr lang="zh-CN" sz="2400" b="1" dirty="0">
                <a:latin typeface="幼圆" pitchFamily="49" charset="-122"/>
                <a:ea typeface="幼圆" pitchFamily="49" charset="-122"/>
              </a:rPr>
              <a:t>和</a:t>
            </a:r>
            <a:r>
              <a:rPr lang="zh-CN" altLang="zh-CN" sz="2400" b="1" dirty="0">
                <a:latin typeface="幼圆" pitchFamily="49" charset="-122"/>
                <a:ea typeface="幼圆" pitchFamily="49" charset="-122"/>
              </a:rPr>
              <a:t>CC</a:t>
            </a:r>
          </a:p>
          <a:p>
            <a:pPr>
              <a:lnSpc>
                <a:spcPct val="160000"/>
              </a:lnSpc>
              <a:spcBef>
                <a:spcPct val="80000"/>
              </a:spcBef>
            </a:pPr>
            <a:endParaRPr lang="zh-CN" altLang="zh-CN" sz="2400"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fade">
                                      <p:cBhvr>
                                        <p:cTn id="7" dur="1000"/>
                                        <p:tgtEl>
                                          <p:spTgt spid="68611">
                                            <p:txEl>
                                              <p:pRg st="0" end="0"/>
                                            </p:txEl>
                                          </p:spTgt>
                                        </p:tgtEl>
                                      </p:cBhvr>
                                    </p:animEffect>
                                    <p:anim calcmode="lin" valueType="num">
                                      <p:cBhvr>
                                        <p:cTn id="8" dur="10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86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fade">
                                      <p:cBhvr>
                                        <p:cTn id="12" dur="1000"/>
                                        <p:tgtEl>
                                          <p:spTgt spid="68611">
                                            <p:txEl>
                                              <p:pRg st="1" end="1"/>
                                            </p:txEl>
                                          </p:spTgt>
                                        </p:tgtEl>
                                      </p:cBhvr>
                                    </p:animEffect>
                                    <p:anim calcmode="lin" valueType="num">
                                      <p:cBhvr>
                                        <p:cTn id="13" dur="10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86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fade">
                                      <p:cBhvr>
                                        <p:cTn id="17" dur="1000"/>
                                        <p:tgtEl>
                                          <p:spTgt spid="68611">
                                            <p:txEl>
                                              <p:pRg st="2" end="2"/>
                                            </p:txEl>
                                          </p:spTgt>
                                        </p:tgtEl>
                                      </p:cBhvr>
                                    </p:animEffect>
                                    <p:anim calcmode="lin" valueType="num">
                                      <p:cBhvr>
                                        <p:cTn id="18" dur="10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86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49188"/>
            <a:ext cx="3347864" cy="648071"/>
          </a:xfrm>
        </p:spPr>
        <p:txBody>
          <a:bodyPr/>
          <a:lstStyle/>
          <a:p>
            <a:pPr algn="l"/>
            <a:r>
              <a:rPr lang="en-US" altLang="zh-CN" b="0" dirty="0" smtClean="0">
                <a:latin typeface="隶书" pitchFamily="49" charset="-122"/>
                <a:ea typeface="隶书" pitchFamily="49" charset="-122"/>
              </a:rPr>
              <a:t>  </a:t>
            </a:r>
            <a:r>
              <a:rPr lang="zh-CN" b="0" dirty="0" smtClean="0">
                <a:latin typeface="隶书" pitchFamily="49" charset="-122"/>
                <a:ea typeface="隶书" pitchFamily="49" charset="-122"/>
              </a:rPr>
              <a:t>小 </a:t>
            </a:r>
            <a:r>
              <a:rPr lang="en-US" altLang="zh-CN" b="0" dirty="0" smtClean="0">
                <a:latin typeface="隶书" pitchFamily="49" charset="-122"/>
                <a:ea typeface="隶书" pitchFamily="49" charset="-122"/>
              </a:rPr>
              <a:t> </a:t>
            </a:r>
            <a:r>
              <a:rPr lang="zh-CN" b="0" dirty="0" smtClean="0">
                <a:latin typeface="隶书" pitchFamily="49" charset="-122"/>
                <a:ea typeface="隶书" pitchFamily="49" charset="-122"/>
              </a:rPr>
              <a:t>结</a:t>
            </a:r>
            <a:endParaRPr lang="zh-CN" b="0" dirty="0">
              <a:latin typeface="隶书" pitchFamily="49" charset="-122"/>
              <a:ea typeface="隶书" pitchFamily="49" charset="-122"/>
            </a:endParaRPr>
          </a:p>
        </p:txBody>
      </p:sp>
      <p:sp>
        <p:nvSpPr>
          <p:cNvPr id="69635" name="Rectangle 3"/>
          <p:cNvSpPr>
            <a:spLocks noGrp="1" noChangeArrowheads="1"/>
          </p:cNvSpPr>
          <p:nvPr>
            <p:ph type="body" idx="1"/>
          </p:nvPr>
        </p:nvSpPr>
        <p:spPr>
          <a:xfrm>
            <a:off x="539750" y="817563"/>
            <a:ext cx="6838950" cy="4261115"/>
          </a:xfrm>
        </p:spPr>
        <p:txBody>
          <a:bodyPr>
            <a:normAutofit lnSpcReduction="10000"/>
          </a:bodyPr>
          <a:lstStyle/>
          <a:p>
            <a:pPr>
              <a:lnSpc>
                <a:spcPct val="120000"/>
              </a:lnSpc>
            </a:pPr>
            <a:r>
              <a:rPr lang="zh-CN" sz="2400" b="1" dirty="0">
                <a:latin typeface="幼圆" pitchFamily="49" charset="-122"/>
                <a:ea typeface="幼圆" pitchFamily="49" charset="-122"/>
              </a:rPr>
              <a:t>实现数据库系统安全性的技术和方法</a:t>
            </a:r>
          </a:p>
          <a:p>
            <a:pPr lvl="1">
              <a:lnSpc>
                <a:spcPct val="120000"/>
              </a:lnSpc>
            </a:pPr>
            <a:r>
              <a:rPr lang="zh-CN" sz="2000" b="1" dirty="0">
                <a:latin typeface="幼圆" pitchFamily="49" charset="-122"/>
                <a:ea typeface="幼圆" pitchFamily="49" charset="-122"/>
              </a:rPr>
              <a:t>存取控制技术</a:t>
            </a:r>
          </a:p>
          <a:p>
            <a:pPr lvl="1">
              <a:lnSpc>
                <a:spcPct val="120000"/>
              </a:lnSpc>
            </a:pPr>
            <a:r>
              <a:rPr lang="zh-CN" sz="2000" b="1" dirty="0">
                <a:latin typeface="幼圆" pitchFamily="49" charset="-122"/>
                <a:ea typeface="幼圆" pitchFamily="49" charset="-122"/>
              </a:rPr>
              <a:t>视图技术</a:t>
            </a:r>
          </a:p>
          <a:p>
            <a:pPr lvl="1">
              <a:lnSpc>
                <a:spcPct val="120000"/>
              </a:lnSpc>
            </a:pPr>
            <a:r>
              <a:rPr lang="zh-CN" sz="2000" b="1" dirty="0">
                <a:latin typeface="幼圆" pitchFamily="49" charset="-122"/>
                <a:ea typeface="幼圆" pitchFamily="49" charset="-122"/>
              </a:rPr>
              <a:t>审计技术</a:t>
            </a:r>
          </a:p>
          <a:p>
            <a:pPr>
              <a:lnSpc>
                <a:spcPct val="120000"/>
              </a:lnSpc>
            </a:pPr>
            <a:r>
              <a:rPr lang="zh-CN" sz="2400" b="1" dirty="0">
                <a:latin typeface="幼圆" pitchFamily="49" charset="-122"/>
                <a:ea typeface="幼圆" pitchFamily="49" charset="-122"/>
              </a:rPr>
              <a:t>自主存取控制功能 </a:t>
            </a:r>
          </a:p>
          <a:p>
            <a:pPr lvl="1">
              <a:lnSpc>
                <a:spcPct val="120000"/>
              </a:lnSpc>
            </a:pPr>
            <a:r>
              <a:rPr lang="zh-CN" sz="2000" b="1" dirty="0">
                <a:latin typeface="幼圆" pitchFamily="49" charset="-122"/>
                <a:ea typeface="幼圆" pitchFamily="49" charset="-122"/>
              </a:rPr>
              <a:t>通过</a:t>
            </a:r>
            <a:r>
              <a:rPr lang="zh-CN" altLang="zh-CN" sz="2000" b="1" dirty="0">
                <a:latin typeface="幼圆" pitchFamily="49" charset="-122"/>
                <a:ea typeface="幼圆" pitchFamily="49" charset="-122"/>
              </a:rPr>
              <a:t>SQL </a:t>
            </a:r>
            <a:r>
              <a:rPr lang="zh-CN" sz="2000" b="1" dirty="0">
                <a:latin typeface="幼圆" pitchFamily="49" charset="-122"/>
                <a:ea typeface="幼圆" pitchFamily="49" charset="-122"/>
              </a:rPr>
              <a:t>的</a:t>
            </a:r>
            <a:r>
              <a:rPr lang="zh-CN" altLang="zh-CN" sz="2000" b="1" dirty="0">
                <a:latin typeface="幼圆" pitchFamily="49" charset="-122"/>
                <a:ea typeface="幼圆" pitchFamily="49" charset="-122"/>
              </a:rPr>
              <a:t>GRANT</a:t>
            </a:r>
            <a:r>
              <a:rPr lang="zh-CN" sz="2000" b="1" dirty="0">
                <a:latin typeface="幼圆" pitchFamily="49" charset="-122"/>
                <a:ea typeface="幼圆" pitchFamily="49" charset="-122"/>
              </a:rPr>
              <a:t>语句和</a:t>
            </a:r>
            <a:r>
              <a:rPr lang="zh-CN" altLang="zh-CN" sz="2000" b="1" dirty="0">
                <a:latin typeface="幼圆" pitchFamily="49" charset="-122"/>
                <a:ea typeface="幼圆" pitchFamily="49" charset="-122"/>
              </a:rPr>
              <a:t>REVOKE</a:t>
            </a:r>
            <a:r>
              <a:rPr lang="zh-CN" sz="2000" b="1" dirty="0">
                <a:latin typeface="幼圆" pitchFamily="49" charset="-122"/>
                <a:ea typeface="幼圆" pitchFamily="49" charset="-122"/>
              </a:rPr>
              <a:t>语句实现</a:t>
            </a:r>
          </a:p>
          <a:p>
            <a:pPr>
              <a:lnSpc>
                <a:spcPct val="120000"/>
              </a:lnSpc>
            </a:pPr>
            <a:r>
              <a:rPr lang="zh-CN" sz="2400" b="1" dirty="0">
                <a:latin typeface="幼圆" pitchFamily="49" charset="-122"/>
                <a:ea typeface="幼圆" pitchFamily="49" charset="-122"/>
              </a:rPr>
              <a:t>角色 </a:t>
            </a:r>
          </a:p>
          <a:p>
            <a:pPr lvl="1">
              <a:lnSpc>
                <a:spcPct val="120000"/>
              </a:lnSpc>
            </a:pPr>
            <a:r>
              <a:rPr lang="zh-CN" sz="2000" b="1" dirty="0">
                <a:latin typeface="幼圆" pitchFamily="49" charset="-122"/>
                <a:ea typeface="幼圆" pitchFamily="49" charset="-122"/>
              </a:rPr>
              <a:t>使用角色来管理数据库权限可以简化授权过程 </a:t>
            </a:r>
          </a:p>
          <a:p>
            <a:pPr lvl="1">
              <a:lnSpc>
                <a:spcPct val="120000"/>
              </a:lnSpc>
            </a:pPr>
            <a:r>
              <a:rPr lang="zh-CN" altLang="zh-CN" sz="2000" b="1" dirty="0">
                <a:latin typeface="幼圆" pitchFamily="49" charset="-122"/>
                <a:ea typeface="幼圆" pitchFamily="49" charset="-122"/>
              </a:rPr>
              <a:t>CREATE  ROLE</a:t>
            </a:r>
            <a:r>
              <a:rPr lang="zh-CN" sz="2000" b="1" dirty="0">
                <a:latin typeface="幼圆" pitchFamily="49" charset="-122"/>
                <a:ea typeface="幼圆" pitchFamily="49" charset="-122"/>
              </a:rPr>
              <a:t>语句创建角色</a:t>
            </a:r>
          </a:p>
          <a:p>
            <a:pPr lvl="1">
              <a:lnSpc>
                <a:spcPct val="120000"/>
              </a:lnSpc>
            </a:pPr>
            <a:r>
              <a:rPr lang="zh-CN" altLang="zh-CN" sz="2000" b="1" dirty="0">
                <a:latin typeface="幼圆" pitchFamily="49" charset="-122"/>
                <a:ea typeface="幼圆" pitchFamily="49" charset="-122"/>
              </a:rPr>
              <a:t>GRANT </a:t>
            </a:r>
            <a:r>
              <a:rPr lang="zh-CN" sz="2000" b="1" dirty="0">
                <a:latin typeface="幼圆" pitchFamily="49" charset="-122"/>
                <a:ea typeface="幼圆" pitchFamily="49" charset="-122"/>
              </a:rPr>
              <a:t>语句给角色授权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1000"/>
                                        <p:tgtEl>
                                          <p:spTgt spid="69635">
                                            <p:txEl>
                                              <p:pRg st="0" end="0"/>
                                            </p:txEl>
                                          </p:spTgt>
                                        </p:tgtEl>
                                      </p:cBhvr>
                                    </p:animEffect>
                                    <p:anim calcmode="lin" valueType="num">
                                      <p:cBhvr>
                                        <p:cTn id="8" dur="10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96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fade">
                                      <p:cBhvr>
                                        <p:cTn id="12" dur="1000"/>
                                        <p:tgtEl>
                                          <p:spTgt spid="69635">
                                            <p:txEl>
                                              <p:pRg st="1" end="1"/>
                                            </p:txEl>
                                          </p:spTgt>
                                        </p:tgtEl>
                                      </p:cBhvr>
                                    </p:animEffect>
                                    <p:anim calcmode="lin" valueType="num">
                                      <p:cBhvr>
                                        <p:cTn id="13" dur="10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963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fade">
                                      <p:cBhvr>
                                        <p:cTn id="17" dur="1000"/>
                                        <p:tgtEl>
                                          <p:spTgt spid="69635">
                                            <p:txEl>
                                              <p:pRg st="2" end="2"/>
                                            </p:txEl>
                                          </p:spTgt>
                                        </p:tgtEl>
                                      </p:cBhvr>
                                    </p:animEffect>
                                    <p:anim calcmode="lin" valueType="num">
                                      <p:cBhvr>
                                        <p:cTn id="18" dur="10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963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fade">
                                      <p:cBhvr>
                                        <p:cTn id="22" dur="1000"/>
                                        <p:tgtEl>
                                          <p:spTgt spid="69635">
                                            <p:txEl>
                                              <p:pRg st="3" end="3"/>
                                            </p:txEl>
                                          </p:spTgt>
                                        </p:tgtEl>
                                      </p:cBhvr>
                                    </p:animEffect>
                                    <p:anim calcmode="lin" valueType="num">
                                      <p:cBhvr>
                                        <p:cTn id="23" dur="10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96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9635">
                                            <p:txEl>
                                              <p:pRg st="4" end="4"/>
                                            </p:txEl>
                                          </p:spTgt>
                                        </p:tgtEl>
                                        <p:attrNameLst>
                                          <p:attrName>style.visibility</p:attrName>
                                        </p:attrNameLst>
                                      </p:cBhvr>
                                      <p:to>
                                        <p:strVal val="visible"/>
                                      </p:to>
                                    </p:set>
                                    <p:animEffect transition="in" filter="fade">
                                      <p:cBhvr>
                                        <p:cTn id="29" dur="1000"/>
                                        <p:tgtEl>
                                          <p:spTgt spid="69635">
                                            <p:txEl>
                                              <p:pRg st="4" end="4"/>
                                            </p:txEl>
                                          </p:spTgt>
                                        </p:tgtEl>
                                      </p:cBhvr>
                                    </p:animEffect>
                                    <p:anim calcmode="lin" valueType="num">
                                      <p:cBhvr>
                                        <p:cTn id="30" dur="10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963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9635">
                                            <p:txEl>
                                              <p:pRg st="5" end="5"/>
                                            </p:txEl>
                                          </p:spTgt>
                                        </p:tgtEl>
                                        <p:attrNameLst>
                                          <p:attrName>style.visibility</p:attrName>
                                        </p:attrNameLst>
                                      </p:cBhvr>
                                      <p:to>
                                        <p:strVal val="visible"/>
                                      </p:to>
                                    </p:set>
                                    <p:animEffect transition="in" filter="fade">
                                      <p:cBhvr>
                                        <p:cTn id="34" dur="1000"/>
                                        <p:tgtEl>
                                          <p:spTgt spid="69635">
                                            <p:txEl>
                                              <p:pRg st="5" end="5"/>
                                            </p:txEl>
                                          </p:spTgt>
                                        </p:tgtEl>
                                      </p:cBhvr>
                                    </p:animEffect>
                                    <p:anim calcmode="lin" valueType="num">
                                      <p:cBhvr>
                                        <p:cTn id="35" dur="10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96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9635">
                                            <p:txEl>
                                              <p:pRg st="6" end="6"/>
                                            </p:txEl>
                                          </p:spTgt>
                                        </p:tgtEl>
                                        <p:attrNameLst>
                                          <p:attrName>style.visibility</p:attrName>
                                        </p:attrNameLst>
                                      </p:cBhvr>
                                      <p:to>
                                        <p:strVal val="visible"/>
                                      </p:to>
                                    </p:set>
                                    <p:animEffect transition="in" filter="fade">
                                      <p:cBhvr>
                                        <p:cTn id="41" dur="1000"/>
                                        <p:tgtEl>
                                          <p:spTgt spid="69635">
                                            <p:txEl>
                                              <p:pRg st="6" end="6"/>
                                            </p:txEl>
                                          </p:spTgt>
                                        </p:tgtEl>
                                      </p:cBhvr>
                                    </p:animEffect>
                                    <p:anim calcmode="lin" valueType="num">
                                      <p:cBhvr>
                                        <p:cTn id="42" dur="10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963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9635">
                                            <p:txEl>
                                              <p:pRg st="7" end="7"/>
                                            </p:txEl>
                                          </p:spTgt>
                                        </p:tgtEl>
                                        <p:attrNameLst>
                                          <p:attrName>style.visibility</p:attrName>
                                        </p:attrNameLst>
                                      </p:cBhvr>
                                      <p:to>
                                        <p:strVal val="visible"/>
                                      </p:to>
                                    </p:set>
                                    <p:animEffect transition="in" filter="fade">
                                      <p:cBhvr>
                                        <p:cTn id="46" dur="1000"/>
                                        <p:tgtEl>
                                          <p:spTgt spid="69635">
                                            <p:txEl>
                                              <p:pRg st="7" end="7"/>
                                            </p:txEl>
                                          </p:spTgt>
                                        </p:tgtEl>
                                      </p:cBhvr>
                                    </p:animEffect>
                                    <p:anim calcmode="lin" valueType="num">
                                      <p:cBhvr>
                                        <p:cTn id="47" dur="10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963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9635">
                                            <p:txEl>
                                              <p:pRg st="8" end="8"/>
                                            </p:txEl>
                                          </p:spTgt>
                                        </p:tgtEl>
                                        <p:attrNameLst>
                                          <p:attrName>style.visibility</p:attrName>
                                        </p:attrNameLst>
                                      </p:cBhvr>
                                      <p:to>
                                        <p:strVal val="visible"/>
                                      </p:to>
                                    </p:set>
                                    <p:animEffect transition="in" filter="fade">
                                      <p:cBhvr>
                                        <p:cTn id="51" dur="1000"/>
                                        <p:tgtEl>
                                          <p:spTgt spid="69635">
                                            <p:txEl>
                                              <p:pRg st="8" end="8"/>
                                            </p:txEl>
                                          </p:spTgt>
                                        </p:tgtEl>
                                      </p:cBhvr>
                                    </p:animEffect>
                                    <p:anim calcmode="lin" valueType="num">
                                      <p:cBhvr>
                                        <p:cTn id="52" dur="1000" fill="hold"/>
                                        <p:tgtEl>
                                          <p:spTgt spid="6963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6963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9635">
                                            <p:txEl>
                                              <p:pRg st="9" end="9"/>
                                            </p:txEl>
                                          </p:spTgt>
                                        </p:tgtEl>
                                        <p:attrNameLst>
                                          <p:attrName>style.visibility</p:attrName>
                                        </p:attrNameLst>
                                      </p:cBhvr>
                                      <p:to>
                                        <p:strVal val="visible"/>
                                      </p:to>
                                    </p:set>
                                    <p:animEffect transition="in" filter="fade">
                                      <p:cBhvr>
                                        <p:cTn id="56" dur="1000"/>
                                        <p:tgtEl>
                                          <p:spTgt spid="69635">
                                            <p:txEl>
                                              <p:pRg st="9" end="9"/>
                                            </p:txEl>
                                          </p:spTgt>
                                        </p:tgtEl>
                                      </p:cBhvr>
                                    </p:animEffect>
                                    <p:anim calcmode="lin" valueType="num">
                                      <p:cBhvr>
                                        <p:cTn id="57" dur="1000" fill="hold"/>
                                        <p:tgtEl>
                                          <p:spTgt spid="6963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6963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p:bldLst>
  </p:timing>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spcBef>
            <a:spcPct val="0"/>
          </a:spcBef>
          <a:spcAft>
            <a:spcPct val="0"/>
          </a:spcAft>
          <a:buClrTx/>
          <a:buSzTx/>
          <a:buFont typeface="Arial" pitchFamily="34" charset="0"/>
          <a:buNone/>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spcBef>
            <a:spcPct val="0"/>
          </a:spcBef>
          <a:spcAft>
            <a:spcPct val="0"/>
          </a:spcAft>
          <a:buClrTx/>
          <a:buSzTx/>
          <a:buFont typeface="Arial" pitchFamily="34" charset="0"/>
          <a:buNone/>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Database</Template>
  <TotalTime>464</TotalTime>
  <Words>5161</Words>
  <Application>Microsoft Office PowerPoint</Application>
  <PresentationFormat>全屏显示(16:10)</PresentationFormat>
  <Paragraphs>688</Paragraphs>
  <Slides>94</Slides>
  <Notes>0</Notes>
  <HiddenSlides>0</HiddenSlides>
  <MMClips>0</MMClips>
  <ScaleCrop>false</ScaleCrop>
  <HeadingPairs>
    <vt:vector size="4" baseType="variant">
      <vt:variant>
        <vt:lpstr>主题</vt:lpstr>
      </vt:variant>
      <vt:variant>
        <vt:i4>1</vt:i4>
      </vt:variant>
      <vt:variant>
        <vt:lpstr>幻灯片标题</vt:lpstr>
      </vt:variant>
      <vt:variant>
        <vt:i4>94</vt:i4>
      </vt:variant>
    </vt:vector>
  </HeadingPairs>
  <TitlesOfParts>
    <vt:vector size="95" baseType="lpstr">
      <vt:lpstr>商务模板系列34</vt:lpstr>
      <vt:lpstr>   </vt:lpstr>
      <vt:lpstr>PowerPoint 演示文稿</vt:lpstr>
      <vt:lpstr>PowerPoint 演示文稿</vt:lpstr>
      <vt:lpstr>第四讲   数据库安全性</vt:lpstr>
      <vt:lpstr>  1.计算机安全性概述</vt:lpstr>
      <vt:lpstr>1.1   数据库的不安全因素 </vt:lpstr>
      <vt:lpstr>1.1   数据库的不安全因素 </vt:lpstr>
      <vt:lpstr>1.1   数据库的不安全因素 </vt:lpstr>
      <vt:lpstr>1.2  安全标准简介</vt:lpstr>
      <vt:lpstr>1.2  安全标准简介</vt:lpstr>
      <vt:lpstr>1.2  安全标准简介</vt:lpstr>
      <vt:lpstr>TCSEC/TDI安全级别划分</vt:lpstr>
      <vt:lpstr>TCSEC/TDI安全级别</vt:lpstr>
      <vt:lpstr>TCSEC/TDI安全级别</vt:lpstr>
      <vt:lpstr>TCSEC/TDI安全级别</vt:lpstr>
      <vt:lpstr>TCSEC/TDI安全级别</vt:lpstr>
      <vt:lpstr>TCSEC/TDI安全级别</vt:lpstr>
      <vt:lpstr>C C</vt:lpstr>
      <vt:lpstr>C C</vt:lpstr>
      <vt:lpstr>C C</vt:lpstr>
      <vt:lpstr>第四讲  数据库安全性</vt:lpstr>
      <vt:lpstr>2.  数据库安全性控制概述</vt:lpstr>
      <vt:lpstr>  2.   数据库安全性控制</vt:lpstr>
      <vt:lpstr>  2.1  用户身份鉴别</vt:lpstr>
      <vt:lpstr>  2.1  用户身份鉴别</vt:lpstr>
      <vt:lpstr>2.1  用户身份鉴别—— (1)静态口令鉴别</vt:lpstr>
      <vt:lpstr>2.1  用户身份鉴别—— (2)动态口令鉴别</vt:lpstr>
      <vt:lpstr>2.1  用户身份鉴别—— (3)生物特征鉴别</vt:lpstr>
      <vt:lpstr>2.1  用户身份鉴别—— (4)智能卡技术</vt:lpstr>
      <vt:lpstr>2. 数据库安全性控制</vt:lpstr>
      <vt:lpstr>  2.2  存取控制</vt:lpstr>
      <vt:lpstr>  2.2  存取控制</vt:lpstr>
      <vt:lpstr>  2.2  存取控制</vt:lpstr>
      <vt:lpstr>  2.2  存取控制</vt:lpstr>
      <vt:lpstr>  自主存取控制 (DAC)</vt:lpstr>
      <vt:lpstr>2.2.1  自主存取控制方法——授权与回收</vt:lpstr>
      <vt:lpstr>2.2.1  自主存取控制方法</vt:lpstr>
      <vt:lpstr>2.2.1  自主存取控制方法——授权GRANT</vt:lpstr>
      <vt:lpstr>2.2.1  自主存取控制方法——授权GRANT</vt:lpstr>
      <vt:lpstr>2.2.1  自主存取控制方法——授权GRANT</vt:lpstr>
      <vt:lpstr>2.2.1  自主存取控制方法——授权GRANT</vt:lpstr>
      <vt:lpstr>  自主存取控制方法——授权GRANT</vt:lpstr>
      <vt:lpstr>2.2.1  自主存取控制方法——授权GRANT</vt:lpstr>
      <vt:lpstr>2.2.1  自主存取控制方法—— 传播权限</vt:lpstr>
      <vt:lpstr>2.2.1  自主存取控制方法—— 传播权限</vt:lpstr>
      <vt:lpstr>  自主存取控制方法——回收（REVOKE）</vt:lpstr>
      <vt:lpstr>2.2.1  自主存取控制方法——回收（REVOKE）</vt:lpstr>
      <vt:lpstr>2.2.1  自主存取控制方法——回收（REVOKE）</vt:lpstr>
      <vt:lpstr>  小结:SQL灵活的授权机制</vt:lpstr>
      <vt:lpstr>  自主存取控制方法— 创建数据库模式的权限 </vt:lpstr>
      <vt:lpstr>  自主存取控制方法— 创建数据库模式的权限 </vt:lpstr>
      <vt:lpstr>  自主存取控制方法— 创建数据库模式的权限 </vt:lpstr>
      <vt:lpstr>  自主存取控制方法——数据库角色</vt:lpstr>
      <vt:lpstr>  自主存取控制方法——数据库角色</vt:lpstr>
      <vt:lpstr>  自主存取控制方法——数据库角色</vt:lpstr>
      <vt:lpstr>  自主存取控制方法——数据库角色</vt:lpstr>
      <vt:lpstr>  自主存取控制方法——数据库角色</vt:lpstr>
      <vt:lpstr>  自主存取控制方法——数据库角色</vt:lpstr>
      <vt:lpstr>PowerPoint 演示文稿</vt:lpstr>
      <vt:lpstr>PowerPoint 演示文稿</vt:lpstr>
      <vt:lpstr>PowerPoint 演示文稿</vt:lpstr>
      <vt:lpstr>PowerPoint 演示文稿</vt:lpstr>
      <vt:lpstr>PowerPoint 演示文稿</vt:lpstr>
      <vt:lpstr>自主存取控制缺点:</vt:lpstr>
      <vt:lpstr>  强制存取控制方法</vt:lpstr>
      <vt:lpstr>  强制存取控制方法</vt:lpstr>
      <vt:lpstr>  强制存取控制方法</vt:lpstr>
      <vt:lpstr>  强制存取控制方法</vt:lpstr>
      <vt:lpstr>  强制存取控制方法</vt:lpstr>
      <vt:lpstr>  强制存取控制方法</vt:lpstr>
      <vt:lpstr>  强制存取控制方法</vt:lpstr>
      <vt:lpstr>  MAC与DAC</vt:lpstr>
      <vt:lpstr>  MAC与DAC</vt:lpstr>
      <vt:lpstr>第四讲  数据库安全性</vt:lpstr>
      <vt:lpstr>  3.   视图机制</vt:lpstr>
      <vt:lpstr>  3.   视图机制</vt:lpstr>
      <vt:lpstr>  3.   视图机制</vt:lpstr>
      <vt:lpstr>第四讲  数据库安全性</vt:lpstr>
      <vt:lpstr>  4.  审计</vt:lpstr>
      <vt:lpstr>  4.  审计——审计事件</vt:lpstr>
      <vt:lpstr>  4.  审计——审计事件</vt:lpstr>
      <vt:lpstr>  4.  审计——审计功能</vt:lpstr>
      <vt:lpstr>  4.  审计</vt:lpstr>
      <vt:lpstr>  4.  审计</vt:lpstr>
      <vt:lpstr>5.  审计</vt:lpstr>
      <vt:lpstr>第四讲  数据库安全性</vt:lpstr>
      <vt:lpstr>  5. 数据加密</vt:lpstr>
      <vt:lpstr>5. 数据加密</vt:lpstr>
      <vt:lpstr>5. 数据加密</vt:lpstr>
      <vt:lpstr>第四讲  数据库安全性</vt:lpstr>
      <vt:lpstr>  6. 其它安全性保护</vt:lpstr>
      <vt:lpstr>  6. 其它安全性保护</vt:lpstr>
      <vt:lpstr>  小  结</vt:lpstr>
      <vt:lpstr>  小  结</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L.Zehua</cp:lastModifiedBy>
  <cp:revision>546</cp:revision>
  <dcterms:created xsi:type="dcterms:W3CDTF">2000-08-09T08:19:00Z</dcterms:created>
  <dcterms:modified xsi:type="dcterms:W3CDTF">2018-11-27T05:42:36Z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